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4" r:id="rId3"/>
    <p:sldId id="265" r:id="rId4"/>
    <p:sldId id="271" r:id="rId5"/>
    <p:sldId id="272" r:id="rId6"/>
    <p:sldId id="267" r:id="rId7"/>
    <p:sldId id="268" r:id="rId8"/>
    <p:sldId id="269" r:id="rId9"/>
    <p:sldId id="256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61432-4F85-D940-AA42-103FA28390D5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CFB8-661E-574F-B985-AC93BB0C1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326D0-35D5-B941-8A21-BF103B53B390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2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52CB2-0BF6-934F-8F4F-12DF6057718F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CFB8-661E-574F-B985-AC93BB0C11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899F-73F5-7E49-9FCC-5FB8E36EDF67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927B-6BCB-834F-B234-2593AE9A0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0" y="115953"/>
            <a:ext cx="3106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Maternal Effects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547813" y="1044640"/>
            <a:ext cx="2871788" cy="2427288"/>
            <a:chOff x="111" y="1056"/>
            <a:chExt cx="1809" cy="1529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64" y="1056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m/+  x  m/+ </a:t>
              </a: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39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118" y="1728"/>
              <a:ext cx="5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m/m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32" y="105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0"/>
                <a:t>P</a:t>
              </a:r>
              <a:r>
                <a:rPr lang="en-US" sz="1600" b="0"/>
                <a:t>0</a:t>
              </a:r>
              <a:endParaRPr lang="en-US" b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2" y="1728"/>
              <a:ext cx="2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0"/>
                <a:t>F</a:t>
              </a:r>
              <a:r>
                <a:rPr lang="en-US" sz="1800" b="0"/>
                <a:t>1</a:t>
              </a:r>
              <a:endParaRPr lang="en-US" b="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1" y="2345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/>
                <a:t>Phenotype</a:t>
              </a:r>
              <a:endParaRPr lang="en-US" sz="14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392" y="2064"/>
              <a:ext cx="0" cy="288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mutant</a:t>
              </a:r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1706563" y="3635440"/>
            <a:ext cx="5532437" cy="1676400"/>
            <a:chOff x="211" y="2688"/>
            <a:chExt cx="3485" cy="1056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80" y="2928"/>
              <a:ext cx="2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0"/>
                <a:t>F</a:t>
              </a:r>
              <a:r>
                <a:rPr lang="en-US" sz="1800" b="0"/>
                <a:t>2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143" y="2976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m/m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392" y="2688"/>
              <a:ext cx="0" cy="288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928" y="297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m/m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168" y="2688"/>
              <a:ext cx="0" cy="288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008" y="3504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mutant</a:t>
              </a: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392" y="3264"/>
              <a:ext cx="0" cy="288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784" y="3504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mutant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3168" y="3264"/>
              <a:ext cx="0" cy="288"/>
            </a:xfrm>
            <a:prstGeom prst="line">
              <a:avLst/>
            </a:prstGeom>
            <a:noFill/>
            <a:ln w="28575">
              <a:solidFill>
                <a:srgbClr val="F2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211" y="3513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Phenotype</a:t>
              </a:r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5562600" y="739840"/>
            <a:ext cx="1676400" cy="2808288"/>
            <a:chOff x="2640" y="864"/>
            <a:chExt cx="1056" cy="176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640" y="1056"/>
              <a:ext cx="1056" cy="1577"/>
              <a:chOff x="2640" y="1056"/>
              <a:chExt cx="1056" cy="1577"/>
            </a:xfrm>
          </p:grpSpPr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m/+  x  m/+ 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94" y="1728"/>
                <a:ext cx="5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/>
                  <a:t>m/m</a:t>
                </a:r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2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400"/>
                <a:ext cx="91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solidFill>
                      <a:srgbClr val="008000"/>
                    </a:solidFill>
                  </a:rPr>
                  <a:t>wild-type</a:t>
                </a:r>
              </a:p>
            </p:txBody>
          </p:sp>
        </p:grp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854" y="864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F200FF"/>
                  </a:solidFill>
                </a:rPr>
                <a:t>Rare case</a:t>
              </a:r>
            </a:p>
          </p:txBody>
        </p:sp>
      </p:grp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762000" y="5616640"/>
            <a:ext cx="7924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Helvetica" pitchFamily="-108" charset="0"/>
              </a:rPr>
              <a:t>A maternal effect is the phenomena where the </a:t>
            </a:r>
            <a:r>
              <a:rPr lang="en-US" sz="1900">
                <a:solidFill>
                  <a:srgbClr val="409C08"/>
                </a:solidFill>
                <a:latin typeface="Helvetica" pitchFamily="-108" charset="0"/>
              </a:rPr>
              <a:t>genotype</a:t>
            </a:r>
            <a:r>
              <a:rPr lang="en-US" sz="1900">
                <a:solidFill>
                  <a:srgbClr val="000000"/>
                </a:solidFill>
                <a:latin typeface="Helvetica" pitchFamily="-108" charset="0"/>
              </a:rPr>
              <a:t> of a mother is expressed in the </a:t>
            </a:r>
            <a:r>
              <a:rPr lang="en-US" sz="1900">
                <a:solidFill>
                  <a:srgbClr val="409C08"/>
                </a:solidFill>
                <a:latin typeface="Helvetica" pitchFamily="-108" charset="0"/>
              </a:rPr>
              <a:t>phenotype</a:t>
            </a:r>
            <a:r>
              <a:rPr lang="en-US" sz="1900">
                <a:solidFill>
                  <a:srgbClr val="000000"/>
                </a:solidFill>
                <a:latin typeface="Helvetica" pitchFamily="-108" charset="0"/>
              </a:rPr>
              <a:t> of its offspring, unaltered by paternal genetic influence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867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What </a:t>
            </a:r>
            <a:r>
              <a:rPr lang="en-US" sz="4000" b="1" dirty="0" smtClean="0"/>
              <a:t>did </a:t>
            </a:r>
            <a:r>
              <a:rPr lang="en-US" sz="4000" b="1" dirty="0" smtClean="0"/>
              <a:t>you learn most from </a:t>
            </a:r>
            <a:r>
              <a:rPr lang="en-US" sz="4000" b="1" dirty="0" smtClean="0"/>
              <a:t>this </a:t>
            </a:r>
            <a:r>
              <a:rPr lang="en-US" sz="4000" b="1" dirty="0" smtClean="0"/>
              <a:t>paper?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25" y="1174671"/>
            <a:ext cx="84847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400" b="1" dirty="0" smtClean="0"/>
              <a:t>What is the receptor in EMS that receives the signal from P2?</a:t>
            </a:r>
          </a:p>
          <a:p>
            <a:pPr marL="514350" indent="-514350">
              <a:buAutoNum type="alphaUcPeriod"/>
            </a:pPr>
            <a:endParaRPr lang="en-US" sz="2400" b="1" dirty="0" smtClean="0"/>
          </a:p>
          <a:p>
            <a:pPr marL="514350" indent="-514350">
              <a:buFontTx/>
              <a:buAutoNum type="alphaUcPeriod"/>
            </a:pPr>
            <a:r>
              <a:rPr lang="en-US" sz="2400" b="1" dirty="0" smtClean="0"/>
              <a:t>What is the </a:t>
            </a:r>
            <a:r>
              <a:rPr lang="en-US" sz="2400" b="1" dirty="0" err="1" smtClean="0"/>
              <a:t>ligand</a:t>
            </a:r>
            <a:r>
              <a:rPr lang="en-US" sz="2400" b="1" dirty="0" smtClean="0"/>
              <a:t> that signals from P2 to EMS</a:t>
            </a:r>
          </a:p>
          <a:p>
            <a:pPr marL="514350" indent="-514350">
              <a:buFontTx/>
              <a:buAutoNum type="alphaUcPeriod"/>
            </a:pPr>
            <a:endParaRPr lang="en-US" sz="2400" b="1" dirty="0" smtClean="0"/>
          </a:p>
          <a:p>
            <a:pPr marL="514350" indent="-514350">
              <a:buFontTx/>
              <a:buAutoNum type="alphaUcPeriod"/>
            </a:pPr>
            <a:r>
              <a:rPr lang="en-US" sz="2400" b="1" dirty="0" err="1" smtClean="0"/>
              <a:t>Wnt</a:t>
            </a:r>
            <a:r>
              <a:rPr lang="en-US" sz="2400" b="1" dirty="0" smtClean="0"/>
              <a:t> signaling can change orientation of mitotic spindle</a:t>
            </a:r>
          </a:p>
          <a:p>
            <a:pPr marL="514350" indent="-514350">
              <a:buFontTx/>
              <a:buAutoNum type="alphaUcPeriod"/>
            </a:pPr>
            <a:endParaRPr lang="en-US" sz="2400" b="1" dirty="0" smtClean="0"/>
          </a:p>
          <a:p>
            <a:pPr marL="514350" indent="-514350">
              <a:buFontTx/>
              <a:buAutoNum type="alphaUcPeriod"/>
            </a:pPr>
            <a:r>
              <a:rPr lang="en-US" sz="2400" b="1" dirty="0" smtClean="0"/>
              <a:t>Genetic analysis is very powerful in identifying signaling components of a biological process</a:t>
            </a:r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r>
              <a:rPr lang="en-US" sz="2400" b="1" dirty="0" smtClean="0"/>
              <a:t>Isolation </a:t>
            </a:r>
            <a:r>
              <a:rPr lang="en-US" sz="2400" b="1" dirty="0"/>
              <a:t>and reconstitution of </a:t>
            </a:r>
            <a:r>
              <a:rPr lang="en-US" sz="2400" b="1" dirty="0" err="1" smtClean="0"/>
              <a:t>blastomeres</a:t>
            </a:r>
            <a:r>
              <a:rPr lang="en-US" sz="2400" b="1" dirty="0" smtClean="0"/>
              <a:t> is a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powerful method to understand </a:t>
            </a:r>
            <a:r>
              <a:rPr lang="en-US" sz="2400" b="1" smtClean="0"/>
              <a:t>embryo development. </a:t>
            </a:r>
            <a:endParaRPr lang="en-US" sz="2400" b="1" dirty="0" smtClean="0"/>
          </a:p>
          <a:p>
            <a:pPr marL="514350" indent="-514350">
              <a:buFontTx/>
              <a:buAutoNum type="alphaUcPeriod"/>
            </a:pPr>
            <a:endParaRPr lang="en-US" sz="2400" b="1" dirty="0"/>
          </a:p>
          <a:p>
            <a:pPr marL="514350" indent="-514350">
              <a:buFontTx/>
              <a:buAutoNum type="alphaUcPeriod"/>
            </a:pPr>
            <a:endParaRPr lang="en-US" sz="2400" b="1" dirty="0" smtClean="0"/>
          </a:p>
          <a:p>
            <a:pPr marL="514350" indent="-514350">
              <a:buAutoNum type="alphaU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017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533400"/>
            <a:ext cx="1600200" cy="1143000"/>
            <a:chOff x="2208" y="336"/>
            <a:chExt cx="1008" cy="720"/>
          </a:xfrm>
        </p:grpSpPr>
        <p:sp>
          <p:nvSpPr>
            <p:cNvPr id="26695" name="Oval 3"/>
            <p:cNvSpPr>
              <a:spLocks noChangeArrowheads="1"/>
            </p:cNvSpPr>
            <p:nvPr/>
          </p:nvSpPr>
          <p:spPr bwMode="auto">
            <a:xfrm>
              <a:off x="2208" y="528"/>
              <a:ext cx="419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6" name="Oval 4"/>
            <p:cNvSpPr>
              <a:spLocks noChangeArrowheads="1"/>
            </p:cNvSpPr>
            <p:nvPr/>
          </p:nvSpPr>
          <p:spPr bwMode="auto">
            <a:xfrm>
              <a:off x="2574" y="336"/>
              <a:ext cx="402" cy="384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7" name="Oval 5"/>
            <p:cNvSpPr>
              <a:spLocks noChangeArrowheads="1"/>
            </p:cNvSpPr>
            <p:nvPr/>
          </p:nvSpPr>
          <p:spPr bwMode="auto">
            <a:xfrm>
              <a:off x="2574" y="720"/>
              <a:ext cx="498" cy="336"/>
            </a:xfrm>
            <a:prstGeom prst="ellipse">
              <a:avLst/>
            </a:prstGeom>
            <a:solidFill>
              <a:srgbClr val="FFBF5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8" name="Oval 6"/>
            <p:cNvSpPr>
              <a:spLocks noChangeArrowheads="1"/>
            </p:cNvSpPr>
            <p:nvPr/>
          </p:nvSpPr>
          <p:spPr bwMode="auto">
            <a:xfrm>
              <a:off x="2893" y="528"/>
              <a:ext cx="323" cy="3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9" name="Text Box 7"/>
            <p:cNvSpPr txBox="1">
              <a:spLocks noChangeArrowheads="1"/>
            </p:cNvSpPr>
            <p:nvPr/>
          </p:nvSpPr>
          <p:spPr bwMode="auto">
            <a:xfrm>
              <a:off x="2256" y="592"/>
              <a:ext cx="3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ABa</a:t>
              </a:r>
            </a:p>
          </p:txBody>
        </p:sp>
        <p:sp>
          <p:nvSpPr>
            <p:cNvPr id="26700" name="Text Box 8"/>
            <p:cNvSpPr txBox="1">
              <a:spLocks noChangeArrowheads="1"/>
            </p:cNvSpPr>
            <p:nvPr/>
          </p:nvSpPr>
          <p:spPr bwMode="auto">
            <a:xfrm>
              <a:off x="2574" y="400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ABp</a:t>
              </a:r>
            </a:p>
          </p:txBody>
        </p:sp>
        <p:sp>
          <p:nvSpPr>
            <p:cNvPr id="26701" name="Text Box 9"/>
            <p:cNvSpPr txBox="1">
              <a:spLocks noChangeArrowheads="1"/>
            </p:cNvSpPr>
            <p:nvPr/>
          </p:nvSpPr>
          <p:spPr bwMode="auto">
            <a:xfrm>
              <a:off x="2574" y="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EMS</a:t>
              </a:r>
            </a:p>
          </p:txBody>
        </p:sp>
        <p:sp>
          <p:nvSpPr>
            <p:cNvPr id="26702" name="Text Box 10"/>
            <p:cNvSpPr txBox="1">
              <a:spLocks noChangeArrowheads="1"/>
            </p:cNvSpPr>
            <p:nvPr/>
          </p:nvSpPr>
          <p:spPr bwMode="auto">
            <a:xfrm>
              <a:off x="2946" y="59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P2</a:t>
              </a:r>
            </a:p>
          </p:txBody>
        </p:sp>
        <p:sp>
          <p:nvSpPr>
            <p:cNvPr id="26703" name="AutoShape 11"/>
            <p:cNvSpPr>
              <a:spLocks noChangeArrowheads="1"/>
            </p:cNvSpPr>
            <p:nvPr/>
          </p:nvSpPr>
          <p:spPr bwMode="auto">
            <a:xfrm rot="7449987">
              <a:off x="3061" y="724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4" name="AutoShape 12"/>
            <p:cNvSpPr>
              <a:spLocks noChangeArrowheads="1"/>
            </p:cNvSpPr>
            <p:nvPr/>
          </p:nvSpPr>
          <p:spPr bwMode="auto">
            <a:xfrm rot="7449987">
              <a:off x="3101" y="751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5" name="AutoShape 13"/>
            <p:cNvSpPr>
              <a:spLocks noChangeArrowheads="1"/>
            </p:cNvSpPr>
            <p:nvPr/>
          </p:nvSpPr>
          <p:spPr bwMode="auto">
            <a:xfrm rot="7449987">
              <a:off x="2994" y="736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6" name="AutoShape 14"/>
            <p:cNvSpPr>
              <a:spLocks noChangeArrowheads="1"/>
            </p:cNvSpPr>
            <p:nvPr/>
          </p:nvSpPr>
          <p:spPr bwMode="auto">
            <a:xfrm rot="7449987">
              <a:off x="3074" y="790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5800" y="1524000"/>
            <a:ext cx="2438400" cy="2362200"/>
            <a:chOff x="432" y="960"/>
            <a:chExt cx="1536" cy="1488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32" y="1392"/>
              <a:ext cx="1008" cy="1056"/>
              <a:chOff x="1344" y="1440"/>
              <a:chExt cx="1008" cy="1056"/>
            </a:xfrm>
          </p:grpSpPr>
          <p:sp>
            <p:nvSpPr>
              <p:cNvPr id="26682" name="Oval 17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19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3" name="Oval 18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402" cy="384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4" name="Oval 19"/>
              <p:cNvSpPr>
                <a:spLocks noChangeArrowheads="1"/>
              </p:cNvSpPr>
              <p:nvPr/>
            </p:nvSpPr>
            <p:spPr bwMode="auto">
              <a:xfrm>
                <a:off x="2029" y="1632"/>
                <a:ext cx="323" cy="3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5" name="Text Box 20"/>
              <p:cNvSpPr txBox="1">
                <a:spLocks noChangeArrowheads="1"/>
              </p:cNvSpPr>
              <p:nvPr/>
            </p:nvSpPr>
            <p:spPr bwMode="auto">
              <a:xfrm>
                <a:off x="1392" y="1696"/>
                <a:ext cx="3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ABa</a:t>
                </a:r>
              </a:p>
            </p:txBody>
          </p:sp>
          <p:sp>
            <p:nvSpPr>
              <p:cNvPr id="26686" name="Text Box 21"/>
              <p:cNvSpPr txBox="1">
                <a:spLocks noChangeArrowheads="1"/>
              </p:cNvSpPr>
              <p:nvPr/>
            </p:nvSpPr>
            <p:spPr bwMode="auto">
              <a:xfrm>
                <a:off x="1710" y="1504"/>
                <a:ext cx="3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ABp</a:t>
                </a:r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1680" y="2160"/>
                <a:ext cx="498" cy="336"/>
                <a:chOff x="1710" y="1824"/>
                <a:chExt cx="498" cy="336"/>
              </a:xfrm>
            </p:grpSpPr>
            <p:sp>
              <p:nvSpPr>
                <p:cNvPr id="26693" name="Oval 23"/>
                <p:cNvSpPr>
                  <a:spLocks noChangeArrowheads="1"/>
                </p:cNvSpPr>
                <p:nvPr/>
              </p:nvSpPr>
              <p:spPr bwMode="auto">
                <a:xfrm>
                  <a:off x="1710" y="1824"/>
                  <a:ext cx="498" cy="336"/>
                </a:xfrm>
                <a:prstGeom prst="ellipse">
                  <a:avLst/>
                </a:prstGeom>
                <a:solidFill>
                  <a:srgbClr val="FFBF5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10" y="1888"/>
                  <a:ext cx="35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>
                      <a:latin typeface="Times" charset="0"/>
                    </a:rPr>
                    <a:t>EMS</a:t>
                  </a:r>
                </a:p>
              </p:txBody>
            </p:sp>
          </p:grpSp>
          <p:sp>
            <p:nvSpPr>
              <p:cNvPr id="26688" name="Text Box 25"/>
              <p:cNvSpPr txBox="1">
                <a:spLocks noChangeArrowheads="1"/>
              </p:cNvSpPr>
              <p:nvPr/>
            </p:nvSpPr>
            <p:spPr bwMode="auto">
              <a:xfrm>
                <a:off x="2082" y="16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P2</a:t>
                </a:r>
              </a:p>
            </p:txBody>
          </p:sp>
          <p:sp>
            <p:nvSpPr>
              <p:cNvPr id="26689" name="AutoShape 26"/>
              <p:cNvSpPr>
                <a:spLocks noChangeArrowheads="1"/>
              </p:cNvSpPr>
              <p:nvPr/>
            </p:nvSpPr>
            <p:spPr bwMode="auto">
              <a:xfrm rot="7449987">
                <a:off x="2197" y="1828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0" name="AutoShape 27"/>
              <p:cNvSpPr>
                <a:spLocks noChangeArrowheads="1"/>
              </p:cNvSpPr>
              <p:nvPr/>
            </p:nvSpPr>
            <p:spPr bwMode="auto">
              <a:xfrm rot="7449987">
                <a:off x="2237" y="1855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1" name="AutoShape 28"/>
              <p:cNvSpPr>
                <a:spLocks noChangeArrowheads="1"/>
              </p:cNvSpPr>
              <p:nvPr/>
            </p:nvSpPr>
            <p:spPr bwMode="auto">
              <a:xfrm rot="7449987">
                <a:off x="2130" y="1840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2" name="AutoShape 29"/>
              <p:cNvSpPr>
                <a:spLocks noChangeArrowheads="1"/>
              </p:cNvSpPr>
              <p:nvPr/>
            </p:nvSpPr>
            <p:spPr bwMode="auto">
              <a:xfrm rot="7449987">
                <a:off x="2210" y="1894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681" name="Line 30"/>
            <p:cNvSpPr>
              <a:spLocks noChangeShapeType="1"/>
            </p:cNvSpPr>
            <p:nvPr/>
          </p:nvSpPr>
          <p:spPr bwMode="auto">
            <a:xfrm flipH="1">
              <a:off x="1536" y="960"/>
              <a:ext cx="43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006850" y="4724400"/>
            <a:ext cx="901700" cy="747713"/>
            <a:chOff x="1728" y="2592"/>
            <a:chExt cx="568" cy="471"/>
          </a:xfrm>
        </p:grpSpPr>
        <p:sp>
          <p:nvSpPr>
            <p:cNvPr id="26678" name="Line 32"/>
            <p:cNvSpPr>
              <a:spLocks noChangeShapeType="1"/>
            </p:cNvSpPr>
            <p:nvPr/>
          </p:nvSpPr>
          <p:spPr bwMode="auto">
            <a:xfrm flipH="1">
              <a:off x="1920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9" name="Rectangle 33"/>
            <p:cNvSpPr>
              <a:spLocks noChangeArrowheads="1"/>
            </p:cNvSpPr>
            <p:nvPr/>
          </p:nvSpPr>
          <p:spPr bwMode="auto">
            <a:xfrm>
              <a:off x="1728" y="2832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Times" charset="0"/>
                </a:rPr>
                <a:t>No Gut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429000" y="1828800"/>
            <a:ext cx="1752600" cy="2743200"/>
            <a:chOff x="2160" y="1152"/>
            <a:chExt cx="1104" cy="1728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160" y="1824"/>
              <a:ext cx="1008" cy="1056"/>
              <a:chOff x="1344" y="1440"/>
              <a:chExt cx="1008" cy="1056"/>
            </a:xfrm>
          </p:grpSpPr>
          <p:sp>
            <p:nvSpPr>
              <p:cNvPr id="26665" name="Oval 36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19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6" name="Oval 37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402" cy="384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7" name="Oval 38"/>
              <p:cNvSpPr>
                <a:spLocks noChangeArrowheads="1"/>
              </p:cNvSpPr>
              <p:nvPr/>
            </p:nvSpPr>
            <p:spPr bwMode="auto">
              <a:xfrm>
                <a:off x="2029" y="1632"/>
                <a:ext cx="323" cy="3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8" name="Text Box 39"/>
              <p:cNvSpPr txBox="1">
                <a:spLocks noChangeArrowheads="1"/>
              </p:cNvSpPr>
              <p:nvPr/>
            </p:nvSpPr>
            <p:spPr bwMode="auto">
              <a:xfrm>
                <a:off x="1392" y="1696"/>
                <a:ext cx="3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ABa</a:t>
                </a:r>
              </a:p>
            </p:txBody>
          </p:sp>
          <p:sp>
            <p:nvSpPr>
              <p:cNvPr id="26669" name="Text Box 40"/>
              <p:cNvSpPr txBox="1">
                <a:spLocks noChangeArrowheads="1"/>
              </p:cNvSpPr>
              <p:nvPr/>
            </p:nvSpPr>
            <p:spPr bwMode="auto">
              <a:xfrm>
                <a:off x="1710" y="1504"/>
                <a:ext cx="3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ABp</a:t>
                </a:r>
              </a:p>
            </p:txBody>
          </p: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1680" y="2160"/>
                <a:ext cx="498" cy="336"/>
                <a:chOff x="1710" y="1824"/>
                <a:chExt cx="498" cy="336"/>
              </a:xfrm>
            </p:grpSpPr>
            <p:sp>
              <p:nvSpPr>
                <p:cNvPr id="26676" name="Oval 42"/>
                <p:cNvSpPr>
                  <a:spLocks noChangeArrowheads="1"/>
                </p:cNvSpPr>
                <p:nvPr/>
              </p:nvSpPr>
              <p:spPr bwMode="auto">
                <a:xfrm>
                  <a:off x="1710" y="1824"/>
                  <a:ext cx="498" cy="336"/>
                </a:xfrm>
                <a:prstGeom prst="ellipse">
                  <a:avLst/>
                </a:prstGeom>
                <a:solidFill>
                  <a:srgbClr val="FFBF5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7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10" y="1888"/>
                  <a:ext cx="35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>
                      <a:latin typeface="Times" charset="0"/>
                    </a:rPr>
                    <a:t>EMS</a:t>
                  </a:r>
                </a:p>
              </p:txBody>
            </p:sp>
          </p:grpSp>
          <p:sp>
            <p:nvSpPr>
              <p:cNvPr id="26671" name="Text Box 44"/>
              <p:cNvSpPr txBox="1">
                <a:spLocks noChangeArrowheads="1"/>
              </p:cNvSpPr>
              <p:nvPr/>
            </p:nvSpPr>
            <p:spPr bwMode="auto">
              <a:xfrm>
                <a:off x="2082" y="16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P2</a:t>
                </a:r>
              </a:p>
            </p:txBody>
          </p:sp>
          <p:sp>
            <p:nvSpPr>
              <p:cNvPr id="26672" name="AutoShape 45"/>
              <p:cNvSpPr>
                <a:spLocks noChangeArrowheads="1"/>
              </p:cNvSpPr>
              <p:nvPr/>
            </p:nvSpPr>
            <p:spPr bwMode="auto">
              <a:xfrm rot="7449987">
                <a:off x="2197" y="1828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3" name="AutoShape 46"/>
              <p:cNvSpPr>
                <a:spLocks noChangeArrowheads="1"/>
              </p:cNvSpPr>
              <p:nvPr/>
            </p:nvSpPr>
            <p:spPr bwMode="auto">
              <a:xfrm rot="7449987">
                <a:off x="2237" y="1855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4" name="AutoShape 47"/>
              <p:cNvSpPr>
                <a:spLocks noChangeArrowheads="1"/>
              </p:cNvSpPr>
              <p:nvPr/>
            </p:nvSpPr>
            <p:spPr bwMode="auto">
              <a:xfrm rot="7449987">
                <a:off x="2130" y="1840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5" name="AutoShape 48"/>
              <p:cNvSpPr>
                <a:spLocks noChangeArrowheads="1"/>
              </p:cNvSpPr>
              <p:nvPr/>
            </p:nvSpPr>
            <p:spPr bwMode="auto">
              <a:xfrm rot="7449987">
                <a:off x="2210" y="1894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663" name="Line 49"/>
            <p:cNvSpPr>
              <a:spLocks noChangeShapeType="1"/>
            </p:cNvSpPr>
            <p:nvPr/>
          </p:nvSpPr>
          <p:spPr bwMode="auto">
            <a:xfrm flipH="1">
              <a:off x="2784" y="11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4" name="Rectangle 50"/>
            <p:cNvSpPr>
              <a:spLocks noChangeArrowheads="1"/>
            </p:cNvSpPr>
            <p:nvPr/>
          </p:nvSpPr>
          <p:spPr bwMode="auto">
            <a:xfrm>
              <a:off x="2256" y="1248"/>
              <a:ext cx="1008" cy="3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rgbClr val="ED181E"/>
                  </a:solidFill>
                  <a:latin typeface="Times" charset="0"/>
                </a:rPr>
                <a:t>Immediately after cell division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5181600" y="1676400"/>
            <a:ext cx="2133600" cy="2819400"/>
            <a:chOff x="3264" y="1056"/>
            <a:chExt cx="1344" cy="1776"/>
          </a:xfrm>
        </p:grpSpPr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3600" y="1776"/>
              <a:ext cx="1008" cy="1056"/>
              <a:chOff x="1344" y="1440"/>
              <a:chExt cx="1008" cy="1056"/>
            </a:xfrm>
          </p:grpSpPr>
          <p:sp>
            <p:nvSpPr>
              <p:cNvPr id="26649" name="Oval 53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419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0" name="Oval 54"/>
              <p:cNvSpPr>
                <a:spLocks noChangeArrowheads="1"/>
              </p:cNvSpPr>
              <p:nvPr/>
            </p:nvSpPr>
            <p:spPr bwMode="auto">
              <a:xfrm>
                <a:off x="1710" y="1440"/>
                <a:ext cx="402" cy="384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1" name="Oval 55"/>
              <p:cNvSpPr>
                <a:spLocks noChangeArrowheads="1"/>
              </p:cNvSpPr>
              <p:nvPr/>
            </p:nvSpPr>
            <p:spPr bwMode="auto">
              <a:xfrm>
                <a:off x="2029" y="1632"/>
                <a:ext cx="323" cy="3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2" name="Text Box 56"/>
              <p:cNvSpPr txBox="1">
                <a:spLocks noChangeArrowheads="1"/>
              </p:cNvSpPr>
              <p:nvPr/>
            </p:nvSpPr>
            <p:spPr bwMode="auto">
              <a:xfrm>
                <a:off x="1392" y="1696"/>
                <a:ext cx="3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ABa</a:t>
                </a:r>
              </a:p>
            </p:txBody>
          </p:sp>
          <p:sp>
            <p:nvSpPr>
              <p:cNvPr id="26653" name="Text Box 57"/>
              <p:cNvSpPr txBox="1">
                <a:spLocks noChangeArrowheads="1"/>
              </p:cNvSpPr>
              <p:nvPr/>
            </p:nvSpPr>
            <p:spPr bwMode="auto">
              <a:xfrm>
                <a:off x="1710" y="1504"/>
                <a:ext cx="3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ABp</a:t>
                </a:r>
              </a:p>
            </p:txBody>
          </p:sp>
          <p:grpSp>
            <p:nvGrpSpPr>
              <p:cNvPr id="12" name="Group 58"/>
              <p:cNvGrpSpPr>
                <a:grpSpLocks/>
              </p:cNvGrpSpPr>
              <p:nvPr/>
            </p:nvGrpSpPr>
            <p:grpSpPr bwMode="auto">
              <a:xfrm>
                <a:off x="1680" y="2160"/>
                <a:ext cx="498" cy="336"/>
                <a:chOff x="1710" y="1824"/>
                <a:chExt cx="498" cy="336"/>
              </a:xfrm>
            </p:grpSpPr>
            <p:sp>
              <p:nvSpPr>
                <p:cNvPr id="26660" name="Oval 59"/>
                <p:cNvSpPr>
                  <a:spLocks noChangeArrowheads="1"/>
                </p:cNvSpPr>
                <p:nvPr/>
              </p:nvSpPr>
              <p:spPr bwMode="auto">
                <a:xfrm>
                  <a:off x="1710" y="1824"/>
                  <a:ext cx="498" cy="336"/>
                </a:xfrm>
                <a:prstGeom prst="ellipse">
                  <a:avLst/>
                </a:prstGeom>
                <a:solidFill>
                  <a:srgbClr val="FFBF5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6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10" y="1888"/>
                  <a:ext cx="35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>
                      <a:latin typeface="Times" charset="0"/>
                    </a:rPr>
                    <a:t>EMS</a:t>
                  </a:r>
                </a:p>
              </p:txBody>
            </p:sp>
          </p:grpSp>
          <p:sp>
            <p:nvSpPr>
              <p:cNvPr id="26655" name="Text Box 61"/>
              <p:cNvSpPr txBox="1">
                <a:spLocks noChangeArrowheads="1"/>
              </p:cNvSpPr>
              <p:nvPr/>
            </p:nvSpPr>
            <p:spPr bwMode="auto">
              <a:xfrm>
                <a:off x="2082" y="16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latin typeface="Times" charset="0"/>
                  </a:rPr>
                  <a:t>P2</a:t>
                </a:r>
              </a:p>
            </p:txBody>
          </p:sp>
          <p:sp>
            <p:nvSpPr>
              <p:cNvPr id="26656" name="AutoShape 62"/>
              <p:cNvSpPr>
                <a:spLocks noChangeArrowheads="1"/>
              </p:cNvSpPr>
              <p:nvPr/>
            </p:nvSpPr>
            <p:spPr bwMode="auto">
              <a:xfrm rot="7449987">
                <a:off x="2197" y="1828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7" name="AutoShape 63"/>
              <p:cNvSpPr>
                <a:spLocks noChangeArrowheads="1"/>
              </p:cNvSpPr>
              <p:nvPr/>
            </p:nvSpPr>
            <p:spPr bwMode="auto">
              <a:xfrm rot="7449987">
                <a:off x="2237" y="1855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8" name="AutoShape 64"/>
              <p:cNvSpPr>
                <a:spLocks noChangeArrowheads="1"/>
              </p:cNvSpPr>
              <p:nvPr/>
            </p:nvSpPr>
            <p:spPr bwMode="auto">
              <a:xfrm rot="7449987">
                <a:off x="2130" y="1840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9" name="AutoShape 65"/>
              <p:cNvSpPr>
                <a:spLocks noChangeArrowheads="1"/>
              </p:cNvSpPr>
              <p:nvPr/>
            </p:nvSpPr>
            <p:spPr bwMode="auto">
              <a:xfrm rot="7449987">
                <a:off x="2210" y="1894"/>
                <a:ext cx="48" cy="48"/>
              </a:xfrm>
              <a:prstGeom prst="star16">
                <a:avLst>
                  <a:gd name="adj" fmla="val 37500"/>
                </a:avLst>
              </a:prstGeom>
              <a:solidFill>
                <a:srgbClr val="62D6A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264" y="1056"/>
              <a:ext cx="1008" cy="480"/>
              <a:chOff x="3264" y="1056"/>
              <a:chExt cx="1008" cy="480"/>
            </a:xfrm>
          </p:grpSpPr>
          <p:sp>
            <p:nvSpPr>
              <p:cNvPr id="26647" name="Line 67"/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624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8" name="Rectangle 68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008" cy="32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1822CD"/>
                    </a:solidFill>
                    <a:latin typeface="Times" charset="0"/>
                  </a:rPr>
                  <a:t>Some time after cell division</a:t>
                </a:r>
              </a:p>
            </p:txBody>
          </p:sp>
        </p:grp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1219200" y="4038600"/>
            <a:ext cx="565150" cy="747713"/>
            <a:chOff x="1728" y="2592"/>
            <a:chExt cx="356" cy="471"/>
          </a:xfrm>
        </p:grpSpPr>
        <p:sp>
          <p:nvSpPr>
            <p:cNvPr id="26643" name="Line 70"/>
            <p:cNvSpPr>
              <a:spLocks noChangeShapeType="1"/>
            </p:cNvSpPr>
            <p:nvPr/>
          </p:nvSpPr>
          <p:spPr bwMode="auto">
            <a:xfrm flipH="1">
              <a:off x="1920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4" name="Rectangle 71"/>
            <p:cNvSpPr>
              <a:spLocks noChangeArrowheads="1"/>
            </p:cNvSpPr>
            <p:nvPr/>
          </p:nvSpPr>
          <p:spPr bwMode="auto">
            <a:xfrm>
              <a:off x="1728" y="283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Times" charset="0"/>
                </a:rPr>
                <a:t>Gut</a:t>
              </a:r>
            </a:p>
          </p:txBody>
        </p:sp>
      </p:grpSp>
      <p:grpSp>
        <p:nvGrpSpPr>
          <p:cNvPr id="15" name="Group 72"/>
          <p:cNvGrpSpPr>
            <a:grpSpLocks/>
          </p:cNvGrpSpPr>
          <p:nvPr/>
        </p:nvGrpSpPr>
        <p:grpSpPr bwMode="auto">
          <a:xfrm>
            <a:off x="6400800" y="4648200"/>
            <a:ext cx="565150" cy="747713"/>
            <a:chOff x="1728" y="2592"/>
            <a:chExt cx="356" cy="471"/>
          </a:xfrm>
        </p:grpSpPr>
        <p:sp>
          <p:nvSpPr>
            <p:cNvPr id="26641" name="Line 73"/>
            <p:cNvSpPr>
              <a:spLocks noChangeShapeType="1"/>
            </p:cNvSpPr>
            <p:nvPr/>
          </p:nvSpPr>
          <p:spPr bwMode="auto">
            <a:xfrm flipH="1">
              <a:off x="1920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2" name="Rectangle 74"/>
            <p:cNvSpPr>
              <a:spLocks noChangeArrowheads="1"/>
            </p:cNvSpPr>
            <p:nvPr/>
          </p:nvSpPr>
          <p:spPr bwMode="auto">
            <a:xfrm>
              <a:off x="1728" y="283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latin typeface="Times" charset="0"/>
                </a:rPr>
                <a:t>Gut</a:t>
              </a:r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724400" y="4038600"/>
            <a:ext cx="512763" cy="533400"/>
            <a:chOff x="5293" y="3072"/>
            <a:chExt cx="323" cy="336"/>
          </a:xfrm>
        </p:grpSpPr>
        <p:sp>
          <p:nvSpPr>
            <p:cNvPr id="26635" name="Oval 76"/>
            <p:cNvSpPr>
              <a:spLocks noChangeArrowheads="1"/>
            </p:cNvSpPr>
            <p:nvPr/>
          </p:nvSpPr>
          <p:spPr bwMode="auto">
            <a:xfrm>
              <a:off x="5293" y="3072"/>
              <a:ext cx="323" cy="3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6" name="Text Box 77"/>
            <p:cNvSpPr txBox="1">
              <a:spLocks noChangeArrowheads="1"/>
            </p:cNvSpPr>
            <p:nvPr/>
          </p:nvSpPr>
          <p:spPr bwMode="auto">
            <a:xfrm>
              <a:off x="5346" y="313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latin typeface="Times" charset="0"/>
                </a:rPr>
                <a:t>P2</a:t>
              </a:r>
            </a:p>
          </p:txBody>
        </p:sp>
        <p:sp>
          <p:nvSpPr>
            <p:cNvPr id="26637" name="AutoShape 78"/>
            <p:cNvSpPr>
              <a:spLocks noChangeArrowheads="1"/>
            </p:cNvSpPr>
            <p:nvPr/>
          </p:nvSpPr>
          <p:spPr bwMode="auto">
            <a:xfrm rot="7449987">
              <a:off x="5461" y="3268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AutoShape 79"/>
            <p:cNvSpPr>
              <a:spLocks noChangeArrowheads="1"/>
            </p:cNvSpPr>
            <p:nvPr/>
          </p:nvSpPr>
          <p:spPr bwMode="auto">
            <a:xfrm rot="7449987">
              <a:off x="5501" y="3295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9" name="AutoShape 80"/>
            <p:cNvSpPr>
              <a:spLocks noChangeArrowheads="1"/>
            </p:cNvSpPr>
            <p:nvPr/>
          </p:nvSpPr>
          <p:spPr bwMode="auto">
            <a:xfrm rot="7449987">
              <a:off x="5394" y="3280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0" name="AutoShape 81"/>
            <p:cNvSpPr>
              <a:spLocks noChangeArrowheads="1"/>
            </p:cNvSpPr>
            <p:nvPr/>
          </p:nvSpPr>
          <p:spPr bwMode="auto">
            <a:xfrm rot="7449987">
              <a:off x="5474" y="3334"/>
              <a:ext cx="48" cy="48"/>
            </a:xfrm>
            <a:prstGeom prst="star16">
              <a:avLst>
                <a:gd name="adj" fmla="val 37500"/>
              </a:avLst>
            </a:prstGeom>
            <a:solidFill>
              <a:srgbClr val="62D6A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70" name="Line 82"/>
          <p:cNvSpPr>
            <a:spLocks noChangeShapeType="1"/>
          </p:cNvSpPr>
          <p:nvPr/>
        </p:nvSpPr>
        <p:spPr bwMode="auto">
          <a:xfrm>
            <a:off x="5257800" y="45720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2438400" y="2312150"/>
            <a:ext cx="1741488" cy="1665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960813" y="1478712"/>
            <a:ext cx="1670050" cy="1666875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960813" y="3145587"/>
            <a:ext cx="2070100" cy="1457325"/>
          </a:xfrm>
          <a:prstGeom prst="ellipse">
            <a:avLst/>
          </a:prstGeom>
          <a:solidFill>
            <a:srgbClr val="FFBF5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334000" y="2274050"/>
            <a:ext cx="1343025" cy="145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95600" y="280427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ABa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419600" y="20883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ABp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72000" y="362025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EMS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715000" y="262965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" charset="0"/>
              </a:rPr>
              <a:t>P2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 rot="7449987" flipH="1">
            <a:off x="6400800" y="3002712"/>
            <a:ext cx="74613" cy="74613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 rot="7449987">
            <a:off x="6244431" y="3159081"/>
            <a:ext cx="104775" cy="96838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 rot="7449987">
            <a:off x="6358731" y="3197181"/>
            <a:ext cx="79375" cy="147638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 rot="7449987">
            <a:off x="6438900" y="3117012"/>
            <a:ext cx="76200" cy="152400"/>
          </a:xfrm>
          <a:prstGeom prst="star16">
            <a:avLst>
              <a:gd name="adj" fmla="val 37500"/>
            </a:avLst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105400" y="3764712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solidFill>
                  <a:srgbClr val="ED181E"/>
                </a:solidFill>
                <a:latin typeface="Times" charset="0"/>
              </a:rPr>
              <a:t>mom-5</a:t>
            </a:r>
            <a:endParaRPr lang="en-US" sz="1400" b="1" i="1">
              <a:solidFill>
                <a:schemeClr val="hlink"/>
              </a:solidFill>
              <a:latin typeface="Times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 rot="-5386859">
            <a:off x="5294313" y="3347199"/>
            <a:ext cx="693738" cy="309563"/>
            <a:chOff x="4674" y="1009"/>
            <a:chExt cx="437" cy="195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 rot="-8842820">
              <a:off x="4674" y="1009"/>
              <a:ext cx="374" cy="141"/>
              <a:chOff x="4320" y="1446"/>
              <a:chExt cx="192" cy="88"/>
            </a:xfrm>
          </p:grpSpPr>
          <p:sp>
            <p:nvSpPr>
              <p:cNvPr id="28693" name="Arc 17"/>
              <p:cNvSpPr>
                <a:spLocks/>
              </p:cNvSpPr>
              <p:nvPr/>
            </p:nvSpPr>
            <p:spPr bwMode="auto">
              <a:xfrm>
                <a:off x="4320" y="1446"/>
                <a:ext cx="96" cy="88"/>
              </a:xfrm>
              <a:custGeom>
                <a:avLst/>
                <a:gdLst>
                  <a:gd name="T0" fmla="*/ 0 w 21600"/>
                  <a:gd name="T1" fmla="*/ 0 h 39482"/>
                  <a:gd name="T2" fmla="*/ 0 w 21600"/>
                  <a:gd name="T3" fmla="*/ 0 h 39482"/>
                  <a:gd name="T4" fmla="*/ 0 w 21600"/>
                  <a:gd name="T5" fmla="*/ 0 h 394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9482"/>
                  <a:gd name="T11" fmla="*/ 21600 w 21600"/>
                  <a:gd name="T12" fmla="*/ 39482 h 394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9482" fill="none" extrusionOk="0">
                    <a:moveTo>
                      <a:pt x="8829" y="-1"/>
                    </a:moveTo>
                    <a:cubicBezTo>
                      <a:pt x="16599" y="3479"/>
                      <a:pt x="21600" y="11198"/>
                      <a:pt x="21600" y="19712"/>
                    </a:cubicBezTo>
                    <a:cubicBezTo>
                      <a:pt x="21600" y="28276"/>
                      <a:pt x="16539" y="36032"/>
                      <a:pt x="8700" y="39482"/>
                    </a:cubicBezTo>
                  </a:path>
                  <a:path w="21600" h="39482" stroke="0" extrusionOk="0">
                    <a:moveTo>
                      <a:pt x="8829" y="-1"/>
                    </a:moveTo>
                    <a:cubicBezTo>
                      <a:pt x="16599" y="3479"/>
                      <a:pt x="21600" y="11198"/>
                      <a:pt x="21600" y="19712"/>
                    </a:cubicBezTo>
                    <a:cubicBezTo>
                      <a:pt x="21600" y="28276"/>
                      <a:pt x="16539" y="36032"/>
                      <a:pt x="8700" y="39482"/>
                    </a:cubicBezTo>
                    <a:lnTo>
                      <a:pt x="0" y="19712"/>
                    </a:lnTo>
                    <a:close/>
                  </a:path>
                </a:pathLst>
              </a:custGeom>
              <a:noFill/>
              <a:ln w="28575">
                <a:solidFill>
                  <a:srgbClr val="ED181E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4416" y="148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ED181E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-8842820">
              <a:off x="4924" y="1157"/>
              <a:ext cx="187" cy="47"/>
              <a:chOff x="3984" y="1776"/>
              <a:chExt cx="96" cy="48"/>
            </a:xfrm>
          </p:grpSpPr>
          <p:sp>
            <p:nvSpPr>
              <p:cNvPr id="28691" name="Oval 20"/>
              <p:cNvSpPr>
                <a:spLocks noChangeArrowheads="1"/>
              </p:cNvSpPr>
              <p:nvPr/>
            </p:nvSpPr>
            <p:spPr bwMode="auto">
              <a:xfrm>
                <a:off x="4032" y="1776"/>
                <a:ext cx="48" cy="48"/>
              </a:xfrm>
              <a:prstGeom prst="ellipse">
                <a:avLst/>
              </a:prstGeom>
              <a:solidFill>
                <a:srgbClr val="1822C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2" name="Line 21"/>
              <p:cNvSpPr>
                <a:spLocks noChangeShapeType="1"/>
              </p:cNvSpPr>
              <p:nvPr/>
            </p:nvSpPr>
            <p:spPr bwMode="auto">
              <a:xfrm flipH="1">
                <a:off x="3984" y="182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1822C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562600" y="2926512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solidFill>
                  <a:srgbClr val="1822CD"/>
                </a:solidFill>
                <a:latin typeface="Times" charset="0"/>
              </a:rPr>
              <a:t>mom-2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709" y="142089"/>
            <a:ext cx="884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Five genes (</a:t>
            </a:r>
            <a:r>
              <a:rPr lang="en-US" sz="2800" b="1" i="1" dirty="0" smtClean="0"/>
              <a:t>mom-1, 2, 3, 4, 5) </a:t>
            </a:r>
            <a:r>
              <a:rPr lang="en-US" sz="2800" b="1" dirty="0" smtClean="0"/>
              <a:t>have been identified to be important for gut differentiation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98878" y="4990866"/>
            <a:ext cx="4993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MOM-1:  </a:t>
            </a:r>
            <a:r>
              <a:rPr lang="en-US" dirty="0" smtClean="0">
                <a:latin typeface="Helvetica"/>
              </a:rPr>
              <a:t>Drosophila PORCUPINE</a:t>
            </a:r>
          </a:p>
          <a:p>
            <a:r>
              <a:rPr lang="en-US" b="1" dirty="0" smtClean="0">
                <a:latin typeface="Helvetica"/>
              </a:rPr>
              <a:t>MOM-2: </a:t>
            </a:r>
            <a:r>
              <a:rPr lang="en-US" dirty="0" err="1" smtClean="0">
                <a:solidFill>
                  <a:srgbClr val="0000FF"/>
                </a:solidFill>
                <a:latin typeface="Helvetica"/>
              </a:rPr>
              <a:t>Wnt</a:t>
            </a:r>
            <a:r>
              <a:rPr lang="en-US" dirty="0" smtClean="0">
                <a:solidFill>
                  <a:srgbClr val="0000FF"/>
                </a:solidFill>
                <a:latin typeface="Helvetica"/>
              </a:rPr>
              <a:t> homologue</a:t>
            </a:r>
          </a:p>
          <a:p>
            <a:r>
              <a:rPr lang="en-US" b="1" dirty="0" smtClean="0">
                <a:latin typeface="Helvetica"/>
              </a:rPr>
              <a:t>MOM-3: </a:t>
            </a:r>
            <a:r>
              <a:rPr lang="en-US" dirty="0" smtClean="0">
                <a:latin typeface="Helvetica"/>
              </a:rPr>
              <a:t>Drosophila and human </a:t>
            </a:r>
            <a:r>
              <a:rPr lang="en-US" dirty="0" err="1" smtClean="0">
                <a:latin typeface="Helvetica"/>
              </a:rPr>
              <a:t>Wntless</a:t>
            </a:r>
            <a:endParaRPr lang="en-US" dirty="0" smtClean="0">
              <a:latin typeface="Helvetica"/>
            </a:endParaRPr>
          </a:p>
          <a:p>
            <a:r>
              <a:rPr lang="en-US" b="1" dirty="0" smtClean="0">
                <a:latin typeface="Helvetica"/>
              </a:rPr>
              <a:t>MOM-4: </a:t>
            </a:r>
            <a:r>
              <a:rPr lang="en-US" dirty="0" smtClean="0">
                <a:latin typeface="Helvetica"/>
              </a:rPr>
              <a:t>MAP </a:t>
            </a:r>
            <a:r>
              <a:rPr lang="en-US" dirty="0" err="1" smtClean="0">
                <a:latin typeface="Helvetica"/>
              </a:rPr>
              <a:t>kinase</a:t>
            </a:r>
            <a:r>
              <a:rPr lang="en-US" dirty="0" smtClean="0">
                <a:latin typeface="Helvetica"/>
              </a:rPr>
              <a:t> </a:t>
            </a:r>
            <a:r>
              <a:rPr lang="en-US" dirty="0" err="1" smtClean="0">
                <a:latin typeface="Helvetica"/>
              </a:rPr>
              <a:t>kinase</a:t>
            </a:r>
            <a:r>
              <a:rPr lang="en-US" dirty="0" smtClean="0">
                <a:latin typeface="Helvetica"/>
              </a:rPr>
              <a:t> </a:t>
            </a:r>
            <a:r>
              <a:rPr lang="en-US" dirty="0" err="1" smtClean="0">
                <a:latin typeface="Helvetica"/>
              </a:rPr>
              <a:t>kinase</a:t>
            </a:r>
            <a:r>
              <a:rPr lang="en-US" dirty="0" smtClean="0">
                <a:latin typeface="Helvetica"/>
              </a:rPr>
              <a:t> homologue</a:t>
            </a:r>
          </a:p>
          <a:p>
            <a:r>
              <a:rPr lang="en-US" b="1" dirty="0" smtClean="0">
                <a:latin typeface="Helvetica"/>
              </a:rPr>
              <a:t>MOM-5: </a:t>
            </a:r>
            <a:r>
              <a:rPr lang="en-US" dirty="0" smtClean="0">
                <a:solidFill>
                  <a:srgbClr val="FF0000"/>
                </a:solidFill>
                <a:latin typeface="Helvetica"/>
              </a:rPr>
              <a:t>Frizzled homologue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build="p" autoUpdateAnimBg="0"/>
      <p:bldP spid="14358" grpId="0" build="p" autoUpdateAnimBg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6006" y="223830"/>
            <a:ext cx="26212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WNT signaling</a:t>
            </a:r>
            <a:endParaRPr lang="en-US" sz="3200" b="1" dirty="0"/>
          </a:p>
        </p:txBody>
      </p:sp>
      <p:pic>
        <p:nvPicPr>
          <p:cNvPr id="6" name="Picture 5" descr="nihms196288f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9" y="1195940"/>
            <a:ext cx="7634302" cy="413238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527465" y="1293640"/>
            <a:ext cx="1076710" cy="562393"/>
            <a:chOff x="6527465" y="1293640"/>
            <a:chExt cx="1076710" cy="562393"/>
          </a:xfrm>
        </p:grpSpPr>
        <p:sp>
          <p:nvSpPr>
            <p:cNvPr id="7" name="TextBox 6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MOM-2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065820" y="1856033"/>
            <a:ext cx="1076710" cy="562393"/>
            <a:chOff x="6527465" y="1293640"/>
            <a:chExt cx="1076710" cy="562393"/>
          </a:xfrm>
        </p:grpSpPr>
        <p:sp>
          <p:nvSpPr>
            <p:cNvPr id="12" name="TextBox 11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MOM-5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41510" y="4395810"/>
            <a:ext cx="950035" cy="562393"/>
            <a:chOff x="6527465" y="1293640"/>
            <a:chExt cx="950035" cy="562393"/>
          </a:xfrm>
        </p:grpSpPr>
        <p:sp>
          <p:nvSpPr>
            <p:cNvPr id="15" name="TextBox 14"/>
            <p:cNvSpPr txBox="1"/>
            <p:nvPr/>
          </p:nvSpPr>
          <p:spPr>
            <a:xfrm>
              <a:off x="6838295" y="1293640"/>
              <a:ext cx="639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00000"/>
                  </a:solidFill>
                </a:rPr>
                <a:t>POP-1</a:t>
              </a:r>
              <a:endParaRPr lang="en-US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0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hms196288f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87" y="808606"/>
            <a:ext cx="4620153" cy="5377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8676" y="72853"/>
            <a:ext cx="29260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WNT Biogenesis</a:t>
            </a:r>
            <a:endParaRPr lang="en-US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53235" y="1151551"/>
            <a:ext cx="1076710" cy="562393"/>
            <a:chOff x="6527465" y="1293640"/>
            <a:chExt cx="1076710" cy="562393"/>
          </a:xfrm>
        </p:grpSpPr>
        <p:sp>
          <p:nvSpPr>
            <p:cNvPr id="8" name="TextBox 7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MOM-2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7967" y="2567907"/>
            <a:ext cx="1076710" cy="562393"/>
            <a:chOff x="6527465" y="1293640"/>
            <a:chExt cx="1076710" cy="562393"/>
          </a:xfrm>
        </p:grpSpPr>
        <p:sp>
          <p:nvSpPr>
            <p:cNvPr id="11" name="TextBox 10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E20EFF"/>
                  </a:solidFill>
                </a:rPr>
                <a:t>MOM-3</a:t>
              </a:r>
              <a:endParaRPr lang="en-US" sz="1400" b="1" dirty="0">
                <a:solidFill>
                  <a:srgbClr val="E20EFF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E20E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94412" y="1573287"/>
            <a:ext cx="1076710" cy="562393"/>
            <a:chOff x="6527465" y="1293640"/>
            <a:chExt cx="1076710" cy="562393"/>
          </a:xfrm>
        </p:grpSpPr>
        <p:sp>
          <p:nvSpPr>
            <p:cNvPr id="14" name="TextBox 13"/>
            <p:cNvSpPr txBox="1"/>
            <p:nvPr/>
          </p:nvSpPr>
          <p:spPr>
            <a:xfrm>
              <a:off x="6838295" y="1293640"/>
              <a:ext cx="76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6600"/>
                  </a:solidFill>
                </a:rPr>
                <a:t>MOM-1</a:t>
              </a:r>
              <a:endParaRPr lang="en-US" sz="1400" b="1" dirty="0">
                <a:solidFill>
                  <a:srgbClr val="FF66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6527465" y="1601416"/>
              <a:ext cx="444045" cy="254617"/>
            </a:xfrm>
            <a:prstGeom prst="straightConnector1">
              <a:avLst/>
            </a:prstGeom>
            <a:ln>
              <a:solidFill>
                <a:srgbClr val="E20E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71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867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How did the author verify that </a:t>
            </a:r>
            <a:r>
              <a:rPr lang="en-US" sz="4000" b="1" i="1" dirty="0" smtClean="0"/>
              <a:t>mom</a:t>
            </a:r>
            <a:r>
              <a:rPr lang="en-US" sz="4000" b="1" dirty="0" smtClean="0"/>
              <a:t> mutants produce more mesoderm?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25" y="1642901"/>
            <a:ext cx="889879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By dye staining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By </a:t>
            </a:r>
            <a:r>
              <a:rPr lang="en-US" sz="2800" b="1" dirty="0" err="1" smtClean="0"/>
              <a:t>immunostaining</a:t>
            </a:r>
            <a:r>
              <a:rPr lang="en-US" sz="2800" b="1" dirty="0" smtClean="0"/>
              <a:t> using an antibody specific for pharyngeal muscle cell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By polarized light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By isolation and </a:t>
            </a:r>
            <a:r>
              <a:rPr lang="en-US" sz="2800" b="1" smtClean="0"/>
              <a:t>reconstitution experiments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105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867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did the authors find out where mom-2 is acting to affect EMS cell fate determination?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7525" y="1922523"/>
            <a:ext cx="88987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By examining the cell lineage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By antibody staining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By genetic analysis</a:t>
            </a:r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By isolation and reconstitution of </a:t>
            </a:r>
            <a:r>
              <a:rPr lang="en-US" sz="2800" b="1" dirty="0" err="1" smtClean="0"/>
              <a:t>blastomeres</a:t>
            </a: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endParaRPr lang="en-US" sz="2800" b="1" dirty="0" smtClean="0"/>
          </a:p>
          <a:p>
            <a:pPr marL="514350" indent="-514350">
              <a:buFontTx/>
              <a:buAutoNum type="alphaUcPeriod"/>
            </a:pPr>
            <a:r>
              <a:rPr lang="en-US" sz="2800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052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7" y="124234"/>
            <a:ext cx="884242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did the authors know that </a:t>
            </a:r>
            <a:r>
              <a:rPr lang="en-US" b="1" i="1" dirty="0" smtClean="0"/>
              <a:t>mom-2 </a:t>
            </a:r>
            <a:r>
              <a:rPr lang="en-US" b="1" dirty="0" smtClean="0"/>
              <a:t>encodes a WNT homologue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By transformation rescue</a:t>
            </a:r>
          </a:p>
          <a:p>
            <a:pPr marL="514350" indent="-514350">
              <a:buAutoNum type="alphaUcPeriod"/>
            </a:pPr>
            <a:r>
              <a:rPr lang="en-US" dirty="0" smtClean="0"/>
              <a:t>By antisense RNA </a:t>
            </a:r>
            <a:r>
              <a:rPr lang="en-US" dirty="0" err="1" smtClean="0"/>
              <a:t>phenocopy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By sequencing analysis and identifying mom-2 mutations in the WNT homologue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 of the above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 of the above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12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95726" y="216159"/>
            <a:ext cx="6908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What is </a:t>
            </a:r>
            <a:r>
              <a:rPr lang="en-US" sz="5400" b="1" dirty="0" err="1" smtClean="0"/>
              <a:t>Wnt</a:t>
            </a:r>
            <a:r>
              <a:rPr lang="en-US" sz="5400" b="1" dirty="0" smtClean="0"/>
              <a:t> signaling?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210" y="1531727"/>
            <a:ext cx="889879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3200" b="1" dirty="0" smtClean="0"/>
              <a:t>It is a receptor important for cell-cell interaction</a:t>
            </a:r>
          </a:p>
          <a:p>
            <a:pPr marL="514350" indent="-514350">
              <a:buAutoNum type="alphaUcPeriod"/>
            </a:pPr>
            <a:endParaRPr lang="en-US" sz="3200" b="1" dirty="0" smtClean="0"/>
          </a:p>
          <a:p>
            <a:pPr marL="514350" indent="-514350">
              <a:buFontTx/>
              <a:buAutoNum type="alphaUcPeriod"/>
            </a:pPr>
            <a:r>
              <a:rPr lang="en-US" sz="3200" b="1" dirty="0" smtClean="0"/>
              <a:t>It is a secreted protein important for cell-cell interaction</a:t>
            </a:r>
          </a:p>
          <a:p>
            <a:pPr marL="514350" indent="-514350">
              <a:buFontTx/>
              <a:buAutoNum type="alphaUcPeriod"/>
            </a:pPr>
            <a:endParaRPr lang="en-US" sz="3200" b="1" dirty="0" smtClean="0"/>
          </a:p>
          <a:p>
            <a:pPr marL="514350" indent="-514350">
              <a:buFontTx/>
              <a:buAutoNum type="alphaUcPeriod"/>
            </a:pPr>
            <a:r>
              <a:rPr lang="en-US" sz="3200" b="1" dirty="0" smtClean="0"/>
              <a:t>It refers to both the receptor and the </a:t>
            </a:r>
            <a:r>
              <a:rPr lang="en-US" sz="3200" b="1" dirty="0" smtClean="0"/>
              <a:t>signal and the upstream and downstream components</a:t>
            </a:r>
            <a:endParaRPr lang="en-US" sz="3200" b="1" dirty="0" smtClean="0"/>
          </a:p>
          <a:p>
            <a:pPr marL="514350" indent="-514350">
              <a:buFontTx/>
              <a:buAutoNum type="alphaUcPeriod"/>
            </a:pPr>
            <a:endParaRPr lang="en-US" sz="3200" b="1" dirty="0" smtClean="0"/>
          </a:p>
          <a:p>
            <a:pPr marL="514350" indent="-514350">
              <a:buFontTx/>
              <a:buAutoNum type="alphaUcPeriod"/>
            </a:pPr>
            <a:r>
              <a:rPr lang="en-US" sz="3200" b="1" dirty="0" smtClean="0"/>
              <a:t>It has nothing to do with cell-cell signaling</a:t>
            </a:r>
          </a:p>
          <a:p>
            <a:pPr marL="514350" indent="-514350">
              <a:buAutoNum type="alphaUcPeriod"/>
            </a:pPr>
            <a:endParaRPr lang="en-US" sz="3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431</Words>
  <Application>Microsoft Macintosh PowerPoint</Application>
  <PresentationFormat>On-screen Show (4:3)</PresentationFormat>
  <Paragraphs>112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did the authors know that mom-2 encodes a WNT homologue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25</cp:revision>
  <dcterms:created xsi:type="dcterms:W3CDTF">2011-01-25T21:05:50Z</dcterms:created>
  <dcterms:modified xsi:type="dcterms:W3CDTF">2016-02-09T09:45:42Z</dcterms:modified>
</cp:coreProperties>
</file>