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260" r:id="rId4"/>
    <p:sldId id="256" r:id="rId5"/>
    <p:sldId id="257" r:id="rId6"/>
    <p:sldId id="258" r:id="rId7"/>
    <p:sldId id="261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636"/>
  </p:normalViewPr>
  <p:slideViewPr>
    <p:cSldViewPr snapToGrid="0" snapToObjects="1">
      <p:cViewPr varScale="1">
        <p:scale>
          <a:sx n="202" d="100"/>
          <a:sy n="202" d="100"/>
        </p:scale>
        <p:origin x="22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BCDBF-3AB9-3D4F-9D58-B3872F79A043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B1EF-FB6C-6740-81A2-6676F30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766D0D-C92A-8D4F-BE5D-E82F32F2834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F26673F-5146-4442-A9E3-6789C78B723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34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92467F5-03C8-8948-8E89-EF6BDE19257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6CD8-AB52-3341-AF78-A65214B9A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968E-BAE2-B647-B98F-D88A05A7B2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0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3CF7-AAA7-7D46-A062-72AF20070F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6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FE61-85B1-3648-ABC4-6D5DA8CBFA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6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EC8E-1763-6F44-BD1C-8AD839AAD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F6E37-B161-5141-9082-787C8F558C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6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8431-AEDC-F04D-AC51-CAA51CE276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22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6810-1F3C-1C46-A236-5ABEBE33D9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FBE0E-10B5-E54C-A33B-C18A3DDB5C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0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B5C11-8086-DB48-AED7-BBE62D00A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8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6E279-E729-8E42-9331-8EC88F919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B3F0-0F2C-8E47-AFD6-D74CE5F18056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B02-5691-CF45-AAEC-898D5B84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8F0621-C641-FA4A-9EA0-5B4B9F52DCBC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913"/>
            <a:ext cx="6635750" cy="63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39100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2971800" y="6324600"/>
            <a:ext cx="323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" charset="0"/>
              </a:rPr>
              <a:t>Transplantation experiment</a:t>
            </a:r>
          </a:p>
        </p:txBody>
      </p:sp>
      <p:sp>
        <p:nvSpPr>
          <p:cNvPr id="57347" name="TextBox 1"/>
          <p:cNvSpPr txBox="1">
            <a:spLocks noChangeArrowheads="1"/>
          </p:cNvSpPr>
          <p:nvPr/>
        </p:nvSpPr>
        <p:spPr bwMode="auto">
          <a:xfrm>
            <a:off x="7242175" y="6340475"/>
            <a:ext cx="17938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</a:rPr>
              <a:t>John Gurdon</a:t>
            </a:r>
          </a:p>
        </p:txBody>
      </p:sp>
    </p:spTree>
    <p:extLst>
      <p:ext uri="{BB962C8B-B14F-4D97-AF65-F5344CB8AC3E}">
        <p14:creationId xmlns:p14="http://schemas.microsoft.com/office/powerpoint/2010/main" val="3697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9347" y="266434"/>
            <a:ext cx="70369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ndara"/>
                <a:cs typeface="Candara"/>
              </a:rPr>
              <a:t>What was the major goal of this paper?</a:t>
            </a:r>
            <a:endParaRPr lang="en-US" sz="3200" b="1" dirty="0">
              <a:latin typeface="Candara"/>
              <a:cs typeface="Candar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90" y="1228251"/>
            <a:ext cx="85399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 smtClean="0">
                <a:latin typeface="Candara"/>
                <a:cs typeface="Candara"/>
              </a:rPr>
              <a:t> It is possible to use goats to clone lamb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 smtClean="0">
                <a:latin typeface="Candara"/>
                <a:cs typeface="Candara"/>
              </a:rPr>
              <a:t> Investigate whether cellular differentiation in animal development involves irreversible genetic modifications</a:t>
            </a:r>
            <a:endParaRPr lang="en-US" sz="2800" b="1" dirty="0">
              <a:latin typeface="Candara"/>
              <a:cs typeface="Candara"/>
            </a:endParaRP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 smtClean="0">
                <a:latin typeface="Candara"/>
                <a:cs typeface="Candara"/>
              </a:rPr>
              <a:t> To demonstrate that the nucleus from cells of the adult mammary gland can be used to clone lamb.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</a:t>
            </a:r>
            <a:r>
              <a:rPr lang="en-US" sz="2800" b="1" dirty="0" smtClean="0">
                <a:latin typeface="Candara"/>
                <a:cs typeface="Candara"/>
              </a:rPr>
              <a:t>To determine if the nucleus or the cytoplasm is more important for shaping the morphological characteristics.</a:t>
            </a:r>
          </a:p>
          <a:p>
            <a:pPr marL="342900" indent="-342900">
              <a:spcAft>
                <a:spcPts val="1200"/>
              </a:spcAft>
              <a:buAutoNum type="alphaUcPeriod"/>
            </a:pPr>
            <a:r>
              <a:rPr lang="en-US" sz="2800" b="1" dirty="0">
                <a:latin typeface="Candara"/>
                <a:cs typeface="Candara"/>
              </a:rPr>
              <a:t> </a:t>
            </a:r>
            <a:r>
              <a:rPr lang="en-US" sz="2800" b="1" dirty="0" smtClean="0">
                <a:latin typeface="Candara"/>
                <a:cs typeface="Candara"/>
              </a:rPr>
              <a:t>All of the above.</a:t>
            </a:r>
            <a:endParaRPr lang="en-US" sz="2800" b="1" dirty="0">
              <a:latin typeface="Candara"/>
              <a:cs typeface="Candara"/>
            </a:endParaRPr>
          </a:p>
          <a:p>
            <a:pPr marL="342900" indent="-342900">
              <a:buAutoNum type="alphaUcPeriod"/>
            </a:pPr>
            <a:endParaRPr lang="en-US" sz="2800" b="1" dirty="0" smtClean="0">
              <a:latin typeface="Candara"/>
              <a:cs typeface="Candara"/>
            </a:endParaRPr>
          </a:p>
          <a:p>
            <a:pPr marL="342900" indent="-342900">
              <a:buAutoNum type="alphaUcPeriod"/>
            </a:pPr>
            <a:endParaRPr lang="en-US" sz="2800" b="1" dirty="0">
              <a:latin typeface="Candara"/>
              <a:cs typeface="Candara"/>
            </a:endParaRPr>
          </a:p>
          <a:p>
            <a:pPr marL="342900" indent="-342900">
              <a:buAutoNum type="alphaUcPeriod"/>
            </a:pPr>
            <a:endParaRPr lang="en-US" sz="28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7116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00" y="920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ndara"/>
                <a:cs typeface="Candara"/>
              </a:rPr>
              <a:t>What was the major accomplishment of this paper that had not been achieved previously by others? </a:t>
            </a:r>
            <a:endParaRPr lang="en-US" sz="2800" b="1" dirty="0">
              <a:latin typeface="Candara"/>
              <a:cs typeface="Candar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94" y="1342896"/>
            <a:ext cx="8374495" cy="508972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The authors developed an efficient and successful nuclear transfer technique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 The authors demonstrated successful lamb cloning using three different populations of cells.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The authors were the first to obtain a fully developed mammal from a cell derived from an adult tissue.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The success rate of cloning was significantly higher than previous nuclear transfer experiments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US" sz="2600" b="1" dirty="0" smtClean="0">
                <a:latin typeface="Candara"/>
                <a:cs typeface="Candara"/>
              </a:rPr>
              <a:t>None of the above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lphaUcPeriod"/>
            </a:pPr>
            <a:endParaRPr lang="en-US" sz="26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53431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1" y="92035"/>
            <a:ext cx="8656711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andara"/>
                <a:cs typeface="Candara"/>
              </a:rPr>
              <a:t>Why in Fig. 2 the cloned lamb looks different from the recipient ewe?</a:t>
            </a:r>
            <a:endParaRPr lang="en-US" sz="3600" b="1" dirty="0">
              <a:latin typeface="Candara"/>
              <a:cs typeface="Candar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A. It is due to the natural variations of the animals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B. It is because the transplanted nucleus determines the look of the cloned lamb.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C. </a:t>
            </a:r>
            <a:r>
              <a:rPr lang="en-US" sz="2800" b="1" dirty="0">
                <a:latin typeface="Candara"/>
                <a:cs typeface="Candara"/>
              </a:rPr>
              <a:t>It is because the </a:t>
            </a:r>
            <a:r>
              <a:rPr lang="en-US" sz="2800" b="1" dirty="0" smtClean="0">
                <a:latin typeface="Candara"/>
                <a:cs typeface="Candara"/>
              </a:rPr>
              <a:t>enucleated unfertilized egg used determines </a:t>
            </a:r>
            <a:r>
              <a:rPr lang="en-US" sz="2800" b="1" dirty="0">
                <a:latin typeface="Candara"/>
                <a:cs typeface="Candara"/>
              </a:rPr>
              <a:t>the look of the cloned lamb.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D. It is the hybrid appearance determined by both the donor nucleus and </a:t>
            </a:r>
            <a:r>
              <a:rPr lang="en-US" sz="2800" b="1" dirty="0">
                <a:latin typeface="Candara"/>
                <a:cs typeface="Candara"/>
              </a:rPr>
              <a:t>the enucleated unfertilized egg </a:t>
            </a:r>
            <a:endParaRPr lang="en-US" sz="2800" b="1" dirty="0" smtClean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25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1" y="92035"/>
            <a:ext cx="8656711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andara"/>
                <a:cs typeface="Candara"/>
              </a:rPr>
              <a:t>What are your major criticisms of this paper if you were a reviewer</a:t>
            </a:r>
            <a:endParaRPr lang="en-US" sz="3600" b="1" dirty="0">
              <a:latin typeface="Candara"/>
              <a:cs typeface="Candar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A. The success rate was a bit too low ( &lt; 6%)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B. I want to see at least one more successful cloning derived from cells of adult mammary epithelium.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C. I don’t think this is a significant advance over the </a:t>
            </a:r>
            <a:r>
              <a:rPr lang="en-US" sz="2800" b="1" dirty="0" err="1" smtClean="0">
                <a:latin typeface="Candara"/>
                <a:cs typeface="Candara"/>
              </a:rPr>
              <a:t>Xenopus</a:t>
            </a:r>
            <a:r>
              <a:rPr lang="en-US" sz="2800" b="1" dirty="0" smtClean="0">
                <a:latin typeface="Candara"/>
                <a:cs typeface="Candara"/>
              </a:rPr>
              <a:t> experiments performed by Sir Gurdon.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D. I want to see the authors obtain successful cloning using cells from a different adult tissue (e.g. intestine cells). </a:t>
            </a:r>
          </a:p>
          <a:p>
            <a:pPr marL="339725" indent="-3397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 smtClean="0">
                <a:latin typeface="Candara"/>
                <a:cs typeface="Candara"/>
              </a:rPr>
              <a:t>E.  I am so impressed by this paper that I fully endorse its publication in Nature.</a:t>
            </a:r>
            <a:endParaRPr lang="en-US" sz="2800" b="1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42435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Restriction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charset="-128"/>
              </a:rPr>
              <a:t>enzymes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618" y="4063298"/>
            <a:ext cx="7772400" cy="1219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Restriction Enzymes:  E.g., EcoR1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31" y="1484423"/>
            <a:ext cx="504031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1386" y="5077237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G-A-A-T-</a:t>
            </a:r>
            <a:r>
              <a:rPr lang="en-US" sz="2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-C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C-T-T-A-</a:t>
            </a:r>
            <a:r>
              <a:rPr lang="en-US" sz="2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-G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77516" y="6280500"/>
            <a:ext cx="360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Can’t be digested </a:t>
            </a:r>
            <a:r>
              <a:rPr lang="en-US" sz="2400" b="1" smtClean="0"/>
              <a:t>by EcoR1</a:t>
            </a:r>
            <a:endParaRPr lang="en-US" sz="2400" b="1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82337" y="5971978"/>
            <a:ext cx="0" cy="374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12" y="50449"/>
            <a:ext cx="88392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RFLP</a:t>
            </a:r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: Restriction Fragment Length Polymorphism</a:t>
            </a:r>
            <a:endParaRPr lang="en-US" altLang="en-US">
              <a:ea typeface="ＭＳ Ｐゴシック" charset="-128"/>
            </a:endParaRPr>
          </a:p>
        </p:txBody>
      </p:sp>
      <p:pic>
        <p:nvPicPr>
          <p:cNvPr id="49155" name="Picture 5" descr="14F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"/>
          <a:stretch>
            <a:fillRect/>
          </a:stretch>
        </p:blipFill>
        <p:spPr bwMode="auto">
          <a:xfrm>
            <a:off x="1917700" y="838200"/>
            <a:ext cx="5168900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3967707" y="1614616"/>
            <a:ext cx="1616643" cy="2945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02" y="90616"/>
            <a:ext cx="1875626" cy="2530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7252" y="25837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 Dorset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7" y="2159597"/>
            <a:ext cx="3810000" cy="252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7045" y="4619378"/>
            <a:ext cx="13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welsh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7" y="90616"/>
            <a:ext cx="3810000" cy="1524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42656" y="1523191"/>
            <a:ext cx="126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Finn Dorset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232" y="90616"/>
            <a:ext cx="2452212" cy="1839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78150" y="1937426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Scottish </a:t>
            </a:r>
            <a:r>
              <a:rPr lang="en-US" dirty="0"/>
              <a:t>blackface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350" y="3581744"/>
            <a:ext cx="2387600" cy="2387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6128" y="6033614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Cloned lamb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27386" y="2306758"/>
            <a:ext cx="0" cy="1274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378</Words>
  <Application>Microsoft Macintosh PowerPoint</Application>
  <PresentationFormat>On-screen Show (4:3)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Candara</vt:lpstr>
      <vt:lpstr>Courier New</vt:lpstr>
      <vt:lpstr>ＭＳ Ｐゴシック</vt:lpstr>
      <vt:lpstr>Arial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What was the major accomplishment of this paper that had not been achieved previously by others? </vt:lpstr>
      <vt:lpstr>Why in Fig. 2 the cloned lamb looks different from the recipient ewe?</vt:lpstr>
      <vt:lpstr>What are your major criticisms of this paper if you were a reviewer</vt:lpstr>
      <vt:lpstr>Restriction enzymes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 Xue</dc:creator>
  <cp:lastModifiedBy>Ding Xue</cp:lastModifiedBy>
  <cp:revision>31</cp:revision>
  <dcterms:created xsi:type="dcterms:W3CDTF">2013-01-22T06:06:50Z</dcterms:created>
  <dcterms:modified xsi:type="dcterms:W3CDTF">2018-01-24T09:56:59Z</dcterms:modified>
</cp:coreProperties>
</file>