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48" r:id="rId2"/>
    <p:sldId id="349" r:id="rId3"/>
    <p:sldId id="257" r:id="rId4"/>
    <p:sldId id="258" r:id="rId5"/>
    <p:sldId id="259" r:id="rId6"/>
    <p:sldId id="261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36"/>
    <p:restoredTop sz="94787"/>
  </p:normalViewPr>
  <p:slideViewPr>
    <p:cSldViewPr snapToGrid="0" snapToObjects="1">
      <p:cViewPr varScale="1">
        <p:scale>
          <a:sx n="135" d="100"/>
          <a:sy n="135" d="100"/>
        </p:scale>
        <p:origin x="20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301C0-A39C-C642-999A-FBFD85998285}" type="datetimeFigureOut">
              <a:rPr lang="en-US" smtClean="0"/>
              <a:t>9/13/23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64048-2A58-2548-9337-2CBA6DF91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1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A9620753-32B7-4842-9029-914E53C85C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1A8C9E33-9DA7-8F4F-90D7-CD762019B8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88C3F-E422-C347-BA66-FAE9B2A13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317EFD-EAE2-654B-AB1A-17C4822EFEF1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53FED608-1E59-BB48-B43D-10045FD3DF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00713603-F891-BF47-BFEE-E3A12A0FF3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38219-3964-1A44-8EE4-4AF0CE2C7A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1904669-CDD4-D147-BE23-7619D09AB66B}" type="slidenum">
              <a:rPr lang="en-US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9/13/23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9/13/23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9/13/23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9/13/23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9/13/23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9/13/23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9/13/23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9/13/23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9/13/23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9/13/23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9/13/23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6CBFC-817C-7D4A-A0D4-97EBB3D7B414}" type="datetimeFigureOut">
              <a:rPr lang="en-US" smtClean="0"/>
              <a:pPr/>
              <a:t>9/13/23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7" descr="ACD.jpg">
            <a:extLst>
              <a:ext uri="{FF2B5EF4-FFF2-40B4-BE49-F238E27FC236}">
                <a16:creationId xmlns:a16="http://schemas.microsoft.com/office/drawing/2014/main" id="{256176AF-0896-D647-83AF-17F47B7D3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8575"/>
            <a:ext cx="8610600" cy="548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itle 1">
            <a:extLst>
              <a:ext uri="{FF2B5EF4-FFF2-40B4-BE49-F238E27FC236}">
                <a16:creationId xmlns:a16="http://schemas.microsoft.com/office/drawing/2014/main" id="{C36C7E22-FFC1-564A-B35B-B0DE7951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Stem Cells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81247DF6-87FF-A34D-A850-FE50122DB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62" y="1166019"/>
            <a:ext cx="8229600" cy="4525962"/>
          </a:xfrm>
        </p:spPr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/>
              <a:t>Self-renews 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/>
              <a:t>Differentiates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98D235-61C2-3346-9206-E25CC4F99175}"/>
              </a:ext>
            </a:extLst>
          </p:cNvPr>
          <p:cNvCxnSpPr/>
          <p:nvPr/>
        </p:nvCxnSpPr>
        <p:spPr>
          <a:xfrm>
            <a:off x="2819400" y="5562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924780-A86C-4F4E-8118-B46035D9B6B1}"/>
              </a:ext>
            </a:extLst>
          </p:cNvPr>
          <p:cNvCxnSpPr/>
          <p:nvPr/>
        </p:nvCxnSpPr>
        <p:spPr>
          <a:xfrm flipV="1">
            <a:off x="5715000" y="35814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C7A104-D939-1B41-B3A6-3425FED28839}"/>
              </a:ext>
            </a:extLst>
          </p:cNvPr>
          <p:cNvCxnSpPr/>
          <p:nvPr/>
        </p:nvCxnSpPr>
        <p:spPr>
          <a:xfrm>
            <a:off x="5791200" y="5562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0" name="TextBox 10">
            <a:extLst>
              <a:ext uri="{FF2B5EF4-FFF2-40B4-BE49-F238E27FC236}">
                <a16:creationId xmlns:a16="http://schemas.microsoft.com/office/drawing/2014/main" id="{765F0295-F127-C842-BC7E-AFCFE52E7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505200"/>
            <a:ext cx="1658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Progenitor cell</a:t>
            </a:r>
          </a:p>
        </p:txBody>
      </p:sp>
      <p:sp>
        <p:nvSpPr>
          <p:cNvPr id="23561" name="TextBox 11">
            <a:extLst>
              <a:ext uri="{FF2B5EF4-FFF2-40B4-BE49-F238E27FC236}">
                <a16:creationId xmlns:a16="http://schemas.microsoft.com/office/drawing/2014/main" id="{8B3B2772-E5F2-BD4A-9AD2-1C04D2E56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477000"/>
            <a:ext cx="113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Stem cell</a:t>
            </a:r>
          </a:p>
        </p:txBody>
      </p:sp>
      <p:sp>
        <p:nvSpPr>
          <p:cNvPr id="23562" name="TextBox 12">
            <a:extLst>
              <a:ext uri="{FF2B5EF4-FFF2-40B4-BE49-F238E27FC236}">
                <a16:creationId xmlns:a16="http://schemas.microsoft.com/office/drawing/2014/main" id="{5F754068-9A04-FB48-A4E7-93AFD2745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6488113"/>
            <a:ext cx="1133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Stem cell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10AD5E-08C0-7D49-920D-098719D94CA9}"/>
              </a:ext>
            </a:extLst>
          </p:cNvPr>
          <p:cNvSpPr/>
          <p:nvPr/>
        </p:nvSpPr>
        <p:spPr>
          <a:xfrm>
            <a:off x="5791200" y="4495800"/>
            <a:ext cx="2895600" cy="236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23104A-781D-514E-9685-9E1DEA2CA04E}"/>
              </a:ext>
            </a:extLst>
          </p:cNvPr>
          <p:cNvSpPr/>
          <p:nvPr/>
        </p:nvSpPr>
        <p:spPr>
          <a:xfrm>
            <a:off x="5715000" y="1676400"/>
            <a:ext cx="2895600" cy="236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C1E4CD-70A4-B348-AE20-4C751DFBA664}"/>
              </a:ext>
            </a:extLst>
          </p:cNvPr>
          <p:cNvSpPr txBox="1"/>
          <p:nvPr/>
        </p:nvSpPr>
        <p:spPr>
          <a:xfrm>
            <a:off x="4425884" y="6568856"/>
            <a:ext cx="54738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400" dirty="0"/>
              <a:t>Slides are from Stem Cell Education Outreach Program (SCEOP)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>
            <a:extLst>
              <a:ext uri="{FF2B5EF4-FFF2-40B4-BE49-F238E27FC236}">
                <a16:creationId xmlns:a16="http://schemas.microsoft.com/office/drawing/2014/main" id="{209D5A35-B240-C14F-8005-44627C92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010743">
            <a:off x="6959600" y="200025"/>
            <a:ext cx="1804988" cy="289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5" descr="ACD2.jpg">
            <a:extLst>
              <a:ext uri="{FF2B5EF4-FFF2-40B4-BE49-F238E27FC236}">
                <a16:creationId xmlns:a16="http://schemas.microsoft.com/office/drawing/2014/main" id="{63370CB0-EB4A-8745-9F35-57D9F0E9A6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50" y="3048000"/>
            <a:ext cx="5822950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2423A5-389A-874F-9FFA-88C1652B1C2D}"/>
              </a:ext>
            </a:extLst>
          </p:cNvPr>
          <p:cNvCxnSpPr/>
          <p:nvPr/>
        </p:nvCxnSpPr>
        <p:spPr>
          <a:xfrm>
            <a:off x="5181600" y="5867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9F8552-0760-DF47-97ED-DA5707383897}"/>
              </a:ext>
            </a:extLst>
          </p:cNvPr>
          <p:cNvCxnSpPr/>
          <p:nvPr/>
        </p:nvCxnSpPr>
        <p:spPr>
          <a:xfrm flipV="1">
            <a:off x="7010400" y="47244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F60F3B-17BB-F840-B57E-D42C667C4F65}"/>
              </a:ext>
            </a:extLst>
          </p:cNvPr>
          <p:cNvCxnSpPr/>
          <p:nvPr/>
        </p:nvCxnSpPr>
        <p:spPr>
          <a:xfrm>
            <a:off x="7010400" y="5867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BBCFB5-6B13-2041-BF5A-EB5D2D9D2E1C}"/>
              </a:ext>
            </a:extLst>
          </p:cNvPr>
          <p:cNvSpPr/>
          <p:nvPr/>
        </p:nvSpPr>
        <p:spPr>
          <a:xfrm>
            <a:off x="5181600" y="3810000"/>
            <a:ext cx="1828800" cy="30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3C8004-70AB-214D-B6A9-3194195B5F1D}"/>
              </a:ext>
            </a:extLst>
          </p:cNvPr>
          <p:cNvSpPr/>
          <p:nvPr/>
        </p:nvSpPr>
        <p:spPr>
          <a:xfrm>
            <a:off x="7010400" y="2971800"/>
            <a:ext cx="1905000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F1EC0D-E036-4343-8380-1A47AFC3DB96}"/>
              </a:ext>
            </a:extLst>
          </p:cNvPr>
          <p:cNvCxnSpPr/>
          <p:nvPr/>
        </p:nvCxnSpPr>
        <p:spPr>
          <a:xfrm rot="5400000" flipH="1" flipV="1">
            <a:off x="4191001" y="3048000"/>
            <a:ext cx="4572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BFB068-E91C-904D-B6FC-516C630BB6A1}"/>
              </a:ext>
            </a:extLst>
          </p:cNvPr>
          <p:cNvCxnSpPr/>
          <p:nvPr/>
        </p:nvCxnSpPr>
        <p:spPr>
          <a:xfrm rot="5400000" flipH="1" flipV="1">
            <a:off x="7808913" y="3009900"/>
            <a:ext cx="5349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A24159A-D59F-004B-8BBF-40BDB0336112}"/>
              </a:ext>
            </a:extLst>
          </p:cNvPr>
          <p:cNvSpPr/>
          <p:nvPr/>
        </p:nvSpPr>
        <p:spPr>
          <a:xfrm>
            <a:off x="6858000" y="0"/>
            <a:ext cx="19050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4588" name="Picture 2">
            <a:extLst>
              <a:ext uri="{FF2B5EF4-FFF2-40B4-BE49-F238E27FC236}">
                <a16:creationId xmlns:a16="http://schemas.microsoft.com/office/drawing/2014/main" id="{BF65415B-A8E6-1B40-9731-0AF193504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76600"/>
            <a:ext cx="5029200" cy="337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9" name="Picture 3">
            <a:extLst>
              <a:ext uri="{FF2B5EF4-FFF2-40B4-BE49-F238E27FC236}">
                <a16:creationId xmlns:a16="http://schemas.microsoft.com/office/drawing/2014/main" id="{07796AD2-8925-964E-96F3-672DCB9B8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762000"/>
            <a:ext cx="15144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AA633B2-8CD9-5D41-963E-70B404734B56}"/>
              </a:ext>
            </a:extLst>
          </p:cNvPr>
          <p:cNvSpPr/>
          <p:nvPr/>
        </p:nvSpPr>
        <p:spPr>
          <a:xfrm>
            <a:off x="3581400" y="990600"/>
            <a:ext cx="1828800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91" name="TextBox 16">
            <a:extLst>
              <a:ext uri="{FF2B5EF4-FFF2-40B4-BE49-F238E27FC236}">
                <a16:creationId xmlns:a16="http://schemas.microsoft.com/office/drawing/2014/main" id="{02094666-25DF-C44D-82C3-2CF6535C3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88113"/>
            <a:ext cx="289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ym typeface="Wingdings" pitchFamily="2" charset="2"/>
              </a:rPr>
              <a:t> </a:t>
            </a:r>
            <a:r>
              <a:rPr lang="en-US" altLang="en-US" b="1"/>
              <a:t>SELF – RENEWAL </a:t>
            </a:r>
            <a:r>
              <a:rPr lang="en-US" altLang="en-US" b="1">
                <a:sym typeface="Wingdings" pitchFamily="2" charset="2"/>
              </a:rPr>
              <a:t></a:t>
            </a:r>
            <a:endParaRPr lang="en-US" altLang="en-US" b="1"/>
          </a:p>
        </p:txBody>
      </p:sp>
      <p:sp>
        <p:nvSpPr>
          <p:cNvPr id="24592" name="TextBox 19">
            <a:extLst>
              <a:ext uri="{FF2B5EF4-FFF2-40B4-BE49-F238E27FC236}">
                <a16:creationId xmlns:a16="http://schemas.microsoft.com/office/drawing/2014/main" id="{2B16FDC4-93E7-6148-B582-B7FED7D7013B}"/>
              </a:ext>
            </a:extLst>
          </p:cNvPr>
          <p:cNvSpPr txBox="1">
            <a:spLocks noChangeArrowheads="1"/>
          </p:cNvSpPr>
          <p:nvPr/>
        </p:nvSpPr>
        <p:spPr bwMode="auto">
          <a:xfrm rot="-1911553">
            <a:off x="1846263" y="3024188"/>
            <a:ext cx="320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DIFFERENTIATION</a:t>
            </a:r>
          </a:p>
        </p:txBody>
      </p:sp>
      <p:sp>
        <p:nvSpPr>
          <p:cNvPr id="24593" name="TextBox 20">
            <a:extLst>
              <a:ext uri="{FF2B5EF4-FFF2-40B4-BE49-F238E27FC236}">
                <a16:creationId xmlns:a16="http://schemas.microsoft.com/office/drawing/2014/main" id="{DC45E5D2-5D6B-B443-8192-30F78FBE2496}"/>
              </a:ext>
            </a:extLst>
          </p:cNvPr>
          <p:cNvSpPr txBox="1">
            <a:spLocks noChangeArrowheads="1"/>
          </p:cNvSpPr>
          <p:nvPr/>
        </p:nvSpPr>
        <p:spPr bwMode="auto">
          <a:xfrm rot="-1911553">
            <a:off x="5351463" y="3024188"/>
            <a:ext cx="320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DIFFERENTIATION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713D43-9A7C-E942-9187-85D7EB23C277}"/>
              </a:ext>
            </a:extLst>
          </p:cNvPr>
          <p:cNvSpPr/>
          <p:nvPr/>
        </p:nvSpPr>
        <p:spPr>
          <a:xfrm>
            <a:off x="5410200" y="2743200"/>
            <a:ext cx="2286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573A86-B830-E94F-96CA-F06AB067C149}"/>
              </a:ext>
            </a:extLst>
          </p:cNvPr>
          <p:cNvSpPr txBox="1"/>
          <p:nvPr/>
        </p:nvSpPr>
        <p:spPr>
          <a:xfrm>
            <a:off x="4617565" y="6568578"/>
            <a:ext cx="54738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400" dirty="0"/>
              <a:t>Slides are from Stem Cell Education Outreach Program (SCEOP)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838200" y="76200"/>
            <a:ext cx="800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/>
              <a:t>What is the major issue of this paper?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1039813" y="1171222"/>
            <a:ext cx="667362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How </a:t>
            </a:r>
            <a:r>
              <a:rPr lang="en-US" sz="2800" b="1" i="1" dirty="0"/>
              <a:t>C. </a:t>
            </a:r>
            <a:r>
              <a:rPr lang="en-US" sz="2800" b="1" i="1" dirty="0" err="1"/>
              <a:t>elegans</a:t>
            </a:r>
            <a:r>
              <a:rPr lang="en-US" sz="2800" b="1" i="1" dirty="0"/>
              <a:t> </a:t>
            </a:r>
            <a:r>
              <a:rPr lang="en-US" sz="2800" b="1" dirty="0"/>
              <a:t>embryos divide?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How </a:t>
            </a:r>
            <a:r>
              <a:rPr lang="en-US" sz="2800" b="1" dirty="0" err="1"/>
              <a:t>germline</a:t>
            </a:r>
            <a:r>
              <a:rPr lang="en-US" sz="2800" b="1" dirty="0"/>
              <a:t> specification is achieved?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What is PIE-1 protein?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Where is </a:t>
            </a:r>
            <a:r>
              <a:rPr lang="en-US" sz="2800" b="1" i="1" dirty="0"/>
              <a:t>pie-1</a:t>
            </a:r>
            <a:r>
              <a:rPr lang="en-US" sz="2800" b="1" dirty="0"/>
              <a:t> mRNA localized?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How germline </a:t>
            </a:r>
            <a:r>
              <a:rPr lang="en-US" sz="2800" b="1" dirty="0" err="1"/>
              <a:t>blastomeres</a:t>
            </a:r>
            <a:r>
              <a:rPr lang="en-US" sz="2800" b="1" dirty="0"/>
              <a:t> divide? 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6388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81000" y="630238"/>
            <a:ext cx="85344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3200" b="1" dirty="0"/>
              <a:t>How did the authors clone the </a:t>
            </a:r>
            <a:r>
              <a:rPr lang="en-US" sz="3200" b="1" i="1" dirty="0"/>
              <a:t>pie-1</a:t>
            </a:r>
            <a:r>
              <a:rPr lang="en-US" sz="3200" b="1" dirty="0"/>
              <a:t> gene?</a:t>
            </a:r>
          </a:p>
          <a:p>
            <a:pPr marL="457200" indent="-457200" algn="ctr"/>
            <a:endParaRPr lang="en-US" sz="32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Through Antibody staining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Tc1 transposon insertion or tagging combined with genetic mapping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C. </a:t>
            </a:r>
            <a:r>
              <a:rPr lang="en-US" sz="2800" b="1" dirty="0" err="1"/>
              <a:t>elegans</a:t>
            </a:r>
            <a:r>
              <a:rPr lang="en-US" sz="2800" b="1" dirty="0"/>
              <a:t> lineage analysis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They cloned the gene by pure luck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They cloned the gene by a candidate approach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7150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685800" y="286755"/>
            <a:ext cx="7620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/>
              <a:t>What is the most important concept that you learn from reading this paper?</a:t>
            </a:r>
          </a:p>
        </p:txBody>
      </p:sp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236868" y="1578073"/>
            <a:ext cx="8653725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457200" indent="-457200">
              <a:buFontTx/>
              <a:buAutoNum type="alphaUcPeriod"/>
            </a:pPr>
            <a:r>
              <a:rPr lang="en-US" sz="2400" b="1" dirty="0"/>
              <a:t>The localization patterns of PIE-1</a:t>
            </a:r>
          </a:p>
          <a:p>
            <a:pPr marL="457200" indent="-457200">
              <a:buFontTx/>
              <a:buAutoNum type="alphaUcPeriod"/>
            </a:pPr>
            <a:endParaRPr lang="en-US" sz="2400" b="1" dirty="0"/>
          </a:p>
          <a:p>
            <a:pPr marL="457200" indent="-457200">
              <a:buFontTx/>
              <a:buAutoNum type="alphaUcPeriod"/>
            </a:pPr>
            <a:r>
              <a:rPr lang="en-US" sz="2400" b="1" dirty="0"/>
              <a:t>How pluripotency of a stem cell can be maintained by a general repressor </a:t>
            </a:r>
          </a:p>
          <a:p>
            <a:pPr marL="457200" indent="-457200">
              <a:buFontTx/>
              <a:buAutoNum type="alphaUcPeriod"/>
            </a:pPr>
            <a:endParaRPr lang="en-US" sz="2400" b="1" dirty="0"/>
          </a:p>
          <a:p>
            <a:pPr marL="457200" indent="-457200">
              <a:buFontTx/>
              <a:buAutoNum type="alphaUcPeriod"/>
            </a:pPr>
            <a:r>
              <a:rPr lang="en-US" sz="2400" b="1" dirty="0"/>
              <a:t>What kind of protein PIE-1 is</a:t>
            </a:r>
          </a:p>
          <a:p>
            <a:pPr marL="457200" indent="-457200">
              <a:buFontTx/>
              <a:buAutoNum type="alphaUcPeriod"/>
            </a:pPr>
            <a:endParaRPr lang="en-US" sz="2400" b="1" dirty="0"/>
          </a:p>
          <a:p>
            <a:pPr marL="457200" indent="-457200">
              <a:buFontTx/>
              <a:buAutoNum type="alphaUcPeriod"/>
            </a:pPr>
            <a:r>
              <a:rPr lang="en-US" sz="2400" b="1" dirty="0"/>
              <a:t>C. </a:t>
            </a:r>
            <a:r>
              <a:rPr lang="en-US" sz="2400" b="1" dirty="0" err="1"/>
              <a:t>elegans</a:t>
            </a:r>
            <a:r>
              <a:rPr lang="en-US" sz="2400" b="1" dirty="0"/>
              <a:t> is a good animal model for studying germ cell specification</a:t>
            </a:r>
          </a:p>
          <a:p>
            <a:pPr marL="457200" indent="-457200">
              <a:buFontTx/>
              <a:buAutoNum type="alphaUcPeriod"/>
            </a:pPr>
            <a:endParaRPr lang="en-US" sz="2400" b="1" dirty="0"/>
          </a:p>
          <a:p>
            <a:pPr marL="457200" indent="-457200">
              <a:buFontTx/>
              <a:buAutoNum type="alphaUcPeriod"/>
            </a:pPr>
            <a:r>
              <a:rPr lang="en-US" sz="2400" b="1" dirty="0"/>
              <a:t>PIE-1 associates with </a:t>
            </a:r>
            <a:r>
              <a:rPr lang="en-US" sz="2400" b="1" dirty="0" err="1"/>
              <a:t>centrosomes</a:t>
            </a:r>
            <a:r>
              <a:rPr lang="en-US" sz="2400" b="1" dirty="0"/>
              <a:t> during cell division</a:t>
            </a:r>
          </a:p>
          <a:p>
            <a:pPr marL="457200" indent="-457200">
              <a:buFontTx/>
              <a:buAutoNum type="alphaUcPeriod"/>
            </a:pPr>
            <a:endParaRPr lang="en-US" sz="2400" b="1" dirty="0"/>
          </a:p>
          <a:p>
            <a:pPr marL="457200" indent="-457200">
              <a:buFontTx/>
              <a:buAutoNum type="alphaUcPeriod"/>
            </a:pPr>
            <a:endParaRPr lang="en-US" sz="2400" b="1" dirty="0"/>
          </a:p>
          <a:p>
            <a:pPr marL="457200" indent="-457200">
              <a:buFontTx/>
              <a:buAutoNum type="alphaUcPeriod"/>
            </a:pPr>
            <a:endParaRPr lang="en-US" sz="2400" b="1" dirty="0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7150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3849"/>
            <a:ext cx="9093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How did the authors reach the conclusion that PIE-1 might be a localized general repressor?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513" y="1430896"/>
            <a:ext cx="84570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A.  from antibody staining</a:t>
            </a:r>
          </a:p>
          <a:p>
            <a:endParaRPr lang="en-US" sz="2800" b="1" dirty="0"/>
          </a:p>
          <a:p>
            <a:r>
              <a:rPr lang="en-US" sz="2800" b="1" dirty="0"/>
              <a:t>B.  from cell lineage analysis</a:t>
            </a:r>
          </a:p>
          <a:p>
            <a:endParaRPr lang="en-US" sz="2800" b="1" dirty="0"/>
          </a:p>
          <a:p>
            <a:pPr marL="400050" indent="-400050"/>
            <a:r>
              <a:rPr lang="en-US" sz="2800" b="1" dirty="0"/>
              <a:t>C. from its interactions with other somatic-cell determining genes</a:t>
            </a:r>
          </a:p>
          <a:p>
            <a:endParaRPr lang="en-US" sz="2800" b="1" dirty="0"/>
          </a:p>
          <a:p>
            <a:r>
              <a:rPr lang="en-US" sz="2800" b="1" dirty="0"/>
              <a:t>D. from its protein sequence</a:t>
            </a:r>
          </a:p>
          <a:p>
            <a:endParaRPr lang="en-US" sz="2800" b="1" dirty="0"/>
          </a:p>
          <a:p>
            <a:r>
              <a:rPr lang="en-US" sz="2800" b="1" dirty="0"/>
              <a:t>E.  From A + B + C</a:t>
            </a:r>
          </a:p>
          <a:p>
            <a:endParaRPr lang="en-US" sz="2800" b="1" dirty="0"/>
          </a:p>
          <a:p>
            <a:r>
              <a:rPr lang="en-US" sz="2800" b="1" dirty="0"/>
              <a:t>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7150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7150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extBox 2"/>
          <p:cNvSpPr txBox="1">
            <a:spLocks noChangeArrowheads="1"/>
          </p:cNvSpPr>
          <p:nvPr/>
        </p:nvSpPr>
        <p:spPr bwMode="auto">
          <a:xfrm>
            <a:off x="0" y="11430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What are the important questions that remain to be addressed and need to be resolved in subsequent study?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320" y="1490294"/>
            <a:ext cx="825935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A.  How does PIE-1 function?</a:t>
            </a:r>
          </a:p>
          <a:p>
            <a:pPr>
              <a:defRPr/>
            </a:pPr>
            <a:endParaRPr lang="en-US" sz="24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57200" indent="-457200">
              <a:buFontTx/>
              <a:buAutoNum type="alphaUcPeriod" startAt="2"/>
              <a:defRPr/>
            </a:pPr>
            <a:r>
              <a:rPr lang="en-US" sz="24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How PIE-1 is selectively degraded in somatic daughters?</a:t>
            </a:r>
          </a:p>
          <a:p>
            <a:pPr marL="457200" indent="-457200">
              <a:buFontTx/>
              <a:buAutoNum type="alphaUcPeriod" startAt="2"/>
              <a:defRPr/>
            </a:pPr>
            <a:endParaRPr lang="en-US" sz="24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57200" indent="-457200">
              <a:buFontTx/>
              <a:buAutoNum type="alphaUcPeriod" startAt="2"/>
              <a:defRPr/>
            </a:pPr>
            <a:r>
              <a:rPr lang="en-US" sz="24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How does PIE-1 associate with centrosomes?</a:t>
            </a:r>
          </a:p>
          <a:p>
            <a:pPr marL="457200" indent="-457200">
              <a:buFontTx/>
              <a:buAutoNum type="alphaUcPeriod" startAt="2"/>
              <a:defRPr/>
            </a:pPr>
            <a:endParaRPr lang="en-US" sz="24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57200" indent="-457200">
              <a:buFontTx/>
              <a:buAutoNum type="alphaUcPeriod" startAt="2"/>
              <a:defRPr/>
            </a:pPr>
            <a:r>
              <a:rPr lang="en-US" sz="24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What are the repression targets of PIE-1?</a:t>
            </a:r>
          </a:p>
          <a:p>
            <a:pPr marL="457200" indent="-457200">
              <a:buFontTx/>
              <a:buAutoNum type="alphaUcPeriod" startAt="2"/>
              <a:defRPr/>
            </a:pPr>
            <a:endParaRPr lang="en-US" sz="24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57200" indent="-457200">
              <a:buFontTx/>
              <a:buAutoNum type="alphaUcPeriod" startAt="2"/>
              <a:defRPr/>
            </a:pPr>
            <a:r>
              <a:rPr lang="en-US" sz="24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All of the above</a:t>
            </a:r>
          </a:p>
          <a:p>
            <a:pPr marL="457200" indent="-457200">
              <a:buFontTx/>
              <a:buAutoNum type="alphaUcPeriod" startAt="2"/>
              <a:defRPr/>
            </a:pPr>
            <a:endParaRPr lang="en-US" sz="24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57200" indent="-457200">
              <a:buFontTx/>
              <a:buAutoNum type="alphaUcPeriod" startAt="2"/>
              <a:defRPr/>
            </a:pPr>
            <a:endParaRPr lang="en-US" sz="24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B6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0961BB2-2E65-FA41-AA51-66B31796D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532" y="643467"/>
            <a:ext cx="636693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7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284</Words>
  <Application>Microsoft Macintosh PowerPoint</Application>
  <PresentationFormat>On-screen Show (4:3)</PresentationFormat>
  <Paragraphs>67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Stem Cells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 Xue</dc:creator>
  <cp:lastModifiedBy>Ding Xue</cp:lastModifiedBy>
  <cp:revision>8</cp:revision>
  <dcterms:created xsi:type="dcterms:W3CDTF">2020-01-28T20:51:52Z</dcterms:created>
  <dcterms:modified xsi:type="dcterms:W3CDTF">2023-09-13T19:50:37Z</dcterms:modified>
</cp:coreProperties>
</file>