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260" r:id="rId3"/>
    <p:sldId id="259" r:id="rId4"/>
    <p:sldId id="256" r:id="rId5"/>
    <p:sldId id="257" r:id="rId6"/>
    <p:sldId id="258" r:id="rId7"/>
    <p:sldId id="265" r:id="rId8"/>
    <p:sldId id="263" r:id="rId9"/>
    <p:sldId id="264" r:id="rId10"/>
    <p:sldId id="262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0"/>
    <p:restoredTop sz="94637"/>
  </p:normalViewPr>
  <p:slideViewPr>
    <p:cSldViewPr snapToGrid="0" snapToObjects="1">
      <p:cViewPr varScale="1">
        <p:scale>
          <a:sx n="168" d="100"/>
          <a:sy n="168" d="100"/>
        </p:scale>
        <p:origin x="208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BCDBF-3AB9-3D4F-9D58-B3872F79A043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AB1EF-FB6C-6740-81A2-6676F30A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30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mag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sciencemag.org/content/318/5858/1842.ful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8766D0D-C92A-8D4F-BE5D-E82F32F28344}" type="slidenum">
              <a:rPr lang="en-US" sz="1200">
                <a:solidFill>
                  <a:prstClr val="black"/>
                </a:solidFill>
              </a:rPr>
              <a:pPr/>
              <a:t>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charset="-128"/>
                <a:hlinkClick r:id="rId3"/>
              </a:rPr>
              <a:t>http://www.sciencemag.org/</a:t>
            </a:r>
            <a:endParaRPr lang="en-US" altLang="en-US">
              <a:ea typeface="ＭＳ Ｐゴシック" charset="-128"/>
            </a:endParaRPr>
          </a:p>
          <a:p>
            <a:r>
              <a:rPr lang="en-US" altLang="en-US">
                <a:latin typeface="Palatino" charset="0"/>
                <a:ea typeface="ＭＳ Ｐゴシック" charset="-128"/>
                <a:hlinkClick r:id="rId4"/>
              </a:rPr>
              <a:t>2007 Scientific Breakthrough of the Year</a:t>
            </a:r>
            <a:endParaRPr lang="en-US" altLang="en-US">
              <a:latin typeface="Palatino" charset="0"/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  <a:hlinkClick r:id="rId4"/>
              </a:rPr>
              <a:t>http://www.sciencemag.org/content/318/5858/1842.full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A1DF261-C8AF-1340-A754-5401F42731B1}" type="slidenum">
              <a:rPr lang="en-US" alt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6</a:t>
            </a:fld>
            <a:endParaRPr lang="en-US" altLang="en-US" sz="12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0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2F26673F-5146-4442-A9E3-6789C78B7230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0344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092467F5-03C8-8948-8E89-EF6BDE19257F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67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1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4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37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36CD8-AB52-3341-AF78-A65214B9A02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8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968E-BAE2-B647-B98F-D88A05A7B29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506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03CF7-AAA7-7D46-A062-72AF20070F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63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EFE61-85B1-3648-ABC4-6D5DA8CBFA3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926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0EC8E-1763-6F44-BD1C-8AD839AAD37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92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F6E37-B161-5141-9082-787C8F558C4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46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F8431-AEDC-F04D-AC51-CAA51CE276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122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06810-1F3C-1C46-A236-5ABEBE33D96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5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FBE0E-10B5-E54C-A33B-C18A3DDB5C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09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B5C11-8086-DB48-AED7-BBE62D00A7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08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6E279-E729-8E42-9331-8EC88F9192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46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3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4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0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0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0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6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7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0B3F0-0F2C-8E47-AFD6-D74CE5F1805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9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98F0621-C641-FA4A-9EA0-5B4B9F52DCBC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5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mag.org/content/318/5858/1842.ful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www.sciencemag.org/" TargetMode="Externa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09600"/>
            <a:ext cx="3910013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Text Box 3"/>
          <p:cNvSpPr txBox="1">
            <a:spLocks noChangeArrowheads="1"/>
          </p:cNvSpPr>
          <p:nvPr/>
        </p:nvSpPr>
        <p:spPr bwMode="auto">
          <a:xfrm>
            <a:off x="2971800" y="6324600"/>
            <a:ext cx="3238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" charset="0"/>
              </a:rPr>
              <a:t>Transplantation experiment</a:t>
            </a:r>
          </a:p>
        </p:txBody>
      </p:sp>
      <p:sp>
        <p:nvSpPr>
          <p:cNvPr id="57347" name="TextBox 1"/>
          <p:cNvSpPr txBox="1">
            <a:spLocks noChangeArrowheads="1"/>
          </p:cNvSpPr>
          <p:nvPr/>
        </p:nvSpPr>
        <p:spPr bwMode="auto">
          <a:xfrm>
            <a:off x="7242175" y="6340475"/>
            <a:ext cx="17938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John Gurdon</a:t>
            </a:r>
          </a:p>
        </p:txBody>
      </p:sp>
    </p:spTree>
    <p:extLst>
      <p:ext uri="{BB962C8B-B14F-4D97-AF65-F5344CB8AC3E}">
        <p14:creationId xmlns:p14="http://schemas.microsoft.com/office/powerpoint/2010/main" val="369746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91" y="92035"/>
            <a:ext cx="8656711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ndara"/>
                <a:cs typeface="Candara"/>
              </a:rPr>
              <a:t>What would be your major criticisms of this paper if you were a reviewer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>
                <a:latin typeface="Candara"/>
                <a:cs typeface="Candara"/>
              </a:rPr>
              <a:t>A. The success rate was a bit too low ( &lt; 6%)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>
                <a:latin typeface="Candara"/>
                <a:cs typeface="Candara"/>
              </a:rPr>
              <a:t>B. I want to see at least one more successful cloning derived from cells of adult mammary epithelium.</a:t>
            </a:r>
          </a:p>
          <a:p>
            <a:pPr marL="339725" indent="-339725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>
                <a:latin typeface="Candara"/>
                <a:cs typeface="Candara"/>
              </a:rPr>
              <a:t>C. I don’t think this is a significant advance over the </a:t>
            </a:r>
            <a:r>
              <a:rPr lang="en-US" sz="2800" b="1" dirty="0" err="1">
                <a:latin typeface="Candara"/>
                <a:cs typeface="Candara"/>
              </a:rPr>
              <a:t>Xenopus</a:t>
            </a:r>
            <a:r>
              <a:rPr lang="en-US" sz="2800" b="1" dirty="0">
                <a:latin typeface="Candara"/>
                <a:cs typeface="Candara"/>
              </a:rPr>
              <a:t> experiments performed by Sir Gurdon.</a:t>
            </a:r>
          </a:p>
          <a:p>
            <a:pPr marL="339725" indent="-339725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>
                <a:latin typeface="Candara"/>
                <a:cs typeface="Candara"/>
              </a:rPr>
              <a:t>D. I want to see the authors obtain successful cloning using cells from a different adult tissue (e.g. intestine cells). </a:t>
            </a:r>
          </a:p>
          <a:p>
            <a:pPr marL="339725" indent="-339725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>
                <a:latin typeface="Candara"/>
                <a:cs typeface="Candara"/>
              </a:rPr>
              <a:t>E.  I am so impressed by this paper that I fully endorse its publication in Nature.</a:t>
            </a:r>
          </a:p>
        </p:txBody>
      </p:sp>
    </p:spTree>
    <p:extLst>
      <p:ext uri="{BB962C8B-B14F-4D97-AF65-F5344CB8AC3E}">
        <p14:creationId xmlns:p14="http://schemas.microsoft.com/office/powerpoint/2010/main" val="242435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3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8913"/>
            <a:ext cx="6635750" cy="637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60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9347" y="277451"/>
            <a:ext cx="70369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ndara"/>
                <a:cs typeface="Candara"/>
              </a:rPr>
              <a:t>What was the major goal of this paper?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1590" y="1228251"/>
            <a:ext cx="853990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AutoNum type="alphaUcPeriod"/>
            </a:pPr>
            <a:r>
              <a:rPr lang="en-US" sz="2800" b="1" dirty="0">
                <a:latin typeface="Candara"/>
                <a:cs typeface="Candara"/>
              </a:rPr>
              <a:t> It is possible to use goats to clone lambs</a:t>
            </a:r>
          </a:p>
          <a:p>
            <a:pPr marL="342900" indent="-342900">
              <a:spcAft>
                <a:spcPts val="1200"/>
              </a:spcAft>
              <a:buAutoNum type="alphaUcPeriod"/>
            </a:pPr>
            <a:r>
              <a:rPr lang="en-US" sz="2800" b="1" dirty="0">
                <a:latin typeface="Candara"/>
                <a:cs typeface="Candara"/>
              </a:rPr>
              <a:t> Investigate whether cellular differentiation in animal development involves irreversible genetic modifications</a:t>
            </a:r>
          </a:p>
          <a:p>
            <a:pPr marL="342900" indent="-342900">
              <a:spcAft>
                <a:spcPts val="1200"/>
              </a:spcAft>
              <a:buAutoNum type="alphaUcPeriod"/>
            </a:pPr>
            <a:r>
              <a:rPr lang="en-US" sz="2800" b="1" dirty="0">
                <a:latin typeface="Candara"/>
                <a:cs typeface="Candara"/>
              </a:rPr>
              <a:t> To demonstrate that the nucleus from cells of the adult mammary gland can be used to clone lambs.</a:t>
            </a:r>
          </a:p>
          <a:p>
            <a:pPr marL="342900" indent="-342900">
              <a:spcAft>
                <a:spcPts val="1200"/>
              </a:spcAft>
              <a:buAutoNum type="alphaUcPeriod"/>
            </a:pPr>
            <a:r>
              <a:rPr lang="en-US" sz="2800" b="1" dirty="0">
                <a:latin typeface="Candara"/>
                <a:cs typeface="Candara"/>
              </a:rPr>
              <a:t> To determine if the nucleus or the cytoplasm is more important for shaping the morphological characteristics.</a:t>
            </a:r>
          </a:p>
          <a:p>
            <a:pPr marL="342900" indent="-342900">
              <a:spcAft>
                <a:spcPts val="1200"/>
              </a:spcAft>
              <a:buAutoNum type="alphaUcPeriod"/>
            </a:pPr>
            <a:r>
              <a:rPr lang="en-US" sz="2800" b="1" dirty="0">
                <a:latin typeface="Candara"/>
                <a:cs typeface="Candara"/>
              </a:rPr>
              <a:t> To demonstrate that any nucleus from cells in lambs can be used to clone lambs.</a:t>
            </a:r>
          </a:p>
        </p:txBody>
      </p:sp>
    </p:spTree>
    <p:extLst>
      <p:ext uri="{BB962C8B-B14F-4D97-AF65-F5344CB8AC3E}">
        <p14:creationId xmlns:p14="http://schemas.microsoft.com/office/powerpoint/2010/main" val="371164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600" y="920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andara"/>
                <a:cs typeface="Candara"/>
              </a:rPr>
              <a:t>What was the major accomplishment of this paper that had not been achieved previously?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94" y="1342896"/>
            <a:ext cx="8374495" cy="5089721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spcAft>
                <a:spcPts val="600"/>
              </a:spcAft>
              <a:buAutoNum type="alphaUcPeriod"/>
            </a:pPr>
            <a:r>
              <a:rPr lang="en-US" sz="2600" b="1" dirty="0">
                <a:latin typeface="Candara"/>
                <a:cs typeface="Candara"/>
              </a:rPr>
              <a:t>The authors developed an efficient and successful nuclear transfer technique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lphaUcPeriod"/>
            </a:pPr>
            <a:r>
              <a:rPr lang="en-US" sz="2600" b="1" dirty="0">
                <a:latin typeface="Candara"/>
                <a:cs typeface="Candara"/>
              </a:rPr>
              <a:t> The authors demonstrated successful lamb cloning using three different populations of cells.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lphaUcPeriod"/>
            </a:pPr>
            <a:r>
              <a:rPr lang="en-US" sz="2600" b="1" dirty="0">
                <a:latin typeface="Candara"/>
                <a:cs typeface="Candara"/>
              </a:rPr>
              <a:t>The authors were the first to obtain a fully developed mammal from a cell derived from an adult tissue.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lphaUcPeriod"/>
            </a:pPr>
            <a:r>
              <a:rPr lang="en-US" sz="2600" b="1" dirty="0">
                <a:latin typeface="Candara"/>
                <a:cs typeface="Candara"/>
              </a:rPr>
              <a:t>The success rate of cloning was significantly higher than previous nuclear transfer experiments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lphaUcPeriod"/>
            </a:pPr>
            <a:r>
              <a:rPr lang="en-US" sz="2600" b="1" dirty="0">
                <a:latin typeface="Candara"/>
                <a:cs typeface="Candara"/>
              </a:rPr>
              <a:t>All of the above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lphaUcPeriod"/>
            </a:pPr>
            <a:endParaRPr lang="en-US" sz="2600" b="1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53431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91" y="92035"/>
            <a:ext cx="8656711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ndara"/>
                <a:cs typeface="Candara"/>
              </a:rPr>
              <a:t>Why in Fig. 2 the cloned lamb looks different from the recipient ewe?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>
                <a:latin typeface="Candara"/>
                <a:cs typeface="Candara"/>
              </a:rPr>
              <a:t>A. It is due to the natural variations of the animals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>
                <a:latin typeface="Candara"/>
                <a:cs typeface="Candara"/>
              </a:rPr>
              <a:t>B. It is because the transplanted nucleus determines the look of the cloned lamb.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>
                <a:latin typeface="Candara"/>
                <a:cs typeface="Candara"/>
              </a:rPr>
              <a:t>C. It is because the enucleated oocyte used in the experiment determines the look of the cloned lamb.</a:t>
            </a:r>
          </a:p>
          <a:p>
            <a:pPr marL="339725" indent="-339725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>
                <a:latin typeface="Candara"/>
                <a:cs typeface="Candara"/>
              </a:rPr>
              <a:t>D. It is the hybrid appearance determined by both the donor nucleus and the enucleated oocyte</a:t>
            </a:r>
          </a:p>
          <a:p>
            <a:pPr marL="339725" indent="-339725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>
                <a:latin typeface="Candara"/>
                <a:cs typeface="Candara"/>
              </a:rPr>
              <a:t>E. It is mainly due to epigenetic factors.</a:t>
            </a:r>
          </a:p>
        </p:txBody>
      </p:sp>
    </p:spTree>
    <p:extLst>
      <p:ext uri="{BB962C8B-B14F-4D97-AF65-F5344CB8AC3E}">
        <p14:creationId xmlns:p14="http://schemas.microsoft.com/office/powerpoint/2010/main" val="7253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418775"/>
            <a:ext cx="9144001" cy="51435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Palatino" charset="0"/>
                <a:ea typeface="ＭＳ Ｐゴシック" charset="-128"/>
                <a:cs typeface="Palatino" charset="0"/>
              </a:rPr>
              <a:t>Human Genetic Variation</a:t>
            </a:r>
            <a:br>
              <a:rPr lang="en-US" altLang="en-US" dirty="0">
                <a:latin typeface="Palatino" charset="0"/>
                <a:ea typeface="ＭＳ Ｐゴシック" charset="-128"/>
                <a:cs typeface="Palatino" charset="0"/>
              </a:rPr>
            </a:br>
            <a:r>
              <a:rPr lang="en-US" altLang="en-US" dirty="0">
                <a:latin typeface="Palatino" charset="0"/>
                <a:ea typeface="ＭＳ Ｐゴシック" charset="-128"/>
                <a:cs typeface="Palatino" charset="0"/>
                <a:hlinkClick r:id="rId3"/>
              </a:rPr>
              <a:t>2007 Scientific Breakthrough of the Year</a:t>
            </a:r>
            <a:endParaRPr lang="en-US" altLang="en-US" dirty="0">
              <a:latin typeface="Palatino" charset="0"/>
              <a:ea typeface="ＭＳ Ｐゴシック" charset="-128"/>
              <a:cs typeface="Palatino" charset="0"/>
            </a:endParaRPr>
          </a:p>
        </p:txBody>
      </p:sp>
      <p:pic>
        <p:nvPicPr>
          <p:cNvPr id="4099" name="Content Placeholder 3" descr="SNPs-Breakthrough of the Year.jpg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3389" y="1434641"/>
            <a:ext cx="5715000" cy="4274344"/>
          </a:xfrm>
        </p:spPr>
      </p:pic>
      <p:sp>
        <p:nvSpPr>
          <p:cNvPr id="4" name="TextBox 3"/>
          <p:cNvSpPr txBox="1"/>
          <p:nvPr/>
        </p:nvSpPr>
        <p:spPr>
          <a:xfrm>
            <a:off x="3082091" y="4480693"/>
            <a:ext cx="1314449" cy="830997"/>
          </a:xfrm>
          <a:prstGeom prst="rect">
            <a:avLst/>
          </a:prstGeom>
          <a:solidFill>
            <a:srgbClr val="FFFFFF"/>
          </a:solidFill>
        </p:spPr>
        <p:txBody>
          <a:bodyPr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Individual 1</a:t>
            </a:r>
          </a:p>
          <a:p>
            <a:pPr algn="ctr" defTabSz="3429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Individual 2</a:t>
            </a:r>
          </a:p>
          <a:p>
            <a:pPr algn="ctr" defTabSz="3429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Individual 3</a:t>
            </a:r>
          </a:p>
          <a:p>
            <a:pPr algn="ctr" defTabSz="3429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Individual 4</a:t>
            </a:r>
          </a:p>
        </p:txBody>
      </p:sp>
      <p:pic>
        <p:nvPicPr>
          <p:cNvPr id="4101" name="Picture 4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73" y="1636514"/>
            <a:ext cx="1028700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Box 1"/>
          <p:cNvSpPr txBox="1">
            <a:spLocks noChangeArrowheads="1"/>
          </p:cNvSpPr>
          <p:nvPr/>
        </p:nvSpPr>
        <p:spPr bwMode="auto">
          <a:xfrm>
            <a:off x="4173893" y="3117621"/>
            <a:ext cx="800100" cy="30008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defTabSz="3429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u="sng" dirty="0">
                <a:solidFill>
                  <a:srgbClr val="000000"/>
                </a:solidFill>
              </a:rPr>
              <a:t>S</a:t>
            </a:r>
            <a:r>
              <a:rPr lang="en-US" altLang="en-US" sz="1350" b="1" dirty="0">
                <a:solidFill>
                  <a:srgbClr val="000000"/>
                </a:solidFill>
              </a:rPr>
              <a:t>ingle</a:t>
            </a:r>
          </a:p>
        </p:txBody>
      </p:sp>
    </p:spTree>
    <p:extLst>
      <p:ext uri="{BB962C8B-B14F-4D97-AF65-F5344CB8AC3E}">
        <p14:creationId xmlns:p14="http://schemas.microsoft.com/office/powerpoint/2010/main" val="59177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Restriction enzymes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5618" y="4063298"/>
            <a:ext cx="7772400" cy="1219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dirty="0">
                <a:ea typeface="ＭＳ Ｐゴシック" charset="-128"/>
              </a:rPr>
              <a:t>Restriction Enzymes:  e.g., EcoR1</a:t>
            </a:r>
          </a:p>
        </p:txBody>
      </p:sp>
      <p:pic>
        <p:nvPicPr>
          <p:cNvPr id="4710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331" y="1484423"/>
            <a:ext cx="5040313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01386" y="5077237"/>
            <a:ext cx="25474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G-A-A-T-</a:t>
            </a:r>
            <a:r>
              <a:rPr lang="en-US" sz="2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-C</a:t>
            </a: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C-T-T-A-</a:t>
            </a:r>
            <a:r>
              <a:rPr lang="en-US" sz="2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-G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77516" y="6280500"/>
            <a:ext cx="3609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Can’t be digested </a:t>
            </a:r>
            <a:r>
              <a:rPr lang="en-US" sz="2400" b="1"/>
              <a:t>by EcoR1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982337" y="5971978"/>
            <a:ext cx="0" cy="374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00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712" y="50449"/>
            <a:ext cx="88392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>
                <a:solidFill>
                  <a:srgbClr val="FF0000"/>
                </a:solidFill>
                <a:ea typeface="ＭＳ Ｐゴシック" charset="-128"/>
              </a:rPr>
              <a:t>RFLP</a:t>
            </a:r>
            <a:r>
              <a:rPr lang="en-US" altLang="en-US">
                <a:solidFill>
                  <a:srgbClr val="FF0000"/>
                </a:solidFill>
                <a:ea typeface="ＭＳ Ｐゴシック" charset="-128"/>
              </a:rPr>
              <a:t>: Restriction Fragment Length Polymorphism</a:t>
            </a:r>
            <a:endParaRPr lang="en-US" altLang="en-US">
              <a:ea typeface="ＭＳ Ｐゴシック" charset="-128"/>
            </a:endParaRPr>
          </a:p>
        </p:txBody>
      </p:sp>
      <p:pic>
        <p:nvPicPr>
          <p:cNvPr id="49155" name="Picture 5" descr="14FF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39"/>
          <a:stretch>
            <a:fillRect/>
          </a:stretch>
        </p:blipFill>
        <p:spPr bwMode="auto">
          <a:xfrm>
            <a:off x="189712" y="1399675"/>
            <a:ext cx="4360361" cy="460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 descr="https://upload.wikimedia.org/wikipedia/commons/b/bb/RFLP_genotyping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779" y="2390273"/>
            <a:ext cx="4309310" cy="2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F25C48-E221-2046-B709-62CFB9D7F60A}"/>
              </a:ext>
            </a:extLst>
          </p:cNvPr>
          <p:cNvSpPr txBox="1"/>
          <p:nvPr/>
        </p:nvSpPr>
        <p:spPr>
          <a:xfrm>
            <a:off x="654096" y="1224707"/>
            <a:ext cx="134156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Individual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C6279D-38AF-9844-8E27-F18041EA46AF}"/>
              </a:ext>
            </a:extLst>
          </p:cNvPr>
          <p:cNvSpPr txBox="1"/>
          <p:nvPr/>
        </p:nvSpPr>
        <p:spPr>
          <a:xfrm>
            <a:off x="2862227" y="1230405"/>
            <a:ext cx="134156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Individual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251D41-A123-AB46-AD2D-CDCBE1553204}"/>
              </a:ext>
            </a:extLst>
          </p:cNvPr>
          <p:cNvSpPr txBox="1"/>
          <p:nvPr/>
        </p:nvSpPr>
        <p:spPr>
          <a:xfrm>
            <a:off x="479448" y="4200401"/>
            <a:ext cx="134156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Individual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7E8DC7-ADF2-4745-BF46-A793C3A77E75}"/>
              </a:ext>
            </a:extLst>
          </p:cNvPr>
          <p:cNvSpPr txBox="1"/>
          <p:nvPr/>
        </p:nvSpPr>
        <p:spPr>
          <a:xfrm>
            <a:off x="371546" y="5354105"/>
            <a:ext cx="11702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Individual 2</a:t>
            </a:r>
          </a:p>
        </p:txBody>
      </p:sp>
    </p:spTree>
    <p:extLst>
      <p:ext uri="{BB962C8B-B14F-4D97-AF65-F5344CB8AC3E}">
        <p14:creationId xmlns:p14="http://schemas.microsoft.com/office/powerpoint/2010/main" val="37732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350" y="3581744"/>
            <a:ext cx="2387600" cy="238760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3967707" y="1614616"/>
            <a:ext cx="1860133" cy="2909258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502" y="90616"/>
            <a:ext cx="1875626" cy="2530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17252" y="258371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 Dorset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07" y="2159597"/>
            <a:ext cx="3810000" cy="2527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7045" y="4619378"/>
            <a:ext cx="136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 welsh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707" y="90616"/>
            <a:ext cx="3810000" cy="1524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342656" y="1523191"/>
            <a:ext cx="1265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Finn Dorset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0232" y="90616"/>
            <a:ext cx="2452212" cy="183915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78150" y="1937426"/>
            <a:ext cx="185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Scottish blackface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66128" y="6033614"/>
            <a:ext cx="136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Cloned lamb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7527386" y="2306758"/>
            <a:ext cx="0" cy="127498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3211</TotalTime>
  <Words>458</Words>
  <Application>Microsoft Macintosh PowerPoint</Application>
  <PresentationFormat>On-screen Show (4:3)</PresentationFormat>
  <Paragraphs>54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Candara</vt:lpstr>
      <vt:lpstr>Courier New</vt:lpstr>
      <vt:lpstr>Palatino</vt:lpstr>
      <vt:lpstr>Times</vt:lpstr>
      <vt:lpstr>Office Theme</vt:lpstr>
      <vt:lpstr>1_Office Theme</vt:lpstr>
      <vt:lpstr>PowerPoint Presentation</vt:lpstr>
      <vt:lpstr>PowerPoint Presentation</vt:lpstr>
      <vt:lpstr>PowerPoint Presentation</vt:lpstr>
      <vt:lpstr>What was the major accomplishment of this paper that had not been achieved previously? </vt:lpstr>
      <vt:lpstr>Why in Fig. 2 the cloned lamb looks different from the recipient ewe?</vt:lpstr>
      <vt:lpstr>Human Genetic Variation 2007 Scientific Breakthrough of the Year</vt:lpstr>
      <vt:lpstr>Restriction enzymes</vt:lpstr>
      <vt:lpstr>PowerPoint Presentation</vt:lpstr>
      <vt:lpstr>PowerPoint Presentation</vt:lpstr>
      <vt:lpstr>What would be your major criticisms of this paper if you were a reviewer</vt:lpstr>
    </vt:vector>
  </TitlesOfParts>
  <Company>University of Colorado at Boulder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 Xue</dc:creator>
  <cp:lastModifiedBy>Ding Xue</cp:lastModifiedBy>
  <cp:revision>49</cp:revision>
  <dcterms:created xsi:type="dcterms:W3CDTF">2013-01-22T06:06:50Z</dcterms:created>
  <dcterms:modified xsi:type="dcterms:W3CDTF">2023-09-05T23:16:03Z</dcterms:modified>
</cp:coreProperties>
</file>