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7" r:id="rId3"/>
    <p:sldId id="308" r:id="rId5"/>
    <p:sldId id="309" r:id="rId6"/>
    <p:sldId id="373" r:id="rId7"/>
    <p:sldId id="374" r:id="rId8"/>
    <p:sldId id="375" r:id="rId9"/>
    <p:sldId id="377" r:id="rId10"/>
    <p:sldId id="378" r:id="rId11"/>
    <p:sldId id="317" r:id="rId12"/>
    <p:sldId id="318" r:id="rId13"/>
    <p:sldId id="319" r:id="rId14"/>
    <p:sldId id="320" r:id="rId15"/>
    <p:sldId id="321" r:id="rId16"/>
    <p:sldId id="322" r:id="rId17"/>
    <p:sldId id="323" r:id="rId18"/>
    <p:sldId id="324" r:id="rId19"/>
    <p:sldId id="325" r:id="rId20"/>
    <p:sldId id="326" r:id="rId21"/>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FFFF00"/>
    <a:srgbClr val="9933FF"/>
    <a:srgbClr val="FF0066"/>
    <a:srgbClr val="CC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5" d="100"/>
          <a:sy n="65" d="100"/>
        </p:scale>
        <p:origin x="-1500" y="-11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2EDB3D8-D5B3-4E28-802A-CAC369239A6C}"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
            <a:pPr lvl="0" algn="r" eaLnBrk="1" fontAlgn="base" hangingPunct="1"/>
            <a:fld id="{9A0DB2DC-4C9A-4742-B13C-FB6460FD3503}" type="slidenum">
              <a:rPr lang="zh-CN" altLang="en-US" sz="1200" strike="noStrike" noProof="1" dirty="0">
                <a:latin typeface="Arial" panose="020B0604020202020204" pitchFamily="34" charset="0"/>
                <a:ea typeface="宋体" panose="02010600030101010101" pitchFamily="2" charset="-122"/>
                <a:cs typeface="+mn-cs"/>
              </a:rPr>
            </a:fld>
            <a:endParaRPr lang="zh-CN" altLang="en-US" sz="1200" strike="noStrike" noProof="1"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幻灯片图像占位符 1"/>
          <p:cNvSpPr>
            <a:spLocks noGrp="1" noRot="1" noChangeAspect="1" noTextEdit="1"/>
          </p:cNvSpPr>
          <p:nvPr>
            <p:ph type="sldImg"/>
          </p:nvPr>
        </p:nvSpPr>
        <p:spPr>
          <a:ln>
            <a:solidFill>
              <a:srgbClr val="000000"/>
            </a:solidFill>
            <a:miter/>
          </a:ln>
        </p:spPr>
      </p:sp>
      <p:sp>
        <p:nvSpPr>
          <p:cNvPr id="5122" name="备注占位符 2"/>
          <p:cNvSpPr>
            <a:spLocks noGrp="1"/>
          </p:cNvSpPr>
          <p:nvPr>
            <p:ph type="body"/>
          </p:nvPr>
        </p:nvSpPr>
        <p:spPr>
          <a:noFill/>
          <a:ln>
            <a:noFill/>
          </a:ln>
        </p:spPr>
        <p:txBody>
          <a:bodyPr wrap="square" lIns="91440" tIns="45720" rIns="91440" bIns="45720" anchor="t" anchorCtr="0"/>
          <a:p>
            <a:pPr lvl="0" eaLnBrk="1" hangingPunct="1">
              <a:spcBef>
                <a:spcPct val="0"/>
              </a:spcBef>
            </a:pPr>
            <a:endParaRPr lang="zh-CN" altLang="en-US" dirty="0"/>
          </a:p>
        </p:txBody>
      </p:sp>
      <p:sp>
        <p:nvSpPr>
          <p:cNvPr id="5123"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p>
            <a:pPr lvl="0" algn="r"/>
            <a:fld id="{9A0DB2DC-4C9A-4742-B13C-FB6460FD3503}" type="slidenum">
              <a:rPr lang="zh-CN" altLang="en-US" sz="1200" dirty="0"/>
            </a:fld>
            <a:endParaRPr lang="zh-CN" alt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4"/>
          <p:cNvGrpSpPr/>
          <p:nvPr/>
        </p:nvGrpSpPr>
        <p:grpSpPr>
          <a:xfrm>
            <a:off x="0" y="0"/>
            <a:ext cx="9144000" cy="6858000"/>
            <a:chOff x="0" y="0"/>
            <a:chExt cx="5760" cy="4320"/>
          </a:xfrm>
        </p:grpSpPr>
        <p:sp>
          <p:nvSpPr>
            <p:cNvPr id="18"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 name="Rectangle 6"/>
            <p:cNvSpPr>
              <a:spLocks noChangeArrowheads="1"/>
            </p:cNvSpPr>
            <p:nvPr/>
          </p:nvSpPr>
          <p:spPr bwMode="hidden">
            <a:xfrm>
              <a:off x="1081" y="1065"/>
              <a:ext cx="4679" cy="1596"/>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nvGrpSpPr>
            <p:cNvPr id="2053" name="Group 22"/>
            <p:cNvGrpSpPr/>
            <p:nvPr/>
          </p:nvGrpSpPr>
          <p:grpSpPr>
            <a:xfrm>
              <a:off x="0" y="672"/>
              <a:ext cx="1806" cy="1989"/>
              <a:chOff x="0" y="672"/>
              <a:chExt cx="1806" cy="1989"/>
            </a:xfrm>
          </p:grpSpPr>
          <p:sp>
            <p:nvSpPr>
              <p:cNvPr id="21" name="Rectangle 7"/>
              <p:cNvSpPr>
                <a:spLocks noChangeArrowheads="1"/>
              </p:cNvSpPr>
              <p:nvPr/>
            </p:nvSpPr>
            <p:spPr bwMode="auto">
              <a:xfrm>
                <a:off x="361" y="2257"/>
                <a:ext cx="363" cy="404"/>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2" name="Rectangle 8"/>
              <p:cNvSpPr>
                <a:spLocks noChangeArrowheads="1"/>
              </p:cNvSpPr>
              <p:nvPr/>
            </p:nvSpPr>
            <p:spPr bwMode="auto">
              <a:xfrm>
                <a:off x="1081" y="1065"/>
                <a:ext cx="362" cy="405"/>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3" name="Rectangle 9"/>
              <p:cNvSpPr>
                <a:spLocks noChangeArrowheads="1"/>
              </p:cNvSpPr>
              <p:nvPr/>
            </p:nvSpPr>
            <p:spPr bwMode="auto">
              <a:xfrm>
                <a:off x="1437" y="672"/>
                <a:ext cx="369" cy="400"/>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4" name="Rectangle 10"/>
              <p:cNvSpPr>
                <a:spLocks noChangeArrowheads="1"/>
              </p:cNvSpPr>
              <p:nvPr/>
            </p:nvSpPr>
            <p:spPr bwMode="auto">
              <a:xfrm>
                <a:off x="719" y="2257"/>
                <a:ext cx="368" cy="404"/>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5" name="Rectangle 11"/>
              <p:cNvSpPr>
                <a:spLocks noChangeArrowheads="1"/>
              </p:cNvSpPr>
              <p:nvPr/>
            </p:nvSpPr>
            <p:spPr bwMode="auto">
              <a:xfrm>
                <a:off x="1437" y="1065"/>
                <a:ext cx="369" cy="405"/>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6" name="Rectangle 12"/>
              <p:cNvSpPr>
                <a:spLocks noChangeArrowheads="1"/>
              </p:cNvSpPr>
              <p:nvPr/>
            </p:nvSpPr>
            <p:spPr bwMode="auto">
              <a:xfrm>
                <a:off x="719" y="1464"/>
                <a:ext cx="368" cy="39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 name="Rectangle 13"/>
              <p:cNvSpPr>
                <a:spLocks noChangeArrowheads="1"/>
              </p:cNvSpPr>
              <p:nvPr/>
            </p:nvSpPr>
            <p:spPr bwMode="auto">
              <a:xfrm>
                <a:off x="0" y="1464"/>
                <a:ext cx="367" cy="399"/>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8" name="Rectangle 14"/>
              <p:cNvSpPr>
                <a:spLocks noChangeArrowheads="1"/>
              </p:cNvSpPr>
              <p:nvPr/>
            </p:nvSpPr>
            <p:spPr bwMode="auto">
              <a:xfrm>
                <a:off x="1081" y="1464"/>
                <a:ext cx="362" cy="39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9" name="Rectangle 15"/>
              <p:cNvSpPr>
                <a:spLocks noChangeArrowheads="1"/>
              </p:cNvSpPr>
              <p:nvPr/>
            </p:nvSpPr>
            <p:spPr bwMode="auto">
              <a:xfrm>
                <a:off x="361" y="1857"/>
                <a:ext cx="363" cy="406"/>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0" name="Rectangle 16"/>
              <p:cNvSpPr>
                <a:spLocks noChangeArrowheads="1"/>
              </p:cNvSpPr>
              <p:nvPr/>
            </p:nvSpPr>
            <p:spPr bwMode="auto">
              <a:xfrm>
                <a:off x="719" y="1857"/>
                <a:ext cx="368" cy="40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fontAlgn="base"/>
            <a:r>
              <a:rPr lang="zh-CN" altLang="en-US" strike="noStrike" noProof="1"/>
              <a:t>单击此处编辑母版标题样式</a:t>
            </a:r>
            <a:endParaRPr lang="zh-CN" altLang="en-US" strike="noStrike" noProof="1"/>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fontAlgn="base"/>
            <a:r>
              <a:rPr lang="zh-CN" altLang="en-US" strike="noStrike" noProof="1"/>
              <a:t>单击此处编辑母版副标题样式</a:t>
            </a:r>
            <a:endParaRPr lang="zh-CN" altLang="en-US" strike="noStrike" noProof="1"/>
          </a:p>
        </p:txBody>
      </p:sp>
      <p:sp>
        <p:nvSpPr>
          <p:cNvPr id="31" name="Rectangle 3"/>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2" name="Rectangle 4"/>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3" name="Rectangle 5"/>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p>
            <a:pPr algn="r"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Black" panose="020B0A040201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457200" y="457200"/>
            <a:ext cx="6019800" cy="5410200"/>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457200"/>
            <a:ext cx="8229600" cy="5410200"/>
          </a:xfrm>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页脚占位符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1"/>
          </p:nvPr>
        </p:nvSpPr>
        <p:spPr/>
        <p:txBody>
          <a:bodyPr/>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6" name="日期占位符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页脚占位符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1"/>
          </p:nvPr>
        </p:nvSpPr>
        <p:spPr/>
        <p:txBody>
          <a:bodyPr/>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9" name="日期占位符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页脚占位符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1"/>
          </p:nvPr>
        </p:nvSpPr>
        <p:spPr/>
        <p:txBody>
          <a:bodyPr/>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5" name="日期占位符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灯片编号占位符 2"/>
          <p:cNvSpPr>
            <a:spLocks noGrp="1"/>
          </p:cNvSpPr>
          <p:nvPr>
            <p:ph type="sldNum" sz="quarter" idx="11"/>
          </p:nvPr>
        </p:nvSpPr>
        <p:spPr/>
        <p:txBody>
          <a:bodyPr/>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4" name="日期占位符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页脚占位符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1"/>
          </p:nvPr>
        </p:nvSpPr>
        <p:spPr/>
        <p:txBody>
          <a:bodyPr/>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sp>
        <p:nvSpPr>
          <p:cNvPr id="7" name="日期占位符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8915" name="Rectangle 3"/>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8916" name="Rectangle 4"/>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fontAlgn="base" hangingPunct="1"/>
            <a:fld id="{9A0DB2DC-4C9A-4742-B13C-FB6460FD3503}" type="slidenum">
              <a:rPr lang="en-US" altLang="zh-CN" strike="noStrike" noProof="1" dirty="0">
                <a:latin typeface="Arial Black" panose="020B0A04020102020204" pitchFamily="34" charset="0"/>
                <a:ea typeface="宋体" panose="02010600030101010101" pitchFamily="2" charset="-122"/>
                <a:cs typeface="+mn-cs"/>
              </a:rPr>
            </a:fld>
            <a:endParaRPr lang="en-US" altLang="zh-CN" strike="noStrike" noProof="1" dirty="0">
              <a:latin typeface="Arial" panose="020B0604020202020204" pitchFamily="34" charset="0"/>
            </a:endParaRPr>
          </a:p>
        </p:txBody>
      </p:sp>
      <p:grpSp>
        <p:nvGrpSpPr>
          <p:cNvPr id="1028" name="Group 35"/>
          <p:cNvGrpSpPr/>
          <p:nvPr/>
        </p:nvGrpSpPr>
        <p:grpSpPr>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ln>
          </p:spPr>
          <p:txBody>
            <a:bodyPr wrap="none"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hlink"/>
                </a:solidFill>
                <a:effectLst/>
                <a:uLnTx/>
                <a:uFillTx/>
                <a:latin typeface="Arial" panose="020B0604020202020204" pitchFamily="34" charset="0"/>
                <a:ea typeface="宋体" panose="02010600030101010101" pitchFamily="2" charset="-122"/>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24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w="9525">
              <a:noFill/>
              <a:miter lim="800000"/>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800" b="0" i="0" u="none" strike="noStrike" kern="1200" cap="none" spc="0" normalizeH="0" baseline="0" noProof="0" smtClean="0">
                <a:ln>
                  <a:noFill/>
                </a:ln>
                <a:solidFill>
                  <a:schemeClr val="accent2"/>
                </a:solidFill>
                <a:effectLst/>
                <a:uLnTx/>
                <a:uFillTx/>
                <a:latin typeface="Arial" panose="020B0604020202020204" pitchFamily="34" charset="0"/>
                <a:ea typeface="宋体" panose="02010600030101010101" pitchFamily="2" charset="-122"/>
                <a:cs typeface="+mn-cs"/>
              </a:endParaRPr>
            </a:p>
          </p:txBody>
        </p:sp>
      </p:grpSp>
      <p:sp>
        <p:nvSpPr>
          <p:cNvPr id="2" name="Rectangle 14"/>
          <p:cNvSpPr>
            <a:spLocks noGrp="1"/>
          </p:cNvSpPr>
          <p:nvPr>
            <p:ph type="title"/>
          </p:nvPr>
        </p:nvSpPr>
        <p:spPr>
          <a:xfrm>
            <a:off x="457200" y="457200"/>
            <a:ext cx="8229600" cy="13716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3" name="Rectangle 15"/>
          <p:cNvSpPr>
            <a:spLocks noGrp="1"/>
          </p:cNvSpPr>
          <p:nvPr>
            <p:ph type="body"/>
          </p:nvPr>
        </p:nvSpPr>
        <p:spPr>
          <a:xfrm>
            <a:off x="457200" y="1981200"/>
            <a:ext cx="8229600" cy="3886200"/>
          </a:xfrm>
          <a:prstGeom prst="rect">
            <a:avLst/>
          </a:prstGeom>
          <a:noFill/>
          <a:ln w="9525">
            <a:noFill/>
          </a:ln>
        </p:spPr>
        <p:txBody>
          <a:bodyPr anchor="t" anchorCtr="0"/>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txBox="1"/>
          <p:nvPr/>
        </p:nvSpPr>
        <p:spPr>
          <a:xfrm>
            <a:off x="1857375" y="714375"/>
            <a:ext cx="6357938" cy="2684463"/>
          </a:xfrm>
          <a:prstGeom prst="rect">
            <a:avLst/>
          </a:prstGeom>
        </p:spPr>
        <p:txBody>
          <a:bodyPr anchor="b"/>
          <a:lstStyle/>
          <a:p>
            <a:pPr marR="0" algn="ctr" defTabSz="914400" fontAlgn="auto">
              <a:spcAft>
                <a:spcPts val="0"/>
              </a:spcAft>
              <a:buClrTx/>
              <a:buSzTx/>
              <a:buFontTx/>
              <a:defRPr/>
            </a:pPr>
            <a:r>
              <a:rPr kumimoji="0" lang="zh-CN" altLang="en-US" sz="5400" b="1" kern="1200" cap="small" spc="0" normalizeH="0" baseline="0" noProof="0" dirty="0">
                <a:solidFill>
                  <a:srgbClr val="FF0000"/>
                </a:solidFill>
                <a:latin typeface="+mj-ea"/>
                <a:ea typeface="+mj-ea"/>
                <a:cs typeface="+mj-cs"/>
              </a:rPr>
              <a:t>导  论</a:t>
            </a:r>
            <a:br>
              <a:rPr kumimoji="0" lang="en-US" altLang="zh-CN" sz="5400" b="1" kern="1200" cap="small" spc="0" normalizeH="0" baseline="0" noProof="0" dirty="0">
                <a:solidFill>
                  <a:srgbClr val="FF0000"/>
                </a:solidFill>
                <a:latin typeface="+mj-ea"/>
                <a:ea typeface="+mj-ea"/>
                <a:cs typeface="+mj-cs"/>
              </a:rPr>
            </a:br>
            <a:endParaRPr kumimoji="0" lang="zh-CN" altLang="en-US" sz="5400" b="1" kern="1200" cap="small" spc="0" normalizeH="0" baseline="0" noProof="0" dirty="0">
              <a:solidFill>
                <a:srgbClr val="FF0000"/>
              </a:solidFill>
              <a:latin typeface="+mj-ea"/>
              <a:ea typeface="+mj-ea"/>
              <a:cs typeface="+mj-cs"/>
            </a:endParaRPr>
          </a:p>
        </p:txBody>
      </p:sp>
      <p:sp>
        <p:nvSpPr>
          <p:cNvPr id="5" name="副标题 2"/>
          <p:cNvSpPr txBox="1"/>
          <p:nvPr/>
        </p:nvSpPr>
        <p:spPr>
          <a:xfrm>
            <a:off x="2000250" y="3214688"/>
            <a:ext cx="5832475" cy="1752600"/>
          </a:xfrm>
          <a:prstGeom prst="rect">
            <a:avLst/>
          </a:prstGeom>
        </p:spPr>
        <p:txBody>
          <a:bodyPr>
            <a:normAutofit fontScale="60000" lnSpcReduction="20000"/>
          </a:bodyPr>
          <a:lstStyle/>
          <a:p>
            <a:pPr marL="274320" marR="0" indent="-274320" algn="ctr" defTabSz="914400" fontAlgn="auto">
              <a:spcBef>
                <a:spcPts val="600"/>
              </a:spcBef>
              <a:spcAft>
                <a:spcPts val="0"/>
              </a:spcAft>
              <a:buClr>
                <a:schemeClr val="accent1"/>
              </a:buClr>
              <a:buSzPct val="70000"/>
              <a:buFontTx/>
              <a:defRPr/>
            </a:pPr>
            <a:r>
              <a:rPr kumimoji="0" lang="zh-CN" altLang="en-US" sz="3200" b="1" kern="1200" cap="none" spc="0" normalizeH="0" baseline="0" noProof="0" dirty="0">
                <a:solidFill>
                  <a:schemeClr val="tx2"/>
                </a:solidFill>
                <a:latin typeface="宋体" panose="02010600030101010101" pitchFamily="2" charset="-122"/>
                <a:ea typeface="宋体" panose="02010600030101010101" pitchFamily="2" charset="-122"/>
                <a:cs typeface="+mn-cs"/>
              </a:rPr>
              <a:t>中央财经大学  政府管理学院</a:t>
            </a:r>
            <a:endParaRPr kumimoji="0" lang="en-US" altLang="zh-CN" sz="3200" b="1" kern="1200" cap="none" spc="0" normalizeH="0" baseline="0" noProof="0" dirty="0">
              <a:solidFill>
                <a:schemeClr val="tx2"/>
              </a:solidFill>
              <a:latin typeface="宋体" panose="02010600030101010101" pitchFamily="2" charset="-122"/>
              <a:ea typeface="宋体" panose="02010600030101010101" pitchFamily="2" charset="-122"/>
              <a:cs typeface="+mn-cs"/>
            </a:endParaRPr>
          </a:p>
          <a:p>
            <a:pPr marL="274320" marR="0" indent="-274320" algn="ctr" defTabSz="914400" fontAlgn="auto">
              <a:spcBef>
                <a:spcPts val="600"/>
              </a:spcBef>
              <a:spcAft>
                <a:spcPts val="0"/>
              </a:spcAft>
              <a:buClr>
                <a:schemeClr val="accent1"/>
              </a:buClr>
              <a:buSzPct val="70000"/>
              <a:buFontTx/>
              <a:defRPr/>
            </a:pPr>
            <a:r>
              <a:rPr kumimoji="0" lang="zh-CN" altLang="en-US" sz="3200" b="1" kern="1200" cap="none" spc="0" normalizeH="0" baseline="0" noProof="0" dirty="0">
                <a:solidFill>
                  <a:schemeClr val="tx2"/>
                </a:solidFill>
                <a:latin typeface="宋体" panose="02010600030101010101" pitchFamily="2" charset="-122"/>
                <a:ea typeface="宋体" panose="02010600030101010101" pitchFamily="2" charset="-122"/>
                <a:cs typeface="+mn-cs"/>
              </a:rPr>
              <a:t>张相林</a:t>
            </a:r>
            <a:endParaRPr kumimoji="0" lang="en-US" altLang="zh-CN" sz="3200" b="1" kern="1200" cap="none" spc="0" normalizeH="0" baseline="0" noProof="0" dirty="0">
              <a:solidFill>
                <a:schemeClr val="tx2"/>
              </a:solidFill>
              <a:latin typeface="宋体" panose="02010600030101010101" pitchFamily="2" charset="-122"/>
              <a:ea typeface="宋体" panose="02010600030101010101" pitchFamily="2" charset="-122"/>
              <a:cs typeface="+mn-cs"/>
            </a:endParaRPr>
          </a:p>
          <a:p>
            <a:pPr marL="274320" marR="0" indent="-274320" algn="ctr" defTabSz="914400" fontAlgn="auto">
              <a:spcBef>
                <a:spcPts val="600"/>
              </a:spcBef>
              <a:spcAft>
                <a:spcPts val="0"/>
              </a:spcAft>
              <a:buClr>
                <a:schemeClr val="accent1"/>
              </a:buClr>
              <a:buSzPct val="70000"/>
              <a:buFontTx/>
              <a:defRPr/>
            </a:pPr>
            <a:r>
              <a:rPr kumimoji="0" lang="zh-CN" altLang="en-US" sz="3200" b="1" kern="1200" cap="none" spc="0" normalizeH="0" baseline="0" noProof="0" dirty="0">
                <a:solidFill>
                  <a:schemeClr val="tx2"/>
                </a:solidFill>
                <a:latin typeface="宋体" panose="02010600030101010101" pitchFamily="2" charset="-122"/>
                <a:ea typeface="宋体" panose="02010600030101010101" pitchFamily="2" charset="-122"/>
                <a:cs typeface="+mn-cs"/>
              </a:rPr>
              <a:t>电话：</a:t>
            </a:r>
            <a:r>
              <a:rPr kumimoji="0" lang="en-US" altLang="zh-CN" sz="3200" b="1" kern="1200" cap="none" spc="0" normalizeH="0" baseline="0" noProof="0" dirty="0">
                <a:solidFill>
                  <a:schemeClr val="tx2"/>
                </a:solidFill>
                <a:latin typeface="宋体" panose="02010600030101010101" pitchFamily="2" charset="-122"/>
                <a:ea typeface="宋体" panose="02010600030101010101" pitchFamily="2" charset="-122"/>
                <a:cs typeface="+mn-cs"/>
              </a:rPr>
              <a:t>18601133670</a:t>
            </a:r>
            <a:endParaRPr kumimoji="0" lang="en-US" altLang="zh-CN" sz="3200" b="1" kern="1200" cap="none" spc="0" normalizeH="0" baseline="0" noProof="0" dirty="0">
              <a:solidFill>
                <a:schemeClr val="tx2"/>
              </a:solidFill>
              <a:latin typeface="宋体" panose="02010600030101010101" pitchFamily="2" charset="-122"/>
              <a:ea typeface="宋体" panose="02010600030101010101" pitchFamily="2" charset="-122"/>
              <a:cs typeface="+mn-cs"/>
            </a:endParaRPr>
          </a:p>
          <a:p>
            <a:pPr marL="274320" marR="0" indent="-274320" algn="ctr" defTabSz="914400" fontAlgn="auto">
              <a:spcBef>
                <a:spcPts val="600"/>
              </a:spcBef>
              <a:spcAft>
                <a:spcPts val="0"/>
              </a:spcAft>
              <a:buClr>
                <a:schemeClr val="accent1"/>
              </a:buClr>
              <a:buSzPct val="70000"/>
              <a:buFontTx/>
              <a:defRPr/>
            </a:pPr>
            <a:r>
              <a:rPr kumimoji="0" lang="zh-CN" altLang="en-US" sz="3200" b="1" kern="1200" cap="none" spc="0" normalizeH="0" baseline="0" noProof="0" dirty="0">
                <a:solidFill>
                  <a:schemeClr val="tx2"/>
                </a:solidFill>
                <a:latin typeface="宋体" panose="02010600030101010101" pitchFamily="2" charset="-122"/>
                <a:ea typeface="宋体" panose="02010600030101010101" pitchFamily="2" charset="-122"/>
                <a:cs typeface="+mn-cs"/>
              </a:rPr>
              <a:t>邮箱：</a:t>
            </a:r>
            <a:r>
              <a:rPr kumimoji="0" lang="en-US" altLang="zh-CN" sz="3200" b="1" kern="1200" cap="none" spc="0" normalizeH="0" baseline="0" noProof="0" dirty="0">
                <a:solidFill>
                  <a:schemeClr val="tx2"/>
                </a:solidFill>
                <a:latin typeface="宋体" panose="02010600030101010101" pitchFamily="2" charset="-122"/>
                <a:ea typeface="宋体" panose="02010600030101010101" pitchFamily="2" charset="-122"/>
                <a:cs typeface="+mn-cs"/>
              </a:rPr>
              <a:t>18601133670@163.com</a:t>
            </a:r>
            <a:endParaRPr kumimoji="0" lang="en-US" altLang="zh-CN" sz="3200" b="1" kern="1200" cap="none" spc="0" normalizeH="0" baseline="0" noProof="0" dirty="0">
              <a:solidFill>
                <a:schemeClr val="tx2"/>
              </a:solidFill>
              <a:latin typeface="宋体" panose="02010600030101010101" pitchFamily="2" charset="-122"/>
              <a:ea typeface="宋体" panose="02010600030101010101" pitchFamily="2" charset="-122"/>
              <a:cs typeface="+mn-cs"/>
            </a:endParaRPr>
          </a:p>
          <a:p>
            <a:pPr marL="274320" marR="0" indent="-274320" algn="ctr" defTabSz="914400" fontAlgn="auto">
              <a:spcBef>
                <a:spcPts val="600"/>
              </a:spcBef>
              <a:spcAft>
                <a:spcPts val="0"/>
              </a:spcAft>
              <a:buClr>
                <a:schemeClr val="accent1"/>
              </a:buClr>
              <a:buSzPct val="70000"/>
              <a:buFontTx/>
              <a:defRPr/>
            </a:pPr>
            <a:r>
              <a:rPr kumimoji="0" lang="zh-CN" altLang="en-US" sz="3200" b="1" kern="1200" cap="none" spc="0" normalizeH="0" baseline="0" noProof="0" dirty="0">
                <a:solidFill>
                  <a:schemeClr val="tx2"/>
                </a:solidFill>
                <a:latin typeface="宋体" panose="02010600030101010101" pitchFamily="2" charset="-122"/>
                <a:ea typeface="宋体" panose="02010600030101010101" pitchFamily="2" charset="-122"/>
                <a:cs typeface="+mn-cs"/>
              </a:rPr>
              <a:t>        </a:t>
            </a:r>
            <a:endParaRPr kumimoji="0" lang="zh-CN" altLang="en-US" sz="3200" kern="1200" cap="none" spc="0" normalizeH="0" baseline="0" noProof="0" dirty="0">
              <a:latin typeface="+mn-lt"/>
              <a:ea typeface="+mn-ea"/>
              <a:cs typeface="+mn-cs"/>
            </a:endParaRPr>
          </a:p>
        </p:txBody>
      </p:sp>
      <p:sp>
        <p:nvSpPr>
          <p:cNvPr id="4099" name="灯片编号占位符 6"/>
          <p:cNvSpPr>
            <a:spLocks noGrp="1"/>
          </p:cNvSpPr>
          <p:nvPr>
            <p:ph type="sldNum" sz="quarter" idx="11"/>
          </p:nvPr>
        </p:nvSpPr>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灯片编号占位符 5"/>
          <p:cNvSpPr>
            <a:spLocks noGrp="1"/>
          </p:cNvSpPr>
          <p:nvPr>
            <p:ph type="sldNum" sz="quarter" idx="11"/>
          </p:nvPr>
        </p:nvSpPr>
        <p:spPr>
          <a:xfrm>
            <a:off x="457200" y="6245225"/>
            <a:ext cx="2133600" cy="476250"/>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4338" name="Rectangle 2"/>
          <p:cNvSpPr>
            <a:spLocks noGrp="1"/>
          </p:cNvSpPr>
          <p:nvPr>
            <p:ph type="title"/>
          </p:nvPr>
        </p:nvSpPr>
        <p:spPr/>
        <p:txBody>
          <a:bodyPr vert="horz" wrap="square" lIns="91440" tIns="45720" rIns="91440" bIns="45720" anchor="ctr" anchorCtr="0"/>
          <a:p>
            <a:r>
              <a:rPr lang="zh-CN" altLang="en-US" sz="2800" dirty="0">
                <a:solidFill>
                  <a:schemeClr val="hlink"/>
                </a:solidFill>
                <a:latin typeface="幼圆" pitchFamily="49" charset="-122"/>
                <a:ea typeface="幼圆" pitchFamily="49" charset="-122"/>
              </a:rPr>
              <a:t>第一节 工资的历史、本质和形式</a:t>
            </a:r>
            <a:endParaRPr lang="zh-CN" altLang="en-US" sz="2800" dirty="0">
              <a:solidFill>
                <a:schemeClr val="hlink"/>
              </a:solidFill>
              <a:latin typeface="幼圆" pitchFamily="49" charset="-122"/>
              <a:ea typeface="幼圆" pitchFamily="49" charset="-122"/>
            </a:endParaRPr>
          </a:p>
        </p:txBody>
      </p:sp>
      <p:sp>
        <p:nvSpPr>
          <p:cNvPr id="14339" name="Rectangle 3"/>
          <p:cNvSpPr>
            <a:spLocks noGrp="1"/>
          </p:cNvSpPr>
          <p:nvPr>
            <p:ph idx="1"/>
          </p:nvPr>
        </p:nvSpPr>
        <p:spPr/>
        <p:txBody>
          <a:bodyPr vert="horz" wrap="square" lIns="91440" tIns="45720" rIns="91440" bIns="45720" anchor="t" anchorCtr="0"/>
          <a:p>
            <a:pPr algn="just"/>
            <a:r>
              <a:rPr lang="en-US" altLang="zh-CN" sz="3600" dirty="0">
                <a:latin typeface="宋体" panose="02010600030101010101" pitchFamily="2" charset="-122"/>
              </a:rPr>
              <a:t>1.1 </a:t>
            </a:r>
            <a:r>
              <a:rPr lang="zh-CN" altLang="en-US" sz="3600" dirty="0">
                <a:latin typeface="宋体" panose="02010600030101010101" pitchFamily="2" charset="-122"/>
              </a:rPr>
              <a:t>工资的演变历史</a:t>
            </a:r>
            <a:endParaRPr lang="zh-CN" altLang="en-US" sz="3600" dirty="0"/>
          </a:p>
          <a:p>
            <a:pPr algn="just"/>
            <a:r>
              <a:rPr lang="en-US" altLang="zh-CN" sz="3600" dirty="0">
                <a:latin typeface="宋体" panose="02010600030101010101" pitchFamily="2" charset="-122"/>
              </a:rPr>
              <a:t>1.2 </a:t>
            </a:r>
            <a:r>
              <a:rPr lang="zh-CN" altLang="en-US" sz="3600" dirty="0">
                <a:latin typeface="宋体" panose="02010600030101010101" pitchFamily="2" charset="-122"/>
              </a:rPr>
              <a:t>工资的本质</a:t>
            </a:r>
            <a:endParaRPr lang="zh-CN" altLang="en-US" sz="3600" dirty="0"/>
          </a:p>
          <a:p>
            <a:pPr algn="just"/>
            <a:r>
              <a:rPr lang="en-US" altLang="zh-CN" sz="3600" dirty="0">
                <a:latin typeface="宋体" panose="02010600030101010101" pitchFamily="2" charset="-122"/>
              </a:rPr>
              <a:t>1.3  </a:t>
            </a:r>
            <a:r>
              <a:rPr lang="zh-CN" altLang="en-US" sz="3600" dirty="0">
                <a:latin typeface="宋体" panose="02010600030101010101" pitchFamily="2" charset="-122"/>
              </a:rPr>
              <a:t>工资的形式</a:t>
            </a:r>
            <a:endParaRPr lang="zh-CN" altLang="en-US" sz="3600" dirty="0">
              <a:latin typeface="宋体" panose="02010600030101010101" pitchFamily="2" charset="-122"/>
            </a:endParaRPr>
          </a:p>
          <a:p>
            <a:r>
              <a:rPr lang="en-US" altLang="zh-CN" sz="3600" dirty="0">
                <a:latin typeface="宋体" panose="02010600030101010101" pitchFamily="2" charset="-122"/>
              </a:rPr>
              <a:t>1.4 </a:t>
            </a:r>
            <a:r>
              <a:rPr lang="zh-CN" altLang="en-US" sz="3600" dirty="0">
                <a:latin typeface="宋体" panose="02010600030101010101" pitchFamily="2" charset="-122"/>
              </a:rPr>
              <a:t>国内对工资的结构理解</a:t>
            </a:r>
            <a:r>
              <a:rPr lang="zh-CN" altLang="en-US" dirty="0"/>
              <a:t> </a:t>
            </a:r>
            <a:endParaRPr lang="zh-CN" altLang="en-US" dirty="0"/>
          </a:p>
        </p:txBody>
      </p:sp>
      <p:sp>
        <p:nvSpPr>
          <p:cNvPr id="14340" name="Rectangle 4"/>
          <p:cNvSpPr/>
          <p:nvPr/>
        </p:nvSpPr>
        <p:spPr>
          <a:xfrm>
            <a:off x="5867400" y="6477000"/>
            <a:ext cx="2895600" cy="320675"/>
          </a:xfrm>
          <a:prstGeom prst="rect">
            <a:avLst/>
          </a:prstGeom>
          <a:noFill/>
          <a:ln w="9525">
            <a:noFill/>
          </a:ln>
        </p:spPr>
        <p:txBody>
          <a:bodyPr anchor="t" anchorCtr="0"/>
          <a:p>
            <a:pPr algn="r"/>
            <a:endParaRPr lang="zh-CN" altLang="zh-CN" sz="1200" dirty="0">
              <a:latin typeface="Verdana" panose="020B0604030504040204" pitchFamily="34" charset="0"/>
              <a:ea typeface="宋体" panose="0201060003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灯片编号占位符 5"/>
          <p:cNvSpPr>
            <a:spLocks noGrp="1"/>
          </p:cNvSpPr>
          <p:nvPr>
            <p:ph type="sldNum" sz="quarter" idx="11"/>
          </p:nvPr>
        </p:nvSpPr>
        <p:spPr>
          <a:xfrm>
            <a:off x="457200" y="6245225"/>
            <a:ext cx="2133600" cy="476250"/>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5362" name="Text Box 2"/>
          <p:cNvSpPr txBox="1"/>
          <p:nvPr/>
        </p:nvSpPr>
        <p:spPr>
          <a:xfrm>
            <a:off x="228600" y="1905000"/>
            <a:ext cx="1524000" cy="547688"/>
          </a:xfrm>
          <a:prstGeom prst="rect">
            <a:avLst/>
          </a:prstGeom>
          <a:solidFill>
            <a:srgbClr val="FFFFCC"/>
          </a:solidFill>
          <a:ln w="9525">
            <a:noFill/>
          </a:ln>
          <a:effectLst>
            <a:outerShdw dist="107763" dir="13499999" algn="ctr" rotWithShape="0">
              <a:srgbClr val="808080"/>
            </a:outerShdw>
          </a:effectLst>
        </p:spPr>
        <p:txBody>
          <a:bodyPr anchor="t" anchorCtr="0"/>
          <a:p>
            <a:pPr algn="ctr" eaLnBrk="0" hangingPunct="0">
              <a:buSzTx/>
            </a:pPr>
            <a:r>
              <a:rPr lang="zh-CN" altLang="en-US" sz="2400" b="1">
                <a:latin typeface="宋体" panose="02010600030101010101" pitchFamily="2" charset="-122"/>
                <a:ea typeface="宋体" panose="02010600030101010101" pitchFamily="2" charset="-122"/>
              </a:rPr>
              <a:t>实物工资</a:t>
            </a:r>
            <a:r>
              <a:rPr lang="zh-CN" altLang="en-US" sz="1000">
                <a:latin typeface="仿宋_GB2312" pitchFamily="49" charset="-122"/>
                <a:ea typeface="仿宋_GB2312" pitchFamily="49" charset="-122"/>
              </a:rPr>
              <a:t> </a:t>
            </a:r>
            <a:endParaRPr lang="zh-CN" altLang="en-US" sz="1000">
              <a:latin typeface="仿宋_GB2312" pitchFamily="49" charset="-122"/>
              <a:ea typeface="仿宋_GB2312" pitchFamily="49" charset="-122"/>
            </a:endParaRPr>
          </a:p>
        </p:txBody>
      </p:sp>
      <p:sp>
        <p:nvSpPr>
          <p:cNvPr id="15363" name="Text Box 3"/>
          <p:cNvSpPr txBox="1"/>
          <p:nvPr/>
        </p:nvSpPr>
        <p:spPr>
          <a:xfrm>
            <a:off x="2590800" y="1905000"/>
            <a:ext cx="1524000" cy="547688"/>
          </a:xfrm>
          <a:prstGeom prst="rect">
            <a:avLst/>
          </a:prstGeom>
          <a:solidFill>
            <a:srgbClr val="FFFFCC"/>
          </a:solidFill>
          <a:ln w="9525">
            <a:noFill/>
          </a:ln>
          <a:effectLst>
            <a:outerShdw dist="107763" dir="13499999" algn="ctr" rotWithShape="0">
              <a:srgbClr val="808080"/>
            </a:outerShdw>
          </a:effectLst>
        </p:spPr>
        <p:txBody>
          <a:bodyPr anchor="t" anchorCtr="0"/>
          <a:p>
            <a:pPr algn="ctr" eaLnBrk="0" hangingPunct="0">
              <a:buSzTx/>
            </a:pPr>
            <a:r>
              <a:rPr lang="zh-CN" altLang="en-US" sz="2400" b="1">
                <a:latin typeface="宋体" panose="02010600030101010101" pitchFamily="2" charset="-122"/>
                <a:ea typeface="宋体" panose="02010600030101010101" pitchFamily="2" charset="-122"/>
              </a:rPr>
              <a:t>货币工资</a:t>
            </a:r>
            <a:endParaRPr lang="zh-CN" altLang="en-US" sz="2400" b="1">
              <a:latin typeface="宋体" panose="02010600030101010101" pitchFamily="2" charset="-122"/>
              <a:ea typeface="宋体" panose="02010600030101010101" pitchFamily="2" charset="-122"/>
            </a:endParaRPr>
          </a:p>
        </p:txBody>
      </p:sp>
      <p:sp>
        <p:nvSpPr>
          <p:cNvPr id="15364" name="Text Box 4"/>
          <p:cNvSpPr txBox="1"/>
          <p:nvPr/>
        </p:nvSpPr>
        <p:spPr>
          <a:xfrm>
            <a:off x="4953000" y="1905000"/>
            <a:ext cx="1752600" cy="522288"/>
          </a:xfrm>
          <a:prstGeom prst="rect">
            <a:avLst/>
          </a:prstGeom>
          <a:solidFill>
            <a:srgbClr val="FFFFCC"/>
          </a:solidFill>
          <a:ln w="9525">
            <a:noFill/>
          </a:ln>
          <a:effectLst>
            <a:outerShdw dist="107763" dir="13499999" algn="ctr" rotWithShape="0">
              <a:srgbClr val="808080"/>
            </a:outerShdw>
          </a:effectLst>
        </p:spPr>
        <p:txBody>
          <a:bodyPr anchor="t" anchorCtr="0"/>
          <a:p>
            <a:pPr algn="ctr" eaLnBrk="0" hangingPunct="0">
              <a:buSzTx/>
            </a:pPr>
            <a:r>
              <a:rPr lang="zh-CN" altLang="en-US" sz="2400" b="1">
                <a:latin typeface="宋体" panose="02010600030101010101" pitchFamily="2" charset="-122"/>
                <a:ea typeface="宋体" panose="02010600030101010101" pitchFamily="2" charset="-122"/>
              </a:rPr>
              <a:t>工资和薪水</a:t>
            </a:r>
            <a:endParaRPr lang="zh-CN" altLang="en-US" sz="2400" b="1">
              <a:latin typeface="宋体" panose="02010600030101010101" pitchFamily="2" charset="-122"/>
              <a:ea typeface="宋体" panose="02010600030101010101" pitchFamily="2" charset="-122"/>
            </a:endParaRPr>
          </a:p>
        </p:txBody>
      </p:sp>
      <p:sp>
        <p:nvSpPr>
          <p:cNvPr id="15365" name="AutoShape 5"/>
          <p:cNvSpPr/>
          <p:nvPr/>
        </p:nvSpPr>
        <p:spPr>
          <a:xfrm>
            <a:off x="1828800" y="1981200"/>
            <a:ext cx="685800" cy="381000"/>
          </a:xfrm>
          <a:custGeom>
            <a:avLst/>
            <a:gdLst/>
            <a:ahLst/>
            <a:cxnLst>
              <a:cxn ang="17694720">
                <a:pos x="2147483647" y="0"/>
              </a:cxn>
              <a:cxn ang="11796480">
                <a:pos x="0" y="2147483647"/>
              </a:cxn>
              <a:cxn ang="5898240">
                <a:pos x="2147483647" y="2147483647"/>
              </a:cxn>
              <a:cxn ang="0">
                <a:pos x="2147483647" y="2147483647"/>
              </a:cxn>
            </a:cxnLst>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noFill/>
          </a:ln>
        </p:spPr>
        <p:txBody>
          <a:bodyPr/>
          <a:p>
            <a:endParaRPr lang="zh-CN" altLang="en-US"/>
          </a:p>
        </p:txBody>
      </p:sp>
      <p:sp>
        <p:nvSpPr>
          <p:cNvPr id="15366" name="Text Box 6"/>
          <p:cNvSpPr txBox="1"/>
          <p:nvPr/>
        </p:nvSpPr>
        <p:spPr>
          <a:xfrm>
            <a:off x="152400" y="2895600"/>
            <a:ext cx="1905000" cy="3124200"/>
          </a:xfrm>
          <a:prstGeom prst="rect">
            <a:avLst/>
          </a:prstGeom>
          <a:solidFill>
            <a:srgbClr val="FFFFCC"/>
          </a:solidFill>
          <a:ln w="9525">
            <a:noFill/>
          </a:ln>
          <a:effectLst>
            <a:outerShdw dist="107763" dir="13499999" algn="ctr" rotWithShape="0">
              <a:srgbClr val="808080"/>
            </a:outerShdw>
          </a:effectLst>
        </p:spPr>
        <p:txBody>
          <a:bodyPr anchor="t" anchorCtr="0"/>
          <a:p>
            <a:pPr algn="just" eaLnBrk="0" hangingPunct="0">
              <a:buClrTx/>
              <a:buSzPct val="100000"/>
              <a:buFont typeface="Wingdings" panose="05000000000000000000" pitchFamily="2" charset="2"/>
              <a:buChar char="Ø"/>
            </a:pPr>
            <a:r>
              <a:rPr lang="zh-CN" altLang="en-US" b="1">
                <a:latin typeface="宋体" panose="02010600030101010101" pitchFamily="2" charset="-122"/>
                <a:ea typeface="宋体" panose="02010600030101010101" pitchFamily="2" charset="-122"/>
              </a:rPr>
              <a:t>人类社会的早期以农业生产为主，食品、住宿和其它消费品作为劳动报酬</a:t>
            </a:r>
            <a:endParaRPr lang="zh-CN" altLang="en-US" b="1">
              <a:latin typeface="宋体" panose="02010600030101010101" pitchFamily="2" charset="-122"/>
              <a:ea typeface="宋体" panose="02010600030101010101" pitchFamily="2" charset="-122"/>
            </a:endParaRPr>
          </a:p>
          <a:p>
            <a:pPr algn="just" eaLnBrk="0" hangingPunct="0">
              <a:buClrTx/>
              <a:buSzPct val="100000"/>
              <a:buFont typeface="Wingdings" panose="05000000000000000000" pitchFamily="2" charset="2"/>
              <a:buChar char="Ø"/>
            </a:pPr>
            <a:r>
              <a:rPr lang="en-US" altLang="zh-CN" b="1">
                <a:latin typeface="宋体" panose="02010600030101010101" pitchFamily="2" charset="-122"/>
                <a:ea typeface="宋体" panose="02010600030101010101" pitchFamily="2" charset="-122"/>
              </a:rPr>
              <a:t>18</a:t>
            </a:r>
            <a:r>
              <a:rPr lang="zh-CN" altLang="en-US" b="1">
                <a:latin typeface="宋体" panose="02010600030101010101" pitchFamily="2" charset="-122"/>
                <a:ea typeface="宋体" panose="02010600030101010101" pitchFamily="2" charset="-122"/>
              </a:rPr>
              <a:t>世纪工业革命后，部分工资仍为实物</a:t>
            </a:r>
            <a:r>
              <a:rPr lang="en-US" altLang="zh-CN" sz="1400" b="1">
                <a:latin typeface="宋体" panose="02010600030101010101" pitchFamily="2" charset="-122"/>
                <a:ea typeface="宋体" panose="02010600030101010101" pitchFamily="2" charset="-122"/>
              </a:rPr>
              <a:t>(</a:t>
            </a:r>
            <a:r>
              <a:rPr lang="zh-CN" altLang="en-US" sz="1400" b="1">
                <a:latin typeface="宋体" panose="02010600030101010101" pitchFamily="2" charset="-122"/>
                <a:ea typeface="宋体" panose="02010600030101010101" pitchFamily="2" charset="-122"/>
              </a:rPr>
              <a:t>免受通胀的危害）</a:t>
            </a:r>
            <a:endParaRPr lang="zh-CN" altLang="en-US" sz="1400" b="1">
              <a:latin typeface="宋体" panose="02010600030101010101" pitchFamily="2" charset="-122"/>
              <a:ea typeface="宋体" panose="02010600030101010101" pitchFamily="2" charset="-122"/>
            </a:endParaRPr>
          </a:p>
          <a:p>
            <a:pPr algn="just" eaLnBrk="0" hangingPunct="0">
              <a:buClrTx/>
              <a:buSzPct val="100000"/>
              <a:buFont typeface="Wingdings" panose="05000000000000000000" pitchFamily="2" charset="2"/>
              <a:buChar char="Ø"/>
            </a:pPr>
            <a:endParaRPr lang="en-US" altLang="zh-CN" sz="1400" b="1">
              <a:latin typeface="宋体" panose="02010600030101010101" pitchFamily="2" charset="-122"/>
              <a:ea typeface="宋体" panose="02010600030101010101" pitchFamily="2" charset="-122"/>
            </a:endParaRPr>
          </a:p>
        </p:txBody>
      </p:sp>
      <p:sp>
        <p:nvSpPr>
          <p:cNvPr id="15367" name="Text Box 7"/>
          <p:cNvSpPr txBox="1"/>
          <p:nvPr/>
        </p:nvSpPr>
        <p:spPr>
          <a:xfrm>
            <a:off x="2590800" y="2895600"/>
            <a:ext cx="1676400" cy="2819400"/>
          </a:xfrm>
          <a:prstGeom prst="rect">
            <a:avLst/>
          </a:prstGeom>
          <a:solidFill>
            <a:srgbClr val="FFFFCC"/>
          </a:solidFill>
          <a:ln w="9525">
            <a:noFill/>
          </a:ln>
          <a:effectLst>
            <a:outerShdw dist="107763" dir="13499999" algn="ctr" rotWithShape="0">
              <a:srgbClr val="808080"/>
            </a:outerShdw>
          </a:effectLst>
        </p:spPr>
        <p:txBody>
          <a:bodyPr anchor="t" anchorCtr="0"/>
          <a:p>
            <a:pPr algn="just" eaLnBrk="0" hangingPunct="0">
              <a:buSzTx/>
            </a:pPr>
            <a:endParaRPr lang="en-US" altLang="zh-CN">
              <a:latin typeface="宋体" panose="02010600030101010101" pitchFamily="2" charset="-122"/>
              <a:ea typeface="宋体" panose="02010600030101010101" pitchFamily="2" charset="-122"/>
            </a:endParaRPr>
          </a:p>
          <a:p>
            <a:pPr algn="just" eaLnBrk="0" hangingPunct="0">
              <a:buSzTx/>
            </a:pPr>
            <a:r>
              <a:rPr lang="zh-CN" altLang="en-US" b="1">
                <a:latin typeface="宋体" panose="02010600030101010101" pitchFamily="2" charset="-122"/>
                <a:ea typeface="宋体" panose="02010600030101010101" pitchFamily="2" charset="-122"/>
              </a:rPr>
              <a:t>随着经济的发展和社会的进步，在发达的市场经济国家，员工的工资开始都用货币支付。</a:t>
            </a:r>
            <a:endParaRPr lang="zh-CN" altLang="en-US" b="1">
              <a:latin typeface="宋体" panose="02010600030101010101" pitchFamily="2" charset="-122"/>
              <a:ea typeface="宋体" panose="02010600030101010101" pitchFamily="2" charset="-122"/>
            </a:endParaRPr>
          </a:p>
          <a:p>
            <a:pPr algn="just" eaLnBrk="0" hangingPunct="0">
              <a:buSzTx/>
            </a:pPr>
            <a:r>
              <a:rPr lang="zh-CN" altLang="en-US" sz="1200" b="1">
                <a:latin typeface="宋体" panose="02010600030101010101" pitchFamily="2" charset="-122"/>
                <a:ea typeface="宋体" panose="02010600030101010101" pitchFamily="2" charset="-122"/>
              </a:rPr>
              <a:t>    （交易方便）</a:t>
            </a:r>
            <a:endParaRPr lang="zh-CN" altLang="en-US" sz="1200" b="1">
              <a:latin typeface="宋体" panose="02010600030101010101" pitchFamily="2" charset="-122"/>
              <a:ea typeface="宋体" panose="02010600030101010101" pitchFamily="2" charset="-122"/>
            </a:endParaRPr>
          </a:p>
        </p:txBody>
      </p:sp>
      <p:sp>
        <p:nvSpPr>
          <p:cNvPr id="15368" name="Text Box 8"/>
          <p:cNvSpPr txBox="1"/>
          <p:nvPr/>
        </p:nvSpPr>
        <p:spPr>
          <a:xfrm>
            <a:off x="5029200" y="2895600"/>
            <a:ext cx="1600200" cy="2819400"/>
          </a:xfrm>
          <a:prstGeom prst="rect">
            <a:avLst/>
          </a:prstGeom>
          <a:solidFill>
            <a:srgbClr val="FFFFCC"/>
          </a:solidFill>
          <a:ln w="9525">
            <a:noFill/>
          </a:ln>
          <a:effectLst>
            <a:outerShdw dist="107763" dir="13499999" algn="ctr" rotWithShape="0">
              <a:srgbClr val="808080"/>
            </a:outerShdw>
          </a:effectLst>
        </p:spPr>
        <p:txBody>
          <a:bodyPr anchor="t" anchorCtr="0"/>
          <a:p>
            <a:pPr algn="just" eaLnBrk="0" hangingPunct="0">
              <a:buClrTx/>
              <a:buSzPct val="100000"/>
              <a:buFont typeface="Wingdings" panose="05000000000000000000" pitchFamily="2" charset="2"/>
              <a:buChar char="Ø"/>
            </a:pPr>
            <a:r>
              <a:rPr lang="zh-CN" altLang="en-US" b="1">
                <a:latin typeface="宋体" panose="02010600030101010101" pitchFamily="2" charset="-122"/>
                <a:ea typeface="宋体" panose="02010600030101010101" pitchFamily="2" charset="-122"/>
              </a:rPr>
              <a:t>以白领阶层开始与蓝领阶层分化为背景，出现薪水的概念</a:t>
            </a:r>
            <a:r>
              <a:rPr lang="zh-CN" altLang="en-US" sz="1200" b="1">
                <a:latin typeface="宋体" panose="02010600030101010101" pitchFamily="2" charset="-122"/>
                <a:ea typeface="宋体" panose="02010600030101010101" pitchFamily="2" charset="-122"/>
              </a:rPr>
              <a:t>（脑力劳动与体力劳动分化的结果）</a:t>
            </a:r>
            <a:endParaRPr lang="zh-CN" altLang="en-US" sz="1200" b="1">
              <a:latin typeface="宋体" panose="02010600030101010101" pitchFamily="2" charset="-122"/>
              <a:ea typeface="宋体" panose="02010600030101010101" pitchFamily="2" charset="-122"/>
            </a:endParaRPr>
          </a:p>
          <a:p>
            <a:pPr algn="just" eaLnBrk="0" hangingPunct="0">
              <a:buClrTx/>
              <a:buSzPct val="100000"/>
              <a:buFont typeface="Wingdings" panose="05000000000000000000" pitchFamily="2" charset="2"/>
              <a:buChar char="Ø"/>
            </a:pPr>
            <a:endParaRPr lang="en-US" altLang="zh-CN" b="1">
              <a:latin typeface="宋体" panose="02010600030101010101" pitchFamily="2" charset="-122"/>
              <a:ea typeface="宋体" panose="02010600030101010101" pitchFamily="2" charset="-122"/>
            </a:endParaRPr>
          </a:p>
        </p:txBody>
      </p:sp>
      <p:sp>
        <p:nvSpPr>
          <p:cNvPr id="15369" name="Rectangle 9"/>
          <p:cNvSpPr/>
          <p:nvPr/>
        </p:nvSpPr>
        <p:spPr>
          <a:xfrm>
            <a:off x="533400" y="381000"/>
            <a:ext cx="7772400" cy="838200"/>
          </a:xfrm>
          <a:prstGeom prst="rect">
            <a:avLst/>
          </a:prstGeom>
          <a:noFill/>
          <a:ln w="9525">
            <a:noFill/>
          </a:ln>
        </p:spPr>
        <p:txBody>
          <a:bodyPr anchor="b" anchorCtr="0"/>
          <a:p>
            <a:pPr algn="ctr"/>
            <a:r>
              <a:rPr lang="en-US" altLang="zh-CN" sz="4800" dirty="0">
                <a:solidFill>
                  <a:schemeClr val="hlink"/>
                </a:solidFill>
                <a:latin typeface="幼圆" pitchFamily="49" charset="-122"/>
                <a:ea typeface="幼圆" pitchFamily="49" charset="-122"/>
              </a:rPr>
              <a:t>1.1 </a:t>
            </a:r>
            <a:r>
              <a:rPr lang="zh-CN" altLang="en-US" sz="4800" b="1" dirty="0">
                <a:solidFill>
                  <a:schemeClr val="hlink"/>
                </a:solidFill>
                <a:latin typeface="幼圆" pitchFamily="49" charset="-122"/>
                <a:ea typeface="幼圆" pitchFamily="49" charset="-122"/>
              </a:rPr>
              <a:t>工资的演变历史</a:t>
            </a:r>
            <a:endParaRPr lang="zh-CN" altLang="en-US" sz="4800" dirty="0">
              <a:solidFill>
                <a:schemeClr val="hlink"/>
              </a:solidFill>
              <a:latin typeface="幼圆" pitchFamily="49" charset="-122"/>
              <a:ea typeface="幼圆" pitchFamily="49" charset="-122"/>
            </a:endParaRPr>
          </a:p>
        </p:txBody>
      </p:sp>
      <p:sp>
        <p:nvSpPr>
          <p:cNvPr id="15370" name="AutoShape 10"/>
          <p:cNvSpPr/>
          <p:nvPr/>
        </p:nvSpPr>
        <p:spPr>
          <a:xfrm>
            <a:off x="4191000" y="1981200"/>
            <a:ext cx="685800" cy="381000"/>
          </a:xfrm>
          <a:custGeom>
            <a:avLst/>
            <a:gdLst/>
            <a:ahLst/>
            <a:cxnLst>
              <a:cxn ang="17694720">
                <a:pos x="2147483647" y="0"/>
              </a:cxn>
              <a:cxn ang="11796480">
                <a:pos x="0" y="2147483647"/>
              </a:cxn>
              <a:cxn ang="5898240">
                <a:pos x="2147483647" y="2147483647"/>
              </a:cxn>
              <a:cxn ang="0">
                <a:pos x="2147483647" y="2147483647"/>
              </a:cxn>
            </a:cxnLst>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noFill/>
          </a:ln>
        </p:spPr>
        <p:txBody>
          <a:bodyPr/>
          <a:p>
            <a:endParaRPr lang="zh-CN" altLang="en-US"/>
          </a:p>
        </p:txBody>
      </p:sp>
      <p:sp>
        <p:nvSpPr>
          <p:cNvPr id="15371" name="Text Box 11"/>
          <p:cNvSpPr txBox="1"/>
          <p:nvPr/>
        </p:nvSpPr>
        <p:spPr>
          <a:xfrm>
            <a:off x="7543800" y="1905000"/>
            <a:ext cx="1433513" cy="547688"/>
          </a:xfrm>
          <a:prstGeom prst="rect">
            <a:avLst/>
          </a:prstGeom>
          <a:solidFill>
            <a:srgbClr val="FFFFCC"/>
          </a:solidFill>
          <a:ln w="9525">
            <a:noFill/>
          </a:ln>
          <a:effectLst>
            <a:outerShdw dist="107763" dir="13499999" algn="ctr" rotWithShape="0">
              <a:srgbClr val="808080"/>
            </a:outerShdw>
          </a:effectLst>
        </p:spPr>
        <p:txBody>
          <a:bodyPr anchor="t" anchorCtr="0"/>
          <a:p>
            <a:pPr algn="ctr" eaLnBrk="0" hangingPunct="0">
              <a:buSzTx/>
            </a:pPr>
            <a:r>
              <a:rPr lang="zh-CN" altLang="en-US" sz="2400" b="1">
                <a:latin typeface="宋体" panose="02010600030101010101" pitchFamily="2" charset="-122"/>
                <a:ea typeface="宋体" panose="02010600030101010101" pitchFamily="2" charset="-122"/>
              </a:rPr>
              <a:t>薪酬</a:t>
            </a:r>
            <a:endParaRPr lang="zh-CN" altLang="en-US" sz="2400" b="1">
              <a:latin typeface="宋体" panose="02010600030101010101" pitchFamily="2" charset="-122"/>
              <a:ea typeface="宋体" panose="02010600030101010101" pitchFamily="2" charset="-122"/>
            </a:endParaRPr>
          </a:p>
        </p:txBody>
      </p:sp>
      <p:sp>
        <p:nvSpPr>
          <p:cNvPr id="15372" name="AutoShape 12"/>
          <p:cNvSpPr/>
          <p:nvPr/>
        </p:nvSpPr>
        <p:spPr>
          <a:xfrm>
            <a:off x="6781800" y="1981200"/>
            <a:ext cx="685800" cy="381000"/>
          </a:xfrm>
          <a:custGeom>
            <a:avLst/>
            <a:gdLst/>
            <a:ahLst/>
            <a:cxnLst>
              <a:cxn ang="17694720">
                <a:pos x="2147483647" y="0"/>
              </a:cxn>
              <a:cxn ang="11796480">
                <a:pos x="0" y="2147483647"/>
              </a:cxn>
              <a:cxn ang="5898240">
                <a:pos x="2147483647" y="2147483647"/>
              </a:cxn>
              <a:cxn ang="0">
                <a:pos x="2147483647" y="2147483647"/>
              </a:cxn>
            </a:cxnLst>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rgbClr val="FFFFCC"/>
          </a:solidFill>
          <a:ln w="9525">
            <a:noFill/>
          </a:ln>
        </p:spPr>
        <p:txBody>
          <a:bodyPr/>
          <a:p>
            <a:endParaRPr lang="zh-CN" altLang="en-US"/>
          </a:p>
        </p:txBody>
      </p:sp>
      <p:sp>
        <p:nvSpPr>
          <p:cNvPr id="15373" name="Text Box 13"/>
          <p:cNvSpPr txBox="1"/>
          <p:nvPr/>
        </p:nvSpPr>
        <p:spPr>
          <a:xfrm>
            <a:off x="7239000" y="2895600"/>
            <a:ext cx="1600200" cy="3124200"/>
          </a:xfrm>
          <a:prstGeom prst="rect">
            <a:avLst/>
          </a:prstGeom>
          <a:solidFill>
            <a:srgbClr val="FFFFCC"/>
          </a:solidFill>
          <a:ln w="9525">
            <a:noFill/>
          </a:ln>
          <a:effectLst>
            <a:outerShdw dist="107763" dir="13499999" algn="ctr" rotWithShape="0">
              <a:srgbClr val="808080"/>
            </a:outerShdw>
          </a:effectLst>
        </p:spPr>
        <p:txBody>
          <a:bodyPr anchor="t" anchorCtr="0"/>
          <a:p>
            <a:pPr eaLnBrk="0" hangingPunct="0">
              <a:buSzTx/>
            </a:pPr>
            <a:endParaRPr lang="en-US" altLang="zh-CN">
              <a:latin typeface="宋体" panose="02010600030101010101" pitchFamily="2" charset="-122"/>
              <a:ea typeface="宋体" panose="02010600030101010101" pitchFamily="2" charset="-122"/>
            </a:endParaRPr>
          </a:p>
          <a:p>
            <a:pPr eaLnBrk="0" fontAlgn="t" hangingPunct="0">
              <a:buSzTx/>
            </a:pPr>
            <a:r>
              <a:rPr lang="zh-CN" altLang="en-US" b="1">
                <a:latin typeface="宋体" panose="02010600030101010101" pitchFamily="2" charset="-122"/>
                <a:ea typeface="宋体" panose="02010600030101010101" pitchFamily="2" charset="-122"/>
              </a:rPr>
              <a:t>以带薪休假和延期支付为特征的附加福利作为现代货币工资的重要补充形式</a:t>
            </a:r>
            <a:r>
              <a:rPr lang="zh-CN" altLang="en-US" sz="1200" b="1">
                <a:latin typeface="宋体" panose="02010600030101010101" pitchFamily="2" charset="-122"/>
                <a:ea typeface="宋体" panose="02010600030101010101" pitchFamily="2" charset="-122"/>
              </a:rPr>
              <a:t>（经济和社会发展</a:t>
            </a:r>
            <a:r>
              <a:rPr lang="en-US" altLang="zh-CN" sz="1200" b="1">
                <a:latin typeface="Times New Roman" panose="02020603050405020304" pitchFamily="18" charset="0"/>
                <a:ea typeface="宋体" panose="02010600030101010101" pitchFamily="2" charset="-122"/>
              </a:rPr>
              <a:t>—</a:t>
            </a:r>
            <a:r>
              <a:rPr lang="zh-CN" altLang="en-US" sz="1200" b="1">
                <a:latin typeface="宋体" panose="02010600030101010101" pitchFamily="2" charset="-122"/>
                <a:ea typeface="宋体" panose="02010600030101010101" pitchFamily="2" charset="-122"/>
              </a:rPr>
              <a:t>如法律规定的必然表现，也是一种新的管理（避税）和激励（人才吸纳）的手段）</a:t>
            </a:r>
            <a:endParaRPr lang="zh-CN" altLang="en-US" sz="1200" b="1">
              <a:latin typeface="宋体" panose="02010600030101010101" pitchFamily="2" charset="-122"/>
              <a:ea typeface="宋体"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灯片编号占位符 5"/>
          <p:cNvSpPr>
            <a:spLocks noGrp="1"/>
          </p:cNvSpPr>
          <p:nvPr>
            <p:ph type="sldNum" sz="quarter" idx="11"/>
          </p:nvPr>
        </p:nvSpPr>
        <p:spPr>
          <a:xfrm>
            <a:off x="457200" y="6245225"/>
            <a:ext cx="2133600" cy="476250"/>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6386" name="Rectangle 2"/>
          <p:cNvSpPr>
            <a:spLocks noGrp="1"/>
          </p:cNvSpPr>
          <p:nvPr>
            <p:ph type="title"/>
          </p:nvPr>
        </p:nvSpPr>
        <p:spPr>
          <a:xfrm>
            <a:off x="609600" y="457200"/>
            <a:ext cx="7772400" cy="1143000"/>
          </a:xfrm>
        </p:spPr>
        <p:txBody>
          <a:bodyPr vert="horz" wrap="square" lIns="91440" tIns="45720" rIns="91440" bIns="45720" anchor="ctr" anchorCtr="0"/>
          <a:p>
            <a:r>
              <a:rPr lang="en-US" altLang="zh-CN" dirty="0">
                <a:solidFill>
                  <a:schemeClr val="hlink"/>
                </a:solidFill>
                <a:latin typeface="幼圆" pitchFamily="49" charset="-122"/>
                <a:ea typeface="幼圆" pitchFamily="49" charset="-122"/>
              </a:rPr>
              <a:t>1.2  </a:t>
            </a:r>
            <a:r>
              <a:rPr lang="zh-CN" altLang="en-US" sz="3600" dirty="0">
                <a:solidFill>
                  <a:schemeClr val="hlink"/>
                </a:solidFill>
                <a:latin typeface="幼圆" pitchFamily="49" charset="-122"/>
                <a:ea typeface="幼圆" pitchFamily="49" charset="-122"/>
              </a:rPr>
              <a:t>工资的本质</a:t>
            </a:r>
            <a:endParaRPr lang="zh-CN" altLang="en-US" sz="3600" dirty="0">
              <a:solidFill>
                <a:schemeClr val="hlink"/>
              </a:solidFill>
              <a:latin typeface="幼圆" pitchFamily="49" charset="-122"/>
              <a:ea typeface="幼圆" pitchFamily="49" charset="-122"/>
            </a:endParaRPr>
          </a:p>
        </p:txBody>
      </p:sp>
      <p:sp>
        <p:nvSpPr>
          <p:cNvPr id="16387" name="Rectangle 3"/>
          <p:cNvSpPr>
            <a:spLocks noGrp="1"/>
          </p:cNvSpPr>
          <p:nvPr>
            <p:ph idx="1"/>
          </p:nvPr>
        </p:nvSpPr>
        <p:spPr>
          <a:xfrm>
            <a:off x="685800" y="1828800"/>
            <a:ext cx="7772400" cy="4114800"/>
          </a:xfrm>
        </p:spPr>
        <p:txBody>
          <a:bodyPr vert="horz" wrap="square" lIns="91440" tIns="45720" rIns="91440" bIns="45720" anchor="t" anchorCtr="0"/>
          <a:p>
            <a:pPr>
              <a:lnSpc>
                <a:spcPct val="120000"/>
              </a:lnSpc>
            </a:pPr>
            <a:r>
              <a:rPr lang="zh-CN" altLang="en-US" sz="2000" dirty="0">
                <a:solidFill>
                  <a:srgbClr val="FF0000"/>
                </a:solidFill>
                <a:latin typeface="宋体" panose="02010600030101010101" pitchFamily="2" charset="-122"/>
              </a:rPr>
              <a:t>工资是雇佣劳动的报酬。</a:t>
            </a:r>
            <a:r>
              <a:rPr lang="zh-CN" altLang="en-US" sz="2000" dirty="0">
                <a:latin typeface="宋体" panose="02010600030101010101" pitchFamily="2" charset="-122"/>
              </a:rPr>
              <a:t>强调工资与</a:t>
            </a:r>
            <a:r>
              <a:rPr lang="zh-CN" altLang="en-US" sz="2000" dirty="0"/>
              <a:t>“</a:t>
            </a:r>
            <a:r>
              <a:rPr lang="zh-CN" altLang="en-US" sz="2000" dirty="0">
                <a:latin typeface="宋体" panose="02010600030101010101" pitchFamily="2" charset="-122"/>
              </a:rPr>
              <a:t>雇佣</a:t>
            </a:r>
            <a:r>
              <a:rPr lang="zh-CN" altLang="en-US" sz="2000" dirty="0"/>
              <a:t>”</a:t>
            </a:r>
            <a:r>
              <a:rPr lang="zh-CN" altLang="en-US" sz="2000" dirty="0">
                <a:latin typeface="宋体" panose="02010600030101010101" pitchFamily="2" charset="-122"/>
              </a:rPr>
              <a:t>联系的本质特性</a:t>
            </a:r>
            <a:r>
              <a:rPr lang="en-US" altLang="zh-CN" sz="2000" dirty="0">
                <a:latin typeface="宋体" panose="02010600030101010101" pitchFamily="2" charset="-122"/>
              </a:rPr>
              <a:t>.</a:t>
            </a:r>
            <a:r>
              <a:rPr lang="zh-CN" altLang="en-US" sz="2000" dirty="0">
                <a:latin typeface="宋体" panose="02010600030101010101" pitchFamily="2" charset="-122"/>
              </a:rPr>
              <a:t>工资制度滥觞于古代，是从古代的军队中发展起来的。（马克思）</a:t>
            </a:r>
            <a:endParaRPr lang="zh-CN" altLang="en-US" sz="2000" dirty="0">
              <a:latin typeface="宋体" panose="02010600030101010101" pitchFamily="2" charset="-122"/>
            </a:endParaRPr>
          </a:p>
          <a:p>
            <a:pPr>
              <a:lnSpc>
                <a:spcPct val="120000"/>
              </a:lnSpc>
            </a:pPr>
            <a:r>
              <a:rPr lang="zh-CN" altLang="en-US" sz="2000" dirty="0">
                <a:latin typeface="宋体" panose="02010600030101010101" pitchFamily="2" charset="-122"/>
              </a:rPr>
              <a:t>现代意义上的雇佣劳动的货币报酬形式产生于</a:t>
            </a:r>
            <a:r>
              <a:rPr lang="zh-CN" altLang="en-US" sz="2000" dirty="0">
                <a:solidFill>
                  <a:srgbClr val="FF0000"/>
                </a:solidFill>
                <a:latin typeface="宋体" panose="02010600030101010101" pitchFamily="2" charset="-122"/>
              </a:rPr>
              <a:t>工业革命以后</a:t>
            </a:r>
            <a:r>
              <a:rPr lang="zh-CN" altLang="en-US" sz="2000" dirty="0">
                <a:latin typeface="宋体" panose="02010600030101010101" pitchFamily="2" charset="-122"/>
              </a:rPr>
              <a:t>，工业革命导致了分工、产生工厂制度、劳动者与资本和土地等生产资料分离。</a:t>
            </a:r>
            <a:r>
              <a:rPr lang="zh-CN" altLang="en-US" sz="2000" dirty="0">
                <a:solidFill>
                  <a:srgbClr val="FF0000"/>
                </a:solidFill>
                <a:latin typeface="宋体" panose="02010600030101010101" pitchFamily="2" charset="-122"/>
              </a:rPr>
              <a:t>雇佣劳动成为工业革命后所产生的一种社会经济现象。工资成为给雇佣者支付的劳动报酬方式。英文</a:t>
            </a:r>
            <a:r>
              <a:rPr lang="en-US" altLang="zh-CN" sz="2000" dirty="0">
                <a:solidFill>
                  <a:srgbClr val="FF0000"/>
                </a:solidFill>
                <a:latin typeface="宋体" panose="02010600030101010101" pitchFamily="2" charset="-122"/>
              </a:rPr>
              <a:t>EMPLOYMENT</a:t>
            </a:r>
            <a:r>
              <a:rPr lang="zh-CN" altLang="en-US" sz="2000" dirty="0">
                <a:solidFill>
                  <a:srgbClr val="FF0000"/>
                </a:solidFill>
                <a:latin typeface="宋体" panose="02010600030101010101" pitchFamily="2" charset="-122"/>
              </a:rPr>
              <a:t>既有雇用，又有就业的含义。德文</a:t>
            </a:r>
            <a:r>
              <a:rPr lang="en-US" altLang="zh-CN" sz="2000" dirty="0">
                <a:solidFill>
                  <a:srgbClr val="FF0000"/>
                </a:solidFill>
                <a:latin typeface="宋体" panose="02010600030101010101" pitchFamily="2" charset="-122"/>
              </a:rPr>
              <a:t>WAGE</a:t>
            </a:r>
            <a:r>
              <a:rPr lang="zh-CN" altLang="en-US" sz="2000" dirty="0">
                <a:solidFill>
                  <a:srgbClr val="FF0000"/>
                </a:solidFill>
                <a:latin typeface="宋体" panose="02010600030101010101" pitchFamily="2" charset="-122"/>
              </a:rPr>
              <a:t>既有工资，又具有雇用的含义。</a:t>
            </a:r>
            <a:endParaRPr lang="zh-CN" altLang="en-US" sz="2000" dirty="0">
              <a:solidFill>
                <a:srgbClr val="FF0000"/>
              </a:solidFill>
              <a:latin typeface="宋体" panose="02010600030101010101" pitchFamily="2" charset="-122"/>
            </a:endParaRPr>
          </a:p>
          <a:p>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灯片编号占位符 5"/>
          <p:cNvSpPr>
            <a:spLocks noGrp="1"/>
          </p:cNvSpPr>
          <p:nvPr>
            <p:ph type="sldNum" sz="quarter" idx="11"/>
          </p:nvPr>
        </p:nvSpPr>
        <p:spPr>
          <a:xfrm>
            <a:off x="457200" y="6245225"/>
            <a:ext cx="2133600" cy="476250"/>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7410" name="Rectangle 3"/>
          <p:cNvSpPr>
            <a:spLocks noGrp="1"/>
          </p:cNvSpPr>
          <p:nvPr>
            <p:ph idx="1"/>
          </p:nvPr>
        </p:nvSpPr>
        <p:spPr>
          <a:xfrm>
            <a:off x="457200" y="571500"/>
            <a:ext cx="8229600" cy="714375"/>
          </a:xfrm>
        </p:spPr>
        <p:txBody>
          <a:bodyPr vert="horz" wrap="square" lIns="91440" tIns="45720" rIns="91440" bIns="45720" anchor="t" anchorCtr="0"/>
          <a:p>
            <a:pPr algn="ctr">
              <a:spcBef>
                <a:spcPct val="50000"/>
              </a:spcBef>
              <a:buClrTx/>
              <a:buFontTx/>
              <a:buNone/>
            </a:pPr>
            <a:r>
              <a:rPr lang="zh-CN" altLang="en-US" dirty="0">
                <a:solidFill>
                  <a:srgbClr val="FF0000"/>
                </a:solidFill>
              </a:rPr>
              <a:t>工资</a:t>
            </a:r>
            <a:r>
              <a:rPr lang="en-US" altLang="zh-CN" dirty="0">
                <a:solidFill>
                  <a:srgbClr val="FF0000"/>
                </a:solidFill>
              </a:rPr>
              <a:t>wage</a:t>
            </a:r>
            <a:r>
              <a:rPr lang="zh-CN" altLang="en-US" dirty="0">
                <a:solidFill>
                  <a:srgbClr val="FF0000"/>
                </a:solidFill>
              </a:rPr>
              <a:t>和薪水</a:t>
            </a:r>
            <a:r>
              <a:rPr lang="en-US" altLang="zh-CN" dirty="0">
                <a:solidFill>
                  <a:srgbClr val="FF0000"/>
                </a:solidFill>
              </a:rPr>
              <a:t>salary</a:t>
            </a:r>
            <a:r>
              <a:rPr lang="zh-CN" altLang="en-US" dirty="0">
                <a:solidFill>
                  <a:srgbClr val="FF0000"/>
                </a:solidFill>
              </a:rPr>
              <a:t>的联系与区别</a:t>
            </a:r>
            <a:endParaRPr lang="zh-CN" altLang="en-US" dirty="0">
              <a:solidFill>
                <a:srgbClr val="FF0000"/>
              </a:solidFill>
            </a:endParaRPr>
          </a:p>
          <a:p>
            <a:endParaRPr lang="en-US" altLang="zh-CN" dirty="0"/>
          </a:p>
        </p:txBody>
      </p:sp>
      <p:grpSp>
        <p:nvGrpSpPr>
          <p:cNvPr id="17411" name="Group 4"/>
          <p:cNvGrpSpPr>
            <a:grpSpLocks noChangeAspect="1"/>
          </p:cNvGrpSpPr>
          <p:nvPr/>
        </p:nvGrpSpPr>
        <p:grpSpPr>
          <a:xfrm>
            <a:off x="1152525" y="1943100"/>
            <a:ext cx="6659563" cy="3203575"/>
            <a:chOff x="1800" y="2533"/>
            <a:chExt cx="9363" cy="3913"/>
          </a:xfrm>
        </p:grpSpPr>
        <p:sp>
          <p:nvSpPr>
            <p:cNvPr id="17412" name="AutoShape 5"/>
            <p:cNvSpPr>
              <a:spLocks noChangeAspect="1"/>
            </p:cNvSpPr>
            <p:nvPr/>
          </p:nvSpPr>
          <p:spPr>
            <a:xfrm>
              <a:off x="1800" y="2533"/>
              <a:ext cx="9363" cy="3913"/>
            </a:xfrm>
            <a:prstGeom prst="rect">
              <a:avLst/>
            </a:prstGeom>
            <a:no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13" name="Rectangle 6"/>
            <p:cNvSpPr/>
            <p:nvPr/>
          </p:nvSpPr>
          <p:spPr>
            <a:xfrm>
              <a:off x="2631" y="2675"/>
              <a:ext cx="117"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14" name="Rectangle 7"/>
            <p:cNvSpPr/>
            <p:nvPr/>
          </p:nvSpPr>
          <p:spPr>
            <a:xfrm>
              <a:off x="4784" y="2675"/>
              <a:ext cx="576" cy="298"/>
            </a:xfrm>
            <a:prstGeom prst="rect">
              <a:avLst/>
            </a:prstGeom>
            <a:noFill/>
            <a:ln w="9525">
              <a:noFill/>
            </a:ln>
          </p:spPr>
          <p:txBody>
            <a:bodyPr wrap="none" lIns="0" tIns="0" rIns="0" bIns="0" anchor="t" anchorCtr="0">
              <a:spAutoFit/>
            </a:bodyPr>
            <a:p>
              <a:pPr algn="just"/>
              <a:r>
                <a:rPr lang="zh-CN" altLang="en-US" sz="1600" b="1" dirty="0">
                  <a:solidFill>
                    <a:srgbClr val="000000"/>
                  </a:solidFill>
                  <a:latin typeface="宋体" panose="02010600030101010101" pitchFamily="2" charset="-122"/>
                  <a:ea typeface="宋体" panose="02010600030101010101" pitchFamily="2" charset="-122"/>
                </a:rPr>
                <a:t>工资</a:t>
              </a:r>
              <a:endParaRPr lang="zh-CN" altLang="en-US" sz="1600" dirty="0">
                <a:latin typeface="Arial" panose="020B0604020202020204" pitchFamily="34" charset="0"/>
                <a:ea typeface="宋体" panose="02010600030101010101" pitchFamily="2" charset="-122"/>
              </a:endParaRPr>
            </a:p>
          </p:txBody>
        </p:sp>
        <p:sp>
          <p:nvSpPr>
            <p:cNvPr id="17415" name="Rectangle 8"/>
            <p:cNvSpPr/>
            <p:nvPr/>
          </p:nvSpPr>
          <p:spPr>
            <a:xfrm>
              <a:off x="5329" y="2675"/>
              <a:ext cx="464" cy="242"/>
            </a:xfrm>
            <a:prstGeom prst="rect">
              <a:avLst/>
            </a:prstGeom>
            <a:noFill/>
            <a:ln w="9525">
              <a:noFill/>
            </a:ln>
          </p:spPr>
          <p:txBody>
            <a:bodyPr wrap="none" lIns="0" tIns="0" rIns="0" bIns="0" anchor="t" anchorCtr="0">
              <a:spAutoFit/>
            </a:bodyPr>
            <a:p>
              <a:pPr algn="just"/>
              <a:r>
                <a:rPr lang="en-US" altLang="zh-CN" sz="1300" b="1" dirty="0">
                  <a:solidFill>
                    <a:srgbClr val="000000"/>
                  </a:solidFill>
                  <a:latin typeface="宋体" panose="02010600030101010101" pitchFamily="2" charset="-122"/>
                  <a:ea typeface="宋体" panose="02010600030101010101" pitchFamily="2" charset="-122"/>
                </a:rPr>
                <a:t>wage</a:t>
              </a:r>
              <a:endParaRPr lang="en-US" altLang="zh-CN" dirty="0">
                <a:latin typeface="Arial" panose="020B0604020202020204" pitchFamily="34" charset="0"/>
                <a:ea typeface="宋体" panose="02010600030101010101" pitchFamily="2" charset="-122"/>
              </a:endParaRPr>
            </a:p>
          </p:txBody>
        </p:sp>
        <p:sp>
          <p:nvSpPr>
            <p:cNvPr id="17416" name="Rectangle 9"/>
            <p:cNvSpPr/>
            <p:nvPr/>
          </p:nvSpPr>
          <p:spPr>
            <a:xfrm>
              <a:off x="5842" y="2675"/>
              <a:ext cx="116" cy="242"/>
            </a:xfrm>
            <a:prstGeom prst="rect">
              <a:avLst/>
            </a:prstGeom>
            <a:noFill/>
            <a:ln w="9525">
              <a:noFill/>
            </a:ln>
          </p:spPr>
          <p:txBody>
            <a:bodyPr wrap="none" lIns="0" tIns="0" rIns="0" bIns="0" anchor="t" anchorCtr="0">
              <a:spAutoFit/>
            </a:bodyPr>
            <a:p>
              <a:pPr algn="just"/>
              <a:r>
                <a:rPr lang="en-US" altLang="zh-CN" sz="1300" b="1"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17" name="Rectangle 10"/>
            <p:cNvSpPr/>
            <p:nvPr/>
          </p:nvSpPr>
          <p:spPr>
            <a:xfrm>
              <a:off x="8337" y="2675"/>
              <a:ext cx="572" cy="298"/>
            </a:xfrm>
            <a:prstGeom prst="rect">
              <a:avLst/>
            </a:prstGeom>
            <a:noFill/>
            <a:ln w="9525">
              <a:noFill/>
            </a:ln>
          </p:spPr>
          <p:txBody>
            <a:bodyPr wrap="none" lIns="0" tIns="0" rIns="0" bIns="0" anchor="t" anchorCtr="0">
              <a:spAutoFit/>
            </a:bodyPr>
            <a:p>
              <a:pPr algn="just"/>
              <a:r>
                <a:rPr lang="zh-CN" altLang="en-US" sz="1600" dirty="0">
                  <a:latin typeface="Arial" panose="020B0604020202020204" pitchFamily="34" charset="0"/>
                  <a:ea typeface="宋体" panose="02010600030101010101" pitchFamily="2" charset="-122"/>
                </a:rPr>
                <a:t>薪水</a:t>
              </a:r>
              <a:endParaRPr lang="zh-CN" altLang="en-US" sz="1600" dirty="0">
                <a:latin typeface="Arial" panose="020B0604020202020204" pitchFamily="34" charset="0"/>
                <a:ea typeface="宋体" panose="02010600030101010101" pitchFamily="2" charset="-122"/>
              </a:endParaRPr>
            </a:p>
          </p:txBody>
        </p:sp>
        <p:sp>
          <p:nvSpPr>
            <p:cNvPr id="17418" name="Rectangle 11"/>
            <p:cNvSpPr/>
            <p:nvPr/>
          </p:nvSpPr>
          <p:spPr>
            <a:xfrm>
              <a:off x="8882" y="2675"/>
              <a:ext cx="696" cy="242"/>
            </a:xfrm>
            <a:prstGeom prst="rect">
              <a:avLst/>
            </a:prstGeom>
            <a:noFill/>
            <a:ln w="9525">
              <a:noFill/>
            </a:ln>
          </p:spPr>
          <p:txBody>
            <a:bodyPr wrap="none" lIns="0" tIns="0" rIns="0" bIns="0" anchor="t" anchorCtr="0">
              <a:spAutoFit/>
            </a:bodyPr>
            <a:p>
              <a:pPr algn="just"/>
              <a:r>
                <a:rPr lang="en-US" altLang="zh-CN" sz="1300" b="1" dirty="0">
                  <a:solidFill>
                    <a:srgbClr val="000000"/>
                  </a:solidFill>
                  <a:latin typeface="宋体" panose="02010600030101010101" pitchFamily="2" charset="-122"/>
                  <a:ea typeface="宋体" panose="02010600030101010101" pitchFamily="2" charset="-122"/>
                </a:rPr>
                <a:t>salary</a:t>
              </a:r>
              <a:endParaRPr lang="en-US" altLang="zh-CN" dirty="0">
                <a:latin typeface="Arial" panose="020B0604020202020204" pitchFamily="34" charset="0"/>
                <a:ea typeface="宋体" panose="02010600030101010101" pitchFamily="2" charset="-122"/>
              </a:endParaRPr>
            </a:p>
          </p:txBody>
        </p:sp>
        <p:sp>
          <p:nvSpPr>
            <p:cNvPr id="17419" name="Rectangle 12"/>
            <p:cNvSpPr/>
            <p:nvPr/>
          </p:nvSpPr>
          <p:spPr>
            <a:xfrm>
              <a:off x="9652" y="2675"/>
              <a:ext cx="116" cy="242"/>
            </a:xfrm>
            <a:prstGeom prst="rect">
              <a:avLst/>
            </a:prstGeom>
            <a:noFill/>
            <a:ln w="9525">
              <a:noFill/>
            </a:ln>
          </p:spPr>
          <p:txBody>
            <a:bodyPr wrap="none" lIns="0" tIns="0" rIns="0" bIns="0" anchor="t" anchorCtr="0">
              <a:spAutoFit/>
            </a:bodyPr>
            <a:p>
              <a:pPr algn="just"/>
              <a:r>
                <a:rPr lang="en-US" altLang="zh-CN" sz="1300" b="1"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20" name="Rectangle 13"/>
            <p:cNvSpPr/>
            <p:nvPr/>
          </p:nvSpPr>
          <p:spPr>
            <a:xfrm>
              <a:off x="1800" y="2533"/>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21" name="Rectangle 14"/>
            <p:cNvSpPr/>
            <p:nvPr/>
          </p:nvSpPr>
          <p:spPr>
            <a:xfrm>
              <a:off x="1800" y="2533"/>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22" name="Rectangle 15"/>
            <p:cNvSpPr/>
            <p:nvPr/>
          </p:nvSpPr>
          <p:spPr>
            <a:xfrm>
              <a:off x="1814" y="2533"/>
              <a:ext cx="1635"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23" name="Rectangle 16"/>
            <p:cNvSpPr/>
            <p:nvPr/>
          </p:nvSpPr>
          <p:spPr>
            <a:xfrm>
              <a:off x="3449" y="2533"/>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24" name="Rectangle 17"/>
            <p:cNvSpPr/>
            <p:nvPr/>
          </p:nvSpPr>
          <p:spPr>
            <a:xfrm>
              <a:off x="3463" y="2533"/>
              <a:ext cx="368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25" name="Rectangle 18"/>
            <p:cNvSpPr/>
            <p:nvPr/>
          </p:nvSpPr>
          <p:spPr>
            <a:xfrm>
              <a:off x="7147" y="2533"/>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26" name="Rectangle 19"/>
            <p:cNvSpPr/>
            <p:nvPr/>
          </p:nvSpPr>
          <p:spPr>
            <a:xfrm>
              <a:off x="7161" y="2533"/>
              <a:ext cx="3685"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27" name="Rectangle 20"/>
            <p:cNvSpPr/>
            <p:nvPr/>
          </p:nvSpPr>
          <p:spPr>
            <a:xfrm>
              <a:off x="10846" y="2533"/>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28" name="Rectangle 21"/>
            <p:cNvSpPr/>
            <p:nvPr/>
          </p:nvSpPr>
          <p:spPr>
            <a:xfrm>
              <a:off x="10846" y="2533"/>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29" name="Rectangle 22"/>
            <p:cNvSpPr/>
            <p:nvPr/>
          </p:nvSpPr>
          <p:spPr>
            <a:xfrm>
              <a:off x="1800" y="2549"/>
              <a:ext cx="14" cy="493"/>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30" name="Rectangle 23"/>
            <p:cNvSpPr/>
            <p:nvPr/>
          </p:nvSpPr>
          <p:spPr>
            <a:xfrm>
              <a:off x="3449" y="2549"/>
              <a:ext cx="14" cy="493"/>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31" name="Rectangle 24"/>
            <p:cNvSpPr/>
            <p:nvPr/>
          </p:nvSpPr>
          <p:spPr>
            <a:xfrm>
              <a:off x="7147" y="2549"/>
              <a:ext cx="14" cy="493"/>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32" name="Rectangle 25"/>
            <p:cNvSpPr/>
            <p:nvPr/>
          </p:nvSpPr>
          <p:spPr>
            <a:xfrm>
              <a:off x="10846" y="2549"/>
              <a:ext cx="14" cy="493"/>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33" name="Rectangle 26"/>
            <p:cNvSpPr/>
            <p:nvPr/>
          </p:nvSpPr>
          <p:spPr>
            <a:xfrm>
              <a:off x="2403" y="3186"/>
              <a:ext cx="464" cy="243"/>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联系</a:t>
              </a:r>
              <a:endParaRPr lang="zh-CN" altLang="en-US" dirty="0">
                <a:latin typeface="Arial" panose="020B0604020202020204" pitchFamily="34" charset="0"/>
                <a:ea typeface="宋体" panose="02010600030101010101" pitchFamily="2" charset="-122"/>
              </a:endParaRPr>
            </a:p>
          </p:txBody>
        </p:sp>
        <p:sp>
          <p:nvSpPr>
            <p:cNvPr id="17434" name="Rectangle 27"/>
            <p:cNvSpPr/>
            <p:nvPr/>
          </p:nvSpPr>
          <p:spPr>
            <a:xfrm>
              <a:off x="2858" y="3186"/>
              <a:ext cx="116" cy="243"/>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35" name="Rectangle 28"/>
            <p:cNvSpPr/>
            <p:nvPr/>
          </p:nvSpPr>
          <p:spPr>
            <a:xfrm>
              <a:off x="6130" y="3186"/>
              <a:ext cx="1" cy="336"/>
            </a:xfrm>
            <a:prstGeom prst="rect">
              <a:avLst/>
            </a:prstGeom>
            <a:noFill/>
            <a:ln w="9525">
              <a:noFill/>
            </a:ln>
          </p:spPr>
          <p:txBody>
            <a:bodyPr wrap="none" lIns="0" tIns="0" rIns="0" bIns="0" anchor="t" anchorCtr="0">
              <a:spAutoFit/>
            </a:bodyPr>
            <a:p>
              <a:pPr algn="just"/>
              <a:endParaRPr lang="zh-CN" altLang="zh-CN" dirty="0">
                <a:latin typeface="Arial" panose="020B0604020202020204" pitchFamily="34" charset="0"/>
                <a:ea typeface="宋体" panose="02010600030101010101" pitchFamily="2" charset="-122"/>
              </a:endParaRPr>
            </a:p>
          </p:txBody>
        </p:sp>
        <p:sp>
          <p:nvSpPr>
            <p:cNvPr id="17436" name="Rectangle 29"/>
            <p:cNvSpPr/>
            <p:nvPr/>
          </p:nvSpPr>
          <p:spPr>
            <a:xfrm>
              <a:off x="8192" y="3186"/>
              <a:ext cx="116" cy="243"/>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37" name="Rectangle 30"/>
            <p:cNvSpPr/>
            <p:nvPr/>
          </p:nvSpPr>
          <p:spPr>
            <a:xfrm>
              <a:off x="1800" y="3042"/>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38" name="Rectangle 31"/>
            <p:cNvSpPr/>
            <p:nvPr/>
          </p:nvSpPr>
          <p:spPr>
            <a:xfrm>
              <a:off x="1814" y="3042"/>
              <a:ext cx="1635"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39" name="Rectangle 32"/>
            <p:cNvSpPr/>
            <p:nvPr/>
          </p:nvSpPr>
          <p:spPr>
            <a:xfrm>
              <a:off x="3449" y="3042"/>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40" name="Rectangle 33"/>
            <p:cNvSpPr/>
            <p:nvPr/>
          </p:nvSpPr>
          <p:spPr>
            <a:xfrm>
              <a:off x="3463" y="3042"/>
              <a:ext cx="368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41" name="Rectangle 34"/>
            <p:cNvSpPr/>
            <p:nvPr/>
          </p:nvSpPr>
          <p:spPr>
            <a:xfrm>
              <a:off x="7147" y="3042"/>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42" name="Rectangle 35"/>
            <p:cNvSpPr/>
            <p:nvPr/>
          </p:nvSpPr>
          <p:spPr>
            <a:xfrm>
              <a:off x="7161" y="3042"/>
              <a:ext cx="3685"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43" name="Rectangle 36"/>
            <p:cNvSpPr/>
            <p:nvPr/>
          </p:nvSpPr>
          <p:spPr>
            <a:xfrm>
              <a:off x="10846" y="3042"/>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44" name="Rectangle 37"/>
            <p:cNvSpPr/>
            <p:nvPr/>
          </p:nvSpPr>
          <p:spPr>
            <a:xfrm>
              <a:off x="1800" y="3058"/>
              <a:ext cx="14" cy="493"/>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45" name="Rectangle 38"/>
            <p:cNvSpPr/>
            <p:nvPr/>
          </p:nvSpPr>
          <p:spPr>
            <a:xfrm>
              <a:off x="3449" y="3058"/>
              <a:ext cx="14" cy="493"/>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46" name="Rectangle 39"/>
            <p:cNvSpPr/>
            <p:nvPr/>
          </p:nvSpPr>
          <p:spPr>
            <a:xfrm>
              <a:off x="10846" y="3058"/>
              <a:ext cx="14" cy="493"/>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47" name="Rectangle 40"/>
            <p:cNvSpPr/>
            <p:nvPr/>
          </p:nvSpPr>
          <p:spPr>
            <a:xfrm>
              <a:off x="2418" y="3693"/>
              <a:ext cx="929"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支付方式</a:t>
              </a:r>
              <a:endParaRPr lang="zh-CN" altLang="en-US" dirty="0">
                <a:latin typeface="Arial" panose="020B0604020202020204" pitchFamily="34" charset="0"/>
                <a:ea typeface="宋体" panose="02010600030101010101" pitchFamily="2" charset="-122"/>
              </a:endParaRPr>
            </a:p>
          </p:txBody>
        </p:sp>
        <p:sp>
          <p:nvSpPr>
            <p:cNvPr id="17448" name="Rectangle 41"/>
            <p:cNvSpPr/>
            <p:nvPr/>
          </p:nvSpPr>
          <p:spPr>
            <a:xfrm>
              <a:off x="3336" y="3693"/>
              <a:ext cx="116"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49" name="Rectangle 42"/>
            <p:cNvSpPr/>
            <p:nvPr/>
          </p:nvSpPr>
          <p:spPr>
            <a:xfrm>
              <a:off x="3577" y="3693"/>
              <a:ext cx="3481" cy="577"/>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雇主以现金的方式直接支付给雇员</a:t>
              </a:r>
              <a:endParaRPr lang="zh-CN" altLang="en-US" sz="1000" dirty="0">
                <a:latin typeface="Arial" panose="020B0604020202020204" pitchFamily="34" charset="0"/>
                <a:ea typeface="宋体" panose="02010600030101010101" pitchFamily="2" charset="-122"/>
              </a:endParaRPr>
            </a:p>
            <a:p>
              <a:pPr algn="just"/>
              <a:endParaRPr lang="en-US" altLang="zh-CN" dirty="0">
                <a:latin typeface="Arial" panose="020B0604020202020204" pitchFamily="34" charset="0"/>
                <a:ea typeface="宋体" panose="02010600030101010101" pitchFamily="2" charset="-122"/>
              </a:endParaRPr>
            </a:p>
          </p:txBody>
        </p:sp>
        <p:sp>
          <p:nvSpPr>
            <p:cNvPr id="17450" name="Rectangle 43"/>
            <p:cNvSpPr/>
            <p:nvPr/>
          </p:nvSpPr>
          <p:spPr>
            <a:xfrm>
              <a:off x="3577" y="4189"/>
              <a:ext cx="1" cy="335"/>
            </a:xfrm>
            <a:prstGeom prst="rect">
              <a:avLst/>
            </a:prstGeom>
            <a:noFill/>
            <a:ln w="9525">
              <a:noFill/>
            </a:ln>
          </p:spPr>
          <p:txBody>
            <a:bodyPr wrap="none" lIns="0" tIns="0" rIns="0" bIns="0" anchor="t" anchorCtr="0">
              <a:spAutoFit/>
            </a:bodyPr>
            <a:p>
              <a:pPr algn="just"/>
              <a:endParaRPr lang="zh-CN" altLang="zh-CN" dirty="0">
                <a:latin typeface="Arial" panose="020B0604020202020204" pitchFamily="34" charset="0"/>
                <a:ea typeface="宋体" panose="02010600030101010101" pitchFamily="2" charset="-122"/>
              </a:endParaRPr>
            </a:p>
          </p:txBody>
        </p:sp>
        <p:sp>
          <p:nvSpPr>
            <p:cNvPr id="17451" name="Rectangle 44"/>
            <p:cNvSpPr/>
            <p:nvPr/>
          </p:nvSpPr>
          <p:spPr>
            <a:xfrm>
              <a:off x="4956" y="4189"/>
              <a:ext cx="116"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52" name="Rectangle 45"/>
            <p:cNvSpPr/>
            <p:nvPr/>
          </p:nvSpPr>
          <p:spPr>
            <a:xfrm>
              <a:off x="7264" y="3693"/>
              <a:ext cx="3017"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雇主通过银行再转支付给雇员</a:t>
              </a:r>
              <a:endParaRPr lang="zh-CN" altLang="en-US" dirty="0">
                <a:latin typeface="Arial" panose="020B0604020202020204" pitchFamily="34" charset="0"/>
                <a:ea typeface="宋体" panose="02010600030101010101" pitchFamily="2" charset="-122"/>
              </a:endParaRPr>
            </a:p>
          </p:txBody>
        </p:sp>
        <p:sp>
          <p:nvSpPr>
            <p:cNvPr id="17453" name="Rectangle 46"/>
            <p:cNvSpPr/>
            <p:nvPr/>
          </p:nvSpPr>
          <p:spPr>
            <a:xfrm>
              <a:off x="7264" y="4189"/>
              <a:ext cx="1" cy="335"/>
            </a:xfrm>
            <a:prstGeom prst="rect">
              <a:avLst/>
            </a:prstGeom>
            <a:noFill/>
            <a:ln w="9525">
              <a:noFill/>
            </a:ln>
          </p:spPr>
          <p:txBody>
            <a:bodyPr wrap="none" lIns="0" tIns="0" rIns="0" bIns="0" anchor="t" anchorCtr="0">
              <a:spAutoFit/>
            </a:bodyPr>
            <a:p>
              <a:pPr algn="just"/>
              <a:endParaRPr lang="zh-CN" altLang="zh-CN" dirty="0">
                <a:latin typeface="Arial" panose="020B0604020202020204" pitchFamily="34" charset="0"/>
                <a:ea typeface="宋体" panose="02010600030101010101" pitchFamily="2" charset="-122"/>
              </a:endParaRPr>
            </a:p>
          </p:txBody>
        </p:sp>
        <p:sp>
          <p:nvSpPr>
            <p:cNvPr id="17454" name="Rectangle 47"/>
            <p:cNvSpPr/>
            <p:nvPr/>
          </p:nvSpPr>
          <p:spPr>
            <a:xfrm>
              <a:off x="7951" y="4189"/>
              <a:ext cx="116"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55" name="Rectangle 48"/>
            <p:cNvSpPr/>
            <p:nvPr/>
          </p:nvSpPr>
          <p:spPr>
            <a:xfrm>
              <a:off x="1800" y="3551"/>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56" name="Rectangle 49"/>
            <p:cNvSpPr/>
            <p:nvPr/>
          </p:nvSpPr>
          <p:spPr>
            <a:xfrm>
              <a:off x="1814" y="3551"/>
              <a:ext cx="488"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57" name="Rectangle 50"/>
            <p:cNvSpPr/>
            <p:nvPr/>
          </p:nvSpPr>
          <p:spPr>
            <a:xfrm>
              <a:off x="2302" y="3551"/>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58" name="Rectangle 51"/>
            <p:cNvSpPr/>
            <p:nvPr/>
          </p:nvSpPr>
          <p:spPr>
            <a:xfrm>
              <a:off x="2316" y="3551"/>
              <a:ext cx="1133"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59" name="Rectangle 52"/>
            <p:cNvSpPr/>
            <p:nvPr/>
          </p:nvSpPr>
          <p:spPr>
            <a:xfrm>
              <a:off x="3449" y="3551"/>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60" name="Rectangle 53"/>
            <p:cNvSpPr/>
            <p:nvPr/>
          </p:nvSpPr>
          <p:spPr>
            <a:xfrm>
              <a:off x="3463" y="3551"/>
              <a:ext cx="368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61" name="Rectangle 54"/>
            <p:cNvSpPr/>
            <p:nvPr/>
          </p:nvSpPr>
          <p:spPr>
            <a:xfrm>
              <a:off x="7147" y="3551"/>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62" name="Rectangle 55"/>
            <p:cNvSpPr/>
            <p:nvPr/>
          </p:nvSpPr>
          <p:spPr>
            <a:xfrm>
              <a:off x="7161" y="3551"/>
              <a:ext cx="3685"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63" name="Rectangle 56"/>
            <p:cNvSpPr/>
            <p:nvPr/>
          </p:nvSpPr>
          <p:spPr>
            <a:xfrm>
              <a:off x="10846" y="3551"/>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64" name="Rectangle 57"/>
            <p:cNvSpPr/>
            <p:nvPr/>
          </p:nvSpPr>
          <p:spPr>
            <a:xfrm>
              <a:off x="1800" y="3567"/>
              <a:ext cx="14" cy="98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65" name="Rectangle 58"/>
            <p:cNvSpPr/>
            <p:nvPr/>
          </p:nvSpPr>
          <p:spPr>
            <a:xfrm>
              <a:off x="2302" y="3567"/>
              <a:ext cx="14" cy="98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66" name="Rectangle 59"/>
            <p:cNvSpPr/>
            <p:nvPr/>
          </p:nvSpPr>
          <p:spPr>
            <a:xfrm>
              <a:off x="3449" y="3567"/>
              <a:ext cx="14" cy="98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67" name="Rectangle 60"/>
            <p:cNvSpPr/>
            <p:nvPr/>
          </p:nvSpPr>
          <p:spPr>
            <a:xfrm>
              <a:off x="7147" y="3567"/>
              <a:ext cx="14" cy="98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68" name="Rectangle 61"/>
            <p:cNvSpPr/>
            <p:nvPr/>
          </p:nvSpPr>
          <p:spPr>
            <a:xfrm>
              <a:off x="10846" y="3567"/>
              <a:ext cx="14" cy="98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69" name="Rectangle 62"/>
            <p:cNvSpPr/>
            <p:nvPr/>
          </p:nvSpPr>
          <p:spPr>
            <a:xfrm>
              <a:off x="2418" y="4695"/>
              <a:ext cx="929"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支付时间</a:t>
              </a:r>
              <a:endParaRPr lang="zh-CN" altLang="en-US" dirty="0">
                <a:latin typeface="Arial" panose="020B0604020202020204" pitchFamily="34" charset="0"/>
                <a:ea typeface="宋体" panose="02010600030101010101" pitchFamily="2" charset="-122"/>
              </a:endParaRPr>
            </a:p>
          </p:txBody>
        </p:sp>
        <p:sp>
          <p:nvSpPr>
            <p:cNvPr id="17470" name="Rectangle 63"/>
            <p:cNvSpPr/>
            <p:nvPr/>
          </p:nvSpPr>
          <p:spPr>
            <a:xfrm>
              <a:off x="3336" y="4695"/>
              <a:ext cx="116"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71" name="Rectangle 64"/>
            <p:cNvSpPr/>
            <p:nvPr/>
          </p:nvSpPr>
          <p:spPr>
            <a:xfrm>
              <a:off x="3577" y="4695"/>
              <a:ext cx="464"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以月</a:t>
              </a:r>
              <a:endParaRPr lang="zh-CN" altLang="en-US" dirty="0">
                <a:latin typeface="Arial" panose="020B0604020202020204" pitchFamily="34" charset="0"/>
                <a:ea typeface="宋体" panose="02010600030101010101" pitchFamily="2" charset="-122"/>
              </a:endParaRPr>
            </a:p>
          </p:txBody>
        </p:sp>
        <p:sp>
          <p:nvSpPr>
            <p:cNvPr id="17472" name="Rectangle 65"/>
            <p:cNvSpPr/>
            <p:nvPr/>
          </p:nvSpPr>
          <p:spPr>
            <a:xfrm>
              <a:off x="4034" y="4695"/>
              <a:ext cx="3018"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或年作单位，固定定期支付给</a:t>
              </a:r>
              <a:endParaRPr lang="zh-CN" altLang="en-US" dirty="0">
                <a:latin typeface="Arial" panose="020B0604020202020204" pitchFamily="34" charset="0"/>
                <a:ea typeface="宋体" panose="02010600030101010101" pitchFamily="2" charset="-122"/>
              </a:endParaRPr>
            </a:p>
          </p:txBody>
        </p:sp>
        <p:sp>
          <p:nvSpPr>
            <p:cNvPr id="17473" name="Rectangle 66"/>
            <p:cNvSpPr/>
            <p:nvPr/>
          </p:nvSpPr>
          <p:spPr>
            <a:xfrm>
              <a:off x="3577" y="5188"/>
              <a:ext cx="464"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雇员</a:t>
              </a:r>
              <a:endParaRPr lang="zh-CN" altLang="en-US" dirty="0">
                <a:latin typeface="Arial" panose="020B0604020202020204" pitchFamily="34" charset="0"/>
                <a:ea typeface="宋体" panose="02010600030101010101" pitchFamily="2" charset="-122"/>
              </a:endParaRPr>
            </a:p>
          </p:txBody>
        </p:sp>
        <p:sp>
          <p:nvSpPr>
            <p:cNvPr id="17474" name="Rectangle 67"/>
            <p:cNvSpPr/>
            <p:nvPr/>
          </p:nvSpPr>
          <p:spPr>
            <a:xfrm>
              <a:off x="4036" y="5188"/>
              <a:ext cx="117"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75" name="Rectangle 68"/>
            <p:cNvSpPr/>
            <p:nvPr/>
          </p:nvSpPr>
          <p:spPr>
            <a:xfrm>
              <a:off x="7264" y="4695"/>
              <a:ext cx="3482"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以日或周，对雇员劳动或者服务的</a:t>
              </a:r>
              <a:endParaRPr lang="zh-CN" altLang="en-US" dirty="0">
                <a:latin typeface="Arial" panose="020B0604020202020204" pitchFamily="34" charset="0"/>
                <a:ea typeface="宋体" panose="02010600030101010101" pitchFamily="2" charset="-122"/>
              </a:endParaRPr>
            </a:p>
          </p:txBody>
        </p:sp>
        <p:sp>
          <p:nvSpPr>
            <p:cNvPr id="17476" name="Rectangle 69"/>
            <p:cNvSpPr/>
            <p:nvPr/>
          </p:nvSpPr>
          <p:spPr>
            <a:xfrm>
              <a:off x="7264" y="5188"/>
              <a:ext cx="928"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一种支付</a:t>
              </a:r>
              <a:endParaRPr lang="zh-CN" altLang="en-US" dirty="0">
                <a:latin typeface="Arial" panose="020B0604020202020204" pitchFamily="34" charset="0"/>
                <a:ea typeface="宋体" panose="02010600030101010101" pitchFamily="2" charset="-122"/>
              </a:endParaRPr>
            </a:p>
          </p:txBody>
        </p:sp>
        <p:sp>
          <p:nvSpPr>
            <p:cNvPr id="17477" name="Rectangle 70"/>
            <p:cNvSpPr/>
            <p:nvPr/>
          </p:nvSpPr>
          <p:spPr>
            <a:xfrm>
              <a:off x="8179" y="5188"/>
              <a:ext cx="117"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78" name="Rectangle 71"/>
            <p:cNvSpPr/>
            <p:nvPr/>
          </p:nvSpPr>
          <p:spPr>
            <a:xfrm>
              <a:off x="1800" y="4553"/>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79" name="Rectangle 72"/>
            <p:cNvSpPr/>
            <p:nvPr/>
          </p:nvSpPr>
          <p:spPr>
            <a:xfrm>
              <a:off x="2302" y="4553"/>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80" name="Rectangle 73"/>
            <p:cNvSpPr/>
            <p:nvPr/>
          </p:nvSpPr>
          <p:spPr>
            <a:xfrm>
              <a:off x="2316" y="4553"/>
              <a:ext cx="1133"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81" name="Rectangle 74"/>
            <p:cNvSpPr/>
            <p:nvPr/>
          </p:nvSpPr>
          <p:spPr>
            <a:xfrm>
              <a:off x="3449" y="4553"/>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82" name="Rectangle 75"/>
            <p:cNvSpPr/>
            <p:nvPr/>
          </p:nvSpPr>
          <p:spPr>
            <a:xfrm>
              <a:off x="3463" y="4553"/>
              <a:ext cx="368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83" name="Rectangle 76"/>
            <p:cNvSpPr/>
            <p:nvPr/>
          </p:nvSpPr>
          <p:spPr>
            <a:xfrm>
              <a:off x="7147" y="4553"/>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84" name="Rectangle 77"/>
            <p:cNvSpPr/>
            <p:nvPr/>
          </p:nvSpPr>
          <p:spPr>
            <a:xfrm>
              <a:off x="7161" y="4553"/>
              <a:ext cx="3685"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85" name="Rectangle 78"/>
            <p:cNvSpPr/>
            <p:nvPr/>
          </p:nvSpPr>
          <p:spPr>
            <a:xfrm>
              <a:off x="10846" y="4553"/>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86" name="Rectangle 79"/>
            <p:cNvSpPr/>
            <p:nvPr/>
          </p:nvSpPr>
          <p:spPr>
            <a:xfrm>
              <a:off x="1800" y="4569"/>
              <a:ext cx="14" cy="98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87" name="Rectangle 80"/>
            <p:cNvSpPr/>
            <p:nvPr/>
          </p:nvSpPr>
          <p:spPr>
            <a:xfrm>
              <a:off x="2302" y="4569"/>
              <a:ext cx="14" cy="98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88" name="Rectangle 81"/>
            <p:cNvSpPr/>
            <p:nvPr/>
          </p:nvSpPr>
          <p:spPr>
            <a:xfrm>
              <a:off x="3449" y="4569"/>
              <a:ext cx="14" cy="98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89" name="Rectangle 82"/>
            <p:cNvSpPr/>
            <p:nvPr/>
          </p:nvSpPr>
          <p:spPr>
            <a:xfrm>
              <a:off x="7147" y="4569"/>
              <a:ext cx="14" cy="98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90" name="Rectangle 83"/>
            <p:cNvSpPr/>
            <p:nvPr/>
          </p:nvSpPr>
          <p:spPr>
            <a:xfrm>
              <a:off x="10846" y="4569"/>
              <a:ext cx="14" cy="98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491" name="Rectangle 84"/>
            <p:cNvSpPr/>
            <p:nvPr/>
          </p:nvSpPr>
          <p:spPr>
            <a:xfrm>
              <a:off x="2059" y="3693"/>
              <a:ext cx="116"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92" name="Rectangle 85"/>
            <p:cNvSpPr/>
            <p:nvPr/>
          </p:nvSpPr>
          <p:spPr>
            <a:xfrm>
              <a:off x="1945" y="4189"/>
              <a:ext cx="232"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区</a:t>
              </a:r>
              <a:endParaRPr lang="zh-CN" altLang="en-US" dirty="0">
                <a:latin typeface="Arial" panose="020B0604020202020204" pitchFamily="34" charset="0"/>
                <a:ea typeface="宋体" panose="02010600030101010101" pitchFamily="2" charset="-122"/>
              </a:endParaRPr>
            </a:p>
          </p:txBody>
        </p:sp>
        <p:sp>
          <p:nvSpPr>
            <p:cNvPr id="17493" name="Rectangle 86"/>
            <p:cNvSpPr/>
            <p:nvPr/>
          </p:nvSpPr>
          <p:spPr>
            <a:xfrm>
              <a:off x="2173" y="4189"/>
              <a:ext cx="117"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94" name="Rectangle 87"/>
            <p:cNvSpPr/>
            <p:nvPr/>
          </p:nvSpPr>
          <p:spPr>
            <a:xfrm>
              <a:off x="2059" y="4680"/>
              <a:ext cx="116"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95" name="Rectangle 88"/>
            <p:cNvSpPr/>
            <p:nvPr/>
          </p:nvSpPr>
          <p:spPr>
            <a:xfrm>
              <a:off x="1945" y="5174"/>
              <a:ext cx="232"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别</a:t>
              </a:r>
              <a:endParaRPr lang="zh-CN" altLang="en-US" dirty="0">
                <a:latin typeface="Arial" panose="020B0604020202020204" pitchFamily="34" charset="0"/>
                <a:ea typeface="宋体" panose="02010600030101010101" pitchFamily="2" charset="-122"/>
              </a:endParaRPr>
            </a:p>
          </p:txBody>
        </p:sp>
        <p:sp>
          <p:nvSpPr>
            <p:cNvPr id="17496" name="Rectangle 89"/>
            <p:cNvSpPr/>
            <p:nvPr/>
          </p:nvSpPr>
          <p:spPr>
            <a:xfrm>
              <a:off x="2173" y="5174"/>
              <a:ext cx="117"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97" name="Rectangle 90"/>
            <p:cNvSpPr/>
            <p:nvPr/>
          </p:nvSpPr>
          <p:spPr>
            <a:xfrm>
              <a:off x="2418" y="5698"/>
              <a:ext cx="929"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支付对象</a:t>
              </a:r>
              <a:endParaRPr lang="zh-CN" altLang="en-US" dirty="0">
                <a:latin typeface="Arial" panose="020B0604020202020204" pitchFamily="34" charset="0"/>
                <a:ea typeface="宋体" panose="02010600030101010101" pitchFamily="2" charset="-122"/>
              </a:endParaRPr>
            </a:p>
          </p:txBody>
        </p:sp>
        <p:sp>
          <p:nvSpPr>
            <p:cNvPr id="17498" name="Rectangle 91"/>
            <p:cNvSpPr/>
            <p:nvPr/>
          </p:nvSpPr>
          <p:spPr>
            <a:xfrm>
              <a:off x="3336" y="5698"/>
              <a:ext cx="116"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499" name="Rectangle 92"/>
            <p:cNvSpPr/>
            <p:nvPr/>
          </p:nvSpPr>
          <p:spPr>
            <a:xfrm>
              <a:off x="3577" y="5698"/>
              <a:ext cx="3481"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对以工作品质要求为主的报酬支付</a:t>
              </a:r>
              <a:endParaRPr lang="zh-CN" altLang="en-US" dirty="0">
                <a:latin typeface="Arial" panose="020B0604020202020204" pitchFamily="34" charset="0"/>
                <a:ea typeface="宋体" panose="02010600030101010101" pitchFamily="2" charset="-122"/>
              </a:endParaRPr>
            </a:p>
          </p:txBody>
        </p:sp>
        <p:sp>
          <p:nvSpPr>
            <p:cNvPr id="17500" name="Rectangle 93"/>
            <p:cNvSpPr/>
            <p:nvPr/>
          </p:nvSpPr>
          <p:spPr>
            <a:xfrm>
              <a:off x="7018" y="5698"/>
              <a:ext cx="116"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501" name="Rectangle 94"/>
            <p:cNvSpPr/>
            <p:nvPr/>
          </p:nvSpPr>
          <p:spPr>
            <a:xfrm>
              <a:off x="7264" y="5698"/>
              <a:ext cx="3250" cy="242"/>
            </a:xfrm>
            <a:prstGeom prst="rect">
              <a:avLst/>
            </a:prstGeom>
            <a:noFill/>
            <a:ln w="9525">
              <a:noFill/>
            </a:ln>
          </p:spPr>
          <p:txBody>
            <a:bodyPr wrap="none" lIns="0" tIns="0" rIns="0" bIns="0" anchor="t" anchorCtr="0">
              <a:spAutoFit/>
            </a:bodyPr>
            <a:p>
              <a:pPr algn="just"/>
              <a:r>
                <a:rPr lang="zh-CN" altLang="en-US" sz="1300" dirty="0">
                  <a:solidFill>
                    <a:srgbClr val="000000"/>
                  </a:solidFill>
                  <a:latin typeface="宋体" panose="02010600030101010101" pitchFamily="2" charset="-122"/>
                  <a:ea typeface="宋体" panose="02010600030101010101" pitchFamily="2" charset="-122"/>
                </a:rPr>
                <a:t>以工作数量要求为主的报酬支付</a:t>
              </a:r>
              <a:endParaRPr lang="zh-CN" altLang="en-US" dirty="0">
                <a:latin typeface="Arial" panose="020B0604020202020204" pitchFamily="34" charset="0"/>
                <a:ea typeface="宋体" panose="02010600030101010101" pitchFamily="2" charset="-122"/>
              </a:endParaRPr>
            </a:p>
          </p:txBody>
        </p:sp>
        <p:sp>
          <p:nvSpPr>
            <p:cNvPr id="17502" name="Rectangle 95"/>
            <p:cNvSpPr/>
            <p:nvPr/>
          </p:nvSpPr>
          <p:spPr>
            <a:xfrm>
              <a:off x="10473" y="5698"/>
              <a:ext cx="117" cy="242"/>
            </a:xfrm>
            <a:prstGeom prst="rect">
              <a:avLst/>
            </a:prstGeom>
            <a:noFill/>
            <a:ln w="9525">
              <a:noFill/>
            </a:ln>
          </p:spPr>
          <p:txBody>
            <a:bodyPr wrap="none" lIns="0" tIns="0" rIns="0" bIns="0" anchor="t" anchorCtr="0">
              <a:spAutoFit/>
            </a:bodyPr>
            <a:p>
              <a:pPr algn="just"/>
              <a:r>
                <a:rPr lang="en-US" altLang="zh-CN" sz="1300" dirty="0">
                  <a:solidFill>
                    <a:srgbClr val="000000"/>
                  </a:solidFill>
                  <a:latin typeface="宋体" panose="02010600030101010101" pitchFamily="2" charset="-122"/>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sp>
          <p:nvSpPr>
            <p:cNvPr id="17503" name="Rectangle 96"/>
            <p:cNvSpPr/>
            <p:nvPr/>
          </p:nvSpPr>
          <p:spPr>
            <a:xfrm>
              <a:off x="1800" y="5555"/>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04" name="Rectangle 97"/>
            <p:cNvSpPr/>
            <p:nvPr/>
          </p:nvSpPr>
          <p:spPr>
            <a:xfrm>
              <a:off x="2302" y="5555"/>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05" name="Rectangle 98"/>
            <p:cNvSpPr/>
            <p:nvPr/>
          </p:nvSpPr>
          <p:spPr>
            <a:xfrm>
              <a:off x="2316" y="5555"/>
              <a:ext cx="1133"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06" name="Rectangle 99"/>
            <p:cNvSpPr/>
            <p:nvPr/>
          </p:nvSpPr>
          <p:spPr>
            <a:xfrm>
              <a:off x="3449" y="5555"/>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07" name="Rectangle 100"/>
            <p:cNvSpPr/>
            <p:nvPr/>
          </p:nvSpPr>
          <p:spPr>
            <a:xfrm>
              <a:off x="3463" y="5555"/>
              <a:ext cx="368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08" name="Rectangle 101"/>
            <p:cNvSpPr/>
            <p:nvPr/>
          </p:nvSpPr>
          <p:spPr>
            <a:xfrm>
              <a:off x="7147" y="5555"/>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09" name="Rectangle 102"/>
            <p:cNvSpPr/>
            <p:nvPr/>
          </p:nvSpPr>
          <p:spPr>
            <a:xfrm>
              <a:off x="7161" y="5555"/>
              <a:ext cx="3685"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10" name="Rectangle 103"/>
            <p:cNvSpPr/>
            <p:nvPr/>
          </p:nvSpPr>
          <p:spPr>
            <a:xfrm>
              <a:off x="10846" y="5555"/>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11" name="Rectangle 104"/>
            <p:cNvSpPr/>
            <p:nvPr/>
          </p:nvSpPr>
          <p:spPr>
            <a:xfrm>
              <a:off x="1800" y="5571"/>
              <a:ext cx="14" cy="477"/>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12" name="Rectangle 105"/>
            <p:cNvSpPr/>
            <p:nvPr/>
          </p:nvSpPr>
          <p:spPr>
            <a:xfrm>
              <a:off x="1800" y="6048"/>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13" name="Rectangle 106"/>
            <p:cNvSpPr/>
            <p:nvPr/>
          </p:nvSpPr>
          <p:spPr>
            <a:xfrm>
              <a:off x="1800" y="6048"/>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14" name="Rectangle 107"/>
            <p:cNvSpPr/>
            <p:nvPr/>
          </p:nvSpPr>
          <p:spPr>
            <a:xfrm>
              <a:off x="1814" y="6048"/>
              <a:ext cx="488"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15" name="Rectangle 108"/>
            <p:cNvSpPr/>
            <p:nvPr/>
          </p:nvSpPr>
          <p:spPr>
            <a:xfrm>
              <a:off x="2302" y="5571"/>
              <a:ext cx="14" cy="477"/>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16" name="Rectangle 109"/>
            <p:cNvSpPr/>
            <p:nvPr/>
          </p:nvSpPr>
          <p:spPr>
            <a:xfrm>
              <a:off x="2302" y="6048"/>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17" name="Rectangle 110"/>
            <p:cNvSpPr/>
            <p:nvPr/>
          </p:nvSpPr>
          <p:spPr>
            <a:xfrm>
              <a:off x="2316" y="6048"/>
              <a:ext cx="1133"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18" name="Rectangle 111"/>
            <p:cNvSpPr/>
            <p:nvPr/>
          </p:nvSpPr>
          <p:spPr>
            <a:xfrm>
              <a:off x="3449" y="5571"/>
              <a:ext cx="14" cy="477"/>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19" name="Rectangle 112"/>
            <p:cNvSpPr/>
            <p:nvPr/>
          </p:nvSpPr>
          <p:spPr>
            <a:xfrm>
              <a:off x="3449" y="6048"/>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20" name="Rectangle 113"/>
            <p:cNvSpPr/>
            <p:nvPr/>
          </p:nvSpPr>
          <p:spPr>
            <a:xfrm>
              <a:off x="3463" y="6048"/>
              <a:ext cx="368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21" name="Rectangle 114"/>
            <p:cNvSpPr/>
            <p:nvPr/>
          </p:nvSpPr>
          <p:spPr>
            <a:xfrm>
              <a:off x="7147" y="5571"/>
              <a:ext cx="14" cy="477"/>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22" name="Rectangle 115"/>
            <p:cNvSpPr/>
            <p:nvPr/>
          </p:nvSpPr>
          <p:spPr>
            <a:xfrm>
              <a:off x="7147" y="6048"/>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23" name="Rectangle 116"/>
            <p:cNvSpPr/>
            <p:nvPr/>
          </p:nvSpPr>
          <p:spPr>
            <a:xfrm>
              <a:off x="7161" y="6048"/>
              <a:ext cx="3685"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24" name="Rectangle 117"/>
            <p:cNvSpPr/>
            <p:nvPr/>
          </p:nvSpPr>
          <p:spPr>
            <a:xfrm>
              <a:off x="10846" y="5571"/>
              <a:ext cx="14" cy="477"/>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25" name="Rectangle 118"/>
            <p:cNvSpPr/>
            <p:nvPr/>
          </p:nvSpPr>
          <p:spPr>
            <a:xfrm>
              <a:off x="10846" y="6048"/>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26" name="Rectangle 119"/>
            <p:cNvSpPr/>
            <p:nvPr/>
          </p:nvSpPr>
          <p:spPr>
            <a:xfrm>
              <a:off x="10846" y="6048"/>
              <a:ext cx="14" cy="16"/>
            </a:xfrm>
            <a:prstGeom prst="rect">
              <a:avLst/>
            </a:prstGeom>
            <a:solidFill>
              <a:srgbClr val="000000"/>
            </a:solidFill>
            <a:ln w="9525">
              <a:noFill/>
            </a:ln>
          </p:spPr>
          <p:txBody>
            <a:bodyPr anchor="t" anchorCtr="0"/>
            <a:p>
              <a:endParaRPr lang="zh-CN" altLang="en-US" dirty="0">
                <a:latin typeface="Arial" panose="020B0604020202020204" pitchFamily="34" charset="0"/>
                <a:ea typeface="宋体" panose="02010600030101010101" pitchFamily="2" charset="-122"/>
              </a:endParaRPr>
            </a:p>
          </p:txBody>
        </p:sp>
        <p:sp>
          <p:nvSpPr>
            <p:cNvPr id="17527" name="Rectangle 120"/>
            <p:cNvSpPr/>
            <p:nvPr/>
          </p:nvSpPr>
          <p:spPr>
            <a:xfrm>
              <a:off x="1915" y="6111"/>
              <a:ext cx="47" cy="205"/>
            </a:xfrm>
            <a:prstGeom prst="rect">
              <a:avLst/>
            </a:prstGeom>
            <a:noFill/>
            <a:ln w="9525">
              <a:noFill/>
            </a:ln>
          </p:spPr>
          <p:txBody>
            <a:bodyPr wrap="none" lIns="0" tIns="0" rIns="0" bIns="0" anchor="t" anchorCtr="0">
              <a:spAutoFit/>
            </a:bodyPr>
            <a:p>
              <a:pPr algn="just"/>
              <a:r>
                <a:rPr lang="en-US" altLang="zh-CN" sz="1100" dirty="0">
                  <a:solidFill>
                    <a:srgbClr val="000000"/>
                  </a:solidFill>
                  <a:latin typeface="Arial" panose="020B0604020202020204" pitchFamily="34" charset="0"/>
                  <a:ea typeface="宋体" panose="02010600030101010101" pitchFamily="2" charset="-122"/>
                </a:rPr>
                <a:t> </a:t>
              </a:r>
              <a:endParaRPr lang="en-US" altLang="zh-CN" dirty="0">
                <a:latin typeface="Arial" panose="020B0604020202020204" pitchFamily="34" charset="0"/>
                <a:ea typeface="宋体" panose="02010600030101010101" pitchFamily="2" charset="-122"/>
              </a:endParaRPr>
            </a:p>
          </p:txBody>
        </p:sp>
      </p:grpSp>
      <p:sp>
        <p:nvSpPr>
          <p:cNvPr id="17528" name="Rectangle 121"/>
          <p:cNvSpPr/>
          <p:nvPr/>
        </p:nvSpPr>
        <p:spPr>
          <a:xfrm>
            <a:off x="387350" y="5049838"/>
            <a:ext cx="8369300" cy="915987"/>
          </a:xfrm>
          <a:prstGeom prst="rect">
            <a:avLst/>
          </a:prstGeom>
          <a:noFill/>
          <a:ln w="9525">
            <a:noFill/>
          </a:ln>
        </p:spPr>
        <p:txBody>
          <a:bodyPr anchor="t" anchorCtr="0">
            <a:spAutoFit/>
          </a:bodyPr>
          <a:p>
            <a:r>
              <a:rPr lang="zh-CN" altLang="en-US" dirty="0">
                <a:latin typeface="Arial" panose="020B0604020202020204" pitchFamily="34" charset="0"/>
                <a:ea typeface="宋体" panose="02010600030101010101" pitchFamily="2" charset="-122"/>
              </a:rPr>
              <a:t>后工业化社会和信息经济社会，工作的本质差别日趋缩小，薪水和工资的区别失去存在的价值，没有必要严格区分，现人们大多开始使用薪酬</a:t>
            </a:r>
            <a:r>
              <a:rPr lang="en-US" altLang="zh-CN" dirty="0">
                <a:latin typeface="Arial" panose="020B0604020202020204" pitchFamily="34" charset="0"/>
                <a:ea typeface="宋体" panose="02010600030101010101" pitchFamily="2" charset="-122"/>
              </a:rPr>
              <a:t>compensation,</a:t>
            </a:r>
            <a:r>
              <a:rPr lang="zh-CN" altLang="en-US" dirty="0">
                <a:latin typeface="Arial" panose="020B0604020202020204" pitchFamily="34" charset="0"/>
                <a:ea typeface="宋体" panose="02010600030101010101" pitchFamily="2" charset="-122"/>
              </a:rPr>
              <a:t>或者报酬</a:t>
            </a:r>
            <a:r>
              <a:rPr lang="en-US" altLang="zh-CN" dirty="0">
                <a:latin typeface="Arial" panose="020B0604020202020204" pitchFamily="34" charset="0"/>
                <a:ea typeface="宋体" panose="02010600030101010101" pitchFamily="2" charset="-122"/>
              </a:rPr>
              <a:t>pay</a:t>
            </a:r>
            <a:r>
              <a:rPr lang="zh-CN" altLang="en-US" dirty="0">
                <a:latin typeface="Arial" panose="020B0604020202020204" pitchFamily="34" charset="0"/>
                <a:ea typeface="宋体" panose="02010600030101010101" pitchFamily="2" charset="-122"/>
              </a:rPr>
              <a:t>， </a:t>
            </a:r>
            <a:r>
              <a:rPr lang="en-US" altLang="zh-CN" dirty="0">
                <a:latin typeface="Arial" panose="020B0604020202020204" pitchFamily="34" charset="0"/>
                <a:ea typeface="宋体" panose="02010600030101010101" pitchFamily="2" charset="-122"/>
              </a:rPr>
              <a:t>reward</a:t>
            </a:r>
            <a:r>
              <a:rPr lang="zh-CN" altLang="en-US" dirty="0">
                <a:latin typeface="Arial" panose="020B0604020202020204" pitchFamily="34" charset="0"/>
                <a:ea typeface="宋体" panose="02010600030101010101" pitchFamily="2" charset="-122"/>
              </a:rPr>
              <a:t>等概念和范畴。</a:t>
            </a:r>
            <a:endParaRPr lang="zh-CN" altLang="en-US" dirty="0">
              <a:latin typeface="Arial" panose="020B0604020202020204" pitchFamily="34"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灯片编号占位符 5"/>
          <p:cNvSpPr>
            <a:spLocks noGrp="1"/>
          </p:cNvSpPr>
          <p:nvPr>
            <p:ph type="sldNum" sz="quarter" idx="11"/>
          </p:nvPr>
        </p:nvSpPr>
        <p:spPr>
          <a:xfrm>
            <a:off x="457200" y="6245225"/>
            <a:ext cx="2133600" cy="476250"/>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8434" name="Rectangle 2"/>
          <p:cNvSpPr>
            <a:spLocks noGrp="1"/>
          </p:cNvSpPr>
          <p:nvPr>
            <p:ph type="title"/>
          </p:nvPr>
        </p:nvSpPr>
        <p:spPr>
          <a:xfrm>
            <a:off x="685800" y="304800"/>
            <a:ext cx="7772400" cy="1066800"/>
          </a:xfrm>
        </p:spPr>
        <p:txBody>
          <a:bodyPr vert="horz" wrap="square" lIns="91440" tIns="45720" rIns="91440" bIns="45720" anchor="ctr" anchorCtr="0"/>
          <a:p>
            <a:r>
              <a:rPr lang="en-US" altLang="zh-CN" dirty="0">
                <a:solidFill>
                  <a:schemeClr val="hlink"/>
                </a:solidFill>
                <a:latin typeface="幼圆" pitchFamily="49" charset="-122"/>
                <a:ea typeface="幼圆" pitchFamily="49" charset="-122"/>
              </a:rPr>
              <a:t>1.2  </a:t>
            </a:r>
            <a:r>
              <a:rPr lang="zh-CN" altLang="en-US" dirty="0">
                <a:solidFill>
                  <a:schemeClr val="hlink"/>
                </a:solidFill>
                <a:latin typeface="幼圆" pitchFamily="49" charset="-122"/>
                <a:ea typeface="幼圆" pitchFamily="49" charset="-122"/>
              </a:rPr>
              <a:t>工资的本质</a:t>
            </a:r>
            <a:endParaRPr lang="zh-CN" altLang="en-US" dirty="0">
              <a:solidFill>
                <a:schemeClr val="hlink"/>
              </a:solidFill>
              <a:latin typeface="幼圆" pitchFamily="49" charset="-122"/>
              <a:ea typeface="幼圆" pitchFamily="49" charset="-122"/>
            </a:endParaRPr>
          </a:p>
        </p:txBody>
      </p:sp>
      <p:sp>
        <p:nvSpPr>
          <p:cNvPr id="18435" name="Rectangle 3"/>
          <p:cNvSpPr>
            <a:spLocks noGrp="1"/>
          </p:cNvSpPr>
          <p:nvPr>
            <p:ph idx="1"/>
          </p:nvPr>
        </p:nvSpPr>
        <p:spPr>
          <a:xfrm>
            <a:off x="381000" y="5105400"/>
            <a:ext cx="8458200" cy="1447800"/>
          </a:xfrm>
        </p:spPr>
        <p:txBody>
          <a:bodyPr vert="horz" wrap="square" lIns="91440" tIns="45720" rIns="91440" bIns="45720" anchor="t" anchorCtr="0"/>
          <a:p>
            <a:endParaRPr lang="en-US" altLang="zh-CN" dirty="0"/>
          </a:p>
          <a:p>
            <a:endParaRPr lang="en-US" altLang="zh-CN" dirty="0"/>
          </a:p>
        </p:txBody>
      </p:sp>
      <p:pic>
        <p:nvPicPr>
          <p:cNvPr id="18436" name="Picture 4"/>
          <p:cNvPicPr/>
          <p:nvPr/>
        </p:nvPicPr>
        <p:blipFill>
          <a:blip r:embed="rId1">
            <a:lum bright="76001" contrast="100000"/>
          </a:blip>
          <a:stretch>
            <a:fillRect/>
          </a:stretch>
        </p:blipFill>
        <p:spPr>
          <a:xfrm>
            <a:off x="341313" y="1943100"/>
            <a:ext cx="8382000" cy="3048000"/>
          </a:xfrm>
          <a:prstGeom prst="rect">
            <a:avLst/>
          </a:prstGeom>
          <a:noFill/>
          <a:ln w="9525">
            <a:noFill/>
          </a:ln>
        </p:spPr>
      </p:pic>
      <p:sp>
        <p:nvSpPr>
          <p:cNvPr id="18437" name="Text Box 5"/>
          <p:cNvSpPr txBox="1"/>
          <p:nvPr/>
        </p:nvSpPr>
        <p:spPr>
          <a:xfrm>
            <a:off x="2057400" y="1524000"/>
            <a:ext cx="5334000" cy="457200"/>
          </a:xfrm>
          <a:prstGeom prst="rect">
            <a:avLst/>
          </a:prstGeom>
          <a:noFill/>
          <a:ln w="9525">
            <a:noFill/>
          </a:ln>
        </p:spPr>
        <p:txBody>
          <a:bodyPr anchor="t" anchorCtr="0">
            <a:spAutoFit/>
          </a:bodyPr>
          <a:p>
            <a:pPr algn="ctr">
              <a:spcBef>
                <a:spcPct val="50000"/>
              </a:spcBef>
            </a:pPr>
            <a:endParaRPr lang="zh-CN" altLang="zh-CN" sz="24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灯片编号占位符 5"/>
          <p:cNvSpPr>
            <a:spLocks noGrp="1"/>
          </p:cNvSpPr>
          <p:nvPr>
            <p:ph type="sldNum" sz="quarter" idx="11"/>
          </p:nvPr>
        </p:nvSpPr>
        <p:spPr>
          <a:xfrm>
            <a:off x="457200" y="6245225"/>
            <a:ext cx="2133600" cy="476250"/>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19458" name="Rectangle 2"/>
          <p:cNvSpPr>
            <a:spLocks noGrp="1"/>
          </p:cNvSpPr>
          <p:nvPr>
            <p:ph type="title"/>
          </p:nvPr>
        </p:nvSpPr>
        <p:spPr>
          <a:xfrm>
            <a:off x="685800" y="381000"/>
            <a:ext cx="7772400" cy="1143000"/>
          </a:xfrm>
        </p:spPr>
        <p:txBody>
          <a:bodyPr vert="horz" wrap="square" lIns="91440" tIns="45720" rIns="91440" bIns="45720" anchor="ctr" anchorCtr="0"/>
          <a:p>
            <a:r>
              <a:rPr lang="en-US" altLang="zh-CN" dirty="0">
                <a:solidFill>
                  <a:schemeClr val="hlink"/>
                </a:solidFill>
                <a:latin typeface="幼圆" pitchFamily="49" charset="-122"/>
                <a:ea typeface="幼圆" pitchFamily="49" charset="-122"/>
              </a:rPr>
              <a:t>1.3  </a:t>
            </a:r>
            <a:r>
              <a:rPr lang="zh-CN" altLang="en-US" dirty="0">
                <a:solidFill>
                  <a:schemeClr val="hlink"/>
                </a:solidFill>
                <a:latin typeface="幼圆" pitchFamily="49" charset="-122"/>
                <a:ea typeface="幼圆" pitchFamily="49" charset="-122"/>
              </a:rPr>
              <a:t>工资的形式</a:t>
            </a:r>
            <a:endParaRPr lang="zh-CN" altLang="en-US" dirty="0">
              <a:solidFill>
                <a:schemeClr val="hlink"/>
              </a:solidFill>
              <a:latin typeface="幼圆" pitchFamily="49" charset="-122"/>
              <a:ea typeface="幼圆" pitchFamily="49" charset="-122"/>
            </a:endParaRPr>
          </a:p>
        </p:txBody>
      </p:sp>
      <p:sp>
        <p:nvSpPr>
          <p:cNvPr id="19459" name="Rectangle 3"/>
          <p:cNvSpPr>
            <a:spLocks noGrp="1"/>
          </p:cNvSpPr>
          <p:nvPr>
            <p:ph idx="1"/>
          </p:nvPr>
        </p:nvSpPr>
        <p:spPr>
          <a:xfrm>
            <a:off x="685800" y="1449388"/>
            <a:ext cx="8077200" cy="4646612"/>
          </a:xfrm>
        </p:spPr>
        <p:txBody>
          <a:bodyPr vert="horz" wrap="square" lIns="91440" tIns="45720" rIns="91440" bIns="45720" anchor="t" anchorCtr="0"/>
          <a:p>
            <a:r>
              <a:rPr lang="zh-CN" altLang="en-US" dirty="0">
                <a:solidFill>
                  <a:srgbClr val="FF0000"/>
                </a:solidFill>
              </a:rPr>
              <a:t>广义工资与狭义工资</a:t>
            </a:r>
            <a:endParaRPr lang="zh-CN" altLang="en-US" sz="3600" dirty="0">
              <a:solidFill>
                <a:srgbClr val="FF0000"/>
              </a:solidFill>
            </a:endParaRPr>
          </a:p>
          <a:p>
            <a:pPr lvl="1"/>
            <a:r>
              <a:rPr lang="zh-CN" altLang="en-US" dirty="0">
                <a:solidFill>
                  <a:srgbClr val="FF0000"/>
                </a:solidFill>
              </a:rPr>
              <a:t>广义工资：</a:t>
            </a:r>
            <a:endParaRPr lang="zh-CN" altLang="en-US" dirty="0">
              <a:solidFill>
                <a:srgbClr val="FF0000"/>
              </a:solidFill>
            </a:endParaRPr>
          </a:p>
          <a:p>
            <a:pPr lvl="2">
              <a:lnSpc>
                <a:spcPct val="120000"/>
              </a:lnSpc>
            </a:pPr>
            <a:r>
              <a:rPr lang="zh-CN" altLang="en-US" sz="2200" b="1" dirty="0"/>
              <a:t>广义工资指劳动者因从事劳动而获得的所有报酬收入。它包括固定工资、奖金、津贴以及其它货币的，或者是非货币的福利收入。劳动所得、薪酬、劳动成本等都是广义概念的不同形式的表达。经济学大多使用这一概念和范畴。</a:t>
            </a:r>
            <a:endParaRPr lang="zh-CN" altLang="en-US" sz="2200" b="1" dirty="0"/>
          </a:p>
          <a:p>
            <a:pPr lvl="2">
              <a:lnSpc>
                <a:spcPct val="120000"/>
              </a:lnSpc>
            </a:pPr>
            <a:r>
              <a:rPr lang="zh-CN" altLang="en-US" sz="2200" b="1" dirty="0"/>
              <a:t>从国际比较来看，发达的市场经济国家大都使用广义范畴，诸如</a:t>
            </a:r>
            <a:r>
              <a:rPr lang="en-US" altLang="zh-CN" sz="2200" b="1" dirty="0">
                <a:solidFill>
                  <a:srgbClr val="FF0000"/>
                </a:solidFill>
              </a:rPr>
              <a:t>pay, wage, salary, earnings, reward, compensation</a:t>
            </a:r>
            <a:r>
              <a:rPr lang="en-US" altLang="zh-CN" sz="2200" b="1" dirty="0"/>
              <a:t> </a:t>
            </a:r>
            <a:r>
              <a:rPr lang="zh-CN" altLang="en-US" sz="2200" b="1" dirty="0"/>
              <a:t>等。</a:t>
            </a:r>
            <a:endParaRPr lang="zh-CN" altLang="en-US" sz="22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灯片编号占位符 5"/>
          <p:cNvSpPr>
            <a:spLocks noGrp="1"/>
          </p:cNvSpPr>
          <p:nvPr>
            <p:ph type="sldNum" sz="quarter" idx="11"/>
          </p:nvPr>
        </p:nvSpPr>
        <p:spPr>
          <a:xfrm>
            <a:off x="457200" y="6245225"/>
            <a:ext cx="2133600" cy="476250"/>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20482" name="Rectangle 2"/>
          <p:cNvSpPr>
            <a:spLocks noGrp="1"/>
          </p:cNvSpPr>
          <p:nvPr>
            <p:ph type="title"/>
          </p:nvPr>
        </p:nvSpPr>
        <p:spPr>
          <a:xfrm>
            <a:off x="685800" y="381000"/>
            <a:ext cx="7772400" cy="1143000"/>
          </a:xfrm>
        </p:spPr>
        <p:txBody>
          <a:bodyPr vert="horz" wrap="square" lIns="91440" tIns="45720" rIns="91440" bIns="45720" anchor="ctr" anchorCtr="0"/>
          <a:p>
            <a:r>
              <a:rPr lang="en-US" altLang="zh-CN" dirty="0">
                <a:solidFill>
                  <a:schemeClr val="hlink"/>
                </a:solidFill>
                <a:latin typeface="幼圆" pitchFamily="49" charset="-122"/>
                <a:ea typeface="幼圆" pitchFamily="49" charset="-122"/>
              </a:rPr>
              <a:t>1.3 </a:t>
            </a:r>
            <a:r>
              <a:rPr lang="zh-CN" altLang="en-US" dirty="0">
                <a:solidFill>
                  <a:schemeClr val="hlink"/>
                </a:solidFill>
                <a:latin typeface="幼圆" pitchFamily="49" charset="-122"/>
                <a:ea typeface="幼圆" pitchFamily="49" charset="-122"/>
              </a:rPr>
              <a:t>工资的形式</a:t>
            </a:r>
            <a:endParaRPr lang="zh-CN" altLang="en-US" dirty="0">
              <a:solidFill>
                <a:schemeClr val="hlink"/>
              </a:solidFill>
              <a:latin typeface="幼圆" pitchFamily="49" charset="-122"/>
              <a:ea typeface="幼圆" pitchFamily="49" charset="-122"/>
            </a:endParaRPr>
          </a:p>
        </p:txBody>
      </p:sp>
      <p:sp>
        <p:nvSpPr>
          <p:cNvPr id="20483" name="Rectangle 3"/>
          <p:cNvSpPr>
            <a:spLocks noGrp="1"/>
          </p:cNvSpPr>
          <p:nvPr>
            <p:ph idx="1"/>
          </p:nvPr>
        </p:nvSpPr>
        <p:spPr>
          <a:xfrm>
            <a:off x="762000" y="1676400"/>
            <a:ext cx="7696200" cy="4648200"/>
          </a:xfrm>
        </p:spPr>
        <p:txBody>
          <a:bodyPr vert="horz" wrap="square" lIns="91440" tIns="45720" rIns="91440" bIns="45720" anchor="t" anchorCtr="0"/>
          <a:p>
            <a:pPr>
              <a:lnSpc>
                <a:spcPct val="90000"/>
              </a:lnSpc>
            </a:pPr>
            <a:r>
              <a:rPr lang="zh-CN" altLang="en-US" dirty="0">
                <a:solidFill>
                  <a:srgbClr val="FF0000"/>
                </a:solidFill>
              </a:rPr>
              <a:t>狭义工资</a:t>
            </a:r>
            <a:endParaRPr lang="zh-CN" altLang="en-US" dirty="0">
              <a:solidFill>
                <a:srgbClr val="FF0000"/>
              </a:solidFill>
            </a:endParaRPr>
          </a:p>
          <a:p>
            <a:pPr lvl="1">
              <a:lnSpc>
                <a:spcPct val="90000"/>
              </a:lnSpc>
            </a:pPr>
            <a:r>
              <a:rPr lang="zh-CN" altLang="en-US" sz="2600" b="1" dirty="0"/>
              <a:t>狭义工资</a:t>
            </a:r>
            <a:r>
              <a:rPr lang="en-US" altLang="zh-CN" sz="2600" b="1" dirty="0"/>
              <a:t>(basic pay)</a:t>
            </a:r>
            <a:r>
              <a:rPr lang="zh-CN" altLang="en-US" sz="2600" b="1" dirty="0"/>
              <a:t>是指员工因从事雇佣劳动而获得的</a:t>
            </a:r>
            <a:r>
              <a:rPr lang="zh-CN" altLang="en-US" sz="2600" b="1" dirty="0">
                <a:solidFill>
                  <a:srgbClr val="FF0000"/>
                </a:solidFill>
              </a:rPr>
              <a:t>仅仅限于固定货币报酬收入的部分</a:t>
            </a:r>
            <a:r>
              <a:rPr lang="zh-CN" altLang="en-US" sz="2600" b="1" dirty="0"/>
              <a:t>。即不包括奖金、津贴以及其它福利性收入。</a:t>
            </a:r>
            <a:endParaRPr lang="zh-CN" altLang="en-US" sz="2600" b="1" dirty="0"/>
          </a:p>
          <a:p>
            <a:pPr lvl="1">
              <a:lnSpc>
                <a:spcPct val="90000"/>
              </a:lnSpc>
            </a:pPr>
            <a:r>
              <a:rPr lang="zh-CN" altLang="en-US" sz="2600" b="1" dirty="0"/>
              <a:t>在下述两种情况下，狭义的划分和使用有着存在的价值。</a:t>
            </a:r>
            <a:endParaRPr lang="zh-CN" altLang="en-US" sz="2600" b="1" dirty="0"/>
          </a:p>
          <a:p>
            <a:pPr lvl="2">
              <a:lnSpc>
                <a:spcPct val="90000"/>
              </a:lnSpc>
            </a:pPr>
            <a:r>
              <a:rPr lang="zh-CN" altLang="en-US" b="1" dirty="0"/>
              <a:t>就</a:t>
            </a:r>
            <a:r>
              <a:rPr lang="zh-CN" altLang="en-US" b="1" dirty="0">
                <a:solidFill>
                  <a:srgbClr val="FF0000"/>
                </a:solidFill>
              </a:rPr>
              <a:t>薪酬管理</a:t>
            </a:r>
            <a:r>
              <a:rPr lang="zh-CN" altLang="en-US" b="1" dirty="0"/>
              <a:t>，特别是薪酬设计的角度上讲，可以借助薪酬结构设计解决员工的行为导向</a:t>
            </a:r>
            <a:endParaRPr lang="zh-CN" altLang="en-US" b="1" dirty="0"/>
          </a:p>
          <a:p>
            <a:pPr lvl="2">
              <a:lnSpc>
                <a:spcPct val="90000"/>
              </a:lnSpc>
            </a:pPr>
            <a:r>
              <a:rPr lang="zh-CN" altLang="en-US" b="1" dirty="0"/>
              <a:t>对</a:t>
            </a:r>
            <a:r>
              <a:rPr lang="zh-CN" altLang="en-US" b="1" dirty="0">
                <a:solidFill>
                  <a:srgbClr val="FF0000"/>
                </a:solidFill>
              </a:rPr>
              <a:t>传统的国有计划经济体制</a:t>
            </a:r>
            <a:r>
              <a:rPr lang="zh-CN" altLang="en-US" b="1" dirty="0"/>
              <a:t>而言，工资是国有资产的所有者实施对国有企业的控制所借助的手段之一。工效挂钩。</a:t>
            </a:r>
            <a:endParaRPr lang="zh-CN" altLang="en-US"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灯片编号占位符 3"/>
          <p:cNvSpPr>
            <a:spLocks noGrp="1"/>
          </p:cNvSpPr>
          <p:nvPr>
            <p:ph type="sldNum" sz="quarter" idx="11"/>
          </p:nvPr>
        </p:nvSpPr>
        <p:spPr>
          <a:xfrm>
            <a:off x="3124200" y="6477000"/>
            <a:ext cx="2133600" cy="320675"/>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grpSp>
        <p:nvGrpSpPr>
          <p:cNvPr id="21506" name="Group 2"/>
          <p:cNvGrpSpPr/>
          <p:nvPr/>
        </p:nvGrpSpPr>
        <p:grpSpPr>
          <a:xfrm>
            <a:off x="0" y="762000"/>
            <a:ext cx="8878888" cy="5915025"/>
            <a:chOff x="0" y="0"/>
            <a:chExt cx="14115" cy="9404"/>
          </a:xfrm>
        </p:grpSpPr>
        <p:sp>
          <p:nvSpPr>
            <p:cNvPr id="21507" name="Line 3"/>
            <p:cNvSpPr/>
            <p:nvPr/>
          </p:nvSpPr>
          <p:spPr>
            <a:xfrm flipH="1">
              <a:off x="8106" y="3851"/>
              <a:ext cx="5" cy="433"/>
            </a:xfrm>
            <a:prstGeom prst="line">
              <a:avLst/>
            </a:prstGeom>
            <a:ln w="9525" cap="flat" cmpd="sng">
              <a:solidFill>
                <a:srgbClr val="000000"/>
              </a:solidFill>
              <a:prstDash val="solid"/>
              <a:round/>
              <a:headEnd type="none" w="med" len="med"/>
              <a:tailEnd type="none" w="med" len="med"/>
            </a:ln>
          </p:spPr>
        </p:sp>
        <p:grpSp>
          <p:nvGrpSpPr>
            <p:cNvPr id="21508" name="Group 4"/>
            <p:cNvGrpSpPr/>
            <p:nvPr/>
          </p:nvGrpSpPr>
          <p:grpSpPr>
            <a:xfrm>
              <a:off x="0" y="0"/>
              <a:ext cx="13646" cy="9404"/>
              <a:chOff x="0" y="0"/>
              <a:chExt cx="13646" cy="9404"/>
            </a:xfrm>
          </p:grpSpPr>
          <p:sp>
            <p:nvSpPr>
              <p:cNvPr id="23595" name="Rectangle 5"/>
              <p:cNvSpPr>
                <a:spLocks noChangeArrowheads="1"/>
              </p:cNvSpPr>
              <p:nvPr/>
            </p:nvSpPr>
            <p:spPr bwMode="auto">
              <a:xfrm>
                <a:off x="5956" y="0"/>
                <a:ext cx="1618" cy="729"/>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rgbClr val="000000"/>
                    </a:solidFill>
                    <a:effectLst/>
                    <a:uLnTx/>
                    <a:uFillTx/>
                    <a:latin typeface="黑体" panose="02010609060101010101" pitchFamily="2" charset="-122"/>
                    <a:ea typeface="黑体" panose="02010609060101010101" pitchFamily="2" charset="-122"/>
                    <a:cs typeface="+mn-cs"/>
                  </a:rPr>
                  <a:t>报   酬</a:t>
                </a:r>
                <a:endParaRPr kumimoji="0" lang="zh-CN" altLang="en-US" sz="1200" b="1" i="0" u="none" strike="noStrike" kern="1200" cap="none" spc="0" normalizeH="0" baseline="0" noProof="0" smtClean="0">
                  <a:ln>
                    <a:noFill/>
                  </a:ln>
                  <a:solidFill>
                    <a:srgbClr val="000000"/>
                  </a:solidFill>
                  <a:effectLst/>
                  <a:uLnTx/>
                  <a:uFillTx/>
                  <a:latin typeface="黑体" panose="02010609060101010101" pitchFamily="2" charset="-122"/>
                  <a:ea typeface="黑体" panose="0201060906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Rewards</a:t>
                </a:r>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96" name="Rectangle 6"/>
              <p:cNvSpPr>
                <a:spLocks noChangeArrowheads="1"/>
              </p:cNvSpPr>
              <p:nvPr/>
            </p:nvSpPr>
            <p:spPr bwMode="auto">
              <a:xfrm>
                <a:off x="1484" y="1196"/>
                <a:ext cx="1620" cy="729"/>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黑体" panose="02010609060101010101" pitchFamily="2" charset="-122"/>
                    <a:cs typeface="+mn-cs"/>
                  </a:rPr>
                  <a:t>内在报酬</a:t>
                </a:r>
                <a:endPar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黑体" panose="0201060906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Intrinsic</a:t>
                </a:r>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97" name="Rectangle 7"/>
              <p:cNvSpPr>
                <a:spLocks noChangeArrowheads="1"/>
              </p:cNvSpPr>
              <p:nvPr/>
            </p:nvSpPr>
            <p:spPr bwMode="auto">
              <a:xfrm>
                <a:off x="9989" y="1305"/>
                <a:ext cx="1620" cy="729"/>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9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外在报酬</a:t>
                </a:r>
                <a:endParaRPr kumimoji="0" lang="zh-CN" altLang="en-US" sz="9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9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Extrinsic</a:t>
                </a:r>
                <a:endParaRPr kumimoji="0" lang="en-US" altLang="zh-CN" sz="9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98" name="Rectangle 8"/>
              <p:cNvSpPr>
                <a:spLocks noChangeArrowheads="1"/>
              </p:cNvSpPr>
              <p:nvPr/>
            </p:nvSpPr>
            <p:spPr bwMode="auto">
              <a:xfrm>
                <a:off x="45" y="2453"/>
                <a:ext cx="1184" cy="1378"/>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参与决策</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participate in decision making</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599" name="Rectangle 9"/>
              <p:cNvSpPr>
                <a:spLocks noChangeArrowheads="1"/>
              </p:cNvSpPr>
              <p:nvPr/>
            </p:nvSpPr>
            <p:spPr bwMode="auto">
              <a:xfrm>
                <a:off x="1590" y="2453"/>
                <a:ext cx="1320" cy="1378"/>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较大的</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责任</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more responsibility</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00" name="Rectangle 10"/>
              <p:cNvSpPr>
                <a:spLocks noChangeArrowheads="1"/>
              </p:cNvSpPr>
              <p:nvPr/>
            </p:nvSpPr>
            <p:spPr bwMode="auto">
              <a:xfrm>
                <a:off x="3256" y="2453"/>
                <a:ext cx="1590" cy="1378"/>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9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个人成长</a:t>
                </a:r>
                <a:endParaRPr kumimoji="0" lang="zh-CN" altLang="en-US" sz="9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9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的机会</a:t>
                </a:r>
                <a:endParaRPr kumimoji="0" lang="zh-CN" altLang="en-US" sz="9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9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opportunities for personal growth</a:t>
                </a:r>
                <a:endParaRPr kumimoji="0" lang="en-US" altLang="zh-CN" sz="9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01" name="Rectangle 11"/>
              <p:cNvSpPr>
                <a:spLocks noChangeArrowheads="1"/>
              </p:cNvSpPr>
              <p:nvPr/>
            </p:nvSpPr>
            <p:spPr bwMode="auto">
              <a:xfrm>
                <a:off x="0" y="4228"/>
                <a:ext cx="1799" cy="1376"/>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较大的工作自由及自由裁量权</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greater job freedom and discretion</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02" name="Rectangle 12"/>
              <p:cNvSpPr>
                <a:spLocks noChangeArrowheads="1"/>
              </p:cNvSpPr>
              <p:nvPr/>
            </p:nvSpPr>
            <p:spPr bwMode="auto">
              <a:xfrm>
                <a:off x="2130" y="4228"/>
                <a:ext cx="1454" cy="1376"/>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较有趣的</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工作</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more</a:t>
                </a: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 interesting wok</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03" name="Rectangle 13"/>
              <p:cNvSpPr>
                <a:spLocks noChangeArrowheads="1"/>
              </p:cNvSpPr>
              <p:nvPr/>
            </p:nvSpPr>
            <p:spPr bwMode="auto">
              <a:xfrm>
                <a:off x="3945" y="4228"/>
                <a:ext cx="1335" cy="1403"/>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活动的</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多元化</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diversity</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of activity</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04" name="Rectangle 14"/>
              <p:cNvSpPr>
                <a:spLocks noChangeArrowheads="1"/>
              </p:cNvSpPr>
              <p:nvPr/>
            </p:nvSpPr>
            <p:spPr bwMode="auto">
              <a:xfrm>
                <a:off x="8714" y="2690"/>
                <a:ext cx="2069" cy="729"/>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黑体" panose="02010609060101010101" pitchFamily="2" charset="-122"/>
                    <a:cs typeface="+mn-cs"/>
                  </a:rPr>
                  <a:t>直接薪酬</a:t>
                </a:r>
                <a:endPar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黑体" panose="0201060906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Direct compensation</a:t>
                </a:r>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05" name="Rectangle 15"/>
              <p:cNvSpPr>
                <a:spLocks noChangeArrowheads="1"/>
              </p:cNvSpPr>
              <p:nvPr/>
            </p:nvSpPr>
            <p:spPr bwMode="auto">
              <a:xfrm>
                <a:off x="5880" y="4258"/>
                <a:ext cx="1184" cy="1376"/>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基本薪资</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basic salary or wage</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06" name="Rectangle 16"/>
              <p:cNvSpPr>
                <a:spLocks noChangeArrowheads="1"/>
              </p:cNvSpPr>
              <p:nvPr/>
            </p:nvSpPr>
            <p:spPr bwMode="auto">
              <a:xfrm>
                <a:off x="7319" y="4258"/>
                <a:ext cx="1575" cy="1376"/>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加班及</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假日津贴</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overtime and holiday premiumm</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07" name="Rectangle 17"/>
              <p:cNvSpPr>
                <a:spLocks noChangeArrowheads="1"/>
              </p:cNvSpPr>
              <p:nvPr/>
            </p:nvSpPr>
            <p:spPr bwMode="auto">
              <a:xfrm>
                <a:off x="9179" y="4220"/>
                <a:ext cx="1216" cy="1376"/>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绩效奖金</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performance bonuses</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08" name="Rectangle 18"/>
              <p:cNvSpPr>
                <a:spLocks noChangeArrowheads="1"/>
              </p:cNvSpPr>
              <p:nvPr/>
            </p:nvSpPr>
            <p:spPr bwMode="auto">
              <a:xfrm>
                <a:off x="230" y="7640"/>
                <a:ext cx="1184" cy="1378"/>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保健计划</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protection programs</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09" name="Rectangle 19"/>
              <p:cNvSpPr>
                <a:spLocks noChangeArrowheads="1"/>
              </p:cNvSpPr>
              <p:nvPr/>
            </p:nvSpPr>
            <p:spPr bwMode="auto">
              <a:xfrm>
                <a:off x="1774" y="7652"/>
                <a:ext cx="1320" cy="1376"/>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非工作时间之给付</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pay for time not worked</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10" name="Rectangle 20"/>
              <p:cNvSpPr>
                <a:spLocks noChangeArrowheads="1"/>
              </p:cNvSpPr>
              <p:nvPr/>
            </p:nvSpPr>
            <p:spPr bwMode="auto">
              <a:xfrm>
                <a:off x="1504" y="6403"/>
                <a:ext cx="2191" cy="727"/>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黑体" panose="02010609060101010101" pitchFamily="2" charset="-122"/>
                    <a:cs typeface="+mn-cs"/>
                  </a:rPr>
                  <a:t>间接薪酬</a:t>
                </a:r>
                <a:endPar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黑体" panose="0201060906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Indirect compensation</a:t>
                </a:r>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11" name="Rectangle 21"/>
              <p:cNvSpPr>
                <a:spLocks noChangeArrowheads="1"/>
              </p:cNvSpPr>
              <p:nvPr/>
            </p:nvSpPr>
            <p:spPr bwMode="auto">
              <a:xfrm>
                <a:off x="10695" y="4220"/>
                <a:ext cx="1153" cy="1376"/>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利润分享</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profit sharing</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12" name="Rectangle 22"/>
              <p:cNvSpPr>
                <a:spLocks noChangeArrowheads="1"/>
              </p:cNvSpPr>
              <p:nvPr/>
            </p:nvSpPr>
            <p:spPr bwMode="auto">
              <a:xfrm>
                <a:off x="12194" y="4220"/>
                <a:ext cx="1272" cy="1376"/>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股票</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认购权</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stock option</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13" name="Rectangle 23"/>
              <p:cNvSpPr>
                <a:spLocks noChangeArrowheads="1"/>
              </p:cNvSpPr>
              <p:nvPr/>
            </p:nvSpPr>
            <p:spPr bwMode="auto">
              <a:xfrm>
                <a:off x="3392" y="7652"/>
                <a:ext cx="1320" cy="1376"/>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服务及额外津贴</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services and perquisties</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14" name="Rectangle 24"/>
              <p:cNvSpPr>
                <a:spLocks noChangeArrowheads="1"/>
              </p:cNvSpPr>
              <p:nvPr/>
            </p:nvSpPr>
            <p:spPr bwMode="auto">
              <a:xfrm>
                <a:off x="5431" y="7640"/>
                <a:ext cx="1133" cy="1764"/>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较喜欢的办公室</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装璜</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preferred office furnishings</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15" name="Rectangle 25"/>
              <p:cNvSpPr>
                <a:spLocks noChangeArrowheads="1"/>
              </p:cNvSpPr>
              <p:nvPr/>
            </p:nvSpPr>
            <p:spPr bwMode="auto">
              <a:xfrm>
                <a:off x="6857" y="7652"/>
                <a:ext cx="1073" cy="1752"/>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较宽裕的午餐时间</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preferred lunch hours</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16" name="Rectangle 26"/>
              <p:cNvSpPr>
                <a:spLocks noChangeArrowheads="1"/>
              </p:cNvSpPr>
              <p:nvPr/>
            </p:nvSpPr>
            <p:spPr bwMode="auto">
              <a:xfrm>
                <a:off x="8311" y="6532"/>
                <a:ext cx="2670" cy="729"/>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黑体" panose="02010609060101010101" pitchFamily="2" charset="-122"/>
                    <a:cs typeface="+mn-cs"/>
                  </a:rPr>
                  <a:t>非财务性薪酬</a:t>
                </a:r>
                <a:endPar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黑体" panose="0201060906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nonfinancial compensation</a:t>
                </a:r>
                <a:endParaRPr kumimoji="0" lang="en-US" altLang="zh-CN" sz="10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17" name="Rectangle 27"/>
              <p:cNvSpPr>
                <a:spLocks noChangeArrowheads="1"/>
              </p:cNvSpPr>
              <p:nvPr/>
            </p:nvSpPr>
            <p:spPr bwMode="auto">
              <a:xfrm>
                <a:off x="8235" y="7652"/>
                <a:ext cx="1078" cy="1741"/>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特定的停车位</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preferred parking spaces</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18" name="Rectangle 28"/>
              <p:cNvSpPr>
                <a:spLocks noChangeArrowheads="1"/>
              </p:cNvSpPr>
              <p:nvPr/>
            </p:nvSpPr>
            <p:spPr bwMode="auto">
              <a:xfrm>
                <a:off x="9600" y="7652"/>
                <a:ext cx="1229" cy="1747"/>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较喜欢的工作安排</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zh-CN" altLang="en-US"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preferred work assignments</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19" name="Rectangle 29"/>
              <p:cNvSpPr>
                <a:spLocks noChangeArrowheads="1"/>
              </p:cNvSpPr>
              <p:nvPr/>
            </p:nvSpPr>
            <p:spPr bwMode="auto">
              <a:xfrm>
                <a:off x="11082" y="7652"/>
                <a:ext cx="1080" cy="1741"/>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业务用名片</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business cards</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sp>
            <p:nvSpPr>
              <p:cNvPr id="23620" name="Rectangle 30"/>
              <p:cNvSpPr>
                <a:spLocks noChangeArrowheads="1"/>
              </p:cNvSpPr>
              <p:nvPr/>
            </p:nvSpPr>
            <p:spPr bwMode="auto">
              <a:xfrm>
                <a:off x="12492" y="7652"/>
                <a:ext cx="1153" cy="1741"/>
              </a:xfrm>
              <a:prstGeom prst="rect">
                <a:avLst/>
              </a:prstGeom>
              <a:solidFill>
                <a:srgbClr val="FFFFFF"/>
              </a:solidFill>
              <a:ln w="9525">
                <a:solidFill>
                  <a:srgbClr val="000000"/>
                </a:solidFill>
                <a:miter lim="800000"/>
              </a:ln>
              <a:effectLst>
                <a:outerShdw dist="35921" dir="2700000" algn="ctr" rotWithShape="0">
                  <a:srgbClr val="808080"/>
                </a:outerShdw>
              </a:effectLst>
            </p:spPr>
            <p:txBody>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动听的头衔</a:t>
                </a: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endParaRPr kumimoji="0" lang="zh-CN" altLang="en-US" sz="1000" b="1"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rPr>
                  <a:t>impressive title</a:t>
                </a:r>
                <a:endParaRPr kumimoji="0" lang="en-US" altLang="zh-CN" sz="9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mn-cs"/>
                </a:endParaRPr>
              </a:p>
            </p:txBody>
          </p:sp>
        </p:grpSp>
        <p:sp>
          <p:nvSpPr>
            <p:cNvPr id="21535" name="Line 31"/>
            <p:cNvSpPr/>
            <p:nvPr/>
          </p:nvSpPr>
          <p:spPr>
            <a:xfrm>
              <a:off x="2190" y="1031"/>
              <a:ext cx="8640" cy="0"/>
            </a:xfrm>
            <a:prstGeom prst="line">
              <a:avLst/>
            </a:prstGeom>
            <a:ln w="28575" cap="flat" cmpd="sng">
              <a:solidFill>
                <a:srgbClr val="000000"/>
              </a:solidFill>
              <a:prstDash val="solid"/>
              <a:round/>
              <a:headEnd type="none" w="med" len="med"/>
              <a:tailEnd type="none" w="med" len="med"/>
            </a:ln>
          </p:spPr>
        </p:sp>
        <p:sp>
          <p:nvSpPr>
            <p:cNvPr id="21536" name="Line 32"/>
            <p:cNvSpPr/>
            <p:nvPr/>
          </p:nvSpPr>
          <p:spPr>
            <a:xfrm flipH="1">
              <a:off x="2188" y="1033"/>
              <a:ext cx="3" cy="175"/>
            </a:xfrm>
            <a:prstGeom prst="line">
              <a:avLst/>
            </a:prstGeom>
            <a:ln w="28575" cap="flat" cmpd="sng">
              <a:solidFill>
                <a:srgbClr val="000000"/>
              </a:solidFill>
              <a:prstDash val="solid"/>
              <a:round/>
              <a:headEnd type="none" w="med" len="med"/>
              <a:tailEnd type="none" w="med" len="med"/>
            </a:ln>
          </p:spPr>
        </p:sp>
        <p:grpSp>
          <p:nvGrpSpPr>
            <p:cNvPr id="21537" name="Group 33"/>
            <p:cNvGrpSpPr/>
            <p:nvPr/>
          </p:nvGrpSpPr>
          <p:grpSpPr>
            <a:xfrm>
              <a:off x="567" y="1990"/>
              <a:ext cx="4575" cy="2254"/>
              <a:chOff x="0" y="0"/>
              <a:chExt cx="4575" cy="2254"/>
            </a:xfrm>
          </p:grpSpPr>
          <p:sp>
            <p:nvSpPr>
              <p:cNvPr id="21538" name="Line 34"/>
              <p:cNvSpPr/>
              <p:nvPr/>
            </p:nvSpPr>
            <p:spPr>
              <a:xfrm>
                <a:off x="0" y="219"/>
                <a:ext cx="4575" cy="0"/>
              </a:xfrm>
              <a:prstGeom prst="line">
                <a:avLst/>
              </a:prstGeom>
              <a:ln w="9525" cap="flat" cmpd="sng">
                <a:solidFill>
                  <a:srgbClr val="000000"/>
                </a:solidFill>
                <a:prstDash val="solid"/>
                <a:round/>
                <a:headEnd type="none" w="med" len="med"/>
                <a:tailEnd type="none" w="med" len="med"/>
              </a:ln>
            </p:spPr>
          </p:sp>
          <p:sp>
            <p:nvSpPr>
              <p:cNvPr id="21539" name="Line 35"/>
              <p:cNvSpPr/>
              <p:nvPr/>
            </p:nvSpPr>
            <p:spPr>
              <a:xfrm>
                <a:off x="1620" y="0"/>
                <a:ext cx="0" cy="476"/>
              </a:xfrm>
              <a:prstGeom prst="line">
                <a:avLst/>
              </a:prstGeom>
              <a:ln w="9525" cap="flat" cmpd="sng">
                <a:solidFill>
                  <a:srgbClr val="000000"/>
                </a:solidFill>
                <a:prstDash val="solid"/>
                <a:round/>
                <a:headEnd type="none" w="med" len="med"/>
                <a:tailEnd type="none" w="med" len="med"/>
              </a:ln>
            </p:spPr>
          </p:sp>
          <p:sp>
            <p:nvSpPr>
              <p:cNvPr id="21540" name="Line 36"/>
              <p:cNvSpPr/>
              <p:nvPr/>
            </p:nvSpPr>
            <p:spPr>
              <a:xfrm>
                <a:off x="0" y="219"/>
                <a:ext cx="3" cy="257"/>
              </a:xfrm>
              <a:prstGeom prst="line">
                <a:avLst/>
              </a:prstGeom>
              <a:ln w="9525" cap="flat" cmpd="sng">
                <a:solidFill>
                  <a:srgbClr val="000000"/>
                </a:solidFill>
                <a:prstDash val="solid"/>
                <a:round/>
                <a:headEnd type="none" w="med" len="med"/>
                <a:tailEnd type="none" w="med" len="med"/>
              </a:ln>
            </p:spPr>
          </p:sp>
          <p:sp>
            <p:nvSpPr>
              <p:cNvPr id="21541" name="Line 37"/>
              <p:cNvSpPr/>
              <p:nvPr/>
            </p:nvSpPr>
            <p:spPr>
              <a:xfrm>
                <a:off x="842" y="219"/>
                <a:ext cx="5" cy="2035"/>
              </a:xfrm>
              <a:prstGeom prst="line">
                <a:avLst/>
              </a:prstGeom>
              <a:ln w="9525" cap="flat" cmpd="sng">
                <a:solidFill>
                  <a:srgbClr val="000000"/>
                </a:solidFill>
                <a:prstDash val="solid"/>
                <a:round/>
                <a:headEnd type="none" w="med" len="med"/>
                <a:tailEnd type="none" w="med" len="med"/>
              </a:ln>
            </p:spPr>
          </p:sp>
          <p:sp>
            <p:nvSpPr>
              <p:cNvPr id="21542" name="Line 38"/>
              <p:cNvSpPr/>
              <p:nvPr/>
            </p:nvSpPr>
            <p:spPr>
              <a:xfrm>
                <a:off x="2520" y="219"/>
                <a:ext cx="0" cy="2028"/>
              </a:xfrm>
              <a:prstGeom prst="line">
                <a:avLst/>
              </a:prstGeom>
              <a:ln w="9525" cap="flat" cmpd="sng">
                <a:solidFill>
                  <a:srgbClr val="000000"/>
                </a:solidFill>
                <a:prstDash val="solid"/>
                <a:round/>
                <a:headEnd type="none" w="med" len="med"/>
                <a:tailEnd type="none" w="med" len="med"/>
              </a:ln>
            </p:spPr>
          </p:sp>
          <p:sp>
            <p:nvSpPr>
              <p:cNvPr id="21543" name="Line 39"/>
              <p:cNvSpPr/>
              <p:nvPr/>
            </p:nvSpPr>
            <p:spPr>
              <a:xfrm>
                <a:off x="4574" y="219"/>
                <a:ext cx="0" cy="2028"/>
              </a:xfrm>
              <a:prstGeom prst="line">
                <a:avLst/>
              </a:prstGeom>
              <a:ln w="9525" cap="flat" cmpd="sng">
                <a:solidFill>
                  <a:srgbClr val="000000"/>
                </a:solidFill>
                <a:prstDash val="solid"/>
                <a:round/>
                <a:headEnd type="none" w="med" len="med"/>
                <a:tailEnd type="none" w="med" len="med"/>
              </a:ln>
            </p:spPr>
          </p:sp>
          <p:sp>
            <p:nvSpPr>
              <p:cNvPr id="21544" name="Line 40"/>
              <p:cNvSpPr/>
              <p:nvPr/>
            </p:nvSpPr>
            <p:spPr>
              <a:xfrm>
                <a:off x="3420" y="219"/>
                <a:ext cx="0" cy="257"/>
              </a:xfrm>
              <a:prstGeom prst="line">
                <a:avLst/>
              </a:prstGeom>
              <a:ln w="9525" cap="flat" cmpd="sng">
                <a:solidFill>
                  <a:srgbClr val="000000"/>
                </a:solidFill>
                <a:prstDash val="solid"/>
                <a:round/>
                <a:headEnd type="none" w="med" len="med"/>
                <a:tailEnd type="none" w="med" len="med"/>
              </a:ln>
            </p:spPr>
          </p:sp>
        </p:grpSp>
        <p:sp>
          <p:nvSpPr>
            <p:cNvPr id="21545" name="Line 41"/>
            <p:cNvSpPr/>
            <p:nvPr/>
          </p:nvSpPr>
          <p:spPr>
            <a:xfrm>
              <a:off x="10827" y="1003"/>
              <a:ext cx="1" cy="318"/>
            </a:xfrm>
            <a:prstGeom prst="line">
              <a:avLst/>
            </a:prstGeom>
            <a:ln w="28575" cap="flat" cmpd="sng">
              <a:solidFill>
                <a:srgbClr val="000000"/>
              </a:solidFill>
              <a:prstDash val="solid"/>
              <a:round/>
              <a:headEnd type="none" w="med" len="med"/>
              <a:tailEnd type="none" w="med" len="med"/>
            </a:ln>
          </p:spPr>
        </p:sp>
        <p:sp>
          <p:nvSpPr>
            <p:cNvPr id="21546" name="Line 42"/>
            <p:cNvSpPr/>
            <p:nvPr/>
          </p:nvSpPr>
          <p:spPr>
            <a:xfrm>
              <a:off x="9795" y="2400"/>
              <a:ext cx="4320" cy="0"/>
            </a:xfrm>
            <a:prstGeom prst="line">
              <a:avLst/>
            </a:prstGeom>
            <a:ln w="12700" cap="flat" cmpd="sng">
              <a:solidFill>
                <a:srgbClr val="000000"/>
              </a:solidFill>
              <a:prstDash val="solid"/>
              <a:round/>
              <a:headEnd type="none" w="med" len="med"/>
              <a:tailEnd type="none" w="med" len="med"/>
            </a:ln>
          </p:spPr>
        </p:sp>
        <p:sp>
          <p:nvSpPr>
            <p:cNvPr id="21547" name="Line 43"/>
            <p:cNvSpPr/>
            <p:nvPr/>
          </p:nvSpPr>
          <p:spPr>
            <a:xfrm flipH="1">
              <a:off x="6684" y="787"/>
              <a:ext cx="6" cy="233"/>
            </a:xfrm>
            <a:prstGeom prst="line">
              <a:avLst/>
            </a:prstGeom>
            <a:ln w="28575" cap="flat" cmpd="sng">
              <a:solidFill>
                <a:srgbClr val="000000"/>
              </a:solidFill>
              <a:prstDash val="solid"/>
              <a:round/>
              <a:headEnd type="none" w="med" len="med"/>
              <a:tailEnd type="none" w="med" len="med"/>
            </a:ln>
          </p:spPr>
        </p:sp>
        <p:sp>
          <p:nvSpPr>
            <p:cNvPr id="21548" name="Line 44"/>
            <p:cNvSpPr/>
            <p:nvPr/>
          </p:nvSpPr>
          <p:spPr>
            <a:xfrm>
              <a:off x="6601" y="3850"/>
              <a:ext cx="6208" cy="0"/>
            </a:xfrm>
            <a:prstGeom prst="line">
              <a:avLst/>
            </a:prstGeom>
            <a:ln w="9525" cap="flat" cmpd="sng">
              <a:solidFill>
                <a:srgbClr val="000000"/>
              </a:solidFill>
              <a:prstDash val="solid"/>
              <a:round/>
              <a:headEnd type="none" w="med" len="med"/>
              <a:tailEnd type="none" w="med" len="med"/>
            </a:ln>
          </p:spPr>
        </p:sp>
        <p:sp>
          <p:nvSpPr>
            <p:cNvPr id="21549" name="Line 45"/>
            <p:cNvSpPr/>
            <p:nvPr/>
          </p:nvSpPr>
          <p:spPr>
            <a:xfrm flipH="1">
              <a:off x="6597" y="3851"/>
              <a:ext cx="5" cy="433"/>
            </a:xfrm>
            <a:prstGeom prst="line">
              <a:avLst/>
            </a:prstGeom>
            <a:ln w="9525" cap="flat" cmpd="sng">
              <a:solidFill>
                <a:srgbClr val="000000"/>
              </a:solidFill>
              <a:prstDash val="solid"/>
              <a:round/>
              <a:headEnd type="none" w="med" len="med"/>
              <a:tailEnd type="none" w="med" len="med"/>
            </a:ln>
          </p:spPr>
        </p:sp>
        <p:sp>
          <p:nvSpPr>
            <p:cNvPr id="21550" name="Line 46"/>
            <p:cNvSpPr/>
            <p:nvPr/>
          </p:nvSpPr>
          <p:spPr>
            <a:xfrm>
              <a:off x="9748" y="3443"/>
              <a:ext cx="4" cy="770"/>
            </a:xfrm>
            <a:prstGeom prst="line">
              <a:avLst/>
            </a:prstGeom>
            <a:ln w="9525" cap="flat" cmpd="sng">
              <a:solidFill>
                <a:srgbClr val="000000"/>
              </a:solidFill>
              <a:prstDash val="solid"/>
              <a:round/>
              <a:headEnd type="none" w="med" len="med"/>
              <a:tailEnd type="none" w="med" len="med"/>
            </a:ln>
          </p:spPr>
        </p:sp>
        <p:sp>
          <p:nvSpPr>
            <p:cNvPr id="21551" name="Line 47"/>
            <p:cNvSpPr/>
            <p:nvPr/>
          </p:nvSpPr>
          <p:spPr>
            <a:xfrm>
              <a:off x="11267" y="3838"/>
              <a:ext cx="2" cy="375"/>
            </a:xfrm>
            <a:prstGeom prst="line">
              <a:avLst/>
            </a:prstGeom>
            <a:ln w="9525" cap="flat" cmpd="sng">
              <a:solidFill>
                <a:srgbClr val="000000"/>
              </a:solidFill>
              <a:prstDash val="solid"/>
              <a:round/>
              <a:headEnd type="none" w="med" len="med"/>
              <a:tailEnd type="none" w="med" len="med"/>
            </a:ln>
          </p:spPr>
        </p:sp>
        <p:sp>
          <p:nvSpPr>
            <p:cNvPr id="21552" name="Line 48"/>
            <p:cNvSpPr/>
            <p:nvPr/>
          </p:nvSpPr>
          <p:spPr>
            <a:xfrm>
              <a:off x="12796" y="3838"/>
              <a:ext cx="2" cy="375"/>
            </a:xfrm>
            <a:prstGeom prst="line">
              <a:avLst/>
            </a:prstGeom>
            <a:ln w="9525" cap="flat" cmpd="sng">
              <a:solidFill>
                <a:srgbClr val="000000"/>
              </a:solidFill>
              <a:prstDash val="solid"/>
              <a:round/>
              <a:headEnd type="none" w="med" len="med"/>
              <a:tailEnd type="none" w="med" len="med"/>
            </a:ln>
          </p:spPr>
        </p:sp>
        <p:sp>
          <p:nvSpPr>
            <p:cNvPr id="21553" name="Line 49"/>
            <p:cNvSpPr/>
            <p:nvPr/>
          </p:nvSpPr>
          <p:spPr>
            <a:xfrm flipH="1">
              <a:off x="9784" y="2379"/>
              <a:ext cx="5" cy="290"/>
            </a:xfrm>
            <a:prstGeom prst="line">
              <a:avLst/>
            </a:prstGeom>
            <a:ln w="12700" cap="flat" cmpd="sng">
              <a:solidFill>
                <a:srgbClr val="000000"/>
              </a:solidFill>
              <a:prstDash val="solid"/>
              <a:round/>
              <a:headEnd type="none" w="med" len="med"/>
              <a:tailEnd type="none" w="med" len="med"/>
            </a:ln>
          </p:spPr>
        </p:sp>
        <p:sp>
          <p:nvSpPr>
            <p:cNvPr id="21554" name="Line 50"/>
            <p:cNvSpPr/>
            <p:nvPr/>
          </p:nvSpPr>
          <p:spPr>
            <a:xfrm>
              <a:off x="14097" y="2393"/>
              <a:ext cx="0" cy="3588"/>
            </a:xfrm>
            <a:prstGeom prst="line">
              <a:avLst/>
            </a:prstGeom>
            <a:ln w="12700" cap="flat" cmpd="sng">
              <a:solidFill>
                <a:srgbClr val="000000"/>
              </a:solidFill>
              <a:prstDash val="solid"/>
              <a:round/>
              <a:headEnd type="none" w="med" len="med"/>
              <a:tailEnd type="none" w="med" len="med"/>
            </a:ln>
          </p:spPr>
        </p:sp>
        <p:sp>
          <p:nvSpPr>
            <p:cNvPr id="21555" name="Line 51"/>
            <p:cNvSpPr/>
            <p:nvPr/>
          </p:nvSpPr>
          <p:spPr>
            <a:xfrm flipH="1">
              <a:off x="2547" y="5961"/>
              <a:ext cx="11556" cy="0"/>
            </a:xfrm>
            <a:prstGeom prst="line">
              <a:avLst/>
            </a:prstGeom>
            <a:ln w="12700" cap="flat" cmpd="sng">
              <a:solidFill>
                <a:srgbClr val="000000"/>
              </a:solidFill>
              <a:prstDash val="solid"/>
              <a:round/>
              <a:headEnd type="none" w="med" len="med"/>
              <a:tailEnd type="none" w="med" len="med"/>
            </a:ln>
          </p:spPr>
        </p:sp>
        <p:sp>
          <p:nvSpPr>
            <p:cNvPr id="21556" name="Line 52"/>
            <p:cNvSpPr/>
            <p:nvPr/>
          </p:nvSpPr>
          <p:spPr>
            <a:xfrm flipH="1">
              <a:off x="10828" y="2035"/>
              <a:ext cx="2" cy="363"/>
            </a:xfrm>
            <a:prstGeom prst="line">
              <a:avLst/>
            </a:prstGeom>
            <a:ln w="12700" cap="flat" cmpd="sng">
              <a:solidFill>
                <a:srgbClr val="000000"/>
              </a:solidFill>
              <a:prstDash val="solid"/>
              <a:round/>
              <a:headEnd type="none" w="med" len="med"/>
              <a:tailEnd type="none" w="med" len="med"/>
            </a:ln>
          </p:spPr>
        </p:sp>
        <p:sp>
          <p:nvSpPr>
            <p:cNvPr id="21557" name="Line 53"/>
            <p:cNvSpPr/>
            <p:nvPr/>
          </p:nvSpPr>
          <p:spPr>
            <a:xfrm flipV="1">
              <a:off x="2550" y="5954"/>
              <a:ext cx="2" cy="449"/>
            </a:xfrm>
            <a:prstGeom prst="line">
              <a:avLst/>
            </a:prstGeom>
            <a:ln w="12700" cap="flat" cmpd="sng">
              <a:solidFill>
                <a:srgbClr val="000000"/>
              </a:solidFill>
              <a:prstDash val="solid"/>
              <a:round/>
              <a:headEnd type="none" w="med" len="med"/>
              <a:tailEnd type="none" w="med" len="med"/>
            </a:ln>
          </p:spPr>
        </p:sp>
        <p:sp>
          <p:nvSpPr>
            <p:cNvPr id="21558" name="Line 54"/>
            <p:cNvSpPr/>
            <p:nvPr/>
          </p:nvSpPr>
          <p:spPr>
            <a:xfrm flipV="1">
              <a:off x="9608" y="5954"/>
              <a:ext cx="8" cy="576"/>
            </a:xfrm>
            <a:prstGeom prst="line">
              <a:avLst/>
            </a:prstGeom>
            <a:ln w="12700" cap="flat" cmpd="sng">
              <a:solidFill>
                <a:srgbClr val="000000"/>
              </a:solidFill>
              <a:prstDash val="solid"/>
              <a:round/>
              <a:headEnd type="none" w="med" len="med"/>
              <a:tailEnd type="none" w="med" len="med"/>
            </a:ln>
          </p:spPr>
        </p:sp>
        <p:sp>
          <p:nvSpPr>
            <p:cNvPr id="21559" name="Line 55"/>
            <p:cNvSpPr/>
            <p:nvPr/>
          </p:nvSpPr>
          <p:spPr>
            <a:xfrm>
              <a:off x="777" y="7431"/>
              <a:ext cx="3420" cy="0"/>
            </a:xfrm>
            <a:prstGeom prst="line">
              <a:avLst/>
            </a:prstGeom>
            <a:ln w="9525" cap="flat" cmpd="sng">
              <a:solidFill>
                <a:srgbClr val="000000"/>
              </a:solidFill>
              <a:prstDash val="solid"/>
              <a:round/>
              <a:headEnd type="none" w="med" len="med"/>
              <a:tailEnd type="none" w="med" len="med"/>
            </a:ln>
          </p:spPr>
        </p:sp>
        <p:sp>
          <p:nvSpPr>
            <p:cNvPr id="21560" name="Line 56"/>
            <p:cNvSpPr/>
            <p:nvPr/>
          </p:nvSpPr>
          <p:spPr>
            <a:xfrm>
              <a:off x="2552" y="7157"/>
              <a:ext cx="0" cy="500"/>
            </a:xfrm>
            <a:prstGeom prst="line">
              <a:avLst/>
            </a:prstGeom>
            <a:ln w="9525" cap="flat" cmpd="sng">
              <a:solidFill>
                <a:srgbClr val="000000"/>
              </a:solidFill>
              <a:prstDash val="solid"/>
              <a:round/>
              <a:headEnd type="none" w="med" len="med"/>
              <a:tailEnd type="none" w="med" len="med"/>
            </a:ln>
          </p:spPr>
        </p:sp>
        <p:sp>
          <p:nvSpPr>
            <p:cNvPr id="21561" name="Line 57"/>
            <p:cNvSpPr/>
            <p:nvPr/>
          </p:nvSpPr>
          <p:spPr>
            <a:xfrm>
              <a:off x="759" y="7433"/>
              <a:ext cx="0" cy="188"/>
            </a:xfrm>
            <a:prstGeom prst="line">
              <a:avLst/>
            </a:prstGeom>
            <a:ln w="9525" cap="flat" cmpd="sng">
              <a:solidFill>
                <a:srgbClr val="000000"/>
              </a:solidFill>
              <a:prstDash val="solid"/>
              <a:round/>
              <a:headEnd type="none" w="med" len="med"/>
              <a:tailEnd type="none" w="med" len="med"/>
            </a:ln>
          </p:spPr>
        </p:sp>
        <p:sp>
          <p:nvSpPr>
            <p:cNvPr id="21562" name="Line 58"/>
            <p:cNvSpPr/>
            <p:nvPr/>
          </p:nvSpPr>
          <p:spPr>
            <a:xfrm>
              <a:off x="4188" y="7433"/>
              <a:ext cx="0" cy="188"/>
            </a:xfrm>
            <a:prstGeom prst="line">
              <a:avLst/>
            </a:prstGeom>
            <a:ln w="9525" cap="flat" cmpd="sng">
              <a:solidFill>
                <a:srgbClr val="000000"/>
              </a:solidFill>
              <a:prstDash val="solid"/>
              <a:round/>
              <a:headEnd type="none" w="med" len="med"/>
              <a:tailEnd type="none" w="med" len="med"/>
            </a:ln>
          </p:spPr>
        </p:sp>
        <p:sp>
          <p:nvSpPr>
            <p:cNvPr id="21563" name="Line 59"/>
            <p:cNvSpPr/>
            <p:nvPr/>
          </p:nvSpPr>
          <p:spPr>
            <a:xfrm>
              <a:off x="5984" y="7444"/>
              <a:ext cx="7200" cy="0"/>
            </a:xfrm>
            <a:prstGeom prst="line">
              <a:avLst/>
            </a:prstGeom>
            <a:ln w="9525" cap="flat" cmpd="sng">
              <a:solidFill>
                <a:srgbClr val="000000"/>
              </a:solidFill>
              <a:prstDash val="solid"/>
              <a:round/>
              <a:headEnd type="none" w="med" len="med"/>
              <a:tailEnd type="none" w="med" len="med"/>
            </a:ln>
          </p:spPr>
        </p:sp>
        <p:sp>
          <p:nvSpPr>
            <p:cNvPr id="21564" name="Line 60"/>
            <p:cNvSpPr/>
            <p:nvPr/>
          </p:nvSpPr>
          <p:spPr>
            <a:xfrm>
              <a:off x="7573" y="7438"/>
              <a:ext cx="0" cy="212"/>
            </a:xfrm>
            <a:prstGeom prst="line">
              <a:avLst/>
            </a:prstGeom>
            <a:ln w="9525" cap="flat" cmpd="sng">
              <a:solidFill>
                <a:srgbClr val="000000"/>
              </a:solidFill>
              <a:prstDash val="solid"/>
              <a:round/>
              <a:headEnd type="none" w="med" len="med"/>
              <a:tailEnd type="none" w="med" len="med"/>
            </a:ln>
          </p:spPr>
        </p:sp>
        <p:sp>
          <p:nvSpPr>
            <p:cNvPr id="21565" name="Line 61"/>
            <p:cNvSpPr/>
            <p:nvPr/>
          </p:nvSpPr>
          <p:spPr>
            <a:xfrm>
              <a:off x="5978" y="7438"/>
              <a:ext cx="0" cy="212"/>
            </a:xfrm>
            <a:prstGeom prst="line">
              <a:avLst/>
            </a:prstGeom>
            <a:ln w="9525" cap="flat" cmpd="sng">
              <a:solidFill>
                <a:srgbClr val="000000"/>
              </a:solidFill>
              <a:prstDash val="solid"/>
              <a:round/>
              <a:headEnd type="none" w="med" len="med"/>
              <a:tailEnd type="none" w="med" len="med"/>
            </a:ln>
          </p:spPr>
        </p:sp>
        <p:sp>
          <p:nvSpPr>
            <p:cNvPr id="21566" name="Line 62"/>
            <p:cNvSpPr/>
            <p:nvPr/>
          </p:nvSpPr>
          <p:spPr>
            <a:xfrm>
              <a:off x="8745" y="7438"/>
              <a:ext cx="0" cy="212"/>
            </a:xfrm>
            <a:prstGeom prst="line">
              <a:avLst/>
            </a:prstGeom>
            <a:ln w="9525" cap="flat" cmpd="sng">
              <a:solidFill>
                <a:srgbClr val="000000"/>
              </a:solidFill>
              <a:prstDash val="solid"/>
              <a:round/>
              <a:headEnd type="none" w="med" len="med"/>
              <a:tailEnd type="none" w="med" len="med"/>
            </a:ln>
          </p:spPr>
        </p:sp>
        <p:sp>
          <p:nvSpPr>
            <p:cNvPr id="21567" name="Line 63"/>
            <p:cNvSpPr/>
            <p:nvPr/>
          </p:nvSpPr>
          <p:spPr>
            <a:xfrm>
              <a:off x="10190" y="7438"/>
              <a:ext cx="0" cy="212"/>
            </a:xfrm>
            <a:prstGeom prst="line">
              <a:avLst/>
            </a:prstGeom>
            <a:ln w="9525" cap="flat" cmpd="sng">
              <a:solidFill>
                <a:srgbClr val="000000"/>
              </a:solidFill>
              <a:prstDash val="solid"/>
              <a:round/>
              <a:headEnd type="none" w="med" len="med"/>
              <a:tailEnd type="none" w="med" len="med"/>
            </a:ln>
          </p:spPr>
        </p:sp>
        <p:sp>
          <p:nvSpPr>
            <p:cNvPr id="21568" name="Line 64"/>
            <p:cNvSpPr/>
            <p:nvPr/>
          </p:nvSpPr>
          <p:spPr>
            <a:xfrm>
              <a:off x="11622" y="7438"/>
              <a:ext cx="0" cy="212"/>
            </a:xfrm>
            <a:prstGeom prst="line">
              <a:avLst/>
            </a:prstGeom>
            <a:ln w="9525" cap="flat" cmpd="sng">
              <a:solidFill>
                <a:srgbClr val="000000"/>
              </a:solidFill>
              <a:prstDash val="solid"/>
              <a:round/>
              <a:headEnd type="none" w="med" len="med"/>
              <a:tailEnd type="none" w="med" len="med"/>
            </a:ln>
          </p:spPr>
        </p:sp>
        <p:sp>
          <p:nvSpPr>
            <p:cNvPr id="21569" name="Line 65"/>
            <p:cNvSpPr/>
            <p:nvPr/>
          </p:nvSpPr>
          <p:spPr>
            <a:xfrm>
              <a:off x="13167" y="7438"/>
              <a:ext cx="0" cy="212"/>
            </a:xfrm>
            <a:prstGeom prst="line">
              <a:avLst/>
            </a:prstGeom>
            <a:ln w="9525" cap="flat" cmpd="sng">
              <a:solidFill>
                <a:srgbClr val="000000"/>
              </a:solidFill>
              <a:prstDash val="solid"/>
              <a:round/>
              <a:headEnd type="none" w="med" len="med"/>
              <a:tailEnd type="none" w="med" len="med"/>
            </a:ln>
          </p:spPr>
        </p:sp>
        <p:sp>
          <p:nvSpPr>
            <p:cNvPr id="21570" name="Line 66"/>
            <p:cNvSpPr/>
            <p:nvPr/>
          </p:nvSpPr>
          <p:spPr>
            <a:xfrm>
              <a:off x="9586" y="7274"/>
              <a:ext cx="0" cy="193"/>
            </a:xfrm>
            <a:prstGeom prst="line">
              <a:avLst/>
            </a:prstGeom>
            <a:ln w="9525" cap="flat" cmpd="sng">
              <a:solidFill>
                <a:srgbClr val="000000"/>
              </a:solidFill>
              <a:prstDash val="solid"/>
              <a:round/>
              <a:headEnd type="none" w="med" len="med"/>
              <a:tailEnd type="none" w="med" len="med"/>
            </a:ln>
          </p:spPr>
        </p:sp>
      </p:grpSp>
      <p:sp>
        <p:nvSpPr>
          <p:cNvPr id="21571" name="Rectangle 67"/>
          <p:cNvSpPr/>
          <p:nvPr/>
        </p:nvSpPr>
        <p:spPr>
          <a:xfrm>
            <a:off x="152400" y="0"/>
            <a:ext cx="8839200" cy="701675"/>
          </a:xfrm>
          <a:prstGeom prst="rect">
            <a:avLst/>
          </a:prstGeom>
          <a:noFill/>
          <a:ln w="9525">
            <a:noFill/>
          </a:ln>
        </p:spPr>
        <p:txBody>
          <a:bodyPr anchor="t" anchorCtr="0">
            <a:spAutoFit/>
          </a:bodyPr>
          <a:p>
            <a:pPr indent="266700" algn="just" eaLnBrk="0" hangingPunct="0"/>
            <a:r>
              <a:rPr lang="en-US" altLang="zh-CN" sz="1000" dirty="0">
                <a:latin typeface="Arial" panose="020B0604020202020204" pitchFamily="34" charset="0"/>
                <a:ea typeface="宋体" panose="02010600030101010101" pitchFamily="2" charset="-122"/>
              </a:rPr>
              <a:t> </a:t>
            </a:r>
            <a:endParaRPr lang="en-US" altLang="zh-CN" sz="1000" dirty="0">
              <a:latin typeface="Arial" panose="020B0604020202020204" pitchFamily="34" charset="0"/>
              <a:ea typeface="宋体" panose="02010600030101010101" pitchFamily="2" charset="-122"/>
            </a:endParaRPr>
          </a:p>
          <a:p>
            <a:pPr indent="266700" algn="ctr" eaLnBrk="0" hangingPunct="0"/>
            <a:r>
              <a:rPr lang="en-US" altLang="zh-CN" b="1" dirty="0">
                <a:solidFill>
                  <a:srgbClr val="FF0000"/>
                </a:solidFill>
                <a:latin typeface="Arial" panose="020B0604020202020204" pitchFamily="34" charset="0"/>
                <a:ea typeface="宋体" panose="02010600030101010101" pitchFamily="2" charset="-122"/>
              </a:rPr>
              <a:t>Robbins </a:t>
            </a:r>
            <a:r>
              <a:rPr lang="zh-CN" altLang="en-US" b="1" dirty="0">
                <a:solidFill>
                  <a:srgbClr val="FF0000"/>
                </a:solidFill>
                <a:latin typeface="Arial" panose="020B0604020202020204" pitchFamily="34" charset="0"/>
                <a:ea typeface="黑体" panose="02010609060101010101" pitchFamily="2" charset="-122"/>
              </a:rPr>
              <a:t>薪资类别模型</a:t>
            </a:r>
            <a:endParaRPr lang="zh-CN" altLang="en-US" b="1" dirty="0">
              <a:solidFill>
                <a:srgbClr val="FF0000"/>
              </a:solidFill>
              <a:latin typeface="Arial" panose="020B0604020202020204" pitchFamily="34" charset="0"/>
              <a:ea typeface="黑体" panose="02010609060101010101" pitchFamily="2" charset="-122"/>
            </a:endParaRPr>
          </a:p>
          <a:p>
            <a:pPr indent="266700" algn="ctr" eaLnBrk="0" hangingPunct="0"/>
            <a:r>
              <a:rPr lang="zh-CN" altLang="en-US" sz="1200" dirty="0">
                <a:solidFill>
                  <a:srgbClr val="FF0000"/>
                </a:solidFill>
                <a:latin typeface="Arial" panose="020B0604020202020204" pitchFamily="34" charset="0"/>
                <a:ea typeface="宋体" panose="02010600030101010101" pitchFamily="2" charset="-122"/>
              </a:rPr>
              <a:t> </a:t>
            </a:r>
            <a:r>
              <a:rPr lang="en-US" altLang="zh-CN" sz="1200" dirty="0">
                <a:solidFill>
                  <a:srgbClr val="FF0000"/>
                </a:solidFill>
                <a:latin typeface="Arial" panose="020B0604020202020204" pitchFamily="34" charset="0"/>
                <a:ea typeface="宋体" panose="02010600030101010101" pitchFamily="2" charset="-122"/>
              </a:rPr>
              <a:t>Stephen P. Robbins, </a:t>
            </a:r>
            <a:r>
              <a:rPr lang="en-US" altLang="zh-CN" sz="1200" u="sng" dirty="0">
                <a:solidFill>
                  <a:srgbClr val="FF0000"/>
                </a:solidFill>
                <a:latin typeface="Arial" panose="020B0604020202020204" pitchFamily="34" charset="0"/>
                <a:ea typeface="宋体" panose="02010600030101010101" pitchFamily="2" charset="-122"/>
              </a:rPr>
              <a:t>Personnel : The Management of Human Resouces</a:t>
            </a:r>
            <a:endParaRPr lang="en-US" altLang="zh-CN" sz="1200"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灯片编号占位符 5"/>
          <p:cNvSpPr>
            <a:spLocks noGrp="1"/>
          </p:cNvSpPr>
          <p:nvPr>
            <p:ph type="sldNum" sz="quarter" idx="11"/>
          </p:nvPr>
        </p:nvSpPr>
        <p:spPr>
          <a:xfrm>
            <a:off x="457200" y="6245225"/>
            <a:ext cx="2133600" cy="476250"/>
          </a:xfrm>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fld id="{9A0DB2DC-4C9A-4742-B13C-FB6460FD3503}" type="slidenum">
              <a:rPr lang="en-US" altLang="zh-CN" sz="1200" dirty="0"/>
            </a:fld>
            <a:endParaRPr lang="en-US" altLang="zh-CN" sz="1200" dirty="0"/>
          </a:p>
        </p:txBody>
      </p:sp>
      <p:sp>
        <p:nvSpPr>
          <p:cNvPr id="22530" name="Rectangle 2"/>
          <p:cNvSpPr>
            <a:spLocks noGrp="1"/>
          </p:cNvSpPr>
          <p:nvPr>
            <p:ph type="title"/>
          </p:nvPr>
        </p:nvSpPr>
        <p:spPr/>
        <p:txBody>
          <a:bodyPr vert="horz" wrap="square" lIns="91440" tIns="45720" rIns="91440" bIns="45720" anchor="ctr" anchorCtr="0"/>
          <a:p>
            <a:r>
              <a:rPr lang="en-US" altLang="zh-CN" dirty="0">
                <a:solidFill>
                  <a:schemeClr val="hlink"/>
                </a:solidFill>
                <a:latin typeface="幼圆" pitchFamily="49" charset="-122"/>
                <a:ea typeface="幼圆" pitchFamily="49" charset="-122"/>
              </a:rPr>
              <a:t>1.4 </a:t>
            </a:r>
            <a:r>
              <a:rPr lang="zh-CN" altLang="en-US" dirty="0">
                <a:solidFill>
                  <a:schemeClr val="hlink"/>
                </a:solidFill>
                <a:latin typeface="幼圆" pitchFamily="49" charset="-122"/>
                <a:ea typeface="幼圆" pitchFamily="49" charset="-122"/>
              </a:rPr>
              <a:t>国内对工资的结构理解</a:t>
            </a:r>
            <a:endParaRPr lang="zh-CN" altLang="en-US" dirty="0">
              <a:solidFill>
                <a:schemeClr val="hlink"/>
              </a:solidFill>
              <a:latin typeface="幼圆" pitchFamily="49" charset="-122"/>
              <a:ea typeface="幼圆" pitchFamily="49" charset="-122"/>
            </a:endParaRPr>
          </a:p>
        </p:txBody>
      </p:sp>
      <p:sp>
        <p:nvSpPr>
          <p:cNvPr id="22531" name="Rectangle 3"/>
          <p:cNvSpPr>
            <a:spLocks noGrp="1"/>
          </p:cNvSpPr>
          <p:nvPr>
            <p:ph idx="1"/>
          </p:nvPr>
        </p:nvSpPr>
        <p:spPr>
          <a:xfrm>
            <a:off x="914400" y="2057400"/>
            <a:ext cx="7772400" cy="4114800"/>
          </a:xfrm>
        </p:spPr>
        <p:txBody>
          <a:bodyPr vert="horz" wrap="square" lIns="91440" tIns="45720" rIns="91440" bIns="45720" anchor="t" anchorCtr="0"/>
          <a:p>
            <a:r>
              <a:rPr lang="en-US" altLang="zh-CN" sz="3400" dirty="0"/>
              <a:t>W </a:t>
            </a:r>
            <a:r>
              <a:rPr lang="en-US" altLang="zh-CN" sz="2400" dirty="0"/>
              <a:t>1</a:t>
            </a:r>
            <a:r>
              <a:rPr lang="en-US" altLang="zh-CN" sz="3400" dirty="0"/>
              <a:t>=</a:t>
            </a:r>
            <a:r>
              <a:rPr lang="zh-CN" altLang="en-US" sz="3400" dirty="0"/>
              <a:t>基本工资等级表部分</a:t>
            </a:r>
            <a:endParaRPr lang="zh-CN" altLang="en-US" sz="3400" dirty="0"/>
          </a:p>
          <a:p>
            <a:r>
              <a:rPr lang="en-US" altLang="zh-CN" sz="3400" dirty="0"/>
              <a:t>W </a:t>
            </a:r>
            <a:r>
              <a:rPr lang="en-US" altLang="zh-CN" sz="2400" dirty="0"/>
              <a:t>2</a:t>
            </a:r>
            <a:r>
              <a:rPr lang="en-US" altLang="zh-CN" sz="3400" dirty="0"/>
              <a:t>=W </a:t>
            </a:r>
            <a:r>
              <a:rPr lang="en-US" altLang="zh-CN" sz="2400" dirty="0"/>
              <a:t>1</a:t>
            </a:r>
            <a:r>
              <a:rPr lang="en-US" altLang="zh-CN" sz="3400" dirty="0"/>
              <a:t>+</a:t>
            </a:r>
            <a:r>
              <a:rPr lang="zh-CN" altLang="en-US" sz="3400" dirty="0"/>
              <a:t>奖金</a:t>
            </a:r>
            <a:r>
              <a:rPr lang="en-US" altLang="zh-CN" sz="3400" dirty="0"/>
              <a:t>+</a:t>
            </a:r>
            <a:r>
              <a:rPr lang="zh-CN" altLang="en-US" sz="3400" dirty="0"/>
              <a:t>津贴</a:t>
            </a:r>
            <a:endParaRPr lang="zh-CN" altLang="en-US" sz="3400" dirty="0"/>
          </a:p>
          <a:p>
            <a:r>
              <a:rPr lang="en-US" altLang="zh-CN" sz="3400" dirty="0"/>
              <a:t>W </a:t>
            </a:r>
            <a:r>
              <a:rPr lang="en-US" altLang="zh-CN" sz="2400" dirty="0"/>
              <a:t>3</a:t>
            </a:r>
            <a:r>
              <a:rPr lang="en-US" altLang="zh-CN" sz="3400" dirty="0"/>
              <a:t>=W </a:t>
            </a:r>
            <a:r>
              <a:rPr lang="en-US" altLang="zh-CN" sz="2400" dirty="0"/>
              <a:t>2</a:t>
            </a:r>
            <a:r>
              <a:rPr lang="en-US" altLang="zh-CN" sz="3400" dirty="0"/>
              <a:t>+</a:t>
            </a:r>
            <a:r>
              <a:rPr lang="zh-CN" altLang="en-US" sz="3400" dirty="0"/>
              <a:t>福利（医疗、住房、培训等）</a:t>
            </a:r>
            <a:endParaRPr lang="zh-CN" altLang="en-US" sz="3400" dirty="0"/>
          </a:p>
          <a:p>
            <a:r>
              <a:rPr lang="en-US" altLang="zh-CN" sz="3400" dirty="0"/>
              <a:t>W </a:t>
            </a:r>
            <a:r>
              <a:rPr lang="en-US" altLang="zh-CN" sz="2400" dirty="0"/>
              <a:t>4</a:t>
            </a:r>
            <a:r>
              <a:rPr lang="en-US" altLang="zh-CN" sz="3400" dirty="0"/>
              <a:t>=W </a:t>
            </a:r>
            <a:r>
              <a:rPr lang="en-US" altLang="zh-CN" sz="2400" dirty="0"/>
              <a:t>3</a:t>
            </a:r>
            <a:r>
              <a:rPr lang="en-US" altLang="zh-CN" sz="3400" dirty="0"/>
              <a:t>+</a:t>
            </a:r>
            <a:r>
              <a:rPr lang="zh-CN" altLang="en-US" sz="3400" dirty="0"/>
              <a:t>延期支付（养老金、员工持股计划、股票期权）</a:t>
            </a:r>
            <a:endParaRPr lang="zh-CN" altLang="en-US" sz="3400" dirty="0"/>
          </a:p>
          <a:p>
            <a:endParaRPr lang="en-US" altLang="zh-C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1"/>
          <p:cNvSpPr>
            <a:spLocks noGrp="1"/>
          </p:cNvSpPr>
          <p:nvPr>
            <p:ph type="title"/>
          </p:nvPr>
        </p:nvSpPr>
        <p:spPr/>
        <p:txBody>
          <a:bodyPr vert="horz" wrap="square" lIns="91440" tIns="45720" rIns="91440" bIns="45720" anchor="ctr" anchorCtr="0"/>
          <a:p>
            <a:pPr algn="ctr"/>
            <a:r>
              <a:rPr lang="zh-CN" altLang="en-US" b="1" dirty="0">
                <a:solidFill>
                  <a:srgbClr val="FF0000"/>
                </a:solidFill>
              </a:rPr>
              <a:t>授课安排</a:t>
            </a:r>
            <a:endParaRPr lang="zh-CN" altLang="en-US" b="1" dirty="0">
              <a:solidFill>
                <a:srgbClr val="FF0000"/>
              </a:solidFill>
            </a:endParaRPr>
          </a:p>
        </p:txBody>
      </p:sp>
      <p:sp>
        <p:nvSpPr>
          <p:cNvPr id="3" name="内容占位符 2"/>
          <p:cNvSpPr>
            <a:spLocks noGrp="1"/>
          </p:cNvSpPr>
          <p:nvPr>
            <p:ph idx="1"/>
          </p:nvPr>
        </p:nvSpPr>
        <p:spPr/>
        <p:txBody>
          <a:bodyPr vert="horz" wrap="square" lIns="91440" tIns="45720" rIns="91440" bIns="45720" numCol="1" anchor="t" anchorCtr="0" compatLnSpc="1">
            <a:normAutofit fontScale="62500" lnSpcReduction="20000"/>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一、教学目标与课程意义</a:t>
            </a: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了解薪酬设计的基本原则、方法和技术；通过具体的演练，掌握基于岗位、能力的薪酬设计方法，并且结合组织绩效考评，修订组织薪酬策略。</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区分公共部门与企业薪酬体系的差异性，能够初步掌握公共部门及企业薪酬管理体系设计的基本理论和方法，模拟薪酬体系设计方案。</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二、总学时：</a:t>
            </a:r>
            <a:r>
              <a:rPr kumimoji="0" lang="en-US" sz="3200" b="0" i="0" u="none" strike="noStrike" kern="0" cap="none" spc="0" normalizeH="0" baseline="0" noProof="0" dirty="0">
                <a:ln>
                  <a:noFill/>
                </a:ln>
                <a:solidFill>
                  <a:schemeClr val="tx1"/>
                </a:solidFill>
                <a:effectLst/>
                <a:uLnTx/>
                <a:uFillTx/>
                <a:latin typeface="+mn-lt"/>
                <a:ea typeface="+mn-ea"/>
                <a:cs typeface="+mn-cs"/>
              </a:rPr>
              <a:t>48</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三、教学方式</a:t>
            </a: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教师讲授、课堂讨论、学生自学相结合；</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总学时：</a:t>
            </a:r>
            <a:r>
              <a:rPr kumimoji="0" lang="en-US" sz="3200" b="0" i="0" u="none" strike="noStrike" kern="0" cap="none" spc="0" normalizeH="0" baseline="0" noProof="0" dirty="0">
                <a:ln>
                  <a:noFill/>
                </a:ln>
                <a:solidFill>
                  <a:schemeClr val="tx1"/>
                </a:solidFill>
                <a:effectLst/>
                <a:uLnTx/>
                <a:uFillTx/>
                <a:latin typeface="+mn-lt"/>
                <a:ea typeface="+mn-ea"/>
                <a:cs typeface="+mn-cs"/>
              </a:rPr>
              <a:t>48</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，课堂讲授：</a:t>
            </a:r>
            <a:r>
              <a:rPr kumimoji="0" lang="en-US" sz="3200" b="0" i="0" u="none" strike="noStrike" kern="0" cap="none" spc="0" normalizeH="0" baseline="0" noProof="0" dirty="0">
                <a:ln>
                  <a:noFill/>
                </a:ln>
                <a:solidFill>
                  <a:schemeClr val="tx1"/>
                </a:solidFill>
                <a:effectLst/>
                <a:uLnTx/>
                <a:uFillTx/>
                <a:latin typeface="+mn-lt"/>
                <a:ea typeface="+mn-ea"/>
                <a:cs typeface="+mn-cs"/>
              </a:rPr>
              <a:t>30</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；制度设计案例分析：</a:t>
            </a:r>
            <a:r>
              <a:rPr kumimoji="0" lang="en-US" sz="3200" b="0" i="0" u="none" strike="noStrike" kern="0" cap="none" spc="0" normalizeH="0" baseline="0" noProof="0" dirty="0">
                <a:ln>
                  <a:noFill/>
                </a:ln>
                <a:solidFill>
                  <a:schemeClr val="tx1"/>
                </a:solidFill>
                <a:effectLst/>
                <a:uLnTx/>
                <a:uFillTx/>
                <a:latin typeface="+mn-lt"/>
                <a:ea typeface="+mn-ea"/>
                <a:cs typeface="+mn-cs"/>
              </a:rPr>
              <a:t>8</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；工资调查：</a:t>
            </a:r>
            <a:r>
              <a:rPr kumimoji="0" lang="en-US" sz="3200" b="0" i="0" u="none" strike="noStrike" kern="0" cap="none" spc="0" normalizeH="0" baseline="0" noProof="0" dirty="0">
                <a:ln>
                  <a:noFill/>
                </a:ln>
                <a:solidFill>
                  <a:schemeClr val="tx1"/>
                </a:solidFill>
                <a:effectLst/>
                <a:uLnTx/>
                <a:uFillTx/>
                <a:latin typeface="+mn-lt"/>
                <a:ea typeface="+mn-ea"/>
                <a:cs typeface="+mn-cs"/>
              </a:rPr>
              <a:t>4</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；课堂讨论：</a:t>
            </a:r>
            <a:r>
              <a:rPr kumimoji="0" lang="en-US" sz="3200" b="0" i="0" u="none" strike="noStrike" kern="0" cap="none" spc="0" normalizeH="0" baseline="0" noProof="0" dirty="0">
                <a:ln>
                  <a:noFill/>
                </a:ln>
                <a:solidFill>
                  <a:schemeClr val="tx1"/>
                </a:solidFill>
                <a:effectLst/>
                <a:uLnTx/>
                <a:uFillTx/>
                <a:latin typeface="+mn-lt"/>
                <a:ea typeface="+mn-ea"/>
                <a:cs typeface="+mn-cs"/>
              </a:rPr>
              <a:t>6</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0" i="0" u="none" strike="noStrike" kern="0" cap="none" spc="0" normalizeH="0" baseline="0" noProof="0" dirty="0">
                <a:ln>
                  <a:noFill/>
                </a:ln>
                <a:solidFill>
                  <a:schemeClr val="tx1"/>
                </a:solidFill>
                <a:effectLst/>
                <a:uLnTx/>
                <a:uFillTx/>
                <a:latin typeface="+mn-lt"/>
                <a:ea typeface="+mn-ea"/>
                <a:cs typeface="+mn-cs"/>
              </a:rPr>
              <a:t>在课堂</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讨论、薪酬调查等基础</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上，</a:t>
            </a:r>
            <a:r>
              <a:rPr kumimoji="0" lang="zh-CN" altLang="en-US" sz="3200" b="0" i="0" u="none" strike="noStrike" kern="0" cap="none" spc="0" normalizeH="0" baseline="0" noProof="0" dirty="0" smtClean="0">
                <a:ln>
                  <a:noFill/>
                </a:ln>
                <a:solidFill>
                  <a:schemeClr val="tx1"/>
                </a:solidFill>
                <a:effectLst/>
                <a:uLnTx/>
                <a:uFillTx/>
                <a:latin typeface="+mn-lt"/>
                <a:ea typeface="+mn-ea"/>
                <a:cs typeface="+mn-cs"/>
              </a:rPr>
              <a:t>提交薪酬调查报告</a:t>
            </a:r>
            <a:r>
              <a:rPr kumimoji="0" lang="en-US" sz="3200" b="0" i="0" u="none" strike="noStrike" kern="0" cap="none" spc="0" normalizeH="0" baseline="0" noProof="0" dirty="0" smtClean="0">
                <a:ln>
                  <a:noFill/>
                </a:ln>
                <a:solidFill>
                  <a:schemeClr val="tx1"/>
                </a:solidFill>
                <a:effectLst/>
                <a:uLnTx/>
                <a:uFillTx/>
                <a:latin typeface="+mn-lt"/>
                <a:ea typeface="+mn-ea"/>
                <a:cs typeface="+mn-cs"/>
              </a:rPr>
              <a:t>1</a:t>
            </a:r>
            <a:r>
              <a:rPr kumimoji="0" lang="zh-CN" altLang="en-US" sz="3200" b="0" i="0" u="none" strike="noStrike" kern="0" cap="none" spc="0" normalizeH="0" baseline="0" noProof="0" dirty="0">
                <a:ln>
                  <a:noFill/>
                </a:ln>
                <a:solidFill>
                  <a:schemeClr val="tx1"/>
                </a:solidFill>
                <a:effectLst/>
                <a:uLnTx/>
                <a:uFillTx/>
                <a:latin typeface="+mn-lt"/>
                <a:ea typeface="+mn-ea"/>
                <a:cs typeface="+mn-cs"/>
              </a:rPr>
              <a:t>篇。</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6147" name="灯片编号占位符 3"/>
          <p:cNvSpPr>
            <a:spLocks noGrp="1"/>
          </p:cNvSpPr>
          <p:nvPr>
            <p:ph type="sldNum" sz="quarter" idx="11"/>
          </p:nvPr>
        </p:nvSpPr>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1"/>
          <p:cNvSpPr>
            <a:spLocks noGrp="1"/>
          </p:cNvSpPr>
          <p:nvPr>
            <p:ph type="title"/>
          </p:nvPr>
        </p:nvSpPr>
        <p:spPr/>
        <p:txBody>
          <a:bodyPr vert="horz" wrap="square" lIns="91440" tIns="45720" rIns="91440" bIns="45720" anchor="ctr" anchorCtr="0"/>
          <a:p>
            <a:r>
              <a:rPr lang="zh-CN" altLang="en-US" b="1" dirty="0">
                <a:solidFill>
                  <a:srgbClr val="FF0000"/>
                </a:solidFill>
              </a:rPr>
              <a:t>课程考核与参考书目</a:t>
            </a:r>
            <a:endParaRPr lang="zh-CN" altLang="en-US" b="1" dirty="0">
              <a:solidFill>
                <a:srgbClr val="FF0000"/>
              </a:solidFill>
            </a:endParaRPr>
          </a:p>
        </p:txBody>
      </p:sp>
      <p:sp>
        <p:nvSpPr>
          <p:cNvPr id="3" name="内容占位符 2"/>
          <p:cNvSpPr>
            <a:spLocks noGrp="1"/>
          </p:cNvSpPr>
          <p:nvPr>
            <p:ph idx="1"/>
          </p:nvPr>
        </p:nvSpPr>
        <p:spPr>
          <a:xfrm>
            <a:off x="298450" y="1838325"/>
            <a:ext cx="8577263" cy="4441825"/>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1800" b="1" i="0" u="none" strike="noStrike" kern="0" cap="none" spc="0" normalizeH="0" baseline="0" noProof="0" dirty="0">
                <a:ln>
                  <a:noFill/>
                </a:ln>
                <a:solidFill>
                  <a:schemeClr val="tx1"/>
                </a:solidFill>
                <a:effectLst/>
                <a:uLnTx/>
                <a:uFillTx/>
                <a:latin typeface="+mn-lt"/>
                <a:ea typeface="+mn-ea"/>
                <a:cs typeface="+mn-cs"/>
              </a:rPr>
              <a:t>四、课程考核</a:t>
            </a:r>
            <a:endParaRPr kumimoji="0" lang="zh-CN" altLang="en-US"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1800" b="0" i="0" u="none" strike="noStrike" kern="0" cap="none" spc="0" normalizeH="0" baseline="0" noProof="0" dirty="0">
                <a:ln>
                  <a:noFill/>
                </a:ln>
                <a:solidFill>
                  <a:schemeClr val="tx1"/>
                </a:solidFill>
                <a:effectLst/>
                <a:uLnTx/>
                <a:uFillTx/>
                <a:latin typeface="+mn-lt"/>
                <a:ea typeface="+mn-ea"/>
                <a:cs typeface="+mn-cs"/>
              </a:rPr>
              <a:t>1</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、闭卷</a:t>
            </a:r>
            <a:r>
              <a:rPr kumimoji="0" lang="zh-CN" altLang="en-US" sz="1800" b="0" i="0" u="none" strike="noStrike" kern="0" cap="none" spc="0" normalizeH="0" baseline="0" noProof="0" dirty="0" smtClean="0">
                <a:ln>
                  <a:noFill/>
                </a:ln>
                <a:solidFill>
                  <a:schemeClr val="tx1"/>
                </a:solidFill>
                <a:effectLst/>
                <a:uLnTx/>
                <a:uFillTx/>
                <a:latin typeface="+mn-lt"/>
                <a:ea typeface="+mn-ea"/>
                <a:cs typeface="+mn-cs"/>
              </a:rPr>
              <a:t>考试</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5</a:t>
            </a:r>
            <a:r>
              <a:rPr kumimoji="0" lang="en-US" sz="1800" b="0" i="0" u="none" strike="noStrike" kern="0" cap="none" spc="0" normalizeH="0" baseline="0" noProof="0" dirty="0" smtClean="0">
                <a:ln>
                  <a:noFill/>
                </a:ln>
                <a:solidFill>
                  <a:schemeClr val="tx1"/>
                </a:solidFill>
                <a:effectLst/>
                <a:uLnTx/>
                <a:uFillTx/>
                <a:latin typeface="+mn-lt"/>
                <a:ea typeface="+mn-ea"/>
                <a:cs typeface="+mn-cs"/>
              </a:rPr>
              <a:t>0</a:t>
            </a:r>
            <a:r>
              <a:rPr kumimoji="0" lang="en-US" sz="1800" b="0" i="0" u="none" strike="noStrike" kern="0" cap="none" spc="0" normalizeH="0" baseline="0" noProof="0" dirty="0">
                <a:ln>
                  <a:noFill/>
                </a:ln>
                <a:solidFill>
                  <a:schemeClr val="tx1"/>
                </a:solidFill>
                <a:effectLst/>
                <a:uLnTx/>
                <a:uFillTx/>
                <a:latin typeface="+mn-lt"/>
                <a:ea typeface="+mn-ea"/>
                <a:cs typeface="+mn-cs"/>
              </a:rPr>
              <a:t>%</a:t>
            </a:r>
            <a:endParaRPr kumimoji="0" lang="zh-CN" altLang="en-US"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1800" b="0" i="0" u="none" strike="noStrike" kern="0" cap="none" spc="0" normalizeH="0" baseline="0" noProof="0" dirty="0">
                <a:ln>
                  <a:noFill/>
                </a:ln>
                <a:solidFill>
                  <a:schemeClr val="tx1"/>
                </a:solidFill>
                <a:effectLst/>
                <a:uLnTx/>
                <a:uFillTx/>
                <a:latin typeface="+mn-lt"/>
                <a:ea typeface="+mn-ea"/>
                <a:cs typeface="+mn-cs"/>
              </a:rPr>
              <a:t>2</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a:t>
            </a:r>
            <a:r>
              <a:rPr kumimoji="0" lang="zh-CN" altLang="en-US" sz="1800" b="0" i="0" u="none" strike="noStrike" kern="0" cap="none" spc="0" normalizeH="0" baseline="0" noProof="0" dirty="0" smtClean="0">
                <a:ln>
                  <a:noFill/>
                </a:ln>
                <a:solidFill>
                  <a:schemeClr val="tx1"/>
                </a:solidFill>
                <a:effectLst/>
                <a:uLnTx/>
                <a:uFillTx/>
                <a:latin typeface="+mn-lt"/>
                <a:ea typeface="+mn-ea"/>
                <a:cs typeface="+mn-cs"/>
              </a:rPr>
              <a:t>课堂</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2</a:t>
            </a:r>
            <a:r>
              <a:rPr kumimoji="0" lang="en-US" sz="1800" b="0" i="0" u="none" strike="noStrike" kern="0" cap="none" spc="0" normalizeH="0" baseline="0" noProof="0" dirty="0" smtClean="0">
                <a:ln>
                  <a:noFill/>
                </a:ln>
                <a:solidFill>
                  <a:schemeClr val="tx1"/>
                </a:solidFill>
                <a:effectLst/>
                <a:uLnTx/>
                <a:uFillTx/>
                <a:latin typeface="+mn-lt"/>
                <a:ea typeface="+mn-ea"/>
                <a:cs typeface="+mn-cs"/>
              </a:rPr>
              <a:t>0</a:t>
            </a:r>
            <a:r>
              <a:rPr kumimoji="0" lang="en-US" sz="1800" b="0" i="0" u="none" strike="noStrike" kern="0" cap="none" spc="0" normalizeH="0" baseline="0" noProof="0" dirty="0">
                <a:ln>
                  <a:noFill/>
                </a:ln>
                <a:solidFill>
                  <a:schemeClr val="tx1"/>
                </a:solidFill>
                <a:effectLst/>
                <a:uLnTx/>
                <a:uFillTx/>
                <a:latin typeface="+mn-lt"/>
                <a:ea typeface="+mn-ea"/>
                <a:cs typeface="+mn-cs"/>
              </a:rPr>
              <a:t>%</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（考勤、课堂研讨、调查汇报）</a:t>
            </a:r>
            <a:endParaRPr kumimoji="0" lang="zh-CN" altLang="en-US"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1800" b="0" i="0" u="none" strike="noStrike" kern="0" cap="none" spc="0" normalizeH="0" baseline="0" noProof="0" dirty="0">
                <a:ln>
                  <a:noFill/>
                </a:ln>
                <a:solidFill>
                  <a:schemeClr val="tx1"/>
                </a:solidFill>
                <a:effectLst/>
                <a:uLnTx/>
                <a:uFillTx/>
                <a:latin typeface="+mn-lt"/>
                <a:ea typeface="+mn-ea"/>
                <a:cs typeface="+mn-cs"/>
              </a:rPr>
              <a:t>3</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、薪酬</a:t>
            </a:r>
            <a:r>
              <a:rPr kumimoji="0" lang="zh-CN" altLang="en-US" sz="1800" b="0" i="0" u="none" strike="noStrike" kern="0" cap="none" spc="0" normalizeH="0" baseline="0" noProof="0" dirty="0" smtClean="0">
                <a:ln>
                  <a:noFill/>
                </a:ln>
                <a:solidFill>
                  <a:schemeClr val="tx1"/>
                </a:solidFill>
                <a:effectLst/>
                <a:uLnTx/>
                <a:uFillTx/>
                <a:latin typeface="+mn-lt"/>
                <a:ea typeface="+mn-ea"/>
                <a:cs typeface="+mn-cs"/>
              </a:rPr>
              <a:t>调查</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3</a:t>
            </a:r>
            <a:r>
              <a:rPr kumimoji="0" lang="en-US" sz="1800" b="0" i="0" u="none" strike="noStrike" kern="0" cap="none" spc="0" normalizeH="0" baseline="0" noProof="0" dirty="0" smtClean="0">
                <a:ln>
                  <a:noFill/>
                </a:ln>
                <a:solidFill>
                  <a:schemeClr val="tx1"/>
                </a:solidFill>
                <a:effectLst/>
                <a:uLnTx/>
                <a:uFillTx/>
                <a:latin typeface="+mn-lt"/>
                <a:ea typeface="+mn-ea"/>
                <a:cs typeface="+mn-cs"/>
              </a:rPr>
              <a:t>0%</a:t>
            </a:r>
            <a:endParaRPr kumimoji="0" lang="zh-CN" altLang="en-US"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1800" b="1" i="0" u="none" strike="noStrike" kern="0" cap="none" spc="0" normalizeH="0" baseline="0" noProof="0" dirty="0">
                <a:ln>
                  <a:noFill/>
                </a:ln>
                <a:solidFill>
                  <a:schemeClr val="tx1"/>
                </a:solidFill>
                <a:effectLst/>
                <a:uLnTx/>
                <a:uFillTx/>
                <a:latin typeface="+mn-lt"/>
                <a:ea typeface="+mn-ea"/>
                <a:cs typeface="+mn-cs"/>
              </a:rPr>
              <a:t>五、教材与参考书</a:t>
            </a:r>
            <a:endParaRPr kumimoji="0" lang="zh-CN" altLang="en-US" sz="1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1800" b="1" i="0" u="none" strike="noStrike" kern="0" cap="none" spc="0" normalizeH="0" baseline="0" noProof="0" dirty="0">
                <a:ln>
                  <a:noFill/>
                </a:ln>
                <a:solidFill>
                  <a:schemeClr val="tx1"/>
                </a:solidFill>
                <a:effectLst/>
                <a:uLnTx/>
                <a:uFillTx/>
                <a:latin typeface="+mn-lt"/>
                <a:ea typeface="+mn-ea"/>
                <a:cs typeface="+mn-cs"/>
              </a:rPr>
              <a:t>1</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、刘昕：薪酬管理（第</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6</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版），中国人民大学出版社</a:t>
            </a:r>
            <a:endParaRPr kumimoji="0" lang="en-US" altLang="zh-CN" sz="1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1800" b="1" i="0" u="none" strike="noStrike" kern="0" cap="none" spc="0" normalizeH="0" baseline="0" noProof="0" dirty="0">
                <a:ln>
                  <a:noFill/>
                </a:ln>
                <a:solidFill>
                  <a:schemeClr val="tx1"/>
                </a:solidFill>
                <a:effectLst/>
                <a:uLnTx/>
                <a:uFillTx/>
                <a:latin typeface="+mn-lt"/>
                <a:ea typeface="+mn-ea"/>
                <a:cs typeface="+mn-cs"/>
              </a:rPr>
              <a:t>2</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、曾湘泉：薪酬管理</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第二版</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，中国人民大学出版社，</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2011</a:t>
            </a:r>
            <a:r>
              <a:rPr kumimoji="0" lang="zh-CN" altLang="en-US" sz="1800" b="1" i="0" u="none" strike="noStrike" kern="0" cap="none" spc="0" normalizeH="0" baseline="0" noProof="0" dirty="0">
                <a:ln>
                  <a:noFill/>
                </a:ln>
                <a:solidFill>
                  <a:schemeClr val="tx1"/>
                </a:solidFill>
                <a:effectLst/>
                <a:uLnTx/>
                <a:uFillTx/>
                <a:latin typeface="+mn-lt"/>
                <a:ea typeface="+mn-ea"/>
                <a:cs typeface="+mn-cs"/>
              </a:rPr>
              <a:t>年</a:t>
            </a:r>
            <a:r>
              <a:rPr kumimoji="0" lang="en-US" altLang="zh-CN" sz="1800" b="1" i="0" u="none" strike="noStrike" kern="0" cap="none" spc="0" normalizeH="0" baseline="0" noProof="0" dirty="0">
                <a:ln>
                  <a:noFill/>
                </a:ln>
                <a:solidFill>
                  <a:schemeClr val="tx1"/>
                </a:solidFill>
                <a:effectLst/>
                <a:uLnTx/>
                <a:uFillTx/>
                <a:latin typeface="+mn-lt"/>
                <a:ea typeface="+mn-ea"/>
                <a:cs typeface="+mn-cs"/>
              </a:rPr>
              <a:t>.</a:t>
            </a:r>
            <a:endParaRPr kumimoji="0" lang="en-US" altLang="zh-CN" sz="18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1800" b="0" i="0" u="none" strike="noStrike" kern="0" cap="none" spc="0" normalizeH="0" baseline="0" noProof="0" dirty="0">
                <a:ln>
                  <a:noFill/>
                </a:ln>
                <a:solidFill>
                  <a:schemeClr val="tx1"/>
                </a:solidFill>
                <a:effectLst/>
                <a:uLnTx/>
                <a:uFillTx/>
                <a:latin typeface="+mn-lt"/>
                <a:ea typeface="+mn-ea"/>
                <a:cs typeface="+mn-cs"/>
              </a:rPr>
              <a:t>3</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a:t>
            </a:r>
            <a:r>
              <a:rPr kumimoji="0" lang="en-US" altLang="zh-CN" sz="1800" b="0" i="0" u="none" strike="noStrike" kern="0" cap="none" spc="0" normalizeH="0" baseline="0" noProof="0" dirty="0">
                <a:ln>
                  <a:noFill/>
                </a:ln>
                <a:solidFill>
                  <a:schemeClr val="tx1"/>
                </a:solidFill>
                <a:effectLst/>
                <a:uLnTx/>
                <a:uFillTx/>
                <a:latin typeface="+mn-lt"/>
                <a:ea typeface="+mn-ea"/>
                <a:cs typeface="+mn-cs"/>
              </a:rPr>
              <a:t>【</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美</a:t>
            </a:r>
            <a:r>
              <a:rPr kumimoji="0" lang="en-US" altLang="zh-CN" sz="1800" b="0" i="0" u="none" strike="noStrike" kern="0" cap="none" spc="0" normalizeH="0" baseline="0" noProof="0" dirty="0">
                <a:ln>
                  <a:noFill/>
                </a:ln>
                <a:solidFill>
                  <a:schemeClr val="tx1"/>
                </a:solidFill>
                <a:effectLst/>
                <a:uLnTx/>
                <a:uFillTx/>
                <a:latin typeface="+mn-lt"/>
                <a:ea typeface="+mn-ea"/>
                <a:cs typeface="+mn-cs"/>
              </a:rPr>
              <a:t>】</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伯曼：公共部门人力资源管理（第二版），萧鸣政等译，中国人民大学出版社，</a:t>
            </a:r>
            <a:r>
              <a:rPr kumimoji="0" lang="en-US" altLang="zh-CN" sz="1800" b="0" i="0" u="none" strike="noStrike" kern="0" cap="none" spc="0" normalizeH="0" baseline="0" noProof="0" dirty="0">
                <a:ln>
                  <a:noFill/>
                </a:ln>
                <a:solidFill>
                  <a:schemeClr val="tx1"/>
                </a:solidFill>
                <a:effectLst/>
                <a:uLnTx/>
                <a:uFillTx/>
                <a:latin typeface="+mn-lt"/>
                <a:ea typeface="+mn-ea"/>
                <a:cs typeface="+mn-cs"/>
              </a:rPr>
              <a:t>2007.</a:t>
            </a:r>
            <a:endParaRPr kumimoji="0" lang="en-US" altLang="zh-CN"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1800" b="0" i="0" u="none" strike="noStrike" kern="0" cap="none" spc="0" normalizeH="0" baseline="0" noProof="0" dirty="0">
                <a:ln>
                  <a:noFill/>
                </a:ln>
                <a:solidFill>
                  <a:schemeClr val="tx1"/>
                </a:solidFill>
                <a:effectLst/>
                <a:uLnTx/>
                <a:uFillTx/>
                <a:latin typeface="+mn-lt"/>
                <a:ea typeface="+mn-ea"/>
                <a:cs typeface="+mn-cs"/>
              </a:rPr>
              <a:t>4</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、美国薪酬协会：整体薪酬手册，朱飞译，企业管理出版社，</a:t>
            </a:r>
            <a:r>
              <a:rPr kumimoji="0" lang="en-US" altLang="zh-CN" sz="1800" b="0" i="0" u="none" strike="noStrike" kern="0" cap="none" spc="0" normalizeH="0" baseline="0" noProof="0" dirty="0">
                <a:ln>
                  <a:noFill/>
                </a:ln>
                <a:solidFill>
                  <a:schemeClr val="tx1"/>
                </a:solidFill>
                <a:effectLst/>
                <a:uLnTx/>
                <a:uFillTx/>
                <a:latin typeface="+mn-lt"/>
                <a:ea typeface="+mn-ea"/>
                <a:cs typeface="+mn-cs"/>
              </a:rPr>
              <a:t>2012</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年</a:t>
            </a:r>
            <a:r>
              <a:rPr kumimoji="0" lang="en-US" altLang="zh-CN" sz="1800" b="0" i="0" u="none" strike="noStrike" kern="0" cap="none" spc="0" normalizeH="0" baseline="0" noProof="0" dirty="0">
                <a:ln>
                  <a:noFill/>
                </a:ln>
                <a:solidFill>
                  <a:schemeClr val="tx1"/>
                </a:solidFill>
                <a:effectLst/>
                <a:uLnTx/>
                <a:uFillTx/>
                <a:latin typeface="+mn-lt"/>
                <a:ea typeface="+mn-ea"/>
                <a:cs typeface="+mn-cs"/>
              </a:rPr>
              <a:t>12</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月。</a:t>
            </a:r>
            <a:endParaRPr kumimoji="0" lang="zh-CN" altLang="en-US"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1800" b="0" i="0" u="none" strike="noStrike" kern="0" cap="none" spc="0" normalizeH="0" baseline="0" noProof="0" dirty="0">
                <a:ln>
                  <a:noFill/>
                </a:ln>
                <a:solidFill>
                  <a:schemeClr val="tx1"/>
                </a:solidFill>
                <a:effectLst/>
                <a:uLnTx/>
                <a:uFillTx/>
                <a:latin typeface="+mn-lt"/>
                <a:ea typeface="+mn-ea"/>
                <a:cs typeface="+mn-cs"/>
              </a:rPr>
              <a:t>5</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、马尔托奇奥：战略薪酬管理，杨东涛等译，中国人民大学出版社，</a:t>
            </a:r>
            <a:r>
              <a:rPr kumimoji="0" lang="en-US" altLang="zh-CN" sz="1800" b="0" i="0" u="none" strike="noStrike" kern="0" cap="none" spc="0" normalizeH="0" baseline="0" noProof="0" dirty="0">
                <a:ln>
                  <a:noFill/>
                </a:ln>
                <a:solidFill>
                  <a:schemeClr val="tx1"/>
                </a:solidFill>
                <a:effectLst/>
                <a:uLnTx/>
                <a:uFillTx/>
                <a:latin typeface="+mn-lt"/>
                <a:ea typeface="+mn-ea"/>
                <a:cs typeface="+mn-cs"/>
              </a:rPr>
              <a:t>2010</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年</a:t>
            </a:r>
            <a:endParaRPr kumimoji="0" lang="zh-CN" altLang="en-US"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1800" b="0" i="0" u="none" strike="noStrike" kern="0" cap="none" spc="0" normalizeH="0" baseline="0" noProof="0" dirty="0">
                <a:ln>
                  <a:noFill/>
                </a:ln>
                <a:solidFill>
                  <a:schemeClr val="tx1"/>
                </a:solidFill>
                <a:effectLst/>
                <a:uLnTx/>
                <a:uFillTx/>
                <a:latin typeface="+mn-lt"/>
                <a:ea typeface="+mn-ea"/>
                <a:cs typeface="+mn-cs"/>
              </a:rPr>
              <a:t>6</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a:t>
            </a:r>
            <a:r>
              <a:rPr kumimoji="0" lang="en-US" altLang="zh-CN" sz="1800" b="0" i="0" u="none" strike="noStrike" kern="0" cap="none" spc="0" normalizeH="0" baseline="0" noProof="0" dirty="0">
                <a:ln>
                  <a:noFill/>
                </a:ln>
                <a:solidFill>
                  <a:schemeClr val="tx1"/>
                </a:solidFill>
                <a:effectLst/>
                <a:uLnTx/>
                <a:uFillTx/>
                <a:latin typeface="+mn-lt"/>
                <a:ea typeface="+mn-ea"/>
                <a:cs typeface="+mn-cs"/>
              </a:rPr>
              <a:t>【</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美</a:t>
            </a:r>
            <a:r>
              <a:rPr kumimoji="0" lang="en-US" altLang="zh-CN" sz="1800" b="0" i="0" u="none" strike="noStrike" kern="0" cap="none" spc="0" normalizeH="0" baseline="0" noProof="0" dirty="0">
                <a:ln>
                  <a:noFill/>
                </a:ln>
                <a:solidFill>
                  <a:schemeClr val="tx1"/>
                </a:solidFill>
                <a:effectLst/>
                <a:uLnTx/>
                <a:uFillTx/>
                <a:latin typeface="+mn-lt"/>
                <a:ea typeface="+mn-ea"/>
                <a:cs typeface="+mn-cs"/>
              </a:rPr>
              <a:t>】</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米尔科维奇，纽曼：薪酬管理（第六版），董克用等译，中国人民大学出版社</a:t>
            </a:r>
            <a:r>
              <a:rPr kumimoji="0" lang="en-US" altLang="zh-CN" sz="1800" b="0" i="0" u="none" strike="noStrike" kern="0" cap="none" spc="0" normalizeH="0" baseline="0" noProof="0" dirty="0">
                <a:ln>
                  <a:noFill/>
                </a:ln>
                <a:solidFill>
                  <a:schemeClr val="tx1"/>
                </a:solidFill>
                <a:effectLst/>
                <a:uLnTx/>
                <a:uFillTx/>
                <a:latin typeface="+mn-lt"/>
                <a:ea typeface="+mn-ea"/>
                <a:cs typeface="+mn-cs"/>
              </a:rPr>
              <a:t>2001</a:t>
            </a:r>
            <a:r>
              <a:rPr kumimoji="0" lang="zh-CN" altLang="en-US" sz="1800" b="0" i="0" u="none" strike="noStrike" kern="0" cap="none" spc="0" normalizeH="0" baseline="0" noProof="0" dirty="0">
                <a:ln>
                  <a:noFill/>
                </a:ln>
                <a:solidFill>
                  <a:schemeClr val="tx1"/>
                </a:solidFill>
                <a:effectLst/>
                <a:uLnTx/>
                <a:uFillTx/>
                <a:latin typeface="+mn-lt"/>
                <a:ea typeface="+mn-ea"/>
                <a:cs typeface="+mn-cs"/>
              </a:rPr>
              <a:t>年。</a:t>
            </a:r>
            <a:endParaRPr kumimoji="0" lang="zh-CN" altLang="en-US" sz="1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1800" b="0" i="0" u="none" strike="noStrike" kern="0" cap="none" spc="0" normalizeH="0" baseline="0" noProof="0" dirty="0">
              <a:ln>
                <a:noFill/>
              </a:ln>
              <a:solidFill>
                <a:schemeClr val="tx1"/>
              </a:solidFill>
              <a:effectLst/>
              <a:uLnTx/>
              <a:uFillTx/>
              <a:latin typeface="+mn-lt"/>
              <a:ea typeface="+mn-ea"/>
              <a:cs typeface="+mn-cs"/>
            </a:endParaRPr>
          </a:p>
        </p:txBody>
      </p:sp>
      <p:sp>
        <p:nvSpPr>
          <p:cNvPr id="7171" name="灯片编号占位符 3"/>
          <p:cNvSpPr>
            <a:spLocks noGrp="1"/>
          </p:cNvSpPr>
          <p:nvPr>
            <p:ph type="sldNum" sz="quarter" idx="11"/>
          </p:nvPr>
        </p:nvSpPr>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1"/>
          <p:cNvSpPr>
            <a:spLocks noGrp="1"/>
          </p:cNvSpPr>
          <p:nvPr>
            <p:ph type="title"/>
          </p:nvPr>
        </p:nvSpPr>
        <p:spPr/>
        <p:txBody>
          <a:bodyPr vert="horz" wrap="square" lIns="91440" tIns="45720" rIns="91440" bIns="45720" anchor="ctr" anchorCtr="0"/>
          <a:p>
            <a:r>
              <a:rPr lang="zh-CN" altLang="en-US" b="1" dirty="0">
                <a:solidFill>
                  <a:srgbClr val="FF0000"/>
                </a:solidFill>
              </a:rPr>
              <a:t>教学大纲</a:t>
            </a:r>
            <a:endParaRPr lang="zh-CN" altLang="en-US" b="1" dirty="0">
              <a:solidFill>
                <a:srgbClr val="FF0000"/>
              </a:solidFill>
            </a:endParaRPr>
          </a:p>
        </p:txBody>
      </p:sp>
      <p:sp>
        <p:nvSpPr>
          <p:cNvPr id="3" name="内容占位符 2"/>
          <p:cNvSpPr>
            <a:spLocks noGrp="1"/>
          </p:cNvSpPr>
          <p:nvPr>
            <p:ph idx="1"/>
          </p:nvPr>
        </p:nvSpPr>
        <p:spPr>
          <a:xfrm>
            <a:off x="457200" y="1981200"/>
            <a:ext cx="8229600" cy="4267200"/>
          </a:xfrm>
        </p:spPr>
        <p:txBody>
          <a:bodyPr vert="horz" wrap="square" lIns="91440" tIns="45720" rIns="91440" bIns="45720" numCol="1" anchor="t" anchorCtr="0" compatLnSpc="1">
            <a:noAutofit/>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1900" b="1" i="0" u="none" strike="noStrike" kern="0" cap="none" spc="0" normalizeH="0" baseline="0" noProof="0" dirty="0">
                <a:ln>
                  <a:noFill/>
                </a:ln>
                <a:solidFill>
                  <a:schemeClr val="tx1"/>
                </a:solidFill>
                <a:effectLst/>
                <a:uLnTx/>
                <a:uFillTx/>
                <a:latin typeface="+mn-lt"/>
                <a:ea typeface="+mn-ea"/>
                <a:cs typeface="+mn-cs"/>
              </a:rPr>
              <a:t>第</a:t>
            </a:r>
            <a:r>
              <a:rPr kumimoji="0" lang="en-US" sz="1900" b="1" i="0" u="none" strike="noStrike" kern="0" cap="none" spc="0" normalizeH="0" baseline="0" noProof="0" dirty="0">
                <a:ln>
                  <a:noFill/>
                </a:ln>
                <a:solidFill>
                  <a:schemeClr val="tx1"/>
                </a:solidFill>
                <a:effectLst/>
                <a:uLnTx/>
                <a:uFillTx/>
                <a:latin typeface="+mn-lt"/>
                <a:ea typeface="+mn-ea"/>
                <a:cs typeface="+mn-cs"/>
              </a:rPr>
              <a:t>1</a:t>
            </a:r>
            <a:r>
              <a:rPr kumimoji="0" lang="zh-CN" altLang="en-US" sz="1900" b="1" i="0" u="none" strike="noStrike" kern="0" cap="none" spc="0" normalizeH="0" baseline="0" noProof="0" dirty="0">
                <a:ln>
                  <a:noFill/>
                </a:ln>
                <a:solidFill>
                  <a:schemeClr val="tx1"/>
                </a:solidFill>
                <a:effectLst/>
                <a:uLnTx/>
                <a:uFillTx/>
                <a:latin typeface="+mn-lt"/>
                <a:ea typeface="+mn-ea"/>
                <a:cs typeface="+mn-cs"/>
              </a:rPr>
              <a:t>讲：绪论</a:t>
            </a:r>
            <a:endParaRPr kumimoji="0" lang="zh-CN" altLang="en-US" sz="19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1900" b="0" i="0" u="none" strike="noStrike" kern="0" cap="none" spc="0" normalizeH="0" baseline="0" noProof="0" dirty="0">
                <a:ln>
                  <a:noFill/>
                </a:ln>
                <a:solidFill>
                  <a:schemeClr val="tx1"/>
                </a:solidFill>
                <a:effectLst/>
                <a:uLnTx/>
                <a:uFillTx/>
                <a:latin typeface="+mn-lt"/>
                <a:ea typeface="+mn-ea"/>
                <a:cs typeface="+mn-cs"/>
              </a:rPr>
              <a:t>人力资源管理专业课程设置与专业学习要求</a:t>
            </a:r>
            <a:endParaRPr kumimoji="0" lang="zh-CN" altLang="en-US" sz="19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bg2"/>
              </a:buClr>
              <a:buSzPct val="75000"/>
              <a:buFont typeface="Wingdings" panose="05000000000000000000" charset="0"/>
              <a:buChar char="l"/>
              <a:defRPr/>
            </a:pPr>
            <a:r>
              <a:rPr kumimoji="0" lang="zh-CN" altLang="en-US" sz="1900" b="0" i="0" u="none" strike="noStrike" kern="0" cap="none" spc="0" normalizeH="0" baseline="0" noProof="0" dirty="0">
                <a:ln>
                  <a:noFill/>
                </a:ln>
                <a:solidFill>
                  <a:schemeClr val="tx1"/>
                </a:solidFill>
                <a:effectLst/>
                <a:uLnTx/>
                <a:uFillTx/>
                <a:latin typeface="+mn-lt"/>
                <a:ea typeface="+mn-ea"/>
                <a:cs typeface="+mn-cs"/>
              </a:rPr>
              <a:t>公共部门人力资源管理中的</a:t>
            </a:r>
            <a:r>
              <a:rPr kumimoji="0" lang="en-US" altLang="zh-CN" sz="1900" b="0" i="0" u="none" strike="noStrike" kern="0" cap="none" spc="0" normalizeH="0" baseline="0" noProof="0" dirty="0">
                <a:ln>
                  <a:noFill/>
                </a:ln>
                <a:solidFill>
                  <a:schemeClr val="tx1"/>
                </a:solidFill>
                <a:effectLst/>
                <a:uLnTx/>
                <a:uFillTx/>
                <a:latin typeface="+mn-lt"/>
                <a:ea typeface="+mn-ea"/>
                <a:cs typeface="+mn-cs"/>
              </a:rPr>
              <a:t>《</a:t>
            </a:r>
            <a:r>
              <a:rPr kumimoji="0" lang="zh-CN" altLang="en-US" sz="1900" b="0" i="0" u="none" strike="noStrike" kern="0" cap="none" spc="0" normalizeH="0" baseline="0" noProof="0" dirty="0">
                <a:ln>
                  <a:noFill/>
                </a:ln>
                <a:solidFill>
                  <a:schemeClr val="tx1"/>
                </a:solidFill>
                <a:effectLst/>
                <a:uLnTx/>
                <a:uFillTx/>
                <a:latin typeface="+mn-lt"/>
                <a:ea typeface="+mn-ea"/>
                <a:cs typeface="+mn-cs"/>
              </a:rPr>
              <a:t>薪酬管理</a:t>
            </a:r>
            <a:r>
              <a:rPr kumimoji="0" lang="en-US" altLang="zh-CN" sz="1900" b="0" i="0" u="none" strike="noStrike" kern="0" cap="none" spc="0" normalizeH="0" baseline="0" noProof="0" dirty="0">
                <a:ln>
                  <a:noFill/>
                </a:ln>
                <a:solidFill>
                  <a:schemeClr val="tx1"/>
                </a:solidFill>
                <a:effectLst/>
                <a:uLnTx/>
                <a:uFillTx/>
                <a:latin typeface="+mn-lt"/>
                <a:ea typeface="+mn-ea"/>
                <a:cs typeface="+mn-cs"/>
              </a:rPr>
              <a:t>》</a:t>
            </a:r>
            <a:endParaRPr kumimoji="0" lang="en-US" altLang="zh-CN" sz="19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altLang="zh-CN" sz="1900" b="0" i="0" u="none" strike="noStrike" kern="0" cap="none" spc="0" normalizeH="0" baseline="0" noProof="0" dirty="0">
                <a:ln>
                  <a:noFill/>
                </a:ln>
                <a:solidFill>
                  <a:schemeClr val="tx1"/>
                </a:solidFill>
                <a:effectLst/>
                <a:uLnTx/>
                <a:uFillTx/>
                <a:latin typeface="+mn-lt"/>
                <a:ea typeface="+mn-ea"/>
                <a:cs typeface="+mn-cs"/>
              </a:rPr>
              <a:t>《</a:t>
            </a:r>
            <a:r>
              <a:rPr kumimoji="0" lang="zh-CN" altLang="en-US" sz="1900" b="0" i="0" u="none" strike="noStrike" kern="0" cap="none" spc="0" normalizeH="0" baseline="0" noProof="0" dirty="0">
                <a:ln>
                  <a:noFill/>
                </a:ln>
                <a:solidFill>
                  <a:schemeClr val="tx1"/>
                </a:solidFill>
                <a:effectLst/>
                <a:uLnTx/>
                <a:uFillTx/>
                <a:latin typeface="+mn-lt"/>
                <a:ea typeface="+mn-ea"/>
                <a:cs typeface="+mn-cs"/>
              </a:rPr>
              <a:t>薪酬管理与激励理论</a:t>
            </a:r>
            <a:r>
              <a:rPr kumimoji="0" lang="en-US" altLang="zh-CN" sz="1900" b="0" i="0" u="none" strike="noStrike" kern="0" cap="none" spc="0" normalizeH="0" baseline="0" noProof="0" dirty="0">
                <a:ln>
                  <a:noFill/>
                </a:ln>
                <a:solidFill>
                  <a:schemeClr val="tx1"/>
                </a:solidFill>
                <a:effectLst/>
                <a:uLnTx/>
                <a:uFillTx/>
                <a:latin typeface="+mn-lt"/>
                <a:ea typeface="+mn-ea"/>
                <a:cs typeface="+mn-cs"/>
              </a:rPr>
              <a:t>》</a:t>
            </a:r>
            <a:r>
              <a:rPr kumimoji="0" lang="zh-CN" altLang="en-US" sz="1900" b="0" i="0" u="none" strike="noStrike" kern="0" cap="none" spc="0" normalizeH="0" baseline="0" noProof="0" dirty="0">
                <a:ln>
                  <a:noFill/>
                </a:ln>
                <a:solidFill>
                  <a:schemeClr val="tx1"/>
                </a:solidFill>
                <a:effectLst/>
                <a:uLnTx/>
                <a:uFillTx/>
                <a:latin typeface="+mn-lt"/>
                <a:ea typeface="+mn-ea"/>
                <a:cs typeface="+mn-cs"/>
              </a:rPr>
              <a:t>课程定位和教学目标</a:t>
            </a:r>
            <a:endParaRPr kumimoji="0" lang="zh-CN" altLang="en-US" sz="19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bg2"/>
              </a:buClr>
              <a:buSzPct val="75000"/>
              <a:buFont typeface="Wingdings" panose="05000000000000000000" charset="0"/>
              <a:buChar char="l"/>
              <a:defRPr/>
            </a:pPr>
            <a:r>
              <a:rPr kumimoji="0" lang="zh-CN" altLang="en-US" sz="1900" b="0" i="0" u="none" strike="noStrike" kern="0" cap="none" spc="0" normalizeH="0" baseline="0" noProof="0" dirty="0">
                <a:ln>
                  <a:noFill/>
                </a:ln>
                <a:solidFill>
                  <a:schemeClr val="tx1"/>
                </a:solidFill>
                <a:effectLst/>
                <a:uLnTx/>
                <a:uFillTx/>
                <a:latin typeface="+mn-lt"/>
                <a:ea typeface="+mn-ea"/>
                <a:cs typeface="+mn-cs"/>
              </a:rPr>
              <a:t>本课程学习的目标与关键任务</a:t>
            </a:r>
            <a:endParaRPr kumimoji="0" lang="zh-CN" altLang="en-US" sz="19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1900" b="0" i="0" u="none" strike="noStrike" kern="0" cap="none" spc="0" normalizeH="0" baseline="0" noProof="0" dirty="0">
                <a:ln>
                  <a:noFill/>
                </a:ln>
                <a:solidFill>
                  <a:schemeClr val="tx1"/>
                </a:solidFill>
                <a:effectLst/>
                <a:uLnTx/>
                <a:uFillTx/>
                <a:latin typeface="+mn-lt"/>
                <a:ea typeface="+mn-ea"/>
                <a:cs typeface="+mn-cs"/>
              </a:rPr>
              <a:t>本课程教材、学习方法、学习要求与考核</a:t>
            </a:r>
            <a:endParaRPr kumimoji="0" lang="zh-CN" altLang="en-US" sz="19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bg2"/>
              </a:buClr>
              <a:buSzPct val="75000"/>
              <a:buFont typeface="Wingdings" panose="05000000000000000000" charset="0"/>
              <a:buChar char="l"/>
              <a:defRPr/>
            </a:pPr>
            <a:r>
              <a:rPr kumimoji="0" lang="zh-CN" altLang="en-US" sz="1900" b="0" i="0" u="none" strike="noStrike" kern="0" cap="none" spc="0" normalizeH="0" baseline="0" noProof="0" dirty="0">
                <a:ln>
                  <a:noFill/>
                </a:ln>
                <a:solidFill>
                  <a:schemeClr val="tx1"/>
                </a:solidFill>
                <a:effectLst/>
                <a:uLnTx/>
                <a:uFillTx/>
                <a:latin typeface="+mn-lt"/>
                <a:ea typeface="+mn-ea"/>
                <a:cs typeface="+mn-cs"/>
              </a:rPr>
              <a:t>教学方法：个人专业学习情况介绍与研讨</a:t>
            </a:r>
            <a:endParaRPr kumimoji="0" lang="zh-CN" altLang="en-US" sz="1900" b="0"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0" fontAlgn="base" latinLnBrk="0" hangingPunct="0">
              <a:lnSpc>
                <a:spcPct val="100000"/>
              </a:lnSpc>
              <a:spcBef>
                <a:spcPct val="20000"/>
              </a:spcBef>
              <a:spcAft>
                <a:spcPct val="0"/>
              </a:spcAft>
              <a:buClr>
                <a:schemeClr val="bg2"/>
              </a:buClr>
              <a:buSzPct val="75000"/>
              <a:buFont typeface="Wingdings" panose="05000000000000000000" charset="0"/>
              <a:buChar char="l"/>
              <a:defRPr/>
            </a:pPr>
            <a:r>
              <a:rPr kumimoji="0" lang="zh-CN" altLang="en-US" sz="1900" b="0" i="0" u="none" strike="noStrike" kern="0" cap="none" spc="0" normalizeH="0" baseline="0" noProof="0" dirty="0">
                <a:ln>
                  <a:noFill/>
                </a:ln>
                <a:solidFill>
                  <a:schemeClr val="tx1"/>
                </a:solidFill>
                <a:effectLst/>
                <a:uLnTx/>
                <a:uFillTx/>
                <a:latin typeface="+mn-lt"/>
                <a:ea typeface="+mn-ea"/>
                <a:cs typeface="+mn-cs"/>
              </a:rPr>
              <a:t>教具设计：自我简介与专业学习情况介绍模板</a:t>
            </a:r>
            <a:endParaRPr kumimoji="0" lang="en-US" altLang="zh-CN" sz="1900" b="1"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1900" b="1" i="0" u="none" strike="noStrike" kern="0" cap="none" spc="0" normalizeH="0" baseline="0" noProof="0" dirty="0">
                <a:ln>
                  <a:noFill/>
                </a:ln>
                <a:solidFill>
                  <a:schemeClr val="tx1"/>
                </a:solidFill>
                <a:effectLst/>
                <a:uLnTx/>
                <a:uFillTx/>
                <a:latin typeface="+mn-lt"/>
                <a:ea typeface="+mn-ea"/>
                <a:cs typeface="+mn-cs"/>
              </a:rPr>
              <a:t>第</a:t>
            </a:r>
            <a:r>
              <a:rPr kumimoji="0" lang="en-US" sz="1900" b="1" i="0" u="none" strike="noStrike" kern="0" cap="none" spc="0" normalizeH="0" baseline="0" noProof="0" dirty="0">
                <a:ln>
                  <a:noFill/>
                </a:ln>
                <a:solidFill>
                  <a:schemeClr val="tx1"/>
                </a:solidFill>
                <a:effectLst/>
                <a:uLnTx/>
                <a:uFillTx/>
                <a:latin typeface="+mn-lt"/>
                <a:ea typeface="+mn-ea"/>
                <a:cs typeface="+mn-cs"/>
              </a:rPr>
              <a:t>2</a:t>
            </a:r>
            <a:r>
              <a:rPr kumimoji="0" lang="zh-CN" altLang="en-US" sz="1900" b="1" i="0" u="none" strike="noStrike" kern="0" cap="none" spc="0" normalizeH="0" baseline="0" noProof="0" dirty="0">
                <a:ln>
                  <a:noFill/>
                </a:ln>
                <a:solidFill>
                  <a:schemeClr val="tx1"/>
                </a:solidFill>
                <a:effectLst/>
                <a:uLnTx/>
                <a:uFillTx/>
                <a:latin typeface="+mn-lt"/>
                <a:ea typeface="+mn-ea"/>
                <a:cs typeface="+mn-cs"/>
              </a:rPr>
              <a:t>讲</a:t>
            </a:r>
            <a:r>
              <a:rPr kumimoji="0" lang="en-US" sz="1900" b="1" i="0" u="none" strike="noStrike" kern="0" cap="none" spc="0" normalizeH="0" baseline="0" noProof="0" dirty="0">
                <a:ln>
                  <a:noFill/>
                </a:ln>
                <a:solidFill>
                  <a:schemeClr val="tx1"/>
                </a:solidFill>
                <a:effectLst/>
                <a:uLnTx/>
                <a:uFillTx/>
                <a:latin typeface="+mn-lt"/>
                <a:ea typeface="+mn-ea"/>
                <a:cs typeface="+mn-cs"/>
              </a:rPr>
              <a:t>:</a:t>
            </a:r>
            <a:r>
              <a:rPr kumimoji="0" lang="zh-CN" altLang="en-US" sz="1900" b="1" i="0" u="none" strike="noStrike" kern="0" cap="none" spc="0" normalizeH="0" baseline="0" noProof="0" dirty="0">
                <a:ln>
                  <a:noFill/>
                </a:ln>
                <a:solidFill>
                  <a:schemeClr val="tx1"/>
                </a:solidFill>
                <a:effectLst/>
                <a:uLnTx/>
                <a:uFillTx/>
                <a:latin typeface="+mn-lt"/>
                <a:ea typeface="+mn-ea"/>
                <a:cs typeface="+mn-cs"/>
              </a:rPr>
              <a:t>激励理论</a:t>
            </a:r>
            <a:endParaRPr kumimoji="0" lang="zh-CN" altLang="en-US" sz="19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1900" b="0" i="0" u="none" strike="noStrike" kern="0" cap="none" spc="0" normalizeH="0" baseline="0" noProof="0" dirty="0">
                <a:ln>
                  <a:noFill/>
                </a:ln>
                <a:solidFill>
                  <a:schemeClr val="tx1"/>
                </a:solidFill>
                <a:effectLst/>
                <a:uLnTx/>
                <a:uFillTx/>
                <a:latin typeface="+mn-lt"/>
                <a:ea typeface="+mn-ea"/>
                <a:cs typeface="+mn-cs"/>
              </a:rPr>
              <a:t>激励的四原则</a:t>
            </a:r>
            <a:endParaRPr kumimoji="0" lang="zh-CN" altLang="en-US" sz="19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1900" b="0" i="0" u="none" strike="noStrike" kern="0" cap="none" spc="0" normalizeH="0" baseline="0" noProof="0" dirty="0">
                <a:ln>
                  <a:noFill/>
                </a:ln>
                <a:solidFill>
                  <a:schemeClr val="tx1"/>
                </a:solidFill>
                <a:effectLst/>
                <a:uLnTx/>
                <a:uFillTx/>
                <a:latin typeface="+mn-lt"/>
                <a:ea typeface="+mn-ea"/>
                <a:cs typeface="+mn-cs"/>
              </a:rPr>
              <a:t>激励管理的理论</a:t>
            </a:r>
            <a:endParaRPr kumimoji="0" lang="zh-CN" altLang="en-US" sz="19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1900" b="0" i="0" u="none" strike="noStrike" kern="0" cap="none" spc="0" normalizeH="0" baseline="0" noProof="0" dirty="0">
                <a:ln>
                  <a:noFill/>
                </a:ln>
                <a:solidFill>
                  <a:schemeClr val="tx1"/>
                </a:solidFill>
                <a:effectLst/>
                <a:uLnTx/>
                <a:uFillTx/>
                <a:latin typeface="+mn-lt"/>
                <a:ea typeface="+mn-ea"/>
                <a:cs typeface="+mn-cs"/>
              </a:rPr>
              <a:t>激励的方法</a:t>
            </a:r>
            <a:endParaRPr kumimoji="0" lang="zh-CN" altLang="en-US" sz="19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1000" b="0" i="0" u="none" strike="noStrike" kern="0" cap="none" spc="0" normalizeH="0" baseline="0" noProof="0" dirty="0">
              <a:ln>
                <a:noFill/>
              </a:ln>
              <a:solidFill>
                <a:schemeClr val="tx1"/>
              </a:solidFill>
              <a:effectLst/>
              <a:uLnTx/>
              <a:uFillTx/>
              <a:latin typeface="+mn-lt"/>
              <a:ea typeface="+mn-ea"/>
              <a:cs typeface="+mn-cs"/>
            </a:endParaRPr>
          </a:p>
        </p:txBody>
      </p:sp>
      <p:sp>
        <p:nvSpPr>
          <p:cNvPr id="8195" name="灯片编号占位符 3"/>
          <p:cNvSpPr>
            <a:spLocks noGrp="1"/>
          </p:cNvSpPr>
          <p:nvPr>
            <p:ph type="sldNum" sz="quarter" idx="11"/>
          </p:nvPr>
        </p:nvSpPr>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27100" y="573088"/>
            <a:ext cx="7791450" cy="6143625"/>
          </a:xfrm>
        </p:spPr>
        <p:txBody>
          <a:bodyPr vert="horz" wrap="square" lIns="91440" tIns="45720" rIns="91440" bIns="45720" numCol="1" anchor="t" anchorCtr="0" compatLnSpc="1">
            <a:normAutofit fontScale="75000" lnSpcReduction="10000"/>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第</a:t>
            </a:r>
            <a:r>
              <a:rPr kumimoji="0" lang="en-US" sz="3200" b="1" i="0" u="none" strike="noStrike" kern="0" cap="none" spc="0" normalizeH="0" baseline="0" noProof="0" dirty="0">
                <a:ln>
                  <a:noFill/>
                </a:ln>
                <a:solidFill>
                  <a:schemeClr val="tx1"/>
                </a:solidFill>
                <a:effectLst/>
                <a:uLnTx/>
                <a:uFillTx/>
                <a:latin typeface="+mn-lt"/>
                <a:ea typeface="+mn-ea"/>
                <a:cs typeface="+mn-cs"/>
              </a:rPr>
              <a:t>3</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讲：薪酬</a:t>
            </a:r>
            <a:r>
              <a:rPr kumimoji="0" lang="zh-CN" sz="3200" b="1" i="0" u="none" strike="noStrike" kern="0" cap="none" spc="0" normalizeH="0" baseline="0" noProof="0" dirty="0">
                <a:ln>
                  <a:noFill/>
                </a:ln>
                <a:solidFill>
                  <a:schemeClr val="tx1"/>
                </a:solidFill>
                <a:effectLst/>
                <a:uLnTx/>
                <a:uFillTx/>
                <a:latin typeface="+mn-lt"/>
                <a:ea typeface="+mn-ea"/>
                <a:cs typeface="+mn-cs"/>
              </a:rPr>
              <a:t>导论</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 </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薪酬的本质</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全面薪酬管理</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薪酬工资和福利设计</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薪酬体系设计</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第</a:t>
            </a:r>
            <a:r>
              <a:rPr kumimoji="0" lang="en-US" altLang="zh-CN" sz="3200" b="1" i="0" u="none" strike="noStrike" kern="0" cap="none" spc="0" normalizeH="0" baseline="0" noProof="0" dirty="0">
                <a:ln>
                  <a:noFill/>
                </a:ln>
                <a:solidFill>
                  <a:schemeClr val="tx1"/>
                </a:solidFill>
                <a:effectLst/>
                <a:uLnTx/>
                <a:uFillTx/>
                <a:latin typeface="+mn-lt"/>
                <a:ea typeface="+mn-ea"/>
                <a:cs typeface="+mn-cs"/>
              </a:rPr>
              <a:t>4</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讲：市场薪资调查</a:t>
            </a: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市场薪资调查方法</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岗位和薪酬调查工具</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薪酬调查的组织实施</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第</a:t>
            </a:r>
            <a:r>
              <a:rPr kumimoji="0" lang="en-US" altLang="zh-CN" sz="3200" b="1" i="0" u="none" strike="noStrike" kern="0" cap="none" spc="0" normalizeH="0" baseline="0" noProof="0" dirty="0">
                <a:ln>
                  <a:noFill/>
                </a:ln>
                <a:solidFill>
                  <a:schemeClr val="tx1"/>
                </a:solidFill>
                <a:effectLst/>
                <a:uLnTx/>
                <a:uFillTx/>
                <a:latin typeface="+mn-lt"/>
                <a:ea typeface="+mn-ea"/>
                <a:cs typeface="+mn-cs"/>
              </a:rPr>
              <a:t>5</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讲：薪酬战略</a:t>
            </a: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薪酬体系评价的四个基本要素</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案例：四类典型员工的薪酬期望</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薪酬如何支持企业战略目标的实现</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薪酬结构与竞争优势</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案例：某事业单位薪酬体系；某企业薪酬结构分析</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9218" name="灯片编号占位符 3"/>
          <p:cNvSpPr>
            <a:spLocks noGrp="1"/>
          </p:cNvSpPr>
          <p:nvPr>
            <p:ph type="sldNum" sz="quarter" idx="11"/>
          </p:nvPr>
        </p:nvSpPr>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2788" y="501650"/>
            <a:ext cx="7720013" cy="6027738"/>
          </a:xfrm>
        </p:spPr>
        <p:txBody>
          <a:bodyPr vert="horz" wrap="square" lIns="91440" tIns="45720" rIns="91440" bIns="45720" numCol="1" anchor="t" anchorCtr="0" compatLnSpc="1">
            <a:normAutofit lnSpcReduction="20000"/>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第</a:t>
            </a:r>
            <a:r>
              <a:rPr kumimoji="0" lang="en-US" sz="3200" b="1" i="0" u="none" strike="noStrike" kern="0" cap="none" spc="0" normalizeH="0" baseline="0" noProof="0" dirty="0">
                <a:ln>
                  <a:noFill/>
                </a:ln>
                <a:solidFill>
                  <a:schemeClr val="tx1"/>
                </a:solidFill>
                <a:effectLst/>
                <a:uLnTx/>
                <a:uFillTx/>
                <a:latin typeface="+mn-lt"/>
                <a:ea typeface="+mn-ea"/>
                <a:cs typeface="+mn-cs"/>
              </a:rPr>
              <a:t>6</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讲：</a:t>
            </a:r>
            <a:r>
              <a:rPr kumimoji="0" lang="zh-CN" altLang="en-US" sz="3200" b="0" i="0" u="none" strike="noStrike" kern="0" cap="none" spc="0" normalizeH="0" baseline="0" noProof="1" dirty="0" smtClean="0">
                <a:solidFill>
                  <a:schemeClr val="dk1"/>
                </a:solidFill>
                <a:latin typeface="+mn-lt"/>
                <a:ea typeface="+mn-ea"/>
                <a:cs typeface="+mn-cs"/>
                <a:sym typeface="+mn-ea"/>
              </a:rPr>
              <a:t>基本薪酬管理</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岗位价值评价方法</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1" dirty="0" smtClean="0">
                <a:solidFill>
                  <a:schemeClr val="dk1"/>
                </a:solidFill>
                <a:latin typeface="+mn-lt"/>
                <a:ea typeface="+mn-ea"/>
                <a:cs typeface="+mn-ea"/>
                <a:sym typeface="+mn-ea"/>
              </a:rPr>
              <a:t>基于职位价值的基本薪酬管理</a:t>
            </a:r>
            <a:endParaRPr kumimoji="0" lang="zh-CN" altLang="en-US" sz="2800" b="0" i="0" u="none" strike="noStrike" kern="0" cap="none" spc="0" normalizeH="0" baseline="0" noProof="1" dirty="0" smtClean="0">
              <a:solidFill>
                <a:schemeClr val="dk1"/>
              </a:solidFill>
              <a:latin typeface="+mn-lt"/>
              <a:ea typeface="+mn-ea"/>
              <a:cs typeface="+mn-ea"/>
              <a:sym typeface="+mn-ea"/>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1" dirty="0" smtClean="0">
                <a:solidFill>
                  <a:schemeClr val="dk1"/>
                </a:solidFill>
                <a:latin typeface="+mn-lt"/>
                <a:ea typeface="+mn-ea"/>
                <a:cs typeface="+mn-ea"/>
                <a:sym typeface="+mn-ea"/>
              </a:rPr>
              <a:t>基于能力的基本薪酬管理</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1600200" marR="0" lvl="3" indent="-228600" algn="l" defTabSz="914400" rtl="0" eaLnBrk="0" fontAlgn="base" latinLnBrk="0" hangingPunct="0">
              <a:lnSpc>
                <a:spcPct val="100000"/>
              </a:lnSpc>
              <a:spcBef>
                <a:spcPct val="20000"/>
              </a:spcBef>
              <a:spcAft>
                <a:spcPct val="0"/>
              </a:spcAft>
              <a:buClr>
                <a:schemeClr val="bg2"/>
              </a:buClr>
              <a:buSzPct val="75000"/>
              <a:buFont typeface="Wingdings" panose="05000000000000000000" charset="0"/>
              <a:buChar char="l"/>
              <a:defRPr/>
            </a:pPr>
            <a:r>
              <a:rPr kumimoji="0" lang="zh-CN" altLang="en-US" sz="2000" b="0" i="0" u="none" strike="noStrike" kern="0" cap="none" spc="0" normalizeH="0" baseline="0" noProof="0" dirty="0">
                <a:ln>
                  <a:noFill/>
                </a:ln>
                <a:solidFill>
                  <a:schemeClr val="tx1"/>
                </a:solidFill>
                <a:effectLst/>
                <a:uLnTx/>
                <a:uFillTx/>
                <a:latin typeface="+mn-lt"/>
                <a:ea typeface="+mn-ea"/>
                <a:cs typeface="+mn-cs"/>
              </a:rPr>
              <a:t>岗位价值评估的四种方法</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a:p>
            <a:pPr marL="1600200" marR="0" lvl="3" indent="-228600" algn="l" defTabSz="914400" rtl="0" eaLnBrk="0" fontAlgn="base" latinLnBrk="0" hangingPunct="0">
              <a:lnSpc>
                <a:spcPct val="100000"/>
              </a:lnSpc>
              <a:spcBef>
                <a:spcPct val="20000"/>
              </a:spcBef>
              <a:spcAft>
                <a:spcPct val="0"/>
              </a:spcAft>
              <a:buClr>
                <a:schemeClr val="bg2"/>
              </a:buClr>
              <a:buSzPct val="75000"/>
              <a:buFont typeface="Wingdings" panose="05000000000000000000" charset="0"/>
              <a:buChar char="l"/>
              <a:defRPr/>
            </a:pPr>
            <a:r>
              <a:rPr kumimoji="0" lang="zh-CN" altLang="en-US" sz="2000" b="0" i="0" u="none" strike="noStrike" kern="0" cap="none" spc="0" normalizeH="0" baseline="0" noProof="0" dirty="0">
                <a:ln>
                  <a:noFill/>
                </a:ln>
                <a:solidFill>
                  <a:schemeClr val="tx1"/>
                </a:solidFill>
                <a:effectLst/>
                <a:uLnTx/>
                <a:uFillTx/>
                <a:latin typeface="+mn-lt"/>
                <a:ea typeface="+mn-ea"/>
                <a:cs typeface="+mn-cs"/>
              </a:rPr>
              <a:t>案例分析：评价三个典型岗位的价值</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a:p>
            <a:pPr marL="1600200" marR="0" lvl="3" indent="-228600" algn="l" defTabSz="914400" rtl="0" eaLnBrk="0" fontAlgn="base" latinLnBrk="0" hangingPunct="0">
              <a:lnSpc>
                <a:spcPct val="100000"/>
              </a:lnSpc>
              <a:spcBef>
                <a:spcPct val="20000"/>
              </a:spcBef>
              <a:spcAft>
                <a:spcPct val="0"/>
              </a:spcAft>
              <a:buClr>
                <a:schemeClr val="bg2"/>
              </a:buClr>
              <a:buSzPct val="75000"/>
              <a:buFont typeface="Wingdings" panose="05000000000000000000" charset="0"/>
              <a:buChar char="l"/>
              <a:defRPr/>
            </a:pPr>
            <a:r>
              <a:rPr kumimoji="0" lang="zh-CN" altLang="en-US" sz="2000" b="0" i="0" u="none" strike="noStrike" kern="0" cap="none" spc="0" normalizeH="0" baseline="0" noProof="0" dirty="0">
                <a:ln>
                  <a:noFill/>
                </a:ln>
                <a:solidFill>
                  <a:schemeClr val="tx1"/>
                </a:solidFill>
                <a:effectLst/>
                <a:uLnTx/>
                <a:uFillTx/>
                <a:latin typeface="+mn-lt"/>
                <a:ea typeface="+mn-ea"/>
                <a:cs typeface="+mn-cs"/>
              </a:rPr>
              <a:t>因素评估法及其应用</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a:p>
            <a:pPr marL="1600200" marR="0" lvl="3" indent="-228600" algn="l" defTabSz="914400" rtl="0" eaLnBrk="0" fontAlgn="base" latinLnBrk="0" hangingPunct="0">
              <a:lnSpc>
                <a:spcPct val="100000"/>
              </a:lnSpc>
              <a:spcBef>
                <a:spcPct val="20000"/>
              </a:spcBef>
              <a:spcAft>
                <a:spcPct val="0"/>
              </a:spcAft>
              <a:buClr>
                <a:schemeClr val="bg2"/>
              </a:buClr>
              <a:buSzPct val="75000"/>
              <a:buFont typeface="Wingdings" panose="05000000000000000000" charset="0"/>
              <a:buChar char="l"/>
              <a:defRPr/>
            </a:pPr>
            <a:r>
              <a:rPr kumimoji="0" lang="zh-CN" altLang="en-US" sz="2000" b="0" i="0" u="none" strike="noStrike" kern="0" cap="none" spc="0" normalizeH="0" baseline="0" noProof="0" dirty="0">
                <a:ln>
                  <a:noFill/>
                </a:ln>
                <a:solidFill>
                  <a:schemeClr val="tx1"/>
                </a:solidFill>
                <a:effectLst/>
                <a:uLnTx/>
                <a:uFillTx/>
                <a:latin typeface="+mn-lt"/>
                <a:ea typeface="+mn-ea"/>
                <a:cs typeface="+mn-cs"/>
              </a:rPr>
              <a:t>演练：七要素岗位价值评估法</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sym typeface="+mn-ea"/>
              </a:rPr>
              <a:t>第7讲：奖金管理（一）</a:t>
            </a: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sym typeface="+mn-ea"/>
              </a:rPr>
              <a:t>奖金概述</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sym typeface="+mn-ea"/>
              </a:rPr>
              <a:t>第8讲：奖金管理（二）</a:t>
            </a:r>
            <a:endParaRPr kumimoji="0" lang="zh-CN" altLang="en-US" sz="3200" b="1"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sym typeface="+mn-ea"/>
              </a:rPr>
              <a:t>主要奖励计划</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sym typeface="+mn-ea"/>
              </a:rPr>
              <a:t>第9讲：奖金管理（三）</a:t>
            </a:r>
            <a:endParaRPr kumimoji="0" lang="zh-CN" altLang="en-US" sz="3200" b="1" i="0" u="none" strike="noStrike" kern="0" cap="none" spc="0" normalizeH="0" baseline="0" noProof="0" dirty="0">
              <a:ln>
                <a:noFill/>
              </a:ln>
              <a:solidFill>
                <a:schemeClr val="tx1"/>
              </a:solidFill>
              <a:effectLst/>
              <a:uLnTx/>
              <a:uFillTx/>
              <a:latin typeface="+mn-lt"/>
              <a:ea typeface="+mn-ea"/>
              <a:cs typeface="+mn-cs"/>
              <a:sym typeface="+mn-ea"/>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sym typeface="+mn-ea"/>
              </a:rPr>
              <a:t>绩效管理与奖金</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1600200" marR="0" lvl="3" indent="-228600" algn="l" defTabSz="914400" rtl="0" eaLnBrk="0" fontAlgn="base" latinLnBrk="0" hangingPunct="0">
              <a:lnSpc>
                <a:spcPct val="100000"/>
              </a:lnSpc>
              <a:spcBef>
                <a:spcPct val="20000"/>
              </a:spcBef>
              <a:spcAft>
                <a:spcPct val="0"/>
              </a:spcAft>
              <a:buClr>
                <a:schemeClr val="bg2"/>
              </a:buClr>
              <a:buSzPct val="75000"/>
              <a:buFont typeface="Wingdings" panose="05000000000000000000" charset="0"/>
              <a:buChar char="l"/>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a:p>
            <a:pPr marL="1600200" marR="0" lvl="3" indent="-228600" algn="l" defTabSz="914400" rtl="0" eaLnBrk="0" fontAlgn="base" latinLnBrk="0" hangingPunct="0">
              <a:lnSpc>
                <a:spcPct val="100000"/>
              </a:lnSpc>
              <a:spcBef>
                <a:spcPct val="20000"/>
              </a:spcBef>
              <a:spcAft>
                <a:spcPct val="0"/>
              </a:spcAft>
              <a:buClr>
                <a:schemeClr val="bg2"/>
              </a:buClr>
              <a:buSzPct val="75000"/>
              <a:buFont typeface="Wingdings" panose="05000000000000000000" charset="0"/>
              <a:buChar char="l"/>
              <a:defRPr/>
            </a:pP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
        <p:nvSpPr>
          <p:cNvPr id="10242" name="灯片编号占位符 3"/>
          <p:cNvSpPr>
            <a:spLocks noGrp="1"/>
          </p:cNvSpPr>
          <p:nvPr>
            <p:ph type="sldNum" sz="quarter" idx="11"/>
          </p:nvPr>
        </p:nvSpPr>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1076325" y="644525"/>
            <a:ext cx="7499350" cy="5819775"/>
          </a:xfrm>
        </p:spPr>
        <p:txBody>
          <a:bodyPr vert="horz" wrap="square" lIns="91440" tIns="45720" rIns="91440" bIns="45720" numCol="1" anchor="t" anchorCtr="0" compatLnSpc="1">
            <a:normAutofit fontScale="62500"/>
          </a:bodyPr>
          <a:lstStyle/>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sym typeface="+mn-ea"/>
              </a:rPr>
              <a:t>第</a:t>
            </a:r>
            <a:r>
              <a:rPr kumimoji="0" lang="en-US" sz="3200" b="1" i="0" u="none" strike="noStrike" kern="0" cap="none" spc="0" normalizeH="0" baseline="0" noProof="0" dirty="0">
                <a:ln>
                  <a:noFill/>
                </a:ln>
                <a:solidFill>
                  <a:schemeClr val="tx1"/>
                </a:solidFill>
                <a:effectLst/>
                <a:uLnTx/>
                <a:uFillTx/>
                <a:latin typeface="+mn-lt"/>
                <a:ea typeface="+mn-ea"/>
                <a:cs typeface="+mn-cs"/>
                <a:sym typeface="+mn-ea"/>
              </a:rPr>
              <a:t>10</a:t>
            </a:r>
            <a:r>
              <a:rPr kumimoji="0" lang="zh-CN" altLang="en-US" sz="3200" b="1" i="0" u="none" strike="noStrike" kern="0" cap="none" spc="0" normalizeH="0" baseline="0" noProof="0" dirty="0">
                <a:ln>
                  <a:noFill/>
                </a:ln>
                <a:solidFill>
                  <a:schemeClr val="tx1"/>
                </a:solidFill>
                <a:effectLst/>
                <a:uLnTx/>
                <a:uFillTx/>
                <a:latin typeface="+mn-lt"/>
                <a:ea typeface="+mn-ea"/>
                <a:cs typeface="+mn-cs"/>
                <a:sym typeface="+mn-ea"/>
              </a:rPr>
              <a:t>讲：福利管理</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1" dirty="0" smtClean="0">
                <a:solidFill>
                  <a:schemeClr val="dk1"/>
                </a:solidFill>
                <a:latin typeface="+mn-lt"/>
                <a:ea typeface="+mn-ea"/>
                <a:cs typeface="+mn-ea"/>
                <a:sym typeface="+mn-ea"/>
              </a:rPr>
              <a:t>福利起源和演变</a:t>
            </a:r>
            <a:endParaRPr kumimoji="0" lang="zh-CN" altLang="en-US" sz="2800" b="0" i="0" u="none" strike="noStrike" kern="0" cap="none" spc="0" normalizeH="0" baseline="0" noProof="1" dirty="0" smtClean="0">
              <a:solidFill>
                <a:schemeClr val="dk1"/>
              </a:solidFill>
              <a:latin typeface="+mn-lt"/>
              <a:ea typeface="+mn-ea"/>
              <a:cs typeface="+mn-ea"/>
              <a:sym typeface="+mn-ea"/>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1" dirty="0" smtClean="0">
                <a:solidFill>
                  <a:schemeClr val="dk1"/>
                </a:solidFill>
                <a:latin typeface="+mn-lt"/>
                <a:ea typeface="+mn-ea"/>
                <a:cs typeface="+mn-ea"/>
                <a:sym typeface="+mn-ea"/>
              </a:rPr>
              <a:t>福利类型及功能</a:t>
            </a:r>
            <a:endParaRPr kumimoji="0" lang="zh-CN" altLang="en-US" sz="2800" b="0" i="0" u="none" strike="noStrike" kern="0" cap="none" spc="0" normalizeH="0" baseline="0" noProof="1" dirty="0" smtClean="0">
              <a:solidFill>
                <a:schemeClr val="dk1"/>
              </a:solidFill>
              <a:latin typeface="+mn-lt"/>
              <a:ea typeface="+mn-ea"/>
              <a:cs typeface="+mn-ea"/>
              <a:sym typeface="+mn-ea"/>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1" dirty="0" smtClean="0">
                <a:solidFill>
                  <a:schemeClr val="dk1"/>
                </a:solidFill>
                <a:latin typeface="+mn-lt"/>
                <a:ea typeface="+mn-ea"/>
                <a:cs typeface="+mn-ea"/>
                <a:sym typeface="+mn-ea"/>
              </a:rPr>
              <a:t>我国的福利情况</a:t>
            </a:r>
            <a:endParaRPr kumimoji="0" lang="zh-CN" altLang="en-US" sz="2800" b="0" i="0" u="none" strike="noStrike" kern="0" cap="none" spc="0" normalizeH="0" baseline="0" noProof="1" dirty="0" smtClean="0">
              <a:solidFill>
                <a:schemeClr val="dk1"/>
              </a:solidFill>
              <a:latin typeface="+mn-lt"/>
              <a:ea typeface="+mn-ea"/>
              <a:cs typeface="+mn-ea"/>
              <a:sym typeface="+mn-ea"/>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第</a:t>
            </a:r>
            <a:r>
              <a:rPr kumimoji="0" lang="en-US" sz="3200" b="1" i="0" u="none" strike="noStrike" kern="0" cap="none" spc="0" normalizeH="0" baseline="0" noProof="0" dirty="0">
                <a:ln>
                  <a:noFill/>
                </a:ln>
                <a:solidFill>
                  <a:schemeClr val="tx1"/>
                </a:solidFill>
                <a:effectLst/>
                <a:uLnTx/>
                <a:uFillTx/>
                <a:latin typeface="+mn-lt"/>
                <a:ea typeface="+mn-ea"/>
                <a:cs typeface="+mn-cs"/>
              </a:rPr>
              <a:t>11</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讲：</a:t>
            </a:r>
            <a:r>
              <a:rPr kumimoji="0" lang="en-US" sz="3200" b="1" i="0" u="none" strike="noStrike" kern="0" cap="none" spc="0" normalizeH="0" baseline="0" noProof="0" dirty="0">
                <a:ln>
                  <a:noFill/>
                </a:ln>
                <a:solidFill>
                  <a:schemeClr val="tx1"/>
                </a:solidFill>
                <a:effectLst/>
                <a:uLnTx/>
                <a:uFillTx/>
                <a:latin typeface="+mn-lt"/>
                <a:ea typeface="+mn-ea"/>
                <a:cs typeface="+mn-cs"/>
              </a:rPr>
              <a:t> 3E</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与</a:t>
            </a:r>
            <a:r>
              <a:rPr kumimoji="0" lang="en-US" sz="3200" b="1" i="0" u="none" strike="noStrike" kern="0" cap="none" spc="0" normalizeH="0" baseline="0" noProof="0" dirty="0">
                <a:ln>
                  <a:noFill/>
                </a:ln>
                <a:solidFill>
                  <a:schemeClr val="tx1"/>
                </a:solidFill>
                <a:effectLst/>
                <a:uLnTx/>
                <a:uFillTx/>
                <a:latin typeface="+mn-lt"/>
                <a:ea typeface="+mn-ea"/>
                <a:cs typeface="+mn-cs"/>
              </a:rPr>
              <a:t>3P</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薪资设计理念</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en-US" sz="2800" b="0" i="0" u="none" strike="noStrike" kern="0" cap="none" spc="0" normalizeH="0" baseline="0" noProof="0" dirty="0">
                <a:ln>
                  <a:noFill/>
                </a:ln>
                <a:solidFill>
                  <a:schemeClr val="tx1"/>
                </a:solidFill>
                <a:effectLst/>
                <a:uLnTx/>
                <a:uFillTx/>
                <a:latin typeface="+mn-lt"/>
                <a:ea typeface="+mn-ea"/>
                <a:cs typeface="+mn-cs"/>
              </a:rPr>
              <a:t>3E</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薪酬体系设计</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基于</a:t>
            </a:r>
            <a:r>
              <a:rPr kumimoji="0" lang="en-US" sz="2800" b="0" i="0" u="none" strike="noStrike" kern="0" cap="none" spc="0" normalizeH="0" baseline="0" noProof="0" dirty="0">
                <a:ln>
                  <a:noFill/>
                </a:ln>
                <a:solidFill>
                  <a:schemeClr val="tx1"/>
                </a:solidFill>
                <a:effectLst/>
                <a:uLnTx/>
                <a:uFillTx/>
                <a:latin typeface="+mn-lt"/>
                <a:ea typeface="+mn-ea"/>
                <a:cs typeface="+mn-cs"/>
              </a:rPr>
              <a:t>3P</a:t>
            </a:r>
            <a:r>
              <a:rPr kumimoji="0" lang="zh-CN" altLang="en-US" sz="2800" b="0" i="0" u="none" strike="noStrike" kern="0" cap="none" spc="0" normalizeH="0" baseline="0" noProof="0" dirty="0">
                <a:ln>
                  <a:noFill/>
                </a:ln>
                <a:solidFill>
                  <a:schemeClr val="tx1"/>
                </a:solidFill>
                <a:effectLst/>
                <a:uLnTx/>
                <a:uFillTx/>
                <a:latin typeface="+mn-lt"/>
                <a:ea typeface="+mn-ea"/>
                <a:cs typeface="+mn-cs"/>
              </a:rPr>
              <a:t>的薪酬体系</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案例：公平性对员工心态的影响</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第</a:t>
            </a:r>
            <a:r>
              <a:rPr kumimoji="0" lang="en-US" sz="3200" b="1" i="0" u="none" strike="noStrike" kern="0" cap="none" spc="0" normalizeH="0" baseline="0" noProof="0" dirty="0">
                <a:ln>
                  <a:noFill/>
                </a:ln>
                <a:solidFill>
                  <a:schemeClr val="tx1"/>
                </a:solidFill>
                <a:effectLst/>
                <a:uLnTx/>
                <a:uFillTx/>
                <a:latin typeface="+mn-lt"/>
                <a:ea typeface="+mn-ea"/>
                <a:cs typeface="+mn-cs"/>
              </a:rPr>
              <a:t>12</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讲： 薪资管理 </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定薪</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调薪</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薪酬的管理和沟通</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第</a:t>
            </a:r>
            <a:r>
              <a:rPr kumimoji="0" lang="en-US" sz="3200" b="1" i="0" u="none" strike="noStrike" kern="0" cap="none" spc="0" normalizeH="0" baseline="0" noProof="0" dirty="0">
                <a:ln>
                  <a:noFill/>
                </a:ln>
                <a:solidFill>
                  <a:schemeClr val="tx1"/>
                </a:solidFill>
                <a:effectLst/>
                <a:uLnTx/>
                <a:uFillTx/>
                <a:latin typeface="+mn-lt"/>
                <a:ea typeface="+mn-ea"/>
                <a:cs typeface="+mn-cs"/>
              </a:rPr>
              <a:t>13</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讲： 薪酬制度</a:t>
            </a: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1" dirty="0" smtClean="0">
                <a:solidFill>
                  <a:schemeClr val="dk1"/>
                </a:solidFill>
                <a:latin typeface="+mn-lt"/>
                <a:ea typeface="+mn-ea"/>
                <a:cs typeface="+mn-ea"/>
                <a:sym typeface="+mn-ea"/>
              </a:rPr>
              <a:t>薪酬诊断</a:t>
            </a:r>
            <a:endParaRPr kumimoji="0" lang="zh-CN" altLang="en-US" sz="2800" b="0" i="0" u="none" strike="noStrike" kern="0" cap="none" spc="0" normalizeH="0" baseline="0" noProof="1" dirty="0" smtClean="0">
              <a:solidFill>
                <a:schemeClr val="dk1"/>
              </a:solidFill>
              <a:latin typeface="+mn-lt"/>
              <a:ea typeface="+mn-ea"/>
              <a:cs typeface="+mn-ea"/>
              <a:sym typeface="+mn-ea"/>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1" dirty="0" smtClean="0">
                <a:solidFill>
                  <a:schemeClr val="dk1"/>
                </a:solidFill>
                <a:latin typeface="+mn-lt"/>
                <a:ea typeface="+mn-ea"/>
                <a:cs typeface="+mn-ea"/>
                <a:sym typeface="+mn-ea"/>
              </a:rPr>
              <a:t>薪酬制度的制定与执行</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a:p>
            <a:pPr marL="800100" marR="0" lvl="1" indent="-34290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Char char="n"/>
              <a:defRPr/>
            </a:pPr>
            <a:r>
              <a:rPr kumimoji="0" lang="zh-CN" altLang="en-US" sz="2800" b="0" i="0" u="none" strike="noStrike" kern="0" cap="none" spc="0" normalizeH="0" baseline="0" noProof="0" dirty="0">
                <a:ln>
                  <a:noFill/>
                </a:ln>
                <a:solidFill>
                  <a:schemeClr val="tx1"/>
                </a:solidFill>
                <a:effectLst/>
                <a:uLnTx/>
                <a:uFillTx/>
                <a:latin typeface="+mn-lt"/>
                <a:ea typeface="+mn-ea"/>
                <a:cs typeface="+mn-cs"/>
              </a:rPr>
              <a:t>某企业的薪酬体系设计案例</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11266" name="灯片编号占位符 3"/>
          <p:cNvSpPr>
            <a:spLocks noGrp="1"/>
          </p:cNvSpPr>
          <p:nvPr>
            <p:ph type="sldNum" sz="quarter" idx="11"/>
          </p:nvPr>
        </p:nvSpPr>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933450" y="787400"/>
            <a:ext cx="7499350" cy="5416550"/>
          </a:xfrm>
        </p:spPr>
        <p:txBody>
          <a:bodyPr vert="horz" wrap="square" lIns="91440" tIns="45720" rIns="91440" bIns="45720" numCol="1" anchor="t" anchorCtr="0" compatLnSpc="1">
            <a:normAutofit/>
          </a:bodyPr>
          <a:lstStyle/>
          <a:p>
            <a:pPr marL="342900" marR="0" lvl="0" indent="-342900" algn="l" defTabSz="914400" rtl="0" eaLnBrk="0" fontAlgn="base" latinLnBrk="0" hangingPunct="0">
              <a:lnSpc>
                <a:spcPct val="150000"/>
              </a:lnSpc>
              <a:spcBef>
                <a:spcPct val="20000"/>
              </a:spcBef>
              <a:spcAft>
                <a:spcPct val="0"/>
              </a:spcAft>
              <a:buClr>
                <a:schemeClr val="bg2"/>
              </a:buClr>
              <a:buSzPct val="75000"/>
              <a:buFont typeface="Wingdings" panose="05000000000000000000" pitchFamily="2" charset="2"/>
              <a:buChar char="n"/>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sym typeface="+mn-ea"/>
              </a:rPr>
              <a:t>第</a:t>
            </a:r>
            <a:r>
              <a:rPr kumimoji="0" lang="en-US" sz="2800" b="1" i="0" u="none" strike="noStrike" kern="0" cap="none" spc="0" normalizeH="0" baseline="0" noProof="0" dirty="0">
                <a:ln>
                  <a:noFill/>
                </a:ln>
                <a:solidFill>
                  <a:schemeClr val="tx1"/>
                </a:solidFill>
                <a:effectLst/>
                <a:uLnTx/>
                <a:uFillTx/>
                <a:latin typeface="+mn-lt"/>
                <a:ea typeface="+mn-ea"/>
                <a:cs typeface="+mn-cs"/>
                <a:sym typeface="+mn-ea"/>
              </a:rPr>
              <a:t>14</a:t>
            </a:r>
            <a:r>
              <a:rPr kumimoji="0" lang="zh-CN" altLang="en-US" sz="2800" b="1" i="0" u="none" strike="noStrike" kern="0" cap="none" spc="0" normalizeH="0" baseline="0" noProof="0" dirty="0">
                <a:ln>
                  <a:noFill/>
                </a:ln>
                <a:solidFill>
                  <a:schemeClr val="tx1"/>
                </a:solidFill>
                <a:effectLst/>
                <a:uLnTx/>
                <a:uFillTx/>
                <a:latin typeface="+mn-lt"/>
                <a:ea typeface="+mn-ea"/>
                <a:cs typeface="+mn-cs"/>
                <a:sym typeface="+mn-ea"/>
              </a:rPr>
              <a:t>讲：市场薪酬调查汇报（一）</a:t>
            </a:r>
            <a:endParaRPr kumimoji="0" lang="zh-CN" altLang="en-US" sz="2800" b="1" i="0" u="none" strike="noStrike" kern="0" cap="none" spc="0" normalizeH="0" baseline="0" noProof="0" dirty="0">
              <a:ln>
                <a:noFill/>
              </a:ln>
              <a:solidFill>
                <a:schemeClr val="tx1"/>
              </a:solidFill>
              <a:effectLst/>
              <a:uLnTx/>
              <a:uFillTx/>
              <a:latin typeface="+mn-lt"/>
              <a:ea typeface="+mn-ea"/>
              <a:cs typeface="+mn-cs"/>
              <a:sym typeface="+mn-ea"/>
            </a:endParaRPr>
          </a:p>
          <a:p>
            <a:pPr marL="342900" marR="0" lvl="0" indent="-342900" algn="l" defTabSz="914400" rtl="0" eaLnBrk="0" fontAlgn="base" latinLnBrk="0" hangingPunct="0">
              <a:lnSpc>
                <a:spcPct val="150000"/>
              </a:lnSpc>
              <a:spcBef>
                <a:spcPct val="20000"/>
              </a:spcBef>
              <a:spcAft>
                <a:spcPct val="0"/>
              </a:spcAft>
              <a:buClr>
                <a:schemeClr val="bg2"/>
              </a:buClr>
              <a:buSzPct val="75000"/>
              <a:buFont typeface="Wingdings" panose="05000000000000000000" pitchFamily="2" charset="2"/>
              <a:buChar char="n"/>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sym typeface="+mn-ea"/>
              </a:rPr>
              <a:t>第</a:t>
            </a:r>
            <a:r>
              <a:rPr kumimoji="0" lang="en-US" sz="2800" b="1" i="0" u="none" strike="noStrike" kern="0" cap="none" spc="0" normalizeH="0" baseline="0" noProof="0" dirty="0">
                <a:ln>
                  <a:noFill/>
                </a:ln>
                <a:solidFill>
                  <a:schemeClr val="tx1"/>
                </a:solidFill>
                <a:effectLst/>
                <a:uLnTx/>
                <a:uFillTx/>
                <a:latin typeface="+mn-lt"/>
                <a:ea typeface="+mn-ea"/>
                <a:cs typeface="+mn-cs"/>
                <a:sym typeface="+mn-ea"/>
              </a:rPr>
              <a:t>15</a:t>
            </a:r>
            <a:r>
              <a:rPr kumimoji="0" lang="zh-CN" altLang="en-US" sz="2800" b="1" i="0" u="none" strike="noStrike" kern="0" cap="none" spc="0" normalizeH="0" baseline="0" noProof="0" dirty="0">
                <a:ln>
                  <a:noFill/>
                </a:ln>
                <a:solidFill>
                  <a:schemeClr val="tx1"/>
                </a:solidFill>
                <a:effectLst/>
                <a:uLnTx/>
                <a:uFillTx/>
                <a:latin typeface="+mn-lt"/>
                <a:ea typeface="+mn-ea"/>
                <a:cs typeface="+mn-cs"/>
                <a:sym typeface="+mn-ea"/>
              </a:rPr>
              <a:t>讲：市场薪酬调查汇报（二）</a:t>
            </a:r>
            <a:endParaRPr kumimoji="0" lang="zh-CN" altLang="en-US" sz="2800" b="1" i="0" u="none" strike="noStrike" kern="0" cap="none" spc="0" normalizeH="0" baseline="0" noProof="0" dirty="0">
              <a:ln>
                <a:noFill/>
              </a:ln>
              <a:solidFill>
                <a:schemeClr val="tx1"/>
              </a:solidFill>
              <a:effectLst/>
              <a:uLnTx/>
              <a:uFillTx/>
              <a:latin typeface="+mn-lt"/>
              <a:ea typeface="+mn-ea"/>
              <a:cs typeface="+mn-cs"/>
              <a:sym typeface="+mn-ea"/>
            </a:endParaRPr>
          </a:p>
          <a:p>
            <a:pPr marL="342900" marR="0" lvl="0" indent="-342900" algn="l" defTabSz="914400" rtl="0" eaLnBrk="0" fontAlgn="base" latinLnBrk="0" hangingPunct="0">
              <a:lnSpc>
                <a:spcPct val="150000"/>
              </a:lnSpc>
              <a:spcBef>
                <a:spcPct val="20000"/>
              </a:spcBef>
              <a:spcAft>
                <a:spcPct val="0"/>
              </a:spcAft>
              <a:buClr>
                <a:schemeClr val="bg2"/>
              </a:buClr>
              <a:buSzPct val="75000"/>
              <a:buFont typeface="Wingdings" panose="05000000000000000000" pitchFamily="2" charset="2"/>
              <a:buChar char="n"/>
              <a:defRPr/>
            </a:pPr>
            <a:r>
              <a:rPr kumimoji="0" lang="zh-CN" altLang="en-US" sz="2800" b="1" i="0" u="none" strike="noStrike" kern="0" cap="none" spc="0" normalizeH="0" baseline="0" noProof="0" dirty="0">
                <a:ln>
                  <a:noFill/>
                </a:ln>
                <a:solidFill>
                  <a:schemeClr val="tx1"/>
                </a:solidFill>
                <a:effectLst/>
                <a:uLnTx/>
                <a:uFillTx/>
                <a:latin typeface="+mn-lt"/>
                <a:ea typeface="+mn-ea"/>
                <a:cs typeface="+mn-cs"/>
                <a:sym typeface="+mn-ea"/>
              </a:rPr>
              <a:t>第</a:t>
            </a:r>
            <a:r>
              <a:rPr kumimoji="0" lang="en-US" sz="2800" b="1" i="0" u="none" strike="noStrike" kern="0" cap="none" spc="0" normalizeH="0" baseline="0" noProof="0" dirty="0">
                <a:ln>
                  <a:noFill/>
                </a:ln>
                <a:solidFill>
                  <a:schemeClr val="tx1"/>
                </a:solidFill>
                <a:effectLst/>
                <a:uLnTx/>
                <a:uFillTx/>
                <a:latin typeface="+mn-lt"/>
                <a:ea typeface="+mn-ea"/>
                <a:cs typeface="+mn-cs"/>
                <a:sym typeface="+mn-ea"/>
              </a:rPr>
              <a:t>16</a:t>
            </a:r>
            <a:r>
              <a:rPr kumimoji="0" lang="zh-CN" altLang="en-US" sz="2800" b="1" i="0" u="none" strike="noStrike" kern="0" cap="none" spc="0" normalizeH="0" baseline="0" noProof="0" dirty="0">
                <a:ln>
                  <a:noFill/>
                </a:ln>
                <a:solidFill>
                  <a:schemeClr val="tx1"/>
                </a:solidFill>
                <a:effectLst/>
                <a:uLnTx/>
                <a:uFillTx/>
                <a:latin typeface="+mn-lt"/>
                <a:ea typeface="+mn-ea"/>
                <a:cs typeface="+mn-cs"/>
                <a:sym typeface="+mn-ea"/>
              </a:rPr>
              <a:t>讲：课程结课考核</a:t>
            </a:r>
            <a:endParaRPr kumimoji="0" lang="zh-CN" altLang="en-US" sz="2800" b="1" i="0" u="none" strike="noStrike" kern="0" cap="none" spc="0" normalizeH="0" baseline="0" noProof="0" dirty="0">
              <a:ln>
                <a:noFill/>
              </a:ln>
              <a:solidFill>
                <a:schemeClr val="tx1"/>
              </a:solidFill>
              <a:effectLst/>
              <a:uLnTx/>
              <a:uFillTx/>
              <a:latin typeface="+mn-lt"/>
              <a:ea typeface="+mn-ea"/>
              <a:cs typeface="+mn-cs"/>
              <a:sym typeface="+mn-ea"/>
            </a:endParaRP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
        <p:nvSpPr>
          <p:cNvPr id="12290" name="灯片编号占位符 3"/>
          <p:cNvSpPr>
            <a:spLocks noGrp="1"/>
          </p:cNvSpPr>
          <p:nvPr>
            <p:ph type="sldNum" sz="quarter" idx="11"/>
          </p:nvPr>
        </p:nvSpPr>
        <p:spPr/>
        <p:txBody>
          <a:bodyPr wrap="square" lIns="91440" tIns="45720" rIns="91440" bIns="45720" anchor="b" anchorCtr="0"/>
          <a:lst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r"/>
            <a:fld id="{9A0DB2DC-4C9A-4742-B13C-FB6460FD3503}" type="slidenum">
              <a:rPr lang="zh-CN" altLang="en-US" sz="1200" dirty="0">
                <a:latin typeface="Arial Black" panose="020B0A04020102020204" pitchFamily="34" charset="0"/>
              </a:rPr>
            </a:fld>
            <a:endParaRPr lang="zh-CN" altLang="en-US" sz="1200" dirty="0">
              <a:latin typeface="Arial Black" panose="020B0A04020102020204" pitchFamily="34"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
          <p:cNvSpPr>
            <a:spLocks noGrp="1"/>
          </p:cNvSpPr>
          <p:nvPr>
            <p:ph type="title"/>
          </p:nvPr>
        </p:nvSpPr>
        <p:spPr/>
        <p:txBody>
          <a:bodyPr vert="horz" wrap="square" lIns="91440" tIns="45720" rIns="91440" bIns="45720" anchor="ctr" anchorCtr="0"/>
          <a:p>
            <a:r>
              <a:rPr lang="zh-CN" altLang="en-US" b="1" dirty="0">
                <a:solidFill>
                  <a:srgbClr val="FF0000"/>
                </a:solidFill>
              </a:rPr>
              <a:t>第</a:t>
            </a:r>
            <a:r>
              <a:rPr lang="en-US" altLang="zh-CN" b="1" dirty="0">
                <a:solidFill>
                  <a:srgbClr val="FF0000"/>
                </a:solidFill>
              </a:rPr>
              <a:t>2</a:t>
            </a:r>
            <a:r>
              <a:rPr lang="zh-CN" altLang="en-US" b="1" dirty="0">
                <a:solidFill>
                  <a:srgbClr val="FF0000"/>
                </a:solidFill>
              </a:rPr>
              <a:t>讲：薪酬概论</a:t>
            </a:r>
            <a:endParaRPr lang="zh-CN" altLang="en-US" dirty="0">
              <a:solidFill>
                <a:srgbClr val="FF0000"/>
              </a:solidFill>
            </a:endParaRPr>
          </a:p>
        </p:txBody>
      </p:sp>
      <p:sp>
        <p:nvSpPr>
          <p:cNvPr id="13314" name="内容占位符 2"/>
          <p:cNvSpPr>
            <a:spLocks noGrp="1"/>
          </p:cNvSpPr>
          <p:nvPr>
            <p:ph idx="1"/>
          </p:nvPr>
        </p:nvSpPr>
        <p:spPr>
          <a:xfrm>
            <a:off x="428625" y="1643063"/>
            <a:ext cx="8229600" cy="4643437"/>
          </a:xfrm>
        </p:spPr>
        <p:txBody>
          <a:bodyPr vert="horz" wrap="square" lIns="91440" tIns="45720" rIns="91440" bIns="45720" anchor="t" anchorCtr="0"/>
          <a:p>
            <a:r>
              <a:rPr lang="zh-CN" altLang="en-US" sz="2400" b="1" dirty="0"/>
              <a:t>第</a:t>
            </a:r>
            <a:r>
              <a:rPr lang="en-US" altLang="zh-CN" sz="2400" b="1" dirty="0"/>
              <a:t>1</a:t>
            </a:r>
            <a:r>
              <a:rPr lang="zh-CN" altLang="en-US" sz="2400" b="1" dirty="0"/>
              <a:t>节 工资</a:t>
            </a:r>
            <a:endParaRPr lang="en-US" altLang="zh-CN" sz="2400" b="1" dirty="0"/>
          </a:p>
          <a:p>
            <a:r>
              <a:rPr lang="zh-CN" altLang="en-US" sz="2400" b="1" dirty="0"/>
              <a:t>第</a:t>
            </a:r>
            <a:r>
              <a:rPr lang="en-US" altLang="zh-CN" sz="2400" b="1" dirty="0"/>
              <a:t>2</a:t>
            </a:r>
            <a:r>
              <a:rPr lang="zh-CN" altLang="en-US" sz="2400" b="1" dirty="0"/>
              <a:t>节 薪酬概论</a:t>
            </a:r>
            <a:endParaRPr lang="en-US" altLang="zh-CN" sz="2400" b="1" dirty="0"/>
          </a:p>
          <a:p>
            <a:r>
              <a:rPr lang="zh-CN" altLang="en-US" sz="2400" dirty="0"/>
              <a:t>目标：</a:t>
            </a:r>
            <a:endParaRPr lang="en-US" altLang="zh-CN" sz="2400" dirty="0"/>
          </a:p>
          <a:p>
            <a:r>
              <a:rPr lang="en-US" altLang="zh-CN" sz="2400" dirty="0"/>
              <a:t>1</a:t>
            </a:r>
            <a:r>
              <a:rPr lang="zh-CN" altLang="en-US" sz="2400" dirty="0"/>
              <a:t>、人力资源管理专业课程设置与专业学习要求</a:t>
            </a:r>
            <a:endParaRPr lang="zh-CN" altLang="en-US" sz="2400" dirty="0"/>
          </a:p>
          <a:p>
            <a:r>
              <a:rPr lang="en-US" altLang="zh-CN" sz="2400" dirty="0"/>
              <a:t>2</a:t>
            </a:r>
            <a:r>
              <a:rPr lang="zh-CN" altLang="en-US" sz="2400" dirty="0"/>
              <a:t>、公共部门人力资源管理中的</a:t>
            </a:r>
            <a:r>
              <a:rPr lang="en-US" altLang="zh-CN" sz="2400" dirty="0"/>
              <a:t>《</a:t>
            </a:r>
            <a:r>
              <a:rPr lang="zh-CN" altLang="en-US" sz="2400" dirty="0"/>
              <a:t>薪酬管理</a:t>
            </a:r>
            <a:r>
              <a:rPr lang="en-US" altLang="zh-CN" sz="2400" dirty="0"/>
              <a:t>》</a:t>
            </a:r>
            <a:endParaRPr lang="en-US" altLang="zh-CN" sz="2400" dirty="0"/>
          </a:p>
          <a:p>
            <a:r>
              <a:rPr lang="en-US" altLang="zh-CN" sz="2400" dirty="0"/>
              <a:t>3</a:t>
            </a:r>
            <a:r>
              <a:rPr lang="zh-CN" altLang="en-US" sz="2400" dirty="0"/>
              <a:t>、</a:t>
            </a:r>
            <a:r>
              <a:rPr lang="en-US" altLang="zh-CN" sz="2400" dirty="0"/>
              <a:t>《</a:t>
            </a:r>
            <a:r>
              <a:rPr lang="zh-CN" altLang="en-US" sz="2400" dirty="0"/>
              <a:t>薪酬管理与激励理论</a:t>
            </a:r>
            <a:r>
              <a:rPr lang="en-US" altLang="zh-CN" sz="2400" dirty="0"/>
              <a:t>》</a:t>
            </a:r>
            <a:r>
              <a:rPr lang="zh-CN" altLang="en-US" sz="2400" dirty="0"/>
              <a:t>课程定位和教学目标</a:t>
            </a:r>
            <a:endParaRPr lang="zh-CN" altLang="en-US" sz="2400" dirty="0"/>
          </a:p>
          <a:p>
            <a:r>
              <a:rPr lang="en-US" altLang="zh-CN" sz="2400" dirty="0"/>
              <a:t>4</a:t>
            </a:r>
            <a:r>
              <a:rPr lang="zh-CN" altLang="en-US" sz="2400" dirty="0"/>
              <a:t>、本课程学习的目标与关键任务</a:t>
            </a:r>
            <a:endParaRPr lang="zh-CN" altLang="en-US" sz="2400" dirty="0"/>
          </a:p>
          <a:p>
            <a:r>
              <a:rPr lang="en-US" altLang="zh-CN" sz="2400" dirty="0"/>
              <a:t>5</a:t>
            </a:r>
            <a:r>
              <a:rPr lang="zh-CN" altLang="en-US" sz="2400" dirty="0"/>
              <a:t>、本课程教材、学习方法、学习要求与考核</a:t>
            </a:r>
            <a:endParaRPr lang="zh-CN" altLang="en-US" sz="2400" dirty="0"/>
          </a:p>
          <a:p>
            <a:r>
              <a:rPr lang="zh-CN" altLang="en-US" sz="2400" dirty="0"/>
              <a:t>教学方法：个人专业学习情况介绍与研讨</a:t>
            </a:r>
            <a:endParaRPr lang="zh-CN" altLang="en-US" sz="2400" dirty="0"/>
          </a:p>
          <a:p>
            <a:r>
              <a:rPr lang="zh-CN" altLang="en-US" sz="2400" dirty="0"/>
              <a:t>教具设计：自我简介与专业学习情况介绍模板</a:t>
            </a:r>
            <a:endParaRPr lang="zh-CN" altLang="en-US" sz="2400" dirty="0"/>
          </a:p>
        </p:txBody>
      </p:sp>
    </p:spTree>
  </p:cSld>
  <p:clrMapOvr>
    <a:masterClrMapping/>
  </p:clrMapOvr>
</p:sld>
</file>

<file path=ppt/theme/theme1.xml><?xml version="1.0" encoding="utf-8"?>
<a:theme xmlns:a="http://schemas.openxmlformats.org/drawingml/2006/main" name="组织行为学第五章">
  <a:themeElements>
    <a:clrScheme name="组织行为学第五章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组织行为学第五章">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组织行为学第五章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组织行为学第五章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组织行为学第五章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组织行为学第五章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组织行为学第五章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组织行为学第五章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组织行为学第五章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组织行为学第五章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组织行为学第五章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组织行为学第五章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组织行为学第五章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组织行为学第五章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组织行为学第五章</Template>
  <TotalTime>0</TotalTime>
  <Words>3448</Words>
  <Application>WPS 演示</Application>
  <PresentationFormat>全屏显示(4:3)</PresentationFormat>
  <Paragraphs>397</Paragraphs>
  <Slides>18</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18</vt:i4>
      </vt:variant>
    </vt:vector>
  </HeadingPairs>
  <TitlesOfParts>
    <vt:vector size="33" baseType="lpstr">
      <vt:lpstr>Arial</vt:lpstr>
      <vt:lpstr>宋体</vt:lpstr>
      <vt:lpstr>Wingdings</vt:lpstr>
      <vt:lpstr>Arial Black</vt:lpstr>
      <vt:lpstr>Times New Roman</vt:lpstr>
      <vt:lpstr>Wingdings</vt:lpstr>
      <vt:lpstr>幼圆</vt:lpstr>
      <vt:lpstr>Verdana</vt:lpstr>
      <vt:lpstr>仿宋_GB2312</vt:lpstr>
      <vt:lpstr>仿宋</vt:lpstr>
      <vt:lpstr>黑体</vt:lpstr>
      <vt:lpstr>微软雅黑</vt:lpstr>
      <vt:lpstr>Arial Unicode MS</vt:lpstr>
      <vt:lpstr>Calibri</vt:lpstr>
      <vt:lpstr>组织行为学第五章</vt:lpstr>
      <vt:lpstr>PowerPoint 演示文稿</vt:lpstr>
      <vt:lpstr>授课安排</vt:lpstr>
      <vt:lpstr>课程考核与参考书目</vt:lpstr>
      <vt:lpstr>教学大纲</vt:lpstr>
      <vt:lpstr>PowerPoint 演示文稿</vt:lpstr>
      <vt:lpstr>PowerPoint 演示文稿</vt:lpstr>
      <vt:lpstr>PowerPoint 演示文稿</vt:lpstr>
      <vt:lpstr>PowerPoint 演示文稿</vt:lpstr>
      <vt:lpstr>第2讲：薪酬概论</vt:lpstr>
      <vt:lpstr>第一节 工资的历史、本质和形式</vt:lpstr>
      <vt:lpstr>PowerPoint 演示文稿</vt:lpstr>
      <vt:lpstr>1.2  工资的本质</vt:lpstr>
      <vt:lpstr>PowerPoint 演示文稿</vt:lpstr>
      <vt:lpstr>1.2  工资的本质</vt:lpstr>
      <vt:lpstr>1.3  工资的形式</vt:lpstr>
      <vt:lpstr>1.3 工资的形式</vt:lpstr>
      <vt:lpstr>PowerPoint 演示文稿</vt:lpstr>
      <vt:lpstr>1.4 国内对工资的结构理解</vt:lpstr>
    </vt:vector>
  </TitlesOfParts>
  <Company>jingguanxi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第五章  激励理论及其应用</dc:title>
  <dc:creator>bangongshi</dc:creator>
  <cp:lastModifiedBy>企业用户_228867344</cp:lastModifiedBy>
  <cp:revision>51</cp:revision>
  <dcterms:created xsi:type="dcterms:W3CDTF">2007-09-19T12:01:00Z</dcterms:created>
  <dcterms:modified xsi:type="dcterms:W3CDTF">2025-06-03T12:04:39Z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6</vt:r8>
  </property>
  <property fmtid="{D5CDD505-2E9C-101B-9397-08002B2CF9AE}" pid="3" name="KSOProductBuildVer">
    <vt:lpwstr>2052-12.1.0.21171</vt:lpwstr>
  </property>
  <property fmtid="{D5CDD505-2E9C-101B-9397-08002B2CF9AE}" pid="4" name="ICV">
    <vt:lpwstr>85A73DF6F6AE4B268FD6B8B04CF72978_12</vt:lpwstr>
  </property>
</Properties>
</file>