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678" r:id="rId3"/>
    <p:sldId id="626" r:id="rId5"/>
    <p:sldId id="852" r:id="rId6"/>
    <p:sldId id="627" r:id="rId7"/>
    <p:sldId id="628" r:id="rId8"/>
    <p:sldId id="629" r:id="rId9"/>
    <p:sldId id="630" r:id="rId10"/>
    <p:sldId id="631" r:id="rId11"/>
    <p:sldId id="632" r:id="rId12"/>
    <p:sldId id="633" r:id="rId13"/>
    <p:sldId id="634" r:id="rId14"/>
    <p:sldId id="635" r:id="rId15"/>
    <p:sldId id="636" r:id="rId16"/>
    <p:sldId id="637" r:id="rId17"/>
    <p:sldId id="638" r:id="rId18"/>
    <p:sldId id="639" r:id="rId19"/>
    <p:sldId id="640" r:id="rId20"/>
    <p:sldId id="641" r:id="rId21"/>
    <p:sldId id="642" r:id="rId22"/>
    <p:sldId id="643" r:id="rId23"/>
    <p:sldId id="644" r:id="rId24"/>
    <p:sldId id="645" r:id="rId25"/>
    <p:sldId id="873" r:id="rId26"/>
    <p:sldId id="874" r:id="rId27"/>
    <p:sldId id="875" r:id="rId28"/>
    <p:sldId id="876" r:id="rId29"/>
    <p:sldId id="877" r:id="rId30"/>
    <p:sldId id="878" r:id="rId31"/>
    <p:sldId id="847" r:id="rId32"/>
  </p:sldIdLst>
  <p:sldSz cx="9144000" cy="6858000" type="screen4x3"/>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12" d="100"/>
          <a:sy n="112" d="100"/>
        </p:scale>
        <p:origin x="-144" y="942"/>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C8F3004-5DAC-4430-8118-496B63E91DEE}" type="doc">
      <dgm:prSet loTypeId="urn:microsoft.com/office/officeart/2005/8/layout/list1" loCatId="list" qsTypeId="urn:microsoft.com/office/officeart/2005/8/quickstyle/3d1" qsCatId="3D" csTypeId="urn:microsoft.com/office/officeart/2005/8/colors/accent2_1" csCatId="accent2"/>
      <dgm:spPr/>
      <dgm:t>
        <a:bodyPr/>
        <a:lstStyle/>
        <a:p>
          <a:endParaRPr lang="zh-CN" altLang="en-US"/>
        </a:p>
      </dgm:t>
    </dgm:pt>
    <dgm:pt modelId="{CE8E5967-A99B-4AA1-AA7D-A2A687C038ED}">
      <dgm:prSet custT="1"/>
      <dgm:spPr/>
      <dgm:t>
        <a:bodyPr/>
        <a:lstStyle/>
        <a:p>
          <a:pPr rtl="0"/>
          <a:r>
            <a:rPr lang="zh-CN" sz="2400" dirty="0" smtClean="0"/>
            <a:t>一、薪酬导论</a:t>
          </a:r>
          <a:endParaRPr lang="en-US" sz="2400" dirty="0"/>
        </a:p>
      </dgm:t>
    </dgm:pt>
    <dgm:pt modelId="{C42251D7-2876-48E9-AAB3-F0604227283C}" cxnId="{3DD5DA5C-F6E6-474A-8201-0DA6571D29BD}" type="parTrans">
      <dgm:prSet/>
      <dgm:spPr/>
      <dgm:t>
        <a:bodyPr/>
        <a:lstStyle/>
        <a:p>
          <a:endParaRPr lang="zh-CN" altLang="en-US" sz="4000"/>
        </a:p>
      </dgm:t>
    </dgm:pt>
    <dgm:pt modelId="{8FA39DF1-9BD6-4A0D-96A1-3CA6A15B9DB9}" cxnId="{3DD5DA5C-F6E6-474A-8201-0DA6571D29BD}" type="sibTrans">
      <dgm:prSet/>
      <dgm:spPr/>
      <dgm:t>
        <a:bodyPr/>
        <a:lstStyle/>
        <a:p>
          <a:endParaRPr lang="zh-CN" altLang="en-US" sz="4000"/>
        </a:p>
      </dgm:t>
    </dgm:pt>
    <dgm:pt modelId="{1AABA9F5-F603-4688-A6D7-F407C159A24D}">
      <dgm:prSet custT="1"/>
      <dgm:spPr/>
      <dgm:t>
        <a:bodyPr/>
        <a:lstStyle/>
        <a:p>
          <a:pPr rtl="0"/>
          <a:r>
            <a:rPr lang="zh-CN" sz="2400" dirty="0" smtClean="0"/>
            <a:t>二、基本薪酬管理</a:t>
          </a:r>
          <a:endParaRPr lang="en-US" sz="2400" dirty="0"/>
        </a:p>
      </dgm:t>
    </dgm:pt>
    <dgm:pt modelId="{9A0C70B8-5EB7-4E54-A19F-1705592C10CB}" cxnId="{CA3DAD94-B8DA-4FDB-843E-6FFD95571AE9}" type="parTrans">
      <dgm:prSet/>
      <dgm:spPr/>
      <dgm:t>
        <a:bodyPr/>
        <a:lstStyle/>
        <a:p>
          <a:endParaRPr lang="zh-CN" altLang="en-US" sz="4000"/>
        </a:p>
      </dgm:t>
    </dgm:pt>
    <dgm:pt modelId="{91598818-6F5F-4AD3-B88D-DB33B15C2C64}" cxnId="{CA3DAD94-B8DA-4FDB-843E-6FFD95571AE9}" type="sibTrans">
      <dgm:prSet/>
      <dgm:spPr/>
      <dgm:t>
        <a:bodyPr/>
        <a:lstStyle/>
        <a:p>
          <a:endParaRPr lang="zh-CN" altLang="en-US" sz="4000"/>
        </a:p>
      </dgm:t>
    </dgm:pt>
    <dgm:pt modelId="{E3DA51FF-0EF7-47BF-B3C0-9A4E819D4DA7}">
      <dgm:prSet custT="1"/>
      <dgm:spPr/>
      <dgm:t>
        <a:bodyPr/>
        <a:lstStyle/>
        <a:p>
          <a:pPr rtl="0"/>
          <a:r>
            <a:rPr lang="zh-CN" sz="2400" dirty="0" smtClean="0"/>
            <a:t>三、奖金管理</a:t>
          </a:r>
          <a:endParaRPr lang="en-US" sz="2400" dirty="0"/>
        </a:p>
      </dgm:t>
    </dgm:pt>
    <dgm:pt modelId="{2DF883D3-88C0-4924-AF05-3ED90A8C874C}" cxnId="{FF5393ED-91F9-4DB1-A739-57E597359D4F}" type="parTrans">
      <dgm:prSet/>
      <dgm:spPr/>
      <dgm:t>
        <a:bodyPr/>
        <a:lstStyle/>
        <a:p>
          <a:endParaRPr lang="zh-CN" altLang="en-US" sz="4000"/>
        </a:p>
      </dgm:t>
    </dgm:pt>
    <dgm:pt modelId="{666A1C65-322D-48AE-BF91-6C1380E8A06B}" cxnId="{FF5393ED-91F9-4DB1-A739-57E597359D4F}" type="sibTrans">
      <dgm:prSet/>
      <dgm:spPr/>
      <dgm:t>
        <a:bodyPr/>
        <a:lstStyle/>
        <a:p>
          <a:endParaRPr lang="zh-CN" altLang="en-US" sz="4000"/>
        </a:p>
      </dgm:t>
    </dgm:pt>
    <dgm:pt modelId="{DAA8A5E3-78CF-4A1A-8942-E3F9293147FF}">
      <dgm:prSet custT="1"/>
      <dgm:spPr/>
      <dgm:t>
        <a:bodyPr/>
        <a:lstStyle/>
        <a:p>
          <a:pPr rtl="0"/>
          <a:r>
            <a:rPr lang="zh-CN" sz="2400" dirty="0" smtClean="0">
              <a:solidFill>
                <a:srgbClr val="FF0000"/>
              </a:solidFill>
            </a:rPr>
            <a:t>四、福利管理</a:t>
          </a:r>
          <a:endParaRPr lang="en-US" sz="2400" dirty="0">
            <a:solidFill>
              <a:srgbClr val="FF0000"/>
            </a:solidFill>
          </a:endParaRPr>
        </a:p>
      </dgm:t>
    </dgm:pt>
    <dgm:pt modelId="{C39E41AB-634B-4BB4-BE38-F252AC0E4A68}" cxnId="{AF6E59B5-8C6E-4003-8EF9-D7414320F85B}" type="parTrans">
      <dgm:prSet/>
      <dgm:spPr/>
      <dgm:t>
        <a:bodyPr/>
        <a:lstStyle/>
        <a:p>
          <a:endParaRPr lang="zh-CN" altLang="en-US" sz="4000"/>
        </a:p>
      </dgm:t>
    </dgm:pt>
    <dgm:pt modelId="{FBA56626-FF66-44F0-BA3F-6E12FD03E01A}" cxnId="{AF6E59B5-8C6E-4003-8EF9-D7414320F85B}" type="sibTrans">
      <dgm:prSet/>
      <dgm:spPr/>
      <dgm:t>
        <a:bodyPr/>
        <a:lstStyle/>
        <a:p>
          <a:endParaRPr lang="zh-CN" altLang="en-US" sz="4000"/>
        </a:p>
      </dgm:t>
    </dgm:pt>
    <dgm:pt modelId="{5C21DD36-EB2A-42DE-A927-F29E8637114D}">
      <dgm:prSet custT="1"/>
      <dgm:spPr/>
      <dgm:t>
        <a:bodyPr/>
        <a:lstStyle/>
        <a:p>
          <a:pPr rtl="0"/>
          <a:r>
            <a:rPr lang="zh-CN" altLang="en-US" sz="2400" dirty="0" smtClean="0">
              <a:solidFill>
                <a:schemeClr val="tx1"/>
              </a:solidFill>
            </a:rPr>
            <a:t>五、薪酬制度化</a:t>
          </a:r>
          <a:endParaRPr lang="zh-CN" altLang="en-US" sz="2400" dirty="0">
            <a:solidFill>
              <a:schemeClr val="tx1"/>
            </a:solidFill>
          </a:endParaRPr>
        </a:p>
      </dgm:t>
    </dgm:pt>
    <dgm:pt modelId="{4A0927C7-8A3F-4E4E-ABA8-6D9772F48F55}" cxnId="{97C5F8B6-BBE8-4711-A02B-8417ECEF319E}" type="parTrans">
      <dgm:prSet/>
      <dgm:spPr/>
      <dgm:t>
        <a:bodyPr/>
        <a:lstStyle/>
        <a:p>
          <a:endParaRPr lang="zh-CN" altLang="en-US" sz="4000"/>
        </a:p>
      </dgm:t>
    </dgm:pt>
    <dgm:pt modelId="{42B522D3-DA7B-478D-BEEB-94FB2BB00D24}" cxnId="{97C5F8B6-BBE8-4711-A02B-8417ECEF319E}" type="sibTrans">
      <dgm:prSet/>
      <dgm:spPr/>
      <dgm:t>
        <a:bodyPr/>
        <a:lstStyle/>
        <a:p>
          <a:endParaRPr lang="zh-CN" altLang="en-US" sz="4000"/>
        </a:p>
      </dgm:t>
    </dgm:pt>
    <dgm:pt modelId="{67C66087-7DF2-4C3B-9A15-DD455151F6DC}" type="pres">
      <dgm:prSet presAssocID="{BC8F3004-5DAC-4430-8118-496B63E91DEE}" presName="linear" presStyleCnt="0">
        <dgm:presLayoutVars>
          <dgm:dir/>
          <dgm:animLvl val="lvl"/>
          <dgm:resizeHandles val="exact"/>
        </dgm:presLayoutVars>
      </dgm:prSet>
      <dgm:spPr/>
      <dgm:t>
        <a:bodyPr/>
        <a:lstStyle/>
        <a:p>
          <a:endParaRPr lang="zh-CN" altLang="en-US"/>
        </a:p>
      </dgm:t>
    </dgm:pt>
    <dgm:pt modelId="{A58CF6DA-7F2A-4E6F-8406-EEDD721CB6E5}" type="pres">
      <dgm:prSet presAssocID="{CE8E5967-A99B-4AA1-AA7D-A2A687C038ED}" presName="parentLin" presStyleCnt="0"/>
      <dgm:spPr/>
    </dgm:pt>
    <dgm:pt modelId="{4CEDED23-7CC3-4F50-8F8D-2873C23EB4C1}" type="pres">
      <dgm:prSet presAssocID="{CE8E5967-A99B-4AA1-AA7D-A2A687C038ED}" presName="parentLeftMargin" presStyleLbl="node1" presStyleIdx="0" presStyleCnt="5"/>
      <dgm:spPr/>
      <dgm:t>
        <a:bodyPr/>
        <a:lstStyle/>
        <a:p>
          <a:endParaRPr lang="zh-CN" altLang="en-US"/>
        </a:p>
      </dgm:t>
    </dgm:pt>
    <dgm:pt modelId="{C77653CD-9761-4511-8993-B9BF7EE1AC7F}" type="pres">
      <dgm:prSet presAssocID="{CE8E5967-A99B-4AA1-AA7D-A2A687C038ED}" presName="parentText" presStyleLbl="node1" presStyleIdx="0" presStyleCnt="5">
        <dgm:presLayoutVars>
          <dgm:chMax val="0"/>
          <dgm:bulletEnabled val="1"/>
        </dgm:presLayoutVars>
      </dgm:prSet>
      <dgm:spPr/>
      <dgm:t>
        <a:bodyPr/>
        <a:lstStyle/>
        <a:p>
          <a:endParaRPr lang="zh-CN" altLang="en-US"/>
        </a:p>
      </dgm:t>
    </dgm:pt>
    <dgm:pt modelId="{89A1012A-C975-4E4E-A0E1-E35DF0434A67}" type="pres">
      <dgm:prSet presAssocID="{CE8E5967-A99B-4AA1-AA7D-A2A687C038ED}" presName="negativeSpace" presStyleCnt="0"/>
      <dgm:spPr/>
    </dgm:pt>
    <dgm:pt modelId="{BA46271F-0A32-4B1D-818D-12E98822AD87}" type="pres">
      <dgm:prSet presAssocID="{CE8E5967-A99B-4AA1-AA7D-A2A687C038ED}" presName="childText" presStyleLbl="conFgAcc1" presStyleIdx="0" presStyleCnt="5">
        <dgm:presLayoutVars>
          <dgm:bulletEnabled val="1"/>
        </dgm:presLayoutVars>
      </dgm:prSet>
      <dgm:spPr/>
    </dgm:pt>
    <dgm:pt modelId="{C2C6B032-7988-4713-BDF1-A146523E1C39}" type="pres">
      <dgm:prSet presAssocID="{8FA39DF1-9BD6-4A0D-96A1-3CA6A15B9DB9}" presName="spaceBetweenRectangles" presStyleCnt="0"/>
      <dgm:spPr/>
    </dgm:pt>
    <dgm:pt modelId="{0A181066-3E70-4B2D-8A03-90792BB1D69B}" type="pres">
      <dgm:prSet presAssocID="{1AABA9F5-F603-4688-A6D7-F407C159A24D}" presName="parentLin" presStyleCnt="0"/>
      <dgm:spPr/>
    </dgm:pt>
    <dgm:pt modelId="{6C576BEB-1F97-41D9-A83D-D5AFF3DAFC92}" type="pres">
      <dgm:prSet presAssocID="{1AABA9F5-F603-4688-A6D7-F407C159A24D}" presName="parentLeftMargin" presStyleLbl="node1" presStyleIdx="0" presStyleCnt="5"/>
      <dgm:spPr/>
      <dgm:t>
        <a:bodyPr/>
        <a:lstStyle/>
        <a:p>
          <a:endParaRPr lang="zh-CN" altLang="en-US"/>
        </a:p>
      </dgm:t>
    </dgm:pt>
    <dgm:pt modelId="{D051AC5C-F056-4AB0-90F6-B89C3E1BC41B}" type="pres">
      <dgm:prSet presAssocID="{1AABA9F5-F603-4688-A6D7-F407C159A24D}" presName="parentText" presStyleLbl="node1" presStyleIdx="1" presStyleCnt="5">
        <dgm:presLayoutVars>
          <dgm:chMax val="0"/>
          <dgm:bulletEnabled val="1"/>
        </dgm:presLayoutVars>
      </dgm:prSet>
      <dgm:spPr/>
      <dgm:t>
        <a:bodyPr/>
        <a:lstStyle/>
        <a:p>
          <a:endParaRPr lang="zh-CN" altLang="en-US"/>
        </a:p>
      </dgm:t>
    </dgm:pt>
    <dgm:pt modelId="{9F50B94B-2A69-4E47-8E50-9A0605B39A09}" type="pres">
      <dgm:prSet presAssocID="{1AABA9F5-F603-4688-A6D7-F407C159A24D}" presName="negativeSpace" presStyleCnt="0"/>
      <dgm:spPr/>
    </dgm:pt>
    <dgm:pt modelId="{046734EA-BF26-4371-85F2-644E0D8C1BEC}" type="pres">
      <dgm:prSet presAssocID="{1AABA9F5-F603-4688-A6D7-F407C159A24D}" presName="childText" presStyleLbl="conFgAcc1" presStyleIdx="1" presStyleCnt="5">
        <dgm:presLayoutVars>
          <dgm:bulletEnabled val="1"/>
        </dgm:presLayoutVars>
      </dgm:prSet>
      <dgm:spPr/>
    </dgm:pt>
    <dgm:pt modelId="{8F017810-64B9-44CE-8B3B-CA6D69C16D72}" type="pres">
      <dgm:prSet presAssocID="{91598818-6F5F-4AD3-B88D-DB33B15C2C64}" presName="spaceBetweenRectangles" presStyleCnt="0"/>
      <dgm:spPr/>
    </dgm:pt>
    <dgm:pt modelId="{DCA1278D-C767-411D-9AE8-7AFC65AE653C}" type="pres">
      <dgm:prSet presAssocID="{E3DA51FF-0EF7-47BF-B3C0-9A4E819D4DA7}" presName="parentLin" presStyleCnt="0"/>
      <dgm:spPr/>
    </dgm:pt>
    <dgm:pt modelId="{4AE9C823-1F63-4570-AEC9-B80A3263B7F5}" type="pres">
      <dgm:prSet presAssocID="{E3DA51FF-0EF7-47BF-B3C0-9A4E819D4DA7}" presName="parentLeftMargin" presStyleLbl="node1" presStyleIdx="1" presStyleCnt="5"/>
      <dgm:spPr/>
      <dgm:t>
        <a:bodyPr/>
        <a:lstStyle/>
        <a:p>
          <a:endParaRPr lang="zh-CN" altLang="en-US"/>
        </a:p>
      </dgm:t>
    </dgm:pt>
    <dgm:pt modelId="{B6883E21-DFF0-471F-A08A-C07555B8643C}" type="pres">
      <dgm:prSet presAssocID="{E3DA51FF-0EF7-47BF-B3C0-9A4E819D4DA7}" presName="parentText" presStyleLbl="node1" presStyleIdx="2" presStyleCnt="5">
        <dgm:presLayoutVars>
          <dgm:chMax val="0"/>
          <dgm:bulletEnabled val="1"/>
        </dgm:presLayoutVars>
      </dgm:prSet>
      <dgm:spPr/>
      <dgm:t>
        <a:bodyPr/>
        <a:lstStyle/>
        <a:p>
          <a:endParaRPr lang="zh-CN" altLang="en-US"/>
        </a:p>
      </dgm:t>
    </dgm:pt>
    <dgm:pt modelId="{8A36CF71-5F97-4343-95C6-6BC2D8EE765C}" type="pres">
      <dgm:prSet presAssocID="{E3DA51FF-0EF7-47BF-B3C0-9A4E819D4DA7}" presName="negativeSpace" presStyleCnt="0"/>
      <dgm:spPr/>
    </dgm:pt>
    <dgm:pt modelId="{73EF9E7F-FA2A-44A4-AB80-8D236BF3F081}" type="pres">
      <dgm:prSet presAssocID="{E3DA51FF-0EF7-47BF-B3C0-9A4E819D4DA7}" presName="childText" presStyleLbl="conFgAcc1" presStyleIdx="2" presStyleCnt="5">
        <dgm:presLayoutVars>
          <dgm:bulletEnabled val="1"/>
        </dgm:presLayoutVars>
      </dgm:prSet>
      <dgm:spPr/>
    </dgm:pt>
    <dgm:pt modelId="{A25E0337-01A4-4350-97A0-7DF18D9CBF81}" type="pres">
      <dgm:prSet presAssocID="{666A1C65-322D-48AE-BF91-6C1380E8A06B}" presName="spaceBetweenRectangles" presStyleCnt="0"/>
      <dgm:spPr/>
    </dgm:pt>
    <dgm:pt modelId="{75E2599A-7FFA-458C-96E8-E4B781AC4954}" type="pres">
      <dgm:prSet presAssocID="{DAA8A5E3-78CF-4A1A-8942-E3F9293147FF}" presName="parentLin" presStyleCnt="0"/>
      <dgm:spPr/>
    </dgm:pt>
    <dgm:pt modelId="{E164E132-B258-47B3-9332-3A0F402A77FC}" type="pres">
      <dgm:prSet presAssocID="{DAA8A5E3-78CF-4A1A-8942-E3F9293147FF}" presName="parentLeftMargin" presStyleLbl="node1" presStyleIdx="2" presStyleCnt="5"/>
      <dgm:spPr/>
      <dgm:t>
        <a:bodyPr/>
        <a:lstStyle/>
        <a:p>
          <a:endParaRPr lang="zh-CN" altLang="en-US"/>
        </a:p>
      </dgm:t>
    </dgm:pt>
    <dgm:pt modelId="{21177905-180B-41CE-A6C8-725CE0C0A78C}" type="pres">
      <dgm:prSet presAssocID="{DAA8A5E3-78CF-4A1A-8942-E3F9293147FF}" presName="parentText" presStyleLbl="node1" presStyleIdx="3" presStyleCnt="5">
        <dgm:presLayoutVars>
          <dgm:chMax val="0"/>
          <dgm:bulletEnabled val="1"/>
        </dgm:presLayoutVars>
      </dgm:prSet>
      <dgm:spPr/>
      <dgm:t>
        <a:bodyPr/>
        <a:lstStyle/>
        <a:p>
          <a:endParaRPr lang="zh-CN" altLang="en-US"/>
        </a:p>
      </dgm:t>
    </dgm:pt>
    <dgm:pt modelId="{88C7DFC1-1BC8-4357-93B5-3F808AA8A8D6}" type="pres">
      <dgm:prSet presAssocID="{DAA8A5E3-78CF-4A1A-8942-E3F9293147FF}" presName="negativeSpace" presStyleCnt="0"/>
      <dgm:spPr/>
    </dgm:pt>
    <dgm:pt modelId="{8AD0FB4D-0368-4262-B783-3021E0079CA8}" type="pres">
      <dgm:prSet presAssocID="{DAA8A5E3-78CF-4A1A-8942-E3F9293147FF}" presName="childText" presStyleLbl="conFgAcc1" presStyleIdx="3" presStyleCnt="5">
        <dgm:presLayoutVars>
          <dgm:bulletEnabled val="1"/>
        </dgm:presLayoutVars>
      </dgm:prSet>
      <dgm:spPr/>
    </dgm:pt>
    <dgm:pt modelId="{126F482E-8EDA-42BF-AD9C-5CED62D3AC91}" type="pres">
      <dgm:prSet presAssocID="{FBA56626-FF66-44F0-BA3F-6E12FD03E01A}" presName="spaceBetweenRectangles" presStyleCnt="0"/>
      <dgm:spPr/>
    </dgm:pt>
    <dgm:pt modelId="{786472EB-9A87-4FF3-AEE6-C37C0B41F18D}" type="pres">
      <dgm:prSet presAssocID="{5C21DD36-EB2A-42DE-A927-F29E8637114D}" presName="parentLin" presStyleCnt="0"/>
      <dgm:spPr/>
    </dgm:pt>
    <dgm:pt modelId="{07299447-698F-444D-98C5-1E20914F25C4}" type="pres">
      <dgm:prSet presAssocID="{5C21DD36-EB2A-42DE-A927-F29E8637114D}" presName="parentLeftMargin" presStyleLbl="node1" presStyleIdx="3" presStyleCnt="5"/>
      <dgm:spPr/>
      <dgm:t>
        <a:bodyPr/>
        <a:lstStyle/>
        <a:p>
          <a:endParaRPr lang="zh-CN" altLang="en-US"/>
        </a:p>
      </dgm:t>
    </dgm:pt>
    <dgm:pt modelId="{FA35E2B3-830F-4E20-9EF8-FCD4CCACEEB9}" type="pres">
      <dgm:prSet presAssocID="{5C21DD36-EB2A-42DE-A927-F29E8637114D}" presName="parentText" presStyleLbl="node1" presStyleIdx="4" presStyleCnt="5">
        <dgm:presLayoutVars>
          <dgm:chMax val="0"/>
          <dgm:bulletEnabled val="1"/>
        </dgm:presLayoutVars>
      </dgm:prSet>
      <dgm:spPr/>
      <dgm:t>
        <a:bodyPr/>
        <a:lstStyle/>
        <a:p>
          <a:endParaRPr lang="zh-CN" altLang="en-US"/>
        </a:p>
      </dgm:t>
    </dgm:pt>
    <dgm:pt modelId="{15181DEB-D2A1-420E-A0BB-7F3E18DDE8E4}" type="pres">
      <dgm:prSet presAssocID="{5C21DD36-EB2A-42DE-A927-F29E8637114D}" presName="negativeSpace" presStyleCnt="0"/>
      <dgm:spPr/>
    </dgm:pt>
    <dgm:pt modelId="{4B289443-A99F-4A3A-BABB-8480583B6D0E}" type="pres">
      <dgm:prSet presAssocID="{5C21DD36-EB2A-42DE-A927-F29E8637114D}" presName="childText" presStyleLbl="conFgAcc1" presStyleIdx="4" presStyleCnt="5">
        <dgm:presLayoutVars>
          <dgm:bulletEnabled val="1"/>
        </dgm:presLayoutVars>
      </dgm:prSet>
      <dgm:spPr/>
    </dgm:pt>
  </dgm:ptLst>
  <dgm:cxnLst>
    <dgm:cxn modelId="{593B54CB-E9E0-4513-A5E8-E79467C732F3}" type="presOf" srcId="{5C21DD36-EB2A-42DE-A927-F29E8637114D}" destId="{FA35E2B3-830F-4E20-9EF8-FCD4CCACEEB9}" srcOrd="1" destOrd="0" presId="urn:microsoft.com/office/officeart/2005/8/layout/list1"/>
    <dgm:cxn modelId="{2AB5EC6E-8770-4F00-83CB-AEB8F746363D}" type="presOf" srcId="{1AABA9F5-F603-4688-A6D7-F407C159A24D}" destId="{6C576BEB-1F97-41D9-A83D-D5AFF3DAFC92}" srcOrd="0" destOrd="0" presId="urn:microsoft.com/office/officeart/2005/8/layout/list1"/>
    <dgm:cxn modelId="{8487A957-A98C-48C0-9BC6-D65CE8CA7A9A}" type="presOf" srcId="{5C21DD36-EB2A-42DE-A927-F29E8637114D}" destId="{07299447-698F-444D-98C5-1E20914F25C4}" srcOrd="0" destOrd="0" presId="urn:microsoft.com/office/officeart/2005/8/layout/list1"/>
    <dgm:cxn modelId="{C16AFB09-186E-4E73-9FF6-6CF07EC516A1}" type="presOf" srcId="{E3DA51FF-0EF7-47BF-B3C0-9A4E819D4DA7}" destId="{4AE9C823-1F63-4570-AEC9-B80A3263B7F5}" srcOrd="0" destOrd="0" presId="urn:microsoft.com/office/officeart/2005/8/layout/list1"/>
    <dgm:cxn modelId="{97C5F8B6-BBE8-4711-A02B-8417ECEF319E}" srcId="{BC8F3004-5DAC-4430-8118-496B63E91DEE}" destId="{5C21DD36-EB2A-42DE-A927-F29E8637114D}" srcOrd="4" destOrd="0" parTransId="{4A0927C7-8A3F-4E4E-ABA8-6D9772F48F55}" sibTransId="{42B522D3-DA7B-478D-BEEB-94FB2BB00D24}"/>
    <dgm:cxn modelId="{1C81211E-FBB4-4F7A-A9BC-C25187CD4BA9}" type="presOf" srcId="{E3DA51FF-0EF7-47BF-B3C0-9A4E819D4DA7}" destId="{B6883E21-DFF0-471F-A08A-C07555B8643C}" srcOrd="1" destOrd="0" presId="urn:microsoft.com/office/officeart/2005/8/layout/list1"/>
    <dgm:cxn modelId="{D711A70C-6C34-43C6-9A24-12B0A27BB3A2}" type="presOf" srcId="{CE8E5967-A99B-4AA1-AA7D-A2A687C038ED}" destId="{C77653CD-9761-4511-8993-B9BF7EE1AC7F}" srcOrd="1" destOrd="0" presId="urn:microsoft.com/office/officeart/2005/8/layout/list1"/>
    <dgm:cxn modelId="{65818926-5707-4C4A-88A4-88FE930B1E54}" type="presOf" srcId="{DAA8A5E3-78CF-4A1A-8942-E3F9293147FF}" destId="{21177905-180B-41CE-A6C8-725CE0C0A78C}" srcOrd="1" destOrd="0" presId="urn:microsoft.com/office/officeart/2005/8/layout/list1"/>
    <dgm:cxn modelId="{CA3DAD94-B8DA-4FDB-843E-6FFD95571AE9}" srcId="{BC8F3004-5DAC-4430-8118-496B63E91DEE}" destId="{1AABA9F5-F603-4688-A6D7-F407C159A24D}" srcOrd="1" destOrd="0" parTransId="{9A0C70B8-5EB7-4E54-A19F-1705592C10CB}" sibTransId="{91598818-6F5F-4AD3-B88D-DB33B15C2C64}"/>
    <dgm:cxn modelId="{8AF4FB5E-A546-4003-94C7-6F9E00CF32D3}" type="presOf" srcId="{BC8F3004-5DAC-4430-8118-496B63E91DEE}" destId="{67C66087-7DF2-4C3B-9A15-DD455151F6DC}" srcOrd="0" destOrd="0" presId="urn:microsoft.com/office/officeart/2005/8/layout/list1"/>
    <dgm:cxn modelId="{FF5393ED-91F9-4DB1-A739-57E597359D4F}" srcId="{BC8F3004-5DAC-4430-8118-496B63E91DEE}" destId="{E3DA51FF-0EF7-47BF-B3C0-9A4E819D4DA7}" srcOrd="2" destOrd="0" parTransId="{2DF883D3-88C0-4924-AF05-3ED90A8C874C}" sibTransId="{666A1C65-322D-48AE-BF91-6C1380E8A06B}"/>
    <dgm:cxn modelId="{23C4DF15-D00B-4D4A-AF1D-D3DB99FEEC0C}" type="presOf" srcId="{DAA8A5E3-78CF-4A1A-8942-E3F9293147FF}" destId="{E164E132-B258-47B3-9332-3A0F402A77FC}" srcOrd="0" destOrd="0" presId="urn:microsoft.com/office/officeart/2005/8/layout/list1"/>
    <dgm:cxn modelId="{AF6E59B5-8C6E-4003-8EF9-D7414320F85B}" srcId="{BC8F3004-5DAC-4430-8118-496B63E91DEE}" destId="{DAA8A5E3-78CF-4A1A-8942-E3F9293147FF}" srcOrd="3" destOrd="0" parTransId="{C39E41AB-634B-4BB4-BE38-F252AC0E4A68}" sibTransId="{FBA56626-FF66-44F0-BA3F-6E12FD03E01A}"/>
    <dgm:cxn modelId="{3DD5DA5C-F6E6-474A-8201-0DA6571D29BD}" srcId="{BC8F3004-5DAC-4430-8118-496B63E91DEE}" destId="{CE8E5967-A99B-4AA1-AA7D-A2A687C038ED}" srcOrd="0" destOrd="0" parTransId="{C42251D7-2876-48E9-AAB3-F0604227283C}" sibTransId="{8FA39DF1-9BD6-4A0D-96A1-3CA6A15B9DB9}"/>
    <dgm:cxn modelId="{13A55EF7-DCBA-4944-B52E-66EF49934A11}" type="presOf" srcId="{CE8E5967-A99B-4AA1-AA7D-A2A687C038ED}" destId="{4CEDED23-7CC3-4F50-8F8D-2873C23EB4C1}" srcOrd="0" destOrd="0" presId="urn:microsoft.com/office/officeart/2005/8/layout/list1"/>
    <dgm:cxn modelId="{F8F4CBE2-AF53-466C-A0E7-BD42711FD27A}" type="presOf" srcId="{1AABA9F5-F603-4688-A6D7-F407C159A24D}" destId="{D051AC5C-F056-4AB0-90F6-B89C3E1BC41B}" srcOrd="1" destOrd="0" presId="urn:microsoft.com/office/officeart/2005/8/layout/list1"/>
    <dgm:cxn modelId="{FA4F7EF3-1152-4771-81B0-3D025F702684}" type="presParOf" srcId="{67C66087-7DF2-4C3B-9A15-DD455151F6DC}" destId="{A58CF6DA-7F2A-4E6F-8406-EEDD721CB6E5}" srcOrd="0" destOrd="0" presId="urn:microsoft.com/office/officeart/2005/8/layout/list1"/>
    <dgm:cxn modelId="{E17D67DB-5AD0-488C-80BE-EFB85C41EF96}" type="presParOf" srcId="{A58CF6DA-7F2A-4E6F-8406-EEDD721CB6E5}" destId="{4CEDED23-7CC3-4F50-8F8D-2873C23EB4C1}" srcOrd="0" destOrd="0" presId="urn:microsoft.com/office/officeart/2005/8/layout/list1"/>
    <dgm:cxn modelId="{C2BA99ED-10F9-4B1A-B540-53547BCDD3CC}" type="presParOf" srcId="{A58CF6DA-7F2A-4E6F-8406-EEDD721CB6E5}" destId="{C77653CD-9761-4511-8993-B9BF7EE1AC7F}" srcOrd="1" destOrd="0" presId="urn:microsoft.com/office/officeart/2005/8/layout/list1"/>
    <dgm:cxn modelId="{AAF53D9B-2104-4A30-B2BB-952346F8E092}" type="presParOf" srcId="{67C66087-7DF2-4C3B-9A15-DD455151F6DC}" destId="{89A1012A-C975-4E4E-A0E1-E35DF0434A67}" srcOrd="1" destOrd="0" presId="urn:microsoft.com/office/officeart/2005/8/layout/list1"/>
    <dgm:cxn modelId="{9BA9B3DA-E3E7-4409-959B-F455ABF332D3}" type="presParOf" srcId="{67C66087-7DF2-4C3B-9A15-DD455151F6DC}" destId="{BA46271F-0A32-4B1D-818D-12E98822AD87}" srcOrd="2" destOrd="0" presId="urn:microsoft.com/office/officeart/2005/8/layout/list1"/>
    <dgm:cxn modelId="{66AC80F1-01F1-49EC-9857-7BE85BBA3FE5}" type="presParOf" srcId="{67C66087-7DF2-4C3B-9A15-DD455151F6DC}" destId="{C2C6B032-7988-4713-BDF1-A146523E1C39}" srcOrd="3" destOrd="0" presId="urn:microsoft.com/office/officeart/2005/8/layout/list1"/>
    <dgm:cxn modelId="{CFE5C8D0-1E50-4F34-83AA-8DFB68D2C8B7}" type="presParOf" srcId="{67C66087-7DF2-4C3B-9A15-DD455151F6DC}" destId="{0A181066-3E70-4B2D-8A03-90792BB1D69B}" srcOrd="4" destOrd="0" presId="urn:microsoft.com/office/officeart/2005/8/layout/list1"/>
    <dgm:cxn modelId="{E460F665-4F97-4D0A-8AD2-7BBBAD46186C}" type="presParOf" srcId="{0A181066-3E70-4B2D-8A03-90792BB1D69B}" destId="{6C576BEB-1F97-41D9-A83D-D5AFF3DAFC92}" srcOrd="0" destOrd="0" presId="urn:microsoft.com/office/officeart/2005/8/layout/list1"/>
    <dgm:cxn modelId="{E88A1BF2-FCA7-41C6-A51B-9628C2103B6C}" type="presParOf" srcId="{0A181066-3E70-4B2D-8A03-90792BB1D69B}" destId="{D051AC5C-F056-4AB0-90F6-B89C3E1BC41B}" srcOrd="1" destOrd="0" presId="urn:microsoft.com/office/officeart/2005/8/layout/list1"/>
    <dgm:cxn modelId="{2954823F-B72B-42F2-9811-86F647B2B185}" type="presParOf" srcId="{67C66087-7DF2-4C3B-9A15-DD455151F6DC}" destId="{9F50B94B-2A69-4E47-8E50-9A0605B39A09}" srcOrd="5" destOrd="0" presId="urn:microsoft.com/office/officeart/2005/8/layout/list1"/>
    <dgm:cxn modelId="{574D89CC-78B5-461E-A375-43E8916544AF}" type="presParOf" srcId="{67C66087-7DF2-4C3B-9A15-DD455151F6DC}" destId="{046734EA-BF26-4371-85F2-644E0D8C1BEC}" srcOrd="6" destOrd="0" presId="urn:microsoft.com/office/officeart/2005/8/layout/list1"/>
    <dgm:cxn modelId="{A56BB724-3A1C-45A3-A030-129F9CFCE613}" type="presParOf" srcId="{67C66087-7DF2-4C3B-9A15-DD455151F6DC}" destId="{8F017810-64B9-44CE-8B3B-CA6D69C16D72}" srcOrd="7" destOrd="0" presId="urn:microsoft.com/office/officeart/2005/8/layout/list1"/>
    <dgm:cxn modelId="{5290FDBB-BCBD-4951-B7A9-DCA4F6C2241F}" type="presParOf" srcId="{67C66087-7DF2-4C3B-9A15-DD455151F6DC}" destId="{DCA1278D-C767-411D-9AE8-7AFC65AE653C}" srcOrd="8" destOrd="0" presId="urn:microsoft.com/office/officeart/2005/8/layout/list1"/>
    <dgm:cxn modelId="{2E9DEF6E-F210-4E64-B8BE-D1F5171662EC}" type="presParOf" srcId="{DCA1278D-C767-411D-9AE8-7AFC65AE653C}" destId="{4AE9C823-1F63-4570-AEC9-B80A3263B7F5}" srcOrd="0" destOrd="0" presId="urn:microsoft.com/office/officeart/2005/8/layout/list1"/>
    <dgm:cxn modelId="{49C331EF-E4D0-4BFA-93BB-A31F0747D872}" type="presParOf" srcId="{DCA1278D-C767-411D-9AE8-7AFC65AE653C}" destId="{B6883E21-DFF0-471F-A08A-C07555B8643C}" srcOrd="1" destOrd="0" presId="urn:microsoft.com/office/officeart/2005/8/layout/list1"/>
    <dgm:cxn modelId="{0984A868-92F4-4571-BD91-06871F0053AA}" type="presParOf" srcId="{67C66087-7DF2-4C3B-9A15-DD455151F6DC}" destId="{8A36CF71-5F97-4343-95C6-6BC2D8EE765C}" srcOrd="9" destOrd="0" presId="urn:microsoft.com/office/officeart/2005/8/layout/list1"/>
    <dgm:cxn modelId="{CC1A4F4C-D29B-4A71-8D40-517E0C054F0A}" type="presParOf" srcId="{67C66087-7DF2-4C3B-9A15-DD455151F6DC}" destId="{73EF9E7F-FA2A-44A4-AB80-8D236BF3F081}" srcOrd="10" destOrd="0" presId="urn:microsoft.com/office/officeart/2005/8/layout/list1"/>
    <dgm:cxn modelId="{5E3F2616-D852-4876-8C18-15EDFB68668B}" type="presParOf" srcId="{67C66087-7DF2-4C3B-9A15-DD455151F6DC}" destId="{A25E0337-01A4-4350-97A0-7DF18D9CBF81}" srcOrd="11" destOrd="0" presId="urn:microsoft.com/office/officeart/2005/8/layout/list1"/>
    <dgm:cxn modelId="{C58C671F-8F85-4C45-A212-9D2F905DB798}" type="presParOf" srcId="{67C66087-7DF2-4C3B-9A15-DD455151F6DC}" destId="{75E2599A-7FFA-458C-96E8-E4B781AC4954}" srcOrd="12" destOrd="0" presId="urn:microsoft.com/office/officeart/2005/8/layout/list1"/>
    <dgm:cxn modelId="{0F43ABC2-0C12-4BE9-BF0C-9AB23ACFCF1D}" type="presParOf" srcId="{75E2599A-7FFA-458C-96E8-E4B781AC4954}" destId="{E164E132-B258-47B3-9332-3A0F402A77FC}" srcOrd="0" destOrd="0" presId="urn:microsoft.com/office/officeart/2005/8/layout/list1"/>
    <dgm:cxn modelId="{4262FE9C-193F-45A3-A973-D99B587EBA0D}" type="presParOf" srcId="{75E2599A-7FFA-458C-96E8-E4B781AC4954}" destId="{21177905-180B-41CE-A6C8-725CE0C0A78C}" srcOrd="1" destOrd="0" presId="urn:microsoft.com/office/officeart/2005/8/layout/list1"/>
    <dgm:cxn modelId="{52E70214-9CC8-487A-8F44-B7AD681F40FE}" type="presParOf" srcId="{67C66087-7DF2-4C3B-9A15-DD455151F6DC}" destId="{88C7DFC1-1BC8-4357-93B5-3F808AA8A8D6}" srcOrd="13" destOrd="0" presId="urn:microsoft.com/office/officeart/2005/8/layout/list1"/>
    <dgm:cxn modelId="{1021F13B-02F3-4F6C-A6C4-713F5FB9336F}" type="presParOf" srcId="{67C66087-7DF2-4C3B-9A15-DD455151F6DC}" destId="{8AD0FB4D-0368-4262-B783-3021E0079CA8}" srcOrd="14" destOrd="0" presId="urn:microsoft.com/office/officeart/2005/8/layout/list1"/>
    <dgm:cxn modelId="{81FFF518-EFE6-4FAB-9F53-E73B1947F645}" type="presParOf" srcId="{67C66087-7DF2-4C3B-9A15-DD455151F6DC}" destId="{126F482E-8EDA-42BF-AD9C-5CED62D3AC91}" srcOrd="15" destOrd="0" presId="urn:microsoft.com/office/officeart/2005/8/layout/list1"/>
    <dgm:cxn modelId="{150BC774-CE1F-421B-8777-CAA1F1309944}" type="presParOf" srcId="{67C66087-7DF2-4C3B-9A15-DD455151F6DC}" destId="{786472EB-9A87-4FF3-AEE6-C37C0B41F18D}" srcOrd="16" destOrd="0" presId="urn:microsoft.com/office/officeart/2005/8/layout/list1"/>
    <dgm:cxn modelId="{D6E2ACE2-A1EF-4B51-A6F0-AF017B1BC3E9}" type="presParOf" srcId="{786472EB-9A87-4FF3-AEE6-C37C0B41F18D}" destId="{07299447-698F-444D-98C5-1E20914F25C4}" srcOrd="0" destOrd="0" presId="urn:microsoft.com/office/officeart/2005/8/layout/list1"/>
    <dgm:cxn modelId="{2CAF5D39-033E-41DE-8527-4DA3CDFAE0BB}" type="presParOf" srcId="{786472EB-9A87-4FF3-AEE6-C37C0B41F18D}" destId="{FA35E2B3-830F-4E20-9EF8-FCD4CCACEEB9}" srcOrd="1" destOrd="0" presId="urn:microsoft.com/office/officeart/2005/8/layout/list1"/>
    <dgm:cxn modelId="{1663E6DF-E4C5-4AC6-9D5F-D0B5EC803576}" type="presParOf" srcId="{67C66087-7DF2-4C3B-9A15-DD455151F6DC}" destId="{15181DEB-D2A1-420E-A0BB-7F3E18DDE8E4}" srcOrd="17" destOrd="0" presId="urn:microsoft.com/office/officeart/2005/8/layout/list1"/>
    <dgm:cxn modelId="{48520B05-1C75-4CD0-86A5-0DCCBD26C2C4}" type="presParOf" srcId="{67C66087-7DF2-4C3B-9A15-DD455151F6DC}" destId="{4B289443-A99F-4A3A-BABB-8480583B6D0E}" srcOrd="18"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4625EA-93AB-4291-94C3-2ED842A89862}"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zh-CN" altLang="en-US"/>
        </a:p>
      </dgm:t>
    </dgm:pt>
    <dgm:pt modelId="{644B06A2-3B8B-4EBB-B133-15D11E7FE29E}">
      <dgm:prSet phldrT="[文本]" custT="1"/>
      <dgm:spPr/>
      <dgm:t>
        <a:bodyPr/>
        <a:lstStyle/>
        <a:p>
          <a:r>
            <a:rPr lang="zh-CN" altLang="en-US" sz="4400" dirty="0" smtClean="0"/>
            <a:t>四、福利管理</a:t>
          </a:r>
          <a:endParaRPr lang="zh-CN" altLang="en-US" sz="4400" dirty="0"/>
        </a:p>
      </dgm:t>
    </dgm:pt>
    <dgm:pt modelId="{EEC15037-394A-46D8-BF62-3CB43FA784DF}" cxnId="{0D215A2C-5D97-4FD3-8455-63390F6D9A74}" type="parTrans">
      <dgm:prSet/>
      <dgm:spPr/>
      <dgm:t>
        <a:bodyPr/>
        <a:lstStyle/>
        <a:p>
          <a:endParaRPr lang="zh-CN" altLang="en-US" sz="2400"/>
        </a:p>
      </dgm:t>
    </dgm:pt>
    <dgm:pt modelId="{9575D24E-B701-4BF6-B613-14D3A8D60C96}" cxnId="{0D215A2C-5D97-4FD3-8455-63390F6D9A74}" type="sibTrans">
      <dgm:prSet/>
      <dgm:spPr/>
      <dgm:t>
        <a:bodyPr/>
        <a:lstStyle/>
        <a:p>
          <a:endParaRPr lang="zh-CN" altLang="en-US" sz="2400"/>
        </a:p>
      </dgm:t>
    </dgm:pt>
    <dgm:pt modelId="{6B46EEDE-CC05-4C31-8115-E0B51546A86C}">
      <dgm:prSet custT="1"/>
      <dgm:spPr/>
      <dgm:t>
        <a:bodyPr/>
        <a:lstStyle/>
        <a:p>
          <a:r>
            <a:rPr lang="zh-CN" altLang="en-US" sz="2000" dirty="0" smtClean="0"/>
            <a:t>（二）福利的起源、演变及原因</a:t>
          </a:r>
          <a:endParaRPr lang="zh-CN" altLang="en-US" sz="2000" dirty="0"/>
        </a:p>
      </dgm:t>
    </dgm:pt>
    <dgm:pt modelId="{EDCA7F47-ABBA-4764-A871-B46C0850302D}" cxnId="{99C5C66B-A039-4331-99A5-B162E3D97150}" type="parTrans">
      <dgm:prSet/>
      <dgm:spPr/>
      <dgm:t>
        <a:bodyPr/>
        <a:lstStyle/>
        <a:p>
          <a:endParaRPr lang="zh-CN" altLang="en-US" sz="2400"/>
        </a:p>
      </dgm:t>
    </dgm:pt>
    <dgm:pt modelId="{70CDBCF4-A7D8-4AAD-9711-3C6C310F3366}" cxnId="{99C5C66B-A039-4331-99A5-B162E3D97150}" type="sibTrans">
      <dgm:prSet/>
      <dgm:spPr/>
      <dgm:t>
        <a:bodyPr/>
        <a:lstStyle/>
        <a:p>
          <a:endParaRPr lang="zh-CN" altLang="en-US" sz="2400"/>
        </a:p>
      </dgm:t>
    </dgm:pt>
    <dgm:pt modelId="{D78DBC45-5A4D-4EA5-84AF-DE667AB56C29}">
      <dgm:prSet custT="1"/>
      <dgm:spPr/>
      <dgm:t>
        <a:bodyPr/>
        <a:lstStyle/>
        <a:p>
          <a:r>
            <a:rPr lang="zh-CN" altLang="en-US" sz="2000" dirty="0" smtClean="0"/>
            <a:t>（三）福利的类型及功能</a:t>
          </a:r>
          <a:endParaRPr lang="zh-CN" altLang="en-US" sz="2000" dirty="0"/>
        </a:p>
      </dgm:t>
    </dgm:pt>
    <dgm:pt modelId="{96D2FD76-EBBC-4678-8F38-C1229CB04315}" cxnId="{DC099633-17FA-4DB5-9745-A7D53F64486B}" type="parTrans">
      <dgm:prSet/>
      <dgm:spPr/>
      <dgm:t>
        <a:bodyPr/>
        <a:lstStyle/>
        <a:p>
          <a:endParaRPr lang="zh-CN" altLang="en-US" sz="2400"/>
        </a:p>
      </dgm:t>
    </dgm:pt>
    <dgm:pt modelId="{E7FEA1B2-380C-4A26-87BF-FE5BD9560E6F}" cxnId="{DC099633-17FA-4DB5-9745-A7D53F64486B}" type="sibTrans">
      <dgm:prSet/>
      <dgm:spPr/>
      <dgm:t>
        <a:bodyPr/>
        <a:lstStyle/>
        <a:p>
          <a:endParaRPr lang="zh-CN" altLang="en-US" sz="2400"/>
        </a:p>
      </dgm:t>
    </dgm:pt>
    <dgm:pt modelId="{BF717E2E-3A0C-44BD-B330-AA4F4C422E7A}">
      <dgm:prSet custT="1"/>
      <dgm:spPr/>
      <dgm:t>
        <a:bodyPr/>
        <a:lstStyle/>
        <a:p>
          <a:endParaRPr lang="zh-CN" altLang="en-US" sz="2000" dirty="0"/>
        </a:p>
      </dgm:t>
    </dgm:pt>
    <dgm:pt modelId="{8A961A5A-81DB-4422-AF62-6CAB4619F646}" cxnId="{204B9B2C-0E63-465C-A6A9-70ADE2B3CF6B}" type="parTrans">
      <dgm:prSet/>
      <dgm:spPr/>
      <dgm:t>
        <a:bodyPr/>
        <a:lstStyle/>
        <a:p>
          <a:endParaRPr lang="zh-CN" altLang="en-US" sz="2400"/>
        </a:p>
      </dgm:t>
    </dgm:pt>
    <dgm:pt modelId="{4271529E-340B-48E2-BD5E-BB5D10FFC3E3}" cxnId="{204B9B2C-0E63-465C-A6A9-70ADE2B3CF6B}" type="sibTrans">
      <dgm:prSet/>
      <dgm:spPr/>
      <dgm:t>
        <a:bodyPr/>
        <a:lstStyle/>
        <a:p>
          <a:endParaRPr lang="zh-CN" altLang="en-US" sz="2400"/>
        </a:p>
      </dgm:t>
    </dgm:pt>
    <dgm:pt modelId="{592D890D-71D9-4BBE-A6B0-242AD7C923EB}">
      <dgm:prSet custT="1"/>
      <dgm:spPr/>
      <dgm:t>
        <a:bodyPr/>
        <a:lstStyle/>
        <a:p>
          <a:endParaRPr lang="zh-CN" altLang="en-US" sz="2000" dirty="0"/>
        </a:p>
      </dgm:t>
    </dgm:pt>
    <dgm:pt modelId="{0AA46B34-5EBA-4CC9-AB24-E819885AF484}" cxnId="{41A3D84C-31DA-40C4-B16E-274C5F81C6E7}" type="parTrans">
      <dgm:prSet/>
      <dgm:spPr/>
      <dgm:t>
        <a:bodyPr/>
        <a:lstStyle/>
        <a:p>
          <a:endParaRPr lang="zh-CN" altLang="en-US" sz="2400"/>
        </a:p>
      </dgm:t>
    </dgm:pt>
    <dgm:pt modelId="{E49228BA-3580-406E-AD3B-D361CCF173D7}" cxnId="{41A3D84C-31DA-40C4-B16E-274C5F81C6E7}" type="sibTrans">
      <dgm:prSet/>
      <dgm:spPr/>
      <dgm:t>
        <a:bodyPr/>
        <a:lstStyle/>
        <a:p>
          <a:endParaRPr lang="zh-CN" altLang="en-US" sz="2400"/>
        </a:p>
      </dgm:t>
    </dgm:pt>
    <dgm:pt modelId="{9713C7DD-F189-4928-BCCF-0A89AC772666}">
      <dgm:prSet phldrT="[文本]" custT="1"/>
      <dgm:spPr/>
      <dgm:t>
        <a:bodyPr/>
        <a:lstStyle/>
        <a:p>
          <a:endParaRPr lang="zh-CN" altLang="en-US" sz="2000" dirty="0"/>
        </a:p>
      </dgm:t>
    </dgm:pt>
    <dgm:pt modelId="{E33D00DF-A7B6-4BC9-A589-E3ADF41081FE}" cxnId="{99239BDD-84EE-493A-B475-0247647DDD83}" type="parTrans">
      <dgm:prSet/>
      <dgm:spPr/>
      <dgm:t>
        <a:bodyPr/>
        <a:lstStyle/>
        <a:p>
          <a:endParaRPr lang="zh-CN" altLang="en-US" sz="2400"/>
        </a:p>
      </dgm:t>
    </dgm:pt>
    <dgm:pt modelId="{579DFD07-3ACC-4069-9B6C-432327291984}" cxnId="{99239BDD-84EE-493A-B475-0247647DDD83}" type="sibTrans">
      <dgm:prSet/>
      <dgm:spPr/>
      <dgm:t>
        <a:bodyPr/>
        <a:lstStyle/>
        <a:p>
          <a:endParaRPr lang="zh-CN" altLang="en-US" sz="2400"/>
        </a:p>
      </dgm:t>
    </dgm:pt>
    <dgm:pt modelId="{C57C6D6E-7B11-42B0-A5CC-5C1284DBE310}">
      <dgm:prSet phldrT="[文本]" custT="1"/>
      <dgm:spPr/>
      <dgm:t>
        <a:bodyPr/>
        <a:lstStyle/>
        <a:p>
          <a:endParaRPr lang="zh-CN" altLang="en-US" sz="2000" dirty="0"/>
        </a:p>
      </dgm:t>
    </dgm:pt>
    <dgm:pt modelId="{D4D605B9-A98C-4E39-AD2F-5A0195D52C0A}" cxnId="{0865DBD3-A1FF-4E93-A1BF-2E08B349AE18}" type="parTrans">
      <dgm:prSet/>
      <dgm:spPr/>
      <dgm:t>
        <a:bodyPr/>
        <a:lstStyle/>
        <a:p>
          <a:endParaRPr lang="zh-CN" altLang="en-US" sz="2400"/>
        </a:p>
      </dgm:t>
    </dgm:pt>
    <dgm:pt modelId="{A9D72868-3446-4945-9132-C440B13C675A}" cxnId="{0865DBD3-A1FF-4E93-A1BF-2E08B349AE18}" type="sibTrans">
      <dgm:prSet/>
      <dgm:spPr/>
      <dgm:t>
        <a:bodyPr/>
        <a:lstStyle/>
        <a:p>
          <a:endParaRPr lang="zh-CN" altLang="en-US" sz="2400"/>
        </a:p>
      </dgm:t>
    </dgm:pt>
    <dgm:pt modelId="{2CD42A04-5B4F-428E-B734-2A1B77C493C1}">
      <dgm:prSet phldrT="[文本]" custT="1"/>
      <dgm:spPr/>
      <dgm:t>
        <a:bodyPr/>
        <a:lstStyle/>
        <a:p>
          <a:r>
            <a:rPr lang="zh-CN" altLang="en-US" sz="2000" dirty="0" smtClean="0"/>
            <a:t>（四）我国的福利情况</a:t>
          </a:r>
          <a:endParaRPr lang="zh-CN" altLang="en-US" sz="2000" dirty="0"/>
        </a:p>
      </dgm:t>
    </dgm:pt>
    <dgm:pt modelId="{350DB111-3BE0-4200-8DA5-9D96AF279028}" cxnId="{7F5906EE-D244-4BBF-B8A4-6898C8A675CB}" type="parTrans">
      <dgm:prSet/>
      <dgm:spPr/>
      <dgm:t>
        <a:bodyPr/>
        <a:lstStyle/>
        <a:p>
          <a:endParaRPr lang="zh-CN" altLang="en-US" sz="2400"/>
        </a:p>
      </dgm:t>
    </dgm:pt>
    <dgm:pt modelId="{4FD1E8F0-DD5B-4911-8416-9AF0FA71D8C5}" cxnId="{7F5906EE-D244-4BBF-B8A4-6898C8A675CB}" type="sibTrans">
      <dgm:prSet/>
      <dgm:spPr/>
      <dgm:t>
        <a:bodyPr/>
        <a:lstStyle/>
        <a:p>
          <a:endParaRPr lang="zh-CN" altLang="en-US" sz="2400"/>
        </a:p>
      </dgm:t>
    </dgm:pt>
    <dgm:pt modelId="{AAA6934A-5B12-475D-9941-72D31ABDBEDB}">
      <dgm:prSet phldrT="[文本]" custT="1"/>
      <dgm:spPr/>
      <dgm:t>
        <a:bodyPr/>
        <a:lstStyle/>
        <a:p>
          <a:r>
            <a:rPr lang="en-US" altLang="zh-CN" sz="2000" dirty="0" smtClean="0"/>
            <a:t>         1</a:t>
          </a:r>
          <a:r>
            <a:rPr lang="zh-CN" altLang="en-US" sz="2000" dirty="0" smtClean="0"/>
            <a:t>、福利的类型：类别、制定主体、支付对象</a:t>
          </a:r>
          <a:endParaRPr lang="zh-CN" altLang="en-US" sz="2000" dirty="0"/>
        </a:p>
      </dgm:t>
    </dgm:pt>
    <dgm:pt modelId="{1117E9CE-33B1-4607-A3C6-05C26D52F1A4}" cxnId="{D905B4D4-6910-40B0-8CE1-8AD90039A15C}" type="parTrans">
      <dgm:prSet/>
      <dgm:spPr/>
      <dgm:t>
        <a:bodyPr/>
        <a:lstStyle/>
        <a:p>
          <a:endParaRPr lang="zh-CN" altLang="en-US" sz="2400"/>
        </a:p>
      </dgm:t>
    </dgm:pt>
    <dgm:pt modelId="{351C63BE-2C0C-4102-9E2F-9D5EC0CF0158}" cxnId="{D905B4D4-6910-40B0-8CE1-8AD90039A15C}" type="sibTrans">
      <dgm:prSet/>
      <dgm:spPr/>
      <dgm:t>
        <a:bodyPr/>
        <a:lstStyle/>
        <a:p>
          <a:endParaRPr lang="zh-CN" altLang="en-US" sz="2400"/>
        </a:p>
      </dgm:t>
    </dgm:pt>
    <dgm:pt modelId="{485604D5-7DC0-4494-B5A2-105A642CF6A5}">
      <dgm:prSet phldrT="[文本]" custT="1"/>
      <dgm:spPr/>
      <dgm:t>
        <a:bodyPr/>
        <a:lstStyle/>
        <a:p>
          <a:r>
            <a:rPr lang="zh-CN" altLang="en-US" sz="2000" dirty="0" smtClean="0"/>
            <a:t>（五）福利的基本问题</a:t>
          </a:r>
          <a:endParaRPr lang="zh-CN" altLang="en-US" sz="2000" dirty="0"/>
        </a:p>
      </dgm:t>
    </dgm:pt>
    <dgm:pt modelId="{06C0C6A0-B0A4-451B-954C-611842B1426F}" cxnId="{C17ACFCB-2124-4925-AEAB-92324C89E4A0}" type="parTrans">
      <dgm:prSet/>
      <dgm:spPr/>
      <dgm:t>
        <a:bodyPr/>
        <a:lstStyle/>
        <a:p>
          <a:endParaRPr lang="zh-CN" altLang="en-US" sz="2400"/>
        </a:p>
      </dgm:t>
    </dgm:pt>
    <dgm:pt modelId="{37BA0F2C-48CF-4ACF-81C4-17441F6F9AAE}" cxnId="{C17ACFCB-2124-4925-AEAB-92324C89E4A0}" type="sibTrans">
      <dgm:prSet/>
      <dgm:spPr/>
      <dgm:t>
        <a:bodyPr/>
        <a:lstStyle/>
        <a:p>
          <a:endParaRPr lang="zh-CN" altLang="en-US" sz="2400"/>
        </a:p>
      </dgm:t>
    </dgm:pt>
    <dgm:pt modelId="{B1AD4F6C-A899-49A4-B53F-52F7F9B04749}">
      <dgm:prSet phldrT="[文本]" custT="1"/>
      <dgm:spPr/>
      <dgm:t>
        <a:bodyPr/>
        <a:lstStyle/>
        <a:p>
          <a:r>
            <a:rPr lang="zh-CN" altLang="en-US" sz="2000" dirty="0" smtClean="0"/>
            <a:t>（六）如何设计好的福利制度</a:t>
          </a:r>
          <a:endParaRPr lang="zh-CN" altLang="en-US" sz="2000" dirty="0"/>
        </a:p>
      </dgm:t>
    </dgm:pt>
    <dgm:pt modelId="{F2FAE394-4AC0-402A-9EA5-64BFE0A7F9D4}" cxnId="{275F3DB3-C4E3-4544-A9B6-16BA285013BC}" type="parTrans">
      <dgm:prSet/>
      <dgm:spPr/>
      <dgm:t>
        <a:bodyPr/>
        <a:lstStyle/>
        <a:p>
          <a:endParaRPr lang="zh-CN" altLang="en-US" sz="2400"/>
        </a:p>
      </dgm:t>
    </dgm:pt>
    <dgm:pt modelId="{3BE66666-ED3A-4ED6-A169-77539D3F3588}" cxnId="{275F3DB3-C4E3-4544-A9B6-16BA285013BC}" type="sibTrans">
      <dgm:prSet/>
      <dgm:spPr/>
      <dgm:t>
        <a:bodyPr/>
        <a:lstStyle/>
        <a:p>
          <a:endParaRPr lang="zh-CN" altLang="en-US" sz="2400"/>
        </a:p>
      </dgm:t>
    </dgm:pt>
    <dgm:pt modelId="{F7BB985D-F384-46E1-BB3F-403F82B4E98E}">
      <dgm:prSet phldrT="[文本]" custT="1"/>
      <dgm:spPr/>
      <dgm:t>
        <a:bodyPr/>
        <a:lstStyle/>
        <a:p>
          <a:r>
            <a:rPr lang="zh-CN" altLang="en-US" sz="2000" dirty="0" smtClean="0"/>
            <a:t>（七）福利管理的趋势：五大趋势</a:t>
          </a:r>
          <a:endParaRPr lang="zh-CN" altLang="en-US" sz="2000" dirty="0"/>
        </a:p>
      </dgm:t>
    </dgm:pt>
    <dgm:pt modelId="{8CE79A17-23C1-43A5-BB7C-40DCC7E0E257}" cxnId="{BD58EA94-FB8E-4E93-9779-F9B8CD8FB537}" type="parTrans">
      <dgm:prSet/>
      <dgm:spPr/>
      <dgm:t>
        <a:bodyPr/>
        <a:lstStyle/>
        <a:p>
          <a:endParaRPr lang="zh-CN" altLang="en-US" sz="2400"/>
        </a:p>
      </dgm:t>
    </dgm:pt>
    <dgm:pt modelId="{C7284F5B-239A-4185-A31A-D52B7A977918}" cxnId="{BD58EA94-FB8E-4E93-9779-F9B8CD8FB537}" type="sibTrans">
      <dgm:prSet/>
      <dgm:spPr/>
      <dgm:t>
        <a:bodyPr/>
        <a:lstStyle/>
        <a:p>
          <a:endParaRPr lang="zh-CN" altLang="en-US" sz="2400"/>
        </a:p>
      </dgm:t>
    </dgm:pt>
    <dgm:pt modelId="{EBB715E4-2E44-4A30-8ABB-756B709A5C03}">
      <dgm:prSet phldrT="[文本]" custT="1"/>
      <dgm:spPr/>
      <dgm:t>
        <a:bodyPr/>
        <a:lstStyle/>
        <a:p>
          <a:r>
            <a:rPr lang="en-US" altLang="zh-CN" sz="2000" dirty="0" smtClean="0"/>
            <a:t>         2</a:t>
          </a:r>
          <a:r>
            <a:rPr lang="zh-CN" altLang="en-US" sz="2000" dirty="0" smtClean="0"/>
            <a:t>、福利的四大功能</a:t>
          </a:r>
          <a:endParaRPr lang="zh-CN" altLang="en-US" sz="2000" dirty="0"/>
        </a:p>
      </dgm:t>
    </dgm:pt>
    <dgm:pt modelId="{10D0A19B-00C4-42E8-B900-C8ADE5859906}" cxnId="{F75A042C-A7BC-4407-8814-8893FF49FB90}" type="parTrans">
      <dgm:prSet/>
      <dgm:spPr/>
      <dgm:t>
        <a:bodyPr/>
        <a:lstStyle/>
        <a:p>
          <a:endParaRPr lang="zh-CN" altLang="en-US" sz="2400"/>
        </a:p>
      </dgm:t>
    </dgm:pt>
    <dgm:pt modelId="{71C48536-BDE9-4739-A61D-0561F79281BC}" cxnId="{F75A042C-A7BC-4407-8814-8893FF49FB90}" type="sibTrans">
      <dgm:prSet/>
      <dgm:spPr/>
      <dgm:t>
        <a:bodyPr/>
        <a:lstStyle/>
        <a:p>
          <a:endParaRPr lang="zh-CN" altLang="en-US" sz="2400"/>
        </a:p>
      </dgm:t>
    </dgm:pt>
    <dgm:pt modelId="{C28BCACF-EAB2-44DF-A3C8-6B6176754C68}">
      <dgm:prSet phldrT="[文本]" custT="1"/>
      <dgm:spPr/>
      <dgm:t>
        <a:bodyPr/>
        <a:lstStyle/>
        <a:p>
          <a:endParaRPr lang="zh-CN" altLang="en-US" sz="2000" dirty="0"/>
        </a:p>
      </dgm:t>
    </dgm:pt>
    <dgm:pt modelId="{72CA616A-F312-4EC7-88BF-4E5F1751819E}" cxnId="{931FDBB5-101B-4E30-90EC-F59EF6BA413D}" type="parTrans">
      <dgm:prSet/>
      <dgm:spPr/>
      <dgm:t>
        <a:bodyPr/>
        <a:lstStyle/>
        <a:p>
          <a:endParaRPr lang="zh-CN" altLang="en-US" sz="2400"/>
        </a:p>
      </dgm:t>
    </dgm:pt>
    <dgm:pt modelId="{39F1AFFE-AF3E-4E8E-8064-4430442CC28F}" cxnId="{931FDBB5-101B-4E30-90EC-F59EF6BA413D}" type="sibTrans">
      <dgm:prSet/>
      <dgm:spPr/>
      <dgm:t>
        <a:bodyPr/>
        <a:lstStyle/>
        <a:p>
          <a:endParaRPr lang="zh-CN" altLang="en-US" sz="2400"/>
        </a:p>
      </dgm:t>
    </dgm:pt>
    <dgm:pt modelId="{C1C75A95-D584-4F30-8200-E8479F45228A}">
      <dgm:prSet phldrT="[文本]" custT="1"/>
      <dgm:spPr/>
      <dgm:t>
        <a:bodyPr/>
        <a:lstStyle/>
        <a:p>
          <a:endParaRPr lang="zh-CN" altLang="en-US" sz="2000" dirty="0"/>
        </a:p>
      </dgm:t>
    </dgm:pt>
    <dgm:pt modelId="{F3F007F1-BC39-4A61-B30A-84F71AB93177}" cxnId="{D8AAC27C-C71B-43E2-8F62-EEB9EC7ED90A}" type="parTrans">
      <dgm:prSet/>
      <dgm:spPr/>
      <dgm:t>
        <a:bodyPr/>
        <a:lstStyle/>
        <a:p>
          <a:endParaRPr lang="zh-CN" altLang="en-US" sz="2400"/>
        </a:p>
      </dgm:t>
    </dgm:pt>
    <dgm:pt modelId="{FF05E37E-A396-4234-A718-B637CA54A71F}" cxnId="{D8AAC27C-C71B-43E2-8F62-EEB9EC7ED90A}" type="sibTrans">
      <dgm:prSet/>
      <dgm:spPr/>
      <dgm:t>
        <a:bodyPr/>
        <a:lstStyle/>
        <a:p>
          <a:endParaRPr lang="zh-CN" altLang="en-US" sz="2400"/>
        </a:p>
      </dgm:t>
    </dgm:pt>
    <dgm:pt modelId="{4AEBEB18-8063-4E24-A4A7-48C2B57AE80F}">
      <dgm:prSet phldrT="[文本]" custT="1"/>
      <dgm:spPr/>
      <dgm:t>
        <a:bodyPr/>
        <a:lstStyle/>
        <a:p>
          <a:endParaRPr lang="zh-CN" altLang="en-US" sz="2000" dirty="0"/>
        </a:p>
      </dgm:t>
    </dgm:pt>
    <dgm:pt modelId="{4CAE22E0-264C-4302-8A0D-9BD50DD565EB}" cxnId="{10A9CB32-CE0B-44BC-BB1F-E7454B802128}" type="parTrans">
      <dgm:prSet/>
      <dgm:spPr/>
      <dgm:t>
        <a:bodyPr/>
        <a:lstStyle/>
        <a:p>
          <a:endParaRPr lang="zh-CN" altLang="en-US" sz="2400"/>
        </a:p>
      </dgm:t>
    </dgm:pt>
    <dgm:pt modelId="{C811309E-39F0-4D4E-AE86-4C087C63D217}" cxnId="{10A9CB32-CE0B-44BC-BB1F-E7454B802128}" type="sibTrans">
      <dgm:prSet/>
      <dgm:spPr/>
      <dgm:t>
        <a:bodyPr/>
        <a:lstStyle/>
        <a:p>
          <a:endParaRPr lang="zh-CN" altLang="en-US" sz="2400"/>
        </a:p>
      </dgm:t>
    </dgm:pt>
    <dgm:pt modelId="{A7BADC07-514C-407E-A9A9-05FEF363BA54}">
      <dgm:prSet phldrT="[文本]" custT="1"/>
      <dgm:spPr/>
      <dgm:t>
        <a:bodyPr/>
        <a:lstStyle/>
        <a:p>
          <a:endParaRPr lang="zh-CN" altLang="en-US" sz="2000" dirty="0"/>
        </a:p>
      </dgm:t>
    </dgm:pt>
    <dgm:pt modelId="{BFD8CE7C-FB67-458F-B71F-6048849CD7D7}" cxnId="{CDB3A6AF-6E80-452A-A6C7-AB60887A6597}" type="parTrans">
      <dgm:prSet/>
      <dgm:spPr/>
      <dgm:t>
        <a:bodyPr/>
        <a:lstStyle/>
        <a:p>
          <a:endParaRPr lang="zh-CN" altLang="en-US" sz="2400"/>
        </a:p>
      </dgm:t>
    </dgm:pt>
    <dgm:pt modelId="{6C4C1979-6CC5-42D2-A88D-2F86243C5A97}" cxnId="{CDB3A6AF-6E80-452A-A6C7-AB60887A6597}" type="sibTrans">
      <dgm:prSet/>
      <dgm:spPr/>
      <dgm:t>
        <a:bodyPr/>
        <a:lstStyle/>
        <a:p>
          <a:endParaRPr lang="zh-CN" altLang="en-US" sz="2400"/>
        </a:p>
      </dgm:t>
    </dgm:pt>
    <dgm:pt modelId="{D41EE402-4267-4006-8BCE-75F4B5DB1288}">
      <dgm:prSet phldrT="[文本]" custT="1"/>
      <dgm:spPr/>
      <dgm:t>
        <a:bodyPr/>
        <a:lstStyle/>
        <a:p>
          <a:endParaRPr lang="zh-CN" altLang="en-US" sz="2000" dirty="0"/>
        </a:p>
      </dgm:t>
    </dgm:pt>
    <dgm:pt modelId="{6254A538-604C-4CC3-A788-8AE9DA04A2A0}" cxnId="{99DE76E3-8F60-4843-B73A-E048E7FFABD0}" type="parTrans">
      <dgm:prSet/>
      <dgm:spPr/>
      <dgm:t>
        <a:bodyPr/>
        <a:lstStyle/>
        <a:p>
          <a:endParaRPr lang="zh-CN" altLang="en-US"/>
        </a:p>
      </dgm:t>
    </dgm:pt>
    <dgm:pt modelId="{2B930F4F-FDE3-4616-BCDD-BF773A33266B}" cxnId="{99DE76E3-8F60-4843-B73A-E048E7FFABD0}" type="sibTrans">
      <dgm:prSet/>
      <dgm:spPr/>
      <dgm:t>
        <a:bodyPr/>
        <a:lstStyle/>
        <a:p>
          <a:endParaRPr lang="zh-CN" altLang="en-US"/>
        </a:p>
      </dgm:t>
    </dgm:pt>
    <dgm:pt modelId="{5E9FB759-3D91-4127-9A71-E72D1D063519}">
      <dgm:prSet phldrT="[文本]" custT="1"/>
      <dgm:spPr/>
      <dgm:t>
        <a:bodyPr/>
        <a:lstStyle/>
        <a:p>
          <a:r>
            <a:rPr lang="zh-CN" altLang="en-US" sz="2000" dirty="0" smtClean="0"/>
            <a:t>（一）员工福利的概念</a:t>
          </a:r>
          <a:endParaRPr lang="zh-CN" altLang="en-US" sz="2000" dirty="0"/>
        </a:p>
      </dgm:t>
    </dgm:pt>
    <dgm:pt modelId="{F90BB6C8-29E2-4960-B403-FE61780E59CD}" cxnId="{DE3FEC0A-8556-4EE2-ACD4-A469A0A8F11E}" type="parTrans">
      <dgm:prSet/>
      <dgm:spPr/>
      <dgm:t>
        <a:bodyPr/>
        <a:lstStyle/>
        <a:p>
          <a:endParaRPr lang="zh-CN" altLang="en-US"/>
        </a:p>
      </dgm:t>
    </dgm:pt>
    <dgm:pt modelId="{CE6C6578-1F22-420E-923E-7200E5A1F249}" cxnId="{DE3FEC0A-8556-4EE2-ACD4-A469A0A8F11E}" type="sibTrans">
      <dgm:prSet/>
      <dgm:spPr/>
      <dgm:t>
        <a:bodyPr/>
        <a:lstStyle/>
        <a:p>
          <a:endParaRPr lang="zh-CN" altLang="en-US"/>
        </a:p>
      </dgm:t>
    </dgm:pt>
    <dgm:pt modelId="{0D72C92F-0AD8-4520-B2FF-57C5C62B3C91}">
      <dgm:prSet phldrT="[文本]" custT="1"/>
      <dgm:spPr/>
      <dgm:t>
        <a:bodyPr/>
        <a:lstStyle/>
        <a:p>
          <a:endParaRPr lang="zh-CN" altLang="en-US" sz="2000" dirty="0"/>
        </a:p>
      </dgm:t>
    </dgm:pt>
    <dgm:pt modelId="{09B1B579-6F56-4609-BF79-F2476FB44B20}" cxnId="{79CCD17C-99D4-4902-BEC3-55DA28E09CF9}" type="parTrans">
      <dgm:prSet/>
      <dgm:spPr/>
      <dgm:t>
        <a:bodyPr/>
        <a:lstStyle/>
        <a:p>
          <a:endParaRPr lang="zh-CN" altLang="en-US"/>
        </a:p>
      </dgm:t>
    </dgm:pt>
    <dgm:pt modelId="{B8EE4CC4-A698-4891-BC8C-8A57B426994C}" cxnId="{79CCD17C-99D4-4902-BEC3-55DA28E09CF9}" type="sibTrans">
      <dgm:prSet/>
      <dgm:spPr/>
      <dgm:t>
        <a:bodyPr/>
        <a:lstStyle/>
        <a:p>
          <a:endParaRPr lang="zh-CN" altLang="en-US"/>
        </a:p>
      </dgm:t>
    </dgm:pt>
    <dgm:pt modelId="{F314B761-18D6-4163-9602-5F6ED638EF72}" type="pres">
      <dgm:prSet presAssocID="{BE4625EA-93AB-4291-94C3-2ED842A89862}" presName="Name0" presStyleCnt="0">
        <dgm:presLayoutVars>
          <dgm:dir/>
          <dgm:animLvl val="lvl"/>
          <dgm:resizeHandles val="exact"/>
        </dgm:presLayoutVars>
      </dgm:prSet>
      <dgm:spPr/>
      <dgm:t>
        <a:bodyPr/>
        <a:lstStyle/>
        <a:p>
          <a:endParaRPr lang="zh-CN" altLang="en-US"/>
        </a:p>
      </dgm:t>
    </dgm:pt>
    <dgm:pt modelId="{BAF1505E-F461-4DDE-B996-611CBCF4CDD2}" type="pres">
      <dgm:prSet presAssocID="{644B06A2-3B8B-4EBB-B133-15D11E7FE29E}" presName="linNode" presStyleCnt="0"/>
      <dgm:spPr/>
    </dgm:pt>
    <dgm:pt modelId="{69EBAE8B-DB15-4243-9E7D-54EB254AABCE}" type="pres">
      <dgm:prSet presAssocID="{644B06A2-3B8B-4EBB-B133-15D11E7FE29E}" presName="parentText" presStyleLbl="node1" presStyleIdx="0" presStyleCnt="1" custScaleX="79461" custScaleY="100098">
        <dgm:presLayoutVars>
          <dgm:chMax val="1"/>
          <dgm:bulletEnabled val="1"/>
        </dgm:presLayoutVars>
      </dgm:prSet>
      <dgm:spPr/>
      <dgm:t>
        <a:bodyPr/>
        <a:lstStyle/>
        <a:p>
          <a:endParaRPr lang="zh-CN" altLang="en-US"/>
        </a:p>
      </dgm:t>
    </dgm:pt>
    <dgm:pt modelId="{B5A1E74C-5C2B-4905-A8CB-A77ACD42D80E}" type="pres">
      <dgm:prSet presAssocID="{644B06A2-3B8B-4EBB-B133-15D11E7FE29E}" presName="descendantText" presStyleLbl="alignAccFollowNode1" presStyleIdx="0" presStyleCnt="1" custScaleX="286528" custScaleY="125000" custLinFactNeighborY="1708">
        <dgm:presLayoutVars>
          <dgm:bulletEnabled val="1"/>
        </dgm:presLayoutVars>
      </dgm:prSet>
      <dgm:spPr/>
      <dgm:t>
        <a:bodyPr/>
        <a:lstStyle/>
        <a:p>
          <a:endParaRPr lang="zh-CN" altLang="en-US"/>
        </a:p>
      </dgm:t>
    </dgm:pt>
  </dgm:ptLst>
  <dgm:cxnLst>
    <dgm:cxn modelId="{0865DBD3-A1FF-4E93-A1BF-2E08B349AE18}" srcId="{644B06A2-3B8B-4EBB-B133-15D11E7FE29E}" destId="{C57C6D6E-7B11-42B0-A5CC-5C1284DBE310}" srcOrd="17" destOrd="0" parTransId="{D4D605B9-A98C-4E39-AD2F-5A0195D52C0A}" sibTransId="{A9D72868-3446-4945-9132-C440B13C675A}"/>
    <dgm:cxn modelId="{C3D22F35-66EF-43E4-A04A-BEE29F3F00FE}" type="presOf" srcId="{D41EE402-4267-4006-8BCE-75F4B5DB1288}" destId="{B5A1E74C-5C2B-4905-A8CB-A77ACD42D80E}" srcOrd="0" destOrd="0" presId="urn:microsoft.com/office/officeart/2005/8/layout/vList5"/>
    <dgm:cxn modelId="{BD58EA94-FB8E-4E93-9779-F9B8CD8FB537}" srcId="{644B06A2-3B8B-4EBB-B133-15D11E7FE29E}" destId="{F7BB985D-F384-46E1-BB3F-403F82B4E98E}" srcOrd="16" destOrd="0" parTransId="{8CE79A17-23C1-43A5-BB7C-40DCC7E0E257}" sibTransId="{C7284F5B-239A-4185-A31A-D52B7A977918}"/>
    <dgm:cxn modelId="{99C5C66B-A039-4331-99A5-B162E3D97150}" srcId="{644B06A2-3B8B-4EBB-B133-15D11E7FE29E}" destId="{6B46EEDE-CC05-4C31-8115-E0B51546A86C}" srcOrd="4" destOrd="0" parTransId="{EDCA7F47-ABBA-4764-A871-B46C0850302D}" sibTransId="{70CDBCF4-A7D8-4AAD-9711-3C6C310F3366}"/>
    <dgm:cxn modelId="{DE3FEC0A-8556-4EE2-ACD4-A469A0A8F11E}" srcId="{644B06A2-3B8B-4EBB-B133-15D11E7FE29E}" destId="{5E9FB759-3D91-4127-9A71-E72D1D063519}" srcOrd="2" destOrd="0" parTransId="{F90BB6C8-29E2-4960-B403-FE61780E59CD}" sibTransId="{CE6C6578-1F22-420E-923E-7200E5A1F249}"/>
    <dgm:cxn modelId="{8053E577-D848-44C3-AC6A-ABF6C0B98C42}" type="presOf" srcId="{485604D5-7DC0-4494-B5A2-105A642CF6A5}" destId="{B5A1E74C-5C2B-4905-A8CB-A77ACD42D80E}" srcOrd="0" destOrd="12" presId="urn:microsoft.com/office/officeart/2005/8/layout/vList5"/>
    <dgm:cxn modelId="{10A9CB32-CE0B-44BC-BB1F-E7454B802128}" srcId="{644B06A2-3B8B-4EBB-B133-15D11E7FE29E}" destId="{4AEBEB18-8063-4E24-A4A7-48C2B57AE80F}" srcOrd="13" destOrd="0" parTransId="{4CAE22E0-264C-4302-8A0D-9BD50DD565EB}" sibTransId="{C811309E-39F0-4D4E-AE86-4C087C63D217}"/>
    <dgm:cxn modelId="{275F3DB3-C4E3-4544-A9B6-16BA285013BC}" srcId="{644B06A2-3B8B-4EBB-B133-15D11E7FE29E}" destId="{B1AD4F6C-A899-49A4-B53F-52F7F9B04749}" srcOrd="14" destOrd="0" parTransId="{F2FAE394-4AC0-402A-9EA5-64BFE0A7F9D4}" sibTransId="{3BE66666-ED3A-4ED6-A169-77539D3F3588}"/>
    <dgm:cxn modelId="{34110D0C-BD24-4847-8619-03396B5C2861}" type="presOf" srcId="{B1AD4F6C-A899-49A4-B53F-52F7F9B04749}" destId="{B5A1E74C-5C2B-4905-A8CB-A77ACD42D80E}" srcOrd="0" destOrd="14" presId="urn:microsoft.com/office/officeart/2005/8/layout/vList5"/>
    <dgm:cxn modelId="{99239BDD-84EE-493A-B475-0247647DDD83}" srcId="{644B06A2-3B8B-4EBB-B133-15D11E7FE29E}" destId="{9713C7DD-F189-4928-BCCF-0A89AC772666}" srcOrd="18" destOrd="0" parTransId="{E33D00DF-A7B6-4BC9-A589-E3ADF41081FE}" sibTransId="{579DFD07-3ACC-4069-9B6C-432327291984}"/>
    <dgm:cxn modelId="{D8AAC27C-C71B-43E2-8F62-EEB9EC7ED90A}" srcId="{644B06A2-3B8B-4EBB-B133-15D11E7FE29E}" destId="{C1C75A95-D584-4F30-8200-E8479F45228A}" srcOrd="11" destOrd="0" parTransId="{F3F007F1-BC39-4A61-B30A-84F71AB93177}" sibTransId="{FF05E37E-A396-4234-A718-B637CA54A71F}"/>
    <dgm:cxn modelId="{F8233B70-1ADC-4F42-8E5F-B17847A77B80}" type="presOf" srcId="{BF717E2E-3A0C-44BD-B330-AA4F4C422E7A}" destId="{B5A1E74C-5C2B-4905-A8CB-A77ACD42D80E}" srcOrd="0" destOrd="3" presId="urn:microsoft.com/office/officeart/2005/8/layout/vList5"/>
    <dgm:cxn modelId="{204B9B2C-0E63-465C-A6A9-70ADE2B3CF6B}" srcId="{644B06A2-3B8B-4EBB-B133-15D11E7FE29E}" destId="{BF717E2E-3A0C-44BD-B330-AA4F4C422E7A}" srcOrd="3" destOrd="0" parTransId="{8A961A5A-81DB-4422-AF62-6CAB4619F646}" sibTransId="{4271529E-340B-48E2-BD5E-BB5D10FFC3E3}"/>
    <dgm:cxn modelId="{C17ACFCB-2124-4925-AEAB-92324C89E4A0}" srcId="{644B06A2-3B8B-4EBB-B133-15D11E7FE29E}" destId="{485604D5-7DC0-4494-B5A2-105A642CF6A5}" srcOrd="12" destOrd="0" parTransId="{06C0C6A0-B0A4-451B-954C-611842B1426F}" sibTransId="{37BA0F2C-48CF-4ACF-81C4-17441F6F9AAE}"/>
    <dgm:cxn modelId="{6D8710E7-1FB7-4FC8-868B-0BD216FA7FDB}" type="presOf" srcId="{BE4625EA-93AB-4291-94C3-2ED842A89862}" destId="{F314B761-18D6-4163-9602-5F6ED638EF72}" srcOrd="0" destOrd="0" presId="urn:microsoft.com/office/officeart/2005/8/layout/vList5"/>
    <dgm:cxn modelId="{CDB3A6AF-6E80-452A-A6C7-AB60887A6597}" srcId="{644B06A2-3B8B-4EBB-B133-15D11E7FE29E}" destId="{A7BADC07-514C-407E-A9A9-05FEF363BA54}" srcOrd="15" destOrd="0" parTransId="{BFD8CE7C-FB67-458F-B71F-6048849CD7D7}" sibTransId="{6C4C1979-6CC5-42D2-A88D-2F86243C5A97}"/>
    <dgm:cxn modelId="{0EA40B0A-F37C-430A-A96E-54E162A6AC17}" type="presOf" srcId="{A7BADC07-514C-407E-A9A9-05FEF363BA54}" destId="{B5A1E74C-5C2B-4905-A8CB-A77ACD42D80E}" srcOrd="0" destOrd="15" presId="urn:microsoft.com/office/officeart/2005/8/layout/vList5"/>
    <dgm:cxn modelId="{C04DF2BF-FAF7-4C45-97CD-F11E0D8EAA10}" type="presOf" srcId="{D78DBC45-5A4D-4EA5-84AF-DE667AB56C29}" destId="{B5A1E74C-5C2B-4905-A8CB-A77ACD42D80E}" srcOrd="0" destOrd="6" presId="urn:microsoft.com/office/officeart/2005/8/layout/vList5"/>
    <dgm:cxn modelId="{41A3D84C-31DA-40C4-B16E-274C5F81C6E7}" srcId="{644B06A2-3B8B-4EBB-B133-15D11E7FE29E}" destId="{592D890D-71D9-4BBE-A6B0-242AD7C923EB}" srcOrd="5" destOrd="0" parTransId="{0AA46B34-5EBA-4CC9-AB24-E819885AF484}" sibTransId="{E49228BA-3580-406E-AD3B-D361CCF173D7}"/>
    <dgm:cxn modelId="{7C4E1026-5331-4B8A-8B7B-C0D7C5C4905D}" type="presOf" srcId="{9713C7DD-F189-4928-BCCF-0A89AC772666}" destId="{B5A1E74C-5C2B-4905-A8CB-A77ACD42D80E}" srcOrd="0" destOrd="18" presId="urn:microsoft.com/office/officeart/2005/8/layout/vList5"/>
    <dgm:cxn modelId="{99DE76E3-8F60-4843-B73A-E048E7FFABD0}" srcId="{644B06A2-3B8B-4EBB-B133-15D11E7FE29E}" destId="{D41EE402-4267-4006-8BCE-75F4B5DB1288}" srcOrd="0" destOrd="0" parTransId="{6254A538-604C-4CC3-A788-8AE9DA04A2A0}" sibTransId="{2B930F4F-FDE3-4616-BCDD-BF773A33266B}"/>
    <dgm:cxn modelId="{447A9622-D18D-401A-8C08-8B28BCCC809F}" type="presOf" srcId="{4AEBEB18-8063-4E24-A4A7-48C2B57AE80F}" destId="{B5A1E74C-5C2B-4905-A8CB-A77ACD42D80E}" srcOrd="0" destOrd="13" presId="urn:microsoft.com/office/officeart/2005/8/layout/vList5"/>
    <dgm:cxn modelId="{5CD893A1-2A58-4287-B04B-8D6DFCE754E8}" type="presOf" srcId="{5E9FB759-3D91-4127-9A71-E72D1D063519}" destId="{B5A1E74C-5C2B-4905-A8CB-A77ACD42D80E}" srcOrd="0" destOrd="2" presId="urn:microsoft.com/office/officeart/2005/8/layout/vList5"/>
    <dgm:cxn modelId="{B82F60C0-270A-460A-B003-14E7D9060EAC}" type="presOf" srcId="{AAA6934A-5B12-475D-9941-72D31ABDBEDB}" destId="{B5A1E74C-5C2B-4905-A8CB-A77ACD42D80E}" srcOrd="0" destOrd="7" presId="urn:microsoft.com/office/officeart/2005/8/layout/vList5"/>
    <dgm:cxn modelId="{72FD77F4-EFA7-408F-94A8-E11849D0D924}" type="presOf" srcId="{0D72C92F-0AD8-4520-B2FF-57C5C62B3C91}" destId="{B5A1E74C-5C2B-4905-A8CB-A77ACD42D80E}" srcOrd="0" destOrd="1" presId="urn:microsoft.com/office/officeart/2005/8/layout/vList5"/>
    <dgm:cxn modelId="{0D215A2C-5D97-4FD3-8455-63390F6D9A74}" srcId="{BE4625EA-93AB-4291-94C3-2ED842A89862}" destId="{644B06A2-3B8B-4EBB-B133-15D11E7FE29E}" srcOrd="0" destOrd="0" parTransId="{EEC15037-394A-46D8-BF62-3CB43FA784DF}" sibTransId="{9575D24E-B701-4BF6-B613-14D3A8D60C96}"/>
    <dgm:cxn modelId="{C9E243E6-2FCA-4BC1-952E-5ACC2C394A86}" type="presOf" srcId="{C1C75A95-D584-4F30-8200-E8479F45228A}" destId="{B5A1E74C-5C2B-4905-A8CB-A77ACD42D80E}" srcOrd="0" destOrd="11" presId="urn:microsoft.com/office/officeart/2005/8/layout/vList5"/>
    <dgm:cxn modelId="{3E817415-AF44-4445-AE1B-63F86A8900AC}" type="presOf" srcId="{592D890D-71D9-4BBE-A6B0-242AD7C923EB}" destId="{B5A1E74C-5C2B-4905-A8CB-A77ACD42D80E}" srcOrd="0" destOrd="5" presId="urn:microsoft.com/office/officeart/2005/8/layout/vList5"/>
    <dgm:cxn modelId="{DC099633-17FA-4DB5-9745-A7D53F64486B}" srcId="{644B06A2-3B8B-4EBB-B133-15D11E7FE29E}" destId="{D78DBC45-5A4D-4EA5-84AF-DE667AB56C29}" srcOrd="6" destOrd="0" parTransId="{96D2FD76-EBBC-4678-8F38-C1229CB04315}" sibTransId="{E7FEA1B2-380C-4A26-87BF-FE5BD9560E6F}"/>
    <dgm:cxn modelId="{0C20F1FB-5DC9-499E-9CEF-4C11BC218A21}" type="presOf" srcId="{C28BCACF-EAB2-44DF-A3C8-6B6176754C68}" destId="{B5A1E74C-5C2B-4905-A8CB-A77ACD42D80E}" srcOrd="0" destOrd="9" presId="urn:microsoft.com/office/officeart/2005/8/layout/vList5"/>
    <dgm:cxn modelId="{108363C6-0A00-4A85-A5D9-80E4703EFD70}" type="presOf" srcId="{644B06A2-3B8B-4EBB-B133-15D11E7FE29E}" destId="{69EBAE8B-DB15-4243-9E7D-54EB254AABCE}" srcOrd="0" destOrd="0" presId="urn:microsoft.com/office/officeart/2005/8/layout/vList5"/>
    <dgm:cxn modelId="{ED7EEBE7-D614-428F-8A36-C7C56F789FE7}" type="presOf" srcId="{F7BB985D-F384-46E1-BB3F-403F82B4E98E}" destId="{B5A1E74C-5C2B-4905-A8CB-A77ACD42D80E}" srcOrd="0" destOrd="16" presId="urn:microsoft.com/office/officeart/2005/8/layout/vList5"/>
    <dgm:cxn modelId="{9A897C87-6698-4ECD-B818-C600530FFB28}" type="presOf" srcId="{C57C6D6E-7B11-42B0-A5CC-5C1284DBE310}" destId="{B5A1E74C-5C2B-4905-A8CB-A77ACD42D80E}" srcOrd="0" destOrd="17" presId="urn:microsoft.com/office/officeart/2005/8/layout/vList5"/>
    <dgm:cxn modelId="{79CCD17C-99D4-4902-BEC3-55DA28E09CF9}" srcId="{644B06A2-3B8B-4EBB-B133-15D11E7FE29E}" destId="{0D72C92F-0AD8-4520-B2FF-57C5C62B3C91}" srcOrd="1" destOrd="0" parTransId="{09B1B579-6F56-4609-BF79-F2476FB44B20}" sibTransId="{B8EE4CC4-A698-4891-BC8C-8A57B426994C}"/>
    <dgm:cxn modelId="{931FDBB5-101B-4E30-90EC-F59EF6BA413D}" srcId="{644B06A2-3B8B-4EBB-B133-15D11E7FE29E}" destId="{C28BCACF-EAB2-44DF-A3C8-6B6176754C68}" srcOrd="9" destOrd="0" parTransId="{72CA616A-F312-4EC7-88BF-4E5F1751819E}" sibTransId="{39F1AFFE-AF3E-4E8E-8064-4430442CC28F}"/>
    <dgm:cxn modelId="{B8CA5CA2-5CBF-4D58-93C9-A3600E0A375B}" type="presOf" srcId="{6B46EEDE-CC05-4C31-8115-E0B51546A86C}" destId="{B5A1E74C-5C2B-4905-A8CB-A77ACD42D80E}" srcOrd="0" destOrd="4" presId="urn:microsoft.com/office/officeart/2005/8/layout/vList5"/>
    <dgm:cxn modelId="{7F5906EE-D244-4BBF-B8A4-6898C8A675CB}" srcId="{644B06A2-3B8B-4EBB-B133-15D11E7FE29E}" destId="{2CD42A04-5B4F-428E-B734-2A1B77C493C1}" srcOrd="10" destOrd="0" parTransId="{350DB111-3BE0-4200-8DA5-9D96AF279028}" sibTransId="{4FD1E8F0-DD5B-4911-8416-9AF0FA71D8C5}"/>
    <dgm:cxn modelId="{D905B4D4-6910-40B0-8CE1-8AD90039A15C}" srcId="{644B06A2-3B8B-4EBB-B133-15D11E7FE29E}" destId="{AAA6934A-5B12-475D-9941-72D31ABDBEDB}" srcOrd="7" destOrd="0" parTransId="{1117E9CE-33B1-4607-A3C6-05C26D52F1A4}" sibTransId="{351C63BE-2C0C-4102-9E2F-9D5EC0CF0158}"/>
    <dgm:cxn modelId="{F75A042C-A7BC-4407-8814-8893FF49FB90}" srcId="{644B06A2-3B8B-4EBB-B133-15D11E7FE29E}" destId="{EBB715E4-2E44-4A30-8ABB-756B709A5C03}" srcOrd="8" destOrd="0" parTransId="{10D0A19B-00C4-42E8-B900-C8ADE5859906}" sibTransId="{71C48536-BDE9-4739-A61D-0561F79281BC}"/>
    <dgm:cxn modelId="{8F8389AD-E004-4D96-8847-88B0787F6134}" type="presOf" srcId="{EBB715E4-2E44-4A30-8ABB-756B709A5C03}" destId="{B5A1E74C-5C2B-4905-A8CB-A77ACD42D80E}" srcOrd="0" destOrd="8" presId="urn:microsoft.com/office/officeart/2005/8/layout/vList5"/>
    <dgm:cxn modelId="{0610ED73-031B-44F3-98C4-676579C61056}" type="presOf" srcId="{2CD42A04-5B4F-428E-B734-2A1B77C493C1}" destId="{B5A1E74C-5C2B-4905-A8CB-A77ACD42D80E}" srcOrd="0" destOrd="10" presId="urn:microsoft.com/office/officeart/2005/8/layout/vList5"/>
    <dgm:cxn modelId="{83AF0BCD-4A03-4272-A0A5-94816FE9461E}" type="presParOf" srcId="{F314B761-18D6-4163-9602-5F6ED638EF72}" destId="{BAF1505E-F461-4DDE-B996-611CBCF4CDD2}" srcOrd="0" destOrd="0" presId="urn:microsoft.com/office/officeart/2005/8/layout/vList5"/>
    <dgm:cxn modelId="{78D2AF1C-95B2-4083-8890-71A679AD5BDB}" type="presParOf" srcId="{BAF1505E-F461-4DDE-B996-611CBCF4CDD2}" destId="{69EBAE8B-DB15-4243-9E7D-54EB254AABCE}" srcOrd="0" destOrd="0" presId="urn:microsoft.com/office/officeart/2005/8/layout/vList5"/>
    <dgm:cxn modelId="{46490B98-C541-424C-9901-8B06683B0939}" type="presParOf" srcId="{BAF1505E-F461-4DDE-B996-611CBCF4CDD2}" destId="{B5A1E74C-5C2B-4905-A8CB-A77ACD42D80E}"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F470DE-08B8-454D-9D81-E5242D4DF2FE}"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607EDDAF-9E9F-4569-9343-3C98AF9F4855}">
      <dgm:prSet/>
      <dgm:spPr/>
      <dgm:t>
        <a:bodyPr/>
        <a:lstStyle/>
        <a:p>
          <a:pPr rtl="0"/>
          <a:r>
            <a:rPr lang="zh-CN" altLang="en-US" dirty="0" smtClean="0">
              <a:solidFill>
                <a:schemeClr val="tx1"/>
              </a:solidFill>
            </a:rPr>
            <a:t>（一）</a:t>
          </a:r>
          <a:r>
            <a:rPr lang="zh-CN" dirty="0" smtClean="0">
              <a:solidFill>
                <a:schemeClr val="tx1"/>
              </a:solidFill>
            </a:rPr>
            <a:t>员工福利</a:t>
          </a:r>
          <a:r>
            <a:rPr lang="zh-CN" altLang="en-US" dirty="0" smtClean="0">
              <a:solidFill>
                <a:schemeClr val="tx1"/>
              </a:solidFill>
            </a:rPr>
            <a:t>的</a:t>
          </a:r>
          <a:r>
            <a:rPr lang="zh-CN" dirty="0" smtClean="0">
              <a:solidFill>
                <a:schemeClr val="tx1"/>
              </a:solidFill>
            </a:rPr>
            <a:t>概念</a:t>
          </a:r>
          <a:endParaRPr lang="en-US" dirty="0">
            <a:solidFill>
              <a:schemeClr val="tx1"/>
            </a:solidFill>
          </a:endParaRPr>
        </a:p>
      </dgm:t>
    </dgm:pt>
    <dgm:pt modelId="{7AF566F1-6B08-4436-A7C2-AE66D2A545CD}" cxnId="{119C8B78-4922-4B17-8534-69F70AC68F33}" type="parTrans">
      <dgm:prSet/>
      <dgm:spPr/>
      <dgm:t>
        <a:bodyPr/>
        <a:lstStyle/>
        <a:p>
          <a:endParaRPr lang="zh-CN" altLang="en-US"/>
        </a:p>
      </dgm:t>
    </dgm:pt>
    <dgm:pt modelId="{7042965A-B2D0-471B-B8DD-567A399501EE}" cxnId="{119C8B78-4922-4B17-8534-69F70AC68F33}" type="sibTrans">
      <dgm:prSet/>
      <dgm:spPr/>
      <dgm:t>
        <a:bodyPr/>
        <a:lstStyle/>
        <a:p>
          <a:endParaRPr lang="zh-CN" altLang="en-US"/>
        </a:p>
      </dgm:t>
    </dgm:pt>
    <dgm:pt modelId="{CEACA3FC-40C5-40BE-BFF2-F14736DF6C4B}">
      <dgm:prSet/>
      <dgm:spPr/>
      <dgm:t>
        <a:bodyPr/>
        <a:lstStyle/>
        <a:p>
          <a:pPr rtl="0"/>
          <a:r>
            <a:rPr lang="zh-CN" altLang="en-US" dirty="0" smtClean="0"/>
            <a:t>（二）</a:t>
          </a:r>
          <a:r>
            <a:rPr lang="zh-CN" dirty="0" smtClean="0"/>
            <a:t>福利的起源、演变及原因</a:t>
          </a:r>
          <a:endParaRPr lang="en-US" dirty="0"/>
        </a:p>
      </dgm:t>
    </dgm:pt>
    <dgm:pt modelId="{92FC6270-98A9-43A8-8F2E-CDCA6C2DC99C}" cxnId="{B06A572F-66AC-4EFC-A503-B234C9669B97}" type="parTrans">
      <dgm:prSet/>
      <dgm:spPr/>
      <dgm:t>
        <a:bodyPr/>
        <a:lstStyle/>
        <a:p>
          <a:endParaRPr lang="zh-CN" altLang="en-US"/>
        </a:p>
      </dgm:t>
    </dgm:pt>
    <dgm:pt modelId="{4C93EC84-91D8-4BF9-826E-D71CB134E2C9}" cxnId="{B06A572F-66AC-4EFC-A503-B234C9669B97}" type="sibTrans">
      <dgm:prSet/>
      <dgm:spPr/>
      <dgm:t>
        <a:bodyPr/>
        <a:lstStyle/>
        <a:p>
          <a:endParaRPr lang="zh-CN" altLang="en-US"/>
        </a:p>
      </dgm:t>
    </dgm:pt>
    <dgm:pt modelId="{D5B4AB0A-7181-4196-A8D2-A0D7A884E746}">
      <dgm:prSet/>
      <dgm:spPr/>
      <dgm:t>
        <a:bodyPr/>
        <a:lstStyle/>
        <a:p>
          <a:pPr rtl="0"/>
          <a:r>
            <a:rPr lang="zh-CN" altLang="en-US" dirty="0" smtClean="0"/>
            <a:t>（三）</a:t>
          </a:r>
          <a:r>
            <a:rPr lang="zh-CN" dirty="0" smtClean="0"/>
            <a:t>福利的类型及功能</a:t>
          </a:r>
          <a:endParaRPr lang="en-US" dirty="0"/>
        </a:p>
      </dgm:t>
    </dgm:pt>
    <dgm:pt modelId="{C4DF920A-DD62-4454-9BBA-95B3C8AC10C0}" cxnId="{26175C95-871D-4D05-AEF8-80B4BE8C7C66}" type="parTrans">
      <dgm:prSet/>
      <dgm:spPr/>
      <dgm:t>
        <a:bodyPr/>
        <a:lstStyle/>
        <a:p>
          <a:endParaRPr lang="zh-CN" altLang="en-US"/>
        </a:p>
      </dgm:t>
    </dgm:pt>
    <dgm:pt modelId="{CBA5E36D-419C-4172-9804-0AEEA3362E20}" cxnId="{26175C95-871D-4D05-AEF8-80B4BE8C7C66}" type="sibTrans">
      <dgm:prSet/>
      <dgm:spPr/>
      <dgm:t>
        <a:bodyPr/>
        <a:lstStyle/>
        <a:p>
          <a:endParaRPr lang="zh-CN" altLang="en-US"/>
        </a:p>
      </dgm:t>
    </dgm:pt>
    <dgm:pt modelId="{287E1E3C-80AC-4A81-BF17-4395864734C8}">
      <dgm:prSet/>
      <dgm:spPr/>
      <dgm:t>
        <a:bodyPr/>
        <a:lstStyle/>
        <a:p>
          <a:pPr rtl="0"/>
          <a:r>
            <a:rPr lang="zh-CN" altLang="en-US" dirty="0" smtClean="0"/>
            <a:t>（四）</a:t>
          </a:r>
          <a:r>
            <a:rPr lang="zh-CN" dirty="0" smtClean="0"/>
            <a:t>我</a:t>
          </a:r>
          <a:r>
            <a:rPr lang="zh-CN" altLang="en-US" dirty="0" smtClean="0"/>
            <a:t>国</a:t>
          </a:r>
          <a:r>
            <a:rPr lang="zh-CN" dirty="0" smtClean="0"/>
            <a:t>的福利情况</a:t>
          </a:r>
          <a:endParaRPr lang="en-US" dirty="0"/>
        </a:p>
      </dgm:t>
    </dgm:pt>
    <dgm:pt modelId="{B0F514F8-F0C4-4CB1-B8C7-F4E344CEC618}" cxnId="{68248827-02F2-40F7-B656-A015BD497E21}" type="parTrans">
      <dgm:prSet/>
      <dgm:spPr/>
      <dgm:t>
        <a:bodyPr/>
        <a:lstStyle/>
        <a:p>
          <a:endParaRPr lang="zh-CN" altLang="en-US"/>
        </a:p>
      </dgm:t>
    </dgm:pt>
    <dgm:pt modelId="{297BB2A9-B2F5-411E-B068-FD19B016D06B}" cxnId="{68248827-02F2-40F7-B656-A015BD497E21}" type="sibTrans">
      <dgm:prSet/>
      <dgm:spPr/>
      <dgm:t>
        <a:bodyPr/>
        <a:lstStyle/>
        <a:p>
          <a:endParaRPr lang="zh-CN" altLang="en-US"/>
        </a:p>
      </dgm:t>
    </dgm:pt>
    <dgm:pt modelId="{4E7C76A9-BC3D-43AF-BA2A-B2C18F80A88B}">
      <dgm:prSet/>
      <dgm:spPr/>
      <dgm:t>
        <a:bodyPr/>
        <a:lstStyle/>
        <a:p>
          <a:pPr rtl="0"/>
          <a:r>
            <a:rPr lang="zh-CN" altLang="en-US" dirty="0" smtClean="0"/>
            <a:t>（五）</a:t>
          </a:r>
          <a:r>
            <a:rPr lang="zh-CN" dirty="0" smtClean="0"/>
            <a:t>福利的基本问题</a:t>
          </a:r>
          <a:endParaRPr lang="en-US" dirty="0"/>
        </a:p>
      </dgm:t>
    </dgm:pt>
    <dgm:pt modelId="{F8798AE2-367D-4BEF-BC04-1470DE1F506F}" cxnId="{011A0279-7B42-4B97-AB8F-F49352F83D8F}" type="parTrans">
      <dgm:prSet/>
      <dgm:spPr/>
      <dgm:t>
        <a:bodyPr/>
        <a:lstStyle/>
        <a:p>
          <a:endParaRPr lang="zh-CN" altLang="en-US"/>
        </a:p>
      </dgm:t>
    </dgm:pt>
    <dgm:pt modelId="{A6F55D9C-D645-4F5B-B808-845B970A5198}" cxnId="{011A0279-7B42-4B97-AB8F-F49352F83D8F}" type="sibTrans">
      <dgm:prSet/>
      <dgm:spPr/>
      <dgm:t>
        <a:bodyPr/>
        <a:lstStyle/>
        <a:p>
          <a:endParaRPr lang="zh-CN" altLang="en-US"/>
        </a:p>
      </dgm:t>
    </dgm:pt>
    <dgm:pt modelId="{4513FFC9-6782-4BB0-B14C-02D1316683EF}">
      <dgm:prSet/>
      <dgm:spPr/>
      <dgm:t>
        <a:bodyPr/>
        <a:lstStyle/>
        <a:p>
          <a:endParaRPr lang="zh-CN" altLang="en-US"/>
        </a:p>
      </dgm:t>
    </dgm:pt>
    <dgm:pt modelId="{4E176D10-B915-4F4F-8628-EDB666547398}" cxnId="{52083656-7AC5-41F6-BDE1-554C9858EEDF}" type="parTrans">
      <dgm:prSet/>
      <dgm:spPr/>
      <dgm:t>
        <a:bodyPr/>
        <a:lstStyle/>
        <a:p>
          <a:endParaRPr lang="zh-CN" altLang="en-US"/>
        </a:p>
      </dgm:t>
    </dgm:pt>
    <dgm:pt modelId="{019D3CB0-A601-4F8C-A1AE-25702C8ADBBF}" cxnId="{52083656-7AC5-41F6-BDE1-554C9858EEDF}" type="sibTrans">
      <dgm:prSet/>
      <dgm:spPr/>
      <dgm:t>
        <a:bodyPr/>
        <a:lstStyle/>
        <a:p>
          <a:endParaRPr lang="zh-CN" altLang="en-US"/>
        </a:p>
      </dgm:t>
    </dgm:pt>
    <dgm:pt modelId="{FAFB0718-B99D-4E98-926F-AB40D5B0817C}">
      <dgm:prSet/>
      <dgm:spPr/>
      <dgm:t>
        <a:bodyPr/>
        <a:lstStyle/>
        <a:p>
          <a:endParaRPr lang="zh-CN" altLang="en-US"/>
        </a:p>
      </dgm:t>
    </dgm:pt>
    <dgm:pt modelId="{84C5627E-BE4B-4224-B9DC-9F443810E4C4}" cxnId="{B1E0982D-F23A-41CA-907F-B795EE460FAA}" type="parTrans">
      <dgm:prSet/>
      <dgm:spPr/>
      <dgm:t>
        <a:bodyPr/>
        <a:lstStyle/>
        <a:p>
          <a:endParaRPr lang="zh-CN" altLang="en-US"/>
        </a:p>
      </dgm:t>
    </dgm:pt>
    <dgm:pt modelId="{BF35FFFB-D147-40CF-8B1C-0FDD92ADA539}" cxnId="{B1E0982D-F23A-41CA-907F-B795EE460FAA}" type="sibTrans">
      <dgm:prSet/>
      <dgm:spPr/>
      <dgm:t>
        <a:bodyPr/>
        <a:lstStyle/>
        <a:p>
          <a:endParaRPr lang="zh-CN" altLang="en-US"/>
        </a:p>
      </dgm:t>
    </dgm:pt>
    <dgm:pt modelId="{100BE2C1-F258-4BC3-8195-D639E516B68D}" type="pres">
      <dgm:prSet presAssocID="{6DF470DE-08B8-454D-9D81-E5242D4DF2FE}" presName="outerComposite" presStyleCnt="0">
        <dgm:presLayoutVars>
          <dgm:chMax val="5"/>
          <dgm:dir/>
          <dgm:resizeHandles val="exact"/>
        </dgm:presLayoutVars>
      </dgm:prSet>
      <dgm:spPr/>
      <dgm:t>
        <a:bodyPr/>
        <a:lstStyle/>
        <a:p>
          <a:endParaRPr lang="zh-CN" altLang="en-US"/>
        </a:p>
      </dgm:t>
    </dgm:pt>
    <dgm:pt modelId="{AED4EF5F-F35B-47F7-BBEB-564BE531B9C8}" type="pres">
      <dgm:prSet presAssocID="{6DF470DE-08B8-454D-9D81-E5242D4DF2FE}" presName="dummyMaxCanvas" presStyleCnt="0">
        <dgm:presLayoutVars/>
      </dgm:prSet>
      <dgm:spPr/>
    </dgm:pt>
    <dgm:pt modelId="{CD8F450C-3C2F-4F18-895C-88F26AA61C6D}" type="pres">
      <dgm:prSet presAssocID="{6DF470DE-08B8-454D-9D81-E5242D4DF2FE}" presName="FiveNodes_1" presStyleLbl="node1" presStyleIdx="0" presStyleCnt="5">
        <dgm:presLayoutVars>
          <dgm:bulletEnabled val="1"/>
        </dgm:presLayoutVars>
      </dgm:prSet>
      <dgm:spPr/>
      <dgm:t>
        <a:bodyPr/>
        <a:lstStyle/>
        <a:p>
          <a:endParaRPr lang="zh-CN" altLang="en-US"/>
        </a:p>
      </dgm:t>
    </dgm:pt>
    <dgm:pt modelId="{EB9FDD94-7295-445F-A573-D3BB8257C7A6}" type="pres">
      <dgm:prSet presAssocID="{6DF470DE-08B8-454D-9D81-E5242D4DF2FE}" presName="FiveNodes_2" presStyleLbl="node1" presStyleIdx="1" presStyleCnt="5">
        <dgm:presLayoutVars>
          <dgm:bulletEnabled val="1"/>
        </dgm:presLayoutVars>
      </dgm:prSet>
      <dgm:spPr/>
      <dgm:t>
        <a:bodyPr/>
        <a:lstStyle/>
        <a:p>
          <a:endParaRPr lang="zh-CN" altLang="en-US"/>
        </a:p>
      </dgm:t>
    </dgm:pt>
    <dgm:pt modelId="{98A740AC-4B61-4E5E-9C5E-EFD12FC24458}" type="pres">
      <dgm:prSet presAssocID="{6DF470DE-08B8-454D-9D81-E5242D4DF2FE}" presName="FiveNodes_3" presStyleLbl="node1" presStyleIdx="2" presStyleCnt="5">
        <dgm:presLayoutVars>
          <dgm:bulletEnabled val="1"/>
        </dgm:presLayoutVars>
      </dgm:prSet>
      <dgm:spPr/>
      <dgm:t>
        <a:bodyPr/>
        <a:lstStyle/>
        <a:p>
          <a:endParaRPr lang="zh-CN" altLang="en-US"/>
        </a:p>
      </dgm:t>
    </dgm:pt>
    <dgm:pt modelId="{E8D18AE7-D886-4084-B864-83F08FC75162}" type="pres">
      <dgm:prSet presAssocID="{6DF470DE-08B8-454D-9D81-E5242D4DF2FE}" presName="FiveNodes_4" presStyleLbl="node1" presStyleIdx="3" presStyleCnt="5">
        <dgm:presLayoutVars>
          <dgm:bulletEnabled val="1"/>
        </dgm:presLayoutVars>
      </dgm:prSet>
      <dgm:spPr/>
      <dgm:t>
        <a:bodyPr/>
        <a:lstStyle/>
        <a:p>
          <a:endParaRPr lang="zh-CN" altLang="en-US"/>
        </a:p>
      </dgm:t>
    </dgm:pt>
    <dgm:pt modelId="{4E510611-4B7C-4DD9-AC4E-1CF8C0859D2D}" type="pres">
      <dgm:prSet presAssocID="{6DF470DE-08B8-454D-9D81-E5242D4DF2FE}" presName="FiveNodes_5" presStyleLbl="node1" presStyleIdx="4" presStyleCnt="5" custLinFactY="34722" custLinFactNeighborX="6798" custLinFactNeighborY="100000">
        <dgm:presLayoutVars>
          <dgm:bulletEnabled val="1"/>
        </dgm:presLayoutVars>
      </dgm:prSet>
      <dgm:spPr/>
      <dgm:t>
        <a:bodyPr/>
        <a:lstStyle/>
        <a:p>
          <a:endParaRPr lang="zh-CN" altLang="en-US"/>
        </a:p>
      </dgm:t>
    </dgm:pt>
    <dgm:pt modelId="{8CE7B500-1F8C-447A-B890-72DA83ABBCD1}" type="pres">
      <dgm:prSet presAssocID="{6DF470DE-08B8-454D-9D81-E5242D4DF2FE}" presName="FiveConn_1-2" presStyleLbl="fgAccFollowNode1" presStyleIdx="0" presStyleCnt="4">
        <dgm:presLayoutVars>
          <dgm:bulletEnabled val="1"/>
        </dgm:presLayoutVars>
      </dgm:prSet>
      <dgm:spPr/>
      <dgm:t>
        <a:bodyPr/>
        <a:lstStyle/>
        <a:p>
          <a:endParaRPr lang="zh-CN" altLang="en-US"/>
        </a:p>
      </dgm:t>
    </dgm:pt>
    <dgm:pt modelId="{C4DC67EF-DD1D-41EB-847F-E35FB19F71AE}" type="pres">
      <dgm:prSet presAssocID="{6DF470DE-08B8-454D-9D81-E5242D4DF2FE}" presName="FiveConn_2-3" presStyleLbl="fgAccFollowNode1" presStyleIdx="1" presStyleCnt="4">
        <dgm:presLayoutVars>
          <dgm:bulletEnabled val="1"/>
        </dgm:presLayoutVars>
      </dgm:prSet>
      <dgm:spPr/>
      <dgm:t>
        <a:bodyPr/>
        <a:lstStyle/>
        <a:p>
          <a:endParaRPr lang="zh-CN" altLang="en-US"/>
        </a:p>
      </dgm:t>
    </dgm:pt>
    <dgm:pt modelId="{E1435B82-9176-4C95-A9ED-24081407DD1D}" type="pres">
      <dgm:prSet presAssocID="{6DF470DE-08B8-454D-9D81-E5242D4DF2FE}" presName="FiveConn_3-4" presStyleLbl="fgAccFollowNode1" presStyleIdx="2" presStyleCnt="4">
        <dgm:presLayoutVars>
          <dgm:bulletEnabled val="1"/>
        </dgm:presLayoutVars>
      </dgm:prSet>
      <dgm:spPr/>
      <dgm:t>
        <a:bodyPr/>
        <a:lstStyle/>
        <a:p>
          <a:endParaRPr lang="zh-CN" altLang="en-US"/>
        </a:p>
      </dgm:t>
    </dgm:pt>
    <dgm:pt modelId="{A9EDAA31-EF14-4313-8CA2-269083936B9E}" type="pres">
      <dgm:prSet presAssocID="{6DF470DE-08B8-454D-9D81-E5242D4DF2FE}" presName="FiveConn_4-5" presStyleLbl="fgAccFollowNode1" presStyleIdx="3" presStyleCnt="4" custLinFactNeighborX="-26647" custLinFactNeighborY="-13960">
        <dgm:presLayoutVars>
          <dgm:bulletEnabled val="1"/>
        </dgm:presLayoutVars>
      </dgm:prSet>
      <dgm:spPr/>
      <dgm:t>
        <a:bodyPr/>
        <a:lstStyle/>
        <a:p>
          <a:endParaRPr lang="zh-CN" altLang="en-US"/>
        </a:p>
      </dgm:t>
    </dgm:pt>
    <dgm:pt modelId="{59E3FCC3-EE0E-4935-A485-A9D0E21FD42D}" type="pres">
      <dgm:prSet presAssocID="{6DF470DE-08B8-454D-9D81-E5242D4DF2FE}" presName="FiveNodes_1_text" presStyleLbl="node1" presStyleIdx="4" presStyleCnt="5">
        <dgm:presLayoutVars>
          <dgm:bulletEnabled val="1"/>
        </dgm:presLayoutVars>
      </dgm:prSet>
      <dgm:spPr/>
      <dgm:t>
        <a:bodyPr/>
        <a:lstStyle/>
        <a:p>
          <a:endParaRPr lang="zh-CN" altLang="en-US"/>
        </a:p>
      </dgm:t>
    </dgm:pt>
    <dgm:pt modelId="{63C5D3CD-5A53-4E76-895B-7AC15F09119A}" type="pres">
      <dgm:prSet presAssocID="{6DF470DE-08B8-454D-9D81-E5242D4DF2FE}" presName="FiveNodes_2_text" presStyleLbl="node1" presStyleIdx="4" presStyleCnt="5">
        <dgm:presLayoutVars>
          <dgm:bulletEnabled val="1"/>
        </dgm:presLayoutVars>
      </dgm:prSet>
      <dgm:spPr/>
      <dgm:t>
        <a:bodyPr/>
        <a:lstStyle/>
        <a:p>
          <a:endParaRPr lang="zh-CN" altLang="en-US"/>
        </a:p>
      </dgm:t>
    </dgm:pt>
    <dgm:pt modelId="{7FEB4036-5D0D-4385-8593-50875BEA0B67}" type="pres">
      <dgm:prSet presAssocID="{6DF470DE-08B8-454D-9D81-E5242D4DF2FE}" presName="FiveNodes_3_text" presStyleLbl="node1" presStyleIdx="4" presStyleCnt="5">
        <dgm:presLayoutVars>
          <dgm:bulletEnabled val="1"/>
        </dgm:presLayoutVars>
      </dgm:prSet>
      <dgm:spPr/>
      <dgm:t>
        <a:bodyPr/>
        <a:lstStyle/>
        <a:p>
          <a:endParaRPr lang="zh-CN" altLang="en-US"/>
        </a:p>
      </dgm:t>
    </dgm:pt>
    <dgm:pt modelId="{4002682E-FDEB-4526-B3DC-7A0C5A64C297}" type="pres">
      <dgm:prSet presAssocID="{6DF470DE-08B8-454D-9D81-E5242D4DF2FE}" presName="FiveNodes_4_text" presStyleLbl="node1" presStyleIdx="4" presStyleCnt="5">
        <dgm:presLayoutVars>
          <dgm:bulletEnabled val="1"/>
        </dgm:presLayoutVars>
      </dgm:prSet>
      <dgm:spPr/>
      <dgm:t>
        <a:bodyPr/>
        <a:lstStyle/>
        <a:p>
          <a:endParaRPr lang="zh-CN" altLang="en-US"/>
        </a:p>
      </dgm:t>
    </dgm:pt>
    <dgm:pt modelId="{F19E3A72-25A8-46AD-8C11-1AF9C813B250}" type="pres">
      <dgm:prSet presAssocID="{6DF470DE-08B8-454D-9D81-E5242D4DF2FE}" presName="FiveNodes_5_text" presStyleLbl="node1" presStyleIdx="4" presStyleCnt="5">
        <dgm:presLayoutVars>
          <dgm:bulletEnabled val="1"/>
        </dgm:presLayoutVars>
      </dgm:prSet>
      <dgm:spPr/>
      <dgm:t>
        <a:bodyPr/>
        <a:lstStyle/>
        <a:p>
          <a:endParaRPr lang="zh-CN" altLang="en-US"/>
        </a:p>
      </dgm:t>
    </dgm:pt>
  </dgm:ptLst>
  <dgm:cxnLst>
    <dgm:cxn modelId="{26175C95-871D-4D05-AEF8-80B4BE8C7C66}" srcId="{6DF470DE-08B8-454D-9D81-E5242D4DF2FE}" destId="{D5B4AB0A-7181-4196-A8D2-A0D7A884E746}" srcOrd="2" destOrd="0" parTransId="{C4DF920A-DD62-4454-9BBA-95B3C8AC10C0}" sibTransId="{CBA5E36D-419C-4172-9804-0AEEA3362E20}"/>
    <dgm:cxn modelId="{C9E367C6-A651-46DA-A7E3-20DA6E4F9C66}" type="presOf" srcId="{CEACA3FC-40C5-40BE-BFF2-F14736DF6C4B}" destId="{63C5D3CD-5A53-4E76-895B-7AC15F09119A}" srcOrd="1" destOrd="0" presId="urn:microsoft.com/office/officeart/2005/8/layout/vProcess5"/>
    <dgm:cxn modelId="{63C2203D-15E8-4008-837B-4178AF5C2EA1}" type="presOf" srcId="{4C93EC84-91D8-4BF9-826E-D71CB134E2C9}" destId="{C4DC67EF-DD1D-41EB-847F-E35FB19F71AE}" srcOrd="0" destOrd="0" presId="urn:microsoft.com/office/officeart/2005/8/layout/vProcess5"/>
    <dgm:cxn modelId="{74278FF2-24C2-4E06-B2DE-6A696209A952}" type="presOf" srcId="{4E7C76A9-BC3D-43AF-BA2A-B2C18F80A88B}" destId="{4E510611-4B7C-4DD9-AC4E-1CF8C0859D2D}" srcOrd="0" destOrd="0" presId="urn:microsoft.com/office/officeart/2005/8/layout/vProcess5"/>
    <dgm:cxn modelId="{011A0279-7B42-4B97-AB8F-F49352F83D8F}" srcId="{6DF470DE-08B8-454D-9D81-E5242D4DF2FE}" destId="{4E7C76A9-BC3D-43AF-BA2A-B2C18F80A88B}" srcOrd="4" destOrd="0" parTransId="{F8798AE2-367D-4BEF-BC04-1470DE1F506F}" sibTransId="{A6F55D9C-D645-4F5B-B808-845B970A5198}"/>
    <dgm:cxn modelId="{53F9A10C-3124-4043-836D-52BFA29C876B}" type="presOf" srcId="{7042965A-B2D0-471B-B8DD-567A399501EE}" destId="{8CE7B500-1F8C-447A-B890-72DA83ABBCD1}" srcOrd="0" destOrd="0" presId="urn:microsoft.com/office/officeart/2005/8/layout/vProcess5"/>
    <dgm:cxn modelId="{8527A21F-2992-480A-9B57-58BEDE762B0E}" type="presOf" srcId="{6DF470DE-08B8-454D-9D81-E5242D4DF2FE}" destId="{100BE2C1-F258-4BC3-8195-D639E516B68D}" srcOrd="0" destOrd="0" presId="urn:microsoft.com/office/officeart/2005/8/layout/vProcess5"/>
    <dgm:cxn modelId="{F2280156-3C59-4B59-9EC8-BBE9CD50AA49}" type="presOf" srcId="{D5B4AB0A-7181-4196-A8D2-A0D7A884E746}" destId="{98A740AC-4B61-4E5E-9C5E-EFD12FC24458}" srcOrd="0" destOrd="0" presId="urn:microsoft.com/office/officeart/2005/8/layout/vProcess5"/>
    <dgm:cxn modelId="{45E64FFF-0928-4848-B256-4678081518A7}" type="presOf" srcId="{287E1E3C-80AC-4A81-BF17-4395864734C8}" destId="{4002682E-FDEB-4526-B3DC-7A0C5A64C297}" srcOrd="1" destOrd="0" presId="urn:microsoft.com/office/officeart/2005/8/layout/vProcess5"/>
    <dgm:cxn modelId="{CC76D8B2-8814-414C-8047-59059B664286}" type="presOf" srcId="{4E7C76A9-BC3D-43AF-BA2A-B2C18F80A88B}" destId="{F19E3A72-25A8-46AD-8C11-1AF9C813B250}" srcOrd="1" destOrd="0" presId="urn:microsoft.com/office/officeart/2005/8/layout/vProcess5"/>
    <dgm:cxn modelId="{917E22DA-6CF1-45B5-94BF-61BB110DDF07}" type="presOf" srcId="{D5B4AB0A-7181-4196-A8D2-A0D7A884E746}" destId="{7FEB4036-5D0D-4385-8593-50875BEA0B67}" srcOrd="1" destOrd="0" presId="urn:microsoft.com/office/officeart/2005/8/layout/vProcess5"/>
    <dgm:cxn modelId="{68248827-02F2-40F7-B656-A015BD497E21}" srcId="{6DF470DE-08B8-454D-9D81-E5242D4DF2FE}" destId="{287E1E3C-80AC-4A81-BF17-4395864734C8}" srcOrd="3" destOrd="0" parTransId="{B0F514F8-F0C4-4CB1-B8C7-F4E344CEC618}" sibTransId="{297BB2A9-B2F5-411E-B068-FD19B016D06B}"/>
    <dgm:cxn modelId="{B1E0982D-F23A-41CA-907F-B795EE460FAA}" srcId="{6DF470DE-08B8-454D-9D81-E5242D4DF2FE}" destId="{FAFB0718-B99D-4E98-926F-AB40D5B0817C}" srcOrd="6" destOrd="0" parTransId="{84C5627E-BE4B-4224-B9DC-9F443810E4C4}" sibTransId="{BF35FFFB-D147-40CF-8B1C-0FDD92ADA539}"/>
    <dgm:cxn modelId="{DFE597AC-EC4C-4FDB-A20B-5AAE593B4ABF}" type="presOf" srcId="{607EDDAF-9E9F-4569-9343-3C98AF9F4855}" destId="{59E3FCC3-EE0E-4935-A485-A9D0E21FD42D}" srcOrd="1" destOrd="0" presId="urn:microsoft.com/office/officeart/2005/8/layout/vProcess5"/>
    <dgm:cxn modelId="{B06A572F-66AC-4EFC-A503-B234C9669B97}" srcId="{6DF470DE-08B8-454D-9D81-E5242D4DF2FE}" destId="{CEACA3FC-40C5-40BE-BFF2-F14736DF6C4B}" srcOrd="1" destOrd="0" parTransId="{92FC6270-98A9-43A8-8F2E-CDCA6C2DC99C}" sibTransId="{4C93EC84-91D8-4BF9-826E-D71CB134E2C9}"/>
    <dgm:cxn modelId="{EE9415E7-6C61-48A5-94CD-3C8CA095201A}" type="presOf" srcId="{CEACA3FC-40C5-40BE-BFF2-F14736DF6C4B}" destId="{EB9FDD94-7295-445F-A573-D3BB8257C7A6}" srcOrd="0" destOrd="0" presId="urn:microsoft.com/office/officeart/2005/8/layout/vProcess5"/>
    <dgm:cxn modelId="{5C5F2B40-9477-4F26-A02B-FF254FD3451F}" type="presOf" srcId="{297BB2A9-B2F5-411E-B068-FD19B016D06B}" destId="{A9EDAA31-EF14-4313-8CA2-269083936B9E}" srcOrd="0" destOrd="0" presId="urn:microsoft.com/office/officeart/2005/8/layout/vProcess5"/>
    <dgm:cxn modelId="{52083656-7AC5-41F6-BDE1-554C9858EEDF}" srcId="{6DF470DE-08B8-454D-9D81-E5242D4DF2FE}" destId="{4513FFC9-6782-4BB0-B14C-02D1316683EF}" srcOrd="5" destOrd="0" parTransId="{4E176D10-B915-4F4F-8628-EDB666547398}" sibTransId="{019D3CB0-A601-4F8C-A1AE-25702C8ADBBF}"/>
    <dgm:cxn modelId="{0734F967-1C6E-48B8-B2AC-F4BBD8754C6E}" type="presOf" srcId="{CBA5E36D-419C-4172-9804-0AEEA3362E20}" destId="{E1435B82-9176-4C95-A9ED-24081407DD1D}" srcOrd="0" destOrd="0" presId="urn:microsoft.com/office/officeart/2005/8/layout/vProcess5"/>
    <dgm:cxn modelId="{99A793A2-7143-4B4C-A746-3195AF2BD915}" type="presOf" srcId="{287E1E3C-80AC-4A81-BF17-4395864734C8}" destId="{E8D18AE7-D886-4084-B864-83F08FC75162}" srcOrd="0" destOrd="0" presId="urn:microsoft.com/office/officeart/2005/8/layout/vProcess5"/>
    <dgm:cxn modelId="{9893EB44-1966-4E0E-93C1-7C9385B3AD2B}" type="presOf" srcId="{607EDDAF-9E9F-4569-9343-3C98AF9F4855}" destId="{CD8F450C-3C2F-4F18-895C-88F26AA61C6D}" srcOrd="0" destOrd="0" presId="urn:microsoft.com/office/officeart/2005/8/layout/vProcess5"/>
    <dgm:cxn modelId="{119C8B78-4922-4B17-8534-69F70AC68F33}" srcId="{6DF470DE-08B8-454D-9D81-E5242D4DF2FE}" destId="{607EDDAF-9E9F-4569-9343-3C98AF9F4855}" srcOrd="0" destOrd="0" parTransId="{7AF566F1-6B08-4436-A7C2-AE66D2A545CD}" sibTransId="{7042965A-B2D0-471B-B8DD-567A399501EE}"/>
    <dgm:cxn modelId="{78927942-5C92-4297-945A-7C2B623A39A2}" type="presParOf" srcId="{100BE2C1-F258-4BC3-8195-D639E516B68D}" destId="{AED4EF5F-F35B-47F7-BBEB-564BE531B9C8}" srcOrd="0" destOrd="0" presId="urn:microsoft.com/office/officeart/2005/8/layout/vProcess5"/>
    <dgm:cxn modelId="{908056B9-4E2C-44D5-8484-185FF90D3F8C}" type="presParOf" srcId="{100BE2C1-F258-4BC3-8195-D639E516B68D}" destId="{CD8F450C-3C2F-4F18-895C-88F26AA61C6D}" srcOrd="1" destOrd="0" presId="urn:microsoft.com/office/officeart/2005/8/layout/vProcess5"/>
    <dgm:cxn modelId="{367922AB-F5F9-4AAA-B143-99C54E5C39A8}" type="presParOf" srcId="{100BE2C1-F258-4BC3-8195-D639E516B68D}" destId="{EB9FDD94-7295-445F-A573-D3BB8257C7A6}" srcOrd="2" destOrd="0" presId="urn:microsoft.com/office/officeart/2005/8/layout/vProcess5"/>
    <dgm:cxn modelId="{6A1E4004-0945-4B1B-9A91-ED806FB20AB0}" type="presParOf" srcId="{100BE2C1-F258-4BC3-8195-D639E516B68D}" destId="{98A740AC-4B61-4E5E-9C5E-EFD12FC24458}" srcOrd="3" destOrd="0" presId="urn:microsoft.com/office/officeart/2005/8/layout/vProcess5"/>
    <dgm:cxn modelId="{BE3E3617-168C-46FB-821E-4E1754D9C913}" type="presParOf" srcId="{100BE2C1-F258-4BC3-8195-D639E516B68D}" destId="{E8D18AE7-D886-4084-B864-83F08FC75162}" srcOrd="4" destOrd="0" presId="urn:microsoft.com/office/officeart/2005/8/layout/vProcess5"/>
    <dgm:cxn modelId="{D7FE6D5C-C3AF-454C-8FBE-E4F0C0F2A03B}" type="presParOf" srcId="{100BE2C1-F258-4BC3-8195-D639E516B68D}" destId="{4E510611-4B7C-4DD9-AC4E-1CF8C0859D2D}" srcOrd="5" destOrd="0" presId="urn:microsoft.com/office/officeart/2005/8/layout/vProcess5"/>
    <dgm:cxn modelId="{5BC1664B-FD82-45ED-9120-9534E2D06065}" type="presParOf" srcId="{100BE2C1-F258-4BC3-8195-D639E516B68D}" destId="{8CE7B500-1F8C-447A-B890-72DA83ABBCD1}" srcOrd="6" destOrd="0" presId="urn:microsoft.com/office/officeart/2005/8/layout/vProcess5"/>
    <dgm:cxn modelId="{022D1DB1-0D08-43A5-9123-C45749E140E5}" type="presParOf" srcId="{100BE2C1-F258-4BC3-8195-D639E516B68D}" destId="{C4DC67EF-DD1D-41EB-847F-E35FB19F71AE}" srcOrd="7" destOrd="0" presId="urn:microsoft.com/office/officeart/2005/8/layout/vProcess5"/>
    <dgm:cxn modelId="{8D10F007-3F8D-4CD6-BAD9-5F0A2FD415F3}" type="presParOf" srcId="{100BE2C1-F258-4BC3-8195-D639E516B68D}" destId="{E1435B82-9176-4C95-A9ED-24081407DD1D}" srcOrd="8" destOrd="0" presId="urn:microsoft.com/office/officeart/2005/8/layout/vProcess5"/>
    <dgm:cxn modelId="{BD226BFD-1B5F-4104-9A3B-AFE755E74B68}" type="presParOf" srcId="{100BE2C1-F258-4BC3-8195-D639E516B68D}" destId="{A9EDAA31-EF14-4313-8CA2-269083936B9E}" srcOrd="9" destOrd="0" presId="urn:microsoft.com/office/officeart/2005/8/layout/vProcess5"/>
    <dgm:cxn modelId="{0582B5D9-8E23-4C0C-9C46-85954C9C70D2}" type="presParOf" srcId="{100BE2C1-F258-4BC3-8195-D639E516B68D}" destId="{59E3FCC3-EE0E-4935-A485-A9D0E21FD42D}" srcOrd="10" destOrd="0" presId="urn:microsoft.com/office/officeart/2005/8/layout/vProcess5"/>
    <dgm:cxn modelId="{A24700A7-BE9C-4DE8-B598-0DB5524EA09D}" type="presParOf" srcId="{100BE2C1-F258-4BC3-8195-D639E516B68D}" destId="{63C5D3CD-5A53-4E76-895B-7AC15F09119A}" srcOrd="11" destOrd="0" presId="urn:microsoft.com/office/officeart/2005/8/layout/vProcess5"/>
    <dgm:cxn modelId="{17FE6475-F8BE-44D4-9CFB-5F132C69D840}" type="presParOf" srcId="{100BE2C1-F258-4BC3-8195-D639E516B68D}" destId="{7FEB4036-5D0D-4385-8593-50875BEA0B67}" srcOrd="12" destOrd="0" presId="urn:microsoft.com/office/officeart/2005/8/layout/vProcess5"/>
    <dgm:cxn modelId="{77AF9223-3183-4CB7-A45A-B211360B670F}" type="presParOf" srcId="{100BE2C1-F258-4BC3-8195-D639E516B68D}" destId="{4002682E-FDEB-4526-B3DC-7A0C5A64C297}" srcOrd="13" destOrd="0" presId="urn:microsoft.com/office/officeart/2005/8/layout/vProcess5"/>
    <dgm:cxn modelId="{886EA339-1CA0-425C-BB06-7156AF5053A8}" type="presParOf" srcId="{100BE2C1-F258-4BC3-8195-D639E516B68D}" destId="{F19E3A72-25A8-46AD-8C11-1AF9C813B250}" srcOrd="14"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688632" cy="4020478"/>
        <a:chOff x="0" y="0"/>
        <a:chExt cx="5688632" cy="4020478"/>
      </a:xfrm>
    </dsp:grpSpPr>
    <dsp:sp modelId="{BA46271F-0A32-4B1D-818D-12E98822AD87}">
      <dsp:nvSpPr>
        <dsp:cNvPr id="5" name="矩形 4"/>
        <dsp:cNvSpPr/>
      </dsp:nvSpPr>
      <dsp:spPr bwMode="white">
        <a:xfrm>
          <a:off x="0" y="283319"/>
          <a:ext cx="5688632" cy="453600"/>
        </a:xfrm>
        <a:prstGeom prst="rect">
          <a:avLst/>
        </a:prstGeom>
        <a:sp3d z="190500" extrusionH="12700" prstMaterial="plastic">
          <a:bevelT w="50800" h="50800"/>
        </a:sp3d>
      </dsp:spPr>
      <dsp:style>
        <a:lnRef idx="1">
          <a:schemeClr val="accent2"/>
        </a:lnRef>
        <a:fillRef idx="1">
          <a:schemeClr val="accent2">
            <a:alpha val="90000"/>
            <a:tint val="40000"/>
          </a:schemeClr>
        </a:fillRef>
        <a:effectRef idx="2">
          <a:scrgbClr r="0" g="0" b="0"/>
        </a:effectRef>
        <a:fontRef idx="minor"/>
      </dsp:style>
      <dsp:txBody>
        <a:bodyPr lIns="441501" tIns="374904" rIns="441501"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283319"/>
        <a:ext cx="5688632" cy="453600"/>
      </dsp:txXfrm>
    </dsp:sp>
    <dsp:sp modelId="{C77653CD-9761-4511-8993-B9BF7EE1AC7F}">
      <dsp:nvSpPr>
        <dsp:cNvPr id="4" name="圆角矩形 3"/>
        <dsp:cNvSpPr/>
      </dsp:nvSpPr>
      <dsp:spPr bwMode="white">
        <a:xfrm>
          <a:off x="284432" y="17639"/>
          <a:ext cx="3982042" cy="531360"/>
        </a:xfrm>
        <a:prstGeom prst="roundRect">
          <a:avLst/>
        </a:prstGeom>
        <a:sp3d prstMaterial="plastic">
          <a:bevelT w="120900" h="88900"/>
          <a:bevelB w="88900" h="31750" prst="angle"/>
        </a:sp3d>
      </dsp:spPr>
      <dsp:style>
        <a:lnRef idx="0">
          <a:schemeClr val="accent2">
            <a:shade val="80000"/>
          </a:schemeClr>
        </a:lnRef>
        <a:fillRef idx="3">
          <a:schemeClr val="lt1"/>
        </a:fillRef>
        <a:effectRef idx="2">
          <a:scrgbClr r="0" g="0" b="0"/>
        </a:effectRef>
        <a:fontRef idx="minor">
          <a:schemeClr val="lt1"/>
        </a:fontRef>
      </dsp:style>
      <dsp:txBody>
        <a:bodyPr lIns="150511" tIns="0" rIns="150511"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sz="2400" dirty="0" smtClean="0">
              <a:solidFill>
                <a:schemeClr val="dk1"/>
              </a:solidFill>
            </a:rPr>
            <a:t>一、薪酬导论</a:t>
          </a:r>
          <a:endParaRPr lang="en-US" sz="2400" dirty="0">
            <a:solidFill>
              <a:schemeClr val="dk1"/>
            </a:solidFill>
          </a:endParaRPr>
        </a:p>
      </dsp:txBody>
      <dsp:txXfrm>
        <a:off x="284432" y="17639"/>
        <a:ext cx="3982042" cy="531360"/>
      </dsp:txXfrm>
    </dsp:sp>
    <dsp:sp modelId="{046734EA-BF26-4371-85F2-644E0D8C1BEC}">
      <dsp:nvSpPr>
        <dsp:cNvPr id="8" name="矩形 7"/>
        <dsp:cNvSpPr/>
      </dsp:nvSpPr>
      <dsp:spPr bwMode="white">
        <a:xfrm>
          <a:off x="0" y="1099799"/>
          <a:ext cx="5688632" cy="453600"/>
        </a:xfrm>
        <a:prstGeom prst="rect">
          <a:avLst/>
        </a:prstGeom>
        <a:sp3d z="190500" extrusionH="12700" prstMaterial="plastic">
          <a:bevelT w="50800" h="50800"/>
        </a:sp3d>
      </dsp:spPr>
      <dsp:style>
        <a:lnRef idx="1">
          <a:schemeClr val="accent2"/>
        </a:lnRef>
        <a:fillRef idx="1">
          <a:schemeClr val="accent2">
            <a:alpha val="90000"/>
            <a:tint val="40000"/>
          </a:schemeClr>
        </a:fillRef>
        <a:effectRef idx="2">
          <a:scrgbClr r="0" g="0" b="0"/>
        </a:effectRef>
        <a:fontRef idx="minor"/>
      </dsp:style>
      <dsp:txBody>
        <a:bodyPr lIns="441501" tIns="374904" rIns="441501"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1099799"/>
        <a:ext cx="5688632" cy="453600"/>
      </dsp:txXfrm>
    </dsp:sp>
    <dsp:sp modelId="{D051AC5C-F056-4AB0-90F6-B89C3E1BC41B}">
      <dsp:nvSpPr>
        <dsp:cNvPr id="7" name="圆角矩形 6"/>
        <dsp:cNvSpPr/>
      </dsp:nvSpPr>
      <dsp:spPr bwMode="white">
        <a:xfrm>
          <a:off x="284432" y="834119"/>
          <a:ext cx="3982042" cy="531360"/>
        </a:xfrm>
        <a:prstGeom prst="roundRect">
          <a:avLst/>
        </a:prstGeom>
        <a:sp3d prstMaterial="plastic">
          <a:bevelT w="120900" h="88900"/>
          <a:bevelB w="88900" h="31750" prst="angle"/>
        </a:sp3d>
      </dsp:spPr>
      <dsp:style>
        <a:lnRef idx="0">
          <a:schemeClr val="accent2">
            <a:shade val="80000"/>
          </a:schemeClr>
        </a:lnRef>
        <a:fillRef idx="3">
          <a:schemeClr val="lt1"/>
        </a:fillRef>
        <a:effectRef idx="2">
          <a:scrgbClr r="0" g="0" b="0"/>
        </a:effectRef>
        <a:fontRef idx="minor">
          <a:schemeClr val="lt1"/>
        </a:fontRef>
      </dsp:style>
      <dsp:txBody>
        <a:bodyPr lIns="150511" tIns="0" rIns="150511"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sz="2400" dirty="0" smtClean="0">
              <a:solidFill>
                <a:schemeClr val="dk1"/>
              </a:solidFill>
            </a:rPr>
            <a:t>二、基本薪酬管理</a:t>
          </a:r>
          <a:endParaRPr lang="en-US" sz="2400" dirty="0">
            <a:solidFill>
              <a:schemeClr val="dk1"/>
            </a:solidFill>
          </a:endParaRPr>
        </a:p>
      </dsp:txBody>
      <dsp:txXfrm>
        <a:off x="284432" y="834119"/>
        <a:ext cx="3982042" cy="531360"/>
      </dsp:txXfrm>
    </dsp:sp>
    <dsp:sp modelId="{73EF9E7F-FA2A-44A4-AB80-8D236BF3F081}">
      <dsp:nvSpPr>
        <dsp:cNvPr id="11" name="矩形 10"/>
        <dsp:cNvSpPr/>
      </dsp:nvSpPr>
      <dsp:spPr bwMode="white">
        <a:xfrm>
          <a:off x="0" y="1916279"/>
          <a:ext cx="5688632" cy="453600"/>
        </a:xfrm>
        <a:prstGeom prst="rect">
          <a:avLst/>
        </a:prstGeom>
        <a:sp3d z="190500" extrusionH="12700" prstMaterial="plastic">
          <a:bevelT w="50800" h="50800"/>
        </a:sp3d>
      </dsp:spPr>
      <dsp:style>
        <a:lnRef idx="1">
          <a:schemeClr val="accent2"/>
        </a:lnRef>
        <a:fillRef idx="1">
          <a:schemeClr val="accent2">
            <a:alpha val="90000"/>
            <a:tint val="40000"/>
          </a:schemeClr>
        </a:fillRef>
        <a:effectRef idx="2">
          <a:scrgbClr r="0" g="0" b="0"/>
        </a:effectRef>
        <a:fontRef idx="minor"/>
      </dsp:style>
      <dsp:txBody>
        <a:bodyPr lIns="441501" tIns="374904" rIns="441501"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1916279"/>
        <a:ext cx="5688632" cy="453600"/>
      </dsp:txXfrm>
    </dsp:sp>
    <dsp:sp modelId="{B6883E21-DFF0-471F-A08A-C07555B8643C}">
      <dsp:nvSpPr>
        <dsp:cNvPr id="10" name="圆角矩形 9"/>
        <dsp:cNvSpPr/>
      </dsp:nvSpPr>
      <dsp:spPr bwMode="white">
        <a:xfrm>
          <a:off x="284432" y="1650599"/>
          <a:ext cx="3982042" cy="531360"/>
        </a:xfrm>
        <a:prstGeom prst="roundRect">
          <a:avLst/>
        </a:prstGeom>
        <a:sp3d prstMaterial="plastic">
          <a:bevelT w="120900" h="88900"/>
          <a:bevelB w="88900" h="31750" prst="angle"/>
        </a:sp3d>
      </dsp:spPr>
      <dsp:style>
        <a:lnRef idx="0">
          <a:schemeClr val="accent2">
            <a:shade val="80000"/>
          </a:schemeClr>
        </a:lnRef>
        <a:fillRef idx="3">
          <a:schemeClr val="lt1"/>
        </a:fillRef>
        <a:effectRef idx="2">
          <a:scrgbClr r="0" g="0" b="0"/>
        </a:effectRef>
        <a:fontRef idx="minor">
          <a:schemeClr val="lt1"/>
        </a:fontRef>
      </dsp:style>
      <dsp:txBody>
        <a:bodyPr lIns="150511" tIns="0" rIns="150511"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sz="2400" dirty="0" smtClean="0">
              <a:solidFill>
                <a:schemeClr val="dk1"/>
              </a:solidFill>
            </a:rPr>
            <a:t>三、奖金管理</a:t>
          </a:r>
          <a:endParaRPr lang="en-US" sz="2400" dirty="0">
            <a:solidFill>
              <a:schemeClr val="dk1"/>
            </a:solidFill>
          </a:endParaRPr>
        </a:p>
      </dsp:txBody>
      <dsp:txXfrm>
        <a:off x="284432" y="1650599"/>
        <a:ext cx="3982042" cy="531360"/>
      </dsp:txXfrm>
    </dsp:sp>
    <dsp:sp modelId="{8AD0FB4D-0368-4262-B783-3021E0079CA8}">
      <dsp:nvSpPr>
        <dsp:cNvPr id="14" name="矩形 13"/>
        <dsp:cNvSpPr/>
      </dsp:nvSpPr>
      <dsp:spPr bwMode="white">
        <a:xfrm>
          <a:off x="0" y="2732759"/>
          <a:ext cx="5688632" cy="453600"/>
        </a:xfrm>
        <a:prstGeom prst="rect">
          <a:avLst/>
        </a:prstGeom>
        <a:sp3d z="190500" extrusionH="12700" prstMaterial="plastic">
          <a:bevelT w="50800" h="50800"/>
        </a:sp3d>
      </dsp:spPr>
      <dsp:style>
        <a:lnRef idx="1">
          <a:schemeClr val="accent2"/>
        </a:lnRef>
        <a:fillRef idx="1">
          <a:schemeClr val="accent2">
            <a:alpha val="90000"/>
            <a:tint val="40000"/>
          </a:schemeClr>
        </a:fillRef>
        <a:effectRef idx="2">
          <a:scrgbClr r="0" g="0" b="0"/>
        </a:effectRef>
        <a:fontRef idx="minor"/>
      </dsp:style>
      <dsp:txBody>
        <a:bodyPr lIns="441501" tIns="374904" rIns="441501"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2732759"/>
        <a:ext cx="5688632" cy="453600"/>
      </dsp:txXfrm>
    </dsp:sp>
    <dsp:sp modelId="{21177905-180B-41CE-A6C8-725CE0C0A78C}">
      <dsp:nvSpPr>
        <dsp:cNvPr id="13" name="圆角矩形 12"/>
        <dsp:cNvSpPr/>
      </dsp:nvSpPr>
      <dsp:spPr bwMode="white">
        <a:xfrm>
          <a:off x="284432" y="2467079"/>
          <a:ext cx="3982042" cy="531360"/>
        </a:xfrm>
        <a:prstGeom prst="roundRect">
          <a:avLst/>
        </a:prstGeom>
        <a:sp3d prstMaterial="plastic">
          <a:bevelT w="120900" h="88900"/>
          <a:bevelB w="88900" h="31750" prst="angle"/>
        </a:sp3d>
      </dsp:spPr>
      <dsp:style>
        <a:lnRef idx="0">
          <a:schemeClr val="accent2">
            <a:shade val="80000"/>
          </a:schemeClr>
        </a:lnRef>
        <a:fillRef idx="3">
          <a:schemeClr val="lt1"/>
        </a:fillRef>
        <a:effectRef idx="2">
          <a:scrgbClr r="0" g="0" b="0"/>
        </a:effectRef>
        <a:fontRef idx="minor">
          <a:schemeClr val="lt1"/>
        </a:fontRef>
      </dsp:style>
      <dsp:txBody>
        <a:bodyPr lIns="150511" tIns="0" rIns="150511"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sz="2400" dirty="0" smtClean="0">
              <a:solidFill>
                <a:srgbClr val="FF0000"/>
              </a:solidFill>
            </a:rPr>
            <a:t>四、福利管理</a:t>
          </a:r>
          <a:endParaRPr lang="en-US" sz="2400" dirty="0">
            <a:solidFill>
              <a:srgbClr val="FF0000"/>
            </a:solidFill>
          </a:endParaRPr>
        </a:p>
      </dsp:txBody>
      <dsp:txXfrm>
        <a:off x="284432" y="2467079"/>
        <a:ext cx="3982042" cy="531360"/>
      </dsp:txXfrm>
    </dsp:sp>
    <dsp:sp modelId="{4B289443-A99F-4A3A-BABB-8480583B6D0E}">
      <dsp:nvSpPr>
        <dsp:cNvPr id="17" name="矩形 16"/>
        <dsp:cNvSpPr/>
      </dsp:nvSpPr>
      <dsp:spPr bwMode="white">
        <a:xfrm>
          <a:off x="0" y="3549239"/>
          <a:ext cx="5688632" cy="453600"/>
        </a:xfrm>
        <a:prstGeom prst="rect">
          <a:avLst/>
        </a:prstGeom>
        <a:sp3d z="190500" extrusionH="12700" prstMaterial="plastic">
          <a:bevelT w="50800" h="50800"/>
        </a:sp3d>
      </dsp:spPr>
      <dsp:style>
        <a:lnRef idx="1">
          <a:schemeClr val="accent2"/>
        </a:lnRef>
        <a:fillRef idx="1">
          <a:schemeClr val="accent2">
            <a:alpha val="90000"/>
            <a:tint val="40000"/>
          </a:schemeClr>
        </a:fillRef>
        <a:effectRef idx="2">
          <a:scrgbClr r="0" g="0" b="0"/>
        </a:effectRef>
        <a:fontRef idx="minor"/>
      </dsp:style>
      <dsp:txBody>
        <a:bodyPr lIns="441501" tIns="374904" rIns="441501"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3549239"/>
        <a:ext cx="5688632" cy="453600"/>
      </dsp:txXfrm>
    </dsp:sp>
    <dsp:sp modelId="{FA35E2B3-830F-4E20-9EF8-FCD4CCACEEB9}">
      <dsp:nvSpPr>
        <dsp:cNvPr id="16" name="圆角矩形 15"/>
        <dsp:cNvSpPr/>
      </dsp:nvSpPr>
      <dsp:spPr bwMode="white">
        <a:xfrm>
          <a:off x="284432" y="3283559"/>
          <a:ext cx="3982042" cy="531360"/>
        </a:xfrm>
        <a:prstGeom prst="roundRect">
          <a:avLst/>
        </a:prstGeom>
        <a:sp3d prstMaterial="plastic">
          <a:bevelT w="120900" h="88900"/>
          <a:bevelB w="88900" h="31750" prst="angle"/>
        </a:sp3d>
      </dsp:spPr>
      <dsp:style>
        <a:lnRef idx="0">
          <a:schemeClr val="accent2">
            <a:shade val="80000"/>
          </a:schemeClr>
        </a:lnRef>
        <a:fillRef idx="3">
          <a:schemeClr val="lt1"/>
        </a:fillRef>
        <a:effectRef idx="2">
          <a:scrgbClr r="0" g="0" b="0"/>
        </a:effectRef>
        <a:fontRef idx="minor">
          <a:schemeClr val="lt1"/>
        </a:fontRef>
      </dsp:style>
      <dsp:txBody>
        <a:bodyPr lIns="150511" tIns="0" rIns="150511"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altLang="en-US" sz="2400" dirty="0" smtClean="0">
              <a:solidFill>
                <a:schemeClr val="tx1"/>
              </a:solidFill>
            </a:rPr>
            <a:t>五、薪酬制度化</a:t>
          </a:r>
          <a:endParaRPr lang="zh-CN" altLang="en-US" sz="2400" dirty="0">
            <a:solidFill>
              <a:schemeClr val="tx1"/>
            </a:solidFill>
          </a:endParaRPr>
        </a:p>
      </dsp:txBody>
      <dsp:txXfrm>
        <a:off x="284432" y="3283559"/>
        <a:ext cx="3982042" cy="531360"/>
      </dsp:txXfrm>
    </dsp:sp>
    <dsp:sp modelId="{4CEDED23-7CC3-4F50-8F8D-2873C23EB4C1}">
      <dsp:nvSpPr>
        <dsp:cNvPr id="3" name="矩形 2" hidden="1"/>
        <dsp:cNvSpPr/>
      </dsp:nvSpPr>
      <dsp:spPr>
        <a:xfrm>
          <a:off x="0" y="17639"/>
          <a:ext cx="284432" cy="531360"/>
        </a:xfrm>
        <a:prstGeom prst="rect">
          <a:avLst/>
        </a:prstGeom>
      </dsp:spPr>
      <dsp:txXfrm>
        <a:off x="0" y="17639"/>
        <a:ext cx="284432" cy="531360"/>
      </dsp:txXfrm>
    </dsp:sp>
    <dsp:sp modelId="{6C576BEB-1F97-41D9-A83D-D5AFF3DAFC92}">
      <dsp:nvSpPr>
        <dsp:cNvPr id="6" name="矩形 5" hidden="1"/>
        <dsp:cNvSpPr/>
      </dsp:nvSpPr>
      <dsp:spPr>
        <a:xfrm>
          <a:off x="0" y="834119"/>
          <a:ext cx="284432" cy="531360"/>
        </a:xfrm>
        <a:prstGeom prst="rect">
          <a:avLst/>
        </a:prstGeom>
      </dsp:spPr>
      <dsp:txXfrm>
        <a:off x="0" y="834119"/>
        <a:ext cx="284432" cy="531360"/>
      </dsp:txXfrm>
    </dsp:sp>
    <dsp:sp modelId="{4AE9C823-1F63-4570-AEC9-B80A3263B7F5}">
      <dsp:nvSpPr>
        <dsp:cNvPr id="9" name="矩形 8" hidden="1"/>
        <dsp:cNvSpPr/>
      </dsp:nvSpPr>
      <dsp:spPr>
        <a:xfrm>
          <a:off x="0" y="1650599"/>
          <a:ext cx="284432" cy="531360"/>
        </a:xfrm>
        <a:prstGeom prst="rect">
          <a:avLst/>
        </a:prstGeom>
      </dsp:spPr>
      <dsp:txXfrm>
        <a:off x="0" y="1650599"/>
        <a:ext cx="284432" cy="531360"/>
      </dsp:txXfrm>
    </dsp:sp>
    <dsp:sp modelId="{E164E132-B258-47B3-9332-3A0F402A77FC}">
      <dsp:nvSpPr>
        <dsp:cNvPr id="12" name="矩形 11" hidden="1"/>
        <dsp:cNvSpPr/>
      </dsp:nvSpPr>
      <dsp:spPr>
        <a:xfrm>
          <a:off x="0" y="2467079"/>
          <a:ext cx="284432" cy="531360"/>
        </a:xfrm>
        <a:prstGeom prst="rect">
          <a:avLst/>
        </a:prstGeom>
      </dsp:spPr>
      <dsp:txXfrm>
        <a:off x="0" y="2467079"/>
        <a:ext cx="284432" cy="531360"/>
      </dsp:txXfrm>
    </dsp:sp>
    <dsp:sp modelId="{07299447-698F-444D-98C5-1E20914F25C4}">
      <dsp:nvSpPr>
        <dsp:cNvPr id="15" name="矩形 14" hidden="1"/>
        <dsp:cNvSpPr/>
      </dsp:nvSpPr>
      <dsp:spPr>
        <a:xfrm>
          <a:off x="0" y="3283559"/>
          <a:ext cx="284432" cy="531360"/>
        </a:xfrm>
        <a:prstGeom prst="rect">
          <a:avLst/>
        </a:prstGeom>
      </dsp:spPr>
      <dsp:txXfrm>
        <a:off x="0" y="3283559"/>
        <a:ext cx="284432" cy="531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643998" cy="5643602"/>
        <a:chOff x="0" y="0"/>
        <a:chExt cx="8643998" cy="5643602"/>
      </a:xfrm>
    </dsp:grpSpPr>
    <dsp:sp modelId="{B5A1E74C-5C2B-4905-A8CB-A77ACD42D80E}">
      <dsp:nvSpPr>
        <dsp:cNvPr id="4" name="同侧圆角矩形 3"/>
        <dsp:cNvSpPr/>
      </dsp:nvSpPr>
      <dsp:spPr bwMode="white">
        <a:xfrm rot="5400000">
          <a:off x="2086189" y="-914207"/>
          <a:ext cx="5638077" cy="7477542"/>
        </a:xfrm>
        <a:prstGeom prst="round2SameRect">
          <a:avLst/>
        </a:prstGeom>
      </dsp:spPr>
      <dsp:style>
        <a:lnRef idx="2">
          <a:schemeClr val="accent3">
            <a:alpha val="90000"/>
            <a:tint val="40000"/>
          </a:schemeClr>
        </a:lnRef>
        <a:fillRef idx="1">
          <a:schemeClr val="accent3">
            <a:alpha val="90000"/>
            <a:tint val="40000"/>
          </a:schemeClr>
        </a:fillRef>
        <a:effectRef idx="0">
          <a:scrgbClr r="0" g="0" b="0"/>
        </a:effectRef>
        <a:fontRef idx="minor"/>
      </dsp:style>
      <dsp:txBody>
        <a:bodyPr rot="-5400000"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r>
            <a:rPr lang="zh-CN" altLang="en-US" sz="2000" dirty="0" smtClean="0">
              <a:solidFill>
                <a:schemeClr val="dk1"/>
              </a:solidFill>
            </a:rPr>
            <a:t>（一）员工福利的概念</a:t>
          </a: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r>
            <a:rPr lang="zh-CN" altLang="en-US" sz="2000" dirty="0" smtClean="0">
              <a:solidFill>
                <a:schemeClr val="dk1"/>
              </a:solidFill>
            </a:rPr>
            <a:t>（二）福利的起源、演变及原因</a:t>
          </a: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r>
            <a:rPr lang="zh-CN" altLang="en-US" sz="2000" dirty="0" smtClean="0">
              <a:solidFill>
                <a:schemeClr val="dk1"/>
              </a:solidFill>
            </a:rPr>
            <a:t>（三）福利的类型及功能</a:t>
          </a:r>
          <a:endParaRPr lang="zh-CN" altLang="en-US" sz="2000" dirty="0">
            <a:solidFill>
              <a:schemeClr val="dk1"/>
            </a:solidFill>
          </a:endParaRPr>
        </a:p>
        <a:p>
          <a:pPr marL="228600" lvl="1" indent="-228600">
            <a:lnSpc>
              <a:spcPct val="100000"/>
            </a:lnSpc>
            <a:spcBef>
              <a:spcPct val="0"/>
            </a:spcBef>
            <a:spcAft>
              <a:spcPct val="15000"/>
            </a:spcAft>
            <a:buChar char="•"/>
          </a:pPr>
          <a:r>
            <a:rPr lang="en-US" altLang="zh-CN" sz="2000" dirty="0" smtClean="0">
              <a:solidFill>
                <a:schemeClr val="dk1"/>
              </a:solidFill>
            </a:rPr>
            <a:t>         1</a:t>
          </a:r>
          <a:r>
            <a:rPr lang="zh-CN" altLang="en-US" sz="2000" dirty="0" smtClean="0">
              <a:solidFill>
                <a:schemeClr val="dk1"/>
              </a:solidFill>
            </a:rPr>
            <a:t>、福利的类型：类别、制定主体、支付对象</a:t>
          </a:r>
          <a:endParaRPr lang="zh-CN" altLang="en-US" sz="2000" dirty="0">
            <a:solidFill>
              <a:schemeClr val="dk1"/>
            </a:solidFill>
          </a:endParaRPr>
        </a:p>
        <a:p>
          <a:pPr marL="228600" lvl="1" indent="-228600">
            <a:lnSpc>
              <a:spcPct val="100000"/>
            </a:lnSpc>
            <a:spcBef>
              <a:spcPct val="0"/>
            </a:spcBef>
            <a:spcAft>
              <a:spcPct val="15000"/>
            </a:spcAft>
            <a:buChar char="•"/>
          </a:pPr>
          <a:r>
            <a:rPr lang="en-US" altLang="zh-CN" sz="2000" dirty="0" smtClean="0">
              <a:solidFill>
                <a:schemeClr val="dk1"/>
              </a:solidFill>
            </a:rPr>
            <a:t>         2</a:t>
          </a:r>
          <a:r>
            <a:rPr lang="zh-CN" altLang="en-US" sz="2000" dirty="0" smtClean="0">
              <a:solidFill>
                <a:schemeClr val="dk1"/>
              </a:solidFill>
            </a:rPr>
            <a:t>、福利的四大功能</a:t>
          </a: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r>
            <a:rPr lang="zh-CN" altLang="en-US" sz="2000" dirty="0" smtClean="0">
              <a:solidFill>
                <a:schemeClr val="dk1"/>
              </a:solidFill>
            </a:rPr>
            <a:t>（四）我国的福利情况</a:t>
          </a: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r>
            <a:rPr lang="zh-CN" altLang="en-US" sz="2000" dirty="0" smtClean="0">
              <a:solidFill>
                <a:schemeClr val="dk1"/>
              </a:solidFill>
            </a:rPr>
            <a:t>（五）福利的基本问题</a:t>
          </a: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r>
            <a:rPr lang="zh-CN" altLang="en-US" sz="2000" dirty="0" smtClean="0">
              <a:solidFill>
                <a:schemeClr val="dk1"/>
              </a:solidFill>
            </a:rPr>
            <a:t>（六）如何设计好的福利制度</a:t>
          </a: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r>
            <a:rPr lang="zh-CN" altLang="en-US" sz="2000" dirty="0" smtClean="0">
              <a:solidFill>
                <a:schemeClr val="dk1"/>
              </a:solidFill>
            </a:rPr>
            <a:t>（七）福利管理的趋势：五大趋势</a:t>
          </a: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dsp:txBody>
      <dsp:txXfrm rot="5400000">
        <a:off x="2086189" y="-914207"/>
        <a:ext cx="5638077" cy="7477542"/>
      </dsp:txXfrm>
    </dsp:sp>
    <dsp:sp modelId="{69EBAE8B-DB15-4243-9E7D-54EB254AABCE}">
      <dsp:nvSpPr>
        <dsp:cNvPr id="3" name="圆角矩形 2"/>
        <dsp:cNvSpPr/>
      </dsp:nvSpPr>
      <dsp:spPr bwMode="white">
        <a:xfrm>
          <a:off x="0" y="0"/>
          <a:ext cx="1166456" cy="5643602"/>
        </a:xfrm>
        <a:prstGeom prst="roundRect">
          <a:avLst/>
        </a:prstGeom>
      </dsp:spPr>
      <dsp:style>
        <a:lnRef idx="2">
          <a:schemeClr val="lt1"/>
        </a:lnRef>
        <a:fillRef idx="1">
          <a:schemeClr val="accent3"/>
        </a:fillRef>
        <a:effectRef idx="0">
          <a:scrgbClr r="0" g="0" b="0"/>
        </a:effectRef>
        <a:fontRef idx="minor">
          <a:schemeClr val="lt1"/>
        </a:fontRef>
      </dsp:style>
      <dsp:txBody>
        <a:bodyPr lIns="167640" tIns="83820" rIns="167640" bIns="838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4400" dirty="0" smtClean="0"/>
            <a:t>四、福利管理</a:t>
          </a:r>
          <a:endParaRPr lang="zh-CN" altLang="en-US" sz="4400" dirty="0"/>
        </a:p>
      </dsp:txBody>
      <dsp:txXfrm>
        <a:off x="0" y="0"/>
        <a:ext cx="1166456" cy="5643602"/>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72230" cy="3429024"/>
        <a:chOff x="0" y="0"/>
        <a:chExt cx="6072230" cy="3429024"/>
      </a:xfrm>
    </dsp:grpSpPr>
    <dsp:sp modelId="{CD8F450C-3C2F-4F18-895C-88F26AA61C6D}">
      <dsp:nvSpPr>
        <dsp:cNvPr id="3" name="圆角矩形 2"/>
        <dsp:cNvSpPr/>
      </dsp:nvSpPr>
      <dsp:spPr bwMode="white">
        <a:xfrm>
          <a:off x="0" y="0"/>
          <a:ext cx="4675617" cy="617224"/>
        </a:xfrm>
        <a:prstGeom prst="roundRect">
          <a:avLst>
            <a:gd name="adj" fmla="val 10000"/>
          </a:avLst>
        </a:prstGeom>
      </dsp:spPr>
      <dsp:style>
        <a:lnRef idx="2">
          <a:schemeClr val="accent2">
            <a:shade val="80000"/>
          </a:schemeClr>
        </a:lnRef>
        <a:fillRef idx="1">
          <a:schemeClr val="l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rtl="0">
            <a:lnSpc>
              <a:spcPct val="100000"/>
            </a:lnSpc>
            <a:spcBef>
              <a:spcPct val="0"/>
            </a:spcBef>
            <a:spcAft>
              <a:spcPct val="35000"/>
            </a:spcAft>
          </a:pPr>
          <a:r>
            <a:rPr lang="zh-CN" altLang="en-US" dirty="0" smtClean="0">
              <a:solidFill>
                <a:schemeClr val="tx1"/>
              </a:solidFill>
            </a:rPr>
            <a:t>（一）</a:t>
          </a:r>
          <a:r>
            <a:rPr lang="zh-CN" dirty="0" smtClean="0">
              <a:solidFill>
                <a:schemeClr val="tx1"/>
              </a:solidFill>
            </a:rPr>
            <a:t>员工福利</a:t>
          </a:r>
          <a:r>
            <a:rPr lang="zh-CN" altLang="en-US" dirty="0" smtClean="0">
              <a:solidFill>
                <a:schemeClr val="tx1"/>
              </a:solidFill>
            </a:rPr>
            <a:t>的</a:t>
          </a:r>
          <a:r>
            <a:rPr lang="zh-CN" dirty="0" smtClean="0">
              <a:solidFill>
                <a:schemeClr val="tx1"/>
              </a:solidFill>
            </a:rPr>
            <a:t>概念</a:t>
          </a:r>
          <a:endParaRPr lang="en-US" dirty="0">
            <a:solidFill>
              <a:schemeClr val="tx1"/>
            </a:solidFill>
          </a:endParaRPr>
        </a:p>
      </dsp:txBody>
      <dsp:txXfrm>
        <a:off x="0" y="0"/>
        <a:ext cx="4675617" cy="617224"/>
      </dsp:txXfrm>
    </dsp:sp>
    <dsp:sp modelId="{EB9FDD94-7295-445F-A573-D3BB8257C7A6}">
      <dsp:nvSpPr>
        <dsp:cNvPr id="4" name="圆角矩形 3"/>
        <dsp:cNvSpPr/>
      </dsp:nvSpPr>
      <dsp:spPr bwMode="white">
        <a:xfrm>
          <a:off x="349153" y="702950"/>
          <a:ext cx="4675617" cy="617224"/>
        </a:xfrm>
        <a:prstGeom prst="roundRect">
          <a:avLst>
            <a:gd name="adj" fmla="val 10000"/>
          </a:avLst>
        </a:prstGeom>
      </dsp:spPr>
      <dsp:style>
        <a:lnRef idx="2">
          <a:schemeClr val="accent2">
            <a:shade val="80000"/>
          </a:schemeClr>
        </a:lnRef>
        <a:fillRef idx="1">
          <a:schemeClr val="l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rtl="0">
            <a:lnSpc>
              <a:spcPct val="100000"/>
            </a:lnSpc>
            <a:spcBef>
              <a:spcPct val="0"/>
            </a:spcBef>
            <a:spcAft>
              <a:spcPct val="35000"/>
            </a:spcAft>
          </a:pPr>
          <a:r>
            <a:rPr lang="zh-CN" altLang="en-US" dirty="0" smtClean="0">
              <a:solidFill>
                <a:schemeClr val="dk1"/>
              </a:solidFill>
            </a:rPr>
            <a:t>（二）</a:t>
          </a:r>
          <a:r>
            <a:rPr lang="zh-CN" dirty="0" smtClean="0">
              <a:solidFill>
                <a:schemeClr val="dk1"/>
              </a:solidFill>
            </a:rPr>
            <a:t>福利的起源、演变及原因</a:t>
          </a:r>
          <a:endParaRPr lang="en-US" dirty="0">
            <a:solidFill>
              <a:schemeClr val="dk1"/>
            </a:solidFill>
          </a:endParaRPr>
        </a:p>
      </dsp:txBody>
      <dsp:txXfrm>
        <a:off x="349153" y="702950"/>
        <a:ext cx="4675617" cy="617224"/>
      </dsp:txXfrm>
    </dsp:sp>
    <dsp:sp modelId="{98A740AC-4B61-4E5E-9C5E-EFD12FC24458}">
      <dsp:nvSpPr>
        <dsp:cNvPr id="5" name="圆角矩形 4"/>
        <dsp:cNvSpPr/>
      </dsp:nvSpPr>
      <dsp:spPr bwMode="white">
        <a:xfrm>
          <a:off x="698306" y="1405900"/>
          <a:ext cx="4675617" cy="617224"/>
        </a:xfrm>
        <a:prstGeom prst="roundRect">
          <a:avLst>
            <a:gd name="adj" fmla="val 10000"/>
          </a:avLst>
        </a:prstGeom>
      </dsp:spPr>
      <dsp:style>
        <a:lnRef idx="2">
          <a:schemeClr val="accent2">
            <a:shade val="80000"/>
          </a:schemeClr>
        </a:lnRef>
        <a:fillRef idx="1">
          <a:schemeClr val="l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rtl="0">
            <a:lnSpc>
              <a:spcPct val="100000"/>
            </a:lnSpc>
            <a:spcBef>
              <a:spcPct val="0"/>
            </a:spcBef>
            <a:spcAft>
              <a:spcPct val="35000"/>
            </a:spcAft>
          </a:pPr>
          <a:r>
            <a:rPr lang="zh-CN" altLang="en-US" dirty="0" smtClean="0">
              <a:solidFill>
                <a:schemeClr val="dk1"/>
              </a:solidFill>
            </a:rPr>
            <a:t>（三）</a:t>
          </a:r>
          <a:r>
            <a:rPr lang="zh-CN" dirty="0" smtClean="0">
              <a:solidFill>
                <a:schemeClr val="dk1"/>
              </a:solidFill>
            </a:rPr>
            <a:t>福利的类型及功能</a:t>
          </a:r>
          <a:endParaRPr lang="en-US" dirty="0">
            <a:solidFill>
              <a:schemeClr val="dk1"/>
            </a:solidFill>
          </a:endParaRPr>
        </a:p>
      </dsp:txBody>
      <dsp:txXfrm>
        <a:off x="698306" y="1405900"/>
        <a:ext cx="4675617" cy="617224"/>
      </dsp:txXfrm>
    </dsp:sp>
    <dsp:sp modelId="{E8D18AE7-D886-4084-B864-83F08FC75162}">
      <dsp:nvSpPr>
        <dsp:cNvPr id="6" name="圆角矩形 5"/>
        <dsp:cNvSpPr/>
      </dsp:nvSpPr>
      <dsp:spPr bwMode="white">
        <a:xfrm>
          <a:off x="1047460" y="2108850"/>
          <a:ext cx="4675617" cy="617224"/>
        </a:xfrm>
        <a:prstGeom prst="roundRect">
          <a:avLst>
            <a:gd name="adj" fmla="val 10000"/>
          </a:avLst>
        </a:prstGeom>
      </dsp:spPr>
      <dsp:style>
        <a:lnRef idx="2">
          <a:schemeClr val="accent2">
            <a:shade val="80000"/>
          </a:schemeClr>
        </a:lnRef>
        <a:fillRef idx="1">
          <a:schemeClr val="l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rtl="0">
            <a:lnSpc>
              <a:spcPct val="100000"/>
            </a:lnSpc>
            <a:spcBef>
              <a:spcPct val="0"/>
            </a:spcBef>
            <a:spcAft>
              <a:spcPct val="35000"/>
            </a:spcAft>
          </a:pPr>
          <a:r>
            <a:rPr lang="zh-CN" altLang="en-US" dirty="0" smtClean="0">
              <a:solidFill>
                <a:schemeClr val="dk1"/>
              </a:solidFill>
            </a:rPr>
            <a:t>（四）</a:t>
          </a:r>
          <a:r>
            <a:rPr lang="zh-CN" dirty="0" smtClean="0">
              <a:solidFill>
                <a:schemeClr val="dk1"/>
              </a:solidFill>
            </a:rPr>
            <a:t>我</a:t>
          </a:r>
          <a:r>
            <a:rPr lang="zh-CN" altLang="en-US" dirty="0" smtClean="0">
              <a:solidFill>
                <a:schemeClr val="dk1"/>
              </a:solidFill>
            </a:rPr>
            <a:t>国</a:t>
          </a:r>
          <a:r>
            <a:rPr lang="zh-CN" dirty="0" smtClean="0">
              <a:solidFill>
                <a:schemeClr val="dk1"/>
              </a:solidFill>
            </a:rPr>
            <a:t>的福利情况</a:t>
          </a:r>
          <a:endParaRPr lang="en-US" dirty="0">
            <a:solidFill>
              <a:schemeClr val="dk1"/>
            </a:solidFill>
          </a:endParaRPr>
        </a:p>
      </dsp:txBody>
      <dsp:txXfrm>
        <a:off x="1047460" y="2108850"/>
        <a:ext cx="4675617" cy="617224"/>
      </dsp:txXfrm>
    </dsp:sp>
    <dsp:sp modelId="{4E510611-4B7C-4DD9-AC4E-1CF8C0859D2D}">
      <dsp:nvSpPr>
        <dsp:cNvPr id="7" name="圆角矩形 6"/>
        <dsp:cNvSpPr/>
      </dsp:nvSpPr>
      <dsp:spPr bwMode="white">
        <a:xfrm>
          <a:off x="1396613" y="2811800"/>
          <a:ext cx="4675617" cy="617224"/>
        </a:xfrm>
        <a:prstGeom prst="roundRect">
          <a:avLst>
            <a:gd name="adj" fmla="val 10000"/>
          </a:avLst>
        </a:prstGeom>
      </dsp:spPr>
      <dsp:style>
        <a:lnRef idx="2">
          <a:schemeClr val="accent2">
            <a:shade val="80000"/>
          </a:schemeClr>
        </a:lnRef>
        <a:fillRef idx="1">
          <a:schemeClr val="l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rtl="0">
            <a:lnSpc>
              <a:spcPct val="100000"/>
            </a:lnSpc>
            <a:spcBef>
              <a:spcPct val="0"/>
            </a:spcBef>
            <a:spcAft>
              <a:spcPct val="35000"/>
            </a:spcAft>
          </a:pPr>
          <a:r>
            <a:rPr lang="zh-CN" altLang="en-US" dirty="0" smtClean="0">
              <a:solidFill>
                <a:schemeClr val="dk1"/>
              </a:solidFill>
            </a:rPr>
            <a:t>（五）</a:t>
          </a:r>
          <a:r>
            <a:rPr lang="zh-CN" dirty="0" smtClean="0">
              <a:solidFill>
                <a:schemeClr val="dk1"/>
              </a:solidFill>
            </a:rPr>
            <a:t>福利的基本问题</a:t>
          </a:r>
          <a:endParaRPr lang="en-US" dirty="0">
            <a:solidFill>
              <a:schemeClr val="dk1"/>
            </a:solidFill>
          </a:endParaRPr>
        </a:p>
      </dsp:txBody>
      <dsp:txXfrm>
        <a:off x="1396613" y="2811800"/>
        <a:ext cx="4675617" cy="617224"/>
      </dsp:txXfrm>
    </dsp:sp>
    <dsp:sp modelId="{8CE7B500-1F8C-447A-B890-72DA83ABBCD1}">
      <dsp:nvSpPr>
        <dsp:cNvPr id="8" name="下箭头 7"/>
        <dsp:cNvSpPr/>
      </dsp:nvSpPr>
      <dsp:spPr bwMode="white">
        <a:xfrm>
          <a:off x="4274421" y="450917"/>
          <a:ext cx="401196" cy="401196"/>
        </a:xfrm>
        <a:prstGeom prst="downArrow">
          <a:avLst>
            <a:gd name="adj1" fmla="val 55000"/>
            <a:gd name="adj2" fmla="val 45000"/>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a:off x="4274421" y="450917"/>
        <a:ext cx="401196" cy="401196"/>
      </dsp:txXfrm>
    </dsp:sp>
    <dsp:sp modelId="{C4DC67EF-DD1D-41EB-847F-E35FB19F71AE}">
      <dsp:nvSpPr>
        <dsp:cNvPr id="9" name="下箭头 8"/>
        <dsp:cNvSpPr/>
      </dsp:nvSpPr>
      <dsp:spPr bwMode="white">
        <a:xfrm>
          <a:off x="4623575" y="1153867"/>
          <a:ext cx="401196" cy="401196"/>
        </a:xfrm>
        <a:prstGeom prst="downArrow">
          <a:avLst>
            <a:gd name="adj1" fmla="val 55000"/>
            <a:gd name="adj2" fmla="val 45000"/>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a:off x="4623575" y="1153867"/>
        <a:ext cx="401196" cy="401196"/>
      </dsp:txXfrm>
    </dsp:sp>
    <dsp:sp modelId="{E1435B82-9176-4C95-A9ED-24081407DD1D}">
      <dsp:nvSpPr>
        <dsp:cNvPr id="10" name="下箭头 9"/>
        <dsp:cNvSpPr/>
      </dsp:nvSpPr>
      <dsp:spPr bwMode="white">
        <a:xfrm>
          <a:off x="4972728" y="1846529"/>
          <a:ext cx="401196" cy="401196"/>
        </a:xfrm>
        <a:prstGeom prst="downArrow">
          <a:avLst>
            <a:gd name="adj1" fmla="val 55000"/>
            <a:gd name="adj2" fmla="val 45000"/>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a:off x="4972728" y="1846529"/>
        <a:ext cx="401196" cy="401196"/>
      </dsp:txXfrm>
    </dsp:sp>
    <dsp:sp modelId="{A9EDAA31-EF14-4313-8CA2-269083936B9E}">
      <dsp:nvSpPr>
        <dsp:cNvPr id="11" name="下箭头 10"/>
        <dsp:cNvSpPr/>
      </dsp:nvSpPr>
      <dsp:spPr bwMode="white">
        <a:xfrm>
          <a:off x="5214974" y="2500330"/>
          <a:ext cx="401196" cy="401196"/>
        </a:xfrm>
        <a:prstGeom prst="downArrow">
          <a:avLst>
            <a:gd name="adj1" fmla="val 55000"/>
            <a:gd name="adj2" fmla="val 45000"/>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a:off x="5214974" y="2500330"/>
        <a:ext cx="401196" cy="4011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511160-E975-495E-8EAF-6F4CD021D14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C2A77-C2E7-499C-AD8A-0B2F4DEB86A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4CAE2D-4E64-469C-9D96-CA6BA5E3442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3A1D37-0DD0-4864-9445-04889CDBF89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D3A1D37-0DD0-4864-9445-04889CDBF89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Rot="1" noChangeAspect="1" noChangeArrowheads="1" noTextEdit="1"/>
          </p:cNvSpPr>
          <p:nvPr>
            <p:ph type="sldImg"/>
          </p:nvPr>
        </p:nvSpPr>
        <p:spPr/>
      </p:sp>
      <p:sp>
        <p:nvSpPr>
          <p:cNvPr id="800771"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Rot="1" noChangeAspect="1" noChangeArrowheads="1" noTextEdit="1"/>
          </p:cNvSpPr>
          <p:nvPr>
            <p:ph type="sldImg"/>
          </p:nvPr>
        </p:nvSpPr>
        <p:spPr/>
      </p:sp>
      <p:sp>
        <p:nvSpPr>
          <p:cNvPr id="801795"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Rot="1" noChangeAspect="1" noChangeArrowheads="1" noTextEdit="1"/>
          </p:cNvSpPr>
          <p:nvPr>
            <p:ph type="sldImg"/>
          </p:nvPr>
        </p:nvSpPr>
        <p:spPr/>
      </p:sp>
      <p:sp>
        <p:nvSpPr>
          <p:cNvPr id="621571"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spect="1" noChangeArrowheads="1" noTextEdit="1"/>
          </p:cNvSpPr>
          <p:nvPr>
            <p:ph type="sldImg"/>
          </p:nvPr>
        </p:nvSpPr>
        <p:spPr/>
      </p:sp>
      <p:sp>
        <p:nvSpPr>
          <p:cNvPr id="793603"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Rot="1" noChangeAspect="1" noChangeArrowheads="1" noTextEdit="1"/>
          </p:cNvSpPr>
          <p:nvPr>
            <p:ph type="sldImg"/>
          </p:nvPr>
        </p:nvSpPr>
        <p:spPr/>
      </p:sp>
      <p:sp>
        <p:nvSpPr>
          <p:cNvPr id="794627"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Rot="1" noChangeAspect="1" noChangeArrowheads="1" noTextEdit="1"/>
          </p:cNvSpPr>
          <p:nvPr>
            <p:ph type="sldImg"/>
          </p:nvPr>
        </p:nvSpPr>
        <p:spPr/>
      </p:sp>
      <p:sp>
        <p:nvSpPr>
          <p:cNvPr id="795651"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spect="1" noChangeArrowheads="1" noTextEdit="1"/>
          </p:cNvSpPr>
          <p:nvPr>
            <p:ph type="sldImg"/>
          </p:nvPr>
        </p:nvSpPr>
        <p:spPr/>
      </p:sp>
      <p:sp>
        <p:nvSpPr>
          <p:cNvPr id="796675"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Rot="1" noChangeAspect="1" noChangeArrowheads="1" noTextEdit="1"/>
          </p:cNvSpPr>
          <p:nvPr>
            <p:ph type="sldImg"/>
          </p:nvPr>
        </p:nvSpPr>
        <p:spPr/>
      </p:sp>
      <p:sp>
        <p:nvSpPr>
          <p:cNvPr id="797699"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Rot="1" noChangeAspect="1" noChangeArrowheads="1" noTextEdit="1"/>
          </p:cNvSpPr>
          <p:nvPr>
            <p:ph type="sldImg"/>
          </p:nvPr>
        </p:nvSpPr>
        <p:spPr/>
      </p:sp>
      <p:sp>
        <p:nvSpPr>
          <p:cNvPr id="798723"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Rot="1" noChangeAspect="1" noChangeArrowheads="1" noTextEdit="1"/>
          </p:cNvSpPr>
          <p:nvPr>
            <p:ph type="sldImg"/>
          </p:nvPr>
        </p:nvSpPr>
        <p:spPr/>
      </p:sp>
      <p:sp>
        <p:nvSpPr>
          <p:cNvPr id="799747"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p>
            <a:fld id="{280A5767-F69B-4480-8FB6-91897CA36667}"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20" name="页脚占位符 19"/>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8CA80EE-4EF4-446F-99C0-C2FA07F2BED6}"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5" name="页脚占位符 4"/>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B7E44A5-6F37-40BD-86DF-0951A88D4CC1}"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5" name="页脚占位符 4"/>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4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6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9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0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1259632" y="357166"/>
            <a:ext cx="7631926" cy="685800"/>
          </a:xfrm>
          <a:prstGeom prst="rect">
            <a:avLst/>
          </a:prstGeom>
          <a:noFill/>
          <a:ln w="9525">
            <a:noFill/>
            <a:miter lim="800000"/>
          </a:ln>
        </p:spPr>
        <p:txBody>
          <a:bodyPr/>
          <a:lstStyle/>
          <a:p>
            <a:pPr lvl="0"/>
            <a:r>
              <a:rPr lang="zh-CN" altLang="en-US" dirty="0" smtClean="0"/>
              <a:t>课程结构</a:t>
            </a:r>
            <a:endParaRPr lang="zh-CN" altLang="en-US" dirty="0" smtClean="0"/>
          </a:p>
        </p:txBody>
      </p:sp>
      <p:sp>
        <p:nvSpPr>
          <p:cNvPr id="7" name="内容占位符 2"/>
          <p:cNvSpPr>
            <a:spLocks noGrp="1"/>
          </p:cNvSpPr>
          <p:nvPr>
            <p:ph idx="1"/>
          </p:nvPr>
        </p:nvSpPr>
        <p:spPr>
          <a:xfrm>
            <a:off x="1259632" y="1371600"/>
            <a:ext cx="7579568"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391400" cy="8382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724400"/>
          </a:xfrm>
        </p:spPr>
        <p:txBody>
          <a:bodyPr/>
          <a:lstStyle/>
          <a:p>
            <a:pPr lvl="0"/>
            <a:endParaRPr lang="zh-CN" altLang="en-US" noProof="0"/>
          </a:p>
        </p:txBody>
      </p:sp>
      <p:sp>
        <p:nvSpPr>
          <p:cNvPr id="4" name="日期占位符 3"/>
          <p:cNvSpPr>
            <a:spLocks noGrp="1"/>
          </p:cNvSpPr>
          <p:nvPr>
            <p:ph type="dt" sz="half" idx="10"/>
          </p:nvPr>
        </p:nvSpPr>
        <p:spPr>
          <a:xfrm>
            <a:off x="457200" y="6467475"/>
            <a:ext cx="2133600" cy="301625"/>
          </a:xfrm>
          <a:prstGeom prst="rect">
            <a:avLst/>
          </a:prstGeom>
        </p:spPr>
        <p:txBody>
          <a:bodyPr/>
          <a:lstStyle>
            <a:lvl1pPr>
              <a:defRPr/>
            </a:lvl1pPr>
          </a:lstStyle>
          <a:p>
            <a:pPr>
              <a:defRPr/>
            </a:pPr>
            <a:fld id="{D9AB331C-4C19-4B17-8D9E-5F7954A34A1E}" type="datetime1">
              <a:rPr lang="zh-CN" altLang="en-US" smtClean="0"/>
            </a:fld>
            <a:endParaRPr lang="en-US" altLang="zh-CN"/>
          </a:p>
        </p:txBody>
      </p:sp>
      <p:sp>
        <p:nvSpPr>
          <p:cNvPr id="5" name="页脚占位符 4"/>
          <p:cNvSpPr>
            <a:spLocks noGrp="1"/>
          </p:cNvSpPr>
          <p:nvPr>
            <p:ph type="ftr" sz="quarter" idx="11"/>
          </p:nvPr>
        </p:nvSpPr>
        <p:spPr>
          <a:xfrm>
            <a:off x="3124200" y="6467475"/>
            <a:ext cx="2895600" cy="30162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67475"/>
            <a:ext cx="2133600" cy="301625"/>
          </a:xfrm>
          <a:prstGeom prst="rect">
            <a:avLst/>
          </a:prstGeom>
        </p:spPr>
        <p:txBody>
          <a:bodyPr/>
          <a:lstStyle>
            <a:lvl1pPr>
              <a:defRPr/>
            </a:lvl1pPr>
          </a:lstStyle>
          <a:p>
            <a:pPr>
              <a:defRPr/>
            </a:pPr>
            <a:fld id="{B6012EE3-3AA1-4B46-A63F-41F2D58627E8}" type="slidenum">
              <a:rPr lang="zh-CN" altLang="en-US"/>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1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E6463BCB-548F-43AE-B27A-0D0234E9A08E}" type="datetime1">
              <a:rPr lang="zh-CN" altLang="en-US" smtClean="0"/>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5CDAF2A-2C31-48E2-9B62-62C5969F0615}" type="slidenum">
              <a:rPr lang="en-US" altLang="zh-CN"/>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anose="02010609060101010101" pitchFamily="2" charset="-122"/>
                <a:ea typeface="黑体" panose="02010609060101010101" pitchFamily="2" charset="-122"/>
              </a:defRPr>
            </a:lvl1pPr>
          </a:lstStyle>
          <a:p>
            <a:r>
              <a:rPr kumimoji="0" lang="zh-CN" altLang="en-US" dirty="0" smtClean="0"/>
              <a:t>单击此处编辑母版标题样式</a:t>
            </a:r>
            <a:endParaRPr kumimoji="0" lang="en-US" dirty="0"/>
          </a:p>
        </p:txBody>
      </p:sp>
      <p:sp>
        <p:nvSpPr>
          <p:cNvPr id="3" name="内容占位符 2"/>
          <p:cNvSpPr>
            <a:spLocks noGrp="1"/>
          </p:cNvSpPr>
          <p:nvPr>
            <p:ph idx="1"/>
          </p:nvPr>
        </p:nvSpPr>
        <p:spPr/>
        <p:txBody>
          <a:bodyPr/>
          <a:lstStyle/>
          <a:p>
            <a:pPr lvl="0" eaLnBrk="1" latinLnBrk="0" hangingPunct="1"/>
            <a:r>
              <a:rPr lang="zh-CN" altLang="en-US" dirty="0" smtClean="0"/>
              <a:t>单击此处编辑母版文本样式</a:t>
            </a:r>
            <a:endParaRPr lang="zh-CN" altLang="en-US" dirty="0" smtClean="0"/>
          </a:p>
          <a:p>
            <a:pPr lvl="1" eaLnBrk="1" latinLnBrk="0" hangingPunct="1"/>
            <a:r>
              <a:rPr lang="zh-CN" altLang="en-US" dirty="0" smtClean="0"/>
              <a:t>第二级</a:t>
            </a:r>
            <a:endParaRPr lang="zh-CN" altLang="en-US" dirty="0" smtClean="0"/>
          </a:p>
          <a:p>
            <a:pPr lvl="2" eaLnBrk="1" latinLnBrk="0" hangingPunct="1"/>
            <a:r>
              <a:rPr lang="zh-CN" altLang="en-US" dirty="0" smtClean="0"/>
              <a:t>第三级</a:t>
            </a:r>
            <a:endParaRPr lang="zh-CN" altLang="en-US" dirty="0" smtClean="0"/>
          </a:p>
          <a:p>
            <a:pPr lvl="3" eaLnBrk="1" latinLnBrk="0" hangingPunct="1"/>
            <a:r>
              <a:rPr lang="zh-CN" altLang="en-US" dirty="0" smtClean="0"/>
              <a:t>第四级</a:t>
            </a:r>
            <a:endParaRPr lang="zh-CN" altLang="en-US" dirty="0" smtClean="0"/>
          </a:p>
          <a:p>
            <a:pPr lvl="4" eaLnBrk="1" latinLnBrk="0" hangingPunct="1"/>
            <a:r>
              <a:rPr lang="zh-CN" altLang="en-US" dirty="0" smtClean="0"/>
              <a:t>第五级</a:t>
            </a:r>
            <a:endParaRPr kumimoji="0" lang="en-US" dirty="0"/>
          </a:p>
        </p:txBody>
      </p:sp>
      <p:sp>
        <p:nvSpPr>
          <p:cNvPr id="7" name="日期占位符 6"/>
          <p:cNvSpPr>
            <a:spLocks noGrp="1"/>
          </p:cNvSpPr>
          <p:nvPr>
            <p:ph type="dt" sz="half" idx="10"/>
          </p:nvPr>
        </p:nvSpPr>
        <p:spPr/>
        <p:txBody>
          <a:bodyPr/>
          <a:lstStyle/>
          <a:p>
            <a:fld id="{4B02891C-39E4-4458-86E6-61D4000B38BD}" type="datetime1">
              <a:rPr lang="zh-CN" altLang="en-US" smtClean="0"/>
            </a:fld>
            <a:endParaRPr lang="zh-CN" altLang="en-US"/>
          </a:p>
        </p:txBody>
      </p:sp>
      <p:sp>
        <p:nvSpPr>
          <p:cNvPr id="8" name="灯片编号占位符 7"/>
          <p:cNvSpPr>
            <a:spLocks noGrp="1"/>
          </p:cNvSpPr>
          <p:nvPr>
            <p:ph type="sldNum" sz="quarter" idx="11"/>
          </p:nvPr>
        </p:nvSpPr>
        <p:spPr/>
        <p:txBody>
          <a:bodyPr/>
          <a:lstStyle>
            <a:lvl1pPr>
              <a:defRPr sz="1600">
                <a:solidFill>
                  <a:schemeClr val="tx1"/>
                </a:solidFill>
              </a:defRPr>
            </a:lvl1pPr>
          </a:lstStyle>
          <a:p>
            <a:fld id="{764B1A90-7FF1-4D8F-8399-D444384F43D3}" type="slidenum">
              <a:rPr lang="zh-CN" altLang="en-US" smtClean="0"/>
            </a:fld>
            <a:endParaRPr lang="zh-CN" altLang="en-US" dirty="0"/>
          </a:p>
        </p:txBody>
      </p:sp>
      <p:sp>
        <p:nvSpPr>
          <p:cNvPr id="9" name="页脚占位符 8"/>
          <p:cNvSpPr>
            <a:spLocks noGrp="1"/>
          </p:cNvSpPr>
          <p:nvPr>
            <p:ph type="ftr" sz="quarter" idx="12"/>
          </p:nvPr>
        </p:nvSpPr>
        <p:spPr/>
        <p:txBody>
          <a:bodyPr/>
          <a:lstStyle/>
          <a:p>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3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533400"/>
            <a:ext cx="8534400"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304800" y="1371600"/>
            <a:ext cx="8534400" cy="4572000"/>
          </a:xfrm>
        </p:spPr>
        <p:txBody>
          <a:bodyPr/>
          <a:lstStyle/>
          <a:p>
            <a:pPr lvl="0"/>
            <a:r>
              <a:rPr lang="zh-CN" altLang="en-US" noProof="0" smtClean="0"/>
              <a:t>单击图标添加表格</a:t>
            </a:r>
            <a:endParaRPr lang="zh-CN" altLang="en-US" noProof="0" smtClean="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4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5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6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8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9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0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1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E513E742-3E65-4D3D-BF4B-E3DA3BCAA2BB}"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5" name="页脚占位符 4"/>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2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3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4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5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7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8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9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0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1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7E4F7EB-9110-4E2C-8844-EE3382CD89C4}"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6" name="页脚占位符 5"/>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1187624" y="357166"/>
            <a:ext cx="7703934" cy="685800"/>
          </a:xfrm>
          <a:prstGeom prst="rect">
            <a:avLst/>
          </a:prstGeom>
          <a:noFill/>
          <a:ln w="9525">
            <a:noFill/>
            <a:miter lim="800000"/>
          </a:ln>
        </p:spPr>
        <p:txBody>
          <a:bodyPr/>
          <a:lstStyle/>
          <a:p>
            <a:pPr lvl="0"/>
            <a:r>
              <a:rPr lang="zh-CN" altLang="en-US" dirty="0" smtClean="0"/>
              <a:t>课程结构</a:t>
            </a:r>
            <a:endParaRPr lang="zh-CN" altLang="en-US" dirty="0" smtClean="0"/>
          </a:p>
        </p:txBody>
      </p:sp>
      <p:sp>
        <p:nvSpPr>
          <p:cNvPr id="7" name="内容占位符 2"/>
          <p:cNvSpPr>
            <a:spLocks noGrp="1"/>
          </p:cNvSpPr>
          <p:nvPr>
            <p:ph idx="1"/>
          </p:nvPr>
        </p:nvSpPr>
        <p:spPr>
          <a:xfrm>
            <a:off x="1331640" y="1371600"/>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dirty="0"/>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1259632" y="357166"/>
            <a:ext cx="7631926" cy="685800"/>
          </a:xfrm>
          <a:prstGeom prst="rect">
            <a:avLst/>
          </a:prstGeom>
          <a:noFill/>
          <a:ln w="9525">
            <a:noFill/>
            <a:miter lim="800000"/>
          </a:ln>
        </p:spPr>
        <p:txBody>
          <a:bodyPr/>
          <a:lstStyle/>
          <a:p>
            <a:pPr lvl="0"/>
            <a:r>
              <a:rPr lang="zh-CN" altLang="en-US" dirty="0" smtClean="0"/>
              <a:t>课程结构</a:t>
            </a:r>
            <a:endParaRPr lang="zh-CN" altLang="en-US" dirty="0" smtClean="0"/>
          </a:p>
        </p:txBody>
      </p:sp>
      <p:sp>
        <p:nvSpPr>
          <p:cNvPr id="7" name="内容占位符 2"/>
          <p:cNvSpPr>
            <a:spLocks noGrp="1"/>
          </p:cNvSpPr>
          <p:nvPr>
            <p:ph idx="1"/>
          </p:nvPr>
        </p:nvSpPr>
        <p:spPr>
          <a:xfrm>
            <a:off x="1259632" y="1371600"/>
            <a:ext cx="7579568"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dirty="0"/>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1187624" y="357166"/>
            <a:ext cx="7703934" cy="685800"/>
          </a:xfrm>
          <a:prstGeom prst="rect">
            <a:avLst/>
          </a:prstGeom>
          <a:noFill/>
          <a:ln w="9525">
            <a:noFill/>
            <a:miter lim="800000"/>
          </a:ln>
        </p:spPr>
        <p:txBody>
          <a:bodyPr/>
          <a:lstStyle/>
          <a:p>
            <a:pPr lvl="0"/>
            <a:r>
              <a:rPr lang="zh-CN" altLang="en-US" dirty="0" smtClean="0"/>
              <a:t>课程结构</a:t>
            </a:r>
            <a:endParaRPr lang="zh-CN" altLang="en-US" dirty="0" smtClean="0"/>
          </a:p>
        </p:txBody>
      </p:sp>
      <p:sp>
        <p:nvSpPr>
          <p:cNvPr id="7" name="内容占位符 2"/>
          <p:cNvSpPr>
            <a:spLocks noGrp="1"/>
          </p:cNvSpPr>
          <p:nvPr>
            <p:ph idx="1"/>
          </p:nvPr>
        </p:nvSpPr>
        <p:spPr>
          <a:xfrm>
            <a:off x="1187624" y="1371600"/>
            <a:ext cx="7651576"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dirty="0"/>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1187624" y="357166"/>
            <a:ext cx="7703934" cy="685800"/>
          </a:xfrm>
          <a:prstGeom prst="rect">
            <a:avLst/>
          </a:prstGeom>
          <a:noFill/>
          <a:ln w="9525">
            <a:noFill/>
            <a:miter lim="800000"/>
          </a:ln>
        </p:spPr>
        <p:txBody>
          <a:bodyPr/>
          <a:lstStyle/>
          <a:p>
            <a:pPr lvl="0"/>
            <a:r>
              <a:rPr lang="zh-CN" altLang="en-US" dirty="0" smtClean="0"/>
              <a:t>课程结构</a:t>
            </a:r>
            <a:endParaRPr lang="zh-CN" altLang="en-US" dirty="0" smtClean="0"/>
          </a:p>
        </p:txBody>
      </p:sp>
      <p:sp>
        <p:nvSpPr>
          <p:cNvPr id="7" name="内容占位符 2"/>
          <p:cNvSpPr>
            <a:spLocks noGrp="1"/>
          </p:cNvSpPr>
          <p:nvPr>
            <p:ph idx="1"/>
          </p:nvPr>
        </p:nvSpPr>
        <p:spPr>
          <a:xfrm>
            <a:off x="1187624" y="1371600"/>
            <a:ext cx="7651576"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dirty="0"/>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1187624" y="357166"/>
            <a:ext cx="7703934" cy="685800"/>
          </a:xfrm>
          <a:prstGeom prst="rect">
            <a:avLst/>
          </a:prstGeom>
          <a:noFill/>
          <a:ln w="9525">
            <a:noFill/>
            <a:miter lim="800000"/>
          </a:ln>
        </p:spPr>
        <p:txBody>
          <a:bodyPr/>
          <a:lstStyle/>
          <a:p>
            <a:pPr lvl="0"/>
            <a:r>
              <a:rPr lang="zh-CN" altLang="en-US" dirty="0" smtClean="0"/>
              <a:t>课程结构</a:t>
            </a:r>
            <a:endParaRPr lang="zh-CN" altLang="en-US" dirty="0" smtClean="0"/>
          </a:p>
        </p:txBody>
      </p:sp>
      <p:sp>
        <p:nvSpPr>
          <p:cNvPr id="7" name="内容占位符 2"/>
          <p:cNvSpPr>
            <a:spLocks noGrp="1"/>
          </p:cNvSpPr>
          <p:nvPr>
            <p:ph idx="1"/>
          </p:nvPr>
        </p:nvSpPr>
        <p:spPr>
          <a:xfrm>
            <a:off x="1187624" y="1371600"/>
            <a:ext cx="7651576"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dirty="0"/>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8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1187624" y="357166"/>
            <a:ext cx="7703934" cy="685800"/>
          </a:xfrm>
          <a:prstGeom prst="rect">
            <a:avLst/>
          </a:prstGeom>
          <a:noFill/>
          <a:ln w="9525">
            <a:noFill/>
            <a:miter lim="800000"/>
          </a:ln>
        </p:spPr>
        <p:txBody>
          <a:bodyPr/>
          <a:lstStyle/>
          <a:p>
            <a:pPr lvl="0"/>
            <a:r>
              <a:rPr lang="zh-CN" altLang="en-US" dirty="0" smtClean="0"/>
              <a:t>课程结构</a:t>
            </a:r>
            <a:endParaRPr lang="zh-CN" altLang="en-US" dirty="0" smtClean="0"/>
          </a:p>
        </p:txBody>
      </p:sp>
      <p:sp>
        <p:nvSpPr>
          <p:cNvPr id="7" name="内容占位符 2"/>
          <p:cNvSpPr>
            <a:spLocks noGrp="1"/>
          </p:cNvSpPr>
          <p:nvPr>
            <p:ph idx="1"/>
          </p:nvPr>
        </p:nvSpPr>
        <p:spPr>
          <a:xfrm>
            <a:off x="1187624" y="1371600"/>
            <a:ext cx="7651576"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dirty="0"/>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9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4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1259632" y="357166"/>
            <a:ext cx="7631926" cy="685800"/>
          </a:xfrm>
          <a:prstGeom prst="rect">
            <a:avLst/>
          </a:prstGeom>
          <a:noFill/>
          <a:ln w="9525">
            <a:noFill/>
            <a:miter lim="800000"/>
          </a:ln>
        </p:spPr>
        <p:txBody>
          <a:bodyPr/>
          <a:lstStyle/>
          <a:p>
            <a:pPr lvl="0"/>
            <a:r>
              <a:rPr lang="zh-CN" altLang="en-US" dirty="0" smtClean="0"/>
              <a:t>课程结构</a:t>
            </a:r>
            <a:endParaRPr lang="zh-CN" altLang="en-US" dirty="0" smtClean="0"/>
          </a:p>
        </p:txBody>
      </p:sp>
      <p:sp>
        <p:nvSpPr>
          <p:cNvPr id="7" name="内容占位符 2"/>
          <p:cNvSpPr>
            <a:spLocks noGrp="1"/>
          </p:cNvSpPr>
          <p:nvPr>
            <p:ph idx="1"/>
          </p:nvPr>
        </p:nvSpPr>
        <p:spPr>
          <a:xfrm>
            <a:off x="1259632" y="1371600"/>
            <a:ext cx="7579568"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52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53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F7FE17D6-A89D-4E9D-BB5F-434E42F3B2ED}"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8" name="页脚占位符 7"/>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6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54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6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7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8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9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1D2D227-BE45-4A9F-B5B0-D326FFF7E08F}"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4" name="页脚占位符 3"/>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5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6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7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8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9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0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1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1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2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2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15BA2760-1424-47BB-B8BC-D47998F44563}"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3" name="页脚占位符 2"/>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3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4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5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8BF67C8-7CC7-4BA2-9732-22C43FD39EB4}"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6" name="页脚占位符 5"/>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FC16E5D0-7DAA-4146-A225-6658B880E79F}"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6" name="页脚占位符 5"/>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3" Type="http://schemas.openxmlformats.org/officeDocument/2006/relationships/theme" Target="../theme/theme1.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D241F457-FFB9-4CEB-B339-7756AB288EB3}" type="datetime1">
              <a:rPr lang="zh-CN" altLang="en-US" smtClean="0"/>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endParaRPr lang="zh-CN" altLang="en-US" dirty="0"/>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Lst>
  <p:transition/>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857356" y="704196"/>
            <a:ext cx="6357982" cy="2684471"/>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5400" b="1" i="0" u="none" strike="noStrike" kern="1200" cap="small" spc="0" normalizeH="0" baseline="0" noProof="0" dirty="0" smtClean="0">
                <a:ln>
                  <a:noFill/>
                </a:ln>
                <a:solidFill>
                  <a:srgbClr val="002060"/>
                </a:solidFill>
                <a:effectLst/>
                <a:uLnTx/>
                <a:uFillTx/>
                <a:latin typeface="黑体" panose="02010609060101010101" pitchFamily="2" charset="-122"/>
                <a:ea typeface="黑体" panose="02010609060101010101" pitchFamily="2" charset="-122"/>
                <a:cs typeface="+mj-cs"/>
              </a:rPr>
              <a:t>薪  酬  制  度</a:t>
            </a:r>
            <a:br>
              <a:rPr kumimoji="0" lang="en-US" altLang="zh-CN" sz="5400" b="1" i="0" u="none" strike="noStrike" kern="1200" cap="small" spc="0" normalizeH="0" baseline="0" noProof="0" dirty="0" smtClean="0">
                <a:ln>
                  <a:noFill/>
                </a:ln>
                <a:solidFill>
                  <a:srgbClr val="002060"/>
                </a:solidFill>
                <a:effectLst/>
                <a:uLnTx/>
                <a:uFillTx/>
                <a:latin typeface="+mj-ea"/>
                <a:ea typeface="+mj-ea"/>
                <a:cs typeface="+mj-cs"/>
              </a:rPr>
            </a:br>
            <a:endParaRPr kumimoji="0" lang="zh-CN" altLang="en-US" sz="5400" b="1" i="0" u="none" strike="noStrike" kern="1200" cap="small" spc="0" normalizeH="0" baseline="0" noProof="0" dirty="0">
              <a:ln>
                <a:noFill/>
              </a:ln>
              <a:solidFill>
                <a:srgbClr val="002060"/>
              </a:solidFill>
              <a:effectLst/>
              <a:uLnTx/>
              <a:uFillTx/>
              <a:latin typeface="+mj-ea"/>
              <a:ea typeface="+mj-ea"/>
              <a:cs typeface="+mj-cs"/>
            </a:endParaRPr>
          </a:p>
        </p:txBody>
      </p:sp>
      <p:sp>
        <p:nvSpPr>
          <p:cNvPr id="5" name="副标题 2"/>
          <p:cNvSpPr txBox="1"/>
          <p:nvPr/>
        </p:nvSpPr>
        <p:spPr>
          <a:xfrm>
            <a:off x="2000232" y="3214686"/>
            <a:ext cx="5832648" cy="1752600"/>
          </a:xfrm>
          <a:prstGeom prst="rect">
            <a:avLst/>
          </a:prstGeom>
        </p:spPr>
        <p:txBody>
          <a:bodyPr vert="horz">
            <a:normAutofit fontScale="70000" lnSpcReduction="20000"/>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buNone/>
              <a:defRPr/>
            </a:pPr>
            <a:r>
              <a:rPr lang="zh-CN" altLang="en-US" sz="3200" b="1" dirty="0" smtClean="0">
                <a:solidFill>
                  <a:schemeClr val="tx2"/>
                </a:solidFill>
                <a:latin typeface="宋体" panose="02010600030101010101" pitchFamily="2" charset="-122"/>
                <a:ea typeface="宋体" panose="02010600030101010101" pitchFamily="2" charset="-122"/>
              </a:rPr>
              <a:t>中央财经大学  政府管理学院</a:t>
            </a:r>
            <a:endParaRPr lang="en-US" altLang="zh-CN" sz="3200" b="1" dirty="0" smtClean="0">
              <a:solidFill>
                <a:schemeClr val="tx2"/>
              </a:solidFill>
              <a:latin typeface="宋体" panose="02010600030101010101" pitchFamily="2" charset="-122"/>
              <a:ea typeface="宋体" panose="02010600030101010101" pitchFamily="2" charset="-122"/>
            </a:endParaRPr>
          </a:p>
          <a:p>
            <a:pPr marL="274320" marR="0" lvl="0" indent="-274320" algn="ctr" defTabSz="914400" rtl="0" eaLnBrk="1" fontAlgn="auto" latinLnBrk="0" hangingPunct="1">
              <a:lnSpc>
                <a:spcPct val="100000"/>
              </a:lnSpc>
              <a:spcBef>
                <a:spcPts val="600"/>
              </a:spcBef>
              <a:spcAft>
                <a:spcPts val="0"/>
              </a:spcAft>
              <a:buClr>
                <a:schemeClr val="accent1"/>
              </a:buClr>
              <a:buSzPct val="70000"/>
              <a:buNone/>
              <a:defRPr/>
            </a:pPr>
            <a:r>
              <a:rPr kumimoji="0" lang="zh-CN" altLang="en-US" sz="32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rPr>
              <a:t>张相林</a:t>
            </a:r>
            <a:endParaRPr kumimoji="0" lang="en-US" altLang="zh-CN" sz="32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endParaRPr>
          </a:p>
          <a:p>
            <a:pPr marL="274320" marR="0" lvl="0" indent="-274320" algn="ctr" defTabSz="914400" rtl="0" eaLnBrk="1" fontAlgn="auto" latinLnBrk="0" hangingPunct="1">
              <a:lnSpc>
                <a:spcPct val="100000"/>
              </a:lnSpc>
              <a:spcBef>
                <a:spcPts val="600"/>
              </a:spcBef>
              <a:spcAft>
                <a:spcPts val="0"/>
              </a:spcAft>
              <a:buClr>
                <a:schemeClr val="accent1"/>
              </a:buClr>
              <a:buSzPct val="70000"/>
              <a:buNone/>
              <a:defRPr/>
            </a:pPr>
            <a:r>
              <a:rPr lang="zh-CN" altLang="en-US" sz="3200" b="1" dirty="0" smtClean="0">
                <a:solidFill>
                  <a:schemeClr val="tx2"/>
                </a:solidFill>
                <a:latin typeface="宋体" panose="02010600030101010101" pitchFamily="2" charset="-122"/>
                <a:ea typeface="宋体" panose="02010600030101010101" pitchFamily="2" charset="-122"/>
              </a:rPr>
              <a:t>电话：</a:t>
            </a:r>
            <a:r>
              <a:rPr lang="en-US" altLang="zh-CN" sz="3200" b="1" dirty="0" smtClean="0">
                <a:solidFill>
                  <a:schemeClr val="tx2"/>
                </a:solidFill>
                <a:latin typeface="宋体" panose="02010600030101010101" pitchFamily="2" charset="-122"/>
                <a:ea typeface="宋体" panose="02010600030101010101" pitchFamily="2" charset="-122"/>
              </a:rPr>
              <a:t>18601133670</a:t>
            </a:r>
            <a:endParaRPr lang="en-US" altLang="zh-CN" sz="3200" b="1" dirty="0" smtClean="0">
              <a:solidFill>
                <a:schemeClr val="tx2"/>
              </a:solidFill>
              <a:latin typeface="宋体" panose="02010600030101010101" pitchFamily="2" charset="-122"/>
              <a:ea typeface="宋体" panose="02010600030101010101" pitchFamily="2" charset="-122"/>
            </a:endParaRPr>
          </a:p>
          <a:p>
            <a:pPr marL="274320" marR="0" lvl="0" indent="-274320" algn="ctr" defTabSz="914400" rtl="0" eaLnBrk="1" fontAlgn="auto" latinLnBrk="0" hangingPunct="1">
              <a:lnSpc>
                <a:spcPct val="100000"/>
              </a:lnSpc>
              <a:spcBef>
                <a:spcPts val="600"/>
              </a:spcBef>
              <a:spcAft>
                <a:spcPts val="0"/>
              </a:spcAft>
              <a:buClr>
                <a:schemeClr val="accent1"/>
              </a:buClr>
              <a:buSzPct val="70000"/>
              <a:buNone/>
              <a:defRPr/>
            </a:pPr>
            <a:r>
              <a:rPr kumimoji="0" lang="zh-CN" altLang="en-US" sz="32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rPr>
              <a:t>邮箱：</a:t>
            </a:r>
            <a:r>
              <a:rPr kumimoji="0" lang="en-US" altLang="zh-CN" sz="32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rPr>
              <a:t>18601133670@163.com</a:t>
            </a:r>
            <a:endParaRPr kumimoji="0" lang="en-US" altLang="zh-CN" sz="32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endParaRPr>
          </a:p>
          <a:p>
            <a:pPr marL="274320" marR="0" lvl="0" indent="-274320" algn="ctr" defTabSz="914400" rtl="0" eaLnBrk="1" fontAlgn="auto" latinLnBrk="0" hangingPunct="1">
              <a:lnSpc>
                <a:spcPct val="100000"/>
              </a:lnSpc>
              <a:spcBef>
                <a:spcPts val="600"/>
              </a:spcBef>
              <a:spcAft>
                <a:spcPts val="0"/>
              </a:spcAft>
              <a:buClr>
                <a:schemeClr val="accent1"/>
              </a:buClr>
              <a:buSzPct val="70000"/>
              <a:buNone/>
              <a:defRPr/>
            </a:pPr>
            <a:r>
              <a:rPr kumimoji="0" lang="zh-CN" altLang="en-US" sz="32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rPr>
              <a:t>         </a:t>
            </a:r>
            <a:endParaRPr kumimoji="0" lang="zh-CN" altLang="en-US" sz="32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endParaRPr>
          </a:p>
          <a:p>
            <a:pPr marL="274320" marR="0" lvl="0" indent="-274320" algn="ctr" defTabSz="914400" rtl="0" eaLnBrk="1" fontAlgn="auto" latinLnBrk="0" hangingPunct="1">
              <a:lnSpc>
                <a:spcPct val="100000"/>
              </a:lnSpc>
              <a:spcBef>
                <a:spcPts val="600"/>
              </a:spcBef>
              <a:spcAft>
                <a:spcPts val="0"/>
              </a:spcAft>
              <a:buClr>
                <a:schemeClr val="accent1"/>
              </a:buClr>
              <a:buSzPct val="70000"/>
              <a:buNone/>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标题 1"/>
          <p:cNvSpPr>
            <a:spLocks noGrp="1"/>
          </p:cNvSpPr>
          <p:nvPr>
            <p:ph type="title"/>
          </p:nvPr>
        </p:nvSpPr>
        <p:spPr/>
        <p:txBody>
          <a:bodyPr>
            <a:normAutofit/>
          </a:bodyPr>
          <a:lstStyle/>
          <a:p>
            <a:r>
              <a:rPr lang="zh-CN" altLang="en-US" sz="2800" smtClean="0"/>
              <a:t>年龄、婚姻状况、性别因素所导致的平均偏好状况（</a:t>
            </a:r>
            <a:r>
              <a:rPr lang="en-US" altLang="zh-CN" sz="2800" smtClean="0"/>
              <a:t>1</a:t>
            </a:r>
            <a:r>
              <a:rPr lang="zh-CN" altLang="en-US" sz="2800" smtClean="0"/>
              <a:t>表示低偏好，</a:t>
            </a:r>
            <a:r>
              <a:rPr lang="en-US" altLang="zh-CN" sz="2800" smtClean="0"/>
              <a:t>5</a:t>
            </a:r>
            <a:r>
              <a:rPr lang="zh-CN" altLang="en-US" sz="2800" smtClean="0"/>
              <a:t>表示高偏好）</a:t>
            </a:r>
            <a:endParaRPr lang="zh-CN" altLang="en-US" sz="2800" smtClean="0"/>
          </a:p>
        </p:txBody>
      </p:sp>
      <p:pic>
        <p:nvPicPr>
          <p:cNvPr id="358403" name="内容占位符 3" descr="未命名.jpg"/>
          <p:cNvPicPr>
            <a:picLocks noGrp="1" noChangeAspect="1"/>
          </p:cNvPicPr>
          <p:nvPr>
            <p:ph sz="quarter" idx="1"/>
          </p:nvPr>
        </p:nvPicPr>
        <p:blipFill>
          <a:blip r:embed="rId1" cstate="print"/>
          <a:stretch>
            <a:fillRect/>
          </a:stretch>
        </p:blipFill>
        <p:spPr>
          <a:xfrm>
            <a:off x="1785918" y="1857364"/>
            <a:ext cx="6243661" cy="4639467"/>
          </a:xfrm>
        </p:spPr>
      </p:pic>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标题 1"/>
          <p:cNvSpPr>
            <a:spLocks noGrp="1"/>
          </p:cNvSpPr>
          <p:nvPr>
            <p:ph type="title"/>
          </p:nvPr>
        </p:nvSpPr>
        <p:spPr>
          <a:xfrm>
            <a:off x="985870" y="71414"/>
            <a:ext cx="8229600" cy="1143000"/>
          </a:xfrm>
        </p:spPr>
        <p:txBody>
          <a:bodyPr/>
          <a:lstStyle/>
          <a:p>
            <a:r>
              <a:rPr lang="en-US" altLang="zh-CN" sz="3200" dirty="0" smtClean="0"/>
              <a:t>IBM</a:t>
            </a:r>
            <a:r>
              <a:rPr lang="zh-CN" altLang="en-US" sz="3200" dirty="0" smtClean="0"/>
              <a:t>的福利项目</a:t>
            </a:r>
            <a:endParaRPr lang="zh-CN" altLang="en-US" sz="3200" dirty="0" smtClean="0"/>
          </a:p>
        </p:txBody>
      </p:sp>
      <p:pic>
        <p:nvPicPr>
          <p:cNvPr id="359427" name="内容占位符 3" descr="未命名.jpg"/>
          <p:cNvPicPr>
            <a:picLocks noGrp="1" noChangeAspect="1"/>
          </p:cNvPicPr>
          <p:nvPr>
            <p:ph sz="quarter" idx="1"/>
          </p:nvPr>
        </p:nvPicPr>
        <p:blipFill>
          <a:blip r:embed="rId1" cstate="print"/>
          <a:stretch>
            <a:fillRect/>
          </a:stretch>
        </p:blipFill>
        <p:spPr>
          <a:xfrm>
            <a:off x="1857356" y="1211447"/>
            <a:ext cx="6524635" cy="5646553"/>
          </a:xfrm>
        </p:spPr>
      </p:pic>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pPr eaLnBrk="1" hangingPunct="1"/>
            <a:r>
              <a:rPr lang="zh-CN" altLang="en-US" dirty="0" smtClean="0"/>
              <a:t>（四）我国的福利情况</a:t>
            </a:r>
            <a:endParaRPr lang="zh-CN" altLang="en-US" dirty="0" smtClean="0"/>
          </a:p>
        </p:txBody>
      </p:sp>
      <p:grpSp>
        <p:nvGrpSpPr>
          <p:cNvPr id="2" name="Group 4"/>
          <p:cNvGrpSpPr/>
          <p:nvPr/>
        </p:nvGrpSpPr>
        <p:grpSpPr bwMode="auto">
          <a:xfrm>
            <a:off x="1763713" y="1989138"/>
            <a:ext cx="2482850" cy="450850"/>
            <a:chOff x="398" y="893"/>
            <a:chExt cx="2432" cy="279"/>
          </a:xfrm>
        </p:grpSpPr>
        <p:sp>
          <p:nvSpPr>
            <p:cNvPr id="903173" name="Rectangle 5"/>
            <p:cNvSpPr>
              <a:spLocks noChangeArrowheads="1"/>
            </p:cNvSpPr>
            <p:nvPr/>
          </p:nvSpPr>
          <p:spPr bwMode="auto">
            <a:xfrm>
              <a:off x="398" y="893"/>
              <a:ext cx="2432" cy="279"/>
            </a:xfrm>
            <a:prstGeom prst="rect">
              <a:avLst/>
            </a:prstGeom>
            <a:gradFill rotWithShape="1">
              <a:gsLst>
                <a:gs pos="0">
                  <a:srgbClr val="99CCFF">
                    <a:gamma/>
                    <a:shade val="46275"/>
                    <a:invGamma/>
                  </a:srgbClr>
                </a:gs>
                <a:gs pos="100000">
                  <a:srgbClr val="99CCFF"/>
                </a:gs>
              </a:gsLst>
              <a:lin ang="5400000" scaled="1"/>
            </a:gradFill>
            <a:ln w="12700">
              <a:solidFill>
                <a:schemeClr val="tx1"/>
              </a:solidFill>
              <a:miter lim="800000"/>
            </a:ln>
            <a:effectLst>
              <a:outerShdw dist="35921" dir="2700000" algn="ctr" rotWithShape="0">
                <a:schemeClr val="bg2"/>
              </a:outerShdw>
            </a:effectLst>
          </p:spPr>
          <p:txBody>
            <a:bodyPr wrap="none" anchor="ctr"/>
            <a:lstStyle/>
            <a:p>
              <a:pPr>
                <a:defRPr/>
              </a:pPr>
              <a:endParaRPr lang="zh-CN" altLang="en-US"/>
            </a:p>
          </p:txBody>
        </p:sp>
        <p:sp>
          <p:nvSpPr>
            <p:cNvPr id="360461" name="Rectangle 6"/>
            <p:cNvSpPr>
              <a:spLocks noChangeArrowheads="1"/>
            </p:cNvSpPr>
            <p:nvPr/>
          </p:nvSpPr>
          <p:spPr bwMode="auto">
            <a:xfrm>
              <a:off x="462" y="914"/>
              <a:ext cx="2301" cy="227"/>
            </a:xfrm>
            <a:prstGeom prst="rect">
              <a:avLst/>
            </a:prstGeom>
            <a:gradFill rotWithShape="1">
              <a:gsLst>
                <a:gs pos="0">
                  <a:srgbClr val="475E76"/>
                </a:gs>
                <a:gs pos="100000">
                  <a:srgbClr val="99CCFF"/>
                </a:gs>
              </a:gsLst>
              <a:lin ang="5400000" scaled="1"/>
            </a:gradFill>
            <a:ln w="12700">
              <a:noFill/>
              <a:miter lim="800000"/>
            </a:ln>
          </p:spPr>
          <p:txBody>
            <a:bodyPr anchor="ctr">
              <a:spAutoFit/>
            </a:bodyPr>
            <a:lstStyle/>
            <a:p>
              <a:pPr algn="ctr" defTabSz="762000" eaLnBrk="0" hangingPunct="0">
                <a:lnSpc>
                  <a:spcPct val="90000"/>
                </a:lnSpc>
                <a:spcBef>
                  <a:spcPct val="0"/>
                </a:spcBef>
                <a:buFontTx/>
                <a:buNone/>
              </a:pPr>
              <a:r>
                <a:rPr lang="zh-CN" altLang="en-US" sz="2000">
                  <a:solidFill>
                    <a:schemeClr val="bg1"/>
                  </a:solidFill>
                  <a:latin typeface="Arial" panose="020B0604020202020204" pitchFamily="34" charset="0"/>
                </a:rPr>
                <a:t>法定福利项目</a:t>
              </a:r>
              <a:endParaRPr lang="en-US" altLang="zh-CN" sz="2000">
                <a:solidFill>
                  <a:schemeClr val="bg1"/>
                </a:solidFill>
                <a:latin typeface="Arial" panose="020B0604020202020204" pitchFamily="34" charset="0"/>
              </a:endParaRPr>
            </a:p>
          </p:txBody>
        </p:sp>
      </p:grpSp>
      <p:grpSp>
        <p:nvGrpSpPr>
          <p:cNvPr id="3" name="Group 7"/>
          <p:cNvGrpSpPr/>
          <p:nvPr/>
        </p:nvGrpSpPr>
        <p:grpSpPr bwMode="auto">
          <a:xfrm>
            <a:off x="4991100" y="1989138"/>
            <a:ext cx="2460625" cy="450850"/>
            <a:chOff x="3406" y="893"/>
            <a:chExt cx="2432" cy="279"/>
          </a:xfrm>
        </p:grpSpPr>
        <p:sp>
          <p:nvSpPr>
            <p:cNvPr id="903176" name="Rectangle 8"/>
            <p:cNvSpPr>
              <a:spLocks noChangeArrowheads="1"/>
            </p:cNvSpPr>
            <p:nvPr/>
          </p:nvSpPr>
          <p:spPr bwMode="auto">
            <a:xfrm>
              <a:off x="3406" y="893"/>
              <a:ext cx="2432" cy="279"/>
            </a:xfrm>
            <a:prstGeom prst="rect">
              <a:avLst/>
            </a:prstGeom>
            <a:gradFill rotWithShape="1">
              <a:gsLst>
                <a:gs pos="0">
                  <a:srgbClr val="99CCFF">
                    <a:gamma/>
                    <a:shade val="46275"/>
                    <a:invGamma/>
                  </a:srgbClr>
                </a:gs>
                <a:gs pos="100000">
                  <a:srgbClr val="99CCFF"/>
                </a:gs>
              </a:gsLst>
              <a:lin ang="5400000" scaled="1"/>
            </a:gradFill>
            <a:ln w="12700">
              <a:solidFill>
                <a:schemeClr val="tx1"/>
              </a:solidFill>
              <a:miter lim="800000"/>
            </a:ln>
            <a:effectLst>
              <a:outerShdw dist="35921" dir="2700000" algn="ctr" rotWithShape="0">
                <a:schemeClr val="bg2"/>
              </a:outerShdw>
            </a:effectLst>
          </p:spPr>
          <p:txBody>
            <a:bodyPr wrap="none" anchor="ctr"/>
            <a:lstStyle/>
            <a:p>
              <a:pPr>
                <a:defRPr/>
              </a:pPr>
              <a:endParaRPr lang="zh-CN" altLang="en-US"/>
            </a:p>
          </p:txBody>
        </p:sp>
        <p:sp>
          <p:nvSpPr>
            <p:cNvPr id="360459" name="Rectangle 9"/>
            <p:cNvSpPr>
              <a:spLocks noChangeArrowheads="1"/>
            </p:cNvSpPr>
            <p:nvPr/>
          </p:nvSpPr>
          <p:spPr bwMode="auto">
            <a:xfrm>
              <a:off x="3469" y="914"/>
              <a:ext cx="2302" cy="227"/>
            </a:xfrm>
            <a:prstGeom prst="rect">
              <a:avLst/>
            </a:prstGeom>
            <a:gradFill rotWithShape="1">
              <a:gsLst>
                <a:gs pos="0">
                  <a:srgbClr val="475E76"/>
                </a:gs>
                <a:gs pos="100000">
                  <a:srgbClr val="99CCFF"/>
                </a:gs>
              </a:gsLst>
              <a:lin ang="5400000" scaled="1"/>
            </a:gradFill>
            <a:ln w="12700">
              <a:noFill/>
              <a:miter lim="800000"/>
            </a:ln>
          </p:spPr>
          <p:txBody>
            <a:bodyPr anchor="ctr">
              <a:spAutoFit/>
            </a:bodyPr>
            <a:lstStyle/>
            <a:p>
              <a:pPr algn="ctr" defTabSz="762000" eaLnBrk="0" hangingPunct="0">
                <a:lnSpc>
                  <a:spcPct val="90000"/>
                </a:lnSpc>
                <a:spcBef>
                  <a:spcPct val="0"/>
                </a:spcBef>
                <a:buFontTx/>
                <a:buNone/>
              </a:pPr>
              <a:r>
                <a:rPr lang="zh-CN" altLang="en-US" sz="2000">
                  <a:solidFill>
                    <a:schemeClr val="bg1"/>
                  </a:solidFill>
                  <a:latin typeface="Arial" panose="020B0604020202020204" pitchFamily="34" charset="0"/>
                </a:rPr>
                <a:t>缴费的情况</a:t>
              </a:r>
              <a:endParaRPr lang="en-US" altLang="zh-CN" sz="2000">
                <a:solidFill>
                  <a:schemeClr val="bg1"/>
                </a:solidFill>
                <a:latin typeface="Arial" panose="020B0604020202020204" pitchFamily="34" charset="0"/>
              </a:endParaRPr>
            </a:p>
          </p:txBody>
        </p:sp>
      </p:grpSp>
      <p:sp>
        <p:nvSpPr>
          <p:cNvPr id="903178" name="Rectangle 10"/>
          <p:cNvSpPr>
            <a:spLocks noChangeArrowheads="1"/>
          </p:cNvSpPr>
          <p:nvPr/>
        </p:nvSpPr>
        <p:spPr bwMode="auto">
          <a:xfrm>
            <a:off x="1763713" y="2420938"/>
            <a:ext cx="2482850" cy="1876425"/>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defRPr/>
            </a:pPr>
            <a:endParaRPr lang="zh-CN" altLang="en-US"/>
          </a:p>
        </p:txBody>
      </p:sp>
      <p:sp>
        <p:nvSpPr>
          <p:cNvPr id="903179" name="Rectangle 11"/>
          <p:cNvSpPr>
            <a:spLocks noChangeArrowheads="1"/>
          </p:cNvSpPr>
          <p:nvPr/>
        </p:nvSpPr>
        <p:spPr bwMode="auto">
          <a:xfrm>
            <a:off x="4991100" y="2416175"/>
            <a:ext cx="2460625" cy="1876425"/>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defRPr/>
            </a:pPr>
            <a:endParaRPr lang="zh-CN" altLang="en-US"/>
          </a:p>
        </p:txBody>
      </p:sp>
      <p:sp>
        <p:nvSpPr>
          <p:cNvPr id="360455" name="Text Box 12"/>
          <p:cNvSpPr txBox="1">
            <a:spLocks noChangeArrowheads="1"/>
          </p:cNvSpPr>
          <p:nvPr/>
        </p:nvSpPr>
        <p:spPr bwMode="auto">
          <a:xfrm>
            <a:off x="1874838" y="2549525"/>
            <a:ext cx="2306637" cy="1190625"/>
          </a:xfrm>
          <a:prstGeom prst="rect">
            <a:avLst/>
          </a:prstGeom>
          <a:noFill/>
          <a:ln w="12700">
            <a:noFill/>
            <a:miter lim="800000"/>
          </a:ln>
        </p:spPr>
        <p:txBody>
          <a:bodyPr>
            <a:spAutoFit/>
          </a:bodyPr>
          <a:lstStyle/>
          <a:p>
            <a:pPr defTabSz="762000" eaLnBrk="0" hangingPunct="0">
              <a:lnSpc>
                <a:spcPct val="100000"/>
              </a:lnSpc>
              <a:buFontTx/>
              <a:buNone/>
            </a:pPr>
            <a:r>
              <a:rPr lang="zh-CN" altLang="en-US" sz="1800">
                <a:latin typeface="Arial" panose="020B0604020202020204" pitchFamily="34" charset="0"/>
              </a:rPr>
              <a:t>养老、医疗、事业、工伤、生育保险以及住房公积金</a:t>
            </a:r>
            <a:r>
              <a:rPr lang="en-US" altLang="zh-CN" sz="1800">
                <a:latin typeface="Arial" panose="020B0604020202020204" pitchFamily="34" charset="0"/>
              </a:rPr>
              <a:t>——</a:t>
            </a:r>
            <a:r>
              <a:rPr lang="zh-CN" altLang="en-US" sz="1800">
                <a:latin typeface="Arial" panose="020B0604020202020204" pitchFamily="34" charset="0"/>
              </a:rPr>
              <a:t>五险一金</a:t>
            </a:r>
            <a:endParaRPr lang="zh-CN" altLang="en-US" sz="1800">
              <a:latin typeface="Arial" panose="020B0604020202020204" pitchFamily="34" charset="0"/>
            </a:endParaRPr>
          </a:p>
        </p:txBody>
      </p:sp>
      <p:sp>
        <p:nvSpPr>
          <p:cNvPr id="360456" name="Text Box 13"/>
          <p:cNvSpPr txBox="1">
            <a:spLocks noChangeArrowheads="1"/>
          </p:cNvSpPr>
          <p:nvPr/>
        </p:nvSpPr>
        <p:spPr bwMode="auto">
          <a:xfrm>
            <a:off x="5111750" y="2544763"/>
            <a:ext cx="2397125" cy="1171575"/>
          </a:xfrm>
          <a:prstGeom prst="rect">
            <a:avLst/>
          </a:prstGeom>
          <a:noFill/>
          <a:ln w="12700">
            <a:noFill/>
            <a:miter lim="800000"/>
          </a:ln>
        </p:spPr>
        <p:txBody>
          <a:bodyPr>
            <a:spAutoFit/>
          </a:bodyPr>
          <a:lstStyle/>
          <a:p>
            <a:pPr defTabSz="762000" eaLnBrk="0" hangingPunct="0">
              <a:lnSpc>
                <a:spcPct val="100000"/>
              </a:lnSpc>
              <a:buFontTx/>
              <a:buNone/>
            </a:pPr>
            <a:r>
              <a:rPr lang="en-US" altLang="zh-CN" sz="1800">
                <a:latin typeface="Arial" panose="020B0604020202020204" pitchFamily="34" charset="0"/>
              </a:rPr>
              <a:t>8%</a:t>
            </a:r>
            <a:r>
              <a:rPr lang="zh-CN" altLang="en-US" sz="1800">
                <a:latin typeface="Arial" panose="020B0604020202020204" pitchFamily="34" charset="0"/>
              </a:rPr>
              <a:t>、</a:t>
            </a:r>
            <a:r>
              <a:rPr lang="en-US" altLang="zh-CN" sz="1800">
                <a:latin typeface="Arial" panose="020B0604020202020204" pitchFamily="34" charset="0"/>
              </a:rPr>
              <a:t>20%</a:t>
            </a:r>
            <a:r>
              <a:rPr lang="zh-CN" altLang="en-US" sz="1800">
                <a:latin typeface="Arial" panose="020B0604020202020204" pitchFamily="34" charset="0"/>
              </a:rPr>
              <a:t>；</a:t>
            </a:r>
            <a:r>
              <a:rPr lang="en-US" altLang="zh-CN" sz="1800">
                <a:latin typeface="Arial" panose="020B0604020202020204" pitchFamily="34" charset="0"/>
              </a:rPr>
              <a:t>2%</a:t>
            </a:r>
            <a:r>
              <a:rPr lang="zh-CN" altLang="en-US" sz="1800">
                <a:latin typeface="Arial" panose="020B0604020202020204" pitchFamily="34" charset="0"/>
              </a:rPr>
              <a:t>、</a:t>
            </a:r>
            <a:r>
              <a:rPr lang="en-US" altLang="zh-CN" sz="1800">
                <a:latin typeface="Arial" panose="020B0604020202020204" pitchFamily="34" charset="0"/>
              </a:rPr>
              <a:t>6%</a:t>
            </a:r>
            <a:r>
              <a:rPr lang="zh-CN" altLang="en-US" sz="1800">
                <a:latin typeface="Arial" panose="020B0604020202020204" pitchFamily="34" charset="0"/>
              </a:rPr>
              <a:t>；</a:t>
            </a:r>
            <a:r>
              <a:rPr lang="en-US" altLang="zh-CN" sz="1800">
                <a:latin typeface="Arial" panose="020B0604020202020204" pitchFamily="34" charset="0"/>
              </a:rPr>
              <a:t>1%</a:t>
            </a:r>
            <a:r>
              <a:rPr lang="zh-CN" altLang="en-US" sz="1800">
                <a:latin typeface="Arial" panose="020B0604020202020204" pitchFamily="34" charset="0"/>
              </a:rPr>
              <a:t>，</a:t>
            </a:r>
            <a:r>
              <a:rPr lang="en-US" altLang="zh-CN" sz="1800">
                <a:latin typeface="Arial" panose="020B0604020202020204" pitchFamily="34" charset="0"/>
              </a:rPr>
              <a:t>12%</a:t>
            </a:r>
            <a:r>
              <a:rPr lang="zh-CN" altLang="en-US" sz="1800">
                <a:latin typeface="Arial" panose="020B0604020202020204" pitchFamily="34" charset="0"/>
              </a:rPr>
              <a:t>。总额占我们收入的</a:t>
            </a:r>
            <a:r>
              <a:rPr lang="en-US" altLang="zh-CN" sz="1800">
                <a:latin typeface="Arial" panose="020B0604020202020204" pitchFamily="34" charset="0"/>
              </a:rPr>
              <a:t>50%</a:t>
            </a:r>
            <a:r>
              <a:rPr lang="zh-CN" altLang="en-US" sz="1800">
                <a:latin typeface="Arial" panose="020B0604020202020204" pitchFamily="34" charset="0"/>
              </a:rPr>
              <a:t>左右 </a:t>
            </a:r>
            <a:endParaRPr lang="zh-CN" altLang="en-US" sz="1800">
              <a:latin typeface="Arial" panose="020B0604020202020204" pitchFamily="34" charset="0"/>
            </a:endParaRPr>
          </a:p>
          <a:p>
            <a:pPr defTabSz="762000" eaLnBrk="0" hangingPunct="0">
              <a:lnSpc>
                <a:spcPct val="100000"/>
              </a:lnSpc>
              <a:buFontTx/>
              <a:buChar char="•"/>
            </a:pPr>
            <a:endParaRPr lang="en-US" altLang="zh-CN" sz="1400" b="1">
              <a:latin typeface="Arial" panose="020B0604020202020204" pitchFamily="34" charset="0"/>
              <a:ea typeface="宋体" panose="02010600030101010101" pitchFamily="2" charset="-122"/>
            </a:endParaRPr>
          </a:p>
        </p:txBody>
      </p:sp>
      <p:sp>
        <p:nvSpPr>
          <p:cNvPr id="360457" name="TextBox 12"/>
          <p:cNvSpPr txBox="1">
            <a:spLocks noChangeArrowheads="1"/>
          </p:cNvSpPr>
          <p:nvPr/>
        </p:nvSpPr>
        <p:spPr bwMode="auto">
          <a:xfrm>
            <a:off x="8429625" y="0"/>
            <a:ext cx="714375" cy="544513"/>
          </a:xfrm>
          <a:prstGeom prst="rect">
            <a:avLst/>
          </a:prstGeom>
          <a:solidFill>
            <a:schemeClr val="bg1"/>
          </a:solidFill>
          <a:ln w="9525">
            <a:noFill/>
            <a:miter lim="800000"/>
          </a:ln>
        </p:spPr>
        <p:txBody>
          <a:bodyPr>
            <a:spAutoFit/>
          </a:bodyPr>
          <a:lstStyle/>
          <a:p>
            <a:endParaRPr lang="zh-CN" altLang="en-US" sz="2100"/>
          </a:p>
        </p:txBody>
      </p:sp>
      <p:sp>
        <p:nvSpPr>
          <p:cNvPr id="15" name="灯片编号占位符 1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标题 1"/>
          <p:cNvSpPr>
            <a:spLocks noGrp="1"/>
          </p:cNvSpPr>
          <p:nvPr>
            <p:ph type="title"/>
          </p:nvPr>
        </p:nvSpPr>
        <p:spPr/>
        <p:txBody>
          <a:bodyPr/>
          <a:lstStyle/>
          <a:p>
            <a:r>
              <a:rPr lang="zh-CN" altLang="en-US" smtClean="0"/>
              <a:t>中国国企福利问题</a:t>
            </a:r>
            <a:endParaRPr lang="zh-CN" altLang="en-US" smtClean="0"/>
          </a:p>
        </p:txBody>
      </p:sp>
      <p:sp>
        <p:nvSpPr>
          <p:cNvPr id="3" name="内容占位符 2"/>
          <p:cNvSpPr>
            <a:spLocks noGrp="1"/>
          </p:cNvSpPr>
          <p:nvPr>
            <p:ph sz="quarter" idx="1"/>
          </p:nvPr>
        </p:nvSpPr>
        <p:spPr>
          <a:xfrm>
            <a:off x="957296" y="1357298"/>
            <a:ext cx="8043860" cy="5072098"/>
          </a:xfrm>
        </p:spPr>
        <p:txBody>
          <a:bodyPr>
            <a:normAutofit fontScale="77500" lnSpcReduction="20000"/>
          </a:bodyPr>
          <a:lstStyle/>
          <a:p>
            <a:pPr>
              <a:defRPr/>
            </a:pPr>
            <a:r>
              <a:rPr lang="en-US" altLang="zh-CN" dirty="0" smtClean="0"/>
              <a:t>1</a:t>
            </a:r>
            <a:r>
              <a:rPr lang="zh-CN" altLang="en-US" dirty="0" smtClean="0"/>
              <a:t>、不合理的税收导致了不合理的企业自主福利现状福利。西方国家被企业福利发展起来有两个原因，一是劳资谈判，工会力量强大，二是政府的鼓励，政府愿意企业来支付很多福利。</a:t>
            </a:r>
            <a:endParaRPr lang="en-US" altLang="zh-CN" dirty="0" smtClean="0"/>
          </a:p>
          <a:p>
            <a:pPr>
              <a:defRPr/>
            </a:pPr>
            <a:r>
              <a:rPr lang="en-US" altLang="zh-CN" dirty="0" smtClean="0"/>
              <a:t>2</a:t>
            </a:r>
            <a:r>
              <a:rPr lang="zh-CN" altLang="en-US" dirty="0" smtClean="0"/>
              <a:t>、福利支付的运作：中国电信是</a:t>
            </a:r>
            <a:r>
              <a:rPr lang="en-US" dirty="0" smtClean="0"/>
              <a:t>100</a:t>
            </a:r>
            <a:r>
              <a:rPr lang="zh-CN" altLang="en-US" dirty="0" smtClean="0"/>
              <a:t>亿的福利支付，没有营运概念的时候就是</a:t>
            </a:r>
            <a:r>
              <a:rPr lang="en-US" dirty="0" smtClean="0"/>
              <a:t>100</a:t>
            </a:r>
            <a:r>
              <a:rPr lang="zh-CN" altLang="en-US" dirty="0" smtClean="0"/>
              <a:t>亿，现在是</a:t>
            </a:r>
            <a:r>
              <a:rPr lang="en-US" dirty="0" smtClean="0"/>
              <a:t>100</a:t>
            </a:r>
            <a:r>
              <a:rPr lang="zh-CN" altLang="en-US" dirty="0" smtClean="0"/>
              <a:t>亿加上投资收益率。</a:t>
            </a:r>
            <a:endParaRPr lang="en-US" altLang="zh-CN" dirty="0" smtClean="0"/>
          </a:p>
          <a:p>
            <a:pPr>
              <a:defRPr/>
            </a:pPr>
            <a:r>
              <a:rPr lang="en-US" altLang="zh-CN" dirty="0" smtClean="0"/>
              <a:t>3</a:t>
            </a:r>
            <a:r>
              <a:rPr lang="zh-CN" altLang="en-US" dirty="0" smtClean="0"/>
              <a:t>、福利灵活性：灵活性福利来源于不同人对同一种福利的偏好不一样，最终能导致福利的总效率不同。选择性福利操作的两个关键点，一是要让员工有充分的恰当的选择，第二是选择太多，会很难管理，所以要可控，可管理。</a:t>
            </a:r>
            <a:endParaRPr lang="en-US" altLang="zh-CN" dirty="0" smtClean="0"/>
          </a:p>
          <a:p>
            <a:pPr>
              <a:defRPr/>
            </a:pPr>
            <a:r>
              <a:rPr lang="en-US" altLang="zh-CN" dirty="0" smtClean="0"/>
              <a:t>4</a:t>
            </a:r>
            <a:r>
              <a:rPr lang="zh-CN" altLang="en-US" dirty="0" smtClean="0"/>
              <a:t>、税收问题：中国企业福利的最大问题是不合理的税收制度导致了不合理的企业自主福利现状。国企把给员工发福利看成风险，因为有可能会被认为是逃税。</a:t>
            </a:r>
            <a:endParaRPr lang="zh-CN" altLang="en-US" dirty="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eaLnBrk="1" hangingPunct="1"/>
            <a:r>
              <a:rPr lang="zh-CN" altLang="en-US" sz="3600" dirty="0" smtClean="0"/>
              <a:t>（五）福利的基本问题</a:t>
            </a:r>
            <a:endParaRPr lang="zh-CN" altLang="en-US" sz="3600" dirty="0" smtClean="0"/>
          </a:p>
        </p:txBody>
      </p:sp>
      <p:grpSp>
        <p:nvGrpSpPr>
          <p:cNvPr id="2" name="Group 32"/>
          <p:cNvGrpSpPr/>
          <p:nvPr/>
        </p:nvGrpSpPr>
        <p:grpSpPr bwMode="auto">
          <a:xfrm>
            <a:off x="1187450" y="1773238"/>
            <a:ext cx="6048375" cy="3957637"/>
            <a:chOff x="748" y="1117"/>
            <a:chExt cx="3810" cy="2493"/>
          </a:xfrm>
        </p:grpSpPr>
        <p:sp>
          <p:nvSpPr>
            <p:cNvPr id="362501" name="Rectangle 4"/>
            <p:cNvSpPr>
              <a:spLocks noChangeArrowheads="1"/>
            </p:cNvSpPr>
            <p:nvPr/>
          </p:nvSpPr>
          <p:spPr bwMode="auto">
            <a:xfrm>
              <a:off x="2396" y="2305"/>
              <a:ext cx="904" cy="173"/>
            </a:xfrm>
            <a:prstGeom prst="rect">
              <a:avLst/>
            </a:prstGeom>
            <a:noFill/>
            <a:ln w="6350" algn="ctr">
              <a:noFill/>
              <a:miter lim="800000"/>
            </a:ln>
          </p:spPr>
          <p:txBody>
            <a:bodyPr wrap="none" lIns="0" tIns="0" rIns="0" bIns="0" anchor="ctr">
              <a:spAutoFit/>
            </a:bodyPr>
            <a:lstStyle/>
            <a:p>
              <a:pPr eaLnBrk="0" hangingPunct="0">
                <a:lnSpc>
                  <a:spcPct val="100000"/>
                </a:lnSpc>
                <a:spcBef>
                  <a:spcPct val="0"/>
                </a:spcBef>
                <a:buFontTx/>
                <a:buNone/>
              </a:pPr>
              <a:r>
                <a:rPr lang="zh-CN" altLang="en-US" sz="1800">
                  <a:latin typeface="Arial" panose="020B0604020202020204" pitchFamily="34" charset="0"/>
                </a:rPr>
                <a:t>六大基本问题 </a:t>
              </a:r>
              <a:endParaRPr lang="zh-CN" altLang="en-US" sz="1800">
                <a:latin typeface="Arial" panose="020B0604020202020204" pitchFamily="34" charset="0"/>
              </a:endParaRPr>
            </a:p>
          </p:txBody>
        </p:sp>
        <p:sp>
          <p:nvSpPr>
            <p:cNvPr id="362502" name="Text Box 14"/>
            <p:cNvSpPr txBox="1">
              <a:spLocks noChangeArrowheads="1"/>
            </p:cNvSpPr>
            <p:nvPr/>
          </p:nvSpPr>
          <p:spPr bwMode="auto">
            <a:xfrm>
              <a:off x="2030" y="1307"/>
              <a:ext cx="1600" cy="173"/>
            </a:xfrm>
            <a:prstGeom prst="rect">
              <a:avLst/>
            </a:prstGeom>
            <a:noFill/>
            <a:ln w="6350">
              <a:noFill/>
              <a:miter lim="800000"/>
            </a:ln>
          </p:spPr>
          <p:txBody>
            <a:bodyPr lIns="0" tIns="0" rIns="0" bIns="0" anchor="ctr">
              <a:spAutoFit/>
            </a:bodyPr>
            <a:lstStyle/>
            <a:p>
              <a:pPr algn="ctr" eaLnBrk="0" hangingPunct="0">
                <a:lnSpc>
                  <a:spcPct val="100000"/>
                </a:lnSpc>
                <a:spcBef>
                  <a:spcPct val="0"/>
                </a:spcBef>
                <a:buFontTx/>
                <a:buNone/>
              </a:pPr>
              <a:r>
                <a:rPr lang="zh-CN" altLang="en-US" sz="1800">
                  <a:latin typeface="Arial" panose="020B0604020202020204" pitchFamily="34" charset="0"/>
                </a:rPr>
                <a:t>法律问题</a:t>
              </a:r>
              <a:endParaRPr lang="en-US" altLang="zh-CN" sz="1800">
                <a:latin typeface="Arial" panose="020B0604020202020204" pitchFamily="34" charset="0"/>
              </a:endParaRPr>
            </a:p>
          </p:txBody>
        </p:sp>
        <p:sp>
          <p:nvSpPr>
            <p:cNvPr id="362503" name="Text Box 15"/>
            <p:cNvSpPr txBox="1">
              <a:spLocks noChangeArrowheads="1"/>
            </p:cNvSpPr>
            <p:nvPr/>
          </p:nvSpPr>
          <p:spPr bwMode="auto">
            <a:xfrm>
              <a:off x="3754" y="1806"/>
              <a:ext cx="769" cy="173"/>
            </a:xfrm>
            <a:prstGeom prst="rect">
              <a:avLst/>
            </a:prstGeom>
            <a:noFill/>
            <a:ln w="6350">
              <a:noFill/>
              <a:miter lim="800000"/>
            </a:ln>
          </p:spPr>
          <p:txBody>
            <a:bodyPr lIns="0" tIns="0" rIns="0" bIns="0" anchor="ctr">
              <a:spAutoFit/>
            </a:bodyPr>
            <a:lstStyle/>
            <a:p>
              <a:pPr algn="ctr" eaLnBrk="0" hangingPunct="0">
                <a:lnSpc>
                  <a:spcPct val="100000"/>
                </a:lnSpc>
                <a:spcBef>
                  <a:spcPct val="0"/>
                </a:spcBef>
                <a:buFontTx/>
                <a:buNone/>
              </a:pPr>
              <a:r>
                <a:rPr lang="zh-CN" altLang="en-US" sz="1800">
                  <a:latin typeface="Arial" panose="020B0604020202020204" pitchFamily="34" charset="0"/>
                </a:rPr>
                <a:t>资格确立</a:t>
              </a:r>
              <a:endParaRPr lang="en-US" altLang="zh-CN" sz="1800">
                <a:latin typeface="Arial" panose="020B0604020202020204" pitchFamily="34" charset="0"/>
              </a:endParaRPr>
            </a:p>
          </p:txBody>
        </p:sp>
        <p:sp>
          <p:nvSpPr>
            <p:cNvPr id="362504" name="Text Box 16"/>
            <p:cNvSpPr txBox="1">
              <a:spLocks noChangeArrowheads="1"/>
            </p:cNvSpPr>
            <p:nvPr/>
          </p:nvSpPr>
          <p:spPr bwMode="auto">
            <a:xfrm>
              <a:off x="748" y="2803"/>
              <a:ext cx="1600" cy="173"/>
            </a:xfrm>
            <a:prstGeom prst="rect">
              <a:avLst/>
            </a:prstGeom>
            <a:noFill/>
            <a:ln w="6350">
              <a:noFill/>
              <a:miter lim="800000"/>
            </a:ln>
          </p:spPr>
          <p:txBody>
            <a:bodyPr lIns="0" tIns="0" rIns="0" bIns="0" anchor="ctr">
              <a:spAutoFit/>
            </a:bodyPr>
            <a:lstStyle/>
            <a:p>
              <a:pPr algn="ctr" eaLnBrk="0" hangingPunct="0">
                <a:lnSpc>
                  <a:spcPct val="100000"/>
                </a:lnSpc>
                <a:spcBef>
                  <a:spcPct val="0"/>
                </a:spcBef>
                <a:buFontTx/>
                <a:buNone/>
              </a:pPr>
              <a:r>
                <a:rPr lang="zh-CN" altLang="en-US" sz="1800">
                  <a:latin typeface="Arial" panose="020B0604020202020204" pitchFamily="34" charset="0"/>
                </a:rPr>
                <a:t>福利结构问题</a:t>
              </a:r>
              <a:endParaRPr lang="en-US" altLang="zh-CN" sz="1800">
                <a:latin typeface="Arial" panose="020B0604020202020204" pitchFamily="34" charset="0"/>
              </a:endParaRPr>
            </a:p>
          </p:txBody>
        </p:sp>
        <p:sp>
          <p:nvSpPr>
            <p:cNvPr id="362505" name="Text Box 17"/>
            <p:cNvSpPr txBox="1">
              <a:spLocks noChangeArrowheads="1"/>
            </p:cNvSpPr>
            <p:nvPr/>
          </p:nvSpPr>
          <p:spPr bwMode="auto">
            <a:xfrm>
              <a:off x="3709" y="2804"/>
              <a:ext cx="769" cy="173"/>
            </a:xfrm>
            <a:prstGeom prst="rect">
              <a:avLst/>
            </a:prstGeom>
            <a:noFill/>
            <a:ln w="6350">
              <a:noFill/>
              <a:miter lim="800000"/>
            </a:ln>
          </p:spPr>
          <p:txBody>
            <a:bodyPr lIns="0" tIns="0" rIns="0" bIns="0" anchor="ctr">
              <a:spAutoFit/>
            </a:bodyPr>
            <a:lstStyle/>
            <a:p>
              <a:pPr algn="ctr" eaLnBrk="0" hangingPunct="0">
                <a:lnSpc>
                  <a:spcPct val="100000"/>
                </a:lnSpc>
                <a:spcBef>
                  <a:spcPct val="0"/>
                </a:spcBef>
                <a:buFontTx/>
                <a:buNone/>
              </a:pPr>
              <a:r>
                <a:rPr lang="zh-CN" altLang="en-US" sz="1800">
                  <a:latin typeface="Arial" panose="020B0604020202020204" pitchFamily="34" charset="0"/>
                </a:rPr>
                <a:t>水平问题</a:t>
              </a:r>
              <a:endParaRPr lang="en-US" altLang="zh-CN" sz="1800">
                <a:latin typeface="Arial" panose="020B0604020202020204" pitchFamily="34" charset="0"/>
              </a:endParaRPr>
            </a:p>
          </p:txBody>
        </p:sp>
        <p:sp>
          <p:nvSpPr>
            <p:cNvPr id="362506" name="Freeform 24"/>
            <p:cNvSpPr/>
            <p:nvPr/>
          </p:nvSpPr>
          <p:spPr bwMode="auto">
            <a:xfrm>
              <a:off x="1927" y="1184"/>
              <a:ext cx="1237" cy="658"/>
            </a:xfrm>
            <a:custGeom>
              <a:avLst/>
              <a:gdLst>
                <a:gd name="T0" fmla="*/ 0 w 1311"/>
                <a:gd name="T1" fmla="*/ 0 h 756"/>
                <a:gd name="T2" fmla="*/ 424 w 1311"/>
                <a:gd name="T3" fmla="*/ 329 h 756"/>
                <a:gd name="T4" fmla="*/ 925 w 1311"/>
                <a:gd name="T5" fmla="*/ 329 h 756"/>
                <a:gd name="T6" fmla="*/ 0 60000 65536"/>
                <a:gd name="T7" fmla="*/ 0 60000 65536"/>
                <a:gd name="T8" fmla="*/ 0 60000 65536"/>
                <a:gd name="T9" fmla="*/ 0 w 1311"/>
                <a:gd name="T10" fmla="*/ 0 h 756"/>
                <a:gd name="T11" fmla="*/ 1311 w 1311"/>
                <a:gd name="T12" fmla="*/ 756 h 756"/>
              </a:gdLst>
              <a:ahLst/>
              <a:cxnLst>
                <a:cxn ang="T6">
                  <a:pos x="T0" y="T1"/>
                </a:cxn>
                <a:cxn ang="T7">
                  <a:pos x="T2" y="T3"/>
                </a:cxn>
                <a:cxn ang="T8">
                  <a:pos x="T4" y="T5"/>
                </a:cxn>
              </a:cxnLst>
              <a:rect l="T9" t="T10" r="T11" b="T12"/>
              <a:pathLst>
                <a:path w="1311" h="756">
                  <a:moveTo>
                    <a:pt x="0" y="0"/>
                  </a:moveTo>
                  <a:lnTo>
                    <a:pt x="600" y="756"/>
                  </a:lnTo>
                  <a:lnTo>
                    <a:pt x="1311" y="756"/>
                  </a:lnTo>
                </a:path>
              </a:pathLst>
            </a:custGeom>
            <a:noFill/>
            <a:ln w="28575">
              <a:solidFill>
                <a:schemeClr val="hlink"/>
              </a:solidFill>
              <a:round/>
            </a:ln>
          </p:spPr>
          <p:txBody>
            <a:bodyPr wrap="none" lIns="0" tIns="0" rIns="0" bIns="0" anchor="ctr"/>
            <a:lstStyle/>
            <a:p>
              <a:endParaRPr lang="zh-CN" altLang="en-US"/>
            </a:p>
          </p:txBody>
        </p:sp>
        <p:sp>
          <p:nvSpPr>
            <p:cNvPr id="362507" name="Freeform 25"/>
            <p:cNvSpPr/>
            <p:nvPr/>
          </p:nvSpPr>
          <p:spPr bwMode="auto">
            <a:xfrm rot="10800000">
              <a:off x="2503" y="2840"/>
              <a:ext cx="1311" cy="749"/>
            </a:xfrm>
            <a:custGeom>
              <a:avLst/>
              <a:gdLst>
                <a:gd name="T0" fmla="*/ 0 w 1311"/>
                <a:gd name="T1" fmla="*/ 0 h 756"/>
                <a:gd name="T2" fmla="*/ 600 w 1311"/>
                <a:gd name="T3" fmla="*/ 714 h 756"/>
                <a:gd name="T4" fmla="*/ 1311 w 1311"/>
                <a:gd name="T5" fmla="*/ 714 h 756"/>
                <a:gd name="T6" fmla="*/ 0 60000 65536"/>
                <a:gd name="T7" fmla="*/ 0 60000 65536"/>
                <a:gd name="T8" fmla="*/ 0 60000 65536"/>
                <a:gd name="T9" fmla="*/ 0 w 1311"/>
                <a:gd name="T10" fmla="*/ 0 h 756"/>
                <a:gd name="T11" fmla="*/ 1311 w 1311"/>
                <a:gd name="T12" fmla="*/ 756 h 756"/>
              </a:gdLst>
              <a:ahLst/>
              <a:cxnLst>
                <a:cxn ang="T6">
                  <a:pos x="T0" y="T1"/>
                </a:cxn>
                <a:cxn ang="T7">
                  <a:pos x="T2" y="T3"/>
                </a:cxn>
                <a:cxn ang="T8">
                  <a:pos x="T4" y="T5"/>
                </a:cxn>
              </a:cxnLst>
              <a:rect l="T9" t="T10" r="T11" b="T12"/>
              <a:pathLst>
                <a:path w="1311" h="756">
                  <a:moveTo>
                    <a:pt x="0" y="0"/>
                  </a:moveTo>
                  <a:lnTo>
                    <a:pt x="600" y="756"/>
                  </a:lnTo>
                  <a:lnTo>
                    <a:pt x="1311" y="756"/>
                  </a:lnTo>
                </a:path>
              </a:pathLst>
            </a:custGeom>
            <a:noFill/>
            <a:ln w="28575">
              <a:solidFill>
                <a:schemeClr val="hlink"/>
              </a:solidFill>
              <a:round/>
            </a:ln>
          </p:spPr>
          <p:txBody>
            <a:bodyPr wrap="none" lIns="0" tIns="0" rIns="0" bIns="0" anchor="ctr"/>
            <a:lstStyle/>
            <a:p>
              <a:endParaRPr lang="zh-CN" altLang="en-US"/>
            </a:p>
          </p:txBody>
        </p:sp>
        <p:sp>
          <p:nvSpPr>
            <p:cNvPr id="362508" name="Freeform 26"/>
            <p:cNvSpPr/>
            <p:nvPr/>
          </p:nvSpPr>
          <p:spPr bwMode="auto">
            <a:xfrm>
              <a:off x="1088" y="1877"/>
              <a:ext cx="1384" cy="464"/>
            </a:xfrm>
            <a:custGeom>
              <a:avLst/>
              <a:gdLst>
                <a:gd name="T0" fmla="*/ 0 w 1548"/>
                <a:gd name="T1" fmla="*/ 529 h 452"/>
                <a:gd name="T2" fmla="*/ 624 w 1548"/>
                <a:gd name="T3" fmla="*/ 529 h 452"/>
                <a:gd name="T4" fmla="*/ 790 w 1548"/>
                <a:gd name="T5" fmla="*/ 0 h 452"/>
                <a:gd name="T6" fmla="*/ 0 60000 65536"/>
                <a:gd name="T7" fmla="*/ 0 60000 65536"/>
                <a:gd name="T8" fmla="*/ 0 60000 65536"/>
                <a:gd name="T9" fmla="*/ 0 w 1548"/>
                <a:gd name="T10" fmla="*/ 0 h 452"/>
                <a:gd name="T11" fmla="*/ 1548 w 1548"/>
                <a:gd name="T12" fmla="*/ 452 h 452"/>
              </a:gdLst>
              <a:ahLst/>
              <a:cxnLst>
                <a:cxn ang="T6">
                  <a:pos x="T0" y="T1"/>
                </a:cxn>
                <a:cxn ang="T7">
                  <a:pos x="T2" y="T3"/>
                </a:cxn>
                <a:cxn ang="T8">
                  <a:pos x="T4" y="T5"/>
                </a:cxn>
              </a:cxnLst>
              <a:rect l="T9" t="T10" r="T11" b="T12"/>
              <a:pathLst>
                <a:path w="1548" h="452">
                  <a:moveTo>
                    <a:pt x="0" y="452"/>
                  </a:moveTo>
                  <a:lnTo>
                    <a:pt x="1222" y="452"/>
                  </a:lnTo>
                  <a:lnTo>
                    <a:pt x="1548" y="0"/>
                  </a:lnTo>
                </a:path>
              </a:pathLst>
            </a:custGeom>
            <a:noFill/>
            <a:ln w="28575">
              <a:solidFill>
                <a:schemeClr val="hlink"/>
              </a:solidFill>
              <a:round/>
            </a:ln>
          </p:spPr>
          <p:txBody>
            <a:bodyPr wrap="none" lIns="0" tIns="0" rIns="0" bIns="0" anchor="ctr"/>
            <a:lstStyle/>
            <a:p>
              <a:endParaRPr lang="zh-CN" altLang="en-US"/>
            </a:p>
          </p:txBody>
        </p:sp>
        <p:sp>
          <p:nvSpPr>
            <p:cNvPr id="362509" name="Freeform 27"/>
            <p:cNvSpPr/>
            <p:nvPr/>
          </p:nvSpPr>
          <p:spPr bwMode="auto">
            <a:xfrm rot="10800000">
              <a:off x="3152" y="2387"/>
              <a:ext cx="1406" cy="452"/>
            </a:xfrm>
            <a:custGeom>
              <a:avLst/>
              <a:gdLst>
                <a:gd name="T0" fmla="*/ 0 w 1548"/>
                <a:gd name="T1" fmla="*/ 452 h 452"/>
                <a:gd name="T2" fmla="*/ 687 w 1548"/>
                <a:gd name="T3" fmla="*/ 452 h 452"/>
                <a:gd name="T4" fmla="*/ 869 w 1548"/>
                <a:gd name="T5" fmla="*/ 0 h 452"/>
                <a:gd name="T6" fmla="*/ 0 60000 65536"/>
                <a:gd name="T7" fmla="*/ 0 60000 65536"/>
                <a:gd name="T8" fmla="*/ 0 60000 65536"/>
                <a:gd name="T9" fmla="*/ 0 w 1548"/>
                <a:gd name="T10" fmla="*/ 0 h 452"/>
                <a:gd name="T11" fmla="*/ 1548 w 1548"/>
                <a:gd name="T12" fmla="*/ 452 h 452"/>
              </a:gdLst>
              <a:ahLst/>
              <a:cxnLst>
                <a:cxn ang="T6">
                  <a:pos x="T0" y="T1"/>
                </a:cxn>
                <a:cxn ang="T7">
                  <a:pos x="T2" y="T3"/>
                </a:cxn>
                <a:cxn ang="T8">
                  <a:pos x="T4" y="T5"/>
                </a:cxn>
              </a:cxnLst>
              <a:rect l="T9" t="T10" r="T11" b="T12"/>
              <a:pathLst>
                <a:path w="1548" h="452">
                  <a:moveTo>
                    <a:pt x="0" y="452"/>
                  </a:moveTo>
                  <a:lnTo>
                    <a:pt x="1222" y="452"/>
                  </a:lnTo>
                  <a:lnTo>
                    <a:pt x="1548" y="0"/>
                  </a:lnTo>
                </a:path>
              </a:pathLst>
            </a:custGeom>
            <a:noFill/>
            <a:ln w="28575">
              <a:solidFill>
                <a:schemeClr val="hlink"/>
              </a:solidFill>
              <a:round/>
            </a:ln>
          </p:spPr>
          <p:txBody>
            <a:bodyPr wrap="none" lIns="0" tIns="0" rIns="0" bIns="0" anchor="ctr"/>
            <a:lstStyle/>
            <a:p>
              <a:endParaRPr lang="zh-CN" altLang="en-US"/>
            </a:p>
          </p:txBody>
        </p:sp>
        <p:sp>
          <p:nvSpPr>
            <p:cNvPr id="362510" name="Freeform 28"/>
            <p:cNvSpPr/>
            <p:nvPr/>
          </p:nvSpPr>
          <p:spPr bwMode="auto">
            <a:xfrm>
              <a:off x="3198" y="1117"/>
              <a:ext cx="505" cy="1184"/>
            </a:xfrm>
            <a:custGeom>
              <a:avLst/>
              <a:gdLst>
                <a:gd name="T0" fmla="*/ 189 w 615"/>
                <a:gd name="T1" fmla="*/ 0 h 1223"/>
                <a:gd name="T2" fmla="*/ 0 w 615"/>
                <a:gd name="T3" fmla="*/ 628 h 1223"/>
                <a:gd name="T4" fmla="*/ 100 w 615"/>
                <a:gd name="T5" fmla="*/ 1007 h 1223"/>
                <a:gd name="T6" fmla="*/ 0 60000 65536"/>
                <a:gd name="T7" fmla="*/ 0 60000 65536"/>
                <a:gd name="T8" fmla="*/ 0 60000 65536"/>
                <a:gd name="T9" fmla="*/ 0 w 615"/>
                <a:gd name="T10" fmla="*/ 0 h 1223"/>
                <a:gd name="T11" fmla="*/ 615 w 615"/>
                <a:gd name="T12" fmla="*/ 1223 h 1223"/>
              </a:gdLst>
              <a:ahLst/>
              <a:cxnLst>
                <a:cxn ang="T6">
                  <a:pos x="T0" y="T1"/>
                </a:cxn>
                <a:cxn ang="T7">
                  <a:pos x="T2" y="T3"/>
                </a:cxn>
                <a:cxn ang="T8">
                  <a:pos x="T4" y="T5"/>
                </a:cxn>
              </a:cxnLst>
              <a:rect l="T9" t="T10" r="T11" b="T12"/>
              <a:pathLst>
                <a:path w="615" h="1223">
                  <a:moveTo>
                    <a:pt x="615" y="0"/>
                  </a:moveTo>
                  <a:lnTo>
                    <a:pt x="0" y="763"/>
                  </a:lnTo>
                  <a:lnTo>
                    <a:pt x="326" y="1223"/>
                  </a:lnTo>
                </a:path>
              </a:pathLst>
            </a:custGeom>
            <a:noFill/>
            <a:ln w="28575">
              <a:solidFill>
                <a:schemeClr val="hlink"/>
              </a:solidFill>
              <a:round/>
            </a:ln>
          </p:spPr>
          <p:txBody>
            <a:bodyPr wrap="none" lIns="0" tIns="0" rIns="0" bIns="0" anchor="ctr"/>
            <a:lstStyle/>
            <a:p>
              <a:endParaRPr lang="zh-CN" altLang="en-US"/>
            </a:p>
          </p:txBody>
        </p:sp>
        <p:sp>
          <p:nvSpPr>
            <p:cNvPr id="362511" name="Freeform 29"/>
            <p:cNvSpPr/>
            <p:nvPr/>
          </p:nvSpPr>
          <p:spPr bwMode="auto">
            <a:xfrm rot="10800000">
              <a:off x="1869" y="2387"/>
              <a:ext cx="615" cy="1223"/>
            </a:xfrm>
            <a:custGeom>
              <a:avLst/>
              <a:gdLst>
                <a:gd name="T0" fmla="*/ 615 w 615"/>
                <a:gd name="T1" fmla="*/ 0 h 1223"/>
                <a:gd name="T2" fmla="*/ 0 w 615"/>
                <a:gd name="T3" fmla="*/ 763 h 1223"/>
                <a:gd name="T4" fmla="*/ 326 w 615"/>
                <a:gd name="T5" fmla="*/ 1223 h 1223"/>
                <a:gd name="T6" fmla="*/ 0 60000 65536"/>
                <a:gd name="T7" fmla="*/ 0 60000 65536"/>
                <a:gd name="T8" fmla="*/ 0 60000 65536"/>
                <a:gd name="T9" fmla="*/ 0 w 615"/>
                <a:gd name="T10" fmla="*/ 0 h 1223"/>
                <a:gd name="T11" fmla="*/ 615 w 615"/>
                <a:gd name="T12" fmla="*/ 1223 h 1223"/>
              </a:gdLst>
              <a:ahLst/>
              <a:cxnLst>
                <a:cxn ang="T6">
                  <a:pos x="T0" y="T1"/>
                </a:cxn>
                <a:cxn ang="T7">
                  <a:pos x="T2" y="T3"/>
                </a:cxn>
                <a:cxn ang="T8">
                  <a:pos x="T4" y="T5"/>
                </a:cxn>
              </a:cxnLst>
              <a:rect l="T9" t="T10" r="T11" b="T12"/>
              <a:pathLst>
                <a:path w="615" h="1223">
                  <a:moveTo>
                    <a:pt x="615" y="0"/>
                  </a:moveTo>
                  <a:lnTo>
                    <a:pt x="0" y="763"/>
                  </a:lnTo>
                  <a:lnTo>
                    <a:pt x="326" y="1223"/>
                  </a:lnTo>
                </a:path>
              </a:pathLst>
            </a:custGeom>
            <a:noFill/>
            <a:ln w="28575">
              <a:solidFill>
                <a:schemeClr val="hlink"/>
              </a:solidFill>
              <a:round/>
            </a:ln>
          </p:spPr>
          <p:txBody>
            <a:bodyPr wrap="none" lIns="0" tIns="0" rIns="0" bIns="0" anchor="ctr"/>
            <a:lstStyle/>
            <a:p>
              <a:endParaRPr lang="zh-CN" altLang="en-US"/>
            </a:p>
          </p:txBody>
        </p:sp>
        <p:sp>
          <p:nvSpPr>
            <p:cNvPr id="362512" name="Rectangle 30"/>
            <p:cNvSpPr>
              <a:spLocks noChangeArrowheads="1"/>
            </p:cNvSpPr>
            <p:nvPr/>
          </p:nvSpPr>
          <p:spPr bwMode="auto">
            <a:xfrm>
              <a:off x="2529" y="3257"/>
              <a:ext cx="576" cy="173"/>
            </a:xfrm>
            <a:prstGeom prst="rect">
              <a:avLst/>
            </a:prstGeom>
            <a:noFill/>
            <a:ln w="6350" algn="ctr">
              <a:noFill/>
              <a:miter lim="800000"/>
            </a:ln>
          </p:spPr>
          <p:txBody>
            <a:bodyPr wrap="none" lIns="0" tIns="0" rIns="0" bIns="0">
              <a:spAutoFit/>
            </a:bodyPr>
            <a:lstStyle/>
            <a:p>
              <a:pPr algn="ctr">
                <a:lnSpc>
                  <a:spcPct val="100000"/>
                </a:lnSpc>
                <a:spcBef>
                  <a:spcPct val="0"/>
                </a:spcBef>
                <a:buFontTx/>
                <a:buNone/>
              </a:pPr>
              <a:r>
                <a:rPr lang="zh-CN" altLang="en-US" sz="1800">
                  <a:latin typeface="Arial" panose="020B0604020202020204" pitchFamily="34" charset="0"/>
                </a:rPr>
                <a:t>财务问题</a:t>
              </a:r>
              <a:endParaRPr lang="zh-CN" altLang="en-US" sz="1800">
                <a:latin typeface="Arial" panose="020B0604020202020204" pitchFamily="34" charset="0"/>
              </a:endParaRPr>
            </a:p>
          </p:txBody>
        </p:sp>
        <p:sp>
          <p:nvSpPr>
            <p:cNvPr id="362513" name="Rectangle 31"/>
            <p:cNvSpPr>
              <a:spLocks noChangeArrowheads="1"/>
            </p:cNvSpPr>
            <p:nvPr/>
          </p:nvSpPr>
          <p:spPr bwMode="auto">
            <a:xfrm>
              <a:off x="1169" y="1760"/>
              <a:ext cx="864" cy="173"/>
            </a:xfrm>
            <a:prstGeom prst="rect">
              <a:avLst/>
            </a:prstGeom>
            <a:noFill/>
            <a:ln w="6350" algn="ctr">
              <a:noFill/>
              <a:miter lim="800000"/>
            </a:ln>
          </p:spPr>
          <p:txBody>
            <a:bodyPr wrap="none" lIns="0" tIns="0" rIns="0" bIns="0">
              <a:spAutoFit/>
            </a:bodyPr>
            <a:lstStyle/>
            <a:p>
              <a:pPr algn="ctr">
                <a:lnSpc>
                  <a:spcPct val="100000"/>
                </a:lnSpc>
                <a:spcBef>
                  <a:spcPct val="0"/>
                </a:spcBef>
                <a:buFontTx/>
                <a:buNone/>
              </a:pPr>
              <a:r>
                <a:rPr lang="zh-CN" altLang="en-US" sz="1800">
                  <a:latin typeface="Arial" panose="020B0604020202020204" pitchFamily="34" charset="0"/>
                </a:rPr>
                <a:t>费用分担问题</a:t>
              </a:r>
              <a:endParaRPr lang="zh-CN" altLang="en-US" sz="1800">
                <a:latin typeface="Arial" panose="020B0604020202020204" pitchFamily="34" charset="0"/>
              </a:endParaRPr>
            </a:p>
          </p:txBody>
        </p:sp>
      </p:grpSp>
      <p:sp>
        <p:nvSpPr>
          <p:cNvPr id="362500" name="TextBox 16"/>
          <p:cNvSpPr txBox="1">
            <a:spLocks noChangeArrowheads="1"/>
          </p:cNvSpPr>
          <p:nvPr/>
        </p:nvSpPr>
        <p:spPr bwMode="auto">
          <a:xfrm>
            <a:off x="8429625" y="0"/>
            <a:ext cx="714375" cy="544513"/>
          </a:xfrm>
          <a:prstGeom prst="rect">
            <a:avLst/>
          </a:prstGeom>
          <a:solidFill>
            <a:schemeClr val="bg1"/>
          </a:solidFill>
          <a:ln w="9525">
            <a:noFill/>
            <a:miter lim="800000"/>
          </a:ln>
        </p:spPr>
        <p:txBody>
          <a:bodyPr>
            <a:spAutoFit/>
          </a:bodyPr>
          <a:lstStyle/>
          <a:p>
            <a:endParaRPr lang="zh-CN" altLang="en-US" sz="2100"/>
          </a:p>
        </p:txBody>
      </p:sp>
      <p:sp>
        <p:nvSpPr>
          <p:cNvPr id="19" name="灯片编号占位符 18"/>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823946" y="333375"/>
            <a:ext cx="8534400" cy="685800"/>
          </a:xfrm>
        </p:spPr>
        <p:txBody>
          <a:bodyPr>
            <a:normAutofit fontScale="90000"/>
          </a:bodyPr>
          <a:lstStyle/>
          <a:p>
            <a:pPr eaLnBrk="1" hangingPunct="1"/>
            <a:r>
              <a:rPr lang="zh-CN" altLang="en-US" dirty="0" smtClean="0"/>
              <a:t>（六）如何设计好的福利制度</a:t>
            </a:r>
            <a:endParaRPr lang="zh-CN" altLang="en-US" dirty="0" smtClean="0"/>
          </a:p>
        </p:txBody>
      </p:sp>
      <p:grpSp>
        <p:nvGrpSpPr>
          <p:cNvPr id="2" name="Group 32"/>
          <p:cNvGrpSpPr/>
          <p:nvPr/>
        </p:nvGrpSpPr>
        <p:grpSpPr bwMode="auto">
          <a:xfrm>
            <a:off x="3000375" y="1643063"/>
            <a:ext cx="4857751" cy="3527425"/>
            <a:chOff x="975" y="1162"/>
            <a:chExt cx="3060" cy="2222"/>
          </a:xfrm>
        </p:grpSpPr>
        <p:grpSp>
          <p:nvGrpSpPr>
            <p:cNvPr id="3" name="Group 5"/>
            <p:cNvGrpSpPr/>
            <p:nvPr/>
          </p:nvGrpSpPr>
          <p:grpSpPr bwMode="auto">
            <a:xfrm>
              <a:off x="975" y="1162"/>
              <a:ext cx="1678" cy="2222"/>
              <a:chOff x="768" y="1154"/>
              <a:chExt cx="1363" cy="1994"/>
            </a:xfrm>
          </p:grpSpPr>
          <p:sp>
            <p:nvSpPr>
              <p:cNvPr id="363527" name="AutoShape 6"/>
              <p:cNvSpPr>
                <a:spLocks noChangeArrowheads="1"/>
              </p:cNvSpPr>
              <p:nvPr/>
            </p:nvSpPr>
            <p:spPr bwMode="gray">
              <a:xfrm>
                <a:off x="768" y="1348"/>
                <a:ext cx="1363" cy="1800"/>
              </a:xfrm>
              <a:prstGeom prst="roundRect">
                <a:avLst>
                  <a:gd name="adj" fmla="val 17509"/>
                </a:avLst>
              </a:prstGeom>
              <a:gradFill rotWithShape="1">
                <a:gsLst>
                  <a:gs pos="0">
                    <a:srgbClr val="4E91D4"/>
                  </a:gs>
                  <a:gs pos="100000">
                    <a:srgbClr val="3477A4"/>
                  </a:gs>
                </a:gsLst>
                <a:lin ang="2700000" scaled="1"/>
              </a:gradFill>
              <a:ln w="9525">
                <a:noFill/>
                <a:round/>
              </a:ln>
              <a:effectLst>
                <a:prstShdw prst="shdw12">
                  <a:schemeClr val="bg2">
                    <a:alpha val="50000"/>
                  </a:schemeClr>
                </a:prstShdw>
              </a:effectLst>
            </p:spPr>
            <p:txBody>
              <a:bodyPr wrap="none" anchor="ctr"/>
              <a:lstStyle/>
              <a:p>
                <a:endParaRPr lang="zh-CN" altLang="en-US"/>
              </a:p>
            </p:txBody>
          </p:sp>
          <p:sp>
            <p:nvSpPr>
              <p:cNvPr id="363528" name="AutoShape 7"/>
              <p:cNvSpPr>
                <a:spLocks noChangeArrowheads="1"/>
              </p:cNvSpPr>
              <p:nvPr/>
            </p:nvSpPr>
            <p:spPr bwMode="gray">
              <a:xfrm>
                <a:off x="789" y="1353"/>
                <a:ext cx="1322" cy="1766"/>
              </a:xfrm>
              <a:prstGeom prst="roundRect">
                <a:avLst>
                  <a:gd name="adj" fmla="val 16667"/>
                </a:avLst>
              </a:prstGeom>
              <a:solidFill>
                <a:srgbClr val="3CA1E6"/>
              </a:solidFill>
              <a:ln w="9525">
                <a:noFill/>
                <a:round/>
              </a:ln>
            </p:spPr>
            <p:txBody>
              <a:bodyPr wrap="none" anchor="ctr"/>
              <a:lstStyle/>
              <a:p>
                <a:endParaRPr lang="zh-CN" altLang="en-US"/>
              </a:p>
            </p:txBody>
          </p:sp>
          <p:sp>
            <p:nvSpPr>
              <p:cNvPr id="363529" name="AutoShape 8"/>
              <p:cNvSpPr>
                <a:spLocks noChangeArrowheads="1"/>
              </p:cNvSpPr>
              <p:nvPr/>
            </p:nvSpPr>
            <p:spPr bwMode="gray">
              <a:xfrm>
                <a:off x="800" y="2653"/>
                <a:ext cx="1304" cy="447"/>
              </a:xfrm>
              <a:prstGeom prst="roundRect">
                <a:avLst>
                  <a:gd name="adj" fmla="val 50000"/>
                </a:avLst>
              </a:prstGeom>
              <a:gradFill rotWithShape="1">
                <a:gsLst>
                  <a:gs pos="0">
                    <a:srgbClr val="3CA1E6">
                      <a:alpha val="0"/>
                    </a:srgbClr>
                  </a:gs>
                  <a:gs pos="100000">
                    <a:srgbClr val="9BCFF2"/>
                  </a:gs>
                </a:gsLst>
                <a:lin ang="5400000" scaled="1"/>
              </a:gradFill>
              <a:ln w="9525">
                <a:noFill/>
                <a:round/>
              </a:ln>
            </p:spPr>
            <p:txBody>
              <a:bodyPr wrap="none" anchor="ctr"/>
              <a:lstStyle/>
              <a:p>
                <a:endParaRPr lang="zh-CN" altLang="en-US"/>
              </a:p>
            </p:txBody>
          </p:sp>
          <p:sp>
            <p:nvSpPr>
              <p:cNvPr id="363530" name="AutoShape 9"/>
              <p:cNvSpPr>
                <a:spLocks noChangeArrowheads="1"/>
              </p:cNvSpPr>
              <p:nvPr/>
            </p:nvSpPr>
            <p:spPr bwMode="gray">
              <a:xfrm>
                <a:off x="800" y="1367"/>
                <a:ext cx="1304" cy="446"/>
              </a:xfrm>
              <a:prstGeom prst="roundRect">
                <a:avLst>
                  <a:gd name="adj" fmla="val 50000"/>
                </a:avLst>
              </a:prstGeom>
              <a:gradFill rotWithShape="1">
                <a:gsLst>
                  <a:gs pos="0">
                    <a:srgbClr val="BEE0F7"/>
                  </a:gs>
                  <a:gs pos="100000">
                    <a:srgbClr val="3CA1E6">
                      <a:alpha val="0"/>
                    </a:srgbClr>
                  </a:gs>
                </a:gsLst>
                <a:lin ang="5400000" scaled="1"/>
              </a:gradFill>
              <a:ln w="9525">
                <a:noFill/>
                <a:round/>
              </a:ln>
            </p:spPr>
            <p:txBody>
              <a:bodyPr wrap="none" anchor="ctr"/>
              <a:lstStyle/>
              <a:p>
                <a:endParaRPr lang="zh-CN" altLang="en-US"/>
              </a:p>
            </p:txBody>
          </p:sp>
          <p:grpSp>
            <p:nvGrpSpPr>
              <p:cNvPr id="4" name="Group 10"/>
              <p:cNvGrpSpPr/>
              <p:nvPr/>
            </p:nvGrpSpPr>
            <p:grpSpPr bwMode="auto">
              <a:xfrm>
                <a:off x="1237" y="1154"/>
                <a:ext cx="405" cy="395"/>
                <a:chOff x="1289" y="582"/>
                <a:chExt cx="668" cy="652"/>
              </a:xfrm>
            </p:grpSpPr>
            <p:sp>
              <p:nvSpPr>
                <p:cNvPr id="363534" name="Oval 11"/>
                <p:cNvSpPr>
                  <a:spLocks noChangeArrowheads="1"/>
                </p:cNvSpPr>
                <p:nvPr/>
              </p:nvSpPr>
              <p:spPr bwMode="gray">
                <a:xfrm>
                  <a:off x="1289" y="582"/>
                  <a:ext cx="668" cy="485"/>
                </a:xfrm>
                <a:prstGeom prst="ellipse">
                  <a:avLst/>
                </a:prstGeom>
                <a:solidFill>
                  <a:srgbClr val="333333"/>
                </a:solidFill>
                <a:ln w="38100" algn="ctr">
                  <a:noFill/>
                  <a:round/>
                </a:ln>
              </p:spPr>
              <p:txBody>
                <a:bodyPr anchor="ctr">
                  <a:spAutoFit/>
                </a:bodyPr>
                <a:lstStyle/>
                <a:p>
                  <a:endParaRPr lang="zh-CN" altLang="en-US"/>
                </a:p>
              </p:txBody>
            </p:sp>
            <p:sp>
              <p:nvSpPr>
                <p:cNvPr id="363535" name="Oval 12"/>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en-US"/>
                </a:p>
              </p:txBody>
            </p:sp>
            <p:sp>
              <p:nvSpPr>
                <p:cNvPr id="363536"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en-US"/>
                </a:p>
              </p:txBody>
            </p:sp>
            <p:sp>
              <p:nvSpPr>
                <p:cNvPr id="363537" name="Oval 14"/>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en-US"/>
                </a:p>
              </p:txBody>
            </p:sp>
            <p:sp>
              <p:nvSpPr>
                <p:cNvPr id="363538" name="Oval 15"/>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en-US"/>
                </a:p>
              </p:txBody>
            </p:sp>
          </p:grpSp>
          <p:sp>
            <p:nvSpPr>
              <p:cNvPr id="363532" name="Text Box 16"/>
              <p:cNvSpPr txBox="1">
                <a:spLocks noChangeArrowheads="1"/>
              </p:cNvSpPr>
              <p:nvPr/>
            </p:nvSpPr>
            <p:spPr bwMode="gray">
              <a:xfrm>
                <a:off x="1344" y="1212"/>
                <a:ext cx="182" cy="261"/>
              </a:xfrm>
              <a:prstGeom prst="rect">
                <a:avLst/>
              </a:prstGeom>
              <a:noFill/>
              <a:ln w="9525" algn="ctr">
                <a:noFill/>
                <a:miter lim="800000"/>
              </a:ln>
            </p:spPr>
            <p:txBody>
              <a:bodyPr wrap="none">
                <a:spAutoFit/>
              </a:bodyPr>
              <a:lstStyle/>
              <a:p>
                <a:pPr algn="ctr">
                  <a:lnSpc>
                    <a:spcPct val="100000"/>
                  </a:lnSpc>
                  <a:spcBef>
                    <a:spcPct val="0"/>
                  </a:spcBef>
                  <a:buFontTx/>
                  <a:buNone/>
                </a:pPr>
                <a:r>
                  <a:rPr lang="en-US" altLang="zh-CN" sz="2400">
                    <a:solidFill>
                      <a:srgbClr val="000000"/>
                    </a:solidFill>
                    <a:latin typeface="Arial" panose="020B0604020202020204" pitchFamily="34" charset="0"/>
                    <a:ea typeface="宋体" panose="02010600030101010101" pitchFamily="2" charset="-122"/>
                  </a:rPr>
                  <a:t>1</a:t>
                </a:r>
                <a:endParaRPr lang="en-US" altLang="zh-CN">
                  <a:latin typeface="Arial" panose="020B0604020202020204" pitchFamily="34" charset="0"/>
                  <a:ea typeface="宋体" panose="02010600030101010101" pitchFamily="2" charset="-122"/>
                </a:endParaRPr>
              </a:p>
            </p:txBody>
          </p:sp>
          <p:sp>
            <p:nvSpPr>
              <p:cNvPr id="363533" name="Text Box 17"/>
              <p:cNvSpPr txBox="1">
                <a:spLocks noChangeArrowheads="1"/>
              </p:cNvSpPr>
              <p:nvPr/>
            </p:nvSpPr>
            <p:spPr bwMode="gray">
              <a:xfrm>
                <a:off x="816" y="1634"/>
                <a:ext cx="1296" cy="470"/>
              </a:xfrm>
              <a:prstGeom prst="rect">
                <a:avLst/>
              </a:prstGeom>
              <a:noFill/>
              <a:ln w="9525" algn="ctr">
                <a:noFill/>
                <a:miter lim="800000"/>
              </a:ln>
            </p:spPr>
            <p:txBody>
              <a:bodyPr>
                <a:spAutoFit/>
              </a:bodyPr>
              <a:lstStyle/>
              <a:p>
                <a:pPr>
                  <a:lnSpc>
                    <a:spcPct val="100000"/>
                  </a:lnSpc>
                  <a:buFontTx/>
                  <a:buNone/>
                </a:pPr>
                <a:r>
                  <a:rPr lang="zh-CN" altLang="en-US" sz="2400">
                    <a:latin typeface="Arial" panose="020B0604020202020204" pitchFamily="34" charset="0"/>
                  </a:rPr>
                  <a:t>好的福利体系的标准：</a:t>
                </a:r>
                <a:endParaRPr lang="en-US" altLang="zh-CN" sz="2400">
                  <a:latin typeface="Arial" panose="020B0604020202020204" pitchFamily="34" charset="0"/>
                </a:endParaRPr>
              </a:p>
            </p:txBody>
          </p:sp>
        </p:grpSp>
        <p:sp>
          <p:nvSpPr>
            <p:cNvPr id="363526" name="Rectangle 31"/>
            <p:cNvSpPr>
              <a:spLocks noChangeArrowheads="1"/>
            </p:cNvSpPr>
            <p:nvPr/>
          </p:nvSpPr>
          <p:spPr bwMode="auto">
            <a:xfrm>
              <a:off x="1155" y="2197"/>
              <a:ext cx="2880" cy="969"/>
            </a:xfrm>
            <a:prstGeom prst="rect">
              <a:avLst/>
            </a:prstGeom>
            <a:noFill/>
            <a:ln w="6350" algn="ctr">
              <a:noFill/>
              <a:miter lim="800000"/>
            </a:ln>
          </p:spPr>
          <p:txBody>
            <a:bodyPr lIns="0" tIns="0" rIns="0" bIns="0">
              <a:spAutoFit/>
            </a:bodyPr>
            <a:lstStyle/>
            <a:p>
              <a:pPr>
                <a:lnSpc>
                  <a:spcPct val="100000"/>
                </a:lnSpc>
                <a:spcBef>
                  <a:spcPct val="0"/>
                </a:spcBef>
              </a:pPr>
              <a:r>
                <a:rPr lang="zh-CN" altLang="en-US" sz="2000" dirty="0">
                  <a:solidFill>
                    <a:schemeClr val="bg1"/>
                  </a:solidFill>
                  <a:latin typeface="Arial" panose="020B0604020202020204" pitchFamily="34" charset="0"/>
                  <a:ea typeface="楷体_GB2312" pitchFamily="49" charset="-122"/>
                </a:rPr>
                <a:t>支付的钱是有效率的</a:t>
              </a:r>
              <a:endParaRPr lang="zh-CN" altLang="en-US" sz="2000" dirty="0">
                <a:solidFill>
                  <a:schemeClr val="bg1"/>
                </a:solidFill>
                <a:latin typeface="Arial" panose="020B0604020202020204" pitchFamily="34" charset="0"/>
                <a:ea typeface="楷体_GB2312" pitchFamily="49" charset="-122"/>
              </a:endParaRPr>
            </a:p>
            <a:p>
              <a:pPr>
                <a:lnSpc>
                  <a:spcPct val="100000"/>
                </a:lnSpc>
                <a:spcBef>
                  <a:spcPct val="0"/>
                </a:spcBef>
              </a:pPr>
              <a:r>
                <a:rPr lang="zh-CN" altLang="en-US" sz="2000" dirty="0">
                  <a:solidFill>
                    <a:schemeClr val="bg1"/>
                  </a:solidFill>
                  <a:latin typeface="Arial" panose="020B0604020202020204" pitchFamily="34" charset="0"/>
                  <a:ea typeface="楷体_GB2312" pitchFamily="49" charset="-122"/>
                </a:rPr>
                <a:t>要有支付能力</a:t>
              </a:r>
              <a:endParaRPr lang="zh-CN" altLang="en-US" sz="2000" dirty="0">
                <a:solidFill>
                  <a:schemeClr val="bg1"/>
                </a:solidFill>
                <a:latin typeface="Arial" panose="020B0604020202020204" pitchFamily="34" charset="0"/>
                <a:ea typeface="楷体_GB2312" pitchFamily="49" charset="-122"/>
              </a:endParaRPr>
            </a:p>
            <a:p>
              <a:pPr>
                <a:lnSpc>
                  <a:spcPct val="100000"/>
                </a:lnSpc>
                <a:spcBef>
                  <a:spcPct val="0"/>
                </a:spcBef>
              </a:pPr>
              <a:r>
                <a:rPr lang="zh-CN" altLang="en-US" sz="2000" dirty="0">
                  <a:solidFill>
                    <a:schemeClr val="bg1"/>
                  </a:solidFill>
                  <a:latin typeface="Arial" panose="020B0604020202020204" pitchFamily="34" charset="0"/>
                  <a:ea typeface="楷体_GB2312" pitchFamily="49" charset="-122"/>
                </a:rPr>
                <a:t>灵活性标准</a:t>
              </a:r>
              <a:endParaRPr lang="zh-CN" altLang="en-US" sz="2000" dirty="0">
                <a:solidFill>
                  <a:schemeClr val="bg1"/>
                </a:solidFill>
                <a:latin typeface="Arial" panose="020B0604020202020204" pitchFamily="34" charset="0"/>
                <a:ea typeface="楷体_GB2312" pitchFamily="49" charset="-122"/>
              </a:endParaRPr>
            </a:p>
            <a:p>
              <a:pPr>
                <a:lnSpc>
                  <a:spcPct val="100000"/>
                </a:lnSpc>
                <a:spcBef>
                  <a:spcPct val="0"/>
                </a:spcBef>
              </a:pPr>
              <a:r>
                <a:rPr lang="zh-CN" altLang="en-US" sz="2000" dirty="0">
                  <a:solidFill>
                    <a:schemeClr val="bg1"/>
                  </a:solidFill>
                  <a:latin typeface="Arial" panose="020B0604020202020204" pitchFamily="34" charset="0"/>
                  <a:ea typeface="楷体_GB2312" pitchFamily="49" charset="-122"/>
                </a:rPr>
                <a:t>适应性标准</a:t>
              </a:r>
              <a:endParaRPr lang="zh-CN" altLang="en-US" sz="2000" dirty="0">
                <a:solidFill>
                  <a:schemeClr val="bg1"/>
                </a:solidFill>
                <a:latin typeface="Arial" panose="020B0604020202020204" pitchFamily="34" charset="0"/>
                <a:ea typeface="楷体_GB2312" pitchFamily="49" charset="-122"/>
              </a:endParaRPr>
            </a:p>
            <a:p>
              <a:pPr>
                <a:lnSpc>
                  <a:spcPct val="100000"/>
                </a:lnSpc>
                <a:spcBef>
                  <a:spcPct val="0"/>
                </a:spcBef>
              </a:pPr>
              <a:r>
                <a:rPr lang="zh-CN" altLang="en-US" sz="2000" dirty="0">
                  <a:solidFill>
                    <a:schemeClr val="bg1"/>
                  </a:solidFill>
                  <a:latin typeface="Arial" panose="020B0604020202020204" pitchFamily="34" charset="0"/>
                  <a:ea typeface="楷体_GB2312" pitchFamily="49" charset="-122"/>
                </a:rPr>
                <a:t>绩效标准</a:t>
              </a:r>
              <a:endParaRPr lang="zh-CN" altLang="en-US" sz="2000" dirty="0">
                <a:solidFill>
                  <a:schemeClr val="bg1"/>
                </a:solidFill>
                <a:latin typeface="Arial" panose="020B0604020202020204" pitchFamily="34" charset="0"/>
                <a:ea typeface="楷体_GB2312" pitchFamily="49" charset="-122"/>
              </a:endParaRPr>
            </a:p>
          </p:txBody>
        </p:sp>
      </p:grpSp>
      <p:sp>
        <p:nvSpPr>
          <p:cNvPr id="363524" name="TextBox 30"/>
          <p:cNvSpPr txBox="1">
            <a:spLocks noChangeArrowheads="1"/>
          </p:cNvSpPr>
          <p:nvPr/>
        </p:nvSpPr>
        <p:spPr bwMode="auto">
          <a:xfrm>
            <a:off x="8429625" y="0"/>
            <a:ext cx="714375" cy="544513"/>
          </a:xfrm>
          <a:prstGeom prst="rect">
            <a:avLst/>
          </a:prstGeom>
          <a:solidFill>
            <a:schemeClr val="bg1"/>
          </a:solidFill>
          <a:ln w="9525">
            <a:noFill/>
            <a:miter lim="800000"/>
          </a:ln>
        </p:spPr>
        <p:txBody>
          <a:bodyPr>
            <a:spAutoFit/>
          </a:bodyPr>
          <a:lstStyle/>
          <a:p>
            <a:endParaRPr lang="zh-CN" altLang="en-US" sz="2100"/>
          </a:p>
        </p:txBody>
      </p:sp>
      <p:sp>
        <p:nvSpPr>
          <p:cNvPr id="20" name="灯片编号占位符 19"/>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4546" name="Picture 2"/>
          <p:cNvPicPr>
            <a:picLocks noChangeAspect="1" noChangeArrowheads="1"/>
          </p:cNvPicPr>
          <p:nvPr/>
        </p:nvPicPr>
        <p:blipFill>
          <a:blip r:embed="rId1" cstate="print"/>
          <a:srcRect/>
          <a:stretch>
            <a:fillRect/>
          </a:stretch>
        </p:blipFill>
        <p:spPr bwMode="auto">
          <a:xfrm>
            <a:off x="0" y="0"/>
            <a:ext cx="9144000" cy="6880225"/>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标题 2"/>
          <p:cNvSpPr>
            <a:spLocks noGrp="1"/>
          </p:cNvSpPr>
          <p:nvPr>
            <p:ph type="title"/>
          </p:nvPr>
        </p:nvSpPr>
        <p:spPr/>
        <p:txBody>
          <a:bodyPr/>
          <a:lstStyle/>
          <a:p>
            <a:r>
              <a:rPr lang="zh-CN" altLang="en-US" smtClean="0"/>
              <a:t>设计好的福利制度的标准</a:t>
            </a:r>
            <a:endParaRPr lang="zh-CN" altLang="en-US" smtClean="0"/>
          </a:p>
        </p:txBody>
      </p:sp>
      <p:grpSp>
        <p:nvGrpSpPr>
          <p:cNvPr id="2" name="组合 7"/>
          <p:cNvGrpSpPr/>
          <p:nvPr/>
        </p:nvGrpSpPr>
        <p:grpSpPr bwMode="auto">
          <a:xfrm>
            <a:off x="468313" y="1412875"/>
            <a:ext cx="8108950" cy="4643438"/>
            <a:chOff x="683568" y="1428736"/>
            <a:chExt cx="8109688" cy="4643470"/>
          </a:xfrm>
        </p:grpSpPr>
        <p:pic>
          <p:nvPicPr>
            <p:cNvPr id="365572" name="图片 1" descr="未命名.jpg"/>
            <p:cNvPicPr>
              <a:picLocks noChangeAspect="1"/>
            </p:cNvPicPr>
            <p:nvPr/>
          </p:nvPicPr>
          <p:blipFill>
            <a:blip r:embed="rId1" cstate="print"/>
            <a:srcRect/>
            <a:stretch>
              <a:fillRect/>
            </a:stretch>
          </p:blipFill>
          <p:spPr bwMode="auto">
            <a:xfrm>
              <a:off x="785786" y="1428736"/>
              <a:ext cx="8007470" cy="4643470"/>
            </a:xfrm>
            <a:prstGeom prst="rect">
              <a:avLst/>
            </a:prstGeom>
            <a:noFill/>
            <a:ln w="9525">
              <a:noFill/>
              <a:miter lim="800000"/>
              <a:headEnd/>
              <a:tailEnd/>
            </a:ln>
          </p:spPr>
        </p:pic>
        <p:sp>
          <p:nvSpPr>
            <p:cNvPr id="365573" name="矩形 5"/>
            <p:cNvSpPr>
              <a:spLocks noChangeArrowheads="1"/>
            </p:cNvSpPr>
            <p:nvPr/>
          </p:nvSpPr>
          <p:spPr bwMode="auto">
            <a:xfrm>
              <a:off x="683568" y="1844824"/>
              <a:ext cx="432048" cy="720080"/>
            </a:xfrm>
            <a:prstGeom prst="rect">
              <a:avLst/>
            </a:prstGeom>
            <a:solidFill>
              <a:schemeClr val="bg1"/>
            </a:solidFill>
            <a:ln w="12700" algn="ctr">
              <a:noFill/>
              <a:round/>
              <a:headEnd type="none" w="sm" len="sm"/>
              <a:tailEnd type="none" w="sm" len="sm"/>
            </a:ln>
          </p:spPr>
          <p:txBody>
            <a:bodyPr wrap="none"/>
            <a:lstStyle/>
            <a:p>
              <a:endParaRPr lang="zh-CN" altLang="en-US">
                <a:ea typeface="华文细黑" pitchFamily="2" charset="-122"/>
              </a:endParaRPr>
            </a:p>
          </p:txBody>
        </p:sp>
        <p:sp>
          <p:nvSpPr>
            <p:cNvPr id="365574" name="矩形 6"/>
            <p:cNvSpPr>
              <a:spLocks noChangeArrowheads="1"/>
            </p:cNvSpPr>
            <p:nvPr/>
          </p:nvSpPr>
          <p:spPr bwMode="auto">
            <a:xfrm>
              <a:off x="683568" y="3645024"/>
              <a:ext cx="432048" cy="2088232"/>
            </a:xfrm>
            <a:prstGeom prst="rect">
              <a:avLst/>
            </a:prstGeom>
            <a:solidFill>
              <a:schemeClr val="bg1"/>
            </a:solidFill>
            <a:ln w="12700" algn="ctr">
              <a:noFill/>
              <a:round/>
              <a:headEnd type="none" w="sm" len="sm"/>
              <a:tailEnd type="none" w="sm" len="sm"/>
            </a:ln>
          </p:spPr>
          <p:txBody>
            <a:bodyPr wrap="none"/>
            <a:lstStyle/>
            <a:p>
              <a:endParaRPr lang="zh-CN" altLang="en-US">
                <a:ea typeface="华文细黑" pitchFamily="2" charset="-122"/>
              </a:endParaRPr>
            </a:p>
          </p:txBody>
        </p:sp>
      </p:grpSp>
      <p:sp>
        <p:nvSpPr>
          <p:cNvPr id="8" name="灯片编号占位符 7"/>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p:txBody>
          <a:bodyPr>
            <a:normAutofit fontScale="77500" lnSpcReduction="20000"/>
          </a:bodyPr>
          <a:lstStyle/>
          <a:p>
            <a:pPr>
              <a:buFontTx/>
              <a:buNone/>
              <a:defRPr/>
            </a:pPr>
            <a:r>
              <a:rPr lang="en-US" dirty="0" smtClean="0"/>
              <a:t>1</a:t>
            </a:r>
            <a:r>
              <a:rPr lang="zh-CN" altLang="en-US" dirty="0" smtClean="0"/>
              <a:t>、可管理标准。一是认识问题，福利是有用的，而且必须是有用的。二是成本收益核算，数字化人力资源管理体系。</a:t>
            </a:r>
            <a:endParaRPr lang="zh-CN" altLang="en-US" dirty="0" smtClean="0"/>
          </a:p>
          <a:p>
            <a:pPr>
              <a:buFontTx/>
              <a:buNone/>
              <a:defRPr/>
            </a:pPr>
            <a:r>
              <a:rPr lang="en-US" altLang="zh-CN" dirty="0" smtClean="0"/>
              <a:t>2</a:t>
            </a:r>
            <a:r>
              <a:rPr lang="zh-CN" altLang="en-US" dirty="0" smtClean="0"/>
              <a:t>、支付能力：</a:t>
            </a:r>
            <a:endParaRPr lang="en-US" altLang="zh-CN" dirty="0" smtClean="0"/>
          </a:p>
          <a:p>
            <a:pPr lvl="1">
              <a:buFontTx/>
              <a:buNone/>
              <a:defRPr/>
            </a:pPr>
            <a:r>
              <a:rPr lang="zh-CN" altLang="en-US" dirty="0" smtClean="0"/>
              <a:t>（</a:t>
            </a:r>
            <a:r>
              <a:rPr lang="en-US" dirty="0" smtClean="0"/>
              <a:t>1</a:t>
            </a:r>
            <a:r>
              <a:rPr lang="zh-CN" altLang="en-US" dirty="0" smtClean="0"/>
              <a:t>）什么样的福利支付得起；企业要在承担得起的情况下为员工提供福利。</a:t>
            </a:r>
            <a:endParaRPr lang="zh-CN" altLang="en-US" dirty="0" smtClean="0"/>
          </a:p>
          <a:p>
            <a:pPr lvl="1">
              <a:buFontTx/>
              <a:buNone/>
              <a:defRPr/>
            </a:pPr>
            <a:r>
              <a:rPr lang="zh-CN" altLang="en-US" dirty="0" smtClean="0"/>
              <a:t>（</a:t>
            </a:r>
            <a:r>
              <a:rPr lang="en-US" dirty="0" smtClean="0"/>
              <a:t>2</a:t>
            </a:r>
            <a:r>
              <a:rPr lang="zh-CN" altLang="en-US" dirty="0" smtClean="0"/>
              <a:t>）运营。福利支付通过某种渠道运作，最后使它产生更多的收益。中国电信，美国的</a:t>
            </a:r>
            <a:r>
              <a:rPr lang="en-US" altLang="zh-CN" dirty="0" smtClean="0"/>
              <a:t>401K</a:t>
            </a:r>
            <a:r>
              <a:rPr lang="zh-CN" altLang="en-US" dirty="0" smtClean="0"/>
              <a:t>福利计划。</a:t>
            </a:r>
            <a:endParaRPr lang="en-US" altLang="zh-CN" dirty="0" smtClean="0"/>
          </a:p>
          <a:p>
            <a:pPr>
              <a:buFontTx/>
              <a:buNone/>
              <a:defRPr/>
            </a:pPr>
            <a:r>
              <a:rPr lang="en-US" altLang="zh-CN" dirty="0" smtClean="0"/>
              <a:t>3</a:t>
            </a:r>
            <a:r>
              <a:rPr lang="zh-CN" altLang="en-US" dirty="0" smtClean="0"/>
              <a:t>、灵活性标准：选择权，弹性福利（</a:t>
            </a:r>
            <a:r>
              <a:rPr lang="en-US" dirty="0" smtClean="0"/>
              <a:t>flexible plan</a:t>
            </a:r>
            <a:r>
              <a:rPr lang="zh-CN" altLang="en-US" dirty="0" smtClean="0"/>
              <a:t>）。</a:t>
            </a:r>
            <a:endParaRPr lang="en-US" altLang="zh-CN" dirty="0" smtClean="0"/>
          </a:p>
          <a:p>
            <a:pPr>
              <a:buFontTx/>
              <a:buNone/>
              <a:defRPr/>
            </a:pPr>
            <a:r>
              <a:rPr lang="en-US" dirty="0" smtClean="0"/>
              <a:t>4</a:t>
            </a:r>
            <a:r>
              <a:rPr lang="zh-CN" altLang="en-US" dirty="0" smtClean="0"/>
              <a:t>、容易理解的。</a:t>
            </a:r>
            <a:endParaRPr lang="en-US" altLang="zh-CN" dirty="0" smtClean="0"/>
          </a:p>
          <a:p>
            <a:pPr>
              <a:buFontTx/>
              <a:buNone/>
              <a:defRPr/>
            </a:pPr>
            <a:r>
              <a:rPr lang="en-US" dirty="0" smtClean="0"/>
              <a:t>5</a:t>
            </a:r>
            <a:r>
              <a:rPr lang="zh-CN" altLang="en-US" dirty="0" smtClean="0"/>
              <a:t>、恰当性：柯达案例，福利计划和人才竞争连在一起，福利在吸纳、激励和留住员工方面有用。</a:t>
            </a:r>
            <a:endParaRPr lang="zh-CN" altLang="en-US" dirty="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标题 1"/>
          <p:cNvSpPr>
            <a:spLocks noGrp="1"/>
          </p:cNvSpPr>
          <p:nvPr>
            <p:ph type="title"/>
          </p:nvPr>
        </p:nvSpPr>
        <p:spPr/>
        <p:txBody>
          <a:bodyPr/>
          <a:lstStyle/>
          <a:p>
            <a:r>
              <a:rPr lang="zh-CN" altLang="en-US" smtClean="0"/>
              <a:t>我的观点</a:t>
            </a:r>
            <a:endParaRPr lang="zh-CN" altLang="en-US" smtClean="0"/>
          </a:p>
        </p:txBody>
      </p:sp>
      <p:sp>
        <p:nvSpPr>
          <p:cNvPr id="367619" name="内容占位符 2"/>
          <p:cNvSpPr>
            <a:spLocks noGrp="1"/>
          </p:cNvSpPr>
          <p:nvPr>
            <p:ph sz="quarter" idx="1"/>
          </p:nvPr>
        </p:nvSpPr>
        <p:spPr/>
        <p:txBody>
          <a:bodyPr/>
          <a:lstStyle/>
          <a:p>
            <a:r>
              <a:rPr lang="zh-CN" altLang="en-US" smtClean="0"/>
              <a:t>福利设计最重要的是要符合法律，其次是可支付的和灵活的，剩下的是派生的。</a:t>
            </a:r>
            <a:endParaRPr lang="en-US" altLang="zh-CN" smtClean="0"/>
          </a:p>
          <a:p>
            <a:r>
              <a:rPr lang="zh-CN" altLang="en-US" smtClean="0"/>
              <a:t>如果福利要做好，要抓住四条：跟战略连在一起，选择性，绩效，核心人员福利。</a:t>
            </a:r>
            <a:endParaRPr lang="en-US" altLang="zh-CN" smtClean="0"/>
          </a:p>
          <a:p>
            <a:r>
              <a:rPr lang="zh-CN" altLang="en-US" smtClean="0"/>
              <a:t>给企业提供的建议：第一条是选择，第二条是核心人员福利。</a:t>
            </a:r>
            <a:endParaRPr lang="zh-CN" altLang="en-US" smtClean="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793735"/>
            <a:ext cx="9099550" cy="563563"/>
          </a:xfrm>
        </p:spPr>
        <p:txBody>
          <a:bodyPr>
            <a:noAutofit/>
          </a:bodyPr>
          <a:lstStyle/>
          <a:p>
            <a:pPr algn="ctr" eaLnBrk="1" hangingPunct="1"/>
            <a:r>
              <a:rPr lang="zh-CN" altLang="en-US" sz="4400" dirty="0" smtClean="0">
                <a:solidFill>
                  <a:schemeClr val="tx1"/>
                </a:solidFill>
                <a:ea typeface="黑体" panose="02010609060101010101" pitchFamily="2" charset="-122"/>
              </a:rPr>
              <a:t>目录</a:t>
            </a:r>
            <a:endParaRPr lang="zh-CN" altLang="en-US" sz="4400" dirty="0" smtClean="0">
              <a:solidFill>
                <a:schemeClr val="tx1"/>
              </a:solidFill>
              <a:ea typeface="黑体" panose="02010609060101010101" pitchFamily="2" charset="-122"/>
            </a:endParaRPr>
          </a:p>
        </p:txBody>
      </p:sp>
      <p:sp>
        <p:nvSpPr>
          <p:cNvPr id="8195" name="Text Box 3"/>
          <p:cNvSpPr txBox="1">
            <a:spLocks noChangeArrowheads="1"/>
          </p:cNvSpPr>
          <p:nvPr/>
        </p:nvSpPr>
        <p:spPr bwMode="auto">
          <a:xfrm>
            <a:off x="1643063" y="722313"/>
            <a:ext cx="184150" cy="366712"/>
          </a:xfrm>
          <a:prstGeom prst="rect">
            <a:avLst/>
          </a:prstGeom>
          <a:noFill/>
          <a:ln w="9525">
            <a:noFill/>
            <a:miter lim="800000"/>
          </a:ln>
        </p:spPr>
        <p:txBody>
          <a:bodyPr wrap="none">
            <a:spAutoFit/>
          </a:bodyPr>
          <a:lstStyle/>
          <a:p>
            <a:pPr>
              <a:lnSpc>
                <a:spcPct val="100000"/>
              </a:lnSpc>
              <a:spcBef>
                <a:spcPct val="0"/>
              </a:spcBef>
              <a:buFontTx/>
              <a:buNone/>
            </a:pPr>
            <a:endParaRPr lang="zh-CN" altLang="en-US" sz="1800">
              <a:latin typeface="Arial" panose="020B0604020202020204" pitchFamily="34" charset="0"/>
            </a:endParaRPr>
          </a:p>
        </p:txBody>
      </p:sp>
      <p:sp>
        <p:nvSpPr>
          <p:cNvPr id="8212" name="TextBox 53"/>
          <p:cNvSpPr txBox="1">
            <a:spLocks noChangeArrowheads="1"/>
          </p:cNvSpPr>
          <p:nvPr/>
        </p:nvSpPr>
        <p:spPr bwMode="auto">
          <a:xfrm>
            <a:off x="8429625" y="0"/>
            <a:ext cx="714375" cy="544513"/>
          </a:xfrm>
          <a:prstGeom prst="rect">
            <a:avLst/>
          </a:prstGeom>
          <a:solidFill>
            <a:schemeClr val="bg1"/>
          </a:solidFill>
          <a:ln w="9525">
            <a:noFill/>
            <a:miter lim="800000"/>
          </a:ln>
        </p:spPr>
        <p:txBody>
          <a:bodyPr>
            <a:spAutoFit/>
          </a:bodyPr>
          <a:lstStyle/>
          <a:p>
            <a:endParaRPr lang="zh-CN" altLang="en-US" sz="2100"/>
          </a:p>
        </p:txBody>
      </p:sp>
      <p:graphicFrame>
        <p:nvGraphicFramePr>
          <p:cNvPr id="8" name="图示 7"/>
          <p:cNvGraphicFramePr/>
          <p:nvPr/>
        </p:nvGraphicFramePr>
        <p:xfrm>
          <a:off x="2267744" y="1844824"/>
          <a:ext cx="5688632" cy="40204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灯片编号占位符 6"/>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标题 1"/>
          <p:cNvSpPr>
            <a:spLocks noGrp="1"/>
          </p:cNvSpPr>
          <p:nvPr>
            <p:ph type="title"/>
          </p:nvPr>
        </p:nvSpPr>
        <p:spPr/>
        <p:txBody>
          <a:bodyPr/>
          <a:lstStyle/>
          <a:p>
            <a:r>
              <a:rPr lang="zh-CN" altLang="en-US" smtClean="0"/>
              <a:t>补充：福利支付的效率</a:t>
            </a:r>
            <a:endParaRPr lang="zh-CN" altLang="en-US" smtClean="0"/>
          </a:p>
        </p:txBody>
      </p:sp>
      <p:sp>
        <p:nvSpPr>
          <p:cNvPr id="3" name="内容占位符 2"/>
          <p:cNvSpPr>
            <a:spLocks noGrp="1"/>
          </p:cNvSpPr>
          <p:nvPr>
            <p:ph sz="quarter" idx="1"/>
          </p:nvPr>
        </p:nvSpPr>
        <p:spPr>
          <a:xfrm>
            <a:off x="928662" y="1412875"/>
            <a:ext cx="7696226" cy="4840288"/>
          </a:xfrm>
        </p:spPr>
        <p:txBody>
          <a:bodyPr>
            <a:normAutofit fontScale="70000" lnSpcReduction="20000"/>
          </a:bodyPr>
          <a:lstStyle/>
          <a:p>
            <a:pPr>
              <a:defRPr/>
            </a:pPr>
            <a:r>
              <a:rPr lang="zh-CN" altLang="en-US" dirty="0" smtClean="0"/>
              <a:t>第一，最流行的是核心员工的福利计划，这个做法在中国是现实的。核心人员的福利计划对企业来说可能有不同的开支来源。比如：高档的高尔夫俱乐部会员卡，参加各大商学院的</a:t>
            </a:r>
            <a:r>
              <a:rPr lang="en-US" dirty="0" smtClean="0"/>
              <a:t>EMBA</a:t>
            </a:r>
            <a:r>
              <a:rPr lang="zh-CN" altLang="en-US" dirty="0" smtClean="0"/>
              <a:t>培训的机会，教育福利、住房福利等。花较少的钱关注核心员工，既扩大了边界又缩小了边界。</a:t>
            </a:r>
            <a:endParaRPr lang="zh-CN" altLang="en-US" dirty="0" smtClean="0"/>
          </a:p>
          <a:p>
            <a:pPr>
              <a:defRPr/>
            </a:pPr>
            <a:r>
              <a:rPr lang="zh-CN" altLang="en-US" dirty="0" smtClean="0"/>
              <a:t>第二，美国人的一种做法，福利绩效化，把福利跟绩效挂钩。但是这一做法要注意一个问题，福利跟奖金不同，福利具有普惠性质，而奖金更多关注高绩效员工。</a:t>
            </a:r>
            <a:endParaRPr lang="zh-CN" altLang="en-US" dirty="0" smtClean="0"/>
          </a:p>
          <a:p>
            <a:pPr>
              <a:defRPr/>
            </a:pPr>
            <a:r>
              <a:rPr lang="zh-CN" altLang="en-US" dirty="0" smtClean="0"/>
              <a:t>第三，自选福利，弹性福利。由于个性需求的差异化。年轻人更多需要与自己有关的福利，比如住房。而老年人更多需要保险，退休福利。如果单位只发一种福利，对没有相应需求的人就是一种痛苦。自选福利使同样的开支给相同人群带来最大的总效用。当一种管理制度变得可以选择的时候，选择本身会创造更大的效能。</a:t>
            </a:r>
            <a:endParaRPr lang="zh-CN" altLang="en-US" dirty="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eaLnBrk="1" hangingPunct="1"/>
            <a:r>
              <a:rPr lang="zh-CN" altLang="en-US" sz="3600" dirty="0" smtClean="0"/>
              <a:t>（七）福利管理的趋势</a:t>
            </a:r>
            <a:endParaRPr lang="zh-CN" altLang="en-US" sz="3600" dirty="0" smtClean="0"/>
          </a:p>
        </p:txBody>
      </p:sp>
      <p:grpSp>
        <p:nvGrpSpPr>
          <p:cNvPr id="2" name="Group 25"/>
          <p:cNvGrpSpPr/>
          <p:nvPr/>
        </p:nvGrpSpPr>
        <p:grpSpPr bwMode="auto">
          <a:xfrm>
            <a:off x="571472" y="1628775"/>
            <a:ext cx="8518525" cy="3076575"/>
            <a:chOff x="394" y="1026"/>
            <a:chExt cx="5366" cy="1938"/>
          </a:xfrm>
        </p:grpSpPr>
        <p:sp>
          <p:nvSpPr>
            <p:cNvPr id="258053" name="AutoShape 5"/>
            <p:cNvSpPr>
              <a:spLocks noChangeArrowheads="1"/>
            </p:cNvSpPr>
            <p:nvPr/>
          </p:nvSpPr>
          <p:spPr bwMode="auto">
            <a:xfrm>
              <a:off x="394" y="1091"/>
              <a:ext cx="1064" cy="346"/>
            </a:xfrm>
            <a:prstGeom prst="homePlate">
              <a:avLst>
                <a:gd name="adj" fmla="val 12941"/>
              </a:avLst>
            </a:prstGeom>
            <a:gradFill rotWithShape="1">
              <a:gsLst>
                <a:gs pos="0">
                  <a:srgbClr val="6699FF"/>
                </a:gs>
                <a:gs pos="100000">
                  <a:srgbClr val="6699FF">
                    <a:gamma/>
                    <a:shade val="46275"/>
                    <a:invGamma/>
                  </a:srgbClr>
                </a:gs>
              </a:gsLst>
              <a:lin ang="0" scaled="1"/>
            </a:gradFill>
            <a:ln w="6350">
              <a:noFill/>
              <a:miter lim="800000"/>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69671" name="Text Box 6"/>
            <p:cNvSpPr txBox="1">
              <a:spLocks noChangeArrowheads="1"/>
            </p:cNvSpPr>
            <p:nvPr/>
          </p:nvSpPr>
          <p:spPr bwMode="auto">
            <a:xfrm>
              <a:off x="441" y="1144"/>
              <a:ext cx="939" cy="242"/>
            </a:xfrm>
            <a:prstGeom prst="rect">
              <a:avLst/>
            </a:prstGeom>
            <a:noFill/>
            <a:ln w="6350">
              <a:noFill/>
              <a:miter lim="800000"/>
            </a:ln>
          </p:spPr>
          <p:txBody>
            <a:bodyPr lIns="0" tIns="0" rIns="0" bIns="0" anchor="ctr">
              <a:spAutoFit/>
            </a:bodyPr>
            <a:lstStyle/>
            <a:p>
              <a:pPr>
                <a:buFontTx/>
                <a:buNone/>
              </a:pPr>
              <a:r>
                <a:rPr lang="zh-CN" altLang="en-US" sz="1800" dirty="0">
                  <a:solidFill>
                    <a:schemeClr val="bg1"/>
                  </a:solidFill>
                  <a:latin typeface="Arial" panose="020B0604020202020204" pitchFamily="34" charset="0"/>
                </a:rPr>
                <a:t>灵活性趋势</a:t>
              </a:r>
              <a:endParaRPr lang="zh-CN" altLang="en-US" sz="1800" dirty="0">
                <a:solidFill>
                  <a:schemeClr val="bg1"/>
                </a:solidFill>
                <a:latin typeface="Arial" panose="020B0604020202020204" pitchFamily="34" charset="0"/>
              </a:endParaRPr>
            </a:p>
          </p:txBody>
        </p:sp>
        <p:sp>
          <p:nvSpPr>
            <p:cNvPr id="258056" name="AutoShape 8"/>
            <p:cNvSpPr>
              <a:spLocks noChangeArrowheads="1"/>
            </p:cNvSpPr>
            <p:nvPr/>
          </p:nvSpPr>
          <p:spPr bwMode="auto">
            <a:xfrm>
              <a:off x="1468" y="1473"/>
              <a:ext cx="1065" cy="346"/>
            </a:xfrm>
            <a:prstGeom prst="chevron">
              <a:avLst>
                <a:gd name="adj" fmla="val 13167"/>
              </a:avLst>
            </a:prstGeom>
            <a:gradFill rotWithShape="1">
              <a:gsLst>
                <a:gs pos="0">
                  <a:srgbClr val="6699FF"/>
                </a:gs>
                <a:gs pos="100000">
                  <a:srgbClr val="6699FF">
                    <a:gamma/>
                    <a:shade val="46275"/>
                    <a:invGamma/>
                  </a:srgbClr>
                </a:gs>
              </a:gsLst>
              <a:lin ang="0" scaled="1"/>
            </a:gradFill>
            <a:ln w="6350">
              <a:noFill/>
              <a:miter lim="800000"/>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69673" name="Text Box 9"/>
            <p:cNvSpPr txBox="1">
              <a:spLocks noChangeArrowheads="1"/>
            </p:cNvSpPr>
            <p:nvPr/>
          </p:nvSpPr>
          <p:spPr bwMode="auto">
            <a:xfrm>
              <a:off x="1590" y="1560"/>
              <a:ext cx="850" cy="173"/>
            </a:xfrm>
            <a:prstGeom prst="rect">
              <a:avLst/>
            </a:prstGeom>
            <a:noFill/>
            <a:ln w="6350">
              <a:noFill/>
              <a:miter lim="800000"/>
            </a:ln>
          </p:spPr>
          <p:txBody>
            <a:bodyPr lIns="0" tIns="0" rIns="0" bIns="0" anchor="ctr">
              <a:spAutoFit/>
            </a:bodyPr>
            <a:lstStyle/>
            <a:p>
              <a:pPr algn="ctr" eaLnBrk="0" hangingPunct="0">
                <a:lnSpc>
                  <a:spcPct val="100000"/>
                </a:lnSpc>
                <a:spcBef>
                  <a:spcPct val="0"/>
                </a:spcBef>
                <a:buFontTx/>
                <a:buNone/>
              </a:pPr>
              <a:r>
                <a:rPr lang="zh-CN" altLang="en-US" sz="1800">
                  <a:solidFill>
                    <a:schemeClr val="bg1"/>
                  </a:solidFill>
                  <a:latin typeface="Arial" panose="020B0604020202020204" pitchFamily="34" charset="0"/>
                </a:rPr>
                <a:t>绩效化趋势</a:t>
              </a:r>
              <a:endParaRPr lang="zh-CN" altLang="en-US" sz="1800">
                <a:solidFill>
                  <a:schemeClr val="bg1"/>
                </a:solidFill>
                <a:latin typeface="Arial" panose="020B0604020202020204" pitchFamily="34" charset="0"/>
              </a:endParaRPr>
            </a:p>
          </p:txBody>
        </p:sp>
        <p:sp>
          <p:nvSpPr>
            <p:cNvPr id="258059" name="AutoShape 11"/>
            <p:cNvSpPr>
              <a:spLocks noChangeArrowheads="1"/>
            </p:cNvSpPr>
            <p:nvPr/>
          </p:nvSpPr>
          <p:spPr bwMode="auto">
            <a:xfrm>
              <a:off x="2544" y="1855"/>
              <a:ext cx="1065" cy="346"/>
            </a:xfrm>
            <a:prstGeom prst="chevron">
              <a:avLst>
                <a:gd name="adj" fmla="val 13167"/>
              </a:avLst>
            </a:prstGeom>
            <a:gradFill rotWithShape="1">
              <a:gsLst>
                <a:gs pos="0">
                  <a:srgbClr val="6699FF"/>
                </a:gs>
                <a:gs pos="100000">
                  <a:srgbClr val="6699FF">
                    <a:gamma/>
                    <a:shade val="46275"/>
                    <a:invGamma/>
                  </a:srgbClr>
                </a:gs>
              </a:gsLst>
              <a:lin ang="0" scaled="1"/>
            </a:gradFill>
            <a:ln w="6350">
              <a:noFill/>
              <a:miter lim="800000"/>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69675" name="Text Box 12"/>
            <p:cNvSpPr txBox="1">
              <a:spLocks noChangeArrowheads="1"/>
            </p:cNvSpPr>
            <p:nvPr/>
          </p:nvSpPr>
          <p:spPr bwMode="auto">
            <a:xfrm>
              <a:off x="2666" y="1942"/>
              <a:ext cx="850" cy="173"/>
            </a:xfrm>
            <a:prstGeom prst="rect">
              <a:avLst/>
            </a:prstGeom>
            <a:noFill/>
            <a:ln w="6350">
              <a:noFill/>
              <a:miter lim="800000"/>
            </a:ln>
          </p:spPr>
          <p:txBody>
            <a:bodyPr lIns="0" tIns="0" rIns="0" bIns="0" anchor="ctr">
              <a:spAutoFit/>
            </a:bodyPr>
            <a:lstStyle/>
            <a:p>
              <a:pPr algn="ctr" eaLnBrk="0" hangingPunct="0">
                <a:lnSpc>
                  <a:spcPct val="100000"/>
                </a:lnSpc>
                <a:spcBef>
                  <a:spcPct val="0"/>
                </a:spcBef>
                <a:buFontTx/>
                <a:buNone/>
              </a:pPr>
              <a:r>
                <a:rPr lang="zh-CN" altLang="en-US" sz="1800">
                  <a:solidFill>
                    <a:schemeClr val="bg1"/>
                  </a:solidFill>
                  <a:latin typeface="Arial" panose="020B0604020202020204" pitchFamily="34" charset="0"/>
                </a:rPr>
                <a:t>外包化趋势</a:t>
              </a:r>
              <a:endParaRPr lang="zh-CN" altLang="en-US" sz="1800">
                <a:solidFill>
                  <a:schemeClr val="bg1"/>
                </a:solidFill>
                <a:latin typeface="Arial" panose="020B0604020202020204" pitchFamily="34" charset="0"/>
              </a:endParaRPr>
            </a:p>
          </p:txBody>
        </p:sp>
        <p:sp>
          <p:nvSpPr>
            <p:cNvPr id="258062" name="AutoShape 14"/>
            <p:cNvSpPr>
              <a:spLocks noChangeArrowheads="1"/>
            </p:cNvSpPr>
            <p:nvPr/>
          </p:nvSpPr>
          <p:spPr bwMode="auto">
            <a:xfrm>
              <a:off x="3619" y="2237"/>
              <a:ext cx="1065" cy="346"/>
            </a:xfrm>
            <a:prstGeom prst="chevron">
              <a:avLst>
                <a:gd name="adj" fmla="val 13167"/>
              </a:avLst>
            </a:prstGeom>
            <a:gradFill rotWithShape="1">
              <a:gsLst>
                <a:gs pos="0">
                  <a:srgbClr val="6699FF"/>
                </a:gs>
                <a:gs pos="100000">
                  <a:srgbClr val="6699FF">
                    <a:gamma/>
                    <a:shade val="46275"/>
                    <a:invGamma/>
                  </a:srgbClr>
                </a:gs>
              </a:gsLst>
              <a:lin ang="0" scaled="1"/>
            </a:gradFill>
            <a:ln w="6350">
              <a:noFill/>
              <a:miter lim="800000"/>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69677" name="Text Box 15"/>
            <p:cNvSpPr txBox="1">
              <a:spLocks noChangeArrowheads="1"/>
            </p:cNvSpPr>
            <p:nvPr/>
          </p:nvSpPr>
          <p:spPr bwMode="auto">
            <a:xfrm>
              <a:off x="3741" y="2324"/>
              <a:ext cx="850" cy="173"/>
            </a:xfrm>
            <a:prstGeom prst="rect">
              <a:avLst/>
            </a:prstGeom>
            <a:noFill/>
            <a:ln w="6350">
              <a:noFill/>
              <a:miter lim="800000"/>
            </a:ln>
          </p:spPr>
          <p:txBody>
            <a:bodyPr lIns="0" tIns="0" rIns="0" bIns="0" anchor="ctr">
              <a:spAutoFit/>
            </a:bodyPr>
            <a:lstStyle/>
            <a:p>
              <a:pPr algn="ctr" eaLnBrk="0" hangingPunct="0">
                <a:lnSpc>
                  <a:spcPct val="100000"/>
                </a:lnSpc>
                <a:spcBef>
                  <a:spcPct val="0"/>
                </a:spcBef>
                <a:buFontTx/>
                <a:buNone/>
              </a:pPr>
              <a:r>
                <a:rPr lang="en-US" altLang="zh-CN" sz="1800">
                  <a:solidFill>
                    <a:schemeClr val="bg1"/>
                  </a:solidFill>
                  <a:latin typeface="Arial" panose="020B0604020202020204" pitchFamily="34" charset="0"/>
                </a:rPr>
                <a:t>IT</a:t>
              </a:r>
              <a:r>
                <a:rPr lang="zh-CN" altLang="en-US" sz="1800">
                  <a:solidFill>
                    <a:schemeClr val="bg1"/>
                  </a:solidFill>
                  <a:latin typeface="Arial" panose="020B0604020202020204" pitchFamily="34" charset="0"/>
                </a:rPr>
                <a:t>化趋势</a:t>
              </a:r>
              <a:endParaRPr lang="zh-CN" altLang="en-US" sz="1800">
                <a:solidFill>
                  <a:schemeClr val="bg1"/>
                </a:solidFill>
                <a:latin typeface="Arial" panose="020B0604020202020204" pitchFamily="34" charset="0"/>
              </a:endParaRPr>
            </a:p>
          </p:txBody>
        </p:sp>
        <p:sp>
          <p:nvSpPr>
            <p:cNvPr id="258065" name="AutoShape 17"/>
            <p:cNvSpPr>
              <a:spLocks noChangeArrowheads="1"/>
            </p:cNvSpPr>
            <p:nvPr/>
          </p:nvSpPr>
          <p:spPr bwMode="auto">
            <a:xfrm>
              <a:off x="4695" y="2618"/>
              <a:ext cx="1065" cy="346"/>
            </a:xfrm>
            <a:prstGeom prst="chevron">
              <a:avLst>
                <a:gd name="adj" fmla="val 13167"/>
              </a:avLst>
            </a:prstGeom>
            <a:gradFill rotWithShape="1">
              <a:gsLst>
                <a:gs pos="0">
                  <a:srgbClr val="6699FF"/>
                </a:gs>
                <a:gs pos="100000">
                  <a:srgbClr val="6699FF">
                    <a:gamma/>
                    <a:shade val="46275"/>
                    <a:invGamma/>
                  </a:srgbClr>
                </a:gs>
              </a:gsLst>
              <a:lin ang="0" scaled="1"/>
            </a:gradFill>
            <a:ln w="6350">
              <a:noFill/>
              <a:miter lim="800000"/>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69679" name="Text Box 18"/>
            <p:cNvSpPr txBox="1">
              <a:spLocks noChangeArrowheads="1"/>
            </p:cNvSpPr>
            <p:nvPr/>
          </p:nvSpPr>
          <p:spPr bwMode="auto">
            <a:xfrm>
              <a:off x="4817" y="2705"/>
              <a:ext cx="850" cy="173"/>
            </a:xfrm>
            <a:prstGeom prst="rect">
              <a:avLst/>
            </a:prstGeom>
            <a:noFill/>
            <a:ln w="6350">
              <a:noFill/>
              <a:miter lim="800000"/>
            </a:ln>
          </p:spPr>
          <p:txBody>
            <a:bodyPr lIns="0" tIns="0" rIns="0" bIns="0" anchor="ctr">
              <a:spAutoFit/>
            </a:bodyPr>
            <a:lstStyle/>
            <a:p>
              <a:pPr algn="ctr" eaLnBrk="0" hangingPunct="0">
                <a:lnSpc>
                  <a:spcPct val="100000"/>
                </a:lnSpc>
                <a:spcBef>
                  <a:spcPct val="0"/>
                </a:spcBef>
                <a:buFontTx/>
                <a:buNone/>
              </a:pPr>
              <a:r>
                <a:rPr lang="zh-CN" altLang="en-US" sz="1800">
                  <a:solidFill>
                    <a:schemeClr val="bg1"/>
                  </a:solidFill>
                  <a:latin typeface="Arial" panose="020B0604020202020204" pitchFamily="34" charset="0"/>
                </a:rPr>
                <a:t>专业化趋势</a:t>
              </a:r>
              <a:endParaRPr lang="zh-CN" altLang="en-US" sz="1800">
                <a:solidFill>
                  <a:schemeClr val="bg1"/>
                </a:solidFill>
                <a:latin typeface="Arial" panose="020B0604020202020204" pitchFamily="34" charset="0"/>
              </a:endParaRPr>
            </a:p>
          </p:txBody>
        </p:sp>
        <p:sp>
          <p:nvSpPr>
            <p:cNvPr id="369680" name="Rectangle 20"/>
            <p:cNvSpPr>
              <a:spLocks noChangeArrowheads="1"/>
            </p:cNvSpPr>
            <p:nvPr/>
          </p:nvSpPr>
          <p:spPr bwMode="auto">
            <a:xfrm>
              <a:off x="476" y="1026"/>
              <a:ext cx="142" cy="142"/>
            </a:xfrm>
            <a:prstGeom prst="rect">
              <a:avLst/>
            </a:prstGeom>
            <a:solidFill>
              <a:schemeClr val="hlink"/>
            </a:solidFill>
            <a:ln w="6350">
              <a:noFill/>
              <a:miter lim="800000"/>
            </a:ln>
          </p:spPr>
          <p:txBody>
            <a:bodyPr lIns="0" tIns="0" rIns="0" bIns="0" anchor="ctr" anchorCtr="1"/>
            <a:lstStyle/>
            <a:p>
              <a:pPr algn="ctr" eaLnBrk="0" hangingPunct="0">
                <a:lnSpc>
                  <a:spcPct val="100000"/>
                </a:lnSpc>
                <a:spcBef>
                  <a:spcPct val="0"/>
                </a:spcBef>
                <a:buFontTx/>
                <a:buNone/>
              </a:pPr>
              <a:r>
                <a:rPr kumimoji="1" lang="zh-CN" altLang="en-US" sz="1200" b="1">
                  <a:solidFill>
                    <a:schemeClr val="bg1"/>
                  </a:solidFill>
                  <a:latin typeface="Arial" panose="020B0604020202020204" pitchFamily="34" charset="0"/>
                  <a:ea typeface="宋体" panose="02010600030101010101" pitchFamily="2" charset="-122"/>
                </a:rPr>
                <a:t>1</a:t>
              </a:r>
              <a:endParaRPr kumimoji="1" lang="zh-CN" altLang="en-US" sz="1800" b="1">
                <a:solidFill>
                  <a:schemeClr val="bg1"/>
                </a:solidFill>
                <a:latin typeface="Arial" panose="020B0604020202020204" pitchFamily="34" charset="0"/>
                <a:ea typeface="宋体" panose="02010600030101010101" pitchFamily="2" charset="-122"/>
              </a:endParaRPr>
            </a:p>
          </p:txBody>
        </p:sp>
        <p:sp>
          <p:nvSpPr>
            <p:cNvPr id="369681" name="Rectangle 21"/>
            <p:cNvSpPr>
              <a:spLocks noChangeArrowheads="1"/>
            </p:cNvSpPr>
            <p:nvPr/>
          </p:nvSpPr>
          <p:spPr bwMode="auto">
            <a:xfrm>
              <a:off x="1569" y="1403"/>
              <a:ext cx="142" cy="142"/>
            </a:xfrm>
            <a:prstGeom prst="rect">
              <a:avLst/>
            </a:prstGeom>
            <a:solidFill>
              <a:schemeClr val="hlink"/>
            </a:solidFill>
            <a:ln w="6350">
              <a:noFill/>
              <a:miter lim="800000"/>
            </a:ln>
          </p:spPr>
          <p:txBody>
            <a:bodyPr lIns="0" tIns="0" rIns="0" bIns="0" anchor="ctr" anchorCtr="1"/>
            <a:lstStyle/>
            <a:p>
              <a:pPr algn="ctr" eaLnBrk="0" hangingPunct="0">
                <a:lnSpc>
                  <a:spcPct val="100000"/>
                </a:lnSpc>
                <a:spcBef>
                  <a:spcPct val="0"/>
                </a:spcBef>
                <a:buFontTx/>
                <a:buNone/>
              </a:pPr>
              <a:r>
                <a:rPr kumimoji="1" lang="zh-CN" altLang="en-US" sz="1200" b="1">
                  <a:solidFill>
                    <a:schemeClr val="bg1"/>
                  </a:solidFill>
                  <a:latin typeface="Arial" panose="020B0604020202020204" pitchFamily="34" charset="0"/>
                  <a:ea typeface="宋体" panose="02010600030101010101" pitchFamily="2" charset="-122"/>
                </a:rPr>
                <a:t>2</a:t>
              </a:r>
              <a:endParaRPr kumimoji="1" lang="zh-CN" altLang="en-US" sz="1800" b="1">
                <a:solidFill>
                  <a:schemeClr val="bg1"/>
                </a:solidFill>
                <a:latin typeface="Arial" panose="020B0604020202020204" pitchFamily="34" charset="0"/>
                <a:ea typeface="宋体" panose="02010600030101010101" pitchFamily="2" charset="-122"/>
              </a:endParaRPr>
            </a:p>
          </p:txBody>
        </p:sp>
        <p:sp>
          <p:nvSpPr>
            <p:cNvPr id="369682" name="Rectangle 22"/>
            <p:cNvSpPr>
              <a:spLocks noChangeArrowheads="1"/>
            </p:cNvSpPr>
            <p:nvPr/>
          </p:nvSpPr>
          <p:spPr bwMode="auto">
            <a:xfrm>
              <a:off x="2621" y="1781"/>
              <a:ext cx="142" cy="142"/>
            </a:xfrm>
            <a:prstGeom prst="rect">
              <a:avLst/>
            </a:prstGeom>
            <a:solidFill>
              <a:schemeClr val="hlink"/>
            </a:solidFill>
            <a:ln w="6350">
              <a:noFill/>
              <a:miter lim="800000"/>
            </a:ln>
          </p:spPr>
          <p:txBody>
            <a:bodyPr lIns="0" tIns="0" rIns="0" bIns="0" anchor="ctr" anchorCtr="1"/>
            <a:lstStyle/>
            <a:p>
              <a:pPr algn="ctr" eaLnBrk="0" hangingPunct="0">
                <a:lnSpc>
                  <a:spcPct val="100000"/>
                </a:lnSpc>
                <a:spcBef>
                  <a:spcPct val="0"/>
                </a:spcBef>
                <a:buFontTx/>
                <a:buNone/>
              </a:pPr>
              <a:r>
                <a:rPr kumimoji="1" lang="zh-CN" altLang="en-US" sz="1200" b="1">
                  <a:solidFill>
                    <a:schemeClr val="bg1"/>
                  </a:solidFill>
                  <a:latin typeface="Arial" panose="020B0604020202020204" pitchFamily="34" charset="0"/>
                  <a:ea typeface="宋体" panose="02010600030101010101" pitchFamily="2" charset="-122"/>
                </a:rPr>
                <a:t>3</a:t>
              </a:r>
              <a:endParaRPr kumimoji="1" lang="zh-CN" altLang="en-US" sz="1800" b="1">
                <a:solidFill>
                  <a:schemeClr val="bg1"/>
                </a:solidFill>
                <a:latin typeface="Arial" panose="020B0604020202020204" pitchFamily="34" charset="0"/>
                <a:ea typeface="宋体" panose="02010600030101010101" pitchFamily="2" charset="-122"/>
              </a:endParaRPr>
            </a:p>
          </p:txBody>
        </p:sp>
        <p:sp>
          <p:nvSpPr>
            <p:cNvPr id="369683" name="Rectangle 23"/>
            <p:cNvSpPr>
              <a:spLocks noChangeArrowheads="1"/>
            </p:cNvSpPr>
            <p:nvPr/>
          </p:nvSpPr>
          <p:spPr bwMode="auto">
            <a:xfrm>
              <a:off x="3715" y="2163"/>
              <a:ext cx="142" cy="142"/>
            </a:xfrm>
            <a:prstGeom prst="rect">
              <a:avLst/>
            </a:prstGeom>
            <a:solidFill>
              <a:schemeClr val="hlink"/>
            </a:solidFill>
            <a:ln w="6350">
              <a:noFill/>
              <a:miter lim="800000"/>
            </a:ln>
          </p:spPr>
          <p:txBody>
            <a:bodyPr lIns="0" tIns="0" rIns="0" bIns="0" anchor="ctr" anchorCtr="1"/>
            <a:lstStyle/>
            <a:p>
              <a:pPr algn="ctr" eaLnBrk="0" hangingPunct="0">
                <a:lnSpc>
                  <a:spcPct val="100000"/>
                </a:lnSpc>
                <a:spcBef>
                  <a:spcPct val="0"/>
                </a:spcBef>
                <a:buFontTx/>
                <a:buNone/>
              </a:pPr>
              <a:r>
                <a:rPr kumimoji="1" lang="zh-CN" altLang="en-US" sz="1200" b="1">
                  <a:solidFill>
                    <a:schemeClr val="bg1"/>
                  </a:solidFill>
                  <a:latin typeface="Arial" panose="020B0604020202020204" pitchFamily="34" charset="0"/>
                  <a:ea typeface="宋体" panose="02010600030101010101" pitchFamily="2" charset="-122"/>
                </a:rPr>
                <a:t>4</a:t>
              </a:r>
              <a:endParaRPr kumimoji="1" lang="zh-CN" altLang="en-US" sz="1800" b="1">
                <a:solidFill>
                  <a:schemeClr val="bg1"/>
                </a:solidFill>
                <a:latin typeface="Arial" panose="020B0604020202020204" pitchFamily="34" charset="0"/>
                <a:ea typeface="宋体" panose="02010600030101010101" pitchFamily="2" charset="-122"/>
              </a:endParaRPr>
            </a:p>
          </p:txBody>
        </p:sp>
        <p:sp>
          <p:nvSpPr>
            <p:cNvPr id="369684" name="Rectangle 24"/>
            <p:cNvSpPr>
              <a:spLocks noChangeArrowheads="1"/>
            </p:cNvSpPr>
            <p:nvPr/>
          </p:nvSpPr>
          <p:spPr bwMode="auto">
            <a:xfrm>
              <a:off x="4801" y="2554"/>
              <a:ext cx="142" cy="142"/>
            </a:xfrm>
            <a:prstGeom prst="rect">
              <a:avLst/>
            </a:prstGeom>
            <a:solidFill>
              <a:schemeClr val="hlink"/>
            </a:solidFill>
            <a:ln w="6350">
              <a:noFill/>
              <a:miter lim="800000"/>
            </a:ln>
          </p:spPr>
          <p:txBody>
            <a:bodyPr lIns="0" tIns="0" rIns="0" bIns="0" anchor="ctr" anchorCtr="1"/>
            <a:lstStyle/>
            <a:p>
              <a:pPr algn="ctr" eaLnBrk="0" hangingPunct="0">
                <a:lnSpc>
                  <a:spcPct val="100000"/>
                </a:lnSpc>
                <a:spcBef>
                  <a:spcPct val="0"/>
                </a:spcBef>
                <a:buFontTx/>
                <a:buNone/>
              </a:pPr>
              <a:r>
                <a:rPr kumimoji="1" lang="zh-CN" altLang="en-US" sz="1200" b="1">
                  <a:solidFill>
                    <a:schemeClr val="bg1"/>
                  </a:solidFill>
                  <a:latin typeface="Arial" panose="020B0604020202020204" pitchFamily="34" charset="0"/>
                  <a:ea typeface="宋体" panose="02010600030101010101" pitchFamily="2" charset="-122"/>
                </a:rPr>
                <a:t>5</a:t>
              </a:r>
              <a:endParaRPr kumimoji="1" lang="zh-CN" altLang="en-US" sz="1800" b="1">
                <a:solidFill>
                  <a:schemeClr val="bg1"/>
                </a:solidFill>
                <a:latin typeface="Arial" panose="020B0604020202020204" pitchFamily="34" charset="0"/>
                <a:ea typeface="宋体" panose="02010600030101010101" pitchFamily="2" charset="-122"/>
              </a:endParaRPr>
            </a:p>
          </p:txBody>
        </p:sp>
      </p:grpSp>
      <p:sp>
        <p:nvSpPr>
          <p:cNvPr id="369668" name="TextBox 18"/>
          <p:cNvSpPr txBox="1">
            <a:spLocks noChangeArrowheads="1"/>
          </p:cNvSpPr>
          <p:nvPr/>
        </p:nvSpPr>
        <p:spPr bwMode="auto">
          <a:xfrm>
            <a:off x="8429625" y="0"/>
            <a:ext cx="714375" cy="544513"/>
          </a:xfrm>
          <a:prstGeom prst="rect">
            <a:avLst/>
          </a:prstGeom>
          <a:solidFill>
            <a:schemeClr val="bg1"/>
          </a:solidFill>
          <a:ln w="9525">
            <a:noFill/>
            <a:miter lim="800000"/>
          </a:ln>
        </p:spPr>
        <p:txBody>
          <a:bodyPr>
            <a:spAutoFit/>
          </a:bodyPr>
          <a:lstStyle/>
          <a:p>
            <a:endParaRPr lang="zh-CN" altLang="en-US" sz="2100"/>
          </a:p>
        </p:txBody>
      </p:sp>
      <p:sp>
        <p:nvSpPr>
          <p:cNvPr id="20" name="爆炸形 1 19"/>
          <p:cNvSpPr/>
          <p:nvPr/>
        </p:nvSpPr>
        <p:spPr>
          <a:xfrm>
            <a:off x="1143001" y="3500458"/>
            <a:ext cx="3500437" cy="28575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t>数量增加：</a:t>
            </a:r>
            <a:r>
              <a:rPr lang="en-US" altLang="zh-CN" sz="2000" b="1" dirty="0"/>
              <a:t>30%-40%</a:t>
            </a:r>
            <a:r>
              <a:rPr lang="zh-CN" altLang="en-US" sz="2000" b="1" dirty="0"/>
              <a:t>，福利市场潜力巨大</a:t>
            </a:r>
            <a:endParaRPr lang="zh-CN" altLang="en-US" sz="2000" b="1" dirty="0"/>
          </a:p>
        </p:txBody>
      </p:sp>
      <p:sp>
        <p:nvSpPr>
          <p:cNvPr id="22" name="灯片编号占位符 21"/>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标题 1"/>
          <p:cNvSpPr>
            <a:spLocks noGrp="1"/>
          </p:cNvSpPr>
          <p:nvPr>
            <p:ph type="title"/>
          </p:nvPr>
        </p:nvSpPr>
        <p:spPr>
          <a:xfrm>
            <a:off x="-1071602" y="5357826"/>
            <a:ext cx="8229600" cy="1143000"/>
          </a:xfrm>
        </p:spPr>
        <p:txBody>
          <a:bodyPr/>
          <a:lstStyle/>
          <a:p>
            <a:r>
              <a:rPr lang="zh-CN" altLang="en-US" dirty="0" smtClean="0"/>
              <a:t>两个重要的趋势</a:t>
            </a:r>
            <a:endParaRPr lang="zh-CN" altLang="en-US" dirty="0" smtClean="0"/>
          </a:p>
        </p:txBody>
      </p:sp>
      <p:sp>
        <p:nvSpPr>
          <p:cNvPr id="370692" name="内容占位符 2"/>
          <p:cNvSpPr>
            <a:spLocks noGrp="1"/>
          </p:cNvSpPr>
          <p:nvPr>
            <p:ph sz="quarter" idx="2"/>
          </p:nvPr>
        </p:nvSpPr>
        <p:spPr/>
        <p:txBody>
          <a:bodyPr/>
          <a:lstStyle/>
          <a:p>
            <a:r>
              <a:rPr lang="zh-CN" altLang="en-US" smtClean="0"/>
              <a:t>美国的情况：核心外加计划，标准组件计划，工资</a:t>
            </a:r>
            <a:r>
              <a:rPr lang="en-US" altLang="zh-CN" smtClean="0"/>
              <a:t>/</a:t>
            </a:r>
            <a:r>
              <a:rPr lang="zh-CN" altLang="en-US" smtClean="0"/>
              <a:t>薪水下调计划，酬金转换计划。</a:t>
            </a:r>
            <a:endParaRPr lang="en-US" altLang="zh-CN" smtClean="0"/>
          </a:p>
          <a:p>
            <a:r>
              <a:rPr lang="zh-CN" altLang="en-US" smtClean="0"/>
              <a:t>弹性化福利最核心的部分在选择权。同样数量的福利支出产生的效用是最大的。同样的福利，当员工有选择权的时候效用是最大的。</a:t>
            </a:r>
            <a:endParaRPr lang="zh-CN" altLang="en-US" smtClean="0"/>
          </a:p>
        </p:txBody>
      </p:sp>
      <p:sp>
        <p:nvSpPr>
          <p:cNvPr id="370694" name="内容占位符 6"/>
          <p:cNvSpPr>
            <a:spLocks noGrp="1"/>
          </p:cNvSpPr>
          <p:nvPr>
            <p:ph sz="quarter" idx="4"/>
          </p:nvPr>
        </p:nvSpPr>
        <p:spPr>
          <a:xfrm>
            <a:off x="4284663" y="2133600"/>
            <a:ext cx="4643437" cy="3951288"/>
          </a:xfrm>
        </p:spPr>
        <p:txBody>
          <a:bodyPr/>
          <a:lstStyle/>
          <a:p>
            <a:r>
              <a:rPr lang="zh-CN" altLang="en-US" sz="3200" smtClean="0"/>
              <a:t>美国薪酬协会的文章：</a:t>
            </a:r>
            <a:endParaRPr lang="en-US" altLang="zh-CN" sz="3200" smtClean="0"/>
          </a:p>
          <a:p>
            <a:pPr lvl="1"/>
            <a:r>
              <a:rPr lang="zh-CN" altLang="en-US" sz="2800" smtClean="0"/>
              <a:t>如果福利都是平均的，和绩效没有关系，那就没有什么意思。</a:t>
            </a:r>
            <a:endParaRPr lang="en-US" altLang="zh-CN" sz="2800" smtClean="0"/>
          </a:p>
          <a:p>
            <a:pPr lvl="1"/>
            <a:r>
              <a:rPr lang="zh-CN" altLang="en-US" sz="2800" smtClean="0"/>
              <a:t>当把福利和绩效链接到一起的时候，要避免福利的奖金化趋势，否则就都一样了。</a:t>
            </a:r>
            <a:endParaRPr lang="zh-CN" altLang="en-US" sz="2800" smtClean="0"/>
          </a:p>
          <a:p>
            <a:endParaRPr lang="zh-CN" altLang="en-US" smtClean="0"/>
          </a:p>
        </p:txBody>
      </p:sp>
      <p:sp>
        <p:nvSpPr>
          <p:cNvPr id="370691" name="文本占位符 4"/>
          <p:cNvSpPr>
            <a:spLocks noGrp="1"/>
          </p:cNvSpPr>
          <p:nvPr>
            <p:ph type="body" sz="quarter" idx="1"/>
          </p:nvPr>
        </p:nvSpPr>
        <p:spPr/>
        <p:txBody>
          <a:bodyPr/>
          <a:lstStyle/>
          <a:p>
            <a:r>
              <a:rPr lang="zh-CN" altLang="en-US" sz="2800" smtClean="0"/>
              <a:t>灵活性：弹性福利计划</a:t>
            </a:r>
            <a:endParaRPr lang="zh-CN" altLang="en-US" sz="2800" smtClean="0"/>
          </a:p>
        </p:txBody>
      </p:sp>
      <p:sp>
        <p:nvSpPr>
          <p:cNvPr id="370693" name="文本占位符 5"/>
          <p:cNvSpPr>
            <a:spLocks noGrp="1"/>
          </p:cNvSpPr>
          <p:nvPr>
            <p:ph type="body" sz="quarter" idx="3"/>
          </p:nvPr>
        </p:nvSpPr>
        <p:spPr>
          <a:xfrm>
            <a:off x="4714876" y="1500174"/>
            <a:ext cx="4041775" cy="639762"/>
          </a:xfrm>
        </p:spPr>
        <p:txBody>
          <a:bodyPr/>
          <a:lstStyle/>
          <a:p>
            <a:pPr algn="r"/>
            <a:r>
              <a:rPr lang="zh-CN" altLang="en-US" sz="2800" smtClean="0"/>
              <a:t>绩效化：奖金</a:t>
            </a:r>
            <a:endParaRPr lang="zh-CN" altLang="en-US" sz="2800" smtClean="0"/>
          </a:p>
        </p:txBody>
      </p:sp>
      <p:sp>
        <p:nvSpPr>
          <p:cNvPr id="8" name="灯片编号占位符 7"/>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11268"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1269" name="Rectangle 2"/>
          <p:cNvSpPr/>
          <p:nvPr/>
        </p:nvSpPr>
        <p:spPr>
          <a:xfrm>
            <a:off x="2190750" y="2286000"/>
            <a:ext cx="9144000" cy="0"/>
          </a:xfrm>
          <a:prstGeom prst="rect">
            <a:avLst/>
          </a:prstGeom>
          <a:noFill/>
          <a:ln w="9525">
            <a:noFill/>
          </a:ln>
        </p:spPr>
        <p:txBody>
          <a:bodyPr>
            <a:spAutoFit/>
          </a:bodyPr>
          <a:p>
            <a:endParaRPr lang="zh-CN" altLang="en-US" dirty="0">
              <a:latin typeface="Arial" panose="020B0604020202020204" pitchFamily="34" charset="0"/>
            </a:endParaRPr>
          </a:p>
        </p:txBody>
      </p:sp>
      <p:sp>
        <p:nvSpPr>
          <p:cNvPr id="11270" name="Rectangle 3"/>
          <p:cNvSpPr/>
          <p:nvPr/>
        </p:nvSpPr>
        <p:spPr>
          <a:xfrm>
            <a:off x="0" y="0"/>
            <a:ext cx="9144000" cy="6858000"/>
          </a:xfrm>
          <a:prstGeom prst="rect">
            <a:avLst/>
          </a:prstGeom>
          <a:solidFill>
            <a:schemeClr val="bg1"/>
          </a:solidFill>
          <a:ln w="9525" cap="flat" cmpd="sng">
            <a:solidFill>
              <a:schemeClr val="tx1"/>
            </a:solidFill>
            <a:prstDash val="solid"/>
            <a:miter/>
            <a:headEnd type="none" w="med" len="med"/>
            <a:tailEnd type="none" w="lg" len="lg"/>
          </a:ln>
        </p:spPr>
        <p:txBody>
          <a:bodyPr wrap="none" anchor="ctr" anchorCtr="0"/>
          <a:p>
            <a:endParaRPr lang="zh-CN" altLang="en-US" dirty="0">
              <a:latin typeface="Arial" panose="020B0604020202020204" pitchFamily="34" charset="0"/>
            </a:endParaRPr>
          </a:p>
        </p:txBody>
      </p:sp>
      <p:grpSp>
        <p:nvGrpSpPr>
          <p:cNvPr id="11271" name="Group 4"/>
          <p:cNvGrpSpPr/>
          <p:nvPr/>
        </p:nvGrpSpPr>
        <p:grpSpPr>
          <a:xfrm>
            <a:off x="228600" y="228600"/>
            <a:ext cx="8610600" cy="2819400"/>
            <a:chOff x="-3" y="-3"/>
            <a:chExt cx="3778" cy="2308"/>
          </a:xfrm>
        </p:grpSpPr>
        <p:grpSp>
          <p:nvGrpSpPr>
            <p:cNvPr id="11272" name="Group 5"/>
            <p:cNvGrpSpPr/>
            <p:nvPr/>
          </p:nvGrpSpPr>
          <p:grpSpPr>
            <a:xfrm>
              <a:off x="0" y="0"/>
              <a:ext cx="3772" cy="2302"/>
              <a:chOff x="0" y="0"/>
              <a:chExt cx="3772" cy="2302"/>
            </a:xfrm>
          </p:grpSpPr>
          <p:grpSp>
            <p:nvGrpSpPr>
              <p:cNvPr id="11274" name="Group 6"/>
              <p:cNvGrpSpPr/>
              <p:nvPr/>
            </p:nvGrpSpPr>
            <p:grpSpPr>
              <a:xfrm>
                <a:off x="0" y="0"/>
                <a:ext cx="572" cy="403"/>
                <a:chOff x="0" y="0"/>
                <a:chExt cx="572" cy="403"/>
              </a:xfrm>
            </p:grpSpPr>
            <p:sp>
              <p:nvSpPr>
                <p:cNvPr id="11404" name="Rectangle 7"/>
                <p:cNvSpPr/>
                <p:nvPr/>
              </p:nvSpPr>
              <p:spPr>
                <a:xfrm>
                  <a:off x="0" y="0"/>
                  <a:ext cx="572" cy="403"/>
                </a:xfrm>
                <a:prstGeom prst="rect">
                  <a:avLst/>
                </a:prstGeom>
                <a:noFill/>
                <a:ln w="9525">
                  <a:noFill/>
                </a:ln>
              </p:spPr>
              <p:txBody>
                <a:bodyPr anchor="b" anchorCtr="0"/>
                <a:p>
                  <a:pPr algn="ctr"/>
                  <a:r>
                    <a:rPr lang="zh-CN" altLang="en-US" sz="1400" b="1" dirty="0">
                      <a:solidFill>
                        <a:srgbClr val="008000"/>
                      </a:solidFill>
                      <a:latin typeface="宋体" panose="02010600030101010101" pitchFamily="2" charset="-122"/>
                    </a:rPr>
                    <a:t>调查年份</a:t>
                  </a:r>
                  <a:endParaRPr lang="zh-CN" altLang="en-US"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405" name="Rectangle 8"/>
                <p:cNvSpPr/>
                <p:nvPr/>
              </p:nvSpPr>
              <p:spPr>
                <a:xfrm>
                  <a:off x="0" y="0"/>
                  <a:ext cx="572"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75" name="Group 9"/>
              <p:cNvGrpSpPr/>
              <p:nvPr/>
            </p:nvGrpSpPr>
            <p:grpSpPr>
              <a:xfrm>
                <a:off x="572" y="0"/>
                <a:ext cx="320" cy="403"/>
                <a:chOff x="572" y="0"/>
                <a:chExt cx="320" cy="403"/>
              </a:xfrm>
            </p:grpSpPr>
            <p:sp>
              <p:nvSpPr>
                <p:cNvPr id="11402" name="Rectangle 10"/>
                <p:cNvSpPr/>
                <p:nvPr/>
              </p:nvSpPr>
              <p:spPr>
                <a:xfrm>
                  <a:off x="572" y="0"/>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1960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403" name="Rectangle 11"/>
                <p:cNvSpPr/>
                <p:nvPr/>
              </p:nvSpPr>
              <p:spPr>
                <a:xfrm>
                  <a:off x="572" y="0"/>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76" name="Group 12"/>
              <p:cNvGrpSpPr/>
              <p:nvPr/>
            </p:nvGrpSpPr>
            <p:grpSpPr>
              <a:xfrm>
                <a:off x="892" y="0"/>
                <a:ext cx="320" cy="403"/>
                <a:chOff x="892" y="0"/>
                <a:chExt cx="320" cy="403"/>
              </a:xfrm>
            </p:grpSpPr>
            <p:sp>
              <p:nvSpPr>
                <p:cNvPr id="11400" name="Rectangle 13"/>
                <p:cNvSpPr/>
                <p:nvPr/>
              </p:nvSpPr>
              <p:spPr>
                <a:xfrm>
                  <a:off x="892" y="0"/>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1962</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401" name="Rectangle 14"/>
                <p:cNvSpPr/>
                <p:nvPr/>
              </p:nvSpPr>
              <p:spPr>
                <a:xfrm>
                  <a:off x="892" y="0"/>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77" name="Group 15"/>
              <p:cNvGrpSpPr/>
              <p:nvPr/>
            </p:nvGrpSpPr>
            <p:grpSpPr>
              <a:xfrm>
                <a:off x="1212" y="0"/>
                <a:ext cx="320" cy="403"/>
                <a:chOff x="1212" y="0"/>
                <a:chExt cx="320" cy="403"/>
              </a:xfrm>
            </p:grpSpPr>
            <p:sp>
              <p:nvSpPr>
                <p:cNvPr id="11398" name="Rectangle 16"/>
                <p:cNvSpPr/>
                <p:nvPr/>
              </p:nvSpPr>
              <p:spPr>
                <a:xfrm>
                  <a:off x="1212" y="0"/>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1964</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99" name="Rectangle 17"/>
                <p:cNvSpPr/>
                <p:nvPr/>
              </p:nvSpPr>
              <p:spPr>
                <a:xfrm>
                  <a:off x="1212" y="0"/>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78" name="Group 18"/>
              <p:cNvGrpSpPr/>
              <p:nvPr/>
            </p:nvGrpSpPr>
            <p:grpSpPr>
              <a:xfrm>
                <a:off x="1532" y="0"/>
                <a:ext cx="320" cy="403"/>
                <a:chOff x="1532" y="0"/>
                <a:chExt cx="320" cy="403"/>
              </a:xfrm>
            </p:grpSpPr>
            <p:sp>
              <p:nvSpPr>
                <p:cNvPr id="11396" name="Rectangle 19"/>
                <p:cNvSpPr/>
                <p:nvPr/>
              </p:nvSpPr>
              <p:spPr>
                <a:xfrm>
                  <a:off x="1532" y="0"/>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1966</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97" name="Rectangle 20"/>
                <p:cNvSpPr/>
                <p:nvPr/>
              </p:nvSpPr>
              <p:spPr>
                <a:xfrm>
                  <a:off x="1532" y="0"/>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79" name="Group 21"/>
              <p:cNvGrpSpPr/>
              <p:nvPr/>
            </p:nvGrpSpPr>
            <p:grpSpPr>
              <a:xfrm>
                <a:off x="1852" y="0"/>
                <a:ext cx="320" cy="403"/>
                <a:chOff x="1852" y="0"/>
                <a:chExt cx="320" cy="403"/>
              </a:xfrm>
            </p:grpSpPr>
            <p:sp>
              <p:nvSpPr>
                <p:cNvPr id="11394" name="Rectangle 22"/>
                <p:cNvSpPr/>
                <p:nvPr/>
              </p:nvSpPr>
              <p:spPr>
                <a:xfrm>
                  <a:off x="1852" y="0"/>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1968</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95" name="Rectangle 23"/>
                <p:cNvSpPr/>
                <p:nvPr/>
              </p:nvSpPr>
              <p:spPr>
                <a:xfrm>
                  <a:off x="1852" y="0"/>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80" name="Group 24"/>
              <p:cNvGrpSpPr/>
              <p:nvPr/>
            </p:nvGrpSpPr>
            <p:grpSpPr>
              <a:xfrm>
                <a:off x="2172" y="0"/>
                <a:ext cx="320" cy="403"/>
                <a:chOff x="2172" y="0"/>
                <a:chExt cx="320" cy="403"/>
              </a:xfrm>
            </p:grpSpPr>
            <p:sp>
              <p:nvSpPr>
                <p:cNvPr id="11392" name="Rectangle 25"/>
                <p:cNvSpPr/>
                <p:nvPr/>
              </p:nvSpPr>
              <p:spPr>
                <a:xfrm>
                  <a:off x="2172" y="0"/>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1970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93" name="Rectangle 26"/>
                <p:cNvSpPr/>
                <p:nvPr/>
              </p:nvSpPr>
              <p:spPr>
                <a:xfrm>
                  <a:off x="2172" y="0"/>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81" name="Group 27"/>
              <p:cNvGrpSpPr/>
              <p:nvPr/>
            </p:nvGrpSpPr>
            <p:grpSpPr>
              <a:xfrm>
                <a:off x="2492" y="0"/>
                <a:ext cx="320" cy="403"/>
                <a:chOff x="2492" y="0"/>
                <a:chExt cx="320" cy="403"/>
              </a:xfrm>
            </p:grpSpPr>
            <p:sp>
              <p:nvSpPr>
                <p:cNvPr id="11390" name="Rectangle 28"/>
                <p:cNvSpPr/>
                <p:nvPr/>
              </p:nvSpPr>
              <p:spPr>
                <a:xfrm>
                  <a:off x="2492" y="0"/>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1972</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91" name="Rectangle 29"/>
                <p:cNvSpPr/>
                <p:nvPr/>
              </p:nvSpPr>
              <p:spPr>
                <a:xfrm>
                  <a:off x="2492" y="0"/>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82" name="Group 30"/>
              <p:cNvGrpSpPr/>
              <p:nvPr/>
            </p:nvGrpSpPr>
            <p:grpSpPr>
              <a:xfrm>
                <a:off x="2812" y="0"/>
                <a:ext cx="320" cy="403"/>
                <a:chOff x="2812" y="0"/>
                <a:chExt cx="320" cy="403"/>
              </a:xfrm>
            </p:grpSpPr>
            <p:sp>
              <p:nvSpPr>
                <p:cNvPr id="11388" name="Rectangle 31"/>
                <p:cNvSpPr/>
                <p:nvPr/>
              </p:nvSpPr>
              <p:spPr>
                <a:xfrm>
                  <a:off x="2812" y="0"/>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1974</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89" name="Rectangle 32"/>
                <p:cNvSpPr/>
                <p:nvPr/>
              </p:nvSpPr>
              <p:spPr>
                <a:xfrm>
                  <a:off x="2812" y="0"/>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83" name="Group 33"/>
              <p:cNvGrpSpPr/>
              <p:nvPr/>
            </p:nvGrpSpPr>
            <p:grpSpPr>
              <a:xfrm>
                <a:off x="3132" y="0"/>
                <a:ext cx="320" cy="403"/>
                <a:chOff x="3132" y="0"/>
                <a:chExt cx="320" cy="403"/>
              </a:xfrm>
            </p:grpSpPr>
            <p:sp>
              <p:nvSpPr>
                <p:cNvPr id="11386" name="Rectangle 34"/>
                <p:cNvSpPr/>
                <p:nvPr/>
              </p:nvSpPr>
              <p:spPr>
                <a:xfrm>
                  <a:off x="3132" y="0"/>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1976</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87" name="Rectangle 35"/>
                <p:cNvSpPr/>
                <p:nvPr/>
              </p:nvSpPr>
              <p:spPr>
                <a:xfrm>
                  <a:off x="3132" y="0"/>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84" name="Group 36"/>
              <p:cNvGrpSpPr/>
              <p:nvPr/>
            </p:nvGrpSpPr>
            <p:grpSpPr>
              <a:xfrm>
                <a:off x="3452" y="0"/>
                <a:ext cx="320" cy="403"/>
                <a:chOff x="3452" y="0"/>
                <a:chExt cx="320" cy="403"/>
              </a:xfrm>
            </p:grpSpPr>
            <p:sp>
              <p:nvSpPr>
                <p:cNvPr id="11384" name="Rectangle 37"/>
                <p:cNvSpPr/>
                <p:nvPr/>
              </p:nvSpPr>
              <p:spPr>
                <a:xfrm>
                  <a:off x="3452" y="0"/>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1978</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85" name="Rectangle 38"/>
                <p:cNvSpPr/>
                <p:nvPr/>
              </p:nvSpPr>
              <p:spPr>
                <a:xfrm>
                  <a:off x="3452" y="0"/>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85" name="Group 39"/>
              <p:cNvGrpSpPr/>
              <p:nvPr/>
            </p:nvGrpSpPr>
            <p:grpSpPr>
              <a:xfrm>
                <a:off x="0" y="403"/>
                <a:ext cx="572" cy="748"/>
                <a:chOff x="0" y="403"/>
                <a:chExt cx="572" cy="748"/>
              </a:xfrm>
            </p:grpSpPr>
            <p:sp>
              <p:nvSpPr>
                <p:cNvPr id="11382" name="Rectangle 40"/>
                <p:cNvSpPr/>
                <p:nvPr/>
              </p:nvSpPr>
              <p:spPr>
                <a:xfrm>
                  <a:off x="0" y="403"/>
                  <a:ext cx="572" cy="748"/>
                </a:xfrm>
                <a:prstGeom prst="rect">
                  <a:avLst/>
                </a:prstGeom>
                <a:noFill/>
                <a:ln w="9525">
                  <a:noFill/>
                </a:ln>
              </p:spPr>
              <p:txBody>
                <a:bodyPr anchor="b" anchorCtr="0"/>
                <a:p>
                  <a:pPr algn="ctr"/>
                  <a:r>
                    <a:rPr lang="zh-CN" altLang="en-US" sz="1400" b="1" dirty="0">
                      <a:solidFill>
                        <a:srgbClr val="339966"/>
                      </a:solidFill>
                      <a:latin typeface="宋体" panose="02010600030101010101" pitchFamily="2" charset="-122"/>
                    </a:rPr>
                    <a:t>加拿大员工福利占工资总额的百分比</a:t>
                  </a:r>
                  <a:endParaRPr lang="zh-CN" altLang="en-US"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83" name="Rectangle 41"/>
                <p:cNvSpPr/>
                <p:nvPr/>
              </p:nvSpPr>
              <p:spPr>
                <a:xfrm>
                  <a:off x="0" y="403"/>
                  <a:ext cx="572"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86" name="Group 42"/>
              <p:cNvGrpSpPr/>
              <p:nvPr/>
            </p:nvGrpSpPr>
            <p:grpSpPr>
              <a:xfrm>
                <a:off x="572" y="403"/>
                <a:ext cx="320" cy="748"/>
                <a:chOff x="572" y="403"/>
                <a:chExt cx="320" cy="748"/>
              </a:xfrm>
            </p:grpSpPr>
            <p:sp>
              <p:nvSpPr>
                <p:cNvPr id="11380" name="Rectangle 43"/>
                <p:cNvSpPr/>
                <p:nvPr/>
              </p:nvSpPr>
              <p:spPr>
                <a:xfrm>
                  <a:off x="572" y="403"/>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20.70%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81" name="Rectangle 44"/>
                <p:cNvSpPr/>
                <p:nvPr/>
              </p:nvSpPr>
              <p:spPr>
                <a:xfrm>
                  <a:off x="572" y="403"/>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87" name="Group 45"/>
              <p:cNvGrpSpPr/>
              <p:nvPr/>
            </p:nvGrpSpPr>
            <p:grpSpPr>
              <a:xfrm>
                <a:off x="892" y="403"/>
                <a:ext cx="320" cy="748"/>
                <a:chOff x="892" y="403"/>
                <a:chExt cx="320" cy="748"/>
              </a:xfrm>
            </p:grpSpPr>
            <p:sp>
              <p:nvSpPr>
                <p:cNvPr id="11378" name="Rectangle 46"/>
                <p:cNvSpPr/>
                <p:nvPr/>
              </p:nvSpPr>
              <p:spPr>
                <a:xfrm>
                  <a:off x="892" y="403"/>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22.80%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79" name="Rectangle 47"/>
                <p:cNvSpPr/>
                <p:nvPr/>
              </p:nvSpPr>
              <p:spPr>
                <a:xfrm>
                  <a:off x="892" y="403"/>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88" name="Group 48"/>
              <p:cNvGrpSpPr/>
              <p:nvPr/>
            </p:nvGrpSpPr>
            <p:grpSpPr>
              <a:xfrm>
                <a:off x="1212" y="403"/>
                <a:ext cx="320" cy="748"/>
                <a:chOff x="1212" y="403"/>
                <a:chExt cx="320" cy="748"/>
              </a:xfrm>
            </p:grpSpPr>
            <p:sp>
              <p:nvSpPr>
                <p:cNvPr id="11376" name="Rectangle 49"/>
                <p:cNvSpPr/>
                <p:nvPr/>
              </p:nvSpPr>
              <p:spPr>
                <a:xfrm>
                  <a:off x="1212" y="403"/>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20.60%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77" name="Rectangle 50"/>
                <p:cNvSpPr/>
                <p:nvPr/>
              </p:nvSpPr>
              <p:spPr>
                <a:xfrm>
                  <a:off x="1212" y="403"/>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89" name="Group 51"/>
              <p:cNvGrpSpPr/>
              <p:nvPr/>
            </p:nvGrpSpPr>
            <p:grpSpPr>
              <a:xfrm>
                <a:off x="1532" y="403"/>
                <a:ext cx="320" cy="748"/>
                <a:chOff x="1532" y="403"/>
                <a:chExt cx="320" cy="748"/>
              </a:xfrm>
            </p:grpSpPr>
            <p:sp>
              <p:nvSpPr>
                <p:cNvPr id="11374" name="Rectangle 52"/>
                <p:cNvSpPr/>
                <p:nvPr/>
              </p:nvSpPr>
              <p:spPr>
                <a:xfrm>
                  <a:off x="1532" y="403"/>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23.10%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75" name="Rectangle 53"/>
                <p:cNvSpPr/>
                <p:nvPr/>
              </p:nvSpPr>
              <p:spPr>
                <a:xfrm>
                  <a:off x="1532" y="403"/>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90" name="Group 54"/>
              <p:cNvGrpSpPr/>
              <p:nvPr/>
            </p:nvGrpSpPr>
            <p:grpSpPr>
              <a:xfrm>
                <a:off x="1852" y="403"/>
                <a:ext cx="320" cy="748"/>
                <a:chOff x="1852" y="403"/>
                <a:chExt cx="320" cy="748"/>
              </a:xfrm>
            </p:grpSpPr>
            <p:sp>
              <p:nvSpPr>
                <p:cNvPr id="11372" name="Rectangle 55"/>
                <p:cNvSpPr/>
                <p:nvPr/>
              </p:nvSpPr>
              <p:spPr>
                <a:xfrm>
                  <a:off x="1852" y="403"/>
                  <a:ext cx="320" cy="748"/>
                </a:xfrm>
                <a:prstGeom prst="rect">
                  <a:avLst/>
                </a:prstGeom>
                <a:noFill/>
                <a:ln w="9525">
                  <a:noFill/>
                </a:ln>
              </p:spPr>
              <p:txBody>
                <a:bodyPr anchor="b" anchorCtr="0"/>
                <a:p>
                  <a:pPr algn="r"/>
                  <a:r>
                    <a:rPr lang="en-US" altLang="zh-CN" sz="1400" dirty="0">
                      <a:solidFill>
                        <a:srgbClr val="993300"/>
                      </a:solidFill>
                      <a:latin typeface="宋体" panose="02010600030101010101" pitchFamily="2" charset="-122"/>
                      <a:cs typeface="Times New Roman" panose="02020603050405020304" pitchFamily="18" charset="0"/>
                    </a:rPr>
                    <a:t>25.20%</a:t>
                  </a:r>
                  <a:endParaRPr lang="en-US" altLang="zh-CN" sz="1400" dirty="0">
                    <a:solidFill>
                      <a:srgbClr val="000066"/>
                    </a:solidFill>
                    <a:latin typeface="宋体" panose="02010600030101010101" pitchFamily="2" charset="-122"/>
                    <a:cs typeface="Times New Roman" panose="02020603050405020304" pitchFamily="18" charset="0"/>
                  </a:endParaRPr>
                </a:p>
                <a:p>
                  <a:pPr algn="r" eaLnBrk="0" hangingPunct="0"/>
                  <a:endParaRPr lang="en-US" altLang="zh-CN" sz="1400" dirty="0">
                    <a:latin typeface="Times New Roman" panose="02020603050405020304" pitchFamily="18" charset="0"/>
                  </a:endParaRPr>
                </a:p>
              </p:txBody>
            </p:sp>
            <p:sp>
              <p:nvSpPr>
                <p:cNvPr id="11373" name="Rectangle 56"/>
                <p:cNvSpPr/>
                <p:nvPr/>
              </p:nvSpPr>
              <p:spPr>
                <a:xfrm>
                  <a:off x="1852" y="403"/>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91" name="Group 57"/>
              <p:cNvGrpSpPr/>
              <p:nvPr/>
            </p:nvGrpSpPr>
            <p:grpSpPr>
              <a:xfrm>
                <a:off x="2172" y="403"/>
                <a:ext cx="320" cy="748"/>
                <a:chOff x="2172" y="403"/>
                <a:chExt cx="320" cy="748"/>
              </a:xfrm>
            </p:grpSpPr>
            <p:sp>
              <p:nvSpPr>
                <p:cNvPr id="11370" name="Rectangle 58"/>
                <p:cNvSpPr/>
                <p:nvPr/>
              </p:nvSpPr>
              <p:spPr>
                <a:xfrm>
                  <a:off x="2172" y="403"/>
                  <a:ext cx="320" cy="748"/>
                </a:xfrm>
                <a:prstGeom prst="rect">
                  <a:avLst/>
                </a:prstGeom>
                <a:noFill/>
                <a:ln w="9525">
                  <a:noFill/>
                </a:ln>
              </p:spPr>
              <p:txBody>
                <a:bodyPr anchor="b" anchorCtr="0"/>
                <a:p>
                  <a:pPr algn="r"/>
                  <a:r>
                    <a:rPr lang="en-US" altLang="zh-CN" sz="1400" dirty="0">
                      <a:solidFill>
                        <a:srgbClr val="993300"/>
                      </a:solidFill>
                      <a:latin typeface="宋体" panose="02010600030101010101" pitchFamily="2" charset="-122"/>
                      <a:cs typeface="Times New Roman" panose="02020603050405020304" pitchFamily="18" charset="0"/>
                    </a:rPr>
                    <a:t>27.90%</a:t>
                  </a:r>
                  <a:endParaRPr lang="en-US" altLang="zh-CN" sz="1400" dirty="0">
                    <a:solidFill>
                      <a:srgbClr val="000066"/>
                    </a:solidFill>
                    <a:latin typeface="宋体" panose="02010600030101010101" pitchFamily="2" charset="-122"/>
                    <a:cs typeface="Times New Roman" panose="02020603050405020304" pitchFamily="18" charset="0"/>
                  </a:endParaRPr>
                </a:p>
                <a:p>
                  <a:pPr algn="r" eaLnBrk="0" hangingPunct="0"/>
                  <a:endParaRPr lang="en-US" altLang="zh-CN" sz="1400" dirty="0">
                    <a:latin typeface="Times New Roman" panose="02020603050405020304" pitchFamily="18" charset="0"/>
                  </a:endParaRPr>
                </a:p>
              </p:txBody>
            </p:sp>
            <p:sp>
              <p:nvSpPr>
                <p:cNvPr id="11371" name="Rectangle 59"/>
                <p:cNvSpPr/>
                <p:nvPr/>
              </p:nvSpPr>
              <p:spPr>
                <a:xfrm>
                  <a:off x="2172" y="403"/>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92" name="Group 60"/>
              <p:cNvGrpSpPr/>
              <p:nvPr/>
            </p:nvGrpSpPr>
            <p:grpSpPr>
              <a:xfrm>
                <a:off x="2492" y="403"/>
                <a:ext cx="320" cy="748"/>
                <a:chOff x="2492" y="403"/>
                <a:chExt cx="320" cy="748"/>
              </a:xfrm>
            </p:grpSpPr>
            <p:sp>
              <p:nvSpPr>
                <p:cNvPr id="11368" name="Rectangle 61"/>
                <p:cNvSpPr/>
                <p:nvPr/>
              </p:nvSpPr>
              <p:spPr>
                <a:xfrm>
                  <a:off x="2492" y="403"/>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29%</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69" name="Rectangle 62"/>
                <p:cNvSpPr/>
                <p:nvPr/>
              </p:nvSpPr>
              <p:spPr>
                <a:xfrm>
                  <a:off x="2492" y="403"/>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93" name="Group 63"/>
              <p:cNvGrpSpPr/>
              <p:nvPr/>
            </p:nvGrpSpPr>
            <p:grpSpPr>
              <a:xfrm>
                <a:off x="2812" y="403"/>
                <a:ext cx="320" cy="748"/>
                <a:chOff x="2812" y="403"/>
                <a:chExt cx="320" cy="748"/>
              </a:xfrm>
            </p:grpSpPr>
            <p:sp>
              <p:nvSpPr>
                <p:cNvPr id="11366" name="Rectangle 64"/>
                <p:cNvSpPr/>
                <p:nvPr/>
              </p:nvSpPr>
              <p:spPr>
                <a:xfrm>
                  <a:off x="2812" y="403"/>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28.10%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67" name="Rectangle 65"/>
                <p:cNvSpPr/>
                <p:nvPr/>
              </p:nvSpPr>
              <p:spPr>
                <a:xfrm>
                  <a:off x="2812" y="403"/>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94" name="Group 66"/>
              <p:cNvGrpSpPr/>
              <p:nvPr/>
            </p:nvGrpSpPr>
            <p:grpSpPr>
              <a:xfrm>
                <a:off x="3132" y="403"/>
                <a:ext cx="320" cy="748"/>
                <a:chOff x="3132" y="403"/>
                <a:chExt cx="320" cy="748"/>
              </a:xfrm>
            </p:grpSpPr>
            <p:sp>
              <p:nvSpPr>
                <p:cNvPr id="11364" name="Rectangle 67"/>
                <p:cNvSpPr/>
                <p:nvPr/>
              </p:nvSpPr>
              <p:spPr>
                <a:xfrm>
                  <a:off x="3132" y="403"/>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31.10%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65" name="Rectangle 68"/>
                <p:cNvSpPr/>
                <p:nvPr/>
              </p:nvSpPr>
              <p:spPr>
                <a:xfrm>
                  <a:off x="3132" y="403"/>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95" name="Group 69"/>
              <p:cNvGrpSpPr/>
              <p:nvPr/>
            </p:nvGrpSpPr>
            <p:grpSpPr>
              <a:xfrm>
                <a:off x="3452" y="403"/>
                <a:ext cx="320" cy="748"/>
                <a:chOff x="3452" y="403"/>
                <a:chExt cx="320" cy="748"/>
              </a:xfrm>
            </p:grpSpPr>
            <p:sp>
              <p:nvSpPr>
                <p:cNvPr id="11362" name="Rectangle 70"/>
                <p:cNvSpPr/>
                <p:nvPr/>
              </p:nvSpPr>
              <p:spPr>
                <a:xfrm>
                  <a:off x="3452" y="403"/>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32.40%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63" name="Rectangle 71"/>
                <p:cNvSpPr/>
                <p:nvPr/>
              </p:nvSpPr>
              <p:spPr>
                <a:xfrm>
                  <a:off x="3452" y="403"/>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96" name="Group 72"/>
              <p:cNvGrpSpPr/>
              <p:nvPr/>
            </p:nvGrpSpPr>
            <p:grpSpPr>
              <a:xfrm>
                <a:off x="0" y="1151"/>
                <a:ext cx="572" cy="403"/>
                <a:chOff x="0" y="1151"/>
                <a:chExt cx="572" cy="403"/>
              </a:xfrm>
            </p:grpSpPr>
            <p:sp>
              <p:nvSpPr>
                <p:cNvPr id="11360" name="Rectangle 73"/>
                <p:cNvSpPr/>
                <p:nvPr/>
              </p:nvSpPr>
              <p:spPr>
                <a:xfrm>
                  <a:off x="0" y="1151"/>
                  <a:ext cx="572" cy="403"/>
                </a:xfrm>
                <a:prstGeom prst="rect">
                  <a:avLst/>
                </a:prstGeom>
                <a:noFill/>
                <a:ln w="9525">
                  <a:noFill/>
                </a:ln>
              </p:spPr>
              <p:txBody>
                <a:bodyPr anchor="b" anchorCtr="0"/>
                <a:p>
                  <a:pPr algn="ctr"/>
                  <a:r>
                    <a:rPr lang="zh-CN" altLang="en-US" sz="1400" b="1" dirty="0">
                      <a:solidFill>
                        <a:srgbClr val="008000"/>
                      </a:solidFill>
                      <a:latin typeface="宋体" panose="02010600030101010101" pitchFamily="2" charset="-122"/>
                    </a:rPr>
                    <a:t>调查年份</a:t>
                  </a:r>
                  <a:endParaRPr lang="zh-CN" altLang="en-US"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61" name="Rectangle 74"/>
                <p:cNvSpPr/>
                <p:nvPr/>
              </p:nvSpPr>
              <p:spPr>
                <a:xfrm>
                  <a:off x="0" y="1151"/>
                  <a:ext cx="572"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97" name="Group 75"/>
              <p:cNvGrpSpPr/>
              <p:nvPr/>
            </p:nvGrpSpPr>
            <p:grpSpPr>
              <a:xfrm>
                <a:off x="572" y="1151"/>
                <a:ext cx="320" cy="403"/>
                <a:chOff x="572" y="1151"/>
                <a:chExt cx="320" cy="403"/>
              </a:xfrm>
            </p:grpSpPr>
            <p:sp>
              <p:nvSpPr>
                <p:cNvPr id="11358" name="Rectangle 76"/>
                <p:cNvSpPr/>
                <p:nvPr/>
              </p:nvSpPr>
              <p:spPr>
                <a:xfrm>
                  <a:off x="572" y="1151"/>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1980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59" name="Rectangle 77"/>
                <p:cNvSpPr/>
                <p:nvPr/>
              </p:nvSpPr>
              <p:spPr>
                <a:xfrm>
                  <a:off x="572" y="1151"/>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98" name="Group 78"/>
              <p:cNvGrpSpPr/>
              <p:nvPr/>
            </p:nvGrpSpPr>
            <p:grpSpPr>
              <a:xfrm>
                <a:off x="892" y="1151"/>
                <a:ext cx="320" cy="403"/>
                <a:chOff x="892" y="1151"/>
                <a:chExt cx="320" cy="403"/>
              </a:xfrm>
            </p:grpSpPr>
            <p:sp>
              <p:nvSpPr>
                <p:cNvPr id="11356" name="Rectangle 79"/>
                <p:cNvSpPr/>
                <p:nvPr/>
              </p:nvSpPr>
              <p:spPr>
                <a:xfrm>
                  <a:off x="892" y="1151"/>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1982</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57" name="Rectangle 80"/>
                <p:cNvSpPr/>
                <p:nvPr/>
              </p:nvSpPr>
              <p:spPr>
                <a:xfrm>
                  <a:off x="892" y="1151"/>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299" name="Group 81"/>
              <p:cNvGrpSpPr/>
              <p:nvPr/>
            </p:nvGrpSpPr>
            <p:grpSpPr>
              <a:xfrm>
                <a:off x="1212" y="1151"/>
                <a:ext cx="320" cy="403"/>
                <a:chOff x="1212" y="1151"/>
                <a:chExt cx="320" cy="403"/>
              </a:xfrm>
            </p:grpSpPr>
            <p:sp>
              <p:nvSpPr>
                <p:cNvPr id="11354" name="Rectangle 82"/>
                <p:cNvSpPr/>
                <p:nvPr/>
              </p:nvSpPr>
              <p:spPr>
                <a:xfrm>
                  <a:off x="1212" y="1151"/>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1984</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55" name="Rectangle 83"/>
                <p:cNvSpPr/>
                <p:nvPr/>
              </p:nvSpPr>
              <p:spPr>
                <a:xfrm>
                  <a:off x="1212" y="1151"/>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00" name="Group 84"/>
              <p:cNvGrpSpPr/>
              <p:nvPr/>
            </p:nvGrpSpPr>
            <p:grpSpPr>
              <a:xfrm>
                <a:off x="1532" y="1151"/>
                <a:ext cx="320" cy="403"/>
                <a:chOff x="1532" y="1151"/>
                <a:chExt cx="320" cy="403"/>
              </a:xfrm>
            </p:grpSpPr>
            <p:sp>
              <p:nvSpPr>
                <p:cNvPr id="11352" name="Rectangle 85"/>
                <p:cNvSpPr/>
                <p:nvPr/>
              </p:nvSpPr>
              <p:spPr>
                <a:xfrm>
                  <a:off x="1532" y="1151"/>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1986</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53" name="Rectangle 86"/>
                <p:cNvSpPr/>
                <p:nvPr/>
              </p:nvSpPr>
              <p:spPr>
                <a:xfrm>
                  <a:off x="1532" y="1151"/>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01" name="Group 87"/>
              <p:cNvGrpSpPr/>
              <p:nvPr/>
            </p:nvGrpSpPr>
            <p:grpSpPr>
              <a:xfrm>
                <a:off x="1852" y="1151"/>
                <a:ext cx="320" cy="403"/>
                <a:chOff x="1852" y="1151"/>
                <a:chExt cx="320" cy="403"/>
              </a:xfrm>
            </p:grpSpPr>
            <p:sp>
              <p:nvSpPr>
                <p:cNvPr id="11350" name="Rectangle 88"/>
                <p:cNvSpPr/>
                <p:nvPr/>
              </p:nvSpPr>
              <p:spPr>
                <a:xfrm>
                  <a:off x="1852" y="1151"/>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1989</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51" name="Rectangle 89"/>
                <p:cNvSpPr/>
                <p:nvPr/>
              </p:nvSpPr>
              <p:spPr>
                <a:xfrm>
                  <a:off x="1852" y="1151"/>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02" name="Group 90"/>
              <p:cNvGrpSpPr/>
              <p:nvPr/>
            </p:nvGrpSpPr>
            <p:grpSpPr>
              <a:xfrm>
                <a:off x="2172" y="1151"/>
                <a:ext cx="320" cy="403"/>
                <a:chOff x="2172" y="1151"/>
                <a:chExt cx="320" cy="403"/>
              </a:xfrm>
            </p:grpSpPr>
            <p:sp>
              <p:nvSpPr>
                <p:cNvPr id="11348" name="Rectangle 91"/>
                <p:cNvSpPr/>
                <p:nvPr/>
              </p:nvSpPr>
              <p:spPr>
                <a:xfrm>
                  <a:off x="2172" y="1151"/>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1991</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49" name="Rectangle 92"/>
                <p:cNvSpPr/>
                <p:nvPr/>
              </p:nvSpPr>
              <p:spPr>
                <a:xfrm>
                  <a:off x="2172" y="1151"/>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03" name="Group 93"/>
              <p:cNvGrpSpPr/>
              <p:nvPr/>
            </p:nvGrpSpPr>
            <p:grpSpPr>
              <a:xfrm>
                <a:off x="2492" y="1151"/>
                <a:ext cx="320" cy="403"/>
                <a:chOff x="2492" y="1151"/>
                <a:chExt cx="320" cy="403"/>
              </a:xfrm>
            </p:grpSpPr>
            <p:sp>
              <p:nvSpPr>
                <p:cNvPr id="11346" name="Rectangle 94"/>
                <p:cNvSpPr/>
                <p:nvPr/>
              </p:nvSpPr>
              <p:spPr>
                <a:xfrm>
                  <a:off x="2492" y="1151"/>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1994</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47" name="Rectangle 95"/>
                <p:cNvSpPr/>
                <p:nvPr/>
              </p:nvSpPr>
              <p:spPr>
                <a:xfrm>
                  <a:off x="2492" y="1151"/>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04" name="Group 96"/>
              <p:cNvGrpSpPr/>
              <p:nvPr/>
            </p:nvGrpSpPr>
            <p:grpSpPr>
              <a:xfrm>
                <a:off x="2812" y="1151"/>
                <a:ext cx="320" cy="403"/>
                <a:chOff x="2812" y="1151"/>
                <a:chExt cx="320" cy="403"/>
              </a:xfrm>
            </p:grpSpPr>
            <p:sp>
              <p:nvSpPr>
                <p:cNvPr id="11344" name="Rectangle 97"/>
                <p:cNvSpPr/>
                <p:nvPr/>
              </p:nvSpPr>
              <p:spPr>
                <a:xfrm>
                  <a:off x="2812" y="1151"/>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1996</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45" name="Rectangle 98"/>
                <p:cNvSpPr/>
                <p:nvPr/>
              </p:nvSpPr>
              <p:spPr>
                <a:xfrm>
                  <a:off x="2812" y="1151"/>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05" name="Group 99"/>
              <p:cNvGrpSpPr/>
              <p:nvPr/>
            </p:nvGrpSpPr>
            <p:grpSpPr>
              <a:xfrm>
                <a:off x="3132" y="1151"/>
                <a:ext cx="320" cy="403"/>
                <a:chOff x="3132" y="1151"/>
                <a:chExt cx="320" cy="403"/>
              </a:xfrm>
            </p:grpSpPr>
            <p:sp>
              <p:nvSpPr>
                <p:cNvPr id="11342" name="Rectangle 100"/>
                <p:cNvSpPr/>
                <p:nvPr/>
              </p:nvSpPr>
              <p:spPr>
                <a:xfrm>
                  <a:off x="3132" y="1151"/>
                  <a:ext cx="320" cy="403"/>
                </a:xfrm>
                <a:prstGeom prst="rect">
                  <a:avLst/>
                </a:prstGeom>
                <a:noFill/>
                <a:ln w="9525">
                  <a:noFill/>
                </a:ln>
              </p:spPr>
              <p:txBody>
                <a:bodyPr anchor="b" anchorCtr="0"/>
                <a:p>
                  <a:pPr algn="ctr"/>
                  <a:r>
                    <a:rPr lang="en-US" altLang="zh-CN" sz="1400" b="1" dirty="0">
                      <a:solidFill>
                        <a:srgbClr val="008000"/>
                      </a:solidFill>
                      <a:latin typeface="宋体" panose="02010600030101010101" pitchFamily="2" charset="-122"/>
                      <a:cs typeface="Times New Roman" panose="02020603050405020304" pitchFamily="18" charset="0"/>
                    </a:rPr>
                    <a:t>1998</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43" name="Rectangle 101"/>
                <p:cNvSpPr/>
                <p:nvPr/>
              </p:nvSpPr>
              <p:spPr>
                <a:xfrm>
                  <a:off x="3132" y="1151"/>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06" name="Group 102"/>
              <p:cNvGrpSpPr/>
              <p:nvPr/>
            </p:nvGrpSpPr>
            <p:grpSpPr>
              <a:xfrm>
                <a:off x="3452" y="1151"/>
                <a:ext cx="320" cy="403"/>
                <a:chOff x="3452" y="1151"/>
                <a:chExt cx="320" cy="403"/>
              </a:xfrm>
            </p:grpSpPr>
            <p:sp>
              <p:nvSpPr>
                <p:cNvPr id="11340" name="Rectangle 103"/>
                <p:cNvSpPr/>
                <p:nvPr/>
              </p:nvSpPr>
              <p:spPr>
                <a:xfrm>
                  <a:off x="3452" y="1151"/>
                  <a:ext cx="320" cy="403"/>
                </a:xfrm>
                <a:prstGeom prst="rect">
                  <a:avLst/>
                </a:prstGeom>
                <a:noFill/>
                <a:ln w="9525">
                  <a:noFill/>
                </a:ln>
              </p:spPr>
              <p:txBody>
                <a:bodyPr anchor="b" anchorCtr="0"/>
                <a:p>
                  <a:pPr algn="ctr"/>
                  <a:r>
                    <a:rPr lang="en-US" altLang="zh-CN" sz="1400" dirty="0">
                      <a:latin typeface="Times New Roman" panose="02020603050405020304" pitchFamily="18" charset="0"/>
                      <a:cs typeface="Times New Roman" panose="02020603050405020304" pitchFamily="18" charset="0"/>
                    </a:rPr>
                    <a:t> </a:t>
                  </a:r>
                  <a:endParaRPr lang="en-US" altLang="zh-CN" sz="1400" dirty="0">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41" name="Rectangle 104"/>
                <p:cNvSpPr/>
                <p:nvPr/>
              </p:nvSpPr>
              <p:spPr>
                <a:xfrm>
                  <a:off x="3452" y="1151"/>
                  <a:ext cx="320" cy="403"/>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07" name="Group 105"/>
              <p:cNvGrpSpPr/>
              <p:nvPr/>
            </p:nvGrpSpPr>
            <p:grpSpPr>
              <a:xfrm>
                <a:off x="0" y="1554"/>
                <a:ext cx="572" cy="748"/>
                <a:chOff x="0" y="1554"/>
                <a:chExt cx="572" cy="748"/>
              </a:xfrm>
            </p:grpSpPr>
            <p:sp>
              <p:nvSpPr>
                <p:cNvPr id="11338" name="Rectangle 106"/>
                <p:cNvSpPr/>
                <p:nvPr/>
              </p:nvSpPr>
              <p:spPr>
                <a:xfrm>
                  <a:off x="0" y="1554"/>
                  <a:ext cx="572" cy="748"/>
                </a:xfrm>
                <a:prstGeom prst="rect">
                  <a:avLst/>
                </a:prstGeom>
                <a:noFill/>
                <a:ln w="9525">
                  <a:noFill/>
                </a:ln>
              </p:spPr>
              <p:txBody>
                <a:bodyPr anchor="b" anchorCtr="0"/>
                <a:p>
                  <a:pPr algn="ctr"/>
                  <a:r>
                    <a:rPr lang="zh-CN" altLang="en-US" sz="1400" b="1" dirty="0">
                      <a:solidFill>
                        <a:srgbClr val="339966"/>
                      </a:solidFill>
                      <a:latin typeface="宋体" panose="02010600030101010101" pitchFamily="2" charset="-122"/>
                    </a:rPr>
                    <a:t>加拿大员工福利占工资总额的百分比</a:t>
                  </a:r>
                  <a:endParaRPr lang="zh-CN" altLang="en-US"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39" name="Rectangle 107"/>
                <p:cNvSpPr/>
                <p:nvPr/>
              </p:nvSpPr>
              <p:spPr>
                <a:xfrm>
                  <a:off x="0" y="1554"/>
                  <a:ext cx="572"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08" name="Group 108"/>
              <p:cNvGrpSpPr/>
              <p:nvPr/>
            </p:nvGrpSpPr>
            <p:grpSpPr>
              <a:xfrm>
                <a:off x="572" y="1554"/>
                <a:ext cx="320" cy="748"/>
                <a:chOff x="572" y="1554"/>
                <a:chExt cx="320" cy="748"/>
              </a:xfrm>
            </p:grpSpPr>
            <p:sp>
              <p:nvSpPr>
                <p:cNvPr id="11336" name="Rectangle 109"/>
                <p:cNvSpPr/>
                <p:nvPr/>
              </p:nvSpPr>
              <p:spPr>
                <a:xfrm>
                  <a:off x="572" y="1554"/>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33.10%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37" name="Rectangle 110"/>
                <p:cNvSpPr/>
                <p:nvPr/>
              </p:nvSpPr>
              <p:spPr>
                <a:xfrm>
                  <a:off x="572" y="1554"/>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09" name="Group 111"/>
              <p:cNvGrpSpPr/>
              <p:nvPr/>
            </p:nvGrpSpPr>
            <p:grpSpPr>
              <a:xfrm>
                <a:off x="892" y="1554"/>
                <a:ext cx="320" cy="748"/>
                <a:chOff x="892" y="1554"/>
                <a:chExt cx="320" cy="748"/>
              </a:xfrm>
            </p:grpSpPr>
            <p:sp>
              <p:nvSpPr>
                <p:cNvPr id="11334" name="Rectangle 112"/>
                <p:cNvSpPr/>
                <p:nvPr/>
              </p:nvSpPr>
              <p:spPr>
                <a:xfrm>
                  <a:off x="892" y="1554"/>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32.70%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35" name="Rectangle 113"/>
                <p:cNvSpPr/>
                <p:nvPr/>
              </p:nvSpPr>
              <p:spPr>
                <a:xfrm>
                  <a:off x="892" y="1554"/>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10" name="Group 114"/>
              <p:cNvGrpSpPr/>
              <p:nvPr/>
            </p:nvGrpSpPr>
            <p:grpSpPr>
              <a:xfrm>
                <a:off x="1212" y="1554"/>
                <a:ext cx="320" cy="748"/>
                <a:chOff x="1212" y="1554"/>
                <a:chExt cx="320" cy="748"/>
              </a:xfrm>
            </p:grpSpPr>
            <p:sp>
              <p:nvSpPr>
                <p:cNvPr id="11332" name="Rectangle 115"/>
                <p:cNvSpPr/>
                <p:nvPr/>
              </p:nvSpPr>
              <p:spPr>
                <a:xfrm>
                  <a:off x="1212" y="1554"/>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32.50%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33" name="Rectangle 116"/>
                <p:cNvSpPr/>
                <p:nvPr/>
              </p:nvSpPr>
              <p:spPr>
                <a:xfrm>
                  <a:off x="1212" y="1554"/>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11" name="Group 117"/>
              <p:cNvGrpSpPr/>
              <p:nvPr/>
            </p:nvGrpSpPr>
            <p:grpSpPr>
              <a:xfrm>
                <a:off x="1532" y="1554"/>
                <a:ext cx="320" cy="748"/>
                <a:chOff x="1532" y="1554"/>
                <a:chExt cx="320" cy="748"/>
              </a:xfrm>
            </p:grpSpPr>
            <p:sp>
              <p:nvSpPr>
                <p:cNvPr id="11330" name="Rectangle 118"/>
                <p:cNvSpPr/>
                <p:nvPr/>
              </p:nvSpPr>
              <p:spPr>
                <a:xfrm>
                  <a:off x="1532" y="1554"/>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36.30%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31" name="Rectangle 119"/>
                <p:cNvSpPr/>
                <p:nvPr/>
              </p:nvSpPr>
              <p:spPr>
                <a:xfrm>
                  <a:off x="1532" y="1554"/>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12" name="Group 120"/>
              <p:cNvGrpSpPr/>
              <p:nvPr/>
            </p:nvGrpSpPr>
            <p:grpSpPr>
              <a:xfrm>
                <a:off x="1852" y="1554"/>
                <a:ext cx="320" cy="748"/>
                <a:chOff x="1852" y="1554"/>
                <a:chExt cx="320" cy="748"/>
              </a:xfrm>
            </p:grpSpPr>
            <p:sp>
              <p:nvSpPr>
                <p:cNvPr id="11328" name="Rectangle 121"/>
                <p:cNvSpPr/>
                <p:nvPr/>
              </p:nvSpPr>
              <p:spPr>
                <a:xfrm>
                  <a:off x="1852" y="1554"/>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33.50%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29" name="Rectangle 122"/>
                <p:cNvSpPr/>
                <p:nvPr/>
              </p:nvSpPr>
              <p:spPr>
                <a:xfrm>
                  <a:off x="1852" y="1554"/>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13" name="Group 123"/>
              <p:cNvGrpSpPr/>
              <p:nvPr/>
            </p:nvGrpSpPr>
            <p:grpSpPr>
              <a:xfrm>
                <a:off x="2172" y="1554"/>
                <a:ext cx="320" cy="748"/>
                <a:chOff x="2172" y="1554"/>
                <a:chExt cx="320" cy="748"/>
              </a:xfrm>
            </p:grpSpPr>
            <p:sp>
              <p:nvSpPr>
                <p:cNvPr id="11326" name="Rectangle 124"/>
                <p:cNvSpPr/>
                <p:nvPr/>
              </p:nvSpPr>
              <p:spPr>
                <a:xfrm>
                  <a:off x="2172" y="1554"/>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34.10%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27" name="Rectangle 125"/>
                <p:cNvSpPr/>
                <p:nvPr/>
              </p:nvSpPr>
              <p:spPr>
                <a:xfrm>
                  <a:off x="2172" y="1554"/>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14" name="Group 126"/>
              <p:cNvGrpSpPr/>
              <p:nvPr/>
            </p:nvGrpSpPr>
            <p:grpSpPr>
              <a:xfrm>
                <a:off x="2492" y="1554"/>
                <a:ext cx="320" cy="748"/>
                <a:chOff x="2492" y="1554"/>
                <a:chExt cx="320" cy="748"/>
              </a:xfrm>
            </p:grpSpPr>
            <p:sp>
              <p:nvSpPr>
                <p:cNvPr id="11324" name="Rectangle 127"/>
                <p:cNvSpPr/>
                <p:nvPr/>
              </p:nvSpPr>
              <p:spPr>
                <a:xfrm>
                  <a:off x="2492" y="1554"/>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44.20%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25" name="Rectangle 128"/>
                <p:cNvSpPr/>
                <p:nvPr/>
              </p:nvSpPr>
              <p:spPr>
                <a:xfrm>
                  <a:off x="2492" y="1554"/>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15" name="Group 129"/>
              <p:cNvGrpSpPr/>
              <p:nvPr/>
            </p:nvGrpSpPr>
            <p:grpSpPr>
              <a:xfrm>
                <a:off x="2812" y="1554"/>
                <a:ext cx="320" cy="748"/>
                <a:chOff x="2812" y="1554"/>
                <a:chExt cx="320" cy="748"/>
              </a:xfrm>
            </p:grpSpPr>
            <p:sp>
              <p:nvSpPr>
                <p:cNvPr id="11322" name="Rectangle 130"/>
                <p:cNvSpPr/>
                <p:nvPr/>
              </p:nvSpPr>
              <p:spPr>
                <a:xfrm>
                  <a:off x="2812" y="1554"/>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41.60%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23" name="Rectangle 131"/>
                <p:cNvSpPr/>
                <p:nvPr/>
              </p:nvSpPr>
              <p:spPr>
                <a:xfrm>
                  <a:off x="2812" y="1554"/>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16" name="Group 132"/>
              <p:cNvGrpSpPr/>
              <p:nvPr/>
            </p:nvGrpSpPr>
            <p:grpSpPr>
              <a:xfrm>
                <a:off x="3132" y="1554"/>
                <a:ext cx="320" cy="748"/>
                <a:chOff x="3132" y="1554"/>
                <a:chExt cx="320" cy="748"/>
              </a:xfrm>
            </p:grpSpPr>
            <p:sp>
              <p:nvSpPr>
                <p:cNvPr id="11320" name="Rectangle 133"/>
                <p:cNvSpPr/>
                <p:nvPr/>
              </p:nvSpPr>
              <p:spPr>
                <a:xfrm>
                  <a:off x="3132" y="1554"/>
                  <a:ext cx="320" cy="748"/>
                </a:xfrm>
                <a:prstGeom prst="rect">
                  <a:avLst/>
                </a:prstGeom>
                <a:noFill/>
                <a:ln w="9525">
                  <a:noFill/>
                </a:ln>
              </p:spPr>
              <p:txBody>
                <a:bodyPr anchor="b" anchorCtr="0"/>
                <a:p>
                  <a:pPr algn="ctr"/>
                  <a:r>
                    <a:rPr lang="en-US" altLang="zh-CN" sz="1400" dirty="0">
                      <a:solidFill>
                        <a:srgbClr val="993300"/>
                      </a:solidFill>
                      <a:latin typeface="宋体" panose="02010600030101010101" pitchFamily="2" charset="-122"/>
                      <a:cs typeface="Times New Roman" panose="02020603050405020304" pitchFamily="18" charset="0"/>
                    </a:rPr>
                    <a:t>36.30%</a:t>
                  </a:r>
                  <a:endParaRPr lang="en-US" altLang="zh-CN" sz="1400" dirty="0">
                    <a:solidFill>
                      <a:srgbClr val="000066"/>
                    </a:solidFill>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21" name="Rectangle 134"/>
                <p:cNvSpPr/>
                <p:nvPr/>
              </p:nvSpPr>
              <p:spPr>
                <a:xfrm>
                  <a:off x="3132" y="1554"/>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nvGrpSpPr>
              <p:cNvPr id="11317" name="Group 135"/>
              <p:cNvGrpSpPr/>
              <p:nvPr/>
            </p:nvGrpSpPr>
            <p:grpSpPr>
              <a:xfrm>
                <a:off x="3452" y="1554"/>
                <a:ext cx="320" cy="748"/>
                <a:chOff x="3452" y="1554"/>
                <a:chExt cx="320" cy="748"/>
              </a:xfrm>
            </p:grpSpPr>
            <p:sp>
              <p:nvSpPr>
                <p:cNvPr id="11318" name="Rectangle 136"/>
                <p:cNvSpPr/>
                <p:nvPr/>
              </p:nvSpPr>
              <p:spPr>
                <a:xfrm>
                  <a:off x="3452" y="1554"/>
                  <a:ext cx="320" cy="748"/>
                </a:xfrm>
                <a:prstGeom prst="rect">
                  <a:avLst/>
                </a:prstGeom>
                <a:noFill/>
                <a:ln w="9525">
                  <a:noFill/>
                </a:ln>
              </p:spPr>
              <p:txBody>
                <a:bodyPr anchor="b" anchorCtr="0"/>
                <a:p>
                  <a:pPr algn="ctr"/>
                  <a:r>
                    <a:rPr lang="en-US" altLang="zh-CN" sz="1400" dirty="0">
                      <a:latin typeface="Times New Roman" panose="02020603050405020304" pitchFamily="18" charset="0"/>
                      <a:cs typeface="Times New Roman" panose="02020603050405020304" pitchFamily="18" charset="0"/>
                    </a:rPr>
                    <a:t> </a:t>
                  </a:r>
                  <a:endParaRPr lang="en-US" altLang="zh-CN" sz="1400" dirty="0">
                    <a:latin typeface="宋体" panose="02010600030101010101" pitchFamily="2" charset="-122"/>
                    <a:cs typeface="Times New Roman" panose="02020603050405020304" pitchFamily="18" charset="0"/>
                  </a:endParaRPr>
                </a:p>
                <a:p>
                  <a:pPr algn="ctr" eaLnBrk="0" hangingPunct="0"/>
                  <a:endParaRPr lang="en-US" altLang="zh-CN" sz="1400" dirty="0">
                    <a:latin typeface="Times New Roman" panose="02020603050405020304" pitchFamily="18" charset="0"/>
                  </a:endParaRPr>
                </a:p>
              </p:txBody>
            </p:sp>
            <p:sp>
              <p:nvSpPr>
                <p:cNvPr id="11319" name="Rectangle 137"/>
                <p:cNvSpPr/>
                <p:nvPr/>
              </p:nvSpPr>
              <p:spPr>
                <a:xfrm>
                  <a:off x="3452" y="1554"/>
                  <a:ext cx="320" cy="748"/>
                </a:xfrm>
                <a:prstGeom prst="rect">
                  <a:avLst/>
                </a:prstGeom>
                <a:noFill/>
                <a:ln w="7"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pSp>
        <p:sp>
          <p:nvSpPr>
            <p:cNvPr id="11273" name="Rectangle 138"/>
            <p:cNvSpPr/>
            <p:nvPr/>
          </p:nvSpPr>
          <p:spPr>
            <a:xfrm>
              <a:off x="-3" y="-3"/>
              <a:ext cx="3778" cy="2308"/>
            </a:xfrm>
            <a:prstGeom prst="rect">
              <a:avLst/>
            </a:prstGeom>
            <a:noFill/>
            <a:ln w="9525" cap="flat" cmpd="sng">
              <a:solidFill>
                <a:srgbClr val="A0A0A0"/>
              </a:solidFill>
              <a:prstDash val="solid"/>
              <a:miter/>
              <a:headEnd type="none" w="med" len="med"/>
              <a:tailEnd type="none" w="lg" len="lg"/>
            </a:ln>
          </p:spPr>
          <p:txBody>
            <a:bodyPr/>
            <a:p>
              <a:endParaRPr lang="zh-CN" altLang="en-US" dirty="0">
                <a:latin typeface="Arial" panose="020B0604020202020204" pitchFamily="34" charset="0"/>
              </a:endParaRPr>
            </a:p>
          </p:txBody>
        </p:sp>
      </p:grpSp>
      <p:graphicFrame>
        <p:nvGraphicFramePr>
          <p:cNvPr id="11266" name="Object 139"/>
          <p:cNvGraphicFramePr/>
          <p:nvPr/>
        </p:nvGraphicFramePr>
        <p:xfrm>
          <a:off x="152400" y="2971800"/>
          <a:ext cx="8839200" cy="3917950"/>
        </p:xfrm>
        <a:graphic>
          <a:graphicData uri="http://schemas.openxmlformats.org/presentationml/2006/ole">
            <mc:AlternateContent xmlns:mc="http://schemas.openxmlformats.org/markup-compatibility/2006">
              <mc:Choice xmlns:v="urn:schemas-microsoft-com:vml" Requires="v">
                <p:oleObj spid="_x0000_s3080" name="" r:id="rId1" imgW="4762500" imgH="2286000" progId="Excel.Chart.8">
                  <p:embed/>
                </p:oleObj>
              </mc:Choice>
              <mc:Fallback>
                <p:oleObj name="" r:id="rId1" imgW="4762500" imgH="2286000" progId="Excel.Chart.8">
                  <p:embed/>
                  <p:pic>
                    <p:nvPicPr>
                      <p:cNvPr id="0" name="图片 3079"/>
                      <p:cNvPicPr/>
                      <p:nvPr/>
                    </p:nvPicPr>
                    <p:blipFill>
                      <a:blip r:embed="rId2"/>
                      <a:stretch>
                        <a:fillRect/>
                      </a:stretch>
                    </p:blipFill>
                    <p:spPr>
                      <a:xfrm>
                        <a:off x="152400" y="2971800"/>
                        <a:ext cx="8839200" cy="3917950"/>
                      </a:xfrm>
                      <a:prstGeom prst="rect">
                        <a:avLst/>
                      </a:prstGeom>
                      <a:noFill/>
                      <a:ln w="38100">
                        <a:noFill/>
                        <a:miter/>
                      </a:ln>
                    </p:spPr>
                  </p:pic>
                </p:oleObj>
              </mc:Fallback>
            </mc:AlternateContent>
          </a:graphicData>
        </a:graphic>
      </p:graphicFrame>
    </p:spTree>
  </p:cSld>
  <p:clrMapOvr>
    <a:masterClrMapping/>
  </p:clrMapOvr>
  <p:transition>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4"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207875"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07876" name="Rectangle 2"/>
          <p:cNvSpPr>
            <a:spLocks noGrp="1"/>
          </p:cNvSpPr>
          <p:nvPr>
            <p:ph type="subTitle" idx="1"/>
          </p:nvPr>
        </p:nvSpPr>
        <p:spPr>
          <a:xfrm>
            <a:off x="468313" y="404813"/>
            <a:ext cx="8351837" cy="5832475"/>
          </a:xfrm>
        </p:spPr>
        <p:txBody>
          <a:bodyPr vert="horz" wrap="square" lIns="91440" tIns="45720" rIns="91440" bIns="45720" anchor="t" anchorCtr="0"/>
          <a:p>
            <a:pPr eaLnBrk="1" hangingPunct="1">
              <a:buClrTx/>
              <a:buSzTx/>
              <a:buFontTx/>
            </a:pPr>
            <a:r>
              <a:rPr lang="zh-CN" altLang="en-US" sz="3600" b="1" dirty="0">
                <a:latin typeface="楷体_GB2312" pitchFamily="49" charset="-122"/>
                <a:ea typeface="楷体_GB2312" pitchFamily="49" charset="-122"/>
                <a:cs typeface="+mn-cs"/>
              </a:rPr>
              <a:t>第一节 员工福利的定义和功能</a:t>
            </a:r>
            <a:endParaRPr lang="zh-CN" altLang="en-US" sz="3600" b="1" dirty="0">
              <a:latin typeface="楷体_GB2312" pitchFamily="49" charset="-122"/>
              <a:ea typeface="楷体_GB2312" pitchFamily="49" charset="-122"/>
              <a:cs typeface="+mn-cs"/>
            </a:endParaRPr>
          </a:p>
          <a:p>
            <a:pPr eaLnBrk="1" hangingPunct="1">
              <a:buClrTx/>
              <a:buSzTx/>
              <a:buFontTx/>
            </a:pPr>
            <a:endParaRPr lang="zh-CN" altLang="en-US" sz="4000" b="1" dirty="0">
              <a:latin typeface="楷体_GB2312" pitchFamily="49" charset="-122"/>
              <a:ea typeface="楷体_GB2312" pitchFamily="49" charset="-122"/>
              <a:cs typeface="+mn-cs"/>
            </a:endParaRPr>
          </a:p>
          <a:p>
            <a:pPr algn="l" eaLnBrk="1" hangingPunct="1">
              <a:buClrTx/>
              <a:buSzTx/>
              <a:buFontTx/>
            </a:pPr>
            <a:r>
              <a:rPr lang="en-US" altLang="zh-CN" b="1" dirty="0">
                <a:latin typeface="楷体_GB2312" pitchFamily="49" charset="-122"/>
                <a:ea typeface="楷体_GB2312" pitchFamily="49" charset="-122"/>
                <a:cs typeface="+mn-cs"/>
              </a:rPr>
              <a:t>1</a:t>
            </a:r>
            <a:r>
              <a:rPr lang="zh-CN" altLang="en-US" b="1" dirty="0">
                <a:latin typeface="楷体_GB2312" pitchFamily="49" charset="-122"/>
                <a:ea typeface="楷体_GB2312" pitchFamily="49" charset="-122"/>
                <a:cs typeface="+mn-cs"/>
              </a:rPr>
              <a:t>、员工福利的定义</a:t>
            </a:r>
            <a:endParaRPr lang="zh-CN" altLang="en-US" b="1" dirty="0">
              <a:latin typeface="楷体_GB2312" pitchFamily="49" charset="-122"/>
              <a:ea typeface="楷体_GB2312" pitchFamily="49" charset="-122"/>
              <a:cs typeface="+mn-cs"/>
            </a:endParaRPr>
          </a:p>
          <a:p>
            <a:pPr algn="l" eaLnBrk="1" hangingPunct="1">
              <a:buClrTx/>
              <a:buSzTx/>
              <a:buFontTx/>
            </a:pPr>
            <a:r>
              <a:rPr lang="zh-CN" altLang="en-US" b="1" dirty="0">
                <a:latin typeface="楷体_GB2312" pitchFamily="49" charset="-122"/>
                <a:ea typeface="楷体_GB2312" pitchFamily="49" charset="-122"/>
                <a:cs typeface="+mn-cs"/>
              </a:rPr>
              <a:t>是总报酬的一部分，它不是按工作时间给付的，是支付给全体或者一部分员工的报酬。</a:t>
            </a:r>
            <a:endParaRPr lang="zh-CN" altLang="en-US" b="1" dirty="0">
              <a:latin typeface="楷体_GB2312" pitchFamily="49" charset="-122"/>
              <a:ea typeface="楷体_GB2312" pitchFamily="49" charset="-122"/>
              <a:cs typeface="+mn-cs"/>
            </a:endParaRPr>
          </a:p>
          <a:p>
            <a:pPr algn="l" eaLnBrk="1" hangingPunct="1">
              <a:buClrTx/>
              <a:buSzTx/>
              <a:buFontTx/>
            </a:pPr>
            <a:r>
              <a:rPr lang="en-US" altLang="zh-CN" b="1" dirty="0">
                <a:latin typeface="楷体_GB2312" pitchFamily="49" charset="-122"/>
                <a:ea typeface="楷体_GB2312" pitchFamily="49" charset="-122"/>
                <a:cs typeface="+mn-cs"/>
              </a:rPr>
              <a:t>2</a:t>
            </a:r>
            <a:r>
              <a:rPr lang="zh-CN" altLang="en-US" b="1" dirty="0">
                <a:latin typeface="楷体_GB2312" pitchFamily="49" charset="-122"/>
                <a:ea typeface="楷体_GB2312" pitchFamily="49" charset="-122"/>
                <a:cs typeface="+mn-cs"/>
              </a:rPr>
              <a:t>、福利的功能</a:t>
            </a:r>
            <a:endParaRPr lang="zh-CN" altLang="en-US" b="1" dirty="0">
              <a:latin typeface="楷体_GB2312" pitchFamily="49" charset="-122"/>
              <a:ea typeface="楷体_GB2312" pitchFamily="49" charset="-122"/>
              <a:cs typeface="+mn-cs"/>
            </a:endParaRPr>
          </a:p>
          <a:p>
            <a:pPr algn="l" eaLnBrk="1" hangingPunct="1">
              <a:buClrTx/>
              <a:buSzTx/>
              <a:buFontTx/>
              <a:buChar char="•"/>
            </a:pPr>
            <a:r>
              <a:rPr lang="zh-CN" altLang="en-US" sz="2800" b="1" dirty="0">
                <a:latin typeface="楷体_GB2312" pitchFamily="49" charset="-122"/>
                <a:ea typeface="楷体_GB2312" pitchFamily="49" charset="-122"/>
                <a:cs typeface="+mn-cs"/>
              </a:rPr>
              <a:t>对员工的功能：增加员工收入；解决后顾之忧；身心健康和家庭和睦</a:t>
            </a:r>
            <a:endParaRPr lang="zh-CN" altLang="en-US" sz="2800" b="1" dirty="0">
              <a:latin typeface="楷体_GB2312" pitchFamily="49" charset="-122"/>
              <a:ea typeface="楷体_GB2312" pitchFamily="49" charset="-122"/>
              <a:cs typeface="+mn-cs"/>
            </a:endParaRPr>
          </a:p>
          <a:p>
            <a:pPr algn="l" eaLnBrk="1" hangingPunct="1">
              <a:buClrTx/>
              <a:buSzTx/>
              <a:buFontTx/>
              <a:buChar char="•"/>
            </a:pPr>
            <a:r>
              <a:rPr lang="zh-CN" altLang="en-US" sz="2800" b="1" dirty="0">
                <a:latin typeface="楷体_GB2312" pitchFamily="49" charset="-122"/>
                <a:ea typeface="楷体_GB2312" pitchFamily="49" charset="-122"/>
                <a:cs typeface="+mn-cs"/>
              </a:rPr>
              <a:t>对企业的功能：避税；吸引和留住人才；激励作用；传递企业文化</a:t>
            </a:r>
            <a:endParaRPr lang="zh-CN" altLang="en-US" b="1" dirty="0">
              <a:latin typeface="楷体_GB2312" pitchFamily="49" charset="-122"/>
              <a:ea typeface="楷体_GB2312" pitchFamily="49" charset="-122"/>
              <a:cs typeface="+mn-cs"/>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208899"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08900" name="Rectangle 2"/>
          <p:cNvSpPr>
            <a:spLocks noGrp="1"/>
          </p:cNvSpPr>
          <p:nvPr>
            <p:ph type="subTitle" idx="1"/>
          </p:nvPr>
        </p:nvSpPr>
        <p:spPr>
          <a:xfrm>
            <a:off x="468313" y="404813"/>
            <a:ext cx="8351837" cy="5832475"/>
          </a:xfrm>
        </p:spPr>
        <p:txBody>
          <a:bodyPr vert="horz" wrap="square" lIns="91440" tIns="45720" rIns="91440" bIns="45720" anchor="t" anchorCtr="0"/>
          <a:p>
            <a:pPr eaLnBrk="1" hangingPunct="1">
              <a:buClrTx/>
              <a:buSzTx/>
              <a:buFontTx/>
            </a:pPr>
            <a:r>
              <a:rPr lang="zh-CN" altLang="en-US" sz="4400" b="1" dirty="0">
                <a:latin typeface="楷体_GB2312" pitchFamily="49" charset="-122"/>
                <a:ea typeface="楷体_GB2312" pitchFamily="49" charset="-122"/>
                <a:cs typeface="+mn-cs"/>
              </a:rPr>
              <a:t>第二节 福利的构成</a:t>
            </a:r>
            <a:endParaRPr lang="zh-CN" altLang="en-US" sz="4400" b="1" dirty="0">
              <a:latin typeface="楷体_GB2312" pitchFamily="49" charset="-122"/>
              <a:ea typeface="楷体_GB2312" pitchFamily="49" charset="-122"/>
              <a:cs typeface="+mn-cs"/>
            </a:endParaRPr>
          </a:p>
          <a:p>
            <a:pPr eaLnBrk="1" hangingPunct="1">
              <a:buClrTx/>
              <a:buSzTx/>
              <a:buFontTx/>
            </a:pPr>
            <a:endParaRPr lang="zh-CN" altLang="en-US" sz="4400" b="1" dirty="0">
              <a:latin typeface="楷体_GB2312" pitchFamily="49" charset="-122"/>
              <a:ea typeface="楷体_GB2312" pitchFamily="49" charset="-122"/>
              <a:cs typeface="+mn-cs"/>
            </a:endParaRPr>
          </a:p>
          <a:p>
            <a:pPr algn="l" eaLnBrk="1" hangingPunct="1">
              <a:buClrTx/>
              <a:buSzTx/>
              <a:buFontTx/>
            </a:pPr>
            <a:r>
              <a:rPr lang="en-US" altLang="zh-CN" b="1" dirty="0">
                <a:latin typeface="楷体_GB2312" pitchFamily="49" charset="-122"/>
                <a:ea typeface="楷体_GB2312" pitchFamily="49" charset="-122"/>
                <a:cs typeface="+mn-cs"/>
              </a:rPr>
              <a:t>1</a:t>
            </a:r>
            <a:r>
              <a:rPr lang="zh-CN" altLang="en-US" b="1" dirty="0">
                <a:latin typeface="楷体_GB2312" pitchFamily="49" charset="-122"/>
                <a:ea typeface="楷体_GB2312" pitchFamily="49" charset="-122"/>
                <a:cs typeface="+mn-cs"/>
              </a:rPr>
              <a:t>、法定福利</a:t>
            </a:r>
            <a:endParaRPr lang="zh-CN" altLang="en-US" b="1" dirty="0">
              <a:latin typeface="楷体_GB2312" pitchFamily="49" charset="-122"/>
              <a:ea typeface="楷体_GB2312" pitchFamily="49" charset="-122"/>
              <a:cs typeface="+mn-cs"/>
            </a:endParaRPr>
          </a:p>
          <a:p>
            <a:pPr algn="l" eaLnBrk="1" hangingPunct="1">
              <a:buClrTx/>
              <a:buSzTx/>
              <a:buFontTx/>
            </a:pPr>
            <a:endParaRPr lang="zh-CN" altLang="en-US" b="1" dirty="0">
              <a:latin typeface="楷体_GB2312" pitchFamily="49" charset="-122"/>
              <a:ea typeface="楷体_GB2312" pitchFamily="49" charset="-122"/>
              <a:cs typeface="+mn-cs"/>
            </a:endParaRPr>
          </a:p>
          <a:p>
            <a:pPr algn="l" eaLnBrk="1" hangingPunct="1">
              <a:buClrTx/>
              <a:buSzTx/>
              <a:buFontTx/>
            </a:pPr>
            <a:r>
              <a:rPr lang="en-US" altLang="zh-CN" b="1" dirty="0">
                <a:latin typeface="楷体_GB2312" pitchFamily="49" charset="-122"/>
                <a:ea typeface="楷体_GB2312" pitchFamily="49" charset="-122"/>
                <a:cs typeface="+mn-cs"/>
              </a:rPr>
              <a:t>2</a:t>
            </a:r>
            <a:r>
              <a:rPr lang="zh-CN" altLang="en-US" b="1" dirty="0">
                <a:latin typeface="楷体_GB2312" pitchFamily="49" charset="-122"/>
                <a:ea typeface="楷体_GB2312" pitchFamily="49" charset="-122"/>
                <a:cs typeface="+mn-cs"/>
              </a:rPr>
              <a:t>、企业补充福利</a:t>
            </a:r>
            <a:endParaRPr lang="zh-CN" altLang="en-US" b="1" dirty="0">
              <a:latin typeface="楷体_GB2312" pitchFamily="49" charset="-122"/>
              <a:ea typeface="楷体_GB2312" pitchFamily="49" charset="-122"/>
              <a:cs typeface="+mn-cs"/>
            </a:endParaRPr>
          </a:p>
          <a:p>
            <a:pPr algn="l" eaLnBrk="1" hangingPunct="1">
              <a:buClrTx/>
              <a:buSzTx/>
              <a:buFontTx/>
            </a:pPr>
            <a:endParaRPr lang="zh-CN" altLang="en-US" b="1" dirty="0">
              <a:latin typeface="楷体_GB2312" pitchFamily="49" charset="-122"/>
              <a:ea typeface="楷体_GB2312" pitchFamily="49" charset="-122"/>
              <a:cs typeface="+mn-cs"/>
            </a:endParaRPr>
          </a:p>
          <a:p>
            <a:pPr algn="l" eaLnBrk="1" hangingPunct="1">
              <a:buClrTx/>
              <a:buSzTx/>
              <a:buFontTx/>
            </a:pPr>
            <a:r>
              <a:rPr lang="en-US" altLang="zh-CN" b="1" dirty="0">
                <a:latin typeface="楷体_GB2312" pitchFamily="49" charset="-122"/>
                <a:ea typeface="楷体_GB2312" pitchFamily="49" charset="-122"/>
                <a:cs typeface="+mn-cs"/>
              </a:rPr>
              <a:t>3</a:t>
            </a:r>
            <a:r>
              <a:rPr lang="zh-CN" altLang="en-US" b="1" dirty="0">
                <a:latin typeface="楷体_GB2312" pitchFamily="49" charset="-122"/>
                <a:ea typeface="楷体_GB2312" pitchFamily="49" charset="-122"/>
                <a:cs typeface="+mn-cs"/>
              </a:rPr>
              <a:t>、跨国公司常见的福利</a:t>
            </a:r>
            <a:endParaRPr lang="zh-CN" altLang="en-US" b="1" dirty="0">
              <a:latin typeface="楷体_GB2312" pitchFamily="49" charset="-122"/>
              <a:ea typeface="楷体_GB2312" pitchFamily="49" charset="-122"/>
              <a:cs typeface="+mn-cs"/>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2"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209923"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09924" name="Rectangle 2"/>
          <p:cNvSpPr>
            <a:spLocks noGrp="1"/>
          </p:cNvSpPr>
          <p:nvPr>
            <p:ph type="subTitle" idx="1"/>
          </p:nvPr>
        </p:nvSpPr>
        <p:spPr>
          <a:xfrm>
            <a:off x="468313" y="404813"/>
            <a:ext cx="8351837" cy="5832475"/>
          </a:xfrm>
        </p:spPr>
        <p:txBody>
          <a:bodyPr vert="horz" wrap="square" lIns="91440" tIns="45720" rIns="91440" bIns="45720" anchor="t" anchorCtr="0"/>
          <a:p>
            <a:pPr eaLnBrk="1" hangingPunct="1">
              <a:buClrTx/>
              <a:buSzTx/>
              <a:buFontTx/>
            </a:pPr>
            <a:r>
              <a:rPr lang="zh-CN" altLang="en-US" sz="4000" b="1" dirty="0">
                <a:latin typeface="楷体_GB2312" pitchFamily="49" charset="-122"/>
                <a:ea typeface="楷体_GB2312" pitchFamily="49" charset="-122"/>
                <a:cs typeface="+mn-cs"/>
              </a:rPr>
              <a:t>第三节 如何设计好的福利计划</a:t>
            </a:r>
            <a:endParaRPr lang="zh-CN" altLang="en-US" sz="4000" b="1" dirty="0">
              <a:latin typeface="楷体_GB2312" pitchFamily="49" charset="-122"/>
              <a:ea typeface="楷体_GB2312" pitchFamily="49" charset="-122"/>
              <a:cs typeface="+mn-cs"/>
            </a:endParaRPr>
          </a:p>
          <a:p>
            <a:pPr eaLnBrk="1" hangingPunct="1">
              <a:buClrTx/>
              <a:buSzTx/>
              <a:buFontTx/>
            </a:pPr>
            <a:endParaRPr lang="zh-CN" altLang="en-US" sz="4000" b="1" dirty="0">
              <a:latin typeface="楷体_GB2312" pitchFamily="49" charset="-122"/>
              <a:ea typeface="楷体_GB2312" pitchFamily="49" charset="-122"/>
              <a:cs typeface="+mn-cs"/>
            </a:endParaRPr>
          </a:p>
          <a:p>
            <a:pPr algn="l" eaLnBrk="1" hangingPunct="1">
              <a:buClrTx/>
              <a:buSzTx/>
              <a:buFontTx/>
            </a:pPr>
            <a:r>
              <a:rPr lang="zh-CN" altLang="en-US" b="1" dirty="0">
                <a:latin typeface="楷体_GB2312" pitchFamily="49" charset="-122"/>
                <a:ea typeface="楷体_GB2312" pitchFamily="49" charset="-122"/>
                <a:cs typeface="+mn-cs"/>
              </a:rPr>
              <a:t>好的福利制度的标准</a:t>
            </a:r>
            <a:endParaRPr lang="zh-CN" altLang="en-US" b="1" dirty="0">
              <a:latin typeface="楷体_GB2312" pitchFamily="49" charset="-122"/>
              <a:ea typeface="楷体_GB2312" pitchFamily="49" charset="-122"/>
              <a:cs typeface="+mn-cs"/>
            </a:endParaRPr>
          </a:p>
          <a:p>
            <a:pPr algn="l" eaLnBrk="1" hangingPunct="1">
              <a:buClrTx/>
              <a:buSzTx/>
              <a:buFontTx/>
            </a:pPr>
            <a:endParaRPr lang="zh-CN" altLang="en-US" b="1" dirty="0">
              <a:latin typeface="楷体_GB2312" pitchFamily="49" charset="-122"/>
              <a:ea typeface="楷体_GB2312" pitchFamily="49" charset="-122"/>
              <a:cs typeface="+mn-cs"/>
            </a:endParaRPr>
          </a:p>
          <a:p>
            <a:pPr algn="l" eaLnBrk="1" hangingPunct="1">
              <a:buClrTx/>
              <a:buSzTx/>
              <a:buFontTx/>
            </a:pPr>
            <a:r>
              <a:rPr lang="en-US" altLang="zh-CN" b="1" dirty="0">
                <a:latin typeface="楷体_GB2312" pitchFamily="49" charset="-122"/>
                <a:ea typeface="楷体_GB2312" pitchFamily="49" charset="-122"/>
                <a:cs typeface="+mn-cs"/>
              </a:rPr>
              <a:t>1</a:t>
            </a:r>
            <a:r>
              <a:rPr lang="zh-CN" altLang="en-US" b="1" dirty="0">
                <a:latin typeface="楷体_GB2312" pitchFamily="49" charset="-122"/>
                <a:ea typeface="楷体_GB2312" pitchFamily="49" charset="-122"/>
                <a:cs typeface="+mn-cs"/>
              </a:rPr>
              <a:t>、合理确定福利的享受对象</a:t>
            </a:r>
            <a:endParaRPr lang="zh-CN" altLang="en-US" b="1" dirty="0">
              <a:latin typeface="楷体_GB2312" pitchFamily="49" charset="-122"/>
              <a:ea typeface="楷体_GB2312" pitchFamily="49" charset="-122"/>
              <a:cs typeface="+mn-cs"/>
            </a:endParaRPr>
          </a:p>
          <a:p>
            <a:pPr algn="l" eaLnBrk="1" hangingPunct="1">
              <a:buClrTx/>
              <a:buSzTx/>
              <a:buFontTx/>
            </a:pPr>
            <a:endParaRPr lang="zh-CN" altLang="en-US" b="1" dirty="0">
              <a:latin typeface="楷体_GB2312" pitchFamily="49" charset="-122"/>
              <a:ea typeface="楷体_GB2312" pitchFamily="49" charset="-122"/>
              <a:cs typeface="+mn-cs"/>
            </a:endParaRPr>
          </a:p>
          <a:p>
            <a:pPr algn="l" eaLnBrk="1" hangingPunct="1">
              <a:buClrTx/>
              <a:buSzTx/>
              <a:buFontTx/>
            </a:pPr>
            <a:r>
              <a:rPr lang="en-US" altLang="zh-CN" b="1" dirty="0">
                <a:latin typeface="楷体_GB2312" pitchFamily="49" charset="-122"/>
                <a:ea typeface="楷体_GB2312" pitchFamily="49" charset="-122"/>
                <a:cs typeface="+mn-cs"/>
              </a:rPr>
              <a:t>2</a:t>
            </a:r>
            <a:r>
              <a:rPr lang="zh-CN" altLang="en-US" b="1" dirty="0">
                <a:latin typeface="楷体_GB2312" pitchFamily="49" charset="-122"/>
                <a:ea typeface="楷体_GB2312" pitchFamily="49" charset="-122"/>
                <a:cs typeface="+mn-cs"/>
              </a:rPr>
              <a:t>、充分理解企业的战略需要</a:t>
            </a:r>
            <a:endParaRPr lang="zh-CN" altLang="en-US" b="1" dirty="0">
              <a:latin typeface="楷体_GB2312" pitchFamily="49" charset="-122"/>
              <a:ea typeface="楷体_GB2312" pitchFamily="49" charset="-122"/>
              <a:cs typeface="+mn-cs"/>
            </a:endParaRPr>
          </a:p>
          <a:p>
            <a:pPr algn="l" eaLnBrk="1" hangingPunct="1">
              <a:buClrTx/>
              <a:buSzTx/>
              <a:buFontTx/>
            </a:pPr>
            <a:endParaRPr lang="zh-CN" altLang="en-US" b="1" dirty="0">
              <a:latin typeface="楷体_GB2312" pitchFamily="49" charset="-122"/>
              <a:ea typeface="楷体_GB2312" pitchFamily="49" charset="-122"/>
              <a:cs typeface="+mn-cs"/>
            </a:endParaRPr>
          </a:p>
          <a:p>
            <a:pPr algn="l" eaLnBrk="1" hangingPunct="1">
              <a:buClrTx/>
              <a:buSzTx/>
              <a:buFontTx/>
            </a:pPr>
            <a:r>
              <a:rPr lang="en-US" altLang="zh-CN" b="1" dirty="0">
                <a:latin typeface="楷体_GB2312" pitchFamily="49" charset="-122"/>
                <a:ea typeface="楷体_GB2312" pitchFamily="49" charset="-122"/>
                <a:cs typeface="+mn-cs"/>
              </a:rPr>
              <a:t>3</a:t>
            </a:r>
            <a:r>
              <a:rPr lang="zh-CN" altLang="en-US" b="1" dirty="0">
                <a:latin typeface="楷体_GB2312" pitchFamily="49" charset="-122"/>
                <a:ea typeface="楷体_GB2312" pitchFamily="49" charset="-122"/>
                <a:cs typeface="+mn-cs"/>
              </a:rPr>
              <a:t>、充分了解员工需要</a:t>
            </a:r>
            <a:endParaRPr lang="zh-CN" altLang="en-US" b="1" dirty="0">
              <a:latin typeface="楷体_GB2312" pitchFamily="49" charset="-122"/>
              <a:ea typeface="楷体_GB2312" pitchFamily="49" charset="-122"/>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6"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210947"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541122" name="Rectangle 2"/>
          <p:cNvSpPr>
            <a:spLocks noGrp="1"/>
          </p:cNvSpPr>
          <p:nvPr>
            <p:ph type="title"/>
          </p:nvPr>
        </p:nvSpPr>
        <p:spPr/>
        <p:txBody>
          <a:bodyPr vert="horz" wrap="square" lIns="91440" tIns="45720" rIns="91440" bIns="45720" anchor="ctr" anchorCtr="0"/>
          <a:p>
            <a:pPr eaLnBrk="1" hangingPunct="1"/>
            <a:r>
              <a:rPr lang="zh-CN" altLang="en-US" sz="4000" b="1" dirty="0">
                <a:solidFill>
                  <a:schemeClr val="tx1"/>
                </a:solidFill>
                <a:latin typeface="楷体_GB2312" pitchFamily="49" charset="-122"/>
                <a:ea typeface="楷体_GB2312" pitchFamily="49" charset="-122"/>
              </a:rPr>
              <a:t>第四节 福利管理的五大趋势</a:t>
            </a:r>
            <a:endParaRPr lang="zh-CN" altLang="en-US" sz="4000" b="1" dirty="0">
              <a:solidFill>
                <a:schemeClr val="tx1"/>
              </a:solidFill>
              <a:latin typeface="楷体_GB2312" pitchFamily="49" charset="-122"/>
              <a:ea typeface="楷体_GB2312" pitchFamily="49" charset="-122"/>
            </a:endParaRPr>
          </a:p>
        </p:txBody>
      </p:sp>
      <p:sp>
        <p:nvSpPr>
          <p:cNvPr id="1541123" name="Rectangle 3"/>
          <p:cNvSpPr>
            <a:spLocks noGrp="1"/>
          </p:cNvSpPr>
          <p:nvPr>
            <p:ph idx="1"/>
          </p:nvPr>
        </p:nvSpPr>
        <p:spPr/>
        <p:txBody>
          <a:bodyPr vert="horz" wrap="square" lIns="91440" tIns="45720" rIns="91440" bIns="45720" anchor="t" anchorCtr="0"/>
          <a:p>
            <a:pPr eaLnBrk="1" hangingPunct="1"/>
            <a:r>
              <a:rPr lang="en-US" altLang="zh-CN" dirty="0"/>
              <a:t>1</a:t>
            </a:r>
            <a:r>
              <a:rPr lang="zh-CN" altLang="en-US" dirty="0"/>
              <a:t>，灵活性趋势</a:t>
            </a:r>
            <a:endParaRPr lang="zh-CN" altLang="en-US" dirty="0"/>
          </a:p>
          <a:p>
            <a:pPr eaLnBrk="1" hangingPunct="1"/>
            <a:r>
              <a:rPr lang="en-US" altLang="zh-CN" dirty="0"/>
              <a:t>2</a:t>
            </a:r>
            <a:r>
              <a:rPr lang="zh-CN" altLang="en-US" dirty="0"/>
              <a:t>，绩效化趋势</a:t>
            </a:r>
            <a:endParaRPr lang="zh-CN" altLang="en-US" dirty="0"/>
          </a:p>
          <a:p>
            <a:pPr eaLnBrk="1" hangingPunct="1"/>
            <a:r>
              <a:rPr lang="en-US" altLang="zh-CN" dirty="0"/>
              <a:t>3</a:t>
            </a:r>
            <a:r>
              <a:rPr lang="zh-CN" altLang="en-US" dirty="0"/>
              <a:t>，外包化趋势</a:t>
            </a:r>
            <a:endParaRPr lang="zh-CN" altLang="en-US" dirty="0"/>
          </a:p>
          <a:p>
            <a:pPr eaLnBrk="1" hangingPunct="1"/>
            <a:r>
              <a:rPr lang="en-US" altLang="zh-CN" dirty="0"/>
              <a:t>4</a:t>
            </a:r>
            <a:r>
              <a:rPr lang="zh-CN" altLang="en-US" dirty="0"/>
              <a:t>， </a:t>
            </a:r>
            <a:r>
              <a:rPr lang="en-US" altLang="zh-CN" dirty="0"/>
              <a:t>IT</a:t>
            </a:r>
            <a:r>
              <a:rPr lang="zh-CN" altLang="en-US" dirty="0"/>
              <a:t>化趋势</a:t>
            </a:r>
            <a:endParaRPr lang="zh-CN" altLang="en-US" dirty="0"/>
          </a:p>
          <a:p>
            <a:pPr eaLnBrk="1" hangingPunct="1"/>
            <a:r>
              <a:rPr lang="en-US" altLang="zh-CN" dirty="0"/>
              <a:t>5</a:t>
            </a:r>
            <a:r>
              <a:rPr lang="zh-CN" altLang="en-US" dirty="0"/>
              <a:t>，专业化趋势</a:t>
            </a:r>
            <a:endParaRPr lang="zh-CN" altLang="en-US"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dur="indefinite" fill="hold">
                                          <p:stCondLst>
                                            <p:cond delay="0"/>
                                          </p:stCondLst>
                                        </p:cTn>
                                        <p:tgtEl>
                                          <p:spTgt spid="1541122"/>
                                        </p:tgtEl>
                                        <p:attrNameLst>
                                          <p:attrName>style.visibility</p:attrName>
                                        </p:attrNameLst>
                                      </p:cBhvr>
                                      <p:to>
                                        <p:strVal val="visible"/>
                                      </p:to>
                                    </p:set>
                                    <p:anim calcmode="lin" valueType="num">
                                      <p:cBhvr additive="base">
                                        <p:cTn id="7" dur="799" fill="hold">
                                          <p:stCondLst>
                                            <p:cond delay="0"/>
                                          </p:stCondLst>
                                        </p:cTn>
                                        <p:tgtEl>
                                          <p:spTgt spid="1541122"/>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154112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dur="indefinite" fill="hold">
                                          <p:stCondLst>
                                            <p:cond delay="0"/>
                                          </p:stCondLst>
                                        </p:cTn>
                                        <p:tgtEl>
                                          <p:spTgt spid="1541123">
                                            <p:txEl>
                                              <p:charRg st="0" end="8"/>
                                            </p:txEl>
                                          </p:spTgt>
                                        </p:tgtEl>
                                        <p:attrNameLst>
                                          <p:attrName>style.visibility</p:attrName>
                                        </p:attrNameLst>
                                      </p:cBhvr>
                                      <p:to>
                                        <p:strVal val="visible"/>
                                      </p:to>
                                    </p:set>
                                    <p:animEffect transition="in" filter="fade">
                                      <p:cBhvr>
                                        <p:cTn id="13" dur="1000"/>
                                        <p:tgtEl>
                                          <p:spTgt spid="1541123">
                                            <p:txEl>
                                              <p:charRg st="0" end="8"/>
                                            </p:txEl>
                                          </p:spTgt>
                                        </p:tgtEl>
                                      </p:cBhvr>
                                    </p:animEffect>
                                    <p:anim calcmode="lin" valueType="num">
                                      <p:cBhvr>
                                        <p:cTn id="14" dur="1000" fill="hold"/>
                                        <p:tgtEl>
                                          <p:spTgt spid="1541123">
                                            <p:txEl>
                                              <p:charRg st="0" end="8"/>
                                            </p:txEl>
                                          </p:spTgt>
                                        </p:tgtEl>
                                        <p:attrNameLst>
                                          <p:attrName>ppt_x</p:attrName>
                                        </p:attrNameLst>
                                      </p:cBhvr>
                                      <p:tavLst>
                                        <p:tav tm="0">
                                          <p:val>
                                            <p:strVal val="#ppt_x-.1"/>
                                          </p:val>
                                        </p:tav>
                                        <p:tav tm="100000">
                                          <p:val>
                                            <p:strVal val="#ppt_x"/>
                                          </p:val>
                                        </p:tav>
                                      </p:tavLst>
                                    </p:anim>
                                    <p:anim calcmode="lin" valueType="num">
                                      <p:cBhvr>
                                        <p:cTn id="15" dur="1000" fill="hold"/>
                                        <p:tgtEl>
                                          <p:spTgt spid="1541123">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0" presetClass="entr" presetSubtype="0" fill="hold" grpId="0" nodeType="clickEffect">
                                  <p:stCondLst>
                                    <p:cond delay="0"/>
                                  </p:stCondLst>
                                  <p:iterate type="lt">
                                    <p:tmPct val="10000"/>
                                  </p:iterate>
                                  <p:childTnLst>
                                    <p:set>
                                      <p:cBhvr>
                                        <p:cTn id="19" dur="indefinite" fill="hold">
                                          <p:stCondLst>
                                            <p:cond delay="0"/>
                                          </p:stCondLst>
                                        </p:cTn>
                                        <p:tgtEl>
                                          <p:spTgt spid="1541123">
                                            <p:txEl>
                                              <p:charRg st="8" end="16"/>
                                            </p:txEl>
                                          </p:spTgt>
                                        </p:tgtEl>
                                        <p:attrNameLst>
                                          <p:attrName>style.visibility</p:attrName>
                                        </p:attrNameLst>
                                      </p:cBhvr>
                                      <p:to>
                                        <p:strVal val="visible"/>
                                      </p:to>
                                    </p:set>
                                    <p:animEffect transition="in" filter="fade">
                                      <p:cBhvr>
                                        <p:cTn id="20" dur="1000"/>
                                        <p:tgtEl>
                                          <p:spTgt spid="1541123">
                                            <p:txEl>
                                              <p:charRg st="8" end="16"/>
                                            </p:txEl>
                                          </p:spTgt>
                                        </p:tgtEl>
                                      </p:cBhvr>
                                    </p:animEffect>
                                    <p:anim calcmode="lin" valueType="num">
                                      <p:cBhvr>
                                        <p:cTn id="21" dur="1000" fill="hold"/>
                                        <p:tgtEl>
                                          <p:spTgt spid="1541123">
                                            <p:txEl>
                                              <p:charRg st="8" end="16"/>
                                            </p:txEl>
                                          </p:spTgt>
                                        </p:tgtEl>
                                        <p:attrNameLst>
                                          <p:attrName>ppt_x</p:attrName>
                                        </p:attrNameLst>
                                      </p:cBhvr>
                                      <p:tavLst>
                                        <p:tav tm="0">
                                          <p:val>
                                            <p:strVal val="#ppt_x-.1"/>
                                          </p:val>
                                        </p:tav>
                                        <p:tav tm="100000">
                                          <p:val>
                                            <p:strVal val="#ppt_x"/>
                                          </p:val>
                                        </p:tav>
                                      </p:tavLst>
                                    </p:anim>
                                    <p:anim calcmode="lin" valueType="num">
                                      <p:cBhvr>
                                        <p:cTn id="22" dur="1000" fill="hold"/>
                                        <p:tgtEl>
                                          <p:spTgt spid="1541123">
                                            <p:txEl>
                                              <p:charRg st="8" end="16"/>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0" presetClass="entr" presetSubtype="0" fill="hold" grpId="0" nodeType="clickEffect">
                                  <p:stCondLst>
                                    <p:cond delay="0"/>
                                  </p:stCondLst>
                                  <p:iterate type="lt">
                                    <p:tmPct val="10000"/>
                                  </p:iterate>
                                  <p:childTnLst>
                                    <p:set>
                                      <p:cBhvr>
                                        <p:cTn id="26" dur="indefinite" fill="hold">
                                          <p:stCondLst>
                                            <p:cond delay="0"/>
                                          </p:stCondLst>
                                        </p:cTn>
                                        <p:tgtEl>
                                          <p:spTgt spid="1541123">
                                            <p:txEl>
                                              <p:charRg st="16" end="24"/>
                                            </p:txEl>
                                          </p:spTgt>
                                        </p:tgtEl>
                                        <p:attrNameLst>
                                          <p:attrName>style.visibility</p:attrName>
                                        </p:attrNameLst>
                                      </p:cBhvr>
                                      <p:to>
                                        <p:strVal val="visible"/>
                                      </p:to>
                                    </p:set>
                                    <p:animEffect transition="in" filter="fade">
                                      <p:cBhvr>
                                        <p:cTn id="27" dur="1000"/>
                                        <p:tgtEl>
                                          <p:spTgt spid="1541123">
                                            <p:txEl>
                                              <p:charRg st="16" end="24"/>
                                            </p:txEl>
                                          </p:spTgt>
                                        </p:tgtEl>
                                      </p:cBhvr>
                                    </p:animEffect>
                                    <p:anim calcmode="lin" valueType="num">
                                      <p:cBhvr>
                                        <p:cTn id="28" dur="1000" fill="hold"/>
                                        <p:tgtEl>
                                          <p:spTgt spid="1541123">
                                            <p:txEl>
                                              <p:charRg st="16" end="24"/>
                                            </p:txEl>
                                          </p:spTgt>
                                        </p:tgtEl>
                                        <p:attrNameLst>
                                          <p:attrName>ppt_x</p:attrName>
                                        </p:attrNameLst>
                                      </p:cBhvr>
                                      <p:tavLst>
                                        <p:tav tm="0">
                                          <p:val>
                                            <p:strVal val="#ppt_x-.1"/>
                                          </p:val>
                                        </p:tav>
                                        <p:tav tm="100000">
                                          <p:val>
                                            <p:strVal val="#ppt_x"/>
                                          </p:val>
                                        </p:tav>
                                      </p:tavLst>
                                    </p:anim>
                                    <p:anim calcmode="lin" valueType="num">
                                      <p:cBhvr>
                                        <p:cTn id="29" dur="1000" fill="hold"/>
                                        <p:tgtEl>
                                          <p:spTgt spid="1541123">
                                            <p:txEl>
                                              <p:charRg st="16" end="24"/>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0" presetClass="entr" presetSubtype="0" fill="hold" grpId="0" nodeType="clickEffect">
                                  <p:stCondLst>
                                    <p:cond delay="0"/>
                                  </p:stCondLst>
                                  <p:iterate type="lt">
                                    <p:tmPct val="10000"/>
                                  </p:iterate>
                                  <p:childTnLst>
                                    <p:set>
                                      <p:cBhvr>
                                        <p:cTn id="33" dur="indefinite" fill="hold">
                                          <p:stCondLst>
                                            <p:cond delay="0"/>
                                          </p:stCondLst>
                                        </p:cTn>
                                        <p:tgtEl>
                                          <p:spTgt spid="1541123">
                                            <p:txEl>
                                              <p:charRg st="24" end="33"/>
                                            </p:txEl>
                                          </p:spTgt>
                                        </p:tgtEl>
                                        <p:attrNameLst>
                                          <p:attrName>style.visibility</p:attrName>
                                        </p:attrNameLst>
                                      </p:cBhvr>
                                      <p:to>
                                        <p:strVal val="visible"/>
                                      </p:to>
                                    </p:set>
                                    <p:animEffect transition="in" filter="fade">
                                      <p:cBhvr>
                                        <p:cTn id="34" dur="1000"/>
                                        <p:tgtEl>
                                          <p:spTgt spid="1541123">
                                            <p:txEl>
                                              <p:charRg st="24" end="33"/>
                                            </p:txEl>
                                          </p:spTgt>
                                        </p:tgtEl>
                                      </p:cBhvr>
                                    </p:animEffect>
                                    <p:anim calcmode="lin" valueType="num">
                                      <p:cBhvr>
                                        <p:cTn id="35" dur="1000" fill="hold"/>
                                        <p:tgtEl>
                                          <p:spTgt spid="1541123">
                                            <p:txEl>
                                              <p:charRg st="24" end="33"/>
                                            </p:txEl>
                                          </p:spTgt>
                                        </p:tgtEl>
                                        <p:attrNameLst>
                                          <p:attrName>ppt_x</p:attrName>
                                        </p:attrNameLst>
                                      </p:cBhvr>
                                      <p:tavLst>
                                        <p:tav tm="0">
                                          <p:val>
                                            <p:strVal val="#ppt_x-.1"/>
                                          </p:val>
                                        </p:tav>
                                        <p:tav tm="100000">
                                          <p:val>
                                            <p:strVal val="#ppt_x"/>
                                          </p:val>
                                        </p:tav>
                                      </p:tavLst>
                                    </p:anim>
                                    <p:anim calcmode="lin" valueType="num">
                                      <p:cBhvr>
                                        <p:cTn id="36" dur="1000" fill="hold"/>
                                        <p:tgtEl>
                                          <p:spTgt spid="1541123">
                                            <p:txEl>
                                              <p:charRg st="24" end="3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0" presetClass="entr" presetSubtype="0" fill="hold" grpId="0" nodeType="clickEffect">
                                  <p:stCondLst>
                                    <p:cond delay="0"/>
                                  </p:stCondLst>
                                  <p:iterate type="lt">
                                    <p:tmPct val="10000"/>
                                  </p:iterate>
                                  <p:childTnLst>
                                    <p:set>
                                      <p:cBhvr>
                                        <p:cTn id="40" dur="indefinite" fill="hold">
                                          <p:stCondLst>
                                            <p:cond delay="0"/>
                                          </p:stCondLst>
                                        </p:cTn>
                                        <p:tgtEl>
                                          <p:spTgt spid="1541123">
                                            <p:txEl>
                                              <p:charRg st="33" end="41"/>
                                            </p:txEl>
                                          </p:spTgt>
                                        </p:tgtEl>
                                        <p:attrNameLst>
                                          <p:attrName>style.visibility</p:attrName>
                                        </p:attrNameLst>
                                      </p:cBhvr>
                                      <p:to>
                                        <p:strVal val="visible"/>
                                      </p:to>
                                    </p:set>
                                    <p:animEffect transition="in" filter="fade">
                                      <p:cBhvr>
                                        <p:cTn id="41" dur="1000"/>
                                        <p:tgtEl>
                                          <p:spTgt spid="1541123">
                                            <p:txEl>
                                              <p:charRg st="33" end="41"/>
                                            </p:txEl>
                                          </p:spTgt>
                                        </p:tgtEl>
                                      </p:cBhvr>
                                    </p:animEffect>
                                    <p:anim calcmode="lin" valueType="num">
                                      <p:cBhvr>
                                        <p:cTn id="42" dur="1000" fill="hold"/>
                                        <p:tgtEl>
                                          <p:spTgt spid="1541123">
                                            <p:txEl>
                                              <p:charRg st="33" end="41"/>
                                            </p:txEl>
                                          </p:spTgt>
                                        </p:tgtEl>
                                        <p:attrNameLst>
                                          <p:attrName>ppt_x</p:attrName>
                                        </p:attrNameLst>
                                      </p:cBhvr>
                                      <p:tavLst>
                                        <p:tav tm="0">
                                          <p:val>
                                            <p:strVal val="#ppt_x-.1"/>
                                          </p:val>
                                        </p:tav>
                                        <p:tav tm="100000">
                                          <p:val>
                                            <p:strVal val="#ppt_x"/>
                                          </p:val>
                                        </p:tav>
                                      </p:tavLst>
                                    </p:anim>
                                    <p:anim calcmode="lin" valueType="num">
                                      <p:cBhvr>
                                        <p:cTn id="43" dur="1000" fill="hold"/>
                                        <p:tgtEl>
                                          <p:spTgt spid="1541123">
                                            <p:txEl>
                                              <p:charRg st="33" end="4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122" grpId="0"/>
      <p:bldP spid="154112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70"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211971"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542146" name="Rectangle 2"/>
          <p:cNvSpPr>
            <a:spLocks noGrp="1"/>
          </p:cNvSpPr>
          <p:nvPr>
            <p:ph type="title"/>
          </p:nvPr>
        </p:nvSpPr>
        <p:spPr/>
        <p:txBody>
          <a:bodyPr vert="horz" wrap="square" lIns="91440" tIns="45720" rIns="91440" bIns="45720" anchor="ctr" anchorCtr="0"/>
          <a:p>
            <a:pPr eaLnBrk="1" hangingPunct="1"/>
            <a:r>
              <a:rPr lang="zh-CN" altLang="en-US" sz="3600" b="1" dirty="0">
                <a:solidFill>
                  <a:schemeClr val="tx1"/>
                </a:solidFill>
                <a:latin typeface="楷体_GB2312" pitchFamily="49" charset="-122"/>
                <a:ea typeface="楷体_GB2312" pitchFamily="49" charset="-122"/>
              </a:rPr>
              <a:t>补充：世界</a:t>
            </a:r>
            <a:r>
              <a:rPr lang="en-US" altLang="zh-CN" sz="3600" b="1" dirty="0">
                <a:solidFill>
                  <a:schemeClr val="tx1"/>
                </a:solidFill>
                <a:latin typeface="楷体_GB2312" pitchFamily="49" charset="-122"/>
                <a:ea typeface="楷体_GB2312" pitchFamily="49" charset="-122"/>
              </a:rPr>
              <a:t>500</a:t>
            </a:r>
            <a:r>
              <a:rPr lang="zh-CN" altLang="en-US" sz="3600" b="1" dirty="0">
                <a:solidFill>
                  <a:schemeClr val="tx1"/>
                </a:solidFill>
                <a:latin typeface="楷体_GB2312" pitchFamily="49" charset="-122"/>
                <a:ea typeface="楷体_GB2312" pitchFamily="49" charset="-122"/>
              </a:rPr>
              <a:t>强薪酬管理的几个案例</a:t>
            </a:r>
            <a:endParaRPr lang="zh-CN" altLang="en-US" sz="3600" b="1" dirty="0">
              <a:solidFill>
                <a:schemeClr val="tx1"/>
              </a:solidFill>
              <a:latin typeface="楷体_GB2312" pitchFamily="49" charset="-122"/>
              <a:ea typeface="楷体_GB2312" pitchFamily="49" charset="-122"/>
            </a:endParaRPr>
          </a:p>
        </p:txBody>
      </p:sp>
      <p:sp>
        <p:nvSpPr>
          <p:cNvPr id="1542147" name="Rectangle 3"/>
          <p:cNvSpPr>
            <a:spLocks noGrp="1"/>
          </p:cNvSpPr>
          <p:nvPr>
            <p:ph idx="1"/>
          </p:nvPr>
        </p:nvSpPr>
        <p:spPr/>
        <p:txBody>
          <a:bodyPr vert="horz" wrap="square" lIns="91440" tIns="45720" rIns="91440" bIns="45720" anchor="t" anchorCtr="0"/>
          <a:p>
            <a:pPr eaLnBrk="1" hangingPunct="1"/>
            <a:r>
              <a:rPr lang="zh-CN" altLang="en-US" dirty="0"/>
              <a:t>世界</a:t>
            </a:r>
            <a:r>
              <a:rPr lang="en-US" altLang="zh-CN" dirty="0"/>
              <a:t>500</a:t>
            </a:r>
            <a:r>
              <a:rPr lang="zh-CN" altLang="en-US" dirty="0"/>
              <a:t>强薪酬管理共性分析</a:t>
            </a:r>
            <a:endParaRPr lang="zh-CN" altLang="en-US" dirty="0"/>
          </a:p>
          <a:p>
            <a:pPr eaLnBrk="1" hangingPunct="1"/>
            <a:endParaRPr lang="zh-CN" altLang="en-US" dirty="0"/>
          </a:p>
          <a:p>
            <a:pPr eaLnBrk="1" hangingPunct="1"/>
            <a:r>
              <a:rPr lang="zh-CN" altLang="en-US" dirty="0"/>
              <a:t>中国企业薪酬管理存在的问题分析</a:t>
            </a:r>
            <a:endParaRPr lang="zh-CN" altLang="en-US" dirty="0"/>
          </a:p>
          <a:p>
            <a:pPr eaLnBrk="1" hangingPunct="1"/>
            <a:endParaRPr lang="zh-CN" altLang="en-US" dirty="0"/>
          </a:p>
          <a:p>
            <a:pPr eaLnBrk="1" hangingPunct="1"/>
            <a:r>
              <a:rPr lang="zh-CN" altLang="en-US" dirty="0"/>
              <a:t>借鉴与讨论</a:t>
            </a:r>
            <a:endParaRPr lang="zh-CN" altLang="en-US"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dur="indefinite" fill="hold">
                                          <p:stCondLst>
                                            <p:cond delay="0"/>
                                          </p:stCondLst>
                                        </p:cTn>
                                        <p:tgtEl>
                                          <p:spTgt spid="1542146"/>
                                        </p:tgtEl>
                                        <p:attrNameLst>
                                          <p:attrName>style.visibility</p:attrName>
                                        </p:attrNameLst>
                                      </p:cBhvr>
                                      <p:to>
                                        <p:strVal val="visible"/>
                                      </p:to>
                                    </p:set>
                                    <p:anim calcmode="lin" valueType="num">
                                      <p:cBhvr additive="base">
                                        <p:cTn id="7" dur="799" fill="hold">
                                          <p:stCondLst>
                                            <p:cond delay="0"/>
                                          </p:stCondLst>
                                        </p:cTn>
                                        <p:tgtEl>
                                          <p:spTgt spid="1542146"/>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154214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dur="indefinite" fill="hold">
                                          <p:stCondLst>
                                            <p:cond delay="0"/>
                                          </p:stCondLst>
                                        </p:cTn>
                                        <p:tgtEl>
                                          <p:spTgt spid="1542147">
                                            <p:txEl>
                                              <p:charRg st="0" end="15"/>
                                            </p:txEl>
                                          </p:spTgt>
                                        </p:tgtEl>
                                        <p:attrNameLst>
                                          <p:attrName>style.visibility</p:attrName>
                                        </p:attrNameLst>
                                      </p:cBhvr>
                                      <p:to>
                                        <p:strVal val="visible"/>
                                      </p:to>
                                    </p:set>
                                    <p:animEffect transition="in" filter="fade">
                                      <p:cBhvr>
                                        <p:cTn id="13" dur="1000"/>
                                        <p:tgtEl>
                                          <p:spTgt spid="1542147">
                                            <p:txEl>
                                              <p:charRg st="0" end="15"/>
                                            </p:txEl>
                                          </p:spTgt>
                                        </p:tgtEl>
                                      </p:cBhvr>
                                    </p:animEffect>
                                    <p:anim calcmode="lin" valueType="num">
                                      <p:cBhvr>
                                        <p:cTn id="14" dur="1000" fill="hold"/>
                                        <p:tgtEl>
                                          <p:spTgt spid="1542147">
                                            <p:txEl>
                                              <p:charRg st="0" end="15"/>
                                            </p:txEl>
                                          </p:spTgt>
                                        </p:tgtEl>
                                        <p:attrNameLst>
                                          <p:attrName>ppt_x</p:attrName>
                                        </p:attrNameLst>
                                      </p:cBhvr>
                                      <p:tavLst>
                                        <p:tav tm="0">
                                          <p:val>
                                            <p:strVal val="#ppt_x-.1"/>
                                          </p:val>
                                        </p:tav>
                                        <p:tav tm="100000">
                                          <p:val>
                                            <p:strVal val="#ppt_x"/>
                                          </p:val>
                                        </p:tav>
                                      </p:tavLst>
                                    </p:anim>
                                    <p:anim calcmode="lin" valueType="num">
                                      <p:cBhvr>
                                        <p:cTn id="15" dur="1000" fill="hold"/>
                                        <p:tgtEl>
                                          <p:spTgt spid="1542147">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0" presetClass="entr" presetSubtype="0" fill="hold" grpId="0" nodeType="clickEffect">
                                  <p:stCondLst>
                                    <p:cond delay="0"/>
                                  </p:stCondLst>
                                  <p:iterate type="lt">
                                    <p:tmPct val="10000"/>
                                  </p:iterate>
                                  <p:childTnLst>
                                    <p:set>
                                      <p:cBhvr>
                                        <p:cTn id="19" dur="indefinite" fill="hold">
                                          <p:stCondLst>
                                            <p:cond delay="0"/>
                                          </p:stCondLst>
                                        </p:cTn>
                                        <p:tgtEl>
                                          <p:spTgt spid="1542147">
                                            <p:txEl>
                                              <p:charRg st="16" end="32"/>
                                            </p:txEl>
                                          </p:spTgt>
                                        </p:tgtEl>
                                        <p:attrNameLst>
                                          <p:attrName>style.visibility</p:attrName>
                                        </p:attrNameLst>
                                      </p:cBhvr>
                                      <p:to>
                                        <p:strVal val="visible"/>
                                      </p:to>
                                    </p:set>
                                    <p:animEffect transition="in" filter="fade">
                                      <p:cBhvr>
                                        <p:cTn id="20" dur="1000"/>
                                        <p:tgtEl>
                                          <p:spTgt spid="1542147">
                                            <p:txEl>
                                              <p:charRg st="16" end="32"/>
                                            </p:txEl>
                                          </p:spTgt>
                                        </p:tgtEl>
                                      </p:cBhvr>
                                    </p:animEffect>
                                    <p:anim calcmode="lin" valueType="num">
                                      <p:cBhvr>
                                        <p:cTn id="21" dur="1000" fill="hold"/>
                                        <p:tgtEl>
                                          <p:spTgt spid="1542147">
                                            <p:txEl>
                                              <p:charRg st="16" end="32"/>
                                            </p:txEl>
                                          </p:spTgt>
                                        </p:tgtEl>
                                        <p:attrNameLst>
                                          <p:attrName>ppt_x</p:attrName>
                                        </p:attrNameLst>
                                      </p:cBhvr>
                                      <p:tavLst>
                                        <p:tav tm="0">
                                          <p:val>
                                            <p:strVal val="#ppt_x-.1"/>
                                          </p:val>
                                        </p:tav>
                                        <p:tav tm="100000">
                                          <p:val>
                                            <p:strVal val="#ppt_x"/>
                                          </p:val>
                                        </p:tav>
                                      </p:tavLst>
                                    </p:anim>
                                    <p:anim calcmode="lin" valueType="num">
                                      <p:cBhvr>
                                        <p:cTn id="22" dur="1000" fill="hold"/>
                                        <p:tgtEl>
                                          <p:spTgt spid="1542147">
                                            <p:txEl>
                                              <p:charRg st="16" end="32"/>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0" presetClass="entr" presetSubtype="0" fill="hold" grpId="0" nodeType="clickEffect">
                                  <p:stCondLst>
                                    <p:cond delay="0"/>
                                  </p:stCondLst>
                                  <p:iterate type="lt">
                                    <p:tmPct val="10000"/>
                                  </p:iterate>
                                  <p:childTnLst>
                                    <p:set>
                                      <p:cBhvr>
                                        <p:cTn id="26" dur="indefinite" fill="hold">
                                          <p:stCondLst>
                                            <p:cond delay="0"/>
                                          </p:stCondLst>
                                        </p:cTn>
                                        <p:tgtEl>
                                          <p:spTgt spid="1542147">
                                            <p:txEl>
                                              <p:charRg st="33" end="39"/>
                                            </p:txEl>
                                          </p:spTgt>
                                        </p:tgtEl>
                                        <p:attrNameLst>
                                          <p:attrName>style.visibility</p:attrName>
                                        </p:attrNameLst>
                                      </p:cBhvr>
                                      <p:to>
                                        <p:strVal val="visible"/>
                                      </p:to>
                                    </p:set>
                                    <p:animEffect transition="in" filter="fade">
                                      <p:cBhvr>
                                        <p:cTn id="27" dur="1000"/>
                                        <p:tgtEl>
                                          <p:spTgt spid="1542147">
                                            <p:txEl>
                                              <p:charRg st="33" end="39"/>
                                            </p:txEl>
                                          </p:spTgt>
                                        </p:tgtEl>
                                      </p:cBhvr>
                                    </p:animEffect>
                                    <p:anim calcmode="lin" valueType="num">
                                      <p:cBhvr>
                                        <p:cTn id="28" dur="1000" fill="hold"/>
                                        <p:tgtEl>
                                          <p:spTgt spid="1542147">
                                            <p:txEl>
                                              <p:charRg st="33" end="39"/>
                                            </p:txEl>
                                          </p:spTgt>
                                        </p:tgtEl>
                                        <p:attrNameLst>
                                          <p:attrName>ppt_x</p:attrName>
                                        </p:attrNameLst>
                                      </p:cBhvr>
                                      <p:tavLst>
                                        <p:tav tm="0">
                                          <p:val>
                                            <p:strVal val="#ppt_x-.1"/>
                                          </p:val>
                                        </p:tav>
                                        <p:tav tm="100000">
                                          <p:val>
                                            <p:strVal val="#ppt_x"/>
                                          </p:val>
                                        </p:tav>
                                      </p:tavLst>
                                    </p:anim>
                                    <p:anim calcmode="lin" valueType="num">
                                      <p:cBhvr>
                                        <p:cTn id="29" dur="1000" fill="hold"/>
                                        <p:tgtEl>
                                          <p:spTgt spid="1542147">
                                            <p:txEl>
                                              <p:charRg st="33" end="3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146" grpId="0"/>
      <p:bldP spid="154214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14546" y="2285992"/>
            <a:ext cx="6151749" cy="132343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8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r>
              <a:rPr lang="zh-CN" altLang="en-US" sz="8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8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85720" y="714356"/>
          <a:ext cx="8643998" cy="564360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571604" y="428604"/>
            <a:ext cx="8458200" cy="563562"/>
          </a:xfrm>
        </p:spPr>
        <p:txBody>
          <a:bodyPr>
            <a:normAutofit fontScale="90000"/>
          </a:bodyPr>
          <a:lstStyle/>
          <a:p>
            <a:pPr eaLnBrk="1" hangingPunct="1"/>
            <a:r>
              <a:rPr lang="zh-CN" altLang="en-US" dirty="0" smtClean="0"/>
              <a:t>四、福利管理</a:t>
            </a:r>
            <a:endParaRPr lang="zh-CN" altLang="en-US" dirty="0" smtClean="0"/>
          </a:p>
        </p:txBody>
      </p:sp>
      <p:sp>
        <p:nvSpPr>
          <p:cNvPr id="352266" name="TextBox 44"/>
          <p:cNvSpPr txBox="1">
            <a:spLocks noChangeArrowheads="1"/>
          </p:cNvSpPr>
          <p:nvPr/>
        </p:nvSpPr>
        <p:spPr bwMode="auto">
          <a:xfrm>
            <a:off x="8429625" y="0"/>
            <a:ext cx="714375" cy="544513"/>
          </a:xfrm>
          <a:prstGeom prst="rect">
            <a:avLst/>
          </a:prstGeom>
          <a:solidFill>
            <a:schemeClr val="bg1"/>
          </a:solidFill>
          <a:ln w="9525">
            <a:noFill/>
            <a:miter lim="800000"/>
          </a:ln>
        </p:spPr>
        <p:txBody>
          <a:bodyPr>
            <a:spAutoFit/>
          </a:bodyPr>
          <a:lstStyle/>
          <a:p>
            <a:endParaRPr lang="zh-CN" altLang="en-US" sz="2100"/>
          </a:p>
        </p:txBody>
      </p:sp>
      <p:graphicFrame>
        <p:nvGraphicFramePr>
          <p:cNvPr id="5" name="图示 4"/>
          <p:cNvGraphicFramePr/>
          <p:nvPr/>
        </p:nvGraphicFramePr>
        <p:xfrm>
          <a:off x="1714480" y="1357298"/>
          <a:ext cx="6072230" cy="34290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2" name="组合 8"/>
          <p:cNvGrpSpPr/>
          <p:nvPr/>
        </p:nvGrpSpPr>
        <p:grpSpPr>
          <a:xfrm>
            <a:off x="2252269" y="3138466"/>
            <a:ext cx="5923778" cy="2362236"/>
            <a:chOff x="1414690" y="2829877"/>
            <a:chExt cx="5923778" cy="2362236"/>
          </a:xfrm>
        </p:grpSpPr>
        <p:sp>
          <p:nvSpPr>
            <p:cNvPr id="10" name="圆角矩形 9"/>
            <p:cNvSpPr/>
            <p:nvPr/>
          </p:nvSpPr>
          <p:spPr>
            <a:xfrm>
              <a:off x="2662851" y="4574889"/>
              <a:ext cx="4675617" cy="617224"/>
            </a:xfrm>
            <a:prstGeom prst="roundRect">
              <a:avLst>
                <a:gd name="adj" fmla="val 1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r>
                <a:rPr lang="zh-CN" altLang="en-US" dirty="0" smtClean="0"/>
                <a:t>（六）如何设计好的福利制度 </a:t>
              </a:r>
              <a:endParaRPr lang="zh-CN" altLang="en-US" dirty="0"/>
            </a:p>
          </p:txBody>
        </p:sp>
        <p:sp>
          <p:nvSpPr>
            <p:cNvPr id="11" name="圆角矩形 4"/>
            <p:cNvSpPr/>
            <p:nvPr/>
          </p:nvSpPr>
          <p:spPr>
            <a:xfrm>
              <a:off x="1414690" y="2829877"/>
              <a:ext cx="3889112" cy="5810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US" sz="2000" kern="1200" dirty="0"/>
            </a:p>
          </p:txBody>
        </p:sp>
      </p:grpSp>
      <p:grpSp>
        <p:nvGrpSpPr>
          <p:cNvPr id="3" name="组合 11"/>
          <p:cNvGrpSpPr/>
          <p:nvPr/>
        </p:nvGrpSpPr>
        <p:grpSpPr>
          <a:xfrm>
            <a:off x="7215206" y="4572008"/>
            <a:ext cx="401195" cy="401195"/>
            <a:chOff x="5214974" y="2500330"/>
            <a:chExt cx="401195" cy="401195"/>
          </a:xfrm>
        </p:grpSpPr>
        <p:sp>
          <p:nvSpPr>
            <p:cNvPr id="13" name="下箭头 12"/>
            <p:cNvSpPr/>
            <p:nvPr/>
          </p:nvSpPr>
          <p:spPr>
            <a:xfrm>
              <a:off x="5214974" y="2500330"/>
              <a:ext cx="401195" cy="401195"/>
            </a:xfrm>
            <a:prstGeom prst="downArrow">
              <a:avLst>
                <a:gd name="adj1" fmla="val 55000"/>
                <a:gd name="adj2" fmla="val 45000"/>
              </a:avLst>
            </a:prstGeom>
          </p:spPr>
          <p:style>
            <a:lnRef idx="2">
              <a:schemeClr val="accent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4" name="下箭头 4"/>
            <p:cNvSpPr/>
            <p:nvPr/>
          </p:nvSpPr>
          <p:spPr>
            <a:xfrm>
              <a:off x="5305243" y="2500330"/>
              <a:ext cx="220657" cy="3018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endParaRPr lang="zh-CN" altLang="en-US" sz="1900" kern="1200"/>
            </a:p>
          </p:txBody>
        </p:sp>
      </p:grpSp>
      <p:sp>
        <p:nvSpPr>
          <p:cNvPr id="15" name="圆角矩形 14"/>
          <p:cNvSpPr/>
          <p:nvPr/>
        </p:nvSpPr>
        <p:spPr>
          <a:xfrm>
            <a:off x="3929058" y="5572140"/>
            <a:ext cx="4675617" cy="617224"/>
          </a:xfrm>
          <a:prstGeom prst="roundRect">
            <a:avLst>
              <a:gd name="adj" fmla="val 1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4" name="组合 15"/>
          <p:cNvGrpSpPr/>
          <p:nvPr/>
        </p:nvGrpSpPr>
        <p:grpSpPr>
          <a:xfrm>
            <a:off x="7643834" y="5286388"/>
            <a:ext cx="401195" cy="401195"/>
            <a:chOff x="5214974" y="2500330"/>
            <a:chExt cx="401195" cy="401195"/>
          </a:xfrm>
        </p:grpSpPr>
        <p:sp>
          <p:nvSpPr>
            <p:cNvPr id="17" name="下箭头 16"/>
            <p:cNvSpPr/>
            <p:nvPr/>
          </p:nvSpPr>
          <p:spPr>
            <a:xfrm>
              <a:off x="5214974" y="2500330"/>
              <a:ext cx="401195" cy="401195"/>
            </a:xfrm>
            <a:prstGeom prst="downArrow">
              <a:avLst>
                <a:gd name="adj1" fmla="val 55000"/>
                <a:gd name="adj2" fmla="val 45000"/>
              </a:avLst>
            </a:prstGeom>
          </p:spPr>
          <p:style>
            <a:lnRef idx="2">
              <a:schemeClr val="accent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8" name="下箭头 4"/>
            <p:cNvSpPr/>
            <p:nvPr/>
          </p:nvSpPr>
          <p:spPr>
            <a:xfrm>
              <a:off x="5305243" y="2500330"/>
              <a:ext cx="220657" cy="3018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endParaRPr lang="zh-CN" altLang="en-US" sz="1900" kern="1200"/>
            </a:p>
          </p:txBody>
        </p:sp>
      </p:grpSp>
      <p:sp>
        <p:nvSpPr>
          <p:cNvPr id="19" name="TextBox 18"/>
          <p:cNvSpPr txBox="1"/>
          <p:nvPr/>
        </p:nvSpPr>
        <p:spPr>
          <a:xfrm>
            <a:off x="4071934" y="5643578"/>
            <a:ext cx="4143404" cy="369332"/>
          </a:xfrm>
          <a:prstGeom prst="rect">
            <a:avLst/>
          </a:prstGeom>
          <a:noFill/>
        </p:spPr>
        <p:txBody>
          <a:bodyPr wrap="square" rtlCol="0">
            <a:spAutoFit/>
          </a:bodyPr>
          <a:lstStyle/>
          <a:p>
            <a:r>
              <a:rPr lang="zh-CN" altLang="en-US" dirty="0" smtClean="0"/>
              <a:t>（七）福利管理的趋势</a:t>
            </a:r>
            <a:endParaRPr lang="zh-CN" altLang="en-US" dirty="0"/>
          </a:p>
        </p:txBody>
      </p:sp>
      <p:sp>
        <p:nvSpPr>
          <p:cNvPr id="20" name="灯片编号占位符 19"/>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eaLnBrk="1" hangingPunct="1"/>
            <a:r>
              <a:rPr lang="zh-CN" altLang="en-US" sz="3600" dirty="0" smtClean="0"/>
              <a:t>（一）员工福利概念</a:t>
            </a:r>
            <a:endParaRPr lang="zh-CN" altLang="en-US" sz="3600" dirty="0" smtClean="0"/>
          </a:p>
        </p:txBody>
      </p:sp>
      <p:grpSp>
        <p:nvGrpSpPr>
          <p:cNvPr id="2" name="Group 17"/>
          <p:cNvGrpSpPr/>
          <p:nvPr/>
        </p:nvGrpSpPr>
        <p:grpSpPr bwMode="auto">
          <a:xfrm>
            <a:off x="500034" y="1425575"/>
            <a:ext cx="8428066" cy="4379913"/>
            <a:chOff x="242" y="898"/>
            <a:chExt cx="5382" cy="2759"/>
          </a:xfrm>
        </p:grpSpPr>
        <p:sp>
          <p:nvSpPr>
            <p:cNvPr id="899076" name="AutoShape 4"/>
            <p:cNvSpPr>
              <a:spLocks noChangeArrowheads="1"/>
            </p:cNvSpPr>
            <p:nvPr/>
          </p:nvSpPr>
          <p:spPr bwMode="auto">
            <a:xfrm>
              <a:off x="242" y="898"/>
              <a:ext cx="1773" cy="280"/>
            </a:xfrm>
            <a:prstGeom prst="homePlate">
              <a:avLst>
                <a:gd name="adj" fmla="val 12869"/>
              </a:avLst>
            </a:prstGeom>
            <a:gradFill rotWithShape="1">
              <a:gsLst>
                <a:gs pos="0">
                  <a:srgbClr val="6699FF"/>
                </a:gs>
                <a:gs pos="100000">
                  <a:srgbClr val="6699FF">
                    <a:gamma/>
                    <a:shade val="46275"/>
                    <a:invGamma/>
                  </a:srgbClr>
                </a:gs>
              </a:gsLst>
              <a:lin ang="5400000" scaled="1"/>
            </a:gradFill>
            <a:ln w="6350">
              <a:noFill/>
              <a:miter lim="800000"/>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53286" name="Rectangle 5"/>
            <p:cNvSpPr>
              <a:spLocks noChangeArrowheads="1"/>
            </p:cNvSpPr>
            <p:nvPr/>
          </p:nvSpPr>
          <p:spPr bwMode="auto">
            <a:xfrm>
              <a:off x="242" y="1241"/>
              <a:ext cx="1722" cy="2416"/>
            </a:xfrm>
            <a:prstGeom prst="rect">
              <a:avLst/>
            </a:prstGeom>
            <a:noFill/>
            <a:ln w="6350">
              <a:solidFill>
                <a:schemeClr val="tx1"/>
              </a:solidFill>
              <a:miter lim="800000"/>
            </a:ln>
          </p:spPr>
          <p:txBody>
            <a:bodyPr lIns="0" tIns="0" rIns="0" bIns="0" anchor="ctr">
              <a:spAutoFit/>
            </a:bodyPr>
            <a:lstStyle/>
            <a:p>
              <a:endParaRPr lang="zh-CN" altLang="en-US"/>
            </a:p>
          </p:txBody>
        </p:sp>
        <p:sp>
          <p:nvSpPr>
            <p:cNvPr id="353287" name="Text Box 6"/>
            <p:cNvSpPr txBox="1">
              <a:spLocks noChangeArrowheads="1"/>
            </p:cNvSpPr>
            <p:nvPr/>
          </p:nvSpPr>
          <p:spPr bwMode="auto">
            <a:xfrm>
              <a:off x="327" y="952"/>
              <a:ext cx="1604" cy="173"/>
            </a:xfrm>
            <a:prstGeom prst="rect">
              <a:avLst/>
            </a:prstGeom>
            <a:noFill/>
            <a:ln w="6350">
              <a:noFill/>
              <a:miter lim="800000"/>
            </a:ln>
          </p:spPr>
          <p:txBody>
            <a:bodyPr lIns="0" tIns="0" rIns="0" bIns="0" anchor="ctr">
              <a:spAutoFit/>
            </a:bodyPr>
            <a:lstStyle/>
            <a:p>
              <a:pPr algn="ctr" eaLnBrk="0" hangingPunct="0">
                <a:lnSpc>
                  <a:spcPct val="100000"/>
                </a:lnSpc>
                <a:spcBef>
                  <a:spcPct val="0"/>
                </a:spcBef>
                <a:buFontTx/>
                <a:buNone/>
              </a:pPr>
              <a:r>
                <a:rPr lang="zh-CN" altLang="en-US" sz="1800">
                  <a:solidFill>
                    <a:schemeClr val="bg1"/>
                  </a:solidFill>
                  <a:latin typeface="Arial" panose="020B0604020202020204" pitchFamily="34" charset="0"/>
                </a:rPr>
                <a:t>米尔科维奇</a:t>
              </a:r>
              <a:endParaRPr lang="en-US" altLang="zh-CN" sz="1800">
                <a:solidFill>
                  <a:schemeClr val="bg1"/>
                </a:solidFill>
                <a:latin typeface="Arial" panose="020B0604020202020204" pitchFamily="34" charset="0"/>
              </a:endParaRPr>
            </a:p>
          </p:txBody>
        </p:sp>
        <p:sp>
          <p:nvSpPr>
            <p:cNvPr id="353288" name="Rectangle 7"/>
            <p:cNvSpPr>
              <a:spLocks noChangeArrowheads="1"/>
            </p:cNvSpPr>
            <p:nvPr/>
          </p:nvSpPr>
          <p:spPr bwMode="auto">
            <a:xfrm>
              <a:off x="295" y="1532"/>
              <a:ext cx="1604" cy="1036"/>
            </a:xfrm>
            <a:prstGeom prst="rect">
              <a:avLst/>
            </a:prstGeom>
            <a:noFill/>
            <a:ln w="6350">
              <a:noFill/>
              <a:miter lim="800000"/>
            </a:ln>
          </p:spPr>
          <p:txBody>
            <a:bodyPr lIns="0" tIns="0" rIns="0" bIns="0">
              <a:spAutoFit/>
            </a:bodyPr>
            <a:lstStyle/>
            <a:p>
              <a:pPr defTabSz="330200" eaLnBrk="0" hangingPunct="0">
                <a:lnSpc>
                  <a:spcPct val="100000"/>
                </a:lnSpc>
                <a:buFontTx/>
                <a:buNone/>
                <a:tabLst>
                  <a:tab pos="8521700" algn="r"/>
                </a:tabLst>
              </a:pPr>
              <a:r>
                <a:rPr lang="zh-CN" altLang="en-US" sz="2000" dirty="0">
                  <a:latin typeface="Times New Roman" panose="02020603050405020304" pitchFamily="18" charset="0"/>
                </a:rPr>
                <a:t>福利两个特点：</a:t>
              </a:r>
              <a:endParaRPr lang="zh-CN" altLang="en-US" sz="2000" dirty="0">
                <a:latin typeface="Times New Roman" panose="02020603050405020304" pitchFamily="18" charset="0"/>
              </a:endParaRPr>
            </a:p>
            <a:p>
              <a:pPr defTabSz="330200" eaLnBrk="0" hangingPunct="0">
                <a:lnSpc>
                  <a:spcPct val="100000"/>
                </a:lnSpc>
                <a:tabLst>
                  <a:tab pos="8521700" algn="r"/>
                </a:tabLst>
              </a:pPr>
              <a:r>
                <a:rPr lang="zh-CN" altLang="en-US" sz="2000" dirty="0">
                  <a:latin typeface="Times New Roman" panose="02020603050405020304" pitchFamily="18" charset="0"/>
                </a:rPr>
                <a:t>它是总体报酬的一部分</a:t>
              </a:r>
              <a:endParaRPr lang="zh-CN" altLang="en-US" sz="2000" dirty="0">
                <a:latin typeface="Times New Roman" panose="02020603050405020304" pitchFamily="18" charset="0"/>
              </a:endParaRPr>
            </a:p>
            <a:p>
              <a:pPr defTabSz="330200" eaLnBrk="0" hangingPunct="0">
                <a:lnSpc>
                  <a:spcPct val="100000"/>
                </a:lnSpc>
                <a:tabLst>
                  <a:tab pos="8521700" algn="r"/>
                </a:tabLst>
              </a:pPr>
              <a:r>
                <a:rPr lang="zh-CN" altLang="en-US" sz="2000" dirty="0">
                  <a:latin typeface="Times New Roman" panose="02020603050405020304" pitchFamily="18" charset="0"/>
                </a:rPr>
                <a:t>它不是按工作时间给付的</a:t>
              </a:r>
              <a:endParaRPr lang="zh-CN" altLang="en-US" sz="2000" dirty="0">
                <a:latin typeface="Times New Roman" panose="02020603050405020304" pitchFamily="18" charset="0"/>
              </a:endParaRPr>
            </a:p>
          </p:txBody>
        </p:sp>
        <p:sp>
          <p:nvSpPr>
            <p:cNvPr id="353289" name="Rectangle 8"/>
            <p:cNvSpPr>
              <a:spLocks noChangeArrowheads="1"/>
            </p:cNvSpPr>
            <p:nvPr/>
          </p:nvSpPr>
          <p:spPr bwMode="auto">
            <a:xfrm>
              <a:off x="2069" y="1241"/>
              <a:ext cx="1722" cy="2416"/>
            </a:xfrm>
            <a:prstGeom prst="rect">
              <a:avLst/>
            </a:prstGeom>
            <a:noFill/>
            <a:ln w="6350">
              <a:solidFill>
                <a:schemeClr val="tx1"/>
              </a:solidFill>
              <a:miter lim="800000"/>
            </a:ln>
          </p:spPr>
          <p:txBody>
            <a:bodyPr lIns="0" tIns="0" rIns="0" bIns="0" anchor="ctr">
              <a:spAutoFit/>
            </a:bodyPr>
            <a:lstStyle/>
            <a:p>
              <a:endParaRPr lang="zh-CN" altLang="en-US"/>
            </a:p>
          </p:txBody>
        </p:sp>
        <p:sp>
          <p:nvSpPr>
            <p:cNvPr id="899081" name="AutoShape 9"/>
            <p:cNvSpPr>
              <a:spLocks noChangeArrowheads="1"/>
            </p:cNvSpPr>
            <p:nvPr/>
          </p:nvSpPr>
          <p:spPr bwMode="auto">
            <a:xfrm>
              <a:off x="2069" y="898"/>
              <a:ext cx="1774" cy="280"/>
            </a:xfrm>
            <a:prstGeom prst="chevron">
              <a:avLst>
                <a:gd name="adj" fmla="val 17570"/>
              </a:avLst>
            </a:prstGeom>
            <a:gradFill rotWithShape="1">
              <a:gsLst>
                <a:gs pos="0">
                  <a:srgbClr val="6699FF"/>
                </a:gs>
                <a:gs pos="100000">
                  <a:srgbClr val="6699FF">
                    <a:gamma/>
                    <a:shade val="46275"/>
                    <a:invGamma/>
                  </a:srgbClr>
                </a:gs>
              </a:gsLst>
              <a:lin ang="5400000" scaled="1"/>
            </a:gradFill>
            <a:ln w="6350">
              <a:noFill/>
              <a:miter lim="800000"/>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53291" name="Text Box 10"/>
            <p:cNvSpPr txBox="1">
              <a:spLocks noChangeArrowheads="1"/>
            </p:cNvSpPr>
            <p:nvPr/>
          </p:nvSpPr>
          <p:spPr bwMode="auto">
            <a:xfrm>
              <a:off x="2154" y="952"/>
              <a:ext cx="1604" cy="173"/>
            </a:xfrm>
            <a:prstGeom prst="rect">
              <a:avLst/>
            </a:prstGeom>
            <a:noFill/>
            <a:ln w="6350">
              <a:noFill/>
              <a:miter lim="800000"/>
            </a:ln>
          </p:spPr>
          <p:txBody>
            <a:bodyPr lIns="0" tIns="0" rIns="0" bIns="0" anchor="ctr">
              <a:spAutoFit/>
            </a:bodyPr>
            <a:lstStyle/>
            <a:p>
              <a:pPr algn="ctr" eaLnBrk="0" hangingPunct="0">
                <a:lnSpc>
                  <a:spcPct val="100000"/>
                </a:lnSpc>
                <a:spcBef>
                  <a:spcPct val="0"/>
                </a:spcBef>
                <a:buFontTx/>
                <a:buNone/>
              </a:pPr>
              <a:r>
                <a:rPr lang="zh-CN" altLang="en-US" sz="1800">
                  <a:solidFill>
                    <a:schemeClr val="bg1"/>
                  </a:solidFill>
                  <a:latin typeface="Arial" panose="020B0604020202020204" pitchFamily="34" charset="0"/>
                </a:rPr>
                <a:t>马尔托奇奥</a:t>
              </a:r>
              <a:endParaRPr lang="en-US" altLang="zh-CN" sz="1800">
                <a:solidFill>
                  <a:schemeClr val="bg1"/>
                </a:solidFill>
                <a:latin typeface="Arial" panose="020B0604020202020204" pitchFamily="34" charset="0"/>
              </a:endParaRPr>
            </a:p>
          </p:txBody>
        </p:sp>
        <p:sp>
          <p:nvSpPr>
            <p:cNvPr id="353292" name="Rectangle 11"/>
            <p:cNvSpPr>
              <a:spLocks noChangeArrowheads="1"/>
            </p:cNvSpPr>
            <p:nvPr/>
          </p:nvSpPr>
          <p:spPr bwMode="auto">
            <a:xfrm>
              <a:off x="2154" y="1303"/>
              <a:ext cx="1542" cy="2043"/>
            </a:xfrm>
            <a:prstGeom prst="rect">
              <a:avLst/>
            </a:prstGeom>
            <a:noFill/>
            <a:ln w="6350">
              <a:noFill/>
              <a:miter lim="800000"/>
            </a:ln>
          </p:spPr>
          <p:txBody>
            <a:bodyPr lIns="0" tIns="0" rIns="0" bIns="0">
              <a:spAutoFit/>
            </a:bodyPr>
            <a:lstStyle/>
            <a:p>
              <a:pPr marL="190500" lvl="1" indent="-189230" defTabSz="330200" eaLnBrk="0" hangingPunct="0">
                <a:lnSpc>
                  <a:spcPct val="100000"/>
                </a:lnSpc>
                <a:buFontTx/>
                <a:buNone/>
                <a:tabLst>
                  <a:tab pos="8521700" algn="r"/>
                </a:tabLst>
              </a:pPr>
              <a:r>
                <a:rPr lang="zh-CN" altLang="en-US" sz="1800"/>
                <a:t>福利是非货币奖励属于边缘薪酬（</a:t>
              </a:r>
              <a:r>
                <a:rPr lang="en-US" altLang="zh-CN" sz="1800"/>
                <a:t>fringe compensation</a:t>
              </a:r>
              <a:r>
                <a:rPr lang="zh-CN" altLang="en-US" sz="1800"/>
                <a:t>）</a:t>
              </a:r>
              <a:endParaRPr lang="zh-CN" altLang="en-US" sz="1800"/>
            </a:p>
            <a:p>
              <a:pPr marL="190500" lvl="1" indent="-189230" defTabSz="330200" eaLnBrk="0" hangingPunct="0">
                <a:lnSpc>
                  <a:spcPct val="100000"/>
                </a:lnSpc>
                <a:buFontTx/>
                <a:buNone/>
                <a:tabLst>
                  <a:tab pos="8521700" algn="r"/>
                </a:tabLst>
              </a:pPr>
              <a:r>
                <a:rPr lang="zh-CN" altLang="en-US" sz="1800"/>
                <a:t>分为三类：</a:t>
              </a:r>
              <a:endParaRPr lang="zh-CN" altLang="en-US" sz="1800"/>
            </a:p>
            <a:p>
              <a:pPr marL="190500" lvl="1" indent="-189230" defTabSz="330200" eaLnBrk="0" hangingPunct="0">
                <a:lnSpc>
                  <a:spcPct val="100000"/>
                </a:lnSpc>
                <a:buFontTx/>
                <a:buNone/>
                <a:tabLst>
                  <a:tab pos="8521700" algn="r"/>
                </a:tabLst>
              </a:pPr>
              <a:r>
                <a:rPr lang="zh-CN" altLang="en-US" sz="1800"/>
                <a:t>（</a:t>
              </a:r>
              <a:r>
                <a:rPr lang="en-US" altLang="zh-CN" sz="1800"/>
                <a:t>1</a:t>
              </a:r>
              <a:r>
                <a:rPr lang="zh-CN" altLang="en-US" sz="1800"/>
                <a:t>）员工所能获得的非工作时间报酬（如假期）</a:t>
              </a:r>
              <a:endParaRPr lang="zh-CN" altLang="en-US" sz="1800"/>
            </a:p>
            <a:p>
              <a:pPr marL="190500" lvl="1" indent="-189230" defTabSz="330200" eaLnBrk="0" hangingPunct="0">
                <a:lnSpc>
                  <a:spcPct val="100000"/>
                </a:lnSpc>
                <a:buFontTx/>
                <a:buNone/>
                <a:tabLst>
                  <a:tab pos="8521700" algn="r"/>
                </a:tabLst>
              </a:pPr>
              <a:r>
                <a:rPr lang="zh-CN" altLang="en-US" sz="1800"/>
                <a:t>（</a:t>
              </a:r>
              <a:r>
                <a:rPr lang="en-US" altLang="zh-CN" sz="1800"/>
                <a:t>2</a:t>
              </a:r>
              <a:r>
                <a:rPr lang="zh-CN" altLang="en-US" sz="1800"/>
                <a:t>）为雇员提供的各种服务（如日托补助）</a:t>
              </a:r>
              <a:endParaRPr lang="zh-CN" altLang="en-US" sz="1800"/>
            </a:p>
            <a:p>
              <a:pPr marL="190500" lvl="1" indent="-189230" defTabSz="330200" eaLnBrk="0" hangingPunct="0">
                <a:lnSpc>
                  <a:spcPct val="100000"/>
                </a:lnSpc>
                <a:buFontTx/>
                <a:buNone/>
                <a:tabLst>
                  <a:tab pos="8521700" algn="r"/>
                </a:tabLst>
              </a:pPr>
              <a:r>
                <a:rPr lang="zh-CN" altLang="en-US" sz="1800"/>
                <a:t>（</a:t>
              </a:r>
              <a:r>
                <a:rPr lang="en-US" altLang="zh-CN" sz="1800"/>
                <a:t>3</a:t>
              </a:r>
              <a:r>
                <a:rPr lang="zh-CN" altLang="en-US" sz="1800"/>
                <a:t>）企业的各种保障计划（如医疗保险）</a:t>
              </a:r>
              <a:endParaRPr lang="zh-CN" altLang="de-DE" sz="1800"/>
            </a:p>
          </p:txBody>
        </p:sp>
        <p:sp>
          <p:nvSpPr>
            <p:cNvPr id="353293" name="Rectangle 12"/>
            <p:cNvSpPr>
              <a:spLocks noChangeArrowheads="1"/>
            </p:cNvSpPr>
            <p:nvPr/>
          </p:nvSpPr>
          <p:spPr bwMode="auto">
            <a:xfrm>
              <a:off x="4014" y="1241"/>
              <a:ext cx="1604" cy="2371"/>
            </a:xfrm>
            <a:prstGeom prst="rect">
              <a:avLst/>
            </a:prstGeom>
            <a:noFill/>
            <a:ln w="6350">
              <a:solidFill>
                <a:schemeClr val="tx1"/>
              </a:solidFill>
              <a:miter lim="800000"/>
            </a:ln>
          </p:spPr>
          <p:txBody>
            <a:bodyPr lIns="0" tIns="0" rIns="0" bIns="0" anchor="ctr">
              <a:spAutoFit/>
            </a:bodyPr>
            <a:lstStyle/>
            <a:p>
              <a:endParaRPr lang="zh-CN" altLang="en-US"/>
            </a:p>
          </p:txBody>
        </p:sp>
        <p:sp>
          <p:nvSpPr>
            <p:cNvPr id="899085" name="AutoShape 13"/>
            <p:cNvSpPr>
              <a:spLocks noChangeArrowheads="1"/>
            </p:cNvSpPr>
            <p:nvPr/>
          </p:nvSpPr>
          <p:spPr bwMode="auto">
            <a:xfrm>
              <a:off x="3923" y="898"/>
              <a:ext cx="1701" cy="280"/>
            </a:xfrm>
            <a:prstGeom prst="chevron">
              <a:avLst>
                <a:gd name="adj" fmla="val 16847"/>
              </a:avLst>
            </a:prstGeom>
            <a:gradFill rotWithShape="1">
              <a:gsLst>
                <a:gs pos="0">
                  <a:srgbClr val="6699FF"/>
                </a:gs>
                <a:gs pos="100000">
                  <a:srgbClr val="6699FF">
                    <a:gamma/>
                    <a:shade val="46275"/>
                    <a:invGamma/>
                  </a:srgbClr>
                </a:gs>
              </a:gsLst>
              <a:lin ang="5400000" scaled="1"/>
            </a:gradFill>
            <a:ln w="6350">
              <a:noFill/>
              <a:miter lim="800000"/>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53295" name="Text Box 14"/>
            <p:cNvSpPr txBox="1">
              <a:spLocks noChangeArrowheads="1"/>
            </p:cNvSpPr>
            <p:nvPr/>
          </p:nvSpPr>
          <p:spPr bwMode="auto">
            <a:xfrm>
              <a:off x="3969" y="952"/>
              <a:ext cx="1526" cy="173"/>
            </a:xfrm>
            <a:prstGeom prst="rect">
              <a:avLst/>
            </a:prstGeom>
            <a:noFill/>
            <a:ln w="6350">
              <a:noFill/>
              <a:miter lim="800000"/>
            </a:ln>
          </p:spPr>
          <p:txBody>
            <a:bodyPr lIns="0" tIns="0" rIns="0" bIns="0" anchor="ctr">
              <a:spAutoFit/>
            </a:bodyPr>
            <a:lstStyle/>
            <a:p>
              <a:pPr algn="ctr" eaLnBrk="0" hangingPunct="0">
                <a:lnSpc>
                  <a:spcPct val="100000"/>
                </a:lnSpc>
                <a:spcBef>
                  <a:spcPct val="0"/>
                </a:spcBef>
                <a:buFontTx/>
                <a:buNone/>
              </a:pPr>
              <a:r>
                <a:rPr kumimoji="1" lang="zh-CN" altLang="en-US" sz="1800" b="1">
                  <a:solidFill>
                    <a:schemeClr val="bg1"/>
                  </a:solidFill>
                  <a:latin typeface="Arial" panose="020B0604020202020204" pitchFamily="34" charset="0"/>
                  <a:ea typeface="宋体" panose="02010600030101010101" pitchFamily="2" charset="-122"/>
                </a:rPr>
                <a:t>我的观点</a:t>
              </a:r>
              <a:endParaRPr kumimoji="1" lang="zh-CN" altLang="en-US" sz="1800" b="1">
                <a:solidFill>
                  <a:schemeClr val="bg1"/>
                </a:solidFill>
                <a:latin typeface="Arial" panose="020B0604020202020204" pitchFamily="34" charset="0"/>
                <a:ea typeface="宋体" panose="02010600030101010101" pitchFamily="2" charset="-122"/>
              </a:endParaRPr>
            </a:p>
          </p:txBody>
        </p:sp>
        <p:sp>
          <p:nvSpPr>
            <p:cNvPr id="353296" name="Rectangle 15"/>
            <p:cNvSpPr>
              <a:spLocks noChangeArrowheads="1"/>
            </p:cNvSpPr>
            <p:nvPr/>
          </p:nvSpPr>
          <p:spPr bwMode="auto">
            <a:xfrm>
              <a:off x="4195" y="1570"/>
              <a:ext cx="1338" cy="1458"/>
            </a:xfrm>
            <a:prstGeom prst="rect">
              <a:avLst/>
            </a:prstGeom>
            <a:noFill/>
            <a:ln w="6350">
              <a:noFill/>
              <a:miter lim="800000"/>
            </a:ln>
          </p:spPr>
          <p:txBody>
            <a:bodyPr lIns="0" tIns="0" rIns="0" bIns="0">
              <a:spAutoFit/>
            </a:bodyPr>
            <a:lstStyle/>
            <a:p>
              <a:pPr defTabSz="330200" eaLnBrk="0" hangingPunct="0">
                <a:lnSpc>
                  <a:spcPct val="100000"/>
                </a:lnSpc>
                <a:tabLst>
                  <a:tab pos="8521700" algn="r"/>
                </a:tabLst>
              </a:pPr>
              <a:r>
                <a:rPr lang="zh-CN" altLang="en-US" sz="2000">
                  <a:latin typeface="Times New Roman" panose="02020603050405020304" pitchFamily="18" charset="0"/>
                </a:rPr>
                <a:t>员工福利是总报酬的重要组成部分</a:t>
              </a:r>
              <a:endParaRPr lang="zh-CN" altLang="en-US" sz="2000">
                <a:latin typeface="Times New Roman" panose="02020603050405020304" pitchFamily="18" charset="0"/>
              </a:endParaRPr>
            </a:p>
            <a:p>
              <a:pPr defTabSz="330200" eaLnBrk="0" hangingPunct="0">
                <a:lnSpc>
                  <a:spcPct val="100000"/>
                </a:lnSpc>
                <a:tabLst>
                  <a:tab pos="8521700" algn="r"/>
                </a:tabLst>
              </a:pPr>
              <a:r>
                <a:rPr lang="zh-CN" altLang="en-US" sz="2000">
                  <a:latin typeface="Times New Roman" panose="02020603050405020304" pitchFamily="18" charset="0"/>
                </a:rPr>
                <a:t>大多表现为非现金收入</a:t>
              </a:r>
              <a:endParaRPr lang="zh-CN" altLang="en-US" sz="2000">
                <a:latin typeface="Times New Roman" panose="02020603050405020304" pitchFamily="18" charset="0"/>
              </a:endParaRPr>
            </a:p>
            <a:p>
              <a:pPr defTabSz="330200" eaLnBrk="0" hangingPunct="0">
                <a:lnSpc>
                  <a:spcPct val="100000"/>
                </a:lnSpc>
                <a:tabLst>
                  <a:tab pos="8521700" algn="r"/>
                </a:tabLst>
              </a:pPr>
              <a:r>
                <a:rPr lang="zh-CN" altLang="en-US" sz="2000">
                  <a:latin typeface="Times New Roman" panose="02020603050405020304" pitchFamily="18" charset="0"/>
                </a:rPr>
                <a:t>通常采取非直接的支付方式</a:t>
              </a:r>
              <a:endParaRPr lang="zh-CN" altLang="en-US" sz="2000">
                <a:latin typeface="Times New Roman" panose="02020603050405020304" pitchFamily="18" charset="0"/>
              </a:endParaRPr>
            </a:p>
            <a:p>
              <a:pPr marL="190500" lvl="1" indent="-189230" defTabSz="330200" eaLnBrk="0" hangingPunct="0">
                <a:lnSpc>
                  <a:spcPct val="100000"/>
                </a:lnSpc>
                <a:tabLst>
                  <a:tab pos="8521700" algn="r"/>
                </a:tabLst>
              </a:pPr>
              <a:endParaRPr lang="zh-CN" altLang="de-DE" sz="2000">
                <a:latin typeface="Times New Roman" panose="02020603050405020304" pitchFamily="18" charset="0"/>
              </a:endParaRPr>
            </a:p>
          </p:txBody>
        </p:sp>
      </p:grpSp>
      <p:sp>
        <p:nvSpPr>
          <p:cNvPr id="353284" name="TextBox 15"/>
          <p:cNvSpPr txBox="1">
            <a:spLocks noChangeArrowheads="1"/>
          </p:cNvSpPr>
          <p:nvPr/>
        </p:nvSpPr>
        <p:spPr bwMode="auto">
          <a:xfrm>
            <a:off x="8429625" y="0"/>
            <a:ext cx="714375" cy="544513"/>
          </a:xfrm>
          <a:prstGeom prst="rect">
            <a:avLst/>
          </a:prstGeom>
          <a:solidFill>
            <a:schemeClr val="bg1"/>
          </a:solidFill>
          <a:ln w="9525">
            <a:noFill/>
            <a:miter lim="800000"/>
          </a:ln>
        </p:spPr>
        <p:txBody>
          <a:bodyPr>
            <a:spAutoFit/>
          </a:bodyPr>
          <a:lstStyle/>
          <a:p>
            <a:endParaRPr lang="zh-CN" altLang="en-US" sz="2100"/>
          </a:p>
        </p:txBody>
      </p:sp>
      <p:sp>
        <p:nvSpPr>
          <p:cNvPr id="18" name="灯片编号占位符 17"/>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1071538" y="274638"/>
            <a:ext cx="7498080" cy="1143000"/>
          </a:xfrm>
        </p:spPr>
        <p:txBody>
          <a:bodyPr/>
          <a:lstStyle/>
          <a:p>
            <a:pPr eaLnBrk="1" hangingPunct="1"/>
            <a:r>
              <a:rPr lang="zh-CN" altLang="en-US" sz="3600" dirty="0" smtClean="0"/>
              <a:t>（二）福利的起源、演变及其原因 </a:t>
            </a:r>
            <a:endParaRPr lang="zh-CN" altLang="en-US" sz="3600" dirty="0" smtClean="0"/>
          </a:p>
        </p:txBody>
      </p:sp>
      <p:grpSp>
        <p:nvGrpSpPr>
          <p:cNvPr id="2" name="Group 4"/>
          <p:cNvGrpSpPr/>
          <p:nvPr/>
        </p:nvGrpSpPr>
        <p:grpSpPr bwMode="auto">
          <a:xfrm>
            <a:off x="325469" y="2290750"/>
            <a:ext cx="2286000" cy="2667000"/>
            <a:chOff x="720" y="2112"/>
            <a:chExt cx="1440" cy="1680"/>
          </a:xfrm>
        </p:grpSpPr>
        <p:sp>
          <p:nvSpPr>
            <p:cNvPr id="354326" name="AutoShape 5"/>
            <p:cNvSpPr>
              <a:spLocks noChangeArrowheads="1"/>
            </p:cNvSpPr>
            <p:nvPr/>
          </p:nvSpPr>
          <p:spPr bwMode="auto">
            <a:xfrm>
              <a:off x="720" y="2112"/>
              <a:ext cx="1440" cy="1680"/>
            </a:xfrm>
            <a:prstGeom prst="roundRect">
              <a:avLst>
                <a:gd name="adj" fmla="val 16667"/>
              </a:avLst>
            </a:prstGeom>
            <a:noFill/>
            <a:ln w="38100">
              <a:solidFill>
                <a:schemeClr val="tx1"/>
              </a:solidFill>
              <a:round/>
            </a:ln>
          </p:spPr>
          <p:txBody>
            <a:bodyPr wrap="none" anchor="ctr"/>
            <a:lstStyle/>
            <a:p>
              <a:pPr algn="ctr" eaLnBrk="0" hangingPunct="0">
                <a:lnSpc>
                  <a:spcPct val="100000"/>
                </a:lnSpc>
                <a:spcBef>
                  <a:spcPct val="0"/>
                </a:spcBef>
                <a:buFontTx/>
                <a:buNone/>
              </a:pPr>
              <a:endParaRPr lang="zh-CN" altLang="en-US" sz="1800">
                <a:latin typeface="Verdana" panose="020B0604030504040204" pitchFamily="34" charset="0"/>
                <a:ea typeface="宋体" panose="02010600030101010101" pitchFamily="2" charset="-122"/>
              </a:endParaRPr>
            </a:p>
          </p:txBody>
        </p:sp>
        <p:sp>
          <p:nvSpPr>
            <p:cNvPr id="354327" name="Text Box 6"/>
            <p:cNvSpPr txBox="1">
              <a:spLocks noChangeArrowheads="1"/>
            </p:cNvSpPr>
            <p:nvPr/>
          </p:nvSpPr>
          <p:spPr bwMode="auto">
            <a:xfrm>
              <a:off x="780" y="2238"/>
              <a:ext cx="1284" cy="192"/>
            </a:xfrm>
            <a:prstGeom prst="rect">
              <a:avLst/>
            </a:prstGeom>
            <a:noFill/>
            <a:ln w="9525">
              <a:noFill/>
              <a:miter lim="800000"/>
            </a:ln>
          </p:spPr>
          <p:txBody>
            <a:bodyPr>
              <a:spAutoFit/>
            </a:bodyPr>
            <a:lstStyle/>
            <a:p>
              <a:pPr eaLnBrk="0" hangingPunct="0">
                <a:lnSpc>
                  <a:spcPct val="100000"/>
                </a:lnSpc>
                <a:spcBef>
                  <a:spcPct val="0"/>
                </a:spcBef>
                <a:buFontTx/>
                <a:buNone/>
              </a:pPr>
              <a:endParaRPr lang="en-US" altLang="zh-CN" sz="1400">
                <a:solidFill>
                  <a:srgbClr val="000000"/>
                </a:solidFill>
                <a:latin typeface="Arial" panose="020B0604020202020204" pitchFamily="34" charset="0"/>
                <a:ea typeface="宋体" panose="02010600030101010101" pitchFamily="2" charset="-122"/>
              </a:endParaRPr>
            </a:p>
          </p:txBody>
        </p:sp>
      </p:grpSp>
      <p:sp>
        <p:nvSpPr>
          <p:cNvPr id="354308" name="Rectangle 7"/>
          <p:cNvSpPr>
            <a:spLocks noChangeArrowheads="1"/>
          </p:cNvSpPr>
          <p:nvPr/>
        </p:nvSpPr>
        <p:spPr bwMode="auto">
          <a:xfrm>
            <a:off x="468344" y="2649525"/>
            <a:ext cx="1944687" cy="1922463"/>
          </a:xfrm>
          <a:prstGeom prst="rect">
            <a:avLst/>
          </a:prstGeom>
          <a:noFill/>
          <a:ln w="6350" algn="ctr">
            <a:noFill/>
            <a:miter lim="800000"/>
          </a:ln>
        </p:spPr>
        <p:txBody>
          <a:bodyPr lIns="0" tIns="0" rIns="0" bIns="0">
            <a:spAutoFit/>
          </a:bodyPr>
          <a:lstStyle/>
          <a:p>
            <a:pPr>
              <a:lnSpc>
                <a:spcPct val="100000"/>
              </a:lnSpc>
              <a:spcBef>
                <a:spcPct val="0"/>
              </a:spcBef>
              <a:buFontTx/>
              <a:buNone/>
            </a:pPr>
            <a:r>
              <a:rPr lang="zh-CN" altLang="en-US" sz="1800">
                <a:latin typeface="Arial" panose="020B0604020202020204" pitchFamily="34" charset="0"/>
              </a:rPr>
              <a:t>德国宰相俾斯麦的政策：</a:t>
            </a:r>
            <a:endParaRPr lang="zh-CN" altLang="en-US" sz="1800">
              <a:latin typeface="Arial" panose="020B0604020202020204" pitchFamily="34" charset="0"/>
            </a:endParaRPr>
          </a:p>
          <a:p>
            <a:pPr>
              <a:lnSpc>
                <a:spcPct val="100000"/>
              </a:lnSpc>
              <a:spcBef>
                <a:spcPct val="0"/>
              </a:spcBef>
              <a:buFontTx/>
              <a:buNone/>
            </a:pPr>
            <a:r>
              <a:rPr lang="zh-CN" altLang="en-US" sz="1800">
                <a:latin typeface="Arial" panose="020B0604020202020204" pitchFamily="34" charset="0"/>
              </a:rPr>
              <a:t>认为强化工人福利对稳定社会有利，</a:t>
            </a:r>
            <a:endParaRPr lang="zh-CN" altLang="en-US" sz="1800">
              <a:latin typeface="Arial" panose="020B0604020202020204" pitchFamily="34" charset="0"/>
            </a:endParaRPr>
          </a:p>
          <a:p>
            <a:pPr>
              <a:lnSpc>
                <a:spcPct val="100000"/>
              </a:lnSpc>
              <a:spcBef>
                <a:spcPct val="0"/>
              </a:spcBef>
              <a:buFontTx/>
              <a:buNone/>
            </a:pPr>
            <a:r>
              <a:rPr lang="zh-CN" altLang="en-US" sz="1800">
                <a:latin typeface="Arial" panose="020B0604020202020204" pitchFamily="34" charset="0"/>
              </a:rPr>
              <a:t>是全世界第一个用立法形式来推行工人保障</a:t>
            </a:r>
            <a:endParaRPr lang="zh-CN" altLang="en-US" sz="1800">
              <a:latin typeface="Arial" panose="020B0604020202020204" pitchFamily="34" charset="0"/>
            </a:endParaRPr>
          </a:p>
        </p:txBody>
      </p:sp>
      <p:sp>
        <p:nvSpPr>
          <p:cNvPr id="354309" name="Rectangle 8"/>
          <p:cNvSpPr>
            <a:spLocks noChangeArrowheads="1"/>
          </p:cNvSpPr>
          <p:nvPr/>
        </p:nvSpPr>
        <p:spPr bwMode="auto">
          <a:xfrm>
            <a:off x="973169" y="1714488"/>
            <a:ext cx="1050925" cy="365125"/>
          </a:xfrm>
          <a:prstGeom prst="rect">
            <a:avLst/>
          </a:prstGeom>
          <a:noFill/>
          <a:ln w="6350" algn="ctr">
            <a:noFill/>
            <a:miter lim="800000"/>
          </a:ln>
        </p:spPr>
        <p:txBody>
          <a:bodyPr lIns="0" tIns="0" rIns="0" bIns="0">
            <a:spAutoFit/>
          </a:bodyPr>
          <a:lstStyle/>
          <a:p>
            <a:pPr algn="ctr">
              <a:lnSpc>
                <a:spcPct val="100000"/>
              </a:lnSpc>
              <a:spcBef>
                <a:spcPct val="0"/>
              </a:spcBef>
              <a:buFontTx/>
              <a:buNone/>
            </a:pPr>
            <a:r>
              <a:rPr lang="zh-CN" altLang="en-US" sz="2400">
                <a:latin typeface="Arial" panose="020B0604020202020204" pitchFamily="34" charset="0"/>
              </a:rPr>
              <a:t>起源：</a:t>
            </a:r>
            <a:endParaRPr lang="zh-CN" altLang="en-US" sz="2400">
              <a:latin typeface="Arial" panose="020B0604020202020204" pitchFamily="34" charset="0"/>
            </a:endParaRPr>
          </a:p>
        </p:txBody>
      </p:sp>
      <p:grpSp>
        <p:nvGrpSpPr>
          <p:cNvPr id="3" name="Group 30"/>
          <p:cNvGrpSpPr/>
          <p:nvPr/>
        </p:nvGrpSpPr>
        <p:grpSpPr bwMode="auto">
          <a:xfrm>
            <a:off x="2700369" y="1785925"/>
            <a:ext cx="6300787" cy="3317875"/>
            <a:chOff x="1791" y="1162"/>
            <a:chExt cx="3969" cy="2090"/>
          </a:xfrm>
        </p:grpSpPr>
        <p:sp>
          <p:nvSpPr>
            <p:cNvPr id="354313" name="Rectangle 12"/>
            <p:cNvSpPr>
              <a:spLocks noChangeArrowheads="1"/>
            </p:cNvSpPr>
            <p:nvPr/>
          </p:nvSpPr>
          <p:spPr bwMode="auto">
            <a:xfrm>
              <a:off x="4967" y="1979"/>
              <a:ext cx="793" cy="1038"/>
            </a:xfrm>
            <a:prstGeom prst="rect">
              <a:avLst/>
            </a:prstGeom>
            <a:noFill/>
            <a:ln w="6350" algn="ctr">
              <a:noFill/>
              <a:miter lim="800000"/>
            </a:ln>
          </p:spPr>
          <p:txBody>
            <a:bodyPr lIns="0" tIns="0" rIns="0" bIns="0">
              <a:spAutoFit/>
            </a:bodyPr>
            <a:lstStyle/>
            <a:p>
              <a:pPr>
                <a:lnSpc>
                  <a:spcPct val="100000"/>
                </a:lnSpc>
                <a:spcBef>
                  <a:spcPct val="0"/>
                </a:spcBef>
                <a:buFontTx/>
                <a:buNone/>
              </a:pPr>
              <a:r>
                <a:rPr lang="zh-CN" altLang="en-US" sz="1800">
                  <a:latin typeface="Arial" panose="020B0604020202020204" pitchFamily="34" charset="0"/>
                </a:rPr>
                <a:t>主要在美国，做的最好的是北欧，包括丹麦、瑞典，还有加拿大 </a:t>
              </a:r>
              <a:endParaRPr lang="zh-CN" altLang="en-US" sz="1800">
                <a:latin typeface="Arial" panose="020B0604020202020204" pitchFamily="34" charset="0"/>
              </a:endParaRPr>
            </a:p>
          </p:txBody>
        </p:sp>
        <p:sp>
          <p:nvSpPr>
            <p:cNvPr id="354314" name="Rectangle 13"/>
            <p:cNvSpPr>
              <a:spLocks noChangeArrowheads="1"/>
            </p:cNvSpPr>
            <p:nvPr/>
          </p:nvSpPr>
          <p:spPr bwMode="auto">
            <a:xfrm>
              <a:off x="2381" y="1162"/>
              <a:ext cx="472" cy="173"/>
            </a:xfrm>
            <a:prstGeom prst="rect">
              <a:avLst/>
            </a:prstGeom>
            <a:noFill/>
            <a:ln w="6350" algn="ctr">
              <a:noFill/>
              <a:miter lim="800000"/>
            </a:ln>
          </p:spPr>
          <p:txBody>
            <a:bodyPr wrap="none" lIns="0" tIns="0" rIns="0" bIns="0">
              <a:spAutoFit/>
            </a:bodyPr>
            <a:lstStyle/>
            <a:p>
              <a:pPr algn="ctr" eaLnBrk="0" hangingPunct="0">
                <a:lnSpc>
                  <a:spcPct val="100000"/>
                </a:lnSpc>
                <a:buFontTx/>
                <a:buNone/>
              </a:pPr>
              <a:r>
                <a:rPr lang="zh-CN" altLang="en-US" sz="1800">
                  <a:latin typeface="Arial" panose="020B0604020202020204" pitchFamily="34" charset="0"/>
                </a:rPr>
                <a:t> 演变：</a:t>
              </a:r>
              <a:endParaRPr lang="zh-CN" altLang="en-US" sz="1800">
                <a:latin typeface="Arial" panose="020B0604020202020204" pitchFamily="34" charset="0"/>
              </a:endParaRPr>
            </a:p>
          </p:txBody>
        </p:sp>
        <p:sp>
          <p:nvSpPr>
            <p:cNvPr id="907279" name="Freeform 15"/>
            <p:cNvSpPr/>
            <p:nvPr/>
          </p:nvSpPr>
          <p:spPr bwMode="gray">
            <a:xfrm>
              <a:off x="4720" y="1440"/>
              <a:ext cx="363" cy="533"/>
            </a:xfrm>
            <a:custGeom>
              <a:avLst/>
              <a:gdLst/>
              <a:ahLst/>
              <a:cxnLst>
                <a:cxn ang="0">
                  <a:pos x="308" y="120"/>
                </a:cxn>
                <a:cxn ang="0">
                  <a:pos x="0" y="444"/>
                </a:cxn>
                <a:cxn ang="0">
                  <a:pos x="0" y="286"/>
                </a:cxn>
                <a:cxn ang="0">
                  <a:pos x="308" y="0"/>
                </a:cxn>
                <a:cxn ang="0">
                  <a:pos x="308" y="120"/>
                </a:cxn>
              </a:cxnLst>
              <a:rect l="0" t="0" r="r" b="b"/>
              <a:pathLst>
                <a:path w="308" h="444">
                  <a:moveTo>
                    <a:pt x="308" y="120"/>
                  </a:moveTo>
                  <a:lnTo>
                    <a:pt x="0" y="444"/>
                  </a:lnTo>
                  <a:lnTo>
                    <a:pt x="0" y="286"/>
                  </a:lnTo>
                  <a:lnTo>
                    <a:pt x="308" y="0"/>
                  </a:lnTo>
                  <a:lnTo>
                    <a:pt x="308" y="120"/>
                  </a:lnTo>
                  <a:close/>
                </a:path>
              </a:pathLst>
            </a:cu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0">
              <a:noFill/>
              <a:prstDash val="solid"/>
              <a:round/>
            </a:ln>
          </p:spPr>
          <p:txBody>
            <a:bodyPr/>
            <a:lstStyle/>
            <a:p>
              <a:pPr>
                <a:defRPr/>
              </a:pPr>
              <a:endParaRPr lang="zh-CN" altLang="en-US"/>
            </a:p>
          </p:txBody>
        </p:sp>
        <p:sp>
          <p:nvSpPr>
            <p:cNvPr id="354316" name="Freeform 16"/>
            <p:cNvSpPr/>
            <p:nvPr/>
          </p:nvSpPr>
          <p:spPr bwMode="gray">
            <a:xfrm>
              <a:off x="2981" y="1440"/>
              <a:ext cx="2106" cy="341"/>
            </a:xfrm>
            <a:custGeom>
              <a:avLst/>
              <a:gdLst>
                <a:gd name="T0" fmla="*/ 3973 w 1786"/>
                <a:gd name="T1" fmla="*/ 850 h 284"/>
                <a:gd name="T2" fmla="*/ 0 w 1786"/>
                <a:gd name="T3" fmla="*/ 850 h 284"/>
                <a:gd name="T4" fmla="*/ 1198 w 1786"/>
                <a:gd name="T5" fmla="*/ 0 h 284"/>
                <a:gd name="T6" fmla="*/ 4802 w 1786"/>
                <a:gd name="T7" fmla="*/ 0 h 284"/>
                <a:gd name="T8" fmla="*/ 3973 w 1786"/>
                <a:gd name="T9" fmla="*/ 850 h 284"/>
                <a:gd name="T10" fmla="*/ 0 60000 65536"/>
                <a:gd name="T11" fmla="*/ 0 60000 65536"/>
                <a:gd name="T12" fmla="*/ 0 60000 65536"/>
                <a:gd name="T13" fmla="*/ 0 60000 65536"/>
                <a:gd name="T14" fmla="*/ 0 60000 65536"/>
                <a:gd name="T15" fmla="*/ 0 w 1786"/>
                <a:gd name="T16" fmla="*/ 0 h 284"/>
                <a:gd name="T17" fmla="*/ 1786 w 1786"/>
                <a:gd name="T18" fmla="*/ 284 h 284"/>
              </a:gdLst>
              <a:ahLst/>
              <a:cxnLst>
                <a:cxn ang="T10">
                  <a:pos x="T0" y="T1"/>
                </a:cxn>
                <a:cxn ang="T11">
                  <a:pos x="T2" y="T3"/>
                </a:cxn>
                <a:cxn ang="T12">
                  <a:pos x="T4" y="T5"/>
                </a:cxn>
                <a:cxn ang="T13">
                  <a:pos x="T6" y="T7"/>
                </a:cxn>
                <a:cxn ang="T14">
                  <a:pos x="T8" y="T9"/>
                </a:cxn>
              </a:cxnLst>
              <a:rect l="T15" t="T16" r="T17" b="T18"/>
              <a:pathLst>
                <a:path w="1786" h="284">
                  <a:moveTo>
                    <a:pt x="1478" y="284"/>
                  </a:moveTo>
                  <a:lnTo>
                    <a:pt x="0" y="284"/>
                  </a:lnTo>
                  <a:lnTo>
                    <a:pt x="446" y="0"/>
                  </a:lnTo>
                  <a:lnTo>
                    <a:pt x="1786" y="0"/>
                  </a:lnTo>
                  <a:lnTo>
                    <a:pt x="1478" y="284"/>
                  </a:lnTo>
                  <a:close/>
                </a:path>
              </a:pathLst>
            </a:custGeom>
            <a:solidFill>
              <a:schemeClr val="accent2"/>
            </a:solidFill>
            <a:ln w="0">
              <a:noFill/>
              <a:round/>
            </a:ln>
          </p:spPr>
          <p:txBody>
            <a:bodyPr/>
            <a:lstStyle/>
            <a:p>
              <a:endParaRPr lang="zh-CN" altLang="en-US"/>
            </a:p>
          </p:txBody>
        </p:sp>
        <p:sp>
          <p:nvSpPr>
            <p:cNvPr id="907281" name="Freeform 17"/>
            <p:cNvSpPr/>
            <p:nvPr/>
          </p:nvSpPr>
          <p:spPr bwMode="gray">
            <a:xfrm>
              <a:off x="4355" y="1964"/>
              <a:ext cx="363" cy="530"/>
            </a:xfrm>
            <a:custGeom>
              <a:avLst/>
              <a:gdLst/>
              <a:ahLst/>
              <a:cxnLst>
                <a:cxn ang="0">
                  <a:pos x="308" y="120"/>
                </a:cxn>
                <a:cxn ang="0">
                  <a:pos x="0" y="442"/>
                </a:cxn>
                <a:cxn ang="0">
                  <a:pos x="0" y="286"/>
                </a:cxn>
                <a:cxn ang="0">
                  <a:pos x="308" y="0"/>
                </a:cxn>
                <a:cxn ang="0">
                  <a:pos x="308" y="120"/>
                </a:cxn>
              </a:cxnLst>
              <a:rect l="0" t="0" r="r" b="b"/>
              <a:pathLst>
                <a:path w="308" h="442">
                  <a:moveTo>
                    <a:pt x="308" y="120"/>
                  </a:moveTo>
                  <a:lnTo>
                    <a:pt x="0" y="442"/>
                  </a:lnTo>
                  <a:lnTo>
                    <a:pt x="0" y="286"/>
                  </a:lnTo>
                  <a:lnTo>
                    <a:pt x="308" y="0"/>
                  </a:lnTo>
                  <a:lnTo>
                    <a:pt x="308" y="120"/>
                  </a:lnTo>
                  <a:close/>
                </a:path>
              </a:pathLst>
            </a:cu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0">
              <a:noFill/>
              <a:prstDash val="solid"/>
              <a:round/>
            </a:ln>
          </p:spPr>
          <p:txBody>
            <a:bodyPr/>
            <a:lstStyle/>
            <a:p>
              <a:pPr>
                <a:defRPr/>
              </a:pPr>
              <a:endParaRPr lang="zh-CN" altLang="en-US"/>
            </a:p>
          </p:txBody>
        </p:sp>
        <p:sp>
          <p:nvSpPr>
            <p:cNvPr id="354318" name="Freeform 18"/>
            <p:cNvSpPr/>
            <p:nvPr/>
          </p:nvSpPr>
          <p:spPr bwMode="gray">
            <a:xfrm>
              <a:off x="2458" y="1964"/>
              <a:ext cx="2264" cy="340"/>
            </a:xfrm>
            <a:custGeom>
              <a:avLst/>
              <a:gdLst>
                <a:gd name="T0" fmla="*/ 4336 w 1920"/>
                <a:gd name="T1" fmla="*/ 836 h 284"/>
                <a:gd name="T2" fmla="*/ 0 w 1920"/>
                <a:gd name="T3" fmla="*/ 836 h 284"/>
                <a:gd name="T4" fmla="*/ 1198 w 1920"/>
                <a:gd name="T5" fmla="*/ 0 h 284"/>
                <a:gd name="T6" fmla="*/ 5161 w 1920"/>
                <a:gd name="T7" fmla="*/ 0 h 284"/>
                <a:gd name="T8" fmla="*/ 4336 w 1920"/>
                <a:gd name="T9" fmla="*/ 836 h 284"/>
                <a:gd name="T10" fmla="*/ 0 60000 65536"/>
                <a:gd name="T11" fmla="*/ 0 60000 65536"/>
                <a:gd name="T12" fmla="*/ 0 60000 65536"/>
                <a:gd name="T13" fmla="*/ 0 60000 65536"/>
                <a:gd name="T14" fmla="*/ 0 60000 65536"/>
                <a:gd name="T15" fmla="*/ 0 w 1920"/>
                <a:gd name="T16" fmla="*/ 0 h 284"/>
                <a:gd name="T17" fmla="*/ 1920 w 1920"/>
                <a:gd name="T18" fmla="*/ 284 h 284"/>
              </a:gdLst>
              <a:ahLst/>
              <a:cxnLst>
                <a:cxn ang="T10">
                  <a:pos x="T0" y="T1"/>
                </a:cxn>
                <a:cxn ang="T11">
                  <a:pos x="T2" y="T3"/>
                </a:cxn>
                <a:cxn ang="T12">
                  <a:pos x="T4" y="T5"/>
                </a:cxn>
                <a:cxn ang="T13">
                  <a:pos x="T6" y="T7"/>
                </a:cxn>
                <a:cxn ang="T14">
                  <a:pos x="T8" y="T9"/>
                </a:cxn>
              </a:cxnLst>
              <a:rect l="T15" t="T16" r="T17" b="T18"/>
              <a:pathLst>
                <a:path w="1920" h="284">
                  <a:moveTo>
                    <a:pt x="1612" y="284"/>
                  </a:moveTo>
                  <a:lnTo>
                    <a:pt x="0" y="284"/>
                  </a:lnTo>
                  <a:lnTo>
                    <a:pt x="446" y="0"/>
                  </a:lnTo>
                  <a:lnTo>
                    <a:pt x="1920" y="0"/>
                  </a:lnTo>
                  <a:lnTo>
                    <a:pt x="1612" y="284"/>
                  </a:lnTo>
                  <a:close/>
                </a:path>
              </a:pathLst>
            </a:custGeom>
            <a:solidFill>
              <a:schemeClr val="hlink"/>
            </a:solidFill>
            <a:ln w="0">
              <a:noFill/>
              <a:round/>
            </a:ln>
          </p:spPr>
          <p:txBody>
            <a:bodyPr/>
            <a:lstStyle/>
            <a:p>
              <a:endParaRPr lang="zh-CN" altLang="en-US"/>
            </a:p>
          </p:txBody>
        </p:sp>
        <p:sp>
          <p:nvSpPr>
            <p:cNvPr id="907283" name="Freeform 19"/>
            <p:cNvSpPr/>
            <p:nvPr/>
          </p:nvSpPr>
          <p:spPr bwMode="gray">
            <a:xfrm>
              <a:off x="3989" y="2488"/>
              <a:ext cx="361" cy="532"/>
            </a:xfrm>
            <a:custGeom>
              <a:avLst/>
              <a:gdLst/>
              <a:ahLst/>
              <a:cxnLst>
                <a:cxn ang="0">
                  <a:pos x="306" y="122"/>
                </a:cxn>
                <a:cxn ang="0">
                  <a:pos x="0" y="444"/>
                </a:cxn>
                <a:cxn ang="0">
                  <a:pos x="0" y="286"/>
                </a:cxn>
                <a:cxn ang="0">
                  <a:pos x="306" y="0"/>
                </a:cxn>
                <a:cxn ang="0">
                  <a:pos x="306" y="122"/>
                </a:cxn>
              </a:cxnLst>
              <a:rect l="0" t="0" r="r" b="b"/>
              <a:pathLst>
                <a:path w="306" h="444">
                  <a:moveTo>
                    <a:pt x="306" y="122"/>
                  </a:moveTo>
                  <a:lnTo>
                    <a:pt x="0" y="444"/>
                  </a:lnTo>
                  <a:lnTo>
                    <a:pt x="0" y="286"/>
                  </a:lnTo>
                  <a:lnTo>
                    <a:pt x="306" y="0"/>
                  </a:lnTo>
                  <a:lnTo>
                    <a:pt x="306" y="122"/>
                  </a:lnTo>
                  <a:close/>
                </a:path>
              </a:pathLst>
            </a:cu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0">
              <a:noFill/>
              <a:prstDash val="solid"/>
              <a:round/>
            </a:ln>
          </p:spPr>
          <p:txBody>
            <a:bodyPr/>
            <a:lstStyle/>
            <a:p>
              <a:pPr>
                <a:defRPr/>
              </a:pPr>
              <a:endParaRPr lang="zh-CN" altLang="en-US"/>
            </a:p>
          </p:txBody>
        </p:sp>
        <p:sp>
          <p:nvSpPr>
            <p:cNvPr id="354320" name="Freeform 22"/>
            <p:cNvSpPr/>
            <p:nvPr/>
          </p:nvSpPr>
          <p:spPr bwMode="gray">
            <a:xfrm>
              <a:off x="1791" y="1537"/>
              <a:ext cx="1158" cy="1715"/>
            </a:xfrm>
            <a:custGeom>
              <a:avLst/>
              <a:gdLst>
                <a:gd name="T0" fmla="*/ 1 w 1824"/>
                <a:gd name="T1" fmla="*/ 182 h 2648"/>
                <a:gd name="T2" fmla="*/ 4 w 1824"/>
                <a:gd name="T3" fmla="*/ 157 h 2648"/>
                <a:gd name="T4" fmla="*/ 8 w 1824"/>
                <a:gd name="T5" fmla="*/ 133 h 2648"/>
                <a:gd name="T6" fmla="*/ 14 w 1824"/>
                <a:gd name="T7" fmla="*/ 113 h 2648"/>
                <a:gd name="T8" fmla="*/ 20 w 1824"/>
                <a:gd name="T9" fmla="*/ 93 h 2648"/>
                <a:gd name="T10" fmla="*/ 28 w 1824"/>
                <a:gd name="T11" fmla="*/ 77 h 2648"/>
                <a:gd name="T12" fmla="*/ 36 w 1824"/>
                <a:gd name="T13" fmla="*/ 63 h 2648"/>
                <a:gd name="T14" fmla="*/ 44 w 1824"/>
                <a:gd name="T15" fmla="*/ 50 h 2648"/>
                <a:gd name="T16" fmla="*/ 52 w 1824"/>
                <a:gd name="T17" fmla="*/ 39 h 2648"/>
                <a:gd name="T18" fmla="*/ 59 w 1824"/>
                <a:gd name="T19" fmla="*/ 30 h 2648"/>
                <a:gd name="T20" fmla="*/ 66 w 1824"/>
                <a:gd name="T21" fmla="*/ 23 h 2648"/>
                <a:gd name="T22" fmla="*/ 72 w 1824"/>
                <a:gd name="T23" fmla="*/ 17 h 2648"/>
                <a:gd name="T24" fmla="*/ 76 w 1824"/>
                <a:gd name="T25" fmla="*/ 14 h 2648"/>
                <a:gd name="T26" fmla="*/ 79 w 1824"/>
                <a:gd name="T27" fmla="*/ 11 h 2648"/>
                <a:gd name="T28" fmla="*/ 80 w 1824"/>
                <a:gd name="T29" fmla="*/ 10 h 2648"/>
                <a:gd name="T30" fmla="*/ 113 w 1824"/>
                <a:gd name="T31" fmla="*/ 4 h 2648"/>
                <a:gd name="T32" fmla="*/ 103 w 1824"/>
                <a:gd name="T33" fmla="*/ 25 h 2648"/>
                <a:gd name="T34" fmla="*/ 102 w 1824"/>
                <a:gd name="T35" fmla="*/ 25 h 2648"/>
                <a:gd name="T36" fmla="*/ 99 w 1824"/>
                <a:gd name="T37" fmla="*/ 26 h 2648"/>
                <a:gd name="T38" fmla="*/ 95 w 1824"/>
                <a:gd name="T39" fmla="*/ 27 h 2648"/>
                <a:gd name="T40" fmla="*/ 90 w 1824"/>
                <a:gd name="T41" fmla="*/ 30 h 2648"/>
                <a:gd name="T42" fmla="*/ 83 w 1824"/>
                <a:gd name="T43" fmla="*/ 34 h 2648"/>
                <a:gd name="T44" fmla="*/ 76 w 1824"/>
                <a:gd name="T45" fmla="*/ 40 h 2648"/>
                <a:gd name="T46" fmla="*/ 68 w 1824"/>
                <a:gd name="T47" fmla="*/ 47 h 2648"/>
                <a:gd name="T48" fmla="*/ 59 w 1824"/>
                <a:gd name="T49" fmla="*/ 56 h 2648"/>
                <a:gd name="T50" fmla="*/ 50 w 1824"/>
                <a:gd name="T51" fmla="*/ 67 h 2648"/>
                <a:gd name="T52" fmla="*/ 41 w 1824"/>
                <a:gd name="T53" fmla="*/ 79 h 2648"/>
                <a:gd name="T54" fmla="*/ 32 w 1824"/>
                <a:gd name="T55" fmla="*/ 95 h 2648"/>
                <a:gd name="T56" fmla="*/ 24 w 1824"/>
                <a:gd name="T57" fmla="*/ 112 h 2648"/>
                <a:gd name="T58" fmla="*/ 16 w 1824"/>
                <a:gd name="T59" fmla="*/ 132 h 2648"/>
                <a:gd name="T60" fmla="*/ 10 w 1824"/>
                <a:gd name="T61" fmla="*/ 155 h 2648"/>
                <a:gd name="T62" fmla="*/ 3 w 1824"/>
                <a:gd name="T63" fmla="*/ 181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w="0">
              <a:noFill/>
              <a:round/>
            </a:ln>
          </p:spPr>
          <p:txBody>
            <a:bodyPr/>
            <a:lstStyle/>
            <a:p>
              <a:endParaRPr lang="zh-CN" altLang="en-US"/>
            </a:p>
          </p:txBody>
        </p:sp>
        <p:sp>
          <p:nvSpPr>
            <p:cNvPr id="907287" name="Rectangle 23"/>
            <p:cNvSpPr>
              <a:spLocks noChangeArrowheads="1"/>
            </p:cNvSpPr>
            <p:nvPr/>
          </p:nvSpPr>
          <p:spPr bwMode="gray">
            <a:xfrm>
              <a:off x="2985" y="1781"/>
              <a:ext cx="1743" cy="192"/>
            </a:xfrm>
            <a:prstGeom prst="rect">
              <a:avLst/>
            </a:prstGeom>
            <a:gradFill rotWithShape="1">
              <a:gsLst>
                <a:gs pos="0">
                  <a:schemeClr val="accent2">
                    <a:gamma/>
                    <a:shade val="72549"/>
                    <a:invGamma/>
                  </a:schemeClr>
                </a:gs>
                <a:gs pos="50000">
                  <a:schemeClr val="accent2"/>
                </a:gs>
                <a:gs pos="100000">
                  <a:schemeClr val="accent2">
                    <a:gamma/>
                    <a:shade val="72549"/>
                    <a:invGamma/>
                  </a:schemeClr>
                </a:gs>
              </a:gsLst>
              <a:lin ang="2700000" scaled="1"/>
            </a:gradFill>
            <a:ln w="9525">
              <a:noFill/>
              <a:miter lim="800000"/>
            </a:ln>
            <a:effectLst/>
          </p:spPr>
          <p:txBody>
            <a:bodyPr wrap="none" anchor="ctr"/>
            <a:lstStyle/>
            <a:p>
              <a:pPr algn="ctr">
                <a:lnSpc>
                  <a:spcPct val="100000"/>
                </a:lnSpc>
                <a:spcBef>
                  <a:spcPct val="0"/>
                </a:spcBef>
                <a:buFontTx/>
                <a:buNone/>
                <a:defRPr/>
              </a:pPr>
              <a:r>
                <a:rPr lang="zh-CN" altLang="en-US" sz="1800">
                  <a:solidFill>
                    <a:schemeClr val="bg1"/>
                  </a:solidFill>
                  <a:latin typeface="Arial" panose="020B0604020202020204" pitchFamily="34" charset="0"/>
                </a:rPr>
                <a:t>稳步发展阶段：现阶段</a:t>
              </a:r>
              <a:endParaRPr lang="zh-CN" altLang="en-US" sz="1800">
                <a:solidFill>
                  <a:schemeClr val="bg1"/>
                </a:solidFill>
                <a:latin typeface="Arial" panose="020B0604020202020204" pitchFamily="34" charset="0"/>
              </a:endParaRPr>
            </a:p>
          </p:txBody>
        </p:sp>
        <p:sp>
          <p:nvSpPr>
            <p:cNvPr id="907288" name="Rectangle 24"/>
            <p:cNvSpPr>
              <a:spLocks noChangeArrowheads="1"/>
            </p:cNvSpPr>
            <p:nvPr/>
          </p:nvSpPr>
          <p:spPr bwMode="gray">
            <a:xfrm>
              <a:off x="2459" y="2304"/>
              <a:ext cx="1900" cy="188"/>
            </a:xfrm>
            <a:prstGeom prst="rect">
              <a:avLst/>
            </a:prstGeom>
            <a:gradFill rotWithShape="1">
              <a:gsLst>
                <a:gs pos="0">
                  <a:schemeClr val="hlink">
                    <a:gamma/>
                    <a:shade val="72549"/>
                    <a:invGamma/>
                  </a:schemeClr>
                </a:gs>
                <a:gs pos="50000">
                  <a:schemeClr val="hlink"/>
                </a:gs>
                <a:gs pos="100000">
                  <a:schemeClr val="hlink">
                    <a:gamma/>
                    <a:shade val="72549"/>
                    <a:invGamma/>
                  </a:schemeClr>
                </a:gs>
              </a:gsLst>
              <a:lin ang="2700000" scaled="1"/>
            </a:gradFill>
            <a:ln w="9525">
              <a:noFill/>
              <a:miter lim="800000"/>
            </a:ln>
            <a:effectLst/>
          </p:spPr>
          <p:txBody>
            <a:bodyPr wrap="none" anchor="ctr"/>
            <a:lstStyle/>
            <a:p>
              <a:pPr algn="ctr" eaLnBrk="0" hangingPunct="0">
                <a:lnSpc>
                  <a:spcPct val="100000"/>
                </a:lnSpc>
                <a:spcBef>
                  <a:spcPct val="0"/>
                </a:spcBef>
                <a:buFontTx/>
                <a:buNone/>
                <a:defRPr/>
              </a:pPr>
              <a:r>
                <a:rPr lang="zh-CN" altLang="en-US" sz="1800">
                  <a:latin typeface="Arial" panose="020B0604020202020204" pitchFamily="34" charset="0"/>
                </a:rPr>
                <a:t>迅速发展阶段</a:t>
              </a:r>
              <a:r>
                <a:rPr lang="en-US" altLang="zh-CN" sz="1800">
                  <a:latin typeface="Arial" panose="020B0604020202020204" pitchFamily="34" charset="0"/>
                </a:rPr>
                <a:t>(20</a:t>
              </a:r>
              <a:r>
                <a:rPr lang="zh-CN" altLang="en-US" sz="1800">
                  <a:latin typeface="Arial" panose="020B0604020202020204" pitchFamily="34" charset="0"/>
                </a:rPr>
                <a:t>世纪</a:t>
              </a:r>
              <a:r>
                <a:rPr lang="en-US" altLang="zh-CN" sz="1800">
                  <a:latin typeface="Arial" panose="020B0604020202020204" pitchFamily="34" charset="0"/>
                </a:rPr>
                <a:t>20</a:t>
              </a:r>
              <a:r>
                <a:rPr lang="zh-CN" altLang="en-US" sz="1800">
                  <a:latin typeface="Arial" panose="020B0604020202020204" pitchFamily="34" charset="0"/>
                </a:rPr>
                <a:t>年代到</a:t>
              </a:r>
              <a:r>
                <a:rPr lang="en-US" altLang="zh-CN" sz="1800">
                  <a:latin typeface="Arial" panose="020B0604020202020204" pitchFamily="34" charset="0"/>
                </a:rPr>
                <a:t>80</a:t>
              </a:r>
              <a:r>
                <a:rPr lang="zh-CN" altLang="en-US" sz="1800">
                  <a:latin typeface="Arial" panose="020B0604020202020204" pitchFamily="34" charset="0"/>
                </a:rPr>
                <a:t>年代</a:t>
              </a:r>
              <a:r>
                <a:rPr lang="en-US" altLang="zh-CN" sz="1800">
                  <a:latin typeface="Arial" panose="020B0604020202020204" pitchFamily="34" charset="0"/>
                </a:rPr>
                <a:t>)</a:t>
              </a:r>
              <a:endParaRPr lang="en-US" altLang="zh-CN" sz="1800">
                <a:latin typeface="Arial" panose="020B0604020202020204" pitchFamily="34" charset="0"/>
              </a:endParaRPr>
            </a:p>
          </p:txBody>
        </p:sp>
        <p:sp>
          <p:nvSpPr>
            <p:cNvPr id="354323" name="Freeform 25"/>
            <p:cNvSpPr/>
            <p:nvPr/>
          </p:nvSpPr>
          <p:spPr bwMode="gray">
            <a:xfrm>
              <a:off x="1939" y="2488"/>
              <a:ext cx="2415" cy="343"/>
            </a:xfrm>
            <a:custGeom>
              <a:avLst/>
              <a:gdLst>
                <a:gd name="T0" fmla="*/ 4684 w 2048"/>
                <a:gd name="T1" fmla="*/ 850 h 286"/>
                <a:gd name="T2" fmla="*/ 0 w 2048"/>
                <a:gd name="T3" fmla="*/ 850 h 286"/>
                <a:gd name="T4" fmla="*/ 1198 w 2048"/>
                <a:gd name="T5" fmla="*/ 0 h 286"/>
                <a:gd name="T6" fmla="*/ 5507 w 2048"/>
                <a:gd name="T7" fmla="*/ 0 h 286"/>
                <a:gd name="T8" fmla="*/ 4684 w 2048"/>
                <a:gd name="T9" fmla="*/ 850 h 286"/>
                <a:gd name="T10" fmla="*/ 0 60000 65536"/>
                <a:gd name="T11" fmla="*/ 0 60000 65536"/>
                <a:gd name="T12" fmla="*/ 0 60000 65536"/>
                <a:gd name="T13" fmla="*/ 0 60000 65536"/>
                <a:gd name="T14" fmla="*/ 0 60000 65536"/>
                <a:gd name="T15" fmla="*/ 0 w 2048"/>
                <a:gd name="T16" fmla="*/ 0 h 286"/>
                <a:gd name="T17" fmla="*/ 2048 w 2048"/>
                <a:gd name="T18" fmla="*/ 286 h 286"/>
              </a:gdLst>
              <a:ahLst/>
              <a:cxnLst>
                <a:cxn ang="T10">
                  <a:pos x="T0" y="T1"/>
                </a:cxn>
                <a:cxn ang="T11">
                  <a:pos x="T2" y="T3"/>
                </a:cxn>
                <a:cxn ang="T12">
                  <a:pos x="T4" y="T5"/>
                </a:cxn>
                <a:cxn ang="T13">
                  <a:pos x="T6" y="T7"/>
                </a:cxn>
                <a:cxn ang="T14">
                  <a:pos x="T8" y="T9"/>
                </a:cxn>
              </a:cxnLst>
              <a:rect l="T15" t="T16" r="T17" b="T18"/>
              <a:pathLst>
                <a:path w="2048" h="286">
                  <a:moveTo>
                    <a:pt x="1742" y="286"/>
                  </a:moveTo>
                  <a:lnTo>
                    <a:pt x="0" y="286"/>
                  </a:lnTo>
                  <a:lnTo>
                    <a:pt x="446" y="0"/>
                  </a:lnTo>
                  <a:lnTo>
                    <a:pt x="2048" y="0"/>
                  </a:lnTo>
                  <a:lnTo>
                    <a:pt x="1742" y="286"/>
                  </a:lnTo>
                  <a:close/>
                </a:path>
              </a:pathLst>
            </a:custGeom>
            <a:solidFill>
              <a:schemeClr val="folHlink"/>
            </a:solidFill>
            <a:ln w="0">
              <a:noFill/>
              <a:round/>
            </a:ln>
          </p:spPr>
          <p:txBody>
            <a:bodyPr/>
            <a:lstStyle/>
            <a:p>
              <a:endParaRPr lang="zh-CN" altLang="en-US"/>
            </a:p>
          </p:txBody>
        </p:sp>
        <p:sp>
          <p:nvSpPr>
            <p:cNvPr id="907290" name="Rectangle 26"/>
            <p:cNvSpPr>
              <a:spLocks noChangeArrowheads="1"/>
            </p:cNvSpPr>
            <p:nvPr/>
          </p:nvSpPr>
          <p:spPr bwMode="gray">
            <a:xfrm>
              <a:off x="1941" y="2830"/>
              <a:ext cx="2056" cy="188"/>
            </a:xfrm>
            <a:prstGeom prst="rect">
              <a:avLst/>
            </a:prstGeom>
            <a:gradFill rotWithShape="1">
              <a:gsLst>
                <a:gs pos="0">
                  <a:schemeClr val="folHlink">
                    <a:gamma/>
                    <a:shade val="72549"/>
                    <a:invGamma/>
                  </a:schemeClr>
                </a:gs>
                <a:gs pos="50000">
                  <a:schemeClr val="folHlink"/>
                </a:gs>
                <a:gs pos="100000">
                  <a:schemeClr val="folHlink">
                    <a:gamma/>
                    <a:shade val="72549"/>
                    <a:invGamma/>
                  </a:schemeClr>
                </a:gs>
              </a:gsLst>
              <a:lin ang="2700000" scaled="1"/>
            </a:gradFill>
            <a:ln w="9525">
              <a:noFill/>
              <a:miter lim="800000"/>
            </a:ln>
            <a:effectLst/>
          </p:spPr>
          <p:txBody>
            <a:bodyPr wrap="none" anchor="ctr"/>
            <a:lstStyle/>
            <a:p>
              <a:pPr algn="ctr">
                <a:lnSpc>
                  <a:spcPct val="100000"/>
                </a:lnSpc>
                <a:spcBef>
                  <a:spcPct val="0"/>
                </a:spcBef>
                <a:buFontTx/>
                <a:buNone/>
                <a:defRPr/>
              </a:pPr>
              <a:r>
                <a:rPr lang="zh-CN" altLang="en-US" sz="1800">
                  <a:latin typeface="Arial" panose="020B0604020202020204" pitchFamily="34" charset="0"/>
                </a:rPr>
                <a:t>起源阶段</a:t>
              </a:r>
              <a:endParaRPr lang="en-US" altLang="zh-CN" sz="1600" b="1">
                <a:solidFill>
                  <a:srgbClr val="FFFFFF"/>
                </a:solidFill>
                <a:latin typeface="Verdana" panose="020B0604030504040204" pitchFamily="34" charset="0"/>
                <a:ea typeface="宋体" panose="02010600030101010101" pitchFamily="2" charset="-122"/>
              </a:endParaRPr>
            </a:p>
          </p:txBody>
        </p:sp>
        <p:sp>
          <p:nvSpPr>
            <p:cNvPr id="354325" name="AutoShape 28"/>
            <p:cNvSpPr>
              <a:spLocks noChangeArrowheads="1"/>
            </p:cNvSpPr>
            <p:nvPr/>
          </p:nvSpPr>
          <p:spPr bwMode="auto">
            <a:xfrm rot="-5400000">
              <a:off x="4354" y="2410"/>
              <a:ext cx="907" cy="136"/>
            </a:xfrm>
            <a:prstGeom prst="triangle">
              <a:avLst>
                <a:gd name="adj" fmla="val 50000"/>
              </a:avLst>
            </a:prstGeom>
            <a:solidFill>
              <a:schemeClr val="bg2"/>
            </a:solidFill>
            <a:ln w="12700">
              <a:solidFill>
                <a:schemeClr val="tx1"/>
              </a:solidFill>
              <a:miter lim="800000"/>
            </a:ln>
          </p:spPr>
          <p:txBody>
            <a:bodyPr lIns="90000" tIns="46800" rIns="90000" bIns="46800" anchor="ctr">
              <a:spAutoFit/>
            </a:bodyPr>
            <a:lstStyle/>
            <a:p>
              <a:endParaRPr lang="zh-CN" altLang="en-US"/>
            </a:p>
          </p:txBody>
        </p:sp>
      </p:grpSp>
      <p:sp>
        <p:nvSpPr>
          <p:cNvPr id="22" name="矩形 21"/>
          <p:cNvSpPr/>
          <p:nvPr/>
        </p:nvSpPr>
        <p:spPr bwMode="auto">
          <a:xfrm>
            <a:off x="2286031" y="5370500"/>
            <a:ext cx="6357938" cy="500063"/>
          </a:xfrm>
          <a:prstGeom prst="rect">
            <a:avLst/>
          </a:pr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lnSpc>
                <a:spcPct val="100000"/>
              </a:lnSpc>
              <a:spcBef>
                <a:spcPct val="0"/>
              </a:spcBef>
              <a:buFontTx/>
              <a:buNone/>
              <a:defRPr/>
            </a:pPr>
            <a:r>
              <a:rPr lang="zh-CN" altLang="en-US" sz="1800" dirty="0">
                <a:latin typeface="Arial" panose="020B0604020202020204" pitchFamily="34" charset="0"/>
              </a:rPr>
              <a:t>讨论：中国企业福利的现状及其原因</a:t>
            </a:r>
            <a:endParaRPr lang="zh-CN" altLang="en-US" sz="1800" dirty="0">
              <a:latin typeface="Arial" panose="020B0604020202020204" pitchFamily="34" charset="0"/>
            </a:endParaRPr>
          </a:p>
        </p:txBody>
      </p:sp>
      <p:sp>
        <p:nvSpPr>
          <p:cNvPr id="354312" name="TextBox 22"/>
          <p:cNvSpPr txBox="1">
            <a:spLocks noChangeArrowheads="1"/>
          </p:cNvSpPr>
          <p:nvPr/>
        </p:nvSpPr>
        <p:spPr bwMode="auto">
          <a:xfrm>
            <a:off x="8429625" y="0"/>
            <a:ext cx="714375" cy="544513"/>
          </a:xfrm>
          <a:prstGeom prst="rect">
            <a:avLst/>
          </a:prstGeom>
          <a:solidFill>
            <a:schemeClr val="bg1"/>
          </a:solidFill>
          <a:ln w="9525">
            <a:noFill/>
            <a:miter lim="800000"/>
          </a:ln>
        </p:spPr>
        <p:txBody>
          <a:bodyPr>
            <a:spAutoFit/>
          </a:bodyPr>
          <a:lstStyle/>
          <a:p>
            <a:endParaRPr lang="zh-CN" altLang="en-US" sz="2100"/>
          </a:p>
        </p:txBody>
      </p:sp>
      <p:sp>
        <p:nvSpPr>
          <p:cNvPr id="25" name="灯片编号占位符 2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1"/>
          <p:cNvSpPr>
            <a:spLocks noGrp="1"/>
          </p:cNvSpPr>
          <p:nvPr>
            <p:ph type="title"/>
          </p:nvPr>
        </p:nvSpPr>
        <p:spPr>
          <a:xfrm>
            <a:off x="985870" y="142852"/>
            <a:ext cx="8229600" cy="1143000"/>
          </a:xfrm>
        </p:spPr>
        <p:txBody>
          <a:bodyPr/>
          <a:lstStyle/>
          <a:p>
            <a:r>
              <a:rPr lang="zh-CN" altLang="en-US" sz="3200" dirty="0" smtClean="0"/>
              <a:t>福利获得飞速发展的原因</a:t>
            </a:r>
            <a:endParaRPr lang="zh-CN" altLang="en-US" sz="3200" dirty="0" smtClean="0"/>
          </a:p>
        </p:txBody>
      </p:sp>
      <p:sp>
        <p:nvSpPr>
          <p:cNvPr id="355331" name="内容占位符 2"/>
          <p:cNvSpPr>
            <a:spLocks noGrp="1"/>
          </p:cNvSpPr>
          <p:nvPr>
            <p:ph sz="quarter" idx="1"/>
          </p:nvPr>
        </p:nvSpPr>
        <p:spPr>
          <a:xfrm>
            <a:off x="857283" y="1557338"/>
            <a:ext cx="8143873" cy="4608512"/>
          </a:xfrm>
        </p:spPr>
        <p:txBody>
          <a:bodyPr>
            <a:normAutofit lnSpcReduction="10000"/>
          </a:bodyPr>
          <a:lstStyle/>
          <a:p>
            <a:r>
              <a:rPr lang="zh-CN" altLang="en-US" sz="2000" dirty="0" smtClean="0"/>
              <a:t>农业社会向工业社会的转型，对企业保障的需求增加。</a:t>
            </a:r>
            <a:endParaRPr lang="zh-CN" altLang="en-US" sz="2000" dirty="0" smtClean="0"/>
          </a:p>
          <a:p>
            <a:r>
              <a:rPr lang="zh-CN" altLang="en-US" sz="2000" dirty="0" smtClean="0"/>
              <a:t>社会各方（雇主、员工和政府）对员工福利态度的变化。</a:t>
            </a:r>
            <a:endParaRPr lang="en-US" altLang="zh-CN" sz="2000" dirty="0" smtClean="0"/>
          </a:p>
          <a:p>
            <a:r>
              <a:rPr lang="zh-CN" altLang="en-US" sz="2000" dirty="0" smtClean="0"/>
              <a:t>政府对企业提供福利的干预（法律干预、减少社会保障压力）和税收鼓励。</a:t>
            </a:r>
            <a:endParaRPr lang="zh-CN" altLang="en-US" sz="2000" dirty="0" smtClean="0"/>
          </a:p>
          <a:p>
            <a:r>
              <a:rPr lang="zh-CN" altLang="en-US" sz="2000" dirty="0" smtClean="0"/>
              <a:t>工会化倾向和集体谈判制度。</a:t>
            </a:r>
            <a:endParaRPr lang="en-US" altLang="zh-CN" sz="2000" dirty="0" smtClean="0"/>
          </a:p>
          <a:p>
            <a:r>
              <a:rPr lang="zh-CN" altLang="en-US" sz="2000" dirty="0" smtClean="0"/>
              <a:t>政府对基本工资增长的干预。</a:t>
            </a:r>
            <a:endParaRPr lang="en-US" altLang="zh-CN" sz="2000" dirty="0" smtClean="0"/>
          </a:p>
          <a:p>
            <a:r>
              <a:rPr lang="zh-CN" altLang="en-US" sz="2000" dirty="0" smtClean="0"/>
              <a:t>劳动力市场上竞争的加剧。</a:t>
            </a:r>
            <a:endParaRPr lang="en-US" altLang="zh-CN" sz="2000" dirty="0" smtClean="0"/>
          </a:p>
          <a:p>
            <a:r>
              <a:rPr lang="zh-CN" altLang="en-US" sz="2000" dirty="0" smtClean="0"/>
              <a:t>企业对团体管理的偏好。</a:t>
            </a:r>
            <a:endParaRPr lang="zh-CN" altLang="en-US" sz="2000" dirty="0" smtClean="0"/>
          </a:p>
          <a:p>
            <a:r>
              <a:rPr lang="zh-CN" altLang="en-US" sz="2000" dirty="0" smtClean="0"/>
              <a:t>职业福利管理专家的出现。</a:t>
            </a:r>
            <a:endParaRPr lang="zh-CN" altLang="en-US" sz="2000" dirty="0" smtClean="0"/>
          </a:p>
          <a:p>
            <a:r>
              <a:rPr lang="zh-CN" altLang="en-US" sz="2000" dirty="0" smtClean="0"/>
              <a:t>计算机的出现使得福利管理更加简便。</a:t>
            </a:r>
            <a:endParaRPr lang="zh-CN" altLang="en-US" sz="2000" dirty="0" smtClean="0"/>
          </a:p>
          <a:p>
            <a:r>
              <a:rPr lang="zh-CN" altLang="en-US" sz="2000" dirty="0" smtClean="0"/>
              <a:t>全球化和贸易壁垒的减少。</a:t>
            </a:r>
            <a:endParaRPr lang="zh-CN" altLang="en-US" sz="2000" dirty="0" smtClean="0"/>
          </a:p>
          <a:p>
            <a:r>
              <a:rPr lang="zh-CN" altLang="en-US" sz="2000" dirty="0" smtClean="0"/>
              <a:t>技术变化和恶化的经济状况使得企业必须开发和改善福利以应对局面。 </a:t>
            </a:r>
            <a:endParaRPr lang="zh-CN" altLang="en-US" sz="2000" dirty="0" smtClean="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eaLnBrk="1" hangingPunct="1"/>
            <a:r>
              <a:rPr lang="zh-CN" altLang="en-US" sz="3600" dirty="0" smtClean="0"/>
              <a:t>（三）福利的类型及功能</a:t>
            </a:r>
            <a:endParaRPr lang="zh-CN" altLang="en-US" sz="3600" dirty="0" smtClean="0"/>
          </a:p>
        </p:txBody>
      </p:sp>
      <p:grpSp>
        <p:nvGrpSpPr>
          <p:cNvPr id="2" name="Group 33"/>
          <p:cNvGrpSpPr/>
          <p:nvPr/>
        </p:nvGrpSpPr>
        <p:grpSpPr bwMode="auto">
          <a:xfrm>
            <a:off x="2495571" y="2465405"/>
            <a:ext cx="5076825" cy="3392487"/>
            <a:chOff x="997" y="1475"/>
            <a:chExt cx="3198" cy="2137"/>
          </a:xfrm>
        </p:grpSpPr>
        <p:sp>
          <p:nvSpPr>
            <p:cNvPr id="905220" name="Rectangle 4"/>
            <p:cNvSpPr>
              <a:spLocks noChangeArrowheads="1"/>
            </p:cNvSpPr>
            <p:nvPr/>
          </p:nvSpPr>
          <p:spPr bwMode="gray">
            <a:xfrm rot="3419336">
              <a:off x="1064" y="1471"/>
              <a:ext cx="675" cy="763"/>
            </a:xfrm>
            <a:prstGeom prst="rect">
              <a:avLst/>
            </a:prstGeom>
            <a:gradFill rotWithShape="1">
              <a:gsLst>
                <a:gs pos="0">
                  <a:schemeClr val="hlink"/>
                </a:gs>
                <a:gs pos="100000">
                  <a:schemeClr val="hlink">
                    <a:gamma/>
                    <a:shade val="46275"/>
                    <a:invGamma/>
                  </a:scheme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a:defRPr/>
              </a:pPr>
              <a:endParaRPr lang="zh-CN" altLang="en-US"/>
            </a:p>
          </p:txBody>
        </p:sp>
        <p:grpSp>
          <p:nvGrpSpPr>
            <p:cNvPr id="3" name="Group 5"/>
            <p:cNvGrpSpPr/>
            <p:nvPr/>
          </p:nvGrpSpPr>
          <p:grpSpPr bwMode="auto">
            <a:xfrm>
              <a:off x="1805" y="1775"/>
              <a:ext cx="568" cy="79"/>
              <a:chOff x="2003" y="3439"/>
              <a:chExt cx="468" cy="244"/>
            </a:xfrm>
          </p:grpSpPr>
          <p:sp>
            <p:nvSpPr>
              <p:cNvPr id="356376" name="Oval 6"/>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ln>
            </p:spPr>
            <p:txBody>
              <a:bodyPr wrap="none" anchor="ctr"/>
              <a:lstStyle/>
              <a:p>
                <a:endParaRPr lang="zh-CN" altLang="en-US"/>
              </a:p>
            </p:txBody>
          </p:sp>
          <p:sp>
            <p:nvSpPr>
              <p:cNvPr id="356377" name="Rectangle 7"/>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ln>
            </p:spPr>
            <p:txBody>
              <a:bodyPr wrap="none" anchor="ctr"/>
              <a:lstStyle/>
              <a:p>
                <a:endParaRPr lang="zh-CN" altLang="en-US"/>
              </a:p>
            </p:txBody>
          </p:sp>
          <p:sp>
            <p:nvSpPr>
              <p:cNvPr id="905224" name="Oval 8"/>
              <p:cNvSpPr>
                <a:spLocks noChangeArrowheads="1"/>
              </p:cNvSpPr>
              <p:nvPr/>
            </p:nvSpPr>
            <p:spPr bwMode="gray">
              <a:xfrm>
                <a:off x="2400" y="3442"/>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ln>
              <a:effectLst/>
            </p:spPr>
            <p:txBody>
              <a:bodyPr wrap="none" anchor="ctr"/>
              <a:lstStyle/>
              <a:p>
                <a:pPr>
                  <a:defRPr/>
                </a:pPr>
                <a:endParaRPr lang="zh-CN" altLang="en-US"/>
              </a:p>
            </p:txBody>
          </p:sp>
          <p:sp>
            <p:nvSpPr>
              <p:cNvPr id="905225" name="Oval 9"/>
              <p:cNvSpPr>
                <a:spLocks noChangeArrowheads="1"/>
              </p:cNvSpPr>
              <p:nvPr/>
            </p:nvSpPr>
            <p:spPr bwMode="gray">
              <a:xfrm>
                <a:off x="2438" y="3519"/>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ln>
              <a:effectLst/>
            </p:spPr>
            <p:txBody>
              <a:bodyPr wrap="none" anchor="ctr"/>
              <a:lstStyle/>
              <a:p>
                <a:pPr>
                  <a:defRPr/>
                </a:pPr>
                <a:endParaRPr lang="zh-CN" altLang="en-US"/>
              </a:p>
            </p:txBody>
          </p:sp>
        </p:grpSp>
        <p:sp>
          <p:nvSpPr>
            <p:cNvPr id="356360" name="Rectangle 10"/>
            <p:cNvSpPr>
              <a:spLocks noChangeArrowheads="1"/>
            </p:cNvSpPr>
            <p:nvPr/>
          </p:nvSpPr>
          <p:spPr bwMode="gray">
            <a:xfrm rot="3419336">
              <a:off x="2112" y="1434"/>
              <a:ext cx="675" cy="762"/>
            </a:xfrm>
            <a:prstGeom prst="rect">
              <a:avLst/>
            </a:prstGeom>
            <a:solidFill>
              <a:schemeClr val="accent1"/>
            </a:soli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a:p>
          </p:txBody>
        </p:sp>
        <p:grpSp>
          <p:nvGrpSpPr>
            <p:cNvPr id="4" name="Group 11"/>
            <p:cNvGrpSpPr/>
            <p:nvPr/>
          </p:nvGrpSpPr>
          <p:grpSpPr bwMode="auto">
            <a:xfrm>
              <a:off x="2853" y="1775"/>
              <a:ext cx="568" cy="79"/>
              <a:chOff x="2003" y="3439"/>
              <a:chExt cx="468" cy="244"/>
            </a:xfrm>
          </p:grpSpPr>
          <p:sp>
            <p:nvSpPr>
              <p:cNvPr id="356372" name="Oval 12"/>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ln>
            </p:spPr>
            <p:txBody>
              <a:bodyPr wrap="none" anchor="ctr"/>
              <a:lstStyle/>
              <a:p>
                <a:endParaRPr lang="zh-CN" altLang="en-US"/>
              </a:p>
            </p:txBody>
          </p:sp>
          <p:sp>
            <p:nvSpPr>
              <p:cNvPr id="356373" name="Rectangle 13"/>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ln>
            </p:spPr>
            <p:txBody>
              <a:bodyPr wrap="none" anchor="ctr"/>
              <a:lstStyle/>
              <a:p>
                <a:endParaRPr lang="zh-CN" altLang="en-US"/>
              </a:p>
            </p:txBody>
          </p:sp>
          <p:sp>
            <p:nvSpPr>
              <p:cNvPr id="905230" name="Oval 14"/>
              <p:cNvSpPr>
                <a:spLocks noChangeArrowheads="1"/>
              </p:cNvSpPr>
              <p:nvPr/>
            </p:nvSpPr>
            <p:spPr bwMode="gray">
              <a:xfrm>
                <a:off x="2400" y="3442"/>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ln>
              <a:effectLst/>
            </p:spPr>
            <p:txBody>
              <a:bodyPr wrap="none" anchor="ctr"/>
              <a:lstStyle/>
              <a:p>
                <a:pPr>
                  <a:defRPr/>
                </a:pPr>
                <a:endParaRPr lang="zh-CN" altLang="en-US"/>
              </a:p>
            </p:txBody>
          </p:sp>
          <p:sp>
            <p:nvSpPr>
              <p:cNvPr id="905231" name="Oval 15"/>
              <p:cNvSpPr>
                <a:spLocks noChangeArrowheads="1"/>
              </p:cNvSpPr>
              <p:nvPr/>
            </p:nvSpPr>
            <p:spPr bwMode="gray">
              <a:xfrm>
                <a:off x="2438" y="3519"/>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ln>
              <a:effectLst/>
            </p:spPr>
            <p:txBody>
              <a:bodyPr wrap="none" anchor="ctr"/>
              <a:lstStyle/>
              <a:p>
                <a:pPr>
                  <a:defRPr/>
                </a:pPr>
                <a:endParaRPr lang="zh-CN" altLang="en-US"/>
              </a:p>
            </p:txBody>
          </p:sp>
        </p:grpSp>
        <p:sp>
          <p:nvSpPr>
            <p:cNvPr id="905232" name="Rectangle 16"/>
            <p:cNvSpPr>
              <a:spLocks noChangeArrowheads="1"/>
            </p:cNvSpPr>
            <p:nvPr/>
          </p:nvSpPr>
          <p:spPr bwMode="gray">
            <a:xfrm rot="3419336">
              <a:off x="3118" y="1432"/>
              <a:ext cx="680" cy="767"/>
            </a:xfrm>
            <a:prstGeom prst="rect">
              <a:avLst/>
            </a:prstGeom>
            <a:gradFill rotWithShape="1">
              <a:gsLst>
                <a:gs pos="0">
                  <a:schemeClr val="hlink"/>
                </a:gs>
                <a:gs pos="100000">
                  <a:schemeClr val="hlink">
                    <a:gamma/>
                    <a:shade val="46275"/>
                    <a:invGamma/>
                  </a:scheme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a:defRPr/>
              </a:pPr>
              <a:endParaRPr lang="zh-CN" altLang="en-US"/>
            </a:p>
          </p:txBody>
        </p:sp>
        <p:sp>
          <p:nvSpPr>
            <p:cNvPr id="356363" name="Rectangle 22"/>
            <p:cNvSpPr>
              <a:spLocks noChangeArrowheads="1"/>
            </p:cNvSpPr>
            <p:nvPr/>
          </p:nvSpPr>
          <p:spPr bwMode="gray">
            <a:xfrm>
              <a:off x="1149" y="1748"/>
              <a:ext cx="571" cy="250"/>
            </a:xfrm>
            <a:prstGeom prst="rect">
              <a:avLst/>
            </a:prstGeom>
            <a:noFill/>
            <a:ln w="9525">
              <a:noFill/>
              <a:miter lim="800000"/>
            </a:ln>
          </p:spPr>
          <p:txBody>
            <a:bodyPr wrap="none">
              <a:spAutoFit/>
            </a:bodyPr>
            <a:lstStyle/>
            <a:p>
              <a:pPr>
                <a:lnSpc>
                  <a:spcPct val="100000"/>
                </a:lnSpc>
                <a:spcBef>
                  <a:spcPct val="0"/>
                </a:spcBef>
                <a:buFontTx/>
                <a:buNone/>
              </a:pPr>
              <a:r>
                <a:rPr lang="en-US" altLang="zh-CN" sz="2000" b="1">
                  <a:solidFill>
                    <a:schemeClr val="bg1"/>
                  </a:solidFill>
                  <a:latin typeface="Arial" panose="020B0604020202020204" pitchFamily="34" charset="0"/>
                  <a:ea typeface="宋体" panose="02010600030101010101" pitchFamily="2" charset="-122"/>
                </a:rPr>
                <a:t>1 </a:t>
              </a:r>
              <a:r>
                <a:rPr lang="zh-CN" altLang="en-US" sz="2000" b="1">
                  <a:solidFill>
                    <a:schemeClr val="bg1"/>
                  </a:solidFill>
                  <a:latin typeface="Arial" panose="020B0604020202020204" pitchFamily="34" charset="0"/>
                  <a:ea typeface="宋体" panose="02010600030101010101" pitchFamily="2" charset="-122"/>
                </a:rPr>
                <a:t>类别</a:t>
              </a:r>
              <a:endParaRPr lang="zh-CN" altLang="en-US" sz="2000" b="1">
                <a:solidFill>
                  <a:schemeClr val="bg1"/>
                </a:solidFill>
                <a:latin typeface="Arial" panose="020B0604020202020204" pitchFamily="34" charset="0"/>
                <a:ea typeface="宋体" panose="02010600030101010101" pitchFamily="2" charset="-122"/>
              </a:endParaRPr>
            </a:p>
          </p:txBody>
        </p:sp>
        <p:sp>
          <p:nvSpPr>
            <p:cNvPr id="356364" name="Rectangle 23"/>
            <p:cNvSpPr>
              <a:spLocks noChangeArrowheads="1"/>
            </p:cNvSpPr>
            <p:nvPr/>
          </p:nvSpPr>
          <p:spPr bwMode="gray">
            <a:xfrm>
              <a:off x="2081" y="1748"/>
              <a:ext cx="893" cy="250"/>
            </a:xfrm>
            <a:prstGeom prst="rect">
              <a:avLst/>
            </a:prstGeom>
            <a:noFill/>
            <a:ln w="9525">
              <a:noFill/>
              <a:miter lim="800000"/>
            </a:ln>
          </p:spPr>
          <p:txBody>
            <a:bodyPr wrap="none">
              <a:spAutoFit/>
            </a:bodyPr>
            <a:lstStyle/>
            <a:p>
              <a:pPr>
                <a:lnSpc>
                  <a:spcPct val="100000"/>
                </a:lnSpc>
                <a:spcBef>
                  <a:spcPct val="0"/>
                </a:spcBef>
                <a:buFontTx/>
                <a:buNone/>
              </a:pPr>
              <a:r>
                <a:rPr lang="en-US" altLang="zh-CN" sz="2000" b="1">
                  <a:solidFill>
                    <a:schemeClr val="bg1"/>
                  </a:solidFill>
                  <a:latin typeface="Arial" panose="020B0604020202020204" pitchFamily="34" charset="0"/>
                  <a:ea typeface="宋体" panose="02010600030101010101" pitchFamily="2" charset="-122"/>
                </a:rPr>
                <a:t>2 </a:t>
              </a:r>
              <a:r>
                <a:rPr lang="zh-CN" altLang="en-US" sz="2000" b="1">
                  <a:solidFill>
                    <a:schemeClr val="bg1"/>
                  </a:solidFill>
                  <a:latin typeface="Arial" panose="020B0604020202020204" pitchFamily="34" charset="0"/>
                  <a:ea typeface="宋体" panose="02010600030101010101" pitchFamily="2" charset="-122"/>
                </a:rPr>
                <a:t>制定主体</a:t>
              </a:r>
              <a:endParaRPr lang="zh-CN" altLang="en-US" sz="2000" b="1">
                <a:solidFill>
                  <a:schemeClr val="bg1"/>
                </a:solidFill>
                <a:latin typeface="Arial" panose="020B0604020202020204" pitchFamily="34" charset="0"/>
                <a:ea typeface="宋体" panose="02010600030101010101" pitchFamily="2" charset="-122"/>
              </a:endParaRPr>
            </a:p>
          </p:txBody>
        </p:sp>
        <p:sp>
          <p:nvSpPr>
            <p:cNvPr id="356365" name="Rectangle 24"/>
            <p:cNvSpPr>
              <a:spLocks noChangeArrowheads="1"/>
            </p:cNvSpPr>
            <p:nvPr/>
          </p:nvSpPr>
          <p:spPr bwMode="gray">
            <a:xfrm>
              <a:off x="3124" y="1748"/>
              <a:ext cx="845" cy="250"/>
            </a:xfrm>
            <a:prstGeom prst="rect">
              <a:avLst/>
            </a:prstGeom>
            <a:noFill/>
            <a:ln w="9525">
              <a:noFill/>
              <a:miter lim="800000"/>
            </a:ln>
          </p:spPr>
          <p:txBody>
            <a:bodyPr wrap="none">
              <a:spAutoFit/>
            </a:bodyPr>
            <a:lstStyle/>
            <a:p>
              <a:pPr>
                <a:lnSpc>
                  <a:spcPct val="100000"/>
                </a:lnSpc>
                <a:spcBef>
                  <a:spcPct val="0"/>
                </a:spcBef>
                <a:buFontTx/>
                <a:buNone/>
              </a:pPr>
              <a:r>
                <a:rPr lang="en-US" altLang="zh-CN" sz="2000">
                  <a:solidFill>
                    <a:schemeClr val="bg1"/>
                  </a:solidFill>
                  <a:latin typeface="Arial" panose="020B0604020202020204" pitchFamily="34" charset="0"/>
                  <a:ea typeface="宋体" panose="02010600030101010101" pitchFamily="2" charset="-122"/>
                </a:rPr>
                <a:t>3</a:t>
              </a:r>
              <a:r>
                <a:rPr lang="zh-CN" altLang="en-US" sz="2000">
                  <a:solidFill>
                    <a:schemeClr val="bg1"/>
                  </a:solidFill>
                  <a:latin typeface="Arial" panose="020B0604020202020204" pitchFamily="34" charset="0"/>
                </a:rPr>
                <a:t>支付对象</a:t>
              </a:r>
              <a:endParaRPr lang="en-US" altLang="zh-CN" sz="2000">
                <a:solidFill>
                  <a:schemeClr val="bg1"/>
                </a:solidFill>
                <a:latin typeface="Arial" panose="020B0604020202020204" pitchFamily="34" charset="0"/>
              </a:endParaRPr>
            </a:p>
          </p:txBody>
        </p:sp>
        <p:sp>
          <p:nvSpPr>
            <p:cNvPr id="356366" name="AutoShape 25"/>
            <p:cNvSpPr>
              <a:spLocks noChangeArrowheads="1"/>
            </p:cNvSpPr>
            <p:nvPr/>
          </p:nvSpPr>
          <p:spPr bwMode="auto">
            <a:xfrm>
              <a:off x="997" y="2482"/>
              <a:ext cx="1021" cy="1130"/>
            </a:xfrm>
            <a:prstGeom prst="roundRect">
              <a:avLst>
                <a:gd name="adj" fmla="val 13745"/>
              </a:avLst>
            </a:prstGeom>
            <a:noFill/>
            <a:ln w="38100">
              <a:solidFill>
                <a:schemeClr val="bg2"/>
              </a:solidFill>
              <a:round/>
            </a:ln>
          </p:spPr>
          <p:txBody>
            <a:bodyPr wrap="none" anchor="ctr"/>
            <a:lstStyle/>
            <a:p>
              <a:endParaRPr lang="zh-CN" altLang="en-US"/>
            </a:p>
          </p:txBody>
        </p:sp>
        <p:sp>
          <p:nvSpPr>
            <p:cNvPr id="356367" name="Rectangle 26"/>
            <p:cNvSpPr>
              <a:spLocks noChangeArrowheads="1"/>
            </p:cNvSpPr>
            <p:nvPr/>
          </p:nvSpPr>
          <p:spPr bwMode="auto">
            <a:xfrm>
              <a:off x="1220" y="2738"/>
              <a:ext cx="478" cy="576"/>
            </a:xfrm>
            <a:prstGeom prst="rect">
              <a:avLst/>
            </a:prstGeom>
            <a:noFill/>
            <a:ln w="6350" algn="ctr">
              <a:noFill/>
              <a:miter lim="800000"/>
            </a:ln>
          </p:spPr>
          <p:txBody>
            <a:bodyPr wrap="none" lIns="0" tIns="0" rIns="0" bIns="0">
              <a:spAutoFit/>
            </a:bodyPr>
            <a:lstStyle/>
            <a:p>
              <a:pPr algn="ctr">
                <a:lnSpc>
                  <a:spcPct val="100000"/>
                </a:lnSpc>
                <a:spcBef>
                  <a:spcPct val="0"/>
                </a:spcBef>
              </a:pPr>
              <a:r>
                <a:rPr lang="zh-CN" altLang="en-US" sz="2000">
                  <a:latin typeface="Arial" panose="020B0604020202020204" pitchFamily="34" charset="0"/>
                </a:rPr>
                <a:t>保障</a:t>
              </a:r>
              <a:endParaRPr lang="zh-CN" altLang="en-US" sz="2000">
                <a:latin typeface="Arial" panose="020B0604020202020204" pitchFamily="34" charset="0"/>
              </a:endParaRPr>
            </a:p>
            <a:p>
              <a:pPr algn="ctr">
                <a:lnSpc>
                  <a:spcPct val="100000"/>
                </a:lnSpc>
                <a:spcBef>
                  <a:spcPct val="0"/>
                </a:spcBef>
              </a:pPr>
              <a:r>
                <a:rPr lang="zh-CN" altLang="en-US" sz="2000">
                  <a:latin typeface="Arial" panose="020B0604020202020204" pitchFamily="34" charset="0"/>
                </a:rPr>
                <a:t>保险</a:t>
              </a:r>
              <a:endParaRPr lang="zh-CN" altLang="en-US" sz="2000">
                <a:latin typeface="Arial" panose="020B0604020202020204" pitchFamily="34" charset="0"/>
              </a:endParaRPr>
            </a:p>
            <a:p>
              <a:pPr algn="ctr">
                <a:lnSpc>
                  <a:spcPct val="100000"/>
                </a:lnSpc>
                <a:spcBef>
                  <a:spcPct val="0"/>
                </a:spcBef>
              </a:pPr>
              <a:r>
                <a:rPr lang="zh-CN" altLang="en-US" sz="2000">
                  <a:latin typeface="Arial" panose="020B0604020202020204" pitchFamily="34" charset="0"/>
                </a:rPr>
                <a:t>附加</a:t>
              </a:r>
              <a:endParaRPr lang="zh-CN" altLang="en-US" sz="2000">
                <a:latin typeface="Arial" panose="020B0604020202020204" pitchFamily="34" charset="0"/>
              </a:endParaRPr>
            </a:p>
          </p:txBody>
        </p:sp>
        <p:sp>
          <p:nvSpPr>
            <p:cNvPr id="356368" name="AutoShape 27"/>
            <p:cNvSpPr>
              <a:spLocks noChangeArrowheads="1"/>
            </p:cNvSpPr>
            <p:nvPr/>
          </p:nvSpPr>
          <p:spPr bwMode="auto">
            <a:xfrm>
              <a:off x="2086" y="2482"/>
              <a:ext cx="1021" cy="1130"/>
            </a:xfrm>
            <a:prstGeom prst="roundRect">
              <a:avLst>
                <a:gd name="adj" fmla="val 13745"/>
              </a:avLst>
            </a:prstGeom>
            <a:noFill/>
            <a:ln w="38100">
              <a:solidFill>
                <a:schemeClr val="bg2"/>
              </a:solidFill>
              <a:round/>
            </a:ln>
          </p:spPr>
          <p:txBody>
            <a:bodyPr wrap="none" anchor="ctr"/>
            <a:lstStyle/>
            <a:p>
              <a:endParaRPr lang="zh-CN" altLang="en-US"/>
            </a:p>
          </p:txBody>
        </p:sp>
        <p:sp>
          <p:nvSpPr>
            <p:cNvPr id="356369" name="Rectangle 28"/>
            <p:cNvSpPr>
              <a:spLocks noChangeArrowheads="1"/>
            </p:cNvSpPr>
            <p:nvPr/>
          </p:nvSpPr>
          <p:spPr bwMode="auto">
            <a:xfrm>
              <a:off x="2149" y="2738"/>
              <a:ext cx="798" cy="576"/>
            </a:xfrm>
            <a:prstGeom prst="rect">
              <a:avLst/>
            </a:prstGeom>
            <a:noFill/>
            <a:ln w="6350" algn="ctr">
              <a:noFill/>
              <a:miter lim="800000"/>
            </a:ln>
          </p:spPr>
          <p:txBody>
            <a:bodyPr wrap="none" lIns="0" tIns="0" rIns="0" bIns="0">
              <a:spAutoFit/>
            </a:bodyPr>
            <a:lstStyle/>
            <a:p>
              <a:pPr algn="ctr">
                <a:lnSpc>
                  <a:spcPct val="100000"/>
                </a:lnSpc>
                <a:spcBef>
                  <a:spcPct val="0"/>
                </a:spcBef>
              </a:pPr>
              <a:r>
                <a:rPr lang="zh-CN" altLang="en-US" sz="2000">
                  <a:latin typeface="Arial" panose="020B0604020202020204" pitchFamily="34" charset="0"/>
                </a:rPr>
                <a:t>法定福利</a:t>
              </a:r>
              <a:endParaRPr lang="zh-CN" altLang="en-US" sz="2000">
                <a:latin typeface="Arial" panose="020B0604020202020204" pitchFamily="34" charset="0"/>
              </a:endParaRPr>
            </a:p>
            <a:p>
              <a:pPr algn="ctr">
                <a:lnSpc>
                  <a:spcPct val="100000"/>
                </a:lnSpc>
                <a:spcBef>
                  <a:spcPct val="0"/>
                </a:spcBef>
              </a:pPr>
              <a:r>
                <a:rPr lang="zh-CN" altLang="en-US" sz="2000">
                  <a:latin typeface="Arial" panose="020B0604020202020204" pitchFamily="34" charset="0"/>
                </a:rPr>
                <a:t>自主福利</a:t>
              </a:r>
              <a:endParaRPr lang="zh-CN" altLang="en-US" sz="2000">
                <a:latin typeface="Arial" panose="020B0604020202020204" pitchFamily="34" charset="0"/>
              </a:endParaRPr>
            </a:p>
            <a:p>
              <a:pPr algn="ctr">
                <a:lnSpc>
                  <a:spcPct val="100000"/>
                </a:lnSpc>
                <a:spcBef>
                  <a:spcPct val="0"/>
                </a:spcBef>
                <a:buFont typeface="Wingdings" panose="05000000000000000000" pitchFamily="2" charset="2"/>
                <a:buNone/>
              </a:pPr>
              <a:endParaRPr lang="zh-CN" altLang="en-US" sz="2000">
                <a:latin typeface="Arial" panose="020B0604020202020204" pitchFamily="34" charset="0"/>
              </a:endParaRPr>
            </a:p>
          </p:txBody>
        </p:sp>
        <p:sp>
          <p:nvSpPr>
            <p:cNvPr id="356370" name="AutoShape 29"/>
            <p:cNvSpPr>
              <a:spLocks noChangeArrowheads="1"/>
            </p:cNvSpPr>
            <p:nvPr/>
          </p:nvSpPr>
          <p:spPr bwMode="auto">
            <a:xfrm>
              <a:off x="3174" y="2482"/>
              <a:ext cx="1021" cy="1130"/>
            </a:xfrm>
            <a:prstGeom prst="roundRect">
              <a:avLst>
                <a:gd name="adj" fmla="val 13745"/>
              </a:avLst>
            </a:prstGeom>
            <a:noFill/>
            <a:ln w="38100">
              <a:solidFill>
                <a:schemeClr val="bg2"/>
              </a:solidFill>
              <a:round/>
            </a:ln>
          </p:spPr>
          <p:txBody>
            <a:bodyPr wrap="none" anchor="ctr"/>
            <a:lstStyle/>
            <a:p>
              <a:endParaRPr lang="zh-CN" altLang="en-US"/>
            </a:p>
          </p:txBody>
        </p:sp>
        <p:sp>
          <p:nvSpPr>
            <p:cNvPr id="356371" name="Rectangle 30"/>
            <p:cNvSpPr>
              <a:spLocks noChangeArrowheads="1"/>
            </p:cNvSpPr>
            <p:nvPr/>
          </p:nvSpPr>
          <p:spPr bwMode="auto">
            <a:xfrm>
              <a:off x="3157" y="2738"/>
              <a:ext cx="958" cy="384"/>
            </a:xfrm>
            <a:prstGeom prst="rect">
              <a:avLst/>
            </a:prstGeom>
            <a:noFill/>
            <a:ln w="6350" algn="ctr">
              <a:noFill/>
              <a:miter lim="800000"/>
            </a:ln>
          </p:spPr>
          <p:txBody>
            <a:bodyPr wrap="none" lIns="0" tIns="0" rIns="0" bIns="0">
              <a:spAutoFit/>
            </a:bodyPr>
            <a:lstStyle/>
            <a:p>
              <a:pPr algn="ctr">
                <a:lnSpc>
                  <a:spcPct val="100000"/>
                </a:lnSpc>
                <a:spcBef>
                  <a:spcPct val="0"/>
                </a:spcBef>
              </a:pPr>
              <a:r>
                <a:rPr lang="zh-CN" altLang="en-US" sz="2000">
                  <a:latin typeface="Arial" panose="020B0604020202020204" pitchFamily="34" charset="0"/>
                </a:rPr>
                <a:t>管理者福利</a:t>
              </a:r>
              <a:endParaRPr lang="zh-CN" altLang="en-US" sz="2000">
                <a:latin typeface="Arial" panose="020B0604020202020204" pitchFamily="34" charset="0"/>
              </a:endParaRPr>
            </a:p>
            <a:p>
              <a:pPr algn="ctr">
                <a:lnSpc>
                  <a:spcPct val="100000"/>
                </a:lnSpc>
                <a:spcBef>
                  <a:spcPct val="0"/>
                </a:spcBef>
              </a:pPr>
              <a:r>
                <a:rPr lang="zh-CN" altLang="en-US" sz="2000">
                  <a:latin typeface="Arial" panose="020B0604020202020204" pitchFamily="34" charset="0"/>
                </a:rPr>
                <a:t>员工福利</a:t>
              </a:r>
              <a:endParaRPr lang="zh-CN" altLang="en-US" sz="2000">
                <a:latin typeface="Arial" panose="020B0604020202020204" pitchFamily="34" charset="0"/>
              </a:endParaRPr>
            </a:p>
          </p:txBody>
        </p:sp>
      </p:grpSp>
      <p:sp>
        <p:nvSpPr>
          <p:cNvPr id="356356" name="Rectangle 32"/>
          <p:cNvSpPr>
            <a:spLocks noChangeArrowheads="1"/>
          </p:cNvSpPr>
          <p:nvPr/>
        </p:nvSpPr>
        <p:spPr bwMode="auto">
          <a:xfrm>
            <a:off x="1714495" y="1500174"/>
            <a:ext cx="2143125" cy="427038"/>
          </a:xfrm>
          <a:prstGeom prst="rect">
            <a:avLst/>
          </a:prstGeom>
          <a:noFill/>
          <a:ln w="6350" algn="ctr">
            <a:noFill/>
            <a:miter lim="800000"/>
          </a:ln>
        </p:spPr>
        <p:txBody>
          <a:bodyPr wrap="none" lIns="0" tIns="0" rIns="0" bIns="0">
            <a:spAutoFit/>
          </a:bodyPr>
          <a:lstStyle/>
          <a:p>
            <a:pPr algn="ctr">
              <a:lnSpc>
                <a:spcPct val="100000"/>
              </a:lnSpc>
              <a:spcBef>
                <a:spcPct val="0"/>
              </a:spcBef>
              <a:buFontTx/>
              <a:buNone/>
            </a:pPr>
            <a:r>
              <a:rPr lang="zh-CN" altLang="en-US" sz="2800" b="1" dirty="0">
                <a:solidFill>
                  <a:srgbClr val="FF9600"/>
                </a:solidFill>
                <a:latin typeface="Arial" panose="020B0604020202020204" pitchFamily="34" charset="0"/>
                <a:ea typeface="宋体" panose="02010600030101010101" pitchFamily="2" charset="-122"/>
              </a:rPr>
              <a:t>福利类型划分</a:t>
            </a:r>
            <a:endParaRPr lang="zh-CN" altLang="en-US" sz="2800" b="1" dirty="0">
              <a:solidFill>
                <a:srgbClr val="FF9600"/>
              </a:solidFill>
              <a:latin typeface="Arial" panose="020B0604020202020204" pitchFamily="34" charset="0"/>
              <a:ea typeface="宋体" panose="02010600030101010101" pitchFamily="2" charset="-122"/>
            </a:endParaRPr>
          </a:p>
        </p:txBody>
      </p:sp>
      <p:sp>
        <p:nvSpPr>
          <p:cNvPr id="356357" name="TextBox 26"/>
          <p:cNvSpPr txBox="1">
            <a:spLocks noChangeArrowheads="1"/>
          </p:cNvSpPr>
          <p:nvPr/>
        </p:nvSpPr>
        <p:spPr bwMode="auto">
          <a:xfrm>
            <a:off x="8429625" y="0"/>
            <a:ext cx="714375" cy="544513"/>
          </a:xfrm>
          <a:prstGeom prst="rect">
            <a:avLst/>
          </a:prstGeom>
          <a:solidFill>
            <a:schemeClr val="bg1"/>
          </a:solidFill>
          <a:ln w="9525">
            <a:noFill/>
            <a:miter lim="800000"/>
          </a:ln>
        </p:spPr>
        <p:txBody>
          <a:bodyPr>
            <a:spAutoFit/>
          </a:bodyPr>
          <a:lstStyle/>
          <a:p>
            <a:endParaRPr lang="zh-CN" altLang="en-US" sz="2100"/>
          </a:p>
        </p:txBody>
      </p:sp>
      <p:sp>
        <p:nvSpPr>
          <p:cNvPr id="29" name="灯片编号占位符 28"/>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966822" y="642918"/>
            <a:ext cx="8534400" cy="685800"/>
          </a:xfrm>
        </p:spPr>
        <p:txBody>
          <a:bodyPr/>
          <a:lstStyle/>
          <a:p>
            <a:pPr eaLnBrk="1" hangingPunct="1"/>
            <a:r>
              <a:rPr lang="zh-CN" altLang="en-US" sz="2800" smtClean="0"/>
              <a:t>福利的功能</a:t>
            </a:r>
            <a:endParaRPr lang="zh-CN" altLang="en-US" sz="2800" smtClean="0"/>
          </a:p>
        </p:txBody>
      </p:sp>
      <p:grpSp>
        <p:nvGrpSpPr>
          <p:cNvPr id="2" name="Group 29"/>
          <p:cNvGrpSpPr/>
          <p:nvPr/>
        </p:nvGrpSpPr>
        <p:grpSpPr bwMode="auto">
          <a:xfrm>
            <a:off x="1184310" y="1650981"/>
            <a:ext cx="7632700" cy="3259137"/>
            <a:chOff x="521" y="1071"/>
            <a:chExt cx="4808" cy="2053"/>
          </a:xfrm>
        </p:grpSpPr>
        <p:sp>
          <p:nvSpPr>
            <p:cNvPr id="357381" name="Rectangle 19"/>
            <p:cNvSpPr>
              <a:spLocks noChangeArrowheads="1"/>
            </p:cNvSpPr>
            <p:nvPr/>
          </p:nvSpPr>
          <p:spPr bwMode="auto">
            <a:xfrm>
              <a:off x="2505" y="2052"/>
              <a:ext cx="907" cy="907"/>
            </a:xfrm>
            <a:prstGeom prst="rect">
              <a:avLst/>
            </a:prstGeom>
            <a:gradFill rotWithShape="1">
              <a:gsLst>
                <a:gs pos="0">
                  <a:srgbClr val="005E76"/>
                </a:gs>
                <a:gs pos="50000">
                  <a:srgbClr val="00CCFF"/>
                </a:gs>
                <a:gs pos="100000">
                  <a:srgbClr val="005E76"/>
                </a:gs>
              </a:gsLst>
              <a:lin ang="5400000" scaled="1"/>
            </a:gradFill>
            <a:ln w="6350">
              <a:noFill/>
              <a:miter lim="800000"/>
            </a:ln>
          </p:spPr>
          <p:txBody>
            <a:bodyPr wrap="none" lIns="0" tIns="0" rIns="0" bIns="0" anchor="ctr"/>
            <a:lstStyle/>
            <a:p>
              <a:endParaRPr lang="zh-CN" altLang="en-US"/>
            </a:p>
          </p:txBody>
        </p:sp>
        <p:sp>
          <p:nvSpPr>
            <p:cNvPr id="357382" name="Rectangle 20"/>
            <p:cNvSpPr>
              <a:spLocks noChangeArrowheads="1"/>
            </p:cNvSpPr>
            <p:nvPr/>
          </p:nvSpPr>
          <p:spPr bwMode="auto">
            <a:xfrm>
              <a:off x="3718" y="2523"/>
              <a:ext cx="1611" cy="576"/>
            </a:xfrm>
            <a:prstGeom prst="rect">
              <a:avLst/>
            </a:prstGeom>
            <a:noFill/>
            <a:ln w="6350">
              <a:noFill/>
              <a:miter lim="800000"/>
            </a:ln>
          </p:spPr>
          <p:txBody>
            <a:bodyPr lIns="0" tIns="0" rIns="0" bIns="0" anchor="ctr">
              <a:spAutoFit/>
            </a:bodyPr>
            <a:lstStyle/>
            <a:p>
              <a:pPr marL="533400" indent="-533400" defTabSz="330200" eaLnBrk="0" hangingPunct="0">
                <a:lnSpc>
                  <a:spcPct val="100000"/>
                </a:lnSpc>
                <a:buFont typeface="Wingdings" panose="05000000000000000000" pitchFamily="2" charset="2"/>
                <a:buAutoNum type="circleNumDbPlain" startAt="3"/>
                <a:tabLst>
                  <a:tab pos="8521700" algn="r"/>
                </a:tabLst>
              </a:pPr>
              <a:r>
                <a:rPr lang="zh-CN" altLang="en-US" sz="2000">
                  <a:latin typeface="Times New Roman" panose="02020603050405020304" pitchFamily="18" charset="0"/>
                </a:rPr>
                <a:t>影响企业劳动力雇用决策的重要因素 </a:t>
              </a:r>
              <a:endParaRPr lang="en-US" altLang="de-DE" sz="2000">
                <a:latin typeface="Times New Roman" panose="02020603050405020304" pitchFamily="18" charset="0"/>
              </a:endParaRPr>
            </a:p>
          </p:txBody>
        </p:sp>
        <p:sp>
          <p:nvSpPr>
            <p:cNvPr id="357383" name="Rectangle 21"/>
            <p:cNvSpPr>
              <a:spLocks noChangeArrowheads="1"/>
            </p:cNvSpPr>
            <p:nvPr/>
          </p:nvSpPr>
          <p:spPr bwMode="auto">
            <a:xfrm>
              <a:off x="3692" y="1399"/>
              <a:ext cx="1592" cy="384"/>
            </a:xfrm>
            <a:prstGeom prst="rect">
              <a:avLst/>
            </a:prstGeom>
            <a:noFill/>
            <a:ln w="6350">
              <a:noFill/>
              <a:miter lim="800000"/>
            </a:ln>
          </p:spPr>
          <p:txBody>
            <a:bodyPr lIns="0" tIns="0" rIns="0" bIns="0" anchor="ctr">
              <a:spAutoFit/>
            </a:bodyPr>
            <a:lstStyle/>
            <a:p>
              <a:pPr marL="533400" indent="-533400" defTabSz="330200" eaLnBrk="0" hangingPunct="0">
                <a:lnSpc>
                  <a:spcPct val="100000"/>
                </a:lnSpc>
                <a:buFont typeface="Wingdings" panose="05000000000000000000" pitchFamily="2" charset="2"/>
                <a:buAutoNum type="circleNumDbPlain" startAt="2"/>
                <a:tabLst>
                  <a:tab pos="8521700" algn="r"/>
                </a:tabLst>
              </a:pPr>
              <a:r>
                <a:rPr lang="zh-CN" altLang="en-US" sz="2000">
                  <a:latin typeface="Times New Roman" panose="02020603050405020304" pitchFamily="18" charset="0"/>
                </a:rPr>
                <a:t>鼓励员工之间的合作 </a:t>
              </a:r>
              <a:endParaRPr lang="en-US" altLang="de-DE" sz="2000">
                <a:latin typeface="Times New Roman" panose="02020603050405020304" pitchFamily="18" charset="0"/>
              </a:endParaRPr>
            </a:p>
          </p:txBody>
        </p:sp>
        <p:sp>
          <p:nvSpPr>
            <p:cNvPr id="357384" name="Rectangle 22"/>
            <p:cNvSpPr>
              <a:spLocks noChangeArrowheads="1"/>
            </p:cNvSpPr>
            <p:nvPr/>
          </p:nvSpPr>
          <p:spPr bwMode="auto">
            <a:xfrm>
              <a:off x="521" y="2659"/>
              <a:ext cx="1633" cy="384"/>
            </a:xfrm>
            <a:prstGeom prst="rect">
              <a:avLst/>
            </a:prstGeom>
            <a:noFill/>
            <a:ln w="6350">
              <a:noFill/>
              <a:miter lim="800000"/>
            </a:ln>
          </p:spPr>
          <p:txBody>
            <a:bodyPr lIns="0" tIns="0" rIns="0" bIns="0" anchor="ctr">
              <a:spAutoFit/>
            </a:bodyPr>
            <a:lstStyle/>
            <a:p>
              <a:pPr marL="533400" indent="-533400" defTabSz="330200" eaLnBrk="0" hangingPunct="0">
                <a:lnSpc>
                  <a:spcPct val="100000"/>
                </a:lnSpc>
                <a:buFontTx/>
                <a:buAutoNum type="circleNumDbPlain" startAt="4"/>
                <a:tabLst>
                  <a:tab pos="8521700" algn="r"/>
                </a:tabLst>
              </a:pPr>
              <a:r>
                <a:rPr lang="zh-CN" altLang="en-US" sz="2000">
                  <a:latin typeface="Times New Roman" panose="02020603050405020304" pitchFamily="18" charset="0"/>
                </a:rPr>
                <a:t>传递企业的文化和价值观</a:t>
              </a:r>
              <a:endParaRPr lang="en-US" altLang="de-DE" sz="2000">
                <a:latin typeface="Times New Roman" panose="02020603050405020304" pitchFamily="18" charset="0"/>
              </a:endParaRPr>
            </a:p>
          </p:txBody>
        </p:sp>
        <p:sp>
          <p:nvSpPr>
            <p:cNvPr id="357385" name="Rectangle 23"/>
            <p:cNvSpPr>
              <a:spLocks noChangeArrowheads="1"/>
            </p:cNvSpPr>
            <p:nvPr/>
          </p:nvSpPr>
          <p:spPr bwMode="auto">
            <a:xfrm>
              <a:off x="521" y="1071"/>
              <a:ext cx="1711" cy="768"/>
            </a:xfrm>
            <a:prstGeom prst="rect">
              <a:avLst/>
            </a:prstGeom>
            <a:noFill/>
            <a:ln w="6350">
              <a:noFill/>
              <a:miter lim="800000"/>
            </a:ln>
          </p:spPr>
          <p:txBody>
            <a:bodyPr lIns="0" tIns="0" rIns="0" bIns="0" anchor="ctr">
              <a:spAutoFit/>
            </a:bodyPr>
            <a:lstStyle/>
            <a:p>
              <a:pPr marL="533400" indent="-533400" defTabSz="330200" eaLnBrk="0" hangingPunct="0">
                <a:lnSpc>
                  <a:spcPct val="100000"/>
                </a:lnSpc>
                <a:buFont typeface="Wingdings" panose="05000000000000000000" pitchFamily="2" charset="2"/>
                <a:buAutoNum type="circleNumDbPlain"/>
                <a:tabLst>
                  <a:tab pos="8521700" algn="r"/>
                </a:tabLst>
              </a:pPr>
              <a:r>
                <a:rPr lang="zh-CN" altLang="en-US" sz="2000">
                  <a:latin typeface="Times New Roman" panose="02020603050405020304" pitchFamily="18" charset="0"/>
                </a:rPr>
                <a:t>实现企业人力资源管理活动的目标，进而实现企业的战略目标 </a:t>
              </a:r>
              <a:endParaRPr lang="en-US" altLang="de-DE" sz="2000">
                <a:latin typeface="Times New Roman" panose="02020603050405020304" pitchFamily="18" charset="0"/>
              </a:endParaRPr>
            </a:p>
          </p:txBody>
        </p:sp>
        <p:sp>
          <p:nvSpPr>
            <p:cNvPr id="357386" name="Rectangle 24"/>
            <p:cNvSpPr>
              <a:spLocks noChangeArrowheads="1"/>
            </p:cNvSpPr>
            <p:nvPr/>
          </p:nvSpPr>
          <p:spPr bwMode="auto">
            <a:xfrm>
              <a:off x="2562" y="2205"/>
              <a:ext cx="856" cy="850"/>
            </a:xfrm>
            <a:prstGeom prst="rect">
              <a:avLst/>
            </a:prstGeom>
            <a:noFill/>
            <a:ln w="6350">
              <a:noFill/>
              <a:miter lim="800000"/>
            </a:ln>
          </p:spPr>
          <p:txBody>
            <a:bodyPr lIns="0" tIns="0" rIns="0" bIns="0" anchor="ctr">
              <a:spAutoFit/>
            </a:bodyPr>
            <a:lstStyle/>
            <a:p>
              <a:pPr algn="ctr" defTabSz="330200" eaLnBrk="0" hangingPunct="0">
                <a:lnSpc>
                  <a:spcPct val="100000"/>
                </a:lnSpc>
                <a:buFontTx/>
                <a:buNone/>
                <a:tabLst>
                  <a:tab pos="8521700" algn="r"/>
                </a:tabLst>
              </a:pPr>
              <a:r>
                <a:rPr lang="zh-CN" altLang="en-US" sz="2600">
                  <a:solidFill>
                    <a:schemeClr val="bg1"/>
                  </a:solidFill>
                  <a:latin typeface="Times New Roman" panose="02020603050405020304" pitchFamily="18" charset="0"/>
                </a:rPr>
                <a:t>四大</a:t>
              </a:r>
              <a:endParaRPr lang="zh-CN" altLang="en-US" sz="2600">
                <a:solidFill>
                  <a:schemeClr val="bg1"/>
                </a:solidFill>
                <a:latin typeface="Times New Roman" panose="02020603050405020304" pitchFamily="18" charset="0"/>
              </a:endParaRPr>
            </a:p>
            <a:p>
              <a:pPr algn="ctr" defTabSz="330200" eaLnBrk="0" hangingPunct="0">
                <a:lnSpc>
                  <a:spcPct val="100000"/>
                </a:lnSpc>
                <a:buFontTx/>
                <a:buNone/>
                <a:tabLst>
                  <a:tab pos="8521700" algn="r"/>
                </a:tabLst>
              </a:pPr>
              <a:r>
                <a:rPr lang="zh-CN" altLang="en-US" sz="2600">
                  <a:solidFill>
                    <a:schemeClr val="bg1"/>
                  </a:solidFill>
                  <a:latin typeface="Times New Roman" panose="02020603050405020304" pitchFamily="18" charset="0"/>
                </a:rPr>
                <a:t>功能</a:t>
              </a:r>
              <a:endParaRPr lang="zh-CN" altLang="en-US" sz="2600">
                <a:solidFill>
                  <a:schemeClr val="bg1"/>
                </a:solidFill>
                <a:latin typeface="Times New Roman" panose="02020603050405020304" pitchFamily="18" charset="0"/>
              </a:endParaRPr>
            </a:p>
            <a:p>
              <a:pPr algn="ctr" defTabSz="330200" eaLnBrk="0" hangingPunct="0">
                <a:lnSpc>
                  <a:spcPct val="100000"/>
                </a:lnSpc>
                <a:buFontTx/>
                <a:buNone/>
                <a:tabLst>
                  <a:tab pos="8521700" algn="r"/>
                </a:tabLst>
              </a:pPr>
              <a:endParaRPr lang="en-US" altLang="de-DE" sz="2600">
                <a:solidFill>
                  <a:schemeClr val="bg1"/>
                </a:solidFill>
                <a:latin typeface="Times New Roman" panose="02020603050405020304" pitchFamily="18" charset="0"/>
              </a:endParaRPr>
            </a:p>
          </p:txBody>
        </p:sp>
        <p:sp>
          <p:nvSpPr>
            <p:cNvPr id="357387" name="Freeform 25"/>
            <p:cNvSpPr/>
            <p:nvPr/>
          </p:nvSpPr>
          <p:spPr bwMode="auto">
            <a:xfrm>
              <a:off x="612" y="1842"/>
              <a:ext cx="1892" cy="216"/>
            </a:xfrm>
            <a:custGeom>
              <a:avLst/>
              <a:gdLst>
                <a:gd name="T0" fmla="*/ 1500 w 1982"/>
                <a:gd name="T1" fmla="*/ 226 h 214"/>
                <a:gd name="T2" fmla="*/ 1337 w 1982"/>
                <a:gd name="T3" fmla="*/ 0 h 214"/>
                <a:gd name="T4" fmla="*/ 0 w 1982"/>
                <a:gd name="T5" fmla="*/ 0 h 214"/>
                <a:gd name="T6" fmla="*/ 0 60000 65536"/>
                <a:gd name="T7" fmla="*/ 0 60000 65536"/>
                <a:gd name="T8" fmla="*/ 0 60000 65536"/>
                <a:gd name="T9" fmla="*/ 0 w 1982"/>
                <a:gd name="T10" fmla="*/ 0 h 214"/>
                <a:gd name="T11" fmla="*/ 1982 w 1982"/>
                <a:gd name="T12" fmla="*/ 214 h 214"/>
              </a:gdLst>
              <a:ahLst/>
              <a:cxnLst>
                <a:cxn ang="T6">
                  <a:pos x="T0" y="T1"/>
                </a:cxn>
                <a:cxn ang="T7">
                  <a:pos x="T2" y="T3"/>
                </a:cxn>
                <a:cxn ang="T8">
                  <a:pos x="T4" y="T5"/>
                </a:cxn>
              </a:cxnLst>
              <a:rect l="T9" t="T10" r="T11" b="T12"/>
              <a:pathLst>
                <a:path w="1982" h="214">
                  <a:moveTo>
                    <a:pt x="1982" y="214"/>
                  </a:moveTo>
                  <a:lnTo>
                    <a:pt x="1768" y="0"/>
                  </a:lnTo>
                  <a:lnTo>
                    <a:pt x="0" y="0"/>
                  </a:lnTo>
                </a:path>
              </a:pathLst>
            </a:custGeom>
            <a:noFill/>
            <a:ln w="22225">
              <a:solidFill>
                <a:schemeClr val="hlink"/>
              </a:solidFill>
              <a:round/>
              <a:headEnd type="triangle" w="med" len="lg"/>
            </a:ln>
          </p:spPr>
          <p:txBody>
            <a:bodyPr wrap="none" lIns="0" tIns="0" rIns="0" bIns="0" anchor="ctr"/>
            <a:lstStyle/>
            <a:p>
              <a:endParaRPr lang="zh-CN" altLang="en-US"/>
            </a:p>
          </p:txBody>
        </p:sp>
        <p:sp>
          <p:nvSpPr>
            <p:cNvPr id="357388" name="Freeform 26"/>
            <p:cNvSpPr/>
            <p:nvPr/>
          </p:nvSpPr>
          <p:spPr bwMode="auto">
            <a:xfrm flipV="1">
              <a:off x="567" y="2886"/>
              <a:ext cx="1937" cy="238"/>
            </a:xfrm>
            <a:custGeom>
              <a:avLst/>
              <a:gdLst>
                <a:gd name="T0" fmla="*/ 1727 w 1982"/>
                <a:gd name="T1" fmla="*/ 406 h 214"/>
                <a:gd name="T2" fmla="*/ 1541 w 1982"/>
                <a:gd name="T3" fmla="*/ 0 h 214"/>
                <a:gd name="T4" fmla="*/ 0 w 1982"/>
                <a:gd name="T5" fmla="*/ 0 h 214"/>
                <a:gd name="T6" fmla="*/ 0 60000 65536"/>
                <a:gd name="T7" fmla="*/ 0 60000 65536"/>
                <a:gd name="T8" fmla="*/ 0 60000 65536"/>
                <a:gd name="T9" fmla="*/ 0 w 1982"/>
                <a:gd name="T10" fmla="*/ 0 h 214"/>
                <a:gd name="T11" fmla="*/ 1982 w 1982"/>
                <a:gd name="T12" fmla="*/ 214 h 214"/>
              </a:gdLst>
              <a:ahLst/>
              <a:cxnLst>
                <a:cxn ang="T6">
                  <a:pos x="T0" y="T1"/>
                </a:cxn>
                <a:cxn ang="T7">
                  <a:pos x="T2" y="T3"/>
                </a:cxn>
                <a:cxn ang="T8">
                  <a:pos x="T4" y="T5"/>
                </a:cxn>
              </a:cxnLst>
              <a:rect l="T9" t="T10" r="T11" b="T12"/>
              <a:pathLst>
                <a:path w="1982" h="214">
                  <a:moveTo>
                    <a:pt x="1982" y="214"/>
                  </a:moveTo>
                  <a:lnTo>
                    <a:pt x="1768" y="0"/>
                  </a:lnTo>
                  <a:lnTo>
                    <a:pt x="0" y="0"/>
                  </a:lnTo>
                </a:path>
              </a:pathLst>
            </a:custGeom>
            <a:noFill/>
            <a:ln w="22225">
              <a:solidFill>
                <a:schemeClr val="hlink"/>
              </a:solidFill>
              <a:round/>
              <a:headEnd type="triangle" w="med" len="lg"/>
            </a:ln>
          </p:spPr>
          <p:txBody>
            <a:bodyPr wrap="none" lIns="0" tIns="0" rIns="0" bIns="0" anchor="ctr"/>
            <a:lstStyle/>
            <a:p>
              <a:endParaRPr lang="zh-CN" altLang="en-US"/>
            </a:p>
          </p:txBody>
        </p:sp>
        <p:sp>
          <p:nvSpPr>
            <p:cNvPr id="357389" name="Freeform 27"/>
            <p:cNvSpPr/>
            <p:nvPr/>
          </p:nvSpPr>
          <p:spPr bwMode="auto">
            <a:xfrm flipH="1">
              <a:off x="3403" y="1842"/>
              <a:ext cx="1836" cy="216"/>
            </a:xfrm>
            <a:custGeom>
              <a:avLst/>
              <a:gdLst>
                <a:gd name="T0" fmla="*/ 1252 w 1982"/>
                <a:gd name="T1" fmla="*/ 226 h 214"/>
                <a:gd name="T2" fmla="*/ 1117 w 1982"/>
                <a:gd name="T3" fmla="*/ 0 h 214"/>
                <a:gd name="T4" fmla="*/ 0 w 1982"/>
                <a:gd name="T5" fmla="*/ 0 h 214"/>
                <a:gd name="T6" fmla="*/ 0 60000 65536"/>
                <a:gd name="T7" fmla="*/ 0 60000 65536"/>
                <a:gd name="T8" fmla="*/ 0 60000 65536"/>
                <a:gd name="T9" fmla="*/ 0 w 1982"/>
                <a:gd name="T10" fmla="*/ 0 h 214"/>
                <a:gd name="T11" fmla="*/ 1982 w 1982"/>
                <a:gd name="T12" fmla="*/ 214 h 214"/>
              </a:gdLst>
              <a:ahLst/>
              <a:cxnLst>
                <a:cxn ang="T6">
                  <a:pos x="T0" y="T1"/>
                </a:cxn>
                <a:cxn ang="T7">
                  <a:pos x="T2" y="T3"/>
                </a:cxn>
                <a:cxn ang="T8">
                  <a:pos x="T4" y="T5"/>
                </a:cxn>
              </a:cxnLst>
              <a:rect l="T9" t="T10" r="T11" b="T12"/>
              <a:pathLst>
                <a:path w="1982" h="214">
                  <a:moveTo>
                    <a:pt x="1982" y="214"/>
                  </a:moveTo>
                  <a:lnTo>
                    <a:pt x="1768" y="0"/>
                  </a:lnTo>
                  <a:lnTo>
                    <a:pt x="0" y="0"/>
                  </a:lnTo>
                </a:path>
              </a:pathLst>
            </a:custGeom>
            <a:noFill/>
            <a:ln w="22225">
              <a:solidFill>
                <a:schemeClr val="hlink"/>
              </a:solidFill>
              <a:round/>
              <a:headEnd type="triangle" w="med" len="lg"/>
            </a:ln>
          </p:spPr>
          <p:txBody>
            <a:bodyPr wrap="none" lIns="0" tIns="0" rIns="0" bIns="0" anchor="ctr"/>
            <a:lstStyle/>
            <a:p>
              <a:endParaRPr lang="zh-CN" altLang="en-US"/>
            </a:p>
          </p:txBody>
        </p:sp>
        <p:sp>
          <p:nvSpPr>
            <p:cNvPr id="357390" name="Freeform 28"/>
            <p:cNvSpPr/>
            <p:nvPr/>
          </p:nvSpPr>
          <p:spPr bwMode="auto">
            <a:xfrm flipH="1" flipV="1">
              <a:off x="3403" y="2840"/>
              <a:ext cx="1881" cy="273"/>
            </a:xfrm>
            <a:custGeom>
              <a:avLst/>
              <a:gdLst>
                <a:gd name="T0" fmla="*/ 1448 w 1982"/>
                <a:gd name="T1" fmla="*/ 921 h 214"/>
                <a:gd name="T2" fmla="*/ 1292 w 1982"/>
                <a:gd name="T3" fmla="*/ 0 h 214"/>
                <a:gd name="T4" fmla="*/ 0 w 1982"/>
                <a:gd name="T5" fmla="*/ 0 h 214"/>
                <a:gd name="T6" fmla="*/ 0 60000 65536"/>
                <a:gd name="T7" fmla="*/ 0 60000 65536"/>
                <a:gd name="T8" fmla="*/ 0 60000 65536"/>
                <a:gd name="T9" fmla="*/ 0 w 1982"/>
                <a:gd name="T10" fmla="*/ 0 h 214"/>
                <a:gd name="T11" fmla="*/ 1982 w 1982"/>
                <a:gd name="T12" fmla="*/ 214 h 214"/>
              </a:gdLst>
              <a:ahLst/>
              <a:cxnLst>
                <a:cxn ang="T6">
                  <a:pos x="T0" y="T1"/>
                </a:cxn>
                <a:cxn ang="T7">
                  <a:pos x="T2" y="T3"/>
                </a:cxn>
                <a:cxn ang="T8">
                  <a:pos x="T4" y="T5"/>
                </a:cxn>
              </a:cxnLst>
              <a:rect l="T9" t="T10" r="T11" b="T12"/>
              <a:pathLst>
                <a:path w="1982" h="214">
                  <a:moveTo>
                    <a:pt x="1982" y="214"/>
                  </a:moveTo>
                  <a:lnTo>
                    <a:pt x="1768" y="0"/>
                  </a:lnTo>
                  <a:lnTo>
                    <a:pt x="0" y="0"/>
                  </a:lnTo>
                </a:path>
              </a:pathLst>
            </a:custGeom>
            <a:noFill/>
            <a:ln w="22225">
              <a:solidFill>
                <a:schemeClr val="hlink"/>
              </a:solidFill>
              <a:round/>
              <a:headEnd type="triangle" w="med" len="lg"/>
            </a:ln>
          </p:spPr>
          <p:txBody>
            <a:bodyPr wrap="none" lIns="0" tIns="0" rIns="0" bIns="0" anchor="ctr"/>
            <a:lstStyle/>
            <a:p>
              <a:endParaRPr lang="zh-CN" altLang="en-US"/>
            </a:p>
          </p:txBody>
        </p:sp>
      </p:grpSp>
      <p:sp>
        <p:nvSpPr>
          <p:cNvPr id="357380" name="TextBox 13"/>
          <p:cNvSpPr txBox="1">
            <a:spLocks noChangeArrowheads="1"/>
          </p:cNvSpPr>
          <p:nvPr/>
        </p:nvSpPr>
        <p:spPr bwMode="auto">
          <a:xfrm>
            <a:off x="8429625" y="0"/>
            <a:ext cx="714375" cy="544513"/>
          </a:xfrm>
          <a:prstGeom prst="rect">
            <a:avLst/>
          </a:prstGeom>
          <a:solidFill>
            <a:schemeClr val="bg1"/>
          </a:solidFill>
          <a:ln w="9525">
            <a:noFill/>
            <a:miter lim="800000"/>
          </a:ln>
        </p:spPr>
        <p:txBody>
          <a:bodyPr>
            <a:spAutoFit/>
          </a:bodyPr>
          <a:lstStyle/>
          <a:p>
            <a:endParaRPr lang="zh-CN" altLang="en-US" sz="2100"/>
          </a:p>
        </p:txBody>
      </p:sp>
      <p:sp>
        <p:nvSpPr>
          <p:cNvPr id="16" name="灯片编号占位符 15"/>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PP_MARK_KEY" val="baedbdc0-869c-43b5-9a9c-20b7f1b343a0"/>
  <p:tag name="COMMONDATA" val="eyJoZGlkIjoiOTliNmJiMGRkZDQ0NmE3MzViMGJkMjczMmRhMjZiZmY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2861</Words>
  <Application>WPS 演示</Application>
  <PresentationFormat>全屏显示(4:3)</PresentationFormat>
  <Paragraphs>463</Paragraphs>
  <Slides>29</Slides>
  <Notes>176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7" baseType="lpstr">
      <vt:lpstr>Arial</vt:lpstr>
      <vt:lpstr>宋体</vt:lpstr>
      <vt:lpstr>Wingdings</vt:lpstr>
      <vt:lpstr>Wingdings 2</vt:lpstr>
      <vt:lpstr>Verdana</vt:lpstr>
      <vt:lpstr>黑体</vt:lpstr>
      <vt:lpstr>Times New Roman</vt:lpstr>
      <vt:lpstr>Verdana</vt:lpstr>
      <vt:lpstr>Gill Sans MT</vt:lpstr>
      <vt:lpstr>华文中宋</vt:lpstr>
      <vt:lpstr>微软雅黑</vt:lpstr>
      <vt:lpstr>Arial Unicode MS</vt:lpstr>
      <vt:lpstr>Calibri</vt:lpstr>
      <vt:lpstr>楷体_GB2312</vt:lpstr>
      <vt:lpstr>新宋体</vt:lpstr>
      <vt:lpstr>华文细黑</vt:lpstr>
      <vt:lpstr>夏至</vt:lpstr>
      <vt:lpstr>Excel.Chart.8</vt:lpstr>
      <vt:lpstr>PowerPoint 演示文稿</vt:lpstr>
      <vt:lpstr>目录</vt:lpstr>
      <vt:lpstr>PowerPoint 演示文稿</vt:lpstr>
      <vt:lpstr>四、福利管理</vt:lpstr>
      <vt:lpstr>（一）员工福利概念</vt:lpstr>
      <vt:lpstr>（二）福利的起源、演变及其原因 </vt:lpstr>
      <vt:lpstr>福利获得飞速发展的原因</vt:lpstr>
      <vt:lpstr>（三）福利的类型及功能</vt:lpstr>
      <vt:lpstr>福利的功能</vt:lpstr>
      <vt:lpstr>年龄、婚姻状况、性别因素所导致的平均偏好状况（1表示低偏好，5表示高偏好）</vt:lpstr>
      <vt:lpstr>IBM的福利项目</vt:lpstr>
      <vt:lpstr>（四）我国的福利情况</vt:lpstr>
      <vt:lpstr>中国国企福利问题</vt:lpstr>
      <vt:lpstr>（五）福利的基本问题</vt:lpstr>
      <vt:lpstr>（六）如何设计好的福利制度</vt:lpstr>
      <vt:lpstr>PowerPoint 演示文稿</vt:lpstr>
      <vt:lpstr>设计好的福利制度的标准</vt:lpstr>
      <vt:lpstr>PowerPoint 演示文稿</vt:lpstr>
      <vt:lpstr>我的观点</vt:lpstr>
      <vt:lpstr>补充：福利支付的效率</vt:lpstr>
      <vt:lpstr>（七）福利管理的趋势</vt:lpstr>
      <vt:lpstr>两个重要的趋势</vt:lpstr>
      <vt:lpstr>PowerPoint 演示文稿</vt:lpstr>
      <vt:lpstr>PowerPoint 演示文稿</vt:lpstr>
      <vt:lpstr>PowerPoint 演示文稿</vt:lpstr>
      <vt:lpstr>PowerPoint 演示文稿</vt:lpstr>
      <vt:lpstr>第四节 福利管理的五大趋势</vt:lpstr>
      <vt:lpstr>补充：世界500强薪酬管理的几个案例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目录</dc:title>
  <dc:creator>Smart</dc:creator>
  <cp:lastModifiedBy>木子</cp:lastModifiedBy>
  <cp:revision>58</cp:revision>
  <dcterms:created xsi:type="dcterms:W3CDTF">2010-06-30T13:25:00Z</dcterms:created>
  <dcterms:modified xsi:type="dcterms:W3CDTF">2023-04-27T05:15:38Z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0CAE4330932B484398FE0EE58A07D72E_12</vt:lpwstr>
  </property>
</Properties>
</file>