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gif" ContentType="image/gi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391" r:id="rId3"/>
    <p:sldId id="1394" r:id="rId5"/>
    <p:sldId id="1396" r:id="rId6"/>
    <p:sldId id="1397" r:id="rId7"/>
    <p:sldId id="1398" r:id="rId8"/>
    <p:sldId id="1399" r:id="rId9"/>
    <p:sldId id="1400" r:id="rId10"/>
    <p:sldId id="1401" r:id="rId11"/>
    <p:sldId id="1402" r:id="rId12"/>
    <p:sldId id="1403" r:id="rId13"/>
    <p:sldId id="1404" r:id="rId14"/>
    <p:sldId id="1405" r:id="rId15"/>
    <p:sldId id="1406" r:id="rId16"/>
    <p:sldId id="1407" r:id="rId17"/>
    <p:sldId id="1408" r:id="rId18"/>
    <p:sldId id="1409" r:id="rId19"/>
    <p:sldId id="1410" r:id="rId20"/>
    <p:sldId id="1411" r:id="rId21"/>
    <p:sldId id="1412" r:id="rId22"/>
    <p:sldId id="1413" r:id="rId23"/>
    <p:sldId id="1414" r:id="rId24"/>
    <p:sldId id="1418" r:id="rId25"/>
    <p:sldId id="1421" r:id="rId26"/>
    <p:sldId id="1422" r:id="rId27"/>
    <p:sldId id="1423" r:id="rId28"/>
    <p:sldId id="1424" r:id="rId29"/>
    <p:sldId id="1425" r:id="rId30"/>
    <p:sldId id="1426" r:id="rId31"/>
    <p:sldId id="1428" r:id="rId32"/>
    <p:sldId id="1429" r:id="rId33"/>
    <p:sldId id="1430" r:id="rId34"/>
    <p:sldId id="1432" r:id="rId35"/>
    <p:sldId id="1433" r:id="rId36"/>
    <p:sldId id="1434" r:id="rId37"/>
    <p:sldId id="1435" r:id="rId38"/>
    <p:sldId id="1436" r:id="rId39"/>
    <p:sldId id="1437" r:id="rId40"/>
    <p:sldId id="1438" r:id="rId41"/>
    <p:sldId id="1442" r:id="rId42"/>
    <p:sldId id="1443" r:id="rId43"/>
    <p:sldId id="1444" r:id="rId44"/>
    <p:sldId id="1448" r:id="rId45"/>
    <p:sldId id="1450" r:id="rId46"/>
    <p:sldId id="1453" r:id="rId47"/>
    <p:sldId id="1454" r:id="rId48"/>
    <p:sldId id="1455" r:id="rId49"/>
    <p:sldId id="1456" r:id="rId50"/>
    <p:sldId id="1457" r:id="rId51"/>
    <p:sldId id="1458" r:id="rId52"/>
    <p:sldId id="1460" r:id="rId53"/>
    <p:sldId id="1461" r:id="rId54"/>
    <p:sldId id="1462" r:id="rId55"/>
    <p:sldId id="1463" r:id="rId56"/>
    <p:sldId id="1464" r:id="rId57"/>
    <p:sldId id="1465" r:id="rId58"/>
    <p:sldId id="1466" r:id="rId59"/>
    <p:sldId id="1467" r:id="rId60"/>
    <p:sldId id="1468" r:id="rId61"/>
    <p:sldId id="1469" r:id="rId62"/>
    <p:sldId id="1470" r:id="rId63"/>
    <p:sldId id="1471" r:id="rId64"/>
    <p:sldId id="1472" r:id="rId65"/>
    <p:sldId id="1473" r:id="rId66"/>
    <p:sldId id="1474" r:id="rId67"/>
  </p:sldIdLst>
  <p:sldSz cx="10668000" cy="7620000"/>
  <p:notesSz cx="6858000" cy="9144000"/>
  <p:custDataLst>
    <p:tags r:id="rId71"/>
  </p:custDataLst>
  <p:defaultTextStyle>
    <a:defPPr>
      <a:defRPr lang="zh-CN"/>
    </a:defPPr>
    <a:lvl1pPr algn="just"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just"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just"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just"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just" rtl="0" fontAlgn="base">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00FF00"/>
    <a:srgbClr val="FF9900"/>
    <a:srgbClr val="FF00FF"/>
    <a:srgbClr val="CC99FF"/>
    <a:srgbClr val="66CCFF"/>
    <a:srgbClr val="0000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049" autoAdjust="0"/>
    <p:restoredTop sz="86508" autoAdjust="0"/>
  </p:normalViewPr>
  <p:slideViewPr>
    <p:cSldViewPr showGuides="1">
      <p:cViewPr varScale="1">
        <p:scale>
          <a:sx n="63" d="100"/>
          <a:sy n="63" d="100"/>
        </p:scale>
        <p:origin x="-1062" y="-114"/>
      </p:cViewPr>
      <p:guideLst>
        <p:guide orient="horz" pos="2400"/>
        <p:guide pos="3360"/>
      </p:guideLst>
    </p:cSldViewPr>
  </p:slideViewPr>
  <p:outlineViewPr>
    <p:cViewPr>
      <p:scale>
        <a:sx n="33" d="100"/>
        <a:sy n="33" d="100"/>
      </p:scale>
      <p:origin x="0" y="561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gs" Target="tags/tag1.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0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ea typeface="幼圆" pitchFamily="49" charset="-122"/>
              </a:defRPr>
            </a:lvl1pPr>
          </a:lstStyle>
          <a:p>
            <a:pPr>
              <a:defRPr/>
            </a:pPr>
            <a:endParaRPr lang="en-US" altLang="zh-CN"/>
          </a:p>
        </p:txBody>
      </p:sp>
      <p:sp>
        <p:nvSpPr>
          <p:cNvPr id="25600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ea typeface="幼圆" pitchFamily="49" charset="-122"/>
              </a:defRPr>
            </a:lvl1pPr>
          </a:lstStyle>
          <a:p>
            <a:pPr>
              <a:defRPr/>
            </a:pPr>
            <a:endParaRPr lang="en-US" altLang="zh-CN"/>
          </a:p>
        </p:txBody>
      </p:sp>
      <p:sp>
        <p:nvSpPr>
          <p:cNvPr id="360452" name="Rectangle 4"/>
          <p:cNvSpPr>
            <a:spLocks noGrp="1" noRot="1" noChangeAspect="1" noChangeArrowheads="1" noTextEdit="1"/>
          </p:cNvSpPr>
          <p:nvPr>
            <p:ph type="sldImg" idx="2"/>
          </p:nvPr>
        </p:nvSpPr>
        <p:spPr bwMode="auto">
          <a:xfrm>
            <a:off x="1028700" y="685800"/>
            <a:ext cx="4800600" cy="3429000"/>
          </a:xfrm>
          <a:prstGeom prst="rect">
            <a:avLst/>
          </a:prstGeom>
          <a:noFill/>
          <a:ln w="9525">
            <a:solidFill>
              <a:srgbClr val="000000"/>
            </a:solidFill>
            <a:miter lim="800000"/>
          </a:ln>
        </p:spPr>
      </p:sp>
      <p:sp>
        <p:nvSpPr>
          <p:cNvPr id="2560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25600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ea typeface="幼圆" pitchFamily="49" charset="-122"/>
              </a:defRPr>
            </a:lvl1pPr>
          </a:lstStyle>
          <a:p>
            <a:pPr>
              <a:defRPr/>
            </a:pPr>
            <a:endParaRPr lang="en-US" altLang="zh-CN"/>
          </a:p>
        </p:txBody>
      </p:sp>
      <p:sp>
        <p:nvSpPr>
          <p:cNvPr id="256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ea typeface="幼圆" pitchFamily="49" charset="-122"/>
              </a:defRPr>
            </a:lvl1pPr>
          </a:lstStyle>
          <a:p>
            <a:pPr>
              <a:defRPr/>
            </a:pPr>
            <a:fld id="{5BA676D7-6BC4-4212-854A-9BD9B28C019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7"/>
          <p:cNvSpPr>
            <a:spLocks noGrp="1" noChangeArrowheads="1"/>
          </p:cNvSpPr>
          <p:nvPr>
            <p:ph type="sldNum" sz="quarter" idx="5"/>
          </p:nvPr>
        </p:nvSpPr>
        <p:spPr>
          <a:noFill/>
        </p:spPr>
        <p:txBody>
          <a:bodyPr/>
          <a:lstStyle/>
          <a:p>
            <a:fld id="{15F4FF6D-D7DF-45AE-BD5A-87487B6623B9}" type="slidenum">
              <a:rPr lang="en-US" altLang="zh-CN" smtClean="0">
                <a:solidFill>
                  <a:prstClr val="black"/>
                </a:solidFill>
              </a:rPr>
            </a:fld>
            <a:endParaRPr lang="en-US" altLang="zh-CN" smtClean="0">
              <a:solidFill>
                <a:prstClr val="black"/>
              </a:solidFill>
            </a:endParaRPr>
          </a:p>
        </p:txBody>
      </p:sp>
      <p:sp>
        <p:nvSpPr>
          <p:cNvPr id="562179" name="Rectangle 2"/>
          <p:cNvSpPr>
            <a:spLocks noGrp="1" noRot="1" noChangeAspect="1" noChangeArrowheads="1" noTextEdit="1"/>
          </p:cNvSpPr>
          <p:nvPr>
            <p:ph type="sldImg"/>
          </p:nvPr>
        </p:nvSpPr>
        <p:spPr/>
      </p:sp>
      <p:sp>
        <p:nvSpPr>
          <p:cNvPr id="5621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7"/>
          <p:cNvSpPr>
            <a:spLocks noGrp="1" noChangeArrowheads="1"/>
          </p:cNvSpPr>
          <p:nvPr>
            <p:ph type="sldNum" sz="quarter" idx="5"/>
          </p:nvPr>
        </p:nvSpPr>
        <p:spPr>
          <a:noFill/>
        </p:spPr>
        <p:txBody>
          <a:bodyPr/>
          <a:lstStyle/>
          <a:p>
            <a:fld id="{C7316CC7-32CD-4B2A-86BE-D4C625C4036B}" type="slidenum">
              <a:rPr lang="en-US" altLang="zh-CN" smtClean="0">
                <a:solidFill>
                  <a:prstClr val="black"/>
                </a:solidFill>
              </a:rPr>
            </a:fld>
            <a:endParaRPr lang="en-US" altLang="zh-CN" smtClean="0">
              <a:solidFill>
                <a:prstClr val="black"/>
              </a:solidFill>
            </a:endParaRPr>
          </a:p>
        </p:txBody>
      </p:sp>
      <p:sp>
        <p:nvSpPr>
          <p:cNvPr id="573443" name="Rectangle 2"/>
          <p:cNvSpPr>
            <a:spLocks noGrp="1" noRot="1" noChangeAspect="1" noChangeArrowheads="1" noTextEdit="1"/>
          </p:cNvSpPr>
          <p:nvPr>
            <p:ph type="sldImg"/>
          </p:nvPr>
        </p:nvSpPr>
        <p:spPr/>
      </p:sp>
      <p:sp>
        <p:nvSpPr>
          <p:cNvPr id="573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7"/>
          <p:cNvSpPr>
            <a:spLocks noGrp="1" noChangeArrowheads="1"/>
          </p:cNvSpPr>
          <p:nvPr>
            <p:ph type="sldNum" sz="quarter" idx="5"/>
          </p:nvPr>
        </p:nvSpPr>
        <p:spPr>
          <a:noFill/>
        </p:spPr>
        <p:txBody>
          <a:bodyPr/>
          <a:lstStyle/>
          <a:p>
            <a:fld id="{253E55C7-C8DF-40D1-B1A9-FF0414DBA28C}" type="slidenum">
              <a:rPr lang="en-US" altLang="zh-CN" smtClean="0">
                <a:solidFill>
                  <a:prstClr val="black"/>
                </a:solidFill>
              </a:rPr>
            </a:fld>
            <a:endParaRPr lang="en-US" altLang="zh-CN" smtClean="0">
              <a:solidFill>
                <a:prstClr val="black"/>
              </a:solidFill>
            </a:endParaRPr>
          </a:p>
        </p:txBody>
      </p:sp>
      <p:sp>
        <p:nvSpPr>
          <p:cNvPr id="574467" name="Rectangle 2"/>
          <p:cNvSpPr>
            <a:spLocks noGrp="1" noRot="1" noChangeAspect="1" noChangeArrowheads="1" noTextEdit="1"/>
          </p:cNvSpPr>
          <p:nvPr>
            <p:ph type="sldImg"/>
          </p:nvPr>
        </p:nvSpPr>
        <p:spPr/>
      </p:sp>
      <p:sp>
        <p:nvSpPr>
          <p:cNvPr id="574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7"/>
          <p:cNvSpPr>
            <a:spLocks noGrp="1" noChangeArrowheads="1"/>
          </p:cNvSpPr>
          <p:nvPr>
            <p:ph type="sldNum" sz="quarter" idx="5"/>
          </p:nvPr>
        </p:nvSpPr>
        <p:spPr>
          <a:noFill/>
        </p:spPr>
        <p:txBody>
          <a:bodyPr/>
          <a:lstStyle/>
          <a:p>
            <a:fld id="{5A0655C1-17C2-412E-B834-20C5AD5D98BC}" type="slidenum">
              <a:rPr lang="en-US" altLang="zh-CN" smtClean="0">
                <a:solidFill>
                  <a:prstClr val="black"/>
                </a:solidFill>
              </a:rPr>
            </a:fld>
            <a:endParaRPr lang="en-US" altLang="zh-CN" smtClean="0">
              <a:solidFill>
                <a:prstClr val="black"/>
              </a:solidFill>
            </a:endParaRPr>
          </a:p>
        </p:txBody>
      </p:sp>
      <p:sp>
        <p:nvSpPr>
          <p:cNvPr id="575491" name="Rectangle 2"/>
          <p:cNvSpPr>
            <a:spLocks noGrp="1" noRot="1" noChangeAspect="1" noChangeArrowheads="1" noTextEdit="1"/>
          </p:cNvSpPr>
          <p:nvPr>
            <p:ph type="sldImg"/>
          </p:nvPr>
        </p:nvSpPr>
        <p:spPr/>
      </p:sp>
      <p:sp>
        <p:nvSpPr>
          <p:cNvPr id="5754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7"/>
          <p:cNvSpPr>
            <a:spLocks noGrp="1" noChangeArrowheads="1"/>
          </p:cNvSpPr>
          <p:nvPr>
            <p:ph type="sldNum" sz="quarter" idx="5"/>
          </p:nvPr>
        </p:nvSpPr>
        <p:spPr>
          <a:noFill/>
        </p:spPr>
        <p:txBody>
          <a:bodyPr/>
          <a:lstStyle/>
          <a:p>
            <a:fld id="{DD17D582-9104-4F69-AE57-F6C9BC5BCEDF}" type="slidenum">
              <a:rPr lang="en-US" altLang="zh-CN" smtClean="0">
                <a:solidFill>
                  <a:prstClr val="black"/>
                </a:solidFill>
              </a:rPr>
            </a:fld>
            <a:endParaRPr lang="en-US" altLang="zh-CN" smtClean="0">
              <a:solidFill>
                <a:prstClr val="black"/>
              </a:solidFill>
            </a:endParaRPr>
          </a:p>
        </p:txBody>
      </p:sp>
      <p:sp>
        <p:nvSpPr>
          <p:cNvPr id="576515" name="Rectangle 2"/>
          <p:cNvSpPr>
            <a:spLocks noGrp="1" noRot="1" noChangeAspect="1" noChangeArrowheads="1" noTextEdit="1"/>
          </p:cNvSpPr>
          <p:nvPr>
            <p:ph type="sldImg"/>
          </p:nvPr>
        </p:nvSpPr>
        <p:spPr/>
      </p:sp>
      <p:sp>
        <p:nvSpPr>
          <p:cNvPr id="5765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7"/>
          <p:cNvSpPr>
            <a:spLocks noGrp="1" noChangeArrowheads="1"/>
          </p:cNvSpPr>
          <p:nvPr>
            <p:ph type="sldNum" sz="quarter" idx="5"/>
          </p:nvPr>
        </p:nvSpPr>
        <p:spPr>
          <a:noFill/>
        </p:spPr>
        <p:txBody>
          <a:bodyPr/>
          <a:lstStyle/>
          <a:p>
            <a:fld id="{005EE31F-3B7E-418D-B7DA-24A9BFA3C85B}" type="slidenum">
              <a:rPr lang="en-US" altLang="zh-CN" smtClean="0">
                <a:solidFill>
                  <a:prstClr val="black"/>
                </a:solidFill>
              </a:rPr>
            </a:fld>
            <a:endParaRPr lang="en-US" altLang="zh-CN" smtClean="0">
              <a:solidFill>
                <a:prstClr val="black"/>
              </a:solidFill>
            </a:endParaRPr>
          </a:p>
        </p:txBody>
      </p:sp>
      <p:sp>
        <p:nvSpPr>
          <p:cNvPr id="577539" name="Rectangle 2"/>
          <p:cNvSpPr>
            <a:spLocks noGrp="1" noRot="1" noChangeAspect="1" noChangeArrowheads="1" noTextEdit="1"/>
          </p:cNvSpPr>
          <p:nvPr>
            <p:ph type="sldImg"/>
          </p:nvPr>
        </p:nvSpPr>
        <p:spPr/>
      </p:sp>
      <p:sp>
        <p:nvSpPr>
          <p:cNvPr id="577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7"/>
          <p:cNvSpPr>
            <a:spLocks noGrp="1" noChangeArrowheads="1"/>
          </p:cNvSpPr>
          <p:nvPr>
            <p:ph type="sldNum" sz="quarter" idx="5"/>
          </p:nvPr>
        </p:nvSpPr>
        <p:spPr>
          <a:noFill/>
        </p:spPr>
        <p:txBody>
          <a:bodyPr/>
          <a:lstStyle/>
          <a:p>
            <a:fld id="{6817D9FD-B2AD-4F84-B89C-6DBF2FE7B156}" type="slidenum">
              <a:rPr lang="en-US" altLang="zh-CN" smtClean="0">
                <a:solidFill>
                  <a:prstClr val="black"/>
                </a:solidFill>
              </a:rPr>
            </a:fld>
            <a:endParaRPr lang="en-US" altLang="zh-CN" smtClean="0">
              <a:solidFill>
                <a:prstClr val="black"/>
              </a:solidFill>
            </a:endParaRPr>
          </a:p>
        </p:txBody>
      </p:sp>
      <p:sp>
        <p:nvSpPr>
          <p:cNvPr id="578563" name="Rectangle 2"/>
          <p:cNvSpPr>
            <a:spLocks noGrp="1" noRot="1" noChangeAspect="1" noChangeArrowheads="1" noTextEdit="1"/>
          </p:cNvSpPr>
          <p:nvPr>
            <p:ph type="sldImg"/>
          </p:nvPr>
        </p:nvSpPr>
        <p:spPr/>
      </p:sp>
      <p:sp>
        <p:nvSpPr>
          <p:cNvPr id="5785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7"/>
          <p:cNvSpPr>
            <a:spLocks noGrp="1" noChangeArrowheads="1"/>
          </p:cNvSpPr>
          <p:nvPr>
            <p:ph type="sldNum" sz="quarter" idx="5"/>
          </p:nvPr>
        </p:nvSpPr>
        <p:spPr>
          <a:noFill/>
        </p:spPr>
        <p:txBody>
          <a:bodyPr/>
          <a:lstStyle/>
          <a:p>
            <a:fld id="{791DB547-8000-4E08-A0E0-635324AC7B57}" type="slidenum">
              <a:rPr lang="en-US" altLang="zh-CN" smtClean="0">
                <a:solidFill>
                  <a:prstClr val="black"/>
                </a:solidFill>
              </a:rPr>
            </a:fld>
            <a:endParaRPr lang="en-US" altLang="zh-CN" smtClean="0">
              <a:solidFill>
                <a:prstClr val="black"/>
              </a:solidFill>
            </a:endParaRPr>
          </a:p>
        </p:txBody>
      </p:sp>
      <p:sp>
        <p:nvSpPr>
          <p:cNvPr id="579587" name="Rectangle 2"/>
          <p:cNvSpPr>
            <a:spLocks noGrp="1" noRot="1" noChangeAspect="1" noChangeArrowheads="1" noTextEdit="1"/>
          </p:cNvSpPr>
          <p:nvPr>
            <p:ph type="sldImg"/>
          </p:nvPr>
        </p:nvSpPr>
        <p:spPr/>
      </p:sp>
      <p:sp>
        <p:nvSpPr>
          <p:cNvPr id="579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7"/>
          <p:cNvSpPr>
            <a:spLocks noGrp="1" noChangeArrowheads="1"/>
          </p:cNvSpPr>
          <p:nvPr>
            <p:ph type="sldNum" sz="quarter" idx="5"/>
          </p:nvPr>
        </p:nvSpPr>
        <p:spPr>
          <a:noFill/>
        </p:spPr>
        <p:txBody>
          <a:bodyPr/>
          <a:lstStyle/>
          <a:p>
            <a:fld id="{7C445152-FFEB-4DA6-8231-589D3D6D5E77}" type="slidenum">
              <a:rPr lang="en-US" altLang="zh-CN" smtClean="0">
                <a:solidFill>
                  <a:prstClr val="black"/>
                </a:solidFill>
              </a:rPr>
            </a:fld>
            <a:endParaRPr lang="en-US" altLang="zh-CN" smtClean="0">
              <a:solidFill>
                <a:prstClr val="black"/>
              </a:solidFill>
            </a:endParaRPr>
          </a:p>
        </p:txBody>
      </p:sp>
      <p:sp>
        <p:nvSpPr>
          <p:cNvPr id="580611" name="Rectangle 2"/>
          <p:cNvSpPr>
            <a:spLocks noGrp="1" noRot="1" noChangeAspect="1" noChangeArrowheads="1" noTextEdit="1"/>
          </p:cNvSpPr>
          <p:nvPr>
            <p:ph type="sldImg"/>
          </p:nvPr>
        </p:nvSpPr>
        <p:spPr/>
      </p:sp>
      <p:sp>
        <p:nvSpPr>
          <p:cNvPr id="580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8BD92170-6B76-444A-89E5-C0C23A1C0708}" type="slidenum">
              <a:rPr lang="en-US" altLang="zh-CN" smtClean="0">
                <a:solidFill>
                  <a:prstClr val="black"/>
                </a:solidFill>
              </a:rPr>
            </a:fld>
            <a:endParaRPr lang="en-US" altLang="zh-CN" smtClean="0">
              <a:solidFill>
                <a:prstClr val="black"/>
              </a:solidFill>
            </a:endParaRPr>
          </a:p>
        </p:txBody>
      </p:sp>
      <p:sp>
        <p:nvSpPr>
          <p:cNvPr id="581635" name="Rectangle 2"/>
          <p:cNvSpPr>
            <a:spLocks noGrp="1" noRot="1" noChangeAspect="1" noChangeArrowheads="1" noTextEdit="1"/>
          </p:cNvSpPr>
          <p:nvPr>
            <p:ph type="sldImg"/>
          </p:nvPr>
        </p:nvSpPr>
        <p:spPr/>
      </p:sp>
      <p:sp>
        <p:nvSpPr>
          <p:cNvPr id="581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8BD92170-6B76-444A-89E5-C0C23A1C0708}" type="slidenum">
              <a:rPr lang="en-US" altLang="zh-CN" smtClean="0">
                <a:solidFill>
                  <a:prstClr val="black"/>
                </a:solidFill>
              </a:rPr>
            </a:fld>
            <a:endParaRPr lang="en-US" altLang="zh-CN" smtClean="0">
              <a:solidFill>
                <a:prstClr val="black"/>
              </a:solidFill>
            </a:endParaRPr>
          </a:p>
        </p:txBody>
      </p:sp>
      <p:sp>
        <p:nvSpPr>
          <p:cNvPr id="581635" name="Rectangle 2"/>
          <p:cNvSpPr>
            <a:spLocks noGrp="1" noRot="1" noChangeAspect="1" noChangeArrowheads="1" noTextEdit="1"/>
          </p:cNvSpPr>
          <p:nvPr>
            <p:ph type="sldImg"/>
          </p:nvPr>
        </p:nvSpPr>
        <p:spPr/>
      </p:sp>
      <p:sp>
        <p:nvSpPr>
          <p:cNvPr id="581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7"/>
          <p:cNvSpPr>
            <a:spLocks noGrp="1" noChangeArrowheads="1"/>
          </p:cNvSpPr>
          <p:nvPr>
            <p:ph type="sldNum" sz="quarter" idx="5"/>
          </p:nvPr>
        </p:nvSpPr>
        <p:spPr>
          <a:noFill/>
        </p:spPr>
        <p:txBody>
          <a:bodyPr/>
          <a:lstStyle/>
          <a:p>
            <a:fld id="{1906F7A8-D849-4712-8939-DF4F68C49A97}" type="slidenum">
              <a:rPr lang="en-US" altLang="zh-CN" smtClean="0">
                <a:solidFill>
                  <a:prstClr val="black"/>
                </a:solidFill>
              </a:rPr>
            </a:fld>
            <a:endParaRPr lang="en-US" altLang="zh-CN" smtClean="0">
              <a:solidFill>
                <a:prstClr val="black"/>
              </a:solidFill>
            </a:endParaRPr>
          </a:p>
        </p:txBody>
      </p:sp>
      <p:sp>
        <p:nvSpPr>
          <p:cNvPr id="565251" name="Rectangle 2"/>
          <p:cNvSpPr>
            <a:spLocks noGrp="1" noRot="1" noChangeAspect="1" noChangeArrowheads="1" noTextEdit="1"/>
          </p:cNvSpPr>
          <p:nvPr>
            <p:ph type="sldImg"/>
          </p:nvPr>
        </p:nvSpPr>
        <p:spPr/>
      </p:sp>
      <p:sp>
        <p:nvSpPr>
          <p:cNvPr id="5652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7"/>
          <p:cNvSpPr>
            <a:spLocks noGrp="1" noChangeArrowheads="1"/>
          </p:cNvSpPr>
          <p:nvPr>
            <p:ph type="sldNum" sz="quarter" idx="5"/>
          </p:nvPr>
        </p:nvSpPr>
        <p:spPr>
          <a:noFill/>
        </p:spPr>
        <p:txBody>
          <a:bodyPr/>
          <a:lstStyle/>
          <a:p>
            <a:fld id="{8BD92170-6B76-444A-89E5-C0C23A1C0708}" type="slidenum">
              <a:rPr lang="en-US" altLang="zh-CN" smtClean="0">
                <a:solidFill>
                  <a:prstClr val="black"/>
                </a:solidFill>
              </a:rPr>
            </a:fld>
            <a:endParaRPr lang="en-US" altLang="zh-CN" smtClean="0">
              <a:solidFill>
                <a:prstClr val="black"/>
              </a:solidFill>
            </a:endParaRPr>
          </a:p>
        </p:txBody>
      </p:sp>
      <p:sp>
        <p:nvSpPr>
          <p:cNvPr id="581635" name="Rectangle 2"/>
          <p:cNvSpPr>
            <a:spLocks noGrp="1" noRot="1" noChangeAspect="1" noChangeArrowheads="1" noTextEdit="1"/>
          </p:cNvSpPr>
          <p:nvPr>
            <p:ph type="sldImg"/>
          </p:nvPr>
        </p:nvSpPr>
        <p:spPr/>
      </p:sp>
      <p:sp>
        <p:nvSpPr>
          <p:cNvPr id="581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7"/>
          <p:cNvSpPr>
            <a:spLocks noGrp="1" noChangeArrowheads="1"/>
          </p:cNvSpPr>
          <p:nvPr>
            <p:ph type="sldNum" sz="quarter" idx="5"/>
          </p:nvPr>
        </p:nvSpPr>
        <p:spPr>
          <a:noFill/>
        </p:spPr>
        <p:txBody>
          <a:bodyPr/>
          <a:lstStyle/>
          <a:p>
            <a:fld id="{1A2BE25D-5F44-44B0-842F-F5D57018CCC5}" type="slidenum">
              <a:rPr lang="en-US" altLang="zh-CN" smtClean="0">
                <a:solidFill>
                  <a:prstClr val="black"/>
                </a:solidFill>
              </a:rPr>
            </a:fld>
            <a:endParaRPr lang="en-US" altLang="zh-CN" smtClean="0">
              <a:solidFill>
                <a:prstClr val="black"/>
              </a:solidFill>
            </a:endParaRPr>
          </a:p>
        </p:txBody>
      </p:sp>
      <p:sp>
        <p:nvSpPr>
          <p:cNvPr id="582659" name="Rectangle 2"/>
          <p:cNvSpPr>
            <a:spLocks noGrp="1" noRot="1" noChangeAspect="1" noChangeArrowheads="1" noTextEdit="1"/>
          </p:cNvSpPr>
          <p:nvPr>
            <p:ph type="sldImg"/>
          </p:nvPr>
        </p:nvSpPr>
        <p:spPr/>
      </p:sp>
      <p:sp>
        <p:nvSpPr>
          <p:cNvPr id="582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p:spPr>
        <p:txBody>
          <a:bodyPr/>
          <a:lstStyle/>
          <a:p>
            <a:fld id="{B42EC29D-901C-4320-8129-971AEB535867}" type="slidenum">
              <a:rPr lang="en-US" altLang="zh-CN" smtClean="0">
                <a:solidFill>
                  <a:prstClr val="black"/>
                </a:solidFill>
              </a:rPr>
            </a:fld>
            <a:endParaRPr lang="en-US" altLang="zh-CN" smtClean="0">
              <a:solidFill>
                <a:prstClr val="black"/>
              </a:solidFill>
            </a:endParaRPr>
          </a:p>
        </p:txBody>
      </p:sp>
      <p:sp>
        <p:nvSpPr>
          <p:cNvPr id="584707" name="Rectangle 2"/>
          <p:cNvSpPr>
            <a:spLocks noGrp="1" noRot="1" noChangeAspect="1" noChangeArrowheads="1" noTextEdit="1"/>
          </p:cNvSpPr>
          <p:nvPr>
            <p:ph type="sldImg"/>
          </p:nvPr>
        </p:nvSpPr>
        <p:spPr/>
      </p:sp>
      <p:sp>
        <p:nvSpPr>
          <p:cNvPr id="584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7"/>
          <p:cNvSpPr>
            <a:spLocks noGrp="1" noChangeArrowheads="1"/>
          </p:cNvSpPr>
          <p:nvPr>
            <p:ph type="sldNum" sz="quarter" idx="5"/>
          </p:nvPr>
        </p:nvSpPr>
        <p:spPr>
          <a:noFill/>
        </p:spPr>
        <p:txBody>
          <a:bodyPr/>
          <a:lstStyle/>
          <a:p>
            <a:fld id="{E559AE57-D736-4986-89BE-369868594FAB}" type="slidenum">
              <a:rPr lang="en-US" altLang="zh-CN" smtClean="0">
                <a:solidFill>
                  <a:prstClr val="black"/>
                </a:solidFill>
              </a:rPr>
            </a:fld>
            <a:endParaRPr lang="en-US" altLang="zh-CN" smtClean="0">
              <a:solidFill>
                <a:prstClr val="black"/>
              </a:solidFill>
            </a:endParaRPr>
          </a:p>
        </p:txBody>
      </p:sp>
      <p:sp>
        <p:nvSpPr>
          <p:cNvPr id="588803" name="Rectangle 2"/>
          <p:cNvSpPr>
            <a:spLocks noGrp="1" noRot="1" noChangeAspect="1" noChangeArrowheads="1" noTextEdit="1"/>
          </p:cNvSpPr>
          <p:nvPr>
            <p:ph type="sldImg"/>
          </p:nvPr>
        </p:nvSpPr>
        <p:spPr/>
      </p:sp>
      <p:sp>
        <p:nvSpPr>
          <p:cNvPr id="5888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7"/>
          <p:cNvSpPr>
            <a:spLocks noGrp="1" noChangeArrowheads="1"/>
          </p:cNvSpPr>
          <p:nvPr>
            <p:ph type="sldNum" sz="quarter" idx="5"/>
          </p:nvPr>
        </p:nvSpPr>
        <p:spPr>
          <a:noFill/>
        </p:spPr>
        <p:txBody>
          <a:bodyPr/>
          <a:lstStyle/>
          <a:p>
            <a:fld id="{80B6B569-2D9D-444F-96B8-64815E17CFE0}" type="slidenum">
              <a:rPr lang="en-US" altLang="zh-CN" smtClean="0">
                <a:solidFill>
                  <a:prstClr val="black"/>
                </a:solidFill>
              </a:rPr>
            </a:fld>
            <a:endParaRPr lang="en-US" altLang="zh-CN" smtClean="0">
              <a:solidFill>
                <a:prstClr val="black"/>
              </a:solidFill>
            </a:endParaRPr>
          </a:p>
        </p:txBody>
      </p:sp>
      <p:sp>
        <p:nvSpPr>
          <p:cNvPr id="589827" name="Rectangle 2"/>
          <p:cNvSpPr>
            <a:spLocks noGrp="1" noRot="1" noChangeAspect="1" noChangeArrowheads="1" noTextEdit="1"/>
          </p:cNvSpPr>
          <p:nvPr>
            <p:ph type="sldImg"/>
          </p:nvPr>
        </p:nvSpPr>
        <p:spPr/>
      </p:sp>
      <p:sp>
        <p:nvSpPr>
          <p:cNvPr id="589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7"/>
          <p:cNvSpPr>
            <a:spLocks noGrp="1" noChangeArrowheads="1"/>
          </p:cNvSpPr>
          <p:nvPr>
            <p:ph type="sldNum" sz="quarter" idx="5"/>
          </p:nvPr>
        </p:nvSpPr>
        <p:spPr>
          <a:noFill/>
        </p:spPr>
        <p:txBody>
          <a:bodyPr/>
          <a:lstStyle/>
          <a:p>
            <a:fld id="{4EC1BBCF-ED9D-41FE-A576-990BF34B3BE8}" type="slidenum">
              <a:rPr lang="en-US" altLang="zh-CN" smtClean="0">
                <a:solidFill>
                  <a:prstClr val="black"/>
                </a:solidFill>
              </a:rPr>
            </a:fld>
            <a:endParaRPr lang="en-US" altLang="zh-CN" smtClean="0">
              <a:solidFill>
                <a:prstClr val="black"/>
              </a:solidFill>
            </a:endParaRPr>
          </a:p>
        </p:txBody>
      </p:sp>
      <p:sp>
        <p:nvSpPr>
          <p:cNvPr id="590851" name="Rectangle 2"/>
          <p:cNvSpPr>
            <a:spLocks noGrp="1" noRot="1" noChangeAspect="1" noChangeArrowheads="1" noTextEdit="1"/>
          </p:cNvSpPr>
          <p:nvPr>
            <p:ph type="sldImg"/>
          </p:nvPr>
        </p:nvSpPr>
        <p:spPr/>
      </p:sp>
      <p:sp>
        <p:nvSpPr>
          <p:cNvPr id="590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7"/>
          <p:cNvSpPr>
            <a:spLocks noGrp="1" noChangeArrowheads="1"/>
          </p:cNvSpPr>
          <p:nvPr>
            <p:ph type="sldNum" sz="quarter" idx="5"/>
          </p:nvPr>
        </p:nvSpPr>
        <p:spPr>
          <a:noFill/>
        </p:spPr>
        <p:txBody>
          <a:bodyPr/>
          <a:lstStyle/>
          <a:p>
            <a:fld id="{4F01CFD1-6B68-4EDD-B8A7-0114D4659DC4}" type="slidenum">
              <a:rPr lang="en-US" altLang="zh-CN" smtClean="0">
                <a:solidFill>
                  <a:prstClr val="black"/>
                </a:solidFill>
              </a:rPr>
            </a:fld>
            <a:endParaRPr lang="en-US" altLang="zh-CN" smtClean="0">
              <a:solidFill>
                <a:prstClr val="black"/>
              </a:solidFill>
            </a:endParaRPr>
          </a:p>
        </p:txBody>
      </p:sp>
      <p:sp>
        <p:nvSpPr>
          <p:cNvPr id="591875" name="Rectangle 2"/>
          <p:cNvSpPr>
            <a:spLocks noGrp="1" noRot="1" noChangeAspect="1" noChangeArrowheads="1" noTextEdit="1"/>
          </p:cNvSpPr>
          <p:nvPr>
            <p:ph type="sldImg"/>
          </p:nvPr>
        </p:nvSpPr>
        <p:spPr/>
      </p:sp>
      <p:sp>
        <p:nvSpPr>
          <p:cNvPr id="5918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7"/>
          <p:cNvSpPr>
            <a:spLocks noGrp="1" noChangeArrowheads="1"/>
          </p:cNvSpPr>
          <p:nvPr>
            <p:ph type="sldNum" sz="quarter" idx="5"/>
          </p:nvPr>
        </p:nvSpPr>
        <p:spPr>
          <a:noFill/>
        </p:spPr>
        <p:txBody>
          <a:bodyPr/>
          <a:lstStyle/>
          <a:p>
            <a:fld id="{F307F602-759B-449B-9E8E-BEE9D131E0AA}" type="slidenum">
              <a:rPr lang="en-US" altLang="zh-CN" smtClean="0">
                <a:solidFill>
                  <a:prstClr val="black"/>
                </a:solidFill>
              </a:rPr>
            </a:fld>
            <a:endParaRPr lang="en-US" altLang="zh-CN" smtClean="0">
              <a:solidFill>
                <a:prstClr val="black"/>
              </a:solidFill>
            </a:endParaRPr>
          </a:p>
        </p:txBody>
      </p:sp>
      <p:sp>
        <p:nvSpPr>
          <p:cNvPr id="592899" name="Rectangle 2"/>
          <p:cNvSpPr>
            <a:spLocks noGrp="1" noRot="1" noChangeAspect="1" noChangeArrowheads="1" noTextEdit="1"/>
          </p:cNvSpPr>
          <p:nvPr>
            <p:ph type="sldImg"/>
          </p:nvPr>
        </p:nvSpPr>
        <p:spPr/>
      </p:sp>
      <p:sp>
        <p:nvSpPr>
          <p:cNvPr id="592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7"/>
          <p:cNvSpPr>
            <a:spLocks noGrp="1" noChangeArrowheads="1"/>
          </p:cNvSpPr>
          <p:nvPr>
            <p:ph type="sldNum" sz="quarter" idx="5"/>
          </p:nvPr>
        </p:nvSpPr>
        <p:spPr>
          <a:noFill/>
        </p:spPr>
        <p:txBody>
          <a:bodyPr/>
          <a:lstStyle/>
          <a:p>
            <a:fld id="{39F2203E-BCF9-46AC-98D3-CD48F781C71D}" type="slidenum">
              <a:rPr lang="en-US" altLang="zh-CN" smtClean="0">
                <a:solidFill>
                  <a:prstClr val="black"/>
                </a:solidFill>
              </a:rPr>
            </a:fld>
            <a:endParaRPr lang="en-US" altLang="zh-CN" smtClean="0">
              <a:solidFill>
                <a:prstClr val="black"/>
              </a:solidFill>
            </a:endParaRPr>
          </a:p>
        </p:txBody>
      </p:sp>
      <p:sp>
        <p:nvSpPr>
          <p:cNvPr id="593923" name="Rectangle 2"/>
          <p:cNvSpPr>
            <a:spLocks noGrp="1" noRot="1" noChangeAspect="1" noChangeArrowheads="1" noTextEdit="1"/>
          </p:cNvSpPr>
          <p:nvPr>
            <p:ph type="sldImg"/>
          </p:nvPr>
        </p:nvSpPr>
        <p:spPr/>
      </p:sp>
      <p:sp>
        <p:nvSpPr>
          <p:cNvPr id="593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7"/>
          <p:cNvSpPr>
            <a:spLocks noGrp="1" noChangeArrowheads="1"/>
          </p:cNvSpPr>
          <p:nvPr>
            <p:ph type="sldNum" sz="quarter" idx="5"/>
          </p:nvPr>
        </p:nvSpPr>
        <p:spPr>
          <a:noFill/>
        </p:spPr>
        <p:txBody>
          <a:bodyPr/>
          <a:lstStyle/>
          <a:p>
            <a:fld id="{DA26089B-FC2C-4E2A-8631-4CF3ED609F08}" type="slidenum">
              <a:rPr lang="en-US" altLang="zh-CN" smtClean="0">
                <a:solidFill>
                  <a:prstClr val="black"/>
                </a:solidFill>
              </a:rPr>
            </a:fld>
            <a:endParaRPr lang="en-US" altLang="zh-CN" smtClean="0">
              <a:solidFill>
                <a:prstClr val="black"/>
              </a:solidFill>
            </a:endParaRPr>
          </a:p>
        </p:txBody>
      </p:sp>
      <p:sp>
        <p:nvSpPr>
          <p:cNvPr id="595971" name="Rectangle 2"/>
          <p:cNvSpPr>
            <a:spLocks noGrp="1" noRot="1" noChangeAspect="1" noChangeArrowheads="1" noTextEdit="1"/>
          </p:cNvSpPr>
          <p:nvPr>
            <p:ph type="sldImg"/>
          </p:nvPr>
        </p:nvSpPr>
        <p:spPr/>
      </p:sp>
      <p:sp>
        <p:nvSpPr>
          <p:cNvPr id="5959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7"/>
          <p:cNvSpPr>
            <a:spLocks noGrp="1" noChangeArrowheads="1"/>
          </p:cNvSpPr>
          <p:nvPr>
            <p:ph type="sldNum" sz="quarter" idx="5"/>
          </p:nvPr>
        </p:nvSpPr>
        <p:spPr>
          <a:noFill/>
        </p:spPr>
        <p:txBody>
          <a:bodyPr/>
          <a:lstStyle/>
          <a:p>
            <a:fld id="{8CCE1C8A-1908-4CA7-A120-A3C9AFE67435}" type="slidenum">
              <a:rPr lang="en-US" altLang="zh-CN" smtClean="0">
                <a:solidFill>
                  <a:prstClr val="black"/>
                </a:solidFill>
              </a:rPr>
            </a:fld>
            <a:endParaRPr lang="en-US" altLang="zh-CN" smtClean="0">
              <a:solidFill>
                <a:prstClr val="black"/>
              </a:solidFill>
            </a:endParaRPr>
          </a:p>
        </p:txBody>
      </p:sp>
      <p:sp>
        <p:nvSpPr>
          <p:cNvPr id="566275" name="Rectangle 2"/>
          <p:cNvSpPr>
            <a:spLocks noGrp="1" noRot="1" noChangeAspect="1" noChangeArrowheads="1" noTextEdit="1"/>
          </p:cNvSpPr>
          <p:nvPr>
            <p:ph type="sldImg"/>
          </p:nvPr>
        </p:nvSpPr>
        <p:spPr/>
      </p:sp>
      <p:sp>
        <p:nvSpPr>
          <p:cNvPr id="56627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7"/>
          <p:cNvSpPr>
            <a:spLocks noGrp="1" noChangeArrowheads="1"/>
          </p:cNvSpPr>
          <p:nvPr>
            <p:ph type="sldNum" sz="quarter" idx="5"/>
          </p:nvPr>
        </p:nvSpPr>
        <p:spPr>
          <a:noFill/>
        </p:spPr>
        <p:txBody>
          <a:bodyPr/>
          <a:lstStyle/>
          <a:p>
            <a:fld id="{4E969180-DAB3-4449-B8AE-742EF970D42A}" type="slidenum">
              <a:rPr lang="en-US" altLang="zh-CN" smtClean="0">
                <a:solidFill>
                  <a:prstClr val="black"/>
                </a:solidFill>
              </a:rPr>
            </a:fld>
            <a:endParaRPr lang="en-US" altLang="zh-CN" smtClean="0">
              <a:solidFill>
                <a:prstClr val="black"/>
              </a:solidFill>
            </a:endParaRPr>
          </a:p>
        </p:txBody>
      </p:sp>
      <p:sp>
        <p:nvSpPr>
          <p:cNvPr id="596995" name="Rectangle 2"/>
          <p:cNvSpPr>
            <a:spLocks noGrp="1" noRot="1" noChangeAspect="1" noChangeArrowheads="1" noTextEdit="1"/>
          </p:cNvSpPr>
          <p:nvPr>
            <p:ph type="sldImg"/>
          </p:nvPr>
        </p:nvSpPr>
        <p:spPr/>
      </p:sp>
      <p:sp>
        <p:nvSpPr>
          <p:cNvPr id="596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7"/>
          <p:cNvSpPr>
            <a:spLocks noGrp="1" noChangeArrowheads="1"/>
          </p:cNvSpPr>
          <p:nvPr>
            <p:ph type="sldNum" sz="quarter" idx="5"/>
          </p:nvPr>
        </p:nvSpPr>
        <p:spPr>
          <a:noFill/>
        </p:spPr>
        <p:txBody>
          <a:bodyPr/>
          <a:lstStyle/>
          <a:p>
            <a:fld id="{C56BFF0B-1EB6-4B12-A6C9-12F39D9C83EC}" type="slidenum">
              <a:rPr lang="en-US" altLang="zh-CN" smtClean="0">
                <a:solidFill>
                  <a:prstClr val="black"/>
                </a:solidFill>
              </a:rPr>
            </a:fld>
            <a:endParaRPr lang="en-US" altLang="zh-CN" smtClean="0">
              <a:solidFill>
                <a:prstClr val="black"/>
              </a:solidFill>
            </a:endParaRPr>
          </a:p>
        </p:txBody>
      </p:sp>
      <p:sp>
        <p:nvSpPr>
          <p:cNvPr id="594947" name="Rectangle 2"/>
          <p:cNvSpPr>
            <a:spLocks noGrp="1" noRot="1" noChangeAspect="1" noChangeArrowheads="1" noTextEdit="1"/>
          </p:cNvSpPr>
          <p:nvPr>
            <p:ph type="sldImg"/>
          </p:nvPr>
        </p:nvSpPr>
        <p:spPr/>
      </p:sp>
      <p:sp>
        <p:nvSpPr>
          <p:cNvPr id="5949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7"/>
          <p:cNvSpPr>
            <a:spLocks noGrp="1" noChangeArrowheads="1"/>
          </p:cNvSpPr>
          <p:nvPr>
            <p:ph type="sldNum" sz="quarter" idx="5"/>
          </p:nvPr>
        </p:nvSpPr>
        <p:spPr>
          <a:noFill/>
        </p:spPr>
        <p:txBody>
          <a:bodyPr/>
          <a:lstStyle/>
          <a:p>
            <a:fld id="{EABAB3F0-7259-4CE4-997B-D683D35B4214}" type="slidenum">
              <a:rPr lang="en-US" altLang="zh-CN" smtClean="0">
                <a:solidFill>
                  <a:prstClr val="black"/>
                </a:solidFill>
              </a:rPr>
            </a:fld>
            <a:endParaRPr lang="en-US" altLang="zh-CN" smtClean="0">
              <a:solidFill>
                <a:prstClr val="black"/>
              </a:solidFill>
            </a:endParaRPr>
          </a:p>
        </p:txBody>
      </p:sp>
      <p:sp>
        <p:nvSpPr>
          <p:cNvPr id="599043" name="Rectangle 2"/>
          <p:cNvSpPr>
            <a:spLocks noGrp="1" noRot="1" noChangeAspect="1" noChangeArrowheads="1" noTextEdit="1"/>
          </p:cNvSpPr>
          <p:nvPr>
            <p:ph type="sldImg"/>
          </p:nvPr>
        </p:nvSpPr>
        <p:spPr/>
      </p:sp>
      <p:sp>
        <p:nvSpPr>
          <p:cNvPr id="5990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7"/>
          <p:cNvSpPr>
            <a:spLocks noGrp="1" noChangeArrowheads="1"/>
          </p:cNvSpPr>
          <p:nvPr>
            <p:ph type="sldNum" sz="quarter" idx="5"/>
          </p:nvPr>
        </p:nvSpPr>
        <p:spPr>
          <a:noFill/>
        </p:spPr>
        <p:txBody>
          <a:bodyPr/>
          <a:lstStyle/>
          <a:p>
            <a:fld id="{5422DEC7-C0BD-413C-A442-EE23C70762BB}" type="slidenum">
              <a:rPr lang="en-US" altLang="zh-CN" smtClean="0">
                <a:solidFill>
                  <a:prstClr val="black"/>
                </a:solidFill>
              </a:rPr>
            </a:fld>
            <a:endParaRPr lang="en-US" altLang="zh-CN" smtClean="0">
              <a:solidFill>
                <a:prstClr val="black"/>
              </a:solidFill>
            </a:endParaRPr>
          </a:p>
        </p:txBody>
      </p:sp>
      <p:sp>
        <p:nvSpPr>
          <p:cNvPr id="600067" name="Rectangle 2"/>
          <p:cNvSpPr>
            <a:spLocks noGrp="1" noRot="1" noChangeAspect="1" noChangeArrowheads="1" noTextEdit="1"/>
          </p:cNvSpPr>
          <p:nvPr>
            <p:ph type="sldImg"/>
          </p:nvPr>
        </p:nvSpPr>
        <p:spPr/>
      </p:sp>
      <p:sp>
        <p:nvSpPr>
          <p:cNvPr id="6000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p>
            <a:fld id="{CD03F82A-0F0C-4BA4-A8E2-65CCAF1D8CFA}" type="slidenum">
              <a:rPr lang="en-US" altLang="zh-CN" smtClean="0">
                <a:solidFill>
                  <a:prstClr val="black"/>
                </a:solidFill>
              </a:rPr>
            </a:fld>
            <a:endParaRPr lang="en-US" altLang="zh-CN" smtClean="0">
              <a:solidFill>
                <a:prstClr val="black"/>
              </a:solidFill>
            </a:endParaRPr>
          </a:p>
        </p:txBody>
      </p:sp>
      <p:sp>
        <p:nvSpPr>
          <p:cNvPr id="601091" name="Rectangle 2"/>
          <p:cNvSpPr>
            <a:spLocks noGrp="1" noRot="1" noChangeAspect="1" noChangeArrowheads="1" noTextEdit="1"/>
          </p:cNvSpPr>
          <p:nvPr>
            <p:ph type="sldImg"/>
          </p:nvPr>
        </p:nvSpPr>
        <p:spPr/>
      </p:sp>
      <p:sp>
        <p:nvSpPr>
          <p:cNvPr id="601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Rectangle 7"/>
          <p:cNvSpPr>
            <a:spLocks noGrp="1" noChangeArrowheads="1"/>
          </p:cNvSpPr>
          <p:nvPr>
            <p:ph type="sldNum" sz="quarter" idx="5"/>
          </p:nvPr>
        </p:nvSpPr>
        <p:spPr>
          <a:noFill/>
        </p:spPr>
        <p:txBody>
          <a:bodyPr/>
          <a:lstStyle/>
          <a:p>
            <a:fld id="{CD03F82A-0F0C-4BA4-A8E2-65CCAF1D8CFA}" type="slidenum">
              <a:rPr lang="en-US" altLang="zh-CN" smtClean="0">
                <a:solidFill>
                  <a:prstClr val="black"/>
                </a:solidFill>
              </a:rPr>
            </a:fld>
            <a:endParaRPr lang="en-US" altLang="zh-CN" smtClean="0">
              <a:solidFill>
                <a:prstClr val="black"/>
              </a:solidFill>
            </a:endParaRPr>
          </a:p>
        </p:txBody>
      </p:sp>
      <p:sp>
        <p:nvSpPr>
          <p:cNvPr id="601091" name="Rectangle 2"/>
          <p:cNvSpPr>
            <a:spLocks noGrp="1" noRot="1" noChangeAspect="1" noChangeArrowheads="1" noTextEdit="1"/>
          </p:cNvSpPr>
          <p:nvPr>
            <p:ph type="sldImg"/>
          </p:nvPr>
        </p:nvSpPr>
        <p:spPr/>
      </p:sp>
      <p:sp>
        <p:nvSpPr>
          <p:cNvPr id="60109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7"/>
          <p:cNvSpPr>
            <a:spLocks noGrp="1" noChangeArrowheads="1"/>
          </p:cNvSpPr>
          <p:nvPr>
            <p:ph type="sldNum" sz="quarter" idx="5"/>
          </p:nvPr>
        </p:nvSpPr>
        <p:spPr>
          <a:noFill/>
        </p:spPr>
        <p:txBody>
          <a:bodyPr/>
          <a:lstStyle/>
          <a:p>
            <a:fld id="{AA7786C5-7FEA-498D-8EFA-5EE6CFC6AE40}" type="slidenum">
              <a:rPr lang="en-US" altLang="zh-CN" smtClean="0">
                <a:solidFill>
                  <a:prstClr val="black"/>
                </a:solidFill>
              </a:rPr>
            </a:fld>
            <a:endParaRPr lang="en-US" altLang="zh-CN" smtClean="0">
              <a:solidFill>
                <a:prstClr val="black"/>
              </a:solidFill>
            </a:endParaRPr>
          </a:p>
        </p:txBody>
      </p:sp>
      <p:sp>
        <p:nvSpPr>
          <p:cNvPr id="602115" name="Rectangle 2"/>
          <p:cNvSpPr>
            <a:spLocks noGrp="1" noRot="1" noChangeAspect="1" noChangeArrowheads="1" noTextEdit="1"/>
          </p:cNvSpPr>
          <p:nvPr>
            <p:ph type="sldImg"/>
          </p:nvPr>
        </p:nvSpPr>
        <p:spPr/>
      </p:sp>
      <p:sp>
        <p:nvSpPr>
          <p:cNvPr id="60211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7"/>
          <p:cNvSpPr>
            <a:spLocks noGrp="1" noChangeArrowheads="1"/>
          </p:cNvSpPr>
          <p:nvPr>
            <p:ph type="sldNum" sz="quarter" idx="5"/>
          </p:nvPr>
        </p:nvSpPr>
        <p:spPr>
          <a:noFill/>
        </p:spPr>
        <p:txBody>
          <a:bodyPr/>
          <a:lstStyle/>
          <a:p>
            <a:fld id="{2A2AF50F-7E3E-4EF8-B4BF-748938848FA1}" type="slidenum">
              <a:rPr lang="en-US" altLang="zh-CN" smtClean="0">
                <a:solidFill>
                  <a:prstClr val="black"/>
                </a:solidFill>
              </a:rPr>
            </a:fld>
            <a:endParaRPr lang="en-US" altLang="zh-CN" smtClean="0">
              <a:solidFill>
                <a:prstClr val="black"/>
              </a:solidFill>
            </a:endParaRPr>
          </a:p>
        </p:txBody>
      </p:sp>
      <p:sp>
        <p:nvSpPr>
          <p:cNvPr id="603139" name="Rectangle 2"/>
          <p:cNvSpPr>
            <a:spLocks noGrp="1" noRot="1" noChangeAspect="1" noChangeArrowheads="1" noTextEdit="1"/>
          </p:cNvSpPr>
          <p:nvPr>
            <p:ph type="sldImg"/>
          </p:nvPr>
        </p:nvSpPr>
        <p:spPr/>
      </p:sp>
      <p:sp>
        <p:nvSpPr>
          <p:cNvPr id="6031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7"/>
          <p:cNvSpPr>
            <a:spLocks noGrp="1" noChangeArrowheads="1"/>
          </p:cNvSpPr>
          <p:nvPr>
            <p:ph type="sldNum" sz="quarter" idx="5"/>
          </p:nvPr>
        </p:nvSpPr>
        <p:spPr>
          <a:noFill/>
        </p:spPr>
        <p:txBody>
          <a:bodyPr/>
          <a:lstStyle/>
          <a:p>
            <a:fld id="{6C330D67-1A5D-4931-817B-0F7D8B5A1394}" type="slidenum">
              <a:rPr lang="en-US" altLang="zh-CN" smtClean="0">
                <a:solidFill>
                  <a:prstClr val="black"/>
                </a:solidFill>
              </a:rPr>
            </a:fld>
            <a:endParaRPr lang="en-US" altLang="zh-CN" smtClean="0">
              <a:solidFill>
                <a:prstClr val="black"/>
              </a:solidFill>
            </a:endParaRPr>
          </a:p>
        </p:txBody>
      </p:sp>
      <p:sp>
        <p:nvSpPr>
          <p:cNvPr id="604163" name="Rectangle 2"/>
          <p:cNvSpPr>
            <a:spLocks noGrp="1" noRot="1" noChangeAspect="1" noChangeArrowheads="1" noTextEdit="1"/>
          </p:cNvSpPr>
          <p:nvPr>
            <p:ph type="sldImg"/>
          </p:nvPr>
        </p:nvSpPr>
        <p:spPr/>
      </p:sp>
      <p:sp>
        <p:nvSpPr>
          <p:cNvPr id="60416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7"/>
          <p:cNvSpPr>
            <a:spLocks noGrp="1" noChangeArrowheads="1"/>
          </p:cNvSpPr>
          <p:nvPr>
            <p:ph type="sldNum" sz="quarter" idx="5"/>
          </p:nvPr>
        </p:nvSpPr>
        <p:spPr>
          <a:noFill/>
        </p:spPr>
        <p:txBody>
          <a:bodyPr/>
          <a:lstStyle/>
          <a:p>
            <a:fld id="{732B6D37-9214-42B5-8317-B5157A1F74AF}" type="slidenum">
              <a:rPr lang="en-US" altLang="zh-CN" smtClean="0">
                <a:solidFill>
                  <a:prstClr val="black"/>
                </a:solidFill>
              </a:rPr>
            </a:fld>
            <a:endParaRPr lang="en-US" altLang="zh-CN" smtClean="0">
              <a:solidFill>
                <a:prstClr val="black"/>
              </a:solidFill>
            </a:endParaRPr>
          </a:p>
        </p:txBody>
      </p:sp>
      <p:sp>
        <p:nvSpPr>
          <p:cNvPr id="607235" name="Rectangle 2"/>
          <p:cNvSpPr>
            <a:spLocks noGrp="1" noRot="1" noChangeAspect="1" noChangeArrowheads="1" noTextEdit="1"/>
          </p:cNvSpPr>
          <p:nvPr>
            <p:ph type="sldImg"/>
          </p:nvPr>
        </p:nvSpPr>
        <p:spPr/>
      </p:sp>
      <p:sp>
        <p:nvSpPr>
          <p:cNvPr id="6072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7"/>
          <p:cNvSpPr>
            <a:spLocks noGrp="1" noChangeArrowheads="1"/>
          </p:cNvSpPr>
          <p:nvPr>
            <p:ph type="sldNum" sz="quarter" idx="5"/>
          </p:nvPr>
        </p:nvSpPr>
        <p:spPr>
          <a:noFill/>
        </p:spPr>
        <p:txBody>
          <a:bodyPr/>
          <a:lstStyle/>
          <a:p>
            <a:fld id="{50124645-2513-4FC7-95A1-21041A1755DC}" type="slidenum">
              <a:rPr lang="en-US" altLang="zh-CN" smtClean="0">
                <a:solidFill>
                  <a:prstClr val="black"/>
                </a:solidFill>
              </a:rPr>
            </a:fld>
            <a:endParaRPr lang="en-US" altLang="zh-CN" smtClean="0">
              <a:solidFill>
                <a:prstClr val="black"/>
              </a:solidFill>
            </a:endParaRPr>
          </a:p>
        </p:txBody>
      </p:sp>
      <p:sp>
        <p:nvSpPr>
          <p:cNvPr id="567299" name="Rectangle 2"/>
          <p:cNvSpPr>
            <a:spLocks noGrp="1" noRot="1" noChangeAspect="1" noChangeArrowheads="1" noTextEdit="1"/>
          </p:cNvSpPr>
          <p:nvPr>
            <p:ph type="sldImg"/>
          </p:nvPr>
        </p:nvSpPr>
        <p:spPr/>
      </p:sp>
      <p:sp>
        <p:nvSpPr>
          <p:cNvPr id="5673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7"/>
          <p:cNvSpPr>
            <a:spLocks noGrp="1" noChangeArrowheads="1"/>
          </p:cNvSpPr>
          <p:nvPr>
            <p:ph type="sldNum" sz="quarter" idx="5"/>
          </p:nvPr>
        </p:nvSpPr>
        <p:spPr>
          <a:noFill/>
        </p:spPr>
        <p:txBody>
          <a:bodyPr/>
          <a:lstStyle/>
          <a:p>
            <a:fld id="{FC6CB479-8D50-477F-9714-8E12D4D99DDF}" type="slidenum">
              <a:rPr lang="en-US" altLang="zh-CN" smtClean="0">
                <a:solidFill>
                  <a:prstClr val="black"/>
                </a:solidFill>
              </a:rPr>
            </a:fld>
            <a:endParaRPr lang="en-US" altLang="zh-CN" smtClean="0">
              <a:solidFill>
                <a:prstClr val="black"/>
              </a:solidFill>
            </a:endParaRPr>
          </a:p>
        </p:txBody>
      </p:sp>
      <p:sp>
        <p:nvSpPr>
          <p:cNvPr id="608259" name="Rectangle 2"/>
          <p:cNvSpPr>
            <a:spLocks noGrp="1" noRot="1" noChangeAspect="1" noChangeArrowheads="1" noTextEdit="1"/>
          </p:cNvSpPr>
          <p:nvPr>
            <p:ph type="sldImg"/>
          </p:nvPr>
        </p:nvSpPr>
        <p:spPr/>
      </p:sp>
      <p:sp>
        <p:nvSpPr>
          <p:cNvPr id="608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7"/>
          <p:cNvSpPr>
            <a:spLocks noGrp="1" noChangeArrowheads="1"/>
          </p:cNvSpPr>
          <p:nvPr>
            <p:ph type="sldNum" sz="quarter" idx="5"/>
          </p:nvPr>
        </p:nvSpPr>
        <p:spPr>
          <a:noFill/>
        </p:spPr>
        <p:txBody>
          <a:bodyPr/>
          <a:lstStyle/>
          <a:p>
            <a:fld id="{18BF6C1C-01D4-4A77-88B3-0F55FB826518}" type="slidenum">
              <a:rPr lang="en-US" altLang="zh-CN" smtClean="0">
                <a:solidFill>
                  <a:prstClr val="black"/>
                </a:solidFill>
              </a:rPr>
            </a:fld>
            <a:endParaRPr lang="en-US" altLang="zh-CN" smtClean="0">
              <a:solidFill>
                <a:prstClr val="black"/>
              </a:solidFill>
            </a:endParaRPr>
          </a:p>
        </p:txBody>
      </p:sp>
      <p:sp>
        <p:nvSpPr>
          <p:cNvPr id="609283" name="Rectangle 2"/>
          <p:cNvSpPr>
            <a:spLocks noGrp="1" noRot="1" noChangeAspect="1" noChangeArrowheads="1" noTextEdit="1"/>
          </p:cNvSpPr>
          <p:nvPr>
            <p:ph type="sldImg"/>
          </p:nvPr>
        </p:nvSpPr>
        <p:spPr/>
      </p:sp>
      <p:sp>
        <p:nvSpPr>
          <p:cNvPr id="609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7"/>
          <p:cNvSpPr>
            <a:spLocks noGrp="1" noChangeArrowheads="1"/>
          </p:cNvSpPr>
          <p:nvPr>
            <p:ph type="sldNum" sz="quarter" idx="5"/>
          </p:nvPr>
        </p:nvSpPr>
        <p:spPr>
          <a:noFill/>
        </p:spPr>
        <p:txBody>
          <a:bodyPr/>
          <a:lstStyle/>
          <a:p>
            <a:fld id="{B1416883-32AB-40D2-82D9-3F3907AF16ED}" type="slidenum">
              <a:rPr lang="en-US" altLang="zh-CN" smtClean="0">
                <a:solidFill>
                  <a:prstClr val="black"/>
                </a:solidFill>
              </a:rPr>
            </a:fld>
            <a:endParaRPr lang="en-US" altLang="zh-CN" smtClean="0">
              <a:solidFill>
                <a:prstClr val="black"/>
              </a:solidFill>
            </a:endParaRPr>
          </a:p>
        </p:txBody>
      </p:sp>
      <p:sp>
        <p:nvSpPr>
          <p:cNvPr id="612355" name="Rectangle 2"/>
          <p:cNvSpPr>
            <a:spLocks noGrp="1" noRot="1" noChangeAspect="1" noChangeArrowheads="1" noTextEdit="1"/>
          </p:cNvSpPr>
          <p:nvPr>
            <p:ph type="sldImg"/>
          </p:nvPr>
        </p:nvSpPr>
        <p:spPr/>
      </p:sp>
      <p:sp>
        <p:nvSpPr>
          <p:cNvPr id="6123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7"/>
          <p:cNvSpPr>
            <a:spLocks noGrp="1" noChangeArrowheads="1"/>
          </p:cNvSpPr>
          <p:nvPr>
            <p:ph type="sldNum" sz="quarter" idx="5"/>
          </p:nvPr>
        </p:nvSpPr>
        <p:spPr>
          <a:noFill/>
        </p:spPr>
        <p:txBody>
          <a:bodyPr/>
          <a:lstStyle/>
          <a:p>
            <a:fld id="{3DDC4CE1-07A0-45AB-9C52-4140ABC245F1}" type="slidenum">
              <a:rPr lang="en-US" altLang="zh-CN" smtClean="0">
                <a:solidFill>
                  <a:prstClr val="black"/>
                </a:solidFill>
              </a:rPr>
            </a:fld>
            <a:endParaRPr lang="en-US" altLang="zh-CN" smtClean="0">
              <a:solidFill>
                <a:prstClr val="black"/>
              </a:solidFill>
            </a:endParaRPr>
          </a:p>
        </p:txBody>
      </p:sp>
      <p:sp>
        <p:nvSpPr>
          <p:cNvPr id="613379" name="Rectangle 2"/>
          <p:cNvSpPr>
            <a:spLocks noGrp="1" noRot="1" noChangeAspect="1" noChangeArrowheads="1" noTextEdit="1"/>
          </p:cNvSpPr>
          <p:nvPr>
            <p:ph type="sldImg"/>
          </p:nvPr>
        </p:nvSpPr>
        <p:spPr/>
      </p:sp>
      <p:sp>
        <p:nvSpPr>
          <p:cNvPr id="6133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7"/>
          <p:cNvSpPr>
            <a:spLocks noGrp="1" noChangeArrowheads="1"/>
          </p:cNvSpPr>
          <p:nvPr>
            <p:ph type="sldNum" sz="quarter" idx="5"/>
          </p:nvPr>
        </p:nvSpPr>
        <p:spPr>
          <a:noFill/>
        </p:spPr>
        <p:txBody>
          <a:bodyPr/>
          <a:lstStyle/>
          <a:p>
            <a:fld id="{64893D64-EAF5-40CC-A16C-7F8265418350}" type="slidenum">
              <a:rPr lang="en-US" altLang="zh-CN" smtClean="0">
                <a:solidFill>
                  <a:prstClr val="black"/>
                </a:solidFill>
              </a:rPr>
            </a:fld>
            <a:endParaRPr lang="en-US" altLang="zh-CN" smtClean="0">
              <a:solidFill>
                <a:prstClr val="black"/>
              </a:solidFill>
            </a:endParaRPr>
          </a:p>
        </p:txBody>
      </p:sp>
      <p:sp>
        <p:nvSpPr>
          <p:cNvPr id="568323" name="Rectangle 2"/>
          <p:cNvSpPr>
            <a:spLocks noGrp="1" noRot="1" noChangeAspect="1" noChangeArrowheads="1" noTextEdit="1"/>
          </p:cNvSpPr>
          <p:nvPr>
            <p:ph type="sldImg"/>
          </p:nvPr>
        </p:nvSpPr>
        <p:spPr/>
      </p:sp>
      <p:sp>
        <p:nvSpPr>
          <p:cNvPr id="5683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7"/>
          <p:cNvSpPr>
            <a:spLocks noGrp="1" noChangeArrowheads="1"/>
          </p:cNvSpPr>
          <p:nvPr>
            <p:ph type="sldNum" sz="quarter" idx="5"/>
          </p:nvPr>
        </p:nvSpPr>
        <p:spPr>
          <a:noFill/>
        </p:spPr>
        <p:txBody>
          <a:bodyPr/>
          <a:lstStyle/>
          <a:p>
            <a:fld id="{3C5D0A26-9A9C-4A41-8C08-61C58BA280B3}" type="slidenum">
              <a:rPr lang="en-US" altLang="zh-CN" smtClean="0">
                <a:solidFill>
                  <a:prstClr val="black"/>
                </a:solidFill>
              </a:rPr>
            </a:fld>
            <a:endParaRPr lang="en-US" altLang="zh-CN" smtClean="0">
              <a:solidFill>
                <a:prstClr val="black"/>
              </a:solidFill>
            </a:endParaRPr>
          </a:p>
        </p:txBody>
      </p:sp>
      <p:sp>
        <p:nvSpPr>
          <p:cNvPr id="569347" name="Rectangle 2"/>
          <p:cNvSpPr>
            <a:spLocks noGrp="1" noRot="1" noChangeAspect="1" noChangeArrowheads="1" noTextEdit="1"/>
          </p:cNvSpPr>
          <p:nvPr>
            <p:ph type="sldImg"/>
          </p:nvPr>
        </p:nvSpPr>
        <p:spPr/>
      </p:sp>
      <p:sp>
        <p:nvSpPr>
          <p:cNvPr id="5693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7"/>
          <p:cNvSpPr>
            <a:spLocks noGrp="1" noChangeArrowheads="1"/>
          </p:cNvSpPr>
          <p:nvPr>
            <p:ph type="sldNum" sz="quarter" idx="5"/>
          </p:nvPr>
        </p:nvSpPr>
        <p:spPr>
          <a:noFill/>
        </p:spPr>
        <p:txBody>
          <a:bodyPr/>
          <a:lstStyle/>
          <a:p>
            <a:fld id="{8FC0EF3D-D5D1-4F6C-8D6D-C63F6C4A5EF4}" type="slidenum">
              <a:rPr lang="en-US" altLang="zh-CN" smtClean="0">
                <a:solidFill>
                  <a:prstClr val="black"/>
                </a:solidFill>
              </a:rPr>
            </a:fld>
            <a:endParaRPr lang="en-US" altLang="zh-CN" smtClean="0">
              <a:solidFill>
                <a:prstClr val="black"/>
              </a:solidFill>
            </a:endParaRPr>
          </a:p>
        </p:txBody>
      </p:sp>
      <p:sp>
        <p:nvSpPr>
          <p:cNvPr id="570371" name="Rectangle 2"/>
          <p:cNvSpPr>
            <a:spLocks noGrp="1" noRot="1" noChangeAspect="1" noChangeArrowheads="1" noTextEdit="1"/>
          </p:cNvSpPr>
          <p:nvPr>
            <p:ph type="sldImg"/>
          </p:nvPr>
        </p:nvSpPr>
        <p:spPr/>
      </p:sp>
      <p:sp>
        <p:nvSpPr>
          <p:cNvPr id="570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7"/>
          <p:cNvSpPr>
            <a:spLocks noGrp="1" noChangeArrowheads="1"/>
          </p:cNvSpPr>
          <p:nvPr>
            <p:ph type="sldNum" sz="quarter" idx="5"/>
          </p:nvPr>
        </p:nvSpPr>
        <p:spPr>
          <a:noFill/>
        </p:spPr>
        <p:txBody>
          <a:bodyPr/>
          <a:lstStyle/>
          <a:p>
            <a:fld id="{41BC6699-3F25-4F72-94ED-4BA9A236AE03}" type="slidenum">
              <a:rPr lang="en-US" altLang="zh-CN" smtClean="0">
                <a:solidFill>
                  <a:prstClr val="black"/>
                </a:solidFill>
              </a:rPr>
            </a:fld>
            <a:endParaRPr lang="en-US" altLang="zh-CN" smtClean="0">
              <a:solidFill>
                <a:prstClr val="black"/>
              </a:solidFill>
            </a:endParaRPr>
          </a:p>
        </p:txBody>
      </p:sp>
      <p:sp>
        <p:nvSpPr>
          <p:cNvPr id="571395" name="Rectangle 2"/>
          <p:cNvSpPr>
            <a:spLocks noGrp="1" noRot="1" noChangeAspect="1" noChangeArrowheads="1" noTextEdit="1"/>
          </p:cNvSpPr>
          <p:nvPr>
            <p:ph type="sldImg"/>
          </p:nvPr>
        </p:nvSpPr>
        <p:spPr/>
      </p:sp>
      <p:sp>
        <p:nvSpPr>
          <p:cNvPr id="5713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7"/>
          <p:cNvSpPr>
            <a:spLocks noGrp="1" noChangeArrowheads="1"/>
          </p:cNvSpPr>
          <p:nvPr>
            <p:ph type="sldNum" sz="quarter" idx="5"/>
          </p:nvPr>
        </p:nvSpPr>
        <p:spPr>
          <a:noFill/>
        </p:spPr>
        <p:txBody>
          <a:bodyPr/>
          <a:lstStyle/>
          <a:p>
            <a:fld id="{5F607C72-470B-4C2E-BDB5-C53DAC8CA405}" type="slidenum">
              <a:rPr lang="en-US" altLang="zh-CN" smtClean="0">
                <a:solidFill>
                  <a:prstClr val="black"/>
                </a:solidFill>
              </a:rPr>
            </a:fld>
            <a:endParaRPr lang="en-US" altLang="zh-CN" smtClean="0">
              <a:solidFill>
                <a:prstClr val="black"/>
              </a:solidFill>
            </a:endParaRPr>
          </a:p>
        </p:txBody>
      </p:sp>
      <p:sp>
        <p:nvSpPr>
          <p:cNvPr id="572419" name="Rectangle 2"/>
          <p:cNvSpPr>
            <a:spLocks noGrp="1" noRot="1" noChangeAspect="1" noChangeArrowheads="1" noTextEdit="1"/>
          </p:cNvSpPr>
          <p:nvPr>
            <p:ph type="sldImg"/>
          </p:nvPr>
        </p:nvSpPr>
        <p:spPr/>
      </p:sp>
      <p:sp>
        <p:nvSpPr>
          <p:cNvPr id="57242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00100" y="2366963"/>
            <a:ext cx="9067800" cy="1633537"/>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600200" y="4318000"/>
            <a:ext cx="7467600" cy="194786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3332E72-2CC3-4A22-841C-12856A7F3AD4}"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CC7057A1-13F5-4E1C-B989-EAD504D47F18}"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00950" y="677863"/>
            <a:ext cx="226695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00100" y="677863"/>
            <a:ext cx="6648450"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C5D679B-D1B4-4902-A18A-0F9DC4B882B6}"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800100" y="677863"/>
            <a:ext cx="9067800" cy="1270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800100" y="2201863"/>
            <a:ext cx="9067800" cy="4572000"/>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9411CF12-03D4-448B-A945-21DC839D0CBE}"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00100" y="677863"/>
            <a:ext cx="9067800" cy="1270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800100" y="2201863"/>
            <a:ext cx="9067800" cy="4572000"/>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DEA847D-3D27-4606-B5D7-84079EF03F36}"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AE3448AC-35BF-4F9F-AD4F-4BD77949DC8D}"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2963" y="4895850"/>
            <a:ext cx="9067800" cy="15144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2963" y="3228975"/>
            <a:ext cx="9067800" cy="1666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F80C5078-6EFB-4DD3-994A-C1307CB5C4D7}"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00100" y="2201863"/>
            <a:ext cx="4457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410200" y="2201863"/>
            <a:ext cx="44577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4DCA048-5FBA-4954-94FE-01CA909EEFF3}"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9601200" cy="1270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3400" y="1704975"/>
            <a:ext cx="4713288"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533400" y="2416175"/>
            <a:ext cx="4713288"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5419725" y="1704975"/>
            <a:ext cx="4714875" cy="7112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5419725" y="2416175"/>
            <a:ext cx="4714875" cy="43910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D870B585-4B88-4334-A029-9999140FA486}"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54A26FD7-7CBC-4872-BA8D-306FD4D1385E}"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0A8C7F7-64C1-493C-86D3-261AD5E39527}"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3400" y="303213"/>
            <a:ext cx="3509963" cy="12906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70363" y="303213"/>
            <a:ext cx="5964237" cy="65039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533400" y="1593850"/>
            <a:ext cx="3509963" cy="52133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636190D1-CC36-43A4-8714-D4CB49CC21A2}"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0738" y="5334000"/>
            <a:ext cx="6400800" cy="6302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0738" y="681038"/>
            <a:ext cx="64008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090738" y="5964238"/>
            <a:ext cx="6400800" cy="8937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3696D2B-0F42-4DBC-A276-C6900FAB535B}" type="slidenum">
              <a:rPr lang="en-US" altLang="zh-CN">
                <a:solidFill>
                  <a:srgbClr val="000000"/>
                </a:solidFill>
              </a:rPr>
            </a:fld>
            <a:endParaRPr lang="en-US" altLang="zh-CN">
              <a:solidFill>
                <a:srgbClr val="000000"/>
              </a:solidFill>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xfrm>
            <a:off x="800100" y="677863"/>
            <a:ext cx="9067800" cy="1270000"/>
          </a:xfrm>
          <a:prstGeom prst="rect">
            <a:avLst/>
          </a:prstGeom>
          <a:noFill/>
          <a:ln w="9525">
            <a:noFill/>
            <a:miter lim="800000"/>
          </a:ln>
        </p:spPr>
        <p:txBody>
          <a:bodyPr vert="horz" wrap="square" lIns="104498" tIns="52249" rIns="104498" bIns="52249" numCol="1" anchor="ctr" anchorCtr="0" compatLnSpc="1"/>
          <a:lstStyle/>
          <a:p>
            <a:pPr lvl="0"/>
            <a:r>
              <a:rPr lang="zh-CN" altLang="en-US" smtClean="0"/>
              <a:t>单击此处编辑母版标题样式</a:t>
            </a:r>
            <a:endParaRPr lang="zh-CN" altLang="en-US" smtClean="0"/>
          </a:p>
        </p:txBody>
      </p:sp>
      <p:sp>
        <p:nvSpPr>
          <p:cNvPr id="46083" name="Rectangle 3"/>
          <p:cNvSpPr>
            <a:spLocks noGrp="1" noChangeArrowheads="1"/>
          </p:cNvSpPr>
          <p:nvPr>
            <p:ph type="body" idx="1"/>
          </p:nvPr>
        </p:nvSpPr>
        <p:spPr bwMode="auto">
          <a:xfrm>
            <a:off x="800100" y="2201863"/>
            <a:ext cx="9067800" cy="4572000"/>
          </a:xfrm>
          <a:prstGeom prst="rect">
            <a:avLst/>
          </a:prstGeom>
          <a:noFill/>
          <a:ln w="9525">
            <a:noFill/>
            <a:miter lim="800000"/>
          </a:ln>
        </p:spPr>
        <p:txBody>
          <a:bodyPr vert="horz" wrap="square" lIns="104498" tIns="52249" rIns="104498" bIns="52249"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800100" y="6942138"/>
            <a:ext cx="2222500" cy="508000"/>
          </a:xfrm>
          <a:prstGeom prst="rect">
            <a:avLst/>
          </a:prstGeom>
          <a:noFill/>
          <a:ln w="9525">
            <a:noFill/>
            <a:miter lim="800000"/>
          </a:ln>
          <a:effectLst/>
        </p:spPr>
        <p:txBody>
          <a:bodyPr vert="horz" wrap="square" lIns="104498" tIns="52249" rIns="104498" bIns="52249" numCol="1" anchor="t" anchorCtr="0" compatLnSpc="1"/>
          <a:lstStyle>
            <a:lvl1pPr algn="l">
              <a:defRPr sz="1600" b="0"/>
            </a:lvl1pPr>
          </a:lstStyle>
          <a:p>
            <a:pPr>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644900" y="6942138"/>
            <a:ext cx="3378200" cy="508000"/>
          </a:xfrm>
          <a:prstGeom prst="rect">
            <a:avLst/>
          </a:prstGeom>
          <a:noFill/>
          <a:ln w="9525">
            <a:noFill/>
            <a:miter lim="800000"/>
          </a:ln>
          <a:effectLst/>
        </p:spPr>
        <p:txBody>
          <a:bodyPr vert="horz" wrap="square" lIns="104498" tIns="52249" rIns="104498" bIns="52249" numCol="1" anchor="t" anchorCtr="0" compatLnSpc="1"/>
          <a:lstStyle>
            <a:lvl1pPr algn="ctr">
              <a:defRPr sz="1600" b="0"/>
            </a:lvl1pPr>
          </a:lstStyle>
          <a:p>
            <a:pPr>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7645400" y="6942138"/>
            <a:ext cx="2222500" cy="508000"/>
          </a:xfrm>
          <a:prstGeom prst="rect">
            <a:avLst/>
          </a:prstGeom>
          <a:noFill/>
          <a:ln w="9525">
            <a:noFill/>
            <a:miter lim="800000"/>
          </a:ln>
          <a:effectLst/>
        </p:spPr>
        <p:txBody>
          <a:bodyPr vert="horz" wrap="square" lIns="104498" tIns="52249" rIns="104498" bIns="52249" numCol="1" anchor="t" anchorCtr="0" compatLnSpc="1"/>
          <a:lstStyle>
            <a:lvl1pPr algn="r">
              <a:defRPr sz="1600" b="0"/>
            </a:lvl1pPr>
          </a:lstStyle>
          <a:p>
            <a:pPr>
              <a:defRPr/>
            </a:pPr>
            <a:fld id="{653AB759-7A2C-4E92-BCF2-4D8ED23AB12A}" type="slidenum">
              <a:rPr lang="en-US" altLang="zh-CN">
                <a:solidFill>
                  <a:srgbClr val="000000"/>
                </a:solidFill>
              </a:rPr>
            </a:fld>
            <a:endParaRPr lang="en-US" altLang="zh-CN">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p:transition>
  <p:txStyles>
    <p:titleStyle>
      <a:lvl1pPr algn="ctr" defTabSz="1044575" rtl="0" eaLnBrk="0" fontAlgn="base" hangingPunct="0">
        <a:spcBef>
          <a:spcPct val="0"/>
        </a:spcBef>
        <a:spcAft>
          <a:spcPct val="0"/>
        </a:spcAft>
        <a:defRPr kumimoji="1" sz="5000">
          <a:solidFill>
            <a:schemeClr val="tx2"/>
          </a:solidFill>
          <a:latin typeface="+mj-lt"/>
          <a:ea typeface="+mj-ea"/>
          <a:cs typeface="+mj-cs"/>
        </a:defRPr>
      </a:lvl1pPr>
      <a:lvl2pPr algn="ctr" defTabSz="1044575" rtl="0" eaLnBrk="0" fontAlgn="base" hangingPunct="0">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2pPr>
      <a:lvl3pPr algn="ctr" defTabSz="1044575" rtl="0" eaLnBrk="0" fontAlgn="base" hangingPunct="0">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3pPr>
      <a:lvl4pPr algn="ctr" defTabSz="1044575" rtl="0" eaLnBrk="0" fontAlgn="base" hangingPunct="0">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4pPr>
      <a:lvl5pPr algn="ctr" defTabSz="1044575" rtl="0" eaLnBrk="0" fontAlgn="base" hangingPunct="0">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5pPr>
      <a:lvl6pPr marL="457200" algn="ctr" defTabSz="1044575" rtl="0" fontAlgn="base">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6pPr>
      <a:lvl7pPr marL="914400" algn="ctr" defTabSz="1044575" rtl="0" fontAlgn="base">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7pPr>
      <a:lvl8pPr marL="1371600" algn="ctr" defTabSz="1044575" rtl="0" fontAlgn="base">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8pPr>
      <a:lvl9pPr marL="1828800" algn="ctr" defTabSz="1044575" rtl="0" fontAlgn="base">
        <a:spcBef>
          <a:spcPct val="0"/>
        </a:spcBef>
        <a:spcAft>
          <a:spcPct val="0"/>
        </a:spcAft>
        <a:defRPr kumimoji="1" sz="5000">
          <a:solidFill>
            <a:schemeClr val="tx2"/>
          </a:solidFill>
          <a:latin typeface="Times New Roman" panose="02020603050405020304" pitchFamily="18" charset="0"/>
          <a:ea typeface="宋体" panose="02010600030101010101" pitchFamily="2" charset="-122"/>
        </a:defRPr>
      </a:lvl9pPr>
    </p:titleStyle>
    <p:bodyStyle>
      <a:lvl1pPr marL="392430" indent="-392430" algn="l" defTabSz="1044575" rtl="0" eaLnBrk="0" fontAlgn="base" hangingPunct="0">
        <a:spcBef>
          <a:spcPct val="20000"/>
        </a:spcBef>
        <a:spcAft>
          <a:spcPct val="0"/>
        </a:spcAft>
        <a:buChar char="•"/>
        <a:defRPr kumimoji="1" sz="3700">
          <a:solidFill>
            <a:schemeClr val="tx1"/>
          </a:solidFill>
          <a:latin typeface="+mn-lt"/>
          <a:ea typeface="+mn-ea"/>
          <a:cs typeface="+mn-cs"/>
        </a:defRPr>
      </a:lvl1pPr>
      <a:lvl2pPr marL="849630" indent="-327025" algn="l" defTabSz="1044575" rtl="0" eaLnBrk="0" fontAlgn="base" hangingPunct="0">
        <a:spcBef>
          <a:spcPct val="20000"/>
        </a:spcBef>
        <a:spcAft>
          <a:spcPct val="0"/>
        </a:spcAft>
        <a:buChar char="–"/>
        <a:defRPr kumimoji="1" sz="3200">
          <a:solidFill>
            <a:schemeClr val="tx1"/>
          </a:solidFill>
          <a:latin typeface="+mn-lt"/>
          <a:ea typeface="+mn-ea"/>
        </a:defRPr>
      </a:lvl2pPr>
      <a:lvl3pPr marL="1306830" indent="-262255" algn="l" defTabSz="1044575" rtl="0" eaLnBrk="0" fontAlgn="base" hangingPunct="0">
        <a:spcBef>
          <a:spcPct val="20000"/>
        </a:spcBef>
        <a:spcAft>
          <a:spcPct val="0"/>
        </a:spcAft>
        <a:buChar char="•"/>
        <a:defRPr kumimoji="1" sz="2700">
          <a:solidFill>
            <a:schemeClr val="tx1"/>
          </a:solidFill>
          <a:latin typeface="+mn-lt"/>
          <a:ea typeface="+mn-ea"/>
        </a:defRPr>
      </a:lvl3pPr>
      <a:lvl4pPr marL="1828800" indent="-262255" algn="l" defTabSz="1044575" rtl="0" eaLnBrk="0" fontAlgn="base" hangingPunct="0">
        <a:spcBef>
          <a:spcPct val="20000"/>
        </a:spcBef>
        <a:spcAft>
          <a:spcPct val="0"/>
        </a:spcAft>
        <a:buChar char="–"/>
        <a:defRPr kumimoji="1" sz="2300">
          <a:solidFill>
            <a:schemeClr val="tx1"/>
          </a:solidFill>
          <a:latin typeface="+mn-lt"/>
          <a:ea typeface="+mn-ea"/>
        </a:defRPr>
      </a:lvl4pPr>
      <a:lvl5pPr marL="2351405" indent="-260350" algn="l" defTabSz="1044575" rtl="0" eaLnBrk="0" fontAlgn="base" hangingPunct="0">
        <a:spcBef>
          <a:spcPct val="20000"/>
        </a:spcBef>
        <a:spcAft>
          <a:spcPct val="0"/>
        </a:spcAft>
        <a:buChar char="»"/>
        <a:defRPr kumimoji="1" sz="2300">
          <a:solidFill>
            <a:schemeClr val="tx1"/>
          </a:solidFill>
          <a:latin typeface="+mn-lt"/>
          <a:ea typeface="+mn-ea"/>
        </a:defRPr>
      </a:lvl5pPr>
      <a:lvl6pPr marL="2808605" indent="-260350" algn="l" defTabSz="1044575" rtl="0" fontAlgn="base">
        <a:spcBef>
          <a:spcPct val="20000"/>
        </a:spcBef>
        <a:spcAft>
          <a:spcPct val="0"/>
        </a:spcAft>
        <a:buChar char="»"/>
        <a:defRPr kumimoji="1" sz="2300">
          <a:solidFill>
            <a:schemeClr val="tx1"/>
          </a:solidFill>
          <a:latin typeface="+mn-lt"/>
          <a:ea typeface="+mn-ea"/>
        </a:defRPr>
      </a:lvl6pPr>
      <a:lvl7pPr marL="3265805" indent="-260350" algn="l" defTabSz="1044575" rtl="0" fontAlgn="base">
        <a:spcBef>
          <a:spcPct val="20000"/>
        </a:spcBef>
        <a:spcAft>
          <a:spcPct val="0"/>
        </a:spcAft>
        <a:buChar char="»"/>
        <a:defRPr kumimoji="1" sz="2300">
          <a:solidFill>
            <a:schemeClr val="tx1"/>
          </a:solidFill>
          <a:latin typeface="+mn-lt"/>
          <a:ea typeface="+mn-ea"/>
        </a:defRPr>
      </a:lvl7pPr>
      <a:lvl8pPr marL="3723005" indent="-260350" algn="l" defTabSz="1044575" rtl="0" fontAlgn="base">
        <a:spcBef>
          <a:spcPct val="20000"/>
        </a:spcBef>
        <a:spcAft>
          <a:spcPct val="0"/>
        </a:spcAft>
        <a:buChar char="»"/>
        <a:defRPr kumimoji="1" sz="2300">
          <a:solidFill>
            <a:schemeClr val="tx1"/>
          </a:solidFill>
          <a:latin typeface="+mn-lt"/>
          <a:ea typeface="+mn-ea"/>
        </a:defRPr>
      </a:lvl8pPr>
      <a:lvl9pPr marL="4180205" indent="-260350" algn="l" defTabSz="1044575" rtl="0" fontAlgn="base">
        <a:spcBef>
          <a:spcPct val="20000"/>
        </a:spcBef>
        <a:spcAft>
          <a:spcPct val="0"/>
        </a:spcAft>
        <a:buChar char="»"/>
        <a:defRPr kumimoji="1" sz="23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image" Target="../media/image5.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3.vml"/><Relationship Id="rId3" Type="http://schemas.openxmlformats.org/officeDocument/2006/relationships/slideLayout" Target="../slideLayouts/slideLayout6.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6.xml"/><Relationship Id="rId2" Type="http://schemas.openxmlformats.org/officeDocument/2006/relationships/image" Target="../media/image9.emf"/><Relationship Id="rId1"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wmf"/></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6.xml"/><Relationship Id="rId2" Type="http://schemas.openxmlformats.org/officeDocument/2006/relationships/image" Target="../media/image12.wmf"/><Relationship Id="rId1" Type="http://schemas.openxmlformats.org/officeDocument/2006/relationships/oleObject" Target="../embeddings/oleObject5.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cstate="print"/>
          <a:srcRect/>
          <a:tile tx="0" ty="0" sx="100000" sy="100000" flip="none" algn="tl"/>
        </a:blipFill>
        <a:effectLst/>
      </p:bgPr>
    </p:bg>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796925" y="2057400"/>
            <a:ext cx="9001125" cy="2641600"/>
          </a:xfrm>
          <a:noFill/>
        </p:spPr>
        <p:txBody>
          <a:bodyPr/>
          <a:lstStyle/>
          <a:p>
            <a:pPr eaLnBrk="1" hangingPunct="1">
              <a:lnSpc>
                <a:spcPct val="160000"/>
              </a:lnSpc>
            </a:pPr>
            <a:r>
              <a:rPr lang="zh-CN" altLang="en-US" sz="6200" b="1" dirty="0" smtClean="0">
                <a:solidFill>
                  <a:srgbClr val="FFFF00"/>
                </a:solidFill>
                <a:latin typeface="宋体" panose="02010600030101010101" pitchFamily="2" charset="-122"/>
              </a:rPr>
              <a:t>绩效奖励</a:t>
            </a:r>
            <a:endParaRPr lang="zh-CN" altLang="en-US" sz="6200" dirty="0" smtClean="0">
              <a:solidFill>
                <a:srgbClr val="FFFF00"/>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a:t>
            </a:r>
            <a:r>
              <a:rPr lang="zh-CN" altLang="en-US" sz="3200" b="1" smtClean="0">
                <a:solidFill>
                  <a:srgbClr val="FFFFFF"/>
                </a:solidFill>
                <a:latin typeface="宋体" panose="02010600030101010101" pitchFamily="2" charset="-122"/>
              </a:rPr>
              <a:t>委托</a:t>
            </a:r>
            <a:r>
              <a:rPr lang="en-US" altLang="zh-CN" sz="3200" b="1" smtClean="0">
                <a:solidFill>
                  <a:srgbClr val="FFFFFF"/>
                </a:solidFill>
                <a:latin typeface="宋体" panose="02010600030101010101" pitchFamily="2" charset="-122"/>
              </a:rPr>
              <a:t>-</a:t>
            </a:r>
            <a:r>
              <a:rPr lang="zh-CN" altLang="zh-CN" sz="3200" b="1" smtClean="0">
                <a:solidFill>
                  <a:srgbClr val="FFFFFF"/>
                </a:solidFill>
                <a:latin typeface="宋体" panose="02010600030101010101" pitchFamily="2" charset="-122"/>
              </a:rPr>
              <a:t>代理理论</a:t>
            </a:r>
            <a:endParaRPr lang="zh-CN" altLang="en-US" sz="3200" b="1" smtClean="0">
              <a:solidFill>
                <a:srgbClr val="FFFFFF"/>
              </a:solidFill>
              <a:latin typeface="宋体" panose="02010600030101010101" pitchFamily="2" charset="-122"/>
            </a:endParaRPr>
          </a:p>
        </p:txBody>
      </p:sp>
      <p:sp>
        <p:nvSpPr>
          <p:cNvPr id="239619" name="Text Box 3"/>
          <p:cNvSpPr txBox="1">
            <a:spLocks noChangeArrowheads="1"/>
          </p:cNvSpPr>
          <p:nvPr/>
        </p:nvSpPr>
        <p:spPr bwMode="auto">
          <a:xfrm>
            <a:off x="304800" y="1143000"/>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9620" name="Text Box 4"/>
          <p:cNvSpPr txBox="1">
            <a:spLocks noChangeArrowheads="1"/>
          </p:cNvSpPr>
          <p:nvPr/>
        </p:nvSpPr>
        <p:spPr bwMode="auto">
          <a:xfrm>
            <a:off x="3505200" y="11430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9621" name="Text Box 5"/>
          <p:cNvSpPr txBox="1">
            <a:spLocks noChangeArrowheads="1"/>
          </p:cNvSpPr>
          <p:nvPr/>
        </p:nvSpPr>
        <p:spPr bwMode="auto">
          <a:xfrm>
            <a:off x="7239000" y="11430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9622" name="Text Box 6"/>
          <p:cNvSpPr txBox="1">
            <a:spLocks noChangeArrowheads="1"/>
          </p:cNvSpPr>
          <p:nvPr/>
        </p:nvSpPr>
        <p:spPr bwMode="auto">
          <a:xfrm>
            <a:off x="304800" y="1981200"/>
            <a:ext cx="3373438" cy="4648200"/>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工资会指导和激励员工产生绩效。</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员工喜欢静态薪酬而不是绩效奖励。</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如果绩效能够得到精确的监督，薪酬的支付应当根据员工是否令人满意地完成工作为基础。</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如果绩效无法得到监控，薪酬应当根据是否达成组织目标来支付。</a:t>
            </a:r>
            <a:endParaRPr lang="zh-CN" altLang="en-US" sz="2200" b="0">
              <a:solidFill>
                <a:srgbClr val="000000"/>
              </a:solidFill>
            </a:endParaRPr>
          </a:p>
        </p:txBody>
      </p:sp>
      <p:sp>
        <p:nvSpPr>
          <p:cNvPr id="239623" name="Text Box 7"/>
          <p:cNvSpPr txBox="1">
            <a:spLocks noChangeArrowheads="1"/>
          </p:cNvSpPr>
          <p:nvPr/>
        </p:nvSpPr>
        <p:spPr bwMode="auto">
          <a:xfrm>
            <a:off x="3733800" y="1981200"/>
            <a:ext cx="3048000" cy="4479925"/>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zh-CN" altLang="en-US" sz="2200" b="0">
                <a:solidFill>
                  <a:srgbClr val="000000"/>
                </a:solidFill>
              </a:rPr>
              <a:t>绩效奖励必须与组织目标紧密联系在一起。</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员工不喜欢具有风险性的工资方案，要想让他们接受绩效奖励计划，就必须给他们一个工资补贴（更高的工资总额）。</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绩效付酬计划可以被用来指导和诱导员工的工作绩效达成。</a:t>
            </a:r>
            <a:endParaRPr lang="zh-CN" altLang="en-US" sz="2200" b="0">
              <a:solidFill>
                <a:srgbClr val="000000"/>
              </a:solidFill>
            </a:endParaRPr>
          </a:p>
        </p:txBody>
      </p:sp>
      <p:sp>
        <p:nvSpPr>
          <p:cNvPr id="239624" name="Text Box 8"/>
          <p:cNvSpPr txBox="1">
            <a:spLocks noChangeArrowheads="1"/>
          </p:cNvSpPr>
          <p:nvPr/>
        </p:nvSpPr>
        <p:spPr bwMode="auto">
          <a:xfrm>
            <a:off x="7391400" y="2057400"/>
            <a:ext cx="2895600" cy="4479925"/>
          </a:xfrm>
          <a:prstGeom prst="rect">
            <a:avLst/>
          </a:prstGeom>
          <a:noFill/>
          <a:ln w="9525">
            <a:noFill/>
            <a:miter lim="800000"/>
          </a:ln>
        </p:spPr>
        <p:txBody>
          <a:bodyPr>
            <a:spAutoFit/>
          </a:bodyPr>
          <a:lstStyle/>
          <a:p>
            <a:pPr algn="l">
              <a:lnSpc>
                <a:spcPct val="110000"/>
              </a:lnSpc>
              <a:spcBef>
                <a:spcPct val="50000"/>
              </a:spcBef>
              <a:buClr>
                <a:srgbClr val="FF3300"/>
              </a:buClr>
              <a:buFont typeface="Monotype Sorts" pitchFamily="2" charset="2"/>
              <a:buChar char="4"/>
            </a:pPr>
            <a:r>
              <a:rPr lang="zh-CN" altLang="en-US" sz="2200" b="0">
                <a:solidFill>
                  <a:srgbClr val="000000"/>
                </a:solidFill>
              </a:rPr>
              <a:t>对于较为复杂的工作来说，绩效付酬计划是一种最佳薪酬选择，因为这时监督员工的工作十分困难。</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绩效目标应当与组织目标联系在一起。</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若想采用绩效奖励计划，就要求企业为员工提供挣得更高收入的机会。</a:t>
            </a:r>
            <a:endParaRPr lang="zh-CN" altLang="en-US" sz="2200" b="0">
              <a:solidFill>
                <a:srgbClr val="000000"/>
              </a:solidFill>
            </a:endParaRPr>
          </a:p>
        </p:txBody>
      </p:sp>
      <p:sp>
        <p:nvSpPr>
          <p:cNvPr id="239625" name="Line 9"/>
          <p:cNvSpPr>
            <a:spLocks noChangeShapeType="1"/>
          </p:cNvSpPr>
          <p:nvPr/>
        </p:nvSpPr>
        <p:spPr bwMode="auto">
          <a:xfrm flipV="1">
            <a:off x="152400" y="1676400"/>
            <a:ext cx="10134600" cy="0"/>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9626" name="Line 10"/>
          <p:cNvSpPr>
            <a:spLocks noChangeShapeType="1"/>
          </p:cNvSpPr>
          <p:nvPr/>
        </p:nvSpPr>
        <p:spPr bwMode="auto">
          <a:xfrm flipV="1">
            <a:off x="381000" y="6858000"/>
            <a:ext cx="9906000" cy="0"/>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绩效奖励计划内涵</a:t>
            </a:r>
            <a:endParaRPr lang="zh-CN" altLang="en-US" sz="3200" b="1" smtClean="0">
              <a:solidFill>
                <a:srgbClr val="FFFFFF"/>
              </a:solidFill>
              <a:latin typeface="宋体" panose="02010600030101010101" pitchFamily="2" charset="-122"/>
              <a:sym typeface="Symbol" panose="05050102010706020507" pitchFamily="18" charset="2"/>
            </a:endParaRPr>
          </a:p>
        </p:txBody>
      </p:sp>
      <p:graphicFrame>
        <p:nvGraphicFramePr>
          <p:cNvPr id="22530" name="Object 3">
            <a:hlinkClick r:id="" action="ppaction://ole?verb=0"/>
          </p:cNvPr>
          <p:cNvGraphicFramePr/>
          <p:nvPr/>
        </p:nvGraphicFramePr>
        <p:xfrm>
          <a:off x="889000" y="1143000"/>
          <a:ext cx="8356600" cy="6350000"/>
        </p:xfrm>
        <a:graphic>
          <a:graphicData uri="http://schemas.openxmlformats.org/presentationml/2006/ole">
            <mc:AlternateContent xmlns:mc="http://schemas.openxmlformats.org/markup-compatibility/2006">
              <mc:Choice xmlns:v="urn:schemas-microsoft-com:vml" Requires="v">
                <p:oleObj spid="_x0000_s19457" name="Clip" r:id="rId1" imgW="43815000" imgH="30232350" progId="">
                  <p:embed/>
                </p:oleObj>
              </mc:Choice>
              <mc:Fallback>
                <p:oleObj name="Clip" r:id="rId1" imgW="43815000" imgH="30232350" progId="">
                  <p:embed/>
                  <p:pic>
                    <p:nvPicPr>
                      <p:cNvPr id="0" name="图片 19456"/>
                      <p:cNvPicPr/>
                      <p:nvPr/>
                    </p:nvPicPr>
                    <p:blipFill>
                      <a:blip r:embed="rId2"/>
                      <a:stretch>
                        <a:fillRect/>
                      </a:stretch>
                    </p:blipFill>
                    <p:spPr>
                      <a:xfrm>
                        <a:off x="889000" y="1143000"/>
                        <a:ext cx="8356600" cy="6350000"/>
                      </a:xfrm>
                      <a:prstGeom prst="rect">
                        <a:avLst/>
                      </a:prstGeom>
                      <a:noFill/>
                      <a:ln w="12700">
                        <a:noFill/>
                      </a:ln>
                      <a:effectLst>
                        <a:outerShdw dist="107763" dir="2699999" algn="ctr" rotWithShape="0">
                          <a:srgbClr val="808080"/>
                        </a:outerShdw>
                      </a:effectLst>
                    </p:spPr>
                  </p:pic>
                </p:oleObj>
              </mc:Fallback>
            </mc:AlternateContent>
          </a:graphicData>
        </a:graphic>
      </p:graphicFrame>
      <p:sp>
        <p:nvSpPr>
          <p:cNvPr id="22532" name="Rectangle 4"/>
          <p:cNvSpPr>
            <a:spLocks noChangeArrowheads="1"/>
          </p:cNvSpPr>
          <p:nvPr/>
        </p:nvSpPr>
        <p:spPr bwMode="auto">
          <a:xfrm>
            <a:off x="2381250" y="2514600"/>
            <a:ext cx="6223000" cy="3935413"/>
          </a:xfrm>
          <a:prstGeom prst="rect">
            <a:avLst/>
          </a:prstGeom>
          <a:noFill/>
          <a:ln w="12700">
            <a:noFill/>
            <a:miter lim="800000"/>
          </a:ln>
        </p:spPr>
        <p:txBody>
          <a:bodyPr lIns="103410" tIns="50797" rIns="103410" bIns="50797">
            <a:spAutoFit/>
          </a:bodyPr>
          <a:lstStyle/>
          <a:p>
            <a:pPr defTabSz="1044575" eaLnBrk="0" hangingPunct="0">
              <a:lnSpc>
                <a:spcPct val="150000"/>
              </a:lnSpc>
              <a:buClr>
                <a:srgbClr val="FF3300"/>
              </a:buClr>
              <a:buSzPct val="120000"/>
              <a:buFont typeface="Webdings" panose="05030102010509060703" pitchFamily="18" charset="2"/>
              <a:buChar char=":"/>
            </a:pPr>
            <a:r>
              <a:rPr lang="zh-CN" altLang="en-US">
                <a:solidFill>
                  <a:srgbClr val="3333CC"/>
                </a:solidFill>
              </a:rPr>
              <a:t>绩效奖励计划，指员工的薪酬随着个人、团队或者组织绩效的某些衡量指标发生的变化而变化的一种薪酬设计。由于绩效奖励计划是建立在对员工行为及其达成组织目标的程度进行评价的基础之上的，因此，绩效奖励计划有助于强化组织规范，激励员工调整自己的行为，并且有利于组织目标的实现。</a:t>
            </a:r>
            <a:endParaRPr lang="zh-CN" altLang="en-US">
              <a:solidFill>
                <a:srgbClr val="3333CC"/>
              </a:solidFill>
            </a:endParaRPr>
          </a:p>
        </p:txBody>
      </p:sp>
    </p:spTree>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Line 2"/>
          <p:cNvSpPr>
            <a:spLocks noChangeShapeType="1"/>
          </p:cNvSpPr>
          <p:nvPr/>
        </p:nvSpPr>
        <p:spPr bwMode="auto">
          <a:xfrm>
            <a:off x="7112000" y="2211388"/>
            <a:ext cx="800100" cy="0"/>
          </a:xfrm>
          <a:prstGeom prst="line">
            <a:avLst/>
          </a:prstGeom>
          <a:noFill/>
          <a:ln w="57150">
            <a:noFill/>
            <a:round/>
            <a:tailEnd type="triangle" w="med" len="med"/>
          </a:ln>
        </p:spPr>
        <p:txBody>
          <a:bodyPr wrap="none" lIns="92075" tIns="46038" rIns="92075" bIns="46038" anchor="ctr"/>
          <a:lstStyle/>
          <a:p>
            <a:endParaRPr lang="en-US">
              <a:solidFill>
                <a:srgbClr val="000000"/>
              </a:solidFill>
            </a:endParaRPr>
          </a:p>
        </p:txBody>
      </p:sp>
      <p:sp>
        <p:nvSpPr>
          <p:cNvPr id="240643" name="Rectangle 3"/>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rPr>
              <a:t>绩效奖励计划：起源与作用</a:t>
            </a:r>
            <a:endParaRPr lang="zh-CN" altLang="en-US" sz="3200" b="1" smtClean="0">
              <a:solidFill>
                <a:srgbClr val="FFFFFF"/>
              </a:solidFill>
              <a:latin typeface="宋体" panose="02010600030101010101" pitchFamily="2" charset="-122"/>
            </a:endParaRPr>
          </a:p>
        </p:txBody>
      </p:sp>
      <p:sp>
        <p:nvSpPr>
          <p:cNvPr id="240644" name="Rectangle 4"/>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45" name="Rectangle 5"/>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46" name="Rectangle 6"/>
          <p:cNvSpPr>
            <a:spLocks noChangeArrowheads="1"/>
          </p:cNvSpPr>
          <p:nvPr/>
        </p:nvSpPr>
        <p:spPr bwMode="auto">
          <a:xfrm>
            <a:off x="6034088" y="1354138"/>
            <a:ext cx="7937"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47" name="Rectangle 7"/>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48" name="Rectangle 8"/>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49" name="Rectangle 9"/>
          <p:cNvSpPr>
            <a:spLocks noChangeArrowheads="1"/>
          </p:cNvSpPr>
          <p:nvPr/>
        </p:nvSpPr>
        <p:spPr bwMode="auto">
          <a:xfrm>
            <a:off x="10779125" y="1362075"/>
            <a:ext cx="7938" cy="23193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50" name="Rectangle 10"/>
          <p:cNvSpPr>
            <a:spLocks noChangeArrowheads="1"/>
          </p:cNvSpPr>
          <p:nvPr/>
        </p:nvSpPr>
        <p:spPr bwMode="auto">
          <a:xfrm>
            <a:off x="10779125" y="3681413"/>
            <a:ext cx="7938" cy="6350"/>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51" name="Rectangle 11"/>
          <p:cNvSpPr>
            <a:spLocks noChangeArrowheads="1"/>
          </p:cNvSpPr>
          <p:nvPr/>
        </p:nvSpPr>
        <p:spPr bwMode="auto">
          <a:xfrm>
            <a:off x="10779125" y="3687763"/>
            <a:ext cx="7938" cy="23193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52" name="Rectangle 12"/>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53" name="Rectangle 13"/>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0654" name="Text Box 14"/>
          <p:cNvSpPr txBox="1">
            <a:spLocks noChangeArrowheads="1"/>
          </p:cNvSpPr>
          <p:nvPr/>
        </p:nvSpPr>
        <p:spPr bwMode="auto">
          <a:xfrm>
            <a:off x="685800" y="1066800"/>
            <a:ext cx="9220200" cy="6153150"/>
          </a:xfrm>
          <a:prstGeom prst="rect">
            <a:avLst/>
          </a:prstGeom>
          <a:noFill/>
          <a:ln w="12700" cap="sq">
            <a:noFill/>
            <a:miter lim="800000"/>
            <a:headEnd type="none" w="sm" len="sm"/>
            <a:tailEnd type="none" w="sm" len="sm"/>
          </a:ln>
        </p:spPr>
        <p:txBody>
          <a:bodyPr>
            <a:spAutoFit/>
          </a:bodyPr>
          <a:lstStyle/>
          <a:p>
            <a:pPr algn="l">
              <a:lnSpc>
                <a:spcPct val="120000"/>
              </a:lnSpc>
              <a:spcBef>
                <a:spcPct val="50000"/>
              </a:spcBef>
              <a:buClr>
                <a:srgbClr val="CC0099"/>
              </a:buClr>
              <a:buSzPct val="120000"/>
              <a:buFont typeface="Monotype Sorts" pitchFamily="2" charset="2"/>
              <a:buChar char="Ø"/>
            </a:pPr>
            <a:r>
              <a:rPr lang="en-US" altLang="zh-CN">
                <a:solidFill>
                  <a:srgbClr val="000000"/>
                </a:solidFill>
              </a:rPr>
              <a:t>  </a:t>
            </a:r>
            <a:r>
              <a:rPr lang="zh-CN" altLang="en-US">
                <a:solidFill>
                  <a:srgbClr val="000000"/>
                </a:solidFill>
              </a:rPr>
              <a:t>传统上的绩效奖励只是支付给高层管理人员（奖金、股票）、销售人员，有些行业还扩展到了小时生产工人。员工被看成是大型组织机器上的小齿轮，只要为他们支付公平的工资，使他们满意和有保障就足够了。</a:t>
            </a:r>
            <a:endParaRPr lang="zh-CN" altLang="en-US">
              <a:solidFill>
                <a:srgbClr val="000000"/>
              </a:solidFill>
            </a:endParaRPr>
          </a:p>
          <a:p>
            <a:pPr algn="l">
              <a:lnSpc>
                <a:spcPct val="120000"/>
              </a:lnSpc>
              <a:spcBef>
                <a:spcPct val="50000"/>
              </a:spcBef>
              <a:buClr>
                <a:srgbClr val="CC0099"/>
              </a:buClr>
              <a:buSzPct val="120000"/>
              <a:buFont typeface="Monotype Sorts" pitchFamily="2" charset="2"/>
              <a:buChar char="Ø"/>
            </a:pPr>
            <a:r>
              <a:rPr lang="zh-CN" altLang="en-US">
                <a:solidFill>
                  <a:srgbClr val="000000"/>
                </a:solidFill>
              </a:rPr>
              <a:t>  </a:t>
            </a:r>
            <a:r>
              <a:rPr lang="en-US" altLang="zh-CN">
                <a:solidFill>
                  <a:srgbClr val="000000"/>
                </a:solidFill>
              </a:rPr>
              <a:t>20</a:t>
            </a:r>
            <a:r>
              <a:rPr lang="zh-CN" altLang="en-US">
                <a:solidFill>
                  <a:srgbClr val="000000"/>
                </a:solidFill>
              </a:rPr>
              <a:t>世纪</a:t>
            </a:r>
            <a:r>
              <a:rPr lang="en-US" altLang="zh-CN">
                <a:solidFill>
                  <a:srgbClr val="000000"/>
                </a:solidFill>
              </a:rPr>
              <a:t>80</a:t>
            </a:r>
            <a:r>
              <a:rPr lang="zh-CN" altLang="en-US">
                <a:solidFill>
                  <a:srgbClr val="000000"/>
                </a:solidFill>
              </a:rPr>
              <a:t>年代的经济不景气，使企业认识到要战胜竞争对手，还必须使员工的眼界更为开阔一些。尽管生产率和利润依然重要，但其他一些无形的价值却越来越成为决定企业成功的关键因素：质量、客户服务、创新、灵活性、生产或服务周期。</a:t>
            </a:r>
            <a:endParaRPr lang="zh-CN" altLang="en-US">
              <a:solidFill>
                <a:srgbClr val="000000"/>
              </a:solidFill>
            </a:endParaRPr>
          </a:p>
          <a:p>
            <a:pPr algn="l">
              <a:lnSpc>
                <a:spcPct val="120000"/>
              </a:lnSpc>
              <a:spcBef>
                <a:spcPct val="50000"/>
              </a:spcBef>
              <a:buClr>
                <a:srgbClr val="CC0099"/>
              </a:buClr>
              <a:buSzPct val="120000"/>
              <a:buFont typeface="Monotype Sorts" pitchFamily="2" charset="2"/>
              <a:buChar char="Ø"/>
            </a:pPr>
            <a:r>
              <a:rPr lang="zh-CN" altLang="en-US">
                <a:solidFill>
                  <a:srgbClr val="000000"/>
                </a:solidFill>
              </a:rPr>
              <a:t>  企业重新认识到浮动型绩效奖励战略的价值，使员工从小齿轮变成在公司中有一定权限的有利可图者。通过分享组织的风险和报酬，他们不仅改善了自己的绩效，而且还承担了更多的责任。通过至少使工资的一部分随组织的经营状况变化而有所升降，使得固定成本以及裁减人员的问题多多少少得到一些缓解。</a:t>
            </a:r>
            <a:endParaRPr lang="zh-CN" alt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Line 2"/>
          <p:cNvSpPr>
            <a:spLocks noChangeShapeType="1"/>
          </p:cNvSpPr>
          <p:nvPr/>
        </p:nvSpPr>
        <p:spPr bwMode="auto">
          <a:xfrm>
            <a:off x="7112000" y="2211388"/>
            <a:ext cx="800100" cy="0"/>
          </a:xfrm>
          <a:prstGeom prst="line">
            <a:avLst/>
          </a:prstGeom>
          <a:noFill/>
          <a:ln w="57150">
            <a:noFill/>
            <a:round/>
            <a:tailEnd type="triangle" w="med" len="med"/>
          </a:ln>
        </p:spPr>
        <p:txBody>
          <a:bodyPr wrap="none" lIns="92075" tIns="46038" rIns="92075" bIns="46038" anchor="ctr"/>
          <a:lstStyle/>
          <a:p>
            <a:endParaRPr lang="en-US">
              <a:solidFill>
                <a:srgbClr val="000000"/>
              </a:solidFill>
            </a:endParaRPr>
          </a:p>
        </p:txBody>
      </p:sp>
      <p:sp>
        <p:nvSpPr>
          <p:cNvPr id="241667" name="Rectangle 3"/>
          <p:cNvSpPr>
            <a:spLocks noGrp="1" noChangeArrowheads="1"/>
          </p:cNvSpPr>
          <p:nvPr>
            <p:ph type="title"/>
          </p:nvPr>
        </p:nvSpPr>
        <p:spPr>
          <a:xfrm>
            <a:off x="0" y="0"/>
            <a:ext cx="10668000" cy="1001713"/>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rPr>
              <a:t>绩效奖励计划的优点与缺点</a:t>
            </a:r>
            <a:endParaRPr lang="zh-CN" altLang="en-US" sz="3200" b="1" smtClean="0">
              <a:solidFill>
                <a:srgbClr val="FFFFFF"/>
              </a:solidFill>
              <a:latin typeface="宋体" panose="02010600030101010101" pitchFamily="2" charset="-122"/>
            </a:endParaRPr>
          </a:p>
        </p:txBody>
      </p:sp>
      <p:sp>
        <p:nvSpPr>
          <p:cNvPr id="241668" name="Rectangle 4"/>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69" name="Rectangle 5"/>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0" name="Rectangle 6"/>
          <p:cNvSpPr>
            <a:spLocks noChangeArrowheads="1"/>
          </p:cNvSpPr>
          <p:nvPr/>
        </p:nvSpPr>
        <p:spPr bwMode="auto">
          <a:xfrm>
            <a:off x="6034088" y="1354138"/>
            <a:ext cx="7937"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1" name="Rectangle 7"/>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2" name="Rectangle 8"/>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3" name="Rectangle 9"/>
          <p:cNvSpPr>
            <a:spLocks noChangeArrowheads="1"/>
          </p:cNvSpPr>
          <p:nvPr/>
        </p:nvSpPr>
        <p:spPr bwMode="auto">
          <a:xfrm>
            <a:off x="10779125" y="1362075"/>
            <a:ext cx="7938" cy="23193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4" name="Rectangle 10"/>
          <p:cNvSpPr>
            <a:spLocks noChangeArrowheads="1"/>
          </p:cNvSpPr>
          <p:nvPr/>
        </p:nvSpPr>
        <p:spPr bwMode="auto">
          <a:xfrm>
            <a:off x="10779125" y="3681413"/>
            <a:ext cx="7938" cy="6350"/>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5" name="Rectangle 11"/>
          <p:cNvSpPr>
            <a:spLocks noChangeArrowheads="1"/>
          </p:cNvSpPr>
          <p:nvPr/>
        </p:nvSpPr>
        <p:spPr bwMode="auto">
          <a:xfrm>
            <a:off x="10779125" y="3687763"/>
            <a:ext cx="7938" cy="23193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6" name="Rectangle 12"/>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41677" name="Rectangle 13"/>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graphicFrame>
        <p:nvGraphicFramePr>
          <p:cNvPr id="1033230" name="Group 14"/>
          <p:cNvGraphicFramePr>
            <a:graphicFrameLocks noGrp="1"/>
          </p:cNvGraphicFramePr>
          <p:nvPr>
            <p:ph idx="1"/>
          </p:nvPr>
        </p:nvGraphicFramePr>
        <p:xfrm>
          <a:off x="581025" y="1506538"/>
          <a:ext cx="9648825" cy="5074920"/>
        </p:xfrm>
        <a:graphic>
          <a:graphicData uri="http://schemas.openxmlformats.org/drawingml/2006/table">
            <a:tbl>
              <a:tblPr/>
              <a:tblGrid>
                <a:gridCol w="3744913"/>
                <a:gridCol w="5903912"/>
              </a:tblGrid>
              <a:tr h="38735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优点</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缺点</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3300"/>
                    </a:solidFill>
                  </a:tcPr>
                </a:tc>
              </a:tr>
              <a:tr h="2428875">
                <a:tc>
                  <a:txBody>
                    <a:bodyPr/>
                    <a:lstStyle/>
                    <a:p>
                      <a:pPr marL="0" marR="0" lvl="0" indent="0" algn="l" defTabSz="914400" rtl="0" eaLnBrk="1" fontAlgn="base" latinLnBrk="0" hangingPunct="1">
                        <a:lnSpc>
                          <a:spcPct val="155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、有利于组织通过灵活调整员工的工作行为来达成企业的重要目标 </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5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、有利于按照职位系列进行薪资管理，操作比较简单，管理成本较低</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55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、绩效奖励计划有利于组织总体绩效水平的改善</a:t>
                      </a:r>
                      <a:r>
                        <a:rPr kumimoji="1" lang="zh-CN" altLang="en-US" sz="33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、在产出标准不公正的情况下，绩效奖励计划很可能会流于形式</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、可能导致员工间或使员工群体之间竞争 </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、可能增加管理层和员工间产生摩擦的机会 </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、有时员工收入的增加会导致企业出台更为苛刻的产出标准，这样就会破坏企业和员工之间的心理契约</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r>
                        <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、绩效奖励公式有些时候非常复杂，员工可能难以理解 </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0" y="0"/>
            <a:ext cx="10668000" cy="1016000"/>
          </a:xfrm>
          <a:solidFill>
            <a:srgbClr val="0000CC"/>
          </a:solidFill>
        </p:spPr>
        <p:txBody>
          <a:bodyPr lIns="119420" tIns="59710" rIns="119420" bIns="59710" anchor="b"/>
          <a:lstStyle/>
          <a:p>
            <a:pPr defTabSz="1193800" eaLnBrk="1" hangingPunct="1">
              <a:lnSpc>
                <a:spcPct val="340000"/>
              </a:lnSpc>
            </a:pPr>
            <a:r>
              <a:rPr lang="zh-CN" altLang="en-US" sz="3200" b="1" smtClean="0">
                <a:solidFill>
                  <a:srgbClr val="FFFFFF"/>
                </a:solidFill>
                <a:latin typeface="华文中宋" pitchFamily="2" charset="-122"/>
                <a:ea typeface="华文中宋" pitchFamily="2" charset="-122"/>
              </a:rPr>
              <a:t>绩效奖励计划的实施要点</a:t>
            </a:r>
            <a:endParaRPr lang="zh-CN" altLang="en-US" sz="3200" b="1" smtClean="0">
              <a:solidFill>
                <a:srgbClr val="FFFFFF"/>
              </a:solidFill>
              <a:latin typeface="华文中宋" pitchFamily="2" charset="-122"/>
              <a:ea typeface="华文中宋" pitchFamily="2" charset="-122"/>
            </a:endParaRPr>
          </a:p>
        </p:txBody>
      </p:sp>
      <p:sp>
        <p:nvSpPr>
          <p:cNvPr id="1034243" name="Text Box 3"/>
          <p:cNvSpPr txBox="1">
            <a:spLocks noChangeArrowheads="1"/>
          </p:cNvSpPr>
          <p:nvPr/>
        </p:nvSpPr>
        <p:spPr bwMode="auto">
          <a:xfrm>
            <a:off x="941388" y="1103812"/>
            <a:ext cx="8991600" cy="6310294"/>
          </a:xfrm>
          <a:prstGeom prst="rect">
            <a:avLst/>
          </a:prstGeom>
          <a:gradFill rotWithShape="0">
            <a:gsLst>
              <a:gs pos="0">
                <a:srgbClr val="6600CC"/>
              </a:gs>
              <a:gs pos="100000">
                <a:srgbClr val="6600CC">
                  <a:gamma/>
                  <a:shade val="46275"/>
                  <a:invGamma/>
                </a:srgbClr>
              </a:gs>
            </a:gsLst>
            <a:lin ang="5400000" scaled="1"/>
          </a:gradFill>
          <a:ln w="57150">
            <a:solidFill>
              <a:schemeClr val="accent2"/>
            </a:solidFill>
            <a:miter lim="800000"/>
          </a:ln>
          <a:effectLst>
            <a:outerShdw dist="107763" dir="2700000" algn="ctr" rotWithShape="0">
              <a:schemeClr val="bg2"/>
            </a:outerShdw>
          </a:effectLst>
        </p:spPr>
        <p:txBody>
          <a:bodyPr lIns="104498" tIns="52249" rIns="104498" bIns="52249">
            <a:spAutoFit/>
          </a:bodyPr>
          <a:lstStyle/>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企业必须认识到，绩效奖励计划只是企业整体薪酬体系中的一</a:t>
            </a:r>
            <a:endParaRPr lang="zh-CN" altLang="en-US"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None/>
              <a:defRPr/>
            </a:pPr>
            <a:r>
              <a:rPr lang="zh-CN" altLang="en-US" dirty="0">
                <a:solidFill>
                  <a:srgbClr val="FFFF00"/>
                </a:solidFill>
                <a:latin typeface="楷体" panose="02010609060101010101" pitchFamily="49" charset="-122"/>
                <a:ea typeface="楷体" panose="02010609060101010101" pitchFamily="49" charset="-122"/>
              </a:rPr>
              <a:t>  个重要组成部分 。</a:t>
            </a:r>
            <a:endParaRPr lang="zh-CN" altLang="en-US"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绩效奖励计划必须与组织的战略目标及其文化和价值观保持一</a:t>
            </a:r>
            <a:endParaRPr lang="zh-CN" altLang="en-US"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None/>
              <a:defRPr/>
            </a:pPr>
            <a:r>
              <a:rPr lang="zh-CN" altLang="en-US" dirty="0">
                <a:solidFill>
                  <a:srgbClr val="FFFF00"/>
                </a:solidFill>
                <a:latin typeface="楷体" panose="02010609060101010101" pitchFamily="49" charset="-122"/>
                <a:ea typeface="楷体" panose="02010609060101010101" pitchFamily="49" charset="-122"/>
              </a:rPr>
              <a:t>  致，并且与其他经营活动相协调。 </a:t>
            </a:r>
            <a:endParaRPr lang="zh-CN" altLang="zh-CN"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实施绩效奖励计划，企业必须首先建立有效的绩效管理体系 。</a:t>
            </a:r>
            <a:endParaRPr lang="zh-CN" altLang="en-US"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有效绩效奖励计划必须在绩效和奖励之间建立起紧密的联系。</a:t>
            </a:r>
            <a:endParaRPr lang="zh-CN" altLang="en-US" dirty="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绩效奖励计划必须获得有效沟通战略的支持。</a:t>
            </a:r>
            <a:r>
              <a:rPr lang="zh-CN" altLang="en-US" b="0" dirty="0">
                <a:solidFill>
                  <a:srgbClr val="000000"/>
                </a:solidFill>
              </a:rPr>
              <a:t> </a:t>
            </a:r>
            <a:r>
              <a:rPr lang="zh-CN" altLang="en-US" dirty="0">
                <a:solidFill>
                  <a:srgbClr val="FFFF00"/>
                </a:solidFill>
                <a:latin typeface="楷体" panose="02010609060101010101" pitchFamily="49" charset="-122"/>
                <a:ea typeface="楷体" panose="02010609060101010101" pitchFamily="49" charset="-122"/>
              </a:rPr>
              <a:t> </a:t>
            </a:r>
            <a:endParaRPr lang="en-US" altLang="zh-CN" dirty="0" smtClean="0">
              <a:solidFill>
                <a:srgbClr val="FFFF00"/>
              </a:solidFill>
              <a:latin typeface="楷体" panose="02010609060101010101" pitchFamily="49" charset="-122"/>
              <a:ea typeface="楷体" panose="02010609060101010101" pitchFamily="49" charset="-122"/>
            </a:endParaRPr>
          </a:p>
          <a:p>
            <a:pPr algn="l" defTabSz="1044575">
              <a:lnSpc>
                <a:spcPct val="210000"/>
              </a:lnSpc>
              <a:buClr>
                <a:srgbClr val="FF0066"/>
              </a:buClr>
              <a:buSzPct val="115000"/>
              <a:buFont typeface="MS Outlook" pitchFamily="2" charset="2"/>
              <a:buChar char="G"/>
              <a:defRPr/>
            </a:pPr>
            <a:r>
              <a:rPr lang="zh-CN" altLang="en-US" dirty="0">
                <a:solidFill>
                  <a:srgbClr val="FFFF00"/>
                </a:solidFill>
                <a:latin typeface="楷体" panose="02010609060101010101" pitchFamily="49" charset="-122"/>
                <a:ea typeface="楷体" panose="02010609060101010101" pitchFamily="49" charset="-122"/>
              </a:rPr>
              <a:t>绩效奖励计划需要保持一定的</a:t>
            </a:r>
            <a:r>
              <a:rPr lang="zh-CN" altLang="en-US" dirty="0" smtClean="0">
                <a:solidFill>
                  <a:srgbClr val="FFFF00"/>
                </a:solidFill>
                <a:latin typeface="楷体" panose="02010609060101010101" pitchFamily="49" charset="-122"/>
                <a:ea typeface="楷体" panose="02010609060101010101" pitchFamily="49" charset="-122"/>
              </a:rPr>
              <a:t>动态性。</a:t>
            </a:r>
            <a:endParaRPr lang="zh-CN" altLang="en-US" dirty="0">
              <a:solidFill>
                <a:srgbClr val="FFFF00"/>
              </a:solidFill>
              <a:latin typeface="楷体" panose="02010609060101010101" pitchFamily="49" charset="-122"/>
              <a:ea typeface="楷体" panose="02010609060101010101" pitchFamily="49" charset="-122"/>
            </a:endParaRPr>
          </a:p>
        </p:txBody>
      </p:sp>
    </p:spTree>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descr="footnote1[1]"/>
          <p:cNvSpPr>
            <a:spLocks noGrp="1" noChangeArrowheads="1"/>
          </p:cNvSpPr>
          <p:nvPr>
            <p:ph type="title"/>
          </p:nvPr>
        </p:nvSpPr>
        <p:spPr>
          <a:xfrm>
            <a:off x="1790700" y="1676400"/>
            <a:ext cx="6819900" cy="3124200"/>
          </a:xfrm>
          <a:blipFill dpi="0" rotWithShape="0">
            <a:blip r:embed="rId1" cstate="print"/>
            <a:srcRect/>
            <a:stretch>
              <a:fillRect/>
            </a:stretch>
          </a:blipFill>
        </p:spPr>
        <p:txBody>
          <a:bodyPr/>
          <a:lstStyle/>
          <a:p>
            <a:pPr eaLnBrk="1" hangingPunct="1">
              <a:lnSpc>
                <a:spcPct val="110000"/>
              </a:lnSpc>
            </a:pPr>
            <a:r>
              <a:rPr lang="zh-CN" altLang="en-US" b="1" dirty="0" smtClean="0">
                <a:solidFill>
                  <a:schemeClr val="bg1"/>
                </a:solidFill>
                <a:latin typeface="宋体" panose="02010600030101010101" pitchFamily="2" charset="-122"/>
              </a:rPr>
              <a:t>绩效奖励的种类</a:t>
            </a:r>
            <a:endParaRPr lang="zh-CN" altLang="en-US" b="1" dirty="0" smtClean="0">
              <a:solidFill>
                <a:schemeClr val="bg1"/>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绩效奖励计划的类型</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1036291" name="Oval 3"/>
          <p:cNvSpPr>
            <a:spLocks noChangeArrowheads="1"/>
          </p:cNvSpPr>
          <p:nvPr/>
        </p:nvSpPr>
        <p:spPr bwMode="auto">
          <a:xfrm>
            <a:off x="831850" y="5935663"/>
            <a:ext cx="2673350" cy="1227137"/>
          </a:xfrm>
          <a:prstGeom prst="ellipse">
            <a:avLst/>
          </a:prstGeom>
          <a:solidFill>
            <a:srgbClr val="99FFCC"/>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endParaRPr lang="zh-CN" altLang="zh-CN" sz="2300">
              <a:solidFill>
                <a:srgbClr val="000000"/>
              </a:solidFill>
              <a:latin typeface="宋体" panose="02010600030101010101" pitchFamily="2" charset="-122"/>
            </a:endParaRPr>
          </a:p>
          <a:p>
            <a:pPr algn="ctr" defTabSz="1044575" eaLnBrk="0" hangingPunct="0">
              <a:defRPr/>
            </a:pPr>
            <a:r>
              <a:rPr lang="zh-CN" altLang="zh-CN" sz="2300">
                <a:solidFill>
                  <a:srgbClr val="000000"/>
                </a:solidFill>
                <a:latin typeface="宋体" panose="02010600030101010101" pitchFamily="2" charset="-122"/>
              </a:rPr>
              <a:t>特殊绩效认可</a:t>
            </a:r>
            <a:endParaRPr lang="zh-CN" altLang="en-US" sz="2300">
              <a:solidFill>
                <a:srgbClr val="000000"/>
              </a:solidFill>
              <a:latin typeface="宋体" panose="02010600030101010101" pitchFamily="2" charset="-122"/>
            </a:endParaRPr>
          </a:p>
          <a:p>
            <a:pPr algn="ctr" defTabSz="1044575" eaLnBrk="0" hangingPunct="0">
              <a:defRPr/>
            </a:pPr>
            <a:r>
              <a:rPr lang="zh-CN" altLang="zh-CN" sz="2300">
                <a:solidFill>
                  <a:srgbClr val="000000"/>
                </a:solidFill>
                <a:latin typeface="宋体" panose="02010600030101010101" pitchFamily="2" charset="-122"/>
              </a:rPr>
              <a:t>计划</a:t>
            </a:r>
            <a:endParaRPr lang="zh-CN" altLang="en-US" sz="2300">
              <a:solidFill>
                <a:srgbClr val="000000"/>
              </a:solidFill>
              <a:latin typeface="宋体" panose="02010600030101010101" pitchFamily="2" charset="-122"/>
            </a:endParaRPr>
          </a:p>
          <a:p>
            <a:pPr algn="ctr" defTabSz="1044575" eaLnBrk="0" hangingPunct="0">
              <a:defRPr/>
            </a:pPr>
            <a:endParaRPr lang="en-US" altLang="zh-CN" sz="2300">
              <a:solidFill>
                <a:srgbClr val="000000"/>
              </a:solidFill>
              <a:latin typeface="宋体" panose="02010600030101010101" pitchFamily="2" charset="-122"/>
            </a:endParaRPr>
          </a:p>
        </p:txBody>
      </p:sp>
      <p:sp>
        <p:nvSpPr>
          <p:cNvPr id="1036292" name="Oval 4"/>
          <p:cNvSpPr>
            <a:spLocks noChangeArrowheads="1"/>
          </p:cNvSpPr>
          <p:nvPr/>
        </p:nvSpPr>
        <p:spPr bwMode="auto">
          <a:xfrm>
            <a:off x="914400" y="1447800"/>
            <a:ext cx="2673350" cy="1154113"/>
          </a:xfrm>
          <a:prstGeom prst="ellipse">
            <a:avLst/>
          </a:prstGeom>
          <a:solidFill>
            <a:srgbClr val="FF3300"/>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en-US" sz="2300">
                <a:solidFill>
                  <a:srgbClr val="000000"/>
                </a:solidFill>
                <a:latin typeface="宋体" panose="02010600030101010101" pitchFamily="2" charset="-122"/>
              </a:rPr>
              <a:t>短期奖励计划</a:t>
            </a:r>
            <a:endParaRPr lang="zh-CN" altLang="en-US" sz="2300">
              <a:solidFill>
                <a:srgbClr val="000000"/>
              </a:solidFill>
              <a:latin typeface="宋体" panose="02010600030101010101" pitchFamily="2" charset="-122"/>
            </a:endParaRPr>
          </a:p>
        </p:txBody>
      </p:sp>
      <p:sp>
        <p:nvSpPr>
          <p:cNvPr id="1036293" name="Oval 5"/>
          <p:cNvSpPr>
            <a:spLocks noChangeArrowheads="1"/>
          </p:cNvSpPr>
          <p:nvPr/>
        </p:nvSpPr>
        <p:spPr bwMode="auto">
          <a:xfrm>
            <a:off x="685800" y="4419600"/>
            <a:ext cx="2671763" cy="1230313"/>
          </a:xfrm>
          <a:prstGeom prst="ellipse">
            <a:avLst/>
          </a:prstGeom>
          <a:solidFill>
            <a:srgbClr val="FFFF66"/>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en-US" sz="2300">
                <a:solidFill>
                  <a:srgbClr val="000000"/>
                </a:solidFill>
                <a:latin typeface="宋体" panose="02010600030101010101" pitchFamily="2" charset="-122"/>
              </a:rPr>
              <a:t>一次性奖金</a:t>
            </a:r>
            <a:endParaRPr lang="zh-CN" altLang="en-US"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Lump Sum </a:t>
            </a:r>
            <a:endParaRPr lang="en-US" altLang="zh-CN"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Bonus</a:t>
            </a:r>
            <a:endParaRPr lang="en-US" altLang="zh-CN" sz="2300">
              <a:solidFill>
                <a:srgbClr val="000000"/>
              </a:solidFill>
              <a:latin typeface="宋体" panose="02010600030101010101" pitchFamily="2" charset="-122"/>
            </a:endParaRPr>
          </a:p>
        </p:txBody>
      </p:sp>
      <p:sp>
        <p:nvSpPr>
          <p:cNvPr id="1036294" name="Oval 6"/>
          <p:cNvSpPr>
            <a:spLocks noChangeArrowheads="1"/>
          </p:cNvSpPr>
          <p:nvPr/>
        </p:nvSpPr>
        <p:spPr bwMode="auto">
          <a:xfrm>
            <a:off x="4038600" y="1371600"/>
            <a:ext cx="2638425" cy="1227138"/>
          </a:xfrm>
          <a:prstGeom prst="ellipse">
            <a:avLst/>
          </a:prstGeom>
          <a:solidFill>
            <a:srgbClr val="FF7C80"/>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zh-CN" sz="2300">
                <a:solidFill>
                  <a:srgbClr val="000000"/>
                </a:solidFill>
                <a:latin typeface="宋体" panose="02010600030101010101" pitchFamily="2" charset="-122"/>
              </a:rPr>
              <a:t>个人奖励计划</a:t>
            </a:r>
            <a:endParaRPr lang="zh-CN" altLang="zh-CN"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Individual </a:t>
            </a:r>
            <a:endParaRPr lang="en-US" altLang="zh-CN"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Incentives</a:t>
            </a:r>
            <a:endParaRPr lang="en-US" altLang="zh-CN" sz="2300">
              <a:solidFill>
                <a:srgbClr val="000000"/>
              </a:solidFill>
              <a:latin typeface="宋体" panose="02010600030101010101" pitchFamily="2" charset="-122"/>
            </a:endParaRPr>
          </a:p>
        </p:txBody>
      </p:sp>
      <p:sp>
        <p:nvSpPr>
          <p:cNvPr id="1036295" name="Oval 7"/>
          <p:cNvSpPr>
            <a:spLocks noChangeArrowheads="1"/>
          </p:cNvSpPr>
          <p:nvPr/>
        </p:nvSpPr>
        <p:spPr bwMode="auto">
          <a:xfrm>
            <a:off x="7386638" y="6011863"/>
            <a:ext cx="2671762" cy="1227137"/>
          </a:xfrm>
          <a:prstGeom prst="ellipse">
            <a:avLst/>
          </a:prstGeom>
          <a:solidFill>
            <a:srgbClr val="9900CC"/>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en-US" sz="2300">
                <a:solidFill>
                  <a:srgbClr val="FFFF66"/>
                </a:solidFill>
                <a:latin typeface="宋体" panose="02010600030101010101" pitchFamily="2" charset="-122"/>
              </a:rPr>
              <a:t>成功分享计划</a:t>
            </a:r>
            <a:endParaRPr lang="zh-CN" altLang="en-US" sz="2300">
              <a:solidFill>
                <a:srgbClr val="FFFF66"/>
              </a:solidFill>
              <a:latin typeface="宋体" panose="02010600030101010101" pitchFamily="2" charset="-122"/>
            </a:endParaRPr>
          </a:p>
          <a:p>
            <a:pPr algn="ctr" defTabSz="1044575" eaLnBrk="0" hangingPunct="0">
              <a:defRPr/>
            </a:pPr>
            <a:r>
              <a:rPr lang="en-US" altLang="zh-CN" sz="2300">
                <a:solidFill>
                  <a:srgbClr val="FFFF66"/>
                </a:solidFill>
                <a:latin typeface="宋体" panose="02010600030101010101" pitchFamily="2" charset="-122"/>
              </a:rPr>
              <a:t>Success Sharing</a:t>
            </a:r>
            <a:endParaRPr lang="en-US" altLang="zh-CN" sz="2300">
              <a:solidFill>
                <a:srgbClr val="FFFF66"/>
              </a:solidFill>
              <a:latin typeface="宋体" panose="02010600030101010101" pitchFamily="2" charset="-122"/>
            </a:endParaRPr>
          </a:p>
          <a:p>
            <a:pPr algn="ctr" defTabSz="1044575" eaLnBrk="0" hangingPunct="0">
              <a:defRPr/>
            </a:pPr>
            <a:r>
              <a:rPr lang="en-US" altLang="zh-CN" sz="2300">
                <a:solidFill>
                  <a:srgbClr val="FFFF66"/>
                </a:solidFill>
                <a:latin typeface="宋体" panose="02010600030101010101" pitchFamily="2" charset="-122"/>
              </a:rPr>
              <a:t>Plans</a:t>
            </a:r>
            <a:endParaRPr lang="en-US" altLang="zh-CN" sz="2300">
              <a:solidFill>
                <a:srgbClr val="FFFF66"/>
              </a:solidFill>
              <a:latin typeface="宋体" panose="02010600030101010101" pitchFamily="2" charset="-122"/>
            </a:endParaRPr>
          </a:p>
        </p:txBody>
      </p:sp>
      <p:sp>
        <p:nvSpPr>
          <p:cNvPr id="1036296" name="Oval 8"/>
          <p:cNvSpPr>
            <a:spLocks noChangeArrowheads="1"/>
          </p:cNvSpPr>
          <p:nvPr/>
        </p:nvSpPr>
        <p:spPr bwMode="auto">
          <a:xfrm>
            <a:off x="7315200" y="4564063"/>
            <a:ext cx="2673350" cy="1227137"/>
          </a:xfrm>
          <a:prstGeom prst="ellipse">
            <a:avLst/>
          </a:prstGeom>
          <a:solidFill>
            <a:schemeClr val="hlink"/>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en-US" sz="2300">
                <a:solidFill>
                  <a:srgbClr val="000000"/>
                </a:solidFill>
                <a:latin typeface="宋体" panose="02010600030101010101" pitchFamily="2" charset="-122"/>
              </a:rPr>
              <a:t>收益分享计划</a:t>
            </a:r>
            <a:endParaRPr lang="zh-CN" altLang="en-US"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Gain Sharing</a:t>
            </a:r>
            <a:endParaRPr lang="en-US" altLang="zh-CN" sz="2300">
              <a:solidFill>
                <a:srgbClr val="000000"/>
              </a:solidFill>
              <a:latin typeface="宋体" panose="02010600030101010101" pitchFamily="2" charset="-122"/>
            </a:endParaRPr>
          </a:p>
        </p:txBody>
      </p:sp>
      <p:sp>
        <p:nvSpPr>
          <p:cNvPr id="1036297" name="Oval 9"/>
          <p:cNvSpPr>
            <a:spLocks noChangeArrowheads="1"/>
          </p:cNvSpPr>
          <p:nvPr/>
        </p:nvSpPr>
        <p:spPr bwMode="auto">
          <a:xfrm>
            <a:off x="7315200" y="3200400"/>
            <a:ext cx="2671763" cy="1227138"/>
          </a:xfrm>
          <a:prstGeom prst="ellipse">
            <a:avLst/>
          </a:prstGeom>
          <a:solidFill>
            <a:srgbClr val="0000CC"/>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en-US" sz="2300">
                <a:solidFill>
                  <a:srgbClr val="FFFFFF"/>
                </a:solidFill>
                <a:latin typeface="宋体" panose="02010600030101010101" pitchFamily="2" charset="-122"/>
              </a:rPr>
              <a:t>利润分享计划</a:t>
            </a:r>
            <a:endParaRPr lang="zh-CN" altLang="en-US" sz="2300">
              <a:solidFill>
                <a:srgbClr val="FFFFFF"/>
              </a:solidFill>
              <a:latin typeface="宋体" panose="02010600030101010101" pitchFamily="2" charset="-122"/>
            </a:endParaRPr>
          </a:p>
          <a:p>
            <a:pPr algn="ctr" defTabSz="1044575" eaLnBrk="0" hangingPunct="0">
              <a:defRPr/>
            </a:pPr>
            <a:r>
              <a:rPr lang="en-US" altLang="zh-CN" sz="2300">
                <a:solidFill>
                  <a:srgbClr val="FFFFFF"/>
                </a:solidFill>
                <a:latin typeface="宋体" panose="02010600030101010101" pitchFamily="2" charset="-122"/>
              </a:rPr>
              <a:t>Profit Sharing</a:t>
            </a:r>
            <a:endParaRPr lang="en-US" altLang="zh-CN" sz="2300">
              <a:solidFill>
                <a:srgbClr val="FFFFFF"/>
              </a:solidFill>
              <a:latin typeface="宋体" panose="02010600030101010101" pitchFamily="2" charset="-122"/>
            </a:endParaRPr>
          </a:p>
        </p:txBody>
      </p:sp>
      <p:sp>
        <p:nvSpPr>
          <p:cNvPr id="244746" name="AutoShape 10"/>
          <p:cNvSpPr>
            <a:spLocks noChangeArrowheads="1"/>
          </p:cNvSpPr>
          <p:nvPr/>
        </p:nvSpPr>
        <p:spPr bwMode="auto">
          <a:xfrm>
            <a:off x="3733800" y="2624138"/>
            <a:ext cx="3200400" cy="3217862"/>
          </a:xfrm>
          <a:prstGeom prst="star16">
            <a:avLst>
              <a:gd name="adj" fmla="val 37500"/>
            </a:avLst>
          </a:prstGeom>
          <a:gradFill rotWithShape="0">
            <a:gsLst>
              <a:gs pos="0">
                <a:srgbClr val="FF3300"/>
              </a:gs>
              <a:gs pos="100000">
                <a:srgbClr val="761800"/>
              </a:gs>
            </a:gsLst>
            <a:path path="shape">
              <a:fillToRect l="50000" t="50000" r="50000" b="50000"/>
            </a:path>
          </a:gradFill>
          <a:ln w="9525">
            <a:solidFill>
              <a:srgbClr val="FFFF00"/>
            </a:solidFill>
            <a:miter lim="800000"/>
          </a:ln>
        </p:spPr>
        <p:txBody>
          <a:bodyPr wrap="none" lIns="104498" tIns="52249" rIns="104498" bIns="52249" anchor="ctr"/>
          <a:lstStyle/>
          <a:p>
            <a:pPr algn="ctr" defTabSz="1044575"/>
            <a:r>
              <a:rPr lang="zh-CN" altLang="en-US" sz="3200">
                <a:solidFill>
                  <a:srgbClr val="FFFF00"/>
                </a:solidFill>
                <a:latin typeface="宋体" panose="02010600030101010101" pitchFamily="2" charset="-122"/>
              </a:rPr>
              <a:t>绩效奖励</a:t>
            </a:r>
            <a:endParaRPr lang="zh-CN" altLang="en-US" sz="3200">
              <a:solidFill>
                <a:srgbClr val="FFFF00"/>
              </a:solidFill>
              <a:latin typeface="宋体" panose="02010600030101010101" pitchFamily="2" charset="-122"/>
            </a:endParaRPr>
          </a:p>
          <a:p>
            <a:pPr algn="ctr" defTabSz="1044575"/>
            <a:r>
              <a:rPr lang="zh-CN" altLang="en-US" sz="3200">
                <a:solidFill>
                  <a:srgbClr val="FFFF00"/>
                </a:solidFill>
                <a:latin typeface="宋体" panose="02010600030101010101" pitchFamily="2" charset="-122"/>
              </a:rPr>
              <a:t>计划</a:t>
            </a:r>
            <a:endParaRPr lang="zh-CN" altLang="en-US" sz="2300">
              <a:solidFill>
                <a:srgbClr val="FFFF00"/>
              </a:solidFill>
              <a:latin typeface="宋体" panose="02010600030101010101" pitchFamily="2" charset="-122"/>
            </a:endParaRPr>
          </a:p>
        </p:txBody>
      </p:sp>
      <p:sp>
        <p:nvSpPr>
          <p:cNvPr id="1036299" name="Oval 11"/>
          <p:cNvSpPr>
            <a:spLocks noChangeArrowheads="1"/>
          </p:cNvSpPr>
          <p:nvPr/>
        </p:nvSpPr>
        <p:spPr bwMode="auto">
          <a:xfrm>
            <a:off x="4038600" y="6019800"/>
            <a:ext cx="2673350" cy="1227138"/>
          </a:xfrm>
          <a:prstGeom prst="ellipse">
            <a:avLst/>
          </a:prstGeom>
          <a:solidFill>
            <a:srgbClr val="9966FF"/>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lnSpc>
                <a:spcPct val="130000"/>
              </a:lnSpc>
              <a:defRPr/>
            </a:pPr>
            <a:r>
              <a:rPr lang="zh-CN" altLang="en-US" sz="2300">
                <a:solidFill>
                  <a:srgbClr val="FFFFFF"/>
                </a:solidFill>
                <a:latin typeface="宋体" panose="02010600030101010101" pitchFamily="2" charset="-122"/>
              </a:rPr>
              <a:t>长期绩效奖励计划</a:t>
            </a:r>
            <a:endParaRPr lang="zh-CN" altLang="en-US" sz="2300">
              <a:solidFill>
                <a:srgbClr val="FFFFFF"/>
              </a:solidFill>
              <a:latin typeface="宋体" panose="02010600030101010101" pitchFamily="2" charset="-122"/>
            </a:endParaRPr>
          </a:p>
          <a:p>
            <a:pPr algn="ctr" defTabSz="1044575" eaLnBrk="0" hangingPunct="0">
              <a:lnSpc>
                <a:spcPct val="130000"/>
              </a:lnSpc>
              <a:defRPr/>
            </a:pPr>
            <a:r>
              <a:rPr lang="zh-CN" altLang="en-US" sz="2300">
                <a:solidFill>
                  <a:srgbClr val="FFFFFF"/>
                </a:solidFill>
                <a:latin typeface="宋体" panose="02010600030101010101" pitchFamily="2" charset="-122"/>
              </a:rPr>
              <a:t>股票所有权</a:t>
            </a:r>
            <a:endParaRPr lang="zh-CN" altLang="en-US" sz="2300">
              <a:solidFill>
                <a:srgbClr val="FFFFFF"/>
              </a:solidFill>
              <a:latin typeface="宋体" panose="02010600030101010101" pitchFamily="2" charset="-122"/>
            </a:endParaRPr>
          </a:p>
        </p:txBody>
      </p:sp>
      <p:sp>
        <p:nvSpPr>
          <p:cNvPr id="1036300" name="Oval 12"/>
          <p:cNvSpPr>
            <a:spLocks noChangeArrowheads="1"/>
          </p:cNvSpPr>
          <p:nvPr/>
        </p:nvSpPr>
        <p:spPr bwMode="auto">
          <a:xfrm>
            <a:off x="7315200" y="1524000"/>
            <a:ext cx="2638425" cy="1227138"/>
          </a:xfrm>
          <a:prstGeom prst="ellipse">
            <a:avLst/>
          </a:prstGeom>
          <a:solidFill>
            <a:srgbClr val="A50021"/>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zh-CN" sz="2300">
                <a:solidFill>
                  <a:srgbClr val="FFFF00"/>
                </a:solidFill>
                <a:latin typeface="宋体" panose="02010600030101010101" pitchFamily="2" charset="-122"/>
              </a:rPr>
              <a:t>群体奖励计划</a:t>
            </a:r>
            <a:endParaRPr lang="zh-CN" altLang="zh-CN" sz="2300">
              <a:solidFill>
                <a:srgbClr val="FFFF00"/>
              </a:solidFill>
              <a:latin typeface="宋体" panose="02010600030101010101" pitchFamily="2" charset="-122"/>
            </a:endParaRPr>
          </a:p>
          <a:p>
            <a:pPr algn="ctr" defTabSz="1044575" eaLnBrk="0" hangingPunct="0">
              <a:defRPr/>
            </a:pPr>
            <a:r>
              <a:rPr lang="en-US" altLang="zh-CN" sz="2300">
                <a:solidFill>
                  <a:srgbClr val="FFFF00"/>
                </a:solidFill>
                <a:latin typeface="宋体" panose="02010600030101010101" pitchFamily="2" charset="-122"/>
              </a:rPr>
              <a:t>Group</a:t>
            </a:r>
            <a:endParaRPr lang="en-US" altLang="zh-CN" sz="2300">
              <a:solidFill>
                <a:srgbClr val="FFFF00"/>
              </a:solidFill>
              <a:latin typeface="宋体" panose="02010600030101010101" pitchFamily="2" charset="-122"/>
            </a:endParaRPr>
          </a:p>
          <a:p>
            <a:pPr algn="ctr" defTabSz="1044575" eaLnBrk="0" hangingPunct="0">
              <a:defRPr/>
            </a:pPr>
            <a:r>
              <a:rPr lang="en-US" altLang="zh-CN" sz="2300">
                <a:solidFill>
                  <a:srgbClr val="FFFF00"/>
                </a:solidFill>
                <a:latin typeface="宋体" panose="02010600030101010101" pitchFamily="2" charset="-122"/>
              </a:rPr>
              <a:t>Incentives</a:t>
            </a:r>
            <a:endParaRPr lang="en-US" altLang="zh-CN" sz="2300">
              <a:solidFill>
                <a:srgbClr val="FFFF00"/>
              </a:solidFill>
              <a:latin typeface="宋体" panose="02010600030101010101" pitchFamily="2" charset="-122"/>
            </a:endParaRPr>
          </a:p>
        </p:txBody>
      </p:sp>
      <p:sp>
        <p:nvSpPr>
          <p:cNvPr id="244749" name="Rectangle 13"/>
          <p:cNvSpPr>
            <a:spLocks noChangeArrowheads="1"/>
          </p:cNvSpPr>
          <p:nvPr/>
        </p:nvSpPr>
        <p:spPr bwMode="auto">
          <a:xfrm>
            <a:off x="7010400" y="2971800"/>
            <a:ext cx="3276600" cy="4419600"/>
          </a:xfrm>
          <a:prstGeom prst="rect">
            <a:avLst/>
          </a:prstGeom>
          <a:noFill/>
          <a:ln w="57150" cmpd="thinThick">
            <a:solidFill>
              <a:srgbClr val="A50021"/>
            </a:solidFill>
            <a:prstDash val="sysDot"/>
            <a:miter lim="800000"/>
          </a:ln>
        </p:spPr>
        <p:txBody>
          <a:bodyPr wrap="none" anchor="ctr"/>
          <a:lstStyle/>
          <a:p>
            <a:endParaRPr lang="zh-CN" altLang="en-US">
              <a:solidFill>
                <a:srgbClr val="000000"/>
              </a:solidFill>
            </a:endParaRPr>
          </a:p>
        </p:txBody>
      </p:sp>
      <p:sp>
        <p:nvSpPr>
          <p:cNvPr id="1036302" name="Oval 14"/>
          <p:cNvSpPr>
            <a:spLocks noChangeArrowheads="1"/>
          </p:cNvSpPr>
          <p:nvPr/>
        </p:nvSpPr>
        <p:spPr bwMode="auto">
          <a:xfrm>
            <a:off x="685800" y="2971800"/>
            <a:ext cx="2673350" cy="1154113"/>
          </a:xfrm>
          <a:prstGeom prst="ellipse">
            <a:avLst/>
          </a:prstGeom>
          <a:solidFill>
            <a:schemeClr val="folHlink"/>
          </a:solidFill>
          <a:ln w="12700">
            <a:solidFill>
              <a:schemeClr val="tx2"/>
            </a:solidFill>
            <a:round/>
          </a:ln>
          <a:effectLst>
            <a:outerShdw dist="107763" dir="13500000" algn="ctr" rotWithShape="0">
              <a:schemeClr val="bg2"/>
            </a:outerShdw>
          </a:effectLst>
        </p:spPr>
        <p:txBody>
          <a:bodyPr wrap="none" lIns="103410" tIns="50797" rIns="103410" bIns="50797" anchor="ctr"/>
          <a:lstStyle/>
          <a:p>
            <a:pPr algn="ctr" defTabSz="1044575" eaLnBrk="0" hangingPunct="0">
              <a:defRPr/>
            </a:pPr>
            <a:r>
              <a:rPr lang="zh-CN" altLang="zh-CN" sz="2300">
                <a:solidFill>
                  <a:srgbClr val="000000"/>
                </a:solidFill>
                <a:latin typeface="宋体" panose="02010600030101010101" pitchFamily="2" charset="-122"/>
              </a:rPr>
              <a:t>绩效加薪</a:t>
            </a:r>
            <a:endParaRPr lang="zh-CN" altLang="zh-CN" sz="2300">
              <a:solidFill>
                <a:srgbClr val="000000"/>
              </a:solidFill>
              <a:latin typeface="宋体" panose="02010600030101010101" pitchFamily="2" charset="-122"/>
            </a:endParaRPr>
          </a:p>
          <a:p>
            <a:pPr algn="ctr" defTabSz="1044575" eaLnBrk="0" hangingPunct="0">
              <a:defRPr/>
            </a:pPr>
            <a:r>
              <a:rPr lang="en-US" altLang="zh-CN" sz="2300">
                <a:solidFill>
                  <a:srgbClr val="000000"/>
                </a:solidFill>
                <a:latin typeface="宋体" panose="02010600030101010101" pitchFamily="2" charset="-122"/>
              </a:rPr>
              <a:t>Merit Pay</a:t>
            </a:r>
            <a:endParaRPr lang="en-US" altLang="zh-CN" sz="2300">
              <a:solidFill>
                <a:srgbClr val="000000"/>
              </a:solidFill>
              <a:latin typeface="宋体" panose="02010600030101010101" pitchFamily="2" charset="-122"/>
            </a:endParaRPr>
          </a:p>
        </p:txBody>
      </p:sp>
      <p:sp>
        <p:nvSpPr>
          <p:cNvPr id="244751" name="Rectangle 15"/>
          <p:cNvSpPr>
            <a:spLocks noChangeArrowheads="1"/>
          </p:cNvSpPr>
          <p:nvPr/>
        </p:nvSpPr>
        <p:spPr bwMode="auto">
          <a:xfrm>
            <a:off x="533400" y="2819400"/>
            <a:ext cx="3276600" cy="4419600"/>
          </a:xfrm>
          <a:prstGeom prst="rect">
            <a:avLst/>
          </a:prstGeom>
          <a:noFill/>
          <a:ln w="57150" cmpd="thinThick">
            <a:solidFill>
              <a:srgbClr val="A50021"/>
            </a:solidFill>
            <a:prstDash val="sysDot"/>
            <a:miter lim="800000"/>
          </a:ln>
        </p:spPr>
        <p:txBody>
          <a:bodyPr wrap="none" anchor="ctr"/>
          <a:lstStyle/>
          <a:p>
            <a:endParaRPr lang="zh-CN" alt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0" y="-17463"/>
            <a:ext cx="10668000" cy="1160463"/>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基本薪酬增加与绩效加薪</a:t>
            </a:r>
            <a:endParaRPr lang="zh-CN" altLang="en-US" sz="3200" b="1" smtClean="0">
              <a:solidFill>
                <a:srgbClr val="FFFFFF"/>
              </a:solidFill>
              <a:latin typeface="宋体" panose="02010600030101010101" pitchFamily="2" charset="-122"/>
              <a:sym typeface="Symbol" panose="05050102010706020507" pitchFamily="18" charset="2"/>
            </a:endParaRPr>
          </a:p>
        </p:txBody>
      </p:sp>
      <p:graphicFrame>
        <p:nvGraphicFramePr>
          <p:cNvPr id="23554" name="Object 3">
            <a:hlinkClick r:id="" action="ppaction://ole?verb=0"/>
          </p:cNvPr>
          <p:cNvGraphicFramePr/>
          <p:nvPr/>
        </p:nvGraphicFramePr>
        <p:xfrm>
          <a:off x="1524000" y="4114800"/>
          <a:ext cx="3852863" cy="2032000"/>
        </p:xfrm>
        <a:graphic>
          <a:graphicData uri="http://schemas.openxmlformats.org/presentationml/2006/ole">
            <mc:AlternateContent xmlns:mc="http://schemas.openxmlformats.org/markup-compatibility/2006">
              <mc:Choice xmlns:v="urn:schemas-microsoft-com:vml" Requires="v">
                <p:oleObj spid="_x0000_s20481" name="Clip" r:id="rId1" imgW="19812000" imgH="9591675" progId="">
                  <p:embed/>
                </p:oleObj>
              </mc:Choice>
              <mc:Fallback>
                <p:oleObj name="Clip" r:id="rId1" imgW="19812000" imgH="9591675" progId="">
                  <p:embed/>
                  <p:pic>
                    <p:nvPicPr>
                      <p:cNvPr id="0" name="图片 20480"/>
                      <p:cNvPicPr/>
                      <p:nvPr/>
                    </p:nvPicPr>
                    <p:blipFill>
                      <a:blip r:embed="rId2"/>
                      <a:stretch>
                        <a:fillRect/>
                      </a:stretch>
                    </p:blipFill>
                    <p:spPr>
                      <a:xfrm>
                        <a:off x="1524000" y="4114800"/>
                        <a:ext cx="3852863" cy="2032000"/>
                      </a:xfrm>
                      <a:prstGeom prst="rect">
                        <a:avLst/>
                      </a:prstGeom>
                      <a:noFill/>
                      <a:ln w="12700">
                        <a:noFill/>
                      </a:ln>
                    </p:spPr>
                  </p:pic>
                </p:oleObj>
              </mc:Fallback>
            </mc:AlternateContent>
          </a:graphicData>
        </a:graphic>
      </p:graphicFrame>
      <p:sp>
        <p:nvSpPr>
          <p:cNvPr id="1037316" name="Text Box 4"/>
          <p:cNvSpPr txBox="1">
            <a:spLocks noChangeArrowheads="1"/>
          </p:cNvSpPr>
          <p:nvPr/>
        </p:nvSpPr>
        <p:spPr bwMode="auto">
          <a:xfrm>
            <a:off x="6286500" y="3746500"/>
            <a:ext cx="3467100" cy="2959100"/>
          </a:xfrm>
          <a:prstGeom prst="rect">
            <a:avLst/>
          </a:prstGeom>
          <a:solidFill>
            <a:srgbClr val="FFFF99"/>
          </a:solidFill>
          <a:ln w="9525">
            <a:solidFill>
              <a:schemeClr val="tx1"/>
            </a:solidFill>
            <a:prstDash val="dash"/>
            <a:miter lim="800000"/>
          </a:ln>
          <a:effectLst>
            <a:outerShdw dist="107763" dir="18900000" algn="ctr" rotWithShape="0">
              <a:schemeClr val="bg2"/>
            </a:outerShdw>
          </a:effectLst>
        </p:spPr>
        <p:txBody>
          <a:bodyPr lIns="104498" tIns="52249" rIns="104498" bIns="52249">
            <a:spAutoFit/>
          </a:bodyPr>
          <a:lstStyle/>
          <a:p>
            <a:pPr algn="ctr" defTabSz="1044575">
              <a:lnSpc>
                <a:spcPct val="80000"/>
              </a:lnSpc>
              <a:spcBef>
                <a:spcPct val="50000"/>
              </a:spcBef>
              <a:buClr>
                <a:srgbClr val="80DE22"/>
              </a:buClr>
              <a:buSzPct val="120000"/>
              <a:buFont typeface="Monotype Sorts" pitchFamily="2" charset="2"/>
              <a:buNone/>
              <a:defRPr/>
            </a:pPr>
            <a:r>
              <a:rPr lang="zh-CN" altLang="en-US" sz="2700" dirty="0">
                <a:solidFill>
                  <a:srgbClr val="FF3300"/>
                </a:solidFill>
              </a:rPr>
              <a:t>加薪可能存在</a:t>
            </a:r>
            <a:endParaRPr lang="zh-CN" altLang="en-US" sz="2700" dirty="0">
              <a:solidFill>
                <a:srgbClr val="FF3300"/>
              </a:solidFill>
            </a:endParaRPr>
          </a:p>
          <a:p>
            <a:pPr algn="ctr" defTabSz="1044575">
              <a:lnSpc>
                <a:spcPct val="80000"/>
              </a:lnSpc>
              <a:spcBef>
                <a:spcPct val="50000"/>
              </a:spcBef>
              <a:buClr>
                <a:srgbClr val="80DE22"/>
              </a:buClr>
              <a:buSzPct val="120000"/>
              <a:buFont typeface="Monotype Sorts" pitchFamily="2" charset="2"/>
              <a:buNone/>
              <a:defRPr/>
            </a:pPr>
            <a:r>
              <a:rPr lang="zh-CN" altLang="en-US" sz="2700" dirty="0">
                <a:solidFill>
                  <a:srgbClr val="FF3300"/>
                </a:solidFill>
              </a:rPr>
              <a:t>的问题</a:t>
            </a:r>
            <a:endParaRPr lang="zh-CN" altLang="en-US" sz="2500" dirty="0">
              <a:solidFill>
                <a:srgbClr val="3333CC"/>
              </a:solidFill>
            </a:endParaRPr>
          </a:p>
          <a:p>
            <a:pPr algn="l" defTabSz="1044575">
              <a:lnSpc>
                <a:spcPct val="80000"/>
              </a:lnSpc>
              <a:spcBef>
                <a:spcPct val="50000"/>
              </a:spcBef>
              <a:buClr>
                <a:srgbClr val="808000"/>
              </a:buClr>
              <a:buSzPct val="120000"/>
              <a:buFont typeface="Monotype Sorts" pitchFamily="2" charset="2"/>
              <a:buChar char=":"/>
              <a:defRPr/>
            </a:pPr>
            <a:r>
              <a:rPr lang="zh-CN" altLang="en-US" sz="2500" dirty="0">
                <a:solidFill>
                  <a:srgbClr val="3333CC"/>
                </a:solidFill>
              </a:rPr>
              <a:t>  经济上的问题；</a:t>
            </a:r>
            <a:endParaRPr lang="zh-CN" altLang="en-US" sz="2500" dirty="0">
              <a:solidFill>
                <a:srgbClr val="3333CC"/>
              </a:solidFill>
            </a:endParaRPr>
          </a:p>
          <a:p>
            <a:pPr algn="l" defTabSz="1044575">
              <a:lnSpc>
                <a:spcPct val="80000"/>
              </a:lnSpc>
              <a:spcBef>
                <a:spcPct val="50000"/>
              </a:spcBef>
              <a:buClr>
                <a:srgbClr val="808000"/>
              </a:buClr>
              <a:buSzPct val="120000"/>
              <a:buFont typeface="Monotype Sorts" pitchFamily="2" charset="2"/>
              <a:buChar char=":"/>
              <a:defRPr/>
            </a:pPr>
            <a:r>
              <a:rPr lang="zh-CN" altLang="en-US" sz="2500" dirty="0">
                <a:solidFill>
                  <a:srgbClr val="3333CC"/>
                </a:solidFill>
              </a:rPr>
              <a:t>  缺乏弹性</a:t>
            </a:r>
            <a:endParaRPr lang="zh-CN" altLang="en-US" sz="2500" dirty="0">
              <a:solidFill>
                <a:srgbClr val="3333CC"/>
              </a:solidFill>
            </a:endParaRPr>
          </a:p>
          <a:p>
            <a:pPr algn="l" defTabSz="1044575">
              <a:lnSpc>
                <a:spcPct val="80000"/>
              </a:lnSpc>
              <a:spcBef>
                <a:spcPct val="50000"/>
              </a:spcBef>
              <a:buClr>
                <a:srgbClr val="808000"/>
              </a:buClr>
              <a:buSzPct val="120000"/>
              <a:buFont typeface="Monotype Sorts" pitchFamily="2" charset="2"/>
              <a:buChar char=":"/>
              <a:defRPr/>
            </a:pPr>
            <a:r>
              <a:rPr lang="zh-CN" altLang="en-US" sz="2500" dirty="0">
                <a:solidFill>
                  <a:srgbClr val="3333CC"/>
                </a:solidFill>
              </a:rPr>
              <a:t>  永久性</a:t>
            </a:r>
            <a:endParaRPr lang="zh-CN" altLang="en-US" sz="2500" dirty="0">
              <a:solidFill>
                <a:srgbClr val="3333CC"/>
              </a:solidFill>
            </a:endParaRPr>
          </a:p>
          <a:p>
            <a:pPr algn="l" defTabSz="1044575">
              <a:lnSpc>
                <a:spcPct val="80000"/>
              </a:lnSpc>
              <a:spcBef>
                <a:spcPct val="50000"/>
              </a:spcBef>
              <a:buClr>
                <a:srgbClr val="808000"/>
              </a:buClr>
              <a:buSzPct val="120000"/>
              <a:buFont typeface="Monotype Sorts" pitchFamily="2" charset="2"/>
              <a:buChar char=":"/>
              <a:defRPr/>
            </a:pPr>
            <a:r>
              <a:rPr lang="zh-CN" altLang="en-US" sz="2500" dirty="0">
                <a:solidFill>
                  <a:srgbClr val="3333CC"/>
                </a:solidFill>
              </a:rPr>
              <a:t>  集中在个人</a:t>
            </a:r>
            <a:endParaRPr lang="zh-CN" altLang="en-US" sz="2500" dirty="0">
              <a:solidFill>
                <a:srgbClr val="3333CC"/>
              </a:solidFill>
            </a:endParaRPr>
          </a:p>
        </p:txBody>
      </p:sp>
      <p:sp>
        <p:nvSpPr>
          <p:cNvPr id="1037317" name="AutoShape 5"/>
          <p:cNvSpPr>
            <a:spLocks noChangeArrowheads="1"/>
          </p:cNvSpPr>
          <p:nvPr/>
        </p:nvSpPr>
        <p:spPr bwMode="auto">
          <a:xfrm>
            <a:off x="381000" y="1600200"/>
            <a:ext cx="6172200" cy="2057400"/>
          </a:xfrm>
          <a:prstGeom prst="ribbon">
            <a:avLst>
              <a:gd name="adj1" fmla="val 12500"/>
              <a:gd name="adj2" fmla="val 50000"/>
            </a:avLst>
          </a:prstGeom>
          <a:solidFill>
            <a:srgbClr val="9966FF"/>
          </a:solidFill>
          <a:ln w="38100">
            <a:solidFill>
              <a:srgbClr val="9900CC"/>
            </a:solidFill>
            <a:round/>
          </a:ln>
          <a:effectLst>
            <a:outerShdw dist="107763" dir="18900000" algn="ctr" rotWithShape="0">
              <a:schemeClr val="bg2"/>
            </a:outerShdw>
          </a:effectLst>
        </p:spPr>
        <p:txBody>
          <a:bodyPr wrap="none" lIns="104498" tIns="52249" rIns="104498" bIns="52249" anchor="ctr"/>
          <a:lstStyle/>
          <a:p>
            <a:pPr algn="l" defTabSz="1044575">
              <a:lnSpc>
                <a:spcPct val="70000"/>
              </a:lnSpc>
              <a:spcBef>
                <a:spcPct val="50000"/>
              </a:spcBef>
              <a:buClr>
                <a:srgbClr val="80DE22"/>
              </a:buClr>
              <a:buSzPct val="120000"/>
              <a:buFont typeface="Monotype Sorts" pitchFamily="2" charset="2"/>
              <a:buNone/>
              <a:defRPr/>
            </a:pPr>
            <a:r>
              <a:rPr lang="en-US" altLang="zh-CN">
                <a:solidFill>
                  <a:srgbClr val="FFFF66"/>
                </a:solidFill>
                <a:effectLst>
                  <a:outerShdw blurRad="38100" dist="38100" dir="2700000" algn="tl">
                    <a:srgbClr val="000000"/>
                  </a:outerShdw>
                </a:effectLst>
              </a:rPr>
              <a:t>   </a:t>
            </a:r>
            <a:r>
              <a:rPr lang="zh-CN" altLang="en-US">
                <a:solidFill>
                  <a:srgbClr val="FFFF66"/>
                </a:solidFill>
                <a:effectLst>
                  <a:outerShdw blurRad="38100" dist="38100" dir="2700000" algn="tl">
                    <a:srgbClr val="000000"/>
                  </a:outerShdw>
                </a:effectLst>
              </a:rPr>
              <a:t>基本薪酬增加的途径</a:t>
            </a:r>
            <a:endParaRPr lang="zh-CN" altLang="en-US">
              <a:solidFill>
                <a:srgbClr val="3333CC"/>
              </a:solidFill>
            </a:endParaRPr>
          </a:p>
          <a:p>
            <a:pPr marL="522605" lvl="1" algn="l" defTabSz="1044575">
              <a:lnSpc>
                <a:spcPct val="70000"/>
              </a:lnSpc>
              <a:spcBef>
                <a:spcPct val="50000"/>
              </a:spcBef>
              <a:buClr>
                <a:srgbClr val="FF0066"/>
              </a:buClr>
              <a:buSzPct val="120000"/>
              <a:buFont typeface="Monotype Sorts" pitchFamily="2" charset="2"/>
              <a:buChar char="à"/>
              <a:defRPr/>
            </a:pPr>
            <a:r>
              <a:rPr lang="zh-CN" altLang="en-US">
                <a:solidFill>
                  <a:srgbClr val="3333CC"/>
                </a:solidFill>
              </a:rPr>
              <a:t>  </a:t>
            </a:r>
            <a:r>
              <a:rPr lang="zh-CN" altLang="en-US">
                <a:solidFill>
                  <a:srgbClr val="FFFFFF"/>
                </a:solidFill>
              </a:rPr>
              <a:t>普遍加薪</a:t>
            </a:r>
            <a:endParaRPr lang="zh-CN" altLang="en-US">
              <a:solidFill>
                <a:srgbClr val="FFFFFF"/>
              </a:solidFill>
            </a:endParaRPr>
          </a:p>
          <a:p>
            <a:pPr marL="522605" lvl="1" algn="l" defTabSz="1044575">
              <a:lnSpc>
                <a:spcPct val="70000"/>
              </a:lnSpc>
              <a:spcBef>
                <a:spcPct val="50000"/>
              </a:spcBef>
              <a:buClr>
                <a:srgbClr val="FF0066"/>
              </a:buClr>
              <a:buSzPct val="120000"/>
              <a:buFont typeface="Monotype Sorts" pitchFamily="2" charset="2"/>
              <a:buChar char="à"/>
              <a:defRPr/>
            </a:pPr>
            <a:r>
              <a:rPr lang="zh-CN" altLang="en-US">
                <a:solidFill>
                  <a:srgbClr val="FFFFFF"/>
                </a:solidFill>
              </a:rPr>
              <a:t>  绩效加薪计划</a:t>
            </a:r>
            <a:endParaRPr lang="zh-CN" altLang="en-US">
              <a:solidFill>
                <a:srgbClr val="FFFFFF"/>
              </a:solidFill>
            </a:endParaRPr>
          </a:p>
          <a:p>
            <a:pPr marL="522605" lvl="1" algn="l" defTabSz="1044575">
              <a:lnSpc>
                <a:spcPct val="70000"/>
              </a:lnSpc>
              <a:spcBef>
                <a:spcPct val="50000"/>
              </a:spcBef>
              <a:buClr>
                <a:srgbClr val="FF0066"/>
              </a:buClr>
              <a:buSzPct val="120000"/>
              <a:buFont typeface="Monotype Sorts" pitchFamily="2" charset="2"/>
              <a:buChar char="à"/>
              <a:defRPr/>
            </a:pPr>
            <a:r>
              <a:rPr lang="zh-CN" altLang="en-US">
                <a:solidFill>
                  <a:srgbClr val="FFFFFF"/>
                </a:solidFill>
              </a:rPr>
              <a:t>  生活成本加薪</a:t>
            </a:r>
            <a:endParaRPr lang="zh-CN" altLang="en-US">
              <a:solidFill>
                <a:srgbClr val="FFFFFF"/>
              </a:solidFill>
            </a:endParaRPr>
          </a:p>
        </p:txBody>
      </p:sp>
    </p:spTree>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a:spLocks noGrp="1" noChangeArrowheads="1"/>
          </p:cNvSpPr>
          <p:nvPr>
            <p:ph type="title"/>
          </p:nvPr>
        </p:nvSpPr>
        <p:spPr>
          <a:xfrm>
            <a:off x="0" y="0"/>
            <a:ext cx="10668000" cy="1001713"/>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rPr>
              <a:t>绩效加薪</a:t>
            </a:r>
            <a:endParaRPr lang="zh-CN" altLang="en-US" sz="3200" b="1" dirty="0" smtClean="0">
              <a:solidFill>
                <a:srgbClr val="FFFFFF"/>
              </a:solidFill>
              <a:latin typeface="宋体" panose="02010600030101010101" pitchFamily="2" charset="-122"/>
            </a:endParaRPr>
          </a:p>
        </p:txBody>
      </p:sp>
      <p:sp>
        <p:nvSpPr>
          <p:cNvPr id="4" name="TextBox 3"/>
          <p:cNvSpPr txBox="1"/>
          <p:nvPr/>
        </p:nvSpPr>
        <p:spPr>
          <a:xfrm>
            <a:off x="687796" y="1704825"/>
            <a:ext cx="9654535" cy="4893647"/>
          </a:xfrm>
          <a:prstGeom prst="rect">
            <a:avLst/>
          </a:prstGeom>
          <a:noFill/>
        </p:spPr>
        <p:txBody>
          <a:bodyPr wrap="square" rtlCol="0">
            <a:spAutoFit/>
          </a:bodyPr>
          <a:lstStyle/>
          <a:p>
            <a:pPr marL="342900" indent="-342900">
              <a:buFontTx/>
              <a:buBlip>
                <a:blip r:embed="rId1"/>
              </a:buBlip>
            </a:pPr>
            <a:r>
              <a:rPr lang="zh-CN" altLang="en-US" dirty="0" smtClean="0">
                <a:solidFill>
                  <a:srgbClr val="000000"/>
                </a:solidFill>
              </a:rPr>
              <a:t>优点</a:t>
            </a:r>
            <a:endParaRPr lang="en-US" altLang="zh-CN" dirty="0" smtClean="0">
              <a:solidFill>
                <a:srgbClr val="000000"/>
              </a:solidFill>
            </a:endParaRPr>
          </a:p>
          <a:p>
            <a:pPr marL="800100" lvl="1" indent="-342900">
              <a:buFontTx/>
              <a:buBlip>
                <a:blip r:embed="rId1"/>
              </a:buBlip>
            </a:pPr>
            <a:r>
              <a:rPr lang="zh-CN" altLang="en-US" dirty="0">
                <a:solidFill>
                  <a:srgbClr val="000000"/>
                </a:solidFill>
              </a:rPr>
              <a:t>员工的基本薪酬增长</a:t>
            </a:r>
            <a:r>
              <a:rPr lang="zh-CN" altLang="en-US" dirty="0" smtClean="0">
                <a:solidFill>
                  <a:srgbClr val="000000"/>
                </a:solidFill>
              </a:rPr>
              <a:t>与个人绩效挂钩，能够</a:t>
            </a:r>
            <a:r>
              <a:rPr lang="zh-CN" altLang="en-US" dirty="0">
                <a:solidFill>
                  <a:srgbClr val="000000"/>
                </a:solidFill>
              </a:rPr>
              <a:t>确保绩效优秀员工的薪酬会比绩效一般或较差的员工的薪酬增长得更</a:t>
            </a:r>
            <a:r>
              <a:rPr lang="zh-CN" altLang="en-US" dirty="0" smtClean="0">
                <a:solidFill>
                  <a:srgbClr val="000000"/>
                </a:solidFill>
              </a:rPr>
              <a:t>快</a:t>
            </a:r>
            <a:endParaRPr lang="en-US" altLang="zh-CN" dirty="0" smtClean="0">
              <a:solidFill>
                <a:srgbClr val="000000"/>
              </a:solidFill>
            </a:endParaRPr>
          </a:p>
          <a:p>
            <a:pPr marL="800100" lvl="1" indent="-342900">
              <a:buFontTx/>
              <a:buBlip>
                <a:blip r:embed="rId1"/>
              </a:buBlip>
            </a:pPr>
            <a:r>
              <a:rPr lang="zh-CN" altLang="en-US" dirty="0">
                <a:solidFill>
                  <a:srgbClr val="000000"/>
                </a:solidFill>
              </a:rPr>
              <a:t>绩效</a:t>
            </a:r>
            <a:r>
              <a:rPr lang="zh-CN" altLang="en-US" dirty="0" smtClean="0">
                <a:solidFill>
                  <a:srgbClr val="000000"/>
                </a:solidFill>
              </a:rPr>
              <a:t>加薪百分比可以</a:t>
            </a:r>
            <a:r>
              <a:rPr lang="zh-CN" altLang="en-US" dirty="0">
                <a:solidFill>
                  <a:srgbClr val="000000"/>
                </a:solidFill>
              </a:rPr>
              <a:t>根据组织的盈利状况、与市场薪酬水平或标杆企业之间的差距以及物价成本的上涨幅度等因素来</a:t>
            </a:r>
            <a:r>
              <a:rPr lang="zh-CN" altLang="en-US" dirty="0" smtClean="0">
                <a:solidFill>
                  <a:srgbClr val="000000"/>
                </a:solidFill>
              </a:rPr>
              <a:t>确定，这</a:t>
            </a:r>
            <a:r>
              <a:rPr lang="zh-CN" altLang="en-US" dirty="0">
                <a:solidFill>
                  <a:srgbClr val="000000"/>
                </a:solidFill>
              </a:rPr>
              <a:t>就使得企业在控制薪酬成本的上升方面具有较为灵活的控制力 </a:t>
            </a:r>
            <a:endParaRPr lang="en-US" altLang="zh-CN" dirty="0" smtClean="0">
              <a:solidFill>
                <a:srgbClr val="000000"/>
              </a:solidFill>
            </a:endParaRPr>
          </a:p>
          <a:p>
            <a:pPr marL="800100" lvl="1" indent="-342900">
              <a:buFontTx/>
              <a:buBlip>
                <a:blip r:embed="rId1"/>
              </a:buBlip>
            </a:pPr>
            <a:endParaRPr lang="en-US" altLang="zh-CN" dirty="0" smtClean="0">
              <a:solidFill>
                <a:srgbClr val="000000"/>
              </a:solidFill>
            </a:endParaRPr>
          </a:p>
          <a:p>
            <a:pPr marL="342900" indent="-342900">
              <a:buFontTx/>
              <a:buBlip>
                <a:blip r:embed="rId1"/>
              </a:buBlip>
            </a:pPr>
            <a:r>
              <a:rPr lang="zh-CN" altLang="en-US" dirty="0" smtClean="0">
                <a:solidFill>
                  <a:srgbClr val="000000"/>
                </a:solidFill>
              </a:rPr>
              <a:t>缺点</a:t>
            </a:r>
            <a:endParaRPr lang="en-US" altLang="zh-CN" dirty="0" smtClean="0">
              <a:solidFill>
                <a:srgbClr val="000000"/>
              </a:solidFill>
            </a:endParaRPr>
          </a:p>
          <a:p>
            <a:pPr marL="800100" lvl="1" indent="-342900">
              <a:buFontTx/>
              <a:buBlip>
                <a:blip r:embed="rId1"/>
              </a:buBlip>
            </a:pPr>
            <a:r>
              <a:rPr lang="zh-CN" altLang="zh-CN" dirty="0">
                <a:solidFill>
                  <a:srgbClr val="000000"/>
                </a:solidFill>
              </a:rPr>
              <a:t>外部经济条件可能会导致加薪幅度很</a:t>
            </a:r>
            <a:r>
              <a:rPr lang="zh-CN" altLang="zh-CN" dirty="0" smtClean="0">
                <a:solidFill>
                  <a:srgbClr val="000000"/>
                </a:solidFill>
              </a:rPr>
              <a:t>小</a:t>
            </a:r>
            <a:r>
              <a:rPr lang="zh-CN" altLang="en-US" dirty="0">
                <a:solidFill>
                  <a:srgbClr val="000000"/>
                </a:solidFill>
              </a:rPr>
              <a:t>，</a:t>
            </a:r>
            <a:r>
              <a:rPr lang="zh-CN" altLang="en-US" dirty="0" smtClean="0">
                <a:solidFill>
                  <a:srgbClr val="000000"/>
                </a:solidFill>
              </a:rPr>
              <a:t>达不到激励的目的</a:t>
            </a:r>
            <a:endParaRPr lang="en-US" altLang="zh-CN" dirty="0" smtClean="0">
              <a:solidFill>
                <a:srgbClr val="000000"/>
              </a:solidFill>
            </a:endParaRPr>
          </a:p>
          <a:p>
            <a:pPr marL="800100" lvl="1" indent="-342900">
              <a:buFontTx/>
              <a:buBlip>
                <a:blip r:embed="rId1"/>
              </a:buBlip>
            </a:pPr>
            <a:r>
              <a:rPr lang="zh-CN" altLang="zh-CN" dirty="0">
                <a:solidFill>
                  <a:srgbClr val="000000"/>
                </a:solidFill>
              </a:rPr>
              <a:t>可能会很快给组织带来高昂的</a:t>
            </a:r>
            <a:r>
              <a:rPr lang="zh-CN" altLang="zh-CN" dirty="0" smtClean="0">
                <a:solidFill>
                  <a:srgbClr val="000000"/>
                </a:solidFill>
              </a:rPr>
              <a:t>成本</a:t>
            </a:r>
            <a:r>
              <a:rPr lang="zh-CN" altLang="en-US" dirty="0">
                <a:solidFill>
                  <a:srgbClr val="000000"/>
                </a:solidFill>
              </a:rPr>
              <a:t>（绩效加薪的累积</a:t>
            </a:r>
            <a:r>
              <a:rPr lang="zh-CN" altLang="en-US" dirty="0" smtClean="0">
                <a:solidFill>
                  <a:srgbClr val="000000"/>
                </a:solidFill>
              </a:rPr>
              <a:t>效应、绩效评价</a:t>
            </a:r>
            <a:r>
              <a:rPr lang="zh-CN" altLang="en-US" dirty="0">
                <a:solidFill>
                  <a:srgbClr val="000000"/>
                </a:solidFill>
              </a:rPr>
              <a:t>中的宽松</a:t>
            </a:r>
            <a:r>
              <a:rPr lang="zh-CN" altLang="en-US" dirty="0" smtClean="0">
                <a:solidFill>
                  <a:srgbClr val="000000"/>
                </a:solidFill>
              </a:rPr>
              <a:t>误差）</a:t>
            </a:r>
            <a:endParaRPr lang="en-US" altLang="zh-CN" dirty="0" smtClean="0">
              <a:solidFill>
                <a:srgbClr val="000000"/>
              </a:solidFill>
            </a:endParaRPr>
          </a:p>
          <a:p>
            <a:pPr marL="800100" lvl="1" indent="-342900">
              <a:buFontTx/>
              <a:buBlip>
                <a:blip r:embed="rId1"/>
              </a:buBlip>
            </a:pPr>
            <a:r>
              <a:rPr lang="zh-CN" altLang="en-US" dirty="0">
                <a:solidFill>
                  <a:srgbClr val="000000"/>
                </a:solidFill>
              </a:rPr>
              <a:t>导致员工过于关注个人</a:t>
            </a:r>
            <a:r>
              <a:rPr lang="zh-CN" altLang="en-US" dirty="0" smtClean="0">
                <a:solidFill>
                  <a:srgbClr val="000000"/>
                </a:solidFill>
              </a:rPr>
              <a:t>绩效而不利于团队绩效</a:t>
            </a:r>
            <a:endParaRPr lang="en-US" altLang="zh-CN" dirty="0" smtClean="0">
              <a:solidFill>
                <a:srgbClr val="000000"/>
              </a:solidFill>
            </a:endParaRPr>
          </a:p>
          <a:p>
            <a:pPr marL="800100" lvl="1" indent="-342900">
              <a:buFontTx/>
              <a:buBlip>
                <a:blip r:embed="rId1"/>
              </a:buBlip>
            </a:pP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a:spLocks noGrp="1" noChangeArrowheads="1"/>
          </p:cNvSpPr>
          <p:nvPr>
            <p:ph type="title"/>
          </p:nvPr>
        </p:nvSpPr>
        <p:spPr>
          <a:xfrm>
            <a:off x="0" y="0"/>
            <a:ext cx="10668000" cy="1001713"/>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rPr>
              <a:t>绩效加薪关键要素</a:t>
            </a:r>
            <a:endParaRPr lang="zh-CN" altLang="en-US" sz="3200" b="1" dirty="0" smtClean="0">
              <a:solidFill>
                <a:srgbClr val="FFFFFF"/>
              </a:solidFill>
              <a:latin typeface="宋体" panose="02010600030101010101" pitchFamily="2" charset="-122"/>
            </a:endParaRPr>
          </a:p>
        </p:txBody>
      </p:sp>
      <p:sp>
        <p:nvSpPr>
          <p:cNvPr id="4" name="TextBox 3"/>
          <p:cNvSpPr txBox="1"/>
          <p:nvPr/>
        </p:nvSpPr>
        <p:spPr>
          <a:xfrm>
            <a:off x="1013466" y="1649733"/>
            <a:ext cx="8641068" cy="5078313"/>
          </a:xfrm>
          <a:prstGeom prst="rect">
            <a:avLst/>
          </a:prstGeom>
          <a:noFill/>
        </p:spPr>
        <p:txBody>
          <a:bodyPr wrap="square" rtlCol="0">
            <a:spAutoFit/>
          </a:bodyPr>
          <a:lstStyle/>
          <a:p>
            <a:pPr marL="342900" indent="-342900">
              <a:lnSpc>
                <a:spcPct val="150000"/>
              </a:lnSpc>
              <a:buFontTx/>
              <a:buBlip>
                <a:blip r:embed="rId1"/>
              </a:buBlip>
            </a:pPr>
            <a:r>
              <a:rPr lang="zh-CN" altLang="en-US" dirty="0">
                <a:solidFill>
                  <a:srgbClr val="000000"/>
                </a:solidFill>
              </a:rPr>
              <a:t>加薪的</a:t>
            </a:r>
            <a:r>
              <a:rPr lang="zh-CN" altLang="en-US" dirty="0" smtClean="0">
                <a:solidFill>
                  <a:srgbClr val="000000"/>
                </a:solidFill>
              </a:rPr>
              <a:t>幅度</a:t>
            </a:r>
            <a:endParaRPr lang="en-US" altLang="zh-CN" dirty="0" smtClean="0">
              <a:solidFill>
                <a:srgbClr val="000000"/>
              </a:solidFill>
            </a:endParaRPr>
          </a:p>
          <a:p>
            <a:pPr marL="800100" lvl="1" indent="-342900">
              <a:lnSpc>
                <a:spcPct val="150000"/>
              </a:lnSpc>
              <a:buFontTx/>
              <a:buBlip>
                <a:blip r:embed="rId1"/>
              </a:buBlip>
            </a:pPr>
            <a:r>
              <a:rPr lang="zh-CN" altLang="en-US" dirty="0" smtClean="0">
                <a:solidFill>
                  <a:srgbClr val="000000"/>
                </a:solidFill>
              </a:rPr>
              <a:t>取决于</a:t>
            </a:r>
            <a:r>
              <a:rPr lang="zh-CN" altLang="en-US" dirty="0">
                <a:solidFill>
                  <a:srgbClr val="000000"/>
                </a:solidFill>
              </a:rPr>
              <a:t>企业的支付能力</a:t>
            </a:r>
            <a:r>
              <a:rPr lang="zh-CN" altLang="en-US" dirty="0" smtClean="0">
                <a:solidFill>
                  <a:srgbClr val="000000"/>
                </a:solidFill>
              </a:rPr>
              <a:t>、企业</a:t>
            </a:r>
            <a:r>
              <a:rPr lang="zh-CN" altLang="en-US" dirty="0">
                <a:solidFill>
                  <a:srgbClr val="000000"/>
                </a:solidFill>
              </a:rPr>
              <a:t>的薪酬水平和市场薪酬水平的对比</a:t>
            </a:r>
            <a:r>
              <a:rPr lang="zh-CN" altLang="en-US" dirty="0" smtClean="0">
                <a:solidFill>
                  <a:srgbClr val="000000"/>
                </a:solidFill>
              </a:rPr>
              <a:t>关系或者员工</a:t>
            </a:r>
            <a:r>
              <a:rPr lang="zh-CN" altLang="en-US" dirty="0">
                <a:solidFill>
                  <a:srgbClr val="000000"/>
                </a:solidFill>
              </a:rPr>
              <a:t>所在的管理层级</a:t>
            </a:r>
            <a:r>
              <a:rPr lang="zh-CN" altLang="en-US" dirty="0" smtClean="0">
                <a:solidFill>
                  <a:srgbClr val="000000"/>
                </a:solidFill>
              </a:rPr>
              <a:t>等</a:t>
            </a:r>
            <a:endParaRPr lang="en-US" altLang="zh-CN" dirty="0" smtClean="0">
              <a:solidFill>
                <a:srgbClr val="000000"/>
              </a:solidFill>
            </a:endParaRPr>
          </a:p>
          <a:p>
            <a:pPr marL="342900" indent="-342900">
              <a:lnSpc>
                <a:spcPct val="150000"/>
              </a:lnSpc>
              <a:buFontTx/>
              <a:buBlip>
                <a:blip r:embed="rId1"/>
              </a:buBlip>
            </a:pPr>
            <a:r>
              <a:rPr lang="zh-CN" altLang="en-US" dirty="0" smtClean="0">
                <a:solidFill>
                  <a:srgbClr val="000000"/>
                </a:solidFill>
              </a:rPr>
              <a:t>加薪</a:t>
            </a:r>
            <a:r>
              <a:rPr lang="zh-CN" altLang="en-US" dirty="0">
                <a:solidFill>
                  <a:srgbClr val="000000"/>
                </a:solidFill>
              </a:rPr>
              <a:t>的</a:t>
            </a:r>
            <a:r>
              <a:rPr lang="zh-CN" altLang="en-US" dirty="0" smtClean="0">
                <a:solidFill>
                  <a:srgbClr val="000000"/>
                </a:solidFill>
              </a:rPr>
              <a:t>时间</a:t>
            </a:r>
            <a:endParaRPr lang="en-US" altLang="zh-CN" dirty="0" smtClean="0">
              <a:solidFill>
                <a:srgbClr val="000000"/>
              </a:solidFill>
            </a:endParaRPr>
          </a:p>
          <a:p>
            <a:pPr marL="800100" lvl="1" indent="-342900">
              <a:lnSpc>
                <a:spcPct val="150000"/>
              </a:lnSpc>
              <a:buFontTx/>
              <a:buBlip>
                <a:blip r:embed="rId1"/>
              </a:buBlip>
            </a:pPr>
            <a:r>
              <a:rPr lang="zh-CN" altLang="en-US" dirty="0">
                <a:solidFill>
                  <a:srgbClr val="000000"/>
                </a:solidFill>
              </a:rPr>
              <a:t>常见的是每年一</a:t>
            </a:r>
            <a:r>
              <a:rPr lang="zh-CN" altLang="en-US" dirty="0" smtClean="0">
                <a:solidFill>
                  <a:srgbClr val="000000"/>
                </a:solidFill>
              </a:rPr>
              <a:t>次，也</a:t>
            </a:r>
            <a:r>
              <a:rPr lang="zh-CN" altLang="en-US" dirty="0">
                <a:solidFill>
                  <a:srgbClr val="000000"/>
                </a:solidFill>
              </a:rPr>
              <a:t>有些企业采取半年一次或者每两年一次的做法</a:t>
            </a:r>
            <a:endParaRPr lang="en-US" altLang="zh-CN" dirty="0" smtClean="0">
              <a:solidFill>
                <a:srgbClr val="000000"/>
              </a:solidFill>
            </a:endParaRPr>
          </a:p>
          <a:p>
            <a:pPr marL="342900" indent="-342900">
              <a:lnSpc>
                <a:spcPct val="150000"/>
              </a:lnSpc>
              <a:buFontTx/>
              <a:buBlip>
                <a:blip r:embed="rId1"/>
              </a:buBlip>
            </a:pPr>
            <a:r>
              <a:rPr lang="zh-CN" altLang="en-US" dirty="0" smtClean="0">
                <a:solidFill>
                  <a:srgbClr val="000000"/>
                </a:solidFill>
              </a:rPr>
              <a:t>加薪</a:t>
            </a:r>
            <a:r>
              <a:rPr lang="zh-CN" altLang="en-US" dirty="0">
                <a:solidFill>
                  <a:srgbClr val="000000"/>
                </a:solidFill>
              </a:rPr>
              <a:t>的实施</a:t>
            </a:r>
            <a:r>
              <a:rPr lang="zh-CN" altLang="en-US" dirty="0" smtClean="0">
                <a:solidFill>
                  <a:srgbClr val="000000"/>
                </a:solidFill>
              </a:rPr>
              <a:t>方式</a:t>
            </a:r>
            <a:endParaRPr lang="en-US" altLang="zh-CN" dirty="0" smtClean="0">
              <a:solidFill>
                <a:srgbClr val="000000"/>
              </a:solidFill>
            </a:endParaRPr>
          </a:p>
          <a:p>
            <a:pPr marL="800100" lvl="1" indent="-342900">
              <a:lnSpc>
                <a:spcPct val="150000"/>
              </a:lnSpc>
              <a:buFontTx/>
              <a:buBlip>
                <a:blip r:embed="rId1"/>
              </a:buBlip>
            </a:pPr>
            <a:r>
              <a:rPr lang="zh-CN" altLang="en-US" dirty="0">
                <a:solidFill>
                  <a:srgbClr val="000000"/>
                </a:solidFill>
              </a:rPr>
              <a:t>可以采取基本薪酬累积增长的</a:t>
            </a:r>
            <a:r>
              <a:rPr lang="zh-CN" altLang="en-US" dirty="0" smtClean="0">
                <a:solidFill>
                  <a:srgbClr val="000000"/>
                </a:solidFill>
              </a:rPr>
              <a:t>方式，也</a:t>
            </a:r>
            <a:r>
              <a:rPr lang="zh-CN" altLang="en-US" dirty="0">
                <a:solidFill>
                  <a:srgbClr val="000000"/>
                </a:solidFill>
              </a:rPr>
              <a:t>可以采取一次性加薪的方式</a:t>
            </a: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descr="footnote1[1]"/>
          <p:cNvSpPr>
            <a:spLocks noGrp="1" noChangeArrowheads="1"/>
          </p:cNvSpPr>
          <p:nvPr>
            <p:ph type="title"/>
          </p:nvPr>
        </p:nvSpPr>
        <p:spPr>
          <a:xfrm>
            <a:off x="1790700" y="1676400"/>
            <a:ext cx="6819900" cy="3124200"/>
          </a:xfrm>
          <a:blipFill dpi="0" rotWithShape="0">
            <a:blip r:embed="rId1" cstate="print"/>
            <a:srcRect/>
            <a:stretch>
              <a:fillRect/>
            </a:stretch>
          </a:blipFill>
        </p:spPr>
        <p:txBody>
          <a:bodyPr/>
          <a:lstStyle/>
          <a:p>
            <a:pPr eaLnBrk="1" hangingPunct="1">
              <a:lnSpc>
                <a:spcPct val="110000"/>
              </a:lnSpc>
            </a:pPr>
            <a:r>
              <a:rPr lang="zh-CN" altLang="en-US" b="1" dirty="0" smtClean="0">
                <a:solidFill>
                  <a:schemeClr val="bg1"/>
                </a:solidFill>
                <a:latin typeface="宋体" panose="02010600030101010101" pitchFamily="2" charset="-122"/>
              </a:rPr>
              <a:t>绩效奖励的基本原理</a:t>
            </a:r>
            <a:endParaRPr lang="zh-CN" altLang="en-US" b="1" dirty="0" smtClean="0">
              <a:solidFill>
                <a:schemeClr val="bg1"/>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a:spLocks noGrp="1" noChangeArrowheads="1"/>
          </p:cNvSpPr>
          <p:nvPr>
            <p:ph type="title"/>
          </p:nvPr>
        </p:nvSpPr>
        <p:spPr>
          <a:xfrm>
            <a:off x="0" y="0"/>
            <a:ext cx="10668000" cy="1001713"/>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rPr>
              <a:t>简单绩效加薪</a:t>
            </a:r>
            <a:endParaRPr lang="zh-CN" altLang="en-US" sz="3200" b="1" smtClean="0">
              <a:solidFill>
                <a:srgbClr val="FFFFFF"/>
              </a:solidFill>
              <a:latin typeface="宋体" panose="02010600030101010101" pitchFamily="2" charset="-122"/>
            </a:endParaRPr>
          </a:p>
        </p:txBody>
      </p:sp>
      <p:graphicFrame>
        <p:nvGraphicFramePr>
          <p:cNvPr id="1038339" name="Group 3"/>
          <p:cNvGraphicFramePr>
            <a:graphicFrameLocks noGrp="1"/>
          </p:cNvGraphicFramePr>
          <p:nvPr>
            <p:ph idx="1"/>
          </p:nvPr>
        </p:nvGraphicFramePr>
        <p:xfrm>
          <a:off x="869950" y="2201863"/>
          <a:ext cx="8997950" cy="2112964"/>
        </p:xfrm>
        <a:graphic>
          <a:graphicData uri="http://schemas.openxmlformats.org/drawingml/2006/table">
            <a:tbl>
              <a:tblPr/>
              <a:tblGrid>
                <a:gridCol w="1827213"/>
                <a:gridCol w="1433512"/>
                <a:gridCol w="1435100"/>
                <a:gridCol w="1433513"/>
                <a:gridCol w="1435100"/>
                <a:gridCol w="1433512"/>
              </a:tblGrid>
              <a:tr h="960438">
                <a:tc>
                  <a:txBody>
                    <a:bodyPr/>
                    <a:lstStyle/>
                    <a:p>
                      <a:pPr marL="0" marR="0" lvl="0" indent="0" algn="l" defTabSz="1044575" rtl="0" eaLnBrk="1" fontAlgn="base" latinLnBrk="0" hangingPunct="1">
                        <a:lnSpc>
                          <a:spcPct val="100000"/>
                        </a:lnSpc>
                        <a:spcBef>
                          <a:spcPct val="20000"/>
                        </a:spcBef>
                        <a:spcAft>
                          <a:spcPct val="0"/>
                        </a:spcAft>
                        <a:buClrTx/>
                        <a:buSzTx/>
                        <a:buFontTx/>
                        <a:buNone/>
                      </a:pPr>
                      <a:endParaRPr kumimoji="1" lang="zh-CN"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大大超出</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期望水平</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超出</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92430" marR="0" lvl="0" indent="-392430" algn="ctr" defTabSz="1044575"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期望水平</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达到</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92430" marR="0" lvl="0" indent="-392430" algn="ctr" defTabSz="1044575"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期望水平</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低于</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92430" marR="0" lvl="0" indent="-392430" algn="ctr" defTabSz="1044575"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期望水平</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大大低于</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期望水平</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r>
              <a:tr h="576263">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绩效评价等级</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S</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r>
              <a:tr h="576263">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绩效加薪幅度</a:t>
                      </a:r>
                      <a:endParaRPr kumimoji="1" lang="zh-CN" altLang="en-US"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c>
                  <a:txBody>
                    <a:bodyPr/>
                    <a:lstStyle/>
                    <a:p>
                      <a:pPr marL="392430" marR="0" lvl="0" indent="-392430" algn="ctr" defTabSz="1044575" rtl="0" eaLnBrk="1" fontAlgn="base" latinLnBrk="0" hangingPunct="1">
                        <a:lnSpc>
                          <a:spcPct val="100000"/>
                        </a:lnSpc>
                        <a:spcBef>
                          <a:spcPct val="0"/>
                        </a:spcBef>
                        <a:spcAft>
                          <a:spcPct val="0"/>
                        </a:spcAft>
                        <a:buClrTx/>
                        <a:buSzTx/>
                        <a:buFontTx/>
                        <a:buNone/>
                      </a:pPr>
                      <a:r>
                        <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FF"/>
                    </a:solidFill>
                  </a:tcPr>
                </a:tc>
              </a:tr>
            </a:tbl>
          </a:graphicData>
        </a:graphic>
      </p:graphicFrame>
    </p:spTree>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a:spLocks noGrp="1" noChangeArrowheads="1"/>
          </p:cNvSpPr>
          <p:nvPr>
            <p:ph type="title"/>
          </p:nvPr>
        </p:nvSpPr>
        <p:spPr>
          <a:xfrm>
            <a:off x="0" y="0"/>
            <a:ext cx="10668000" cy="10668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rPr>
              <a:t>市场化绩效加薪</a:t>
            </a:r>
            <a:endParaRPr lang="zh-CN" altLang="en-US" sz="3200" b="1" smtClean="0">
              <a:solidFill>
                <a:srgbClr val="FFFFFF"/>
              </a:solidFill>
              <a:latin typeface="宋体" panose="02010600030101010101" pitchFamily="2" charset="-122"/>
            </a:endParaRPr>
          </a:p>
        </p:txBody>
      </p:sp>
      <p:grpSp>
        <p:nvGrpSpPr>
          <p:cNvPr id="246787" name="Group 3"/>
          <p:cNvGrpSpPr/>
          <p:nvPr/>
        </p:nvGrpSpPr>
        <p:grpSpPr bwMode="auto">
          <a:xfrm>
            <a:off x="1443038" y="1874838"/>
            <a:ext cx="7624762" cy="4525962"/>
            <a:chOff x="768" y="891"/>
            <a:chExt cx="4803" cy="2851"/>
          </a:xfrm>
        </p:grpSpPr>
        <p:sp>
          <p:nvSpPr>
            <p:cNvPr id="246788" name="Rectangle 4"/>
            <p:cNvSpPr>
              <a:spLocks noChangeArrowheads="1"/>
            </p:cNvSpPr>
            <p:nvPr/>
          </p:nvSpPr>
          <p:spPr bwMode="auto">
            <a:xfrm>
              <a:off x="773" y="1203"/>
              <a:ext cx="4795" cy="2370"/>
            </a:xfrm>
            <a:prstGeom prst="rect">
              <a:avLst/>
            </a:prstGeom>
            <a:noFill/>
            <a:ln w="9525">
              <a:solidFill>
                <a:schemeClr val="tx1"/>
              </a:solidFill>
              <a:miter lim="800000"/>
            </a:ln>
          </p:spPr>
          <p:txBody>
            <a:bodyPr wrap="none" anchor="ctr"/>
            <a:lstStyle/>
            <a:p>
              <a:endParaRPr lang="zh-CN" altLang="en-US">
                <a:solidFill>
                  <a:srgbClr val="000000"/>
                </a:solidFill>
              </a:endParaRPr>
            </a:p>
          </p:txBody>
        </p:sp>
        <p:sp>
          <p:nvSpPr>
            <p:cNvPr id="246789" name="Line 5"/>
            <p:cNvSpPr>
              <a:spLocks noChangeShapeType="1"/>
            </p:cNvSpPr>
            <p:nvPr/>
          </p:nvSpPr>
          <p:spPr bwMode="auto">
            <a:xfrm>
              <a:off x="3696" y="1213"/>
              <a:ext cx="0" cy="2358"/>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0" name="Line 6"/>
            <p:cNvSpPr>
              <a:spLocks noChangeShapeType="1"/>
            </p:cNvSpPr>
            <p:nvPr/>
          </p:nvSpPr>
          <p:spPr bwMode="auto">
            <a:xfrm>
              <a:off x="3156" y="1225"/>
              <a:ext cx="0" cy="2359"/>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1" name="Line 7"/>
            <p:cNvSpPr>
              <a:spLocks noChangeShapeType="1"/>
            </p:cNvSpPr>
            <p:nvPr/>
          </p:nvSpPr>
          <p:spPr bwMode="auto">
            <a:xfrm>
              <a:off x="4845" y="1200"/>
              <a:ext cx="0" cy="2359"/>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2" name="Line 8"/>
            <p:cNvSpPr>
              <a:spLocks noChangeShapeType="1"/>
            </p:cNvSpPr>
            <p:nvPr/>
          </p:nvSpPr>
          <p:spPr bwMode="auto">
            <a:xfrm>
              <a:off x="4293" y="1213"/>
              <a:ext cx="0" cy="2358"/>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3" name="Text Box 9"/>
            <p:cNvSpPr txBox="1">
              <a:spLocks noChangeArrowheads="1"/>
            </p:cNvSpPr>
            <p:nvPr/>
          </p:nvSpPr>
          <p:spPr bwMode="auto">
            <a:xfrm>
              <a:off x="927" y="1686"/>
              <a:ext cx="4593" cy="2056"/>
            </a:xfrm>
            <a:prstGeom prst="rect">
              <a:avLst/>
            </a:prstGeom>
            <a:noFill/>
            <a:ln w="9525">
              <a:noFill/>
              <a:miter lim="800000"/>
            </a:ln>
          </p:spPr>
          <p:txBody>
            <a:bodyPr lIns="104498" tIns="52249" rIns="104498" bIns="52249" anchor="ctr">
              <a:spAutoFit/>
            </a:bodyPr>
            <a:lstStyle/>
            <a:p>
              <a:pPr algn="l" defTabSz="871855" eaLnBrk="0" hangingPunct="0">
                <a:lnSpc>
                  <a:spcPct val="90000"/>
                </a:lnSpc>
              </a:pPr>
              <a:r>
                <a:rPr lang="en-US" altLang="zh-CN" sz="2300" b="0">
                  <a:solidFill>
                    <a:srgbClr val="000000"/>
                  </a:solidFill>
                  <a:latin typeface="黑体" panose="02010609060101010101" pitchFamily="49" charset="-122"/>
                  <a:ea typeface="黑体" panose="02010609060101010101" pitchFamily="49" charset="-122"/>
                </a:rPr>
                <a:t>+15%</a:t>
              </a:r>
              <a:r>
                <a:rPr lang="zh-CN" altLang="en-US" sz="2300" b="0">
                  <a:solidFill>
                    <a:srgbClr val="000000"/>
                  </a:solidFill>
                  <a:latin typeface="黑体" panose="02010609060101010101" pitchFamily="49" charset="-122"/>
                  <a:ea typeface="黑体" panose="02010609060101010101" pitchFamily="49" charset="-122"/>
                </a:rPr>
                <a:t>以上            </a:t>
              </a:r>
              <a:r>
                <a:rPr lang="en-US" altLang="zh-CN" sz="2300" b="0">
                  <a:solidFill>
                    <a:srgbClr val="000000"/>
                  </a:solidFill>
                  <a:latin typeface="黑体" panose="02010609060101010101" pitchFamily="49" charset="-122"/>
                  <a:ea typeface="黑体" panose="02010609060101010101" pitchFamily="49" charset="-122"/>
                </a:rPr>
                <a:t>6</a:t>
              </a:r>
              <a:r>
                <a:rPr lang="en-US" altLang="zh-CN" sz="2300" b="0">
                  <a:solidFill>
                    <a:srgbClr val="000000"/>
                  </a:solidFill>
                  <a:latin typeface="黑体" panose="02010609060101010101" pitchFamily="49" charset="-122"/>
                  <a:ea typeface="黑体" panose="02010609060101010101" pitchFamily="49" charset="-122"/>
                  <a:sym typeface="CityBlueprint" pitchFamily="2" charset="2"/>
                </a:rPr>
                <a:t>%   4%     3%   1%     0%</a:t>
              </a: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endParaRPr lang="en-US" altLang="zh-CN" sz="2300" b="0">
                <a:solidFill>
                  <a:srgbClr val="000000"/>
                </a:solidFill>
                <a:latin typeface="黑体" panose="02010609060101010101" pitchFamily="49" charset="-122"/>
                <a:ea typeface="黑体" panose="02010609060101010101" pitchFamily="49" charset="-122"/>
              </a:endParaRPr>
            </a:p>
            <a:p>
              <a:pPr algn="l" defTabSz="871855" eaLnBrk="0" hangingPunct="0">
                <a:lnSpc>
                  <a:spcPct val="90000"/>
                </a:lnSpc>
              </a:pPr>
              <a:r>
                <a:rPr lang="en-US" altLang="zh-CN" sz="2300" b="0">
                  <a:solidFill>
                    <a:srgbClr val="000000"/>
                  </a:solidFill>
                  <a:latin typeface="黑体" panose="02010609060101010101" pitchFamily="49" charset="-122"/>
                  <a:ea typeface="黑体" panose="02010609060101010101" pitchFamily="49" charset="-122"/>
                </a:rPr>
                <a:t>+ 8%</a:t>
              </a:r>
              <a:r>
                <a:rPr lang="zh-CN" altLang="en-US" sz="2300" b="0">
                  <a:solidFill>
                    <a:srgbClr val="000000"/>
                  </a:solidFill>
                  <a:latin typeface="黑体" panose="02010609060101010101" pitchFamily="49" charset="-122"/>
                  <a:ea typeface="黑体" panose="02010609060101010101" pitchFamily="49" charset="-122"/>
                </a:rPr>
                <a:t>以上            </a:t>
              </a:r>
              <a:r>
                <a:rPr lang="en-US" altLang="zh-CN" sz="2300" b="0">
                  <a:solidFill>
                    <a:srgbClr val="000000"/>
                  </a:solidFill>
                  <a:latin typeface="黑体" panose="02010609060101010101" pitchFamily="49" charset="-122"/>
                  <a:ea typeface="黑体" panose="02010609060101010101" pitchFamily="49" charset="-122"/>
                </a:rPr>
                <a:t>8</a:t>
              </a:r>
              <a:r>
                <a:rPr lang="en-US" altLang="zh-CN" sz="2300" b="0">
                  <a:solidFill>
                    <a:srgbClr val="000000"/>
                  </a:solidFill>
                  <a:latin typeface="黑体" panose="02010609060101010101" pitchFamily="49" charset="-122"/>
                  <a:ea typeface="黑体" panose="02010609060101010101" pitchFamily="49" charset="-122"/>
                  <a:sym typeface="CityBlueprint" pitchFamily="2" charset="2"/>
                </a:rPr>
                <a:t>%   6%     4%   2%     0%</a:t>
              </a: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endParaRPr lang="en-US" altLang="zh-CN" sz="2300" b="0">
                <a:solidFill>
                  <a:srgbClr val="000000"/>
                </a:solidFill>
                <a:latin typeface="黑体" panose="02010609060101010101" pitchFamily="49" charset="-122"/>
                <a:ea typeface="黑体" panose="02010609060101010101" pitchFamily="49" charset="-122"/>
              </a:endParaRPr>
            </a:p>
            <a:p>
              <a:pPr algn="l" defTabSz="871855" eaLnBrk="0" hangingPunct="0">
                <a:lnSpc>
                  <a:spcPct val="90000"/>
                </a:lnSpc>
              </a:pPr>
              <a:r>
                <a:rPr lang="en-US" altLang="zh-CN" sz="2300" b="0">
                  <a:solidFill>
                    <a:srgbClr val="000000"/>
                  </a:solidFill>
                  <a:latin typeface="黑体" panose="02010609060101010101" pitchFamily="49" charset="-122"/>
                  <a:ea typeface="黑体" panose="02010609060101010101" pitchFamily="49" charset="-122"/>
                  <a:sym typeface="CityBlueprint" pitchFamily="2" charset="2"/>
                </a:rPr>
                <a:t>   0%              10%   8%     5%   4%     0%    </a:t>
              </a: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r>
                <a:rPr lang="en-US" altLang="zh-CN" sz="2300" b="0">
                  <a:solidFill>
                    <a:srgbClr val="000000"/>
                  </a:solidFill>
                  <a:latin typeface="黑体" panose="02010609060101010101" pitchFamily="49" charset="-122"/>
                  <a:ea typeface="黑体" panose="02010609060101010101" pitchFamily="49" charset="-122"/>
                </a:rPr>
                <a:t>- 8%</a:t>
              </a:r>
              <a:r>
                <a:rPr lang="zh-CN" altLang="en-US" sz="2300" b="0">
                  <a:solidFill>
                    <a:srgbClr val="000000"/>
                  </a:solidFill>
                  <a:latin typeface="黑体" panose="02010609060101010101" pitchFamily="49" charset="-122"/>
                  <a:ea typeface="黑体" panose="02010609060101010101" pitchFamily="49" charset="-122"/>
                </a:rPr>
                <a:t>以上           </a:t>
              </a:r>
              <a:r>
                <a:rPr lang="en-US" altLang="zh-CN" sz="2300" b="0">
                  <a:solidFill>
                    <a:srgbClr val="000000"/>
                  </a:solidFill>
                  <a:latin typeface="黑体" panose="02010609060101010101" pitchFamily="49" charset="-122"/>
                  <a:ea typeface="黑体" panose="02010609060101010101" pitchFamily="49" charset="-122"/>
                  <a:sym typeface="CityBlueprint" pitchFamily="2" charset="2"/>
                </a:rPr>
                <a:t>14%   10%    8%   5%     0%</a:t>
              </a: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endParaRPr lang="en-US" altLang="zh-CN" sz="2300" b="0">
                <a:solidFill>
                  <a:srgbClr val="000000"/>
                </a:solidFill>
                <a:latin typeface="黑体" panose="02010609060101010101" pitchFamily="49" charset="-122"/>
                <a:ea typeface="黑体" panose="02010609060101010101" pitchFamily="49" charset="-122"/>
              </a:endParaRPr>
            </a:p>
            <a:p>
              <a:pPr algn="l" defTabSz="871855" eaLnBrk="0" hangingPunct="0">
                <a:lnSpc>
                  <a:spcPct val="90000"/>
                </a:lnSpc>
              </a:pPr>
              <a:r>
                <a:rPr lang="en-US" altLang="zh-CN" sz="2300" b="0">
                  <a:solidFill>
                    <a:srgbClr val="000000"/>
                  </a:solidFill>
                  <a:latin typeface="黑体" panose="02010609060101010101" pitchFamily="49" charset="-122"/>
                  <a:ea typeface="黑体" panose="02010609060101010101" pitchFamily="49" charset="-122"/>
                </a:rPr>
                <a:t>-15%</a:t>
              </a:r>
              <a:r>
                <a:rPr lang="zh-CN" altLang="en-US" sz="2300" b="0">
                  <a:solidFill>
                    <a:srgbClr val="000000"/>
                  </a:solidFill>
                  <a:latin typeface="黑体" panose="02010609060101010101" pitchFamily="49" charset="-122"/>
                  <a:ea typeface="黑体" panose="02010609060101010101" pitchFamily="49" charset="-122"/>
                </a:rPr>
                <a:t>以上           </a:t>
              </a:r>
              <a:r>
                <a:rPr lang="en-US" altLang="zh-CN" sz="2300" b="0">
                  <a:solidFill>
                    <a:srgbClr val="000000"/>
                  </a:solidFill>
                  <a:latin typeface="黑体" panose="02010609060101010101" pitchFamily="49" charset="-122"/>
                  <a:ea typeface="黑体" panose="02010609060101010101" pitchFamily="49" charset="-122"/>
                </a:rPr>
                <a:t>18</a:t>
              </a:r>
              <a:r>
                <a:rPr lang="en-US" altLang="zh-CN" sz="2300" b="0">
                  <a:solidFill>
                    <a:srgbClr val="000000"/>
                  </a:solidFill>
                  <a:latin typeface="黑体" panose="02010609060101010101" pitchFamily="49" charset="-122"/>
                  <a:ea typeface="黑体" panose="02010609060101010101" pitchFamily="49" charset="-122"/>
                  <a:sym typeface="CityBlueprint" pitchFamily="2" charset="2"/>
                </a:rPr>
                <a:t>%   15%   10%   8%     0% </a:t>
              </a:r>
              <a:endParaRPr lang="en-US" altLang="zh-CN" sz="2300" b="0">
                <a:solidFill>
                  <a:srgbClr val="000000"/>
                </a:solidFill>
                <a:latin typeface="黑体" panose="02010609060101010101" pitchFamily="49" charset="-122"/>
                <a:ea typeface="黑体" panose="02010609060101010101" pitchFamily="49" charset="-122"/>
                <a:sym typeface="CityBlueprint" pitchFamily="2" charset="2"/>
              </a:endParaRPr>
            </a:p>
            <a:p>
              <a:pPr algn="l" defTabSz="871855" eaLnBrk="0" hangingPunct="0">
                <a:lnSpc>
                  <a:spcPct val="90000"/>
                </a:lnSpc>
              </a:pPr>
              <a:endParaRPr lang="en-US" altLang="zh-CN" sz="2300" b="0">
                <a:solidFill>
                  <a:srgbClr val="000000"/>
                </a:solidFill>
                <a:latin typeface="黑体" panose="02010609060101010101" pitchFamily="49" charset="-122"/>
                <a:ea typeface="黑体" panose="02010609060101010101" pitchFamily="49" charset="-122"/>
              </a:endParaRPr>
            </a:p>
          </p:txBody>
        </p:sp>
        <p:sp>
          <p:nvSpPr>
            <p:cNvPr id="246794" name="Text Box 10"/>
            <p:cNvSpPr txBox="1">
              <a:spLocks noChangeArrowheads="1"/>
            </p:cNvSpPr>
            <p:nvPr/>
          </p:nvSpPr>
          <p:spPr bwMode="auto">
            <a:xfrm>
              <a:off x="2779" y="1279"/>
              <a:ext cx="2693" cy="287"/>
            </a:xfrm>
            <a:prstGeom prst="rect">
              <a:avLst/>
            </a:prstGeom>
            <a:noFill/>
            <a:ln w="9525">
              <a:noFill/>
              <a:miter lim="800000"/>
            </a:ln>
          </p:spPr>
          <p:txBody>
            <a:bodyPr lIns="104498" tIns="52249" rIns="104498" bIns="52249" anchor="ctr">
              <a:spAutoFit/>
            </a:bodyPr>
            <a:lstStyle/>
            <a:p>
              <a:pPr algn="l" defTabSz="871855" eaLnBrk="0" hangingPunct="0"/>
              <a:r>
                <a:rPr lang="en-US" altLang="zh-CN" sz="2300">
                  <a:solidFill>
                    <a:srgbClr val="000000"/>
                  </a:solidFill>
                  <a:latin typeface="宋体" panose="02010600030101010101" pitchFamily="2" charset="-122"/>
                </a:rPr>
                <a:t>S     A     B     C      D   </a:t>
              </a:r>
              <a:endParaRPr lang="en-US" altLang="zh-CN" sz="2300">
                <a:solidFill>
                  <a:srgbClr val="000000"/>
                </a:solidFill>
                <a:latin typeface="宋体" panose="02010600030101010101" pitchFamily="2" charset="-122"/>
              </a:endParaRPr>
            </a:p>
          </p:txBody>
        </p:sp>
        <p:sp>
          <p:nvSpPr>
            <p:cNvPr id="246795" name="Text Box 11"/>
            <p:cNvSpPr txBox="1">
              <a:spLocks noChangeArrowheads="1"/>
            </p:cNvSpPr>
            <p:nvPr/>
          </p:nvSpPr>
          <p:spPr bwMode="auto">
            <a:xfrm>
              <a:off x="849" y="1292"/>
              <a:ext cx="1695" cy="287"/>
            </a:xfrm>
            <a:prstGeom prst="rect">
              <a:avLst/>
            </a:prstGeom>
            <a:noFill/>
            <a:ln w="9525">
              <a:noFill/>
              <a:miter lim="800000"/>
            </a:ln>
          </p:spPr>
          <p:txBody>
            <a:bodyPr lIns="104498" tIns="52249" rIns="104498" bIns="52249" anchor="ctr">
              <a:spAutoFit/>
            </a:bodyPr>
            <a:lstStyle/>
            <a:p>
              <a:pPr algn="ctr" defTabSz="871855" eaLnBrk="0" hangingPunct="0"/>
              <a:r>
                <a:rPr lang="zh-CN" altLang="en-US" sz="2300">
                  <a:solidFill>
                    <a:srgbClr val="000000"/>
                  </a:solidFill>
                  <a:latin typeface="宋体" panose="02010600030101010101" pitchFamily="2" charset="-122"/>
                </a:rPr>
                <a:t>市场定位差距</a:t>
              </a:r>
              <a:endParaRPr lang="zh-CN" altLang="en-US" sz="2300">
                <a:solidFill>
                  <a:srgbClr val="000000"/>
                </a:solidFill>
                <a:latin typeface="宋体" panose="02010600030101010101" pitchFamily="2" charset="-122"/>
              </a:endParaRPr>
            </a:p>
          </p:txBody>
        </p:sp>
        <p:sp>
          <p:nvSpPr>
            <p:cNvPr id="246796" name="Line 12"/>
            <p:cNvSpPr>
              <a:spLocks noChangeShapeType="1"/>
            </p:cNvSpPr>
            <p:nvPr/>
          </p:nvSpPr>
          <p:spPr bwMode="auto">
            <a:xfrm flipV="1">
              <a:off x="771" y="1616"/>
              <a:ext cx="4800" cy="1"/>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7" name="Line 13"/>
            <p:cNvSpPr>
              <a:spLocks noChangeShapeType="1"/>
            </p:cNvSpPr>
            <p:nvPr/>
          </p:nvSpPr>
          <p:spPr bwMode="auto">
            <a:xfrm>
              <a:off x="2598" y="1226"/>
              <a:ext cx="0" cy="2347"/>
            </a:xfrm>
            <a:prstGeom prst="line">
              <a:avLst/>
            </a:prstGeom>
            <a:noFill/>
            <a:ln w="12700">
              <a:solidFill>
                <a:schemeClr val="tx1"/>
              </a:solidFill>
              <a:round/>
              <a:headEnd type="none" w="sm" len="sm"/>
              <a:tailEnd type="none" w="sm" len="sm"/>
            </a:ln>
          </p:spPr>
          <p:txBody>
            <a:bodyPr wrap="none" anchor="ctr"/>
            <a:lstStyle/>
            <a:p>
              <a:endParaRPr lang="en-US">
                <a:solidFill>
                  <a:srgbClr val="000000"/>
                </a:solidFill>
              </a:endParaRPr>
            </a:p>
          </p:txBody>
        </p:sp>
        <p:sp>
          <p:nvSpPr>
            <p:cNvPr id="246798" name="Line 14"/>
            <p:cNvSpPr>
              <a:spLocks noChangeShapeType="1"/>
            </p:cNvSpPr>
            <p:nvPr/>
          </p:nvSpPr>
          <p:spPr bwMode="auto">
            <a:xfrm flipV="1">
              <a:off x="768" y="2015"/>
              <a:ext cx="4800" cy="1"/>
            </a:xfrm>
            <a:prstGeom prst="line">
              <a:avLst/>
            </a:prstGeom>
            <a:noFill/>
            <a:ln w="9525">
              <a:solidFill>
                <a:schemeClr val="tx1"/>
              </a:solidFill>
              <a:round/>
            </a:ln>
          </p:spPr>
          <p:txBody>
            <a:bodyPr wrap="none" anchor="ctr"/>
            <a:lstStyle/>
            <a:p>
              <a:endParaRPr lang="en-US">
                <a:solidFill>
                  <a:srgbClr val="000000"/>
                </a:solidFill>
              </a:endParaRPr>
            </a:p>
          </p:txBody>
        </p:sp>
        <p:sp>
          <p:nvSpPr>
            <p:cNvPr id="246799" name="Line 15"/>
            <p:cNvSpPr>
              <a:spLocks noChangeShapeType="1"/>
            </p:cNvSpPr>
            <p:nvPr/>
          </p:nvSpPr>
          <p:spPr bwMode="auto">
            <a:xfrm flipV="1">
              <a:off x="768" y="3215"/>
              <a:ext cx="4800" cy="1"/>
            </a:xfrm>
            <a:prstGeom prst="line">
              <a:avLst/>
            </a:prstGeom>
            <a:noFill/>
            <a:ln w="9525">
              <a:solidFill>
                <a:schemeClr val="tx1"/>
              </a:solidFill>
              <a:round/>
            </a:ln>
          </p:spPr>
          <p:txBody>
            <a:bodyPr wrap="none" anchor="ctr"/>
            <a:lstStyle/>
            <a:p>
              <a:endParaRPr lang="en-US">
                <a:solidFill>
                  <a:srgbClr val="000000"/>
                </a:solidFill>
              </a:endParaRPr>
            </a:p>
          </p:txBody>
        </p:sp>
        <p:sp>
          <p:nvSpPr>
            <p:cNvPr id="246800" name="Line 16"/>
            <p:cNvSpPr>
              <a:spLocks noChangeShapeType="1"/>
            </p:cNvSpPr>
            <p:nvPr/>
          </p:nvSpPr>
          <p:spPr bwMode="auto">
            <a:xfrm flipV="1">
              <a:off x="768" y="2783"/>
              <a:ext cx="4800" cy="1"/>
            </a:xfrm>
            <a:prstGeom prst="line">
              <a:avLst/>
            </a:prstGeom>
            <a:noFill/>
            <a:ln w="9525">
              <a:solidFill>
                <a:schemeClr val="tx1"/>
              </a:solidFill>
              <a:round/>
            </a:ln>
          </p:spPr>
          <p:txBody>
            <a:bodyPr wrap="none" anchor="ctr"/>
            <a:lstStyle/>
            <a:p>
              <a:endParaRPr lang="en-US">
                <a:solidFill>
                  <a:srgbClr val="000000"/>
                </a:solidFill>
              </a:endParaRPr>
            </a:p>
          </p:txBody>
        </p:sp>
        <p:sp>
          <p:nvSpPr>
            <p:cNvPr id="246801" name="Line 17"/>
            <p:cNvSpPr>
              <a:spLocks noChangeShapeType="1"/>
            </p:cNvSpPr>
            <p:nvPr/>
          </p:nvSpPr>
          <p:spPr bwMode="auto">
            <a:xfrm flipV="1">
              <a:off x="768" y="2399"/>
              <a:ext cx="4800" cy="1"/>
            </a:xfrm>
            <a:prstGeom prst="line">
              <a:avLst/>
            </a:prstGeom>
            <a:noFill/>
            <a:ln w="9525">
              <a:solidFill>
                <a:schemeClr val="tx1"/>
              </a:solidFill>
              <a:round/>
            </a:ln>
          </p:spPr>
          <p:txBody>
            <a:bodyPr wrap="none" anchor="ctr"/>
            <a:lstStyle/>
            <a:p>
              <a:endParaRPr lang="en-US">
                <a:solidFill>
                  <a:srgbClr val="000000"/>
                </a:solidFill>
              </a:endParaRPr>
            </a:p>
          </p:txBody>
        </p:sp>
        <p:sp>
          <p:nvSpPr>
            <p:cNvPr id="246802" name="Text Box 18"/>
            <p:cNvSpPr txBox="1">
              <a:spLocks noChangeArrowheads="1"/>
            </p:cNvSpPr>
            <p:nvPr/>
          </p:nvSpPr>
          <p:spPr bwMode="auto">
            <a:xfrm>
              <a:off x="2592" y="891"/>
              <a:ext cx="2976" cy="309"/>
            </a:xfrm>
            <a:prstGeom prst="rect">
              <a:avLst/>
            </a:prstGeom>
            <a:noFill/>
            <a:ln w="12700">
              <a:solidFill>
                <a:schemeClr val="tx1"/>
              </a:solidFill>
              <a:miter lim="800000"/>
            </a:ln>
          </p:spPr>
          <p:txBody>
            <a:bodyPr>
              <a:spAutoFit/>
            </a:bodyPr>
            <a:lstStyle/>
            <a:p>
              <a:pPr algn="ctr">
                <a:lnSpc>
                  <a:spcPct val="110000"/>
                </a:lnSpc>
                <a:spcBef>
                  <a:spcPct val="50000"/>
                </a:spcBef>
              </a:pPr>
              <a:r>
                <a:rPr lang="zh-CN" altLang="en-US" sz="2300">
                  <a:solidFill>
                    <a:srgbClr val="000000"/>
                  </a:solidFill>
                  <a:latin typeface="宋体" panose="02010600030101010101" pitchFamily="2" charset="-122"/>
                </a:rPr>
                <a:t>绩效评价等级</a:t>
              </a:r>
              <a:endParaRPr lang="zh-CN" altLang="en-US" sz="2300">
                <a:solidFill>
                  <a:srgbClr val="000000"/>
                </a:solidFill>
                <a:latin typeface="宋体" panose="02010600030101010101" pitchFamily="2" charset="-122"/>
              </a:endParaRPr>
            </a:p>
          </p:txBody>
        </p:sp>
      </p:grpSp>
    </p:spTree>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Text Box 2"/>
          <p:cNvSpPr>
            <a:spLocks noGrp="1" noChangeArrowheads="1"/>
          </p:cNvSpPr>
          <p:nvPr>
            <p:ph type="title"/>
          </p:nvPr>
        </p:nvSpPr>
        <p:spPr>
          <a:xfrm>
            <a:off x="0" y="0"/>
            <a:ext cx="10668000" cy="930275"/>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rPr>
              <a:t>一次性奖金</a:t>
            </a:r>
            <a:endParaRPr lang="zh-CN" altLang="en-US" sz="3200" b="1" dirty="0" smtClean="0">
              <a:solidFill>
                <a:srgbClr val="FFFFFF"/>
              </a:solidFill>
              <a:latin typeface="宋体" panose="02010600030101010101" pitchFamily="2" charset="-122"/>
            </a:endParaRPr>
          </a:p>
        </p:txBody>
      </p:sp>
      <p:sp>
        <p:nvSpPr>
          <p:cNvPr id="3" name="TextBox 2"/>
          <p:cNvSpPr txBox="1"/>
          <p:nvPr/>
        </p:nvSpPr>
        <p:spPr>
          <a:xfrm>
            <a:off x="293377" y="1649733"/>
            <a:ext cx="10081246" cy="6186309"/>
          </a:xfrm>
          <a:prstGeom prst="rect">
            <a:avLst/>
          </a:prstGeom>
          <a:noFill/>
        </p:spPr>
        <p:txBody>
          <a:bodyPr wrap="square" rtlCol="0">
            <a:spAutoFit/>
          </a:bodyPr>
          <a:lstStyle/>
          <a:p>
            <a:pPr marL="342900" indent="-342900">
              <a:lnSpc>
                <a:spcPct val="150000"/>
              </a:lnSpc>
              <a:buFontTx/>
              <a:buBlip>
                <a:blip r:embed="rId1"/>
              </a:buBlip>
            </a:pPr>
            <a:r>
              <a:rPr lang="zh-CN" altLang="en-US" dirty="0" smtClean="0">
                <a:solidFill>
                  <a:srgbClr val="000000"/>
                </a:solidFill>
              </a:rPr>
              <a:t>从</a:t>
            </a:r>
            <a:r>
              <a:rPr lang="zh-CN" altLang="en-US" dirty="0">
                <a:solidFill>
                  <a:srgbClr val="000000"/>
                </a:solidFill>
              </a:rPr>
              <a:t>广义上讲</a:t>
            </a:r>
            <a:r>
              <a:rPr lang="en-US" altLang="zh-CN" dirty="0" smtClean="0">
                <a:solidFill>
                  <a:srgbClr val="000000"/>
                </a:solidFill>
              </a:rPr>
              <a:t>,</a:t>
            </a:r>
            <a:r>
              <a:rPr lang="zh-CN" altLang="en-US" dirty="0">
                <a:solidFill>
                  <a:srgbClr val="000000"/>
                </a:solidFill>
              </a:rPr>
              <a:t>一次性奖金</a:t>
            </a:r>
            <a:r>
              <a:rPr lang="zh-CN" altLang="en-US" dirty="0" smtClean="0">
                <a:solidFill>
                  <a:srgbClr val="000000"/>
                </a:solidFill>
              </a:rPr>
              <a:t>属于</a:t>
            </a:r>
            <a:r>
              <a:rPr lang="zh-CN" altLang="en-US" dirty="0">
                <a:solidFill>
                  <a:srgbClr val="000000"/>
                </a:solidFill>
              </a:rPr>
              <a:t>绩效加薪的</a:t>
            </a:r>
            <a:r>
              <a:rPr lang="zh-CN" altLang="en-US" dirty="0" smtClean="0">
                <a:solidFill>
                  <a:srgbClr val="000000"/>
                </a:solidFill>
              </a:rPr>
              <a:t>范畴，但</a:t>
            </a:r>
            <a:r>
              <a:rPr lang="zh-CN" altLang="en-US" dirty="0">
                <a:solidFill>
                  <a:srgbClr val="000000"/>
                </a:solidFill>
              </a:rPr>
              <a:t>不是在基本薪酬基础上的累积性增加</a:t>
            </a:r>
            <a:r>
              <a:rPr lang="en-US" altLang="zh-CN" dirty="0">
                <a:solidFill>
                  <a:srgbClr val="000000"/>
                </a:solidFill>
              </a:rPr>
              <a:t>,</a:t>
            </a:r>
            <a:r>
              <a:rPr lang="zh-CN" altLang="en-US" dirty="0">
                <a:solidFill>
                  <a:srgbClr val="000000"/>
                </a:solidFill>
              </a:rPr>
              <a:t>而是一种一次性支付的绩效奖励</a:t>
            </a:r>
            <a:r>
              <a:rPr lang="zh-CN" altLang="en-US" dirty="0" smtClean="0">
                <a:solidFill>
                  <a:srgbClr val="000000"/>
                </a:solidFill>
              </a:rPr>
              <a:t>。</a:t>
            </a:r>
            <a:endParaRPr lang="en-US" altLang="zh-CN" dirty="0" smtClean="0">
              <a:solidFill>
                <a:srgbClr val="000000"/>
              </a:solidFill>
            </a:endParaRPr>
          </a:p>
          <a:p>
            <a:pPr marL="342900" indent="-342900">
              <a:lnSpc>
                <a:spcPct val="150000"/>
              </a:lnSpc>
              <a:buFontTx/>
              <a:buBlip>
                <a:blip r:embed="rId1"/>
              </a:buBlip>
            </a:pPr>
            <a:r>
              <a:rPr lang="zh-CN" altLang="en-US" dirty="0" smtClean="0">
                <a:solidFill>
                  <a:srgbClr val="000000"/>
                </a:solidFill>
              </a:rPr>
              <a:t>对于组织而言，一次性奖金优势明显：</a:t>
            </a:r>
            <a:endParaRPr lang="en-US" altLang="zh-CN" dirty="0" smtClean="0">
              <a:solidFill>
                <a:srgbClr val="000000"/>
              </a:solidFill>
            </a:endParaRPr>
          </a:p>
          <a:p>
            <a:pPr marL="800100" lvl="1" indent="-342900">
              <a:lnSpc>
                <a:spcPct val="150000"/>
              </a:lnSpc>
              <a:buFontTx/>
              <a:buBlip>
                <a:blip r:embed="rId1"/>
              </a:buBlip>
            </a:pPr>
            <a:r>
              <a:rPr lang="zh-CN" altLang="en-US" dirty="0">
                <a:solidFill>
                  <a:srgbClr val="000000"/>
                </a:solidFill>
              </a:rPr>
              <a:t>在保持绩效和薪酬挂钩的情况下</a:t>
            </a:r>
            <a:r>
              <a:rPr lang="en-US" altLang="zh-CN" dirty="0">
                <a:solidFill>
                  <a:srgbClr val="000000"/>
                </a:solidFill>
              </a:rPr>
              <a:t>,</a:t>
            </a:r>
            <a:r>
              <a:rPr lang="zh-CN" altLang="en-US" dirty="0">
                <a:solidFill>
                  <a:srgbClr val="000000"/>
                </a:solidFill>
              </a:rPr>
              <a:t>减少</a:t>
            </a:r>
            <a:r>
              <a:rPr lang="zh-CN" altLang="en-US" dirty="0" smtClean="0">
                <a:solidFill>
                  <a:srgbClr val="000000"/>
                </a:solidFill>
              </a:rPr>
              <a:t>了固定</a:t>
            </a:r>
            <a:r>
              <a:rPr lang="zh-CN" altLang="en-US" dirty="0">
                <a:solidFill>
                  <a:srgbClr val="000000"/>
                </a:solidFill>
              </a:rPr>
              <a:t>薪酬</a:t>
            </a:r>
            <a:r>
              <a:rPr lang="zh-CN" altLang="en-US" dirty="0" smtClean="0">
                <a:solidFill>
                  <a:srgbClr val="000000"/>
                </a:solidFill>
              </a:rPr>
              <a:t>成本的增加</a:t>
            </a:r>
            <a:endParaRPr lang="en-US" altLang="zh-CN" dirty="0" smtClean="0">
              <a:solidFill>
                <a:srgbClr val="000000"/>
              </a:solidFill>
            </a:endParaRPr>
          </a:p>
          <a:p>
            <a:pPr marL="800100" lvl="1" indent="-342900">
              <a:lnSpc>
                <a:spcPct val="150000"/>
              </a:lnSpc>
              <a:buFontTx/>
              <a:buBlip>
                <a:blip r:embed="rId1"/>
              </a:buBlip>
            </a:pPr>
            <a:r>
              <a:rPr lang="zh-CN" altLang="en-US" dirty="0" smtClean="0">
                <a:solidFill>
                  <a:srgbClr val="000000"/>
                </a:solidFill>
              </a:rPr>
              <a:t>保障了组织</a:t>
            </a:r>
            <a:r>
              <a:rPr lang="zh-CN" altLang="en-US" dirty="0">
                <a:solidFill>
                  <a:srgbClr val="000000"/>
                </a:solidFill>
              </a:rPr>
              <a:t>各等级薪酬范围</a:t>
            </a:r>
            <a:r>
              <a:rPr lang="zh-CN" altLang="en-US" dirty="0" smtClean="0">
                <a:solidFill>
                  <a:srgbClr val="000000"/>
                </a:solidFill>
              </a:rPr>
              <a:t>的“神圣性”</a:t>
            </a:r>
            <a:endParaRPr lang="en-US" altLang="zh-CN" dirty="0" smtClean="0">
              <a:solidFill>
                <a:srgbClr val="000000"/>
              </a:solidFill>
            </a:endParaRPr>
          </a:p>
          <a:p>
            <a:pPr marL="800100" lvl="1" indent="-342900">
              <a:lnSpc>
                <a:spcPct val="150000"/>
              </a:lnSpc>
              <a:buFontTx/>
              <a:buBlip>
                <a:blip r:embed="rId1"/>
              </a:buBlip>
            </a:pPr>
            <a:r>
              <a:rPr lang="zh-CN" altLang="en-US" dirty="0" smtClean="0">
                <a:solidFill>
                  <a:srgbClr val="000000"/>
                </a:solidFill>
              </a:rPr>
              <a:t>有效而灵活</a:t>
            </a:r>
            <a:endParaRPr lang="en-US" altLang="zh-CN" dirty="0" smtClean="0">
              <a:solidFill>
                <a:srgbClr val="000000"/>
              </a:solidFill>
            </a:endParaRPr>
          </a:p>
          <a:p>
            <a:pPr marL="342900" indent="-342900">
              <a:lnSpc>
                <a:spcPct val="150000"/>
              </a:lnSpc>
              <a:buFontTx/>
              <a:buBlip>
                <a:blip r:embed="rId1"/>
              </a:buBlip>
            </a:pPr>
            <a:r>
              <a:rPr lang="zh-CN" altLang="en-US" dirty="0" smtClean="0">
                <a:solidFill>
                  <a:srgbClr val="000000"/>
                </a:solidFill>
              </a:rPr>
              <a:t>对于员工而言，一次性奖金的优势较少：</a:t>
            </a:r>
            <a:endParaRPr lang="en-US" altLang="zh-CN" dirty="0" smtClean="0">
              <a:solidFill>
                <a:srgbClr val="000000"/>
              </a:solidFill>
            </a:endParaRPr>
          </a:p>
          <a:p>
            <a:pPr marL="800100" lvl="1" indent="-342900">
              <a:lnSpc>
                <a:spcPct val="150000"/>
              </a:lnSpc>
              <a:buFontTx/>
              <a:buBlip>
                <a:blip r:embed="rId1"/>
              </a:buBlip>
            </a:pPr>
            <a:r>
              <a:rPr lang="zh-CN" altLang="en-US" dirty="0" smtClean="0">
                <a:solidFill>
                  <a:srgbClr val="000000"/>
                </a:solidFill>
              </a:rPr>
              <a:t>长期</a:t>
            </a:r>
            <a:r>
              <a:rPr lang="zh-CN" altLang="en-US" dirty="0">
                <a:solidFill>
                  <a:srgbClr val="000000"/>
                </a:solidFill>
              </a:rPr>
              <a:t>来看，员工拿到的金钱比在普通绩效加薪情况下少得多</a:t>
            </a:r>
            <a:endParaRPr lang="en-US" altLang="zh-CN" dirty="0" smtClean="0">
              <a:solidFill>
                <a:srgbClr val="000000"/>
              </a:solidFill>
            </a:endParaRPr>
          </a:p>
          <a:p>
            <a:pPr marL="800100" lvl="1" indent="-342900">
              <a:lnSpc>
                <a:spcPct val="150000"/>
              </a:lnSpc>
              <a:buFontTx/>
              <a:buBlip>
                <a:blip r:embed="rId1"/>
              </a:buBlip>
            </a:pPr>
            <a:r>
              <a:rPr lang="zh-CN" altLang="en-US" dirty="0">
                <a:solidFill>
                  <a:srgbClr val="000000"/>
                </a:solidFill>
              </a:rPr>
              <a:t>在传统的薪酬体系中</a:t>
            </a:r>
            <a:r>
              <a:rPr lang="en-US" altLang="zh-CN" dirty="0">
                <a:solidFill>
                  <a:srgbClr val="000000"/>
                </a:solidFill>
              </a:rPr>
              <a:t>,</a:t>
            </a:r>
            <a:r>
              <a:rPr lang="zh-CN" altLang="en-US" dirty="0">
                <a:solidFill>
                  <a:srgbClr val="000000"/>
                </a:solidFill>
              </a:rPr>
              <a:t>退休金只和员工的基本薪酬挂钩而与一次性奖金没有任何关系</a:t>
            </a:r>
            <a:endParaRPr lang="en-US" altLang="zh-CN" dirty="0" smtClean="0">
              <a:solidFill>
                <a:srgbClr val="000000"/>
              </a:solidFill>
            </a:endParaRPr>
          </a:p>
          <a:p>
            <a:pPr marL="342900" indent="-342900">
              <a:lnSpc>
                <a:spcPct val="150000"/>
              </a:lnSpc>
              <a:buFontTx/>
              <a:buBlip>
                <a:blip r:embed="rId1"/>
              </a:buBlip>
            </a:pP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a:xfrm>
            <a:off x="0" y="0"/>
            <a:ext cx="10668000" cy="1066800"/>
          </a:xfrm>
          <a:solidFill>
            <a:srgbClr val="0000CC"/>
          </a:solidFill>
        </p:spPr>
        <p:txBody>
          <a:bodyPr anchor="b"/>
          <a:lstStyle/>
          <a:p>
            <a:pPr eaLnBrk="1" hangingPunct="1">
              <a:lnSpc>
                <a:spcPct val="350000"/>
              </a:lnSpc>
            </a:pPr>
            <a:r>
              <a:rPr lang="zh-CN" altLang="en-US" sz="3200" b="1" smtClean="0">
                <a:solidFill>
                  <a:srgbClr val="FFFFFF"/>
                </a:solidFill>
                <a:latin typeface="宋体" panose="02010600030101010101" pitchFamily="2" charset="-122"/>
                <a:sym typeface="Symbol" panose="05050102010706020507" pitchFamily="18" charset="2"/>
              </a:rPr>
              <a:t>特殊绩效认可计划案例</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2931" name="Text Box 3"/>
          <p:cNvSpPr txBox="1">
            <a:spLocks noChangeArrowheads="1"/>
          </p:cNvSpPr>
          <p:nvPr/>
        </p:nvSpPr>
        <p:spPr bwMode="auto">
          <a:xfrm>
            <a:off x="838200" y="990600"/>
            <a:ext cx="9372600" cy="6321425"/>
          </a:xfrm>
          <a:prstGeom prst="rect">
            <a:avLst/>
          </a:prstGeom>
          <a:noFill/>
          <a:ln w="9525">
            <a:noFill/>
            <a:miter lim="800000"/>
          </a:ln>
        </p:spPr>
        <p:txBody>
          <a:bodyPr lIns="104498" tIns="52249" rIns="104498" bIns="52249">
            <a:spAutoFit/>
          </a:bodyPr>
          <a:lstStyle/>
          <a:p>
            <a:pPr algn="l" defTabSz="1044575">
              <a:lnSpc>
                <a:spcPct val="150000"/>
              </a:lnSpc>
              <a:buClr>
                <a:srgbClr val="FF3300"/>
              </a:buClr>
              <a:buSzPct val="120000"/>
              <a:buFont typeface="Wingdings" panose="05000000000000000000" pitchFamily="2" charset="2"/>
              <a:buChar char="è"/>
            </a:pPr>
            <a:r>
              <a:rPr lang="zh-CN" altLang="en-US" u="sng" dirty="0">
                <a:solidFill>
                  <a:srgbClr val="A50021"/>
                </a:solidFill>
              </a:rPr>
              <a:t>背景与内容：</a:t>
            </a:r>
            <a:r>
              <a:rPr lang="zh-CN" altLang="en-US" sz="2200" dirty="0">
                <a:solidFill>
                  <a:srgbClr val="000099"/>
                </a:solidFill>
              </a:rPr>
              <a:t>美孚</a:t>
            </a:r>
            <a:r>
              <a:rPr lang="zh-CN" altLang="zh-CN" sz="2200" dirty="0">
                <a:solidFill>
                  <a:srgbClr val="000099"/>
                </a:solidFill>
              </a:rPr>
              <a:t>石油公司</a:t>
            </a:r>
            <a:r>
              <a:rPr lang="zh-CN" altLang="en-US" sz="2200" dirty="0">
                <a:solidFill>
                  <a:srgbClr val="000099"/>
                </a:solidFill>
              </a:rPr>
              <a:t>（</a:t>
            </a:r>
            <a:r>
              <a:rPr lang="en-US" altLang="zh-CN" sz="2200" i="1" dirty="0">
                <a:solidFill>
                  <a:srgbClr val="000099"/>
                </a:solidFill>
              </a:rPr>
              <a:t>Mobil Corporation</a:t>
            </a:r>
            <a:r>
              <a:rPr lang="en-US" altLang="zh-CN" sz="2200" dirty="0">
                <a:solidFill>
                  <a:srgbClr val="000099"/>
                </a:solidFill>
              </a:rPr>
              <a:t> </a:t>
            </a:r>
            <a:r>
              <a:rPr lang="zh-CN" altLang="zh-CN" sz="2200" dirty="0">
                <a:solidFill>
                  <a:srgbClr val="000099"/>
                </a:solidFill>
              </a:rPr>
              <a:t>）创造了高度成功的特殊绩效认可计划，该计划既包括现金奖励的成分，也包括非现金成分。</a:t>
            </a:r>
            <a:endParaRPr lang="zh-CN" altLang="zh-CN" sz="2200" dirty="0">
              <a:solidFill>
                <a:srgbClr val="000099"/>
              </a:solidFill>
            </a:endParaRPr>
          </a:p>
          <a:p>
            <a:pPr marL="522605" lvl="1" algn="l" defTabSz="1044575">
              <a:lnSpc>
                <a:spcPct val="150000"/>
              </a:lnSpc>
              <a:buClr>
                <a:srgbClr val="FF3300"/>
              </a:buClr>
              <a:buSzPct val="120000"/>
              <a:buFont typeface="Wingdings" panose="05000000000000000000" pitchFamily="2" charset="2"/>
              <a:buChar char="M"/>
            </a:pPr>
            <a:r>
              <a:rPr lang="zh-CN" altLang="zh-CN" u="sng" dirty="0">
                <a:solidFill>
                  <a:srgbClr val="A50021"/>
                </a:solidFill>
              </a:rPr>
              <a:t>非现金奖励：</a:t>
            </a:r>
            <a:r>
              <a:rPr lang="zh-CN" altLang="zh-CN" sz="2200" dirty="0">
                <a:solidFill>
                  <a:srgbClr val="000099"/>
                </a:solidFill>
              </a:rPr>
              <a:t>是一些最高价值为250美元的一些小东西，一件水晶制品、一顿晚餐或者是一张戏票，这些东西将奖励给那些具有主动性和创造性的个人以及团队。</a:t>
            </a:r>
            <a:endParaRPr lang="zh-CN" altLang="zh-CN" sz="2200" dirty="0">
              <a:solidFill>
                <a:srgbClr val="000099"/>
              </a:solidFill>
            </a:endParaRPr>
          </a:p>
          <a:p>
            <a:pPr marL="522605" lvl="1" algn="l" defTabSz="1044575">
              <a:lnSpc>
                <a:spcPct val="150000"/>
              </a:lnSpc>
              <a:buClr>
                <a:srgbClr val="FF3300"/>
              </a:buClr>
              <a:buSzPct val="120000"/>
              <a:buFont typeface="Wingdings" panose="05000000000000000000" pitchFamily="2" charset="2"/>
              <a:buChar char="M"/>
            </a:pPr>
            <a:r>
              <a:rPr lang="zh-CN" altLang="zh-CN" u="sng" dirty="0">
                <a:solidFill>
                  <a:srgbClr val="A50021"/>
                </a:solidFill>
              </a:rPr>
              <a:t>现金奖励：</a:t>
            </a:r>
            <a:r>
              <a:rPr lang="zh-CN" altLang="zh-CN" sz="2200" dirty="0">
                <a:solidFill>
                  <a:srgbClr val="000099"/>
                </a:solidFill>
              </a:rPr>
              <a:t>包括两种</a:t>
            </a:r>
            <a:r>
              <a:rPr lang="en-US" altLang="zh-CN" sz="2200" dirty="0">
                <a:solidFill>
                  <a:srgbClr val="000099"/>
                </a:solidFill>
              </a:rPr>
              <a:t>——</a:t>
            </a:r>
            <a:r>
              <a:rPr lang="zh-CN" altLang="zh-CN" sz="2200" dirty="0">
                <a:solidFill>
                  <a:srgbClr val="000099"/>
                </a:solidFill>
              </a:rPr>
              <a:t>一种奖励金额介于250美元到2500美元之间；另外一种则最高达到5000美元。这两种奖励是授予那些对于公司的利润产生决定性影响的财务结果达成的情况的。</a:t>
            </a:r>
            <a:endParaRPr lang="zh-CN" altLang="zh-CN" sz="2200" dirty="0">
              <a:solidFill>
                <a:srgbClr val="000099"/>
              </a:solidFill>
            </a:endParaRPr>
          </a:p>
          <a:p>
            <a:pPr algn="l" defTabSz="1044575">
              <a:lnSpc>
                <a:spcPct val="150000"/>
              </a:lnSpc>
              <a:buClr>
                <a:srgbClr val="FF3300"/>
              </a:buClr>
              <a:buSzPct val="120000"/>
              <a:buFont typeface="Wingdings" panose="05000000000000000000" pitchFamily="2" charset="2"/>
              <a:buChar char="è"/>
            </a:pPr>
            <a:r>
              <a:rPr lang="zh-CN" altLang="zh-CN" u="sng" dirty="0">
                <a:solidFill>
                  <a:srgbClr val="A50021"/>
                </a:solidFill>
              </a:rPr>
              <a:t>实施效果：</a:t>
            </a:r>
            <a:r>
              <a:rPr lang="zh-CN" altLang="zh-CN" sz="2200" dirty="0">
                <a:solidFill>
                  <a:srgbClr val="000099"/>
                </a:solidFill>
              </a:rPr>
              <a:t>尽管这一计划并不便宜，但是其成本有效性却是很高的，该计划实施的第一年，公司在两项小额奖励上一共支出了32000美元，但是这种投资却获得了4000万美元的收益。在大额奖励上所进行的投资同样获得了很高的投资收益率：投入19000美元，获得了1800万美元的收益。</a:t>
            </a:r>
            <a:endParaRPr lang="zh-CN" altLang="en-US" sz="2200" dirty="0">
              <a:solidFill>
                <a:srgbClr val="000099"/>
              </a:solidFill>
            </a:endParaRPr>
          </a:p>
        </p:txBody>
      </p:sp>
    </p:spTree>
  </p:cSld>
  <p:clrMapOvr>
    <a:masterClrMapping/>
  </p:clrMapOvr>
  <p:transition spd="slow">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个人奖励计划的内涵及实施条件</a:t>
            </a:r>
            <a:endParaRPr lang="zh-CN" altLang="en-US" sz="3200" b="1" smtClean="0">
              <a:solidFill>
                <a:srgbClr val="FFFFFF"/>
              </a:solidFill>
              <a:latin typeface="宋体" panose="02010600030101010101" pitchFamily="2" charset="-122"/>
              <a:sym typeface="Symbol" panose="05050102010706020507" pitchFamily="18" charset="2"/>
            </a:endParaRPr>
          </a:p>
        </p:txBody>
      </p:sp>
      <p:graphicFrame>
        <p:nvGraphicFramePr>
          <p:cNvPr id="24578" name="Object 3">
            <a:hlinkClick r:id="" action="ppaction://ole?verb=0"/>
          </p:cNvPr>
          <p:cNvGraphicFramePr/>
          <p:nvPr/>
        </p:nvGraphicFramePr>
        <p:xfrm>
          <a:off x="654050" y="1143000"/>
          <a:ext cx="9217025" cy="6350000"/>
        </p:xfrm>
        <a:graphic>
          <a:graphicData uri="http://schemas.openxmlformats.org/presentationml/2006/ole">
            <mc:AlternateContent xmlns:mc="http://schemas.openxmlformats.org/markup-compatibility/2006">
              <mc:Choice xmlns:v="urn:schemas-microsoft-com:vml" Requires="v">
                <p:oleObj spid="_x0000_s21505" name="Clip" r:id="rId1" imgW="43815000" imgH="30232350" progId="">
                  <p:embed/>
                </p:oleObj>
              </mc:Choice>
              <mc:Fallback>
                <p:oleObj name="Clip" r:id="rId1" imgW="43815000" imgH="30232350" progId="">
                  <p:embed/>
                  <p:pic>
                    <p:nvPicPr>
                      <p:cNvPr id="0" name="图片 21504"/>
                      <p:cNvPicPr/>
                      <p:nvPr/>
                    </p:nvPicPr>
                    <p:blipFill>
                      <a:blip r:embed="rId2"/>
                      <a:stretch>
                        <a:fillRect/>
                      </a:stretch>
                    </p:blipFill>
                    <p:spPr>
                      <a:xfrm>
                        <a:off x="654050" y="1143000"/>
                        <a:ext cx="9217025" cy="6350000"/>
                      </a:xfrm>
                      <a:prstGeom prst="rect">
                        <a:avLst/>
                      </a:prstGeom>
                      <a:noFill/>
                      <a:ln w="12700">
                        <a:noFill/>
                      </a:ln>
                      <a:effectLst>
                        <a:outerShdw dist="107763" dir="2699999" algn="ctr" rotWithShape="0">
                          <a:srgbClr val="808080"/>
                        </a:outerShdw>
                      </a:effectLst>
                    </p:spPr>
                  </p:pic>
                </p:oleObj>
              </mc:Fallback>
            </mc:AlternateContent>
          </a:graphicData>
        </a:graphic>
      </p:graphicFrame>
      <p:sp>
        <p:nvSpPr>
          <p:cNvPr id="24580" name="Rectangle 4"/>
          <p:cNvSpPr>
            <a:spLocks noChangeArrowheads="1"/>
          </p:cNvSpPr>
          <p:nvPr/>
        </p:nvSpPr>
        <p:spPr bwMode="auto">
          <a:xfrm>
            <a:off x="1589088" y="2370138"/>
            <a:ext cx="7920037" cy="4673600"/>
          </a:xfrm>
          <a:prstGeom prst="rect">
            <a:avLst/>
          </a:prstGeom>
          <a:noFill/>
          <a:ln w="12700">
            <a:noFill/>
            <a:miter lim="800000"/>
          </a:ln>
        </p:spPr>
        <p:txBody>
          <a:bodyPr lIns="103410" tIns="50797" rIns="103410" bIns="50797">
            <a:spAutoFit/>
          </a:bodyPr>
          <a:lstStyle/>
          <a:p>
            <a:pPr defTabSz="1044575" eaLnBrk="0" hangingPunct="0">
              <a:lnSpc>
                <a:spcPct val="125000"/>
              </a:lnSpc>
              <a:buClr>
                <a:srgbClr val="FF3300"/>
              </a:buClr>
              <a:buSzPct val="120000"/>
              <a:buFont typeface="Webdings" panose="05030102010509060703" pitchFamily="18" charset="2"/>
              <a:buChar char=":"/>
            </a:pPr>
            <a:r>
              <a:rPr lang="zh-CN" altLang="en-US" dirty="0">
                <a:solidFill>
                  <a:srgbClr val="000000"/>
                </a:solidFill>
              </a:rPr>
              <a:t>所谓个人绩效奖励计划，顾名思义，就是指针对员工个人的工作绩效提供奖励的一种报酬计划。</a:t>
            </a:r>
            <a:endParaRPr lang="zh-CN" altLang="en-US" dirty="0">
              <a:solidFill>
                <a:srgbClr val="000000"/>
              </a:solidFill>
            </a:endParaRPr>
          </a:p>
          <a:p>
            <a:pPr defTabSz="1044575" eaLnBrk="0" hangingPunct="0">
              <a:lnSpc>
                <a:spcPct val="125000"/>
              </a:lnSpc>
              <a:buClr>
                <a:srgbClr val="FF3300"/>
              </a:buClr>
              <a:buSzPct val="120000"/>
              <a:buFont typeface="Webdings" panose="05030102010509060703" pitchFamily="18" charset="2"/>
              <a:buNone/>
            </a:pPr>
            <a:r>
              <a:rPr lang="zh-CN" altLang="en-US" b="0" dirty="0">
                <a:solidFill>
                  <a:srgbClr val="000000"/>
                </a:solidFill>
              </a:rPr>
              <a:t>     企业如果想实施个人绩效奖励计划，就必须具备这样几个方面的条件：</a:t>
            </a:r>
            <a:endParaRPr lang="zh-CN" altLang="en-US" b="0" dirty="0">
              <a:solidFill>
                <a:srgbClr val="000000"/>
              </a:solidFill>
            </a:endParaRPr>
          </a:p>
          <a:p>
            <a:pPr defTabSz="1044575" eaLnBrk="0" hangingPunct="0">
              <a:lnSpc>
                <a:spcPct val="125000"/>
              </a:lnSpc>
              <a:buClr>
                <a:srgbClr val="FF3300"/>
              </a:buClr>
              <a:buSzPct val="120000"/>
              <a:buFont typeface="Webdings" panose="05030102010509060703" pitchFamily="18" charset="2"/>
              <a:buNone/>
            </a:pPr>
            <a:r>
              <a:rPr lang="zh-CN" altLang="en-US" b="0" dirty="0">
                <a:solidFill>
                  <a:srgbClr val="000000"/>
                </a:solidFill>
              </a:rPr>
              <a:t>     其一，从工作角度来看，员工个人的工作任务完成不取决于其他人的绩效 </a:t>
            </a:r>
            <a:endParaRPr lang="zh-CN" altLang="en-US" b="0" dirty="0">
              <a:solidFill>
                <a:srgbClr val="000000"/>
              </a:solidFill>
            </a:endParaRPr>
          </a:p>
          <a:p>
            <a:pPr defTabSz="1044575" eaLnBrk="0" hangingPunct="0">
              <a:lnSpc>
                <a:spcPct val="125000"/>
              </a:lnSpc>
              <a:buClr>
                <a:srgbClr val="FF3300"/>
              </a:buClr>
              <a:buSzPct val="120000"/>
              <a:buFont typeface="Webdings" panose="05030102010509060703" pitchFamily="18" charset="2"/>
              <a:buNone/>
            </a:pPr>
            <a:r>
              <a:rPr lang="zh-CN" altLang="en-US" b="0" dirty="0">
                <a:solidFill>
                  <a:srgbClr val="000000"/>
                </a:solidFill>
              </a:rPr>
              <a:t>    其二，从组织状况来看，企业所处经营环境以及所采用的生产方法以及资本</a:t>
            </a:r>
            <a:r>
              <a:rPr lang="en-US" altLang="zh-CN" b="0" dirty="0">
                <a:solidFill>
                  <a:srgbClr val="000000"/>
                </a:solidFill>
              </a:rPr>
              <a:t>-</a:t>
            </a:r>
            <a:r>
              <a:rPr lang="zh-CN" altLang="en-US" b="0" dirty="0">
                <a:solidFill>
                  <a:srgbClr val="000000"/>
                </a:solidFill>
              </a:rPr>
              <a:t>劳动力要素组合必须是相对稳定</a:t>
            </a:r>
            <a:endParaRPr lang="zh-CN" altLang="en-US" b="0" dirty="0">
              <a:solidFill>
                <a:srgbClr val="000000"/>
              </a:solidFill>
            </a:endParaRPr>
          </a:p>
          <a:p>
            <a:pPr defTabSz="1044575" eaLnBrk="0" hangingPunct="0">
              <a:lnSpc>
                <a:spcPct val="125000"/>
              </a:lnSpc>
              <a:buClr>
                <a:srgbClr val="FF3300"/>
              </a:buClr>
              <a:buSzPct val="120000"/>
              <a:buFont typeface="Webdings" panose="05030102010509060703" pitchFamily="18" charset="2"/>
              <a:buNone/>
            </a:pPr>
            <a:r>
              <a:rPr lang="zh-CN" altLang="en-US" b="0" dirty="0">
                <a:solidFill>
                  <a:srgbClr val="000000"/>
                </a:solidFill>
              </a:rPr>
              <a:t>    其三 ，企业就必须在整体的人力资源管理制度上强调员工个人的专业性，强调员工个人的优良绩效 </a:t>
            </a:r>
            <a:endParaRPr lang="zh-CN" altLang="en-US" b="0"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个人绩效奖励计划的优点</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3955" name="Text Box 3"/>
          <p:cNvSpPr txBox="1">
            <a:spLocks noChangeArrowheads="1"/>
          </p:cNvSpPr>
          <p:nvPr/>
        </p:nvSpPr>
        <p:spPr bwMode="auto">
          <a:xfrm>
            <a:off x="1219200" y="1295400"/>
            <a:ext cx="8534400" cy="5645150"/>
          </a:xfrm>
          <a:prstGeom prst="rect">
            <a:avLst/>
          </a:prstGeom>
          <a:noFill/>
          <a:ln w="9525">
            <a:noFill/>
            <a:miter lim="800000"/>
          </a:ln>
        </p:spPr>
        <p:txBody>
          <a:bodyPr lIns="104498" tIns="52249" rIns="104498" bIns="52249">
            <a:spAutoFit/>
          </a:bodyPr>
          <a:lstStyle/>
          <a:p>
            <a:pPr algn="l" defTabSz="1044575">
              <a:lnSpc>
                <a:spcPct val="150000"/>
              </a:lnSpc>
              <a:buClr>
                <a:srgbClr val="003BF6"/>
              </a:buClr>
              <a:buFont typeface="Monotype Sorts" pitchFamily="2" charset="2"/>
              <a:buChar char="4"/>
            </a:pPr>
            <a:r>
              <a:rPr lang="zh-CN" altLang="en-US" dirty="0">
                <a:solidFill>
                  <a:srgbClr val="000000"/>
                </a:solidFill>
              </a:rPr>
              <a:t>是针对个人绩效提供报酬的一种激励制度，但企业支付给</a:t>
            </a:r>
            <a:endParaRPr lang="zh-CN" altLang="en-US" dirty="0">
              <a:solidFill>
                <a:srgbClr val="000000"/>
              </a:solidFill>
            </a:endParaRPr>
          </a:p>
          <a:p>
            <a:pPr algn="l" defTabSz="1044575">
              <a:lnSpc>
                <a:spcPct val="150000"/>
              </a:lnSpc>
              <a:buClr>
                <a:srgbClr val="003BF6"/>
              </a:buClr>
              <a:buFont typeface="Monotype Sorts" pitchFamily="2" charset="2"/>
              <a:buNone/>
            </a:pPr>
            <a:r>
              <a:rPr lang="zh-CN" altLang="en-US" dirty="0">
                <a:solidFill>
                  <a:srgbClr val="000000"/>
                </a:solidFill>
              </a:rPr>
              <a:t>    员工奖励性薪酬不会被自动累积到员工的基本薪酬当中</a:t>
            </a:r>
            <a:r>
              <a:rPr lang="zh-CN" altLang="en-US" b="0" dirty="0">
                <a:solidFill>
                  <a:srgbClr val="000000"/>
                </a:solidFill>
              </a:rPr>
              <a:t> </a:t>
            </a:r>
            <a:r>
              <a:rPr lang="zh-CN" altLang="en-US" dirty="0">
                <a:solidFill>
                  <a:srgbClr val="000000"/>
                </a:solidFill>
                <a:latin typeface="宋体" panose="02010600030101010101" pitchFamily="2" charset="-122"/>
              </a:rPr>
              <a:t>。</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Char char="4"/>
            </a:pPr>
            <a:r>
              <a:rPr lang="zh-CN" altLang="en-US" dirty="0">
                <a:solidFill>
                  <a:srgbClr val="000000"/>
                </a:solidFill>
              </a:rPr>
              <a:t>个人绩效奖励计划降低了监督成本。</a:t>
            </a:r>
            <a:r>
              <a:rPr lang="zh-CN" altLang="en-US" b="0" dirty="0">
                <a:solidFill>
                  <a:srgbClr val="000000"/>
                </a:solidFill>
              </a:rPr>
              <a:t> </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Char char="4"/>
            </a:pPr>
            <a:r>
              <a:rPr lang="zh-CN" altLang="en-US" dirty="0">
                <a:solidFill>
                  <a:srgbClr val="000000"/>
                </a:solidFill>
                <a:latin typeface="宋体" panose="02010600030101010101" pitchFamily="2" charset="-122"/>
              </a:rPr>
              <a:t>根据结果支付薪酬的报酬系统，再加上完善的绩效衡量系</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None/>
            </a:pPr>
            <a:r>
              <a:rPr lang="zh-CN" altLang="en-US" dirty="0">
                <a:solidFill>
                  <a:srgbClr val="000000"/>
                </a:solidFill>
                <a:latin typeface="宋体" panose="02010600030101010101" pitchFamily="2" charset="-122"/>
              </a:rPr>
              <a:t>  统，会比按工时支付工资能够更好地预测劳动力成本，有利</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None/>
            </a:pPr>
            <a:r>
              <a:rPr lang="zh-CN" altLang="en-US" dirty="0">
                <a:solidFill>
                  <a:srgbClr val="000000"/>
                </a:solidFill>
                <a:latin typeface="宋体" panose="02010600030101010101" pitchFamily="2" charset="-122"/>
              </a:rPr>
              <a:t>  于成本和预算的控制，避免了在生产率很低时也不能调整员</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None/>
            </a:pPr>
            <a:r>
              <a:rPr lang="zh-CN" altLang="en-US" dirty="0">
                <a:solidFill>
                  <a:srgbClr val="000000"/>
                </a:solidFill>
                <a:latin typeface="宋体" panose="02010600030101010101" pitchFamily="2" charset="-122"/>
              </a:rPr>
              <a:t>  工基本薪酬的问题。</a:t>
            </a:r>
            <a:endParaRPr lang="zh-CN" altLang="en-US" dirty="0">
              <a:solidFill>
                <a:srgbClr val="000000"/>
              </a:solidFill>
              <a:latin typeface="宋体" panose="02010600030101010101" pitchFamily="2" charset="-122"/>
            </a:endParaRPr>
          </a:p>
          <a:p>
            <a:pPr algn="l" defTabSz="1044575">
              <a:lnSpc>
                <a:spcPct val="150000"/>
              </a:lnSpc>
              <a:buClr>
                <a:srgbClr val="003BF6"/>
              </a:buClr>
              <a:buFont typeface="Monotype Sorts" pitchFamily="2" charset="2"/>
              <a:buChar char="4"/>
            </a:pPr>
            <a:r>
              <a:rPr lang="zh-CN" altLang="en-US" dirty="0">
                <a:solidFill>
                  <a:srgbClr val="000000"/>
                </a:solidFill>
              </a:rPr>
              <a:t>通常是以实物产出（如所制造的零件数量）为基础的，而不</a:t>
            </a:r>
            <a:endParaRPr lang="zh-CN" altLang="en-US" dirty="0">
              <a:solidFill>
                <a:srgbClr val="000000"/>
              </a:solidFill>
            </a:endParaRPr>
          </a:p>
          <a:p>
            <a:pPr algn="l" defTabSz="1044575">
              <a:lnSpc>
                <a:spcPct val="150000"/>
              </a:lnSpc>
              <a:buClr>
                <a:srgbClr val="003BF6"/>
              </a:buClr>
              <a:buFont typeface="Monotype Sorts" pitchFamily="2" charset="2"/>
              <a:buNone/>
            </a:pPr>
            <a:r>
              <a:rPr lang="zh-CN" altLang="en-US" dirty="0">
                <a:solidFill>
                  <a:srgbClr val="000000"/>
                </a:solidFill>
              </a:rPr>
              <a:t>   是以主观的绩效评价结果为基础的，因此，操作起来以及在</a:t>
            </a:r>
            <a:endParaRPr lang="zh-CN" altLang="en-US" dirty="0">
              <a:solidFill>
                <a:srgbClr val="000000"/>
              </a:solidFill>
            </a:endParaRPr>
          </a:p>
          <a:p>
            <a:pPr algn="l" defTabSz="1044575">
              <a:lnSpc>
                <a:spcPct val="150000"/>
              </a:lnSpc>
              <a:buClr>
                <a:srgbClr val="003BF6"/>
              </a:buClr>
              <a:buFont typeface="Monotype Sorts" pitchFamily="2" charset="2"/>
              <a:buNone/>
            </a:pPr>
            <a:r>
              <a:rPr lang="zh-CN" altLang="en-US" dirty="0">
                <a:solidFill>
                  <a:srgbClr val="000000"/>
                </a:solidFill>
              </a:rPr>
              <a:t>   对员工沟通的时候比较容易。</a:t>
            </a: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个人奖励计划的缺点</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4979" name="Text Box 3"/>
          <p:cNvSpPr txBox="1">
            <a:spLocks noChangeArrowheads="1"/>
          </p:cNvSpPr>
          <p:nvPr/>
        </p:nvSpPr>
        <p:spPr bwMode="auto">
          <a:xfrm>
            <a:off x="990600" y="1135063"/>
            <a:ext cx="8915400" cy="5691187"/>
          </a:xfrm>
          <a:prstGeom prst="rect">
            <a:avLst/>
          </a:prstGeom>
          <a:noFill/>
          <a:ln w="9525">
            <a:noFill/>
            <a:miter lim="800000"/>
          </a:ln>
        </p:spPr>
        <p:txBody>
          <a:bodyPr lIns="104498" tIns="52249" rIns="104498" bIns="52249">
            <a:spAutoFit/>
          </a:bodyPr>
          <a:lstStyle/>
          <a:p>
            <a:pPr algn="l" defTabSz="1044575">
              <a:lnSpc>
                <a:spcPct val="170000"/>
              </a:lnSpc>
              <a:buClr>
                <a:srgbClr val="9900CC"/>
              </a:buClr>
              <a:buFont typeface="Webdings" panose="05030102010509060703" pitchFamily="18" charset="2"/>
              <a:buChar char="*"/>
            </a:pPr>
            <a:r>
              <a:rPr lang="en-US" altLang="zh-CN">
                <a:solidFill>
                  <a:srgbClr val="000000"/>
                </a:solidFill>
                <a:latin typeface="宋体" panose="02010600030101010101" pitchFamily="2" charset="-122"/>
              </a:rPr>
              <a:t> </a:t>
            </a:r>
            <a:r>
              <a:rPr lang="zh-CN" altLang="en-US">
                <a:solidFill>
                  <a:srgbClr val="000000"/>
                </a:solidFill>
                <a:latin typeface="宋体" panose="02010600030101010101" pitchFamily="2" charset="-122"/>
              </a:rPr>
              <a:t>适用于产出明确的生产工人，对于管理类和技术类员工不太</a:t>
            </a:r>
            <a:endParaRPr lang="zh-CN" altLang="en-US">
              <a:solidFill>
                <a:srgbClr val="000000"/>
              </a:solidFill>
              <a:latin typeface="宋体" panose="02010600030101010101" pitchFamily="2" charset="-122"/>
            </a:endParaRPr>
          </a:p>
          <a:p>
            <a:pPr algn="l" defTabSz="1044575">
              <a:lnSpc>
                <a:spcPct val="170000"/>
              </a:lnSpc>
              <a:buClr>
                <a:srgbClr val="9900CC"/>
              </a:buClr>
              <a:buFont typeface="Webdings" panose="05030102010509060703" pitchFamily="18" charset="2"/>
              <a:buNone/>
            </a:pPr>
            <a:r>
              <a:rPr lang="zh-CN" altLang="en-US">
                <a:solidFill>
                  <a:srgbClr val="000000"/>
                </a:solidFill>
                <a:latin typeface="宋体" panose="02010600030101010101" pitchFamily="2" charset="-122"/>
              </a:rPr>
              <a:t>   适用。同时也不适用于从事团队工作方式的员工提供报酬。</a:t>
            </a:r>
            <a:endParaRPr lang="zh-CN" altLang="en-US">
              <a:solidFill>
                <a:srgbClr val="000000"/>
              </a:solidFill>
              <a:latin typeface="宋体" panose="02010600030101010101" pitchFamily="2" charset="-122"/>
            </a:endParaRPr>
          </a:p>
          <a:p>
            <a:pPr algn="l" defTabSz="1044575">
              <a:lnSpc>
                <a:spcPct val="170000"/>
              </a:lnSpc>
              <a:buClr>
                <a:srgbClr val="9900CC"/>
              </a:buClr>
              <a:buFont typeface="Webdings" panose="05030102010509060703" pitchFamily="18" charset="2"/>
              <a:buChar char="*"/>
            </a:pPr>
            <a:r>
              <a:rPr lang="zh-CN" altLang="en-US">
                <a:solidFill>
                  <a:srgbClr val="000000"/>
                </a:solidFill>
              </a:rPr>
              <a:t>个人绩效奖励计划在设计和维持可以被员工们所接受的绩效衡</a:t>
            </a:r>
            <a:endParaRPr lang="zh-CN" altLang="en-US">
              <a:solidFill>
                <a:srgbClr val="000000"/>
              </a:solidFill>
            </a:endParaRPr>
          </a:p>
          <a:p>
            <a:pPr algn="l" defTabSz="1044575">
              <a:lnSpc>
                <a:spcPct val="170000"/>
              </a:lnSpc>
              <a:buClr>
                <a:srgbClr val="9900CC"/>
              </a:buClr>
              <a:buFont typeface="Webdings" panose="05030102010509060703" pitchFamily="18" charset="2"/>
              <a:buNone/>
            </a:pPr>
            <a:r>
              <a:rPr lang="zh-CN" altLang="en-US">
                <a:solidFill>
                  <a:srgbClr val="000000"/>
                </a:solidFill>
              </a:rPr>
              <a:t>     量标准等方面具有一种潜在管理难题</a:t>
            </a:r>
            <a:r>
              <a:rPr lang="zh-CN" altLang="en-US" b="0">
                <a:solidFill>
                  <a:srgbClr val="000000"/>
                </a:solidFill>
              </a:rPr>
              <a:t> 。</a:t>
            </a:r>
            <a:endParaRPr lang="zh-CN" altLang="en-US">
              <a:solidFill>
                <a:srgbClr val="000000"/>
              </a:solidFill>
              <a:latin typeface="宋体" panose="02010600030101010101" pitchFamily="2" charset="-122"/>
            </a:endParaRPr>
          </a:p>
          <a:p>
            <a:pPr algn="l" defTabSz="1044575">
              <a:lnSpc>
                <a:spcPct val="170000"/>
              </a:lnSpc>
              <a:buClr>
                <a:srgbClr val="9900CC"/>
              </a:buClr>
              <a:buFont typeface="Webdings" panose="05030102010509060703" pitchFamily="18" charset="2"/>
              <a:buChar char="*"/>
            </a:pPr>
            <a:r>
              <a:rPr lang="zh-CN" altLang="en-US">
                <a:solidFill>
                  <a:srgbClr val="000000"/>
                </a:solidFill>
              </a:rPr>
              <a:t>个人奖励计划往往会导致员工只去做那些有利于他们获得报酬</a:t>
            </a:r>
            <a:endParaRPr lang="zh-CN" altLang="en-US">
              <a:solidFill>
                <a:srgbClr val="000000"/>
              </a:solidFill>
            </a:endParaRPr>
          </a:p>
          <a:p>
            <a:pPr algn="l" defTabSz="1044575">
              <a:lnSpc>
                <a:spcPct val="170000"/>
              </a:lnSpc>
              <a:buClr>
                <a:srgbClr val="9900CC"/>
              </a:buClr>
              <a:buFont typeface="Webdings" panose="05030102010509060703" pitchFamily="18" charset="2"/>
              <a:buNone/>
            </a:pPr>
            <a:r>
              <a:rPr lang="zh-CN" altLang="en-US">
                <a:solidFill>
                  <a:srgbClr val="000000"/>
                </a:solidFill>
              </a:rPr>
              <a:t>     的事情，而对于其他的事情则倾向于不管不问</a:t>
            </a:r>
            <a:r>
              <a:rPr lang="zh-CN" altLang="en-US" b="0">
                <a:solidFill>
                  <a:srgbClr val="000000"/>
                </a:solidFill>
              </a:rPr>
              <a:t> </a:t>
            </a:r>
            <a:r>
              <a:rPr lang="zh-CN" altLang="en-US">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a:p>
            <a:pPr algn="l" defTabSz="1044575">
              <a:lnSpc>
                <a:spcPct val="170000"/>
              </a:lnSpc>
              <a:buClr>
                <a:srgbClr val="9900CC"/>
              </a:buClr>
              <a:buFont typeface="Webdings" panose="05030102010509060703" pitchFamily="18" charset="2"/>
              <a:buChar char="*"/>
            </a:pPr>
            <a:r>
              <a:rPr lang="zh-CN" altLang="en-US">
                <a:solidFill>
                  <a:srgbClr val="000000"/>
                </a:solidFill>
              </a:rPr>
              <a:t>个人奖励计划可能不利于员工掌握多种不同的技能，这种奖励</a:t>
            </a:r>
            <a:endParaRPr lang="zh-CN" altLang="en-US">
              <a:solidFill>
                <a:srgbClr val="000000"/>
              </a:solidFill>
            </a:endParaRPr>
          </a:p>
          <a:p>
            <a:pPr algn="l" defTabSz="1044575">
              <a:lnSpc>
                <a:spcPct val="170000"/>
              </a:lnSpc>
              <a:buClr>
                <a:srgbClr val="9900CC"/>
              </a:buClr>
              <a:buFont typeface="Webdings" panose="05030102010509060703" pitchFamily="18" charset="2"/>
              <a:buNone/>
            </a:pPr>
            <a:r>
              <a:rPr lang="zh-CN" altLang="en-US">
                <a:solidFill>
                  <a:srgbClr val="000000"/>
                </a:solidFill>
              </a:rPr>
              <a:t>    计划与要求员工掌握多种技能以及积极地解决问题这一目标可</a:t>
            </a:r>
            <a:endParaRPr lang="zh-CN" altLang="en-US">
              <a:solidFill>
                <a:srgbClr val="000000"/>
              </a:solidFill>
            </a:endParaRPr>
          </a:p>
          <a:p>
            <a:pPr algn="l" defTabSz="1044575">
              <a:lnSpc>
                <a:spcPct val="170000"/>
              </a:lnSpc>
              <a:buClr>
                <a:srgbClr val="9900CC"/>
              </a:buClr>
              <a:buFont typeface="Webdings" panose="05030102010509060703" pitchFamily="18" charset="2"/>
              <a:buNone/>
            </a:pPr>
            <a:r>
              <a:rPr lang="zh-CN" altLang="en-US">
                <a:solidFill>
                  <a:srgbClr val="000000"/>
                </a:solidFill>
              </a:rPr>
              <a:t>     能会不一致</a:t>
            </a:r>
            <a:r>
              <a:rPr lang="zh-CN" altLang="en-US" b="0">
                <a:solidFill>
                  <a:srgbClr val="000000"/>
                </a:solidFill>
              </a:rPr>
              <a:t> </a:t>
            </a:r>
            <a:r>
              <a:rPr lang="zh-CN" altLang="en-US">
                <a:solidFill>
                  <a:srgbClr val="000000"/>
                </a:solidFill>
                <a:latin typeface="宋体" panose="02010600030101010101" pitchFamily="2" charset="-122"/>
              </a:rPr>
              <a:t>。</a:t>
            </a:r>
            <a:endParaRPr lang="zh-CN" altLang="en-US">
              <a:solidFill>
                <a:srgbClr val="000000"/>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个人绩效奖励计划</a:t>
            </a:r>
            <a:r>
              <a:rPr lang="en-US" altLang="zh-CN" sz="3200" b="1" smtClean="0">
                <a:solidFill>
                  <a:srgbClr val="FFFFFF"/>
                </a:solidFill>
                <a:latin typeface="宋体" panose="02010600030101010101" pitchFamily="2" charset="-122"/>
                <a:sym typeface="Symbol" panose="05050102010706020507" pitchFamily="18" charset="2"/>
              </a:rPr>
              <a:t>---</a:t>
            </a:r>
            <a:r>
              <a:rPr lang="zh-CN" altLang="en-US" sz="3200" b="1" smtClean="0">
                <a:solidFill>
                  <a:srgbClr val="FFFFFF"/>
                </a:solidFill>
                <a:latin typeface="宋体" panose="02010600030101010101" pitchFamily="2" charset="-122"/>
                <a:sym typeface="Symbol" panose="05050102010706020507" pitchFamily="18" charset="2"/>
              </a:rPr>
              <a:t>直接计件工资计划</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6003" name="Text Box 3"/>
          <p:cNvSpPr txBox="1">
            <a:spLocks noChangeArrowheads="1"/>
          </p:cNvSpPr>
          <p:nvPr/>
        </p:nvSpPr>
        <p:spPr bwMode="auto">
          <a:xfrm>
            <a:off x="941388" y="1649413"/>
            <a:ext cx="9217025" cy="4486275"/>
          </a:xfrm>
          <a:prstGeom prst="rect">
            <a:avLst/>
          </a:prstGeom>
          <a:noFill/>
          <a:ln w="9525">
            <a:noFill/>
            <a:miter lim="800000"/>
          </a:ln>
        </p:spPr>
        <p:txBody>
          <a:bodyPr lIns="104498" tIns="52249" rIns="104498" bIns="52249">
            <a:spAutoFit/>
          </a:bodyPr>
          <a:lstStyle/>
          <a:p>
            <a:pPr algn="l" defTabSz="1044575">
              <a:lnSpc>
                <a:spcPct val="200000"/>
              </a:lnSpc>
            </a:pPr>
            <a:r>
              <a:rPr lang="en-US" altLang="zh-CN">
                <a:solidFill>
                  <a:srgbClr val="000000"/>
                </a:solidFill>
              </a:rPr>
              <a:t>        </a:t>
            </a:r>
            <a:r>
              <a:rPr lang="zh-CN" altLang="en-US">
                <a:solidFill>
                  <a:srgbClr val="000000"/>
                </a:solidFill>
              </a:rPr>
              <a:t>薪酬直接根据产出水平而发生变化。先确定在一定时间内（比如</a:t>
            </a:r>
            <a:r>
              <a:rPr lang="en-US" altLang="zh-CN">
                <a:solidFill>
                  <a:srgbClr val="000000"/>
                </a:solidFill>
              </a:rPr>
              <a:t>1</a:t>
            </a:r>
            <a:r>
              <a:rPr lang="zh-CN" altLang="en-US">
                <a:solidFill>
                  <a:srgbClr val="000000"/>
                </a:solidFill>
              </a:rPr>
              <a:t>小时）应当生产出的标准产出数量，然后在单位产出数量确定单位时间工资率，最后根据实际产出水平算出实际应得薪酬。显然，在这种计划下，产出水平高于平均水平者得到的薪酬也较高。</a:t>
            </a:r>
            <a:endParaRPr lang="zh-CN" altLang="en-US">
              <a:solidFill>
                <a:srgbClr val="000000"/>
              </a:solidFill>
            </a:endParaRPr>
          </a:p>
          <a:p>
            <a:pPr algn="l" defTabSz="1044575">
              <a:lnSpc>
                <a:spcPct val="200000"/>
              </a:lnSpc>
            </a:pPr>
            <a:r>
              <a:rPr lang="zh-CN" altLang="en-US">
                <a:solidFill>
                  <a:srgbClr val="000000"/>
                </a:solidFill>
              </a:rPr>
              <a:t>        这种奖励计划的优点是简单明了，容易被工人所了解和接受。其主要缺点是确定标准存在困难。</a:t>
            </a:r>
            <a:r>
              <a:rPr lang="zh-CN" altLang="en-US" b="0">
                <a:solidFill>
                  <a:srgbClr val="000000"/>
                </a:solidFill>
              </a:rPr>
              <a:t> </a:t>
            </a:r>
            <a:endParaRPr lang="zh-CN" altLang="en-US" b="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个人绩效奖励计划</a:t>
            </a:r>
            <a:r>
              <a:rPr lang="en-US" altLang="zh-CN" sz="3200" b="1" smtClean="0">
                <a:solidFill>
                  <a:srgbClr val="FFFFFF"/>
                </a:solidFill>
                <a:latin typeface="宋体" panose="02010600030101010101" pitchFamily="2" charset="-122"/>
                <a:sym typeface="Symbol" panose="05050102010706020507" pitchFamily="18" charset="2"/>
              </a:rPr>
              <a:t>---</a:t>
            </a:r>
            <a:r>
              <a:rPr lang="zh-CN" altLang="en-US" sz="3200" b="1" smtClean="0">
                <a:solidFill>
                  <a:srgbClr val="FFFFFF"/>
                </a:solidFill>
                <a:latin typeface="宋体" panose="02010600030101010101" pitchFamily="2" charset="-122"/>
                <a:sym typeface="Symbol" panose="05050102010706020507" pitchFamily="18" charset="2"/>
              </a:rPr>
              <a:t>标准工时计划</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7027" name="Text Box 3"/>
          <p:cNvSpPr txBox="1">
            <a:spLocks noChangeArrowheads="1"/>
          </p:cNvSpPr>
          <p:nvPr/>
        </p:nvSpPr>
        <p:spPr bwMode="auto">
          <a:xfrm>
            <a:off x="796925" y="1217613"/>
            <a:ext cx="9217025" cy="5946775"/>
          </a:xfrm>
          <a:prstGeom prst="rect">
            <a:avLst/>
          </a:prstGeom>
          <a:noFill/>
          <a:ln w="9525">
            <a:noFill/>
            <a:miter lim="800000"/>
          </a:ln>
        </p:spPr>
        <p:txBody>
          <a:bodyPr lIns="104498" tIns="52249" rIns="104498" bIns="52249">
            <a:spAutoFit/>
          </a:bodyPr>
          <a:lstStyle/>
          <a:p>
            <a:pPr algn="l" defTabSz="1044575">
              <a:lnSpc>
                <a:spcPct val="200000"/>
              </a:lnSpc>
            </a:pPr>
            <a:r>
              <a:rPr lang="en-US" altLang="zh-CN">
                <a:solidFill>
                  <a:srgbClr val="000000"/>
                </a:solidFill>
              </a:rPr>
              <a:t>        </a:t>
            </a:r>
            <a:r>
              <a:rPr lang="zh-CN" altLang="en-US">
                <a:solidFill>
                  <a:srgbClr val="000000"/>
                </a:solidFill>
              </a:rPr>
              <a:t>所谓标准工时计划，是指首先确定正常技术水平的工人完成某种工作任务所需要的时间，然后再确定完成这种工作任务的标准工资率。即使一个人因技术熟练以少于标准时间的时间完成了工作，他或她依然可以获得标准工资率。</a:t>
            </a:r>
            <a:r>
              <a:rPr lang="zh-CN" altLang="en-US" b="0">
                <a:solidFill>
                  <a:srgbClr val="000000"/>
                </a:solidFill>
              </a:rPr>
              <a:t> </a:t>
            </a:r>
            <a:endParaRPr lang="zh-CN" altLang="en-US" b="0">
              <a:solidFill>
                <a:srgbClr val="000000"/>
              </a:solidFill>
            </a:endParaRPr>
          </a:p>
          <a:p>
            <a:pPr algn="l" defTabSz="1044575">
              <a:lnSpc>
                <a:spcPct val="200000"/>
              </a:lnSpc>
            </a:pPr>
            <a:r>
              <a:rPr lang="zh-CN" altLang="en-US">
                <a:solidFill>
                  <a:srgbClr val="000000"/>
                </a:solidFill>
              </a:rPr>
              <a:t>        标准工时计划的一个变种是</a:t>
            </a:r>
            <a:r>
              <a:rPr lang="en-US" altLang="zh-CN">
                <a:solidFill>
                  <a:srgbClr val="000000"/>
                </a:solidFill>
              </a:rPr>
              <a:t>Bedeaux</a:t>
            </a:r>
            <a:r>
              <a:rPr lang="zh-CN" altLang="en-US">
                <a:solidFill>
                  <a:srgbClr val="000000"/>
                </a:solidFill>
              </a:rPr>
              <a:t>计划，它是直接计件计划和标准工时计划的一种结合。它不是为整个工作确定标准工作时间，而是要求将工作任务划分为简单的活动，并且确定达到平均技能水平的工人完成每一任务所需要的时间。 </a:t>
            </a:r>
            <a:endParaRPr lang="zh-CN" alt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个人奖励计划：</a:t>
            </a:r>
            <a:r>
              <a:rPr lang="zh-CN" altLang="en-US" sz="3200" b="1" smtClean="0">
                <a:solidFill>
                  <a:srgbClr val="FFFFFF"/>
                </a:solidFill>
                <a:latin typeface="宋体" panose="02010600030101010101" pitchFamily="2" charset="-122"/>
              </a:rPr>
              <a:t>海尔塞（</a:t>
            </a:r>
            <a:r>
              <a:rPr lang="en-US" altLang="zh-CN" sz="3200" b="1" smtClean="0">
                <a:solidFill>
                  <a:srgbClr val="FFFFFF"/>
                </a:solidFill>
                <a:latin typeface="宋体" panose="02010600030101010101" pitchFamily="2" charset="-122"/>
              </a:rPr>
              <a:t>Halsey</a:t>
            </a:r>
            <a:r>
              <a:rPr lang="zh-CN" altLang="en-US" sz="3200" b="1" smtClean="0">
                <a:solidFill>
                  <a:srgbClr val="FFFFFF"/>
                </a:solidFill>
                <a:latin typeface="宋体" panose="02010600030101010101" pitchFamily="2" charset="-122"/>
              </a:rPr>
              <a:t>）计件工资计划</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8051" name="Text Box 3"/>
          <p:cNvSpPr txBox="1">
            <a:spLocks noChangeArrowheads="1"/>
          </p:cNvSpPr>
          <p:nvPr/>
        </p:nvSpPr>
        <p:spPr bwMode="auto">
          <a:xfrm>
            <a:off x="1012825" y="2370138"/>
            <a:ext cx="8713788" cy="3451225"/>
          </a:xfrm>
          <a:prstGeom prst="rect">
            <a:avLst/>
          </a:prstGeom>
          <a:noFill/>
          <a:ln w="12700">
            <a:noFill/>
            <a:miter lim="800000"/>
          </a:ln>
        </p:spPr>
        <p:txBody>
          <a:bodyPr>
            <a:spAutoFit/>
          </a:bodyPr>
          <a:lstStyle/>
          <a:p>
            <a:pPr>
              <a:lnSpc>
                <a:spcPct val="230000"/>
              </a:lnSpc>
              <a:spcBef>
                <a:spcPct val="50000"/>
              </a:spcBef>
            </a:pPr>
            <a:r>
              <a:rPr lang="en-US" altLang="zh-CN" b="0" dirty="0">
                <a:solidFill>
                  <a:srgbClr val="000000"/>
                </a:solidFill>
              </a:rPr>
              <a:t>       </a:t>
            </a:r>
            <a:r>
              <a:rPr lang="zh-CN" altLang="en-US" b="0" dirty="0">
                <a:solidFill>
                  <a:srgbClr val="000000"/>
                </a:solidFill>
              </a:rPr>
              <a:t>企业通过时间研究确定完成某项任务的标准工作时间，如果员工以低于标准工时的时间完成工作，从而因节约时间而产生的收益，则这种通过成本节约而产生的收益在企业和员工之间以对半的形式分享。</a:t>
            </a:r>
            <a:endParaRPr lang="zh-CN" altLang="en-US" b="0"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rPr>
              <a:t>综合激励理论</a:t>
            </a:r>
            <a:endParaRPr lang="zh-CN" altLang="en-US" sz="3200" b="1" dirty="0" smtClean="0">
              <a:solidFill>
                <a:srgbClr val="FFFFFF"/>
              </a:solidFill>
              <a:latin typeface="宋体" panose="02010600030101010101" pitchFamily="2" charset="-122"/>
            </a:endParaRPr>
          </a:p>
        </p:txBody>
      </p:sp>
      <p:grpSp>
        <p:nvGrpSpPr>
          <p:cNvPr id="232451" name="Group 3"/>
          <p:cNvGrpSpPr/>
          <p:nvPr/>
        </p:nvGrpSpPr>
        <p:grpSpPr bwMode="auto">
          <a:xfrm>
            <a:off x="457200" y="1371600"/>
            <a:ext cx="9829800" cy="5715000"/>
            <a:chOff x="288" y="864"/>
            <a:chExt cx="6192" cy="3600"/>
          </a:xfrm>
        </p:grpSpPr>
        <p:sp>
          <p:nvSpPr>
            <p:cNvPr id="232452" name="Rectangle 4"/>
            <p:cNvSpPr>
              <a:spLocks noChangeArrowheads="1"/>
            </p:cNvSpPr>
            <p:nvPr/>
          </p:nvSpPr>
          <p:spPr bwMode="auto">
            <a:xfrm>
              <a:off x="2852" y="4090"/>
              <a:ext cx="1244" cy="374"/>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目标引导行为</a:t>
              </a:r>
              <a:endParaRPr lang="zh-CN" altLang="en-US">
                <a:solidFill>
                  <a:srgbClr val="FFFF00"/>
                </a:solidFill>
                <a:latin typeface="宋体" panose="02010600030101010101" pitchFamily="2" charset="-122"/>
              </a:endParaRPr>
            </a:p>
          </p:txBody>
        </p:sp>
        <p:sp>
          <p:nvSpPr>
            <p:cNvPr id="232453" name="Rectangle 5"/>
            <p:cNvSpPr>
              <a:spLocks noChangeArrowheads="1"/>
            </p:cNvSpPr>
            <p:nvPr/>
          </p:nvSpPr>
          <p:spPr bwMode="auto">
            <a:xfrm>
              <a:off x="288" y="2603"/>
              <a:ext cx="1296" cy="373"/>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个人努力</a:t>
              </a:r>
              <a:endParaRPr lang="zh-CN" altLang="en-US">
                <a:solidFill>
                  <a:srgbClr val="FFFF00"/>
                </a:solidFill>
                <a:latin typeface="宋体" panose="02010600030101010101" pitchFamily="2" charset="-122"/>
              </a:endParaRPr>
            </a:p>
          </p:txBody>
        </p:sp>
        <p:sp>
          <p:nvSpPr>
            <p:cNvPr id="232454" name="Rectangle 6"/>
            <p:cNvSpPr>
              <a:spLocks noChangeArrowheads="1"/>
            </p:cNvSpPr>
            <p:nvPr/>
          </p:nvSpPr>
          <p:spPr bwMode="auto">
            <a:xfrm>
              <a:off x="2179" y="2544"/>
              <a:ext cx="1140" cy="373"/>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个人绩效</a:t>
              </a:r>
              <a:endParaRPr lang="zh-CN" altLang="en-US">
                <a:solidFill>
                  <a:srgbClr val="FFFF00"/>
                </a:solidFill>
                <a:latin typeface="宋体" panose="02010600030101010101" pitchFamily="2" charset="-122"/>
              </a:endParaRPr>
            </a:p>
          </p:txBody>
        </p:sp>
        <p:sp>
          <p:nvSpPr>
            <p:cNvPr id="232455" name="Rectangle 7"/>
            <p:cNvSpPr>
              <a:spLocks noChangeArrowheads="1"/>
            </p:cNvSpPr>
            <p:nvPr/>
          </p:nvSpPr>
          <p:spPr bwMode="auto">
            <a:xfrm>
              <a:off x="3733" y="2544"/>
              <a:ext cx="1211" cy="373"/>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组织报酬</a:t>
              </a:r>
              <a:endParaRPr lang="zh-CN" altLang="en-US">
                <a:solidFill>
                  <a:srgbClr val="FFFF00"/>
                </a:solidFill>
                <a:latin typeface="宋体" panose="02010600030101010101" pitchFamily="2" charset="-122"/>
              </a:endParaRPr>
            </a:p>
          </p:txBody>
        </p:sp>
        <p:sp>
          <p:nvSpPr>
            <p:cNvPr id="232456" name="Rectangle 8"/>
            <p:cNvSpPr>
              <a:spLocks noChangeArrowheads="1"/>
            </p:cNvSpPr>
            <p:nvPr/>
          </p:nvSpPr>
          <p:spPr bwMode="auto">
            <a:xfrm>
              <a:off x="5340" y="2544"/>
              <a:ext cx="1140" cy="373"/>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个人目标</a:t>
              </a:r>
              <a:endParaRPr lang="zh-CN" altLang="en-US">
                <a:solidFill>
                  <a:srgbClr val="FFFF00"/>
                </a:solidFill>
                <a:latin typeface="宋体" panose="02010600030101010101" pitchFamily="2" charset="-122"/>
              </a:endParaRPr>
            </a:p>
          </p:txBody>
        </p:sp>
        <p:sp>
          <p:nvSpPr>
            <p:cNvPr id="232457" name="Rectangle 9"/>
            <p:cNvSpPr>
              <a:spLocks noChangeArrowheads="1"/>
            </p:cNvSpPr>
            <p:nvPr/>
          </p:nvSpPr>
          <p:spPr bwMode="auto">
            <a:xfrm>
              <a:off x="2640" y="864"/>
              <a:ext cx="1140" cy="373"/>
            </a:xfrm>
            <a:prstGeom prst="rect">
              <a:avLst/>
            </a:prstGeom>
            <a:solidFill>
              <a:srgbClr val="FF3300"/>
            </a:solidFill>
            <a:ln w="9525">
              <a:miter lim="800000"/>
            </a:ln>
            <a:scene3d>
              <a:camera prst="legacyObliqueTopRight"/>
              <a:lightRig rig="legacyFlat3" dir="b"/>
            </a:scene3d>
            <a:sp3d extrusionH="430200" prstMaterial="legacyMatte">
              <a:bevelT w="13500" h="13500" prst="angle"/>
              <a:bevelB w="13500" h="13500" prst="angle"/>
              <a:extrusionClr>
                <a:srgbClr val="FF3300"/>
              </a:extrusionClr>
            </a:sp3d>
          </p:spPr>
          <p:txBody>
            <a:bodyPr wrap="none" lIns="104498" tIns="52249" rIns="104498" bIns="52249" anchor="ctr">
              <a:flatTx/>
            </a:bodyPr>
            <a:lstStyle/>
            <a:p>
              <a:pPr algn="ctr" defTabSz="1044575"/>
              <a:r>
                <a:rPr lang="zh-CN" altLang="en-US">
                  <a:solidFill>
                    <a:srgbClr val="FFFF00"/>
                  </a:solidFill>
                  <a:latin typeface="宋体" panose="02010600030101010101" pitchFamily="2" charset="-122"/>
                </a:rPr>
                <a:t>高成就需要</a:t>
              </a:r>
              <a:endParaRPr lang="zh-CN" altLang="en-US">
                <a:solidFill>
                  <a:srgbClr val="FFFF00"/>
                </a:solidFill>
                <a:latin typeface="宋体" panose="02010600030101010101" pitchFamily="2" charset="-122"/>
              </a:endParaRPr>
            </a:p>
          </p:txBody>
        </p:sp>
        <p:sp>
          <p:nvSpPr>
            <p:cNvPr id="232458" name="Rectangle 10"/>
            <p:cNvSpPr>
              <a:spLocks noChangeArrowheads="1"/>
            </p:cNvSpPr>
            <p:nvPr/>
          </p:nvSpPr>
          <p:spPr bwMode="auto">
            <a:xfrm>
              <a:off x="1401" y="3344"/>
              <a:ext cx="1140" cy="533"/>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客观的绩效</a:t>
              </a:r>
              <a:endParaRPr lang="zh-CN" altLang="en-US">
                <a:solidFill>
                  <a:srgbClr val="FFFFFF"/>
                </a:solidFill>
                <a:latin typeface="宋体" panose="02010600030101010101" pitchFamily="2" charset="-122"/>
              </a:endParaRPr>
            </a:p>
            <a:p>
              <a:pPr algn="ctr" defTabSz="1044575"/>
              <a:r>
                <a:rPr lang="zh-CN" altLang="en-US">
                  <a:solidFill>
                    <a:srgbClr val="FFFFFF"/>
                  </a:solidFill>
                  <a:latin typeface="宋体" panose="02010600030101010101" pitchFamily="2" charset="-122"/>
                </a:rPr>
                <a:t>评价系统</a:t>
              </a:r>
              <a:endParaRPr lang="zh-CN" altLang="en-US">
                <a:solidFill>
                  <a:srgbClr val="FFFFFF"/>
                </a:solidFill>
                <a:latin typeface="宋体" panose="02010600030101010101" pitchFamily="2" charset="-122"/>
              </a:endParaRPr>
            </a:p>
          </p:txBody>
        </p:sp>
        <p:sp>
          <p:nvSpPr>
            <p:cNvPr id="232459" name="Rectangle 11"/>
            <p:cNvSpPr>
              <a:spLocks noChangeArrowheads="1"/>
            </p:cNvSpPr>
            <p:nvPr/>
          </p:nvSpPr>
          <p:spPr bwMode="auto">
            <a:xfrm>
              <a:off x="3060" y="3397"/>
              <a:ext cx="1140" cy="373"/>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强化</a:t>
              </a:r>
              <a:endParaRPr lang="zh-CN" altLang="en-US">
                <a:solidFill>
                  <a:srgbClr val="FFFFFF"/>
                </a:solidFill>
                <a:latin typeface="宋体" panose="02010600030101010101" pitchFamily="2" charset="-122"/>
              </a:endParaRPr>
            </a:p>
          </p:txBody>
        </p:sp>
        <p:sp>
          <p:nvSpPr>
            <p:cNvPr id="232460" name="Rectangle 12"/>
            <p:cNvSpPr>
              <a:spLocks noChangeArrowheads="1"/>
            </p:cNvSpPr>
            <p:nvPr/>
          </p:nvSpPr>
          <p:spPr bwMode="auto">
            <a:xfrm>
              <a:off x="4563" y="3397"/>
              <a:ext cx="1140" cy="373"/>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主导需要</a:t>
              </a:r>
              <a:endParaRPr lang="zh-CN" altLang="en-US">
                <a:solidFill>
                  <a:srgbClr val="FFFFFF"/>
                </a:solidFill>
                <a:latin typeface="宋体" panose="02010600030101010101" pitchFamily="2" charset="-122"/>
              </a:endParaRPr>
            </a:p>
          </p:txBody>
        </p:sp>
        <p:sp>
          <p:nvSpPr>
            <p:cNvPr id="232461" name="Rectangle 13"/>
            <p:cNvSpPr>
              <a:spLocks noChangeArrowheads="1"/>
            </p:cNvSpPr>
            <p:nvPr/>
          </p:nvSpPr>
          <p:spPr bwMode="auto">
            <a:xfrm>
              <a:off x="1536" y="1744"/>
              <a:ext cx="720" cy="373"/>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能力</a:t>
              </a:r>
              <a:endParaRPr lang="zh-CN" altLang="en-US">
                <a:solidFill>
                  <a:srgbClr val="FFFFFF"/>
                </a:solidFill>
                <a:latin typeface="宋体" panose="02010600030101010101" pitchFamily="2" charset="-122"/>
              </a:endParaRPr>
            </a:p>
          </p:txBody>
        </p:sp>
        <p:sp>
          <p:nvSpPr>
            <p:cNvPr id="232462" name="Rectangle 14"/>
            <p:cNvSpPr>
              <a:spLocks noChangeArrowheads="1"/>
            </p:cNvSpPr>
            <p:nvPr/>
          </p:nvSpPr>
          <p:spPr bwMode="auto">
            <a:xfrm>
              <a:off x="3024" y="1637"/>
              <a:ext cx="912" cy="480"/>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绩效评价</a:t>
              </a:r>
              <a:endParaRPr lang="zh-CN" altLang="en-US">
                <a:solidFill>
                  <a:srgbClr val="FFFFFF"/>
                </a:solidFill>
                <a:latin typeface="宋体" panose="02010600030101010101" pitchFamily="2" charset="-122"/>
              </a:endParaRPr>
            </a:p>
            <a:p>
              <a:pPr algn="ctr" defTabSz="1044575"/>
              <a:r>
                <a:rPr lang="zh-CN" altLang="en-US">
                  <a:solidFill>
                    <a:srgbClr val="FFFFFF"/>
                  </a:solidFill>
                  <a:latin typeface="宋体" panose="02010600030101010101" pitchFamily="2" charset="-122"/>
                </a:rPr>
                <a:t>标准</a:t>
              </a:r>
              <a:endParaRPr lang="zh-CN" altLang="en-US">
                <a:solidFill>
                  <a:srgbClr val="FFFFFF"/>
                </a:solidFill>
                <a:latin typeface="宋体" panose="02010600030101010101" pitchFamily="2" charset="-122"/>
              </a:endParaRPr>
            </a:p>
          </p:txBody>
        </p:sp>
        <p:sp>
          <p:nvSpPr>
            <p:cNvPr id="232463" name="Rectangle 15"/>
            <p:cNvSpPr>
              <a:spLocks noChangeArrowheads="1"/>
            </p:cNvSpPr>
            <p:nvPr/>
          </p:nvSpPr>
          <p:spPr bwMode="auto">
            <a:xfrm>
              <a:off x="4176" y="1264"/>
              <a:ext cx="1520" cy="800"/>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公平性比较</a:t>
              </a:r>
              <a:endParaRPr lang="zh-CN" altLang="en-US">
                <a:solidFill>
                  <a:srgbClr val="FFFFFF"/>
                </a:solidFill>
                <a:latin typeface="宋体" panose="02010600030101010101" pitchFamily="2" charset="-122"/>
              </a:endParaRPr>
            </a:p>
            <a:p>
              <a:pPr algn="ctr" defTabSz="1044575"/>
              <a:r>
                <a:rPr lang="zh-CN" altLang="en-US">
                  <a:solidFill>
                    <a:srgbClr val="FFFFFF"/>
                  </a:solidFill>
                  <a:latin typeface="宋体" panose="02010600030101010101" pitchFamily="2" charset="-122"/>
                </a:rPr>
                <a:t>产出    产出</a:t>
              </a:r>
              <a:endParaRPr lang="zh-CN" altLang="en-US">
                <a:solidFill>
                  <a:srgbClr val="FFFFFF"/>
                </a:solidFill>
                <a:latin typeface="宋体" panose="02010600030101010101" pitchFamily="2" charset="-122"/>
              </a:endParaRPr>
            </a:p>
            <a:p>
              <a:pPr algn="ctr" defTabSz="1044575"/>
              <a:r>
                <a:rPr lang="zh-CN" altLang="en-US">
                  <a:solidFill>
                    <a:srgbClr val="FFFFFF"/>
                  </a:solidFill>
                  <a:latin typeface="宋体" panose="02010600030101010101" pitchFamily="2" charset="-122"/>
                </a:rPr>
                <a:t> 投入</a:t>
              </a:r>
              <a:r>
                <a:rPr lang="en-US" altLang="zh-CN">
                  <a:solidFill>
                    <a:srgbClr val="FFFFFF"/>
                  </a:solidFill>
                  <a:latin typeface="宋体" panose="02010600030101010101" pitchFamily="2" charset="-122"/>
                </a:rPr>
                <a:t>A   </a:t>
              </a:r>
              <a:r>
                <a:rPr lang="zh-CN" altLang="en-US">
                  <a:solidFill>
                    <a:srgbClr val="FFFFFF"/>
                  </a:solidFill>
                  <a:latin typeface="宋体" panose="02010600030101010101" pitchFamily="2" charset="-122"/>
                </a:rPr>
                <a:t>投入</a:t>
              </a:r>
              <a:r>
                <a:rPr lang="en-US" altLang="zh-CN">
                  <a:solidFill>
                    <a:srgbClr val="FFFFFF"/>
                  </a:solidFill>
                  <a:latin typeface="宋体" panose="02010600030101010101" pitchFamily="2" charset="-122"/>
                </a:rPr>
                <a:t>B</a:t>
              </a:r>
              <a:endParaRPr lang="en-US" altLang="zh-CN">
                <a:solidFill>
                  <a:srgbClr val="FFFFFF"/>
                </a:solidFill>
                <a:latin typeface="宋体" panose="02010600030101010101" pitchFamily="2" charset="-122"/>
              </a:endParaRPr>
            </a:p>
          </p:txBody>
        </p:sp>
        <p:sp>
          <p:nvSpPr>
            <p:cNvPr id="232464" name="Line 16"/>
            <p:cNvSpPr>
              <a:spLocks noChangeShapeType="1"/>
            </p:cNvSpPr>
            <p:nvPr/>
          </p:nvSpPr>
          <p:spPr bwMode="auto">
            <a:xfrm>
              <a:off x="1680" y="2750"/>
              <a:ext cx="499" cy="7"/>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65" name="Line 17"/>
            <p:cNvSpPr>
              <a:spLocks noChangeShapeType="1"/>
            </p:cNvSpPr>
            <p:nvPr/>
          </p:nvSpPr>
          <p:spPr bwMode="auto">
            <a:xfrm>
              <a:off x="3319" y="2757"/>
              <a:ext cx="414" cy="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66" name="Line 18"/>
            <p:cNvSpPr>
              <a:spLocks noChangeShapeType="1"/>
            </p:cNvSpPr>
            <p:nvPr/>
          </p:nvSpPr>
          <p:spPr bwMode="auto">
            <a:xfrm>
              <a:off x="4925" y="2757"/>
              <a:ext cx="415" cy="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67" name="Line 19"/>
            <p:cNvSpPr>
              <a:spLocks noChangeShapeType="1"/>
            </p:cNvSpPr>
            <p:nvPr/>
          </p:nvSpPr>
          <p:spPr bwMode="auto">
            <a:xfrm flipV="1">
              <a:off x="5133" y="2757"/>
              <a:ext cx="0" cy="64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68" name="Line 20"/>
            <p:cNvSpPr>
              <a:spLocks noChangeShapeType="1"/>
            </p:cNvSpPr>
            <p:nvPr/>
          </p:nvSpPr>
          <p:spPr bwMode="auto">
            <a:xfrm flipV="1">
              <a:off x="3215" y="2917"/>
              <a:ext cx="0" cy="48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69" name="Line 21"/>
            <p:cNvSpPr>
              <a:spLocks noChangeShapeType="1"/>
            </p:cNvSpPr>
            <p:nvPr/>
          </p:nvSpPr>
          <p:spPr bwMode="auto">
            <a:xfrm>
              <a:off x="4044" y="2917"/>
              <a:ext cx="0" cy="48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70" name="Line 22"/>
            <p:cNvSpPr>
              <a:spLocks noChangeShapeType="1"/>
            </p:cNvSpPr>
            <p:nvPr/>
          </p:nvSpPr>
          <p:spPr bwMode="auto">
            <a:xfrm flipV="1">
              <a:off x="1920" y="2757"/>
              <a:ext cx="0" cy="587"/>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71" name="Line 23"/>
            <p:cNvSpPr>
              <a:spLocks noChangeShapeType="1"/>
            </p:cNvSpPr>
            <p:nvPr/>
          </p:nvSpPr>
          <p:spPr bwMode="auto">
            <a:xfrm>
              <a:off x="1920" y="2117"/>
              <a:ext cx="0" cy="64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72" name="Line 24"/>
            <p:cNvSpPr>
              <a:spLocks noChangeShapeType="1"/>
            </p:cNvSpPr>
            <p:nvPr/>
          </p:nvSpPr>
          <p:spPr bwMode="auto">
            <a:xfrm>
              <a:off x="3474" y="2117"/>
              <a:ext cx="0" cy="640"/>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sp>
          <p:nvSpPr>
            <p:cNvPr id="232473" name="Line 25"/>
            <p:cNvSpPr>
              <a:spLocks noChangeShapeType="1"/>
            </p:cNvSpPr>
            <p:nvPr/>
          </p:nvSpPr>
          <p:spPr bwMode="auto">
            <a:xfrm>
              <a:off x="4702" y="2054"/>
              <a:ext cx="2" cy="490"/>
            </a:xfrm>
            <a:prstGeom prst="line">
              <a:avLst/>
            </a:prstGeom>
            <a:noFill/>
            <a:ln w="76200">
              <a:solidFill>
                <a:schemeClr val="tx1"/>
              </a:solidFill>
              <a:round/>
              <a:headEnd type="triangle" w="med" len="med"/>
              <a:tailEnd type="triangle" w="med" len="med"/>
            </a:ln>
          </p:spPr>
          <p:txBody>
            <a:bodyPr wrap="none" anchor="ctr"/>
            <a:lstStyle/>
            <a:p>
              <a:endParaRPr lang="en-US">
                <a:solidFill>
                  <a:srgbClr val="000000"/>
                </a:solidFill>
              </a:endParaRPr>
            </a:p>
          </p:txBody>
        </p:sp>
        <p:cxnSp>
          <p:nvCxnSpPr>
            <p:cNvPr id="232474" name="AutoShape 26"/>
            <p:cNvCxnSpPr>
              <a:cxnSpLocks noChangeShapeType="1"/>
              <a:stCxn id="232457" idx="3"/>
              <a:endCxn id="232456" idx="0"/>
            </p:cNvCxnSpPr>
            <p:nvPr/>
          </p:nvCxnSpPr>
          <p:spPr bwMode="auto">
            <a:xfrm>
              <a:off x="3780" y="1051"/>
              <a:ext cx="2130" cy="1493"/>
            </a:xfrm>
            <a:prstGeom prst="bentConnector2">
              <a:avLst/>
            </a:prstGeom>
            <a:noFill/>
            <a:ln w="76200">
              <a:solidFill>
                <a:schemeClr val="tx1"/>
              </a:solidFill>
              <a:miter lim="800000"/>
              <a:headEnd type="none" w="sm" len="sm"/>
              <a:tailEnd type="triangle" w="med" len="med"/>
            </a:ln>
          </p:spPr>
        </p:cxnSp>
        <p:cxnSp>
          <p:nvCxnSpPr>
            <p:cNvPr id="232475" name="AutoShape 27"/>
            <p:cNvCxnSpPr>
              <a:cxnSpLocks noChangeShapeType="1"/>
              <a:stCxn id="232456" idx="2"/>
              <a:endCxn id="232452" idx="3"/>
            </p:cNvCxnSpPr>
            <p:nvPr/>
          </p:nvCxnSpPr>
          <p:spPr bwMode="auto">
            <a:xfrm rot="5400000">
              <a:off x="4323" y="2690"/>
              <a:ext cx="1360" cy="1814"/>
            </a:xfrm>
            <a:prstGeom prst="bentConnector2">
              <a:avLst/>
            </a:prstGeom>
            <a:noFill/>
            <a:ln w="76200">
              <a:solidFill>
                <a:schemeClr val="tx1"/>
              </a:solidFill>
              <a:miter lim="800000"/>
              <a:headEnd type="none" w="sm" len="sm"/>
              <a:tailEnd type="triangle" w="med" len="med"/>
            </a:ln>
          </p:spPr>
        </p:cxnSp>
        <p:cxnSp>
          <p:nvCxnSpPr>
            <p:cNvPr id="232476" name="AutoShape 28"/>
            <p:cNvCxnSpPr>
              <a:cxnSpLocks noChangeShapeType="1"/>
            </p:cNvCxnSpPr>
            <p:nvPr/>
          </p:nvCxnSpPr>
          <p:spPr bwMode="auto">
            <a:xfrm rot="10800000">
              <a:off x="1147" y="2926"/>
              <a:ext cx="1733" cy="1351"/>
            </a:xfrm>
            <a:prstGeom prst="bentConnector2">
              <a:avLst/>
            </a:prstGeom>
            <a:noFill/>
            <a:ln w="76200">
              <a:solidFill>
                <a:schemeClr val="tx1"/>
              </a:solidFill>
              <a:miter lim="800000"/>
              <a:headEnd type="none" w="sm" len="sm"/>
              <a:tailEnd type="triangle" w="med" len="med"/>
            </a:ln>
          </p:spPr>
        </p:cxnSp>
        <p:cxnSp>
          <p:nvCxnSpPr>
            <p:cNvPr id="232477" name="AutoShape 29"/>
            <p:cNvCxnSpPr>
              <a:cxnSpLocks noChangeShapeType="1"/>
            </p:cNvCxnSpPr>
            <p:nvPr/>
          </p:nvCxnSpPr>
          <p:spPr bwMode="auto">
            <a:xfrm rot="-5400000">
              <a:off x="1236" y="987"/>
              <a:ext cx="1383" cy="1521"/>
            </a:xfrm>
            <a:prstGeom prst="bentConnector2">
              <a:avLst/>
            </a:prstGeom>
            <a:noFill/>
            <a:ln w="76200">
              <a:solidFill>
                <a:schemeClr val="tx1"/>
              </a:solidFill>
              <a:miter lim="800000"/>
              <a:headEnd type="none" w="sm" len="sm"/>
              <a:tailEnd type="triangle" w="med" len="med"/>
            </a:ln>
          </p:spPr>
        </p:cxnSp>
        <p:sp>
          <p:nvSpPr>
            <p:cNvPr id="232478" name="Line 30"/>
            <p:cNvSpPr>
              <a:spLocks noChangeShapeType="1"/>
            </p:cNvSpPr>
            <p:nvPr/>
          </p:nvSpPr>
          <p:spPr bwMode="auto">
            <a:xfrm>
              <a:off x="4303" y="1776"/>
              <a:ext cx="570" cy="0"/>
            </a:xfrm>
            <a:prstGeom prst="line">
              <a:avLst/>
            </a:prstGeom>
            <a:noFill/>
            <a:ln w="38100">
              <a:solidFill>
                <a:schemeClr val="bg1"/>
              </a:solidFill>
              <a:round/>
            </a:ln>
          </p:spPr>
          <p:txBody>
            <a:bodyPr wrap="none" anchor="ctr"/>
            <a:lstStyle/>
            <a:p>
              <a:endParaRPr lang="en-US">
                <a:solidFill>
                  <a:srgbClr val="000000"/>
                </a:solidFill>
              </a:endParaRPr>
            </a:p>
          </p:txBody>
        </p:sp>
        <p:sp>
          <p:nvSpPr>
            <p:cNvPr id="232479" name="Line 31"/>
            <p:cNvSpPr>
              <a:spLocks noChangeShapeType="1"/>
            </p:cNvSpPr>
            <p:nvPr/>
          </p:nvSpPr>
          <p:spPr bwMode="auto">
            <a:xfrm>
              <a:off x="5046" y="1776"/>
              <a:ext cx="570" cy="0"/>
            </a:xfrm>
            <a:prstGeom prst="line">
              <a:avLst/>
            </a:prstGeom>
            <a:noFill/>
            <a:ln w="38100">
              <a:solidFill>
                <a:schemeClr val="bg1"/>
              </a:solidFill>
              <a:round/>
            </a:ln>
          </p:spPr>
          <p:txBody>
            <a:bodyPr wrap="none" anchor="ctr"/>
            <a:lstStyle/>
            <a:p>
              <a:endParaRPr lang="en-US">
                <a:solidFill>
                  <a:srgbClr val="000000"/>
                </a:solidFill>
              </a:endParaRPr>
            </a:p>
          </p:txBody>
        </p:sp>
        <p:sp>
          <p:nvSpPr>
            <p:cNvPr id="232480" name="Text Box 32"/>
            <p:cNvSpPr txBox="1">
              <a:spLocks noChangeArrowheads="1"/>
            </p:cNvSpPr>
            <p:nvPr/>
          </p:nvSpPr>
          <p:spPr bwMode="auto">
            <a:xfrm>
              <a:off x="4848" y="1536"/>
              <a:ext cx="192" cy="404"/>
            </a:xfrm>
            <a:prstGeom prst="rect">
              <a:avLst/>
            </a:prstGeom>
            <a:noFill/>
            <a:ln w="12700">
              <a:noFill/>
              <a:miter lim="800000"/>
            </a:ln>
          </p:spPr>
          <p:txBody>
            <a:bodyPr>
              <a:spAutoFit/>
            </a:bodyPr>
            <a:lstStyle/>
            <a:p>
              <a:pPr algn="ctr">
                <a:spcBef>
                  <a:spcPct val="50000"/>
                </a:spcBef>
              </a:pPr>
              <a:r>
                <a:rPr lang="zh-CN" altLang="en-US" sz="3600" b="0">
                  <a:solidFill>
                    <a:srgbClr val="FFFFFF"/>
                  </a:solidFill>
                </a:rPr>
                <a:t>：</a:t>
              </a:r>
              <a:endParaRPr lang="zh-CN" altLang="en-US" sz="3600" b="0">
                <a:solidFill>
                  <a:srgbClr val="FFFFFF"/>
                </a:solidFill>
              </a:endParaRPr>
            </a:p>
          </p:txBody>
        </p:sp>
        <p:sp>
          <p:nvSpPr>
            <p:cNvPr id="232481" name="Rectangle 33"/>
            <p:cNvSpPr>
              <a:spLocks noChangeArrowheads="1"/>
            </p:cNvSpPr>
            <p:nvPr/>
          </p:nvSpPr>
          <p:spPr bwMode="auto">
            <a:xfrm>
              <a:off x="288" y="1733"/>
              <a:ext cx="720" cy="336"/>
            </a:xfrm>
            <a:prstGeom prst="rect">
              <a:avLst/>
            </a:prstGeom>
            <a:solidFill>
              <a:srgbClr val="00FF00"/>
            </a:solidFill>
            <a:ln w="9525">
              <a:miter lim="800000"/>
            </a:ln>
            <a:scene3d>
              <a:camera prst="legacyObliqueTopRight"/>
              <a:lightRig rig="legacyFlat3" dir="b"/>
            </a:scene3d>
            <a:sp3d extrusionH="430200" prstMaterial="legacyMatte">
              <a:bevelT w="13500" h="13500" prst="angle"/>
              <a:bevelB w="13500" h="13500" prst="angle"/>
              <a:extrusionClr>
                <a:srgbClr val="00FF00"/>
              </a:extrusionClr>
            </a:sp3d>
          </p:spPr>
          <p:txBody>
            <a:bodyPr wrap="none" lIns="104498" tIns="52249" rIns="104498" bIns="52249" anchor="ctr">
              <a:flatTx/>
            </a:bodyPr>
            <a:lstStyle/>
            <a:p>
              <a:pPr algn="ctr" defTabSz="1044575"/>
              <a:r>
                <a:rPr lang="zh-CN" altLang="en-US">
                  <a:solidFill>
                    <a:srgbClr val="FFFFFF"/>
                  </a:solidFill>
                  <a:latin typeface="宋体" panose="02010600030101010101" pitchFamily="2" charset="-122"/>
                </a:rPr>
                <a:t>机会</a:t>
              </a:r>
              <a:endParaRPr lang="zh-CN" altLang="en-US">
                <a:solidFill>
                  <a:srgbClr val="FFFFFF"/>
                </a:solidFill>
                <a:latin typeface="宋体" panose="02010600030101010101" pitchFamily="2" charset="-122"/>
              </a:endParaRPr>
            </a:p>
          </p:txBody>
        </p:sp>
        <p:sp>
          <p:nvSpPr>
            <p:cNvPr id="232482" name="Line 34"/>
            <p:cNvSpPr>
              <a:spLocks noChangeShapeType="1"/>
            </p:cNvSpPr>
            <p:nvPr/>
          </p:nvSpPr>
          <p:spPr bwMode="auto">
            <a:xfrm>
              <a:off x="624" y="2100"/>
              <a:ext cx="4" cy="449"/>
            </a:xfrm>
            <a:prstGeom prst="line">
              <a:avLst/>
            </a:prstGeom>
            <a:noFill/>
            <a:ln w="76200">
              <a:solidFill>
                <a:schemeClr val="tx1"/>
              </a:solidFill>
              <a:round/>
              <a:headEnd type="none" w="sm" len="sm"/>
              <a:tailEnd type="triangle" w="med" len="med"/>
            </a:ln>
          </p:spPr>
          <p:txBody>
            <a:bodyPr wrap="none" anchor="ctr"/>
            <a:lstStyle/>
            <a:p>
              <a:endParaRPr lang="en-US">
                <a:solidFill>
                  <a:srgbClr val="000000"/>
                </a:solidFill>
              </a:endParaRPr>
            </a:p>
          </p:txBody>
        </p:sp>
      </p:gr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个人奖励计划：</a:t>
            </a:r>
            <a:r>
              <a:rPr lang="zh-CN" altLang="en-US" sz="3200" b="1" smtClean="0">
                <a:solidFill>
                  <a:srgbClr val="FFFFFF"/>
                </a:solidFill>
                <a:latin typeface="宋体" panose="02010600030101010101" pitchFamily="2" charset="-122"/>
              </a:rPr>
              <a:t>罗曼</a:t>
            </a:r>
            <a:r>
              <a:rPr lang="en-US" altLang="zh-CN" sz="3200" b="1" smtClean="0">
                <a:solidFill>
                  <a:srgbClr val="FFFFFF"/>
                </a:solidFill>
                <a:latin typeface="宋体" panose="02010600030101010101" pitchFamily="2" charset="-122"/>
              </a:rPr>
              <a:t>/</a:t>
            </a:r>
            <a:r>
              <a:rPr lang="zh-CN" altLang="en-US" sz="3200" b="1" smtClean="0">
                <a:solidFill>
                  <a:srgbClr val="FFFFFF"/>
                </a:solidFill>
                <a:latin typeface="宋体" panose="02010600030101010101" pitchFamily="2" charset="-122"/>
              </a:rPr>
              <a:t>甘特</a:t>
            </a:r>
            <a:r>
              <a:rPr lang="zh-CN" altLang="en-US" sz="3200" b="1" smtClean="0">
                <a:solidFill>
                  <a:srgbClr val="FFFFFF"/>
                </a:solidFill>
                <a:latin typeface="宋体" panose="02010600030101010101" pitchFamily="2" charset="-122"/>
                <a:sym typeface="Symbol" panose="05050102010706020507" pitchFamily="18" charset="2"/>
              </a:rPr>
              <a:t>计件工资计划</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59075" name="Text Box 3"/>
          <p:cNvSpPr txBox="1">
            <a:spLocks noChangeArrowheads="1"/>
          </p:cNvSpPr>
          <p:nvPr/>
        </p:nvSpPr>
        <p:spPr bwMode="auto">
          <a:xfrm>
            <a:off x="574675" y="1362075"/>
            <a:ext cx="9518650" cy="5897563"/>
          </a:xfrm>
          <a:prstGeom prst="rect">
            <a:avLst/>
          </a:prstGeom>
          <a:noFill/>
          <a:ln w="12700">
            <a:noFill/>
            <a:miter lim="800000"/>
          </a:ln>
        </p:spPr>
        <p:txBody>
          <a:bodyPr>
            <a:spAutoFit/>
          </a:bodyPr>
          <a:lstStyle/>
          <a:p>
            <a:pPr>
              <a:lnSpc>
                <a:spcPct val="140000"/>
              </a:lnSpc>
              <a:spcBef>
                <a:spcPct val="50000"/>
              </a:spcBef>
              <a:buFont typeface="Wingdings" panose="05000000000000000000" pitchFamily="2" charset="2"/>
              <a:buChar char="Ø"/>
            </a:pPr>
            <a:r>
              <a:rPr lang="zh-CN" altLang="en-US" dirty="0">
                <a:solidFill>
                  <a:srgbClr val="000000"/>
                </a:solidFill>
              </a:rPr>
              <a:t>罗曼（</a:t>
            </a:r>
            <a:r>
              <a:rPr lang="en-US" altLang="zh-CN" dirty="0">
                <a:solidFill>
                  <a:srgbClr val="000000"/>
                </a:solidFill>
              </a:rPr>
              <a:t>Rowan</a:t>
            </a:r>
            <a:r>
              <a:rPr lang="zh-CN" altLang="en-US" dirty="0">
                <a:solidFill>
                  <a:srgbClr val="000000"/>
                </a:solidFill>
              </a:rPr>
              <a:t>）计件工资计划</a:t>
            </a:r>
            <a:r>
              <a:rPr lang="zh-CN" altLang="en-US" b="0" dirty="0">
                <a:solidFill>
                  <a:srgbClr val="000000"/>
                </a:solidFill>
              </a:rPr>
              <a:t>：与海尔塞计划类似，随着所节约的时间增加，员工能够分享的收益比例是上升的。如果完成一项任务的标准时间是</a:t>
            </a:r>
            <a:r>
              <a:rPr lang="en-US" altLang="zh-CN" b="0" dirty="0">
                <a:solidFill>
                  <a:srgbClr val="000000"/>
                </a:solidFill>
              </a:rPr>
              <a:t>10</a:t>
            </a:r>
            <a:r>
              <a:rPr lang="zh-CN" altLang="en-US" b="0" dirty="0">
                <a:solidFill>
                  <a:srgbClr val="000000"/>
                </a:solidFill>
              </a:rPr>
              <a:t>个小时，某人</a:t>
            </a:r>
            <a:r>
              <a:rPr lang="en-US" altLang="zh-CN" b="0" dirty="0">
                <a:solidFill>
                  <a:srgbClr val="000000"/>
                </a:solidFill>
              </a:rPr>
              <a:t>7</a:t>
            </a:r>
            <a:r>
              <a:rPr lang="zh-CN" altLang="en-US" b="0" dirty="0">
                <a:solidFill>
                  <a:srgbClr val="000000"/>
                </a:solidFill>
              </a:rPr>
              <a:t>个小时完成工作，则此人得到</a:t>
            </a:r>
            <a:r>
              <a:rPr lang="en-US" altLang="zh-CN" b="0" dirty="0">
                <a:solidFill>
                  <a:srgbClr val="000000"/>
                </a:solidFill>
              </a:rPr>
              <a:t>30%</a:t>
            </a:r>
            <a:r>
              <a:rPr lang="zh-CN" altLang="en-US" b="0" dirty="0">
                <a:solidFill>
                  <a:srgbClr val="000000"/>
                </a:solidFill>
              </a:rPr>
              <a:t>的成本节约奖，若他能在</a:t>
            </a:r>
            <a:r>
              <a:rPr lang="en-US" altLang="zh-CN" b="0" dirty="0">
                <a:solidFill>
                  <a:srgbClr val="000000"/>
                </a:solidFill>
              </a:rPr>
              <a:t>6</a:t>
            </a:r>
            <a:r>
              <a:rPr lang="zh-CN" altLang="en-US" b="0" dirty="0">
                <a:solidFill>
                  <a:srgbClr val="000000"/>
                </a:solidFill>
              </a:rPr>
              <a:t>个小时内完成，则可得</a:t>
            </a:r>
            <a:r>
              <a:rPr lang="en-US" altLang="zh-CN" b="0" dirty="0">
                <a:solidFill>
                  <a:srgbClr val="000000"/>
                </a:solidFill>
              </a:rPr>
              <a:t>40%</a:t>
            </a:r>
            <a:r>
              <a:rPr lang="zh-CN" altLang="en-US" b="0" dirty="0">
                <a:solidFill>
                  <a:srgbClr val="000000"/>
                </a:solidFill>
              </a:rPr>
              <a:t>的成本节约奖。（在</a:t>
            </a:r>
            <a:r>
              <a:rPr lang="en-US" altLang="zh-CN" b="0" dirty="0">
                <a:solidFill>
                  <a:srgbClr val="000000"/>
                </a:solidFill>
              </a:rPr>
              <a:t>100%</a:t>
            </a:r>
            <a:r>
              <a:rPr lang="zh-CN" altLang="en-US" b="0" dirty="0">
                <a:solidFill>
                  <a:srgbClr val="000000"/>
                </a:solidFill>
              </a:rPr>
              <a:t>标准工时计划中，员工甚至可以得到全部的成本节约。）</a:t>
            </a:r>
            <a:endParaRPr lang="zh-CN" altLang="en-US" b="0" dirty="0">
              <a:solidFill>
                <a:srgbClr val="000000"/>
              </a:solidFill>
            </a:endParaRPr>
          </a:p>
          <a:p>
            <a:pPr>
              <a:lnSpc>
                <a:spcPct val="140000"/>
              </a:lnSpc>
              <a:spcBef>
                <a:spcPct val="50000"/>
              </a:spcBef>
              <a:buFont typeface="Wingdings" panose="05000000000000000000" pitchFamily="2" charset="2"/>
              <a:buChar char="Ø"/>
            </a:pPr>
            <a:r>
              <a:rPr lang="zh-CN" altLang="en-US" dirty="0">
                <a:solidFill>
                  <a:srgbClr val="000000"/>
                </a:solidFill>
              </a:rPr>
              <a:t>甘特（</a:t>
            </a:r>
            <a:r>
              <a:rPr lang="en-US" altLang="zh-CN" dirty="0">
                <a:solidFill>
                  <a:srgbClr val="000000"/>
                </a:solidFill>
              </a:rPr>
              <a:t>Gantt</a:t>
            </a:r>
            <a:r>
              <a:rPr lang="zh-CN" altLang="en-US" dirty="0">
                <a:solidFill>
                  <a:srgbClr val="000000"/>
                </a:solidFill>
              </a:rPr>
              <a:t>）计件工资计划</a:t>
            </a:r>
            <a:r>
              <a:rPr lang="zh-CN" altLang="en-US" b="0" dirty="0">
                <a:solidFill>
                  <a:srgbClr val="000000"/>
                </a:solidFill>
              </a:rPr>
              <a:t>：在确定标准工时的时候，有意将它定在工人需要付出较大的努力才能达到的水平上。不能在标准时间内完成工作的人将会得到一个有保证的工资率。但是对于那些能够在标准时间内或者是少于标准工时的时间内完成工作的员工，计件工资率则订在标准工资率的</a:t>
            </a:r>
            <a:r>
              <a:rPr lang="en-US" altLang="zh-CN" b="0" dirty="0">
                <a:solidFill>
                  <a:srgbClr val="000000"/>
                </a:solidFill>
              </a:rPr>
              <a:t>120%</a:t>
            </a:r>
            <a:r>
              <a:rPr lang="zh-CN" altLang="en-US" b="0" dirty="0">
                <a:solidFill>
                  <a:srgbClr val="000000"/>
                </a:solidFill>
              </a:rPr>
              <a:t>这一较高水平上。因此，一旦达到或超过标准工时的要求（工时更短），员工的收入增长会比产量的增长要快。</a:t>
            </a:r>
            <a:endParaRPr lang="zh-CN" altLang="en-US" b="0"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0"/>
            <a:ext cx="10668000" cy="1100138"/>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sym typeface="Symbol" panose="05050102010706020507" pitchFamily="18" charset="2"/>
              </a:rPr>
              <a:t>个人奖励计划</a:t>
            </a:r>
            <a:r>
              <a:rPr lang="en-US" altLang="zh-CN" sz="3200" b="1" dirty="0" smtClean="0">
                <a:solidFill>
                  <a:srgbClr val="FFFFFF"/>
                </a:solidFill>
                <a:latin typeface="宋体" panose="02010600030101010101" pitchFamily="2" charset="-122"/>
                <a:sym typeface="Symbol" panose="05050102010706020507" pitchFamily="18" charset="2"/>
              </a:rPr>
              <a:t>——</a:t>
            </a:r>
            <a:r>
              <a:rPr lang="zh-CN" altLang="en-US" sz="3200" b="1" dirty="0" smtClean="0">
                <a:solidFill>
                  <a:srgbClr val="FFFFFF"/>
                </a:solidFill>
                <a:latin typeface="宋体" panose="02010600030101010101" pitchFamily="2" charset="-122"/>
                <a:sym typeface="Symbol" panose="05050102010706020507" pitchFamily="18" charset="2"/>
              </a:rPr>
              <a:t>提案建议计划</a:t>
            </a:r>
            <a:endParaRPr lang="zh-CN" altLang="en-US" sz="3200" b="1" dirty="0" smtClean="0">
              <a:solidFill>
                <a:srgbClr val="FFFFFF"/>
              </a:solidFill>
              <a:latin typeface="宋体" panose="02010600030101010101" pitchFamily="2" charset="-122"/>
              <a:sym typeface="Symbol" panose="05050102010706020507" pitchFamily="18" charset="2"/>
            </a:endParaRPr>
          </a:p>
        </p:txBody>
      </p:sp>
      <p:sp>
        <p:nvSpPr>
          <p:cNvPr id="2" name="TextBox 1"/>
          <p:cNvSpPr txBox="1"/>
          <p:nvPr/>
        </p:nvSpPr>
        <p:spPr>
          <a:xfrm>
            <a:off x="293377" y="1545910"/>
            <a:ext cx="10089954" cy="5631180"/>
          </a:xfrm>
          <a:prstGeom prst="rect">
            <a:avLst/>
          </a:prstGeom>
          <a:noFill/>
        </p:spPr>
        <p:txBody>
          <a:bodyPr wrap="square" rtlCol="0">
            <a:spAutoFit/>
          </a:bodyPr>
          <a:lstStyle/>
          <a:p>
            <a:pPr marL="342900" indent="-342900" algn="l">
              <a:lnSpc>
                <a:spcPct val="150000"/>
              </a:lnSpc>
              <a:buFont typeface="Wingdings" panose="05000000000000000000" pitchFamily="2" charset="2"/>
              <a:buChar char="Ø"/>
            </a:pPr>
            <a:r>
              <a:rPr lang="zh-CN" altLang="en-US" u="sng" dirty="0">
                <a:solidFill>
                  <a:srgbClr val="FF0000"/>
                </a:solidFill>
                <a:latin typeface="宋体" panose="02010600030101010101" pitchFamily="2" charset="-122"/>
                <a:ea typeface="宋体" panose="02010600030101010101" pitchFamily="2" charset="-122"/>
              </a:rPr>
              <a:t>提案建议奖励计划</a:t>
            </a:r>
            <a:r>
              <a:rPr lang="zh-CN" altLang="en-US" b="0" dirty="0">
                <a:solidFill>
                  <a:srgbClr val="000000"/>
                </a:solidFill>
                <a:latin typeface="宋体" panose="02010600030101010101" pitchFamily="2" charset="-122"/>
                <a:ea typeface="宋体" panose="02010600030101010101" pitchFamily="2" charset="-122"/>
              </a:rPr>
              <a:t>是一种最古老的管理工具之一</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它无论是在公共组织中还是在私营组织中都随处可见。在这种制度下</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如果员工的某项建议在组织中得到了成功的应用</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则员工会得到某种形式的报酬</a:t>
            </a:r>
            <a:r>
              <a:rPr lang="zh-CN" altLang="en-US" b="0" dirty="0" smtClean="0">
                <a:solidFill>
                  <a:srgbClr val="000000"/>
                </a:solidFill>
                <a:latin typeface="宋体" panose="02010600030101010101" pitchFamily="2" charset="-122"/>
                <a:ea typeface="宋体" panose="02010600030101010101" pitchFamily="2" charset="-122"/>
              </a:rPr>
              <a:t>。</a:t>
            </a:r>
            <a:endParaRPr lang="en-US" altLang="zh-CN" b="0" dirty="0" smtClean="0">
              <a:solidFill>
                <a:srgbClr val="000000"/>
              </a:solidFill>
              <a:latin typeface="宋体" panose="02010600030101010101" pitchFamily="2" charset="-122"/>
              <a:ea typeface="宋体" panose="02010600030101010101" pitchFamily="2" charset="-122"/>
            </a:endParaRPr>
          </a:p>
          <a:p>
            <a:pPr marL="342900" indent="-342900" algn="l">
              <a:lnSpc>
                <a:spcPct val="150000"/>
              </a:lnSpc>
              <a:buFont typeface="Wingdings" panose="05000000000000000000" pitchFamily="2" charset="2"/>
              <a:buChar char="Ø"/>
            </a:pPr>
            <a:r>
              <a:rPr lang="zh-CN" altLang="zh-CN" b="0" dirty="0">
                <a:solidFill>
                  <a:srgbClr val="000000"/>
                </a:solidFill>
                <a:latin typeface="宋体" panose="02010600030101010101" pitchFamily="2" charset="-122"/>
                <a:ea typeface="宋体" panose="02010600030101010101" pitchFamily="2" charset="-122"/>
              </a:rPr>
              <a:t>员工提案建议计划通常具有很高的成本</a:t>
            </a:r>
            <a:r>
              <a:rPr lang="zh-CN" altLang="zh-CN" b="0" dirty="0" smtClean="0">
                <a:solidFill>
                  <a:srgbClr val="000000"/>
                </a:solidFill>
                <a:latin typeface="宋体" panose="02010600030101010101" pitchFamily="2" charset="-122"/>
                <a:ea typeface="宋体" panose="02010600030101010101" pitchFamily="2" charset="-122"/>
              </a:rPr>
              <a:t>有效性</a:t>
            </a:r>
            <a:r>
              <a:rPr lang="zh-CN" altLang="en-US" b="0" dirty="0" smtClean="0">
                <a:solidFill>
                  <a:srgbClr val="000000"/>
                </a:solidFill>
                <a:latin typeface="宋体" panose="02010600030101010101" pitchFamily="2" charset="-122"/>
                <a:ea typeface="宋体" panose="02010600030101010101" pitchFamily="2" charset="-122"/>
              </a:rPr>
              <a:t>，</a:t>
            </a:r>
            <a:r>
              <a:rPr lang="zh-CN" altLang="zh-CN" b="0" dirty="0" smtClean="0">
                <a:solidFill>
                  <a:srgbClr val="000000"/>
                </a:solidFill>
                <a:latin typeface="宋体" panose="02010600030101010101" pitchFamily="2" charset="-122"/>
                <a:ea typeface="宋体" panose="02010600030101010101" pitchFamily="2" charset="-122"/>
              </a:rPr>
              <a:t>它</a:t>
            </a:r>
            <a:r>
              <a:rPr lang="zh-CN" altLang="zh-CN" b="0" dirty="0">
                <a:solidFill>
                  <a:srgbClr val="000000"/>
                </a:solidFill>
                <a:latin typeface="宋体" panose="02010600030101010101" pitchFamily="2" charset="-122"/>
                <a:ea typeface="宋体" panose="02010600030101010101" pitchFamily="2" charset="-122"/>
              </a:rPr>
              <a:t>可以改善员工关系</a:t>
            </a:r>
            <a:r>
              <a:rPr lang="en-US" altLang="zh-CN" b="0" dirty="0">
                <a:solidFill>
                  <a:srgbClr val="000000"/>
                </a:solidFill>
                <a:latin typeface="宋体" panose="02010600030101010101" pitchFamily="2" charset="-122"/>
                <a:ea typeface="宋体" panose="02010600030101010101" pitchFamily="2" charset="-122"/>
              </a:rPr>
              <a:t>,</a:t>
            </a:r>
            <a:r>
              <a:rPr lang="zh-CN" altLang="zh-CN" b="0" dirty="0">
                <a:solidFill>
                  <a:srgbClr val="000000"/>
                </a:solidFill>
                <a:latin typeface="宋体" panose="02010600030101010101" pitchFamily="2" charset="-122"/>
                <a:ea typeface="宋体" panose="02010600030101010101" pitchFamily="2" charset="-122"/>
              </a:rPr>
              <a:t>提高产品质量</a:t>
            </a:r>
            <a:r>
              <a:rPr lang="en-US" altLang="zh-CN" b="0" dirty="0">
                <a:solidFill>
                  <a:srgbClr val="000000"/>
                </a:solidFill>
                <a:latin typeface="宋体" panose="02010600030101010101" pitchFamily="2" charset="-122"/>
                <a:ea typeface="宋体" panose="02010600030101010101" pitchFamily="2" charset="-122"/>
              </a:rPr>
              <a:t>,</a:t>
            </a:r>
            <a:r>
              <a:rPr lang="zh-CN" altLang="zh-CN" b="0" dirty="0">
                <a:solidFill>
                  <a:srgbClr val="000000"/>
                </a:solidFill>
                <a:latin typeface="宋体" panose="02010600030101010101" pitchFamily="2" charset="-122"/>
                <a:ea typeface="宋体" panose="02010600030101010101" pitchFamily="2" charset="-122"/>
              </a:rPr>
              <a:t>降低成本</a:t>
            </a:r>
            <a:r>
              <a:rPr lang="en-US" altLang="zh-CN" b="0" dirty="0">
                <a:solidFill>
                  <a:srgbClr val="000000"/>
                </a:solidFill>
                <a:latin typeface="宋体" panose="02010600030101010101" pitchFamily="2" charset="-122"/>
                <a:ea typeface="宋体" panose="02010600030101010101" pitchFamily="2" charset="-122"/>
              </a:rPr>
              <a:t>,</a:t>
            </a:r>
            <a:r>
              <a:rPr lang="zh-CN" altLang="zh-CN" b="0" dirty="0">
                <a:solidFill>
                  <a:srgbClr val="000000"/>
                </a:solidFill>
                <a:latin typeface="宋体" panose="02010600030101010101" pitchFamily="2" charset="-122"/>
                <a:ea typeface="宋体" panose="02010600030101010101" pitchFamily="2" charset="-122"/>
              </a:rPr>
              <a:t>增加收益</a:t>
            </a:r>
            <a:r>
              <a:rPr lang="zh-CN" altLang="zh-CN" b="0" dirty="0" smtClean="0">
                <a:solidFill>
                  <a:srgbClr val="000000"/>
                </a:solidFill>
                <a:latin typeface="宋体" panose="02010600030101010101" pitchFamily="2" charset="-122"/>
                <a:ea typeface="宋体" panose="02010600030101010101" pitchFamily="2" charset="-122"/>
              </a:rPr>
              <a:t>。</a:t>
            </a:r>
            <a:endParaRPr lang="en-US" altLang="zh-CN" b="0" dirty="0" smtClean="0">
              <a:solidFill>
                <a:srgbClr val="000000"/>
              </a:solidFill>
              <a:latin typeface="宋体" panose="02010600030101010101" pitchFamily="2" charset="-122"/>
              <a:ea typeface="宋体" panose="02010600030101010101" pitchFamily="2" charset="-122"/>
            </a:endParaRPr>
          </a:p>
          <a:p>
            <a:pPr marL="342900" indent="-342900" algn="l">
              <a:lnSpc>
                <a:spcPct val="150000"/>
              </a:lnSpc>
              <a:buFont typeface="Wingdings" panose="05000000000000000000" pitchFamily="2" charset="2"/>
              <a:buChar char="Ø"/>
            </a:pPr>
            <a:r>
              <a:rPr lang="zh-CN" altLang="zh-CN" b="0" dirty="0">
                <a:solidFill>
                  <a:srgbClr val="000000"/>
                </a:solidFill>
                <a:latin typeface="宋体" panose="02010600030101010101" pitchFamily="2" charset="-122"/>
                <a:ea typeface="宋体" panose="02010600030101010101" pitchFamily="2" charset="-122"/>
              </a:rPr>
              <a:t>对提案建议体系的有效管理</a:t>
            </a:r>
            <a:r>
              <a:rPr lang="en-US" altLang="zh-CN" b="0" dirty="0">
                <a:solidFill>
                  <a:srgbClr val="000000"/>
                </a:solidFill>
                <a:latin typeface="宋体" panose="02010600030101010101" pitchFamily="2" charset="-122"/>
                <a:ea typeface="宋体" panose="02010600030101010101" pitchFamily="2" charset="-122"/>
              </a:rPr>
              <a:t>,</a:t>
            </a:r>
            <a:r>
              <a:rPr lang="zh-CN" altLang="zh-CN" b="0" dirty="0">
                <a:solidFill>
                  <a:srgbClr val="000000"/>
                </a:solidFill>
                <a:latin typeface="宋体" panose="02010600030101010101" pitchFamily="2" charset="-122"/>
                <a:ea typeface="宋体" panose="02010600030101010101" pitchFamily="2" charset="-122"/>
              </a:rPr>
              <a:t>尤其是员工的广泛参与</a:t>
            </a:r>
            <a:r>
              <a:rPr lang="en-US" altLang="zh-CN" b="0" dirty="0">
                <a:solidFill>
                  <a:srgbClr val="000000"/>
                </a:solidFill>
                <a:latin typeface="宋体" panose="02010600030101010101" pitchFamily="2" charset="-122"/>
                <a:ea typeface="宋体" panose="02010600030101010101" pitchFamily="2" charset="-122"/>
              </a:rPr>
              <a:t>,</a:t>
            </a:r>
            <a:r>
              <a:rPr lang="zh-CN" altLang="zh-CN" b="0" dirty="0">
                <a:solidFill>
                  <a:srgbClr val="000000"/>
                </a:solidFill>
                <a:latin typeface="宋体" panose="02010600030101010101" pitchFamily="2" charset="-122"/>
                <a:ea typeface="宋体" panose="02010600030101010101" pitchFamily="2" charset="-122"/>
              </a:rPr>
              <a:t>是确保这种计划取得成功的关键</a:t>
            </a:r>
            <a:r>
              <a:rPr lang="zh-CN" altLang="zh-CN" b="0" dirty="0" smtClean="0">
                <a:solidFill>
                  <a:srgbClr val="000000"/>
                </a:solidFill>
                <a:latin typeface="宋体" panose="02010600030101010101" pitchFamily="2" charset="-122"/>
                <a:ea typeface="宋体" panose="02010600030101010101" pitchFamily="2" charset="-122"/>
              </a:rPr>
              <a:t>。</a:t>
            </a:r>
            <a:endParaRPr lang="en-US" altLang="zh-CN" b="0" dirty="0" smtClean="0">
              <a:solidFill>
                <a:srgbClr val="000000"/>
              </a:solidFill>
              <a:latin typeface="宋体" panose="02010600030101010101" pitchFamily="2" charset="-122"/>
              <a:ea typeface="宋体" panose="02010600030101010101" pitchFamily="2" charset="-122"/>
            </a:endParaRPr>
          </a:p>
          <a:p>
            <a:pPr marL="342900" indent="-342900" algn="l">
              <a:lnSpc>
                <a:spcPct val="150000"/>
              </a:lnSpc>
              <a:buFont typeface="Wingdings" panose="05000000000000000000" pitchFamily="2" charset="2"/>
              <a:buChar char="Ø"/>
            </a:pPr>
            <a:r>
              <a:rPr lang="zh-CN" altLang="en-US" b="0" dirty="0">
                <a:solidFill>
                  <a:srgbClr val="000000"/>
                </a:solidFill>
                <a:latin typeface="宋体" panose="02010600030101010101" pitchFamily="2" charset="-122"/>
                <a:ea typeface="宋体" panose="02010600030101010101" pitchFamily="2" charset="-122"/>
              </a:rPr>
              <a:t>一个成功的提案建议体系应该包括以下几个关键</a:t>
            </a:r>
            <a:r>
              <a:rPr lang="zh-CN" altLang="en-US" b="0" dirty="0" smtClean="0">
                <a:solidFill>
                  <a:srgbClr val="000000"/>
                </a:solidFill>
                <a:latin typeface="宋体" panose="02010600030101010101" pitchFamily="2" charset="-122"/>
                <a:ea typeface="宋体" panose="02010600030101010101" pitchFamily="2" charset="-122"/>
              </a:rPr>
              <a:t>要素：第一</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管理层的</a:t>
            </a:r>
            <a:r>
              <a:rPr lang="zh-CN" altLang="en-US" b="0" dirty="0" smtClean="0">
                <a:solidFill>
                  <a:srgbClr val="000000"/>
                </a:solidFill>
                <a:latin typeface="宋体" panose="02010600030101010101" pitchFamily="2" charset="-122"/>
                <a:ea typeface="宋体" panose="02010600030101010101" pitchFamily="2" charset="-122"/>
              </a:rPr>
              <a:t>认同；第二</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清晰的</a:t>
            </a:r>
            <a:r>
              <a:rPr lang="zh-CN" altLang="en-US" b="0" dirty="0" smtClean="0">
                <a:solidFill>
                  <a:srgbClr val="000000"/>
                </a:solidFill>
                <a:latin typeface="宋体" panose="02010600030101010101" pitchFamily="2" charset="-122"/>
                <a:ea typeface="宋体" panose="02010600030101010101" pitchFamily="2" charset="-122"/>
              </a:rPr>
              <a:t>目标；第三</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有专门的负责</a:t>
            </a:r>
            <a:r>
              <a:rPr lang="zh-CN" altLang="en-US" b="0" dirty="0" smtClean="0">
                <a:solidFill>
                  <a:srgbClr val="000000"/>
                </a:solidFill>
                <a:latin typeface="宋体" panose="02010600030101010101" pitchFamily="2" charset="-122"/>
                <a:ea typeface="宋体" panose="02010600030101010101" pitchFamily="2" charset="-122"/>
              </a:rPr>
              <a:t>人员；第四</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结构清晰的奖励</a:t>
            </a:r>
            <a:r>
              <a:rPr lang="zh-CN" altLang="en-US" b="0" dirty="0" smtClean="0">
                <a:solidFill>
                  <a:srgbClr val="000000"/>
                </a:solidFill>
                <a:latin typeface="宋体" panose="02010600030101010101" pitchFamily="2" charset="-122"/>
                <a:ea typeface="宋体" panose="02010600030101010101" pitchFamily="2" charset="-122"/>
              </a:rPr>
              <a:t>体系；第五</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规范的</a:t>
            </a:r>
            <a:r>
              <a:rPr lang="zh-CN" altLang="en-US" b="0" dirty="0" smtClean="0">
                <a:solidFill>
                  <a:srgbClr val="000000"/>
                </a:solidFill>
                <a:latin typeface="宋体" panose="02010600030101010101" pitchFamily="2" charset="-122"/>
                <a:ea typeface="宋体" panose="02010600030101010101" pitchFamily="2" charset="-122"/>
              </a:rPr>
              <a:t>公开性；第六</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对每一个建议都作出迅速反馈。</a:t>
            </a:r>
            <a:endParaRPr lang="zh-CN" altLang="en-US" b="0"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0" y="0"/>
            <a:ext cx="10668000" cy="10160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群体奖励计划的优缺点</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61123" name="Text Box 3"/>
          <p:cNvSpPr txBox="1">
            <a:spLocks noChangeArrowheads="1"/>
          </p:cNvSpPr>
          <p:nvPr/>
        </p:nvSpPr>
        <p:spPr bwMode="auto">
          <a:xfrm>
            <a:off x="889000" y="1524000"/>
            <a:ext cx="4267200" cy="4819650"/>
          </a:xfrm>
          <a:prstGeom prst="rect">
            <a:avLst/>
          </a:prstGeom>
          <a:solidFill>
            <a:schemeClr val="hlink"/>
          </a:solidFill>
          <a:ln w="28575" cap="rnd">
            <a:solidFill>
              <a:srgbClr val="FFFF66"/>
            </a:solidFill>
            <a:prstDash val="sysDot"/>
            <a:miter lim="800000"/>
          </a:ln>
        </p:spPr>
        <p:txBody>
          <a:bodyPr lIns="104498" tIns="52249" rIns="104498" bIns="52249">
            <a:spAutoFit/>
          </a:bodyPr>
          <a:lstStyle/>
          <a:p>
            <a:pPr algn="ctr" defTabSz="1044575">
              <a:lnSpc>
                <a:spcPct val="190000"/>
              </a:lnSpc>
              <a:buClr>
                <a:srgbClr val="FFFF66"/>
              </a:buClr>
              <a:buSzPct val="120000"/>
              <a:buFont typeface="Wingdings" panose="05000000000000000000" pitchFamily="2" charset="2"/>
              <a:buNone/>
            </a:pPr>
            <a:r>
              <a:rPr lang="zh-CN" altLang="en-US" sz="2700" u="sng">
                <a:solidFill>
                  <a:srgbClr val="000000"/>
                </a:solidFill>
              </a:rPr>
              <a:t>优   点</a:t>
            </a:r>
            <a:endParaRPr lang="zh-CN" altLang="en-US" sz="2700">
              <a:solidFill>
                <a:srgbClr val="000000"/>
              </a:solidFill>
            </a:endParaRPr>
          </a:p>
          <a:p>
            <a:pPr algn="ctr" defTabSz="1044575">
              <a:lnSpc>
                <a:spcPct val="190000"/>
              </a:lnSpc>
              <a:buClr>
                <a:srgbClr val="FFFF66"/>
              </a:buClr>
              <a:buSzPct val="120000"/>
              <a:buFont typeface="Wingdings" panose="05000000000000000000" pitchFamily="2" charset="2"/>
              <a:buNone/>
            </a:pP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绩效容易衡量</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高度评价合作的价值</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团队合作</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参与决策</a:t>
            </a:r>
            <a:endParaRPr lang="zh-CN" altLang="en-US" sz="2700">
              <a:solidFill>
                <a:srgbClr val="000000"/>
              </a:solidFill>
            </a:endParaRPr>
          </a:p>
        </p:txBody>
      </p:sp>
      <p:sp>
        <p:nvSpPr>
          <p:cNvPr id="261124" name="Text Box 4"/>
          <p:cNvSpPr txBox="1">
            <a:spLocks noChangeArrowheads="1"/>
          </p:cNvSpPr>
          <p:nvPr/>
        </p:nvSpPr>
        <p:spPr bwMode="auto">
          <a:xfrm>
            <a:off x="5689600" y="1565275"/>
            <a:ext cx="4089400" cy="4864100"/>
          </a:xfrm>
          <a:prstGeom prst="rect">
            <a:avLst/>
          </a:prstGeom>
          <a:solidFill>
            <a:schemeClr val="tx2"/>
          </a:solidFill>
          <a:ln w="28575" cap="rnd">
            <a:solidFill>
              <a:srgbClr val="FF0066"/>
            </a:solidFill>
            <a:prstDash val="sysDot"/>
            <a:miter lim="800000"/>
          </a:ln>
        </p:spPr>
        <p:txBody>
          <a:bodyPr lIns="104498" tIns="52249" rIns="104498" bIns="52249">
            <a:spAutoFit/>
          </a:bodyPr>
          <a:lstStyle/>
          <a:p>
            <a:pPr algn="ctr" defTabSz="1044575">
              <a:lnSpc>
                <a:spcPct val="230000"/>
              </a:lnSpc>
              <a:buClr>
                <a:srgbClr val="FFFF66"/>
              </a:buClr>
              <a:buSzPct val="120000"/>
              <a:buFont typeface="Wingdings" panose="05000000000000000000" pitchFamily="2" charset="2"/>
              <a:buNone/>
            </a:pPr>
            <a:r>
              <a:rPr lang="zh-CN" altLang="en-US" sz="2700" u="sng">
                <a:solidFill>
                  <a:srgbClr val="FFFFFF"/>
                </a:solidFill>
              </a:rPr>
              <a:t>缺   点</a:t>
            </a:r>
            <a:endParaRPr lang="zh-CN" altLang="en-US" sz="2700">
              <a:solidFill>
                <a:srgbClr val="FFFFFF"/>
              </a:solidFill>
            </a:endParaRPr>
          </a:p>
          <a:p>
            <a:pPr algn="l" defTabSz="1044575">
              <a:lnSpc>
                <a:spcPct val="230000"/>
              </a:lnSpc>
              <a:buClr>
                <a:srgbClr val="9900CC"/>
              </a:buClr>
              <a:buSzPct val="120000"/>
              <a:buFont typeface="Wingdings" panose="05000000000000000000" pitchFamily="2" charset="2"/>
              <a:buChar char="þ"/>
            </a:pPr>
            <a:r>
              <a:rPr lang="zh-CN" altLang="en-US" sz="2700">
                <a:solidFill>
                  <a:srgbClr val="FFFFFF"/>
                </a:solidFill>
              </a:rPr>
              <a:t>  绩效－报酬联系疏远：搭便车问题</a:t>
            </a:r>
            <a:endParaRPr lang="zh-CN" altLang="en-US" sz="2700">
              <a:solidFill>
                <a:srgbClr val="FFFFFF"/>
              </a:solidFill>
            </a:endParaRPr>
          </a:p>
          <a:p>
            <a:pPr algn="l" defTabSz="1044575">
              <a:lnSpc>
                <a:spcPct val="230000"/>
              </a:lnSpc>
              <a:buClr>
                <a:srgbClr val="9900CC"/>
              </a:buClr>
              <a:buSzPct val="120000"/>
              <a:buFont typeface="Wingdings" panose="05000000000000000000" pitchFamily="2" charset="2"/>
              <a:buChar char="þ"/>
            </a:pPr>
            <a:r>
              <a:rPr lang="zh-CN" altLang="en-US" sz="2700">
                <a:solidFill>
                  <a:srgbClr val="FFFFFF"/>
                </a:solidFill>
              </a:rPr>
              <a:t>  流动率上升</a:t>
            </a:r>
            <a:endParaRPr lang="zh-CN" altLang="en-US" sz="2700">
              <a:solidFill>
                <a:srgbClr val="FFFFFF"/>
              </a:solidFill>
            </a:endParaRPr>
          </a:p>
          <a:p>
            <a:pPr algn="l" defTabSz="1044575">
              <a:lnSpc>
                <a:spcPct val="230000"/>
              </a:lnSpc>
              <a:buClr>
                <a:srgbClr val="9900CC"/>
              </a:buClr>
              <a:buSzPct val="120000"/>
              <a:buFont typeface="Wingdings" panose="05000000000000000000" pitchFamily="2" charset="2"/>
              <a:buChar char="þ"/>
            </a:pPr>
            <a:r>
              <a:rPr lang="zh-CN" altLang="en-US" sz="2700">
                <a:solidFill>
                  <a:srgbClr val="FFFFFF"/>
                </a:solidFill>
              </a:rPr>
              <a:t>  员工薪酬风险上升</a:t>
            </a:r>
            <a:endParaRPr lang="zh-CN" altLang="en-US" sz="2700">
              <a:solidFill>
                <a:srgbClr val="FFFFFF"/>
              </a:solidFill>
            </a:endParaRPr>
          </a:p>
        </p:txBody>
      </p:sp>
    </p:spTree>
  </p:cSld>
  <p:clrMapOvr>
    <a:masterClrMapping/>
  </p:clrMapOvr>
  <p:transition spd="slow">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利润分享计划：概念与形式</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62147" name="Text Box 3"/>
          <p:cNvSpPr txBox="1">
            <a:spLocks noChangeArrowheads="1"/>
          </p:cNvSpPr>
          <p:nvPr/>
        </p:nvSpPr>
        <p:spPr bwMode="auto">
          <a:xfrm>
            <a:off x="914400" y="914400"/>
            <a:ext cx="9296400" cy="6321425"/>
          </a:xfrm>
          <a:prstGeom prst="rect">
            <a:avLst/>
          </a:prstGeom>
          <a:noFill/>
          <a:ln w="28575" cap="rnd">
            <a:noFill/>
            <a:prstDash val="sysDot"/>
            <a:miter lim="800000"/>
          </a:ln>
        </p:spPr>
        <p:txBody>
          <a:bodyPr lIns="104498" tIns="52249" rIns="104498" bIns="52249">
            <a:spAutoFit/>
          </a:bodyPr>
          <a:lstStyle/>
          <a:p>
            <a:pPr algn="l" defTabSz="1044575">
              <a:lnSpc>
                <a:spcPct val="140000"/>
              </a:lnSpc>
              <a:buClr>
                <a:srgbClr val="A50021"/>
              </a:buClr>
              <a:buSzPct val="120000"/>
              <a:buFont typeface="Wingdings" panose="05000000000000000000" pitchFamily="2" charset="2"/>
              <a:buChar char="þ"/>
            </a:pPr>
            <a:r>
              <a:rPr lang="en-US" altLang="zh-CN" sz="2300">
                <a:solidFill>
                  <a:srgbClr val="000000"/>
                </a:solidFill>
              </a:rPr>
              <a:t>   </a:t>
            </a:r>
            <a:r>
              <a:rPr lang="zh-CN" altLang="en-US" u="sng">
                <a:solidFill>
                  <a:srgbClr val="0000CC"/>
                </a:solidFill>
              </a:rPr>
              <a:t>定义：</a:t>
            </a:r>
            <a:r>
              <a:rPr lang="zh-CN" altLang="en-US" sz="2200">
                <a:solidFill>
                  <a:srgbClr val="000000"/>
                </a:solidFill>
              </a:rPr>
              <a:t>所有或者某些特定群体的员工按照一个事先设计好的公式，来分享所创造利润的某一百分比。在管理层以下的员工群体中是最经常性被使用的一种奖励计划。</a:t>
            </a:r>
            <a:endParaRPr lang="zh-CN" altLang="en-US" sz="2300">
              <a:solidFill>
                <a:srgbClr val="000000"/>
              </a:solidFill>
            </a:endParaRPr>
          </a:p>
          <a:p>
            <a:pPr algn="l" defTabSz="1044575">
              <a:lnSpc>
                <a:spcPct val="140000"/>
              </a:lnSpc>
              <a:buClr>
                <a:srgbClr val="A50021"/>
              </a:buClr>
              <a:buSzPct val="120000"/>
              <a:buFont typeface="Wingdings" panose="05000000000000000000" pitchFamily="2" charset="2"/>
              <a:buChar char="þ"/>
            </a:pPr>
            <a:r>
              <a:rPr lang="zh-CN" altLang="en-US" sz="2300">
                <a:solidFill>
                  <a:srgbClr val="000000"/>
                </a:solidFill>
              </a:rPr>
              <a:t>   </a:t>
            </a:r>
            <a:r>
              <a:rPr lang="zh-CN" altLang="en-US" u="sng">
                <a:solidFill>
                  <a:srgbClr val="0000CC"/>
                </a:solidFill>
              </a:rPr>
              <a:t>传统形式：</a:t>
            </a:r>
            <a:r>
              <a:rPr lang="zh-CN" altLang="en-US" sz="2200">
                <a:solidFill>
                  <a:srgbClr val="000000"/>
                </a:solidFill>
              </a:rPr>
              <a:t>组织中的所有员工按照一个事先设计好的公式，立即分享所创造出的利润的某一百分比。其特点是，员工可以根据组织利润立即拿到现金奖励而不必等到退休时支取，但是必须缴纳税收。这种非豁免性利润分享计划的设计和执行往往比其他浮动薪酬计划要更为容易一些，它不怎么或很少需要员工方面的参与。</a:t>
            </a:r>
            <a:endParaRPr lang="zh-CN" altLang="en-US" sz="2300">
              <a:solidFill>
                <a:srgbClr val="000000"/>
              </a:solidFill>
            </a:endParaRPr>
          </a:p>
          <a:p>
            <a:pPr algn="l" defTabSz="1044575">
              <a:lnSpc>
                <a:spcPct val="140000"/>
              </a:lnSpc>
              <a:buClr>
                <a:srgbClr val="A50021"/>
              </a:buClr>
              <a:buSzPct val="120000"/>
              <a:buFont typeface="Wingdings" panose="05000000000000000000" pitchFamily="2" charset="2"/>
              <a:buChar char="þ"/>
            </a:pPr>
            <a:r>
              <a:rPr lang="zh-CN" altLang="en-US" sz="2300">
                <a:solidFill>
                  <a:srgbClr val="000000"/>
                </a:solidFill>
              </a:rPr>
              <a:t>  </a:t>
            </a:r>
            <a:r>
              <a:rPr lang="zh-CN" altLang="en-US" u="sng">
                <a:solidFill>
                  <a:srgbClr val="0000CC"/>
                </a:solidFill>
              </a:rPr>
              <a:t>现代形式：</a:t>
            </a:r>
            <a:r>
              <a:rPr lang="zh-CN" altLang="en-US" sz="2200">
                <a:solidFill>
                  <a:srgbClr val="000000"/>
                </a:solidFill>
              </a:rPr>
              <a:t>将利润分享与退休计划联系在一起。利润分享基数被用于为某一养老金计划注入资金，经营好时注入，差时则停止注入。利润分享的组织范围也由原来的整个组织降低到承担利润和损失责任的下级经营单位。在进行利润分享之前，通常要求能够达到某一最低投资收益率（绩效水平），否则利润分享基金中不会有实实在在的货币。</a:t>
            </a:r>
            <a:endParaRPr lang="zh-CN" altLang="en-US" sz="220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sym typeface="Symbol" panose="05050102010706020507" pitchFamily="18" charset="2"/>
              </a:rPr>
              <a:t>利润分享计划的优点</a:t>
            </a:r>
            <a:endParaRPr lang="zh-CN" altLang="en-US" sz="3200" b="1" dirty="0" smtClean="0">
              <a:solidFill>
                <a:srgbClr val="FFFFFF"/>
              </a:solidFill>
              <a:latin typeface="宋体" panose="02010600030101010101" pitchFamily="2" charset="-122"/>
              <a:sym typeface="Symbol" panose="05050102010706020507" pitchFamily="18" charset="2"/>
            </a:endParaRPr>
          </a:p>
        </p:txBody>
      </p:sp>
      <p:sp>
        <p:nvSpPr>
          <p:cNvPr id="263171" name="Text Box 3"/>
          <p:cNvSpPr txBox="1">
            <a:spLocks noChangeArrowheads="1"/>
          </p:cNvSpPr>
          <p:nvPr/>
        </p:nvSpPr>
        <p:spPr bwMode="auto">
          <a:xfrm>
            <a:off x="1013466" y="1186256"/>
            <a:ext cx="8641068" cy="5645497"/>
          </a:xfrm>
          <a:prstGeom prst="rect">
            <a:avLst/>
          </a:prstGeom>
          <a:noFill/>
          <a:ln w="28575" cap="rnd">
            <a:noFill/>
            <a:prstDash val="sysDot"/>
            <a:miter lim="800000"/>
          </a:ln>
        </p:spPr>
        <p:txBody>
          <a:bodyPr wrap="square" lIns="104498" tIns="52249" rIns="104498" bIns="52249">
            <a:spAutoFit/>
          </a:bodyPr>
          <a:lstStyle/>
          <a:p>
            <a:pPr algn="l" defTabSz="1044575">
              <a:lnSpc>
                <a:spcPct val="250000"/>
              </a:lnSpc>
              <a:buClr>
                <a:srgbClr val="A50021"/>
              </a:buClr>
              <a:buSzPct val="120000"/>
              <a:buFont typeface="Wingdings" panose="05000000000000000000" pitchFamily="2" charset="2"/>
              <a:buChar char="þ"/>
            </a:pPr>
            <a:r>
              <a:rPr lang="zh-CN" altLang="en-US" dirty="0">
                <a:solidFill>
                  <a:srgbClr val="000000"/>
                </a:solidFill>
              </a:rPr>
              <a:t>将</a:t>
            </a:r>
            <a:r>
              <a:rPr lang="zh-CN" altLang="en-US" dirty="0" smtClean="0">
                <a:solidFill>
                  <a:srgbClr val="000000"/>
                </a:solidFill>
              </a:rPr>
              <a:t>员工</a:t>
            </a:r>
            <a:r>
              <a:rPr lang="zh-CN" altLang="en-US" dirty="0">
                <a:solidFill>
                  <a:srgbClr val="000000"/>
                </a:solidFill>
              </a:rPr>
              <a:t>的直接薪酬的一部分与组织的总体财务绩效联系在了一起</a:t>
            </a:r>
            <a:r>
              <a:rPr lang="en-US" altLang="zh-CN" dirty="0" smtClean="0">
                <a:solidFill>
                  <a:srgbClr val="000000"/>
                </a:solidFill>
              </a:rPr>
              <a:t>,</a:t>
            </a:r>
            <a:r>
              <a:rPr lang="zh-CN" altLang="en-US" dirty="0" smtClean="0">
                <a:solidFill>
                  <a:srgbClr val="000000"/>
                </a:solidFill>
              </a:rPr>
              <a:t> 有助于</a:t>
            </a:r>
            <a:r>
              <a:rPr lang="zh-CN" altLang="en-US" dirty="0">
                <a:solidFill>
                  <a:srgbClr val="000000"/>
                </a:solidFill>
              </a:rPr>
              <a:t>促使员工关注组织的财务绩效以及更多地从组织目标的角度去思考问题</a:t>
            </a:r>
            <a:r>
              <a:rPr lang="en-US" altLang="zh-CN" dirty="0">
                <a:solidFill>
                  <a:srgbClr val="000000"/>
                </a:solidFill>
              </a:rPr>
              <a:t>,</a:t>
            </a:r>
            <a:r>
              <a:rPr lang="zh-CN" altLang="en-US" dirty="0">
                <a:solidFill>
                  <a:srgbClr val="000000"/>
                </a:solidFill>
              </a:rPr>
              <a:t>员工的责任感、身份感和使命感会</a:t>
            </a:r>
            <a:r>
              <a:rPr lang="zh-CN" altLang="en-US" dirty="0" smtClean="0">
                <a:solidFill>
                  <a:srgbClr val="000000"/>
                </a:solidFill>
              </a:rPr>
              <a:t>增强。</a:t>
            </a:r>
            <a:endParaRPr lang="en-US" altLang="zh-CN" dirty="0" smtClean="0">
              <a:solidFill>
                <a:srgbClr val="000000"/>
              </a:solidFill>
            </a:endParaRPr>
          </a:p>
          <a:p>
            <a:pPr algn="l" defTabSz="1044575">
              <a:lnSpc>
                <a:spcPct val="250000"/>
              </a:lnSpc>
              <a:buClr>
                <a:srgbClr val="A50021"/>
              </a:buClr>
              <a:buSzPct val="120000"/>
              <a:buFont typeface="Wingdings" panose="05000000000000000000" pitchFamily="2" charset="2"/>
              <a:buChar char="þ"/>
            </a:pPr>
            <a:r>
              <a:rPr lang="zh-CN" altLang="en-US" dirty="0">
                <a:solidFill>
                  <a:srgbClr val="000000"/>
                </a:solidFill>
              </a:rPr>
              <a:t>在企业经营状况不好时有助于企业控制劳动力成本</a:t>
            </a:r>
            <a:r>
              <a:rPr lang="en-US" altLang="zh-CN" dirty="0">
                <a:solidFill>
                  <a:srgbClr val="000000"/>
                </a:solidFill>
              </a:rPr>
              <a:t>,</a:t>
            </a:r>
            <a:r>
              <a:rPr lang="zh-CN" altLang="en-US" dirty="0">
                <a:solidFill>
                  <a:srgbClr val="000000"/>
                </a:solidFill>
              </a:rPr>
              <a:t>从而避免在解雇人员方面产生较大的压力</a:t>
            </a:r>
            <a:r>
              <a:rPr lang="en-US" altLang="zh-CN" dirty="0">
                <a:solidFill>
                  <a:srgbClr val="000000"/>
                </a:solidFill>
              </a:rPr>
              <a:t>,</a:t>
            </a:r>
            <a:r>
              <a:rPr lang="zh-CN" altLang="en-US" dirty="0">
                <a:solidFill>
                  <a:srgbClr val="000000"/>
                </a:solidFill>
              </a:rPr>
              <a:t>而在经营状况良好的时候</a:t>
            </a:r>
            <a:r>
              <a:rPr lang="en-US" altLang="zh-CN" dirty="0">
                <a:solidFill>
                  <a:srgbClr val="000000"/>
                </a:solidFill>
              </a:rPr>
              <a:t>,</a:t>
            </a:r>
            <a:r>
              <a:rPr lang="zh-CN" altLang="en-US" dirty="0">
                <a:solidFill>
                  <a:srgbClr val="000000"/>
                </a:solidFill>
              </a:rPr>
              <a:t>则为组织和员工之间的财富分享提供了方便。</a:t>
            </a: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利润分享计划的缺点</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63171" name="Text Box 3"/>
          <p:cNvSpPr txBox="1">
            <a:spLocks noChangeArrowheads="1"/>
          </p:cNvSpPr>
          <p:nvPr/>
        </p:nvSpPr>
        <p:spPr bwMode="auto">
          <a:xfrm>
            <a:off x="838200" y="1143000"/>
            <a:ext cx="9144000" cy="5581650"/>
          </a:xfrm>
          <a:prstGeom prst="rect">
            <a:avLst/>
          </a:prstGeom>
          <a:noFill/>
          <a:ln w="28575" cap="rnd">
            <a:noFill/>
            <a:prstDash val="sysDot"/>
            <a:miter lim="800000"/>
          </a:ln>
        </p:spPr>
        <p:txBody>
          <a:bodyPr lIns="104498" tIns="52249" rIns="104498" bIns="52249">
            <a:spAutoFit/>
          </a:bodyPr>
          <a:lstStyle/>
          <a:p>
            <a:pPr algn="l" defTabSz="1044575">
              <a:lnSpc>
                <a:spcPct val="250000"/>
              </a:lnSpc>
              <a:buClr>
                <a:srgbClr val="A50021"/>
              </a:buClr>
              <a:buSzPct val="120000"/>
              <a:buFont typeface="Wingdings" panose="05000000000000000000" pitchFamily="2" charset="2"/>
              <a:buChar char="þ"/>
            </a:pPr>
            <a:r>
              <a:rPr lang="en-US" altLang="zh-CN" dirty="0">
                <a:solidFill>
                  <a:srgbClr val="000000"/>
                </a:solidFill>
              </a:rPr>
              <a:t> </a:t>
            </a:r>
            <a:r>
              <a:rPr lang="zh-CN" altLang="en-US" dirty="0">
                <a:solidFill>
                  <a:srgbClr val="000000"/>
                </a:solidFill>
              </a:rPr>
              <a:t>尽管利润分享计划可以从总体上激励员工，但是在它在直接推动绩效改善以及改变员工或团队行为方面所起的作用却不大。</a:t>
            </a:r>
            <a:endParaRPr lang="zh-CN" altLang="en-US" dirty="0">
              <a:solidFill>
                <a:srgbClr val="000000"/>
              </a:solidFill>
            </a:endParaRPr>
          </a:p>
          <a:p>
            <a:pPr algn="l" defTabSz="1044575">
              <a:lnSpc>
                <a:spcPct val="250000"/>
              </a:lnSpc>
              <a:buClr>
                <a:srgbClr val="A50021"/>
              </a:buClr>
              <a:buSzPct val="120000"/>
              <a:buFont typeface="Wingdings" panose="05000000000000000000" pitchFamily="2" charset="2"/>
              <a:buChar char="þ"/>
            </a:pPr>
            <a:r>
              <a:rPr lang="zh-CN" altLang="en-US" dirty="0">
                <a:solidFill>
                  <a:srgbClr val="000000"/>
                </a:solidFill>
              </a:rPr>
              <a:t>原因主要是：组织的成功尤其是利润更多地是取决于企业的高层管理者们在投资方向、竞争战略、产品以及市场等方面所作出的重大决策，员工个人甚至普通员工群体的努力和企业的最终绩效之间的联系是非常模糊的</a:t>
            </a:r>
            <a:r>
              <a:rPr lang="en-US" altLang="zh-CN" dirty="0">
                <a:solidFill>
                  <a:srgbClr val="000000"/>
                </a:solidFill>
              </a:rPr>
              <a:t>——</a:t>
            </a:r>
            <a:r>
              <a:rPr lang="zh-CN" altLang="en-US" dirty="0">
                <a:solidFill>
                  <a:srgbClr val="000000"/>
                </a:solidFill>
              </a:rPr>
              <a:t>激励理论的观点。</a:t>
            </a:r>
            <a:endParaRPr lang="zh-CN" altLang="en-US"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0" y="0"/>
            <a:ext cx="10668000" cy="10668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收益分享计划：概念及其与利润分享的区别</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64195" name="Text Box 3"/>
          <p:cNvSpPr txBox="1">
            <a:spLocks noChangeArrowheads="1"/>
          </p:cNvSpPr>
          <p:nvPr/>
        </p:nvSpPr>
        <p:spPr bwMode="auto">
          <a:xfrm>
            <a:off x="838200" y="1143000"/>
            <a:ext cx="9144000" cy="5880100"/>
          </a:xfrm>
          <a:prstGeom prst="rect">
            <a:avLst/>
          </a:prstGeom>
          <a:noFill/>
          <a:ln w="28575" cap="rnd">
            <a:noFill/>
            <a:prstDash val="sysDot"/>
            <a:miter lim="800000"/>
          </a:ln>
        </p:spPr>
        <p:txBody>
          <a:bodyPr lIns="104498" tIns="52249" rIns="104498" bIns="52249">
            <a:spAutoFit/>
          </a:bodyPr>
          <a:lstStyle/>
          <a:p>
            <a:pPr algn="l" defTabSz="1044575">
              <a:lnSpc>
                <a:spcPct val="140000"/>
              </a:lnSpc>
              <a:buClr>
                <a:srgbClr val="A50021"/>
              </a:buClr>
              <a:buSzPct val="120000"/>
              <a:buFont typeface="Wingdings" panose="05000000000000000000" pitchFamily="2" charset="2"/>
              <a:buChar char="þ"/>
            </a:pPr>
            <a:r>
              <a:rPr lang="en-US" altLang="zh-CN" sz="2300">
                <a:solidFill>
                  <a:srgbClr val="000000"/>
                </a:solidFill>
              </a:rPr>
              <a:t>  </a:t>
            </a:r>
            <a:r>
              <a:rPr lang="zh-CN" altLang="en-US">
                <a:solidFill>
                  <a:srgbClr val="000000"/>
                </a:solidFill>
              </a:rPr>
              <a:t>员工按照一个事先设计好的收益分享公式，根据本工作单位的总体绩效改善情况获得奖金。在</a:t>
            </a:r>
            <a:r>
              <a:rPr lang="en-US" altLang="zh-CN">
                <a:solidFill>
                  <a:srgbClr val="000000"/>
                </a:solidFill>
              </a:rPr>
              <a:t>20</a:t>
            </a:r>
            <a:r>
              <a:rPr lang="zh-CN" altLang="en-US">
                <a:solidFill>
                  <a:srgbClr val="000000"/>
                </a:solidFill>
              </a:rPr>
              <a:t>世纪</a:t>
            </a:r>
            <a:r>
              <a:rPr lang="en-US" altLang="zh-CN">
                <a:solidFill>
                  <a:srgbClr val="000000"/>
                </a:solidFill>
              </a:rPr>
              <a:t>90</a:t>
            </a:r>
            <a:r>
              <a:rPr lang="zh-CN" altLang="en-US">
                <a:solidFill>
                  <a:srgbClr val="000000"/>
                </a:solidFill>
              </a:rPr>
              <a:t>年代逐渐开始流行的一种浮动薪酬计划。</a:t>
            </a:r>
            <a:endParaRPr lang="zh-CN" altLang="en-US">
              <a:solidFill>
                <a:srgbClr val="000000"/>
              </a:solidFill>
            </a:endParaRPr>
          </a:p>
          <a:p>
            <a:pPr algn="l" defTabSz="1044575">
              <a:lnSpc>
                <a:spcPct val="140000"/>
              </a:lnSpc>
              <a:buClr>
                <a:srgbClr val="A50021"/>
              </a:buClr>
              <a:buSzPct val="120000"/>
              <a:buFont typeface="Wingdings" panose="05000000000000000000" pitchFamily="2" charset="2"/>
              <a:buChar char="þ"/>
            </a:pPr>
            <a:r>
              <a:rPr lang="zh-CN" altLang="en-US">
                <a:solidFill>
                  <a:srgbClr val="000000"/>
                </a:solidFill>
              </a:rPr>
              <a:t>  与利润分享不同，它不是要分享利润的一个固定百分比，它常常是与生产率、质量改善、成本有效性等方面的既定目标达成联系在一起的（通常是因生产率和质量改善所导致的成本节约）。如果这些目标达成，则群体分享实现货币收益的一部分。  </a:t>
            </a:r>
            <a:endParaRPr lang="zh-CN" altLang="en-US">
              <a:solidFill>
                <a:srgbClr val="000000"/>
              </a:solidFill>
            </a:endParaRPr>
          </a:p>
          <a:p>
            <a:pPr algn="l" defTabSz="1044575">
              <a:lnSpc>
                <a:spcPct val="140000"/>
              </a:lnSpc>
              <a:buClr>
                <a:srgbClr val="A50021"/>
              </a:buClr>
              <a:buSzPct val="120000"/>
              <a:buFont typeface="Wingdings" panose="05000000000000000000" pitchFamily="2" charset="2"/>
              <a:buChar char="þ"/>
            </a:pPr>
            <a:r>
              <a:rPr lang="zh-CN" altLang="en-US">
                <a:solidFill>
                  <a:srgbClr val="000000"/>
                </a:solidFill>
              </a:rPr>
              <a:t> 与利润分享相比的优点在于两个方面：</a:t>
            </a:r>
            <a:endParaRPr lang="zh-CN" altLang="en-US">
              <a:solidFill>
                <a:srgbClr val="000000"/>
              </a:solidFill>
            </a:endParaRPr>
          </a:p>
          <a:p>
            <a:pPr marL="522605" lvl="1" algn="l" defTabSz="1044575">
              <a:lnSpc>
                <a:spcPct val="160000"/>
              </a:lnSpc>
              <a:buClr>
                <a:srgbClr val="A50021"/>
              </a:buClr>
              <a:buSzPct val="120000"/>
              <a:buFont typeface="Wingdings" panose="05000000000000000000" pitchFamily="2" charset="2"/>
              <a:buChar char=":"/>
            </a:pPr>
            <a:r>
              <a:rPr lang="zh-CN" altLang="en-US" sz="2300">
                <a:solidFill>
                  <a:srgbClr val="000000"/>
                </a:solidFill>
              </a:rPr>
              <a:t>  真正自筹资金，以组织过去无法挣取或者节约的钱为基础；</a:t>
            </a:r>
            <a:endParaRPr lang="zh-CN" altLang="en-US" sz="2300">
              <a:solidFill>
                <a:srgbClr val="000000"/>
              </a:solidFill>
            </a:endParaRPr>
          </a:p>
          <a:p>
            <a:pPr marL="522605" lvl="1" algn="l" defTabSz="1044575">
              <a:lnSpc>
                <a:spcPct val="160000"/>
              </a:lnSpc>
              <a:buClr>
                <a:srgbClr val="A50021"/>
              </a:buClr>
              <a:buSzPct val="120000"/>
              <a:buFont typeface="Wingdings" panose="05000000000000000000" pitchFamily="2" charset="2"/>
              <a:buChar char=":"/>
            </a:pPr>
            <a:r>
              <a:rPr lang="zh-CN" altLang="en-US" sz="2300">
                <a:solidFill>
                  <a:srgbClr val="000000"/>
                </a:solidFill>
              </a:rPr>
              <a:t>  绩效和结果之间的关系更近，也更为清晰（何种行为或价值观变化能够导致预期的结果）。</a:t>
            </a:r>
            <a:endParaRPr lang="zh-CN" altLang="en-US" sz="230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0"/>
            <a:ext cx="10668000" cy="10160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收益分享计划的优点</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65219" name="Text Box 3"/>
          <p:cNvSpPr txBox="1">
            <a:spLocks noChangeArrowheads="1"/>
          </p:cNvSpPr>
          <p:nvPr/>
        </p:nvSpPr>
        <p:spPr bwMode="auto">
          <a:xfrm>
            <a:off x="800100" y="1066800"/>
            <a:ext cx="9142413" cy="5572125"/>
          </a:xfrm>
          <a:prstGeom prst="rect">
            <a:avLst/>
          </a:prstGeom>
          <a:noFill/>
          <a:ln w="28575" cap="rnd">
            <a:noFill/>
            <a:prstDash val="sysDot"/>
            <a:miter lim="800000"/>
          </a:ln>
        </p:spPr>
        <p:txBody>
          <a:bodyPr lIns="104498" tIns="52249" rIns="104498" bIns="52249">
            <a:spAutoFit/>
          </a:bodyPr>
          <a:lstStyle/>
          <a:p>
            <a:pPr algn="l" defTabSz="1044575">
              <a:lnSpc>
                <a:spcPct val="190000"/>
              </a:lnSpc>
              <a:buClr>
                <a:srgbClr val="9900CC"/>
              </a:buClr>
              <a:buSzPct val="120000"/>
              <a:buFont typeface="Wingdings" panose="05000000000000000000" pitchFamily="2" charset="2"/>
              <a:buChar char="þ"/>
            </a:pPr>
            <a:r>
              <a:rPr lang="en-US" altLang="zh-CN" sz="2700">
                <a:solidFill>
                  <a:srgbClr val="000000"/>
                </a:solidFill>
              </a:rPr>
              <a:t>  </a:t>
            </a:r>
            <a:r>
              <a:rPr lang="zh-CN" altLang="en-US" sz="2700">
                <a:solidFill>
                  <a:srgbClr val="000000"/>
                </a:solidFill>
              </a:rPr>
              <a:t>以群体绩效而不是个人绩效为基础。</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鼓励团队合作。</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以宏观绩效指标为依据。</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对绩效的报酬支付得相对较为及时。</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建立在群体可以控制的要素基础之上。</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通常不鼓励团队之间的恶性竞争。</a:t>
            </a:r>
            <a:endParaRPr lang="zh-CN" altLang="en-US" sz="2700">
              <a:solidFill>
                <a:srgbClr val="000000"/>
              </a:solidFill>
            </a:endParaRPr>
          </a:p>
          <a:p>
            <a:pPr algn="l" defTabSz="1044575">
              <a:lnSpc>
                <a:spcPct val="190000"/>
              </a:lnSpc>
              <a:buClr>
                <a:srgbClr val="9900CC"/>
              </a:buClr>
              <a:buSzPct val="120000"/>
              <a:buFont typeface="Wingdings" panose="05000000000000000000" pitchFamily="2" charset="2"/>
              <a:buChar char="þ"/>
            </a:pPr>
            <a:r>
              <a:rPr lang="zh-CN" altLang="en-US" sz="2700">
                <a:solidFill>
                  <a:srgbClr val="000000"/>
                </a:solidFill>
              </a:rPr>
              <a:t>  促进员工以及整个公司在绩效改善方面形成伙伴关系。</a:t>
            </a:r>
            <a:endParaRPr lang="zh-CN" altLang="en-US" sz="270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dirty="0" smtClean="0">
                <a:solidFill>
                  <a:srgbClr val="FFFFFF"/>
                </a:solidFill>
                <a:latin typeface="宋体" panose="02010600030101010101" pitchFamily="2" charset="-122"/>
                <a:sym typeface="Symbol" panose="05050102010706020507" pitchFamily="18" charset="2"/>
              </a:rPr>
              <a:t>收益分享计划的发展与演变</a:t>
            </a:r>
            <a:endParaRPr lang="zh-CN" altLang="en-US" sz="3200" b="1" dirty="0" smtClean="0">
              <a:solidFill>
                <a:srgbClr val="FFFFFF"/>
              </a:solidFill>
              <a:latin typeface="宋体" panose="02010600030101010101" pitchFamily="2" charset="-122"/>
              <a:sym typeface="Symbol" panose="05050102010706020507" pitchFamily="18" charset="2"/>
            </a:endParaRPr>
          </a:p>
        </p:txBody>
      </p:sp>
      <p:sp>
        <p:nvSpPr>
          <p:cNvPr id="266243" name="Text Box 3"/>
          <p:cNvSpPr txBox="1">
            <a:spLocks noChangeArrowheads="1"/>
          </p:cNvSpPr>
          <p:nvPr/>
        </p:nvSpPr>
        <p:spPr bwMode="auto">
          <a:xfrm>
            <a:off x="293377" y="1066800"/>
            <a:ext cx="9993623" cy="6430327"/>
          </a:xfrm>
          <a:prstGeom prst="rect">
            <a:avLst/>
          </a:prstGeom>
          <a:noFill/>
          <a:ln w="28575" cap="rnd">
            <a:noFill/>
            <a:prstDash val="sysDot"/>
            <a:miter lim="800000"/>
          </a:ln>
        </p:spPr>
        <p:txBody>
          <a:bodyPr wrap="square" lIns="104498" tIns="52249" rIns="104498" bIns="52249">
            <a:spAutoFit/>
          </a:bodyPr>
          <a:lstStyle/>
          <a:p>
            <a:pPr algn="l" defTabSz="1044575">
              <a:lnSpc>
                <a:spcPct val="150000"/>
              </a:lnSpc>
              <a:buClr>
                <a:srgbClr val="9900CC"/>
              </a:buClr>
              <a:buSzPct val="120000"/>
              <a:buFont typeface="Wingdings" panose="05000000000000000000" pitchFamily="2" charset="2"/>
              <a:buChar char="3"/>
            </a:pPr>
            <a:r>
              <a:rPr lang="en-US" altLang="zh-CN" sz="2200" dirty="0">
                <a:solidFill>
                  <a:srgbClr val="000000"/>
                </a:solidFill>
              </a:rPr>
              <a:t>  </a:t>
            </a:r>
            <a:r>
              <a:rPr lang="zh-CN" altLang="en-US" sz="2200" u="sng" dirty="0">
                <a:solidFill>
                  <a:srgbClr val="A50021"/>
                </a:solidFill>
              </a:rPr>
              <a:t>第一代收益分享计划</a:t>
            </a:r>
            <a:r>
              <a:rPr lang="zh-CN" altLang="en-US" sz="2200" dirty="0">
                <a:solidFill>
                  <a:srgbClr val="000000"/>
                </a:solidFill>
              </a:rPr>
              <a:t>是 </a:t>
            </a:r>
            <a:r>
              <a:rPr lang="en-US" altLang="zh-CN" sz="2200" dirty="0">
                <a:solidFill>
                  <a:srgbClr val="000000"/>
                </a:solidFill>
              </a:rPr>
              <a:t>Scanlon </a:t>
            </a:r>
            <a:r>
              <a:rPr lang="zh-CN" altLang="zh-CN" sz="2200" dirty="0">
                <a:solidFill>
                  <a:srgbClr val="000000"/>
                </a:solidFill>
              </a:rPr>
              <a:t>计划和 </a:t>
            </a:r>
            <a:r>
              <a:rPr lang="en-US" altLang="zh-CN" sz="2200" dirty="0">
                <a:solidFill>
                  <a:srgbClr val="000000"/>
                </a:solidFill>
              </a:rPr>
              <a:t>Rucker </a:t>
            </a:r>
            <a:r>
              <a:rPr lang="zh-CN" altLang="zh-CN" sz="2200" dirty="0">
                <a:solidFill>
                  <a:srgbClr val="000000"/>
                </a:solidFill>
              </a:rPr>
              <a:t>计划，这些计划从生产率改善或者成本控制的角色来对财务结果进行衡量，它们运用历史的绩效标准来确定一个值得为之支付报酬的恰当绩效水平。这些计划通常是被长期执行的，并且主要是在制造型工作环境中实行。</a:t>
            </a:r>
            <a:endParaRPr lang="zh-CN" altLang="zh-CN" sz="2200" dirty="0">
              <a:solidFill>
                <a:srgbClr val="000000"/>
              </a:solidFill>
            </a:endParaRPr>
          </a:p>
          <a:p>
            <a:pPr algn="l" defTabSz="1044575">
              <a:lnSpc>
                <a:spcPct val="150000"/>
              </a:lnSpc>
              <a:buClr>
                <a:srgbClr val="9900CC"/>
              </a:buClr>
              <a:buSzPct val="120000"/>
              <a:buFont typeface="Wingdings" panose="05000000000000000000" pitchFamily="2" charset="2"/>
              <a:buChar char="3"/>
            </a:pPr>
            <a:r>
              <a:rPr lang="zh-CN" altLang="zh-CN" sz="2200" dirty="0">
                <a:solidFill>
                  <a:srgbClr val="000000"/>
                </a:solidFill>
              </a:rPr>
              <a:t>  </a:t>
            </a:r>
            <a:r>
              <a:rPr lang="zh-CN" altLang="zh-CN" sz="2200" u="sng" dirty="0">
                <a:solidFill>
                  <a:srgbClr val="A50021"/>
                </a:solidFill>
              </a:rPr>
              <a:t>第二代收益分享计划</a:t>
            </a:r>
            <a:r>
              <a:rPr lang="zh-CN" altLang="zh-CN" sz="2200" dirty="0">
                <a:solidFill>
                  <a:srgbClr val="000000"/>
                </a:solidFill>
              </a:rPr>
              <a:t>（比如 </a:t>
            </a:r>
            <a:r>
              <a:rPr lang="en-US" altLang="zh-CN" sz="2200" dirty="0" err="1">
                <a:solidFill>
                  <a:srgbClr val="000000"/>
                </a:solidFill>
              </a:rPr>
              <a:t>Improshare</a:t>
            </a:r>
            <a:r>
              <a:rPr lang="zh-CN" altLang="en-US" sz="2200" dirty="0">
                <a:solidFill>
                  <a:srgbClr val="000000"/>
                </a:solidFill>
              </a:rPr>
              <a:t>）</a:t>
            </a:r>
            <a:r>
              <a:rPr lang="zh-CN" altLang="zh-CN" sz="2200" dirty="0">
                <a:solidFill>
                  <a:srgbClr val="000000"/>
                </a:solidFill>
              </a:rPr>
              <a:t>对于单位产出的标准劳动工时进行测量。这些计划的主要特点与第一代类似，通常也在制造业环境中使用且只适用于小时工人。</a:t>
            </a:r>
            <a:endParaRPr lang="zh-CN" altLang="zh-CN" sz="2200" dirty="0">
              <a:solidFill>
                <a:srgbClr val="000000"/>
              </a:solidFill>
            </a:endParaRPr>
          </a:p>
          <a:p>
            <a:pPr lvl="1" algn="l" defTabSz="1044575">
              <a:lnSpc>
                <a:spcPct val="150000"/>
              </a:lnSpc>
              <a:buClr>
                <a:srgbClr val="9900CC"/>
              </a:buClr>
              <a:buSzPct val="120000"/>
              <a:buFont typeface="Wingdings" panose="05000000000000000000" pitchFamily="2" charset="2"/>
              <a:buChar char="3"/>
            </a:pPr>
            <a:r>
              <a:rPr lang="zh-CN" altLang="zh-CN" sz="1800" u="sng" dirty="0" smtClean="0">
                <a:solidFill>
                  <a:srgbClr val="A50021"/>
                </a:solidFill>
              </a:rPr>
              <a:t>第</a:t>
            </a:r>
            <a:r>
              <a:rPr lang="zh-CN" altLang="zh-CN" sz="1800" u="sng" dirty="0">
                <a:solidFill>
                  <a:srgbClr val="A50021"/>
                </a:solidFill>
              </a:rPr>
              <a:t>一代和第二代收益分享计划的作用</a:t>
            </a:r>
            <a:r>
              <a:rPr lang="zh-CN" altLang="zh-CN" sz="1800" dirty="0">
                <a:solidFill>
                  <a:srgbClr val="000000"/>
                </a:solidFill>
              </a:rPr>
              <a:t>：在工厂中引入了浮动薪酬，从而避免了只有基本薪酬时所存在的局限，由于都有着标准化的执行程序和行动规则，因此操作起来比较方便。这些计划已经有多年的成功历史</a:t>
            </a:r>
            <a:r>
              <a:rPr lang="zh-CN" altLang="zh-CN" sz="1800" dirty="0" smtClean="0">
                <a:solidFill>
                  <a:srgbClr val="000000"/>
                </a:solidFill>
              </a:rPr>
              <a:t>。</a:t>
            </a:r>
            <a:endParaRPr lang="en-US" altLang="zh-CN" sz="1800" dirty="0" smtClean="0">
              <a:solidFill>
                <a:srgbClr val="000000"/>
              </a:solidFill>
            </a:endParaRPr>
          </a:p>
          <a:p>
            <a:pPr marL="285750" indent="-285750" algn="l" defTabSz="1044575">
              <a:lnSpc>
                <a:spcPct val="150000"/>
              </a:lnSpc>
              <a:buClr>
                <a:srgbClr val="9900CC"/>
              </a:buClr>
              <a:buSzPct val="120000"/>
              <a:buFont typeface="Wingdings" panose="05000000000000000000" pitchFamily="2" charset="2"/>
              <a:buChar char="3"/>
            </a:pPr>
            <a:r>
              <a:rPr lang="zh-CN" altLang="zh-CN" sz="2200" u="sng" dirty="0">
                <a:solidFill>
                  <a:srgbClr val="A50021"/>
                </a:solidFill>
              </a:rPr>
              <a:t>第</a:t>
            </a:r>
            <a:r>
              <a:rPr lang="zh-CN" altLang="en-US" sz="2200" u="sng" dirty="0">
                <a:solidFill>
                  <a:srgbClr val="A50021"/>
                </a:solidFill>
              </a:rPr>
              <a:t>三</a:t>
            </a:r>
            <a:r>
              <a:rPr lang="zh-CN" altLang="zh-CN" sz="2200" u="sng" dirty="0">
                <a:solidFill>
                  <a:srgbClr val="A50021"/>
                </a:solidFill>
              </a:rPr>
              <a:t>代收益分享计划</a:t>
            </a:r>
            <a:r>
              <a:rPr lang="zh-CN" altLang="en-US" sz="2200" dirty="0">
                <a:solidFill>
                  <a:srgbClr val="000000"/>
                </a:solidFill>
              </a:rPr>
              <a:t>是指对经营计划的收益的分享</a:t>
            </a:r>
            <a:r>
              <a:rPr lang="en-US" altLang="zh-CN" sz="2200" dirty="0">
                <a:solidFill>
                  <a:srgbClr val="000000"/>
                </a:solidFill>
              </a:rPr>
              <a:t>,</a:t>
            </a:r>
            <a:r>
              <a:rPr lang="zh-CN" altLang="en-US" sz="2200" dirty="0">
                <a:solidFill>
                  <a:srgbClr val="000000"/>
                </a:solidFill>
              </a:rPr>
              <a:t>它遵守经营计划浮动薪酬模型</a:t>
            </a:r>
            <a:r>
              <a:rPr lang="en-US" altLang="zh-CN" sz="2200" dirty="0">
                <a:solidFill>
                  <a:srgbClr val="000000"/>
                </a:solidFill>
              </a:rPr>
              <a:t>,</a:t>
            </a:r>
            <a:r>
              <a:rPr lang="zh-CN" altLang="en-US" sz="2200" dirty="0">
                <a:solidFill>
                  <a:srgbClr val="000000"/>
                </a:solidFill>
              </a:rPr>
              <a:t>将更为广泛的经营目标作为核定收益分享资金来源的依据和确定报酬的标准。</a:t>
            </a:r>
            <a:endParaRPr lang="zh-CN" altLang="en-US" sz="2200"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dirty="0">
                <a:solidFill>
                  <a:srgbClr val="FFFFFF"/>
                </a:solidFill>
                <a:latin typeface="宋体" panose="02010600030101010101" pitchFamily="2" charset="-122"/>
                <a:sym typeface="Symbol" panose="05050102010706020507" pitchFamily="18" charset="2"/>
              </a:rPr>
              <a:t>收益分享计划中的几个关键决策</a:t>
            </a:r>
            <a:endParaRPr lang="zh-CN" altLang="en-US" sz="3200" b="1" dirty="0" smtClean="0">
              <a:solidFill>
                <a:srgbClr val="FFFFFF"/>
              </a:solidFill>
              <a:latin typeface="宋体" panose="02010600030101010101" pitchFamily="2" charset="-122"/>
              <a:sym typeface="Symbol" panose="05050102010706020507" pitchFamily="18" charset="2"/>
            </a:endParaRPr>
          </a:p>
        </p:txBody>
      </p:sp>
      <p:sp>
        <p:nvSpPr>
          <p:cNvPr id="269315" name="Text Box 3"/>
          <p:cNvSpPr txBox="1">
            <a:spLocks noChangeArrowheads="1"/>
          </p:cNvSpPr>
          <p:nvPr/>
        </p:nvSpPr>
        <p:spPr bwMode="auto">
          <a:xfrm>
            <a:off x="581025" y="1271588"/>
            <a:ext cx="9432925" cy="4629834"/>
          </a:xfrm>
          <a:prstGeom prst="rect">
            <a:avLst/>
          </a:prstGeom>
          <a:noFill/>
          <a:ln w="9525">
            <a:noFill/>
            <a:miter lim="800000"/>
          </a:ln>
        </p:spPr>
        <p:txBody>
          <a:bodyPr lIns="104498" tIns="52249" rIns="104498" bIns="52249">
            <a:spAutoFit/>
          </a:bodyPr>
          <a:lstStyle/>
          <a:p>
            <a:pPr marL="342900" indent="-342900"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收益衡量与角色定位问题</a:t>
            </a:r>
            <a:endParaRPr lang="en-US" altLang="zh-CN" sz="2800" dirty="0">
              <a:solidFill>
                <a:srgbClr val="000000"/>
              </a:solidFill>
            </a:endParaRPr>
          </a:p>
          <a:p>
            <a:pPr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支付频率</a:t>
            </a:r>
            <a:r>
              <a:rPr lang="zh-CN" altLang="zh-CN" sz="2800" dirty="0" smtClean="0">
                <a:solidFill>
                  <a:srgbClr val="000000"/>
                </a:solidFill>
              </a:rPr>
              <a:t>问题</a:t>
            </a:r>
            <a:endParaRPr lang="en-US" altLang="zh-CN" sz="2800" dirty="0" smtClean="0">
              <a:solidFill>
                <a:srgbClr val="000000"/>
              </a:solidFill>
            </a:endParaRPr>
          </a:p>
          <a:p>
            <a:pPr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支付方式</a:t>
            </a:r>
            <a:r>
              <a:rPr lang="zh-CN" altLang="zh-CN" sz="2800" dirty="0" smtClean="0">
                <a:solidFill>
                  <a:srgbClr val="000000"/>
                </a:solidFill>
              </a:rPr>
              <a:t>问题</a:t>
            </a:r>
            <a:endParaRPr lang="en-US" altLang="zh-CN" sz="2800" dirty="0" smtClean="0">
              <a:solidFill>
                <a:srgbClr val="000000"/>
              </a:solidFill>
            </a:endParaRPr>
          </a:p>
          <a:p>
            <a:pPr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设计要求</a:t>
            </a:r>
            <a:r>
              <a:rPr lang="zh-CN" altLang="zh-CN" sz="2800" dirty="0" smtClean="0">
                <a:solidFill>
                  <a:srgbClr val="000000"/>
                </a:solidFill>
              </a:rPr>
              <a:t>问题</a:t>
            </a:r>
            <a:endParaRPr lang="en-US" altLang="zh-CN" sz="2800" dirty="0" smtClean="0">
              <a:solidFill>
                <a:srgbClr val="000000"/>
              </a:solidFill>
            </a:endParaRPr>
          </a:p>
          <a:p>
            <a:pPr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沟通</a:t>
            </a:r>
            <a:r>
              <a:rPr lang="zh-CN" altLang="zh-CN" sz="2800" dirty="0" smtClean="0">
                <a:solidFill>
                  <a:srgbClr val="000000"/>
                </a:solidFill>
              </a:rPr>
              <a:t>问题</a:t>
            </a:r>
            <a:endParaRPr lang="en-US" altLang="zh-CN" sz="2800" dirty="0" smtClean="0">
              <a:solidFill>
                <a:srgbClr val="000000"/>
              </a:solidFill>
            </a:endParaRPr>
          </a:p>
          <a:p>
            <a:pPr algn="l" defTabSz="1044575">
              <a:lnSpc>
                <a:spcPct val="175000"/>
              </a:lnSpc>
              <a:buClr>
                <a:srgbClr val="FF5050"/>
              </a:buClr>
              <a:buSzPct val="120000"/>
              <a:buFont typeface="Wingdings" panose="05000000000000000000" pitchFamily="2" charset="2"/>
              <a:buChar char="]"/>
            </a:pPr>
            <a:r>
              <a:rPr lang="zh-CN" altLang="zh-CN" sz="2800" dirty="0">
                <a:solidFill>
                  <a:srgbClr val="000000"/>
                </a:solidFill>
              </a:rPr>
              <a:t>确保财务收益问题</a:t>
            </a:r>
            <a:endParaRPr lang="zh-CN" altLang="en-US" sz="2800" dirty="0">
              <a:solidFill>
                <a:srgbClr val="000000"/>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激励理论：马斯洛需求层次论</a:t>
            </a:r>
            <a:endParaRPr lang="zh-CN" altLang="en-US" sz="3200" b="1" smtClean="0">
              <a:solidFill>
                <a:srgbClr val="FFFFFF"/>
              </a:solidFill>
              <a:latin typeface="宋体" panose="02010600030101010101" pitchFamily="2" charset="-122"/>
            </a:endParaRPr>
          </a:p>
        </p:txBody>
      </p:sp>
      <p:sp>
        <p:nvSpPr>
          <p:cNvPr id="233475" name="Text Box 3"/>
          <p:cNvSpPr txBox="1">
            <a:spLocks noChangeArrowheads="1"/>
          </p:cNvSpPr>
          <p:nvPr/>
        </p:nvSpPr>
        <p:spPr bwMode="auto">
          <a:xfrm>
            <a:off x="381000" y="1295400"/>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3476" name="Text Box 4"/>
          <p:cNvSpPr txBox="1">
            <a:spLocks noChangeArrowheads="1"/>
          </p:cNvSpPr>
          <p:nvPr/>
        </p:nvSpPr>
        <p:spPr bwMode="auto">
          <a:xfrm>
            <a:off x="3733800" y="12954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3477" name="Text Box 5"/>
          <p:cNvSpPr txBox="1">
            <a:spLocks noChangeArrowheads="1"/>
          </p:cNvSpPr>
          <p:nvPr/>
        </p:nvSpPr>
        <p:spPr bwMode="auto">
          <a:xfrm>
            <a:off x="7239000" y="12954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3478" name="Text Box 6"/>
          <p:cNvSpPr txBox="1">
            <a:spLocks noChangeArrowheads="1"/>
          </p:cNvSpPr>
          <p:nvPr/>
        </p:nvSpPr>
        <p:spPr bwMode="auto">
          <a:xfrm>
            <a:off x="533400" y="2057400"/>
            <a:ext cx="3200400" cy="5016500"/>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人们是受到内在需要激励的。</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人的需求是由一个从最基本需求（衣食住行）到最高需求（自尊、爱、自我实现）的有序等级链构成的。</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在低层次需求满足的情况下，高层次需求就变得富有激励性。</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需求得不到满足时，人们会受到挫折。</a:t>
            </a:r>
            <a:endParaRPr lang="zh-CN" altLang="en-US" sz="2200" b="0">
              <a:solidFill>
                <a:srgbClr val="000000"/>
              </a:solidFill>
            </a:endParaRPr>
          </a:p>
        </p:txBody>
      </p:sp>
      <p:sp>
        <p:nvSpPr>
          <p:cNvPr id="233479" name="Text Box 7"/>
          <p:cNvSpPr txBox="1">
            <a:spLocks noChangeArrowheads="1"/>
          </p:cNvSpPr>
          <p:nvPr/>
        </p:nvSpPr>
        <p:spPr bwMode="auto">
          <a:xfrm>
            <a:off x="3886200" y="2085975"/>
            <a:ext cx="3200400" cy="4848225"/>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zh-CN" altLang="en-US" sz="2200" b="0">
                <a:solidFill>
                  <a:srgbClr val="000000"/>
                </a:solidFill>
              </a:rPr>
              <a:t>基本薪酬必须确定在足够高的水平上，以确保员工获得满足基本生活需要的经济来源。</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风险性薪酬计划可能不具有激励性，因为它限制了员工满足个人低层次需要的能力。</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成功分享计划具有激励性，因为它们在某种意义上是在帮助员工实现高层次的需要。</a:t>
            </a:r>
            <a:endParaRPr lang="zh-CN" altLang="en-US" sz="2200" b="0">
              <a:solidFill>
                <a:srgbClr val="000000"/>
              </a:solidFill>
            </a:endParaRPr>
          </a:p>
        </p:txBody>
      </p:sp>
      <p:sp>
        <p:nvSpPr>
          <p:cNvPr id="233480" name="Text Box 8"/>
          <p:cNvSpPr txBox="1">
            <a:spLocks noChangeArrowheads="1"/>
          </p:cNvSpPr>
          <p:nvPr/>
        </p:nvSpPr>
        <p:spPr bwMode="auto">
          <a:xfrm>
            <a:off x="7391400" y="2139950"/>
            <a:ext cx="2895600" cy="3575050"/>
          </a:xfrm>
          <a:prstGeom prst="rect">
            <a:avLst/>
          </a:prstGeom>
          <a:noFill/>
          <a:ln w="9525">
            <a:noFill/>
            <a:miter lim="800000"/>
          </a:ln>
        </p:spPr>
        <p:txBody>
          <a:bodyPr>
            <a:spAutoFit/>
          </a:bodyPr>
          <a:lstStyle/>
          <a:p>
            <a:pPr algn="l">
              <a:lnSpc>
                <a:spcPct val="110000"/>
              </a:lnSpc>
              <a:spcBef>
                <a:spcPct val="50000"/>
              </a:spcBef>
              <a:buClr>
                <a:srgbClr val="FF3300"/>
              </a:buClr>
              <a:buFont typeface="Monotype Sorts" pitchFamily="2" charset="2"/>
              <a:buChar char="4"/>
            </a:pPr>
            <a:r>
              <a:rPr lang="zh-CN" altLang="en-US" sz="2200" b="0">
                <a:solidFill>
                  <a:srgbClr val="000000"/>
                </a:solidFill>
              </a:rPr>
              <a:t>如果按绩效付酬的薪酬体系损害了员工满足日常生活需要的能力，则其不具有激励性。</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奖励工资具有激励性，这是因为它与成就、认可、或者称赞等联系在一起的。</a:t>
            </a:r>
            <a:endParaRPr lang="zh-CN" altLang="en-US" sz="2200" b="0">
              <a:solidFill>
                <a:srgbClr val="000000"/>
              </a:solidFill>
            </a:endParaRPr>
          </a:p>
        </p:txBody>
      </p:sp>
      <p:sp>
        <p:nvSpPr>
          <p:cNvPr id="233481" name="Line 9"/>
          <p:cNvSpPr>
            <a:spLocks noChangeShapeType="1"/>
          </p:cNvSpPr>
          <p:nvPr/>
        </p:nvSpPr>
        <p:spPr bwMode="auto">
          <a:xfrm flipV="1">
            <a:off x="381000" y="1828800"/>
            <a:ext cx="9753600" cy="0"/>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3482" name="Line 10"/>
          <p:cNvSpPr>
            <a:spLocks noChangeShapeType="1"/>
          </p:cNvSpPr>
          <p:nvPr/>
        </p:nvSpPr>
        <p:spPr bwMode="auto">
          <a:xfrm flipV="1">
            <a:off x="381000" y="7239000"/>
            <a:ext cx="9906000" cy="0"/>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何谓成功分享计划？</a:t>
            </a:r>
            <a:endParaRPr lang="zh-CN" altLang="en-US" sz="3200" b="1" smtClean="0">
              <a:solidFill>
                <a:srgbClr val="FFFFFF"/>
              </a:solidFill>
              <a:latin typeface="宋体" panose="02010600030101010101" pitchFamily="2" charset="-122"/>
              <a:sym typeface="Symbol" panose="05050102010706020507" pitchFamily="18" charset="2"/>
            </a:endParaRPr>
          </a:p>
        </p:txBody>
      </p:sp>
      <p:sp>
        <p:nvSpPr>
          <p:cNvPr id="270339" name="Text Box 3"/>
          <p:cNvSpPr txBox="1">
            <a:spLocks noChangeArrowheads="1"/>
          </p:cNvSpPr>
          <p:nvPr/>
        </p:nvSpPr>
        <p:spPr bwMode="auto">
          <a:xfrm>
            <a:off x="533400" y="1219200"/>
            <a:ext cx="9372600" cy="5678488"/>
          </a:xfrm>
          <a:prstGeom prst="rect">
            <a:avLst/>
          </a:prstGeom>
          <a:noFill/>
          <a:ln w="12700">
            <a:noFill/>
            <a:miter lim="800000"/>
          </a:ln>
        </p:spPr>
        <p:txBody>
          <a:bodyPr>
            <a:spAutoFit/>
          </a:bodyPr>
          <a:lstStyle/>
          <a:p>
            <a:pPr algn="l">
              <a:lnSpc>
                <a:spcPct val="130000"/>
              </a:lnSpc>
              <a:spcBef>
                <a:spcPct val="50000"/>
              </a:spcBef>
              <a:buFontTx/>
              <a:buBlip>
                <a:blip r:embed="rId1"/>
              </a:buBlip>
            </a:pPr>
            <a:r>
              <a:rPr lang="en-US" altLang="zh-CN">
                <a:solidFill>
                  <a:srgbClr val="000000"/>
                </a:solidFill>
                <a:ea typeface="华文细黑" pitchFamily="2" charset="-122"/>
              </a:rPr>
              <a:t>   </a:t>
            </a:r>
            <a:r>
              <a:rPr lang="zh-CN" altLang="en-US">
                <a:solidFill>
                  <a:srgbClr val="000000"/>
                </a:solidFill>
                <a:ea typeface="华文细黑" pitchFamily="2" charset="-122"/>
              </a:rPr>
              <a:t>成功分享计划</a:t>
            </a:r>
            <a:r>
              <a:rPr lang="zh-CN" altLang="en-US" b="0">
                <a:solidFill>
                  <a:srgbClr val="000000"/>
                </a:solidFill>
                <a:ea typeface="华文细黑" pitchFamily="2" charset="-122"/>
              </a:rPr>
              <a:t>又被称为</a:t>
            </a:r>
            <a:r>
              <a:rPr lang="zh-CN" altLang="en-US">
                <a:solidFill>
                  <a:srgbClr val="000000"/>
                </a:solidFill>
                <a:ea typeface="华文细黑" pitchFamily="2" charset="-122"/>
              </a:rPr>
              <a:t>目标分享计划</a:t>
            </a:r>
            <a:r>
              <a:rPr lang="zh-CN" altLang="en-US" b="0">
                <a:solidFill>
                  <a:srgbClr val="000000"/>
                </a:solidFill>
                <a:ea typeface="华文细黑" pitchFamily="2" charset="-122"/>
              </a:rPr>
              <a:t>，它的主要内容是运用平衡记分卡方法来为某个经营单位制定目标，然后对超越目标的情况进行衡量，并根据衡量结果来对经营单位提供绩效奖励这样一种做法。</a:t>
            </a:r>
            <a:endParaRPr lang="zh-CN" altLang="en-US" b="0">
              <a:solidFill>
                <a:srgbClr val="000000"/>
              </a:solidFill>
              <a:ea typeface="华文细黑" pitchFamily="2" charset="-122"/>
            </a:endParaRPr>
          </a:p>
          <a:p>
            <a:pPr>
              <a:lnSpc>
                <a:spcPct val="130000"/>
              </a:lnSpc>
              <a:spcBef>
                <a:spcPct val="50000"/>
              </a:spcBef>
              <a:buFontTx/>
              <a:buBlip>
                <a:blip r:embed="rId1"/>
              </a:buBlip>
            </a:pPr>
            <a:r>
              <a:rPr lang="zh-CN" altLang="en-US" b="0">
                <a:solidFill>
                  <a:srgbClr val="000000"/>
                </a:solidFill>
                <a:ea typeface="华文细黑" pitchFamily="2" charset="-122"/>
              </a:rPr>
              <a:t> 区别于</a:t>
            </a:r>
            <a:r>
              <a:rPr lang="zh-CN" altLang="en-US">
                <a:solidFill>
                  <a:srgbClr val="000000"/>
                </a:solidFill>
                <a:ea typeface="华文细黑" pitchFamily="2" charset="-122"/>
              </a:rPr>
              <a:t>收益分享计划</a:t>
            </a:r>
            <a:r>
              <a:rPr lang="zh-CN" altLang="en-US" b="0">
                <a:solidFill>
                  <a:srgbClr val="000000"/>
                </a:solidFill>
                <a:ea typeface="华文细黑" pitchFamily="2" charset="-122"/>
              </a:rPr>
              <a:t>：收益分享计划所关注的主要是生产力和质量指标，与直接的利润指标无关，而成功分享计划所涉及到的目标则可能包括财务绩效、质量和客户满意度、学习与成长以及流程等经营领域中的各个方面。</a:t>
            </a:r>
            <a:endParaRPr lang="zh-CN" altLang="en-US" b="0">
              <a:solidFill>
                <a:srgbClr val="000000"/>
              </a:solidFill>
              <a:ea typeface="华文细黑" pitchFamily="2" charset="-122"/>
            </a:endParaRPr>
          </a:p>
          <a:p>
            <a:pPr>
              <a:lnSpc>
                <a:spcPct val="130000"/>
              </a:lnSpc>
              <a:spcBef>
                <a:spcPct val="50000"/>
              </a:spcBef>
              <a:buFontTx/>
              <a:buBlip>
                <a:blip r:embed="rId1"/>
              </a:buBlip>
            </a:pPr>
            <a:r>
              <a:rPr lang="zh-CN" altLang="en-US" b="0">
                <a:solidFill>
                  <a:srgbClr val="000000"/>
                </a:solidFill>
                <a:ea typeface="华文细黑" pitchFamily="2" charset="-122"/>
              </a:rPr>
              <a:t> 区别于</a:t>
            </a:r>
            <a:r>
              <a:rPr lang="zh-CN" altLang="en-US">
                <a:solidFill>
                  <a:srgbClr val="000000"/>
                </a:solidFill>
                <a:ea typeface="华文细黑" pitchFamily="2" charset="-122"/>
              </a:rPr>
              <a:t>利润分享计划</a:t>
            </a:r>
            <a:r>
              <a:rPr lang="zh-CN" altLang="en-US" b="0">
                <a:solidFill>
                  <a:srgbClr val="000000"/>
                </a:solidFill>
                <a:ea typeface="华文细黑" pitchFamily="2" charset="-122"/>
              </a:rPr>
              <a:t>：利润分享计划所关注的则是组织目标尤其是财务目标是否达成，而成功分享计划所关注的是员工在团队层次上的表现以及一些更为广泛的绩效结果。只要目标达到了，则员工们就会得到货币报酬或非货币报酬。</a:t>
            </a:r>
            <a:endParaRPr lang="zh-CN" altLang="en-US" b="0">
              <a:solidFill>
                <a:srgbClr val="000000"/>
              </a:solidFill>
              <a:ea typeface="华文细黑" pitchFamily="2" charset="-122"/>
            </a:endParaRPr>
          </a:p>
        </p:txBody>
      </p:sp>
    </p:spTree>
  </p:cSld>
  <p:clrMapOvr>
    <a:masterClrMapping/>
  </p:clrMapOvr>
  <p:transition spd="slow">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6226" name="Text Box 2" descr="胡桃"/>
          <p:cNvSpPr txBox="1">
            <a:spLocks noChangeArrowheads="1"/>
          </p:cNvSpPr>
          <p:nvPr/>
        </p:nvSpPr>
        <p:spPr bwMode="auto">
          <a:xfrm>
            <a:off x="1905000" y="1600200"/>
            <a:ext cx="6781800" cy="4589463"/>
          </a:xfrm>
          <a:prstGeom prst="rect">
            <a:avLst/>
          </a:prstGeom>
          <a:blipFill dpi="0" rotWithShape="0">
            <a:blip r:embed="rId1" cstate="print"/>
            <a:srcRect/>
            <a:tile tx="0" ty="0" sx="100000" sy="100000" flip="none" algn="tl"/>
          </a:blipFill>
          <a:ln w="9525">
            <a:noFill/>
            <a:miter lim="800000"/>
          </a:ln>
          <a:effectLst>
            <a:outerShdw dist="107763" dir="8100000" algn="ctr" rotWithShape="0">
              <a:schemeClr val="bg2"/>
            </a:outerShdw>
          </a:effectLst>
        </p:spPr>
        <p:txBody>
          <a:bodyPr lIns="104498" tIns="52249" rIns="104498" bIns="52249">
            <a:spAutoFit/>
          </a:bodyPr>
          <a:lstStyle/>
          <a:p>
            <a:pPr algn="l" defTabSz="1044575">
              <a:lnSpc>
                <a:spcPct val="210000"/>
              </a:lnSpc>
              <a:buClr>
                <a:srgbClr val="FFFF66"/>
              </a:buClr>
              <a:buSzPct val="120000"/>
              <a:buFont typeface="Wingdings" panose="05000000000000000000" pitchFamily="2" charset="2"/>
              <a:buBlip>
                <a:blip r:embed="rId2"/>
              </a:buBlip>
              <a:defRPr/>
            </a:pPr>
            <a:r>
              <a:rPr lang="en-US" altLang="zh-CN" sz="2800" dirty="0">
                <a:solidFill>
                  <a:srgbClr val="FFFF00"/>
                </a:solidFill>
              </a:rPr>
              <a:t>  </a:t>
            </a:r>
            <a:r>
              <a:rPr lang="zh-CN" altLang="en-US" sz="2800" dirty="0">
                <a:solidFill>
                  <a:srgbClr val="FFFF00"/>
                </a:solidFill>
              </a:rPr>
              <a:t>根据核心业务流程制定关键绩效指标；</a:t>
            </a:r>
            <a:endParaRPr lang="zh-CN" altLang="en-US" sz="2800" dirty="0">
              <a:solidFill>
                <a:srgbClr val="FFFF00"/>
              </a:solidFill>
            </a:endParaRPr>
          </a:p>
          <a:p>
            <a:pPr algn="l" defTabSz="1044575">
              <a:lnSpc>
                <a:spcPct val="210000"/>
              </a:lnSpc>
              <a:buClr>
                <a:srgbClr val="FFFF66"/>
              </a:buClr>
              <a:buSzPct val="120000"/>
              <a:buFont typeface="Wingdings" panose="05000000000000000000" pitchFamily="2" charset="2"/>
              <a:buBlip>
                <a:blip r:embed="rId2"/>
              </a:buBlip>
              <a:defRPr/>
            </a:pPr>
            <a:r>
              <a:rPr lang="zh-CN" altLang="en-US" sz="2800" dirty="0">
                <a:solidFill>
                  <a:srgbClr val="FFFF00"/>
                </a:solidFill>
              </a:rPr>
              <a:t>  经营单位中的所有员工全体参与；</a:t>
            </a:r>
            <a:endParaRPr lang="zh-CN" altLang="en-US" sz="2800" dirty="0">
              <a:solidFill>
                <a:srgbClr val="FFFF00"/>
              </a:solidFill>
            </a:endParaRPr>
          </a:p>
          <a:p>
            <a:pPr algn="l" defTabSz="1044575">
              <a:lnSpc>
                <a:spcPct val="210000"/>
              </a:lnSpc>
              <a:buClr>
                <a:srgbClr val="FFFF66"/>
              </a:buClr>
              <a:buSzPct val="120000"/>
              <a:buFont typeface="Wingdings" panose="05000000000000000000" pitchFamily="2" charset="2"/>
              <a:buBlip>
                <a:blip r:embed="rId2"/>
              </a:buBlip>
              <a:defRPr/>
            </a:pPr>
            <a:r>
              <a:rPr lang="zh-CN" altLang="en-US" sz="2800" dirty="0">
                <a:solidFill>
                  <a:srgbClr val="FFFF00"/>
                </a:solidFill>
              </a:rPr>
              <a:t>  管理层与基层员工共同制定绩效目标；</a:t>
            </a:r>
            <a:endParaRPr lang="zh-CN" altLang="en-US" sz="2800" dirty="0">
              <a:solidFill>
                <a:srgbClr val="FFFF00"/>
              </a:solidFill>
            </a:endParaRPr>
          </a:p>
          <a:p>
            <a:pPr algn="l" defTabSz="1044575">
              <a:lnSpc>
                <a:spcPct val="210000"/>
              </a:lnSpc>
              <a:buClr>
                <a:srgbClr val="FFFF66"/>
              </a:buClr>
              <a:buSzPct val="120000"/>
              <a:buFont typeface="Wingdings" panose="05000000000000000000" pitchFamily="2" charset="2"/>
              <a:buBlip>
                <a:blip r:embed="rId2"/>
              </a:buBlip>
              <a:defRPr/>
            </a:pPr>
            <a:r>
              <a:rPr lang="zh-CN" altLang="en-US" sz="2800" dirty="0">
                <a:solidFill>
                  <a:srgbClr val="FFFF00"/>
                </a:solidFill>
              </a:rPr>
              <a:t>  </a:t>
            </a:r>
            <a:r>
              <a:rPr lang="zh-CN" altLang="en-US" sz="2800" dirty="0" smtClean="0">
                <a:solidFill>
                  <a:srgbClr val="FFFF00"/>
                </a:solidFill>
              </a:rPr>
              <a:t>定期</a:t>
            </a:r>
            <a:r>
              <a:rPr lang="zh-CN" altLang="en-US" sz="2800" dirty="0">
                <a:solidFill>
                  <a:srgbClr val="FFFF00"/>
                </a:solidFill>
              </a:rPr>
              <a:t>衡量绩效，及时沟通；</a:t>
            </a:r>
            <a:endParaRPr lang="zh-CN" altLang="en-US" sz="2800" dirty="0">
              <a:solidFill>
                <a:srgbClr val="FFFF00"/>
              </a:solidFill>
            </a:endParaRPr>
          </a:p>
          <a:p>
            <a:pPr algn="l" defTabSz="1044575">
              <a:lnSpc>
                <a:spcPct val="210000"/>
              </a:lnSpc>
              <a:buClr>
                <a:srgbClr val="FFFF66"/>
              </a:buClr>
              <a:buSzPct val="120000"/>
              <a:buFont typeface="Wingdings" panose="05000000000000000000" pitchFamily="2" charset="2"/>
              <a:buBlip>
                <a:blip r:embed="rId2"/>
              </a:buBlip>
              <a:defRPr/>
            </a:pPr>
            <a:r>
              <a:rPr lang="zh-CN" altLang="en-US" sz="2800" dirty="0" smtClean="0">
                <a:solidFill>
                  <a:srgbClr val="FFFF00"/>
                </a:solidFill>
              </a:rPr>
              <a:t>  适时</a:t>
            </a:r>
            <a:r>
              <a:rPr lang="zh-CN" altLang="en-US" sz="2800" dirty="0">
                <a:solidFill>
                  <a:srgbClr val="FFFF00"/>
                </a:solidFill>
              </a:rPr>
              <a:t>结束。</a:t>
            </a:r>
            <a:endParaRPr lang="zh-CN" altLang="en-US" sz="2800" dirty="0">
              <a:solidFill>
                <a:srgbClr val="FFFF00"/>
              </a:solidFill>
            </a:endParaRPr>
          </a:p>
        </p:txBody>
      </p:sp>
      <p:sp>
        <p:nvSpPr>
          <p:cNvPr id="271363" name="Rectangle 3"/>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en-US" sz="3200" b="1" smtClean="0">
                <a:solidFill>
                  <a:srgbClr val="FFFFFF"/>
                </a:solidFill>
                <a:latin typeface="宋体" panose="02010600030101010101" pitchFamily="2" charset="-122"/>
                <a:sym typeface="Symbol" panose="05050102010706020507" pitchFamily="18" charset="2"/>
              </a:rPr>
              <a:t>成功分享计划中的实施要点</a:t>
            </a:r>
            <a:endParaRPr lang="zh-CN" altLang="en-US" sz="3200" b="1" smtClean="0">
              <a:solidFill>
                <a:srgbClr val="FFFFFF"/>
              </a:solidFill>
              <a:latin typeface="宋体" panose="02010600030101010101" pitchFamily="2" charset="-122"/>
              <a:sym typeface="Symbol" panose="05050102010706020507" pitchFamily="18" charset="2"/>
            </a:endParaRPr>
          </a:p>
        </p:txBody>
      </p:sp>
    </p:spTree>
  </p:cSld>
  <p:clrMapOvr>
    <a:masterClrMapping/>
  </p:clrMapOvr>
  <p:transition spd="slow">
    <p:wip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2"/>
          <p:cNvSpPr>
            <a:spLocks noGrp="1" noChangeArrowheads="1"/>
          </p:cNvSpPr>
          <p:nvPr>
            <p:ph type="title"/>
          </p:nvPr>
        </p:nvSpPr>
        <p:spPr>
          <a:xfrm>
            <a:off x="0" y="0"/>
            <a:ext cx="10668000" cy="1217613"/>
          </a:xfrm>
          <a:solidFill>
            <a:srgbClr val="0000CC"/>
          </a:solidFill>
        </p:spPr>
        <p:txBody>
          <a:bodyPr anchor="b"/>
          <a:lstStyle/>
          <a:p>
            <a:pPr eaLnBrk="1" hangingPunct="1">
              <a:lnSpc>
                <a:spcPct val="560000"/>
              </a:lnSpc>
            </a:pPr>
            <a:r>
              <a:rPr lang="zh-CN" altLang="en-US" sz="3200" b="1" dirty="0">
                <a:solidFill>
                  <a:srgbClr val="FFFFFF"/>
                </a:solidFill>
                <a:latin typeface="宋体" panose="02010600030101010101" pitchFamily="2" charset="-122"/>
              </a:rPr>
              <a:t>小群体奖励计划或团队奖励计划</a:t>
            </a:r>
            <a:endParaRPr lang="zh-CN" altLang="en-US" sz="3200" b="1" dirty="0" smtClean="0">
              <a:solidFill>
                <a:srgbClr val="FFFFFF"/>
              </a:solidFill>
              <a:latin typeface="宋体" panose="02010600030101010101" pitchFamily="2" charset="-122"/>
            </a:endParaRPr>
          </a:p>
        </p:txBody>
      </p:sp>
      <p:sp>
        <p:nvSpPr>
          <p:cNvPr id="2" name="内容占位符 1"/>
          <p:cNvSpPr>
            <a:spLocks noGrp="1"/>
          </p:cNvSpPr>
          <p:nvPr>
            <p:ph idx="1"/>
          </p:nvPr>
        </p:nvSpPr>
        <p:spPr>
          <a:xfrm>
            <a:off x="397339" y="1461050"/>
            <a:ext cx="10081246" cy="5970267"/>
          </a:xfrm>
        </p:spPr>
        <p:txBody>
          <a:bodyPr/>
          <a:lstStyle/>
          <a:p>
            <a:pPr>
              <a:lnSpc>
                <a:spcPct val="150000"/>
              </a:lnSpc>
              <a:buFont typeface="Wingdings" panose="05000000000000000000" pitchFamily="2" charset="2"/>
              <a:buChar char="Ø"/>
            </a:pPr>
            <a:r>
              <a:rPr lang="zh-CN" altLang="en-US" sz="2800" dirty="0" smtClean="0">
                <a:latin typeface="+mn-ea"/>
              </a:rPr>
              <a:t>小群体</a:t>
            </a:r>
            <a:r>
              <a:rPr lang="zh-CN" altLang="en-US" sz="2800" dirty="0">
                <a:latin typeface="+mn-ea"/>
              </a:rPr>
              <a:t>奖励计划或团队奖励计划是适用于规模更小</a:t>
            </a:r>
            <a:r>
              <a:rPr lang="zh-CN" altLang="en-US" sz="2800" dirty="0" smtClean="0">
                <a:latin typeface="+mn-ea"/>
              </a:rPr>
              <a:t>的工作</a:t>
            </a:r>
            <a:r>
              <a:rPr lang="zh-CN" altLang="en-US" sz="2800" dirty="0">
                <a:latin typeface="+mn-ea"/>
              </a:rPr>
              <a:t>群体或团队的一种群体奖励计划</a:t>
            </a:r>
            <a:r>
              <a:rPr lang="zh-CN" altLang="en-US" sz="2800" dirty="0" smtClean="0">
                <a:latin typeface="+mn-ea"/>
              </a:rPr>
              <a:t>。员工</a:t>
            </a:r>
            <a:r>
              <a:rPr lang="zh-CN" altLang="en-US" sz="2800" dirty="0">
                <a:latin typeface="+mn-ea"/>
              </a:rPr>
              <a:t>所获得的奖金是以小群体的业绩而非整个部门、事业部或者工厂的绩效为依据的</a:t>
            </a:r>
            <a:r>
              <a:rPr lang="zh-CN" altLang="en-US" sz="2800" dirty="0" smtClean="0">
                <a:latin typeface="+mn-ea"/>
              </a:rPr>
              <a:t>。</a:t>
            </a:r>
            <a:endParaRPr lang="en-US" altLang="zh-CN" sz="2800" dirty="0" smtClean="0">
              <a:latin typeface="+mn-ea"/>
            </a:endParaRPr>
          </a:p>
          <a:p>
            <a:pPr>
              <a:lnSpc>
                <a:spcPct val="150000"/>
              </a:lnSpc>
              <a:buFont typeface="Wingdings" panose="05000000000000000000" pitchFamily="2" charset="2"/>
              <a:buChar char="Ø"/>
            </a:pPr>
            <a:r>
              <a:rPr lang="zh-CN" altLang="zh-CN" sz="2800" dirty="0"/>
              <a:t>小群体奖励</a:t>
            </a:r>
            <a:r>
              <a:rPr lang="zh-CN" altLang="zh-CN" sz="2800" dirty="0" smtClean="0"/>
              <a:t>计划</a:t>
            </a:r>
            <a:r>
              <a:rPr lang="zh-CN" altLang="en-US" sz="2800" dirty="0" smtClean="0"/>
              <a:t>易于支付，尤其适用于如难以细分员工个人绩效等情况，还能节约管理成本。</a:t>
            </a:r>
            <a:endParaRPr lang="en-US" altLang="zh-CN" sz="2800" dirty="0" smtClean="0">
              <a:latin typeface="+mn-ea"/>
            </a:endParaRPr>
          </a:p>
          <a:p>
            <a:pPr>
              <a:lnSpc>
                <a:spcPct val="150000"/>
              </a:lnSpc>
              <a:buFont typeface="Wingdings" panose="05000000000000000000" pitchFamily="2" charset="2"/>
              <a:buChar char="Ø"/>
            </a:pPr>
            <a:r>
              <a:rPr lang="zh-CN" altLang="zh-CN" sz="2800" dirty="0"/>
              <a:t>在实施小群体奖励</a:t>
            </a:r>
            <a:r>
              <a:rPr lang="zh-CN" altLang="zh-CN" sz="2800" dirty="0" smtClean="0"/>
              <a:t>计划</a:t>
            </a:r>
            <a:r>
              <a:rPr lang="zh-CN" altLang="en-US" sz="2800" dirty="0" smtClean="0"/>
              <a:t>时，</a:t>
            </a:r>
            <a:r>
              <a:rPr lang="zh-CN" altLang="zh-CN" sz="2800" dirty="0" smtClean="0"/>
              <a:t>员工</a:t>
            </a:r>
            <a:r>
              <a:rPr lang="zh-CN" altLang="zh-CN" sz="2800" dirty="0"/>
              <a:t>个人之间的竞争可能会受到削弱</a:t>
            </a:r>
            <a:r>
              <a:rPr lang="en-US" altLang="zh-CN" sz="2800" dirty="0"/>
              <a:t>,</a:t>
            </a:r>
            <a:r>
              <a:rPr lang="zh-CN" altLang="zh-CN" sz="2800" dirty="0"/>
              <a:t>但是群体或团队之间的竞争可能会加强。</a:t>
            </a:r>
            <a:r>
              <a:rPr lang="zh-CN" altLang="zh-CN" sz="2800" dirty="0" smtClean="0"/>
              <a:t>因此</a:t>
            </a:r>
            <a:r>
              <a:rPr lang="zh-CN" altLang="en-US" sz="2800" dirty="0" smtClean="0"/>
              <a:t>，</a:t>
            </a:r>
            <a:r>
              <a:rPr lang="zh-CN" altLang="zh-CN" sz="2800" dirty="0" smtClean="0"/>
              <a:t>必须</a:t>
            </a:r>
            <a:r>
              <a:rPr lang="zh-CN" altLang="zh-CN" sz="2800" dirty="0"/>
              <a:t>注意不能由于团队或群体之间的竞争导致组织利益的受损</a:t>
            </a:r>
            <a:r>
              <a:rPr lang="zh-CN" altLang="zh-CN" sz="2800" dirty="0" smtClean="0"/>
              <a:t>。</a:t>
            </a:r>
            <a:endParaRPr lang="en-US" altLang="zh-CN" sz="2800" dirty="0" smtClean="0"/>
          </a:p>
          <a:p>
            <a:pPr>
              <a:lnSpc>
                <a:spcPct val="150000"/>
              </a:lnSpc>
              <a:buFont typeface="Wingdings" panose="05000000000000000000" pitchFamily="2" charset="2"/>
              <a:buChar char="Ø"/>
            </a:pPr>
            <a:r>
              <a:rPr lang="zh-CN" altLang="zh-CN" sz="2800" dirty="0"/>
              <a:t>群体奖励计划与个人主义文化和价值观是格格不入</a:t>
            </a:r>
            <a:r>
              <a:rPr lang="zh-CN" altLang="zh-CN" sz="2800" dirty="0" smtClean="0"/>
              <a:t>的</a:t>
            </a:r>
            <a:r>
              <a:rPr lang="zh-CN" altLang="en-US" sz="2800" dirty="0" smtClean="0"/>
              <a:t>。</a:t>
            </a:r>
            <a:endParaRPr lang="en-US" altLang="zh-CN" sz="2800" dirty="0" smtClean="0">
              <a:latin typeface="+mn-ea"/>
            </a:endParaRPr>
          </a:p>
        </p:txBody>
      </p:sp>
    </p:spTree>
  </p:cSld>
  <p:clrMapOvr>
    <a:masterClrMapping/>
  </p:clrMapOvr>
  <p:transition spd="slow">
    <p:wip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ext Box 2"/>
          <p:cNvSpPr>
            <a:spLocks noGrp="1" noChangeArrowheads="1"/>
          </p:cNvSpPr>
          <p:nvPr>
            <p:ph type="title"/>
          </p:nvPr>
        </p:nvSpPr>
        <p:spPr>
          <a:xfrm>
            <a:off x="0" y="0"/>
            <a:ext cx="10668000" cy="1016000"/>
          </a:xfrm>
          <a:solidFill>
            <a:srgbClr val="0000CC"/>
          </a:solidFill>
        </p:spPr>
        <p:txBody>
          <a:bodyPr anchor="b"/>
          <a:lstStyle/>
          <a:p>
            <a:pPr eaLnBrk="1" hangingPunct="1">
              <a:lnSpc>
                <a:spcPct val="350000"/>
              </a:lnSpc>
            </a:pPr>
            <a:r>
              <a:rPr lang="zh-CN" altLang="en-US" sz="3200" b="1" smtClean="0">
                <a:solidFill>
                  <a:srgbClr val="FFFFFF"/>
                </a:solidFill>
                <a:latin typeface="华文中宋" pitchFamily="2" charset="-122"/>
                <a:ea typeface="华文中宋" pitchFamily="2" charset="-122"/>
              </a:rPr>
              <a:t>长期奖励计划</a:t>
            </a:r>
            <a:endParaRPr lang="zh-CN" altLang="en-US" sz="3200" b="1" smtClean="0">
              <a:solidFill>
                <a:srgbClr val="FFFFFF"/>
              </a:solidFill>
              <a:latin typeface="华文中宋" pitchFamily="2" charset="-122"/>
              <a:ea typeface="华文中宋" pitchFamily="2" charset="-122"/>
            </a:endParaRPr>
          </a:p>
        </p:txBody>
      </p:sp>
      <p:sp>
        <p:nvSpPr>
          <p:cNvPr id="274435" name="Text Box 3"/>
          <p:cNvSpPr txBox="1">
            <a:spLocks noChangeArrowheads="1"/>
          </p:cNvSpPr>
          <p:nvPr/>
        </p:nvSpPr>
        <p:spPr bwMode="auto">
          <a:xfrm>
            <a:off x="869950" y="1363663"/>
            <a:ext cx="9072563" cy="5795962"/>
          </a:xfrm>
          <a:prstGeom prst="rect">
            <a:avLst/>
          </a:prstGeom>
          <a:noFill/>
          <a:ln w="12700">
            <a:noFill/>
            <a:miter lim="800000"/>
          </a:ln>
        </p:spPr>
        <p:txBody>
          <a:bodyPr anchor="ctr">
            <a:spAutoFit/>
          </a:bodyPr>
          <a:lstStyle/>
          <a:p>
            <a:pPr algn="l">
              <a:lnSpc>
                <a:spcPct val="130000"/>
              </a:lnSpc>
              <a:spcBef>
                <a:spcPct val="50000"/>
              </a:spcBef>
              <a:buClr>
                <a:srgbClr val="00CC99"/>
              </a:buClr>
              <a:buFont typeface="Monotype Sorts" pitchFamily="2" charset="2"/>
              <a:buChar char="è"/>
            </a:pPr>
            <a:r>
              <a:rPr lang="en-US" altLang="zh-CN" b="0">
                <a:solidFill>
                  <a:srgbClr val="000000"/>
                </a:solidFill>
                <a:ea typeface="文鼎粗圆简" pitchFamily="18" charset="-122"/>
              </a:rPr>
              <a:t>  </a:t>
            </a:r>
            <a:r>
              <a:rPr lang="zh-CN" altLang="en-US" u="sng">
                <a:solidFill>
                  <a:srgbClr val="FF3300"/>
                </a:solidFill>
                <a:ea typeface="文鼎粗圆简" pitchFamily="18" charset="-122"/>
              </a:rPr>
              <a:t>概念：</a:t>
            </a:r>
            <a:r>
              <a:rPr lang="zh-CN" altLang="en-US" sz="2200" b="0">
                <a:solidFill>
                  <a:srgbClr val="000000"/>
                </a:solidFill>
                <a:ea typeface="文鼎粗圆简" pitchFamily="18" charset="-122"/>
              </a:rPr>
              <a:t>长期奖励计划是指绩效衡量周期在一年以上的对既定绩效目标的达成提供奖励的计划。组织的许多重要战略目标不是在一年之内能够完成的。</a:t>
            </a:r>
            <a:endParaRPr lang="zh-CN" altLang="en-US" sz="2200" b="0">
              <a:solidFill>
                <a:srgbClr val="000000"/>
              </a:solidFill>
              <a:ea typeface="文鼎粗圆简" pitchFamily="18" charset="-122"/>
            </a:endParaRPr>
          </a:p>
          <a:p>
            <a:pPr algn="l">
              <a:lnSpc>
                <a:spcPct val="130000"/>
              </a:lnSpc>
              <a:spcBef>
                <a:spcPct val="50000"/>
              </a:spcBef>
              <a:buClr>
                <a:srgbClr val="00CC99"/>
              </a:buClr>
              <a:buFont typeface="Monotype Sorts" pitchFamily="2" charset="2"/>
              <a:buChar char="è"/>
            </a:pPr>
            <a:r>
              <a:rPr lang="zh-CN" altLang="en-US" b="0">
                <a:solidFill>
                  <a:srgbClr val="000000"/>
                </a:solidFill>
                <a:ea typeface="文鼎粗圆简" pitchFamily="18" charset="-122"/>
              </a:rPr>
              <a:t>  </a:t>
            </a:r>
            <a:r>
              <a:rPr lang="zh-CN" altLang="en-US" u="sng">
                <a:solidFill>
                  <a:srgbClr val="FF3300"/>
                </a:solidFill>
                <a:ea typeface="文鼎粗圆简" pitchFamily="18" charset="-122"/>
              </a:rPr>
              <a:t>适用范围：</a:t>
            </a:r>
            <a:r>
              <a:rPr lang="zh-CN" altLang="en-US" sz="2200" b="0">
                <a:solidFill>
                  <a:srgbClr val="000000"/>
                </a:solidFill>
                <a:ea typeface="文鼎粗圆简" pitchFamily="18" charset="-122"/>
              </a:rPr>
              <a:t>传统的长期奖励计划多集中于组织的高层管理人员，以促使他们关注长期经营结果。但在组织中（无论是国际性大公司还是小公司）的较低层次上，这种计划</a:t>
            </a:r>
            <a:r>
              <a:rPr lang="en-US" altLang="zh-CN" sz="2200" b="0">
                <a:solidFill>
                  <a:srgbClr val="000000"/>
                </a:solidFill>
                <a:ea typeface="文鼎粗圆简" pitchFamily="18" charset="-122"/>
              </a:rPr>
              <a:t>——</a:t>
            </a:r>
            <a:r>
              <a:rPr lang="zh-CN" altLang="en-US" sz="2200" b="0">
                <a:solidFill>
                  <a:srgbClr val="000000"/>
                </a:solidFill>
                <a:ea typeface="文鼎粗圆简" pitchFamily="18" charset="-122"/>
              </a:rPr>
              <a:t>通常采取员工股票计划的形式</a:t>
            </a:r>
            <a:r>
              <a:rPr lang="en-US" altLang="zh-CN" sz="2200" b="0">
                <a:solidFill>
                  <a:srgbClr val="000000"/>
                </a:solidFill>
                <a:ea typeface="文鼎粗圆简" pitchFamily="18" charset="-122"/>
              </a:rPr>
              <a:t>——</a:t>
            </a:r>
            <a:r>
              <a:rPr lang="zh-CN" altLang="en-US" sz="2200" b="0">
                <a:solidFill>
                  <a:srgbClr val="000000"/>
                </a:solidFill>
                <a:ea typeface="文鼎粗圆简" pitchFamily="18" charset="-122"/>
              </a:rPr>
              <a:t>可能也是有效的，它同样能够使员工更为关注组织的长期绩效和经营结果。 尤其是对处于研发领域的员工而言。</a:t>
            </a:r>
            <a:endParaRPr lang="zh-CN" altLang="en-US" b="0">
              <a:solidFill>
                <a:srgbClr val="000000"/>
              </a:solidFill>
              <a:ea typeface="文鼎粗圆简" pitchFamily="18" charset="-122"/>
            </a:endParaRPr>
          </a:p>
          <a:p>
            <a:pPr algn="l">
              <a:lnSpc>
                <a:spcPct val="130000"/>
              </a:lnSpc>
              <a:spcBef>
                <a:spcPct val="50000"/>
              </a:spcBef>
              <a:buClr>
                <a:srgbClr val="00CC99"/>
              </a:buClr>
              <a:buFont typeface="Monotype Sorts" pitchFamily="2" charset="2"/>
              <a:buChar char="è"/>
            </a:pPr>
            <a:r>
              <a:rPr lang="zh-CN" altLang="en-US" b="0">
                <a:solidFill>
                  <a:srgbClr val="000000"/>
                </a:solidFill>
                <a:ea typeface="文鼎粗圆简" pitchFamily="18" charset="-122"/>
              </a:rPr>
              <a:t>  </a:t>
            </a:r>
            <a:r>
              <a:rPr lang="zh-CN" altLang="en-US" u="sng">
                <a:solidFill>
                  <a:srgbClr val="FF3300"/>
                </a:solidFill>
                <a:ea typeface="文鼎粗圆简" pitchFamily="18" charset="-122"/>
              </a:rPr>
              <a:t>作用：</a:t>
            </a:r>
            <a:r>
              <a:rPr lang="zh-CN" altLang="en-US" sz="2200" b="0">
                <a:solidFill>
                  <a:srgbClr val="000000"/>
                </a:solidFill>
                <a:ea typeface="文鼎粗圆简" pitchFamily="18" charset="-122"/>
              </a:rPr>
              <a:t>长期奖励计划强调长期规划和对组织的未来可能产生影响的那些决策。由于它的支付通常是以三年到五年为一个周期，因此，这种浮动工资计划有助于保留高水平人才。它创造了一种所有者意识，从而为长期资本积累打下了良好的基础。</a:t>
            </a:r>
            <a:endParaRPr lang="zh-CN" altLang="en-US" sz="2200" b="0">
              <a:solidFill>
                <a:srgbClr val="000000"/>
              </a:solidFill>
              <a:ea typeface="文鼎粗圆简" pitchFamily="18" charset="-122"/>
            </a:endParaRPr>
          </a:p>
        </p:txBody>
      </p:sp>
    </p:spTree>
  </p:cSld>
  <p:clrMapOvr>
    <a:masterClrMapping/>
  </p:clrMapOvr>
  <p:transition spd="slow">
    <p:wip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280000"/>
              </a:lnSpc>
            </a:pPr>
            <a:r>
              <a:rPr lang="zh-CN" altLang="en-US" sz="3200" b="1" smtClean="0">
                <a:solidFill>
                  <a:srgbClr val="FFFFFF"/>
                </a:solidFill>
                <a:latin typeface="华文中宋" pitchFamily="2" charset="-122"/>
                <a:ea typeface="华文中宋" pitchFamily="2" charset="-122"/>
              </a:rPr>
              <a:t>股票所有权计划的类型</a:t>
            </a:r>
            <a:endParaRPr lang="zh-CN" altLang="en-US" sz="3200" b="1" smtClean="0">
              <a:solidFill>
                <a:srgbClr val="FFFFFF"/>
              </a:solidFill>
              <a:latin typeface="华文中宋" pitchFamily="2" charset="-122"/>
              <a:ea typeface="华文中宋" pitchFamily="2" charset="-122"/>
            </a:endParaRPr>
          </a:p>
        </p:txBody>
      </p:sp>
      <p:sp>
        <p:nvSpPr>
          <p:cNvPr id="277507" name="Text Box 3"/>
          <p:cNvSpPr txBox="1">
            <a:spLocks noChangeArrowheads="1"/>
          </p:cNvSpPr>
          <p:nvPr/>
        </p:nvSpPr>
        <p:spPr bwMode="auto">
          <a:xfrm>
            <a:off x="833438" y="1217613"/>
            <a:ext cx="9001125" cy="6080125"/>
          </a:xfrm>
          <a:prstGeom prst="rect">
            <a:avLst/>
          </a:prstGeom>
          <a:solidFill>
            <a:srgbClr val="990099"/>
          </a:solidFill>
          <a:ln w="9525">
            <a:noFill/>
            <a:miter lim="800000"/>
          </a:ln>
        </p:spPr>
        <p:txBody>
          <a:bodyPr>
            <a:spAutoFit/>
          </a:bodyPr>
          <a:lstStyle/>
          <a:p>
            <a:pPr algn="l">
              <a:lnSpc>
                <a:spcPct val="160000"/>
              </a:lnSpc>
              <a:spcBef>
                <a:spcPct val="20000"/>
              </a:spcBef>
              <a:buClr>
                <a:srgbClr val="CCFF33"/>
              </a:buClr>
              <a:buSzPct val="120000"/>
              <a:buFont typeface="Wingdings" panose="05000000000000000000" pitchFamily="2" charset="2"/>
              <a:buChar char="þ"/>
            </a:pPr>
            <a:r>
              <a:rPr lang="en-US" altLang="zh-CN" dirty="0">
                <a:solidFill>
                  <a:srgbClr val="33CC33"/>
                </a:solidFill>
                <a:latin typeface="华文细黑" pitchFamily="2" charset="-122"/>
                <a:ea typeface="华文细黑" pitchFamily="2" charset="-122"/>
              </a:rPr>
              <a:t> </a:t>
            </a:r>
            <a:r>
              <a:rPr lang="zh-CN" altLang="en-US" u="sng" dirty="0">
                <a:solidFill>
                  <a:srgbClr val="FFFFFF"/>
                </a:solidFill>
                <a:latin typeface="黑体" panose="02010609060101010101" pitchFamily="49" charset="-122"/>
                <a:ea typeface="黑体" panose="02010609060101010101" pitchFamily="49" charset="-122"/>
              </a:rPr>
              <a:t>现股计划：</a:t>
            </a:r>
            <a:r>
              <a:rPr lang="zh-CN" altLang="en-US" dirty="0">
                <a:solidFill>
                  <a:srgbClr val="FFFF00"/>
                </a:solidFill>
                <a:latin typeface="华文细黑" pitchFamily="2" charset="-122"/>
                <a:ea typeface="华文细黑" pitchFamily="2" charset="-122"/>
              </a:rPr>
              <a:t>通过公司奖励或参照股权当前市场价值</a:t>
            </a:r>
            <a:r>
              <a:rPr lang="zh-CN" altLang="en-US" dirty="0" smtClean="0">
                <a:solidFill>
                  <a:srgbClr val="FFFF00"/>
                </a:solidFill>
                <a:latin typeface="华文细黑" pitchFamily="2" charset="-122"/>
                <a:ea typeface="华文细黑" pitchFamily="2" charset="-122"/>
              </a:rPr>
              <a:t>向员工出售</a:t>
            </a:r>
            <a:r>
              <a:rPr lang="zh-CN" altLang="en-US" dirty="0">
                <a:solidFill>
                  <a:srgbClr val="FFFF00"/>
                </a:solidFill>
                <a:latin typeface="华文细黑" pitchFamily="2" charset="-122"/>
                <a:ea typeface="华文细黑" pitchFamily="2" charset="-122"/>
              </a:rPr>
              <a:t>股票的股权计划</a:t>
            </a:r>
            <a:r>
              <a:rPr lang="zh-CN" altLang="en-US" dirty="0" smtClean="0">
                <a:solidFill>
                  <a:srgbClr val="FFFF00"/>
                </a:solidFill>
                <a:latin typeface="华文细黑" pitchFamily="2" charset="-122"/>
                <a:ea typeface="华文细黑" pitchFamily="2" charset="-122"/>
              </a:rPr>
              <a:t>。员工能够</a:t>
            </a:r>
            <a:r>
              <a:rPr lang="zh-CN" altLang="en-US" dirty="0">
                <a:solidFill>
                  <a:srgbClr val="FFFF00"/>
                </a:solidFill>
                <a:latin typeface="华文细黑" pitchFamily="2" charset="-122"/>
                <a:ea typeface="华文细黑" pitchFamily="2" charset="-122"/>
              </a:rPr>
              <a:t>及时获得股权，同时</a:t>
            </a:r>
            <a:r>
              <a:rPr lang="zh-CN" altLang="en-US" dirty="0" smtClean="0">
                <a:solidFill>
                  <a:srgbClr val="FFFF00"/>
                </a:solidFill>
                <a:latin typeface="华文细黑" pitchFamily="2" charset="-122"/>
                <a:ea typeface="华文细黑" pitchFamily="2" charset="-122"/>
              </a:rPr>
              <a:t>规定员工在</a:t>
            </a:r>
            <a:r>
              <a:rPr lang="zh-CN" altLang="en-US" dirty="0">
                <a:solidFill>
                  <a:srgbClr val="FFFF00"/>
                </a:solidFill>
                <a:latin typeface="华文细黑" pitchFamily="2" charset="-122"/>
                <a:ea typeface="华文细黑" pitchFamily="2" charset="-122"/>
              </a:rPr>
              <a:t>一定时期内必须持有股票，不得出售。</a:t>
            </a:r>
            <a:endParaRPr lang="zh-CN" altLang="en-US" dirty="0">
              <a:solidFill>
                <a:srgbClr val="FFFF00"/>
              </a:solidFill>
              <a:latin typeface="华文细黑" pitchFamily="2" charset="-122"/>
              <a:ea typeface="华文细黑" pitchFamily="2" charset="-122"/>
            </a:endParaRPr>
          </a:p>
          <a:p>
            <a:pPr algn="l">
              <a:lnSpc>
                <a:spcPct val="160000"/>
              </a:lnSpc>
              <a:spcBef>
                <a:spcPct val="20000"/>
              </a:spcBef>
              <a:buClr>
                <a:srgbClr val="CCFF33"/>
              </a:buClr>
              <a:buSzPct val="120000"/>
              <a:buFont typeface="Wingdings" panose="05000000000000000000" pitchFamily="2" charset="2"/>
              <a:buChar char="þ"/>
            </a:pPr>
            <a:r>
              <a:rPr lang="zh-CN" altLang="en-US" dirty="0">
                <a:solidFill>
                  <a:srgbClr val="33CC33"/>
                </a:solidFill>
                <a:latin typeface="华文细黑" pitchFamily="2" charset="-122"/>
                <a:ea typeface="华文细黑" pitchFamily="2" charset="-122"/>
              </a:rPr>
              <a:t> </a:t>
            </a:r>
            <a:r>
              <a:rPr lang="zh-CN" altLang="en-US" u="sng" dirty="0">
                <a:solidFill>
                  <a:srgbClr val="FFFFFF"/>
                </a:solidFill>
                <a:latin typeface="黑体" panose="02010609060101010101" pitchFamily="49" charset="-122"/>
                <a:ea typeface="黑体" panose="02010609060101010101" pitchFamily="49" charset="-122"/>
              </a:rPr>
              <a:t>期股计划：</a:t>
            </a:r>
            <a:r>
              <a:rPr lang="zh-CN" altLang="en-US" dirty="0">
                <a:solidFill>
                  <a:srgbClr val="FFFF00"/>
                </a:solidFill>
                <a:latin typeface="华文细黑" pitchFamily="2" charset="-122"/>
                <a:ea typeface="华文细黑" pitchFamily="2" charset="-122"/>
              </a:rPr>
              <a:t>公司</a:t>
            </a:r>
            <a:r>
              <a:rPr lang="zh-CN" altLang="en-US" dirty="0" smtClean="0">
                <a:solidFill>
                  <a:srgbClr val="FFFF00"/>
                </a:solidFill>
                <a:latin typeface="华文细黑" pitchFamily="2" charset="-122"/>
                <a:ea typeface="华文细黑" pitchFamily="2" charset="-122"/>
              </a:rPr>
              <a:t>和员工约定</a:t>
            </a:r>
            <a:r>
              <a:rPr lang="zh-CN" altLang="en-US" dirty="0">
                <a:solidFill>
                  <a:srgbClr val="FFFF00"/>
                </a:solidFill>
                <a:latin typeface="华文细黑" pitchFamily="2" charset="-122"/>
                <a:ea typeface="华文细黑" pitchFamily="2" charset="-122"/>
              </a:rPr>
              <a:t>在将来某一时期内以一定价格购买一定数量的股权，购股价格一般参照股权的当前价格确定，同时对员工在购股后出售股票的期限作出规定。</a:t>
            </a:r>
            <a:endParaRPr lang="zh-CN" altLang="en-US" dirty="0">
              <a:solidFill>
                <a:srgbClr val="FFFF00"/>
              </a:solidFill>
              <a:latin typeface="华文细黑" pitchFamily="2" charset="-122"/>
              <a:ea typeface="华文细黑" pitchFamily="2" charset="-122"/>
            </a:endParaRPr>
          </a:p>
          <a:p>
            <a:pPr algn="l">
              <a:lnSpc>
                <a:spcPct val="160000"/>
              </a:lnSpc>
              <a:spcBef>
                <a:spcPct val="20000"/>
              </a:spcBef>
              <a:buClr>
                <a:srgbClr val="CCFF33"/>
              </a:buClr>
              <a:buSzPct val="120000"/>
              <a:buFont typeface="Wingdings" panose="05000000000000000000" pitchFamily="2" charset="2"/>
              <a:buChar char="þ"/>
            </a:pPr>
            <a:r>
              <a:rPr lang="zh-CN" altLang="en-US" dirty="0">
                <a:solidFill>
                  <a:srgbClr val="33CC33"/>
                </a:solidFill>
                <a:latin typeface="华文细黑" pitchFamily="2" charset="-122"/>
                <a:ea typeface="华文细黑" pitchFamily="2" charset="-122"/>
              </a:rPr>
              <a:t> </a:t>
            </a:r>
            <a:r>
              <a:rPr lang="zh-CN" altLang="en-US" u="sng" dirty="0">
                <a:solidFill>
                  <a:srgbClr val="FFFFFF"/>
                </a:solidFill>
                <a:latin typeface="黑体" panose="02010609060101010101" pitchFamily="49" charset="-122"/>
                <a:ea typeface="黑体" panose="02010609060101010101" pitchFamily="49" charset="-122"/>
              </a:rPr>
              <a:t>期权计划：</a:t>
            </a:r>
            <a:r>
              <a:rPr lang="zh-CN" altLang="en-US" dirty="0">
                <a:solidFill>
                  <a:srgbClr val="FFFF00"/>
                </a:solidFill>
                <a:latin typeface="华文细黑" pitchFamily="2" charset="-122"/>
                <a:ea typeface="华文细黑" pitchFamily="2" charset="-122"/>
              </a:rPr>
              <a:t>公司给予员工在将来某一时期内以一定价格购买一定数量股票的权利，员工到期可以行使也可以放弃这个权利，购股价格通常参照股权的当前价格确定。同时对员工在购股后出售股票的期限作出规定。</a:t>
            </a:r>
            <a:endParaRPr lang="zh-CN" altLang="en-US" dirty="0">
              <a:solidFill>
                <a:srgbClr val="FFFF00"/>
              </a:solidFill>
              <a:latin typeface="华文细黑" pitchFamily="2" charset="-122"/>
              <a:ea typeface="华文细黑" pitchFamily="2" charset="-122"/>
            </a:endParaRP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　不同类型股权计划的权利义务比较</a:t>
            </a:r>
            <a:endParaRPr lang="zh-CN" altLang="en-US" sz="3200" b="1" dirty="0" smtClean="0">
              <a:solidFill>
                <a:srgbClr val="FFFFFF"/>
              </a:solidFill>
              <a:latin typeface="华文中宋" pitchFamily="2" charset="-122"/>
              <a:ea typeface="华文中宋" pitchFamily="2" charset="-122"/>
            </a:endParaRPr>
          </a:p>
        </p:txBody>
      </p:sp>
      <p:graphicFrame>
        <p:nvGraphicFramePr>
          <p:cNvPr id="2" name="表格 1"/>
          <p:cNvGraphicFramePr>
            <a:graphicFrameLocks noGrp="1"/>
          </p:cNvGraphicFramePr>
          <p:nvPr/>
        </p:nvGraphicFramePr>
        <p:xfrm>
          <a:off x="1013466" y="2369822"/>
          <a:ext cx="8641068" cy="2160267"/>
        </p:xfrm>
        <a:graphic>
          <a:graphicData uri="http://schemas.openxmlformats.org/drawingml/2006/table">
            <a:tbl>
              <a:tblPr firstRow="1" firstCol="1" bandRow="1">
                <a:tableStyleId>{5C22544A-7EE6-4342-B048-85BDC9FD1C3A}</a:tableStyleId>
              </a:tblPr>
              <a:tblGrid>
                <a:gridCol w="1489223"/>
                <a:gridCol w="1430369"/>
                <a:gridCol w="1400942"/>
                <a:gridCol w="1459796"/>
                <a:gridCol w="1430369"/>
                <a:gridCol w="1430369"/>
              </a:tblGrid>
              <a:tr h="564039">
                <a:tc>
                  <a:txBody>
                    <a:bodyPr/>
                    <a:lstStyle/>
                    <a:p>
                      <a:pPr algn="ctr">
                        <a:lnSpc>
                          <a:spcPts val="1200"/>
                        </a:lnSpc>
                        <a:spcAft>
                          <a:spcPts val="0"/>
                        </a:spcAft>
                      </a:pPr>
                      <a:r>
                        <a:rPr lang="en-US" sz="2000" kern="100" dirty="0">
                          <a:effectLst/>
                        </a:rPr>
                        <a:t> </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zh-CN" sz="1600" kern="100" dirty="0">
                          <a:effectLst/>
                        </a:rPr>
                        <a:t>增值收益权</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zh-CN" sz="1600" kern="100">
                          <a:effectLst/>
                        </a:rPr>
                        <a:t>持有风险</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zh-CN" sz="1600" kern="100">
                          <a:effectLst/>
                        </a:rPr>
                        <a:t>股票表决权</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zh-CN" sz="1600" kern="100">
                          <a:effectLst/>
                        </a:rPr>
                        <a:t>现期资金投入</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zh-CN" sz="1600" kern="100">
                          <a:effectLst/>
                        </a:rPr>
                        <a:t>贴息优惠权</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r>
              <a:tr h="532076">
                <a:tc>
                  <a:txBody>
                    <a:bodyPr/>
                    <a:lstStyle/>
                    <a:p>
                      <a:pPr algn="ctr">
                        <a:lnSpc>
                          <a:spcPts val="1200"/>
                        </a:lnSpc>
                        <a:spcAft>
                          <a:spcPts val="0"/>
                        </a:spcAft>
                      </a:pPr>
                      <a:r>
                        <a:rPr lang="zh-CN" sz="1600" kern="100">
                          <a:effectLst/>
                        </a:rPr>
                        <a:t>现股</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dirty="0">
                          <a:effectLst/>
                        </a:rPr>
                        <a:t>√</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r>
              <a:tr h="532076">
                <a:tc>
                  <a:txBody>
                    <a:bodyPr/>
                    <a:lstStyle/>
                    <a:p>
                      <a:pPr algn="ctr">
                        <a:lnSpc>
                          <a:spcPts val="1200"/>
                        </a:lnSpc>
                        <a:spcAft>
                          <a:spcPts val="0"/>
                        </a:spcAft>
                      </a:pPr>
                      <a:r>
                        <a:rPr lang="zh-CN" sz="1600" kern="100">
                          <a:effectLst/>
                        </a:rPr>
                        <a:t>期股</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dirty="0">
                          <a:effectLst/>
                        </a:rPr>
                        <a:t>×</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dirty="0">
                          <a:effectLst/>
                        </a:rPr>
                        <a:t>√</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r>
              <a:tr h="532076">
                <a:tc>
                  <a:txBody>
                    <a:bodyPr/>
                    <a:lstStyle/>
                    <a:p>
                      <a:pPr algn="ctr">
                        <a:lnSpc>
                          <a:spcPts val="1200"/>
                        </a:lnSpc>
                        <a:spcAft>
                          <a:spcPts val="0"/>
                        </a:spcAft>
                      </a:pPr>
                      <a:r>
                        <a:rPr lang="zh-CN" sz="1600" kern="100">
                          <a:effectLst/>
                        </a:rPr>
                        <a:t>期权</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a:effectLst/>
                        </a:rPr>
                        <a:t>×</a:t>
                      </a:r>
                      <a:endParaRPr lang="zh-CN" sz="2000" kern="100">
                        <a:effectLst/>
                        <a:latin typeface="Calibri" panose="020F0502020204030204"/>
                        <a:ea typeface="宋体" panose="02010600030101010101" pitchFamily="2" charset="-122"/>
                        <a:cs typeface="Times New Roman" panose="02020603050405020304"/>
                      </a:endParaRPr>
                    </a:p>
                  </a:txBody>
                  <a:tcPr marL="0" marR="0" marT="0" marB="0" anchor="ctr"/>
                </a:tc>
                <a:tc>
                  <a:txBody>
                    <a:bodyPr/>
                    <a:lstStyle/>
                    <a:p>
                      <a:pPr algn="ctr">
                        <a:lnSpc>
                          <a:spcPts val="1200"/>
                        </a:lnSpc>
                        <a:spcAft>
                          <a:spcPts val="0"/>
                        </a:spcAft>
                      </a:pPr>
                      <a:r>
                        <a:rPr lang="en-US" sz="1600" kern="100" dirty="0">
                          <a:effectLst/>
                        </a:rPr>
                        <a:t>√</a:t>
                      </a:r>
                      <a:endParaRPr lang="zh-CN" sz="2000" kern="100" dirty="0">
                        <a:effectLst/>
                        <a:latin typeface="Calibri" panose="020F0502020204030204"/>
                        <a:ea typeface="宋体" panose="02010600030101010101" pitchFamily="2" charset="-122"/>
                        <a:cs typeface="Times New Roman" panose="02020603050405020304"/>
                      </a:endParaRPr>
                    </a:p>
                  </a:txBody>
                  <a:tcPr marL="0" marR="0" marT="0" marB="0" anchor="ctr"/>
                </a:tc>
              </a:tr>
            </a:tbl>
          </a:graphicData>
        </a:graphic>
      </p:graphicFrame>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smtClean="0">
                <a:solidFill>
                  <a:srgbClr val="FFFFFF"/>
                </a:solidFill>
                <a:latin typeface="华文中宋" pitchFamily="2" charset="-122"/>
                <a:ea typeface="华文中宋" pitchFamily="2" charset="-122"/>
              </a:rPr>
              <a:t>股票期权计划存在的问题</a:t>
            </a:r>
            <a:endParaRPr lang="zh-CN" altLang="en-US" sz="3200" b="1" dirty="0" smtClean="0">
              <a:solidFill>
                <a:srgbClr val="FFFFFF"/>
              </a:solidFill>
              <a:latin typeface="华文中宋" pitchFamily="2" charset="-122"/>
              <a:ea typeface="华文中宋" pitchFamily="2" charset="-122"/>
            </a:endParaRPr>
          </a:p>
        </p:txBody>
      </p:sp>
      <p:sp>
        <p:nvSpPr>
          <p:cNvPr id="3" name="TextBox 2"/>
          <p:cNvSpPr txBox="1"/>
          <p:nvPr/>
        </p:nvSpPr>
        <p:spPr>
          <a:xfrm>
            <a:off x="293377" y="1707618"/>
            <a:ext cx="10081246" cy="4616648"/>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b="0" dirty="0" smtClean="0">
                <a:solidFill>
                  <a:srgbClr val="000000"/>
                </a:solidFill>
              </a:rPr>
              <a:t>管理</a:t>
            </a:r>
            <a:r>
              <a:rPr lang="zh-CN" altLang="en-US" b="0" dirty="0">
                <a:solidFill>
                  <a:srgbClr val="000000"/>
                </a:solidFill>
              </a:rPr>
              <a:t>者很可能会因为过于关注股票价格而忽视其他方面的一些目标</a:t>
            </a:r>
            <a:r>
              <a:rPr lang="zh-CN" altLang="en-US" b="0" dirty="0" smtClean="0">
                <a:solidFill>
                  <a:srgbClr val="000000"/>
                </a:solidFill>
              </a:rPr>
              <a:t>。</a:t>
            </a:r>
            <a:endParaRPr lang="en-US" altLang="zh-CN" b="0" dirty="0" smtClean="0">
              <a:solidFill>
                <a:srgbClr val="000000"/>
              </a:solidFill>
            </a:endParaRPr>
          </a:p>
          <a:p>
            <a:pPr marL="800100" lvl="1" indent="-342900">
              <a:lnSpc>
                <a:spcPct val="150000"/>
              </a:lnSpc>
              <a:buFont typeface="Wingdings" panose="05000000000000000000" pitchFamily="2" charset="2"/>
              <a:buChar char="Ø"/>
            </a:pPr>
            <a:r>
              <a:rPr lang="zh-CN" altLang="en-US" sz="2000" b="0" dirty="0" smtClean="0">
                <a:solidFill>
                  <a:srgbClr val="000000"/>
                </a:solidFill>
              </a:rPr>
              <a:t>一些</a:t>
            </a:r>
            <a:r>
              <a:rPr lang="zh-CN" altLang="en-US" sz="2000" b="0" dirty="0">
                <a:solidFill>
                  <a:srgbClr val="000000"/>
                </a:solidFill>
              </a:rPr>
              <a:t>高管人员为了提升个人股票期权的价值</a:t>
            </a:r>
            <a:r>
              <a:rPr lang="en-US" altLang="zh-CN" sz="2000" b="0" dirty="0">
                <a:solidFill>
                  <a:srgbClr val="000000"/>
                </a:solidFill>
              </a:rPr>
              <a:t>,</a:t>
            </a:r>
            <a:r>
              <a:rPr lang="zh-CN" altLang="en-US" sz="2000" b="0" dirty="0">
                <a:solidFill>
                  <a:srgbClr val="000000"/>
                </a:solidFill>
              </a:rPr>
              <a:t>甚至会采取一些不道德的方式来抬升公司股票价格</a:t>
            </a:r>
            <a:r>
              <a:rPr lang="en-US" altLang="zh-CN" sz="2000" b="0" dirty="0" smtClean="0">
                <a:solidFill>
                  <a:srgbClr val="000000"/>
                </a:solidFill>
              </a:rPr>
              <a:t>,</a:t>
            </a:r>
            <a:r>
              <a:rPr lang="zh-CN" altLang="en-US" sz="2000" b="0" dirty="0">
                <a:solidFill>
                  <a:srgbClr val="000000"/>
                </a:solidFill>
              </a:rPr>
              <a:t>比如通过欺骗投资者来使他们认为组织有超过实际水平的价值和盈利水平</a:t>
            </a:r>
            <a:r>
              <a:rPr lang="en-US" altLang="zh-CN" sz="2000" b="0" dirty="0">
                <a:solidFill>
                  <a:srgbClr val="000000"/>
                </a:solidFill>
              </a:rPr>
              <a:t>,</a:t>
            </a:r>
            <a:r>
              <a:rPr lang="zh-CN" altLang="en-US" sz="2000" b="0" dirty="0">
                <a:solidFill>
                  <a:srgbClr val="000000"/>
                </a:solidFill>
              </a:rPr>
              <a:t>所采取的手段包括隐瞒损失以及夸大收益的账面价值</a:t>
            </a:r>
            <a:r>
              <a:rPr lang="zh-CN" altLang="en-US" sz="2000" b="0" dirty="0" smtClean="0">
                <a:solidFill>
                  <a:srgbClr val="000000"/>
                </a:solidFill>
              </a:rPr>
              <a:t>等。</a:t>
            </a:r>
            <a:endParaRPr lang="en-US" altLang="zh-CN" sz="2000" b="0" dirty="0" smtClean="0">
              <a:solidFill>
                <a:srgbClr val="000000"/>
              </a:solidFill>
            </a:endParaRPr>
          </a:p>
          <a:p>
            <a:pPr marL="800100" lvl="1" indent="-342900">
              <a:lnSpc>
                <a:spcPct val="150000"/>
              </a:lnSpc>
              <a:buFont typeface="Wingdings" panose="05000000000000000000" pitchFamily="2" charset="2"/>
              <a:buChar char="Ø"/>
            </a:pPr>
            <a:r>
              <a:rPr lang="zh-CN" altLang="en-US" sz="2000" b="0" dirty="0" smtClean="0">
                <a:solidFill>
                  <a:srgbClr val="000000"/>
                </a:solidFill>
              </a:rPr>
              <a:t>一些公司非法提供回溯</a:t>
            </a:r>
            <a:r>
              <a:rPr lang="zh-CN" altLang="en-US" sz="2000" b="0" dirty="0">
                <a:solidFill>
                  <a:srgbClr val="000000"/>
                </a:solidFill>
              </a:rPr>
              <a:t>性股票</a:t>
            </a:r>
            <a:r>
              <a:rPr lang="zh-CN" altLang="en-US" sz="2000" b="0" dirty="0" smtClean="0">
                <a:solidFill>
                  <a:srgbClr val="000000"/>
                </a:solidFill>
              </a:rPr>
              <a:t>期权，会消除</a:t>
            </a:r>
            <a:r>
              <a:rPr lang="zh-CN" altLang="en-US" sz="2000" b="0" dirty="0">
                <a:solidFill>
                  <a:srgbClr val="000000"/>
                </a:solidFill>
              </a:rPr>
              <a:t>或者削弱了高管人员改善公司股票业绩的</a:t>
            </a:r>
            <a:r>
              <a:rPr lang="zh-CN" altLang="en-US" sz="2000" b="0" dirty="0" smtClean="0">
                <a:solidFill>
                  <a:srgbClr val="000000"/>
                </a:solidFill>
              </a:rPr>
              <a:t>动力</a:t>
            </a:r>
            <a:r>
              <a:rPr lang="zh-CN" altLang="en-US" sz="1800" b="0" dirty="0" smtClean="0">
                <a:solidFill>
                  <a:srgbClr val="000000"/>
                </a:solidFill>
              </a:rPr>
              <a:t>。</a:t>
            </a:r>
            <a:endParaRPr lang="en-US" altLang="zh-CN" sz="1800" b="0" dirty="0" smtClean="0">
              <a:solidFill>
                <a:srgbClr val="000000"/>
              </a:solidFill>
            </a:endParaRPr>
          </a:p>
          <a:p>
            <a:pPr marL="342900" indent="-342900">
              <a:lnSpc>
                <a:spcPct val="150000"/>
              </a:lnSpc>
              <a:buFont typeface="Wingdings" panose="05000000000000000000" pitchFamily="2" charset="2"/>
              <a:buChar char="Ø"/>
            </a:pPr>
            <a:r>
              <a:rPr lang="zh-CN" altLang="en-US" b="0" dirty="0" smtClean="0">
                <a:solidFill>
                  <a:srgbClr val="000000"/>
                </a:solidFill>
              </a:rPr>
              <a:t>公司</a:t>
            </a:r>
            <a:r>
              <a:rPr lang="zh-CN" altLang="en-US" b="0" dirty="0">
                <a:solidFill>
                  <a:srgbClr val="000000"/>
                </a:solidFill>
              </a:rPr>
              <a:t>股票价格的上涨会受到很多因素的影响</a:t>
            </a:r>
            <a:r>
              <a:rPr lang="en-US" altLang="zh-CN" b="0" dirty="0" smtClean="0">
                <a:solidFill>
                  <a:srgbClr val="000000"/>
                </a:solidFill>
              </a:rPr>
              <a:t>,</a:t>
            </a:r>
            <a:r>
              <a:rPr lang="zh-CN" altLang="en-US" b="0" dirty="0" smtClean="0">
                <a:solidFill>
                  <a:srgbClr val="000000"/>
                </a:solidFill>
              </a:rPr>
              <a:t> 并</a:t>
            </a:r>
            <a:r>
              <a:rPr lang="zh-CN" altLang="en-US" b="0" dirty="0">
                <a:solidFill>
                  <a:srgbClr val="000000"/>
                </a:solidFill>
              </a:rPr>
              <a:t>不一定是公司高层管理人员个人的能力和努力的结果</a:t>
            </a:r>
            <a:r>
              <a:rPr lang="zh-CN" altLang="en-US" b="0" dirty="0" smtClean="0">
                <a:solidFill>
                  <a:srgbClr val="000000"/>
                </a:solidFill>
              </a:rPr>
              <a:t>。因而股票</a:t>
            </a:r>
            <a:r>
              <a:rPr lang="zh-CN" altLang="en-US" b="0" dirty="0">
                <a:solidFill>
                  <a:srgbClr val="000000"/>
                </a:solidFill>
              </a:rPr>
              <a:t>期权在经济高涨时期通常很有吸引力</a:t>
            </a:r>
            <a:r>
              <a:rPr lang="en-US" altLang="zh-CN" b="0" dirty="0">
                <a:solidFill>
                  <a:srgbClr val="000000"/>
                </a:solidFill>
              </a:rPr>
              <a:t>,</a:t>
            </a:r>
            <a:r>
              <a:rPr lang="zh-CN" altLang="en-US" b="0" dirty="0">
                <a:solidFill>
                  <a:srgbClr val="000000"/>
                </a:solidFill>
              </a:rPr>
              <a:t>而在经济不景气</a:t>
            </a:r>
            <a:r>
              <a:rPr lang="zh-CN" altLang="en-US" b="0" dirty="0" smtClean="0">
                <a:solidFill>
                  <a:srgbClr val="000000"/>
                </a:solidFill>
              </a:rPr>
              <a:t>时期对</a:t>
            </a:r>
            <a:r>
              <a:rPr lang="zh-CN" altLang="en-US" b="0" dirty="0">
                <a:solidFill>
                  <a:srgbClr val="000000"/>
                </a:solidFill>
              </a:rPr>
              <a:t>管理人员没有太大的吸引力。</a:t>
            </a:r>
            <a:endParaRPr lang="zh-CN" altLang="en-US" b="0"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a:xfrm>
            <a:off x="0" y="0"/>
            <a:ext cx="10668000" cy="914400"/>
          </a:xfrm>
          <a:solidFill>
            <a:srgbClr val="0000CC"/>
          </a:solidFill>
        </p:spPr>
        <p:txBody>
          <a:bodyPr anchor="b"/>
          <a:lstStyle/>
          <a:p>
            <a:pPr eaLnBrk="1" hangingPunct="1">
              <a:lnSpc>
                <a:spcPct val="330000"/>
              </a:lnSpc>
            </a:pPr>
            <a:r>
              <a:rPr lang="zh-CN" altLang="en-US" sz="3200" b="1" dirty="0" smtClean="0">
                <a:solidFill>
                  <a:srgbClr val="FFFFFF"/>
                </a:solidFill>
                <a:latin typeface="华文中宋" pitchFamily="2" charset="-122"/>
                <a:ea typeface="华文中宋" pitchFamily="2" charset="-122"/>
              </a:rPr>
              <a:t>员工持股计划的典型内容</a:t>
            </a:r>
            <a:endParaRPr lang="zh-CN" altLang="en-US" sz="3200" b="1" dirty="0" smtClean="0">
              <a:solidFill>
                <a:srgbClr val="FFFFFF"/>
              </a:solidFill>
              <a:latin typeface="华文中宋" pitchFamily="2" charset="-122"/>
              <a:ea typeface="华文中宋" pitchFamily="2" charset="-122"/>
            </a:endParaRPr>
          </a:p>
        </p:txBody>
      </p:sp>
      <p:sp>
        <p:nvSpPr>
          <p:cNvPr id="282627" name="Text Box 3"/>
          <p:cNvSpPr txBox="1">
            <a:spLocks noChangeArrowheads="1"/>
          </p:cNvSpPr>
          <p:nvPr/>
        </p:nvSpPr>
        <p:spPr bwMode="auto">
          <a:xfrm>
            <a:off x="990600" y="990600"/>
            <a:ext cx="8915400" cy="6153150"/>
          </a:xfrm>
          <a:prstGeom prst="rect">
            <a:avLst/>
          </a:prstGeom>
          <a:noFill/>
          <a:ln w="9525">
            <a:noFill/>
            <a:miter lim="800000"/>
          </a:ln>
        </p:spPr>
        <p:txBody>
          <a:bodyPr>
            <a:spAutoFit/>
          </a:bodyPr>
          <a:lstStyle/>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工作一年以上的员工均可参加。</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股份和股东分配权以工资为依据，兼顾工龄和工作业绩。</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员工持有的股份或股票交公司外部的公共托管机构或内部托管机构管理。</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在符合规定的时间和条件的情况下，员工持有的股份或股票有权出售，公司有责任收购。</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员工依计划持有的股份或股票一般在</a:t>
            </a:r>
            <a:r>
              <a:rPr lang="en-US" altLang="zh-CN">
                <a:solidFill>
                  <a:srgbClr val="000000"/>
                </a:solidFill>
                <a:latin typeface="华文细黑" pitchFamily="2" charset="-122"/>
                <a:ea typeface="华文细黑" pitchFamily="2" charset="-122"/>
              </a:rPr>
              <a:t>5</a:t>
            </a:r>
            <a:r>
              <a:rPr lang="zh-CN" altLang="en-US">
                <a:solidFill>
                  <a:srgbClr val="000000"/>
                </a:solidFill>
                <a:latin typeface="华文细黑" pitchFamily="2" charset="-122"/>
                <a:ea typeface="华文细黑" pitchFamily="2" charset="-122"/>
              </a:rPr>
              <a:t>－</a:t>
            </a:r>
            <a:r>
              <a:rPr lang="en-US" altLang="zh-CN">
                <a:solidFill>
                  <a:srgbClr val="000000"/>
                </a:solidFill>
                <a:latin typeface="华文细黑" pitchFamily="2" charset="-122"/>
                <a:ea typeface="华文细黑" pitchFamily="2" charset="-122"/>
              </a:rPr>
              <a:t>7</a:t>
            </a:r>
            <a:r>
              <a:rPr lang="zh-CN" altLang="en-US">
                <a:solidFill>
                  <a:srgbClr val="000000"/>
                </a:solidFill>
                <a:latin typeface="华文细黑" pitchFamily="2" charset="-122"/>
                <a:ea typeface="华文细黑" pitchFamily="2" charset="-122"/>
              </a:rPr>
              <a:t>年后才有百分之百的所有权。</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上市公司持股的员工享受与其他股东相同的投票权，未上市公司的持股员工对于公司的重大决策享有发言权。</a:t>
            </a:r>
            <a:endParaRPr lang="zh-CN" altLang="en-US">
              <a:solidFill>
                <a:srgbClr val="000000"/>
              </a:solidFill>
              <a:latin typeface="华文细黑" pitchFamily="2" charset="-122"/>
              <a:ea typeface="华文细黑" pitchFamily="2" charset="-122"/>
            </a:endParaRPr>
          </a:p>
          <a:p>
            <a:pPr algn="l">
              <a:lnSpc>
                <a:spcPct val="140000"/>
              </a:lnSpc>
              <a:spcBef>
                <a:spcPct val="20000"/>
              </a:spcBef>
              <a:buClr>
                <a:srgbClr val="FF3300"/>
              </a:buClr>
              <a:buSzPct val="120000"/>
              <a:buFont typeface="Monotype Sorts" pitchFamily="2" charset="2"/>
              <a:buChar char="ý"/>
            </a:pPr>
            <a:r>
              <a:rPr lang="zh-CN" altLang="en-US">
                <a:solidFill>
                  <a:srgbClr val="000000"/>
                </a:solidFill>
                <a:latin typeface="华文细黑" pitchFamily="2" charset="-122"/>
                <a:ea typeface="华文细黑" pitchFamily="2" charset="-122"/>
              </a:rPr>
              <a:t>  政府对于实行员工持股计划的公司给予税收优惠。</a:t>
            </a:r>
            <a:endParaRPr lang="zh-CN" altLang="en-US" b="0">
              <a:solidFill>
                <a:srgbClr val="000000"/>
              </a:solidFill>
              <a:ea typeface="幼圆" pitchFamily="49" charset="-122"/>
            </a:endParaRPr>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a:xfrm>
            <a:off x="0" y="0"/>
            <a:ext cx="10668000" cy="914400"/>
          </a:xfrm>
          <a:solidFill>
            <a:srgbClr val="0000CC"/>
          </a:solidFill>
        </p:spPr>
        <p:txBody>
          <a:bodyPr anchor="b"/>
          <a:lstStyle/>
          <a:p>
            <a:pPr eaLnBrk="1" hangingPunct="1">
              <a:lnSpc>
                <a:spcPct val="330000"/>
              </a:lnSpc>
            </a:pPr>
            <a:r>
              <a:rPr lang="zh-CN" altLang="en-US" sz="3200" b="1" dirty="0" smtClean="0">
                <a:solidFill>
                  <a:srgbClr val="FFFFFF"/>
                </a:solidFill>
                <a:latin typeface="华文中宋" pitchFamily="2" charset="-122"/>
                <a:ea typeface="华文中宋" pitchFamily="2" charset="-122"/>
              </a:rPr>
              <a:t>员工持股计划的优点和问题</a:t>
            </a:r>
            <a:endParaRPr lang="zh-CN" altLang="en-US" sz="3200" b="1" dirty="0" smtClean="0">
              <a:solidFill>
                <a:srgbClr val="FFFFFF"/>
              </a:solidFill>
              <a:latin typeface="华文中宋" pitchFamily="2" charset="-122"/>
              <a:ea typeface="华文中宋" pitchFamily="2" charset="-122"/>
            </a:endParaRPr>
          </a:p>
        </p:txBody>
      </p:sp>
      <p:sp>
        <p:nvSpPr>
          <p:cNvPr id="282627" name="Text Box 3"/>
          <p:cNvSpPr txBox="1">
            <a:spLocks noChangeArrowheads="1"/>
          </p:cNvSpPr>
          <p:nvPr/>
        </p:nvSpPr>
        <p:spPr bwMode="auto">
          <a:xfrm>
            <a:off x="990600" y="990600"/>
            <a:ext cx="8915400" cy="5706177"/>
          </a:xfrm>
          <a:prstGeom prst="rect">
            <a:avLst/>
          </a:prstGeom>
          <a:noFill/>
          <a:ln w="9525">
            <a:noFill/>
            <a:miter lim="800000"/>
          </a:ln>
        </p:spPr>
        <p:txBody>
          <a:bodyPr>
            <a:spAutoFit/>
          </a:bodyPr>
          <a:lstStyle/>
          <a:p>
            <a:pPr algn="l">
              <a:lnSpc>
                <a:spcPct val="140000"/>
              </a:lnSpc>
              <a:spcBef>
                <a:spcPct val="20000"/>
              </a:spcBef>
              <a:buClr>
                <a:srgbClr val="FF3300"/>
              </a:buClr>
              <a:buSzPct val="120000"/>
              <a:buFont typeface="Monotype Sorts" pitchFamily="2" charset="2"/>
              <a:buChar char="ý"/>
            </a:pPr>
            <a:r>
              <a:rPr lang="zh-CN" altLang="en-US" dirty="0" smtClean="0">
                <a:solidFill>
                  <a:srgbClr val="FF0000"/>
                </a:solidFill>
                <a:latin typeface="华文细黑" pitchFamily="2" charset="-122"/>
                <a:ea typeface="华文细黑" pitchFamily="2" charset="-122"/>
              </a:rPr>
              <a:t>优点</a:t>
            </a:r>
            <a:endParaRPr lang="en-US" altLang="zh-CN" dirty="0" smtClean="0">
              <a:solidFill>
                <a:srgbClr val="FF0000"/>
              </a:solidFill>
              <a:latin typeface="华文细黑" pitchFamily="2" charset="-122"/>
              <a:ea typeface="华文细黑" pitchFamily="2" charset="-122"/>
            </a:endParaRPr>
          </a:p>
          <a:p>
            <a:pPr lvl="1" algn="l">
              <a:lnSpc>
                <a:spcPct val="140000"/>
              </a:lnSpc>
              <a:spcBef>
                <a:spcPct val="20000"/>
              </a:spcBef>
              <a:buClr>
                <a:srgbClr val="FF3300"/>
              </a:buClr>
              <a:buSzPct val="120000"/>
              <a:buFont typeface="Monotype Sorts" pitchFamily="2" charset="2"/>
              <a:buChar char="ý"/>
            </a:pPr>
            <a:r>
              <a:rPr lang="zh-CN" altLang="en-US" dirty="0" smtClean="0">
                <a:solidFill>
                  <a:srgbClr val="000000"/>
                </a:solidFill>
                <a:latin typeface="华文细黑" pitchFamily="2" charset="-122"/>
                <a:ea typeface="华文细黑" pitchFamily="2" charset="-122"/>
              </a:rPr>
              <a:t>财务和税收</a:t>
            </a:r>
            <a:r>
              <a:rPr lang="zh-CN" altLang="en-US" dirty="0">
                <a:solidFill>
                  <a:srgbClr val="000000"/>
                </a:solidFill>
                <a:latin typeface="华文细黑" pitchFamily="2" charset="-122"/>
                <a:ea typeface="华文细黑" pitchFamily="2" charset="-122"/>
              </a:rPr>
              <a:t>方面</a:t>
            </a:r>
            <a:r>
              <a:rPr lang="zh-CN" altLang="en-US" dirty="0" smtClean="0">
                <a:solidFill>
                  <a:srgbClr val="000000"/>
                </a:solidFill>
                <a:latin typeface="华文细黑" pitchFamily="2" charset="-122"/>
                <a:ea typeface="华文细黑" pitchFamily="2" charset="-122"/>
              </a:rPr>
              <a:t>：如美国法律规定，参与员工</a:t>
            </a:r>
            <a:r>
              <a:rPr lang="zh-CN" altLang="en-US" dirty="0">
                <a:solidFill>
                  <a:srgbClr val="000000"/>
                </a:solidFill>
                <a:latin typeface="华文细黑" pitchFamily="2" charset="-122"/>
                <a:ea typeface="华文细黑" pitchFamily="2" charset="-122"/>
              </a:rPr>
              <a:t>持股计划所获得的股本和红利在提取使用前免交个人收入</a:t>
            </a:r>
            <a:r>
              <a:rPr lang="zh-CN" altLang="en-US" dirty="0" smtClean="0">
                <a:solidFill>
                  <a:srgbClr val="000000"/>
                </a:solidFill>
                <a:latin typeface="华文细黑" pitchFamily="2" charset="-122"/>
                <a:ea typeface="华文细黑" pitchFamily="2" charset="-122"/>
              </a:rPr>
              <a:t>所得税，还</a:t>
            </a:r>
            <a:r>
              <a:rPr lang="zh-CN" altLang="en-US" dirty="0">
                <a:solidFill>
                  <a:srgbClr val="000000"/>
                </a:solidFill>
                <a:latin typeface="华文细黑" pitchFamily="2" charset="-122"/>
                <a:ea typeface="华文细黑" pitchFamily="2" charset="-122"/>
              </a:rPr>
              <a:t>可以帮助企业扩大资金来源</a:t>
            </a:r>
            <a:r>
              <a:rPr lang="en-US" altLang="zh-CN" dirty="0">
                <a:solidFill>
                  <a:srgbClr val="000000"/>
                </a:solidFill>
                <a:latin typeface="华文细黑" pitchFamily="2" charset="-122"/>
                <a:ea typeface="华文细黑" pitchFamily="2" charset="-122"/>
              </a:rPr>
              <a:t>,</a:t>
            </a:r>
            <a:r>
              <a:rPr lang="zh-CN" altLang="en-US" dirty="0">
                <a:solidFill>
                  <a:srgbClr val="000000"/>
                </a:solidFill>
                <a:latin typeface="华文细黑" pitchFamily="2" charset="-122"/>
                <a:ea typeface="华文细黑" pitchFamily="2" charset="-122"/>
              </a:rPr>
              <a:t>获得一部分低成本资金</a:t>
            </a:r>
            <a:r>
              <a:rPr lang="zh-CN" altLang="en-US" dirty="0" smtClean="0">
                <a:solidFill>
                  <a:srgbClr val="000000"/>
                </a:solidFill>
                <a:latin typeface="华文细黑" pitchFamily="2" charset="-122"/>
                <a:ea typeface="华文细黑" pitchFamily="2" charset="-122"/>
              </a:rPr>
              <a:t>。</a:t>
            </a:r>
            <a:endParaRPr lang="en-US" altLang="zh-CN" dirty="0" smtClean="0">
              <a:solidFill>
                <a:srgbClr val="000000"/>
              </a:solidFill>
              <a:latin typeface="华文细黑" pitchFamily="2" charset="-122"/>
              <a:ea typeface="华文细黑" pitchFamily="2" charset="-122"/>
            </a:endParaRPr>
          </a:p>
          <a:p>
            <a:pPr lvl="1" algn="l">
              <a:lnSpc>
                <a:spcPct val="140000"/>
              </a:lnSpc>
              <a:spcBef>
                <a:spcPct val="20000"/>
              </a:spcBef>
              <a:buClr>
                <a:srgbClr val="FF3300"/>
              </a:buClr>
              <a:buSzPct val="120000"/>
              <a:buFont typeface="Monotype Sorts" pitchFamily="2" charset="2"/>
              <a:buChar char="ý"/>
            </a:pPr>
            <a:r>
              <a:rPr lang="zh-CN" altLang="zh-CN" dirty="0">
                <a:solidFill>
                  <a:srgbClr val="000000"/>
                </a:solidFill>
              </a:rPr>
              <a:t>有利于企业留住</a:t>
            </a:r>
            <a:r>
              <a:rPr lang="zh-CN" altLang="zh-CN" dirty="0" smtClean="0">
                <a:solidFill>
                  <a:srgbClr val="000000"/>
                </a:solidFill>
              </a:rPr>
              <a:t>人才</a:t>
            </a:r>
            <a:r>
              <a:rPr lang="zh-CN" altLang="en-US" dirty="0" smtClean="0">
                <a:solidFill>
                  <a:srgbClr val="000000"/>
                </a:solidFill>
              </a:rPr>
              <a:t>。</a:t>
            </a:r>
            <a:endParaRPr lang="en-US" altLang="zh-CN" dirty="0" smtClean="0">
              <a:solidFill>
                <a:srgbClr val="000000"/>
              </a:solidFill>
            </a:endParaRPr>
          </a:p>
          <a:p>
            <a:pPr lvl="1" algn="l">
              <a:lnSpc>
                <a:spcPct val="140000"/>
              </a:lnSpc>
              <a:spcBef>
                <a:spcPct val="20000"/>
              </a:spcBef>
              <a:buClr>
                <a:srgbClr val="FF3300"/>
              </a:buClr>
              <a:buSzPct val="120000"/>
              <a:buFont typeface="Monotype Sorts" pitchFamily="2" charset="2"/>
              <a:buChar char="ý"/>
            </a:pPr>
            <a:r>
              <a:rPr lang="zh-CN" altLang="zh-CN" dirty="0">
                <a:solidFill>
                  <a:srgbClr val="000000"/>
                </a:solidFill>
              </a:rPr>
              <a:t>有利于增强员工的所有者意识</a:t>
            </a:r>
            <a:r>
              <a:rPr lang="en-US" altLang="zh-CN" dirty="0">
                <a:solidFill>
                  <a:srgbClr val="000000"/>
                </a:solidFill>
              </a:rPr>
              <a:t>,</a:t>
            </a:r>
            <a:r>
              <a:rPr lang="zh-CN" altLang="zh-CN" dirty="0">
                <a:solidFill>
                  <a:srgbClr val="000000"/>
                </a:solidFill>
              </a:rPr>
              <a:t>培养他们的自豪感</a:t>
            </a:r>
            <a:r>
              <a:rPr lang="zh-CN" altLang="zh-CN" dirty="0" smtClean="0">
                <a:solidFill>
                  <a:srgbClr val="000000"/>
                </a:solidFill>
              </a:rPr>
              <a:t>。</a:t>
            </a:r>
            <a:endParaRPr lang="en-US" altLang="zh-CN" dirty="0" smtClean="0">
              <a:solidFill>
                <a:srgbClr val="000000"/>
              </a:solidFill>
            </a:endParaRPr>
          </a:p>
          <a:p>
            <a:pPr marL="342900" indent="-342900" algn="l">
              <a:lnSpc>
                <a:spcPct val="140000"/>
              </a:lnSpc>
              <a:spcBef>
                <a:spcPct val="20000"/>
              </a:spcBef>
              <a:buClr>
                <a:srgbClr val="FF3300"/>
              </a:buClr>
              <a:buSzPct val="120000"/>
              <a:buFont typeface="Monotype Sorts" pitchFamily="2" charset="2"/>
              <a:buChar char="ý"/>
            </a:pPr>
            <a:r>
              <a:rPr lang="zh-CN" altLang="en-US" dirty="0" smtClean="0">
                <a:solidFill>
                  <a:srgbClr val="FF0000"/>
                </a:solidFill>
                <a:latin typeface="华文细黑" pitchFamily="2" charset="-122"/>
                <a:ea typeface="华文细黑" pitchFamily="2" charset="-122"/>
              </a:rPr>
              <a:t>潜在的问题</a:t>
            </a:r>
            <a:endParaRPr lang="en-US" altLang="zh-CN" dirty="0">
              <a:solidFill>
                <a:srgbClr val="FF0000"/>
              </a:solidFill>
              <a:latin typeface="华文细黑" pitchFamily="2" charset="-122"/>
              <a:ea typeface="华文细黑" pitchFamily="2" charset="-122"/>
            </a:endParaRPr>
          </a:p>
          <a:p>
            <a:pPr lvl="1" algn="l">
              <a:lnSpc>
                <a:spcPct val="140000"/>
              </a:lnSpc>
              <a:spcBef>
                <a:spcPct val="20000"/>
              </a:spcBef>
              <a:buClr>
                <a:srgbClr val="FF3300"/>
              </a:buClr>
              <a:buSzPct val="120000"/>
              <a:buFont typeface="Monotype Sorts" pitchFamily="2" charset="2"/>
              <a:buChar char="ý"/>
            </a:pPr>
            <a:r>
              <a:rPr lang="zh-CN" altLang="en-US" dirty="0">
                <a:solidFill>
                  <a:srgbClr val="000000"/>
                </a:solidFill>
              </a:rPr>
              <a:t>激励不足以及</a:t>
            </a:r>
            <a:r>
              <a:rPr lang="zh-CN" altLang="en-US" dirty="0" smtClean="0">
                <a:solidFill>
                  <a:srgbClr val="000000"/>
                </a:solidFill>
              </a:rPr>
              <a:t>“搭便车”</a:t>
            </a:r>
            <a:endParaRPr lang="en-US" altLang="zh-CN" dirty="0" smtClean="0">
              <a:solidFill>
                <a:srgbClr val="000000"/>
              </a:solidFill>
            </a:endParaRPr>
          </a:p>
          <a:p>
            <a:pPr lvl="1" algn="l">
              <a:lnSpc>
                <a:spcPct val="140000"/>
              </a:lnSpc>
              <a:spcBef>
                <a:spcPct val="20000"/>
              </a:spcBef>
              <a:buClr>
                <a:srgbClr val="FF3300"/>
              </a:buClr>
              <a:buSzPct val="120000"/>
              <a:buFont typeface="Monotype Sorts" pitchFamily="2" charset="2"/>
              <a:buChar char="ý"/>
            </a:pPr>
            <a:r>
              <a:rPr lang="zh-CN" altLang="en-US" dirty="0">
                <a:solidFill>
                  <a:srgbClr val="000000"/>
                </a:solidFill>
              </a:rPr>
              <a:t>员工持股计划在为员工带来一定的利益的同时</a:t>
            </a:r>
            <a:r>
              <a:rPr lang="en-US" altLang="zh-CN" dirty="0">
                <a:solidFill>
                  <a:srgbClr val="000000"/>
                </a:solidFill>
              </a:rPr>
              <a:t>,</a:t>
            </a:r>
            <a:r>
              <a:rPr lang="zh-CN" altLang="en-US" dirty="0">
                <a:solidFill>
                  <a:srgbClr val="000000"/>
                </a:solidFill>
              </a:rPr>
              <a:t>也使他们承受了一定的</a:t>
            </a:r>
            <a:r>
              <a:rPr lang="zh-CN" altLang="en-US" dirty="0" smtClean="0">
                <a:solidFill>
                  <a:srgbClr val="000000"/>
                </a:solidFill>
              </a:rPr>
              <a:t>风险</a:t>
            </a:r>
            <a:endParaRPr lang="en-US" altLang="zh-CN" dirty="0" smtClean="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smtClean="0">
                <a:solidFill>
                  <a:srgbClr val="FFFFFF"/>
                </a:solidFill>
                <a:latin typeface="华文中宋" pitchFamily="2" charset="-122"/>
                <a:ea typeface="华文中宋" pitchFamily="2" charset="-122"/>
              </a:rPr>
              <a:t>美国股票期权计划的类型</a:t>
            </a:r>
            <a:endParaRPr lang="zh-CN" altLang="en-US" sz="3200" b="1" smtClean="0">
              <a:solidFill>
                <a:srgbClr val="FFFFFF"/>
              </a:solidFill>
              <a:latin typeface="华文中宋" pitchFamily="2" charset="-122"/>
              <a:ea typeface="华文中宋" pitchFamily="2" charset="-122"/>
            </a:endParaRPr>
          </a:p>
        </p:txBody>
      </p:sp>
      <p:sp>
        <p:nvSpPr>
          <p:cNvPr id="278531" name="Text Box 3"/>
          <p:cNvSpPr txBox="1">
            <a:spLocks noChangeArrowheads="1"/>
          </p:cNvSpPr>
          <p:nvPr/>
        </p:nvSpPr>
        <p:spPr bwMode="auto">
          <a:xfrm>
            <a:off x="293376" y="1649733"/>
            <a:ext cx="10374624" cy="4893647"/>
          </a:xfrm>
          <a:prstGeom prst="rect">
            <a:avLst/>
          </a:prstGeom>
          <a:noFill/>
          <a:ln w="9525">
            <a:noFill/>
            <a:miter lim="800000"/>
          </a:ln>
        </p:spPr>
        <p:txBody>
          <a:bodyPr wrap="square">
            <a:spAutoFit/>
          </a:bodyPr>
          <a:lstStyle/>
          <a:p>
            <a:pPr algn="l">
              <a:lnSpc>
                <a:spcPct val="200000"/>
              </a:lnSpc>
              <a:spcBef>
                <a:spcPct val="20000"/>
              </a:spcBef>
              <a:buFont typeface="Monotype Sorts" pitchFamily="2" charset="2"/>
              <a:buChar char="n"/>
            </a:pPr>
            <a:r>
              <a:rPr lang="zh-CN" altLang="en-US" dirty="0" smtClean="0">
                <a:solidFill>
                  <a:srgbClr val="000000"/>
                </a:solidFill>
                <a:latin typeface="华文细黑" pitchFamily="2" charset="-122"/>
                <a:ea typeface="华文细黑" pitchFamily="2" charset="-122"/>
              </a:rPr>
              <a:t>奖励性</a:t>
            </a:r>
            <a:r>
              <a:rPr lang="zh-CN" altLang="en-US" dirty="0">
                <a:solidFill>
                  <a:srgbClr val="000000"/>
                </a:solidFill>
                <a:latin typeface="华文细黑" pitchFamily="2" charset="-122"/>
                <a:ea typeface="华文细黑" pitchFamily="2" charset="-122"/>
              </a:rPr>
              <a:t>股票选择权（</a:t>
            </a:r>
            <a:r>
              <a:rPr lang="zh-CN" altLang="zh-CN" dirty="0">
                <a:solidFill>
                  <a:srgbClr val="000000"/>
                </a:solidFill>
                <a:latin typeface="华文细黑" pitchFamily="2" charset="-122"/>
                <a:ea typeface="华文细黑" pitchFamily="2" charset="-122"/>
              </a:rPr>
              <a:t>Incentive Stock Options</a:t>
            </a:r>
            <a:r>
              <a:rPr lang="zh-CN" altLang="en-US" dirty="0" smtClean="0">
                <a:solidFill>
                  <a:srgbClr val="000000"/>
                </a:solidFill>
                <a:latin typeface="华文细黑" pitchFamily="2" charset="-122"/>
                <a:ea typeface="华文细黑" pitchFamily="2" charset="-122"/>
              </a:rPr>
              <a:t>）</a:t>
            </a:r>
            <a:endParaRPr lang="en-US" altLang="zh-CN" dirty="0" smtClean="0">
              <a:solidFill>
                <a:srgbClr val="000000"/>
              </a:solidFill>
              <a:latin typeface="华文细黑" pitchFamily="2" charset="-122"/>
              <a:ea typeface="华文细黑" pitchFamily="2" charset="-122"/>
            </a:endParaRPr>
          </a:p>
          <a:p>
            <a:pPr algn="l">
              <a:lnSpc>
                <a:spcPct val="200000"/>
              </a:lnSpc>
              <a:spcBef>
                <a:spcPct val="20000"/>
              </a:spcBef>
              <a:buFont typeface="Monotype Sorts" pitchFamily="2" charset="2"/>
              <a:buChar char="n"/>
            </a:pPr>
            <a:r>
              <a:rPr lang="zh-CN" altLang="en-US" dirty="0">
                <a:solidFill>
                  <a:srgbClr val="000000"/>
                </a:solidFill>
                <a:latin typeface="华文细黑" pitchFamily="2" charset="-122"/>
                <a:ea typeface="华文细黑" pitchFamily="2" charset="-122"/>
              </a:rPr>
              <a:t>非激励性股票期权计划</a:t>
            </a:r>
            <a:r>
              <a:rPr lang="en-US" altLang="zh-CN" dirty="0">
                <a:solidFill>
                  <a:srgbClr val="000000"/>
                </a:solidFill>
                <a:latin typeface="华文细黑" pitchFamily="2" charset="-122"/>
                <a:ea typeface="华文细黑" pitchFamily="2" charset="-122"/>
              </a:rPr>
              <a:t>(</a:t>
            </a:r>
            <a:r>
              <a:rPr lang="en-US" altLang="zh-CN" dirty="0" smtClean="0">
                <a:solidFill>
                  <a:srgbClr val="000000"/>
                </a:solidFill>
                <a:latin typeface="华文细黑" pitchFamily="2" charset="-122"/>
                <a:ea typeface="华文细黑" pitchFamily="2" charset="-122"/>
              </a:rPr>
              <a:t>nonqualified/</a:t>
            </a:r>
            <a:r>
              <a:rPr lang="en-US" altLang="zh-CN" dirty="0">
                <a:solidFill>
                  <a:srgbClr val="000000"/>
                </a:solidFill>
                <a:latin typeface="华文细黑" pitchFamily="2" charset="-122"/>
                <a:ea typeface="华文细黑" pitchFamily="2" charset="-122"/>
              </a:rPr>
              <a:t> </a:t>
            </a:r>
            <a:r>
              <a:rPr lang="en-US" altLang="zh-CN" dirty="0" err="1">
                <a:solidFill>
                  <a:srgbClr val="000000"/>
                </a:solidFill>
                <a:latin typeface="华文细黑" pitchFamily="2" charset="-122"/>
                <a:ea typeface="华文细黑" pitchFamily="2" charset="-122"/>
              </a:rPr>
              <a:t>nonstatutory</a:t>
            </a:r>
            <a:r>
              <a:rPr lang="en-US" altLang="zh-CN" dirty="0" smtClean="0">
                <a:solidFill>
                  <a:srgbClr val="000000"/>
                </a:solidFill>
                <a:latin typeface="华文细黑" pitchFamily="2" charset="-122"/>
                <a:ea typeface="华文细黑" pitchFamily="2" charset="-122"/>
              </a:rPr>
              <a:t> </a:t>
            </a:r>
            <a:r>
              <a:rPr lang="en-US" altLang="zh-CN" dirty="0">
                <a:solidFill>
                  <a:srgbClr val="000000"/>
                </a:solidFill>
                <a:latin typeface="华文细黑" pitchFamily="2" charset="-122"/>
                <a:ea typeface="华文细黑" pitchFamily="2" charset="-122"/>
              </a:rPr>
              <a:t>stock </a:t>
            </a:r>
            <a:r>
              <a:rPr lang="en-US" altLang="zh-CN" dirty="0" smtClean="0">
                <a:solidFill>
                  <a:srgbClr val="000000"/>
                </a:solidFill>
                <a:latin typeface="华文细黑" pitchFamily="2" charset="-122"/>
                <a:ea typeface="华文细黑" pitchFamily="2" charset="-122"/>
              </a:rPr>
              <a:t>options)</a:t>
            </a:r>
            <a:endParaRPr lang="zh-CN" altLang="en-US" dirty="0">
              <a:solidFill>
                <a:srgbClr val="000000"/>
              </a:solidFill>
              <a:latin typeface="华文细黑" pitchFamily="2" charset="-122"/>
              <a:ea typeface="华文细黑" pitchFamily="2" charset="-122"/>
            </a:endParaRPr>
          </a:p>
          <a:p>
            <a:pPr algn="l">
              <a:lnSpc>
                <a:spcPct val="200000"/>
              </a:lnSpc>
              <a:spcBef>
                <a:spcPct val="20000"/>
              </a:spcBef>
              <a:buFont typeface="Monotype Sorts" pitchFamily="2" charset="2"/>
              <a:buChar char="n"/>
            </a:pPr>
            <a:r>
              <a:rPr lang="zh-CN" altLang="en-US" dirty="0">
                <a:solidFill>
                  <a:srgbClr val="000000"/>
                </a:solidFill>
                <a:latin typeface="华文细黑" pitchFamily="2" charset="-122"/>
                <a:ea typeface="华文细黑" pitchFamily="2" charset="-122"/>
              </a:rPr>
              <a:t>限制性股票计划（</a:t>
            </a:r>
            <a:r>
              <a:rPr lang="en-US" altLang="zh-CN" dirty="0">
                <a:solidFill>
                  <a:srgbClr val="000000"/>
                </a:solidFill>
                <a:latin typeface="华文细黑" pitchFamily="2" charset="-122"/>
                <a:ea typeface="华文细黑" pitchFamily="2" charset="-122"/>
              </a:rPr>
              <a:t>restricted stock plan</a:t>
            </a:r>
            <a:r>
              <a:rPr lang="zh-CN" altLang="en-US" dirty="0" smtClean="0">
                <a:solidFill>
                  <a:srgbClr val="000000"/>
                </a:solidFill>
                <a:latin typeface="华文细黑" pitchFamily="2" charset="-122"/>
                <a:ea typeface="华文细黑" pitchFamily="2" charset="-122"/>
              </a:rPr>
              <a:t>）</a:t>
            </a:r>
            <a:endParaRPr lang="zh-CN" altLang="en-US" dirty="0">
              <a:solidFill>
                <a:srgbClr val="000000"/>
              </a:solidFill>
              <a:latin typeface="华文细黑" pitchFamily="2" charset="-122"/>
              <a:ea typeface="华文细黑" pitchFamily="2" charset="-122"/>
            </a:endParaRPr>
          </a:p>
          <a:p>
            <a:pPr algn="l">
              <a:lnSpc>
                <a:spcPct val="200000"/>
              </a:lnSpc>
              <a:spcBef>
                <a:spcPct val="20000"/>
              </a:spcBef>
              <a:buFont typeface="Monotype Sorts" pitchFamily="2" charset="2"/>
              <a:buChar char="n"/>
            </a:pPr>
            <a:r>
              <a:rPr lang="zh-CN" altLang="en-US" dirty="0">
                <a:solidFill>
                  <a:srgbClr val="000000"/>
                </a:solidFill>
                <a:latin typeface="华文细黑" pitchFamily="2" charset="-122"/>
                <a:ea typeface="华文细黑" pitchFamily="2" charset="-122"/>
              </a:rPr>
              <a:t>虚拟</a:t>
            </a:r>
            <a:r>
              <a:rPr lang="zh-CN" altLang="en-US" dirty="0" smtClean="0">
                <a:solidFill>
                  <a:srgbClr val="000000"/>
                </a:solidFill>
                <a:latin typeface="华文细黑" pitchFamily="2" charset="-122"/>
                <a:ea typeface="华文细黑" pitchFamily="2" charset="-122"/>
              </a:rPr>
              <a:t>股票</a:t>
            </a:r>
            <a:r>
              <a:rPr lang="zh-CN" altLang="en-US" dirty="0">
                <a:solidFill>
                  <a:srgbClr val="000000"/>
                </a:solidFill>
                <a:latin typeface="华文细黑" pitchFamily="2" charset="-122"/>
                <a:ea typeface="华文细黑" pitchFamily="2" charset="-122"/>
              </a:rPr>
              <a:t>计划（</a:t>
            </a:r>
            <a:r>
              <a:rPr lang="en-US" altLang="zh-CN" dirty="0">
                <a:solidFill>
                  <a:srgbClr val="000000"/>
                </a:solidFill>
                <a:latin typeface="华文细黑" pitchFamily="2" charset="-122"/>
                <a:ea typeface="华文细黑" pitchFamily="2" charset="-122"/>
              </a:rPr>
              <a:t>Phantom Stock Plans</a:t>
            </a:r>
            <a:r>
              <a:rPr lang="zh-CN" altLang="en-US" dirty="0">
                <a:solidFill>
                  <a:srgbClr val="000000"/>
                </a:solidFill>
                <a:latin typeface="华文细黑" pitchFamily="2" charset="-122"/>
                <a:ea typeface="华文细黑" pitchFamily="2" charset="-122"/>
              </a:rPr>
              <a:t>）</a:t>
            </a:r>
            <a:endParaRPr lang="zh-CN" altLang="en-US" dirty="0">
              <a:solidFill>
                <a:srgbClr val="000000"/>
              </a:solidFill>
              <a:latin typeface="华文细黑" pitchFamily="2" charset="-122"/>
              <a:ea typeface="华文细黑" pitchFamily="2" charset="-122"/>
            </a:endParaRPr>
          </a:p>
          <a:p>
            <a:pPr algn="l">
              <a:lnSpc>
                <a:spcPct val="200000"/>
              </a:lnSpc>
              <a:spcBef>
                <a:spcPct val="20000"/>
              </a:spcBef>
              <a:buFont typeface="Monotype Sorts" pitchFamily="2" charset="2"/>
              <a:buChar char="n"/>
            </a:pPr>
            <a:r>
              <a:rPr lang="zh-CN" altLang="en-US" dirty="0">
                <a:solidFill>
                  <a:srgbClr val="000000"/>
                </a:solidFill>
                <a:latin typeface="华文细黑" pitchFamily="2" charset="-122"/>
                <a:ea typeface="华文细黑" pitchFamily="2" charset="-122"/>
              </a:rPr>
              <a:t>员工持股计划（</a:t>
            </a:r>
            <a:r>
              <a:rPr lang="en-US" altLang="zh-CN" dirty="0">
                <a:solidFill>
                  <a:srgbClr val="000000"/>
                </a:solidFill>
                <a:latin typeface="华文细黑" pitchFamily="2" charset="-122"/>
                <a:ea typeface="华文细黑" pitchFamily="2" charset="-122"/>
              </a:rPr>
              <a:t>employee stock ownership plan</a:t>
            </a:r>
            <a:r>
              <a:rPr lang="zh-CN" altLang="en-US" dirty="0">
                <a:solidFill>
                  <a:srgbClr val="000000"/>
                </a:solidFill>
                <a:latin typeface="华文细黑" pitchFamily="2" charset="-122"/>
                <a:ea typeface="华文细黑" pitchFamily="2" charset="-122"/>
              </a:rPr>
              <a:t>）</a:t>
            </a:r>
            <a:endParaRPr lang="zh-CN" altLang="en-US" dirty="0">
              <a:solidFill>
                <a:srgbClr val="000000"/>
              </a:solidFill>
              <a:latin typeface="华文细黑" pitchFamily="2" charset="-122"/>
              <a:ea typeface="华文细黑" pitchFamily="2" charset="-122"/>
            </a:endParaRPr>
          </a:p>
          <a:p>
            <a:pPr algn="l">
              <a:lnSpc>
                <a:spcPct val="200000"/>
              </a:lnSpc>
              <a:spcBef>
                <a:spcPct val="20000"/>
              </a:spcBef>
              <a:buFont typeface="Monotype Sorts" pitchFamily="2" charset="2"/>
              <a:buChar char="n"/>
            </a:pPr>
            <a:r>
              <a:rPr lang="zh-CN" altLang="en-US" dirty="0" smtClean="0">
                <a:solidFill>
                  <a:srgbClr val="000000"/>
                </a:solidFill>
                <a:latin typeface="华文细黑" pitchFamily="2" charset="-122"/>
                <a:ea typeface="华文细黑" pitchFamily="2" charset="-122"/>
              </a:rPr>
              <a:t>退休</a:t>
            </a:r>
            <a:r>
              <a:rPr lang="zh-CN" altLang="en-US" dirty="0">
                <a:solidFill>
                  <a:srgbClr val="000000"/>
                </a:solidFill>
                <a:latin typeface="华文细黑" pitchFamily="2" charset="-122"/>
                <a:ea typeface="华文细黑" pitchFamily="2" charset="-122"/>
              </a:rPr>
              <a:t>计划中的公司股票 </a:t>
            </a:r>
            <a:endParaRPr lang="zh-CN" altLang="en-US" dirty="0">
              <a:solidFill>
                <a:srgbClr val="000000"/>
              </a:solidFill>
              <a:latin typeface="华文细黑" pitchFamily="2" charset="-122"/>
              <a:ea typeface="华文细黑" pitchFamily="2" charset="-122"/>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激励理论：赫兹伯格双因素论</a:t>
            </a:r>
            <a:endParaRPr lang="zh-CN" altLang="en-US" sz="3200" b="1" smtClean="0">
              <a:solidFill>
                <a:srgbClr val="FFFFFF"/>
              </a:solidFill>
              <a:latin typeface="宋体" panose="02010600030101010101" pitchFamily="2" charset="-122"/>
            </a:endParaRPr>
          </a:p>
        </p:txBody>
      </p:sp>
      <p:sp>
        <p:nvSpPr>
          <p:cNvPr id="234499" name="Text Box 3"/>
          <p:cNvSpPr txBox="1">
            <a:spLocks noChangeArrowheads="1"/>
          </p:cNvSpPr>
          <p:nvPr/>
        </p:nvSpPr>
        <p:spPr bwMode="auto">
          <a:xfrm>
            <a:off x="381000" y="990600"/>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4500" name="Text Box 4"/>
          <p:cNvSpPr txBox="1">
            <a:spLocks noChangeArrowheads="1"/>
          </p:cNvSpPr>
          <p:nvPr/>
        </p:nvSpPr>
        <p:spPr bwMode="auto">
          <a:xfrm>
            <a:off x="3733800" y="9906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4501" name="Text Box 5"/>
          <p:cNvSpPr txBox="1">
            <a:spLocks noChangeArrowheads="1"/>
          </p:cNvSpPr>
          <p:nvPr/>
        </p:nvSpPr>
        <p:spPr bwMode="auto">
          <a:xfrm>
            <a:off x="7239000" y="9906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4502" name="Text Box 6"/>
          <p:cNvSpPr txBox="1">
            <a:spLocks noChangeArrowheads="1"/>
          </p:cNvSpPr>
          <p:nvPr/>
        </p:nvSpPr>
        <p:spPr bwMode="auto">
          <a:xfrm>
            <a:off x="381000" y="1565275"/>
            <a:ext cx="3048000" cy="5216525"/>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员工受到两种不同激励因素的激励：保健因素和激励因素。</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保健或维持因素从本质上讲会阻碍行动，但是它们的出现并不能激励绩效产生。这类因素是与基本生活需要、安全保障以及公平对待等联系在一起的。</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激励因素，比如认可、晋升、成就等会激励绩效产生。</a:t>
            </a:r>
            <a:endParaRPr lang="zh-CN" altLang="en-US" sz="2200" b="0">
              <a:solidFill>
                <a:srgbClr val="000000"/>
              </a:solidFill>
            </a:endParaRPr>
          </a:p>
        </p:txBody>
      </p:sp>
      <p:sp>
        <p:nvSpPr>
          <p:cNvPr id="234503" name="Text Box 7"/>
          <p:cNvSpPr txBox="1">
            <a:spLocks noChangeArrowheads="1"/>
          </p:cNvSpPr>
          <p:nvPr/>
        </p:nvSpPr>
        <p:spPr bwMode="auto">
          <a:xfrm>
            <a:off x="3581400" y="1524000"/>
            <a:ext cx="3657600" cy="5716588"/>
          </a:xfrm>
          <a:prstGeom prst="rect">
            <a:avLst/>
          </a:prstGeom>
          <a:noFill/>
          <a:ln w="9525">
            <a:noFill/>
            <a:miter lim="800000"/>
          </a:ln>
        </p:spPr>
        <p:txBody>
          <a:bodyPr>
            <a:spAutoFit/>
          </a:bodyPr>
          <a:lstStyle/>
          <a:p>
            <a:pPr algn="l">
              <a:lnSpc>
                <a:spcPct val="110000"/>
              </a:lnSpc>
              <a:spcBef>
                <a:spcPct val="10000"/>
              </a:spcBef>
              <a:buClr>
                <a:srgbClr val="3333CC"/>
              </a:buClr>
              <a:buFont typeface="Monotype Sorts" pitchFamily="2" charset="2"/>
              <a:buChar char="J"/>
            </a:pPr>
            <a:r>
              <a:rPr lang="zh-CN" altLang="en-US" sz="2200" b="0">
                <a:solidFill>
                  <a:srgbClr val="000000"/>
                </a:solidFill>
              </a:rPr>
              <a:t>基本薪酬必须确定在足够高的水平上，以确保员工获得满足保健需要的经济来源，但它不会激励绩效产生。</a:t>
            </a:r>
            <a:endParaRPr lang="zh-CN" altLang="en-US" sz="2200" b="0">
              <a:solidFill>
                <a:srgbClr val="000000"/>
              </a:solidFill>
            </a:endParaRPr>
          </a:p>
          <a:p>
            <a:pPr algn="l">
              <a:lnSpc>
                <a:spcPct val="110000"/>
              </a:lnSpc>
              <a:spcBef>
                <a:spcPct val="10000"/>
              </a:spcBef>
              <a:buClr>
                <a:srgbClr val="3333CC"/>
              </a:buClr>
              <a:buFont typeface="Monotype Sorts" pitchFamily="2" charset="2"/>
              <a:buChar char="J"/>
            </a:pPr>
            <a:r>
              <a:rPr lang="zh-CN" altLang="en-US" sz="2200" b="0">
                <a:solidFill>
                  <a:srgbClr val="000000"/>
                </a:solidFill>
              </a:rPr>
              <a:t>绩效是通过报酬获得的超出满足基本需要之上的那部分带来的。</a:t>
            </a:r>
            <a:endParaRPr lang="zh-CN" altLang="en-US" sz="2200" b="0">
              <a:solidFill>
                <a:srgbClr val="000000"/>
              </a:solidFill>
            </a:endParaRPr>
          </a:p>
          <a:p>
            <a:pPr algn="l">
              <a:lnSpc>
                <a:spcPct val="110000"/>
              </a:lnSpc>
              <a:spcBef>
                <a:spcPct val="10000"/>
              </a:spcBef>
              <a:buClr>
                <a:srgbClr val="3333CC"/>
              </a:buClr>
              <a:buFont typeface="Monotype Sorts" pitchFamily="2" charset="2"/>
              <a:buChar char="J"/>
            </a:pPr>
            <a:r>
              <a:rPr lang="zh-CN" altLang="en-US" sz="2200" b="0">
                <a:solidFill>
                  <a:srgbClr val="000000"/>
                </a:solidFill>
              </a:rPr>
              <a:t>绩效奖励富有激励性，因为它与满足员工在认可、愉悦、成就等方面的需要联系在一起。</a:t>
            </a:r>
            <a:endParaRPr lang="zh-CN" altLang="en-US" sz="2200" b="0">
              <a:solidFill>
                <a:srgbClr val="000000"/>
              </a:solidFill>
            </a:endParaRPr>
          </a:p>
          <a:p>
            <a:pPr algn="l">
              <a:lnSpc>
                <a:spcPct val="110000"/>
              </a:lnSpc>
              <a:spcBef>
                <a:spcPct val="10000"/>
              </a:spcBef>
              <a:buClr>
                <a:srgbClr val="3333CC"/>
              </a:buClr>
              <a:buFont typeface="Monotype Sorts" pitchFamily="2" charset="2"/>
              <a:buChar char="J"/>
            </a:pPr>
            <a:r>
              <a:rPr lang="zh-CN" altLang="en-US" sz="2200" b="0">
                <a:solidFill>
                  <a:srgbClr val="000000"/>
                </a:solidFill>
              </a:rPr>
              <a:t>人际氛围、责任、工作类型、工作条件等因素会影响绩效付酬计划的成效。</a:t>
            </a:r>
            <a:endParaRPr lang="zh-CN" altLang="en-US" sz="2200" b="0">
              <a:solidFill>
                <a:srgbClr val="000000"/>
              </a:solidFill>
            </a:endParaRPr>
          </a:p>
        </p:txBody>
      </p:sp>
      <p:sp>
        <p:nvSpPr>
          <p:cNvPr id="234504" name="Text Box 8"/>
          <p:cNvSpPr txBox="1">
            <a:spLocks noChangeArrowheads="1"/>
          </p:cNvSpPr>
          <p:nvPr/>
        </p:nvSpPr>
        <p:spPr bwMode="auto">
          <a:xfrm>
            <a:off x="7239000" y="1524000"/>
            <a:ext cx="2971800" cy="5584825"/>
          </a:xfrm>
          <a:prstGeom prst="rect">
            <a:avLst/>
          </a:prstGeom>
          <a:noFill/>
          <a:ln w="9525">
            <a:noFill/>
            <a:miter lim="800000"/>
          </a:ln>
        </p:spPr>
        <p:txBody>
          <a:bodyPr>
            <a:spAutoFit/>
          </a:bodyPr>
          <a:lstStyle/>
          <a:p>
            <a:pPr algn="l">
              <a:lnSpc>
                <a:spcPct val="110000"/>
              </a:lnSpc>
              <a:spcBef>
                <a:spcPct val="50000"/>
              </a:spcBef>
              <a:buClr>
                <a:srgbClr val="FF3300"/>
              </a:buClr>
              <a:buFont typeface="Monotype Sorts" pitchFamily="2" charset="2"/>
              <a:buChar char="4"/>
            </a:pPr>
            <a:r>
              <a:rPr lang="zh-CN" altLang="en-US" sz="2200" b="0" dirty="0">
                <a:solidFill>
                  <a:srgbClr val="000000"/>
                </a:solidFill>
              </a:rPr>
              <a:t>薪资水平很重要</a:t>
            </a:r>
            <a:r>
              <a:rPr lang="en-US" altLang="zh-CN" sz="2200" b="0" dirty="0">
                <a:solidFill>
                  <a:srgbClr val="000000"/>
                </a:solidFill>
              </a:rPr>
              <a:t>——</a:t>
            </a:r>
            <a:r>
              <a:rPr lang="zh-CN" altLang="en-US" sz="2200" b="0" dirty="0">
                <a:solidFill>
                  <a:srgbClr val="000000"/>
                </a:solidFill>
              </a:rPr>
              <a:t>它必须达到某一最低要求，绩效奖励才会作为激励因素发挥作用。</a:t>
            </a:r>
            <a:endParaRPr lang="zh-CN" altLang="en-US" sz="2200" b="0" dirty="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dirty="0">
                <a:solidFill>
                  <a:srgbClr val="000000"/>
                </a:solidFill>
              </a:rPr>
              <a:t>收入保障计划会诱导最低绩效，但不会更多。成功分享计划是富有激励性的。风险分担计划不具有激励性。</a:t>
            </a:r>
            <a:endParaRPr lang="zh-CN" altLang="en-US" sz="2200" b="0" dirty="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dirty="0">
                <a:solidFill>
                  <a:srgbClr val="000000"/>
                </a:solidFill>
              </a:rPr>
              <a:t>工作关系中的其他条件会影响绩效付酬计划的有效性。</a:t>
            </a:r>
            <a:endParaRPr lang="zh-CN" altLang="en-US" sz="2200" b="0" dirty="0">
              <a:solidFill>
                <a:srgbClr val="000000"/>
              </a:solidFill>
            </a:endParaRPr>
          </a:p>
        </p:txBody>
      </p:sp>
      <p:sp>
        <p:nvSpPr>
          <p:cNvPr id="234505" name="Line 9"/>
          <p:cNvSpPr>
            <a:spLocks noChangeShapeType="1"/>
          </p:cNvSpPr>
          <p:nvPr/>
        </p:nvSpPr>
        <p:spPr bwMode="auto">
          <a:xfrm flipV="1">
            <a:off x="228600" y="1524000"/>
            <a:ext cx="10134600" cy="0"/>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4506" name="Line 10"/>
          <p:cNvSpPr>
            <a:spLocks noChangeShapeType="1"/>
          </p:cNvSpPr>
          <p:nvPr/>
        </p:nvSpPr>
        <p:spPr bwMode="auto">
          <a:xfrm flipV="1">
            <a:off x="304800" y="7391400"/>
            <a:ext cx="10134600" cy="0"/>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2"/>
          <p:cNvSpPr>
            <a:spLocks noGrp="1" noChangeArrowheads="1"/>
          </p:cNvSpPr>
          <p:nvPr>
            <p:ph type="title"/>
          </p:nvPr>
        </p:nvSpPr>
        <p:spPr>
          <a:xfrm>
            <a:off x="0" y="0"/>
            <a:ext cx="10668000" cy="1016000"/>
          </a:xfrm>
          <a:solidFill>
            <a:srgbClr val="0000CC"/>
          </a:solidFill>
        </p:spPr>
        <p:txBody>
          <a:bodyPr anchor="b"/>
          <a:lstStyle/>
          <a:p>
            <a:pPr eaLnBrk="1" hangingPunct="1">
              <a:lnSpc>
                <a:spcPct val="350000"/>
              </a:lnSpc>
            </a:pPr>
            <a:r>
              <a:rPr lang="zh-CN" altLang="en-US" sz="3200" b="1" smtClean="0">
                <a:solidFill>
                  <a:srgbClr val="FFFFFF"/>
                </a:solidFill>
                <a:latin typeface="华文中宋" pitchFamily="2" charset="-122"/>
                <a:ea typeface="华文中宋" pitchFamily="2" charset="-122"/>
              </a:rPr>
              <a:t>长期奖励计划案例</a:t>
            </a:r>
            <a:endParaRPr lang="zh-CN" altLang="en-US" sz="3200" b="1" smtClean="0">
              <a:solidFill>
                <a:srgbClr val="FFFFFF"/>
              </a:solidFill>
              <a:latin typeface="华文中宋" pitchFamily="2" charset="-122"/>
              <a:ea typeface="华文中宋" pitchFamily="2" charset="-122"/>
            </a:endParaRPr>
          </a:p>
        </p:txBody>
      </p:sp>
      <p:sp>
        <p:nvSpPr>
          <p:cNvPr id="280579" name="Text Box 3"/>
          <p:cNvSpPr txBox="1">
            <a:spLocks noChangeArrowheads="1"/>
          </p:cNvSpPr>
          <p:nvPr/>
        </p:nvSpPr>
        <p:spPr bwMode="auto">
          <a:xfrm>
            <a:off x="762000" y="1368425"/>
            <a:ext cx="9109075" cy="5130800"/>
          </a:xfrm>
          <a:prstGeom prst="rect">
            <a:avLst/>
          </a:prstGeom>
          <a:noFill/>
          <a:ln w="12700">
            <a:noFill/>
            <a:miter lim="800000"/>
          </a:ln>
        </p:spPr>
        <p:txBody>
          <a:bodyPr anchor="ctr">
            <a:spAutoFit/>
          </a:bodyPr>
          <a:lstStyle/>
          <a:p>
            <a:pPr algn="l">
              <a:lnSpc>
                <a:spcPct val="190000"/>
              </a:lnSpc>
              <a:spcBef>
                <a:spcPct val="50000"/>
              </a:spcBef>
              <a:buClr>
                <a:srgbClr val="009900"/>
              </a:buClr>
              <a:buFont typeface="Webdings" panose="05030102010509060703" pitchFamily="18" charset="2"/>
              <a:buChar char=""/>
            </a:pPr>
            <a:r>
              <a:rPr lang="en-US" altLang="zh-CN" b="0" u="sng">
                <a:solidFill>
                  <a:srgbClr val="FF3300"/>
                </a:solidFill>
                <a:ea typeface="文鼎粗圆简" pitchFamily="18" charset="-122"/>
              </a:rPr>
              <a:t>   </a:t>
            </a:r>
            <a:r>
              <a:rPr lang="zh-CN" altLang="zh-CN" b="0" u="sng">
                <a:solidFill>
                  <a:srgbClr val="FF3300"/>
                </a:solidFill>
                <a:ea typeface="文鼎粗圆简" pitchFamily="18" charset="-122"/>
              </a:rPr>
              <a:t>美国西南航空公司：</a:t>
            </a:r>
            <a:r>
              <a:rPr lang="zh-CN" altLang="zh-CN" b="0">
                <a:solidFill>
                  <a:srgbClr val="000000"/>
                </a:solidFill>
                <a:ea typeface="文鼎粗圆简" pitchFamily="18" charset="-122"/>
              </a:rPr>
              <a:t>与飞行员签订了一个为期10年的合同，为了诱使飞行员放弃在前5年中的加薪权利，公司允许飞行员购买数量最高可达140万股的公司股票，而价格则按照事先约定的一个相对较低的水平上。</a:t>
            </a:r>
            <a:endParaRPr lang="zh-CN" altLang="en-US" b="0">
              <a:solidFill>
                <a:srgbClr val="000000"/>
              </a:solidFill>
              <a:ea typeface="文鼎粗圆简" pitchFamily="18" charset="-122"/>
            </a:endParaRPr>
          </a:p>
          <a:p>
            <a:pPr algn="l">
              <a:lnSpc>
                <a:spcPct val="190000"/>
              </a:lnSpc>
              <a:spcBef>
                <a:spcPct val="50000"/>
              </a:spcBef>
              <a:buClr>
                <a:srgbClr val="009900"/>
              </a:buClr>
              <a:buFont typeface="Webdings" panose="05030102010509060703" pitchFamily="18" charset="2"/>
              <a:buChar char=""/>
            </a:pPr>
            <a:r>
              <a:rPr lang="zh-CN" altLang="en-US" b="0">
                <a:solidFill>
                  <a:srgbClr val="000000"/>
                </a:solidFill>
                <a:ea typeface="文鼎粗圆简" pitchFamily="18" charset="-122"/>
              </a:rPr>
              <a:t> </a:t>
            </a:r>
            <a:r>
              <a:rPr lang="zh-CN" altLang="zh-CN" b="0">
                <a:solidFill>
                  <a:srgbClr val="000000"/>
                </a:solidFill>
                <a:ea typeface="文鼎粗圆简" pitchFamily="18" charset="-122"/>
              </a:rPr>
              <a:t>这不仅对公司财务来说是一件好事，而且有助于促使自己的关键员工将主要精力集中在使得公司的绩效在长期中保持在最高的水平上。</a:t>
            </a:r>
            <a:endParaRPr lang="zh-CN" altLang="en-US" b="0">
              <a:solidFill>
                <a:srgbClr val="000000"/>
              </a:solidFill>
              <a:ea typeface="文鼎粗圆简" pitchFamily="18" charset="-122"/>
            </a:endParaRPr>
          </a:p>
        </p:txBody>
      </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smtClean="0">
                <a:solidFill>
                  <a:srgbClr val="FFFFFF"/>
                </a:solidFill>
                <a:latin typeface="华文中宋" pitchFamily="2" charset="-122"/>
                <a:ea typeface="华文中宋" pitchFamily="2" charset="-122"/>
              </a:rPr>
              <a:t>我国企业的股权激励计划</a:t>
            </a:r>
            <a:endParaRPr lang="zh-CN" altLang="en-US" sz="3200" b="1" smtClean="0">
              <a:solidFill>
                <a:srgbClr val="FFFFFF"/>
              </a:solidFill>
              <a:latin typeface="华文中宋" pitchFamily="2" charset="-122"/>
              <a:ea typeface="华文中宋" pitchFamily="2" charset="-122"/>
            </a:endParaRPr>
          </a:p>
        </p:txBody>
      </p:sp>
      <p:sp>
        <p:nvSpPr>
          <p:cNvPr id="281603" name="Text Box 3"/>
          <p:cNvSpPr txBox="1">
            <a:spLocks noChangeArrowheads="1"/>
          </p:cNvSpPr>
          <p:nvPr/>
        </p:nvSpPr>
        <p:spPr bwMode="auto">
          <a:xfrm>
            <a:off x="990600" y="1219200"/>
            <a:ext cx="8991600" cy="3539430"/>
          </a:xfrm>
          <a:prstGeom prst="rect">
            <a:avLst/>
          </a:prstGeom>
          <a:noFill/>
          <a:ln w="9525">
            <a:noFill/>
            <a:miter lim="800000"/>
          </a:ln>
        </p:spPr>
        <p:txBody>
          <a:bodyPr>
            <a:spAutoFit/>
          </a:bodyPr>
          <a:lstStyle/>
          <a:p>
            <a:pPr algn="l">
              <a:lnSpc>
                <a:spcPct val="200000"/>
              </a:lnSpc>
              <a:buClr>
                <a:srgbClr val="FF3300"/>
              </a:buClr>
              <a:buSzPct val="120000"/>
              <a:buFont typeface="Wingdings 2" panose="05020102010507070707" pitchFamily="18" charset="2"/>
              <a:buChar char=""/>
            </a:pPr>
            <a:r>
              <a:rPr lang="zh-CN" altLang="en-US" sz="2800" dirty="0">
                <a:solidFill>
                  <a:srgbClr val="FF9900"/>
                </a:solidFill>
                <a:latin typeface="华文细黑" pitchFamily="2" charset="-122"/>
                <a:ea typeface="华文细黑" pitchFamily="2" charset="-122"/>
              </a:rPr>
              <a:t>我国国有企业的高层经理人员持股</a:t>
            </a:r>
            <a:r>
              <a:rPr lang="zh-CN" altLang="en-US" sz="2800" dirty="0" smtClean="0">
                <a:solidFill>
                  <a:srgbClr val="FF9900"/>
                </a:solidFill>
                <a:latin typeface="华文细黑" pitchFamily="2" charset="-122"/>
                <a:ea typeface="华文细黑" pitchFamily="2" charset="-122"/>
              </a:rPr>
              <a:t>问题。</a:t>
            </a:r>
            <a:endParaRPr lang="en-US" altLang="zh-CN" sz="2800" dirty="0" smtClean="0">
              <a:solidFill>
                <a:srgbClr val="FF9900"/>
              </a:solidFill>
              <a:latin typeface="华文细黑" pitchFamily="2" charset="-122"/>
              <a:ea typeface="华文细黑" pitchFamily="2" charset="-122"/>
            </a:endParaRPr>
          </a:p>
          <a:p>
            <a:pPr algn="l">
              <a:lnSpc>
                <a:spcPct val="200000"/>
              </a:lnSpc>
              <a:buClr>
                <a:srgbClr val="FF3300"/>
              </a:buClr>
              <a:buSzPct val="120000"/>
              <a:buFont typeface="Wingdings 2" panose="05020102010507070707" pitchFamily="18" charset="2"/>
              <a:buChar char=""/>
            </a:pPr>
            <a:r>
              <a:rPr lang="zh-CN" altLang="en-US" sz="2800" dirty="0" smtClean="0">
                <a:solidFill>
                  <a:srgbClr val="FF9900"/>
                </a:solidFill>
                <a:latin typeface="华文细黑" pitchFamily="2" charset="-122"/>
                <a:ea typeface="华文细黑" pitchFamily="2" charset="-122"/>
              </a:rPr>
              <a:t>我国</a:t>
            </a:r>
            <a:r>
              <a:rPr lang="zh-CN" altLang="en-US" sz="2800" dirty="0">
                <a:solidFill>
                  <a:srgbClr val="FF9900"/>
                </a:solidFill>
                <a:latin typeface="华文细黑" pitchFamily="2" charset="-122"/>
                <a:ea typeface="华文细黑" pitchFamily="2" charset="-122"/>
              </a:rPr>
              <a:t>企业的员工持股问题。</a:t>
            </a:r>
            <a:r>
              <a:rPr lang="zh-CN" altLang="en-US" b="0" dirty="0">
                <a:solidFill>
                  <a:srgbClr val="000000"/>
                </a:solidFill>
              </a:rPr>
              <a:t> </a:t>
            </a:r>
            <a:r>
              <a:rPr lang="zh-CN" altLang="en-US" dirty="0">
                <a:solidFill>
                  <a:srgbClr val="000000"/>
                </a:solidFill>
                <a:latin typeface="华文细黑" pitchFamily="2" charset="-122"/>
                <a:ea typeface="华文细黑" pitchFamily="2" charset="-122"/>
              </a:rPr>
              <a:t> </a:t>
            </a:r>
            <a:endParaRPr lang="en-US" altLang="zh-CN" dirty="0" smtClean="0">
              <a:solidFill>
                <a:srgbClr val="000000"/>
              </a:solidFill>
              <a:latin typeface="华文细黑" pitchFamily="2" charset="-122"/>
              <a:ea typeface="华文细黑" pitchFamily="2" charset="-122"/>
            </a:endParaRPr>
          </a:p>
          <a:p>
            <a:pPr algn="l">
              <a:lnSpc>
                <a:spcPct val="200000"/>
              </a:lnSpc>
              <a:buClr>
                <a:srgbClr val="FF3300"/>
              </a:buClr>
              <a:buSzPct val="120000"/>
              <a:buFont typeface="Wingdings 2" panose="05020102010507070707" pitchFamily="18" charset="2"/>
              <a:buChar char=""/>
            </a:pPr>
            <a:r>
              <a:rPr lang="zh-CN" altLang="en-US" sz="2800" dirty="0">
                <a:solidFill>
                  <a:srgbClr val="FF9900"/>
                </a:solidFill>
                <a:latin typeface="华文细黑" pitchFamily="2" charset="-122"/>
                <a:ea typeface="华文细黑" pitchFamily="2" charset="-122"/>
              </a:rPr>
              <a:t>实施股权计划以及员工持股计划应注意的</a:t>
            </a:r>
            <a:r>
              <a:rPr lang="zh-CN" altLang="en-US" sz="2800" dirty="0" smtClean="0">
                <a:solidFill>
                  <a:srgbClr val="FF9900"/>
                </a:solidFill>
                <a:latin typeface="华文细黑" pitchFamily="2" charset="-122"/>
                <a:ea typeface="华文细黑" pitchFamily="2" charset="-122"/>
              </a:rPr>
              <a:t>问题。</a:t>
            </a:r>
            <a:endParaRPr lang="en-US" altLang="zh-CN" sz="2800" dirty="0" smtClean="0">
              <a:solidFill>
                <a:srgbClr val="FF9900"/>
              </a:solidFill>
              <a:latin typeface="华文细黑" pitchFamily="2" charset="-122"/>
              <a:ea typeface="华文细黑" pitchFamily="2" charset="-122"/>
            </a:endParaRPr>
          </a:p>
          <a:p>
            <a:pPr algn="l">
              <a:lnSpc>
                <a:spcPct val="200000"/>
              </a:lnSpc>
              <a:buClr>
                <a:srgbClr val="FF3300"/>
              </a:buClr>
              <a:buSzPct val="120000"/>
              <a:buFont typeface="Wingdings 2" panose="05020102010507070707" pitchFamily="18" charset="2"/>
              <a:buChar char=""/>
            </a:pPr>
            <a:r>
              <a:rPr lang="zh-CN" altLang="en-US" sz="2800" dirty="0" smtClean="0">
                <a:solidFill>
                  <a:srgbClr val="FF9900"/>
                </a:solidFill>
                <a:latin typeface="华文细黑" pitchFamily="2" charset="-122"/>
                <a:ea typeface="华文细黑" pitchFamily="2" charset="-122"/>
              </a:rPr>
              <a:t>我国</a:t>
            </a:r>
            <a:r>
              <a:rPr lang="zh-CN" altLang="en-US" sz="2800" dirty="0">
                <a:solidFill>
                  <a:srgbClr val="FF9900"/>
                </a:solidFill>
                <a:latin typeface="华文细黑" pitchFamily="2" charset="-122"/>
                <a:ea typeface="华文细黑" pitchFamily="2" charset="-122"/>
              </a:rPr>
              <a:t>企业的股票所有权计划案例。 </a:t>
            </a:r>
            <a:endParaRPr lang="zh-CN" altLang="en-US" sz="2800" dirty="0">
              <a:solidFill>
                <a:srgbClr val="FF9900"/>
              </a:solidFill>
              <a:latin typeface="华文细黑" pitchFamily="2" charset="-122"/>
              <a:ea typeface="华文细黑" pitchFamily="2" charset="-122"/>
            </a:endParaRPr>
          </a:p>
        </p:txBody>
      </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我国国有企业的高层经理人员持股问题</a:t>
            </a:r>
            <a:endParaRPr lang="zh-CN" altLang="en-US" sz="3200" b="1" dirty="0">
              <a:solidFill>
                <a:srgbClr val="FFFFFF"/>
              </a:solidFill>
              <a:latin typeface="华文中宋" pitchFamily="2" charset="-122"/>
              <a:ea typeface="华文中宋" pitchFamily="2" charset="-122"/>
            </a:endParaRPr>
          </a:p>
        </p:txBody>
      </p:sp>
      <p:sp>
        <p:nvSpPr>
          <p:cNvPr id="281603" name="Text Box 3"/>
          <p:cNvSpPr txBox="1">
            <a:spLocks noChangeArrowheads="1"/>
          </p:cNvSpPr>
          <p:nvPr/>
        </p:nvSpPr>
        <p:spPr bwMode="auto">
          <a:xfrm>
            <a:off x="810270" y="1234438"/>
            <a:ext cx="9361157" cy="5545749"/>
          </a:xfrm>
          <a:prstGeom prst="rect">
            <a:avLst/>
          </a:prstGeom>
          <a:noFill/>
          <a:ln w="9525">
            <a:noFill/>
            <a:miter lim="800000"/>
          </a:ln>
        </p:spPr>
        <p:txBody>
          <a:bodyPr wrap="square">
            <a:spAutoFit/>
          </a:bodyPr>
          <a:lstStyle/>
          <a:p>
            <a:pPr algn="l">
              <a:lnSpc>
                <a:spcPct val="150000"/>
              </a:lnSpc>
              <a:buClr>
                <a:srgbClr val="FF3300"/>
              </a:buClr>
              <a:buSzPct val="120000"/>
              <a:buFont typeface="Wingdings 2" panose="05020102010507070707" pitchFamily="18" charset="2"/>
              <a:buChar char=""/>
            </a:pPr>
            <a:r>
              <a:rPr lang="zh-CN" altLang="en-US" b="0" dirty="0" smtClean="0">
                <a:solidFill>
                  <a:srgbClr val="000000"/>
                </a:solidFill>
                <a:latin typeface="宋体" panose="02010600030101010101" pitchFamily="2" charset="-122"/>
                <a:ea typeface="宋体" panose="02010600030101010101" pitchFamily="2" charset="-122"/>
              </a:rPr>
              <a:t>在</a:t>
            </a:r>
            <a:r>
              <a:rPr lang="zh-CN" altLang="en-US" b="0" dirty="0">
                <a:solidFill>
                  <a:srgbClr val="000000"/>
                </a:solidFill>
                <a:latin typeface="宋体" panose="02010600030101010101" pitchFamily="2" charset="-122"/>
                <a:ea typeface="宋体" panose="02010600030101010101" pitchFamily="2" charset="-122"/>
              </a:rPr>
              <a:t>早期国有企业改制过程中，很多企业都直接采取了管理层收购的做法。所谓管理层收购（</a:t>
            </a:r>
            <a:r>
              <a:rPr lang="en-US" altLang="zh-CN" b="0" dirty="0">
                <a:solidFill>
                  <a:srgbClr val="000000"/>
                </a:solidFill>
                <a:latin typeface="宋体" panose="02010600030101010101" pitchFamily="2" charset="-122"/>
                <a:ea typeface="宋体" panose="02010600030101010101" pitchFamily="2" charset="-122"/>
              </a:rPr>
              <a:t>MBO</a:t>
            </a:r>
            <a:r>
              <a:rPr lang="zh-CN" altLang="en-US" b="0" dirty="0">
                <a:solidFill>
                  <a:srgbClr val="000000"/>
                </a:solidFill>
                <a:latin typeface="宋体" panose="02010600030101010101" pitchFamily="2" charset="-122"/>
                <a:ea typeface="宋体" panose="02010600030101010101" pitchFamily="2" charset="-122"/>
              </a:rPr>
              <a:t>，</a:t>
            </a:r>
            <a:r>
              <a:rPr lang="en-US" altLang="zh-CN" b="0" dirty="0">
                <a:solidFill>
                  <a:srgbClr val="000000"/>
                </a:solidFill>
                <a:latin typeface="宋体" panose="02010600030101010101" pitchFamily="2" charset="-122"/>
                <a:ea typeface="宋体" panose="02010600030101010101" pitchFamily="2" charset="-122"/>
              </a:rPr>
              <a:t>Management-Buy-Out</a:t>
            </a:r>
            <a:r>
              <a:rPr lang="zh-CN" altLang="en-US" b="0" dirty="0">
                <a:solidFill>
                  <a:srgbClr val="000000"/>
                </a:solidFill>
                <a:latin typeface="宋体" panose="02010600030101010101" pitchFamily="2" charset="-122"/>
                <a:ea typeface="宋体" panose="02010600030101010101" pitchFamily="2" charset="-122"/>
              </a:rPr>
              <a:t>），就是指企业经营管理层通过收购本企业股权的方式改变公司的所有者结构、控制权结构或资产结构，从而达到对企业的控股或相对控股，从而掌握对本企业的控制权，同时享有且相应的收益权</a:t>
            </a:r>
            <a:r>
              <a:rPr lang="zh-CN" altLang="en-US" b="0" dirty="0" smtClean="0">
                <a:solidFill>
                  <a:srgbClr val="000000"/>
                </a:solidFill>
                <a:latin typeface="宋体" panose="02010600030101010101" pitchFamily="2" charset="-122"/>
                <a:ea typeface="宋体" panose="02010600030101010101" pitchFamily="2" charset="-122"/>
              </a:rPr>
              <a:t>。</a:t>
            </a:r>
            <a:endParaRPr lang="en-US" altLang="zh-CN" b="0" dirty="0" smtClean="0">
              <a:solidFill>
                <a:srgbClr val="000000"/>
              </a:solidFill>
              <a:latin typeface="宋体" panose="02010600030101010101" pitchFamily="2" charset="-122"/>
              <a:ea typeface="宋体" panose="02010600030101010101" pitchFamily="2" charset="-122"/>
            </a:endParaRPr>
          </a:p>
          <a:p>
            <a:pPr algn="l">
              <a:lnSpc>
                <a:spcPct val="150000"/>
              </a:lnSpc>
              <a:buClr>
                <a:srgbClr val="FF3300"/>
              </a:buClr>
              <a:buSzPct val="120000"/>
              <a:buFont typeface="Wingdings 2" panose="05020102010507070707" pitchFamily="18" charset="2"/>
              <a:buChar char=""/>
            </a:pPr>
            <a:r>
              <a:rPr lang="en-US" altLang="zh-CN" b="0" dirty="0" smtClean="0">
                <a:solidFill>
                  <a:srgbClr val="000000"/>
                </a:solidFill>
                <a:latin typeface="宋体" panose="02010600030101010101" pitchFamily="2" charset="-122"/>
                <a:ea typeface="宋体" panose="02010600030101010101" pitchFamily="2" charset="-122"/>
              </a:rPr>
              <a:t>MBO</a:t>
            </a:r>
            <a:r>
              <a:rPr lang="zh-CN" altLang="en-US" b="0" dirty="0" smtClean="0">
                <a:solidFill>
                  <a:srgbClr val="000000"/>
                </a:solidFill>
                <a:latin typeface="宋体" panose="02010600030101010101" pitchFamily="2" charset="-122"/>
                <a:ea typeface="宋体" panose="02010600030101010101" pitchFamily="2" charset="-122"/>
              </a:rPr>
              <a:t>曾经</a:t>
            </a:r>
            <a:r>
              <a:rPr lang="zh-CN" altLang="en-US" b="0" dirty="0">
                <a:solidFill>
                  <a:srgbClr val="000000"/>
                </a:solidFill>
                <a:latin typeface="宋体" panose="02010600030101010101" pitchFamily="2" charset="-122"/>
                <a:ea typeface="宋体" panose="02010600030101010101" pitchFamily="2" charset="-122"/>
              </a:rPr>
              <a:t>被赋予激发国有企业活力、实施国退民进战略等使命，但在实操过程却日益出现操作不规范、信息不透明、国有资产流失等严重问题</a:t>
            </a:r>
            <a:r>
              <a:rPr lang="zh-CN" altLang="en-US" b="0" dirty="0" smtClean="0">
                <a:solidFill>
                  <a:srgbClr val="000000"/>
                </a:solidFill>
                <a:latin typeface="宋体" panose="02010600030101010101" pitchFamily="2" charset="-122"/>
                <a:ea typeface="宋体" panose="02010600030101010101" pitchFamily="2" charset="-122"/>
              </a:rPr>
              <a:t>。</a:t>
            </a:r>
            <a:r>
              <a:rPr lang="en-US" altLang="zh-CN" b="0" dirty="0" smtClean="0">
                <a:solidFill>
                  <a:srgbClr val="000000"/>
                </a:solidFill>
                <a:latin typeface="宋体" panose="02010600030101010101" pitchFamily="2" charset="-122"/>
                <a:ea typeface="宋体" panose="02010600030101010101" pitchFamily="2" charset="-122"/>
              </a:rPr>
              <a:t>	</a:t>
            </a:r>
            <a:endParaRPr lang="en-US" altLang="zh-CN" b="0" dirty="0" smtClean="0">
              <a:solidFill>
                <a:srgbClr val="000000"/>
              </a:solidFill>
              <a:latin typeface="宋体" panose="02010600030101010101" pitchFamily="2" charset="-122"/>
              <a:ea typeface="宋体" panose="02010600030101010101" pitchFamily="2" charset="-122"/>
            </a:endParaRPr>
          </a:p>
          <a:p>
            <a:pPr algn="l">
              <a:lnSpc>
                <a:spcPct val="150000"/>
              </a:lnSpc>
              <a:buClr>
                <a:srgbClr val="FF3300"/>
              </a:buClr>
              <a:buSzPct val="120000"/>
              <a:buFont typeface="Wingdings 2" panose="05020102010507070707" pitchFamily="18" charset="2"/>
              <a:buChar char=""/>
            </a:pPr>
            <a:r>
              <a:rPr lang="zh-CN" altLang="en-US" b="0" dirty="0" smtClean="0">
                <a:solidFill>
                  <a:srgbClr val="000000"/>
                </a:solidFill>
                <a:latin typeface="宋体" panose="02010600030101010101" pitchFamily="2" charset="-122"/>
                <a:ea typeface="宋体" panose="02010600030101010101" pitchFamily="2" charset="-122"/>
              </a:rPr>
              <a:t>政策规范：</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关于进一步规范国有企业改制工作实施意见的通知</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（国办发</a:t>
            </a:r>
            <a:r>
              <a:rPr lang="en-US" altLang="zh-CN" b="0" dirty="0">
                <a:solidFill>
                  <a:srgbClr val="000000"/>
                </a:solidFill>
                <a:latin typeface="宋体" panose="02010600030101010101" pitchFamily="2" charset="-122"/>
                <a:ea typeface="宋体" panose="02010600030101010101" pitchFamily="2" charset="-122"/>
              </a:rPr>
              <a:t>[2005]60</a:t>
            </a:r>
            <a:r>
              <a:rPr lang="zh-CN" altLang="en-US" b="0" dirty="0">
                <a:solidFill>
                  <a:srgbClr val="000000"/>
                </a:solidFill>
                <a:latin typeface="宋体" panose="02010600030101010101" pitchFamily="2" charset="-122"/>
                <a:ea typeface="宋体" panose="02010600030101010101" pitchFamily="2" charset="-122"/>
              </a:rPr>
              <a:t>号</a:t>
            </a:r>
            <a:r>
              <a:rPr lang="zh-CN" altLang="en-US" b="0" dirty="0" smtClean="0">
                <a:solidFill>
                  <a:srgbClr val="000000"/>
                </a:solidFill>
                <a:latin typeface="宋体" panose="02010600030101010101" pitchFamily="2" charset="-122"/>
                <a:ea typeface="宋体" panose="02010600030101010101" pitchFamily="2" charset="-122"/>
              </a:rPr>
              <a:t>）、</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上市公司股权激励管理办法</a:t>
            </a:r>
            <a:r>
              <a:rPr lang="en-US" altLang="zh-CN" b="0" dirty="0">
                <a:solidFill>
                  <a:srgbClr val="000000"/>
                </a:solidFill>
                <a:latin typeface="宋体" panose="02010600030101010101" pitchFamily="2" charset="-122"/>
                <a:ea typeface="宋体" panose="02010600030101010101" pitchFamily="2" charset="-122"/>
              </a:rPr>
              <a:t>》</a:t>
            </a:r>
            <a:endParaRPr lang="zh-CN" altLang="en-US" b="0"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我国企业的员工持股</a:t>
            </a:r>
            <a:r>
              <a:rPr lang="zh-CN" altLang="en-US" sz="3200" b="1" dirty="0" smtClean="0">
                <a:solidFill>
                  <a:srgbClr val="FFFFFF"/>
                </a:solidFill>
                <a:latin typeface="华文中宋" pitchFamily="2" charset="-122"/>
                <a:ea typeface="华文中宋" pitchFamily="2" charset="-122"/>
              </a:rPr>
              <a:t>计划</a:t>
            </a:r>
            <a:endParaRPr lang="zh-CN" altLang="en-US" sz="3200" b="1" dirty="0" smtClean="0">
              <a:solidFill>
                <a:srgbClr val="FFFFFF"/>
              </a:solidFill>
              <a:latin typeface="华文中宋" pitchFamily="2" charset="-122"/>
              <a:ea typeface="华文中宋" pitchFamily="2" charset="-122"/>
            </a:endParaRPr>
          </a:p>
        </p:txBody>
      </p:sp>
      <p:sp>
        <p:nvSpPr>
          <p:cNvPr id="281603" name="Text Box 3"/>
          <p:cNvSpPr txBox="1">
            <a:spLocks noChangeArrowheads="1"/>
          </p:cNvSpPr>
          <p:nvPr/>
        </p:nvSpPr>
        <p:spPr bwMode="auto">
          <a:xfrm>
            <a:off x="897354" y="1219200"/>
            <a:ext cx="9361157" cy="5632311"/>
          </a:xfrm>
          <a:prstGeom prst="rect">
            <a:avLst/>
          </a:prstGeom>
          <a:noFill/>
          <a:ln w="9525">
            <a:noFill/>
            <a:miter lim="800000"/>
          </a:ln>
        </p:spPr>
        <p:txBody>
          <a:bodyPr wrap="square">
            <a:spAutoFit/>
          </a:bodyPr>
          <a:lstStyle/>
          <a:p>
            <a:pPr algn="l">
              <a:lnSpc>
                <a:spcPct val="150000"/>
              </a:lnSpc>
              <a:buClr>
                <a:srgbClr val="FF3300"/>
              </a:buClr>
              <a:buSzPct val="120000"/>
              <a:buFont typeface="Wingdings 2" panose="05020102010507070707" pitchFamily="18" charset="2"/>
              <a:buChar char=""/>
            </a:pPr>
            <a:r>
              <a:rPr lang="en-US" altLang="zh-CN" sz="1600" dirty="0">
                <a:solidFill>
                  <a:srgbClr val="000000"/>
                </a:solidFill>
                <a:latin typeface="宋体" panose="02010600030101010101" pitchFamily="2" charset="-122"/>
                <a:ea typeface="宋体" panose="02010600030101010101" pitchFamily="2" charset="-122"/>
              </a:rPr>
              <a:t>2012</a:t>
            </a:r>
            <a:r>
              <a:rPr lang="zh-CN" altLang="en-US" sz="1600" dirty="0">
                <a:solidFill>
                  <a:srgbClr val="000000"/>
                </a:solidFill>
                <a:latin typeface="宋体" panose="02010600030101010101" pitchFamily="2" charset="-122"/>
                <a:ea typeface="宋体" panose="02010600030101010101" pitchFamily="2" charset="-122"/>
              </a:rPr>
              <a:t>年</a:t>
            </a:r>
            <a:r>
              <a:rPr lang="en-US" altLang="zh-CN" sz="1600" dirty="0">
                <a:solidFill>
                  <a:srgbClr val="000000"/>
                </a:solidFill>
                <a:latin typeface="宋体" panose="02010600030101010101" pitchFamily="2" charset="-122"/>
                <a:ea typeface="宋体" panose="02010600030101010101" pitchFamily="2" charset="-122"/>
              </a:rPr>
              <a:t>8</a:t>
            </a:r>
            <a:r>
              <a:rPr lang="zh-CN" altLang="en-US" sz="1600" dirty="0" smtClean="0">
                <a:solidFill>
                  <a:srgbClr val="000000"/>
                </a:solidFill>
                <a:latin typeface="宋体" panose="02010600030101010101" pitchFamily="2" charset="-122"/>
                <a:ea typeface="宋体" panose="02010600030101010101" pitchFamily="2" charset="-122"/>
              </a:rPr>
              <a:t>月，</a:t>
            </a:r>
            <a:r>
              <a:rPr lang="en-US" altLang="zh-CN" sz="1600" dirty="0" smtClean="0">
                <a:solidFill>
                  <a:srgbClr val="000000"/>
                </a:solidFill>
                <a:latin typeface="宋体" panose="02010600030101010101" pitchFamily="2" charset="-122"/>
                <a:ea typeface="宋体" panose="02010600030101010101" pitchFamily="2" charset="-122"/>
              </a:rPr>
              <a:t>《</a:t>
            </a:r>
            <a:r>
              <a:rPr lang="zh-CN" altLang="en-US" sz="1600" dirty="0">
                <a:solidFill>
                  <a:srgbClr val="000000"/>
                </a:solidFill>
                <a:latin typeface="宋体" panose="02010600030101010101" pitchFamily="2" charset="-122"/>
                <a:ea typeface="宋体" panose="02010600030101010101" pitchFamily="2" charset="-122"/>
              </a:rPr>
              <a:t>上市公司员工持股计划管理暂行办法（征求意见稿）</a:t>
            </a:r>
            <a:r>
              <a:rPr lang="en-US" altLang="zh-CN" sz="1600" dirty="0" smtClean="0">
                <a:solidFill>
                  <a:srgbClr val="000000"/>
                </a:solidFill>
                <a:latin typeface="宋体" panose="02010600030101010101" pitchFamily="2" charset="-122"/>
                <a:ea typeface="宋体" panose="02010600030101010101" pitchFamily="2" charset="-122"/>
              </a:rPr>
              <a:t>》</a:t>
            </a:r>
            <a:endParaRPr lang="en-US" altLang="zh-CN" sz="1600" dirty="0" smtClean="0">
              <a:solidFill>
                <a:srgbClr val="000000"/>
              </a:solidFill>
              <a:latin typeface="宋体" panose="02010600030101010101" pitchFamily="2" charset="-122"/>
              <a:ea typeface="宋体" panose="02010600030101010101" pitchFamily="2" charset="-122"/>
            </a:endParaRPr>
          </a:p>
          <a:p>
            <a:pPr algn="l">
              <a:lnSpc>
                <a:spcPct val="200000"/>
              </a:lnSpc>
              <a:buClr>
                <a:srgbClr val="FF3300"/>
              </a:buClr>
              <a:buSzPct val="120000"/>
              <a:buFont typeface="Wingdings 2" panose="05020102010507070707" pitchFamily="18" charset="2"/>
              <a:buChar char=""/>
            </a:pPr>
            <a:r>
              <a:rPr lang="zh-CN" altLang="en-US" dirty="0" smtClean="0">
                <a:solidFill>
                  <a:srgbClr val="000000"/>
                </a:solidFill>
                <a:latin typeface="华文细黑" pitchFamily="2" charset="-122"/>
                <a:ea typeface="华文细黑" pitchFamily="2" charset="-122"/>
              </a:rPr>
              <a:t>第一，每年度</a:t>
            </a:r>
            <a:r>
              <a:rPr lang="zh-CN" altLang="en-US" dirty="0">
                <a:solidFill>
                  <a:srgbClr val="000000"/>
                </a:solidFill>
                <a:latin typeface="华文细黑" pitchFamily="2" charset="-122"/>
                <a:ea typeface="华文细黑" pitchFamily="2" charset="-122"/>
              </a:rPr>
              <a:t>用于实施员工持股计划的资金来源于最近</a:t>
            </a:r>
            <a:r>
              <a:rPr lang="en-US" altLang="zh-CN" dirty="0">
                <a:solidFill>
                  <a:srgbClr val="000000"/>
                </a:solidFill>
                <a:latin typeface="华文细黑" pitchFamily="2" charset="-122"/>
                <a:ea typeface="华文细黑" pitchFamily="2" charset="-122"/>
              </a:rPr>
              <a:t>12</a:t>
            </a:r>
            <a:r>
              <a:rPr lang="zh-CN" altLang="en-US" dirty="0">
                <a:solidFill>
                  <a:srgbClr val="000000"/>
                </a:solidFill>
                <a:latin typeface="华文细黑" pitchFamily="2" charset="-122"/>
                <a:ea typeface="华文细黑" pitchFamily="2" charset="-122"/>
              </a:rPr>
              <a:t>个月公司应付员工的工资、奖金等现金薪酬，且数额不得高于其现金薪酬总额的</a:t>
            </a:r>
            <a:r>
              <a:rPr lang="en-US" altLang="zh-CN" dirty="0">
                <a:solidFill>
                  <a:srgbClr val="000000"/>
                </a:solidFill>
                <a:latin typeface="华文细黑" pitchFamily="2" charset="-122"/>
                <a:ea typeface="华文细黑" pitchFamily="2" charset="-122"/>
              </a:rPr>
              <a:t>30%</a:t>
            </a:r>
            <a:r>
              <a:rPr lang="zh-CN" altLang="en-US" dirty="0">
                <a:solidFill>
                  <a:srgbClr val="000000"/>
                </a:solidFill>
                <a:latin typeface="华文细黑" pitchFamily="2" charset="-122"/>
                <a:ea typeface="华文细黑" pitchFamily="2" charset="-122"/>
              </a:rPr>
              <a:t>。员工用于参加员工持股计划的资金总额不得高于其家庭金融资产的三分之一。每次实施员工持股计划，其所购股票的持股期限不得低于</a:t>
            </a:r>
            <a:r>
              <a:rPr lang="en-US" altLang="zh-CN" dirty="0">
                <a:solidFill>
                  <a:srgbClr val="000000"/>
                </a:solidFill>
                <a:latin typeface="华文细黑" pitchFamily="2" charset="-122"/>
                <a:ea typeface="华文细黑" pitchFamily="2" charset="-122"/>
              </a:rPr>
              <a:t>36</a:t>
            </a:r>
            <a:r>
              <a:rPr lang="zh-CN" altLang="en-US" dirty="0">
                <a:solidFill>
                  <a:srgbClr val="000000"/>
                </a:solidFill>
                <a:latin typeface="华文细黑" pitchFamily="2" charset="-122"/>
                <a:ea typeface="华文细黑" pitchFamily="2" charset="-122"/>
              </a:rPr>
              <a:t>个月。上市公司全部有效的员工持股计划所持有股票总数累计不得超过公司股本总额的</a:t>
            </a:r>
            <a:r>
              <a:rPr lang="en-US" altLang="zh-CN" dirty="0">
                <a:solidFill>
                  <a:srgbClr val="000000"/>
                </a:solidFill>
                <a:latin typeface="华文细黑" pitchFamily="2" charset="-122"/>
                <a:ea typeface="华文细黑" pitchFamily="2" charset="-122"/>
              </a:rPr>
              <a:t>10%</a:t>
            </a:r>
            <a:r>
              <a:rPr lang="zh-CN" altLang="en-US" dirty="0">
                <a:solidFill>
                  <a:srgbClr val="000000"/>
                </a:solidFill>
                <a:latin typeface="华文细黑" pitchFamily="2" charset="-122"/>
                <a:ea typeface="华文细黑" pitchFamily="2" charset="-122"/>
              </a:rPr>
              <a:t>，单个员工所获股份权益对应的股票总数累计不得超过公司股本总额的</a:t>
            </a:r>
            <a:r>
              <a:rPr lang="en-US" altLang="zh-CN" dirty="0">
                <a:solidFill>
                  <a:srgbClr val="000000"/>
                </a:solidFill>
                <a:latin typeface="华文细黑" pitchFamily="2" charset="-122"/>
                <a:ea typeface="华文细黑" pitchFamily="2" charset="-122"/>
              </a:rPr>
              <a:t>1%</a:t>
            </a:r>
            <a:r>
              <a:rPr lang="zh-CN" altLang="en-US" dirty="0">
                <a:solidFill>
                  <a:srgbClr val="000000"/>
                </a:solidFill>
                <a:latin typeface="华文细黑" pitchFamily="2" charset="-122"/>
                <a:ea typeface="华文细黑" pitchFamily="2" charset="-122"/>
              </a:rPr>
              <a:t>。</a:t>
            </a:r>
            <a:endParaRPr lang="zh-CN" altLang="en-US" dirty="0">
              <a:solidFill>
                <a:srgbClr val="000000"/>
              </a:solidFill>
              <a:latin typeface="华文细黑" pitchFamily="2" charset="-122"/>
              <a:ea typeface="华文细黑" pitchFamily="2" charset="-122"/>
            </a:endParaRPr>
          </a:p>
        </p:txBody>
      </p:sp>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我国企业的员工持股</a:t>
            </a:r>
            <a:r>
              <a:rPr lang="zh-CN" altLang="en-US" sz="3200" b="1" dirty="0" smtClean="0">
                <a:solidFill>
                  <a:srgbClr val="FFFFFF"/>
                </a:solidFill>
                <a:latin typeface="华文中宋" pitchFamily="2" charset="-122"/>
                <a:ea typeface="华文中宋" pitchFamily="2" charset="-122"/>
              </a:rPr>
              <a:t>计划</a:t>
            </a:r>
            <a:endParaRPr lang="zh-CN" altLang="en-US" sz="3200" b="1" dirty="0" smtClean="0">
              <a:solidFill>
                <a:srgbClr val="FFFFFF"/>
              </a:solidFill>
              <a:latin typeface="华文中宋" pitchFamily="2" charset="-122"/>
              <a:ea typeface="华文中宋" pitchFamily="2" charset="-122"/>
            </a:endParaRPr>
          </a:p>
        </p:txBody>
      </p:sp>
      <p:sp>
        <p:nvSpPr>
          <p:cNvPr id="281603" name="Text Box 3"/>
          <p:cNvSpPr txBox="1">
            <a:spLocks noChangeArrowheads="1"/>
          </p:cNvSpPr>
          <p:nvPr/>
        </p:nvSpPr>
        <p:spPr bwMode="auto">
          <a:xfrm>
            <a:off x="990600" y="1219200"/>
            <a:ext cx="8991600" cy="5562228"/>
          </a:xfrm>
          <a:prstGeom prst="rect">
            <a:avLst/>
          </a:prstGeom>
          <a:noFill/>
          <a:ln w="9525">
            <a:noFill/>
            <a:miter lim="800000"/>
          </a:ln>
        </p:spPr>
        <p:txBody>
          <a:bodyPr>
            <a:spAutoFit/>
          </a:bodyPr>
          <a:lstStyle/>
          <a:p>
            <a:pPr algn="l">
              <a:lnSpc>
                <a:spcPct val="150000"/>
              </a:lnSpc>
              <a:buClr>
                <a:srgbClr val="FF3300"/>
              </a:buClr>
              <a:buSzPct val="120000"/>
              <a:buFont typeface="Wingdings 2" panose="05020102010507070707" pitchFamily="18" charset="2"/>
              <a:buChar char=""/>
            </a:pPr>
            <a:r>
              <a:rPr lang="zh-CN" altLang="en-US" dirty="0" smtClean="0">
                <a:solidFill>
                  <a:srgbClr val="000000"/>
                </a:solidFill>
                <a:latin typeface="华文细黑" pitchFamily="2" charset="-122"/>
                <a:ea typeface="华文细黑" pitchFamily="2" charset="-122"/>
              </a:rPr>
              <a:t>第二，</a:t>
            </a:r>
            <a:r>
              <a:rPr lang="zh-CN" altLang="zh-CN" dirty="0">
                <a:solidFill>
                  <a:srgbClr val="000000"/>
                </a:solidFill>
              </a:rPr>
              <a:t>上市公司应当将员工持股计划委托给信托公司、保险资产管理公司、证券公司、基金管理公司以及其它符合条件的资产管理机构进行管理。资产管理机构不得管理本公司及本公司控股的上市公司的员工持股计划，也不得管理其控股股东、实际控制人及与其受同一控制下的公司的员工持股计划。资产管理机构应当以员工持股计划的名义开立证券交易帐户，员工持股计划持有的股票、资金为委托财产，独立于资产管理机构的固有财产，并独立于资产管理机构管理的其他财产。资产管理机构不得将委托财产归入其固有财产，资产管理机构因依法解散、被依法撤销或者被依法宣告破产等原因进行清算的，委托财产不属于其清算财产。 </a:t>
            </a:r>
            <a:endParaRPr lang="zh-CN" altLang="zh-CN"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我国企业的员工持股</a:t>
            </a:r>
            <a:r>
              <a:rPr lang="zh-CN" altLang="en-US" sz="3200" b="1" dirty="0" smtClean="0">
                <a:solidFill>
                  <a:srgbClr val="FFFFFF"/>
                </a:solidFill>
                <a:latin typeface="华文中宋" pitchFamily="2" charset="-122"/>
                <a:ea typeface="华文中宋" pitchFamily="2" charset="-122"/>
              </a:rPr>
              <a:t>计划</a:t>
            </a:r>
            <a:endParaRPr lang="zh-CN" altLang="en-US" sz="3200" b="1" dirty="0" smtClean="0">
              <a:solidFill>
                <a:srgbClr val="FFFFFF"/>
              </a:solidFill>
              <a:latin typeface="华文中宋" pitchFamily="2" charset="-122"/>
              <a:ea typeface="华文中宋" pitchFamily="2" charset="-122"/>
            </a:endParaRPr>
          </a:p>
        </p:txBody>
      </p:sp>
      <p:sp>
        <p:nvSpPr>
          <p:cNvPr id="281603" name="Text Box 3"/>
          <p:cNvSpPr txBox="1">
            <a:spLocks noChangeArrowheads="1"/>
          </p:cNvSpPr>
          <p:nvPr/>
        </p:nvSpPr>
        <p:spPr bwMode="auto">
          <a:xfrm>
            <a:off x="990600" y="1219200"/>
            <a:ext cx="8991600" cy="4524315"/>
          </a:xfrm>
          <a:prstGeom prst="rect">
            <a:avLst/>
          </a:prstGeom>
          <a:noFill/>
          <a:ln w="9525">
            <a:noFill/>
            <a:miter lim="800000"/>
          </a:ln>
        </p:spPr>
        <p:txBody>
          <a:bodyPr>
            <a:spAutoFit/>
          </a:bodyPr>
          <a:lstStyle/>
          <a:p>
            <a:pPr algn="l">
              <a:lnSpc>
                <a:spcPct val="150000"/>
              </a:lnSpc>
              <a:buClr>
                <a:srgbClr val="FF3300"/>
              </a:buClr>
              <a:buSzPct val="120000"/>
              <a:buFont typeface="Wingdings 2" panose="05020102010507070707" pitchFamily="18" charset="2"/>
              <a:buChar char=""/>
            </a:pPr>
            <a:r>
              <a:rPr lang="zh-CN" altLang="en-US" dirty="0">
                <a:solidFill>
                  <a:srgbClr val="000000"/>
                </a:solidFill>
              </a:rPr>
              <a:t>第三，资产管理机构应当在股东大会审议通过员工持股计划后</a:t>
            </a:r>
            <a:r>
              <a:rPr lang="en-US" altLang="zh-CN" dirty="0">
                <a:solidFill>
                  <a:srgbClr val="000000"/>
                </a:solidFill>
              </a:rPr>
              <a:t>3</a:t>
            </a:r>
            <a:r>
              <a:rPr lang="zh-CN" altLang="en-US" dirty="0">
                <a:solidFill>
                  <a:srgbClr val="000000"/>
                </a:solidFill>
              </a:rPr>
              <a:t>个月内，根据员工持股计划的安排，完成公司股票的购买；员工持股计划约定以持续购买方式实施的，资产管理机构应在董事会公告购买公司股票之日起</a:t>
            </a:r>
            <a:r>
              <a:rPr lang="en-US" altLang="zh-CN" dirty="0">
                <a:solidFill>
                  <a:srgbClr val="000000"/>
                </a:solidFill>
              </a:rPr>
              <a:t>3</a:t>
            </a:r>
            <a:r>
              <a:rPr lang="zh-CN" altLang="en-US" dirty="0">
                <a:solidFill>
                  <a:srgbClr val="000000"/>
                </a:solidFill>
              </a:rPr>
              <a:t>个月内完成股票的购买。在前述规定的期限内，购买股票的具体时间、数量、价格、方式等由资产管理机构按照约定实施。上市公司应当在规定的股票购买期间每月公告一次资产管理机构购买股票的时间、数量、价格、方式等具体</a:t>
            </a:r>
            <a:r>
              <a:rPr lang="zh-CN" altLang="en-US" dirty="0" smtClean="0">
                <a:solidFill>
                  <a:srgbClr val="000000"/>
                </a:solidFill>
              </a:rPr>
              <a:t>情况。</a:t>
            </a:r>
            <a:endParaRPr lang="zh-CN" altLang="zh-CN" dirty="0">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实施股权计划以及员工持股计划应注意的问题</a:t>
            </a:r>
            <a:endParaRPr lang="zh-CN" altLang="en-US" sz="3200" b="1" dirty="0" smtClean="0">
              <a:solidFill>
                <a:srgbClr val="FFFFFF"/>
              </a:solidFill>
              <a:latin typeface="华文中宋" pitchFamily="2" charset="-122"/>
              <a:ea typeface="华文中宋" pitchFamily="2" charset="-122"/>
            </a:endParaRPr>
          </a:p>
        </p:txBody>
      </p:sp>
      <p:sp>
        <p:nvSpPr>
          <p:cNvPr id="5" name="Rectangle 3"/>
          <p:cNvSpPr>
            <a:spLocks noChangeArrowheads="1"/>
          </p:cNvSpPr>
          <p:nvPr/>
        </p:nvSpPr>
        <p:spPr bwMode="auto">
          <a:xfrm>
            <a:off x="990600" y="1524000"/>
            <a:ext cx="8534400" cy="5043497"/>
          </a:xfrm>
          <a:prstGeom prst="rect">
            <a:avLst/>
          </a:prstGeom>
          <a:noFill/>
          <a:ln w="9525">
            <a:noFill/>
            <a:miter lim="800000"/>
          </a:ln>
        </p:spPr>
        <p:txBody>
          <a:bodyPr>
            <a:spAutoFit/>
          </a:bodyPr>
          <a:lstStyle/>
          <a:p>
            <a:pPr algn="l">
              <a:lnSpc>
                <a:spcPct val="140000"/>
              </a:lnSpc>
              <a:spcBef>
                <a:spcPct val="50000"/>
              </a:spcBef>
              <a:buClr>
                <a:srgbClr val="FF3300"/>
              </a:buClr>
              <a:buSzPct val="120000"/>
              <a:buFont typeface="Wingdings 2" panose="05020102010507070707" pitchFamily="18" charset="2"/>
              <a:buChar char=""/>
            </a:pPr>
            <a:r>
              <a:rPr lang="zh-CN" altLang="en-US" sz="2800" b="0" dirty="0" smtClean="0">
                <a:solidFill>
                  <a:srgbClr val="000000"/>
                </a:solidFill>
                <a:latin typeface="宋体" panose="02010600030101010101" pitchFamily="2" charset="-122"/>
                <a:ea typeface="宋体" panose="02010600030101010101" pitchFamily="2" charset="-122"/>
              </a:rPr>
              <a:t>尽管</a:t>
            </a:r>
            <a:r>
              <a:rPr lang="zh-CN" altLang="en-US" sz="2800" b="0" dirty="0">
                <a:solidFill>
                  <a:srgbClr val="000000"/>
                </a:solidFill>
                <a:latin typeface="宋体" panose="02010600030101010101" pitchFamily="2" charset="-122"/>
                <a:ea typeface="宋体" panose="02010600030101010101" pitchFamily="2" charset="-122"/>
              </a:rPr>
              <a:t>股权激励以及员工持股等</a:t>
            </a:r>
            <a:r>
              <a:rPr lang="zh-CN" altLang="en-US" sz="2800" b="0" dirty="0" smtClean="0">
                <a:solidFill>
                  <a:srgbClr val="000000"/>
                </a:solidFill>
                <a:latin typeface="宋体" panose="02010600030101010101" pitchFamily="2" charset="-122"/>
                <a:ea typeface="宋体" panose="02010600030101010101" pitchFamily="2" charset="-122"/>
              </a:rPr>
              <a:t>措施的实施在中国逐渐变得规范化，这些措施也</a:t>
            </a:r>
            <a:r>
              <a:rPr lang="zh-CN" altLang="en-US" sz="2800" b="0" dirty="0">
                <a:solidFill>
                  <a:srgbClr val="000000"/>
                </a:solidFill>
                <a:latin typeface="宋体" panose="02010600030101010101" pitchFamily="2" charset="-122"/>
                <a:ea typeface="宋体" panose="02010600030101010101" pitchFamily="2" charset="-122"/>
              </a:rPr>
              <a:t>并非是万应灵药。企业必须全面理解这些计划可能达成的结果及其需要满足的条件</a:t>
            </a:r>
            <a:r>
              <a:rPr lang="zh-CN" altLang="en-US" sz="2800" b="0" dirty="0" smtClean="0">
                <a:solidFill>
                  <a:srgbClr val="000000"/>
                </a:solidFill>
                <a:latin typeface="宋体" panose="02010600030101010101" pitchFamily="2" charset="-122"/>
                <a:ea typeface="宋体" panose="02010600030101010101" pitchFamily="2" charset="-122"/>
              </a:rPr>
              <a:t>。</a:t>
            </a:r>
            <a:endParaRPr lang="en-US" altLang="zh-CN" sz="2800" b="0" dirty="0" smtClean="0">
              <a:solidFill>
                <a:srgbClr val="000000"/>
              </a:solidFill>
              <a:latin typeface="宋体" panose="02010600030101010101" pitchFamily="2" charset="-122"/>
              <a:ea typeface="宋体" panose="02010600030101010101" pitchFamily="2" charset="-122"/>
            </a:endParaRPr>
          </a:p>
          <a:p>
            <a:pPr algn="l">
              <a:lnSpc>
                <a:spcPct val="140000"/>
              </a:lnSpc>
              <a:spcBef>
                <a:spcPct val="50000"/>
              </a:spcBef>
              <a:buClr>
                <a:srgbClr val="FF3300"/>
              </a:buClr>
              <a:buSzPct val="120000"/>
              <a:buFont typeface="Wingdings 2" panose="05020102010507070707" pitchFamily="18" charset="2"/>
              <a:buChar char=""/>
            </a:pPr>
            <a:r>
              <a:rPr lang="zh-CN" altLang="en-US" sz="2800" b="0" dirty="0" smtClean="0">
                <a:solidFill>
                  <a:srgbClr val="000000"/>
                </a:solidFill>
                <a:latin typeface="宋体" panose="02010600030101010101" pitchFamily="2" charset="-122"/>
                <a:ea typeface="宋体" panose="02010600030101010101" pitchFamily="2" charset="-122"/>
              </a:rPr>
              <a:t>员工</a:t>
            </a:r>
            <a:r>
              <a:rPr lang="zh-CN" altLang="en-US" sz="2800" b="0" dirty="0">
                <a:solidFill>
                  <a:srgbClr val="000000"/>
                </a:solidFill>
                <a:latin typeface="宋体" panose="02010600030101010101" pitchFamily="2" charset="-122"/>
                <a:ea typeface="宋体" panose="02010600030101010101" pitchFamily="2" charset="-122"/>
              </a:rPr>
              <a:t>持股计划只能作为企业整体薪酬体系的一个组成部分来发挥作用</a:t>
            </a:r>
            <a:r>
              <a:rPr lang="en-US" altLang="zh-CN" sz="2800" b="0" dirty="0">
                <a:solidFill>
                  <a:srgbClr val="000000"/>
                </a:solidFill>
                <a:latin typeface="宋体" panose="02010600030101010101" pitchFamily="2" charset="-122"/>
                <a:ea typeface="宋体" panose="02010600030101010101" pitchFamily="2" charset="-122"/>
              </a:rPr>
              <a:t>,</a:t>
            </a:r>
            <a:r>
              <a:rPr lang="zh-CN" altLang="en-US" sz="2800" b="0" dirty="0">
                <a:solidFill>
                  <a:srgbClr val="000000"/>
                </a:solidFill>
                <a:latin typeface="宋体" panose="02010600030101010101" pitchFamily="2" charset="-122"/>
                <a:ea typeface="宋体" panose="02010600030101010101" pitchFamily="2" charset="-122"/>
              </a:rPr>
              <a:t>并且需要依赖科学、规范的现代企业制度以及富有激励性的整体人力资源管理制度作为其发挥作用的平台</a:t>
            </a:r>
            <a:r>
              <a:rPr lang="zh-CN" altLang="en-US" sz="2800" b="0" dirty="0" smtClean="0">
                <a:solidFill>
                  <a:srgbClr val="000000"/>
                </a:solidFill>
                <a:latin typeface="宋体" panose="02010600030101010101" pitchFamily="2" charset="-122"/>
                <a:ea typeface="宋体" panose="02010600030101010101" pitchFamily="2" charset="-122"/>
              </a:rPr>
              <a:t>。</a:t>
            </a:r>
            <a:endParaRPr lang="en-US" altLang="zh-CN" sz="2800" b="0" dirty="0" smtClean="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2"/>
          <p:cNvSpPr>
            <a:spLocks noGrp="1" noChangeArrowheads="1"/>
          </p:cNvSpPr>
          <p:nvPr>
            <p:ph type="ctrTitle"/>
          </p:nvPr>
        </p:nvSpPr>
        <p:spPr>
          <a:xfrm>
            <a:off x="0" y="0"/>
            <a:ext cx="10668000" cy="990600"/>
          </a:xfrm>
          <a:solidFill>
            <a:srgbClr val="0000CC"/>
          </a:solidFill>
        </p:spPr>
        <p:txBody>
          <a:bodyPr anchor="b"/>
          <a:lstStyle/>
          <a:p>
            <a:pPr eaLnBrk="1" hangingPunct="1">
              <a:lnSpc>
                <a:spcPct val="410000"/>
              </a:lnSpc>
            </a:pPr>
            <a:r>
              <a:rPr lang="zh-CN" altLang="en-US" sz="3200" b="1" dirty="0">
                <a:solidFill>
                  <a:srgbClr val="FFFFFF"/>
                </a:solidFill>
                <a:latin typeface="华文中宋" pitchFamily="2" charset="-122"/>
                <a:ea typeface="华文中宋" pitchFamily="2" charset="-122"/>
              </a:rPr>
              <a:t>我国企业的股票所有权计划案例</a:t>
            </a:r>
            <a:endParaRPr lang="zh-CN" altLang="en-US" sz="3200" b="1" dirty="0" smtClean="0">
              <a:solidFill>
                <a:srgbClr val="FFFFFF"/>
              </a:solidFill>
              <a:latin typeface="华文中宋" pitchFamily="2" charset="-122"/>
              <a:ea typeface="华文中宋" pitchFamily="2" charset="-122"/>
            </a:endParaRPr>
          </a:p>
        </p:txBody>
      </p:sp>
      <p:sp>
        <p:nvSpPr>
          <p:cNvPr id="5" name="Rectangle 3"/>
          <p:cNvSpPr>
            <a:spLocks noChangeArrowheads="1"/>
          </p:cNvSpPr>
          <p:nvPr/>
        </p:nvSpPr>
        <p:spPr bwMode="auto">
          <a:xfrm>
            <a:off x="293377" y="929644"/>
            <a:ext cx="10081245" cy="6740307"/>
          </a:xfrm>
          <a:prstGeom prst="rect">
            <a:avLst/>
          </a:prstGeom>
          <a:noFill/>
          <a:ln w="9525">
            <a:noFill/>
            <a:miter lim="800000"/>
          </a:ln>
        </p:spPr>
        <p:txBody>
          <a:bodyPr wrap="square">
            <a:spAutoFit/>
          </a:bodyPr>
          <a:lstStyle/>
          <a:p>
            <a:pPr algn="l">
              <a:lnSpc>
                <a:spcPct val="150000"/>
              </a:lnSpc>
              <a:spcBef>
                <a:spcPts val="0"/>
              </a:spcBef>
              <a:buClr>
                <a:srgbClr val="FF3300"/>
              </a:buClr>
              <a:buSzPct val="120000"/>
              <a:buFont typeface="Wingdings 2" panose="05020102010507070707" pitchFamily="18" charset="2"/>
              <a:buChar char=""/>
            </a:pPr>
            <a:r>
              <a:rPr lang="zh-CN" altLang="en-US" dirty="0">
                <a:solidFill>
                  <a:srgbClr val="FF9900"/>
                </a:solidFill>
                <a:latin typeface="宋体" panose="02010600030101010101" pitchFamily="2" charset="-122"/>
                <a:ea typeface="宋体" panose="02010600030101010101" pitchFamily="2" charset="-122"/>
              </a:rPr>
              <a:t>美的公司的股票期权</a:t>
            </a:r>
            <a:r>
              <a:rPr lang="zh-CN" altLang="en-US" dirty="0" smtClean="0">
                <a:solidFill>
                  <a:srgbClr val="FF9900"/>
                </a:solidFill>
                <a:latin typeface="宋体" panose="02010600030101010101" pitchFamily="2" charset="-122"/>
                <a:ea typeface="宋体" panose="02010600030101010101" pitchFamily="2" charset="-122"/>
              </a:rPr>
              <a:t>激励</a:t>
            </a:r>
            <a:endParaRPr lang="en-US" altLang="zh-CN" dirty="0" smtClean="0">
              <a:solidFill>
                <a:srgbClr val="FF9900"/>
              </a:solidFill>
              <a:latin typeface="宋体" panose="02010600030101010101" pitchFamily="2" charset="-122"/>
              <a:ea typeface="宋体" panose="02010600030101010101" pitchFamily="2" charset="-122"/>
            </a:endParaRPr>
          </a:p>
          <a:p>
            <a:pPr algn="l">
              <a:lnSpc>
                <a:spcPct val="150000"/>
              </a:lnSpc>
              <a:spcBef>
                <a:spcPts val="0"/>
              </a:spcBef>
              <a:buClr>
                <a:srgbClr val="FF3300"/>
              </a:buClr>
              <a:buSzPct val="120000"/>
              <a:buFont typeface="Wingdings 2" panose="05020102010507070707" pitchFamily="18" charset="2"/>
              <a:buChar char=""/>
            </a:pPr>
            <a:r>
              <a:rPr lang="zh-CN" altLang="en-US" b="0" dirty="0" smtClean="0">
                <a:solidFill>
                  <a:srgbClr val="000000"/>
                </a:solidFill>
                <a:latin typeface="宋体" panose="02010600030101010101" pitchFamily="2" charset="-122"/>
                <a:ea typeface="宋体" panose="02010600030101010101" pitchFamily="2" charset="-122"/>
              </a:rPr>
              <a:t>美</a:t>
            </a:r>
            <a:r>
              <a:rPr lang="zh-CN" altLang="en-US" b="0" dirty="0">
                <a:solidFill>
                  <a:srgbClr val="000000"/>
                </a:solidFill>
                <a:latin typeface="宋体" panose="02010600030101010101" pitchFamily="2" charset="-122"/>
                <a:ea typeface="宋体" panose="02010600030101010101" pitchFamily="2" charset="-122"/>
              </a:rPr>
              <a:t>的电器股份有限公司于</a:t>
            </a:r>
            <a:r>
              <a:rPr lang="en-US" altLang="zh-CN" b="0" dirty="0">
                <a:solidFill>
                  <a:srgbClr val="000000"/>
                </a:solidFill>
                <a:latin typeface="宋体" panose="02010600030101010101" pitchFamily="2" charset="-122"/>
                <a:ea typeface="宋体" panose="02010600030101010101" pitchFamily="2" charset="-122"/>
              </a:rPr>
              <a:t>2006</a:t>
            </a:r>
            <a:r>
              <a:rPr lang="zh-CN" altLang="en-US" b="0" dirty="0">
                <a:solidFill>
                  <a:srgbClr val="000000"/>
                </a:solidFill>
                <a:latin typeface="宋体" panose="02010600030101010101" pitchFamily="2" charset="-122"/>
                <a:ea typeface="宋体" panose="02010600030101010101" pitchFamily="2" charset="-122"/>
              </a:rPr>
              <a:t>年</a:t>
            </a:r>
            <a:r>
              <a:rPr lang="en-US" altLang="zh-CN" b="0" dirty="0">
                <a:solidFill>
                  <a:srgbClr val="000000"/>
                </a:solidFill>
                <a:latin typeface="宋体" panose="02010600030101010101" pitchFamily="2" charset="-122"/>
                <a:ea typeface="宋体" panose="02010600030101010101" pitchFamily="2" charset="-122"/>
              </a:rPr>
              <a:t>11</a:t>
            </a:r>
            <a:r>
              <a:rPr lang="zh-CN" altLang="en-US" b="0" dirty="0">
                <a:solidFill>
                  <a:srgbClr val="000000"/>
                </a:solidFill>
                <a:latin typeface="宋体" panose="02010600030101010101" pitchFamily="2" charset="-122"/>
                <a:ea typeface="宋体" panose="02010600030101010101" pitchFamily="2" charset="-122"/>
              </a:rPr>
              <a:t>月</a:t>
            </a:r>
            <a:r>
              <a:rPr lang="en-US" altLang="zh-CN" b="0" dirty="0">
                <a:solidFill>
                  <a:srgbClr val="000000"/>
                </a:solidFill>
                <a:latin typeface="宋体" panose="02010600030101010101" pitchFamily="2" charset="-122"/>
                <a:ea typeface="宋体" panose="02010600030101010101" pitchFamily="2" charset="-122"/>
              </a:rPr>
              <a:t>14</a:t>
            </a:r>
            <a:r>
              <a:rPr lang="zh-CN" altLang="en-US" b="0" dirty="0">
                <a:solidFill>
                  <a:srgbClr val="000000"/>
                </a:solidFill>
                <a:latin typeface="宋体" panose="02010600030101010101" pitchFamily="2" charset="-122"/>
                <a:ea typeface="宋体" panose="02010600030101010101" pitchFamily="2" charset="-122"/>
              </a:rPr>
              <a:t>日公告其股票期权激励计划</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该计划的核心内容</a:t>
            </a:r>
            <a:r>
              <a:rPr lang="zh-CN" altLang="en-US" b="0" dirty="0" smtClean="0">
                <a:solidFill>
                  <a:srgbClr val="000000"/>
                </a:solidFill>
                <a:latin typeface="宋体" panose="02010600030101010101" pitchFamily="2" charset="-122"/>
                <a:ea typeface="宋体" panose="02010600030101010101" pitchFamily="2" charset="-122"/>
              </a:rPr>
              <a:t>包括</a:t>
            </a:r>
            <a:r>
              <a:rPr lang="zh-CN" altLang="en-US" b="0" dirty="0">
                <a:solidFill>
                  <a:srgbClr val="000000"/>
                </a:solidFill>
                <a:latin typeface="宋体" panose="02010600030101010101" pitchFamily="2" charset="-122"/>
                <a:ea typeface="宋体" panose="02010600030101010101" pitchFamily="2" charset="-122"/>
              </a:rPr>
              <a:t>：</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一</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激励对象包括公司董事</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不包括独立董事</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、高级管理人员</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包括总裁、副总裁、财务负责人、董事局秘书以及</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公司章程</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规定的其他人员</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、主要业务负责人及参控股公司主要负责人、由董事局主席提名的骨干人员和有特殊贡献</a:t>
            </a:r>
            <a:r>
              <a:rPr lang="zh-CN" altLang="en-US" b="0" dirty="0" smtClean="0">
                <a:solidFill>
                  <a:srgbClr val="000000"/>
                </a:solidFill>
                <a:latin typeface="宋体" panose="02010600030101010101" pitchFamily="2" charset="-122"/>
                <a:ea typeface="宋体" panose="02010600030101010101" pitchFamily="2" charset="-122"/>
              </a:rPr>
              <a:t>人员；</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二</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股票来源为美的电器向激励对象定向发行的</a:t>
            </a:r>
            <a:r>
              <a:rPr lang="en-US" altLang="zh-CN" b="0" dirty="0" smtClean="0">
                <a:solidFill>
                  <a:srgbClr val="000000"/>
                </a:solidFill>
                <a:latin typeface="宋体" panose="02010600030101010101" pitchFamily="2" charset="-122"/>
                <a:ea typeface="宋体" panose="02010600030101010101" pitchFamily="2" charset="-122"/>
              </a:rPr>
              <a:t>5000</a:t>
            </a:r>
            <a:r>
              <a:rPr lang="zh-CN" altLang="en-US" b="0" dirty="0">
                <a:solidFill>
                  <a:srgbClr val="000000"/>
                </a:solidFill>
                <a:latin typeface="宋体" panose="02010600030101010101" pitchFamily="2" charset="-122"/>
                <a:ea typeface="宋体" panose="02010600030101010101" pitchFamily="2" charset="-122"/>
              </a:rPr>
              <a:t>万股美的电器股票</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占激励计划签署时股本总额</a:t>
            </a:r>
            <a:r>
              <a:rPr lang="en-US" altLang="zh-CN" b="0" dirty="0" smtClean="0">
                <a:solidFill>
                  <a:srgbClr val="000000"/>
                </a:solidFill>
                <a:latin typeface="宋体" panose="02010600030101010101" pitchFamily="2" charset="-122"/>
                <a:ea typeface="宋体" panose="02010600030101010101" pitchFamily="2" charset="-122"/>
              </a:rPr>
              <a:t>63036</a:t>
            </a:r>
            <a:r>
              <a:rPr lang="zh-CN" altLang="en-US" b="0" dirty="0">
                <a:solidFill>
                  <a:srgbClr val="000000"/>
                </a:solidFill>
                <a:latin typeface="宋体" panose="02010600030101010101" pitchFamily="2" charset="-122"/>
                <a:ea typeface="宋体" panose="02010600030101010101" pitchFamily="2" charset="-122"/>
              </a:rPr>
              <a:t>万股的</a:t>
            </a:r>
            <a:r>
              <a:rPr lang="en-US" altLang="zh-CN" b="0" dirty="0">
                <a:solidFill>
                  <a:srgbClr val="000000"/>
                </a:solidFill>
                <a:latin typeface="宋体" panose="02010600030101010101" pitchFamily="2" charset="-122"/>
                <a:ea typeface="宋体" panose="02010600030101010101" pitchFamily="2" charset="-122"/>
              </a:rPr>
              <a:t>7.93%,</a:t>
            </a:r>
            <a:r>
              <a:rPr lang="zh-CN" altLang="en-US" b="0" dirty="0">
                <a:solidFill>
                  <a:srgbClr val="000000"/>
                </a:solidFill>
                <a:latin typeface="宋体" panose="02010600030101010101" pitchFamily="2" charset="-122"/>
                <a:ea typeface="宋体" panose="02010600030101010101" pitchFamily="2" charset="-122"/>
              </a:rPr>
              <a:t>任一激励对象累计获授的股票期权所涉及的股票总数不得超过授予时该公司总股本的</a:t>
            </a:r>
            <a:r>
              <a:rPr lang="en-US" altLang="zh-CN" b="0" dirty="0">
                <a:solidFill>
                  <a:srgbClr val="000000"/>
                </a:solidFill>
                <a:latin typeface="宋体" panose="02010600030101010101" pitchFamily="2" charset="-122"/>
                <a:ea typeface="宋体" panose="02010600030101010101" pitchFamily="2" charset="-122"/>
              </a:rPr>
              <a:t>1</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smtClean="0">
                <a:solidFill>
                  <a:srgbClr val="000000"/>
                </a:solidFill>
                <a:latin typeface="宋体" panose="02010600030101010101" pitchFamily="2" charset="-122"/>
                <a:ea typeface="宋体" panose="02010600030101010101" pitchFamily="2" charset="-122"/>
              </a:rPr>
              <a:t>；</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三</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行权所需资金来源以自筹方式解决</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公司不为激励对象提供本次激励计划的贷款</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也不为其贷款提供担保或其他任何财务</a:t>
            </a:r>
            <a:r>
              <a:rPr lang="zh-CN" altLang="en-US" b="0" dirty="0" smtClean="0">
                <a:solidFill>
                  <a:srgbClr val="000000"/>
                </a:solidFill>
                <a:latin typeface="宋体" panose="02010600030101010101" pitchFamily="2" charset="-122"/>
                <a:ea typeface="宋体" panose="02010600030101010101" pitchFamily="2" charset="-122"/>
              </a:rPr>
              <a:t>资助；</a:t>
            </a:r>
            <a:r>
              <a:rPr lang="en-US" altLang="zh-CN" b="0" dirty="0" smtClean="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四</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对行权条件有严格限制</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如果三期行权年度内任意一行权年度未达到该业绩条件</a:t>
            </a:r>
            <a:r>
              <a:rPr lang="en-US" altLang="zh-CN" b="0" dirty="0">
                <a:solidFill>
                  <a:srgbClr val="000000"/>
                </a:solidFill>
                <a:latin typeface="宋体" panose="02010600030101010101" pitchFamily="2" charset="-122"/>
                <a:ea typeface="宋体" panose="02010600030101010101" pitchFamily="2" charset="-122"/>
              </a:rPr>
              <a:t>,</a:t>
            </a:r>
            <a:r>
              <a:rPr lang="zh-CN" altLang="en-US" b="0" dirty="0">
                <a:solidFill>
                  <a:srgbClr val="000000"/>
                </a:solidFill>
                <a:latin typeface="宋体" panose="02010600030101010101" pitchFamily="2" charset="-122"/>
                <a:ea typeface="宋体" panose="02010600030101010101" pitchFamily="2" charset="-122"/>
              </a:rPr>
              <a:t>则该部分的股票期权作废。</a:t>
            </a:r>
            <a:endParaRPr lang="zh-CN" altLang="en-US" b="0" dirty="0">
              <a:solidFill>
                <a:srgbClr val="000000"/>
              </a:solidFill>
              <a:latin typeface="宋体" panose="02010600030101010101" pitchFamily="2" charset="-122"/>
              <a:ea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descr="footnote1[1]"/>
          <p:cNvSpPr>
            <a:spLocks noGrp="1" noChangeArrowheads="1"/>
          </p:cNvSpPr>
          <p:nvPr>
            <p:ph type="title"/>
          </p:nvPr>
        </p:nvSpPr>
        <p:spPr>
          <a:xfrm>
            <a:off x="1733550" y="1649413"/>
            <a:ext cx="6819900" cy="3124200"/>
          </a:xfrm>
          <a:blipFill dpi="0" rotWithShape="0">
            <a:blip r:embed="rId1" cstate="print"/>
            <a:srcRect/>
            <a:stretch>
              <a:fillRect/>
            </a:stretch>
          </a:blipFill>
        </p:spPr>
        <p:txBody>
          <a:bodyPr/>
          <a:lstStyle/>
          <a:p>
            <a:pPr eaLnBrk="1" hangingPunct="1">
              <a:lnSpc>
                <a:spcPct val="110000"/>
              </a:lnSpc>
            </a:pPr>
            <a:r>
              <a:rPr lang="zh-CN" altLang="en-US" b="1" smtClean="0">
                <a:solidFill>
                  <a:schemeClr val="bg1"/>
                </a:solidFill>
                <a:latin typeface="宋体" panose="02010600030101010101" pitchFamily="2" charset="-122"/>
              </a:rPr>
              <a:t>第三节</a:t>
            </a:r>
            <a:br>
              <a:rPr lang="zh-CN" altLang="en-US" b="1" smtClean="0">
                <a:solidFill>
                  <a:schemeClr val="bg1"/>
                </a:solidFill>
                <a:latin typeface="宋体" panose="02010600030101010101" pitchFamily="2" charset="-122"/>
              </a:rPr>
            </a:br>
            <a:br>
              <a:rPr lang="zh-CN" altLang="en-US" b="1" smtClean="0">
                <a:solidFill>
                  <a:schemeClr val="bg1"/>
                </a:solidFill>
                <a:latin typeface="宋体" panose="02010600030101010101" pitchFamily="2" charset="-122"/>
              </a:rPr>
            </a:br>
            <a:r>
              <a:rPr lang="zh-CN" altLang="en-US" b="1" smtClean="0">
                <a:solidFill>
                  <a:schemeClr val="bg1"/>
                </a:solidFill>
                <a:latin typeface="宋体" panose="02010600030101010101" pitchFamily="2" charset="-122"/>
              </a:rPr>
              <a:t>特殊绩效认可计划</a:t>
            </a:r>
            <a:endParaRPr lang="zh-CN" altLang="en-US" b="1" smtClean="0">
              <a:solidFill>
                <a:schemeClr val="bg1"/>
              </a:solidFill>
              <a:latin typeface="宋体" panose="02010600030101010101" pitchFamily="2" charset="-122"/>
            </a:endParaRPr>
          </a:p>
        </p:txBody>
      </p:sp>
    </p:spTree>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p:cNvGraphicFramePr>
            <a:graphicFrameLocks noChangeAspect="1"/>
          </p:cNvGraphicFramePr>
          <p:nvPr/>
        </p:nvGraphicFramePr>
        <p:xfrm>
          <a:off x="8574088" y="2225675"/>
          <a:ext cx="1484312" cy="1660525"/>
        </p:xfrm>
        <a:graphic>
          <a:graphicData uri="http://schemas.openxmlformats.org/presentationml/2006/ole">
            <mc:AlternateContent xmlns:mc="http://schemas.openxmlformats.org/markup-compatibility/2006">
              <mc:Choice xmlns:v="urn:schemas-microsoft-com:vml" Requires="v">
                <p:oleObj spid="_x0000_s24577" name="剪辑" r:id="rId1" imgW="25539700" imgH="29997400" progId="">
                  <p:embed/>
                </p:oleObj>
              </mc:Choice>
              <mc:Fallback>
                <p:oleObj name="剪辑" r:id="rId1" imgW="25539700" imgH="29997400" progId="">
                  <p:embed/>
                  <p:pic>
                    <p:nvPicPr>
                      <p:cNvPr id="0" name="图片 24576"/>
                      <p:cNvPicPr>
                        <a:picLocks noChangeAspect="1"/>
                      </p:cNvPicPr>
                      <p:nvPr/>
                    </p:nvPicPr>
                    <p:blipFill>
                      <a:blip r:embed="rId2"/>
                      <a:stretch>
                        <a:fillRect/>
                      </a:stretch>
                    </p:blipFill>
                    <p:spPr>
                      <a:xfrm>
                        <a:off x="8574088" y="2225675"/>
                        <a:ext cx="1484312" cy="1660525"/>
                      </a:xfrm>
                      <a:prstGeom prst="rect">
                        <a:avLst/>
                      </a:prstGeom>
                      <a:noFill/>
                      <a:ln w="9525">
                        <a:noFill/>
                      </a:ln>
                    </p:spPr>
                  </p:pic>
                </p:oleObj>
              </mc:Fallback>
            </mc:AlternateContent>
          </a:graphicData>
        </a:graphic>
      </p:graphicFrame>
      <p:sp>
        <p:nvSpPr>
          <p:cNvPr id="27651" name="Rectangle 3"/>
          <p:cNvSpPr>
            <a:spLocks noGrp="1" noChangeArrowheads="1"/>
          </p:cNvSpPr>
          <p:nvPr>
            <p:ph type="title"/>
          </p:nvPr>
        </p:nvSpPr>
        <p:spPr>
          <a:xfrm>
            <a:off x="0" y="0"/>
            <a:ext cx="10668000" cy="1066800"/>
          </a:xfrm>
          <a:solidFill>
            <a:srgbClr val="0000CC"/>
          </a:solidFill>
        </p:spPr>
        <p:txBody>
          <a:bodyPr anchor="b"/>
          <a:lstStyle/>
          <a:p>
            <a:pPr eaLnBrk="1" hangingPunct="1"/>
            <a:r>
              <a:rPr lang="zh-CN" altLang="en-US" sz="3200" b="1" smtClean="0">
                <a:solidFill>
                  <a:srgbClr val="FFFFFF"/>
                </a:solidFill>
                <a:latin typeface="宋体" panose="02010600030101010101" pitchFamily="2" charset="-122"/>
                <a:sym typeface="Symbol" panose="05050102010706020507" pitchFamily="18" charset="2"/>
              </a:rPr>
              <a:t>特殊绩效认可计划</a:t>
            </a:r>
            <a:endParaRPr lang="zh-CN" altLang="en-US" sz="2400" b="1" smtClean="0">
              <a:solidFill>
                <a:srgbClr val="FFFFFF"/>
              </a:solidFill>
              <a:latin typeface="宋体" panose="02010600030101010101" pitchFamily="2" charset="-122"/>
              <a:sym typeface="Symbol" panose="05050102010706020507" pitchFamily="18" charset="2"/>
            </a:endParaRPr>
          </a:p>
        </p:txBody>
      </p:sp>
      <p:sp>
        <p:nvSpPr>
          <p:cNvPr id="27652" name="Text Box 4"/>
          <p:cNvSpPr txBox="1">
            <a:spLocks noChangeArrowheads="1"/>
          </p:cNvSpPr>
          <p:nvPr/>
        </p:nvSpPr>
        <p:spPr bwMode="auto">
          <a:xfrm>
            <a:off x="762000" y="1146175"/>
            <a:ext cx="7596188" cy="2835275"/>
          </a:xfrm>
          <a:prstGeom prst="rect">
            <a:avLst/>
          </a:prstGeom>
          <a:noFill/>
          <a:ln w="9525">
            <a:noFill/>
            <a:miter lim="800000"/>
          </a:ln>
        </p:spPr>
        <p:txBody>
          <a:bodyPr lIns="104498" tIns="52249" rIns="104498" bIns="52249">
            <a:spAutoFit/>
          </a:bodyPr>
          <a:lstStyle/>
          <a:p>
            <a:pPr algn="l" defTabSz="1044575">
              <a:lnSpc>
                <a:spcPct val="160000"/>
              </a:lnSpc>
              <a:buClr>
                <a:srgbClr val="FF0066"/>
              </a:buClr>
              <a:buSzPct val="120000"/>
              <a:buFont typeface="Wingdings" panose="05000000000000000000" pitchFamily="2" charset="2"/>
              <a:buChar char="z"/>
            </a:pPr>
            <a:r>
              <a:rPr lang="en-US" altLang="zh-CN">
                <a:solidFill>
                  <a:srgbClr val="000099"/>
                </a:solidFill>
              </a:rPr>
              <a:t>     </a:t>
            </a:r>
            <a:r>
              <a:rPr lang="zh-CN" altLang="en-US" u="sng">
                <a:solidFill>
                  <a:srgbClr val="9900CC"/>
                </a:solidFill>
              </a:rPr>
              <a:t>概念</a:t>
            </a:r>
            <a:r>
              <a:rPr lang="zh-CN" altLang="en-US" sz="2200">
                <a:solidFill>
                  <a:srgbClr val="000099"/>
                </a:solidFill>
                <a:sym typeface="Symbol" panose="05050102010706020507" pitchFamily="18" charset="2"/>
              </a:rPr>
              <a:t>（</a:t>
            </a:r>
            <a:r>
              <a:rPr lang="en-US" altLang="zh-CN" sz="2200" i="1">
                <a:solidFill>
                  <a:srgbClr val="000099"/>
                </a:solidFill>
                <a:sym typeface="Symbol" panose="05050102010706020507" pitchFamily="18" charset="2"/>
              </a:rPr>
              <a:t>Special Recognition Programs</a:t>
            </a:r>
            <a:r>
              <a:rPr lang="zh-CN" altLang="en-US" sz="2200">
                <a:solidFill>
                  <a:srgbClr val="000099"/>
                </a:solidFill>
                <a:sym typeface="Symbol" panose="05050102010706020507" pitchFamily="18" charset="2"/>
              </a:rPr>
              <a:t>）</a:t>
            </a:r>
            <a:r>
              <a:rPr lang="zh-CN" altLang="en-US" sz="2200">
                <a:solidFill>
                  <a:srgbClr val="000099"/>
                </a:solidFill>
              </a:rPr>
              <a:t> ：特殊绩效认可计划是指一种现金或非现金的绩效认可计划，即在员工远远超出工作要求表现出特别的努力、实现了优秀的业绩或者作出了重大贡献的情况下，组织给予他们的小额一次性奖励，它是一种经常被忽视的变动性报酬战略。</a:t>
            </a:r>
            <a:endParaRPr lang="zh-CN" altLang="en-US" sz="2200">
              <a:solidFill>
                <a:srgbClr val="000099"/>
              </a:solidFill>
            </a:endParaRPr>
          </a:p>
        </p:txBody>
      </p:sp>
      <p:sp>
        <p:nvSpPr>
          <p:cNvPr id="27653" name="Text Box 5"/>
          <p:cNvSpPr txBox="1">
            <a:spLocks noChangeArrowheads="1"/>
          </p:cNvSpPr>
          <p:nvPr/>
        </p:nvSpPr>
        <p:spPr bwMode="auto">
          <a:xfrm>
            <a:off x="762000" y="3810000"/>
            <a:ext cx="8532813" cy="3419475"/>
          </a:xfrm>
          <a:prstGeom prst="rect">
            <a:avLst/>
          </a:prstGeom>
          <a:noFill/>
          <a:ln w="9525">
            <a:noFill/>
            <a:miter lim="800000"/>
          </a:ln>
        </p:spPr>
        <p:txBody>
          <a:bodyPr lIns="104498" tIns="52249" rIns="104498" bIns="52249">
            <a:spAutoFit/>
          </a:bodyPr>
          <a:lstStyle/>
          <a:p>
            <a:pPr algn="l" defTabSz="1044575">
              <a:lnSpc>
                <a:spcPct val="160000"/>
              </a:lnSpc>
              <a:buClr>
                <a:srgbClr val="FF0066"/>
              </a:buClr>
              <a:buSzPct val="120000"/>
              <a:buFont typeface="Wingdings" panose="05000000000000000000" pitchFamily="2" charset="2"/>
              <a:buChar char="z"/>
            </a:pPr>
            <a:r>
              <a:rPr lang="zh-CN" altLang="zh-CN">
                <a:solidFill>
                  <a:srgbClr val="9900CC"/>
                </a:solidFill>
              </a:rPr>
              <a:t>    </a:t>
            </a:r>
            <a:r>
              <a:rPr lang="zh-CN" altLang="zh-CN" u="sng">
                <a:solidFill>
                  <a:srgbClr val="9900CC"/>
                </a:solidFill>
              </a:rPr>
              <a:t>类型：</a:t>
            </a:r>
            <a:r>
              <a:rPr lang="zh-CN" altLang="zh-CN" sz="2200">
                <a:solidFill>
                  <a:srgbClr val="000099"/>
                </a:solidFill>
              </a:rPr>
              <a:t>多种多样，既可以是在公司内部通讯或者布告栏上提及某个人，也可以是奖励一次度假的机会或者上千元的现金。</a:t>
            </a:r>
            <a:endParaRPr lang="zh-CN" altLang="zh-CN">
              <a:solidFill>
                <a:srgbClr val="000099"/>
              </a:solidFill>
            </a:endParaRPr>
          </a:p>
          <a:p>
            <a:pPr algn="l" defTabSz="1044575">
              <a:lnSpc>
                <a:spcPct val="160000"/>
              </a:lnSpc>
              <a:buClr>
                <a:srgbClr val="FF0066"/>
              </a:buClr>
              <a:buSzPct val="120000"/>
              <a:buFont typeface="Wingdings" panose="05000000000000000000" pitchFamily="2" charset="2"/>
              <a:buChar char="z"/>
            </a:pPr>
            <a:r>
              <a:rPr lang="zh-CN" altLang="zh-CN">
                <a:solidFill>
                  <a:srgbClr val="000099"/>
                </a:solidFill>
              </a:rPr>
              <a:t>     </a:t>
            </a:r>
            <a:r>
              <a:rPr lang="zh-CN" altLang="zh-CN" u="sng">
                <a:solidFill>
                  <a:srgbClr val="9900CC"/>
                </a:solidFill>
              </a:rPr>
              <a:t>目的：</a:t>
            </a:r>
            <a:r>
              <a:rPr lang="zh-CN" altLang="zh-CN" sz="2200">
                <a:solidFill>
                  <a:srgbClr val="000099"/>
                </a:solidFill>
              </a:rPr>
              <a:t>绩效认可计划可以在员工或者团队出现超出预期的优秀绩效，但是组织利用其他报酬形式却无法提供报偿时向他们提供奖励，这同时也是对虽然是明显超出预期但是确实对组织的总体绩效产生了重大影响的那些绩效加以认可的一种方式。</a:t>
            </a:r>
            <a:endParaRPr lang="zh-CN" altLang="en-US" sz="2200">
              <a:solidFill>
                <a:srgbClr val="000099"/>
              </a:solidFill>
            </a:endParaRPr>
          </a:p>
        </p:txBody>
      </p:sp>
    </p:spTree>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激励理论：期望理论</a:t>
            </a:r>
            <a:endParaRPr lang="zh-CN" altLang="en-US" sz="3200" b="1" smtClean="0">
              <a:solidFill>
                <a:srgbClr val="FFFFFF"/>
              </a:solidFill>
              <a:latin typeface="宋体" panose="02010600030101010101" pitchFamily="2" charset="-122"/>
            </a:endParaRPr>
          </a:p>
        </p:txBody>
      </p:sp>
      <p:sp>
        <p:nvSpPr>
          <p:cNvPr id="235523" name="Text Box 3"/>
          <p:cNvSpPr txBox="1">
            <a:spLocks noChangeArrowheads="1"/>
          </p:cNvSpPr>
          <p:nvPr/>
        </p:nvSpPr>
        <p:spPr bwMode="auto">
          <a:xfrm>
            <a:off x="381000" y="1203325"/>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5524" name="Text Box 4"/>
          <p:cNvSpPr txBox="1">
            <a:spLocks noChangeArrowheads="1"/>
          </p:cNvSpPr>
          <p:nvPr/>
        </p:nvSpPr>
        <p:spPr bwMode="auto">
          <a:xfrm>
            <a:off x="3733800" y="1203325"/>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5525" name="Text Box 5"/>
          <p:cNvSpPr txBox="1">
            <a:spLocks noChangeArrowheads="1"/>
          </p:cNvSpPr>
          <p:nvPr/>
        </p:nvSpPr>
        <p:spPr bwMode="auto">
          <a:xfrm>
            <a:off x="7239000" y="1203325"/>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5526" name="Text Box 6"/>
          <p:cNvSpPr txBox="1">
            <a:spLocks noChangeArrowheads="1"/>
          </p:cNvSpPr>
          <p:nvPr/>
        </p:nvSpPr>
        <p:spPr bwMode="auto">
          <a:xfrm>
            <a:off x="304800" y="1793875"/>
            <a:ext cx="3200400" cy="5348288"/>
          </a:xfrm>
          <a:prstGeom prst="rect">
            <a:avLst/>
          </a:prstGeom>
          <a:noFill/>
          <a:ln w="9525">
            <a:noFill/>
            <a:miter lim="800000"/>
          </a:ln>
        </p:spPr>
        <p:txBody>
          <a:bodyPr>
            <a:spAutoFit/>
          </a:bodyPr>
          <a:lstStyle/>
          <a:p>
            <a:pPr algn="l">
              <a:lnSpc>
                <a:spcPct val="110000"/>
              </a:lnSpc>
              <a:spcBef>
                <a:spcPct val="10000"/>
              </a:spcBef>
              <a:buClr>
                <a:srgbClr val="33CCFF"/>
              </a:buClr>
              <a:buFont typeface="Monotype Sorts" pitchFamily="2" charset="2"/>
              <a:buChar char="ò"/>
            </a:pPr>
            <a:r>
              <a:rPr lang="zh-CN" altLang="en-US" sz="2200" b="0">
                <a:solidFill>
                  <a:srgbClr val="000000"/>
                </a:solidFill>
              </a:rPr>
              <a:t>绩效是三大知觉的函数：期望、关联性以及效价。</a:t>
            </a:r>
            <a:endParaRPr lang="zh-CN" altLang="en-US" sz="2200" b="0">
              <a:solidFill>
                <a:srgbClr val="000000"/>
              </a:solidFill>
            </a:endParaRPr>
          </a:p>
          <a:p>
            <a:pPr algn="l">
              <a:lnSpc>
                <a:spcPct val="110000"/>
              </a:lnSpc>
              <a:spcBef>
                <a:spcPct val="10000"/>
              </a:spcBef>
              <a:buClr>
                <a:srgbClr val="33CCFF"/>
              </a:buClr>
              <a:buFont typeface="Monotype Sorts" pitchFamily="2" charset="2"/>
              <a:buChar char="ò"/>
            </a:pPr>
            <a:r>
              <a:rPr lang="zh-CN" altLang="en-US" sz="2200" b="0">
                <a:solidFill>
                  <a:srgbClr val="000000"/>
                </a:solidFill>
              </a:rPr>
              <a:t>期望是员工对于自己完成既定工作任务的能力所做的自我评判。</a:t>
            </a:r>
            <a:endParaRPr lang="zh-CN" altLang="en-US" sz="2200" b="0">
              <a:solidFill>
                <a:srgbClr val="000000"/>
              </a:solidFill>
            </a:endParaRPr>
          </a:p>
          <a:p>
            <a:pPr algn="l">
              <a:lnSpc>
                <a:spcPct val="110000"/>
              </a:lnSpc>
              <a:spcBef>
                <a:spcPct val="10000"/>
              </a:spcBef>
              <a:buClr>
                <a:srgbClr val="33CCFF"/>
              </a:buClr>
              <a:buFont typeface="Monotype Sorts" pitchFamily="2" charset="2"/>
              <a:buChar char="ò"/>
            </a:pPr>
            <a:r>
              <a:rPr lang="zh-CN" altLang="en-US" sz="2200" b="0">
                <a:solidFill>
                  <a:srgbClr val="000000"/>
                </a:solidFill>
              </a:rPr>
              <a:t>关联性是员工对于达到既定绩效水平之后是否能够得到组织报酬所具有的信心。</a:t>
            </a:r>
            <a:endParaRPr lang="zh-CN" altLang="en-US" sz="2200" b="0">
              <a:solidFill>
                <a:srgbClr val="000000"/>
              </a:solidFill>
            </a:endParaRPr>
          </a:p>
          <a:p>
            <a:pPr algn="l">
              <a:lnSpc>
                <a:spcPct val="110000"/>
              </a:lnSpc>
              <a:spcBef>
                <a:spcPct val="10000"/>
              </a:spcBef>
              <a:buClr>
                <a:srgbClr val="33CCFF"/>
              </a:buClr>
              <a:buFont typeface="Monotype Sorts" pitchFamily="2" charset="2"/>
              <a:buChar char="ò"/>
            </a:pPr>
            <a:r>
              <a:rPr lang="zh-CN" altLang="en-US" sz="2200" b="0">
                <a:solidFill>
                  <a:srgbClr val="000000"/>
                </a:solidFill>
              </a:rPr>
              <a:t>效价是员工对于组织为自己所达到的令人满意的工作业绩所提供的报酬作出的价值判断。</a:t>
            </a:r>
            <a:endParaRPr lang="zh-CN" altLang="en-US" sz="2200" b="0">
              <a:solidFill>
                <a:srgbClr val="000000"/>
              </a:solidFill>
            </a:endParaRPr>
          </a:p>
        </p:txBody>
      </p:sp>
      <p:sp>
        <p:nvSpPr>
          <p:cNvPr id="235527" name="Text Box 7"/>
          <p:cNvSpPr txBox="1">
            <a:spLocks noChangeArrowheads="1"/>
          </p:cNvSpPr>
          <p:nvPr/>
        </p:nvSpPr>
        <p:spPr bwMode="auto">
          <a:xfrm>
            <a:off x="3581400" y="1889125"/>
            <a:ext cx="3505200" cy="3911600"/>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en-US" altLang="zh-CN" sz="2200" b="0">
                <a:solidFill>
                  <a:srgbClr val="000000"/>
                </a:solidFill>
              </a:rPr>
              <a:t> </a:t>
            </a:r>
            <a:r>
              <a:rPr lang="zh-CN" altLang="en-US" sz="2200" b="0">
                <a:solidFill>
                  <a:srgbClr val="000000"/>
                </a:solidFill>
              </a:rPr>
              <a:t>工作任务和责任应当明确界定。</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 薪资和绩效之间的联系至关重要。</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 绩效奖励的收益必须足够大，才能会使员工认为是一种报酬。</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 人们会选择能够获得最大回报的行为。</a:t>
            </a:r>
            <a:endParaRPr lang="zh-CN" altLang="en-US" sz="2200" b="0">
              <a:solidFill>
                <a:srgbClr val="000000"/>
              </a:solidFill>
            </a:endParaRPr>
          </a:p>
        </p:txBody>
      </p:sp>
      <p:sp>
        <p:nvSpPr>
          <p:cNvPr id="235528" name="Text Box 8"/>
          <p:cNvSpPr txBox="1">
            <a:spLocks noChangeArrowheads="1"/>
          </p:cNvSpPr>
          <p:nvPr/>
        </p:nvSpPr>
        <p:spPr bwMode="auto">
          <a:xfrm>
            <a:off x="7162800" y="1889125"/>
            <a:ext cx="3200400" cy="5314950"/>
          </a:xfrm>
          <a:prstGeom prst="rect">
            <a:avLst/>
          </a:prstGeom>
          <a:noFill/>
          <a:ln w="9525">
            <a:noFill/>
            <a:miter lim="800000"/>
          </a:ln>
        </p:spPr>
        <p:txBody>
          <a:bodyPr>
            <a:spAutoFit/>
          </a:bodyPr>
          <a:lstStyle/>
          <a:p>
            <a:pPr algn="l">
              <a:lnSpc>
                <a:spcPct val="110000"/>
              </a:lnSpc>
              <a:spcBef>
                <a:spcPct val="10000"/>
              </a:spcBef>
              <a:buClr>
                <a:srgbClr val="FF3300"/>
              </a:buClr>
              <a:buFont typeface="Monotype Sorts" pitchFamily="2" charset="2"/>
              <a:buChar char="4"/>
            </a:pPr>
            <a:r>
              <a:rPr lang="zh-CN" altLang="en-US" sz="2200" b="0">
                <a:solidFill>
                  <a:srgbClr val="000000"/>
                </a:solidFill>
              </a:rPr>
              <a:t>较大的奖励性支付比较小的奖励性支付更有激励性。</a:t>
            </a:r>
            <a:endParaRPr lang="zh-CN" altLang="en-US" sz="2200" b="0">
              <a:solidFill>
                <a:srgbClr val="000000"/>
              </a:solidFill>
            </a:endParaRPr>
          </a:p>
          <a:p>
            <a:pPr algn="l">
              <a:lnSpc>
                <a:spcPct val="110000"/>
              </a:lnSpc>
              <a:spcBef>
                <a:spcPct val="10000"/>
              </a:spcBef>
              <a:buClr>
                <a:srgbClr val="FF3300"/>
              </a:buClr>
              <a:buFont typeface="Monotype Sorts" pitchFamily="2" charset="2"/>
              <a:buChar char="4"/>
            </a:pPr>
            <a:r>
              <a:rPr lang="zh-CN" altLang="en-US" sz="2200" b="0">
                <a:solidFill>
                  <a:srgbClr val="000000"/>
                </a:solidFill>
              </a:rPr>
              <a:t>视线是至关重要的 －－员工必须相信他们能够对绩效目标产生影响。</a:t>
            </a:r>
            <a:endParaRPr lang="zh-CN" altLang="en-US" sz="2200" b="0">
              <a:solidFill>
                <a:srgbClr val="000000"/>
              </a:solidFill>
            </a:endParaRPr>
          </a:p>
          <a:p>
            <a:pPr algn="l">
              <a:lnSpc>
                <a:spcPct val="110000"/>
              </a:lnSpc>
              <a:spcBef>
                <a:spcPct val="10000"/>
              </a:spcBef>
              <a:buClr>
                <a:srgbClr val="FF3300"/>
              </a:buClr>
              <a:buFont typeface="Monotype Sorts" pitchFamily="2" charset="2"/>
              <a:buChar char="4"/>
            </a:pPr>
            <a:r>
              <a:rPr lang="zh-CN" altLang="en-US" sz="2200" b="0">
                <a:solidFill>
                  <a:srgbClr val="000000"/>
                </a:solidFill>
              </a:rPr>
              <a:t>员工对于个人能力的自我评价是非常重要的－－组织应当意识到要想让员工达到既定的绩效水平，就需要对他们进行培训以及提供他们所需要的各种资源。</a:t>
            </a:r>
            <a:endParaRPr lang="zh-CN" altLang="en-US" sz="2200" b="0">
              <a:solidFill>
                <a:srgbClr val="000000"/>
              </a:solidFill>
            </a:endParaRPr>
          </a:p>
        </p:txBody>
      </p:sp>
      <p:sp>
        <p:nvSpPr>
          <p:cNvPr id="235529" name="Line 9"/>
          <p:cNvSpPr>
            <a:spLocks noChangeShapeType="1"/>
          </p:cNvSpPr>
          <p:nvPr/>
        </p:nvSpPr>
        <p:spPr bwMode="auto">
          <a:xfrm flipV="1">
            <a:off x="152400" y="1736725"/>
            <a:ext cx="10210800" cy="15875"/>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5530" name="Line 10"/>
          <p:cNvSpPr>
            <a:spLocks noChangeShapeType="1"/>
          </p:cNvSpPr>
          <p:nvPr/>
        </p:nvSpPr>
        <p:spPr bwMode="auto">
          <a:xfrm flipV="1">
            <a:off x="76200" y="7391400"/>
            <a:ext cx="10439400" cy="0"/>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0" y="0"/>
            <a:ext cx="10668000" cy="1066800"/>
          </a:xfrm>
          <a:solidFill>
            <a:srgbClr val="0000CC"/>
          </a:solidFill>
        </p:spPr>
        <p:txBody>
          <a:bodyPr anchor="b"/>
          <a:lstStyle/>
          <a:p>
            <a:pPr eaLnBrk="1" hangingPunct="1">
              <a:lnSpc>
                <a:spcPct val="300000"/>
              </a:lnSpc>
            </a:pPr>
            <a:r>
              <a:rPr lang="zh-CN" altLang="en-US" sz="3200" b="1" smtClean="0">
                <a:solidFill>
                  <a:srgbClr val="FFFFFF"/>
                </a:solidFill>
                <a:latin typeface="宋体" panose="02010600030101010101" pitchFamily="2" charset="-122"/>
                <a:sym typeface="Symbol" panose="05050102010706020507" pitchFamily="18" charset="2"/>
              </a:rPr>
              <a:t>特殊绩效认可计划</a:t>
            </a:r>
            <a:endParaRPr lang="zh-CN" altLang="en-US" sz="2400" b="1" smtClean="0">
              <a:solidFill>
                <a:srgbClr val="FFFFFF"/>
              </a:solidFill>
              <a:latin typeface="宋体" panose="02010600030101010101" pitchFamily="2" charset="-122"/>
              <a:sym typeface="Symbol" panose="05050102010706020507" pitchFamily="18" charset="2"/>
            </a:endParaRPr>
          </a:p>
        </p:txBody>
      </p:sp>
      <p:sp>
        <p:nvSpPr>
          <p:cNvPr id="285699" name="Text Box 3"/>
          <p:cNvSpPr txBox="1">
            <a:spLocks noChangeArrowheads="1"/>
          </p:cNvSpPr>
          <p:nvPr/>
        </p:nvSpPr>
        <p:spPr bwMode="auto">
          <a:xfrm>
            <a:off x="1012825" y="1257300"/>
            <a:ext cx="8642350" cy="5865813"/>
          </a:xfrm>
          <a:prstGeom prst="rect">
            <a:avLst/>
          </a:prstGeom>
          <a:noFill/>
          <a:ln w="9525">
            <a:noFill/>
            <a:miter lim="800000"/>
          </a:ln>
        </p:spPr>
        <p:txBody>
          <a:bodyPr lIns="104498" tIns="52249" rIns="104498" bIns="52249">
            <a:spAutoFit/>
          </a:bodyPr>
          <a:lstStyle/>
          <a:p>
            <a:pPr algn="l" defTabSz="1044575">
              <a:lnSpc>
                <a:spcPct val="150000"/>
              </a:lnSpc>
              <a:buClr>
                <a:srgbClr val="FF0066"/>
              </a:buClr>
              <a:buSzPct val="120000"/>
              <a:buFont typeface="Wingdings" panose="05000000000000000000" pitchFamily="2" charset="2"/>
              <a:buChar char="z"/>
            </a:pPr>
            <a:r>
              <a:rPr lang="zh-CN" altLang="zh-CN" sz="2200">
                <a:solidFill>
                  <a:srgbClr val="000099"/>
                </a:solidFill>
              </a:rPr>
              <a:t>     </a:t>
            </a:r>
            <a:r>
              <a:rPr lang="zh-CN" altLang="zh-CN" u="sng">
                <a:solidFill>
                  <a:srgbClr val="9900CC"/>
                </a:solidFill>
              </a:rPr>
              <a:t>作用：</a:t>
            </a:r>
            <a:r>
              <a:rPr lang="zh-CN" altLang="zh-CN" sz="2200">
                <a:solidFill>
                  <a:srgbClr val="000099"/>
                </a:solidFill>
              </a:rPr>
              <a:t>绩效认可计划的激励作用不仅限于被奖励者，它会鼓励所有员工寻找各种机会来为组织作出意想不到的贡献。以奖励显著绩效闻名的企业，无论是否以预定公式的正式形式来认可绩效，都会吸引那些能够在这方面作出贡献的人加入和留在组织中，并且谨慎地承担一些风险以获得这种报酬。</a:t>
            </a:r>
            <a:r>
              <a:rPr lang="zh-CN" altLang="en-US" sz="2000">
                <a:solidFill>
                  <a:srgbClr val="000099"/>
                </a:solidFill>
              </a:rPr>
              <a:t> </a:t>
            </a:r>
            <a:endParaRPr lang="zh-CN" altLang="en-US" sz="2000">
              <a:solidFill>
                <a:srgbClr val="000099"/>
              </a:solidFill>
            </a:endParaRPr>
          </a:p>
          <a:p>
            <a:pPr algn="l" defTabSz="1044575">
              <a:lnSpc>
                <a:spcPct val="150000"/>
              </a:lnSpc>
              <a:buClr>
                <a:srgbClr val="FF0066"/>
              </a:buClr>
              <a:buSzPct val="120000"/>
              <a:buFont typeface="Wingdings" panose="05000000000000000000" pitchFamily="2" charset="2"/>
              <a:buChar char="z"/>
            </a:pP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庆祝目标的实现；</a:t>
            </a: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强化绩效卓越者；</a:t>
            </a: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认可活动；</a:t>
            </a: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强化已经表现出来的理想行为；</a:t>
            </a: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认可服务；</a:t>
            </a:r>
            <a:endParaRPr lang="zh-CN" altLang="en-US" sz="2000">
              <a:solidFill>
                <a:srgbClr val="000099"/>
              </a:solidFill>
            </a:endParaRPr>
          </a:p>
          <a:p>
            <a:pPr marL="522605" lvl="1" algn="l" defTabSz="1044575">
              <a:lnSpc>
                <a:spcPct val="150000"/>
              </a:lnSpc>
              <a:buClr>
                <a:srgbClr val="9900CC"/>
              </a:buClr>
              <a:buSzPct val="120000"/>
              <a:buFont typeface="Wingdings" panose="05000000000000000000" pitchFamily="2" charset="2"/>
              <a:buChar char="Ø"/>
            </a:pPr>
            <a:r>
              <a:rPr lang="zh-CN" altLang="en-US" sz="2000">
                <a:solidFill>
                  <a:srgbClr val="000099"/>
                </a:solidFill>
              </a:rPr>
              <a:t>  认可员工的需要</a:t>
            </a:r>
            <a:endParaRPr lang="zh-CN" altLang="en-US" sz="2000">
              <a:solidFill>
                <a:srgbClr val="000099"/>
              </a:solidFill>
            </a:endParaRPr>
          </a:p>
        </p:txBody>
      </p:sp>
      <p:pic>
        <p:nvPicPr>
          <p:cNvPr id="285700" name="Picture 4" descr="PE01904_"/>
          <p:cNvPicPr>
            <a:picLocks noChangeAspect="1" noChangeArrowheads="1"/>
          </p:cNvPicPr>
          <p:nvPr/>
        </p:nvPicPr>
        <p:blipFill>
          <a:blip r:embed="rId1" cstate="print"/>
          <a:srcRect/>
          <a:stretch>
            <a:fillRect/>
          </a:stretch>
        </p:blipFill>
        <p:spPr bwMode="auto">
          <a:xfrm>
            <a:off x="5910263" y="4457700"/>
            <a:ext cx="3671887" cy="2665413"/>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0" y="0"/>
            <a:ext cx="10668000" cy="1066800"/>
          </a:xfrm>
          <a:solidFill>
            <a:srgbClr val="0000CC"/>
          </a:solidFill>
        </p:spPr>
        <p:txBody>
          <a:bodyPr anchor="b"/>
          <a:lstStyle/>
          <a:p>
            <a:pPr eaLnBrk="1" hangingPunct="1">
              <a:lnSpc>
                <a:spcPct val="300000"/>
              </a:lnSpc>
            </a:pPr>
            <a:r>
              <a:rPr lang="zh-CN" altLang="en-US" sz="3200" b="1" smtClean="0">
                <a:solidFill>
                  <a:srgbClr val="FFFFFF"/>
                </a:solidFill>
                <a:latin typeface="宋体" panose="02010600030101010101" pitchFamily="2" charset="-122"/>
                <a:sym typeface="Symbol" panose="05050102010706020507" pitchFamily="18" charset="2"/>
              </a:rPr>
              <a:t>特殊绩效认可计划对组织报酬战略的贡献</a:t>
            </a:r>
            <a:endParaRPr lang="zh-CN" altLang="en-US" sz="2400" b="1" smtClean="0">
              <a:solidFill>
                <a:srgbClr val="FFFFFF"/>
              </a:solidFill>
              <a:latin typeface="宋体" panose="02010600030101010101" pitchFamily="2" charset="-122"/>
              <a:sym typeface="Symbol" panose="05050102010706020507" pitchFamily="18" charset="2"/>
            </a:endParaRPr>
          </a:p>
        </p:txBody>
      </p:sp>
      <p:sp>
        <p:nvSpPr>
          <p:cNvPr id="1101827" name="Rectangle 3"/>
          <p:cNvSpPr>
            <a:spLocks noChangeArrowheads="1"/>
          </p:cNvSpPr>
          <p:nvPr/>
        </p:nvSpPr>
        <p:spPr bwMode="auto">
          <a:xfrm>
            <a:off x="941388" y="1506538"/>
            <a:ext cx="8929687" cy="4546600"/>
          </a:xfrm>
          <a:prstGeom prst="rect">
            <a:avLst/>
          </a:prstGeom>
          <a:solidFill>
            <a:srgbClr val="009900"/>
          </a:solidFill>
          <a:ln w="76200" cmpd="tri">
            <a:solidFill>
              <a:srgbClr val="009900"/>
            </a:solidFill>
            <a:miter lim="800000"/>
          </a:ln>
          <a:effectLst>
            <a:outerShdw dist="107763" dir="2700000" algn="ctr" rotWithShape="0">
              <a:schemeClr val="bg2"/>
            </a:outerShdw>
          </a:effectLst>
        </p:spPr>
        <p:txBody>
          <a:bodyPr lIns="90488" tIns="44450" rIns="90488" bIns="44450">
            <a:spAutoFit/>
          </a:bodyPr>
          <a:lstStyle/>
          <a:p>
            <a:pPr algn="l">
              <a:lnSpc>
                <a:spcPct val="200000"/>
              </a:lnSpc>
              <a:buClr>
                <a:srgbClr val="FF0000"/>
              </a:buClr>
              <a:buFont typeface="Monotype Sorts" pitchFamily="2" charset="2"/>
              <a:buChar char="8"/>
              <a:defRPr/>
            </a:pPr>
            <a:r>
              <a:rPr lang="zh-CN" altLang="en-US">
                <a:solidFill>
                  <a:srgbClr val="FFFF66"/>
                </a:solidFill>
                <a:latin typeface="文鼎粗圆简" pitchFamily="18" charset="-122"/>
                <a:ea typeface="文鼎粗圆简" pitchFamily="18" charset="-122"/>
              </a:rPr>
              <a:t>提高了整个报酬系统的灵活性和自发性。 </a:t>
            </a:r>
            <a:endParaRPr lang="zh-CN" altLang="zh-CN">
              <a:solidFill>
                <a:srgbClr val="FFFF66"/>
              </a:solidFill>
              <a:latin typeface="文鼎粗圆简" pitchFamily="18" charset="-122"/>
              <a:ea typeface="文鼎粗圆简" pitchFamily="18" charset="-122"/>
            </a:endParaRPr>
          </a:p>
          <a:p>
            <a:pPr algn="l">
              <a:lnSpc>
                <a:spcPct val="200000"/>
              </a:lnSpc>
              <a:buClr>
                <a:srgbClr val="FF0000"/>
              </a:buClr>
              <a:buFont typeface="Monotype Sorts" pitchFamily="2" charset="2"/>
              <a:buChar char="8"/>
              <a:defRPr/>
            </a:pPr>
            <a:r>
              <a:rPr lang="zh-CN" altLang="en-US">
                <a:solidFill>
                  <a:srgbClr val="FFFF66"/>
                </a:solidFill>
                <a:latin typeface="文鼎粗圆简" pitchFamily="18" charset="-122"/>
                <a:ea typeface="文鼎粗圆简" pitchFamily="18" charset="-122"/>
              </a:rPr>
              <a:t>扩大了员工在报酬系统中的参与机会，提供真正符合员工兴趣的报酬。</a:t>
            </a:r>
            <a:endParaRPr lang="zh-CN" altLang="zh-CN">
              <a:solidFill>
                <a:srgbClr val="FFFF66"/>
              </a:solidFill>
              <a:latin typeface="文鼎粗圆简" pitchFamily="18" charset="-122"/>
              <a:ea typeface="文鼎粗圆简" pitchFamily="18" charset="-122"/>
            </a:endParaRPr>
          </a:p>
          <a:p>
            <a:pPr algn="l">
              <a:lnSpc>
                <a:spcPct val="200000"/>
              </a:lnSpc>
              <a:buClr>
                <a:srgbClr val="FF0000"/>
              </a:buClr>
              <a:buFont typeface="Monotype Sorts" pitchFamily="2" charset="2"/>
              <a:buChar char="8"/>
              <a:defRPr/>
            </a:pPr>
            <a:r>
              <a:rPr lang="zh-CN" altLang="en-US">
                <a:solidFill>
                  <a:srgbClr val="FFFF66"/>
                </a:solidFill>
                <a:latin typeface="文鼎粗圆简" pitchFamily="18" charset="-122"/>
                <a:ea typeface="文鼎粗圆简" pitchFamily="18" charset="-122"/>
              </a:rPr>
              <a:t>有利于报酬那些与组织的价值观和文化相一致的行为，强化企业的战略目标。</a:t>
            </a:r>
            <a:endParaRPr lang="zh-CN" altLang="en-US">
              <a:solidFill>
                <a:srgbClr val="FFFF66"/>
              </a:solidFill>
              <a:latin typeface="文鼎粗圆简" pitchFamily="18" charset="-122"/>
              <a:ea typeface="文鼎粗圆简" pitchFamily="18" charset="-122"/>
            </a:endParaRPr>
          </a:p>
          <a:p>
            <a:pPr algn="l">
              <a:lnSpc>
                <a:spcPct val="200000"/>
              </a:lnSpc>
              <a:buClr>
                <a:srgbClr val="FF0000"/>
              </a:buClr>
              <a:buFont typeface="Monotype Sorts" pitchFamily="2" charset="2"/>
              <a:buChar char="8"/>
              <a:defRPr/>
            </a:pPr>
            <a:r>
              <a:rPr lang="zh-CN" altLang="en-US">
                <a:solidFill>
                  <a:srgbClr val="FFFF66"/>
                </a:solidFill>
                <a:latin typeface="文鼎粗圆简" pitchFamily="18" charset="-122"/>
                <a:ea typeface="文鼎粗圆简" pitchFamily="18" charset="-122"/>
              </a:rPr>
              <a:t>实现报酬系统的成本有效性最大化。 </a:t>
            </a:r>
            <a:endParaRPr lang="zh-CN" altLang="en-US">
              <a:solidFill>
                <a:srgbClr val="FFFF66"/>
              </a:solidFill>
              <a:latin typeface="文鼎粗圆简" pitchFamily="18" charset="-122"/>
              <a:ea typeface="文鼎粗圆简" pitchFamily="18" charset="-122"/>
            </a:endParaRPr>
          </a:p>
        </p:txBody>
      </p:sp>
      <p:pic>
        <p:nvPicPr>
          <p:cNvPr id="286724" name="Picture 4" descr="GOLD_BIG"/>
          <p:cNvPicPr>
            <a:picLocks noChangeAspect="1" noChangeArrowheads="1"/>
          </p:cNvPicPr>
          <p:nvPr/>
        </p:nvPicPr>
        <p:blipFill>
          <a:blip r:embed="rId1" cstate="print"/>
          <a:srcRect/>
          <a:stretch>
            <a:fillRect/>
          </a:stretch>
        </p:blipFill>
        <p:spPr bwMode="auto">
          <a:xfrm>
            <a:off x="8174038" y="4602163"/>
            <a:ext cx="2493962" cy="3017837"/>
          </a:xfrm>
          <a:prstGeom prst="rect">
            <a:avLst/>
          </a:prstGeom>
          <a:noFill/>
          <a:ln w="9525">
            <a:noFill/>
            <a:miter lim="800000"/>
            <a:headEnd/>
            <a:tailEnd/>
          </a:ln>
        </p:spPr>
      </p:pic>
    </p:spTree>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0"/>
            <a:ext cx="10668000" cy="1066800"/>
          </a:xfrm>
          <a:solidFill>
            <a:srgbClr val="0000CC"/>
          </a:solidFill>
        </p:spPr>
        <p:txBody>
          <a:bodyPr anchor="b"/>
          <a:lstStyle/>
          <a:p>
            <a:pPr eaLnBrk="1" hangingPunct="1">
              <a:lnSpc>
                <a:spcPct val="300000"/>
              </a:lnSpc>
            </a:pPr>
            <a:r>
              <a:rPr lang="zh-CN" altLang="en-US" sz="3200" b="1" smtClean="0">
                <a:solidFill>
                  <a:srgbClr val="FFFFFF"/>
                </a:solidFill>
                <a:latin typeface="宋体" panose="02010600030101010101" pitchFamily="2" charset="-122"/>
                <a:sym typeface="Symbol" panose="05050102010706020507" pitchFamily="18" charset="2"/>
              </a:rPr>
              <a:t>特殊绩效认可计划</a:t>
            </a:r>
            <a:endParaRPr lang="zh-CN" altLang="en-US" sz="2400" b="1" smtClean="0">
              <a:solidFill>
                <a:srgbClr val="FFFFFF"/>
              </a:solidFill>
              <a:latin typeface="宋体" panose="02010600030101010101" pitchFamily="2" charset="-122"/>
              <a:sym typeface="Symbol" panose="05050102010706020507" pitchFamily="18" charset="2"/>
            </a:endParaRPr>
          </a:p>
        </p:txBody>
      </p:sp>
      <p:sp>
        <p:nvSpPr>
          <p:cNvPr id="287747" name="Text Box 3"/>
          <p:cNvSpPr txBox="1">
            <a:spLocks noChangeArrowheads="1"/>
          </p:cNvSpPr>
          <p:nvPr/>
        </p:nvSpPr>
        <p:spPr bwMode="auto">
          <a:xfrm>
            <a:off x="1012825" y="1647825"/>
            <a:ext cx="8497888" cy="4732338"/>
          </a:xfrm>
          <a:prstGeom prst="rect">
            <a:avLst/>
          </a:prstGeom>
          <a:noFill/>
          <a:ln w="9525">
            <a:noFill/>
            <a:miter lim="800000"/>
          </a:ln>
        </p:spPr>
        <p:txBody>
          <a:bodyPr lIns="104498" tIns="52249" rIns="104498" bIns="52249">
            <a:spAutoFit/>
          </a:bodyPr>
          <a:lstStyle/>
          <a:p>
            <a:pPr algn="l" defTabSz="1044575">
              <a:lnSpc>
                <a:spcPct val="190000"/>
              </a:lnSpc>
              <a:buClr>
                <a:srgbClr val="FF0066"/>
              </a:buClr>
              <a:buSzPct val="120000"/>
              <a:buFont typeface="Wingdings" panose="05000000000000000000" pitchFamily="2" charset="2"/>
              <a:buNone/>
            </a:pPr>
            <a:r>
              <a:rPr lang="zh-CN" altLang="zh-CN" u="sng">
                <a:solidFill>
                  <a:srgbClr val="9900CC"/>
                </a:solidFill>
              </a:rPr>
              <a:t>局限：</a:t>
            </a:r>
            <a:endParaRPr lang="zh-CN" altLang="en-US" u="sng">
              <a:solidFill>
                <a:srgbClr val="9900CC"/>
              </a:solidFill>
            </a:endParaRPr>
          </a:p>
          <a:p>
            <a:pPr algn="l" defTabSz="1044575">
              <a:lnSpc>
                <a:spcPct val="190000"/>
              </a:lnSpc>
              <a:buClr>
                <a:srgbClr val="FF0066"/>
              </a:buClr>
              <a:buSzPct val="120000"/>
              <a:buFont typeface="Wingdings" panose="05000000000000000000" pitchFamily="2" charset="2"/>
              <a:buNone/>
            </a:pPr>
            <a:endParaRPr lang="zh-CN" altLang="en-US" u="sng">
              <a:solidFill>
                <a:srgbClr val="9900CC"/>
              </a:solidFill>
            </a:endParaRPr>
          </a:p>
          <a:p>
            <a:pPr algn="l" defTabSz="1044575">
              <a:lnSpc>
                <a:spcPct val="190000"/>
              </a:lnSpc>
              <a:buClr>
                <a:srgbClr val="FF0066"/>
              </a:buClr>
              <a:buSzPct val="120000"/>
              <a:buFont typeface="Wingdings" panose="05000000000000000000" pitchFamily="2" charset="2"/>
              <a:buChar char="%"/>
            </a:pPr>
            <a:r>
              <a:rPr lang="zh-CN" altLang="en-US">
                <a:solidFill>
                  <a:srgbClr val="9900CC"/>
                </a:solidFill>
              </a:rPr>
              <a:t>  </a:t>
            </a:r>
            <a:r>
              <a:rPr lang="zh-CN" altLang="zh-CN" sz="2200">
                <a:solidFill>
                  <a:srgbClr val="000099"/>
                </a:solidFill>
              </a:rPr>
              <a:t>与其他绩效奖励计划不同，绩效认可计划并不能改变行为</a:t>
            </a:r>
            <a:r>
              <a:rPr lang="zh-CN" altLang="en-US" sz="2200">
                <a:solidFill>
                  <a:srgbClr val="000099"/>
                </a:solidFill>
              </a:rPr>
              <a:t>。</a:t>
            </a:r>
            <a:endParaRPr lang="zh-CN" altLang="en-US" sz="2200">
              <a:solidFill>
                <a:srgbClr val="000099"/>
              </a:solidFill>
            </a:endParaRPr>
          </a:p>
          <a:p>
            <a:pPr algn="l" defTabSz="1044575">
              <a:lnSpc>
                <a:spcPct val="190000"/>
              </a:lnSpc>
              <a:buClr>
                <a:srgbClr val="FF0066"/>
              </a:buClr>
              <a:buSzPct val="120000"/>
              <a:buFont typeface="Wingdings" panose="05000000000000000000" pitchFamily="2" charset="2"/>
              <a:buChar char="%"/>
            </a:pPr>
            <a:r>
              <a:rPr lang="zh-CN" altLang="en-US" sz="2200">
                <a:solidFill>
                  <a:srgbClr val="000099"/>
                </a:solidFill>
              </a:rPr>
              <a:t>   </a:t>
            </a:r>
            <a:r>
              <a:rPr lang="zh-CN" altLang="zh-CN" sz="2200">
                <a:solidFill>
                  <a:srgbClr val="000099"/>
                </a:solidFill>
              </a:rPr>
              <a:t>尽管它能够使得骨干绩效者继续保持优良绩效，但是却无法促使绩效不良者更加努力或更好地工作。</a:t>
            </a:r>
            <a:endParaRPr lang="zh-CN" altLang="en-US" sz="2200">
              <a:solidFill>
                <a:srgbClr val="000099"/>
              </a:solidFill>
            </a:endParaRPr>
          </a:p>
          <a:p>
            <a:pPr algn="l" defTabSz="1044575">
              <a:lnSpc>
                <a:spcPct val="190000"/>
              </a:lnSpc>
              <a:buClr>
                <a:srgbClr val="FF0066"/>
              </a:buClr>
              <a:buSzPct val="120000"/>
              <a:buFont typeface="Wingdings" panose="05000000000000000000" pitchFamily="2" charset="2"/>
              <a:buChar char="%"/>
            </a:pPr>
            <a:r>
              <a:rPr lang="zh-CN" altLang="en-US" sz="2200">
                <a:solidFill>
                  <a:srgbClr val="000099"/>
                </a:solidFill>
              </a:rPr>
              <a:t>   </a:t>
            </a:r>
            <a:r>
              <a:rPr lang="zh-CN" altLang="zh-CN" sz="2200">
                <a:solidFill>
                  <a:srgbClr val="000099"/>
                </a:solidFill>
              </a:rPr>
              <a:t>由于随机性和自由度很高，所以如果管理不细或者沟通不清楚，很可能会造成“ 胜者”和“ 败者”的心理后果。</a:t>
            </a:r>
            <a:endParaRPr lang="zh-CN" altLang="en-US" sz="2200">
              <a:solidFill>
                <a:srgbClr val="000099"/>
              </a:solidFill>
            </a:endParaRPr>
          </a:p>
        </p:txBody>
      </p:sp>
    </p:spTree>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Line 2"/>
          <p:cNvSpPr>
            <a:spLocks noChangeShapeType="1"/>
          </p:cNvSpPr>
          <p:nvPr/>
        </p:nvSpPr>
        <p:spPr bwMode="auto">
          <a:xfrm>
            <a:off x="7112000" y="2211388"/>
            <a:ext cx="800100" cy="0"/>
          </a:xfrm>
          <a:prstGeom prst="line">
            <a:avLst/>
          </a:prstGeom>
          <a:noFill/>
          <a:ln w="57150">
            <a:noFill/>
            <a:round/>
            <a:tailEnd type="triangle" w="med" len="med"/>
          </a:ln>
        </p:spPr>
        <p:txBody>
          <a:bodyPr wrap="none" lIns="92075" tIns="46038" rIns="92075" bIns="46038" anchor="ctr"/>
          <a:lstStyle/>
          <a:p>
            <a:endParaRPr lang="en-US">
              <a:solidFill>
                <a:srgbClr val="000000"/>
              </a:solidFill>
            </a:endParaRPr>
          </a:p>
        </p:txBody>
      </p:sp>
      <p:sp>
        <p:nvSpPr>
          <p:cNvPr id="28676" name="Rectangle 3"/>
          <p:cNvSpPr>
            <a:spLocks noGrp="1" noChangeArrowheads="1"/>
          </p:cNvSpPr>
          <p:nvPr>
            <p:ph type="title"/>
          </p:nvPr>
        </p:nvSpPr>
        <p:spPr>
          <a:xfrm>
            <a:off x="0" y="0"/>
            <a:ext cx="10668000" cy="990600"/>
          </a:xfrm>
          <a:solidFill>
            <a:srgbClr val="0000CC"/>
          </a:solidFill>
        </p:spPr>
        <p:txBody>
          <a:bodyPr anchor="b"/>
          <a:lstStyle/>
          <a:p>
            <a:pPr eaLnBrk="1" hangingPunct="1">
              <a:lnSpc>
                <a:spcPct val="300000"/>
              </a:lnSpc>
            </a:pPr>
            <a:r>
              <a:rPr lang="zh-CN" altLang="en-US" sz="3200" b="1" smtClean="0">
                <a:solidFill>
                  <a:srgbClr val="FFFFFF"/>
                </a:solidFill>
                <a:latin typeface="华文中宋" pitchFamily="2" charset="-122"/>
                <a:ea typeface="华文中宋" pitchFamily="2" charset="-122"/>
              </a:rPr>
              <a:t>特殊绩效认可计划的设计与实施</a:t>
            </a:r>
            <a:endParaRPr lang="zh-CN" altLang="en-US" sz="3200" b="1" smtClean="0">
              <a:solidFill>
                <a:srgbClr val="FFFFFF"/>
              </a:solidFill>
              <a:latin typeface="华文中宋" pitchFamily="2" charset="-122"/>
              <a:ea typeface="华文中宋" pitchFamily="2" charset="-122"/>
            </a:endParaRPr>
          </a:p>
        </p:txBody>
      </p:sp>
      <p:sp>
        <p:nvSpPr>
          <p:cNvPr id="28677" name="Rectangle 4"/>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78" name="Rectangle 5"/>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79" name="Rectangle 6"/>
          <p:cNvSpPr>
            <a:spLocks noChangeArrowheads="1"/>
          </p:cNvSpPr>
          <p:nvPr/>
        </p:nvSpPr>
        <p:spPr bwMode="auto">
          <a:xfrm>
            <a:off x="6034088" y="1354138"/>
            <a:ext cx="7937"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0" name="Rectangle 7"/>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1" name="Rectangle 8"/>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2" name="Rectangle 9"/>
          <p:cNvSpPr>
            <a:spLocks noChangeArrowheads="1"/>
          </p:cNvSpPr>
          <p:nvPr/>
        </p:nvSpPr>
        <p:spPr bwMode="auto">
          <a:xfrm>
            <a:off x="10779125" y="1362075"/>
            <a:ext cx="7938" cy="23193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3" name="Rectangle 10"/>
          <p:cNvSpPr>
            <a:spLocks noChangeArrowheads="1"/>
          </p:cNvSpPr>
          <p:nvPr/>
        </p:nvSpPr>
        <p:spPr bwMode="auto">
          <a:xfrm>
            <a:off x="10779125" y="3681413"/>
            <a:ext cx="7938" cy="6350"/>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4" name="Rectangle 11"/>
          <p:cNvSpPr>
            <a:spLocks noChangeArrowheads="1"/>
          </p:cNvSpPr>
          <p:nvPr/>
        </p:nvSpPr>
        <p:spPr bwMode="auto">
          <a:xfrm>
            <a:off x="10779125" y="3687763"/>
            <a:ext cx="7938" cy="23193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5" name="Rectangle 12"/>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6" name="Rectangle 13"/>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1103886" name="Rectangle 14"/>
          <p:cNvSpPr>
            <a:spLocks noChangeArrowheads="1"/>
          </p:cNvSpPr>
          <p:nvPr/>
        </p:nvSpPr>
        <p:spPr bwMode="auto">
          <a:xfrm>
            <a:off x="581025" y="1217613"/>
            <a:ext cx="8929688" cy="5094287"/>
          </a:xfrm>
          <a:prstGeom prst="rect">
            <a:avLst/>
          </a:prstGeom>
          <a:solidFill>
            <a:srgbClr val="009900"/>
          </a:solidFill>
          <a:ln w="76200" cmpd="tri">
            <a:solidFill>
              <a:srgbClr val="009900"/>
            </a:solidFill>
            <a:miter lim="800000"/>
          </a:ln>
          <a:effectLst>
            <a:outerShdw dist="107763" dir="2700000" algn="ctr" rotWithShape="0">
              <a:schemeClr val="bg2"/>
            </a:outerShdw>
          </a:effectLst>
        </p:spPr>
        <p:txBody>
          <a:bodyPr lIns="90488" tIns="44450" rIns="90488" bIns="44450">
            <a:spAutoFit/>
          </a:bodyPr>
          <a:lstStyle/>
          <a:p>
            <a:pPr marL="609600" indent="-609600" algn="l">
              <a:lnSpc>
                <a:spcPct val="150000"/>
              </a:lnSpc>
              <a:buClr>
                <a:srgbClr val="FF0000"/>
              </a:buClr>
              <a:buFont typeface="Monotype Sorts" pitchFamily="2" charset="2"/>
              <a:buChar char="8"/>
              <a:defRPr/>
            </a:pPr>
            <a:r>
              <a:rPr lang="zh-CN" altLang="zh-CN" dirty="0">
                <a:solidFill>
                  <a:srgbClr val="FFFF66"/>
                </a:solidFill>
                <a:latin typeface="文鼎粗圆简" pitchFamily="18" charset="-122"/>
                <a:ea typeface="文鼎粗圆简" pitchFamily="18" charset="-122"/>
              </a:rPr>
              <a:t>确定特殊绩效认可计划的目标</a:t>
            </a:r>
            <a:endParaRPr lang="zh-CN" altLang="zh-CN"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决定绩效认可计划的种类和数量 </a:t>
            </a:r>
            <a:endParaRPr lang="zh-CN" altLang="zh-CN"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zh-CN" dirty="0">
                <a:solidFill>
                  <a:srgbClr val="FFFF66"/>
                </a:solidFill>
                <a:latin typeface="文鼎粗圆简" pitchFamily="18" charset="-122"/>
                <a:ea typeface="文鼎粗圆简" pitchFamily="18" charset="-122"/>
              </a:rPr>
              <a:t>确定需要报酬的活动的类型和性质</a:t>
            </a:r>
            <a:endParaRPr lang="zh-CN" altLang="zh-CN"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决定谁有资格参加认可计划 </a:t>
            </a:r>
            <a:endParaRPr lang="zh-CN" altLang="en-US"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决定绩效奖励的类型和水平 </a:t>
            </a:r>
            <a:endParaRPr lang="zh-CN" altLang="en-US"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决定奖励的频率 </a:t>
            </a:r>
            <a:endParaRPr lang="zh-CN" altLang="en-US"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决定报酬的成本和资金来源 </a:t>
            </a:r>
            <a:endParaRPr lang="zh-CN" altLang="en-US"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确定提名和挑选获奖者过程</a:t>
            </a:r>
            <a:endParaRPr lang="zh-CN" altLang="en-US" dirty="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确定奖励授予方式</a:t>
            </a:r>
            <a:endParaRPr lang="zh-CN" altLang="en-US" dirty="0">
              <a:solidFill>
                <a:srgbClr val="FFFF66"/>
              </a:solidFill>
              <a:latin typeface="文鼎粗圆简" pitchFamily="18" charset="-122"/>
              <a:ea typeface="文鼎粗圆简" pitchFamily="18" charset="-122"/>
            </a:endParaRPr>
          </a:p>
        </p:txBody>
      </p:sp>
      <p:graphicFrame>
        <p:nvGraphicFramePr>
          <p:cNvPr id="28674" name="Object 15">
            <a:hlinkClick r:id="" action="ppaction://ole?verb=0"/>
          </p:cNvPr>
          <p:cNvGraphicFramePr/>
          <p:nvPr/>
        </p:nvGraphicFramePr>
        <p:xfrm>
          <a:off x="7693025" y="5767388"/>
          <a:ext cx="2974975" cy="1852612"/>
        </p:xfrm>
        <a:graphic>
          <a:graphicData uri="http://schemas.openxmlformats.org/presentationml/2006/ole">
            <mc:AlternateContent xmlns:mc="http://schemas.openxmlformats.org/markup-compatibility/2006">
              <mc:Choice xmlns:v="urn:schemas-microsoft-com:vml" Requires="v">
                <p:oleObj spid="_x0000_s25601" name="Clip" r:id="rId1" imgW="18830925" imgH="13649325" progId="">
                  <p:embed/>
                </p:oleObj>
              </mc:Choice>
              <mc:Fallback>
                <p:oleObj name="Clip" r:id="rId1" imgW="18830925" imgH="13649325" progId="">
                  <p:embed/>
                  <p:pic>
                    <p:nvPicPr>
                      <p:cNvPr id="0" name="图片 25600"/>
                      <p:cNvPicPr/>
                      <p:nvPr/>
                    </p:nvPicPr>
                    <p:blipFill>
                      <a:blip r:embed="rId2"/>
                      <a:stretch>
                        <a:fillRect/>
                      </a:stretch>
                    </p:blipFill>
                    <p:spPr>
                      <a:xfrm>
                        <a:off x="7693025" y="5767388"/>
                        <a:ext cx="2974975" cy="1852612"/>
                      </a:xfrm>
                      <a:prstGeom prst="rect">
                        <a:avLst/>
                      </a:prstGeom>
                      <a:noFill/>
                      <a:ln w="12700">
                        <a:noFill/>
                      </a:ln>
                    </p:spPr>
                  </p:pic>
                </p:oleObj>
              </mc:Fallback>
            </mc:AlternateContent>
          </a:graphicData>
        </a:graphic>
      </p:graphicFrame>
    </p:spTree>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Line 2"/>
          <p:cNvSpPr>
            <a:spLocks noChangeShapeType="1"/>
          </p:cNvSpPr>
          <p:nvPr/>
        </p:nvSpPr>
        <p:spPr bwMode="auto">
          <a:xfrm>
            <a:off x="7112000" y="2211388"/>
            <a:ext cx="800100" cy="0"/>
          </a:xfrm>
          <a:prstGeom prst="line">
            <a:avLst/>
          </a:prstGeom>
          <a:noFill/>
          <a:ln w="57150">
            <a:noFill/>
            <a:round/>
            <a:tailEnd type="triangle" w="med" len="med"/>
          </a:ln>
        </p:spPr>
        <p:txBody>
          <a:bodyPr wrap="none" lIns="92075" tIns="46038" rIns="92075" bIns="46038" anchor="ctr"/>
          <a:lstStyle/>
          <a:p>
            <a:endParaRPr lang="en-US">
              <a:solidFill>
                <a:srgbClr val="000000"/>
              </a:solidFill>
            </a:endParaRPr>
          </a:p>
        </p:txBody>
      </p:sp>
      <p:sp>
        <p:nvSpPr>
          <p:cNvPr id="28676" name="Rectangle 3"/>
          <p:cNvSpPr>
            <a:spLocks noGrp="1" noChangeArrowheads="1"/>
          </p:cNvSpPr>
          <p:nvPr>
            <p:ph type="title"/>
          </p:nvPr>
        </p:nvSpPr>
        <p:spPr>
          <a:xfrm>
            <a:off x="0" y="0"/>
            <a:ext cx="10668000" cy="990600"/>
          </a:xfrm>
          <a:solidFill>
            <a:srgbClr val="0000CC"/>
          </a:solidFill>
        </p:spPr>
        <p:txBody>
          <a:bodyPr anchor="b"/>
          <a:lstStyle/>
          <a:p>
            <a:pPr eaLnBrk="1" hangingPunct="1">
              <a:lnSpc>
                <a:spcPct val="300000"/>
              </a:lnSpc>
            </a:pPr>
            <a:r>
              <a:rPr lang="zh-CN" altLang="en-US" sz="3200" b="1" dirty="0" smtClean="0">
                <a:solidFill>
                  <a:srgbClr val="FFFFFF"/>
                </a:solidFill>
                <a:latin typeface="华文中宋" pitchFamily="2" charset="-122"/>
                <a:ea typeface="华文中宋" pitchFamily="2" charset="-122"/>
              </a:rPr>
              <a:t>特殊绩效认可计划的审查和评价</a:t>
            </a:r>
            <a:endParaRPr lang="zh-CN" altLang="en-US" sz="3200" b="1" dirty="0" smtClean="0">
              <a:solidFill>
                <a:srgbClr val="FFFFFF"/>
              </a:solidFill>
              <a:latin typeface="华文中宋" pitchFamily="2" charset="-122"/>
              <a:ea typeface="华文中宋" pitchFamily="2" charset="-122"/>
            </a:endParaRPr>
          </a:p>
        </p:txBody>
      </p:sp>
      <p:sp>
        <p:nvSpPr>
          <p:cNvPr id="28677" name="Rectangle 4"/>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78" name="Rectangle 5"/>
          <p:cNvSpPr>
            <a:spLocks noChangeArrowheads="1"/>
          </p:cNvSpPr>
          <p:nvPr/>
        </p:nvSpPr>
        <p:spPr bwMode="auto">
          <a:xfrm>
            <a:off x="1317625" y="1354138"/>
            <a:ext cx="4763"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79" name="Rectangle 6"/>
          <p:cNvSpPr>
            <a:spLocks noChangeArrowheads="1"/>
          </p:cNvSpPr>
          <p:nvPr/>
        </p:nvSpPr>
        <p:spPr bwMode="auto">
          <a:xfrm>
            <a:off x="6034088" y="1354138"/>
            <a:ext cx="7937"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0" name="Rectangle 7"/>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1" name="Rectangle 8"/>
          <p:cNvSpPr>
            <a:spLocks noChangeArrowheads="1"/>
          </p:cNvSpPr>
          <p:nvPr/>
        </p:nvSpPr>
        <p:spPr bwMode="auto">
          <a:xfrm>
            <a:off x="10779125" y="1354138"/>
            <a:ext cx="7938" cy="79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2" name="Rectangle 9"/>
          <p:cNvSpPr>
            <a:spLocks noChangeArrowheads="1"/>
          </p:cNvSpPr>
          <p:nvPr/>
        </p:nvSpPr>
        <p:spPr bwMode="auto">
          <a:xfrm>
            <a:off x="10779125" y="1362075"/>
            <a:ext cx="7938" cy="23193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3" name="Rectangle 10"/>
          <p:cNvSpPr>
            <a:spLocks noChangeArrowheads="1"/>
          </p:cNvSpPr>
          <p:nvPr/>
        </p:nvSpPr>
        <p:spPr bwMode="auto">
          <a:xfrm>
            <a:off x="10779125" y="3681413"/>
            <a:ext cx="7938" cy="6350"/>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4" name="Rectangle 11"/>
          <p:cNvSpPr>
            <a:spLocks noChangeArrowheads="1"/>
          </p:cNvSpPr>
          <p:nvPr/>
        </p:nvSpPr>
        <p:spPr bwMode="auto">
          <a:xfrm>
            <a:off x="10779125" y="3687763"/>
            <a:ext cx="7938" cy="2319337"/>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5" name="Rectangle 12"/>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28686" name="Rectangle 13"/>
          <p:cNvSpPr>
            <a:spLocks noChangeArrowheads="1"/>
          </p:cNvSpPr>
          <p:nvPr/>
        </p:nvSpPr>
        <p:spPr bwMode="auto">
          <a:xfrm>
            <a:off x="10779125" y="6007100"/>
            <a:ext cx="7938" cy="7938"/>
          </a:xfrm>
          <a:prstGeom prst="rect">
            <a:avLst/>
          </a:prstGeom>
          <a:solidFill>
            <a:srgbClr val="000000"/>
          </a:solidFill>
          <a:ln w="9525">
            <a:noFill/>
            <a:miter lim="800000"/>
          </a:ln>
        </p:spPr>
        <p:txBody>
          <a:bodyPr/>
          <a:lstStyle/>
          <a:p>
            <a:endParaRPr lang="zh-CN" altLang="en-US">
              <a:solidFill>
                <a:srgbClr val="000000"/>
              </a:solidFill>
            </a:endParaRPr>
          </a:p>
        </p:txBody>
      </p:sp>
      <p:sp>
        <p:nvSpPr>
          <p:cNvPr id="1103886" name="Rectangle 14"/>
          <p:cNvSpPr>
            <a:spLocks noChangeArrowheads="1"/>
          </p:cNvSpPr>
          <p:nvPr/>
        </p:nvSpPr>
        <p:spPr bwMode="auto">
          <a:xfrm>
            <a:off x="581025" y="1217613"/>
            <a:ext cx="8929688" cy="3967753"/>
          </a:xfrm>
          <a:prstGeom prst="rect">
            <a:avLst/>
          </a:prstGeom>
          <a:solidFill>
            <a:srgbClr val="009900"/>
          </a:solidFill>
          <a:ln w="76200" cmpd="tri">
            <a:solidFill>
              <a:srgbClr val="009900"/>
            </a:solidFill>
            <a:miter lim="800000"/>
          </a:ln>
          <a:effectLst>
            <a:outerShdw dist="107763" dir="2700000" algn="ctr" rotWithShape="0">
              <a:schemeClr val="bg2"/>
            </a:outerShdw>
          </a:effectLst>
        </p:spPr>
        <p:txBody>
          <a:bodyPr lIns="90488" tIns="44450" rIns="90488" bIns="44450">
            <a:spAutoFit/>
          </a:bodyPr>
          <a:lstStyle/>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计划的运用是否</a:t>
            </a:r>
            <a:r>
              <a:rPr lang="zh-CN" altLang="en-US" dirty="0" smtClean="0">
                <a:solidFill>
                  <a:srgbClr val="FFFF66"/>
                </a:solidFill>
                <a:latin typeface="文鼎粗圆简" pitchFamily="18" charset="-122"/>
                <a:ea typeface="文鼎粗圆简" pitchFamily="18" charset="-122"/>
              </a:rPr>
              <a:t>到位</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所提供的绩效认可报酬对员工来说是否</a:t>
            </a:r>
            <a:r>
              <a:rPr lang="zh-CN" altLang="en-US" dirty="0" smtClean="0">
                <a:solidFill>
                  <a:srgbClr val="FFFF66"/>
                </a:solidFill>
                <a:latin typeface="文鼎粗圆简" pitchFamily="18" charset="-122"/>
                <a:ea typeface="文鼎粗圆简" pitchFamily="18" charset="-122"/>
              </a:rPr>
              <a:t>有价值</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绩效认可的决策程序是否过于</a:t>
            </a:r>
            <a:r>
              <a:rPr lang="zh-CN" altLang="en-US" dirty="0" smtClean="0">
                <a:solidFill>
                  <a:srgbClr val="FFFF66"/>
                </a:solidFill>
                <a:latin typeface="文鼎粗圆简" pitchFamily="18" charset="-122"/>
                <a:ea typeface="文鼎粗圆简" pitchFamily="18" charset="-122"/>
              </a:rPr>
              <a:t>复杂</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smtClean="0">
                <a:solidFill>
                  <a:srgbClr val="FFFF66"/>
                </a:solidFill>
                <a:latin typeface="文鼎粗圆简" pitchFamily="18" charset="-122"/>
                <a:ea typeface="文鼎粗圆简" pitchFamily="18" charset="-122"/>
              </a:rPr>
              <a:t>员工</a:t>
            </a:r>
            <a:r>
              <a:rPr lang="zh-CN" altLang="en-US" dirty="0">
                <a:solidFill>
                  <a:srgbClr val="FFFF66"/>
                </a:solidFill>
                <a:latin typeface="文鼎粗圆简" pitchFamily="18" charset="-122"/>
                <a:ea typeface="文鼎粗圆简" pitchFamily="18" charset="-122"/>
              </a:rPr>
              <a:t>对货币型绩效认可的</a:t>
            </a:r>
            <a:r>
              <a:rPr lang="zh-CN" altLang="en-US" dirty="0" smtClean="0">
                <a:solidFill>
                  <a:srgbClr val="FFFF66"/>
                </a:solidFill>
                <a:latin typeface="文鼎粗圆简" pitchFamily="18" charset="-122"/>
                <a:ea typeface="文鼎粗圆简" pitchFamily="18" charset="-122"/>
              </a:rPr>
              <a:t>态度</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smtClean="0">
                <a:solidFill>
                  <a:srgbClr val="FFFF66"/>
                </a:solidFill>
                <a:latin typeface="文鼎粗圆简" pitchFamily="18" charset="-122"/>
                <a:ea typeface="文鼎粗圆简" pitchFamily="18" charset="-122"/>
              </a:rPr>
              <a:t>计划</a:t>
            </a:r>
            <a:r>
              <a:rPr lang="zh-CN" altLang="en-US" dirty="0">
                <a:solidFill>
                  <a:srgbClr val="FFFF66"/>
                </a:solidFill>
                <a:latin typeface="文鼎粗圆简" pitchFamily="18" charset="-122"/>
                <a:ea typeface="文鼎粗圆简" pitchFamily="18" charset="-122"/>
              </a:rPr>
              <a:t>是否与组织的经营战略保持</a:t>
            </a:r>
            <a:r>
              <a:rPr lang="zh-CN" altLang="en-US" dirty="0" smtClean="0">
                <a:solidFill>
                  <a:srgbClr val="FFFF66"/>
                </a:solidFill>
                <a:latin typeface="文鼎粗圆简" pitchFamily="18" charset="-122"/>
                <a:ea typeface="文鼎粗圆简" pitchFamily="18" charset="-122"/>
              </a:rPr>
              <a:t>一致</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a:solidFill>
                  <a:srgbClr val="FFFF66"/>
                </a:solidFill>
                <a:latin typeface="文鼎粗圆简" pitchFamily="18" charset="-122"/>
                <a:ea typeface="文鼎粗圆简" pitchFamily="18" charset="-122"/>
              </a:rPr>
              <a:t>普通员工和经理人员在认可计划中的</a:t>
            </a:r>
            <a:r>
              <a:rPr lang="zh-CN" altLang="en-US" dirty="0" smtClean="0">
                <a:solidFill>
                  <a:srgbClr val="FFFF66"/>
                </a:solidFill>
                <a:latin typeface="文鼎粗圆简" pitchFamily="18" charset="-122"/>
                <a:ea typeface="文鼎粗圆简" pitchFamily="18" charset="-122"/>
              </a:rPr>
              <a:t>公平性</a:t>
            </a:r>
            <a:endParaRPr lang="en-US" altLang="zh-CN" dirty="0" smtClean="0">
              <a:solidFill>
                <a:srgbClr val="FFFF66"/>
              </a:solidFill>
              <a:latin typeface="文鼎粗圆简" pitchFamily="18" charset="-122"/>
              <a:ea typeface="文鼎粗圆简" pitchFamily="18" charset="-122"/>
            </a:endParaRPr>
          </a:p>
          <a:p>
            <a:pPr marL="609600" indent="-609600" algn="l">
              <a:lnSpc>
                <a:spcPct val="150000"/>
              </a:lnSpc>
              <a:buClr>
                <a:srgbClr val="FF0000"/>
              </a:buClr>
              <a:buFont typeface="Monotype Sorts" pitchFamily="2" charset="2"/>
              <a:buChar char="8"/>
              <a:defRPr/>
            </a:pPr>
            <a:r>
              <a:rPr lang="zh-CN" altLang="en-US" dirty="0" smtClean="0">
                <a:solidFill>
                  <a:srgbClr val="FFFF66"/>
                </a:solidFill>
                <a:latin typeface="文鼎粗圆简" pitchFamily="18" charset="-122"/>
                <a:ea typeface="文鼎粗圆简" pitchFamily="18" charset="-122"/>
              </a:rPr>
              <a:t>计划</a:t>
            </a:r>
            <a:r>
              <a:rPr lang="zh-CN" altLang="en-US" dirty="0">
                <a:solidFill>
                  <a:srgbClr val="FFFF66"/>
                </a:solidFill>
                <a:latin typeface="文鼎粗圆简" pitchFamily="18" charset="-122"/>
                <a:ea typeface="文鼎粗圆简" pitchFamily="18" charset="-122"/>
              </a:rPr>
              <a:t>是否缺乏</a:t>
            </a:r>
            <a:r>
              <a:rPr lang="zh-CN" altLang="en-US" dirty="0" smtClean="0">
                <a:solidFill>
                  <a:srgbClr val="FFFF66"/>
                </a:solidFill>
                <a:latin typeface="文鼎粗圆简" pitchFamily="18" charset="-122"/>
                <a:ea typeface="文鼎粗圆简" pitchFamily="18" charset="-122"/>
              </a:rPr>
              <a:t>信度</a:t>
            </a:r>
            <a:endParaRPr lang="en-US" altLang="zh-CN" dirty="0" smtClean="0">
              <a:solidFill>
                <a:srgbClr val="FFFF66"/>
              </a:solidFill>
              <a:latin typeface="文鼎粗圆简" pitchFamily="18" charset="-122"/>
              <a:ea typeface="文鼎粗圆简" pitchFamily="18" charset="-122"/>
            </a:endParaRPr>
          </a:p>
        </p:txBody>
      </p:sp>
      <p:pic>
        <p:nvPicPr>
          <p:cNvPr id="28691" name="Picture 19" descr="C:\Program Files\Microsoft Office\MEDIA\CAGCAT10\j0195812.wmf"/>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813489" y="4317270"/>
            <a:ext cx="2426237" cy="2496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激励理论：公平理论</a:t>
            </a:r>
            <a:endParaRPr lang="zh-CN" altLang="en-US" sz="3200" b="1" smtClean="0">
              <a:solidFill>
                <a:srgbClr val="FFFFFF"/>
              </a:solidFill>
              <a:latin typeface="宋体" panose="02010600030101010101" pitchFamily="2" charset="-122"/>
            </a:endParaRPr>
          </a:p>
        </p:txBody>
      </p:sp>
      <p:sp>
        <p:nvSpPr>
          <p:cNvPr id="236547" name="Text Box 3"/>
          <p:cNvSpPr txBox="1">
            <a:spLocks noChangeArrowheads="1"/>
          </p:cNvSpPr>
          <p:nvPr/>
        </p:nvSpPr>
        <p:spPr bwMode="auto">
          <a:xfrm>
            <a:off x="304800" y="1203325"/>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6548" name="Text Box 4"/>
          <p:cNvSpPr txBox="1">
            <a:spLocks noChangeArrowheads="1"/>
          </p:cNvSpPr>
          <p:nvPr/>
        </p:nvSpPr>
        <p:spPr bwMode="auto">
          <a:xfrm>
            <a:off x="3505200" y="1203325"/>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6549" name="Text Box 5"/>
          <p:cNvSpPr txBox="1">
            <a:spLocks noChangeArrowheads="1"/>
          </p:cNvSpPr>
          <p:nvPr/>
        </p:nvSpPr>
        <p:spPr bwMode="auto">
          <a:xfrm>
            <a:off x="7239000" y="1203325"/>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6550" name="Text Box 6"/>
          <p:cNvSpPr txBox="1">
            <a:spLocks noChangeArrowheads="1"/>
          </p:cNvSpPr>
          <p:nvPr/>
        </p:nvSpPr>
        <p:spPr bwMode="auto">
          <a:xfrm>
            <a:off x="304800" y="1930400"/>
            <a:ext cx="3352800" cy="5216525"/>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当员工与感知到的投入（如努力、工作行为）相对比，感到自己所得到的产出（如薪酬）是对等的时候，他们会受到激励。</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投入产出比的失衡会导致员工心里不舒服。</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如果员工认为其他人所付出努力与自己相同但是报酬却更多，则他们会采取负面行动（比如消极怠工）来扳回投入产出比的平衡。</a:t>
            </a:r>
            <a:endParaRPr lang="zh-CN" altLang="en-US" sz="2200" b="0">
              <a:solidFill>
                <a:srgbClr val="000000"/>
              </a:solidFill>
            </a:endParaRPr>
          </a:p>
        </p:txBody>
      </p:sp>
      <p:sp>
        <p:nvSpPr>
          <p:cNvPr id="236551" name="Text Box 7"/>
          <p:cNvSpPr txBox="1">
            <a:spLocks noChangeArrowheads="1"/>
          </p:cNvSpPr>
          <p:nvPr/>
        </p:nvSpPr>
        <p:spPr bwMode="auto">
          <a:xfrm>
            <a:off x="3581400" y="1905000"/>
            <a:ext cx="2971800" cy="4479925"/>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zh-CN" altLang="en-US" sz="2200" b="0">
                <a:solidFill>
                  <a:srgbClr val="000000"/>
                </a:solidFill>
              </a:rPr>
              <a:t>薪酬－绩效之间的联系至关重要；绩效提高伴随着薪酬的一致性增长。</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绩效投入和预期产出必须清楚地加以界定和确认。</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员工是通过对自己和他人的薪酬进行比较来判断自己所得报酬的充分性的。</a:t>
            </a:r>
            <a:endParaRPr lang="zh-CN" altLang="en-US" sz="2200" b="0">
              <a:solidFill>
                <a:srgbClr val="000000"/>
              </a:solidFill>
            </a:endParaRPr>
          </a:p>
        </p:txBody>
      </p:sp>
      <p:sp>
        <p:nvSpPr>
          <p:cNvPr id="236552" name="Text Box 8"/>
          <p:cNvSpPr txBox="1">
            <a:spLocks noChangeArrowheads="1"/>
          </p:cNvSpPr>
          <p:nvPr/>
        </p:nvSpPr>
        <p:spPr bwMode="auto">
          <a:xfrm>
            <a:off x="6553200" y="1965325"/>
            <a:ext cx="3962400" cy="4979988"/>
          </a:xfrm>
          <a:prstGeom prst="rect">
            <a:avLst/>
          </a:prstGeom>
          <a:noFill/>
          <a:ln w="9525">
            <a:noFill/>
            <a:miter lim="800000"/>
          </a:ln>
        </p:spPr>
        <p:txBody>
          <a:bodyPr>
            <a:spAutoFit/>
          </a:bodyPr>
          <a:lstStyle/>
          <a:p>
            <a:pPr algn="l">
              <a:lnSpc>
                <a:spcPct val="110000"/>
              </a:lnSpc>
              <a:spcBef>
                <a:spcPct val="10000"/>
              </a:spcBef>
              <a:buClr>
                <a:srgbClr val="FF3300"/>
              </a:buClr>
              <a:buFont typeface="Monotype Sorts" pitchFamily="2" charset="2"/>
              <a:buChar char="4"/>
            </a:pPr>
            <a:r>
              <a:rPr lang="zh-CN" altLang="en-US" sz="2200" b="0">
                <a:solidFill>
                  <a:srgbClr val="000000"/>
                </a:solidFill>
              </a:rPr>
              <a:t>绩效衡量指标必须清楚地加以界定，并且员工可以通过自己的工作行为来影响这些指标。</a:t>
            </a:r>
            <a:endParaRPr lang="zh-CN" altLang="en-US" sz="2200" b="0">
              <a:solidFill>
                <a:srgbClr val="000000"/>
              </a:solidFill>
            </a:endParaRPr>
          </a:p>
          <a:p>
            <a:pPr algn="l">
              <a:lnSpc>
                <a:spcPct val="110000"/>
              </a:lnSpc>
              <a:spcBef>
                <a:spcPct val="10000"/>
              </a:spcBef>
              <a:buClr>
                <a:srgbClr val="FF3300"/>
              </a:buClr>
              <a:buFont typeface="Monotype Sorts" pitchFamily="2" charset="2"/>
              <a:buChar char="4"/>
            </a:pPr>
            <a:r>
              <a:rPr lang="zh-CN" altLang="en-US" sz="2200" b="0">
                <a:solidFill>
                  <a:srgbClr val="000000"/>
                </a:solidFill>
              </a:rPr>
              <a:t>如果所得报酬没有达到期望要求，则员工会采取负面反应。</a:t>
            </a:r>
            <a:endParaRPr lang="zh-CN" altLang="en-US" sz="2200" b="0">
              <a:solidFill>
                <a:srgbClr val="000000"/>
              </a:solidFill>
            </a:endParaRPr>
          </a:p>
          <a:p>
            <a:pPr algn="l">
              <a:lnSpc>
                <a:spcPct val="110000"/>
              </a:lnSpc>
              <a:spcBef>
                <a:spcPct val="10000"/>
              </a:spcBef>
              <a:buClr>
                <a:srgbClr val="FF3300"/>
              </a:buClr>
              <a:buFont typeface="Monotype Sorts" pitchFamily="2" charset="2"/>
              <a:buChar char="4"/>
            </a:pPr>
            <a:r>
              <a:rPr lang="zh-CN" altLang="en-US" sz="2200" b="0">
                <a:solidFill>
                  <a:srgbClr val="000000"/>
                </a:solidFill>
              </a:rPr>
              <a:t>绩效付酬计划在一个组织的所有员工中保持公平性和一致性是十分重要的。</a:t>
            </a:r>
            <a:endParaRPr lang="zh-CN" altLang="en-US" sz="2200" b="0">
              <a:solidFill>
                <a:srgbClr val="000000"/>
              </a:solidFill>
            </a:endParaRPr>
          </a:p>
          <a:p>
            <a:pPr algn="l">
              <a:lnSpc>
                <a:spcPct val="110000"/>
              </a:lnSpc>
              <a:spcBef>
                <a:spcPct val="10000"/>
              </a:spcBef>
              <a:buClr>
                <a:srgbClr val="FF3300"/>
              </a:buClr>
              <a:buFont typeface="Monotype Sorts" pitchFamily="2" charset="2"/>
              <a:buChar char="4"/>
            </a:pPr>
            <a:r>
              <a:rPr lang="zh-CN" altLang="en-US" sz="2200" b="0">
                <a:solidFill>
                  <a:srgbClr val="000000"/>
                </a:solidFill>
              </a:rPr>
              <a:t>由于员工比较自己与他人工资－努力之间的平衡性，因此起决定作用的是相对工资，</a:t>
            </a:r>
            <a:endParaRPr lang="zh-CN" altLang="en-US" sz="2200" b="0">
              <a:solidFill>
                <a:srgbClr val="000000"/>
              </a:solidFill>
            </a:endParaRPr>
          </a:p>
        </p:txBody>
      </p:sp>
      <p:sp>
        <p:nvSpPr>
          <p:cNvPr id="236553" name="Line 9"/>
          <p:cNvSpPr>
            <a:spLocks noChangeShapeType="1"/>
          </p:cNvSpPr>
          <p:nvPr/>
        </p:nvSpPr>
        <p:spPr bwMode="auto">
          <a:xfrm flipV="1">
            <a:off x="304800" y="1736725"/>
            <a:ext cx="10058400" cy="15875"/>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6554" name="Line 10"/>
          <p:cNvSpPr>
            <a:spLocks noChangeShapeType="1"/>
          </p:cNvSpPr>
          <p:nvPr/>
        </p:nvSpPr>
        <p:spPr bwMode="auto">
          <a:xfrm flipV="1">
            <a:off x="304800" y="7162800"/>
            <a:ext cx="10210800" cy="15875"/>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激励理论：强化理论</a:t>
            </a:r>
            <a:endParaRPr lang="zh-CN" altLang="en-US" sz="3200" b="1" smtClean="0">
              <a:solidFill>
                <a:srgbClr val="FFFFFF"/>
              </a:solidFill>
              <a:latin typeface="宋体" panose="02010600030101010101" pitchFamily="2" charset="-122"/>
            </a:endParaRPr>
          </a:p>
        </p:txBody>
      </p:sp>
      <p:sp>
        <p:nvSpPr>
          <p:cNvPr id="237571" name="Text Box 3"/>
          <p:cNvSpPr txBox="1">
            <a:spLocks noChangeArrowheads="1"/>
          </p:cNvSpPr>
          <p:nvPr/>
        </p:nvSpPr>
        <p:spPr bwMode="auto">
          <a:xfrm>
            <a:off x="304800" y="1295400"/>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7572" name="Text Box 4"/>
          <p:cNvSpPr txBox="1">
            <a:spLocks noChangeArrowheads="1"/>
          </p:cNvSpPr>
          <p:nvPr/>
        </p:nvSpPr>
        <p:spPr bwMode="auto">
          <a:xfrm>
            <a:off x="3505200" y="12954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7573" name="Text Box 5"/>
          <p:cNvSpPr txBox="1">
            <a:spLocks noChangeArrowheads="1"/>
          </p:cNvSpPr>
          <p:nvPr/>
        </p:nvSpPr>
        <p:spPr bwMode="auto">
          <a:xfrm>
            <a:off x="7239000" y="12954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7574" name="Text Box 6"/>
          <p:cNvSpPr txBox="1">
            <a:spLocks noChangeArrowheads="1"/>
          </p:cNvSpPr>
          <p:nvPr/>
        </p:nvSpPr>
        <p:spPr bwMode="auto">
          <a:xfrm>
            <a:off x="381000" y="2178050"/>
            <a:ext cx="2743200" cy="2638425"/>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报酬会强化（激励和维持）绩效。</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报酬必须在行动得到强化之后直接给予。</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不会得到报酬的行为是不会持续下去的。</a:t>
            </a:r>
            <a:endParaRPr lang="zh-CN" altLang="en-US" sz="2200" b="0">
              <a:solidFill>
                <a:srgbClr val="000000"/>
              </a:solidFill>
            </a:endParaRPr>
          </a:p>
        </p:txBody>
      </p:sp>
      <p:sp>
        <p:nvSpPr>
          <p:cNvPr id="237575" name="Text Box 7"/>
          <p:cNvSpPr txBox="1">
            <a:spLocks noChangeArrowheads="1"/>
          </p:cNvSpPr>
          <p:nvPr/>
        </p:nvSpPr>
        <p:spPr bwMode="auto">
          <a:xfrm>
            <a:off x="3352800" y="2149475"/>
            <a:ext cx="3276600" cy="3006725"/>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zh-CN" altLang="en-US" sz="2200" b="0">
                <a:solidFill>
                  <a:srgbClr val="000000"/>
                </a:solidFill>
              </a:rPr>
              <a:t>绩效奖励必须在绩效实现之后立即付出。</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报酬 必须与理想的绩效目标紧紧联系在一起。</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不支付报酬的做法可以被作为一种不鼓励某种非期望性行为的方式。</a:t>
            </a:r>
            <a:endParaRPr lang="zh-CN" altLang="en-US" sz="2200" b="0">
              <a:solidFill>
                <a:srgbClr val="000000"/>
              </a:solidFill>
            </a:endParaRPr>
          </a:p>
        </p:txBody>
      </p:sp>
      <p:sp>
        <p:nvSpPr>
          <p:cNvPr id="237576" name="Text Box 8"/>
          <p:cNvSpPr txBox="1">
            <a:spLocks noChangeArrowheads="1"/>
          </p:cNvSpPr>
          <p:nvPr/>
        </p:nvSpPr>
        <p:spPr bwMode="auto">
          <a:xfrm>
            <a:off x="7391400" y="2225675"/>
            <a:ext cx="2895600" cy="828675"/>
          </a:xfrm>
          <a:prstGeom prst="rect">
            <a:avLst/>
          </a:prstGeom>
          <a:noFill/>
          <a:ln w="9525">
            <a:noFill/>
            <a:miter lim="800000"/>
          </a:ln>
        </p:spPr>
        <p:txBody>
          <a:bodyPr>
            <a:spAutoFit/>
          </a:bodyPr>
          <a:lstStyle/>
          <a:p>
            <a:pPr algn="l">
              <a:lnSpc>
                <a:spcPct val="110000"/>
              </a:lnSpc>
              <a:spcBef>
                <a:spcPct val="50000"/>
              </a:spcBef>
              <a:buClr>
                <a:srgbClr val="FF3300"/>
              </a:buClr>
              <a:buFont typeface="Monotype Sorts" pitchFamily="2" charset="2"/>
              <a:buChar char="4"/>
            </a:pPr>
            <a:r>
              <a:rPr lang="zh-CN" altLang="en-US" sz="2200" b="0">
                <a:solidFill>
                  <a:srgbClr val="000000"/>
                </a:solidFill>
              </a:rPr>
              <a:t>报酬支付的时间是至关重要的。</a:t>
            </a:r>
            <a:endParaRPr lang="zh-CN" altLang="en-US" sz="2200" b="0">
              <a:solidFill>
                <a:srgbClr val="000000"/>
              </a:solidFill>
            </a:endParaRPr>
          </a:p>
        </p:txBody>
      </p:sp>
      <p:sp>
        <p:nvSpPr>
          <p:cNvPr id="237577" name="Line 9"/>
          <p:cNvSpPr>
            <a:spLocks noChangeShapeType="1"/>
          </p:cNvSpPr>
          <p:nvPr/>
        </p:nvSpPr>
        <p:spPr bwMode="auto">
          <a:xfrm flipV="1">
            <a:off x="381000" y="1828800"/>
            <a:ext cx="9829800" cy="0"/>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7578" name="Line 10"/>
          <p:cNvSpPr>
            <a:spLocks noChangeShapeType="1"/>
          </p:cNvSpPr>
          <p:nvPr/>
        </p:nvSpPr>
        <p:spPr bwMode="auto">
          <a:xfrm>
            <a:off x="457200" y="5738813"/>
            <a:ext cx="9753600" cy="15875"/>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Text Box 2"/>
          <p:cNvSpPr>
            <a:spLocks noGrp="1" noChangeArrowheads="1"/>
          </p:cNvSpPr>
          <p:nvPr>
            <p:ph type="title"/>
          </p:nvPr>
        </p:nvSpPr>
        <p:spPr>
          <a:xfrm>
            <a:off x="0" y="0"/>
            <a:ext cx="10668000" cy="990600"/>
          </a:xfrm>
          <a:solidFill>
            <a:srgbClr val="0000CC"/>
          </a:solidFill>
        </p:spPr>
        <p:txBody>
          <a:bodyPr anchor="b"/>
          <a:lstStyle/>
          <a:p>
            <a:pPr eaLnBrk="1" hangingPunct="1">
              <a:lnSpc>
                <a:spcPct val="330000"/>
              </a:lnSpc>
            </a:pPr>
            <a:r>
              <a:rPr lang="zh-CN" altLang="zh-CN" sz="3200" b="1" smtClean="0">
                <a:solidFill>
                  <a:srgbClr val="FFFFFF"/>
                </a:solidFill>
                <a:latin typeface="宋体" panose="02010600030101010101" pitchFamily="2" charset="-122"/>
              </a:rPr>
              <a:t>激励理论：目标</a:t>
            </a:r>
            <a:r>
              <a:rPr lang="zh-CN" altLang="en-US" sz="3200" b="1" smtClean="0">
                <a:solidFill>
                  <a:srgbClr val="FFFFFF"/>
                </a:solidFill>
                <a:latin typeface="宋体" panose="02010600030101010101" pitchFamily="2" charset="-122"/>
              </a:rPr>
              <a:t>设置</a:t>
            </a:r>
            <a:r>
              <a:rPr lang="zh-CN" altLang="zh-CN" sz="3200" b="1" smtClean="0">
                <a:solidFill>
                  <a:srgbClr val="FFFFFF"/>
                </a:solidFill>
                <a:latin typeface="宋体" panose="02010600030101010101" pitchFamily="2" charset="-122"/>
              </a:rPr>
              <a:t>理论</a:t>
            </a:r>
            <a:endParaRPr lang="zh-CN" altLang="en-US" sz="3200" b="1" smtClean="0">
              <a:solidFill>
                <a:srgbClr val="FFFFFF"/>
              </a:solidFill>
              <a:latin typeface="宋体" panose="02010600030101010101" pitchFamily="2" charset="-122"/>
            </a:endParaRPr>
          </a:p>
        </p:txBody>
      </p:sp>
      <p:sp>
        <p:nvSpPr>
          <p:cNvPr id="238595" name="Text Box 3"/>
          <p:cNvSpPr txBox="1">
            <a:spLocks noChangeArrowheads="1"/>
          </p:cNvSpPr>
          <p:nvPr/>
        </p:nvSpPr>
        <p:spPr bwMode="auto">
          <a:xfrm>
            <a:off x="533400" y="1295400"/>
            <a:ext cx="2819400"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主要观点</a:t>
            </a:r>
            <a:endParaRPr lang="zh-CN" altLang="en-US" i="1">
              <a:solidFill>
                <a:srgbClr val="000000"/>
              </a:solidFill>
            </a:endParaRPr>
          </a:p>
        </p:txBody>
      </p:sp>
      <p:sp>
        <p:nvSpPr>
          <p:cNvPr id="238596" name="Text Box 4"/>
          <p:cNvSpPr txBox="1">
            <a:spLocks noChangeArrowheads="1"/>
          </p:cNvSpPr>
          <p:nvPr/>
        </p:nvSpPr>
        <p:spPr bwMode="auto">
          <a:xfrm>
            <a:off x="3617913" y="1295400"/>
            <a:ext cx="3163887"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关于绩效奖励的推论</a:t>
            </a:r>
            <a:endParaRPr lang="zh-CN" altLang="en-US" i="1">
              <a:solidFill>
                <a:srgbClr val="000000"/>
              </a:solidFill>
            </a:endParaRPr>
          </a:p>
        </p:txBody>
      </p:sp>
      <p:sp>
        <p:nvSpPr>
          <p:cNvPr id="238597" name="Text Box 5"/>
          <p:cNvSpPr txBox="1">
            <a:spLocks noChangeArrowheads="1"/>
          </p:cNvSpPr>
          <p:nvPr/>
        </p:nvSpPr>
        <p:spPr bwMode="auto">
          <a:xfrm>
            <a:off x="7239000" y="1295400"/>
            <a:ext cx="3163888" cy="457200"/>
          </a:xfrm>
          <a:prstGeom prst="rect">
            <a:avLst/>
          </a:prstGeom>
          <a:noFill/>
          <a:ln w="9525">
            <a:noFill/>
            <a:miter lim="800000"/>
          </a:ln>
        </p:spPr>
        <p:txBody>
          <a:bodyPr>
            <a:spAutoFit/>
          </a:bodyPr>
          <a:lstStyle/>
          <a:p>
            <a:pPr algn="ctr">
              <a:spcBef>
                <a:spcPct val="50000"/>
              </a:spcBef>
            </a:pPr>
            <a:r>
              <a:rPr lang="zh-CN" altLang="en-US" i="1">
                <a:solidFill>
                  <a:srgbClr val="000000"/>
                </a:solidFill>
              </a:rPr>
              <a:t>行动指南</a:t>
            </a:r>
            <a:endParaRPr lang="zh-CN" altLang="en-US" i="1">
              <a:solidFill>
                <a:srgbClr val="000000"/>
              </a:solidFill>
            </a:endParaRPr>
          </a:p>
        </p:txBody>
      </p:sp>
      <p:sp>
        <p:nvSpPr>
          <p:cNvPr id="238598" name="Text Box 6"/>
          <p:cNvSpPr txBox="1">
            <a:spLocks noChangeArrowheads="1"/>
          </p:cNvSpPr>
          <p:nvPr/>
        </p:nvSpPr>
        <p:spPr bwMode="auto">
          <a:xfrm>
            <a:off x="609600" y="2057400"/>
            <a:ext cx="2743200" cy="4848225"/>
          </a:xfrm>
          <a:prstGeom prst="rect">
            <a:avLst/>
          </a:prstGeom>
          <a:noFill/>
          <a:ln w="9525">
            <a:noFill/>
            <a:miter lim="800000"/>
          </a:ln>
        </p:spPr>
        <p:txBody>
          <a:bodyPr>
            <a:spAutoFit/>
          </a:bodyPr>
          <a:lstStyle/>
          <a:p>
            <a:pPr algn="l">
              <a:lnSpc>
                <a:spcPct val="110000"/>
              </a:lnSpc>
              <a:spcBef>
                <a:spcPct val="50000"/>
              </a:spcBef>
              <a:buClr>
                <a:srgbClr val="33CCFF"/>
              </a:buClr>
              <a:buFont typeface="Monotype Sorts" pitchFamily="2" charset="2"/>
              <a:buChar char="ò"/>
            </a:pPr>
            <a:r>
              <a:rPr lang="zh-CN" altLang="en-US" sz="2200" b="0">
                <a:solidFill>
                  <a:srgbClr val="000000"/>
                </a:solidFill>
              </a:rPr>
              <a:t>富有挑战性的绩效目标对于员工绩效的强度和持续期间具有很强的影响力。</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目标可以被作为员工与之进行对比的绩效标准。</a:t>
            </a:r>
            <a:endParaRPr lang="zh-CN" altLang="en-US" sz="2200" b="0">
              <a:solidFill>
                <a:srgbClr val="000000"/>
              </a:solidFill>
            </a:endParaRPr>
          </a:p>
          <a:p>
            <a:pPr algn="l">
              <a:lnSpc>
                <a:spcPct val="110000"/>
              </a:lnSpc>
              <a:spcBef>
                <a:spcPct val="50000"/>
              </a:spcBef>
              <a:buClr>
                <a:srgbClr val="33CCFF"/>
              </a:buClr>
              <a:buFont typeface="Monotype Sorts" pitchFamily="2" charset="2"/>
              <a:buChar char="ò"/>
            </a:pPr>
            <a:r>
              <a:rPr lang="zh-CN" altLang="en-US" sz="2200" b="0">
                <a:solidFill>
                  <a:srgbClr val="000000"/>
                </a:solidFill>
              </a:rPr>
              <a:t>由于达成目标往往是与得到有价值的报酬联系在一起的，因此，它对于个人是有激励性的。</a:t>
            </a:r>
            <a:endParaRPr lang="zh-CN" altLang="en-US" sz="2200" b="0">
              <a:solidFill>
                <a:srgbClr val="000000"/>
              </a:solidFill>
            </a:endParaRPr>
          </a:p>
        </p:txBody>
      </p:sp>
      <p:sp>
        <p:nvSpPr>
          <p:cNvPr id="238599" name="Text Box 7"/>
          <p:cNvSpPr txBox="1">
            <a:spLocks noChangeArrowheads="1"/>
          </p:cNvSpPr>
          <p:nvPr/>
        </p:nvSpPr>
        <p:spPr bwMode="auto">
          <a:xfrm>
            <a:off x="3962400" y="2149475"/>
            <a:ext cx="2819400" cy="3743325"/>
          </a:xfrm>
          <a:prstGeom prst="rect">
            <a:avLst/>
          </a:prstGeom>
          <a:noFill/>
          <a:ln w="9525">
            <a:noFill/>
            <a:miter lim="800000"/>
          </a:ln>
        </p:spPr>
        <p:txBody>
          <a:bodyPr>
            <a:spAutoFit/>
          </a:bodyPr>
          <a:lstStyle/>
          <a:p>
            <a:pPr algn="l">
              <a:lnSpc>
                <a:spcPct val="110000"/>
              </a:lnSpc>
              <a:spcBef>
                <a:spcPct val="50000"/>
              </a:spcBef>
              <a:buClr>
                <a:srgbClr val="3333CC"/>
              </a:buClr>
              <a:buFont typeface="Monotype Sorts" pitchFamily="2" charset="2"/>
              <a:buChar char="J"/>
            </a:pPr>
            <a:r>
              <a:rPr lang="zh-CN" altLang="en-US" sz="2200" b="0">
                <a:solidFill>
                  <a:srgbClr val="000000"/>
                </a:solidFill>
              </a:rPr>
              <a:t>绩效奖励必须是在某种重要的绩效目标达成之时付出。</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绩效目标应当富有挑战性同时具有明确性。</a:t>
            </a:r>
            <a:endParaRPr lang="zh-CN" altLang="en-US" sz="2200" b="0">
              <a:solidFill>
                <a:srgbClr val="000000"/>
              </a:solidFill>
            </a:endParaRPr>
          </a:p>
          <a:p>
            <a:pPr algn="l">
              <a:lnSpc>
                <a:spcPct val="110000"/>
              </a:lnSpc>
              <a:spcBef>
                <a:spcPct val="50000"/>
              </a:spcBef>
              <a:buClr>
                <a:srgbClr val="3333CC"/>
              </a:buClr>
              <a:buFont typeface="Monotype Sorts" pitchFamily="2" charset="2"/>
              <a:buChar char="J"/>
            </a:pPr>
            <a:r>
              <a:rPr lang="zh-CN" altLang="en-US" sz="2200" b="0">
                <a:solidFill>
                  <a:srgbClr val="000000"/>
                </a:solidFill>
              </a:rPr>
              <a:t>奖励性报酬的数量应当与目标的达成难度相匹配。</a:t>
            </a:r>
            <a:endParaRPr lang="zh-CN" altLang="en-US" sz="2200" b="0">
              <a:solidFill>
                <a:srgbClr val="000000"/>
              </a:solidFill>
            </a:endParaRPr>
          </a:p>
        </p:txBody>
      </p:sp>
      <p:sp>
        <p:nvSpPr>
          <p:cNvPr id="238600" name="Text Box 8"/>
          <p:cNvSpPr txBox="1">
            <a:spLocks noChangeArrowheads="1"/>
          </p:cNvSpPr>
          <p:nvPr/>
        </p:nvSpPr>
        <p:spPr bwMode="auto">
          <a:xfrm>
            <a:off x="7391400" y="2225675"/>
            <a:ext cx="2895600" cy="4279900"/>
          </a:xfrm>
          <a:prstGeom prst="rect">
            <a:avLst/>
          </a:prstGeom>
          <a:noFill/>
          <a:ln w="9525">
            <a:noFill/>
            <a:miter lim="800000"/>
          </a:ln>
        </p:spPr>
        <p:txBody>
          <a:bodyPr>
            <a:spAutoFit/>
          </a:bodyPr>
          <a:lstStyle/>
          <a:p>
            <a:pPr algn="l">
              <a:lnSpc>
                <a:spcPct val="110000"/>
              </a:lnSpc>
              <a:spcBef>
                <a:spcPct val="50000"/>
              </a:spcBef>
              <a:buClr>
                <a:srgbClr val="FF3300"/>
              </a:buClr>
              <a:buFont typeface="Monotype Sorts" pitchFamily="2" charset="2"/>
              <a:buChar char="4"/>
            </a:pPr>
            <a:r>
              <a:rPr lang="zh-CN" altLang="en-US" sz="2200" b="0">
                <a:solidFill>
                  <a:srgbClr val="000000"/>
                </a:solidFill>
              </a:rPr>
              <a:t>视线很重要；员工必须相信自己能够对绩效目标产生影响。</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应当就绩效目标以一种明确的方式来与员工进行沟通。</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绩效反馈是非常重要的。</a:t>
            </a:r>
            <a:endParaRPr lang="zh-CN" altLang="en-US" sz="2200" b="0">
              <a:solidFill>
                <a:srgbClr val="000000"/>
              </a:solidFill>
            </a:endParaRPr>
          </a:p>
          <a:p>
            <a:pPr algn="l">
              <a:lnSpc>
                <a:spcPct val="110000"/>
              </a:lnSpc>
              <a:spcBef>
                <a:spcPct val="50000"/>
              </a:spcBef>
              <a:buClr>
                <a:srgbClr val="FF3300"/>
              </a:buClr>
              <a:buFont typeface="Monotype Sorts" pitchFamily="2" charset="2"/>
              <a:buChar char="4"/>
            </a:pPr>
            <a:r>
              <a:rPr lang="zh-CN" altLang="en-US" sz="2200" b="0">
                <a:solidFill>
                  <a:srgbClr val="000000"/>
                </a:solidFill>
              </a:rPr>
              <a:t>应当在绩效达成之时及时支付绩效报酬。</a:t>
            </a:r>
            <a:endParaRPr lang="zh-CN" altLang="en-US" sz="2200" b="0">
              <a:solidFill>
                <a:srgbClr val="000000"/>
              </a:solidFill>
            </a:endParaRPr>
          </a:p>
        </p:txBody>
      </p:sp>
      <p:sp>
        <p:nvSpPr>
          <p:cNvPr id="238601" name="Line 9"/>
          <p:cNvSpPr>
            <a:spLocks noChangeShapeType="1"/>
          </p:cNvSpPr>
          <p:nvPr/>
        </p:nvSpPr>
        <p:spPr bwMode="auto">
          <a:xfrm flipV="1">
            <a:off x="381000" y="1828800"/>
            <a:ext cx="10058400" cy="0"/>
          </a:xfrm>
          <a:prstGeom prst="line">
            <a:avLst/>
          </a:prstGeom>
          <a:noFill/>
          <a:ln w="57150">
            <a:solidFill>
              <a:srgbClr val="0000CC"/>
            </a:solidFill>
            <a:round/>
          </a:ln>
        </p:spPr>
        <p:txBody>
          <a:bodyPr wrap="none" anchor="ctr"/>
          <a:lstStyle/>
          <a:p>
            <a:endParaRPr lang="en-US">
              <a:solidFill>
                <a:srgbClr val="000000"/>
              </a:solidFill>
            </a:endParaRPr>
          </a:p>
        </p:txBody>
      </p:sp>
      <p:sp>
        <p:nvSpPr>
          <p:cNvPr id="238602" name="Line 10"/>
          <p:cNvSpPr>
            <a:spLocks noChangeShapeType="1"/>
          </p:cNvSpPr>
          <p:nvPr/>
        </p:nvSpPr>
        <p:spPr bwMode="auto">
          <a:xfrm flipV="1">
            <a:off x="228600" y="7086600"/>
            <a:ext cx="10210800" cy="0"/>
          </a:xfrm>
          <a:prstGeom prst="line">
            <a:avLst/>
          </a:prstGeom>
          <a:noFill/>
          <a:ln w="57150">
            <a:solidFill>
              <a:srgbClr val="0000CC"/>
            </a:solidFill>
            <a:round/>
          </a:ln>
        </p:spPr>
        <p:txBody>
          <a:bodyPr wrap="none" anchor="ctr"/>
          <a:lstStyle/>
          <a:p>
            <a:endParaRPr lang="en-US">
              <a:solidFill>
                <a:srgbClr val="000000"/>
              </a:solidFill>
            </a:endParaRPr>
          </a:p>
        </p:txBody>
      </p:sp>
    </p:spTree>
  </p:cSld>
  <p:clrMapOvr>
    <a:masterClrMapping/>
  </p:clrMapOvr>
  <p:transition spd="slow">
    <p:wipe/>
  </p:transition>
  <p:timing>
    <p:tnLst>
      <p:par>
        <p:cTn id="1" dur="indefinite" restart="never" nodeType="tmRoot"/>
      </p:par>
    </p:tnLst>
  </p:timing>
</p:sld>
</file>

<file path=ppt/tags/tag1.xml><?xml version="1.0" encoding="utf-8"?>
<p:tagLst xmlns:p="http://schemas.openxmlformats.org/presentationml/2006/main">
  <p:tag name="COMMONDATA" val="eyJoZGlkIjoiOTliNmJiMGRkZDQ0NmE3MzViMGJkMjczMmRhMjZiZmYifQ=="/>
</p:tagLst>
</file>

<file path=ppt/theme/theme1.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1270000" marR="0" indent="-1270000" algn="just" defTabSz="1044575"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spPr>
      <a:bodyPr vert="horz" wrap="square" lIns="91440" tIns="45720" rIns="91440" bIns="45720" numCol="1" anchor="t" anchorCtr="0" compatLnSpc="1"/>
      <a:lstStyle>
        <a:defPPr marL="1270000" marR="0" indent="-1270000" algn="just" defTabSz="1044575"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13337</Words>
  <Application>WPS 演示</Application>
  <PresentationFormat>自定义</PresentationFormat>
  <Paragraphs>714</Paragraphs>
  <Slides>64</Slides>
  <Notes>252</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0</vt:i4>
      </vt:variant>
      <vt:variant>
        <vt:lpstr>幻灯片标题</vt:lpstr>
      </vt:variant>
      <vt:variant>
        <vt:i4>64</vt:i4>
      </vt:variant>
    </vt:vector>
  </HeadingPairs>
  <TitlesOfParts>
    <vt:vector size="88" baseType="lpstr">
      <vt:lpstr>Arial</vt:lpstr>
      <vt:lpstr>宋体</vt:lpstr>
      <vt:lpstr>Wingdings</vt:lpstr>
      <vt:lpstr>Times New Roman</vt:lpstr>
      <vt:lpstr>幼圆</vt:lpstr>
      <vt:lpstr>华文中宋</vt:lpstr>
      <vt:lpstr>Monotype Sorts</vt:lpstr>
      <vt:lpstr>Wingdings</vt:lpstr>
      <vt:lpstr>微软雅黑</vt:lpstr>
      <vt:lpstr>Arial Unicode MS</vt:lpstr>
      <vt:lpstr>Symbol</vt:lpstr>
      <vt:lpstr>Webdings</vt:lpstr>
      <vt:lpstr>MS Outlook</vt:lpstr>
      <vt:lpstr>楷体</vt:lpstr>
      <vt:lpstr>黑体</vt:lpstr>
      <vt:lpstr>CityBlueprint</vt:lpstr>
      <vt:lpstr>Segoe Print</vt:lpstr>
      <vt:lpstr>华文细黑</vt:lpstr>
      <vt:lpstr>文鼎粗圆简</vt:lpstr>
      <vt:lpstr>Calibri</vt:lpstr>
      <vt:lpstr>Times New Roman</vt:lpstr>
      <vt:lpstr>Wingdings 2</vt:lpstr>
      <vt:lpstr>Symbol</vt:lpstr>
      <vt:lpstr>1_默认设计模板</vt:lpstr>
      <vt:lpstr>绩效奖励</vt:lpstr>
      <vt:lpstr>第一节  绩效奖励的基本原理</vt:lpstr>
      <vt:lpstr>综合激励理论</vt:lpstr>
      <vt:lpstr>激励理论：马斯洛需求层次论</vt:lpstr>
      <vt:lpstr>激励理论：赫兹伯格双因素论</vt:lpstr>
      <vt:lpstr>激励理论：期望理论</vt:lpstr>
      <vt:lpstr>激励理论：公平理论</vt:lpstr>
      <vt:lpstr>激励理论：强化理论</vt:lpstr>
      <vt:lpstr>激励理论：目标设置理论</vt:lpstr>
      <vt:lpstr>激励理论：委托-代理理论</vt:lpstr>
      <vt:lpstr>绩效奖励计划内涵</vt:lpstr>
      <vt:lpstr>绩效奖励计划：起源与作用</vt:lpstr>
      <vt:lpstr>绩效奖励计划的优点与缺点</vt:lpstr>
      <vt:lpstr>绩效奖励计划的实施要点</vt:lpstr>
      <vt:lpstr>第二节  绩效奖励的种类</vt:lpstr>
      <vt:lpstr>绩效奖励计划的类型</vt:lpstr>
      <vt:lpstr>基本薪酬增加与绩效加薪</vt:lpstr>
      <vt:lpstr>绩效加薪</vt:lpstr>
      <vt:lpstr>绩效加薪关键要素</vt:lpstr>
      <vt:lpstr>简单绩效加薪</vt:lpstr>
      <vt:lpstr>市场化绩效加薪</vt:lpstr>
      <vt:lpstr>一次性奖金</vt:lpstr>
      <vt:lpstr>特殊绩效认可计划案例</vt:lpstr>
      <vt:lpstr>个人奖励计划的内涵及实施条件</vt:lpstr>
      <vt:lpstr>个人绩效奖励计划的优点</vt:lpstr>
      <vt:lpstr>个人奖励计划的缺点</vt:lpstr>
      <vt:lpstr>个人绩效奖励计划---直接计件工资计划</vt:lpstr>
      <vt:lpstr>个人绩效奖励计划---标准工时计划</vt:lpstr>
      <vt:lpstr>个人奖励计划：海尔塞（Halsey）计件工资计划</vt:lpstr>
      <vt:lpstr>个人奖励计划：罗曼/甘特计件工资计划</vt:lpstr>
      <vt:lpstr>个人奖励计划——提案建议计划</vt:lpstr>
      <vt:lpstr>群体奖励计划的优缺点</vt:lpstr>
      <vt:lpstr>利润分享计划：概念与形式</vt:lpstr>
      <vt:lpstr>利润分享计划的优点</vt:lpstr>
      <vt:lpstr>利润分享计划的缺点</vt:lpstr>
      <vt:lpstr>收益分享计划：概念及其与利润分享的区别</vt:lpstr>
      <vt:lpstr>收益分享计划的优点</vt:lpstr>
      <vt:lpstr>收益分享计划的发展与演变</vt:lpstr>
      <vt:lpstr>收益分享计划中的几个关键决策</vt:lpstr>
      <vt:lpstr>何谓成功分享计划？</vt:lpstr>
      <vt:lpstr>成功分享计划中的实施要点</vt:lpstr>
      <vt:lpstr>小群体奖励计划或团队奖励计划</vt:lpstr>
      <vt:lpstr>长期奖励计划（3.1）</vt:lpstr>
      <vt:lpstr>股票所有权计划的类型</vt:lpstr>
      <vt:lpstr>　不同类型股权计划的权利义务比较</vt:lpstr>
      <vt:lpstr>股票期权计划存在的问题</vt:lpstr>
      <vt:lpstr>员工持股计划的典型内容</vt:lpstr>
      <vt:lpstr>员工持股计划的优点和问题</vt:lpstr>
      <vt:lpstr>美国股票期权计划的类型</vt:lpstr>
      <vt:lpstr>长期奖励计划案例之二</vt:lpstr>
      <vt:lpstr>我国企业的股权激励计划</vt:lpstr>
      <vt:lpstr>我国国有企业的高层经理人员持股问题</vt:lpstr>
      <vt:lpstr>我国企业的员工持股计划</vt:lpstr>
      <vt:lpstr>我国企业的员工持股计划</vt:lpstr>
      <vt:lpstr>我国企业的员工持股计划</vt:lpstr>
      <vt:lpstr>实施股权计划以及员工持股计划应注意的问题</vt:lpstr>
      <vt:lpstr>我国企业的股票所有权计划案例</vt:lpstr>
      <vt:lpstr>第三节  特殊绩效认可计划</vt:lpstr>
      <vt:lpstr>特殊绩效认可计划</vt:lpstr>
      <vt:lpstr>特殊绩效认可计划</vt:lpstr>
      <vt:lpstr>特殊绩效认可计划对组织报酬战略的贡献</vt:lpstr>
      <vt:lpstr>特殊绩效认可计划</vt:lpstr>
      <vt:lpstr>特殊绩效认可计划的设计与实施</vt:lpstr>
      <vt:lpstr>特殊绩效认可计划的审查和评价</vt:lpstr>
    </vt:vector>
  </TitlesOfParts>
  <Company>中国人民大学劳动人事学院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《薪酬管理》 COMPENSATION</dc:title>
  <dc:creator>刘 昕</dc:creator>
  <cp:lastModifiedBy>木子</cp:lastModifiedBy>
  <cp:revision>753</cp:revision>
  <dcterms:created xsi:type="dcterms:W3CDTF">2000-05-26T14:19:00Z</dcterms:created>
  <dcterms:modified xsi:type="dcterms:W3CDTF">2022-05-29T14:08:17Z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C750ECC980154606AF2DAF6CB30216CF</vt:lpwstr>
  </property>
  <property fmtid="{D5CDD505-2E9C-101B-9397-08002B2CF9AE}" pid="3" name="KSOProductBuildVer">
    <vt:lpwstr>2052-11.1.0.11365</vt:lpwstr>
  </property>
</Properties>
</file>