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66" r:id="rId4"/>
    <p:sldId id="269" r:id="rId5"/>
    <p:sldId id="280" r:id="rId6"/>
    <p:sldId id="281" r:id="rId7"/>
    <p:sldId id="284" r:id="rId8"/>
    <p:sldId id="289" r:id="rId9"/>
    <p:sldId id="1624" r:id="rId10"/>
    <p:sldId id="303" r:id="rId11"/>
    <p:sldId id="533" r:id="rId12"/>
    <p:sldId id="536" r:id="rId13"/>
    <p:sldId id="304" r:id="rId14"/>
    <p:sldId id="305" r:id="rId15"/>
    <p:sldId id="306" r:id="rId16"/>
    <p:sldId id="307" r:id="rId17"/>
    <p:sldId id="633" r:id="rId18"/>
    <p:sldId id="723" r:id="rId19"/>
    <p:sldId id="724" r:id="rId20"/>
    <p:sldId id="1531" r:id="rId21"/>
    <p:sldId id="333" r:id="rId22"/>
    <p:sldId id="337" r:id="rId23"/>
    <p:sldId id="350" r:id="rId24"/>
    <p:sldId id="356" r:id="rId25"/>
    <p:sldId id="357" r:id="rId26"/>
    <p:sldId id="358" r:id="rId27"/>
    <p:sldId id="364" r:id="rId28"/>
    <p:sldId id="365" r:id="rId29"/>
    <p:sldId id="366" r:id="rId30"/>
    <p:sldId id="373" r:id="rId31"/>
    <p:sldId id="374" r:id="rId32"/>
    <p:sldId id="1075" r:id="rId33"/>
    <p:sldId id="380" r:id="rId34"/>
    <p:sldId id="383" r:id="rId35"/>
    <p:sldId id="386" r:id="rId36"/>
    <p:sldId id="399" r:id="rId37"/>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gs" Target="tags/tag2.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en-US" altLang="zh-CN" dirty="0">
                <a:sym typeface="+mn-ea"/>
              </a:rPr>
              <a:t>1</a:t>
            </a:r>
            <a:r>
              <a:rPr lang="zh-CN" altLang="en-US" dirty="0">
                <a:sym typeface="+mn-ea"/>
              </a:rPr>
              <a:t>、国际（商务）条约</a:t>
            </a:r>
            <a:endParaRPr lang="zh-CN" altLang="en-US"/>
          </a:p>
        </p:txBody>
      </p:sp>
      <p:sp>
        <p:nvSpPr>
          <p:cNvPr id="3" name="内容占位符 2"/>
          <p:cNvSpPr>
            <a:spLocks noGrp="1"/>
          </p:cNvSpPr>
          <p:nvPr>
            <p:ph idx="1"/>
          </p:nvPr>
        </p:nvSpPr>
        <p:spPr/>
        <p:txBody>
          <a:bodyPr/>
          <a:p>
            <a:pPr eaLnBrk="1" hangingPunct="1"/>
            <a:r>
              <a:rPr lang="zh-CN" altLang="en-US" dirty="0">
                <a:sym typeface="+mn-ea"/>
              </a:rPr>
              <a:t>条约（</a:t>
            </a:r>
            <a:r>
              <a:rPr lang="en-US" altLang="zh-CN" dirty="0">
                <a:sym typeface="+mn-ea"/>
              </a:rPr>
              <a:t>treaty</a:t>
            </a:r>
            <a:r>
              <a:rPr lang="zh-CN" altLang="en-US" dirty="0">
                <a:sym typeface="+mn-ea"/>
              </a:rPr>
              <a:t>）是国际法的重要渊源，也是国际法主体间相互交往的一种最普遍的法律形式。</a:t>
            </a:r>
            <a:endParaRPr lang="zh-CN" altLang="en-US" dirty="0"/>
          </a:p>
          <a:p>
            <a:pPr lvl="1" eaLnBrk="1" hangingPunct="1"/>
            <a:r>
              <a:rPr lang="en-US" altLang="zh-CN" dirty="0">
                <a:sym typeface="+mn-ea"/>
              </a:rPr>
              <a:t>1969</a:t>
            </a:r>
            <a:r>
              <a:rPr lang="zh-CN" altLang="en-US" dirty="0">
                <a:sym typeface="+mn-ea"/>
              </a:rPr>
              <a:t>年</a:t>
            </a:r>
            <a:r>
              <a:rPr lang="en-US" altLang="zh-CN" dirty="0">
                <a:sym typeface="+mn-ea"/>
              </a:rPr>
              <a:t>《</a:t>
            </a:r>
            <a:r>
              <a:rPr lang="zh-CN" altLang="en-US" dirty="0">
                <a:sym typeface="+mn-ea"/>
              </a:rPr>
              <a:t>维也纳条约法公约</a:t>
            </a:r>
            <a:r>
              <a:rPr lang="en-US" altLang="zh-CN" dirty="0">
                <a:sym typeface="+mn-ea"/>
              </a:rPr>
              <a:t>》</a:t>
            </a:r>
            <a:r>
              <a:rPr lang="zh-CN" altLang="en-US" dirty="0">
                <a:sym typeface="+mn-ea"/>
              </a:rPr>
              <a:t>和</a:t>
            </a:r>
            <a:r>
              <a:rPr lang="en-US" altLang="zh-CN" dirty="0">
                <a:sym typeface="+mn-ea"/>
              </a:rPr>
              <a:t>1986</a:t>
            </a:r>
            <a:r>
              <a:rPr lang="zh-CN" altLang="en-US" dirty="0">
                <a:sym typeface="+mn-ea"/>
              </a:rPr>
              <a:t>年</a:t>
            </a:r>
            <a:r>
              <a:rPr lang="en-US" altLang="zh-CN" dirty="0">
                <a:sym typeface="+mn-ea"/>
              </a:rPr>
              <a:t>《</a:t>
            </a:r>
            <a:r>
              <a:rPr lang="zh-CN" altLang="en-US" dirty="0">
                <a:sym typeface="+mn-ea"/>
              </a:rPr>
              <a:t>关于国家和国际组织间或国际组织相互间条约法的维也纳公约</a:t>
            </a:r>
            <a:r>
              <a:rPr lang="en-US" altLang="zh-CN" dirty="0">
                <a:sym typeface="+mn-ea"/>
              </a:rPr>
              <a:t>》</a:t>
            </a:r>
            <a:r>
              <a:rPr lang="zh-CN" altLang="en-US" dirty="0">
                <a:sym typeface="+mn-ea"/>
              </a:rPr>
              <a:t>（Vienna Convention on the Law of Treaties between States and International Organizations or between International Organizations）根据各自的适用对象分别作了规定。根据以上两项条约的规定，一般认为，条约是指作为国际法主体的国家和国际组织按照国际法所缔结的确定其相互间权利和义务关系的一种国际书面协议。 </a:t>
            </a:r>
            <a:endParaRPr lang="zh-CN" altLang="en-US" dirty="0"/>
          </a:p>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zh-CN" altLang="en-US"/>
              <a:t>立法前草案中的</a:t>
            </a:r>
            <a:r>
              <a:rPr lang="en-US" altLang="zh-CN"/>
              <a:t>““受前款规定的主体控制的境内企业，视同外国投资者””</a:t>
            </a:r>
            <a:endParaRPr lang="en-US" altLang="zh-CN"/>
          </a:p>
        </p:txBody>
      </p:sp>
      <p:sp>
        <p:nvSpPr>
          <p:cNvPr id="3" name="内容占位符 2"/>
          <p:cNvSpPr>
            <a:spLocks noGrp="1"/>
          </p:cNvSpPr>
          <p:nvPr>
            <p:ph idx="1"/>
          </p:nvPr>
        </p:nvSpPr>
        <p:spPr/>
        <p:txBody>
          <a:bodyPr/>
          <a:p>
            <a:r>
              <a:rPr lang="zh-CN" altLang="en-US"/>
              <a:t>（</a:t>
            </a:r>
            <a:r>
              <a:rPr lang="en-US" altLang="zh-CN"/>
              <a:t>1</a:t>
            </a:r>
            <a:r>
              <a:rPr lang="zh-CN" altLang="en-US"/>
              <a:t>）可变利益实体（VIE,Variable Interest Entities）概况</a:t>
            </a:r>
            <a:endParaRPr lang="zh-CN" altLang="en-US"/>
          </a:p>
          <a:p>
            <a:r>
              <a:rPr lang="en-US" altLang="zh-CN"/>
              <a:t>       </a:t>
            </a:r>
            <a:r>
              <a:rPr lang="zh-CN" altLang="en-US"/>
              <a:t>借助VIE结构在境外成功上市的企业包括门户类网站（新浪、网易、百度等），电子商务平台（阿里巴巴、京东、当当网、唯品会等），网络游戏公司（盛大游戏、九城、巨人网络），软件服务企业（高德、金山），传媒出版企业（华视、博纳影业）和教育培训类企业（新东方、学而思）等，截至2014年6月27日在美国上市且未退市的中国企业共202家，其中84家采用了VIE结构模式。</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658495"/>
            <a:ext cx="10515600" cy="5518785"/>
          </a:xfrm>
        </p:spPr>
        <p:txBody>
          <a:bodyPr/>
          <a:p>
            <a:r>
              <a:rPr lang="zh-CN" altLang="en-US"/>
              <a:t>（</a:t>
            </a:r>
            <a:r>
              <a:rPr lang="en-US" altLang="zh-CN"/>
              <a:t>3</a:t>
            </a:r>
            <a:r>
              <a:rPr lang="zh-CN" altLang="en-US"/>
              <a:t>）VIE结构中系列协议的类型：</a:t>
            </a:r>
            <a:endParaRPr lang="zh-CN" altLang="en-US"/>
          </a:p>
          <a:p>
            <a:r>
              <a:rPr lang="zh-CN" altLang="en-US"/>
              <a:t>利润转移类协议，目的是将境内运营主体公司的利润可以合法地转移到境外；</a:t>
            </a:r>
            <a:endParaRPr lang="zh-CN" altLang="en-US"/>
          </a:p>
          <a:p>
            <a:r>
              <a:rPr lang="zh-CN" altLang="en-US"/>
              <a:t>控制类协议，目的是实现境外投资者对境内运营主体公司的实质性控制，避免投资后的风险；</a:t>
            </a:r>
            <a:endParaRPr lang="zh-CN" altLang="en-US"/>
          </a:p>
          <a:p>
            <a:r>
              <a:rPr lang="zh-CN" altLang="en-US"/>
              <a:t>辅助利润转移和控制的协议，如管理服务协议、专利许可协议、投票权委托协议等，目的是利润转移的对价安排和控制权的实际操作等。</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normAutofit lnSpcReduction="20000"/>
          </a:bodyPr>
          <a:p>
            <a:r>
              <a:rPr lang="en-US" altLang="zh-CN"/>
              <a:t>2</a:t>
            </a:r>
            <a:r>
              <a:rPr lang="zh-CN" altLang="en-US"/>
              <a:t>、投资鼓励</a:t>
            </a:r>
            <a:endParaRPr lang="zh-CN" altLang="en-US"/>
          </a:p>
          <a:p>
            <a:pPr lvl="1">
              <a:lnSpc>
                <a:spcPct val="150000"/>
              </a:lnSpc>
            </a:pPr>
            <a:r>
              <a:rPr lang="zh-CN" altLang="en-US"/>
              <a:t>外商投资企业依法平等适用国家支持企业发展的各项政策。</a:t>
            </a:r>
            <a:endParaRPr lang="zh-CN" altLang="en-US"/>
          </a:p>
          <a:p>
            <a:pPr lvl="1">
              <a:lnSpc>
                <a:spcPct val="150000"/>
              </a:lnSpc>
            </a:pPr>
            <a:r>
              <a:rPr lang="zh-CN" altLang="en-US"/>
              <a:t>国家根据需要，设立</a:t>
            </a:r>
            <a:r>
              <a:rPr lang="zh-CN" altLang="en-US" b="1">
                <a:highlight>
                  <a:srgbClr val="FFFF00"/>
                </a:highlight>
              </a:rPr>
              <a:t>特殊经济区域</a:t>
            </a:r>
            <a:r>
              <a:rPr lang="zh-CN" altLang="en-US"/>
              <a:t>，或者在部分地区实行外商投资试验性政策措施，促进外商投资，扩大对外开放。</a:t>
            </a:r>
            <a:endParaRPr lang="zh-CN" altLang="en-US"/>
          </a:p>
          <a:p>
            <a:pPr lvl="1">
              <a:lnSpc>
                <a:spcPct val="150000"/>
              </a:lnSpc>
            </a:pPr>
            <a:r>
              <a:rPr lang="zh-CN" altLang="en-US"/>
              <a:t>国家根据国民经济和社会发展需要，鼓励和引导外国投资者在特定行业、领域、地区投资。</a:t>
            </a:r>
            <a:endParaRPr lang="zh-CN" altLang="en-US"/>
          </a:p>
          <a:p>
            <a:pPr lvl="1">
              <a:lnSpc>
                <a:spcPct val="150000"/>
              </a:lnSpc>
            </a:pPr>
            <a:r>
              <a:rPr lang="zh-CN" altLang="en-US"/>
              <a:t>国家保障外商投资企业依法通过</a:t>
            </a:r>
            <a:r>
              <a:rPr lang="zh-CN" altLang="en-US" b="1">
                <a:highlight>
                  <a:srgbClr val="FFFF00"/>
                </a:highlight>
              </a:rPr>
              <a:t>公平竞争参与政府采购活动</a:t>
            </a:r>
            <a:r>
              <a:rPr lang="zh-CN" altLang="en-US"/>
              <a:t>。政府采购依法对外商投资企业在中国境内生产的产品、提供的服务平等对待。</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107315"/>
            <a:ext cx="10515600" cy="6418580"/>
          </a:xfrm>
        </p:spPr>
        <p:txBody>
          <a:bodyPr>
            <a:normAutofit fontScale="70000"/>
          </a:bodyPr>
          <a:p>
            <a:r>
              <a:rPr lang="en-US" altLang="zh-CN"/>
              <a:t>3</a:t>
            </a:r>
            <a:r>
              <a:rPr lang="zh-CN" altLang="en-US"/>
              <a:t>、投资保护</a:t>
            </a:r>
            <a:endParaRPr lang="zh-CN" altLang="en-US"/>
          </a:p>
          <a:p>
            <a:pPr lvl="1">
              <a:lnSpc>
                <a:spcPct val="150000"/>
              </a:lnSpc>
            </a:pPr>
            <a:r>
              <a:rPr lang="zh-CN" altLang="en-US"/>
              <a:t>国家对外国投资者的投资不实行</a:t>
            </a:r>
            <a:r>
              <a:rPr lang="zh-CN" altLang="en-US" b="1">
                <a:highlight>
                  <a:srgbClr val="FFFF00"/>
                </a:highlight>
              </a:rPr>
              <a:t>征收</a:t>
            </a:r>
            <a:r>
              <a:rPr lang="zh-CN" altLang="en-US"/>
              <a:t>。在特殊情况下，国家为了公共利益的需要，可以依照法律规定对外国投资者的投资实行征收或者征用。征收、征用应当依照法定程序进行，并及时给予公平、合理的补偿。</a:t>
            </a:r>
            <a:endParaRPr lang="zh-CN" altLang="en-US"/>
          </a:p>
          <a:p>
            <a:pPr lvl="1">
              <a:lnSpc>
                <a:spcPct val="150000"/>
              </a:lnSpc>
            </a:pPr>
            <a:r>
              <a:rPr lang="zh-CN" altLang="en-US"/>
              <a:t>国家保护外国投资者和外商投资企业的</a:t>
            </a:r>
            <a:r>
              <a:rPr lang="zh-CN" altLang="en-US" b="1">
                <a:highlight>
                  <a:srgbClr val="FFFF00"/>
                </a:highlight>
              </a:rPr>
              <a:t>知识产权</a:t>
            </a:r>
            <a:r>
              <a:rPr lang="zh-CN" altLang="en-US"/>
              <a:t>，保护知识产权权利人和相关权利人的合法权益；对知识产权侵权行为，严格依法追究法律责任。国家鼓励在外商投资过程中基于自愿原则和商业规则开展技术合作。技术合作的条件由投资各方遵循公平原则平等协商确定。行政机关及其工作人员不得利用行政手段强制转让技术。</a:t>
            </a:r>
            <a:endParaRPr lang="zh-CN" altLang="en-US"/>
          </a:p>
          <a:p>
            <a:pPr lvl="1">
              <a:lnSpc>
                <a:spcPct val="150000"/>
              </a:lnSpc>
            </a:pPr>
            <a:r>
              <a:rPr lang="zh-CN" altLang="en-US" b="1">
                <a:highlight>
                  <a:srgbClr val="FFFF00"/>
                </a:highlight>
              </a:rPr>
              <a:t>地方各级人民政府</a:t>
            </a:r>
            <a:r>
              <a:rPr lang="zh-CN" altLang="en-US"/>
              <a:t>及其有关部门应当履行向外国投资者、外商投资企业依法作出的政策承诺以及依法订立的各类合同。因国家利益、社会公共利益需要改变政策承诺、合同约定的，应当依照法定权限和程序进行，并依法对外国投资者、外商投资企业因此受到的损失予以补偿。</a:t>
            </a:r>
            <a:endParaRPr lang="zh-CN" altLang="en-US"/>
          </a:p>
          <a:p>
            <a:pPr lvl="1">
              <a:lnSpc>
                <a:spcPct val="150000"/>
              </a:lnSpc>
            </a:pPr>
            <a:r>
              <a:rPr lang="zh-CN" altLang="en-US"/>
              <a:t>国家建立</a:t>
            </a:r>
            <a:r>
              <a:rPr lang="zh-CN" altLang="en-US" b="1">
                <a:highlight>
                  <a:srgbClr val="FFFF00"/>
                </a:highlight>
              </a:rPr>
              <a:t>外商投资企业投诉工作机制</a:t>
            </a:r>
            <a:r>
              <a:rPr lang="zh-CN" altLang="en-US"/>
              <a:t>，及时处理外商投资企业或者其投资者反映的问题，协调完善相关政策措施。外商投资企业或者其投资者认为行政机关及其工作人员的行政行为侵犯其合法权益的，可以通过外商投资企业投诉工作机制申请协调解决。《外商投资企业投诉工作办法》</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normAutofit fontScale="80000"/>
          </a:bodyPr>
          <a:p>
            <a:r>
              <a:rPr lang="en-US" altLang="zh-CN"/>
              <a:t>4</a:t>
            </a:r>
            <a:r>
              <a:rPr lang="zh-CN" altLang="en-US"/>
              <a:t>、投资管理</a:t>
            </a:r>
            <a:endParaRPr lang="zh-CN" altLang="en-US"/>
          </a:p>
          <a:p>
            <a:pPr lvl="1"/>
            <a:r>
              <a:rPr lang="zh-CN" altLang="en-US"/>
              <a:t>准入前</a:t>
            </a:r>
            <a:r>
              <a:rPr lang="zh-CN" altLang="en-US">
                <a:highlight>
                  <a:srgbClr val="FFFF00"/>
                </a:highlight>
              </a:rPr>
              <a:t>国民待遇</a:t>
            </a:r>
            <a:r>
              <a:rPr lang="zh-CN" altLang="en-US"/>
              <a:t>：在投资准入阶段给予外国投资者及其投资不低于本国投资者及其投资的待遇。</a:t>
            </a:r>
            <a:endParaRPr lang="zh-CN" altLang="en-US"/>
          </a:p>
          <a:p>
            <a:pPr lvl="1"/>
            <a:r>
              <a:rPr lang="zh-CN" altLang="en-US">
                <a:highlight>
                  <a:srgbClr val="FFFF00"/>
                </a:highlight>
              </a:rPr>
              <a:t>负面清单</a:t>
            </a:r>
            <a:r>
              <a:rPr lang="zh-CN" altLang="en-US"/>
              <a:t>：国家规定在特定领域对外商投资实施的准入特别管理措施。外商投资准入负面清单规定禁止投资的领域，外国投资者不得投资。</a:t>
            </a:r>
            <a:endParaRPr lang="zh-CN" altLang="en-US"/>
          </a:p>
          <a:p>
            <a:pPr lvl="1"/>
            <a:r>
              <a:rPr lang="zh-CN" altLang="en-US">
                <a:highlight>
                  <a:srgbClr val="FFFF00"/>
                </a:highlight>
              </a:rPr>
              <a:t>项目管理</a:t>
            </a:r>
            <a:r>
              <a:rPr lang="zh-CN" altLang="en-US"/>
              <a:t>：国家发展改革委制定并实施宏观经济发展战略和计划，统筹和监督国民经济发展。如果外商投资项目涉及固定资产投资项目，则需要办理投资项目核准、备案。</a:t>
            </a:r>
            <a:endParaRPr lang="zh-CN" altLang="en-US"/>
          </a:p>
          <a:p>
            <a:pPr lvl="1"/>
            <a:r>
              <a:rPr lang="zh-CN" altLang="en-US">
                <a:highlight>
                  <a:srgbClr val="FFFF00"/>
                </a:highlight>
              </a:rPr>
              <a:t>国家安全审查</a:t>
            </a:r>
            <a:r>
              <a:rPr lang="zh-CN" altLang="en-US"/>
              <a:t>：国家建立外商投资安全审查制度，对影响或者可能影响国家安全的外商投资进行安全审查。依法作出的安全审查决定为最终决定。</a:t>
            </a:r>
            <a:endParaRPr lang="zh-CN" altLang="en-US"/>
          </a:p>
          <a:p>
            <a:pPr lvl="1"/>
            <a:r>
              <a:rPr lang="zh-CN" altLang="en-US">
                <a:highlight>
                  <a:srgbClr val="FFFF00"/>
                </a:highlight>
              </a:rPr>
              <a:t>外商投资信息报告</a:t>
            </a:r>
            <a:r>
              <a:rPr lang="zh-CN" altLang="en-US"/>
              <a:t>：外国投资者或者外商投资企业应当通过企业登记系统以及企业信用信息公示系统向商务主管部门报送投资信息。外商投资信息报告的内容和范围按照确有必要的原则确定；通过部门信息共享能够获得的投资信息，不得再行要求报送。</a:t>
            </a:r>
            <a:endParaRPr lang="zh-CN" altLang="en-US"/>
          </a:p>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normAutofit lnSpcReduction="10000"/>
          </a:bodyPr>
          <a:p>
            <a:r>
              <a:rPr lang="zh-CN" altLang="en-US"/>
              <a:t>违反负面清单的后果？</a:t>
            </a:r>
            <a:endParaRPr lang="zh-CN" altLang="en-US"/>
          </a:p>
          <a:p>
            <a:pPr lvl="1">
              <a:lnSpc>
                <a:spcPct val="150000"/>
              </a:lnSpc>
            </a:pPr>
            <a:r>
              <a:rPr lang="zh-CN" altLang="en-US">
                <a:highlight>
                  <a:srgbClr val="FFFF00"/>
                </a:highlight>
              </a:rPr>
              <a:t>负面清单之外</a:t>
            </a:r>
            <a:r>
              <a:rPr lang="zh-CN" altLang="en-US"/>
              <a:t>的领域形成的投资合同，当事人以合同未经有关行政主管部门批准、登记为由主张合同无效或者未生效的，人民法院不予支持。</a:t>
            </a:r>
            <a:endParaRPr lang="zh-CN" altLang="en-US"/>
          </a:p>
          <a:p>
            <a:pPr lvl="1">
              <a:lnSpc>
                <a:spcPct val="150000"/>
              </a:lnSpc>
            </a:pPr>
            <a:r>
              <a:rPr lang="zh-CN" altLang="en-US"/>
              <a:t>外国投资者投资外商投资准入负面清单规定</a:t>
            </a:r>
            <a:r>
              <a:rPr lang="zh-CN" altLang="en-US">
                <a:highlight>
                  <a:srgbClr val="FFFF00"/>
                </a:highlight>
              </a:rPr>
              <a:t>禁止投资</a:t>
            </a:r>
            <a:r>
              <a:rPr lang="zh-CN" altLang="en-US"/>
              <a:t>的领域，当事人主张投资合同无效的，人民法院应予支持。</a:t>
            </a:r>
            <a:endParaRPr lang="zh-CN" altLang="en-US"/>
          </a:p>
          <a:p>
            <a:pPr lvl="1">
              <a:lnSpc>
                <a:spcPct val="150000"/>
              </a:lnSpc>
            </a:pPr>
            <a:r>
              <a:rPr lang="zh-CN" altLang="en-US"/>
              <a:t>外国投资者投资外商投资准入负面清单规定</a:t>
            </a:r>
            <a:r>
              <a:rPr lang="zh-CN" altLang="en-US">
                <a:highlight>
                  <a:srgbClr val="FFFF00"/>
                </a:highlight>
              </a:rPr>
              <a:t>限制投资</a:t>
            </a:r>
            <a:r>
              <a:rPr lang="zh-CN" altLang="en-US"/>
              <a:t>的领域，当事人以违反限制性准入特别管理措施为由，主张投资合同无效的，人民法院应予支持。</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5</a:t>
            </a:r>
            <a:r>
              <a:rPr lang="zh-CN" altLang="en-US"/>
              <a:t>、外商投资中的股份代持协议的效力</a:t>
            </a:r>
            <a:endParaRPr lang="zh-CN" altLang="en-US"/>
          </a:p>
        </p:txBody>
      </p:sp>
      <p:sp>
        <p:nvSpPr>
          <p:cNvPr id="3" name="内容占位符 2"/>
          <p:cNvSpPr>
            <a:spLocks noGrp="1"/>
          </p:cNvSpPr>
          <p:nvPr>
            <p:ph idx="1"/>
          </p:nvPr>
        </p:nvSpPr>
        <p:spPr/>
        <p:txBody>
          <a:bodyPr>
            <a:normAutofit fontScale="60000"/>
          </a:bodyPr>
          <a:p>
            <a:r>
              <a:rPr lang="zh-CN" altLang="en-US"/>
              <a:t>最高人民法院关于审理外商投资企业纠纷案件若干问题的规定(一)(2020修正) </a:t>
            </a:r>
            <a:endParaRPr lang="zh-CN" altLang="en-US"/>
          </a:p>
          <a:p>
            <a:r>
              <a:rPr lang="zh-CN" altLang="en-US"/>
              <a:t>第十四条　当事人之间约定一方实际投资、另一方作为外商投资企业名义股东，实际投资者请求确认其在外商投资企业中的股东身份或者请求变更外商投资企业股东的，人民法院不予支持。同时具备以下条件的除外：</a:t>
            </a:r>
            <a:endParaRPr lang="zh-CN" altLang="en-US"/>
          </a:p>
          <a:p>
            <a:r>
              <a:rPr lang="zh-CN" altLang="en-US"/>
              <a:t>　　（一）实际投资者已经实际投资；</a:t>
            </a:r>
            <a:endParaRPr lang="zh-CN" altLang="en-US"/>
          </a:p>
          <a:p>
            <a:r>
              <a:rPr lang="zh-CN" altLang="en-US"/>
              <a:t>　　（二）名义股东以外的其他股东认可实际投资者的股东身份；</a:t>
            </a:r>
            <a:endParaRPr lang="zh-CN" altLang="en-US"/>
          </a:p>
          <a:p>
            <a:r>
              <a:rPr lang="zh-CN" altLang="en-US"/>
              <a:t>　　（三）人民法院或当事人在诉讼期间就将实际投资者变更为股东征得了外商投资企业审批机关的同意。</a:t>
            </a:r>
            <a:endParaRPr lang="zh-CN" altLang="en-US"/>
          </a:p>
          <a:p>
            <a:r>
              <a:rPr lang="zh-CN" altLang="en-US"/>
              <a:t>第十五条　合同约定一方实际投资、另一方作为外商投资企业名义股东，不具有法律、行政法规规定的无效情形的，人民法院应认定该合同有效。一方当事人仅以未经外商投资企业审批机关批准为由主张该合同无效或者未生效的，人民法院不予支持。</a:t>
            </a:r>
            <a:endParaRPr lang="zh-CN" altLang="en-US"/>
          </a:p>
          <a:p>
            <a:r>
              <a:rPr lang="zh-CN" altLang="en-US"/>
              <a:t>　　实际投资者请求外商投资企业名义股东依据双方约定履行相应义务的，人民法院应予支持。</a:t>
            </a:r>
            <a:endParaRPr lang="zh-CN" altLang="en-US"/>
          </a:p>
          <a:p>
            <a:r>
              <a:rPr lang="zh-CN" altLang="en-US"/>
              <a:t>　　双方未约定利益分配，实际投资者请求外商投资企业名义股东向其交付从外商投资企业获得的收益的，人民法院应予支持。外商投资企业名义股东向实际投资者请求支付必要报酬的，人民法院应酌情予以支持。</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223520"/>
            <a:ext cx="10515600" cy="6351270"/>
          </a:xfrm>
        </p:spPr>
        <p:txBody>
          <a:bodyPr>
            <a:normAutofit fontScale="70000"/>
          </a:bodyPr>
          <a:p>
            <a:pPr>
              <a:lnSpc>
                <a:spcPct val="150000"/>
              </a:lnSpc>
            </a:pPr>
            <a:r>
              <a:rPr lang="zh-CN" altLang="en-US"/>
              <a:t>《网络安全审查办法》2022年2月15日起施行</a:t>
            </a:r>
            <a:endParaRPr lang="zh-CN" altLang="en-US"/>
          </a:p>
          <a:p>
            <a:pPr>
              <a:lnSpc>
                <a:spcPct val="150000"/>
              </a:lnSpc>
            </a:pPr>
            <a:r>
              <a:rPr lang="zh-CN" altLang="en-US">
                <a:highlight>
                  <a:srgbClr val="FFFF00"/>
                </a:highlight>
              </a:rPr>
              <a:t>网络安全审查办公室</a:t>
            </a:r>
            <a:r>
              <a:rPr lang="zh-CN" altLang="en-US"/>
              <a:t>设在国家互联网信息办公室，负责制定网络安全审查相关制度规范，组织网络安全审查。</a:t>
            </a:r>
            <a:endParaRPr lang="zh-CN" altLang="en-US"/>
          </a:p>
          <a:p>
            <a:pPr>
              <a:lnSpc>
                <a:spcPct val="150000"/>
              </a:lnSpc>
            </a:pPr>
            <a:r>
              <a:rPr lang="zh-CN" altLang="en-US">
                <a:highlight>
                  <a:srgbClr val="FFFF00"/>
                </a:highlight>
              </a:rPr>
              <a:t>关键信息基础设施运营者</a:t>
            </a:r>
            <a:r>
              <a:rPr lang="zh-CN" altLang="en-US"/>
              <a:t>采购网络产品和服务的，应当预判该产品和服务投入使用后可能带来的国家安全风险。影响或者可能影响国家安全的，应当向网络安全审查办公室申报网络安全审查。</a:t>
            </a:r>
            <a:endParaRPr lang="zh-CN" altLang="en-US"/>
          </a:p>
          <a:p>
            <a:pPr>
              <a:lnSpc>
                <a:spcPct val="150000"/>
              </a:lnSpc>
            </a:pPr>
            <a:r>
              <a:rPr lang="zh-CN" altLang="en-US"/>
              <a:t>对于申报网络安全审查的采购活动，关键信息基础设施运营者</a:t>
            </a:r>
            <a:r>
              <a:rPr lang="zh-CN" altLang="en-US">
                <a:highlight>
                  <a:srgbClr val="FFFF00"/>
                </a:highlight>
              </a:rPr>
              <a:t>应当通过采购文件、协议等要求产品和服务提供者配合网络安全审查</a:t>
            </a:r>
            <a:r>
              <a:rPr lang="zh-CN" altLang="en-US"/>
              <a:t>，包括承诺不利用提供产品和服务的便利条件非法获取用户数据、非法控制和操纵用户设备，无正当理由不中断产品供应或者必要的技术支持服务等。</a:t>
            </a:r>
            <a:endParaRPr lang="zh-CN" altLang="en-US"/>
          </a:p>
          <a:p>
            <a:pPr>
              <a:lnSpc>
                <a:spcPct val="150000"/>
              </a:lnSpc>
            </a:pPr>
            <a:r>
              <a:rPr lang="zh-CN" altLang="en-US"/>
              <a:t>掌握超过100万用户个人信息的网络平台运营者</a:t>
            </a:r>
            <a:r>
              <a:rPr lang="zh-CN" altLang="en-US">
                <a:highlight>
                  <a:srgbClr val="FFFF00"/>
                </a:highlight>
              </a:rPr>
              <a:t>赴国外上市</a:t>
            </a:r>
            <a:r>
              <a:rPr lang="zh-CN" altLang="en-US"/>
              <a:t>，必须向网络安全审查办公室申报网络安全审查。</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691515"/>
            <a:ext cx="10515600" cy="5485765"/>
          </a:xfrm>
        </p:spPr>
        <p:txBody>
          <a:bodyPr>
            <a:normAutofit fontScale="80000"/>
          </a:bodyPr>
          <a:p>
            <a:r>
              <a:rPr lang="zh-CN" altLang="en-US"/>
              <a:t>网络安全审查重点评估相关对象或者情形的以下国家安全风险因素：</a:t>
            </a:r>
            <a:endParaRPr lang="zh-CN" altLang="en-US"/>
          </a:p>
          <a:p>
            <a:r>
              <a:rPr lang="zh-CN" altLang="en-US"/>
              <a:t>　　（一）产品和服务使用后带来的关键信息</a:t>
            </a:r>
            <a:r>
              <a:rPr lang="zh-CN" altLang="en-US">
                <a:highlight>
                  <a:srgbClr val="FFFF00"/>
                </a:highlight>
              </a:rPr>
              <a:t>基础设施被</a:t>
            </a:r>
            <a:r>
              <a:rPr lang="zh-CN" altLang="en-US"/>
              <a:t>非法控制、遭受干扰或者破坏的风险；</a:t>
            </a:r>
            <a:endParaRPr lang="zh-CN" altLang="en-US"/>
          </a:p>
          <a:p>
            <a:r>
              <a:rPr lang="zh-CN" altLang="en-US"/>
              <a:t>　　（二）产品和服务供应</a:t>
            </a:r>
            <a:r>
              <a:rPr lang="zh-CN" altLang="en-US">
                <a:highlight>
                  <a:srgbClr val="FFFF00"/>
                </a:highlight>
              </a:rPr>
              <a:t>中断</a:t>
            </a:r>
            <a:r>
              <a:rPr lang="zh-CN" altLang="en-US"/>
              <a:t>对关键信息基础设施业务连续性的危害；</a:t>
            </a:r>
            <a:endParaRPr lang="zh-CN" altLang="en-US"/>
          </a:p>
          <a:p>
            <a:r>
              <a:rPr lang="zh-CN" altLang="en-US"/>
              <a:t>　　（三）产品和服务的安全性、开放性、透明性、来源的多样性，供应渠道的可靠性以及因为政治、外交、贸易等因素</a:t>
            </a:r>
            <a:r>
              <a:rPr lang="zh-CN" altLang="en-US">
                <a:highlight>
                  <a:srgbClr val="FFFF00"/>
                </a:highlight>
              </a:rPr>
              <a:t>导致供应中断的风险</a:t>
            </a:r>
            <a:r>
              <a:rPr lang="zh-CN" altLang="en-US"/>
              <a:t>；</a:t>
            </a:r>
            <a:endParaRPr lang="zh-CN" altLang="en-US"/>
          </a:p>
          <a:p>
            <a:r>
              <a:rPr lang="zh-CN" altLang="en-US"/>
              <a:t>　　（四）产品和服务提供者</a:t>
            </a:r>
            <a:r>
              <a:rPr lang="zh-CN" altLang="en-US">
                <a:highlight>
                  <a:srgbClr val="FFFF00"/>
                </a:highlight>
              </a:rPr>
              <a:t>遵守</a:t>
            </a:r>
            <a:r>
              <a:rPr lang="zh-CN" altLang="en-US"/>
              <a:t>中国法律、行政法规、部门规章情况；</a:t>
            </a:r>
            <a:endParaRPr lang="zh-CN" altLang="en-US"/>
          </a:p>
          <a:p>
            <a:r>
              <a:rPr lang="zh-CN" altLang="en-US"/>
              <a:t>　　（五）</a:t>
            </a:r>
            <a:r>
              <a:rPr lang="zh-CN" altLang="en-US">
                <a:highlight>
                  <a:srgbClr val="FFFF00"/>
                </a:highlight>
              </a:rPr>
              <a:t>核心数据、重要数据或者大量个人信息</a:t>
            </a:r>
            <a:r>
              <a:rPr lang="zh-CN" altLang="en-US"/>
              <a:t>被窃取、泄露、毁损以及非法利用、非法出境的风险；</a:t>
            </a:r>
            <a:endParaRPr lang="zh-CN" altLang="en-US"/>
          </a:p>
          <a:p>
            <a:r>
              <a:rPr lang="zh-CN" altLang="en-US"/>
              <a:t>　　（六）</a:t>
            </a:r>
            <a:r>
              <a:rPr lang="zh-CN" altLang="en-US">
                <a:highlight>
                  <a:srgbClr val="FFFF00"/>
                </a:highlight>
              </a:rPr>
              <a:t>上市</a:t>
            </a:r>
            <a:r>
              <a:rPr lang="zh-CN" altLang="en-US"/>
              <a:t>存在关键信息基础设施、核心数据、重要数据或者大量个人信息被外国政府影响、控制、恶意利用的风险，以及网络信息安全风险；</a:t>
            </a:r>
            <a:endParaRPr lang="zh-CN" altLang="en-US"/>
          </a:p>
          <a:p>
            <a:r>
              <a:rPr lang="zh-CN" altLang="en-US"/>
              <a:t>　　（七）其他可能危害关键信息基础设施安全、网络安全和数据安全的因素。</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sz="2220"/>
              <a:t>《促进和规范数据跨境流动规定》已经2023年11月28日国家互联网信息办公室2023年第26次室务会议审议通过，2024年3月22日公布</a:t>
            </a:r>
            <a:endParaRPr lang="zh-CN" altLang="en-US" sz="2220"/>
          </a:p>
        </p:txBody>
      </p:sp>
      <p:sp>
        <p:nvSpPr>
          <p:cNvPr id="3" name="内容占位符 2"/>
          <p:cNvSpPr>
            <a:spLocks noGrp="1"/>
          </p:cNvSpPr>
          <p:nvPr>
            <p:ph idx="1"/>
          </p:nvPr>
        </p:nvSpPr>
        <p:spPr/>
        <p:txBody>
          <a:bodyPr>
            <a:normAutofit/>
          </a:bodyPr>
          <a:p>
            <a:r>
              <a:rPr lang="zh-CN" altLang="en-US" sz="2000"/>
              <a:t>数据处理者应当按照相关规定识别、申报重要数据。数据处理者向境外提供个人信息，符合下列条件之一的，免予申报数据出境安全评估、订立个人信息出境标准合同、通过个人信息保护认证：</a:t>
            </a:r>
            <a:endParaRPr lang="zh-CN" altLang="en-US" sz="2000"/>
          </a:p>
          <a:p>
            <a:r>
              <a:rPr lang="zh-CN" altLang="en-US" sz="2000"/>
              <a:t>（一）为订立、履行个人作为一方当事人的合同，如跨境购物、跨境寄递、跨境汇款、跨境支付、跨境开户、机票酒店预订、签证办理、考试服务等，确需向境外提供个人信息的；</a:t>
            </a:r>
            <a:endParaRPr lang="zh-CN" altLang="en-US" sz="2000"/>
          </a:p>
          <a:p>
            <a:r>
              <a:rPr lang="zh-CN" altLang="en-US" sz="2000"/>
              <a:t>（二）按照依法制定的劳动规章制度和依法签订的集体合同实施跨境人力资源管理，确需向境外提供员工个人信息的；</a:t>
            </a:r>
            <a:endParaRPr lang="zh-CN" altLang="en-US" sz="2000"/>
          </a:p>
          <a:p>
            <a:r>
              <a:rPr lang="zh-CN" altLang="en-US" sz="2000"/>
              <a:t>（三）紧急情况下为保护自然人的生命健康和财产安全，确需向境外提供个人信息的；</a:t>
            </a:r>
            <a:endParaRPr lang="zh-CN" altLang="en-US" sz="2000"/>
          </a:p>
          <a:p>
            <a:r>
              <a:rPr lang="zh-CN" altLang="en-US" sz="2000"/>
              <a:t>（四）关键信息基础设施运营者以外的数据处理者自当年1月1日起累计向境外提供不满10万人个人信息（不含敏感个人信息）的。</a:t>
            </a:r>
            <a:endParaRPr lang="zh-CN" altLang="en-US" sz="2000"/>
          </a:p>
          <a:p>
            <a:r>
              <a:rPr lang="zh-CN" altLang="en-US" sz="2000"/>
              <a:t>前款所称向境外提供的个人信息，不包括重要数据。</a:t>
            </a:r>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610277" y="288678"/>
            <a:ext cx="10971446" cy="5838739"/>
          </a:xfrm>
        </p:spPr>
        <p:txBody>
          <a:bodyPr/>
          <a:p>
            <a:r>
              <a:rPr lang="zh-CN" altLang="en-US" dirty="0">
                <a:sym typeface="+mn-ea"/>
              </a:rPr>
              <a:t>条约可分为二个缔约方的双边条约</a:t>
            </a:r>
            <a:r>
              <a:rPr lang="en-US" altLang="zh-CN" dirty="0">
                <a:sym typeface="+mn-ea"/>
              </a:rPr>
              <a:t>(bilateral treaty)</a:t>
            </a:r>
            <a:r>
              <a:rPr lang="zh-CN" altLang="en-US" dirty="0">
                <a:sym typeface="+mn-ea"/>
              </a:rPr>
              <a:t>和三个以上缔约方的多边条约</a:t>
            </a:r>
            <a:r>
              <a:rPr lang="en-US" altLang="zh-CN" dirty="0">
                <a:sym typeface="+mn-ea"/>
              </a:rPr>
              <a:t>(multilateral treaty) </a:t>
            </a:r>
            <a:r>
              <a:rPr lang="zh-CN" altLang="en-US" dirty="0">
                <a:sym typeface="+mn-ea"/>
              </a:rPr>
              <a:t>。</a:t>
            </a:r>
            <a:endParaRPr lang="zh-CN" altLang="en-US" dirty="0"/>
          </a:p>
          <a:p>
            <a:pPr marL="0" indent="0" algn="l">
              <a:buClrTx/>
              <a:buSzTx/>
              <a:buFontTx/>
              <a:buNone/>
            </a:pPr>
            <a:r>
              <a:rPr lang="en-US" altLang="zh-CN">
                <a:sym typeface="+mn-ea"/>
              </a:rPr>
              <a:t>A 双边条约</a:t>
            </a:r>
            <a:endParaRPr lang="en-US" altLang="zh-CN"/>
          </a:p>
          <a:p>
            <a:pPr lvl="1" algn="just" eaLnBrk="1" hangingPunct="1">
              <a:buNone/>
            </a:pPr>
            <a:r>
              <a:rPr lang="en-US" altLang="zh-CN" dirty="0">
                <a:latin typeface="Times New Roman" panose="02020603050405020304" pitchFamily="18" charset="0"/>
                <a:sym typeface="+mn-ea"/>
              </a:rPr>
              <a:t>a</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关于相互鼓励与保护投资协议</a:t>
            </a:r>
            <a:r>
              <a:rPr lang="en-US" altLang="zh-CN" dirty="0">
                <a:latin typeface="Times New Roman" panose="02020603050405020304" pitchFamily="18" charset="0"/>
                <a:sym typeface="+mn-ea"/>
              </a:rPr>
              <a:t>》</a:t>
            </a:r>
            <a:endParaRPr lang="en-US" altLang="zh-CN" dirty="0">
              <a:latin typeface="Times New Roman" panose="02020603050405020304" pitchFamily="18" charset="0"/>
            </a:endParaRPr>
          </a:p>
          <a:p>
            <a:pPr lvl="1" algn="just" eaLnBrk="1" hangingPunct="1">
              <a:buNone/>
            </a:pPr>
            <a:r>
              <a:rPr lang="en-US" altLang="zh-CN" dirty="0">
                <a:latin typeface="Times New Roman" panose="02020603050405020304" pitchFamily="18" charset="0"/>
                <a:sym typeface="+mn-ea"/>
              </a:rPr>
              <a:t>b</a:t>
            </a:r>
            <a:r>
              <a:rPr lang="en-US" altLang="zh-CN" dirty="0">
                <a:latin typeface="Times New Roman" panose="02020603050405020304" pitchFamily="18" charset="0"/>
                <a:sym typeface="+mn-ea"/>
              </a:rPr>
              <a:t> 《</a:t>
            </a:r>
            <a:r>
              <a:rPr lang="zh-CN" altLang="en-US" dirty="0">
                <a:latin typeface="Times New Roman" panose="02020603050405020304" pitchFamily="18" charset="0"/>
                <a:sym typeface="+mn-ea"/>
              </a:rPr>
              <a:t>关于防止偷税漏税和避免双重征税的协定</a:t>
            </a:r>
            <a:r>
              <a:rPr lang="en-US" altLang="zh-CN" dirty="0">
                <a:latin typeface="Times New Roman" panose="02020603050405020304" pitchFamily="18" charset="0"/>
                <a:sym typeface="+mn-ea"/>
              </a:rPr>
              <a:t>》</a:t>
            </a:r>
            <a:endParaRPr lang="en-US" altLang="zh-CN" dirty="0">
              <a:latin typeface="Times New Roman" panose="02020603050405020304" pitchFamily="18" charset="0"/>
            </a:endParaRPr>
          </a:p>
          <a:p>
            <a:pPr marL="342900" marR="0" lvl="0" indent="-342900" algn="just" defTabSz="914400" rtl="0" eaLnBrk="1" fontAlgn="base" latinLnBrk="0" hangingPunct="1">
              <a:lnSpc>
                <a:spcPct val="100000"/>
              </a:lnSpc>
              <a:spcBef>
                <a:spcPct val="20000"/>
              </a:spcBef>
              <a:spcAft>
                <a:spcPct val="0"/>
              </a:spcAft>
              <a:buClrTx/>
              <a:buSzTx/>
              <a:buFontTx/>
              <a:buNone/>
              <a:defRPr/>
            </a:pPr>
            <a:r>
              <a:rPr lang="en-US" altLang="zh-CN"/>
              <a:t>B</a:t>
            </a:r>
            <a:r>
              <a:rPr lang="en-US" altLang="zh-CN" noProof="0" dirty="0" smtClean="0">
                <a:ln>
                  <a:noFill/>
                </a:ln>
                <a:effectLst/>
                <a:uLnTx/>
                <a:uFillTx/>
                <a:latin typeface="Times New Roman" panose="02020603050405020304" pitchFamily="18" charset="0"/>
                <a:sym typeface="+mn-ea"/>
              </a:rPr>
              <a:t> </a:t>
            </a:r>
            <a:r>
              <a:rPr lang="zh-CN" altLang="en-US" noProof="0" dirty="0" smtClean="0">
                <a:ln>
                  <a:noFill/>
                </a:ln>
                <a:effectLst/>
                <a:uLnTx/>
                <a:uFillTx/>
                <a:latin typeface="Times New Roman" panose="02020603050405020304" pitchFamily="18" charset="0"/>
                <a:sym typeface="+mn-ea"/>
              </a:rPr>
              <a:t>公约</a:t>
            </a:r>
            <a:endParaRPr kumimoji="0" lang="en-US" altLang="zh-CN"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Tx/>
              <a:buChar char="•"/>
              <a:defRPr/>
            </a:pPr>
            <a:r>
              <a:rPr lang="en-US" altLang="zh-CN" noProof="0" dirty="0" smtClean="0">
                <a:ln>
                  <a:noFill/>
                </a:ln>
                <a:effectLst/>
                <a:uLnTx/>
                <a:uFillTx/>
                <a:latin typeface="Times New Roman" panose="02020603050405020304" pitchFamily="18" charset="0"/>
                <a:sym typeface="+mn-ea"/>
              </a:rPr>
              <a:t>1980</a:t>
            </a:r>
            <a:r>
              <a:rPr lang="zh-CN" altLang="en-US" noProof="0" dirty="0" smtClean="0">
                <a:ln>
                  <a:noFill/>
                </a:ln>
                <a:effectLst/>
                <a:uLnTx/>
                <a:uFillTx/>
                <a:latin typeface="Times New Roman" panose="02020603050405020304" pitchFamily="18" charset="0"/>
                <a:sym typeface="+mn-ea"/>
              </a:rPr>
              <a:t>年</a:t>
            </a:r>
            <a:r>
              <a:rPr lang="en-US" altLang="zh-CN" noProof="0" dirty="0" smtClean="0">
                <a:ln>
                  <a:noFill/>
                </a:ln>
                <a:effectLst/>
                <a:uLnTx/>
                <a:uFillTx/>
                <a:latin typeface="Times New Roman" panose="02020603050405020304" pitchFamily="18" charset="0"/>
                <a:sym typeface="+mn-ea"/>
              </a:rPr>
              <a:t>《</a:t>
            </a:r>
            <a:r>
              <a:rPr lang="zh-CN" altLang="en-US" noProof="0" dirty="0" smtClean="0">
                <a:ln>
                  <a:noFill/>
                </a:ln>
                <a:effectLst/>
                <a:uLnTx/>
                <a:uFillTx/>
                <a:latin typeface="Times New Roman" panose="02020603050405020304" pitchFamily="18" charset="0"/>
                <a:sym typeface="+mn-ea"/>
              </a:rPr>
              <a:t>联合国国际货物买卖合同公约</a:t>
            </a:r>
            <a:r>
              <a:rPr lang="en-US" altLang="zh-CN" noProof="0" dirty="0" smtClean="0">
                <a:ln>
                  <a:noFill/>
                </a:ln>
                <a:effectLst/>
                <a:uLnTx/>
                <a:uFillTx/>
                <a:latin typeface="Times New Roman" panose="02020603050405020304" pitchFamily="18" charset="0"/>
                <a:sym typeface="+mn-ea"/>
              </a:rPr>
              <a:t>》         </a:t>
            </a:r>
            <a:endParaRPr kumimoji="0" lang="en-US" altLang="zh-CN"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Tx/>
              <a:buChar char="•"/>
              <a:defRPr/>
            </a:pPr>
            <a:r>
              <a:rPr lang="en-US" altLang="zh-CN" noProof="0" dirty="0" smtClean="0">
                <a:ln>
                  <a:noFill/>
                </a:ln>
                <a:effectLst/>
                <a:uLnTx/>
                <a:uFillTx/>
                <a:latin typeface="Times New Roman" panose="02020603050405020304" pitchFamily="18" charset="0"/>
                <a:sym typeface="+mn-ea"/>
              </a:rPr>
              <a:t>1958</a:t>
            </a:r>
            <a:r>
              <a:rPr lang="zh-CN" altLang="en-US" noProof="0" dirty="0" smtClean="0">
                <a:ln>
                  <a:noFill/>
                </a:ln>
                <a:effectLst/>
                <a:uLnTx/>
                <a:uFillTx/>
                <a:latin typeface="Times New Roman" panose="02020603050405020304" pitchFamily="18" charset="0"/>
                <a:sym typeface="+mn-ea"/>
              </a:rPr>
              <a:t>年</a:t>
            </a:r>
            <a:r>
              <a:rPr lang="en-US" altLang="zh-CN" noProof="0" dirty="0" smtClean="0">
                <a:ln>
                  <a:noFill/>
                </a:ln>
                <a:effectLst/>
                <a:uLnTx/>
                <a:uFillTx/>
                <a:latin typeface="Times New Roman" panose="02020603050405020304" pitchFamily="18" charset="0"/>
                <a:sym typeface="+mn-ea"/>
              </a:rPr>
              <a:t>《</a:t>
            </a:r>
            <a:r>
              <a:rPr lang="zh-CN" altLang="en-US" noProof="0" dirty="0" smtClean="0">
                <a:ln>
                  <a:noFill/>
                </a:ln>
                <a:effectLst/>
                <a:uLnTx/>
                <a:uFillTx/>
                <a:latin typeface="Times New Roman" panose="02020603050405020304" pitchFamily="18" charset="0"/>
                <a:sym typeface="+mn-ea"/>
              </a:rPr>
              <a:t>关于承认与执行外国仲裁裁决公约</a:t>
            </a:r>
            <a:r>
              <a:rPr lang="en-US" altLang="zh-CN" noProof="0" dirty="0" smtClean="0">
                <a:ln>
                  <a:noFill/>
                </a:ln>
                <a:effectLst/>
                <a:uLnTx/>
                <a:uFillTx/>
                <a:latin typeface="Times New Roman" panose="02020603050405020304" pitchFamily="18" charset="0"/>
                <a:sym typeface="+mn-ea"/>
              </a:rPr>
              <a:t>》</a:t>
            </a:r>
            <a:endParaRPr kumimoji="0" lang="en-US" altLang="zh-CN"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Tx/>
              <a:buChar char="•"/>
              <a:defRPr/>
            </a:pPr>
            <a:r>
              <a:rPr lang="en-US" altLang="zh-CN" noProof="0" dirty="0" smtClean="0">
                <a:ln>
                  <a:noFill/>
                </a:ln>
                <a:effectLst/>
                <a:uLnTx/>
                <a:uFillTx/>
                <a:latin typeface="Times New Roman" panose="02020603050405020304" pitchFamily="18" charset="0"/>
                <a:sym typeface="+mn-ea"/>
              </a:rPr>
              <a:t>《</a:t>
            </a:r>
            <a:r>
              <a:rPr lang="zh-CN" altLang="en-US" noProof="0" dirty="0" smtClean="0">
                <a:ln>
                  <a:noFill/>
                </a:ln>
                <a:effectLst/>
                <a:uLnTx/>
                <a:uFillTx/>
                <a:latin typeface="Times New Roman" panose="02020603050405020304" pitchFamily="18" charset="0"/>
                <a:sym typeface="+mn-ea"/>
              </a:rPr>
              <a:t>关于解决国家和他国国民之间投资争端公约</a:t>
            </a:r>
            <a:r>
              <a:rPr lang="en-US" altLang="zh-CN" noProof="0" dirty="0" smtClean="0">
                <a:ln>
                  <a:noFill/>
                </a:ln>
                <a:effectLst/>
                <a:uLnTx/>
                <a:uFillTx/>
                <a:latin typeface="Times New Roman" panose="02020603050405020304" pitchFamily="18" charset="0"/>
                <a:sym typeface="+mn-ea"/>
              </a:rPr>
              <a:t>》</a:t>
            </a:r>
            <a:endParaRPr kumimoji="0" lang="en-US" altLang="zh-CN" b="0" i="0" u="none" strike="noStrike" kern="0" cap="none" spc="0" normalizeH="0" baseline="0" noProof="0" dirty="0" smtClean="0">
              <a:ln>
                <a:noFill/>
              </a:ln>
              <a:solidFill>
                <a:schemeClr val="tx1"/>
              </a:solidFill>
              <a:effectLst/>
              <a:uLnTx/>
              <a:uFillTx/>
              <a:latin typeface="Times New Roman" panose="02020603050405020304" pitchFamily="18" charset="0"/>
              <a:ea typeface="+mn-ea"/>
              <a:cs typeface="+mn-cs"/>
            </a:endParaRPr>
          </a:p>
          <a:p>
            <a:pPr marL="800100" marR="0" lvl="1" indent="-342900" algn="just" defTabSz="914400" rtl="0" eaLnBrk="1" fontAlgn="base" latinLnBrk="0" hangingPunct="1">
              <a:lnSpc>
                <a:spcPct val="100000"/>
              </a:lnSpc>
              <a:spcBef>
                <a:spcPct val="20000"/>
              </a:spcBef>
              <a:spcAft>
                <a:spcPct val="0"/>
              </a:spcAft>
              <a:buClrTx/>
              <a:buSzTx/>
              <a:buFontTx/>
              <a:buChar char="•"/>
              <a:defRPr/>
            </a:pPr>
            <a:r>
              <a:rPr lang="zh-CN" altLang="en-US" noProof="0" dirty="0" smtClean="0">
                <a:ln>
                  <a:noFill/>
                </a:ln>
                <a:effectLst/>
                <a:uLnTx/>
                <a:uFillTx/>
                <a:sym typeface="+mn-ea"/>
              </a:rPr>
              <a:t>“</a:t>
            </a:r>
            <a:r>
              <a:rPr lang="zh-CN" altLang="en-US" noProof="0" dirty="0" smtClean="0">
                <a:ln>
                  <a:noFill/>
                </a:ln>
                <a:effectLst/>
                <a:uLnTx/>
                <a:uFillTx/>
                <a:latin typeface="Times New Roman" panose="02020603050405020304" pitchFamily="18" charset="0"/>
                <a:sym typeface="+mn-ea"/>
              </a:rPr>
              <a:t>世界贸易组织协定</a:t>
            </a:r>
            <a:r>
              <a:rPr lang="zh-CN" altLang="en-US" noProof="0" dirty="0" smtClean="0">
                <a:ln>
                  <a:noFill/>
                </a:ln>
                <a:effectLst/>
                <a:uLnTx/>
                <a:uFillTx/>
                <a:sym typeface="+mn-ea"/>
              </a:rPr>
              <a:t>”</a:t>
            </a:r>
            <a:r>
              <a:rPr lang="zh-CN" altLang="en-US" noProof="0" dirty="0" smtClean="0">
                <a:ln>
                  <a:noFill/>
                </a:ln>
                <a:effectLst/>
                <a:uLnTx/>
                <a:uFillTx/>
                <a:latin typeface="Times New Roman" panose="02020603050405020304" pitchFamily="18" charset="0"/>
                <a:sym typeface="+mn-ea"/>
              </a:rPr>
              <a:t>（</a:t>
            </a:r>
            <a:r>
              <a:rPr lang="en-US" altLang="zh-CN" noProof="0" dirty="0" smtClean="0">
                <a:ln>
                  <a:noFill/>
                </a:ln>
                <a:effectLst/>
                <a:uLnTx/>
                <a:uFillTx/>
                <a:latin typeface="Times New Roman" panose="02020603050405020304" pitchFamily="18" charset="0"/>
                <a:sym typeface="+mn-ea"/>
              </a:rPr>
              <a:t>WTO</a:t>
            </a:r>
            <a:r>
              <a:rPr lang="zh-CN" altLang="en-US" noProof="0" dirty="0" smtClean="0">
                <a:ln>
                  <a:noFill/>
                </a:ln>
                <a:effectLst/>
                <a:uLnTx/>
                <a:uFillTx/>
                <a:latin typeface="Times New Roman" panose="02020603050405020304" pitchFamily="18" charset="0"/>
                <a:sym typeface="+mn-ea"/>
              </a:rPr>
              <a:t>）</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一、国际货物买卖法概述</a:t>
            </a:r>
            <a:endParaRPr lang="zh-CN" altLang="en-US"/>
          </a:p>
        </p:txBody>
      </p:sp>
      <p:sp>
        <p:nvSpPr>
          <p:cNvPr id="3" name="内容占位符 2"/>
          <p:cNvSpPr>
            <a:spLocks noGrp="1"/>
          </p:cNvSpPr>
          <p:nvPr>
            <p:ph idx="1"/>
          </p:nvPr>
        </p:nvSpPr>
        <p:spPr/>
        <p:txBody>
          <a:bodyPr/>
          <a:p>
            <a:r>
              <a:rPr lang="en-US" altLang="zh-CN"/>
              <a:t>1</a:t>
            </a:r>
            <a:r>
              <a:rPr lang="zh-CN" altLang="en-US"/>
              <a:t>、</a:t>
            </a:r>
            <a:r>
              <a:rPr lang="zh-CN" altLang="en-US" dirty="0">
                <a:latin typeface="黑体" panose="02010609060101010101" pitchFamily="49" charset="-122"/>
                <a:ea typeface="黑体" panose="02010609060101010101" pitchFamily="49" charset="-122"/>
                <a:sym typeface="+mn-ea"/>
              </a:rPr>
              <a:t>国际货物买卖合同的概念和重要法律渊源</a:t>
            </a:r>
            <a:endParaRPr lang="zh-CN" altLang="en-US" dirty="0">
              <a:latin typeface="黑体" panose="02010609060101010101" pitchFamily="49" charset="-122"/>
              <a:ea typeface="黑体" panose="02010609060101010101" pitchFamily="49" charset="-122"/>
              <a:sym typeface="+mn-ea"/>
            </a:endParaRPr>
          </a:p>
          <a:p>
            <a:r>
              <a:rPr lang="zh-CN" altLang="en-US" dirty="0">
                <a:latin typeface="黑体" panose="02010609060101010101" pitchFamily="49" charset="-122"/>
                <a:ea typeface="黑体" panose="02010609060101010101" pitchFamily="49" charset="-122"/>
                <a:sym typeface="+mn-ea"/>
              </a:rPr>
              <a:t>（</a:t>
            </a:r>
            <a:r>
              <a:rPr lang="en-US" altLang="zh-CN" dirty="0">
                <a:latin typeface="黑体" panose="02010609060101010101" pitchFamily="49" charset="-122"/>
                <a:ea typeface="黑体" panose="02010609060101010101" pitchFamily="49" charset="-122"/>
                <a:sym typeface="+mn-ea"/>
              </a:rPr>
              <a:t>1</a:t>
            </a:r>
            <a:r>
              <a:rPr lang="zh-CN" altLang="en-US" dirty="0">
                <a:latin typeface="黑体" panose="02010609060101010101" pitchFamily="49" charset="-122"/>
                <a:ea typeface="黑体" panose="02010609060101010101" pitchFamily="49" charset="-122"/>
                <a:sym typeface="+mn-ea"/>
              </a:rPr>
              <a:t>）概念：</a:t>
            </a:r>
            <a:r>
              <a:rPr lang="zh-CN" altLang="en-US" dirty="0">
                <a:solidFill>
                  <a:srgbClr val="FF0000"/>
                </a:solidFill>
                <a:latin typeface="黑体" panose="02010609060101010101" pitchFamily="49" charset="-122"/>
                <a:ea typeface="黑体" panose="02010609060101010101" pitchFamily="49" charset="-122"/>
                <a:sym typeface="+mn-ea"/>
              </a:rPr>
              <a:t>营业地</a:t>
            </a:r>
            <a:r>
              <a:rPr lang="zh-CN" altLang="en-US" dirty="0">
                <a:latin typeface="黑体" panose="02010609060101010101" pitchFamily="49" charset="-122"/>
                <a:ea typeface="黑体" panose="02010609060101010101" pitchFamily="49" charset="-122"/>
                <a:sym typeface="+mn-ea"/>
              </a:rPr>
              <a:t>位于不同国家的当事人之间订立的转移货物所有权的协议。</a:t>
            </a:r>
            <a:endParaRPr lang="zh-CN" altLang="en-US" dirty="0">
              <a:latin typeface="黑体" panose="02010609060101010101" pitchFamily="49" charset="-122"/>
              <a:ea typeface="黑体" panose="02010609060101010101" pitchFamily="49" charset="-122"/>
              <a:sym typeface="+mn-ea"/>
            </a:endParaRPr>
          </a:p>
          <a:p>
            <a:r>
              <a:rPr lang="zh-CN" altLang="en-US" dirty="0">
                <a:latin typeface="黑体" panose="02010609060101010101" pitchFamily="49" charset="-122"/>
                <a:ea typeface="黑体" panose="02010609060101010101" pitchFamily="49" charset="-122"/>
                <a:sym typeface="+mn-ea"/>
              </a:rPr>
              <a:t>（</a:t>
            </a:r>
            <a:r>
              <a:rPr lang="en-US" altLang="zh-CN" dirty="0">
                <a:latin typeface="黑体" panose="02010609060101010101" pitchFamily="49" charset="-122"/>
                <a:ea typeface="黑体" panose="02010609060101010101" pitchFamily="49" charset="-122"/>
                <a:sym typeface="+mn-ea"/>
              </a:rPr>
              <a:t>2</a:t>
            </a:r>
            <a:r>
              <a:rPr lang="zh-CN" altLang="en-US" dirty="0">
                <a:latin typeface="黑体" panose="02010609060101010101" pitchFamily="49" charset="-122"/>
                <a:ea typeface="黑体" panose="02010609060101010101" pitchFamily="49" charset="-122"/>
                <a:sym typeface="+mn-ea"/>
              </a:rPr>
              <a:t>）重要法律渊源：</a:t>
            </a:r>
            <a:endParaRPr lang="zh-CN" altLang="en-US" dirty="0">
              <a:latin typeface="黑体" panose="02010609060101010101" pitchFamily="49" charset="-122"/>
              <a:ea typeface="黑体" panose="02010609060101010101" pitchFamily="49" charset="-122"/>
              <a:sym typeface="+mn-ea"/>
            </a:endParaRPr>
          </a:p>
          <a:p>
            <a:r>
              <a:rPr lang="zh-CN" altLang="en-US" dirty="0">
                <a:latin typeface="黑体" panose="02010609060101010101" pitchFamily="49" charset="-122"/>
                <a:ea typeface="黑体" panose="02010609060101010101" pitchFamily="49" charset="-122"/>
                <a:sym typeface="+mn-ea"/>
              </a:rPr>
              <a:t>《国际贸易术语解释通则》</a:t>
            </a:r>
            <a:endParaRPr lang="zh-CN" altLang="en-US" dirty="0">
              <a:latin typeface="黑体" panose="02010609060101010101" pitchFamily="49" charset="-122"/>
              <a:ea typeface="黑体" panose="02010609060101010101" pitchFamily="49" charset="-122"/>
              <a:sym typeface="+mn-ea"/>
            </a:endParaRPr>
          </a:p>
          <a:p>
            <a:r>
              <a:rPr lang="en-US" altLang="zh-CN" dirty="0">
                <a:latin typeface="黑体" panose="02010609060101010101" pitchFamily="49" charset="-122"/>
                <a:ea typeface="黑体" panose="02010609060101010101" pitchFamily="49" charset="-122"/>
                <a:sym typeface="+mn-ea"/>
              </a:rPr>
              <a:t>《</a:t>
            </a:r>
            <a:r>
              <a:rPr lang="zh-CN" altLang="en-US" dirty="0">
                <a:latin typeface="黑体" panose="02010609060101010101" pitchFamily="49" charset="-122"/>
                <a:ea typeface="黑体" panose="02010609060101010101" pitchFamily="49" charset="-122"/>
                <a:sym typeface="+mn-ea"/>
              </a:rPr>
              <a:t>联合国国际货物销售合同公约</a:t>
            </a:r>
            <a:r>
              <a:rPr lang="en-US" altLang="zh-CN" dirty="0">
                <a:latin typeface="黑体" panose="02010609060101010101" pitchFamily="49" charset="-122"/>
                <a:ea typeface="黑体" panose="02010609060101010101" pitchFamily="49" charset="-122"/>
                <a:sym typeface="+mn-ea"/>
              </a:rPr>
              <a:t>》</a:t>
            </a:r>
            <a:endParaRPr lang="zh-CN" altLang="en-US" dirty="0">
              <a:latin typeface="黑体" panose="02010609060101010101" pitchFamily="49" charset="-122"/>
              <a:ea typeface="黑体" panose="02010609060101010101" pitchFamily="49" charset="-122"/>
              <a:sym typeface="+mn-ea"/>
            </a:endParaRPr>
          </a:p>
          <a:p>
            <a:endParaRPr lang="zh-CN" altLang="en-US" dirty="0">
              <a:latin typeface="黑体" panose="02010609060101010101" pitchFamily="49" charset="-122"/>
              <a:ea typeface="黑体" panose="02010609060101010101" pitchFamily="49" charset="-122"/>
              <a:sym typeface="+mn-ea"/>
            </a:endParaRPr>
          </a:p>
          <a:p>
            <a:endParaRPr lang="zh-CN" altLang="en-US"/>
          </a:p>
          <a:p>
            <a:endParaRPr lang="zh-CN" altLang="en-US"/>
          </a:p>
          <a:p>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1143635"/>
          </a:xfrm>
        </p:spPr>
        <p:txBody>
          <a:bodyPr>
            <a:normAutofit/>
          </a:bodyPr>
          <a:p>
            <a:r>
              <a:rPr lang="en-US" altLang="zh-CN" sz="1555">
                <a:sym typeface="+mn-ea"/>
              </a:rPr>
              <a:t>2010</a:t>
            </a:r>
            <a:r>
              <a:rPr lang="zh-CN" altLang="en-US" sz="1555">
                <a:sym typeface="+mn-ea"/>
              </a:rPr>
              <a:t>年之前的术语分为</a:t>
            </a:r>
            <a:r>
              <a:rPr lang="en-US" altLang="zh-CN" sz="1555">
                <a:sym typeface="+mn-ea"/>
              </a:rPr>
              <a:t>EFCD</a:t>
            </a:r>
            <a:r>
              <a:rPr lang="zh-CN" altLang="en-US" sz="1555">
                <a:sym typeface="+mn-ea"/>
              </a:rPr>
              <a:t>四组，有助于理解交货地点。此后版本按运输方式进行分组。如下是早先版本的分组：</a:t>
            </a:r>
            <a:endParaRPr lang="zh-CN" altLang="en-US" sz="1555">
              <a:sym typeface="+mn-ea"/>
            </a:endParaRPr>
          </a:p>
        </p:txBody>
      </p:sp>
      <p:sp>
        <p:nvSpPr>
          <p:cNvPr id="3" name="内容占位符 2"/>
          <p:cNvSpPr>
            <a:spLocks noGrp="1"/>
          </p:cNvSpPr>
          <p:nvPr>
            <p:ph sz="half" idx="1"/>
          </p:nvPr>
        </p:nvSpPr>
        <p:spPr>
          <a:xfrm>
            <a:off x="838200" y="1328420"/>
            <a:ext cx="5181600" cy="4848860"/>
          </a:xfrm>
        </p:spPr>
        <p:txBody>
          <a:bodyPr>
            <a:normAutofit fontScale="60000"/>
          </a:bodyPr>
          <a:p>
            <a:pPr marL="0" lvl="0" indent="0">
              <a:lnSpc>
                <a:spcPct val="150000"/>
              </a:lnSpc>
              <a:buNone/>
            </a:pPr>
            <a:r>
              <a:rPr lang="en-US" altLang="zh-CN"/>
              <a:t>E</a:t>
            </a:r>
            <a:r>
              <a:rPr lang="zh-CN" altLang="en-US"/>
              <a:t>组（内陆交货合同）</a:t>
            </a:r>
            <a:endParaRPr lang="zh-CN" altLang="en-US"/>
          </a:p>
          <a:p>
            <a:pPr marL="457200" lvl="1" indent="0">
              <a:lnSpc>
                <a:spcPct val="150000"/>
              </a:lnSpc>
              <a:buNone/>
            </a:pPr>
            <a:r>
              <a:rPr lang="en-US" altLang="zh-CN"/>
              <a:t>EXW(Ex works),</a:t>
            </a:r>
            <a:r>
              <a:rPr lang="zh-CN" altLang="en-US"/>
              <a:t>工厂交货（指定交货地点）</a:t>
            </a:r>
            <a:endParaRPr lang="zh-CN" altLang="en-US"/>
          </a:p>
          <a:p>
            <a:pPr marL="0" lvl="0" indent="0">
              <a:lnSpc>
                <a:spcPct val="150000"/>
              </a:lnSpc>
              <a:buNone/>
            </a:pPr>
            <a:r>
              <a:rPr lang="en-US" altLang="zh-CN"/>
              <a:t>F</a:t>
            </a:r>
            <a:r>
              <a:rPr lang="zh-CN" altLang="en-US"/>
              <a:t>组（主要运费未付）（装运合同）</a:t>
            </a:r>
            <a:endParaRPr lang="zh-CN" altLang="en-US"/>
          </a:p>
          <a:p>
            <a:pPr marL="457200" lvl="1" indent="0">
              <a:lnSpc>
                <a:spcPct val="150000"/>
              </a:lnSpc>
              <a:buNone/>
            </a:pPr>
            <a:r>
              <a:rPr lang="en-US" altLang="zh-CN"/>
              <a:t>FCA(Free Carrier),</a:t>
            </a:r>
            <a:r>
              <a:rPr lang="zh-CN" altLang="en-US"/>
              <a:t>货交承运人（指定交货地点）</a:t>
            </a:r>
            <a:endParaRPr lang="zh-CN" altLang="en-US"/>
          </a:p>
          <a:p>
            <a:pPr marL="457200" lvl="1" indent="0">
              <a:lnSpc>
                <a:spcPct val="150000"/>
              </a:lnSpc>
              <a:buNone/>
            </a:pPr>
            <a:r>
              <a:rPr lang="en-US" altLang="zh-CN"/>
              <a:t>FAS(Free Alongside Ship)</a:t>
            </a:r>
            <a:r>
              <a:rPr lang="zh-CN" altLang="en-US"/>
              <a:t>，船边交货（指定装运港）</a:t>
            </a:r>
            <a:endParaRPr lang="zh-CN" altLang="en-US"/>
          </a:p>
          <a:p>
            <a:pPr marL="457200" lvl="1" indent="0">
              <a:lnSpc>
                <a:spcPct val="150000"/>
              </a:lnSpc>
              <a:buNone/>
            </a:pPr>
            <a:r>
              <a:rPr lang="en-US" altLang="zh-CN"/>
              <a:t>FOB(Free on board),</a:t>
            </a:r>
            <a:r>
              <a:rPr lang="zh-CN" altLang="en-US"/>
              <a:t>船上交货（指定装运港）</a:t>
            </a:r>
            <a:endParaRPr lang="zh-CN" altLang="en-US"/>
          </a:p>
          <a:p>
            <a:pPr marL="0" lvl="0" indent="0">
              <a:lnSpc>
                <a:spcPct val="150000"/>
              </a:lnSpc>
              <a:buNone/>
            </a:pPr>
            <a:r>
              <a:rPr lang="en-US" altLang="zh-CN"/>
              <a:t>C</a:t>
            </a:r>
            <a:r>
              <a:rPr lang="zh-CN" altLang="en-US"/>
              <a:t>组（主要运费已付）（装运合同）</a:t>
            </a:r>
            <a:endParaRPr lang="zh-CN" altLang="en-US"/>
          </a:p>
          <a:p>
            <a:pPr marL="457200" lvl="1" indent="0">
              <a:lnSpc>
                <a:spcPct val="150000"/>
              </a:lnSpc>
              <a:buNone/>
            </a:pPr>
            <a:r>
              <a:rPr lang="en-US" altLang="zh-CN"/>
              <a:t>CFR(Cost and Freight),</a:t>
            </a:r>
            <a:r>
              <a:rPr lang="zh-CN" altLang="en-US"/>
              <a:t>成本加运费（指定目的港）</a:t>
            </a:r>
            <a:endParaRPr lang="zh-CN" altLang="en-US"/>
          </a:p>
          <a:p>
            <a:pPr marL="457200" lvl="1" indent="0">
              <a:lnSpc>
                <a:spcPct val="150000"/>
              </a:lnSpc>
              <a:buNone/>
            </a:pPr>
            <a:r>
              <a:rPr lang="en-US" altLang="zh-CN"/>
              <a:t>CIF(Cost Insurance and Frieght),</a:t>
            </a:r>
            <a:r>
              <a:rPr lang="zh-CN" altLang="en-US"/>
              <a:t>成本、运费加保险费（指定目的港）</a:t>
            </a:r>
            <a:endParaRPr lang="zh-CN" altLang="en-US"/>
          </a:p>
          <a:p>
            <a:pPr marL="457200" lvl="1" indent="0">
              <a:lnSpc>
                <a:spcPct val="150000"/>
              </a:lnSpc>
              <a:buNone/>
            </a:pPr>
            <a:r>
              <a:rPr lang="en-US" altLang="zh-CN"/>
              <a:t>CPT</a:t>
            </a:r>
            <a:r>
              <a:rPr lang="zh-CN" altLang="en-US"/>
              <a:t>（</a:t>
            </a:r>
            <a:r>
              <a:rPr lang="en-US" altLang="zh-CN"/>
              <a:t>Carriage Paid to</a:t>
            </a:r>
            <a:r>
              <a:rPr lang="zh-CN" altLang="en-US"/>
              <a:t>）</a:t>
            </a:r>
            <a:r>
              <a:rPr lang="en-US" altLang="zh-CN"/>
              <a:t>,</a:t>
            </a:r>
            <a:r>
              <a:rPr lang="zh-CN" altLang="en-US"/>
              <a:t>运费付至（指定目的地）</a:t>
            </a:r>
            <a:endParaRPr lang="zh-CN" altLang="en-US"/>
          </a:p>
        </p:txBody>
      </p:sp>
      <p:sp>
        <p:nvSpPr>
          <p:cNvPr id="4" name="内容占位符 3"/>
          <p:cNvSpPr>
            <a:spLocks noGrp="1"/>
          </p:cNvSpPr>
          <p:nvPr>
            <p:ph sz="half" idx="2"/>
          </p:nvPr>
        </p:nvSpPr>
        <p:spPr>
          <a:xfrm>
            <a:off x="6172200" y="1328420"/>
            <a:ext cx="5181600" cy="4848860"/>
          </a:xfrm>
        </p:spPr>
        <p:txBody>
          <a:bodyPr>
            <a:normAutofit fontScale="80000"/>
          </a:bodyPr>
          <a:p>
            <a:pPr lvl="1">
              <a:lnSpc>
                <a:spcPct val="100000"/>
              </a:lnSpc>
            </a:pPr>
            <a:r>
              <a:rPr lang="en-US" altLang="zh-CN"/>
              <a:t>CIP(Carriage and Insurance Paid to),</a:t>
            </a:r>
            <a:r>
              <a:rPr lang="zh-CN" altLang="en-US"/>
              <a:t>运费和保险费付至（指定目的地）</a:t>
            </a:r>
            <a:endParaRPr lang="zh-CN" altLang="en-US"/>
          </a:p>
          <a:p>
            <a:pPr>
              <a:lnSpc>
                <a:spcPct val="100000"/>
              </a:lnSpc>
            </a:pPr>
            <a:r>
              <a:rPr lang="en-US" altLang="zh-CN"/>
              <a:t>D</a:t>
            </a:r>
            <a:r>
              <a:rPr lang="zh-CN" altLang="en-US"/>
              <a:t>组（到货合同）</a:t>
            </a:r>
            <a:endParaRPr lang="zh-CN" altLang="en-US"/>
          </a:p>
          <a:p>
            <a:pPr lvl="1">
              <a:lnSpc>
                <a:spcPct val="100000"/>
              </a:lnSpc>
            </a:pPr>
            <a:r>
              <a:rPr lang="en-US" altLang="zh-CN"/>
              <a:t>DAF(Delivered at Frontier)</a:t>
            </a:r>
            <a:r>
              <a:rPr lang="zh-CN" altLang="en-US"/>
              <a:t>，边境交货（指定交货地点）</a:t>
            </a:r>
            <a:endParaRPr lang="en-US" altLang="zh-CN"/>
          </a:p>
          <a:p>
            <a:pPr lvl="1">
              <a:lnSpc>
                <a:spcPct val="100000"/>
              </a:lnSpc>
            </a:pPr>
            <a:r>
              <a:rPr lang="en-US" altLang="zh-CN"/>
              <a:t>DES(Delivered Ex Ship)</a:t>
            </a:r>
            <a:r>
              <a:rPr lang="zh-CN" altLang="en-US"/>
              <a:t>，目的港船上交货（指定目的港）</a:t>
            </a:r>
            <a:endParaRPr lang="en-US" altLang="zh-CN"/>
          </a:p>
          <a:p>
            <a:pPr lvl="1">
              <a:lnSpc>
                <a:spcPct val="100000"/>
              </a:lnSpc>
            </a:pPr>
            <a:r>
              <a:rPr lang="en-US" altLang="zh-CN"/>
              <a:t>DEQ(Delivered Ex Quay)</a:t>
            </a:r>
            <a:r>
              <a:rPr lang="zh-CN" altLang="en-US"/>
              <a:t>，目的港码头交货（指定目的港）</a:t>
            </a:r>
            <a:endParaRPr lang="en-US" altLang="zh-CN"/>
          </a:p>
          <a:p>
            <a:pPr lvl="1">
              <a:lnSpc>
                <a:spcPct val="100000"/>
              </a:lnSpc>
            </a:pPr>
            <a:r>
              <a:rPr lang="en-US" altLang="zh-CN"/>
              <a:t>DDU(Delivered Duty Unpaid)</a:t>
            </a:r>
            <a:r>
              <a:rPr lang="zh-CN" altLang="en-US"/>
              <a:t>，未完税交货（指定目的地）</a:t>
            </a:r>
            <a:endParaRPr lang="en-US" altLang="zh-CN"/>
          </a:p>
          <a:p>
            <a:pPr lvl="1">
              <a:lnSpc>
                <a:spcPct val="100000"/>
              </a:lnSpc>
            </a:pPr>
            <a:r>
              <a:rPr lang="en-US" altLang="zh-CN"/>
              <a:t>DDP(Delivered Duty Paid)</a:t>
            </a:r>
            <a:r>
              <a:rPr lang="zh-CN" altLang="en-US"/>
              <a:t>，完税交货（指定目的地）</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en-US" altLang="zh-CN"/>
              <a:t>3</a:t>
            </a:r>
            <a:r>
              <a:rPr lang="zh-CN" altLang="en-US"/>
              <a:t>、公约未涉及的法律问题</a:t>
            </a:r>
            <a:endParaRPr lang="zh-CN" altLang="en-US"/>
          </a:p>
          <a:p>
            <a:r>
              <a:rPr lang="zh-CN" altLang="en-US"/>
              <a:t>仅限于应合同而产生的双方的权利义务，而不涉及各国法律分歧大的如下问题：</a:t>
            </a:r>
            <a:endParaRPr lang="zh-CN" altLang="en-US"/>
          </a:p>
          <a:p>
            <a:r>
              <a:rPr lang="zh-CN" altLang="en-US"/>
              <a:t>有关销售合同的效力或惯例的效力问题；</a:t>
            </a:r>
            <a:endParaRPr lang="zh-CN" altLang="en-US"/>
          </a:p>
          <a:p>
            <a:r>
              <a:rPr lang="zh-CN" altLang="en-US"/>
              <a:t>销售合同对所售出的货物的所有权转移问题；</a:t>
            </a:r>
            <a:endParaRPr lang="zh-CN" altLang="en-US"/>
          </a:p>
          <a:p>
            <a:r>
              <a:rPr lang="zh-CN" altLang="en-US"/>
              <a:t>卖方对货物引起的人身伤亡的责任问题。</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zh-CN" altLang="en-US"/>
              <a:t>（四）风险转移</a:t>
            </a:r>
            <a:endParaRPr lang="zh-CN" altLang="en-US"/>
          </a:p>
          <a:p>
            <a:pPr lvl="1"/>
            <a:r>
              <a:rPr lang="en-US" altLang="zh-CN"/>
              <a:t>1</a:t>
            </a:r>
            <a:r>
              <a:rPr lang="zh-CN" altLang="en-US"/>
              <a:t>、公约确定的风险转移的时间</a:t>
            </a:r>
            <a:endParaRPr lang="zh-CN" altLang="en-US"/>
          </a:p>
          <a:p>
            <a:pPr lvl="1"/>
            <a:r>
              <a:rPr lang="zh-CN" altLang="en-US"/>
              <a:t>有运输条款的，货交承运人；</a:t>
            </a:r>
            <a:endParaRPr lang="zh-CN" altLang="en-US"/>
          </a:p>
          <a:p>
            <a:pPr lvl="1"/>
            <a:r>
              <a:rPr lang="zh-CN" altLang="en-US"/>
              <a:t>销售运输中的货物，合同成立时；</a:t>
            </a:r>
            <a:endParaRPr lang="zh-CN" altLang="en-US"/>
          </a:p>
          <a:p>
            <a:pPr lvl="1"/>
            <a:r>
              <a:rPr lang="zh-CN" altLang="en-US"/>
              <a:t>在交货点，交由买方处置时。</a:t>
            </a:r>
            <a:endParaRPr lang="zh-CN" altLang="en-US"/>
          </a:p>
          <a:p>
            <a:pPr lvl="1"/>
            <a:r>
              <a:rPr lang="en-US" altLang="zh-CN"/>
              <a:t>2</a:t>
            </a:r>
            <a:r>
              <a:rPr lang="zh-CN" altLang="en-US"/>
              <a:t>、风险转移与卖方违约的关系</a:t>
            </a:r>
            <a:endParaRPr lang="zh-CN" altLang="en-US"/>
          </a:p>
          <a:p>
            <a:pPr lvl="1"/>
            <a:r>
              <a:rPr lang="zh-CN" altLang="en-US"/>
              <a:t>货物的损坏或灭失是由于卖方违反合同所致，买方仍有权向卖方提出索赔。</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1008380" y="365125"/>
            <a:ext cx="10345420" cy="6249670"/>
          </a:xfrm>
        </p:spPr>
        <p:txBody>
          <a:bodyPr>
            <a:normAutofit fontScale="70000"/>
          </a:bodyPr>
          <a:p>
            <a:r>
              <a:rPr lang="zh-CN" altLang="en-US"/>
              <a:t>（五）违反合同的补救方法</a:t>
            </a:r>
            <a:endParaRPr lang="zh-CN" altLang="en-US"/>
          </a:p>
          <a:p>
            <a:r>
              <a:rPr lang="en-US" altLang="zh-CN"/>
              <a:t>1</a:t>
            </a:r>
            <a:r>
              <a:rPr lang="zh-CN" altLang="en-US"/>
              <a:t>、卖方违反合同时适用于买方的补救办法</a:t>
            </a:r>
            <a:endParaRPr lang="zh-CN" altLang="en-US"/>
          </a:p>
          <a:p>
            <a:pPr lvl="1"/>
            <a:r>
              <a:rPr lang="zh-CN" altLang="en-US"/>
              <a:t>要求实际履行；交付替代物；修理；减价；解除合同。</a:t>
            </a:r>
            <a:endParaRPr lang="zh-CN" altLang="en-US"/>
          </a:p>
          <a:p>
            <a:r>
              <a:rPr lang="en-US" altLang="zh-CN"/>
              <a:t>2</a:t>
            </a:r>
            <a:r>
              <a:rPr lang="zh-CN" altLang="en-US"/>
              <a:t>、买方违反合同时适用于卖方的补救办法</a:t>
            </a:r>
            <a:endParaRPr lang="zh-CN" altLang="en-US"/>
          </a:p>
          <a:p>
            <a:pPr lvl="1"/>
            <a:r>
              <a:rPr lang="zh-CN" altLang="en-US"/>
              <a:t>要求履行义务；解除合同。</a:t>
            </a:r>
            <a:endParaRPr lang="zh-CN" altLang="en-US"/>
          </a:p>
          <a:p>
            <a:r>
              <a:rPr lang="en-US" altLang="zh-CN"/>
              <a:t>3</a:t>
            </a:r>
            <a:r>
              <a:rPr lang="zh-CN" altLang="en-US"/>
              <a:t>、适用于买卖双方的一般规定</a:t>
            </a:r>
            <a:endParaRPr lang="zh-CN" altLang="en-US"/>
          </a:p>
          <a:p>
            <a:r>
              <a:rPr lang="zh-CN" altLang="en-US"/>
              <a:t>（</a:t>
            </a:r>
            <a:r>
              <a:rPr lang="en-US" altLang="zh-CN"/>
              <a:t>1</a:t>
            </a:r>
            <a:r>
              <a:rPr lang="zh-CN" altLang="en-US"/>
              <a:t>）预期违反合同和分批交货合同</a:t>
            </a:r>
            <a:endParaRPr lang="zh-CN" altLang="en-US"/>
          </a:p>
          <a:p>
            <a:pPr lvl="1"/>
            <a:r>
              <a:rPr lang="zh-CN" altLang="en-US"/>
              <a:t>中止履行义务：对方履行合同能力或信用方面严重缺陷；对方不能履行合同中的大部分重要义务。</a:t>
            </a:r>
            <a:endParaRPr lang="zh-CN" altLang="en-US"/>
          </a:p>
          <a:p>
            <a:pPr lvl="1"/>
            <a:r>
              <a:rPr lang="zh-CN" altLang="en-US"/>
              <a:t>与解除合同。分批交付的货物无效的处理</a:t>
            </a:r>
            <a:endParaRPr lang="zh-CN" altLang="en-US"/>
          </a:p>
          <a:p>
            <a:r>
              <a:rPr lang="zh-CN" altLang="en-US"/>
              <a:t>（</a:t>
            </a:r>
            <a:r>
              <a:rPr lang="en-US" altLang="zh-CN"/>
              <a:t>2</a:t>
            </a:r>
            <a:r>
              <a:rPr lang="zh-CN" altLang="en-US"/>
              <a:t>）损害赔偿</a:t>
            </a:r>
            <a:endParaRPr lang="zh-CN" altLang="en-US"/>
          </a:p>
          <a:p>
            <a:r>
              <a:rPr lang="zh-CN" altLang="en-US"/>
              <a:t>损害赔偿以违约方能够预见的损失为限；要求损害赔偿的一方有减少损失的责任。</a:t>
            </a:r>
            <a:endParaRPr lang="zh-CN" altLang="en-US"/>
          </a:p>
          <a:p>
            <a:r>
              <a:rPr lang="zh-CN" altLang="en-US"/>
              <a:t>（</a:t>
            </a:r>
            <a:r>
              <a:rPr lang="en-US" altLang="zh-CN"/>
              <a:t>3</a:t>
            </a:r>
            <a:r>
              <a:rPr lang="zh-CN" altLang="en-US"/>
              <a:t>）支付利息。</a:t>
            </a:r>
            <a:endParaRPr lang="zh-CN" altLang="en-US"/>
          </a:p>
          <a:p>
            <a:r>
              <a:rPr lang="zh-CN" altLang="en-US"/>
              <a:t>（</a:t>
            </a:r>
            <a:r>
              <a:rPr lang="en-US" altLang="zh-CN"/>
              <a:t>4</a:t>
            </a:r>
            <a:r>
              <a:rPr lang="zh-CN" altLang="en-US"/>
              <a:t>）免责。</a:t>
            </a:r>
            <a:endParaRPr lang="zh-CN" altLang="en-US"/>
          </a:p>
          <a:p>
            <a:r>
              <a:rPr lang="zh-CN" altLang="en-US"/>
              <a:t>不能控制的障碍；免责的通知。</a:t>
            </a:r>
            <a:endParaRPr lang="zh-CN" altLang="en-US"/>
          </a:p>
          <a:p>
            <a:r>
              <a:rPr lang="zh-CN" altLang="en-US"/>
              <a:t>（</a:t>
            </a:r>
            <a:r>
              <a:rPr lang="en-US" altLang="zh-CN"/>
              <a:t>5</a:t>
            </a:r>
            <a:r>
              <a:rPr lang="zh-CN" altLang="en-US"/>
              <a:t>）解除合同的后果</a:t>
            </a:r>
            <a:endParaRPr lang="zh-CN" altLang="en-US"/>
          </a:p>
          <a:p>
            <a:r>
              <a:rPr lang="zh-CN" altLang="en-US"/>
              <a:t>（</a:t>
            </a:r>
            <a:r>
              <a:rPr lang="en-US" altLang="zh-CN"/>
              <a:t>6</a:t>
            </a:r>
            <a:r>
              <a:rPr lang="zh-CN" altLang="en-US"/>
              <a:t>）保全货物。减少违约一方因违约所带来的损失。</a:t>
            </a:r>
            <a:endParaRPr lang="zh-CN" altLang="en-US"/>
          </a:p>
          <a:p>
            <a:endParaRPr lang="zh-CN" altLang="en-US"/>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t>四、国际货物运输保险</a:t>
            </a:r>
            <a:endParaRPr lang="zh-CN" altLang="en-US"/>
          </a:p>
        </p:txBody>
      </p:sp>
      <p:sp>
        <p:nvSpPr>
          <p:cNvPr id="3" name="内容占位符 2"/>
          <p:cNvSpPr>
            <a:spLocks noGrp="1"/>
          </p:cNvSpPr>
          <p:nvPr>
            <p:ph idx="1"/>
          </p:nvPr>
        </p:nvSpPr>
        <p:spPr/>
        <p:txBody>
          <a:bodyPr>
            <a:normAutofit lnSpcReduction="10000"/>
          </a:bodyPr>
          <a:p>
            <a:r>
              <a:rPr lang="zh-CN" altLang="en-US"/>
              <a:t>（一）概述</a:t>
            </a:r>
            <a:endParaRPr lang="zh-CN" altLang="en-US"/>
          </a:p>
          <a:p>
            <a:r>
              <a:rPr lang="en-US" altLang="zh-CN"/>
              <a:t>1</a:t>
            </a:r>
            <a:r>
              <a:rPr lang="zh-CN" altLang="en-US"/>
              <a:t>、国际货物运输保险主要包括</a:t>
            </a:r>
            <a:r>
              <a:rPr lang="zh-CN" altLang="en-US">
                <a:solidFill>
                  <a:srgbClr val="FF0000"/>
                </a:solidFill>
              </a:rPr>
              <a:t>海上货物运输保险</a:t>
            </a:r>
            <a:r>
              <a:rPr lang="zh-CN" altLang="en-US"/>
              <a:t>、铁路货物运输保险、公路货物运输保险、航空货物运输保险和邮包运输保险等。</a:t>
            </a:r>
            <a:endParaRPr lang="zh-CN" altLang="en-US"/>
          </a:p>
          <a:p>
            <a:r>
              <a:rPr lang="en-US" altLang="zh-CN"/>
              <a:t>2</a:t>
            </a:r>
            <a:r>
              <a:rPr lang="zh-CN" altLang="en-US"/>
              <a:t>、基本原则：</a:t>
            </a:r>
            <a:endParaRPr lang="zh-CN" altLang="en-US"/>
          </a:p>
          <a:p>
            <a:r>
              <a:rPr lang="zh-CN" altLang="en-US"/>
              <a:t>保险利益原则：避免赌博合同。</a:t>
            </a:r>
            <a:endParaRPr lang="zh-CN" altLang="en-US"/>
          </a:p>
          <a:p>
            <a:r>
              <a:rPr lang="zh-CN" altLang="en-US"/>
              <a:t>最大诚实信用原则：订立合同时的告知义务。</a:t>
            </a:r>
            <a:endParaRPr lang="zh-CN" altLang="en-US"/>
          </a:p>
          <a:p>
            <a:r>
              <a:rPr lang="zh-CN" altLang="en-US"/>
              <a:t>损失补偿原则：超额保险和重复保险时，只赔偿实际损失。</a:t>
            </a:r>
            <a:endParaRPr lang="zh-CN" altLang="en-US"/>
          </a:p>
          <a:p>
            <a:r>
              <a:rPr lang="zh-CN" altLang="en-US"/>
              <a:t>近因原则：实践中的重要原则。</a:t>
            </a:r>
            <a:endParaRPr lang="zh-CN" altLang="en-US"/>
          </a:p>
          <a:p>
            <a:endParaRPr lang="zh-CN" altLang="en-US"/>
          </a:p>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normAutofit lnSpcReduction="10000"/>
          </a:bodyPr>
          <a:p>
            <a:pPr lvl="1"/>
            <a:r>
              <a:rPr lang="en-US" altLang="zh-CN"/>
              <a:t>3</a:t>
            </a:r>
            <a:r>
              <a:rPr lang="zh-CN" altLang="en-US"/>
              <a:t>、提单</a:t>
            </a:r>
            <a:endParaRPr lang="zh-CN" altLang="en-US"/>
          </a:p>
          <a:p>
            <a:pPr lvl="2"/>
            <a:r>
              <a:rPr lang="zh-CN" altLang="en-US"/>
              <a:t>海上运输合同的证明。</a:t>
            </a:r>
            <a:endParaRPr lang="zh-CN" altLang="en-US"/>
          </a:p>
          <a:p>
            <a:pPr lvl="2"/>
            <a:r>
              <a:rPr lang="zh-CN" altLang="en-US"/>
              <a:t>承运人出具的接收货物的收据。对于托运人是初步证据，对于背书转让给的第三人是终结性的证据。</a:t>
            </a:r>
            <a:endParaRPr lang="zh-CN" altLang="en-US"/>
          </a:p>
          <a:p>
            <a:pPr lvl="2"/>
            <a:r>
              <a:rPr lang="zh-CN" altLang="en-US"/>
              <a:t>提单是承运人交付货物的凭证。</a:t>
            </a:r>
            <a:endParaRPr lang="zh-CN" altLang="en-US"/>
          </a:p>
          <a:p>
            <a:pPr lvl="1"/>
            <a:r>
              <a:rPr lang="en-US" altLang="zh-CN"/>
              <a:t>4</a:t>
            </a:r>
            <a:r>
              <a:rPr lang="zh-CN" altLang="en-US"/>
              <a:t>、提单的种类</a:t>
            </a:r>
            <a:endParaRPr lang="zh-CN" altLang="en-US"/>
          </a:p>
          <a:p>
            <a:pPr lvl="2"/>
            <a:r>
              <a:rPr lang="zh-CN" altLang="en-US"/>
              <a:t>已装船提单、收货代运提单</a:t>
            </a:r>
            <a:endParaRPr lang="zh-CN" altLang="en-US"/>
          </a:p>
          <a:p>
            <a:pPr lvl="2"/>
            <a:r>
              <a:rPr lang="zh-CN" altLang="en-US"/>
              <a:t>记名提单、不记名提单、指示提单。（不能转让、交付转让、背书转让）</a:t>
            </a:r>
            <a:endParaRPr lang="zh-CN" altLang="en-US"/>
          </a:p>
          <a:p>
            <a:pPr lvl="2"/>
            <a:r>
              <a:rPr lang="zh-CN" altLang="en-US"/>
              <a:t>清洁提单、不清洁提单。（货物表面状况是否有缺陷）</a:t>
            </a:r>
            <a:endParaRPr lang="zh-CN" altLang="en-US"/>
          </a:p>
          <a:p>
            <a:pPr lvl="2"/>
            <a:r>
              <a:rPr lang="zh-CN" altLang="en-US"/>
              <a:t>直达提单、转船提单、联运提单。</a:t>
            </a:r>
            <a:endParaRPr lang="zh-CN" altLang="en-US"/>
          </a:p>
          <a:p>
            <a:pPr lvl="2"/>
            <a:r>
              <a:rPr lang="zh-CN" altLang="en-US"/>
              <a:t>运费预付提单、运费到付提单。</a:t>
            </a:r>
            <a:endParaRPr lang="zh-CN" altLang="en-US"/>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pPr lvl="1"/>
            <a:r>
              <a:rPr lang="en-US" altLang="zh-CN"/>
              <a:t>5</a:t>
            </a:r>
            <a:r>
              <a:rPr lang="zh-CN" altLang="en-US"/>
              <a:t>、提单的内容</a:t>
            </a:r>
            <a:endParaRPr lang="zh-CN" altLang="en-US"/>
          </a:p>
          <a:p>
            <a:pPr lvl="2"/>
            <a:r>
              <a:rPr lang="zh-CN" altLang="en-US"/>
              <a:t>提单正面的记载事项</a:t>
            </a:r>
            <a:endParaRPr lang="zh-CN" altLang="en-US"/>
          </a:p>
          <a:p>
            <a:pPr lvl="2"/>
            <a:r>
              <a:rPr lang="zh-CN" altLang="en-US"/>
              <a:t>提单背面条款</a:t>
            </a:r>
            <a:endParaRPr lang="zh-CN" altLang="en-US"/>
          </a:p>
          <a:p>
            <a:pPr lvl="1"/>
            <a:r>
              <a:rPr lang="en-US" altLang="zh-CN"/>
              <a:t>6</a:t>
            </a:r>
            <a:r>
              <a:rPr lang="zh-CN" altLang="en-US"/>
              <a:t>、提单在跟单信用证机制中的作用和问题</a:t>
            </a:r>
            <a:endParaRPr lang="zh-CN" altLang="en-US"/>
          </a:p>
          <a:p>
            <a:pPr lvl="2"/>
            <a:r>
              <a:rPr lang="zh-CN" altLang="en-US"/>
              <a:t>买卖货物变为买卖单证。</a:t>
            </a:r>
            <a:endParaRPr lang="zh-CN" altLang="en-US"/>
          </a:p>
          <a:p>
            <a:pPr lvl="2"/>
            <a:r>
              <a:rPr lang="zh-CN" altLang="en-US"/>
              <a:t>清洁提单问题：《汉堡规则》关于保函：善意保函有效；恶意保函无效；有效的保函也只在托运人和承运人之间有效，不能对抗第三人。</a:t>
            </a:r>
            <a:endParaRPr lang="zh-CN" altLang="en-US"/>
          </a:p>
          <a:p>
            <a:pPr lvl="2"/>
            <a:r>
              <a:rPr lang="zh-CN" altLang="en-US"/>
              <a:t>倒签提单、预借提单问题：掩盖实际装船日期，对收货人的欺诈行为。</a:t>
            </a:r>
            <a:endParaRPr lang="zh-CN" altLang="en-US"/>
          </a:p>
          <a:p>
            <a:pPr lvl="2"/>
            <a:r>
              <a:rPr lang="zh-CN" altLang="en-US"/>
              <a:t>无正本提单交付货物问题：副本提单加保函</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74650"/>
            <a:ext cx="10515600" cy="664210"/>
          </a:xfrm>
        </p:spPr>
        <p:txBody>
          <a:bodyPr>
            <a:normAutofit fontScale="90000"/>
          </a:bodyPr>
          <a:p>
            <a:r>
              <a:rPr lang="zh-CN" altLang="en-US" sz="2000">
                <a:latin typeface="仿宋" panose="02010609060101010101" charset="-122"/>
                <a:ea typeface="仿宋" panose="02010609060101010101" charset="-122"/>
              </a:rPr>
              <a:t>跟单信用证付款流转程序</a:t>
            </a:r>
            <a:r>
              <a:rPr lang="en-US" altLang="zh-CN"/>
              <a:t> </a:t>
            </a:r>
            <a:endParaRPr lang="en-US" altLang="zh-CN"/>
          </a:p>
        </p:txBody>
      </p:sp>
      <p:sp>
        <p:nvSpPr>
          <p:cNvPr id="3" name="内容占位符 2"/>
          <p:cNvSpPr>
            <a:spLocks noGrp="1"/>
          </p:cNvSpPr>
          <p:nvPr>
            <p:ph idx="1"/>
          </p:nvPr>
        </p:nvSpPr>
        <p:spPr/>
        <p:txBody>
          <a:bodyPr/>
          <a:p>
            <a:r>
              <a:rPr lang="en-US" altLang="zh-CN"/>
              <a:t> </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235585" y="1038860"/>
            <a:ext cx="10954385" cy="44411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en-US" altLang="zh-CN"/>
              <a:t>3</a:t>
            </a:r>
            <a:r>
              <a:rPr lang="zh-CN" altLang="en-US"/>
              <a:t>、信用证流转程序、当事人</a:t>
            </a:r>
            <a:endParaRPr lang="zh-CN" altLang="en-US"/>
          </a:p>
          <a:p>
            <a:r>
              <a:rPr lang="en-US" altLang="zh-CN"/>
              <a:t>4</a:t>
            </a:r>
            <a:r>
              <a:rPr lang="zh-CN" altLang="en-US"/>
              <a:t>、处理信用证关系的一般原则：</a:t>
            </a:r>
            <a:endParaRPr lang="zh-CN" altLang="en-US"/>
          </a:p>
          <a:p>
            <a:r>
              <a:rPr lang="zh-CN" altLang="en-US"/>
              <a:t>（</a:t>
            </a:r>
            <a:r>
              <a:rPr lang="en-US" altLang="zh-CN"/>
              <a:t>1</a:t>
            </a:r>
            <a:r>
              <a:rPr lang="zh-CN" altLang="en-US"/>
              <a:t>）信用证独立原则。</a:t>
            </a:r>
            <a:endParaRPr lang="zh-CN" altLang="en-US"/>
          </a:p>
          <a:p>
            <a:r>
              <a:rPr lang="zh-CN" altLang="en-US"/>
              <a:t>（</a:t>
            </a:r>
            <a:r>
              <a:rPr lang="en-US" altLang="zh-CN"/>
              <a:t>2</a:t>
            </a:r>
            <a:r>
              <a:rPr lang="zh-CN" altLang="en-US"/>
              <a:t>）单证严格一致原则。</a:t>
            </a:r>
            <a:endParaRPr lang="zh-CN" altLang="en-US"/>
          </a:p>
          <a:p>
            <a:r>
              <a:rPr lang="en-US" altLang="zh-CN"/>
              <a:t>5</a:t>
            </a:r>
            <a:r>
              <a:rPr lang="zh-CN" altLang="en-US"/>
              <a:t>、银行免责</a:t>
            </a:r>
            <a:endParaRPr lang="zh-CN" altLang="en-US"/>
          </a:p>
          <a:p>
            <a:r>
              <a:rPr lang="zh-CN" altLang="en-US"/>
              <a:t>（</a:t>
            </a:r>
            <a:r>
              <a:rPr lang="en-US" altLang="zh-CN"/>
              <a:t>1</a:t>
            </a:r>
            <a:r>
              <a:rPr lang="zh-CN" altLang="en-US"/>
              <a:t>）关于单据有效性的免责；（</a:t>
            </a:r>
            <a:r>
              <a:rPr lang="en-US" altLang="zh-CN"/>
              <a:t>2</a:t>
            </a:r>
            <a:r>
              <a:rPr lang="zh-CN" altLang="en-US"/>
              <a:t>）关于信息传递和翻译的免责；（</a:t>
            </a:r>
            <a:r>
              <a:rPr lang="en-US" altLang="zh-CN"/>
              <a:t>3</a:t>
            </a:r>
            <a:r>
              <a:rPr lang="zh-CN" altLang="en-US"/>
              <a:t>）不可抗力的免责；（</a:t>
            </a:r>
            <a:r>
              <a:rPr lang="en-US" altLang="zh-CN"/>
              <a:t>4</a:t>
            </a:r>
            <a:r>
              <a:rPr lang="zh-CN" altLang="en-US"/>
              <a:t>）关于被指示方行为的免责；</a:t>
            </a:r>
            <a:endParaRPr lang="zh-CN" altLang="en-US"/>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p:txBody>
          <a:bodyPr vert="horz" wrap="square" lIns="91443" tIns="45721" rIns="91443" bIns="45721" anchor="ctr" anchorCtr="0"/>
          <a:p>
            <a:pPr eaLnBrk="1" hangingPunct="1"/>
            <a:r>
              <a:rPr lang="en-US" altLang="zh-CN" dirty="0"/>
              <a:t> </a:t>
            </a:r>
            <a:endParaRPr lang="en-US" altLang="zh-CN" dirty="0"/>
          </a:p>
        </p:txBody>
      </p:sp>
      <p:sp>
        <p:nvSpPr>
          <p:cNvPr id="15363" name="Rectangle 3"/>
          <p:cNvSpPr>
            <a:spLocks noGrp="1"/>
          </p:cNvSpPr>
          <p:nvPr>
            <p:ph idx="1"/>
          </p:nvPr>
        </p:nvSpPr>
        <p:spPr/>
        <p:txBody>
          <a:bodyPr vert="horz" wrap="square" lIns="91443" tIns="45721" rIns="91443" bIns="45721" anchor="t" anchorCtr="0"/>
          <a:p>
            <a:pPr eaLnBrk="1" hangingPunct="1"/>
            <a:r>
              <a:rPr lang="en-US" altLang="zh-CN" dirty="0"/>
              <a:t>《</a:t>
            </a:r>
            <a:r>
              <a:rPr lang="zh-CN" altLang="en-US" dirty="0"/>
              <a:t>国际法院规约</a:t>
            </a:r>
            <a:r>
              <a:rPr lang="en-US" altLang="zh-CN" dirty="0"/>
              <a:t>》</a:t>
            </a:r>
            <a:r>
              <a:rPr lang="zh-CN" altLang="en-US" dirty="0"/>
              <a:t>第</a:t>
            </a:r>
            <a:r>
              <a:rPr lang="en-US" altLang="zh-CN" dirty="0"/>
              <a:t>38</a:t>
            </a:r>
            <a:r>
              <a:rPr lang="zh-CN" altLang="en-US" dirty="0"/>
              <a:t>条界定的国际习惯是“作为通例之证明而经接受为法律者”。 </a:t>
            </a:r>
            <a:endParaRPr lang="zh-CN" altLang="en-US" dirty="0"/>
          </a:p>
          <a:p>
            <a:pPr eaLnBrk="1" hangingPunct="1"/>
            <a:r>
              <a:rPr lang="zh-CN" altLang="en-US" dirty="0"/>
              <a:t>国际惯例的形成需要漫长的形成过程，因此要遵守。</a:t>
            </a:r>
            <a:endParaRPr lang="zh-CN" altLang="en-US" dirty="0"/>
          </a:p>
          <a:p>
            <a:pPr eaLnBrk="1" hangingPunct="1"/>
            <a:r>
              <a:rPr lang="en-US" altLang="zh-CN" dirty="0"/>
              <a:t>《</a:t>
            </a:r>
            <a:r>
              <a:rPr lang="zh-CN" altLang="en-US" dirty="0"/>
              <a:t>国际贸易惯例术语解释通则</a:t>
            </a:r>
            <a:r>
              <a:rPr lang="en-US" altLang="zh-CN" dirty="0"/>
              <a:t>》</a:t>
            </a:r>
            <a:r>
              <a:rPr lang="zh-CN" altLang="en-US" dirty="0"/>
              <a:t>（</a:t>
            </a:r>
            <a:r>
              <a:rPr lang="en-US" altLang="zh-CN" dirty="0"/>
              <a:t>Incoterms</a:t>
            </a:r>
            <a:r>
              <a:rPr lang="zh-CN" altLang="en-US" dirty="0"/>
              <a:t>）和</a:t>
            </a:r>
            <a:r>
              <a:rPr lang="en-US" altLang="zh-CN" dirty="0"/>
              <a:t>《</a:t>
            </a:r>
            <a:r>
              <a:rPr lang="zh-CN" altLang="en-US" dirty="0"/>
              <a:t>商业跟单信用证统一惯例</a:t>
            </a:r>
            <a:r>
              <a:rPr lang="en-US" altLang="zh-CN" dirty="0"/>
              <a:t>》</a:t>
            </a:r>
            <a:r>
              <a:rPr lang="zh-CN" altLang="en-US" dirty="0"/>
              <a:t>这两套国际贸易惯例在世界上已经得到绝大多数国家和地区的承认，在实践中起着举足轻重的作用。</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p>
            <a:r>
              <a:rPr lang="en-US" altLang="zh-CN"/>
              <a:t>6</a:t>
            </a:r>
            <a:r>
              <a:rPr lang="zh-CN" altLang="en-US"/>
              <a:t>、信用证欺诈及例外原则</a:t>
            </a:r>
            <a:endParaRPr lang="zh-CN" altLang="en-US"/>
          </a:p>
          <a:p>
            <a:r>
              <a:rPr lang="zh-CN" altLang="en-US"/>
              <a:t>（</a:t>
            </a:r>
            <a:r>
              <a:rPr lang="en-US" altLang="zh-CN"/>
              <a:t>1</a:t>
            </a:r>
            <a:r>
              <a:rPr lang="zh-CN" altLang="en-US"/>
              <a:t>）信用证欺诈的种类：</a:t>
            </a:r>
            <a:endParaRPr lang="zh-CN" altLang="en-US"/>
          </a:p>
          <a:p>
            <a:r>
              <a:rPr lang="zh-CN" altLang="en-US"/>
              <a:t>开立假信用证；</a:t>
            </a:r>
            <a:r>
              <a:rPr lang="en-US" altLang="zh-CN"/>
              <a:t>“</a:t>
            </a:r>
            <a:r>
              <a:rPr lang="zh-CN" altLang="en-US"/>
              <a:t>软条款</a:t>
            </a:r>
            <a:r>
              <a:rPr lang="en-US" altLang="zh-CN"/>
              <a:t>”</a:t>
            </a:r>
            <a:r>
              <a:rPr lang="zh-CN" altLang="en-US"/>
              <a:t>信用证；伪造单据</a:t>
            </a:r>
            <a:r>
              <a:rPr lang="en-US" altLang="zh-CN"/>
              <a:t> </a:t>
            </a:r>
            <a:r>
              <a:rPr lang="zh-CN" altLang="en-US"/>
              <a:t>；以保函换取与信用证相符的提单；</a:t>
            </a:r>
            <a:endParaRPr lang="zh-CN" altLang="en-US"/>
          </a:p>
          <a:p>
            <a:r>
              <a:rPr lang="zh-CN" altLang="en-US"/>
              <a:t>（</a:t>
            </a:r>
            <a:r>
              <a:rPr lang="en-US" altLang="zh-CN"/>
              <a:t>2</a:t>
            </a:r>
            <a:r>
              <a:rPr lang="zh-CN" altLang="en-US"/>
              <a:t>）信用证欺诈例外原则</a:t>
            </a:r>
            <a:endParaRPr lang="zh-CN" altLang="en-US"/>
          </a:p>
          <a:p>
            <a:r>
              <a:rPr lang="zh-CN" altLang="en-US"/>
              <a:t>信用证受益人方面的欺诈行为。向法院申请中止支付信用证项下的款项。</a:t>
            </a:r>
            <a:endParaRPr lang="zh-CN" altLang="en-US"/>
          </a:p>
          <a:p>
            <a:endParaRPr lang="zh-CN" altLang="en-US"/>
          </a:p>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989965"/>
            <a:ext cx="10515600" cy="5187315"/>
          </a:xfrm>
        </p:spPr>
        <p:txBody>
          <a:bodyPr/>
          <a:p>
            <a:r>
              <a:rPr lang="zh-CN" altLang="en-US"/>
              <a:t>凡有下列情形之一的，应当认定存在信用证欺诈：</a:t>
            </a:r>
            <a:endParaRPr lang="zh-CN" altLang="en-US"/>
          </a:p>
          <a:p>
            <a:r>
              <a:rPr lang="zh-CN" altLang="en-US"/>
              <a:t>　　（一）受益人伪造单据或者提交记载内容虚假的单据；</a:t>
            </a:r>
            <a:endParaRPr lang="zh-CN" altLang="en-US"/>
          </a:p>
          <a:p>
            <a:r>
              <a:rPr lang="zh-CN" altLang="en-US"/>
              <a:t>　　（二）受益人恶意不交付货物或者交付的货物无价值；</a:t>
            </a:r>
            <a:endParaRPr lang="zh-CN" altLang="en-US"/>
          </a:p>
          <a:p>
            <a:r>
              <a:rPr lang="zh-CN" altLang="en-US"/>
              <a:t>　　（三）受益人和开证申请人或者其他第三方串通提交假单据，而没有真实的基础交易；</a:t>
            </a:r>
            <a:endParaRPr lang="zh-CN" altLang="en-US"/>
          </a:p>
          <a:p>
            <a:r>
              <a:rPr lang="zh-CN" altLang="en-US"/>
              <a:t>　　（四）其他进行信用证欺诈的情形。</a:t>
            </a: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365125"/>
            <a:ext cx="10515600" cy="5812155"/>
          </a:xfrm>
        </p:spPr>
        <p:txBody>
          <a:bodyPr>
            <a:normAutofit fontScale="50000"/>
          </a:bodyPr>
          <a:p>
            <a:r>
              <a:rPr lang="en-US" altLang="zh-CN"/>
              <a:t>4</a:t>
            </a:r>
            <a:r>
              <a:rPr lang="zh-CN" altLang="en-US"/>
              <a:t>、国内法</a:t>
            </a:r>
            <a:endParaRPr lang="zh-CN" altLang="en-US"/>
          </a:p>
          <a:p>
            <a:r>
              <a:rPr lang="zh-CN" altLang="en-US"/>
              <a:t>《对外贸易法》</a:t>
            </a:r>
            <a:endParaRPr lang="zh-CN" altLang="en-US"/>
          </a:p>
          <a:p>
            <a:r>
              <a:rPr lang="zh-CN" altLang="en-US"/>
              <a:t>（</a:t>
            </a:r>
            <a:r>
              <a:rPr lang="en-US" altLang="zh-CN"/>
              <a:t>1</a:t>
            </a:r>
            <a:r>
              <a:rPr lang="zh-CN" altLang="en-US"/>
              <a:t>）中国在国际服务贸易方面根据所缔结或者参加的国际条约、协定中所作的承诺，给予其他缔约方、参加方</a:t>
            </a:r>
            <a:r>
              <a:rPr lang="zh-CN" altLang="en-US" b="1"/>
              <a:t>市场准入和国民待遇。</a:t>
            </a:r>
            <a:endParaRPr lang="zh-CN" altLang="en-US"/>
          </a:p>
          <a:p>
            <a:r>
              <a:rPr lang="zh-CN" altLang="en-US"/>
              <a:t>（</a:t>
            </a:r>
            <a:r>
              <a:rPr lang="en-US" altLang="zh-CN"/>
              <a:t>2</a:t>
            </a:r>
            <a:r>
              <a:rPr lang="zh-CN" altLang="en-US">
                <a:sym typeface="+mn-ea"/>
              </a:rPr>
              <a:t>）</a:t>
            </a:r>
            <a:r>
              <a:rPr lang="zh-CN" altLang="en-US"/>
              <a:t>国务院对外贸易主管部门和国务院其他有关部门，依照本法和其他有关法律、行政法规的规定，对</a:t>
            </a:r>
            <a:r>
              <a:rPr lang="zh-CN" altLang="en-US" b="1"/>
              <a:t>国际服务贸易进行管理</a:t>
            </a:r>
            <a:r>
              <a:rPr lang="zh-CN" altLang="en-US"/>
              <a:t>。</a:t>
            </a:r>
            <a:endParaRPr lang="zh-CN" altLang="en-US"/>
          </a:p>
          <a:p>
            <a:r>
              <a:rPr lang="zh-CN" altLang="en-US"/>
              <a:t>（</a:t>
            </a:r>
            <a:r>
              <a:rPr lang="en-US" altLang="zh-CN"/>
              <a:t>3</a:t>
            </a:r>
            <a:r>
              <a:rPr lang="zh-CN" altLang="en-US"/>
              <a:t>）国家基于下列</a:t>
            </a:r>
            <a:r>
              <a:rPr lang="zh-CN" altLang="en-US" b="1"/>
              <a:t>原因</a:t>
            </a:r>
            <a:r>
              <a:rPr lang="zh-CN" altLang="en-US"/>
              <a:t>，可以</a:t>
            </a:r>
            <a:r>
              <a:rPr lang="zh-CN" altLang="en-US" b="1"/>
              <a:t>限制或者禁止</a:t>
            </a:r>
            <a:r>
              <a:rPr lang="zh-CN" altLang="en-US"/>
              <a:t>有关的国际服务贸易：</a:t>
            </a:r>
            <a:endParaRPr lang="zh-CN" altLang="en-US"/>
          </a:p>
          <a:p>
            <a:r>
              <a:rPr lang="zh-CN" altLang="en-US"/>
              <a:t>　　（一）为维护国家安全、社会公共利益或者公共道德，需要限制或者禁止的；</a:t>
            </a:r>
            <a:endParaRPr lang="zh-CN" altLang="en-US"/>
          </a:p>
          <a:p>
            <a:r>
              <a:rPr lang="zh-CN" altLang="en-US"/>
              <a:t>　　（二）为保护人的健康或者安全，保护动物、植物的生命或者健康，保护环境，需要限制或者禁止的；</a:t>
            </a:r>
            <a:endParaRPr lang="zh-CN" altLang="en-US"/>
          </a:p>
          <a:p>
            <a:r>
              <a:rPr lang="zh-CN" altLang="en-US"/>
              <a:t>　　（三）为建立或者加快建立国内特定服务产业，需要限制的；</a:t>
            </a:r>
            <a:endParaRPr lang="zh-CN" altLang="en-US"/>
          </a:p>
          <a:p>
            <a:r>
              <a:rPr lang="zh-CN" altLang="en-US"/>
              <a:t>　　（四）为保障国家外汇收支平衡，需要限制的；</a:t>
            </a:r>
            <a:endParaRPr lang="zh-CN" altLang="en-US"/>
          </a:p>
          <a:p>
            <a:r>
              <a:rPr lang="zh-CN" altLang="en-US"/>
              <a:t>　　（五）依照法律、行政法规的规定，其他需要限制或者禁止的；</a:t>
            </a:r>
            <a:endParaRPr lang="zh-CN" altLang="en-US"/>
          </a:p>
          <a:p>
            <a:r>
              <a:rPr lang="zh-CN" altLang="en-US"/>
              <a:t>　　（六）根据我国缔结或者参加的国际条约、协定的规定，其他需要限制或者禁止的。</a:t>
            </a:r>
            <a:endParaRPr lang="zh-CN" altLang="en-US"/>
          </a:p>
          <a:p>
            <a:r>
              <a:rPr lang="zh-CN" altLang="en-US"/>
              <a:t>（</a:t>
            </a:r>
            <a:r>
              <a:rPr lang="en-US" altLang="zh-CN"/>
              <a:t>4</a:t>
            </a:r>
            <a:r>
              <a:rPr lang="zh-CN" altLang="en-US"/>
              <a:t>）国家对与军事有关的国际服务贸易，以及与裂变、聚变物质或者衍生此类物质的物质有关的国际服务贸易，可以采取</a:t>
            </a:r>
            <a:r>
              <a:rPr lang="zh-CN" altLang="en-US" b="1"/>
              <a:t>任何必要的措施</a:t>
            </a:r>
            <a:r>
              <a:rPr lang="zh-CN" altLang="en-US"/>
              <a:t>，维护国家安全。</a:t>
            </a:r>
            <a:endParaRPr lang="zh-CN" altLang="en-US"/>
          </a:p>
          <a:p>
            <a:r>
              <a:rPr lang="zh-CN" altLang="en-US"/>
              <a:t>　　在</a:t>
            </a:r>
            <a:r>
              <a:rPr lang="zh-CN" altLang="en-US" b="1"/>
              <a:t>战时或者为维护国际和平与安全</a:t>
            </a:r>
            <a:r>
              <a:rPr lang="zh-CN" altLang="en-US"/>
              <a:t>，国家在国际服务贸易方面可以采取任何必要的措施。</a:t>
            </a:r>
            <a:endParaRPr lang="zh-CN" altLang="en-US"/>
          </a:p>
          <a:p>
            <a:r>
              <a:rPr lang="zh-CN" altLang="en-US"/>
              <a:t>（</a:t>
            </a:r>
            <a:r>
              <a:rPr lang="en-US" altLang="zh-CN"/>
              <a:t>5</a:t>
            </a:r>
            <a:r>
              <a:rPr lang="zh-CN" altLang="en-US"/>
              <a:t>）国务院对外贸易主管部门会同国务院其他有关部门，依照本法第二十六条、第二十七条和其他有关法律、行政法规的规定，制定、调整并公布</a:t>
            </a:r>
            <a:r>
              <a:rPr lang="zh-CN" altLang="en-US" b="1"/>
              <a:t>国际服务贸易市场准入目录</a:t>
            </a:r>
            <a:r>
              <a:rPr lang="zh-CN" altLang="en-US"/>
              <a:t>。</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p:txBody>
          <a:bodyPr>
            <a:normAutofit fontScale="70000"/>
          </a:bodyPr>
          <a:p>
            <a:r>
              <a:rPr lang="zh-CN" sz="2400"/>
              <a:t>四、</a:t>
            </a:r>
            <a:r>
              <a:rPr lang="zh-CN" altLang="en-US" sz="2400"/>
              <a:t>国际劳动法</a:t>
            </a:r>
            <a:endParaRPr lang="zh-CN" altLang="en-US" sz="2400"/>
          </a:p>
          <a:p>
            <a:r>
              <a:rPr lang="en-US" altLang="zh-CN" sz="2400"/>
              <a:t>1</a:t>
            </a:r>
            <a:r>
              <a:rPr lang="zh-CN" altLang="en-US" sz="2400"/>
              <a:t>、概述</a:t>
            </a:r>
            <a:endParaRPr lang="zh-CN" altLang="en-US" sz="2400"/>
          </a:p>
          <a:p>
            <a:r>
              <a:rPr lang="zh-CN" altLang="en-US" sz="2400"/>
              <a:t>国际劳工组织：为促进提高劳动者工作条件、生活标准和公平待遇的国际合作而设立的国际组织，是联合国的专门机构。</a:t>
            </a:r>
            <a:endParaRPr lang="zh-CN" altLang="en-US" sz="2400"/>
          </a:p>
          <a:p>
            <a:r>
              <a:rPr lang="zh-CN" altLang="en-US" sz="2400"/>
              <a:t>组成：国际劳工大会、理事会和国际劳工局。</a:t>
            </a:r>
            <a:endParaRPr lang="zh-CN" altLang="en-US" sz="2400"/>
          </a:p>
          <a:p>
            <a:r>
              <a:rPr lang="zh-CN" altLang="en-US" sz="2400"/>
              <a:t>国际劳工公约和国际劳工建议是创立国际劳工标准的两种手段。</a:t>
            </a:r>
            <a:endParaRPr lang="zh-CN" altLang="en-US" sz="2400"/>
          </a:p>
          <a:p>
            <a:r>
              <a:rPr lang="zh-CN" altLang="en-US" sz="2400"/>
              <a:t>现代劳动法的基本原则规定于《世界人权宣言》以及《经济、社会和文化权利国际公约》之中。</a:t>
            </a:r>
            <a:endParaRPr lang="zh-CN" altLang="en-US" sz="2400"/>
          </a:p>
          <a:p>
            <a:r>
              <a:rPr lang="en-US" altLang="zh-CN" sz="2400"/>
              <a:t>2</a:t>
            </a:r>
            <a:r>
              <a:rPr lang="zh-CN" altLang="en-US" sz="2400"/>
              <a:t>、核心劳工标准</a:t>
            </a:r>
            <a:endParaRPr lang="zh-CN" altLang="en-US" sz="2400"/>
          </a:p>
          <a:p>
            <a:r>
              <a:rPr lang="zh-CN" altLang="en-US" sz="2400"/>
              <a:t>结社自由和有效承认集体谈判权利；</a:t>
            </a:r>
            <a:endParaRPr lang="zh-CN" altLang="en-US" sz="2400"/>
          </a:p>
          <a:p>
            <a:r>
              <a:rPr lang="zh-CN" altLang="en-US" sz="2400"/>
              <a:t>消除一切形式的强迫或强制劳动；</a:t>
            </a:r>
            <a:endParaRPr lang="zh-CN" altLang="en-US" sz="2400"/>
          </a:p>
          <a:p>
            <a:r>
              <a:rPr lang="zh-CN" altLang="en-US" sz="2400"/>
              <a:t>有效废除童工；</a:t>
            </a:r>
            <a:endParaRPr lang="zh-CN" altLang="en-US" sz="2400"/>
          </a:p>
          <a:p>
            <a:r>
              <a:rPr lang="zh-CN" altLang="en-US" sz="2400"/>
              <a:t>消除就业与职业歧视。</a:t>
            </a:r>
            <a:endParaRPr lang="zh-CN" altLang="en-US" sz="2400"/>
          </a:p>
          <a:p>
            <a:endParaRPr lang="zh-CN" altLang="en-US" sz="2400"/>
          </a:p>
          <a:p>
            <a:endParaRPr lang="zh-CN" altLang="en-US" sz="2400"/>
          </a:p>
          <a:p>
            <a:endParaRPr lang="zh-CN" altLang="en-US" sz="2400"/>
          </a:p>
          <a:p>
            <a:endParaRPr lang="zh-C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一、知识产权的转让与国际保护</a:t>
            </a:r>
            <a:endParaRPr lang="zh-CN" altLang="en-US"/>
          </a:p>
        </p:txBody>
      </p:sp>
      <p:sp>
        <p:nvSpPr>
          <p:cNvPr id="3" name="内容占位符 2"/>
          <p:cNvSpPr>
            <a:spLocks noGrp="1"/>
          </p:cNvSpPr>
          <p:nvPr>
            <p:ph idx="1"/>
          </p:nvPr>
        </p:nvSpPr>
        <p:spPr>
          <a:xfrm>
            <a:off x="838200" y="1577340"/>
            <a:ext cx="10515600" cy="4599940"/>
          </a:xfrm>
        </p:spPr>
        <p:txBody>
          <a:bodyPr>
            <a:normAutofit fontScale="70000"/>
          </a:bodyPr>
          <a:p>
            <a:r>
              <a:rPr lang="en-US" altLang="zh-CN"/>
              <a:t>1</a:t>
            </a:r>
            <a:r>
              <a:rPr lang="zh-CN" altLang="en-US"/>
              <a:t>、意义：授权许可、专用权、使用费</a:t>
            </a:r>
            <a:endParaRPr lang="zh-CN" altLang="en-US"/>
          </a:p>
          <a:p>
            <a:r>
              <a:rPr lang="en-US" altLang="zh-CN"/>
              <a:t>2</a:t>
            </a:r>
            <a:r>
              <a:rPr lang="zh-CN" altLang="en-US"/>
              <a:t>、国际保护：</a:t>
            </a:r>
            <a:endParaRPr lang="zh-CN" altLang="en-US"/>
          </a:p>
          <a:p>
            <a:r>
              <a:rPr lang="zh-CN" altLang="en-US"/>
              <a:t>（</a:t>
            </a:r>
            <a:r>
              <a:rPr lang="en-US" altLang="zh-CN"/>
              <a:t>1</a:t>
            </a:r>
            <a:r>
              <a:rPr lang="zh-CN" altLang="en-US"/>
              <a:t>）</a:t>
            </a:r>
            <a:r>
              <a:rPr lang="zh-CN" altLang="en-US">
                <a:highlight>
                  <a:srgbClr val="FFFF00"/>
                </a:highlight>
              </a:rPr>
              <a:t>《保护工业产权巴黎公约》</a:t>
            </a:r>
            <a:r>
              <a:rPr lang="zh-CN" altLang="en-US"/>
              <a:t>，《巴黎公约》，适用于商标、专利。国民待遇、优先权。</a:t>
            </a:r>
            <a:endParaRPr lang="zh-CN" altLang="en-US"/>
          </a:p>
          <a:p>
            <a:r>
              <a:rPr lang="zh-CN" altLang="en-US"/>
              <a:t>缺陷：无专利保护的最低实质性标准；无执行机制。</a:t>
            </a:r>
            <a:endParaRPr lang="zh-CN" altLang="en-US"/>
          </a:p>
          <a:p>
            <a:r>
              <a:rPr lang="zh-CN" altLang="en-US"/>
              <a:t>（</a:t>
            </a:r>
            <a:r>
              <a:rPr lang="en-US" altLang="zh-CN"/>
              <a:t>2</a:t>
            </a:r>
            <a:r>
              <a:rPr lang="zh-CN" altLang="en-US"/>
              <a:t>）《专利合作条约》，适用于发明，实用新型；《工业产品外观设计国际注册海牙协定》，适用于外观设计。</a:t>
            </a:r>
            <a:endParaRPr lang="zh-CN" altLang="en-US"/>
          </a:p>
          <a:p>
            <a:r>
              <a:rPr lang="zh-CN" altLang="en-US"/>
              <a:t>（</a:t>
            </a:r>
            <a:r>
              <a:rPr lang="en-US" altLang="zh-CN"/>
              <a:t>3</a:t>
            </a:r>
            <a:r>
              <a:rPr lang="zh-CN" altLang="en-US"/>
              <a:t>）</a:t>
            </a:r>
            <a:r>
              <a:rPr lang="zh-CN" altLang="en-US">
                <a:highlight>
                  <a:srgbClr val="FFFF00"/>
                </a:highlight>
              </a:rPr>
              <a:t>《保护文学和艺术作品伯尔尼公约》</a:t>
            </a:r>
            <a:r>
              <a:rPr lang="zh-CN" altLang="en-US"/>
              <a:t>，《伯尔尼公约》，适用于著作权授予的问题。自作品产生之日起，自动给予国民待遇。</a:t>
            </a:r>
            <a:endParaRPr lang="zh-CN" altLang="en-US"/>
          </a:p>
          <a:p>
            <a:r>
              <a:rPr lang="zh-CN" altLang="en-US"/>
              <a:t>（</a:t>
            </a:r>
            <a:r>
              <a:rPr lang="en-US" altLang="zh-CN"/>
              <a:t>4</a:t>
            </a:r>
            <a:r>
              <a:rPr lang="zh-CN" altLang="en-US"/>
              <a:t>）</a:t>
            </a:r>
            <a:r>
              <a:rPr lang="zh-CN" altLang="en-US">
                <a:highlight>
                  <a:srgbClr val="FFFF00"/>
                </a:highlight>
              </a:rPr>
              <a:t>《与贸易有关的知识产权协定》（</a:t>
            </a:r>
            <a:r>
              <a:rPr lang="en-US" altLang="zh-CN">
                <a:highlight>
                  <a:srgbClr val="FFFF00"/>
                </a:highlight>
              </a:rPr>
              <a:t>TRIPs</a:t>
            </a:r>
            <a:r>
              <a:rPr lang="zh-CN" altLang="en-US">
                <a:highlight>
                  <a:srgbClr val="FFFF00"/>
                </a:highlight>
              </a:rPr>
              <a:t>）</a:t>
            </a:r>
            <a:endParaRPr lang="zh-CN" altLang="en-US"/>
          </a:p>
          <a:p>
            <a:r>
              <a:rPr lang="zh-CN" altLang="en-US"/>
              <a:t>（</a:t>
            </a:r>
            <a:r>
              <a:rPr lang="en-US" altLang="zh-CN"/>
              <a:t>5</a:t>
            </a:r>
            <a:r>
              <a:rPr lang="zh-CN" altLang="en-US"/>
              <a:t>）《有关</a:t>
            </a:r>
            <a:r>
              <a:rPr lang="en-US" altLang="zh-CN"/>
              <a:t>&lt;</a:t>
            </a:r>
            <a:r>
              <a:rPr lang="zh-CN" altLang="en-US">
                <a:sym typeface="+mn-ea"/>
              </a:rPr>
              <a:t>与贸易有关的知识产权协定</a:t>
            </a:r>
            <a:r>
              <a:rPr lang="en-US" altLang="zh-CN"/>
              <a:t>&gt;</a:t>
            </a:r>
            <a:r>
              <a:rPr lang="zh-CN" altLang="en-US"/>
              <a:t>和公共卫生的多哈宣言》</a:t>
            </a:r>
            <a:endParaRPr lang="zh-CN" altLang="en-US"/>
          </a:p>
          <a:p>
            <a:r>
              <a:rPr lang="zh-CN" altLang="en-US"/>
              <a:t>（</a:t>
            </a:r>
            <a:r>
              <a:rPr lang="en-US" altLang="zh-CN"/>
              <a:t>6</a:t>
            </a:r>
            <a:r>
              <a:rPr lang="zh-CN" altLang="en-US"/>
              <a:t>）地理标志问题</a:t>
            </a:r>
            <a:endParaRPr lang="zh-CN" altLang="en-US"/>
          </a:p>
          <a:p>
            <a:r>
              <a:rPr lang="zh-CN" altLang="en-US"/>
              <a:t>（</a:t>
            </a:r>
            <a:r>
              <a:rPr lang="en-US" altLang="zh-CN"/>
              <a:t>7</a:t>
            </a:r>
            <a:r>
              <a:rPr lang="zh-CN" altLang="en-US"/>
              <a:t>）生物多样性问题</a:t>
            </a:r>
            <a:endParaRPr lang="zh-CN" altLang="en-US"/>
          </a:p>
          <a:p>
            <a:endParaRPr lang="zh-CN" altLang="en-US"/>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838200" y="585470"/>
            <a:ext cx="10515600" cy="5591810"/>
          </a:xfrm>
        </p:spPr>
        <p:txBody>
          <a:bodyPr>
            <a:normAutofit fontScale="70000"/>
          </a:bodyPr>
          <a:p>
            <a:pPr>
              <a:lnSpc>
                <a:spcPct val="150000"/>
              </a:lnSpc>
            </a:pPr>
            <a:r>
              <a:rPr lang="en-US" altLang="zh-CN"/>
              <a:t>       </a:t>
            </a:r>
            <a:r>
              <a:rPr lang="zh-CN" altLang="en-US"/>
              <a:t>因产品存在缺陷造成人身、他人财产损害的，受害人可以向产品的生产者要求赔偿，也可以向产品的销售者要求赔偿。属于产品的生产者的责任，产品的销售者赔偿的，产品的销售者有权向产品的生产者追偿。属于产品的销售者的责任，产品的生产者赔偿的，产品的生产者有权向产品的销售者追偿。</a:t>
            </a:r>
            <a:endParaRPr lang="zh-CN" altLang="en-US"/>
          </a:p>
          <a:p>
            <a:pPr>
              <a:lnSpc>
                <a:spcPct val="150000"/>
              </a:lnSpc>
            </a:pPr>
            <a:r>
              <a:rPr lang="en-US" altLang="zh-CN"/>
              <a:t>        </a:t>
            </a:r>
            <a:r>
              <a:rPr lang="zh-CN" altLang="en-US"/>
              <a:t>因产品存在缺陷造成人身、缺陷产品以外的其他财产</a:t>
            </a:r>
            <a:r>
              <a:rPr lang="en-US" altLang="zh-CN"/>
              <a:t>(</a:t>
            </a:r>
            <a:r>
              <a:rPr lang="zh-CN" altLang="en-US"/>
              <a:t>以下简称他人财产</a:t>
            </a:r>
            <a:r>
              <a:rPr lang="en-US" altLang="zh-CN"/>
              <a:t>)</a:t>
            </a:r>
            <a:r>
              <a:rPr lang="zh-CN" altLang="en-US"/>
              <a:t>损害的，生产者应当承担赔偿责任。</a:t>
            </a:r>
            <a:endParaRPr lang="zh-CN" altLang="en-US"/>
          </a:p>
          <a:p>
            <a:pPr>
              <a:lnSpc>
                <a:spcPct val="150000"/>
              </a:lnSpc>
            </a:pPr>
            <a:r>
              <a:rPr lang="zh-CN" altLang="en-US"/>
              <a:t>　　生产者能够证明有下列情形之一的，不承担赔偿责任：</a:t>
            </a:r>
            <a:endParaRPr lang="zh-CN" altLang="en-US"/>
          </a:p>
          <a:p>
            <a:pPr>
              <a:lnSpc>
                <a:spcPct val="150000"/>
              </a:lnSpc>
            </a:pPr>
            <a:r>
              <a:rPr lang="zh-CN" altLang="en-US"/>
              <a:t>　　</a:t>
            </a:r>
            <a:r>
              <a:rPr lang="en-US" altLang="zh-CN"/>
              <a:t>(</a:t>
            </a:r>
            <a:r>
              <a:rPr lang="zh-CN" altLang="en-US"/>
              <a:t>一</a:t>
            </a:r>
            <a:r>
              <a:rPr lang="en-US" altLang="zh-CN"/>
              <a:t>)</a:t>
            </a:r>
            <a:r>
              <a:rPr lang="zh-CN" altLang="en-US"/>
              <a:t>未将产品投入流通的；</a:t>
            </a:r>
            <a:endParaRPr lang="zh-CN" altLang="en-US"/>
          </a:p>
          <a:p>
            <a:pPr>
              <a:lnSpc>
                <a:spcPct val="150000"/>
              </a:lnSpc>
            </a:pPr>
            <a:r>
              <a:rPr lang="zh-CN" altLang="en-US"/>
              <a:t>　　</a:t>
            </a:r>
            <a:r>
              <a:rPr lang="en-US" altLang="zh-CN"/>
              <a:t>(</a:t>
            </a:r>
            <a:r>
              <a:rPr lang="zh-CN" altLang="en-US"/>
              <a:t>二</a:t>
            </a:r>
            <a:r>
              <a:rPr lang="en-US" altLang="zh-CN"/>
              <a:t>)</a:t>
            </a:r>
            <a:r>
              <a:rPr lang="zh-CN" altLang="en-US"/>
              <a:t>产品投入流通时，引起损害的缺陷尚不存在的；</a:t>
            </a:r>
            <a:endParaRPr lang="zh-CN" altLang="en-US"/>
          </a:p>
          <a:p>
            <a:pPr>
              <a:lnSpc>
                <a:spcPct val="150000"/>
              </a:lnSpc>
            </a:pPr>
            <a:r>
              <a:rPr lang="zh-CN" altLang="en-US"/>
              <a:t>　　</a:t>
            </a:r>
            <a:r>
              <a:rPr lang="en-US" altLang="zh-CN"/>
              <a:t>(</a:t>
            </a:r>
            <a:r>
              <a:rPr lang="zh-CN" altLang="en-US"/>
              <a:t>三</a:t>
            </a:r>
            <a:r>
              <a:rPr lang="en-US" altLang="zh-CN"/>
              <a:t>)</a:t>
            </a:r>
            <a:r>
              <a:rPr lang="zh-CN" altLang="en-US"/>
              <a:t>将产品投入流通时的科学技术水平尚不能发现缺陷的存在的。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p:txBody>
          <a:bodyPr vert="horz" wrap="square" lIns="91443" tIns="45721" rIns="91443" bIns="45721" anchor="ctr" anchorCtr="0"/>
          <a:p>
            <a:pPr eaLnBrk="1" hangingPunct="1"/>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24579" name="Rectangle 3"/>
          <p:cNvSpPr>
            <a:spLocks noGrp="1"/>
          </p:cNvSpPr>
          <p:nvPr>
            <p:ph idx="1"/>
          </p:nvPr>
        </p:nvSpPr>
        <p:spPr>
          <a:xfrm>
            <a:off x="781050" y="609600"/>
            <a:ext cx="10377170" cy="5598160"/>
          </a:xfrm>
        </p:spPr>
        <p:txBody>
          <a:bodyPr vert="horz" wrap="square" lIns="91443" tIns="45721" rIns="91443" bIns="45721" anchor="t" anchorCtr="0">
            <a:normAutofit lnSpcReduction="10000"/>
          </a:bodyPr>
          <a:p>
            <a:pPr algn="just" eaLnBrk="1" hangingPunct="1">
              <a:lnSpc>
                <a:spcPct val="140000"/>
              </a:lnSpc>
              <a:buNone/>
            </a:pPr>
            <a:r>
              <a:rPr lang="zh-CN" altLang="en-US" dirty="0">
                <a:latin typeface="Times New Roman" panose="02020603050405020304" pitchFamily="18" charset="0"/>
              </a:rPr>
              <a:t>英美法系的特点</a:t>
            </a:r>
            <a:endParaRPr lang="zh-CN" altLang="en-US" dirty="0">
              <a:latin typeface="Times New Roman" panose="02020603050405020304" pitchFamily="18" charset="0"/>
            </a:endParaRPr>
          </a:p>
          <a:p>
            <a:pPr algn="just" eaLnBrk="1" hangingPunct="1">
              <a:lnSpc>
                <a:spcPct val="140000"/>
              </a:lnSpc>
              <a:buNone/>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）采用</a:t>
            </a:r>
            <a:r>
              <a:rPr lang="zh-CN" altLang="en-US" dirty="0">
                <a:solidFill>
                  <a:srgbClr val="FF0000"/>
                </a:solidFill>
                <a:latin typeface="Times New Roman" panose="02020603050405020304" pitchFamily="18" charset="0"/>
              </a:rPr>
              <a:t>判例法制度</a:t>
            </a:r>
            <a:r>
              <a:rPr lang="zh-CN" altLang="en-US" dirty="0">
                <a:latin typeface="Times New Roman" panose="02020603050405020304" pitchFamily="18" charset="0"/>
              </a:rPr>
              <a:t>，即成文法与判例法并存，但以判例法为主，即成文法通过法院判决的解释才能发挥作用。（英国没有宪法，美国没有合同法）</a:t>
            </a:r>
            <a:endParaRPr lang="zh-CN" altLang="en-US" dirty="0">
              <a:latin typeface="Times New Roman" panose="02020603050405020304" pitchFamily="18" charset="0"/>
            </a:endParaRPr>
          </a:p>
          <a:p>
            <a:pPr algn="just" eaLnBrk="1" hangingPunct="1">
              <a:lnSpc>
                <a:spcPct val="140000"/>
              </a:lnSpc>
              <a:buNone/>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）没有严格地把全部法律区分为</a:t>
            </a:r>
            <a:r>
              <a:rPr lang="zh-CN" altLang="en-US" dirty="0">
                <a:solidFill>
                  <a:srgbClr val="FF0000"/>
                </a:solidFill>
                <a:latin typeface="Times New Roman" panose="02020603050405020304" pitchFamily="18" charset="0"/>
              </a:rPr>
              <a:t>公法和私法</a:t>
            </a:r>
            <a:r>
              <a:rPr lang="zh-CN" altLang="en-US" dirty="0">
                <a:latin typeface="Times New Roman" panose="02020603050405020304" pitchFamily="18" charset="0"/>
              </a:rPr>
              <a:t>，也不强调编纂法典，以形成系统性，而是强调有什么问题解决什么问题的灵活作法。</a:t>
            </a:r>
            <a:endParaRPr lang="zh-CN" altLang="en-US"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2"/>
          <p:cNvSpPr>
            <a:spLocks noGrp="1"/>
          </p:cNvSpPr>
          <p:nvPr>
            <p:ph type="title"/>
          </p:nvPr>
        </p:nvSpPr>
        <p:spPr/>
        <p:txBody>
          <a:bodyPr vert="horz" wrap="square" lIns="91443" tIns="45721" rIns="91443" bIns="45721" anchor="ctr" anchorCtr="0"/>
          <a:p>
            <a:pPr eaLnBrk="1" hangingPunct="1"/>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
        <p:nvSpPr>
          <p:cNvPr id="25603" name="Rectangle 3"/>
          <p:cNvSpPr>
            <a:spLocks noGrp="1"/>
          </p:cNvSpPr>
          <p:nvPr>
            <p:ph idx="1"/>
          </p:nvPr>
        </p:nvSpPr>
        <p:spPr>
          <a:xfrm>
            <a:off x="838835" y="685800"/>
            <a:ext cx="10282555" cy="5943600"/>
          </a:xfrm>
        </p:spPr>
        <p:txBody>
          <a:bodyPr vert="horz" wrap="square" lIns="91443" tIns="45721" rIns="91443" bIns="45721" anchor="t" anchorCtr="0"/>
          <a:p>
            <a:pPr algn="just" eaLnBrk="1" hangingPunct="1">
              <a:lnSpc>
                <a:spcPct val="150000"/>
              </a:lnSpc>
              <a:buNone/>
            </a:pP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）英美法特别重视</a:t>
            </a:r>
            <a:r>
              <a:rPr lang="zh-CN" altLang="en-US" dirty="0">
                <a:solidFill>
                  <a:srgbClr val="FF0000"/>
                </a:solidFill>
                <a:latin typeface="Times New Roman" panose="02020603050405020304" pitchFamily="18" charset="0"/>
              </a:rPr>
              <a:t>程序法</a:t>
            </a:r>
            <a:r>
              <a:rPr lang="zh-CN" altLang="en-US" dirty="0">
                <a:latin typeface="Times New Roman" panose="02020603050405020304" pitchFamily="18" charset="0"/>
              </a:rPr>
              <a:t>，提出</a:t>
            </a:r>
            <a:r>
              <a:rPr lang="zh-CN" altLang="en-US" dirty="0"/>
              <a:t>“</a:t>
            </a:r>
            <a:r>
              <a:rPr lang="zh-CN" altLang="en-US" dirty="0">
                <a:latin typeface="Times New Roman" panose="02020603050405020304" pitchFamily="18" charset="0"/>
              </a:rPr>
              <a:t>救济优先于权利</a:t>
            </a:r>
            <a:r>
              <a:rPr lang="zh-CN" altLang="en-US" dirty="0"/>
              <a:t>”</a:t>
            </a:r>
            <a:r>
              <a:rPr lang="zh-CN" altLang="en-US" dirty="0">
                <a:latin typeface="Times New Roman" panose="02020603050405020304" pitchFamily="18" charset="0"/>
              </a:rPr>
              <a:t>口号。（</a:t>
            </a:r>
            <a:r>
              <a:rPr lang="en-US" altLang="zh-CN" dirty="0">
                <a:latin typeface="Times New Roman" panose="02020603050405020304" pitchFamily="18" charset="0"/>
              </a:rPr>
              <a:t>the remedies precede rights </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algn="just" eaLnBrk="1" hangingPunct="1">
              <a:lnSpc>
                <a:spcPct val="150000"/>
              </a:lnSpc>
              <a:buNone/>
            </a:pP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）遵守</a:t>
            </a:r>
            <a:r>
              <a:rPr lang="zh-CN" altLang="en-US" dirty="0"/>
              <a:t>“</a:t>
            </a:r>
            <a:r>
              <a:rPr lang="zh-CN" altLang="en-US" dirty="0">
                <a:solidFill>
                  <a:srgbClr val="FF0000"/>
                </a:solidFill>
                <a:latin typeface="Times New Roman" panose="02020603050405020304" pitchFamily="18" charset="0"/>
              </a:rPr>
              <a:t>先例约束力的原则</a:t>
            </a:r>
            <a:r>
              <a:rPr lang="zh-CN" altLang="en-US" dirty="0"/>
              <a:t>”</a:t>
            </a:r>
            <a:r>
              <a:rPr lang="en-US" altLang="zh-CN" dirty="0">
                <a:latin typeface="Times New Roman" panose="02020603050405020304" pitchFamily="18" charset="0"/>
              </a:rPr>
              <a:t>(rule of precedent)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lvl="1" algn="just" eaLnBrk="1" hangingPunct="1">
              <a:lnSpc>
                <a:spcPct val="150000"/>
              </a:lnSpc>
            </a:pPr>
            <a:r>
              <a:rPr lang="zh-CN" altLang="en-US" dirty="0">
                <a:latin typeface="Times New Roman" panose="02020603050405020304" pitchFamily="18" charset="0"/>
              </a:rPr>
              <a:t> 即法院在判决中所包括的</a:t>
            </a:r>
            <a:r>
              <a:rPr lang="zh-CN" altLang="en-US" dirty="0">
                <a:solidFill>
                  <a:srgbClr val="FF0000"/>
                </a:solidFill>
                <a:latin typeface="Times New Roman" panose="02020603050405020304" pitchFamily="18" charset="0"/>
              </a:rPr>
              <a:t>判决理由</a:t>
            </a:r>
            <a:r>
              <a:rPr lang="en-US" altLang="zh-CN" dirty="0">
                <a:latin typeface="Times New Roman" panose="02020603050405020304" pitchFamily="18" charset="0"/>
              </a:rPr>
              <a:t>(ratio decidendi)</a:t>
            </a:r>
            <a:r>
              <a:rPr lang="zh-CN" altLang="en-US" dirty="0">
                <a:latin typeface="Times New Roman" panose="02020603050405020304" pitchFamily="18" charset="0"/>
              </a:rPr>
              <a:t>必须得到遵循，即对作出判例的法院本身和对下级法院日后处理同类案件均具有约束力。</a:t>
            </a:r>
            <a:endParaRPr lang="zh-CN" altLang="en-US" dirty="0">
              <a:latin typeface="Times New Roman" panose="02020603050405020304" pitchFamily="18" charset="0"/>
            </a:endParaRPr>
          </a:p>
          <a:p>
            <a:pPr lvl="1" algn="just" eaLnBrk="1" hangingPunct="1">
              <a:lnSpc>
                <a:spcPct val="150000"/>
              </a:lnSpc>
            </a:pPr>
            <a:r>
              <a:rPr lang="zh-CN" altLang="en-US" dirty="0">
                <a:latin typeface="Times New Roman" panose="02020603050405020304" pitchFamily="18" charset="0"/>
              </a:rPr>
              <a:t>美国的先例约束力的原则在此基础上还形成了自身特点。</a:t>
            </a:r>
            <a:endParaRPr lang="zh-CN" altLang="en-US" dirty="0">
              <a:latin typeface="Times New Roman" panose="02020603050405020304" pitchFamily="18" charset="0"/>
            </a:endParaRPr>
          </a:p>
          <a:p>
            <a:pPr algn="just" eaLnBrk="1" hangingPunct="1">
              <a:lnSpc>
                <a:spcPct val="150000"/>
              </a:lnSpc>
              <a:buNone/>
            </a:pPr>
            <a:r>
              <a:rPr lang="zh-CN" altLang="en-US" dirty="0">
                <a:latin typeface="Times New Roman" panose="02020603050405020304" pitchFamily="18" charset="0"/>
              </a:rPr>
              <a:t>（</a:t>
            </a:r>
            <a:r>
              <a:rPr lang="en-US" altLang="zh-CN" dirty="0">
                <a:latin typeface="Times New Roman" panose="02020603050405020304" pitchFamily="18" charset="0"/>
              </a:rPr>
              <a:t>5</a:t>
            </a:r>
            <a:r>
              <a:rPr lang="zh-CN" altLang="en-US" dirty="0">
                <a:latin typeface="Times New Roman" panose="02020603050405020304" pitchFamily="18" charset="0"/>
              </a:rPr>
              <a:t>）法官不仅有权解释法律，还有权</a:t>
            </a:r>
            <a:r>
              <a:rPr lang="zh-CN" altLang="en-US" dirty="0">
                <a:solidFill>
                  <a:srgbClr val="FF0000"/>
                </a:solidFill>
                <a:latin typeface="Times New Roman" panose="02020603050405020304" pitchFamily="18" charset="0"/>
              </a:rPr>
              <a:t>创造法律原则</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p:txBody>
          <a:bodyPr vert="horz" wrap="square" lIns="91443" tIns="45721" rIns="91443" bIns="45721" anchor="ctr" anchorCtr="0"/>
          <a:p>
            <a:pPr eaLnBrk="1" hangingPunct="1"/>
            <a:r>
              <a:rPr lang="en-US" altLang="zh-CN" dirty="0"/>
              <a:t> </a:t>
            </a:r>
            <a:endParaRPr lang="en-US" altLang="zh-CN" dirty="0"/>
          </a:p>
        </p:txBody>
      </p:sp>
      <p:sp>
        <p:nvSpPr>
          <p:cNvPr id="28675" name="Rectangle 3"/>
          <p:cNvSpPr>
            <a:spLocks noGrp="1"/>
          </p:cNvSpPr>
          <p:nvPr>
            <p:ph idx="1"/>
          </p:nvPr>
        </p:nvSpPr>
        <p:spPr>
          <a:xfrm>
            <a:off x="729615" y="609600"/>
            <a:ext cx="10624185" cy="5516880"/>
          </a:xfrm>
        </p:spPr>
        <p:txBody>
          <a:bodyPr vert="horz" wrap="square" lIns="91443" tIns="45721" rIns="91443" bIns="45721" anchor="t" anchorCtr="0"/>
          <a:p>
            <a:pPr eaLnBrk="1" hangingPunct="1">
              <a:lnSpc>
                <a:spcPct val="140000"/>
              </a:lnSpc>
              <a:buNone/>
            </a:pPr>
            <a:r>
              <a:rPr lang="en-US" altLang="zh-CN" dirty="0"/>
              <a:t>3</a:t>
            </a:r>
            <a:r>
              <a:rPr lang="zh-CN" altLang="en-US" dirty="0"/>
              <a:t>、美国的法律制度</a:t>
            </a:r>
            <a:endParaRPr lang="zh-CN" altLang="en-US" dirty="0"/>
          </a:p>
          <a:p>
            <a:pPr eaLnBrk="1" hangingPunct="1">
              <a:lnSpc>
                <a:spcPct val="140000"/>
              </a:lnSpc>
            </a:pPr>
            <a:r>
              <a:rPr lang="zh-CN" altLang="en-US" dirty="0"/>
              <a:t>美国法律分为</a:t>
            </a:r>
            <a:r>
              <a:rPr lang="zh-CN" altLang="en-US" dirty="0">
                <a:solidFill>
                  <a:srgbClr val="FF0000"/>
                </a:solidFill>
              </a:rPr>
              <a:t>联邦法和州法</a:t>
            </a:r>
            <a:r>
              <a:rPr lang="zh-CN" altLang="en-US" dirty="0"/>
              <a:t>两大部分。这种结构是由美国联邦宪法所规定的联邦与州分权的美国联邦体制决定的。 </a:t>
            </a:r>
            <a:endParaRPr lang="zh-CN" altLang="en-US" dirty="0"/>
          </a:p>
          <a:p>
            <a:pPr eaLnBrk="1" hangingPunct="1">
              <a:lnSpc>
                <a:spcPct val="140000"/>
              </a:lnSpc>
            </a:pPr>
            <a:r>
              <a:rPr lang="zh-CN" altLang="en-US" dirty="0"/>
              <a:t>（美国联邦宪法修正案第</a:t>
            </a:r>
            <a:r>
              <a:rPr lang="en-US" altLang="zh-CN" dirty="0"/>
              <a:t>10</a:t>
            </a:r>
            <a:r>
              <a:rPr lang="zh-CN" altLang="en-US" dirty="0"/>
              <a:t>条所规定的“凡本宪法所未授与合众国或未禁止各州行使的权力，</a:t>
            </a:r>
            <a:r>
              <a:rPr lang="zh-CN" altLang="en-US" dirty="0">
                <a:solidFill>
                  <a:srgbClr val="FF0000"/>
                </a:solidFill>
              </a:rPr>
              <a:t>由各洲或人民保留</a:t>
            </a:r>
            <a:r>
              <a:rPr lang="zh-CN" altLang="en-US" dirty="0"/>
              <a:t>”，即联邦宪法从联邦与州之间分权的角度确认了州的权力没有限制</a:t>
            </a:r>
            <a:r>
              <a:rPr lang="en-US" altLang="zh-CN" dirty="0"/>
              <a:t>——</a:t>
            </a:r>
            <a:r>
              <a:rPr lang="zh-CN" altLang="en-US" dirty="0"/>
              <a:t>只要不违背美国宪法即可）</a:t>
            </a:r>
            <a:endParaRPr lang="zh-CN" altLang="en-US" dirty="0"/>
          </a:p>
          <a:p>
            <a:pPr eaLnBrk="1" hangingPunct="1">
              <a:lnSpc>
                <a:spcPct val="140000"/>
              </a:lnSpc>
            </a:pPr>
            <a:r>
              <a:rPr lang="zh-CN" altLang="en-US" dirty="0"/>
              <a:t>美国有联邦和州</a:t>
            </a:r>
            <a:r>
              <a:rPr lang="zh-CN" altLang="en-US" dirty="0">
                <a:solidFill>
                  <a:srgbClr val="FF0000"/>
                </a:solidFill>
              </a:rPr>
              <a:t>双重法院组织体系</a:t>
            </a:r>
            <a:r>
              <a:rPr lang="zh-CN" altLang="en-US" dirty="0"/>
              <a:t>。</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p:cNvSpPr>
          <p:nvPr>
            <p:ph idx="1"/>
          </p:nvPr>
        </p:nvSpPr>
        <p:spPr>
          <a:xfrm>
            <a:off x="838200" y="402590"/>
            <a:ext cx="10515600" cy="5774690"/>
          </a:xfrm>
        </p:spPr>
        <p:txBody>
          <a:bodyPr vert="horz" wrap="square" lIns="91443" tIns="45721" rIns="91443" bIns="45721" anchor="t" anchorCtr="0">
            <a:normAutofit fontScale="80000"/>
          </a:bodyPr>
          <a:p>
            <a:pPr eaLnBrk="1" hangingPunct="1">
              <a:lnSpc>
                <a:spcPct val="120000"/>
              </a:lnSpc>
              <a:buNone/>
            </a:pPr>
            <a:r>
              <a:rPr lang="en-US" altLang="zh-CN" dirty="0">
                <a:sym typeface="+mn-ea"/>
              </a:rPr>
              <a:t>5</a:t>
            </a:r>
            <a:r>
              <a:rPr lang="zh-CN" altLang="en-US" dirty="0">
                <a:sym typeface="+mn-ea"/>
              </a:rPr>
              <a:t>、大陆法系与英美法系的主要区别</a:t>
            </a:r>
            <a:endParaRPr lang="en-US" altLang="zh-CN" dirty="0"/>
          </a:p>
          <a:p>
            <a:pPr eaLnBrk="1" hangingPunct="1">
              <a:lnSpc>
                <a:spcPct val="120000"/>
              </a:lnSpc>
              <a:buNone/>
            </a:pPr>
            <a:r>
              <a:rPr lang="zh-CN" altLang="en-US" dirty="0"/>
              <a:t>第一，</a:t>
            </a:r>
            <a:r>
              <a:rPr lang="zh-CN" altLang="en-US" dirty="0">
                <a:solidFill>
                  <a:srgbClr val="FF0000"/>
                </a:solidFill>
              </a:rPr>
              <a:t>法律渊源</a:t>
            </a:r>
            <a:r>
              <a:rPr lang="zh-CN" altLang="en-US" dirty="0"/>
              <a:t>不同。</a:t>
            </a:r>
            <a:endParaRPr lang="zh-CN" altLang="en-US" dirty="0"/>
          </a:p>
          <a:p>
            <a:pPr eaLnBrk="1" hangingPunct="1">
              <a:lnSpc>
                <a:spcPct val="120000"/>
              </a:lnSpc>
              <a:buNone/>
            </a:pPr>
            <a:r>
              <a:rPr lang="zh-CN" altLang="en-US" dirty="0"/>
              <a:t>	大陆法系是成文法系，其法律以成文法即制定法的方式存在，但不包括司法判例。英美法系的法律渊源既包括各种制定法，也包括判例，而且，判例所构成的判例法在整个法律体系中占有非常重要的地位。</a:t>
            </a:r>
            <a:endParaRPr lang="zh-CN" altLang="en-US" dirty="0"/>
          </a:p>
          <a:p>
            <a:pPr eaLnBrk="1" hangingPunct="1">
              <a:lnSpc>
                <a:spcPct val="120000"/>
              </a:lnSpc>
              <a:buNone/>
            </a:pPr>
            <a:r>
              <a:rPr lang="zh-CN" altLang="en-US" dirty="0">
                <a:sym typeface="+mn-ea"/>
              </a:rPr>
              <a:t>第二，</a:t>
            </a:r>
            <a:r>
              <a:rPr lang="zh-CN" altLang="en-US" dirty="0">
                <a:solidFill>
                  <a:srgbClr val="FF0000"/>
                </a:solidFill>
                <a:sym typeface="+mn-ea"/>
              </a:rPr>
              <a:t>法律结构</a:t>
            </a:r>
            <a:r>
              <a:rPr lang="zh-CN" altLang="en-US" dirty="0">
                <a:sym typeface="+mn-ea"/>
              </a:rPr>
              <a:t>不同。 </a:t>
            </a:r>
            <a:endParaRPr lang="zh-CN" altLang="en-US" dirty="0"/>
          </a:p>
          <a:p>
            <a:pPr eaLnBrk="1" hangingPunct="1">
              <a:lnSpc>
                <a:spcPct val="120000"/>
              </a:lnSpc>
            </a:pPr>
            <a:r>
              <a:rPr lang="zh-CN" altLang="en-US" dirty="0">
                <a:sym typeface="+mn-ea"/>
              </a:rPr>
              <a:t>大陆法系承袭古代罗马法的传统，习惯于用法典的形式对某一法律部门所有的规范做统一的系统规定 ；英美法系很少制定法典，习惯用单行法的形式对某一类问题做专门的规定，因而，其法律体系在结构上是以单行法和判例法为主干而发展起来的。</a:t>
            </a:r>
            <a:endParaRPr lang="zh-CN" altLang="en-US" dirty="0"/>
          </a:p>
          <a:p>
            <a:pPr eaLnBrk="1" hangingPunct="1">
              <a:buNone/>
            </a:pPr>
            <a:endParaRPr lang="zh-CN" altLang="en-US" dirty="0"/>
          </a:p>
          <a:p>
            <a:pPr eaLnBrk="1" hangingPunct="1">
              <a:buNone/>
            </a:pPr>
            <a:r>
              <a:rPr lang="zh-CN" altLang="en-US" dirty="0"/>
              <a:t> </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5" name="Rectangle 3"/>
          <p:cNvSpPr>
            <a:spLocks noGrp="1"/>
          </p:cNvSpPr>
          <p:nvPr>
            <p:ph idx="1"/>
          </p:nvPr>
        </p:nvSpPr>
        <p:spPr>
          <a:xfrm>
            <a:off x="838200" y="612775"/>
            <a:ext cx="10515600" cy="5564505"/>
          </a:xfrm>
        </p:spPr>
        <p:txBody>
          <a:bodyPr vert="horz" wrap="square" lIns="91443" tIns="45721" rIns="91443" bIns="45721" anchor="t" anchorCtr="0">
            <a:normAutofit fontScale="60000"/>
          </a:bodyPr>
          <a:p>
            <a:pPr algn="l" eaLnBrk="1" hangingPunct="1">
              <a:lnSpc>
                <a:spcPct val="120000"/>
              </a:lnSpc>
              <a:buClrTx/>
              <a:buSzTx/>
              <a:buNone/>
            </a:pPr>
            <a:r>
              <a:rPr lang="zh-CN" altLang="en-US" dirty="0">
                <a:sym typeface="+mn-ea"/>
              </a:rPr>
              <a:t>5、大陆法系与英美法系的主要区别</a:t>
            </a:r>
            <a:endParaRPr lang="zh-CN" altLang="en-US" dirty="0"/>
          </a:p>
          <a:p>
            <a:pPr algn="l" eaLnBrk="1" hangingPunct="1">
              <a:lnSpc>
                <a:spcPct val="120000"/>
              </a:lnSpc>
              <a:buClrTx/>
              <a:buSzTx/>
              <a:buNone/>
            </a:pPr>
            <a:r>
              <a:rPr lang="zh-CN" altLang="en-US" dirty="0">
                <a:sym typeface="+mn-ea"/>
              </a:rPr>
              <a:t>第三，</a:t>
            </a:r>
            <a:r>
              <a:rPr lang="zh-CN" altLang="en-US" b="1" dirty="0">
                <a:solidFill>
                  <a:srgbClr val="FF0000"/>
                </a:solidFill>
                <a:sym typeface="+mn-ea"/>
              </a:rPr>
              <a:t>法官的权限</a:t>
            </a:r>
            <a:r>
              <a:rPr lang="zh-CN" altLang="en-US" dirty="0">
                <a:sym typeface="+mn-ea"/>
              </a:rPr>
              <a:t>不同。</a:t>
            </a:r>
            <a:endParaRPr lang="zh-CN" altLang="en-US" dirty="0"/>
          </a:p>
          <a:p>
            <a:pPr algn="l" eaLnBrk="1" hangingPunct="1">
              <a:lnSpc>
                <a:spcPct val="120000"/>
              </a:lnSpc>
              <a:buClrTx/>
              <a:buSzTx/>
              <a:buNone/>
            </a:pPr>
            <a:r>
              <a:rPr lang="zh-CN" altLang="en-US" dirty="0">
                <a:sym typeface="+mn-ea"/>
              </a:rPr>
              <a:t>大陆法系强调法官只能援用成文法中的规定来审判案件，法官对成文法的解释也需受成文法本身的严格限制，故法官只能适用法律而不能创造法律；英美法系的法官既可以援用成文法也可以援用已有的判例来审判案件，而且，也可以在一定的条件下运用法律解释和法律推理的技术创造新的判例，从而，法官不仅适用法律，也在一定的范围内创造法律</a:t>
            </a:r>
            <a:endParaRPr lang="zh-CN" altLang="en-US" dirty="0">
              <a:sym typeface="+mn-ea"/>
            </a:endParaRPr>
          </a:p>
          <a:p>
            <a:pPr algn="l" eaLnBrk="1" hangingPunct="1">
              <a:lnSpc>
                <a:spcPct val="120000"/>
              </a:lnSpc>
              <a:buClrTx/>
              <a:buSzTx/>
              <a:buNone/>
            </a:pPr>
            <a:r>
              <a:rPr lang="zh-CN" altLang="en-US" dirty="0">
                <a:sym typeface="+mn-ea"/>
              </a:rPr>
              <a:t>第四，</a:t>
            </a:r>
            <a:r>
              <a:rPr lang="zh-CN" altLang="en-US" dirty="0">
                <a:solidFill>
                  <a:srgbClr val="FF0000"/>
                </a:solidFill>
                <a:sym typeface="+mn-ea"/>
              </a:rPr>
              <a:t>诉讼程序</a:t>
            </a:r>
            <a:r>
              <a:rPr lang="zh-CN" altLang="en-US" dirty="0">
                <a:sym typeface="+mn-ea"/>
              </a:rPr>
              <a:t>不同。</a:t>
            </a:r>
            <a:endParaRPr lang="zh-CN" altLang="en-US" dirty="0"/>
          </a:p>
          <a:p>
            <a:pPr algn="l" eaLnBrk="1" hangingPunct="1">
              <a:lnSpc>
                <a:spcPct val="120000"/>
              </a:lnSpc>
              <a:buClrTx/>
              <a:buSzTx/>
              <a:buNone/>
            </a:pPr>
            <a:r>
              <a:rPr lang="zh-CN" altLang="en-US" dirty="0">
                <a:sym typeface="+mn-ea"/>
              </a:rPr>
              <a:t>大陆法系的诉讼程序以法官为重心，突出法官职能，具有纠问程序的特点；英美法系的诉讼程序以原告、被告及其辩护人和代理人为重心，法官只是双方争论的“仲裁人”而不能参与争论，与这种对抗式（也称抗辩式）程序同时存在的是陪审团制度，陪审团主要负责做出事实上的结论和法律上的基本结论（如有罪或无罪），法官负责做出法律上的具体结论，即判决。</a:t>
            </a:r>
            <a:endParaRPr lang="zh-CN" altLang="en-US" dirty="0"/>
          </a:p>
          <a:p>
            <a:pPr eaLnBrk="1" hangingPunct="1">
              <a:lnSpc>
                <a:spcPct val="90000"/>
              </a:lnSpc>
            </a:pPr>
            <a:endParaRPr lang="zh-CN" altLang="en-US" dirty="0"/>
          </a:p>
          <a:p>
            <a:pPr eaLnBrk="1" hangingPunct="1">
              <a:buNone/>
            </a:pPr>
            <a:endParaRPr lang="zh-CN" altLang="en-US" dirty="0"/>
          </a:p>
          <a:p>
            <a:pPr eaLnBrk="1" hangingPunct="1">
              <a:buNone/>
            </a:pPr>
            <a:r>
              <a:rPr lang="zh-CN" altLang="en-US" dirty="0"/>
              <a:t> </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sp>
        <p:nvSpPr>
          <p:cNvPr id="3" name="内容占位符 2"/>
          <p:cNvSpPr>
            <a:spLocks noGrp="1"/>
          </p:cNvSpPr>
          <p:nvPr>
            <p:ph idx="1"/>
          </p:nvPr>
        </p:nvSpPr>
        <p:spPr>
          <a:xfrm>
            <a:off x="357505" y="282575"/>
            <a:ext cx="11266170" cy="6365875"/>
          </a:xfrm>
        </p:spPr>
        <p:txBody>
          <a:bodyPr>
            <a:normAutofit fontScale="80000"/>
          </a:bodyPr>
          <a:p>
            <a:pPr>
              <a:lnSpc>
                <a:spcPct val="150000"/>
              </a:lnSpc>
            </a:pPr>
            <a:r>
              <a:rPr lang="en-US" altLang="zh-CN"/>
              <a:t>1</a:t>
            </a:r>
            <a:r>
              <a:rPr lang="zh-CN" altLang="en-US"/>
              <a:t>、外商投资企业的概念</a:t>
            </a:r>
            <a:endParaRPr lang="zh-CN" altLang="en-US"/>
          </a:p>
          <a:p>
            <a:pPr lvl="1">
              <a:lnSpc>
                <a:spcPct val="150000"/>
              </a:lnSpc>
            </a:pPr>
            <a:r>
              <a:rPr lang="zh-CN" altLang="en-US" b="1"/>
              <a:t>外商投资企业</a:t>
            </a:r>
            <a:r>
              <a:rPr lang="zh-CN" altLang="en-US"/>
              <a:t>，是指全部或者部分由外国投资者投资，依照中国法律在中国境内经登记注册设立的企业。</a:t>
            </a:r>
            <a:endParaRPr lang="zh-CN" altLang="en-US"/>
          </a:p>
          <a:p>
            <a:pPr lvl="1">
              <a:lnSpc>
                <a:spcPct val="150000"/>
              </a:lnSpc>
            </a:pPr>
            <a:r>
              <a:rPr lang="zh-CN" altLang="en-US" b="1"/>
              <a:t>外商投资</a:t>
            </a:r>
            <a:r>
              <a:rPr lang="zh-CN" altLang="en-US"/>
              <a:t>，是指外国的自然人、企业或者其他组织（以下称外国投资者）直接或者间接在中国境内进行的投资活动，包括下列情形：（一）外国投资者单独或者与其他投资者共同在中国境内设立外商投资企业；（二）外国投资者取得中国境内企业的股份、股权、财产份额或者其他类似权益；（三）外国投资者单独或者与其他投资者共同在中国境内投资新建项目；（四）法律、行政法规或者国务院规定的其他方式的投资。</a:t>
            </a:r>
            <a:endParaRPr lang="zh-CN" altLang="en-US"/>
          </a:p>
          <a:p>
            <a:pPr lvl="1">
              <a:lnSpc>
                <a:spcPct val="150000"/>
              </a:lnSpc>
            </a:pPr>
            <a:r>
              <a:rPr lang="zh-CN" altLang="en-US"/>
              <a:t>“本解释所称</a:t>
            </a:r>
            <a:r>
              <a:rPr lang="zh-CN" altLang="en-US" b="1"/>
              <a:t>投资合同</a:t>
            </a:r>
            <a:r>
              <a:rPr lang="zh-CN" altLang="en-US"/>
              <a:t>，是指外国投资者即外国的自然人、企业或者其他组织因直接或者间接在中国境内进行投资而形成的相关协议，包括设立外商投资企业合同、股份转让合同、股权转让合同、财产份额或者其他类似权益转让合同、新建项目合同等协议。外国投资者因赠与、财产分割、企业合并、企业分立等方式取得相应权益所产生的合同纠纷，适用本解释。”（法释〔2019〕20号）</a:t>
            </a:r>
            <a:endParaRPr lang="zh-CN" altLang="en-US"/>
          </a:p>
        </p:txBody>
      </p:sp>
    </p:spTree>
  </p:cSld>
  <p:clrMapOvr>
    <a:masterClrMapping/>
  </p:clrMapOvr>
</p:sld>
</file>

<file path=ppt/tags/tag1.xml><?xml version="1.0" encoding="utf-8"?>
<p:tagLst xmlns:p="http://schemas.openxmlformats.org/presentationml/2006/main">
  <p:tag name="KSO_WM_UNIT_PLACING_PICTURE_USER_VIEWPORT" val="{&quot;height&quot;:9225,&quot;width&quot;:22755}"/>
</p:tagLst>
</file>

<file path=ppt/tags/tag2.xml><?xml version="1.0" encoding="utf-8"?>
<p:tagLst xmlns:p="http://schemas.openxmlformats.org/presentationml/2006/main">
  <p:tag name="KSO_WPP_MARK_KEY" val="284fa0fb-3d4a-4c9e-af58-506185e58bf2"/>
  <p:tag name="COMMONDATA" val="eyJoZGlkIjoiODQ3OTc0ZGU4ZWE1NGNiYzkxYWVjYWNmY2QyYWIzYWUifQ=="/>
  <p:tag name="commondata" val="eyJoZGlkIjoiZmUzZWUxM2IwZjcyZmJmNDhlZDI4ZWFkNmM0Yzc5NW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8789</Words>
  <Application>WPS 演示</Application>
  <PresentationFormat>宽屏</PresentationFormat>
  <Paragraphs>354</Paragraphs>
  <Slides>35</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35</vt:i4>
      </vt:variant>
    </vt:vector>
  </HeadingPairs>
  <TitlesOfParts>
    <vt:vector size="45" baseType="lpstr">
      <vt:lpstr>Arial</vt:lpstr>
      <vt:lpstr>宋体</vt:lpstr>
      <vt:lpstr>Wingdings</vt:lpstr>
      <vt:lpstr>微软雅黑</vt:lpstr>
      <vt:lpstr>Calibri</vt:lpstr>
      <vt:lpstr>Arial Unicode MS</vt:lpstr>
      <vt:lpstr>Times New Roman</vt:lpstr>
      <vt:lpstr>黑体</vt:lpstr>
      <vt:lpstr>仿宋</vt:lpstr>
      <vt:lpstr>Office 主题</vt:lpstr>
      <vt:lpstr>1、国际（商务）条约</vt:lpstr>
      <vt:lpstr> </vt:lpstr>
      <vt:lpstr> </vt:lpstr>
      <vt:lpstr> </vt:lpstr>
      <vt:lpstr> </vt:lpstr>
      <vt:lpstr> </vt:lpstr>
      <vt:lpstr>PowerPoint 演示文稿</vt:lpstr>
      <vt:lpstr>PowerPoint 演示文稿</vt:lpstr>
      <vt:lpstr> </vt:lpstr>
      <vt:lpstr>立法前草案中的““受前款规定的主体控制的境内企业，视同外国投资者””</vt:lpstr>
      <vt:lpstr>  </vt:lpstr>
      <vt:lpstr> </vt:lpstr>
      <vt:lpstr> </vt:lpstr>
      <vt:lpstr> </vt:lpstr>
      <vt:lpstr> </vt:lpstr>
      <vt:lpstr>5、外商投资中的股份代持协议的效力</vt:lpstr>
      <vt:lpstr> </vt:lpstr>
      <vt:lpstr> </vt:lpstr>
      <vt:lpstr>《促进和规范数据跨境流动规定》已经2023年11月28日国家互联网信息办公室2023年第26次室务会议审议通过，2024年3月22日公布</vt:lpstr>
      <vt:lpstr>一、国际货物买卖法概述</vt:lpstr>
      <vt:lpstr>2010年之前的术语分为EFCD四组，有助于理解交货地点。此后版本按运输方式进行分组。如下是早先版本的分组：</vt:lpstr>
      <vt:lpstr> </vt:lpstr>
      <vt:lpstr> </vt:lpstr>
      <vt:lpstr> </vt:lpstr>
      <vt:lpstr>四、国际货物运输保险</vt:lpstr>
      <vt:lpstr> </vt:lpstr>
      <vt:lpstr> </vt:lpstr>
      <vt:lpstr>跟单信用证付款流转程序 </vt:lpstr>
      <vt:lpstr> </vt:lpstr>
      <vt:lpstr> </vt:lpstr>
      <vt:lpstr> </vt:lpstr>
      <vt:lpstr> </vt:lpstr>
      <vt:lpstr> </vt:lpstr>
      <vt:lpstr>一、知识产权的转让与国际保护</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听风说你℡</cp:lastModifiedBy>
  <cp:revision>75</cp:revision>
  <dcterms:created xsi:type="dcterms:W3CDTF">2021-12-19T12:43:00Z</dcterms:created>
  <dcterms:modified xsi:type="dcterms:W3CDTF">2025-06-11T07:06:48Z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ADCDBF6AC100487CB11E5A31DF8ED079</vt:lpwstr>
  </property>
  <property fmtid="{D5CDD505-2E9C-101B-9397-08002B2CF9AE}" pid="3" name="KSOProductBuildVer">
    <vt:lpwstr>2052-12.1.0.21171</vt:lpwstr>
  </property>
</Properties>
</file>