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drawings/drawing1.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3"/>
  </p:sldMasterIdLst>
  <p:notesMasterIdLst>
    <p:notesMasterId r:id="rId54"/>
  </p:notesMasterIdLst>
  <p:handoutMasterIdLst>
    <p:handoutMasterId r:id="rId55"/>
  </p:handoutMasterIdLst>
  <p:sldIdLst>
    <p:sldId id="256" r:id="rId4"/>
    <p:sldId id="272" r:id="rId5"/>
    <p:sldId id="312" r:id="rId6"/>
    <p:sldId id="311" r:id="rId7"/>
    <p:sldId id="310" r:id="rId8"/>
    <p:sldId id="313" r:id="rId9"/>
    <p:sldId id="257" r:id="rId10"/>
    <p:sldId id="314" r:id="rId11"/>
    <p:sldId id="315" r:id="rId12"/>
    <p:sldId id="316" r:id="rId13"/>
    <p:sldId id="317" r:id="rId14"/>
    <p:sldId id="325" r:id="rId15"/>
    <p:sldId id="319" r:id="rId16"/>
    <p:sldId id="320" r:id="rId17"/>
    <p:sldId id="321" r:id="rId18"/>
    <p:sldId id="322" r:id="rId19"/>
    <p:sldId id="323" r:id="rId20"/>
    <p:sldId id="324" r:id="rId21"/>
    <p:sldId id="326" r:id="rId22"/>
    <p:sldId id="327" r:id="rId23"/>
    <p:sldId id="328" r:id="rId24"/>
    <p:sldId id="275"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281" r:id="rId40"/>
    <p:sldId id="282" r:id="rId41"/>
    <p:sldId id="329" r:id="rId42"/>
    <p:sldId id="330" r:id="rId43"/>
    <p:sldId id="331" r:id="rId44"/>
    <p:sldId id="286" r:id="rId45"/>
    <p:sldId id="350" r:id="rId46"/>
    <p:sldId id="351" r:id="rId47"/>
    <p:sldId id="352" r:id="rId48"/>
    <p:sldId id="346" r:id="rId49"/>
    <p:sldId id="347" r:id="rId50"/>
    <p:sldId id="348" r:id="rId51"/>
    <p:sldId id="349" r:id="rId52"/>
    <p:sldId id="290" r:id="rId53"/>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9" autoAdjust="0"/>
    <p:restoredTop sz="94655" autoAdjust="0"/>
  </p:normalViewPr>
  <p:slideViewPr>
    <p:cSldViewPr>
      <p:cViewPr varScale="1">
        <p:scale>
          <a:sx n="71" d="100"/>
          <a:sy n="71" d="100"/>
        </p:scale>
        <p:origin x="-1128" y="-10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2532" y="-78"/>
      </p:cViewPr>
      <p:guideLst>
        <p:guide orient="horz" pos="3196"/>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notesMaster" Target="notesMasters/notes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E:\&#35874;&#23433;\2012&#24180;&#35838;&#31243;\&#35838;&#20214;\20120227\&#21152;&#25343;&#22823;&#39640;&#31185;&#25216;&#20225;&#19994;&#20013;&#34218;&#37228;&#25112;&#30053;&#23545;&#32452;&#32455;&#21644;&#20154;&#21147;&#36164;&#28304;&#32489;&#25928;&#30340;&#24433;&#21709;&#22270;&#26631;.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35874;&#23433;\2012&#24180;&#35838;&#31243;\&#35838;&#20214;\20120227\&#21152;&#25343;&#22823;&#39640;&#31185;&#25216;&#20225;&#19994;&#20013;&#34218;&#37228;&#25112;&#30053;&#23545;&#32452;&#32455;&#21644;&#20154;&#21147;&#36164;&#28304;&#32489;&#25928;&#30340;&#24433;&#21709;&#22270;&#26631;.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E:\&#35874;&#23433;\2012&#24180;&#35838;&#31243;\&#35838;&#20214;\20120227\&#21152;&#25343;&#22823;&#39640;&#31185;&#25216;&#20225;&#19994;&#20013;&#34218;&#37228;&#25112;&#30053;&#23545;&#32452;&#32455;&#21644;&#20154;&#21147;&#36164;&#28304;&#32489;&#25928;&#30340;&#24433;&#21709;&#22270;&#26631;.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E:\&#35874;&#23433;\2012&#24180;&#35838;&#31243;\&#35838;&#20214;\20120227\&#21152;&#25343;&#22823;&#39640;&#31185;&#25216;&#20225;&#19994;&#20013;&#34218;&#37228;&#25112;&#30053;&#23545;&#32452;&#32455;&#21644;&#20154;&#21147;&#36164;&#28304;&#32489;&#25928;&#30340;&#24433;&#21709;&#22270;&#26631;.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E:\&#35874;&#23433;\2012&#24180;&#35838;&#31243;\&#35838;&#20214;\20120227\&#21152;&#25343;&#22823;&#39640;&#31185;&#25216;&#20225;&#19994;&#20013;&#34218;&#37228;&#25112;&#30053;&#23545;&#32452;&#32455;&#21644;&#20154;&#21147;&#36164;&#28304;&#32489;&#25928;&#30340;&#24433;&#21709;&#22270;&#2663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高科技企业</c:v>
                </c:pt>
              </c:strCache>
            </c:strRef>
          </c:tx>
          <c:marker>
            <c:symbol val="none"/>
          </c:marker>
          <c:dLbls>
            <c:delete val="1"/>
          </c:dLbls>
          <c:xVal>
            <c:numRef>
              <c:f>Sheet1!$A$2:$A$7</c:f>
              <c:numCache>
                <c:formatCode>0_);[Red]\(0\)</c:formatCode>
                <c:ptCount val="6"/>
                <c:pt idx="0">
                  <c:v>1</c:v>
                </c:pt>
                <c:pt idx="1">
                  <c:v>2</c:v>
                </c:pt>
                <c:pt idx="2">
                  <c:v>3</c:v>
                </c:pt>
                <c:pt idx="3">
                  <c:v>4</c:v>
                </c:pt>
                <c:pt idx="4">
                  <c:v>5</c:v>
                </c:pt>
                <c:pt idx="5">
                  <c:v>6</c:v>
                </c:pt>
              </c:numCache>
            </c:numRef>
          </c:xVal>
          <c:yVal>
            <c:numRef>
              <c:f>Sheet1!$B$2:$B$7</c:f>
              <c:numCache>
                <c:formatCode>0.00_ </c:formatCode>
                <c:ptCount val="6"/>
                <c:pt idx="0">
                  <c:v>-1.332</c:v>
                </c:pt>
                <c:pt idx="1">
                  <c:v>-1.184</c:v>
                </c:pt>
                <c:pt idx="2">
                  <c:v>-1.036</c:v>
                </c:pt>
                <c:pt idx="3">
                  <c:v>-0.888</c:v>
                </c:pt>
                <c:pt idx="4">
                  <c:v>-0.740000000000001</c:v>
                </c:pt>
                <c:pt idx="5">
                  <c:v>-0.592</c:v>
                </c:pt>
              </c:numCache>
            </c:numRef>
          </c:yVal>
          <c:smooth val="0"/>
        </c:ser>
        <c:ser>
          <c:idx val="1"/>
          <c:order val="1"/>
          <c:tx>
            <c:strRef>
              <c:f>Sheet1!$C$1</c:f>
              <c:strCache>
                <c:ptCount val="1"/>
                <c:pt idx="0">
                  <c:v>低技术企业</c:v>
                </c:pt>
              </c:strCache>
            </c:strRef>
          </c:tx>
          <c:marker>
            <c:symbol val="none"/>
          </c:marker>
          <c:dLbls>
            <c:delete val="1"/>
          </c:dLbls>
          <c:xVal>
            <c:numRef>
              <c:f>Sheet1!$A$2:$A$7</c:f>
              <c:numCache>
                <c:formatCode>0_);[Red]\(0\)</c:formatCode>
                <c:ptCount val="6"/>
                <c:pt idx="0">
                  <c:v>1</c:v>
                </c:pt>
                <c:pt idx="1">
                  <c:v>2</c:v>
                </c:pt>
                <c:pt idx="2">
                  <c:v>3</c:v>
                </c:pt>
                <c:pt idx="3">
                  <c:v>4</c:v>
                </c:pt>
                <c:pt idx="4">
                  <c:v>5</c:v>
                </c:pt>
                <c:pt idx="5">
                  <c:v>6</c:v>
                </c:pt>
              </c:numCache>
            </c:numRef>
          </c:xVal>
          <c:yVal>
            <c:numRef>
              <c:f>Sheet1!$C$2:$C$7</c:f>
              <c:numCache>
                <c:formatCode>0.00_ </c:formatCode>
                <c:ptCount val="6"/>
                <c:pt idx="0">
                  <c:v>-1.663</c:v>
                </c:pt>
                <c:pt idx="1">
                  <c:v>-1.556</c:v>
                </c:pt>
                <c:pt idx="2">
                  <c:v>-1.449</c:v>
                </c:pt>
                <c:pt idx="3">
                  <c:v>-1.342</c:v>
                </c:pt>
                <c:pt idx="4">
                  <c:v>-1.235</c:v>
                </c:pt>
                <c:pt idx="5">
                  <c:v>-1.128</c:v>
                </c:pt>
              </c:numCache>
            </c:numRef>
          </c:yVal>
          <c:smooth val="0"/>
        </c:ser>
        <c:dLbls>
          <c:showLegendKey val="0"/>
          <c:showVal val="0"/>
          <c:showCatName val="0"/>
          <c:showSerName val="0"/>
          <c:showPercent val="0"/>
          <c:showBubbleSize val="0"/>
        </c:dLbls>
        <c:axId val="77668352"/>
        <c:axId val="77669888"/>
      </c:scatterChart>
      <c:valAx>
        <c:axId val="77668352"/>
        <c:scaling>
          <c:orientation val="minMax"/>
        </c:scaling>
        <c:delete val="0"/>
        <c:axPos val="b"/>
        <c:numFmt formatCode="0_);[Red]\(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669888"/>
        <c:crosses val="autoZero"/>
        <c:crossBetween val="midCat"/>
      </c:valAx>
      <c:valAx>
        <c:axId val="77669888"/>
        <c:scaling>
          <c:orientation val="minMax"/>
        </c:scaling>
        <c:delete val="0"/>
        <c:axPos val="l"/>
        <c:majorGridlines/>
        <c:numFmt formatCode="0.00_ "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668352"/>
        <c:crosses val="autoZero"/>
        <c:crossBetween val="midCat"/>
      </c:valAx>
    </c:plotArea>
    <c:legend>
      <c:legendPos val="r"/>
      <c:layout/>
      <c:overlay val="0"/>
      <c:txPr>
        <a:bodyPr rot="0" spcFirstLastPara="0" vertOverflow="ellipsis" vert="horz" wrap="square" anchor="ctr" anchorCtr="1"/>
        <a:lstStyle/>
        <a:p>
          <a:pPr>
            <a:defRPr lang="zh-CN" sz="12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Sheet2!$B$1</c:f>
              <c:strCache>
                <c:ptCount val="1"/>
                <c:pt idx="0">
                  <c:v>高科技企业</c:v>
                </c:pt>
              </c:strCache>
            </c:strRef>
          </c:tx>
          <c:marker>
            <c:symbol val="none"/>
          </c:marker>
          <c:dLbls>
            <c:delete val="1"/>
          </c:dLbls>
          <c:xVal>
            <c:numRef>
              <c:f>Sheet2!$A$2:$A$7</c:f>
              <c:numCache>
                <c:formatCode>0.00;[Red]0.00</c:formatCode>
                <c:ptCount val="6"/>
                <c:pt idx="0">
                  <c:v>0</c:v>
                </c:pt>
                <c:pt idx="1">
                  <c:v>0.5</c:v>
                </c:pt>
                <c:pt idx="2">
                  <c:v>1</c:v>
                </c:pt>
                <c:pt idx="3">
                  <c:v>1.5</c:v>
                </c:pt>
                <c:pt idx="4">
                  <c:v>2</c:v>
                </c:pt>
                <c:pt idx="5">
                  <c:v>2.5</c:v>
                </c:pt>
              </c:numCache>
            </c:numRef>
          </c:xVal>
          <c:yVal>
            <c:numRef>
              <c:f>Sheet2!$B$2:$B$7</c:f>
              <c:numCache>
                <c:formatCode>0.00;[Red]0.00</c:formatCode>
                <c:ptCount val="6"/>
                <c:pt idx="0">
                  <c:v>3.56</c:v>
                </c:pt>
                <c:pt idx="1">
                  <c:v>3.578</c:v>
                </c:pt>
                <c:pt idx="2">
                  <c:v>3.596</c:v>
                </c:pt>
                <c:pt idx="3">
                  <c:v>3.614</c:v>
                </c:pt>
                <c:pt idx="4">
                  <c:v>3.632</c:v>
                </c:pt>
                <c:pt idx="5">
                  <c:v>3.65</c:v>
                </c:pt>
              </c:numCache>
            </c:numRef>
          </c:yVal>
          <c:smooth val="0"/>
        </c:ser>
        <c:ser>
          <c:idx val="1"/>
          <c:order val="1"/>
          <c:tx>
            <c:strRef>
              <c:f>Sheet2!$C$1</c:f>
              <c:strCache>
                <c:ptCount val="1"/>
                <c:pt idx="0">
                  <c:v>低技术企业</c:v>
                </c:pt>
              </c:strCache>
            </c:strRef>
          </c:tx>
          <c:marker>
            <c:symbol val="none"/>
          </c:marker>
          <c:dLbls>
            <c:delete val="1"/>
          </c:dLbls>
          <c:xVal>
            <c:numRef>
              <c:f>Sheet2!$A$2:$A$7</c:f>
              <c:numCache>
                <c:formatCode>0.00;[Red]0.00</c:formatCode>
                <c:ptCount val="6"/>
                <c:pt idx="0">
                  <c:v>0</c:v>
                </c:pt>
                <c:pt idx="1">
                  <c:v>0.5</c:v>
                </c:pt>
                <c:pt idx="2">
                  <c:v>1</c:v>
                </c:pt>
                <c:pt idx="3">
                  <c:v>1.5</c:v>
                </c:pt>
                <c:pt idx="4">
                  <c:v>2</c:v>
                </c:pt>
                <c:pt idx="5">
                  <c:v>2.5</c:v>
                </c:pt>
              </c:numCache>
            </c:numRef>
          </c:xVal>
          <c:yVal>
            <c:numRef>
              <c:f>Sheet2!$C$2:$C$7</c:f>
              <c:numCache>
                <c:formatCode>0.00;[Red]0.00</c:formatCode>
                <c:ptCount val="6"/>
                <c:pt idx="0">
                  <c:v>3.53</c:v>
                </c:pt>
                <c:pt idx="1">
                  <c:v>3.5145</c:v>
                </c:pt>
                <c:pt idx="2">
                  <c:v>3.499</c:v>
                </c:pt>
                <c:pt idx="3">
                  <c:v>3.4835</c:v>
                </c:pt>
                <c:pt idx="4">
                  <c:v>3.468</c:v>
                </c:pt>
                <c:pt idx="5">
                  <c:v>3.4525</c:v>
                </c:pt>
              </c:numCache>
            </c:numRef>
          </c:yVal>
          <c:smooth val="0"/>
        </c:ser>
        <c:dLbls>
          <c:showLegendKey val="0"/>
          <c:showVal val="0"/>
          <c:showCatName val="0"/>
          <c:showSerName val="0"/>
          <c:showPercent val="0"/>
          <c:showBubbleSize val="0"/>
        </c:dLbls>
        <c:axId val="77721984"/>
        <c:axId val="77723520"/>
      </c:scatterChart>
      <c:valAx>
        <c:axId val="77721984"/>
        <c:scaling>
          <c:orientation val="minMax"/>
        </c:scaling>
        <c:delete val="0"/>
        <c:axPos val="b"/>
        <c:numFmt formatCode="0.00;[Red]0.0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723520"/>
        <c:crosses val="autoZero"/>
        <c:crossBetween val="midCat"/>
      </c:valAx>
      <c:valAx>
        <c:axId val="77723520"/>
        <c:scaling>
          <c:orientation val="minMax"/>
        </c:scaling>
        <c:delete val="0"/>
        <c:axPos val="l"/>
        <c:majorGridlines/>
        <c:numFmt formatCode="0.00;[Red]0.0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721984"/>
        <c:crosses val="autoZero"/>
        <c:crossBetween val="midCat"/>
      </c:valAx>
    </c:plotArea>
    <c:legend>
      <c:legendPos val="r"/>
      <c:layout/>
      <c:overlay val="0"/>
      <c:txPr>
        <a:bodyPr rot="0" spcFirstLastPara="0" vertOverflow="ellipsis" vert="horz" wrap="square" anchor="ctr" anchorCtr="1"/>
        <a:lstStyle/>
        <a:p>
          <a:pPr>
            <a:defRPr lang="zh-CN" sz="1200" b="1"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Sheet3!$B$1</c:f>
              <c:strCache>
                <c:ptCount val="1"/>
                <c:pt idx="0">
                  <c:v>高科技企业</c:v>
                </c:pt>
              </c:strCache>
            </c:strRef>
          </c:tx>
          <c:marker>
            <c:symbol val="none"/>
          </c:marker>
          <c:dLbls>
            <c:delete val="1"/>
          </c:dLbls>
          <c:xVal>
            <c:numRef>
              <c:f>Sheet3!$A$2:$A$7</c:f>
              <c:numCache>
                <c:formatCode>0.00;[Red]0.00</c:formatCode>
                <c:ptCount val="6"/>
                <c:pt idx="0">
                  <c:v>1</c:v>
                </c:pt>
                <c:pt idx="1">
                  <c:v>2</c:v>
                </c:pt>
                <c:pt idx="2">
                  <c:v>3</c:v>
                </c:pt>
                <c:pt idx="3">
                  <c:v>4</c:v>
                </c:pt>
                <c:pt idx="4">
                  <c:v>5</c:v>
                </c:pt>
                <c:pt idx="5">
                  <c:v>6</c:v>
                </c:pt>
              </c:numCache>
            </c:numRef>
          </c:xVal>
          <c:yVal>
            <c:numRef>
              <c:f>Sheet3!$B$2:$B$7</c:f>
              <c:numCache>
                <c:formatCode>0.00;[Red]0.00</c:formatCode>
                <c:ptCount val="6"/>
                <c:pt idx="0">
                  <c:v>1.72</c:v>
                </c:pt>
                <c:pt idx="1">
                  <c:v>5.43</c:v>
                </c:pt>
                <c:pt idx="2">
                  <c:v>9.14</c:v>
                </c:pt>
                <c:pt idx="3">
                  <c:v>12.85</c:v>
                </c:pt>
                <c:pt idx="4">
                  <c:v>16.56</c:v>
                </c:pt>
                <c:pt idx="5">
                  <c:v>20.27</c:v>
                </c:pt>
              </c:numCache>
            </c:numRef>
          </c:yVal>
          <c:smooth val="0"/>
        </c:ser>
        <c:ser>
          <c:idx val="1"/>
          <c:order val="1"/>
          <c:tx>
            <c:strRef>
              <c:f>Sheet3!$C$1</c:f>
              <c:strCache>
                <c:ptCount val="1"/>
                <c:pt idx="0">
                  <c:v>低技术企业</c:v>
                </c:pt>
              </c:strCache>
            </c:strRef>
          </c:tx>
          <c:marker>
            <c:symbol val="none"/>
          </c:marker>
          <c:dLbls>
            <c:delete val="1"/>
          </c:dLbls>
          <c:xVal>
            <c:numRef>
              <c:f>Sheet3!$A$2:$A$7</c:f>
              <c:numCache>
                <c:formatCode>0.00;[Red]0.00</c:formatCode>
                <c:ptCount val="6"/>
                <c:pt idx="0">
                  <c:v>1</c:v>
                </c:pt>
                <c:pt idx="1">
                  <c:v>2</c:v>
                </c:pt>
                <c:pt idx="2">
                  <c:v>3</c:v>
                </c:pt>
                <c:pt idx="3">
                  <c:v>4</c:v>
                </c:pt>
                <c:pt idx="4">
                  <c:v>5</c:v>
                </c:pt>
                <c:pt idx="5">
                  <c:v>6</c:v>
                </c:pt>
              </c:numCache>
            </c:numRef>
          </c:xVal>
          <c:yVal>
            <c:numRef>
              <c:f>Sheet3!$C$2:$C$7</c:f>
              <c:numCache>
                <c:formatCode>0.00;[Red]0.00</c:formatCode>
                <c:ptCount val="6"/>
                <c:pt idx="0">
                  <c:v>13.68</c:v>
                </c:pt>
                <c:pt idx="1">
                  <c:v>11.16</c:v>
                </c:pt>
                <c:pt idx="2">
                  <c:v>8.64</c:v>
                </c:pt>
                <c:pt idx="3">
                  <c:v>6.12</c:v>
                </c:pt>
                <c:pt idx="4">
                  <c:v>3.6</c:v>
                </c:pt>
                <c:pt idx="5">
                  <c:v>1.08</c:v>
                </c:pt>
              </c:numCache>
            </c:numRef>
          </c:yVal>
          <c:smooth val="0"/>
        </c:ser>
        <c:dLbls>
          <c:showLegendKey val="0"/>
          <c:showVal val="0"/>
          <c:showCatName val="0"/>
          <c:showSerName val="0"/>
          <c:showPercent val="0"/>
          <c:showBubbleSize val="0"/>
        </c:dLbls>
        <c:axId val="77570816"/>
        <c:axId val="77572352"/>
      </c:scatterChart>
      <c:valAx>
        <c:axId val="77570816"/>
        <c:scaling>
          <c:orientation val="minMax"/>
        </c:scaling>
        <c:delete val="0"/>
        <c:axPos val="b"/>
        <c:numFmt formatCode="0.00;[Red]0.0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572352"/>
        <c:crosses val="autoZero"/>
        <c:crossBetween val="midCat"/>
      </c:valAx>
      <c:valAx>
        <c:axId val="77572352"/>
        <c:scaling>
          <c:orientation val="minMax"/>
        </c:scaling>
        <c:delete val="0"/>
        <c:axPos val="l"/>
        <c:majorGridlines/>
        <c:numFmt formatCode="0.00;[Red]0.0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570816"/>
        <c:crosses val="autoZero"/>
        <c:crossBetween val="midCat"/>
      </c:valAx>
    </c:plotArea>
    <c:legend>
      <c:legendPos val="r"/>
      <c:layout/>
      <c:overlay val="0"/>
      <c:txPr>
        <a:bodyPr rot="0" spcFirstLastPara="0" vertOverflow="ellipsis" vert="horz" wrap="square" anchor="ctr" anchorCtr="1"/>
        <a:lstStyle/>
        <a:p>
          <a:pPr>
            <a:defRPr lang="zh-CN" sz="1200" b="1"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Sheet4!$B$1</c:f>
              <c:strCache>
                <c:ptCount val="1"/>
                <c:pt idx="0">
                  <c:v>高科技企业</c:v>
                </c:pt>
              </c:strCache>
            </c:strRef>
          </c:tx>
          <c:marker>
            <c:symbol val="none"/>
          </c:marker>
          <c:dLbls>
            <c:delete val="1"/>
          </c:dLbls>
          <c:xVal>
            <c:numRef>
              <c:f>Sheet4!$A$2:$A$7</c:f>
              <c:numCache>
                <c:formatCode>0;[Red]0</c:formatCode>
                <c:ptCount val="6"/>
                <c:pt idx="0">
                  <c:v>1</c:v>
                </c:pt>
                <c:pt idx="1">
                  <c:v>2</c:v>
                </c:pt>
                <c:pt idx="2">
                  <c:v>3</c:v>
                </c:pt>
                <c:pt idx="3">
                  <c:v>4</c:v>
                </c:pt>
                <c:pt idx="4">
                  <c:v>5</c:v>
                </c:pt>
                <c:pt idx="5">
                  <c:v>6</c:v>
                </c:pt>
              </c:numCache>
            </c:numRef>
          </c:xVal>
          <c:yVal>
            <c:numRef>
              <c:f>Sheet4!$B$2:$B$7</c:f>
              <c:numCache>
                <c:formatCode>0.00_ </c:formatCode>
                <c:ptCount val="6"/>
                <c:pt idx="0">
                  <c:v>-1.498</c:v>
                </c:pt>
                <c:pt idx="1">
                  <c:v>-1.336</c:v>
                </c:pt>
                <c:pt idx="2">
                  <c:v>-1.174</c:v>
                </c:pt>
                <c:pt idx="3">
                  <c:v>-1.012</c:v>
                </c:pt>
                <c:pt idx="4">
                  <c:v>-0.850000000000001</c:v>
                </c:pt>
                <c:pt idx="5">
                  <c:v>-0.688</c:v>
                </c:pt>
              </c:numCache>
            </c:numRef>
          </c:yVal>
          <c:smooth val="0"/>
        </c:ser>
        <c:ser>
          <c:idx val="1"/>
          <c:order val="1"/>
          <c:tx>
            <c:strRef>
              <c:f>Sheet4!$C$1</c:f>
              <c:strCache>
                <c:ptCount val="1"/>
                <c:pt idx="0">
                  <c:v>低技术企业</c:v>
                </c:pt>
              </c:strCache>
            </c:strRef>
          </c:tx>
          <c:marker>
            <c:symbol val="none"/>
          </c:marker>
          <c:dLbls>
            <c:delete val="1"/>
          </c:dLbls>
          <c:xVal>
            <c:numRef>
              <c:f>Sheet4!$A$2:$A$7</c:f>
              <c:numCache>
                <c:formatCode>0;[Red]0</c:formatCode>
                <c:ptCount val="6"/>
                <c:pt idx="0">
                  <c:v>1</c:v>
                </c:pt>
                <c:pt idx="1">
                  <c:v>2</c:v>
                </c:pt>
                <c:pt idx="2">
                  <c:v>3</c:v>
                </c:pt>
                <c:pt idx="3">
                  <c:v>4</c:v>
                </c:pt>
                <c:pt idx="4">
                  <c:v>5</c:v>
                </c:pt>
                <c:pt idx="5">
                  <c:v>6</c:v>
                </c:pt>
              </c:numCache>
            </c:numRef>
          </c:xVal>
          <c:yVal>
            <c:numRef>
              <c:f>Sheet4!$C$2:$C$7</c:f>
              <c:numCache>
                <c:formatCode>0.00_ </c:formatCode>
                <c:ptCount val="6"/>
                <c:pt idx="0">
                  <c:v>-1.578</c:v>
                </c:pt>
                <c:pt idx="1">
                  <c:v>-1.566</c:v>
                </c:pt>
                <c:pt idx="2">
                  <c:v>-1.554</c:v>
                </c:pt>
                <c:pt idx="3">
                  <c:v>-1.542</c:v>
                </c:pt>
                <c:pt idx="4">
                  <c:v>-1.53</c:v>
                </c:pt>
                <c:pt idx="5">
                  <c:v>-1.518</c:v>
                </c:pt>
              </c:numCache>
            </c:numRef>
          </c:yVal>
          <c:smooth val="0"/>
        </c:ser>
        <c:dLbls>
          <c:showLegendKey val="0"/>
          <c:showVal val="0"/>
          <c:showCatName val="0"/>
          <c:showSerName val="0"/>
          <c:showPercent val="0"/>
          <c:showBubbleSize val="0"/>
        </c:dLbls>
        <c:axId val="77591296"/>
        <c:axId val="77592832"/>
      </c:scatterChart>
      <c:valAx>
        <c:axId val="77591296"/>
        <c:scaling>
          <c:orientation val="minMax"/>
        </c:scaling>
        <c:delete val="0"/>
        <c:axPos val="b"/>
        <c:numFmt formatCode="0;[Red]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592832"/>
        <c:crosses val="autoZero"/>
        <c:crossBetween val="midCat"/>
      </c:valAx>
      <c:valAx>
        <c:axId val="77592832"/>
        <c:scaling>
          <c:orientation val="minMax"/>
        </c:scaling>
        <c:delete val="0"/>
        <c:axPos val="l"/>
        <c:majorGridlines/>
        <c:numFmt formatCode="0.00_ "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591296"/>
        <c:crosses val="autoZero"/>
        <c:crossBetween val="midCat"/>
      </c:valAx>
    </c:plotArea>
    <c:legend>
      <c:legendPos val="r"/>
      <c:layout/>
      <c:overlay val="0"/>
      <c:txPr>
        <a:bodyPr rot="0" spcFirstLastPara="0" vertOverflow="ellipsis" vert="horz" wrap="square" anchor="ctr" anchorCtr="1"/>
        <a:lstStyle/>
        <a:p>
          <a:pPr>
            <a:defRPr lang="zh-CN" sz="1100" b="1"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Sheet5!$B$1</c:f>
              <c:strCache>
                <c:ptCount val="1"/>
                <c:pt idx="0">
                  <c:v>高科技企业</c:v>
                </c:pt>
              </c:strCache>
            </c:strRef>
          </c:tx>
          <c:marker>
            <c:symbol val="none"/>
          </c:marker>
          <c:dLbls>
            <c:delete val="1"/>
          </c:dLbls>
          <c:xVal>
            <c:numRef>
              <c:f>Sheet5!$A$2:$A$7</c:f>
              <c:numCache>
                <c:formatCode>0_);\(0\)</c:formatCode>
                <c:ptCount val="6"/>
                <c:pt idx="0">
                  <c:v>1</c:v>
                </c:pt>
                <c:pt idx="1">
                  <c:v>2</c:v>
                </c:pt>
                <c:pt idx="2">
                  <c:v>3</c:v>
                </c:pt>
                <c:pt idx="3">
                  <c:v>4</c:v>
                </c:pt>
                <c:pt idx="4">
                  <c:v>5</c:v>
                </c:pt>
                <c:pt idx="5">
                  <c:v>6</c:v>
                </c:pt>
              </c:numCache>
            </c:numRef>
          </c:xVal>
          <c:yVal>
            <c:numRef>
              <c:f>Sheet5!$B$2:$B$7</c:f>
              <c:numCache>
                <c:formatCode>0.00_);\(0.00\)</c:formatCode>
                <c:ptCount val="6"/>
                <c:pt idx="0">
                  <c:v>13.41</c:v>
                </c:pt>
                <c:pt idx="1">
                  <c:v>11.24</c:v>
                </c:pt>
                <c:pt idx="2">
                  <c:v>9.07</c:v>
                </c:pt>
                <c:pt idx="3">
                  <c:v>6.9</c:v>
                </c:pt>
                <c:pt idx="4">
                  <c:v>4.73</c:v>
                </c:pt>
                <c:pt idx="5">
                  <c:v>2.56</c:v>
                </c:pt>
              </c:numCache>
            </c:numRef>
          </c:yVal>
          <c:smooth val="0"/>
        </c:ser>
        <c:ser>
          <c:idx val="1"/>
          <c:order val="1"/>
          <c:tx>
            <c:strRef>
              <c:f>Sheet5!$C$1</c:f>
              <c:strCache>
                <c:ptCount val="1"/>
                <c:pt idx="0">
                  <c:v>低技术企业</c:v>
                </c:pt>
              </c:strCache>
            </c:strRef>
          </c:tx>
          <c:marker>
            <c:symbol val="none"/>
          </c:marker>
          <c:dLbls>
            <c:delete val="1"/>
          </c:dLbls>
          <c:xVal>
            <c:numRef>
              <c:f>Sheet5!$A$2:$A$7</c:f>
              <c:numCache>
                <c:formatCode>0_);\(0\)</c:formatCode>
                <c:ptCount val="6"/>
                <c:pt idx="0">
                  <c:v>1</c:v>
                </c:pt>
                <c:pt idx="1">
                  <c:v>2</c:v>
                </c:pt>
                <c:pt idx="2">
                  <c:v>3</c:v>
                </c:pt>
                <c:pt idx="3">
                  <c:v>4</c:v>
                </c:pt>
                <c:pt idx="4">
                  <c:v>5</c:v>
                </c:pt>
                <c:pt idx="5">
                  <c:v>6</c:v>
                </c:pt>
              </c:numCache>
            </c:numRef>
          </c:xVal>
          <c:yVal>
            <c:numRef>
              <c:f>Sheet5!$C$2:$C$7</c:f>
              <c:numCache>
                <c:formatCode>0.00_);\(0.00\)</c:formatCode>
                <c:ptCount val="6"/>
                <c:pt idx="0">
                  <c:v>6.63</c:v>
                </c:pt>
                <c:pt idx="1">
                  <c:v>8.56</c:v>
                </c:pt>
                <c:pt idx="2">
                  <c:v>10.49</c:v>
                </c:pt>
                <c:pt idx="3">
                  <c:v>12.42</c:v>
                </c:pt>
                <c:pt idx="4">
                  <c:v>14.35</c:v>
                </c:pt>
                <c:pt idx="5">
                  <c:v>16.28</c:v>
                </c:pt>
              </c:numCache>
            </c:numRef>
          </c:yVal>
          <c:smooth val="0"/>
        </c:ser>
        <c:dLbls>
          <c:showLegendKey val="0"/>
          <c:showVal val="0"/>
          <c:showCatName val="0"/>
          <c:showSerName val="0"/>
          <c:showPercent val="0"/>
          <c:showBubbleSize val="0"/>
        </c:dLbls>
        <c:axId val="77641216"/>
        <c:axId val="77642752"/>
      </c:scatterChart>
      <c:valAx>
        <c:axId val="77641216"/>
        <c:scaling>
          <c:orientation val="minMax"/>
        </c:scaling>
        <c:delete val="0"/>
        <c:axPos val="b"/>
        <c:numFmt formatCode="0_);\(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642752"/>
        <c:crosses val="autoZero"/>
        <c:crossBetween val="midCat"/>
      </c:valAx>
      <c:valAx>
        <c:axId val="77642752"/>
        <c:scaling>
          <c:orientation val="minMax"/>
        </c:scaling>
        <c:delete val="0"/>
        <c:axPos val="l"/>
        <c:majorGridlines/>
        <c:numFmt formatCode="0.00_);\(0.0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77641216"/>
        <c:crosses val="autoZero"/>
        <c:crossBetween val="midCat"/>
      </c:valAx>
    </c:plotArea>
    <c:legend>
      <c:legendPos val="r"/>
      <c:layout/>
      <c:overlay val="0"/>
      <c:txPr>
        <a:bodyPr rot="0" spcFirstLastPara="0" vertOverflow="ellipsis" vert="horz" wrap="square" anchor="ctr" anchorCtr="1"/>
        <a:lstStyle/>
        <a:p>
          <a:pPr>
            <a:defRPr lang="zh-CN" sz="1100" b="1"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phldr="0" custT="1"/>
      <dgm:spPr/>
      <dgm:t>
        <a:bodyPr vert="horz" wrap="square"/>
        <a:p>
          <a:pPr algn="ctr">
            <a:lnSpc>
              <a:spcPct val="100000"/>
            </a:lnSpc>
            <a:spcBef>
              <a:spcPct val="0"/>
            </a:spcBef>
            <a:spcAft>
              <a:spcPct val="35000"/>
            </a:spcAft>
          </a:pPr>
          <a:r>
            <a:rPr lang="zh-CN" altLang="en-US" sz="2400" b="1" dirty="0" smtClean="0">
              <a:solidFill>
                <a:schemeClr val="bg1"/>
              </a:solidFill>
            </a:rPr>
            <a:t>         强化</a:t>
          </a:r>
          <a:r>
            <a:rPr lang="zh-CN" altLang="en-US" sz="2400" b="1" dirty="0" smtClean="0">
              <a:solidFill>
                <a:schemeClr val="bg1"/>
              </a:solidFill>
            </a:rPr>
            <a:t>组织</a:t>
          </a:r>
          <a:r>
            <a:rPr lang="zh-CN" altLang="en-US" sz="2400" b="1" dirty="0" smtClean="0">
              <a:solidFill>
                <a:schemeClr val="bg1"/>
              </a:solidFill>
            </a:rPr>
            <a:t>的核心使命、核心价值观和关键成功要素</a:t>
          </a:r>
          <a:r>
            <a:rPr lang="zh-CN" altLang="en-US" sz="2800" b="1" dirty="0">
              <a:solidFill>
                <a:schemeClr val="bg1"/>
              </a:solidFill>
            </a:rPr>
            <a:t/>
          </a:r>
          <a:endParaRPr lang="zh-CN" altLang="en-US" sz="2800" b="1" dirty="0">
            <a:solidFill>
              <a:schemeClr val="bg1"/>
            </a:solidFill>
          </a:endParaRPr>
        </a:p>
      </dgm:t>
    </dgm:pt>
    <dgm:pt modelId="{5CBA7B6B-197B-42B2-BE40-3962C9E89122}" cxnId="{5852B53F-C13A-4B6A-A756-01B737BD657C}" type="parTrans">
      <dgm:prSet/>
      <dgm:spPr/>
      <dgm:t>
        <a:bodyPr/>
        <a:lstStyle/>
        <a:p>
          <a:endParaRPr lang="zh-CN" altLang="en-US" sz="4800" b="1">
            <a:solidFill>
              <a:schemeClr val="tx1"/>
            </a:solidFill>
          </a:endParaRPr>
        </a:p>
      </dgm:t>
    </dgm:pt>
    <dgm:pt modelId="{0CEF0627-0614-4509-B718-73F08FAB8457}" cxnId="{5852B53F-C13A-4B6A-A756-01B737BD657C}"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Cnt="0"/>
      <dgm:spPr/>
      <dgm:t>
        <a:bodyPr/>
        <a:lstStyle/>
        <a:p>
          <a:endParaRPr lang="zh-CN" altLang="en-US"/>
        </a:p>
      </dgm:t>
    </dgm:pt>
    <dgm:pt modelId="{10415D43-1D4A-40D5-9D9D-704630EDF1CA}" type="pres">
      <dgm:prSet presAssocID="{40C82811-5FC8-4415-A1FD-F3FE2BEF6124}" presName="parentText" presStyleLbl="node1" presStyleIdx="0" presStyleCnt="1" custScaleX="139623" custLinFactNeighborX="-50818" custLinFactNeighborY="6479">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5852B53F-C13A-4B6A-A756-01B737BD657C}" srcId="{4248248D-1E7E-41F2-B7EA-584708088B2A}" destId="{40C82811-5FC8-4415-A1FD-F3FE2BEF6124}" srcOrd="0" destOrd="0" parTransId="{5CBA7B6B-197B-42B2-BE40-3962C9E89122}" sibTransId="{0CEF0627-0614-4509-B718-73F08FAB8457}"/>
    <dgm:cxn modelId="{1A5E4117-2461-4D21-B5FB-B61A1B1A24DF}" type="presOf" srcId="{4248248D-1E7E-41F2-B7EA-584708088B2A}" destId="{C1F197B9-DA90-47E3-B853-EA9845E45003}" srcOrd="0" destOrd="0" presId="urn:microsoft.com/office/officeart/2005/8/layout/list1"/>
    <dgm:cxn modelId="{67EE17D2-F842-4278-8899-A0F80BA142E4}" type="presParOf" srcId="{C1F197B9-DA90-47E3-B853-EA9845E45003}" destId="{E6BA305F-B24D-48B0-92FE-BFAB8DC03537}" srcOrd="0" destOrd="0" presId="urn:microsoft.com/office/officeart/2005/8/layout/list1"/>
    <dgm:cxn modelId="{35993BAC-3821-4D13-8CB3-B35D913BAD0D}" type="presParOf" srcId="{E6BA305F-B24D-48B0-92FE-BFAB8DC03537}" destId="{6A1C1A74-9538-462F-9C78-851E7C838DD2}" srcOrd="0" destOrd="0" presId="urn:microsoft.com/office/officeart/2005/8/layout/list1"/>
    <dgm:cxn modelId="{FABA5292-6A2F-44F7-AD62-CCB9B4F323A9}" type="presOf" srcId="{40C82811-5FC8-4415-A1FD-F3FE2BEF6124}" destId="{6A1C1A74-9538-462F-9C78-851E7C838DD2}" srcOrd="0" destOrd="0" presId="urn:microsoft.com/office/officeart/2005/8/layout/list1"/>
    <dgm:cxn modelId="{AF1527FB-B635-40D7-BEDA-C6BDA5BDC662}" type="presParOf" srcId="{E6BA305F-B24D-48B0-92FE-BFAB8DC03537}" destId="{10415D43-1D4A-40D5-9D9D-704630EDF1CA}" srcOrd="1" destOrd="0" presId="urn:microsoft.com/office/officeart/2005/8/layout/list1"/>
    <dgm:cxn modelId="{B0F8661C-30D2-466E-82F4-D3C3802E8678}" type="presOf" srcId="{40C82811-5FC8-4415-A1FD-F3FE2BEF6124}" destId="{10415D43-1D4A-40D5-9D9D-704630EDF1CA}" srcOrd="0" destOrd="0" presId="urn:microsoft.com/office/officeart/2005/8/layout/list1"/>
    <dgm:cxn modelId="{E6572B3D-9F2B-4DB7-96D4-1C046DB81395}" type="presParOf" srcId="{C1F197B9-DA90-47E3-B853-EA9845E45003}" destId="{4964EFAE-8E43-40B7-A288-407B463E89DA}" srcOrd="1" destOrd="0" presId="urn:microsoft.com/office/officeart/2005/8/layout/list1"/>
    <dgm:cxn modelId="{5D8B2C8C-7687-4B6B-A6C5-61EB0C3DE303}"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custT="1"/>
      <dgm:spPr/>
      <dgm:t>
        <a:bodyPr/>
        <a:lstStyle/>
        <a:p>
          <a:pPr algn="ctr"/>
          <a:r>
            <a:rPr lang="en-US" altLang="zh-CN" sz="2800" b="1" dirty="0" smtClean="0">
              <a:solidFill>
                <a:schemeClr val="bg1"/>
              </a:solidFill>
            </a:rPr>
            <a:t>IBM</a:t>
          </a:r>
        </a:p>
        <a:p>
          <a:pPr algn="l"/>
          <a:r>
            <a:rPr lang="en-US" altLang="zh-CN" sz="2400" b="1" dirty="0" smtClean="0">
              <a:solidFill>
                <a:schemeClr val="bg1"/>
              </a:solidFill>
            </a:rPr>
            <a:t>1</a:t>
          </a:r>
          <a:r>
            <a:rPr lang="zh-CN" altLang="en-US" sz="2400" b="1" dirty="0" smtClean="0">
              <a:solidFill>
                <a:schemeClr val="bg1"/>
              </a:solidFill>
            </a:rPr>
            <a:t>、</a:t>
          </a:r>
          <a:r>
            <a:rPr lang="zh-CN" altLang="en-US" sz="2400" b="1" dirty="0" smtClean="0">
              <a:solidFill>
                <a:schemeClr val="accent6">
                  <a:lumMod val="40000"/>
                  <a:lumOff val="60000"/>
                </a:schemeClr>
              </a:solidFill>
            </a:rPr>
            <a:t>环境：</a:t>
          </a:r>
          <a:r>
            <a:rPr lang="zh-CN" altLang="en-US" sz="2400" b="1" dirty="0" smtClean="0">
              <a:solidFill>
                <a:schemeClr val="bg1"/>
              </a:solidFill>
            </a:rPr>
            <a:t>高绩效导向的文化            薪酬投资聚焦于能产生回报的项目</a:t>
          </a:r>
          <a:endParaRPr lang="en-US" altLang="zh-CN" sz="2400" b="1" dirty="0" smtClean="0">
            <a:solidFill>
              <a:schemeClr val="bg1"/>
            </a:solidFill>
          </a:endParaRPr>
        </a:p>
        <a:p>
          <a:pPr algn="l"/>
          <a:r>
            <a:rPr lang="en-US" altLang="zh-CN" sz="2400" b="1" dirty="0" smtClean="0">
              <a:solidFill>
                <a:schemeClr val="bg1"/>
              </a:solidFill>
            </a:rPr>
            <a:t>2</a:t>
          </a:r>
          <a:r>
            <a:rPr lang="zh-CN" altLang="en-US" sz="2400" b="1" dirty="0" smtClean="0">
              <a:solidFill>
                <a:schemeClr val="bg1"/>
              </a:solidFill>
            </a:rPr>
            <a:t>、</a:t>
          </a:r>
          <a:r>
            <a:rPr lang="zh-CN" altLang="en-US" sz="2400" b="1" dirty="0" smtClean="0">
              <a:solidFill>
                <a:schemeClr val="accent6">
                  <a:lumMod val="40000"/>
                  <a:lumOff val="60000"/>
                </a:schemeClr>
              </a:solidFill>
            </a:rPr>
            <a:t>薪酬战略：</a:t>
          </a:r>
          <a:r>
            <a:rPr lang="zh-CN" altLang="en-US" sz="2400" b="1" dirty="0" smtClean="0">
              <a:solidFill>
                <a:schemeClr val="bg1"/>
              </a:solidFill>
            </a:rPr>
            <a:t>提供基于市场的、绩效导向的报酬；对最高贡献者给予奖励；以巩固</a:t>
          </a:r>
          <a:r>
            <a:rPr lang="en-US" altLang="zh-CN" sz="2400" b="1" dirty="0" smtClean="0">
              <a:solidFill>
                <a:schemeClr val="bg1"/>
              </a:solidFill>
            </a:rPr>
            <a:t>IBM</a:t>
          </a:r>
          <a:r>
            <a:rPr lang="zh-CN" altLang="en-US" sz="2400" b="1" dirty="0" smtClean="0">
              <a:solidFill>
                <a:schemeClr val="bg1"/>
              </a:solidFill>
            </a:rPr>
            <a:t>的文化</a:t>
          </a:r>
          <a:endParaRPr lang="en-US" altLang="zh-CN" sz="2400" b="1" dirty="0" smtClean="0">
            <a:solidFill>
              <a:schemeClr val="bg1"/>
            </a:solidFill>
          </a:endParaRPr>
        </a:p>
        <a:p>
          <a:pPr algn="l"/>
          <a:r>
            <a:rPr lang="en-US" altLang="zh-CN" sz="2400" b="1" dirty="0" smtClean="0">
              <a:solidFill>
                <a:schemeClr val="bg1"/>
              </a:solidFill>
            </a:rPr>
            <a:t>3</a:t>
          </a:r>
          <a:r>
            <a:rPr lang="zh-CN" altLang="en-US" sz="2400" b="1" dirty="0" smtClean="0">
              <a:solidFill>
                <a:schemeClr val="bg1"/>
              </a:solidFill>
            </a:rPr>
            <a:t>、</a:t>
          </a:r>
          <a:r>
            <a:rPr lang="zh-CN" altLang="en-US" sz="2400" b="1" dirty="0" smtClean="0">
              <a:solidFill>
                <a:schemeClr val="accent6">
                  <a:lumMod val="40000"/>
                  <a:lumOff val="60000"/>
                </a:schemeClr>
              </a:solidFill>
            </a:rPr>
            <a:t>目标</a:t>
          </a:r>
          <a:r>
            <a:rPr lang="en-US" altLang="zh-CN" sz="2400" b="1" dirty="0" smtClean="0">
              <a:solidFill>
                <a:schemeClr val="accent6">
                  <a:lumMod val="40000"/>
                  <a:lumOff val="60000"/>
                </a:schemeClr>
              </a:solidFill>
            </a:rPr>
            <a:t>/</a:t>
          </a:r>
          <a:r>
            <a:rPr lang="zh-CN" altLang="en-US" sz="2400" b="1" dirty="0" smtClean="0">
              <a:solidFill>
                <a:schemeClr val="accent6">
                  <a:lumMod val="40000"/>
                  <a:lumOff val="60000"/>
                </a:schemeClr>
              </a:solidFill>
            </a:rPr>
            <a:t>重要地位：</a:t>
          </a:r>
          <a:r>
            <a:rPr lang="zh-CN" altLang="en-US" sz="2400" b="1" dirty="0" smtClean="0">
              <a:solidFill>
                <a:schemeClr val="bg1"/>
              </a:solidFill>
            </a:rPr>
            <a:t>保持和刷新最高绩效表现</a:t>
          </a:r>
          <a:endParaRPr lang="en-US" altLang="zh-CN" sz="2400" b="1" dirty="0" smtClean="0">
            <a:solidFill>
              <a:schemeClr val="bg1"/>
            </a:solidFill>
          </a:endParaRPr>
        </a:p>
        <a:p>
          <a:pPr algn="l"/>
          <a:r>
            <a:rPr lang="en-US" altLang="zh-CN" sz="2400" b="1" dirty="0" smtClean="0">
              <a:solidFill>
                <a:schemeClr val="bg1"/>
              </a:solidFill>
            </a:rPr>
            <a:t>4</a:t>
          </a:r>
          <a:r>
            <a:rPr lang="zh-CN" altLang="en-US" sz="2400" b="1" dirty="0" smtClean="0">
              <a:solidFill>
                <a:schemeClr val="bg1"/>
              </a:solidFill>
            </a:rPr>
            <a:t>、</a:t>
          </a:r>
          <a:r>
            <a:rPr lang="zh-CN" altLang="en-US" sz="2400" b="1" dirty="0" smtClean="0">
              <a:solidFill>
                <a:schemeClr val="accent6">
                  <a:lumMod val="40000"/>
                  <a:lumOff val="60000"/>
                </a:schemeClr>
              </a:solidFill>
            </a:rPr>
            <a:t>关键点：</a:t>
          </a:r>
          <a:r>
            <a:rPr lang="zh-CN" altLang="en-US" sz="2400" b="1" dirty="0" smtClean="0">
              <a:solidFill>
                <a:schemeClr val="bg1"/>
              </a:solidFill>
            </a:rPr>
            <a:t>基本薪酬、奖金</a:t>
          </a:r>
          <a:endParaRPr lang="en-US" altLang="zh-CN" sz="2400" b="1" dirty="0" smtClean="0">
            <a:solidFill>
              <a:schemeClr val="bg1"/>
            </a:solidFill>
          </a:endParaRPr>
        </a:p>
        <a:p>
          <a:pPr algn="l"/>
          <a:r>
            <a:rPr lang="en-US" altLang="zh-CN" sz="2400" b="1" dirty="0" smtClean="0">
              <a:solidFill>
                <a:schemeClr val="bg1"/>
              </a:solidFill>
            </a:rPr>
            <a:t>5</a:t>
          </a:r>
          <a:r>
            <a:rPr lang="zh-CN" altLang="en-US" sz="2400" b="1" dirty="0" smtClean="0">
              <a:solidFill>
                <a:schemeClr val="bg1"/>
              </a:solidFill>
            </a:rPr>
            <a:t>、</a:t>
          </a:r>
          <a:r>
            <a:rPr lang="zh-CN" altLang="en-US" sz="2400" b="1" dirty="0" smtClean="0">
              <a:solidFill>
                <a:schemeClr val="accent6">
                  <a:lumMod val="40000"/>
                  <a:lumOff val="60000"/>
                </a:schemeClr>
              </a:solidFill>
            </a:rPr>
            <a:t>措施：</a:t>
          </a:r>
          <a:r>
            <a:rPr lang="zh-CN" altLang="en-US" sz="2400" b="1" dirty="0" smtClean="0">
              <a:solidFill>
                <a:schemeClr val="bg1"/>
              </a:solidFill>
            </a:rPr>
            <a:t>组合（基本薪酬</a:t>
          </a:r>
          <a:r>
            <a:rPr lang="en-US" altLang="zh-CN" sz="2400" b="1" dirty="0" smtClean="0">
              <a:solidFill>
                <a:schemeClr val="bg1"/>
              </a:solidFill>
            </a:rPr>
            <a:t>+</a:t>
          </a:r>
          <a:r>
            <a:rPr lang="zh-CN" altLang="en-US" sz="2400" b="1" dirty="0" smtClean="0">
              <a:solidFill>
                <a:schemeClr val="bg1"/>
              </a:solidFill>
            </a:rPr>
            <a:t>绩效导向的可变奖金）</a:t>
          </a:r>
          <a:endParaRPr lang="en-US" altLang="zh-CN" sz="2400" b="1" dirty="0" smtClean="0">
            <a:solidFill>
              <a:schemeClr val="bg1"/>
            </a:solidFill>
          </a:endParaRPr>
        </a:p>
        <a:p>
          <a:pPr algn="l"/>
          <a:endParaRPr lang="zh-CN" altLang="en-US" sz="2800" b="1" dirty="0">
            <a:solidFill>
              <a:schemeClr val="bg1"/>
            </a:solidFill>
          </a:endParaRPr>
        </a:p>
      </dgm:t>
    </dgm:pt>
    <dgm:pt modelId="{5CBA7B6B-197B-42B2-BE40-3962C9E89122}" cxnId="{10F9D436-D022-4C00-8E09-0BCC4526A87B}" type="parTrans">
      <dgm:prSet/>
      <dgm:spPr/>
      <dgm:t>
        <a:bodyPr/>
        <a:lstStyle/>
        <a:p>
          <a:endParaRPr lang="zh-CN" altLang="en-US" sz="4800" b="1">
            <a:solidFill>
              <a:schemeClr val="tx1"/>
            </a:solidFill>
          </a:endParaRPr>
        </a:p>
      </dgm:t>
    </dgm:pt>
    <dgm:pt modelId="{0CEF0627-0614-4509-B718-73F08FAB8457}" cxnId="{10F9D436-D022-4C00-8E09-0BCC4526A87B}"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Lbl="node1" presStyleIdx="0" presStyleCnt="1"/>
      <dgm:spPr/>
      <dgm:t>
        <a:bodyPr/>
        <a:lstStyle/>
        <a:p>
          <a:endParaRPr lang="zh-CN" altLang="en-US"/>
        </a:p>
      </dgm:t>
    </dgm:pt>
    <dgm:pt modelId="{10415D43-1D4A-40D5-9D9D-704630EDF1CA}" type="pres">
      <dgm:prSet presAssocID="{40C82811-5FC8-4415-A1FD-F3FE2BEF6124}" presName="parentText" presStyleLbl="node1" presStyleIdx="0" presStyleCnt="1" custScaleX="146873" custScaleY="258634" custLinFactNeighborX="-80558" custLinFactNeighborY="22727">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custLinFactNeighborX="-2360" custLinFactNeighborY="8551">
        <dgm:presLayoutVars>
          <dgm:bulletEnabled val="1"/>
        </dgm:presLayoutVars>
      </dgm:prSet>
      <dgm:spPr/>
    </dgm:pt>
  </dgm:ptLst>
  <dgm:cxnLst>
    <dgm:cxn modelId="{6F961875-E381-4124-884B-C3F27C9DB5CA}" type="presOf" srcId="{4248248D-1E7E-41F2-B7EA-584708088B2A}" destId="{C1F197B9-DA90-47E3-B853-EA9845E45003}" srcOrd="0" destOrd="0" presId="urn:microsoft.com/office/officeart/2005/8/layout/list1"/>
    <dgm:cxn modelId="{10F9D436-D022-4C00-8E09-0BCC4526A87B}" srcId="{4248248D-1E7E-41F2-B7EA-584708088B2A}" destId="{40C82811-5FC8-4415-A1FD-F3FE2BEF6124}" srcOrd="0" destOrd="0" parTransId="{5CBA7B6B-197B-42B2-BE40-3962C9E89122}" sibTransId="{0CEF0627-0614-4509-B718-73F08FAB8457}"/>
    <dgm:cxn modelId="{AA31CA21-A506-4C1A-A8A3-5B9F651DAF4C}" type="presOf" srcId="{40C82811-5FC8-4415-A1FD-F3FE2BEF6124}" destId="{6A1C1A74-9538-462F-9C78-851E7C838DD2}" srcOrd="0" destOrd="0" presId="urn:microsoft.com/office/officeart/2005/8/layout/list1"/>
    <dgm:cxn modelId="{61124F7B-71B7-49F4-A0E2-FA0AD2F700E3}" type="presOf" srcId="{40C82811-5FC8-4415-A1FD-F3FE2BEF6124}" destId="{10415D43-1D4A-40D5-9D9D-704630EDF1CA}" srcOrd="1" destOrd="0" presId="urn:microsoft.com/office/officeart/2005/8/layout/list1"/>
    <dgm:cxn modelId="{C9857187-CD64-44CA-A3D7-4AECEEAC8C6B}" type="presParOf" srcId="{C1F197B9-DA90-47E3-B853-EA9845E45003}" destId="{E6BA305F-B24D-48B0-92FE-BFAB8DC03537}" srcOrd="0" destOrd="0" presId="urn:microsoft.com/office/officeart/2005/8/layout/list1"/>
    <dgm:cxn modelId="{2E754865-F55F-4A16-AEFB-D1FAA4A98997}" type="presParOf" srcId="{E6BA305F-B24D-48B0-92FE-BFAB8DC03537}" destId="{6A1C1A74-9538-462F-9C78-851E7C838DD2}" srcOrd="0" destOrd="0" presId="urn:microsoft.com/office/officeart/2005/8/layout/list1"/>
    <dgm:cxn modelId="{1BEE66D7-DE1B-4F59-936A-5D32EE9A2B1C}" type="presParOf" srcId="{E6BA305F-B24D-48B0-92FE-BFAB8DC03537}" destId="{10415D43-1D4A-40D5-9D9D-704630EDF1CA}" srcOrd="1" destOrd="0" presId="urn:microsoft.com/office/officeart/2005/8/layout/list1"/>
    <dgm:cxn modelId="{2B224052-DD98-40CF-817C-FE68F4219523}" type="presParOf" srcId="{C1F197B9-DA90-47E3-B853-EA9845E45003}" destId="{4964EFAE-8E43-40B7-A288-407B463E89DA}" srcOrd="1" destOrd="0" presId="urn:microsoft.com/office/officeart/2005/8/layout/list1"/>
    <dgm:cxn modelId="{DB88FA41-0A15-430C-9D5B-346397C41CAF}"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57906C-DC04-4298-902D-4981A69E984F}" type="doc">
      <dgm:prSet loTypeId="cycle" loCatId="cycle" qsTypeId="urn:microsoft.com/office/officeart/2005/8/quickstyle/3d2" qsCatId="3D" csTypeId="urn:microsoft.com/office/officeart/2005/8/colors/accent2_2" csCatId="accent2" phldr="1"/>
      <dgm:spPr/>
      <dgm:t>
        <a:bodyPr/>
        <a:lstStyle/>
        <a:p>
          <a:endParaRPr lang="zh-CN" altLang="en-US"/>
        </a:p>
      </dgm:t>
    </dgm:pt>
    <dgm:pt modelId="{4691E3FB-715C-4DC0-91D3-45C8BF0B6866}">
      <dgm:prSet phldrT="[文本]" phldr="0" custT="1"/>
      <dgm:spPr>
        <a:solidFill>
          <a:srgbClr val="009FC4"/>
        </a:solidFill>
      </dgm:spPr>
      <dgm:t>
        <a:bodyPr vert="horz" wrap="square"/>
        <a:p>
          <a:pPr algn="just">
            <a:lnSpc>
              <a:spcPct val="100000"/>
            </a:lnSpc>
            <a:spcBef>
              <a:spcPct val="0"/>
            </a:spcBef>
            <a:spcAft>
              <a:spcPct val="35000"/>
            </a:spcAft>
          </a:pPr>
          <a:r>
            <a:rPr lang="zh-CN" altLang="en-US" sz="2000" b="1" dirty="0" smtClean="0">
              <a:solidFill>
                <a:schemeClr val="tx1"/>
              </a:solidFill>
              <a:effectLst>
                <a:outerShdw blurRad="38100" dist="38100" dir="2700000" algn="tl">
                  <a:srgbClr val="000000">
                    <a:alpha val="43137"/>
                  </a:srgbClr>
                </a:outerShdw>
              </a:effectLst>
            </a:rPr>
            <a:t>组织战略、价值观、领导哲学</a:t>
          </a:r>
          <a:r>
            <a:rPr lang="zh-CN" altLang="en-US" sz="2000" b="1" dirty="0">
              <a:solidFill>
                <a:schemeClr val="tx1"/>
              </a:solidFill>
              <a:effectLst>
                <a:outerShdw blurRad="38100" dist="38100" dir="2700000" algn="tl">
                  <a:srgbClr val="000000">
                    <a:alpha val="43137"/>
                  </a:srgbClr>
                </a:outerShdw>
              </a:effectLst>
            </a:rPr>
            <a:t/>
          </a:r>
          <a:endParaRPr lang="zh-CN" altLang="en-US" sz="2000" b="1" dirty="0">
            <a:solidFill>
              <a:schemeClr val="tx1"/>
            </a:solidFill>
            <a:effectLst>
              <a:outerShdw blurRad="38100" dist="38100" dir="2700000" algn="tl">
                <a:srgbClr val="000000">
                  <a:alpha val="43137"/>
                </a:srgbClr>
              </a:outerShdw>
            </a:effectLst>
          </a:endParaRPr>
        </a:p>
      </dgm:t>
    </dgm:pt>
    <dgm:pt modelId="{5FF68796-4EAB-4932-9257-31D7C1BC5FB3}" cxnId="{E5F5CFBE-C235-4955-AD3A-CC121AF5E17E}" type="parTrans">
      <dgm:prSet/>
      <dgm:spPr/>
      <dgm:t>
        <a:bodyPr/>
        <a:lstStyle/>
        <a:p>
          <a:endParaRPr lang="zh-CN" altLang="en-US" sz="3200" b="1">
            <a:solidFill>
              <a:schemeClr val="tx1"/>
            </a:solidFill>
            <a:effectLst>
              <a:outerShdw blurRad="38100" dist="38100" dir="2700000" algn="tl">
                <a:srgbClr val="000000">
                  <a:alpha val="43137"/>
                </a:srgbClr>
              </a:outerShdw>
            </a:effectLst>
          </a:endParaRPr>
        </a:p>
      </dgm:t>
    </dgm:pt>
    <dgm:pt modelId="{6E8C7376-6E17-446F-B7D8-04DDBA8DD317}" cxnId="{E5F5CFBE-C235-4955-AD3A-CC121AF5E17E}" type="sibTrans">
      <dgm:prSet/>
      <dgm:spPr/>
      <dgm:t>
        <a:bodyPr/>
        <a:lstStyle/>
        <a:p>
          <a:endParaRPr lang="zh-CN" altLang="en-US" sz="3200" b="1">
            <a:solidFill>
              <a:schemeClr val="tx1"/>
            </a:solidFill>
            <a:effectLst>
              <a:outerShdw blurRad="38100" dist="38100" dir="2700000" algn="tl">
                <a:srgbClr val="000000">
                  <a:alpha val="43137"/>
                </a:srgbClr>
              </a:outerShdw>
            </a:effectLst>
          </a:endParaRPr>
        </a:p>
      </dgm:t>
    </dgm:pt>
    <dgm:pt modelId="{61290BD3-705D-41DD-A0E5-A4DDC821DD45}">
      <dgm:prSet phldrT="[文本]" phldr="0" custT="1"/>
      <dgm:spPr>
        <a:solidFill>
          <a:srgbClr val="FF0000"/>
        </a:solidFill>
      </dgm:spPr>
      <dgm:t>
        <a:bodyPr vert="horz" wrap="square"/>
        <a:p>
          <a:pPr>
            <a:lnSpc>
              <a:spcPct val="100000"/>
            </a:lnSpc>
            <a:spcBef>
              <a:spcPct val="0"/>
            </a:spcBef>
            <a:spcAft>
              <a:spcPct val="35000"/>
            </a:spcAft>
          </a:pPr>
          <a:r>
            <a:rPr lang="zh-CN" altLang="en-US" sz="1800" b="1" dirty="0" smtClean="0">
              <a:solidFill>
                <a:schemeClr val="tx1"/>
              </a:solidFill>
              <a:effectLst>
                <a:outerShdw blurRad="38100" dist="38100" dir="2700000" algn="tl">
                  <a:srgbClr val="000000">
                    <a:alpha val="43137"/>
                  </a:srgbClr>
                </a:outerShdw>
              </a:effectLst>
            </a:rPr>
            <a:t>组织设计原则与结构</a:t>
          </a:r>
          <a:r>
            <a:rPr lang="zh-CN" altLang="en-US" sz="1800" b="1" dirty="0">
              <a:solidFill>
                <a:schemeClr val="tx1"/>
              </a:solidFill>
              <a:effectLst>
                <a:outerShdw blurRad="38100" dist="38100" dir="2700000" algn="tl">
                  <a:srgbClr val="000000">
                    <a:alpha val="43137"/>
                  </a:srgbClr>
                </a:outerShdw>
              </a:effectLst>
            </a:rPr>
            <a:t/>
          </a:r>
          <a:endParaRPr lang="zh-CN" altLang="en-US" sz="1800" b="1" dirty="0">
            <a:solidFill>
              <a:schemeClr val="tx1"/>
            </a:solidFill>
            <a:effectLst>
              <a:outerShdw blurRad="38100" dist="38100" dir="2700000" algn="tl">
                <a:srgbClr val="000000">
                  <a:alpha val="43137"/>
                </a:srgbClr>
              </a:outerShdw>
            </a:effectLst>
          </a:endParaRPr>
        </a:p>
      </dgm:t>
    </dgm:pt>
    <dgm:pt modelId="{209F364C-887D-4016-A270-27BF51D6F59C}" cxnId="{E7C95839-46DE-4622-BFCD-07E6BE4C35D9}" type="parTrans">
      <dgm:prSet/>
      <dgm:spPr/>
      <dgm:t>
        <a:bodyPr/>
        <a:lstStyle/>
        <a:p>
          <a:endParaRPr lang="zh-CN" altLang="en-US" sz="3200" b="1">
            <a:solidFill>
              <a:schemeClr val="tx1"/>
            </a:solidFill>
            <a:effectLst>
              <a:outerShdw blurRad="38100" dist="38100" dir="2700000" algn="tl">
                <a:srgbClr val="000000">
                  <a:alpha val="43137"/>
                </a:srgbClr>
              </a:outerShdw>
            </a:effectLst>
          </a:endParaRPr>
        </a:p>
      </dgm:t>
    </dgm:pt>
    <dgm:pt modelId="{2DCC4795-FFD1-4C3A-9357-EF3DD529EADC}" cxnId="{E7C95839-46DE-4622-BFCD-07E6BE4C35D9}" type="sibTrans">
      <dgm:prSet/>
      <dgm:spPr/>
      <dgm:t>
        <a:bodyPr/>
        <a:lstStyle/>
        <a:p>
          <a:endParaRPr lang="zh-CN" altLang="en-US" sz="3200" b="1">
            <a:solidFill>
              <a:schemeClr val="tx1"/>
            </a:solidFill>
            <a:effectLst>
              <a:outerShdw blurRad="38100" dist="38100" dir="2700000" algn="tl">
                <a:srgbClr val="000000">
                  <a:alpha val="43137"/>
                </a:srgbClr>
              </a:outerShdw>
            </a:effectLst>
          </a:endParaRPr>
        </a:p>
      </dgm:t>
    </dgm:pt>
    <dgm:pt modelId="{27AFC4B9-60EF-4728-B4F1-0B84E4A3FEA5}">
      <dgm:prSet phldrT="[文本]" phldr="0" custT="1"/>
      <dgm:spPr>
        <a:solidFill>
          <a:srgbClr val="FFFF00"/>
        </a:solidFill>
      </dgm:spPr>
      <dgm:t>
        <a:bodyPr vert="horz" wrap="square"/>
        <a:p>
          <a:pPr>
            <a:lnSpc>
              <a:spcPct val="100000"/>
            </a:lnSpc>
            <a:spcBef>
              <a:spcPct val="0"/>
            </a:spcBef>
            <a:spcAft>
              <a:spcPct val="35000"/>
            </a:spcAft>
          </a:pPr>
          <a:r>
            <a:rPr lang="zh-CN" altLang="en-US" sz="1800" b="1" dirty="0" smtClean="0">
              <a:solidFill>
                <a:schemeClr val="tx1"/>
              </a:solidFill>
              <a:effectLst>
                <a:outerShdw blurRad="38100" dist="38100" dir="2700000" algn="tl">
                  <a:srgbClr val="000000">
                    <a:alpha val="43137"/>
                  </a:srgbClr>
                </a:outerShdw>
              </a:effectLst>
            </a:rPr>
            <a:t>重要员工群体需求</a:t>
          </a:r>
          <a:r>
            <a:rPr lang="zh-CN" altLang="en-US" sz="1800" b="1" dirty="0">
              <a:solidFill>
                <a:schemeClr val="tx1"/>
              </a:solidFill>
              <a:effectLst>
                <a:outerShdw blurRad="38100" dist="38100" dir="2700000" algn="tl">
                  <a:srgbClr val="000000">
                    <a:alpha val="43137"/>
                  </a:srgbClr>
                </a:outerShdw>
              </a:effectLst>
            </a:rPr>
            <a:t/>
          </a:r>
          <a:endParaRPr lang="zh-CN" altLang="en-US" sz="1800" b="1" dirty="0">
            <a:solidFill>
              <a:schemeClr val="tx1"/>
            </a:solidFill>
            <a:effectLst>
              <a:outerShdw blurRad="38100" dist="38100" dir="2700000" algn="tl">
                <a:srgbClr val="000000">
                  <a:alpha val="43137"/>
                </a:srgbClr>
              </a:outerShdw>
            </a:effectLst>
          </a:endParaRPr>
        </a:p>
      </dgm:t>
    </dgm:pt>
    <dgm:pt modelId="{C2938842-58C2-4724-81D0-EACC02B47583}" cxnId="{69CCCC7C-4CD9-4305-8190-C93DE1BF8267}" type="parTrans">
      <dgm:prSet/>
      <dgm:spPr/>
      <dgm:t>
        <a:bodyPr/>
        <a:lstStyle/>
        <a:p>
          <a:endParaRPr lang="zh-CN" altLang="en-US" sz="3200" b="1">
            <a:solidFill>
              <a:schemeClr val="tx1"/>
            </a:solidFill>
            <a:effectLst>
              <a:outerShdw blurRad="38100" dist="38100" dir="2700000" algn="tl">
                <a:srgbClr val="000000">
                  <a:alpha val="43137"/>
                </a:srgbClr>
              </a:outerShdw>
            </a:effectLst>
          </a:endParaRPr>
        </a:p>
      </dgm:t>
    </dgm:pt>
    <dgm:pt modelId="{BEF85867-8C95-47B7-A989-9CDDFA6BFAAE}" cxnId="{69CCCC7C-4CD9-4305-8190-C93DE1BF8267}" type="sibTrans">
      <dgm:prSet/>
      <dgm:spPr/>
      <dgm:t>
        <a:bodyPr/>
        <a:lstStyle/>
        <a:p>
          <a:endParaRPr lang="zh-CN" altLang="en-US" sz="3200" b="1">
            <a:solidFill>
              <a:schemeClr val="tx1"/>
            </a:solidFill>
            <a:effectLst>
              <a:outerShdw blurRad="38100" dist="38100" dir="2700000" algn="tl">
                <a:srgbClr val="000000">
                  <a:alpha val="43137"/>
                </a:srgbClr>
              </a:outerShdw>
            </a:effectLst>
          </a:endParaRPr>
        </a:p>
      </dgm:t>
    </dgm:pt>
    <dgm:pt modelId="{9F50291E-E2B1-495A-BBC9-B9B73E2E98D0}">
      <dgm:prSet phldrT="[文本]" phldr="0" custT="1"/>
      <dgm:spPr>
        <a:solidFill>
          <a:srgbClr val="92D050"/>
        </a:solidFill>
      </dgm:spPr>
      <dgm:t>
        <a:bodyPr vert="horz" wrap="square"/>
        <a:p>
          <a:pPr>
            <a:lnSpc>
              <a:spcPct val="100000"/>
            </a:lnSpc>
            <a:spcBef>
              <a:spcPct val="0"/>
            </a:spcBef>
            <a:spcAft>
              <a:spcPct val="35000"/>
            </a:spcAft>
          </a:pPr>
          <a:r>
            <a:rPr lang="zh-CN" altLang="en-US" sz="1800" b="1" dirty="0" smtClean="0">
              <a:solidFill>
                <a:schemeClr val="tx1"/>
              </a:solidFill>
              <a:effectLst>
                <a:outerShdw blurRad="38100" dist="38100" dir="2700000" algn="tl">
                  <a:srgbClr val="000000">
                    <a:alpha val="43137"/>
                  </a:srgbClr>
                </a:outerShdw>
              </a:effectLst>
            </a:rPr>
            <a:t>报酬计划的目的与详细说明</a:t>
          </a:r>
          <a:r>
            <a:rPr lang="zh-CN" altLang="en-US" sz="1800" b="1" dirty="0">
              <a:solidFill>
                <a:schemeClr val="tx1"/>
              </a:solidFill>
              <a:effectLst>
                <a:outerShdw blurRad="38100" dist="38100" dir="2700000" algn="tl">
                  <a:srgbClr val="000000">
                    <a:alpha val="43137"/>
                  </a:srgbClr>
                </a:outerShdw>
              </a:effectLst>
            </a:rPr>
            <a:t/>
          </a:r>
          <a:endParaRPr lang="zh-CN" altLang="en-US" sz="1800" b="1" dirty="0">
            <a:solidFill>
              <a:schemeClr val="tx1"/>
            </a:solidFill>
            <a:effectLst>
              <a:outerShdw blurRad="38100" dist="38100" dir="2700000" algn="tl">
                <a:srgbClr val="000000">
                  <a:alpha val="43137"/>
                </a:srgbClr>
              </a:outerShdw>
            </a:effectLst>
          </a:endParaRPr>
        </a:p>
      </dgm:t>
    </dgm:pt>
    <dgm:pt modelId="{D271581C-111E-40A8-A51A-6164A5032257}" cxnId="{76730F55-F933-4E09-8612-7B801805E21C}" type="parTrans">
      <dgm:prSet/>
      <dgm:spPr/>
      <dgm:t>
        <a:bodyPr/>
        <a:lstStyle/>
        <a:p>
          <a:endParaRPr lang="zh-CN" altLang="en-US" sz="3200" b="1">
            <a:solidFill>
              <a:schemeClr val="tx1"/>
            </a:solidFill>
            <a:effectLst>
              <a:outerShdw blurRad="38100" dist="38100" dir="2700000" algn="tl">
                <a:srgbClr val="000000">
                  <a:alpha val="43137"/>
                </a:srgbClr>
              </a:outerShdw>
            </a:effectLst>
          </a:endParaRPr>
        </a:p>
      </dgm:t>
    </dgm:pt>
    <dgm:pt modelId="{C7648E7E-FD5B-45E4-BA34-99F47BD0D1BE}" cxnId="{76730F55-F933-4E09-8612-7B801805E21C}" type="sibTrans">
      <dgm:prSet/>
      <dgm:spPr/>
      <dgm:t>
        <a:bodyPr/>
        <a:lstStyle/>
        <a:p>
          <a:endParaRPr lang="zh-CN" altLang="en-US" sz="3200" b="1">
            <a:solidFill>
              <a:schemeClr val="tx1"/>
            </a:solidFill>
            <a:effectLst>
              <a:outerShdw blurRad="38100" dist="38100" dir="2700000" algn="tl">
                <a:srgbClr val="000000">
                  <a:alpha val="43137"/>
                </a:srgbClr>
              </a:outerShdw>
            </a:effectLst>
          </a:endParaRPr>
        </a:p>
      </dgm:t>
    </dgm:pt>
    <dgm:pt modelId="{1EBC9232-C568-4364-9E26-FEF70E208E41}" type="pres">
      <dgm:prSet presAssocID="{4157906C-DC04-4298-902D-4981A69E984F}" presName="cycle" presStyleCnt="0">
        <dgm:presLayoutVars>
          <dgm:dir/>
          <dgm:resizeHandles val="exact"/>
        </dgm:presLayoutVars>
      </dgm:prSet>
      <dgm:spPr/>
      <dgm:t>
        <a:bodyPr/>
        <a:lstStyle/>
        <a:p>
          <a:endParaRPr lang="zh-CN" altLang="en-US"/>
        </a:p>
      </dgm:t>
    </dgm:pt>
    <dgm:pt modelId="{F0356F6C-BFD8-4B75-AFD3-6F01D3F7CC15}" type="pres">
      <dgm:prSet presAssocID="{4691E3FB-715C-4DC0-91D3-45C8BF0B6866}" presName="node" presStyleLbl="node1" presStyleIdx="0" presStyleCnt="4" custScaleX="152786" custScaleY="152951">
        <dgm:presLayoutVars>
          <dgm:bulletEnabled val="1"/>
        </dgm:presLayoutVars>
      </dgm:prSet>
      <dgm:spPr/>
      <dgm:t>
        <a:bodyPr/>
        <a:lstStyle/>
        <a:p>
          <a:endParaRPr lang="zh-CN" altLang="en-US"/>
        </a:p>
      </dgm:t>
    </dgm:pt>
    <dgm:pt modelId="{750B2F23-242F-499F-BC39-9519CCA6DD8A}" type="pres">
      <dgm:prSet presAssocID="{4691E3FB-715C-4DC0-91D3-45C8BF0B6866}" presName="spNode" presStyleCnt="0"/>
      <dgm:spPr/>
    </dgm:pt>
    <dgm:pt modelId="{DCAFCE1F-ECF3-4D3E-B024-12E71FDDB089}" type="pres">
      <dgm:prSet presAssocID="{6E8C7376-6E17-446F-B7D8-04DDBA8DD317}" presName="sibTrans" presStyleLbl="sibTrans1D1" presStyleIdx="0" presStyleCnt="4"/>
      <dgm:spPr/>
      <dgm:t>
        <a:bodyPr/>
        <a:lstStyle/>
        <a:p>
          <a:endParaRPr lang="zh-CN" altLang="en-US"/>
        </a:p>
      </dgm:t>
    </dgm:pt>
    <dgm:pt modelId="{577C9027-3CF7-47D5-BBA7-6BCCF0F42174}" type="pres">
      <dgm:prSet presAssocID="{61290BD3-705D-41DD-A0E5-A4DDC821DD45}" presName="node" presStyleLbl="node1" presStyleIdx="1" presStyleCnt="4" custScaleX="144198" custScaleY="151133">
        <dgm:presLayoutVars>
          <dgm:bulletEnabled val="1"/>
        </dgm:presLayoutVars>
      </dgm:prSet>
      <dgm:spPr/>
      <dgm:t>
        <a:bodyPr/>
        <a:lstStyle/>
        <a:p>
          <a:endParaRPr lang="zh-CN" altLang="en-US"/>
        </a:p>
      </dgm:t>
    </dgm:pt>
    <dgm:pt modelId="{92CB05FB-4DA2-469E-9594-AFC4731CBFCD}" type="pres">
      <dgm:prSet presAssocID="{61290BD3-705D-41DD-A0E5-A4DDC821DD45}" presName="spNode" presStyleCnt="0"/>
      <dgm:spPr/>
    </dgm:pt>
    <dgm:pt modelId="{8C0A817C-0D2D-49F9-9891-4BB36C6A206B}" type="pres">
      <dgm:prSet presAssocID="{2DCC4795-FFD1-4C3A-9357-EF3DD529EADC}" presName="sibTrans" presStyleLbl="sibTrans1D1" presStyleIdx="1" presStyleCnt="4"/>
      <dgm:spPr/>
      <dgm:t>
        <a:bodyPr/>
        <a:lstStyle/>
        <a:p>
          <a:endParaRPr lang="zh-CN" altLang="en-US"/>
        </a:p>
      </dgm:t>
    </dgm:pt>
    <dgm:pt modelId="{2E231C9A-45FB-46E1-B57A-6A4DE54CC9E9}" type="pres">
      <dgm:prSet presAssocID="{27AFC4B9-60EF-4728-B4F1-0B84E4A3FEA5}" presName="node" presStyleLbl="node1" presStyleIdx="2" presStyleCnt="4" custScaleX="142294">
        <dgm:presLayoutVars>
          <dgm:bulletEnabled val="1"/>
        </dgm:presLayoutVars>
      </dgm:prSet>
      <dgm:spPr/>
      <dgm:t>
        <a:bodyPr/>
        <a:lstStyle/>
        <a:p>
          <a:endParaRPr lang="zh-CN" altLang="en-US"/>
        </a:p>
      </dgm:t>
    </dgm:pt>
    <dgm:pt modelId="{0B5B38E0-9306-4058-9B0A-CEDF1F6EDD5A}" type="pres">
      <dgm:prSet presAssocID="{27AFC4B9-60EF-4728-B4F1-0B84E4A3FEA5}" presName="spNode" presStyleCnt="0"/>
      <dgm:spPr/>
    </dgm:pt>
    <dgm:pt modelId="{56C28AD5-EF85-4FB0-94B5-7CFE54767D47}" type="pres">
      <dgm:prSet presAssocID="{BEF85867-8C95-47B7-A989-9CDDFA6BFAAE}" presName="sibTrans" presStyleLbl="sibTrans1D1" presStyleIdx="2" presStyleCnt="4"/>
      <dgm:spPr/>
      <dgm:t>
        <a:bodyPr/>
        <a:lstStyle/>
        <a:p>
          <a:endParaRPr lang="zh-CN" altLang="en-US"/>
        </a:p>
      </dgm:t>
    </dgm:pt>
    <dgm:pt modelId="{863F0D37-1F95-47C2-8FE2-72456824E4EE}" type="pres">
      <dgm:prSet presAssocID="{9F50291E-E2B1-495A-BBC9-B9B73E2E98D0}" presName="node" presStyleLbl="node1" presStyleIdx="3" presStyleCnt="4" custScaleX="145900" custScaleY="155551">
        <dgm:presLayoutVars>
          <dgm:bulletEnabled val="1"/>
        </dgm:presLayoutVars>
      </dgm:prSet>
      <dgm:spPr/>
      <dgm:t>
        <a:bodyPr/>
        <a:lstStyle/>
        <a:p>
          <a:endParaRPr lang="zh-CN" altLang="en-US"/>
        </a:p>
      </dgm:t>
    </dgm:pt>
    <dgm:pt modelId="{C3086E42-6B5D-4D4E-9672-A53F0EA9FCFF}" type="pres">
      <dgm:prSet presAssocID="{9F50291E-E2B1-495A-BBC9-B9B73E2E98D0}" presName="spNode" presStyleCnt="0"/>
      <dgm:spPr/>
    </dgm:pt>
    <dgm:pt modelId="{DE355AFA-F979-4E29-A15B-A904939AD7F8}" type="pres">
      <dgm:prSet presAssocID="{C7648E7E-FD5B-45E4-BA34-99F47BD0D1BE}" presName="sibTrans" presStyleLbl="sibTrans1D1" presStyleIdx="3" presStyleCnt="4"/>
      <dgm:spPr/>
      <dgm:t>
        <a:bodyPr/>
        <a:lstStyle/>
        <a:p>
          <a:endParaRPr lang="zh-CN" altLang="en-US"/>
        </a:p>
      </dgm:t>
    </dgm:pt>
  </dgm:ptLst>
  <dgm:cxnLst>
    <dgm:cxn modelId="{E5F5CFBE-C235-4955-AD3A-CC121AF5E17E}" srcId="{4157906C-DC04-4298-902D-4981A69E984F}" destId="{4691E3FB-715C-4DC0-91D3-45C8BF0B6866}" srcOrd="0" destOrd="0" parTransId="{5FF68796-4EAB-4932-9257-31D7C1BC5FB3}" sibTransId="{6E8C7376-6E17-446F-B7D8-04DDBA8DD317}"/>
    <dgm:cxn modelId="{E7C95839-46DE-4622-BFCD-07E6BE4C35D9}" srcId="{4157906C-DC04-4298-902D-4981A69E984F}" destId="{61290BD3-705D-41DD-A0E5-A4DDC821DD45}" srcOrd="1" destOrd="0" parTransId="{209F364C-887D-4016-A270-27BF51D6F59C}" sibTransId="{2DCC4795-FFD1-4C3A-9357-EF3DD529EADC}"/>
    <dgm:cxn modelId="{69CCCC7C-4CD9-4305-8190-C93DE1BF8267}" srcId="{4157906C-DC04-4298-902D-4981A69E984F}" destId="{27AFC4B9-60EF-4728-B4F1-0B84E4A3FEA5}" srcOrd="2" destOrd="0" parTransId="{C2938842-58C2-4724-81D0-EACC02B47583}" sibTransId="{BEF85867-8C95-47B7-A989-9CDDFA6BFAAE}"/>
    <dgm:cxn modelId="{76730F55-F933-4E09-8612-7B801805E21C}" srcId="{4157906C-DC04-4298-902D-4981A69E984F}" destId="{9F50291E-E2B1-495A-BBC9-B9B73E2E98D0}" srcOrd="3" destOrd="0" parTransId="{D271581C-111E-40A8-A51A-6164A5032257}" sibTransId="{C7648E7E-FD5B-45E4-BA34-99F47BD0D1BE}"/>
    <dgm:cxn modelId="{FA069B7A-7E95-41F9-BDB8-6176BF43F0BA}" type="presOf" srcId="{4157906C-DC04-4298-902D-4981A69E984F}" destId="{1EBC9232-C568-4364-9E26-FEF70E208E41}" srcOrd="0" destOrd="0" presId="urn:microsoft.com/office/officeart/2005/8/layout/cycle6"/>
    <dgm:cxn modelId="{931D7C97-95FB-4B76-8C0A-3535E2E3B33C}" type="presParOf" srcId="{1EBC9232-C568-4364-9E26-FEF70E208E41}" destId="{F0356F6C-BFD8-4B75-AFD3-6F01D3F7CC15}" srcOrd="0" destOrd="0" presId="urn:microsoft.com/office/officeart/2005/8/layout/cycle6"/>
    <dgm:cxn modelId="{CF44AD10-4743-4C24-ABFA-2CDEA50D8B6E}" type="presOf" srcId="{4691E3FB-715C-4DC0-91D3-45C8BF0B6866}" destId="{F0356F6C-BFD8-4B75-AFD3-6F01D3F7CC15}" srcOrd="0" destOrd="0" presId="urn:microsoft.com/office/officeart/2005/8/layout/cycle6"/>
    <dgm:cxn modelId="{85F976DF-3C0E-4620-8FF8-1EAC1CA1F07E}" type="presParOf" srcId="{1EBC9232-C568-4364-9E26-FEF70E208E41}" destId="{750B2F23-242F-499F-BC39-9519CCA6DD8A}" srcOrd="1" destOrd="0" presId="urn:microsoft.com/office/officeart/2005/8/layout/cycle6"/>
    <dgm:cxn modelId="{D1150E09-3E7E-4DCB-A89C-E7790F4C9F9A}" type="presParOf" srcId="{1EBC9232-C568-4364-9E26-FEF70E208E41}" destId="{DCAFCE1F-ECF3-4D3E-B024-12E71FDDB089}" srcOrd="2" destOrd="0" presId="urn:microsoft.com/office/officeart/2005/8/layout/cycle6"/>
    <dgm:cxn modelId="{BF69094F-1571-4ED4-96D8-586F2FFD2604}" type="presOf" srcId="{6E8C7376-6E17-446F-B7D8-04DDBA8DD317}" destId="{DCAFCE1F-ECF3-4D3E-B024-12E71FDDB089}" srcOrd="0" destOrd="0" presId="urn:microsoft.com/office/officeart/2005/8/layout/cycle6"/>
    <dgm:cxn modelId="{32BF861B-12B2-4343-A8EF-A4985A70683B}" type="presParOf" srcId="{1EBC9232-C568-4364-9E26-FEF70E208E41}" destId="{577C9027-3CF7-47D5-BBA7-6BCCF0F42174}" srcOrd="3" destOrd="0" presId="urn:microsoft.com/office/officeart/2005/8/layout/cycle6"/>
    <dgm:cxn modelId="{03A760E1-95B0-45B8-A4CF-CBD938AB0D2A}" type="presOf" srcId="{61290BD3-705D-41DD-A0E5-A4DDC821DD45}" destId="{577C9027-3CF7-47D5-BBA7-6BCCF0F42174}" srcOrd="0" destOrd="0" presId="urn:microsoft.com/office/officeart/2005/8/layout/cycle6"/>
    <dgm:cxn modelId="{E4470FA7-0048-476B-A0E4-FEA1FCA5F89E}" type="presParOf" srcId="{1EBC9232-C568-4364-9E26-FEF70E208E41}" destId="{92CB05FB-4DA2-469E-9594-AFC4731CBFCD}" srcOrd="4" destOrd="0" presId="urn:microsoft.com/office/officeart/2005/8/layout/cycle6"/>
    <dgm:cxn modelId="{185DD4B0-82A2-4C00-A9BC-E374878C4E81}" type="presParOf" srcId="{1EBC9232-C568-4364-9E26-FEF70E208E41}" destId="{8C0A817C-0D2D-49F9-9891-4BB36C6A206B}" srcOrd="5" destOrd="0" presId="urn:microsoft.com/office/officeart/2005/8/layout/cycle6"/>
    <dgm:cxn modelId="{DE75D595-8234-4023-94EF-A5A6AA1A8A2F}" type="presOf" srcId="{2DCC4795-FFD1-4C3A-9357-EF3DD529EADC}" destId="{8C0A817C-0D2D-49F9-9891-4BB36C6A206B}" srcOrd="0" destOrd="0" presId="urn:microsoft.com/office/officeart/2005/8/layout/cycle6"/>
    <dgm:cxn modelId="{4D79E6EF-F8F8-4A29-8ADE-24195CA24D53}" type="presParOf" srcId="{1EBC9232-C568-4364-9E26-FEF70E208E41}" destId="{2E231C9A-45FB-46E1-B57A-6A4DE54CC9E9}" srcOrd="6" destOrd="0" presId="urn:microsoft.com/office/officeart/2005/8/layout/cycle6"/>
    <dgm:cxn modelId="{40703E16-7006-4D64-A706-8671BCA0BA88}" type="presOf" srcId="{27AFC4B9-60EF-4728-B4F1-0B84E4A3FEA5}" destId="{2E231C9A-45FB-46E1-B57A-6A4DE54CC9E9}" srcOrd="0" destOrd="0" presId="urn:microsoft.com/office/officeart/2005/8/layout/cycle6"/>
    <dgm:cxn modelId="{0F102C2D-577C-445F-A874-73551DC30014}" type="presParOf" srcId="{1EBC9232-C568-4364-9E26-FEF70E208E41}" destId="{0B5B38E0-9306-4058-9B0A-CEDF1F6EDD5A}" srcOrd="7" destOrd="0" presId="urn:microsoft.com/office/officeart/2005/8/layout/cycle6"/>
    <dgm:cxn modelId="{3A0A5E7C-C160-421C-ADC2-BC65BD6E5B0B}" type="presParOf" srcId="{1EBC9232-C568-4364-9E26-FEF70E208E41}" destId="{56C28AD5-EF85-4FB0-94B5-7CFE54767D47}" srcOrd="8" destOrd="0" presId="urn:microsoft.com/office/officeart/2005/8/layout/cycle6"/>
    <dgm:cxn modelId="{A8965BF3-9F8D-4B71-9167-F4F6AF9E8C00}" type="presOf" srcId="{BEF85867-8C95-47B7-A989-9CDDFA6BFAAE}" destId="{56C28AD5-EF85-4FB0-94B5-7CFE54767D47}" srcOrd="0" destOrd="0" presId="urn:microsoft.com/office/officeart/2005/8/layout/cycle6"/>
    <dgm:cxn modelId="{3970321B-1788-44BB-BCE9-0F2F7E5A8F0F}" type="presParOf" srcId="{1EBC9232-C568-4364-9E26-FEF70E208E41}" destId="{863F0D37-1F95-47C2-8FE2-72456824E4EE}" srcOrd="9" destOrd="0" presId="urn:microsoft.com/office/officeart/2005/8/layout/cycle6"/>
    <dgm:cxn modelId="{23F3A6E5-91DE-450F-9934-91C0C95E3E09}" type="presOf" srcId="{9F50291E-E2B1-495A-BBC9-B9B73E2E98D0}" destId="{863F0D37-1F95-47C2-8FE2-72456824E4EE}" srcOrd="0" destOrd="0" presId="urn:microsoft.com/office/officeart/2005/8/layout/cycle6"/>
    <dgm:cxn modelId="{542CA533-73B9-459A-BF0D-968719A706E7}" type="presParOf" srcId="{1EBC9232-C568-4364-9E26-FEF70E208E41}" destId="{C3086E42-6B5D-4D4E-9672-A53F0EA9FCFF}" srcOrd="10" destOrd="0" presId="urn:microsoft.com/office/officeart/2005/8/layout/cycle6"/>
    <dgm:cxn modelId="{1AE87C3C-D116-4634-8B0E-9635AEEF8FB1}" type="presParOf" srcId="{1EBC9232-C568-4364-9E26-FEF70E208E41}" destId="{DE355AFA-F979-4E29-A15B-A904939AD7F8}" srcOrd="11" destOrd="0" presId="urn:microsoft.com/office/officeart/2005/8/layout/cycle6"/>
    <dgm:cxn modelId="{005E1782-50B1-4AA8-A778-5E617AD322FA}" type="presOf" srcId="{C7648E7E-FD5B-45E4-BA34-99F47BD0D1BE}" destId="{DE355AFA-F979-4E29-A15B-A904939AD7F8}"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phldr="0" custT="1"/>
      <dgm:spPr/>
      <dgm:t>
        <a:bodyPr vert="horz" wrap="square"/>
        <a:p>
          <a:pPr algn="ctr">
            <a:lnSpc>
              <a:spcPct val="100000"/>
            </a:lnSpc>
            <a:spcBef>
              <a:spcPct val="0"/>
            </a:spcBef>
            <a:spcAft>
              <a:spcPct val="35000"/>
            </a:spcAft>
          </a:pPr>
          <a:r>
            <a:rPr lang="zh-CN" altLang="en-US" sz="2800" b="1" dirty="0" smtClean="0">
              <a:solidFill>
                <a:schemeClr val="bg1"/>
              </a:solidFill>
            </a:rPr>
            <a:t>界定</a:t>
          </a:r>
          <a:r>
            <a:rPr lang="zh-CN" altLang="en-US" sz="2800" b="1" dirty="0" smtClean="0">
              <a:solidFill>
                <a:schemeClr val="bg1"/>
              </a:solidFill>
            </a:rPr>
            <a:t>组织</a:t>
          </a:r>
          <a:r>
            <a:rPr lang="zh-CN" altLang="en-US" sz="2800" b="1" dirty="0" smtClean="0">
              <a:solidFill>
                <a:schemeClr val="bg1"/>
              </a:solidFill>
            </a:rPr>
            <a:t>报酬在劳动力市场上的核心竞争优势</a:t>
          </a:r>
          <a:r>
            <a:rPr lang="zh-CN" altLang="en-US" sz="2400" b="0" dirty="0" smtClean="0">
              <a:solidFill>
                <a:schemeClr val="bg1"/>
              </a:solidFill>
            </a:rPr>
            <a:t>（如货币报酬多、组合好、选择员工自己想要的）</a:t>
          </a:r>
          <a:r>
            <a:rPr lang="zh-CN" altLang="en-US" sz="2400" b="0" dirty="0">
              <a:solidFill>
                <a:schemeClr val="bg1"/>
              </a:solidFill>
            </a:rPr>
            <a:t/>
          </a:r>
          <a:endParaRPr lang="zh-CN" altLang="en-US" sz="2400" b="0" dirty="0">
            <a:solidFill>
              <a:schemeClr val="bg1"/>
            </a:solidFill>
          </a:endParaRPr>
        </a:p>
      </dgm:t>
    </dgm:pt>
    <dgm:pt modelId="{5CBA7B6B-197B-42B2-BE40-3962C9E89122}" cxnId="{F9EA7C83-ED1D-4A55-A715-8623A22F9CF6}" type="parTrans">
      <dgm:prSet/>
      <dgm:spPr/>
      <dgm:t>
        <a:bodyPr/>
        <a:lstStyle/>
        <a:p>
          <a:endParaRPr lang="zh-CN" altLang="en-US" sz="4800" b="1">
            <a:solidFill>
              <a:schemeClr val="tx1"/>
            </a:solidFill>
          </a:endParaRPr>
        </a:p>
      </dgm:t>
    </dgm:pt>
    <dgm:pt modelId="{0CEF0627-0614-4509-B718-73F08FAB8457}" cxnId="{F9EA7C83-ED1D-4A55-A715-8623A22F9CF6}"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Cnt="0"/>
      <dgm:spPr/>
      <dgm:t>
        <a:bodyPr/>
        <a:lstStyle/>
        <a:p>
          <a:endParaRPr lang="zh-CN" altLang="en-US"/>
        </a:p>
      </dgm:t>
    </dgm:pt>
    <dgm:pt modelId="{10415D43-1D4A-40D5-9D9D-704630EDF1CA}" type="pres">
      <dgm:prSet presAssocID="{40C82811-5FC8-4415-A1FD-F3FE2BEF6124}" presName="parentText" presStyleLbl="node1" presStyleIdx="0" presStyleCnt="1" custScaleX="139623" custLinFactNeighborX="-50818" custLinFactNeighborY="6479">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F9EA7C83-ED1D-4A55-A715-8623A22F9CF6}" srcId="{4248248D-1E7E-41F2-B7EA-584708088B2A}" destId="{40C82811-5FC8-4415-A1FD-F3FE2BEF6124}" srcOrd="0" destOrd="0" parTransId="{5CBA7B6B-197B-42B2-BE40-3962C9E89122}" sibTransId="{0CEF0627-0614-4509-B718-73F08FAB8457}"/>
    <dgm:cxn modelId="{33731DD3-D110-4B2E-B37F-792665CCF391}" type="presOf" srcId="{4248248D-1E7E-41F2-B7EA-584708088B2A}" destId="{C1F197B9-DA90-47E3-B853-EA9845E45003}" srcOrd="0" destOrd="0" presId="urn:microsoft.com/office/officeart/2005/8/layout/list1"/>
    <dgm:cxn modelId="{C1BC5BAA-5291-4865-ACDA-D78A28CD0F58}" type="presParOf" srcId="{C1F197B9-DA90-47E3-B853-EA9845E45003}" destId="{E6BA305F-B24D-48B0-92FE-BFAB8DC03537}" srcOrd="0" destOrd="0" presId="urn:microsoft.com/office/officeart/2005/8/layout/list1"/>
    <dgm:cxn modelId="{9D906401-DF42-4035-A1E3-76C29DFF5D84}" type="presParOf" srcId="{E6BA305F-B24D-48B0-92FE-BFAB8DC03537}" destId="{6A1C1A74-9538-462F-9C78-851E7C838DD2}" srcOrd="0" destOrd="0" presId="urn:microsoft.com/office/officeart/2005/8/layout/list1"/>
    <dgm:cxn modelId="{6925A2EB-AB13-405F-AA14-3CBF29BF614D}" type="presOf" srcId="{40C82811-5FC8-4415-A1FD-F3FE2BEF6124}" destId="{6A1C1A74-9538-462F-9C78-851E7C838DD2}" srcOrd="0" destOrd="0" presId="urn:microsoft.com/office/officeart/2005/8/layout/list1"/>
    <dgm:cxn modelId="{52A89294-10B0-4CBA-B5C5-DF0573A1FB28}" type="presParOf" srcId="{E6BA305F-B24D-48B0-92FE-BFAB8DC03537}" destId="{10415D43-1D4A-40D5-9D9D-704630EDF1CA}" srcOrd="1" destOrd="0" presId="urn:microsoft.com/office/officeart/2005/8/layout/list1"/>
    <dgm:cxn modelId="{D3923E8B-E16F-4F33-A89E-898ABDFC29C1}" type="presOf" srcId="{40C82811-5FC8-4415-A1FD-F3FE2BEF6124}" destId="{10415D43-1D4A-40D5-9D9D-704630EDF1CA}" srcOrd="0" destOrd="0" presId="urn:microsoft.com/office/officeart/2005/8/layout/list1"/>
    <dgm:cxn modelId="{08B1C641-1B2F-478C-9940-78E6BA453254}" type="presParOf" srcId="{C1F197B9-DA90-47E3-B853-EA9845E45003}" destId="{4964EFAE-8E43-40B7-A288-407B463E89DA}" srcOrd="1" destOrd="0" presId="urn:microsoft.com/office/officeart/2005/8/layout/list1"/>
    <dgm:cxn modelId="{3C738C16-048E-473F-A92F-147202053D5D}"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custT="1"/>
      <dgm:spPr/>
      <dgm:t>
        <a:bodyPr/>
        <a:lstStyle/>
        <a:p>
          <a:pPr algn="ctr"/>
          <a:r>
            <a:rPr lang="zh-CN" altLang="en-US" sz="2400" b="1" dirty="0" smtClean="0">
              <a:solidFill>
                <a:schemeClr val="bg1"/>
              </a:solidFill>
            </a:rPr>
            <a:t>给决策者提供充分、清晰的参照，使他们能评价现在项目的有效性，并决定哪些现有项目应改进。</a:t>
          </a:r>
          <a:endParaRPr lang="zh-CN" altLang="en-US" sz="2400" b="1" dirty="0">
            <a:solidFill>
              <a:schemeClr val="bg1"/>
            </a:solidFill>
          </a:endParaRPr>
        </a:p>
      </dgm:t>
    </dgm:pt>
    <dgm:pt modelId="{5CBA7B6B-197B-42B2-BE40-3962C9E89122}" cxnId="{10F9D436-D022-4C00-8E09-0BCC4526A87B}" type="parTrans">
      <dgm:prSet/>
      <dgm:spPr/>
      <dgm:t>
        <a:bodyPr/>
        <a:lstStyle/>
        <a:p>
          <a:endParaRPr lang="zh-CN" altLang="en-US" sz="4800" b="1">
            <a:solidFill>
              <a:schemeClr val="tx1"/>
            </a:solidFill>
          </a:endParaRPr>
        </a:p>
      </dgm:t>
    </dgm:pt>
    <dgm:pt modelId="{0CEF0627-0614-4509-B718-73F08FAB8457}" cxnId="{10F9D436-D022-4C00-8E09-0BCC4526A87B}"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Lbl="node1" presStyleIdx="0" presStyleCnt="1"/>
      <dgm:spPr/>
      <dgm:t>
        <a:bodyPr/>
        <a:lstStyle/>
        <a:p>
          <a:endParaRPr lang="zh-CN" altLang="en-US"/>
        </a:p>
      </dgm:t>
    </dgm:pt>
    <dgm:pt modelId="{10415D43-1D4A-40D5-9D9D-704630EDF1CA}" type="pres">
      <dgm:prSet presAssocID="{40C82811-5FC8-4415-A1FD-F3FE2BEF6124}" presName="parentText" presStyleLbl="node1" presStyleIdx="0" presStyleCnt="1" custScaleX="139623" custLinFactNeighborX="-50818" custLinFactNeighborY="6479">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DB7E3FD0-8190-47EC-8657-6A6DB01FEFBD}" type="presOf" srcId="{4248248D-1E7E-41F2-B7EA-584708088B2A}" destId="{C1F197B9-DA90-47E3-B853-EA9845E45003}" srcOrd="0" destOrd="0" presId="urn:microsoft.com/office/officeart/2005/8/layout/list1"/>
    <dgm:cxn modelId="{10F9D436-D022-4C00-8E09-0BCC4526A87B}" srcId="{4248248D-1E7E-41F2-B7EA-584708088B2A}" destId="{40C82811-5FC8-4415-A1FD-F3FE2BEF6124}" srcOrd="0" destOrd="0" parTransId="{5CBA7B6B-197B-42B2-BE40-3962C9E89122}" sibTransId="{0CEF0627-0614-4509-B718-73F08FAB8457}"/>
    <dgm:cxn modelId="{852B4383-AABF-4EF0-BC94-752B33017EDA}" type="presOf" srcId="{40C82811-5FC8-4415-A1FD-F3FE2BEF6124}" destId="{10415D43-1D4A-40D5-9D9D-704630EDF1CA}" srcOrd="1" destOrd="0" presId="urn:microsoft.com/office/officeart/2005/8/layout/list1"/>
    <dgm:cxn modelId="{AB50DA9A-72F1-400B-A3DB-03AD09E247C9}" type="presOf" srcId="{40C82811-5FC8-4415-A1FD-F3FE2BEF6124}" destId="{6A1C1A74-9538-462F-9C78-851E7C838DD2}" srcOrd="0" destOrd="0" presId="urn:microsoft.com/office/officeart/2005/8/layout/list1"/>
    <dgm:cxn modelId="{5BC78D3F-C669-446B-8979-B1E476C64B5A}" type="presParOf" srcId="{C1F197B9-DA90-47E3-B853-EA9845E45003}" destId="{E6BA305F-B24D-48B0-92FE-BFAB8DC03537}" srcOrd="0" destOrd="0" presId="urn:microsoft.com/office/officeart/2005/8/layout/list1"/>
    <dgm:cxn modelId="{BA499017-F490-4B37-9623-D08E1BA8F7B6}" type="presParOf" srcId="{E6BA305F-B24D-48B0-92FE-BFAB8DC03537}" destId="{6A1C1A74-9538-462F-9C78-851E7C838DD2}" srcOrd="0" destOrd="0" presId="urn:microsoft.com/office/officeart/2005/8/layout/list1"/>
    <dgm:cxn modelId="{0343F4C0-0311-42EC-B1C0-1C20D4A182EF}" type="presParOf" srcId="{E6BA305F-B24D-48B0-92FE-BFAB8DC03537}" destId="{10415D43-1D4A-40D5-9D9D-704630EDF1CA}" srcOrd="1" destOrd="0" presId="urn:microsoft.com/office/officeart/2005/8/layout/list1"/>
    <dgm:cxn modelId="{19D4F58B-19D4-430A-9117-0B5318EE0E71}" type="presParOf" srcId="{C1F197B9-DA90-47E3-B853-EA9845E45003}" destId="{4964EFAE-8E43-40B7-A288-407B463E89DA}" srcOrd="1" destOrd="0" presId="urn:microsoft.com/office/officeart/2005/8/layout/list1"/>
    <dgm:cxn modelId="{3696F37C-35D9-40D4-8B0C-8F58363525E6}"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custT="1"/>
      <dgm:spPr/>
      <dgm:t>
        <a:bodyPr/>
        <a:lstStyle/>
        <a:p>
          <a:pPr algn="ctr"/>
          <a:r>
            <a:rPr lang="zh-CN" altLang="en-US" sz="2800" b="1" dirty="0" smtClean="0">
              <a:solidFill>
                <a:schemeClr val="bg1"/>
              </a:solidFill>
            </a:rPr>
            <a:t>回答设计每一个项目的必要性及理由</a:t>
          </a:r>
          <a:endParaRPr lang="zh-CN" altLang="en-US" sz="2800" b="1" dirty="0">
            <a:solidFill>
              <a:schemeClr val="bg1"/>
            </a:solidFill>
          </a:endParaRPr>
        </a:p>
      </dgm:t>
    </dgm:pt>
    <dgm:pt modelId="{5CBA7B6B-197B-42B2-BE40-3962C9E89122}" cxnId="{10F9D436-D022-4C00-8E09-0BCC4526A87B}" type="parTrans">
      <dgm:prSet/>
      <dgm:spPr/>
      <dgm:t>
        <a:bodyPr/>
        <a:lstStyle/>
        <a:p>
          <a:endParaRPr lang="zh-CN" altLang="en-US" sz="4800" b="1">
            <a:solidFill>
              <a:schemeClr val="tx1"/>
            </a:solidFill>
          </a:endParaRPr>
        </a:p>
      </dgm:t>
    </dgm:pt>
    <dgm:pt modelId="{0CEF0627-0614-4509-B718-73F08FAB8457}" cxnId="{10F9D436-D022-4C00-8E09-0BCC4526A87B}"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Lbl="node1" presStyleIdx="0" presStyleCnt="1"/>
      <dgm:spPr/>
      <dgm:t>
        <a:bodyPr/>
        <a:lstStyle/>
        <a:p>
          <a:endParaRPr lang="zh-CN" altLang="en-US"/>
        </a:p>
      </dgm:t>
    </dgm:pt>
    <dgm:pt modelId="{10415D43-1D4A-40D5-9D9D-704630EDF1CA}" type="pres">
      <dgm:prSet presAssocID="{40C82811-5FC8-4415-A1FD-F3FE2BEF6124}" presName="parentText" presStyleLbl="node1" presStyleIdx="0" presStyleCnt="1" custScaleX="139623" custLinFactNeighborX="-50818" custLinFactNeighborY="6479">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10F9D436-D022-4C00-8E09-0BCC4526A87B}" srcId="{4248248D-1E7E-41F2-B7EA-584708088B2A}" destId="{40C82811-5FC8-4415-A1FD-F3FE2BEF6124}" srcOrd="0" destOrd="0" parTransId="{5CBA7B6B-197B-42B2-BE40-3962C9E89122}" sibTransId="{0CEF0627-0614-4509-B718-73F08FAB8457}"/>
    <dgm:cxn modelId="{ADEB1BB7-A2D9-4A7B-BC75-BB41FD5A75C5}" type="presOf" srcId="{40C82811-5FC8-4415-A1FD-F3FE2BEF6124}" destId="{10415D43-1D4A-40D5-9D9D-704630EDF1CA}" srcOrd="1" destOrd="0" presId="urn:microsoft.com/office/officeart/2005/8/layout/list1"/>
    <dgm:cxn modelId="{1AE34271-5398-4483-A062-9D5EA25AEF55}" type="presOf" srcId="{40C82811-5FC8-4415-A1FD-F3FE2BEF6124}" destId="{6A1C1A74-9538-462F-9C78-851E7C838DD2}" srcOrd="0" destOrd="0" presId="urn:microsoft.com/office/officeart/2005/8/layout/list1"/>
    <dgm:cxn modelId="{8A224AC9-6A4D-452B-B419-77515191F681}" type="presOf" srcId="{4248248D-1E7E-41F2-B7EA-584708088B2A}" destId="{C1F197B9-DA90-47E3-B853-EA9845E45003}" srcOrd="0" destOrd="0" presId="urn:microsoft.com/office/officeart/2005/8/layout/list1"/>
    <dgm:cxn modelId="{209F295E-0E1C-41B8-B7DE-7BE8B9585B0A}" type="presParOf" srcId="{C1F197B9-DA90-47E3-B853-EA9845E45003}" destId="{E6BA305F-B24D-48B0-92FE-BFAB8DC03537}" srcOrd="0" destOrd="0" presId="urn:microsoft.com/office/officeart/2005/8/layout/list1"/>
    <dgm:cxn modelId="{9B05F941-5CFA-4CDC-BD39-B5B087F7BA59}" type="presParOf" srcId="{E6BA305F-B24D-48B0-92FE-BFAB8DC03537}" destId="{6A1C1A74-9538-462F-9C78-851E7C838DD2}" srcOrd="0" destOrd="0" presId="urn:microsoft.com/office/officeart/2005/8/layout/list1"/>
    <dgm:cxn modelId="{439C4715-3A41-4041-807F-CE2399B59767}" type="presParOf" srcId="{E6BA305F-B24D-48B0-92FE-BFAB8DC03537}" destId="{10415D43-1D4A-40D5-9D9D-704630EDF1CA}" srcOrd="1" destOrd="0" presId="urn:microsoft.com/office/officeart/2005/8/layout/list1"/>
    <dgm:cxn modelId="{EE61E229-9F07-41AA-94EF-0D110908E933}" type="presParOf" srcId="{C1F197B9-DA90-47E3-B853-EA9845E45003}" destId="{4964EFAE-8E43-40B7-A288-407B463E89DA}" srcOrd="1" destOrd="0" presId="urn:microsoft.com/office/officeart/2005/8/layout/list1"/>
    <dgm:cxn modelId="{935C5885-AE75-403C-91AE-8F103A39E81F}"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phldr="0" custT="1"/>
      <dgm:spPr/>
      <dgm:t>
        <a:bodyPr vert="horz" wrap="square"/>
        <a:p>
          <a:pPr>
            <a:lnSpc>
              <a:spcPct val="100000"/>
            </a:lnSpc>
            <a:spcBef>
              <a:spcPct val="0"/>
            </a:spcBef>
            <a:spcAft>
              <a:spcPct val="35000"/>
            </a:spcAft>
          </a:pPr>
          <a:r>
            <a:rPr lang="zh-CN" altLang="en-US" sz="2000" b="1" dirty="0" smtClean="0">
              <a:solidFill>
                <a:schemeClr val="bg1"/>
              </a:solidFill>
            </a:rPr>
            <a:t>         </a:t>
          </a:r>
          <a:r>
            <a:rPr lang="zh-CN" altLang="en-US" sz="2400" b="1" dirty="0" smtClean="0">
              <a:solidFill>
                <a:schemeClr val="bg1"/>
              </a:solidFill>
            </a:rPr>
            <a:t>组织</a:t>
          </a:r>
          <a:r>
            <a:rPr lang="zh-CN" altLang="en-US" sz="2400" b="1" dirty="0" smtClean="0">
              <a:solidFill>
                <a:schemeClr val="bg1"/>
              </a:solidFill>
            </a:rPr>
            <a:t>要为总体报酬哲学建立一个环境。</a:t>
          </a:r>
          <a:r>
            <a:rPr lang="en-US" altLang="zh-CN" sz="2400" b="1" dirty="0" smtClean="0">
              <a:solidFill>
                <a:schemeClr val="bg1"/>
              </a:solidFill>
            </a:rPr>
            <a:t/>
          </a:r>
          <a:endParaRPr lang="en-US" altLang="zh-CN" sz="2400" b="1" dirty="0" smtClean="0">
            <a:solidFill>
              <a:schemeClr val="bg1"/>
            </a:solidFill>
          </a:endParaRPr>
        </a:p>
        <a:p>
          <a:pPr>
            <a:lnSpc>
              <a:spcPct val="100000"/>
            </a:lnSpc>
            <a:spcBef>
              <a:spcPct val="0"/>
            </a:spcBef>
            <a:spcAft>
              <a:spcPct val="35000"/>
            </a:spcAft>
          </a:pPr>
          <a:r>
            <a:rPr lang="zh-CN" altLang="en-US" sz="2400" b="1" dirty="0" smtClean="0">
              <a:solidFill>
                <a:schemeClr val="bg1"/>
              </a:solidFill>
            </a:rPr>
            <a:t>        特别地，这个环境应当能够让组织应对特定的挑战或推行根本变革。（环境）</a:t>
          </a:r>
          <a:r>
            <a:rPr lang="zh-CN" altLang="en-US" sz="2400" b="1" dirty="0">
              <a:solidFill>
                <a:schemeClr val="bg1"/>
              </a:solidFill>
            </a:rPr>
            <a:t/>
          </a:r>
          <a:endParaRPr lang="zh-CN" altLang="en-US" sz="2400" b="1" dirty="0">
            <a:solidFill>
              <a:schemeClr val="bg1"/>
            </a:solidFill>
          </a:endParaRPr>
        </a:p>
      </dgm:t>
    </dgm:pt>
    <dgm:pt modelId="{5CBA7B6B-197B-42B2-BE40-3962C9E89122}" cxnId="{D55E235E-552A-450C-A2A0-DE3EB6C8A7AA}" type="parTrans">
      <dgm:prSet/>
      <dgm:spPr/>
      <dgm:t>
        <a:bodyPr/>
        <a:lstStyle/>
        <a:p>
          <a:endParaRPr lang="zh-CN" altLang="en-US" sz="4800" b="1">
            <a:solidFill>
              <a:schemeClr val="tx1"/>
            </a:solidFill>
          </a:endParaRPr>
        </a:p>
      </dgm:t>
    </dgm:pt>
    <dgm:pt modelId="{0CEF0627-0614-4509-B718-73F08FAB8457}" cxnId="{D55E235E-552A-450C-A2A0-DE3EB6C8A7AA}"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Cnt="0"/>
      <dgm:spPr/>
      <dgm:t>
        <a:bodyPr/>
        <a:lstStyle/>
        <a:p>
          <a:endParaRPr lang="zh-CN" altLang="en-US"/>
        </a:p>
      </dgm:t>
    </dgm:pt>
    <dgm:pt modelId="{10415D43-1D4A-40D5-9D9D-704630EDF1CA}" type="pres">
      <dgm:prSet presAssocID="{40C82811-5FC8-4415-A1FD-F3FE2BEF6124}" presName="parentText" presStyleLbl="node1" presStyleIdx="0" presStyleCnt="1" custScaleX="139623" custLinFactNeighborX="-50818" custLinFactNeighborY="6479">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D55E235E-552A-450C-A2A0-DE3EB6C8A7AA}" srcId="{4248248D-1E7E-41F2-B7EA-584708088B2A}" destId="{40C82811-5FC8-4415-A1FD-F3FE2BEF6124}" srcOrd="0" destOrd="0" parTransId="{5CBA7B6B-197B-42B2-BE40-3962C9E89122}" sibTransId="{0CEF0627-0614-4509-B718-73F08FAB8457}"/>
    <dgm:cxn modelId="{30E3D430-96FA-4419-B6C3-44641E6F8CFA}" type="presOf" srcId="{4248248D-1E7E-41F2-B7EA-584708088B2A}" destId="{C1F197B9-DA90-47E3-B853-EA9845E45003}" srcOrd="0" destOrd="0" presId="urn:microsoft.com/office/officeart/2005/8/layout/list1"/>
    <dgm:cxn modelId="{B90991BD-D228-4355-B0EC-5563BD27BA4B}" type="presParOf" srcId="{C1F197B9-DA90-47E3-B853-EA9845E45003}" destId="{E6BA305F-B24D-48B0-92FE-BFAB8DC03537}" srcOrd="0" destOrd="0" presId="urn:microsoft.com/office/officeart/2005/8/layout/list1"/>
    <dgm:cxn modelId="{8580D638-3890-4BB5-8593-8A076024E4C5}" type="presParOf" srcId="{E6BA305F-B24D-48B0-92FE-BFAB8DC03537}" destId="{6A1C1A74-9538-462F-9C78-851E7C838DD2}" srcOrd="0" destOrd="0" presId="urn:microsoft.com/office/officeart/2005/8/layout/list1"/>
    <dgm:cxn modelId="{F5919D1E-5D15-4702-BBA6-29D9BBD6A274}" type="presOf" srcId="{40C82811-5FC8-4415-A1FD-F3FE2BEF6124}" destId="{6A1C1A74-9538-462F-9C78-851E7C838DD2}" srcOrd="0" destOrd="0" presId="urn:microsoft.com/office/officeart/2005/8/layout/list1"/>
    <dgm:cxn modelId="{B5331224-6624-4ABA-A23A-86F868D3CDB2}" type="presParOf" srcId="{E6BA305F-B24D-48B0-92FE-BFAB8DC03537}" destId="{10415D43-1D4A-40D5-9D9D-704630EDF1CA}" srcOrd="1" destOrd="0" presId="urn:microsoft.com/office/officeart/2005/8/layout/list1"/>
    <dgm:cxn modelId="{EC4A1140-46F7-40C5-8EED-05BE180C59FF}" type="presOf" srcId="{40C82811-5FC8-4415-A1FD-F3FE2BEF6124}" destId="{10415D43-1D4A-40D5-9D9D-704630EDF1CA}" srcOrd="0" destOrd="0" presId="urn:microsoft.com/office/officeart/2005/8/layout/list1"/>
    <dgm:cxn modelId="{C5ABF6B5-EEF5-48B9-AB13-66B9059DCCC5}" type="presParOf" srcId="{C1F197B9-DA90-47E3-B853-EA9845E45003}" destId="{4964EFAE-8E43-40B7-A288-407B463E89DA}" srcOrd="1" destOrd="0" presId="urn:microsoft.com/office/officeart/2005/8/layout/list1"/>
    <dgm:cxn modelId="{5B79363C-4487-402A-8E73-46BA1834BF5C}"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phldr="0" custT="1"/>
      <dgm:spPr/>
      <dgm:t>
        <a:bodyPr vert="horz" wrap="square"/>
        <a:p>
          <a:pPr algn="ctr">
            <a:lnSpc>
              <a:spcPct val="100000"/>
            </a:lnSpc>
            <a:spcBef>
              <a:spcPct val="0"/>
            </a:spcBef>
            <a:spcAft>
              <a:spcPct val="35000"/>
            </a:spcAft>
          </a:pPr>
          <a:r>
            <a:rPr lang="zh-CN" altLang="en-US" sz="2400" b="1" dirty="0" smtClean="0">
              <a:solidFill>
                <a:schemeClr val="bg1"/>
              </a:solidFill>
            </a:rPr>
            <a:t>         报酬项目要承接</a:t>
          </a:r>
          <a:r>
            <a:rPr lang="zh-CN" altLang="en-US" sz="2400" b="1" dirty="0" smtClean="0">
              <a:solidFill>
                <a:schemeClr val="bg1"/>
              </a:solidFill>
            </a:rPr>
            <a:t>组织</a:t>
          </a:r>
          <a:r>
            <a:rPr lang="zh-CN" altLang="en-US" sz="2400" b="1" dirty="0" smtClean="0">
              <a:solidFill>
                <a:schemeClr val="bg1"/>
              </a:solidFill>
            </a:rPr>
            <a:t>的核心使命、战略与价值观，二者的表述要统一。（承上）</a:t>
          </a:r>
          <a:r>
            <a:rPr lang="zh-CN" altLang="en-US" sz="2400" b="1" dirty="0">
              <a:solidFill>
                <a:schemeClr val="bg1"/>
              </a:solidFill>
            </a:rPr>
            <a:t/>
          </a:r>
          <a:endParaRPr lang="zh-CN" altLang="en-US" sz="2400" b="1" dirty="0">
            <a:solidFill>
              <a:schemeClr val="bg1"/>
            </a:solidFill>
          </a:endParaRPr>
        </a:p>
      </dgm:t>
    </dgm:pt>
    <dgm:pt modelId="{5CBA7B6B-197B-42B2-BE40-3962C9E89122}" cxnId="{4C1BC666-7701-4644-995E-5417F29FA88F}" type="parTrans">
      <dgm:prSet/>
      <dgm:spPr/>
      <dgm:t>
        <a:bodyPr/>
        <a:lstStyle/>
        <a:p>
          <a:endParaRPr lang="zh-CN" altLang="en-US" sz="4800" b="1">
            <a:solidFill>
              <a:schemeClr val="tx1"/>
            </a:solidFill>
          </a:endParaRPr>
        </a:p>
      </dgm:t>
    </dgm:pt>
    <dgm:pt modelId="{0CEF0627-0614-4509-B718-73F08FAB8457}" cxnId="{4C1BC666-7701-4644-995E-5417F29FA88F}"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Cnt="0"/>
      <dgm:spPr/>
      <dgm:t>
        <a:bodyPr/>
        <a:lstStyle/>
        <a:p>
          <a:endParaRPr lang="zh-CN" altLang="en-US"/>
        </a:p>
      </dgm:t>
    </dgm:pt>
    <dgm:pt modelId="{10415D43-1D4A-40D5-9D9D-704630EDF1CA}" type="pres">
      <dgm:prSet presAssocID="{40C82811-5FC8-4415-A1FD-F3FE2BEF6124}" presName="parentText" presStyleLbl="node1" presStyleIdx="0" presStyleCnt="1" custScaleX="118634" custLinFactNeighborX="9467" custLinFactNeighborY="-4523">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4C1BC666-7701-4644-995E-5417F29FA88F}" srcId="{4248248D-1E7E-41F2-B7EA-584708088B2A}" destId="{40C82811-5FC8-4415-A1FD-F3FE2BEF6124}" srcOrd="0" destOrd="0" parTransId="{5CBA7B6B-197B-42B2-BE40-3962C9E89122}" sibTransId="{0CEF0627-0614-4509-B718-73F08FAB8457}"/>
    <dgm:cxn modelId="{33C07190-65B5-4967-9EF7-F0C29F1C811E}" type="presOf" srcId="{4248248D-1E7E-41F2-B7EA-584708088B2A}" destId="{C1F197B9-DA90-47E3-B853-EA9845E45003}" srcOrd="0" destOrd="0" presId="urn:microsoft.com/office/officeart/2005/8/layout/list1"/>
    <dgm:cxn modelId="{E4366914-9BE0-4FFA-B9A9-2493C7CFDD2E}" type="presParOf" srcId="{C1F197B9-DA90-47E3-B853-EA9845E45003}" destId="{E6BA305F-B24D-48B0-92FE-BFAB8DC03537}" srcOrd="0" destOrd="0" presId="urn:microsoft.com/office/officeart/2005/8/layout/list1"/>
    <dgm:cxn modelId="{67047F06-3EAC-4B01-A92A-B7F52D284C9F}" type="presParOf" srcId="{E6BA305F-B24D-48B0-92FE-BFAB8DC03537}" destId="{6A1C1A74-9538-462F-9C78-851E7C838DD2}" srcOrd="0" destOrd="0" presId="urn:microsoft.com/office/officeart/2005/8/layout/list1"/>
    <dgm:cxn modelId="{DEEDA62D-5BDA-4D76-87B0-93B75D7426C5}" type="presOf" srcId="{40C82811-5FC8-4415-A1FD-F3FE2BEF6124}" destId="{6A1C1A74-9538-462F-9C78-851E7C838DD2}" srcOrd="0" destOrd="0" presId="urn:microsoft.com/office/officeart/2005/8/layout/list1"/>
    <dgm:cxn modelId="{B35BFA4C-FA1E-458C-A47A-CE0FD5233DD9}" type="presParOf" srcId="{E6BA305F-B24D-48B0-92FE-BFAB8DC03537}" destId="{10415D43-1D4A-40D5-9D9D-704630EDF1CA}" srcOrd="1" destOrd="0" presId="urn:microsoft.com/office/officeart/2005/8/layout/list1"/>
    <dgm:cxn modelId="{FBB51E32-7AD0-4708-A8EA-25204530C1B0}" type="presOf" srcId="{40C82811-5FC8-4415-A1FD-F3FE2BEF6124}" destId="{10415D43-1D4A-40D5-9D9D-704630EDF1CA}" srcOrd="0" destOrd="0" presId="urn:microsoft.com/office/officeart/2005/8/layout/list1"/>
    <dgm:cxn modelId="{4F8B1645-F0B0-44E3-BE3F-F04442F25300}" type="presParOf" srcId="{C1F197B9-DA90-47E3-B853-EA9845E45003}" destId="{4964EFAE-8E43-40B7-A288-407B463E89DA}" srcOrd="1" destOrd="0" presId="urn:microsoft.com/office/officeart/2005/8/layout/list1"/>
    <dgm:cxn modelId="{88874694-A7E5-4CFC-8F82-4B2D35352BBB}"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phldr="0" custT="1"/>
      <dgm:spPr/>
      <dgm:t>
        <a:bodyPr vert="horz" wrap="square"/>
        <a:p>
          <a:pPr algn="l">
            <a:lnSpc>
              <a:spcPct val="100000"/>
            </a:lnSpc>
            <a:spcBef>
              <a:spcPct val="0"/>
            </a:spcBef>
            <a:spcAft>
              <a:spcPct val="35000"/>
            </a:spcAft>
          </a:pPr>
          <a:r>
            <a:rPr lang="zh-CN" altLang="en-US" sz="2000" b="1" dirty="0" smtClean="0">
              <a:solidFill>
                <a:schemeClr val="bg1"/>
              </a:solidFill>
            </a:rPr>
            <a:t>         </a:t>
          </a:r>
          <a:r>
            <a:rPr lang="zh-CN" altLang="en-US" sz="2400" b="1" dirty="0" smtClean="0">
              <a:solidFill>
                <a:schemeClr val="bg1"/>
              </a:solidFill>
            </a:rPr>
            <a:t>表述的过程中，一定要说清楚这些项目对</a:t>
          </a:r>
          <a:r>
            <a:rPr lang="zh-CN" altLang="en-US" sz="2400" b="1" dirty="0" smtClean="0">
              <a:solidFill>
                <a:schemeClr val="bg1"/>
              </a:solidFill>
            </a:rPr>
            <a:t>组织</a:t>
          </a:r>
          <a:r>
            <a:rPr lang="zh-CN" altLang="en-US" sz="2400" b="1" dirty="0" smtClean="0">
              <a:solidFill>
                <a:schemeClr val="bg1"/>
              </a:solidFill>
            </a:rPr>
            <a:t>吸引、保留、培养，以及奖赏它所欣赏的人的重要性。</a:t>
          </a:r>
          <a:r>
            <a:rPr lang="en-US" altLang="zh-CN" sz="2400" b="1" dirty="0" smtClean="0">
              <a:solidFill>
                <a:schemeClr val="bg1"/>
              </a:solidFill>
            </a:rPr>
            <a:t/>
          </a:r>
          <a:endParaRPr lang="en-US" altLang="zh-CN" sz="2400" b="1" dirty="0" smtClean="0">
            <a:solidFill>
              <a:schemeClr val="bg1"/>
            </a:solidFill>
          </a:endParaRPr>
        </a:p>
        <a:p>
          <a:pPr algn="ctr">
            <a:lnSpc>
              <a:spcPct val="100000"/>
            </a:lnSpc>
            <a:spcBef>
              <a:spcPct val="0"/>
            </a:spcBef>
            <a:spcAft>
              <a:spcPct val="35000"/>
            </a:spcAft>
          </a:pPr>
          <a:r>
            <a:rPr lang="zh-CN" altLang="en-US" sz="2400" b="1" dirty="0" smtClean="0">
              <a:solidFill>
                <a:schemeClr val="bg1"/>
              </a:solidFill>
            </a:rPr>
            <a:t>（重要地位）</a:t>
          </a:r>
          <a:r>
            <a:rPr lang="zh-CN" altLang="en-US" sz="2800" b="1" dirty="0">
              <a:solidFill>
                <a:schemeClr val="bg1"/>
              </a:solidFill>
            </a:rPr>
            <a:t/>
          </a:r>
          <a:endParaRPr lang="zh-CN" altLang="en-US" sz="2800" b="1" dirty="0">
            <a:solidFill>
              <a:schemeClr val="bg1"/>
            </a:solidFill>
          </a:endParaRPr>
        </a:p>
      </dgm:t>
    </dgm:pt>
    <dgm:pt modelId="{5CBA7B6B-197B-42B2-BE40-3962C9E89122}" cxnId="{23FA9FF6-48F3-45F1-8E38-4D3873FCC64E}" type="parTrans">
      <dgm:prSet/>
      <dgm:spPr/>
      <dgm:t>
        <a:bodyPr/>
        <a:lstStyle/>
        <a:p>
          <a:endParaRPr lang="zh-CN" altLang="en-US" sz="4800" b="1">
            <a:solidFill>
              <a:schemeClr val="tx1"/>
            </a:solidFill>
          </a:endParaRPr>
        </a:p>
      </dgm:t>
    </dgm:pt>
    <dgm:pt modelId="{0CEF0627-0614-4509-B718-73F08FAB8457}" cxnId="{23FA9FF6-48F3-45F1-8E38-4D3873FCC64E}"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Cnt="0"/>
      <dgm:spPr/>
      <dgm:t>
        <a:bodyPr/>
        <a:lstStyle/>
        <a:p>
          <a:endParaRPr lang="zh-CN" altLang="en-US"/>
        </a:p>
      </dgm:t>
    </dgm:pt>
    <dgm:pt modelId="{10415D43-1D4A-40D5-9D9D-704630EDF1CA}" type="pres">
      <dgm:prSet presAssocID="{40C82811-5FC8-4415-A1FD-F3FE2BEF6124}" presName="parentText" presStyleLbl="node1" presStyleIdx="0" presStyleCnt="1" custScaleX="139623" custLinFactNeighborX="-29697" custLinFactNeighborY="6479">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23FA9FF6-48F3-45F1-8E38-4D3873FCC64E}" srcId="{4248248D-1E7E-41F2-B7EA-584708088B2A}" destId="{40C82811-5FC8-4415-A1FD-F3FE2BEF6124}" srcOrd="0" destOrd="0" parTransId="{5CBA7B6B-197B-42B2-BE40-3962C9E89122}" sibTransId="{0CEF0627-0614-4509-B718-73F08FAB8457}"/>
    <dgm:cxn modelId="{00BEF750-9AED-478C-B47F-85368622AF63}" type="presOf" srcId="{4248248D-1E7E-41F2-B7EA-584708088B2A}" destId="{C1F197B9-DA90-47E3-B853-EA9845E45003}" srcOrd="0" destOrd="0" presId="urn:microsoft.com/office/officeart/2005/8/layout/list1"/>
    <dgm:cxn modelId="{D38A8191-33C9-473D-99D2-E128EB9FBC9B}" type="presParOf" srcId="{C1F197B9-DA90-47E3-B853-EA9845E45003}" destId="{E6BA305F-B24D-48B0-92FE-BFAB8DC03537}" srcOrd="0" destOrd="0" presId="urn:microsoft.com/office/officeart/2005/8/layout/list1"/>
    <dgm:cxn modelId="{0BB652EE-1B73-4676-A1CA-9071516A5909}" type="presParOf" srcId="{E6BA305F-B24D-48B0-92FE-BFAB8DC03537}" destId="{6A1C1A74-9538-462F-9C78-851E7C838DD2}" srcOrd="0" destOrd="0" presId="urn:microsoft.com/office/officeart/2005/8/layout/list1"/>
    <dgm:cxn modelId="{BECDBCA1-F98F-44C1-811A-F60A3DDEF67F}" type="presOf" srcId="{40C82811-5FC8-4415-A1FD-F3FE2BEF6124}" destId="{6A1C1A74-9538-462F-9C78-851E7C838DD2}" srcOrd="0" destOrd="0" presId="urn:microsoft.com/office/officeart/2005/8/layout/list1"/>
    <dgm:cxn modelId="{BEDE7926-5DA5-4AF1-850B-3AC36D87AF6B}" type="presParOf" srcId="{E6BA305F-B24D-48B0-92FE-BFAB8DC03537}" destId="{10415D43-1D4A-40D5-9D9D-704630EDF1CA}" srcOrd="1" destOrd="0" presId="urn:microsoft.com/office/officeart/2005/8/layout/list1"/>
    <dgm:cxn modelId="{946DEDF1-C9A9-4D7D-B09B-EE29F24B6416}" type="presOf" srcId="{40C82811-5FC8-4415-A1FD-F3FE2BEF6124}" destId="{10415D43-1D4A-40D5-9D9D-704630EDF1CA}" srcOrd="0" destOrd="0" presId="urn:microsoft.com/office/officeart/2005/8/layout/list1"/>
    <dgm:cxn modelId="{C615BCCF-1C05-497D-B325-7852C85CAF13}" type="presParOf" srcId="{C1F197B9-DA90-47E3-B853-EA9845E45003}" destId="{4964EFAE-8E43-40B7-A288-407B463E89DA}" srcOrd="1" destOrd="0" presId="urn:microsoft.com/office/officeart/2005/8/layout/list1"/>
    <dgm:cxn modelId="{AA602582-8FCC-4E95-A2AC-98DA94186CDF}"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custT="1"/>
      <dgm:spPr/>
      <dgm:t>
        <a:bodyPr/>
        <a:lstStyle/>
        <a:p>
          <a:pPr algn="l"/>
          <a:r>
            <a:rPr lang="zh-CN" altLang="en-US" sz="2400" b="1" dirty="0" smtClean="0">
              <a:solidFill>
                <a:schemeClr val="bg1"/>
              </a:solidFill>
            </a:rPr>
            <a:t>     界定项目的重点方面和它们的目标和基本关注点，</a:t>
          </a:r>
          <a:r>
            <a:rPr lang="zh-CN" altLang="en-US" sz="2000" b="1" dirty="0" smtClean="0">
              <a:solidFill>
                <a:schemeClr val="bg1"/>
              </a:solidFill>
            </a:rPr>
            <a:t>重点项目包括：</a:t>
          </a:r>
          <a:endParaRPr lang="en-US" altLang="zh-CN" sz="2000" b="1" dirty="0" smtClean="0">
            <a:solidFill>
              <a:schemeClr val="bg1"/>
            </a:solidFill>
          </a:endParaRPr>
        </a:p>
        <a:p>
          <a:pPr algn="l"/>
          <a:r>
            <a:rPr lang="en-US" altLang="zh-CN" sz="2000" b="1" dirty="0" smtClean="0">
              <a:solidFill>
                <a:schemeClr val="bg1"/>
              </a:solidFill>
            </a:rPr>
            <a:t>a.</a:t>
          </a:r>
          <a:r>
            <a:rPr lang="zh-CN" altLang="en-US" sz="2000" b="1" dirty="0" smtClean="0">
              <a:solidFill>
                <a:schemeClr val="bg1"/>
              </a:solidFill>
            </a:rPr>
            <a:t>基本薪酬</a:t>
          </a:r>
          <a:endParaRPr lang="en-US" altLang="zh-CN" sz="2000" b="1" dirty="0" smtClean="0">
            <a:solidFill>
              <a:schemeClr val="bg1"/>
            </a:solidFill>
          </a:endParaRPr>
        </a:p>
        <a:p>
          <a:pPr algn="l"/>
          <a:r>
            <a:rPr lang="en-US" altLang="zh-CN" sz="2000" b="1" dirty="0" smtClean="0">
              <a:solidFill>
                <a:schemeClr val="bg1"/>
              </a:solidFill>
            </a:rPr>
            <a:t>b.</a:t>
          </a:r>
          <a:r>
            <a:rPr lang="zh-CN" altLang="en-US" sz="2000" b="1" dirty="0" smtClean="0">
              <a:solidFill>
                <a:schemeClr val="bg1"/>
              </a:solidFill>
            </a:rPr>
            <a:t>变动现金报酬</a:t>
          </a:r>
          <a:endParaRPr lang="en-US" altLang="zh-CN" sz="2000" b="1" dirty="0" smtClean="0">
            <a:solidFill>
              <a:schemeClr val="bg1"/>
            </a:solidFill>
          </a:endParaRPr>
        </a:p>
        <a:p>
          <a:pPr algn="l"/>
          <a:r>
            <a:rPr lang="en-US" altLang="zh-CN" sz="2000" b="1" dirty="0" smtClean="0">
              <a:solidFill>
                <a:schemeClr val="bg1"/>
              </a:solidFill>
            </a:rPr>
            <a:t>c.</a:t>
          </a:r>
          <a:r>
            <a:rPr lang="zh-CN" altLang="en-US" sz="2000" b="1" dirty="0" smtClean="0">
              <a:solidFill>
                <a:schemeClr val="bg1"/>
              </a:solidFill>
            </a:rPr>
            <a:t>股权</a:t>
          </a:r>
          <a:endParaRPr lang="en-US" altLang="zh-CN" sz="2000" b="1" dirty="0" smtClean="0">
            <a:solidFill>
              <a:schemeClr val="bg1"/>
            </a:solidFill>
          </a:endParaRPr>
        </a:p>
        <a:p>
          <a:pPr algn="l"/>
          <a:r>
            <a:rPr lang="en-US" altLang="zh-CN" sz="2000" b="1" dirty="0" smtClean="0">
              <a:solidFill>
                <a:schemeClr val="bg1"/>
              </a:solidFill>
            </a:rPr>
            <a:t>d.</a:t>
          </a:r>
          <a:r>
            <a:rPr lang="zh-CN" altLang="en-US" sz="2000" b="1" dirty="0" smtClean="0">
              <a:solidFill>
                <a:schemeClr val="bg1"/>
              </a:solidFill>
            </a:rPr>
            <a:t>福利</a:t>
          </a:r>
          <a:endParaRPr lang="en-US" altLang="zh-CN" sz="2000" b="1" dirty="0" smtClean="0">
            <a:solidFill>
              <a:schemeClr val="bg1"/>
            </a:solidFill>
          </a:endParaRPr>
        </a:p>
        <a:p>
          <a:pPr algn="l"/>
          <a:r>
            <a:rPr lang="en-US" altLang="zh-CN" sz="2000" b="1" dirty="0" smtClean="0">
              <a:solidFill>
                <a:schemeClr val="bg1"/>
              </a:solidFill>
            </a:rPr>
            <a:t>e.</a:t>
          </a:r>
          <a:r>
            <a:rPr lang="zh-CN" altLang="en-US" sz="2000" b="1" dirty="0" smtClean="0">
              <a:solidFill>
                <a:schemeClr val="bg1"/>
              </a:solidFill>
            </a:rPr>
            <a:t>发展机会</a:t>
          </a:r>
          <a:endParaRPr lang="en-US" altLang="zh-CN" sz="2000" b="1" dirty="0" smtClean="0">
            <a:solidFill>
              <a:schemeClr val="bg1"/>
            </a:solidFill>
          </a:endParaRPr>
        </a:p>
        <a:p>
          <a:pPr algn="l"/>
          <a:r>
            <a:rPr lang="en-US" altLang="zh-CN" sz="2000" b="1" dirty="0" smtClean="0">
              <a:solidFill>
                <a:schemeClr val="bg1"/>
              </a:solidFill>
            </a:rPr>
            <a:t>f.</a:t>
          </a:r>
          <a:r>
            <a:rPr lang="zh-CN" altLang="en-US" sz="2000" b="1" dirty="0" smtClean="0">
              <a:solidFill>
                <a:schemeClr val="bg1"/>
              </a:solidFill>
            </a:rPr>
            <a:t>职业生涯</a:t>
          </a:r>
          <a:endParaRPr lang="en-US" altLang="zh-CN" sz="2000" b="1" dirty="0" smtClean="0">
            <a:solidFill>
              <a:schemeClr val="bg1"/>
            </a:solidFill>
          </a:endParaRPr>
        </a:p>
        <a:p>
          <a:pPr algn="l"/>
          <a:r>
            <a:rPr lang="en-US" altLang="zh-CN" sz="2000" b="1" dirty="0" smtClean="0">
              <a:solidFill>
                <a:schemeClr val="bg1"/>
              </a:solidFill>
            </a:rPr>
            <a:t>g.</a:t>
          </a:r>
          <a:r>
            <a:rPr lang="zh-CN" altLang="en-US" sz="2000" b="1" dirty="0" smtClean="0">
              <a:solidFill>
                <a:schemeClr val="bg1"/>
              </a:solidFill>
            </a:rPr>
            <a:t>认可激励</a:t>
          </a:r>
          <a:endParaRPr lang="en-US" altLang="zh-CN" sz="2000" b="1" dirty="0" smtClean="0">
            <a:solidFill>
              <a:schemeClr val="bg1"/>
            </a:solidFill>
          </a:endParaRPr>
        </a:p>
        <a:p>
          <a:pPr algn="l"/>
          <a:r>
            <a:rPr lang="zh-CN" altLang="en-US" sz="2400" b="1" dirty="0" smtClean="0">
              <a:solidFill>
                <a:schemeClr val="bg1"/>
              </a:solidFill>
            </a:rPr>
            <a:t>                                        （突出重点，阐明关键点）</a:t>
          </a:r>
          <a:endParaRPr lang="zh-CN" altLang="en-US" sz="2800" b="1" dirty="0">
            <a:solidFill>
              <a:schemeClr val="bg1"/>
            </a:solidFill>
          </a:endParaRPr>
        </a:p>
      </dgm:t>
    </dgm:pt>
    <dgm:pt modelId="{5CBA7B6B-197B-42B2-BE40-3962C9E89122}" cxnId="{10F9D436-D022-4C00-8E09-0BCC4526A87B}" type="parTrans">
      <dgm:prSet/>
      <dgm:spPr/>
      <dgm:t>
        <a:bodyPr/>
        <a:lstStyle/>
        <a:p>
          <a:endParaRPr lang="zh-CN" altLang="en-US" sz="4800" b="1">
            <a:solidFill>
              <a:schemeClr val="tx1"/>
            </a:solidFill>
          </a:endParaRPr>
        </a:p>
      </dgm:t>
    </dgm:pt>
    <dgm:pt modelId="{0CEF0627-0614-4509-B718-73F08FAB8457}" cxnId="{10F9D436-D022-4C00-8E09-0BCC4526A87B}"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Lbl="node1" presStyleIdx="0" presStyleCnt="1"/>
      <dgm:spPr/>
      <dgm:t>
        <a:bodyPr/>
        <a:lstStyle/>
        <a:p>
          <a:endParaRPr lang="zh-CN" altLang="en-US"/>
        </a:p>
      </dgm:t>
    </dgm:pt>
    <dgm:pt modelId="{10415D43-1D4A-40D5-9D9D-704630EDF1CA}" type="pres">
      <dgm:prSet presAssocID="{40C82811-5FC8-4415-A1FD-F3FE2BEF6124}" presName="parentText" presStyleLbl="node1" presStyleIdx="0" presStyleCnt="1" custScaleX="714460" custScaleY="231589" custLinFactNeighborX="-73560" custLinFactNeighborY="6754">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3D8E931A-9F18-49D6-B834-5386D078F0FC}" type="presOf" srcId="{40C82811-5FC8-4415-A1FD-F3FE2BEF6124}" destId="{6A1C1A74-9538-462F-9C78-851E7C838DD2}" srcOrd="0" destOrd="0" presId="urn:microsoft.com/office/officeart/2005/8/layout/list1"/>
    <dgm:cxn modelId="{10F9D436-D022-4C00-8E09-0BCC4526A87B}" srcId="{4248248D-1E7E-41F2-B7EA-584708088B2A}" destId="{40C82811-5FC8-4415-A1FD-F3FE2BEF6124}" srcOrd="0" destOrd="0" parTransId="{5CBA7B6B-197B-42B2-BE40-3962C9E89122}" sibTransId="{0CEF0627-0614-4509-B718-73F08FAB8457}"/>
    <dgm:cxn modelId="{63923E69-8AB2-487F-9AC1-44CA26D813E3}" type="presOf" srcId="{40C82811-5FC8-4415-A1FD-F3FE2BEF6124}" destId="{10415D43-1D4A-40D5-9D9D-704630EDF1CA}" srcOrd="1" destOrd="0" presId="urn:microsoft.com/office/officeart/2005/8/layout/list1"/>
    <dgm:cxn modelId="{51C3F6D9-F7ED-4B51-A34C-0ABC43C19526}" type="presOf" srcId="{4248248D-1E7E-41F2-B7EA-584708088B2A}" destId="{C1F197B9-DA90-47E3-B853-EA9845E45003}" srcOrd="0" destOrd="0" presId="urn:microsoft.com/office/officeart/2005/8/layout/list1"/>
    <dgm:cxn modelId="{9AF67FB6-10C9-4F48-9B4E-110F17046C0A}" type="presParOf" srcId="{C1F197B9-DA90-47E3-B853-EA9845E45003}" destId="{E6BA305F-B24D-48B0-92FE-BFAB8DC03537}" srcOrd="0" destOrd="0" presId="urn:microsoft.com/office/officeart/2005/8/layout/list1"/>
    <dgm:cxn modelId="{DB3D1102-41DA-4FD0-9104-119E81B0B195}" type="presParOf" srcId="{E6BA305F-B24D-48B0-92FE-BFAB8DC03537}" destId="{6A1C1A74-9538-462F-9C78-851E7C838DD2}" srcOrd="0" destOrd="0" presId="urn:microsoft.com/office/officeart/2005/8/layout/list1"/>
    <dgm:cxn modelId="{0D9D61A1-5FC1-41E5-8BD4-FD40FC99D7BF}" type="presParOf" srcId="{E6BA305F-B24D-48B0-92FE-BFAB8DC03537}" destId="{10415D43-1D4A-40D5-9D9D-704630EDF1CA}" srcOrd="1" destOrd="0" presId="urn:microsoft.com/office/officeart/2005/8/layout/list1"/>
    <dgm:cxn modelId="{33A5BE97-396D-4A95-83D3-29CD63B0763C}" type="presParOf" srcId="{C1F197B9-DA90-47E3-B853-EA9845E45003}" destId="{4964EFAE-8E43-40B7-A288-407B463E89DA}" srcOrd="1" destOrd="0" presId="urn:microsoft.com/office/officeart/2005/8/layout/list1"/>
    <dgm:cxn modelId="{A90D47D9-AC6F-40BB-AF69-89B4574E5185}"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48248D-1E7E-41F2-B7EA-584708088B2A}" type="doc">
      <dgm:prSet loTypeId="urn:microsoft.com/office/officeart/2005/8/layout/list1" loCatId="list" qsTypeId="urn:microsoft.com/office/officeart/2005/8/quickstyle/3d2" qsCatId="3D" csTypeId="urn:microsoft.com/office/officeart/2005/8/colors/accent1_3" csCatId="accent1" phldr="1"/>
      <dgm:spPr/>
      <dgm:t>
        <a:bodyPr/>
        <a:lstStyle/>
        <a:p>
          <a:endParaRPr lang="zh-CN" altLang="en-US"/>
        </a:p>
      </dgm:t>
    </dgm:pt>
    <dgm:pt modelId="{40C82811-5FC8-4415-A1FD-F3FE2BEF6124}">
      <dgm:prSet phldrT="[文本]" phldr="0" custT="1"/>
      <dgm:spPr/>
      <dgm:t>
        <a:bodyPr vert="horz" wrap="square"/>
        <a:p>
          <a:pPr algn="l">
            <a:lnSpc>
              <a:spcPct val="100000"/>
            </a:lnSpc>
            <a:spcBef>
              <a:spcPct val="0"/>
            </a:spcBef>
            <a:spcAft>
              <a:spcPct val="35000"/>
            </a:spcAft>
          </a:pPr>
          <a:r>
            <a:rPr lang="zh-CN" altLang="en-US" sz="2000" b="1" dirty="0" smtClean="0">
              <a:solidFill>
                <a:schemeClr val="bg1"/>
              </a:solidFill>
            </a:rPr>
            <a:t>         </a:t>
          </a:r>
          <a:r>
            <a:rPr lang="zh-CN" altLang="en-US" sz="2400" b="1" dirty="0" smtClean="0">
              <a:solidFill>
                <a:schemeClr val="bg1"/>
              </a:solidFill>
            </a:rPr>
            <a:t>界定上述重点项目的主要驱动力：</a:t>
          </a:r>
          <a:r>
            <a:rPr lang="en-US" altLang="zh-CN" sz="2000" b="1" dirty="0" smtClean="0">
              <a:solidFill>
                <a:schemeClr val="bg1"/>
              </a:solidFill>
            </a:rPr>
            <a:t/>
          </a:r>
          <a:endParaRPr lang="en-US" altLang="zh-CN" sz="2000" b="1" dirty="0" smtClean="0">
            <a:solidFill>
              <a:schemeClr val="bg1"/>
            </a:solidFill>
          </a:endParaRPr>
        </a:p>
        <a:p>
          <a:pPr algn="l">
            <a:lnSpc>
              <a:spcPct val="100000"/>
            </a:lnSpc>
            <a:spcBef>
              <a:spcPct val="0"/>
            </a:spcBef>
            <a:spcAft>
              <a:spcPct val="35000"/>
            </a:spcAft>
          </a:pPr>
          <a:r>
            <a:rPr lang="en-US" altLang="zh-CN" sz="2000" b="1" dirty="0" smtClean="0">
              <a:solidFill>
                <a:schemeClr val="bg1"/>
              </a:solidFill>
            </a:rPr>
            <a:t>a.</a:t>
          </a:r>
          <a:r>
            <a:rPr lang="zh-CN" altLang="en-US" sz="2000" b="1" dirty="0" smtClean="0">
              <a:solidFill>
                <a:schemeClr val="bg1"/>
              </a:solidFill>
            </a:rPr>
            <a:t>怎样增加人才竞争力？</a:t>
          </a:r>
          <a:r>
            <a:rPr lang="en-US" altLang="zh-CN" sz="2000" b="1" dirty="0" smtClean="0">
              <a:solidFill>
                <a:schemeClr val="bg1"/>
              </a:solidFill>
            </a:rPr>
            <a:t/>
          </a:r>
          <a:endParaRPr lang="en-US" altLang="zh-CN" sz="2000" b="1" dirty="0" smtClean="0">
            <a:solidFill>
              <a:schemeClr val="bg1"/>
            </a:solidFill>
          </a:endParaRPr>
        </a:p>
        <a:p>
          <a:pPr algn="l">
            <a:lnSpc>
              <a:spcPct val="100000"/>
            </a:lnSpc>
            <a:spcBef>
              <a:spcPct val="0"/>
            </a:spcBef>
            <a:spcAft>
              <a:spcPct val="35000"/>
            </a:spcAft>
          </a:pPr>
          <a:r>
            <a:rPr lang="en-US" altLang="zh-CN" sz="2000" b="1" dirty="0" smtClean="0">
              <a:solidFill>
                <a:schemeClr val="bg1"/>
              </a:solidFill>
            </a:rPr>
            <a:t>b.</a:t>
          </a:r>
          <a:r>
            <a:rPr lang="zh-CN" altLang="en-US" sz="2000" b="1" dirty="0" smtClean="0">
              <a:solidFill>
                <a:schemeClr val="bg1"/>
              </a:solidFill>
            </a:rPr>
            <a:t>怎样提升</a:t>
          </a:r>
          <a:r>
            <a:rPr lang="zh-CN" altLang="en-US" sz="2000" b="1" dirty="0" smtClean="0">
              <a:solidFill>
                <a:schemeClr val="bg1"/>
              </a:solidFill>
            </a:rPr>
            <a:t>组织</a:t>
          </a:r>
          <a:r>
            <a:rPr lang="en-US" altLang="zh-CN" sz="2000" b="1" dirty="0" smtClean="0">
              <a:solidFill>
                <a:schemeClr val="bg1"/>
              </a:solidFill>
            </a:rPr>
            <a:t>/</a:t>
          </a:r>
          <a:r>
            <a:rPr lang="zh-CN" altLang="en-US" sz="2000" b="1" dirty="0" smtClean="0">
              <a:solidFill>
                <a:schemeClr val="bg1"/>
              </a:solidFill>
            </a:rPr>
            <a:t>部门</a:t>
          </a:r>
          <a:r>
            <a:rPr lang="en-US" altLang="zh-CN" sz="2000" b="1" dirty="0" smtClean="0">
              <a:solidFill>
                <a:schemeClr val="bg1"/>
              </a:solidFill>
            </a:rPr>
            <a:t>/</a:t>
          </a:r>
          <a:r>
            <a:rPr lang="zh-CN" altLang="en-US" sz="2000" b="1" dirty="0" smtClean="0">
              <a:solidFill>
                <a:schemeClr val="bg1"/>
              </a:solidFill>
            </a:rPr>
            <a:t>个人的绩效？</a:t>
          </a:r>
          <a:r>
            <a:rPr lang="en-US" altLang="zh-CN" sz="2000" b="1" dirty="0" smtClean="0">
              <a:solidFill>
                <a:schemeClr val="bg1"/>
              </a:solidFill>
            </a:rPr>
            <a:t/>
          </a:r>
          <a:endParaRPr lang="en-US" altLang="zh-CN" sz="2000" b="1" dirty="0" smtClean="0">
            <a:solidFill>
              <a:schemeClr val="bg1"/>
            </a:solidFill>
          </a:endParaRPr>
        </a:p>
        <a:p>
          <a:pPr algn="l">
            <a:lnSpc>
              <a:spcPct val="100000"/>
            </a:lnSpc>
            <a:spcBef>
              <a:spcPct val="0"/>
            </a:spcBef>
            <a:spcAft>
              <a:spcPct val="35000"/>
            </a:spcAft>
          </a:pPr>
          <a:r>
            <a:rPr lang="en-US" altLang="zh-CN" sz="2000" b="1" dirty="0" smtClean="0">
              <a:solidFill>
                <a:schemeClr val="bg1"/>
              </a:solidFill>
            </a:rPr>
            <a:t>c.</a:t>
          </a:r>
          <a:r>
            <a:rPr lang="zh-CN" altLang="en-US" sz="2000" b="1" dirty="0" smtClean="0">
              <a:solidFill>
                <a:schemeClr val="bg1"/>
              </a:solidFill>
            </a:rPr>
            <a:t>怎样搭建有效决策的平台？</a:t>
          </a:r>
          <a:r>
            <a:rPr lang="en-US" altLang="zh-CN" sz="2000" b="1" dirty="0" smtClean="0">
              <a:solidFill>
                <a:schemeClr val="bg1"/>
              </a:solidFill>
            </a:rPr>
            <a:t/>
          </a:r>
          <a:endParaRPr lang="en-US" altLang="zh-CN" sz="2000" b="1" dirty="0" smtClean="0">
            <a:solidFill>
              <a:schemeClr val="bg1"/>
            </a:solidFill>
          </a:endParaRPr>
        </a:p>
        <a:p>
          <a:pPr algn="l">
            <a:lnSpc>
              <a:spcPct val="100000"/>
            </a:lnSpc>
            <a:spcBef>
              <a:spcPct val="0"/>
            </a:spcBef>
            <a:spcAft>
              <a:spcPct val="35000"/>
            </a:spcAft>
          </a:pPr>
          <a:r>
            <a:rPr lang="en-US" altLang="zh-CN" sz="2000" b="1" dirty="0" smtClean="0">
              <a:solidFill>
                <a:schemeClr val="bg1"/>
              </a:solidFill>
            </a:rPr>
            <a:t>d.</a:t>
          </a:r>
          <a:r>
            <a:rPr lang="zh-CN" altLang="en-US" sz="2000" b="1" dirty="0" smtClean="0">
              <a:solidFill>
                <a:schemeClr val="bg1"/>
              </a:solidFill>
            </a:rPr>
            <a:t>怎样引导</a:t>
          </a:r>
          <a:r>
            <a:rPr lang="zh-CN" altLang="en-US" sz="2000" b="1" dirty="0" smtClean="0">
              <a:solidFill>
                <a:schemeClr val="bg1"/>
              </a:solidFill>
            </a:rPr>
            <a:t>组织</a:t>
          </a:r>
          <a:r>
            <a:rPr lang="zh-CN" altLang="en-US" sz="2000" b="1" dirty="0" smtClean="0">
              <a:solidFill>
                <a:schemeClr val="bg1"/>
              </a:solidFill>
            </a:rPr>
            <a:t>青睐的关键行为？</a:t>
          </a:r>
          <a:r>
            <a:rPr lang="en-US" altLang="zh-CN" sz="2000" b="1" dirty="0" smtClean="0">
              <a:solidFill>
                <a:schemeClr val="bg1"/>
              </a:solidFill>
            </a:rPr>
            <a:t/>
          </a:r>
          <a:endParaRPr lang="en-US" altLang="zh-CN" sz="2000" b="1" dirty="0" smtClean="0">
            <a:solidFill>
              <a:schemeClr val="bg1"/>
            </a:solidFill>
          </a:endParaRPr>
        </a:p>
        <a:p>
          <a:pPr algn="l">
            <a:lnSpc>
              <a:spcPct val="100000"/>
            </a:lnSpc>
            <a:spcBef>
              <a:spcPct val="0"/>
            </a:spcBef>
            <a:spcAft>
              <a:spcPct val="35000"/>
            </a:spcAft>
          </a:pPr>
          <a:r>
            <a:rPr lang="en-US" altLang="zh-CN" sz="2000" b="1" dirty="0" smtClean="0">
              <a:solidFill>
                <a:schemeClr val="bg1"/>
              </a:solidFill>
            </a:rPr>
            <a:t>e.</a:t>
          </a:r>
          <a:r>
            <a:rPr lang="zh-CN" altLang="en-US" sz="2000" b="1" dirty="0" smtClean="0">
              <a:solidFill>
                <a:schemeClr val="bg1"/>
              </a:solidFill>
            </a:rPr>
            <a:t>怎样支撑战略变革？</a:t>
          </a:r>
          <a:r>
            <a:rPr lang="en-US" altLang="zh-CN" sz="2000" b="1" dirty="0" smtClean="0">
              <a:solidFill>
                <a:schemeClr val="bg1"/>
              </a:solidFill>
            </a:rPr>
            <a:t/>
          </a:r>
          <a:endParaRPr lang="en-US" altLang="zh-CN" sz="2000" b="1" dirty="0" smtClean="0">
            <a:solidFill>
              <a:schemeClr val="bg1"/>
            </a:solidFill>
          </a:endParaRPr>
        </a:p>
        <a:p>
          <a:pPr algn="l">
            <a:lnSpc>
              <a:spcPct val="100000"/>
            </a:lnSpc>
            <a:spcBef>
              <a:spcPct val="0"/>
            </a:spcBef>
            <a:spcAft>
              <a:spcPct val="35000"/>
            </a:spcAft>
          </a:pPr>
          <a:r>
            <a:rPr lang="zh-CN" altLang="en-US" sz="2400" b="1" dirty="0" smtClean="0">
              <a:solidFill>
                <a:schemeClr val="bg1"/>
              </a:solidFill>
            </a:rPr>
            <a:t>               （进一步把握项目的措施）</a:t>
          </a:r>
          <a:r>
            <a:rPr lang="zh-CN" altLang="en-US" sz="2800" b="1" dirty="0">
              <a:solidFill>
                <a:schemeClr val="bg1"/>
              </a:solidFill>
            </a:rPr>
            <a:t/>
          </a:r>
          <a:endParaRPr lang="zh-CN" altLang="en-US" sz="2800" b="1" dirty="0">
            <a:solidFill>
              <a:schemeClr val="bg1"/>
            </a:solidFill>
          </a:endParaRPr>
        </a:p>
      </dgm:t>
    </dgm:pt>
    <dgm:pt modelId="{5CBA7B6B-197B-42B2-BE40-3962C9E89122}" cxnId="{C9711E31-ACFE-4524-8915-79CDC4C89FDA}" type="parTrans">
      <dgm:prSet/>
      <dgm:spPr/>
      <dgm:t>
        <a:bodyPr/>
        <a:lstStyle/>
        <a:p>
          <a:endParaRPr lang="zh-CN" altLang="en-US" sz="4800" b="1">
            <a:solidFill>
              <a:schemeClr val="tx1"/>
            </a:solidFill>
          </a:endParaRPr>
        </a:p>
      </dgm:t>
    </dgm:pt>
    <dgm:pt modelId="{0CEF0627-0614-4509-B718-73F08FAB8457}" cxnId="{C9711E31-ACFE-4524-8915-79CDC4C89FDA}" type="sibTrans">
      <dgm:prSet/>
      <dgm:spPr/>
      <dgm:t>
        <a:bodyPr/>
        <a:lstStyle/>
        <a:p>
          <a:endParaRPr lang="zh-CN" altLang="en-US" sz="4800" b="1">
            <a:solidFill>
              <a:schemeClr val="tx1"/>
            </a:solidFill>
          </a:endParaRPr>
        </a:p>
      </dgm:t>
    </dgm:pt>
    <dgm:pt modelId="{C1F197B9-DA90-47E3-B853-EA9845E45003}" type="pres">
      <dgm:prSet presAssocID="{4248248D-1E7E-41F2-B7EA-584708088B2A}" presName="linear" presStyleCnt="0">
        <dgm:presLayoutVars>
          <dgm:dir/>
          <dgm:animLvl val="lvl"/>
          <dgm:resizeHandles val="exact"/>
        </dgm:presLayoutVars>
      </dgm:prSet>
      <dgm:spPr/>
      <dgm:t>
        <a:bodyPr/>
        <a:lstStyle/>
        <a:p>
          <a:endParaRPr lang="zh-CN" altLang="en-US"/>
        </a:p>
      </dgm:t>
    </dgm:pt>
    <dgm:pt modelId="{E6BA305F-B24D-48B0-92FE-BFAB8DC03537}" type="pres">
      <dgm:prSet presAssocID="{40C82811-5FC8-4415-A1FD-F3FE2BEF6124}" presName="parentLin" presStyleCnt="0"/>
      <dgm:spPr/>
    </dgm:pt>
    <dgm:pt modelId="{6A1C1A74-9538-462F-9C78-851E7C838DD2}" type="pres">
      <dgm:prSet presAssocID="{40C82811-5FC8-4415-A1FD-F3FE2BEF6124}" presName="parentLeftMargin" presStyleCnt="0"/>
      <dgm:spPr/>
      <dgm:t>
        <a:bodyPr/>
        <a:lstStyle/>
        <a:p>
          <a:endParaRPr lang="zh-CN" altLang="en-US"/>
        </a:p>
      </dgm:t>
    </dgm:pt>
    <dgm:pt modelId="{10415D43-1D4A-40D5-9D9D-704630EDF1CA}" type="pres">
      <dgm:prSet presAssocID="{40C82811-5FC8-4415-A1FD-F3FE2BEF6124}" presName="parentText" presStyleLbl="node1" presStyleIdx="0" presStyleCnt="1" custScaleX="139623" custScaleY="231589" custLinFactNeighborX="-73560" custLinFactNeighborY="6754">
        <dgm:presLayoutVars>
          <dgm:chMax val="0"/>
          <dgm:bulletEnabled val="1"/>
        </dgm:presLayoutVars>
      </dgm:prSet>
      <dgm:spPr/>
      <dgm:t>
        <a:bodyPr/>
        <a:lstStyle/>
        <a:p>
          <a:endParaRPr lang="zh-CN" altLang="en-US"/>
        </a:p>
      </dgm:t>
    </dgm:pt>
    <dgm:pt modelId="{4964EFAE-8E43-40B7-A288-407B463E89DA}" type="pres">
      <dgm:prSet presAssocID="{40C82811-5FC8-4415-A1FD-F3FE2BEF6124}" presName="negativeSpace" presStyleCnt="0"/>
      <dgm:spPr/>
    </dgm:pt>
    <dgm:pt modelId="{87CC89FA-AC58-4AE2-B8DB-DA7B02A13DDB}" type="pres">
      <dgm:prSet presAssocID="{40C82811-5FC8-4415-A1FD-F3FE2BEF6124}" presName="childText" presStyleLbl="conFgAcc1" presStyleIdx="0" presStyleCnt="1">
        <dgm:presLayoutVars>
          <dgm:bulletEnabled val="1"/>
        </dgm:presLayoutVars>
      </dgm:prSet>
      <dgm:spPr/>
    </dgm:pt>
  </dgm:ptLst>
  <dgm:cxnLst>
    <dgm:cxn modelId="{C9711E31-ACFE-4524-8915-79CDC4C89FDA}" srcId="{4248248D-1E7E-41F2-B7EA-584708088B2A}" destId="{40C82811-5FC8-4415-A1FD-F3FE2BEF6124}" srcOrd="0" destOrd="0" parTransId="{5CBA7B6B-197B-42B2-BE40-3962C9E89122}" sibTransId="{0CEF0627-0614-4509-B718-73F08FAB8457}"/>
    <dgm:cxn modelId="{99184C00-0A29-4AD6-A4A1-881C034DB05D}" type="presOf" srcId="{4248248D-1E7E-41F2-B7EA-584708088B2A}" destId="{C1F197B9-DA90-47E3-B853-EA9845E45003}" srcOrd="0" destOrd="0" presId="urn:microsoft.com/office/officeart/2005/8/layout/list1"/>
    <dgm:cxn modelId="{56E9A84D-2869-4954-A4AD-E5D3FA863788}" type="presParOf" srcId="{C1F197B9-DA90-47E3-B853-EA9845E45003}" destId="{E6BA305F-B24D-48B0-92FE-BFAB8DC03537}" srcOrd="0" destOrd="0" presId="urn:microsoft.com/office/officeart/2005/8/layout/list1"/>
    <dgm:cxn modelId="{4F486D8F-B543-4ACC-89FE-76E422DED71C}" type="presParOf" srcId="{E6BA305F-B24D-48B0-92FE-BFAB8DC03537}" destId="{6A1C1A74-9538-462F-9C78-851E7C838DD2}" srcOrd="0" destOrd="0" presId="urn:microsoft.com/office/officeart/2005/8/layout/list1"/>
    <dgm:cxn modelId="{B4C646FD-CF20-4AE2-BDD2-951AF1441C43}" type="presOf" srcId="{40C82811-5FC8-4415-A1FD-F3FE2BEF6124}" destId="{6A1C1A74-9538-462F-9C78-851E7C838DD2}" srcOrd="0" destOrd="0" presId="urn:microsoft.com/office/officeart/2005/8/layout/list1"/>
    <dgm:cxn modelId="{3155F652-CE82-4939-BADE-134368D80843}" type="presParOf" srcId="{E6BA305F-B24D-48B0-92FE-BFAB8DC03537}" destId="{10415D43-1D4A-40D5-9D9D-704630EDF1CA}" srcOrd="1" destOrd="0" presId="urn:microsoft.com/office/officeart/2005/8/layout/list1"/>
    <dgm:cxn modelId="{6177EE85-F2B9-4078-8AA5-B0857645AE6C}" type="presOf" srcId="{40C82811-5FC8-4415-A1FD-F3FE2BEF6124}" destId="{10415D43-1D4A-40D5-9D9D-704630EDF1CA}" srcOrd="0" destOrd="0" presId="urn:microsoft.com/office/officeart/2005/8/layout/list1"/>
    <dgm:cxn modelId="{DDEE4764-59A5-4696-BE9B-C7C4D561D410}" type="presParOf" srcId="{C1F197B9-DA90-47E3-B853-EA9845E45003}" destId="{4964EFAE-8E43-40B7-A288-407B463E89DA}" srcOrd="1" destOrd="0" presId="urn:microsoft.com/office/officeart/2005/8/layout/list1"/>
    <dgm:cxn modelId="{53844258-DE17-4F9A-A702-584CAFA722FC}" type="presParOf" srcId="{C1F197B9-DA90-47E3-B853-EA9845E45003}" destId="{87CC89FA-AC58-4AE2-B8DB-DA7B02A13DDB}"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2251500"/>
          <a:ext cx="7010399" cy="16380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167678" y="1416419"/>
          <a:ext cx="6664340" cy="191880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484" tIns="0" rIns="185484"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rPr>
            <a:t>         强化公司的核心使命、核心价值观和关键成功要素</a:t>
          </a:r>
          <a:endParaRPr lang="zh-CN" altLang="en-US" sz="2800" b="1" kern="1200" dirty="0">
            <a:solidFill>
              <a:schemeClr val="bg1"/>
            </a:solidFill>
          </a:endParaRPr>
        </a:p>
      </dsp:txBody>
      <dsp:txXfrm>
        <a:off x="261346" y="1510087"/>
        <a:ext cx="6477004" cy="17314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3694800"/>
          <a:ext cx="7992888" cy="14868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72008" y="426363"/>
          <a:ext cx="7615702" cy="4504576"/>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478" tIns="0" rIns="211478" bIns="0" numCol="1" spcCol="1270" anchor="ctr" anchorCtr="0">
          <a:noAutofit/>
        </a:bodyPr>
        <a:lstStyle/>
        <a:p>
          <a:pPr lvl="0" algn="ctr" defTabSz="1244600">
            <a:lnSpc>
              <a:spcPct val="90000"/>
            </a:lnSpc>
            <a:spcBef>
              <a:spcPct val="0"/>
            </a:spcBef>
            <a:spcAft>
              <a:spcPct val="35000"/>
            </a:spcAft>
          </a:pPr>
          <a:r>
            <a:rPr lang="en-US" altLang="zh-CN" sz="2800" b="1" kern="1200" dirty="0" smtClean="0">
              <a:solidFill>
                <a:schemeClr val="bg1"/>
              </a:solidFill>
            </a:rPr>
            <a:t>IBM</a:t>
          </a:r>
        </a:p>
        <a:p>
          <a:pPr lvl="0" algn="l" defTabSz="1244600">
            <a:lnSpc>
              <a:spcPct val="90000"/>
            </a:lnSpc>
            <a:spcBef>
              <a:spcPct val="0"/>
            </a:spcBef>
            <a:spcAft>
              <a:spcPct val="35000"/>
            </a:spcAft>
          </a:pPr>
          <a:r>
            <a:rPr lang="en-US" altLang="zh-CN" sz="2400" b="1" kern="1200" dirty="0" smtClean="0">
              <a:solidFill>
                <a:schemeClr val="bg1"/>
              </a:solidFill>
            </a:rPr>
            <a:t>1</a:t>
          </a:r>
          <a:r>
            <a:rPr lang="zh-CN" altLang="en-US" sz="2400" b="1" kern="1200" dirty="0" smtClean="0">
              <a:solidFill>
                <a:schemeClr val="bg1"/>
              </a:solidFill>
            </a:rPr>
            <a:t>、</a:t>
          </a:r>
          <a:r>
            <a:rPr lang="zh-CN" altLang="en-US" sz="2400" b="1" kern="1200" dirty="0" smtClean="0">
              <a:solidFill>
                <a:schemeClr val="accent6">
                  <a:lumMod val="40000"/>
                  <a:lumOff val="60000"/>
                </a:schemeClr>
              </a:solidFill>
            </a:rPr>
            <a:t>环境：</a:t>
          </a:r>
          <a:r>
            <a:rPr lang="zh-CN" altLang="en-US" sz="2400" b="1" kern="1200" dirty="0" smtClean="0">
              <a:solidFill>
                <a:schemeClr val="bg1"/>
              </a:solidFill>
            </a:rPr>
            <a:t>高绩效导向的文化            薪酬投资聚焦于能产生回报的项目</a:t>
          </a:r>
          <a:endParaRPr lang="en-US" altLang="zh-CN" sz="2400" b="1" kern="1200" dirty="0" smtClean="0">
            <a:solidFill>
              <a:schemeClr val="bg1"/>
            </a:solidFill>
          </a:endParaRPr>
        </a:p>
        <a:p>
          <a:pPr lvl="0" algn="l" defTabSz="1244600">
            <a:lnSpc>
              <a:spcPct val="90000"/>
            </a:lnSpc>
            <a:spcBef>
              <a:spcPct val="0"/>
            </a:spcBef>
            <a:spcAft>
              <a:spcPct val="35000"/>
            </a:spcAft>
          </a:pPr>
          <a:r>
            <a:rPr lang="en-US" altLang="zh-CN" sz="2400" b="1" kern="1200" dirty="0" smtClean="0">
              <a:solidFill>
                <a:schemeClr val="bg1"/>
              </a:solidFill>
            </a:rPr>
            <a:t>2</a:t>
          </a:r>
          <a:r>
            <a:rPr lang="zh-CN" altLang="en-US" sz="2400" b="1" kern="1200" dirty="0" smtClean="0">
              <a:solidFill>
                <a:schemeClr val="bg1"/>
              </a:solidFill>
            </a:rPr>
            <a:t>、</a:t>
          </a:r>
          <a:r>
            <a:rPr lang="zh-CN" altLang="en-US" sz="2400" b="1" kern="1200" dirty="0" smtClean="0">
              <a:solidFill>
                <a:schemeClr val="accent6">
                  <a:lumMod val="40000"/>
                  <a:lumOff val="60000"/>
                </a:schemeClr>
              </a:solidFill>
            </a:rPr>
            <a:t>薪酬战略：</a:t>
          </a:r>
          <a:r>
            <a:rPr lang="zh-CN" altLang="en-US" sz="2400" b="1" kern="1200" dirty="0" smtClean="0">
              <a:solidFill>
                <a:schemeClr val="bg1"/>
              </a:solidFill>
            </a:rPr>
            <a:t>提供基于市场的、绩效导向的报酬；对最高贡献者给予奖励；以巩固</a:t>
          </a:r>
          <a:r>
            <a:rPr lang="en-US" altLang="zh-CN" sz="2400" b="1" kern="1200" dirty="0" smtClean="0">
              <a:solidFill>
                <a:schemeClr val="bg1"/>
              </a:solidFill>
            </a:rPr>
            <a:t>IBM</a:t>
          </a:r>
          <a:r>
            <a:rPr lang="zh-CN" altLang="en-US" sz="2400" b="1" kern="1200" dirty="0" smtClean="0">
              <a:solidFill>
                <a:schemeClr val="bg1"/>
              </a:solidFill>
            </a:rPr>
            <a:t>的文化</a:t>
          </a:r>
          <a:endParaRPr lang="en-US" altLang="zh-CN" sz="2400" b="1" kern="1200" dirty="0" smtClean="0">
            <a:solidFill>
              <a:schemeClr val="bg1"/>
            </a:solidFill>
          </a:endParaRPr>
        </a:p>
        <a:p>
          <a:pPr lvl="0" algn="l" defTabSz="1244600">
            <a:lnSpc>
              <a:spcPct val="90000"/>
            </a:lnSpc>
            <a:spcBef>
              <a:spcPct val="0"/>
            </a:spcBef>
            <a:spcAft>
              <a:spcPct val="35000"/>
            </a:spcAft>
          </a:pPr>
          <a:r>
            <a:rPr lang="en-US" altLang="zh-CN" sz="2400" b="1" kern="1200" dirty="0" smtClean="0">
              <a:solidFill>
                <a:schemeClr val="bg1"/>
              </a:solidFill>
            </a:rPr>
            <a:t>3</a:t>
          </a:r>
          <a:r>
            <a:rPr lang="zh-CN" altLang="en-US" sz="2400" b="1" kern="1200" dirty="0" smtClean="0">
              <a:solidFill>
                <a:schemeClr val="bg1"/>
              </a:solidFill>
            </a:rPr>
            <a:t>、</a:t>
          </a:r>
          <a:r>
            <a:rPr lang="zh-CN" altLang="en-US" sz="2400" b="1" kern="1200" dirty="0" smtClean="0">
              <a:solidFill>
                <a:schemeClr val="accent6">
                  <a:lumMod val="40000"/>
                  <a:lumOff val="60000"/>
                </a:schemeClr>
              </a:solidFill>
            </a:rPr>
            <a:t>目标</a:t>
          </a:r>
          <a:r>
            <a:rPr lang="en-US" altLang="zh-CN" sz="2400" b="1" kern="1200" dirty="0" smtClean="0">
              <a:solidFill>
                <a:schemeClr val="accent6">
                  <a:lumMod val="40000"/>
                  <a:lumOff val="60000"/>
                </a:schemeClr>
              </a:solidFill>
            </a:rPr>
            <a:t>/</a:t>
          </a:r>
          <a:r>
            <a:rPr lang="zh-CN" altLang="en-US" sz="2400" b="1" kern="1200" dirty="0" smtClean="0">
              <a:solidFill>
                <a:schemeClr val="accent6">
                  <a:lumMod val="40000"/>
                  <a:lumOff val="60000"/>
                </a:schemeClr>
              </a:solidFill>
            </a:rPr>
            <a:t>重要地位：</a:t>
          </a:r>
          <a:r>
            <a:rPr lang="zh-CN" altLang="en-US" sz="2400" b="1" kern="1200" dirty="0" smtClean="0">
              <a:solidFill>
                <a:schemeClr val="bg1"/>
              </a:solidFill>
            </a:rPr>
            <a:t>保持和刷新最高绩效表现</a:t>
          </a:r>
          <a:endParaRPr lang="en-US" altLang="zh-CN" sz="2400" b="1" kern="1200" dirty="0" smtClean="0">
            <a:solidFill>
              <a:schemeClr val="bg1"/>
            </a:solidFill>
          </a:endParaRPr>
        </a:p>
        <a:p>
          <a:pPr lvl="0" algn="l" defTabSz="1244600">
            <a:lnSpc>
              <a:spcPct val="90000"/>
            </a:lnSpc>
            <a:spcBef>
              <a:spcPct val="0"/>
            </a:spcBef>
            <a:spcAft>
              <a:spcPct val="35000"/>
            </a:spcAft>
          </a:pPr>
          <a:r>
            <a:rPr lang="en-US" altLang="zh-CN" sz="2400" b="1" kern="1200" dirty="0" smtClean="0">
              <a:solidFill>
                <a:schemeClr val="bg1"/>
              </a:solidFill>
            </a:rPr>
            <a:t>4</a:t>
          </a:r>
          <a:r>
            <a:rPr lang="zh-CN" altLang="en-US" sz="2400" b="1" kern="1200" dirty="0" smtClean="0">
              <a:solidFill>
                <a:schemeClr val="bg1"/>
              </a:solidFill>
            </a:rPr>
            <a:t>、</a:t>
          </a:r>
          <a:r>
            <a:rPr lang="zh-CN" altLang="en-US" sz="2400" b="1" kern="1200" dirty="0" smtClean="0">
              <a:solidFill>
                <a:schemeClr val="accent6">
                  <a:lumMod val="40000"/>
                  <a:lumOff val="60000"/>
                </a:schemeClr>
              </a:solidFill>
            </a:rPr>
            <a:t>关键点：</a:t>
          </a:r>
          <a:r>
            <a:rPr lang="zh-CN" altLang="en-US" sz="2400" b="1" kern="1200" dirty="0" smtClean="0">
              <a:solidFill>
                <a:schemeClr val="bg1"/>
              </a:solidFill>
            </a:rPr>
            <a:t>基本薪酬、奖金</a:t>
          </a:r>
          <a:endParaRPr lang="en-US" altLang="zh-CN" sz="2400" b="1" kern="1200" dirty="0" smtClean="0">
            <a:solidFill>
              <a:schemeClr val="bg1"/>
            </a:solidFill>
          </a:endParaRPr>
        </a:p>
        <a:p>
          <a:pPr lvl="0" algn="l" defTabSz="1244600">
            <a:lnSpc>
              <a:spcPct val="90000"/>
            </a:lnSpc>
            <a:spcBef>
              <a:spcPct val="0"/>
            </a:spcBef>
            <a:spcAft>
              <a:spcPct val="35000"/>
            </a:spcAft>
          </a:pPr>
          <a:r>
            <a:rPr lang="en-US" altLang="zh-CN" sz="2400" b="1" kern="1200" dirty="0" smtClean="0">
              <a:solidFill>
                <a:schemeClr val="bg1"/>
              </a:solidFill>
            </a:rPr>
            <a:t>5</a:t>
          </a:r>
          <a:r>
            <a:rPr lang="zh-CN" altLang="en-US" sz="2400" b="1" kern="1200" dirty="0" smtClean="0">
              <a:solidFill>
                <a:schemeClr val="bg1"/>
              </a:solidFill>
            </a:rPr>
            <a:t>、</a:t>
          </a:r>
          <a:r>
            <a:rPr lang="zh-CN" altLang="en-US" sz="2400" b="1" kern="1200" dirty="0" smtClean="0">
              <a:solidFill>
                <a:schemeClr val="accent6">
                  <a:lumMod val="40000"/>
                  <a:lumOff val="60000"/>
                </a:schemeClr>
              </a:solidFill>
            </a:rPr>
            <a:t>措施：</a:t>
          </a:r>
          <a:r>
            <a:rPr lang="zh-CN" altLang="en-US" sz="2400" b="1" kern="1200" dirty="0" smtClean="0">
              <a:solidFill>
                <a:schemeClr val="bg1"/>
              </a:solidFill>
            </a:rPr>
            <a:t>组合（基本薪酬</a:t>
          </a:r>
          <a:r>
            <a:rPr lang="en-US" altLang="zh-CN" sz="2400" b="1" kern="1200" dirty="0" smtClean="0">
              <a:solidFill>
                <a:schemeClr val="bg1"/>
              </a:solidFill>
            </a:rPr>
            <a:t>+</a:t>
          </a:r>
          <a:r>
            <a:rPr lang="zh-CN" altLang="en-US" sz="2400" b="1" kern="1200" dirty="0" smtClean="0">
              <a:solidFill>
                <a:schemeClr val="bg1"/>
              </a:solidFill>
            </a:rPr>
            <a:t>绩效导向的可变奖金）</a:t>
          </a:r>
          <a:endParaRPr lang="en-US" altLang="zh-CN" sz="2400" b="1" kern="1200" dirty="0" smtClean="0">
            <a:solidFill>
              <a:schemeClr val="bg1"/>
            </a:solidFill>
          </a:endParaRPr>
        </a:p>
        <a:p>
          <a:pPr lvl="0" algn="l" defTabSz="1244600">
            <a:lnSpc>
              <a:spcPct val="90000"/>
            </a:lnSpc>
            <a:spcBef>
              <a:spcPct val="0"/>
            </a:spcBef>
            <a:spcAft>
              <a:spcPct val="35000"/>
            </a:spcAft>
          </a:pPr>
          <a:endParaRPr lang="zh-CN" altLang="en-US" sz="2800" b="1" kern="1200" dirty="0">
            <a:solidFill>
              <a:schemeClr val="bg1"/>
            </a:solidFill>
          </a:endParaRPr>
        </a:p>
      </dsp:txBody>
      <dsp:txXfrm>
        <a:off x="291903" y="646258"/>
        <a:ext cx="7175912" cy="40647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56F6C-BFD8-4B75-AFD3-6F01D3F7CC15}">
      <dsp:nvSpPr>
        <dsp:cNvPr id="0" name=""/>
        <dsp:cNvSpPr/>
      </dsp:nvSpPr>
      <dsp:spPr>
        <a:xfrm>
          <a:off x="2242750" y="-123720"/>
          <a:ext cx="2222979" cy="1446497"/>
        </a:xfrm>
        <a:prstGeom prst="roundRect">
          <a:avLst/>
        </a:prstGeom>
        <a:solidFill>
          <a:srgbClr val="009FC4"/>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effectLst>
                <a:outerShdw blurRad="38100" dist="38100" dir="2700000" algn="tl">
                  <a:srgbClr val="000000">
                    <a:alpha val="43137"/>
                  </a:srgbClr>
                </a:outerShdw>
              </a:effectLst>
            </a:rPr>
            <a:t>组织战略、价值观、领导哲学</a:t>
          </a:r>
          <a:endParaRPr lang="zh-CN" altLang="en-US" sz="2800" b="1" kern="1200" dirty="0">
            <a:solidFill>
              <a:schemeClr val="tx1"/>
            </a:solidFill>
            <a:effectLst>
              <a:outerShdw blurRad="38100" dist="38100" dir="2700000" algn="tl">
                <a:srgbClr val="000000">
                  <a:alpha val="43137"/>
                </a:srgbClr>
              </a:outerShdw>
            </a:effectLst>
          </a:endParaRPr>
        </a:p>
      </dsp:txBody>
      <dsp:txXfrm>
        <a:off x="2313362" y="-53108"/>
        <a:ext cx="2081755" cy="1305273"/>
      </dsp:txXfrm>
    </dsp:sp>
    <dsp:sp modelId="{DCAFCE1F-ECF3-4D3E-B024-12E71FDDB089}">
      <dsp:nvSpPr>
        <dsp:cNvPr id="0" name=""/>
        <dsp:cNvSpPr/>
      </dsp:nvSpPr>
      <dsp:spPr>
        <a:xfrm>
          <a:off x="1792600" y="599527"/>
          <a:ext cx="3123279" cy="3123279"/>
        </a:xfrm>
        <a:custGeom>
          <a:avLst/>
          <a:gdLst/>
          <a:ahLst/>
          <a:cxnLst/>
          <a:rect l="0" t="0" r="0" b="0"/>
          <a:pathLst>
            <a:path>
              <a:moveTo>
                <a:pt x="2676441" y="468050"/>
              </a:moveTo>
              <a:arcTo wR="1561639" hR="1561639" stAng="18933019" swAng="1022534"/>
            </a:path>
          </a:pathLst>
        </a:custGeom>
        <a:no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577C9027-3CF7-47D5-BBA7-6BCCF0F42174}">
      <dsp:nvSpPr>
        <dsp:cNvPr id="0" name=""/>
        <dsp:cNvSpPr/>
      </dsp:nvSpPr>
      <dsp:spPr>
        <a:xfrm>
          <a:off x="3866866" y="1446515"/>
          <a:ext cx="2098027" cy="1429304"/>
        </a:xfrm>
        <a:prstGeom prst="round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effectLst>
                <a:outerShdw blurRad="38100" dist="38100" dir="2700000" algn="tl">
                  <a:srgbClr val="000000">
                    <a:alpha val="43137"/>
                  </a:srgbClr>
                </a:outerShdw>
              </a:effectLst>
            </a:rPr>
            <a:t>组织设计原则与结构</a:t>
          </a:r>
          <a:endParaRPr lang="zh-CN" altLang="en-US" sz="2800" b="1" kern="1200" dirty="0">
            <a:solidFill>
              <a:schemeClr val="tx1"/>
            </a:solidFill>
            <a:effectLst>
              <a:outerShdw blurRad="38100" dist="38100" dir="2700000" algn="tl">
                <a:srgbClr val="000000">
                  <a:alpha val="43137"/>
                </a:srgbClr>
              </a:outerShdw>
            </a:effectLst>
          </a:endParaRPr>
        </a:p>
      </dsp:txBody>
      <dsp:txXfrm>
        <a:off x="3936639" y="1516288"/>
        <a:ext cx="1958481" cy="1289758"/>
      </dsp:txXfrm>
    </dsp:sp>
    <dsp:sp modelId="{8C0A817C-0D2D-49F9-9891-4BB36C6A206B}">
      <dsp:nvSpPr>
        <dsp:cNvPr id="0" name=""/>
        <dsp:cNvSpPr/>
      </dsp:nvSpPr>
      <dsp:spPr>
        <a:xfrm>
          <a:off x="1792600" y="599527"/>
          <a:ext cx="3123279" cy="3123279"/>
        </a:xfrm>
        <a:custGeom>
          <a:avLst/>
          <a:gdLst/>
          <a:ahLst/>
          <a:cxnLst/>
          <a:rect l="0" t="0" r="0" b="0"/>
          <a:pathLst>
            <a:path>
              <a:moveTo>
                <a:pt x="2947516" y="2281406"/>
              </a:moveTo>
              <a:arcTo wR="1561639" hR="1561639" stAng="1646729" swAng="1249453"/>
            </a:path>
          </a:pathLst>
        </a:custGeom>
        <a:no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2E231C9A-45FB-46E1-B57A-6A4DE54CC9E9}">
      <dsp:nvSpPr>
        <dsp:cNvPr id="0" name=""/>
        <dsp:cNvSpPr/>
      </dsp:nvSpPr>
      <dsp:spPr>
        <a:xfrm>
          <a:off x="2319078" y="3249944"/>
          <a:ext cx="2070325" cy="945726"/>
        </a:xfrm>
        <a:prstGeom prst="roundRect">
          <a:avLst/>
        </a:prstGeom>
        <a:solidFill>
          <a:srgbClr val="FF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effectLst>
                <a:outerShdw blurRad="38100" dist="38100" dir="2700000" algn="tl">
                  <a:srgbClr val="000000">
                    <a:alpha val="43137"/>
                  </a:srgbClr>
                </a:outerShdw>
              </a:effectLst>
            </a:rPr>
            <a:t>重要员工群体需求</a:t>
          </a:r>
          <a:endParaRPr lang="zh-CN" altLang="en-US" sz="2800" b="1" kern="1200" dirty="0">
            <a:solidFill>
              <a:schemeClr val="tx1"/>
            </a:solidFill>
            <a:effectLst>
              <a:outerShdw blurRad="38100" dist="38100" dir="2700000" algn="tl">
                <a:srgbClr val="000000">
                  <a:alpha val="43137"/>
                </a:srgbClr>
              </a:outerShdw>
            </a:effectLst>
          </a:endParaRPr>
        </a:p>
      </dsp:txBody>
      <dsp:txXfrm>
        <a:off x="2365245" y="3296111"/>
        <a:ext cx="1977991" cy="853392"/>
      </dsp:txXfrm>
    </dsp:sp>
    <dsp:sp modelId="{56C28AD5-EF85-4FB0-94B5-7CFE54767D47}">
      <dsp:nvSpPr>
        <dsp:cNvPr id="0" name=""/>
        <dsp:cNvSpPr/>
      </dsp:nvSpPr>
      <dsp:spPr>
        <a:xfrm>
          <a:off x="1792600" y="599527"/>
          <a:ext cx="3123279" cy="3123279"/>
        </a:xfrm>
        <a:custGeom>
          <a:avLst/>
          <a:gdLst/>
          <a:ahLst/>
          <a:cxnLst/>
          <a:rect l="0" t="0" r="0" b="0"/>
          <a:pathLst>
            <a:path>
              <a:moveTo>
                <a:pt x="522346" y="2727224"/>
              </a:moveTo>
              <a:arcTo wR="1561639" hR="1561639" stAng="7903307" swAng="1198548"/>
            </a:path>
          </a:pathLst>
        </a:custGeom>
        <a:no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863F0D37-1F95-47C2-8FE2-72456824E4EE}">
      <dsp:nvSpPr>
        <dsp:cNvPr id="0" name=""/>
        <dsp:cNvSpPr/>
      </dsp:nvSpPr>
      <dsp:spPr>
        <a:xfrm>
          <a:off x="731205" y="1425624"/>
          <a:ext cx="2122791" cy="1471086"/>
        </a:xfrm>
        <a:prstGeom prst="roundRect">
          <a:avLst/>
        </a:prstGeom>
        <a:solidFill>
          <a:srgbClr val="92D05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tx1"/>
              </a:solidFill>
              <a:effectLst>
                <a:outerShdw blurRad="38100" dist="38100" dir="2700000" algn="tl">
                  <a:srgbClr val="000000">
                    <a:alpha val="43137"/>
                  </a:srgbClr>
                </a:outerShdw>
              </a:effectLst>
            </a:rPr>
            <a:t>报酬计划的目的与详细说明</a:t>
          </a:r>
          <a:endParaRPr lang="zh-CN" altLang="en-US" sz="2800" b="1" kern="1200" dirty="0">
            <a:solidFill>
              <a:schemeClr val="tx1"/>
            </a:solidFill>
            <a:effectLst>
              <a:outerShdw blurRad="38100" dist="38100" dir="2700000" algn="tl">
                <a:srgbClr val="000000">
                  <a:alpha val="43137"/>
                </a:srgbClr>
              </a:outerShdw>
            </a:effectLst>
          </a:endParaRPr>
        </a:p>
      </dsp:txBody>
      <dsp:txXfrm>
        <a:off x="803017" y="1497436"/>
        <a:ext cx="1979167" cy="1327462"/>
      </dsp:txXfrm>
    </dsp:sp>
    <dsp:sp modelId="{DE355AFA-F979-4E29-A15B-A904939AD7F8}">
      <dsp:nvSpPr>
        <dsp:cNvPr id="0" name=""/>
        <dsp:cNvSpPr/>
      </dsp:nvSpPr>
      <dsp:spPr>
        <a:xfrm>
          <a:off x="1792600" y="599527"/>
          <a:ext cx="3123279" cy="3123279"/>
        </a:xfrm>
        <a:custGeom>
          <a:avLst/>
          <a:gdLst/>
          <a:ahLst/>
          <a:cxnLst/>
          <a:rect l="0" t="0" r="0" b="0"/>
          <a:pathLst>
            <a:path>
              <a:moveTo>
                <a:pt x="186190" y="822140"/>
              </a:moveTo>
              <a:arcTo wR="1561639" hR="1561639" stAng="12495860" swAng="971634"/>
            </a:path>
          </a:pathLst>
        </a:custGeom>
        <a:no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2251500"/>
          <a:ext cx="7010399" cy="16380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167678" y="1416419"/>
          <a:ext cx="6664340" cy="191880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484" tIns="0" rIns="185484" bIns="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1"/>
              </a:solidFill>
            </a:rPr>
            <a:t>界定公司报酬在劳动力市场上的核心竞争优势</a:t>
          </a:r>
          <a:r>
            <a:rPr lang="zh-CN" altLang="en-US" sz="2400" b="0" kern="1200" dirty="0" smtClean="0">
              <a:solidFill>
                <a:schemeClr val="bg1"/>
              </a:solidFill>
            </a:rPr>
            <a:t>（如货币报酬多、组合好、选择员工自己想要的）</a:t>
          </a:r>
          <a:endParaRPr lang="zh-CN" altLang="en-US" sz="2400" b="0" kern="1200" dirty="0">
            <a:solidFill>
              <a:schemeClr val="bg1"/>
            </a:solidFill>
          </a:endParaRPr>
        </a:p>
      </dsp:txBody>
      <dsp:txXfrm>
        <a:off x="261346" y="1510087"/>
        <a:ext cx="6477004" cy="173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2251500"/>
          <a:ext cx="7010399" cy="16380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167678" y="1416419"/>
          <a:ext cx="6664340" cy="191880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484" tIns="0" rIns="185484"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rPr>
            <a:t>给决策者提供充分、清晰的参照，使他们能评价现在项目的有效性，并决定哪些现有项目应改进。</a:t>
          </a:r>
          <a:endParaRPr lang="zh-CN" altLang="en-US" sz="2400" b="1" kern="1200" dirty="0">
            <a:solidFill>
              <a:schemeClr val="bg1"/>
            </a:solidFill>
          </a:endParaRPr>
        </a:p>
      </dsp:txBody>
      <dsp:txXfrm>
        <a:off x="261346" y="1510087"/>
        <a:ext cx="6477004" cy="1731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2251500"/>
          <a:ext cx="7010399" cy="16380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167678" y="1416419"/>
          <a:ext cx="6664340" cy="191880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484" tIns="0" rIns="185484" bIns="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1"/>
              </a:solidFill>
            </a:rPr>
            <a:t>回答设计每一个项目的必要性及理由</a:t>
          </a:r>
          <a:endParaRPr lang="zh-CN" altLang="en-US" sz="2800" b="1" kern="1200" dirty="0">
            <a:solidFill>
              <a:schemeClr val="bg1"/>
            </a:solidFill>
          </a:endParaRPr>
        </a:p>
      </dsp:txBody>
      <dsp:txXfrm>
        <a:off x="261346" y="1510087"/>
        <a:ext cx="6477004" cy="1731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2256720"/>
          <a:ext cx="7010400" cy="16128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167678" y="1434486"/>
          <a:ext cx="6664340" cy="188928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484" tIns="0" rIns="185484"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bg1"/>
              </a:solidFill>
            </a:rPr>
            <a:t>         </a:t>
          </a:r>
          <a:r>
            <a:rPr lang="zh-CN" altLang="en-US" sz="2400" b="1" kern="1200" dirty="0" smtClean="0">
              <a:solidFill>
                <a:schemeClr val="bg1"/>
              </a:solidFill>
            </a:rPr>
            <a:t>公司要为总体报酬哲学建立一个环境。</a:t>
          </a:r>
          <a:endParaRPr lang="en-US" altLang="zh-CN" sz="2400" b="1" kern="1200" dirty="0" smtClean="0">
            <a:solidFill>
              <a:schemeClr val="bg1"/>
            </a:solidFill>
          </a:endParaRPr>
        </a:p>
        <a:p>
          <a:pPr lvl="0" algn="l" defTabSz="889000">
            <a:lnSpc>
              <a:spcPct val="90000"/>
            </a:lnSpc>
            <a:spcBef>
              <a:spcPct val="0"/>
            </a:spcBef>
            <a:spcAft>
              <a:spcPct val="35000"/>
            </a:spcAft>
          </a:pPr>
          <a:r>
            <a:rPr lang="zh-CN" altLang="en-US" sz="2400" b="1" kern="1200" dirty="0" smtClean="0">
              <a:solidFill>
                <a:schemeClr val="bg1"/>
              </a:solidFill>
            </a:rPr>
            <a:t>        特别地，这个环境应当能够让组织应对特定的挑战或推行根本变革。（环境）</a:t>
          </a:r>
          <a:endParaRPr lang="zh-CN" altLang="en-US" sz="2400" b="1" kern="1200" dirty="0">
            <a:solidFill>
              <a:schemeClr val="bg1"/>
            </a:solidFill>
          </a:endParaRPr>
        </a:p>
      </dsp:txBody>
      <dsp:txXfrm>
        <a:off x="259905" y="1526713"/>
        <a:ext cx="6479886" cy="17048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2251500"/>
          <a:ext cx="7010400" cy="16380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383703" y="1205312"/>
          <a:ext cx="5821702" cy="191880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484" tIns="0" rIns="185484"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rPr>
            <a:t>         报酬项目要承接公司的核心使命、战略与价值观，二者的表述要统一。（承上）</a:t>
          </a:r>
          <a:endParaRPr lang="zh-CN" altLang="en-US" sz="2400" b="1" kern="1200" dirty="0">
            <a:solidFill>
              <a:schemeClr val="bg1"/>
            </a:solidFill>
          </a:endParaRPr>
        </a:p>
      </dsp:txBody>
      <dsp:txXfrm>
        <a:off x="477371" y="1298980"/>
        <a:ext cx="5634366" cy="17314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2256720"/>
          <a:ext cx="7010400" cy="16128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239687" y="1434486"/>
          <a:ext cx="6664340" cy="188928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484" tIns="0" rIns="185484"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bg1"/>
              </a:solidFill>
            </a:rPr>
            <a:t>         </a:t>
          </a:r>
          <a:r>
            <a:rPr lang="zh-CN" altLang="en-US" sz="2400" b="1" kern="1200" dirty="0" smtClean="0">
              <a:solidFill>
                <a:schemeClr val="bg1"/>
              </a:solidFill>
            </a:rPr>
            <a:t>表述的过程中，一定要说清楚这些项目对公司吸引、保留、培养，以及奖赏它所欣赏的人的重要性。</a:t>
          </a:r>
          <a:endParaRPr lang="en-US" altLang="zh-CN" sz="2400" b="1" kern="1200" dirty="0" smtClean="0">
            <a:solidFill>
              <a:schemeClr val="bg1"/>
            </a:solidFill>
          </a:endParaRPr>
        </a:p>
        <a:p>
          <a:pPr lvl="0" algn="ctr" defTabSz="889000">
            <a:lnSpc>
              <a:spcPct val="90000"/>
            </a:lnSpc>
            <a:spcBef>
              <a:spcPct val="0"/>
            </a:spcBef>
            <a:spcAft>
              <a:spcPct val="35000"/>
            </a:spcAft>
          </a:pPr>
          <a:r>
            <a:rPr lang="zh-CN" altLang="en-US" sz="2400" b="1" kern="1200" dirty="0" smtClean="0">
              <a:solidFill>
                <a:schemeClr val="bg1"/>
              </a:solidFill>
            </a:rPr>
            <a:t>（重要地位）</a:t>
          </a:r>
          <a:endParaRPr lang="zh-CN" altLang="en-US" sz="2800" b="1" kern="1200" dirty="0">
            <a:solidFill>
              <a:schemeClr val="bg1"/>
            </a:solidFill>
          </a:endParaRPr>
        </a:p>
      </dsp:txBody>
      <dsp:txXfrm>
        <a:off x="331914" y="1526713"/>
        <a:ext cx="6479886" cy="17048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3499762"/>
          <a:ext cx="7440488" cy="16128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19451" y="196639"/>
          <a:ext cx="7358722" cy="4375364"/>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6863" tIns="0" rIns="196863" bIns="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bg1"/>
              </a:solidFill>
            </a:rPr>
            <a:t>     界定项目的重点方面和它们的目标和基本关注点，</a:t>
          </a:r>
          <a:r>
            <a:rPr lang="zh-CN" altLang="en-US" sz="2000" b="1" kern="1200" dirty="0" smtClean="0">
              <a:solidFill>
                <a:schemeClr val="bg1"/>
              </a:solidFill>
            </a:rPr>
            <a:t>重点项目包括：</a:t>
          </a:r>
          <a:endParaRPr lang="en-US" altLang="zh-CN" sz="2000" b="1" kern="1200" dirty="0" smtClean="0">
            <a:solidFill>
              <a:schemeClr val="bg1"/>
            </a:solidFill>
          </a:endParaRPr>
        </a:p>
        <a:p>
          <a:pPr lvl="0" algn="l" defTabSz="1066800">
            <a:lnSpc>
              <a:spcPct val="90000"/>
            </a:lnSpc>
            <a:spcBef>
              <a:spcPct val="0"/>
            </a:spcBef>
            <a:spcAft>
              <a:spcPct val="35000"/>
            </a:spcAft>
          </a:pPr>
          <a:r>
            <a:rPr lang="en-US" altLang="zh-CN" sz="2000" b="1" kern="1200" dirty="0" smtClean="0">
              <a:solidFill>
                <a:schemeClr val="bg1"/>
              </a:solidFill>
            </a:rPr>
            <a:t>a.</a:t>
          </a:r>
          <a:r>
            <a:rPr lang="zh-CN" altLang="en-US" sz="2000" b="1" kern="1200" dirty="0" smtClean="0">
              <a:solidFill>
                <a:schemeClr val="bg1"/>
              </a:solidFill>
            </a:rPr>
            <a:t>基本薪酬</a:t>
          </a:r>
          <a:endParaRPr lang="en-US" altLang="zh-CN" sz="2000" b="1" kern="1200" dirty="0" smtClean="0">
            <a:solidFill>
              <a:schemeClr val="bg1"/>
            </a:solidFill>
          </a:endParaRPr>
        </a:p>
        <a:p>
          <a:pPr lvl="0" algn="l" defTabSz="1066800">
            <a:lnSpc>
              <a:spcPct val="90000"/>
            </a:lnSpc>
            <a:spcBef>
              <a:spcPct val="0"/>
            </a:spcBef>
            <a:spcAft>
              <a:spcPct val="35000"/>
            </a:spcAft>
          </a:pPr>
          <a:r>
            <a:rPr lang="en-US" altLang="zh-CN" sz="2000" b="1" kern="1200" dirty="0" smtClean="0">
              <a:solidFill>
                <a:schemeClr val="bg1"/>
              </a:solidFill>
            </a:rPr>
            <a:t>b.</a:t>
          </a:r>
          <a:r>
            <a:rPr lang="zh-CN" altLang="en-US" sz="2000" b="1" kern="1200" dirty="0" smtClean="0">
              <a:solidFill>
                <a:schemeClr val="bg1"/>
              </a:solidFill>
            </a:rPr>
            <a:t>变动现金报酬</a:t>
          </a:r>
          <a:endParaRPr lang="en-US" altLang="zh-CN" sz="2000" b="1" kern="1200" dirty="0" smtClean="0">
            <a:solidFill>
              <a:schemeClr val="bg1"/>
            </a:solidFill>
          </a:endParaRPr>
        </a:p>
        <a:p>
          <a:pPr lvl="0" algn="l" defTabSz="1066800">
            <a:lnSpc>
              <a:spcPct val="90000"/>
            </a:lnSpc>
            <a:spcBef>
              <a:spcPct val="0"/>
            </a:spcBef>
            <a:spcAft>
              <a:spcPct val="35000"/>
            </a:spcAft>
          </a:pPr>
          <a:r>
            <a:rPr lang="en-US" altLang="zh-CN" sz="2000" b="1" kern="1200" dirty="0" smtClean="0">
              <a:solidFill>
                <a:schemeClr val="bg1"/>
              </a:solidFill>
            </a:rPr>
            <a:t>c.</a:t>
          </a:r>
          <a:r>
            <a:rPr lang="zh-CN" altLang="en-US" sz="2000" b="1" kern="1200" dirty="0" smtClean="0">
              <a:solidFill>
                <a:schemeClr val="bg1"/>
              </a:solidFill>
            </a:rPr>
            <a:t>股权</a:t>
          </a:r>
          <a:endParaRPr lang="en-US" altLang="zh-CN" sz="2000" b="1" kern="1200" dirty="0" smtClean="0">
            <a:solidFill>
              <a:schemeClr val="bg1"/>
            </a:solidFill>
          </a:endParaRPr>
        </a:p>
        <a:p>
          <a:pPr lvl="0" algn="l" defTabSz="1066800">
            <a:lnSpc>
              <a:spcPct val="90000"/>
            </a:lnSpc>
            <a:spcBef>
              <a:spcPct val="0"/>
            </a:spcBef>
            <a:spcAft>
              <a:spcPct val="35000"/>
            </a:spcAft>
          </a:pPr>
          <a:r>
            <a:rPr lang="en-US" altLang="zh-CN" sz="2000" b="1" kern="1200" dirty="0" smtClean="0">
              <a:solidFill>
                <a:schemeClr val="bg1"/>
              </a:solidFill>
            </a:rPr>
            <a:t>d.</a:t>
          </a:r>
          <a:r>
            <a:rPr lang="zh-CN" altLang="en-US" sz="2000" b="1" kern="1200" dirty="0" smtClean="0">
              <a:solidFill>
                <a:schemeClr val="bg1"/>
              </a:solidFill>
            </a:rPr>
            <a:t>福利</a:t>
          </a:r>
          <a:endParaRPr lang="en-US" altLang="zh-CN" sz="2000" b="1" kern="1200" dirty="0" smtClean="0">
            <a:solidFill>
              <a:schemeClr val="bg1"/>
            </a:solidFill>
          </a:endParaRPr>
        </a:p>
        <a:p>
          <a:pPr lvl="0" algn="l" defTabSz="1066800">
            <a:lnSpc>
              <a:spcPct val="90000"/>
            </a:lnSpc>
            <a:spcBef>
              <a:spcPct val="0"/>
            </a:spcBef>
            <a:spcAft>
              <a:spcPct val="35000"/>
            </a:spcAft>
          </a:pPr>
          <a:r>
            <a:rPr lang="en-US" altLang="zh-CN" sz="2000" b="1" kern="1200" dirty="0" smtClean="0">
              <a:solidFill>
                <a:schemeClr val="bg1"/>
              </a:solidFill>
            </a:rPr>
            <a:t>e.</a:t>
          </a:r>
          <a:r>
            <a:rPr lang="zh-CN" altLang="en-US" sz="2000" b="1" kern="1200" dirty="0" smtClean="0">
              <a:solidFill>
                <a:schemeClr val="bg1"/>
              </a:solidFill>
            </a:rPr>
            <a:t>发展机会</a:t>
          </a:r>
          <a:endParaRPr lang="en-US" altLang="zh-CN" sz="2000" b="1" kern="1200" dirty="0" smtClean="0">
            <a:solidFill>
              <a:schemeClr val="bg1"/>
            </a:solidFill>
          </a:endParaRPr>
        </a:p>
        <a:p>
          <a:pPr lvl="0" algn="l" defTabSz="1066800">
            <a:lnSpc>
              <a:spcPct val="90000"/>
            </a:lnSpc>
            <a:spcBef>
              <a:spcPct val="0"/>
            </a:spcBef>
            <a:spcAft>
              <a:spcPct val="35000"/>
            </a:spcAft>
          </a:pPr>
          <a:r>
            <a:rPr lang="en-US" altLang="zh-CN" sz="2000" b="1" kern="1200" dirty="0" smtClean="0">
              <a:solidFill>
                <a:schemeClr val="bg1"/>
              </a:solidFill>
            </a:rPr>
            <a:t>f.</a:t>
          </a:r>
          <a:r>
            <a:rPr lang="zh-CN" altLang="en-US" sz="2000" b="1" kern="1200" dirty="0" smtClean="0">
              <a:solidFill>
                <a:schemeClr val="bg1"/>
              </a:solidFill>
            </a:rPr>
            <a:t>职业生涯</a:t>
          </a:r>
          <a:endParaRPr lang="en-US" altLang="zh-CN" sz="2000" b="1" kern="1200" dirty="0" smtClean="0">
            <a:solidFill>
              <a:schemeClr val="bg1"/>
            </a:solidFill>
          </a:endParaRPr>
        </a:p>
        <a:p>
          <a:pPr lvl="0" algn="l" defTabSz="1066800">
            <a:lnSpc>
              <a:spcPct val="90000"/>
            </a:lnSpc>
            <a:spcBef>
              <a:spcPct val="0"/>
            </a:spcBef>
            <a:spcAft>
              <a:spcPct val="35000"/>
            </a:spcAft>
          </a:pPr>
          <a:r>
            <a:rPr lang="en-US" altLang="zh-CN" sz="2000" b="1" kern="1200" dirty="0" smtClean="0">
              <a:solidFill>
                <a:schemeClr val="bg1"/>
              </a:solidFill>
            </a:rPr>
            <a:t>g.</a:t>
          </a:r>
          <a:r>
            <a:rPr lang="zh-CN" altLang="en-US" sz="2000" b="1" kern="1200" dirty="0" smtClean="0">
              <a:solidFill>
                <a:schemeClr val="bg1"/>
              </a:solidFill>
            </a:rPr>
            <a:t>认可激励</a:t>
          </a:r>
          <a:endParaRPr lang="en-US" altLang="zh-CN" sz="2000" b="1" kern="1200" dirty="0" smtClean="0">
            <a:solidFill>
              <a:schemeClr val="bg1"/>
            </a:solidFill>
          </a:endParaRPr>
        </a:p>
        <a:p>
          <a:pPr lvl="0" algn="l" defTabSz="1066800">
            <a:lnSpc>
              <a:spcPct val="90000"/>
            </a:lnSpc>
            <a:spcBef>
              <a:spcPct val="0"/>
            </a:spcBef>
            <a:spcAft>
              <a:spcPct val="35000"/>
            </a:spcAft>
          </a:pPr>
          <a:r>
            <a:rPr lang="zh-CN" altLang="en-US" sz="2400" b="1" kern="1200" dirty="0" smtClean="0">
              <a:solidFill>
                <a:schemeClr val="bg1"/>
              </a:solidFill>
            </a:rPr>
            <a:t>                                        （突出重点，阐明关键点）</a:t>
          </a:r>
          <a:endParaRPr lang="zh-CN" altLang="en-US" sz="2800" b="1" kern="1200" dirty="0">
            <a:solidFill>
              <a:schemeClr val="bg1"/>
            </a:solidFill>
          </a:endParaRPr>
        </a:p>
      </dsp:txBody>
      <dsp:txXfrm>
        <a:off x="233039" y="410227"/>
        <a:ext cx="6931546" cy="39481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9FA-AC58-4AE2-B8DB-DA7B02A13DDB}">
      <dsp:nvSpPr>
        <dsp:cNvPr id="0" name=""/>
        <dsp:cNvSpPr/>
      </dsp:nvSpPr>
      <dsp:spPr>
        <a:xfrm>
          <a:off x="0" y="3499762"/>
          <a:ext cx="7440488" cy="16128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415D43-1D4A-40D5-9D9D-704630EDF1CA}">
      <dsp:nvSpPr>
        <dsp:cNvPr id="0" name=""/>
        <dsp:cNvSpPr/>
      </dsp:nvSpPr>
      <dsp:spPr>
        <a:xfrm>
          <a:off x="95673" y="196639"/>
          <a:ext cx="7073197" cy="4375364"/>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6863" tIns="0" rIns="196863"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bg1"/>
              </a:solidFill>
            </a:rPr>
            <a:t>         </a:t>
          </a:r>
          <a:r>
            <a:rPr lang="zh-CN" altLang="en-US" sz="2400" b="1" kern="1200" dirty="0" smtClean="0">
              <a:solidFill>
                <a:schemeClr val="bg1"/>
              </a:solidFill>
            </a:rPr>
            <a:t>界定上述重点项目的主要驱动力：</a:t>
          </a:r>
          <a:endParaRPr lang="en-US" altLang="zh-CN" sz="2000" b="1" kern="1200" dirty="0" smtClean="0">
            <a:solidFill>
              <a:schemeClr val="bg1"/>
            </a:solidFill>
          </a:endParaRPr>
        </a:p>
        <a:p>
          <a:pPr lvl="0" algn="l" defTabSz="889000">
            <a:lnSpc>
              <a:spcPct val="90000"/>
            </a:lnSpc>
            <a:spcBef>
              <a:spcPct val="0"/>
            </a:spcBef>
            <a:spcAft>
              <a:spcPct val="35000"/>
            </a:spcAft>
          </a:pPr>
          <a:r>
            <a:rPr lang="en-US" altLang="zh-CN" sz="2000" b="1" kern="1200" dirty="0" smtClean="0">
              <a:solidFill>
                <a:schemeClr val="bg1"/>
              </a:solidFill>
            </a:rPr>
            <a:t>a.</a:t>
          </a:r>
          <a:r>
            <a:rPr lang="zh-CN" altLang="en-US" sz="2000" b="1" kern="1200" dirty="0" smtClean="0">
              <a:solidFill>
                <a:schemeClr val="bg1"/>
              </a:solidFill>
            </a:rPr>
            <a:t>怎样增加人才竞争力？</a:t>
          </a:r>
          <a:endParaRPr lang="en-US" altLang="zh-CN" sz="2000" b="1" kern="1200" dirty="0" smtClean="0">
            <a:solidFill>
              <a:schemeClr val="bg1"/>
            </a:solidFill>
          </a:endParaRPr>
        </a:p>
        <a:p>
          <a:pPr lvl="0" algn="l" defTabSz="889000">
            <a:lnSpc>
              <a:spcPct val="90000"/>
            </a:lnSpc>
            <a:spcBef>
              <a:spcPct val="0"/>
            </a:spcBef>
            <a:spcAft>
              <a:spcPct val="35000"/>
            </a:spcAft>
          </a:pPr>
          <a:r>
            <a:rPr lang="en-US" altLang="zh-CN" sz="2000" b="1" kern="1200" dirty="0" smtClean="0">
              <a:solidFill>
                <a:schemeClr val="bg1"/>
              </a:solidFill>
            </a:rPr>
            <a:t>b.</a:t>
          </a:r>
          <a:r>
            <a:rPr lang="zh-CN" altLang="en-US" sz="2000" b="1" kern="1200" dirty="0" smtClean="0">
              <a:solidFill>
                <a:schemeClr val="bg1"/>
              </a:solidFill>
            </a:rPr>
            <a:t>怎样提升企业</a:t>
          </a:r>
          <a:r>
            <a:rPr lang="en-US" altLang="zh-CN" sz="2000" b="1" kern="1200" dirty="0" smtClean="0">
              <a:solidFill>
                <a:schemeClr val="bg1"/>
              </a:solidFill>
            </a:rPr>
            <a:t>/</a:t>
          </a:r>
          <a:r>
            <a:rPr lang="zh-CN" altLang="en-US" sz="2000" b="1" kern="1200" dirty="0" smtClean="0">
              <a:solidFill>
                <a:schemeClr val="bg1"/>
              </a:solidFill>
            </a:rPr>
            <a:t>部门</a:t>
          </a:r>
          <a:r>
            <a:rPr lang="en-US" altLang="zh-CN" sz="2000" b="1" kern="1200" dirty="0" smtClean="0">
              <a:solidFill>
                <a:schemeClr val="bg1"/>
              </a:solidFill>
            </a:rPr>
            <a:t>/</a:t>
          </a:r>
          <a:r>
            <a:rPr lang="zh-CN" altLang="en-US" sz="2000" b="1" kern="1200" dirty="0" smtClean="0">
              <a:solidFill>
                <a:schemeClr val="bg1"/>
              </a:solidFill>
            </a:rPr>
            <a:t>个人的绩效？</a:t>
          </a:r>
          <a:endParaRPr lang="en-US" altLang="zh-CN" sz="2000" b="1" kern="1200" dirty="0" smtClean="0">
            <a:solidFill>
              <a:schemeClr val="bg1"/>
            </a:solidFill>
          </a:endParaRPr>
        </a:p>
        <a:p>
          <a:pPr lvl="0" algn="l" defTabSz="889000">
            <a:lnSpc>
              <a:spcPct val="90000"/>
            </a:lnSpc>
            <a:spcBef>
              <a:spcPct val="0"/>
            </a:spcBef>
            <a:spcAft>
              <a:spcPct val="35000"/>
            </a:spcAft>
          </a:pPr>
          <a:r>
            <a:rPr lang="en-US" altLang="zh-CN" sz="2000" b="1" kern="1200" dirty="0" smtClean="0">
              <a:solidFill>
                <a:schemeClr val="bg1"/>
              </a:solidFill>
            </a:rPr>
            <a:t>c.</a:t>
          </a:r>
          <a:r>
            <a:rPr lang="zh-CN" altLang="en-US" sz="2000" b="1" kern="1200" dirty="0" smtClean="0">
              <a:solidFill>
                <a:schemeClr val="bg1"/>
              </a:solidFill>
            </a:rPr>
            <a:t>怎样搭建有效决策的平台？</a:t>
          </a:r>
          <a:endParaRPr lang="en-US" altLang="zh-CN" sz="2000" b="1" kern="1200" dirty="0" smtClean="0">
            <a:solidFill>
              <a:schemeClr val="bg1"/>
            </a:solidFill>
          </a:endParaRPr>
        </a:p>
        <a:p>
          <a:pPr lvl="0" algn="l" defTabSz="889000">
            <a:lnSpc>
              <a:spcPct val="90000"/>
            </a:lnSpc>
            <a:spcBef>
              <a:spcPct val="0"/>
            </a:spcBef>
            <a:spcAft>
              <a:spcPct val="35000"/>
            </a:spcAft>
          </a:pPr>
          <a:r>
            <a:rPr lang="en-US" altLang="zh-CN" sz="2000" b="1" kern="1200" dirty="0" smtClean="0">
              <a:solidFill>
                <a:schemeClr val="bg1"/>
              </a:solidFill>
            </a:rPr>
            <a:t>d.</a:t>
          </a:r>
          <a:r>
            <a:rPr lang="zh-CN" altLang="en-US" sz="2000" b="1" kern="1200" dirty="0" smtClean="0">
              <a:solidFill>
                <a:schemeClr val="bg1"/>
              </a:solidFill>
            </a:rPr>
            <a:t>怎样引导公司青睐的关键行为？</a:t>
          </a:r>
          <a:endParaRPr lang="en-US" altLang="zh-CN" sz="2000" b="1" kern="1200" dirty="0" smtClean="0">
            <a:solidFill>
              <a:schemeClr val="bg1"/>
            </a:solidFill>
          </a:endParaRPr>
        </a:p>
        <a:p>
          <a:pPr lvl="0" algn="l" defTabSz="889000">
            <a:lnSpc>
              <a:spcPct val="90000"/>
            </a:lnSpc>
            <a:spcBef>
              <a:spcPct val="0"/>
            </a:spcBef>
            <a:spcAft>
              <a:spcPct val="35000"/>
            </a:spcAft>
          </a:pPr>
          <a:r>
            <a:rPr lang="en-US" altLang="zh-CN" sz="2000" b="1" kern="1200" dirty="0" smtClean="0">
              <a:solidFill>
                <a:schemeClr val="bg1"/>
              </a:solidFill>
            </a:rPr>
            <a:t>e.</a:t>
          </a:r>
          <a:r>
            <a:rPr lang="zh-CN" altLang="en-US" sz="2000" b="1" kern="1200" dirty="0" smtClean="0">
              <a:solidFill>
                <a:schemeClr val="bg1"/>
              </a:solidFill>
            </a:rPr>
            <a:t>怎样支撑战略变革？</a:t>
          </a:r>
          <a:endParaRPr lang="en-US" altLang="zh-CN" sz="2000" b="1" kern="1200" dirty="0" smtClean="0">
            <a:solidFill>
              <a:schemeClr val="bg1"/>
            </a:solidFill>
          </a:endParaRPr>
        </a:p>
        <a:p>
          <a:pPr lvl="0" algn="l" defTabSz="889000">
            <a:lnSpc>
              <a:spcPct val="90000"/>
            </a:lnSpc>
            <a:spcBef>
              <a:spcPct val="0"/>
            </a:spcBef>
            <a:spcAft>
              <a:spcPct val="35000"/>
            </a:spcAft>
          </a:pPr>
          <a:r>
            <a:rPr lang="zh-CN" altLang="en-US" sz="2400" b="1" kern="1200" dirty="0" smtClean="0">
              <a:solidFill>
                <a:schemeClr val="bg1"/>
              </a:solidFill>
            </a:rPr>
            <a:t>               （进一步把握项目的措施）</a:t>
          </a:r>
          <a:endParaRPr lang="zh-CN" altLang="en-US" sz="2800" b="1" kern="1200" dirty="0">
            <a:solidFill>
              <a:schemeClr val="bg1"/>
            </a:solidFill>
          </a:endParaRPr>
        </a:p>
      </dsp:txBody>
      <dsp:txXfrm>
        <a:off x="309261" y="410227"/>
        <a:ext cx="6646021" cy="39481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rawings/drawing1.xml><?xml version="1.0" encoding="utf-8"?>
<c:userShapes xmlns:c="http://schemas.openxmlformats.org/drawingml/2006/chart">
  <cdr:relSizeAnchor xmlns:cdr="http://schemas.openxmlformats.org/drawingml/2006/chartDrawing">
    <cdr:from>
      <cdr:x>0.83333</cdr:x>
      <cdr:y>0.90909</cdr:y>
    </cdr:from>
    <cdr:to>
      <cdr:x>0.98148</cdr:x>
      <cdr:y>1</cdr:y>
    </cdr:to>
    <cdr:sp>
      <cdr:nvSpPr>
        <cdr:cNvPr id="2" name="矩形 1"/>
        <cdr:cNvSpPr/>
      </cdr:nvSpPr>
      <cdr:spPr xmlns:a="http://schemas.openxmlformats.org/drawingml/2006/main">
        <a:xfrm xmlns:a="http://schemas.openxmlformats.org/drawingml/2006/main">
          <a:off x="6429420" y="4286280"/>
          <a:ext cx="1143008" cy="428628"/>
        </a:xfrm>
        <a:prstGeom xmlns:a="http://schemas.openxmlformats.org/drawingml/2006/main" prst="rect">
          <a:avLst/>
        </a:prstGeom>
      </cdr:spPr>
      <cdr:txBody xmlns:a="http://schemas.openxmlformats.org/drawingml/2006/main">
        <a:bodyPr vert="horz" wrap="square" lIns="45720" tIns="45720" rIns="45720" bIns="45720" rtlCol="0" anchor="t" anchorCtr="0">
          <a:normAutofit/>
        </a:bodyPr>
        <a:lstStyle/>
        <a:p>
          <a:r>
            <a:rPr lang="zh-CN" altLang="en-US" sz="1100" dirty="0" smtClean="0"/>
            <a:t>平均相对工资</a:t>
          </a:r>
          <a:endParaRPr lang="zh-CN" alt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0.81</cdr:x>
      <cdr:y>0.90476</cdr:y>
    </cdr:from>
    <cdr:to>
      <cdr:x>1</cdr:x>
      <cdr:y>1</cdr:y>
    </cdr:to>
    <cdr:sp>
      <cdr:nvSpPr>
        <cdr:cNvPr id="2" name="矩形 1"/>
        <cdr:cNvSpPr/>
      </cdr:nvSpPr>
      <cdr:spPr xmlns:a="http://schemas.openxmlformats.org/drawingml/2006/main">
        <a:xfrm xmlns:a="http://schemas.openxmlformats.org/drawingml/2006/main">
          <a:off x="7056784" y="2736304"/>
          <a:ext cx="1546012" cy="279497"/>
        </a:xfrm>
        <a:prstGeom xmlns:a="http://schemas.openxmlformats.org/drawingml/2006/main" prst="rect">
          <a:avLst/>
        </a:prstGeom>
      </cdr:spPr>
      <cdr:txBody xmlns:a="http://schemas.openxmlformats.org/drawingml/2006/main">
        <a:bodyPr vert="horz" wrap="square" lIns="45720" tIns="45720" rIns="45720" bIns="45720" rtlCol="0" anchor="t" anchorCtr="0">
          <a:normAutofit/>
        </a:bodyPr>
        <a:lstStyle/>
        <a:p>
          <a:r>
            <a:rPr lang="zh-CN" altLang="en-US" sz="1100" dirty="0" smtClean="0"/>
            <a:t>个人奖励水平</a:t>
          </a:r>
          <a:endParaRPr lang="zh-CN" alt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0.82292</cdr:x>
      <cdr:y>0.03125</cdr:y>
    </cdr:from>
    <cdr:to>
      <cdr:x>0.97917</cdr:x>
      <cdr:y>0.07813</cdr:y>
    </cdr:to>
    <cdr:sp>
      <cdr:nvSpPr>
        <cdr:cNvPr id="2" name="矩形 1"/>
        <cdr:cNvSpPr/>
      </cdr:nvSpPr>
      <cdr:spPr xmlns:a="http://schemas.openxmlformats.org/drawingml/2006/main">
        <a:xfrm xmlns:a="http://schemas.openxmlformats.org/drawingml/2006/main">
          <a:off x="5643602" y="142876"/>
          <a:ext cx="1071570" cy="214314"/>
        </a:xfrm>
        <a:prstGeom xmlns:a="http://schemas.openxmlformats.org/drawingml/2006/main" prst="rect">
          <a:avLst/>
        </a:prstGeom>
      </cdr:spPr>
      <cdr:txBody xmlns:a="http://schemas.openxmlformats.org/drawingml/2006/main">
        <a:bodyPr vert="horz" wrap="square" lIns="45720" tIns="45720" rIns="45720" bIns="45720" rtlCol="0" anchor="t" anchorCtr="0">
          <a:normAutofit/>
        </a:bodyPr>
        <a:lstStyle/>
        <a:p>
          <a:endParaRPr lang="zh-CN" altLang="en-US" sz="1100" dirty="0"/>
        </a:p>
      </cdr:txBody>
    </cdr:sp>
  </cdr:relSizeAnchor>
  <cdr:relSizeAnchor xmlns:cdr="http://schemas.openxmlformats.org/drawingml/2006/chartDrawing">
    <cdr:from>
      <cdr:x>0.83333</cdr:x>
      <cdr:y>0.03125</cdr:y>
    </cdr:from>
    <cdr:to>
      <cdr:x>1</cdr:x>
      <cdr:y>0.14063</cdr:y>
    </cdr:to>
    <cdr:sp>
      <cdr:nvSpPr>
        <cdr:cNvPr id="3" name="矩形 2"/>
        <cdr:cNvSpPr/>
      </cdr:nvSpPr>
      <cdr:spPr xmlns:a="http://schemas.openxmlformats.org/drawingml/2006/main">
        <a:xfrm xmlns:a="http://schemas.openxmlformats.org/drawingml/2006/main">
          <a:off x="5715040" y="142876"/>
          <a:ext cx="1143008" cy="500066"/>
        </a:xfrm>
        <a:prstGeom xmlns:a="http://schemas.openxmlformats.org/drawingml/2006/main" prst="rect">
          <a:avLst/>
        </a:prstGeom>
      </cdr:spPr>
      <cdr:txBody xmlns:a="http://schemas.openxmlformats.org/drawingml/2006/main">
        <a:bodyPr vert="horz" wrap="square" lIns="45720" tIns="45720" rIns="45720" bIns="45720" rtlCol="0" anchor="t" anchorCtr="0">
          <a:normAutofit/>
        </a:bodyPr>
        <a:lstStyle/>
        <a:p>
          <a:r>
            <a:rPr lang="zh-CN" altLang="en-US" dirty="0" smtClean="0"/>
            <a:t>团队奖励水平</a:t>
          </a:r>
          <a:endParaRPr lang="zh-CN" altLang="en-US" sz="1100" dirty="0"/>
        </a:p>
      </cdr:txBody>
    </cdr:sp>
  </cdr:relSizeAnchor>
</c:userShapes>
</file>

<file path=ppt/drawings/drawing4.xml><?xml version="1.0" encoding="utf-8"?>
<c:userShapes xmlns:c="http://schemas.openxmlformats.org/drawingml/2006/chart">
  <cdr:relSizeAnchor xmlns:cdr="http://schemas.openxmlformats.org/drawingml/2006/chartDrawing">
    <cdr:from>
      <cdr:x>0.84211</cdr:x>
      <cdr:y>0.88333</cdr:y>
    </cdr:from>
    <cdr:to>
      <cdr:x>1</cdr:x>
      <cdr:y>0.96667</cdr:y>
    </cdr:to>
    <cdr:sp>
      <cdr:nvSpPr>
        <cdr:cNvPr id="2" name="矩形 1"/>
        <cdr:cNvSpPr/>
      </cdr:nvSpPr>
      <cdr:spPr xmlns:a="http://schemas.openxmlformats.org/drawingml/2006/main">
        <a:xfrm xmlns:a="http://schemas.openxmlformats.org/drawingml/2006/main">
          <a:off x="5715040" y="3786214"/>
          <a:ext cx="1071570" cy="357190"/>
        </a:xfrm>
        <a:prstGeom xmlns:a="http://schemas.openxmlformats.org/drawingml/2006/main" prst="rect">
          <a:avLst/>
        </a:prstGeom>
      </cdr:spPr>
      <cdr:txBody xmlns:a="http://schemas.openxmlformats.org/drawingml/2006/main">
        <a:bodyPr vert="horz" wrap="square" lIns="45720" tIns="45720" rIns="45720" bIns="45720" rtlCol="0" anchor="t" anchorCtr="0">
          <a:normAutofit/>
        </a:bodyPr>
        <a:lstStyle/>
        <a:p>
          <a:r>
            <a:rPr lang="zh-CN" altLang="en-US" sz="1100" dirty="0" smtClean="0"/>
            <a:t>团队奖励水平</a:t>
          </a:r>
          <a:endParaRPr lang="zh-CN" alt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4" y="0"/>
            <a:ext cx="2945659" cy="496412"/>
          </a:xfrm>
          <a:prstGeom prst="rect">
            <a:avLst/>
          </a:prstGeom>
        </p:spPr>
        <p:txBody>
          <a:bodyPr vert="horz" lIns="91440" tIns="45720" rIns="91440" bIns="45720" rtlCol="0"/>
          <a:lstStyle>
            <a:lvl1pPr algn="r">
              <a:defRPr sz="1200"/>
            </a:lvl1pPr>
          </a:lstStyle>
          <a:p>
            <a:fld id="{9F3E0DDD-9D15-4EE8-B6EF-2D79B4CEC480}" type="datetimeFigureOut">
              <a:rPr lang="zh-CN" altLang="en-US" smtClean="0"/>
            </a:fld>
            <a:endParaRPr lang="zh-CN" altLang="en-US"/>
          </a:p>
        </p:txBody>
      </p:sp>
      <p:sp>
        <p:nvSpPr>
          <p:cNvPr id="4" name="页脚占位符 3"/>
          <p:cNvSpPr>
            <a:spLocks noGrp="1"/>
          </p:cNvSpPr>
          <p:nvPr>
            <p:ph type="ftr" sz="quarter" idx="2"/>
          </p:nvPr>
        </p:nvSpPr>
        <p:spPr>
          <a:xfrm>
            <a:off x="1" y="9430091"/>
            <a:ext cx="2945659" cy="49641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4" y="9430091"/>
            <a:ext cx="2945659" cy="496412"/>
          </a:xfrm>
          <a:prstGeom prst="rect">
            <a:avLst/>
          </a:prstGeom>
        </p:spPr>
        <p:txBody>
          <a:bodyPr vert="horz" lIns="91440" tIns="45720" rIns="91440" bIns="45720" rtlCol="0" anchor="b"/>
          <a:lstStyle>
            <a:lvl1pPr algn="r">
              <a:defRPr sz="1200"/>
            </a:lvl1pPr>
          </a:lstStyle>
          <a:p>
            <a:fld id="{7CB20053-E5DC-4D5E-AE41-FA1A3A92A94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4" y="0"/>
            <a:ext cx="2945659" cy="496412"/>
          </a:xfrm>
          <a:prstGeom prst="rect">
            <a:avLst/>
          </a:prstGeom>
        </p:spPr>
        <p:txBody>
          <a:bodyPr vert="horz" lIns="91440" tIns="45720" rIns="91440" bIns="45720" rtlCol="0"/>
          <a:lstStyle>
            <a:lvl1pPr algn="r">
              <a:defRPr sz="1200"/>
            </a:lvl1pPr>
          </a:lstStyle>
          <a:p>
            <a:fld id="{7AFC1546-0084-4E3A-AA71-B6EC0DCC0FB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8"/>
            <a:ext cx="5438140" cy="446770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1" y="9430091"/>
            <a:ext cx="2945659" cy="4964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4" y="9430091"/>
            <a:ext cx="2945659" cy="496412"/>
          </a:xfrm>
          <a:prstGeom prst="rect">
            <a:avLst/>
          </a:prstGeom>
        </p:spPr>
        <p:txBody>
          <a:bodyPr vert="horz" lIns="91440" tIns="45720" rIns="91440" bIns="45720" rtlCol="0" anchor="b"/>
          <a:lstStyle>
            <a:lvl1pPr algn="r">
              <a:defRPr sz="1200"/>
            </a:lvl1pPr>
          </a:lstStyle>
          <a:p>
            <a:fld id="{0656D13C-949B-4A71-9F29-EDC88B764B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pic>
        <p:nvPicPr>
          <p:cNvPr id="2" name="Picture 2" descr="F:\work\第二\天空纸板\未标题-9.png"/>
          <p:cNvPicPr>
            <a:picLocks noChangeAspect="1" noChangeArrowheads="1"/>
          </p:cNvPicPr>
          <p:nvPr userDrawn="1"/>
        </p:nvPicPr>
        <p:blipFill>
          <a:blip r:embed="rId2" cstate="print"/>
          <a:srcRect/>
          <a:stretch>
            <a:fillRect/>
          </a:stretch>
        </p:blipFill>
        <p:spPr bwMode="auto">
          <a:xfrm>
            <a:off x="0" y="0"/>
            <a:ext cx="9145588" cy="6859588"/>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pic>
        <p:nvPicPr>
          <p:cNvPr id="2" name="Picture 2" descr="F:\work\第二\天空纸板\未标题-9.png"/>
          <p:cNvPicPr>
            <a:picLocks noChangeAspect="1" noChangeArrowheads="1"/>
          </p:cNvPicPr>
          <p:nvPr userDrawn="1"/>
        </p:nvPicPr>
        <p:blipFill>
          <a:blip r:embed="rId2" cstate="print"/>
          <a:srcRect/>
          <a:stretch>
            <a:fillRect/>
          </a:stretch>
        </p:blipFill>
        <p:spPr bwMode="auto">
          <a:xfrm>
            <a:off x="0" y="0"/>
            <a:ext cx="9145588" cy="6859588"/>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pic>
        <p:nvPicPr>
          <p:cNvPr id="2" name="Picture 2" descr="F:\work\第二\天空纸板\未标题-9.png"/>
          <p:cNvPicPr>
            <a:picLocks noChangeAspect="1" noChangeArrowheads="1"/>
          </p:cNvPicPr>
          <p:nvPr userDrawn="1"/>
        </p:nvPicPr>
        <p:blipFill>
          <a:blip r:embed="rId2" cstate="print"/>
          <a:srcRect/>
          <a:stretch>
            <a:fillRect/>
          </a:stretch>
        </p:blipFill>
        <p:spPr bwMode="auto">
          <a:xfrm>
            <a:off x="0" y="0"/>
            <a:ext cx="9145588" cy="6859588"/>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pic>
        <p:nvPicPr>
          <p:cNvPr id="2" name="Picture 2" descr="F:\work\第二\天空纸板\未标题-9.png"/>
          <p:cNvPicPr>
            <a:picLocks noChangeAspect="1" noChangeArrowheads="1"/>
          </p:cNvPicPr>
          <p:nvPr userDrawn="1"/>
        </p:nvPicPr>
        <p:blipFill>
          <a:blip r:embed="rId2" cstate="print"/>
          <a:srcRect/>
          <a:stretch>
            <a:fillRect/>
          </a:stretch>
        </p:blipFill>
        <p:spPr bwMode="auto">
          <a:xfrm>
            <a:off x="0" y="0"/>
            <a:ext cx="9145588" cy="6859588"/>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pic>
        <p:nvPicPr>
          <p:cNvPr id="2" name="Picture 2" descr="F:\work\第二\天空纸板\未标题-9.png"/>
          <p:cNvPicPr>
            <a:picLocks noChangeAspect="1" noChangeArrowheads="1"/>
          </p:cNvPicPr>
          <p:nvPr userDrawn="1"/>
        </p:nvPicPr>
        <p:blipFill>
          <a:blip r:embed="rId2" cstate="print"/>
          <a:srcRect/>
          <a:stretch>
            <a:fillRect/>
          </a:stretch>
        </p:blipFill>
        <p:spPr bwMode="auto">
          <a:xfrm>
            <a:off x="0" y="0"/>
            <a:ext cx="9145588" cy="6859588"/>
          </a:xfrm>
          <a:prstGeom prst="rect">
            <a:avLst/>
          </a:prstGeom>
          <a:noFill/>
          <a:ln w="9525">
            <a:noFill/>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节标题">
    <p:spTree>
      <p:nvGrpSpPr>
        <p:cNvPr id="1" name=""/>
        <p:cNvGrpSpPr/>
        <p:nvPr/>
      </p:nvGrpSpPr>
      <p:grpSpPr>
        <a:xfrm>
          <a:off x="0" y="0"/>
          <a:ext cx="0" cy="0"/>
          <a:chOff x="0" y="0"/>
          <a:chExt cx="0" cy="0"/>
        </a:xfrm>
      </p:grpSpPr>
      <p:pic>
        <p:nvPicPr>
          <p:cNvPr id="2" name="Picture 2" descr="F:\work\第二\天空纸板\未标题-9.png"/>
          <p:cNvPicPr>
            <a:picLocks noChangeAspect="1" noChangeArrowheads="1"/>
          </p:cNvPicPr>
          <p:nvPr userDrawn="1"/>
        </p:nvPicPr>
        <p:blipFill>
          <a:blip r:embed="rId2" cstate="print"/>
          <a:srcRect/>
          <a:stretch>
            <a:fillRect/>
          </a:stretch>
        </p:blipFill>
        <p:spPr bwMode="auto">
          <a:xfrm>
            <a:off x="0" y="0"/>
            <a:ext cx="9145588" cy="6859588"/>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节标题">
    <p:spTree>
      <p:nvGrpSpPr>
        <p:cNvPr id="1" name=""/>
        <p:cNvGrpSpPr/>
        <p:nvPr/>
      </p:nvGrpSpPr>
      <p:grpSpPr>
        <a:xfrm>
          <a:off x="0" y="0"/>
          <a:ext cx="0" cy="0"/>
          <a:chOff x="0" y="0"/>
          <a:chExt cx="0" cy="0"/>
        </a:xfrm>
      </p:grpSpPr>
      <p:pic>
        <p:nvPicPr>
          <p:cNvPr id="2" name="Picture 2" descr="F:\work\第二\天空纸板\未标题-9.png"/>
          <p:cNvPicPr>
            <a:picLocks noChangeAspect="1" noChangeArrowheads="1"/>
          </p:cNvPicPr>
          <p:nvPr userDrawn="1"/>
        </p:nvPicPr>
        <p:blipFill>
          <a:blip r:embed="rId2" cstate="print"/>
          <a:srcRect/>
          <a:stretch>
            <a:fillRect/>
          </a:stretch>
        </p:blipFill>
        <p:spPr bwMode="auto">
          <a:xfrm>
            <a:off x="0" y="0"/>
            <a:ext cx="9145588" cy="6859588"/>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9F236100-72E9-4353-8E29-E441621CBFA5}"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B703C3B6-9BDD-417C-940F-BD94A2DFBB7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3C3B6-9BDD-417C-940F-BD94A2DFBB73}"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03C3B6-9BDD-417C-940F-BD94A2DFBB73}"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9F236100-72E9-4353-8E29-E441621CBF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9F236100-72E9-4353-8E29-E441621CBFA5}"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B703C3B6-9BDD-417C-940F-BD94A2DFBB73}"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F236100-72E9-4353-8E29-E441621CBF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3C3B6-9BDD-417C-940F-BD94A2DFBB7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36100-72E9-4353-8E29-E441621CBFA5}"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3C3B6-9BDD-417C-940F-BD94A2DFBB7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9F236100-72E9-4353-8E29-E441621CBFA5}"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B703C3B6-9BDD-417C-940F-BD94A2DFBB7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chart" Target="../charts/char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chart" Target="../charts/char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hyperlink" Target="2-&#32654;&#22269;&#34218;&#37228;&#31649;&#29702;&#21382;&#2149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zh-CN" sz="5300" b="1"/>
              <a:t>薪</a:t>
            </a:r>
            <a:r>
              <a:rPr lang="zh-CN" altLang="zh-CN" sz="5300" b="1" smtClean="0"/>
              <a:t>酬战略</a:t>
            </a:r>
            <a:br>
              <a:rPr lang="zh-CN" altLang="zh-CN" b="1"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686800" cy="5376672"/>
          </a:xfrm>
        </p:spPr>
        <p:txBody>
          <a:bodyPr>
            <a:noAutofit/>
          </a:bodyPr>
          <a:lstStyle/>
          <a:p>
            <a:r>
              <a:rPr lang="zh-CN" altLang="zh-CN" sz="3200" dirty="0" smtClean="0"/>
              <a:t>薪酬战略中的</a:t>
            </a:r>
            <a:r>
              <a:rPr lang="en-US" altLang="zh-CN" sz="3200" dirty="0" smtClean="0"/>
              <a:t>HR Metrics</a:t>
            </a:r>
            <a:r>
              <a:rPr lang="zh-CN" altLang="en-US" sz="3200" dirty="0" smtClean="0"/>
              <a:t>的</a:t>
            </a:r>
            <a:r>
              <a:rPr lang="zh-CN" altLang="zh-CN" sz="3200" dirty="0" smtClean="0"/>
              <a:t>应用：</a:t>
            </a:r>
            <a:endParaRPr lang="en-US" altLang="zh-CN" sz="3200" dirty="0" smtClean="0"/>
          </a:p>
          <a:p>
            <a:pPr>
              <a:buNone/>
            </a:pPr>
            <a:r>
              <a:rPr lang="en-US" altLang="zh-CN" sz="3200" b="1" dirty="0" smtClean="0"/>
              <a:t>   </a:t>
            </a:r>
            <a:r>
              <a:rPr lang="zh-CN" altLang="zh-CN" sz="3200" b="1" dirty="0" smtClean="0"/>
              <a:t>用数据说话</a:t>
            </a:r>
            <a:r>
              <a:rPr lang="zh-CN" altLang="zh-CN" sz="3200" dirty="0" smtClean="0"/>
              <a:t>（说明人的重用性）</a:t>
            </a:r>
            <a:endParaRPr lang="en-US" altLang="zh-CN" sz="3200" dirty="0" smtClean="0"/>
          </a:p>
          <a:p>
            <a:pPr>
              <a:buNone/>
            </a:pPr>
            <a:r>
              <a:rPr lang="en-US" altLang="zh-CN" sz="3200" b="1" dirty="0" smtClean="0"/>
              <a:t>   </a:t>
            </a:r>
            <a:r>
              <a:rPr lang="zh-CN" altLang="zh-CN" sz="3200" b="1" dirty="0" smtClean="0"/>
              <a:t>用数据指引</a:t>
            </a:r>
            <a:r>
              <a:rPr lang="zh-CN" altLang="zh-CN" sz="3200" dirty="0" smtClean="0"/>
              <a:t>（指导人力资源体系运作）</a:t>
            </a:r>
            <a:endParaRPr lang="en-US" altLang="zh-CN" sz="3200" dirty="0" smtClean="0"/>
          </a:p>
          <a:p>
            <a:pPr>
              <a:buNone/>
            </a:pPr>
            <a:r>
              <a:rPr lang="en-US" altLang="zh-CN" sz="3200" b="1" dirty="0" smtClean="0"/>
              <a:t>   </a:t>
            </a:r>
            <a:r>
              <a:rPr lang="zh-CN" altLang="zh-CN" sz="3200" b="1" dirty="0" smtClean="0"/>
              <a:t>执行工具</a:t>
            </a:r>
            <a:r>
              <a:rPr lang="zh-CN" altLang="zh-CN" sz="3200" dirty="0" smtClean="0"/>
              <a:t>（要把战略落在实处的落地工具）</a:t>
            </a:r>
            <a:endParaRPr lang="en-US" altLang="zh-CN" sz="3200" dirty="0" smtClean="0"/>
          </a:p>
          <a:p>
            <a:pPr>
              <a:buNone/>
            </a:pPr>
            <a:endParaRPr lang="zh-CN" altLang="en-US" sz="3200" dirty="0"/>
          </a:p>
        </p:txBody>
      </p:sp>
      <p:sp>
        <p:nvSpPr>
          <p:cNvPr id="3" name="标题 2"/>
          <p:cNvSpPr>
            <a:spLocks noGrp="1"/>
          </p:cNvSpPr>
          <p:nvPr>
            <p:ph type="title"/>
          </p:nvPr>
        </p:nvSpPr>
        <p:spPr/>
        <p:txBody>
          <a:bodyPr/>
          <a:lstStyle/>
          <a:p>
            <a:r>
              <a:rPr lang="en-US" altLang="zh-CN" dirty="0" smtClean="0"/>
              <a:t>2.3 </a:t>
            </a:r>
            <a:r>
              <a:rPr lang="zh-CN" altLang="zh-CN" dirty="0" smtClean="0"/>
              <a:t>薪酬战略强调计量</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0040" y="1481328"/>
            <a:ext cx="8783960" cy="5116024"/>
          </a:xfrm>
        </p:spPr>
        <p:txBody>
          <a:bodyPr>
            <a:noAutofit/>
          </a:bodyPr>
          <a:lstStyle/>
          <a:p>
            <a:r>
              <a:rPr lang="en-US" altLang="zh-CN" sz="2800" dirty="0" smtClean="0"/>
              <a:t>2.41</a:t>
            </a:r>
            <a:r>
              <a:rPr lang="zh-CN" altLang="zh-CN" sz="2800" dirty="0" smtClean="0"/>
              <a:t>不同发展阶段不同做法</a:t>
            </a:r>
            <a:endParaRPr lang="en-US" altLang="zh-CN" sz="2800" dirty="0" smtClean="0"/>
          </a:p>
          <a:p>
            <a:pPr>
              <a:buNone/>
            </a:pPr>
            <a:r>
              <a:rPr lang="en-US" altLang="zh-CN" sz="2800" dirty="0" smtClean="0"/>
              <a:t>           Case</a:t>
            </a:r>
            <a:r>
              <a:rPr lang="zh-CN" altLang="en-US" sz="2800" dirty="0" smtClean="0"/>
              <a:t>：</a:t>
            </a:r>
            <a:r>
              <a:rPr lang="zh-CN" altLang="zh-CN" sz="2800" dirty="0" smtClean="0"/>
              <a:t>华为、</a:t>
            </a:r>
            <a:r>
              <a:rPr lang="en-US" altLang="zh-CN" sz="2800" dirty="0" smtClean="0"/>
              <a:t>IBM</a:t>
            </a:r>
            <a:r>
              <a:rPr lang="zh-CN" altLang="zh-CN" sz="2800" dirty="0" smtClean="0"/>
              <a:t>薪酬变化</a:t>
            </a:r>
            <a:endParaRPr lang="zh-CN" altLang="zh-CN" sz="2800" dirty="0" smtClean="0"/>
          </a:p>
          <a:p>
            <a:r>
              <a:rPr lang="en-US" altLang="zh-CN" sz="2800" dirty="0" smtClean="0"/>
              <a:t>2.42 </a:t>
            </a:r>
            <a:r>
              <a:rPr lang="zh-CN" altLang="zh-CN" sz="2800" dirty="0" smtClean="0"/>
              <a:t>不同战略不同薪酬（聚焦、差异化、低成本）</a:t>
            </a:r>
            <a:endParaRPr lang="zh-CN" altLang="zh-CN" sz="2800" dirty="0" smtClean="0"/>
          </a:p>
          <a:p>
            <a:pPr>
              <a:buNone/>
            </a:pPr>
            <a:r>
              <a:rPr lang="en-US" altLang="zh-CN" sz="2800" dirty="0" smtClean="0"/>
              <a:t>           Case</a:t>
            </a:r>
            <a:r>
              <a:rPr lang="zh-CN" altLang="en-US" sz="2800" dirty="0" smtClean="0"/>
              <a:t>：</a:t>
            </a:r>
            <a:r>
              <a:rPr lang="zh-CN" altLang="zh-CN" sz="2800" dirty="0" smtClean="0"/>
              <a:t>西南航空公司</a:t>
            </a:r>
            <a:endParaRPr lang="zh-CN" altLang="zh-CN" sz="2800" dirty="0" smtClean="0"/>
          </a:p>
          <a:p>
            <a:r>
              <a:rPr lang="en-US" altLang="zh-CN" sz="2800" dirty="0" smtClean="0"/>
              <a:t>2.43 </a:t>
            </a:r>
            <a:r>
              <a:rPr lang="zh-CN" altLang="zh-CN" sz="2800" dirty="0" smtClean="0"/>
              <a:t>不同文化下不同薪酬</a:t>
            </a:r>
            <a:endParaRPr lang="zh-CN" altLang="zh-CN" sz="2800" dirty="0" smtClean="0"/>
          </a:p>
          <a:p>
            <a:pPr>
              <a:buNone/>
            </a:pPr>
            <a:r>
              <a:rPr lang="en-US" altLang="zh-CN" sz="2800" dirty="0" smtClean="0"/>
              <a:t>           Case</a:t>
            </a:r>
            <a:r>
              <a:rPr lang="zh-CN" altLang="en-US" sz="2800" dirty="0" smtClean="0"/>
              <a:t>：</a:t>
            </a:r>
            <a:r>
              <a:rPr lang="zh-CN" altLang="zh-CN" sz="2800" dirty="0" smtClean="0"/>
              <a:t>日本年共序列</a:t>
            </a:r>
            <a:r>
              <a:rPr lang="zh-CN" altLang="en-US" sz="2800" dirty="0" smtClean="0"/>
              <a:t>、</a:t>
            </a:r>
            <a:r>
              <a:rPr lang="zh-CN" altLang="zh-CN" sz="2800" dirty="0" smtClean="0"/>
              <a:t>终生</a:t>
            </a:r>
            <a:r>
              <a:rPr lang="zh-CN" altLang="en-US" sz="2800" dirty="0" smtClean="0"/>
              <a:t>雇佣</a:t>
            </a:r>
            <a:endParaRPr lang="zh-CN" altLang="zh-CN" sz="2800" dirty="0" smtClean="0"/>
          </a:p>
          <a:p>
            <a:r>
              <a:rPr lang="en-US" altLang="zh-CN" sz="2800" dirty="0" smtClean="0"/>
              <a:t>2.44 </a:t>
            </a:r>
            <a:r>
              <a:rPr lang="zh-CN" altLang="zh-CN" sz="2800" dirty="0" smtClean="0"/>
              <a:t>不同行业不同薪酬</a:t>
            </a:r>
            <a:endParaRPr lang="en-US" altLang="zh-CN" sz="2800" dirty="0" smtClean="0"/>
          </a:p>
          <a:p>
            <a:pPr>
              <a:buNone/>
            </a:pPr>
            <a:r>
              <a:rPr lang="zh-CN" altLang="en-US" sz="3200" dirty="0" smtClean="0"/>
              <a:t>     </a:t>
            </a:r>
            <a:r>
              <a:rPr lang="zh-CN" altLang="en-US" sz="2000" dirty="0" smtClean="0"/>
              <a:t>补充资料：</a:t>
            </a:r>
            <a:r>
              <a:rPr lang="zh-CN" altLang="zh-CN" sz="2000" dirty="0" smtClean="0"/>
              <a:t>加拿大</a:t>
            </a:r>
            <a:r>
              <a:rPr lang="zh-CN" altLang="en-US" sz="2000" dirty="0" smtClean="0"/>
              <a:t>高科技企业</a:t>
            </a:r>
            <a:r>
              <a:rPr lang="zh-CN" altLang="zh-CN" sz="2000" dirty="0" smtClean="0"/>
              <a:t>的薪酬对人力资源绩效的影响</a:t>
            </a:r>
            <a:endParaRPr lang="en-US" altLang="zh-CN" sz="3200" dirty="0" smtClean="0"/>
          </a:p>
          <a:p>
            <a:r>
              <a:rPr lang="en-US" altLang="zh-CN" sz="2800" dirty="0" smtClean="0"/>
              <a:t>2.45 </a:t>
            </a:r>
            <a:r>
              <a:rPr lang="zh-CN" altLang="zh-CN" sz="2800" dirty="0" smtClean="0"/>
              <a:t>演进历史</a:t>
            </a:r>
            <a:endParaRPr lang="en-US" altLang="zh-CN" sz="2800" dirty="0" smtClean="0"/>
          </a:p>
          <a:p>
            <a:pPr>
              <a:buNone/>
            </a:pPr>
            <a:r>
              <a:rPr lang="en-US" altLang="zh-CN" sz="2800" dirty="0" smtClean="0"/>
              <a:t>      </a:t>
            </a:r>
            <a:r>
              <a:rPr lang="zh-CN" altLang="zh-CN" sz="2000" dirty="0" smtClean="0"/>
              <a:t>补充材料：《</a:t>
            </a:r>
            <a:r>
              <a:rPr lang="en-US" altLang="zh-CN" sz="2000" dirty="0" smtClean="0"/>
              <a:t>Going back to the future – a timeline of selected pay events</a:t>
            </a:r>
            <a:r>
              <a:rPr lang="zh-CN" altLang="zh-CN" sz="2000" dirty="0" smtClean="0"/>
              <a:t>》</a:t>
            </a:r>
            <a:endParaRPr lang="zh-CN" altLang="zh-CN" sz="2800" dirty="0" smtClean="0"/>
          </a:p>
          <a:p>
            <a:endParaRPr lang="zh-CN" altLang="zh-CN" sz="2800" dirty="0" smtClean="0"/>
          </a:p>
          <a:p>
            <a:pPr>
              <a:buNone/>
            </a:pPr>
            <a:r>
              <a:rPr lang="zh-CN" altLang="en-US" sz="2800" dirty="0" smtClean="0"/>
              <a:t>           </a:t>
            </a:r>
            <a:endParaRPr lang="en-US" altLang="zh-CN" sz="2800" dirty="0" smtClean="0"/>
          </a:p>
          <a:p>
            <a:pPr>
              <a:buNone/>
            </a:pPr>
            <a:endParaRPr lang="en-US" altLang="zh-CN" sz="2800" dirty="0" smtClean="0"/>
          </a:p>
        </p:txBody>
      </p:sp>
      <p:sp>
        <p:nvSpPr>
          <p:cNvPr id="3" name="标题 2"/>
          <p:cNvSpPr>
            <a:spLocks noGrp="1"/>
          </p:cNvSpPr>
          <p:nvPr>
            <p:ph type="title"/>
          </p:nvPr>
        </p:nvSpPr>
        <p:spPr/>
        <p:txBody>
          <a:bodyPr/>
          <a:lstStyle/>
          <a:p>
            <a:r>
              <a:rPr lang="en-US" altLang="zh-CN" dirty="0" smtClean="0"/>
              <a:t>2.4 </a:t>
            </a:r>
            <a:r>
              <a:rPr lang="zh-CN" altLang="zh-CN" dirty="0" smtClean="0"/>
              <a:t>权变</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t>补充资料：</a:t>
            </a:r>
            <a:endParaRPr lang="en-US" altLang="zh-CN" sz="2800" dirty="0" smtClean="0"/>
          </a:p>
          <a:p>
            <a:pPr>
              <a:buNone/>
            </a:pPr>
            <a:r>
              <a:rPr lang="en-US" altLang="zh-CN" sz="2800" b="1" dirty="0" smtClean="0"/>
              <a:t>  Influence of Compensation Strategies in Canadian Technology-Intensive Firms on Organizational and Human Resources Performance</a:t>
            </a:r>
            <a:r>
              <a:rPr lang="en-US" altLang="zh-CN" dirty="0" smtClean="0"/>
              <a:t> </a:t>
            </a:r>
            <a:endParaRPr lang="en-US" altLang="zh-CN" dirty="0" smtClean="0"/>
          </a:p>
          <a:p>
            <a:pPr>
              <a:buNone/>
            </a:pPr>
            <a:r>
              <a:rPr lang="en-US" altLang="zh-CN" dirty="0" smtClean="0"/>
              <a:t>      ——Michel Tremblay and Denis </a:t>
            </a:r>
            <a:r>
              <a:rPr lang="en-US" altLang="zh-CN" dirty="0" err="1" smtClean="0"/>
              <a:t>Chênevert</a:t>
            </a:r>
            <a:endParaRPr lang="zh-CN" altLang="en-US" dirty="0"/>
          </a:p>
        </p:txBody>
      </p:sp>
      <p:sp>
        <p:nvSpPr>
          <p:cNvPr id="3" name="标题 2"/>
          <p:cNvSpPr>
            <a:spLocks noGrp="1"/>
          </p:cNvSpPr>
          <p:nvPr>
            <p:ph type="title"/>
          </p:nvPr>
        </p:nvSpPr>
        <p:spPr/>
        <p:txBody>
          <a:bodyPr/>
          <a:lstStyle/>
          <a:p>
            <a:r>
              <a:rPr lang="en-US" altLang="zh-CN" sz="4400" dirty="0" smtClean="0"/>
              <a:t>2.44 </a:t>
            </a:r>
            <a:r>
              <a:rPr lang="zh-CN" altLang="zh-CN" sz="4400" dirty="0" smtClean="0"/>
              <a:t>不同行业不同薪酬</a:t>
            </a:r>
            <a:endParaRPr lang="en-US" altLang="zh-CN" sz="4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683569" y="2420888"/>
          <a:ext cx="8064895" cy="3365566"/>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7524328" y="2276872"/>
            <a:ext cx="1000132" cy="276999"/>
          </a:xfrm>
          <a:prstGeom prst="rect">
            <a:avLst/>
          </a:prstGeom>
          <a:noFill/>
        </p:spPr>
        <p:txBody>
          <a:bodyPr wrap="square" rtlCol="0">
            <a:spAutoFit/>
          </a:bodyPr>
          <a:lstStyle/>
          <a:p>
            <a:r>
              <a:rPr lang="zh-CN" altLang="en-US" sz="1200" dirty="0" smtClean="0"/>
              <a:t>市场工资率</a:t>
            </a:r>
            <a:endParaRPr lang="zh-CN" altLang="en-US" sz="1200" dirty="0"/>
          </a:p>
        </p:txBody>
      </p:sp>
      <p:sp>
        <p:nvSpPr>
          <p:cNvPr id="6" name="TextBox 5"/>
          <p:cNvSpPr txBox="1"/>
          <p:nvPr/>
        </p:nvSpPr>
        <p:spPr>
          <a:xfrm>
            <a:off x="251520" y="2996952"/>
            <a:ext cx="430887" cy="2214578"/>
          </a:xfrm>
          <a:prstGeom prst="rect">
            <a:avLst/>
          </a:prstGeom>
          <a:noFill/>
        </p:spPr>
        <p:txBody>
          <a:bodyPr vert="eaVert" wrap="square" rtlCol="0">
            <a:spAutoFit/>
          </a:bodyPr>
          <a:lstStyle/>
          <a:p>
            <a:r>
              <a:rPr lang="en-US" altLang="zh-CN" sz="1600" b="1" dirty="0" smtClean="0">
                <a:solidFill>
                  <a:srgbClr val="FF0000"/>
                </a:solidFill>
              </a:rPr>
              <a:t>Log</a:t>
            </a:r>
            <a:r>
              <a:rPr lang="zh-CN" altLang="en-US" sz="1600" dirty="0" smtClean="0"/>
              <a:t>（生产率值）</a:t>
            </a:r>
            <a:endParaRPr lang="zh-CN" altLang="en-US" sz="1600" dirty="0"/>
          </a:p>
        </p:txBody>
      </p:sp>
      <p:sp>
        <p:nvSpPr>
          <p:cNvPr id="7" name="TextBox 6"/>
          <p:cNvSpPr txBox="1"/>
          <p:nvPr/>
        </p:nvSpPr>
        <p:spPr>
          <a:xfrm>
            <a:off x="1428728" y="571480"/>
            <a:ext cx="6815680" cy="584775"/>
          </a:xfrm>
          <a:prstGeom prst="rect">
            <a:avLst/>
          </a:prstGeom>
          <a:noFill/>
        </p:spPr>
        <p:txBody>
          <a:bodyPr wrap="square" rtlCol="0">
            <a:spAutoFit/>
          </a:bodyPr>
          <a:lstStyle/>
          <a:p>
            <a:pPr algn="ctr"/>
            <a:r>
              <a:rPr lang="en-US" altLang="zh-CN" sz="3200" b="1" dirty="0" smtClean="0"/>
              <a:t>Internal Versus External Equity</a:t>
            </a:r>
            <a:endParaRPr lang="zh-CN" altLang="en-US" sz="3200" b="1" dirty="0"/>
          </a:p>
        </p:txBody>
      </p:sp>
      <p:sp>
        <p:nvSpPr>
          <p:cNvPr id="8" name="TextBox 7"/>
          <p:cNvSpPr txBox="1"/>
          <p:nvPr/>
        </p:nvSpPr>
        <p:spPr>
          <a:xfrm>
            <a:off x="611560" y="5733256"/>
            <a:ext cx="8301058" cy="954107"/>
          </a:xfrm>
          <a:prstGeom prst="rect">
            <a:avLst/>
          </a:prstGeom>
          <a:noFill/>
        </p:spPr>
        <p:txBody>
          <a:bodyPr wrap="square" rtlCol="0">
            <a:spAutoFit/>
          </a:bodyPr>
          <a:lstStyle/>
          <a:p>
            <a:r>
              <a:rPr lang="zh-CN" altLang="en-US" sz="2800" dirty="0" smtClean="0"/>
              <a:t>结论</a:t>
            </a:r>
            <a:r>
              <a:rPr lang="en-US" altLang="zh-CN" sz="2800" dirty="0" smtClean="0"/>
              <a:t>1</a:t>
            </a:r>
            <a:r>
              <a:rPr lang="zh-CN" altLang="en-US" sz="2800" dirty="0" smtClean="0"/>
              <a:t>：高科技企业更加注重市场工资水平，而低技术企业则将市场工资和企业绩效综合考虑。</a:t>
            </a:r>
            <a:endParaRPr lang="zh-CN" altLang="en-US" sz="2800" dirty="0"/>
          </a:p>
        </p:txBody>
      </p:sp>
      <p:sp>
        <p:nvSpPr>
          <p:cNvPr id="9" name="TextBox 8"/>
          <p:cNvSpPr txBox="1"/>
          <p:nvPr/>
        </p:nvSpPr>
        <p:spPr>
          <a:xfrm>
            <a:off x="539552" y="1484784"/>
            <a:ext cx="8208912" cy="523220"/>
          </a:xfrm>
          <a:prstGeom prst="rect">
            <a:avLst/>
          </a:prstGeom>
          <a:noFill/>
        </p:spPr>
        <p:txBody>
          <a:bodyPr wrap="square" rtlCol="0">
            <a:spAutoFit/>
          </a:bodyPr>
          <a:lstStyle/>
          <a:p>
            <a:r>
              <a:rPr lang="zh-CN" altLang="en-US" sz="2800" dirty="0" smtClean="0"/>
              <a:t>假设</a:t>
            </a:r>
            <a:r>
              <a:rPr lang="en-US" altLang="zh-CN" sz="2800" dirty="0" smtClean="0"/>
              <a:t>1: </a:t>
            </a:r>
            <a:r>
              <a:rPr lang="zh-CN" altLang="en-US" sz="2800" i="1" dirty="0" smtClean="0"/>
              <a:t>高科技企业</a:t>
            </a:r>
            <a:r>
              <a:rPr lang="zh-CN" altLang="en-US" sz="2800" dirty="0" smtClean="0"/>
              <a:t>采用</a:t>
            </a:r>
            <a:r>
              <a:rPr lang="zh-CN" altLang="zh-CN" sz="2800" dirty="0" smtClean="0"/>
              <a:t>关注外部公平</a:t>
            </a:r>
            <a:r>
              <a:rPr lang="zh-CN" altLang="en-US" sz="2800" dirty="0" smtClean="0"/>
              <a:t>的薪酬政策。</a:t>
            </a:r>
            <a:endParaRPr lang="en-US" altLang="zh-CN" sz="2800" i="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755576" y="2420888"/>
          <a:ext cx="8388424" cy="3364996"/>
        </p:xfrm>
        <a:graphic>
          <a:graphicData uri="http://schemas.openxmlformats.org/drawingml/2006/chart">
            <c:chart xmlns:c="http://schemas.openxmlformats.org/drawingml/2006/chart" xmlns:r="http://schemas.openxmlformats.org/officeDocument/2006/relationships" r:id="rId1"/>
          </a:graphicData>
        </a:graphic>
      </p:graphicFrame>
      <p:sp>
        <p:nvSpPr>
          <p:cNvPr id="7" name="TextBox 6"/>
          <p:cNvSpPr txBox="1"/>
          <p:nvPr/>
        </p:nvSpPr>
        <p:spPr>
          <a:xfrm>
            <a:off x="1403648" y="332656"/>
            <a:ext cx="6215106" cy="1077218"/>
          </a:xfrm>
          <a:prstGeom prst="rect">
            <a:avLst/>
          </a:prstGeom>
          <a:noFill/>
        </p:spPr>
        <p:txBody>
          <a:bodyPr wrap="square" rtlCol="0">
            <a:spAutoFit/>
          </a:bodyPr>
          <a:lstStyle/>
          <a:p>
            <a:pPr algn="ctr"/>
            <a:r>
              <a:rPr lang="en-US" altLang="zh-CN" sz="3200" b="1" dirty="0" smtClean="0"/>
              <a:t>Lead Versus Lag Pay Policy</a:t>
            </a:r>
            <a:endParaRPr lang="en-US" altLang="zh-CN" sz="3200" b="1" dirty="0" smtClean="0"/>
          </a:p>
          <a:p>
            <a:pPr algn="ctr"/>
            <a:r>
              <a:rPr lang="en-US" altLang="zh-CN" sz="3200" b="1" dirty="0" smtClean="0"/>
              <a:t>Fixed Versus Variable Pay</a:t>
            </a:r>
            <a:endParaRPr lang="zh-CN" altLang="en-US" sz="3200" b="1" dirty="0"/>
          </a:p>
        </p:txBody>
      </p:sp>
      <p:sp>
        <p:nvSpPr>
          <p:cNvPr id="9" name="TextBox 8"/>
          <p:cNvSpPr txBox="1"/>
          <p:nvPr/>
        </p:nvSpPr>
        <p:spPr>
          <a:xfrm>
            <a:off x="45949" y="3789040"/>
            <a:ext cx="430887" cy="1785950"/>
          </a:xfrm>
          <a:prstGeom prst="rect">
            <a:avLst/>
          </a:prstGeom>
          <a:noFill/>
        </p:spPr>
        <p:txBody>
          <a:bodyPr vert="eaVert" wrap="square" rtlCol="0">
            <a:spAutoFit/>
          </a:bodyPr>
          <a:lstStyle/>
          <a:p>
            <a:r>
              <a:rPr lang="zh-CN" altLang="en-US" sz="1600" dirty="0" smtClean="0"/>
              <a:t>工作氛围</a:t>
            </a:r>
            <a:endParaRPr lang="zh-CN" altLang="en-US" sz="1600" dirty="0"/>
          </a:p>
        </p:txBody>
      </p:sp>
      <p:sp>
        <p:nvSpPr>
          <p:cNvPr id="10" name="TextBox 9"/>
          <p:cNvSpPr txBox="1"/>
          <p:nvPr/>
        </p:nvSpPr>
        <p:spPr>
          <a:xfrm>
            <a:off x="467544" y="5857892"/>
            <a:ext cx="8208912" cy="830997"/>
          </a:xfrm>
          <a:prstGeom prst="rect">
            <a:avLst/>
          </a:prstGeom>
          <a:noFill/>
        </p:spPr>
        <p:txBody>
          <a:bodyPr wrap="square" rtlCol="0">
            <a:spAutoFit/>
          </a:bodyPr>
          <a:lstStyle/>
          <a:p>
            <a:r>
              <a:rPr lang="zh-CN" altLang="en-US" sz="2400" dirty="0" smtClean="0"/>
              <a:t>结论</a:t>
            </a:r>
            <a:r>
              <a:rPr lang="en-US" altLang="zh-CN" sz="2400" dirty="0" smtClean="0"/>
              <a:t>2</a:t>
            </a:r>
            <a:r>
              <a:rPr lang="zh-CN" altLang="en-US" sz="2400" dirty="0" smtClean="0"/>
              <a:t>：对于高科技企业而言，相对工资水平越高，工作氛围越融洽；而低技术企业则相反，但并不是特别显著。</a:t>
            </a:r>
            <a:endParaRPr lang="zh-CN" altLang="en-US" sz="2400" dirty="0"/>
          </a:p>
        </p:txBody>
      </p:sp>
      <p:sp>
        <p:nvSpPr>
          <p:cNvPr id="6" name="TextBox 5"/>
          <p:cNvSpPr txBox="1"/>
          <p:nvPr/>
        </p:nvSpPr>
        <p:spPr>
          <a:xfrm>
            <a:off x="467544" y="1340768"/>
            <a:ext cx="8208912" cy="954107"/>
          </a:xfrm>
          <a:prstGeom prst="rect">
            <a:avLst/>
          </a:prstGeom>
          <a:noFill/>
        </p:spPr>
        <p:txBody>
          <a:bodyPr wrap="square" rtlCol="0">
            <a:spAutoFit/>
          </a:bodyPr>
          <a:lstStyle/>
          <a:p>
            <a:r>
              <a:rPr lang="zh-CN" altLang="en-US" sz="2800" dirty="0" smtClean="0"/>
              <a:t>假设</a:t>
            </a:r>
            <a:r>
              <a:rPr lang="en-US" altLang="zh-CN" sz="2800" dirty="0" smtClean="0"/>
              <a:t>2</a:t>
            </a:r>
            <a:r>
              <a:rPr lang="zh-CN" altLang="en-US" sz="2800" dirty="0" smtClean="0"/>
              <a:t>：高科技企业</a:t>
            </a:r>
            <a:r>
              <a:rPr lang="zh-CN" altLang="zh-CN" sz="2800" dirty="0" smtClean="0"/>
              <a:t>倾向于采用领先</a:t>
            </a:r>
            <a:r>
              <a:rPr lang="zh-CN" altLang="en-US" sz="2800" dirty="0" smtClean="0"/>
              <a:t>薪酬战</a:t>
            </a:r>
            <a:r>
              <a:rPr lang="zh-CN" altLang="zh-CN" sz="2800" dirty="0" smtClean="0"/>
              <a:t>略</a:t>
            </a:r>
            <a:endParaRPr lang="en-US" altLang="zh-CN" sz="2800" dirty="0" smtClean="0"/>
          </a:p>
          <a:p>
            <a:r>
              <a:rPr lang="zh-CN" altLang="en-US" sz="2800" dirty="0" smtClean="0"/>
              <a:t>假设</a:t>
            </a:r>
            <a:r>
              <a:rPr lang="en-US" altLang="zh-CN" sz="2800" dirty="0" smtClean="0"/>
              <a:t>3</a:t>
            </a:r>
            <a:r>
              <a:rPr lang="zh-CN" altLang="en-US" sz="2800" dirty="0" smtClean="0"/>
              <a:t>：</a:t>
            </a:r>
            <a:r>
              <a:rPr lang="zh-CN" altLang="zh-CN" sz="2800" dirty="0" smtClean="0"/>
              <a:t>高科技企业更多采用变动薪酬</a:t>
            </a:r>
            <a:endParaRPr lang="en-US" altLang="zh-CN" sz="2800" i="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683568" y="1628800"/>
          <a:ext cx="8136904" cy="4014778"/>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467544" y="5786454"/>
            <a:ext cx="8352928" cy="1077218"/>
          </a:xfrm>
          <a:prstGeom prst="rect">
            <a:avLst/>
          </a:prstGeom>
          <a:noFill/>
        </p:spPr>
        <p:txBody>
          <a:bodyPr wrap="square" rtlCol="0">
            <a:spAutoFit/>
          </a:bodyPr>
          <a:lstStyle/>
          <a:p>
            <a:r>
              <a:rPr lang="zh-CN" altLang="en-US" sz="3200" dirty="0" smtClean="0"/>
              <a:t>结论</a:t>
            </a:r>
            <a:r>
              <a:rPr lang="en-US" altLang="zh-CN" sz="3200" dirty="0" smtClean="0"/>
              <a:t>3</a:t>
            </a:r>
            <a:r>
              <a:rPr lang="zh-CN" altLang="en-US" sz="3200" dirty="0" smtClean="0"/>
              <a:t>：在高科技企业，个人奖励水平越高，员工流失率越高；在低技术企业则相反。</a:t>
            </a:r>
            <a:endParaRPr lang="zh-CN" altLang="en-US" sz="3200" dirty="0"/>
          </a:p>
        </p:txBody>
      </p:sp>
      <p:sp>
        <p:nvSpPr>
          <p:cNvPr id="6" name="TextBox 5"/>
          <p:cNvSpPr txBox="1"/>
          <p:nvPr/>
        </p:nvSpPr>
        <p:spPr>
          <a:xfrm>
            <a:off x="467544" y="836712"/>
            <a:ext cx="8676456" cy="584775"/>
          </a:xfrm>
          <a:prstGeom prst="rect">
            <a:avLst/>
          </a:prstGeom>
          <a:noFill/>
        </p:spPr>
        <p:txBody>
          <a:bodyPr wrap="square" rtlCol="0">
            <a:spAutoFit/>
          </a:bodyPr>
          <a:lstStyle/>
          <a:p>
            <a:pPr algn="ctr"/>
            <a:r>
              <a:rPr lang="en-US" altLang="zh-CN" sz="3200" b="1" dirty="0" smtClean="0"/>
              <a:t>Compensation and Individual Performance</a:t>
            </a:r>
            <a:endParaRPr lang="en-US" altLang="zh-CN" sz="3200" b="1" dirty="0" smtClean="0"/>
          </a:p>
        </p:txBody>
      </p:sp>
      <p:sp>
        <p:nvSpPr>
          <p:cNvPr id="7" name="TextBox 6"/>
          <p:cNvSpPr txBox="1"/>
          <p:nvPr/>
        </p:nvSpPr>
        <p:spPr>
          <a:xfrm>
            <a:off x="220743" y="3861048"/>
            <a:ext cx="430887" cy="1368152"/>
          </a:xfrm>
          <a:prstGeom prst="rect">
            <a:avLst/>
          </a:prstGeom>
          <a:noFill/>
        </p:spPr>
        <p:txBody>
          <a:bodyPr vert="eaVert" wrap="square" rtlCol="0">
            <a:spAutoFit/>
          </a:bodyPr>
          <a:lstStyle/>
          <a:p>
            <a:r>
              <a:rPr lang="zh-CN" altLang="en-US" sz="1600" dirty="0" smtClean="0"/>
              <a:t>人员流失率</a:t>
            </a:r>
            <a:endParaRPr lang="zh-CN"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611560" y="2420888"/>
          <a:ext cx="8280920" cy="3312368"/>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827584" y="692696"/>
            <a:ext cx="8001024" cy="584775"/>
          </a:xfrm>
          <a:prstGeom prst="rect">
            <a:avLst/>
          </a:prstGeom>
          <a:noFill/>
        </p:spPr>
        <p:txBody>
          <a:bodyPr wrap="square" rtlCol="0">
            <a:spAutoFit/>
          </a:bodyPr>
          <a:lstStyle/>
          <a:p>
            <a:r>
              <a:rPr lang="en-US" altLang="zh-CN" sz="3200" b="1" dirty="0" smtClean="0"/>
              <a:t>Compensation and Group Performance</a:t>
            </a:r>
            <a:endParaRPr lang="zh-CN" altLang="en-US" sz="3200" b="1" dirty="0"/>
          </a:p>
        </p:txBody>
      </p:sp>
      <p:sp>
        <p:nvSpPr>
          <p:cNvPr id="9" name="TextBox 8"/>
          <p:cNvSpPr txBox="1"/>
          <p:nvPr/>
        </p:nvSpPr>
        <p:spPr>
          <a:xfrm>
            <a:off x="107504" y="3731282"/>
            <a:ext cx="400110" cy="1785950"/>
          </a:xfrm>
          <a:prstGeom prst="rect">
            <a:avLst/>
          </a:prstGeom>
          <a:noFill/>
        </p:spPr>
        <p:txBody>
          <a:bodyPr vert="eaVert" wrap="square" rtlCol="0">
            <a:spAutoFit/>
          </a:bodyPr>
          <a:lstStyle/>
          <a:p>
            <a:r>
              <a:rPr lang="en-US" altLang="zh-CN" sz="1400" b="1" dirty="0" smtClean="0">
                <a:solidFill>
                  <a:srgbClr val="FF0000"/>
                </a:solidFill>
              </a:rPr>
              <a:t>Log</a:t>
            </a:r>
            <a:r>
              <a:rPr lang="zh-CN" altLang="en-US" sz="1400" dirty="0" smtClean="0"/>
              <a:t>（生产率水平）</a:t>
            </a:r>
            <a:endParaRPr lang="zh-CN" altLang="en-US" sz="1400" dirty="0"/>
          </a:p>
        </p:txBody>
      </p:sp>
      <p:sp>
        <p:nvSpPr>
          <p:cNvPr id="10" name="TextBox 9"/>
          <p:cNvSpPr txBox="1"/>
          <p:nvPr/>
        </p:nvSpPr>
        <p:spPr>
          <a:xfrm>
            <a:off x="395536" y="5877272"/>
            <a:ext cx="8748464" cy="954107"/>
          </a:xfrm>
          <a:prstGeom prst="rect">
            <a:avLst/>
          </a:prstGeom>
          <a:noFill/>
        </p:spPr>
        <p:txBody>
          <a:bodyPr wrap="square" rtlCol="0">
            <a:spAutoFit/>
          </a:bodyPr>
          <a:lstStyle/>
          <a:p>
            <a:r>
              <a:rPr lang="zh-CN" altLang="en-US" sz="2800" dirty="0" smtClean="0"/>
              <a:t>结论</a:t>
            </a:r>
            <a:r>
              <a:rPr lang="en-US" altLang="zh-CN" sz="2800" dirty="0" smtClean="0"/>
              <a:t>4</a:t>
            </a:r>
            <a:r>
              <a:rPr lang="zh-CN" altLang="en-US" sz="2800" dirty="0" smtClean="0"/>
              <a:t>：与低技术企业相比，在高科技企业运用团队奖励，更容易提高生产率。</a:t>
            </a:r>
            <a:endParaRPr lang="zh-CN" altLang="en-US" sz="2800" dirty="0"/>
          </a:p>
        </p:txBody>
      </p:sp>
      <p:sp>
        <p:nvSpPr>
          <p:cNvPr id="6" name="TextBox 5"/>
          <p:cNvSpPr txBox="1"/>
          <p:nvPr/>
        </p:nvSpPr>
        <p:spPr>
          <a:xfrm>
            <a:off x="683568" y="1681644"/>
            <a:ext cx="8208912" cy="523220"/>
          </a:xfrm>
          <a:prstGeom prst="rect">
            <a:avLst/>
          </a:prstGeom>
          <a:noFill/>
        </p:spPr>
        <p:txBody>
          <a:bodyPr wrap="square" rtlCol="0">
            <a:spAutoFit/>
          </a:bodyPr>
          <a:lstStyle/>
          <a:p>
            <a:r>
              <a:rPr lang="zh-CN" altLang="en-US" sz="2800" dirty="0" smtClean="0"/>
              <a:t>假设</a:t>
            </a:r>
            <a:r>
              <a:rPr lang="en-US" altLang="zh-CN" sz="2800" dirty="0" smtClean="0"/>
              <a:t>4</a:t>
            </a:r>
            <a:r>
              <a:rPr lang="zh-CN" altLang="en-US" sz="2800" dirty="0" smtClean="0"/>
              <a:t>：高科技企业</a:t>
            </a:r>
            <a:r>
              <a:rPr lang="zh-CN" altLang="zh-CN" sz="2800" dirty="0" smtClean="0"/>
              <a:t>更多采取团队合作</a:t>
            </a:r>
            <a:endParaRPr lang="en-US" altLang="zh-CN"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827584" y="2348880"/>
          <a:ext cx="8064896" cy="3223260"/>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Box 5"/>
          <p:cNvSpPr txBox="1"/>
          <p:nvPr/>
        </p:nvSpPr>
        <p:spPr>
          <a:xfrm>
            <a:off x="251520" y="3645024"/>
            <a:ext cx="400110" cy="1571636"/>
          </a:xfrm>
          <a:prstGeom prst="rect">
            <a:avLst/>
          </a:prstGeom>
          <a:noFill/>
        </p:spPr>
        <p:txBody>
          <a:bodyPr vert="eaVert" wrap="square" rtlCol="0">
            <a:spAutoFit/>
          </a:bodyPr>
          <a:lstStyle/>
          <a:p>
            <a:r>
              <a:rPr lang="zh-CN" altLang="en-US" sz="1400" dirty="0" smtClean="0"/>
              <a:t>员工流失率</a:t>
            </a:r>
            <a:endParaRPr lang="zh-CN" altLang="en-US" sz="1400" dirty="0"/>
          </a:p>
        </p:txBody>
      </p:sp>
      <p:sp>
        <p:nvSpPr>
          <p:cNvPr id="7" name="TextBox 6"/>
          <p:cNvSpPr txBox="1"/>
          <p:nvPr/>
        </p:nvSpPr>
        <p:spPr>
          <a:xfrm>
            <a:off x="539552" y="5715016"/>
            <a:ext cx="8352928" cy="954107"/>
          </a:xfrm>
          <a:prstGeom prst="rect">
            <a:avLst/>
          </a:prstGeom>
          <a:noFill/>
        </p:spPr>
        <p:txBody>
          <a:bodyPr wrap="square" rtlCol="0">
            <a:spAutoFit/>
          </a:bodyPr>
          <a:lstStyle/>
          <a:p>
            <a:r>
              <a:rPr lang="zh-CN" altLang="en-US" sz="2800" dirty="0" smtClean="0"/>
              <a:t>结论</a:t>
            </a:r>
            <a:r>
              <a:rPr lang="en-US" altLang="zh-CN" sz="2800" dirty="0" smtClean="0"/>
              <a:t>5</a:t>
            </a:r>
            <a:r>
              <a:rPr lang="zh-CN" altLang="en-US" sz="2800" dirty="0" smtClean="0"/>
              <a:t>：在高科技企业，越注重团队奖励，则员工流失率越滴，在低技术企业则相反。</a:t>
            </a:r>
            <a:endParaRPr lang="zh-CN" altLang="en-US" sz="2800" dirty="0"/>
          </a:p>
        </p:txBody>
      </p:sp>
      <p:sp>
        <p:nvSpPr>
          <p:cNvPr id="8" name="TextBox 7"/>
          <p:cNvSpPr txBox="1"/>
          <p:nvPr/>
        </p:nvSpPr>
        <p:spPr>
          <a:xfrm>
            <a:off x="683568" y="1681644"/>
            <a:ext cx="8208912" cy="523220"/>
          </a:xfrm>
          <a:prstGeom prst="rect">
            <a:avLst/>
          </a:prstGeom>
          <a:noFill/>
        </p:spPr>
        <p:txBody>
          <a:bodyPr wrap="square" rtlCol="0">
            <a:spAutoFit/>
          </a:bodyPr>
          <a:lstStyle/>
          <a:p>
            <a:r>
              <a:rPr lang="zh-CN" altLang="en-US" sz="2800" dirty="0" smtClean="0"/>
              <a:t>假设</a:t>
            </a:r>
            <a:r>
              <a:rPr lang="en-US" altLang="zh-CN" sz="2800" dirty="0" smtClean="0"/>
              <a:t>4</a:t>
            </a:r>
            <a:r>
              <a:rPr lang="zh-CN" altLang="en-US" sz="2800" dirty="0" smtClean="0"/>
              <a:t>：高科技企业</a:t>
            </a:r>
            <a:r>
              <a:rPr lang="zh-CN" altLang="zh-CN" sz="2800" dirty="0" smtClean="0"/>
              <a:t>更多采取团队合作</a:t>
            </a:r>
            <a:endParaRPr lang="en-US" altLang="zh-CN" sz="2800" dirty="0" smtClean="0"/>
          </a:p>
        </p:txBody>
      </p:sp>
      <p:sp>
        <p:nvSpPr>
          <p:cNvPr id="9" name="TextBox 8"/>
          <p:cNvSpPr txBox="1"/>
          <p:nvPr/>
        </p:nvSpPr>
        <p:spPr>
          <a:xfrm>
            <a:off x="611560" y="548680"/>
            <a:ext cx="8001024" cy="584775"/>
          </a:xfrm>
          <a:prstGeom prst="rect">
            <a:avLst/>
          </a:prstGeom>
          <a:noFill/>
        </p:spPr>
        <p:txBody>
          <a:bodyPr wrap="square" rtlCol="0">
            <a:spAutoFit/>
          </a:bodyPr>
          <a:lstStyle/>
          <a:p>
            <a:r>
              <a:rPr lang="en-US" altLang="zh-CN" sz="3200" b="1" dirty="0" smtClean="0"/>
              <a:t>Compensation and Group Performance</a:t>
            </a:r>
            <a:endParaRPr lang="zh-CN" altLang="en-US"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700808"/>
            <a:ext cx="8208912" cy="1786203"/>
          </a:xfrm>
        </p:spPr>
        <p:txBody>
          <a:bodyPr>
            <a:noAutofit/>
          </a:bodyPr>
          <a:lstStyle/>
          <a:p>
            <a:r>
              <a:rPr lang="zh-CN" altLang="en-US" sz="3200" dirty="0" smtClean="0"/>
              <a:t>假设</a:t>
            </a:r>
            <a:r>
              <a:rPr lang="en-US" altLang="zh-CN" sz="3200" dirty="0" smtClean="0"/>
              <a:t>5</a:t>
            </a:r>
            <a:r>
              <a:rPr lang="zh-CN" altLang="en-US" sz="3200" dirty="0" smtClean="0"/>
              <a:t>：高科技企业</a:t>
            </a:r>
            <a:r>
              <a:rPr lang="zh-CN" altLang="zh-CN" sz="3200" dirty="0" smtClean="0"/>
              <a:t>强调分权</a:t>
            </a:r>
            <a:endParaRPr lang="en-US" altLang="zh-CN" sz="3200" dirty="0" smtClean="0"/>
          </a:p>
          <a:p>
            <a:pPr>
              <a:buNone/>
            </a:pPr>
            <a:r>
              <a:rPr lang="zh-CN" altLang="en-US" sz="3200" dirty="0" smtClean="0"/>
              <a:t>  （非显性相关）</a:t>
            </a:r>
            <a:endParaRPr lang="en-US" altLang="zh-CN" sz="3200" dirty="0" smtClean="0"/>
          </a:p>
          <a:p>
            <a:r>
              <a:rPr lang="zh-CN" altLang="en-US" sz="3200" dirty="0" smtClean="0"/>
              <a:t>假设</a:t>
            </a:r>
            <a:r>
              <a:rPr lang="en-US" altLang="zh-CN" sz="3200" dirty="0" smtClean="0"/>
              <a:t>6</a:t>
            </a:r>
            <a:r>
              <a:rPr lang="zh-CN" altLang="en-US" sz="3200" dirty="0" smtClean="0"/>
              <a:t>：高科技企业</a:t>
            </a:r>
            <a:r>
              <a:rPr lang="zh-CN" altLang="zh-CN" sz="3200" dirty="0" smtClean="0"/>
              <a:t>倾向于公开支付工资</a:t>
            </a:r>
            <a:r>
              <a:rPr lang="zh-CN" altLang="en-US" sz="3200" dirty="0" smtClean="0"/>
              <a:t>（非显性相关）</a:t>
            </a:r>
            <a:endParaRPr lang="zh-CN" alt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268760"/>
            <a:ext cx="8208912" cy="5376672"/>
          </a:xfrm>
        </p:spPr>
        <p:txBody>
          <a:bodyPr>
            <a:noAutofit/>
          </a:bodyPr>
          <a:lstStyle/>
          <a:p>
            <a:pPr>
              <a:buFont typeface="Wingdings" panose="05000000000000000000" pitchFamily="2" charset="2"/>
              <a:buChar char="ü"/>
            </a:pPr>
            <a:r>
              <a:rPr lang="zh-CN" altLang="zh-CN" sz="2400" dirty="0" smtClean="0"/>
              <a:t>补充材料</a:t>
            </a:r>
            <a:r>
              <a:rPr lang="zh-CN" altLang="en-US" sz="2400" dirty="0" smtClean="0"/>
              <a:t>链接</a:t>
            </a:r>
            <a:r>
              <a:rPr lang="zh-CN" altLang="zh-CN" sz="2400" dirty="0" smtClean="0"/>
              <a:t>：</a:t>
            </a:r>
            <a:endParaRPr lang="en-US" altLang="zh-CN" sz="2400" dirty="0" smtClean="0"/>
          </a:p>
          <a:p>
            <a:pPr>
              <a:buNone/>
            </a:pPr>
            <a:endParaRPr lang="en-US" altLang="zh-CN" sz="100" dirty="0" smtClean="0"/>
          </a:p>
          <a:p>
            <a:pPr>
              <a:buNone/>
            </a:pPr>
            <a:r>
              <a:rPr lang="zh-CN" altLang="en-US" sz="2000" dirty="0" smtClean="0">
                <a:latin typeface="楷体_GB2312" pitchFamily="49" charset="-122"/>
                <a:ea typeface="楷体_GB2312" pitchFamily="49" charset="-122"/>
                <a:hlinkClick r:id="rId1" tooltip="" action="ppaction://hlinkfile"/>
              </a:rPr>
              <a:t>美国薪酬演进</a:t>
            </a:r>
            <a:r>
              <a:rPr lang="zh-CN" altLang="en-US" sz="2000" dirty="0" smtClean="0">
                <a:latin typeface="楷体_GB2312" pitchFamily="49" charset="-122"/>
                <a:ea typeface="楷体_GB2312" pitchFamily="49" charset="-122"/>
              </a:rPr>
              <a:t>：</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1889--1899 </a:t>
            </a:r>
            <a:r>
              <a:rPr lang="zh-CN" altLang="en-US" sz="2000" dirty="0" smtClean="0">
                <a:latin typeface="楷体_GB2312" pitchFamily="49" charset="-122"/>
                <a:ea typeface="楷体_GB2312" pitchFamily="49" charset="-122"/>
              </a:rPr>
              <a:t>以泰勒的思想为主</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1900--1909 </a:t>
            </a:r>
            <a:r>
              <a:rPr lang="zh-CN" altLang="en-US" sz="2000" dirty="0" smtClean="0">
                <a:latin typeface="楷体_GB2312" pitchFamily="49" charset="-122"/>
                <a:ea typeface="楷体_GB2312" pitchFamily="49" charset="-122"/>
              </a:rPr>
              <a:t>建立了劳工部和股票分红</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1910--1920 </a:t>
            </a:r>
            <a:r>
              <a:rPr lang="zh-CN" altLang="en-US" sz="2000" dirty="0" smtClean="0">
                <a:latin typeface="楷体_GB2312" pitchFamily="49" charset="-122"/>
                <a:ea typeface="楷体_GB2312" pitchFamily="49" charset="-122"/>
              </a:rPr>
              <a:t>劳动力短缺，开始强调福利</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1920--1929 </a:t>
            </a:r>
            <a:r>
              <a:rPr lang="zh-CN" altLang="en-US" sz="2000" dirty="0" smtClean="0">
                <a:latin typeface="楷体_GB2312" pitchFamily="49" charset="-122"/>
                <a:ea typeface="楷体_GB2312" pitchFamily="49" charset="-122"/>
              </a:rPr>
              <a:t>劳动成本上升，股票的做法越来越多</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1929--1935 </a:t>
            </a:r>
            <a:r>
              <a:rPr lang="zh-CN" altLang="en-US" sz="2000" dirty="0" smtClean="0">
                <a:latin typeface="楷体_GB2312" pitchFamily="49" charset="-122"/>
                <a:ea typeface="楷体_GB2312" pitchFamily="49" charset="-122"/>
              </a:rPr>
              <a:t>大萧条，</a:t>
            </a:r>
            <a:r>
              <a:rPr lang="zh-CN" altLang="zh-CN" sz="2000" dirty="0" smtClean="0">
                <a:latin typeface="楷体_GB2312" pitchFamily="49" charset="-122"/>
                <a:ea typeface="楷体_GB2312" pitchFamily="49" charset="-122"/>
              </a:rPr>
              <a:t>斯坎伦计划</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1930--1939 </a:t>
            </a:r>
            <a:r>
              <a:rPr lang="zh-CN" altLang="en-US" sz="2000" dirty="0" smtClean="0">
                <a:latin typeface="楷体_GB2312" pitchFamily="49" charset="-122"/>
                <a:ea typeface="楷体_GB2312" pitchFamily="49" charset="-122"/>
              </a:rPr>
              <a:t>社会保障法案、公平劳动法案</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1940--1949 </a:t>
            </a:r>
            <a:r>
              <a:rPr lang="zh-CN" altLang="en-US" sz="2000" dirty="0" smtClean="0">
                <a:latin typeface="楷体_GB2312" pitchFamily="49" charset="-122"/>
                <a:ea typeface="楷体_GB2312" pitchFamily="49" charset="-122"/>
              </a:rPr>
              <a:t>工会的发展</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1950--1959 </a:t>
            </a:r>
            <a:r>
              <a:rPr lang="zh-CN" altLang="zh-CN" sz="2000" dirty="0" smtClean="0">
                <a:latin typeface="楷体_GB2312" pitchFamily="49" charset="-122"/>
                <a:ea typeface="楷体_GB2312" pitchFamily="49" charset="-122"/>
              </a:rPr>
              <a:t>股票激励方面变得很重要</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1960--1969 </a:t>
            </a:r>
            <a:r>
              <a:rPr lang="zh-CN" altLang="zh-CN" sz="2000" dirty="0" smtClean="0">
                <a:latin typeface="楷体_GB2312" pitchFamily="49" charset="-122"/>
                <a:ea typeface="楷体_GB2312" pitchFamily="49" charset="-122"/>
              </a:rPr>
              <a:t>管制的时代</a:t>
            </a:r>
            <a:r>
              <a:rPr lang="zh-CN" altLang="en-US" sz="2000" dirty="0" smtClean="0">
                <a:latin typeface="楷体_GB2312" pitchFamily="49" charset="-122"/>
                <a:ea typeface="楷体_GB2312" pitchFamily="49" charset="-122"/>
              </a:rPr>
              <a:t>：薪酬指导线、公平报酬法</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1970--1979 </a:t>
            </a:r>
            <a:r>
              <a:rPr lang="zh-CN" altLang="en-US" sz="2000" dirty="0" smtClean="0">
                <a:latin typeface="楷体_GB2312" pitchFamily="49" charset="-122"/>
                <a:ea typeface="楷体_GB2312" pitchFamily="49" charset="-122"/>
              </a:rPr>
              <a:t>期权、弹性福利、劳动立法、收益分享、税法发展</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1980--1990 </a:t>
            </a:r>
            <a:r>
              <a:rPr lang="zh-CN" altLang="en-US" sz="2000" dirty="0" smtClean="0">
                <a:latin typeface="楷体_GB2312" pitchFamily="49" charset="-122"/>
                <a:ea typeface="楷体_GB2312" pitchFamily="49" charset="-122"/>
              </a:rPr>
              <a:t>强调团队、宽带薪酬</a:t>
            </a:r>
            <a:endParaRPr lang="zh-CN" altLang="zh-CN" sz="1600" dirty="0" smtClean="0"/>
          </a:p>
        </p:txBody>
      </p:sp>
      <p:sp>
        <p:nvSpPr>
          <p:cNvPr id="3" name="标题 2"/>
          <p:cNvSpPr>
            <a:spLocks noGrp="1"/>
          </p:cNvSpPr>
          <p:nvPr>
            <p:ph type="title"/>
          </p:nvPr>
        </p:nvSpPr>
        <p:spPr/>
        <p:txBody>
          <a:bodyPr>
            <a:normAutofit/>
          </a:bodyPr>
          <a:lstStyle/>
          <a:p>
            <a:r>
              <a:rPr lang="en-US" altLang="zh-CN" sz="4400" dirty="0" smtClean="0"/>
              <a:t>2.45 </a:t>
            </a:r>
            <a:r>
              <a:rPr lang="zh-CN" altLang="en-US" sz="4400" dirty="0" smtClean="0"/>
              <a:t>美国薪酬管理</a:t>
            </a:r>
            <a:r>
              <a:rPr lang="zh-CN" altLang="zh-CN" sz="4400" dirty="0" smtClean="0"/>
              <a:t>演进历史</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0"/>
            <a:r>
              <a:rPr lang="en-US" altLang="zh-CN" sz="3600" dirty="0" smtClean="0"/>
              <a:t>1</a:t>
            </a:r>
            <a:r>
              <a:rPr lang="zh-CN" altLang="en-US" sz="3600" dirty="0" smtClean="0"/>
              <a:t>、</a:t>
            </a:r>
            <a:r>
              <a:rPr lang="zh-CN" altLang="zh-CN" sz="3600" dirty="0" smtClean="0"/>
              <a:t>从组织战略到薪酬战略</a:t>
            </a:r>
            <a:endParaRPr lang="en-US" altLang="zh-CN" sz="3600" dirty="0" smtClean="0"/>
          </a:p>
          <a:p>
            <a:pPr lvl="0"/>
            <a:endParaRPr lang="zh-CN" altLang="zh-CN" sz="3600" dirty="0" smtClean="0"/>
          </a:p>
          <a:p>
            <a:pPr lvl="0"/>
            <a:r>
              <a:rPr lang="en-US" altLang="zh-CN" sz="3600" dirty="0" smtClean="0"/>
              <a:t>2</a:t>
            </a:r>
            <a:r>
              <a:rPr lang="zh-CN" altLang="en-US" sz="3600" dirty="0" smtClean="0"/>
              <a:t>、</a:t>
            </a:r>
            <a:r>
              <a:rPr lang="zh-CN" altLang="zh-CN" sz="3600" dirty="0" smtClean="0"/>
              <a:t>薪酬战略的本质</a:t>
            </a:r>
            <a:r>
              <a:rPr lang="zh-CN" altLang="en-US" sz="3600" dirty="0" smtClean="0"/>
              <a:t>与特征</a:t>
            </a:r>
            <a:endParaRPr lang="en-US" altLang="zh-CN" sz="3600" dirty="0" smtClean="0"/>
          </a:p>
          <a:p>
            <a:pPr lvl="0"/>
            <a:endParaRPr lang="zh-CN" altLang="zh-CN" sz="3600" dirty="0" smtClean="0"/>
          </a:p>
          <a:p>
            <a:pPr lvl="0"/>
            <a:r>
              <a:rPr lang="en-US" altLang="zh-CN" sz="3600" dirty="0" smtClean="0"/>
              <a:t>3</a:t>
            </a:r>
            <a:r>
              <a:rPr lang="zh-CN" altLang="en-US" sz="3600" dirty="0" smtClean="0"/>
              <a:t>、</a:t>
            </a:r>
            <a:r>
              <a:rPr lang="zh-CN" altLang="zh-CN" sz="3600" dirty="0" smtClean="0"/>
              <a:t>总体薪酬战略</a:t>
            </a:r>
            <a:endParaRPr lang="zh-CN" altLang="zh-CN" sz="3600" dirty="0" smtClean="0"/>
          </a:p>
        </p:txBody>
      </p:sp>
      <p:sp>
        <p:nvSpPr>
          <p:cNvPr id="3" name="标题 2"/>
          <p:cNvSpPr>
            <a:spLocks noGrp="1"/>
          </p:cNvSpPr>
          <p:nvPr>
            <p:ph type="title"/>
          </p:nvPr>
        </p:nvSpPr>
        <p:spPr/>
        <p:txBody>
          <a:bodyPr/>
          <a:lstStyle/>
          <a:p>
            <a:r>
              <a:rPr lang="zh-CN" altLang="en-US" dirty="0" smtClean="0"/>
              <a:t>目录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060848"/>
            <a:ext cx="8686800" cy="4525963"/>
          </a:xfrm>
        </p:spPr>
        <p:txBody>
          <a:bodyPr>
            <a:normAutofit/>
          </a:bodyPr>
          <a:lstStyle/>
          <a:p>
            <a:r>
              <a:rPr lang="zh-CN" altLang="zh-CN" sz="3600" dirty="0" smtClean="0"/>
              <a:t>薪酬体系</a:t>
            </a:r>
            <a:r>
              <a:rPr lang="zh-CN" altLang="en-US" sz="3600" dirty="0" smtClean="0"/>
              <a:t>与</a:t>
            </a:r>
            <a:r>
              <a:rPr lang="zh-CN" altLang="zh-CN" sz="3600" dirty="0" smtClean="0"/>
              <a:t>核心能力增长</a:t>
            </a:r>
            <a:endParaRPr lang="zh-CN" altLang="zh-CN" sz="3600" dirty="0" smtClean="0"/>
          </a:p>
          <a:p>
            <a:r>
              <a:rPr lang="zh-CN" altLang="zh-CN" sz="3600" dirty="0" smtClean="0"/>
              <a:t>战略分析</a:t>
            </a:r>
            <a:r>
              <a:rPr lang="zh-CN" altLang="en-US" sz="3600" dirty="0" smtClean="0"/>
              <a:t>与</a:t>
            </a:r>
            <a:r>
              <a:rPr lang="zh-CN" altLang="zh-CN" sz="3600" dirty="0" smtClean="0"/>
              <a:t>核心能力增长</a:t>
            </a:r>
            <a:endParaRPr lang="en-US" altLang="zh-CN" sz="3600" dirty="0" smtClean="0"/>
          </a:p>
          <a:p>
            <a:endParaRPr lang="zh-CN" altLang="zh-CN" sz="800" dirty="0" smtClean="0"/>
          </a:p>
          <a:p>
            <a:r>
              <a:rPr lang="zh-CN" altLang="zh-CN" sz="3200" dirty="0" smtClean="0"/>
              <a:t>如</a:t>
            </a:r>
            <a:r>
              <a:rPr lang="zh-CN" altLang="en-US" sz="3200" dirty="0" smtClean="0"/>
              <a:t>：</a:t>
            </a:r>
            <a:r>
              <a:rPr lang="en-US" altLang="zh-CN" sz="3200" dirty="0" smtClean="0"/>
              <a:t>***</a:t>
            </a:r>
            <a:r>
              <a:rPr lang="zh-CN" altLang="zh-CN" sz="3200" dirty="0" smtClean="0"/>
              <a:t>大学</a:t>
            </a:r>
            <a:r>
              <a:rPr lang="zh-CN" altLang="en-US" sz="3200" dirty="0" smtClean="0"/>
              <a:t>如何建设</a:t>
            </a:r>
            <a:r>
              <a:rPr lang="en-US" altLang="zh-CN" sz="3200" dirty="0" smtClean="0"/>
              <a:t>“</a:t>
            </a:r>
            <a:r>
              <a:rPr lang="zh-CN" altLang="en-US" sz="3200" dirty="0" smtClean="0"/>
              <a:t>双一流</a:t>
            </a:r>
            <a:r>
              <a:rPr lang="zh-CN" altLang="zh-CN" sz="3200" dirty="0" smtClean="0"/>
              <a:t>大学</a:t>
            </a:r>
            <a:r>
              <a:rPr lang="en-US" altLang="zh-CN" sz="3200" dirty="0" smtClean="0"/>
              <a:t>”</a:t>
            </a:r>
            <a:r>
              <a:rPr lang="zh-CN" altLang="en-US" sz="3200" dirty="0" smtClean="0"/>
              <a:t>？</a:t>
            </a:r>
            <a:endParaRPr lang="zh-CN" altLang="zh-CN" sz="3200" dirty="0" smtClean="0"/>
          </a:p>
        </p:txBody>
      </p:sp>
      <p:sp>
        <p:nvSpPr>
          <p:cNvPr id="3" name="标题 2"/>
          <p:cNvSpPr>
            <a:spLocks noGrp="1"/>
          </p:cNvSpPr>
          <p:nvPr>
            <p:ph type="title"/>
          </p:nvPr>
        </p:nvSpPr>
        <p:spPr/>
        <p:txBody>
          <a:bodyPr/>
          <a:lstStyle/>
          <a:p>
            <a:r>
              <a:rPr lang="en-US" altLang="zh-CN" dirty="0" smtClean="0"/>
              <a:t>2.5 </a:t>
            </a:r>
            <a:r>
              <a:rPr lang="zh-CN" altLang="zh-CN" dirty="0" smtClean="0"/>
              <a:t>支持核心能力</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2.61 </a:t>
            </a:r>
            <a:r>
              <a:rPr lang="zh-CN" altLang="zh-CN" dirty="0" smtClean="0"/>
              <a:t>薪酬体系竞争力的表现</a:t>
            </a:r>
            <a:r>
              <a:rPr lang="zh-CN" altLang="en-US" dirty="0" smtClean="0"/>
              <a:t>：</a:t>
            </a:r>
            <a:endParaRPr lang="en-US" altLang="zh-CN" dirty="0" smtClean="0"/>
          </a:p>
          <a:p>
            <a:pPr>
              <a:buNone/>
            </a:pPr>
            <a:r>
              <a:rPr lang="en-US" altLang="zh-CN" dirty="0" smtClean="0"/>
              <a:t>          </a:t>
            </a:r>
            <a:r>
              <a:rPr lang="zh-CN" altLang="zh-CN" dirty="0" smtClean="0"/>
              <a:t>吸纳</a:t>
            </a:r>
            <a:r>
              <a:rPr lang="zh-CN" altLang="en-US" dirty="0" smtClean="0"/>
              <a:t>员工</a:t>
            </a:r>
            <a:r>
              <a:rPr lang="zh-CN" altLang="zh-CN" dirty="0" smtClean="0"/>
              <a:t>、留住</a:t>
            </a:r>
            <a:r>
              <a:rPr lang="zh-CN" altLang="en-US" dirty="0" smtClean="0"/>
              <a:t>员工</a:t>
            </a:r>
            <a:r>
              <a:rPr lang="zh-CN" altLang="zh-CN" dirty="0" smtClean="0"/>
              <a:t>、激励</a:t>
            </a:r>
            <a:r>
              <a:rPr lang="zh-CN" altLang="en-US" dirty="0" smtClean="0"/>
              <a:t>员工</a:t>
            </a:r>
            <a:endParaRPr lang="en-US" altLang="zh-CN" dirty="0" smtClean="0"/>
          </a:p>
          <a:p>
            <a:pPr>
              <a:buNone/>
            </a:pPr>
            <a:endParaRPr lang="zh-CN" altLang="zh-CN" sz="800" dirty="0" smtClean="0"/>
          </a:p>
          <a:p>
            <a:pPr>
              <a:buNone/>
            </a:pPr>
            <a:r>
              <a:rPr lang="zh-CN" altLang="en-US" dirty="0" smtClean="0"/>
              <a:t>   </a:t>
            </a:r>
            <a:r>
              <a:rPr lang="zh-CN" altLang="zh-CN" dirty="0" smtClean="0"/>
              <a:t>试论国有企业、外资企业、民营企业薪酬体系的竞争力比较</a:t>
            </a:r>
            <a:r>
              <a:rPr lang="zh-CN" altLang="en-US" dirty="0" smtClean="0"/>
              <a:t>？</a:t>
            </a:r>
            <a:endParaRPr lang="en-US" altLang="zh-CN" dirty="0" smtClean="0"/>
          </a:p>
          <a:p>
            <a:pPr>
              <a:buNone/>
            </a:pPr>
            <a:endParaRPr lang="zh-CN" altLang="zh-CN" dirty="0" smtClean="0"/>
          </a:p>
          <a:p>
            <a:r>
              <a:rPr lang="en-US" altLang="zh-CN" dirty="0" smtClean="0"/>
              <a:t>2.62 </a:t>
            </a:r>
            <a:r>
              <a:rPr lang="zh-CN" altLang="zh-CN" dirty="0" smtClean="0"/>
              <a:t>战略薪酬如何发展自己的竞争力</a:t>
            </a:r>
            <a:endParaRPr lang="zh-CN" altLang="zh-CN" dirty="0" smtClean="0"/>
          </a:p>
          <a:p>
            <a:pPr>
              <a:buNone/>
            </a:pPr>
            <a:r>
              <a:rPr lang="en-US" altLang="zh-CN" dirty="0" smtClean="0"/>
              <a:t>          </a:t>
            </a:r>
            <a:r>
              <a:rPr lang="zh-CN" altLang="zh-CN" dirty="0" smtClean="0"/>
              <a:t>在吸纳、留住、激励</a:t>
            </a:r>
            <a:r>
              <a:rPr lang="zh-CN" altLang="en-US" dirty="0" smtClean="0"/>
              <a:t>员工</a:t>
            </a:r>
            <a:r>
              <a:rPr lang="zh-CN" altLang="zh-CN" dirty="0" smtClean="0"/>
              <a:t>这三方面发展自己的优势，</a:t>
            </a:r>
            <a:r>
              <a:rPr lang="zh-CN" altLang="en-US" dirty="0" smtClean="0"/>
              <a:t>并</a:t>
            </a:r>
            <a:r>
              <a:rPr lang="zh-CN" altLang="zh-CN" dirty="0" smtClean="0"/>
              <a:t>设置具体的</a:t>
            </a:r>
            <a:r>
              <a:rPr lang="zh-CN" altLang="en-US" dirty="0" smtClean="0"/>
              <a:t>相关措施。</a:t>
            </a:r>
            <a:endParaRPr lang="zh-CN" altLang="zh-CN" dirty="0" smtClean="0"/>
          </a:p>
        </p:txBody>
      </p:sp>
      <p:sp>
        <p:nvSpPr>
          <p:cNvPr id="3" name="标题 2"/>
          <p:cNvSpPr>
            <a:spLocks noGrp="1"/>
          </p:cNvSpPr>
          <p:nvPr>
            <p:ph type="title"/>
          </p:nvPr>
        </p:nvSpPr>
        <p:spPr/>
        <p:txBody>
          <a:bodyPr/>
          <a:lstStyle/>
          <a:p>
            <a:r>
              <a:rPr lang="en-US" altLang="zh-CN" dirty="0" smtClean="0"/>
              <a:t>2.6 </a:t>
            </a:r>
            <a:r>
              <a:rPr lang="zh-CN" altLang="zh-CN" dirty="0" smtClean="0"/>
              <a:t>竞争力</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4"/>
          <p:cNvGrpSpPr/>
          <p:nvPr/>
        </p:nvGrpSpPr>
        <p:grpSpPr bwMode="auto">
          <a:xfrm>
            <a:off x="1382713" y="5662191"/>
            <a:ext cx="6226175" cy="719137"/>
            <a:chOff x="1458575" y="3274106"/>
            <a:chExt cx="6226850" cy="719138"/>
          </a:xfrm>
        </p:grpSpPr>
        <p:sp>
          <p:nvSpPr>
            <p:cNvPr id="31" name="AutoShape 3"/>
            <p:cNvSpPr>
              <a:spLocks noChangeArrowheads="1"/>
            </p:cNvSpPr>
            <p:nvPr/>
          </p:nvSpPr>
          <p:spPr bwMode="auto">
            <a:xfrm>
              <a:off x="1458913" y="3274106"/>
              <a:ext cx="6226175" cy="719138"/>
            </a:xfrm>
            <a:prstGeom prst="roundRect">
              <a:avLst>
                <a:gd name="adj" fmla="val 16667"/>
              </a:avLst>
            </a:prstGeom>
            <a:gradFill rotWithShape="1">
              <a:gsLst>
                <a:gs pos="0">
                  <a:srgbClr val="044492"/>
                </a:gs>
                <a:gs pos="100000">
                  <a:srgbClr val="012A5B"/>
                </a:gs>
              </a:gsLst>
              <a:lin ang="5400000" scaled="1"/>
            </a:gradFill>
            <a:ln w="9525" algn="ctr">
              <a:noFill/>
              <a:round/>
            </a:ln>
          </p:spPr>
          <p:txBody>
            <a:bodyPr anchor="ctr"/>
            <a:lstStyle/>
            <a:p>
              <a:pPr eaLnBrk="0" hangingPunct="0"/>
              <a:endParaRPr lang="zh-CN" altLang="zh-CN"/>
            </a:p>
          </p:txBody>
        </p:sp>
        <p:sp>
          <p:nvSpPr>
            <p:cNvPr id="32" name="AutoShape 3"/>
            <p:cNvSpPr>
              <a:spLocks noChangeArrowheads="1"/>
            </p:cNvSpPr>
            <p:nvPr/>
          </p:nvSpPr>
          <p:spPr bwMode="gray">
            <a:xfrm>
              <a:off x="1458575" y="3363006"/>
              <a:ext cx="6226850" cy="541338"/>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grpSp>
        <p:nvGrpSpPr>
          <p:cNvPr id="2" name="组合 26"/>
          <p:cNvGrpSpPr/>
          <p:nvPr/>
        </p:nvGrpSpPr>
        <p:grpSpPr bwMode="auto">
          <a:xfrm>
            <a:off x="1447800" y="1828800"/>
            <a:ext cx="6229350" cy="719138"/>
            <a:chOff x="1458000" y="1357298"/>
            <a:chExt cx="6228000" cy="719137"/>
          </a:xfrm>
        </p:grpSpPr>
        <p:sp>
          <p:nvSpPr>
            <p:cNvPr id="7185" name="AutoShape 3"/>
            <p:cNvSpPr>
              <a:spLocks noChangeArrowheads="1"/>
            </p:cNvSpPr>
            <p:nvPr/>
          </p:nvSpPr>
          <p:spPr bwMode="auto">
            <a:xfrm>
              <a:off x="1458913" y="1357298"/>
              <a:ext cx="6226175" cy="719137"/>
            </a:xfrm>
            <a:prstGeom prst="roundRect">
              <a:avLst>
                <a:gd name="adj" fmla="val 16667"/>
              </a:avLst>
            </a:prstGeom>
            <a:gradFill rotWithShape="1">
              <a:gsLst>
                <a:gs pos="0">
                  <a:srgbClr val="044492"/>
                </a:gs>
                <a:gs pos="100000">
                  <a:srgbClr val="012A5B"/>
                </a:gs>
              </a:gsLst>
              <a:lin ang="5400000" scaled="1"/>
            </a:gradFill>
            <a:ln w="9525" algn="ctr">
              <a:noFill/>
              <a:round/>
            </a:ln>
          </p:spPr>
          <p:txBody>
            <a:bodyPr anchor="ctr"/>
            <a:lstStyle/>
            <a:p>
              <a:pPr eaLnBrk="0" hangingPunct="0"/>
              <a:endParaRPr lang="zh-CN" altLang="zh-CN" sz="2400"/>
            </a:p>
          </p:txBody>
        </p:sp>
        <p:sp>
          <p:nvSpPr>
            <p:cNvPr id="10" name="AutoShape 3"/>
            <p:cNvSpPr>
              <a:spLocks noChangeArrowheads="1"/>
            </p:cNvSpPr>
            <p:nvPr/>
          </p:nvSpPr>
          <p:spPr bwMode="gray">
            <a:xfrm>
              <a:off x="1458000" y="1446198"/>
              <a:ext cx="6228000" cy="541337"/>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800">
                <a:solidFill>
                  <a:schemeClr val="tx2"/>
                </a:solidFill>
                <a:ea typeface="微软雅黑" panose="020B0503020204020204" charset="-122"/>
              </a:endParaRPr>
            </a:p>
          </p:txBody>
        </p:sp>
      </p:grpSp>
      <p:sp>
        <p:nvSpPr>
          <p:cNvPr id="7172" name="Rectangle 13"/>
          <p:cNvSpPr>
            <a:spLocks noChangeArrowheads="1"/>
          </p:cNvSpPr>
          <p:nvPr/>
        </p:nvSpPr>
        <p:spPr bwMode="auto">
          <a:xfrm>
            <a:off x="2438400" y="2003425"/>
            <a:ext cx="3886200" cy="461665"/>
          </a:xfrm>
          <a:prstGeom prst="rect">
            <a:avLst/>
          </a:prstGeom>
          <a:noFill/>
          <a:ln w="9525">
            <a:noFill/>
            <a:miter lim="800000"/>
          </a:ln>
        </p:spPr>
        <p:txBody>
          <a:bodyPr wrap="square">
            <a:spAutoFit/>
          </a:bodyPr>
          <a:lstStyle/>
          <a:p>
            <a:pPr algn="ctr" eaLnBrk="0" hangingPunct="0"/>
            <a:r>
              <a:rPr lang="en-US" altLang="zh-CN" sz="2400" dirty="0" smtClean="0">
                <a:latin typeface="微软雅黑" panose="020B0503020204020204" charset="-122"/>
                <a:ea typeface="微软雅黑" panose="020B0503020204020204" charset="-122"/>
              </a:rPr>
              <a:t>3.1</a:t>
            </a:r>
            <a:r>
              <a:rPr lang="zh-CN" altLang="en-US" sz="2400" dirty="0" smtClean="0">
                <a:latin typeface="微软雅黑" panose="020B0503020204020204" charset="-122"/>
                <a:ea typeface="微软雅黑" panose="020B0503020204020204" charset="-122"/>
              </a:rPr>
              <a:t> 总体报酬战略的目标</a:t>
            </a:r>
            <a:endParaRPr lang="zh-CN" altLang="en-US" sz="2400" dirty="0">
              <a:latin typeface="微软雅黑" panose="020B0503020204020204" charset="-122"/>
              <a:ea typeface="微软雅黑" panose="020B0503020204020204" charset="-122"/>
            </a:endParaRPr>
          </a:p>
        </p:txBody>
      </p:sp>
      <p:grpSp>
        <p:nvGrpSpPr>
          <p:cNvPr id="3" name="组合 25"/>
          <p:cNvGrpSpPr/>
          <p:nvPr/>
        </p:nvGrpSpPr>
        <p:grpSpPr bwMode="auto">
          <a:xfrm>
            <a:off x="1457325" y="2763838"/>
            <a:ext cx="6229350" cy="719137"/>
            <a:chOff x="1458000" y="2292683"/>
            <a:chExt cx="6228000" cy="719138"/>
          </a:xfrm>
        </p:grpSpPr>
        <p:sp>
          <p:nvSpPr>
            <p:cNvPr id="7183" name="AutoShape 3"/>
            <p:cNvSpPr>
              <a:spLocks noChangeArrowheads="1"/>
            </p:cNvSpPr>
            <p:nvPr/>
          </p:nvSpPr>
          <p:spPr bwMode="auto">
            <a:xfrm>
              <a:off x="1458000" y="2292683"/>
              <a:ext cx="6228000" cy="719138"/>
            </a:xfrm>
            <a:prstGeom prst="roundRect">
              <a:avLst>
                <a:gd name="adj" fmla="val 16667"/>
              </a:avLst>
            </a:prstGeom>
            <a:gradFill rotWithShape="1">
              <a:gsLst>
                <a:gs pos="0">
                  <a:srgbClr val="71E4FF"/>
                </a:gs>
                <a:gs pos="100000">
                  <a:srgbClr val="009FC4"/>
                </a:gs>
              </a:gsLst>
              <a:lin ang="5400000" scaled="1"/>
            </a:gradFill>
            <a:ln w="9525" algn="ctr">
              <a:noFill/>
              <a:round/>
            </a:ln>
          </p:spPr>
          <p:txBody>
            <a:bodyPr anchor="ctr"/>
            <a:lstStyle/>
            <a:p>
              <a:pPr eaLnBrk="0" hangingPunct="0"/>
              <a:endParaRPr lang="zh-CN" altLang="zh-CN"/>
            </a:p>
          </p:txBody>
        </p:sp>
        <p:sp>
          <p:nvSpPr>
            <p:cNvPr id="7184" name="AutoShape 3"/>
            <p:cNvSpPr>
              <a:spLocks noChangeArrowheads="1"/>
            </p:cNvSpPr>
            <p:nvPr/>
          </p:nvSpPr>
          <p:spPr bwMode="gray">
            <a:xfrm>
              <a:off x="1458000" y="2381583"/>
              <a:ext cx="6228000" cy="541338"/>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7174" name="Rectangle 16"/>
          <p:cNvSpPr>
            <a:spLocks noChangeArrowheads="1"/>
          </p:cNvSpPr>
          <p:nvPr/>
        </p:nvSpPr>
        <p:spPr bwMode="auto">
          <a:xfrm>
            <a:off x="2438400" y="2938463"/>
            <a:ext cx="4495800" cy="461665"/>
          </a:xfrm>
          <a:prstGeom prst="rect">
            <a:avLst/>
          </a:prstGeom>
          <a:noFill/>
          <a:ln w="9525">
            <a:noFill/>
            <a:miter lim="800000"/>
          </a:ln>
        </p:spPr>
        <p:txBody>
          <a:bodyPr wrap="square">
            <a:spAutoFit/>
          </a:bodyPr>
          <a:lstStyle/>
          <a:p>
            <a:pPr algn="ctr" eaLnBrk="0" hangingPunct="0"/>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 总体报酬战略的关键要素</a:t>
            </a:r>
            <a:endParaRPr lang="zh-CN" altLang="en-US" sz="2400" dirty="0">
              <a:latin typeface="微软雅黑" panose="020B0503020204020204" charset="-122"/>
              <a:ea typeface="微软雅黑" panose="020B0503020204020204" charset="-122"/>
            </a:endParaRPr>
          </a:p>
        </p:txBody>
      </p:sp>
      <p:grpSp>
        <p:nvGrpSpPr>
          <p:cNvPr id="4" name="组合 24"/>
          <p:cNvGrpSpPr/>
          <p:nvPr/>
        </p:nvGrpSpPr>
        <p:grpSpPr bwMode="auto">
          <a:xfrm>
            <a:off x="1458913" y="3744913"/>
            <a:ext cx="6226175" cy="719137"/>
            <a:chOff x="1458575" y="3274106"/>
            <a:chExt cx="6226850" cy="719138"/>
          </a:xfrm>
        </p:grpSpPr>
        <p:sp>
          <p:nvSpPr>
            <p:cNvPr id="7181" name="AutoShape 3"/>
            <p:cNvSpPr>
              <a:spLocks noChangeArrowheads="1"/>
            </p:cNvSpPr>
            <p:nvPr/>
          </p:nvSpPr>
          <p:spPr bwMode="auto">
            <a:xfrm>
              <a:off x="1458913" y="3274106"/>
              <a:ext cx="6226175" cy="719138"/>
            </a:xfrm>
            <a:prstGeom prst="roundRect">
              <a:avLst>
                <a:gd name="adj" fmla="val 16667"/>
              </a:avLst>
            </a:prstGeom>
            <a:gradFill rotWithShape="1">
              <a:gsLst>
                <a:gs pos="0">
                  <a:srgbClr val="044492"/>
                </a:gs>
                <a:gs pos="100000">
                  <a:srgbClr val="012A5B"/>
                </a:gs>
              </a:gsLst>
              <a:lin ang="5400000" scaled="1"/>
            </a:gradFill>
            <a:ln w="9525" algn="ctr">
              <a:noFill/>
              <a:round/>
            </a:ln>
          </p:spPr>
          <p:txBody>
            <a:bodyPr anchor="ctr"/>
            <a:lstStyle/>
            <a:p>
              <a:pPr eaLnBrk="0" hangingPunct="0"/>
              <a:endParaRPr lang="zh-CN" altLang="zh-CN"/>
            </a:p>
          </p:txBody>
        </p:sp>
        <p:sp>
          <p:nvSpPr>
            <p:cNvPr id="18" name="AutoShape 3"/>
            <p:cNvSpPr>
              <a:spLocks noChangeArrowheads="1"/>
            </p:cNvSpPr>
            <p:nvPr/>
          </p:nvSpPr>
          <p:spPr bwMode="gray">
            <a:xfrm>
              <a:off x="1458575" y="3363006"/>
              <a:ext cx="6226850" cy="541338"/>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7176" name="Rectangle 19"/>
          <p:cNvSpPr>
            <a:spLocks noChangeArrowheads="1"/>
          </p:cNvSpPr>
          <p:nvPr/>
        </p:nvSpPr>
        <p:spPr bwMode="auto">
          <a:xfrm>
            <a:off x="2514600" y="3886200"/>
            <a:ext cx="4267200" cy="461665"/>
          </a:xfrm>
          <a:prstGeom prst="rect">
            <a:avLst/>
          </a:prstGeom>
          <a:noFill/>
          <a:ln w="9525">
            <a:noFill/>
            <a:miter lim="800000"/>
          </a:ln>
        </p:spPr>
        <p:txBody>
          <a:bodyPr wrap="square">
            <a:spAutoFit/>
          </a:bodyPr>
          <a:lstStyle/>
          <a:p>
            <a:pPr algn="ctr" eaLnBrk="0" hangingPunct="0"/>
            <a:r>
              <a:rPr lang="en-US" altLang="zh-CN" sz="2400" dirty="0" smtClean="0">
                <a:latin typeface="微软雅黑" panose="020B0503020204020204" charset="-122"/>
                <a:ea typeface="微软雅黑" panose="020B0503020204020204" charset="-122"/>
              </a:rPr>
              <a:t>3.3</a:t>
            </a:r>
            <a:r>
              <a:rPr lang="zh-CN" altLang="en-US" sz="2400" dirty="0" smtClean="0">
                <a:latin typeface="微软雅黑" panose="020B0503020204020204" charset="-122"/>
                <a:ea typeface="微软雅黑" panose="020B0503020204020204" charset="-122"/>
              </a:rPr>
              <a:t> 设计有效的总体报酬战略</a:t>
            </a:r>
            <a:endParaRPr lang="zh-CN" altLang="en-US" sz="2400" dirty="0">
              <a:latin typeface="微软雅黑" panose="020B0503020204020204" charset="-122"/>
              <a:ea typeface="微软雅黑" panose="020B0503020204020204" charset="-122"/>
            </a:endParaRPr>
          </a:p>
        </p:txBody>
      </p:sp>
      <p:grpSp>
        <p:nvGrpSpPr>
          <p:cNvPr id="5" name="组合 23"/>
          <p:cNvGrpSpPr/>
          <p:nvPr/>
        </p:nvGrpSpPr>
        <p:grpSpPr bwMode="auto">
          <a:xfrm>
            <a:off x="1438994" y="4751388"/>
            <a:ext cx="6229350" cy="719137"/>
            <a:chOff x="1458000" y="4279342"/>
            <a:chExt cx="6228000" cy="719137"/>
          </a:xfrm>
        </p:grpSpPr>
        <p:sp>
          <p:nvSpPr>
            <p:cNvPr id="7179" name="AutoShape 3"/>
            <p:cNvSpPr>
              <a:spLocks noChangeArrowheads="1"/>
            </p:cNvSpPr>
            <p:nvPr/>
          </p:nvSpPr>
          <p:spPr bwMode="auto">
            <a:xfrm>
              <a:off x="1458000" y="4279342"/>
              <a:ext cx="6226413" cy="719137"/>
            </a:xfrm>
            <a:prstGeom prst="roundRect">
              <a:avLst>
                <a:gd name="adj" fmla="val 16667"/>
              </a:avLst>
            </a:prstGeom>
            <a:gradFill rotWithShape="1">
              <a:gsLst>
                <a:gs pos="0">
                  <a:srgbClr val="71E4FF"/>
                </a:gs>
                <a:gs pos="100000">
                  <a:srgbClr val="009FC4"/>
                </a:gs>
              </a:gsLst>
              <a:lin ang="5400000" scaled="1"/>
            </a:gradFill>
            <a:ln w="9525" algn="ctr">
              <a:noFill/>
              <a:round/>
            </a:ln>
          </p:spPr>
          <p:txBody>
            <a:bodyPr anchor="ctr"/>
            <a:lstStyle/>
            <a:p>
              <a:pPr eaLnBrk="0" hangingPunct="0"/>
              <a:endParaRPr lang="zh-CN" altLang="zh-CN"/>
            </a:p>
          </p:txBody>
        </p:sp>
        <p:sp>
          <p:nvSpPr>
            <p:cNvPr id="7180" name="AutoShape 3"/>
            <p:cNvSpPr>
              <a:spLocks noChangeArrowheads="1"/>
            </p:cNvSpPr>
            <p:nvPr/>
          </p:nvSpPr>
          <p:spPr bwMode="gray">
            <a:xfrm>
              <a:off x="1458000" y="4368242"/>
              <a:ext cx="6228000" cy="541337"/>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7178" name="Rectangle 22"/>
          <p:cNvSpPr>
            <a:spLocks noChangeArrowheads="1"/>
          </p:cNvSpPr>
          <p:nvPr/>
        </p:nvSpPr>
        <p:spPr bwMode="auto">
          <a:xfrm>
            <a:off x="2195736" y="5790926"/>
            <a:ext cx="4148361" cy="461665"/>
          </a:xfrm>
          <a:prstGeom prst="rect">
            <a:avLst/>
          </a:prstGeom>
          <a:noFill/>
          <a:ln w="9525">
            <a:noFill/>
            <a:miter lim="800000"/>
          </a:ln>
        </p:spPr>
        <p:txBody>
          <a:bodyPr wrap="square">
            <a:spAutoFit/>
          </a:bodyPr>
          <a:lstStyle/>
          <a:p>
            <a:pPr algn="ctr" eaLnBrk="0" hangingPunct="0"/>
            <a:r>
              <a:rPr lang="en-US" altLang="zh-CN" sz="2400" dirty="0" smtClean="0">
                <a:latin typeface="微软雅黑" panose="020B0503020204020204" charset="-122"/>
                <a:ea typeface="微软雅黑" panose="020B0503020204020204" charset="-122"/>
              </a:rPr>
              <a:t>3.5</a:t>
            </a:r>
            <a:r>
              <a:rPr lang="zh-CN" altLang="en-US" sz="2400" dirty="0" smtClean="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总体报酬战略的执行</a:t>
            </a:r>
            <a:endParaRPr lang="zh-CN" altLang="en-US" sz="2400" dirty="0">
              <a:latin typeface="微软雅黑" panose="020B0503020204020204" charset="-122"/>
              <a:ea typeface="微软雅黑" panose="020B0503020204020204" charset="-122"/>
            </a:endParaRPr>
          </a:p>
        </p:txBody>
      </p:sp>
      <p:sp>
        <p:nvSpPr>
          <p:cNvPr id="20" name="TextBox 19"/>
          <p:cNvSpPr txBox="1"/>
          <p:nvPr/>
        </p:nvSpPr>
        <p:spPr>
          <a:xfrm>
            <a:off x="1142976" y="857232"/>
            <a:ext cx="7000924" cy="64633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altLang="zh-CN" sz="3600" b="1" dirty="0" smtClean="0"/>
              <a:t>3</a:t>
            </a:r>
            <a:r>
              <a:rPr lang="zh-CN" altLang="en-US" sz="3600" b="1" dirty="0" smtClean="0"/>
              <a:t>、</a:t>
            </a:r>
            <a:r>
              <a:rPr lang="zh-CN" altLang="zh-CN" sz="3600" b="1" dirty="0" smtClean="0"/>
              <a:t>总体薪酬战略</a:t>
            </a:r>
            <a:endParaRPr lang="zh-CN" altLang="en-US" sz="3600" b="1" dirty="0">
              <a:latin typeface="黑体" panose="02010609060101010101" pitchFamily="2" charset="-122"/>
              <a:ea typeface="黑体" panose="02010609060101010101" pitchFamily="2" charset="-122"/>
            </a:endParaRPr>
          </a:p>
        </p:txBody>
      </p:sp>
      <p:sp>
        <p:nvSpPr>
          <p:cNvPr id="33" name="Rectangle 19"/>
          <p:cNvSpPr>
            <a:spLocks noChangeArrowheads="1"/>
          </p:cNvSpPr>
          <p:nvPr/>
        </p:nvSpPr>
        <p:spPr bwMode="auto">
          <a:xfrm>
            <a:off x="2514600" y="4880123"/>
            <a:ext cx="4267200" cy="461665"/>
          </a:xfrm>
          <a:prstGeom prst="rect">
            <a:avLst/>
          </a:prstGeom>
          <a:noFill/>
          <a:ln w="9525">
            <a:noFill/>
            <a:miter lim="800000"/>
          </a:ln>
        </p:spPr>
        <p:txBody>
          <a:bodyPr wrap="square">
            <a:spAutoFit/>
          </a:bodyPr>
          <a:lstStyle/>
          <a:p>
            <a:pPr algn="ctr" eaLnBrk="0" hangingPunct="0"/>
            <a:r>
              <a:rPr lang="en-US" altLang="zh-CN" sz="2400" dirty="0" smtClean="0">
                <a:latin typeface="微软雅黑" panose="020B0503020204020204" charset="-122"/>
                <a:ea typeface="微软雅黑" panose="020B0503020204020204" charset="-122"/>
              </a:rPr>
              <a:t>3.4</a:t>
            </a:r>
            <a:r>
              <a:rPr lang="zh-CN" altLang="en-US" sz="2400" dirty="0" smtClean="0">
                <a:latin typeface="微软雅黑" panose="020B0503020204020204" charset="-122"/>
                <a:ea typeface="微软雅黑" panose="020B0503020204020204" charset="-122"/>
              </a:rPr>
              <a:t> 企业成长</a:t>
            </a:r>
            <a:r>
              <a:rPr lang="zh-CN" altLang="en-US" sz="2400" dirty="0" smtClean="0">
                <a:latin typeface="微软雅黑" panose="020B0503020204020204" charset="-122"/>
                <a:ea typeface="微软雅黑" panose="020B0503020204020204" charset="-122"/>
              </a:rPr>
              <a:t>阶段与报酬战略</a:t>
            </a:r>
            <a:endParaRPr lang="zh-CN" altLang="en-US"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ppt_x</p:attrName>
                                        </p:attrNameLst>
                                      </p:cBhvr>
                                      <p:tavLst>
                                        <p:tav tm="0">
                                          <p:val>
                                            <p:fltVal val="0.5"/>
                                          </p:val>
                                        </p:tav>
                                        <p:tav tm="100000">
                                          <p:val>
                                            <p:strVal val="#ppt_x"/>
                                          </p:val>
                                        </p:tav>
                                      </p:tavLst>
                                    </p:anim>
                                    <p:anim calcmode="lin" valueType="num">
                                      <p:cBhvr>
                                        <p:cTn id="16" dur="500" fill="hold"/>
                                        <p:tgtEl>
                                          <p:spTgt spid="3"/>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40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ppt_x</p:attrName>
                                        </p:attrNameLst>
                                      </p:cBhvr>
                                      <p:tavLst>
                                        <p:tav tm="0">
                                          <p:val>
                                            <p:fltVal val="0.5"/>
                                          </p:val>
                                        </p:tav>
                                        <p:tav tm="100000">
                                          <p:val>
                                            <p:strVal val="#ppt_x"/>
                                          </p:val>
                                        </p:tav>
                                      </p:tavLst>
                                    </p:anim>
                                    <p:anim calcmode="lin" valueType="num">
                                      <p:cBhvr>
                                        <p:cTn id="22" dur="500" fill="hold"/>
                                        <p:tgtEl>
                                          <p:spTgt spid="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60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 calcmode="lin" valueType="num">
                                      <p:cBhvr>
                                        <p:cTn id="27" dur="500" fill="hold"/>
                                        <p:tgtEl>
                                          <p:spTgt spid="5"/>
                                        </p:tgtEl>
                                        <p:attrNameLst>
                                          <p:attrName>ppt_x</p:attrName>
                                        </p:attrNameLst>
                                      </p:cBhvr>
                                      <p:tavLst>
                                        <p:tav tm="0">
                                          <p:val>
                                            <p:fltVal val="0.5"/>
                                          </p:val>
                                        </p:tav>
                                        <p:tav tm="100000">
                                          <p:val>
                                            <p:strVal val="#ppt_x"/>
                                          </p:val>
                                        </p:tav>
                                      </p:tavLst>
                                    </p:anim>
                                    <p:anim calcmode="lin" valueType="num">
                                      <p:cBhvr>
                                        <p:cTn id="28" dur="500" fill="hold"/>
                                        <p:tgtEl>
                                          <p:spTgt spid="5"/>
                                        </p:tgtEl>
                                        <p:attrNameLst>
                                          <p:attrName>ppt_y</p:attrName>
                                        </p:attrNameLst>
                                      </p:cBhvr>
                                      <p:tavLst>
                                        <p:tav tm="0">
                                          <p:val>
                                            <p:fltVal val="0.5"/>
                                          </p:val>
                                        </p:tav>
                                        <p:tav tm="100000">
                                          <p:val>
                                            <p:strVal val="#ppt_y"/>
                                          </p:val>
                                        </p:tav>
                                      </p:tavLst>
                                    </p:anim>
                                  </p:childTnLst>
                                </p:cTn>
                              </p:par>
                            </p:childTnLst>
                          </p:cTn>
                        </p:par>
                        <p:par>
                          <p:cTn id="29" fill="hold">
                            <p:stCondLst>
                              <p:cond delay="500"/>
                            </p:stCondLst>
                            <p:childTnLst>
                              <p:par>
                                <p:cTn id="30" presetID="23" presetClass="entr" presetSubtype="16" fill="hold" grpId="0" nodeType="afterEffect">
                                  <p:stCondLst>
                                    <p:cond delay="0"/>
                                  </p:stCondLst>
                                  <p:childTnLst>
                                    <p:set>
                                      <p:cBhvr>
                                        <p:cTn id="31" dur="1" fill="hold">
                                          <p:stCondLst>
                                            <p:cond delay="0"/>
                                          </p:stCondLst>
                                        </p:cTn>
                                        <p:tgtEl>
                                          <p:spTgt spid="7172"/>
                                        </p:tgtEl>
                                        <p:attrNameLst>
                                          <p:attrName>style.visibility</p:attrName>
                                        </p:attrNameLst>
                                      </p:cBhvr>
                                      <p:to>
                                        <p:strVal val="visible"/>
                                      </p:to>
                                    </p:set>
                                    <p:anim calcmode="lin" valueType="num">
                                      <p:cBhvr>
                                        <p:cTn id="32" dur="500" fill="hold"/>
                                        <p:tgtEl>
                                          <p:spTgt spid="7172"/>
                                        </p:tgtEl>
                                        <p:attrNameLst>
                                          <p:attrName>ppt_w</p:attrName>
                                        </p:attrNameLst>
                                      </p:cBhvr>
                                      <p:tavLst>
                                        <p:tav tm="0">
                                          <p:val>
                                            <p:fltVal val="0"/>
                                          </p:val>
                                        </p:tav>
                                        <p:tav tm="100000">
                                          <p:val>
                                            <p:strVal val="#ppt_w"/>
                                          </p:val>
                                        </p:tav>
                                      </p:tavLst>
                                    </p:anim>
                                    <p:anim calcmode="lin" valueType="num">
                                      <p:cBhvr>
                                        <p:cTn id="33" dur="500" fill="hold"/>
                                        <p:tgtEl>
                                          <p:spTgt spid="717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7174"/>
                                        </p:tgtEl>
                                        <p:attrNameLst>
                                          <p:attrName>style.visibility</p:attrName>
                                        </p:attrNameLst>
                                      </p:cBhvr>
                                      <p:to>
                                        <p:strVal val="visible"/>
                                      </p:to>
                                    </p:set>
                                    <p:anim calcmode="lin" valueType="num">
                                      <p:cBhvr>
                                        <p:cTn id="36" dur="500" fill="hold"/>
                                        <p:tgtEl>
                                          <p:spTgt spid="7174"/>
                                        </p:tgtEl>
                                        <p:attrNameLst>
                                          <p:attrName>ppt_w</p:attrName>
                                        </p:attrNameLst>
                                      </p:cBhvr>
                                      <p:tavLst>
                                        <p:tav tm="0">
                                          <p:val>
                                            <p:fltVal val="0"/>
                                          </p:val>
                                        </p:tav>
                                        <p:tav tm="100000">
                                          <p:val>
                                            <p:strVal val="#ppt_w"/>
                                          </p:val>
                                        </p:tav>
                                      </p:tavLst>
                                    </p:anim>
                                    <p:anim calcmode="lin" valueType="num">
                                      <p:cBhvr>
                                        <p:cTn id="37" dur="500" fill="hold"/>
                                        <p:tgtEl>
                                          <p:spTgt spid="7174"/>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7176"/>
                                        </p:tgtEl>
                                        <p:attrNameLst>
                                          <p:attrName>style.visibility</p:attrName>
                                        </p:attrNameLst>
                                      </p:cBhvr>
                                      <p:to>
                                        <p:strVal val="visible"/>
                                      </p:to>
                                    </p:set>
                                    <p:anim calcmode="lin" valueType="num">
                                      <p:cBhvr>
                                        <p:cTn id="40" dur="500" fill="hold"/>
                                        <p:tgtEl>
                                          <p:spTgt spid="7176"/>
                                        </p:tgtEl>
                                        <p:attrNameLst>
                                          <p:attrName>ppt_w</p:attrName>
                                        </p:attrNameLst>
                                      </p:cBhvr>
                                      <p:tavLst>
                                        <p:tav tm="0">
                                          <p:val>
                                            <p:fltVal val="0"/>
                                          </p:val>
                                        </p:tav>
                                        <p:tav tm="100000">
                                          <p:val>
                                            <p:strVal val="#ppt_w"/>
                                          </p:val>
                                        </p:tav>
                                      </p:tavLst>
                                    </p:anim>
                                    <p:anim calcmode="lin" valueType="num">
                                      <p:cBhvr>
                                        <p:cTn id="41" dur="500" fill="hold"/>
                                        <p:tgtEl>
                                          <p:spTgt spid="7176"/>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7178"/>
                                        </p:tgtEl>
                                        <p:attrNameLst>
                                          <p:attrName>style.visibility</p:attrName>
                                        </p:attrNameLst>
                                      </p:cBhvr>
                                      <p:to>
                                        <p:strVal val="visible"/>
                                      </p:to>
                                    </p:set>
                                    <p:anim calcmode="lin" valueType="num">
                                      <p:cBhvr>
                                        <p:cTn id="44" dur="500" fill="hold"/>
                                        <p:tgtEl>
                                          <p:spTgt spid="7178"/>
                                        </p:tgtEl>
                                        <p:attrNameLst>
                                          <p:attrName>ppt_w</p:attrName>
                                        </p:attrNameLst>
                                      </p:cBhvr>
                                      <p:tavLst>
                                        <p:tav tm="0">
                                          <p:val>
                                            <p:fltVal val="0"/>
                                          </p:val>
                                        </p:tav>
                                        <p:tav tm="100000">
                                          <p:val>
                                            <p:strVal val="#ppt_w"/>
                                          </p:val>
                                        </p:tav>
                                      </p:tavLst>
                                    </p:anim>
                                    <p:anim calcmode="lin" valueType="num">
                                      <p:cBhvr>
                                        <p:cTn id="45" dur="500" fill="hold"/>
                                        <p:tgtEl>
                                          <p:spTgt spid="7178"/>
                                        </p:tgtEl>
                                        <p:attrNameLst>
                                          <p:attrName>ppt_h</p:attrName>
                                        </p:attrNameLst>
                                      </p:cBhvr>
                                      <p:tavLst>
                                        <p:tav tm="0">
                                          <p:val>
                                            <p:fltVal val="0"/>
                                          </p:val>
                                        </p:tav>
                                        <p:tav tm="100000">
                                          <p:val>
                                            <p:strVal val="#ppt_h"/>
                                          </p:val>
                                        </p:tav>
                                      </p:tavLst>
                                    </p:anim>
                                  </p:childTnLst>
                                </p:cTn>
                              </p:par>
                              <p:par>
                                <p:cTn id="46" presetID="23" presetClass="entr" presetSubtype="528" fill="hold" nodeType="withEffect">
                                  <p:stCondLst>
                                    <p:cond delay="400"/>
                                  </p:stCondLst>
                                  <p:childTnLst>
                                    <p:set>
                                      <p:cBhvr>
                                        <p:cTn id="47" dur="1" fill="hold">
                                          <p:stCondLst>
                                            <p:cond delay="0"/>
                                          </p:stCondLst>
                                        </p:cTn>
                                        <p:tgtEl>
                                          <p:spTgt spid="30"/>
                                        </p:tgtEl>
                                        <p:attrNameLst>
                                          <p:attrName>style.visibility</p:attrName>
                                        </p:attrNameLst>
                                      </p:cBhvr>
                                      <p:to>
                                        <p:strVal val="visible"/>
                                      </p:to>
                                    </p:set>
                                    <p:anim calcmode="lin" valueType="num">
                                      <p:cBhvr>
                                        <p:cTn id="48" dur="500" fill="hold"/>
                                        <p:tgtEl>
                                          <p:spTgt spid="30"/>
                                        </p:tgtEl>
                                        <p:attrNameLst>
                                          <p:attrName>ppt_w</p:attrName>
                                        </p:attrNameLst>
                                      </p:cBhvr>
                                      <p:tavLst>
                                        <p:tav tm="0">
                                          <p:val>
                                            <p:fltVal val="0"/>
                                          </p:val>
                                        </p:tav>
                                        <p:tav tm="100000">
                                          <p:val>
                                            <p:strVal val="#ppt_w"/>
                                          </p:val>
                                        </p:tav>
                                      </p:tavLst>
                                    </p:anim>
                                    <p:anim calcmode="lin" valueType="num">
                                      <p:cBhvr>
                                        <p:cTn id="49" dur="500" fill="hold"/>
                                        <p:tgtEl>
                                          <p:spTgt spid="30"/>
                                        </p:tgtEl>
                                        <p:attrNameLst>
                                          <p:attrName>ppt_h</p:attrName>
                                        </p:attrNameLst>
                                      </p:cBhvr>
                                      <p:tavLst>
                                        <p:tav tm="0">
                                          <p:val>
                                            <p:fltVal val="0"/>
                                          </p:val>
                                        </p:tav>
                                        <p:tav tm="100000">
                                          <p:val>
                                            <p:strVal val="#ppt_h"/>
                                          </p:val>
                                        </p:tav>
                                      </p:tavLst>
                                    </p:anim>
                                    <p:anim calcmode="lin" valueType="num">
                                      <p:cBhvr>
                                        <p:cTn id="50" dur="500" fill="hold"/>
                                        <p:tgtEl>
                                          <p:spTgt spid="30"/>
                                        </p:tgtEl>
                                        <p:attrNameLst>
                                          <p:attrName>ppt_x</p:attrName>
                                        </p:attrNameLst>
                                      </p:cBhvr>
                                      <p:tavLst>
                                        <p:tav tm="0">
                                          <p:val>
                                            <p:fltVal val="0.5"/>
                                          </p:val>
                                        </p:tav>
                                        <p:tav tm="100000">
                                          <p:val>
                                            <p:strVal val="#ppt_x"/>
                                          </p:val>
                                        </p:tav>
                                      </p:tavLst>
                                    </p:anim>
                                    <p:anim calcmode="lin" valueType="num">
                                      <p:cBhvr>
                                        <p:cTn id="51" dur="500" fill="hold"/>
                                        <p:tgtEl>
                                          <p:spTgt spid="30"/>
                                        </p:tgtEl>
                                        <p:attrNameLst>
                                          <p:attrName>ppt_y</p:attrName>
                                        </p:attrNameLst>
                                      </p:cBhvr>
                                      <p:tavLst>
                                        <p:tav tm="0">
                                          <p:val>
                                            <p:fltVal val="0.5"/>
                                          </p:val>
                                        </p:tav>
                                        <p:tav tm="100000">
                                          <p:val>
                                            <p:strVal val="#ppt_y"/>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500" fill="hold"/>
                                        <p:tgtEl>
                                          <p:spTgt spid="33"/>
                                        </p:tgtEl>
                                        <p:attrNameLst>
                                          <p:attrName>ppt_w</p:attrName>
                                        </p:attrNameLst>
                                      </p:cBhvr>
                                      <p:tavLst>
                                        <p:tav tm="0">
                                          <p:val>
                                            <p:fltVal val="0"/>
                                          </p:val>
                                        </p:tav>
                                        <p:tav tm="100000">
                                          <p:val>
                                            <p:strVal val="#ppt_w"/>
                                          </p:val>
                                        </p:tav>
                                      </p:tavLst>
                                    </p:anim>
                                    <p:anim calcmode="lin" valueType="num">
                                      <p:cBhvr>
                                        <p:cTn id="55" dur="500" fill="hold"/>
                                        <p:tgtEl>
                                          <p:spTgt spid="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4" grpId="0"/>
      <p:bldP spid="7176" grpId="0"/>
      <p:bldP spid="7178"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PURPOSE OF A TOTAL REWARD STRATEGY</a:t>
            </a:r>
            <a:endParaRPr lang="zh-CN" altLang="en-US" sz="2600" dirty="0">
              <a:solidFill>
                <a:schemeClr val="bg1"/>
              </a:solidFill>
              <a:latin typeface="微软雅黑" panose="020B0503020204020204" charset="-122"/>
              <a:ea typeface="微软雅黑" panose="020B0503020204020204" charset="-122"/>
            </a:endParaRPr>
          </a:p>
        </p:txBody>
      </p:sp>
      <p:grpSp>
        <p:nvGrpSpPr>
          <p:cNvPr id="3" name="组合 17"/>
          <p:cNvGrpSpPr/>
          <p:nvPr/>
        </p:nvGrpSpPr>
        <p:grpSpPr bwMode="auto">
          <a:xfrm>
            <a:off x="1458238" y="3037770"/>
            <a:ext cx="6229350" cy="719137"/>
            <a:chOff x="1458000" y="1357298"/>
            <a:chExt cx="6228000" cy="719137"/>
          </a:xfrm>
        </p:grpSpPr>
        <p:sp>
          <p:nvSpPr>
            <p:cNvPr id="4" name="AutoShape 3"/>
            <p:cNvSpPr>
              <a:spLocks noChangeArrowheads="1"/>
            </p:cNvSpPr>
            <p:nvPr/>
          </p:nvSpPr>
          <p:spPr bwMode="auto">
            <a:xfrm>
              <a:off x="1458913" y="1357298"/>
              <a:ext cx="6226175" cy="719137"/>
            </a:xfrm>
            <a:prstGeom prst="roundRect">
              <a:avLst>
                <a:gd name="adj" fmla="val 16667"/>
              </a:avLst>
            </a:prstGeom>
            <a:gradFill rotWithShape="1">
              <a:gsLst>
                <a:gs pos="0">
                  <a:srgbClr val="71E4FF"/>
                </a:gs>
                <a:gs pos="100000">
                  <a:srgbClr val="009FC4"/>
                </a:gs>
              </a:gsLst>
              <a:lin ang="5400000" scaled="1"/>
            </a:gradFill>
            <a:ln w="9525" algn="ctr">
              <a:noFill/>
              <a:round/>
            </a:ln>
          </p:spPr>
          <p:txBody>
            <a:bodyPr anchor="ctr"/>
            <a:lstStyle/>
            <a:p>
              <a:pPr eaLnBrk="0" hangingPunct="0"/>
              <a:endParaRPr lang="zh-CN" altLang="zh-CN"/>
            </a:p>
          </p:txBody>
        </p:sp>
        <p:sp>
          <p:nvSpPr>
            <p:cNvPr id="5" name="AutoShape 3"/>
            <p:cNvSpPr>
              <a:spLocks noChangeArrowheads="1"/>
            </p:cNvSpPr>
            <p:nvPr/>
          </p:nvSpPr>
          <p:spPr bwMode="gray">
            <a:xfrm>
              <a:off x="1458000" y="1446198"/>
              <a:ext cx="6228000" cy="541337"/>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6" name="Rectangle 13"/>
          <p:cNvSpPr>
            <a:spLocks noChangeArrowheads="1"/>
          </p:cNvSpPr>
          <p:nvPr/>
        </p:nvSpPr>
        <p:spPr bwMode="auto">
          <a:xfrm>
            <a:off x="1980625" y="3212395"/>
            <a:ext cx="5441776" cy="461665"/>
          </a:xfrm>
          <a:prstGeom prst="rect">
            <a:avLst/>
          </a:prstGeom>
          <a:noFill/>
          <a:ln w="9525">
            <a:noFill/>
            <a:miter lim="800000"/>
          </a:ln>
        </p:spPr>
        <p:txBody>
          <a:bodyPr wrap="square">
            <a:spAutoFit/>
          </a:bodyPr>
          <a:lstStyle/>
          <a:p>
            <a:pPr algn="ctr" eaLnBrk="0" hangingPunct="0"/>
            <a:r>
              <a:rPr lang="en-US" altLang="zh-CN" sz="2400" b="1" dirty="0" smtClean="0">
                <a:latin typeface="微软雅黑" panose="020B0503020204020204" charset="-122"/>
                <a:ea typeface="微软雅黑" panose="020B0503020204020204" charset="-122"/>
              </a:rPr>
              <a:t>1</a:t>
            </a:r>
            <a:r>
              <a:rPr lang="zh-CN" altLang="en-US" sz="2400" b="1" dirty="0" smtClean="0">
                <a:latin typeface="微软雅黑" panose="020B0503020204020204" charset="-122"/>
                <a:ea typeface="微软雅黑" panose="020B0503020204020204" charset="-122"/>
              </a:rPr>
              <a:t>、总体报酬战略的</a:t>
            </a:r>
            <a:r>
              <a:rPr lang="zh-CN" altLang="en-US" sz="2400" b="1" dirty="0">
                <a:latin typeface="微软雅黑" panose="020B0503020204020204" charset="-122"/>
                <a:ea typeface="微软雅黑" panose="020B0503020204020204" charset="-122"/>
              </a:rPr>
              <a:t>四个目标</a:t>
            </a:r>
            <a:endParaRPr lang="zh-CN" altLang="en-US" sz="2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style.rotation</p:attrName>
                                        </p:attrNameLst>
                                      </p:cBhvr>
                                      <p:tavLst>
                                        <p:tav tm="0">
                                          <p:val>
                                            <p:fltVal val="720"/>
                                          </p:val>
                                        </p:tav>
                                        <p:tav tm="100000">
                                          <p:val>
                                            <p:fltVal val="0"/>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ppt_w</p:attrName>
                                        </p:attrNameLst>
                                      </p:cBhvr>
                                      <p:tavLst>
                                        <p:tav tm="0">
                                          <p:val>
                                            <p:fltVal val="0"/>
                                          </p:val>
                                        </p:tav>
                                        <p:tav tm="100000">
                                          <p:val>
                                            <p:strVal val="#ppt_w"/>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0104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目标一</a:t>
            </a:r>
            <a:endParaRPr lang="zh-CN" altLang="en-US" sz="4000" b="1" dirty="0"/>
          </a:p>
        </p:txBody>
      </p:sp>
      <p:sp>
        <p:nvSpPr>
          <p:cNvPr id="5"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PURPOSE OF A TOTAL REWARD STRATEGY</a:t>
            </a:r>
            <a:endParaRPr lang="zh-CN" altLang="en-US" sz="2600" dirty="0">
              <a:solidFill>
                <a:schemeClr val="bg1"/>
              </a:solidFill>
              <a:latin typeface="微软雅黑" panose="020B0503020204020204" charset="-122"/>
              <a:ea typeface="微软雅黑" panose="020B0503020204020204" charset="-122"/>
            </a:endParaRPr>
          </a:p>
        </p:txBody>
      </p:sp>
      <p:sp>
        <p:nvSpPr>
          <p:cNvPr id="6" name="Rectangle 13"/>
          <p:cNvSpPr>
            <a:spLocks noChangeArrowheads="1"/>
          </p:cNvSpPr>
          <p:nvPr/>
        </p:nvSpPr>
        <p:spPr bwMode="auto">
          <a:xfrm>
            <a:off x="123280" y="1069285"/>
            <a:ext cx="8856984" cy="829945"/>
          </a:xfrm>
          <a:prstGeom prst="rect">
            <a:avLst/>
          </a:prstGeom>
          <a:noFill/>
          <a:ln w="9525">
            <a:noFill/>
            <a:miter lim="800000"/>
          </a:ln>
        </p:spPr>
        <p:txBody>
          <a:bodyPr wrap="square">
            <a:spAutoFit/>
          </a:bodyPr>
          <a:lstStyle/>
          <a:p>
            <a:pPr eaLnBrk="0" hangingPunct="0"/>
            <a:r>
              <a:rPr lang="zh-CN" altLang="en-US" sz="2400" b="1" dirty="0" smtClean="0">
                <a:latin typeface="微软雅黑" panose="020B0503020204020204" charset="-122"/>
                <a:ea typeface="微软雅黑" panose="020B0503020204020204" charset="-122"/>
              </a:rPr>
              <a:t>       总体报酬是对为完成组织（公司）使命和目标作出贡献的员工提供一定回报的政策、项目和实践。</a:t>
            </a:r>
            <a:endParaRPr lang="en-US" altLang="zh-CN" sz="2400" b="1" dirty="0"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0104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目标二</a:t>
            </a:r>
            <a:endParaRPr lang="zh-CN" altLang="en-US" sz="4000" b="1" dirty="0"/>
          </a:p>
        </p:txBody>
      </p:sp>
      <p:sp>
        <p:nvSpPr>
          <p:cNvPr id="5"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PURPOSE OF A TOTAL REWARD STRATEGY</a:t>
            </a:r>
            <a:endParaRPr lang="zh-CN" altLang="en-US" sz="2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0104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目标三</a:t>
            </a:r>
            <a:endParaRPr lang="zh-CN" altLang="en-US" sz="4000" b="1" dirty="0"/>
          </a:p>
        </p:txBody>
      </p:sp>
      <p:sp>
        <p:nvSpPr>
          <p:cNvPr id="5"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PURPOSE OF A TOTAL REWARD STRATEGY</a:t>
            </a:r>
            <a:endParaRPr lang="zh-CN" altLang="en-US" sz="2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0104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目标四</a:t>
            </a:r>
            <a:endParaRPr lang="zh-CN" altLang="en-US" sz="4000" b="1" dirty="0"/>
          </a:p>
        </p:txBody>
      </p:sp>
      <p:sp>
        <p:nvSpPr>
          <p:cNvPr id="5"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PURPOSE OF A TOTAL REWARD STRATEGY</a:t>
            </a:r>
            <a:endParaRPr lang="zh-CN" altLang="en-US" sz="2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PURPOSE OF A TOTAL REWARD STRATEGY</a:t>
            </a:r>
            <a:endParaRPr lang="zh-CN" altLang="en-US" sz="2600" dirty="0">
              <a:solidFill>
                <a:schemeClr val="bg1"/>
              </a:solidFill>
              <a:latin typeface="微软雅黑" panose="020B0503020204020204" charset="-122"/>
              <a:ea typeface="微软雅黑" panose="020B0503020204020204" charset="-122"/>
            </a:endParaRPr>
          </a:p>
        </p:txBody>
      </p:sp>
      <p:sp>
        <p:nvSpPr>
          <p:cNvPr id="6" name="Rectangle 13"/>
          <p:cNvSpPr>
            <a:spLocks noChangeArrowheads="1"/>
          </p:cNvSpPr>
          <p:nvPr/>
        </p:nvSpPr>
        <p:spPr bwMode="auto">
          <a:xfrm>
            <a:off x="467544" y="1567006"/>
            <a:ext cx="8074496" cy="4523105"/>
          </a:xfrm>
          <a:prstGeom prst="rect">
            <a:avLst/>
          </a:prstGeom>
          <a:noFill/>
          <a:ln w="9525">
            <a:noFill/>
            <a:miter lim="800000"/>
          </a:ln>
        </p:spPr>
        <p:txBody>
          <a:bodyPr wrap="square">
            <a:spAutoFit/>
          </a:bodyPr>
          <a:lstStyle/>
          <a:p>
            <a:pPr eaLnBrk="0" hangingPunct="0">
              <a:lnSpc>
                <a:spcPct val="150000"/>
              </a:lnSpc>
            </a:pPr>
            <a:r>
              <a:rPr lang="zh-CN" altLang="en-US" sz="2400" b="1" dirty="0" smtClean="0">
                <a:latin typeface="微软雅黑" panose="020B0503020204020204" charset="-122"/>
                <a:ea typeface="微软雅黑" panose="020B0503020204020204" charset="-122"/>
              </a:rPr>
              <a:t>     也许各个组织（公司）描述薪酬战略的字眼大同小异，但战略的关键是字面背后的含义，这含义与公司使命、核心价值观、关键成功要素息息相关。</a:t>
            </a:r>
            <a:endParaRPr lang="en-US" altLang="zh-CN" sz="2400" b="1" dirty="0" smtClean="0">
              <a:latin typeface="微软雅黑" panose="020B0503020204020204" charset="-122"/>
              <a:ea typeface="微软雅黑" panose="020B0503020204020204" charset="-122"/>
            </a:endParaRPr>
          </a:p>
          <a:p>
            <a:pPr eaLnBrk="0" hangingPunct="0">
              <a:lnSpc>
                <a:spcPct val="150000"/>
              </a:lnSpc>
            </a:pPr>
            <a:endParaRPr lang="en-US" altLang="zh-CN" sz="2400" b="1" dirty="0" smtClean="0">
              <a:latin typeface="微软雅黑" panose="020B0503020204020204" charset="-122"/>
              <a:ea typeface="微软雅黑" panose="020B0503020204020204" charset="-122"/>
            </a:endParaRPr>
          </a:p>
          <a:p>
            <a:pPr eaLnBrk="0" hangingPunct="0">
              <a:lnSpc>
                <a:spcPct val="150000"/>
              </a:lnSpc>
            </a:pPr>
            <a:r>
              <a:rPr lang="zh-CN" altLang="en-US" sz="2400" b="1" dirty="0" smtClean="0">
                <a:latin typeface="微软雅黑" panose="020B0503020204020204" charset="-122"/>
                <a:ea typeface="微软雅黑" panose="020B0503020204020204" charset="-122"/>
              </a:rPr>
              <a:t>     战略在执行层面是以政策、项目或实践的形式存在的，说来也简单，它就是：</a:t>
            </a:r>
            <a:endParaRPr lang="en-US" altLang="zh-CN" sz="2400" b="1" dirty="0" smtClean="0">
              <a:latin typeface="微软雅黑" panose="020B0503020204020204" charset="-122"/>
              <a:ea typeface="微软雅黑" panose="020B0503020204020204" charset="-122"/>
            </a:endParaRPr>
          </a:p>
          <a:p>
            <a:pPr eaLnBrk="0" hangingPunct="0">
              <a:lnSpc>
                <a:spcPct val="150000"/>
              </a:lnSpc>
            </a:pPr>
            <a:r>
              <a:rPr lang="en-US" altLang="zh-CN" sz="2400" b="1" dirty="0">
                <a:latin typeface="微软雅黑" panose="020B0503020204020204" charset="-122"/>
                <a:ea typeface="微软雅黑" panose="020B0503020204020204" charset="-122"/>
              </a:rPr>
              <a:t> </a:t>
            </a:r>
            <a:r>
              <a:rPr lang="en-US" altLang="zh-CN" sz="2400" b="1" dirty="0" smtClean="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一</a:t>
            </a:r>
            <a:r>
              <a:rPr lang="zh-CN" altLang="en-US" sz="2400" b="1" dirty="0" smtClean="0">
                <a:latin typeface="微软雅黑" panose="020B0503020204020204" charset="-122"/>
                <a:ea typeface="微软雅黑" panose="020B0503020204020204" charset="-122"/>
              </a:rPr>
              <a:t>个有效的框架去分配资源</a:t>
            </a:r>
            <a:r>
              <a:rPr lang="en-US" altLang="zh-CN" sz="2400" b="1" dirty="0" smtClean="0">
                <a:latin typeface="微软雅黑" panose="020B0503020204020204" charset="-122"/>
                <a:ea typeface="微软雅黑" panose="020B0503020204020204" charset="-122"/>
              </a:rPr>
              <a:t>&amp;</a:t>
            </a:r>
            <a:r>
              <a:rPr lang="zh-CN" altLang="en-US" sz="2400" b="1" dirty="0" smtClean="0">
                <a:latin typeface="微软雅黑" panose="020B0503020204020204" charset="-122"/>
                <a:ea typeface="微软雅黑" panose="020B0503020204020204" charset="-122"/>
              </a:rPr>
              <a:t>引导组织（公司）想看到的行为</a:t>
            </a:r>
            <a:endParaRPr lang="en-US" altLang="zh-CN" sz="2400" b="1" dirty="0"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p:nvPr/>
        </p:nvGrpSpPr>
        <p:grpSpPr bwMode="auto">
          <a:xfrm>
            <a:off x="1457325" y="3014663"/>
            <a:ext cx="6229350" cy="719137"/>
            <a:chOff x="1458000" y="1357298"/>
            <a:chExt cx="6228000" cy="719137"/>
          </a:xfrm>
        </p:grpSpPr>
        <p:sp>
          <p:nvSpPr>
            <p:cNvPr id="8197" name="AutoShape 3"/>
            <p:cNvSpPr>
              <a:spLocks noChangeArrowheads="1"/>
            </p:cNvSpPr>
            <p:nvPr/>
          </p:nvSpPr>
          <p:spPr bwMode="auto">
            <a:xfrm>
              <a:off x="1458913" y="1357298"/>
              <a:ext cx="6226175" cy="719137"/>
            </a:xfrm>
            <a:prstGeom prst="roundRect">
              <a:avLst>
                <a:gd name="adj" fmla="val 16667"/>
              </a:avLst>
            </a:prstGeom>
            <a:gradFill rotWithShape="1">
              <a:gsLst>
                <a:gs pos="0">
                  <a:srgbClr val="71E4FF"/>
                </a:gs>
                <a:gs pos="100000">
                  <a:srgbClr val="009FC4"/>
                </a:gs>
              </a:gsLst>
              <a:lin ang="5400000" scaled="1"/>
            </a:gradFill>
            <a:ln w="9525" algn="ctr">
              <a:noFill/>
              <a:round/>
            </a:ln>
          </p:spPr>
          <p:txBody>
            <a:bodyPr anchor="ctr"/>
            <a:lstStyle/>
            <a:p>
              <a:pPr eaLnBrk="0" hangingPunct="0"/>
              <a:endParaRPr lang="zh-CN" altLang="zh-CN"/>
            </a:p>
          </p:txBody>
        </p:sp>
        <p:sp>
          <p:nvSpPr>
            <p:cNvPr id="20" name="AutoShape 3"/>
            <p:cNvSpPr>
              <a:spLocks noChangeArrowheads="1"/>
            </p:cNvSpPr>
            <p:nvPr/>
          </p:nvSpPr>
          <p:spPr bwMode="gray">
            <a:xfrm>
              <a:off x="1458000" y="1446198"/>
              <a:ext cx="6228000" cy="541337"/>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8195" name="Rectangle 13"/>
          <p:cNvSpPr>
            <a:spLocks noChangeArrowheads="1"/>
          </p:cNvSpPr>
          <p:nvPr/>
        </p:nvSpPr>
        <p:spPr bwMode="auto">
          <a:xfrm>
            <a:off x="1979712" y="3189288"/>
            <a:ext cx="5441776" cy="461665"/>
          </a:xfrm>
          <a:prstGeom prst="rect">
            <a:avLst/>
          </a:prstGeom>
          <a:noFill/>
          <a:ln w="9525">
            <a:noFill/>
            <a:miter lim="800000"/>
          </a:ln>
        </p:spPr>
        <p:txBody>
          <a:bodyPr wrap="square">
            <a:spAutoFit/>
          </a:bodyPr>
          <a:lstStyle/>
          <a:p>
            <a:pPr algn="ctr" eaLnBrk="0" hangingPunct="0"/>
            <a:r>
              <a:rPr lang="en-US" altLang="zh-CN" sz="2400" b="1" dirty="0" smtClean="0">
                <a:latin typeface="微软雅黑" panose="020B0503020204020204" charset="-122"/>
                <a:ea typeface="微软雅黑" panose="020B0503020204020204" charset="-122"/>
              </a:rPr>
              <a:t>2</a:t>
            </a:r>
            <a:r>
              <a:rPr lang="zh-CN" altLang="en-US" sz="2400" b="1" dirty="0" smtClean="0">
                <a:latin typeface="微软雅黑" panose="020B0503020204020204" charset="-122"/>
                <a:ea typeface="微软雅黑" panose="020B0503020204020204" charset="-122"/>
              </a:rPr>
              <a:t>、达成总体报酬战略的五个关键要素</a:t>
            </a:r>
            <a:endParaRPr lang="zh-CN" altLang="en-US" sz="2400" b="1" dirty="0">
              <a:latin typeface="微软雅黑" panose="020B0503020204020204" charset="-122"/>
              <a:ea typeface="微软雅黑" panose="020B0503020204020204" charset="-122"/>
            </a:endParaRPr>
          </a:p>
        </p:txBody>
      </p:sp>
      <p:sp>
        <p:nvSpPr>
          <p:cNvPr id="7"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KEY ELEMENTS OF TOTAL REWARDS STRATEGY</a:t>
            </a:r>
            <a:endParaRPr lang="zh-CN" altLang="en-US" sz="2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style.rotation</p:attrName>
                                        </p:attrNameLst>
                                      </p:cBhvr>
                                      <p:tavLst>
                                        <p:tav tm="0">
                                          <p:val>
                                            <p:fltVal val="720"/>
                                          </p:val>
                                        </p:tav>
                                        <p:tav tm="100000">
                                          <p:val>
                                            <p:fltVal val="0"/>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 calcmode="lin" valueType="num">
                                      <p:cBhvr>
                                        <p:cTn id="14" dur="500" fill="hold"/>
                                        <p:tgtEl>
                                          <p:spTgt spid="2"/>
                                        </p:tgtEl>
                                        <p:attrNameLst>
                                          <p:attrName>ppt_w</p:attrName>
                                        </p:attrNameLst>
                                      </p:cBhvr>
                                      <p:tavLst>
                                        <p:tav tm="0">
                                          <p:val>
                                            <p:fltVal val="0"/>
                                          </p:val>
                                        </p:tav>
                                        <p:tav tm="100000">
                                          <p:val>
                                            <p:strVal val="#ppt_w"/>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8195"/>
                                        </p:tgtEl>
                                        <p:attrNameLst>
                                          <p:attrName>style.visibility</p:attrName>
                                        </p:attrNameLst>
                                      </p:cBhvr>
                                      <p:to>
                                        <p:strVal val="visible"/>
                                      </p:to>
                                    </p:set>
                                    <p:anim calcmode="lin" valueType="num">
                                      <p:cBhvr additive="base">
                                        <p:cTn id="18" dur="500" fill="hold"/>
                                        <p:tgtEl>
                                          <p:spTgt spid="8195"/>
                                        </p:tgtEl>
                                        <p:attrNameLst>
                                          <p:attrName>ppt_x</p:attrName>
                                        </p:attrNameLst>
                                      </p:cBhvr>
                                      <p:tavLst>
                                        <p:tav tm="0">
                                          <p:val>
                                            <p:strVal val="0-#ppt_w/2"/>
                                          </p:val>
                                        </p:tav>
                                        <p:tav tm="100000">
                                          <p:val>
                                            <p:strVal val="#ppt_x"/>
                                          </p:val>
                                        </p:tav>
                                      </p:tavLst>
                                    </p:anim>
                                    <p:anim calcmode="lin" valueType="num">
                                      <p:cBhvr additive="base">
                                        <p:cTn id="19"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177280" y="1340768"/>
            <a:ext cx="8363272" cy="5044016"/>
          </a:xfrm>
        </p:spPr>
        <p:txBody>
          <a:bodyPr>
            <a:noAutofit/>
          </a:bodyPr>
          <a:lstStyle/>
          <a:p>
            <a:pPr>
              <a:lnSpc>
                <a:spcPct val="150000"/>
              </a:lnSpc>
              <a:spcAft>
                <a:spcPts val="600"/>
              </a:spcAft>
              <a:buNone/>
            </a:pPr>
            <a:r>
              <a:rPr lang="en-US" altLang="zh-CN" sz="2400" dirty="0" smtClean="0">
                <a:latin typeface="+mn-ea"/>
              </a:rPr>
              <a:t>1.1 </a:t>
            </a:r>
            <a:r>
              <a:rPr lang="zh-CN" altLang="en-US" sz="2400" dirty="0" smtClean="0">
                <a:latin typeface="+mn-ea"/>
              </a:rPr>
              <a:t>什么是战略？</a:t>
            </a:r>
            <a:endParaRPr lang="en-US" altLang="zh-CN" sz="2400" dirty="0" smtClean="0">
              <a:latin typeface="+mn-ea"/>
            </a:endParaRPr>
          </a:p>
          <a:p>
            <a:pPr>
              <a:lnSpc>
                <a:spcPct val="150000"/>
              </a:lnSpc>
              <a:spcAft>
                <a:spcPts val="600"/>
              </a:spcAft>
            </a:pPr>
            <a:r>
              <a:rPr lang="zh-CN" altLang="en-US" sz="2400" dirty="0" smtClean="0">
                <a:latin typeface="+mn-ea"/>
              </a:rPr>
              <a:t>战略</a:t>
            </a:r>
            <a:r>
              <a:rPr lang="en-US" altLang="zh-CN" sz="2400" dirty="0" smtClean="0">
                <a:latin typeface="+mn-ea"/>
              </a:rPr>
              <a:t>=</a:t>
            </a:r>
            <a:r>
              <a:rPr lang="zh-CN" altLang="en-US" sz="2400" dirty="0" smtClean="0">
                <a:latin typeface="+mn-ea"/>
              </a:rPr>
              <a:t>目标</a:t>
            </a:r>
            <a:r>
              <a:rPr lang="en-US" altLang="zh-CN" sz="2400" dirty="0" smtClean="0">
                <a:latin typeface="+mn-ea"/>
              </a:rPr>
              <a:t>+</a:t>
            </a:r>
            <a:r>
              <a:rPr lang="zh-CN" altLang="en-US" sz="2400" dirty="0" smtClean="0">
                <a:latin typeface="+mn-ea"/>
              </a:rPr>
              <a:t>手段，只有目标不叫做战略</a:t>
            </a:r>
            <a:endParaRPr lang="en-US" altLang="zh-CN" sz="2400" dirty="0" smtClean="0">
              <a:latin typeface="+mn-ea"/>
            </a:endParaRPr>
          </a:p>
          <a:p>
            <a:pPr>
              <a:lnSpc>
                <a:spcPct val="150000"/>
              </a:lnSpc>
              <a:spcAft>
                <a:spcPts val="600"/>
              </a:spcAft>
            </a:pPr>
            <a:r>
              <a:rPr lang="zh-CN" altLang="en-US" sz="2400" dirty="0" smtClean="0">
                <a:latin typeface="+mn-ea"/>
              </a:rPr>
              <a:t>战略的本质是选择不做哪些事</a:t>
            </a:r>
            <a:endParaRPr lang="zh-CN" altLang="en-US" sz="2400" dirty="0" smtClean="0">
              <a:latin typeface="+mn-ea"/>
            </a:endParaRPr>
          </a:p>
          <a:p>
            <a:pPr lvl="1">
              <a:lnSpc>
                <a:spcPct val="150000"/>
              </a:lnSpc>
              <a:spcAft>
                <a:spcPts val="600"/>
              </a:spcAft>
            </a:pPr>
            <a:r>
              <a:rPr lang="zh-CN" altLang="en-US" sz="2000" dirty="0" smtClean="0">
                <a:latin typeface="楷体_GB2312" pitchFamily="49" charset="-122"/>
                <a:ea typeface="楷体_GB2312" pitchFamily="49" charset="-122"/>
              </a:rPr>
              <a:t>战略是事先计划好的还是随机产生的？</a:t>
            </a:r>
            <a:endParaRPr lang="zh-CN" altLang="en-US" sz="2000" dirty="0" smtClean="0">
              <a:latin typeface="楷体_GB2312" pitchFamily="49" charset="-122"/>
              <a:ea typeface="楷体_GB2312" pitchFamily="49" charset="-122"/>
            </a:endParaRPr>
          </a:p>
          <a:p>
            <a:pPr lvl="1">
              <a:lnSpc>
                <a:spcPct val="150000"/>
              </a:lnSpc>
              <a:spcAft>
                <a:spcPts val="600"/>
              </a:spcAft>
            </a:pPr>
            <a:r>
              <a:rPr lang="zh-CN" altLang="en-US" sz="2000" dirty="0" smtClean="0">
                <a:latin typeface="楷体_GB2312" pitchFamily="49" charset="-122"/>
                <a:ea typeface="楷体_GB2312" pitchFamily="49" charset="-122"/>
              </a:rPr>
              <a:t>战略是正式形成的还是非正式形成的？</a:t>
            </a:r>
            <a:endParaRPr lang="zh-CN" altLang="en-US" sz="2000" dirty="0" smtClean="0">
              <a:latin typeface="楷体_GB2312" pitchFamily="49" charset="-122"/>
              <a:ea typeface="楷体_GB2312" pitchFamily="49" charset="-122"/>
            </a:endParaRPr>
          </a:p>
          <a:p>
            <a:pPr lvl="1">
              <a:lnSpc>
                <a:spcPct val="150000"/>
              </a:lnSpc>
              <a:spcAft>
                <a:spcPts val="600"/>
              </a:spcAft>
            </a:pPr>
            <a:r>
              <a:rPr lang="zh-CN" altLang="en-US" sz="2000" dirty="0" smtClean="0">
                <a:latin typeface="楷体_GB2312" pitchFamily="49" charset="-122"/>
                <a:ea typeface="楷体_GB2312" pitchFamily="49" charset="-122"/>
              </a:rPr>
              <a:t>战略是精心分析出来的还是直觉感知的？</a:t>
            </a:r>
            <a:endParaRPr lang="zh-CN" altLang="en-US" sz="2000" dirty="0" smtClean="0">
              <a:latin typeface="楷体_GB2312" pitchFamily="49" charset="-122"/>
              <a:ea typeface="楷体_GB2312" pitchFamily="49" charset="-122"/>
            </a:endParaRPr>
          </a:p>
          <a:p>
            <a:pPr lvl="1">
              <a:lnSpc>
                <a:spcPct val="150000"/>
              </a:lnSpc>
              <a:spcAft>
                <a:spcPts val="600"/>
              </a:spcAft>
            </a:pPr>
            <a:r>
              <a:rPr lang="zh-CN" altLang="en-US" sz="2000" dirty="0" smtClean="0">
                <a:latin typeface="楷体_GB2312" pitchFamily="49" charset="-122"/>
                <a:ea typeface="楷体_GB2312" pitchFamily="49" charset="-122"/>
              </a:rPr>
              <a:t>战略是有意识、规范控制的还是边做边修改的？</a:t>
            </a:r>
            <a:endParaRPr lang="zh-CN" altLang="en-US" sz="2000" dirty="0" smtClean="0">
              <a:latin typeface="楷体_GB2312" pitchFamily="49" charset="-122"/>
              <a:ea typeface="楷体_GB2312" pitchFamily="49" charset="-122"/>
            </a:endParaRPr>
          </a:p>
          <a:p>
            <a:pPr lvl="1">
              <a:lnSpc>
                <a:spcPct val="150000"/>
              </a:lnSpc>
              <a:spcAft>
                <a:spcPts val="600"/>
              </a:spcAft>
            </a:pPr>
            <a:r>
              <a:rPr lang="zh-CN" altLang="en-US" sz="2000" dirty="0" smtClean="0">
                <a:latin typeface="楷体_GB2312" pitchFamily="49" charset="-122"/>
                <a:ea typeface="楷体_GB2312" pitchFamily="49" charset="-122"/>
              </a:rPr>
              <a:t>战略关注外部机会还是内部能力</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资源？</a:t>
            </a:r>
            <a:endParaRPr lang="en-US" altLang="zh-CN" sz="2000" dirty="0" smtClean="0">
              <a:latin typeface="楷体_GB2312" pitchFamily="49" charset="-122"/>
              <a:ea typeface="楷体_GB2312" pitchFamily="49" charset="-122"/>
            </a:endParaRPr>
          </a:p>
        </p:txBody>
      </p:sp>
      <p:sp>
        <p:nvSpPr>
          <p:cNvPr id="5" name="标题 2"/>
          <p:cNvSpPr>
            <a:spLocks noGrp="1"/>
          </p:cNvSpPr>
          <p:nvPr>
            <p:ph type="title"/>
          </p:nvPr>
        </p:nvSpPr>
        <p:spPr/>
        <p:txBody>
          <a:bodyPr>
            <a:normAutofit/>
          </a:bodyPr>
          <a:lstStyle/>
          <a:p>
            <a:pPr lvl="0"/>
            <a:r>
              <a:rPr lang="en-US" altLang="zh-CN" sz="4400" dirty="0" smtClean="0">
                <a:latin typeface="+mn-ea"/>
                <a:ea typeface="+mn-ea"/>
              </a:rPr>
              <a:t>1</a:t>
            </a:r>
            <a:r>
              <a:rPr lang="zh-CN" altLang="en-US" sz="4400" dirty="0" smtClean="0">
                <a:latin typeface="+mn-ea"/>
                <a:ea typeface="+mn-ea"/>
              </a:rPr>
              <a:t>、</a:t>
            </a:r>
            <a:r>
              <a:rPr lang="zh-CN" altLang="zh-CN" sz="4400" dirty="0" smtClean="0">
                <a:latin typeface="+mn-ea"/>
                <a:ea typeface="+mn-ea"/>
              </a:rPr>
              <a:t>从企业战略到薪酬战略</a:t>
            </a:r>
            <a:endParaRPr lang="zh-CN" altLang="en-US" sz="4400" dirty="0">
              <a:latin typeface="+mn-ea"/>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3"/>
          <p:cNvSpPr>
            <a:spLocks noChangeArrowheads="1"/>
          </p:cNvSpPr>
          <p:nvPr/>
        </p:nvSpPr>
        <p:spPr bwMode="auto">
          <a:xfrm>
            <a:off x="410845" y="2062480"/>
            <a:ext cx="8310245" cy="2306955"/>
          </a:xfrm>
          <a:prstGeom prst="rect">
            <a:avLst/>
          </a:prstGeom>
          <a:noFill/>
          <a:ln w="9525">
            <a:noFill/>
            <a:miter lim="800000"/>
          </a:ln>
        </p:spPr>
        <p:txBody>
          <a:bodyPr wrap="square">
            <a:spAutoFit/>
          </a:bodyPr>
          <a:lstStyle/>
          <a:p>
            <a:pPr algn="just" eaLnBrk="0" hangingPunct="0">
              <a:lnSpc>
                <a:spcPct val="200000"/>
              </a:lnSpc>
            </a:pPr>
            <a:r>
              <a:rPr lang="zh-CN" altLang="en-US" sz="2400" dirty="0" smtClean="0">
                <a:latin typeface="微软雅黑" panose="020B0503020204020204" charset="-122"/>
                <a:ea typeface="微软雅黑" panose="020B0503020204020204" charset="-122"/>
              </a:rPr>
              <a:t>薪</a:t>
            </a:r>
            <a:r>
              <a:rPr lang="zh-CN" altLang="en-US" sz="2400" dirty="0">
                <a:latin typeface="微软雅黑" panose="020B0503020204020204" charset="-122"/>
                <a:ea typeface="微软雅黑" panose="020B0503020204020204" charset="-122"/>
              </a:rPr>
              <a:t>酬</a:t>
            </a:r>
            <a:r>
              <a:rPr lang="zh-CN" altLang="en-US" sz="2400" dirty="0" smtClean="0">
                <a:latin typeface="微软雅黑" panose="020B0503020204020204" charset="-122"/>
                <a:ea typeface="微软雅黑" panose="020B0503020204020204" charset="-122"/>
              </a:rPr>
              <a:t>战略与哲学是将组织战略</a:t>
            </a:r>
            <a:r>
              <a:rPr lang="zh-CN" altLang="en-US" sz="2400" dirty="0">
                <a:latin typeface="微软雅黑" panose="020B0503020204020204" charset="-122"/>
                <a:ea typeface="微软雅黑" panose="020B0503020204020204" charset="-122"/>
              </a:rPr>
              <a:t>和</a:t>
            </a:r>
            <a:r>
              <a:rPr lang="zh-CN" altLang="en-US" sz="2400" dirty="0" smtClean="0">
                <a:latin typeface="微软雅黑" panose="020B0503020204020204" charset="-122"/>
                <a:ea typeface="微软雅黑" panose="020B0503020204020204" charset="-122"/>
              </a:rPr>
              <a:t>核心价值观以政策</a:t>
            </a:r>
            <a:r>
              <a:rPr lang="en-US" altLang="zh-CN" sz="2400" dirty="0" smtClean="0">
                <a:latin typeface="微软雅黑" panose="020B0503020204020204" charset="-122"/>
                <a:ea typeface="微软雅黑" panose="020B0503020204020204" charset="-122"/>
              </a:rPr>
              <a:t>(policies)</a:t>
            </a:r>
            <a:r>
              <a:rPr lang="zh-CN" altLang="en-US" sz="2400" dirty="0" smtClean="0">
                <a:latin typeface="微软雅黑" panose="020B0503020204020204" charset="-122"/>
                <a:ea typeface="微软雅黑" panose="020B0503020204020204" charset="-122"/>
              </a:rPr>
              <a:t>、项目</a:t>
            </a:r>
            <a:r>
              <a:rPr lang="en-US" altLang="zh-CN" sz="2400" dirty="0" smtClean="0">
                <a:latin typeface="微软雅黑" panose="020B0503020204020204" charset="-122"/>
                <a:ea typeface="微软雅黑" panose="020B0503020204020204" charset="-122"/>
              </a:rPr>
              <a:t>(programs)</a:t>
            </a:r>
            <a:r>
              <a:rPr lang="zh-CN" altLang="en-US" sz="2400" dirty="0" smtClean="0">
                <a:latin typeface="微软雅黑" panose="020B0503020204020204" charset="-122"/>
                <a:ea typeface="微软雅黑" panose="020B0503020204020204" charset="-122"/>
              </a:rPr>
              <a:t>和实践</a:t>
            </a:r>
            <a:r>
              <a:rPr lang="en-US" altLang="zh-CN" sz="2400" dirty="0" smtClean="0">
                <a:latin typeface="微软雅黑" panose="020B0503020204020204" charset="-122"/>
                <a:ea typeface="微软雅黑" panose="020B0503020204020204" charset="-122"/>
              </a:rPr>
              <a:t>(practices)</a:t>
            </a:r>
            <a:r>
              <a:rPr lang="zh-CN" altLang="en-US" sz="2400" dirty="0" smtClean="0">
                <a:latin typeface="微软雅黑" panose="020B0503020204020204" charset="-122"/>
                <a:ea typeface="微软雅黑" panose="020B0503020204020204" charset="-122"/>
              </a:rPr>
              <a:t>的形式呈现出来</a:t>
            </a: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，以直接引导员工的行为和绩效。</a:t>
            </a:r>
            <a:endParaRPr lang="en-US" altLang="zh-CN" sz="2400" dirty="0" smtClean="0">
              <a:latin typeface="微软雅黑" panose="020B0503020204020204" charset="-122"/>
              <a:ea typeface="微软雅黑" panose="020B0503020204020204" charset="-122"/>
            </a:endParaRPr>
          </a:p>
        </p:txBody>
      </p:sp>
      <p:grpSp>
        <p:nvGrpSpPr>
          <p:cNvPr id="2" name="组合 17"/>
          <p:cNvGrpSpPr/>
          <p:nvPr/>
        </p:nvGrpSpPr>
        <p:grpSpPr bwMode="auto">
          <a:xfrm>
            <a:off x="395536" y="764704"/>
            <a:ext cx="6229350" cy="719137"/>
            <a:chOff x="1458000" y="1357298"/>
            <a:chExt cx="6228000" cy="719137"/>
          </a:xfrm>
        </p:grpSpPr>
        <p:sp>
          <p:nvSpPr>
            <p:cNvPr id="9" name="AutoShape 3"/>
            <p:cNvSpPr>
              <a:spLocks noChangeArrowheads="1"/>
            </p:cNvSpPr>
            <p:nvPr/>
          </p:nvSpPr>
          <p:spPr bwMode="auto">
            <a:xfrm>
              <a:off x="1458913" y="1357298"/>
              <a:ext cx="6226175" cy="719137"/>
            </a:xfrm>
            <a:prstGeom prst="roundRect">
              <a:avLst>
                <a:gd name="adj" fmla="val 16667"/>
              </a:avLst>
            </a:prstGeom>
            <a:gradFill rotWithShape="1">
              <a:gsLst>
                <a:gs pos="0">
                  <a:srgbClr val="71E4FF"/>
                </a:gs>
                <a:gs pos="100000">
                  <a:srgbClr val="009FC4"/>
                </a:gs>
              </a:gsLst>
              <a:lin ang="5400000" scaled="1"/>
            </a:gradFill>
            <a:ln w="9525" algn="ctr">
              <a:noFill/>
              <a:round/>
            </a:ln>
          </p:spPr>
          <p:txBody>
            <a:bodyPr anchor="ctr"/>
            <a:lstStyle/>
            <a:p>
              <a:pPr eaLnBrk="0" hangingPunct="0"/>
              <a:endParaRPr lang="zh-CN" altLang="zh-CN"/>
            </a:p>
          </p:txBody>
        </p:sp>
        <p:sp>
          <p:nvSpPr>
            <p:cNvPr id="10" name="AutoShape 3"/>
            <p:cNvSpPr>
              <a:spLocks noChangeArrowheads="1"/>
            </p:cNvSpPr>
            <p:nvPr/>
          </p:nvSpPr>
          <p:spPr bwMode="gray">
            <a:xfrm>
              <a:off x="1458000" y="1446198"/>
              <a:ext cx="6228000" cy="541337"/>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11" name="Rectangle 13"/>
          <p:cNvSpPr>
            <a:spLocks noChangeArrowheads="1"/>
          </p:cNvSpPr>
          <p:nvPr/>
        </p:nvSpPr>
        <p:spPr bwMode="auto">
          <a:xfrm>
            <a:off x="938715" y="933276"/>
            <a:ext cx="5639470" cy="461665"/>
          </a:xfrm>
          <a:prstGeom prst="rect">
            <a:avLst/>
          </a:prstGeom>
          <a:noFill/>
          <a:ln w="9525">
            <a:noFill/>
            <a:miter lim="800000"/>
          </a:ln>
        </p:spPr>
        <p:txBody>
          <a:bodyPr wrap="square">
            <a:spAutoFit/>
          </a:bodyPr>
          <a:lstStyle/>
          <a:p>
            <a:pPr algn="ctr" eaLnBrk="0" hangingPunct="0"/>
            <a:r>
              <a:rPr lang="en-US" altLang="zh-CN" sz="2400" b="1" dirty="0" smtClean="0">
                <a:latin typeface="微软雅黑" panose="020B0503020204020204" charset="-122"/>
                <a:ea typeface="微软雅黑" panose="020B0503020204020204" charset="-122"/>
              </a:rPr>
              <a:t>2</a:t>
            </a:r>
            <a:r>
              <a:rPr lang="zh-CN" altLang="en-US" sz="2400" b="1" dirty="0" smtClean="0">
                <a:latin typeface="微软雅黑" panose="020B0503020204020204" charset="-122"/>
                <a:ea typeface="微软雅黑" panose="020B0503020204020204" charset="-122"/>
              </a:rPr>
              <a:t>、达成总体报酬战略的五个关键要素</a:t>
            </a:r>
            <a:endParaRPr lang="zh-CN" altLang="en-US" sz="2400" b="1" dirty="0">
              <a:latin typeface="微软雅黑" panose="020B0503020204020204" charset="-122"/>
              <a:ea typeface="微软雅黑" panose="020B0503020204020204" charset="-122"/>
            </a:endParaRPr>
          </a:p>
        </p:txBody>
      </p:sp>
      <p:sp>
        <p:nvSpPr>
          <p:cNvPr id="12" name="Text Box 26"/>
          <p:cNvSpPr txBox="1">
            <a:spLocks noChangeArrowheads="1"/>
          </p:cNvSpPr>
          <p:nvPr/>
        </p:nvSpPr>
        <p:spPr bwMode="auto">
          <a:xfrm>
            <a:off x="17780" y="116205"/>
            <a:ext cx="8534400" cy="492443"/>
          </a:xfrm>
          <a:prstGeom prst="rect">
            <a:avLst/>
          </a:prstGeom>
          <a:noFill/>
          <a:ln w="9525">
            <a:noFill/>
            <a:miter lim="800000"/>
          </a:ln>
        </p:spPr>
        <p:txBody>
          <a:bodyPr wrap="square">
            <a:spAutoFit/>
          </a:bodyPr>
          <a:lstStyle/>
          <a:p>
            <a:pPr algn="ct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KEY ELEMENTS OF TOTAL REWARDS STRATEGY</a:t>
            </a:r>
            <a:endParaRPr lang="zh-CN" altLang="en-US" sz="2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0-#ppt_w/2"/>
                                          </p:val>
                                        </p:tav>
                                        <p:tav tm="100000">
                                          <p:val>
                                            <p:strVal val="#ppt_x"/>
                                          </p:val>
                                        </p:tav>
                                      </p:tavLst>
                                    </p:anim>
                                    <p:anim calcmode="lin" valueType="num">
                                      <p:cBhvr additive="base">
                                        <p:cTn id="8" dur="500" fill="hold"/>
                                        <p:tgtEl>
                                          <p:spTgt spid="819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style.rotation</p:attrName>
                                        </p:attrNameLst>
                                      </p:cBhvr>
                                      <p:tavLst>
                                        <p:tav tm="0">
                                          <p:val>
                                            <p:fltVal val="720"/>
                                          </p:val>
                                        </p:tav>
                                        <p:tav tm="100000">
                                          <p:val>
                                            <p:fltVal val="0"/>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ppt_w</p:attrName>
                                        </p:attrNameLst>
                                      </p:cBhvr>
                                      <p:tavLst>
                                        <p:tav tm="0">
                                          <p:val>
                                            <p:fltVal val="0"/>
                                          </p:val>
                                        </p:tav>
                                        <p:tav tm="100000">
                                          <p:val>
                                            <p:strVal val="#ppt_w"/>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0104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KEY ELEMENTS OF TOTAL REWARDS STRATEGY</a:t>
            </a:r>
            <a:endParaRPr lang="zh-CN" altLang="en-US" sz="2600" dirty="0">
              <a:solidFill>
                <a:schemeClr val="bg1"/>
              </a:solidFill>
              <a:latin typeface="微软雅黑" panose="020B0503020204020204" charset="-122"/>
              <a:ea typeface="微软雅黑" panose="020B0503020204020204" charset="-122"/>
            </a:endParaRPr>
          </a:p>
        </p:txBody>
      </p:sp>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关键要素一</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0104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KEY ELEMENTS OF TOTAL REWARDS STRATEGY</a:t>
            </a:r>
            <a:endParaRPr lang="zh-CN" altLang="en-US" sz="2600" dirty="0">
              <a:solidFill>
                <a:schemeClr val="bg1"/>
              </a:solidFill>
              <a:latin typeface="微软雅黑" panose="020B0503020204020204" charset="-122"/>
              <a:ea typeface="微软雅黑" panose="020B0503020204020204" charset="-122"/>
            </a:endParaRPr>
          </a:p>
        </p:txBody>
      </p:sp>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关键要素二</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0104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KEY ELEMENTS OF TOTAL REWARDS STRATEGY</a:t>
            </a:r>
            <a:endParaRPr lang="zh-CN" altLang="en-US" sz="2600" dirty="0">
              <a:solidFill>
                <a:schemeClr val="bg1"/>
              </a:solidFill>
              <a:latin typeface="微软雅黑" panose="020B0503020204020204" charset="-122"/>
              <a:ea typeface="微软雅黑" panose="020B0503020204020204" charset="-122"/>
            </a:endParaRPr>
          </a:p>
        </p:txBody>
      </p:sp>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关键要素三</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440488"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KEY ELEMENTS OF TOTAL REWARDS STRATEGY</a:t>
            </a:r>
            <a:endParaRPr lang="zh-CN" altLang="en-US" sz="2600" dirty="0">
              <a:solidFill>
                <a:schemeClr val="bg1"/>
              </a:solidFill>
              <a:latin typeface="微软雅黑" panose="020B0503020204020204" charset="-122"/>
              <a:ea typeface="微软雅黑" panose="020B0503020204020204" charset="-122"/>
            </a:endParaRPr>
          </a:p>
        </p:txBody>
      </p:sp>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关键要素四</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914400"/>
          <a:ext cx="7440488"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KEY ELEMENTS OF TOTAL REWARDS STRATEGY</a:t>
            </a:r>
            <a:endParaRPr lang="zh-CN" altLang="en-US" sz="2600" dirty="0">
              <a:solidFill>
                <a:schemeClr val="bg1"/>
              </a:solidFill>
              <a:latin typeface="微软雅黑" panose="020B0503020204020204" charset="-122"/>
              <a:ea typeface="微软雅黑" panose="020B0503020204020204" charset="-122"/>
            </a:endParaRPr>
          </a:p>
        </p:txBody>
      </p:sp>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关键要素五</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331640" y="914400"/>
          <a:ext cx="7992888"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KEY ELEMENTS OF TOTAL REWARDS STRATEGY</a:t>
            </a:r>
            <a:endParaRPr lang="zh-CN" altLang="en-US" sz="2600" dirty="0">
              <a:solidFill>
                <a:schemeClr val="bg1"/>
              </a:solidFill>
              <a:latin typeface="微软雅黑" panose="020B0503020204020204" charset="-122"/>
              <a:ea typeface="微软雅黑" panose="020B0503020204020204" charset="-122"/>
            </a:endParaRPr>
          </a:p>
        </p:txBody>
      </p:sp>
      <p:sp>
        <p:nvSpPr>
          <p:cNvPr id="4" name="TextBox 3"/>
          <p:cNvSpPr txBox="1"/>
          <p:nvPr/>
        </p:nvSpPr>
        <p:spPr>
          <a:xfrm>
            <a:off x="342781" y="2590800"/>
            <a:ext cx="800219" cy="2895600"/>
          </a:xfrm>
          <a:prstGeom prst="rect">
            <a:avLst/>
          </a:prstGeom>
          <a:noFill/>
        </p:spPr>
        <p:txBody>
          <a:bodyPr vert="eaVert" wrap="square" rtlCol="0">
            <a:spAutoFit/>
          </a:bodyPr>
          <a:lstStyle/>
          <a:p>
            <a:r>
              <a:rPr lang="zh-CN" altLang="en-US" sz="4000" b="1" dirty="0" smtClean="0"/>
              <a:t>案例</a:t>
            </a:r>
            <a:r>
              <a:rPr lang="en-US" altLang="zh-CN" sz="4000" b="1" dirty="0" smtClean="0"/>
              <a:t>IBM</a:t>
            </a:r>
            <a:endParaRPr lang="zh-CN" altLang="en-US" sz="4000" b="1" dirty="0"/>
          </a:p>
        </p:txBody>
      </p:sp>
      <p:sp>
        <p:nvSpPr>
          <p:cNvPr id="5" name="右箭头 4"/>
          <p:cNvSpPr/>
          <p:nvPr/>
        </p:nvSpPr>
        <p:spPr>
          <a:xfrm>
            <a:off x="5724128" y="2051177"/>
            <a:ext cx="64807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p:nvPr/>
        </p:nvGrpSpPr>
        <p:grpSpPr bwMode="auto">
          <a:xfrm>
            <a:off x="1457325" y="3014663"/>
            <a:ext cx="6229350" cy="719137"/>
            <a:chOff x="1458000" y="1357298"/>
            <a:chExt cx="6228000" cy="719137"/>
          </a:xfrm>
        </p:grpSpPr>
        <p:sp>
          <p:nvSpPr>
            <p:cNvPr id="8197" name="AutoShape 3"/>
            <p:cNvSpPr>
              <a:spLocks noChangeArrowheads="1"/>
            </p:cNvSpPr>
            <p:nvPr/>
          </p:nvSpPr>
          <p:spPr bwMode="auto">
            <a:xfrm>
              <a:off x="1458913" y="1357298"/>
              <a:ext cx="6226175" cy="719137"/>
            </a:xfrm>
            <a:prstGeom prst="roundRect">
              <a:avLst>
                <a:gd name="adj" fmla="val 16667"/>
              </a:avLst>
            </a:prstGeom>
            <a:gradFill rotWithShape="1">
              <a:gsLst>
                <a:gs pos="0">
                  <a:srgbClr val="71E4FF"/>
                </a:gs>
                <a:gs pos="100000">
                  <a:srgbClr val="009FC4"/>
                </a:gs>
              </a:gsLst>
              <a:lin ang="5400000" scaled="1"/>
            </a:gradFill>
            <a:ln w="9525" algn="ctr">
              <a:noFill/>
              <a:round/>
            </a:ln>
          </p:spPr>
          <p:txBody>
            <a:bodyPr anchor="ctr"/>
            <a:lstStyle/>
            <a:p>
              <a:pPr eaLnBrk="0" hangingPunct="0"/>
              <a:endParaRPr lang="zh-CN" altLang="zh-CN"/>
            </a:p>
          </p:txBody>
        </p:sp>
        <p:sp>
          <p:nvSpPr>
            <p:cNvPr id="20" name="AutoShape 3"/>
            <p:cNvSpPr>
              <a:spLocks noChangeArrowheads="1"/>
            </p:cNvSpPr>
            <p:nvPr/>
          </p:nvSpPr>
          <p:spPr bwMode="gray">
            <a:xfrm>
              <a:off x="1458000" y="1446198"/>
              <a:ext cx="6228000" cy="541337"/>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8195" name="Rectangle 13"/>
          <p:cNvSpPr>
            <a:spLocks noChangeArrowheads="1"/>
          </p:cNvSpPr>
          <p:nvPr/>
        </p:nvSpPr>
        <p:spPr bwMode="auto">
          <a:xfrm>
            <a:off x="2071670" y="3143248"/>
            <a:ext cx="5357850" cy="461665"/>
          </a:xfrm>
          <a:prstGeom prst="rect">
            <a:avLst/>
          </a:prstGeom>
          <a:noFill/>
          <a:ln w="9525">
            <a:noFill/>
            <a:miter lim="800000"/>
          </a:ln>
        </p:spPr>
        <p:txBody>
          <a:bodyPr wrap="square">
            <a:spAutoFit/>
          </a:bodyPr>
          <a:lstStyle/>
          <a:p>
            <a:pPr algn="ctr" eaLnBrk="0" hangingPunct="0"/>
            <a:r>
              <a:rPr lang="en-US" altLang="zh-CN" sz="2400" b="1" dirty="0" smtClean="0">
                <a:latin typeface="微软雅黑" panose="020B0503020204020204" charset="-122"/>
                <a:ea typeface="微软雅黑" panose="020B0503020204020204" charset="-122"/>
              </a:rPr>
              <a:t>3</a:t>
            </a:r>
            <a:r>
              <a:rPr lang="zh-CN" altLang="en-US" sz="2400" b="1" dirty="0" smtClean="0">
                <a:latin typeface="微软雅黑" panose="020B0503020204020204" charset="-122"/>
                <a:ea typeface="微软雅黑" panose="020B0503020204020204" charset="-122"/>
              </a:rPr>
              <a:t>、设计有效总体薪酬战略的步骤</a:t>
            </a:r>
            <a:endParaRPr lang="zh-CN" altLang="en-US" sz="2400" b="1" dirty="0">
              <a:latin typeface="微软雅黑" panose="020B0503020204020204" charset="-122"/>
              <a:ea typeface="微软雅黑" panose="020B0503020204020204" charset="-122"/>
            </a:endParaRPr>
          </a:p>
        </p:txBody>
      </p:sp>
      <p:sp>
        <p:nvSpPr>
          <p:cNvPr id="7"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DETERMINE THE RIGHT REWARDS STRATEGY</a:t>
            </a:r>
            <a:endParaRPr lang="zh-CN" altLang="en-US" sz="2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style.rotation</p:attrName>
                                        </p:attrNameLst>
                                      </p:cBhvr>
                                      <p:tavLst>
                                        <p:tav tm="0">
                                          <p:val>
                                            <p:fltVal val="720"/>
                                          </p:val>
                                        </p:tav>
                                        <p:tav tm="100000">
                                          <p:val>
                                            <p:fltVal val="0"/>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 calcmode="lin" valueType="num">
                                      <p:cBhvr>
                                        <p:cTn id="14" dur="500" fill="hold"/>
                                        <p:tgtEl>
                                          <p:spTgt spid="2"/>
                                        </p:tgtEl>
                                        <p:attrNameLst>
                                          <p:attrName>ppt_w</p:attrName>
                                        </p:attrNameLst>
                                      </p:cBhvr>
                                      <p:tavLst>
                                        <p:tav tm="0">
                                          <p:val>
                                            <p:fltVal val="0"/>
                                          </p:val>
                                        </p:tav>
                                        <p:tav tm="100000">
                                          <p:val>
                                            <p:strVal val="#ppt_w"/>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8195"/>
                                        </p:tgtEl>
                                        <p:attrNameLst>
                                          <p:attrName>style.visibility</p:attrName>
                                        </p:attrNameLst>
                                      </p:cBhvr>
                                      <p:to>
                                        <p:strVal val="visible"/>
                                      </p:to>
                                    </p:set>
                                    <p:anim calcmode="lin" valueType="num">
                                      <p:cBhvr additive="base">
                                        <p:cTn id="18" dur="500" fill="hold"/>
                                        <p:tgtEl>
                                          <p:spTgt spid="8195"/>
                                        </p:tgtEl>
                                        <p:attrNameLst>
                                          <p:attrName>ppt_x</p:attrName>
                                        </p:attrNameLst>
                                      </p:cBhvr>
                                      <p:tavLst>
                                        <p:tav tm="0">
                                          <p:val>
                                            <p:strVal val="0-#ppt_w/2"/>
                                          </p:val>
                                        </p:tav>
                                        <p:tav tm="100000">
                                          <p:val>
                                            <p:strVal val="#ppt_x"/>
                                          </p:val>
                                        </p:tav>
                                      </p:tavLst>
                                    </p:anim>
                                    <p:anim calcmode="lin" valueType="num">
                                      <p:cBhvr additive="base">
                                        <p:cTn id="19"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DETERMINE THE RIGHT REWARDS STRATEGY</a:t>
            </a:r>
            <a:endParaRPr lang="zh-CN" altLang="en-US" sz="2600" dirty="0">
              <a:solidFill>
                <a:schemeClr val="bg1"/>
              </a:solidFill>
              <a:latin typeface="微软雅黑" panose="020B0503020204020204" charset="-122"/>
              <a:ea typeface="微软雅黑" panose="020B0503020204020204" charset="-122"/>
            </a:endParaRPr>
          </a:p>
        </p:txBody>
      </p:sp>
      <p:graphicFrame>
        <p:nvGraphicFramePr>
          <p:cNvPr id="3" name="图示 2"/>
          <p:cNvGraphicFramePr/>
          <p:nvPr/>
        </p:nvGraphicFramePr>
        <p:xfrm>
          <a:off x="1447800" y="1143000"/>
          <a:ext cx="6696100" cy="4071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2285984" y="5643578"/>
            <a:ext cx="5495948" cy="369332"/>
          </a:xfrm>
          <a:prstGeom prst="rect">
            <a:avLst/>
          </a:prstGeom>
          <a:noFill/>
        </p:spPr>
        <p:txBody>
          <a:bodyPr wrap="square" rtlCol="0">
            <a:spAutoFit/>
          </a:bodyPr>
          <a:lstStyle/>
          <a:p>
            <a:pPr algn="ctr"/>
            <a:r>
              <a:rPr lang="zh-CN" altLang="en-US" dirty="0" smtClean="0"/>
              <a:t>设计有效总体薪酬战略过程中需要理解的关键内容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8970" y="1071245"/>
            <a:ext cx="8036560" cy="3392170"/>
          </a:xfrm>
          <a:prstGeom prst="rect">
            <a:avLst/>
          </a:prstGeom>
          <a:noFill/>
        </p:spPr>
        <p:txBody>
          <a:bodyPr wrap="square" rtlCol="0">
            <a:spAutoFit/>
          </a:bodyPr>
          <a:lstStyle/>
          <a:p>
            <a:r>
              <a:rPr lang="zh-CN" altLang="en-US" sz="2400" b="1" dirty="0" smtClean="0"/>
              <a:t>第一步：定义组织哲学</a:t>
            </a:r>
            <a:endParaRPr lang="en-US" altLang="zh-CN" sz="2400" b="1" dirty="0" smtClean="0"/>
          </a:p>
          <a:p>
            <a:r>
              <a:rPr lang="zh-CN" altLang="en-US" sz="2000" dirty="0" smtClean="0"/>
              <a:t>       </a:t>
            </a:r>
            <a:r>
              <a:rPr lang="zh-CN" altLang="en-US" sz="2000" b="1" dirty="0" smtClean="0"/>
              <a:t> 理解：</a:t>
            </a:r>
            <a:r>
              <a:rPr lang="zh-CN" altLang="en-US" sz="2000" dirty="0" smtClean="0"/>
              <a:t>组织的业务模式、愿景、组织战略、以及影响组织成功与否的关键要素。</a:t>
            </a:r>
            <a:endParaRPr lang="en-US" altLang="zh-CN" sz="2000" dirty="0" smtClean="0"/>
          </a:p>
          <a:p>
            <a:r>
              <a:rPr lang="zh-CN" altLang="en-US" sz="2000" dirty="0" smtClean="0"/>
              <a:t>      </a:t>
            </a:r>
            <a:r>
              <a:rPr lang="zh-CN" altLang="en-US" sz="2000" b="1" dirty="0" smtClean="0"/>
              <a:t>  了解：</a:t>
            </a:r>
            <a:r>
              <a:rPr lang="zh-CN" altLang="en-US" sz="2000" dirty="0" smtClean="0"/>
              <a:t>领导者哲学、价值观、期望形成的组织文化。</a:t>
            </a:r>
            <a:endParaRPr lang="en-US" altLang="zh-CN" sz="2000" dirty="0" smtClean="0"/>
          </a:p>
          <a:p>
            <a:endParaRPr lang="en-US" altLang="zh-CN" sz="1050" dirty="0" smtClean="0"/>
          </a:p>
          <a:p>
            <a:r>
              <a:rPr lang="zh-CN" altLang="en-US" sz="2000" b="1" dirty="0" smtClean="0"/>
              <a:t>可以帮助定义组织哲学的问题：</a:t>
            </a:r>
            <a:endParaRPr lang="en-US" altLang="zh-CN" sz="2000" b="1" dirty="0" smtClean="0"/>
          </a:p>
          <a:p>
            <a:pPr lvl="0">
              <a:buFont typeface="Wingdings" panose="05000000000000000000" pitchFamily="2" charset="2"/>
              <a:buChar char="ü"/>
            </a:pPr>
            <a:r>
              <a:rPr lang="zh-CN" altLang="en-US" sz="2000" dirty="0" smtClean="0"/>
              <a:t>关注于广阔还是细分市场？</a:t>
            </a:r>
            <a:endParaRPr lang="en-US" altLang="zh-CN" sz="2000" dirty="0" smtClean="0"/>
          </a:p>
          <a:p>
            <a:pPr>
              <a:buFont typeface="Wingdings" panose="05000000000000000000" pitchFamily="2" charset="2"/>
              <a:buChar char="ü"/>
            </a:pPr>
            <a:r>
              <a:rPr lang="zh-CN" altLang="en-US" sz="2000" dirty="0" smtClean="0"/>
              <a:t>创新是核心竞争力吗？</a:t>
            </a:r>
            <a:endParaRPr lang="zh-CN" altLang="en-US" sz="2000" dirty="0" smtClean="0"/>
          </a:p>
          <a:p>
            <a:pPr lvl="0">
              <a:buFont typeface="Wingdings" panose="05000000000000000000" pitchFamily="2" charset="2"/>
              <a:buChar char="ü"/>
            </a:pPr>
            <a:r>
              <a:rPr lang="zh-CN" altLang="en-US" sz="2000" dirty="0" smtClean="0">
                <a:sym typeface="+mn-ea"/>
              </a:rPr>
              <a:t>业务是</a:t>
            </a:r>
            <a:r>
              <a:rPr lang="zh-CN" altLang="en-US" sz="2000" dirty="0" smtClean="0"/>
              <a:t>网络化吗？</a:t>
            </a:r>
            <a:endParaRPr lang="zh-CN" altLang="en-US" sz="2000" dirty="0" smtClean="0"/>
          </a:p>
          <a:p>
            <a:pPr lvl="0">
              <a:buFont typeface="Wingdings" panose="05000000000000000000" pitchFamily="2" charset="2"/>
              <a:buChar char="ü"/>
            </a:pPr>
            <a:r>
              <a:rPr lang="zh-CN" altLang="en-US" sz="2000" dirty="0" smtClean="0"/>
              <a:t>领导者的独特的哲学、价值观、运作原则？</a:t>
            </a:r>
            <a:endParaRPr lang="zh-CN" altLang="en-US" sz="2000" dirty="0" smtClean="0"/>
          </a:p>
          <a:p>
            <a:pPr lvl="0">
              <a:buFont typeface="Wingdings" panose="05000000000000000000" pitchFamily="2" charset="2"/>
              <a:buChar char="ü"/>
            </a:pPr>
            <a:r>
              <a:rPr lang="zh-CN" altLang="en-US" sz="2000" dirty="0" smtClean="0"/>
              <a:t>组织是否要承受市场压力？</a:t>
            </a:r>
            <a:endParaRPr lang="zh-CN" alt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732240" y="4365104"/>
            <a:ext cx="2232248" cy="2304256"/>
          </a:xfrm>
          <a:prstGeom prst="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a:xfrm>
            <a:off x="251520" y="188640"/>
            <a:ext cx="9144000" cy="1143000"/>
          </a:xfrm>
        </p:spPr>
        <p:txBody>
          <a:bodyPr>
            <a:normAutofit/>
          </a:bodyPr>
          <a:lstStyle/>
          <a:p>
            <a:pPr lvl="0"/>
            <a:r>
              <a:rPr lang="en-US" altLang="zh-CN" sz="2400" dirty="0" smtClean="0">
                <a:solidFill>
                  <a:srgbClr val="FF0000"/>
                </a:solidFill>
                <a:effectLst/>
                <a:latin typeface="+mn-ea"/>
                <a:ea typeface="+mn-ea"/>
              </a:rPr>
              <a:t>1.2 </a:t>
            </a:r>
            <a:r>
              <a:rPr lang="zh-CN" altLang="en-US" sz="2400" dirty="0" smtClean="0">
                <a:solidFill>
                  <a:srgbClr val="FF0000"/>
                </a:solidFill>
                <a:effectLst/>
                <a:latin typeface="+mn-ea"/>
                <a:ea typeface="+mn-ea"/>
              </a:rPr>
              <a:t>组织（企业）战略、人力资源战略与薪酬战略关系</a:t>
            </a:r>
            <a:endParaRPr lang="zh-CN" altLang="en-US" sz="2400" dirty="0" smtClean="0">
              <a:solidFill>
                <a:srgbClr val="FF0000"/>
              </a:solidFill>
              <a:effectLst/>
              <a:latin typeface="+mn-ea"/>
              <a:ea typeface="+mn-ea"/>
            </a:endParaRPr>
          </a:p>
        </p:txBody>
      </p:sp>
      <p:sp>
        <p:nvSpPr>
          <p:cNvPr id="6" name="TextBox 5"/>
          <p:cNvSpPr txBox="1"/>
          <p:nvPr/>
        </p:nvSpPr>
        <p:spPr>
          <a:xfrm>
            <a:off x="2458085" y="1125220"/>
            <a:ext cx="3627755" cy="583565"/>
          </a:xfrm>
          <a:prstGeom prst="rect">
            <a:avLst/>
          </a:prstGeom>
          <a:noFill/>
        </p:spPr>
        <p:txBody>
          <a:bodyPr wrap="square" rtlCol="0">
            <a:spAutoFit/>
          </a:bodyPr>
          <a:lstStyle/>
          <a:p>
            <a:pPr lvl="0"/>
            <a:r>
              <a:rPr lang="zh-CN" altLang="en-US" sz="3200" dirty="0" smtClean="0"/>
              <a:t>组织（企业）战略</a:t>
            </a:r>
            <a:endParaRPr lang="zh-CN" altLang="en-US" sz="3200" dirty="0"/>
          </a:p>
        </p:txBody>
      </p:sp>
      <p:sp>
        <p:nvSpPr>
          <p:cNvPr id="7" name="TextBox 6"/>
          <p:cNvSpPr txBox="1"/>
          <p:nvPr/>
        </p:nvSpPr>
        <p:spPr>
          <a:xfrm>
            <a:off x="3347864" y="1916832"/>
            <a:ext cx="3168352" cy="584775"/>
          </a:xfrm>
          <a:prstGeom prst="rect">
            <a:avLst/>
          </a:prstGeom>
          <a:noFill/>
        </p:spPr>
        <p:txBody>
          <a:bodyPr wrap="square" rtlCol="0">
            <a:spAutoFit/>
          </a:bodyPr>
          <a:lstStyle/>
          <a:p>
            <a:pPr lvl="0"/>
            <a:r>
              <a:rPr lang="zh-CN" altLang="en-US" sz="3200" dirty="0" smtClean="0"/>
              <a:t>业务战略</a:t>
            </a:r>
            <a:endParaRPr lang="zh-CN" altLang="en-US" sz="3200" dirty="0"/>
          </a:p>
        </p:txBody>
      </p:sp>
      <p:sp>
        <p:nvSpPr>
          <p:cNvPr id="8" name="TextBox 7"/>
          <p:cNvSpPr txBox="1"/>
          <p:nvPr/>
        </p:nvSpPr>
        <p:spPr>
          <a:xfrm>
            <a:off x="6876256" y="3636313"/>
            <a:ext cx="3168352" cy="584775"/>
          </a:xfrm>
          <a:prstGeom prst="rect">
            <a:avLst/>
          </a:prstGeom>
          <a:noFill/>
        </p:spPr>
        <p:txBody>
          <a:bodyPr wrap="square" rtlCol="0">
            <a:spAutoFit/>
          </a:bodyPr>
          <a:lstStyle/>
          <a:p>
            <a:pPr lvl="0"/>
            <a:r>
              <a:rPr lang="zh-CN" altLang="en-US" sz="3200" dirty="0" smtClean="0"/>
              <a:t>人力资源</a:t>
            </a:r>
            <a:endParaRPr lang="zh-CN" altLang="en-US" sz="3200" dirty="0"/>
          </a:p>
        </p:txBody>
      </p:sp>
      <p:sp>
        <p:nvSpPr>
          <p:cNvPr id="9" name="TextBox 8"/>
          <p:cNvSpPr txBox="1"/>
          <p:nvPr/>
        </p:nvSpPr>
        <p:spPr>
          <a:xfrm>
            <a:off x="1556048" y="3708321"/>
            <a:ext cx="2007840" cy="584775"/>
          </a:xfrm>
          <a:prstGeom prst="rect">
            <a:avLst/>
          </a:prstGeom>
          <a:noFill/>
        </p:spPr>
        <p:txBody>
          <a:bodyPr wrap="square" rtlCol="0">
            <a:spAutoFit/>
          </a:bodyPr>
          <a:lstStyle/>
          <a:p>
            <a:pPr lvl="0"/>
            <a:r>
              <a:rPr lang="zh-CN" altLang="en-US" sz="3200" dirty="0" smtClean="0"/>
              <a:t>市场营销</a:t>
            </a:r>
            <a:endParaRPr lang="zh-CN" altLang="en-US" sz="3200" dirty="0"/>
          </a:p>
        </p:txBody>
      </p:sp>
      <p:sp>
        <p:nvSpPr>
          <p:cNvPr id="10" name="TextBox 9"/>
          <p:cNvSpPr txBox="1"/>
          <p:nvPr/>
        </p:nvSpPr>
        <p:spPr>
          <a:xfrm>
            <a:off x="3995936" y="3645024"/>
            <a:ext cx="1296144" cy="584775"/>
          </a:xfrm>
          <a:prstGeom prst="rect">
            <a:avLst/>
          </a:prstGeom>
          <a:noFill/>
        </p:spPr>
        <p:txBody>
          <a:bodyPr wrap="square" rtlCol="0">
            <a:spAutoFit/>
          </a:bodyPr>
          <a:lstStyle/>
          <a:p>
            <a:pPr lvl="0"/>
            <a:r>
              <a:rPr lang="zh-CN" altLang="en-US" sz="3200" dirty="0" smtClean="0"/>
              <a:t>研发</a:t>
            </a:r>
            <a:endParaRPr lang="zh-CN" altLang="en-US" sz="3200" dirty="0"/>
          </a:p>
        </p:txBody>
      </p:sp>
      <p:sp>
        <p:nvSpPr>
          <p:cNvPr id="11" name="TextBox 10"/>
          <p:cNvSpPr txBox="1"/>
          <p:nvPr/>
        </p:nvSpPr>
        <p:spPr>
          <a:xfrm>
            <a:off x="5508104" y="3645024"/>
            <a:ext cx="2088232" cy="584775"/>
          </a:xfrm>
          <a:prstGeom prst="rect">
            <a:avLst/>
          </a:prstGeom>
          <a:noFill/>
        </p:spPr>
        <p:txBody>
          <a:bodyPr wrap="square" rtlCol="0">
            <a:spAutoFit/>
          </a:bodyPr>
          <a:lstStyle/>
          <a:p>
            <a:pPr lvl="0"/>
            <a:r>
              <a:rPr lang="zh-CN" altLang="en-US" sz="3200" dirty="0" smtClean="0"/>
              <a:t>制造</a:t>
            </a:r>
            <a:endParaRPr lang="zh-CN" altLang="en-US" sz="3200" dirty="0"/>
          </a:p>
        </p:txBody>
      </p:sp>
      <p:sp>
        <p:nvSpPr>
          <p:cNvPr id="12" name="TextBox 11"/>
          <p:cNvSpPr txBox="1"/>
          <p:nvPr/>
        </p:nvSpPr>
        <p:spPr>
          <a:xfrm>
            <a:off x="6767736" y="5805264"/>
            <a:ext cx="2376264" cy="584775"/>
          </a:xfrm>
          <a:prstGeom prst="rect">
            <a:avLst/>
          </a:prstGeom>
          <a:noFill/>
        </p:spPr>
        <p:txBody>
          <a:bodyPr wrap="square" rtlCol="0">
            <a:spAutoFit/>
          </a:bodyPr>
          <a:lstStyle/>
          <a:p>
            <a:pPr lvl="0"/>
            <a:r>
              <a:rPr lang="zh-CN" altLang="en-US" sz="3200" dirty="0" smtClean="0"/>
              <a:t>培训战略</a:t>
            </a:r>
            <a:r>
              <a:rPr lang="en-US" altLang="zh-CN" sz="3200" dirty="0" smtClean="0"/>
              <a:t>...</a:t>
            </a:r>
            <a:endParaRPr lang="zh-CN" altLang="en-US" sz="3200" dirty="0"/>
          </a:p>
        </p:txBody>
      </p:sp>
      <p:sp>
        <p:nvSpPr>
          <p:cNvPr id="13" name="TextBox 12"/>
          <p:cNvSpPr txBox="1"/>
          <p:nvPr/>
        </p:nvSpPr>
        <p:spPr>
          <a:xfrm>
            <a:off x="6804248" y="5085184"/>
            <a:ext cx="1872208" cy="584775"/>
          </a:xfrm>
          <a:prstGeom prst="rect">
            <a:avLst/>
          </a:prstGeom>
          <a:noFill/>
        </p:spPr>
        <p:txBody>
          <a:bodyPr wrap="square" rtlCol="0">
            <a:spAutoFit/>
          </a:bodyPr>
          <a:lstStyle/>
          <a:p>
            <a:pPr lvl="0"/>
            <a:r>
              <a:rPr lang="zh-CN" altLang="en-US" sz="3200" b="1" dirty="0" smtClean="0">
                <a:effectLst>
                  <a:outerShdw blurRad="38100" dist="38100" dir="2700000" algn="tl">
                    <a:srgbClr val="000000">
                      <a:alpha val="43137"/>
                    </a:srgbClr>
                  </a:outerShdw>
                </a:effectLst>
              </a:rPr>
              <a:t>薪酬战略</a:t>
            </a:r>
            <a:endParaRPr lang="zh-CN" altLang="en-US" sz="3200" b="1" dirty="0">
              <a:effectLst>
                <a:outerShdw blurRad="38100" dist="38100" dir="2700000" algn="tl">
                  <a:srgbClr val="000000">
                    <a:alpha val="43137"/>
                  </a:srgbClr>
                </a:outerShdw>
              </a:effectLst>
            </a:endParaRPr>
          </a:p>
        </p:txBody>
      </p:sp>
      <p:sp>
        <p:nvSpPr>
          <p:cNvPr id="14" name="TextBox 13"/>
          <p:cNvSpPr txBox="1"/>
          <p:nvPr/>
        </p:nvSpPr>
        <p:spPr>
          <a:xfrm>
            <a:off x="6732240" y="4365104"/>
            <a:ext cx="2267744" cy="584775"/>
          </a:xfrm>
          <a:prstGeom prst="rect">
            <a:avLst/>
          </a:prstGeom>
          <a:noFill/>
        </p:spPr>
        <p:txBody>
          <a:bodyPr wrap="square" rtlCol="0">
            <a:spAutoFit/>
          </a:bodyPr>
          <a:lstStyle/>
          <a:p>
            <a:pPr lvl="0"/>
            <a:r>
              <a:rPr lang="zh-CN" altLang="en-US" sz="3200" dirty="0" smtClean="0"/>
              <a:t>招聘战略</a:t>
            </a:r>
            <a:endParaRPr lang="zh-CN" altLang="en-US" sz="3200" dirty="0"/>
          </a:p>
        </p:txBody>
      </p:sp>
      <p:cxnSp>
        <p:nvCxnSpPr>
          <p:cNvPr id="16" name="直接连接符 15"/>
          <p:cNvCxnSpPr/>
          <p:nvPr/>
        </p:nvCxnSpPr>
        <p:spPr>
          <a:xfrm>
            <a:off x="4283968" y="1772816"/>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a:off x="4283968" y="3068960"/>
            <a:ext cx="0" cy="432048"/>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a:off x="2771800" y="3501008"/>
            <a:ext cx="468052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2771800" y="350100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p:nvPr/>
        </p:nvCxnSpPr>
        <p:spPr>
          <a:xfrm>
            <a:off x="4283968" y="350100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p:nvPr/>
        </p:nvCxnSpPr>
        <p:spPr>
          <a:xfrm>
            <a:off x="6012160" y="350100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a:off x="7452320" y="350100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a:xfrm>
            <a:off x="7596336" y="4149080"/>
            <a:ext cx="0" cy="216024"/>
          </a:xfrm>
          <a:prstGeom prst="line">
            <a:avLst/>
          </a:prstGeom>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419872" y="2564904"/>
            <a:ext cx="3168352" cy="584775"/>
          </a:xfrm>
          <a:prstGeom prst="rect">
            <a:avLst/>
          </a:prstGeom>
          <a:noFill/>
        </p:spPr>
        <p:txBody>
          <a:bodyPr wrap="square" rtlCol="0">
            <a:spAutoFit/>
          </a:bodyPr>
          <a:lstStyle/>
          <a:p>
            <a:pPr lvl="0"/>
            <a:r>
              <a:rPr lang="zh-CN" altLang="en-US" sz="3200" dirty="0" smtClean="0"/>
              <a:t>职能战略</a:t>
            </a:r>
            <a:endParaRPr lang="zh-CN" altLang="en-US" sz="3200" dirty="0"/>
          </a:p>
        </p:txBody>
      </p:sp>
      <p:cxnSp>
        <p:nvCxnSpPr>
          <p:cNvPr id="31" name="直接连接符 30"/>
          <p:cNvCxnSpPr/>
          <p:nvPr/>
        </p:nvCxnSpPr>
        <p:spPr>
          <a:xfrm>
            <a:off x="4283968" y="2348880"/>
            <a:ext cx="0" cy="216024"/>
          </a:xfrm>
          <a:prstGeom prst="line">
            <a:avLst/>
          </a:prstGeom>
        </p:spPr>
        <p:style>
          <a:lnRef idx="2">
            <a:schemeClr val="dk1"/>
          </a:lnRef>
          <a:fillRef idx="0">
            <a:schemeClr val="dk1"/>
          </a:fillRef>
          <a:effectRef idx="1">
            <a:schemeClr val="dk1"/>
          </a:effectRef>
          <a:fontRef idx="minor">
            <a:schemeClr val="tx1"/>
          </a:fontRef>
        </p:style>
      </p:cxnSp>
      <p:sp>
        <p:nvSpPr>
          <p:cNvPr id="32" name="内容占位符 1"/>
          <p:cNvSpPr>
            <a:spLocks noGrp="1"/>
          </p:cNvSpPr>
          <p:nvPr>
            <p:ph idx="1"/>
          </p:nvPr>
        </p:nvSpPr>
        <p:spPr>
          <a:xfrm>
            <a:off x="467544" y="4941168"/>
            <a:ext cx="5410944" cy="1512168"/>
          </a:xfrm>
        </p:spPr>
        <p:txBody>
          <a:bodyPr>
            <a:normAutofit/>
          </a:bodyPr>
          <a:lstStyle/>
          <a:p>
            <a:r>
              <a:rPr lang="zh-CN" altLang="en-US" dirty="0" smtClean="0"/>
              <a:t>薪酬战略</a:t>
            </a:r>
            <a:r>
              <a:rPr lang="zh-CN" altLang="zh-CN" dirty="0" smtClean="0"/>
              <a:t>是一种支撑战略，也是</a:t>
            </a:r>
            <a:r>
              <a:rPr lang="zh-CN" altLang="en-US" dirty="0" smtClean="0"/>
              <a:t>战略</a:t>
            </a:r>
            <a:r>
              <a:rPr lang="zh-CN" altLang="zh-CN" dirty="0" smtClean="0"/>
              <a:t>落地工具。</a:t>
            </a:r>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928670"/>
            <a:ext cx="7715304" cy="3476625"/>
          </a:xfrm>
          <a:prstGeom prst="rect">
            <a:avLst/>
          </a:prstGeom>
          <a:noFill/>
        </p:spPr>
        <p:txBody>
          <a:bodyPr wrap="square" rtlCol="0">
            <a:spAutoFit/>
          </a:bodyPr>
          <a:lstStyle/>
          <a:p>
            <a:r>
              <a:rPr lang="zh-CN" altLang="en-US" sz="2400" b="1" dirty="0" smtClean="0"/>
              <a:t>第二步：考察组织结构和指导原则</a:t>
            </a:r>
            <a:endParaRPr lang="en-US" altLang="zh-CN" sz="2400" b="1" dirty="0" smtClean="0"/>
          </a:p>
          <a:p>
            <a:r>
              <a:rPr lang="zh-CN" altLang="en-US" sz="2000" dirty="0" smtClean="0"/>
              <a:t>        了解什么样的组织、薪酬，可以有效支撑组织长期的战略？</a:t>
            </a:r>
            <a:endParaRPr lang="en-US" altLang="zh-CN" sz="2000" dirty="0" smtClean="0"/>
          </a:p>
          <a:p>
            <a:r>
              <a:rPr lang="zh-CN" altLang="en-US" sz="800" dirty="0" smtClean="0"/>
              <a:t>     </a:t>
            </a:r>
            <a:endParaRPr lang="en-US" altLang="zh-CN" sz="800" dirty="0" smtClean="0"/>
          </a:p>
          <a:p>
            <a:r>
              <a:rPr lang="en-US" altLang="zh-CN" sz="2000" dirty="0" smtClean="0"/>
              <a:t>       </a:t>
            </a:r>
            <a:r>
              <a:rPr lang="zh-CN" altLang="en-US" sz="2000" dirty="0" smtClean="0"/>
              <a:t>重点问题：</a:t>
            </a:r>
            <a:endParaRPr lang="en-US" altLang="zh-CN" sz="2000" dirty="0" smtClean="0"/>
          </a:p>
          <a:p>
            <a:endParaRPr lang="en-US" altLang="zh-CN" sz="800" dirty="0" smtClean="0"/>
          </a:p>
          <a:p>
            <a:pPr>
              <a:buFont typeface="Wingdings" panose="05000000000000000000" pitchFamily="2" charset="2"/>
              <a:buChar char="ü"/>
            </a:pPr>
            <a:r>
              <a:rPr lang="zh-CN" altLang="en-US" sz="2000" dirty="0" smtClean="0">
                <a:sym typeface="+mn-ea"/>
              </a:rPr>
              <a:t>组织（公司）设计基于</a:t>
            </a:r>
            <a:r>
              <a:rPr lang="zh-CN" altLang="en-US" sz="2000" dirty="0" smtClean="0"/>
              <a:t>市场（地理位置、工业原料、顾客等）、职能（销售、运营、工程等）、独立业务部门不同？</a:t>
            </a:r>
            <a:endParaRPr lang="zh-CN" altLang="en-US" sz="2000" dirty="0" smtClean="0"/>
          </a:p>
          <a:p>
            <a:pPr>
              <a:buFont typeface="Wingdings" panose="05000000000000000000" pitchFamily="2" charset="2"/>
              <a:buChar char="ü"/>
            </a:pPr>
            <a:r>
              <a:rPr lang="zh-CN" altLang="en-US" sz="2000" dirty="0" smtClean="0">
                <a:sym typeface="+mn-ea"/>
              </a:rPr>
              <a:t>组织</a:t>
            </a:r>
            <a:r>
              <a:rPr lang="zh-CN" altLang="en-US" sz="2000" dirty="0" smtClean="0"/>
              <a:t>文化如何？</a:t>
            </a:r>
            <a:endParaRPr lang="en-US" altLang="zh-CN" sz="2000" dirty="0" smtClean="0"/>
          </a:p>
          <a:p>
            <a:pPr>
              <a:buFont typeface="Wingdings" panose="05000000000000000000" pitchFamily="2" charset="2"/>
              <a:buChar char="ü"/>
            </a:pPr>
            <a:r>
              <a:rPr lang="zh-CN" altLang="en-US" sz="2000" dirty="0" smtClean="0"/>
              <a:t>决策的形式？</a:t>
            </a:r>
            <a:endParaRPr lang="zh-CN" altLang="en-US" sz="2000" dirty="0" smtClean="0"/>
          </a:p>
          <a:p>
            <a:pPr>
              <a:buFont typeface="Wingdings" panose="05000000000000000000" pitchFamily="2" charset="2"/>
              <a:buChar char="ü"/>
            </a:pPr>
            <a:r>
              <a:rPr lang="zh-CN" altLang="en-US" sz="2000" dirty="0" smtClean="0"/>
              <a:t>针对不同类型问题（财务、运营、顾客、投资等）的决策形式是否不同？为什么？</a:t>
            </a:r>
            <a:endParaRPr lang="en-US" altLang="zh-CN" sz="2000" dirty="0" smtClean="0"/>
          </a:p>
          <a:p>
            <a:pPr>
              <a:buFont typeface="Wingdings" panose="05000000000000000000" pitchFamily="2" charset="2"/>
              <a:buChar char="ü"/>
            </a:pPr>
            <a:endParaRPr lang="zh-CN"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571612"/>
            <a:ext cx="7143800" cy="3984625"/>
          </a:xfrm>
          <a:prstGeom prst="rect">
            <a:avLst/>
          </a:prstGeom>
          <a:noFill/>
        </p:spPr>
        <p:txBody>
          <a:bodyPr wrap="square" rtlCol="0">
            <a:spAutoFit/>
          </a:bodyPr>
          <a:lstStyle/>
          <a:p>
            <a:r>
              <a:rPr lang="zh-CN" altLang="en-US" sz="2800" b="1" dirty="0" smtClean="0"/>
              <a:t>第三步：确定员工群体以及个性化薪酬需要</a:t>
            </a:r>
            <a:endParaRPr lang="en-US" altLang="zh-CN" sz="2800" b="1" dirty="0" smtClean="0"/>
          </a:p>
          <a:p>
            <a:pPr marL="342900" indent="-342900">
              <a:buFont typeface="Wingdings" panose="05000000000000000000" charset="0"/>
              <a:buChar char="u"/>
            </a:pPr>
            <a:r>
              <a:rPr lang="zh-CN" altLang="en-US" sz="2400" dirty="0" smtClean="0"/>
              <a:t>为满足不同员工群体的需求，制定薪酬政策和计划。</a:t>
            </a:r>
            <a:endParaRPr lang="zh-CN" altLang="en-US" sz="2400" dirty="0" smtClean="0"/>
          </a:p>
          <a:p>
            <a:pPr marL="342900" indent="-342900">
              <a:buFont typeface="Wingdings" panose="05000000000000000000" charset="0"/>
              <a:buChar char="u"/>
            </a:pPr>
            <a:r>
              <a:rPr lang="zh-CN" altLang="en-US" sz="2400" dirty="0" smtClean="0"/>
              <a:t>群体的划分可能是依照业务部门、职能、层级等</a:t>
            </a:r>
            <a:endParaRPr lang="zh-CN" altLang="en-US" sz="2400" dirty="0" smtClean="0"/>
          </a:p>
          <a:p>
            <a:pPr marL="342900" indent="-342900">
              <a:buFont typeface="Wingdings" panose="05000000000000000000" charset="0"/>
              <a:buChar char="u"/>
            </a:pPr>
            <a:r>
              <a:rPr lang="zh-CN" altLang="en-US" sz="2400" dirty="0" smtClean="0"/>
              <a:t>按照满足员工需要和薪酬计划两个维度而划分的薪酬框架。</a:t>
            </a:r>
            <a:endParaRPr lang="zh-CN" altLang="en-US" sz="2400" dirty="0" smtClean="0"/>
          </a:p>
          <a:p>
            <a:pPr marL="342900" indent="-342900">
              <a:buFont typeface="Wingdings" panose="05000000000000000000" charset="0"/>
              <a:buChar char="u"/>
            </a:pPr>
            <a:r>
              <a:rPr lang="zh-CN" altLang="en-US" sz="2400" dirty="0" smtClean="0"/>
              <a:t>使用这种框架，以平衡企业战略目标与关键员工群体需要，并使之一致化。</a:t>
            </a:r>
            <a:endParaRPr lang="en-US" altLang="zh-CN" sz="2400" dirty="0" smtClean="0"/>
          </a:p>
          <a:p>
            <a:endParaRPr lang="en-US" altLang="zh-CN" sz="2400" dirty="0" smtClean="0"/>
          </a:p>
          <a:p>
            <a:r>
              <a:rPr lang="zh-CN" altLang="en-US" sz="2400" dirty="0" smtClean="0"/>
              <a:t>“绩效薪酬计划图”见下页</a:t>
            </a:r>
            <a:endParaRPr lang="en-US" altLang="zh-CN" sz="2400" dirty="0" smtClean="0"/>
          </a:p>
          <a:p>
            <a:r>
              <a:rPr lang="zh-CN" altLang="en-US" sz="900" dirty="0" smtClean="0"/>
              <a:t>     </a:t>
            </a:r>
            <a:endParaRPr lang="en-US" altLang="zh-CN" sz="9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DETERMINE THE RIGHT REWARDS STRATEGY</a:t>
            </a:r>
            <a:endParaRPr lang="zh-CN" altLang="en-US" sz="2600" dirty="0">
              <a:solidFill>
                <a:schemeClr val="bg1"/>
              </a:solidFill>
              <a:latin typeface="微软雅黑" panose="020B0503020204020204" charset="-122"/>
              <a:ea typeface="微软雅黑" panose="020B0503020204020204" charset="-122"/>
            </a:endParaRPr>
          </a:p>
        </p:txBody>
      </p:sp>
      <p:graphicFrame>
        <p:nvGraphicFramePr>
          <p:cNvPr id="11" name="表格 10"/>
          <p:cNvGraphicFramePr>
            <a:graphicFrameLocks noGrp="1"/>
          </p:cNvGraphicFramePr>
          <p:nvPr/>
        </p:nvGraphicFramePr>
        <p:xfrm>
          <a:off x="2071670" y="1857364"/>
          <a:ext cx="6096000" cy="4297680"/>
        </p:xfrm>
        <a:graphic>
          <a:graphicData uri="http://schemas.openxmlformats.org/drawingml/2006/table">
            <a:tbl>
              <a:tblPr firstRow="1" bandRow="1">
                <a:tableStyleId>{6E25E649-3F16-4E02-A733-19D2CDBF48F0}</a:tableStyleId>
              </a:tblPr>
              <a:tblGrid>
                <a:gridCol w="3048000"/>
                <a:gridCol w="3048000"/>
              </a:tblGrid>
              <a:tr h="370840">
                <a:tc>
                  <a:txBody>
                    <a:bodyPr/>
                    <a:lstStyle/>
                    <a:p>
                      <a:pPr lvl="0" algn="ctr"/>
                      <a:r>
                        <a:rPr lang="en-US" altLang="zh-CN" sz="1800" b="0" dirty="0" smtClean="0">
                          <a:solidFill>
                            <a:schemeClr val="tx1"/>
                          </a:solidFill>
                        </a:rPr>
                        <a:t>Salary &amp;Wages</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基于职位与市场</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基于胜任力</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薪资级别</a:t>
                      </a:r>
                      <a:r>
                        <a:rPr lang="en-US" altLang="zh-CN" sz="1800" b="0" dirty="0" smtClean="0">
                          <a:solidFill>
                            <a:schemeClr val="tx1"/>
                          </a:solidFill>
                        </a:rPr>
                        <a:t>/</a:t>
                      </a:r>
                      <a:r>
                        <a:rPr lang="zh-CN" altLang="en-US" sz="1800" b="0" dirty="0" smtClean="0">
                          <a:solidFill>
                            <a:schemeClr val="tx1"/>
                          </a:solidFill>
                        </a:rPr>
                        <a:t>带宽</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基于职业生涯</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地理因素</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货币与市场因素</a:t>
                      </a:r>
                      <a:endParaRPr lang="en-US" altLang="zh-CN" sz="1800" b="0" dirty="0" smtClean="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lvl="0" algn="ctr"/>
                      <a:r>
                        <a:rPr lang="en-US" altLang="zh-CN" sz="1800" b="0" dirty="0" smtClean="0">
                          <a:solidFill>
                            <a:schemeClr val="tx1"/>
                          </a:solidFill>
                        </a:rPr>
                        <a:t>Cash &amp; Equity Based Variable Pay</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基于个体变动工资</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基于团队</a:t>
                      </a:r>
                      <a:r>
                        <a:rPr lang="en-US" altLang="zh-CN" sz="1800" b="0" dirty="0" smtClean="0">
                          <a:solidFill>
                            <a:schemeClr val="tx1"/>
                          </a:solidFill>
                        </a:rPr>
                        <a:t>/</a:t>
                      </a:r>
                      <a:r>
                        <a:rPr lang="zh-CN" altLang="en-US" sz="1800" b="0" dirty="0" smtClean="0">
                          <a:solidFill>
                            <a:schemeClr val="tx1"/>
                          </a:solidFill>
                        </a:rPr>
                        <a:t>部门变动工资</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公司收益分享</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股权</a:t>
                      </a:r>
                      <a:r>
                        <a:rPr lang="en-US" altLang="zh-CN" sz="1800" b="0" dirty="0" smtClean="0">
                          <a:solidFill>
                            <a:schemeClr val="tx1"/>
                          </a:solidFill>
                        </a:rPr>
                        <a:t>/</a:t>
                      </a:r>
                      <a:r>
                        <a:rPr lang="zh-CN" altLang="en-US" sz="1800" b="0" dirty="0" smtClean="0">
                          <a:solidFill>
                            <a:schemeClr val="tx1"/>
                          </a:solidFill>
                        </a:rPr>
                        <a:t>限制性股票</a:t>
                      </a:r>
                      <a:endParaRPr lang="zh-CN" altLang="en-US" b="0" dirty="0" smtClean="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370840">
                <a:tc>
                  <a:txBody>
                    <a:bodyPr/>
                    <a:lstStyle/>
                    <a:p>
                      <a:pPr lvl="0" algn="ctr"/>
                      <a:r>
                        <a:rPr lang="en-US" altLang="zh-CN" sz="1800" b="0" dirty="0" smtClean="0">
                          <a:solidFill>
                            <a:schemeClr val="tx1"/>
                          </a:solidFill>
                        </a:rPr>
                        <a:t>Employee Benefits &amp; Services</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健康人寿保险</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退休养老投资</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疾病与长期关怀</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培训教育</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公司活动聚会</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雇员折扣与服务</a:t>
                      </a:r>
                      <a:endParaRPr lang="zh-CN" altLang="en-US" sz="1800" b="0" dirty="0" smtClean="0">
                        <a:solidFill>
                          <a:schemeClr val="tx1"/>
                        </a:solidFill>
                      </a:endParaRPr>
                    </a:p>
                    <a:p>
                      <a:pPr algn="ctr"/>
                      <a:endParaRPr lang="zh-CN" altLang="en-US" b="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lvl="0" algn="ctr"/>
                      <a:r>
                        <a:rPr lang="en-US" altLang="zh-CN" sz="1800" b="0" dirty="0" smtClean="0">
                          <a:solidFill>
                            <a:schemeClr val="tx1"/>
                          </a:solidFill>
                        </a:rPr>
                        <a:t>Development &amp; Recognition</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公众</a:t>
                      </a:r>
                      <a:r>
                        <a:rPr lang="en-US" altLang="zh-CN" sz="1800" b="0" dirty="0" smtClean="0">
                          <a:solidFill>
                            <a:schemeClr val="tx1"/>
                          </a:solidFill>
                        </a:rPr>
                        <a:t>/</a:t>
                      </a:r>
                      <a:r>
                        <a:rPr lang="zh-CN" altLang="en-US" sz="1800" b="0" dirty="0" smtClean="0">
                          <a:solidFill>
                            <a:schemeClr val="tx1"/>
                          </a:solidFill>
                        </a:rPr>
                        <a:t>个别认可</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口头</a:t>
                      </a:r>
                      <a:r>
                        <a:rPr lang="en-US" altLang="zh-CN" sz="1800" b="0" dirty="0" smtClean="0">
                          <a:solidFill>
                            <a:schemeClr val="tx1"/>
                          </a:solidFill>
                        </a:rPr>
                        <a:t>/</a:t>
                      </a:r>
                      <a:r>
                        <a:rPr lang="zh-CN" altLang="en-US" sz="1800" b="0" dirty="0" smtClean="0">
                          <a:solidFill>
                            <a:schemeClr val="tx1"/>
                          </a:solidFill>
                        </a:rPr>
                        <a:t>正式认可</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名誉认可</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奖金认可</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晋升</a:t>
                      </a:r>
                      <a:endParaRPr lang="en-US" altLang="zh-CN" sz="1800" b="0" dirty="0" smtClean="0">
                        <a:solidFill>
                          <a:schemeClr val="tx1"/>
                        </a:solidFill>
                      </a:endParaRPr>
                    </a:p>
                    <a:p>
                      <a:pPr lvl="0" algn="l">
                        <a:buFont typeface="Arial" panose="020B0604020202020204" pitchFamily="34" charset="0"/>
                        <a:buChar char="•"/>
                      </a:pPr>
                      <a:r>
                        <a:rPr lang="zh-CN" altLang="en-US" sz="1800" b="0" dirty="0" smtClean="0">
                          <a:solidFill>
                            <a:schemeClr val="tx1"/>
                          </a:solidFill>
                        </a:rPr>
                        <a:t>职业发展</a:t>
                      </a:r>
                      <a:endParaRPr lang="en-US" altLang="zh-CN" sz="1800" b="0" dirty="0" smtClean="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1981200" y="1447800"/>
            <a:ext cx="3124200" cy="400110"/>
          </a:xfrm>
          <a:prstGeom prst="rect">
            <a:avLst/>
          </a:prstGeom>
          <a:noFill/>
        </p:spPr>
        <p:txBody>
          <a:bodyPr wrap="square" rtlCol="0">
            <a:spAutoFit/>
          </a:bodyPr>
          <a:lstStyle/>
          <a:p>
            <a:r>
              <a:rPr lang="en-US" altLang="zh-CN" sz="2000" b="1" dirty="0" smtClean="0"/>
              <a:t>Foundation Programs:</a:t>
            </a:r>
            <a:endParaRPr lang="zh-CN" altLang="en-US" sz="2000" b="1" dirty="0"/>
          </a:p>
        </p:txBody>
      </p:sp>
      <p:sp>
        <p:nvSpPr>
          <p:cNvPr id="14" name="TextBox 13"/>
          <p:cNvSpPr txBox="1"/>
          <p:nvPr/>
        </p:nvSpPr>
        <p:spPr>
          <a:xfrm>
            <a:off x="5181600" y="1447800"/>
            <a:ext cx="3352800" cy="400110"/>
          </a:xfrm>
          <a:prstGeom prst="rect">
            <a:avLst/>
          </a:prstGeom>
          <a:noFill/>
        </p:spPr>
        <p:txBody>
          <a:bodyPr wrap="square" rtlCol="0">
            <a:spAutoFit/>
          </a:bodyPr>
          <a:lstStyle/>
          <a:p>
            <a:r>
              <a:rPr lang="en-US" altLang="zh-CN" sz="2000" b="1" dirty="0" smtClean="0"/>
              <a:t>Performance Rewards:</a:t>
            </a:r>
            <a:endParaRPr lang="zh-CN" altLang="en-US" sz="2000" b="1" dirty="0"/>
          </a:p>
        </p:txBody>
      </p:sp>
      <p:sp>
        <p:nvSpPr>
          <p:cNvPr id="15" name="TextBox 14"/>
          <p:cNvSpPr txBox="1"/>
          <p:nvPr/>
        </p:nvSpPr>
        <p:spPr>
          <a:xfrm>
            <a:off x="0" y="2514600"/>
            <a:ext cx="1981200" cy="707886"/>
          </a:xfrm>
          <a:prstGeom prst="rect">
            <a:avLst/>
          </a:prstGeom>
          <a:noFill/>
        </p:spPr>
        <p:txBody>
          <a:bodyPr wrap="square" rtlCol="0">
            <a:spAutoFit/>
          </a:bodyPr>
          <a:lstStyle/>
          <a:p>
            <a:pPr algn="r"/>
            <a:r>
              <a:rPr lang="en-US" altLang="zh-CN" sz="2000" b="1" dirty="0" smtClean="0"/>
              <a:t>Total Compensation</a:t>
            </a:r>
            <a:endParaRPr lang="zh-CN" altLang="en-US" sz="2000" b="1" dirty="0"/>
          </a:p>
        </p:txBody>
      </p:sp>
      <p:sp>
        <p:nvSpPr>
          <p:cNvPr id="16" name="TextBox 15"/>
          <p:cNvSpPr txBox="1"/>
          <p:nvPr/>
        </p:nvSpPr>
        <p:spPr>
          <a:xfrm>
            <a:off x="0" y="4724400"/>
            <a:ext cx="2057400" cy="707886"/>
          </a:xfrm>
          <a:prstGeom prst="rect">
            <a:avLst/>
          </a:prstGeom>
          <a:noFill/>
        </p:spPr>
        <p:txBody>
          <a:bodyPr wrap="square" rtlCol="0">
            <a:spAutoFit/>
          </a:bodyPr>
          <a:lstStyle/>
          <a:p>
            <a:pPr algn="r"/>
            <a:r>
              <a:rPr lang="en-US" altLang="zh-CN" sz="2000" b="1" dirty="0" smtClean="0"/>
              <a:t>Workplace Opportunities</a:t>
            </a:r>
            <a:endParaRPr lang="zh-CN" altLang="en-US" sz="2000" b="1" dirty="0"/>
          </a:p>
        </p:txBody>
      </p:sp>
      <p:sp>
        <p:nvSpPr>
          <p:cNvPr id="17" name="TextBox 16"/>
          <p:cNvSpPr txBox="1"/>
          <p:nvPr/>
        </p:nvSpPr>
        <p:spPr>
          <a:xfrm>
            <a:off x="571472" y="5572140"/>
            <a:ext cx="1143008" cy="369332"/>
          </a:xfrm>
          <a:prstGeom prst="rect">
            <a:avLst/>
          </a:prstGeom>
          <a:noFill/>
          <a:ln w="41275">
            <a:solidFill>
              <a:schemeClr val="accent6">
                <a:lumMod val="75000"/>
              </a:schemeClr>
            </a:solidFill>
          </a:ln>
        </p:spPr>
        <p:txBody>
          <a:bodyPr wrap="square" rtlCol="0">
            <a:spAutoFit/>
          </a:bodyPr>
          <a:lstStyle/>
          <a:p>
            <a:r>
              <a:rPr lang="zh-CN" altLang="en-US" dirty="0" smtClean="0"/>
              <a:t>员工需要</a:t>
            </a:r>
            <a:endParaRPr lang="zh-CN" altLang="en-US" dirty="0"/>
          </a:p>
        </p:txBody>
      </p:sp>
      <p:sp>
        <p:nvSpPr>
          <p:cNvPr id="18" name="TextBox 17"/>
          <p:cNvSpPr txBox="1"/>
          <p:nvPr/>
        </p:nvSpPr>
        <p:spPr>
          <a:xfrm>
            <a:off x="642910" y="3286124"/>
            <a:ext cx="1357322" cy="369332"/>
          </a:xfrm>
          <a:prstGeom prst="rect">
            <a:avLst/>
          </a:prstGeom>
          <a:noFill/>
          <a:ln w="22225">
            <a:solidFill>
              <a:schemeClr val="accent4">
                <a:lumMod val="75000"/>
              </a:schemeClr>
            </a:solidFill>
          </a:ln>
        </p:spPr>
        <p:txBody>
          <a:bodyPr wrap="square" rtlCol="0">
            <a:spAutoFit/>
          </a:bodyPr>
          <a:lstStyle/>
          <a:p>
            <a:r>
              <a:rPr lang="zh-CN" altLang="en-US" dirty="0" smtClean="0"/>
              <a:t>薪酬计划</a:t>
            </a:r>
            <a:endParaRPr lang="zh-CN" altLang="en-US" dirty="0"/>
          </a:p>
        </p:txBody>
      </p:sp>
      <p:sp>
        <p:nvSpPr>
          <p:cNvPr id="19" name="TextBox 18"/>
          <p:cNvSpPr txBox="1"/>
          <p:nvPr/>
        </p:nvSpPr>
        <p:spPr>
          <a:xfrm>
            <a:off x="8286776" y="4714884"/>
            <a:ext cx="1000132" cy="1200329"/>
          </a:xfrm>
          <a:prstGeom prst="rect">
            <a:avLst/>
          </a:prstGeom>
          <a:noFill/>
        </p:spPr>
        <p:txBody>
          <a:bodyPr wrap="square" rtlCol="0">
            <a:spAutoFit/>
          </a:bodyPr>
          <a:lstStyle/>
          <a:p>
            <a:r>
              <a:rPr lang="zh-CN" altLang="en-US" sz="2400" dirty="0" smtClean="0"/>
              <a:t>特殊群体需求</a:t>
            </a:r>
            <a:endParaRPr lang="zh-CN" altLang="en-US" sz="2400" dirty="0"/>
          </a:p>
        </p:txBody>
      </p:sp>
      <p:cxnSp>
        <p:nvCxnSpPr>
          <p:cNvPr id="21" name="直接箭头连接符 20"/>
          <p:cNvCxnSpPr/>
          <p:nvPr/>
        </p:nvCxnSpPr>
        <p:spPr>
          <a:xfrm>
            <a:off x="8215338" y="4000504"/>
            <a:ext cx="642942" cy="5715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矩形 21"/>
          <p:cNvSpPr/>
          <p:nvPr/>
        </p:nvSpPr>
        <p:spPr>
          <a:xfrm>
            <a:off x="5143504" y="1857364"/>
            <a:ext cx="3071834" cy="4286280"/>
          </a:xfrm>
          <a:prstGeom prst="rect">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00232" y="1785926"/>
            <a:ext cx="6286544" cy="2143140"/>
          </a:xfrm>
          <a:prstGeom prst="rect">
            <a:avLst/>
          </a:prstGeom>
          <a:solidFill>
            <a:schemeClr val="accent1">
              <a:alpha val="0"/>
            </a:schemeClr>
          </a:solidFill>
          <a:ln w="603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00232" y="3929066"/>
            <a:ext cx="6286544" cy="2357454"/>
          </a:xfrm>
          <a:prstGeom prst="rect">
            <a:avLst/>
          </a:prstGeom>
          <a:solidFill>
            <a:schemeClr val="accent6">
              <a:lumMod val="75000"/>
              <a:alpha val="0"/>
            </a:schemeClr>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p:nvPr/>
        </p:nvGrpSpPr>
        <p:grpSpPr bwMode="auto">
          <a:xfrm>
            <a:off x="1457325" y="3014663"/>
            <a:ext cx="6229350" cy="719137"/>
            <a:chOff x="1458000" y="1357298"/>
            <a:chExt cx="6228000" cy="719137"/>
          </a:xfrm>
        </p:grpSpPr>
        <p:sp>
          <p:nvSpPr>
            <p:cNvPr id="8197" name="AutoShape 3"/>
            <p:cNvSpPr>
              <a:spLocks noChangeArrowheads="1"/>
            </p:cNvSpPr>
            <p:nvPr/>
          </p:nvSpPr>
          <p:spPr bwMode="auto">
            <a:xfrm>
              <a:off x="1458913" y="1357298"/>
              <a:ext cx="6226175" cy="719137"/>
            </a:xfrm>
            <a:prstGeom prst="roundRect">
              <a:avLst>
                <a:gd name="adj" fmla="val 16667"/>
              </a:avLst>
            </a:prstGeom>
            <a:gradFill rotWithShape="1">
              <a:gsLst>
                <a:gs pos="0">
                  <a:srgbClr val="71E4FF"/>
                </a:gs>
                <a:gs pos="100000">
                  <a:srgbClr val="009FC4"/>
                </a:gs>
              </a:gsLst>
              <a:lin ang="5400000" scaled="1"/>
            </a:gradFill>
            <a:ln w="9525" algn="ctr">
              <a:noFill/>
              <a:round/>
            </a:ln>
          </p:spPr>
          <p:txBody>
            <a:bodyPr anchor="ctr"/>
            <a:lstStyle/>
            <a:p>
              <a:pPr eaLnBrk="0" hangingPunct="0"/>
              <a:endParaRPr lang="zh-CN" altLang="zh-CN"/>
            </a:p>
          </p:txBody>
        </p:sp>
        <p:sp>
          <p:nvSpPr>
            <p:cNvPr id="20" name="AutoShape 3"/>
            <p:cNvSpPr>
              <a:spLocks noChangeArrowheads="1"/>
            </p:cNvSpPr>
            <p:nvPr/>
          </p:nvSpPr>
          <p:spPr bwMode="gray">
            <a:xfrm>
              <a:off x="1458000" y="1446198"/>
              <a:ext cx="6228000" cy="541337"/>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8195" name="Rectangle 13"/>
          <p:cNvSpPr>
            <a:spLocks noChangeArrowheads="1"/>
          </p:cNvSpPr>
          <p:nvPr/>
        </p:nvSpPr>
        <p:spPr bwMode="auto">
          <a:xfrm>
            <a:off x="2438400" y="3189288"/>
            <a:ext cx="4419600" cy="460375"/>
          </a:xfrm>
          <a:prstGeom prst="rect">
            <a:avLst/>
          </a:prstGeom>
          <a:noFill/>
          <a:ln w="9525">
            <a:noFill/>
            <a:miter lim="800000"/>
          </a:ln>
        </p:spPr>
        <p:txBody>
          <a:bodyPr wrap="square">
            <a:spAutoFit/>
          </a:bodyPr>
          <a:lstStyle/>
          <a:p>
            <a:pPr algn="ctr" eaLnBrk="0" hangingPunct="0"/>
            <a:r>
              <a:rPr lang="en-US" altLang="zh-CN" sz="2400" b="1" dirty="0" smtClean="0">
                <a:latin typeface="微软雅黑" panose="020B0503020204020204" charset="-122"/>
                <a:ea typeface="微软雅黑" panose="020B0503020204020204" charset="-122"/>
              </a:rPr>
              <a:t>4</a:t>
            </a:r>
            <a:r>
              <a:rPr lang="zh-CN" altLang="en-US" sz="2400" b="1" dirty="0" smtClean="0">
                <a:latin typeface="微软雅黑" panose="020B0503020204020204" charset="-122"/>
                <a:ea typeface="微软雅黑" panose="020B0503020204020204" charset="-122"/>
              </a:rPr>
              <a:t>、组织成长阶段与报酬战略</a:t>
            </a:r>
            <a:endParaRPr lang="zh-CN" altLang="en-US" sz="2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style.rotation</p:attrName>
                                        </p:attrNameLst>
                                      </p:cBhvr>
                                      <p:tavLst>
                                        <p:tav tm="0">
                                          <p:val>
                                            <p:fltVal val="720"/>
                                          </p:val>
                                        </p:tav>
                                        <p:tav tm="100000">
                                          <p:val>
                                            <p:fltVal val="0"/>
                                          </p:val>
                                        </p:tav>
                                      </p:tavLst>
                                    </p:anim>
                                    <p:anim calcmode="lin" valueType="num">
                                      <p:cBhvr>
                                        <p:cTn id="9" dur="500" fill="hold"/>
                                        <p:tgtEl>
                                          <p:spTgt spid="2"/>
                                        </p:tgtEl>
                                        <p:attrNameLst>
                                          <p:attrName>ppt_h</p:attrName>
                                        </p:attrNameLst>
                                      </p:cBhvr>
                                      <p:tavLst>
                                        <p:tav tm="0">
                                          <p:val>
                                            <p:fltVal val="0"/>
                                          </p:val>
                                        </p:tav>
                                        <p:tav tm="100000">
                                          <p:val>
                                            <p:strVal val="#ppt_h"/>
                                          </p:val>
                                        </p:tav>
                                      </p:tavLst>
                                    </p:anim>
                                    <p:anim calcmode="lin" valueType="num">
                                      <p:cBhvr>
                                        <p:cTn id="10" dur="500" fill="hold"/>
                                        <p:tgtEl>
                                          <p:spTgt spid="2"/>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8195"/>
                                        </p:tgtEl>
                                        <p:attrNameLst>
                                          <p:attrName>style.visibility</p:attrName>
                                        </p:attrNameLst>
                                      </p:cBhvr>
                                      <p:to>
                                        <p:strVal val="visible"/>
                                      </p:to>
                                    </p:set>
                                    <p:anim calcmode="lin" valueType="num">
                                      <p:cBhvr additive="base">
                                        <p:cTn id="14" dur="500" fill="hold"/>
                                        <p:tgtEl>
                                          <p:spTgt spid="8195"/>
                                        </p:tgtEl>
                                        <p:attrNameLst>
                                          <p:attrName>ppt_x</p:attrName>
                                        </p:attrNameLst>
                                      </p:cBhvr>
                                      <p:tavLst>
                                        <p:tav tm="0">
                                          <p:val>
                                            <p:strVal val="0-#ppt_w/2"/>
                                          </p:val>
                                        </p:tav>
                                        <p:tav tm="100000">
                                          <p:val>
                                            <p:strVal val="#ppt_x"/>
                                          </p:val>
                                        </p:tav>
                                      </p:tavLst>
                                    </p:anim>
                                    <p:anim calcmode="lin" valueType="num">
                                      <p:cBhvr additive="base">
                                        <p:cTn id="15"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
          <p:cNvGrpSpPr>
            <a:grpSpLocks noChangeAspect="1"/>
          </p:cNvGrpSpPr>
          <p:nvPr/>
        </p:nvGrpSpPr>
        <p:grpSpPr bwMode="auto">
          <a:xfrm>
            <a:off x="1043608" y="1916832"/>
            <a:ext cx="7772400" cy="3771900"/>
            <a:chOff x="1418" y="1572"/>
            <a:chExt cx="9000" cy="4368"/>
          </a:xfrm>
        </p:grpSpPr>
        <p:sp>
          <p:nvSpPr>
            <p:cNvPr id="32" name="AutoShape 3"/>
            <p:cNvSpPr>
              <a:spLocks noChangeAspect="1" noChangeArrowheads="1"/>
            </p:cNvSpPr>
            <p:nvPr/>
          </p:nvSpPr>
          <p:spPr bwMode="auto">
            <a:xfrm>
              <a:off x="1418" y="1572"/>
              <a:ext cx="9000" cy="4368"/>
            </a:xfrm>
            <a:prstGeom prst="rect">
              <a:avLst/>
            </a:prstGeom>
            <a:noFill/>
            <a:ln w="9525">
              <a:no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grpSp>
          <p:nvGrpSpPr>
            <p:cNvPr id="33" name="Group 4"/>
            <p:cNvGrpSpPr/>
            <p:nvPr/>
          </p:nvGrpSpPr>
          <p:grpSpPr bwMode="auto">
            <a:xfrm>
              <a:off x="1688" y="1728"/>
              <a:ext cx="8460" cy="4059"/>
              <a:chOff x="1800" y="1281"/>
              <a:chExt cx="8460" cy="4059"/>
            </a:xfrm>
          </p:grpSpPr>
          <p:grpSp>
            <p:nvGrpSpPr>
              <p:cNvPr id="34" name="Group 5"/>
              <p:cNvGrpSpPr/>
              <p:nvPr/>
            </p:nvGrpSpPr>
            <p:grpSpPr bwMode="auto">
              <a:xfrm>
                <a:off x="3060" y="1908"/>
                <a:ext cx="5760" cy="3432"/>
                <a:chOff x="1980" y="504"/>
                <a:chExt cx="5760" cy="3432"/>
              </a:xfrm>
            </p:grpSpPr>
            <p:sp>
              <p:nvSpPr>
                <p:cNvPr id="41" name="Rectangle 6"/>
                <p:cNvSpPr>
                  <a:spLocks noChangeArrowheads="1"/>
                </p:cNvSpPr>
                <p:nvPr/>
              </p:nvSpPr>
              <p:spPr bwMode="auto">
                <a:xfrm>
                  <a:off x="1980" y="504"/>
                  <a:ext cx="720" cy="468"/>
                </a:xfrm>
                <a:prstGeom prst="rect">
                  <a:avLst/>
                </a:prstGeom>
                <a:solidFill>
                  <a:srgbClr val="FFFFFF"/>
                </a:solidFill>
                <a:ln w="9525">
                  <a:noFill/>
                  <a:miter lim="800000"/>
                </a:ln>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规模</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sp>
              <p:nvSpPr>
                <p:cNvPr id="42" name="Rectangle 7"/>
                <p:cNvSpPr>
                  <a:spLocks noChangeArrowheads="1"/>
                </p:cNvSpPr>
                <p:nvPr/>
              </p:nvSpPr>
              <p:spPr bwMode="auto">
                <a:xfrm>
                  <a:off x="7020" y="3156"/>
                  <a:ext cx="720" cy="468"/>
                </a:xfrm>
                <a:prstGeom prst="rect">
                  <a:avLst/>
                </a:prstGeom>
                <a:solidFill>
                  <a:srgbClr val="FFFFFF"/>
                </a:solidFill>
                <a:ln w="9525">
                  <a:noFill/>
                  <a:miter lim="800000"/>
                </a:ln>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时间</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grpSp>
              <p:nvGrpSpPr>
                <p:cNvPr id="43" name="Group 8"/>
                <p:cNvGrpSpPr/>
                <p:nvPr/>
              </p:nvGrpSpPr>
              <p:grpSpPr bwMode="auto">
                <a:xfrm>
                  <a:off x="2700" y="660"/>
                  <a:ext cx="4500" cy="3276"/>
                  <a:chOff x="2700" y="660"/>
                  <a:chExt cx="4500" cy="3276"/>
                </a:xfrm>
              </p:grpSpPr>
              <p:sp>
                <p:nvSpPr>
                  <p:cNvPr id="45" name="Rectangle 9"/>
                  <p:cNvSpPr>
                    <a:spLocks noChangeArrowheads="1"/>
                  </p:cNvSpPr>
                  <p:nvPr/>
                </p:nvSpPr>
                <p:spPr bwMode="auto">
                  <a:xfrm>
                    <a:off x="4500" y="3156"/>
                    <a:ext cx="1080" cy="780"/>
                  </a:xfrm>
                  <a:prstGeom prst="rect">
                    <a:avLst/>
                  </a:prstGeom>
                  <a:solidFill>
                    <a:srgbClr val="FFFFFF"/>
                  </a:solidFill>
                  <a:ln w="9525">
                    <a:noFill/>
                    <a:miter lim="800000"/>
                  </a:ln>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成熟期</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a:p>
                    <a:pPr marL="0" marR="0" lvl="0" indent="0" algn="just" defTabSz="914400" eaLnBrk="1" fontAlgn="auto" latinLnBrk="0" hangingPunct="1">
                      <a:lnSpc>
                        <a:spcPct val="100000"/>
                      </a:lnSpc>
                      <a:spcBef>
                        <a:spcPct val="0"/>
                      </a:spcBef>
                      <a:spcAft>
                        <a:spcPts val="0"/>
                      </a:spcAft>
                      <a:buClrTx/>
                      <a:buSzTx/>
                      <a:buFontTx/>
                      <a:buNone/>
                      <a:defRPr/>
                    </a:pPr>
                    <a:r>
                      <a:rPr kumimoji="0" lang="en-US" altLang="zh-CN"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maturity</a:t>
                    </a:r>
                    <a:endParaRPr kumimoji="0" lang="en-US" altLang="zh-CN"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sp>
                <p:nvSpPr>
                  <p:cNvPr id="46" name="Rectangle 10"/>
                  <p:cNvSpPr>
                    <a:spLocks noChangeArrowheads="1"/>
                  </p:cNvSpPr>
                  <p:nvPr/>
                </p:nvSpPr>
                <p:spPr bwMode="auto">
                  <a:xfrm>
                    <a:off x="3600" y="3156"/>
                    <a:ext cx="900" cy="780"/>
                  </a:xfrm>
                  <a:prstGeom prst="rect">
                    <a:avLst/>
                  </a:prstGeom>
                  <a:solidFill>
                    <a:srgbClr val="FFFFFF"/>
                  </a:solidFill>
                  <a:ln w="9525">
                    <a:noFill/>
                    <a:miter lim="800000"/>
                  </a:ln>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成长期</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a:p>
                    <a:pPr marL="0" marR="0" lvl="0" indent="0" algn="just" defTabSz="914400" eaLnBrk="1" fontAlgn="auto" latinLnBrk="0" hangingPunct="1">
                      <a:lnSpc>
                        <a:spcPct val="100000"/>
                      </a:lnSpc>
                      <a:spcBef>
                        <a:spcPct val="0"/>
                      </a:spcBef>
                      <a:spcAft>
                        <a:spcPts val="0"/>
                      </a:spcAft>
                      <a:buClrTx/>
                      <a:buSzTx/>
                      <a:buFontTx/>
                      <a:buNone/>
                      <a:defRPr/>
                    </a:pPr>
                    <a:r>
                      <a:rPr kumimoji="0" lang="en-US" altLang="zh-CN"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growth</a:t>
                    </a:r>
                    <a:endParaRPr kumimoji="0" lang="en-US" altLang="zh-CN"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sp>
                <p:nvSpPr>
                  <p:cNvPr id="47" name="Rectangle 11"/>
                  <p:cNvSpPr>
                    <a:spLocks noChangeArrowheads="1"/>
                  </p:cNvSpPr>
                  <p:nvPr/>
                </p:nvSpPr>
                <p:spPr bwMode="auto">
                  <a:xfrm>
                    <a:off x="5400" y="3156"/>
                    <a:ext cx="1620" cy="780"/>
                  </a:xfrm>
                  <a:prstGeom prst="rect">
                    <a:avLst/>
                  </a:prstGeom>
                  <a:solidFill>
                    <a:srgbClr val="FFFFFF"/>
                  </a:solidFill>
                  <a:ln w="9525">
                    <a:noFill/>
                    <a:miter lim="800000"/>
                  </a:ln>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衰退或再造期</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a:p>
                    <a:pPr marL="0" marR="0" lvl="0" indent="0" algn="just" defTabSz="914400" eaLnBrk="1" fontAlgn="auto" latinLnBrk="0" hangingPunct="1">
                      <a:lnSpc>
                        <a:spcPct val="100000"/>
                      </a:lnSpc>
                      <a:spcBef>
                        <a:spcPct val="0"/>
                      </a:spcBef>
                      <a:spcAft>
                        <a:spcPts val="0"/>
                      </a:spcAft>
                      <a:buClrTx/>
                      <a:buSzTx/>
                      <a:buFontTx/>
                      <a:buNone/>
                      <a:defRPr/>
                    </a:pPr>
                    <a:r>
                      <a:rPr kumimoji="0" lang="en-US" altLang="zh-CN"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wane/reengineer</a:t>
                    </a:r>
                    <a:endParaRPr kumimoji="0" lang="en-US" altLang="zh-CN"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sp>
                <p:nvSpPr>
                  <p:cNvPr id="48" name="Rectangle 12"/>
                  <p:cNvSpPr>
                    <a:spLocks noChangeArrowheads="1"/>
                  </p:cNvSpPr>
                  <p:nvPr/>
                </p:nvSpPr>
                <p:spPr bwMode="auto">
                  <a:xfrm>
                    <a:off x="2700" y="3156"/>
                    <a:ext cx="900" cy="780"/>
                  </a:xfrm>
                  <a:prstGeom prst="rect">
                    <a:avLst/>
                  </a:prstGeom>
                  <a:solidFill>
                    <a:srgbClr val="FFFFFF"/>
                  </a:solidFill>
                  <a:ln w="9525">
                    <a:noFill/>
                    <a:miter lim="800000"/>
                  </a:ln>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创业期</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a:p>
                    <a:pPr marL="0" marR="0" lvl="0" indent="0" algn="just" defTabSz="914400" eaLnBrk="1" fontAlgn="auto" latinLnBrk="0" hangingPunct="1">
                      <a:lnSpc>
                        <a:spcPct val="100000"/>
                      </a:lnSpc>
                      <a:spcBef>
                        <a:spcPct val="0"/>
                      </a:spcBef>
                      <a:spcAft>
                        <a:spcPts val="0"/>
                      </a:spcAft>
                      <a:buClrTx/>
                      <a:buSzTx/>
                      <a:buFontTx/>
                      <a:buNone/>
                      <a:defRPr/>
                    </a:pPr>
                    <a:r>
                      <a:rPr kumimoji="0" lang="en-US" altLang="zh-CN"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start-up</a:t>
                    </a:r>
                    <a:endParaRPr kumimoji="0" lang="en-US" altLang="zh-CN"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grpSp>
                <p:nvGrpSpPr>
                  <p:cNvPr id="49" name="Group 13"/>
                  <p:cNvGrpSpPr/>
                  <p:nvPr/>
                </p:nvGrpSpPr>
                <p:grpSpPr bwMode="auto">
                  <a:xfrm>
                    <a:off x="2700" y="660"/>
                    <a:ext cx="4500" cy="2496"/>
                    <a:chOff x="2157" y="1128"/>
                    <a:chExt cx="4323" cy="2496"/>
                  </a:xfrm>
                </p:grpSpPr>
                <p:sp>
                  <p:nvSpPr>
                    <p:cNvPr id="54" name="Line 14"/>
                    <p:cNvSpPr>
                      <a:spLocks noChangeShapeType="1"/>
                    </p:cNvSpPr>
                    <p:nvPr/>
                  </p:nvSpPr>
                  <p:spPr bwMode="auto">
                    <a:xfrm>
                      <a:off x="2157" y="3624"/>
                      <a:ext cx="4323" cy="0"/>
                    </a:xfrm>
                    <a:prstGeom prst="line">
                      <a:avLst/>
                    </a:prstGeom>
                    <a:noFill/>
                    <a:ln w="9525">
                      <a:solidFill>
                        <a:srgbClr val="000000"/>
                      </a:solidFill>
                      <a:round/>
                      <a:tailEnd type="stealth"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Line 15"/>
                    <p:cNvSpPr>
                      <a:spLocks noChangeShapeType="1"/>
                    </p:cNvSpPr>
                    <p:nvPr/>
                  </p:nvSpPr>
                  <p:spPr bwMode="auto">
                    <a:xfrm flipV="1">
                      <a:off x="2160" y="1128"/>
                      <a:ext cx="0" cy="2496"/>
                    </a:xfrm>
                    <a:prstGeom prst="line">
                      <a:avLst/>
                    </a:prstGeom>
                    <a:noFill/>
                    <a:ln w="9525">
                      <a:solidFill>
                        <a:srgbClr val="000000"/>
                      </a:solidFill>
                      <a:round/>
                      <a:tailEnd type="stealth"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Freeform 16"/>
                    <p:cNvSpPr/>
                    <p:nvPr/>
                  </p:nvSpPr>
                  <p:spPr bwMode="auto">
                    <a:xfrm>
                      <a:off x="2157" y="2064"/>
                      <a:ext cx="2523" cy="1560"/>
                    </a:xfrm>
                    <a:custGeom>
                      <a:avLst/>
                      <a:gdLst>
                        <a:gd name="T0" fmla="*/ 0 w 2520"/>
                        <a:gd name="T1" fmla="*/ 7436 h 1248"/>
                        <a:gd name="T2" fmla="*/ 548 w 2520"/>
                        <a:gd name="T3" fmla="*/ 5581 h 1248"/>
                        <a:gd name="T4" fmla="*/ 1088 w 2520"/>
                        <a:gd name="T5" fmla="*/ 4650 h 1248"/>
                        <a:gd name="T6" fmla="*/ 1636 w 2520"/>
                        <a:gd name="T7" fmla="*/ 1857 h 1248"/>
                        <a:gd name="T8" fmla="*/ 2544 w 2520"/>
                        <a:gd name="T9" fmla="*/ 0 h 1248"/>
                        <a:gd name="T10" fmla="*/ 0 60000 65536"/>
                        <a:gd name="T11" fmla="*/ 0 60000 65536"/>
                        <a:gd name="T12" fmla="*/ 0 60000 65536"/>
                        <a:gd name="T13" fmla="*/ 0 60000 65536"/>
                        <a:gd name="T14" fmla="*/ 0 60000 65536"/>
                        <a:gd name="T15" fmla="*/ 0 w 2520"/>
                        <a:gd name="T16" fmla="*/ 0 h 1248"/>
                        <a:gd name="T17" fmla="*/ 2520 w 2520"/>
                        <a:gd name="T18" fmla="*/ 1248 h 1248"/>
                      </a:gdLst>
                      <a:ahLst/>
                      <a:cxnLst>
                        <a:cxn ang="T10">
                          <a:pos x="T0" y="T1"/>
                        </a:cxn>
                        <a:cxn ang="T11">
                          <a:pos x="T2" y="T3"/>
                        </a:cxn>
                        <a:cxn ang="T12">
                          <a:pos x="T4" y="T5"/>
                        </a:cxn>
                        <a:cxn ang="T13">
                          <a:pos x="T6" y="T7"/>
                        </a:cxn>
                        <a:cxn ang="T14">
                          <a:pos x="T8" y="T9"/>
                        </a:cxn>
                      </a:cxnLst>
                      <a:rect l="T15" t="T16" r="T17" b="T18"/>
                      <a:pathLst>
                        <a:path w="2520" h="1248">
                          <a:moveTo>
                            <a:pt x="0" y="1248"/>
                          </a:moveTo>
                          <a:cubicBezTo>
                            <a:pt x="180" y="1131"/>
                            <a:pt x="360" y="1014"/>
                            <a:pt x="540" y="936"/>
                          </a:cubicBezTo>
                          <a:cubicBezTo>
                            <a:pt x="720" y="858"/>
                            <a:pt x="900" y="884"/>
                            <a:pt x="1080" y="780"/>
                          </a:cubicBezTo>
                          <a:cubicBezTo>
                            <a:pt x="1260" y="676"/>
                            <a:pt x="1380" y="442"/>
                            <a:pt x="1620" y="312"/>
                          </a:cubicBezTo>
                          <a:cubicBezTo>
                            <a:pt x="1860" y="182"/>
                            <a:pt x="2190" y="91"/>
                            <a:pt x="2520" y="0"/>
                          </a:cubicBezTo>
                        </a:path>
                      </a:pathLst>
                    </a:custGeom>
                    <a:noFill/>
                    <a:ln w="12700">
                      <a:solidFill>
                        <a:srgbClr val="000000"/>
                      </a:solidFill>
                      <a:roun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57" name="Freeform 17"/>
                    <p:cNvSpPr/>
                    <p:nvPr/>
                  </p:nvSpPr>
                  <p:spPr bwMode="auto">
                    <a:xfrm>
                      <a:off x="4680" y="2038"/>
                      <a:ext cx="1440" cy="650"/>
                    </a:xfrm>
                    <a:custGeom>
                      <a:avLst/>
                      <a:gdLst>
                        <a:gd name="T0" fmla="*/ 0 w 1440"/>
                        <a:gd name="T1" fmla="*/ 26 h 650"/>
                        <a:gd name="T2" fmla="*/ 360 w 1440"/>
                        <a:gd name="T3" fmla="*/ 26 h 650"/>
                        <a:gd name="T4" fmla="*/ 900 w 1440"/>
                        <a:gd name="T5" fmla="*/ 182 h 650"/>
                        <a:gd name="T6" fmla="*/ 1440 w 1440"/>
                        <a:gd name="T7" fmla="*/ 650 h 650"/>
                        <a:gd name="T8" fmla="*/ 0 60000 65536"/>
                        <a:gd name="T9" fmla="*/ 0 60000 65536"/>
                        <a:gd name="T10" fmla="*/ 0 60000 65536"/>
                        <a:gd name="T11" fmla="*/ 0 60000 65536"/>
                        <a:gd name="T12" fmla="*/ 0 w 1440"/>
                        <a:gd name="T13" fmla="*/ 0 h 650"/>
                        <a:gd name="T14" fmla="*/ 1440 w 1440"/>
                        <a:gd name="T15" fmla="*/ 650 h 650"/>
                      </a:gdLst>
                      <a:ahLst/>
                      <a:cxnLst>
                        <a:cxn ang="T8">
                          <a:pos x="T0" y="T1"/>
                        </a:cxn>
                        <a:cxn ang="T9">
                          <a:pos x="T2" y="T3"/>
                        </a:cxn>
                        <a:cxn ang="T10">
                          <a:pos x="T4" y="T5"/>
                        </a:cxn>
                        <a:cxn ang="T11">
                          <a:pos x="T6" y="T7"/>
                        </a:cxn>
                      </a:cxnLst>
                      <a:rect l="T12" t="T13" r="T14" b="T15"/>
                      <a:pathLst>
                        <a:path w="1440" h="650">
                          <a:moveTo>
                            <a:pt x="0" y="26"/>
                          </a:moveTo>
                          <a:cubicBezTo>
                            <a:pt x="105" y="13"/>
                            <a:pt x="210" y="0"/>
                            <a:pt x="360" y="26"/>
                          </a:cubicBezTo>
                          <a:cubicBezTo>
                            <a:pt x="510" y="52"/>
                            <a:pt x="720" y="78"/>
                            <a:pt x="900" y="182"/>
                          </a:cubicBezTo>
                          <a:cubicBezTo>
                            <a:pt x="1080" y="286"/>
                            <a:pt x="1260" y="468"/>
                            <a:pt x="1440" y="650"/>
                          </a:cubicBezTo>
                        </a:path>
                      </a:pathLst>
                    </a:custGeom>
                    <a:noFill/>
                    <a:ln w="12700">
                      <a:solidFill>
                        <a:srgbClr val="000000"/>
                      </a:solidFill>
                      <a:prstDash val="sysDot"/>
                      <a:roun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58" name="Freeform 18"/>
                    <p:cNvSpPr/>
                    <p:nvPr/>
                  </p:nvSpPr>
                  <p:spPr bwMode="auto">
                    <a:xfrm>
                      <a:off x="4680" y="1911"/>
                      <a:ext cx="1440" cy="364"/>
                    </a:xfrm>
                    <a:custGeom>
                      <a:avLst/>
                      <a:gdLst>
                        <a:gd name="T0" fmla="*/ 0 w 1440"/>
                        <a:gd name="T1" fmla="*/ 156 h 364"/>
                        <a:gd name="T2" fmla="*/ 360 w 1440"/>
                        <a:gd name="T3" fmla="*/ 156 h 364"/>
                        <a:gd name="T4" fmla="*/ 720 w 1440"/>
                        <a:gd name="T5" fmla="*/ 312 h 364"/>
                        <a:gd name="T6" fmla="*/ 1080 w 1440"/>
                        <a:gd name="T7" fmla="*/ 312 h 364"/>
                        <a:gd name="T8" fmla="*/ 1440 w 1440"/>
                        <a:gd name="T9" fmla="*/ 0 h 364"/>
                        <a:gd name="T10" fmla="*/ 0 60000 65536"/>
                        <a:gd name="T11" fmla="*/ 0 60000 65536"/>
                        <a:gd name="T12" fmla="*/ 0 60000 65536"/>
                        <a:gd name="T13" fmla="*/ 0 60000 65536"/>
                        <a:gd name="T14" fmla="*/ 0 60000 65536"/>
                        <a:gd name="T15" fmla="*/ 0 w 1440"/>
                        <a:gd name="T16" fmla="*/ 0 h 364"/>
                        <a:gd name="T17" fmla="*/ 1440 w 1440"/>
                        <a:gd name="T18" fmla="*/ 364 h 364"/>
                      </a:gdLst>
                      <a:ahLst/>
                      <a:cxnLst>
                        <a:cxn ang="T10">
                          <a:pos x="T0" y="T1"/>
                        </a:cxn>
                        <a:cxn ang="T11">
                          <a:pos x="T2" y="T3"/>
                        </a:cxn>
                        <a:cxn ang="T12">
                          <a:pos x="T4" y="T5"/>
                        </a:cxn>
                        <a:cxn ang="T13">
                          <a:pos x="T6" y="T7"/>
                        </a:cxn>
                        <a:cxn ang="T14">
                          <a:pos x="T8" y="T9"/>
                        </a:cxn>
                      </a:cxnLst>
                      <a:rect l="T15" t="T16" r="T17" b="T18"/>
                      <a:pathLst>
                        <a:path w="1440" h="364">
                          <a:moveTo>
                            <a:pt x="0" y="156"/>
                          </a:moveTo>
                          <a:cubicBezTo>
                            <a:pt x="120" y="143"/>
                            <a:pt x="240" y="130"/>
                            <a:pt x="360" y="156"/>
                          </a:cubicBezTo>
                          <a:cubicBezTo>
                            <a:pt x="480" y="182"/>
                            <a:pt x="600" y="286"/>
                            <a:pt x="720" y="312"/>
                          </a:cubicBezTo>
                          <a:cubicBezTo>
                            <a:pt x="840" y="338"/>
                            <a:pt x="960" y="364"/>
                            <a:pt x="1080" y="312"/>
                          </a:cubicBezTo>
                          <a:cubicBezTo>
                            <a:pt x="1200" y="260"/>
                            <a:pt x="1320" y="130"/>
                            <a:pt x="1440" y="0"/>
                          </a:cubicBezTo>
                        </a:path>
                      </a:pathLst>
                    </a:custGeom>
                    <a:noFill/>
                    <a:ln w="12700">
                      <a:solidFill>
                        <a:srgbClr val="000000"/>
                      </a:solidFill>
                      <a:prstDash val="dash"/>
                      <a:roun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grpSp>
              <p:sp>
                <p:nvSpPr>
                  <p:cNvPr id="50" name="Line 19"/>
                  <p:cNvSpPr>
                    <a:spLocks noChangeShapeType="1"/>
                  </p:cNvSpPr>
                  <p:nvPr/>
                </p:nvSpPr>
                <p:spPr bwMode="auto">
                  <a:xfrm>
                    <a:off x="3597" y="1281"/>
                    <a:ext cx="0" cy="1872"/>
                  </a:xfrm>
                  <a:prstGeom prst="line">
                    <a:avLst/>
                  </a:prstGeom>
                  <a:noFill/>
                  <a:ln w="9525">
                    <a:solidFill>
                      <a:srgbClr val="000000"/>
                    </a:solidFill>
                    <a:prstDash val="sysDot"/>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Line 20"/>
                  <p:cNvSpPr>
                    <a:spLocks noChangeShapeType="1"/>
                  </p:cNvSpPr>
                  <p:nvPr/>
                </p:nvSpPr>
                <p:spPr bwMode="auto">
                  <a:xfrm>
                    <a:off x="4500" y="1284"/>
                    <a:ext cx="0" cy="1872"/>
                  </a:xfrm>
                  <a:prstGeom prst="line">
                    <a:avLst/>
                  </a:prstGeom>
                  <a:noFill/>
                  <a:ln w="9525">
                    <a:solidFill>
                      <a:srgbClr val="000000"/>
                    </a:solidFill>
                    <a:prstDash val="sysDot"/>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Line 21"/>
                  <p:cNvSpPr>
                    <a:spLocks noChangeShapeType="1"/>
                  </p:cNvSpPr>
                  <p:nvPr/>
                </p:nvSpPr>
                <p:spPr bwMode="auto">
                  <a:xfrm>
                    <a:off x="5400" y="1284"/>
                    <a:ext cx="0" cy="1872"/>
                  </a:xfrm>
                  <a:prstGeom prst="line">
                    <a:avLst/>
                  </a:prstGeom>
                  <a:noFill/>
                  <a:ln w="9525">
                    <a:solidFill>
                      <a:srgbClr val="000000"/>
                    </a:solidFill>
                    <a:prstDash val="sysDot"/>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Line 22"/>
                  <p:cNvSpPr>
                    <a:spLocks noChangeShapeType="1"/>
                  </p:cNvSpPr>
                  <p:nvPr/>
                </p:nvSpPr>
                <p:spPr bwMode="auto">
                  <a:xfrm>
                    <a:off x="6300" y="1284"/>
                    <a:ext cx="0" cy="1872"/>
                  </a:xfrm>
                  <a:prstGeom prst="line">
                    <a:avLst/>
                  </a:prstGeom>
                  <a:noFill/>
                  <a:ln w="9525">
                    <a:solidFill>
                      <a:srgbClr val="000000"/>
                    </a:solidFill>
                    <a:prstDash val="sysDot"/>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44" name="Rectangle 23"/>
                <p:cNvSpPr>
                  <a:spLocks noChangeArrowheads="1"/>
                </p:cNvSpPr>
                <p:nvPr/>
              </p:nvSpPr>
              <p:spPr bwMode="auto">
                <a:xfrm>
                  <a:off x="1980" y="3156"/>
                  <a:ext cx="720" cy="468"/>
                </a:xfrm>
                <a:prstGeom prst="rect">
                  <a:avLst/>
                </a:prstGeom>
                <a:solidFill>
                  <a:srgbClr val="FFFFFF"/>
                </a:solidFill>
                <a:ln w="9525">
                  <a:noFill/>
                  <a:miter lim="800000"/>
                </a:ln>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起点</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grpSp>
          <p:grpSp>
            <p:nvGrpSpPr>
              <p:cNvPr id="35" name="Group 24"/>
              <p:cNvGrpSpPr/>
              <p:nvPr/>
            </p:nvGrpSpPr>
            <p:grpSpPr bwMode="auto">
              <a:xfrm>
                <a:off x="1800" y="1281"/>
                <a:ext cx="8460" cy="3123"/>
                <a:chOff x="1800" y="1281"/>
                <a:chExt cx="8460" cy="3123"/>
              </a:xfrm>
            </p:grpSpPr>
            <p:sp>
              <p:nvSpPr>
                <p:cNvPr id="36" name="AutoShape 25"/>
                <p:cNvSpPr>
                  <a:spLocks noChangeArrowheads="1"/>
                </p:cNvSpPr>
                <p:nvPr/>
              </p:nvSpPr>
              <p:spPr bwMode="auto">
                <a:xfrm>
                  <a:off x="1800" y="2848"/>
                  <a:ext cx="1800" cy="1406"/>
                </a:xfrm>
                <a:prstGeom prst="wedgeRectCallout">
                  <a:avLst>
                    <a:gd name="adj1" fmla="val 76111"/>
                    <a:gd name="adj2" fmla="val -21796"/>
                  </a:avLst>
                </a:prstGeom>
                <a:gradFill rotWithShape="0">
                  <a:gsLst>
                    <a:gs pos="0">
                      <a:srgbClr val="FF99CC"/>
                    </a:gs>
                    <a:gs pos="50000">
                      <a:srgbClr val="FF99CC">
                        <a:gamma/>
                        <a:tint val="86667"/>
                        <a:invGamma/>
                      </a:srgbClr>
                    </a:gs>
                    <a:gs pos="100000">
                      <a:srgbClr val="FF99CC"/>
                    </a:gs>
                  </a:gsLst>
                  <a:lin ang="5400000" scaled="1"/>
                </a:gradFill>
                <a:ln w="9525">
                  <a:solidFill>
                    <a:srgbClr val="000000"/>
                  </a:solidFill>
                  <a:miter lim="800000"/>
                </a:ln>
                <a:effectLst>
                  <a:outerShdw dist="35921" dir="2700000" algn="ctr" rotWithShape="0">
                    <a:srgbClr val="808080"/>
                  </a:outerShdw>
                </a:effectLst>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rPr>
                    <a:t>创业期：低稳定高激励的报酬组合、使用创业期股权进行长期激励</a:t>
                  </a:r>
                  <a:endParaRPr kumimoji="0" lang="zh-CN" alt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sp>
              <p:nvSpPr>
                <p:cNvPr id="37" name="AutoShape 26"/>
                <p:cNvSpPr>
                  <a:spLocks noChangeArrowheads="1"/>
                </p:cNvSpPr>
                <p:nvPr/>
              </p:nvSpPr>
              <p:spPr bwMode="auto">
                <a:xfrm>
                  <a:off x="3960" y="1281"/>
                  <a:ext cx="1980" cy="1092"/>
                </a:xfrm>
                <a:prstGeom prst="wedgeRectCallout">
                  <a:avLst>
                    <a:gd name="adj1" fmla="val -204"/>
                    <a:gd name="adj2" fmla="val 66481"/>
                  </a:avLst>
                </a:prstGeom>
                <a:gradFill rotWithShape="0">
                  <a:gsLst>
                    <a:gs pos="0">
                      <a:srgbClr val="FFFF00"/>
                    </a:gs>
                    <a:gs pos="50000">
                      <a:srgbClr val="FFFF00">
                        <a:gamma/>
                        <a:tint val="60000"/>
                        <a:invGamma/>
                      </a:srgbClr>
                    </a:gs>
                    <a:gs pos="100000">
                      <a:srgbClr val="FFFF00"/>
                    </a:gs>
                  </a:gsLst>
                  <a:lin ang="5400000" scaled="1"/>
                </a:gradFill>
                <a:ln w="9525">
                  <a:solidFill>
                    <a:srgbClr val="000000"/>
                  </a:solidFill>
                  <a:miter lim="800000"/>
                </a:ln>
                <a:effectLst>
                  <a:outerShdw dist="35921" dir="2700000" algn="ctr" rotWithShape="0">
                    <a:srgbClr val="808080"/>
                  </a:outerShdw>
                </a:effectLst>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成长期：基本薪和可变薪都有所提高、保持长短期激励的平衡</a:t>
                  </a:r>
                  <a:endParaRPr kumimoji="0" lang="zh-CN" altLang="en-US" sz="14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38" name="AutoShape 27"/>
                <p:cNvSpPr>
                  <a:spLocks noChangeArrowheads="1"/>
                </p:cNvSpPr>
                <p:nvPr/>
              </p:nvSpPr>
              <p:spPr bwMode="auto">
                <a:xfrm>
                  <a:off x="6120" y="1441"/>
                  <a:ext cx="1980" cy="779"/>
                </a:xfrm>
                <a:prstGeom prst="wedgeRectCallout">
                  <a:avLst>
                    <a:gd name="adj1" fmla="val -43333"/>
                    <a:gd name="adj2" fmla="val 108463"/>
                  </a:avLst>
                </a:prstGeom>
                <a:gradFill rotWithShape="0">
                  <a:gsLst>
                    <a:gs pos="0">
                      <a:srgbClr val="FFCC00"/>
                    </a:gs>
                    <a:gs pos="50000">
                      <a:srgbClr val="FFCC00">
                        <a:gamma/>
                        <a:tint val="60000"/>
                        <a:invGamma/>
                      </a:srgbClr>
                    </a:gs>
                    <a:gs pos="100000">
                      <a:srgbClr val="FFCC00"/>
                    </a:gs>
                  </a:gsLst>
                  <a:lin ang="5400000" scaled="1"/>
                </a:gradFill>
                <a:ln w="9525">
                  <a:solidFill>
                    <a:srgbClr val="000000"/>
                  </a:solidFill>
                  <a:miter lim="800000"/>
                </a:ln>
                <a:effectLst>
                  <a:outerShdw dist="35921" dir="2700000" algn="ctr" rotWithShape="0">
                    <a:srgbClr val="808080"/>
                  </a:outerShdw>
                </a:effectLst>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成熟期：强调基本薪、主要进行短期激励</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sp>
              <p:nvSpPr>
                <p:cNvPr id="39" name="AutoShape 28"/>
                <p:cNvSpPr>
                  <a:spLocks noChangeArrowheads="1"/>
                </p:cNvSpPr>
                <p:nvPr/>
              </p:nvSpPr>
              <p:spPr bwMode="auto">
                <a:xfrm>
                  <a:off x="7559" y="3625"/>
                  <a:ext cx="2340" cy="779"/>
                </a:xfrm>
                <a:prstGeom prst="wedgeRectCallout">
                  <a:avLst>
                    <a:gd name="adj1" fmla="val -66495"/>
                    <a:gd name="adj2" fmla="val -41412"/>
                  </a:avLst>
                </a:prstGeom>
                <a:gradFill rotWithShape="0">
                  <a:gsLst>
                    <a:gs pos="0">
                      <a:srgbClr val="99CCFF"/>
                    </a:gs>
                    <a:gs pos="50000">
                      <a:srgbClr val="99CCFF">
                        <a:gamma/>
                        <a:tint val="69804"/>
                        <a:invGamma/>
                      </a:srgbClr>
                    </a:gs>
                    <a:gs pos="100000">
                      <a:srgbClr val="99CCFF"/>
                    </a:gs>
                  </a:gsLst>
                  <a:lin ang="5400000" scaled="1"/>
                </a:gradFill>
                <a:ln w="9525">
                  <a:solidFill>
                    <a:srgbClr val="000000"/>
                  </a:solidFill>
                  <a:miter lim="800000"/>
                </a:ln>
                <a:effectLst>
                  <a:outerShdw dist="35921" dir="2700000" algn="ctr" rotWithShape="0">
                    <a:srgbClr val="808080"/>
                  </a:outerShdw>
                </a:effectLst>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衰退期：强调基本薪和福利保障、奖金比重微小</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sp>
              <p:nvSpPr>
                <p:cNvPr id="40" name="AutoShape 29"/>
                <p:cNvSpPr>
                  <a:spLocks noChangeArrowheads="1"/>
                </p:cNvSpPr>
                <p:nvPr/>
              </p:nvSpPr>
              <p:spPr bwMode="auto">
                <a:xfrm>
                  <a:off x="8280" y="2223"/>
                  <a:ext cx="1980" cy="1099"/>
                </a:xfrm>
                <a:prstGeom prst="wedgeRectCallout">
                  <a:avLst>
                    <a:gd name="adj1" fmla="val -73736"/>
                    <a:gd name="adj2" fmla="val 19870"/>
                  </a:avLst>
                </a:prstGeom>
                <a:gradFill rotWithShape="0">
                  <a:gsLst>
                    <a:gs pos="0">
                      <a:srgbClr val="CCFFFF"/>
                    </a:gs>
                    <a:gs pos="50000">
                      <a:srgbClr val="CCFFFF">
                        <a:gamma/>
                        <a:tint val="96471"/>
                        <a:invGamma/>
                      </a:srgbClr>
                    </a:gs>
                    <a:gs pos="100000">
                      <a:srgbClr val="CCFFFF"/>
                    </a:gs>
                  </a:gsLst>
                  <a:lin ang="5400000" scaled="1"/>
                </a:gradFill>
                <a:ln w="9525">
                  <a:solidFill>
                    <a:srgbClr val="000000"/>
                  </a:solidFill>
                  <a:miter lim="800000"/>
                </a:ln>
                <a:effectLst>
                  <a:outerShdw dist="35921" dir="2700000" algn="ctr" rotWithShape="0">
                    <a:srgbClr val="808080"/>
                  </a:outerShdw>
                </a:effectLst>
              </p:spPr>
              <p:txBody>
                <a:bodyPr/>
                <a:lstStyle/>
                <a:p>
                  <a:pPr marL="0" marR="0" lvl="0" indent="0" algn="just" defTabSz="914400" eaLnBrk="1" fontAlgn="auto" latinLnBrk="0" hangingPunct="1">
                    <a:lnSpc>
                      <a:spcPct val="100000"/>
                    </a:lnSpc>
                    <a:spcBef>
                      <a:spcPct val="0"/>
                    </a:spcBef>
                    <a:spcAft>
                      <a:spcPts val="0"/>
                    </a:spcAft>
                    <a:buClrTx/>
                    <a:buSzTx/>
                    <a:buFontTx/>
                    <a:buNone/>
                    <a:defRPr/>
                  </a:pPr>
                  <a:r>
                    <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rPr>
                    <a:t>再造期：适当调整基本薪和福利保障，提高短期激励的比重</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endParaRPr>
                </a:p>
              </p:txBody>
            </p:sp>
          </p:grpSp>
        </p:grpSp>
      </p:grpSp>
      <p:sp>
        <p:nvSpPr>
          <p:cNvPr id="59" name="Text Box 30"/>
          <p:cNvSpPr txBox="1">
            <a:spLocks noChangeArrowheads="1"/>
          </p:cNvSpPr>
          <p:nvPr/>
        </p:nvSpPr>
        <p:spPr bwMode="auto">
          <a:xfrm>
            <a:off x="1259840" y="620395"/>
            <a:ext cx="7011035" cy="1076325"/>
          </a:xfrm>
          <a:prstGeom prst="rect">
            <a:avLst/>
          </a:prstGeom>
          <a:noFill/>
          <a:ln w="9525">
            <a:noFill/>
            <a:miter lim="800000"/>
          </a:ln>
        </p:spPr>
        <p:txBody>
          <a:bodyPr wrap="square">
            <a:spAutoFit/>
          </a:bodyPr>
          <a:lstStyle/>
          <a:p>
            <a:pPr>
              <a:lnSpc>
                <a:spcPct val="100000"/>
              </a:lnSpc>
              <a:spcBef>
                <a:spcPct val="50000"/>
              </a:spcBef>
              <a:buClr>
                <a:schemeClr val="tx1"/>
              </a:buClr>
              <a:buFont typeface="Wingdings" panose="05000000000000000000" pitchFamily="2" charset="2"/>
              <a:buChar char="p"/>
            </a:pPr>
            <a:r>
              <a:rPr lang="zh-CN" altLang="en-US" sz="2800" b="1" dirty="0">
                <a:latin typeface="Arial" panose="020B0604020202020204" pitchFamily="34" charset="0"/>
                <a:ea typeface="宋体" panose="02010600030101010101" pitchFamily="2" charset="-122"/>
              </a:rPr>
              <a:t>   组织（公司）</a:t>
            </a:r>
            <a:r>
              <a:rPr lang="zh-CN" altLang="en-US" sz="2400" b="1" dirty="0">
                <a:latin typeface="Arial" panose="020B0604020202020204" pitchFamily="34" charset="0"/>
                <a:ea typeface="宋体" panose="02010600030101010101" pitchFamily="2" charset="-122"/>
              </a:rPr>
              <a:t>成长阶段与薪酬结构安排</a:t>
            </a:r>
            <a:endParaRPr lang="zh-CN" altLang="en-US" sz="2400" b="1" dirty="0">
              <a:latin typeface="Arial" panose="020B0604020202020204" pitchFamily="34" charset="0"/>
              <a:ea typeface="宋体" panose="02010600030101010101" pitchFamily="2" charset="-122"/>
            </a:endParaRPr>
          </a:p>
          <a:p>
            <a:pPr>
              <a:lnSpc>
                <a:spcPct val="100000"/>
              </a:lnSpc>
              <a:spcBef>
                <a:spcPct val="50000"/>
              </a:spcBef>
              <a:buFontTx/>
              <a:buNone/>
            </a:pP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93" y="873538"/>
            <a:ext cx="9011403" cy="550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p:nvPr/>
        </p:nvGrpSpPr>
        <p:grpSpPr bwMode="auto">
          <a:xfrm>
            <a:off x="1457325" y="3014663"/>
            <a:ext cx="6229350" cy="719137"/>
            <a:chOff x="1458000" y="1357298"/>
            <a:chExt cx="6228000" cy="719137"/>
          </a:xfrm>
        </p:grpSpPr>
        <p:sp>
          <p:nvSpPr>
            <p:cNvPr id="8197" name="AutoShape 3"/>
            <p:cNvSpPr>
              <a:spLocks noChangeArrowheads="1"/>
            </p:cNvSpPr>
            <p:nvPr/>
          </p:nvSpPr>
          <p:spPr bwMode="auto">
            <a:xfrm>
              <a:off x="1458913" y="1357298"/>
              <a:ext cx="6226175" cy="719137"/>
            </a:xfrm>
            <a:prstGeom prst="roundRect">
              <a:avLst>
                <a:gd name="adj" fmla="val 16667"/>
              </a:avLst>
            </a:prstGeom>
            <a:gradFill rotWithShape="1">
              <a:gsLst>
                <a:gs pos="0">
                  <a:srgbClr val="71E4FF"/>
                </a:gs>
                <a:gs pos="100000">
                  <a:srgbClr val="009FC4"/>
                </a:gs>
              </a:gsLst>
              <a:lin ang="5400000" scaled="1"/>
            </a:gradFill>
            <a:ln w="9525" algn="ctr">
              <a:noFill/>
              <a:round/>
            </a:ln>
          </p:spPr>
          <p:txBody>
            <a:bodyPr anchor="ctr"/>
            <a:lstStyle/>
            <a:p>
              <a:pPr eaLnBrk="0" hangingPunct="0"/>
              <a:endParaRPr lang="zh-CN" altLang="zh-CN"/>
            </a:p>
          </p:txBody>
        </p:sp>
        <p:sp>
          <p:nvSpPr>
            <p:cNvPr id="20" name="AutoShape 3"/>
            <p:cNvSpPr>
              <a:spLocks noChangeArrowheads="1"/>
            </p:cNvSpPr>
            <p:nvPr/>
          </p:nvSpPr>
          <p:spPr bwMode="gray">
            <a:xfrm>
              <a:off x="1458000" y="1446198"/>
              <a:ext cx="6228000" cy="541337"/>
            </a:xfrm>
            <a:prstGeom prst="roundRect">
              <a:avLst>
                <a:gd name="adj" fmla="val 16667"/>
              </a:avLst>
            </a:prstGeom>
            <a:gradFill>
              <a:gsLst>
                <a:gs pos="0">
                  <a:schemeClr val="bg1">
                    <a:lumMod val="95000"/>
                  </a:schemeClr>
                </a:gs>
                <a:gs pos="100000">
                  <a:schemeClr val="bg1">
                    <a:lumMod val="75000"/>
                  </a:schemeClr>
                </a:gs>
              </a:gsLst>
              <a:lin ang="5400000" scaled="1"/>
            </a:gradFill>
            <a:ln w="25400" algn="ctr">
              <a:solidFill>
                <a:schemeClr val="bg1"/>
              </a:solidFill>
              <a:round/>
            </a:ln>
            <a:effectLst/>
          </p:spPr>
          <p:txBody>
            <a:bodyPr wrap="none" anchor="ctr"/>
            <a:lstStyle/>
            <a:p>
              <a:pPr algn="ctr" eaLnBrk="0" hangingPunct="0">
                <a:defRPr/>
              </a:pPr>
              <a:endParaRPr lang="zh-CN" altLang="zh-CN" sz="2000">
                <a:solidFill>
                  <a:schemeClr val="tx2"/>
                </a:solidFill>
                <a:ea typeface="微软雅黑" panose="020B0503020204020204" charset="-122"/>
              </a:endParaRPr>
            </a:p>
          </p:txBody>
        </p:sp>
      </p:grpSp>
      <p:sp>
        <p:nvSpPr>
          <p:cNvPr id="8195" name="Rectangle 13"/>
          <p:cNvSpPr>
            <a:spLocks noChangeArrowheads="1"/>
          </p:cNvSpPr>
          <p:nvPr/>
        </p:nvSpPr>
        <p:spPr bwMode="auto">
          <a:xfrm>
            <a:off x="2438400" y="3189288"/>
            <a:ext cx="4419600" cy="461665"/>
          </a:xfrm>
          <a:prstGeom prst="rect">
            <a:avLst/>
          </a:prstGeom>
          <a:noFill/>
          <a:ln w="9525">
            <a:noFill/>
            <a:miter lim="800000"/>
          </a:ln>
        </p:spPr>
        <p:txBody>
          <a:bodyPr wrap="square">
            <a:spAutoFit/>
          </a:bodyPr>
          <a:lstStyle/>
          <a:p>
            <a:pPr algn="ctr" eaLnBrk="0" hangingPunct="0"/>
            <a:r>
              <a:rPr lang="en-US" altLang="zh-CN" sz="2400" b="1" dirty="0" smtClean="0">
                <a:latin typeface="微软雅黑" panose="020B0503020204020204" charset="-122"/>
                <a:ea typeface="微软雅黑" panose="020B0503020204020204" charset="-122"/>
              </a:rPr>
              <a:t>5</a:t>
            </a:r>
            <a:r>
              <a:rPr lang="zh-CN" altLang="en-US" sz="2400" b="1" dirty="0" smtClean="0">
                <a:latin typeface="微软雅黑" panose="020B0503020204020204" charset="-122"/>
                <a:ea typeface="微软雅黑" panose="020B0503020204020204" charset="-122"/>
              </a:rPr>
              <a:t>、</a:t>
            </a:r>
            <a:r>
              <a:rPr lang="zh-CN" altLang="en-US" sz="2400" b="1" dirty="0" smtClean="0">
                <a:latin typeface="微软雅黑" panose="020B0503020204020204" charset="-122"/>
                <a:ea typeface="微软雅黑" panose="020B0503020204020204" charset="-122"/>
              </a:rPr>
              <a:t>总体报酬战略的沟通</a:t>
            </a:r>
            <a:endParaRPr lang="zh-CN" altLang="en-US" sz="2400" b="1" dirty="0">
              <a:latin typeface="微软雅黑" panose="020B0503020204020204" charset="-122"/>
              <a:ea typeface="微软雅黑" panose="020B0503020204020204" charset="-122"/>
            </a:endParaRPr>
          </a:p>
        </p:txBody>
      </p:sp>
      <p:sp>
        <p:nvSpPr>
          <p:cNvPr id="7" name="Text Box 26"/>
          <p:cNvSpPr txBox="1">
            <a:spLocks noChangeArrowheads="1"/>
          </p:cNvSpPr>
          <p:nvPr/>
        </p:nvSpPr>
        <p:spPr bwMode="auto">
          <a:xfrm>
            <a:off x="685800" y="142875"/>
            <a:ext cx="8534400" cy="492443"/>
          </a:xfrm>
          <a:prstGeom prst="rect">
            <a:avLst/>
          </a:prstGeom>
          <a:noFill/>
          <a:ln w="9525">
            <a:noFill/>
            <a:miter lim="800000"/>
          </a:ln>
        </p:spPr>
        <p:txBody>
          <a:bodyPr wrap="square">
            <a:spAutoFit/>
          </a:bodyPr>
          <a:lstStyle/>
          <a:p>
            <a:pPr algn="r" eaLnBrk="0" hangingPunct="0">
              <a:spcBef>
                <a:spcPct val="50000"/>
              </a:spcBef>
            </a:pPr>
            <a:r>
              <a:rPr lang="en-US" altLang="zh-CN" sz="2600" dirty="0" smtClean="0">
                <a:solidFill>
                  <a:schemeClr val="bg1"/>
                </a:solidFill>
                <a:latin typeface="微软雅黑" panose="020B0503020204020204" charset="-122"/>
                <a:ea typeface="微软雅黑" panose="020B0503020204020204" charset="-122"/>
              </a:rPr>
              <a:t>APPLYING TOTAL REWARD STRATEGY</a:t>
            </a:r>
            <a:endParaRPr lang="zh-CN" altLang="en-US" sz="2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style.rotation</p:attrName>
                                        </p:attrNameLst>
                                      </p:cBhvr>
                                      <p:tavLst>
                                        <p:tav tm="0">
                                          <p:val>
                                            <p:fltVal val="720"/>
                                          </p:val>
                                        </p:tav>
                                        <p:tav tm="100000">
                                          <p:val>
                                            <p:fltVal val="0"/>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 calcmode="lin" valueType="num">
                                      <p:cBhvr>
                                        <p:cTn id="14" dur="500" fill="hold"/>
                                        <p:tgtEl>
                                          <p:spTgt spid="2"/>
                                        </p:tgtEl>
                                        <p:attrNameLst>
                                          <p:attrName>ppt_w</p:attrName>
                                        </p:attrNameLst>
                                      </p:cBhvr>
                                      <p:tavLst>
                                        <p:tav tm="0">
                                          <p:val>
                                            <p:fltVal val="0"/>
                                          </p:val>
                                        </p:tav>
                                        <p:tav tm="100000">
                                          <p:val>
                                            <p:strVal val="#ppt_w"/>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8195"/>
                                        </p:tgtEl>
                                        <p:attrNameLst>
                                          <p:attrName>style.visibility</p:attrName>
                                        </p:attrNameLst>
                                      </p:cBhvr>
                                      <p:to>
                                        <p:strVal val="visible"/>
                                      </p:to>
                                    </p:set>
                                    <p:anim calcmode="lin" valueType="num">
                                      <p:cBhvr additive="base">
                                        <p:cTn id="18" dur="500" fill="hold"/>
                                        <p:tgtEl>
                                          <p:spTgt spid="8195"/>
                                        </p:tgtEl>
                                        <p:attrNameLst>
                                          <p:attrName>ppt_x</p:attrName>
                                        </p:attrNameLst>
                                      </p:cBhvr>
                                      <p:tavLst>
                                        <p:tav tm="0">
                                          <p:val>
                                            <p:strVal val="0-#ppt_w/2"/>
                                          </p:val>
                                        </p:tav>
                                        <p:tav tm="100000">
                                          <p:val>
                                            <p:strVal val="#ppt_x"/>
                                          </p:val>
                                        </p:tav>
                                      </p:tavLst>
                                    </p:anim>
                                    <p:anim calcmode="lin" valueType="num">
                                      <p:cBhvr additive="base">
                                        <p:cTn id="19"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71604" y="1428736"/>
            <a:ext cx="6215106" cy="1285884"/>
          </a:xfrm>
          <a:prstGeom prst="roundRect">
            <a:avLst/>
          </a:prstGeom>
          <a:solidFill>
            <a:schemeClr val="bg2">
              <a:lumMod val="5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rPr>
              <a:t>          传递和明确</a:t>
            </a:r>
            <a:r>
              <a:rPr lang="zh-CN" altLang="en-US" sz="2000" b="1" dirty="0" smtClean="0"/>
              <a:t>组织的总体薪酬战略之所以有效，是因为它使得组织做出更优决策， 并关注那些能够创造持续竞争优势的行为。</a:t>
            </a:r>
            <a:endParaRPr lang="zh-CN" altLang="en-US" sz="2000" b="1" dirty="0"/>
          </a:p>
        </p:txBody>
      </p:sp>
      <p:sp>
        <p:nvSpPr>
          <p:cNvPr id="3" name="圆角矩形 2"/>
          <p:cNvSpPr/>
          <p:nvPr/>
        </p:nvSpPr>
        <p:spPr>
          <a:xfrm>
            <a:off x="1571604" y="3143248"/>
            <a:ext cx="6286544" cy="1428760"/>
          </a:xfrm>
          <a:prstGeom prst="roundRect">
            <a:avLst/>
          </a:prstGeom>
          <a:solidFill>
            <a:schemeClr val="bg2">
              <a:lumMod val="5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t>          对于很多组织而言，总体薪酬项目如何“</a:t>
            </a:r>
            <a:r>
              <a:rPr lang="zh-CN" altLang="en-US" sz="2000" b="1" dirty="0" smtClean="0">
                <a:solidFill>
                  <a:srgbClr val="FF0000"/>
                </a:solidFill>
              </a:rPr>
              <a:t>有效运转</a:t>
            </a:r>
            <a:r>
              <a:rPr lang="zh-CN" altLang="en-US" sz="2000" b="1" dirty="0" smtClean="0"/>
              <a:t>”的常常比他们为员工“</a:t>
            </a:r>
            <a:r>
              <a:rPr lang="zh-CN" altLang="en-US" sz="2000" b="1" dirty="0" smtClean="0">
                <a:solidFill>
                  <a:srgbClr val="FF0000"/>
                </a:solidFill>
              </a:rPr>
              <a:t>花了多少钱</a:t>
            </a:r>
            <a:r>
              <a:rPr lang="zh-CN" altLang="en-US" sz="2000" b="1" dirty="0" smtClean="0"/>
              <a:t>”（项目均折算成现金）更加重要。</a:t>
            </a:r>
            <a:endParaRPr lang="zh-CN" altLang="en-US" sz="20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00034" y="857230"/>
          <a:ext cx="8286808" cy="5485765"/>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2682788"/>
                <a:gridCol w="5604020"/>
              </a:tblGrid>
              <a:tr h="823089">
                <a:tc gridSpan="2">
                  <a:txBody>
                    <a:bodyPr/>
                    <a:lstStyle/>
                    <a:p>
                      <a:pPr algn="ctr"/>
                      <a:endParaRPr lang="en-US" altLang="zh-CN" sz="1100" dirty="0" smtClean="0"/>
                    </a:p>
                    <a:p>
                      <a:pPr algn="ctr"/>
                      <a:r>
                        <a:rPr lang="zh-CN" altLang="en-US" sz="2400" dirty="0" smtClean="0"/>
                        <a:t>总体薪酬战略的沟通</a:t>
                      </a:r>
                      <a:endParaRPr lang="zh-CN" altLang="en-US" sz="2400" dirty="0"/>
                    </a:p>
                  </a:txBody>
                  <a:tcPr/>
                </a:tc>
                <a:tc hMerge="1">
                  <a:tcPr/>
                </a:tc>
              </a:tr>
              <a:tr h="795702">
                <a:tc>
                  <a:txBody>
                    <a:bodyPr/>
                    <a:lstStyle/>
                    <a:p>
                      <a:pPr marL="0" algn="ctr" defTabSz="914400" rtl="0" eaLnBrk="1" latinLnBrk="0" hangingPunct="1"/>
                      <a:endParaRPr lang="en-US" altLang="zh-CN" sz="1100" b="1" kern="1200" dirty="0" smtClean="0">
                        <a:solidFill>
                          <a:schemeClr val="bg1"/>
                        </a:solidFill>
                        <a:latin typeface="+mn-lt"/>
                        <a:ea typeface="+mn-ea"/>
                        <a:cs typeface="+mn-cs"/>
                      </a:endParaRPr>
                    </a:p>
                    <a:p>
                      <a:pPr marL="0" algn="ctr" defTabSz="914400" rtl="0" eaLnBrk="1" latinLnBrk="0" hangingPunct="1"/>
                      <a:r>
                        <a:rPr lang="zh-CN" altLang="en-US" sz="2400" b="1" kern="1200" dirty="0" smtClean="0">
                          <a:solidFill>
                            <a:schemeClr val="bg1"/>
                          </a:solidFill>
                          <a:latin typeface="+mn-lt"/>
                          <a:ea typeface="+mn-ea"/>
                          <a:cs typeface="+mn-cs"/>
                        </a:rPr>
                        <a:t>沟通目的</a:t>
                      </a:r>
                      <a:endParaRPr lang="zh-CN" altLang="en-US" sz="2400" b="1" kern="1200" dirty="0" smtClean="0">
                        <a:solidFill>
                          <a:schemeClr val="bg1"/>
                        </a:solidFill>
                        <a:latin typeface="+mn-lt"/>
                        <a:ea typeface="+mn-ea"/>
                        <a:cs typeface="+mn-cs"/>
                      </a:endParaRPr>
                    </a:p>
                  </a:txBody>
                  <a:tcPr>
                    <a:solidFill>
                      <a:schemeClr val="bg2">
                        <a:lumMod val="50000"/>
                        <a:alpha val="64000"/>
                      </a:schemeClr>
                    </a:solidFill>
                  </a:tcPr>
                </a:tc>
                <a:tc>
                  <a:txBody>
                    <a:bodyPr/>
                    <a:lstStyle/>
                    <a:p>
                      <a:pPr marL="0" algn="ctr" defTabSz="914400" rtl="0" eaLnBrk="1" latinLnBrk="0" hangingPunct="1"/>
                      <a:endParaRPr lang="en-US" altLang="zh-CN" sz="1050" b="1" kern="1200" dirty="0" smtClean="0">
                        <a:solidFill>
                          <a:schemeClr val="bg1"/>
                        </a:solidFill>
                        <a:latin typeface="+mn-lt"/>
                        <a:ea typeface="+mn-ea"/>
                        <a:cs typeface="+mn-cs"/>
                      </a:endParaRPr>
                    </a:p>
                    <a:p>
                      <a:pPr marL="0" algn="ctr" defTabSz="914400" rtl="0" eaLnBrk="1" latinLnBrk="0" hangingPunct="1"/>
                      <a:r>
                        <a:rPr lang="zh-CN" altLang="en-US" sz="2400" b="1" kern="1200" dirty="0" smtClean="0">
                          <a:solidFill>
                            <a:schemeClr val="bg1"/>
                          </a:solidFill>
                          <a:latin typeface="+mn-lt"/>
                          <a:ea typeface="+mn-ea"/>
                          <a:cs typeface="+mn-cs"/>
                        </a:rPr>
                        <a:t>沟通措施</a:t>
                      </a:r>
                      <a:endParaRPr lang="zh-CN" altLang="en-US" sz="2400" b="1" kern="1200" dirty="0" smtClean="0">
                        <a:solidFill>
                          <a:schemeClr val="bg1"/>
                        </a:solidFill>
                        <a:latin typeface="+mn-lt"/>
                        <a:ea typeface="+mn-ea"/>
                        <a:cs typeface="+mn-cs"/>
                      </a:endParaRPr>
                    </a:p>
                  </a:txBody>
                  <a:tcPr>
                    <a:solidFill>
                      <a:schemeClr val="bg2">
                        <a:lumMod val="50000"/>
                        <a:alpha val="64000"/>
                      </a:schemeClr>
                    </a:solidFill>
                  </a:tcPr>
                </a:tc>
              </a:tr>
              <a:tr h="886163">
                <a:tc>
                  <a:txBody>
                    <a:bodyPr/>
                    <a:lstStyle/>
                    <a:p>
                      <a:r>
                        <a:rPr lang="zh-CN" altLang="en-US" dirty="0" smtClean="0"/>
                        <a:t>为满足</a:t>
                      </a:r>
                      <a:r>
                        <a:rPr lang="en-US" altLang="zh-CN" dirty="0" smtClean="0"/>
                        <a:t>SEC</a:t>
                      </a:r>
                      <a:r>
                        <a:rPr lang="zh-CN" altLang="en-US" dirty="0" smtClean="0"/>
                        <a:t>（美国证交会）对高管薪酬</a:t>
                      </a:r>
                      <a:r>
                        <a:rPr lang="zh-CN" altLang="en-US" b="1" dirty="0" smtClean="0"/>
                        <a:t>信息披露</a:t>
                      </a:r>
                      <a:r>
                        <a:rPr lang="zh-CN" altLang="en-US" dirty="0" smtClean="0"/>
                        <a:t>的需要</a:t>
                      </a:r>
                      <a:endParaRPr lang="zh-CN" altLang="en-US" dirty="0"/>
                    </a:p>
                  </a:txBody>
                  <a:tcPr/>
                </a:tc>
                <a:tc>
                  <a:txBody>
                    <a:bodyPr/>
                    <a:lstStyle/>
                    <a:p>
                      <a:r>
                        <a:rPr lang="zh-CN" altLang="en-US" dirty="0" smtClean="0"/>
                        <a:t>应选取部分关键信息传递给投资者、雇员以及其他利益相关者。</a:t>
                      </a:r>
                      <a:endParaRPr lang="zh-CN" altLang="en-US" dirty="0"/>
                    </a:p>
                  </a:txBody>
                  <a:tcPr/>
                </a:tc>
              </a:tr>
              <a:tr h="886163">
                <a:tc>
                  <a:txBody>
                    <a:bodyPr/>
                    <a:lstStyle/>
                    <a:p>
                      <a:endParaRPr lang="en-US" altLang="zh-CN" dirty="0" smtClean="0"/>
                    </a:p>
                    <a:p>
                      <a:r>
                        <a:rPr lang="zh-CN" altLang="en-US" b="1" dirty="0" smtClean="0"/>
                        <a:t>招聘</a:t>
                      </a:r>
                      <a:r>
                        <a:rPr lang="zh-CN" altLang="en-US" dirty="0" smtClean="0"/>
                        <a:t>优秀员工</a:t>
                      </a:r>
                      <a:endParaRPr lang="zh-CN" altLang="en-US" dirty="0"/>
                    </a:p>
                  </a:txBody>
                  <a:tcPr/>
                </a:tc>
                <a:tc>
                  <a:txBody>
                    <a:bodyPr/>
                    <a:lstStyle/>
                    <a:p>
                      <a:r>
                        <a:rPr lang="zh-CN" altLang="en-US" dirty="0" smtClean="0"/>
                        <a:t>选取并整合关键信息并传递出去，以便组织能吸引优秀员工；它们应支持公司整体人员配置计划。</a:t>
                      </a:r>
                      <a:endParaRPr lang="zh-CN" altLang="en-US" dirty="0"/>
                    </a:p>
                  </a:txBody>
                  <a:tcPr/>
                </a:tc>
              </a:tr>
              <a:tr h="886163">
                <a:tc>
                  <a:txBody>
                    <a:bodyPr/>
                    <a:lstStyle/>
                    <a:p>
                      <a:endParaRPr lang="en-US" altLang="zh-CN" dirty="0" smtClean="0"/>
                    </a:p>
                    <a:p>
                      <a:r>
                        <a:rPr lang="zh-CN" altLang="en-US" b="1" dirty="0" smtClean="0"/>
                        <a:t>保留</a:t>
                      </a:r>
                      <a:r>
                        <a:rPr lang="zh-CN" altLang="en-US" dirty="0" smtClean="0"/>
                        <a:t>核心人才</a:t>
                      </a:r>
                      <a:endParaRPr lang="zh-CN" altLang="en-US" dirty="0"/>
                    </a:p>
                  </a:txBody>
                  <a:tcPr/>
                </a:tc>
                <a:tc>
                  <a:txBody>
                    <a:bodyPr/>
                    <a:lstStyle/>
                    <a:p>
                      <a:r>
                        <a:rPr lang="zh-CN" altLang="en-US" dirty="0" smtClean="0"/>
                        <a:t>建立薪酬项目的过程已经将员工分为</a:t>
                      </a:r>
                      <a:r>
                        <a:rPr lang="zh-CN" altLang="en-US" b="1" dirty="0" smtClean="0"/>
                        <a:t>独特的群体</a:t>
                      </a:r>
                      <a:r>
                        <a:rPr lang="zh-CN" altLang="en-US" dirty="0" smtClean="0"/>
                        <a:t>，薪酬战略可以评估组织是否满足了这些核心员工的需要并能留住他们。</a:t>
                      </a:r>
                      <a:endParaRPr lang="en-US" altLang="zh-CN" dirty="0" smtClean="0"/>
                    </a:p>
                  </a:txBody>
                  <a:tcPr/>
                </a:tc>
              </a:tr>
              <a:tr h="1152011">
                <a:tc>
                  <a:txBody>
                    <a:bodyPr/>
                    <a:lstStyle/>
                    <a:p>
                      <a:r>
                        <a:rPr lang="zh-CN" altLang="en-US" dirty="0" smtClean="0"/>
                        <a:t>提升组织</a:t>
                      </a:r>
                      <a:r>
                        <a:rPr lang="zh-CN" altLang="en-US" b="1" dirty="0" smtClean="0"/>
                        <a:t>绩效</a:t>
                      </a:r>
                      <a:endParaRPr lang="zh-CN" altLang="en-US" b="1" dirty="0"/>
                    </a:p>
                  </a:txBody>
                  <a:tcPr/>
                </a:tc>
                <a:tc>
                  <a:txBody>
                    <a:bodyPr/>
                    <a:lstStyle/>
                    <a:p>
                      <a:r>
                        <a:rPr lang="zh-CN" altLang="en-US" dirty="0" smtClean="0"/>
                        <a:t>薪酬战略可以识别那些“能够并且应该和薪酬项目连结在一起的绩效考核指标”，尤其是核心员工群体如高管、销售、运营和客服人员等。</a:t>
                      </a:r>
                      <a:endParaRPr lang="en-US" altLang="zh-CN" dirty="0" smtClean="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71538" y="1571612"/>
            <a:ext cx="6858048" cy="1357322"/>
          </a:xfrm>
          <a:prstGeom prst="roundRect">
            <a:avLst/>
          </a:prstGeom>
          <a:solidFill>
            <a:schemeClr val="bg2">
              <a:lumMod val="5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bg1"/>
                </a:solidFill>
              </a:rPr>
              <a:t>沟通的</a:t>
            </a:r>
            <a:r>
              <a:rPr lang="zh-CN" altLang="en-US" sz="2000" b="1" dirty="0" smtClean="0">
                <a:solidFill>
                  <a:srgbClr val="FF0000"/>
                </a:solidFill>
              </a:rPr>
              <a:t>过程和结果</a:t>
            </a:r>
            <a:r>
              <a:rPr lang="zh-CN" altLang="en-US" sz="2000" b="1" dirty="0" smtClean="0">
                <a:solidFill>
                  <a:schemeClr val="bg1"/>
                </a:solidFill>
              </a:rPr>
              <a:t>应当使得组织对于总体薪酬的项目的理解、利用和价值有</a:t>
            </a:r>
            <a:r>
              <a:rPr lang="zh-CN" altLang="en-US" sz="2000" b="1" dirty="0" smtClean="0">
                <a:solidFill>
                  <a:srgbClr val="FF0000"/>
                </a:solidFill>
              </a:rPr>
              <a:t>更高层次</a:t>
            </a:r>
            <a:r>
              <a:rPr lang="zh-CN" altLang="en-US" sz="2000" b="1" dirty="0" smtClean="0">
                <a:solidFill>
                  <a:schemeClr val="bg1"/>
                </a:solidFill>
              </a:rPr>
              <a:t>的理解，而并不是继续照搬照抄其他企业的做法。</a:t>
            </a:r>
            <a:endParaRPr lang="zh-CN" altLang="en-US" sz="2000" b="1" dirty="0">
              <a:solidFill>
                <a:schemeClr val="bg1"/>
              </a:solidFill>
            </a:endParaRPr>
          </a:p>
        </p:txBody>
      </p:sp>
      <p:sp>
        <p:nvSpPr>
          <p:cNvPr id="3" name="圆角矩形 2"/>
          <p:cNvSpPr/>
          <p:nvPr/>
        </p:nvSpPr>
        <p:spPr>
          <a:xfrm>
            <a:off x="1142976" y="3500438"/>
            <a:ext cx="6858048" cy="1214446"/>
          </a:xfrm>
          <a:prstGeom prst="roundRect">
            <a:avLst/>
          </a:prstGeom>
          <a:solidFill>
            <a:schemeClr val="bg2">
              <a:lumMod val="5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t>好的薪酬战略促使公司做出正确</a:t>
            </a:r>
            <a:r>
              <a:rPr lang="zh-CN" altLang="en-US" sz="2000" b="1" dirty="0" smtClean="0">
                <a:solidFill>
                  <a:srgbClr val="FF0000"/>
                </a:solidFill>
              </a:rPr>
              <a:t>决策</a:t>
            </a:r>
            <a:r>
              <a:rPr lang="zh-CN" altLang="en-US" sz="2000" b="1" dirty="0" smtClean="0"/>
              <a:t>，并</a:t>
            </a:r>
            <a:r>
              <a:rPr lang="zh-CN" altLang="en-US" sz="2000" b="1" dirty="0" smtClean="0">
                <a:solidFill>
                  <a:srgbClr val="FF0000"/>
                </a:solidFill>
              </a:rPr>
              <a:t>塑造</a:t>
            </a:r>
            <a:r>
              <a:rPr lang="zh-CN" altLang="en-US" sz="2000" b="1" dirty="0" smtClean="0"/>
              <a:t>员工行为。</a:t>
            </a:r>
            <a:endParaRPr lang="en-US" altLang="zh-CN" sz="2000" b="1" dirty="0" smtClean="0"/>
          </a:p>
          <a:p>
            <a:endParaRPr lang="en-US" altLang="zh-CN" sz="1200" b="1" dirty="0" smtClean="0"/>
          </a:p>
          <a:p>
            <a:r>
              <a:rPr lang="zh-CN" altLang="en-US" sz="2000" b="1" dirty="0" smtClean="0"/>
              <a:t>薪酬战略的沟通很简单，但是很重要。</a:t>
            </a:r>
            <a:endParaRPr lang="zh-CN" alt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11349"/>
            <a:ext cx="8229600" cy="4525963"/>
          </a:xfrm>
        </p:spPr>
        <p:txBody>
          <a:bodyPr>
            <a:normAutofit/>
          </a:bodyPr>
          <a:lstStyle/>
          <a:p>
            <a:r>
              <a:rPr lang="en-US" altLang="zh-CN" sz="3600" dirty="0" smtClean="0"/>
              <a:t>2.1 </a:t>
            </a:r>
            <a:r>
              <a:rPr lang="zh-CN" altLang="zh-CN" sz="3600" dirty="0" smtClean="0"/>
              <a:t>薪酬战略与人力资源战略的</a:t>
            </a:r>
            <a:r>
              <a:rPr lang="zh-CN" altLang="zh-CN" sz="3600" b="1" dirty="0" smtClean="0"/>
              <a:t>关系</a:t>
            </a:r>
            <a:endParaRPr lang="en-US" altLang="zh-CN" sz="3600" b="1" dirty="0" smtClean="0"/>
          </a:p>
          <a:p>
            <a:r>
              <a:rPr lang="en-US" altLang="zh-CN" sz="3600" dirty="0" smtClean="0"/>
              <a:t>2.2 </a:t>
            </a:r>
            <a:r>
              <a:rPr lang="zh-CN" altLang="zh-CN" sz="3600" dirty="0" smtClean="0"/>
              <a:t>薪酬战略的</a:t>
            </a:r>
            <a:r>
              <a:rPr lang="zh-CN" altLang="zh-CN" sz="3600" b="1" dirty="0" smtClean="0"/>
              <a:t>关键词</a:t>
            </a:r>
            <a:endParaRPr lang="en-US" altLang="zh-CN" sz="3600" b="1" dirty="0" smtClean="0"/>
          </a:p>
          <a:p>
            <a:r>
              <a:rPr lang="en-US" altLang="zh-CN" sz="3600" dirty="0" smtClean="0"/>
              <a:t>2.3 </a:t>
            </a:r>
            <a:r>
              <a:rPr lang="zh-CN" altLang="zh-CN" sz="3600" dirty="0" smtClean="0"/>
              <a:t>薪酬战略强调</a:t>
            </a:r>
            <a:r>
              <a:rPr lang="zh-CN" altLang="zh-CN" sz="3600" b="1" dirty="0" smtClean="0"/>
              <a:t>计量</a:t>
            </a:r>
            <a:endParaRPr lang="en-US" altLang="zh-CN" sz="3600" b="1" dirty="0" smtClean="0"/>
          </a:p>
          <a:p>
            <a:r>
              <a:rPr lang="en-US" altLang="zh-CN" sz="3600" dirty="0" smtClean="0"/>
              <a:t>2.4 </a:t>
            </a:r>
            <a:r>
              <a:rPr lang="zh-CN" altLang="zh-CN" sz="3600" dirty="0" smtClean="0"/>
              <a:t>权变</a:t>
            </a:r>
            <a:endParaRPr lang="zh-CN" altLang="zh-CN" sz="3600" dirty="0" smtClean="0"/>
          </a:p>
          <a:p>
            <a:r>
              <a:rPr lang="en-US" altLang="zh-CN" sz="3600" dirty="0" smtClean="0"/>
              <a:t>2.5 </a:t>
            </a:r>
            <a:r>
              <a:rPr lang="zh-CN" altLang="zh-CN" sz="3600" dirty="0" smtClean="0"/>
              <a:t>支持核心能力</a:t>
            </a:r>
            <a:endParaRPr lang="zh-CN" altLang="zh-CN" sz="3600" dirty="0" smtClean="0"/>
          </a:p>
          <a:p>
            <a:r>
              <a:rPr lang="en-US" altLang="zh-CN" sz="3600" dirty="0" smtClean="0"/>
              <a:t>2.6 </a:t>
            </a:r>
            <a:r>
              <a:rPr lang="zh-CN" altLang="zh-CN" sz="3600" dirty="0" smtClean="0"/>
              <a:t>竞争力</a:t>
            </a:r>
            <a:endParaRPr lang="zh-CN" altLang="zh-CN" sz="3600" dirty="0" smtClean="0"/>
          </a:p>
          <a:p>
            <a:r>
              <a:rPr lang="en-US" altLang="zh-CN" sz="3600" dirty="0" smtClean="0"/>
              <a:t>2.7 </a:t>
            </a:r>
            <a:r>
              <a:rPr lang="zh-CN" altLang="zh-CN" sz="3600" dirty="0" smtClean="0"/>
              <a:t>总体薪酬</a:t>
            </a:r>
            <a:endParaRPr lang="zh-CN" altLang="zh-CN" sz="3600" dirty="0" smtClean="0"/>
          </a:p>
        </p:txBody>
      </p:sp>
      <p:sp>
        <p:nvSpPr>
          <p:cNvPr id="3" name="标题 2"/>
          <p:cNvSpPr>
            <a:spLocks noGrp="1"/>
          </p:cNvSpPr>
          <p:nvPr>
            <p:ph type="title"/>
          </p:nvPr>
        </p:nvSpPr>
        <p:spPr/>
        <p:txBody>
          <a:bodyPr/>
          <a:lstStyle/>
          <a:p>
            <a:r>
              <a:rPr lang="en-US" altLang="zh-CN" sz="4400" dirty="0" smtClean="0"/>
              <a:t>2</a:t>
            </a:r>
            <a:r>
              <a:rPr lang="zh-CN" altLang="en-US" sz="4400" dirty="0" smtClean="0"/>
              <a:t>、</a:t>
            </a:r>
            <a:r>
              <a:rPr lang="zh-CN" altLang="zh-CN" sz="4400" dirty="0" smtClean="0"/>
              <a:t>薪酬战略的本质</a:t>
            </a:r>
            <a:r>
              <a:rPr lang="zh-CN" altLang="en-US" sz="4400" dirty="0" smtClean="0"/>
              <a:t>与特征</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F:\work\第二\天空纸板\未标题-1副本.png"/>
          <p:cNvPicPr>
            <a:picLocks noChangeAspect="1" noChangeArrowheads="1"/>
          </p:cNvPicPr>
          <p:nvPr/>
        </p:nvPicPr>
        <p:blipFill>
          <a:blip r:embed="rId1" cstate="print"/>
          <a:srcRect/>
          <a:stretch>
            <a:fillRect/>
          </a:stretch>
        </p:blipFill>
        <p:spPr bwMode="auto">
          <a:xfrm>
            <a:off x="0" y="0"/>
            <a:ext cx="9145588" cy="6859588"/>
          </a:xfrm>
          <a:prstGeom prst="rect">
            <a:avLst/>
          </a:prstGeom>
          <a:noFill/>
          <a:ln w="9525">
            <a:noFill/>
            <a:miter lim="800000"/>
            <a:headEnd/>
            <a:tailEnd/>
          </a:ln>
        </p:spPr>
      </p:pic>
      <p:pic>
        <p:nvPicPr>
          <p:cNvPr id="9" name="Picture 11" descr="F:\work\第二\天空纸板\未标题-2副本.png"/>
          <p:cNvPicPr>
            <a:picLocks noChangeAspect="1" noChangeArrowheads="1"/>
          </p:cNvPicPr>
          <p:nvPr/>
        </p:nvPicPr>
        <p:blipFill>
          <a:blip r:embed="rId2" cstate="print"/>
          <a:srcRect l="50963" r="851" b="17796"/>
          <a:stretch>
            <a:fillRect/>
          </a:stretch>
        </p:blipFill>
        <p:spPr bwMode="auto">
          <a:xfrm>
            <a:off x="4660900" y="0"/>
            <a:ext cx="4406900" cy="5638800"/>
          </a:xfrm>
          <a:prstGeom prst="rect">
            <a:avLst/>
          </a:prstGeom>
          <a:noFill/>
          <a:ln w="9525">
            <a:noFill/>
            <a:miter lim="800000"/>
            <a:headEnd/>
            <a:tailEnd/>
          </a:ln>
        </p:spPr>
      </p:pic>
      <p:pic>
        <p:nvPicPr>
          <p:cNvPr id="10" name="Picture 12" descr="F:\work\第二\天空纸板\未标题-3副本.png"/>
          <p:cNvPicPr>
            <a:picLocks noChangeAspect="1" noChangeArrowheads="1"/>
          </p:cNvPicPr>
          <p:nvPr/>
        </p:nvPicPr>
        <p:blipFill>
          <a:blip r:embed="rId3" cstate="print"/>
          <a:srcRect l="8192" t="58134" b="13908"/>
          <a:stretch>
            <a:fillRect/>
          </a:stretch>
        </p:blipFill>
        <p:spPr bwMode="auto">
          <a:xfrm>
            <a:off x="749300" y="3987800"/>
            <a:ext cx="8396288" cy="1917700"/>
          </a:xfrm>
          <a:prstGeom prst="rect">
            <a:avLst/>
          </a:prstGeom>
          <a:noFill/>
          <a:ln w="9525">
            <a:noFill/>
            <a:miter lim="800000"/>
            <a:headEnd/>
            <a:tailEnd/>
          </a:ln>
        </p:spPr>
      </p:pic>
      <p:pic>
        <p:nvPicPr>
          <p:cNvPr id="11" name="Picture 13" descr="F:\work\第二\天空纸板\未标题-4副本.png"/>
          <p:cNvPicPr>
            <a:picLocks noChangeAspect="1" noChangeArrowheads="1"/>
          </p:cNvPicPr>
          <p:nvPr/>
        </p:nvPicPr>
        <p:blipFill>
          <a:blip r:embed="rId4" cstate="print"/>
          <a:srcRect t="66466"/>
          <a:stretch>
            <a:fillRect/>
          </a:stretch>
        </p:blipFill>
        <p:spPr bwMode="auto">
          <a:xfrm>
            <a:off x="0" y="4559300"/>
            <a:ext cx="9145588" cy="2300288"/>
          </a:xfrm>
          <a:prstGeom prst="rect">
            <a:avLst/>
          </a:prstGeom>
          <a:noFill/>
          <a:ln w="9525">
            <a:noFill/>
            <a:miter lim="800000"/>
            <a:headEnd/>
            <a:tailEnd/>
          </a:ln>
        </p:spPr>
      </p:pic>
      <p:pic>
        <p:nvPicPr>
          <p:cNvPr id="12" name="Picture 14" descr="F:\work\第二\天空纸板\未标题-5副本.png"/>
          <p:cNvPicPr>
            <a:picLocks noChangeAspect="1" noChangeArrowheads="1"/>
          </p:cNvPicPr>
          <p:nvPr/>
        </p:nvPicPr>
        <p:blipFill>
          <a:blip r:embed="rId5" cstate="print"/>
          <a:srcRect l="79570" t="71095"/>
          <a:stretch>
            <a:fillRect/>
          </a:stretch>
        </p:blipFill>
        <p:spPr bwMode="auto">
          <a:xfrm>
            <a:off x="7277100" y="4876800"/>
            <a:ext cx="1868488" cy="1982788"/>
          </a:xfrm>
          <a:prstGeom prst="rect">
            <a:avLst/>
          </a:prstGeom>
          <a:noFill/>
          <a:ln w="9525">
            <a:noFill/>
            <a:miter lim="800000"/>
            <a:headEnd/>
            <a:tailEnd/>
          </a:ln>
        </p:spPr>
      </p:pic>
      <p:pic>
        <p:nvPicPr>
          <p:cNvPr id="13" name="Picture 15" descr="F:\work\第二\天空纸板\未标题-6副本.png"/>
          <p:cNvPicPr>
            <a:picLocks noChangeAspect="1" noChangeArrowheads="1"/>
          </p:cNvPicPr>
          <p:nvPr/>
        </p:nvPicPr>
        <p:blipFill>
          <a:blip r:embed="rId6" cstate="print"/>
          <a:srcRect t="89240"/>
          <a:stretch>
            <a:fillRect/>
          </a:stretch>
        </p:blipFill>
        <p:spPr bwMode="auto">
          <a:xfrm>
            <a:off x="0" y="6121400"/>
            <a:ext cx="9145588" cy="738188"/>
          </a:xfrm>
          <a:prstGeom prst="rect">
            <a:avLst/>
          </a:prstGeom>
          <a:noFill/>
          <a:ln w="9525">
            <a:noFill/>
            <a:miter lim="800000"/>
            <a:headEnd/>
            <a:tailEnd/>
          </a:ln>
        </p:spPr>
      </p:pic>
      <p:pic>
        <p:nvPicPr>
          <p:cNvPr id="14" name="Picture 16" descr="F:\work\第二\天空纸板\未标题-7副本.png"/>
          <p:cNvPicPr>
            <a:picLocks noChangeAspect="1" noChangeArrowheads="1"/>
          </p:cNvPicPr>
          <p:nvPr/>
        </p:nvPicPr>
        <p:blipFill>
          <a:blip r:embed="rId7" cstate="print"/>
          <a:srcRect t="79611" r="65005"/>
          <a:stretch>
            <a:fillRect/>
          </a:stretch>
        </p:blipFill>
        <p:spPr bwMode="auto">
          <a:xfrm>
            <a:off x="0" y="5461000"/>
            <a:ext cx="3200400" cy="1398588"/>
          </a:xfrm>
          <a:prstGeom prst="rect">
            <a:avLst/>
          </a:prstGeom>
          <a:noFill/>
          <a:ln w="9525">
            <a:noFill/>
            <a:miter lim="800000"/>
            <a:headEnd/>
            <a:tailEnd/>
          </a:ln>
        </p:spPr>
      </p:pic>
      <p:pic>
        <p:nvPicPr>
          <p:cNvPr id="20" name="Picture 17" descr="F:\work\第二\天空纸板\未标题-8副本.png"/>
          <p:cNvPicPr>
            <a:picLocks noChangeAspect="1" noChangeArrowheads="1"/>
          </p:cNvPicPr>
          <p:nvPr/>
        </p:nvPicPr>
        <p:blipFill>
          <a:blip r:embed="rId8" cstate="print"/>
          <a:srcRect l="38466" t="7036"/>
          <a:stretch>
            <a:fillRect/>
          </a:stretch>
        </p:blipFill>
        <p:spPr bwMode="auto">
          <a:xfrm>
            <a:off x="3517900" y="482600"/>
            <a:ext cx="5627688" cy="6376988"/>
          </a:xfrm>
          <a:prstGeom prst="rect">
            <a:avLst/>
          </a:prstGeom>
          <a:noFill/>
          <a:ln w="9525">
            <a:noFill/>
            <a:miter lim="800000"/>
            <a:headEnd/>
            <a:tailEnd/>
          </a:ln>
        </p:spPr>
      </p:pic>
      <p:sp>
        <p:nvSpPr>
          <p:cNvPr id="18" name="TextBox 17"/>
          <p:cNvSpPr txBox="1">
            <a:spLocks noChangeArrowheads="1"/>
          </p:cNvSpPr>
          <p:nvPr/>
        </p:nvSpPr>
        <p:spPr bwMode="auto">
          <a:xfrm>
            <a:off x="914400" y="1676400"/>
            <a:ext cx="2361544" cy="646331"/>
          </a:xfrm>
          <a:prstGeom prst="rect">
            <a:avLst/>
          </a:prstGeom>
          <a:noFill/>
          <a:ln w="9525">
            <a:noFill/>
            <a:miter lim="800000"/>
          </a:ln>
        </p:spPr>
        <p:txBody>
          <a:bodyPr wrap="none">
            <a:spAutoFit/>
          </a:bodyPr>
          <a:lstStyle/>
          <a:p>
            <a:pPr algn="ctr">
              <a:defRPr/>
            </a:pPr>
            <a:r>
              <a:rPr lang="en-US" altLang="zh-CN" sz="3600" dirty="0" smtClean="0">
                <a:ln w="19050">
                  <a:solidFill>
                    <a:schemeClr val="tx1">
                      <a:lumMod val="85000"/>
                      <a:lumOff val="15000"/>
                    </a:schemeClr>
                  </a:solidFill>
                </a:ln>
                <a:solidFill>
                  <a:schemeClr val="bg1"/>
                </a:solidFill>
                <a:latin typeface="方正超粗黑简体" pitchFamily="65" charset="-122"/>
                <a:ea typeface="方正超粗黑简体" pitchFamily="65" charset="-122"/>
              </a:rPr>
              <a:t>THANKS</a:t>
            </a:r>
            <a:endParaRPr lang="zh-CN" altLang="en-US" sz="3600" dirty="0">
              <a:ln w="19050">
                <a:solidFill>
                  <a:schemeClr val="tx1">
                    <a:lumMod val="85000"/>
                    <a:lumOff val="15000"/>
                  </a:schemeClr>
                </a:solidFill>
              </a:ln>
              <a:solidFill>
                <a:schemeClr val="bg1"/>
              </a:solidFill>
              <a:latin typeface="方正超粗黑简体" pitchFamily="65" charset="-122"/>
              <a:ea typeface="方正超粗黑简体"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1200"/>
                            </p:stCondLst>
                            <p:childTnLst>
                              <p:par>
                                <p:cTn id="14" presetID="12" presetClass="entr" presetSubtype="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Right)">
                                      <p:cBhvr>
                                        <p:cTn id="16" dur="300"/>
                                        <p:tgtEl>
                                          <p:spTgt spid="12"/>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Left)">
                                      <p:cBhvr>
                                        <p:cTn id="19" dur="300"/>
                                        <p:tgtEl>
                                          <p:spTgt spid="14"/>
                                        </p:tgtEl>
                                      </p:cBhvr>
                                    </p:animEffect>
                                  </p:childTnLst>
                                </p:cTn>
                              </p:par>
                            </p:childTnLst>
                          </p:cTn>
                        </p:par>
                        <p:par>
                          <p:cTn id="20" fill="hold">
                            <p:stCondLst>
                              <p:cond delay="1700"/>
                            </p:stCondLst>
                            <p:childTnLst>
                              <p:par>
                                <p:cTn id="21" presetID="1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Bottom)">
                                      <p:cBhvr>
                                        <p:cTn id="23" dur="300"/>
                                        <p:tgtEl>
                                          <p:spTgt spid="11"/>
                                        </p:tgtEl>
                                      </p:cBhvr>
                                    </p:animEffect>
                                  </p:childTnLst>
                                </p:cTn>
                              </p:par>
                            </p:childTnLst>
                          </p:cTn>
                        </p:par>
                        <p:par>
                          <p:cTn id="24" fill="hold">
                            <p:stCondLst>
                              <p:cond delay="2200"/>
                            </p:stCondLst>
                            <p:childTnLst>
                              <p:par>
                                <p:cTn id="25" presetID="12" presetClass="entr" presetSubtype="4"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300"/>
                                        <p:tgtEl>
                                          <p:spTgt spid="10"/>
                                        </p:tgtEl>
                                      </p:cBhvr>
                                    </p:animEffect>
                                  </p:childTnLst>
                                </p:cTn>
                              </p:par>
                            </p:childTnLst>
                          </p:cTn>
                        </p:par>
                        <p:par>
                          <p:cTn id="28" fill="hold">
                            <p:stCondLst>
                              <p:cond delay="2700"/>
                            </p:stCondLst>
                            <p:childTnLst>
                              <p:par>
                                <p:cTn id="29" presetID="1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lide(fromBottom)">
                                      <p:cBhvr>
                                        <p:cTn id="31" dur="500"/>
                                        <p:tgtEl>
                                          <p:spTgt spid="9"/>
                                        </p:tgtEl>
                                      </p:cBhvr>
                                    </p:animEffect>
                                  </p:childTnLst>
                                </p:cTn>
                              </p:par>
                            </p:childTnLst>
                          </p:cTn>
                        </p:par>
                        <p:par>
                          <p:cTn id="32" fill="hold">
                            <p:stCondLst>
                              <p:cond delay="3200"/>
                            </p:stCondLst>
                            <p:childTnLst>
                              <p:par>
                                <p:cTn id="33" presetID="22" presetClass="entr" presetSubtype="4"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par>
                          <p:cTn id="36" fill="hold">
                            <p:stCondLst>
                              <p:cond delay="3700"/>
                            </p:stCondLst>
                            <p:childTnLst>
                              <p:par>
                                <p:cTn id="37" presetID="16" presetClass="entr" presetSubtype="37"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outVertic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732240" y="4365104"/>
            <a:ext cx="2232248" cy="2304256"/>
          </a:xfrm>
          <a:prstGeom prst="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305050" y="1125220"/>
            <a:ext cx="3996055" cy="583565"/>
          </a:xfrm>
          <a:prstGeom prst="rect">
            <a:avLst/>
          </a:prstGeom>
          <a:noFill/>
        </p:spPr>
        <p:txBody>
          <a:bodyPr wrap="square" rtlCol="0">
            <a:spAutoFit/>
          </a:bodyPr>
          <a:lstStyle/>
          <a:p>
            <a:pPr lvl="0"/>
            <a:r>
              <a:rPr lang="zh-CN" altLang="en-US" sz="3200" dirty="0" smtClean="0"/>
              <a:t>组织（企业）战略</a:t>
            </a:r>
            <a:endParaRPr lang="zh-CN" altLang="en-US" sz="3200" dirty="0"/>
          </a:p>
        </p:txBody>
      </p:sp>
      <p:sp>
        <p:nvSpPr>
          <p:cNvPr id="7" name="TextBox 6"/>
          <p:cNvSpPr txBox="1"/>
          <p:nvPr/>
        </p:nvSpPr>
        <p:spPr>
          <a:xfrm>
            <a:off x="3347864" y="1916832"/>
            <a:ext cx="3168352" cy="584775"/>
          </a:xfrm>
          <a:prstGeom prst="rect">
            <a:avLst/>
          </a:prstGeom>
          <a:noFill/>
        </p:spPr>
        <p:txBody>
          <a:bodyPr wrap="square" rtlCol="0">
            <a:spAutoFit/>
          </a:bodyPr>
          <a:lstStyle/>
          <a:p>
            <a:pPr lvl="0"/>
            <a:r>
              <a:rPr lang="zh-CN" altLang="en-US" sz="3200" dirty="0" smtClean="0"/>
              <a:t>业务战略</a:t>
            </a:r>
            <a:endParaRPr lang="zh-CN" altLang="en-US" sz="3200" dirty="0"/>
          </a:p>
        </p:txBody>
      </p:sp>
      <p:sp>
        <p:nvSpPr>
          <p:cNvPr id="8" name="TextBox 7"/>
          <p:cNvSpPr txBox="1"/>
          <p:nvPr/>
        </p:nvSpPr>
        <p:spPr>
          <a:xfrm>
            <a:off x="6876256" y="3636313"/>
            <a:ext cx="3168352" cy="584775"/>
          </a:xfrm>
          <a:prstGeom prst="rect">
            <a:avLst/>
          </a:prstGeom>
          <a:noFill/>
        </p:spPr>
        <p:txBody>
          <a:bodyPr wrap="square" rtlCol="0">
            <a:spAutoFit/>
          </a:bodyPr>
          <a:lstStyle/>
          <a:p>
            <a:pPr lvl="0"/>
            <a:r>
              <a:rPr lang="zh-CN" altLang="en-US" sz="3200" dirty="0" smtClean="0"/>
              <a:t>人力资源</a:t>
            </a:r>
            <a:endParaRPr lang="zh-CN" altLang="en-US" sz="3200" dirty="0"/>
          </a:p>
        </p:txBody>
      </p:sp>
      <p:sp>
        <p:nvSpPr>
          <p:cNvPr id="9" name="TextBox 8"/>
          <p:cNvSpPr txBox="1"/>
          <p:nvPr/>
        </p:nvSpPr>
        <p:spPr>
          <a:xfrm>
            <a:off x="1556048" y="3708321"/>
            <a:ext cx="2007840" cy="584775"/>
          </a:xfrm>
          <a:prstGeom prst="rect">
            <a:avLst/>
          </a:prstGeom>
          <a:noFill/>
        </p:spPr>
        <p:txBody>
          <a:bodyPr wrap="square" rtlCol="0">
            <a:spAutoFit/>
          </a:bodyPr>
          <a:lstStyle/>
          <a:p>
            <a:pPr lvl="0"/>
            <a:r>
              <a:rPr lang="zh-CN" altLang="en-US" sz="3200" dirty="0" smtClean="0"/>
              <a:t>市场营销</a:t>
            </a:r>
            <a:endParaRPr lang="zh-CN" altLang="en-US" sz="3200" dirty="0"/>
          </a:p>
        </p:txBody>
      </p:sp>
      <p:sp>
        <p:nvSpPr>
          <p:cNvPr id="10" name="TextBox 9"/>
          <p:cNvSpPr txBox="1"/>
          <p:nvPr/>
        </p:nvSpPr>
        <p:spPr>
          <a:xfrm>
            <a:off x="3995936" y="3645024"/>
            <a:ext cx="1296144" cy="584775"/>
          </a:xfrm>
          <a:prstGeom prst="rect">
            <a:avLst/>
          </a:prstGeom>
          <a:noFill/>
        </p:spPr>
        <p:txBody>
          <a:bodyPr wrap="square" rtlCol="0">
            <a:spAutoFit/>
          </a:bodyPr>
          <a:lstStyle/>
          <a:p>
            <a:pPr lvl="0"/>
            <a:r>
              <a:rPr lang="zh-CN" altLang="en-US" sz="3200" dirty="0" smtClean="0"/>
              <a:t>研发</a:t>
            </a:r>
            <a:endParaRPr lang="zh-CN" altLang="en-US" sz="3200" dirty="0"/>
          </a:p>
        </p:txBody>
      </p:sp>
      <p:sp>
        <p:nvSpPr>
          <p:cNvPr id="11" name="TextBox 10"/>
          <p:cNvSpPr txBox="1"/>
          <p:nvPr/>
        </p:nvSpPr>
        <p:spPr>
          <a:xfrm>
            <a:off x="5508104" y="3645024"/>
            <a:ext cx="2088232" cy="584775"/>
          </a:xfrm>
          <a:prstGeom prst="rect">
            <a:avLst/>
          </a:prstGeom>
          <a:noFill/>
        </p:spPr>
        <p:txBody>
          <a:bodyPr wrap="square" rtlCol="0">
            <a:spAutoFit/>
          </a:bodyPr>
          <a:lstStyle/>
          <a:p>
            <a:pPr lvl="0"/>
            <a:r>
              <a:rPr lang="zh-CN" altLang="en-US" sz="3200" dirty="0" smtClean="0"/>
              <a:t>制造</a:t>
            </a:r>
            <a:endParaRPr lang="zh-CN" altLang="en-US" sz="3200" dirty="0"/>
          </a:p>
        </p:txBody>
      </p:sp>
      <p:sp>
        <p:nvSpPr>
          <p:cNvPr id="12" name="TextBox 11"/>
          <p:cNvSpPr txBox="1"/>
          <p:nvPr/>
        </p:nvSpPr>
        <p:spPr>
          <a:xfrm>
            <a:off x="6767736" y="5805264"/>
            <a:ext cx="2376264" cy="584775"/>
          </a:xfrm>
          <a:prstGeom prst="rect">
            <a:avLst/>
          </a:prstGeom>
          <a:noFill/>
        </p:spPr>
        <p:txBody>
          <a:bodyPr wrap="square" rtlCol="0">
            <a:spAutoFit/>
          </a:bodyPr>
          <a:lstStyle/>
          <a:p>
            <a:pPr lvl="0"/>
            <a:r>
              <a:rPr lang="zh-CN" altLang="en-US" sz="3200" dirty="0" smtClean="0"/>
              <a:t>培训战略</a:t>
            </a:r>
            <a:r>
              <a:rPr lang="en-US" altLang="zh-CN" sz="3200" dirty="0" smtClean="0"/>
              <a:t>...</a:t>
            </a:r>
            <a:endParaRPr lang="zh-CN" altLang="en-US" sz="3200" dirty="0"/>
          </a:p>
        </p:txBody>
      </p:sp>
      <p:sp>
        <p:nvSpPr>
          <p:cNvPr id="13" name="TextBox 12"/>
          <p:cNvSpPr txBox="1"/>
          <p:nvPr/>
        </p:nvSpPr>
        <p:spPr>
          <a:xfrm>
            <a:off x="6804248" y="5085184"/>
            <a:ext cx="1872208" cy="584775"/>
          </a:xfrm>
          <a:prstGeom prst="rect">
            <a:avLst/>
          </a:prstGeom>
          <a:noFill/>
        </p:spPr>
        <p:txBody>
          <a:bodyPr wrap="square" rtlCol="0">
            <a:spAutoFit/>
          </a:bodyPr>
          <a:lstStyle/>
          <a:p>
            <a:pPr lvl="0"/>
            <a:r>
              <a:rPr lang="zh-CN" altLang="en-US" sz="3200" b="1" dirty="0" smtClean="0">
                <a:effectLst>
                  <a:outerShdw blurRad="38100" dist="38100" dir="2700000" algn="tl">
                    <a:srgbClr val="000000">
                      <a:alpha val="43137"/>
                    </a:srgbClr>
                  </a:outerShdw>
                </a:effectLst>
              </a:rPr>
              <a:t>薪酬战略</a:t>
            </a:r>
            <a:endParaRPr lang="zh-CN" altLang="en-US" sz="3200" b="1" dirty="0">
              <a:effectLst>
                <a:outerShdw blurRad="38100" dist="38100" dir="2700000" algn="tl">
                  <a:srgbClr val="000000">
                    <a:alpha val="43137"/>
                  </a:srgbClr>
                </a:outerShdw>
              </a:effectLst>
            </a:endParaRPr>
          </a:p>
        </p:txBody>
      </p:sp>
      <p:sp>
        <p:nvSpPr>
          <p:cNvPr id="14" name="TextBox 13"/>
          <p:cNvSpPr txBox="1"/>
          <p:nvPr/>
        </p:nvSpPr>
        <p:spPr>
          <a:xfrm>
            <a:off x="6732240" y="4365104"/>
            <a:ext cx="2267744" cy="584775"/>
          </a:xfrm>
          <a:prstGeom prst="rect">
            <a:avLst/>
          </a:prstGeom>
          <a:noFill/>
        </p:spPr>
        <p:txBody>
          <a:bodyPr wrap="square" rtlCol="0">
            <a:spAutoFit/>
          </a:bodyPr>
          <a:lstStyle/>
          <a:p>
            <a:pPr lvl="0"/>
            <a:r>
              <a:rPr lang="zh-CN" altLang="en-US" sz="3200" dirty="0" smtClean="0"/>
              <a:t>招聘战略</a:t>
            </a:r>
            <a:endParaRPr lang="zh-CN" altLang="en-US" sz="3200" dirty="0"/>
          </a:p>
        </p:txBody>
      </p:sp>
      <p:cxnSp>
        <p:nvCxnSpPr>
          <p:cNvPr id="16" name="直接连接符 15"/>
          <p:cNvCxnSpPr/>
          <p:nvPr/>
        </p:nvCxnSpPr>
        <p:spPr>
          <a:xfrm>
            <a:off x="4283968" y="1772816"/>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a:off x="4283968" y="3068960"/>
            <a:ext cx="0" cy="432048"/>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a:off x="2771800" y="3501008"/>
            <a:ext cx="468052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2771800" y="350100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p:nvPr/>
        </p:nvCxnSpPr>
        <p:spPr>
          <a:xfrm>
            <a:off x="4283968" y="350100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p:nvPr/>
        </p:nvCxnSpPr>
        <p:spPr>
          <a:xfrm>
            <a:off x="6012160" y="350100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a:off x="7452320" y="350100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a:xfrm>
            <a:off x="7596336" y="4149080"/>
            <a:ext cx="0" cy="216024"/>
          </a:xfrm>
          <a:prstGeom prst="line">
            <a:avLst/>
          </a:prstGeom>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419872" y="2564904"/>
            <a:ext cx="3168352" cy="584775"/>
          </a:xfrm>
          <a:prstGeom prst="rect">
            <a:avLst/>
          </a:prstGeom>
          <a:noFill/>
        </p:spPr>
        <p:txBody>
          <a:bodyPr wrap="square" rtlCol="0">
            <a:spAutoFit/>
          </a:bodyPr>
          <a:lstStyle/>
          <a:p>
            <a:pPr lvl="0"/>
            <a:r>
              <a:rPr lang="zh-CN" altLang="en-US" sz="3200" dirty="0" smtClean="0"/>
              <a:t>职能战略</a:t>
            </a:r>
            <a:endParaRPr lang="zh-CN" altLang="en-US" sz="3200" dirty="0"/>
          </a:p>
        </p:txBody>
      </p:sp>
      <p:cxnSp>
        <p:nvCxnSpPr>
          <p:cNvPr id="31" name="直接连接符 30"/>
          <p:cNvCxnSpPr/>
          <p:nvPr/>
        </p:nvCxnSpPr>
        <p:spPr>
          <a:xfrm>
            <a:off x="4283968" y="2348880"/>
            <a:ext cx="0" cy="216024"/>
          </a:xfrm>
          <a:prstGeom prst="line">
            <a:avLst/>
          </a:prstGeom>
        </p:spPr>
        <p:style>
          <a:lnRef idx="2">
            <a:schemeClr val="dk1"/>
          </a:lnRef>
          <a:fillRef idx="0">
            <a:schemeClr val="dk1"/>
          </a:fillRef>
          <a:effectRef idx="1">
            <a:schemeClr val="dk1"/>
          </a:effectRef>
          <a:fontRef idx="minor">
            <a:schemeClr val="tx1"/>
          </a:fontRef>
        </p:style>
      </p:cxnSp>
      <p:sp>
        <p:nvSpPr>
          <p:cNvPr id="27" name="标题 1"/>
          <p:cNvSpPr txBox="1"/>
          <p:nvPr/>
        </p:nvSpPr>
        <p:spPr>
          <a:xfrm>
            <a:off x="467544" y="12576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2.1 </a:t>
            </a:r>
            <a:r>
              <a:rPr kumimoji="0" lang="zh-CN" alt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薪酬战略与人力资源战略的关系</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黑体" panose="02010609060101010101" pitchFamily="2" charset="-122"/>
              <a:ea typeface="黑体" panose="02010609060101010101" pitchFamily="2"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2.2 </a:t>
            </a:r>
            <a:r>
              <a:rPr lang="zh-CN" altLang="zh-CN" sz="3600" dirty="0" smtClean="0"/>
              <a:t>薪酬战略的关键词</a:t>
            </a:r>
            <a:endParaRPr lang="zh-CN" altLang="en-US" sz="3600" dirty="0">
              <a:latin typeface="黑体" panose="02010609060101010101" pitchFamily="2" charset="-122"/>
              <a:ea typeface="黑体" panose="02010609060101010101" pitchFamily="2" charset="-122"/>
            </a:endParaRPr>
          </a:p>
        </p:txBody>
      </p:sp>
      <p:sp>
        <p:nvSpPr>
          <p:cNvPr id="4" name="内容占位符 3"/>
          <p:cNvSpPr>
            <a:spLocks noGrp="1"/>
          </p:cNvSpPr>
          <p:nvPr>
            <p:ph idx="1"/>
          </p:nvPr>
        </p:nvSpPr>
        <p:spPr>
          <a:xfrm>
            <a:off x="1043608" y="1412776"/>
            <a:ext cx="8435280" cy="5116024"/>
          </a:xfrm>
        </p:spPr>
        <p:txBody>
          <a:bodyPr>
            <a:noAutofit/>
          </a:bodyPr>
          <a:lstStyle/>
          <a:p>
            <a:r>
              <a:rPr lang="zh-CN" altLang="zh-CN" sz="3200" dirty="0" smtClean="0"/>
              <a:t>结构再造</a:t>
            </a:r>
            <a:endParaRPr lang="en-US" altLang="zh-CN" sz="3200" dirty="0" smtClean="0"/>
          </a:p>
          <a:p>
            <a:r>
              <a:rPr lang="zh-CN" altLang="zh-CN" sz="3200" dirty="0" smtClean="0"/>
              <a:t>总体薪酬</a:t>
            </a:r>
            <a:endParaRPr lang="en-US" altLang="zh-CN" sz="3200" dirty="0" smtClean="0"/>
          </a:p>
          <a:p>
            <a:r>
              <a:rPr lang="en-US" altLang="zh-CN" sz="3200" dirty="0" smtClean="0"/>
              <a:t>Base pay</a:t>
            </a:r>
            <a:r>
              <a:rPr lang="zh-CN" altLang="zh-CN" sz="3200" dirty="0" smtClean="0"/>
              <a:t>支付方法发生变化</a:t>
            </a:r>
            <a:endParaRPr lang="en-US" altLang="zh-CN" sz="3200" dirty="0" smtClean="0"/>
          </a:p>
          <a:p>
            <a:r>
              <a:rPr lang="zh-CN" altLang="zh-CN" sz="3200" dirty="0" smtClean="0"/>
              <a:t>宽带薪酬</a:t>
            </a:r>
            <a:endParaRPr lang="en-US" altLang="zh-CN" sz="3200" dirty="0" smtClean="0"/>
          </a:p>
          <a:p>
            <a:r>
              <a:rPr lang="zh-CN" altLang="zh-CN" sz="3200" dirty="0" smtClean="0"/>
              <a:t>基于能力薪酬</a:t>
            </a:r>
            <a:endParaRPr lang="en-US" altLang="zh-CN" sz="3200" dirty="0" smtClean="0"/>
          </a:p>
          <a:p>
            <a:r>
              <a:rPr lang="zh-CN" altLang="zh-CN" sz="3200" dirty="0" smtClean="0"/>
              <a:t>薪酬组合重组（引导行为而不是控制成本）</a:t>
            </a:r>
            <a:endParaRPr lang="en-US" altLang="zh-CN" sz="3200" dirty="0" smtClean="0"/>
          </a:p>
          <a:p>
            <a:r>
              <a:rPr lang="zh-CN" altLang="zh-CN" sz="3200" dirty="0" smtClean="0"/>
              <a:t>认可激励</a:t>
            </a:r>
            <a:endParaRPr lang="en-US" altLang="zh-CN" sz="3200" dirty="0" smtClean="0"/>
          </a:p>
          <a:p>
            <a:r>
              <a:rPr lang="zh-CN" altLang="zh-CN" sz="3200" dirty="0" smtClean="0"/>
              <a:t>绩效考核主要用于绩效加薪</a:t>
            </a:r>
            <a:endParaRPr lang="en-US" altLang="zh-CN" sz="3200" dirty="0" smtClean="0"/>
          </a:p>
          <a:p>
            <a:r>
              <a:rPr lang="zh-CN" altLang="zh-CN" sz="3200" dirty="0" smtClean="0"/>
              <a:t>沟通（范围与频率）</a:t>
            </a:r>
            <a:endParaRPr lang="en-US" altLang="zh-CN" sz="3200" dirty="0" smtClean="0"/>
          </a:p>
          <a:p>
            <a:pPr>
              <a:buNone/>
            </a:pPr>
            <a:r>
              <a:rPr lang="en-US" altLang="zh-CN" sz="2000" dirty="0" smtClean="0"/>
              <a:t>                       Source: </a:t>
            </a:r>
            <a:r>
              <a:rPr lang="en-US" altLang="zh-CN" sz="2000" i="1" dirty="0" smtClean="0"/>
              <a:t>Compensation Challenges and Changes</a:t>
            </a: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1027" name="Picture 3"/>
          <p:cNvPicPr>
            <a:picLocks noChangeAspect="1" noChangeArrowheads="1"/>
          </p:cNvPicPr>
          <p:nvPr/>
        </p:nvPicPr>
        <p:blipFill>
          <a:blip r:embed="rId1" cstate="print"/>
          <a:srcRect/>
          <a:stretch>
            <a:fillRect/>
          </a:stretch>
        </p:blipFill>
        <p:spPr bwMode="auto">
          <a:xfrm>
            <a:off x="323528" y="-2871"/>
            <a:ext cx="8820472" cy="686374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1" cstate="print"/>
          <a:srcRect/>
          <a:stretch>
            <a:fillRect/>
          </a:stretch>
        </p:blipFill>
        <p:spPr bwMode="auto">
          <a:xfrm>
            <a:off x="0" y="27384"/>
            <a:ext cx="9144000" cy="6858000"/>
          </a:xfrm>
          <a:prstGeom prst="rect">
            <a:avLst/>
          </a:prstGeom>
          <a:noFill/>
          <a:ln w="9525">
            <a:noFill/>
            <a:miter lim="800000"/>
            <a:headEnd/>
            <a:tailEnd/>
          </a:ln>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4804</Words>
  <Application>WPS 演示</Application>
  <PresentationFormat>全屏显示(4:3)</PresentationFormat>
  <Paragraphs>434</Paragraphs>
  <Slides>50</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50</vt:i4>
      </vt:variant>
    </vt:vector>
  </HeadingPairs>
  <TitlesOfParts>
    <vt:vector size="69" baseType="lpstr">
      <vt:lpstr>Arial</vt:lpstr>
      <vt:lpstr>宋体</vt:lpstr>
      <vt:lpstr>Wingdings</vt:lpstr>
      <vt:lpstr>Wingdings 3</vt:lpstr>
      <vt:lpstr>Symbol</vt:lpstr>
      <vt:lpstr>Verdana</vt:lpstr>
      <vt:lpstr>Wingdings 2</vt:lpstr>
      <vt:lpstr>楷体_GB2312</vt:lpstr>
      <vt:lpstr>新宋体</vt:lpstr>
      <vt:lpstr>黑体</vt:lpstr>
      <vt:lpstr>Lucida Sans Unicode</vt:lpstr>
      <vt:lpstr>微软雅黑</vt:lpstr>
      <vt:lpstr>Arial Unicode MS</vt:lpstr>
      <vt:lpstr>Calibri</vt:lpstr>
      <vt:lpstr>Wingdings</vt:lpstr>
      <vt:lpstr>Times New Roman</vt:lpstr>
      <vt:lpstr>方正超粗黑简体</vt:lpstr>
      <vt:lpstr>Office 主题</vt:lpstr>
      <vt:lpstr>聚合</vt:lpstr>
      <vt:lpstr>薪酬战略 </vt:lpstr>
      <vt:lpstr>目录</vt:lpstr>
      <vt:lpstr>1、从企业战略到薪酬战略</vt:lpstr>
      <vt:lpstr>1.2 组织（企业）战略、人力资源战略与薪酬战略关系</vt:lpstr>
      <vt:lpstr>2、薪酬战略的本质与特征</vt:lpstr>
      <vt:lpstr>PowerPoint 演示文稿</vt:lpstr>
      <vt:lpstr>2.2 薪酬战略的关键词</vt:lpstr>
      <vt:lpstr>PowerPoint 演示文稿</vt:lpstr>
      <vt:lpstr>PowerPoint 演示文稿</vt:lpstr>
      <vt:lpstr>2.3 薪酬战略强调计量</vt:lpstr>
      <vt:lpstr>2.4 权变</vt:lpstr>
      <vt:lpstr>2.44 不同行业不同薪酬</vt:lpstr>
      <vt:lpstr>PowerPoint 演示文稿</vt:lpstr>
      <vt:lpstr>PowerPoint 演示文稿</vt:lpstr>
      <vt:lpstr>PowerPoint 演示文稿</vt:lpstr>
      <vt:lpstr>PowerPoint 演示文稿</vt:lpstr>
      <vt:lpstr>PowerPoint 演示文稿</vt:lpstr>
      <vt:lpstr>PowerPoint 演示文稿</vt:lpstr>
      <vt:lpstr>2.45 演进历史</vt:lpstr>
      <vt:lpstr>2.5 支持核心能力</vt:lpstr>
      <vt:lpstr>2.6 竞争力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中国石油大学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薪酬与战略 </dc:title>
  <dc:creator/>
  <cp:lastModifiedBy>木子</cp:lastModifiedBy>
  <cp:revision>76</cp:revision>
  <dcterms:created xsi:type="dcterms:W3CDTF">2011-03-08T01:23:00Z</dcterms:created>
  <dcterms:modified xsi:type="dcterms:W3CDTF">2022-04-10T09:07:59Z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D480D6C8630746568258843206B5E7F2</vt:lpwstr>
  </property>
  <property fmtid="{D5CDD505-2E9C-101B-9397-08002B2CF9AE}" pid="3" name="KSOProductBuildVer">
    <vt:lpwstr>2052-11.1.0.11365</vt:lpwstr>
  </property>
</Properties>
</file>