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43" r:id="rId3"/>
    <p:sldId id="356" r:id="rId4"/>
    <p:sldId id="357" r:id="rId5"/>
    <p:sldId id="358" r:id="rId6"/>
    <p:sldId id="359" r:id="rId7"/>
    <p:sldId id="360" r:id="rId8"/>
    <p:sldId id="361" r:id="rId9"/>
    <p:sldId id="362" r:id="rId10"/>
    <p:sldId id="363" r:id="rId11"/>
    <p:sldId id="364" r:id="rId12"/>
    <p:sldId id="365" r:id="rId13"/>
    <p:sldId id="366" r:id="rId14"/>
    <p:sldId id="367" r:id="rId15"/>
    <p:sldId id="368" r:id="rId16"/>
    <p:sldId id="370" r:id="rId17"/>
    <p:sldId id="371" r:id="rId18"/>
    <p:sldId id="372" r:id="rId19"/>
    <p:sldId id="373" r:id="rId20"/>
    <p:sldId id="374" r:id="rId21"/>
    <p:sldId id="292" r:id="rId22"/>
    <p:sldId id="369" r:id="rId23"/>
    <p:sldId id="346" r:id="rId24"/>
    <p:sldId id="375" r:id="rId25"/>
    <p:sldId id="37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07"/>
  </p:normalViewPr>
  <p:slideViewPr>
    <p:cSldViewPr snapToGrid="0" snapToObjects="1">
      <p:cViewPr varScale="1">
        <p:scale>
          <a:sx n="111" d="100"/>
          <a:sy n="111" d="100"/>
        </p:scale>
        <p:origin x="6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5/11/25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5/11/25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5/11/25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9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90204"/>
              </a:rPr>
              <a:t>”</a:t>
            </a:r>
            <a:endParaRPr lang="en-US" dirty="0">
              <a:solidFill>
                <a:schemeClr val="accent1">
                  <a:lumMod val="60000"/>
                  <a:lumOff val="40000"/>
                </a:schemeClr>
              </a:solidFill>
              <a:latin typeface="Arial" panose="020B060402020209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5/11/25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5/11/25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9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9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5/11/25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5/11/25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5/11/25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t>5/11/25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t>5/11/25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t>5/11/25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t>5/11/25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5/11/25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t>5/11/25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t>5/11/25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t>西方经济思想史</a:t>
            </a:r>
          </a:p>
        </p:txBody>
      </p:sp>
      <p:sp>
        <p:nvSpPr>
          <p:cNvPr id="3" name="副标题 2"/>
          <p:cNvSpPr>
            <a:spLocks noGrp="1"/>
          </p:cNvSpPr>
          <p:nvPr>
            <p:ph type="subTitle" idx="1"/>
          </p:nvPr>
        </p:nvSpPr>
        <p:spPr/>
        <p:txBody>
          <a:bodyPr/>
          <a:lstStyle/>
          <a:p>
            <a:r>
              <a:rPr kumimoji="1" lang="zh-CN" altLang="en-US" dirty="0"/>
              <a:t>周世愚</a:t>
            </a:r>
            <a:endParaRPr kumimoji="1" lang="en-US" altLang="zh-CN" dirty="0"/>
          </a:p>
          <a:p>
            <a:r>
              <a:rPr kumimoji="1" lang="zh-CN" altLang="en-US" dirty="0"/>
              <a:t>（中央财经大学）</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99C763-10E1-3A4D-9DF4-BE39F0F9072C}"/>
              </a:ext>
            </a:extLst>
          </p:cNvPr>
          <p:cNvSpPr>
            <a:spLocks noGrp="1"/>
          </p:cNvSpPr>
          <p:nvPr>
            <p:ph type="title"/>
          </p:nvPr>
        </p:nvSpPr>
        <p:spPr/>
        <p:txBody>
          <a:bodyPr/>
          <a:lstStyle/>
          <a:p>
            <a:r>
              <a:rPr kumimoji="1" lang="zh-CN" altLang="en-US" dirty="0">
                <a:sym typeface="+mn-ea"/>
              </a:rPr>
              <a:t>第七讲 从制度分析到新制度经济学</a:t>
            </a:r>
            <a:endParaRPr kumimoji="1" lang="zh-CN" altLang="en-US" dirty="0"/>
          </a:p>
        </p:txBody>
      </p:sp>
      <p:sp>
        <p:nvSpPr>
          <p:cNvPr id="3" name="内容占位符 2">
            <a:extLst>
              <a:ext uri="{FF2B5EF4-FFF2-40B4-BE49-F238E27FC236}">
                <a16:creationId xmlns:a16="http://schemas.microsoft.com/office/drawing/2014/main" id="{F39C194A-4A0D-274E-AF74-34D2DE883628}"/>
              </a:ext>
            </a:extLst>
          </p:cNvPr>
          <p:cNvSpPr>
            <a:spLocks noGrp="1"/>
          </p:cNvSpPr>
          <p:nvPr>
            <p:ph idx="1"/>
          </p:nvPr>
        </p:nvSpPr>
        <p:spPr/>
        <p:txBody>
          <a:bodyPr/>
          <a:lstStyle/>
          <a:p>
            <a:r>
              <a:rPr kumimoji="1" lang="zh-CN" altLang="en-US" sz="2400" dirty="0"/>
              <a:t>罗纳德</a:t>
            </a:r>
            <a:r>
              <a:rPr kumimoji="1" lang="en-US" altLang="zh-CN" sz="2400" dirty="0"/>
              <a:t>·</a:t>
            </a:r>
            <a:r>
              <a:rPr kumimoji="1" lang="zh-CN" altLang="en-US" sz="2400" dirty="0"/>
              <a:t>科斯（</a:t>
            </a:r>
            <a:r>
              <a:rPr kumimoji="1" lang="en-US" altLang="zh-CN" sz="2400" dirty="0"/>
              <a:t>1910-2013</a:t>
            </a:r>
            <a:r>
              <a:rPr kumimoji="1" lang="zh-CN" altLang="en-US" sz="2400" dirty="0"/>
              <a:t>）</a:t>
            </a:r>
            <a:endParaRPr kumimoji="1" lang="en-US" altLang="zh-CN" sz="2400" dirty="0"/>
          </a:p>
          <a:p>
            <a:r>
              <a:rPr kumimoji="1" lang="zh-CN" altLang="en-US" dirty="0"/>
              <a:t>凡勃仑 旧制度主义 早期制度学派</a:t>
            </a:r>
            <a:endParaRPr kumimoji="1" lang="en-US" altLang="zh-CN" dirty="0"/>
          </a:p>
          <a:p>
            <a:r>
              <a:rPr kumimoji="1" lang="zh-CN" altLang="en-US" dirty="0"/>
              <a:t>科斯 新制度主义</a:t>
            </a:r>
            <a:endParaRPr kumimoji="1" lang="en-US" altLang="zh-CN" dirty="0"/>
          </a:p>
          <a:p>
            <a:r>
              <a:rPr kumimoji="1" lang="zh-CN" altLang="en-US" dirty="0"/>
              <a:t>差别：沿袭了新古典经济学的设定</a:t>
            </a:r>
            <a:endParaRPr kumimoji="1" lang="en-US" altLang="zh-CN" dirty="0"/>
          </a:p>
          <a:p>
            <a:r>
              <a:rPr kumimoji="1" lang="zh-CN" altLang="en-US" dirty="0"/>
              <a:t>理性人假定</a:t>
            </a:r>
            <a:endParaRPr kumimoji="1" lang="en-US" altLang="zh-CN" dirty="0"/>
          </a:p>
          <a:p>
            <a:r>
              <a:rPr kumimoji="1" lang="zh-CN" altLang="en-US" dirty="0"/>
              <a:t>均衡</a:t>
            </a:r>
            <a:endParaRPr kumimoji="1" lang="en-US" altLang="zh-CN" dirty="0"/>
          </a:p>
          <a:p>
            <a:r>
              <a:rPr kumimoji="1" lang="zh-CN" altLang="en-US" dirty="0"/>
              <a:t>最大化分析</a:t>
            </a:r>
            <a:endParaRPr kumimoji="1" lang="en-US" altLang="zh-CN" dirty="0"/>
          </a:p>
          <a:p>
            <a:r>
              <a:rPr kumimoji="1" lang="zh-CN" altLang="en-US" dirty="0"/>
              <a:t>“当代制度经济学是经济学本来就应该是的那种经济学”</a:t>
            </a:r>
          </a:p>
        </p:txBody>
      </p:sp>
    </p:spTree>
    <p:extLst>
      <p:ext uri="{BB962C8B-B14F-4D97-AF65-F5344CB8AC3E}">
        <p14:creationId xmlns:p14="http://schemas.microsoft.com/office/powerpoint/2010/main" val="2650940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685C2B-3324-3243-932A-9223EA63A375}"/>
              </a:ext>
            </a:extLst>
          </p:cNvPr>
          <p:cNvSpPr>
            <a:spLocks noGrp="1"/>
          </p:cNvSpPr>
          <p:nvPr>
            <p:ph type="title"/>
          </p:nvPr>
        </p:nvSpPr>
        <p:spPr/>
        <p:txBody>
          <a:bodyPr/>
          <a:lstStyle/>
          <a:p>
            <a:r>
              <a:rPr kumimoji="1" lang="zh-CN" altLang="en-US" dirty="0">
                <a:sym typeface="+mn-ea"/>
              </a:rPr>
              <a:t>第七讲 从制度分析到新制度经济学</a:t>
            </a:r>
            <a:endParaRPr kumimoji="1" lang="zh-CN" altLang="en-US" dirty="0"/>
          </a:p>
        </p:txBody>
      </p:sp>
      <p:sp>
        <p:nvSpPr>
          <p:cNvPr id="3" name="内容占位符 2">
            <a:extLst>
              <a:ext uri="{FF2B5EF4-FFF2-40B4-BE49-F238E27FC236}">
                <a16:creationId xmlns:a16="http://schemas.microsoft.com/office/drawing/2014/main" id="{C788BF28-8884-694F-8C2E-50995C3B3495}"/>
              </a:ext>
            </a:extLst>
          </p:cNvPr>
          <p:cNvSpPr>
            <a:spLocks noGrp="1"/>
          </p:cNvSpPr>
          <p:nvPr>
            <p:ph idx="1"/>
          </p:nvPr>
        </p:nvSpPr>
        <p:spPr/>
        <p:txBody>
          <a:bodyPr/>
          <a:lstStyle/>
          <a:p>
            <a:r>
              <a:rPr kumimoji="1" lang="zh-CN" altLang="en-US" dirty="0"/>
              <a:t>喜欢历史，但没有学习拉丁文</a:t>
            </a:r>
            <a:endParaRPr kumimoji="1" lang="en-US" altLang="zh-CN" dirty="0"/>
          </a:p>
          <a:p>
            <a:r>
              <a:rPr kumimoji="1" lang="zh-CN" altLang="en-US" dirty="0"/>
              <a:t>喜欢化学，但不喜欢微积分</a:t>
            </a:r>
            <a:endParaRPr kumimoji="1" lang="en-US" altLang="zh-CN" dirty="0"/>
          </a:p>
          <a:p>
            <a:r>
              <a:rPr kumimoji="1" lang="zh-CN" altLang="en-US" dirty="0"/>
              <a:t>最终选择商学，伦敦经济学院（</a:t>
            </a:r>
            <a:r>
              <a:rPr kumimoji="1" lang="en-US" altLang="zh-CN" dirty="0"/>
              <a:t>1929-1931</a:t>
            </a:r>
            <a:r>
              <a:rPr kumimoji="1" lang="zh-CN" altLang="en-US" dirty="0"/>
              <a:t>）</a:t>
            </a:r>
            <a:endParaRPr kumimoji="1" lang="en-US" altLang="zh-CN" dirty="0"/>
          </a:p>
          <a:p>
            <a:r>
              <a:rPr kumimoji="1" lang="en-US" altLang="zh-CN" dirty="0"/>
              <a:t>1931-1932</a:t>
            </a:r>
            <a:r>
              <a:rPr kumimoji="1" lang="zh-CN" altLang="en-US" dirty="0"/>
              <a:t> 考察美国产业整合情况</a:t>
            </a:r>
            <a:endParaRPr kumimoji="1" lang="en-US" altLang="zh-CN" dirty="0"/>
          </a:p>
          <a:p>
            <a:r>
              <a:rPr kumimoji="1" lang="zh-CN" altLang="en-US" dirty="0"/>
              <a:t>拜访里昂惕夫和奈特</a:t>
            </a:r>
            <a:endParaRPr kumimoji="1" lang="en-US" altLang="zh-CN" dirty="0"/>
          </a:p>
          <a:p>
            <a:r>
              <a:rPr kumimoji="1" lang="zh-CN" altLang="en-US" dirty="0"/>
              <a:t>经过考察，论文</a:t>
            </a:r>
            <a:r>
              <a:rPr kumimoji="1" lang="en-US" altLang="zh-CN" dirty="0"/>
              <a:t>《</a:t>
            </a:r>
            <a:r>
              <a:rPr kumimoji="1" lang="zh-CN" altLang="en-US" dirty="0"/>
              <a:t>产权的性质</a:t>
            </a:r>
            <a:r>
              <a:rPr kumimoji="1" lang="en-US" altLang="zh-CN" dirty="0"/>
              <a:t>》</a:t>
            </a:r>
            <a:r>
              <a:rPr kumimoji="1" lang="zh-CN" altLang="en-US" dirty="0"/>
              <a:t>发表</a:t>
            </a:r>
            <a:endParaRPr kumimoji="1" lang="en-US" altLang="zh-CN" dirty="0"/>
          </a:p>
          <a:p>
            <a:r>
              <a:rPr kumimoji="1" lang="zh-CN" altLang="en-US" dirty="0"/>
              <a:t>在邓迪大学和利物浦大学短暂任教后，回到伦敦政治经济学院任教</a:t>
            </a:r>
            <a:endParaRPr kumimoji="1" lang="en-US" altLang="zh-CN" dirty="0"/>
          </a:p>
          <a:p>
            <a:r>
              <a:rPr kumimoji="1" lang="zh-CN" altLang="en-US" dirty="0"/>
              <a:t>二战开始，供职于英国</a:t>
            </a:r>
            <a:r>
              <a:rPr kumimoji="1" lang="zh-CN" altLang="en-US"/>
              <a:t>中央统计办公室</a:t>
            </a:r>
            <a:endParaRPr kumimoji="1" lang="zh-CN" altLang="en-US" dirty="0"/>
          </a:p>
        </p:txBody>
      </p:sp>
    </p:spTree>
    <p:extLst>
      <p:ext uri="{BB962C8B-B14F-4D97-AF65-F5344CB8AC3E}">
        <p14:creationId xmlns:p14="http://schemas.microsoft.com/office/powerpoint/2010/main" val="3616242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3AD180-5558-9044-9E55-40AC37B93E77}"/>
              </a:ext>
            </a:extLst>
          </p:cNvPr>
          <p:cNvSpPr>
            <a:spLocks noGrp="1"/>
          </p:cNvSpPr>
          <p:nvPr>
            <p:ph type="title"/>
          </p:nvPr>
        </p:nvSpPr>
        <p:spPr/>
        <p:txBody>
          <a:bodyPr/>
          <a:lstStyle/>
          <a:p>
            <a:r>
              <a:rPr kumimoji="1" lang="zh-CN" altLang="en-US" dirty="0">
                <a:sym typeface="+mn-ea"/>
              </a:rPr>
              <a:t>第七讲 从制度分析到新制度经济学</a:t>
            </a:r>
            <a:endParaRPr kumimoji="1" lang="zh-CN" altLang="en-US" dirty="0"/>
          </a:p>
        </p:txBody>
      </p:sp>
      <p:sp>
        <p:nvSpPr>
          <p:cNvPr id="3" name="内容占位符 2">
            <a:extLst>
              <a:ext uri="{FF2B5EF4-FFF2-40B4-BE49-F238E27FC236}">
                <a16:creationId xmlns:a16="http://schemas.microsoft.com/office/drawing/2014/main" id="{265F0BE4-8A2B-0D40-B18C-1D466642D7DF}"/>
              </a:ext>
            </a:extLst>
          </p:cNvPr>
          <p:cNvSpPr>
            <a:spLocks noGrp="1"/>
          </p:cNvSpPr>
          <p:nvPr>
            <p:ph idx="1"/>
          </p:nvPr>
        </p:nvSpPr>
        <p:spPr/>
        <p:txBody>
          <a:bodyPr/>
          <a:lstStyle/>
          <a:p>
            <a:r>
              <a:rPr kumimoji="1" lang="zh-CN" altLang="en-US" dirty="0"/>
              <a:t>核心概念 交易费用</a:t>
            </a:r>
            <a:endParaRPr kumimoji="1" lang="en-US" altLang="zh-CN" dirty="0"/>
          </a:p>
          <a:p>
            <a:r>
              <a:rPr kumimoji="1" lang="zh-CN" altLang="en-US" dirty="0"/>
              <a:t>在边际学派那里，交易费用为零</a:t>
            </a:r>
            <a:endParaRPr kumimoji="1" lang="en-US" altLang="zh-CN" dirty="0"/>
          </a:p>
          <a:p>
            <a:r>
              <a:rPr kumimoji="1" lang="zh-CN" altLang="en-US" dirty="0"/>
              <a:t>企业根据生产函数把投入转化为产出</a:t>
            </a:r>
            <a:endParaRPr kumimoji="1" lang="en-US" altLang="zh-CN" dirty="0"/>
          </a:p>
          <a:p>
            <a:r>
              <a:rPr kumimoji="1" lang="zh-CN" altLang="en-US" dirty="0"/>
              <a:t>那么，企业为什么会存在？</a:t>
            </a:r>
            <a:endParaRPr kumimoji="1" lang="en-US" altLang="zh-CN" dirty="0"/>
          </a:p>
          <a:p>
            <a:r>
              <a:rPr kumimoji="1" lang="zh-CN" altLang="en-US" dirty="0"/>
              <a:t>既然市场是最有效率的，为什么还会有企业的存在？</a:t>
            </a:r>
            <a:endParaRPr kumimoji="1" lang="en-US" altLang="zh-CN" dirty="0"/>
          </a:p>
          <a:p>
            <a:r>
              <a:rPr kumimoji="1" lang="zh-CN" altLang="en-US" dirty="0"/>
              <a:t>在企业中进行分工合作为什么不能直接通过市场交易来进行？</a:t>
            </a:r>
          </a:p>
        </p:txBody>
      </p:sp>
    </p:spTree>
    <p:extLst>
      <p:ext uri="{BB962C8B-B14F-4D97-AF65-F5344CB8AC3E}">
        <p14:creationId xmlns:p14="http://schemas.microsoft.com/office/powerpoint/2010/main" val="3789289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5D3D4-6C8F-4C46-887B-725CFD6F6B8B}"/>
              </a:ext>
            </a:extLst>
          </p:cNvPr>
          <p:cNvSpPr>
            <a:spLocks noGrp="1"/>
          </p:cNvSpPr>
          <p:nvPr>
            <p:ph type="title"/>
          </p:nvPr>
        </p:nvSpPr>
        <p:spPr/>
        <p:txBody>
          <a:bodyPr/>
          <a:lstStyle/>
          <a:p>
            <a:r>
              <a:rPr kumimoji="1" lang="zh-CN" altLang="en-US" dirty="0">
                <a:sym typeface="+mn-ea"/>
              </a:rPr>
              <a:t>第七讲 从制度分析到新制度经济学</a:t>
            </a:r>
            <a:endParaRPr kumimoji="1" lang="zh-CN" altLang="en-US" dirty="0"/>
          </a:p>
        </p:txBody>
      </p:sp>
      <p:sp>
        <p:nvSpPr>
          <p:cNvPr id="3" name="内容占位符 2">
            <a:extLst>
              <a:ext uri="{FF2B5EF4-FFF2-40B4-BE49-F238E27FC236}">
                <a16:creationId xmlns:a16="http://schemas.microsoft.com/office/drawing/2014/main" id="{7DE6A164-1B5C-DA45-A6D4-5D55DDF08627}"/>
              </a:ext>
            </a:extLst>
          </p:cNvPr>
          <p:cNvSpPr>
            <a:spLocks noGrp="1"/>
          </p:cNvSpPr>
          <p:nvPr>
            <p:ph idx="1"/>
          </p:nvPr>
        </p:nvSpPr>
        <p:spPr/>
        <p:txBody>
          <a:bodyPr/>
          <a:lstStyle/>
          <a:p>
            <a:r>
              <a:rPr kumimoji="1" lang="zh-CN" altLang="en-US" dirty="0"/>
              <a:t>企业和市场是两种不同但又可以相互替代的交易制度</a:t>
            </a:r>
            <a:endParaRPr kumimoji="1" lang="en-US" altLang="zh-CN" dirty="0"/>
          </a:p>
          <a:p>
            <a:r>
              <a:rPr kumimoji="1" lang="zh-CN" altLang="en-US" dirty="0"/>
              <a:t>市场的交易是由价格机制来协调的</a:t>
            </a:r>
            <a:endParaRPr kumimoji="1" lang="en-US" altLang="zh-CN" dirty="0"/>
          </a:p>
          <a:p>
            <a:r>
              <a:rPr kumimoji="1" lang="zh-CN" altLang="en-US" dirty="0"/>
              <a:t>企业的存在将许多原属于市场的交易“内化”了</a:t>
            </a:r>
            <a:endParaRPr kumimoji="1" lang="en-US" altLang="zh-CN" dirty="0"/>
          </a:p>
          <a:p>
            <a:r>
              <a:rPr kumimoji="1" lang="zh-CN" altLang="en-US" dirty="0"/>
              <a:t>在企业内部，行政命令取代了价格机制成为生产活动的协调机制</a:t>
            </a:r>
            <a:endParaRPr kumimoji="1" lang="en-US" altLang="zh-CN" dirty="0"/>
          </a:p>
          <a:p>
            <a:r>
              <a:rPr kumimoji="1" lang="zh-CN" altLang="en-US" dirty="0"/>
              <a:t>亚当</a:t>
            </a:r>
            <a:r>
              <a:rPr kumimoji="1" lang="en-US" altLang="zh-CN" dirty="0"/>
              <a:t>·</a:t>
            </a:r>
            <a:r>
              <a:rPr kumimoji="1" lang="zh-CN" altLang="en-US" dirty="0"/>
              <a:t>斯密生产别针的工厂</a:t>
            </a:r>
            <a:endParaRPr kumimoji="1" lang="en-US" altLang="zh-CN" dirty="0"/>
          </a:p>
          <a:p>
            <a:r>
              <a:rPr kumimoji="1" lang="zh-CN" altLang="en-US" dirty="0"/>
              <a:t>这个工厂中有十八道工序，每道工序都有一个工人来作业。</a:t>
            </a:r>
            <a:endParaRPr kumimoji="1" lang="en-US" altLang="zh-CN" dirty="0"/>
          </a:p>
          <a:p>
            <a:r>
              <a:rPr kumimoji="1" lang="zh-CN" altLang="en-US" dirty="0"/>
              <a:t>如果市场非常有效，那么每道工序上的人可以独立生产，然后再到市场上将半成品卖给生产下一道的工人</a:t>
            </a:r>
            <a:endParaRPr kumimoji="1" lang="en-US" altLang="zh-CN" dirty="0"/>
          </a:p>
          <a:p>
            <a:r>
              <a:rPr kumimoji="1" lang="zh-CN" altLang="en-US" dirty="0"/>
              <a:t>但是工人为什么不这么做呢</a:t>
            </a:r>
            <a:endParaRPr kumimoji="1" lang="en-US" altLang="zh-CN" dirty="0"/>
          </a:p>
          <a:p>
            <a:r>
              <a:rPr kumimoji="1" lang="zh-CN" altLang="en-US" dirty="0"/>
              <a:t>为什么要组成企业呢</a:t>
            </a:r>
          </a:p>
        </p:txBody>
      </p:sp>
    </p:spTree>
    <p:extLst>
      <p:ext uri="{BB962C8B-B14F-4D97-AF65-F5344CB8AC3E}">
        <p14:creationId xmlns:p14="http://schemas.microsoft.com/office/powerpoint/2010/main" val="948946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E87707A-EA20-EC41-84FC-5D751F9C166A}"/>
              </a:ext>
            </a:extLst>
          </p:cNvPr>
          <p:cNvSpPr>
            <a:spLocks noGrp="1"/>
          </p:cNvSpPr>
          <p:nvPr>
            <p:ph idx="1"/>
          </p:nvPr>
        </p:nvSpPr>
        <p:spPr/>
        <p:txBody>
          <a:bodyPr/>
          <a:lstStyle/>
          <a:p>
            <a:r>
              <a:rPr kumimoji="1" lang="zh-CN" altLang="en-US" dirty="0"/>
              <a:t>如果将一个产品从上一道工序转化到下一道工序视为一次交易，那么在企业内部转移和通过市场转移只不过是交易形式的不同。</a:t>
            </a:r>
            <a:endParaRPr kumimoji="1" lang="en-US" altLang="zh-CN" dirty="0"/>
          </a:p>
          <a:p>
            <a:r>
              <a:rPr kumimoji="1" lang="zh-CN" altLang="en-US" dirty="0"/>
              <a:t>对于理性人来说，采取哪种方式，取决于哪种费用较低。</a:t>
            </a:r>
            <a:endParaRPr kumimoji="1" lang="en-US" altLang="zh-CN" dirty="0"/>
          </a:p>
          <a:p>
            <a:r>
              <a:rPr kumimoji="1" lang="zh-CN" altLang="en-US" dirty="0"/>
              <a:t>市场中的交易耗费大量成本</a:t>
            </a:r>
            <a:endParaRPr kumimoji="1" lang="en-US" altLang="zh-CN" dirty="0"/>
          </a:p>
          <a:p>
            <a:r>
              <a:rPr kumimoji="1" lang="zh-CN" altLang="en-US" dirty="0"/>
              <a:t>从搜寻交易对象、讨价还价、订立契约、监督契约的执行、维护交易秩序、解决交易秩序的纠纷，都需要成本</a:t>
            </a:r>
            <a:endParaRPr kumimoji="1" lang="en-US" altLang="zh-CN" dirty="0"/>
          </a:p>
          <a:p>
            <a:r>
              <a:rPr kumimoji="1" lang="zh-CN" altLang="en-US" dirty="0"/>
              <a:t>企业则要简单得多：工人之间固定分工节约了寻找交易对象的费用；经理对工人的指挥替代了讨价还价，因此人们自然选择了企业的形式。</a:t>
            </a:r>
            <a:endParaRPr kumimoji="1" lang="en-US" altLang="zh-CN" dirty="0"/>
          </a:p>
          <a:p>
            <a:r>
              <a:rPr kumimoji="1" lang="zh-CN" altLang="en-US" dirty="0"/>
              <a:t>企业的存在节约了交易费用</a:t>
            </a:r>
          </a:p>
        </p:txBody>
      </p:sp>
      <p:sp>
        <p:nvSpPr>
          <p:cNvPr id="4" name="标题 1">
            <a:extLst>
              <a:ext uri="{FF2B5EF4-FFF2-40B4-BE49-F238E27FC236}">
                <a16:creationId xmlns:a16="http://schemas.microsoft.com/office/drawing/2014/main" id="{15D7E218-4F7B-5F45-8122-CDBD3111CE1B}"/>
              </a:ext>
            </a:extLst>
          </p:cNvPr>
          <p:cNvSpPr>
            <a:spLocks noGrp="1"/>
          </p:cNvSpPr>
          <p:nvPr>
            <p:ph type="title"/>
          </p:nvPr>
        </p:nvSpPr>
        <p:spPr/>
        <p:txBody>
          <a:bodyPr/>
          <a:lstStyle/>
          <a:p>
            <a:r>
              <a:rPr kumimoji="1" lang="zh-CN" altLang="en-US" dirty="0">
                <a:sym typeface="+mn-ea"/>
              </a:rPr>
              <a:t>第七讲 从制度分析到新制度经济学</a:t>
            </a:r>
            <a:endParaRPr kumimoji="1" lang="zh-CN" altLang="en-US" dirty="0"/>
          </a:p>
        </p:txBody>
      </p:sp>
    </p:spTree>
    <p:extLst>
      <p:ext uri="{BB962C8B-B14F-4D97-AF65-F5344CB8AC3E}">
        <p14:creationId xmlns:p14="http://schemas.microsoft.com/office/powerpoint/2010/main" val="2861250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FBF8058-815D-6949-B65E-B4C8A5794BCB}"/>
              </a:ext>
            </a:extLst>
          </p:cNvPr>
          <p:cNvSpPr>
            <a:spLocks noGrp="1"/>
          </p:cNvSpPr>
          <p:nvPr>
            <p:ph idx="1"/>
          </p:nvPr>
        </p:nvSpPr>
        <p:spPr/>
        <p:txBody>
          <a:bodyPr/>
          <a:lstStyle/>
          <a:p>
            <a:r>
              <a:rPr kumimoji="1" lang="zh-CN" altLang="en-US" dirty="0"/>
              <a:t>市场交易成本为</a:t>
            </a:r>
            <a:r>
              <a:rPr kumimoji="1" lang="en-US" altLang="zh-CN" dirty="0"/>
              <a:t>0</a:t>
            </a:r>
            <a:r>
              <a:rPr kumimoji="1" lang="zh-CN" altLang="en-US" dirty="0"/>
              <a:t>，雇主可以随时到劳动力市场购买所需劳动力</a:t>
            </a:r>
            <a:endParaRPr kumimoji="1" lang="en-US" altLang="zh-CN" dirty="0"/>
          </a:p>
          <a:p>
            <a:r>
              <a:rPr kumimoji="1" lang="zh-CN" altLang="en-US" dirty="0"/>
              <a:t>但现实是，购买劳动力需要花费很多的成本，如时间、讨价还价</a:t>
            </a:r>
            <a:endParaRPr kumimoji="1" lang="en-US" altLang="zh-CN" dirty="0"/>
          </a:p>
          <a:p>
            <a:r>
              <a:rPr kumimoji="1" lang="zh-CN" altLang="en-US" dirty="0"/>
              <a:t>通过把这一交易过程内化，建立起长期稳定的雇佣关系，就可以节约交易成本</a:t>
            </a:r>
            <a:endParaRPr kumimoji="1" lang="en-US" altLang="zh-CN" dirty="0"/>
          </a:p>
          <a:p>
            <a:r>
              <a:rPr kumimoji="1" lang="zh-CN" altLang="en-US" dirty="0"/>
              <a:t>如果企业“内化”市场交易就可以节省交易成本，那么企业是不是会无限扩张？</a:t>
            </a:r>
            <a:endParaRPr kumimoji="1" lang="en-US" altLang="zh-CN" dirty="0"/>
          </a:p>
          <a:p>
            <a:r>
              <a:rPr kumimoji="1" lang="zh-CN" altLang="en-US" dirty="0"/>
              <a:t>企业组织和协调生产活动也会产生管理费用</a:t>
            </a:r>
            <a:endParaRPr kumimoji="1" lang="en-US" altLang="zh-CN" dirty="0"/>
          </a:p>
          <a:p>
            <a:r>
              <a:rPr kumimoji="1" lang="zh-CN" altLang="en-US" dirty="0"/>
              <a:t>随着企业规模扩张，这一费用越来越高</a:t>
            </a:r>
            <a:endParaRPr kumimoji="1" lang="en-US" altLang="zh-CN" dirty="0"/>
          </a:p>
          <a:p>
            <a:r>
              <a:rPr kumimoji="1" lang="zh-CN" altLang="en-US" dirty="0"/>
              <a:t>当企业规模扩张到某一边际点，均衡就实现了</a:t>
            </a:r>
            <a:endParaRPr kumimoji="1" lang="en-US" altLang="zh-CN" dirty="0"/>
          </a:p>
          <a:p>
            <a:r>
              <a:rPr kumimoji="1" lang="zh-CN" altLang="en-US" dirty="0"/>
              <a:t>企业内交易的边际费用</a:t>
            </a:r>
            <a:r>
              <a:rPr kumimoji="1" lang="en-US" altLang="zh-CN" dirty="0"/>
              <a:t>=</a:t>
            </a:r>
            <a:r>
              <a:rPr kumimoji="1" lang="zh-CN" altLang="en-US" dirty="0"/>
              <a:t>市场交易的边际费用</a:t>
            </a:r>
            <a:r>
              <a:rPr kumimoji="1" lang="en-US" altLang="zh-CN" dirty="0"/>
              <a:t>=</a:t>
            </a:r>
            <a:r>
              <a:rPr kumimoji="1" lang="zh-CN" altLang="en-US" dirty="0"/>
              <a:t>其他企业的内部交易的边际费用</a:t>
            </a:r>
            <a:endParaRPr kumimoji="1" lang="en-US" altLang="zh-CN" dirty="0"/>
          </a:p>
          <a:p>
            <a:r>
              <a:rPr kumimoji="1" lang="zh-CN" altLang="en-US" dirty="0"/>
              <a:t>企业与市场之间的规模边界确定下来，全部交易在企业与市场之间以及各企业之间的分布处于成本最小的状态</a:t>
            </a:r>
          </a:p>
        </p:txBody>
      </p:sp>
      <p:sp>
        <p:nvSpPr>
          <p:cNvPr id="4" name="标题 1">
            <a:extLst>
              <a:ext uri="{FF2B5EF4-FFF2-40B4-BE49-F238E27FC236}">
                <a16:creationId xmlns:a16="http://schemas.microsoft.com/office/drawing/2014/main" id="{6FB455D9-55ED-EA42-874A-ACB71D434AB5}"/>
              </a:ext>
            </a:extLst>
          </p:cNvPr>
          <p:cNvSpPr>
            <a:spLocks noGrp="1"/>
          </p:cNvSpPr>
          <p:nvPr>
            <p:ph type="title"/>
          </p:nvPr>
        </p:nvSpPr>
        <p:spPr/>
        <p:txBody>
          <a:bodyPr/>
          <a:lstStyle/>
          <a:p>
            <a:r>
              <a:rPr kumimoji="1" lang="zh-CN" altLang="en-US" dirty="0">
                <a:sym typeface="+mn-ea"/>
              </a:rPr>
              <a:t>第七讲 从制度分析到新制度经济学</a:t>
            </a:r>
            <a:endParaRPr kumimoji="1" lang="zh-CN" altLang="en-US" dirty="0"/>
          </a:p>
        </p:txBody>
      </p:sp>
    </p:spTree>
    <p:extLst>
      <p:ext uri="{BB962C8B-B14F-4D97-AF65-F5344CB8AC3E}">
        <p14:creationId xmlns:p14="http://schemas.microsoft.com/office/powerpoint/2010/main" val="1933422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FCF4132-07AB-D349-AE58-1305BE19F272}"/>
              </a:ext>
            </a:extLst>
          </p:cNvPr>
          <p:cNvSpPr>
            <a:spLocks noGrp="1"/>
          </p:cNvSpPr>
          <p:nvPr>
            <p:ph idx="1"/>
          </p:nvPr>
        </p:nvSpPr>
        <p:spPr/>
        <p:txBody>
          <a:bodyPr/>
          <a:lstStyle/>
          <a:p>
            <a:r>
              <a:rPr kumimoji="1" lang="en-US" altLang="zh-CN" dirty="0"/>
              <a:t>1960</a:t>
            </a:r>
            <a:r>
              <a:rPr kumimoji="1" lang="zh-CN" altLang="en-US" dirty="0"/>
              <a:t>年 </a:t>
            </a:r>
            <a:r>
              <a:rPr kumimoji="1" lang="en-US" altLang="zh-CN" dirty="0"/>
              <a:t>《</a:t>
            </a:r>
            <a:r>
              <a:rPr kumimoji="1" lang="zh-CN" altLang="en-US" dirty="0"/>
              <a:t>社会成本问题</a:t>
            </a:r>
            <a:r>
              <a:rPr kumimoji="1" lang="en-US" altLang="zh-CN" dirty="0"/>
              <a:t>》</a:t>
            </a:r>
          </a:p>
          <a:p>
            <a:r>
              <a:rPr kumimoji="1" lang="zh-CN" altLang="en-US" dirty="0"/>
              <a:t>产权的发展是为了使外部性内在化</a:t>
            </a:r>
            <a:endParaRPr kumimoji="1" lang="en-US" altLang="zh-CN" dirty="0"/>
          </a:p>
          <a:p>
            <a:r>
              <a:rPr kumimoji="1" lang="zh-CN" altLang="en-US" dirty="0"/>
              <a:t>有两块相连的土地，二者地主不同，一块用作养牛，另一块用作种麦。问题出现，走失的牛损害临近土地的谷物生长，造成损害，怎么办呢？</a:t>
            </a:r>
            <a:endParaRPr kumimoji="1" lang="en-US" altLang="zh-CN" dirty="0"/>
          </a:p>
          <a:p>
            <a:r>
              <a:rPr kumimoji="1" lang="zh-CN" altLang="en-US" dirty="0"/>
              <a:t>第一种情况 养牛者没有权利让牛群损害谷物</a:t>
            </a:r>
            <a:endParaRPr kumimoji="1" lang="en-US" altLang="zh-CN" dirty="0"/>
          </a:p>
          <a:p>
            <a:r>
              <a:rPr kumimoji="1" lang="zh-CN" altLang="en-US" dirty="0"/>
              <a:t>牛吃麦造成损害，但牛肉的产量会增加。如果肉的升值高于麦的损失，牛主乐意赔偿，皆大欢喜，让牛多吃麦去也。不管两个地主的土地划分的界线在哪里，栏杆的建造，会落在牛多吃麦的边际收益等于麦的边际损害那个位置。是的，只要在边际上肉的升值高于麦的损害，肉与麦皆有市价指引，麦主会乐于多种麦给牛吃。</a:t>
            </a:r>
          </a:p>
        </p:txBody>
      </p:sp>
      <p:sp>
        <p:nvSpPr>
          <p:cNvPr id="4" name="标题 1">
            <a:extLst>
              <a:ext uri="{FF2B5EF4-FFF2-40B4-BE49-F238E27FC236}">
                <a16:creationId xmlns:a16="http://schemas.microsoft.com/office/drawing/2014/main" id="{11AD5FA7-5B46-274E-9A10-EDEE91FF2270}"/>
              </a:ext>
            </a:extLst>
          </p:cNvPr>
          <p:cNvSpPr>
            <a:spLocks noGrp="1"/>
          </p:cNvSpPr>
          <p:nvPr>
            <p:ph type="title"/>
          </p:nvPr>
        </p:nvSpPr>
        <p:spPr/>
        <p:txBody>
          <a:bodyPr/>
          <a:lstStyle/>
          <a:p>
            <a:r>
              <a:rPr kumimoji="1" lang="zh-CN" altLang="en-US" dirty="0">
                <a:sym typeface="+mn-ea"/>
              </a:rPr>
              <a:t>第七讲 从制度分析到新制度经济学</a:t>
            </a:r>
            <a:endParaRPr kumimoji="1" lang="zh-CN" altLang="en-US" dirty="0"/>
          </a:p>
        </p:txBody>
      </p:sp>
    </p:spTree>
    <p:extLst>
      <p:ext uri="{BB962C8B-B14F-4D97-AF65-F5344CB8AC3E}">
        <p14:creationId xmlns:p14="http://schemas.microsoft.com/office/powerpoint/2010/main" val="1780658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D5BBD5D-6A1F-0845-B515-376F5F09F424}"/>
              </a:ext>
            </a:extLst>
          </p:cNvPr>
          <p:cNvSpPr>
            <a:spLocks noGrp="1"/>
          </p:cNvSpPr>
          <p:nvPr>
            <p:ph idx="1"/>
          </p:nvPr>
        </p:nvSpPr>
        <p:spPr/>
        <p:txBody>
          <a:bodyPr/>
          <a:lstStyle/>
          <a:p>
            <a:r>
              <a:rPr kumimoji="1" lang="zh-CN" altLang="en-US" dirty="0"/>
              <a:t>第二种情况 养牛者有权利让牛群损害谷物</a:t>
            </a:r>
            <a:endParaRPr kumimoji="1" lang="en-US" altLang="zh-CN" dirty="0"/>
          </a:p>
          <a:p>
            <a:r>
              <a:rPr kumimoji="1" lang="zh-CN" altLang="en-US" dirty="0"/>
              <a:t>牛主有权让牛吃麦，如果在边际上麦的损害高于肉的升值，麦主会给钱牛主，以栏杆约束牛群的走动。这栏杆建造之处，还是肉的边际升值等于麦的边际损害的那个位置。</a:t>
            </a:r>
            <a:endParaRPr kumimoji="1" lang="en-US" altLang="zh-CN" dirty="0"/>
          </a:p>
          <a:p>
            <a:r>
              <a:rPr kumimoji="1" lang="zh-CN" altLang="en-US" dirty="0"/>
              <a:t>只要权利有清楚的界定，不管界定为谁属，市场的运作会使栏杆的位置不变，也即是土地的使用不变。当然，界定牛主要赔偿麦主，后者会较富有，倒转过来牛主会较富有。但这是权利谁属谁较富有的话题，不是土地或资源使用的效率话题。</a:t>
            </a:r>
          </a:p>
        </p:txBody>
      </p:sp>
      <p:sp>
        <p:nvSpPr>
          <p:cNvPr id="4" name="标题 1">
            <a:extLst>
              <a:ext uri="{FF2B5EF4-FFF2-40B4-BE49-F238E27FC236}">
                <a16:creationId xmlns:a16="http://schemas.microsoft.com/office/drawing/2014/main" id="{11183EFC-6560-F647-912A-6D75D637A852}"/>
              </a:ext>
            </a:extLst>
          </p:cNvPr>
          <p:cNvSpPr>
            <a:spLocks noGrp="1"/>
          </p:cNvSpPr>
          <p:nvPr>
            <p:ph type="title"/>
          </p:nvPr>
        </p:nvSpPr>
        <p:spPr/>
        <p:txBody>
          <a:bodyPr/>
          <a:lstStyle/>
          <a:p>
            <a:r>
              <a:rPr kumimoji="1" lang="zh-CN" altLang="en-US" dirty="0">
                <a:sym typeface="+mn-ea"/>
              </a:rPr>
              <a:t>第七讲 从制度分析到新制度经济学</a:t>
            </a:r>
            <a:endParaRPr kumimoji="1" lang="zh-CN" altLang="en-US" dirty="0"/>
          </a:p>
        </p:txBody>
      </p:sp>
    </p:spTree>
    <p:extLst>
      <p:ext uri="{BB962C8B-B14F-4D97-AF65-F5344CB8AC3E}">
        <p14:creationId xmlns:p14="http://schemas.microsoft.com/office/powerpoint/2010/main" val="2974082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08C855A-A7ED-474D-BC05-CE778E94ED47}"/>
              </a:ext>
            </a:extLst>
          </p:cNvPr>
          <p:cNvSpPr>
            <a:spLocks noGrp="1"/>
          </p:cNvSpPr>
          <p:nvPr>
            <p:ph idx="1"/>
          </p:nvPr>
        </p:nvSpPr>
        <p:spPr/>
        <p:txBody>
          <a:bodyPr/>
          <a:lstStyle/>
          <a:p>
            <a:r>
              <a:rPr kumimoji="1" lang="zh-CN" altLang="en-US" dirty="0"/>
              <a:t>在交易成本为零的情况下，不管产权是如何界定的，市场交易都将导致资源配置处于帕累托最优状态。</a:t>
            </a:r>
            <a:endParaRPr kumimoji="1" lang="en-US" altLang="zh-CN" dirty="0"/>
          </a:p>
          <a:p>
            <a:r>
              <a:rPr lang="zh-CN" altLang="en-US" b="0" i="0" u="none" strike="noStrike" dirty="0">
                <a:solidFill>
                  <a:srgbClr val="222222"/>
                </a:solidFill>
                <a:effectLst/>
                <a:latin typeface="arial" panose="020B0604020202020204" pitchFamily="34" charset="0"/>
              </a:rPr>
              <a:t>在交易费用不为零的情况下，不同的权利配置界定会带来不同的资源配置</a:t>
            </a:r>
            <a:endParaRPr lang="en-US" altLang="zh-CN" b="0" i="0" u="none" strike="noStrike" dirty="0">
              <a:solidFill>
                <a:srgbClr val="222222"/>
              </a:solidFill>
              <a:effectLst/>
              <a:latin typeface="arial" panose="020B0604020202020204" pitchFamily="34" charset="0"/>
            </a:endParaRPr>
          </a:p>
          <a:p>
            <a:r>
              <a:rPr kumimoji="1" lang="zh-CN" altLang="en-US" dirty="0"/>
              <a:t>也就是说，制度安排的不同会直接影响经济效率。</a:t>
            </a:r>
            <a:endParaRPr kumimoji="1" lang="en-US" altLang="zh-CN" dirty="0"/>
          </a:p>
          <a:p>
            <a:endParaRPr kumimoji="1" lang="zh-CN" altLang="en-US" dirty="0"/>
          </a:p>
        </p:txBody>
      </p:sp>
      <p:sp>
        <p:nvSpPr>
          <p:cNvPr id="4" name="标题 1">
            <a:extLst>
              <a:ext uri="{FF2B5EF4-FFF2-40B4-BE49-F238E27FC236}">
                <a16:creationId xmlns:a16="http://schemas.microsoft.com/office/drawing/2014/main" id="{6C59ACF4-B88A-2146-B0ED-2D86A9B0A364}"/>
              </a:ext>
            </a:extLst>
          </p:cNvPr>
          <p:cNvSpPr>
            <a:spLocks noGrp="1"/>
          </p:cNvSpPr>
          <p:nvPr>
            <p:ph type="title"/>
          </p:nvPr>
        </p:nvSpPr>
        <p:spPr/>
        <p:txBody>
          <a:bodyPr/>
          <a:lstStyle/>
          <a:p>
            <a:r>
              <a:rPr kumimoji="1" lang="zh-CN" altLang="en-US" dirty="0">
                <a:sym typeface="+mn-ea"/>
              </a:rPr>
              <a:t>第七讲 从制度分析到新制度经济学</a:t>
            </a:r>
            <a:endParaRPr kumimoji="1" lang="zh-CN" altLang="en-US" dirty="0"/>
          </a:p>
        </p:txBody>
      </p:sp>
    </p:spTree>
    <p:extLst>
      <p:ext uri="{BB962C8B-B14F-4D97-AF65-F5344CB8AC3E}">
        <p14:creationId xmlns:p14="http://schemas.microsoft.com/office/powerpoint/2010/main" val="1028227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3C77A02-80DC-7148-B78A-6C45DEE595DB}"/>
              </a:ext>
            </a:extLst>
          </p:cNvPr>
          <p:cNvSpPr>
            <a:spLocks noGrp="1"/>
          </p:cNvSpPr>
          <p:nvPr>
            <p:ph type="title"/>
          </p:nvPr>
        </p:nvSpPr>
        <p:spPr/>
        <p:txBody>
          <a:bodyPr/>
          <a:lstStyle/>
          <a:p>
            <a:r>
              <a:rPr kumimoji="1" lang="zh-CN" altLang="en-US" dirty="0">
                <a:sym typeface="+mn-ea"/>
              </a:rPr>
              <a:t>第七讲 从制度分析到新制度经济学</a:t>
            </a:r>
            <a:endParaRPr kumimoji="1" lang="zh-CN" altLang="en-US" dirty="0"/>
          </a:p>
        </p:txBody>
      </p:sp>
      <p:sp>
        <p:nvSpPr>
          <p:cNvPr id="5" name="标题 1">
            <a:extLst>
              <a:ext uri="{FF2B5EF4-FFF2-40B4-BE49-F238E27FC236}">
                <a16:creationId xmlns:a16="http://schemas.microsoft.com/office/drawing/2014/main" id="{ECAA999B-B2EA-7841-AFB2-C0E0FB3636F6}"/>
              </a:ext>
            </a:extLst>
          </p:cNvPr>
          <p:cNvSpPr>
            <a:spLocks noGrp="1"/>
          </p:cNvSpPr>
          <p:nvPr>
            <p:ph idx="1"/>
          </p:nvPr>
        </p:nvSpPr>
        <p:spPr>
          <a:xfrm>
            <a:off x="518308" y="2037144"/>
            <a:ext cx="8596668" cy="2785227"/>
          </a:xfrm>
        </p:spPr>
        <p:txBody>
          <a:bodyPr>
            <a:normAutofit fontScale="85000" lnSpcReduction="20000"/>
          </a:bodyPr>
          <a:lstStyle/>
          <a:p>
            <a:r>
              <a:rPr kumimoji="1" lang="zh-CN" altLang="en-US" dirty="0"/>
              <a:t>牛吃草存在交易费用</a:t>
            </a:r>
            <a:endParaRPr kumimoji="1" lang="en-US" altLang="zh-CN" dirty="0"/>
          </a:p>
          <a:p>
            <a:r>
              <a:rPr kumimoji="1" lang="zh-CN" altLang="en-US" dirty="0"/>
              <a:t>补偿成本和保护成本是不同的</a:t>
            </a:r>
            <a:endParaRPr kumimoji="1" lang="en-US" altLang="zh-CN" dirty="0"/>
          </a:p>
          <a:p>
            <a:r>
              <a:rPr kumimoji="1" lang="zh-CN" altLang="en-US" dirty="0"/>
              <a:t>经济制度如何降低交易成本，提高经济配置效率</a:t>
            </a:r>
            <a:endParaRPr kumimoji="1" lang="en-US" altLang="zh-CN" dirty="0"/>
          </a:p>
          <a:p>
            <a:r>
              <a:rPr lang="zh-CN" altLang="en-US" b="0" i="0" u="none" strike="noStrike" dirty="0">
                <a:solidFill>
                  <a:srgbClr val="191B1F"/>
                </a:solidFill>
                <a:effectLst/>
                <a:latin typeface="-apple-system"/>
              </a:rPr>
              <a:t>比如一家化工厂生产日化产品，由于排放污水，造成了周边</a:t>
            </a:r>
            <a:r>
              <a:rPr lang="en-US" altLang="zh-CN" b="0" i="0" u="none" strike="noStrike" dirty="0">
                <a:solidFill>
                  <a:srgbClr val="191B1F"/>
                </a:solidFill>
                <a:effectLst/>
                <a:latin typeface="-apple-system"/>
              </a:rPr>
              <a:t>1000</a:t>
            </a:r>
            <a:r>
              <a:rPr lang="zh-CN" altLang="en-US" b="0" i="0" u="none" strike="noStrike" dirty="0">
                <a:solidFill>
                  <a:srgbClr val="191B1F"/>
                </a:solidFill>
                <a:effectLst/>
                <a:latin typeface="-apple-system"/>
              </a:rPr>
              <a:t>户居民每户大约</a:t>
            </a:r>
            <a:r>
              <a:rPr lang="en-US" altLang="zh-CN" b="0" i="0" u="none" strike="noStrike" dirty="0">
                <a:solidFill>
                  <a:srgbClr val="191B1F"/>
                </a:solidFill>
                <a:effectLst/>
                <a:latin typeface="-apple-system"/>
              </a:rPr>
              <a:t>1000</a:t>
            </a:r>
            <a:r>
              <a:rPr lang="zh-CN" altLang="en-US" b="0" i="0" u="none" strike="noStrike" dirty="0">
                <a:solidFill>
                  <a:srgbClr val="191B1F"/>
                </a:solidFill>
                <a:effectLst/>
                <a:latin typeface="-apple-system"/>
              </a:rPr>
              <a:t>元的损失（比如额外的医疗成本等），共造成外部成本</a:t>
            </a:r>
            <a:r>
              <a:rPr lang="en-US" altLang="zh-CN" b="0" i="0" u="none" strike="noStrike" dirty="0">
                <a:solidFill>
                  <a:srgbClr val="191B1F"/>
                </a:solidFill>
                <a:effectLst/>
                <a:latin typeface="-apple-system"/>
              </a:rPr>
              <a:t>100</a:t>
            </a:r>
            <a:r>
              <a:rPr lang="zh-CN" altLang="en-US" b="0" i="0" u="none" strike="noStrike" dirty="0">
                <a:solidFill>
                  <a:srgbClr val="191B1F"/>
                </a:solidFill>
                <a:effectLst/>
                <a:latin typeface="-apple-system"/>
              </a:rPr>
              <a:t>万元</a:t>
            </a:r>
            <a:endParaRPr lang="en-US" altLang="zh-CN" b="0" i="0" u="none" strike="noStrike" dirty="0">
              <a:solidFill>
                <a:srgbClr val="191B1F"/>
              </a:solidFill>
              <a:effectLst/>
              <a:latin typeface="-apple-system"/>
            </a:endParaRPr>
          </a:p>
          <a:p>
            <a:pPr algn="l"/>
            <a:r>
              <a:rPr lang="en-US" altLang="zh-CN" b="0" i="0" u="none" strike="noStrike" dirty="0">
                <a:solidFill>
                  <a:srgbClr val="191B1F"/>
                </a:solidFill>
                <a:effectLst/>
                <a:latin typeface="-apple-system"/>
              </a:rPr>
              <a:t>1.</a:t>
            </a:r>
            <a:r>
              <a:rPr lang="zh-CN" altLang="en-US" b="0" i="0" u="none" strike="noStrike" dirty="0">
                <a:solidFill>
                  <a:srgbClr val="191B1F"/>
                </a:solidFill>
                <a:effectLst/>
                <a:latin typeface="-apple-system"/>
              </a:rPr>
              <a:t>企业安装污水处理设备，成套设备价值</a:t>
            </a:r>
            <a:r>
              <a:rPr lang="en-US" altLang="zh-CN" b="0" i="0" u="none" strike="noStrike" dirty="0">
                <a:solidFill>
                  <a:srgbClr val="191B1F"/>
                </a:solidFill>
                <a:effectLst/>
                <a:latin typeface="-apple-system"/>
              </a:rPr>
              <a:t>50</a:t>
            </a:r>
            <a:r>
              <a:rPr lang="zh-CN" altLang="en-US" b="0" i="0" u="none" strike="noStrike" dirty="0">
                <a:solidFill>
                  <a:srgbClr val="191B1F"/>
                </a:solidFill>
                <a:effectLst/>
                <a:latin typeface="-apple-system"/>
              </a:rPr>
              <a:t>万元（含后期维护费用），安装后可将污水净化至对环境完全无害</a:t>
            </a:r>
          </a:p>
          <a:p>
            <a:pPr algn="l"/>
            <a:r>
              <a:rPr lang="en-US" altLang="zh-CN" b="0" i="0" u="none" strike="noStrike" dirty="0">
                <a:solidFill>
                  <a:srgbClr val="191B1F"/>
                </a:solidFill>
                <a:effectLst/>
                <a:latin typeface="-apple-system"/>
              </a:rPr>
              <a:t>2.</a:t>
            </a:r>
            <a:r>
              <a:rPr lang="zh-CN" altLang="en-US" b="0" i="0" u="none" strike="noStrike" dirty="0">
                <a:solidFill>
                  <a:srgbClr val="191B1F"/>
                </a:solidFill>
                <a:effectLst/>
                <a:latin typeface="-apple-system"/>
              </a:rPr>
              <a:t>周边居民户自行安装净水器，每户约</a:t>
            </a:r>
            <a:r>
              <a:rPr lang="en-US" altLang="zh-CN" b="0" i="0" u="none" strike="noStrike" dirty="0">
                <a:solidFill>
                  <a:srgbClr val="191B1F"/>
                </a:solidFill>
                <a:effectLst/>
                <a:latin typeface="-apple-system"/>
              </a:rPr>
              <a:t>800</a:t>
            </a:r>
            <a:r>
              <a:rPr lang="zh-CN" altLang="en-US" b="0" i="0" u="none" strike="noStrike" dirty="0">
                <a:solidFill>
                  <a:srgbClr val="191B1F"/>
                </a:solidFill>
                <a:effectLst/>
                <a:latin typeface="-apple-system"/>
              </a:rPr>
              <a:t>元，合计</a:t>
            </a:r>
            <a:r>
              <a:rPr lang="en-US" altLang="zh-CN" b="0" i="0" u="none" strike="noStrike" dirty="0">
                <a:solidFill>
                  <a:srgbClr val="191B1F"/>
                </a:solidFill>
                <a:effectLst/>
                <a:latin typeface="-apple-system"/>
              </a:rPr>
              <a:t>80</a:t>
            </a:r>
            <a:r>
              <a:rPr lang="zh-CN" altLang="en-US" b="0" i="0" u="none" strike="noStrike" dirty="0">
                <a:solidFill>
                  <a:srgbClr val="191B1F"/>
                </a:solidFill>
                <a:effectLst/>
                <a:latin typeface="-apple-system"/>
              </a:rPr>
              <a:t>万元</a:t>
            </a:r>
            <a:endParaRPr lang="en-US" altLang="zh-CN" b="0" i="0" u="none" strike="noStrike" dirty="0">
              <a:solidFill>
                <a:srgbClr val="191B1F"/>
              </a:solidFill>
              <a:effectLst/>
              <a:latin typeface="-apple-system"/>
            </a:endParaRPr>
          </a:p>
          <a:p>
            <a:pPr marL="0" indent="0" algn="l">
              <a:buNone/>
            </a:pPr>
            <a:br>
              <a:rPr lang="en-US" altLang="zh-CN" b="0" i="0" u="none" strike="noStrike" dirty="0">
                <a:solidFill>
                  <a:srgbClr val="000000"/>
                </a:solidFill>
                <a:effectLst/>
              </a:rPr>
            </a:br>
            <a:endParaRPr lang="en-US" altLang="zh-CN" b="0" i="0" u="none" strike="noStrike" dirty="0">
              <a:solidFill>
                <a:srgbClr val="191B1F"/>
              </a:solidFill>
              <a:effectLst/>
              <a:latin typeface="-apple-system"/>
            </a:endParaRPr>
          </a:p>
          <a:p>
            <a:pPr algn="l"/>
            <a:endParaRPr lang="zh-CN" altLang="en-US" b="0" i="0" u="none" strike="noStrike" dirty="0">
              <a:solidFill>
                <a:srgbClr val="191B1F"/>
              </a:solidFill>
              <a:effectLst/>
              <a:latin typeface="-apple-system"/>
            </a:endParaRPr>
          </a:p>
          <a:p>
            <a:endParaRPr kumimoji="1" lang="zh-CN" altLang="en-US" dirty="0"/>
          </a:p>
        </p:txBody>
      </p:sp>
    </p:spTree>
    <p:extLst>
      <p:ext uri="{BB962C8B-B14F-4D97-AF65-F5344CB8AC3E}">
        <p14:creationId xmlns:p14="http://schemas.microsoft.com/office/powerpoint/2010/main" val="2840618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30580"/>
          </a:xfrm>
        </p:spPr>
        <p:txBody>
          <a:bodyPr/>
          <a:lstStyle/>
          <a:p>
            <a:r>
              <a:rPr kumimoji="1" lang="zh-CN" altLang="en-US" dirty="0"/>
              <a:t>第六讲 边际学派（</a:t>
            </a:r>
            <a:r>
              <a:rPr kumimoji="1" lang="en-US" altLang="zh-CN" dirty="0"/>
              <a:t>II</a:t>
            </a:r>
            <a:r>
              <a:rPr kumimoji="1" lang="zh-CN" altLang="en-US" dirty="0"/>
              <a:t>）</a:t>
            </a:r>
          </a:p>
        </p:txBody>
      </p:sp>
      <p:sp>
        <p:nvSpPr>
          <p:cNvPr id="3" name="内容占位符 2"/>
          <p:cNvSpPr>
            <a:spLocks noGrp="1"/>
          </p:cNvSpPr>
          <p:nvPr>
            <p:ph idx="1"/>
          </p:nvPr>
        </p:nvSpPr>
        <p:spPr>
          <a:xfrm>
            <a:off x="677334" y="2308860"/>
            <a:ext cx="8596668" cy="3063240"/>
          </a:xfrm>
        </p:spPr>
        <p:txBody>
          <a:bodyPr>
            <a:normAutofit fontScale="92500" lnSpcReduction="10000"/>
          </a:bodyPr>
          <a:lstStyle/>
          <a:p>
            <a:r>
              <a:rPr kumimoji="1" lang="zh-CN" altLang="en-US" dirty="0"/>
              <a:t>不变的价值尺度被终结了。</a:t>
            </a:r>
            <a:endParaRPr kumimoji="1" lang="en-US" altLang="zh-CN" dirty="0"/>
          </a:p>
          <a:p>
            <a:r>
              <a:rPr kumimoji="1" lang="zh-CN" altLang="en-US" dirty="0"/>
              <a:t>内在价值只是幻想，存在的只是主观价值。</a:t>
            </a:r>
            <a:endParaRPr kumimoji="1" lang="en-US" altLang="zh-CN" dirty="0"/>
          </a:p>
          <a:p>
            <a:r>
              <a:rPr kumimoji="1" lang="zh-CN" altLang="en-US" dirty="0"/>
              <a:t>成本和价格不是固定的，而是受供给和需求变化。</a:t>
            </a:r>
            <a:endParaRPr kumimoji="1" lang="en-US" altLang="zh-CN" dirty="0"/>
          </a:p>
          <a:p>
            <a:r>
              <a:rPr kumimoji="1" lang="en-US" altLang="zh-CN" dirty="0"/>
              <a:t>20</a:t>
            </a:r>
            <a:r>
              <a:rPr kumimoji="1" lang="zh-CN" altLang="en-US" dirty="0"/>
              <a:t>世纪</a:t>
            </a:r>
            <a:r>
              <a:rPr kumimoji="1" lang="en-US" altLang="zh-CN" dirty="0"/>
              <a:t>70</a:t>
            </a:r>
            <a:r>
              <a:rPr kumimoji="1" lang="zh-CN" altLang="en-US" dirty="0"/>
              <a:t>年代末 </a:t>
            </a:r>
            <a:r>
              <a:rPr kumimoji="1" lang="en-US" altLang="zh-CN" dirty="0"/>
              <a:t>80</a:t>
            </a:r>
            <a:r>
              <a:rPr kumimoji="1" lang="zh-CN" altLang="en-US" dirty="0"/>
              <a:t>年代初 </a:t>
            </a:r>
            <a:r>
              <a:rPr kumimoji="1" lang="en-US" altLang="zh-CN" dirty="0"/>
              <a:t>——</a:t>
            </a:r>
            <a:r>
              <a:rPr kumimoji="1" lang="zh-CN" altLang="en-US" dirty="0"/>
              <a:t>高昂的石油价格</a:t>
            </a:r>
            <a:r>
              <a:rPr kumimoji="1" lang="en-US" altLang="zh-CN" dirty="0"/>
              <a:t>——</a:t>
            </a:r>
            <a:r>
              <a:rPr kumimoji="1" lang="zh-CN" altLang="en-US" dirty="0"/>
              <a:t>汽油产业的零售价格</a:t>
            </a:r>
            <a:r>
              <a:rPr kumimoji="1" lang="en-US" altLang="zh-CN" dirty="0"/>
              <a:t>——</a:t>
            </a:r>
            <a:r>
              <a:rPr kumimoji="1" lang="zh-CN" altLang="en-US" dirty="0"/>
              <a:t>石油产业生产资料的价格</a:t>
            </a:r>
            <a:endParaRPr kumimoji="1" lang="en-US" altLang="zh-CN" dirty="0"/>
          </a:p>
          <a:p>
            <a:r>
              <a:rPr kumimoji="1" lang="zh-CN" altLang="en-US" dirty="0"/>
              <a:t>德国历史学派不为所动，认为“普遍的”原理是“无用的”。</a:t>
            </a:r>
            <a:endParaRPr kumimoji="1" lang="en-US" altLang="zh-CN" dirty="0"/>
          </a:p>
          <a:p>
            <a:r>
              <a:rPr kumimoji="1" lang="zh-CN" altLang="en-US" dirty="0"/>
              <a:t>门格尔：施穆勒是这种人，来到一个建筑场地，倾倒一些材料，然后就宣称自己是建筑师。</a:t>
            </a:r>
            <a:endParaRPr kumimoji="1" lang="en-US" altLang="zh-CN" dirty="0"/>
          </a:p>
          <a:p>
            <a:r>
              <a:rPr kumimoji="1" lang="en-US" altLang="zh-CN" dirty="0"/>
              <a:t>ROSEN</a:t>
            </a:r>
            <a:r>
              <a:rPr kumimoji="1" lang="zh-CN" altLang="en-US" dirty="0"/>
              <a:t>：“在世纪之交，奥地利学派的方法支配着美国的经济学”。</a:t>
            </a:r>
            <a:endParaRPr kumimoji="1" lang="en-US" altLang="zh-CN" dirty="0"/>
          </a:p>
          <a:p>
            <a:pPr marL="0" indent="0">
              <a:buNone/>
            </a:pPr>
            <a:endParaRPr kumimoji="1" lang="en-US" altLang="zh-CN" dirty="0"/>
          </a:p>
          <a:p>
            <a:endParaRPr kumimoji="1"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54547-8F14-3B49-97A0-7142648E9F6B}"/>
              </a:ext>
            </a:extLst>
          </p:cNvPr>
          <p:cNvSpPr>
            <a:spLocks noGrp="1"/>
          </p:cNvSpPr>
          <p:nvPr>
            <p:ph type="title"/>
          </p:nvPr>
        </p:nvSpPr>
        <p:spPr/>
        <p:txBody>
          <a:bodyPr/>
          <a:lstStyle/>
          <a:p>
            <a:r>
              <a:rPr kumimoji="1" lang="zh-CN" altLang="en-US">
                <a:sym typeface="+mn-ea"/>
              </a:rPr>
              <a:t>第七讲 从制度分析到新制度经济学</a:t>
            </a:r>
            <a:endParaRPr kumimoji="1" lang="zh-CN" altLang="en-US"/>
          </a:p>
        </p:txBody>
      </p:sp>
      <p:sp>
        <p:nvSpPr>
          <p:cNvPr id="3" name="内容占位符 2">
            <a:extLst>
              <a:ext uri="{FF2B5EF4-FFF2-40B4-BE49-F238E27FC236}">
                <a16:creationId xmlns:a16="http://schemas.microsoft.com/office/drawing/2014/main" id="{EA44BABC-F35C-C845-944C-BAF4CDF95106}"/>
              </a:ext>
            </a:extLst>
          </p:cNvPr>
          <p:cNvSpPr>
            <a:spLocks noGrp="1"/>
          </p:cNvSpPr>
          <p:nvPr>
            <p:ph idx="1"/>
          </p:nvPr>
        </p:nvSpPr>
        <p:spPr/>
        <p:txBody>
          <a:bodyPr>
            <a:normAutofit fontScale="92500" lnSpcReduction="20000"/>
          </a:bodyPr>
          <a:lstStyle/>
          <a:p>
            <a:pPr algn="l"/>
            <a:r>
              <a:rPr lang="zh-CN" altLang="en-US" b="1" i="0" u="none" strike="noStrike" dirty="0">
                <a:solidFill>
                  <a:srgbClr val="FF0000"/>
                </a:solidFill>
                <a:effectLst/>
                <a:latin typeface="-apple-system"/>
              </a:rPr>
              <a:t>交易费用为</a:t>
            </a:r>
            <a:r>
              <a:rPr lang="en-US" altLang="zh-CN" b="1" i="0" u="none" strike="noStrike" dirty="0">
                <a:solidFill>
                  <a:srgbClr val="FF0000"/>
                </a:solidFill>
                <a:effectLst/>
                <a:latin typeface="-apple-system"/>
              </a:rPr>
              <a:t>0</a:t>
            </a:r>
          </a:p>
          <a:p>
            <a:pPr algn="l"/>
            <a:r>
              <a:rPr lang="en-US" altLang="zh-CN" b="0" i="0" u="none" strike="noStrike" dirty="0">
                <a:solidFill>
                  <a:srgbClr val="000000"/>
                </a:solidFill>
                <a:effectLst/>
              </a:rPr>
              <a:t>1.</a:t>
            </a:r>
            <a:r>
              <a:rPr lang="zh-CN" altLang="en-US" b="0" i="0" u="none" strike="noStrike" dirty="0">
                <a:solidFill>
                  <a:srgbClr val="000000"/>
                </a:solidFill>
                <a:effectLst/>
              </a:rPr>
              <a:t>界定居民有清洁权时：企业要着手处理污染问题，企业会更倾向于自己安装净水设备，而不是花钱去帮</a:t>
            </a:r>
            <a:r>
              <a:rPr lang="en-US" altLang="zh-CN" b="0" i="0" u="none" strike="noStrike" dirty="0">
                <a:solidFill>
                  <a:srgbClr val="000000"/>
                </a:solidFill>
                <a:effectLst/>
              </a:rPr>
              <a:t>1000</a:t>
            </a:r>
            <a:r>
              <a:rPr lang="zh-CN" altLang="en-US" b="0" i="0" u="none" strike="noStrike" dirty="0">
                <a:solidFill>
                  <a:srgbClr val="000000"/>
                </a:solidFill>
                <a:effectLst/>
              </a:rPr>
              <a:t>户居民装净水器，选择方案</a:t>
            </a:r>
            <a:r>
              <a:rPr lang="en-US" altLang="zh-CN" b="0" i="0" u="none" strike="noStrike" dirty="0">
                <a:solidFill>
                  <a:srgbClr val="000000"/>
                </a:solidFill>
                <a:effectLst/>
              </a:rPr>
              <a:t>1</a:t>
            </a:r>
          </a:p>
          <a:p>
            <a:pPr algn="l"/>
            <a:r>
              <a:rPr lang="en-US" altLang="zh-CN" b="0" i="0" u="none" strike="noStrike" dirty="0">
                <a:solidFill>
                  <a:srgbClr val="000000"/>
                </a:solidFill>
                <a:effectLst/>
              </a:rPr>
              <a:t>2.</a:t>
            </a:r>
            <a:r>
              <a:rPr lang="zh-CN" altLang="en-US" b="0" i="0" u="none" strike="noStrike" dirty="0">
                <a:solidFill>
                  <a:srgbClr val="000000"/>
                </a:solidFill>
                <a:effectLst/>
              </a:rPr>
              <a:t>界定企业有排污权时：居民自己处理污染问题，从“理性人”原则来看，</a:t>
            </a:r>
            <a:r>
              <a:rPr lang="en-US" altLang="zh-CN" b="0" i="0" u="none" strike="noStrike" dirty="0">
                <a:solidFill>
                  <a:srgbClr val="000000"/>
                </a:solidFill>
                <a:effectLst/>
              </a:rPr>
              <a:t>1000</a:t>
            </a:r>
            <a:r>
              <a:rPr lang="zh-CN" altLang="en-US" b="0" i="0" u="none" strike="noStrike" dirty="0">
                <a:solidFill>
                  <a:srgbClr val="000000"/>
                </a:solidFill>
                <a:effectLst/>
              </a:rPr>
              <a:t>户居民会更愿意每户出</a:t>
            </a:r>
            <a:r>
              <a:rPr lang="en-US" altLang="zh-CN" b="0" i="0" u="none" strike="noStrike" dirty="0">
                <a:solidFill>
                  <a:srgbClr val="000000"/>
                </a:solidFill>
                <a:effectLst/>
              </a:rPr>
              <a:t>500</a:t>
            </a:r>
            <a:r>
              <a:rPr lang="zh-CN" altLang="en-US" b="0" i="0" u="none" strike="noStrike" dirty="0">
                <a:solidFill>
                  <a:srgbClr val="000000"/>
                </a:solidFill>
                <a:effectLst/>
              </a:rPr>
              <a:t>元，集资让工厂安装净水设备，而不是每户花</a:t>
            </a:r>
            <a:r>
              <a:rPr lang="en-US" altLang="zh-CN" b="0" i="0" u="none" strike="noStrike" dirty="0">
                <a:solidFill>
                  <a:srgbClr val="000000"/>
                </a:solidFill>
                <a:effectLst/>
              </a:rPr>
              <a:t>800</a:t>
            </a:r>
            <a:r>
              <a:rPr lang="zh-CN" altLang="en-US" b="0" i="0" u="none" strike="noStrike" dirty="0">
                <a:solidFill>
                  <a:srgbClr val="000000"/>
                </a:solidFill>
                <a:effectLst/>
              </a:rPr>
              <a:t>元安装净水器，同样选择方案</a:t>
            </a:r>
            <a:r>
              <a:rPr lang="en-US" altLang="zh-CN" b="0" i="0" u="none" strike="noStrike" dirty="0">
                <a:solidFill>
                  <a:srgbClr val="000000"/>
                </a:solidFill>
                <a:effectLst/>
              </a:rPr>
              <a:t>1</a:t>
            </a:r>
          </a:p>
          <a:p>
            <a:pPr algn="l"/>
            <a:r>
              <a:rPr lang="zh-CN" altLang="en-US" b="1" i="0" u="none" strike="noStrike" dirty="0">
                <a:solidFill>
                  <a:srgbClr val="FF0000"/>
                </a:solidFill>
                <a:effectLst/>
              </a:rPr>
              <a:t>交易费用不为</a:t>
            </a:r>
            <a:r>
              <a:rPr lang="en-US" altLang="zh-CN" b="1" i="0" u="none" strike="noStrike" dirty="0">
                <a:solidFill>
                  <a:srgbClr val="FF0000"/>
                </a:solidFill>
                <a:effectLst/>
              </a:rPr>
              <a:t>0</a:t>
            </a:r>
          </a:p>
          <a:p>
            <a:pPr algn="l"/>
            <a:r>
              <a:rPr lang="zh-CN" altLang="en-US" b="0" i="0" u="none" strike="noStrike" dirty="0">
                <a:solidFill>
                  <a:srgbClr val="000000"/>
                </a:solidFill>
                <a:effectLst/>
              </a:rPr>
              <a:t>假设界定企业有排污权，居民想选择方案</a:t>
            </a:r>
            <a:r>
              <a:rPr lang="en-US" altLang="zh-CN" b="0" i="0" u="none" strike="noStrike" dirty="0">
                <a:solidFill>
                  <a:srgbClr val="000000"/>
                </a:solidFill>
                <a:effectLst/>
              </a:rPr>
              <a:t>1</a:t>
            </a:r>
            <a:r>
              <a:rPr lang="zh-CN" altLang="en-US" b="0" i="0" u="none" strike="noStrike" dirty="0">
                <a:solidFill>
                  <a:srgbClr val="000000"/>
                </a:solidFill>
                <a:effectLst/>
              </a:rPr>
              <a:t>集资为企业安装净水设备，但问题来了，首先，</a:t>
            </a:r>
            <a:r>
              <a:rPr lang="en-US" altLang="zh-CN" b="0" i="0" u="none" strike="noStrike" dirty="0">
                <a:solidFill>
                  <a:srgbClr val="000000"/>
                </a:solidFill>
                <a:effectLst/>
              </a:rPr>
              <a:t>1000</a:t>
            </a:r>
            <a:r>
              <a:rPr lang="zh-CN" altLang="en-US" b="0" i="0" u="none" strike="noStrike" dirty="0">
                <a:solidFill>
                  <a:srgbClr val="000000"/>
                </a:solidFill>
                <a:effectLst/>
              </a:rPr>
              <a:t>户居民之前的协调沟通需要耗费大量的成本（参考钉子户、交物业费等）；其次，居民的集资方案要获得企业的同意又需要耗费大量的时间及金钱；再次，政府能否同意该项方案又是两说</a:t>
            </a:r>
          </a:p>
          <a:p>
            <a:pPr algn="l"/>
            <a:r>
              <a:rPr lang="zh-CN" altLang="en-US" b="0" i="0" u="none" strike="noStrike" dirty="0">
                <a:solidFill>
                  <a:srgbClr val="000000"/>
                </a:solidFill>
                <a:effectLst/>
              </a:rPr>
              <a:t>因此，当三部门之前沟通成本折现超过</a:t>
            </a:r>
            <a:r>
              <a:rPr lang="en-US" altLang="zh-CN" b="0" i="0" u="none" strike="noStrike" dirty="0">
                <a:solidFill>
                  <a:srgbClr val="000000"/>
                </a:solidFill>
                <a:effectLst/>
              </a:rPr>
              <a:t>30</a:t>
            </a:r>
            <a:r>
              <a:rPr lang="zh-CN" altLang="en-US" b="0" i="0" u="none" strike="noStrike" dirty="0">
                <a:solidFill>
                  <a:srgbClr val="000000"/>
                </a:solidFill>
                <a:effectLst/>
              </a:rPr>
              <a:t>万元时，最终的结果是居民户只能选择方案</a:t>
            </a:r>
            <a:r>
              <a:rPr lang="en-US" altLang="zh-CN" b="0" i="0" u="none" strike="noStrike" dirty="0">
                <a:solidFill>
                  <a:srgbClr val="000000"/>
                </a:solidFill>
                <a:effectLst/>
              </a:rPr>
              <a:t>2</a:t>
            </a:r>
            <a:r>
              <a:rPr lang="zh-CN" altLang="en-US" b="0" i="0" u="none" strike="noStrike" dirty="0">
                <a:solidFill>
                  <a:srgbClr val="000000"/>
                </a:solidFill>
                <a:effectLst/>
              </a:rPr>
              <a:t>，即每户自己花</a:t>
            </a:r>
            <a:r>
              <a:rPr lang="en-US" altLang="zh-CN" b="0" i="0" u="none" strike="noStrike" dirty="0">
                <a:solidFill>
                  <a:srgbClr val="000000"/>
                </a:solidFill>
                <a:effectLst/>
              </a:rPr>
              <a:t>800</a:t>
            </a:r>
            <a:r>
              <a:rPr lang="zh-CN" altLang="en-US" b="0" i="0" u="none" strike="noStrike" dirty="0">
                <a:solidFill>
                  <a:srgbClr val="000000"/>
                </a:solidFill>
                <a:effectLst/>
              </a:rPr>
              <a:t>元安装净水器</a:t>
            </a:r>
            <a:br>
              <a:rPr lang="zh-CN" altLang="en-US" b="0" i="0" u="none" strike="noStrike" dirty="0">
                <a:solidFill>
                  <a:srgbClr val="000000"/>
                </a:solidFill>
                <a:effectLst/>
              </a:rPr>
            </a:br>
            <a:br>
              <a:rPr lang="en-US" altLang="zh-CN" b="0" i="0" u="none" strike="noStrike" dirty="0">
                <a:solidFill>
                  <a:srgbClr val="000000"/>
                </a:solidFill>
                <a:effectLst/>
              </a:rPr>
            </a:br>
            <a:endParaRPr kumimoji="1" lang="zh-CN" altLang="en-US" dirty="0"/>
          </a:p>
        </p:txBody>
      </p:sp>
    </p:spTree>
    <p:extLst>
      <p:ext uri="{BB962C8B-B14F-4D97-AF65-F5344CB8AC3E}">
        <p14:creationId xmlns:p14="http://schemas.microsoft.com/office/powerpoint/2010/main" val="432476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p:nvPr/>
        </p:nvSpPr>
        <p:spPr>
          <a:xfrm>
            <a:off x="959485" y="340995"/>
            <a:ext cx="2145139" cy="461665"/>
          </a:xfrm>
          <a:prstGeom prst="rect">
            <a:avLst/>
          </a:prstGeom>
          <a:noFill/>
        </p:spPr>
        <p:txBody>
          <a:bodyPr wrap="none">
            <a:spAutoFit/>
          </a:bodyPr>
          <a:lstStyle/>
          <a:p>
            <a:r>
              <a:rPr kumimoji="1" lang="zh-CN" altLang="en-US" sz="2400" dirty="0"/>
              <a:t>道格拉斯</a:t>
            </a:r>
            <a:r>
              <a:rPr kumimoji="1" lang="en-US" altLang="zh-CN" sz="2400" dirty="0"/>
              <a:t>·</a:t>
            </a:r>
            <a:r>
              <a:rPr kumimoji="1" lang="zh-CN" altLang="en-US" sz="2400" dirty="0"/>
              <a:t>诺斯</a:t>
            </a:r>
          </a:p>
        </p:txBody>
      </p:sp>
      <p:sp>
        <p:nvSpPr>
          <p:cNvPr id="5" name="矩形 4"/>
          <p:cNvSpPr/>
          <p:nvPr/>
        </p:nvSpPr>
        <p:spPr>
          <a:xfrm>
            <a:off x="0" y="202495"/>
            <a:ext cx="794456" cy="738664"/>
          </a:xfrm>
          <a:prstGeom prst="rect">
            <a:avLst/>
          </a:prstGeom>
          <a:solidFill>
            <a:srgbClr val="9A0001"/>
          </a:solidFill>
          <a:ln w="12700">
            <a:noFill/>
          </a:ln>
        </p:spPr>
        <p:txBody>
          <a:bodyPr anchor="ctr"/>
          <a:lstStyle/>
          <a:p>
            <a:pPr marL="0" marR="0" lvl="0" indent="0" algn="ctr" defTabSz="914400" eaLnBrk="1" fontAlgn="auto" latinLnBrk="0" hangingPunct="1">
              <a:lnSpc>
                <a:spcPct val="100000"/>
              </a:lnSpc>
              <a:spcBef>
                <a:spcPts val="0"/>
              </a:spcBef>
              <a:spcAft>
                <a:spcPts val="0"/>
              </a:spcAft>
              <a:buNone/>
              <a:defRPr/>
            </a:pPr>
            <a:endParaRPr kumimoji="0" lang="zh-CN" altLang="en-US" sz="1800" b="0" i="0" u="none" strike="noStrike" kern="1200" cap="none" spc="0" normalizeH="0" noProof="0">
              <a:ln>
                <a:noFill/>
              </a:ln>
              <a:solidFill>
                <a:srgbClr val="FFFFFF"/>
              </a:solidFill>
              <a:effectLst/>
              <a:uLnTx/>
              <a:uFillTx/>
              <a:ea typeface="等线" panose="02010600030101010101" charset="-122"/>
            </a:endParaRPr>
          </a:p>
        </p:txBody>
      </p:sp>
      <p:sp>
        <p:nvSpPr>
          <p:cNvPr id="18" name="矩形 17"/>
          <p:cNvSpPr/>
          <p:nvPr/>
        </p:nvSpPr>
        <p:spPr>
          <a:xfrm flipV="1">
            <a:off x="7529454" y="6772905"/>
            <a:ext cx="4682001" cy="128741"/>
          </a:xfrm>
          <a:prstGeom prst="rect">
            <a:avLst/>
          </a:prstGeom>
          <a:solidFill>
            <a:srgbClr val="9A0001"/>
          </a:solidFill>
          <a:ln w="12700">
            <a:noFill/>
          </a:ln>
        </p:spPr>
        <p:txBody>
          <a:bodyPr anchor="ctr"/>
          <a:lstStyle/>
          <a:p>
            <a:pPr marL="0" marR="0" lvl="0" indent="0" algn="ctr" defTabSz="914400" eaLnBrk="1" fontAlgn="auto" latinLnBrk="0" hangingPunct="1">
              <a:lnSpc>
                <a:spcPct val="100000"/>
              </a:lnSpc>
              <a:spcBef>
                <a:spcPts val="0"/>
              </a:spcBef>
              <a:spcAft>
                <a:spcPts val="0"/>
              </a:spcAft>
              <a:buNone/>
              <a:defRPr/>
            </a:pPr>
            <a:endParaRPr kumimoji="0" lang="zh-CN" altLang="en-US" sz="1800" b="0" i="0" u="none" strike="noStrike" kern="1200" cap="none" spc="0" normalizeH="0" noProof="0">
              <a:ln>
                <a:noFill/>
              </a:ln>
              <a:solidFill>
                <a:srgbClr val="FFFFFF"/>
              </a:solidFill>
              <a:effectLst/>
              <a:uLnTx/>
              <a:uFillTx/>
              <a:ea typeface="等线" panose="02010600030101010101" charset="-122"/>
            </a:endParaRPr>
          </a:p>
        </p:txBody>
      </p:sp>
      <p:sp>
        <p:nvSpPr>
          <p:cNvPr id="9" name="文本框 8"/>
          <p:cNvSpPr/>
          <p:nvPr/>
        </p:nvSpPr>
        <p:spPr>
          <a:xfrm>
            <a:off x="4998261" y="1391240"/>
            <a:ext cx="6847688" cy="4579139"/>
          </a:xfrm>
          <a:prstGeom prst="rect">
            <a:avLst/>
          </a:prstGeom>
          <a:noFill/>
        </p:spPr>
        <p:txBody>
          <a:bodyPr wrap="square" rtlCol="0">
            <a:spAutoFit/>
          </a:bodyPr>
          <a:lstStyle/>
          <a:p>
            <a:pPr marL="285750" lvl="1" indent="-285750" algn="just">
              <a:lnSpc>
                <a:spcPct val="150000"/>
              </a:lnSpc>
              <a:buFont typeface="020B0604020202020204" pitchFamily="34" charset="0"/>
              <a:buChar char="•"/>
            </a:pPr>
            <a:r>
              <a:rPr kumimoji="0" lang="en-US" altLang="zh-CN" b="1" i="0" u="none" strike="noStrike" kern="1200" cap="none" spc="0" normalizeH="0" noProof="0" dirty="0">
                <a:ln>
                  <a:noFill/>
                </a:ln>
                <a:solidFill>
                  <a:srgbClr val="000000"/>
                </a:solidFill>
                <a:effectLst/>
                <a:uLnTx/>
                <a:uFillTx/>
                <a:cs typeface="+mn-ea"/>
              </a:rPr>
              <a:t>1920</a:t>
            </a:r>
            <a:r>
              <a:rPr kumimoji="0" lang="zh-CN" altLang="en-US" b="1" i="0" u="none" strike="noStrike" kern="1200" cap="none" spc="0" normalizeH="0" noProof="0" dirty="0">
                <a:ln>
                  <a:noFill/>
                </a:ln>
                <a:solidFill>
                  <a:srgbClr val="000000"/>
                </a:solidFill>
                <a:effectLst/>
                <a:uLnTx/>
                <a:uFillTx/>
                <a:cs typeface="+mn-ea"/>
              </a:rPr>
              <a:t>年出生于美国马萨诸塞州的坎布里奇市，</a:t>
            </a:r>
            <a:r>
              <a:rPr kumimoji="0" lang="en-US" altLang="zh-CN" b="1" i="0" u="none" strike="noStrike" kern="1200" cap="none" spc="0" normalizeH="0" noProof="0" dirty="0">
                <a:ln>
                  <a:noFill/>
                </a:ln>
                <a:solidFill>
                  <a:srgbClr val="000000"/>
                </a:solidFill>
                <a:effectLst/>
                <a:uLnTx/>
                <a:uFillTx/>
                <a:cs typeface="+mn-ea"/>
              </a:rPr>
              <a:t>1942</a:t>
            </a:r>
            <a:r>
              <a:rPr kumimoji="0" lang="zh-CN" altLang="en-US" b="1" i="0" u="none" strike="noStrike" kern="1200" cap="none" spc="0" normalizeH="0" noProof="0" dirty="0">
                <a:ln>
                  <a:noFill/>
                </a:ln>
                <a:solidFill>
                  <a:srgbClr val="000000"/>
                </a:solidFill>
                <a:effectLst/>
                <a:uLnTx/>
                <a:uFillTx/>
                <a:cs typeface="+mn-ea"/>
              </a:rPr>
              <a:t>年在加州大学伯克利分校取得学士，之后在美国海岸警卫队服役四年，</a:t>
            </a:r>
            <a:r>
              <a:rPr kumimoji="0" lang="en-US" altLang="zh-CN" b="1" i="0" u="none" strike="noStrike" kern="1200" cap="none" spc="0" normalizeH="0" noProof="0" dirty="0">
                <a:ln>
                  <a:noFill/>
                </a:ln>
                <a:solidFill>
                  <a:srgbClr val="000000"/>
                </a:solidFill>
                <a:effectLst/>
                <a:uLnTx/>
                <a:uFillTx/>
                <a:cs typeface="+mn-ea"/>
              </a:rPr>
              <a:t>1946</a:t>
            </a:r>
            <a:r>
              <a:rPr kumimoji="0" lang="zh-CN" altLang="en-US" b="1" i="0" u="none" strike="noStrike" kern="1200" cap="none" spc="0" normalizeH="0" noProof="0" dirty="0">
                <a:ln>
                  <a:noFill/>
                </a:ln>
                <a:solidFill>
                  <a:srgbClr val="000000"/>
                </a:solidFill>
                <a:effectLst/>
                <a:uLnTx/>
                <a:uFillTx/>
                <a:cs typeface="+mn-ea"/>
              </a:rPr>
              <a:t>年重返加州大学伯克利分校取得经济学博士学位。</a:t>
            </a:r>
            <a:r>
              <a:rPr kumimoji="0" lang="en-US" altLang="zh-CN" b="1" i="0" u="none" strike="noStrike" kern="1200" cap="none" spc="0" normalizeH="0" noProof="0" dirty="0">
                <a:ln>
                  <a:noFill/>
                </a:ln>
                <a:solidFill>
                  <a:srgbClr val="000000"/>
                </a:solidFill>
                <a:effectLst/>
                <a:uLnTx/>
                <a:uFillTx/>
                <a:cs typeface="+mn-ea"/>
              </a:rPr>
              <a:t>1950</a:t>
            </a:r>
            <a:r>
              <a:rPr kumimoji="0" lang="zh-CN" altLang="en-US" b="1" i="0" u="none" strike="noStrike" kern="1200" cap="none" spc="0" normalizeH="0" noProof="0" dirty="0">
                <a:ln>
                  <a:noFill/>
                </a:ln>
                <a:solidFill>
                  <a:srgbClr val="000000"/>
                </a:solidFill>
                <a:effectLst/>
                <a:uLnTx/>
                <a:uFillTx/>
                <a:cs typeface="+mn-ea"/>
              </a:rPr>
              <a:t>年至西雅图的华盛顿大学开始从事经济学研究。</a:t>
            </a:r>
            <a:endParaRPr kumimoji="0" lang="en-US" altLang="zh-CN" b="1" i="0" u="none" strike="noStrike" kern="1200" cap="none" spc="0" normalizeH="0" noProof="0" dirty="0">
              <a:ln>
                <a:noFill/>
              </a:ln>
              <a:solidFill>
                <a:srgbClr val="000000"/>
              </a:solidFill>
              <a:effectLst/>
              <a:uLnTx/>
              <a:uFillTx/>
              <a:cs typeface="+mn-ea"/>
            </a:endParaRPr>
          </a:p>
          <a:p>
            <a:pPr marL="285750" lvl="1" indent="-285750" algn="just">
              <a:lnSpc>
                <a:spcPct val="150000"/>
              </a:lnSpc>
              <a:buFont typeface="020B0604020202020204" pitchFamily="34" charset="0"/>
              <a:buChar char="•"/>
            </a:pPr>
            <a:r>
              <a:rPr lang="zh-CN" altLang="en-US" b="1" dirty="0">
                <a:solidFill>
                  <a:srgbClr val="000000"/>
                </a:solidFill>
                <a:cs typeface="+mn-ea"/>
              </a:rPr>
              <a:t>博士论文研究美国人寿保险史</a:t>
            </a:r>
            <a:endParaRPr lang="en-US" altLang="zh-CN" b="1" dirty="0">
              <a:solidFill>
                <a:srgbClr val="000000"/>
              </a:solidFill>
              <a:cs typeface="+mn-ea"/>
            </a:endParaRPr>
          </a:p>
          <a:p>
            <a:pPr marL="285750" lvl="1" indent="-285750" algn="just">
              <a:lnSpc>
                <a:spcPct val="150000"/>
              </a:lnSpc>
              <a:buFont typeface="020B0604020202020204" pitchFamily="34" charset="0"/>
              <a:buChar char="•"/>
            </a:pPr>
            <a:r>
              <a:rPr lang="zh-CN" altLang="en-US" b="1" dirty="0">
                <a:solidFill>
                  <a:srgbClr val="000000"/>
                </a:solidFill>
                <a:cs typeface="+mn-ea"/>
              </a:rPr>
              <a:t>转向经济发展的第一篇文章是在</a:t>
            </a:r>
            <a:r>
              <a:rPr lang="en-US" altLang="zh-CN" b="1" dirty="0">
                <a:solidFill>
                  <a:srgbClr val="000000"/>
                </a:solidFill>
                <a:cs typeface="+mn-ea"/>
              </a:rPr>
              <a:t>《</a:t>
            </a:r>
            <a:r>
              <a:rPr lang="zh-CN" altLang="en-US" b="1" dirty="0">
                <a:solidFill>
                  <a:srgbClr val="000000"/>
                </a:solidFill>
                <a:cs typeface="+mn-ea"/>
              </a:rPr>
              <a:t>政治经济学杂志</a:t>
            </a:r>
            <a:r>
              <a:rPr lang="en-US" altLang="zh-CN" b="1" dirty="0">
                <a:solidFill>
                  <a:srgbClr val="000000"/>
                </a:solidFill>
                <a:cs typeface="+mn-ea"/>
              </a:rPr>
              <a:t>》</a:t>
            </a:r>
            <a:r>
              <a:rPr lang="zh-CN" altLang="en-US" b="1" dirty="0">
                <a:solidFill>
                  <a:srgbClr val="000000"/>
                </a:solidFill>
                <a:cs typeface="+mn-ea"/>
              </a:rPr>
              <a:t>的</a:t>
            </a:r>
            <a:r>
              <a:rPr lang="en-US" altLang="zh-CN" b="1" dirty="0">
                <a:solidFill>
                  <a:srgbClr val="000000"/>
                </a:solidFill>
                <a:cs typeface="+mn-ea"/>
              </a:rPr>
              <a:t>《</a:t>
            </a:r>
            <a:r>
              <a:rPr lang="zh-CN" altLang="en-US" b="1" dirty="0">
                <a:solidFill>
                  <a:srgbClr val="000000"/>
                </a:solidFill>
                <a:cs typeface="+mn-ea"/>
              </a:rPr>
              <a:t>区位理论与区域经济增长</a:t>
            </a:r>
            <a:r>
              <a:rPr lang="en-US" altLang="zh-CN" b="1" dirty="0">
                <a:solidFill>
                  <a:srgbClr val="000000"/>
                </a:solidFill>
                <a:cs typeface="+mn-ea"/>
              </a:rPr>
              <a:t>》</a:t>
            </a:r>
            <a:r>
              <a:rPr lang="zh-CN" altLang="en-US" b="1" dirty="0">
                <a:solidFill>
                  <a:srgbClr val="000000"/>
                </a:solidFill>
                <a:cs typeface="+mn-ea"/>
              </a:rPr>
              <a:t>，</a:t>
            </a:r>
            <a:r>
              <a:rPr lang="en-US" altLang="zh-CN" b="1" dirty="0">
                <a:solidFill>
                  <a:srgbClr val="000000"/>
                </a:solidFill>
                <a:cs typeface="+mn-ea"/>
              </a:rPr>
              <a:t>1956</a:t>
            </a:r>
            <a:r>
              <a:rPr lang="zh-CN" altLang="en-US" b="1" dirty="0">
                <a:solidFill>
                  <a:srgbClr val="000000"/>
                </a:solidFill>
                <a:cs typeface="+mn-ea"/>
              </a:rPr>
              <a:t>至</a:t>
            </a:r>
            <a:r>
              <a:rPr lang="en-US" altLang="zh-CN" b="1" dirty="0">
                <a:solidFill>
                  <a:srgbClr val="000000"/>
                </a:solidFill>
                <a:cs typeface="+mn-ea"/>
              </a:rPr>
              <a:t>1957</a:t>
            </a:r>
            <a:r>
              <a:rPr lang="zh-CN" altLang="en-US" b="1" dirty="0">
                <a:solidFill>
                  <a:srgbClr val="000000"/>
                </a:solidFill>
                <a:cs typeface="+mn-ea"/>
              </a:rPr>
              <a:t>年在哈佛大学国民经济研究局（</a:t>
            </a:r>
            <a:r>
              <a:rPr lang="en-US" altLang="zh-CN" b="1" dirty="0">
                <a:solidFill>
                  <a:srgbClr val="000000"/>
                </a:solidFill>
                <a:cs typeface="+mn-ea"/>
              </a:rPr>
              <a:t>National Bureau of Economic Research, NBER)</a:t>
            </a:r>
            <a:r>
              <a:rPr lang="zh-CN" altLang="en-US" b="1" dirty="0">
                <a:solidFill>
                  <a:srgbClr val="000000"/>
                </a:solidFill>
                <a:cs typeface="+mn-ea"/>
              </a:rPr>
              <a:t>做研究员，结实诸多经济学家，每星期南下巴尔的摩与西蒙</a:t>
            </a:r>
            <a:r>
              <a:rPr lang="en-US" altLang="zh-CN" b="1" dirty="0">
                <a:solidFill>
                  <a:srgbClr val="000000"/>
                </a:solidFill>
                <a:cs typeface="+mn-ea"/>
              </a:rPr>
              <a:t>·</a:t>
            </a:r>
            <a:r>
              <a:rPr lang="zh-CN" altLang="en-US" b="1" dirty="0">
                <a:solidFill>
                  <a:srgbClr val="000000"/>
                </a:solidFill>
                <a:cs typeface="+mn-ea"/>
              </a:rPr>
              <a:t>库兹涅茨讨论，正是这一年完成了第一门计量史学的论文。</a:t>
            </a:r>
            <a:endParaRPr lang="en-US" altLang="zh-CN" b="1" dirty="0">
              <a:solidFill>
                <a:srgbClr val="000000"/>
              </a:solidFill>
              <a:cs typeface="+mn-ea"/>
            </a:endParaRPr>
          </a:p>
          <a:p>
            <a:pPr marL="0" lvl="1" algn="just">
              <a:lnSpc>
                <a:spcPct val="125000"/>
              </a:lnSpc>
            </a:pPr>
            <a:endParaRPr kumimoji="0" lang="zh-CN" altLang="en-US" sz="2000" b="0" i="0" u="none" strike="noStrike" kern="1200" cap="none" spc="0" normalizeH="0" noProof="0" dirty="0">
              <a:ln>
                <a:noFill/>
              </a:ln>
              <a:solidFill>
                <a:srgbClr val="000000"/>
              </a:solidFill>
              <a:effectLst/>
              <a:uLnTx/>
              <a:uFillTx/>
              <a:cs typeface="+mn-ea"/>
            </a:endParaRPr>
          </a:p>
        </p:txBody>
      </p:sp>
      <p:sp>
        <p:nvSpPr>
          <p:cNvPr id="2" name="灯片编号占位符 1">
            <a:extLst>
              <a:ext uri="{FF2B5EF4-FFF2-40B4-BE49-F238E27FC236}">
                <a16:creationId xmlns:a16="http://schemas.microsoft.com/office/drawing/2014/main" id="{358F2E4B-BFE5-44F1-A919-6040F8125169}"/>
              </a:ext>
            </a:extLst>
          </p:cNvPr>
          <p:cNvSpPr>
            <a:spLocks noGrp="1"/>
          </p:cNvSpPr>
          <p:nvPr>
            <p:ph type="sldNum" idx="12"/>
          </p:nvPr>
        </p:nvSpPr>
        <p:spPr/>
        <p:txBody>
          <a:bodyPr/>
          <a:lstStyle/>
          <a:p>
            <a:r>
              <a:rPr lang="en-US" altLang="zh-CN"/>
              <a:t>8</a:t>
            </a:r>
            <a:endParaRPr lang="zh-CN"/>
          </a:p>
        </p:txBody>
      </p:sp>
      <p:pic>
        <p:nvPicPr>
          <p:cNvPr id="2050" name="Picture 2">
            <a:extLst>
              <a:ext uri="{FF2B5EF4-FFF2-40B4-BE49-F238E27FC236}">
                <a16:creationId xmlns:a16="http://schemas.microsoft.com/office/drawing/2014/main" id="{DD476531-8696-4966-8E4D-24A6C9E10431}"/>
              </a:ext>
            </a:extLst>
          </p:cNvPr>
          <p:cNvPicPr/>
          <p:nvPr/>
        </p:nvPicPr>
        <p:blipFill>
          <a:blip r:embed="rId2">
            <a:extLst>
              <a:ext uri="{28A0092B-C50C-407E-A947-70E740481C1C}">
                <a14:useLocalDpi xmlns:a14="http://schemas.microsoft.com/office/drawing/2010/main" val="0"/>
              </a:ext>
            </a:extLst>
          </a:blip>
          <a:srcRect/>
          <a:stretch>
            <a:fillRect/>
          </a:stretch>
        </p:blipFill>
        <p:spPr>
          <a:xfrm>
            <a:off x="856357" y="1161275"/>
            <a:ext cx="3571288" cy="4983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604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p:nvPr/>
        </p:nvSpPr>
        <p:spPr>
          <a:xfrm>
            <a:off x="988695" y="594016"/>
            <a:ext cx="1415772" cy="461665"/>
          </a:xfrm>
          <a:prstGeom prst="rect">
            <a:avLst/>
          </a:prstGeom>
          <a:noFill/>
        </p:spPr>
        <p:txBody>
          <a:bodyPr wrap="none">
            <a:spAutoFit/>
          </a:bodyPr>
          <a:lstStyle/>
          <a:p>
            <a:pPr marL="0" marR="0" lvl="0" indent="0" algn="l" defTabSz="914400" eaLnBrk="1" fontAlgn="auto" latinLnBrk="0" hangingPunct="1">
              <a:lnSpc>
                <a:spcPct val="100000"/>
              </a:lnSpc>
              <a:spcBef>
                <a:spcPts val="0"/>
              </a:spcBef>
              <a:spcAft>
                <a:spcPts val="0"/>
              </a:spcAft>
              <a:buNone/>
              <a:defRPr/>
            </a:pPr>
            <a:r>
              <a:rPr kumimoji="0" lang="zh-CN" altLang="en-US" sz="2400" b="1" i="0" u="none" strike="noStrike" kern="1200" cap="none" spc="0" normalizeH="0" noProof="0" dirty="0">
                <a:ln>
                  <a:noFill/>
                </a:ln>
                <a:solidFill>
                  <a:srgbClr val="000000"/>
                </a:solidFill>
                <a:effectLst/>
                <a:uLnTx/>
                <a:uFillTx/>
                <a:ea typeface="微软雅黑" panose="020B0503020204020204" charset="-122"/>
              </a:rPr>
              <a:t>主要著作</a:t>
            </a:r>
          </a:p>
        </p:txBody>
      </p:sp>
      <p:sp>
        <p:nvSpPr>
          <p:cNvPr id="5" name="矩形 4"/>
          <p:cNvSpPr/>
          <p:nvPr/>
        </p:nvSpPr>
        <p:spPr>
          <a:xfrm>
            <a:off x="0" y="462703"/>
            <a:ext cx="794456" cy="738664"/>
          </a:xfrm>
          <a:prstGeom prst="rect">
            <a:avLst/>
          </a:prstGeom>
          <a:solidFill>
            <a:srgbClr val="9A0001"/>
          </a:solidFill>
          <a:ln w="12700">
            <a:noFill/>
          </a:ln>
        </p:spPr>
        <p:txBody>
          <a:bodyPr anchor="ctr"/>
          <a:lstStyle/>
          <a:p>
            <a:pPr marL="0" marR="0" lvl="0" indent="0" algn="ctr" defTabSz="914400" eaLnBrk="1" fontAlgn="auto" latinLnBrk="0" hangingPunct="1">
              <a:lnSpc>
                <a:spcPct val="100000"/>
              </a:lnSpc>
              <a:spcBef>
                <a:spcPts val="0"/>
              </a:spcBef>
              <a:spcAft>
                <a:spcPts val="0"/>
              </a:spcAft>
              <a:buNone/>
              <a:defRPr/>
            </a:pPr>
            <a:endParaRPr kumimoji="0" lang="zh-CN" altLang="en-US" sz="1800" b="0" i="0" u="none" strike="noStrike" kern="1200" cap="none" spc="0" normalizeH="0" noProof="0">
              <a:ln>
                <a:noFill/>
              </a:ln>
              <a:solidFill>
                <a:srgbClr val="FFFFFF"/>
              </a:solidFill>
              <a:effectLst/>
              <a:uLnTx/>
              <a:uFillTx/>
              <a:ea typeface="等线" panose="02010600030101010101" charset="-122"/>
            </a:endParaRPr>
          </a:p>
        </p:txBody>
      </p:sp>
      <p:sp>
        <p:nvSpPr>
          <p:cNvPr id="18" name="矩形 17"/>
          <p:cNvSpPr/>
          <p:nvPr/>
        </p:nvSpPr>
        <p:spPr>
          <a:xfrm flipV="1">
            <a:off x="7529454" y="6772905"/>
            <a:ext cx="4682001" cy="128741"/>
          </a:xfrm>
          <a:prstGeom prst="rect">
            <a:avLst/>
          </a:prstGeom>
          <a:solidFill>
            <a:srgbClr val="9A0001"/>
          </a:solidFill>
          <a:ln w="12700">
            <a:noFill/>
          </a:ln>
        </p:spPr>
        <p:txBody>
          <a:bodyPr anchor="ctr"/>
          <a:lstStyle/>
          <a:p>
            <a:pPr marL="0" marR="0" lvl="0" indent="0" algn="ctr" defTabSz="914400" eaLnBrk="1" fontAlgn="auto" latinLnBrk="0" hangingPunct="1">
              <a:lnSpc>
                <a:spcPct val="100000"/>
              </a:lnSpc>
              <a:spcBef>
                <a:spcPts val="0"/>
              </a:spcBef>
              <a:spcAft>
                <a:spcPts val="0"/>
              </a:spcAft>
              <a:buNone/>
              <a:defRPr/>
            </a:pPr>
            <a:endParaRPr kumimoji="0" lang="zh-CN" altLang="en-US" sz="1800" b="0" i="0" u="none" strike="noStrike" kern="1200" cap="none" spc="0" normalizeH="0" noProof="0">
              <a:ln>
                <a:noFill/>
              </a:ln>
              <a:solidFill>
                <a:srgbClr val="FFFFFF"/>
              </a:solidFill>
              <a:effectLst/>
              <a:uLnTx/>
              <a:uFillTx/>
              <a:ea typeface="等线" panose="02010600030101010101" charset="-122"/>
            </a:endParaRPr>
          </a:p>
        </p:txBody>
      </p:sp>
      <p:sp>
        <p:nvSpPr>
          <p:cNvPr id="9" name="文本框 8"/>
          <p:cNvSpPr/>
          <p:nvPr/>
        </p:nvSpPr>
        <p:spPr>
          <a:xfrm>
            <a:off x="988695" y="1697566"/>
            <a:ext cx="10560050" cy="4579139"/>
          </a:xfrm>
          <a:prstGeom prst="rect">
            <a:avLst/>
          </a:prstGeom>
          <a:noFill/>
        </p:spPr>
        <p:txBody>
          <a:bodyPr wrap="square" rtlCol="0">
            <a:spAutoFit/>
          </a:bodyPr>
          <a:lstStyle/>
          <a:p>
            <a:pPr marL="342900" marR="0" lvl="0" indent="-342900" algn="just" defTabSz="914400" eaLnBrk="1" fontAlgn="auto" latinLnBrk="0" hangingPunct="1">
              <a:lnSpc>
                <a:spcPct val="150000"/>
              </a:lnSpc>
              <a:spcBef>
                <a:spcPts val="0"/>
              </a:spcBef>
              <a:spcAft>
                <a:spcPts val="0"/>
              </a:spcAft>
              <a:buClrTx/>
              <a:buSzTx/>
              <a:buFont typeface="020B0604020202020204" pitchFamily="34" charset="0"/>
              <a:buChar char="•"/>
              <a:defRPr/>
            </a:pPr>
            <a:r>
              <a:rPr kumimoji="0" lang="en-US" altLang="zh-CN" sz="2000" b="1" i="0" u="none" strike="noStrike" kern="1200" cap="none" spc="0" normalizeH="0" noProof="0" dirty="0">
                <a:ln>
                  <a:noFill/>
                </a:ln>
                <a:solidFill>
                  <a:srgbClr val="000000"/>
                </a:solidFill>
                <a:effectLst/>
                <a:uLnTx/>
                <a:uFillTx/>
                <a:cs typeface="Adobe Devanagari" panose="02040503050201020203" pitchFamily="18" charset="0"/>
              </a:rPr>
              <a:t>《</a:t>
            </a:r>
            <a:r>
              <a:rPr kumimoji="0" lang="zh-CN" altLang="en-US" sz="2000" b="1" i="0" u="none" strike="noStrike" kern="1200" cap="none" spc="0" normalizeH="0" noProof="0" dirty="0">
                <a:ln>
                  <a:noFill/>
                </a:ln>
                <a:solidFill>
                  <a:srgbClr val="000000"/>
                </a:solidFill>
                <a:effectLst/>
                <a:uLnTx/>
                <a:uFillTx/>
                <a:cs typeface="Adobe Devanagari" panose="02040503050201020203" pitchFamily="18" charset="0"/>
              </a:rPr>
              <a:t>制度变迁与美国经济增长</a:t>
            </a:r>
            <a:r>
              <a:rPr kumimoji="0" lang="en-US" altLang="zh-CN" sz="2000" b="1" i="0" u="none" strike="noStrike" kern="1200" cap="none" spc="0" normalizeH="0" noProof="0" dirty="0">
                <a:ln>
                  <a:noFill/>
                </a:ln>
                <a:solidFill>
                  <a:srgbClr val="000000"/>
                </a:solidFill>
                <a:effectLst/>
                <a:uLnTx/>
                <a:uFillTx/>
                <a:cs typeface="Adobe Devanagari" panose="02040503050201020203" pitchFamily="18" charset="0"/>
              </a:rPr>
              <a:t>》</a:t>
            </a:r>
            <a:r>
              <a:rPr kumimoji="0" lang="en-US" altLang="zh-CN" sz="2000" b="1" i="1" u="none" strike="noStrike" kern="1200" cap="none" spc="0" normalizeH="0" noProof="0" dirty="0">
                <a:ln>
                  <a:noFill/>
                </a:ln>
                <a:solidFill>
                  <a:srgbClr val="000000"/>
                </a:solidFill>
                <a:effectLst/>
                <a:uLnTx/>
                <a:uFillTx/>
                <a:cs typeface="Adobe Devanagari" panose="02040503050201020203" pitchFamily="18" charset="0"/>
              </a:rPr>
              <a:t>Institutional Change and American Economic Growth</a:t>
            </a:r>
          </a:p>
          <a:p>
            <a:pPr marL="342900" marR="0" lvl="0" indent="-342900" algn="just" defTabSz="914400" eaLnBrk="1" fontAlgn="auto" latinLnBrk="0" hangingPunct="1">
              <a:lnSpc>
                <a:spcPct val="150000"/>
              </a:lnSpc>
              <a:spcBef>
                <a:spcPts val="0"/>
              </a:spcBef>
              <a:spcAft>
                <a:spcPts val="0"/>
              </a:spcAft>
              <a:buClrTx/>
              <a:buSzTx/>
              <a:buFont typeface="020B0604020202020204" pitchFamily="34" charset="0"/>
              <a:buChar char="•"/>
              <a:defRPr/>
            </a:pPr>
            <a:r>
              <a:rPr kumimoji="0" lang="en-US" altLang="zh-CN" sz="2000" b="1" i="0" u="none" strike="noStrike" kern="1200" cap="none" spc="0" normalizeH="0" noProof="0" dirty="0">
                <a:ln>
                  <a:noFill/>
                </a:ln>
                <a:solidFill>
                  <a:srgbClr val="C00000"/>
                </a:solidFill>
                <a:effectLst/>
                <a:uLnTx/>
                <a:uFillTx/>
                <a:cs typeface="Adobe Devanagari" panose="02040503050201020203" pitchFamily="18" charset="0"/>
              </a:rPr>
              <a:t>《</a:t>
            </a:r>
            <a:r>
              <a:rPr kumimoji="0" lang="zh-CN" altLang="en-US" sz="2000" b="1" i="0" u="none" strike="noStrike" kern="1200" cap="none" spc="0" normalizeH="0" noProof="0" dirty="0">
                <a:ln>
                  <a:noFill/>
                </a:ln>
                <a:solidFill>
                  <a:srgbClr val="C00000"/>
                </a:solidFill>
                <a:effectLst/>
                <a:uLnTx/>
                <a:uFillTx/>
                <a:cs typeface="Adobe Devanagari" panose="02040503050201020203" pitchFamily="18" charset="0"/>
              </a:rPr>
              <a:t>西方世界的兴起</a:t>
            </a:r>
            <a:r>
              <a:rPr kumimoji="0" lang="en-US" altLang="zh-CN" sz="2000" b="1" i="0" u="none" strike="noStrike" kern="1200" cap="none" spc="0" normalizeH="0" noProof="0" dirty="0">
                <a:ln>
                  <a:noFill/>
                </a:ln>
                <a:solidFill>
                  <a:srgbClr val="C00000"/>
                </a:solidFill>
                <a:effectLst/>
                <a:uLnTx/>
                <a:uFillTx/>
                <a:cs typeface="Adobe Devanagari" panose="02040503050201020203" pitchFamily="18" charset="0"/>
              </a:rPr>
              <a:t>》</a:t>
            </a:r>
            <a:r>
              <a:rPr kumimoji="0" lang="en-US" altLang="zh-CN" sz="2000" b="1" i="1" u="none" strike="noStrike" kern="1200" cap="none" spc="0" normalizeH="0" noProof="0" dirty="0">
                <a:ln>
                  <a:noFill/>
                </a:ln>
                <a:solidFill>
                  <a:srgbClr val="C00000"/>
                </a:solidFill>
                <a:effectLst/>
                <a:uLnTx/>
                <a:uFillTx/>
                <a:cs typeface="Adobe Devanagari" panose="02040503050201020203" pitchFamily="18" charset="0"/>
              </a:rPr>
              <a:t>The Rise of the Western World: A New Economic History</a:t>
            </a:r>
          </a:p>
          <a:p>
            <a:pPr marL="342900" marR="0" lvl="0" indent="-342900" algn="just" defTabSz="914400" eaLnBrk="1" fontAlgn="auto" latinLnBrk="0" hangingPunct="1">
              <a:lnSpc>
                <a:spcPct val="150000"/>
              </a:lnSpc>
              <a:spcBef>
                <a:spcPts val="0"/>
              </a:spcBef>
              <a:spcAft>
                <a:spcPts val="0"/>
              </a:spcAft>
              <a:buClrTx/>
              <a:buSzTx/>
              <a:buFont typeface="020B0604020202020204" pitchFamily="34" charset="0"/>
              <a:buChar char="•"/>
              <a:defRPr/>
            </a:pPr>
            <a:r>
              <a:rPr kumimoji="0" lang="en-US" altLang="zh-CN" sz="2000" b="1" i="0" u="none" strike="noStrike" kern="1200" cap="none" spc="0" normalizeH="0" noProof="0" dirty="0">
                <a:ln>
                  <a:noFill/>
                </a:ln>
                <a:solidFill>
                  <a:srgbClr val="000000"/>
                </a:solidFill>
                <a:effectLst/>
                <a:uLnTx/>
                <a:uFillTx/>
                <a:cs typeface="Adobe Devanagari" panose="02040503050201020203" pitchFamily="18" charset="0"/>
              </a:rPr>
              <a:t>《</a:t>
            </a:r>
            <a:r>
              <a:rPr kumimoji="0" lang="zh-CN" altLang="en-US" sz="2000" b="1" i="0" u="none" strike="noStrike" kern="1200" cap="none" spc="0" normalizeH="0" noProof="0" dirty="0">
                <a:ln>
                  <a:noFill/>
                </a:ln>
                <a:solidFill>
                  <a:srgbClr val="000000"/>
                </a:solidFill>
                <a:effectLst/>
                <a:uLnTx/>
                <a:uFillTx/>
                <a:cs typeface="Adobe Devanagari" panose="02040503050201020203" pitchFamily="18" charset="0"/>
              </a:rPr>
              <a:t>美国过去的增长与福利</a:t>
            </a:r>
            <a:r>
              <a:rPr kumimoji="0" lang="en-US" altLang="zh-CN" sz="2000" b="1" i="0" u="none" strike="noStrike" kern="1200" cap="none" spc="0" normalizeH="0" noProof="0" dirty="0">
                <a:ln>
                  <a:noFill/>
                </a:ln>
                <a:solidFill>
                  <a:srgbClr val="000000"/>
                </a:solidFill>
                <a:effectLst/>
                <a:uLnTx/>
                <a:uFillTx/>
                <a:cs typeface="Adobe Devanagari" panose="02040503050201020203" pitchFamily="18" charset="0"/>
              </a:rPr>
              <a:t>》</a:t>
            </a:r>
            <a:r>
              <a:rPr kumimoji="0" lang="en-US" altLang="zh-CN" sz="2000" b="1" i="1" u="none" strike="noStrike" kern="1200" cap="none" spc="0" normalizeH="0" noProof="0" dirty="0">
                <a:ln>
                  <a:noFill/>
                </a:ln>
                <a:solidFill>
                  <a:srgbClr val="000000"/>
                </a:solidFill>
                <a:effectLst/>
                <a:uLnTx/>
                <a:uFillTx/>
                <a:cs typeface="Adobe Devanagari" panose="02040503050201020203" pitchFamily="18" charset="0"/>
              </a:rPr>
              <a:t>Growth and Welfare in the American Past</a:t>
            </a:r>
          </a:p>
          <a:p>
            <a:pPr marL="342900" marR="0" lvl="0" indent="-342900" algn="just" defTabSz="914400" eaLnBrk="1" fontAlgn="auto" latinLnBrk="0" hangingPunct="1">
              <a:lnSpc>
                <a:spcPct val="150000"/>
              </a:lnSpc>
              <a:spcBef>
                <a:spcPts val="0"/>
              </a:spcBef>
              <a:spcAft>
                <a:spcPts val="0"/>
              </a:spcAft>
              <a:buClrTx/>
              <a:buSzTx/>
              <a:buFont typeface="020B0604020202020204" pitchFamily="34" charset="0"/>
              <a:buChar char="•"/>
              <a:defRPr/>
            </a:pPr>
            <a:r>
              <a:rPr kumimoji="0" lang="en-US" altLang="zh-CN" sz="2000" b="1" i="0" u="none" strike="noStrike" kern="1200" cap="none" spc="0" normalizeH="0" noProof="0" dirty="0">
                <a:ln>
                  <a:noFill/>
                </a:ln>
                <a:solidFill>
                  <a:srgbClr val="C00000"/>
                </a:solidFill>
                <a:effectLst/>
                <a:uLnTx/>
                <a:uFillTx/>
                <a:cs typeface="Adobe Devanagari" panose="02040503050201020203" pitchFamily="18" charset="0"/>
              </a:rPr>
              <a:t>《</a:t>
            </a:r>
            <a:r>
              <a:rPr kumimoji="0" lang="zh-CN" altLang="en-US" sz="2000" b="1" i="0" u="none" strike="noStrike" kern="1200" cap="none" spc="0" normalizeH="0" noProof="0" dirty="0">
                <a:ln>
                  <a:noFill/>
                </a:ln>
                <a:solidFill>
                  <a:srgbClr val="C00000"/>
                </a:solidFill>
                <a:effectLst/>
                <a:uLnTx/>
                <a:uFillTx/>
                <a:cs typeface="Adobe Devanagari" panose="02040503050201020203" pitchFamily="18" charset="0"/>
              </a:rPr>
              <a:t>经济史上的结构与变化</a:t>
            </a:r>
            <a:r>
              <a:rPr kumimoji="0" lang="en-US" altLang="zh-CN" sz="2000" b="1" i="0" u="none" strike="noStrike" kern="1200" cap="none" spc="0" normalizeH="0" noProof="0" dirty="0">
                <a:ln>
                  <a:noFill/>
                </a:ln>
                <a:solidFill>
                  <a:srgbClr val="C00000"/>
                </a:solidFill>
                <a:effectLst/>
                <a:uLnTx/>
                <a:uFillTx/>
                <a:cs typeface="Adobe Devanagari" panose="02040503050201020203" pitchFamily="18" charset="0"/>
              </a:rPr>
              <a:t>》</a:t>
            </a:r>
            <a:r>
              <a:rPr kumimoji="0" lang="en-US" altLang="zh-CN" sz="2000" b="1" i="1" u="none" strike="noStrike" kern="1200" cap="none" spc="0" normalizeH="0" noProof="0" dirty="0">
                <a:ln>
                  <a:noFill/>
                </a:ln>
                <a:solidFill>
                  <a:srgbClr val="C00000"/>
                </a:solidFill>
                <a:effectLst/>
                <a:uLnTx/>
                <a:uFillTx/>
                <a:cs typeface="Adobe Devanagari" panose="02040503050201020203" pitchFamily="18" charset="0"/>
              </a:rPr>
              <a:t>Structure and Change in Economic History</a:t>
            </a:r>
          </a:p>
          <a:p>
            <a:pPr marL="342900" marR="0" lvl="0" indent="-342900" algn="just" defTabSz="914400" eaLnBrk="1" fontAlgn="auto" latinLnBrk="0" hangingPunct="1">
              <a:lnSpc>
                <a:spcPct val="150000"/>
              </a:lnSpc>
              <a:spcBef>
                <a:spcPts val="0"/>
              </a:spcBef>
              <a:spcAft>
                <a:spcPts val="0"/>
              </a:spcAft>
              <a:buClrTx/>
              <a:buSzTx/>
              <a:buFont typeface="020B0604020202020204" pitchFamily="34" charset="0"/>
              <a:buChar char="•"/>
              <a:defRPr/>
            </a:pPr>
            <a:r>
              <a:rPr kumimoji="0" lang="en-US" altLang="zh-CN" sz="2000" b="1" i="0" u="none" strike="noStrike" kern="1200" cap="none" spc="0" normalizeH="0" noProof="0" dirty="0">
                <a:ln>
                  <a:noFill/>
                </a:ln>
                <a:solidFill>
                  <a:srgbClr val="C00000"/>
                </a:solidFill>
                <a:effectLst/>
                <a:uLnTx/>
                <a:uFillTx/>
                <a:cs typeface="Adobe Devanagari" panose="02040503050201020203" pitchFamily="18" charset="0"/>
              </a:rPr>
              <a:t>《</a:t>
            </a:r>
            <a:r>
              <a:rPr kumimoji="0" lang="zh-CN" altLang="en-US" sz="2000" b="1" i="0" u="none" strike="noStrike" kern="1200" cap="none" spc="0" normalizeH="0" noProof="0" dirty="0">
                <a:ln>
                  <a:noFill/>
                </a:ln>
                <a:solidFill>
                  <a:srgbClr val="C00000"/>
                </a:solidFill>
                <a:effectLst/>
                <a:uLnTx/>
                <a:uFillTx/>
                <a:cs typeface="Adobe Devanagari" panose="02040503050201020203" pitchFamily="18" charset="0"/>
              </a:rPr>
              <a:t>制度、制度变迁与经济绩效</a:t>
            </a:r>
            <a:r>
              <a:rPr kumimoji="0" lang="en-US" altLang="zh-CN" sz="2000" b="1" i="0" u="none" strike="noStrike" kern="1200" cap="none" spc="0" normalizeH="0" noProof="0" dirty="0">
                <a:ln>
                  <a:noFill/>
                </a:ln>
                <a:solidFill>
                  <a:srgbClr val="C00000"/>
                </a:solidFill>
                <a:effectLst/>
                <a:uLnTx/>
                <a:uFillTx/>
                <a:cs typeface="Adobe Devanagari" panose="02040503050201020203" pitchFamily="18" charset="0"/>
              </a:rPr>
              <a:t>》</a:t>
            </a:r>
            <a:r>
              <a:rPr kumimoji="0" lang="en-US" altLang="zh-CN" sz="2000" b="1" i="1" u="none" strike="noStrike" kern="1200" cap="none" spc="0" normalizeH="0" noProof="0" dirty="0">
                <a:ln>
                  <a:noFill/>
                </a:ln>
                <a:solidFill>
                  <a:srgbClr val="C00000"/>
                </a:solidFill>
                <a:effectLst/>
                <a:uLnTx/>
                <a:uFillTx/>
                <a:cs typeface="Adobe Devanagari" panose="02040503050201020203" pitchFamily="18" charset="0"/>
              </a:rPr>
              <a:t>Institutions, Institutional Change and Economic Performance</a:t>
            </a:r>
          </a:p>
          <a:p>
            <a:pPr marL="342900" marR="0" lvl="0" indent="-342900" algn="just" defTabSz="914400" eaLnBrk="1" fontAlgn="auto" latinLnBrk="0" hangingPunct="1">
              <a:lnSpc>
                <a:spcPct val="150000"/>
              </a:lnSpc>
              <a:spcBef>
                <a:spcPts val="0"/>
              </a:spcBef>
              <a:spcAft>
                <a:spcPts val="0"/>
              </a:spcAft>
              <a:buClrTx/>
              <a:buSzTx/>
              <a:buFont typeface="020B0604020202020204" pitchFamily="34" charset="0"/>
              <a:buChar char="•"/>
              <a:defRPr/>
            </a:pPr>
            <a:r>
              <a:rPr kumimoji="0" lang="en-US" altLang="zh-CN" sz="2000" b="1" i="0" u="none" strike="noStrike" kern="1200" cap="none" spc="0" normalizeH="0" noProof="0" dirty="0">
                <a:ln>
                  <a:noFill/>
                </a:ln>
                <a:solidFill>
                  <a:srgbClr val="000000"/>
                </a:solidFill>
                <a:effectLst/>
                <a:uLnTx/>
                <a:uFillTx/>
                <a:cs typeface="Adobe Devanagari" panose="02040503050201020203" pitchFamily="18" charset="0"/>
              </a:rPr>
              <a:t>《</a:t>
            </a:r>
            <a:r>
              <a:rPr kumimoji="0" lang="zh-CN" altLang="en-US" sz="2000" b="1" i="0" u="none" strike="noStrike" kern="1200" cap="none" spc="0" normalizeH="0" noProof="0" dirty="0">
                <a:ln>
                  <a:noFill/>
                </a:ln>
                <a:solidFill>
                  <a:srgbClr val="000000"/>
                </a:solidFill>
                <a:effectLst/>
                <a:uLnTx/>
                <a:uFillTx/>
                <a:cs typeface="Adobe Devanagari" panose="02040503050201020203" pitchFamily="18" charset="0"/>
              </a:rPr>
              <a:t>理解经济变迁的过程</a:t>
            </a:r>
            <a:r>
              <a:rPr kumimoji="0" lang="en-US" altLang="zh-CN" sz="2000" b="1" i="0" u="none" strike="noStrike" kern="1200" cap="none" spc="0" normalizeH="0" noProof="0" dirty="0">
                <a:ln>
                  <a:noFill/>
                </a:ln>
                <a:solidFill>
                  <a:srgbClr val="000000"/>
                </a:solidFill>
                <a:effectLst/>
                <a:uLnTx/>
                <a:uFillTx/>
                <a:cs typeface="Adobe Devanagari" panose="02040503050201020203" pitchFamily="18" charset="0"/>
              </a:rPr>
              <a:t>》</a:t>
            </a:r>
            <a:r>
              <a:rPr kumimoji="0" lang="en-US" altLang="zh-CN" sz="2000" b="1" i="1" u="none" strike="noStrike" kern="1200" cap="none" spc="0" normalizeH="0" noProof="0" dirty="0">
                <a:ln>
                  <a:noFill/>
                </a:ln>
                <a:solidFill>
                  <a:srgbClr val="000000"/>
                </a:solidFill>
                <a:effectLst/>
                <a:uLnTx/>
                <a:uFillTx/>
                <a:cs typeface="Adobe Devanagari" panose="02040503050201020203" pitchFamily="18" charset="0"/>
              </a:rPr>
              <a:t>Understanding the Process of Economic Change</a:t>
            </a:r>
          </a:p>
          <a:p>
            <a:pPr marL="342900" marR="0" lvl="0" indent="-342900" algn="just" defTabSz="914400" eaLnBrk="1" fontAlgn="auto" latinLnBrk="0" hangingPunct="1">
              <a:lnSpc>
                <a:spcPct val="150000"/>
              </a:lnSpc>
              <a:spcBef>
                <a:spcPts val="0"/>
              </a:spcBef>
              <a:spcAft>
                <a:spcPts val="0"/>
              </a:spcAft>
              <a:buClrTx/>
              <a:buSzTx/>
              <a:buFont typeface="020B0604020202020204" pitchFamily="34" charset="0"/>
              <a:buChar char="•"/>
              <a:defRPr/>
            </a:pPr>
            <a:r>
              <a:rPr kumimoji="0" lang="en-US" altLang="zh-CN" sz="2000" b="1" i="0" u="none" strike="noStrike" kern="1200" cap="none" spc="0" normalizeH="0" noProof="0" dirty="0">
                <a:ln>
                  <a:noFill/>
                </a:ln>
                <a:solidFill>
                  <a:srgbClr val="000000"/>
                </a:solidFill>
                <a:effectLst/>
                <a:uLnTx/>
                <a:uFillTx/>
                <a:cs typeface="Adobe Devanagari" panose="02040503050201020203" pitchFamily="18" charset="0"/>
              </a:rPr>
              <a:t>《</a:t>
            </a:r>
            <a:r>
              <a:rPr kumimoji="0" lang="zh-CN" altLang="en-US" sz="2000" b="1" i="0" u="none" strike="noStrike" kern="1200" cap="none" spc="0" normalizeH="0" noProof="0" dirty="0">
                <a:ln>
                  <a:noFill/>
                </a:ln>
                <a:solidFill>
                  <a:srgbClr val="000000"/>
                </a:solidFill>
                <a:effectLst/>
                <a:uLnTx/>
                <a:uFillTx/>
                <a:cs typeface="Adobe Devanagari" panose="02040503050201020203" pitchFamily="18" charset="0"/>
              </a:rPr>
              <a:t>暴力与社会秩序：解释人类历史的概念框架</a:t>
            </a:r>
            <a:r>
              <a:rPr kumimoji="0" lang="en-US" altLang="zh-CN" sz="2000" b="1" i="0" u="none" strike="noStrike" kern="1200" cap="none" spc="0" normalizeH="0" noProof="0" dirty="0">
                <a:ln>
                  <a:noFill/>
                </a:ln>
                <a:solidFill>
                  <a:srgbClr val="000000"/>
                </a:solidFill>
                <a:effectLst/>
                <a:uLnTx/>
                <a:uFillTx/>
                <a:cs typeface="Adobe Devanagari" panose="02040503050201020203" pitchFamily="18" charset="0"/>
              </a:rPr>
              <a:t>》</a:t>
            </a:r>
            <a:r>
              <a:rPr kumimoji="0" lang="en-US" altLang="zh-CN" sz="2000" b="1" i="1" u="none" strike="noStrike" kern="1200" cap="none" spc="0" normalizeH="0" noProof="0" dirty="0">
                <a:ln>
                  <a:noFill/>
                </a:ln>
                <a:solidFill>
                  <a:srgbClr val="000000"/>
                </a:solidFill>
                <a:effectLst/>
                <a:uLnTx/>
                <a:uFillTx/>
                <a:cs typeface="Adobe Devanagari" panose="02040503050201020203" pitchFamily="18" charset="0"/>
              </a:rPr>
              <a:t>Violence and Social Orders: A Conceptual Framework for Interpreting Recorded Human History</a:t>
            </a:r>
          </a:p>
          <a:p>
            <a:pPr marL="0" marR="0" lvl="0" indent="457200" algn="just" defTabSz="914400" eaLnBrk="1" fontAlgn="auto" latinLnBrk="0" hangingPunct="1">
              <a:lnSpc>
                <a:spcPct val="150000"/>
              </a:lnSpc>
              <a:spcBef>
                <a:spcPts val="0"/>
              </a:spcBef>
              <a:spcAft>
                <a:spcPts val="0"/>
              </a:spcAft>
              <a:buNone/>
              <a:defRPr/>
            </a:pPr>
            <a:endParaRPr kumimoji="0" lang="en-US" altLang="zh-CN" sz="2000" b="0" i="0" u="none" strike="noStrike" kern="1200" cap="none" spc="0" normalizeH="0" noProof="0" dirty="0">
              <a:ln>
                <a:noFill/>
              </a:ln>
              <a:solidFill>
                <a:srgbClr val="000000"/>
              </a:solidFill>
              <a:effectLst/>
              <a:uLnTx/>
              <a:uFillTx/>
              <a:ea typeface="楷体" panose="02010609060101010101" charset="-122"/>
            </a:endParaRPr>
          </a:p>
          <a:p>
            <a:pPr marL="0" marR="0" lvl="1" indent="0" algn="just" defTabSz="914400" eaLnBrk="1" fontAlgn="auto" latinLnBrk="0" hangingPunct="1">
              <a:lnSpc>
                <a:spcPct val="125000"/>
              </a:lnSpc>
              <a:spcBef>
                <a:spcPts val="0"/>
              </a:spcBef>
              <a:spcAft>
                <a:spcPts val="0"/>
              </a:spcAft>
              <a:buNone/>
              <a:defRPr/>
            </a:pPr>
            <a:endParaRPr kumimoji="0" lang="zh-CN" altLang="en-US" sz="2000" b="0" i="0" u="none" strike="noStrike" kern="1200" cap="none" spc="0" normalizeH="0" noProof="0" dirty="0">
              <a:ln>
                <a:noFill/>
              </a:ln>
              <a:solidFill>
                <a:srgbClr val="000000"/>
              </a:solidFill>
              <a:effectLst/>
              <a:uLnTx/>
              <a:uFillTx/>
              <a:cs typeface="+mn-ea"/>
            </a:endParaRPr>
          </a:p>
        </p:txBody>
      </p:sp>
      <p:sp>
        <p:nvSpPr>
          <p:cNvPr id="2" name="灯片编号占位符 1">
            <a:extLst>
              <a:ext uri="{FF2B5EF4-FFF2-40B4-BE49-F238E27FC236}">
                <a16:creationId xmlns:a16="http://schemas.microsoft.com/office/drawing/2014/main" id="{40227E50-174E-46AD-9C42-E464BB9B1287}"/>
              </a:ext>
            </a:extLst>
          </p:cNvPr>
          <p:cNvSpPr>
            <a:spLocks noGrp="1"/>
          </p:cNvSpPr>
          <p:nvPr>
            <p:ph type="sldNum" idx="12"/>
          </p:nvPr>
        </p:nvSpPr>
        <p:spPr/>
        <p:txBody>
          <a:bodyPr/>
          <a:lstStyle/>
          <a:p>
            <a:r>
              <a:rPr lang="en-US" altLang="zh-CN"/>
              <a:t>7</a:t>
            </a:r>
            <a:endParaRPr lang="zh-CN"/>
          </a:p>
        </p:txBody>
      </p:sp>
    </p:spTree>
    <p:extLst>
      <p:ext uri="{BB962C8B-B14F-4D97-AF65-F5344CB8AC3E}">
        <p14:creationId xmlns:p14="http://schemas.microsoft.com/office/powerpoint/2010/main" val="76620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p:nvPr/>
        </p:nvSpPr>
        <p:spPr>
          <a:xfrm>
            <a:off x="959485" y="414597"/>
            <a:ext cx="2339102" cy="461665"/>
          </a:xfrm>
          <a:prstGeom prst="rect">
            <a:avLst/>
          </a:prstGeom>
          <a:noFill/>
        </p:spPr>
        <p:txBody>
          <a:bodyPr wrap="none">
            <a:spAutoFit/>
          </a:bodyPr>
          <a:lstStyle/>
          <a:p>
            <a:pPr marL="0" marR="0" lvl="0" indent="0" algn="l" defTabSz="914400" eaLnBrk="1" fontAlgn="auto" latinLnBrk="0" hangingPunct="1">
              <a:lnSpc>
                <a:spcPct val="100000"/>
              </a:lnSpc>
              <a:spcBef>
                <a:spcPts val="0"/>
              </a:spcBef>
              <a:spcAft>
                <a:spcPts val="0"/>
              </a:spcAft>
              <a:buNone/>
              <a:defRPr/>
            </a:pPr>
            <a:r>
              <a:rPr lang="zh-CN" altLang="en-US" sz="2400" b="1" dirty="0">
                <a:solidFill>
                  <a:srgbClr val="000000"/>
                </a:solidFill>
                <a:ea typeface="微软雅黑" panose="020B0503020204020204" charset="-122"/>
              </a:rPr>
              <a:t>西方世界的兴起</a:t>
            </a:r>
            <a:endParaRPr kumimoji="0" lang="zh-CN" altLang="en-US" sz="2400" b="1" i="0" u="none" strike="noStrike" kern="1200" cap="none" spc="0" normalizeH="0" noProof="0" dirty="0">
              <a:ln>
                <a:noFill/>
              </a:ln>
              <a:solidFill>
                <a:srgbClr val="000000"/>
              </a:solidFill>
              <a:effectLst/>
              <a:uLnTx/>
              <a:uFillTx/>
              <a:ea typeface="微软雅黑" panose="020B0503020204020204" charset="-122"/>
            </a:endParaRPr>
          </a:p>
        </p:txBody>
      </p:sp>
      <p:sp>
        <p:nvSpPr>
          <p:cNvPr id="33" name="矩形 32"/>
          <p:cNvSpPr/>
          <p:nvPr/>
        </p:nvSpPr>
        <p:spPr>
          <a:xfrm>
            <a:off x="0" y="275453"/>
            <a:ext cx="794456" cy="738664"/>
          </a:xfrm>
          <a:prstGeom prst="rect">
            <a:avLst/>
          </a:prstGeom>
          <a:solidFill>
            <a:srgbClr val="9A0001"/>
          </a:solidFill>
          <a:ln w="12700">
            <a:noFill/>
          </a:ln>
        </p:spPr>
        <p:txBody>
          <a:bodyPr anchor="ctr"/>
          <a:lstStyle/>
          <a:p>
            <a:pPr marL="0" marR="0" lvl="0" indent="0" algn="ctr" defTabSz="914400" eaLnBrk="1" fontAlgn="auto" latinLnBrk="0" hangingPunct="1">
              <a:lnSpc>
                <a:spcPct val="100000"/>
              </a:lnSpc>
              <a:spcBef>
                <a:spcPts val="0"/>
              </a:spcBef>
              <a:spcAft>
                <a:spcPts val="0"/>
              </a:spcAft>
              <a:buNone/>
              <a:defRPr/>
            </a:pPr>
            <a:endParaRPr kumimoji="0" lang="zh-CN" altLang="en-US" sz="1800" b="0" i="0" u="none" strike="noStrike" kern="1200" cap="none" spc="0" normalizeH="0" noProof="0">
              <a:ln>
                <a:noFill/>
              </a:ln>
              <a:solidFill>
                <a:srgbClr val="FFFFFF"/>
              </a:solidFill>
              <a:effectLst/>
              <a:uLnTx/>
              <a:uFillTx/>
              <a:ea typeface="等线" panose="02010600030101010101" charset="-122"/>
            </a:endParaRPr>
          </a:p>
        </p:txBody>
      </p:sp>
      <p:sp>
        <p:nvSpPr>
          <p:cNvPr id="41" name="矩形 40"/>
          <p:cNvSpPr/>
          <p:nvPr/>
        </p:nvSpPr>
        <p:spPr>
          <a:xfrm flipV="1">
            <a:off x="7529454" y="6772905"/>
            <a:ext cx="4682001" cy="128741"/>
          </a:xfrm>
          <a:prstGeom prst="rect">
            <a:avLst/>
          </a:prstGeom>
          <a:solidFill>
            <a:srgbClr val="9A0001"/>
          </a:solidFill>
          <a:ln w="12700">
            <a:noFill/>
          </a:ln>
        </p:spPr>
        <p:txBody>
          <a:bodyPr anchor="ctr"/>
          <a:lstStyle/>
          <a:p>
            <a:pPr marL="0" marR="0" lvl="0" indent="0" algn="ctr" defTabSz="914400" eaLnBrk="1" fontAlgn="auto" latinLnBrk="0" hangingPunct="1">
              <a:lnSpc>
                <a:spcPct val="100000"/>
              </a:lnSpc>
              <a:spcBef>
                <a:spcPts val="0"/>
              </a:spcBef>
              <a:spcAft>
                <a:spcPts val="0"/>
              </a:spcAft>
              <a:buNone/>
              <a:defRPr/>
            </a:pPr>
            <a:endParaRPr kumimoji="0" lang="zh-CN" altLang="en-US" sz="1800" b="0" i="0" u="none" strike="noStrike" kern="1200" cap="none" spc="0" normalizeH="0" noProof="0">
              <a:ln>
                <a:noFill/>
              </a:ln>
              <a:solidFill>
                <a:srgbClr val="FFFFFF"/>
              </a:solidFill>
              <a:effectLst/>
              <a:uLnTx/>
              <a:uFillTx/>
              <a:ea typeface="等线" panose="02010600030101010101" charset="-122"/>
            </a:endParaRPr>
          </a:p>
        </p:txBody>
      </p:sp>
      <p:sp>
        <p:nvSpPr>
          <p:cNvPr id="2" name="文本框 1"/>
          <p:cNvSpPr/>
          <p:nvPr/>
        </p:nvSpPr>
        <p:spPr>
          <a:xfrm>
            <a:off x="488353" y="1622898"/>
            <a:ext cx="11577955" cy="3329758"/>
          </a:xfrm>
          <a:prstGeom prst="rect">
            <a:avLst/>
          </a:prstGeom>
          <a:noFill/>
        </p:spPr>
        <p:txBody>
          <a:bodyPr wrap="square" rtlCol="0">
            <a:spAutoFit/>
          </a:bodyPr>
          <a:lstStyle/>
          <a:p>
            <a:pPr marL="342900" indent="-342900" algn="just">
              <a:lnSpc>
                <a:spcPct val="150000"/>
              </a:lnSpc>
              <a:buFont typeface="020B0604020202020204" pitchFamily="34" charset="0"/>
              <a:buChar char="•"/>
            </a:pPr>
            <a:r>
              <a:rPr lang="zh-CN" altLang="en-US" sz="2400" b="1" dirty="0">
                <a:ea typeface="仿宋" panose="02010609060101010101" pitchFamily="49" charset="-122"/>
              </a:rPr>
              <a:t>究竟是什么因素导致了欧洲的经济增长</a:t>
            </a:r>
            <a:endParaRPr lang="en-US" altLang="zh-CN" sz="2400" b="1" dirty="0">
              <a:ea typeface="仿宋" panose="02010609060101010101" pitchFamily="49" charset="-122"/>
            </a:endParaRPr>
          </a:p>
          <a:p>
            <a:pPr marL="342900" indent="-342900" algn="just">
              <a:lnSpc>
                <a:spcPct val="150000"/>
              </a:lnSpc>
              <a:buFont typeface="020B0604020202020204" pitchFamily="34" charset="0"/>
              <a:buChar char="•"/>
            </a:pPr>
            <a:r>
              <a:rPr lang="zh-CN" altLang="en-US" sz="2400" b="1" dirty="0">
                <a:ea typeface="仿宋" panose="02010609060101010101" pitchFamily="49" charset="-122"/>
              </a:rPr>
              <a:t>“</a:t>
            </a:r>
            <a:r>
              <a:rPr lang="zh-CN" altLang="en-US" sz="2400" b="1" dirty="0">
                <a:ea typeface="楷体" panose="02010609060101010101" pitchFamily="49" charset="-122"/>
              </a:rPr>
              <a:t>如果经济增长所需要的仅仅是投资和发明，为什么一些社会没有做到这一点？</a:t>
            </a:r>
            <a:r>
              <a:rPr lang="zh-CN" altLang="en-US" sz="2400" b="1" dirty="0">
                <a:ea typeface="仿宋" panose="02010609060101010101" pitchFamily="49" charset="-122"/>
              </a:rPr>
              <a:t>”</a:t>
            </a:r>
            <a:endParaRPr lang="en-US" altLang="zh-CN" sz="2400" b="1" dirty="0">
              <a:ea typeface="仿宋" panose="02010609060101010101" pitchFamily="49" charset="-122"/>
            </a:endParaRPr>
          </a:p>
          <a:p>
            <a:pPr marL="342900" indent="-342900" algn="just">
              <a:lnSpc>
                <a:spcPct val="150000"/>
              </a:lnSpc>
              <a:buFont typeface="020B0604020202020204" pitchFamily="34" charset="0"/>
              <a:buChar char="•"/>
            </a:pPr>
            <a:r>
              <a:rPr lang="zh-CN" altLang="en-US" sz="2400" b="1" dirty="0">
                <a:ea typeface="仿宋" panose="02010609060101010101" pitchFamily="49" charset="-122"/>
              </a:rPr>
              <a:t>“</a:t>
            </a:r>
            <a:r>
              <a:rPr lang="zh-CN" altLang="en-US" sz="2400" b="1" dirty="0">
                <a:ea typeface="楷体" panose="02010609060101010101" pitchFamily="49" charset="-122"/>
              </a:rPr>
              <a:t>有效的经济组织（这里的组织与制度混用，这是诺斯早期的著作，他还没有区分组织与制度）是增长的关键；一个有效的经济组织的产生导致了西方的崛起。</a:t>
            </a:r>
            <a:r>
              <a:rPr lang="zh-CN" altLang="en-US" sz="2400" b="1" dirty="0">
                <a:ea typeface="仿宋" panose="02010609060101010101" pitchFamily="49" charset="-122"/>
              </a:rPr>
              <a:t>”</a:t>
            </a:r>
            <a:endParaRPr lang="en-US" altLang="zh-CN" sz="2400" b="1" dirty="0">
              <a:ea typeface="仿宋" panose="02010609060101010101" pitchFamily="49" charset="-122"/>
            </a:endParaRPr>
          </a:p>
          <a:p>
            <a:pPr marL="342900" indent="-342900" algn="just">
              <a:lnSpc>
                <a:spcPct val="150000"/>
              </a:lnSpc>
              <a:buFont typeface="020B0604020202020204" pitchFamily="34" charset="0"/>
              <a:buChar char="•"/>
            </a:pPr>
            <a:r>
              <a:rPr lang="zh-CN" altLang="en-US" sz="2400" b="1" dirty="0">
                <a:ea typeface="仿宋" panose="02010609060101010101" pitchFamily="49" charset="-122"/>
              </a:rPr>
              <a:t>“</a:t>
            </a:r>
            <a:r>
              <a:rPr lang="zh-CN" altLang="en-US" sz="2400" b="1" dirty="0">
                <a:ea typeface="楷体" panose="02010609060101010101" pitchFamily="49" charset="-122"/>
              </a:rPr>
              <a:t>我们刚才列举的因素（创新、规模经济、教育、资本积累，等等）不是增长的原因；它们是增长本身。</a:t>
            </a:r>
            <a:r>
              <a:rPr lang="zh-CN" altLang="en-US" sz="2400" b="1" dirty="0">
                <a:ea typeface="仿宋" panose="02010609060101010101" pitchFamily="49" charset="-122"/>
              </a:rPr>
              <a:t>”</a:t>
            </a:r>
            <a:endParaRPr lang="en-US" altLang="zh-CN" sz="2400" b="1" dirty="0">
              <a:ea typeface="仿宋" panose="02010609060101010101" pitchFamily="49" charset="-122"/>
            </a:endParaRPr>
          </a:p>
        </p:txBody>
      </p:sp>
      <p:sp>
        <p:nvSpPr>
          <p:cNvPr id="4" name="灯片编号占位符 3">
            <a:extLst>
              <a:ext uri="{FF2B5EF4-FFF2-40B4-BE49-F238E27FC236}">
                <a16:creationId xmlns:a16="http://schemas.microsoft.com/office/drawing/2014/main" id="{DB85CF1C-2172-41CB-9BA4-C67E36D66FA4}"/>
              </a:ext>
            </a:extLst>
          </p:cNvPr>
          <p:cNvSpPr>
            <a:spLocks noGrp="1"/>
          </p:cNvSpPr>
          <p:nvPr>
            <p:ph type="sldNum" idx="12"/>
          </p:nvPr>
        </p:nvSpPr>
        <p:spPr/>
        <p:txBody>
          <a:bodyPr/>
          <a:lstStyle/>
          <a:p>
            <a:r>
              <a:rPr lang="en-US" altLang="zh-CN"/>
              <a:t>18</a:t>
            </a:r>
            <a:endParaRPr lang="zh-CN"/>
          </a:p>
        </p:txBody>
      </p:sp>
    </p:spTree>
    <p:extLst>
      <p:ext uri="{BB962C8B-B14F-4D97-AF65-F5344CB8AC3E}">
        <p14:creationId xmlns:p14="http://schemas.microsoft.com/office/powerpoint/2010/main" val="2240122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p:nvPr/>
        </p:nvSpPr>
        <p:spPr>
          <a:xfrm>
            <a:off x="959485" y="414597"/>
            <a:ext cx="2339102" cy="461665"/>
          </a:xfrm>
          <a:prstGeom prst="rect">
            <a:avLst/>
          </a:prstGeom>
          <a:noFill/>
        </p:spPr>
        <p:txBody>
          <a:bodyPr wrap="none">
            <a:spAutoFit/>
          </a:bodyPr>
          <a:lstStyle/>
          <a:p>
            <a:pPr marL="0" marR="0" lvl="0" indent="0" algn="l" defTabSz="914400" eaLnBrk="1" fontAlgn="auto" latinLnBrk="0" hangingPunct="1">
              <a:lnSpc>
                <a:spcPct val="100000"/>
              </a:lnSpc>
              <a:spcBef>
                <a:spcPts val="0"/>
              </a:spcBef>
              <a:spcAft>
                <a:spcPts val="0"/>
              </a:spcAft>
              <a:buNone/>
              <a:defRPr/>
            </a:pPr>
            <a:r>
              <a:rPr lang="zh-CN" altLang="en-US" sz="2400" b="1" dirty="0">
                <a:solidFill>
                  <a:srgbClr val="000000"/>
                </a:solidFill>
                <a:ea typeface="微软雅黑" panose="020B0503020204020204" charset="-122"/>
              </a:rPr>
              <a:t>西方世界的兴起</a:t>
            </a:r>
            <a:endParaRPr kumimoji="0" lang="zh-CN" altLang="en-US" sz="2400" b="1" i="0" u="none" strike="noStrike" kern="1200" cap="none" spc="0" normalizeH="0" noProof="0" dirty="0">
              <a:ln>
                <a:noFill/>
              </a:ln>
              <a:solidFill>
                <a:srgbClr val="000000"/>
              </a:solidFill>
              <a:effectLst/>
              <a:uLnTx/>
              <a:uFillTx/>
              <a:ea typeface="微软雅黑" panose="020B0503020204020204" charset="-122"/>
            </a:endParaRPr>
          </a:p>
        </p:txBody>
      </p:sp>
      <p:sp>
        <p:nvSpPr>
          <p:cNvPr id="33" name="矩形 32"/>
          <p:cNvSpPr/>
          <p:nvPr/>
        </p:nvSpPr>
        <p:spPr>
          <a:xfrm>
            <a:off x="0" y="275453"/>
            <a:ext cx="794456" cy="738664"/>
          </a:xfrm>
          <a:prstGeom prst="rect">
            <a:avLst/>
          </a:prstGeom>
          <a:solidFill>
            <a:srgbClr val="9A0001"/>
          </a:solidFill>
          <a:ln w="12700">
            <a:noFill/>
          </a:ln>
        </p:spPr>
        <p:txBody>
          <a:bodyPr anchor="ctr"/>
          <a:lstStyle/>
          <a:p>
            <a:pPr marL="0" marR="0" lvl="0" indent="0" algn="ctr" defTabSz="914400" eaLnBrk="1" fontAlgn="auto" latinLnBrk="0" hangingPunct="1">
              <a:lnSpc>
                <a:spcPct val="100000"/>
              </a:lnSpc>
              <a:spcBef>
                <a:spcPts val="0"/>
              </a:spcBef>
              <a:spcAft>
                <a:spcPts val="0"/>
              </a:spcAft>
              <a:buNone/>
              <a:defRPr/>
            </a:pPr>
            <a:endParaRPr kumimoji="0" lang="zh-CN" altLang="en-US" sz="1800" b="0" i="0" u="none" strike="noStrike" kern="1200" cap="none" spc="0" normalizeH="0" noProof="0">
              <a:ln>
                <a:noFill/>
              </a:ln>
              <a:solidFill>
                <a:srgbClr val="FFFFFF"/>
              </a:solidFill>
              <a:effectLst/>
              <a:uLnTx/>
              <a:uFillTx/>
              <a:ea typeface="等线" panose="02010600030101010101" charset="-122"/>
            </a:endParaRPr>
          </a:p>
        </p:txBody>
      </p:sp>
      <p:sp>
        <p:nvSpPr>
          <p:cNvPr id="41" name="矩形 40"/>
          <p:cNvSpPr/>
          <p:nvPr/>
        </p:nvSpPr>
        <p:spPr>
          <a:xfrm flipV="1">
            <a:off x="7529454" y="6772905"/>
            <a:ext cx="4682001" cy="128741"/>
          </a:xfrm>
          <a:prstGeom prst="rect">
            <a:avLst/>
          </a:prstGeom>
          <a:solidFill>
            <a:srgbClr val="9A0001"/>
          </a:solidFill>
          <a:ln w="12700">
            <a:noFill/>
          </a:ln>
        </p:spPr>
        <p:txBody>
          <a:bodyPr anchor="ctr"/>
          <a:lstStyle/>
          <a:p>
            <a:pPr marL="0" marR="0" lvl="0" indent="0" algn="ctr" defTabSz="914400" eaLnBrk="1" fontAlgn="auto" latinLnBrk="0" hangingPunct="1">
              <a:lnSpc>
                <a:spcPct val="100000"/>
              </a:lnSpc>
              <a:spcBef>
                <a:spcPts val="0"/>
              </a:spcBef>
              <a:spcAft>
                <a:spcPts val="0"/>
              </a:spcAft>
              <a:buNone/>
              <a:defRPr/>
            </a:pPr>
            <a:endParaRPr kumimoji="0" lang="zh-CN" altLang="en-US" sz="1800" b="0" i="0" u="none" strike="noStrike" kern="1200" cap="none" spc="0" normalizeH="0" noProof="0">
              <a:ln>
                <a:noFill/>
              </a:ln>
              <a:solidFill>
                <a:srgbClr val="FFFFFF"/>
              </a:solidFill>
              <a:effectLst/>
              <a:uLnTx/>
              <a:uFillTx/>
              <a:ea typeface="等线" panose="02010600030101010101" charset="-122"/>
            </a:endParaRPr>
          </a:p>
        </p:txBody>
      </p:sp>
      <p:sp>
        <p:nvSpPr>
          <p:cNvPr id="2" name="文本框 1"/>
          <p:cNvSpPr/>
          <p:nvPr/>
        </p:nvSpPr>
        <p:spPr>
          <a:xfrm>
            <a:off x="621012" y="1545567"/>
            <a:ext cx="10949975" cy="3351367"/>
          </a:xfrm>
          <a:prstGeom prst="rect">
            <a:avLst/>
          </a:prstGeom>
          <a:noFill/>
        </p:spPr>
        <p:txBody>
          <a:bodyPr wrap="square" rtlCol="0">
            <a:spAutoFit/>
          </a:bodyPr>
          <a:lstStyle/>
          <a:p>
            <a:pPr marL="342900" indent="-342900" algn="just">
              <a:lnSpc>
                <a:spcPct val="150000"/>
              </a:lnSpc>
              <a:buFont typeface="05000000000000000000" pitchFamily="2" charset="2"/>
              <a:buChar char="Ø"/>
            </a:pPr>
            <a:r>
              <a:rPr lang="zh-CN" altLang="en-US" sz="1800" b="1" dirty="0">
                <a:ea typeface="方正粗黑宋简体" panose="02000000000000000000" pitchFamily="2" charset="-122"/>
              </a:rPr>
              <a:t>有效的经济制度提高经济绩效</a:t>
            </a:r>
            <a:endParaRPr lang="en-US" altLang="zh-CN" sz="1800" b="1" dirty="0">
              <a:ea typeface="方正粗黑宋简体" panose="02000000000000000000" pitchFamily="2" charset="-122"/>
            </a:endParaRPr>
          </a:p>
          <a:p>
            <a:pPr marL="342900" indent="-342900" algn="just">
              <a:lnSpc>
                <a:spcPct val="150000"/>
              </a:lnSpc>
              <a:buFont typeface="020B0604020202020204" pitchFamily="34" charset="0"/>
              <a:buChar char="•"/>
            </a:pPr>
            <a:r>
              <a:rPr lang="zh-CN" altLang="en-US" sz="1800" b="1" dirty="0">
                <a:ea typeface="仿宋" panose="02010609060101010101" pitchFamily="49" charset="-122"/>
              </a:rPr>
              <a:t>有效的制度是提高效率的源动力。</a:t>
            </a:r>
            <a:r>
              <a:rPr lang="en-US" altLang="zh-CN" sz="1800" b="1" dirty="0">
                <a:ea typeface="仿宋" panose="02010609060101010101" pitchFamily="49" charset="-122"/>
              </a:rPr>
              <a:t>“</a:t>
            </a:r>
            <a:r>
              <a:rPr lang="zh-CN" altLang="en-US" sz="1800" b="1" dirty="0">
                <a:solidFill>
                  <a:srgbClr val="C00000"/>
                </a:solidFill>
                <a:ea typeface="楷体" panose="02010609060101010101" pitchFamily="49" charset="-122"/>
              </a:rPr>
              <a:t>有效的经济组织创立制度安排和财产权，将个体经济努力引导到私人收益接近社会收益的活动上去。</a:t>
            </a:r>
            <a:r>
              <a:rPr lang="en-US" altLang="zh-CN" sz="1800" b="1" dirty="0">
                <a:ea typeface="仿宋" panose="02010609060101010101" pitchFamily="49" charset="-122"/>
              </a:rPr>
              <a:t>”</a:t>
            </a:r>
            <a:r>
              <a:rPr lang="zh-CN" altLang="en-US" sz="1800" b="1" dirty="0">
                <a:ea typeface="仿宋" panose="02010609060101010101" pitchFamily="49" charset="-122"/>
              </a:rPr>
              <a:t>在诺斯和托马斯的研究中，产权，特别是土地私有权在其制度分析中占据了非常重要的地位。</a:t>
            </a:r>
            <a:r>
              <a:rPr lang="en-US" altLang="zh-CN" sz="1800" b="1" dirty="0">
                <a:ea typeface="仿宋" panose="02010609060101010101" pitchFamily="49" charset="-122"/>
              </a:rPr>
              <a:t>“</a:t>
            </a:r>
            <a:r>
              <a:rPr lang="zh-CN" altLang="en-US" sz="1800" b="1" dirty="0">
                <a:ea typeface="楷体" panose="02010609060101010101" pitchFamily="49" charset="-122"/>
              </a:rPr>
              <a:t>私人收益或成本之间的差异导致第三者被动地获得一些收益或承担一些成本。当所有权没有很好地定义或没有得到实施的时候，这样的差异就会产生。如果一项活动的私人成本超过私人收益，个人一般是不会进行这项活动的，尽管它产生社会盈余。</a:t>
            </a:r>
            <a:r>
              <a:rPr lang="en-US" altLang="zh-CN" sz="1800" b="1" dirty="0">
                <a:ea typeface="仿宋" panose="02010609060101010101" pitchFamily="49" charset="-122"/>
              </a:rPr>
              <a:t>”</a:t>
            </a:r>
            <a:r>
              <a:rPr lang="zh-CN" altLang="en-US" sz="1800" b="1" dirty="0">
                <a:ea typeface="仿宋" panose="02010609060101010101" pitchFamily="49" charset="-122"/>
              </a:rPr>
              <a:t>（举例子：纬度仪的发明）</a:t>
            </a:r>
            <a:endParaRPr lang="en-US" altLang="zh-CN" sz="1800" b="1" dirty="0">
              <a:ea typeface="仿宋" panose="02010609060101010101" pitchFamily="49" charset="-122"/>
            </a:endParaRPr>
          </a:p>
          <a:p>
            <a:pPr marL="342900" indent="-342900" algn="just">
              <a:lnSpc>
                <a:spcPct val="150000"/>
              </a:lnSpc>
              <a:buFont typeface="020B0604020202020204" pitchFamily="34" charset="0"/>
              <a:buChar char="•"/>
            </a:pPr>
            <a:r>
              <a:rPr lang="zh-CN" altLang="en-US" sz="1800" b="1" dirty="0">
                <a:ea typeface="仿宋" panose="02010609060101010101" pitchFamily="49" charset="-122"/>
              </a:rPr>
              <a:t>产权不仅分配收益，而且分配成本；如果一种产权安排只将私人收益提高到或接近社会收益，而不将私人成本提高到或接近社会成本，则这种产权安排不是一种好的安排。</a:t>
            </a:r>
            <a:endParaRPr lang="en-US" altLang="zh-CN" sz="1800" b="1" dirty="0">
              <a:ea typeface="仿宋" panose="02010609060101010101" pitchFamily="49" charset="-122"/>
            </a:endParaRPr>
          </a:p>
        </p:txBody>
      </p:sp>
      <p:sp>
        <p:nvSpPr>
          <p:cNvPr id="4" name="灯片编号占位符 3">
            <a:extLst>
              <a:ext uri="{FF2B5EF4-FFF2-40B4-BE49-F238E27FC236}">
                <a16:creationId xmlns:a16="http://schemas.microsoft.com/office/drawing/2014/main" id="{DB85CF1C-2172-41CB-9BA4-C67E36D66FA4}"/>
              </a:ext>
            </a:extLst>
          </p:cNvPr>
          <p:cNvSpPr>
            <a:spLocks noGrp="1"/>
          </p:cNvSpPr>
          <p:nvPr>
            <p:ph type="sldNum" idx="12"/>
          </p:nvPr>
        </p:nvSpPr>
        <p:spPr/>
        <p:txBody>
          <a:bodyPr/>
          <a:lstStyle/>
          <a:p>
            <a:r>
              <a:rPr lang="en-US" altLang="zh-CN"/>
              <a:t>19</a:t>
            </a:r>
            <a:endParaRPr lang="zh-CN"/>
          </a:p>
        </p:txBody>
      </p:sp>
    </p:spTree>
    <p:extLst>
      <p:ext uri="{BB962C8B-B14F-4D97-AF65-F5344CB8AC3E}">
        <p14:creationId xmlns:p14="http://schemas.microsoft.com/office/powerpoint/2010/main" val="1692630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p:nvPr/>
        </p:nvSpPr>
        <p:spPr>
          <a:xfrm>
            <a:off x="959485" y="414597"/>
            <a:ext cx="2339102" cy="461665"/>
          </a:xfrm>
          <a:prstGeom prst="rect">
            <a:avLst/>
          </a:prstGeom>
          <a:noFill/>
        </p:spPr>
        <p:txBody>
          <a:bodyPr wrap="none">
            <a:spAutoFit/>
          </a:bodyPr>
          <a:lstStyle/>
          <a:p>
            <a:pPr marL="0" marR="0" lvl="0" indent="0" algn="l" defTabSz="914400" eaLnBrk="1" fontAlgn="auto" latinLnBrk="0" hangingPunct="1">
              <a:lnSpc>
                <a:spcPct val="100000"/>
              </a:lnSpc>
              <a:spcBef>
                <a:spcPts val="0"/>
              </a:spcBef>
              <a:spcAft>
                <a:spcPts val="0"/>
              </a:spcAft>
              <a:buNone/>
              <a:defRPr/>
            </a:pPr>
            <a:r>
              <a:rPr lang="zh-CN" altLang="en-US" sz="2400" b="1" dirty="0">
                <a:solidFill>
                  <a:srgbClr val="000000"/>
                </a:solidFill>
                <a:ea typeface="微软雅黑" panose="020B0503020204020204" charset="-122"/>
              </a:rPr>
              <a:t>西方世界的兴起</a:t>
            </a:r>
            <a:endParaRPr kumimoji="0" lang="zh-CN" altLang="en-US" sz="2400" b="1" i="0" u="none" strike="noStrike" kern="1200" cap="none" spc="0" normalizeH="0" noProof="0" dirty="0">
              <a:ln>
                <a:noFill/>
              </a:ln>
              <a:solidFill>
                <a:srgbClr val="000000"/>
              </a:solidFill>
              <a:effectLst/>
              <a:uLnTx/>
              <a:uFillTx/>
              <a:ea typeface="微软雅黑" panose="020B0503020204020204" charset="-122"/>
            </a:endParaRPr>
          </a:p>
        </p:txBody>
      </p:sp>
      <p:sp>
        <p:nvSpPr>
          <p:cNvPr id="33" name="矩形 32"/>
          <p:cNvSpPr/>
          <p:nvPr/>
        </p:nvSpPr>
        <p:spPr>
          <a:xfrm>
            <a:off x="0" y="275453"/>
            <a:ext cx="794456" cy="738664"/>
          </a:xfrm>
          <a:prstGeom prst="rect">
            <a:avLst/>
          </a:prstGeom>
          <a:solidFill>
            <a:srgbClr val="9A0001"/>
          </a:solidFill>
          <a:ln w="12700">
            <a:noFill/>
          </a:ln>
        </p:spPr>
        <p:txBody>
          <a:bodyPr anchor="ctr"/>
          <a:lstStyle/>
          <a:p>
            <a:pPr marL="0" marR="0" lvl="0" indent="0" algn="ctr" defTabSz="914400" eaLnBrk="1" fontAlgn="auto" latinLnBrk="0" hangingPunct="1">
              <a:lnSpc>
                <a:spcPct val="100000"/>
              </a:lnSpc>
              <a:spcBef>
                <a:spcPts val="0"/>
              </a:spcBef>
              <a:spcAft>
                <a:spcPts val="0"/>
              </a:spcAft>
              <a:buNone/>
              <a:defRPr/>
            </a:pPr>
            <a:endParaRPr kumimoji="0" lang="zh-CN" altLang="en-US" sz="1800" b="0" i="0" u="none" strike="noStrike" kern="1200" cap="none" spc="0" normalizeH="0" noProof="0">
              <a:ln>
                <a:noFill/>
              </a:ln>
              <a:solidFill>
                <a:srgbClr val="FFFFFF"/>
              </a:solidFill>
              <a:effectLst/>
              <a:uLnTx/>
              <a:uFillTx/>
              <a:ea typeface="等线" panose="02010600030101010101" charset="-122"/>
            </a:endParaRPr>
          </a:p>
        </p:txBody>
      </p:sp>
      <p:sp>
        <p:nvSpPr>
          <p:cNvPr id="41" name="矩形 40"/>
          <p:cNvSpPr/>
          <p:nvPr/>
        </p:nvSpPr>
        <p:spPr>
          <a:xfrm flipV="1">
            <a:off x="7529454" y="6772905"/>
            <a:ext cx="4682001" cy="128741"/>
          </a:xfrm>
          <a:prstGeom prst="rect">
            <a:avLst/>
          </a:prstGeom>
          <a:solidFill>
            <a:srgbClr val="9A0001"/>
          </a:solidFill>
          <a:ln w="12700">
            <a:noFill/>
          </a:ln>
        </p:spPr>
        <p:txBody>
          <a:bodyPr anchor="ctr"/>
          <a:lstStyle/>
          <a:p>
            <a:pPr marL="0" marR="0" lvl="0" indent="0" algn="ctr" defTabSz="914400" eaLnBrk="1" fontAlgn="auto" latinLnBrk="0" hangingPunct="1">
              <a:lnSpc>
                <a:spcPct val="100000"/>
              </a:lnSpc>
              <a:spcBef>
                <a:spcPts val="0"/>
              </a:spcBef>
              <a:spcAft>
                <a:spcPts val="0"/>
              </a:spcAft>
              <a:buNone/>
              <a:defRPr/>
            </a:pPr>
            <a:endParaRPr kumimoji="0" lang="zh-CN" altLang="en-US" sz="1800" b="0" i="0" u="none" strike="noStrike" kern="1200" cap="none" spc="0" normalizeH="0" noProof="0">
              <a:ln>
                <a:noFill/>
              </a:ln>
              <a:solidFill>
                <a:srgbClr val="FFFFFF"/>
              </a:solidFill>
              <a:effectLst/>
              <a:uLnTx/>
              <a:uFillTx/>
              <a:ea typeface="等线" panose="02010600030101010101" charset="-122"/>
            </a:endParaRPr>
          </a:p>
        </p:txBody>
      </p:sp>
      <p:sp>
        <p:nvSpPr>
          <p:cNvPr id="2" name="文本框 1"/>
          <p:cNvSpPr/>
          <p:nvPr/>
        </p:nvSpPr>
        <p:spPr>
          <a:xfrm>
            <a:off x="621012" y="1272190"/>
            <a:ext cx="10949975" cy="5013360"/>
          </a:xfrm>
          <a:prstGeom prst="rect">
            <a:avLst/>
          </a:prstGeom>
          <a:noFill/>
        </p:spPr>
        <p:txBody>
          <a:bodyPr wrap="square" rtlCol="0">
            <a:spAutoFit/>
          </a:bodyPr>
          <a:lstStyle/>
          <a:p>
            <a:pPr marL="342900" indent="-342900" algn="just">
              <a:lnSpc>
                <a:spcPct val="150000"/>
              </a:lnSpc>
              <a:buFont typeface="05000000000000000000" pitchFamily="2" charset="2"/>
              <a:buChar char="Ø"/>
            </a:pPr>
            <a:r>
              <a:rPr lang="zh-CN" altLang="en-US" sz="1800" b="1" dirty="0">
                <a:ea typeface="方正粗黑宋简体" panose="02000000000000000000" pitchFamily="2" charset="-122"/>
              </a:rPr>
              <a:t>无效制度</a:t>
            </a:r>
            <a:endParaRPr lang="en-US" altLang="zh-CN" sz="1800" b="1" dirty="0">
              <a:ea typeface="方正粗黑宋简体" panose="02000000000000000000" pitchFamily="2" charset="-122"/>
            </a:endParaRPr>
          </a:p>
          <a:p>
            <a:pPr marL="285750" indent="-285750" algn="just">
              <a:lnSpc>
                <a:spcPct val="150000"/>
              </a:lnSpc>
              <a:buFont typeface="020B0604020202020204" pitchFamily="34" charset="0"/>
              <a:buChar char="•"/>
            </a:pPr>
            <a:r>
              <a:rPr lang="zh-CN" altLang="en-US" sz="1800" b="1" dirty="0">
                <a:ea typeface="仿宋" panose="02010609060101010101" pitchFamily="49" charset="-122"/>
              </a:rPr>
              <a:t>无效制度是那些阻碍经济增长的制度。</a:t>
            </a:r>
            <a:endParaRPr lang="en-US" altLang="zh-CN" sz="1800" b="1" dirty="0">
              <a:ea typeface="仿宋" panose="02010609060101010101" pitchFamily="49" charset="-122"/>
            </a:endParaRPr>
          </a:p>
          <a:p>
            <a:pPr marL="285750" indent="-285750" algn="just">
              <a:lnSpc>
                <a:spcPct val="150000"/>
              </a:lnSpc>
              <a:buFont typeface="020B0604020202020204" pitchFamily="34" charset="0"/>
              <a:buChar char="•"/>
            </a:pPr>
            <a:r>
              <a:rPr lang="zh-CN" altLang="en-US" sz="1800" b="1" dirty="0">
                <a:ea typeface="仿宋" panose="02010609060101010101" pitchFamily="49" charset="-122"/>
              </a:rPr>
              <a:t>海盗抢劫船只，增加了海上贸易的成本，并因此缩小了海上贸易的规模。但是，在历史上，各个国家并没有全力以赴剿灭海盗或派出海军为海上船只护航，而是采用贿赂的办法来收买海盗。原因在于贿赂在当时是一种“有效”的方法，较之出动海军更能节约成本。</a:t>
            </a:r>
            <a:endParaRPr lang="en-US" altLang="zh-CN" b="1" dirty="0">
              <a:ea typeface="仿宋" panose="02010609060101010101" pitchFamily="49" charset="-122"/>
            </a:endParaRPr>
          </a:p>
          <a:p>
            <a:pPr marL="285750" indent="-285750" algn="just">
              <a:lnSpc>
                <a:spcPct val="150000"/>
              </a:lnSpc>
              <a:buFont typeface="020B0604020202020204" pitchFamily="34" charset="0"/>
              <a:buChar char="•"/>
            </a:pPr>
            <a:r>
              <a:rPr lang="zh-CN" altLang="en-US" sz="1800" b="1" dirty="0">
                <a:ea typeface="仿宋" panose="02010609060101010101" pitchFamily="49" charset="-122"/>
              </a:rPr>
              <a:t>西班牙王室历来给予牧羊团在西班牙游牧的权利，因为王室依赖牧羊主的税收。在这种情况下，土地所有者的所有权就不能得到很好的尊重，因为游牧的羊群随时可能光临，吃掉庄稼。尽管人口的压力使得建立完整的土地所有权的社会收益已经足够高，但它对王室的私人收益却没有提高，因为王室的税收可能因此降低。</a:t>
            </a:r>
            <a:endParaRPr lang="en-US" altLang="zh-CN" sz="1800" b="1" dirty="0">
              <a:ea typeface="仿宋" panose="02010609060101010101" pitchFamily="49" charset="-122"/>
            </a:endParaRPr>
          </a:p>
          <a:p>
            <a:pPr marL="285750" indent="-285750" algn="just">
              <a:lnSpc>
                <a:spcPct val="150000"/>
              </a:lnSpc>
              <a:buFont typeface="020B0604020202020204" pitchFamily="34" charset="0"/>
              <a:buChar char="•"/>
            </a:pPr>
            <a:r>
              <a:rPr lang="zh-CN" altLang="en-US" sz="1800" b="1" dirty="0">
                <a:ea typeface="仿宋" panose="02010609060101010101" pitchFamily="49" charset="-122"/>
              </a:rPr>
              <a:t>诺斯和托马斯推论出两个在历史上妨碍产权向着使私人收益与社会收益相等的方向发展的原因：</a:t>
            </a:r>
            <a:r>
              <a:rPr lang="zh-CN" altLang="en-US" sz="1800" b="1" dirty="0">
                <a:solidFill>
                  <a:srgbClr val="C00000"/>
                </a:solidFill>
                <a:ea typeface="仿宋" panose="02010609060101010101" pitchFamily="49" charset="-122"/>
              </a:rPr>
              <a:t>第一，不存在克服搭便车或实施产权所必需的技术。第二个原因是建立或实施产权的成本很可能超过任何群体或个人从中得到的收益。</a:t>
            </a:r>
            <a:endParaRPr lang="en-US" altLang="zh-CN" sz="1800" b="1" dirty="0">
              <a:solidFill>
                <a:srgbClr val="C00000"/>
              </a:solidFill>
              <a:ea typeface="仿宋" panose="02010609060101010101" pitchFamily="49" charset="-122"/>
            </a:endParaRPr>
          </a:p>
        </p:txBody>
      </p:sp>
      <p:sp>
        <p:nvSpPr>
          <p:cNvPr id="4" name="灯片编号占位符 3">
            <a:extLst>
              <a:ext uri="{FF2B5EF4-FFF2-40B4-BE49-F238E27FC236}">
                <a16:creationId xmlns:a16="http://schemas.microsoft.com/office/drawing/2014/main" id="{DB85CF1C-2172-41CB-9BA4-C67E36D66FA4}"/>
              </a:ext>
            </a:extLst>
          </p:cNvPr>
          <p:cNvSpPr>
            <a:spLocks noGrp="1"/>
          </p:cNvSpPr>
          <p:nvPr>
            <p:ph type="sldNum" idx="12"/>
          </p:nvPr>
        </p:nvSpPr>
        <p:spPr/>
        <p:txBody>
          <a:bodyPr/>
          <a:lstStyle/>
          <a:p>
            <a:r>
              <a:rPr lang="en-US" altLang="zh-CN"/>
              <a:t>20</a:t>
            </a:r>
            <a:endParaRPr lang="zh-CN"/>
          </a:p>
        </p:txBody>
      </p:sp>
    </p:spTree>
    <p:extLst>
      <p:ext uri="{BB962C8B-B14F-4D97-AF65-F5344CB8AC3E}">
        <p14:creationId xmlns:p14="http://schemas.microsoft.com/office/powerpoint/2010/main" val="3389481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第六讲 边际学派（</a:t>
            </a:r>
            <a:r>
              <a:rPr kumimoji="1" lang="en-US" altLang="zh-CN" dirty="0"/>
              <a:t>II</a:t>
            </a:r>
            <a:r>
              <a:rPr kumimoji="1" lang="zh-CN" altLang="en-US" dirty="0"/>
              <a:t>）</a:t>
            </a:r>
          </a:p>
        </p:txBody>
      </p:sp>
      <p:sp>
        <p:nvSpPr>
          <p:cNvPr id="3" name="内容占位符 2"/>
          <p:cNvSpPr>
            <a:spLocks noGrp="1"/>
          </p:cNvSpPr>
          <p:nvPr>
            <p:ph idx="1"/>
          </p:nvPr>
        </p:nvSpPr>
        <p:spPr/>
        <p:txBody>
          <a:bodyPr/>
          <a:lstStyle/>
          <a:p>
            <a:r>
              <a:rPr kumimoji="1" lang="zh-CN" altLang="en-US" dirty="0"/>
              <a:t>维赛尔（</a:t>
            </a:r>
            <a:r>
              <a:rPr kumimoji="1" lang="en-US" altLang="zh-CN" dirty="0"/>
              <a:t>1851~1926</a:t>
            </a:r>
            <a:r>
              <a:rPr kumimoji="1" lang="zh-CN" altLang="en-US" dirty="0"/>
              <a:t>）、庞巴维克（</a:t>
            </a:r>
            <a:r>
              <a:rPr kumimoji="1" lang="en-US" altLang="zh-CN" dirty="0"/>
              <a:t>1851-1914</a:t>
            </a:r>
            <a:r>
              <a:rPr kumimoji="1" lang="zh-CN" altLang="en-US" dirty="0"/>
              <a:t>）</a:t>
            </a:r>
            <a:endParaRPr kumimoji="1" lang="en-US" altLang="zh-CN" dirty="0"/>
          </a:p>
          <a:p>
            <a:r>
              <a:rPr kumimoji="1" lang="zh-CN" altLang="en-US" dirty="0"/>
              <a:t>维塞尔 </a:t>
            </a:r>
            <a:r>
              <a:rPr kumimoji="1" lang="en-US" altLang="zh-CN" dirty="0"/>
              <a:t>1884</a:t>
            </a:r>
            <a:r>
              <a:rPr kumimoji="1" lang="zh-CN" altLang="en-US" dirty="0"/>
              <a:t>年 维也纳大学副教授 </a:t>
            </a:r>
            <a:endParaRPr kumimoji="1" lang="en-US" altLang="zh-CN" dirty="0"/>
          </a:p>
          <a:p>
            <a:r>
              <a:rPr kumimoji="1" lang="zh-CN" altLang="en-US" dirty="0"/>
              <a:t>           </a:t>
            </a:r>
            <a:r>
              <a:rPr kumimoji="1" lang="en-US" altLang="zh-CN" dirty="0"/>
              <a:t>1903</a:t>
            </a:r>
            <a:r>
              <a:rPr kumimoji="1" lang="zh-CN" altLang="en-US" dirty="0"/>
              <a:t>年 门格尔经济理论教授席位</a:t>
            </a:r>
            <a:endParaRPr kumimoji="1" lang="en-US" altLang="zh-CN" dirty="0"/>
          </a:p>
          <a:p>
            <a:r>
              <a:rPr kumimoji="1" lang="zh-CN" altLang="en-US" dirty="0"/>
              <a:t>           代表作 社会经济学</a:t>
            </a:r>
            <a:endParaRPr kumimoji="1" lang="en-US" altLang="zh-CN" dirty="0"/>
          </a:p>
          <a:p>
            <a:r>
              <a:rPr kumimoji="1" lang="zh-CN" altLang="en-US" dirty="0"/>
              <a:t>庞巴维克  </a:t>
            </a:r>
            <a:r>
              <a:rPr kumimoji="1" lang="en-US" altLang="zh-CN" dirty="0"/>
              <a:t>1880</a:t>
            </a:r>
            <a:r>
              <a:rPr kumimoji="1" lang="zh-CN" altLang="en-US" dirty="0"/>
              <a:t>年 因斯布鲁克大学教授</a:t>
            </a:r>
            <a:endParaRPr kumimoji="1" lang="en-US" altLang="zh-CN" dirty="0"/>
          </a:p>
          <a:p>
            <a:r>
              <a:rPr kumimoji="1" lang="zh-CN" altLang="en-US" dirty="0"/>
              <a:t>                </a:t>
            </a:r>
            <a:r>
              <a:rPr kumimoji="1" lang="en-US" altLang="zh-CN" dirty="0"/>
              <a:t>1904</a:t>
            </a:r>
            <a:r>
              <a:rPr kumimoji="1" lang="zh-CN" altLang="en-US" dirty="0"/>
              <a:t>年  维也纳大学教授</a:t>
            </a:r>
            <a:endParaRPr kumimoji="1" lang="en-US" altLang="zh-CN" dirty="0"/>
          </a:p>
          <a:p>
            <a:r>
              <a:rPr kumimoji="1" lang="zh-CN" altLang="en-US" dirty="0"/>
              <a:t>            代表作 资本与利息</a:t>
            </a:r>
            <a:endParaRPr kumimoji="1" lang="en-US" altLang="zh-CN" dirty="0"/>
          </a:p>
          <a:p>
            <a:r>
              <a:rPr kumimoji="1" lang="zh-CN" altLang="en-US"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第六讲 边际学派（</a:t>
            </a:r>
            <a:r>
              <a:rPr kumimoji="1" lang="en-US" altLang="zh-CN" dirty="0"/>
              <a:t>II</a:t>
            </a:r>
            <a:r>
              <a:rPr kumimoji="1" lang="zh-CN" altLang="en-US" dirty="0"/>
              <a:t>）</a:t>
            </a:r>
          </a:p>
        </p:txBody>
      </p:sp>
      <p:sp>
        <p:nvSpPr>
          <p:cNvPr id="3" name="内容占位符 2"/>
          <p:cNvSpPr>
            <a:spLocks noGrp="1"/>
          </p:cNvSpPr>
          <p:nvPr>
            <p:ph idx="1"/>
          </p:nvPr>
        </p:nvSpPr>
        <p:spPr>
          <a:xfrm>
            <a:off x="677334" y="2160589"/>
            <a:ext cx="9952566" cy="3880773"/>
          </a:xfrm>
        </p:spPr>
        <p:txBody>
          <a:bodyPr/>
          <a:lstStyle/>
          <a:p>
            <a:r>
              <a:rPr kumimoji="1" lang="zh-CN" altLang="en-US" dirty="0"/>
              <a:t>庞巴维克</a:t>
            </a:r>
            <a:endParaRPr kumimoji="1" lang="en-US" altLang="zh-CN" dirty="0"/>
          </a:p>
          <a:p>
            <a:r>
              <a:rPr kumimoji="1" lang="zh-CN" altLang="en-US" dirty="0"/>
              <a:t>落脚点在资本</a:t>
            </a:r>
            <a:endParaRPr kumimoji="1" lang="en-US" altLang="zh-CN" dirty="0"/>
          </a:p>
          <a:p>
            <a:r>
              <a:rPr kumimoji="1" lang="zh-CN" altLang="en-US" dirty="0"/>
              <a:t>储蓄、投资、技术、生产力、知识，是实现亚当</a:t>
            </a:r>
            <a:r>
              <a:rPr kumimoji="1" lang="en-US" altLang="zh-CN" dirty="0"/>
              <a:t>·</a:t>
            </a:r>
            <a:r>
              <a:rPr kumimoji="1" lang="zh-CN" altLang="en-US" dirty="0"/>
              <a:t>斯密的普遍繁荣世界观的关键</a:t>
            </a:r>
            <a:endParaRPr kumimoji="1" lang="en-US" altLang="zh-CN" dirty="0"/>
          </a:p>
          <a:p>
            <a:r>
              <a:rPr kumimoji="1" lang="zh-CN" altLang="en-US" dirty="0"/>
              <a:t>亚当</a:t>
            </a:r>
            <a:r>
              <a:rPr kumimoji="1" lang="en-US" altLang="zh-CN" dirty="0"/>
              <a:t>·</a:t>
            </a:r>
            <a:r>
              <a:rPr kumimoji="1" lang="zh-CN" altLang="en-US" dirty="0"/>
              <a:t>斯密强调分工是原动力</a:t>
            </a:r>
            <a:endParaRPr kumimoji="1" lang="en-US" altLang="zh-CN" dirty="0"/>
          </a:p>
          <a:p>
            <a:r>
              <a:rPr kumimoji="1" lang="zh-CN" altLang="en-US" dirty="0"/>
              <a:t>庞巴维克强调储蓄和投资</a:t>
            </a:r>
            <a:r>
              <a:rPr kumimoji="1" lang="en-US" altLang="zh-CN" dirty="0"/>
              <a:t>——</a:t>
            </a:r>
            <a:r>
              <a:rPr kumimoji="1" lang="zh-CN" altLang="en-US" dirty="0"/>
              <a:t>技术进步</a:t>
            </a:r>
            <a:r>
              <a:rPr kumimoji="1" lang="en-US" altLang="zh-CN" dirty="0"/>
              <a:t>——</a:t>
            </a:r>
            <a:r>
              <a:rPr kumimoji="1" lang="zh-CN" altLang="en-US" dirty="0"/>
              <a:t>经济增长</a:t>
            </a:r>
            <a:endParaRPr kumimoji="1" lang="en-US" altLang="zh-CN" dirty="0"/>
          </a:p>
          <a:p>
            <a:r>
              <a:rPr kumimoji="1" lang="zh-CN" altLang="en-US" dirty="0"/>
              <a:t>一个人想喝水，但离得很远</a:t>
            </a:r>
            <a:r>
              <a:rPr kumimoji="1" lang="en-US" altLang="zh-CN" dirty="0"/>
              <a:t>——</a:t>
            </a:r>
            <a:r>
              <a:rPr kumimoji="1" lang="zh-CN" altLang="en-US" dirty="0"/>
              <a:t>建一条从泉眼到他房子的管道</a:t>
            </a:r>
            <a:r>
              <a:rPr kumimoji="1" lang="en-US" altLang="zh-CN" dirty="0"/>
              <a:t>——</a:t>
            </a:r>
            <a:r>
              <a:rPr kumimoji="1" lang="zh-CN" altLang="en-US" dirty="0"/>
              <a:t>需要工作、劳动、时间和技术</a:t>
            </a:r>
            <a:endParaRPr kumimoji="1" lang="en-US" altLang="zh-CN" dirty="0"/>
          </a:p>
          <a:p>
            <a:endParaRPr kumimoji="1"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kumimoji="1" lang="zh-CN" altLang="en-US" dirty="0"/>
              <a:t>边际革命</a:t>
            </a:r>
            <a:r>
              <a:rPr kumimoji="1" lang="en-US" altLang="zh-CN" dirty="0"/>
              <a:t>——</a:t>
            </a:r>
            <a:r>
              <a:rPr kumimoji="1" lang="zh-CN" altLang="en-US" dirty="0"/>
              <a:t>一个全新的经济模型已经形成</a:t>
            </a:r>
            <a:endParaRPr kumimoji="1" lang="en-US" altLang="zh-CN" dirty="0"/>
          </a:p>
          <a:p>
            <a:r>
              <a:rPr kumimoji="1" lang="zh-CN" altLang="en-US" dirty="0"/>
              <a:t>但也有不同的声音</a:t>
            </a:r>
            <a:endParaRPr kumimoji="1" lang="en-US" altLang="zh-CN" dirty="0"/>
          </a:p>
          <a:p>
            <a:r>
              <a:rPr kumimoji="1" lang="zh-CN" altLang="en-US" dirty="0"/>
              <a:t>凡勃仑（</a:t>
            </a:r>
            <a:r>
              <a:rPr kumimoji="1" lang="en-US" altLang="zh-CN" dirty="0"/>
              <a:t>1857-1929</a:t>
            </a:r>
            <a:r>
              <a:rPr kumimoji="1" lang="zh-CN" altLang="en-US" dirty="0"/>
              <a:t>）</a:t>
            </a:r>
            <a:endParaRPr kumimoji="1" lang="en-US" altLang="zh-CN" dirty="0"/>
          </a:p>
          <a:p>
            <a:r>
              <a:rPr kumimoji="1" lang="zh-CN" altLang="en-US" dirty="0"/>
              <a:t>从未使用过新古典主义模型的理性</a:t>
            </a:r>
            <a:r>
              <a:rPr kumimoji="1" lang="en-US" altLang="zh-CN" dirty="0"/>
              <a:t>——</a:t>
            </a:r>
            <a:r>
              <a:rPr kumimoji="1" lang="zh-CN" altLang="en-US" dirty="0"/>
              <a:t>抽象</a:t>
            </a:r>
            <a:r>
              <a:rPr kumimoji="1" lang="en-US" altLang="zh-CN" dirty="0"/>
              <a:t>——</a:t>
            </a:r>
            <a:r>
              <a:rPr kumimoji="1" lang="zh-CN" altLang="en-US" dirty="0"/>
              <a:t>演绎的方法</a:t>
            </a:r>
            <a:endParaRPr kumimoji="1" lang="en-US" altLang="zh-CN" dirty="0"/>
          </a:p>
          <a:p>
            <a:r>
              <a:rPr kumimoji="1" lang="zh-CN" altLang="en-US" dirty="0"/>
              <a:t>研究资本的制度框架如何冲击人们的生活和文化</a:t>
            </a:r>
            <a:endParaRPr kumimoji="1" lang="en-US" altLang="zh-CN" dirty="0"/>
          </a:p>
          <a:p>
            <a:r>
              <a:rPr kumimoji="1" lang="zh-CN" altLang="en-US" dirty="0"/>
              <a:t>社会经济学家</a:t>
            </a:r>
            <a:endParaRPr kumimoji="1" lang="en-US" altLang="zh-CN" dirty="0"/>
          </a:p>
          <a:p>
            <a:r>
              <a:rPr kumimoji="1" lang="zh-CN" altLang="en-US" dirty="0"/>
              <a:t>“高级的生活方式和方法是与明显闲暇和炫耀性消费的标准相一致的”</a:t>
            </a:r>
          </a:p>
        </p:txBody>
      </p:sp>
      <p:sp>
        <p:nvSpPr>
          <p:cNvPr id="4" name="标题 1"/>
          <p:cNvSpPr>
            <a:spLocks noGrp="1"/>
          </p:cNvSpPr>
          <p:nvPr>
            <p:ph type="title"/>
          </p:nvPr>
        </p:nvSpPr>
        <p:spPr/>
        <p:txBody>
          <a:bodyPr/>
          <a:lstStyle/>
          <a:p>
            <a:r>
              <a:rPr kumimoji="1" lang="zh-CN" altLang="en-US" dirty="0"/>
              <a:t>第六讲 边际学派（</a:t>
            </a:r>
            <a:r>
              <a:rPr kumimoji="1" lang="en-US" altLang="zh-CN" dirty="0"/>
              <a:t>II</a:t>
            </a:r>
            <a:r>
              <a:rPr kumimoji="1" lang="zh-CN" alt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第六讲 边际学派（</a:t>
            </a:r>
            <a:r>
              <a:rPr kumimoji="1" lang="en-US" altLang="zh-CN" dirty="0"/>
              <a:t>II</a:t>
            </a:r>
            <a:r>
              <a:rPr kumimoji="1" lang="zh-CN" altLang="en-US" dirty="0"/>
              <a:t>）</a:t>
            </a:r>
          </a:p>
        </p:txBody>
      </p:sp>
      <p:sp>
        <p:nvSpPr>
          <p:cNvPr id="3" name="内容占位符 2"/>
          <p:cNvSpPr>
            <a:spLocks noGrp="1"/>
          </p:cNvSpPr>
          <p:nvPr>
            <p:ph idx="1"/>
          </p:nvPr>
        </p:nvSpPr>
        <p:spPr>
          <a:xfrm>
            <a:off x="677545" y="2160905"/>
            <a:ext cx="8596630" cy="2412365"/>
          </a:xfrm>
        </p:spPr>
        <p:txBody>
          <a:bodyPr/>
          <a:lstStyle/>
          <a:p>
            <a:r>
              <a:rPr kumimoji="1" lang="zh-CN" altLang="en-US" dirty="0"/>
              <a:t>凡勃仑的矛盾</a:t>
            </a:r>
            <a:endParaRPr kumimoji="1" lang="en-US" altLang="zh-CN" dirty="0"/>
          </a:p>
          <a:p>
            <a:r>
              <a:rPr kumimoji="1" lang="zh-CN" altLang="en-US" dirty="0"/>
              <a:t>将商业社会说成“一个巨大的反进步的障碍”</a:t>
            </a:r>
            <a:endParaRPr kumimoji="1" lang="en-US" altLang="zh-CN" dirty="0"/>
          </a:p>
          <a:p>
            <a:r>
              <a:rPr kumimoji="1" lang="zh-CN" altLang="en-US" dirty="0"/>
              <a:t>富人通过多余的消</a:t>
            </a:r>
            <a:r>
              <a:rPr kumimoji="1" lang="zh-CN" altLang="en-US"/>
              <a:t>费获得名声</a:t>
            </a:r>
          </a:p>
          <a:p>
            <a:r>
              <a:rPr kumimoji="1" lang="zh-CN" altLang="en-US"/>
              <a:t>凡勃仑反对亚当</a:t>
            </a:r>
            <a:r>
              <a:rPr kumimoji="1" lang="en-US" altLang="zh-CN"/>
              <a:t>·</a:t>
            </a:r>
            <a:r>
              <a:rPr kumimoji="1" lang="zh-CN" altLang="en-US"/>
              <a:t>斯密提出的一切商品社会的益处</a:t>
            </a:r>
          </a:p>
          <a:p>
            <a:r>
              <a:rPr kumimoji="1" lang="zh-CN" altLang="en-US"/>
              <a:t>凡勃仑看到了商品社会的混乱、冲突和贪婪</a:t>
            </a:r>
          </a:p>
          <a:p>
            <a:pPr marL="0" indent="0">
              <a:buNone/>
            </a:pPr>
            <a:endParaRPr kumimoji="1" lang="zh-CN" altLang="en-US"/>
          </a:p>
          <a:p>
            <a:pPr marL="0" indent="0">
              <a:buNone/>
            </a:pPr>
            <a:endParaRPr kumimoji="1" lang="zh-CN" altLang="en-US"/>
          </a:p>
          <a:p>
            <a:endParaRPr kumimoji="1"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sym typeface="+mn-ea"/>
              </a:rPr>
              <a:t>第六讲 边际学派（</a:t>
            </a:r>
            <a:r>
              <a:rPr kumimoji="1" lang="en-US" altLang="zh-CN" dirty="0">
                <a:sym typeface="+mn-ea"/>
              </a:rPr>
              <a:t>II</a:t>
            </a:r>
            <a:r>
              <a:rPr kumimoji="1" lang="zh-CN" altLang="en-US" dirty="0">
                <a:sym typeface="+mn-ea"/>
              </a:rPr>
              <a:t>）</a:t>
            </a:r>
            <a:endParaRPr lang="zh-CN" altLang="en-US"/>
          </a:p>
        </p:txBody>
      </p:sp>
      <p:sp>
        <p:nvSpPr>
          <p:cNvPr id="3" name="内容占位符 2"/>
          <p:cNvSpPr>
            <a:spLocks noGrp="1"/>
          </p:cNvSpPr>
          <p:nvPr>
            <p:ph idx="1"/>
          </p:nvPr>
        </p:nvSpPr>
        <p:spPr/>
        <p:txBody>
          <a:bodyPr/>
          <a:lstStyle/>
          <a:p>
            <a:r>
              <a:rPr lang="zh-CN" altLang="en-US"/>
              <a:t>马克思</a:t>
            </a:r>
            <a:r>
              <a:rPr lang="en-US" altLang="zh-CN"/>
              <a:t>·</a:t>
            </a:r>
            <a:r>
              <a:rPr lang="zh-CN" altLang="en-US"/>
              <a:t>韦伯（</a:t>
            </a:r>
            <a:r>
              <a:rPr lang="en-US" altLang="zh-CN"/>
              <a:t>1864-1920</a:t>
            </a:r>
            <a:r>
              <a:rPr lang="zh-CN" altLang="en-US"/>
              <a:t>）</a:t>
            </a:r>
          </a:p>
          <a:p>
            <a:r>
              <a:rPr lang="zh-CN" altLang="en-US"/>
              <a:t>《新教伦理与资本主义精神》</a:t>
            </a:r>
          </a:p>
          <a:p>
            <a:r>
              <a:rPr lang="zh-CN" altLang="en-US"/>
              <a:t>困扰于当代工业社会的含义：权利、管理、剩余财富</a:t>
            </a:r>
          </a:p>
          <a:p>
            <a:r>
              <a:rPr lang="zh-CN" altLang="en-US"/>
              <a:t>西方经济发展的动力源泉来自哪里？</a:t>
            </a:r>
          </a:p>
          <a:p>
            <a:r>
              <a:rPr lang="zh-CN" altLang="en-US"/>
              <a:t>亚当</a:t>
            </a:r>
            <a:r>
              <a:rPr lang="en-US" altLang="zh-CN"/>
              <a:t>·</a:t>
            </a:r>
            <a:r>
              <a:rPr lang="zh-CN" altLang="en-US"/>
              <a:t>斯密（劳动分工）、</a:t>
            </a:r>
            <a:r>
              <a:rPr lang="zh-CN" altLang="en-US">
                <a:sym typeface="+mn-ea"/>
              </a:rPr>
              <a:t>马克思（剩余价值）、凡勃仑（资本的野蛮进化）</a:t>
            </a:r>
          </a:p>
          <a:p>
            <a:r>
              <a:rPr lang="zh-CN" altLang="en-US">
                <a:sym typeface="+mn-ea"/>
              </a:rPr>
              <a:t>节俭工作的道义责任</a:t>
            </a:r>
            <a:endParaRPr lang="zh-CN" altLang="en-US"/>
          </a:p>
          <a:p>
            <a:endParaRPr lang="zh-CN" altLang="en-US"/>
          </a:p>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sym typeface="+mn-ea"/>
              </a:rPr>
              <a:t>第六讲 边际学派（</a:t>
            </a:r>
            <a:r>
              <a:rPr kumimoji="1" lang="en-US" altLang="zh-CN" dirty="0">
                <a:sym typeface="+mn-ea"/>
              </a:rPr>
              <a:t>II</a:t>
            </a:r>
            <a:r>
              <a:rPr kumimoji="1" lang="zh-CN" altLang="en-US" dirty="0">
                <a:sym typeface="+mn-ea"/>
              </a:rPr>
              <a:t>）</a:t>
            </a:r>
            <a:endParaRPr lang="zh-CN" altLang="en-US"/>
          </a:p>
        </p:txBody>
      </p:sp>
      <p:sp>
        <p:nvSpPr>
          <p:cNvPr id="3" name="内容占位符 2"/>
          <p:cNvSpPr>
            <a:spLocks noGrp="1"/>
          </p:cNvSpPr>
          <p:nvPr>
            <p:ph idx="1"/>
          </p:nvPr>
        </p:nvSpPr>
        <p:spPr/>
        <p:txBody>
          <a:bodyPr/>
          <a:lstStyle/>
          <a:p>
            <a:r>
              <a:rPr lang="en-US" altLang="zh-CN"/>
              <a:t>1882</a:t>
            </a:r>
            <a:r>
              <a:rPr lang="zh-CN" altLang="en-US"/>
              <a:t>年，韦伯师从德国历史学派代表人物克尼斯学习法律</a:t>
            </a:r>
          </a:p>
          <a:p>
            <a:r>
              <a:rPr lang="en-US" altLang="zh-CN"/>
              <a:t>1893</a:t>
            </a:r>
            <a:r>
              <a:rPr lang="zh-CN" altLang="en-US"/>
              <a:t>年，弗莱堡大学</a:t>
            </a:r>
            <a:r>
              <a:rPr lang="en-US" altLang="zh-CN"/>
              <a:t> </a:t>
            </a:r>
            <a:r>
              <a:rPr lang="zh-CN" altLang="en-US"/>
              <a:t>经济金融学教授</a:t>
            </a:r>
          </a:p>
          <a:p>
            <a:r>
              <a:rPr lang="zh-CN" altLang="en-US"/>
              <a:t>为工人写作《股票交易》的教育性册子</a:t>
            </a:r>
          </a:p>
          <a:p>
            <a:r>
              <a:rPr lang="en-US" altLang="zh-CN"/>
              <a:t>1896</a:t>
            </a:r>
            <a:r>
              <a:rPr lang="zh-CN" altLang="en-US"/>
              <a:t>年</a:t>
            </a:r>
            <a:r>
              <a:rPr lang="en-US" altLang="zh-CN"/>
              <a:t> </a:t>
            </a:r>
            <a:r>
              <a:rPr lang="zh-CN" altLang="en-US"/>
              <a:t>赴海德堡大学任教</a:t>
            </a:r>
          </a:p>
          <a:p>
            <a:r>
              <a:rPr lang="en-US" altLang="zh-CN"/>
              <a:t>1903</a:t>
            </a:r>
            <a:r>
              <a:rPr lang="zh-CN" altLang="en-US"/>
              <a:t>年</a:t>
            </a:r>
            <a:r>
              <a:rPr lang="en-US" altLang="zh-CN"/>
              <a:t> </a:t>
            </a:r>
            <a:r>
              <a:rPr lang="zh-CN" altLang="en-US"/>
              <a:t>赴美国旅行</a:t>
            </a:r>
          </a:p>
          <a:p>
            <a:r>
              <a:rPr lang="en-US" altLang="zh-CN"/>
              <a:t>1918</a:t>
            </a:r>
            <a:r>
              <a:rPr lang="zh-CN" altLang="en-US"/>
              <a:t>年</a:t>
            </a:r>
            <a:r>
              <a:rPr lang="en-US" altLang="zh-CN"/>
              <a:t> </a:t>
            </a:r>
            <a:r>
              <a:rPr lang="zh-CN" altLang="en-US"/>
              <a:t>赴维也纳大学工作</a:t>
            </a:r>
          </a:p>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t>不是不受限制的贪婪和不受约束的逐利带来了经济发展</a:t>
            </a:r>
          </a:p>
          <a:p>
            <a:r>
              <a:rPr lang="zh-CN" altLang="en-US"/>
              <a:t>工商业的“天职感”</a:t>
            </a:r>
          </a:p>
          <a:p>
            <a:r>
              <a:rPr lang="zh-CN" altLang="en-US"/>
              <a:t>“获得你所能获得的一切，节省下你所能节省的一切，给予你所能给予的一切”</a:t>
            </a:r>
          </a:p>
          <a:p>
            <a:r>
              <a:rPr lang="zh-CN" altLang="en-US"/>
              <a:t>储蓄再储蓄</a:t>
            </a:r>
          </a:p>
          <a:p>
            <a:r>
              <a:rPr lang="zh-CN" altLang="en-US"/>
              <a:t>“储蓄的责任成为九成的美德”</a:t>
            </a:r>
          </a:p>
          <a:p>
            <a:r>
              <a:rPr lang="zh-CN" altLang="en-US"/>
              <a:t>经济学应当价值中立</a:t>
            </a:r>
          </a:p>
        </p:txBody>
      </p:sp>
      <p:sp>
        <p:nvSpPr>
          <p:cNvPr id="4" name="标题 1"/>
          <p:cNvSpPr>
            <a:spLocks noGrp="1"/>
          </p:cNvSpPr>
          <p:nvPr>
            <p:custDataLst>
              <p:tags r:id="rId1"/>
            </p:custDataLst>
          </p:nvPr>
        </p:nvSpPr>
        <p:spPr>
          <a:xfrm>
            <a:off x="804334" y="736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1" lang="zh-CN" altLang="en-US" dirty="0">
                <a:sym typeface="+mn-ea"/>
              </a:rPr>
              <a:t>第六讲 边际学派（</a:t>
            </a:r>
            <a:r>
              <a:rPr kumimoji="1" lang="en-US" altLang="zh-CN" dirty="0">
                <a:sym typeface="+mn-ea"/>
              </a:rPr>
              <a:t>II</a:t>
            </a:r>
            <a:r>
              <a:rPr kumimoji="1" lang="zh-CN" altLang="en-US" dirty="0">
                <a:sym typeface="+mn-ea"/>
              </a:rPr>
              <a:t>）</a:t>
            </a:r>
            <a:endParaRPr lang="zh-CN" alt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平面</Template>
  <TotalTime>1023</TotalTime>
  <Words>2850</Words>
  <Application>Microsoft Macintosh PowerPoint</Application>
  <PresentationFormat>宽屏</PresentationFormat>
  <Paragraphs>176</Paragraphs>
  <Slides>25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-apple-system</vt:lpstr>
      <vt:lpstr>020B0604020202020204</vt:lpstr>
      <vt:lpstr>05000000000000000000</vt:lpstr>
      <vt:lpstr>Arial</vt:lpstr>
      <vt:lpstr>Arial</vt:lpstr>
      <vt:lpstr>Trebuchet MS</vt:lpstr>
      <vt:lpstr>Wingdings 3</vt:lpstr>
      <vt:lpstr>平面</vt:lpstr>
      <vt:lpstr>西方经济思想史</vt:lpstr>
      <vt:lpstr>第六讲 边际学派（II）</vt:lpstr>
      <vt:lpstr>第六讲 边际学派（II）</vt:lpstr>
      <vt:lpstr>第六讲 边际学派（II）</vt:lpstr>
      <vt:lpstr>第六讲 边际学派（II）</vt:lpstr>
      <vt:lpstr>第六讲 边际学派（II）</vt:lpstr>
      <vt:lpstr>第六讲 边际学派（II）</vt:lpstr>
      <vt:lpstr>第六讲 边际学派（II）</vt:lpstr>
      <vt:lpstr>PowerPoint 演示文稿</vt:lpstr>
      <vt:lpstr>第七讲 从制度分析到新制度经济学</vt:lpstr>
      <vt:lpstr>第七讲 从制度分析到新制度经济学</vt:lpstr>
      <vt:lpstr>第七讲 从制度分析到新制度经济学</vt:lpstr>
      <vt:lpstr>第七讲 从制度分析到新制度经济学</vt:lpstr>
      <vt:lpstr>第七讲 从制度分析到新制度经济学</vt:lpstr>
      <vt:lpstr>第七讲 从制度分析到新制度经济学</vt:lpstr>
      <vt:lpstr>第七讲 从制度分析到新制度经济学</vt:lpstr>
      <vt:lpstr>第七讲 从制度分析到新制度经济学</vt:lpstr>
      <vt:lpstr>第七讲 从制度分析到新制度经济学</vt:lpstr>
      <vt:lpstr>第七讲 从制度分析到新制度经济学</vt:lpstr>
      <vt:lpstr>第七讲 从制度分析到新制度经济学</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《资本论》选读</dc:title>
  <dc:creator>office user</dc:creator>
  <cp:lastModifiedBy>office user</cp:lastModifiedBy>
  <cp:revision>224</cp:revision>
  <dcterms:created xsi:type="dcterms:W3CDTF">2025-04-03T05:38:28Z</dcterms:created>
  <dcterms:modified xsi:type="dcterms:W3CDTF">2025-05-11T11:59:28Z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D4FE4FFFF66C8730981DEE6754F9B8B0_42</vt:lpwstr>
  </property>
  <property fmtid="{D5CDD505-2E9C-101B-9397-08002B2CF9AE}" pid="3" name="KSOProductBuildVer">
    <vt:lpwstr>2052-6.5.2.8766</vt:lpwstr>
  </property>
</Properties>
</file>