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7" r:id="rId2"/>
    <p:sldId id="288" r:id="rId3"/>
    <p:sldId id="258" r:id="rId4"/>
    <p:sldId id="287" r:id="rId5"/>
    <p:sldId id="260" r:id="rId6"/>
    <p:sldId id="259" r:id="rId7"/>
    <p:sldId id="293" r:id="rId8"/>
    <p:sldId id="344" r:id="rId9"/>
    <p:sldId id="261" r:id="rId10"/>
    <p:sldId id="342" r:id="rId11"/>
    <p:sldId id="343" r:id="rId12"/>
    <p:sldId id="345" r:id="rId13"/>
    <p:sldId id="346" r:id="rId14"/>
    <p:sldId id="347" r:id="rId15"/>
    <p:sldId id="348" r:id="rId16"/>
    <p:sldId id="349" r:id="rId17"/>
    <p:sldId id="360" r:id="rId18"/>
    <p:sldId id="361" r:id="rId19"/>
    <p:sldId id="350" r:id="rId20"/>
    <p:sldId id="351" r:id="rId21"/>
    <p:sldId id="352" r:id="rId22"/>
    <p:sldId id="353" r:id="rId23"/>
    <p:sldId id="354" r:id="rId24"/>
    <p:sldId id="355" r:id="rId25"/>
    <p:sldId id="356" r:id="rId26"/>
    <p:sldId id="357" r:id="rId27"/>
    <p:sldId id="289" r:id="rId28"/>
    <p:sldId id="262" r:id="rId29"/>
    <p:sldId id="358" r:id="rId30"/>
    <p:sldId id="359" r:id="rId31"/>
    <p:sldId id="291" r:id="rId32"/>
    <p:sldId id="290" r:id="rId33"/>
    <p:sldId id="292" r:id="rId34"/>
    <p:sldId id="327" r:id="rId35"/>
    <p:sldId id="316" r:id="rId36"/>
    <p:sldId id="317" r:id="rId37"/>
    <p:sldId id="318" r:id="rId38"/>
    <p:sldId id="319" r:id="rId39"/>
    <p:sldId id="320" r:id="rId40"/>
    <p:sldId id="321" r:id="rId41"/>
    <p:sldId id="322" r:id="rId42"/>
    <p:sldId id="323" r:id="rId43"/>
    <p:sldId id="324" r:id="rId44"/>
    <p:sldId id="325" r:id="rId45"/>
    <p:sldId id="326" r:id="rId46"/>
    <p:sldId id="267" r:id="rId47"/>
    <p:sldId id="268" r:id="rId48"/>
    <p:sldId id="269" r:id="rId49"/>
    <p:sldId id="311" r:id="rId50"/>
    <p:sldId id="312" r:id="rId51"/>
    <p:sldId id="313" r:id="rId52"/>
    <p:sldId id="270" r:id="rId53"/>
    <p:sldId id="271" r:id="rId54"/>
    <p:sldId id="314" r:id="rId55"/>
    <p:sldId id="315" r:id="rId56"/>
    <p:sldId id="309" r:id="rId57"/>
    <p:sldId id="310" r:id="rId58"/>
    <p:sldId id="273" r:id="rId59"/>
    <p:sldId id="329" r:id="rId60"/>
    <p:sldId id="330" r:id="rId61"/>
    <p:sldId id="274" r:id="rId62"/>
    <p:sldId id="276" r:id="rId63"/>
    <p:sldId id="331" r:id="rId64"/>
    <p:sldId id="332" r:id="rId65"/>
    <p:sldId id="275" r:id="rId66"/>
    <p:sldId id="278" r:id="rId67"/>
    <p:sldId id="281" r:id="rId68"/>
    <p:sldId id="300" r:id="rId69"/>
    <p:sldId id="282" r:id="rId70"/>
    <p:sldId id="333" r:id="rId71"/>
    <p:sldId id="334" r:id="rId72"/>
    <p:sldId id="335" r:id="rId73"/>
    <p:sldId id="339" r:id="rId74"/>
    <p:sldId id="340" r:id="rId75"/>
    <p:sldId id="341" r:id="rId76"/>
    <p:sldId id="336" r:id="rId77"/>
    <p:sldId id="337" r:id="rId78"/>
    <p:sldId id="338" r:id="rId79"/>
    <p:sldId id="362"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0" autoAdjust="0"/>
  </p:normalViewPr>
  <p:slideViewPr>
    <p:cSldViewPr>
      <p:cViewPr varScale="1">
        <p:scale>
          <a:sx n="112" d="100"/>
          <a:sy n="112" d="100"/>
        </p:scale>
        <p:origin x="-1613"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69B34-6D24-41C3-B9EE-7D070300C209}" type="datetimeFigureOut">
              <a:rPr lang="zh-CN" altLang="en-US" smtClean="0"/>
              <a:pPr/>
              <a:t>2016/9/28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7209F-09EF-42AC-9ADA-468E8B20AC4E}" type="slidenum">
              <a:rPr lang="zh-CN" altLang="en-US" smtClean="0"/>
              <a:pPr/>
              <a:t>‹#›</a:t>
            </a:fld>
            <a:endParaRPr lang="zh-CN" altLang="en-US"/>
          </a:p>
        </p:txBody>
      </p:sp>
    </p:spTree>
    <p:extLst>
      <p:ext uri="{BB962C8B-B14F-4D97-AF65-F5344CB8AC3E}">
        <p14:creationId xmlns:p14="http://schemas.microsoft.com/office/powerpoint/2010/main" val="301609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en-US" altLang="zh-CN" dirty="0"/>
              <a:t>《</a:t>
            </a:r>
            <a:r>
              <a:rPr lang="zh-CN" altLang="en-US" dirty="0"/>
              <a:t>中国对外经济贸易改革和发展史</a:t>
            </a:r>
            <a:r>
              <a:rPr lang="en-US" altLang="zh-CN" dirty="0"/>
              <a:t>》</a:t>
            </a:r>
            <a:r>
              <a:rPr lang="zh-CN" altLang="en-US" dirty="0"/>
              <a:t>，</a:t>
            </a:r>
            <a:r>
              <a:rPr lang="en-US" altLang="zh-CN"/>
              <a:t>pp333</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27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Signatory:</a:t>
            </a:r>
            <a:r>
              <a:rPr lang="zh-CN" altLang="en-US" dirty="0"/>
              <a:t>签约国；</a:t>
            </a:r>
            <a:r>
              <a:rPr lang="en-US" altLang="zh-CN" dirty="0"/>
              <a:t>absolute:</a:t>
            </a:r>
            <a:r>
              <a:rPr lang="zh-CN" altLang="en-US" dirty="0"/>
              <a:t>无上权利、权威的，不受任何约束的。</a:t>
            </a:r>
            <a:r>
              <a:rPr lang="en-US" altLang="zh-CN" dirty="0"/>
              <a:t>jury:</a:t>
            </a:r>
            <a:r>
              <a:rPr lang="zh-CN" altLang="en-US" dirty="0"/>
              <a:t>评委；</a:t>
            </a:r>
            <a:endParaRPr lang="en-US" altLang="zh-CN"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resentment </a:t>
            </a:r>
            <a:r>
              <a:rPr lang="zh-CN" altLang="en-US" sz="1200" dirty="0">
                <a:latin typeface="Times New Roman" pitchFamily="18" charset="0"/>
                <a:cs typeface="Times New Roman" pitchFamily="18" charset="0"/>
              </a:rPr>
              <a:t>：不满、愤恨、怨气。</a:t>
            </a:r>
            <a:r>
              <a:rPr lang="en-US" altLang="zh-CN" sz="1200" dirty="0">
                <a:latin typeface="Times New Roman" pitchFamily="18" charset="0"/>
                <a:cs typeface="Times New Roman" pitchFamily="18" charset="0"/>
              </a:rPr>
              <a:t>Justice:</a:t>
            </a:r>
            <a:r>
              <a:rPr lang="zh-CN" altLang="en-US" sz="1200" dirty="0">
                <a:latin typeface="Times New Roman" pitchFamily="18" charset="0"/>
                <a:cs typeface="Times New Roman" pitchFamily="18" charset="0"/>
              </a:rPr>
              <a:t>公平和正义。</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36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Tramples:</a:t>
            </a:r>
            <a:r>
              <a:rPr lang="zh-CN" altLang="en-US" dirty="0"/>
              <a:t>践踏、无视  </a:t>
            </a:r>
            <a:r>
              <a:rPr lang="en-US" altLang="zh-CN" dirty="0"/>
              <a:t>vicious</a:t>
            </a:r>
            <a:r>
              <a:rPr lang="zh-CN" altLang="en-US" dirty="0"/>
              <a:t>：邪恶的；</a:t>
            </a:r>
            <a:r>
              <a:rPr lang="en-US" altLang="zh-CN" dirty="0"/>
              <a:t>dictatorship</a:t>
            </a:r>
            <a:r>
              <a:rPr lang="zh-CN" altLang="en-US" dirty="0"/>
              <a:t>，独裁、专政；</a:t>
            </a:r>
            <a:r>
              <a:rPr lang="en-US" altLang="zh-CN" dirty="0"/>
              <a:t>Burma</a:t>
            </a:r>
            <a:r>
              <a:rPr lang="zh-CN" altLang="en-US" dirty="0"/>
              <a:t>：缅甸</a:t>
            </a:r>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37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selling off</a:t>
            </a:r>
            <a:r>
              <a:rPr lang="zh-CN" altLang="en-US" sz="1200" dirty="0">
                <a:latin typeface="Times New Roman" pitchFamily="18" charset="0"/>
                <a:cs typeface="Times New Roman" pitchFamily="18" charset="0"/>
              </a:rPr>
              <a:t>：廉价拍卖；</a:t>
            </a:r>
            <a:r>
              <a:rPr lang="en-US" sz="1200" dirty="0">
                <a:latin typeface="Times New Roman" pitchFamily="18" charset="0"/>
                <a:cs typeface="Times New Roman" pitchFamily="18" charset="0"/>
              </a:rPr>
              <a:t>sewage</a:t>
            </a:r>
            <a:r>
              <a:rPr lang="zh-CN" altLang="en-US" sz="1200" dirty="0">
                <a:latin typeface="Times New Roman" pitchFamily="18" charset="0"/>
                <a:cs typeface="Times New Roman" pitchFamily="18" charset="0"/>
              </a:rPr>
              <a:t>：污水；</a:t>
            </a:r>
            <a:r>
              <a:rPr lang="en-US" sz="1200" dirty="0">
                <a:latin typeface="Times New Roman" pitchFamily="18" charset="0"/>
                <a:cs typeface="Times New Roman" pitchFamily="18" charset="0"/>
              </a:rPr>
              <a:t>telecommunications</a:t>
            </a:r>
            <a:r>
              <a:rPr lang="zh-CN" altLang="en-US" sz="1200" dirty="0">
                <a:latin typeface="Times New Roman" pitchFamily="18" charset="0"/>
                <a:cs typeface="Times New Roman" pitchFamily="18" charset="0"/>
              </a:rPr>
              <a:t>：通讯；</a:t>
            </a:r>
            <a:r>
              <a:rPr lang="en-US" sz="1200" dirty="0">
                <a:latin typeface="Times New Roman" pitchFamily="18" charset="0"/>
                <a:cs typeface="Times New Roman" pitchFamily="18" charset="0"/>
              </a:rPr>
              <a:t>shipping</a:t>
            </a:r>
            <a:r>
              <a:rPr lang="zh-CN" altLang="en-US" sz="1200" dirty="0">
                <a:latin typeface="Times New Roman" pitchFamily="18" charset="0"/>
                <a:cs typeface="Times New Roman" pitchFamily="18" charset="0"/>
              </a:rPr>
              <a:t>：航运</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38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hard-won:</a:t>
            </a:r>
            <a:r>
              <a:rPr lang="zh-CN" altLang="en-US" sz="1200" dirty="0">
                <a:latin typeface="Times New Roman" pitchFamily="18" charset="0"/>
                <a:cs typeface="Times New Roman" pitchFamily="18" charset="0"/>
              </a:rPr>
              <a:t>难得的，来之不易的；</a:t>
            </a:r>
            <a:r>
              <a:rPr lang="zh-CN" altLang="en-US" sz="1200" baseline="0" dirty="0">
                <a:latin typeface="Times New Roman" pitchFamily="18" charset="0"/>
                <a:cs typeface="Times New Roman" pitchFamily="18" charset="0"/>
              </a:rPr>
              <a:t> </a:t>
            </a:r>
            <a:r>
              <a:rPr lang="en-US" altLang="zh-CN" sz="1200" baseline="0" dirty="0">
                <a:latin typeface="Times New Roman" pitchFamily="18" charset="0"/>
                <a:cs typeface="Times New Roman" pitchFamily="18" charset="0"/>
              </a:rPr>
              <a:t>dismantle:</a:t>
            </a:r>
            <a:r>
              <a:rPr lang="zh-CN" altLang="en-US" sz="1200" baseline="0" dirty="0">
                <a:latin typeface="Times New Roman" pitchFamily="18" charset="0"/>
                <a:cs typeface="Times New Roman" pitchFamily="18" charset="0"/>
              </a:rPr>
              <a:t>拆开、废除、取消；</a:t>
            </a:r>
            <a:r>
              <a:rPr lang="en-US" sz="1200" dirty="0">
                <a:latin typeface="Times New Roman" pitchFamily="18" charset="0"/>
                <a:cs typeface="Times New Roman" pitchFamily="18" charset="0"/>
              </a:rPr>
              <a:t>Endangered</a:t>
            </a:r>
            <a:r>
              <a:rPr lang="zh-CN" altLang="en-US" sz="1200" dirty="0">
                <a:latin typeface="Times New Roman" pitchFamily="18" charset="0"/>
                <a:cs typeface="Times New Roman" pitchFamily="18" charset="0"/>
              </a:rPr>
              <a:t>：濒临灭绝的；</a:t>
            </a:r>
            <a:r>
              <a:rPr lang="en-US" sz="1200" dirty="0">
                <a:latin typeface="Times New Roman" pitchFamily="18" charset="0"/>
                <a:cs typeface="Times New Roman" pitchFamily="18" charset="0"/>
              </a:rPr>
              <a:t>shrimp</a:t>
            </a:r>
            <a:r>
              <a:rPr lang="zh-CN" altLang="en-US" sz="1200" dirty="0">
                <a:latin typeface="Times New Roman" pitchFamily="18" charset="0"/>
                <a:cs typeface="Times New Roman" pitchFamily="18" charset="0"/>
              </a:rPr>
              <a:t>：虾、捕虾；</a:t>
            </a:r>
            <a:r>
              <a:rPr lang="en-US" sz="1200" dirty="0">
                <a:latin typeface="Times New Roman" pitchFamily="18" charset="0"/>
                <a:cs typeface="Times New Roman" pitchFamily="18" charset="0"/>
              </a:rPr>
              <a:t>logging</a:t>
            </a:r>
            <a:r>
              <a:rPr lang="zh-CN" altLang="en-US" sz="1200" dirty="0">
                <a:latin typeface="Times New Roman" pitchFamily="18" charset="0"/>
                <a:cs typeface="Times New Roman" pitchFamily="18" charset="0"/>
              </a:rPr>
              <a:t>；砍伐；</a:t>
            </a:r>
            <a:r>
              <a:rPr lang="en-US" sz="1200" dirty="0">
                <a:latin typeface="Times New Roman" pitchFamily="18" charset="0"/>
                <a:cs typeface="Times New Roman" pitchFamily="18" charset="0"/>
              </a:rPr>
              <a:t>exploitation</a:t>
            </a:r>
            <a:r>
              <a:rPr lang="zh-CN" altLang="en-US" sz="1200" dirty="0">
                <a:latin typeface="Times New Roman" pitchFamily="18" charset="0"/>
                <a:cs typeface="Times New Roman" pitchFamily="18" charset="0"/>
              </a:rPr>
              <a:t>：开采；</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39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Generic</a:t>
            </a:r>
            <a:r>
              <a:rPr lang="zh-CN" altLang="en-US" sz="1200" dirty="0">
                <a:latin typeface="Times New Roman" pitchFamily="18" charset="0"/>
                <a:cs typeface="Times New Roman" pitchFamily="18" charset="0"/>
              </a:rPr>
              <a:t>：类似的；不受商标保护的。</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40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hastened</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41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Chronic</a:t>
            </a:r>
            <a:r>
              <a:rPr lang="zh-CN" altLang="en-US" sz="1200" dirty="0">
                <a:latin typeface="Times New Roman" pitchFamily="18" charset="0"/>
                <a:cs typeface="Times New Roman" pitchFamily="18" charset="0"/>
              </a:rPr>
              <a:t>：长期的；慢性的；</a:t>
            </a:r>
            <a:r>
              <a:rPr lang="en-US" sz="1200" dirty="0">
                <a:latin typeface="Times New Roman" pitchFamily="18" charset="0"/>
                <a:cs typeface="Times New Roman" pitchFamily="18" charset="0"/>
              </a:rPr>
              <a:t>malnutrition</a:t>
            </a:r>
            <a:r>
              <a:rPr lang="zh-CN" altLang="en-US" sz="1200" dirty="0">
                <a:latin typeface="Times New Roman" pitchFamily="18" charset="0"/>
                <a:cs typeface="Times New Roman" pitchFamily="18" charset="0"/>
              </a:rPr>
              <a:t>：营养不良；</a:t>
            </a:r>
            <a:r>
              <a:rPr lang="en-US" sz="1200" dirty="0">
                <a:latin typeface="Times New Roman" pitchFamily="18" charset="0"/>
                <a:cs typeface="Times New Roman" pitchFamily="18" charset="0"/>
              </a:rPr>
              <a:t>decent</a:t>
            </a:r>
            <a:r>
              <a:rPr lang="zh-CN" altLang="en-US" sz="1200" dirty="0">
                <a:latin typeface="Times New Roman" pitchFamily="18" charset="0"/>
                <a:cs typeface="Times New Roman" pitchFamily="18" charset="0"/>
              </a:rPr>
              <a:t>：体贴的、得体的；</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42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a:latin typeface="Times New Roman" pitchFamily="18" charset="0"/>
                <a:cs typeface="Times New Roman" pitchFamily="18" charset="0"/>
              </a:rPr>
              <a:t>Protests</a:t>
            </a:r>
            <a:r>
              <a:rPr lang="zh-CN" altLang="en-US" sz="1200" dirty="0">
                <a:latin typeface="Times New Roman" pitchFamily="18" charset="0"/>
                <a:cs typeface="Times New Roman" pitchFamily="18" charset="0"/>
              </a:rPr>
              <a:t>：抗议活动。</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45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朱志强的“火柴棍小人”形象的独创性程度不高，对其不能给予过高的保护。知识产权保护智力成果，但不是所有的智力成果都受保护的。</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74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75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石广生</a:t>
            </a:r>
            <a:r>
              <a:rPr lang="zh-CN" altLang="en-US" baseline="0" dirty="0"/>
              <a:t> </a:t>
            </a:r>
            <a:r>
              <a:rPr lang="en-US" altLang="zh-CN" baseline="0" dirty="0"/>
              <a:t>PP336</a:t>
            </a:r>
            <a:endParaRPr lang="zh-CN" altLang="en-US" dirty="0"/>
          </a:p>
        </p:txBody>
      </p:sp>
      <p:sp>
        <p:nvSpPr>
          <p:cNvPr id="4" name="灯片编号占位符 3"/>
          <p:cNvSpPr>
            <a:spLocks noGrp="1"/>
          </p:cNvSpPr>
          <p:nvPr>
            <p:ph type="sldNum" sz="quarter" idx="10"/>
          </p:nvPr>
        </p:nvSpPr>
        <p:spPr/>
        <p:txBody>
          <a:bodyPr/>
          <a:lstStyle/>
          <a:p>
            <a:fld id="{C437209F-09EF-42AC-9ADA-468E8B20AC4E}"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2016/9/28</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2016/9/28</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2016/9/28</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2016/9/28</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2016/9/28</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2016/9/28</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over/>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Impact" pitchFamily="34" charset="0"/>
              </a:rPr>
              <a:t>Outline</a:t>
            </a:r>
            <a:endParaRPr lang="zh-CN" altLang="en-US" sz="3200" dirty="0">
              <a:latin typeface="Impact" pitchFamily="34" charset="0"/>
            </a:endParaRPr>
          </a:p>
        </p:txBody>
      </p:sp>
      <p:sp>
        <p:nvSpPr>
          <p:cNvPr id="3" name="内容占位符 2"/>
          <p:cNvSpPr>
            <a:spLocks noGrp="1"/>
          </p:cNvSpPr>
          <p:nvPr>
            <p:ph sz="quarter" idx="2"/>
          </p:nvPr>
        </p:nvSpPr>
        <p:spPr>
          <a:xfrm>
            <a:off x="609600" y="2564904"/>
            <a:ext cx="3886200" cy="3454896"/>
          </a:xfrm>
        </p:spPr>
        <p:txBody>
          <a:bodyPr>
            <a:normAutofit/>
          </a:bodyPr>
          <a:lstStyle/>
          <a:p>
            <a:r>
              <a:rPr lang="zh-CN" altLang="en-US" sz="2400" dirty="0">
                <a:latin typeface="华文楷体" pitchFamily="2" charset="-122"/>
                <a:ea typeface="华文楷体" pitchFamily="2" charset="-122"/>
                <a:cs typeface="Calibri" pitchFamily="34" charset="0"/>
              </a:rPr>
              <a:t>什么是</a:t>
            </a:r>
            <a:r>
              <a:rPr lang="en-US" altLang="zh-CN" sz="2400" dirty="0">
                <a:latin typeface="华文楷体" pitchFamily="2" charset="-122"/>
                <a:ea typeface="华文楷体" pitchFamily="2" charset="-122"/>
                <a:cs typeface="Calibri" pitchFamily="34" charset="0"/>
              </a:rPr>
              <a:t> </a:t>
            </a:r>
            <a:r>
              <a:rPr lang="en-US" altLang="zh-CN" sz="2400" dirty="0">
                <a:latin typeface="Times New Roman" pitchFamily="18" charset="0"/>
                <a:ea typeface="华文楷体" pitchFamily="2" charset="-122"/>
                <a:cs typeface="Times New Roman" pitchFamily="18" charset="0"/>
              </a:rPr>
              <a:t>WTO</a:t>
            </a:r>
          </a:p>
          <a:p>
            <a:r>
              <a:rPr lang="zh-CN" altLang="en-US" sz="2400" dirty="0">
                <a:latin typeface="华文楷体" pitchFamily="2" charset="-122"/>
                <a:ea typeface="华文楷体" pitchFamily="2" charset="-122"/>
                <a:cs typeface="Calibri" pitchFamily="34" charset="0"/>
              </a:rPr>
              <a:t>从</a:t>
            </a:r>
            <a:r>
              <a:rPr lang="en-US" altLang="zh-CN" sz="2400" dirty="0">
                <a:latin typeface="华文楷体" pitchFamily="2" charset="-122"/>
                <a:ea typeface="华文楷体" pitchFamily="2" charset="-122"/>
                <a:cs typeface="Calibri" pitchFamily="34" charset="0"/>
              </a:rPr>
              <a:t> </a:t>
            </a:r>
            <a:r>
              <a:rPr lang="en-US" altLang="zh-CN" sz="2400" dirty="0">
                <a:latin typeface="Times New Roman" pitchFamily="18" charset="0"/>
                <a:ea typeface="华文楷体" pitchFamily="2" charset="-122"/>
                <a:cs typeface="Times New Roman" pitchFamily="18" charset="0"/>
              </a:rPr>
              <a:t>GATT</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到</a:t>
            </a:r>
            <a:r>
              <a:rPr lang="en-US" altLang="zh-CN" sz="2400" dirty="0">
                <a:latin typeface="华文楷体" pitchFamily="2" charset="-122"/>
                <a:ea typeface="华文楷体" pitchFamily="2" charset="-122"/>
                <a:cs typeface="Calibri" pitchFamily="34" charset="0"/>
              </a:rPr>
              <a:t> </a:t>
            </a:r>
            <a:r>
              <a:rPr lang="en-US" altLang="zh-CN" sz="2400" dirty="0">
                <a:latin typeface="Times New Roman" pitchFamily="18" charset="0"/>
                <a:ea typeface="华文楷体" pitchFamily="2" charset="-122"/>
                <a:cs typeface="Times New Roman" pitchFamily="18" charset="0"/>
              </a:rPr>
              <a:t>WTO</a:t>
            </a:r>
          </a:p>
          <a:p>
            <a:r>
              <a:rPr lang="zh-CN" altLang="en-US" sz="2400" dirty="0">
                <a:latin typeface="华文楷体" pitchFamily="2" charset="-122"/>
                <a:ea typeface="华文楷体" pitchFamily="2" charset="-122"/>
                <a:cs typeface="Calibri" pitchFamily="34" charset="0"/>
              </a:rPr>
              <a:t>法律和经济的原则</a:t>
            </a:r>
            <a:endParaRPr lang="en-US" altLang="zh-CN" sz="2400" dirty="0">
              <a:latin typeface="华文楷体" pitchFamily="2" charset="-122"/>
              <a:ea typeface="华文楷体" pitchFamily="2" charset="-122"/>
              <a:cs typeface="Calibri" pitchFamily="34" charset="0"/>
            </a:endParaRPr>
          </a:p>
          <a:p>
            <a:r>
              <a:rPr lang="en-US" altLang="zh-CN" sz="2400" dirty="0">
                <a:latin typeface="Times New Roman" pitchFamily="18" charset="0"/>
                <a:ea typeface="华文楷体" pitchFamily="2" charset="-122"/>
                <a:cs typeface="Times New Roman" pitchFamily="18" charset="0"/>
              </a:rPr>
              <a:t>WTO</a:t>
            </a:r>
            <a:r>
              <a:rPr lang="zh-CN" altLang="en-US" sz="2400" dirty="0">
                <a:latin typeface="华文楷体" pitchFamily="2" charset="-122"/>
                <a:ea typeface="华文楷体" pitchFamily="2" charset="-122"/>
                <a:cs typeface="Calibri" pitchFamily="34" charset="0"/>
              </a:rPr>
              <a:t>的贸易效应</a:t>
            </a:r>
            <a:endParaRPr lang="en-US" altLang="zh-CN" sz="2400" dirty="0">
              <a:latin typeface="华文楷体" pitchFamily="2" charset="-122"/>
              <a:ea typeface="华文楷体" pitchFamily="2" charset="-122"/>
              <a:cs typeface="Calibri" pitchFamily="34" charset="0"/>
            </a:endParaRPr>
          </a:p>
          <a:p>
            <a:endParaRPr lang="en-US" altLang="zh-CN" sz="2000" dirty="0">
              <a:latin typeface="Bell MT" pitchFamily="18" charset="0"/>
              <a:cs typeface="Calibri" pitchFamily="34" charset="0"/>
            </a:endParaRPr>
          </a:p>
          <a:p>
            <a:endParaRPr lang="zh-CN" altLang="en-US" sz="2000" dirty="0">
              <a:latin typeface="Bell MT" pitchFamily="18" charset="0"/>
              <a:cs typeface="Calibri" pitchFamily="34" charset="0"/>
            </a:endParaRPr>
          </a:p>
        </p:txBody>
      </p:sp>
      <p:sp>
        <p:nvSpPr>
          <p:cNvPr id="6" name="内容占位符 5"/>
          <p:cNvSpPr>
            <a:spLocks noGrp="1"/>
          </p:cNvSpPr>
          <p:nvPr>
            <p:ph sz="quarter" idx="4"/>
          </p:nvPr>
        </p:nvSpPr>
        <p:spPr>
          <a:xfrm>
            <a:off x="4800600" y="2564904"/>
            <a:ext cx="3886200" cy="3454896"/>
          </a:xfrm>
        </p:spPr>
        <p:txBody>
          <a:bodyPr>
            <a:normAutofit/>
          </a:bodyPr>
          <a:lstStyle/>
          <a:p>
            <a:r>
              <a:rPr lang="zh-CN" altLang="en-US" sz="2400" dirty="0">
                <a:latin typeface="华文楷体" pitchFamily="2" charset="-122"/>
                <a:ea typeface="华文楷体" pitchFamily="2" charset="-122"/>
                <a:cs typeface="Times New Roman" pitchFamily="18" charset="0"/>
              </a:rPr>
              <a:t>为什么中国加入</a:t>
            </a:r>
            <a:r>
              <a:rPr lang="en-US" altLang="zh-CN" sz="2400" dirty="0">
                <a:latin typeface="Times New Roman" pitchFamily="18" charset="0"/>
                <a:ea typeface="华文楷体" pitchFamily="2" charset="-122"/>
                <a:cs typeface="Times New Roman" pitchFamily="18" charset="0"/>
              </a:rPr>
              <a:t>WTO</a:t>
            </a:r>
          </a:p>
          <a:p>
            <a:r>
              <a:rPr lang="zh-CN" altLang="en-US" sz="2400" dirty="0">
                <a:latin typeface="华文楷体" pitchFamily="2" charset="-122"/>
                <a:ea typeface="华文楷体" pitchFamily="2" charset="-122"/>
                <a:cs typeface="Times New Roman" pitchFamily="18" charset="0"/>
              </a:rPr>
              <a:t>中国加入</a:t>
            </a:r>
            <a:r>
              <a:rPr lang="en-US" altLang="zh-CN" sz="2400" dirty="0">
                <a:latin typeface="华文楷体" pitchFamily="2" charset="-122"/>
                <a:ea typeface="华文楷体" pitchFamily="2" charset="-122"/>
                <a:cs typeface="Times New Roman" pitchFamily="18" charset="0"/>
              </a:rPr>
              <a:t> </a:t>
            </a:r>
            <a:r>
              <a:rPr lang="en-US" altLang="zh-CN" sz="2400" dirty="0">
                <a:latin typeface="Times New Roman" pitchFamily="18" charset="0"/>
                <a:ea typeface="华文楷体" pitchFamily="2" charset="-122"/>
                <a:cs typeface="Times New Roman" pitchFamily="18" charset="0"/>
              </a:rPr>
              <a:t>WTO</a:t>
            </a:r>
            <a:r>
              <a:rPr lang="en-US" altLang="zh-CN" sz="2400" dirty="0">
                <a:latin typeface="华文楷体" pitchFamily="2" charset="-122"/>
                <a:ea typeface="华文楷体" pitchFamily="2" charset="-122"/>
                <a:cs typeface="Times New Roman" pitchFamily="18" charset="0"/>
              </a:rPr>
              <a:t> </a:t>
            </a:r>
            <a:r>
              <a:rPr lang="zh-CN" altLang="en-US" sz="2400" dirty="0">
                <a:latin typeface="华文楷体" pitchFamily="2" charset="-122"/>
                <a:ea typeface="华文楷体" pitchFamily="2" charset="-122"/>
                <a:cs typeface="Times New Roman" pitchFamily="18" charset="0"/>
              </a:rPr>
              <a:t>的承诺</a:t>
            </a:r>
            <a:endParaRPr lang="en-US" altLang="zh-CN" sz="2400" dirty="0">
              <a:latin typeface="华文楷体" pitchFamily="2" charset="-122"/>
              <a:ea typeface="华文楷体" pitchFamily="2" charset="-122"/>
              <a:cs typeface="Times New Roman" pitchFamily="18" charset="0"/>
            </a:endParaRPr>
          </a:p>
          <a:p>
            <a:r>
              <a:rPr lang="en-US" altLang="zh-CN" sz="2400" dirty="0">
                <a:latin typeface="华文楷体" pitchFamily="2" charset="-122"/>
                <a:ea typeface="华文楷体" pitchFamily="2" charset="-122"/>
                <a:cs typeface="Times New Roman" pitchFamily="18" charset="0"/>
              </a:rPr>
              <a:t> </a:t>
            </a:r>
            <a:r>
              <a:rPr lang="zh-CN" altLang="en-US" sz="2400" dirty="0">
                <a:latin typeface="华文楷体" pitchFamily="2" charset="-122"/>
                <a:ea typeface="华文楷体" pitchFamily="2" charset="-122"/>
                <a:cs typeface="Times New Roman" pitchFamily="18" charset="0"/>
              </a:rPr>
              <a:t>反倾销的问题</a:t>
            </a:r>
          </a:p>
        </p:txBody>
      </p:sp>
      <p:sp>
        <p:nvSpPr>
          <p:cNvPr id="4" name="文本占位符 3"/>
          <p:cNvSpPr>
            <a:spLocks noGrp="1"/>
          </p:cNvSpPr>
          <p:nvPr>
            <p:ph type="body" sz="quarter" idx="1"/>
          </p:nvPr>
        </p:nvSpPr>
        <p:spPr>
          <a:solidFill>
            <a:schemeClr val="accent5">
              <a:lumMod val="50000"/>
            </a:schemeClr>
          </a:solidFill>
        </p:spPr>
        <p:txBody>
          <a:bodyPr>
            <a:noAutofit/>
          </a:bodyPr>
          <a:lstStyle/>
          <a:p>
            <a:pPr algn="ctr">
              <a:spcBef>
                <a:spcPts val="0"/>
              </a:spcBef>
            </a:pPr>
            <a:r>
              <a:rPr lang="zh-CN" altLang="en-US" sz="2400" dirty="0">
                <a:effectLst>
                  <a:outerShdw blurRad="38100" dist="38100" dir="2700000" algn="tl">
                    <a:srgbClr val="000000">
                      <a:alpha val="43137"/>
                    </a:srgbClr>
                  </a:outerShdw>
                </a:effectLst>
                <a:latin typeface="华文楷体" pitchFamily="2" charset="-122"/>
                <a:ea typeface="华文楷体" pitchFamily="2" charset="-122"/>
              </a:rPr>
              <a:t>第一部分        </a:t>
            </a:r>
            <a:endParaRPr lang="en-US" altLang="zh-CN" sz="2400" dirty="0">
              <a:effectLst>
                <a:outerShdw blurRad="38100" dist="38100" dir="2700000" algn="tl">
                  <a:srgbClr val="000000">
                    <a:alpha val="43137"/>
                  </a:srgbClr>
                </a:outerShdw>
              </a:effectLst>
              <a:latin typeface="华文楷体" pitchFamily="2" charset="-122"/>
              <a:ea typeface="华文楷体" pitchFamily="2" charset="-122"/>
            </a:endParaRPr>
          </a:p>
          <a:p>
            <a:pPr algn="ctr">
              <a:spcBef>
                <a:spcPts val="0"/>
              </a:spcBef>
            </a:pPr>
            <a:r>
              <a:rPr lang="en-US" altLang="zh-CN" sz="2400" dirty="0">
                <a:effectLst>
                  <a:outerShdw blurRad="38100" dist="38100" dir="2700000" algn="tl">
                    <a:srgbClr val="000000">
                      <a:alpha val="43137"/>
                    </a:srgbClr>
                  </a:outerShdw>
                </a:effectLst>
                <a:latin typeface="Times New Roman" pitchFamily="18" charset="0"/>
                <a:ea typeface="华文楷体" pitchFamily="2" charset="-122"/>
                <a:cs typeface="Times New Roman" pitchFamily="18" charset="0"/>
              </a:rPr>
              <a:t>WTO</a:t>
            </a:r>
            <a:r>
              <a:rPr lang="zh-CN" altLang="en-US" sz="2400" dirty="0">
                <a:effectLst>
                  <a:outerShdw blurRad="38100" dist="38100" dir="2700000" algn="tl">
                    <a:srgbClr val="000000">
                      <a:alpha val="43137"/>
                    </a:srgbClr>
                  </a:outerShdw>
                </a:effectLst>
                <a:latin typeface="华文楷体" pitchFamily="2" charset="-122"/>
                <a:ea typeface="华文楷体" pitchFamily="2" charset="-122"/>
              </a:rPr>
              <a:t>概述</a:t>
            </a:r>
          </a:p>
        </p:txBody>
      </p:sp>
      <p:sp>
        <p:nvSpPr>
          <p:cNvPr id="5" name="文本占位符 4"/>
          <p:cNvSpPr>
            <a:spLocks noGrp="1"/>
          </p:cNvSpPr>
          <p:nvPr>
            <p:ph type="body" sz="quarter" idx="3"/>
          </p:nvPr>
        </p:nvSpPr>
        <p:spPr>
          <a:solidFill>
            <a:schemeClr val="accent2">
              <a:lumMod val="50000"/>
            </a:schemeClr>
          </a:solidFill>
        </p:spPr>
        <p:txBody>
          <a:bodyPr>
            <a:noAutofit/>
          </a:bodyPr>
          <a:lstStyle/>
          <a:p>
            <a:pPr algn="ctr">
              <a:spcBef>
                <a:spcPts val="0"/>
              </a:spcBef>
            </a:pPr>
            <a:r>
              <a:rPr lang="zh-CN" altLang="en-US" sz="2400" dirty="0">
                <a:effectLst>
                  <a:outerShdw blurRad="38100" dist="38100" dir="2700000" algn="tl">
                    <a:srgbClr val="000000">
                      <a:alpha val="43137"/>
                    </a:srgbClr>
                  </a:outerShdw>
                </a:effectLst>
                <a:latin typeface="华文楷体" pitchFamily="2" charset="-122"/>
                <a:ea typeface="华文楷体" pitchFamily="2" charset="-122"/>
              </a:rPr>
              <a:t>第二部分</a:t>
            </a:r>
            <a:endParaRPr lang="en-US" altLang="zh-CN" sz="2400" dirty="0">
              <a:effectLst>
                <a:outerShdw blurRad="38100" dist="38100" dir="2700000" algn="tl">
                  <a:srgbClr val="000000">
                    <a:alpha val="43137"/>
                  </a:srgbClr>
                </a:outerShdw>
              </a:effectLst>
              <a:latin typeface="华文楷体" pitchFamily="2" charset="-122"/>
              <a:ea typeface="华文楷体" pitchFamily="2" charset="-122"/>
            </a:endParaRPr>
          </a:p>
          <a:p>
            <a:pPr algn="ctr">
              <a:spcBef>
                <a:spcPts val="0"/>
              </a:spcBef>
            </a:pPr>
            <a:r>
              <a:rPr lang="zh-CN" altLang="en-US" sz="2400" dirty="0">
                <a:effectLst>
                  <a:outerShdw blurRad="38100" dist="38100" dir="2700000" algn="tl">
                    <a:srgbClr val="000000">
                      <a:alpha val="43137"/>
                    </a:srgbClr>
                  </a:outerShdw>
                </a:effectLst>
                <a:latin typeface="华文楷体" pitchFamily="2" charset="-122"/>
                <a:ea typeface="华文楷体" pitchFamily="2" charset="-122"/>
              </a:rPr>
              <a:t>中国和</a:t>
            </a:r>
            <a:r>
              <a:rPr lang="en-US" altLang="zh-CN" sz="2400" dirty="0">
                <a:effectLst>
                  <a:outerShdw blurRad="38100" dist="38100" dir="2700000" algn="tl">
                    <a:srgbClr val="000000">
                      <a:alpha val="43137"/>
                    </a:srgbClr>
                  </a:outerShdw>
                </a:effectLst>
                <a:latin typeface="华文楷体" pitchFamily="2" charset="-122"/>
                <a:ea typeface="华文楷体" pitchFamily="2" charset="-122"/>
              </a:rPr>
              <a:t> </a:t>
            </a:r>
            <a:r>
              <a:rPr lang="en-US" altLang="zh-CN" sz="2400" dirty="0">
                <a:effectLst>
                  <a:outerShdw blurRad="38100" dist="38100" dir="2700000" algn="tl">
                    <a:srgbClr val="000000">
                      <a:alpha val="43137"/>
                    </a:srgbClr>
                  </a:outerShdw>
                </a:effectLst>
                <a:latin typeface="Times New Roman" pitchFamily="18" charset="0"/>
                <a:ea typeface="华文楷体" pitchFamily="2" charset="-122"/>
                <a:cs typeface="Times New Roman" pitchFamily="18" charset="0"/>
              </a:rPr>
              <a:t>WTO</a:t>
            </a:r>
            <a:endParaRPr lang="zh-CN" altLang="en-US" sz="2400" dirty="0">
              <a:effectLst>
                <a:outerShdw blurRad="38100" dist="38100" dir="2700000" algn="tl">
                  <a:srgbClr val="000000">
                    <a:alpha val="43137"/>
                  </a:srgbClr>
                </a:outerShdw>
              </a:effectLst>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857224" y="1857364"/>
            <a:ext cx="8143932" cy="4357718"/>
          </a:xfrm>
          <a:prstGeom prst="rect">
            <a:avLst/>
          </a:prstGeom>
        </p:spPr>
        <p:txBody>
          <a:bodyPr>
            <a:normAutofit/>
          </a:bodyPr>
          <a:lstStyle/>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管理多边贸易协定；</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提供贸易谈判场所；</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处理贸易争端；</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监督成员国贸易政策；</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为发展中国家提供技术帮助和培训</a:t>
            </a:r>
            <a:r>
              <a:rPr lang="en-US" altLang="zh-CN" sz="2400" dirty="0">
                <a:latin typeface="华文楷体" pitchFamily="2" charset="-122"/>
                <a:ea typeface="华文楷体" pitchFamily="2" charset="-122"/>
              </a:rPr>
              <a:t>;</a:t>
            </a:r>
          </a:p>
          <a:p>
            <a:pPr>
              <a:buClr>
                <a:srgbClr val="002060"/>
              </a:buClr>
              <a:buFont typeface="Wingdings" pitchFamily="2" charset="2"/>
              <a:buChar char="u"/>
            </a:pPr>
            <a:r>
              <a:rPr lang="zh-CN" altLang="en-US" sz="2400" dirty="0">
                <a:latin typeface="华文楷体" pitchFamily="2" charset="-122"/>
                <a:ea typeface="华文楷体" pitchFamily="2" charset="-122"/>
              </a:rPr>
              <a:t>与其它国际机构进行合作</a:t>
            </a:r>
            <a:r>
              <a:rPr lang="en-US" altLang="zh-CN"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714488"/>
            <a:ext cx="8786842" cy="4286280"/>
          </a:xfrm>
          <a:prstGeom prst="rect">
            <a:avLst/>
          </a:prstGeom>
        </p:spPr>
        <p:txBody>
          <a:bodyPr>
            <a:normAutofit/>
          </a:bodyPr>
          <a:lstStyle/>
          <a:p>
            <a:pPr>
              <a:buClr>
                <a:srgbClr val="002060"/>
              </a:buClr>
              <a:buSzPct val="100000"/>
              <a:buFont typeface="Wingdings" pitchFamily="2" charset="2"/>
              <a:buChar char="u"/>
            </a:pPr>
            <a:r>
              <a:rPr lang="zh-CN" altLang="en-US" sz="2400" dirty="0">
                <a:latin typeface="华文楷体" pitchFamily="2" charset="-122"/>
                <a:ea typeface="华文楷体" pitchFamily="2" charset="-122"/>
              </a:rPr>
              <a:t> </a:t>
            </a:r>
            <a:r>
              <a:rPr lang="zh-CN" altLang="en-US" sz="2400" b="1" dirty="0">
                <a:latin typeface="华文楷体" pitchFamily="2" charset="-122"/>
                <a:ea typeface="华文楷体" pitchFamily="2" charset="-122"/>
              </a:rPr>
              <a:t>管理多边贸易协定，如</a:t>
            </a:r>
            <a:r>
              <a:rPr lang="en-US" altLang="zh-CN" sz="2400" b="1" dirty="0">
                <a:latin typeface="华文楷体" pitchFamily="2" charset="-122"/>
                <a:ea typeface="华文楷体" pitchFamily="2" charset="-122"/>
              </a:rPr>
              <a:t>《WTO</a:t>
            </a:r>
            <a:r>
              <a:rPr lang="zh-CN" altLang="en-US" sz="2400" b="1" dirty="0">
                <a:latin typeface="华文楷体" pitchFamily="2" charset="-122"/>
                <a:ea typeface="华文楷体" pitchFamily="2" charset="-122"/>
              </a:rPr>
              <a:t>多边货物贸易协议</a:t>
            </a:r>
            <a:r>
              <a:rPr lang="en-US" altLang="zh-CN" sz="2400" b="1"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主要有：</a:t>
            </a:r>
            <a:endParaRPr lang="en-US" altLang="zh-CN" sz="2400" dirty="0">
              <a:latin typeface="华文楷体" pitchFamily="2" charset="-122"/>
              <a:ea typeface="华文楷体" pitchFamily="2" charset="-122"/>
            </a:endParaRPr>
          </a:p>
          <a:p>
            <a:pPr>
              <a:buClr>
                <a:srgbClr val="002060"/>
              </a:buClr>
              <a:buSzPct val="100000"/>
              <a:buNone/>
            </a:pPr>
            <a:r>
              <a:rPr lang="en-US" altLang="zh-CN" sz="2400" dirty="0">
                <a:latin typeface="华文楷体" pitchFamily="2" charset="-122"/>
                <a:ea typeface="华文楷体" pitchFamily="2" charset="-122"/>
              </a:rPr>
              <a:t>       《1994</a:t>
            </a:r>
            <a:r>
              <a:rPr lang="zh-CN" altLang="en-US" sz="2400" dirty="0">
                <a:latin typeface="华文楷体" pitchFamily="2" charset="-122"/>
                <a:ea typeface="华文楷体" pitchFamily="2" charset="-122"/>
              </a:rPr>
              <a:t>关贸总协定</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农业贸易总协定</a:t>
            </a:r>
            <a:r>
              <a:rPr lang="en-US" altLang="zh-CN" sz="2400" dirty="0">
                <a:latin typeface="华文楷体" pitchFamily="2" charset="-122"/>
                <a:ea typeface="华文楷体" pitchFamily="2" charset="-122"/>
              </a:rPr>
              <a:t>》</a:t>
            </a: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纺织品与服装协议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海关估价协议</a:t>
            </a:r>
            <a:r>
              <a:rPr lang="en-US" altLang="zh-CN" sz="2400" dirty="0">
                <a:latin typeface="华文楷体" pitchFamily="2" charset="-122"/>
                <a:ea typeface="华文楷体" pitchFamily="2" charset="-122"/>
              </a:rPr>
              <a:t>》</a:t>
            </a: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装运前检验协议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反倾销与反补贴协议</a:t>
            </a:r>
            <a:r>
              <a:rPr lang="en-US" altLang="zh-CN" sz="2400" dirty="0">
                <a:latin typeface="华文楷体" pitchFamily="2" charset="-122"/>
                <a:ea typeface="华文楷体" pitchFamily="2" charset="-122"/>
              </a:rPr>
              <a:t>》</a:t>
            </a: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与贸易有关的投资措施协议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动植物卫生检疫措施协议</a:t>
            </a:r>
            <a:r>
              <a:rPr lang="en-US" altLang="zh-CN" sz="2400" dirty="0">
                <a:latin typeface="华文楷体" pitchFamily="2" charset="-122"/>
                <a:ea typeface="华文楷体" pitchFamily="2" charset="-122"/>
              </a:rPr>
              <a:t>》</a:t>
            </a: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原产地协议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技术性贸易壁垒措施协议</a:t>
            </a:r>
            <a:r>
              <a:rPr lang="en-US" altLang="zh-CN" sz="2400" dirty="0">
                <a:latin typeface="华文楷体" pitchFamily="2" charset="-122"/>
                <a:ea typeface="华文楷体" pitchFamily="2" charset="-122"/>
              </a:rPr>
              <a:t>》</a:t>
            </a:r>
          </a:p>
          <a:p>
            <a:pPr>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许可证实施措施协议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保障措施协议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等</a:t>
            </a:r>
            <a:endParaRPr lang="en-US" altLang="zh-CN" sz="2400" dirty="0">
              <a:latin typeface="华文楷体" pitchFamily="2" charset="-122"/>
              <a:ea typeface="华文楷体" pitchFamily="2" charset="-122"/>
            </a:endParaRPr>
          </a:p>
        </p:txBody>
      </p:sp>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571612"/>
            <a:ext cx="8786842" cy="4429156"/>
          </a:xfrm>
          <a:prstGeom prst="rect">
            <a:avLst/>
          </a:prstGeom>
        </p:spPr>
        <p:txBody>
          <a:bodyPr>
            <a:normAutofit fontScale="92500" lnSpcReduction="20000"/>
          </a:bodyPr>
          <a:lstStyle/>
          <a:p>
            <a:pPr>
              <a:buClr>
                <a:srgbClr val="002060"/>
              </a:buClr>
              <a:buSzPct val="100000"/>
              <a:buFont typeface="Wingdings" pitchFamily="2" charset="2"/>
              <a:buChar char="u"/>
            </a:pP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纺织品与服装协议</a:t>
            </a:r>
            <a:r>
              <a:rPr lang="en-US" altLang="zh-CN" sz="2600" dirty="0">
                <a:latin typeface="华文楷体" pitchFamily="2" charset="-122"/>
                <a:ea typeface="华文楷体" pitchFamily="2" charset="-122"/>
              </a:rPr>
              <a:t>》</a:t>
            </a:r>
          </a:p>
          <a:p>
            <a:pPr marL="450850" indent="-95250">
              <a:spcBef>
                <a:spcPts val="1200"/>
              </a:spcBef>
              <a:buClr>
                <a:srgbClr val="002060"/>
              </a:buClr>
              <a:buSzPct val="100000"/>
              <a:buFont typeface="Wingdings" pitchFamily="2" charset="2"/>
              <a:buChar char="l"/>
            </a:pPr>
            <a:r>
              <a:rPr lang="en-US" altLang="zh-CN" sz="2600" b="1" dirty="0">
                <a:latin typeface="华文楷体" pitchFamily="2" charset="-122"/>
                <a:ea typeface="华文楷体" pitchFamily="2" charset="-122"/>
              </a:rPr>
              <a:t> </a:t>
            </a:r>
            <a:r>
              <a:rPr lang="zh-CN" altLang="en-US" sz="2600" b="1" dirty="0">
                <a:latin typeface="华文楷体" pitchFamily="2" charset="-122"/>
                <a:ea typeface="华文楷体" pitchFamily="2" charset="-122"/>
              </a:rPr>
              <a:t>前身</a:t>
            </a:r>
            <a:endParaRPr lang="en-US" altLang="zh-CN" sz="2600" b="1" dirty="0">
              <a:latin typeface="华文楷体" pitchFamily="2" charset="-122"/>
              <a:ea typeface="华文楷体" pitchFamily="2" charset="-122"/>
            </a:endParaRPr>
          </a:p>
          <a:p>
            <a:pPr marL="450850" indent="-95250">
              <a:spcBef>
                <a:spcPts val="1200"/>
              </a:spcBef>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多种纤维协定</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：发达国家暂时性地限制纺织品进口，或由发展中国家自动限制纺织品进口，为发达国家竞争力遭受削弱的纺织业的结构性调整提供一个机会。</a:t>
            </a:r>
            <a:r>
              <a:rPr lang="en-US" altLang="zh-CN" sz="2400" dirty="0">
                <a:latin typeface="华文楷体" pitchFamily="2" charset="-122"/>
                <a:ea typeface="华文楷体" pitchFamily="2" charset="-122"/>
              </a:rPr>
              <a:t> </a:t>
            </a:r>
          </a:p>
          <a:p>
            <a:pPr marL="450850" indent="-95250">
              <a:spcBef>
                <a:spcPts val="1800"/>
              </a:spcBef>
              <a:buClr>
                <a:srgbClr val="002060"/>
              </a:buClr>
              <a:buSzPct val="100000"/>
              <a:buFont typeface="Wingdings" pitchFamily="2" charset="2"/>
              <a:buChar char="l"/>
            </a:pPr>
            <a:r>
              <a:rPr lang="en-US" altLang="zh-CN" sz="2600" b="1" dirty="0">
                <a:latin typeface="华文楷体" pitchFamily="2" charset="-122"/>
                <a:ea typeface="华文楷体" pitchFamily="2" charset="-122"/>
              </a:rPr>
              <a:t> </a:t>
            </a:r>
            <a:r>
              <a:rPr lang="zh-CN" altLang="en-US" sz="2600" b="1" dirty="0">
                <a:latin typeface="华文楷体" pitchFamily="2" charset="-122"/>
                <a:ea typeface="华文楷体" pitchFamily="2" charset="-122"/>
              </a:rPr>
              <a:t>产生背景</a:t>
            </a:r>
            <a:endParaRPr lang="en-US" altLang="zh-CN" sz="2600" b="1" dirty="0">
              <a:latin typeface="华文楷体" pitchFamily="2" charset="-122"/>
              <a:ea typeface="华文楷体" pitchFamily="2" charset="-122"/>
            </a:endParaRPr>
          </a:p>
          <a:p>
            <a:pPr marL="450850" indent="-95250">
              <a:spcBef>
                <a:spcPts val="1800"/>
              </a:spcBef>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“乌拉圭回合”把纺织品与服装贸易列为</a:t>
            </a:r>
            <a:r>
              <a:rPr lang="en-US" altLang="zh-CN" sz="2400" dirty="0">
                <a:latin typeface="华文楷体" pitchFamily="2" charset="-122"/>
                <a:ea typeface="华文楷体" pitchFamily="2" charset="-122"/>
              </a:rPr>
              <a:t>15</a:t>
            </a:r>
            <a:r>
              <a:rPr lang="zh-CN" altLang="en-US" sz="2400" dirty="0">
                <a:latin typeface="华文楷体" pitchFamily="2" charset="-122"/>
                <a:ea typeface="华文楷体" pitchFamily="2" charset="-122"/>
              </a:rPr>
              <a:t>个谈判议题之一，并确定将纺织品与服装贸易纳入关税与贸易总协定规则的谈判目标。经过发展中国家和地区的不懈努力和坚决斗争，发达国家被迫做出较大妥协，终于在</a:t>
            </a:r>
            <a:r>
              <a:rPr lang="en-US" altLang="zh-CN" sz="2400" dirty="0">
                <a:latin typeface="华文楷体" pitchFamily="2" charset="-122"/>
                <a:ea typeface="华文楷体" pitchFamily="2" charset="-122"/>
              </a:rPr>
              <a:t>1993</a:t>
            </a:r>
            <a:r>
              <a:rPr lang="zh-CN" altLang="en-US" sz="2400" dirty="0">
                <a:latin typeface="华文楷体" pitchFamily="2" charset="-122"/>
                <a:ea typeface="华文楷体" pitchFamily="2" charset="-122"/>
              </a:rPr>
              <a:t>年</a:t>
            </a:r>
            <a:r>
              <a:rPr lang="en-US" altLang="zh-CN" sz="2400" dirty="0">
                <a:latin typeface="华文楷体" pitchFamily="2" charset="-122"/>
                <a:ea typeface="华文楷体" pitchFamily="2" charset="-122"/>
              </a:rPr>
              <a:t>12</a:t>
            </a:r>
            <a:r>
              <a:rPr lang="zh-CN" altLang="en-US" sz="2400" dirty="0">
                <a:latin typeface="华文楷体" pitchFamily="2" charset="-122"/>
                <a:ea typeface="华文楷体" pitchFamily="2" charset="-122"/>
              </a:rPr>
              <a:t>月达成了</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纺织品与服装协议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。该协议用来取代</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多种纤维协议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，为最终取消配额限制制定了过渡性</a:t>
            </a:r>
            <a:endParaRPr lang="en-US" altLang="zh-CN" sz="2400" dirty="0">
              <a:latin typeface="华文楷体" pitchFamily="2" charset="-122"/>
              <a:ea typeface="华文楷体" pitchFamily="2" charset="-122"/>
            </a:endParaRPr>
          </a:p>
          <a:p>
            <a:pPr marL="450850" indent="-95250">
              <a:spcBef>
                <a:spcPts val="0"/>
              </a:spcBef>
              <a:buClr>
                <a:srgbClr val="002060"/>
              </a:buClr>
              <a:buSzPct val="100000"/>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安排，也是世贸组织各项协议中唯一规定了自行废止内容的协议。</a:t>
            </a:r>
            <a:r>
              <a:rPr lang="en-US" altLang="zh-CN" sz="2400" dirty="0">
                <a:latin typeface="华文楷体" pitchFamily="2" charset="-122"/>
                <a:ea typeface="华文楷体" pitchFamily="2" charset="-122"/>
              </a:rPr>
              <a:t>        </a:t>
            </a:r>
          </a:p>
        </p:txBody>
      </p:sp>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571612"/>
            <a:ext cx="8786842" cy="4929222"/>
          </a:xfrm>
          <a:prstGeom prst="rect">
            <a:avLst/>
          </a:prstGeom>
        </p:spPr>
        <p:txBody>
          <a:bodyPr>
            <a:normAutofit lnSpcReduction="10000"/>
          </a:bodyPr>
          <a:lstStyle/>
          <a:p>
            <a:pPr>
              <a:buClr>
                <a:srgbClr val="002060"/>
              </a:buClr>
              <a:buSzPct val="100000"/>
              <a:buFont typeface="Wingdings" pitchFamily="2" charset="2"/>
              <a:buChar char="u"/>
            </a:pP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纺织品与服装协议</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主要内容</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过渡期间</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渐进方式</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成长率</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解除方式</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产品范围</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弹性条款</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防卫条款</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防止违规转运</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设立纺织品监督机构</a:t>
            </a:r>
            <a:endParaRPr lang="en-US" altLang="zh-CN" sz="2600" dirty="0">
              <a:latin typeface="华文楷体" pitchFamily="2" charset="-122"/>
              <a:ea typeface="华文楷体" pitchFamily="2" charset="-122"/>
            </a:endParaRPr>
          </a:p>
          <a:p>
            <a:pPr marL="525463"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优惠条款</a:t>
            </a:r>
            <a:r>
              <a:rPr lang="en-US" altLang="zh-CN" sz="2600" dirty="0">
                <a:latin typeface="华文楷体" pitchFamily="2" charset="-122"/>
                <a:ea typeface="华文楷体" pitchFamily="2" charset="-122"/>
              </a:rPr>
              <a:t>      </a:t>
            </a: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571612"/>
            <a:ext cx="8786842" cy="4929222"/>
          </a:xfrm>
          <a:prstGeom prst="rect">
            <a:avLst/>
          </a:prstGeom>
        </p:spPr>
        <p:txBody>
          <a:bodyPr>
            <a:normAutofit/>
          </a:bodyPr>
          <a:lstStyle/>
          <a:p>
            <a:pPr>
              <a:buClr>
                <a:srgbClr val="002060"/>
              </a:buClr>
              <a:buSzPct val="100000"/>
              <a:buFont typeface="Wingdings" pitchFamily="2" charset="2"/>
              <a:buChar char="u"/>
            </a:pP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纺织品与服装协议</a:t>
            </a:r>
            <a:r>
              <a:rPr lang="en-US" altLang="zh-CN" sz="2600" dirty="0">
                <a:latin typeface="华文楷体" pitchFamily="2" charset="-122"/>
                <a:ea typeface="华文楷体" pitchFamily="2" charset="-122"/>
              </a:rPr>
              <a:t>》</a:t>
            </a:r>
          </a:p>
          <a:p>
            <a:pPr marL="531813" indent="0">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涵盖产品的范围</a:t>
            </a:r>
            <a:r>
              <a:rPr lang="en-US" altLang="zh-CN" sz="2600" dirty="0">
                <a:latin typeface="华文楷体" pitchFamily="2" charset="-122"/>
                <a:ea typeface="华文楷体" pitchFamily="2" charset="-122"/>
              </a:rPr>
              <a:t>:</a:t>
            </a:r>
          </a:p>
          <a:p>
            <a:pPr marL="531813" indent="0">
              <a:buClr>
                <a:srgbClr val="002060"/>
              </a:buClr>
              <a:buSzPct val="100000"/>
              <a:buNone/>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棉、毛、人造纤维、植物纤维、混纺植物纤维、丝混纺</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产品、亚麻、萱麻等。</a:t>
            </a:r>
            <a:r>
              <a:rPr lang="en-US" altLang="zh-CN" sz="2600" dirty="0">
                <a:latin typeface="华文楷体" pitchFamily="2" charset="-122"/>
                <a:ea typeface="华文楷体" pitchFamily="2" charset="-122"/>
              </a:rPr>
              <a:t>     </a:t>
            </a:r>
          </a:p>
          <a:p>
            <a:pPr marL="531813" indent="0">
              <a:spcBef>
                <a:spcPts val="1800"/>
              </a:spcBef>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过渡期间</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自世界贸易组织（</a:t>
            </a:r>
            <a:r>
              <a:rPr lang="en-US" altLang="zh-CN" sz="2600" dirty="0">
                <a:latin typeface="华文楷体" pitchFamily="2" charset="-122"/>
                <a:ea typeface="华文楷体" pitchFamily="2" charset="-122"/>
              </a:rPr>
              <a:t>WTO</a:t>
            </a:r>
            <a:r>
              <a:rPr lang="zh-CN" altLang="en-US" sz="2600" dirty="0">
                <a:latin typeface="华文楷体" pitchFamily="2" charset="-122"/>
                <a:ea typeface="华文楷体" pitchFamily="2" charset="-122"/>
              </a:rPr>
              <a:t>）生效之日起十年，在此期间内纺织品设限仍依</a:t>
            </a:r>
            <a:r>
              <a:rPr lang="en-US" altLang="zh-CN" sz="2600" dirty="0">
                <a:latin typeface="华文楷体" pitchFamily="2" charset="-122"/>
                <a:ea typeface="华文楷体" pitchFamily="2" charset="-122"/>
              </a:rPr>
              <a:t>MFA</a:t>
            </a:r>
            <a:r>
              <a:rPr lang="zh-CN" altLang="en-US" sz="2600" dirty="0">
                <a:latin typeface="华文楷体" pitchFamily="2" charset="-122"/>
                <a:ea typeface="华文楷体" pitchFamily="2" charset="-122"/>
              </a:rPr>
              <a:t>模式，配额由出口国管理，即</a:t>
            </a:r>
            <a:r>
              <a:rPr lang="en-US" altLang="zh-CN" sz="2600" dirty="0">
                <a:latin typeface="华文楷体" pitchFamily="2" charset="-122"/>
                <a:ea typeface="华文楷体" pitchFamily="2" charset="-122"/>
              </a:rPr>
              <a:t>10</a:t>
            </a:r>
            <a:r>
              <a:rPr lang="zh-CN" altLang="en-US" sz="2600" dirty="0">
                <a:latin typeface="华文楷体" pitchFamily="2" charset="-122"/>
                <a:ea typeface="华文楷体" pitchFamily="2" charset="-122"/>
              </a:rPr>
              <a:t>年以后，所有纺织品贸易全部回归适用</a:t>
            </a:r>
            <a:r>
              <a:rPr lang="en-US" altLang="zh-CN" sz="2600" dirty="0">
                <a:latin typeface="华文楷体" pitchFamily="2" charset="-122"/>
                <a:ea typeface="华文楷体" pitchFamily="2" charset="-122"/>
              </a:rPr>
              <a:t>GATT</a:t>
            </a:r>
            <a:r>
              <a:rPr lang="zh-CN" altLang="en-US" sz="2600" dirty="0">
                <a:latin typeface="华文楷体" pitchFamily="2" charset="-122"/>
                <a:ea typeface="华文楷体" pitchFamily="2" charset="-122"/>
              </a:rPr>
              <a:t>规范，且此</a:t>
            </a:r>
            <a:r>
              <a:rPr lang="en-US" altLang="zh-CN" sz="2600" dirty="0">
                <a:latin typeface="华文楷体" pitchFamily="2" charset="-122"/>
                <a:ea typeface="华文楷体" pitchFamily="2" charset="-122"/>
              </a:rPr>
              <a:t>10</a:t>
            </a:r>
            <a:r>
              <a:rPr lang="zh-CN" altLang="en-US" sz="2600" dirty="0">
                <a:latin typeface="华文楷体" pitchFamily="2" charset="-122"/>
                <a:ea typeface="华文楷体" pitchFamily="2" charset="-122"/>
              </a:rPr>
              <a:t>年期间，并不得延长。</a:t>
            </a:r>
            <a:r>
              <a:rPr lang="en-US" altLang="zh-CN" sz="2600" dirty="0">
                <a:latin typeface="华文楷体" pitchFamily="2" charset="-122"/>
                <a:ea typeface="华文楷体" pitchFamily="2" charset="-122"/>
              </a:rPr>
              <a:t>      </a:t>
            </a:r>
          </a:p>
        </p:txBody>
      </p:sp>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571612"/>
            <a:ext cx="8786842" cy="4929222"/>
          </a:xfrm>
          <a:prstGeom prst="rect">
            <a:avLst/>
          </a:prstGeom>
        </p:spPr>
        <p:txBody>
          <a:bodyPr>
            <a:normAutofit/>
          </a:bodyPr>
          <a:lstStyle/>
          <a:p>
            <a:pPr>
              <a:buClr>
                <a:srgbClr val="002060"/>
              </a:buClr>
              <a:buSzPct val="100000"/>
              <a:buFont typeface="Wingdings" pitchFamily="2" charset="2"/>
              <a:buChar char="u"/>
            </a:pP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纺织品与服装协议</a:t>
            </a:r>
            <a:r>
              <a:rPr lang="en-US" altLang="zh-CN" sz="2600" dirty="0">
                <a:latin typeface="华文楷体" pitchFamily="2" charset="-122"/>
                <a:ea typeface="华文楷体" pitchFamily="2" charset="-122"/>
              </a:rPr>
              <a:t>》</a:t>
            </a:r>
          </a:p>
          <a:p>
            <a:pPr marL="531813" indent="0">
              <a:spcBef>
                <a:spcPts val="0"/>
              </a:spcBef>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渐进方式</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为给予纺织品进口国与出口国均有一调适期，新协定采取逐步渐进方式，分三个阶段将纺织品贸易回归</a:t>
            </a:r>
            <a:r>
              <a:rPr lang="en-US" altLang="zh-CN" sz="2600" dirty="0">
                <a:latin typeface="华文楷体" pitchFamily="2" charset="-122"/>
                <a:ea typeface="华文楷体" pitchFamily="2" charset="-122"/>
              </a:rPr>
              <a:t>GATT</a:t>
            </a:r>
            <a:r>
              <a:rPr lang="zh-CN" altLang="en-US" sz="2600" dirty="0">
                <a:latin typeface="华文楷体" pitchFamily="2" charset="-122"/>
                <a:ea typeface="华文楷体" pitchFamily="2" charset="-122"/>
              </a:rPr>
              <a:t>规范，以达纺织品贸易自由化的目标。 </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第一阶段：</a:t>
            </a:r>
            <a:r>
              <a:rPr lang="en-US" altLang="zh-CN" sz="2600" dirty="0">
                <a:latin typeface="华文楷体" pitchFamily="2" charset="-122"/>
                <a:ea typeface="华文楷体" pitchFamily="2" charset="-122"/>
              </a:rPr>
              <a:t>1995.01.01-1997.12.31</a:t>
            </a:r>
            <a:r>
              <a:rPr lang="zh-CN" altLang="en-US" sz="2600" dirty="0">
                <a:latin typeface="华文楷体" pitchFamily="2" charset="-122"/>
                <a:ea typeface="华文楷体" pitchFamily="2" charset="-122"/>
              </a:rPr>
              <a:t>。其解除比率为</a:t>
            </a:r>
            <a:r>
              <a:rPr lang="en-US" altLang="zh-CN" sz="2600" dirty="0">
                <a:latin typeface="华文楷体" pitchFamily="2" charset="-122"/>
                <a:ea typeface="华文楷体" pitchFamily="2" charset="-122"/>
              </a:rPr>
              <a:t>1990</a:t>
            </a:r>
            <a:r>
              <a:rPr lang="zh-CN" altLang="en-US" sz="2600" dirty="0">
                <a:latin typeface="华文楷体" pitchFamily="2" charset="-122"/>
                <a:ea typeface="华文楷体" pitchFamily="2" charset="-122"/>
              </a:rPr>
              <a:t>年的总进口数量（以下同）</a:t>
            </a:r>
            <a:r>
              <a:rPr lang="en-US" altLang="zh-CN" sz="2600" dirty="0">
                <a:latin typeface="华文楷体" pitchFamily="2" charset="-122"/>
                <a:ea typeface="华文楷体" pitchFamily="2" charset="-122"/>
              </a:rPr>
              <a:t>16%</a:t>
            </a:r>
            <a:r>
              <a:rPr lang="zh-CN" altLang="en-US" sz="2600" dirty="0">
                <a:latin typeface="华文楷体" pitchFamily="2" charset="-122"/>
                <a:ea typeface="华文楷体" pitchFamily="2" charset="-122"/>
              </a:rPr>
              <a:t>；</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第二阶段：</a:t>
            </a:r>
            <a:r>
              <a:rPr lang="en-US" altLang="zh-CN" sz="2600" dirty="0">
                <a:latin typeface="华文楷体" pitchFamily="2" charset="-122"/>
                <a:ea typeface="华文楷体" pitchFamily="2" charset="-122"/>
              </a:rPr>
              <a:t>1998.01.01-2001.01.01</a:t>
            </a:r>
            <a:r>
              <a:rPr lang="zh-CN" altLang="en-US" sz="2600" dirty="0">
                <a:latin typeface="华文楷体" pitchFamily="2" charset="-122"/>
                <a:ea typeface="华文楷体" pitchFamily="2" charset="-122"/>
              </a:rPr>
              <a:t>。解除比率为</a:t>
            </a:r>
            <a:r>
              <a:rPr lang="en-US" altLang="zh-CN" sz="2600" dirty="0">
                <a:latin typeface="华文楷体" pitchFamily="2" charset="-122"/>
                <a:ea typeface="华文楷体" pitchFamily="2" charset="-122"/>
              </a:rPr>
              <a:t>17%</a:t>
            </a:r>
            <a:r>
              <a:rPr lang="zh-CN" altLang="en-US" sz="2600" dirty="0">
                <a:latin typeface="华文楷体" pitchFamily="2" charset="-122"/>
                <a:ea typeface="华文楷体" pitchFamily="2" charset="-122"/>
              </a:rPr>
              <a:t>；</a:t>
            </a:r>
            <a:endParaRPr lang="en-US" altLang="zh-CN" sz="2600" dirty="0">
              <a:latin typeface="华文楷体" pitchFamily="2" charset="-122"/>
              <a:ea typeface="华文楷体" pitchFamily="2" charset="-122"/>
            </a:endParaRPr>
          </a:p>
          <a:p>
            <a:pPr marL="531813" indent="0">
              <a:buClr>
                <a:srgbClr val="002060"/>
              </a:buClr>
              <a:buSzPct val="100000"/>
              <a:buNone/>
            </a:pPr>
            <a:r>
              <a:rPr lang="zh-CN" altLang="en-US" sz="2600" dirty="0">
                <a:latin typeface="华文楷体" pitchFamily="2" charset="-122"/>
                <a:ea typeface="华文楷体" pitchFamily="2" charset="-122"/>
              </a:rPr>
              <a:t>第三阶段：</a:t>
            </a:r>
            <a:r>
              <a:rPr lang="en-US" altLang="zh-CN" sz="2600" dirty="0">
                <a:latin typeface="华文楷体" pitchFamily="2" charset="-122"/>
                <a:ea typeface="华文楷体" pitchFamily="2" charset="-122"/>
              </a:rPr>
              <a:t>2002.01.01-2004.12.31</a:t>
            </a:r>
            <a:r>
              <a:rPr lang="zh-CN" altLang="en-US" sz="2600" dirty="0">
                <a:latin typeface="华文楷体" pitchFamily="2" charset="-122"/>
                <a:ea typeface="华文楷体" pitchFamily="2" charset="-122"/>
              </a:rPr>
              <a:t>。接触比率为</a:t>
            </a:r>
            <a:r>
              <a:rPr lang="en-US" altLang="zh-CN" sz="2600" dirty="0">
                <a:latin typeface="华文楷体" pitchFamily="2" charset="-122"/>
                <a:ea typeface="华文楷体" pitchFamily="2" charset="-122"/>
              </a:rPr>
              <a:t>18%</a:t>
            </a:r>
            <a:r>
              <a:rPr lang="zh-CN" altLang="en-US" sz="2600" dirty="0">
                <a:latin typeface="华文楷体" pitchFamily="2" charset="-122"/>
                <a:ea typeface="华文楷体" pitchFamily="2" charset="-122"/>
              </a:rPr>
              <a:t>；</a:t>
            </a:r>
            <a:endParaRPr lang="en-US" altLang="zh-CN" sz="2600" dirty="0">
              <a:latin typeface="华文楷体" pitchFamily="2" charset="-122"/>
              <a:ea typeface="华文楷体" pitchFamily="2" charset="-122"/>
            </a:endParaRPr>
          </a:p>
          <a:p>
            <a:pPr marL="531813" indent="0">
              <a:buClr>
                <a:srgbClr val="002060"/>
              </a:buClr>
              <a:buSzPct val="100000"/>
              <a:buNone/>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自</a:t>
            </a:r>
            <a:r>
              <a:rPr lang="en-US" altLang="zh-CN" sz="2600" dirty="0">
                <a:latin typeface="华文楷体" pitchFamily="2" charset="-122"/>
                <a:ea typeface="华文楷体" pitchFamily="2" charset="-122"/>
              </a:rPr>
              <a:t>2005.01.01</a:t>
            </a:r>
            <a:r>
              <a:rPr lang="zh-CN" altLang="en-US" sz="2600" dirty="0">
                <a:latin typeface="华文楷体" pitchFamily="2" charset="-122"/>
                <a:ea typeface="华文楷体" pitchFamily="2" charset="-122"/>
              </a:rPr>
              <a:t>当转型期终止，即自</a:t>
            </a:r>
            <a:r>
              <a:rPr lang="en-US" altLang="zh-CN" sz="2600" dirty="0">
                <a:latin typeface="华文楷体" pitchFamily="2" charset="-122"/>
                <a:ea typeface="华文楷体" pitchFamily="2" charset="-122"/>
              </a:rPr>
              <a:t>WTO</a:t>
            </a:r>
            <a:r>
              <a:rPr lang="zh-CN" altLang="en-US" sz="2600" dirty="0">
                <a:latin typeface="华文楷体" pitchFamily="2" charset="-122"/>
                <a:ea typeface="华文楷体" pitchFamily="2" charset="-122"/>
              </a:rPr>
              <a:t>生效日起第</a:t>
            </a:r>
            <a:r>
              <a:rPr lang="en-US" altLang="zh-CN" sz="2600" dirty="0">
                <a:latin typeface="华文楷体" pitchFamily="2" charset="-122"/>
                <a:ea typeface="华文楷体" pitchFamily="2" charset="-122"/>
              </a:rPr>
              <a:t>121</a:t>
            </a:r>
            <a:r>
              <a:rPr lang="zh-CN" altLang="en-US" sz="2600" dirty="0">
                <a:latin typeface="华文楷体" pitchFamily="2" charset="-122"/>
                <a:ea typeface="华文楷体" pitchFamily="2" charset="-122"/>
              </a:rPr>
              <a:t>个月首日起，全部回归</a:t>
            </a:r>
            <a:r>
              <a:rPr lang="en-US" altLang="zh-CN" sz="2600" dirty="0">
                <a:latin typeface="华文楷体" pitchFamily="2" charset="-122"/>
                <a:ea typeface="华文楷体" pitchFamily="2" charset="-122"/>
              </a:rPr>
              <a:t>GATT</a:t>
            </a:r>
            <a:r>
              <a:rPr lang="zh-CN" altLang="en-US" sz="2600" dirty="0">
                <a:latin typeface="华文楷体" pitchFamily="2" charset="-122"/>
                <a:ea typeface="华文楷体" pitchFamily="2" charset="-122"/>
              </a:rPr>
              <a:t>。</a:t>
            </a:r>
            <a:endParaRPr lang="en-US" altLang="zh-CN" sz="2600" dirty="0">
              <a:latin typeface="华文楷体" pitchFamily="2" charset="-122"/>
              <a:ea typeface="华文楷体" pitchFamily="2" charset="-122"/>
            </a:endParaRPr>
          </a:p>
        </p:txBody>
      </p:sp>
    </p:spTree>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357158" y="1571612"/>
            <a:ext cx="8786842" cy="4929222"/>
          </a:xfrm>
          <a:prstGeom prst="rect">
            <a:avLst/>
          </a:prstGeom>
        </p:spPr>
        <p:txBody>
          <a:bodyPr>
            <a:normAutofit fontScale="92500" lnSpcReduction="20000"/>
          </a:bodyPr>
          <a:lstStyle/>
          <a:p>
            <a:pPr>
              <a:buClr>
                <a:srgbClr val="002060"/>
              </a:buClr>
              <a:buSzPct val="100000"/>
              <a:buFont typeface="Wingdings" pitchFamily="2" charset="2"/>
              <a:buChar char="u"/>
            </a:pP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纺织品与服装协议</a:t>
            </a:r>
            <a:r>
              <a:rPr lang="en-US" altLang="zh-CN" sz="2600" dirty="0">
                <a:latin typeface="华文楷体" pitchFamily="2" charset="-122"/>
                <a:ea typeface="华文楷体" pitchFamily="2" charset="-122"/>
              </a:rPr>
              <a:t>》</a:t>
            </a:r>
          </a:p>
          <a:p>
            <a:pPr marL="444500" indent="36513">
              <a:buClr>
                <a:srgbClr val="002060"/>
              </a:buClr>
              <a:buSzPct val="100000"/>
              <a:buFont typeface="Wingdings" pitchFamily="2" charset="2"/>
              <a:buChar char="l"/>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优惠条款</a:t>
            </a:r>
            <a:endParaRPr lang="en-US" altLang="zh-CN" sz="2600" dirty="0">
              <a:latin typeface="华文楷体" pitchFamily="2" charset="-122"/>
              <a:ea typeface="华文楷体" pitchFamily="2" charset="-122"/>
            </a:endParaRPr>
          </a:p>
          <a:p>
            <a:pPr marL="444500" indent="36513">
              <a:buClr>
                <a:srgbClr val="002060"/>
              </a:buClr>
              <a:buSzPct val="100000"/>
              <a:buNone/>
            </a:pPr>
            <a:r>
              <a:rPr lang="zh-CN" altLang="en-US" sz="2600" dirty="0">
                <a:latin typeface="华文楷体" pitchFamily="2" charset="-122"/>
                <a:ea typeface="华文楷体" pitchFamily="2" charset="-122"/>
              </a:rPr>
              <a:t>缔约国实施防卫措施，应考虑出口国的利益，包括：</a:t>
            </a:r>
            <a:endParaRPr lang="en-US" altLang="zh-CN" sz="2600" dirty="0">
              <a:latin typeface="华文楷体" pitchFamily="2" charset="-122"/>
              <a:ea typeface="华文楷体" pitchFamily="2" charset="-122"/>
            </a:endParaRPr>
          </a:p>
          <a:p>
            <a:pPr marL="444500" indent="36513">
              <a:buClr>
                <a:srgbClr val="002060"/>
              </a:buClr>
              <a:buSzPct val="100000"/>
              <a:buNone/>
            </a:pPr>
            <a:r>
              <a:rPr lang="zh-CN" altLang="en-US" sz="2600" dirty="0">
                <a:latin typeface="华文楷体" pitchFamily="2" charset="-122"/>
                <a:ea typeface="华文楷体" pitchFamily="2" charset="-122"/>
              </a:rPr>
              <a:t>（</a:t>
            </a:r>
            <a:r>
              <a:rPr lang="en-US" altLang="zh-CN" sz="2600" dirty="0">
                <a:latin typeface="华文楷体" pitchFamily="2" charset="-122"/>
                <a:ea typeface="华文楷体" pitchFamily="2" charset="-122"/>
              </a:rPr>
              <a:t>1</a:t>
            </a:r>
            <a:r>
              <a:rPr lang="zh-CN" altLang="en-US" sz="2600" dirty="0">
                <a:latin typeface="华文楷体" pitchFamily="2" charset="-122"/>
                <a:ea typeface="华文楷体" pitchFamily="2" charset="-122"/>
              </a:rPr>
              <a:t>）最不发达国家应较其他国家享有优惠待遇；</a:t>
            </a:r>
            <a:endParaRPr lang="en-US" altLang="zh-CN" sz="2600" dirty="0">
              <a:latin typeface="华文楷体" pitchFamily="2" charset="-122"/>
              <a:ea typeface="华文楷体" pitchFamily="2" charset="-122"/>
            </a:endParaRPr>
          </a:p>
          <a:p>
            <a:pPr marL="444500" indent="36513">
              <a:buClr>
                <a:srgbClr val="002060"/>
              </a:buClr>
              <a:buSzPct val="100000"/>
              <a:buNone/>
            </a:pPr>
            <a:r>
              <a:rPr lang="zh-CN" altLang="en-US" sz="2600" dirty="0">
                <a:latin typeface="华文楷体" pitchFamily="2" charset="-122"/>
                <a:ea typeface="华文楷体" pitchFamily="2" charset="-122"/>
              </a:rPr>
              <a:t>（</a:t>
            </a:r>
            <a:r>
              <a:rPr lang="en-US" altLang="zh-CN" sz="2600" dirty="0">
                <a:latin typeface="华文楷体" pitchFamily="2" charset="-122"/>
                <a:ea typeface="华文楷体" pitchFamily="2" charset="-122"/>
              </a:rPr>
              <a:t>2</a:t>
            </a:r>
            <a:r>
              <a:rPr lang="zh-CN" altLang="en-US" sz="2600" dirty="0">
                <a:latin typeface="华文楷体" pitchFamily="2" charset="-122"/>
                <a:ea typeface="华文楷体" pitchFamily="2" charset="-122"/>
              </a:rPr>
              <a:t>）出口国纺织品出口综述占进口国纺织品进口数较小比率，应考虑给予较优惠的待遇。对该等供应国应考虑其未来贸易发展能力及其市场占有率；</a:t>
            </a:r>
            <a:endParaRPr lang="en-US" altLang="zh-CN" sz="2600" dirty="0">
              <a:latin typeface="华文楷体" pitchFamily="2" charset="-122"/>
              <a:ea typeface="华文楷体" pitchFamily="2" charset="-122"/>
            </a:endParaRPr>
          </a:p>
          <a:p>
            <a:pPr marL="444500" indent="36513">
              <a:buClr>
                <a:srgbClr val="002060"/>
              </a:buClr>
              <a:buSzPct val="100000"/>
              <a:buNone/>
            </a:pPr>
            <a:r>
              <a:rPr lang="zh-CN" altLang="en-US" sz="2600" dirty="0">
                <a:latin typeface="华文楷体" pitchFamily="2" charset="-122"/>
                <a:ea typeface="华文楷体" pitchFamily="2" charset="-122"/>
              </a:rPr>
              <a:t>（</a:t>
            </a:r>
            <a:r>
              <a:rPr lang="en-US" altLang="zh-CN" sz="2600" dirty="0">
                <a:latin typeface="华文楷体" pitchFamily="2" charset="-122"/>
                <a:ea typeface="华文楷体" pitchFamily="2" charset="-122"/>
              </a:rPr>
              <a:t>3</a:t>
            </a:r>
            <a:r>
              <a:rPr lang="zh-CN" altLang="en-US" sz="2600" dirty="0">
                <a:latin typeface="华文楷体" pitchFamily="2" charset="-122"/>
                <a:ea typeface="华文楷体" pitchFamily="2" charset="-122"/>
              </a:rPr>
              <a:t>）产羊毛的发展中国家，如其经济及纺织品成衣贸易</a:t>
            </a:r>
            <a:endParaRPr lang="en-US" altLang="zh-CN" sz="2600" dirty="0">
              <a:latin typeface="华文楷体" pitchFamily="2" charset="-122"/>
              <a:ea typeface="华文楷体" pitchFamily="2" charset="-122"/>
            </a:endParaRPr>
          </a:p>
          <a:p>
            <a:pPr marL="444500" indent="36513">
              <a:buClr>
                <a:srgbClr val="002060"/>
              </a:buClr>
              <a:buSzPct val="100000"/>
              <a:buNone/>
            </a:pPr>
            <a:r>
              <a:rPr lang="zh-CN" altLang="en-US" sz="2600" dirty="0">
                <a:latin typeface="华文楷体" pitchFamily="2" charset="-122"/>
                <a:ea typeface="华文楷体" pitchFamily="2" charset="-122"/>
              </a:rPr>
              <a:t>主要依赖羊毛工具，以羊毛出口为主力外销产品，且其纺织品或成衣贸易量于进口国占较小之比重，在核计配额数量，成长率及弹性条款时，应给予特殊待遇；</a:t>
            </a:r>
            <a:endParaRPr lang="en-US" altLang="zh-CN" sz="2600" dirty="0">
              <a:latin typeface="华文楷体" pitchFamily="2" charset="-122"/>
              <a:ea typeface="华文楷体" pitchFamily="2" charset="-122"/>
            </a:endParaRPr>
          </a:p>
          <a:p>
            <a:pPr marL="444500" indent="36513">
              <a:buClr>
                <a:srgbClr val="002060"/>
              </a:buClr>
              <a:buSzPct val="100000"/>
              <a:buNone/>
            </a:pPr>
            <a:r>
              <a:rPr lang="en-US" altLang="zh-CN" sz="2600" dirty="0">
                <a:latin typeface="华文楷体" pitchFamily="2" charset="-122"/>
                <a:ea typeface="华文楷体" pitchFamily="2" charset="-122"/>
              </a:rPr>
              <a:t> </a:t>
            </a:r>
            <a:r>
              <a:rPr lang="zh-CN" altLang="en-US" sz="2600" dirty="0">
                <a:latin typeface="华文楷体" pitchFamily="2" charset="-122"/>
                <a:ea typeface="华文楷体" pitchFamily="2" charset="-122"/>
              </a:rPr>
              <a:t>（</a:t>
            </a:r>
            <a:r>
              <a:rPr lang="en-US" altLang="zh-CN" sz="2600" dirty="0">
                <a:latin typeface="华文楷体" pitchFamily="2" charset="-122"/>
                <a:ea typeface="华文楷体" pitchFamily="2" charset="-122"/>
              </a:rPr>
              <a:t>4</a:t>
            </a:r>
            <a:r>
              <a:rPr lang="zh-CN" altLang="en-US" sz="2600" dirty="0">
                <a:latin typeface="华文楷体" pitchFamily="2" charset="-122"/>
                <a:ea typeface="华文楷体" pitchFamily="2" charset="-122"/>
              </a:rPr>
              <a:t>）于海外加工后再进口的产品，应给予优惠待遇，其加工程序得以进口的法律管理规定为准，如加工产品占总总出口纺织品极大比率，则应订有发证程序及有效控制。</a:t>
            </a:r>
            <a:r>
              <a:rPr lang="en-US" altLang="zh-CN" sz="2600" dirty="0">
                <a:latin typeface="华文楷体" pitchFamily="2" charset="-122"/>
                <a:ea typeface="华文楷体" pitchFamily="2" charset="-122"/>
              </a:rPr>
              <a:t>    </a:t>
            </a:r>
          </a:p>
        </p:txBody>
      </p:sp>
    </p:spTree>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7"/>
          <p:cNvSpPr>
            <a:spLocks noGrp="1"/>
          </p:cNvSpPr>
          <p:nvPr>
            <p:ph sz="quarter" idx="4294967295"/>
          </p:nvPr>
        </p:nvSpPr>
        <p:spPr>
          <a:xfrm>
            <a:off x="357158" y="1571612"/>
            <a:ext cx="8786842" cy="4929222"/>
          </a:xfrm>
          <a:prstGeom prst="rect">
            <a:avLst/>
          </a:prstGeom>
        </p:spPr>
        <p:txBody>
          <a:bodyPr>
            <a:normAutofit/>
          </a:bodyPr>
          <a:lstStyle/>
          <a:p>
            <a:pPr>
              <a:buClr>
                <a:srgbClr val="002060"/>
              </a:buClr>
              <a:buSzPct val="100000"/>
              <a:buNone/>
            </a:pPr>
            <a:r>
              <a:rPr lang="en-US" altLang="zh-CN" sz="2600" dirty="0" err="1">
                <a:latin typeface="Times New Roman" pitchFamily="18" charset="0"/>
                <a:ea typeface="华文楷体" pitchFamily="2" charset="-122"/>
                <a:cs typeface="Times New Roman" pitchFamily="18" charset="0"/>
              </a:rPr>
              <a:t>Rotunno</a:t>
            </a:r>
            <a:r>
              <a:rPr lang="en-US" altLang="zh-CN" sz="2600" dirty="0">
                <a:latin typeface="Times New Roman" pitchFamily="18" charset="0"/>
                <a:ea typeface="华文楷体" pitchFamily="2" charset="-122"/>
                <a:cs typeface="Times New Roman" pitchFamily="18" charset="0"/>
              </a:rPr>
              <a:t>, L., </a:t>
            </a:r>
            <a:r>
              <a:rPr lang="en-US" altLang="zh-CN" sz="2600" dirty="0" err="1">
                <a:latin typeface="Times New Roman" pitchFamily="18" charset="0"/>
                <a:ea typeface="华文楷体" pitchFamily="2" charset="-122"/>
                <a:cs typeface="Times New Roman" pitchFamily="18" charset="0"/>
              </a:rPr>
              <a:t>Vezina</a:t>
            </a:r>
            <a:r>
              <a:rPr lang="en-US" altLang="zh-CN" sz="2600" dirty="0">
                <a:latin typeface="Times New Roman" pitchFamily="18" charset="0"/>
                <a:ea typeface="华文楷体" pitchFamily="2" charset="-122"/>
                <a:cs typeface="Times New Roman" pitchFamily="18" charset="0"/>
              </a:rPr>
              <a:t>, P.L., </a:t>
            </a:r>
            <a:r>
              <a:rPr lang="en-US" altLang="zh-CN" sz="2600" dirty="0" err="1">
                <a:latin typeface="Times New Roman" pitchFamily="18" charset="0"/>
                <a:ea typeface="华文楷体" pitchFamily="2" charset="-122"/>
                <a:cs typeface="Times New Roman" pitchFamily="18" charset="0"/>
              </a:rPr>
              <a:t>Wang,Z</a:t>
            </a:r>
            <a:r>
              <a:rPr lang="en-US" altLang="zh-CN" sz="2600" dirty="0">
                <a:latin typeface="Times New Roman" pitchFamily="18" charset="0"/>
                <a:ea typeface="华文楷体" pitchFamily="2" charset="-122"/>
                <a:cs typeface="Times New Roman" pitchFamily="18" charset="0"/>
              </a:rPr>
              <a:t>., 2013, “The rise and fall of </a:t>
            </a:r>
          </a:p>
          <a:p>
            <a:pPr>
              <a:spcBef>
                <a:spcPts val="0"/>
              </a:spcBef>
              <a:buClr>
                <a:srgbClr val="002060"/>
              </a:buClr>
              <a:buSzPct val="100000"/>
              <a:buNone/>
            </a:pPr>
            <a:r>
              <a:rPr lang="en-US" altLang="zh-CN" sz="2600" dirty="0">
                <a:latin typeface="Times New Roman" pitchFamily="18" charset="0"/>
                <a:ea typeface="华文楷体" pitchFamily="2" charset="-122"/>
                <a:cs typeface="Times New Roman" pitchFamily="18" charset="0"/>
              </a:rPr>
              <a:t>(Chinese) African apparel exports”, Journal of Development </a:t>
            </a:r>
          </a:p>
          <a:p>
            <a:pPr>
              <a:spcBef>
                <a:spcPts val="0"/>
              </a:spcBef>
              <a:buClr>
                <a:srgbClr val="002060"/>
              </a:buClr>
              <a:buSzPct val="100000"/>
              <a:buNone/>
            </a:pPr>
            <a:r>
              <a:rPr lang="en-US" altLang="zh-CN" sz="2600" dirty="0">
                <a:latin typeface="Times New Roman" pitchFamily="18" charset="0"/>
                <a:ea typeface="华文楷体" pitchFamily="2" charset="-122"/>
                <a:cs typeface="Times New Roman" pitchFamily="18" charset="0"/>
              </a:rPr>
              <a:t>Economics, 105, 152-163.</a:t>
            </a:r>
          </a:p>
          <a:p>
            <a:pPr>
              <a:buClr>
                <a:srgbClr val="002060"/>
              </a:buClr>
              <a:buSzPct val="100000"/>
              <a:buNone/>
            </a:pPr>
            <a:r>
              <a:rPr lang="en-US" altLang="zh-CN" sz="2600" dirty="0">
                <a:latin typeface="Times New Roman" pitchFamily="18" charset="0"/>
                <a:ea typeface="华文楷体" pitchFamily="2" charset="-122"/>
                <a:cs typeface="Times New Roman" pitchFamily="18" charset="0"/>
              </a:rPr>
              <a:t>    </a:t>
            </a:r>
          </a:p>
        </p:txBody>
      </p:sp>
      <p:pic>
        <p:nvPicPr>
          <p:cNvPr id="1026" name="Picture 2"/>
          <p:cNvPicPr>
            <a:picLocks noChangeAspect="1" noChangeArrowheads="1"/>
          </p:cNvPicPr>
          <p:nvPr/>
        </p:nvPicPr>
        <p:blipFill>
          <a:blip r:embed="rId3"/>
          <a:srcRect/>
          <a:stretch>
            <a:fillRect/>
          </a:stretch>
        </p:blipFill>
        <p:spPr bwMode="auto">
          <a:xfrm>
            <a:off x="285720" y="3286124"/>
            <a:ext cx="8858280" cy="2643206"/>
          </a:xfrm>
          <a:prstGeom prst="rect">
            <a:avLst/>
          </a:prstGeom>
          <a:noFill/>
          <a:ln w="9525">
            <a:noFill/>
            <a:miter lim="800000"/>
            <a:headEnd/>
            <a:tailEnd/>
          </a:ln>
          <a:effectLst/>
        </p:spPr>
      </p:pic>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7"/>
          <p:cNvSpPr>
            <a:spLocks noGrp="1"/>
          </p:cNvSpPr>
          <p:nvPr>
            <p:ph sz="quarter" idx="4294967295"/>
          </p:nvPr>
        </p:nvSpPr>
        <p:spPr>
          <a:xfrm>
            <a:off x="357158" y="1571612"/>
            <a:ext cx="8786842" cy="4929222"/>
          </a:xfrm>
          <a:prstGeom prst="rect">
            <a:avLst/>
          </a:prstGeom>
        </p:spPr>
        <p:txBody>
          <a:bodyPr>
            <a:normAutofit/>
          </a:bodyPr>
          <a:lstStyle/>
          <a:p>
            <a:pPr>
              <a:buClr>
                <a:srgbClr val="002060"/>
              </a:buClr>
              <a:buSzPct val="100000"/>
              <a:buNone/>
            </a:pPr>
            <a:r>
              <a:rPr lang="en-US" altLang="zh-CN" sz="2600" dirty="0">
                <a:latin typeface="Times New Roman" pitchFamily="18" charset="0"/>
                <a:ea typeface="华文楷体" pitchFamily="2" charset="-122"/>
                <a:cs typeface="Times New Roman" pitchFamily="18" charset="0"/>
              </a:rPr>
              <a:t>    </a:t>
            </a:r>
            <a:r>
              <a:rPr lang="en-US" altLang="zh-CN" sz="2600" dirty="0" err="1">
                <a:latin typeface="Times New Roman" pitchFamily="18" charset="0"/>
                <a:ea typeface="华文楷体" pitchFamily="2" charset="-122"/>
                <a:cs typeface="Times New Roman" pitchFamily="18" charset="0"/>
              </a:rPr>
              <a:t>Defever</a:t>
            </a:r>
            <a:r>
              <a:rPr lang="en-US" altLang="zh-CN" sz="2600" dirty="0">
                <a:latin typeface="Times New Roman" pitchFamily="18" charset="0"/>
                <a:ea typeface="华文楷体" pitchFamily="2" charset="-122"/>
                <a:cs typeface="Times New Roman" pitchFamily="18" charset="0"/>
              </a:rPr>
              <a:t>, </a:t>
            </a:r>
            <a:r>
              <a:rPr lang="en-US" altLang="zh-CN" sz="2600" dirty="0" err="1">
                <a:latin typeface="Times New Roman" pitchFamily="18" charset="0"/>
                <a:ea typeface="华文楷体" pitchFamily="2" charset="-122"/>
                <a:cs typeface="Times New Roman" pitchFamily="18" charset="0"/>
              </a:rPr>
              <a:t>F.,Heid</a:t>
            </a:r>
            <a:r>
              <a:rPr lang="en-US" altLang="zh-CN" sz="2600" dirty="0">
                <a:latin typeface="Times New Roman" pitchFamily="18" charset="0"/>
                <a:ea typeface="华文楷体" pitchFamily="2" charset="-122"/>
                <a:cs typeface="Times New Roman" pitchFamily="18" charset="0"/>
              </a:rPr>
              <a:t>, </a:t>
            </a:r>
            <a:r>
              <a:rPr lang="en-US" altLang="zh-CN" sz="2600" dirty="0" err="1">
                <a:latin typeface="Times New Roman" pitchFamily="18" charset="0"/>
                <a:ea typeface="华文楷体" pitchFamily="2" charset="-122"/>
                <a:cs typeface="Times New Roman" pitchFamily="18" charset="0"/>
              </a:rPr>
              <a:t>B.,Larch,M</a:t>
            </a:r>
            <a:r>
              <a:rPr lang="en-US" altLang="zh-CN" sz="2600" dirty="0">
                <a:latin typeface="Times New Roman" pitchFamily="18" charset="0"/>
                <a:ea typeface="华文楷体" pitchFamily="2" charset="-122"/>
                <a:cs typeface="Times New Roman" pitchFamily="18" charset="0"/>
              </a:rPr>
              <a:t>., 2015, “Spatial exporters”, Journal of International Economics, 95, 145-156.</a:t>
            </a:r>
          </a:p>
          <a:p>
            <a:pPr>
              <a:buClr>
                <a:srgbClr val="002060"/>
              </a:buClr>
              <a:buSzPct val="100000"/>
              <a:buNone/>
            </a:pPr>
            <a:r>
              <a:rPr lang="en-US" altLang="zh-CN" sz="2600" dirty="0">
                <a:latin typeface="Times New Roman" pitchFamily="18" charset="0"/>
                <a:ea typeface="华文楷体" pitchFamily="2" charset="-122"/>
                <a:cs typeface="Times New Roman" pitchFamily="18" charset="0"/>
              </a:rPr>
              <a:t>    </a:t>
            </a:r>
          </a:p>
          <a:p>
            <a:pPr>
              <a:buClr>
                <a:srgbClr val="002060"/>
              </a:buClr>
              <a:buSzPct val="100000"/>
              <a:buNone/>
            </a:pPr>
            <a:r>
              <a:rPr lang="en-US" altLang="zh-CN" sz="2600" dirty="0">
                <a:latin typeface="Times New Roman" pitchFamily="18" charset="0"/>
                <a:ea typeface="华文楷体" pitchFamily="2" charset="-122"/>
                <a:cs typeface="Times New Roman" pitchFamily="18" charset="0"/>
              </a:rPr>
              <a:t>    </a:t>
            </a:r>
          </a:p>
        </p:txBody>
      </p:sp>
      <p:pic>
        <p:nvPicPr>
          <p:cNvPr id="2050" name="Picture 2"/>
          <p:cNvPicPr>
            <a:picLocks noChangeAspect="1" noChangeArrowheads="1"/>
          </p:cNvPicPr>
          <p:nvPr/>
        </p:nvPicPr>
        <p:blipFill>
          <a:blip r:embed="rId3"/>
          <a:srcRect/>
          <a:stretch>
            <a:fillRect/>
          </a:stretch>
        </p:blipFill>
        <p:spPr bwMode="auto">
          <a:xfrm>
            <a:off x="142876" y="2857496"/>
            <a:ext cx="8858280" cy="2519368"/>
          </a:xfrm>
          <a:prstGeom prst="rect">
            <a:avLst/>
          </a:prstGeom>
          <a:noFill/>
          <a:ln w="9525">
            <a:noFill/>
            <a:miter lim="800000"/>
            <a:headEnd/>
            <a:tailEnd/>
          </a:ln>
          <a:effectLst/>
        </p:spPr>
      </p:pic>
    </p:spTree>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857224" y="1857364"/>
            <a:ext cx="8143932" cy="4357718"/>
          </a:xfrm>
          <a:prstGeom prst="rect">
            <a:avLst/>
          </a:prstGeom>
        </p:spPr>
        <p:txBody>
          <a:bodyPr>
            <a:normAutofit/>
          </a:bodyPr>
          <a:lstStyle/>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管理多边贸易协定；</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提供贸易谈判场所；</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处理贸易争端；</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监督成员国贸易政策；</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为发展中国家提供技术帮助和培训</a:t>
            </a:r>
            <a:r>
              <a:rPr lang="en-US" altLang="zh-CN" sz="2400" dirty="0">
                <a:latin typeface="华文楷体" pitchFamily="2" charset="-122"/>
                <a:ea typeface="华文楷体" pitchFamily="2" charset="-122"/>
              </a:rPr>
              <a:t>;</a:t>
            </a:r>
          </a:p>
          <a:p>
            <a:pPr>
              <a:buClr>
                <a:srgbClr val="002060"/>
              </a:buClr>
              <a:buFont typeface="Wingdings" pitchFamily="2" charset="2"/>
              <a:buChar char="u"/>
            </a:pPr>
            <a:r>
              <a:rPr lang="zh-CN" altLang="en-US" sz="2400" dirty="0">
                <a:latin typeface="华文楷体" pitchFamily="2" charset="-122"/>
                <a:ea typeface="华文楷体" pitchFamily="2" charset="-122"/>
              </a:rPr>
              <a:t>与其它国际机构进行合作</a:t>
            </a:r>
            <a:r>
              <a:rPr lang="en-US" altLang="zh-CN"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0" y="0"/>
            <a:ext cx="9144000" cy="6886575"/>
          </a:xfrm>
          <a:prstGeom prst="rect">
            <a:avLst/>
          </a:prstGeom>
          <a:noFill/>
          <a:ln w="9525">
            <a:noFill/>
            <a:miter lim="800000"/>
            <a:headEnd/>
            <a:tailEnd/>
          </a:ln>
        </p:spPr>
      </p:pic>
      <p:sp>
        <p:nvSpPr>
          <p:cNvPr id="7" name="标题 6"/>
          <p:cNvSpPr>
            <a:spLocks noGrp="1"/>
          </p:cNvSpPr>
          <p:nvPr>
            <p:ph type="title"/>
          </p:nvPr>
        </p:nvSpPr>
        <p:spPr>
          <a:xfrm>
            <a:off x="1524000" y="836712"/>
            <a:ext cx="7620000" cy="990600"/>
          </a:xfrm>
        </p:spPr>
        <p:txBody>
          <a:bodyPr/>
          <a:lstStyle/>
          <a:p>
            <a:r>
              <a:rPr lang="zh-CN" altLang="en-US" dirty="0">
                <a:latin typeface="Impact" pitchFamily="34" charset="0"/>
              </a:rPr>
              <a:t>第一部分</a:t>
            </a:r>
            <a:r>
              <a:rPr lang="en-US" altLang="zh-CN" dirty="0">
                <a:latin typeface="Impact" pitchFamily="34" charset="0"/>
              </a:rPr>
              <a:t> </a:t>
            </a:r>
            <a:r>
              <a:rPr lang="zh-CN" altLang="en-US" dirty="0">
                <a:latin typeface="Impact" pitchFamily="34" charset="0"/>
              </a:rPr>
              <a:t> </a:t>
            </a:r>
            <a:r>
              <a:rPr lang="en-US" altLang="zh-CN" dirty="0">
                <a:latin typeface="Impact" pitchFamily="34" charset="0"/>
              </a:rPr>
              <a:t> </a:t>
            </a:r>
            <a:r>
              <a:rPr lang="zh-CN" altLang="en-US" dirty="0">
                <a:latin typeface="Impact" pitchFamily="34" charset="0"/>
              </a:rPr>
              <a:t>  </a:t>
            </a:r>
            <a:r>
              <a:rPr lang="en-US" altLang="zh-CN" dirty="0">
                <a:latin typeface="Times New Roman" pitchFamily="18" charset="0"/>
                <a:cs typeface="Times New Roman" pitchFamily="18" charset="0"/>
              </a:rPr>
              <a:t>WTO</a:t>
            </a:r>
            <a:r>
              <a:rPr lang="zh-CN" altLang="en-US" dirty="0">
                <a:latin typeface="Impact" pitchFamily="34" charset="0"/>
              </a:rPr>
              <a:t>概述</a:t>
            </a:r>
          </a:p>
        </p:txBody>
      </p:sp>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mn-ea"/>
                <a:ea typeface="+mn-ea"/>
              </a:rPr>
              <a:t>WTO</a:t>
            </a:r>
            <a:r>
              <a:rPr lang="zh-CN" altLang="en-US" sz="3200" dirty="0">
                <a:latin typeface="+mn-ea"/>
                <a:ea typeface="+mn-ea"/>
              </a:rPr>
              <a:t>的主要职能</a:t>
            </a:r>
          </a:p>
        </p:txBody>
      </p:sp>
      <p:pic>
        <p:nvPicPr>
          <p:cNvPr id="2050" name="Picture 2"/>
          <p:cNvPicPr>
            <a:picLocks noChangeAspect="1" noChangeArrowheads="1"/>
          </p:cNvPicPr>
          <p:nvPr/>
        </p:nvPicPr>
        <p:blipFill>
          <a:blip r:embed="rId3" cstate="print"/>
          <a:srcRect/>
          <a:stretch>
            <a:fillRect/>
          </a:stretch>
        </p:blipFill>
        <p:spPr bwMode="auto">
          <a:xfrm>
            <a:off x="539552" y="1196752"/>
            <a:ext cx="8604448" cy="5661248"/>
          </a:xfrm>
          <a:prstGeom prst="rect">
            <a:avLst/>
          </a:prstGeom>
          <a:noFill/>
          <a:ln w="9525">
            <a:noFill/>
            <a:miter lim="800000"/>
            <a:headEnd/>
            <a:tailEnd/>
          </a:ln>
        </p:spPr>
      </p:pic>
      <p:sp>
        <p:nvSpPr>
          <p:cNvPr id="4" name="TextBox 3"/>
          <p:cNvSpPr txBox="1"/>
          <p:nvPr/>
        </p:nvSpPr>
        <p:spPr>
          <a:xfrm>
            <a:off x="3272468" y="14093"/>
            <a:ext cx="3442672" cy="1200329"/>
          </a:xfrm>
          <a:prstGeom prst="rect">
            <a:avLst/>
          </a:prstGeom>
          <a:noFill/>
          <a:ln>
            <a:solidFill>
              <a:schemeClr val="tx1"/>
            </a:solidFill>
          </a:ln>
        </p:spPr>
        <p:txBody>
          <a:bodyPr wrap="square" rtlCol="0">
            <a:spAutoFit/>
          </a:bodyPr>
          <a:lstStyle/>
          <a:p>
            <a:r>
              <a:rPr lang="en-US" altLang="zh-CN" dirty="0">
                <a:latin typeface="华文楷体" pitchFamily="2" charset="-122"/>
                <a:ea typeface="华文楷体" pitchFamily="2" charset="-122"/>
              </a:rPr>
              <a:t>23</a:t>
            </a:r>
            <a:r>
              <a:rPr lang="zh-CN" altLang="en-US" dirty="0">
                <a:latin typeface="华文楷体" pitchFamily="2" charset="-122"/>
                <a:ea typeface="华文楷体" pitchFamily="2" charset="-122"/>
              </a:rPr>
              <a:t>个缔约国相互完成了</a:t>
            </a:r>
            <a:r>
              <a:rPr lang="en-US" altLang="zh-CN" dirty="0">
                <a:latin typeface="华文楷体" pitchFamily="2" charset="-122"/>
                <a:ea typeface="华文楷体" pitchFamily="2" charset="-122"/>
              </a:rPr>
              <a:t>123</a:t>
            </a:r>
            <a:r>
              <a:rPr lang="zh-CN" altLang="en-US" dirty="0">
                <a:latin typeface="华文楷体" pitchFamily="2" charset="-122"/>
                <a:ea typeface="华文楷体" pitchFamily="2" charset="-122"/>
              </a:rPr>
              <a:t>场谈判，共涉及</a:t>
            </a:r>
            <a:r>
              <a:rPr lang="en-US" altLang="zh-CN" dirty="0">
                <a:latin typeface="华文楷体" pitchFamily="2" charset="-122"/>
                <a:ea typeface="华文楷体" pitchFamily="2" charset="-122"/>
              </a:rPr>
              <a:t>15000</a:t>
            </a:r>
            <a:r>
              <a:rPr lang="zh-CN" altLang="en-US" dirty="0">
                <a:latin typeface="华文楷体" pitchFamily="2" charset="-122"/>
                <a:ea typeface="华文楷体" pitchFamily="2" charset="-122"/>
              </a:rPr>
              <a:t>项关税减让，涵盖的贸易额达</a:t>
            </a:r>
            <a:r>
              <a:rPr lang="en-US" altLang="zh-CN" dirty="0">
                <a:latin typeface="华文楷体" pitchFamily="2" charset="-122"/>
                <a:ea typeface="华文楷体" pitchFamily="2" charset="-122"/>
              </a:rPr>
              <a:t>100</a:t>
            </a:r>
            <a:r>
              <a:rPr lang="zh-CN" altLang="en-US" dirty="0">
                <a:latin typeface="华文楷体" pitchFamily="2" charset="-122"/>
                <a:ea typeface="华文楷体" pitchFamily="2" charset="-122"/>
              </a:rPr>
              <a:t>亿美元，使关税水平平均降低</a:t>
            </a:r>
            <a:r>
              <a:rPr lang="en-US" altLang="zh-CN" dirty="0">
                <a:latin typeface="华文楷体" pitchFamily="2" charset="-122"/>
                <a:ea typeface="华文楷体" pitchFamily="2" charset="-122"/>
              </a:rPr>
              <a:t>20%</a:t>
            </a:r>
            <a:endParaRPr lang="zh-CN" altLang="en-US" dirty="0">
              <a:latin typeface="华文楷体" pitchFamily="2" charset="-122"/>
              <a:ea typeface="华文楷体" pitchFamily="2" charset="-122"/>
            </a:endParaRPr>
          </a:p>
        </p:txBody>
      </p:sp>
      <p:sp>
        <p:nvSpPr>
          <p:cNvPr id="5" name="圆角右箭头 4"/>
          <p:cNvSpPr/>
          <p:nvPr/>
        </p:nvSpPr>
        <p:spPr>
          <a:xfrm>
            <a:off x="2884784" y="714356"/>
            <a:ext cx="401332" cy="10001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8062012" y="1893697"/>
            <a:ext cx="939144" cy="249419"/>
          </a:xfrm>
          <a:prstGeom prst="rect">
            <a:avLst/>
          </a:prstGeom>
          <a:solidFill>
            <a:srgbClr val="FF0000"/>
          </a:solidFill>
          <a:ln>
            <a:solidFill>
              <a:schemeClr val="tx1"/>
            </a:solidFill>
          </a:ln>
        </p:spPr>
        <p:txBody>
          <a:bodyPr wrap="square" lIns="0" tIns="0" rIns="0" bIns="0" rtlCol="0">
            <a:spAutoFit/>
          </a:bodyPr>
          <a:lstStyle/>
          <a:p>
            <a:r>
              <a:rPr lang="en-US" altLang="zh-CN" sz="1600" dirty="0">
                <a:latin typeface="华文楷体" pitchFamily="2" charset="-122"/>
                <a:ea typeface="华文楷体" pitchFamily="2" charset="-122"/>
              </a:rPr>
              <a:t>2%</a:t>
            </a:r>
            <a:endParaRPr lang="zh-CN" altLang="en-US" sz="1600" dirty="0">
              <a:latin typeface="华文楷体" pitchFamily="2" charset="-122"/>
              <a:ea typeface="华文楷体" pitchFamily="2" charset="-122"/>
            </a:endParaRPr>
          </a:p>
        </p:txBody>
      </p:sp>
      <p:sp>
        <p:nvSpPr>
          <p:cNvPr id="8" name="TextBox 7"/>
          <p:cNvSpPr txBox="1"/>
          <p:nvPr/>
        </p:nvSpPr>
        <p:spPr>
          <a:xfrm>
            <a:off x="8075660" y="2165801"/>
            <a:ext cx="939144" cy="249419"/>
          </a:xfrm>
          <a:prstGeom prst="rect">
            <a:avLst/>
          </a:prstGeom>
          <a:solidFill>
            <a:srgbClr val="FF0000"/>
          </a:solidFill>
          <a:ln>
            <a:solidFill>
              <a:schemeClr val="tx1"/>
            </a:solidFill>
          </a:ln>
        </p:spPr>
        <p:txBody>
          <a:bodyPr wrap="square" lIns="0" tIns="0" rIns="0" bIns="0" rtlCol="0">
            <a:spAutoFit/>
          </a:bodyPr>
          <a:lstStyle/>
          <a:p>
            <a:r>
              <a:rPr lang="en-US" altLang="zh-CN" sz="1600" dirty="0">
                <a:latin typeface="华文楷体" pitchFamily="2" charset="-122"/>
                <a:ea typeface="华文楷体" pitchFamily="2" charset="-122"/>
              </a:rPr>
              <a:t>3%</a:t>
            </a:r>
            <a:endParaRPr lang="zh-CN" altLang="en-US" sz="1600" dirty="0">
              <a:latin typeface="华文楷体" pitchFamily="2" charset="-122"/>
              <a:ea typeface="华文楷体" pitchFamily="2" charset="-122"/>
            </a:endParaRPr>
          </a:p>
        </p:txBody>
      </p:sp>
      <p:sp>
        <p:nvSpPr>
          <p:cNvPr id="9" name="TextBox 8"/>
          <p:cNvSpPr txBox="1"/>
          <p:nvPr/>
        </p:nvSpPr>
        <p:spPr>
          <a:xfrm>
            <a:off x="6487178" y="2393763"/>
            <a:ext cx="2442540" cy="249419"/>
          </a:xfrm>
          <a:prstGeom prst="rect">
            <a:avLst/>
          </a:prstGeom>
          <a:solidFill>
            <a:srgbClr val="FF0000"/>
          </a:solidFill>
          <a:ln>
            <a:solidFill>
              <a:schemeClr val="tx1"/>
            </a:solidFill>
          </a:ln>
        </p:spPr>
        <p:txBody>
          <a:bodyPr wrap="square" lIns="0" tIns="0" rIns="0" bIns="0" rtlCol="0">
            <a:spAutoFit/>
          </a:bodyPr>
          <a:lstStyle/>
          <a:p>
            <a:r>
              <a:rPr lang="en-US" altLang="zh-CN" sz="1600" dirty="0">
                <a:latin typeface="华文楷体" pitchFamily="2" charset="-122"/>
                <a:ea typeface="华文楷体" pitchFamily="2" charset="-122"/>
              </a:rPr>
              <a:t>2.5%</a:t>
            </a:r>
            <a:r>
              <a:rPr lang="zh-CN" altLang="en-US" sz="1600" dirty="0">
                <a:latin typeface="华文楷体" pitchFamily="2" charset="-122"/>
                <a:ea typeface="华文楷体" pitchFamily="2" charset="-122"/>
              </a:rPr>
              <a:t>，</a:t>
            </a:r>
            <a:r>
              <a:rPr lang="en-US" altLang="zh-CN" sz="1600" dirty="0">
                <a:latin typeface="华文楷体" pitchFamily="2" charset="-122"/>
                <a:ea typeface="华文楷体" pitchFamily="2" charset="-122"/>
              </a:rPr>
              <a:t>Japan</a:t>
            </a:r>
            <a:r>
              <a:rPr lang="zh-CN" altLang="en-US" sz="1600" dirty="0">
                <a:latin typeface="华文楷体" pitchFamily="2" charset="-122"/>
                <a:ea typeface="华文楷体" pitchFamily="2" charset="-122"/>
              </a:rPr>
              <a:t>加入</a:t>
            </a:r>
          </a:p>
        </p:txBody>
      </p:sp>
      <p:sp>
        <p:nvSpPr>
          <p:cNvPr id="10" name="TextBox 9"/>
          <p:cNvSpPr txBox="1"/>
          <p:nvPr/>
        </p:nvSpPr>
        <p:spPr>
          <a:xfrm>
            <a:off x="6429388" y="4000504"/>
            <a:ext cx="2500330" cy="984885"/>
          </a:xfrm>
          <a:prstGeom prst="rect">
            <a:avLst/>
          </a:prstGeom>
          <a:solidFill>
            <a:srgbClr val="FF0000"/>
          </a:solidFill>
          <a:ln>
            <a:solidFill>
              <a:schemeClr val="tx1"/>
            </a:solidFill>
          </a:ln>
        </p:spPr>
        <p:txBody>
          <a:bodyPr wrap="square" lIns="0" tIns="0" rIns="0" bIns="0" rtlCol="0">
            <a:spAutoFit/>
          </a:bodyPr>
          <a:lstStyle/>
          <a:p>
            <a:r>
              <a:rPr lang="en-US" altLang="zh-CN" sz="1600" dirty="0">
                <a:latin typeface="华文楷体" pitchFamily="2" charset="-122"/>
                <a:ea typeface="华文楷体" pitchFamily="2" charset="-122"/>
              </a:rPr>
              <a:t>33%,</a:t>
            </a:r>
            <a:r>
              <a:rPr lang="zh-CN" altLang="en-US" sz="1600" dirty="0">
                <a:latin typeface="华文楷体" pitchFamily="2" charset="-122"/>
                <a:ea typeface="华文楷体" pitchFamily="2" charset="-122"/>
              </a:rPr>
              <a:t>最终关税减让和约束涉及</a:t>
            </a:r>
            <a:r>
              <a:rPr lang="en-US" altLang="zh-CN" sz="1600" dirty="0">
                <a:latin typeface="华文楷体" pitchFamily="2" charset="-122"/>
                <a:ea typeface="华文楷体" pitchFamily="2" charset="-122"/>
              </a:rPr>
              <a:t>3000</a:t>
            </a:r>
            <a:r>
              <a:rPr lang="zh-CN" altLang="en-US" sz="1600" dirty="0">
                <a:latin typeface="华文楷体" pitchFamily="2" charset="-122"/>
                <a:ea typeface="华文楷体" pitchFamily="2" charset="-122"/>
              </a:rPr>
              <a:t>多亿美元贸易额。产生了一系列非关税措施协定。如补、进、技、政、海、倾</a:t>
            </a:r>
          </a:p>
        </p:txBody>
      </p:sp>
    </p:spTree>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857224" y="1857364"/>
            <a:ext cx="8143932" cy="4357718"/>
          </a:xfrm>
          <a:prstGeom prst="rect">
            <a:avLst/>
          </a:prstGeom>
        </p:spPr>
        <p:txBody>
          <a:bodyPr>
            <a:normAutofit/>
          </a:bodyPr>
          <a:lstStyle/>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管理多边贸易协定；</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提供贸易谈判场所；</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solidFill>
                  <a:srgbClr val="FF0000"/>
                </a:solidFill>
                <a:latin typeface="华文楷体" pitchFamily="2" charset="-122"/>
                <a:ea typeface="华文楷体" pitchFamily="2" charset="-122"/>
              </a:rPr>
              <a:t>处理贸易争端；</a:t>
            </a:r>
            <a:endParaRPr lang="en-US" altLang="zh-CN" sz="2400" dirty="0">
              <a:solidFill>
                <a:srgbClr val="FF0000"/>
              </a:solidFill>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监督成员国贸易政策；</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为发展中国家提供技术帮助和培训</a:t>
            </a:r>
            <a:r>
              <a:rPr lang="en-US" altLang="zh-CN" sz="2400" dirty="0">
                <a:latin typeface="华文楷体" pitchFamily="2" charset="-122"/>
                <a:ea typeface="华文楷体" pitchFamily="2" charset="-122"/>
              </a:rPr>
              <a:t>;</a:t>
            </a:r>
          </a:p>
          <a:p>
            <a:pPr>
              <a:buClr>
                <a:srgbClr val="002060"/>
              </a:buClr>
              <a:buFont typeface="Wingdings" pitchFamily="2" charset="2"/>
              <a:buChar char="u"/>
            </a:pPr>
            <a:r>
              <a:rPr lang="zh-CN" altLang="en-US" sz="2400" dirty="0">
                <a:latin typeface="华文楷体" pitchFamily="2" charset="-122"/>
                <a:ea typeface="华文楷体" pitchFamily="2" charset="-122"/>
              </a:rPr>
              <a:t>与其它国际机构进行合作</a:t>
            </a:r>
            <a:r>
              <a:rPr lang="en-US" altLang="zh-CN"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285720" y="1857364"/>
            <a:ext cx="8715436" cy="4643470"/>
          </a:xfrm>
          <a:prstGeom prst="rect">
            <a:avLst/>
          </a:prstGeom>
        </p:spPr>
        <p:txBody>
          <a:bodyPr>
            <a:normAutofit/>
          </a:bodyPr>
          <a:lstStyle/>
          <a:p>
            <a:pPr>
              <a:buClr>
                <a:srgbClr val="002060"/>
              </a:buClr>
              <a:buFont typeface="Wingdings" pitchFamily="2" charset="2"/>
              <a:buChar char="u"/>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关于争端解决规则与程序的谅解</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是</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关于争端解决的最基本的法律文件。它规定了适用于乌拉圭回合各项协议下可能产生的争端的一套统一规则，确立了</a:t>
            </a:r>
            <a:r>
              <a:rPr lang="en-US" altLang="zh-CN" sz="2400" dirty="0">
                <a:latin typeface="Times New Roman" pitchFamily="18" charset="0"/>
                <a:ea typeface="华文楷体" pitchFamily="2" charset="-122"/>
                <a:cs typeface="Times New Roman" pitchFamily="18" charset="0"/>
              </a:rPr>
              <a:t>WTO</a:t>
            </a:r>
            <a:r>
              <a:rPr lang="zh-CN" altLang="en-US" sz="2400" dirty="0">
                <a:latin typeface="华文楷体" pitchFamily="2" charset="-122"/>
                <a:ea typeface="华文楷体" pitchFamily="2" charset="-122"/>
              </a:rPr>
              <a:t>的争端解决机制。</a:t>
            </a:r>
            <a:endParaRPr lang="en-US" altLang="zh-CN" sz="2400" dirty="0">
              <a:latin typeface="华文楷体" pitchFamily="2" charset="-122"/>
              <a:ea typeface="华文楷体" pitchFamily="2" charset="-122"/>
            </a:endParaRPr>
          </a:p>
          <a:p>
            <a:pPr>
              <a:buClr>
                <a:srgbClr val="002060"/>
              </a:buClr>
              <a:buFont typeface="Wingdings" pitchFamily="2" charset="2"/>
              <a:buChar char="u"/>
            </a:pPr>
            <a:r>
              <a:rPr lang="zh-CN" altLang="en-US" sz="2400" dirty="0">
                <a:latin typeface="华文楷体" pitchFamily="2" charset="-122"/>
                <a:ea typeface="华文楷体" pitchFamily="2" charset="-122"/>
              </a:rPr>
              <a:t>争端解决机制机构是由“专家组（</a:t>
            </a:r>
            <a:r>
              <a:rPr lang="en-US" altLang="zh-CN" sz="2400" dirty="0">
                <a:latin typeface="华文楷体" pitchFamily="2" charset="-122"/>
                <a:ea typeface="华文楷体" pitchFamily="2" charset="-122"/>
              </a:rPr>
              <a:t>Panel</a:t>
            </a:r>
            <a:r>
              <a:rPr lang="zh-CN" altLang="en-US" sz="2400" dirty="0">
                <a:latin typeface="华文楷体" pitchFamily="2" charset="-122"/>
                <a:ea typeface="华文楷体" pitchFamily="2" charset="-122"/>
              </a:rPr>
              <a:t>）”组成。专家组由</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名（有时是</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名）来自不同国家的专家组成，负责审查证据并决定谁是谁非。专家组报告提交给争端解决机构，该机构在协商一致的情况下才能否决这一报告。每一个案件的专家组成员可以从一份常备的符合资格的候选人名单中选择， 或从其他地方选择。他们以个人身份任职，不能接受任何政府的指示进行斡旋、调解或调停。</a:t>
            </a:r>
          </a:p>
        </p:txBody>
      </p:sp>
    </p:spTree>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285720" y="1857364"/>
            <a:ext cx="8715436" cy="4643470"/>
          </a:xfrm>
          <a:prstGeom prst="rect">
            <a:avLst/>
          </a:prstGeom>
        </p:spPr>
        <p:txBody>
          <a:bodyPr>
            <a:normAutofit/>
          </a:bodyPr>
          <a:lstStyle/>
          <a:p>
            <a:pPr>
              <a:buClr>
                <a:srgbClr val="002060"/>
              </a:buClr>
              <a:buFont typeface="Wingdings" pitchFamily="2" charset="2"/>
              <a:buChar char="u"/>
            </a:pPr>
            <a:r>
              <a:rPr lang="zh-CN" altLang="en-US" sz="2400" dirty="0">
                <a:latin typeface="华文楷体" pitchFamily="2" charset="-122"/>
                <a:ea typeface="华文楷体" pitchFamily="2" charset="-122"/>
              </a:rPr>
              <a:t>原则</a:t>
            </a:r>
            <a:endParaRPr lang="en-US" altLang="zh-CN" sz="2400" dirty="0">
              <a:latin typeface="华文楷体" pitchFamily="2" charset="-122"/>
              <a:ea typeface="华文楷体" pitchFamily="2" charset="-122"/>
            </a:endParaRPr>
          </a:p>
          <a:p>
            <a:pPr>
              <a:spcBef>
                <a:spcPts val="1800"/>
              </a:spcBef>
              <a:buClr>
                <a:srgbClr val="002060"/>
              </a:buCl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平等（</a:t>
            </a:r>
            <a:r>
              <a:rPr lang="en-US" altLang="zh-CN" sz="2400" dirty="0">
                <a:latin typeface="华文楷体" pitchFamily="2" charset="-122"/>
                <a:ea typeface="华文楷体" pitchFamily="2" charset="-122"/>
              </a:rPr>
              <a:t>equitable</a:t>
            </a:r>
            <a:r>
              <a:rPr lang="zh-CN" altLang="en-US" sz="2400" dirty="0">
                <a:latin typeface="华文楷体" pitchFamily="2" charset="-122"/>
                <a:ea typeface="华文楷体" pitchFamily="2" charset="-122"/>
              </a:rPr>
              <a:t>）、迅速（</a:t>
            </a:r>
            <a:r>
              <a:rPr lang="en-US" altLang="zh-CN" sz="2400" dirty="0">
                <a:latin typeface="华文楷体" pitchFamily="2" charset="-122"/>
                <a:ea typeface="华文楷体" pitchFamily="2" charset="-122"/>
              </a:rPr>
              <a:t>fast</a:t>
            </a:r>
            <a:r>
              <a:rPr lang="zh-CN" altLang="en-US" sz="2400" dirty="0">
                <a:latin typeface="华文楷体" pitchFamily="2" charset="-122"/>
                <a:ea typeface="华文楷体" pitchFamily="2" charset="-122"/>
              </a:rPr>
              <a:t>）、有效（</a:t>
            </a:r>
            <a:r>
              <a:rPr lang="en-US" altLang="zh-CN" sz="2400" dirty="0">
                <a:latin typeface="华文楷体" pitchFamily="2" charset="-122"/>
                <a:ea typeface="华文楷体" pitchFamily="2" charset="-122"/>
              </a:rPr>
              <a:t>effective</a:t>
            </a:r>
            <a:r>
              <a:rPr lang="zh-CN" altLang="en-US" sz="2400" dirty="0">
                <a:latin typeface="华文楷体" pitchFamily="2" charset="-122"/>
                <a:ea typeface="华文楷体" pitchFamily="2" charset="-122"/>
              </a:rPr>
              <a:t>）、双方接受（</a:t>
            </a:r>
            <a:r>
              <a:rPr lang="en-US" altLang="zh-CN" sz="2400" dirty="0">
                <a:latin typeface="华文楷体" pitchFamily="2" charset="-122"/>
                <a:ea typeface="华文楷体" pitchFamily="2" charset="-122"/>
              </a:rPr>
              <a:t>mutually acceptable</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a:spcBef>
                <a:spcPts val="1800"/>
              </a:spcBef>
              <a:buClr>
                <a:srgbClr val="002060"/>
              </a:buClr>
              <a:buNone/>
            </a:pPr>
            <a:r>
              <a:rPr lang="en-US" altLang="zh-CN" sz="2400" dirty="0">
                <a:latin typeface="华文楷体" pitchFamily="2" charset="-122"/>
                <a:ea typeface="华文楷体" pitchFamily="2" charset="-122"/>
              </a:rPr>
              <a:t>     GATT</a:t>
            </a:r>
            <a:r>
              <a:rPr lang="zh-CN" altLang="en-US" sz="2400" dirty="0">
                <a:latin typeface="华文楷体" pitchFamily="2" charset="-122"/>
                <a:ea typeface="华文楷体" pitchFamily="2" charset="-122"/>
              </a:rPr>
              <a:t>和</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的贸易争端解决机制的程序与法庭有一定的相似地方，但最大的区别在于首先在引起贸易争端的成员国之间进行磋商，并自行解决贸易争端。因此，在贸易争端解决机制的第一阶段是由国家政府之间进行贸易磋商，甚至当案件已经发展到其他阶段时仍然可以及进行磋商和调节。</a:t>
            </a:r>
          </a:p>
        </p:txBody>
      </p:sp>
    </p:spTree>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285720" y="1714488"/>
            <a:ext cx="8715436" cy="4786346"/>
          </a:xfrm>
          <a:prstGeom prst="rect">
            <a:avLst/>
          </a:prstGeom>
        </p:spPr>
        <p:txBody>
          <a:bodyPr>
            <a:normAutofit/>
          </a:bodyPr>
          <a:lstStyle/>
          <a:p>
            <a:pPr>
              <a:buClr>
                <a:srgbClr val="002060"/>
              </a:buClr>
              <a:buFont typeface="Wingdings" pitchFamily="2" charset="2"/>
              <a:buChar char="u"/>
            </a:pPr>
            <a:r>
              <a:rPr lang="zh-CN" altLang="en-US" sz="2400" dirty="0">
                <a:latin typeface="华文楷体" pitchFamily="2" charset="-122"/>
                <a:ea typeface="华文楷体" pitchFamily="2" charset="-122"/>
              </a:rPr>
              <a:t>特点</a:t>
            </a:r>
            <a:endParaRPr lang="en-US" altLang="zh-CN" sz="2400" dirty="0">
              <a:latin typeface="华文楷体" pitchFamily="2" charset="-122"/>
              <a:ea typeface="华文楷体" pitchFamily="2" charset="-122"/>
            </a:endParaRPr>
          </a:p>
          <a:p>
            <a:pPr marL="319088" indent="36513">
              <a:buClr>
                <a:srgbClr val="002060"/>
              </a:buClr>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统一性</a:t>
            </a:r>
            <a:endParaRPr lang="en-US" altLang="zh-CN" sz="2400" dirty="0">
              <a:latin typeface="华文楷体" pitchFamily="2" charset="-122"/>
              <a:ea typeface="华文楷体" pitchFamily="2" charset="-122"/>
            </a:endParaRPr>
          </a:p>
          <a:p>
            <a:pPr marL="319088" indent="36513">
              <a:buClr>
                <a:srgbClr val="002060"/>
              </a:buCl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所有的经济贸易争端都纳入到</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关于争端解决规则与程序的谅解</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的规则之中解决，诞生了统一的争端解决机制。而且，在</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谅解</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中明确规定，争端解决机制与其他协议的规定有冲突时，按照具体协议的规定，即采取特殊优先的原则。</a:t>
            </a:r>
            <a:endParaRPr lang="en-US" altLang="zh-CN" sz="2400" dirty="0">
              <a:latin typeface="华文楷体" pitchFamily="2" charset="-122"/>
              <a:ea typeface="华文楷体" pitchFamily="2" charset="-122"/>
            </a:endParaRPr>
          </a:p>
          <a:p>
            <a:pPr marL="319088" indent="36513">
              <a:buClr>
                <a:srgbClr val="002060"/>
              </a:buClr>
              <a:buNone/>
            </a:pPr>
            <a:r>
              <a:rPr lang="en-US" altLang="zh-CN" sz="2400" dirty="0">
                <a:latin typeface="仿宋" pitchFamily="49" charset="-122"/>
                <a:ea typeface="仿宋" pitchFamily="49" charset="-122"/>
              </a:rPr>
              <a:t>    </a:t>
            </a:r>
            <a:r>
              <a:rPr lang="zh-CN" altLang="en-US" sz="2400" dirty="0">
                <a:latin typeface="仿宋" pitchFamily="49" charset="-122"/>
                <a:ea typeface="仿宋" pitchFamily="49" charset="-122"/>
              </a:rPr>
              <a:t>例如：在补贴问题，一个国家被裁决违背</a:t>
            </a:r>
            <a:r>
              <a:rPr lang="en-US" altLang="zh-CN" sz="2400" dirty="0">
                <a:latin typeface="仿宋" pitchFamily="49" charset="-122"/>
                <a:ea typeface="仿宋" pitchFamily="49" charset="-122"/>
              </a:rPr>
              <a:t>WTO</a:t>
            </a:r>
            <a:r>
              <a:rPr lang="zh-CN" altLang="en-US" sz="2400" dirty="0">
                <a:latin typeface="仿宋" pitchFamily="49" charset="-122"/>
                <a:ea typeface="仿宋" pitchFamily="49" charset="-122"/>
              </a:rPr>
              <a:t>的有关规则， 按照</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谅解</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规定，可给予被裁决方相应合理的限期来执行裁决。但根据</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补贴和反补贴措施协议</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，若某成员实施了红灯的补贴措施，必须立即改正。这时应优先适用</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补贴和反补贴措施协议</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，被裁决方必须无任何缓冲余地地立即执行裁决，停止其红色补贴措施的实施。</a:t>
            </a:r>
            <a:r>
              <a:rPr lang="en-US" altLang="zh-CN" sz="2400" dirty="0">
                <a:latin typeface="华文楷体" pitchFamily="2" charset="-122"/>
                <a:ea typeface="华文楷体" pitchFamily="2" charset="-122"/>
              </a:rPr>
              <a:t>     </a:t>
            </a:r>
          </a:p>
        </p:txBody>
      </p:sp>
      <p:grpSp>
        <p:nvGrpSpPr>
          <p:cNvPr id="7" name="组合 6"/>
          <p:cNvGrpSpPr/>
          <p:nvPr/>
        </p:nvGrpSpPr>
        <p:grpSpPr>
          <a:xfrm>
            <a:off x="571472" y="3084514"/>
            <a:ext cx="8358246" cy="3559196"/>
            <a:chOff x="500034" y="357166"/>
            <a:chExt cx="8358246" cy="3559196"/>
          </a:xfrm>
        </p:grpSpPr>
        <p:sp>
          <p:nvSpPr>
            <p:cNvPr id="4" name="矩形 3"/>
            <p:cNvSpPr/>
            <p:nvPr/>
          </p:nvSpPr>
          <p:spPr>
            <a:xfrm>
              <a:off x="500034" y="357166"/>
              <a:ext cx="8358246" cy="342902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1472" y="500042"/>
              <a:ext cx="8143932" cy="3416320"/>
            </a:xfrm>
            <a:prstGeom prst="rect">
              <a:avLst/>
            </a:prstGeom>
            <a:noFill/>
          </p:spPr>
          <p:txBody>
            <a:bodyPr wrap="square" rtlCol="0">
              <a:spAutoFit/>
            </a:bodyPr>
            <a:lstStyle/>
            <a:p>
              <a:r>
                <a:rPr lang="zh-CN" altLang="en-US" sz="2400" dirty="0"/>
                <a:t>红灯补贴：禁止性补贴。</a:t>
              </a:r>
              <a:r>
                <a:rPr lang="en-US" altLang="zh-CN" sz="2400" dirty="0"/>
                <a:t>《</a:t>
              </a:r>
              <a:r>
                <a:rPr lang="zh-CN" altLang="en-US" sz="2400" dirty="0"/>
                <a:t>补贴与反补贴措施协议</a:t>
              </a:r>
              <a:r>
                <a:rPr lang="en-US" altLang="zh-CN" sz="2400" dirty="0"/>
                <a:t>》</a:t>
              </a:r>
              <a:r>
                <a:rPr lang="zh-CN" altLang="en-US" sz="2400" dirty="0"/>
                <a:t>明确地将出口补贴和进口替代补贴规定为禁止性补贴，任何成员不得实施或维持此类补贴。</a:t>
              </a:r>
              <a:endParaRPr lang="en-US" altLang="zh-CN" sz="2400" dirty="0"/>
            </a:p>
            <a:p>
              <a:r>
                <a:rPr lang="zh-CN" altLang="en-US" sz="2400" dirty="0"/>
                <a:t>黄箱补贴：成员国政府为支持国内农业而实行的农业补贴。这种补贴如果对贸易产生扭曲作用，就称为“黄箱补贴”。</a:t>
              </a:r>
              <a:endParaRPr lang="en-US" altLang="zh-CN" sz="2400" dirty="0"/>
            </a:p>
            <a:p>
              <a:r>
                <a:rPr lang="zh-CN" altLang="en-US" sz="2400" dirty="0"/>
                <a:t>绿箱补贴：成员国政府国内支持的农业补贴对贸易不产生扭曲或仅有微小扭曲作用，没有对农产品的生产产生较大的影响及不对生产者提供价值支持的补贴措施，均被认为“绿箱补贴”。</a:t>
              </a:r>
            </a:p>
          </p:txBody>
        </p:sp>
      </p:gr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285720" y="1714488"/>
            <a:ext cx="8715436" cy="4786346"/>
          </a:xfrm>
          <a:prstGeom prst="rect">
            <a:avLst/>
          </a:prstGeom>
        </p:spPr>
        <p:txBody>
          <a:bodyPr>
            <a:normAutofit lnSpcReduction="10000"/>
          </a:bodyPr>
          <a:lstStyle/>
          <a:p>
            <a:pPr>
              <a:buClr>
                <a:srgbClr val="002060"/>
              </a:buClr>
              <a:buFont typeface="Wingdings" pitchFamily="2" charset="2"/>
              <a:buChar char="u"/>
            </a:pPr>
            <a:r>
              <a:rPr lang="zh-CN" altLang="en-US" sz="2400" dirty="0">
                <a:latin typeface="华文楷体" pitchFamily="2" charset="-122"/>
                <a:ea typeface="华文楷体" pitchFamily="2" charset="-122"/>
              </a:rPr>
              <a:t>特点</a:t>
            </a:r>
            <a:endParaRPr lang="en-US" altLang="zh-CN" sz="2400" dirty="0">
              <a:latin typeface="华文楷体" pitchFamily="2" charset="-122"/>
              <a:ea typeface="华文楷体" pitchFamily="2" charset="-122"/>
            </a:endParaRPr>
          </a:p>
          <a:p>
            <a:pPr marL="319088" indent="36513">
              <a:buClr>
                <a:srgbClr val="002060"/>
              </a:buClr>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效率性</a:t>
            </a:r>
            <a:endParaRPr lang="en-US" altLang="zh-CN" sz="2400" dirty="0">
              <a:latin typeface="华文楷体" pitchFamily="2" charset="-122"/>
              <a:ea typeface="华文楷体" pitchFamily="2" charset="-122"/>
            </a:endParaRPr>
          </a:p>
          <a:p>
            <a:pPr marL="319088" indent="36513">
              <a:buClr>
                <a:srgbClr val="002060"/>
              </a:buClr>
              <a:buNone/>
            </a:pPr>
            <a:r>
              <a:rPr lang="zh-CN" altLang="en-US" sz="2400" dirty="0">
                <a:latin typeface="华文楷体" pitchFamily="2" charset="-122"/>
                <a:ea typeface="华文楷体" pitchFamily="2" charset="-122"/>
              </a:rPr>
              <a:t>   </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框架下，采取“反向一致”或称“倒协商一致”的做法，只要不是各方一致反对，则有关决策就可获得通过，这样仅有一方或几方就不能阻止争端解决程序的进行，除非各方经协商一致作出否决的决定。</a:t>
            </a:r>
            <a:endParaRPr lang="en-US" altLang="zh-CN" sz="2400" dirty="0">
              <a:latin typeface="华文楷体" pitchFamily="2" charset="-122"/>
              <a:ea typeface="华文楷体" pitchFamily="2" charset="-122"/>
            </a:endParaRPr>
          </a:p>
          <a:p>
            <a:pPr marL="319088" indent="36513">
              <a:spcBef>
                <a:spcPts val="1800"/>
              </a:spcBef>
              <a:buClr>
                <a:srgbClr val="002060"/>
              </a:buClr>
              <a:buNone/>
            </a:pPr>
            <a:r>
              <a:rPr lang="en-US" altLang="zh-CN" sz="2400" dirty="0">
                <a:latin typeface="仿宋" pitchFamily="49" charset="-122"/>
                <a:ea typeface="仿宋" pitchFamily="49" charset="-122"/>
              </a:rPr>
              <a:t>    </a:t>
            </a:r>
            <a:r>
              <a:rPr lang="zh-CN" altLang="en-US" sz="2400" dirty="0">
                <a:latin typeface="仿宋" pitchFamily="49" charset="-122"/>
                <a:ea typeface="仿宋" pitchFamily="49" charset="-122"/>
              </a:rPr>
              <a:t>例如：如果一争端方请求设立专家组，且有关请求已列入争端解决机构会议的议题，那么争端解决机构就必须最晚在下一次的会议上设立专家组，除非</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争端解决机构经协商一致决定不设立专家组（</a:t>
            </a:r>
            <a:r>
              <a:rPr lang="en-US" sz="2400" dirty="0">
                <a:latin typeface="仿宋" pitchFamily="49" charset="-122"/>
                <a:ea typeface="仿宋" pitchFamily="49" charset="-122"/>
              </a:rPr>
              <a:t>unless the DSB decides by consensus not to establish a panel）"。</a:t>
            </a:r>
            <a:r>
              <a:rPr lang="zh-CN" altLang="en-US" sz="2400" dirty="0">
                <a:latin typeface="仿宋" pitchFamily="49" charset="-122"/>
                <a:ea typeface="仿宋" pitchFamily="49" charset="-122"/>
              </a:rPr>
              <a:t>但这种否决的协商一致一般不会形成，因为提出设立专家组请求的国家不太可能改变自己的初衷。</a:t>
            </a:r>
            <a:r>
              <a:rPr lang="en-US" altLang="zh-CN" sz="2400" dirty="0">
                <a:latin typeface="仿宋" pitchFamily="49" charset="-122"/>
                <a:ea typeface="仿宋" pitchFamily="49" charset="-122"/>
              </a:rPr>
              <a:t>     </a:t>
            </a:r>
          </a:p>
        </p:txBody>
      </p:sp>
    </p:spTree>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的主要职能</a:t>
            </a:r>
            <a:endParaRPr lang="zh-CN" altLang="en-US" sz="3200" dirty="0"/>
          </a:p>
        </p:txBody>
      </p:sp>
      <p:sp>
        <p:nvSpPr>
          <p:cNvPr id="5" name="内容占位符 7"/>
          <p:cNvSpPr>
            <a:spLocks noGrp="1"/>
          </p:cNvSpPr>
          <p:nvPr>
            <p:ph sz="quarter" idx="4294967295"/>
          </p:nvPr>
        </p:nvSpPr>
        <p:spPr>
          <a:xfrm>
            <a:off x="285720" y="1714488"/>
            <a:ext cx="8715436" cy="4786346"/>
          </a:xfrm>
          <a:prstGeom prst="rect">
            <a:avLst/>
          </a:prstGeom>
        </p:spPr>
        <p:txBody>
          <a:bodyPr>
            <a:normAutofit/>
          </a:bodyPr>
          <a:lstStyle/>
          <a:p>
            <a:pPr>
              <a:buClr>
                <a:srgbClr val="002060"/>
              </a:buClr>
              <a:buSzPct val="80000"/>
              <a:buFont typeface="Wingdings" pitchFamily="2" charset="2"/>
              <a:buChar char="u"/>
            </a:pPr>
            <a:r>
              <a:rPr lang="zh-CN" altLang="en-US" sz="2400" dirty="0">
                <a:latin typeface="华文楷体" pitchFamily="2" charset="-122"/>
                <a:ea typeface="华文楷体" pitchFamily="2" charset="-122"/>
              </a:rPr>
              <a:t>特点</a:t>
            </a:r>
            <a:endParaRPr lang="en-US" altLang="zh-CN" sz="2400" dirty="0">
              <a:latin typeface="华文楷体" pitchFamily="2" charset="-122"/>
              <a:ea typeface="华文楷体" pitchFamily="2" charset="-122"/>
            </a:endParaRPr>
          </a:p>
          <a:p>
            <a:pPr marL="319088" indent="36513">
              <a:spcBef>
                <a:spcPts val="1200"/>
              </a:spcBef>
              <a:buClr>
                <a:srgbClr val="002060"/>
              </a:buClr>
              <a:buSzPct val="80000"/>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强制性</a:t>
            </a:r>
            <a:endParaRPr lang="en-US" altLang="zh-CN" sz="2400" dirty="0">
              <a:latin typeface="华文楷体" pitchFamily="2" charset="-122"/>
              <a:ea typeface="华文楷体" pitchFamily="2" charset="-122"/>
            </a:endParaRPr>
          </a:p>
          <a:p>
            <a:pPr marL="319088" indent="36513">
              <a:spcBef>
                <a:spcPts val="1800"/>
              </a:spcBef>
              <a:buClr>
                <a:srgbClr val="002060"/>
              </a:buClr>
              <a:buNone/>
            </a:pPr>
            <a:r>
              <a:rPr lang="en-US" altLang="zh-CN" sz="2400" dirty="0">
                <a:latin typeface="华文楷体" pitchFamily="2" charset="-122"/>
                <a:ea typeface="华文楷体" pitchFamily="2" charset="-122"/>
              </a:rPr>
              <a:t> WTO</a:t>
            </a:r>
            <a:r>
              <a:rPr lang="zh-CN" altLang="en-US" sz="2400" dirty="0">
                <a:latin typeface="华文楷体" pitchFamily="2" charset="-122"/>
                <a:ea typeface="华文楷体" pitchFamily="2" charset="-122"/>
              </a:rPr>
              <a:t>争端解决机制规定了解决争端的办法，使用最多的就是要求违反协议的一方撤销那些不符合</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协议</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措施。如果不能撤销，一般可采取提供补偿作为替代办法。如果违反协议一方也拒绝提供补偿，那么只有实施报复了，也就是受损害的国家得到争端解决机构的授权后，可以针对违反协议的成员暂停实施贸易减让或履行义务。这样就增强了该机制的有效性、约束力和威慑力。</a:t>
            </a:r>
            <a:endParaRPr lang="en-US" altLang="zh-CN" sz="2400" dirty="0">
              <a:latin typeface="华文楷体" pitchFamily="2" charset="-122"/>
              <a:ea typeface="华文楷体" pitchFamily="2" charset="-122"/>
            </a:endParaRPr>
          </a:p>
        </p:txBody>
      </p:sp>
    </p:spTree>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85728"/>
            <a:ext cx="8153400" cy="990600"/>
          </a:xfrm>
        </p:spPr>
        <p:txBody>
          <a:bodyPr>
            <a:normAutofit/>
          </a:bodyPr>
          <a:lstStyle/>
          <a:p>
            <a:r>
              <a:rPr lang="en-US" altLang="zh-CN" sz="3200" dirty="0">
                <a:latin typeface="Times New Roman" pitchFamily="18" charset="0"/>
                <a:cs typeface="Times New Roman" pitchFamily="18" charset="0"/>
              </a:rPr>
              <a:t>WTO</a:t>
            </a:r>
            <a:r>
              <a:rPr lang="zh-CN" altLang="en-US" sz="3200" dirty="0">
                <a:latin typeface="Times New Roman" pitchFamily="18" charset="0"/>
                <a:cs typeface="Times New Roman" pitchFamily="18" charset="0"/>
              </a:rPr>
              <a:t>奉行的基本原则</a:t>
            </a:r>
            <a:endParaRPr lang="zh-CN" altLang="en-US" sz="3200" dirty="0"/>
          </a:p>
        </p:txBody>
      </p:sp>
      <p:sp>
        <p:nvSpPr>
          <p:cNvPr id="3" name="内容占位符 2"/>
          <p:cNvSpPr>
            <a:spLocks noGrp="1"/>
          </p:cNvSpPr>
          <p:nvPr>
            <p:ph sz="quarter" idx="1"/>
          </p:nvPr>
        </p:nvSpPr>
        <p:spPr/>
        <p:txBody>
          <a:bodyPr>
            <a:normAutofit/>
          </a:bodyPr>
          <a:lstStyle/>
          <a:p>
            <a:pPr>
              <a:spcBef>
                <a:spcPts val="600"/>
              </a:spcBef>
              <a:spcAft>
                <a:spcPts val="600"/>
              </a:spcAft>
              <a:buFont typeface="Wingdings" pitchFamily="2" charset="2"/>
              <a:buChar char="n"/>
            </a:pPr>
            <a:r>
              <a:rPr lang="en-US" altLang="zh-CN" sz="2400" dirty="0">
                <a:latin typeface="Bell MT" pitchFamily="18" charset="0"/>
              </a:rPr>
              <a:t> </a:t>
            </a:r>
            <a:r>
              <a:rPr lang="zh-CN" altLang="en-US" sz="2400" dirty="0">
                <a:latin typeface="华文楷体" pitchFamily="2" charset="-122"/>
                <a:ea typeface="华文楷体" pitchFamily="2" charset="-122"/>
              </a:rPr>
              <a:t>非歧视原则</a:t>
            </a:r>
            <a:endParaRPr lang="en-US" altLang="zh-CN" sz="2400" dirty="0">
              <a:latin typeface="华文楷体" pitchFamily="2" charset="-122"/>
              <a:ea typeface="华文楷体" pitchFamily="2" charset="-122"/>
            </a:endParaRPr>
          </a:p>
          <a:p>
            <a:pPr lvl="1">
              <a:spcBef>
                <a:spcPts val="600"/>
              </a:spcBef>
              <a:spcAft>
                <a:spcPts val="600"/>
              </a:spcAft>
              <a:buFont typeface="Wingdings" pitchFamily="2" charset="2"/>
              <a:buChar char="u"/>
            </a:pPr>
            <a:r>
              <a:rPr lang="zh-CN" altLang="en-US" sz="2000" dirty="0">
                <a:latin typeface="Bell MT" pitchFamily="18" charset="0"/>
              </a:rPr>
              <a:t> </a:t>
            </a:r>
            <a:r>
              <a:rPr lang="zh-CN" altLang="en-US" sz="2000" dirty="0">
                <a:latin typeface="华文楷体" pitchFamily="2" charset="-122"/>
                <a:ea typeface="华文楷体" pitchFamily="2" charset="-122"/>
              </a:rPr>
              <a:t>最惠国家待遇</a:t>
            </a:r>
            <a:r>
              <a:rPr lang="en-US" altLang="zh-CN" sz="2000" dirty="0">
                <a:latin typeface="Bell MT" pitchFamily="18" charset="0"/>
              </a:rPr>
              <a:t>(Most- Favor-National treatment, MFN)</a:t>
            </a:r>
          </a:p>
          <a:p>
            <a:pPr lvl="1">
              <a:spcBef>
                <a:spcPts val="600"/>
              </a:spcBef>
              <a:spcAft>
                <a:spcPts val="600"/>
              </a:spcAft>
              <a:buFont typeface="Wingdings" pitchFamily="2" charset="2"/>
              <a:buChar char="u"/>
            </a:pPr>
            <a:r>
              <a:rPr lang="en-US" altLang="zh-CN" sz="2000" dirty="0">
                <a:latin typeface="Bell MT" pitchFamily="18" charset="0"/>
              </a:rPr>
              <a:t> </a:t>
            </a:r>
            <a:r>
              <a:rPr lang="zh-CN" altLang="en-US" sz="2000" dirty="0">
                <a:latin typeface="华文楷体" pitchFamily="2" charset="-122"/>
                <a:ea typeface="华文楷体" pitchFamily="2" charset="-122"/>
              </a:rPr>
              <a:t>国民待遇</a:t>
            </a:r>
            <a:r>
              <a:rPr lang="en-US" altLang="zh-CN" sz="2000" dirty="0">
                <a:latin typeface="Bell MT" pitchFamily="18" charset="0"/>
              </a:rPr>
              <a:t>(National treatment)</a:t>
            </a:r>
          </a:p>
          <a:p>
            <a:pPr>
              <a:spcBef>
                <a:spcPts val="600"/>
              </a:spcBef>
              <a:spcAft>
                <a:spcPts val="600"/>
              </a:spcAft>
              <a:buFont typeface="Wingdings" pitchFamily="2" charset="2"/>
              <a:buChar char="n"/>
            </a:pPr>
            <a:r>
              <a:rPr lang="zh-CN" altLang="en-US" sz="2400" dirty="0">
                <a:latin typeface="华文楷体" pitchFamily="2" charset="-122"/>
                <a:ea typeface="华文楷体" pitchFamily="2" charset="-122"/>
              </a:rPr>
              <a:t>透明度原则</a:t>
            </a:r>
            <a:endParaRPr lang="en-US" altLang="zh-CN" sz="2400" dirty="0">
              <a:latin typeface="华文楷体" pitchFamily="2" charset="-122"/>
              <a:ea typeface="华文楷体" pitchFamily="2" charset="-122"/>
            </a:endParaRPr>
          </a:p>
          <a:p>
            <a:pPr>
              <a:spcBef>
                <a:spcPts val="600"/>
              </a:spcBef>
              <a:spcAft>
                <a:spcPts val="600"/>
              </a:spcAft>
              <a:buFont typeface="Wingdings" pitchFamily="2" charset="2"/>
              <a:buChar char="n"/>
            </a:pPr>
            <a:r>
              <a:rPr lang="zh-CN" altLang="en-US" sz="2400" dirty="0">
                <a:latin typeface="华文楷体" pitchFamily="2" charset="-122"/>
                <a:ea typeface="华文楷体" pitchFamily="2" charset="-122"/>
              </a:rPr>
              <a:t>自由贸易原则</a:t>
            </a:r>
            <a:endParaRPr lang="en-US" altLang="zh-CN" sz="2400" dirty="0">
              <a:latin typeface="华文楷体" pitchFamily="2" charset="-122"/>
              <a:ea typeface="华文楷体" pitchFamily="2" charset="-122"/>
            </a:endParaRPr>
          </a:p>
          <a:p>
            <a:pPr>
              <a:spcBef>
                <a:spcPts val="600"/>
              </a:spcBef>
              <a:spcAft>
                <a:spcPts val="600"/>
              </a:spcAft>
              <a:buFont typeface="Wingdings" pitchFamily="2" charset="2"/>
              <a:buChar char="n"/>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公平竞争原则</a:t>
            </a:r>
            <a:endParaRPr lang="en-US" altLang="zh-CN" sz="2400" dirty="0">
              <a:latin typeface="华文楷体" pitchFamily="2" charset="-122"/>
              <a:ea typeface="华文楷体" pitchFamily="2" charset="-122"/>
            </a:endParaRPr>
          </a:p>
        </p:txBody>
      </p:sp>
    </p:spTree>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非歧视原则</a:t>
            </a:r>
          </a:p>
        </p:txBody>
      </p:sp>
      <p:sp>
        <p:nvSpPr>
          <p:cNvPr id="3" name="内容占位符 2"/>
          <p:cNvSpPr>
            <a:spLocks noGrp="1"/>
          </p:cNvSpPr>
          <p:nvPr>
            <p:ph sz="quarter" idx="1"/>
          </p:nvPr>
        </p:nvSpPr>
        <p:spPr>
          <a:xfrm>
            <a:off x="612648" y="1600200"/>
            <a:ext cx="8153400" cy="4781128"/>
          </a:xfrm>
        </p:spPr>
        <p:txBody>
          <a:bodyPr>
            <a:normAutofit/>
          </a:bodyPr>
          <a:lstStyle/>
          <a:p>
            <a:pPr algn="just">
              <a:buFont typeface="Wingdings" pitchFamily="2" charset="2"/>
              <a:buChar char="n"/>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一国不能对贸易伙伴国有任何歧视</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如果享受“最惠国待遇”</a:t>
            </a:r>
            <a:r>
              <a:rPr lang="en-US" altLang="zh-CN" sz="2400" dirty="0">
                <a:latin typeface="华文楷体" pitchFamily="2" charset="-122"/>
                <a:ea typeface="华文楷体" pitchFamily="2" charset="-122"/>
                <a:cs typeface="Calibri" pitchFamily="34" charset="0"/>
              </a:rPr>
              <a:t>);</a:t>
            </a:r>
          </a:p>
          <a:p>
            <a:pPr algn="just">
              <a:buFont typeface="Wingdings" pitchFamily="2" charset="2"/>
              <a:buChar char="n"/>
            </a:pPr>
            <a:r>
              <a:rPr lang="en-US" altLang="zh-CN" sz="2400" dirty="0">
                <a:latin typeface="Bell MT" pitchFamily="18" charset="0"/>
                <a:cs typeface="Calibri" pitchFamily="34" charset="0"/>
              </a:rPr>
              <a:t> </a:t>
            </a:r>
            <a:r>
              <a:rPr lang="zh-CN" altLang="en-US" sz="2400" dirty="0">
                <a:latin typeface="华文楷体" pitchFamily="2" charset="-122"/>
                <a:ea typeface="华文楷体" pitchFamily="2" charset="-122"/>
                <a:cs typeface="Calibri" pitchFamily="34" charset="0"/>
              </a:rPr>
              <a:t>不能对国内产品和进口产品进行区别对待</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如果享受“国民待遇</a:t>
            </a:r>
            <a:r>
              <a:rPr lang="en-US" altLang="zh-CN" sz="2400" dirty="0">
                <a:latin typeface="华文楷体" pitchFamily="2" charset="-122"/>
                <a:ea typeface="华文楷体" pitchFamily="2" charset="-122"/>
                <a:cs typeface="Calibri" pitchFamily="34" charset="0"/>
              </a:rPr>
              <a:t>” </a:t>
            </a:r>
            <a:r>
              <a:rPr lang="en-US" altLang="zh-CN" sz="2400" dirty="0">
                <a:latin typeface="Bell MT" pitchFamily="18" charset="0"/>
                <a:cs typeface="Calibri" pitchFamily="34" charset="0"/>
              </a:rPr>
              <a:t>);</a:t>
            </a:r>
          </a:p>
          <a:p>
            <a:pPr algn="just">
              <a:spcBef>
                <a:spcPts val="1200"/>
              </a:spcBef>
              <a:buFont typeface="Wingdings" pitchFamily="2" charset="2"/>
              <a:buChar char="n"/>
            </a:pPr>
            <a:r>
              <a:rPr lang="en-US" altLang="zh-CN" sz="2400" dirty="0">
                <a:latin typeface="华文楷体" pitchFamily="2" charset="-122"/>
                <a:ea typeface="华文楷体" pitchFamily="2" charset="-122"/>
                <a:cs typeface="Calibri" pitchFamily="34" charset="0"/>
              </a:rPr>
              <a:t>MFN </a:t>
            </a:r>
            <a:r>
              <a:rPr lang="zh-CN" altLang="en-US" sz="2400" dirty="0">
                <a:latin typeface="华文楷体" pitchFamily="2" charset="-122"/>
                <a:ea typeface="华文楷体" pitchFamily="2" charset="-122"/>
                <a:cs typeface="Calibri" pitchFamily="34" charset="0"/>
              </a:rPr>
              <a:t>待遇的例外</a:t>
            </a:r>
            <a:endParaRPr lang="en-US" altLang="zh-CN" sz="2400" dirty="0">
              <a:latin typeface="华文楷体" pitchFamily="2" charset="-122"/>
              <a:ea typeface="华文楷体" pitchFamily="2" charset="-122"/>
              <a:cs typeface="Calibri" pitchFamily="34" charset="0"/>
            </a:endParaRPr>
          </a:p>
          <a:p>
            <a:pPr lvl="1" algn="just">
              <a:buFont typeface="Wingdings" pitchFamily="2" charset="2"/>
              <a:buChar char="u"/>
            </a:pPr>
            <a:r>
              <a:rPr lang="en-US" altLang="zh-CN" sz="2400" dirty="0">
                <a:latin typeface="Bell MT" pitchFamily="18" charset="0"/>
                <a:cs typeface="Calibri" pitchFamily="34" charset="0"/>
              </a:rPr>
              <a:t> </a:t>
            </a:r>
            <a:r>
              <a:rPr lang="zh-CN" altLang="en-US" sz="2400" dirty="0">
                <a:latin typeface="华文楷体" pitchFamily="2" charset="-122"/>
                <a:ea typeface="华文楷体" pitchFamily="2" charset="-122"/>
                <a:cs typeface="Calibri" pitchFamily="34" charset="0"/>
              </a:rPr>
              <a:t>自由贸易区、关税同盟及边境贸易所规定的少数国家享受的待遇和经济一体化组织内部的待遇；</a:t>
            </a:r>
            <a:endParaRPr lang="en-US" altLang="zh-CN" sz="2400" dirty="0">
              <a:latin typeface="华文楷体" pitchFamily="2" charset="-122"/>
              <a:ea typeface="华文楷体" pitchFamily="2" charset="-122"/>
              <a:cs typeface="Calibri" pitchFamily="34" charset="0"/>
            </a:endParaRPr>
          </a:p>
          <a:p>
            <a:pPr lvl="1" algn="just">
              <a:buFont typeface="Wingdings" pitchFamily="2" charset="2"/>
              <a:buChar char="u"/>
            </a:pPr>
            <a:r>
              <a:rPr lang="en-US" altLang="zh-CN" sz="2400" dirty="0">
                <a:latin typeface="Bell MT" pitchFamily="18" charset="0"/>
                <a:cs typeface="Calibri" pitchFamily="34" charset="0"/>
              </a:rPr>
              <a:t> </a:t>
            </a:r>
            <a:r>
              <a:rPr lang="zh-CN" altLang="en-US" sz="2400" dirty="0">
                <a:solidFill>
                  <a:srgbClr val="FF0000"/>
                </a:solidFill>
                <a:latin typeface="华文楷体" pitchFamily="2" charset="-122"/>
                <a:ea typeface="华文楷体" pitchFamily="2" charset="-122"/>
                <a:cs typeface="Calibri" pitchFamily="34" charset="0"/>
              </a:rPr>
              <a:t>给发展中国家的待遇；</a:t>
            </a:r>
            <a:endParaRPr lang="en-US" altLang="zh-CN" sz="2400" dirty="0">
              <a:solidFill>
                <a:srgbClr val="FF0000"/>
              </a:solidFill>
              <a:latin typeface="华文楷体" pitchFamily="2" charset="-122"/>
              <a:ea typeface="华文楷体" pitchFamily="2" charset="-122"/>
              <a:cs typeface="Calibri" pitchFamily="34" charset="0"/>
            </a:endParaRPr>
          </a:p>
          <a:p>
            <a:pPr lvl="1" algn="just">
              <a:buFont typeface="Wingdings" pitchFamily="2" charset="2"/>
              <a:buChar char="u"/>
            </a:pPr>
            <a:r>
              <a:rPr lang="en-US" altLang="zh-CN" sz="2400" dirty="0">
                <a:latin typeface="Bell MT" pitchFamily="18" charset="0"/>
                <a:cs typeface="Calibri" pitchFamily="34" charset="0"/>
              </a:rPr>
              <a:t> </a:t>
            </a:r>
            <a:r>
              <a:rPr lang="zh-CN" altLang="en-US" sz="2400" dirty="0">
                <a:latin typeface="华文楷体" pitchFamily="2" charset="-122"/>
                <a:ea typeface="华文楷体" pitchFamily="2" charset="-122"/>
                <a:cs typeface="Calibri" pitchFamily="34" charset="0"/>
              </a:rPr>
              <a:t>服务贸易领域；</a:t>
            </a:r>
          </a:p>
        </p:txBody>
      </p:sp>
    </p:spTree>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非歧视原则</a:t>
            </a:r>
          </a:p>
        </p:txBody>
      </p:sp>
      <p:sp>
        <p:nvSpPr>
          <p:cNvPr id="4" name="内容占位符 3"/>
          <p:cNvSpPr>
            <a:spLocks noGrp="1"/>
          </p:cNvSpPr>
          <p:nvPr>
            <p:ph sz="quarter" idx="1"/>
          </p:nvPr>
        </p:nvSpPr>
        <p:spPr>
          <a:xfrm>
            <a:off x="428596" y="1600200"/>
            <a:ext cx="8572560" cy="5257800"/>
          </a:xfrm>
        </p:spPr>
        <p:txBody>
          <a:bodyPr/>
          <a:lstStyle/>
          <a:p>
            <a:pPr>
              <a:buNone/>
            </a:pPr>
            <a:r>
              <a:rPr lang="en-US" altLang="zh-CN" sz="2400" dirty="0">
                <a:latin typeface="Times New Roman" pitchFamily="18" charset="0"/>
                <a:ea typeface="华文行楷" pitchFamily="2" charset="-122"/>
                <a:cs typeface="Times New Roman" pitchFamily="18" charset="0"/>
              </a:rPr>
              <a:t>Generalized System of Preferences(GSP):</a:t>
            </a:r>
            <a:r>
              <a:rPr lang="zh-CN" altLang="en-US" sz="2400" dirty="0">
                <a:latin typeface="Times New Roman" pitchFamily="18" charset="0"/>
                <a:ea typeface="华文行楷" pitchFamily="2" charset="-122"/>
                <a:cs typeface="Times New Roman" pitchFamily="18" charset="0"/>
              </a:rPr>
              <a:t>普惠制</a:t>
            </a:r>
            <a:endParaRPr lang="en-US" altLang="zh-CN" sz="2400" dirty="0">
              <a:latin typeface="Times New Roman" pitchFamily="18" charset="0"/>
              <a:ea typeface="华文行楷" pitchFamily="2" charset="-122"/>
              <a:cs typeface="Times New Roman" pitchFamily="18" charset="0"/>
            </a:endParaRPr>
          </a:p>
          <a:p>
            <a:pPr>
              <a:buNone/>
            </a:pPr>
            <a:r>
              <a:rPr lang="zh-CN" altLang="en-US" sz="2400" dirty="0">
                <a:latin typeface="华文楷体" pitchFamily="2" charset="-122"/>
                <a:ea typeface="华文楷体" pitchFamily="2" charset="-122"/>
                <a:cs typeface="Times New Roman" pitchFamily="18" charset="0"/>
              </a:rPr>
              <a:t>  </a:t>
            </a:r>
            <a:endParaRPr lang="en-US" altLang="zh-CN" sz="2400"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  </a:t>
            </a:r>
            <a:r>
              <a:rPr lang="zh-CN" altLang="en-US" sz="2400" dirty="0">
                <a:latin typeface="华文楷体" pitchFamily="2" charset="-122"/>
                <a:ea typeface="华文楷体" pitchFamily="2" charset="-122"/>
                <a:cs typeface="Times New Roman" pitchFamily="18" charset="0"/>
              </a:rPr>
              <a:t>  发达国家对发展中国家出口产品给予的普遍的、非歧视性的、非互惠的优惠关税，是在最惠国关税基础上进一步减税以至免税的一种特惠关税。</a:t>
            </a:r>
            <a:endParaRPr lang="en-US" altLang="zh-CN" sz="2400" dirty="0">
              <a:latin typeface="华文楷体" pitchFamily="2" charset="-122"/>
              <a:ea typeface="华文楷体" pitchFamily="2" charset="-122"/>
              <a:cs typeface="Times New Roman" pitchFamily="18" charset="0"/>
            </a:endParaRPr>
          </a:p>
          <a:p>
            <a:pPr>
              <a:buNone/>
            </a:pPr>
            <a:r>
              <a:rPr lang="zh-CN" altLang="en-US" sz="2400" b="1" u="sng" dirty="0">
                <a:latin typeface="华文楷体" pitchFamily="2" charset="-122"/>
                <a:ea typeface="华文楷体" pitchFamily="2" charset="-122"/>
                <a:cs typeface="Times New Roman" pitchFamily="18" charset="0"/>
              </a:rPr>
              <a:t>发展历程：</a:t>
            </a:r>
            <a:endParaRPr lang="en-US" altLang="zh-CN" sz="2400" b="1" u="sng"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     1964</a:t>
            </a:r>
            <a:r>
              <a:rPr lang="zh-CN" altLang="en-US" sz="2400" dirty="0">
                <a:latin typeface="华文楷体" pitchFamily="2" charset="-122"/>
                <a:ea typeface="华文楷体" pitchFamily="2" charset="-122"/>
                <a:cs typeface="Times New Roman" pitchFamily="18" charset="0"/>
              </a:rPr>
              <a:t>年，联合国贸发会议第一届会议，</a:t>
            </a:r>
            <a:r>
              <a:rPr lang="en-US" altLang="zh-CN" sz="2400" dirty="0">
                <a:latin typeface="华文楷体" pitchFamily="2" charset="-122"/>
                <a:ea typeface="华文楷体" pitchFamily="2" charset="-122"/>
                <a:cs typeface="Times New Roman" pitchFamily="18" charset="0"/>
              </a:rPr>
              <a:t>77</a:t>
            </a:r>
            <a:r>
              <a:rPr lang="zh-CN" altLang="en-US" sz="2400" dirty="0">
                <a:latin typeface="华文楷体" pitchFamily="2" charset="-122"/>
                <a:ea typeface="华文楷体" pitchFamily="2" charset="-122"/>
                <a:cs typeface="Times New Roman" pitchFamily="18" charset="0"/>
              </a:rPr>
              <a:t>个发展中国家要求发达国家给予更优惠的关税待遇；</a:t>
            </a:r>
            <a:endParaRPr lang="en-US" altLang="zh-CN" sz="2400"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     1968</a:t>
            </a:r>
            <a:r>
              <a:rPr lang="zh-CN" altLang="en-US" sz="2400" dirty="0">
                <a:latin typeface="华文楷体" pitchFamily="2" charset="-122"/>
                <a:ea typeface="华文楷体" pitchFamily="2" charset="-122"/>
                <a:cs typeface="Times New Roman" pitchFamily="18" charset="0"/>
              </a:rPr>
              <a:t>年，联合国贸发会议第二届会议，确定了普惠制的原则、目标和实施期限，并成立优惠问题特别委员会。 </a:t>
            </a:r>
            <a:endParaRPr lang="en-US" altLang="zh-CN" sz="2400"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     1970</a:t>
            </a:r>
            <a:r>
              <a:rPr lang="zh-CN" altLang="en-US" sz="2400" dirty="0">
                <a:latin typeface="华文楷体" pitchFamily="2" charset="-122"/>
                <a:ea typeface="华文楷体" pitchFamily="2" charset="-122"/>
                <a:cs typeface="Times New Roman" pitchFamily="18" charset="0"/>
              </a:rPr>
              <a:t>年，决定由各发达国家制定自己的给惠方案。 </a:t>
            </a:r>
            <a:endParaRPr lang="en-US" altLang="zh-CN" sz="2400" dirty="0">
              <a:latin typeface="华文楷体" pitchFamily="2" charset="-122"/>
              <a:ea typeface="华文楷体" pitchFamily="2" charset="-122"/>
              <a:cs typeface="Times New Roman" pitchFamily="18" charset="0"/>
            </a:endParaRPr>
          </a:p>
          <a:p>
            <a:pPr>
              <a:buNone/>
            </a:pPr>
            <a:r>
              <a:rPr lang="en-US" altLang="zh-CN" dirty="0"/>
              <a:t>    </a:t>
            </a:r>
            <a:endParaRPr lang="zh-CN" altLang="en-US" dirty="0"/>
          </a:p>
        </p:txBody>
      </p:sp>
    </p:spTree>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357166"/>
            <a:ext cx="3143272" cy="990600"/>
          </a:xfrm>
        </p:spPr>
        <p:txBody>
          <a:bodyPr>
            <a:normAutofit/>
          </a:bodyPr>
          <a:lstStyle/>
          <a:p>
            <a:r>
              <a:rPr lang="zh-CN" altLang="en-US" sz="3200" dirty="0">
                <a:latin typeface="+mj-ea"/>
              </a:rPr>
              <a:t>什么是</a:t>
            </a:r>
            <a:r>
              <a:rPr lang="en-US" altLang="zh-CN" sz="3200" dirty="0">
                <a:latin typeface="Times New Roman" pitchFamily="18" charset="0"/>
                <a:cs typeface="Times New Roman" pitchFamily="18" charset="0"/>
              </a:rPr>
              <a:t>WTO</a:t>
            </a:r>
            <a:r>
              <a:rPr lang="zh-CN" altLang="en-US" sz="3200" dirty="0">
                <a:latin typeface="+mj-ea"/>
                <a:cs typeface="Times New Roman" pitchFamily="18" charset="0"/>
              </a:rPr>
              <a:t>？</a:t>
            </a:r>
            <a:r>
              <a:rPr lang="en-US" altLang="zh-CN" sz="3200" dirty="0">
                <a:latin typeface="+mj-ea"/>
                <a:cs typeface="Times New Roman" pitchFamily="18" charset="0"/>
              </a:rPr>
              <a:t>  </a:t>
            </a:r>
            <a:r>
              <a:rPr lang="en-US" altLang="zh-CN" sz="3200" dirty="0">
                <a:latin typeface="+mj-ea"/>
              </a:rPr>
              <a:t>                                                       </a:t>
            </a:r>
            <a:endParaRPr lang="zh-CN" altLang="en-US" sz="3200" dirty="0">
              <a:latin typeface="+mj-ea"/>
            </a:endParaRPr>
          </a:p>
        </p:txBody>
      </p:sp>
      <p:sp>
        <p:nvSpPr>
          <p:cNvPr id="3" name="内容占位符 2"/>
          <p:cNvSpPr>
            <a:spLocks noGrp="1"/>
          </p:cNvSpPr>
          <p:nvPr>
            <p:ph sz="quarter" idx="1"/>
          </p:nvPr>
        </p:nvSpPr>
        <p:spPr>
          <a:xfrm>
            <a:off x="612648" y="1600200"/>
            <a:ext cx="8153400" cy="3328998"/>
          </a:xfrm>
        </p:spPr>
        <p:txBody>
          <a:bodyPr>
            <a:normAutofit/>
          </a:bodyPr>
          <a:lstStyle/>
          <a:p>
            <a:pPr algn="just">
              <a:spcAft>
                <a:spcPts val="1200"/>
              </a:spcAft>
              <a:buFont typeface="Wingdings" pitchFamily="2" charset="2"/>
              <a:buChar char="n"/>
            </a:pPr>
            <a:r>
              <a:rPr lang="zh-CN" altLang="en-US" sz="2400" dirty="0">
                <a:latin typeface="华文楷体" pitchFamily="2" charset="-122"/>
                <a:ea typeface="华文楷体" pitchFamily="2" charset="-122"/>
                <a:cs typeface="Calibri" pitchFamily="34" charset="0"/>
              </a:rPr>
              <a:t>世界贸易组织（</a:t>
            </a:r>
            <a:r>
              <a:rPr lang="en-US" altLang="zh-CN" sz="2400" dirty="0">
                <a:latin typeface="华文楷体" pitchFamily="2" charset="-122"/>
                <a:ea typeface="华文楷体" pitchFamily="2" charset="-122"/>
                <a:cs typeface="Calibri" pitchFamily="34" charset="0"/>
              </a:rPr>
              <a:t>World Trade Organization, WTO) </a:t>
            </a:r>
            <a:r>
              <a:rPr lang="zh-CN" altLang="en-US" sz="2400" dirty="0">
                <a:latin typeface="华文楷体" pitchFamily="2" charset="-122"/>
                <a:ea typeface="华文楷体" pitchFamily="2" charset="-122"/>
                <a:cs typeface="Calibri" pitchFamily="34" charset="0"/>
              </a:rPr>
              <a:t>协调国与国之间贸易关系的国际组织；</a:t>
            </a:r>
            <a:endParaRPr lang="en-US" altLang="zh-CN" sz="2400" dirty="0">
              <a:latin typeface="华文楷体" pitchFamily="2" charset="-122"/>
              <a:ea typeface="华文楷体" pitchFamily="2" charset="-122"/>
              <a:cs typeface="Calibri" pitchFamily="34" charset="0"/>
            </a:endParaRPr>
          </a:p>
          <a:p>
            <a:pPr algn="just">
              <a:spcAft>
                <a:spcPts val="1200"/>
              </a:spcAft>
              <a:buFont typeface="Wingdings" pitchFamily="2" charset="2"/>
              <a:buChar char="n"/>
            </a:pPr>
            <a:r>
              <a:rPr lang="zh-CN" altLang="en-US" sz="2400" dirty="0">
                <a:latin typeface="华文楷体" pitchFamily="2" charset="-122"/>
                <a:ea typeface="华文楷体" pitchFamily="2" charset="-122"/>
                <a:cs typeface="Calibri" pitchFamily="34" charset="0"/>
              </a:rPr>
              <a:t>其宗旨是，以开放、平等、互惠的原则，逐步调降各会员国关税与非关税贸易障碍，扩大货物、服务的生产和贸易，提高各国的生活水平；</a:t>
            </a:r>
            <a:r>
              <a:rPr lang="en-US" altLang="zh-CN" sz="2400" dirty="0">
                <a:latin typeface="华文楷体" pitchFamily="2" charset="-122"/>
                <a:ea typeface="华文楷体" pitchFamily="2" charset="-122"/>
                <a:cs typeface="Calibri" pitchFamily="34" charset="0"/>
              </a:rPr>
              <a:t> </a:t>
            </a:r>
          </a:p>
        </p:txBody>
      </p:sp>
      <p:pic>
        <p:nvPicPr>
          <p:cNvPr id="29706" name="Picture 10"/>
          <p:cNvPicPr>
            <a:picLocks noChangeAspect="1" noChangeArrowheads="1"/>
          </p:cNvPicPr>
          <p:nvPr/>
        </p:nvPicPr>
        <p:blipFill>
          <a:blip r:embed="rId2" cstate="print"/>
          <a:srcRect/>
          <a:stretch>
            <a:fillRect/>
          </a:stretch>
        </p:blipFill>
        <p:spPr bwMode="auto">
          <a:xfrm>
            <a:off x="3779912" y="5229200"/>
            <a:ext cx="5364088" cy="1628800"/>
          </a:xfrm>
          <a:prstGeom prst="rect">
            <a:avLst/>
          </a:prstGeom>
          <a:noFill/>
          <a:ln w="9525">
            <a:noFill/>
            <a:miter lim="800000"/>
            <a:headEnd/>
            <a:tailEnd/>
          </a:ln>
        </p:spPr>
      </p:pic>
      <p:pic>
        <p:nvPicPr>
          <p:cNvPr id="29707" name="Picture 11"/>
          <p:cNvPicPr>
            <a:picLocks noChangeAspect="1" noChangeArrowheads="1"/>
          </p:cNvPicPr>
          <p:nvPr/>
        </p:nvPicPr>
        <p:blipFill>
          <a:blip r:embed="rId3" cstate="print"/>
          <a:srcRect/>
          <a:stretch>
            <a:fillRect/>
          </a:stretch>
        </p:blipFill>
        <p:spPr bwMode="auto">
          <a:xfrm>
            <a:off x="0" y="5229200"/>
            <a:ext cx="3779912" cy="1628800"/>
          </a:xfrm>
          <a:prstGeom prst="rect">
            <a:avLst/>
          </a:prstGeom>
          <a:noFill/>
          <a:ln w="9525">
            <a:noFill/>
            <a:miter lim="800000"/>
            <a:headEnd/>
            <a:tailEnd/>
          </a:ln>
        </p:spPr>
      </p:pic>
    </p:spTree>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非歧视原则</a:t>
            </a:r>
          </a:p>
        </p:txBody>
      </p:sp>
      <p:sp>
        <p:nvSpPr>
          <p:cNvPr id="6" name="内容占位符 3"/>
          <p:cNvSpPr>
            <a:spLocks noGrp="1"/>
          </p:cNvSpPr>
          <p:nvPr>
            <p:ph sz="quarter" idx="1"/>
          </p:nvPr>
        </p:nvSpPr>
        <p:spPr>
          <a:xfrm>
            <a:off x="428596" y="1600200"/>
            <a:ext cx="8715404" cy="5472138"/>
          </a:xfrm>
        </p:spPr>
        <p:txBody>
          <a:bodyPr>
            <a:normAutofit fontScale="92500" lnSpcReduction="20000"/>
          </a:bodyPr>
          <a:lstStyle/>
          <a:p>
            <a:pPr>
              <a:buNone/>
            </a:pPr>
            <a:r>
              <a:rPr lang="en-US" altLang="zh-CN" sz="2400" dirty="0">
                <a:latin typeface="Times New Roman" pitchFamily="18" charset="0"/>
                <a:ea typeface="华文行楷" pitchFamily="2" charset="-122"/>
                <a:cs typeface="Times New Roman" pitchFamily="18" charset="0"/>
              </a:rPr>
              <a:t>Generalized System of Preferences(GSP):</a:t>
            </a:r>
            <a:r>
              <a:rPr lang="zh-CN" altLang="en-US" sz="2400" dirty="0">
                <a:latin typeface="Times New Roman" pitchFamily="18" charset="0"/>
                <a:ea typeface="华文行楷" pitchFamily="2" charset="-122"/>
                <a:cs typeface="Times New Roman" pitchFamily="18" charset="0"/>
              </a:rPr>
              <a:t>普惠制</a:t>
            </a:r>
            <a:endParaRPr lang="en-US" altLang="zh-CN" sz="2400" dirty="0">
              <a:latin typeface="Times New Roman" pitchFamily="18" charset="0"/>
              <a:ea typeface="华文行楷" pitchFamily="2" charset="-122"/>
              <a:cs typeface="Times New Roman" pitchFamily="18" charset="0"/>
            </a:endParaRPr>
          </a:p>
          <a:p>
            <a:pPr>
              <a:buNone/>
            </a:pPr>
            <a:r>
              <a:rPr lang="zh-CN" altLang="en-US" sz="2400" u="sng" dirty="0">
                <a:latin typeface="Times New Roman" pitchFamily="18" charset="0"/>
                <a:ea typeface="华文行楷" pitchFamily="2" charset="-122"/>
                <a:cs typeface="Times New Roman" pitchFamily="18" charset="0"/>
              </a:rPr>
              <a:t>原则</a:t>
            </a:r>
            <a:r>
              <a:rPr lang="zh-CN" altLang="en-US" sz="2400" dirty="0">
                <a:latin typeface="Times New Roman" pitchFamily="18" charset="0"/>
                <a:ea typeface="华文行楷" pitchFamily="2" charset="-122"/>
                <a:cs typeface="Times New Roman" pitchFamily="18" charset="0"/>
              </a:rPr>
              <a:t>：</a:t>
            </a:r>
            <a:endParaRPr lang="en-US" altLang="zh-CN" sz="2400" dirty="0">
              <a:latin typeface="Times New Roman" pitchFamily="18" charset="0"/>
              <a:ea typeface="华文行楷"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①</a:t>
            </a:r>
            <a:r>
              <a:rPr lang="zh-CN" altLang="en-US" sz="2400" dirty="0">
                <a:latin typeface="华文楷体" pitchFamily="2" charset="-122"/>
                <a:ea typeface="华文楷体" pitchFamily="2" charset="-122"/>
                <a:cs typeface="Times New Roman" pitchFamily="18" charset="0"/>
              </a:rPr>
              <a:t>普遍的。所有发达国家对所有发展中国家出口的制成品和半制成品给予普遍的优惠待遇。</a:t>
            </a:r>
            <a:endParaRPr lang="en-US" altLang="zh-CN" sz="2400"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② </a:t>
            </a:r>
            <a:r>
              <a:rPr lang="zh-CN" altLang="en-US" sz="2400" dirty="0">
                <a:latin typeface="华文楷体" pitchFamily="2" charset="-122"/>
                <a:ea typeface="华文楷体" pitchFamily="2" charset="-122"/>
                <a:cs typeface="Times New Roman" pitchFamily="18" charset="0"/>
              </a:rPr>
              <a:t>非歧视的。应使所有发展中国家都无歧视、无例外地享受普惠制待遇。</a:t>
            </a:r>
            <a:endParaRPr lang="en-US" altLang="zh-CN" sz="2400" dirty="0">
              <a:latin typeface="华文楷体" pitchFamily="2" charset="-122"/>
              <a:ea typeface="华文楷体" pitchFamily="2" charset="-122"/>
              <a:cs typeface="Times New Roman" pitchFamily="18" charset="0"/>
            </a:endParaRPr>
          </a:p>
          <a:p>
            <a:pPr>
              <a:buNone/>
            </a:pPr>
            <a:r>
              <a:rPr lang="en-US" altLang="zh-CN" sz="2400" dirty="0">
                <a:latin typeface="华文楷体" pitchFamily="2" charset="-122"/>
                <a:ea typeface="华文楷体" pitchFamily="2" charset="-122"/>
                <a:cs typeface="Times New Roman" pitchFamily="18" charset="0"/>
              </a:rPr>
              <a:t>③ </a:t>
            </a:r>
            <a:r>
              <a:rPr lang="zh-CN" altLang="en-US" sz="2400" dirty="0">
                <a:latin typeface="华文楷体" pitchFamily="2" charset="-122"/>
                <a:ea typeface="华文楷体" pitchFamily="2" charset="-122"/>
                <a:cs typeface="Times New Roman" pitchFamily="18" charset="0"/>
              </a:rPr>
              <a:t>非互惠的。发达国家单方面给予发展中国家特别的关税减让，而不要求发展中国家给予同等优惠。</a:t>
            </a:r>
            <a:endParaRPr lang="en-US" altLang="zh-CN" sz="2400" dirty="0">
              <a:latin typeface="华文楷体" pitchFamily="2" charset="-122"/>
              <a:ea typeface="华文楷体" pitchFamily="2" charset="-122"/>
              <a:cs typeface="Times New Roman" pitchFamily="18" charset="0"/>
            </a:endParaRPr>
          </a:p>
          <a:p>
            <a:pPr>
              <a:buNone/>
            </a:pPr>
            <a:r>
              <a:rPr lang="zh-CN" altLang="en-US" sz="2400" u="sng" dirty="0">
                <a:latin typeface="Times New Roman" pitchFamily="18" charset="0"/>
                <a:ea typeface="华文行楷" pitchFamily="2" charset="-122"/>
                <a:cs typeface="Times New Roman" pitchFamily="18" charset="0"/>
              </a:rPr>
              <a:t>目标</a:t>
            </a:r>
            <a:r>
              <a:rPr lang="zh-CN" altLang="en-US" sz="2400" dirty="0">
                <a:latin typeface="Times New Roman" pitchFamily="18" charset="0"/>
                <a:ea typeface="华文行楷" pitchFamily="2" charset="-122"/>
                <a:cs typeface="Times New Roman" pitchFamily="18" charset="0"/>
              </a:rPr>
              <a:t>：</a:t>
            </a:r>
            <a:endParaRPr lang="en-US" altLang="zh-CN" sz="2400" dirty="0">
              <a:latin typeface="Times New Roman" pitchFamily="18" charset="0"/>
              <a:ea typeface="华文行楷" pitchFamily="2" charset="-122"/>
              <a:cs typeface="Times New Roman" pitchFamily="18" charset="0"/>
            </a:endParaRPr>
          </a:p>
          <a:p>
            <a:pPr>
              <a:buNone/>
            </a:pPr>
            <a:r>
              <a:rPr lang="en-US" altLang="zh-CN" sz="2400" dirty="0">
                <a:latin typeface="Times New Roman" pitchFamily="18" charset="0"/>
                <a:ea typeface="华文行楷" pitchFamily="2" charset="-122"/>
                <a:cs typeface="Times New Roman" pitchFamily="18" charset="0"/>
              </a:rPr>
              <a:t>     </a:t>
            </a:r>
            <a:r>
              <a:rPr lang="zh-CN" altLang="en-US" sz="2400" dirty="0">
                <a:latin typeface="华文楷体" pitchFamily="2" charset="-122"/>
                <a:ea typeface="华文楷体" pitchFamily="2" charset="-122"/>
                <a:cs typeface="Times New Roman" pitchFamily="18" charset="0"/>
              </a:rPr>
              <a:t>增加发展中国家出口收益、促进发展中国家工业化、加速发展中国家的经济增长率。</a:t>
            </a:r>
            <a:endParaRPr lang="en-US" altLang="zh-CN" sz="2400" dirty="0">
              <a:latin typeface="华文楷体" pitchFamily="2" charset="-122"/>
              <a:ea typeface="华文楷体" pitchFamily="2" charset="-122"/>
              <a:cs typeface="Times New Roman" pitchFamily="18" charset="0"/>
            </a:endParaRPr>
          </a:p>
          <a:p>
            <a:pPr>
              <a:buNone/>
            </a:pPr>
            <a:r>
              <a:rPr lang="zh-CN" altLang="en-US" sz="2400" u="sng" dirty="0">
                <a:latin typeface="Times New Roman" pitchFamily="18" charset="0"/>
                <a:ea typeface="华文行楷" pitchFamily="2" charset="-122"/>
                <a:cs typeface="Times New Roman" pitchFamily="18" charset="0"/>
              </a:rPr>
              <a:t>作用</a:t>
            </a:r>
            <a:r>
              <a:rPr lang="zh-CN" altLang="en-US" sz="2400" dirty="0">
                <a:latin typeface="Times New Roman" pitchFamily="18" charset="0"/>
                <a:ea typeface="华文行楷" pitchFamily="2" charset="-122"/>
                <a:cs typeface="Times New Roman" pitchFamily="18" charset="0"/>
              </a:rPr>
              <a:t>：</a:t>
            </a:r>
            <a:endParaRPr lang="en-US" altLang="zh-CN" sz="2400" dirty="0">
              <a:latin typeface="Times New Roman" pitchFamily="18" charset="0"/>
              <a:ea typeface="华文行楷" pitchFamily="2" charset="-122"/>
              <a:cs typeface="Times New Roman" pitchFamily="18" charset="0"/>
            </a:endParaRPr>
          </a:p>
          <a:p>
            <a:pPr>
              <a:buNone/>
            </a:pPr>
            <a:r>
              <a:rPr lang="zh-CN" altLang="en-US" sz="2400" dirty="0">
                <a:latin typeface="Times New Roman" pitchFamily="18" charset="0"/>
                <a:ea typeface="华文行楷" pitchFamily="2" charset="-122"/>
                <a:cs typeface="Times New Roman" pitchFamily="18" charset="0"/>
              </a:rPr>
              <a:t>     </a:t>
            </a:r>
            <a:r>
              <a:rPr lang="zh-CN" altLang="en-US" sz="2400" dirty="0">
                <a:latin typeface="华文楷体" pitchFamily="2" charset="-122"/>
                <a:ea typeface="华文楷体" pitchFamily="2" charset="-122"/>
                <a:cs typeface="Times New Roman" pitchFamily="18" charset="0"/>
              </a:rPr>
              <a:t>通过给惠国实行减、免关税产生的差额，使受惠国出口商品的价格具有更大的竞争力，吸引进口商购买更多的受惠产品，从而扩大受惠过国制成品和半制成品的出口，增加外汇收入，促进工业化。</a:t>
            </a:r>
            <a:endParaRPr lang="en-US" altLang="zh-CN" sz="2400" dirty="0">
              <a:latin typeface="华文楷体" pitchFamily="2" charset="-122"/>
              <a:ea typeface="华文楷体" pitchFamily="2" charset="-122"/>
              <a:cs typeface="Times New Roman" pitchFamily="18" charset="0"/>
            </a:endParaRPr>
          </a:p>
          <a:p>
            <a:pPr>
              <a:buNone/>
            </a:pPr>
            <a:r>
              <a:rPr lang="en-US" altLang="zh-CN" dirty="0"/>
              <a:t>    </a:t>
            </a:r>
            <a:endParaRPr lang="zh-CN" altLang="en-US" dirty="0"/>
          </a:p>
        </p:txBody>
      </p:sp>
    </p:spTree>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透明度原则</a:t>
            </a:r>
          </a:p>
        </p:txBody>
      </p:sp>
      <p:sp>
        <p:nvSpPr>
          <p:cNvPr id="3" name="内容占位符 2"/>
          <p:cNvSpPr>
            <a:spLocks noGrp="1"/>
          </p:cNvSpPr>
          <p:nvPr>
            <p:ph sz="quarter" idx="1"/>
          </p:nvPr>
        </p:nvSpPr>
        <p:spPr>
          <a:xfrm>
            <a:off x="612648" y="1600200"/>
            <a:ext cx="8317070" cy="4637112"/>
          </a:xfrm>
        </p:spPr>
        <p:txBody>
          <a:bodyPr>
            <a:normAutofit/>
          </a:bodyPr>
          <a:lstStyle/>
          <a:p>
            <a:pPr>
              <a:spcBef>
                <a:spcPts val="600"/>
              </a:spcBef>
              <a:spcAft>
                <a:spcPts val="600"/>
              </a:spcAft>
              <a:buSzPct val="100000"/>
              <a:buFont typeface="Wingdings" pitchFamily="2" charset="2"/>
              <a:buChar char="n"/>
            </a:pPr>
            <a:r>
              <a:rPr lang="zh-CN" altLang="en-US" sz="2400" dirty="0">
                <a:latin typeface="华文楷体" pitchFamily="2" charset="-122"/>
                <a:ea typeface="华文楷体" pitchFamily="2" charset="-122"/>
              </a:rPr>
              <a:t>多边贸易体系帮助各国营造一个稳定和可预测的商业环境</a:t>
            </a:r>
            <a:r>
              <a:rPr lang="en-US" altLang="zh-CN" sz="2400" dirty="0">
                <a:latin typeface="华文楷体" pitchFamily="2" charset="-122"/>
                <a:ea typeface="华文楷体" pitchFamily="2" charset="-122"/>
              </a:rPr>
              <a:t>; </a:t>
            </a:r>
          </a:p>
          <a:p>
            <a:pPr lvl="1">
              <a:spcBef>
                <a:spcPts val="600"/>
              </a:spcBef>
              <a:spcAft>
                <a:spcPts val="600"/>
              </a:spcAft>
              <a:buFont typeface="Wingdings" pitchFamily="2" charset="2"/>
              <a:buChar char="u"/>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公布贸易措施及变化情况；</a:t>
            </a:r>
            <a:endParaRPr lang="en-US" altLang="zh-CN" sz="2400" dirty="0">
              <a:latin typeface="华文楷体" pitchFamily="2" charset="-122"/>
              <a:ea typeface="华文楷体" pitchFamily="2" charset="-122"/>
            </a:endParaRPr>
          </a:p>
          <a:p>
            <a:pPr lvl="1">
              <a:spcBef>
                <a:spcPts val="600"/>
              </a:spcBef>
              <a:spcAft>
                <a:spcPts val="600"/>
              </a:spcAft>
              <a:buFont typeface="Wingdings" pitchFamily="2" charset="2"/>
              <a:buChar char="u"/>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不公布的不得实施</a:t>
            </a:r>
            <a:r>
              <a:rPr lang="en-US" altLang="zh-CN" sz="2400" dirty="0">
                <a:latin typeface="华文楷体" pitchFamily="2" charset="-122"/>
                <a:ea typeface="华文楷体" pitchFamily="2" charset="-122"/>
              </a:rPr>
              <a:t>;</a:t>
            </a:r>
          </a:p>
          <a:p>
            <a:pPr lvl="1">
              <a:spcBef>
                <a:spcPts val="600"/>
              </a:spcBef>
              <a:spcAft>
                <a:spcPts val="600"/>
              </a:spcAft>
              <a:buFont typeface="Wingdings" pitchFamily="2" charset="2"/>
              <a:buChar char="u"/>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贸易措施及变化情况通报世界贸易组织</a:t>
            </a:r>
            <a:r>
              <a:rPr lang="en-US" altLang="zh-CN" sz="2400" dirty="0">
                <a:latin typeface="华文楷体" pitchFamily="2" charset="-122"/>
                <a:ea typeface="华文楷体" pitchFamily="2" charset="-122"/>
              </a:rPr>
              <a:t>;</a:t>
            </a:r>
          </a:p>
        </p:txBody>
      </p:sp>
    </p:spTree>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自由贸易原则</a:t>
            </a:r>
            <a:endParaRPr lang="zh-CN" altLang="en-US" sz="3200" dirty="0"/>
          </a:p>
        </p:txBody>
      </p:sp>
      <p:sp>
        <p:nvSpPr>
          <p:cNvPr id="3" name="内容占位符 2"/>
          <p:cNvSpPr>
            <a:spLocks noGrp="1"/>
          </p:cNvSpPr>
          <p:nvPr>
            <p:ph sz="quarter" idx="1"/>
          </p:nvPr>
        </p:nvSpPr>
        <p:spPr/>
        <p:txBody>
          <a:bodyPr>
            <a:normAutofit/>
          </a:bodyPr>
          <a:lstStyle/>
          <a:p>
            <a:pPr>
              <a:spcAft>
                <a:spcPts val="600"/>
              </a:spcAft>
              <a:buFont typeface="Wingdings" pitchFamily="2" charset="2"/>
              <a:buChar char="n"/>
            </a:pPr>
            <a:r>
              <a:rPr lang="zh-CN" altLang="en-US" sz="2400" dirty="0">
                <a:latin typeface="华文楷体" pitchFamily="2" charset="-122"/>
                <a:ea typeface="华文楷体" pitchFamily="2" charset="-122"/>
              </a:rPr>
              <a:t>降低壁垒</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关税和非关税措施</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a:spcAft>
                <a:spcPts val="600"/>
              </a:spcAft>
              <a:buFont typeface="Wingdings" pitchFamily="2" charset="2"/>
              <a:buChar char="n"/>
            </a:pPr>
            <a:r>
              <a:rPr lang="en-US" altLang="zh-CN" sz="2400" dirty="0">
                <a:latin typeface="华文楷体" pitchFamily="2" charset="-122"/>
                <a:ea typeface="华文楷体" pitchFamily="2" charset="-122"/>
              </a:rPr>
              <a:t>9</a:t>
            </a:r>
            <a:r>
              <a:rPr lang="zh-CN" altLang="en-US" sz="2400" dirty="0">
                <a:latin typeface="华文楷体" pitchFamily="2" charset="-122"/>
                <a:ea typeface="华文楷体" pitchFamily="2" charset="-122"/>
              </a:rPr>
              <a:t>轮贸易谈判；</a:t>
            </a:r>
            <a:endParaRPr lang="en-US" altLang="zh-CN" sz="2400" dirty="0">
              <a:latin typeface="华文楷体" pitchFamily="2" charset="-122"/>
              <a:ea typeface="华文楷体" pitchFamily="2" charset="-122"/>
            </a:endParaRPr>
          </a:p>
          <a:p>
            <a:pPr>
              <a:spcAft>
                <a:spcPts val="600"/>
              </a:spcAft>
              <a:buFont typeface="Wingdings" pitchFamily="2" charset="2"/>
              <a:buChar char="n"/>
            </a:pPr>
            <a:r>
              <a:rPr lang="zh-CN" altLang="en-US" sz="2400" dirty="0">
                <a:latin typeface="华文楷体" pitchFamily="2" charset="-122"/>
                <a:ea typeface="华文楷体" pitchFamily="2" charset="-122"/>
              </a:rPr>
              <a:t>截至</a:t>
            </a:r>
            <a:r>
              <a:rPr lang="en-US" altLang="zh-CN" sz="2400" dirty="0">
                <a:latin typeface="华文楷体" pitchFamily="2" charset="-122"/>
                <a:ea typeface="华文楷体" pitchFamily="2" charset="-122"/>
              </a:rPr>
              <a:t>20</a:t>
            </a:r>
            <a:r>
              <a:rPr lang="zh-CN" altLang="en-US" sz="2400" dirty="0">
                <a:latin typeface="华文楷体" pitchFamily="2" charset="-122"/>
                <a:ea typeface="华文楷体" pitchFamily="2" charset="-122"/>
              </a:rPr>
              <a:t>世纪末，工业国家的工业品税率降到了低于</a:t>
            </a:r>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a:spcAft>
                <a:spcPts val="600"/>
              </a:spcAft>
              <a:buFont typeface="Wingdings" pitchFamily="2" charset="2"/>
              <a:buChar char="n"/>
            </a:pP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允许</a:t>
            </a: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逐步自由化</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a:t>
            </a:r>
          </a:p>
        </p:txBody>
      </p:sp>
    </p:spTree>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r>
              <a:rPr lang="zh-CN" altLang="en-US" sz="3200" dirty="0"/>
              <a:t>公平竞争原则</a:t>
            </a:r>
          </a:p>
        </p:txBody>
      </p:sp>
      <p:sp>
        <p:nvSpPr>
          <p:cNvPr id="3" name="内容占位符 2"/>
          <p:cNvSpPr>
            <a:spLocks noGrp="1"/>
          </p:cNvSpPr>
          <p:nvPr>
            <p:ph sz="quarter" idx="1"/>
          </p:nvPr>
        </p:nvSpPr>
        <p:spPr/>
        <p:txBody>
          <a:bodyPr>
            <a:normAutofit/>
          </a:bodyPr>
          <a:lstStyle/>
          <a:p>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更准确的说</a:t>
            </a:r>
            <a:r>
              <a:rPr lang="en-US" altLang="zh-CN" sz="2400" dirty="0">
                <a:latin typeface="华文楷体" pitchFamily="2" charset="-122"/>
                <a:ea typeface="华文楷体" pitchFamily="2" charset="-122"/>
              </a:rPr>
              <a:t>, </a:t>
            </a:r>
            <a:r>
              <a:rPr lang="en-US" altLang="zh-CN" sz="2400" dirty="0">
                <a:latin typeface="Times New Roman" pitchFamily="18" charset="0"/>
                <a:ea typeface="华文楷体" pitchFamily="2" charset="-122"/>
                <a:cs typeface="Times New Roman" pitchFamily="18" charset="0"/>
              </a:rPr>
              <a:t>WTO</a:t>
            </a:r>
            <a:r>
              <a:rPr lang="zh-CN" altLang="en-US" sz="2400" dirty="0">
                <a:latin typeface="华文楷体" pitchFamily="2" charset="-122"/>
                <a:ea typeface="华文楷体" pitchFamily="2" charset="-122"/>
              </a:rPr>
              <a:t>是一个致力于建立开放、公平和无扭曲公平竞争规则体系的机构。</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非歧视性最惠国待遇和国民待遇的规则都为贸易提供公平的环境。</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有关倾销和补贴的规定也都是为了保证贸易的公平。</a:t>
            </a:r>
          </a:p>
        </p:txBody>
      </p:sp>
    </p:spTree>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Benefits of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623172" cy="5257800"/>
          </a:xfrm>
        </p:spPr>
        <p:txBody>
          <a:bodyPr>
            <a:normAutofit fontScale="85000" lnSpcReduction="10000"/>
          </a:bodyPr>
          <a:lstStyle/>
          <a:p>
            <a:pPr>
              <a:buNone/>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 underlying philosophy of WTO is open markets, non -discrimination and global competition in international trade which is conducive to the national betterment of all member countries (</a:t>
            </a:r>
            <a:r>
              <a:rPr lang="en-US" sz="2600" dirty="0" err="1">
                <a:latin typeface="Times New Roman" pitchFamily="18" charset="0"/>
                <a:cs typeface="Times New Roman" pitchFamily="18" charset="0"/>
              </a:rPr>
              <a:t>Hoekman</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Kostecki</a:t>
            </a:r>
            <a:r>
              <a:rPr lang="en-US" sz="2600" dirty="0">
                <a:latin typeface="Times New Roman" pitchFamily="18" charset="0"/>
                <a:cs typeface="Times New Roman" pitchFamily="18" charset="0"/>
              </a:rPr>
              <a:t>, 2001). WTO consists of a set of disciplines which affects the government’s ability to put trade restrictions between countries which allows to increase international trade relations since1950. WTO is an intergovernmental organization meaning only governments have a legal standing in the organization. WTO is a member driven organization where each signatory has a vote (</a:t>
            </a:r>
            <a:r>
              <a:rPr lang="en-US" sz="2600" dirty="0" err="1">
                <a:latin typeface="Times New Roman" pitchFamily="18" charset="0"/>
                <a:cs typeface="Times New Roman" pitchFamily="18" charset="0"/>
              </a:rPr>
              <a:t>Narlikar</a:t>
            </a:r>
            <a:r>
              <a:rPr lang="en-US" sz="2600" dirty="0">
                <a:latin typeface="Times New Roman" pitchFamily="18" charset="0"/>
                <a:cs typeface="Times New Roman" pitchFamily="18" charset="0"/>
              </a:rPr>
              <a:t>, 2005).All decision of WTO are absolute and every member must abide by it. Example, in the case of U.S.A. and European Union they have a dispute over bananas or beef, it is the WTO which acts a judge and jury. WTO members are forced to impose trade sanctions against countries that have breached the rules set by the WTO (BBC News, 2010).</a:t>
            </a:r>
            <a:br>
              <a:rPr lang="en-US" sz="2600" dirty="0">
                <a:latin typeface="Times New Roman" pitchFamily="18" charset="0"/>
                <a:cs typeface="Times New Roman" pitchFamily="18" charset="0"/>
              </a:rPr>
            </a:br>
            <a:r>
              <a:rPr lang="en-US" sz="2400" dirty="0"/>
              <a:t/>
            </a:r>
            <a:br>
              <a:rPr lang="en-US" sz="2400" dirty="0"/>
            </a:b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lnSpcReduction="10000"/>
          </a:bodyPr>
          <a:lstStyle/>
          <a:p>
            <a:pPr>
              <a:buNone/>
            </a:pPr>
            <a:r>
              <a:rPr lang="en-US" sz="2400" b="1" dirty="0">
                <a:latin typeface="Times New Roman" pitchFamily="18" charset="0"/>
                <a:cs typeface="Times New Roman" pitchFamily="18" charset="0"/>
              </a:rPr>
              <a:t>   1. The WTO Is Fundamentally Undemocratic</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policies of the WTO impact all aspects of society and the planet, but it is not a democratic, transparent institution. The WTO rules are written by and for corporations with inside access to the negotiations. For example, the US Trade Representative gets heavy input for negotiations from 17 “Industry Sector Advisory Committees.” Citizen input by consumer, environmental, human rights and labor organizations is consistently ignored. Even simple requests for information are denied, and the proceedings are held in secret. Who elected this secret global government?</a:t>
            </a:r>
          </a:p>
          <a:p>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a:bodyPr>
          <a:lstStyle/>
          <a:p>
            <a:pPr>
              <a:buNone/>
            </a:pPr>
            <a:r>
              <a:rPr lang="en-US" sz="2400" b="1" dirty="0"/>
              <a:t>    </a:t>
            </a:r>
            <a:r>
              <a:rPr lang="en-US" sz="2400" b="1" dirty="0">
                <a:latin typeface="Times New Roman" pitchFamily="18" charset="0"/>
                <a:cs typeface="Times New Roman" pitchFamily="18" charset="0"/>
              </a:rPr>
              <a:t>2. The WTO Will Not Make Us Safer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 would like you to believe that creating a world of “free trade” will promote global understanding and peace. On the contrary, the domination of international trade by rich countries for the benefit of their individual interests fuels anger and resentment that make us less safe. To build real global security, we need international agreements that respect people’s rights to democracy and trade systems that promote global justice.</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lnSpcReduction="10000"/>
          </a:bodyPr>
          <a:lstStyle/>
          <a:p>
            <a:pPr>
              <a:buNone/>
            </a:pPr>
            <a:r>
              <a:rPr lang="en-US" sz="2400" b="1" dirty="0">
                <a:latin typeface="Times New Roman" pitchFamily="18" charset="0"/>
                <a:cs typeface="Times New Roman" pitchFamily="18" charset="0"/>
              </a:rPr>
              <a:t>    3. The WTO Tramples Labor and Human Rights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WTO rules put the “rights” of corporations to profit over human and labor rights. The WTO encourages a ‘race to the bottom’ in wages by pitting workers against each other rather than promoting internationally recognized labor standards. The WTO has ruled that it is illegal for a government to ban a product based on the way it is produced, such as with child labor. It has also ruled that governments cannot take into account “non commercial values” such as human rights, or the behavior of companies that do business with vicious dictatorships such as Burma when making purchasing decisions.</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fontScale="92500" lnSpcReduction="10000"/>
          </a:bodyPr>
          <a:lstStyle/>
          <a:p>
            <a:pPr>
              <a:buNone/>
            </a:pPr>
            <a:r>
              <a:rPr lang="en-US" sz="2400" b="1" dirty="0">
                <a:latin typeface="Times New Roman" pitchFamily="18" charset="0"/>
                <a:cs typeface="Times New Roman" pitchFamily="18" charset="0"/>
              </a:rPr>
              <a:t>    4. The WTO Would Privatize Essential Services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 is seeking to privatize essential public services such as education, health care, energy and water. Privatization means the selling off of public assets - such as radio airwaves or schools - to private (usually foreign) corporations, to run for profit rather than the public good. The WTO’s General Agreement on Trade in Services, or GATS, includes a list of about 160 threatened services including elder and child care, sewage, garbage, park maintenance, telecommunications, construction, banking, insurance, transportation, shipping, postal services, and tourism. In some countries, privatization is already occurring. Those least able to pay for vital services - working class communities- are the ones who suffer the most.</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fontScale="92500"/>
          </a:bodyPr>
          <a:lstStyle/>
          <a:p>
            <a:pPr>
              <a:buNone/>
            </a:pPr>
            <a:r>
              <a:rPr lang="en-US" sz="2400" b="1" dirty="0">
                <a:latin typeface="Times New Roman" pitchFamily="18" charset="0"/>
                <a:cs typeface="Times New Roman" pitchFamily="18" charset="0"/>
              </a:rPr>
              <a:t>    5. The WTO Is Destroying the Environment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 is being used by corporations to dismantle hard-won local and national environmental protections, which are attacked as “barriers to trade.” The very first WTO panel ruled that a provision of the US Clean Air Act, requiring both domestic and foreign producers alike to produce cleaner gasoline, was illegal. The WTO declared illegal a provision of the Endangered Species Act that requires shrimp sold in the US to be caught with an inexpensive device allowing endangered sea turtles to escape. The WTO is attempting to deregulate industries including logging, fishing, water utilities, and energy distribution, which will lead to further exploitation of these natural resources.</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什么是</a:t>
            </a:r>
            <a:r>
              <a:rPr lang="en-US" altLang="zh-CN" sz="3200" dirty="0">
                <a:latin typeface="Times New Roman" pitchFamily="18" charset="0"/>
                <a:cs typeface="Times New Roman" pitchFamily="18" charset="0"/>
              </a:rPr>
              <a:t>WTO?</a:t>
            </a:r>
            <a:endParaRPr lang="zh-CN" altLang="en-US" sz="3200" dirty="0">
              <a:latin typeface="Times New Roman" pitchFamily="18" charset="0"/>
              <a:cs typeface="Times New Roman" pitchFamily="18" charset="0"/>
            </a:endParaRPr>
          </a:p>
        </p:txBody>
      </p:sp>
      <p:sp>
        <p:nvSpPr>
          <p:cNvPr id="6" name="内容占位符 5"/>
          <p:cNvSpPr>
            <a:spLocks noGrp="1"/>
          </p:cNvSpPr>
          <p:nvPr>
            <p:ph sz="quarter" idx="2"/>
          </p:nvPr>
        </p:nvSpPr>
        <p:spPr>
          <a:xfrm>
            <a:off x="251520" y="2438400"/>
            <a:ext cx="7106562" cy="3581400"/>
          </a:xfrm>
        </p:spPr>
        <p:txBody>
          <a:bodyPr>
            <a:normAutofit/>
          </a:bodyPr>
          <a:lstStyle/>
          <a:p>
            <a:pPr>
              <a:buFont typeface="Wingdings" pitchFamily="2" charset="2"/>
              <a:buChar char="l"/>
            </a:pPr>
            <a:r>
              <a:rPr lang="en-US" altLang="zh-CN" sz="2400" b="1" dirty="0">
                <a:latin typeface="Bell MT" pitchFamily="18" charset="0"/>
              </a:rPr>
              <a:t> </a:t>
            </a:r>
            <a:r>
              <a:rPr lang="zh-CN" altLang="en-US" sz="2400" b="1" dirty="0">
                <a:latin typeface="Bell MT" pitchFamily="18" charset="0"/>
              </a:rPr>
              <a:t>地点</a:t>
            </a:r>
            <a:r>
              <a:rPr lang="en-US" altLang="zh-CN" sz="2400" b="1" dirty="0">
                <a:latin typeface="Bell MT" pitchFamily="18" charset="0"/>
              </a:rPr>
              <a:t>: </a:t>
            </a:r>
            <a:r>
              <a:rPr lang="zh-CN" altLang="en-US" sz="2400" dirty="0">
                <a:latin typeface="Bell MT" pitchFamily="18" charset="0"/>
              </a:rPr>
              <a:t>日内瓦、瑞士</a:t>
            </a:r>
            <a:endParaRPr lang="en-US" altLang="zh-CN" sz="2400" dirty="0">
              <a:latin typeface="Bell MT" pitchFamily="18" charset="0"/>
            </a:endParaRPr>
          </a:p>
          <a:p>
            <a:pPr>
              <a:buFont typeface="Wingdings" pitchFamily="2" charset="2"/>
              <a:buChar char="l"/>
            </a:pPr>
            <a:r>
              <a:rPr lang="en-US" altLang="zh-CN" sz="2400" b="1" dirty="0">
                <a:latin typeface="Bell MT" pitchFamily="18" charset="0"/>
              </a:rPr>
              <a:t> </a:t>
            </a:r>
            <a:r>
              <a:rPr lang="zh-CN" altLang="en-US" sz="2400" b="1" dirty="0">
                <a:latin typeface="Bell MT" pitchFamily="18" charset="0"/>
              </a:rPr>
              <a:t>成立时间</a:t>
            </a:r>
            <a:r>
              <a:rPr lang="en-US" altLang="zh-CN" sz="2400" b="1" dirty="0">
                <a:latin typeface="Bell MT" pitchFamily="18" charset="0"/>
              </a:rPr>
              <a:t>: </a:t>
            </a:r>
            <a:r>
              <a:rPr lang="en-US" altLang="zh-CN" sz="2400" dirty="0">
                <a:latin typeface="Bell MT" pitchFamily="18" charset="0"/>
              </a:rPr>
              <a:t>1995.01.01</a:t>
            </a:r>
          </a:p>
          <a:p>
            <a:pPr>
              <a:buFont typeface="Wingdings" pitchFamily="2" charset="2"/>
              <a:buChar char="l"/>
            </a:pPr>
            <a:r>
              <a:rPr lang="en-US" altLang="zh-CN" sz="2400" b="1" dirty="0">
                <a:latin typeface="Bell MT" pitchFamily="18" charset="0"/>
              </a:rPr>
              <a:t> </a:t>
            </a:r>
            <a:r>
              <a:rPr lang="zh-CN" altLang="en-US" sz="2400" b="1" dirty="0">
                <a:latin typeface="Bell MT" pitchFamily="18" charset="0"/>
              </a:rPr>
              <a:t>成立</a:t>
            </a:r>
            <a:r>
              <a:rPr lang="en-US" altLang="zh-CN" sz="2400" b="1" dirty="0">
                <a:latin typeface="Bell MT" pitchFamily="18" charset="0"/>
              </a:rPr>
              <a:t>: </a:t>
            </a:r>
            <a:r>
              <a:rPr lang="zh-CN" altLang="en-US" sz="2400" dirty="0">
                <a:latin typeface="Bell MT" pitchFamily="18" charset="0"/>
              </a:rPr>
              <a:t>乌拉圭回合的谈判</a:t>
            </a:r>
            <a:r>
              <a:rPr lang="en-US" altLang="zh-CN" sz="2400" dirty="0">
                <a:latin typeface="Bell MT" pitchFamily="18" charset="0"/>
              </a:rPr>
              <a:t>(1986-94)</a:t>
            </a:r>
          </a:p>
          <a:p>
            <a:pPr>
              <a:buFont typeface="Wingdings" pitchFamily="2" charset="2"/>
              <a:buChar char="l"/>
            </a:pPr>
            <a:r>
              <a:rPr lang="zh-CN" altLang="en-US" sz="2400" b="1" dirty="0">
                <a:latin typeface="Bell MT" pitchFamily="18" charset="0"/>
              </a:rPr>
              <a:t>最高决策机构：</a:t>
            </a:r>
            <a:r>
              <a:rPr lang="zh-CN" altLang="en-US" sz="2400" dirty="0">
                <a:latin typeface="Bell MT" pitchFamily="18" charset="0"/>
              </a:rPr>
              <a:t>部长级会议（两年一次）</a:t>
            </a:r>
            <a:endParaRPr lang="en-US" altLang="zh-CN" sz="2400" dirty="0">
              <a:latin typeface="Bell MT" pitchFamily="18" charset="0"/>
            </a:endParaRPr>
          </a:p>
          <a:p>
            <a:pPr>
              <a:buFont typeface="Wingdings" pitchFamily="2" charset="2"/>
              <a:buChar char="l"/>
            </a:pPr>
            <a:r>
              <a:rPr lang="en-US" altLang="zh-CN" sz="2400" b="1" dirty="0">
                <a:latin typeface="Bell MT" pitchFamily="18" charset="0"/>
              </a:rPr>
              <a:t> </a:t>
            </a:r>
            <a:r>
              <a:rPr lang="zh-CN" altLang="en-US" sz="2400" b="1" dirty="0">
                <a:latin typeface="Bell MT" pitchFamily="18" charset="0"/>
              </a:rPr>
              <a:t>成员数</a:t>
            </a:r>
            <a:r>
              <a:rPr lang="en-US" altLang="zh-CN" sz="2400" b="1" dirty="0">
                <a:latin typeface="Bell MT" pitchFamily="18" charset="0"/>
              </a:rPr>
              <a:t>:  </a:t>
            </a:r>
            <a:r>
              <a:rPr lang="en-US" altLang="zh-CN" sz="2400" dirty="0">
                <a:latin typeface="Bell MT" pitchFamily="18" charset="0"/>
              </a:rPr>
              <a:t>156 </a:t>
            </a:r>
            <a:r>
              <a:rPr lang="zh-CN" altLang="en-US" sz="2400" dirty="0">
                <a:latin typeface="Bell MT" pitchFamily="18" charset="0"/>
              </a:rPr>
              <a:t>个国家</a:t>
            </a:r>
            <a:r>
              <a:rPr lang="en-US" altLang="zh-CN" sz="2400" dirty="0">
                <a:latin typeface="Bell MT" pitchFamily="18" charset="0"/>
              </a:rPr>
              <a:t>(2012</a:t>
            </a:r>
            <a:r>
              <a:rPr lang="zh-CN" altLang="en-US" sz="2400" dirty="0">
                <a:latin typeface="Bell MT" pitchFamily="18" charset="0"/>
              </a:rPr>
              <a:t>年</a:t>
            </a:r>
            <a:r>
              <a:rPr lang="en-US" altLang="zh-CN" sz="2400" dirty="0">
                <a:latin typeface="Bell MT" pitchFamily="18" charset="0"/>
              </a:rPr>
              <a:t>)</a:t>
            </a:r>
          </a:p>
        </p:txBody>
      </p:sp>
      <p:sp>
        <p:nvSpPr>
          <p:cNvPr id="5" name="文本占位符 4"/>
          <p:cNvSpPr>
            <a:spLocks noGrp="1"/>
          </p:cNvSpPr>
          <p:nvPr>
            <p:ph type="body" sz="quarter" idx="1"/>
          </p:nvPr>
        </p:nvSpPr>
        <p:spPr>
          <a:xfrm>
            <a:off x="251520" y="1752600"/>
            <a:ext cx="4244280" cy="640080"/>
          </a:xfrm>
          <a:solidFill>
            <a:schemeClr val="accent2">
              <a:lumMod val="75000"/>
            </a:schemeClr>
          </a:solidFill>
        </p:spPr>
        <p:txBody>
          <a:bodyPr>
            <a:normAutofit/>
          </a:bodyPr>
          <a:lstStyle/>
          <a:p>
            <a:pPr algn="ctr"/>
            <a:r>
              <a:rPr lang="zh-CN" altLang="en-US" sz="2400" dirty="0">
                <a:effectLst>
                  <a:outerShdw blurRad="38100" dist="38100" dir="2700000" algn="tl">
                    <a:srgbClr val="000000">
                      <a:alpha val="43137"/>
                    </a:srgbClr>
                  </a:outerShdw>
                </a:effectLst>
                <a:latin typeface="Bell MT" pitchFamily="18" charset="0"/>
              </a:rPr>
              <a:t>基本概况</a:t>
            </a:r>
          </a:p>
        </p:txBody>
      </p:sp>
      <p:pic>
        <p:nvPicPr>
          <p:cNvPr id="29704" name="Picture 8" descr="http://www.zejl.com/UpPic/200852481751204.jpg"/>
          <p:cNvPicPr>
            <a:picLocks noChangeAspect="1" noChangeArrowheads="1"/>
          </p:cNvPicPr>
          <p:nvPr/>
        </p:nvPicPr>
        <p:blipFill>
          <a:blip r:embed="rId2" cstate="print"/>
          <a:srcRect/>
          <a:stretch>
            <a:fillRect/>
          </a:stretch>
        </p:blipFill>
        <p:spPr bwMode="auto">
          <a:xfrm>
            <a:off x="3143240" y="5715016"/>
            <a:ext cx="1527823" cy="938852"/>
          </a:xfrm>
          <a:prstGeom prst="rect">
            <a:avLst/>
          </a:prstGeom>
          <a:noFill/>
        </p:spPr>
      </p:pic>
    </p:spTree>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fontScale="92500" lnSpcReduction="20000"/>
          </a:bodyPr>
          <a:lstStyle/>
          <a:p>
            <a:pPr>
              <a:buNone/>
            </a:pPr>
            <a:r>
              <a:rPr lang="en-US" sz="2400" b="1" dirty="0">
                <a:latin typeface="Times New Roman" pitchFamily="18" charset="0"/>
                <a:cs typeface="Times New Roman" pitchFamily="18" charset="0"/>
              </a:rPr>
              <a:t>    6. The WTO is Killing People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WTO’s fierce defense of ‘Trade Related Intellectual Property’ rights (TRIPs)—patents, copyrights and trademarks—comes at the expense of health and human lives. The WTO has protected for pharmaceutical companies’ ‘right to profit’ against governments seeking to protect their people’s health by providing lifesaving medicines in countries in areas like sub-</a:t>
            </a:r>
            <a:r>
              <a:rPr lang="en-US" sz="2400" dirty="0" err="1">
                <a:latin typeface="Times New Roman" pitchFamily="18" charset="0"/>
                <a:cs typeface="Times New Roman" pitchFamily="18" charset="0"/>
              </a:rPr>
              <a:t>saharan</a:t>
            </a:r>
            <a:r>
              <a:rPr lang="en-US" sz="2400" dirty="0">
                <a:latin typeface="Times New Roman" pitchFamily="18" charset="0"/>
                <a:cs typeface="Times New Roman" pitchFamily="18" charset="0"/>
              </a:rPr>
              <a:t> Africa, where thousands die every day from HIV/AIDS. Developing countries won an important victory in 2001 when they affirmed the right to produce generic drugs (or import them if they lacked production capacity), so that they could provide essential lifesaving medicines to their populations less expensively. Unfortunately, in September 2003, many new conditions were agreed to that will make it more difficult for countries to produce those drugs. Once again, the WTO demonstrates that it favors corporate profit over saving human lives.</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lnSpcReduction="10000"/>
          </a:bodyPr>
          <a:lstStyle/>
          <a:p>
            <a:pPr>
              <a:buNone/>
            </a:pPr>
            <a:r>
              <a:rPr lang="en-US" sz="2400" b="1" dirty="0">
                <a:latin typeface="Times New Roman" pitchFamily="18" charset="0"/>
                <a:cs typeface="Times New Roman" pitchFamily="18" charset="0"/>
              </a:rPr>
              <a:t>    7. The WTO is Increasing Inequality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Free trade is not working for the majority of the world. During the most recent period of rapid growth in global trade and investment (1960 to 1998) inequality worsened both internationally and within countries. The UN Development Program reports that the richest 20 percent of the world’s population consume 86 percent of the world’s resources while the poorest 80 percent consume just 14 percent. WTO rules have hastened these trends by opening up countries to foreign investment and thereby making it easier for production to go where the labor is cheapest and most easily exploited and environmental costs are low.</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a:bodyPr>
          <a:lstStyle/>
          <a:p>
            <a:pPr>
              <a:buNone/>
            </a:pPr>
            <a:r>
              <a:rPr lang="en-US" sz="2400" b="1" dirty="0">
                <a:latin typeface="Times New Roman" pitchFamily="18" charset="0"/>
                <a:cs typeface="Times New Roman" pitchFamily="18" charset="0"/>
              </a:rPr>
              <a:t>    8. The WTO is Increasing Hunger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Farmers produce enough food in the world to feed everyone – yet because of corporate control of food distribution, as many as 800 million people worldwide suffer from chronic malnutrition. According to the Universal Declaration of Human Rights, food is a human right. In developing countries, as many as four out of every five people make their living from the land. But the leading principle in the WTO’s Agreement on Agriculture is that market forces should control agricultural policies-rather than a national commitment to guarantee food security and maintain decent family farmer incomes. </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495800"/>
          </a:xfrm>
        </p:spPr>
        <p:txBody>
          <a:bodyPr>
            <a:normAutofit fontScale="92500" lnSpcReduction="20000"/>
          </a:bodyPr>
          <a:lstStyle/>
          <a:p>
            <a:pPr>
              <a:buNone/>
            </a:pPr>
            <a:r>
              <a:rPr lang="en-US" sz="2400" b="1" dirty="0">
                <a:latin typeface="Times New Roman" pitchFamily="18" charset="0"/>
                <a:cs typeface="Times New Roman" pitchFamily="18" charset="0"/>
              </a:rPr>
              <a:t>    9. The WTO Hurts Poor, Small Countries in Favor of Rich Powerful Nations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 supposedly operates on a consensus basis, with equal decision-making power for all. In reality, many important decisions get made in a process whereby poor countries’ negotiators are not even invited to closed door meetings – and then ‘agreements’ are announced that poor countries didn’t even know were being discussed. Many countries do not even have enough trade personnel to participate in all the negotiations or to even have a permanent representative at the WTO. This severely disadvantages poor countries from representing their interests. Likewise, many countries are too poor to defend themselves from WTO challenges from the rich countries, and change their laws rather than pay for their own defense.</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972072"/>
          </a:xfrm>
        </p:spPr>
        <p:txBody>
          <a:bodyPr>
            <a:normAutofit fontScale="92500" lnSpcReduction="20000"/>
          </a:bodyPr>
          <a:lstStyle/>
          <a:p>
            <a:pPr>
              <a:buNone/>
            </a:pPr>
            <a:r>
              <a:rPr lang="en-US" sz="2400" b="1" dirty="0">
                <a:latin typeface="Times New Roman" pitchFamily="18" charset="0"/>
                <a:cs typeface="Times New Roman" pitchFamily="18" charset="0"/>
              </a:rPr>
              <a:t>    10. The WTO Undermines Local Level Decision-Making and National Sovereignty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WTO’s “most favored nation” provision requires all WTO member countries to treat each other equally and to treat all corporations from these countries equally regardless of their track record. Local policies aimed at rewarding companies who hire local residents, use domestic materials, or adopt environmentally sound practices are essentially illegal under the WTO. Developing countries are prohibited from creating local laws that developed countries once pursued, such as protecting new, domestic industries until they can be internationally competitive. California Governor Gray Davis vetoed a “Buy California” bill that would have granted a small preference to local businesses because it was WTO-illegal. Conforming with the WTO required entire sections of US laws to be rewritten. Many countries are even changing their laws and constitutions in anticipation of potential future WTO rulings and negotiations.</a:t>
            </a: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357166"/>
            <a:ext cx="8153400" cy="990600"/>
          </a:xfrm>
        </p:spPr>
        <p:txBody>
          <a:bodyPr>
            <a:normAutofit/>
          </a:bodyPr>
          <a:lstStyle/>
          <a:p>
            <a:pPr algn="ctr"/>
            <a:r>
              <a:rPr lang="en-US" altLang="zh-CN" sz="3200" dirty="0">
                <a:latin typeface="Times New Roman" pitchFamily="18" charset="0"/>
                <a:cs typeface="Times New Roman" pitchFamily="18" charset="0"/>
              </a:rPr>
              <a:t>Top Reasons to Oppose the WTO</a:t>
            </a:r>
            <a:endParaRPr lang="zh-CN" altLang="en-US" sz="3200" dirty="0">
              <a:latin typeface="Times New Roman" pitchFamily="18" charset="0"/>
              <a:cs typeface="Times New Roman" pitchFamily="18" charset="0"/>
            </a:endParaRPr>
          </a:p>
        </p:txBody>
      </p:sp>
      <p:sp>
        <p:nvSpPr>
          <p:cNvPr id="3" name="内容占位符 2"/>
          <p:cNvSpPr>
            <a:spLocks noGrp="1"/>
          </p:cNvSpPr>
          <p:nvPr>
            <p:ph sz="quarter" idx="1"/>
          </p:nvPr>
        </p:nvSpPr>
        <p:spPr>
          <a:xfrm>
            <a:off x="520828" y="1600200"/>
            <a:ext cx="8337452" cy="4972072"/>
          </a:xfrm>
        </p:spPr>
        <p:txBody>
          <a:bodyPr>
            <a:normAutofit/>
          </a:bodyPr>
          <a:lstStyle/>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International opposition to the WTO is growing. Massive protests in Seattle of 1999 brought over 50,000 people together to oppose the WTO—and succeeded in shutting the meeting down. When the WTO met in 2001, the Trade negotiators were unable meet their goals of expanding the WTO’s reach. In Mexico and Hong Kong, China, the WTO met thousands of activists in protest, scoring a major victory for democracy. Developing countries refused to give in to the rich countries’ agenda of WTO expansion - and caused the talks to collapse!</a:t>
            </a:r>
            <a:br>
              <a:rPr lang="en-US" sz="2400" dirty="0">
                <a:latin typeface="Times New Roman" pitchFamily="18" charset="0"/>
                <a:cs typeface="Times New Roman" pitchFamily="18" charset="0"/>
              </a:rPr>
            </a:br>
            <a:endParaRPr lang="zh-CN" altLang="en-US"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latin typeface="Impact" pitchFamily="34" charset="0"/>
              </a:rPr>
              <a:t>“</a:t>
            </a:r>
            <a:r>
              <a:rPr lang="zh-CN" altLang="en-US" sz="2800" dirty="0">
                <a:latin typeface="Impact" pitchFamily="34" charset="0"/>
              </a:rPr>
              <a:t>复关</a:t>
            </a:r>
            <a:r>
              <a:rPr lang="en-US" altLang="zh-CN" sz="2800" dirty="0">
                <a:latin typeface="Impact" pitchFamily="34" charset="0"/>
              </a:rPr>
              <a:t>”</a:t>
            </a:r>
            <a:r>
              <a:rPr lang="zh-CN" altLang="en-US" sz="2800" dirty="0">
                <a:latin typeface="Impact" pitchFamily="34" charset="0"/>
              </a:rPr>
              <a:t>与加入世界贸易组织谈判的历史背景</a:t>
            </a:r>
          </a:p>
        </p:txBody>
      </p:sp>
      <p:sp>
        <p:nvSpPr>
          <p:cNvPr id="3" name="内容占位符 2"/>
          <p:cNvSpPr>
            <a:spLocks noGrp="1"/>
          </p:cNvSpPr>
          <p:nvPr>
            <p:ph sz="quarter" idx="1"/>
          </p:nvPr>
        </p:nvSpPr>
        <p:spPr>
          <a:xfrm>
            <a:off x="611560" y="4643446"/>
            <a:ext cx="8208912" cy="1953906"/>
          </a:xfrm>
        </p:spPr>
        <p:txBody>
          <a:bodyPr>
            <a:normAutofit/>
          </a:bodyPr>
          <a:lstStyle/>
          <a:p>
            <a:pPr algn="just">
              <a:buFont typeface="Wingdings" pitchFamily="2" charset="2"/>
              <a:buChar char="l"/>
            </a:pPr>
            <a:r>
              <a:rPr lang="en-US" altLang="zh-CN" sz="2000" i="1" dirty="0">
                <a:solidFill>
                  <a:srgbClr val="FF0000"/>
                </a:solidFill>
                <a:latin typeface="华文楷体" pitchFamily="2" charset="-122"/>
                <a:ea typeface="华文楷体" pitchFamily="2" charset="-122"/>
                <a:cs typeface="Calibri" pitchFamily="34" charset="0"/>
              </a:rPr>
              <a:t>2001</a:t>
            </a:r>
            <a:r>
              <a:rPr lang="zh-CN" altLang="en-US" sz="2000" i="1" dirty="0">
                <a:solidFill>
                  <a:srgbClr val="FF0000"/>
                </a:solidFill>
                <a:latin typeface="华文楷体" pitchFamily="2" charset="-122"/>
                <a:ea typeface="华文楷体" pitchFamily="2" charset="-122"/>
                <a:cs typeface="Calibri" pitchFamily="34" charset="0"/>
              </a:rPr>
              <a:t>年</a:t>
            </a:r>
            <a:r>
              <a:rPr lang="en-US" altLang="zh-CN" sz="2000" i="1" dirty="0">
                <a:solidFill>
                  <a:srgbClr val="FF0000"/>
                </a:solidFill>
                <a:latin typeface="华文楷体" pitchFamily="2" charset="-122"/>
                <a:ea typeface="华文楷体" pitchFamily="2" charset="-122"/>
                <a:cs typeface="Calibri" pitchFamily="34" charset="0"/>
              </a:rPr>
              <a:t>12</a:t>
            </a:r>
            <a:r>
              <a:rPr lang="zh-CN" altLang="en-US" sz="2000" i="1" dirty="0">
                <a:solidFill>
                  <a:srgbClr val="FF0000"/>
                </a:solidFill>
                <a:latin typeface="华文楷体" pitchFamily="2" charset="-122"/>
                <a:ea typeface="华文楷体" pitchFamily="2" charset="-122"/>
                <a:cs typeface="Calibri" pitchFamily="34" charset="0"/>
              </a:rPr>
              <a:t>月</a:t>
            </a:r>
            <a:r>
              <a:rPr lang="en-US" altLang="zh-CN" sz="2000" i="1" dirty="0">
                <a:solidFill>
                  <a:srgbClr val="FF0000"/>
                </a:solidFill>
                <a:latin typeface="华文楷体" pitchFamily="2" charset="-122"/>
                <a:ea typeface="华文楷体" pitchFamily="2" charset="-122"/>
                <a:cs typeface="Calibri" pitchFamily="34" charset="0"/>
              </a:rPr>
              <a:t>11</a:t>
            </a:r>
            <a:r>
              <a:rPr lang="zh-CN" altLang="en-US" sz="2000" i="1" dirty="0">
                <a:solidFill>
                  <a:srgbClr val="FF0000"/>
                </a:solidFill>
                <a:latin typeface="华文楷体" pitchFamily="2" charset="-122"/>
                <a:ea typeface="华文楷体" pitchFamily="2" charset="-122"/>
                <a:cs typeface="Calibri" pitchFamily="34" charset="0"/>
              </a:rPr>
              <a:t>日</a:t>
            </a: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中国正式加入</a:t>
            </a:r>
            <a:r>
              <a:rPr lang="en-US" altLang="zh-CN" sz="2000" dirty="0">
                <a:latin typeface="华文楷体" pitchFamily="2" charset="-122"/>
                <a:ea typeface="华文楷体" pitchFamily="2" charset="-122"/>
                <a:cs typeface="Calibri" pitchFamily="34" charset="0"/>
              </a:rPr>
              <a:t>WTO, </a:t>
            </a:r>
            <a:r>
              <a:rPr lang="zh-CN" altLang="en-US" sz="2000" dirty="0">
                <a:latin typeface="华文楷体" pitchFamily="2" charset="-122"/>
                <a:ea typeface="华文楷体" pitchFamily="2" charset="-122"/>
                <a:cs typeface="Calibri" pitchFamily="34" charset="0"/>
              </a:rPr>
              <a:t>成为第</a:t>
            </a:r>
            <a:r>
              <a:rPr lang="en-US" altLang="zh-CN" sz="2000" i="1" dirty="0">
                <a:solidFill>
                  <a:srgbClr val="FF0000"/>
                </a:solidFill>
                <a:latin typeface="华文楷体" pitchFamily="2" charset="-122"/>
                <a:ea typeface="华文楷体" pitchFamily="2" charset="-122"/>
                <a:cs typeface="Calibri" pitchFamily="34" charset="0"/>
              </a:rPr>
              <a:t>143</a:t>
            </a:r>
            <a:r>
              <a:rPr lang="zh-CN" altLang="en-US" sz="2000" dirty="0">
                <a:latin typeface="华文楷体" pitchFamily="2" charset="-122"/>
                <a:ea typeface="华文楷体" pitchFamily="2" charset="-122"/>
                <a:cs typeface="Calibri" pitchFamily="34" charset="0"/>
              </a:rPr>
              <a:t>个成员；</a:t>
            </a:r>
            <a:endParaRPr lang="en-US" altLang="zh-CN" sz="2000" dirty="0">
              <a:latin typeface="华文楷体" pitchFamily="2" charset="-122"/>
              <a:ea typeface="华文楷体" pitchFamily="2" charset="-122"/>
              <a:cs typeface="Calibri" pitchFamily="34" charset="0"/>
            </a:endParaRPr>
          </a:p>
          <a:p>
            <a:pPr algn="just">
              <a:buFont typeface="Wingdings" pitchFamily="2" charset="2"/>
              <a:buChar char="l"/>
            </a:pPr>
            <a:r>
              <a:rPr lang="zh-CN" altLang="en-US" sz="2000" dirty="0">
                <a:latin typeface="华文楷体" pitchFamily="2" charset="-122"/>
                <a:ea typeface="华文楷体" pitchFamily="2" charset="-122"/>
                <a:cs typeface="Calibri" pitchFamily="34" charset="0"/>
              </a:rPr>
              <a:t>加入</a:t>
            </a:r>
            <a:r>
              <a:rPr lang="en-US" altLang="zh-CN" sz="2000" dirty="0">
                <a:latin typeface="华文楷体" pitchFamily="2" charset="-122"/>
                <a:ea typeface="华文楷体" pitchFamily="2" charset="-122"/>
                <a:cs typeface="Calibri" pitchFamily="34" charset="0"/>
              </a:rPr>
              <a:t>WTO</a:t>
            </a:r>
            <a:r>
              <a:rPr lang="zh-CN" altLang="en-US" sz="2000" dirty="0">
                <a:latin typeface="华文楷体" pitchFamily="2" charset="-122"/>
                <a:ea typeface="华文楷体" pitchFamily="2" charset="-122"/>
                <a:cs typeface="Calibri" pitchFamily="34" charset="0"/>
              </a:rPr>
              <a:t>是中国经济发展、现代化和融入世界的重要里程碑；</a:t>
            </a:r>
            <a:endParaRPr lang="en-US" altLang="zh-CN" sz="2000" dirty="0">
              <a:latin typeface="华文楷体" pitchFamily="2" charset="-122"/>
              <a:ea typeface="华文楷体" pitchFamily="2" charset="-122"/>
              <a:cs typeface="Calibri" pitchFamily="34" charset="0"/>
            </a:endParaRPr>
          </a:p>
          <a:p>
            <a:pPr algn="just">
              <a:buFont typeface="Wingdings" pitchFamily="2" charset="2"/>
              <a:buChar char="l"/>
            </a:pPr>
            <a:r>
              <a:rPr lang="zh-CN" altLang="en-US" sz="2000" dirty="0">
                <a:latin typeface="华文楷体" pitchFamily="2" charset="-122"/>
                <a:ea typeface="华文楷体" pitchFamily="2" charset="-122"/>
                <a:cs typeface="Calibri" pitchFamily="34" charset="0"/>
              </a:rPr>
              <a:t>正式加入</a:t>
            </a:r>
            <a:r>
              <a:rPr lang="en-US" altLang="zh-CN" sz="2000" dirty="0">
                <a:latin typeface="华文楷体" pitchFamily="2" charset="-122"/>
                <a:ea typeface="华文楷体" pitchFamily="2" charset="-122"/>
                <a:cs typeface="Calibri" pitchFamily="34" charset="0"/>
              </a:rPr>
              <a:t>WTO</a:t>
            </a:r>
            <a:r>
              <a:rPr lang="zh-CN" altLang="en-US" sz="2000" dirty="0">
                <a:latin typeface="华文楷体" pitchFamily="2" charset="-122"/>
                <a:ea typeface="华文楷体" pitchFamily="2" charset="-122"/>
                <a:cs typeface="Calibri" pitchFamily="34" charset="0"/>
              </a:rPr>
              <a:t>并不是结束，而是开始，是改革开放的一个新阶段。</a:t>
            </a:r>
          </a:p>
        </p:txBody>
      </p:sp>
      <p:pic>
        <p:nvPicPr>
          <p:cNvPr id="26626" name="Picture 2" descr="http://img.ifeng.com/itvimg/2011/12/09/4f301ca0-70a3-437d-b69c-9dc227a407af.jpg"/>
          <p:cNvPicPr>
            <a:picLocks noChangeAspect="1" noChangeArrowheads="1"/>
          </p:cNvPicPr>
          <p:nvPr/>
        </p:nvPicPr>
        <p:blipFill>
          <a:blip r:embed="rId2" cstate="print"/>
          <a:srcRect/>
          <a:stretch>
            <a:fillRect/>
          </a:stretch>
        </p:blipFill>
        <p:spPr bwMode="auto">
          <a:xfrm>
            <a:off x="4929190" y="1548812"/>
            <a:ext cx="4067944" cy="2880320"/>
          </a:xfrm>
          <a:prstGeom prst="rect">
            <a:avLst/>
          </a:prstGeom>
          <a:noFill/>
        </p:spPr>
      </p:pic>
      <p:pic>
        <p:nvPicPr>
          <p:cNvPr id="26630" name="Picture 6" descr="http://news.xinhuanet.com/fortune/2011-12/06/122385762_61n.jpg"/>
          <p:cNvPicPr>
            <a:picLocks noChangeAspect="1" noChangeArrowheads="1"/>
          </p:cNvPicPr>
          <p:nvPr/>
        </p:nvPicPr>
        <p:blipFill>
          <a:blip r:embed="rId3" cstate="print"/>
          <a:srcRect/>
          <a:stretch>
            <a:fillRect/>
          </a:stretch>
        </p:blipFill>
        <p:spPr bwMode="auto">
          <a:xfrm>
            <a:off x="557824" y="1562460"/>
            <a:ext cx="4357718" cy="2880320"/>
          </a:xfrm>
          <a:prstGeom prst="rect">
            <a:avLst/>
          </a:prstGeom>
          <a:noFill/>
        </p:spPr>
      </p:pic>
    </p:spTree>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500174"/>
            <a:ext cx="8153400" cy="5357826"/>
          </a:xfrm>
        </p:spPr>
        <p:txBody>
          <a:bodyPr>
            <a:normAutofit/>
          </a:bodyPr>
          <a:lstStyle/>
          <a:p>
            <a:pPr algn="just">
              <a:buFont typeface="Wingdings" pitchFamily="2" charset="2"/>
              <a:buChar char="n"/>
            </a:pPr>
            <a:r>
              <a:rPr lang="zh-CN" altLang="en-US" sz="2400" dirty="0">
                <a:latin typeface="华文楷体" pitchFamily="2" charset="-122"/>
                <a:ea typeface="华文楷体" pitchFamily="2" charset="-122"/>
                <a:cs typeface="Calibri" pitchFamily="34" charset="0"/>
              </a:rPr>
              <a:t>国际环境变化提供了机会和可能</a:t>
            </a:r>
            <a:endParaRPr lang="en-US" altLang="zh-CN" sz="2400" dirty="0">
              <a:latin typeface="华文楷体" pitchFamily="2" charset="-122"/>
              <a:ea typeface="华文楷体" pitchFamily="2" charset="-122"/>
              <a:cs typeface="Calibri" pitchFamily="34" charset="0"/>
            </a:endParaRPr>
          </a:p>
          <a:p>
            <a:pPr algn="just">
              <a:buNone/>
            </a:pPr>
            <a:r>
              <a:rPr lang="en-US" altLang="zh-CN" sz="2400" dirty="0">
                <a:latin typeface="华文楷体" pitchFamily="2" charset="-122"/>
                <a:ea typeface="华文楷体" pitchFamily="2" charset="-122"/>
                <a:cs typeface="Calibri" pitchFamily="34" charset="0"/>
              </a:rPr>
              <a:t>     </a:t>
            </a:r>
            <a:r>
              <a:rPr lang="en-US" altLang="zh-CN" sz="2000" dirty="0">
                <a:latin typeface="华文楷体" pitchFamily="2" charset="-122"/>
                <a:ea typeface="华文楷体" pitchFamily="2" charset="-122"/>
                <a:cs typeface="Calibri" pitchFamily="34" charset="0"/>
              </a:rPr>
              <a:t>20</a:t>
            </a:r>
            <a:r>
              <a:rPr lang="zh-CN" altLang="en-US" sz="2000" dirty="0">
                <a:latin typeface="华文楷体" pitchFamily="2" charset="-122"/>
                <a:ea typeface="华文楷体" pitchFamily="2" charset="-122"/>
                <a:cs typeface="Calibri" pitchFamily="34" charset="0"/>
              </a:rPr>
              <a:t>世纪</a:t>
            </a:r>
            <a:r>
              <a:rPr lang="en-US" altLang="zh-CN" sz="2000" dirty="0">
                <a:latin typeface="华文楷体" pitchFamily="2" charset="-122"/>
                <a:ea typeface="华文楷体" pitchFamily="2" charset="-122"/>
                <a:cs typeface="Calibri" pitchFamily="34" charset="0"/>
              </a:rPr>
              <a:t>80</a:t>
            </a:r>
            <a:r>
              <a:rPr lang="zh-CN" altLang="en-US" sz="2000" dirty="0">
                <a:latin typeface="华文楷体" pitchFamily="2" charset="-122"/>
                <a:ea typeface="华文楷体" pitchFamily="2" charset="-122"/>
                <a:cs typeface="Calibri" pitchFamily="34" charset="0"/>
              </a:rPr>
              <a:t>年代中后期以后，经济因素在国际关系中的作用明显上升；</a:t>
            </a:r>
            <a:endParaRPr lang="en-US" altLang="zh-CN" sz="2000" dirty="0">
              <a:latin typeface="华文楷体" pitchFamily="2" charset="-122"/>
              <a:ea typeface="华文楷体" pitchFamily="2" charset="-122"/>
              <a:cs typeface="Calibri" pitchFamily="34" charset="0"/>
            </a:endParaRPr>
          </a:p>
          <a:p>
            <a:pPr algn="just">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为改变由美欧等少数发达国家主导贸易规则制定的现状，发展中国</a:t>
            </a:r>
            <a:r>
              <a:rPr lang="en-US" altLang="zh-CN" sz="2000" dirty="0">
                <a:latin typeface="华文楷体" pitchFamily="2" charset="-122"/>
                <a:ea typeface="华文楷体" pitchFamily="2" charset="-122"/>
                <a:cs typeface="Calibri" pitchFamily="34" charset="0"/>
              </a:rPr>
              <a:t> </a:t>
            </a:r>
          </a:p>
          <a:p>
            <a:pPr algn="just">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 欢迎和期盼中国参与并发挥作用。</a:t>
            </a:r>
            <a:endParaRPr lang="en-US" altLang="zh-CN" sz="2000" dirty="0">
              <a:latin typeface="华文楷体" pitchFamily="2" charset="-122"/>
              <a:ea typeface="华文楷体" pitchFamily="2" charset="-122"/>
              <a:cs typeface="Calibri" pitchFamily="34" charset="0"/>
            </a:endParaRPr>
          </a:p>
          <a:p>
            <a:pPr algn="just">
              <a:spcBef>
                <a:spcPts val="1800"/>
              </a:spcBef>
              <a:buFont typeface="Wingdings" pitchFamily="2" charset="2"/>
              <a:buChar char="n"/>
            </a:pPr>
            <a:r>
              <a:rPr lang="zh-CN" altLang="en-US" sz="2400" dirty="0">
                <a:latin typeface="华文楷体" pitchFamily="2" charset="-122"/>
                <a:ea typeface="华文楷体" pitchFamily="2" charset="-122"/>
                <a:cs typeface="Calibri" pitchFamily="34" charset="0"/>
              </a:rPr>
              <a:t>中国经济的快速发展创造了加入的条件</a:t>
            </a:r>
            <a:endParaRPr lang="en-US" altLang="zh-CN" sz="2400" dirty="0">
              <a:latin typeface="华文楷体" pitchFamily="2" charset="-122"/>
              <a:ea typeface="华文楷体" pitchFamily="2" charset="-122"/>
              <a:cs typeface="Calibri" pitchFamily="34" charset="0"/>
            </a:endParaRPr>
          </a:p>
          <a:p>
            <a:pPr algn="just">
              <a:spcBef>
                <a:spcPts val="1800"/>
              </a:spcBef>
              <a:buNone/>
            </a:pPr>
            <a:r>
              <a:rPr lang="en-US" altLang="zh-CN" sz="24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“文化大革命”之后，中国确立了以经济建设为中心的发展战略。</a:t>
            </a:r>
            <a:endParaRPr lang="en-US" altLang="zh-CN" sz="2000" dirty="0">
              <a:latin typeface="华文楷体" pitchFamily="2" charset="-122"/>
              <a:ea typeface="华文楷体" pitchFamily="2" charset="-122"/>
              <a:cs typeface="Calibri" pitchFamily="34" charset="0"/>
            </a:endParaRPr>
          </a:p>
          <a:p>
            <a:pPr algn="just">
              <a:spcBef>
                <a:spcPts val="0"/>
              </a:spcBef>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经济建设需要外汇，也需要为寻求市场，发展对外贸易成为出路。</a:t>
            </a:r>
            <a:endParaRPr lang="en-US" altLang="zh-CN" sz="2000" dirty="0">
              <a:latin typeface="华文楷体" pitchFamily="2" charset="-122"/>
              <a:ea typeface="华文楷体" pitchFamily="2" charset="-122"/>
              <a:cs typeface="Calibri" pitchFamily="34" charset="0"/>
            </a:endParaRPr>
          </a:p>
          <a:p>
            <a:pPr algn="just">
              <a:spcBef>
                <a:spcPts val="0"/>
              </a:spcBef>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与世界经济日益融合需要一个透明、稳定、公平的多边机</a:t>
            </a:r>
            <a:endParaRPr lang="en-US" altLang="zh-CN" sz="2000" dirty="0">
              <a:latin typeface="华文楷体" pitchFamily="2" charset="-122"/>
              <a:ea typeface="华文楷体" pitchFamily="2" charset="-122"/>
              <a:cs typeface="Calibri" pitchFamily="34" charset="0"/>
            </a:endParaRPr>
          </a:p>
          <a:p>
            <a:pPr algn="just">
              <a:spcBef>
                <a:spcPts val="0"/>
              </a:spcBef>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制。同时世界各国也需要同中国建立基于共同规则的贸易关系。</a:t>
            </a:r>
            <a:endParaRPr lang="en-US" altLang="zh-CN" sz="2400" dirty="0">
              <a:latin typeface="华文楷体" pitchFamily="2" charset="-122"/>
              <a:ea typeface="华文楷体" pitchFamily="2" charset="-122"/>
              <a:cs typeface="Calibri" pitchFamily="34" charset="0"/>
            </a:endParaRPr>
          </a:p>
          <a:p>
            <a:pPr algn="just">
              <a:spcBef>
                <a:spcPts val="1200"/>
              </a:spcBef>
              <a:buFont typeface="Wingdings" pitchFamily="2" charset="2"/>
              <a:buChar char="n"/>
            </a:pPr>
            <a:r>
              <a:rPr lang="zh-CN" altLang="en-US" sz="2400" dirty="0">
                <a:latin typeface="华文楷体" pitchFamily="2" charset="-122"/>
                <a:ea typeface="华文楷体" pitchFamily="2" charset="-122"/>
                <a:cs typeface="Calibri" pitchFamily="34" charset="0"/>
              </a:rPr>
              <a:t>中国的市场化改革奠定了加入的体制基础</a:t>
            </a:r>
            <a:endParaRPr lang="en-US" altLang="zh-CN" sz="2400" dirty="0">
              <a:latin typeface="华文楷体" pitchFamily="2" charset="-122"/>
              <a:ea typeface="华文楷体" pitchFamily="2" charset="-122"/>
              <a:cs typeface="Calibri" pitchFamily="34" charset="0"/>
            </a:endParaRPr>
          </a:p>
          <a:p>
            <a:pPr algn="just">
              <a:spcBef>
                <a:spcPts val="1200"/>
              </a:spcBef>
              <a:buNone/>
            </a:pPr>
            <a:r>
              <a:rPr lang="en-US" altLang="zh-CN" sz="24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第一，计划经济逐渐变成市场经济；第二，政企职能分开；第三，</a:t>
            </a:r>
            <a:endParaRPr lang="en-US" altLang="zh-CN" sz="2000" dirty="0">
              <a:latin typeface="华文楷体" pitchFamily="2" charset="-122"/>
              <a:ea typeface="华文楷体" pitchFamily="2" charset="-122"/>
              <a:cs typeface="Calibri" pitchFamily="34" charset="0"/>
            </a:endParaRPr>
          </a:p>
          <a:p>
            <a:pPr algn="just">
              <a:spcBef>
                <a:spcPts val="0"/>
              </a:spcBef>
              <a:buNone/>
            </a:pPr>
            <a:r>
              <a:rPr lang="en-US" altLang="zh-CN" sz="2000" dirty="0">
                <a:latin typeface="华文楷体" pitchFamily="2" charset="-122"/>
                <a:ea typeface="华文楷体" pitchFamily="2" charset="-122"/>
                <a:cs typeface="Calibri" pitchFamily="34" charset="0"/>
              </a:rPr>
              <a:t>     </a:t>
            </a:r>
            <a:r>
              <a:rPr lang="zh-CN" altLang="en-US" sz="2000" dirty="0">
                <a:latin typeface="华文楷体" pitchFamily="2" charset="-122"/>
                <a:ea typeface="华文楷体" pitchFamily="2" charset="-122"/>
                <a:cs typeface="Calibri" pitchFamily="34" charset="0"/>
              </a:rPr>
              <a:t> 多元化经济并存；第四，法治经济初步形成；</a:t>
            </a:r>
            <a:endParaRPr lang="en-US" altLang="zh-CN" sz="2000" dirty="0">
              <a:latin typeface="华文楷体" pitchFamily="2" charset="-122"/>
              <a:ea typeface="华文楷体" pitchFamily="2" charset="-122"/>
              <a:cs typeface="Calibri" pitchFamily="34"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sz="2800" dirty="0">
                <a:latin typeface="Impact" pitchFamily="34" charset="0"/>
              </a:rPr>
              <a:t>“</a:t>
            </a:r>
            <a:r>
              <a:rPr lang="zh-CN" altLang="en-US" sz="2800" dirty="0">
                <a:latin typeface="Impact" pitchFamily="34" charset="0"/>
              </a:rPr>
              <a:t>复关</a:t>
            </a:r>
            <a:r>
              <a:rPr lang="en-US" altLang="zh-CN" sz="2800" dirty="0">
                <a:latin typeface="Impact" pitchFamily="34" charset="0"/>
              </a:rPr>
              <a:t>”</a:t>
            </a:r>
            <a:r>
              <a:rPr lang="zh-CN" altLang="en-US" sz="2800" dirty="0">
                <a:latin typeface="Impact" pitchFamily="34" charset="0"/>
              </a:rPr>
              <a:t>与加入世界贸易组织谈判的历史背景</a:t>
            </a:r>
          </a:p>
        </p:txBody>
      </p:sp>
    </p:spTree>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Impact" pitchFamily="34" charset="0"/>
              </a:rPr>
              <a:t>“复关”与加入世界贸易组织谈判历程</a:t>
            </a:r>
          </a:p>
        </p:txBody>
      </p:sp>
      <p:pic>
        <p:nvPicPr>
          <p:cNvPr id="24578" name="Picture 2"/>
          <p:cNvPicPr>
            <a:picLocks noChangeAspect="1" noChangeArrowheads="1"/>
          </p:cNvPicPr>
          <p:nvPr/>
        </p:nvPicPr>
        <p:blipFill>
          <a:blip r:embed="rId2" cstate="print"/>
          <a:srcRect/>
          <a:stretch>
            <a:fillRect/>
          </a:stretch>
        </p:blipFill>
        <p:spPr bwMode="auto">
          <a:xfrm>
            <a:off x="755576" y="1772816"/>
            <a:ext cx="7877175" cy="4324350"/>
          </a:xfrm>
          <a:prstGeom prst="rect">
            <a:avLst/>
          </a:prstGeom>
          <a:noFill/>
          <a:ln w="9525">
            <a:noFill/>
            <a:miter lim="800000"/>
            <a:headEnd/>
            <a:tailEnd/>
          </a:ln>
        </p:spPr>
      </p:pic>
    </p:spTree>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normAutofit/>
          </a:bodyPr>
          <a:lstStyle/>
          <a:p>
            <a:r>
              <a:rPr lang="zh-CN" altLang="en-US" sz="2800" dirty="0">
                <a:latin typeface="Impact" pitchFamily="34" charset="0"/>
              </a:rPr>
              <a:t>“复关”与加入世界贸易组织谈判历程</a:t>
            </a:r>
          </a:p>
        </p:txBody>
      </p:sp>
      <p:sp>
        <p:nvSpPr>
          <p:cNvPr id="6" name="内容占位符 5"/>
          <p:cNvSpPr>
            <a:spLocks noGrp="1"/>
          </p:cNvSpPr>
          <p:nvPr>
            <p:ph sz="quarter" idx="1"/>
          </p:nvPr>
        </p:nvSpPr>
        <p:spPr/>
        <p:txBody>
          <a:bodyPr>
            <a:normAutofit/>
          </a:bodyPr>
          <a:lstStyle/>
          <a:p>
            <a:r>
              <a:rPr lang="zh-CN" altLang="en-US" dirty="0"/>
              <a:t>“</a:t>
            </a:r>
            <a:r>
              <a:rPr lang="zh-CN" altLang="en-US" sz="2400" dirty="0"/>
              <a:t>复关”谈判前的酝酿与准备</a:t>
            </a:r>
            <a:endParaRPr lang="en-US" altLang="zh-CN" sz="2400" dirty="0"/>
          </a:p>
          <a:p>
            <a:pPr>
              <a:buNone/>
            </a:pPr>
            <a:r>
              <a:rPr lang="en-US" altLang="zh-CN" sz="2400" dirty="0"/>
              <a:t>      </a:t>
            </a:r>
            <a:r>
              <a:rPr lang="en-US" altLang="zh-CN" sz="2400" dirty="0">
                <a:latin typeface="华文楷体" pitchFamily="2" charset="-122"/>
                <a:ea typeface="华文楷体" pitchFamily="2" charset="-122"/>
              </a:rPr>
              <a:t>1982</a:t>
            </a:r>
            <a:r>
              <a:rPr lang="zh-CN" altLang="en-US" sz="2400" dirty="0">
                <a:latin typeface="华文楷体" pitchFamily="2" charset="-122"/>
                <a:ea typeface="华文楷体" pitchFamily="2" charset="-122"/>
              </a:rPr>
              <a:t>年</a:t>
            </a:r>
            <a:r>
              <a:rPr lang="en-US" altLang="zh-CN" sz="2400" dirty="0">
                <a:latin typeface="华文楷体" pitchFamily="2" charset="-122"/>
                <a:ea typeface="华文楷体" pitchFamily="2" charset="-122"/>
              </a:rPr>
              <a:t>12</a:t>
            </a:r>
            <a:r>
              <a:rPr lang="zh-CN" altLang="en-US" sz="2400" dirty="0">
                <a:latin typeface="华文楷体" pitchFamily="2" charset="-122"/>
                <a:ea typeface="华文楷体" pitchFamily="2" charset="-122"/>
              </a:rPr>
              <a:t>月</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日，中国代表团咨询秘书处，表明立场：</a:t>
            </a:r>
            <a:endParaRPr lang="en-US" altLang="zh-CN" sz="2400" dirty="0">
              <a:latin typeface="华文楷体" pitchFamily="2" charset="-122"/>
              <a:ea typeface="华文楷体" pitchFamily="2" charset="-122"/>
            </a:endParaRPr>
          </a:p>
          <a:p>
            <a:pPr>
              <a:spcBef>
                <a:spcPts val="180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第一，中国是关贸总协定的创始缔约国之一；</a:t>
            </a:r>
            <a:endParaRPr lang="en-US" altLang="zh-CN" sz="2400" dirty="0">
              <a:latin typeface="华文楷体" pitchFamily="2" charset="-122"/>
              <a:ea typeface="华文楷体" pitchFamily="2" charset="-122"/>
            </a:endParaRPr>
          </a:p>
          <a:p>
            <a:pP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第二，台湾当局以中国名义宣布退出不合法、无效；</a:t>
            </a:r>
            <a:endParaRPr lang="en-US" altLang="zh-CN" sz="2400" dirty="0">
              <a:latin typeface="华文楷体" pitchFamily="2" charset="-122"/>
              <a:ea typeface="华文楷体" pitchFamily="2" charset="-122"/>
            </a:endParaRPr>
          </a:p>
          <a:p>
            <a:pP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第三，希望关贸总协定“恢复”中国的缔约国地位。</a:t>
            </a:r>
            <a:endParaRPr lang="en-US" altLang="zh-CN" sz="2400" dirty="0">
              <a:latin typeface="华文楷体" pitchFamily="2" charset="-122"/>
              <a:ea typeface="华文楷体" pitchFamily="2" charset="-122"/>
            </a:endParaRPr>
          </a:p>
          <a:p>
            <a:pPr>
              <a:buNone/>
            </a:pPr>
            <a:endParaRPr lang="en-US" altLang="zh-CN" sz="2400" dirty="0">
              <a:latin typeface="华文楷体" pitchFamily="2" charset="-122"/>
              <a:ea typeface="华文楷体" pitchFamily="2" charset="-122"/>
            </a:endParaRPr>
          </a:p>
          <a:p>
            <a:pPr>
              <a:buNone/>
            </a:pPr>
            <a:r>
              <a:rPr lang="zh-CN" altLang="en-US" sz="2400" dirty="0">
                <a:latin typeface="华文楷体" pitchFamily="2" charset="-122"/>
                <a:ea typeface="华文楷体" pitchFamily="2" charset="-122"/>
              </a:rPr>
              <a:t>     关贸总协定总干事邓克尔介绍了三种加入方式：</a:t>
            </a:r>
            <a:endParaRPr lang="en-US" altLang="zh-CN" sz="2400" dirty="0">
              <a:latin typeface="华文楷体" pitchFamily="2" charset="-122"/>
              <a:ea typeface="华文楷体" pitchFamily="2" charset="-122"/>
            </a:endParaRPr>
          </a:p>
          <a:p>
            <a:pPr>
              <a:spcBef>
                <a:spcPts val="180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加入、复位、恢复；</a:t>
            </a:r>
            <a:endParaRPr lang="en-US" altLang="zh-CN" sz="2400" dirty="0">
              <a:latin typeface="华文楷体" pitchFamily="2" charset="-122"/>
              <a:ea typeface="华文楷体" pitchFamily="2" charset="-122"/>
            </a:endParaRPr>
          </a:p>
          <a:p>
            <a:pPr>
              <a:buNone/>
            </a:pPr>
            <a:r>
              <a:rPr lang="en-US" altLang="zh-CN" sz="2400" dirty="0">
                <a:latin typeface="华文楷体" pitchFamily="2" charset="-122"/>
                <a:ea typeface="华文楷体" pitchFamily="2" charset="-122"/>
              </a:rPr>
              <a:t>      </a:t>
            </a: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Impact" pitchFamily="34" charset="0"/>
              </a:rPr>
              <a:t>WTO </a:t>
            </a:r>
            <a:r>
              <a:rPr lang="zh-CN" altLang="en-US" sz="3200" dirty="0">
                <a:latin typeface="Impact" pitchFamily="34" charset="0"/>
              </a:rPr>
              <a:t>成员</a:t>
            </a:r>
          </a:p>
        </p:txBody>
      </p:sp>
      <p:pic>
        <p:nvPicPr>
          <p:cNvPr id="27649" name="Picture 1"/>
          <p:cNvPicPr>
            <a:picLocks noChangeAspect="1" noChangeArrowheads="1"/>
          </p:cNvPicPr>
          <p:nvPr/>
        </p:nvPicPr>
        <p:blipFill>
          <a:blip r:embed="rId2" cstate="print">
            <a:lum bright="-10000" contrast="20000"/>
          </a:blip>
          <a:srcRect/>
          <a:stretch>
            <a:fillRect/>
          </a:stretch>
        </p:blipFill>
        <p:spPr bwMode="auto">
          <a:xfrm>
            <a:off x="0" y="1484784"/>
            <a:ext cx="4145631" cy="2520280"/>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lum bright="-10000" contrast="20000"/>
          </a:blip>
          <a:srcRect/>
          <a:stretch>
            <a:fillRect/>
          </a:stretch>
        </p:blipFill>
        <p:spPr bwMode="auto">
          <a:xfrm>
            <a:off x="4139952" y="1484784"/>
            <a:ext cx="5004048" cy="2535664"/>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lum bright="-10000" contrast="20000"/>
          </a:blip>
          <a:srcRect/>
          <a:stretch>
            <a:fillRect/>
          </a:stretch>
        </p:blipFill>
        <p:spPr bwMode="auto">
          <a:xfrm>
            <a:off x="1" y="4005064"/>
            <a:ext cx="4211959" cy="2232248"/>
          </a:xfrm>
          <a:prstGeom prst="rect">
            <a:avLst/>
          </a:prstGeom>
          <a:noFill/>
          <a:ln w="9525">
            <a:noFill/>
            <a:miter lim="800000"/>
            <a:headEnd/>
            <a:tailEnd/>
          </a:ln>
        </p:spPr>
      </p:pic>
      <p:pic>
        <p:nvPicPr>
          <p:cNvPr id="27652" name="Picture 4"/>
          <p:cNvPicPr>
            <a:picLocks noChangeAspect="1" noChangeArrowheads="1"/>
          </p:cNvPicPr>
          <p:nvPr/>
        </p:nvPicPr>
        <p:blipFill>
          <a:blip r:embed="rId5" cstate="print">
            <a:lum bright="-10000" contrast="20000"/>
          </a:blip>
          <a:srcRect/>
          <a:stretch>
            <a:fillRect/>
          </a:stretch>
        </p:blipFill>
        <p:spPr bwMode="auto">
          <a:xfrm>
            <a:off x="4139952" y="4005064"/>
            <a:ext cx="5004048" cy="2231540"/>
          </a:xfrm>
          <a:prstGeom prst="rect">
            <a:avLst/>
          </a:prstGeom>
          <a:noFill/>
          <a:ln w="9525">
            <a:noFill/>
            <a:miter lim="800000"/>
            <a:headEnd/>
            <a:tailEnd/>
          </a:ln>
        </p:spPr>
      </p:pic>
      <p:sp>
        <p:nvSpPr>
          <p:cNvPr id="9" name="TextBox 8"/>
          <p:cNvSpPr txBox="1"/>
          <p:nvPr/>
        </p:nvSpPr>
        <p:spPr>
          <a:xfrm>
            <a:off x="1331640" y="6237312"/>
            <a:ext cx="5904656" cy="861774"/>
          </a:xfrm>
          <a:prstGeom prst="rect">
            <a:avLst/>
          </a:prstGeom>
          <a:noFill/>
        </p:spPr>
        <p:txBody>
          <a:bodyPr wrap="square" rtlCol="0">
            <a:spAutoFit/>
          </a:bodyPr>
          <a:lstStyle/>
          <a:p>
            <a:r>
              <a:rPr lang="en-US" altLang="zh-CN" sz="1600" dirty="0">
                <a:latin typeface="Bell MT" pitchFamily="18" charset="0"/>
              </a:rPr>
              <a:t>156  members  and 31 observer governments on 10 February 2011 (with dates of membership).</a:t>
            </a:r>
          </a:p>
          <a:p>
            <a:endParaRPr lang="zh-CN" altLang="en-US" dirty="0">
              <a:latin typeface="Bell MT" pitchFamily="18" charset="0"/>
            </a:endParaRPr>
          </a:p>
        </p:txBody>
      </p:sp>
      <p:sp>
        <p:nvSpPr>
          <p:cNvPr id="10" name="TextBox 9"/>
          <p:cNvSpPr txBox="1"/>
          <p:nvPr/>
        </p:nvSpPr>
        <p:spPr>
          <a:xfrm>
            <a:off x="7058173" y="5949280"/>
            <a:ext cx="2085827" cy="276999"/>
          </a:xfrm>
          <a:prstGeom prst="rect">
            <a:avLst/>
          </a:prstGeom>
          <a:noFill/>
        </p:spPr>
        <p:txBody>
          <a:bodyPr wrap="none" rtlCol="0">
            <a:spAutoFit/>
          </a:bodyPr>
          <a:lstStyle/>
          <a:p>
            <a:r>
              <a:rPr lang="en-US" altLang="zh-CN" sz="1200" dirty="0"/>
              <a:t>Source: WTO official website.</a:t>
            </a:r>
            <a:endParaRPr lang="zh-CN" altLang="en-US" sz="1200" dirty="0"/>
          </a:p>
        </p:txBody>
      </p:sp>
    </p:spTree>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normAutofit/>
          </a:bodyPr>
          <a:lstStyle/>
          <a:p>
            <a:r>
              <a:rPr lang="zh-CN" altLang="en-US" sz="2800" dirty="0">
                <a:latin typeface="Impact" pitchFamily="34" charset="0"/>
              </a:rPr>
              <a:t>“复关”与加入世界贸易组织谈判历程</a:t>
            </a:r>
          </a:p>
        </p:txBody>
      </p:sp>
      <p:sp>
        <p:nvSpPr>
          <p:cNvPr id="6" name="内容占位符 5"/>
          <p:cNvSpPr>
            <a:spLocks noGrp="1"/>
          </p:cNvSpPr>
          <p:nvPr>
            <p:ph sz="quarter" idx="1"/>
          </p:nvPr>
        </p:nvSpPr>
        <p:spPr/>
        <p:txBody>
          <a:bodyPr/>
          <a:lstStyle/>
          <a:p>
            <a:r>
              <a:rPr lang="zh-CN" altLang="en-US" dirty="0"/>
              <a:t>“</a:t>
            </a:r>
            <a:r>
              <a:rPr lang="zh-CN" altLang="en-US" sz="2400" dirty="0"/>
              <a:t>复关”谈判前的酝酿与准备</a:t>
            </a:r>
            <a:endParaRPr lang="en-US" altLang="zh-CN" sz="2400" dirty="0"/>
          </a:p>
          <a:p>
            <a:pPr>
              <a:spcBef>
                <a:spcPts val="1200"/>
              </a:spcBef>
              <a:buNone/>
            </a:pPr>
            <a:r>
              <a:rPr lang="en-US" altLang="zh-CN" sz="2400" dirty="0"/>
              <a:t>      </a:t>
            </a:r>
            <a:r>
              <a:rPr lang="en-US" altLang="zh-CN" sz="2400" dirty="0">
                <a:latin typeface="华文楷体" pitchFamily="2" charset="-122"/>
                <a:ea typeface="华文楷体" pitchFamily="2" charset="-122"/>
              </a:rPr>
              <a:t> 1985</a:t>
            </a:r>
            <a:r>
              <a:rPr lang="zh-CN" altLang="en-US" sz="2400" dirty="0">
                <a:latin typeface="华文楷体" pitchFamily="2" charset="-122"/>
                <a:ea typeface="华文楷体" pitchFamily="2" charset="-122"/>
              </a:rPr>
              <a:t>年</a:t>
            </a:r>
            <a:r>
              <a:rPr lang="en-US" altLang="zh-CN" sz="2400" dirty="0">
                <a:latin typeface="华文楷体" pitchFamily="2" charset="-122"/>
                <a:ea typeface="华文楷体" pitchFamily="2" charset="-122"/>
              </a:rPr>
              <a:t>10</a:t>
            </a:r>
            <a:r>
              <a:rPr lang="zh-CN" altLang="en-US" sz="2400" dirty="0">
                <a:latin typeface="华文楷体" pitchFamily="2" charset="-122"/>
                <a:ea typeface="华文楷体" pitchFamily="2" charset="-122"/>
              </a:rPr>
              <a:t>月，利用参与缔约国大会的机会，与美、加、</a:t>
            </a:r>
            <a:r>
              <a:rPr lang="en-US" altLang="zh-CN" sz="2400" dirty="0">
                <a:latin typeface="华文楷体" pitchFamily="2" charset="-122"/>
                <a:ea typeface="华文楷体" pitchFamily="2" charset="-122"/>
              </a:rPr>
              <a:t> </a:t>
            </a:r>
          </a:p>
          <a:p>
            <a:pPr>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  日、欧代表进行磋商，提出了复关的三项原则：</a:t>
            </a:r>
            <a:endParaRPr lang="en-US" altLang="zh-CN" sz="2400" dirty="0">
              <a:latin typeface="华文楷体" pitchFamily="2" charset="-122"/>
              <a:ea typeface="华文楷体" pitchFamily="2" charset="-122"/>
            </a:endParaRPr>
          </a:p>
          <a:p>
            <a:pPr marL="450850" indent="0">
              <a:spcBef>
                <a:spcPts val="1200"/>
              </a:spcBef>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中国将以“恢复”的方式加入关贸总协定；</a:t>
            </a:r>
            <a:endParaRPr lang="en-US" altLang="zh-CN" sz="2400" dirty="0">
              <a:latin typeface="华文楷体" pitchFamily="2" charset="-122"/>
              <a:ea typeface="华文楷体" pitchFamily="2" charset="-122"/>
            </a:endParaRPr>
          </a:p>
          <a:p>
            <a:pPr marL="450850" indent="0">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中国将准备承担相应义务并进行谈判；</a:t>
            </a:r>
            <a:endParaRPr lang="en-US" altLang="zh-CN" sz="2400" dirty="0">
              <a:latin typeface="华文楷体" pitchFamily="2" charset="-122"/>
              <a:ea typeface="华文楷体" pitchFamily="2" charset="-122"/>
            </a:endParaRPr>
          </a:p>
          <a:p>
            <a:pPr marL="450850" indent="0">
              <a:buFont typeface="Wingdings" pitchFamily="2" charset="2"/>
              <a:buChar char="l"/>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中国将作为发展中国家加入关贸总协定；</a:t>
            </a:r>
            <a:endParaRPr lang="en-US" altLang="zh-CN" sz="2400" dirty="0">
              <a:latin typeface="华文楷体" pitchFamily="2" charset="-122"/>
              <a:ea typeface="华文楷体" pitchFamily="2" charset="-122"/>
            </a:endParaRPr>
          </a:p>
          <a:p>
            <a:pPr marL="450850" indent="0">
              <a:buNone/>
            </a:pPr>
            <a:endParaRPr lang="en-US" altLang="zh-CN" sz="2400" dirty="0">
              <a:latin typeface="华文楷体" pitchFamily="2" charset="-122"/>
              <a:ea typeface="华文楷体" pitchFamily="2" charset="-122"/>
            </a:endParaRPr>
          </a:p>
          <a:p>
            <a:pPr marL="450850" indent="0">
              <a:buNone/>
            </a:pPr>
            <a:r>
              <a:rPr lang="en-US" altLang="zh-CN" sz="2400" dirty="0">
                <a:latin typeface="华文楷体" pitchFamily="2" charset="-122"/>
                <a:ea typeface="华文楷体" pitchFamily="2" charset="-122"/>
              </a:rPr>
              <a:t>1986</a:t>
            </a:r>
            <a:r>
              <a:rPr lang="zh-CN" altLang="en-US" sz="2400" dirty="0">
                <a:latin typeface="华文楷体" pitchFamily="2" charset="-122"/>
                <a:ea typeface="华文楷体" pitchFamily="2" charset="-122"/>
              </a:rPr>
              <a:t>年，中国政府向关贸总协定总干事邓克尔阐述了中国复关谈判的原则：“政治上恢复，实质问题通过谈判解决”</a:t>
            </a: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     </a:t>
            </a: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normAutofit/>
          </a:bodyPr>
          <a:lstStyle/>
          <a:p>
            <a:r>
              <a:rPr lang="zh-CN" altLang="en-US" sz="2800" dirty="0">
                <a:latin typeface="Impact" pitchFamily="34" charset="0"/>
              </a:rPr>
              <a:t>“复关”与加入世界贸易组织谈判历程</a:t>
            </a:r>
          </a:p>
        </p:txBody>
      </p:sp>
      <p:sp>
        <p:nvSpPr>
          <p:cNvPr id="6" name="内容占位符 5"/>
          <p:cNvSpPr>
            <a:spLocks noGrp="1"/>
          </p:cNvSpPr>
          <p:nvPr>
            <p:ph sz="quarter" idx="1"/>
          </p:nvPr>
        </p:nvSpPr>
        <p:spPr>
          <a:xfrm>
            <a:off x="612648" y="1600200"/>
            <a:ext cx="8531352" cy="4495800"/>
          </a:xfrm>
        </p:spPr>
        <p:txBody>
          <a:bodyPr/>
          <a:lstStyle/>
          <a:p>
            <a:r>
              <a:rPr lang="zh-CN" altLang="en-US" dirty="0"/>
              <a:t>“</a:t>
            </a:r>
            <a:r>
              <a:rPr lang="zh-CN" altLang="en-US" sz="2400" dirty="0"/>
              <a:t>复关”的多边谈判</a:t>
            </a:r>
            <a:endParaRPr lang="en-US" altLang="zh-CN" sz="2400" dirty="0"/>
          </a:p>
          <a:p>
            <a:pPr>
              <a:spcBef>
                <a:spcPts val="1200"/>
              </a:spcBef>
              <a:buNone/>
            </a:pPr>
            <a:r>
              <a:rPr lang="en-US" altLang="zh-CN" sz="2400" dirty="0"/>
              <a:t>      </a:t>
            </a:r>
            <a:r>
              <a:rPr lang="en-US" altLang="zh-CN" sz="2400" dirty="0">
                <a:latin typeface="华文楷体" pitchFamily="2" charset="-122"/>
                <a:ea typeface="华文楷体" pitchFamily="2" charset="-122"/>
              </a:rPr>
              <a:t> </a:t>
            </a:r>
          </a:p>
        </p:txBody>
      </p:sp>
      <p:sp>
        <p:nvSpPr>
          <p:cNvPr id="7" name="TextBox 6"/>
          <p:cNvSpPr txBox="1"/>
          <p:nvPr/>
        </p:nvSpPr>
        <p:spPr>
          <a:xfrm>
            <a:off x="714348" y="2743138"/>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1987.02.13</a:t>
            </a:r>
            <a:endParaRPr lang="zh-CN" altLang="en-US" sz="2000" dirty="0">
              <a:latin typeface="华文楷体" pitchFamily="2" charset="-122"/>
              <a:ea typeface="华文楷体" pitchFamily="2" charset="-122"/>
            </a:endParaRPr>
          </a:p>
        </p:txBody>
      </p:sp>
      <p:sp>
        <p:nvSpPr>
          <p:cNvPr id="8" name="TextBox 7"/>
          <p:cNvSpPr txBox="1"/>
          <p:nvPr/>
        </p:nvSpPr>
        <p:spPr>
          <a:xfrm>
            <a:off x="2428860" y="2726292"/>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提交</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中国对外贸易制度备忘录</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p:txBody>
      </p:sp>
      <p:sp>
        <p:nvSpPr>
          <p:cNvPr id="9" name="TextBox 8"/>
          <p:cNvSpPr txBox="1"/>
          <p:nvPr/>
        </p:nvSpPr>
        <p:spPr>
          <a:xfrm>
            <a:off x="714348" y="3300994"/>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1987.03.04</a:t>
            </a:r>
            <a:endParaRPr lang="zh-CN" altLang="en-US" sz="2000" dirty="0">
              <a:latin typeface="华文楷体" pitchFamily="2" charset="-122"/>
              <a:ea typeface="华文楷体" pitchFamily="2" charset="-122"/>
            </a:endParaRPr>
          </a:p>
        </p:txBody>
      </p:sp>
      <p:sp>
        <p:nvSpPr>
          <p:cNvPr id="10" name="TextBox 9"/>
          <p:cNvSpPr txBox="1"/>
          <p:nvPr/>
        </p:nvSpPr>
        <p:spPr>
          <a:xfrm>
            <a:off x="2456156" y="3284148"/>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成立中国工作组，对所有缔约国开放</a:t>
            </a:r>
          </a:p>
        </p:txBody>
      </p:sp>
      <p:sp>
        <p:nvSpPr>
          <p:cNvPr id="11" name="TextBox 10"/>
          <p:cNvSpPr txBox="1"/>
          <p:nvPr/>
        </p:nvSpPr>
        <p:spPr>
          <a:xfrm>
            <a:off x="727996" y="3927090"/>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1988.02</a:t>
            </a:r>
            <a:endParaRPr lang="zh-CN" altLang="en-US" sz="2000" dirty="0">
              <a:latin typeface="华文楷体" pitchFamily="2" charset="-122"/>
              <a:ea typeface="华文楷体" pitchFamily="2" charset="-122"/>
            </a:endParaRPr>
          </a:p>
        </p:txBody>
      </p:sp>
      <p:sp>
        <p:nvSpPr>
          <p:cNvPr id="12" name="TextBox 11"/>
          <p:cNvSpPr txBox="1"/>
          <p:nvPr/>
        </p:nvSpPr>
        <p:spPr>
          <a:xfrm>
            <a:off x="2442508" y="3886146"/>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中国工作组对中国贸易制度展开审议</a:t>
            </a:r>
          </a:p>
        </p:txBody>
      </p:sp>
      <p:sp>
        <p:nvSpPr>
          <p:cNvPr id="13" name="TextBox 12"/>
          <p:cNvSpPr txBox="1"/>
          <p:nvPr/>
        </p:nvSpPr>
        <p:spPr>
          <a:xfrm>
            <a:off x="779390" y="4500570"/>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1989</a:t>
            </a:r>
            <a:r>
              <a:rPr lang="zh-CN" altLang="en-US" sz="2000" dirty="0">
                <a:latin typeface="华文楷体" pitchFamily="2" charset="-122"/>
                <a:ea typeface="华文楷体" pitchFamily="2" charset="-122"/>
              </a:rPr>
              <a:t>年</a:t>
            </a:r>
          </a:p>
        </p:txBody>
      </p:sp>
      <p:sp>
        <p:nvSpPr>
          <p:cNvPr id="14" name="TextBox 13"/>
          <p:cNvSpPr txBox="1"/>
          <p:nvPr/>
        </p:nvSpPr>
        <p:spPr>
          <a:xfrm>
            <a:off x="2486650" y="4364188"/>
            <a:ext cx="5357850" cy="707886"/>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中国政治风波，美国对华实施经济制裁，“复关”进程中断</a:t>
            </a:r>
          </a:p>
        </p:txBody>
      </p:sp>
      <p:sp>
        <p:nvSpPr>
          <p:cNvPr id="15" name="TextBox 14"/>
          <p:cNvSpPr txBox="1"/>
          <p:nvPr/>
        </p:nvSpPr>
        <p:spPr>
          <a:xfrm>
            <a:off x="775336" y="5086944"/>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1991</a:t>
            </a:r>
            <a:r>
              <a:rPr lang="zh-CN" altLang="en-US" sz="2000" dirty="0">
                <a:latin typeface="华文楷体" pitchFamily="2" charset="-122"/>
                <a:ea typeface="华文楷体" pitchFamily="2" charset="-122"/>
              </a:rPr>
              <a:t>年</a:t>
            </a:r>
          </a:p>
        </p:txBody>
      </p:sp>
      <p:sp>
        <p:nvSpPr>
          <p:cNvPr id="16" name="TextBox 15"/>
          <p:cNvSpPr txBox="1"/>
          <p:nvPr/>
        </p:nvSpPr>
        <p:spPr>
          <a:xfrm>
            <a:off x="2483452" y="5100592"/>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恢复中国“复关”谈判</a:t>
            </a:r>
          </a:p>
        </p:txBody>
      </p:sp>
      <p:sp>
        <p:nvSpPr>
          <p:cNvPr id="17" name="TextBox 16"/>
          <p:cNvSpPr txBox="1"/>
          <p:nvPr/>
        </p:nvSpPr>
        <p:spPr>
          <a:xfrm>
            <a:off x="775336" y="5500702"/>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1992.10</a:t>
            </a:r>
            <a:endParaRPr lang="zh-CN" altLang="en-US" sz="2000" dirty="0">
              <a:latin typeface="华文楷体" pitchFamily="2" charset="-122"/>
              <a:ea typeface="华文楷体" pitchFamily="2" charset="-122"/>
            </a:endParaRPr>
          </a:p>
        </p:txBody>
      </p:sp>
      <p:sp>
        <p:nvSpPr>
          <p:cNvPr id="18" name="TextBox 17"/>
          <p:cNvSpPr txBox="1"/>
          <p:nvPr/>
        </p:nvSpPr>
        <p:spPr>
          <a:xfrm>
            <a:off x="2500298" y="5488276"/>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审议结束</a:t>
            </a:r>
          </a:p>
        </p:txBody>
      </p:sp>
      <p:sp>
        <p:nvSpPr>
          <p:cNvPr id="19" name="TextBox 18"/>
          <p:cNvSpPr txBox="1"/>
          <p:nvPr/>
        </p:nvSpPr>
        <p:spPr>
          <a:xfrm>
            <a:off x="500034" y="6215082"/>
            <a:ext cx="1571636"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1992~1995</a:t>
            </a:r>
            <a:r>
              <a:rPr lang="zh-CN" altLang="en-US" sz="2000" dirty="0">
                <a:latin typeface="华文楷体" pitchFamily="2" charset="-122"/>
                <a:ea typeface="华文楷体" pitchFamily="2" charset="-122"/>
              </a:rPr>
              <a:t>年</a:t>
            </a:r>
          </a:p>
        </p:txBody>
      </p:sp>
      <p:sp>
        <p:nvSpPr>
          <p:cNvPr id="20" name="TextBox 19"/>
          <p:cNvSpPr txBox="1"/>
          <p:nvPr/>
        </p:nvSpPr>
        <p:spPr>
          <a:xfrm>
            <a:off x="2500298" y="5929330"/>
            <a:ext cx="6429420" cy="1015663"/>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先后召开八次工作组会议，确定谈判的基本内容；在最后一次会议中，中国作出了初步的承诺；但由于各方分歧严重，“复关”协议未能达成</a:t>
            </a:r>
          </a:p>
        </p:txBody>
      </p:sp>
      <p:sp>
        <p:nvSpPr>
          <p:cNvPr id="21" name="TextBox 20"/>
          <p:cNvSpPr txBox="1"/>
          <p:nvPr/>
        </p:nvSpPr>
        <p:spPr>
          <a:xfrm>
            <a:off x="711150" y="2212578"/>
            <a:ext cx="1285884" cy="400110"/>
          </a:xfrm>
          <a:prstGeom prst="rect">
            <a:avLst/>
          </a:prstGeom>
          <a:noFill/>
          <a:ln>
            <a:noFill/>
          </a:ln>
        </p:spPr>
        <p:txBody>
          <a:bodyPr wrap="square" rtlCol="0">
            <a:spAutoFit/>
          </a:bodyPr>
          <a:lstStyle/>
          <a:p>
            <a:r>
              <a:rPr lang="en-US" altLang="zh-CN" sz="2000" dirty="0">
                <a:latin typeface="华文楷体" pitchFamily="2" charset="-122"/>
                <a:ea typeface="华文楷体" pitchFamily="2" charset="-122"/>
              </a:rPr>
              <a:t>1986.07.10</a:t>
            </a:r>
            <a:endParaRPr lang="zh-CN" altLang="en-US" sz="2000" dirty="0">
              <a:latin typeface="华文楷体" pitchFamily="2" charset="-122"/>
              <a:ea typeface="华文楷体" pitchFamily="2" charset="-122"/>
            </a:endParaRPr>
          </a:p>
        </p:txBody>
      </p:sp>
      <p:sp>
        <p:nvSpPr>
          <p:cNvPr id="22" name="TextBox 21"/>
          <p:cNvSpPr txBox="1"/>
          <p:nvPr/>
        </p:nvSpPr>
        <p:spPr>
          <a:xfrm>
            <a:off x="2442508" y="2214554"/>
            <a:ext cx="5357850" cy="400110"/>
          </a:xfrm>
          <a:prstGeom prst="rect">
            <a:avLst/>
          </a:prstGeom>
          <a:noFill/>
          <a:ln>
            <a:noFill/>
          </a:ln>
        </p:spPr>
        <p:txBody>
          <a:bodyPr wrap="square" rtlCol="0">
            <a:spAutoFit/>
          </a:bodyPr>
          <a:lstStyle/>
          <a:p>
            <a:r>
              <a:rPr lang="zh-CN" altLang="en-US" sz="2000" dirty="0">
                <a:latin typeface="华文楷体" pitchFamily="2" charset="-122"/>
                <a:ea typeface="华文楷体" pitchFamily="2" charset="-122"/>
              </a:rPr>
              <a:t>提交恢复关贸总协定席位的申请</a:t>
            </a:r>
          </a:p>
        </p:txBody>
      </p:sp>
    </p:spTree>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600200"/>
            <a:ext cx="8135816" cy="5069160"/>
          </a:xfrm>
        </p:spPr>
        <p:txBody>
          <a:bodyPr>
            <a:normAutofit/>
          </a:bodyPr>
          <a:lstStyle/>
          <a:p>
            <a:pPr algn="just">
              <a:spcAft>
                <a:spcPts val="600"/>
              </a:spcAft>
              <a:buFont typeface="Wingdings" pitchFamily="2" charset="2"/>
              <a:buChar char="n"/>
            </a:pPr>
            <a:r>
              <a:rPr lang="zh-CN" altLang="en-US" sz="2400" dirty="0">
                <a:latin typeface="华文楷体" pitchFamily="2" charset="-122"/>
                <a:ea typeface="华文楷体" pitchFamily="2" charset="-122"/>
                <a:cs typeface="Calibri" pitchFamily="34" charset="0"/>
              </a:rPr>
              <a:t>中美双边谈判（</a:t>
            </a:r>
            <a:r>
              <a:rPr lang="en-US" altLang="zh-CN" sz="2400" dirty="0">
                <a:latin typeface="华文楷体" pitchFamily="2" charset="-122"/>
                <a:ea typeface="华文楷体" pitchFamily="2" charset="-122"/>
                <a:cs typeface="Calibri" pitchFamily="34" charset="0"/>
              </a:rPr>
              <a:t>1986~1999</a:t>
            </a:r>
            <a:r>
              <a:rPr lang="zh-CN" altLang="en-US" sz="2400" dirty="0">
                <a:latin typeface="华文楷体" pitchFamily="2" charset="-122"/>
                <a:ea typeface="华文楷体" pitchFamily="2" charset="-122"/>
                <a:cs typeface="Calibri" pitchFamily="34" charset="0"/>
              </a:rPr>
              <a:t>）</a:t>
            </a:r>
            <a:endParaRPr lang="en-US" altLang="zh-CN" sz="2400" dirty="0">
              <a:latin typeface="华文楷体" pitchFamily="2" charset="-122"/>
              <a:ea typeface="华文楷体" pitchFamily="2" charset="-122"/>
              <a:cs typeface="Calibri" pitchFamily="34" charset="0"/>
            </a:endParaRPr>
          </a:p>
          <a:p>
            <a:pPr algn="just">
              <a:spcAft>
                <a:spcPts val="6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内容最广、难度难度最大。共进行了</a:t>
            </a:r>
            <a:r>
              <a:rPr lang="en-US" altLang="zh-CN" sz="2400" dirty="0">
                <a:latin typeface="华文楷体" pitchFamily="2" charset="-122"/>
                <a:ea typeface="华文楷体" pitchFamily="2" charset="-122"/>
                <a:cs typeface="Calibri" pitchFamily="34" charset="0"/>
              </a:rPr>
              <a:t>25</a:t>
            </a:r>
            <a:r>
              <a:rPr lang="zh-CN" altLang="en-US" sz="2400" dirty="0">
                <a:latin typeface="华文楷体" pitchFamily="2" charset="-122"/>
                <a:ea typeface="华文楷体" pitchFamily="2" charset="-122"/>
                <a:cs typeface="Calibri" pitchFamily="34" charset="0"/>
              </a:rPr>
              <a:t>轮正式谈判。</a:t>
            </a:r>
            <a:endParaRPr lang="en-US" altLang="zh-CN" sz="2400" dirty="0">
              <a:latin typeface="华文楷体" pitchFamily="2" charset="-122"/>
              <a:ea typeface="华文楷体" pitchFamily="2" charset="-122"/>
              <a:cs typeface="Calibri" pitchFamily="34" charset="0"/>
            </a:endParaRPr>
          </a:p>
        </p:txBody>
      </p:sp>
      <p:sp>
        <p:nvSpPr>
          <p:cNvPr id="5" name="标题 1"/>
          <p:cNvSpPr>
            <a:spLocks noGrp="1"/>
          </p:cNvSpPr>
          <p:nvPr>
            <p:ph type="title"/>
          </p:nvPr>
        </p:nvSpPr>
        <p:spPr>
          <a:xfrm>
            <a:off x="612648" y="228600"/>
            <a:ext cx="8153400" cy="990600"/>
          </a:xfrm>
        </p:spPr>
        <p:txBody>
          <a:bodyPr>
            <a:normAutofit/>
          </a:bodyPr>
          <a:lstStyle/>
          <a:p>
            <a:r>
              <a:rPr lang="zh-CN" altLang="en-US" sz="2800" dirty="0">
                <a:latin typeface="Impact" pitchFamily="34" charset="0"/>
              </a:rPr>
              <a:t>“复关”与加入世界贸易组织的双边谈判</a:t>
            </a:r>
          </a:p>
        </p:txBody>
      </p:sp>
      <p:graphicFrame>
        <p:nvGraphicFramePr>
          <p:cNvPr id="6" name="表格 5"/>
          <p:cNvGraphicFramePr>
            <a:graphicFrameLocks noGrp="1"/>
          </p:cNvGraphicFramePr>
          <p:nvPr/>
        </p:nvGraphicFramePr>
        <p:xfrm>
          <a:off x="857224" y="2714620"/>
          <a:ext cx="7786742" cy="3615471"/>
        </p:xfrm>
        <a:graphic>
          <a:graphicData uri="http://schemas.openxmlformats.org/drawingml/2006/table">
            <a:tbl>
              <a:tblPr/>
              <a:tblGrid>
                <a:gridCol w="3893371">
                  <a:extLst>
                    <a:ext uri="{9D8B030D-6E8A-4147-A177-3AD203B41FA5}">
                      <a16:colId xmlns:a16="http://schemas.microsoft.com/office/drawing/2014/main" xmlns="" val="20000"/>
                    </a:ext>
                  </a:extLst>
                </a:gridCol>
                <a:gridCol w="3893371">
                  <a:extLst>
                    <a:ext uri="{9D8B030D-6E8A-4147-A177-3AD203B41FA5}">
                      <a16:colId xmlns:a16="http://schemas.microsoft.com/office/drawing/2014/main" xmlns="" val="20001"/>
                    </a:ext>
                  </a:extLst>
                </a:gridCol>
              </a:tblGrid>
              <a:tr h="279799">
                <a:tc>
                  <a:txBody>
                    <a:bodyPr/>
                    <a:lstStyle/>
                    <a:p>
                      <a:pPr algn="ctr">
                        <a:spcAft>
                          <a:spcPts val="0"/>
                        </a:spcAft>
                      </a:pPr>
                      <a:r>
                        <a:rPr lang="zh-CN" sz="1800" b="1" kern="100" dirty="0">
                          <a:solidFill>
                            <a:srgbClr val="943634"/>
                          </a:solidFill>
                          <a:latin typeface="华文楷体" pitchFamily="2" charset="-122"/>
                          <a:ea typeface="华文楷体" pitchFamily="2" charset="-122"/>
                          <a:cs typeface="Times New Roman"/>
                        </a:rPr>
                        <a:t>中方</a:t>
                      </a:r>
                      <a:endParaRPr lang="zh-CN" sz="1800" kern="100" dirty="0">
                        <a:solidFill>
                          <a:srgbClr val="943634"/>
                        </a:solidFill>
                        <a:latin typeface="华文楷体" pitchFamily="2" charset="-122"/>
                        <a:ea typeface="华文楷体" pitchFamily="2" charset="-122"/>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ctr">
                        <a:spcAft>
                          <a:spcPts val="0"/>
                        </a:spcAft>
                      </a:pPr>
                      <a:r>
                        <a:rPr lang="zh-CN" sz="1800" b="1" kern="100">
                          <a:solidFill>
                            <a:srgbClr val="943634"/>
                          </a:solidFill>
                          <a:latin typeface="华文楷体" pitchFamily="2" charset="-122"/>
                          <a:ea typeface="华文楷体" pitchFamily="2" charset="-122"/>
                          <a:cs typeface="Times New Roman"/>
                        </a:rPr>
                        <a:t>美方</a:t>
                      </a:r>
                      <a:endParaRPr lang="zh-CN" sz="1800" kern="100">
                        <a:solidFill>
                          <a:srgbClr val="943634"/>
                        </a:solidFill>
                        <a:latin typeface="华文楷体" pitchFamily="2" charset="-122"/>
                        <a:ea typeface="华文楷体" pitchFamily="2" charset="-122"/>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xmlns="" val="10000"/>
                  </a:ext>
                </a:extLst>
              </a:tr>
              <a:tr h="559598">
                <a:tc>
                  <a:txBody>
                    <a:bodyPr/>
                    <a:lstStyle/>
                    <a:p>
                      <a:pPr algn="just">
                        <a:spcAft>
                          <a:spcPts val="0"/>
                        </a:spcAft>
                      </a:pPr>
                      <a:r>
                        <a:rPr lang="zh-CN" sz="1800" b="1" kern="100" dirty="0">
                          <a:solidFill>
                            <a:srgbClr val="943634"/>
                          </a:solidFill>
                          <a:latin typeface="华文楷体" pitchFamily="2" charset="-122"/>
                          <a:ea typeface="华文楷体" pitchFamily="2" charset="-122"/>
                          <a:cs typeface="Times New Roman"/>
                        </a:rPr>
                        <a:t>承担义务的同时享受相应的权利，特别是发展中国家成员的义务和权利</a:t>
                      </a:r>
                      <a:endParaRPr lang="zh-CN" sz="1800" kern="100" dirty="0">
                        <a:solidFill>
                          <a:srgbClr val="943634"/>
                        </a:solidFill>
                        <a:latin typeface="华文楷体" pitchFamily="2" charset="-122"/>
                        <a:ea typeface="华文楷体" pitchFamily="2" charset="-122"/>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just">
                        <a:spcAft>
                          <a:spcPts val="0"/>
                        </a:spcAft>
                      </a:pPr>
                      <a:r>
                        <a:rPr lang="zh-CN" sz="1800" kern="100" dirty="0">
                          <a:solidFill>
                            <a:srgbClr val="943634"/>
                          </a:solidFill>
                          <a:latin typeface="华文楷体" pitchFamily="2" charset="-122"/>
                          <a:ea typeface="华文楷体" pitchFamily="2" charset="-122"/>
                          <a:cs typeface="Times New Roman"/>
                        </a:rPr>
                        <a:t>中国应承担发达成员国的义务</a:t>
                      </a: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extLst>
                  <a:ext uri="{0D108BD9-81ED-4DB2-BD59-A6C34878D82A}">
                    <a16:rowId xmlns:a16="http://schemas.microsoft.com/office/drawing/2014/main" xmlns="" val="10001"/>
                  </a:ext>
                </a:extLst>
              </a:tr>
              <a:tr h="559598">
                <a:tc>
                  <a:txBody>
                    <a:bodyPr/>
                    <a:lstStyle/>
                    <a:p>
                      <a:pPr algn="just">
                        <a:spcAft>
                          <a:spcPts val="0"/>
                        </a:spcAft>
                      </a:pPr>
                      <a:r>
                        <a:rPr lang="zh-CN" sz="1800" b="1" kern="100" dirty="0">
                          <a:solidFill>
                            <a:srgbClr val="943634"/>
                          </a:solidFill>
                          <a:latin typeface="华文楷体" pitchFamily="2" charset="-122"/>
                          <a:ea typeface="华文楷体" pitchFamily="2" charset="-122"/>
                          <a:cs typeface="Times New Roman"/>
                        </a:rPr>
                        <a:t>要求过渡期，过渡期内对国内产业进行适度保护</a:t>
                      </a:r>
                      <a:endParaRPr lang="zh-CN" sz="1800" kern="100" dirty="0">
                        <a:solidFill>
                          <a:srgbClr val="943634"/>
                        </a:solidFill>
                        <a:latin typeface="华文楷体" pitchFamily="2" charset="-122"/>
                        <a:ea typeface="华文楷体" pitchFamily="2" charset="-122"/>
                        <a:cs typeface="Times New Roman"/>
                      </a:endParaRPr>
                    </a:p>
                  </a:txBody>
                  <a:tcPr marL="68580" marR="68580" marT="0" marB="0">
                    <a:lnL>
                      <a:noFill/>
                    </a:lnL>
                    <a:lnR>
                      <a:noFill/>
                    </a:lnR>
                    <a:lnT>
                      <a:noFill/>
                    </a:lnT>
                    <a:lnB>
                      <a:noFill/>
                    </a:lnB>
                  </a:tcPr>
                </a:tc>
                <a:tc>
                  <a:txBody>
                    <a:bodyPr/>
                    <a:lstStyle/>
                    <a:p>
                      <a:pPr algn="just">
                        <a:spcAft>
                          <a:spcPts val="0"/>
                        </a:spcAft>
                      </a:pPr>
                      <a:r>
                        <a:rPr lang="zh-CN" sz="1800" kern="100" dirty="0">
                          <a:solidFill>
                            <a:srgbClr val="943634"/>
                          </a:solidFill>
                          <a:latin typeface="华文楷体" pitchFamily="2" charset="-122"/>
                          <a:ea typeface="华文楷体" pitchFamily="2" charset="-122"/>
                          <a:cs typeface="Times New Roman"/>
                        </a:rPr>
                        <a:t>中国应在最短的时间内最大限度地开放市场</a:t>
                      </a:r>
                    </a:p>
                  </a:txBody>
                  <a:tcPr marL="68580" marR="68580" marT="0" marB="0">
                    <a:lnL>
                      <a:noFill/>
                    </a:lnL>
                    <a:lnR>
                      <a:noFill/>
                    </a:lnR>
                    <a:lnT>
                      <a:noFill/>
                    </a:lnT>
                    <a:lnB>
                      <a:noFill/>
                    </a:lnB>
                  </a:tcPr>
                </a:tc>
                <a:extLst>
                  <a:ext uri="{0D108BD9-81ED-4DB2-BD59-A6C34878D82A}">
                    <a16:rowId xmlns:a16="http://schemas.microsoft.com/office/drawing/2014/main" xmlns="" val="10002"/>
                  </a:ext>
                </a:extLst>
              </a:tr>
              <a:tr h="559598">
                <a:tc>
                  <a:txBody>
                    <a:bodyPr/>
                    <a:lstStyle/>
                    <a:p>
                      <a:pPr algn="just">
                        <a:spcAft>
                          <a:spcPts val="0"/>
                        </a:spcAft>
                      </a:pPr>
                      <a:r>
                        <a:rPr lang="zh-CN" sz="1800" b="1" kern="100">
                          <a:solidFill>
                            <a:srgbClr val="943634"/>
                          </a:solidFill>
                          <a:latin typeface="华文楷体" pitchFamily="2" charset="-122"/>
                          <a:ea typeface="华文楷体" pitchFamily="2" charset="-122"/>
                          <a:cs typeface="Times New Roman"/>
                        </a:rPr>
                        <a:t>美方应取消对华的贸易歧视和限制</a:t>
                      </a:r>
                      <a:endParaRPr lang="zh-CN" sz="1800" kern="100">
                        <a:solidFill>
                          <a:srgbClr val="943634"/>
                        </a:solidFill>
                        <a:latin typeface="华文楷体" pitchFamily="2" charset="-122"/>
                        <a:ea typeface="华文楷体" pitchFamily="2" charset="-122"/>
                        <a:cs typeface="Times New Roman"/>
                      </a:endParaRPr>
                    </a:p>
                  </a:txBody>
                  <a:tcPr marL="68580" marR="68580" marT="0" marB="0">
                    <a:lnL>
                      <a:noFill/>
                    </a:lnL>
                    <a:lnR>
                      <a:noFill/>
                    </a:lnR>
                    <a:lnT>
                      <a:noFill/>
                    </a:lnT>
                    <a:lnB>
                      <a:noFill/>
                    </a:lnB>
                    <a:solidFill>
                      <a:srgbClr val="EFD3D2"/>
                    </a:solidFill>
                  </a:tcPr>
                </a:tc>
                <a:tc>
                  <a:txBody>
                    <a:bodyPr/>
                    <a:lstStyle/>
                    <a:p>
                      <a:pPr algn="just">
                        <a:spcAft>
                          <a:spcPts val="0"/>
                        </a:spcAft>
                      </a:pPr>
                      <a:r>
                        <a:rPr lang="zh-CN" sz="1800" kern="100" dirty="0">
                          <a:solidFill>
                            <a:srgbClr val="943634"/>
                          </a:solidFill>
                          <a:latin typeface="华文楷体" pitchFamily="2" charset="-122"/>
                          <a:ea typeface="华文楷体" pitchFamily="2" charset="-122"/>
                          <a:cs typeface="Times New Roman"/>
                        </a:rPr>
                        <a:t>美国保留对中国贸易的歧视和限制，但承诺逐步放宽</a:t>
                      </a:r>
                    </a:p>
                  </a:txBody>
                  <a:tcPr marL="68580" marR="68580" marT="0" marB="0">
                    <a:lnL>
                      <a:noFill/>
                    </a:lnL>
                    <a:lnR>
                      <a:noFill/>
                    </a:lnR>
                    <a:lnT>
                      <a:noFill/>
                    </a:lnT>
                    <a:lnB>
                      <a:noFill/>
                    </a:lnB>
                    <a:solidFill>
                      <a:srgbClr val="EFD3D2"/>
                    </a:solidFill>
                  </a:tcPr>
                </a:tc>
                <a:extLst>
                  <a:ext uri="{0D108BD9-81ED-4DB2-BD59-A6C34878D82A}">
                    <a16:rowId xmlns:a16="http://schemas.microsoft.com/office/drawing/2014/main" xmlns="" val="10003"/>
                  </a:ext>
                </a:extLst>
              </a:tr>
              <a:tr h="559598">
                <a:tc>
                  <a:txBody>
                    <a:bodyPr/>
                    <a:lstStyle/>
                    <a:p>
                      <a:pPr algn="just">
                        <a:spcAft>
                          <a:spcPts val="0"/>
                        </a:spcAft>
                      </a:pPr>
                      <a:r>
                        <a:rPr lang="zh-CN" sz="1800" b="1" kern="100">
                          <a:solidFill>
                            <a:srgbClr val="943634"/>
                          </a:solidFill>
                          <a:latin typeface="华文楷体" pitchFamily="2" charset="-122"/>
                          <a:ea typeface="华文楷体" pitchFamily="2" charset="-122"/>
                          <a:cs typeface="Times New Roman"/>
                        </a:rPr>
                        <a:t>无条件对中国实施最惠国待遇</a:t>
                      </a:r>
                      <a:endParaRPr lang="zh-CN" sz="1800" kern="100">
                        <a:solidFill>
                          <a:srgbClr val="943634"/>
                        </a:solidFill>
                        <a:latin typeface="华文楷体" pitchFamily="2" charset="-122"/>
                        <a:ea typeface="华文楷体" pitchFamily="2" charset="-122"/>
                        <a:cs typeface="Times New Roman"/>
                      </a:endParaRPr>
                    </a:p>
                  </a:txBody>
                  <a:tcPr marL="68580" marR="68580" marT="0" marB="0">
                    <a:lnL>
                      <a:noFill/>
                    </a:lnL>
                    <a:lnR>
                      <a:noFill/>
                    </a:lnR>
                    <a:lnT>
                      <a:noFill/>
                    </a:lnT>
                    <a:lnB>
                      <a:noFill/>
                    </a:lnB>
                  </a:tcPr>
                </a:tc>
                <a:tc>
                  <a:txBody>
                    <a:bodyPr/>
                    <a:lstStyle/>
                    <a:p>
                      <a:pPr algn="just">
                        <a:spcAft>
                          <a:spcPts val="0"/>
                        </a:spcAft>
                      </a:pPr>
                      <a:r>
                        <a:rPr lang="zh-CN" sz="1800" kern="100" dirty="0">
                          <a:solidFill>
                            <a:srgbClr val="943634"/>
                          </a:solidFill>
                          <a:latin typeface="华文楷体" pitchFamily="2" charset="-122"/>
                          <a:ea typeface="华文楷体" pitchFamily="2" charset="-122"/>
                          <a:cs typeface="Times New Roman"/>
                        </a:rPr>
                        <a:t>以美国内法为由，不承诺给予中国最惠国待遇</a:t>
                      </a:r>
                    </a:p>
                  </a:txBody>
                  <a:tcPr marL="68580" marR="68580" marT="0" marB="0">
                    <a:lnL>
                      <a:noFill/>
                    </a:lnL>
                    <a:lnR>
                      <a:noFill/>
                    </a:lnR>
                    <a:lnT>
                      <a:noFill/>
                    </a:lnT>
                    <a:lnB>
                      <a:noFill/>
                    </a:lnB>
                  </a:tcPr>
                </a:tc>
                <a:extLst>
                  <a:ext uri="{0D108BD9-81ED-4DB2-BD59-A6C34878D82A}">
                    <a16:rowId xmlns:a16="http://schemas.microsoft.com/office/drawing/2014/main" xmlns="" val="10004"/>
                  </a:ext>
                </a:extLst>
              </a:tr>
              <a:tr h="839397">
                <a:tc>
                  <a:txBody>
                    <a:bodyPr/>
                    <a:lstStyle/>
                    <a:p>
                      <a:pPr algn="just">
                        <a:spcAft>
                          <a:spcPts val="0"/>
                        </a:spcAft>
                      </a:pPr>
                      <a:r>
                        <a:rPr lang="zh-CN" sz="1800" b="1" kern="100" dirty="0">
                          <a:solidFill>
                            <a:srgbClr val="943634"/>
                          </a:solidFill>
                          <a:latin typeface="华文楷体" pitchFamily="2" charset="-122"/>
                          <a:ea typeface="华文楷体" pitchFamily="2" charset="-122"/>
                          <a:cs typeface="Times New Roman"/>
                        </a:rPr>
                        <a:t>与世贸组织成员保持正常的权利义务关系</a:t>
                      </a:r>
                      <a:endParaRPr lang="zh-CN" sz="1800" kern="100" dirty="0">
                        <a:solidFill>
                          <a:srgbClr val="943634"/>
                        </a:solidFill>
                        <a:latin typeface="华文楷体" pitchFamily="2" charset="-122"/>
                        <a:ea typeface="华文楷体" pitchFamily="2" charset="-122"/>
                        <a:cs typeface="Times New Roman"/>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just">
                        <a:spcAft>
                          <a:spcPts val="0"/>
                        </a:spcAft>
                      </a:pPr>
                      <a:r>
                        <a:rPr lang="zh-CN" sz="1800" kern="100" dirty="0">
                          <a:solidFill>
                            <a:srgbClr val="943634"/>
                          </a:solidFill>
                          <a:latin typeface="华文楷体" pitchFamily="2" charset="-122"/>
                          <a:ea typeface="华文楷体" pitchFamily="2" charset="-122"/>
                          <a:cs typeface="Times New Roman"/>
                        </a:rPr>
                        <a:t>设立一般保障条款，即在中国成为世贸组织成员后，其他成员国可以随时中止于中国的权利义务关系，包括最惠国待遇。</a:t>
                      </a:r>
                    </a:p>
                  </a:txBody>
                  <a:tcPr marL="68580" marR="68580" marT="0" marB="0">
                    <a:lnL>
                      <a:noFill/>
                    </a:lnL>
                    <a:lnR>
                      <a:noFill/>
                    </a:lnR>
                    <a:lnT>
                      <a:noFill/>
                    </a:lnT>
                    <a:lnB w="12700" cap="flat" cmpd="sng" algn="ctr">
                      <a:solidFill>
                        <a:srgbClr val="C0504D"/>
                      </a:solidFill>
                      <a:prstDash val="solid"/>
                      <a:round/>
                      <a:headEnd type="none" w="med" len="med"/>
                      <a:tailEnd type="none" w="med" len="med"/>
                    </a:lnB>
                    <a:solidFill>
                      <a:srgbClr val="EFD3D2"/>
                    </a:solidFill>
                  </a:tcPr>
                </a:tc>
                <a:extLst>
                  <a:ext uri="{0D108BD9-81ED-4DB2-BD59-A6C34878D82A}">
                    <a16:rowId xmlns:a16="http://schemas.microsoft.com/office/drawing/2014/main" xmlns="" val="10005"/>
                  </a:ext>
                </a:extLst>
              </a:tr>
            </a:tbl>
          </a:graphicData>
        </a:graphic>
      </p:graphicFrame>
    </p:spTree>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gn="just">
              <a:spcAft>
                <a:spcPts val="1200"/>
              </a:spcAft>
              <a:buFont typeface="Wingdings" pitchFamily="2" charset="2"/>
              <a:buChar char="n"/>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中国与欧盟的双边谈判</a:t>
            </a:r>
            <a:endParaRPr lang="en-US" altLang="zh-CN" sz="2400" dirty="0">
              <a:latin typeface="华文楷体" pitchFamily="2" charset="-122"/>
              <a:ea typeface="华文楷体" pitchFamily="2" charset="-122"/>
              <a:cs typeface="Calibri" pitchFamily="34" charset="0"/>
            </a:endParaRPr>
          </a:p>
          <a:p>
            <a:pPr marL="355600" indent="95250" algn="just">
              <a:spcAft>
                <a:spcPts val="1200"/>
              </a:spcAft>
              <a:buFont typeface="Wingdings" pitchFamily="2" charset="2"/>
              <a:buChar char="l"/>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第一阶段：</a:t>
            </a:r>
            <a:r>
              <a:rPr lang="en-US" altLang="zh-CN" sz="2400" dirty="0">
                <a:latin typeface="华文楷体" pitchFamily="2" charset="-122"/>
                <a:ea typeface="华文楷体" pitchFamily="2" charset="-122"/>
                <a:cs typeface="Calibri" pitchFamily="34" charset="0"/>
              </a:rPr>
              <a:t>1987~1994</a:t>
            </a:r>
          </a:p>
          <a:p>
            <a:pPr marL="355600" indent="95250" algn="just">
              <a:spcAft>
                <a:spcPts val="12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围绕中国加入议定书的内容展开</a:t>
            </a:r>
            <a:endParaRPr lang="en-US" altLang="zh-CN" sz="2400" dirty="0">
              <a:latin typeface="华文楷体" pitchFamily="2" charset="-122"/>
              <a:ea typeface="华文楷体" pitchFamily="2" charset="-122"/>
              <a:cs typeface="Calibri" pitchFamily="34" charset="0"/>
            </a:endParaRPr>
          </a:p>
          <a:p>
            <a:pPr marL="355600" indent="95250" algn="just">
              <a:spcAft>
                <a:spcPts val="1200"/>
              </a:spcAft>
              <a:buFont typeface="Wingdings" pitchFamily="2" charset="2"/>
              <a:buChar char="l"/>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第二阶段：</a:t>
            </a:r>
            <a:r>
              <a:rPr lang="en-US" altLang="zh-CN" sz="2400" dirty="0">
                <a:latin typeface="华文楷体" pitchFamily="2" charset="-122"/>
                <a:ea typeface="华文楷体" pitchFamily="2" charset="-122"/>
                <a:cs typeface="Calibri" pitchFamily="34" charset="0"/>
              </a:rPr>
              <a:t>1995~2000</a:t>
            </a:r>
          </a:p>
          <a:p>
            <a:pPr marL="355600" indent="95250" algn="just">
              <a:spcAft>
                <a:spcPts val="12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双方进行市场准入谈判。前后经过</a:t>
            </a:r>
            <a:r>
              <a:rPr lang="en-US" altLang="zh-CN" sz="2400" dirty="0">
                <a:latin typeface="华文楷体" pitchFamily="2" charset="-122"/>
                <a:ea typeface="华文楷体" pitchFamily="2" charset="-122"/>
                <a:cs typeface="Calibri" pitchFamily="34" charset="0"/>
              </a:rPr>
              <a:t>16</a:t>
            </a:r>
            <a:r>
              <a:rPr lang="zh-CN" altLang="en-US" sz="2400" dirty="0">
                <a:latin typeface="华文楷体" pitchFamily="2" charset="-122"/>
                <a:ea typeface="华文楷体" pitchFamily="2" charset="-122"/>
                <a:cs typeface="Calibri" pitchFamily="34" charset="0"/>
              </a:rPr>
              <a:t>轮正式谈判。</a:t>
            </a:r>
            <a:endParaRPr lang="en-US" altLang="zh-CN" sz="2400" dirty="0">
              <a:latin typeface="华文楷体" pitchFamily="2" charset="-122"/>
              <a:ea typeface="华文楷体" pitchFamily="2" charset="-122"/>
              <a:cs typeface="Calibri" pitchFamily="34" charset="0"/>
            </a:endParaRPr>
          </a:p>
          <a:p>
            <a:pPr marL="355600" indent="95250" algn="jus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欧盟对市场准入主要关注服务贸易特别是银行、保险、</a:t>
            </a:r>
            <a:endParaRPr lang="en-US" altLang="zh-CN" sz="2400" dirty="0">
              <a:latin typeface="华文楷体" pitchFamily="2" charset="-122"/>
              <a:ea typeface="华文楷体" pitchFamily="2" charset="-122"/>
              <a:cs typeface="Calibri" pitchFamily="34" charset="0"/>
            </a:endParaRPr>
          </a:p>
          <a:p>
            <a:pPr marL="355600" indent="95250" algn="just">
              <a:spcBef>
                <a:spcPts val="0"/>
              </a:spcBef>
              <a:spcAft>
                <a:spcPts val="12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电信、分销等的开放；</a:t>
            </a:r>
            <a:r>
              <a:rPr lang="en-US" altLang="zh-CN" sz="2400" dirty="0">
                <a:latin typeface="华文楷体" pitchFamily="2" charset="-122"/>
                <a:ea typeface="华文楷体" pitchFamily="2" charset="-122"/>
                <a:cs typeface="Calibri" pitchFamily="34" charset="0"/>
              </a:rPr>
              <a:t>    </a:t>
            </a:r>
          </a:p>
        </p:txBody>
      </p:sp>
      <p:sp>
        <p:nvSpPr>
          <p:cNvPr id="5" name="标题 1"/>
          <p:cNvSpPr>
            <a:spLocks noGrp="1"/>
          </p:cNvSpPr>
          <p:nvPr>
            <p:ph type="title"/>
          </p:nvPr>
        </p:nvSpPr>
        <p:spPr>
          <a:xfrm>
            <a:off x="612648" y="228600"/>
            <a:ext cx="8153400" cy="990600"/>
          </a:xfrm>
        </p:spPr>
        <p:txBody>
          <a:bodyPr>
            <a:normAutofit/>
          </a:bodyPr>
          <a:lstStyle/>
          <a:p>
            <a:r>
              <a:rPr lang="zh-CN" altLang="en-US" sz="2800" dirty="0">
                <a:latin typeface="Impact" pitchFamily="34" charset="0"/>
              </a:rPr>
              <a:t>“复关”与加入世界贸易组织的双边谈判</a:t>
            </a:r>
          </a:p>
        </p:txBody>
      </p:sp>
    </p:spTree>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gn="just">
              <a:spcAft>
                <a:spcPts val="1200"/>
              </a:spcAft>
              <a:buFont typeface="Wingdings" pitchFamily="2" charset="2"/>
              <a:buChar char="n"/>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中国与其他成员的双边谈判</a:t>
            </a:r>
            <a:endParaRPr lang="en-US" altLang="zh-CN" sz="2400" dirty="0">
              <a:latin typeface="华文楷体" pitchFamily="2" charset="-122"/>
              <a:ea typeface="华文楷体" pitchFamily="2" charset="-122"/>
              <a:cs typeface="Calibri" pitchFamily="34" charset="0"/>
            </a:endParaRPr>
          </a:p>
          <a:p>
            <a:pPr algn="jus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从</a:t>
            </a:r>
            <a:r>
              <a:rPr lang="en-US" altLang="zh-CN" sz="2400" dirty="0">
                <a:latin typeface="华文楷体" pitchFamily="2" charset="-122"/>
                <a:ea typeface="华文楷体" pitchFamily="2" charset="-122"/>
                <a:cs typeface="Calibri" pitchFamily="34" charset="0"/>
              </a:rPr>
              <a:t>1992</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11</a:t>
            </a:r>
            <a:r>
              <a:rPr lang="zh-CN" altLang="en-US" sz="2400" dirty="0">
                <a:latin typeface="华文楷体" pitchFamily="2" charset="-122"/>
                <a:ea typeface="华文楷体" pitchFamily="2" charset="-122"/>
                <a:cs typeface="Calibri" pitchFamily="34" charset="0"/>
              </a:rPr>
              <a:t>月先后进行，主要商谈关税减让、配额管理</a:t>
            </a:r>
            <a:endParaRPr lang="en-US" altLang="zh-CN" sz="2400" dirty="0">
              <a:latin typeface="华文楷体" pitchFamily="2" charset="-122"/>
              <a:ea typeface="华文楷体" pitchFamily="2" charset="-122"/>
              <a:cs typeface="Calibri" pitchFamily="34" charset="0"/>
            </a:endParaRPr>
          </a:p>
          <a:p>
            <a:pPr algn="just">
              <a:spcBef>
                <a:spcPts val="0"/>
              </a:spcBef>
              <a:spcAft>
                <a:spcPts val="12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以及服务贸易开放等。各国关注重点不同。</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其中谈判难度较大的是墨西哥，该国试图保留对中国几</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百个商品实施不符合世贸组织规则的“反倾销”措施。</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2000</a:t>
            </a:r>
            <a:r>
              <a:rPr lang="zh-CN" altLang="en-US" sz="2400" dirty="0">
                <a:latin typeface="华文楷体" pitchFamily="2" charset="-122"/>
                <a:ea typeface="华文楷体" pitchFamily="2" charset="-122"/>
                <a:cs typeface="Calibri" pitchFamily="34" charset="0"/>
              </a:rPr>
              <a:t>年福克斯坦任墨西哥总统后，墨加快同中国的谈判，</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最终在</a:t>
            </a:r>
            <a:r>
              <a:rPr lang="en-US" altLang="zh-CN" sz="2400" dirty="0">
                <a:latin typeface="华文楷体" pitchFamily="2" charset="-122"/>
                <a:ea typeface="华文楷体" pitchFamily="2" charset="-122"/>
                <a:cs typeface="Calibri" pitchFamily="34" charset="0"/>
              </a:rPr>
              <a:t>2001</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9</a:t>
            </a:r>
            <a:r>
              <a:rPr lang="zh-CN" altLang="en-US" sz="2400" dirty="0">
                <a:latin typeface="华文楷体" pitchFamily="2" charset="-122"/>
                <a:ea typeface="华文楷体" pitchFamily="2" charset="-122"/>
                <a:cs typeface="Calibri" pitchFamily="34" charset="0"/>
              </a:rPr>
              <a:t>月</a:t>
            </a:r>
            <a:r>
              <a:rPr lang="en-US" altLang="zh-CN" sz="2400" dirty="0">
                <a:latin typeface="华文楷体" pitchFamily="2" charset="-122"/>
                <a:ea typeface="华文楷体" pitchFamily="2" charset="-122"/>
                <a:cs typeface="Calibri" pitchFamily="34" charset="0"/>
              </a:rPr>
              <a:t>13</a:t>
            </a:r>
            <a:r>
              <a:rPr lang="zh-CN" altLang="en-US" sz="2400" dirty="0">
                <a:latin typeface="华文楷体" pitchFamily="2" charset="-122"/>
                <a:ea typeface="华文楷体" pitchFamily="2" charset="-122"/>
                <a:cs typeface="Calibri" pitchFamily="34" charset="0"/>
              </a:rPr>
              <a:t>日以过渡期</a:t>
            </a:r>
            <a:r>
              <a:rPr lang="en-US" altLang="zh-CN" sz="2400" dirty="0">
                <a:latin typeface="华文楷体" pitchFamily="2" charset="-122"/>
                <a:ea typeface="华文楷体" pitchFamily="2" charset="-122"/>
                <a:cs typeface="Calibri" pitchFamily="34" charset="0"/>
              </a:rPr>
              <a:t>6</a:t>
            </a:r>
            <a:r>
              <a:rPr lang="zh-CN" altLang="en-US" sz="2400" dirty="0">
                <a:latin typeface="华文楷体" pitchFamily="2" charset="-122"/>
                <a:ea typeface="华文楷体" pitchFamily="2" charset="-122"/>
                <a:cs typeface="Calibri" pitchFamily="34" charset="0"/>
              </a:rPr>
              <a:t>年为条件达成协议，这</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也是中国签订的最后一个双边协定。 </a:t>
            </a:r>
            <a:endParaRPr lang="en-US" altLang="zh-CN" sz="2400" dirty="0">
              <a:latin typeface="华文楷体" pitchFamily="2" charset="-122"/>
              <a:ea typeface="华文楷体" pitchFamily="2" charset="-122"/>
              <a:cs typeface="Calibri" pitchFamily="34" charset="0"/>
            </a:endParaRPr>
          </a:p>
        </p:txBody>
      </p:sp>
      <p:sp>
        <p:nvSpPr>
          <p:cNvPr id="5" name="标题 1"/>
          <p:cNvSpPr>
            <a:spLocks noGrp="1"/>
          </p:cNvSpPr>
          <p:nvPr>
            <p:ph type="title"/>
          </p:nvPr>
        </p:nvSpPr>
        <p:spPr>
          <a:xfrm>
            <a:off x="612648" y="228600"/>
            <a:ext cx="8153400" cy="990600"/>
          </a:xfrm>
        </p:spPr>
        <p:txBody>
          <a:bodyPr>
            <a:normAutofit/>
          </a:bodyPr>
          <a:lstStyle/>
          <a:p>
            <a:r>
              <a:rPr lang="zh-CN" altLang="en-US" sz="2800" dirty="0">
                <a:latin typeface="Impact" pitchFamily="34" charset="0"/>
              </a:rPr>
              <a:t>“复关”与加入世界贸易组织的双边谈判</a:t>
            </a:r>
          </a:p>
        </p:txBody>
      </p:sp>
    </p:spTree>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gn="just">
              <a:spcBef>
                <a:spcPts val="1800"/>
              </a:spcBef>
              <a:spcAft>
                <a:spcPts val="1200"/>
              </a:spcAft>
              <a:buNone/>
            </a:pPr>
            <a:r>
              <a:rPr lang="en-US" altLang="zh-CN" sz="2400" dirty="0">
                <a:latin typeface="华文楷体" pitchFamily="2" charset="-122"/>
                <a:ea typeface="华文楷体" pitchFamily="2" charset="-122"/>
                <a:cs typeface="Calibri" pitchFamily="34" charset="0"/>
              </a:rPr>
              <a:t>   </a:t>
            </a:r>
          </a:p>
          <a:p>
            <a:pPr algn="just">
              <a:spcBef>
                <a:spcPts val="1800"/>
              </a:spcBef>
              <a:spcAft>
                <a:spcPts val="1200"/>
              </a:spcAf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中国加入世界贸易组织多边谈判从</a:t>
            </a:r>
            <a:r>
              <a:rPr lang="en-US" altLang="zh-CN" sz="2400" dirty="0">
                <a:latin typeface="华文楷体" pitchFamily="2" charset="-122"/>
                <a:ea typeface="华文楷体" pitchFamily="2" charset="-122"/>
                <a:cs typeface="Calibri" pitchFamily="34" charset="0"/>
              </a:rPr>
              <a:t>1996</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3</a:t>
            </a:r>
            <a:r>
              <a:rPr lang="zh-CN" altLang="en-US" sz="2400" dirty="0">
                <a:latin typeface="华文楷体" pitchFamily="2" charset="-122"/>
                <a:ea typeface="华文楷体" pitchFamily="2" charset="-122"/>
                <a:cs typeface="Calibri" pitchFamily="34" charset="0"/>
              </a:rPr>
              <a:t>月</a:t>
            </a:r>
            <a:r>
              <a:rPr lang="en-US" altLang="zh-CN" sz="2400" dirty="0">
                <a:latin typeface="华文楷体" pitchFamily="2" charset="-122"/>
                <a:ea typeface="华文楷体" pitchFamily="2" charset="-122"/>
                <a:cs typeface="Calibri" pitchFamily="34" charset="0"/>
              </a:rPr>
              <a:t>22</a:t>
            </a:r>
            <a:r>
              <a:rPr lang="zh-CN" altLang="en-US" sz="2400" dirty="0">
                <a:latin typeface="华文楷体" pitchFamily="2" charset="-122"/>
                <a:ea typeface="华文楷体" pitchFamily="2" charset="-122"/>
                <a:cs typeface="Calibri" pitchFamily="34" charset="0"/>
              </a:rPr>
              <a:t>日第</a:t>
            </a:r>
            <a:r>
              <a:rPr lang="en-US" altLang="zh-CN" sz="2400" dirty="0">
                <a:latin typeface="华文楷体" pitchFamily="2" charset="-122"/>
                <a:ea typeface="华文楷体" pitchFamily="2" charset="-122"/>
                <a:cs typeface="Calibri" pitchFamily="34" charset="0"/>
              </a:rPr>
              <a:t>1</a:t>
            </a:r>
            <a:r>
              <a:rPr lang="zh-CN" altLang="en-US" sz="2400" dirty="0">
                <a:latin typeface="华文楷体" pitchFamily="2" charset="-122"/>
                <a:ea typeface="华文楷体" pitchFamily="2" charset="-122"/>
                <a:cs typeface="Calibri" pitchFamily="34" charset="0"/>
              </a:rPr>
              <a:t>次中国工作组会议到</a:t>
            </a:r>
            <a:r>
              <a:rPr lang="en-US" altLang="zh-CN" sz="2400" dirty="0">
                <a:latin typeface="华文楷体" pitchFamily="2" charset="-122"/>
                <a:ea typeface="华文楷体" pitchFamily="2" charset="-122"/>
                <a:cs typeface="Calibri" pitchFamily="34" charset="0"/>
              </a:rPr>
              <a:t>2001</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9</a:t>
            </a:r>
            <a:r>
              <a:rPr lang="zh-CN" altLang="en-US" sz="2400" dirty="0">
                <a:latin typeface="华文楷体" pitchFamily="2" charset="-122"/>
                <a:ea typeface="华文楷体" pitchFamily="2" charset="-122"/>
                <a:cs typeface="Calibri" pitchFamily="34" charset="0"/>
              </a:rPr>
              <a:t>月</a:t>
            </a:r>
            <a:r>
              <a:rPr lang="en-US" altLang="zh-CN" sz="2400" dirty="0">
                <a:latin typeface="华文楷体" pitchFamily="2" charset="-122"/>
                <a:ea typeface="华文楷体" pitchFamily="2" charset="-122"/>
                <a:cs typeface="Calibri" pitchFamily="34" charset="0"/>
              </a:rPr>
              <a:t>17</a:t>
            </a:r>
            <a:r>
              <a:rPr lang="zh-CN" altLang="en-US" sz="2400" dirty="0">
                <a:latin typeface="华文楷体" pitchFamily="2" charset="-122"/>
                <a:ea typeface="华文楷体" pitchFamily="2" charset="-122"/>
                <a:cs typeface="Calibri" pitchFamily="34" charset="0"/>
              </a:rPr>
              <a:t>日，共召开了</a:t>
            </a:r>
            <a:r>
              <a:rPr lang="en-US" altLang="zh-CN" sz="2400" dirty="0">
                <a:latin typeface="华文楷体" pitchFamily="2" charset="-122"/>
                <a:ea typeface="华文楷体" pitchFamily="2" charset="-122"/>
                <a:cs typeface="Calibri" pitchFamily="34" charset="0"/>
              </a:rPr>
              <a:t>18</a:t>
            </a:r>
            <a:r>
              <a:rPr lang="zh-CN" altLang="en-US" sz="2400" dirty="0">
                <a:latin typeface="华文楷体" pitchFamily="2" charset="-122"/>
                <a:ea typeface="华文楷体" pitchFamily="2" charset="-122"/>
                <a:cs typeface="Calibri" pitchFamily="34" charset="0"/>
              </a:rPr>
              <a:t>次会议，历时</a:t>
            </a:r>
            <a:r>
              <a:rPr lang="en-US" altLang="zh-CN" sz="2400" dirty="0">
                <a:latin typeface="华文楷体" pitchFamily="2" charset="-122"/>
                <a:ea typeface="华文楷体" pitchFamily="2" charset="-122"/>
                <a:cs typeface="Calibri" pitchFamily="34" charset="0"/>
              </a:rPr>
              <a:t>5</a:t>
            </a:r>
            <a:r>
              <a:rPr lang="zh-CN" altLang="en-US" sz="2400" dirty="0">
                <a:latin typeface="华文楷体" pitchFamily="2" charset="-122"/>
                <a:ea typeface="华文楷体" pitchFamily="2" charset="-122"/>
                <a:cs typeface="Calibri" pitchFamily="34" charset="0"/>
              </a:rPr>
              <a:t>年半，最终解决了多边谈判的多项内容，遵守世贸组织的基本规则，形成中国加入议定书的工作组报告。 </a:t>
            </a:r>
            <a:endParaRPr lang="en-US" altLang="zh-CN" sz="2400" dirty="0">
              <a:latin typeface="华文楷体" pitchFamily="2" charset="-122"/>
              <a:ea typeface="华文楷体" pitchFamily="2" charset="-122"/>
              <a:cs typeface="Calibri" pitchFamily="34" charset="0"/>
            </a:endParaRPr>
          </a:p>
        </p:txBody>
      </p:sp>
      <p:sp>
        <p:nvSpPr>
          <p:cNvPr id="5" name="标题 1"/>
          <p:cNvSpPr>
            <a:spLocks noGrp="1"/>
          </p:cNvSpPr>
          <p:nvPr>
            <p:ph type="title"/>
          </p:nvPr>
        </p:nvSpPr>
        <p:spPr>
          <a:xfrm>
            <a:off x="612648" y="228600"/>
            <a:ext cx="8153400" cy="990600"/>
          </a:xfrm>
        </p:spPr>
        <p:txBody>
          <a:bodyPr>
            <a:normAutofit/>
          </a:bodyPr>
          <a:lstStyle/>
          <a:p>
            <a:r>
              <a:rPr lang="zh-CN" altLang="en-US" sz="2800" dirty="0">
                <a:latin typeface="Impact" pitchFamily="34" charset="0"/>
              </a:rPr>
              <a:t>加入世界贸易组织的多边谈判</a:t>
            </a:r>
          </a:p>
        </p:txBody>
      </p:sp>
    </p:spTree>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latin typeface="Impact" pitchFamily="34" charset="0"/>
              </a:rPr>
              <a:t>WTO </a:t>
            </a:r>
            <a:r>
              <a:rPr lang="zh-CN" altLang="en-US" sz="2800" dirty="0">
                <a:latin typeface="Impact" pitchFamily="34" charset="0"/>
              </a:rPr>
              <a:t>及其对中国对外贸易的意义</a:t>
            </a:r>
          </a:p>
        </p:txBody>
      </p:sp>
      <p:sp>
        <p:nvSpPr>
          <p:cNvPr id="3" name="内容占位符 2"/>
          <p:cNvSpPr>
            <a:spLocks noGrp="1"/>
          </p:cNvSpPr>
          <p:nvPr>
            <p:ph sz="quarter" idx="1"/>
          </p:nvPr>
        </p:nvSpPr>
        <p:spPr/>
        <p:txBody>
          <a:bodyPr>
            <a:normAutofit/>
          </a:bodyPr>
          <a:lstStyle/>
          <a:p>
            <a:pPr algn="just">
              <a:spcAft>
                <a:spcPts val="1200"/>
              </a:spcAft>
              <a:buFont typeface="Wingdings" pitchFamily="2" charset="2"/>
              <a:buChar char="p"/>
            </a:pPr>
            <a:r>
              <a:rPr lang="zh-CN" altLang="en-US" sz="2400" dirty="0">
                <a:latin typeface="华文楷体" pitchFamily="2" charset="-122"/>
                <a:ea typeface="华文楷体" pitchFamily="2" charset="-122"/>
              </a:rPr>
              <a:t>加入</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意味着中国开放进入了新阶段。是中国进一步加快对外开放、参与全球经济一体化的新起点，也是中国深化改革、建立更完善的社会主义市场经济的新开端。</a:t>
            </a:r>
            <a:endParaRPr lang="en-US" altLang="zh-CN" sz="2400" dirty="0">
              <a:latin typeface="华文楷体" pitchFamily="2" charset="-122"/>
              <a:ea typeface="华文楷体" pitchFamily="2" charset="-122"/>
            </a:endParaRPr>
          </a:p>
          <a:p>
            <a:pPr algn="just">
              <a:spcAft>
                <a:spcPts val="1200"/>
              </a:spcAft>
              <a:buFont typeface="Wingdings" pitchFamily="2" charset="2"/>
              <a:buChar char="p"/>
            </a:pPr>
            <a:r>
              <a:rPr lang="zh-CN" altLang="en-US" sz="2400" dirty="0">
                <a:latin typeface="华文楷体" pitchFamily="2" charset="-122"/>
                <a:ea typeface="华文楷体" pitchFamily="2" charset="-122"/>
              </a:rPr>
              <a:t>中国将加快其对外开放政策的制定，加强与其他国家（或地区）经济和技术的互动与合作，共同推动世界经济的发展。</a:t>
            </a:r>
            <a:endParaRPr lang="en-US" altLang="zh-CN" sz="2400" dirty="0">
              <a:latin typeface="华文楷体" pitchFamily="2" charset="-122"/>
              <a:ea typeface="华文楷体" pitchFamily="2" charset="-122"/>
            </a:endParaRPr>
          </a:p>
          <a:p>
            <a:pPr algn="just">
              <a:spcAft>
                <a:spcPts val="1200"/>
              </a:spcAft>
              <a:buFont typeface="Wingdings" pitchFamily="2" charset="2"/>
              <a:buChar char="p"/>
            </a:pPr>
            <a:r>
              <a:rPr lang="zh-CN" altLang="en-US" sz="2400" dirty="0">
                <a:latin typeface="华文楷体" pitchFamily="2" charset="-122"/>
                <a:ea typeface="华文楷体" pitchFamily="2" charset="-122"/>
              </a:rPr>
              <a:t>中国加入</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使中国国际经济合作方式以及中国企业运行方式发生了巨变，同时也带来了非常重要的影响。</a:t>
            </a:r>
            <a:endParaRPr lang="en-US" altLang="zh-CN" sz="2400" dirty="0">
              <a:latin typeface="华文楷体" pitchFamily="2" charset="-122"/>
              <a:ea typeface="华文楷体" pitchFamily="2" charset="-122"/>
            </a:endParaRPr>
          </a:p>
          <a:p>
            <a:pPr algn="just">
              <a:spcAft>
                <a:spcPts val="1200"/>
              </a:spcAft>
            </a:pPr>
            <a:endParaRPr lang="zh-CN" altLang="en-US" sz="2000" dirty="0">
              <a:latin typeface="Bell MT" pitchFamily="18" charset="0"/>
            </a:endParaRPr>
          </a:p>
        </p:txBody>
      </p:sp>
    </p:spTree>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Impact" pitchFamily="34" charset="0"/>
              </a:rPr>
              <a:t>中国加入</a:t>
            </a:r>
            <a:r>
              <a:rPr lang="en-US" altLang="zh-CN" sz="2800" dirty="0">
                <a:latin typeface="Impact" pitchFamily="34" charset="0"/>
              </a:rPr>
              <a:t>WTO</a:t>
            </a:r>
            <a:r>
              <a:rPr lang="zh-CN" altLang="en-US" sz="2800" dirty="0">
                <a:latin typeface="Impact" pitchFamily="34" charset="0"/>
              </a:rPr>
              <a:t>的影响</a:t>
            </a:r>
          </a:p>
        </p:txBody>
      </p:sp>
      <p:sp>
        <p:nvSpPr>
          <p:cNvPr id="3" name="内容占位符 2"/>
          <p:cNvSpPr>
            <a:spLocks noGrp="1"/>
          </p:cNvSpPr>
          <p:nvPr>
            <p:ph sz="quarter" idx="1"/>
          </p:nvPr>
        </p:nvSpPr>
        <p:spPr/>
        <p:txBody>
          <a:bodyPr>
            <a:normAutofit/>
          </a:bodyPr>
          <a:lstStyle/>
          <a:p>
            <a:pPr algn="just">
              <a:spcAft>
                <a:spcPts val="1200"/>
              </a:spcAft>
              <a:buFont typeface="Wingdings" pitchFamily="2" charset="2"/>
              <a:buChar char="n"/>
            </a:pPr>
            <a:r>
              <a:rPr lang="zh-CN" altLang="en-US" sz="2400" dirty="0">
                <a:latin typeface="华文楷体" pitchFamily="2" charset="-122"/>
                <a:ea typeface="华文楷体" pitchFamily="2" charset="-122"/>
              </a:rPr>
              <a:t>加入</a:t>
            </a:r>
            <a:r>
              <a:rPr lang="en-US" altLang="zh-CN" sz="2400" dirty="0">
                <a:latin typeface="华文楷体" pitchFamily="2" charset="-122"/>
                <a:ea typeface="华文楷体" pitchFamily="2" charset="-122"/>
              </a:rPr>
              <a:t>WTO</a:t>
            </a:r>
            <a:r>
              <a:rPr lang="zh-CN" altLang="en-US" sz="2400" dirty="0">
                <a:latin typeface="华文楷体" pitchFamily="2" charset="-122"/>
                <a:ea typeface="华文楷体" pitchFamily="2" charset="-122"/>
              </a:rPr>
              <a:t>的短期效应主要是加速中国经济从农业经济转向工业经济，并进一步向服务业占主导地位的经济转变。</a:t>
            </a:r>
            <a:endParaRPr lang="en-US" altLang="zh-CN" sz="2400" dirty="0">
              <a:latin typeface="华文楷体" pitchFamily="2" charset="-122"/>
              <a:ea typeface="华文楷体" pitchFamily="2" charset="-122"/>
            </a:endParaRPr>
          </a:p>
          <a:p>
            <a:pPr algn="just">
              <a:spcAft>
                <a:spcPts val="1200"/>
              </a:spcAft>
              <a:buFont typeface="Wingdings" pitchFamily="2" charset="2"/>
              <a:buChar char="n"/>
            </a:pPr>
            <a:r>
              <a:rPr lang="zh-CN" altLang="en-US" sz="2400" dirty="0">
                <a:latin typeface="华文楷体" pitchFamily="2" charset="-122"/>
                <a:ea typeface="华文楷体" pitchFamily="2" charset="-122"/>
              </a:rPr>
              <a:t>中国</a:t>
            </a:r>
            <a:r>
              <a:rPr lang="en-US" altLang="zh-CN" sz="2400" dirty="0">
                <a:latin typeface="华文楷体" pitchFamily="2" charset="-122"/>
                <a:ea typeface="华文楷体" pitchFamily="2" charset="-122"/>
              </a:rPr>
              <a:t>WTO </a:t>
            </a:r>
            <a:r>
              <a:rPr lang="zh-CN" altLang="en-US" sz="2400" dirty="0">
                <a:latin typeface="华文楷体" pitchFamily="2" charset="-122"/>
                <a:ea typeface="华文楷体" pitchFamily="2" charset="-122"/>
              </a:rPr>
              <a:t>成员国的身份</a:t>
            </a: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吸引了很多制造业</a:t>
            </a:r>
            <a:r>
              <a:rPr lang="en-US" altLang="zh-CN" sz="2400" dirty="0">
                <a:latin typeface="华文楷体" pitchFamily="2" charset="-122"/>
                <a:ea typeface="华文楷体" pitchFamily="2" charset="-122"/>
              </a:rPr>
              <a:t>FDI</a:t>
            </a:r>
            <a:r>
              <a:rPr lang="zh-CN" altLang="en-US" sz="2400" dirty="0">
                <a:latin typeface="华文楷体" pitchFamily="2" charset="-122"/>
                <a:ea typeface="华文楷体" pitchFamily="2" charset="-122"/>
              </a:rPr>
              <a:t>和新开放服务部门</a:t>
            </a:r>
            <a:r>
              <a:rPr lang="en-US" altLang="zh-CN" sz="2400" dirty="0">
                <a:latin typeface="华文楷体" pitchFamily="2" charset="-122"/>
                <a:ea typeface="华文楷体" pitchFamily="2" charset="-122"/>
              </a:rPr>
              <a:t>FDI </a:t>
            </a:r>
            <a:r>
              <a:rPr lang="zh-CN" altLang="en-US" sz="2400" dirty="0">
                <a:latin typeface="华文楷体" pitchFamily="2" charset="-122"/>
                <a:ea typeface="华文楷体" pitchFamily="2" charset="-122"/>
              </a:rPr>
              <a:t>流入中国。</a:t>
            </a:r>
            <a:endParaRPr lang="en-US" altLang="zh-CN" sz="2400" dirty="0">
              <a:latin typeface="华文楷体" pitchFamily="2" charset="-122"/>
              <a:ea typeface="华文楷体" pitchFamily="2" charset="-122"/>
            </a:endParaRPr>
          </a:p>
          <a:p>
            <a:pPr algn="just">
              <a:spcAft>
                <a:spcPts val="1200"/>
              </a:spcAft>
              <a:buFont typeface="Wingdings" pitchFamily="2" charset="2"/>
              <a:buChar char="n"/>
            </a:pPr>
            <a:r>
              <a:rPr lang="zh-CN" altLang="en-US" sz="2400" dirty="0">
                <a:latin typeface="华文楷体" pitchFamily="2" charset="-122"/>
                <a:ea typeface="华文楷体" pitchFamily="2" charset="-122"/>
              </a:rPr>
              <a:t>私人制造业企业提供了更多、工资更高的工作、服务部门的扩张也部分弥补了公共部门的缩减。</a:t>
            </a:r>
          </a:p>
        </p:txBody>
      </p:sp>
    </p:spTree>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Impact" pitchFamily="34" charset="0"/>
              </a:rPr>
              <a:t>中国加入</a:t>
            </a:r>
            <a:r>
              <a:rPr lang="en-US" altLang="zh-CN" sz="2800" dirty="0">
                <a:latin typeface="Impact" pitchFamily="34" charset="0"/>
              </a:rPr>
              <a:t> WTO </a:t>
            </a:r>
            <a:r>
              <a:rPr lang="zh-CN" altLang="en-US" sz="2800" dirty="0">
                <a:latin typeface="Impact" pitchFamily="34" charset="0"/>
              </a:rPr>
              <a:t>承诺的特点</a:t>
            </a:r>
          </a:p>
        </p:txBody>
      </p:sp>
      <p:sp>
        <p:nvSpPr>
          <p:cNvPr id="3" name="内容占位符 2"/>
          <p:cNvSpPr>
            <a:spLocks noGrp="1"/>
          </p:cNvSpPr>
          <p:nvPr>
            <p:ph sz="quarter" idx="1"/>
          </p:nvPr>
        </p:nvSpPr>
        <p:spPr>
          <a:xfrm>
            <a:off x="612648" y="1600200"/>
            <a:ext cx="8153400" cy="4997152"/>
          </a:xfrm>
        </p:spPr>
        <p:txBody>
          <a:bodyPr>
            <a:normAutofit/>
          </a:bodyPr>
          <a:lstStyle/>
          <a:p>
            <a:pPr algn="just">
              <a:spcAft>
                <a:spcPts val="1200"/>
              </a:spcAft>
            </a:pPr>
            <a:r>
              <a:rPr lang="zh-CN" altLang="en-US" sz="2400" dirty="0">
                <a:latin typeface="华文楷体" pitchFamily="2" charset="-122"/>
                <a:ea typeface="华文楷体" pitchFamily="2" charset="-122"/>
                <a:cs typeface="Calibri" pitchFamily="34" charset="0"/>
              </a:rPr>
              <a:t>中国加入</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的承诺非常多，远远超过其他发展中国家，如印度、埃及、巴西、尼日尼亚等，也远远超过东南亚的一些开放的小国家。</a:t>
            </a:r>
            <a:endParaRPr lang="en-US" altLang="zh-CN" sz="2400" dirty="0">
              <a:latin typeface="华文楷体" pitchFamily="2" charset="-122"/>
              <a:ea typeface="华文楷体" pitchFamily="2" charset="-122"/>
              <a:cs typeface="Calibri" pitchFamily="34" charset="0"/>
            </a:endParaRPr>
          </a:p>
          <a:p>
            <a:pPr algn="just">
              <a:spcAft>
                <a:spcPts val="1200"/>
              </a:spcAft>
            </a:pPr>
            <a:r>
              <a:rPr lang="zh-CN" altLang="en-US" sz="2400" dirty="0">
                <a:latin typeface="华文楷体" pitchFamily="2" charset="-122"/>
                <a:ea typeface="华文楷体" pitchFamily="2" charset="-122"/>
                <a:cs typeface="Calibri" pitchFamily="34" charset="0"/>
              </a:rPr>
              <a:t>这不仅仅体现在对商品（包括农业）的关税减让方面，而且也体现在对商品和服务的非关税减让方面。</a:t>
            </a:r>
            <a:endParaRPr lang="en-US" altLang="zh-CN" sz="2400" dirty="0">
              <a:latin typeface="华文楷体" pitchFamily="2" charset="-122"/>
              <a:ea typeface="华文楷体" pitchFamily="2" charset="-122"/>
              <a:cs typeface="Calibri" pitchFamily="34" charset="0"/>
            </a:endParaRPr>
          </a:p>
          <a:p>
            <a:pPr algn="just">
              <a:spcAft>
                <a:spcPts val="1200"/>
              </a:spcAft>
            </a:pPr>
            <a:r>
              <a:rPr lang="zh-CN" altLang="en-US" sz="2400" dirty="0">
                <a:latin typeface="华文楷体" pitchFamily="2" charset="-122"/>
                <a:ea typeface="华文楷体" pitchFamily="2" charset="-122"/>
                <a:cs typeface="Calibri" pitchFamily="34" charset="0"/>
              </a:rPr>
              <a:t>较多的承诺并不是</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第一代改革</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的延续</a:t>
            </a:r>
            <a:r>
              <a:rPr lang="en-US" altLang="zh-CN" sz="2400" dirty="0">
                <a:latin typeface="华文楷体" pitchFamily="2" charset="-122"/>
                <a:ea typeface="华文楷体" pitchFamily="2" charset="-122"/>
                <a:cs typeface="Calibri" pitchFamily="34" charset="0"/>
              </a:rPr>
              <a:t> (border barriers), </a:t>
            </a:r>
            <a:r>
              <a:rPr lang="zh-CN" altLang="en-US" sz="2400" dirty="0">
                <a:latin typeface="华文楷体" pitchFamily="2" charset="-122"/>
                <a:ea typeface="华文楷体" pitchFamily="2" charset="-122"/>
                <a:cs typeface="Calibri" pitchFamily="34" charset="0"/>
              </a:rPr>
              <a:t>而是进一步深入到</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第二代</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制度改革</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值得注意的是</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其中的承诺还涉及到司法和行政审批、透明程序以及其他国内管制方式等</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例如，关于服务、知识产权和产品标准等）。</a:t>
            </a:r>
          </a:p>
        </p:txBody>
      </p:sp>
    </p:spTree>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Impact" pitchFamily="34" charset="0"/>
              </a:rPr>
              <a:t>中国加入世界贸易组织的主要承诺</a:t>
            </a:r>
          </a:p>
        </p:txBody>
      </p:sp>
      <p:sp>
        <p:nvSpPr>
          <p:cNvPr id="5" name="内容占位符 4"/>
          <p:cNvSpPr>
            <a:spLocks noGrp="1"/>
          </p:cNvSpPr>
          <p:nvPr>
            <p:ph sz="quarter" idx="1"/>
          </p:nvPr>
        </p:nvSpPr>
        <p:spPr/>
        <p:txBody>
          <a:bodyPr/>
          <a:lstStyle/>
          <a:p>
            <a:pPr>
              <a:buFont typeface="Wingdings" pitchFamily="2" charset="2"/>
              <a:buChar char="p"/>
            </a:pPr>
            <a:r>
              <a:rPr lang="zh-CN" altLang="en-US" sz="2400" dirty="0">
                <a:latin typeface="Impact" pitchFamily="34" charset="0"/>
              </a:rPr>
              <a:t>为世界贸易组织成员方提供非歧视性待遇</a:t>
            </a:r>
            <a:endParaRPr lang="en-US" altLang="zh-CN" sz="2400" dirty="0"/>
          </a:p>
          <a:p>
            <a:pPr>
              <a:buNone/>
            </a:pPr>
            <a:r>
              <a:rPr lang="zh-CN" altLang="en-US" sz="2400" dirty="0">
                <a:latin typeface="华文楷体" pitchFamily="2" charset="-122"/>
                <a:ea typeface="华文楷体" pitchFamily="2" charset="-122"/>
              </a:rPr>
              <a:t>    中国承诺在进口货物、关税、国内税等方面，给予外国产品的待遇不低于国内同类产品，并承诺对目前仍在实施的与国民待遇原则不符的做法和政策进行必要的修改和调整。</a:t>
            </a:r>
            <a:endParaRPr lang="en-US" altLang="zh-CN" sz="2400" dirty="0">
              <a:latin typeface="华文楷体" pitchFamily="2" charset="-122"/>
              <a:ea typeface="华文楷体" pitchFamily="2" charset="-122"/>
            </a:endParaRPr>
          </a:p>
          <a:p>
            <a:pPr>
              <a:spcBef>
                <a:spcPts val="3000"/>
              </a:spcBef>
              <a:buFont typeface="Wingdings" pitchFamily="2" charset="2"/>
              <a:buChar char="p"/>
            </a:pPr>
            <a:r>
              <a:rPr lang="zh-CN" altLang="en-US" sz="2400" dirty="0">
                <a:latin typeface="Impact" pitchFamily="34" charset="0"/>
              </a:rPr>
              <a:t>实施统一的贸易政策</a:t>
            </a:r>
            <a:endParaRPr lang="en-US" altLang="zh-CN" sz="2400" dirty="0">
              <a:latin typeface="Impact" pitchFamily="34" charset="0"/>
            </a:endParaRPr>
          </a:p>
          <a:p>
            <a:pP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承诺在整个中国关境内，包括民族自治地方、经济特区、</a:t>
            </a:r>
            <a:endParaRPr lang="en-US" altLang="zh-CN" sz="2400" dirty="0">
              <a:latin typeface="华文楷体" pitchFamily="2" charset="-122"/>
              <a:ea typeface="华文楷体" pitchFamily="2" charset="-122"/>
            </a:endParaRPr>
          </a:p>
          <a:p>
            <a:pPr>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 沿海开放城市以及经济技术开发区等实施统一贸易政策。</a:t>
            </a:r>
          </a:p>
        </p:txBody>
      </p:sp>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从</a:t>
            </a:r>
            <a:r>
              <a:rPr lang="en-US" altLang="zh-CN" sz="3200" dirty="0">
                <a:latin typeface="Times New Roman" pitchFamily="18" charset="0"/>
                <a:cs typeface="Times New Roman" pitchFamily="18" charset="0"/>
              </a:rPr>
              <a:t>GATT</a:t>
            </a:r>
            <a:r>
              <a:rPr lang="en-US" altLang="zh-CN" sz="3200" dirty="0">
                <a:latin typeface="Impact" pitchFamily="34" charset="0"/>
              </a:rPr>
              <a:t> </a:t>
            </a:r>
            <a:r>
              <a:rPr lang="zh-CN" altLang="en-US" sz="3200" dirty="0">
                <a:latin typeface="Impact" pitchFamily="34" charset="0"/>
              </a:rPr>
              <a:t>到</a:t>
            </a:r>
            <a:r>
              <a:rPr lang="en-US" altLang="zh-CN" sz="3200" dirty="0">
                <a:latin typeface="Impact" pitchFamily="34" charset="0"/>
              </a:rPr>
              <a:t> </a:t>
            </a:r>
            <a:r>
              <a:rPr lang="en-US" altLang="zh-CN" sz="3200" dirty="0">
                <a:latin typeface="Times New Roman" pitchFamily="18" charset="0"/>
                <a:cs typeface="Times New Roman" pitchFamily="18" charset="0"/>
              </a:rPr>
              <a:t>WTO</a:t>
            </a:r>
            <a:endParaRPr lang="zh-CN" altLang="en-US" sz="3200" dirty="0">
              <a:latin typeface="Times New Roman" pitchFamily="18" charset="0"/>
              <a:cs typeface="Times New Roman" pitchFamily="18" charset="0"/>
            </a:endParaRPr>
          </a:p>
        </p:txBody>
      </p:sp>
      <p:sp>
        <p:nvSpPr>
          <p:cNvPr id="4" name="矩形 3"/>
          <p:cNvSpPr/>
          <p:nvPr/>
        </p:nvSpPr>
        <p:spPr>
          <a:xfrm>
            <a:off x="251520" y="1628800"/>
            <a:ext cx="2592288" cy="1872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dirty="0">
                <a:latin typeface="华文楷体" pitchFamily="2" charset="-122"/>
                <a:ea typeface="华文楷体" pitchFamily="2" charset="-122"/>
              </a:rPr>
              <a:t>美国</a:t>
            </a:r>
            <a:r>
              <a:rPr lang="en-US" altLang="zh-CN" sz="2000" b="1" dirty="0">
                <a:latin typeface="华文楷体" pitchFamily="2" charset="-122"/>
                <a:ea typeface="华文楷体" pitchFamily="2" charset="-122"/>
              </a:rPr>
              <a:t>: </a:t>
            </a:r>
          </a:p>
          <a:p>
            <a:pPr algn="ctr"/>
            <a:endParaRPr lang="en-US" altLang="zh-CN" b="1" dirty="0">
              <a:latin typeface="华文楷体" pitchFamily="2" charset="-122"/>
              <a:ea typeface="华文楷体" pitchFamily="2" charset="-122"/>
            </a:endParaRPr>
          </a:p>
          <a:p>
            <a:r>
              <a:rPr lang="zh-CN" altLang="en-US" dirty="0">
                <a:latin typeface="华文楷体" pitchFamily="2" charset="-122"/>
                <a:ea typeface="华文楷体" pitchFamily="2" charset="-122"/>
              </a:rPr>
              <a:t>二次世界大战后确立了其在世界政治和经济中的主导地位</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 希望能领导国际经济新秩序的建立。</a:t>
            </a:r>
            <a:endParaRPr lang="en-US" altLang="zh-CN" dirty="0">
              <a:latin typeface="华文楷体" pitchFamily="2" charset="-122"/>
              <a:ea typeface="华文楷体" pitchFamily="2" charset="-122"/>
            </a:endParaRPr>
          </a:p>
        </p:txBody>
      </p:sp>
      <p:sp>
        <p:nvSpPr>
          <p:cNvPr id="5" name="右箭头 4"/>
          <p:cNvSpPr/>
          <p:nvPr/>
        </p:nvSpPr>
        <p:spPr>
          <a:xfrm>
            <a:off x="2843808" y="227687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9872" y="1700808"/>
            <a:ext cx="1872208" cy="18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dirty="0">
                <a:latin typeface="华文楷体" pitchFamily="2" charset="-122"/>
                <a:ea typeface="华文楷体" pitchFamily="2" charset="-122"/>
              </a:rPr>
              <a:t>美国</a:t>
            </a: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英国</a:t>
            </a:r>
            <a:r>
              <a:rPr lang="zh-CN" altLang="en-US" sz="2000" b="1" dirty="0">
                <a:latin typeface="Bell MT" pitchFamily="18" charset="0"/>
              </a:rPr>
              <a:t>：</a:t>
            </a:r>
            <a:r>
              <a:rPr lang="en-US" altLang="zh-CN" sz="2000" dirty="0">
                <a:latin typeface="Bell MT" pitchFamily="18" charset="0"/>
              </a:rPr>
              <a:t> </a:t>
            </a:r>
          </a:p>
          <a:p>
            <a:pPr algn="ctr">
              <a:spcBef>
                <a:spcPts val="1200"/>
              </a:spcBef>
            </a:pPr>
            <a:r>
              <a:rPr lang="zh-CN" altLang="en-US" dirty="0">
                <a:latin typeface="Times New Roman" pitchFamily="18" charset="0"/>
                <a:ea typeface="华文楷体" pitchFamily="2" charset="-122"/>
                <a:cs typeface="Times New Roman" pitchFamily="18" charset="0"/>
              </a:rPr>
              <a:t>自</a:t>
            </a:r>
            <a:r>
              <a:rPr lang="en-US" altLang="zh-CN" dirty="0">
                <a:latin typeface="Times New Roman" pitchFamily="18" charset="0"/>
                <a:ea typeface="华文楷体" pitchFamily="2" charset="-122"/>
                <a:cs typeface="Times New Roman" pitchFamily="18" charset="0"/>
              </a:rPr>
              <a:t>1941</a:t>
            </a:r>
            <a:r>
              <a:rPr lang="zh-CN" altLang="en-US" dirty="0">
                <a:latin typeface="Times New Roman" pitchFamily="18" charset="0"/>
                <a:ea typeface="华文楷体" pitchFamily="2" charset="-122"/>
                <a:cs typeface="Times New Roman" pitchFamily="18" charset="0"/>
              </a:rPr>
              <a:t>年起，两国就开始就战后贸易新秩序进行谈判；</a:t>
            </a:r>
            <a:endParaRPr lang="en-US" altLang="zh-CN" dirty="0">
              <a:latin typeface="Bell MT" pitchFamily="18" charset="0"/>
            </a:endParaRPr>
          </a:p>
          <a:p>
            <a:r>
              <a:rPr lang="zh-CN" altLang="en-US" sz="1400" dirty="0">
                <a:latin typeface="Bell MT" pitchFamily="18" charset="0"/>
              </a:rPr>
              <a:t>    </a:t>
            </a:r>
            <a:r>
              <a:rPr lang="en-US" altLang="zh-CN" sz="1400" dirty="0">
                <a:latin typeface="Bell MT" pitchFamily="18" charset="0"/>
              </a:rPr>
              <a:t> </a:t>
            </a:r>
            <a:r>
              <a:rPr lang="en-US" altLang="zh-CN" dirty="0">
                <a:latin typeface="Bell MT" pitchFamily="18" charset="0"/>
              </a:rPr>
              <a:t>(</a:t>
            </a:r>
            <a:r>
              <a:rPr lang="zh-CN" altLang="en-US" dirty="0">
                <a:latin typeface="Bell MT" pitchFamily="18" charset="0"/>
              </a:rPr>
              <a:t>大西洋宪章</a:t>
            </a:r>
            <a:r>
              <a:rPr lang="en-US" altLang="zh-CN" sz="1400" dirty="0">
                <a:latin typeface="Bell MT" pitchFamily="18" charset="0"/>
              </a:rPr>
              <a:t>)</a:t>
            </a:r>
          </a:p>
        </p:txBody>
      </p:sp>
      <p:sp>
        <p:nvSpPr>
          <p:cNvPr id="7" name="矩形 6"/>
          <p:cNvSpPr/>
          <p:nvPr/>
        </p:nvSpPr>
        <p:spPr>
          <a:xfrm>
            <a:off x="5940152" y="1700808"/>
            <a:ext cx="2952328" cy="2016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华文楷体" pitchFamily="2" charset="-122"/>
                <a:ea typeface="华文楷体" pitchFamily="2" charset="-122"/>
              </a:rPr>
              <a:t>英国的经济社会委员会召开会议建立国际贸易组织（</a:t>
            </a:r>
            <a:r>
              <a:rPr lang="en-US" altLang="zh-CN" dirty="0">
                <a:solidFill>
                  <a:srgbClr val="FF0000"/>
                </a:solidFill>
                <a:latin typeface="华文楷体" pitchFamily="2" charset="-122"/>
                <a:ea typeface="华文楷体" pitchFamily="2" charset="-122"/>
              </a:rPr>
              <a:t>ITO)</a:t>
            </a:r>
            <a:r>
              <a:rPr lang="zh-CN" altLang="en-US" dirty="0">
                <a:solidFill>
                  <a:schemeClr val="tx1"/>
                </a:solidFill>
                <a:latin typeface="华文楷体" pitchFamily="2" charset="-122"/>
                <a:ea typeface="华文楷体" pitchFamily="2" charset="-122"/>
              </a:rPr>
              <a:t>。</a:t>
            </a:r>
            <a:r>
              <a:rPr lang="en-US" altLang="zh-CN" dirty="0">
                <a:solidFill>
                  <a:schemeClr val="tx1"/>
                </a:solidFill>
                <a:latin typeface="华文楷体" pitchFamily="2" charset="-122"/>
                <a:ea typeface="华文楷体" pitchFamily="2" charset="-122"/>
              </a:rPr>
              <a:t>18</a:t>
            </a:r>
            <a:r>
              <a:rPr lang="zh-CN" altLang="en-US" dirty="0">
                <a:solidFill>
                  <a:schemeClr val="tx1"/>
                </a:solidFill>
                <a:latin typeface="华文楷体" pitchFamily="2" charset="-122"/>
                <a:ea typeface="华文楷体" pitchFamily="2" charset="-122"/>
              </a:rPr>
              <a:t>个国家成立筹备委员会，在</a:t>
            </a:r>
            <a:r>
              <a:rPr lang="en-US" altLang="zh-CN" dirty="0">
                <a:solidFill>
                  <a:schemeClr val="tx1"/>
                </a:solidFill>
                <a:latin typeface="华文楷体" pitchFamily="2" charset="-122"/>
                <a:ea typeface="华文楷体" pitchFamily="2" charset="-122"/>
              </a:rPr>
              <a:t>1946</a:t>
            </a:r>
            <a:r>
              <a:rPr lang="zh-CN" altLang="en-US" dirty="0">
                <a:solidFill>
                  <a:schemeClr val="tx1"/>
                </a:solidFill>
                <a:latin typeface="华文楷体" pitchFamily="2" charset="-122"/>
                <a:ea typeface="华文楷体" pitchFamily="2" charset="-122"/>
              </a:rPr>
              <a:t>年</a:t>
            </a:r>
            <a:r>
              <a:rPr lang="en-US" altLang="zh-CN" dirty="0">
                <a:solidFill>
                  <a:schemeClr val="tx1"/>
                </a:solidFill>
                <a:latin typeface="华文楷体" pitchFamily="2" charset="-122"/>
                <a:ea typeface="华文楷体" pitchFamily="2" charset="-122"/>
              </a:rPr>
              <a:t>1</a:t>
            </a:r>
            <a:r>
              <a:rPr lang="zh-CN" altLang="en-US" dirty="0">
                <a:solidFill>
                  <a:schemeClr val="tx1"/>
                </a:solidFill>
                <a:latin typeface="华文楷体" pitchFamily="2" charset="-122"/>
                <a:ea typeface="华文楷体" pitchFamily="2" charset="-122"/>
              </a:rPr>
              <a:t>月</a:t>
            </a:r>
            <a:r>
              <a:rPr lang="en-US" altLang="zh-CN" dirty="0">
                <a:solidFill>
                  <a:schemeClr val="tx1"/>
                </a:solidFill>
                <a:latin typeface="华文楷体" pitchFamily="2" charset="-122"/>
                <a:ea typeface="华文楷体" pitchFamily="2" charset="-122"/>
              </a:rPr>
              <a:t>~1948</a:t>
            </a:r>
            <a:r>
              <a:rPr lang="zh-CN" altLang="en-US" dirty="0">
                <a:solidFill>
                  <a:schemeClr val="tx1"/>
                </a:solidFill>
                <a:latin typeface="华文楷体" pitchFamily="2" charset="-122"/>
                <a:ea typeface="华文楷体" pitchFamily="2" charset="-122"/>
              </a:rPr>
              <a:t>年</a:t>
            </a:r>
            <a:r>
              <a:rPr lang="en-US" altLang="zh-CN" dirty="0">
                <a:solidFill>
                  <a:schemeClr val="tx1"/>
                </a:solidFill>
                <a:latin typeface="华文楷体" pitchFamily="2" charset="-122"/>
                <a:ea typeface="华文楷体" pitchFamily="2" charset="-122"/>
              </a:rPr>
              <a:t>3</a:t>
            </a:r>
            <a:r>
              <a:rPr lang="zh-CN" altLang="en-US" dirty="0">
                <a:solidFill>
                  <a:schemeClr val="tx1"/>
                </a:solidFill>
                <a:latin typeface="华文楷体" pitchFamily="2" charset="-122"/>
                <a:ea typeface="华文楷体" pitchFamily="2" charset="-122"/>
              </a:rPr>
              <a:t>月期间召开了</a:t>
            </a:r>
            <a:r>
              <a:rPr lang="en-US" altLang="zh-CN" dirty="0">
                <a:solidFill>
                  <a:schemeClr val="tx1"/>
                </a:solidFill>
                <a:latin typeface="华文楷体" pitchFamily="2" charset="-122"/>
                <a:ea typeface="华文楷体" pitchFamily="2" charset="-122"/>
              </a:rPr>
              <a:t>4</a:t>
            </a:r>
            <a:r>
              <a:rPr lang="zh-CN" altLang="en-US" dirty="0">
                <a:solidFill>
                  <a:schemeClr val="tx1"/>
                </a:solidFill>
                <a:latin typeface="华文楷体" pitchFamily="2" charset="-122"/>
                <a:ea typeface="华文楷体" pitchFamily="2" charset="-122"/>
              </a:rPr>
              <a:t>次会议，商讨</a:t>
            </a:r>
            <a:r>
              <a:rPr lang="en-US" altLang="zh-CN" dirty="0">
                <a:solidFill>
                  <a:schemeClr val="tx1"/>
                </a:solidFill>
                <a:latin typeface="华文楷体" pitchFamily="2" charset="-122"/>
                <a:ea typeface="华文楷体" pitchFamily="2" charset="-122"/>
              </a:rPr>
              <a:t>ITO</a:t>
            </a:r>
            <a:r>
              <a:rPr lang="zh-CN" altLang="en-US" dirty="0">
                <a:solidFill>
                  <a:schemeClr val="tx1"/>
                </a:solidFill>
                <a:latin typeface="华文楷体" pitchFamily="2" charset="-122"/>
                <a:ea typeface="华文楷体" pitchFamily="2" charset="-122"/>
              </a:rPr>
              <a:t>宪章</a:t>
            </a:r>
            <a:r>
              <a:rPr lang="en-US" altLang="zh-CN" dirty="0">
                <a:solidFill>
                  <a:schemeClr val="tx1"/>
                </a:solidFill>
                <a:latin typeface="华文楷体" pitchFamily="2" charset="-122"/>
                <a:ea typeface="华文楷体" pitchFamily="2" charset="-122"/>
              </a:rPr>
              <a:t>(</a:t>
            </a:r>
            <a:r>
              <a:rPr lang="zh-CN" altLang="en-US" dirty="0">
                <a:solidFill>
                  <a:schemeClr val="tx1"/>
                </a:solidFill>
                <a:latin typeface="华文楷体" pitchFamily="2" charset="-122"/>
                <a:ea typeface="华文楷体" pitchFamily="2" charset="-122"/>
              </a:rPr>
              <a:t>哈瓦那宪章</a:t>
            </a:r>
            <a:r>
              <a:rPr lang="en-US" altLang="zh-CN" dirty="0">
                <a:solidFill>
                  <a:schemeClr val="tx1"/>
                </a:solidFill>
                <a:latin typeface="华文楷体" pitchFamily="2" charset="-122"/>
                <a:ea typeface="华文楷体" pitchFamily="2" charset="-122"/>
              </a:rPr>
              <a:t>)</a:t>
            </a:r>
            <a:r>
              <a:rPr lang="zh-CN" altLang="en-US" dirty="0">
                <a:solidFill>
                  <a:schemeClr val="tx1"/>
                </a:solidFill>
                <a:latin typeface="华文楷体" pitchFamily="2" charset="-122"/>
                <a:ea typeface="华文楷体" pitchFamily="2" charset="-122"/>
              </a:rPr>
              <a:t>。最终</a:t>
            </a:r>
            <a:r>
              <a:rPr lang="en-US" altLang="zh-CN" dirty="0">
                <a:solidFill>
                  <a:schemeClr val="tx1"/>
                </a:solidFill>
                <a:latin typeface="华文楷体" pitchFamily="2" charset="-122"/>
                <a:ea typeface="华文楷体" pitchFamily="2" charset="-122"/>
              </a:rPr>
              <a:t> </a:t>
            </a:r>
            <a:r>
              <a:rPr lang="en-US" altLang="zh-CN" dirty="0">
                <a:latin typeface="华文楷体" pitchFamily="2" charset="-122"/>
                <a:ea typeface="华文楷体" pitchFamily="2" charset="-122"/>
              </a:rPr>
              <a:t>53</a:t>
            </a:r>
            <a:r>
              <a:rPr lang="zh-CN" altLang="en-US" dirty="0">
                <a:latin typeface="华文楷体" pitchFamily="2" charset="-122"/>
                <a:ea typeface="华文楷体" pitchFamily="2" charset="-122"/>
              </a:rPr>
              <a:t>个国家签署了宪章</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p:txBody>
      </p:sp>
      <p:sp>
        <p:nvSpPr>
          <p:cNvPr id="8" name="右箭头 7"/>
          <p:cNvSpPr/>
          <p:nvPr/>
        </p:nvSpPr>
        <p:spPr>
          <a:xfrm>
            <a:off x="5364088" y="227687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03648" y="4221088"/>
            <a:ext cx="4824536" cy="18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latin typeface="华文楷体" pitchFamily="2" charset="-122"/>
                <a:ea typeface="华文楷体" pitchFamily="2" charset="-122"/>
              </a:rPr>
              <a:t>美国国会的大多数对反对宪章，一些商业机构认为宪章里包含的议题太多太杂，而与贸易相关的太少（如就业和反垄断）。其它与对外直接投资相关的条款不能提供足够的保护。到</a:t>
            </a:r>
            <a:r>
              <a:rPr lang="en-US" altLang="zh-CN" dirty="0">
                <a:latin typeface="华文楷体" pitchFamily="2" charset="-122"/>
                <a:ea typeface="华文楷体" pitchFamily="2" charset="-122"/>
              </a:rPr>
              <a:t>50</a:t>
            </a:r>
            <a:r>
              <a:rPr lang="zh-CN" altLang="en-US" dirty="0">
                <a:latin typeface="华文楷体" pitchFamily="2" charset="-122"/>
                <a:ea typeface="华文楷体" pitchFamily="2" charset="-122"/>
              </a:rPr>
              <a:t>年代末，杜鲁门总统决定不向国会提交加入</a:t>
            </a:r>
            <a:r>
              <a:rPr lang="en-US" altLang="zh-CN" dirty="0">
                <a:latin typeface="华文楷体" pitchFamily="2" charset="-122"/>
                <a:ea typeface="华文楷体" pitchFamily="2" charset="-122"/>
              </a:rPr>
              <a:t>ITO</a:t>
            </a:r>
            <a:r>
              <a:rPr lang="zh-CN" altLang="en-US" dirty="0">
                <a:latin typeface="华文楷体" pitchFamily="2" charset="-122"/>
                <a:ea typeface="华文楷体" pitchFamily="2" charset="-122"/>
              </a:rPr>
              <a:t>的申请。</a:t>
            </a:r>
            <a:endParaRPr lang="en-US" altLang="zh-CN" dirty="0">
              <a:latin typeface="华文楷体" pitchFamily="2" charset="-122"/>
              <a:ea typeface="华文楷体" pitchFamily="2" charset="-122"/>
            </a:endParaRPr>
          </a:p>
        </p:txBody>
      </p:sp>
      <p:sp>
        <p:nvSpPr>
          <p:cNvPr id="10" name="右箭头 9"/>
          <p:cNvSpPr/>
          <p:nvPr/>
        </p:nvSpPr>
        <p:spPr>
          <a:xfrm>
            <a:off x="755576" y="486916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403648" y="6273225"/>
            <a:ext cx="6480720" cy="338554"/>
          </a:xfrm>
          <a:prstGeom prst="rect">
            <a:avLst/>
          </a:prstGeom>
          <a:noFill/>
        </p:spPr>
        <p:txBody>
          <a:bodyPr wrap="square" rtlCol="0">
            <a:spAutoFit/>
          </a:bodyPr>
          <a:lstStyle/>
          <a:p>
            <a:r>
              <a:rPr lang="zh-CN" altLang="en-US" sz="1600" b="1" dirty="0">
                <a:solidFill>
                  <a:schemeClr val="accent2">
                    <a:lumMod val="50000"/>
                  </a:schemeClr>
                </a:solidFill>
                <a:latin typeface="Bell MT" pitchFamily="18" charset="0"/>
              </a:rPr>
              <a:t>即使</a:t>
            </a:r>
            <a:r>
              <a:rPr lang="en-US" altLang="zh-CN" sz="1600" b="1" dirty="0">
                <a:solidFill>
                  <a:schemeClr val="accent2">
                    <a:lumMod val="50000"/>
                  </a:schemeClr>
                </a:solidFill>
                <a:latin typeface="Bell MT" pitchFamily="18" charset="0"/>
              </a:rPr>
              <a:t>ITO </a:t>
            </a:r>
            <a:r>
              <a:rPr lang="zh-CN" altLang="en-US" sz="1600" b="1" dirty="0">
                <a:solidFill>
                  <a:schemeClr val="accent2">
                    <a:lumMod val="50000"/>
                  </a:schemeClr>
                </a:solidFill>
                <a:latin typeface="Bell MT" pitchFamily="18" charset="0"/>
              </a:rPr>
              <a:t>胎死腹中</a:t>
            </a:r>
            <a:r>
              <a:rPr lang="en-US" altLang="zh-CN" sz="1600" b="1" dirty="0">
                <a:solidFill>
                  <a:schemeClr val="accent2">
                    <a:lumMod val="50000"/>
                  </a:schemeClr>
                </a:solidFill>
                <a:latin typeface="Bell MT" pitchFamily="18" charset="0"/>
              </a:rPr>
              <a:t>, </a:t>
            </a:r>
            <a:r>
              <a:rPr lang="zh-CN" altLang="en-US" sz="1600" b="1" dirty="0">
                <a:solidFill>
                  <a:schemeClr val="accent2">
                    <a:lumMod val="50000"/>
                  </a:schemeClr>
                </a:solidFill>
                <a:latin typeface="Bell MT" pitchFamily="18" charset="0"/>
              </a:rPr>
              <a:t>但这并不意味着多边贸易体系的建立就此中止。</a:t>
            </a:r>
          </a:p>
        </p:txBody>
      </p:sp>
    </p:spTree>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Impact" pitchFamily="34" charset="0"/>
              </a:rPr>
              <a:t>中国加入世界贸易组织的主要承诺</a:t>
            </a:r>
          </a:p>
        </p:txBody>
      </p:sp>
      <p:sp>
        <p:nvSpPr>
          <p:cNvPr id="5" name="内容占位符 4"/>
          <p:cNvSpPr>
            <a:spLocks noGrp="1"/>
          </p:cNvSpPr>
          <p:nvPr>
            <p:ph sz="quarter" idx="1"/>
          </p:nvPr>
        </p:nvSpPr>
        <p:spPr>
          <a:xfrm>
            <a:off x="571472" y="1571612"/>
            <a:ext cx="8153400" cy="4495800"/>
          </a:xfrm>
        </p:spPr>
        <p:txBody>
          <a:bodyPr>
            <a:normAutofit fontScale="92500" lnSpcReduction="10000"/>
          </a:bodyPr>
          <a:lstStyle/>
          <a:p>
            <a:pPr>
              <a:buFont typeface="Wingdings" pitchFamily="2" charset="2"/>
              <a:buChar char="p"/>
            </a:pPr>
            <a:r>
              <a:rPr lang="zh-CN" altLang="en-US" sz="2400" dirty="0">
                <a:latin typeface="Impact" pitchFamily="34" charset="0"/>
              </a:rPr>
              <a:t>保持贸易政策透明度</a:t>
            </a:r>
            <a:endParaRPr lang="en-US" altLang="zh-CN" sz="2400" dirty="0">
              <a:latin typeface="Impact" pitchFamily="34" charset="0"/>
            </a:endParaRPr>
          </a:p>
          <a:p>
            <a:pPr>
              <a:buNone/>
            </a:pPr>
            <a:r>
              <a:rPr lang="en-US" altLang="zh-CN" sz="2400" dirty="0">
                <a:latin typeface="Impact" pitchFamily="34" charset="0"/>
              </a:rPr>
              <a:t>      </a:t>
            </a:r>
            <a:r>
              <a:rPr lang="zh-CN" altLang="en-US" sz="2400" dirty="0">
                <a:latin typeface="华文楷体" pitchFamily="2" charset="-122"/>
                <a:ea typeface="华文楷体" pitchFamily="2" charset="-122"/>
              </a:rPr>
              <a:t>承诺公布所有涉及经贸法律和部门规章，未经公布的不予执行。且承诺在颁布新的法律、法规之前，将提供一段合理的时间征求各方的意见。在相关法规正式颁布之后和实施之前，将留有一段时间的过渡期，便于各国更好的了解</a:t>
            </a:r>
            <a:r>
              <a:rPr lang="zh-CN" altLang="en-US" sz="2400" dirty="0">
                <a:latin typeface="Impact" pitchFamily="34" charset="0"/>
              </a:rPr>
              <a:t>。</a:t>
            </a:r>
            <a:endParaRPr lang="en-US" altLang="zh-CN" sz="2400" dirty="0">
              <a:latin typeface="Impact" pitchFamily="34" charset="0"/>
            </a:endParaRPr>
          </a:p>
          <a:p>
            <a:pPr>
              <a:spcBef>
                <a:spcPts val="1800"/>
              </a:spcBef>
              <a:buFont typeface="Wingdings" pitchFamily="2" charset="2"/>
              <a:buChar char="p"/>
            </a:pPr>
            <a:r>
              <a:rPr lang="zh-CN" altLang="en-US" sz="2400" dirty="0">
                <a:latin typeface="Impact" pitchFamily="34" charset="0"/>
              </a:rPr>
              <a:t>外贸经营权改革</a:t>
            </a:r>
            <a:endParaRPr lang="en-US" altLang="zh-CN" sz="2400" dirty="0">
              <a:latin typeface="Impact" pitchFamily="34" charset="0"/>
            </a:endParaRPr>
          </a:p>
          <a:p>
            <a:pPr>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承诺在加入世界贸易组织</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年内取消外贸经营权的审批制，实施登记制，在中国的所有企业在登记后都拥有经营除国营贸易产品外的所有产品。同时还承诺，在同样的期限内，已享有部分进出口权的外资企业将逐步享有完全的贸易权，即在有限例外的条件下，在入世后</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年之内为所有的经济实体提供进出口贸易权。</a:t>
            </a:r>
            <a:r>
              <a:rPr lang="zh-CN" altLang="en-US" sz="2400" b="1" dirty="0">
                <a:solidFill>
                  <a:srgbClr val="FF0000"/>
                </a:solidFill>
                <a:latin typeface="华文楷体" pitchFamily="2" charset="-122"/>
                <a:ea typeface="华文楷体" pitchFamily="2" charset="-122"/>
                <a:cs typeface="Calibri" pitchFamily="34" charset="0"/>
              </a:rPr>
              <a:t>国有企业同样受制于</a:t>
            </a:r>
            <a:r>
              <a:rPr lang="en-US" altLang="zh-CN" sz="2400" b="1" dirty="0">
                <a:solidFill>
                  <a:srgbClr val="FF0000"/>
                </a:solidFill>
                <a:latin typeface="华文楷体" pitchFamily="2" charset="-122"/>
                <a:ea typeface="华文楷体" pitchFamily="2" charset="-122"/>
                <a:cs typeface="Calibri" pitchFamily="34" charset="0"/>
              </a:rPr>
              <a:t>WTO</a:t>
            </a:r>
            <a:r>
              <a:rPr lang="zh-CN" altLang="en-US" sz="2400" b="1" dirty="0">
                <a:solidFill>
                  <a:srgbClr val="FF0000"/>
                </a:solidFill>
                <a:latin typeface="华文楷体" pitchFamily="2" charset="-122"/>
                <a:ea typeface="华文楷体" pitchFamily="2" charset="-122"/>
                <a:cs typeface="Calibri" pitchFamily="34" charset="0"/>
              </a:rPr>
              <a:t>的规则。</a:t>
            </a:r>
            <a:endParaRPr lang="en-US" altLang="zh-CN" sz="2400" dirty="0">
              <a:latin typeface="华文楷体" pitchFamily="2" charset="-122"/>
              <a:ea typeface="华文楷体" pitchFamily="2" charset="-122"/>
              <a:cs typeface="Calibri" pitchFamily="34" charset="0"/>
            </a:endParaRPr>
          </a:p>
          <a:p>
            <a:pPr>
              <a:buNone/>
            </a:pPr>
            <a:endParaRPr lang="zh-CN" altLang="en-US" sz="2400" dirty="0">
              <a:latin typeface="华文楷体" pitchFamily="2" charset="-122"/>
              <a:ea typeface="华文楷体" pitchFamily="2" charset="-122"/>
            </a:endParaRPr>
          </a:p>
        </p:txBody>
      </p:sp>
    </p:spTree>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714488"/>
            <a:ext cx="8153400" cy="1857388"/>
          </a:xfrm>
        </p:spPr>
        <p:txBody>
          <a:bodyPr>
            <a:normAutofit/>
          </a:bodyPr>
          <a:lstStyle/>
          <a:p>
            <a:pPr>
              <a:buFont typeface="Wingdings" pitchFamily="2" charset="2"/>
              <a:buChar char="l"/>
            </a:pPr>
            <a:r>
              <a:rPr lang="zh-CN" altLang="en-US" sz="2400" dirty="0">
                <a:latin typeface="华文楷体" pitchFamily="2" charset="-122"/>
                <a:ea typeface="华文楷体" pitchFamily="2" charset="-122"/>
              </a:rPr>
              <a:t> </a:t>
            </a:r>
            <a:r>
              <a:rPr lang="zh-CN" altLang="en-US" sz="2600" dirty="0">
                <a:latin typeface="华文楷体" pitchFamily="2" charset="-122"/>
                <a:ea typeface="华文楷体" pitchFamily="2" charset="-122"/>
              </a:rPr>
              <a:t>降低关税税率</a:t>
            </a:r>
            <a:r>
              <a:rPr lang="en-US" altLang="zh-CN" sz="2400" dirty="0">
                <a:latin typeface="华文楷体" pitchFamily="2" charset="-122"/>
                <a:ea typeface="华文楷体" pitchFamily="2" charset="-122"/>
              </a:rPr>
              <a:t/>
            </a:r>
            <a:br>
              <a:rPr lang="en-US" altLang="zh-CN" sz="2400" dirty="0">
                <a:latin typeface="华文楷体" pitchFamily="2" charset="-122"/>
                <a:ea typeface="华文楷体" pitchFamily="2" charset="-122"/>
              </a:rPr>
            </a:br>
            <a:r>
              <a:rPr lang="en-US" altLang="zh-CN" sz="2400" dirty="0">
                <a:latin typeface="华文楷体" pitchFamily="2" charset="-122"/>
                <a:ea typeface="华文楷体" pitchFamily="2" charset="-122"/>
              </a:rPr>
              <a:t>     </a:t>
            </a:r>
            <a:br>
              <a:rPr lang="en-US" altLang="zh-CN" sz="2400" dirty="0">
                <a:latin typeface="华文楷体" pitchFamily="2" charset="-122"/>
                <a:ea typeface="华文楷体" pitchFamily="2" charset="-122"/>
              </a:rPr>
            </a:b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分步降低关税税率。到</a:t>
            </a:r>
            <a:r>
              <a:rPr lang="en-US" altLang="zh-CN" sz="2400" dirty="0">
                <a:latin typeface="华文楷体" pitchFamily="2" charset="-122"/>
                <a:ea typeface="华文楷体" pitchFamily="2" charset="-122"/>
              </a:rPr>
              <a:t>2005</a:t>
            </a:r>
            <a:r>
              <a:rPr lang="zh-CN" altLang="en-US" sz="2400" dirty="0">
                <a:latin typeface="华文楷体" pitchFamily="2" charset="-122"/>
                <a:ea typeface="华文楷体" pitchFamily="2" charset="-122"/>
              </a:rPr>
              <a:t>年，中国关税税率将降到发展</a:t>
            </a:r>
            <a:r>
              <a:rPr lang="en-US" altLang="zh-CN" sz="2400" dirty="0">
                <a:latin typeface="华文楷体" pitchFamily="2" charset="-122"/>
                <a:ea typeface="华文楷体" pitchFamily="2" charset="-122"/>
              </a:rPr>
              <a:t/>
            </a:r>
            <a:br>
              <a:rPr lang="en-US" altLang="zh-CN" sz="2400" dirty="0">
                <a:latin typeface="华文楷体" pitchFamily="2" charset="-122"/>
                <a:ea typeface="华文楷体" pitchFamily="2" charset="-122"/>
              </a:rPr>
            </a:b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中国家的平均水平以下，平均关税税率则降至</a:t>
            </a:r>
            <a:r>
              <a:rPr lang="en-US" altLang="zh-CN" sz="2400" dirty="0">
                <a:latin typeface="华文楷体" pitchFamily="2" charset="-122"/>
                <a:ea typeface="华文楷体" pitchFamily="2" charset="-122"/>
              </a:rPr>
              <a:t>10%</a:t>
            </a:r>
            <a:r>
              <a:rPr lang="zh-CN" altLang="en-US" sz="2400" dirty="0">
                <a:latin typeface="华文楷体" pitchFamily="2" charset="-122"/>
                <a:ea typeface="华文楷体" pitchFamily="2" charset="-122"/>
              </a:rPr>
              <a:t>左右。</a:t>
            </a: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gn="just"/>
            <a:r>
              <a:rPr lang="zh-CN" altLang="en-US" sz="2400" dirty="0">
                <a:latin typeface="华文楷体" pitchFamily="2" charset="-122"/>
                <a:ea typeface="华文楷体" pitchFamily="2" charset="-122"/>
                <a:cs typeface="Calibri" pitchFamily="34" charset="0"/>
              </a:rPr>
              <a:t>削减非关税壁垒</a:t>
            </a:r>
            <a:endParaRPr lang="en-US" altLang="zh-CN" sz="2400" dirty="0">
              <a:latin typeface="华文楷体" pitchFamily="2" charset="-122"/>
              <a:ea typeface="华文楷体" pitchFamily="2" charset="-122"/>
              <a:cs typeface="Calibri" pitchFamily="34" charset="0"/>
            </a:endParaRPr>
          </a:p>
          <a:p>
            <a:pPr marL="349250" indent="131763" algn="just">
              <a:spcBef>
                <a:spcPts val="1800"/>
              </a:spcBef>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到</a:t>
            </a:r>
            <a:r>
              <a:rPr lang="en-US" altLang="zh-CN" sz="2400" dirty="0">
                <a:latin typeface="华文楷体" pitchFamily="2" charset="-122"/>
                <a:ea typeface="华文楷体" pitchFamily="2" charset="-122"/>
                <a:cs typeface="Calibri" pitchFamily="34" charset="0"/>
              </a:rPr>
              <a:t>2005</a:t>
            </a:r>
            <a:r>
              <a:rPr lang="zh-CN" altLang="en-US" sz="2400" dirty="0">
                <a:latin typeface="华文楷体" pitchFamily="2" charset="-122"/>
                <a:ea typeface="华文楷体" pitchFamily="2" charset="-122"/>
                <a:cs typeface="Calibri" pitchFamily="34" charset="0"/>
              </a:rPr>
              <a:t>年前，几乎所有的进出口配额、许可证以及特殊的招标安排等都被废除</a:t>
            </a:r>
            <a:r>
              <a:rPr lang="en-US" altLang="zh-CN" sz="2400" b="1" dirty="0">
                <a:solidFill>
                  <a:srgbClr val="FF0000"/>
                </a:solidFill>
                <a:latin typeface="华文楷体" pitchFamily="2" charset="-122"/>
                <a:ea typeface="华文楷体" pitchFamily="2" charset="-122"/>
                <a:cs typeface="Calibri" pitchFamily="34" charset="0"/>
              </a:rPr>
              <a:t> </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总共</a:t>
            </a:r>
            <a:r>
              <a:rPr lang="en-US" altLang="zh-CN" sz="2400" dirty="0">
                <a:latin typeface="华文楷体" pitchFamily="2" charset="-122"/>
                <a:ea typeface="华文楷体" pitchFamily="2" charset="-122"/>
                <a:cs typeface="Calibri" pitchFamily="34" charset="0"/>
              </a:rPr>
              <a:t>377 </a:t>
            </a:r>
            <a:r>
              <a:rPr lang="zh-CN" altLang="en-US" sz="2400" dirty="0">
                <a:latin typeface="华文楷体" pitchFamily="2" charset="-122"/>
                <a:ea typeface="华文楷体" pitchFamily="2" charset="-122"/>
                <a:cs typeface="Calibri" pitchFamily="34" charset="0"/>
              </a:rPr>
              <a:t>项</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a:t>
            </a:r>
            <a:endParaRPr lang="en-US" altLang="zh-CN" sz="2400" dirty="0">
              <a:latin typeface="华文楷体" pitchFamily="2" charset="-122"/>
              <a:ea typeface="华文楷体" pitchFamily="2" charset="-122"/>
              <a:cs typeface="Calibri" pitchFamily="34" charset="0"/>
            </a:endParaRPr>
          </a:p>
          <a:p>
            <a:pPr marL="349250" indent="131763" algn="jus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剩下的配额和进口许可证都进行透明的、无歧视性管理。</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从而国内企业和国外企业的机会均等）</a:t>
            </a:r>
            <a:endParaRPr lang="en-US" altLang="zh-CN" sz="2400" dirty="0">
              <a:latin typeface="华文楷体" pitchFamily="2" charset="-122"/>
              <a:ea typeface="华文楷体" pitchFamily="2" charset="-122"/>
              <a:cs typeface="Calibri" pitchFamily="34" charset="0"/>
            </a:endParaRPr>
          </a:p>
          <a:p>
            <a:pPr marL="349250" indent="131763" algn="jus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除了有限特殊商品的价格仍由政府掌控外，其他商品的价格管制全部废除。</a:t>
            </a:r>
            <a:endParaRPr lang="en-US" altLang="zh-CN" sz="2400" dirty="0">
              <a:latin typeface="华文楷体" pitchFamily="2" charset="-122"/>
              <a:ea typeface="华文楷体" pitchFamily="2" charset="-122"/>
              <a:cs typeface="Calibri" pitchFamily="34" charset="0"/>
            </a:endParaRPr>
          </a:p>
          <a:p>
            <a:pPr marL="349250" indent="131763" algn="jus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中国也承诺将原产地规则、海关估价、装船前检验程序等规定与</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协议保持一致。</a:t>
            </a:r>
            <a:endParaRPr lang="en-US" altLang="zh-CN" sz="2400" dirty="0">
              <a:latin typeface="华文楷体" pitchFamily="2" charset="-122"/>
              <a:ea typeface="华文楷体" pitchFamily="2" charset="-122"/>
              <a:cs typeface="Calibri" pitchFamily="34" charset="0"/>
            </a:endParaRPr>
          </a:p>
          <a:p>
            <a:pPr marL="349250" indent="131763" algn="just">
              <a:buSzPct val="80000"/>
              <a:buFont typeface="Wingdings" pitchFamily="2" charset="2"/>
              <a:buChar char="l"/>
            </a:pPr>
            <a:endParaRPr lang="en-US" altLang="zh-CN" sz="2400" dirty="0">
              <a:latin typeface="华文楷体" pitchFamily="2" charset="-122"/>
              <a:ea typeface="华文楷体" pitchFamily="2" charset="-122"/>
              <a:cs typeface="Calibri" pitchFamily="34" charset="0"/>
            </a:endParaRP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lnSpcReduction="10000"/>
          </a:bodyPr>
          <a:lstStyle/>
          <a:p>
            <a:pPr algn="just"/>
            <a:r>
              <a:rPr lang="zh-CN" altLang="en-US" sz="2400" dirty="0">
                <a:latin typeface="华文楷体" pitchFamily="2" charset="-122"/>
                <a:ea typeface="华文楷体" pitchFamily="2" charset="-122"/>
                <a:cs typeface="Calibri" pitchFamily="34" charset="0"/>
              </a:rPr>
              <a:t>关于出口补贴</a:t>
            </a:r>
            <a:endParaRPr lang="en-US" altLang="zh-CN" sz="2400" dirty="0">
              <a:latin typeface="华文楷体" pitchFamily="2" charset="-122"/>
              <a:ea typeface="华文楷体" pitchFamily="2" charset="-122"/>
              <a:cs typeface="Calibri" pitchFamily="34" charset="0"/>
            </a:endParaRPr>
          </a:p>
          <a:p>
            <a:pPr algn="just">
              <a:spcBef>
                <a:spcPts val="120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承诺遵守世界贸易组织</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补贴与反补贴措施协定</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的规</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定，取消协定禁止的出口补贴，通知协定允许的其他项</a:t>
            </a:r>
            <a:endParaRPr lang="en-US" altLang="zh-CN" sz="2400" dirty="0">
              <a:latin typeface="华文楷体" pitchFamily="2" charset="-122"/>
              <a:ea typeface="华文楷体" pitchFamily="2" charset="-122"/>
              <a:cs typeface="Calibri" pitchFamily="34" charset="0"/>
            </a:endParaRPr>
          </a:p>
          <a:p>
            <a:pPr algn="just">
              <a:spcBef>
                <a:spcPts val="0"/>
              </a:spcBef>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目补贴。</a:t>
            </a:r>
            <a:endParaRPr lang="en-US" altLang="zh-CN" sz="2400" dirty="0">
              <a:latin typeface="华文楷体" pitchFamily="2" charset="-122"/>
              <a:ea typeface="华文楷体" pitchFamily="2" charset="-122"/>
              <a:cs typeface="Calibri" pitchFamily="34" charset="0"/>
            </a:endParaRPr>
          </a:p>
          <a:p>
            <a:pPr algn="just">
              <a:spcBef>
                <a:spcPts val="0"/>
              </a:spcBef>
              <a:buNone/>
            </a:pPr>
            <a:endParaRPr lang="en-US" altLang="zh-CN" sz="2400" dirty="0">
              <a:latin typeface="华文楷体" pitchFamily="2" charset="-122"/>
              <a:ea typeface="华文楷体" pitchFamily="2" charset="-122"/>
              <a:cs typeface="Calibri" pitchFamily="34" charset="0"/>
            </a:endParaRPr>
          </a:p>
          <a:p>
            <a:pPr algn="just">
              <a:spcBef>
                <a:spcPts val="0"/>
              </a:spcBef>
              <a:buFont typeface="Wingdings" pitchFamily="2" charset="2"/>
              <a:buChar char="p"/>
            </a:pPr>
            <a:r>
              <a:rPr lang="zh-CN" altLang="en-US" sz="2400" dirty="0">
                <a:latin typeface="华文楷体" pitchFamily="2" charset="-122"/>
                <a:ea typeface="华文楷体" pitchFamily="2" charset="-122"/>
                <a:cs typeface="Calibri" pitchFamily="34" charset="0"/>
              </a:rPr>
              <a:t>实施</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与贸易有关的投资措施协定</a:t>
            </a:r>
            <a:r>
              <a:rPr lang="en-US" altLang="zh-CN" sz="2400" dirty="0">
                <a:latin typeface="华文楷体" pitchFamily="2" charset="-122"/>
                <a:ea typeface="华文楷体" pitchFamily="2" charset="-122"/>
                <a:cs typeface="Calibri" pitchFamily="34" charset="0"/>
              </a:rPr>
              <a:t>》</a:t>
            </a:r>
          </a:p>
          <a:p>
            <a:pPr algn="just">
              <a:spcBef>
                <a:spcPts val="0"/>
              </a:spcBef>
              <a:buNone/>
            </a:pPr>
            <a:r>
              <a:rPr lang="zh-CN" altLang="en-US" sz="2400" dirty="0">
                <a:latin typeface="华文楷体" pitchFamily="2" charset="-122"/>
                <a:ea typeface="华文楷体" pitchFamily="2" charset="-122"/>
                <a:cs typeface="Calibri" pitchFamily="34" charset="0"/>
              </a:rPr>
              <a:t>    中国同意完全执行</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有关与贸易相联系的投资规定</a:t>
            </a:r>
            <a:r>
              <a:rPr lang="en-US" altLang="zh-CN" sz="2400" dirty="0">
                <a:latin typeface="华文楷体" pitchFamily="2" charset="-122"/>
                <a:ea typeface="华文楷体" pitchFamily="2" charset="-122"/>
                <a:cs typeface="Calibri" pitchFamily="34" charset="0"/>
              </a:rPr>
              <a:t>(</a:t>
            </a:r>
            <a:r>
              <a:rPr lang="en-US" altLang="zh-CN" sz="2400" b="1" dirty="0">
                <a:solidFill>
                  <a:srgbClr val="FF0000"/>
                </a:solidFill>
                <a:latin typeface="华文楷体" pitchFamily="2" charset="-122"/>
                <a:ea typeface="华文楷体" pitchFamily="2" charset="-122"/>
                <a:cs typeface="Calibri" pitchFamily="34" charset="0"/>
              </a:rPr>
              <a:t>agreement on trade-related investment measures ,TRIMS)</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，没有例外。取消贸易和外汇平衡要求、当地含量要求、技术转让要求等于贸易有关的投资措施。承诺在法律、法规和部门规章中不强制规定出口实绩要求与技术转让要求，由投资方通过谈判议定。</a:t>
            </a:r>
            <a:endParaRPr lang="en-US" altLang="zh-CN" sz="2400" dirty="0">
              <a:latin typeface="华文楷体" pitchFamily="2" charset="-122"/>
              <a:ea typeface="华文楷体" pitchFamily="2" charset="-122"/>
              <a:cs typeface="Calibri" pitchFamily="34" charset="0"/>
            </a:endParaRP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algn="just"/>
            <a:r>
              <a:rPr lang="zh-CN" altLang="en-US" sz="2400" b="1" dirty="0">
                <a:latin typeface="华文楷体" pitchFamily="2" charset="-122"/>
                <a:ea typeface="华文楷体" pitchFamily="2" charset="-122"/>
                <a:cs typeface="Calibri" pitchFamily="34" charset="0"/>
              </a:rPr>
              <a:t>接受过渡性审议机制</a:t>
            </a:r>
            <a:endParaRPr lang="en-US" altLang="zh-CN" sz="2400" b="1" dirty="0">
              <a:latin typeface="华文楷体" pitchFamily="2" charset="-122"/>
              <a:ea typeface="华文楷体" pitchFamily="2" charset="-122"/>
              <a:cs typeface="Calibri" pitchFamily="34" charset="0"/>
            </a:endParaRPr>
          </a:p>
          <a:p>
            <a:pPr algn="just">
              <a:buNone/>
            </a:pP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接受过渡性审议机制，即在中国加入世界贸易组织</a:t>
            </a:r>
            <a:r>
              <a:rPr lang="en-US" altLang="zh-CN" sz="2400" dirty="0">
                <a:latin typeface="华文楷体" pitchFamily="2" charset="-122"/>
                <a:ea typeface="华文楷体" pitchFamily="2" charset="-122"/>
                <a:cs typeface="Calibri" pitchFamily="34" charset="0"/>
              </a:rPr>
              <a:t>8</a:t>
            </a:r>
            <a:r>
              <a:rPr lang="zh-CN" altLang="en-US" sz="2400" dirty="0">
                <a:latin typeface="华文楷体" pitchFamily="2" charset="-122"/>
                <a:ea typeface="华文楷体" pitchFamily="2" charset="-122"/>
                <a:cs typeface="Calibri" pitchFamily="34" charset="0"/>
              </a:rPr>
              <a:t>年内，世界贸易组织的有关委员会将对中国履行世界贸易组织义务和实施加入世界贸易组织谈判所做的承诺情况进行年度审议，在第</a:t>
            </a:r>
            <a:r>
              <a:rPr lang="en-US" altLang="zh-CN" sz="2400" dirty="0">
                <a:latin typeface="华文楷体" pitchFamily="2" charset="-122"/>
                <a:ea typeface="华文楷体" pitchFamily="2" charset="-122"/>
                <a:cs typeface="Calibri" pitchFamily="34" charset="0"/>
              </a:rPr>
              <a:t>10</a:t>
            </a:r>
            <a:r>
              <a:rPr lang="zh-CN" altLang="en-US" sz="2400" dirty="0">
                <a:latin typeface="华文楷体" pitchFamily="2" charset="-122"/>
                <a:ea typeface="华文楷体" pitchFamily="2" charset="-122"/>
                <a:cs typeface="Calibri" pitchFamily="34" charset="0"/>
              </a:rPr>
              <a:t>年终止审议。中方有权对其他成员履行义务的情况向委员会质疑，要求世贸组织其他成员履行承诺。</a:t>
            </a:r>
            <a:endParaRPr lang="en-US" altLang="zh-CN" sz="2400" dirty="0">
              <a:latin typeface="华文楷体" pitchFamily="2" charset="-122"/>
              <a:ea typeface="华文楷体" pitchFamily="2" charset="-122"/>
              <a:cs typeface="Calibri" pitchFamily="34" charset="0"/>
            </a:endParaRPr>
          </a:p>
          <a:p>
            <a:pPr algn="just">
              <a:buFont typeface="Wingdings" pitchFamily="2" charset="2"/>
              <a:buChar char="p"/>
            </a:pPr>
            <a:r>
              <a:rPr lang="zh-CN" altLang="en-US" sz="2400" b="1" dirty="0">
                <a:latin typeface="华文楷体" pitchFamily="2" charset="-122"/>
                <a:ea typeface="华文楷体" pitchFamily="2" charset="-122"/>
                <a:cs typeface="Calibri" pitchFamily="34" charset="0"/>
              </a:rPr>
              <a:t>关于服务领域的开放</a:t>
            </a:r>
            <a:endParaRPr lang="en-US" altLang="zh-CN" sz="2400" b="1" dirty="0">
              <a:latin typeface="华文楷体" pitchFamily="2" charset="-122"/>
              <a:ea typeface="华文楷体" pitchFamily="2" charset="-122"/>
              <a:cs typeface="Calibri" pitchFamily="34" charset="0"/>
            </a:endParaRPr>
          </a:p>
          <a:p>
            <a:pPr algn="just">
              <a:buNone/>
            </a:pPr>
            <a:r>
              <a:rPr lang="zh-CN" altLang="en-US" sz="2400" dirty="0">
                <a:latin typeface="华文楷体" pitchFamily="2" charset="-122"/>
                <a:ea typeface="华文楷体" pitchFamily="2" charset="-122"/>
                <a:cs typeface="Calibri" pitchFamily="34" charset="0"/>
              </a:rPr>
              <a:t>    服务业市场开放是中国加入世界贸易组织承诺的主要部分。中国在服务贸易协定（</a:t>
            </a:r>
            <a:r>
              <a:rPr lang="en-US" altLang="zh-CN" sz="2400" dirty="0">
                <a:latin typeface="华文楷体" pitchFamily="2" charset="-122"/>
                <a:ea typeface="华文楷体" pitchFamily="2" charset="-122"/>
                <a:cs typeface="Calibri" pitchFamily="34" charset="0"/>
              </a:rPr>
              <a:t>General Agreement on Trade in Services ,GATS) </a:t>
            </a:r>
            <a:r>
              <a:rPr lang="zh-CN" altLang="en-US" sz="2400" dirty="0">
                <a:latin typeface="华文楷体" pitchFamily="2" charset="-122"/>
                <a:ea typeface="华文楷体" pitchFamily="2" charset="-122"/>
                <a:cs typeface="Calibri" pitchFamily="34" charset="0"/>
              </a:rPr>
              <a:t>中承诺，将从高度保护国内市场的经济转向相对开放的发展中经济国家。</a:t>
            </a:r>
            <a:endParaRPr lang="en-US" altLang="zh-CN" sz="2400" dirty="0">
              <a:latin typeface="华文楷体" pitchFamily="2" charset="-122"/>
              <a:ea typeface="华文楷体" pitchFamily="2" charset="-122"/>
              <a:cs typeface="Calibri" pitchFamily="34" charset="0"/>
            </a:endParaRPr>
          </a:p>
          <a:p>
            <a:pPr algn="just">
              <a:buNone/>
            </a:pPr>
            <a:endParaRPr lang="en-US" altLang="zh-CN" sz="2400" dirty="0">
              <a:latin typeface="华文楷体" pitchFamily="2" charset="-122"/>
              <a:ea typeface="华文楷体" pitchFamily="2" charset="-122"/>
              <a:cs typeface="Calibri" pitchFamily="34" charset="0"/>
            </a:endParaRP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en-US" sz="2400" dirty="0">
                <a:latin typeface="华文楷体" pitchFamily="2" charset="-122"/>
                <a:ea typeface="华文楷体" pitchFamily="2" charset="-122"/>
                <a:cs typeface="Calibri" pitchFamily="34" charset="0"/>
              </a:rPr>
              <a:t>农业部门的承诺</a:t>
            </a:r>
            <a:endParaRPr lang="en-US" altLang="zh-CN" sz="2400" dirty="0">
              <a:latin typeface="华文楷体" pitchFamily="2" charset="-122"/>
              <a:ea typeface="华文楷体" pitchFamily="2" charset="-122"/>
              <a:cs typeface="Calibri" pitchFamily="34" charset="0"/>
            </a:endParaRPr>
          </a:p>
          <a:p>
            <a:pPr marL="355600" indent="0">
              <a:spcBef>
                <a:spcPts val="1800"/>
              </a:spcBef>
              <a:buSzPct val="80000"/>
              <a:buFont typeface="Wingdings" pitchFamily="2" charset="2"/>
              <a:buChar char="l"/>
            </a:pPr>
            <a:r>
              <a:rPr lang="zh-CN" altLang="en-US" sz="2400" i="1" dirty="0">
                <a:solidFill>
                  <a:srgbClr val="FF0000"/>
                </a:solidFill>
                <a:latin typeface="华文楷体" pitchFamily="2" charset="-122"/>
                <a:ea typeface="华文楷体" pitchFamily="2" charset="-122"/>
                <a:cs typeface="Calibri" pitchFamily="34" charset="0"/>
              </a:rPr>
              <a:t> 敏感的商品依然保持较高的关税税率。</a:t>
            </a:r>
            <a:r>
              <a:rPr lang="zh-CN" altLang="en-US" sz="2400" dirty="0">
                <a:latin typeface="华文楷体" pitchFamily="2" charset="-122"/>
                <a:ea typeface="华文楷体" pitchFamily="2" charset="-122"/>
                <a:cs typeface="Calibri" pitchFamily="34" charset="0"/>
              </a:rPr>
              <a:t>尤其是谷物</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小麦</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大米</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玉米</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糖</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和棉花。但这些产品能享受优惠的关税配额。在配额以内的产品的关税非常低（</a:t>
            </a:r>
            <a:r>
              <a:rPr lang="en-US" altLang="zh-CN" sz="2400" dirty="0">
                <a:latin typeface="华文楷体" pitchFamily="2" charset="-122"/>
                <a:ea typeface="华文楷体" pitchFamily="2" charset="-122"/>
                <a:cs typeface="Calibri" pitchFamily="34" charset="0"/>
              </a:rPr>
              <a:t>1~15%</a:t>
            </a:r>
            <a:r>
              <a:rPr lang="zh-CN" altLang="en-US" sz="2400" dirty="0">
                <a:latin typeface="华文楷体" pitchFamily="2" charset="-122"/>
                <a:ea typeface="华文楷体" pitchFamily="2" charset="-122"/>
                <a:cs typeface="Calibri" pitchFamily="34" charset="0"/>
              </a:rPr>
              <a:t>）。</a:t>
            </a:r>
            <a:endParaRPr lang="en-US" altLang="zh-CN" sz="2400" dirty="0">
              <a:latin typeface="华文楷体" pitchFamily="2" charset="-122"/>
              <a:ea typeface="华文楷体" pitchFamily="2" charset="-122"/>
              <a:cs typeface="Calibri" pitchFamily="34" charset="0"/>
            </a:endParaRPr>
          </a:p>
          <a:p>
            <a:pPr marL="355600" indent="0">
              <a:spcBef>
                <a:spcPts val="1200"/>
              </a:spcBef>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此外</a:t>
            </a:r>
            <a:r>
              <a:rPr lang="en-US" altLang="zh-CN" sz="2400" dirty="0">
                <a:latin typeface="华文楷体" pitchFamily="2" charset="-122"/>
                <a:ea typeface="华文楷体" pitchFamily="2" charset="-122"/>
                <a:cs typeface="Calibri" pitchFamily="34" charset="0"/>
              </a:rPr>
              <a:t>,</a:t>
            </a:r>
            <a:r>
              <a:rPr lang="zh-CN" altLang="en-US" sz="2400" dirty="0">
                <a:latin typeface="华文楷体" pitchFamily="2" charset="-122"/>
                <a:ea typeface="华文楷体" pitchFamily="2" charset="-122"/>
                <a:cs typeface="Calibri" pitchFamily="34" charset="0"/>
              </a:rPr>
              <a:t> 关于农产品补贴也有严格的限制。</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出口补贴被禁止。可能导致贸易扭曲的国内补贴最高不能超过 产值的</a:t>
            </a:r>
            <a:r>
              <a:rPr lang="en-US" altLang="zh-CN" sz="2400" dirty="0">
                <a:latin typeface="华文楷体" pitchFamily="2" charset="-122"/>
                <a:ea typeface="华文楷体" pitchFamily="2" charset="-122"/>
                <a:cs typeface="Calibri" pitchFamily="34" charset="0"/>
              </a:rPr>
              <a:t>8.5%</a:t>
            </a:r>
            <a:r>
              <a:rPr lang="zh-CN" altLang="en-US" sz="2400" dirty="0">
                <a:latin typeface="华文楷体" pitchFamily="2" charset="-122"/>
                <a:ea typeface="华文楷体" pitchFamily="2" charset="-122"/>
                <a:cs typeface="Calibri" pitchFamily="34" charset="0"/>
              </a:rPr>
              <a:t>，而其他发展中国家的最高额度为</a:t>
            </a:r>
            <a:r>
              <a:rPr lang="en-US" altLang="zh-CN" sz="2400" dirty="0">
                <a:latin typeface="华文楷体" pitchFamily="2" charset="-122"/>
                <a:ea typeface="华文楷体" pitchFamily="2" charset="-122"/>
                <a:cs typeface="Calibri" pitchFamily="34" charset="0"/>
              </a:rPr>
              <a:t>10%</a:t>
            </a:r>
            <a:r>
              <a:rPr lang="zh-CN" altLang="en-US" sz="2400" dirty="0">
                <a:latin typeface="华文楷体" pitchFamily="2" charset="-122"/>
                <a:ea typeface="华文楷体" pitchFamily="2" charset="-122"/>
                <a:cs typeface="Calibri" pitchFamily="34" charset="0"/>
              </a:rPr>
              <a:t>。</a:t>
            </a: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72816"/>
            <a:ext cx="8153400" cy="4323184"/>
          </a:xfrm>
        </p:spPr>
        <p:txBody>
          <a:bodyPr>
            <a:normAutofit/>
          </a:bodyPr>
          <a:lstStyle/>
          <a:p>
            <a:pPr>
              <a:spcAft>
                <a:spcPts val="1200"/>
              </a:spcAft>
            </a:pPr>
            <a:r>
              <a:rPr lang="zh-CN" altLang="en-US" sz="2400" dirty="0">
                <a:latin typeface="华文楷体" pitchFamily="2" charset="-122"/>
                <a:ea typeface="华文楷体" pitchFamily="2" charset="-122"/>
                <a:cs typeface="Calibri" pitchFamily="34" charset="0"/>
              </a:rPr>
              <a:t>知识产权制度的承诺</a:t>
            </a:r>
            <a:endParaRPr lang="en-US" altLang="zh-CN" sz="2400" dirty="0">
              <a:latin typeface="华文楷体" pitchFamily="2" charset="-122"/>
              <a:ea typeface="华文楷体" pitchFamily="2" charset="-122"/>
              <a:cs typeface="Calibri" pitchFamily="34" charset="0"/>
            </a:endParaRPr>
          </a:p>
          <a:p>
            <a:pPr marL="319088" indent="36513">
              <a:spcAft>
                <a:spcPts val="1200"/>
              </a:spcAf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中国知识产权体制改革是中国加入</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后的另一个重大变化。</a:t>
            </a:r>
            <a:endParaRPr lang="en-US" altLang="zh-CN" sz="2400" dirty="0">
              <a:latin typeface="华文楷体" pitchFamily="2" charset="-122"/>
              <a:ea typeface="华文楷体" pitchFamily="2" charset="-122"/>
              <a:cs typeface="Calibri" pitchFamily="34" charset="0"/>
            </a:endParaRPr>
          </a:p>
          <a:p>
            <a:pPr marL="319088" indent="36513">
              <a:spcAft>
                <a:spcPts val="1200"/>
              </a:spcAf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完全按照</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的与</a:t>
            </a:r>
            <a:r>
              <a:rPr lang="zh-CN" altLang="en-US" sz="2400" dirty="0">
                <a:solidFill>
                  <a:srgbClr val="FF0000"/>
                </a:solidFill>
                <a:latin typeface="华文楷体" pitchFamily="2" charset="-122"/>
                <a:ea typeface="华文楷体" pitchFamily="2" charset="-122"/>
                <a:cs typeface="Calibri" pitchFamily="34" charset="0"/>
              </a:rPr>
              <a:t>贸易相关的知识产权协定（</a:t>
            </a:r>
            <a:r>
              <a:rPr lang="en-US" altLang="zh-CN" sz="2400" i="1" dirty="0">
                <a:solidFill>
                  <a:srgbClr val="FF0000"/>
                </a:solidFill>
                <a:latin typeface="华文楷体" pitchFamily="2" charset="-122"/>
                <a:ea typeface="华文楷体" pitchFamily="2" charset="-122"/>
                <a:cs typeface="Calibri" pitchFamily="34" charset="0"/>
              </a:rPr>
              <a:t>trade-related intellectual-property-rights</a:t>
            </a:r>
            <a:r>
              <a:rPr lang="zh-CN" altLang="en-US" sz="2400" dirty="0">
                <a:solidFill>
                  <a:srgbClr val="FF0000"/>
                </a:solidFill>
                <a:latin typeface="华文楷体" pitchFamily="2" charset="-122"/>
                <a:ea typeface="华文楷体" pitchFamily="2" charset="-122"/>
                <a:cs typeface="Calibri" pitchFamily="34" charset="0"/>
              </a:rPr>
              <a:t>，</a:t>
            </a:r>
            <a:r>
              <a:rPr lang="en-US" altLang="zh-CN" sz="2400" dirty="0">
                <a:solidFill>
                  <a:srgbClr val="FF0000"/>
                </a:solidFill>
                <a:latin typeface="华文楷体" pitchFamily="2" charset="-122"/>
                <a:ea typeface="华文楷体" pitchFamily="2" charset="-122"/>
                <a:cs typeface="Calibri" pitchFamily="34" charset="0"/>
              </a:rPr>
              <a:t>TRIPS </a:t>
            </a:r>
            <a:r>
              <a:rPr lang="zh-CN" altLang="en-US" sz="2400" dirty="0">
                <a:latin typeface="华文楷体" pitchFamily="2" charset="-122"/>
                <a:ea typeface="华文楷体" pitchFamily="2" charset="-122"/>
                <a:cs typeface="Calibri" pitchFamily="34" charset="0"/>
              </a:rPr>
              <a:t>）进行改革，没有过渡期。</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关于专利、商标、版权、商业秘密的规定都按照</a:t>
            </a:r>
            <a:r>
              <a:rPr lang="en-US" altLang="zh-CN" sz="2400" dirty="0">
                <a:latin typeface="华文楷体" pitchFamily="2" charset="-122"/>
                <a:ea typeface="华文楷体" pitchFamily="2" charset="-122"/>
                <a:cs typeface="Calibri" pitchFamily="34" charset="0"/>
              </a:rPr>
              <a:t>TRIPS</a:t>
            </a:r>
            <a:r>
              <a:rPr lang="zh-CN" altLang="en-US" sz="2400" dirty="0">
                <a:latin typeface="华文楷体" pitchFamily="2" charset="-122"/>
                <a:ea typeface="华文楷体" pitchFamily="2" charset="-122"/>
                <a:cs typeface="Calibri" pitchFamily="34" charset="0"/>
              </a:rPr>
              <a:t>进行修订。</a:t>
            </a: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600200"/>
            <a:ext cx="8153400" cy="5043510"/>
          </a:xfrm>
        </p:spPr>
        <p:txBody>
          <a:bodyPr>
            <a:normAutofit/>
          </a:bodyPr>
          <a:lstStyle/>
          <a:p>
            <a:pPr algn="just">
              <a:spcAft>
                <a:spcPts val="1200"/>
              </a:spcAft>
            </a:pPr>
            <a:r>
              <a:rPr lang="zh-CN" altLang="en-US" sz="2400" dirty="0">
                <a:latin typeface="华文楷体" pitchFamily="2" charset="-122"/>
                <a:ea typeface="华文楷体" pitchFamily="2" charset="-122"/>
                <a:cs typeface="Calibri" pitchFamily="34" charset="0"/>
              </a:rPr>
              <a:t>贸易救济方面</a:t>
            </a:r>
            <a:endParaRPr lang="en-US" altLang="zh-CN" sz="2400" dirty="0">
              <a:latin typeface="华文楷体" pitchFamily="2" charset="-122"/>
              <a:ea typeface="华文楷体" pitchFamily="2" charset="-122"/>
              <a:cs typeface="Calibri" pitchFamily="34" charset="0"/>
            </a:endParaRPr>
          </a:p>
          <a:p>
            <a:pPr marL="355600" indent="0" algn="just">
              <a:spcAft>
                <a:spcPts val="1200"/>
              </a:spcAf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接受特殊保障条款。中国入世</a:t>
            </a:r>
            <a:r>
              <a:rPr lang="en-US" altLang="zh-CN" sz="2400" dirty="0">
                <a:latin typeface="华文楷体" pitchFamily="2" charset="-122"/>
                <a:ea typeface="华文楷体" pitchFamily="2" charset="-122"/>
                <a:cs typeface="Calibri" pitchFamily="34" charset="0"/>
              </a:rPr>
              <a:t>12</a:t>
            </a:r>
            <a:r>
              <a:rPr lang="zh-CN" altLang="en-US" sz="2400" dirty="0">
                <a:latin typeface="华文楷体" pitchFamily="2" charset="-122"/>
                <a:ea typeface="华文楷体" pitchFamily="2" charset="-122"/>
                <a:cs typeface="Calibri" pitchFamily="34" charset="0"/>
              </a:rPr>
              <a:t>年之内，如果中国产品在进口至世贸组织其他成员领土时，增长的数量或所依据的条件对生产同类产品或直接竞争产品的其他世贸组织成员的生产者造成威胁或造成市场扰乱，可以仅针对中国的产品采取保障措施。</a:t>
            </a:r>
            <a:endParaRPr lang="en-US" altLang="zh-CN" sz="2400" dirty="0">
              <a:latin typeface="华文楷体" pitchFamily="2" charset="-122"/>
              <a:ea typeface="华文楷体" pitchFamily="2" charset="-122"/>
              <a:cs typeface="Calibri" pitchFamily="34" charset="0"/>
            </a:endParaRPr>
          </a:p>
          <a:p>
            <a:pPr marL="355600" indent="0" algn="just">
              <a:spcAft>
                <a:spcPts val="1200"/>
              </a:spcAf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为了和</a:t>
            </a:r>
            <a:r>
              <a:rPr lang="en-US" altLang="zh-CN" sz="2400" dirty="0">
                <a:latin typeface="华文楷体" pitchFamily="2" charset="-122"/>
                <a:ea typeface="华文楷体" pitchFamily="2" charset="-122"/>
                <a:cs typeface="Calibri" pitchFamily="34" charset="0"/>
              </a:rPr>
              <a:t>GATT</a:t>
            </a:r>
            <a:r>
              <a:rPr lang="zh-CN" altLang="en-US" sz="2400" dirty="0">
                <a:latin typeface="华文楷体" pitchFamily="2" charset="-122"/>
                <a:ea typeface="华文楷体" pitchFamily="2" charset="-122"/>
                <a:cs typeface="Calibri" pitchFamily="34" charset="0"/>
              </a:rPr>
              <a:t>条款保持一致，中国在</a:t>
            </a:r>
            <a:r>
              <a:rPr lang="en-US" altLang="zh-CN" sz="2400" dirty="0">
                <a:latin typeface="华文楷体" pitchFamily="2" charset="-122"/>
                <a:ea typeface="华文楷体" pitchFamily="2" charset="-122"/>
                <a:cs typeface="Calibri" pitchFamily="34" charset="0"/>
              </a:rPr>
              <a:t>1997</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3</a:t>
            </a:r>
            <a:r>
              <a:rPr lang="zh-CN" altLang="en-US" sz="2400" dirty="0">
                <a:latin typeface="华文楷体" pitchFamily="2" charset="-122"/>
                <a:ea typeface="华文楷体" pitchFamily="2" charset="-122"/>
                <a:cs typeface="Calibri" pitchFamily="34" charset="0"/>
              </a:rPr>
              <a:t>月时已制定了新的反倾销条款，这些条款与其他发达国家和发展中国家为纠正贸易保护导致篇歧视的法律条款类似。</a:t>
            </a:r>
            <a:endParaRPr lang="en-US" altLang="zh-CN" sz="2400" dirty="0">
              <a:latin typeface="华文楷体" pitchFamily="2" charset="-122"/>
              <a:ea typeface="华文楷体" pitchFamily="2" charset="-122"/>
              <a:cs typeface="Calibri" pitchFamily="34" charset="0"/>
            </a:endParaRPr>
          </a:p>
          <a:p>
            <a:pPr marL="355600" indent="0" algn="just">
              <a:spcAft>
                <a:spcPts val="1200"/>
              </a:spcAft>
              <a:buSzPct val="80000"/>
              <a:buFont typeface="Wingdings" pitchFamily="2" charset="2"/>
              <a:buChar char="l"/>
            </a:pPr>
            <a:r>
              <a:rPr lang="zh-CN" altLang="en-US" sz="2400" dirty="0">
                <a:latin typeface="华文楷体" pitchFamily="2" charset="-122"/>
                <a:ea typeface="华文楷体" pitchFamily="2" charset="-122"/>
                <a:cs typeface="Calibri" pitchFamily="34" charset="0"/>
              </a:rPr>
              <a:t> 然而，我们这些条款的</a:t>
            </a:r>
            <a:r>
              <a:rPr lang="zh-CN" altLang="en-US" sz="2400" dirty="0">
                <a:solidFill>
                  <a:srgbClr val="FF0000"/>
                </a:solidFill>
                <a:latin typeface="华文楷体" pitchFamily="2" charset="-122"/>
                <a:ea typeface="华文楷体" pitchFamily="2" charset="-122"/>
                <a:cs typeface="Calibri" pitchFamily="34" charset="0"/>
              </a:rPr>
              <a:t>创新</a:t>
            </a:r>
            <a:r>
              <a:rPr lang="zh-CN" altLang="en-US" sz="2400" dirty="0">
                <a:latin typeface="华文楷体" pitchFamily="2" charset="-122"/>
                <a:ea typeface="华文楷体" pitchFamily="2" charset="-122"/>
                <a:cs typeface="Calibri" pitchFamily="34" charset="0"/>
              </a:rPr>
              <a:t>在于慷慨的允许</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的其他成员国抵制中国出口、保护本国的市场。</a:t>
            </a:r>
          </a:p>
        </p:txBody>
      </p:sp>
      <p:sp>
        <p:nvSpPr>
          <p:cNvPr id="5"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600200"/>
            <a:ext cx="7991800" cy="4997152"/>
          </a:xfrm>
        </p:spPr>
        <p:txBody>
          <a:bodyPr>
            <a:normAutofit/>
          </a:bodyPr>
          <a:lstStyle/>
          <a:p>
            <a:pPr algn="just">
              <a:spcAft>
                <a:spcPts val="1200"/>
              </a:spcAft>
              <a:buNone/>
            </a:pPr>
            <a:r>
              <a:rPr lang="zh-CN" altLang="en-US" sz="2400" dirty="0">
                <a:latin typeface="华文楷体" pitchFamily="2" charset="-122"/>
                <a:ea typeface="华文楷体" pitchFamily="2" charset="-122"/>
                <a:cs typeface="Calibri" pitchFamily="34" charset="0"/>
              </a:rPr>
              <a:t>    首先</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直到</a:t>
            </a:r>
            <a:r>
              <a:rPr lang="en-US" altLang="zh-CN" sz="2400" b="1" u="sng" dirty="0">
                <a:solidFill>
                  <a:srgbClr val="FF0000"/>
                </a:solidFill>
                <a:latin typeface="华文楷体" pitchFamily="2" charset="-122"/>
                <a:ea typeface="华文楷体" pitchFamily="2" charset="-122"/>
                <a:cs typeface="Calibri" pitchFamily="34" charset="0"/>
              </a:rPr>
              <a:t>2015</a:t>
            </a:r>
            <a:r>
              <a:rPr lang="zh-CN" altLang="en-US" sz="2400" dirty="0">
                <a:latin typeface="华文楷体" pitchFamily="2" charset="-122"/>
                <a:ea typeface="华文楷体" pitchFamily="2" charset="-122"/>
                <a:cs typeface="Calibri" pitchFamily="34" charset="0"/>
              </a:rPr>
              <a:t>年前，</a:t>
            </a:r>
            <a:r>
              <a:rPr lang="en-US" altLang="zh-CN" sz="2400" dirty="0">
                <a:latin typeface="华文楷体" pitchFamily="2" charset="-122"/>
                <a:ea typeface="华文楷体" pitchFamily="2" charset="-122"/>
                <a:cs typeface="Calibri" pitchFamily="34" charset="0"/>
              </a:rPr>
              <a:t>WTO</a:t>
            </a:r>
            <a:r>
              <a:rPr lang="zh-CN" altLang="en-US" sz="2400" dirty="0">
                <a:latin typeface="华文楷体" pitchFamily="2" charset="-122"/>
                <a:ea typeface="华文楷体" pitchFamily="2" charset="-122"/>
                <a:cs typeface="Calibri" pitchFamily="34" charset="0"/>
              </a:rPr>
              <a:t>成员国能用特殊的反倾销措施抵制中国的进口。能够继续将中国视为“非市场经济”的国家，并采用特殊的方法来认定倾销幅度，包括利用其他国家的“影子”参考价格。本质上来讲，这将使中国的出口更容易被认定为倾销。</a:t>
            </a:r>
            <a:endParaRPr lang="en-US" altLang="zh-CN" sz="2400" dirty="0">
              <a:latin typeface="华文楷体" pitchFamily="2" charset="-122"/>
              <a:ea typeface="华文楷体" pitchFamily="2" charset="-122"/>
              <a:cs typeface="Calibri" pitchFamily="34" charset="0"/>
            </a:endParaRPr>
          </a:p>
          <a:p>
            <a:pPr algn="just">
              <a:spcAft>
                <a:spcPts val="1200"/>
              </a:spcAft>
              <a:buNone/>
            </a:pPr>
            <a:r>
              <a:rPr lang="zh-CN" altLang="en-US" sz="2400" dirty="0">
                <a:latin typeface="华文楷体" pitchFamily="2" charset="-122"/>
                <a:ea typeface="华文楷体" pitchFamily="2" charset="-122"/>
                <a:cs typeface="Calibri" pitchFamily="34" charset="0"/>
              </a:rPr>
              <a:t>    第二</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为限制进口的激增，出现了一种新的中国产品特定防护措施（</a:t>
            </a:r>
            <a:r>
              <a:rPr lang="en-US" altLang="zh-CN" sz="2400" dirty="0">
                <a:latin typeface="华文楷体" pitchFamily="2" charset="-122"/>
                <a:ea typeface="华文楷体" pitchFamily="2" charset="-122"/>
                <a:cs typeface="Calibri" pitchFamily="34" charset="0"/>
              </a:rPr>
              <a:t>China – and product-specific </a:t>
            </a:r>
            <a:r>
              <a:rPr lang="en-US" altLang="zh-CN" sz="2400" b="1" u="sng" dirty="0">
                <a:solidFill>
                  <a:srgbClr val="FF0000"/>
                </a:solidFill>
                <a:latin typeface="华文楷体" pitchFamily="2" charset="-122"/>
                <a:ea typeface="华文楷体" pitchFamily="2" charset="-122"/>
                <a:cs typeface="Calibri" pitchFamily="34" charset="0"/>
              </a:rPr>
              <a:t>safeguard instrument</a:t>
            </a:r>
            <a:r>
              <a:rPr lang="zh-CN" altLang="en-US" sz="2400" b="1" u="sng" dirty="0">
                <a:solidFill>
                  <a:srgbClr val="FF0000"/>
                </a:solidFill>
                <a:latin typeface="华文楷体" pitchFamily="2" charset="-122"/>
                <a:ea typeface="华文楷体" pitchFamily="2" charset="-122"/>
                <a:cs typeface="Calibri" pitchFamily="34" charset="0"/>
              </a:rPr>
              <a:t>）</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这种措施将</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一直实施直到</a:t>
            </a:r>
            <a:r>
              <a:rPr lang="en-US" altLang="zh-CN" sz="2400" dirty="0">
                <a:latin typeface="华文楷体" pitchFamily="2" charset="-122"/>
                <a:ea typeface="华文楷体" pitchFamily="2" charset="-122"/>
                <a:cs typeface="Calibri" pitchFamily="34" charset="0"/>
              </a:rPr>
              <a:t> </a:t>
            </a:r>
            <a:r>
              <a:rPr lang="en-US" altLang="zh-CN" sz="2400" b="1" u="sng" dirty="0">
                <a:solidFill>
                  <a:srgbClr val="FF0000"/>
                </a:solidFill>
                <a:latin typeface="华文楷体" pitchFamily="2" charset="-122"/>
                <a:ea typeface="华文楷体" pitchFamily="2" charset="-122"/>
                <a:cs typeface="Calibri" pitchFamily="34" charset="0"/>
              </a:rPr>
              <a:t>2012</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该措施对于“实质性损害”以及相关程序的定义</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使反倾销比</a:t>
            </a:r>
            <a:r>
              <a:rPr lang="en-US" altLang="zh-CN" sz="2400" dirty="0">
                <a:latin typeface="华文楷体" pitchFamily="2" charset="-122"/>
                <a:ea typeface="华文楷体" pitchFamily="2" charset="-122"/>
                <a:cs typeface="Calibri" pitchFamily="34" charset="0"/>
              </a:rPr>
              <a:t>GATT</a:t>
            </a:r>
            <a:r>
              <a:rPr lang="zh-CN" altLang="en-US" sz="2400" dirty="0">
                <a:latin typeface="华文楷体" pitchFamily="2" charset="-122"/>
                <a:ea typeface="华文楷体" pitchFamily="2" charset="-122"/>
                <a:cs typeface="Calibri" pitchFamily="34" charset="0"/>
              </a:rPr>
              <a:t>条款更容易认定。</a:t>
            </a:r>
            <a:endParaRPr lang="en-US" altLang="zh-CN" sz="2400" dirty="0">
              <a:latin typeface="华文楷体" pitchFamily="2" charset="-122"/>
              <a:ea typeface="华文楷体" pitchFamily="2" charset="-122"/>
              <a:cs typeface="Calibri" pitchFamily="34" charset="0"/>
            </a:endParaRPr>
          </a:p>
          <a:p>
            <a:pPr algn="just">
              <a:spcAft>
                <a:spcPts val="1200"/>
              </a:spcAft>
              <a:buNone/>
            </a:pPr>
            <a:r>
              <a:rPr lang="zh-CN" altLang="en-US" sz="2400" dirty="0">
                <a:latin typeface="华文楷体" pitchFamily="2" charset="-122"/>
                <a:ea typeface="华文楷体" pitchFamily="2" charset="-122"/>
                <a:cs typeface="Calibri" pitchFamily="34" charset="0"/>
              </a:rPr>
              <a:t>     第三</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纺织品的特殊防护工具将继续实施直到</a:t>
            </a:r>
            <a:r>
              <a:rPr lang="en-US" altLang="zh-CN" sz="2400" dirty="0">
                <a:latin typeface="华文楷体" pitchFamily="2" charset="-122"/>
                <a:ea typeface="华文楷体" pitchFamily="2" charset="-122"/>
                <a:cs typeface="Calibri" pitchFamily="34" charset="0"/>
              </a:rPr>
              <a:t>2007</a:t>
            </a:r>
            <a:r>
              <a:rPr lang="zh-CN" altLang="en-US" sz="2400" dirty="0">
                <a:latin typeface="华文楷体" pitchFamily="2" charset="-122"/>
                <a:ea typeface="华文楷体" pitchFamily="2" charset="-122"/>
                <a:cs typeface="Calibri" pitchFamily="34" charset="0"/>
              </a:rPr>
              <a:t>年。</a:t>
            </a:r>
          </a:p>
        </p:txBody>
      </p:sp>
      <p:sp>
        <p:nvSpPr>
          <p:cNvPr id="6" name="标题 1"/>
          <p:cNvSpPr txBox="1">
            <a:spLocks/>
          </p:cNvSpPr>
          <p:nvPr/>
        </p:nvSpPr>
        <p:spPr>
          <a:xfrm>
            <a:off x="612648" y="2286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0" normalizeH="0" baseline="0" noProof="0" dirty="0">
                <a:ln>
                  <a:noFill/>
                </a:ln>
                <a:solidFill>
                  <a:schemeClr val="tx2"/>
                </a:solidFill>
                <a:effectLst/>
                <a:uLnTx/>
                <a:uFillTx/>
                <a:latin typeface="Impact" pitchFamily="34" charset="0"/>
                <a:ea typeface="+mj-ea"/>
                <a:cs typeface="+mj-cs"/>
              </a:rPr>
              <a:t>中国加入世界贸易组织的主要承诺</a:t>
            </a:r>
          </a:p>
        </p:txBody>
      </p:sp>
    </p:spTree>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中国是世界上第一大反倾销目的国</a:t>
            </a:r>
            <a:r>
              <a:rPr lang="en-US" altLang="zh-CN" sz="3200" dirty="0">
                <a:latin typeface="Impact" pitchFamily="34" charset="0"/>
              </a:rPr>
              <a:t>!</a:t>
            </a:r>
            <a:endParaRPr lang="zh-CN" altLang="en-US" sz="3200" dirty="0">
              <a:latin typeface="Impact" pitchFamily="34" charset="0"/>
            </a:endParaRPr>
          </a:p>
        </p:txBody>
      </p:sp>
      <p:sp>
        <p:nvSpPr>
          <p:cNvPr id="3" name="内容占位符 2"/>
          <p:cNvSpPr>
            <a:spLocks noGrp="1"/>
          </p:cNvSpPr>
          <p:nvPr>
            <p:ph sz="quarter" idx="1"/>
          </p:nvPr>
        </p:nvSpPr>
        <p:spPr>
          <a:xfrm>
            <a:off x="500034" y="1647844"/>
            <a:ext cx="8531352" cy="4495800"/>
          </a:xfrm>
        </p:spPr>
        <p:txBody>
          <a:bodyPr>
            <a:normAutofit/>
          </a:bodyPr>
          <a:lstStyle/>
          <a:p>
            <a:pPr algn="just">
              <a:spcAft>
                <a:spcPts val="1200"/>
              </a:spcAft>
            </a:pPr>
            <a:r>
              <a:rPr lang="en-US" altLang="zh-CN" sz="2400" dirty="0">
                <a:latin typeface="华文楷体" pitchFamily="2" charset="-122"/>
                <a:ea typeface="华文楷体" pitchFamily="2" charset="-122"/>
                <a:cs typeface="Calibri" pitchFamily="34" charset="0"/>
              </a:rPr>
              <a:t>1979</a:t>
            </a:r>
            <a:r>
              <a:rPr lang="zh-CN" altLang="en-US" sz="2400" dirty="0">
                <a:latin typeface="华文楷体" pitchFamily="2" charset="-122"/>
                <a:ea typeface="华文楷体" pitchFamily="2" charset="-122"/>
                <a:cs typeface="Calibri" pitchFamily="34" charset="0"/>
              </a:rPr>
              <a:t>年</a:t>
            </a:r>
            <a:r>
              <a:rPr lang="en-US" altLang="zh-CN" sz="2400" dirty="0">
                <a:latin typeface="华文楷体" pitchFamily="2" charset="-122"/>
                <a:ea typeface="华文楷体" pitchFamily="2" charset="-122"/>
                <a:cs typeface="Calibri" pitchFamily="34" charset="0"/>
              </a:rPr>
              <a:t>, EU</a:t>
            </a:r>
            <a:r>
              <a:rPr lang="zh-CN" altLang="en-US" sz="2400" dirty="0">
                <a:latin typeface="华文楷体" pitchFamily="2" charset="-122"/>
                <a:ea typeface="华文楷体" pitchFamily="2" charset="-122"/>
                <a:cs typeface="Calibri" pitchFamily="34" charset="0"/>
              </a:rPr>
              <a:t>对中国实施了第一起反倾销调查。</a:t>
            </a:r>
            <a:endParaRPr lang="en-US" altLang="zh-CN" sz="2400" dirty="0">
              <a:latin typeface="华文楷体" pitchFamily="2" charset="-122"/>
              <a:ea typeface="华文楷体" pitchFamily="2" charset="-122"/>
              <a:cs typeface="Calibri" pitchFamily="34" charset="0"/>
            </a:endParaRPr>
          </a:p>
          <a:p>
            <a:pPr algn="just">
              <a:spcAft>
                <a:spcPts val="1200"/>
              </a:spcAft>
            </a:pPr>
            <a:r>
              <a:rPr lang="en-US" altLang="zh-CN" sz="2400" dirty="0">
                <a:latin typeface="华文楷体" pitchFamily="2" charset="-122"/>
                <a:ea typeface="华文楷体" pitchFamily="2" charset="-122"/>
                <a:cs typeface="Calibri" pitchFamily="34" charset="0"/>
              </a:rPr>
              <a:t>20</a:t>
            </a:r>
            <a:r>
              <a:rPr lang="zh-CN" altLang="en-US" sz="2400" dirty="0">
                <a:latin typeface="华文楷体" pitchFamily="2" charset="-122"/>
                <a:ea typeface="华文楷体" pitchFamily="2" charset="-122"/>
                <a:cs typeface="Calibri" pitchFamily="34" charset="0"/>
              </a:rPr>
              <a:t>世纪</a:t>
            </a:r>
            <a:r>
              <a:rPr lang="en-US" altLang="zh-CN" sz="2400" dirty="0">
                <a:latin typeface="华文楷体" pitchFamily="2" charset="-122"/>
                <a:ea typeface="华文楷体" pitchFamily="2" charset="-122"/>
                <a:cs typeface="Calibri" pitchFamily="34" charset="0"/>
              </a:rPr>
              <a:t>80</a:t>
            </a:r>
            <a:r>
              <a:rPr lang="zh-CN" altLang="en-US" sz="2400" dirty="0">
                <a:latin typeface="华文楷体" pitchFamily="2" charset="-122"/>
                <a:ea typeface="华文楷体" pitchFamily="2" charset="-122"/>
                <a:cs typeface="Calibri" pitchFamily="34" charset="0"/>
              </a:rPr>
              <a:t>年代</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对中国进行的反倾销调查达到平均每年</a:t>
            </a:r>
            <a:r>
              <a:rPr lang="en-US" altLang="zh-CN" sz="2400" dirty="0">
                <a:latin typeface="华文楷体" pitchFamily="2" charset="-122"/>
                <a:ea typeface="华文楷体" pitchFamily="2" charset="-122"/>
                <a:cs typeface="Calibri" pitchFamily="34" charset="0"/>
              </a:rPr>
              <a:t>6.3</a:t>
            </a:r>
            <a:r>
              <a:rPr lang="zh-CN" altLang="en-US" sz="2400" dirty="0">
                <a:latin typeface="华文楷体" pitchFamily="2" charset="-122"/>
                <a:ea typeface="华文楷体" pitchFamily="2" charset="-122"/>
                <a:cs typeface="Calibri" pitchFamily="34" charset="0"/>
              </a:rPr>
              <a:t>起。</a:t>
            </a:r>
            <a:endParaRPr lang="en-US" altLang="zh-CN" sz="2400" dirty="0">
              <a:latin typeface="华文楷体" pitchFamily="2" charset="-122"/>
              <a:ea typeface="华文楷体" pitchFamily="2" charset="-122"/>
              <a:cs typeface="Calibri" pitchFamily="34" charset="0"/>
            </a:endParaRPr>
          </a:p>
          <a:p>
            <a:pPr algn="just">
              <a:spcAft>
                <a:spcPts val="1200"/>
              </a:spcAft>
            </a:pPr>
            <a:r>
              <a:rPr lang="en-US" altLang="zh-CN" sz="2400" dirty="0">
                <a:latin typeface="华文楷体" pitchFamily="2" charset="-122"/>
                <a:ea typeface="华文楷体" pitchFamily="2" charset="-122"/>
                <a:cs typeface="Calibri" pitchFamily="34" charset="0"/>
              </a:rPr>
              <a:t>20</a:t>
            </a:r>
            <a:r>
              <a:rPr lang="zh-CN" altLang="en-US" sz="2400" dirty="0">
                <a:latin typeface="华文楷体" pitchFamily="2" charset="-122"/>
                <a:ea typeface="华文楷体" pitchFamily="2" charset="-122"/>
                <a:cs typeface="Calibri" pitchFamily="34" charset="0"/>
              </a:rPr>
              <a:t>世纪</a:t>
            </a:r>
            <a:r>
              <a:rPr lang="en-US" altLang="zh-CN" sz="2400" dirty="0">
                <a:latin typeface="华文楷体" pitchFamily="2" charset="-122"/>
                <a:ea typeface="华文楷体" pitchFamily="2" charset="-122"/>
                <a:cs typeface="Calibri" pitchFamily="34" charset="0"/>
              </a:rPr>
              <a:t>90</a:t>
            </a:r>
            <a:r>
              <a:rPr lang="zh-CN" altLang="en-US" sz="2400" dirty="0">
                <a:latin typeface="华文楷体" pitchFamily="2" charset="-122"/>
                <a:ea typeface="华文楷体" pitchFamily="2" charset="-122"/>
                <a:cs typeface="Calibri" pitchFamily="34" charset="0"/>
              </a:rPr>
              <a:t>年代</a:t>
            </a:r>
            <a:r>
              <a:rPr lang="en-US" altLang="zh-CN" sz="2400" dirty="0">
                <a:latin typeface="华文楷体" pitchFamily="2" charset="-122"/>
                <a:ea typeface="华文楷体" pitchFamily="2" charset="-122"/>
                <a:cs typeface="Calibri" pitchFamily="34" charset="0"/>
              </a:rPr>
              <a:t>, </a:t>
            </a:r>
            <a:r>
              <a:rPr lang="zh-CN" altLang="en-US" sz="2400" dirty="0">
                <a:latin typeface="华文楷体" pitchFamily="2" charset="-122"/>
                <a:ea typeface="华文楷体" pitchFamily="2" charset="-122"/>
                <a:cs typeface="Calibri" pitchFamily="34" charset="0"/>
              </a:rPr>
              <a:t>对中国进行的反倾销调查达到平均每年</a:t>
            </a:r>
            <a:r>
              <a:rPr lang="en-US" altLang="zh-CN" sz="2400" dirty="0">
                <a:latin typeface="华文楷体" pitchFamily="2" charset="-122"/>
                <a:ea typeface="华文楷体" pitchFamily="2" charset="-122"/>
                <a:cs typeface="Calibri" pitchFamily="34" charset="0"/>
              </a:rPr>
              <a:t>30.3 </a:t>
            </a:r>
            <a:r>
              <a:rPr lang="zh-CN" altLang="en-US" sz="2400" dirty="0">
                <a:latin typeface="华文楷体" pitchFamily="2" charset="-122"/>
                <a:ea typeface="华文楷体" pitchFamily="2" charset="-122"/>
                <a:cs typeface="Calibri" pitchFamily="34" charset="0"/>
              </a:rPr>
              <a:t>起。</a:t>
            </a:r>
            <a:endParaRPr lang="en-US" altLang="zh-CN" sz="2400" dirty="0">
              <a:latin typeface="华文楷体" pitchFamily="2" charset="-122"/>
              <a:ea typeface="华文楷体" pitchFamily="2" charset="-122"/>
              <a:cs typeface="Calibri" pitchFamily="34" charset="0"/>
            </a:endParaRPr>
          </a:p>
          <a:p>
            <a:pPr algn="just">
              <a:spcAft>
                <a:spcPts val="1200"/>
              </a:spcAft>
              <a:buNone/>
            </a:pPr>
            <a:endParaRPr lang="en-US" altLang="zh-CN" sz="2000" dirty="0">
              <a:latin typeface="Bodoni MT" pitchFamily="18" charset="0"/>
              <a:cs typeface="Calibri" pitchFamily="34" charset="0"/>
            </a:endParaRPr>
          </a:p>
          <a:p>
            <a:pPr algn="just">
              <a:spcAft>
                <a:spcPts val="1200"/>
              </a:spcAft>
            </a:pPr>
            <a:endParaRPr lang="zh-CN" altLang="en-US" sz="2000" dirty="0">
              <a:latin typeface="Bodoni MT" pitchFamily="18" charset="0"/>
              <a:cs typeface="Calibri" pitchFamily="34" charset="0"/>
            </a:endParaRPr>
          </a:p>
        </p:txBody>
      </p:sp>
    </p:spTree>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从</a:t>
            </a:r>
            <a:r>
              <a:rPr lang="en-US" altLang="zh-CN" sz="3200" dirty="0">
                <a:latin typeface="Impact" pitchFamily="34" charset="0"/>
              </a:rPr>
              <a:t> </a:t>
            </a:r>
            <a:r>
              <a:rPr lang="en-US" altLang="zh-CN" sz="3200" dirty="0">
                <a:latin typeface="Times New Roman" pitchFamily="18" charset="0"/>
                <a:cs typeface="Times New Roman" pitchFamily="18" charset="0"/>
              </a:rPr>
              <a:t>GATT </a:t>
            </a:r>
            <a:r>
              <a:rPr lang="zh-CN" altLang="en-US" sz="3200" dirty="0">
                <a:latin typeface="Impact" pitchFamily="34" charset="0"/>
              </a:rPr>
              <a:t>到</a:t>
            </a:r>
            <a:r>
              <a:rPr lang="en-US" altLang="zh-CN" sz="3200" dirty="0">
                <a:latin typeface="Impact" pitchFamily="34" charset="0"/>
              </a:rPr>
              <a:t> </a:t>
            </a:r>
            <a:r>
              <a:rPr lang="en-US" altLang="zh-CN" sz="3200" dirty="0">
                <a:latin typeface="华文楷体" pitchFamily="2" charset="-122"/>
                <a:ea typeface="华文楷体" pitchFamily="2" charset="-122"/>
              </a:rPr>
              <a:t>WTO</a:t>
            </a:r>
            <a:endParaRPr lang="zh-CN" altLang="en-US" sz="3200" dirty="0">
              <a:latin typeface="华文楷体" pitchFamily="2" charset="-122"/>
              <a:ea typeface="华文楷体" pitchFamily="2" charset="-122"/>
            </a:endParaRPr>
          </a:p>
        </p:txBody>
      </p:sp>
      <p:sp>
        <p:nvSpPr>
          <p:cNvPr id="4" name="矩形 3"/>
          <p:cNvSpPr/>
          <p:nvPr/>
        </p:nvSpPr>
        <p:spPr>
          <a:xfrm>
            <a:off x="251520" y="2204864"/>
            <a:ext cx="2448272" cy="2304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latin typeface="Times New Roman" pitchFamily="18" charset="0"/>
                <a:ea typeface="华文楷体" pitchFamily="2" charset="-122"/>
                <a:cs typeface="Times New Roman" pitchFamily="18" charset="0"/>
              </a:rPr>
              <a:t>GATT</a:t>
            </a:r>
            <a:r>
              <a:rPr lang="zh-CN" altLang="en-US" dirty="0">
                <a:latin typeface="华文楷体" pitchFamily="2" charset="-122"/>
                <a:ea typeface="华文楷体" pitchFamily="2" charset="-122"/>
              </a:rPr>
              <a:t>是围绕</a:t>
            </a:r>
            <a:r>
              <a:rPr lang="en-US" altLang="zh-CN" dirty="0">
                <a:latin typeface="Times New Roman" pitchFamily="18" charset="0"/>
                <a:ea typeface="华文楷体" pitchFamily="2" charset="-122"/>
                <a:cs typeface="Times New Roman" pitchFamily="18" charset="0"/>
              </a:rPr>
              <a:t>ITO</a:t>
            </a:r>
            <a:r>
              <a:rPr lang="zh-CN" altLang="en-US" dirty="0">
                <a:latin typeface="华文楷体" pitchFamily="2" charset="-122"/>
                <a:ea typeface="华文楷体" pitchFamily="2" charset="-122"/>
              </a:rPr>
              <a:t>宪章进行谈判的副产品。</a:t>
            </a:r>
            <a:endParaRPr lang="en-US" altLang="zh-CN" dirty="0">
              <a:latin typeface="华文楷体" pitchFamily="2" charset="-122"/>
              <a:ea typeface="华文楷体" pitchFamily="2" charset="-122"/>
            </a:endParaRPr>
          </a:p>
          <a:p>
            <a:r>
              <a:rPr lang="en-US" altLang="zh-CN" sz="1400" dirty="0">
                <a:latin typeface="Bell MT" pitchFamily="18" charset="0"/>
              </a:rPr>
              <a:t> </a:t>
            </a:r>
          </a:p>
          <a:p>
            <a:endParaRPr lang="en-US" altLang="zh-CN" sz="1400" dirty="0">
              <a:latin typeface="Bell MT" pitchFamily="18" charset="0"/>
            </a:endParaRPr>
          </a:p>
          <a:p>
            <a:r>
              <a:rPr lang="en-US" altLang="zh-CN" dirty="0">
                <a:latin typeface="华文楷体" pitchFamily="2" charset="-122"/>
                <a:ea typeface="华文楷体" pitchFamily="2" charset="-122"/>
              </a:rPr>
              <a:t>1947</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月</a:t>
            </a:r>
            <a:r>
              <a:rPr lang="en-US" altLang="zh-CN" dirty="0">
                <a:latin typeface="华文楷体" pitchFamily="2" charset="-122"/>
                <a:ea typeface="华文楷体" pitchFamily="2" charset="-122"/>
              </a:rPr>
              <a:t>30</a:t>
            </a:r>
            <a:r>
              <a:rPr lang="zh-CN" altLang="en-US" dirty="0">
                <a:latin typeface="华文楷体" pitchFamily="2" charset="-122"/>
                <a:ea typeface="华文楷体" pitchFamily="2" charset="-122"/>
              </a:rPr>
              <a:t>日</a:t>
            </a:r>
            <a:r>
              <a:rPr lang="en-US" altLang="zh-CN" dirty="0">
                <a:latin typeface="华文楷体" pitchFamily="2" charset="-122"/>
                <a:ea typeface="华文楷体" pitchFamily="2" charset="-122"/>
              </a:rPr>
              <a:t>23</a:t>
            </a:r>
            <a:r>
              <a:rPr lang="zh-CN" altLang="en-US" dirty="0">
                <a:latin typeface="华文楷体" pitchFamily="2" charset="-122"/>
                <a:ea typeface="华文楷体" pitchFamily="2" charset="-122"/>
              </a:rPr>
              <a:t>个国家签署了</a:t>
            </a:r>
            <a:r>
              <a:rPr lang="en-US" altLang="zh-CN" dirty="0">
                <a:latin typeface="华文楷体" pitchFamily="2" charset="-122"/>
                <a:ea typeface="华文楷体" pitchFamily="2" charset="-122"/>
              </a:rPr>
              <a:t> GATT </a:t>
            </a:r>
            <a:r>
              <a:rPr lang="zh-CN" altLang="en-US" dirty="0">
                <a:latin typeface="华文楷体" pitchFamily="2" charset="-122"/>
                <a:ea typeface="华文楷体" pitchFamily="2" charset="-122"/>
              </a:rPr>
              <a:t>，并于</a:t>
            </a:r>
            <a:r>
              <a:rPr lang="en-US" altLang="zh-CN" dirty="0">
                <a:latin typeface="华文楷体" pitchFamily="2" charset="-122"/>
                <a:ea typeface="华文楷体" pitchFamily="2" charset="-122"/>
              </a:rPr>
              <a:t>1948</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月</a:t>
            </a:r>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日起该协定正式生效。</a:t>
            </a:r>
            <a:endParaRPr lang="en-US" altLang="zh-CN" dirty="0">
              <a:latin typeface="华文楷体" pitchFamily="2" charset="-122"/>
              <a:ea typeface="华文楷体" pitchFamily="2" charset="-122"/>
            </a:endParaRPr>
          </a:p>
        </p:txBody>
      </p:sp>
      <p:sp>
        <p:nvSpPr>
          <p:cNvPr id="5" name="右箭头 4"/>
          <p:cNvSpPr/>
          <p:nvPr/>
        </p:nvSpPr>
        <p:spPr>
          <a:xfrm>
            <a:off x="2713440" y="306896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99764" y="1687160"/>
            <a:ext cx="1944216" cy="3528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400" dirty="0">
                <a:latin typeface="Times New Roman" pitchFamily="18" charset="0"/>
                <a:cs typeface="Times New Roman" pitchFamily="18" charset="0"/>
              </a:rPr>
              <a:t> </a:t>
            </a:r>
            <a:r>
              <a:rPr lang="en-US" altLang="zh-CN" dirty="0">
                <a:latin typeface="Times New Roman" pitchFamily="18" charset="0"/>
                <a:ea typeface="华文楷体" pitchFamily="2" charset="-122"/>
                <a:cs typeface="Times New Roman" pitchFamily="18" charset="0"/>
              </a:rPr>
              <a:t>GATT</a:t>
            </a:r>
            <a:r>
              <a:rPr lang="zh-CN" altLang="en-US" dirty="0">
                <a:latin typeface="华文楷体" pitchFamily="2" charset="-122"/>
                <a:ea typeface="华文楷体" pitchFamily="2" charset="-122"/>
              </a:rPr>
              <a:t>主要包含</a:t>
            </a:r>
            <a:r>
              <a:rPr lang="en-US" altLang="zh-CN" dirty="0">
                <a:latin typeface="Times New Roman" pitchFamily="18" charset="0"/>
                <a:ea typeface="华文楷体" pitchFamily="2" charset="-122"/>
                <a:cs typeface="Times New Roman" pitchFamily="18" charset="0"/>
              </a:rPr>
              <a:t>ITO</a:t>
            </a:r>
            <a:r>
              <a:rPr lang="zh-CN" altLang="en-US" dirty="0">
                <a:latin typeface="华文楷体" pitchFamily="2" charset="-122"/>
                <a:ea typeface="华文楷体" pitchFamily="2" charset="-122"/>
              </a:rPr>
              <a:t>宪章的商业政策条款，仅对其格式进行了稍许的修改。</a:t>
            </a:r>
            <a:endParaRPr lang="en-US" altLang="zh-CN" dirty="0">
              <a:latin typeface="华文楷体" pitchFamily="2" charset="-122"/>
              <a:ea typeface="华文楷体" pitchFamily="2" charset="-122"/>
            </a:endParaRPr>
          </a:p>
          <a:p>
            <a:endParaRPr lang="en-US" altLang="zh-CN" dirty="0">
              <a:latin typeface="华文楷体" pitchFamily="2" charset="-122"/>
              <a:ea typeface="华文楷体" pitchFamily="2" charset="-122"/>
            </a:endParaRPr>
          </a:p>
          <a:p>
            <a:r>
              <a:rPr lang="en-US" altLang="zh-CN" dirty="0">
                <a:latin typeface="Times New Roman" pitchFamily="18" charset="0"/>
                <a:ea typeface="华文楷体" pitchFamily="2" charset="-122"/>
                <a:cs typeface="Times New Roman" pitchFamily="18" charset="0"/>
              </a:rPr>
              <a:t>GATT</a:t>
            </a:r>
            <a:r>
              <a:rPr lang="zh-CN" altLang="en-US" dirty="0">
                <a:latin typeface="华文楷体" pitchFamily="2" charset="-122"/>
                <a:ea typeface="华文楷体" pitchFamily="2" charset="-122"/>
              </a:rPr>
              <a:t>的总体目标是降低贸易壁垒，尤其是关税壁垒</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并限制特定贸易壁垒，如配额的使用。</a:t>
            </a:r>
            <a:endParaRPr lang="en-US" altLang="zh-CN" dirty="0">
              <a:latin typeface="华文楷体" pitchFamily="2" charset="-122"/>
              <a:ea typeface="华文楷体" pitchFamily="2" charset="-122"/>
            </a:endParaRPr>
          </a:p>
        </p:txBody>
      </p:sp>
      <p:sp>
        <p:nvSpPr>
          <p:cNvPr id="7" name="矩形 6"/>
          <p:cNvSpPr/>
          <p:nvPr/>
        </p:nvSpPr>
        <p:spPr>
          <a:xfrm>
            <a:off x="5813742" y="1531142"/>
            <a:ext cx="3203848" cy="5112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Aft>
                <a:spcPts val="600"/>
              </a:spcAft>
              <a:buClr>
                <a:schemeClr val="accent2">
                  <a:lumMod val="50000"/>
                </a:schemeClr>
              </a:buClr>
              <a:buFont typeface="Wingdings" pitchFamily="2" charset="2"/>
              <a:buChar char="n"/>
            </a:pPr>
            <a:r>
              <a:rPr lang="en-US" altLang="zh-CN" sz="1400" dirty="0">
                <a:latin typeface="Bell MT" pitchFamily="18" charset="0"/>
              </a:rPr>
              <a:t> </a:t>
            </a:r>
            <a:r>
              <a:rPr lang="zh-CN" altLang="en-US" dirty="0">
                <a:latin typeface="华文楷体" pitchFamily="2" charset="-122"/>
                <a:ea typeface="华文楷体" pitchFamily="2" charset="-122"/>
              </a:rPr>
              <a:t>谈判各方都同意除非某些豁免条款包含在贸易协定的结构中，关税的大幅削减才能实现。从而，</a:t>
            </a:r>
            <a:r>
              <a:rPr lang="en-US" altLang="zh-CN" dirty="0">
                <a:latin typeface="华文楷体" pitchFamily="2" charset="-122"/>
                <a:ea typeface="华文楷体" pitchFamily="2" charset="-122"/>
              </a:rPr>
              <a:t>GATT</a:t>
            </a:r>
            <a:r>
              <a:rPr lang="zh-CN" altLang="en-US" dirty="0">
                <a:latin typeface="华文楷体" pitchFamily="2" charset="-122"/>
                <a:ea typeface="华文楷体" pitchFamily="2" charset="-122"/>
              </a:rPr>
              <a:t>包含了一些例外条款和或有规定。</a:t>
            </a:r>
            <a:endParaRPr lang="en-US" altLang="zh-CN" dirty="0">
              <a:latin typeface="华文楷体" pitchFamily="2" charset="-122"/>
              <a:ea typeface="华文楷体" pitchFamily="2" charset="-122"/>
            </a:endParaRPr>
          </a:p>
          <a:p>
            <a:pPr>
              <a:spcAft>
                <a:spcPts val="600"/>
              </a:spcAft>
              <a:buClr>
                <a:schemeClr val="accent2">
                  <a:lumMod val="50000"/>
                </a:schemeClr>
              </a:buClr>
              <a:buFont typeface="Wingdings" pitchFamily="2" charset="2"/>
              <a:buChar char="n"/>
            </a:pPr>
            <a:r>
              <a:rPr lang="en-US" altLang="zh-CN" dirty="0">
                <a:latin typeface="华文楷体" pitchFamily="2" charset="-122"/>
                <a:ea typeface="华文楷体" pitchFamily="2" charset="-122"/>
              </a:rPr>
              <a:t>GATT </a:t>
            </a:r>
            <a:r>
              <a:rPr lang="zh-CN" altLang="en-US" dirty="0">
                <a:latin typeface="华文楷体" pitchFamily="2" charset="-122"/>
                <a:ea typeface="华文楷体" pitchFamily="2" charset="-122"/>
              </a:rPr>
              <a:t>体系中的奠基石是非歧视性原则（</a:t>
            </a:r>
            <a:r>
              <a:rPr lang="en-US" altLang="zh-CN" dirty="0">
                <a:latin typeface="华文楷体" pitchFamily="2" charset="-122"/>
                <a:ea typeface="华文楷体" pitchFamily="2" charset="-122"/>
              </a:rPr>
              <a:t>non-discrimination</a:t>
            </a:r>
            <a:r>
              <a:rPr lang="zh-CN" altLang="en-US" dirty="0">
                <a:latin typeface="华文楷体" pitchFamily="2" charset="-122"/>
                <a:ea typeface="华文楷体" pitchFamily="2" charset="-122"/>
              </a:rPr>
              <a:t>）和最惠国待遇（</a:t>
            </a:r>
            <a:r>
              <a:rPr lang="en-US" altLang="zh-CN" dirty="0">
                <a:latin typeface="华文楷体" pitchFamily="2" charset="-122"/>
                <a:ea typeface="华文楷体" pitchFamily="2" charset="-122"/>
              </a:rPr>
              <a:t>most </a:t>
            </a:r>
            <a:r>
              <a:rPr lang="en-US" altLang="zh-CN" dirty="0" err="1">
                <a:latin typeface="华文楷体" pitchFamily="2" charset="-122"/>
                <a:ea typeface="华文楷体" pitchFamily="2" charset="-122"/>
              </a:rPr>
              <a:t>favoured</a:t>
            </a:r>
            <a:r>
              <a:rPr lang="en-US" altLang="zh-CN" dirty="0">
                <a:latin typeface="华文楷体" pitchFamily="2" charset="-122"/>
                <a:ea typeface="华文楷体" pitchFamily="2" charset="-122"/>
              </a:rPr>
              <a:t>-nation</a:t>
            </a:r>
            <a:r>
              <a:rPr lang="zh-CN" altLang="en-US" dirty="0">
                <a:latin typeface="华文楷体" pitchFamily="2" charset="-122"/>
                <a:ea typeface="华文楷体" pitchFamily="2" charset="-122"/>
              </a:rPr>
              <a:t>）。与此同时，这些原则都有例外条款，主要是为了战后欧洲的重建以及已有优惠体系的连续性。</a:t>
            </a:r>
            <a:endParaRPr lang="en-US" altLang="zh-CN" dirty="0">
              <a:latin typeface="华文楷体" pitchFamily="2" charset="-122"/>
              <a:ea typeface="华文楷体" pitchFamily="2" charset="-122"/>
            </a:endParaRPr>
          </a:p>
          <a:p>
            <a:pPr>
              <a:spcAft>
                <a:spcPts val="600"/>
              </a:spcAft>
              <a:buClr>
                <a:schemeClr val="accent2">
                  <a:lumMod val="50000"/>
                </a:schemeClr>
              </a:buClr>
              <a:buFont typeface="Wingdings" pitchFamily="2" charset="2"/>
              <a:buChar char="n"/>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与</a:t>
            </a:r>
            <a:r>
              <a:rPr lang="en-US" altLang="zh-CN" dirty="0">
                <a:latin typeface="华文楷体" pitchFamily="2" charset="-122"/>
                <a:ea typeface="华文楷体" pitchFamily="2" charset="-122"/>
              </a:rPr>
              <a:t>ITO</a:t>
            </a:r>
            <a:r>
              <a:rPr lang="zh-CN" altLang="en-US" dirty="0">
                <a:latin typeface="华文楷体" pitchFamily="2" charset="-122"/>
                <a:ea typeface="华文楷体" pitchFamily="2" charset="-122"/>
              </a:rPr>
              <a:t>宪章相比，</a:t>
            </a:r>
            <a:r>
              <a:rPr lang="en-US" altLang="zh-CN" dirty="0">
                <a:latin typeface="华文楷体" pitchFamily="2" charset="-122"/>
                <a:ea typeface="华文楷体" pitchFamily="2" charset="-122"/>
              </a:rPr>
              <a:t>GATT</a:t>
            </a:r>
            <a:r>
              <a:rPr lang="zh-CN" altLang="en-US" dirty="0">
                <a:latin typeface="华文楷体" pitchFamily="2" charset="-122"/>
                <a:ea typeface="华文楷体" pitchFamily="2" charset="-122"/>
              </a:rPr>
              <a:t>的承诺约束性较小，主题覆盖的范围较小。然而</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 灵活性以及集中性使</a:t>
            </a:r>
            <a:r>
              <a:rPr lang="en-US" altLang="zh-CN" dirty="0">
                <a:latin typeface="华文楷体" pitchFamily="2" charset="-122"/>
                <a:ea typeface="华文楷体" pitchFamily="2" charset="-122"/>
              </a:rPr>
              <a:t>GATT</a:t>
            </a:r>
            <a:r>
              <a:rPr lang="zh-CN" altLang="en-US" dirty="0">
                <a:latin typeface="华文楷体" pitchFamily="2" charset="-122"/>
                <a:ea typeface="华文楷体" pitchFamily="2" charset="-122"/>
              </a:rPr>
              <a:t>实施更容易</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p:txBody>
      </p:sp>
      <p:sp>
        <p:nvSpPr>
          <p:cNvPr id="8" name="右箭头 7"/>
          <p:cNvSpPr/>
          <p:nvPr/>
        </p:nvSpPr>
        <p:spPr>
          <a:xfrm>
            <a:off x="5255886" y="3140968"/>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lstStyle/>
          <a:p>
            <a:r>
              <a:rPr lang="en-US" altLang="zh-CN" sz="2400" dirty="0">
                <a:latin typeface="华文楷体" pitchFamily="2" charset="-122"/>
                <a:ea typeface="华文楷体" pitchFamily="2" charset="-122"/>
              </a:rPr>
              <a:t>2006</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36513">
              <a:buFont typeface="Wingdings" pitchFamily="2" charset="2"/>
              <a:buChar char="l"/>
            </a:pPr>
            <a:r>
              <a:rPr lang="en-US" altLang="zh-CN" dirty="0"/>
              <a:t>  </a:t>
            </a:r>
            <a:r>
              <a:rPr lang="zh-CN" altLang="en-US" sz="2400" dirty="0">
                <a:latin typeface="华文楷体" pitchFamily="2" charset="-122"/>
                <a:ea typeface="华文楷体" pitchFamily="2" charset="-122"/>
              </a:rPr>
              <a:t>法制与透明度</a:t>
            </a:r>
            <a:endParaRPr lang="en-US" altLang="zh-CN" sz="2400" dirty="0">
              <a:latin typeface="华文楷体" pitchFamily="2" charset="-122"/>
              <a:ea typeface="华文楷体" pitchFamily="2" charset="-122"/>
            </a:endParaRPr>
          </a:p>
          <a:p>
            <a:pPr marL="319088" indent="36513">
              <a:spcBef>
                <a:spcPts val="120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从</a:t>
            </a:r>
            <a:r>
              <a:rPr lang="en-US" altLang="zh-CN" sz="2400" dirty="0">
                <a:latin typeface="华文楷体" pitchFamily="2" charset="-122"/>
                <a:ea typeface="华文楷体" pitchFamily="2" charset="-122"/>
              </a:rPr>
              <a:t>1999</a:t>
            </a:r>
            <a:r>
              <a:rPr lang="zh-CN" altLang="en-US" sz="2400" dirty="0">
                <a:latin typeface="华文楷体" pitchFamily="2" charset="-122"/>
                <a:ea typeface="华文楷体" pitchFamily="2" charset="-122"/>
              </a:rPr>
              <a:t>年</a:t>
            </a:r>
            <a:r>
              <a:rPr lang="en-US" altLang="zh-CN" sz="2400" dirty="0">
                <a:latin typeface="华文楷体" pitchFamily="2" charset="-122"/>
                <a:ea typeface="华文楷体" pitchFamily="2" charset="-122"/>
              </a:rPr>
              <a:t>~2005</a:t>
            </a:r>
            <a:r>
              <a:rPr lang="zh-CN" altLang="en-US" sz="2400" dirty="0">
                <a:latin typeface="华文楷体" pitchFamily="2" charset="-122"/>
                <a:ea typeface="华文楷体" pitchFamily="2" charset="-122"/>
              </a:rPr>
              <a:t>年，制定、修订、废止了</a:t>
            </a:r>
            <a:r>
              <a:rPr lang="en-US" altLang="zh-CN" sz="2400" dirty="0">
                <a:latin typeface="华文楷体" pitchFamily="2" charset="-122"/>
                <a:ea typeface="华文楷体" pitchFamily="2" charset="-122"/>
              </a:rPr>
              <a:t>2000</a:t>
            </a:r>
            <a:r>
              <a:rPr lang="zh-CN" altLang="en-US" sz="2400" dirty="0">
                <a:latin typeface="华文楷体" pitchFamily="2" charset="-122"/>
                <a:ea typeface="华文楷体" pitchFamily="2" charset="-122"/>
              </a:rPr>
              <a:t>余件法律、</a:t>
            </a:r>
            <a:endParaRPr lang="en-US" altLang="zh-CN" sz="2400" dirty="0">
              <a:latin typeface="华文楷体" pitchFamily="2" charset="-122"/>
              <a:ea typeface="华文楷体" pitchFamily="2" charset="-122"/>
            </a:endParaRPr>
          </a:p>
          <a:p>
            <a:pPr marL="319088" indent="36513">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行政法规和部门规章，中国贸易制度与世界贸易组织</a:t>
            </a:r>
            <a:endParaRPr lang="en-US" altLang="zh-CN" sz="2400" dirty="0">
              <a:latin typeface="华文楷体" pitchFamily="2" charset="-122"/>
              <a:ea typeface="华文楷体" pitchFamily="2" charset="-122"/>
            </a:endParaRPr>
          </a:p>
          <a:p>
            <a:pPr marL="319088" indent="36513">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规则和中国所作承诺保持了一致。</a:t>
            </a:r>
            <a:r>
              <a:rPr lang="en-US" altLang="zh-CN" sz="2400" dirty="0">
                <a:latin typeface="华文楷体" pitchFamily="2" charset="-122"/>
                <a:ea typeface="华文楷体" pitchFamily="2" charset="-122"/>
              </a:rPr>
              <a:t>  </a:t>
            </a:r>
          </a:p>
          <a:p>
            <a:pPr marL="319088" indent="36513">
              <a:spcBef>
                <a:spcPts val="120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立法法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行政法规规定程序条例</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等法律法规</a:t>
            </a:r>
            <a:endParaRPr lang="en-US" altLang="zh-CN" sz="2400" dirty="0">
              <a:latin typeface="华文楷体" pitchFamily="2" charset="-122"/>
              <a:ea typeface="华文楷体" pitchFamily="2" charset="-122"/>
            </a:endParaRPr>
          </a:p>
          <a:p>
            <a:pPr marL="319088" indent="36513">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使立法公开进一步制度化、规范化，成为立法活动必</a:t>
            </a:r>
            <a:endParaRPr lang="en-US" altLang="zh-CN" sz="2400" dirty="0">
              <a:latin typeface="华文楷体" pitchFamily="2" charset="-122"/>
              <a:ea typeface="华文楷体" pitchFamily="2" charset="-122"/>
            </a:endParaRPr>
          </a:p>
          <a:p>
            <a:pPr marL="319088" indent="36513">
              <a:spcBef>
                <a:spcPts val="0"/>
              </a:spcBef>
              <a:buNone/>
            </a:pP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须遵循的一项基本原则。</a:t>
            </a:r>
          </a:p>
        </p:txBody>
      </p:sp>
    </p:spTree>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lstStyle/>
          <a:p>
            <a:r>
              <a:rPr lang="en-US" altLang="zh-CN" sz="2400" dirty="0">
                <a:latin typeface="华文楷体" pitchFamily="2" charset="-122"/>
                <a:ea typeface="华文楷体" pitchFamily="2" charset="-122"/>
              </a:rPr>
              <a:t>2006</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36513">
              <a:buFont typeface="Wingdings" pitchFamily="2" charset="2"/>
              <a:buChar char="l"/>
            </a:pPr>
            <a:r>
              <a:rPr lang="en-US" altLang="zh-CN" dirty="0"/>
              <a:t>  </a:t>
            </a:r>
            <a:r>
              <a:rPr lang="zh-CN" altLang="en-US" sz="2400" dirty="0">
                <a:latin typeface="华文楷体" pitchFamily="2" charset="-122"/>
                <a:ea typeface="华文楷体" pitchFamily="2" charset="-122"/>
              </a:rPr>
              <a:t>货物贸易</a:t>
            </a:r>
            <a:endParaRPr lang="en-US" altLang="zh-CN" sz="2400" dirty="0">
              <a:latin typeface="华文楷体" pitchFamily="2" charset="-122"/>
              <a:ea typeface="华文楷体" pitchFamily="2" charset="-122"/>
            </a:endParaRPr>
          </a:p>
          <a:p>
            <a:pPr marL="319088" indent="36513">
              <a:buNone/>
            </a:pPr>
            <a:r>
              <a:rPr lang="en-US" altLang="zh-CN" sz="2400" dirty="0">
                <a:latin typeface="华文楷体" pitchFamily="2" charset="-122"/>
                <a:ea typeface="华文楷体" pitchFamily="2" charset="-122"/>
              </a:rPr>
              <a:t>    </a:t>
            </a:r>
            <a:r>
              <a:rPr lang="zh-CN" altLang="en-US" sz="2400" b="1" dirty="0">
                <a:latin typeface="华文楷体" pitchFamily="2" charset="-122"/>
                <a:ea typeface="华文楷体" pitchFamily="2" charset="-122"/>
              </a:rPr>
              <a:t>关税：</a:t>
            </a:r>
            <a:r>
              <a:rPr lang="en-US" altLang="zh-CN" sz="2400" dirty="0">
                <a:latin typeface="华文楷体" pitchFamily="2" charset="-122"/>
                <a:ea typeface="华文楷体" pitchFamily="2" charset="-122"/>
              </a:rPr>
              <a:t>2001</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15.3%</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2005</a:t>
            </a:r>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9.9%</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marL="319088" indent="36513">
              <a:buNone/>
            </a:pPr>
            <a:r>
              <a:rPr lang="en-US" altLang="zh-CN" sz="2000" dirty="0">
                <a:latin typeface="华文楷体" pitchFamily="2" charset="-122"/>
                <a:ea typeface="华文楷体" pitchFamily="2" charset="-122"/>
              </a:rPr>
              <a:t>                  </a:t>
            </a:r>
            <a:r>
              <a:rPr lang="zh-CN" altLang="en-US" sz="2000" dirty="0">
                <a:latin typeface="华文楷体" pitchFamily="2" charset="-122"/>
                <a:ea typeface="华文楷体" pitchFamily="2" charset="-122"/>
              </a:rPr>
              <a:t>工业品：</a:t>
            </a:r>
            <a:r>
              <a:rPr lang="en-US" altLang="zh-CN" sz="2000" dirty="0">
                <a:latin typeface="华文楷体" pitchFamily="2" charset="-122"/>
                <a:ea typeface="华文楷体" pitchFamily="2" charset="-122"/>
              </a:rPr>
              <a:t> 2001</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14.8%</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2005</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9.0%</a:t>
            </a:r>
            <a:r>
              <a:rPr lang="zh-CN" altLang="en-US" sz="2000" dirty="0">
                <a:latin typeface="华文楷体" pitchFamily="2" charset="-122"/>
                <a:ea typeface="华文楷体" pitchFamily="2" charset="-122"/>
              </a:rPr>
              <a:t>）</a:t>
            </a:r>
            <a:endParaRPr lang="en-US" altLang="zh-CN" sz="2000" dirty="0">
              <a:latin typeface="华文楷体" pitchFamily="2" charset="-122"/>
              <a:ea typeface="华文楷体" pitchFamily="2" charset="-122"/>
            </a:endParaRPr>
          </a:p>
          <a:p>
            <a:pPr marL="319088" indent="36513">
              <a:buNone/>
            </a:pPr>
            <a:r>
              <a:rPr lang="zh-CN" altLang="en-US" sz="2000" dirty="0">
                <a:latin typeface="华文楷体" pitchFamily="2" charset="-122"/>
                <a:ea typeface="华文楷体" pitchFamily="2" charset="-122"/>
              </a:rPr>
              <a:t>                  农产品：</a:t>
            </a:r>
            <a:r>
              <a:rPr lang="en-US" altLang="zh-CN" sz="2000" dirty="0">
                <a:latin typeface="华文楷体" pitchFamily="2" charset="-122"/>
                <a:ea typeface="华文楷体" pitchFamily="2" charset="-122"/>
              </a:rPr>
              <a:t> 2001</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23.2%</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2005</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15.3%</a:t>
            </a:r>
            <a:r>
              <a:rPr lang="zh-CN" altLang="en-US" sz="2000" dirty="0">
                <a:latin typeface="华文楷体" pitchFamily="2" charset="-122"/>
                <a:ea typeface="华文楷体" pitchFamily="2" charset="-122"/>
              </a:rPr>
              <a:t>）</a:t>
            </a:r>
            <a:endParaRPr lang="en-US" altLang="zh-CN" sz="2000" dirty="0">
              <a:latin typeface="华文楷体" pitchFamily="2" charset="-122"/>
              <a:ea typeface="华文楷体" pitchFamily="2" charset="-122"/>
            </a:endParaRPr>
          </a:p>
          <a:p>
            <a:pPr marL="319088" indent="36513">
              <a:buNone/>
            </a:pPr>
            <a:r>
              <a:rPr lang="en-US" altLang="zh-CN" sz="2400" dirty="0">
                <a:latin typeface="华文楷体" pitchFamily="2" charset="-122"/>
                <a:ea typeface="华文楷体" pitchFamily="2" charset="-122"/>
              </a:rPr>
              <a:t>     </a:t>
            </a:r>
            <a:r>
              <a:rPr lang="zh-CN" altLang="en-US" sz="2400" b="1" dirty="0">
                <a:latin typeface="华文楷体" pitchFamily="2" charset="-122"/>
                <a:ea typeface="华文楷体" pitchFamily="2" charset="-122"/>
              </a:rPr>
              <a:t>非关税：</a:t>
            </a:r>
            <a:r>
              <a:rPr lang="en-US" altLang="zh-CN" sz="2400" dirty="0">
                <a:latin typeface="华文楷体" pitchFamily="2" charset="-122"/>
                <a:ea typeface="华文楷体" pitchFamily="2" charset="-122"/>
              </a:rPr>
              <a:t>2005.01.01</a:t>
            </a:r>
            <a:r>
              <a:rPr lang="zh-CN" altLang="en-US" sz="2400" dirty="0">
                <a:latin typeface="华文楷体" pitchFamily="2" charset="-122"/>
                <a:ea typeface="华文楷体" pitchFamily="2" charset="-122"/>
              </a:rPr>
              <a:t>取消了承诺取消的进口配额、进口许可证和特定招标等非关税措施。</a:t>
            </a:r>
            <a:endParaRPr lang="en-US" altLang="zh-CN" sz="2400" dirty="0">
              <a:latin typeface="华文楷体" pitchFamily="2" charset="-122"/>
              <a:ea typeface="华文楷体" pitchFamily="2" charset="-122"/>
            </a:endParaRPr>
          </a:p>
          <a:p>
            <a:pPr marL="319088" indent="36513">
              <a:buNone/>
            </a:pPr>
            <a:r>
              <a:rPr lang="zh-CN" altLang="en-US" sz="2400" dirty="0">
                <a:latin typeface="华文楷体" pitchFamily="2" charset="-122"/>
                <a:ea typeface="华文楷体" pitchFamily="2" charset="-122"/>
              </a:rPr>
              <a:t>    </a:t>
            </a:r>
            <a:r>
              <a:rPr lang="zh-CN" altLang="en-US" sz="2400" b="1" dirty="0">
                <a:latin typeface="华文楷体" pitchFamily="2" charset="-122"/>
                <a:ea typeface="华文楷体" pitchFamily="2" charset="-122"/>
              </a:rPr>
              <a:t>外贸经营权：</a:t>
            </a:r>
            <a:r>
              <a:rPr lang="en-US" altLang="zh-CN" sz="2400" dirty="0">
                <a:latin typeface="华文楷体" pitchFamily="2" charset="-122"/>
                <a:ea typeface="华文楷体" pitchFamily="2" charset="-122"/>
              </a:rPr>
              <a:t>2004</a:t>
            </a:r>
            <a:r>
              <a:rPr lang="zh-CN" altLang="en-US" sz="2400" dirty="0">
                <a:latin typeface="华文楷体" pitchFamily="2" charset="-122"/>
                <a:ea typeface="华文楷体" pitchFamily="2" charset="-122"/>
              </a:rPr>
              <a:t>年</a:t>
            </a:r>
            <a:r>
              <a:rPr lang="en-US" altLang="zh-CN" sz="2400" dirty="0">
                <a:latin typeface="华文楷体" pitchFamily="2" charset="-122"/>
                <a:ea typeface="华文楷体" pitchFamily="2" charset="-122"/>
              </a:rPr>
              <a:t>7</a:t>
            </a:r>
            <a:r>
              <a:rPr lang="zh-CN" altLang="en-US" sz="2400" dirty="0">
                <a:latin typeface="华文楷体" pitchFamily="2" charset="-122"/>
                <a:ea typeface="华文楷体" pitchFamily="2" charset="-122"/>
              </a:rPr>
              <a:t>月</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日起，取消了实行了</a:t>
            </a:r>
            <a:r>
              <a:rPr lang="en-US" altLang="zh-CN" sz="2400" dirty="0">
                <a:latin typeface="华文楷体" pitchFamily="2" charset="-122"/>
                <a:ea typeface="华文楷体" pitchFamily="2" charset="-122"/>
              </a:rPr>
              <a:t>50</a:t>
            </a:r>
            <a:r>
              <a:rPr lang="zh-CN" altLang="en-US" sz="2400" dirty="0">
                <a:latin typeface="华文楷体" pitchFamily="2" charset="-122"/>
                <a:ea typeface="华文楷体" pitchFamily="2" charset="-122"/>
              </a:rPr>
              <a:t>年的外贸权审批制。</a:t>
            </a:r>
            <a:endParaRPr lang="en-US" altLang="zh-CN" sz="2400" dirty="0">
              <a:latin typeface="华文楷体" pitchFamily="2" charset="-122"/>
              <a:ea typeface="华文楷体" pitchFamily="2" charset="-122"/>
            </a:endParaRPr>
          </a:p>
          <a:p>
            <a:pPr marL="319088" indent="36513">
              <a:buNone/>
            </a:pPr>
            <a:endParaRPr lang="en-US" altLang="zh-CN" sz="2400" dirty="0">
              <a:latin typeface="华文楷体" pitchFamily="2" charset="-122"/>
              <a:ea typeface="华文楷体" pitchFamily="2" charset="-122"/>
            </a:endParaRPr>
          </a:p>
        </p:txBody>
      </p:sp>
    </p:spTree>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normAutofit lnSpcReduction="10000"/>
          </a:bodyPr>
          <a:lstStyle/>
          <a:p>
            <a:r>
              <a:rPr lang="en-US" altLang="zh-CN" sz="2400" dirty="0">
                <a:latin typeface="华文楷体" pitchFamily="2" charset="-122"/>
                <a:ea typeface="华文楷体" pitchFamily="2" charset="-122"/>
              </a:rPr>
              <a:t>2006</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36513">
              <a:spcBef>
                <a:spcPts val="1200"/>
              </a:spcBef>
              <a:buFont typeface="Wingdings" pitchFamily="2" charset="2"/>
              <a:buChar char="l"/>
            </a:pPr>
            <a:r>
              <a:rPr lang="en-US" altLang="zh-CN" dirty="0">
                <a:latin typeface="Times New Roman" pitchFamily="18" charset="0"/>
                <a:cs typeface="Times New Roman" pitchFamily="18" charset="0"/>
              </a:rPr>
              <a:t>  </a:t>
            </a:r>
            <a:r>
              <a:rPr lang="zh-CN" altLang="en-US" sz="2400" dirty="0">
                <a:latin typeface="Times New Roman" pitchFamily="18" charset="0"/>
                <a:ea typeface="华文楷体" pitchFamily="2" charset="-122"/>
                <a:cs typeface="Times New Roman" pitchFamily="18" charset="0"/>
              </a:rPr>
              <a:t>服务贸易</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在</a:t>
            </a:r>
            <a:r>
              <a:rPr lang="en-US" altLang="zh-CN" sz="2400" dirty="0">
                <a:latin typeface="Times New Roman" pitchFamily="18" charset="0"/>
                <a:ea typeface="华文楷体" pitchFamily="2" charset="-122"/>
                <a:cs typeface="Times New Roman" pitchFamily="18" charset="0"/>
              </a:rPr>
              <a:t>WTO</a:t>
            </a:r>
            <a:r>
              <a:rPr lang="zh-CN" altLang="en-US" sz="2400" dirty="0">
                <a:latin typeface="Times New Roman" pitchFamily="18" charset="0"/>
                <a:ea typeface="华文楷体" pitchFamily="2" charset="-122"/>
                <a:cs typeface="Times New Roman" pitchFamily="18" charset="0"/>
              </a:rPr>
              <a:t>分类的</a:t>
            </a:r>
            <a:r>
              <a:rPr lang="en-US" altLang="zh-CN" sz="2400" dirty="0">
                <a:latin typeface="Times New Roman" pitchFamily="18" charset="0"/>
                <a:ea typeface="华文楷体" pitchFamily="2" charset="-122"/>
                <a:cs typeface="Times New Roman" pitchFamily="18" charset="0"/>
              </a:rPr>
              <a:t>160</a:t>
            </a:r>
            <a:r>
              <a:rPr lang="zh-CN" altLang="en-US" sz="2400" dirty="0">
                <a:latin typeface="Times New Roman" pitchFamily="18" charset="0"/>
                <a:ea typeface="华文楷体" pitchFamily="2" charset="-122"/>
                <a:cs typeface="Times New Roman" pitchFamily="18" charset="0"/>
              </a:rPr>
              <a:t>多个服务贸易部门中，中国已经开放了</a:t>
            </a:r>
            <a:r>
              <a:rPr lang="en-US" altLang="zh-CN" sz="2400" dirty="0">
                <a:latin typeface="Times New Roman" pitchFamily="18" charset="0"/>
                <a:ea typeface="华文楷体" pitchFamily="2" charset="-122"/>
                <a:cs typeface="Times New Roman" pitchFamily="18" charset="0"/>
              </a:rPr>
              <a:t>100</a:t>
            </a:r>
            <a:r>
              <a:rPr lang="zh-CN" altLang="en-US" sz="2400" dirty="0">
                <a:latin typeface="Times New Roman" pitchFamily="18" charset="0"/>
                <a:ea typeface="华文楷体" pitchFamily="2" charset="-122"/>
                <a:cs typeface="Times New Roman" pitchFamily="18" charset="0"/>
              </a:rPr>
              <a:t>多个，占</a:t>
            </a:r>
            <a:r>
              <a:rPr lang="en-US" altLang="zh-CN" sz="2400" dirty="0">
                <a:latin typeface="Times New Roman" pitchFamily="18" charset="0"/>
                <a:ea typeface="华文楷体" pitchFamily="2" charset="-122"/>
                <a:cs typeface="Times New Roman" pitchFamily="18" charset="0"/>
              </a:rPr>
              <a:t>62.5%</a:t>
            </a:r>
            <a:r>
              <a:rPr lang="zh-CN" altLang="en-US" sz="2400" dirty="0">
                <a:latin typeface="Times New Roman" pitchFamily="18" charset="0"/>
                <a:ea typeface="华文楷体" pitchFamily="2" charset="-122"/>
                <a:cs typeface="Times New Roman" pitchFamily="18" charset="0"/>
              </a:rPr>
              <a:t>，接近发达成员的水平。</a:t>
            </a:r>
            <a:endParaRPr lang="en-US" altLang="zh-CN" sz="2400" dirty="0">
              <a:latin typeface="Times New Roman" pitchFamily="18" charset="0"/>
              <a:ea typeface="华文楷体" pitchFamily="2" charset="-122"/>
              <a:cs typeface="Times New Roman" pitchFamily="18" charset="0"/>
            </a:endParaRPr>
          </a:p>
          <a:p>
            <a:pPr marL="319088" indent="36513">
              <a:buNone/>
            </a:pPr>
            <a:endParaRPr lang="en-US" altLang="zh-CN" sz="2400" dirty="0">
              <a:latin typeface="Times New Roman" pitchFamily="18" charset="0"/>
              <a:ea typeface="华文楷体" pitchFamily="2" charset="-122"/>
              <a:cs typeface="Times New Roman" pitchFamily="18" charset="0"/>
            </a:endParaRPr>
          </a:p>
          <a:p>
            <a:pPr marL="319088" indent="36513">
              <a:buFont typeface="Wingdings" pitchFamily="2" charset="2"/>
              <a:buChar char="l"/>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知识产权</a:t>
            </a:r>
            <a:r>
              <a:rPr lang="en-US" altLang="zh-CN" sz="2400" dirty="0">
                <a:latin typeface="Times New Roman" pitchFamily="18" charset="0"/>
                <a:ea typeface="华文楷体" pitchFamily="2" charset="-122"/>
                <a:cs typeface="Times New Roman" pitchFamily="18" charset="0"/>
              </a:rPr>
              <a:t>  </a:t>
            </a:r>
          </a:p>
          <a:p>
            <a:pPr marL="319088" indent="36513">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加入</a:t>
            </a:r>
            <a:r>
              <a:rPr lang="en-US" altLang="zh-CN" sz="2400" dirty="0">
                <a:latin typeface="Times New Roman" pitchFamily="18" charset="0"/>
                <a:ea typeface="华文楷体" pitchFamily="2" charset="-122"/>
                <a:cs typeface="Times New Roman" pitchFamily="18" charset="0"/>
              </a:rPr>
              <a:t>WTO</a:t>
            </a:r>
            <a:r>
              <a:rPr lang="zh-CN" altLang="en-US" sz="2400" dirty="0">
                <a:latin typeface="Times New Roman" pitchFamily="18" charset="0"/>
                <a:ea typeface="华文楷体" pitchFamily="2" charset="-122"/>
                <a:cs typeface="Times New Roman" pitchFamily="18" charset="0"/>
              </a:rPr>
              <a:t>前后，中国政府对与知识产权保护相关的几</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乎所有法律法规和司法解释都进行了修改，使其与</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WTO《</a:t>
            </a:r>
            <a:r>
              <a:rPr lang="zh-CN" altLang="en-US" sz="2400" dirty="0">
                <a:latin typeface="Times New Roman" pitchFamily="18" charset="0"/>
                <a:ea typeface="华文楷体" pitchFamily="2" charset="-122"/>
                <a:cs typeface="Times New Roman" pitchFamily="18" charset="0"/>
              </a:rPr>
              <a:t>与贸易有关的知识产品协定</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以及其他保护知</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识产权的国际规则相一致。</a:t>
            </a:r>
            <a:endParaRPr lang="en-US" altLang="zh-CN"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normAutofit/>
          </a:bodyPr>
          <a:lstStyle/>
          <a:p>
            <a:r>
              <a:rPr lang="en-US" altLang="zh-CN" sz="2400" dirty="0">
                <a:latin typeface="华文楷体" pitchFamily="2" charset="-122"/>
                <a:ea typeface="华文楷体" pitchFamily="2" charset="-122"/>
              </a:rPr>
              <a:t>2006</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131763">
              <a:spcBef>
                <a:spcPts val="1800"/>
              </a:spcBef>
              <a:buSzPct val="80000"/>
              <a:buFont typeface="Wingdings" pitchFamily="2" charset="2"/>
              <a:buChar char="l"/>
            </a:pPr>
            <a:r>
              <a:rPr lang="zh-CN" altLang="en-US" sz="2400" dirty="0">
                <a:latin typeface="华文楷体" pitchFamily="2" charset="-122"/>
                <a:ea typeface="华文楷体" pitchFamily="2" charset="-122"/>
              </a:rPr>
              <a:t>  法国路易威登与上海联家超市商标侵权纠纷案</a:t>
            </a:r>
          </a:p>
          <a:p>
            <a:pPr>
              <a:spcBef>
                <a:spcPts val="1800"/>
              </a:spcBef>
              <a:buNone/>
            </a:pPr>
            <a:r>
              <a:rPr lang="zh-CN" altLang="en-US" sz="2400" dirty="0">
                <a:latin typeface="华文楷体" pitchFamily="2" charset="-122"/>
                <a:ea typeface="华文楷体" pitchFamily="2" charset="-122"/>
              </a:rPr>
              <a:t>        法国路易威登马利蒂公司</a:t>
            </a:r>
            <a:r>
              <a:rPr lang="en-US" altLang="zh-CN" sz="2400" dirty="0">
                <a:latin typeface="华文楷体" pitchFamily="2" charset="-122"/>
                <a:ea typeface="华文楷体" pitchFamily="2" charset="-122"/>
              </a:rPr>
              <a:t>2006</a:t>
            </a:r>
            <a:r>
              <a:rPr lang="zh-CN" altLang="en-US" sz="2400" dirty="0">
                <a:latin typeface="华文楷体" pitchFamily="2" charset="-122"/>
                <a:ea typeface="华文楷体" pitchFamily="2" charset="-122"/>
              </a:rPr>
              <a:t>年上半年发现被告上海联家超市有限公司“家乐福”武宁店以特价促销的方式销售的</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款女式包使用了与原告</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个注册商标相同或近似标识。便起诉到上海第二中级法院。法院审理判决被告停止侵权，赔偿原告经济损失人民币</a:t>
            </a:r>
            <a:r>
              <a:rPr lang="en-US" altLang="zh-CN" sz="2400" dirty="0">
                <a:latin typeface="华文楷体" pitchFamily="2" charset="-122"/>
                <a:ea typeface="华文楷体" pitchFamily="2" charset="-122"/>
              </a:rPr>
              <a:t>30</a:t>
            </a:r>
            <a:r>
              <a:rPr lang="zh-CN" altLang="en-US" sz="2400" dirty="0">
                <a:latin typeface="华文楷体" pitchFamily="2" charset="-122"/>
                <a:ea typeface="华文楷体" pitchFamily="2" charset="-122"/>
              </a:rPr>
              <a:t>万元。</a:t>
            </a:r>
          </a:p>
          <a:p>
            <a:pPr marL="319088" indent="36513">
              <a:spcBef>
                <a:spcPts val="1200"/>
              </a:spcBef>
              <a:buFont typeface="Wingdings" pitchFamily="2" charset="2"/>
              <a:buChar char="l"/>
            </a:pP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p>
        </p:txBody>
      </p:sp>
    </p:spTree>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a:xfrm>
            <a:off x="612648" y="1600200"/>
            <a:ext cx="8153400" cy="4972072"/>
          </a:xfrm>
        </p:spPr>
        <p:txBody>
          <a:bodyPr>
            <a:normAutofit fontScale="92500" lnSpcReduction="10000"/>
          </a:bodyPr>
          <a:lstStyle/>
          <a:p>
            <a:r>
              <a:rPr lang="en-US" altLang="zh-CN" sz="2800" dirty="0">
                <a:latin typeface="华文楷体" pitchFamily="2" charset="-122"/>
                <a:ea typeface="华文楷体" pitchFamily="2" charset="-122"/>
              </a:rPr>
              <a:t>2006</a:t>
            </a:r>
            <a:r>
              <a:rPr lang="zh-CN" altLang="en-US" sz="2800" dirty="0">
                <a:latin typeface="华文楷体" pitchFamily="2" charset="-122"/>
                <a:ea typeface="华文楷体" pitchFamily="2" charset="-122"/>
              </a:rPr>
              <a:t>年审议中国政府政策声明的主要内容</a:t>
            </a:r>
            <a:endParaRPr lang="en-US" altLang="zh-CN" sz="2800" dirty="0">
              <a:latin typeface="华文楷体" pitchFamily="2" charset="-122"/>
              <a:ea typeface="华文楷体" pitchFamily="2" charset="-122"/>
            </a:endParaRPr>
          </a:p>
          <a:p>
            <a:pPr marL="319088" indent="-46038">
              <a:spcBef>
                <a:spcPts val="1800"/>
              </a:spcBef>
              <a:buSzPct val="100000"/>
              <a:buFont typeface="Wingdings" pitchFamily="2" charset="2"/>
              <a:buChar char="l"/>
            </a:pPr>
            <a:r>
              <a:rPr lang="zh-CN" altLang="en-US" sz="2600" dirty="0">
                <a:latin typeface="华文楷体" pitchFamily="2" charset="-122"/>
                <a:ea typeface="华文楷体" pitchFamily="2" charset="-122"/>
              </a:rPr>
              <a:t>  </a:t>
            </a:r>
            <a:r>
              <a:rPr lang="zh-CN" altLang="en-US" sz="2600" b="1" dirty="0">
                <a:latin typeface="华文楷体" pitchFamily="2" charset="-122"/>
                <a:ea typeface="华文楷体" pitchFamily="2" charset="-122"/>
              </a:rPr>
              <a:t>“黑棍小人”与“火柴棍小人”引发的著作权纠纷案</a:t>
            </a:r>
            <a:endParaRPr lang="zh-CN" altLang="en-US" sz="2600" dirty="0">
              <a:latin typeface="华文楷体" pitchFamily="2" charset="-122"/>
              <a:ea typeface="华文楷体" pitchFamily="2" charset="-122"/>
            </a:endParaRPr>
          </a:p>
          <a:p>
            <a:pPr>
              <a:buNone/>
            </a:pPr>
            <a:r>
              <a:rPr lang="zh-CN" altLang="en-US" sz="2600" dirty="0">
                <a:latin typeface="华文楷体" pitchFamily="2" charset="-122"/>
                <a:ea typeface="华文楷体" pitchFamily="2" charset="-122"/>
              </a:rPr>
              <a:t>    　　朱志强是计算机网络动画</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独孤求败</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小小特警</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等作品的作者，上述作品的人物形象均为“火柴棍小人”形象。</a:t>
            </a:r>
            <a:r>
              <a:rPr lang="en-US" altLang="zh-CN" sz="2600" dirty="0">
                <a:latin typeface="华文楷体" pitchFamily="2" charset="-122"/>
                <a:ea typeface="华文楷体" pitchFamily="2" charset="-122"/>
              </a:rPr>
              <a:t>2003</a:t>
            </a:r>
            <a:r>
              <a:rPr lang="zh-CN" altLang="en-US" sz="2600" dirty="0">
                <a:latin typeface="华文楷体" pitchFamily="2" charset="-122"/>
                <a:ea typeface="华文楷体" pitchFamily="2" charset="-122"/>
              </a:rPr>
              <a:t>年</a:t>
            </a:r>
            <a:r>
              <a:rPr lang="en-US" altLang="zh-CN" sz="2600" dirty="0">
                <a:latin typeface="华文楷体" pitchFamily="2" charset="-122"/>
                <a:ea typeface="华文楷体" pitchFamily="2" charset="-122"/>
              </a:rPr>
              <a:t>10</a:t>
            </a:r>
            <a:r>
              <a:rPr lang="zh-CN" altLang="en-US" sz="2600" dirty="0">
                <a:latin typeface="华文楷体" pitchFamily="2" charset="-122"/>
                <a:ea typeface="华文楷体" pitchFamily="2" charset="-122"/>
              </a:rPr>
              <a:t>月，</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美国</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耐克公司、耐克</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苏州</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体育用品有限公司为宣传推广其新产品“</a:t>
            </a:r>
            <a:r>
              <a:rPr lang="en-US" altLang="zh-CN" sz="2600" dirty="0">
                <a:latin typeface="华文楷体" pitchFamily="2" charset="-122"/>
                <a:ea typeface="华文楷体" pitchFamily="2" charset="-122"/>
              </a:rPr>
              <a:t>NIKE SHOX STATUS TB”</a:t>
            </a:r>
            <a:r>
              <a:rPr lang="zh-CN" altLang="en-US" sz="2600" dirty="0">
                <a:latin typeface="华文楷体" pitchFamily="2" charset="-122"/>
                <a:ea typeface="华文楷体" pitchFamily="2" charset="-122"/>
              </a:rPr>
              <a:t>，分别在自己的网站和新浪公司新浪网首页及电视台发布“黑棍小人”形象的广告。朱志强为此诉至法院，请求判令四被告：连带赔偿朱志强损失</a:t>
            </a:r>
            <a:r>
              <a:rPr lang="en-US" altLang="zh-CN" sz="2600" dirty="0">
                <a:latin typeface="华文楷体" pitchFamily="2" charset="-122"/>
                <a:ea typeface="华文楷体" pitchFamily="2" charset="-122"/>
              </a:rPr>
              <a:t>200</a:t>
            </a:r>
            <a:r>
              <a:rPr lang="zh-CN" altLang="en-US" sz="2600" dirty="0">
                <a:latin typeface="华文楷体" pitchFamily="2" charset="-122"/>
                <a:ea typeface="华文楷体" pitchFamily="2" charset="-122"/>
              </a:rPr>
              <a:t>万元人民币。案件经过两审，最后，北京市高级人民法院终审驳回了朱志强的诉讼请求。</a:t>
            </a:r>
            <a:endParaRPr lang="en-US" altLang="zh-CN" sz="2600" dirty="0">
              <a:latin typeface="华文楷体" pitchFamily="2" charset="-122"/>
              <a:ea typeface="华文楷体" pitchFamily="2" charset="-122"/>
            </a:endParaRPr>
          </a:p>
          <a:p>
            <a:pPr>
              <a:buNone/>
            </a:pPr>
            <a:r>
              <a:rPr lang="zh-CN" altLang="en-US" sz="2400" dirty="0"/>
              <a:t>　　</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p>
        </p:txBody>
      </p:sp>
    </p:spTree>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a:xfrm>
            <a:off x="612648" y="1600200"/>
            <a:ext cx="8153400" cy="4972072"/>
          </a:xfrm>
        </p:spPr>
        <p:txBody>
          <a:bodyPr>
            <a:normAutofit fontScale="92500" lnSpcReduction="10000"/>
          </a:bodyPr>
          <a:lstStyle/>
          <a:p>
            <a:r>
              <a:rPr lang="en-US" altLang="zh-CN" sz="2800" dirty="0">
                <a:latin typeface="华文楷体" pitchFamily="2" charset="-122"/>
                <a:ea typeface="华文楷体" pitchFamily="2" charset="-122"/>
              </a:rPr>
              <a:t>2006</a:t>
            </a:r>
            <a:r>
              <a:rPr lang="zh-CN" altLang="en-US" sz="2800" dirty="0">
                <a:latin typeface="华文楷体" pitchFamily="2" charset="-122"/>
                <a:ea typeface="华文楷体" pitchFamily="2" charset="-122"/>
              </a:rPr>
              <a:t>年审议中国政府政策声明的主要内容</a:t>
            </a:r>
            <a:endParaRPr lang="en-US" altLang="zh-CN" sz="2800" dirty="0">
              <a:latin typeface="华文楷体" pitchFamily="2" charset="-122"/>
              <a:ea typeface="华文楷体" pitchFamily="2" charset="-122"/>
            </a:endParaRPr>
          </a:p>
          <a:p>
            <a:pPr marL="319088" indent="212725">
              <a:spcBef>
                <a:spcPts val="1800"/>
              </a:spcBef>
              <a:buFont typeface="Wingdings" pitchFamily="2" charset="2"/>
              <a:buChar char="l"/>
            </a:pPr>
            <a:r>
              <a:rPr lang="zh-CN" altLang="en-US" sz="2800" b="1" dirty="0">
                <a:latin typeface="华文楷体" pitchFamily="2" charset="-122"/>
                <a:ea typeface="华文楷体" pitchFamily="2" charset="-122"/>
              </a:rPr>
              <a:t>字母标识“</a:t>
            </a:r>
            <a:r>
              <a:rPr lang="en-US" altLang="zh-CN" sz="2800" b="1" dirty="0">
                <a:latin typeface="华文楷体" pitchFamily="2" charset="-122"/>
                <a:ea typeface="华文楷体" pitchFamily="2" charset="-122"/>
              </a:rPr>
              <a:t>N”</a:t>
            </a:r>
            <a:r>
              <a:rPr lang="zh-CN" altLang="en-US" sz="2800" b="1" dirty="0">
                <a:latin typeface="华文楷体" pitchFamily="2" charset="-122"/>
                <a:ea typeface="华文楷体" pitchFamily="2" charset="-122"/>
              </a:rPr>
              <a:t>引发的不正当纠纷案</a:t>
            </a:r>
            <a:r>
              <a:rPr lang="zh-CN" altLang="en-US" sz="2800" dirty="0">
                <a:latin typeface="华文楷体" pitchFamily="2" charset="-122"/>
                <a:ea typeface="华文楷体" pitchFamily="2" charset="-122"/>
              </a:rPr>
              <a:t> </a:t>
            </a:r>
          </a:p>
          <a:p>
            <a:pPr>
              <a:buNone/>
            </a:pPr>
            <a:r>
              <a:rPr lang="zh-CN" altLang="en-US" sz="2800" dirty="0">
                <a:latin typeface="华文楷体" pitchFamily="2" charset="-122"/>
                <a:ea typeface="华文楷体" pitchFamily="2" charset="-122"/>
              </a:rPr>
              <a:t>  　</a:t>
            </a:r>
            <a:r>
              <a:rPr lang="zh-CN" altLang="en-US" sz="2600" dirty="0">
                <a:latin typeface="华文楷体" pitchFamily="2" charset="-122"/>
                <a:ea typeface="华文楷体" pitchFamily="2" charset="-122"/>
              </a:rPr>
              <a:t>　</a:t>
            </a:r>
            <a:r>
              <a:rPr lang="en-US" altLang="zh-CN" sz="2600" dirty="0">
                <a:latin typeface="华文楷体" pitchFamily="2" charset="-122"/>
                <a:ea typeface="华文楷体" pitchFamily="2" charset="-122"/>
              </a:rPr>
              <a:t>2004</a:t>
            </a:r>
            <a:r>
              <a:rPr lang="zh-CN" altLang="en-US" sz="2600" dirty="0">
                <a:latin typeface="华文楷体" pitchFamily="2" charset="-122"/>
                <a:ea typeface="华文楷体" pitchFamily="2" charset="-122"/>
              </a:rPr>
              <a:t>年美国新平衡运动鞋公司（简称新平衡公司）发现带有与其注册商标近似的运动鞋在中国各大城市市场上销售，是晋江市求质东亚鞋服实业有限公司 </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简称求质公司</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生产</a:t>
            </a:r>
            <a:r>
              <a:rPr lang="en-US" altLang="zh-CN" sz="2600" dirty="0">
                <a:latin typeface="华文楷体" pitchFamily="2" charset="-122"/>
                <a:ea typeface="华文楷体" pitchFamily="2" charset="-122"/>
              </a:rPr>
              <a:t>,</a:t>
            </a:r>
            <a:r>
              <a:rPr lang="zh-CN" altLang="en-US" sz="2600" dirty="0">
                <a:latin typeface="华文楷体" pitchFamily="2" charset="-122"/>
                <a:ea typeface="华文楷体" pitchFamily="2" charset="-122"/>
              </a:rPr>
              <a:t>授权许可商是在香港注册的美国纽巴伦国际集团有限公司（简称纽巴伦公司）。新平衡公司还发现两家公司的商品宣传册滥用“纽巴伦”字样，并模仿其宣传风格进行宣传。新平衡公司以求质公司等侵犯商标权及不正当竞争为由诉至法院。</a:t>
            </a:r>
          </a:p>
          <a:p>
            <a:pPr>
              <a:buNone/>
            </a:pPr>
            <a:r>
              <a:rPr lang="zh-CN" altLang="en-US" sz="2600" dirty="0">
                <a:latin typeface="华文楷体" pitchFamily="2" charset="-122"/>
                <a:ea typeface="华文楷体" pitchFamily="2" charset="-122"/>
              </a:rPr>
              <a:t>　　杭州中院经审理判决：求质公司立即停止侵权行为，立即停止使用“</a:t>
            </a:r>
            <a:r>
              <a:rPr lang="en-US" altLang="zh-CN" sz="2600" dirty="0">
                <a:latin typeface="华文楷体" pitchFamily="2" charset="-122"/>
                <a:ea typeface="华文楷体" pitchFamily="2" charset="-122"/>
              </a:rPr>
              <a:t>N”</a:t>
            </a:r>
            <a:r>
              <a:rPr lang="zh-CN" altLang="en-US" sz="2600" dirty="0">
                <a:latin typeface="华文楷体" pitchFamily="2" charset="-122"/>
                <a:ea typeface="华文楷体" pitchFamily="2" charset="-122"/>
              </a:rPr>
              <a:t>标识，“美国纽巴伦国际集团有限公司”字样，求质公司赔偿新平衡公司经济损失人民币</a:t>
            </a:r>
            <a:r>
              <a:rPr lang="en-US" altLang="zh-CN" sz="2600" dirty="0">
                <a:latin typeface="华文楷体" pitchFamily="2" charset="-122"/>
                <a:ea typeface="华文楷体" pitchFamily="2" charset="-122"/>
              </a:rPr>
              <a:t>30</a:t>
            </a:r>
            <a:r>
              <a:rPr lang="zh-CN" altLang="en-US" sz="2600" dirty="0">
                <a:latin typeface="华文楷体" pitchFamily="2" charset="-122"/>
                <a:ea typeface="华文楷体" pitchFamily="2" charset="-122"/>
              </a:rPr>
              <a:t>万元。</a:t>
            </a:r>
            <a:r>
              <a:rPr lang="en-US" altLang="zh-CN" sz="2600" dirty="0">
                <a:latin typeface="Times New Roman" pitchFamily="18" charset="0"/>
                <a:ea typeface="华文楷体" pitchFamily="2" charset="-122"/>
                <a:cs typeface="Times New Roman" pitchFamily="18" charset="0"/>
              </a:rPr>
              <a:t>  </a:t>
            </a:r>
          </a:p>
        </p:txBody>
      </p:sp>
    </p:spTree>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normAutofit lnSpcReduction="10000"/>
          </a:bodyPr>
          <a:lstStyle/>
          <a:p>
            <a:r>
              <a:rPr lang="en-US" altLang="zh-CN" sz="2400" dirty="0">
                <a:latin typeface="华文楷体" pitchFamily="2" charset="-122"/>
                <a:ea typeface="华文楷体" pitchFamily="2" charset="-122"/>
              </a:rPr>
              <a:t>2008</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36513">
              <a:spcBef>
                <a:spcPts val="1200"/>
              </a:spcBef>
              <a:buFont typeface="Wingdings" pitchFamily="2" charset="2"/>
              <a:buChar char="l"/>
            </a:pPr>
            <a:r>
              <a:rPr lang="en-US" altLang="zh-CN" dirty="0">
                <a:latin typeface="Times New Roman" pitchFamily="18" charset="0"/>
                <a:cs typeface="Times New Roman" pitchFamily="18" charset="0"/>
              </a:rPr>
              <a:t>  </a:t>
            </a:r>
            <a:r>
              <a:rPr lang="zh-CN" altLang="en-US" sz="2400" dirty="0">
                <a:latin typeface="Times New Roman" pitchFamily="18" charset="0"/>
                <a:ea typeface="华文楷体" pitchFamily="2" charset="-122"/>
                <a:cs typeface="Times New Roman" pitchFamily="18" charset="0"/>
              </a:rPr>
              <a:t>履行入世承诺方面</a:t>
            </a:r>
            <a:endParaRPr lang="en-US" altLang="zh-CN" sz="2400" dirty="0">
              <a:latin typeface="Times New Roman" pitchFamily="18" charset="0"/>
              <a:ea typeface="华文楷体" pitchFamily="2" charset="-122"/>
              <a:cs typeface="Times New Roman" pitchFamily="18" charset="0"/>
            </a:endParaRPr>
          </a:p>
          <a:p>
            <a:pPr marL="319088" indent="36513">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降低关税：</a:t>
            </a:r>
            <a:r>
              <a:rPr lang="en-US" altLang="zh-CN" sz="2000" dirty="0">
                <a:latin typeface="Times New Roman" pitchFamily="18" charset="0"/>
                <a:ea typeface="华文楷体" pitchFamily="2" charset="-122"/>
                <a:cs typeface="Times New Roman" pitchFamily="18" charset="0"/>
              </a:rPr>
              <a:t>2008</a:t>
            </a:r>
            <a:r>
              <a:rPr lang="zh-CN" altLang="en-US" sz="2000" dirty="0">
                <a:latin typeface="Times New Roman" pitchFamily="18" charset="0"/>
                <a:ea typeface="华文楷体" pitchFamily="2" charset="-122"/>
                <a:cs typeface="Times New Roman" pitchFamily="18" charset="0"/>
              </a:rPr>
              <a:t>（</a:t>
            </a:r>
            <a:r>
              <a:rPr lang="en-US" altLang="zh-CN" sz="2000" dirty="0">
                <a:latin typeface="Times New Roman" pitchFamily="18" charset="0"/>
                <a:ea typeface="华文楷体" pitchFamily="2" charset="-122"/>
                <a:cs typeface="Times New Roman" pitchFamily="18" charset="0"/>
              </a:rPr>
              <a:t>9.8%</a:t>
            </a:r>
            <a:r>
              <a:rPr lang="zh-CN" altLang="en-US" sz="2000" dirty="0">
                <a:latin typeface="Times New Roman" pitchFamily="18" charset="0"/>
                <a:ea typeface="华文楷体" pitchFamily="2" charset="-122"/>
                <a:cs typeface="Times New Roman" pitchFamily="18" charset="0"/>
              </a:rPr>
              <a:t>）；工业品（</a:t>
            </a:r>
            <a:r>
              <a:rPr lang="en-US" altLang="zh-CN" sz="2000" dirty="0">
                <a:latin typeface="Times New Roman" pitchFamily="18" charset="0"/>
                <a:ea typeface="华文楷体" pitchFamily="2" charset="-122"/>
                <a:cs typeface="Times New Roman" pitchFamily="18" charset="0"/>
              </a:rPr>
              <a:t>8.98%</a:t>
            </a:r>
            <a:r>
              <a:rPr lang="zh-CN" altLang="en-US" sz="2000" dirty="0">
                <a:latin typeface="Times New Roman" pitchFamily="18" charset="0"/>
                <a:ea typeface="华文楷体" pitchFamily="2" charset="-122"/>
                <a:cs typeface="Times New Roman" pitchFamily="18" charset="0"/>
              </a:rPr>
              <a:t>）；农产品（</a:t>
            </a:r>
            <a:r>
              <a:rPr lang="en-US" altLang="zh-CN" sz="2000" dirty="0">
                <a:latin typeface="Times New Roman" pitchFamily="18" charset="0"/>
                <a:ea typeface="华文楷体" pitchFamily="2" charset="-122"/>
                <a:cs typeface="Times New Roman" pitchFamily="18" charset="0"/>
              </a:rPr>
              <a:t>15.2%</a:t>
            </a:r>
            <a:r>
              <a:rPr lang="zh-CN" altLang="en-US" sz="2000" dirty="0">
                <a:latin typeface="Times New Roman" pitchFamily="18" charset="0"/>
                <a:ea typeface="华文楷体" pitchFamily="2" charset="-122"/>
                <a:cs typeface="Times New Roman" pitchFamily="18" charset="0"/>
              </a:rPr>
              <a:t>）</a:t>
            </a:r>
            <a:endParaRPr lang="en-US" altLang="zh-CN" sz="2000" dirty="0">
              <a:latin typeface="Times New Roman" pitchFamily="18" charset="0"/>
              <a:ea typeface="华文楷体" pitchFamily="2" charset="-122"/>
              <a:cs typeface="Times New Roman" pitchFamily="18" charset="0"/>
            </a:endParaRPr>
          </a:p>
          <a:p>
            <a:pPr marL="319088" indent="36513">
              <a:buNone/>
            </a:pPr>
            <a:r>
              <a:rPr lang="en-US" altLang="zh-CN" sz="2000" dirty="0">
                <a:latin typeface="Times New Roman" pitchFamily="18" charset="0"/>
                <a:ea typeface="华文楷体" pitchFamily="2" charset="-122"/>
                <a:cs typeface="Times New Roman" pitchFamily="18" charset="0"/>
              </a:rPr>
              <a:t>      </a:t>
            </a:r>
            <a:r>
              <a:rPr lang="zh-CN" altLang="en-US" sz="2000" dirty="0">
                <a:latin typeface="Times New Roman" pitchFamily="18" charset="0"/>
                <a:ea typeface="华文楷体" pitchFamily="2" charset="-122"/>
                <a:cs typeface="Times New Roman" pitchFamily="18" charset="0"/>
              </a:rPr>
              <a:t> 扩大服务业开放、强化知识产权保护、增加政策透明度</a:t>
            </a:r>
            <a:endParaRPr lang="en-US" altLang="zh-CN" sz="2000" dirty="0">
              <a:latin typeface="Times New Roman" pitchFamily="18" charset="0"/>
              <a:ea typeface="华文楷体" pitchFamily="2" charset="-122"/>
              <a:cs typeface="Times New Roman" pitchFamily="18" charset="0"/>
            </a:endParaRPr>
          </a:p>
          <a:p>
            <a:pPr marL="319088" indent="36513">
              <a:spcBef>
                <a:spcPts val="1800"/>
              </a:spcBef>
              <a:buSzPct val="80000"/>
              <a:buFont typeface="Wingdings" pitchFamily="2" charset="2"/>
              <a:buChar char="l"/>
            </a:pPr>
            <a:r>
              <a:rPr lang="zh-CN" altLang="en-US" sz="2400" dirty="0">
                <a:latin typeface="Times New Roman" pitchFamily="18" charset="0"/>
                <a:ea typeface="华文楷体" pitchFamily="2" charset="-122"/>
                <a:cs typeface="Times New Roman" pitchFamily="18" charset="0"/>
              </a:rPr>
              <a:t>  转变外贸增长方式</a:t>
            </a:r>
            <a:endParaRPr lang="en-US" altLang="zh-CN" sz="2400" dirty="0">
              <a:latin typeface="Times New Roman" pitchFamily="18" charset="0"/>
              <a:ea typeface="华文楷体" pitchFamily="2" charset="-122"/>
              <a:cs typeface="Times New Roman" pitchFamily="18" charset="0"/>
            </a:endParaRPr>
          </a:p>
          <a:p>
            <a:pPr marL="319088" indent="36513">
              <a:spcBef>
                <a:spcPts val="1800"/>
              </a:spcBef>
              <a:buSzPct val="80000"/>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通过颁布</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加工贸易禁止商品目录</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加工贸易限制类商品目录</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海关进出口关税税则</a:t>
            </a:r>
            <a:r>
              <a:rPr lang="en-US" altLang="zh-CN" sz="2400" dirty="0">
                <a:latin typeface="Times New Roman" pitchFamily="18" charset="0"/>
                <a:ea typeface="华文楷体" pitchFamily="2" charset="-122"/>
                <a:cs typeface="Times New Roman" pitchFamily="18" charset="0"/>
              </a:rPr>
              <a:t>》</a:t>
            </a:r>
            <a:r>
              <a:rPr lang="zh-CN" altLang="en-US" sz="2400" dirty="0">
                <a:latin typeface="Times New Roman" pitchFamily="18" charset="0"/>
                <a:ea typeface="华文楷体" pitchFamily="2" charset="-122"/>
                <a:cs typeface="Times New Roman" pitchFamily="18" charset="0"/>
              </a:rPr>
              <a:t>促进加工贸易的升级、减少高耗能、高排放和稀缺资源产品的出口；增加高新技术产品和服务的出口；增加先进技术和设备的进口以及节能环保关键设备、零部件的进口等。</a:t>
            </a:r>
            <a:endParaRPr lang="en-US" altLang="zh-CN"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normAutofit/>
          </a:bodyPr>
          <a:lstStyle/>
          <a:p>
            <a:r>
              <a:rPr lang="en-US" altLang="zh-CN" sz="2400" dirty="0">
                <a:latin typeface="华文楷体" pitchFamily="2" charset="-122"/>
                <a:ea typeface="华文楷体" pitchFamily="2" charset="-122"/>
              </a:rPr>
              <a:t>2008</a:t>
            </a:r>
            <a:r>
              <a:rPr lang="zh-CN" altLang="en-US" sz="2400" dirty="0">
                <a:latin typeface="华文楷体" pitchFamily="2" charset="-122"/>
                <a:ea typeface="华文楷体" pitchFamily="2" charset="-122"/>
              </a:rPr>
              <a:t>年审议中国政府政策声明的主要内容</a:t>
            </a:r>
            <a:endParaRPr lang="en-US" altLang="zh-CN" sz="2400" dirty="0">
              <a:latin typeface="华文楷体" pitchFamily="2" charset="-122"/>
              <a:ea typeface="华文楷体" pitchFamily="2" charset="-122"/>
            </a:endParaRPr>
          </a:p>
          <a:p>
            <a:pPr marL="319088" indent="36513">
              <a:spcBef>
                <a:spcPts val="1200"/>
              </a:spcBef>
              <a:buFont typeface="Wingdings" pitchFamily="2" charset="2"/>
              <a:buChar char="l"/>
            </a:pPr>
            <a:r>
              <a:rPr lang="en-US" altLang="zh-CN" b="1" dirty="0">
                <a:latin typeface="Times New Roman" pitchFamily="18" charset="0"/>
                <a:cs typeface="Times New Roman" pitchFamily="18" charset="0"/>
              </a:rPr>
              <a:t>  </a:t>
            </a:r>
            <a:r>
              <a:rPr lang="zh-CN" altLang="en-US" sz="2400" b="1" dirty="0">
                <a:latin typeface="Times New Roman" pitchFamily="18" charset="0"/>
                <a:ea typeface="华文楷体" pitchFamily="2" charset="-122"/>
                <a:cs typeface="Times New Roman" pitchFamily="18" charset="0"/>
              </a:rPr>
              <a:t>调整外资政策</a:t>
            </a:r>
            <a:endParaRPr lang="en-US" altLang="zh-CN" sz="2400" b="1" dirty="0">
              <a:latin typeface="Times New Roman" pitchFamily="18" charset="0"/>
              <a:ea typeface="华文楷体" pitchFamily="2" charset="-122"/>
              <a:cs typeface="Times New Roman" pitchFamily="18" charset="0"/>
            </a:endParaRPr>
          </a:p>
          <a:p>
            <a:pPr marL="319088" indent="36513">
              <a:spcBef>
                <a:spcPts val="1200"/>
              </a:spcBef>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统一内外资企业所得税制。外商投资行业指导目录鼓励外商直接投资发展清洁生产，可再生能源和生态环境的保护行业，以及鼓励外商直接投资资源综合利用特色产业。</a:t>
            </a:r>
            <a:endParaRPr lang="en-US" altLang="zh-CN" sz="2400" dirty="0">
              <a:latin typeface="Times New Roman" pitchFamily="18" charset="0"/>
              <a:ea typeface="华文楷体" pitchFamily="2" charset="-122"/>
              <a:cs typeface="Times New Roman" pitchFamily="18" charset="0"/>
            </a:endParaRPr>
          </a:p>
          <a:p>
            <a:pPr marL="319088" indent="36513">
              <a:spcBef>
                <a:spcPts val="1200"/>
              </a:spcBef>
              <a:buFont typeface="Wingdings" pitchFamily="2" charset="2"/>
              <a:buChar char="l"/>
            </a:pPr>
            <a:r>
              <a:rPr lang="en-US" altLang="zh-CN" sz="2400" b="1" dirty="0">
                <a:latin typeface="Times New Roman" pitchFamily="18" charset="0"/>
                <a:ea typeface="华文楷体" pitchFamily="2" charset="-122"/>
                <a:cs typeface="Times New Roman" pitchFamily="18" charset="0"/>
              </a:rPr>
              <a:t>  </a:t>
            </a:r>
            <a:r>
              <a:rPr lang="zh-CN" altLang="en-US" sz="2400" b="1" dirty="0">
                <a:latin typeface="Times New Roman" pitchFamily="18" charset="0"/>
                <a:ea typeface="华文楷体" pitchFamily="2" charset="-122"/>
                <a:cs typeface="Times New Roman" pitchFamily="18" charset="0"/>
              </a:rPr>
              <a:t>强化外贸便利化措施</a:t>
            </a:r>
            <a:endParaRPr lang="en-US" altLang="zh-CN" sz="2400" b="1" dirty="0">
              <a:latin typeface="Times New Roman" pitchFamily="18" charset="0"/>
              <a:ea typeface="华文楷体" pitchFamily="2" charset="-122"/>
              <a:cs typeface="Times New Roman" pitchFamily="18" charset="0"/>
            </a:endParaRPr>
          </a:p>
          <a:p>
            <a:pPr marL="319088" indent="36513">
              <a:spcBef>
                <a:spcPts val="1200"/>
              </a:spcBef>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海关体制、海关估价、检验检疫、标准和合格评定、认</a:t>
            </a:r>
            <a:endParaRPr lang="en-US" altLang="zh-CN" sz="2400" dirty="0">
              <a:latin typeface="Times New Roman" pitchFamily="18" charset="0"/>
              <a:ea typeface="华文楷体" pitchFamily="2" charset="-122"/>
              <a:cs typeface="Times New Roman" pitchFamily="18" charset="0"/>
            </a:endParaRPr>
          </a:p>
          <a:p>
            <a:pPr marL="319088" indent="36513">
              <a:spcBef>
                <a:spcPts val="0"/>
              </a:spcBef>
              <a:buNone/>
            </a:pPr>
            <a:r>
              <a:rPr lang="en-US" altLang="zh-CN" sz="2400" dirty="0">
                <a:latin typeface="Times New Roman" pitchFamily="18" charset="0"/>
                <a:ea typeface="华文楷体" pitchFamily="2" charset="-122"/>
                <a:cs typeface="Times New Roman" pitchFamily="18" charset="0"/>
              </a:rPr>
              <a:t>   </a:t>
            </a:r>
            <a:r>
              <a:rPr lang="zh-CN" altLang="en-US" sz="2400" dirty="0">
                <a:latin typeface="Times New Roman" pitchFamily="18" charset="0"/>
                <a:ea typeface="华文楷体" pitchFamily="2" charset="-122"/>
                <a:cs typeface="Times New Roman" pitchFamily="18" charset="0"/>
              </a:rPr>
              <a:t>证认可</a:t>
            </a:r>
            <a:endParaRPr lang="en-US" altLang="zh-CN" sz="2400" dirty="0">
              <a:latin typeface="Times New Roman" pitchFamily="18" charset="0"/>
              <a:ea typeface="华文楷体" pitchFamily="2" charset="-122"/>
              <a:cs typeface="Times New Roman" pitchFamily="18" charset="0"/>
            </a:endParaRPr>
          </a:p>
        </p:txBody>
      </p:sp>
    </p:spTree>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latin typeface="Impact" pitchFamily="34" charset="0"/>
              </a:rPr>
              <a:t>中国加入世界贸易组织以来贸易政策的发展与完善</a:t>
            </a:r>
          </a:p>
        </p:txBody>
      </p:sp>
      <p:sp>
        <p:nvSpPr>
          <p:cNvPr id="4" name="内容占位符 3"/>
          <p:cNvSpPr>
            <a:spLocks noGrp="1"/>
          </p:cNvSpPr>
          <p:nvPr>
            <p:ph sz="quarter" idx="1"/>
          </p:nvPr>
        </p:nvSpPr>
        <p:spPr/>
        <p:txBody>
          <a:bodyPr>
            <a:normAutofit/>
          </a:bodyPr>
          <a:lstStyle/>
          <a:p>
            <a:r>
              <a:rPr lang="zh-CN" altLang="en-US" sz="2400" dirty="0">
                <a:latin typeface="华文楷体" pitchFamily="2" charset="-122"/>
                <a:ea typeface="华文楷体" pitchFamily="2" charset="-122"/>
              </a:rPr>
              <a:t>购物特色超市越来越多</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旅游出国门槛低</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通信话费越来越低</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航空“飞”出去更容易</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电影可以看到更多“大片”</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就业岗位增加</a:t>
            </a:r>
            <a:endParaRPr lang="en-US" altLang="zh-CN" sz="2400" dirty="0">
              <a:latin typeface="华文楷体" pitchFamily="2" charset="-122"/>
              <a:ea typeface="华文楷体" pitchFamily="2" charset="-122"/>
            </a:endParaRPr>
          </a:p>
        </p:txBody>
      </p:sp>
    </p:spTree>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en-US" altLang="zh-CN" dirty="0">
                <a:latin typeface="Times New Roman" pitchFamily="18" charset="0"/>
                <a:cs typeface="Times New Roman" pitchFamily="18" charset="0"/>
              </a:rPr>
              <a:t>Liu, Q., Lu, R.S., Lu, Y., </a:t>
            </a:r>
            <a:r>
              <a:rPr lang="en-US" altLang="zh-CN" dirty="0" err="1">
                <a:latin typeface="Times New Roman" pitchFamily="18" charset="0"/>
                <a:cs typeface="Times New Roman" pitchFamily="18" charset="0"/>
              </a:rPr>
              <a:t>Luong</a:t>
            </a:r>
            <a:r>
              <a:rPr lang="en-US" altLang="zh-CN" dirty="0">
                <a:latin typeface="Times New Roman" pitchFamily="18" charset="0"/>
                <a:cs typeface="Times New Roman" pitchFamily="18" charset="0"/>
              </a:rPr>
              <a:t>, T.A., 2014, “Is free trade good or bad for innovation”, Working Paper.</a:t>
            </a:r>
          </a:p>
          <a:p>
            <a:endParaRPr lang="en-US" altLang="zh-CN" dirty="0">
              <a:latin typeface="Times New Roman" pitchFamily="18" charset="0"/>
              <a:cs typeface="Times New Roman" pitchFamily="18" charset="0"/>
            </a:endParaRPr>
          </a:p>
          <a:p>
            <a:pPr>
              <a:spcBef>
                <a:spcPts val="1200"/>
              </a:spcBef>
              <a:buFont typeface="Wingdings" pitchFamily="2" charset="2"/>
              <a:buChar char="p"/>
            </a:pPr>
            <a:r>
              <a:rPr lang="en-US" altLang="zh-CN" dirty="0" err="1">
                <a:latin typeface="Times New Roman" pitchFamily="18" charset="0"/>
                <a:ea typeface="楷体" pitchFamily="49" charset="-122"/>
                <a:cs typeface="Times New Roman" pitchFamily="18" charset="0"/>
              </a:rPr>
              <a:t>Bas,M</a:t>
            </a:r>
            <a:r>
              <a:rPr lang="en-US" altLang="zh-CN" dirty="0">
                <a:latin typeface="Times New Roman" pitchFamily="18" charset="0"/>
                <a:ea typeface="楷体" pitchFamily="49" charset="-122"/>
                <a:cs typeface="Times New Roman" pitchFamily="18" charset="0"/>
              </a:rPr>
              <a:t>., Strauss-</a:t>
            </a:r>
            <a:r>
              <a:rPr lang="en-US" altLang="zh-CN" dirty="0" err="1">
                <a:latin typeface="Times New Roman" pitchFamily="18" charset="0"/>
                <a:ea typeface="楷体" pitchFamily="49" charset="-122"/>
                <a:cs typeface="Times New Roman" pitchFamily="18" charset="0"/>
              </a:rPr>
              <a:t>Kahn,V</a:t>
            </a:r>
            <a:r>
              <a:rPr lang="en-US" altLang="zh-CN" dirty="0">
                <a:latin typeface="Times New Roman" pitchFamily="18" charset="0"/>
                <a:ea typeface="楷体" pitchFamily="49" charset="-122"/>
                <a:cs typeface="Times New Roman" pitchFamily="18" charset="0"/>
              </a:rPr>
              <a:t>., 2015,“Input-trade Liberalization, Export Prices and Quality Upgrading”, </a:t>
            </a:r>
            <a:r>
              <a:rPr lang="en-US" altLang="zh-CN" i="1" dirty="0">
                <a:latin typeface="Times New Roman" pitchFamily="18" charset="0"/>
                <a:ea typeface="楷体" pitchFamily="49" charset="-122"/>
                <a:cs typeface="Times New Roman" pitchFamily="18" charset="0"/>
              </a:rPr>
              <a:t>Journal of International Economics</a:t>
            </a:r>
            <a:r>
              <a:rPr lang="en-US" altLang="zh-CN" dirty="0">
                <a:latin typeface="Times New Roman" pitchFamily="18" charset="0"/>
                <a:ea typeface="楷体" pitchFamily="49" charset="-122"/>
                <a:cs typeface="Times New Roman" pitchFamily="18" charset="0"/>
              </a:rPr>
              <a:t>, 2015,250-262.</a:t>
            </a:r>
          </a:p>
          <a:p>
            <a:endParaRPr lang="zh-CN" altLang="en-US" dirty="0">
              <a:latin typeface="Times New Roman" pitchFamily="18" charset="0"/>
              <a:cs typeface="Times New Roman" pitchFamily="18" charset="0"/>
            </a:endParaRPr>
          </a:p>
        </p:txBody>
      </p:sp>
    </p:spTree>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Impact" pitchFamily="34" charset="0"/>
              </a:rPr>
              <a:t>从</a:t>
            </a:r>
            <a:r>
              <a:rPr lang="en-US" altLang="zh-CN" sz="3200" dirty="0">
                <a:latin typeface="Impact" pitchFamily="34" charset="0"/>
              </a:rPr>
              <a:t> </a:t>
            </a:r>
            <a:r>
              <a:rPr lang="en-US" altLang="zh-CN" sz="3200" dirty="0">
                <a:latin typeface="Times New Roman" pitchFamily="18" charset="0"/>
                <a:cs typeface="Times New Roman" pitchFamily="18" charset="0"/>
              </a:rPr>
              <a:t>GATT </a:t>
            </a:r>
            <a:r>
              <a:rPr lang="zh-CN" altLang="en-US" sz="3200" dirty="0">
                <a:latin typeface="Impact" pitchFamily="34" charset="0"/>
              </a:rPr>
              <a:t>到</a:t>
            </a:r>
            <a:r>
              <a:rPr lang="en-US" altLang="zh-CN" sz="3200" dirty="0">
                <a:latin typeface="Impact" pitchFamily="34" charset="0"/>
              </a:rPr>
              <a:t> </a:t>
            </a:r>
            <a:r>
              <a:rPr lang="en-US" altLang="zh-CN" sz="3200" dirty="0">
                <a:latin typeface="华文楷体" pitchFamily="2" charset="-122"/>
                <a:ea typeface="华文楷体" pitchFamily="2" charset="-122"/>
              </a:rPr>
              <a:t>WTO</a:t>
            </a:r>
            <a:endParaRPr lang="zh-CN" altLang="en-US" sz="3200" dirty="0">
              <a:latin typeface="华文楷体" pitchFamily="2" charset="-122"/>
              <a:ea typeface="华文楷体" pitchFamily="2" charset="-122"/>
            </a:endParaRPr>
          </a:p>
        </p:txBody>
      </p:sp>
      <p:sp>
        <p:nvSpPr>
          <p:cNvPr id="9" name="内容占位符 8"/>
          <p:cNvSpPr>
            <a:spLocks noGrp="1"/>
          </p:cNvSpPr>
          <p:nvPr>
            <p:ph sz="quarter" idx="1"/>
          </p:nvPr>
        </p:nvSpPr>
        <p:spPr>
          <a:xfrm>
            <a:off x="785786" y="3071810"/>
            <a:ext cx="8153400" cy="1400172"/>
          </a:xfrm>
        </p:spPr>
        <p:txBody>
          <a:bodyPr>
            <a:normAutofit/>
          </a:bodyPr>
          <a:lstStyle/>
          <a:p>
            <a:r>
              <a:rPr lang="en-US" altLang="zh-CN" sz="2500" dirty="0">
                <a:latin typeface="Times New Roman" pitchFamily="18" charset="0"/>
                <a:ea typeface="华文楷体" pitchFamily="2" charset="-122"/>
                <a:cs typeface="Times New Roman" pitchFamily="18" charset="0"/>
              </a:rPr>
              <a:t>GATT</a:t>
            </a:r>
            <a:r>
              <a:rPr lang="zh-CN" altLang="en-US" sz="2500" dirty="0">
                <a:latin typeface="Times New Roman" pitchFamily="18" charset="0"/>
                <a:ea typeface="华文楷体" pitchFamily="2" charset="-122"/>
                <a:cs typeface="Times New Roman" pitchFamily="18" charset="0"/>
              </a:rPr>
              <a:t>：是临时性的贸易组织；</a:t>
            </a:r>
            <a:endParaRPr lang="en-US" altLang="zh-CN" sz="2500" dirty="0">
              <a:latin typeface="Times New Roman" pitchFamily="18" charset="0"/>
              <a:ea typeface="华文楷体" pitchFamily="2" charset="-122"/>
              <a:cs typeface="Times New Roman" pitchFamily="18" charset="0"/>
            </a:endParaRPr>
          </a:p>
          <a:p>
            <a:r>
              <a:rPr lang="en-US" altLang="zh-CN" sz="2500" dirty="0">
                <a:latin typeface="Times New Roman" pitchFamily="18" charset="0"/>
                <a:ea typeface="华文楷体" pitchFamily="2" charset="-122"/>
                <a:cs typeface="Times New Roman" pitchFamily="18" charset="0"/>
              </a:rPr>
              <a:t>WTO</a:t>
            </a:r>
            <a:r>
              <a:rPr lang="zh-CN" altLang="en-US" sz="2500" dirty="0">
                <a:latin typeface="Times New Roman" pitchFamily="18" charset="0"/>
                <a:ea typeface="华文楷体" pitchFamily="2" charset="-122"/>
                <a:cs typeface="Times New Roman" pitchFamily="18" charset="0"/>
              </a:rPr>
              <a:t>：是法律与原则性规定的协议；</a:t>
            </a:r>
          </a:p>
        </p:txBody>
      </p:sp>
    </p:spTree>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44472"/>
            <a:ext cx="2520280" cy="869950"/>
          </a:xfrm>
        </p:spPr>
        <p:txBody>
          <a:bodyPr>
            <a:normAutofit/>
          </a:bodyPr>
          <a:lstStyle/>
          <a:p>
            <a:r>
              <a:rPr lang="en-US" altLang="zh-CN" sz="3200" dirty="0">
                <a:latin typeface="Impact" pitchFamily="34" charset="0"/>
              </a:rPr>
              <a:t>WTO </a:t>
            </a:r>
            <a:r>
              <a:rPr lang="zh-CN" altLang="en-US" sz="3200" dirty="0">
                <a:latin typeface="Impact" pitchFamily="34" charset="0"/>
              </a:rPr>
              <a:t>结构</a:t>
            </a:r>
          </a:p>
        </p:txBody>
      </p:sp>
      <p:sp>
        <p:nvSpPr>
          <p:cNvPr id="5" name="文本占位符 4"/>
          <p:cNvSpPr>
            <a:spLocks noGrp="1"/>
          </p:cNvSpPr>
          <p:nvPr>
            <p:ph type="body" idx="2"/>
          </p:nvPr>
        </p:nvSpPr>
        <p:spPr/>
        <p:txBody>
          <a:bodyPr/>
          <a:lstStyle/>
          <a:p>
            <a:endParaRPr lang="zh-CN" altLang="en-US" dirty="0"/>
          </a:p>
        </p:txBody>
      </p:sp>
      <p:pic>
        <p:nvPicPr>
          <p:cNvPr id="26626" name="Picture 2"/>
          <p:cNvPicPr>
            <a:picLocks noChangeAspect="1" noChangeArrowheads="1"/>
          </p:cNvPicPr>
          <p:nvPr/>
        </p:nvPicPr>
        <p:blipFill>
          <a:blip r:embed="rId2" cstate="print"/>
          <a:srcRect/>
          <a:stretch>
            <a:fillRect/>
          </a:stretch>
        </p:blipFill>
        <p:spPr bwMode="auto">
          <a:xfrm>
            <a:off x="0" y="1628800"/>
            <a:ext cx="3000364" cy="5229200"/>
          </a:xfrm>
          <a:prstGeom prst="rect">
            <a:avLst/>
          </a:prstGeom>
          <a:noFill/>
          <a:ln w="9525">
            <a:noFill/>
            <a:miter lim="800000"/>
            <a:headEnd/>
            <a:tailEnd/>
          </a:ln>
        </p:spPr>
      </p:pic>
      <p:pic>
        <p:nvPicPr>
          <p:cNvPr id="98305" name="Picture 1" descr="C:\Users\Administrator\AppData\Roaming\Tencent\Users\187237842\QQ\WinTemp\RichOle\$Z6P@QHX`6M`$WS)(0@UKKD.png"/>
          <p:cNvPicPr>
            <a:picLocks noChangeAspect="1" noChangeArrowheads="1"/>
          </p:cNvPicPr>
          <p:nvPr/>
        </p:nvPicPr>
        <p:blipFill>
          <a:blip r:embed="rId3"/>
          <a:srcRect/>
          <a:stretch>
            <a:fillRect/>
          </a:stretch>
        </p:blipFill>
        <p:spPr bwMode="auto">
          <a:xfrm>
            <a:off x="3428960" y="0"/>
            <a:ext cx="5715040" cy="6858000"/>
          </a:xfrm>
          <a:prstGeom prst="rect">
            <a:avLst/>
          </a:prstGeom>
          <a:noFill/>
        </p:spPr>
      </p:pic>
    </p:spTree>
  </p:cSld>
  <p:clrMapOvr>
    <a:masterClrMapping/>
  </p:clrMapOvr>
  <p:transition spd="med">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y PPT">
      <a:majorFont>
        <a:latin typeface="Candara"/>
        <a:ea typeface="Arial Unicode MS"/>
        <a:cs typeface=""/>
      </a:majorFont>
      <a:minorFont>
        <a:latin typeface="Candara"/>
        <a:ea typeface="Arial Unicode MS"/>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9375</TotalTime>
  <Words>6861</Words>
  <Application>Microsoft Office PowerPoint</Application>
  <PresentationFormat>全屏显示(4:3)</PresentationFormat>
  <Paragraphs>516</Paragraphs>
  <Slides>79</Slides>
  <Notes>29</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中性</vt:lpstr>
      <vt:lpstr>Outline</vt:lpstr>
      <vt:lpstr>第一部分     WTO概述</vt:lpstr>
      <vt:lpstr>什么是WTO？                                                         </vt:lpstr>
      <vt:lpstr>什么是WTO?</vt:lpstr>
      <vt:lpstr>WTO 成员</vt:lpstr>
      <vt:lpstr>从GATT 到 WTO</vt:lpstr>
      <vt:lpstr>从 GATT 到 WTO</vt:lpstr>
      <vt:lpstr>从 GATT 到 WTO</vt:lpstr>
      <vt:lpstr>WTO 结构</vt:lpstr>
      <vt:lpstr>WTO的主要职能</vt:lpstr>
      <vt:lpstr>WTO的主要职能</vt:lpstr>
      <vt:lpstr>WTO的主要职能</vt:lpstr>
      <vt:lpstr>WTO的主要职能</vt:lpstr>
      <vt:lpstr>WTO的主要职能</vt:lpstr>
      <vt:lpstr>WTO的主要职能</vt:lpstr>
      <vt:lpstr>WTO的主要职能</vt:lpstr>
      <vt:lpstr>PowerPoint 演示文稿</vt:lpstr>
      <vt:lpstr>PowerPoint 演示文稿</vt:lpstr>
      <vt:lpstr>WTO的主要职能</vt:lpstr>
      <vt:lpstr>WTO的主要职能</vt:lpstr>
      <vt:lpstr>WTO的主要职能</vt:lpstr>
      <vt:lpstr>WTO的主要职能</vt:lpstr>
      <vt:lpstr>WTO的主要职能</vt:lpstr>
      <vt:lpstr>WTO的主要职能</vt:lpstr>
      <vt:lpstr>WTO的主要职能</vt:lpstr>
      <vt:lpstr>WTO的主要职能</vt:lpstr>
      <vt:lpstr>WTO奉行的基本原则</vt:lpstr>
      <vt:lpstr>非歧视原则</vt:lpstr>
      <vt:lpstr>非歧视原则</vt:lpstr>
      <vt:lpstr>非歧视原则</vt:lpstr>
      <vt:lpstr>透明度原则</vt:lpstr>
      <vt:lpstr>自由贸易原则</vt:lpstr>
      <vt:lpstr>公平竞争原则</vt:lpstr>
      <vt:lpstr>Benefits of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Top Reasons to Oppose the WTO</vt:lpstr>
      <vt:lpstr>“复关”与加入世界贸易组织谈判的历史背景</vt:lpstr>
      <vt:lpstr>“复关”与加入世界贸易组织谈判的历史背景</vt:lpstr>
      <vt:lpstr>“复关”与加入世界贸易组织谈判历程</vt:lpstr>
      <vt:lpstr>“复关”与加入世界贸易组织谈判历程</vt:lpstr>
      <vt:lpstr>“复关”与加入世界贸易组织谈判历程</vt:lpstr>
      <vt:lpstr>“复关”与加入世界贸易组织谈判历程</vt:lpstr>
      <vt:lpstr>“复关”与加入世界贸易组织的双边谈判</vt:lpstr>
      <vt:lpstr>“复关”与加入世界贸易组织的双边谈判</vt:lpstr>
      <vt:lpstr>“复关”与加入世界贸易组织的双边谈判</vt:lpstr>
      <vt:lpstr>加入世界贸易组织的多边谈判</vt:lpstr>
      <vt:lpstr>WTO 及其对中国对外贸易的意义</vt:lpstr>
      <vt:lpstr>中国加入WTO的影响</vt:lpstr>
      <vt:lpstr>中国加入 WTO 承诺的特点</vt:lpstr>
      <vt:lpstr>中国加入世界贸易组织的主要承诺</vt:lpstr>
      <vt:lpstr>中国加入世界贸易组织的主要承诺</vt:lpstr>
      <vt:lpstr> 降低关税税率            分步降低关税税率。到2005年，中国关税税率将降到发展      中国家的平均水平以下，平均关税税率则降至10%左右。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中国是世界上第一大反倾销目的国!</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中国加入世界贸易组织以来贸易政策的发展与完善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Trade and Investment in China</dc:title>
  <dc:creator>dfu</dc:creator>
  <cp:lastModifiedBy>Runrun Ji</cp:lastModifiedBy>
  <cp:revision>437</cp:revision>
  <dcterms:created xsi:type="dcterms:W3CDTF">2012-03-20T12:55:23Z</dcterms:created>
  <dcterms:modified xsi:type="dcterms:W3CDTF">2016-09-28T03:20:34Z</dcterms:modified>
</cp:coreProperties>
</file>