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5EF36-CE1E-624A-A4BC-A86792CA6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西方经济思想史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058C3-2A3F-8A41-9BDD-F0E5CEE13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周世愚</a:t>
            </a:r>
            <a:endParaRPr kumimoji="1" lang="en-US" altLang="zh-CN" dirty="0"/>
          </a:p>
          <a:p>
            <a:r>
              <a:rPr kumimoji="1" lang="zh-CN" altLang="en-US" dirty="0"/>
              <a:t>（中央财经大学）</a:t>
            </a:r>
          </a:p>
        </p:txBody>
      </p:sp>
    </p:spTree>
    <p:extLst>
      <p:ext uri="{BB962C8B-B14F-4D97-AF65-F5344CB8AC3E}">
        <p14:creationId xmlns:p14="http://schemas.microsoft.com/office/powerpoint/2010/main" val="421033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A65E2-1505-D94B-9047-FF52F5B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代表人物 杜尔哥 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关于财富的形成和分配的考察</a:t>
            </a:r>
            <a:r>
              <a:rPr kumimoji="1" lang="en-US" altLang="zh-CN" sz="2400" dirty="0"/>
              <a:t>》</a:t>
            </a:r>
          </a:p>
          <a:p>
            <a:r>
              <a:rPr kumimoji="1" lang="zh-CN" altLang="en-US" dirty="0"/>
              <a:t>自由竞争原则适用于资本家和劳动者</a:t>
            </a:r>
            <a:endParaRPr kumimoji="1" lang="en-US" altLang="zh-CN" dirty="0"/>
          </a:p>
          <a:p>
            <a:r>
              <a:rPr kumimoji="1" lang="zh-CN" altLang="en-US" dirty="0"/>
              <a:t>工资是工人必要的生活资料</a:t>
            </a:r>
            <a:endParaRPr kumimoji="1" lang="en-US" altLang="zh-CN" dirty="0"/>
          </a:p>
          <a:p>
            <a:r>
              <a:rPr kumimoji="1" lang="zh-CN" altLang="en-US" dirty="0"/>
              <a:t>工人出卖劳动价格的高低不完全由个人决定</a:t>
            </a:r>
            <a:endParaRPr kumimoji="1" lang="en-US" altLang="zh-CN" dirty="0"/>
          </a:p>
          <a:p>
            <a:r>
              <a:rPr kumimoji="1" lang="zh-CN" altLang="en-US" dirty="0"/>
              <a:t>工人人手过多，资本家处于有利竞争地位</a:t>
            </a:r>
            <a:endParaRPr kumimoji="1" lang="en-US" altLang="zh-CN" dirty="0"/>
          </a:p>
          <a:p>
            <a:r>
              <a:rPr kumimoji="1" lang="zh-CN" altLang="en-US" dirty="0"/>
              <a:t>工资趋向工人必要的生活资料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09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2FFFAC-CCD0-AA4E-A162-F82C29D99EDF}"/>
              </a:ext>
            </a:extLst>
          </p:cNvPr>
          <p:cNvSpPr txBox="1"/>
          <p:nvPr/>
        </p:nvSpPr>
        <p:spPr>
          <a:xfrm>
            <a:off x="555585" y="1717946"/>
            <a:ext cx="8594202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期中考试（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道德情操论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的论述题），总成绩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期末考试（随堂、开卷），期末成绩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参考教材 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马涛编著：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经济思想史教程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姚开建主编：经济学说史（第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版）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课程框架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CC9C-E959-2D4C-9270-182DB8FA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第一讲 重商主义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B256-F75D-3E48-8BA5-93FF698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9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600" dirty="0"/>
              <a:t>代表人物 </a:t>
            </a:r>
            <a:endParaRPr kumimoji="1" lang="en-US" altLang="zh-CN" sz="2600" dirty="0"/>
          </a:p>
          <a:p>
            <a:r>
              <a:rPr kumimoji="1" lang="zh-CN" altLang="en-US" dirty="0"/>
              <a:t>早期重商主义 蒙克利钦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献给国王和王后的政治经济学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                      斯克福德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英吉利王国公共福利对话集</a:t>
            </a:r>
            <a:r>
              <a:rPr kumimoji="1" lang="en-US" altLang="zh-CN" dirty="0"/>
              <a:t>》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晚期重商主义  托马斯</a:t>
            </a:r>
            <a:r>
              <a:rPr kumimoji="1" lang="en-US" altLang="zh-CN" dirty="0"/>
              <a:t>·</a:t>
            </a:r>
            <a:r>
              <a:rPr kumimoji="1" lang="zh-CN" altLang="en-US" dirty="0"/>
              <a:t>孟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英国得自对外贸易的财富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重商主义以流通过程为研究中心。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59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40D6B-9138-A544-B262-8D400D97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11" y="1801774"/>
            <a:ext cx="8596668" cy="2341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2400" dirty="0"/>
              <a:t>重商主义的基本观点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zh-CN" altLang="en-US" dirty="0"/>
              <a:t>社会财富： 金、银是最好的货币 一切经济活动的目的都是获得金银。</a:t>
            </a:r>
            <a:endParaRPr kumimoji="1" lang="en-US" altLang="zh-CN" dirty="0"/>
          </a:p>
          <a:p>
            <a:r>
              <a:rPr kumimoji="1" lang="zh-CN" altLang="en-US" dirty="0"/>
              <a:t>财富来源：商业活动是获得财富的唯一途径，对外贸易带来真正的利润。</a:t>
            </a:r>
            <a:endParaRPr kumimoji="1" lang="en-US" altLang="zh-CN" dirty="0"/>
          </a:p>
          <a:p>
            <a:r>
              <a:rPr kumimoji="1" lang="zh-CN" altLang="en-US" dirty="0"/>
              <a:t>国家角色：采取有利措施保护本国的工业和商业。</a:t>
            </a:r>
            <a:endParaRPr kumimoji="1" lang="en-US" altLang="zh-CN" dirty="0"/>
          </a:p>
          <a:p>
            <a:r>
              <a:rPr kumimoji="1" lang="zh-CN" altLang="en-US" dirty="0"/>
              <a:t>人口政策：增加人口，鼓励外国人口流入。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152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FE032-4900-ED42-81CC-7473B9A8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85" y="1789555"/>
            <a:ext cx="8596668" cy="22615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sz="2400" dirty="0"/>
              <a:t>早期重商主义和晚期重商主义的区别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zh-CN" altLang="en-US" dirty="0"/>
              <a:t>是否禁止货币外流</a:t>
            </a:r>
            <a:endParaRPr kumimoji="1" lang="en-US" altLang="zh-CN" dirty="0"/>
          </a:p>
          <a:p>
            <a:r>
              <a:rPr kumimoji="1" lang="zh-CN" altLang="en-US" dirty="0"/>
              <a:t>制成品和原料进口的态度</a:t>
            </a:r>
            <a:endParaRPr kumimoji="1" lang="en-US" altLang="zh-CN" dirty="0"/>
          </a:p>
          <a:p>
            <a:r>
              <a:rPr kumimoji="1" lang="zh-CN" altLang="en-US" dirty="0"/>
              <a:t>对生产的态度</a:t>
            </a:r>
            <a:endParaRPr kumimoji="1" lang="en-US" altLang="zh-CN" dirty="0"/>
          </a:p>
          <a:p>
            <a:r>
              <a:rPr kumimoji="1" lang="zh-CN" altLang="en-US" dirty="0"/>
              <a:t>对贸易逆差的看法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0972A-D564-8E44-81EF-D8A55599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第二讲 重农主义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FFDB7-560F-A046-BF7E-E01089BD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代表人物 魁奈（法国重农主义的领袖）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pic>
        <p:nvPicPr>
          <p:cNvPr id="1026" name="Picture 2" descr="魁奈的经济理论及经济表">
            <a:extLst>
              <a:ext uri="{FF2B5EF4-FFF2-40B4-BE49-F238E27FC236}">
                <a16:creationId xmlns:a16="http://schemas.microsoft.com/office/drawing/2014/main" id="{B0F8CF62-C8F3-8F48-BC46-439E920A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712" y="2779711"/>
            <a:ext cx="4887912" cy="26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6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39BF1-1EEE-064F-8E39-F4F165E5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197" y="163195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纯产品理论</a:t>
            </a:r>
            <a:endParaRPr kumimoji="1" lang="en-US" altLang="zh-CN" sz="2400" dirty="0"/>
          </a:p>
          <a:p>
            <a:r>
              <a:rPr kumimoji="1" lang="zh-CN" altLang="en-US" dirty="0"/>
              <a:t>农业中每年生产出来的农产品扣除了生产过程中消耗的</a:t>
            </a:r>
            <a:r>
              <a:rPr kumimoji="1" lang="zh-CN" altLang="en-US" dirty="0">
                <a:solidFill>
                  <a:srgbClr val="FF0000"/>
                </a:solidFill>
              </a:rPr>
              <a:t>生产资料</a:t>
            </a:r>
            <a:r>
              <a:rPr kumimoji="1" lang="zh-CN" altLang="en-US" dirty="0"/>
              <a:t>和农业生产者的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生活资料</a:t>
            </a:r>
            <a:r>
              <a:rPr kumimoji="1" lang="zh-CN" altLang="en-US" dirty="0"/>
              <a:t>后剩余的农产品。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“劳动者生产的剩余产品”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耕种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亩土地的农业生产者，每年生产粮食</a:t>
            </a:r>
            <a:r>
              <a:rPr kumimoji="1" lang="en-US" altLang="zh-CN" dirty="0"/>
              <a:t>1</a:t>
            </a:r>
            <a:r>
              <a:rPr kumimoji="1" lang="zh-CN" altLang="en-US" dirty="0"/>
              <a:t>万斤，而它们耕种过程中有</a:t>
            </a:r>
            <a:r>
              <a:rPr kumimoji="1" lang="en-US" altLang="zh-CN" dirty="0"/>
              <a:t>0.2</a:t>
            </a:r>
            <a:r>
              <a:rPr kumimoji="1" lang="zh-CN" altLang="en-US" dirty="0"/>
              <a:t>万斤用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于种子，</a:t>
            </a:r>
            <a:r>
              <a:rPr kumimoji="1" lang="en-US" altLang="zh-CN" dirty="0"/>
              <a:t>0.4</a:t>
            </a:r>
            <a:r>
              <a:rPr kumimoji="1" lang="zh-CN" altLang="en-US" dirty="0"/>
              <a:t>万斤用于生活，那么纯产品是多少？</a:t>
            </a:r>
            <a:endParaRPr kumimoji="1" lang="en-US" altLang="zh-CN" dirty="0"/>
          </a:p>
          <a:p>
            <a:r>
              <a:rPr kumimoji="1" lang="zh-CN" altLang="en-US" dirty="0"/>
              <a:t>纯产品就是财富增长的数据。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36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56078-D768-1649-A72B-414EAD2D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纯产品理论 → 生产过程</a:t>
            </a:r>
            <a:endParaRPr kumimoji="1" lang="en-US" altLang="zh-CN" sz="2400" dirty="0"/>
          </a:p>
          <a:p>
            <a:r>
              <a:rPr kumimoji="1" lang="zh-CN" altLang="en-US" dirty="0"/>
              <a:t>只有农业生产才能创造纯产品。</a:t>
            </a:r>
            <a:endParaRPr kumimoji="1" lang="en-US" altLang="zh-CN" dirty="0"/>
          </a:p>
          <a:p>
            <a:r>
              <a:rPr kumimoji="1" lang="zh-CN" altLang="en-US" dirty="0"/>
              <a:t>土地是财富的唯一源泉，只有农业能够增加财富。</a:t>
            </a:r>
            <a:endParaRPr kumimoji="1" lang="en-US" altLang="zh-CN" dirty="0"/>
          </a:p>
          <a:p>
            <a:r>
              <a:rPr kumimoji="1" lang="zh-CN" altLang="en-US" dirty="0"/>
              <a:t>工业生产不生产纯产品。</a:t>
            </a:r>
            <a:endParaRPr kumimoji="1" lang="en-US" altLang="zh-CN" dirty="0"/>
          </a:p>
          <a:p>
            <a:r>
              <a:rPr kumimoji="1" lang="zh-CN" altLang="en-US" dirty="0"/>
              <a:t>农业生产中有自然的参与，自然协助劳动进行新物质的创造</a:t>
            </a:r>
            <a:r>
              <a:rPr kumimoji="1" lang="en-US" altLang="zh-CN" dirty="0"/>
              <a:t>.</a:t>
            </a:r>
          </a:p>
          <a:p>
            <a:r>
              <a:rPr kumimoji="1" lang="zh-CN" altLang="en-US" dirty="0"/>
              <a:t>其他部门没有自然的参与，不会有新物质的创造。</a:t>
            </a:r>
            <a:endParaRPr kumimoji="1" lang="en-US" altLang="zh-CN" dirty="0"/>
          </a:p>
          <a:p>
            <a:r>
              <a:rPr kumimoji="1" lang="zh-CN" altLang="en-US" dirty="0"/>
              <a:t>自然界是纯产品的源泉，劳动是纯产品的创造者。</a:t>
            </a:r>
            <a:endParaRPr kumimoji="1" lang="en-US" altLang="zh-CN" dirty="0"/>
          </a:p>
          <a:p>
            <a:r>
              <a:rPr kumimoji="1" lang="zh-CN" altLang="en-US" dirty="0"/>
              <a:t>生产部门（农业部门）和非生产部门（其他部门）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6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F3DBC-0B4E-E745-A120-C896CA48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36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经济政策</a:t>
            </a:r>
            <a:endParaRPr kumimoji="1" lang="en-US" altLang="zh-CN" sz="2400" dirty="0"/>
          </a:p>
          <a:p>
            <a:r>
              <a:rPr kumimoji="1" lang="zh-CN" altLang="en-US" dirty="0"/>
              <a:t>自由放任</a:t>
            </a:r>
            <a:endParaRPr kumimoji="1" lang="en-US" altLang="zh-CN" dirty="0"/>
          </a:p>
          <a:p>
            <a:r>
              <a:rPr kumimoji="1" lang="zh-CN" altLang="en-US" dirty="0"/>
              <a:t>取消一切行政性约束</a:t>
            </a:r>
            <a:endParaRPr kumimoji="1" lang="en-US" altLang="zh-CN" dirty="0"/>
          </a:p>
          <a:p>
            <a:r>
              <a:rPr kumimoji="1" lang="zh-CN" altLang="en-US" dirty="0"/>
              <a:t>反对在外国产品进口时征收关税</a:t>
            </a:r>
            <a:endParaRPr kumimoji="1" lang="en-US" altLang="zh-CN" dirty="0"/>
          </a:p>
          <a:p>
            <a:r>
              <a:rPr kumimoji="1" lang="zh-CN" altLang="en-US" dirty="0"/>
              <a:t>国家对工业的课税应该免除</a:t>
            </a:r>
            <a:endParaRPr kumimoji="1" lang="en-US" altLang="zh-CN" dirty="0"/>
          </a:p>
          <a:p>
            <a:r>
              <a:rPr kumimoji="1" lang="zh-CN" altLang="en-US" dirty="0"/>
              <a:t>大农业经营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谷物论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实行单一租税 简化税制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36902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5069</TotalTime>
  <Words>498</Words>
  <Application>Microsoft Macintosh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西方经济思想史</vt:lpstr>
      <vt:lpstr>PowerPoint 演示文稿</vt:lpstr>
      <vt:lpstr>第一讲 重商主义</vt:lpstr>
      <vt:lpstr>PowerPoint 演示文稿</vt:lpstr>
      <vt:lpstr>PowerPoint 演示文稿</vt:lpstr>
      <vt:lpstr>第二讲 重农主义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《资本论》选读</dc:title>
  <dc:creator>office user</dc:creator>
  <cp:lastModifiedBy>office user</cp:lastModifiedBy>
  <cp:revision>184</cp:revision>
  <dcterms:created xsi:type="dcterms:W3CDTF">2023-01-20T03:28:40Z</dcterms:created>
  <dcterms:modified xsi:type="dcterms:W3CDTF">2025-02-25T03:40:20Z</dcterms:modified>
</cp:coreProperties>
</file>