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0"/>
  </p:notesMasterIdLst>
  <p:sldIdLst>
    <p:sldId id="256" r:id="rId2"/>
    <p:sldId id="257" r:id="rId3"/>
    <p:sldId id="296" r:id="rId4"/>
    <p:sldId id="297" r:id="rId5"/>
    <p:sldId id="335" r:id="rId6"/>
    <p:sldId id="336" r:id="rId7"/>
    <p:sldId id="337" r:id="rId8"/>
    <p:sldId id="258" r:id="rId9"/>
    <p:sldId id="259" r:id="rId10"/>
    <p:sldId id="26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338" r:id="rId30"/>
    <p:sldId id="339" r:id="rId31"/>
    <p:sldId id="340" r:id="rId32"/>
    <p:sldId id="341" r:id="rId33"/>
    <p:sldId id="446" r:id="rId34"/>
    <p:sldId id="342" r:id="rId35"/>
    <p:sldId id="343" r:id="rId36"/>
    <p:sldId id="344" r:id="rId37"/>
    <p:sldId id="345" r:id="rId38"/>
    <p:sldId id="350" r:id="rId39"/>
    <p:sldId id="346" r:id="rId40"/>
    <p:sldId id="351" r:id="rId41"/>
    <p:sldId id="353" r:id="rId42"/>
    <p:sldId id="354" r:id="rId43"/>
    <p:sldId id="355" r:id="rId44"/>
    <p:sldId id="356" r:id="rId45"/>
    <p:sldId id="362" r:id="rId46"/>
    <p:sldId id="363" r:id="rId47"/>
    <p:sldId id="364" r:id="rId48"/>
    <p:sldId id="365" r:id="rId49"/>
    <p:sldId id="366" r:id="rId50"/>
    <p:sldId id="347" r:id="rId51"/>
    <p:sldId id="348" r:id="rId52"/>
    <p:sldId id="349" r:id="rId53"/>
    <p:sldId id="281" r:id="rId54"/>
    <p:sldId id="282" r:id="rId55"/>
    <p:sldId id="283" r:id="rId56"/>
    <p:sldId id="284" r:id="rId57"/>
    <p:sldId id="285" r:id="rId58"/>
    <p:sldId id="286" r:id="rId59"/>
    <p:sldId id="287" r:id="rId60"/>
    <p:sldId id="288" r:id="rId61"/>
    <p:sldId id="289" r:id="rId62"/>
    <p:sldId id="290" r:id="rId63"/>
    <p:sldId id="291" r:id="rId64"/>
    <p:sldId id="292"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67"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4" r:id="rId115"/>
    <p:sldId id="385" r:id="rId116"/>
    <p:sldId id="386" r:id="rId117"/>
    <p:sldId id="387" r:id="rId118"/>
    <p:sldId id="388" r:id="rId119"/>
    <p:sldId id="390" r:id="rId120"/>
    <p:sldId id="391" r:id="rId121"/>
    <p:sldId id="398" r:id="rId122"/>
    <p:sldId id="399" r:id="rId123"/>
    <p:sldId id="405" r:id="rId124"/>
    <p:sldId id="406" r:id="rId125"/>
    <p:sldId id="407" r:id="rId126"/>
    <p:sldId id="408" r:id="rId127"/>
    <p:sldId id="409" r:id="rId128"/>
    <p:sldId id="410" r:id="rId129"/>
    <p:sldId id="416" r:id="rId130"/>
    <p:sldId id="417" r:id="rId131"/>
    <p:sldId id="424" r:id="rId132"/>
    <p:sldId id="425" r:id="rId133"/>
    <p:sldId id="432" r:id="rId134"/>
    <p:sldId id="433" r:id="rId135"/>
    <p:sldId id="435" r:id="rId136"/>
    <p:sldId id="436" r:id="rId137"/>
    <p:sldId id="437" r:id="rId138"/>
    <p:sldId id="444" r:id="rId1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emf"/><Relationship Id="rId4"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EDB794-1204-44F8-9FE2-5B77C5D870F0}" type="datetimeFigureOut">
              <a:rPr lang="zh-CN" altLang="en-US" smtClean="0"/>
              <a:pPr/>
              <a:t>2017-09-08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79C66-76CA-4FB9-B6DA-BE3079FE41A2}" type="slidenum">
              <a:rPr lang="zh-CN" altLang="en-US" smtClean="0"/>
              <a:pPr/>
              <a:t>‹#›</a:t>
            </a:fld>
            <a:endParaRPr lang="zh-CN" altLang="en-US"/>
          </a:p>
        </p:txBody>
      </p:sp>
    </p:spTree>
    <p:extLst>
      <p:ext uri="{BB962C8B-B14F-4D97-AF65-F5344CB8AC3E}">
        <p14:creationId xmlns:p14="http://schemas.microsoft.com/office/powerpoint/2010/main" val="2616221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7E2574-D1C2-487A-B0E2-A2B2D29C9E0D}" type="slidenum">
              <a:rPr lang="en-US" altLang="zh-CN"/>
              <a:pPr/>
              <a:t>16</a:t>
            </a:fld>
            <a:endParaRPr lang="en-US" altLang="zh-CN"/>
          </a:p>
        </p:txBody>
      </p:sp>
      <p:sp>
        <p:nvSpPr>
          <p:cNvPr id="71682" name="Rectangle 2"/>
          <p:cNvSpPr>
            <a:spLocks noGrp="1" noRot="1" noChangeAspect="1" noChangeArrowheads="1" noTextEdit="1"/>
          </p:cNvSpPr>
          <p:nvPr>
            <p:ph type="sldImg"/>
          </p:nvPr>
        </p:nvSpPr>
        <p:spPr>
          <a:xfrm>
            <a:off x="1144588" y="687388"/>
            <a:ext cx="4568825" cy="3425825"/>
          </a:xfrm>
          <a:ln w="12700" cap="flat"/>
        </p:spPr>
      </p:sp>
      <p:sp>
        <p:nvSpPr>
          <p:cNvPr id="71683"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F8F920F-39D4-4995-802D-AA386C80AFEC}" type="slidenum">
              <a:rPr lang="en-US" altLang="zh-CN"/>
              <a:pPr/>
              <a:t>79</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9DA7F2-B645-466D-A2F1-7FF9420BE302}" type="slidenum">
              <a:rPr lang="en-US" altLang="zh-CN">
                <a:latin typeface="Arial" pitchFamily="34" charset="0"/>
              </a:rPr>
              <a:pPr eaLnBrk="1" hangingPunct="1"/>
              <a:t>115</a:t>
            </a:fld>
            <a:endParaRPr lang="en-US" altLang="zh-CN">
              <a:latin typeface="Arial" pitchFamily="34" charset="0"/>
            </a:endParaRPr>
          </a:p>
        </p:txBody>
      </p:sp>
      <p:sp>
        <p:nvSpPr>
          <p:cNvPr id="86019" name="Rectangle 2"/>
          <p:cNvSpPr>
            <a:spLocks noGrp="1" noRot="1" noChangeAspect="1" noChangeArrowheads="1" noTextEdit="1"/>
          </p:cNvSpPr>
          <p:nvPr>
            <p:ph type="sldImg"/>
          </p:nvPr>
        </p:nvSpPr>
        <p:spPr>
          <a:xfrm>
            <a:off x="1144588" y="687388"/>
            <a:ext cx="4568825" cy="3425825"/>
          </a:xfrm>
          <a:ln w="12700" cap="flat"/>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E86AD-FB05-47B7-A052-6C3DF77B864D}" type="slidenum">
              <a:rPr lang="en-US" altLang="zh-CN"/>
              <a:pPr/>
              <a:t>17</a:t>
            </a:fld>
            <a:endParaRPr lang="en-US" altLang="zh-CN"/>
          </a:p>
        </p:txBody>
      </p:sp>
      <p:sp>
        <p:nvSpPr>
          <p:cNvPr id="73730" name="Rectangle 2"/>
          <p:cNvSpPr>
            <a:spLocks noGrp="1" noRot="1" noChangeAspect="1" noChangeArrowheads="1" noTextEdit="1"/>
          </p:cNvSpPr>
          <p:nvPr>
            <p:ph type="sldImg"/>
          </p:nvPr>
        </p:nvSpPr>
        <p:spPr>
          <a:xfrm>
            <a:off x="1144588" y="687388"/>
            <a:ext cx="4568825" cy="3425825"/>
          </a:xfrm>
          <a:ln w="12700" cap="flat"/>
        </p:spPr>
      </p:sp>
      <p:sp>
        <p:nvSpPr>
          <p:cNvPr id="73731"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2EC5F-B634-47CB-8212-F82F3FA272E7}" type="slidenum">
              <a:rPr lang="en-US" altLang="zh-CN"/>
              <a:pPr/>
              <a:t>18</a:t>
            </a:fld>
            <a:endParaRPr lang="en-US" altLang="zh-CN"/>
          </a:p>
        </p:txBody>
      </p:sp>
      <p:sp>
        <p:nvSpPr>
          <p:cNvPr id="75778" name="Rectangle 2"/>
          <p:cNvSpPr>
            <a:spLocks noGrp="1" noRot="1" noChangeAspect="1" noChangeArrowheads="1" noTextEdit="1"/>
          </p:cNvSpPr>
          <p:nvPr>
            <p:ph type="sldImg"/>
          </p:nvPr>
        </p:nvSpPr>
        <p:spPr>
          <a:xfrm>
            <a:off x="1144588" y="687388"/>
            <a:ext cx="4568825" cy="3425825"/>
          </a:xfrm>
          <a:ln w="12700" cap="flat"/>
        </p:spPr>
      </p:sp>
      <p:sp>
        <p:nvSpPr>
          <p:cNvPr id="75779"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BFAFD-8AD5-4194-B8AF-14D6D71C94AE}" type="slidenum">
              <a:rPr lang="en-US" altLang="zh-CN"/>
              <a:pPr/>
              <a:t>19</a:t>
            </a:fld>
            <a:endParaRPr lang="en-US" altLang="zh-CN"/>
          </a:p>
        </p:txBody>
      </p:sp>
      <p:sp>
        <p:nvSpPr>
          <p:cNvPr id="77826" name="Rectangle 2"/>
          <p:cNvSpPr>
            <a:spLocks noGrp="1" noRot="1" noChangeAspect="1" noChangeArrowheads="1" noTextEdit="1"/>
          </p:cNvSpPr>
          <p:nvPr>
            <p:ph type="sldImg"/>
          </p:nvPr>
        </p:nvSpPr>
        <p:spPr>
          <a:xfrm>
            <a:off x="1144588" y="687388"/>
            <a:ext cx="4568825" cy="3425825"/>
          </a:xfrm>
          <a:ln w="12700" cap="flat"/>
        </p:spPr>
      </p:sp>
      <p:sp>
        <p:nvSpPr>
          <p:cNvPr id="77827"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32AEC-0FE3-42FA-91A4-75B311CD968B}" type="slidenum">
              <a:rPr lang="en-US" altLang="zh-CN"/>
              <a:pPr/>
              <a:t>20</a:t>
            </a:fld>
            <a:endParaRPr lang="en-US" altLang="zh-CN"/>
          </a:p>
        </p:txBody>
      </p:sp>
      <p:sp>
        <p:nvSpPr>
          <p:cNvPr id="79874" name="Rectangle 2"/>
          <p:cNvSpPr>
            <a:spLocks noGrp="1" noRot="1" noChangeAspect="1" noChangeArrowheads="1" noTextEdit="1"/>
          </p:cNvSpPr>
          <p:nvPr>
            <p:ph type="sldImg"/>
          </p:nvPr>
        </p:nvSpPr>
        <p:spPr>
          <a:xfrm>
            <a:off x="1144588" y="687388"/>
            <a:ext cx="4568825" cy="3425825"/>
          </a:xfrm>
          <a:ln w="12700" cap="flat"/>
        </p:spPr>
      </p:sp>
      <p:sp>
        <p:nvSpPr>
          <p:cNvPr id="79875"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B29BD-5AFD-4A83-BF42-391E04492747}" type="slidenum">
              <a:rPr lang="en-US" altLang="zh-CN"/>
              <a:pPr/>
              <a:t>21</a:t>
            </a:fld>
            <a:endParaRPr lang="en-US" altLang="zh-CN"/>
          </a:p>
        </p:txBody>
      </p:sp>
      <p:sp>
        <p:nvSpPr>
          <p:cNvPr id="81922" name="Rectangle 2"/>
          <p:cNvSpPr>
            <a:spLocks noGrp="1" noRot="1" noChangeAspect="1" noChangeArrowheads="1" noTextEdit="1"/>
          </p:cNvSpPr>
          <p:nvPr>
            <p:ph type="sldImg"/>
          </p:nvPr>
        </p:nvSpPr>
        <p:spPr>
          <a:xfrm>
            <a:off x="1144588" y="687388"/>
            <a:ext cx="4568825" cy="3425825"/>
          </a:xfrm>
          <a:ln w="12700" cap="flat"/>
        </p:spPr>
      </p:sp>
      <p:sp>
        <p:nvSpPr>
          <p:cNvPr id="81923"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3467084-9654-4FB2-9D6F-00BD8E07663F}" type="slidenum">
              <a:rPr lang="en-US" altLang="zh-CN"/>
              <a:pPr/>
              <a:t>74</a:t>
            </a:fld>
            <a:endParaRPr lang="en-US" altLang="zh-CN"/>
          </a:p>
        </p:txBody>
      </p:sp>
      <p:sp>
        <p:nvSpPr>
          <p:cNvPr id="43011" name="Rectangle 2"/>
          <p:cNvSpPr>
            <a:spLocks noGrp="1" noRot="1" noChangeAspect="1" noChangeArrowheads="1" noTextEdit="1"/>
          </p:cNvSpPr>
          <p:nvPr>
            <p:ph type="sldImg"/>
          </p:nvPr>
        </p:nvSpPr>
        <p:spPr>
          <a:xfrm>
            <a:off x="1144588" y="687388"/>
            <a:ext cx="4568825" cy="3425825"/>
          </a:xfrm>
          <a:ln w="12700" cap="flat"/>
        </p:spPr>
      </p:sp>
      <p:sp>
        <p:nvSpPr>
          <p:cNvPr id="43012"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1A054A6-8D99-49A9-AADC-6006182E0285}" type="slidenum">
              <a:rPr lang="en-US" altLang="zh-CN"/>
              <a:pPr/>
              <a:t>76</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06586B4-DA79-4D04-B9C8-A7FEB0E152B4}" type="slidenum">
              <a:rPr lang="en-US" altLang="zh-CN"/>
              <a:pPr/>
              <a:t>77</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F54501-FCBE-4F26-B8AA-D01ACA606B40}" type="datetime1">
              <a:rPr lang="zh-CN" altLang="en-US" smtClean="0"/>
              <a:t>2017-09-08</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A55C4E-86F2-4C74-8872-9C095FB41729}" type="datetime1">
              <a:rPr lang="zh-CN" altLang="en-US" smtClean="0"/>
              <a:t>2017-09-08</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FF490E-7950-42F0-B1F2-08307ECC72E8}" type="datetime1">
              <a:rPr lang="zh-CN" altLang="en-US" smtClean="0"/>
              <a:t>2017-09-08</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DF2B8862-42D0-451C-93B7-761C513DA929}"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fld id="{4A6778DA-58EB-40EA-920A-F9C0966DA0DE}" type="datetime1">
              <a:rPr lang="zh-CN" altLang="en-US" smtClean="0"/>
              <a:t>2017-09-08</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95800"/>
          </a:xfrm>
        </p:spPr>
        <p:txBody>
          <a:bodyPr/>
          <a:lstStyle/>
          <a:p>
            <a:pPr lvl="0"/>
            <a:endParaRPr lang="zh-CN" altLang="en-US" noProof="0" smtClean="0"/>
          </a:p>
        </p:txBody>
      </p:sp>
      <p:sp>
        <p:nvSpPr>
          <p:cNvPr id="4" name="Rectangle 24"/>
          <p:cNvSpPr>
            <a:spLocks noGrp="1" noChangeArrowheads="1"/>
          </p:cNvSpPr>
          <p:nvPr>
            <p:ph type="dt" sz="half" idx="10"/>
          </p:nvPr>
        </p:nvSpPr>
        <p:spPr>
          <a:ln/>
        </p:spPr>
        <p:txBody>
          <a:bodyPr/>
          <a:lstStyle>
            <a:lvl1pPr>
              <a:defRPr/>
            </a:lvl1pPr>
          </a:lstStyle>
          <a:p>
            <a:fld id="{0817B820-D55A-4A94-9E23-B23B6A0D5D89}" type="datetime1">
              <a:rPr lang="zh-CN" altLang="en-US" smtClean="0"/>
              <a:t>2017-09-08</a:t>
            </a:fld>
            <a:endParaRPr lang="en-US" altLang="zh-CN"/>
          </a:p>
        </p:txBody>
      </p:sp>
      <p:sp>
        <p:nvSpPr>
          <p:cNvPr id="5" name="Rectangle 25"/>
          <p:cNvSpPr>
            <a:spLocks noGrp="1" noChangeArrowheads="1"/>
          </p:cNvSpPr>
          <p:nvPr>
            <p:ph type="ftr" sz="quarter" idx="11"/>
          </p:nvPr>
        </p:nvSpPr>
        <p:spPr>
          <a:ln/>
        </p:spPr>
        <p:txBody>
          <a:bodyPr/>
          <a:lstStyle>
            <a:lvl1pPr>
              <a:defRPr/>
            </a:lvl1pPr>
          </a:lstStyle>
          <a:p>
            <a:r>
              <a:rPr lang="en-US" altLang="zh-CN" smtClean="0"/>
              <a:t>CUFE </a:t>
            </a:r>
            <a:r>
              <a:rPr lang="zh-CN" altLang="en-US" smtClean="0"/>
              <a:t>金融市场与金融机构</a:t>
            </a:r>
            <a:endParaRPr lang="en-US" altLang="zh-CN"/>
          </a:p>
        </p:txBody>
      </p:sp>
      <p:sp>
        <p:nvSpPr>
          <p:cNvPr id="6" name="Rectangle 26"/>
          <p:cNvSpPr>
            <a:spLocks noGrp="1" noChangeArrowheads="1"/>
          </p:cNvSpPr>
          <p:nvPr>
            <p:ph type="sldNum" sz="quarter" idx="12"/>
          </p:nvPr>
        </p:nvSpPr>
        <p:spPr>
          <a:ln/>
        </p:spPr>
        <p:txBody>
          <a:bodyPr/>
          <a:lstStyle>
            <a:lvl1pPr>
              <a:defRPr/>
            </a:lvl1pPr>
          </a:lstStyle>
          <a:p>
            <a:fld id="{9664B3A7-CF53-4837-AB6E-28561FB0BD2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34759-9E57-42D7-A09A-E3ECD98BAC5E}" type="datetime1">
              <a:rPr lang="zh-CN" altLang="en-US" smtClean="0"/>
              <a:t>2017-09-08</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AD823B-4975-4FAF-B4A8-7D0140EB04B7}" type="datetime1">
              <a:rPr lang="zh-CN" altLang="en-US" smtClean="0"/>
              <a:t>2017-09-08</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AECA09B-4D7C-4030-BE0A-6930DBF04237}" type="datetime1">
              <a:rPr lang="zh-CN" altLang="en-US" smtClean="0"/>
              <a:t>2017-09-08</a:t>
            </a:fld>
            <a:endParaRPr lang="zh-CN" altLang="en-US"/>
          </a:p>
        </p:txBody>
      </p:sp>
      <p:sp>
        <p:nvSpPr>
          <p:cNvPr id="6" name="页脚占位符 5"/>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BC11E7-E43F-4164-AF0C-AA54D9D90B84}" type="datetime1">
              <a:rPr lang="zh-CN" altLang="en-US" smtClean="0"/>
              <a:t>2017-09-08</a:t>
            </a:fld>
            <a:endParaRPr lang="zh-CN" altLang="en-US"/>
          </a:p>
        </p:txBody>
      </p:sp>
      <p:sp>
        <p:nvSpPr>
          <p:cNvPr id="8" name="页脚占位符 7"/>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8DF67F-73A5-4ED4-98D8-68BCEC0025B8}" type="datetime1">
              <a:rPr lang="zh-CN" altLang="en-US" smtClean="0"/>
              <a:t>2017-09-08</a:t>
            </a:fld>
            <a:endParaRPr lang="zh-CN" altLang="en-US"/>
          </a:p>
        </p:txBody>
      </p:sp>
      <p:sp>
        <p:nvSpPr>
          <p:cNvPr id="4" name="页脚占位符 3"/>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660853-EDDF-47B0-86B4-0368F542FD68}" type="datetime1">
              <a:rPr lang="zh-CN" altLang="en-US" smtClean="0"/>
              <a:t>2017-09-08</a:t>
            </a:fld>
            <a:endParaRPr lang="zh-CN" altLang="en-US"/>
          </a:p>
        </p:txBody>
      </p:sp>
      <p:sp>
        <p:nvSpPr>
          <p:cNvPr id="3" name="页脚占位符 2"/>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1A1C30-837C-4B4C-8794-AEBD8ECAE2EA}" type="datetime1">
              <a:rPr lang="zh-CN" altLang="en-US" smtClean="0"/>
              <a:t>2017-09-08</a:t>
            </a:fld>
            <a:endParaRPr lang="zh-CN" altLang="en-US"/>
          </a:p>
        </p:txBody>
      </p:sp>
      <p:sp>
        <p:nvSpPr>
          <p:cNvPr id="6" name="页脚占位符 5"/>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463E950-09D3-4B69-A04A-AD242F36E762}" type="datetime1">
              <a:rPr lang="zh-CN" altLang="en-US" smtClean="0"/>
              <a:t>2017-09-08</a:t>
            </a:fld>
            <a:endParaRPr lang="zh-CN" altLang="en-US"/>
          </a:p>
        </p:txBody>
      </p:sp>
      <p:sp>
        <p:nvSpPr>
          <p:cNvPr id="6" name="页脚占位符 5"/>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8DC40-D8AC-459D-84AF-A699FEAA10D0}" type="datetime1">
              <a:rPr lang="zh-CN" altLang="en-US" smtClean="0"/>
              <a:t>2017-09-08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CUFE </a:t>
            </a:r>
            <a:r>
              <a:rPr lang="zh-CN" altLang="en-US" smtClean="0"/>
              <a:t>金融市场与金融机构</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4.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46.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oleObject" Target="../embeddings/oleObject36.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9.e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12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3.wmf"/><Relationship Id="rId5" Type="http://schemas.openxmlformats.org/officeDocument/2006/relationships/oleObject" Target="../embeddings/oleObject4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2.bin"/></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7.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46.bin"/></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2.emf"/><Relationship Id="rId5" Type="http://schemas.openxmlformats.org/officeDocument/2006/relationships/oleObject" Target="../embeddings/oleObject49.bin"/><Relationship Id="rId4" Type="http://schemas.openxmlformats.org/officeDocument/2006/relationships/image" Target="../media/image61.emf"/></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4.emf"/><Relationship Id="rId5" Type="http://schemas.openxmlformats.org/officeDocument/2006/relationships/oleObject" Target="../embeddings/oleObject51.bin"/><Relationship Id="rId4" Type="http://schemas.openxmlformats.org/officeDocument/2006/relationships/image" Target="../media/image6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5.wmf"/></Relationships>
</file>

<file path=ppt/slides/_rels/slide13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7.wmf"/><Relationship Id="rId5" Type="http://schemas.openxmlformats.org/officeDocument/2006/relationships/oleObject" Target="../embeddings/oleObject54.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56.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70.e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6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9.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 Id="rId9" Type="http://schemas.openxmlformats.org/officeDocument/2006/relationships/image" Target="../media/image26.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5.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36.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7.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1.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金融市场与金融机构</a:t>
            </a:r>
            <a:endParaRPr lang="zh-CN" altLang="en-US" dirty="0"/>
          </a:p>
        </p:txBody>
      </p:sp>
      <p:sp>
        <p:nvSpPr>
          <p:cNvPr id="3" name="副标题 2"/>
          <p:cNvSpPr>
            <a:spLocks noGrp="1"/>
          </p:cNvSpPr>
          <p:nvPr>
            <p:ph type="subTitle" idx="1"/>
          </p:nvPr>
        </p:nvSpPr>
        <p:spPr/>
        <p:txBody>
          <a:bodyPr/>
          <a:lstStyle/>
          <a:p>
            <a:r>
              <a:rPr lang="zh-CN" altLang="en-US" dirty="0" smtClean="0"/>
              <a:t>第一章</a:t>
            </a:r>
            <a:endParaRPr lang="en-US" altLang="zh-CN" dirty="0" smtClean="0"/>
          </a:p>
          <a:p>
            <a:r>
              <a:rPr lang="zh-CN" altLang="en-US" dirty="0" smtClean="0"/>
              <a:t>导论</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6FCBD686-CB87-4FAE-B9A4-883F4C9019D5}" type="slidenum">
              <a:rPr lang="en-US" altLang="zh-CN"/>
              <a:pPr/>
              <a:t>10</a:t>
            </a:fld>
            <a:endParaRPr lang="en-US" altLang="zh-CN"/>
          </a:p>
        </p:txBody>
      </p:sp>
      <p:sp>
        <p:nvSpPr>
          <p:cNvPr id="62466" name="Rectangle 2"/>
          <p:cNvSpPr>
            <a:spLocks noGrp="1" noChangeArrowheads="1"/>
          </p:cNvSpPr>
          <p:nvPr>
            <p:ph type="title"/>
          </p:nvPr>
        </p:nvSpPr>
        <p:spPr/>
        <p:txBody>
          <a:bodyPr/>
          <a:lstStyle/>
          <a:p>
            <a:r>
              <a:rPr lang="zh-CN" altLang="en-US"/>
              <a:t>什么是金融学：公司财务学</a:t>
            </a:r>
          </a:p>
        </p:txBody>
      </p:sp>
      <p:sp>
        <p:nvSpPr>
          <p:cNvPr id="62467" name="Rectangle 3"/>
          <p:cNvSpPr>
            <a:spLocks noGrp="1" noChangeArrowheads="1"/>
          </p:cNvSpPr>
          <p:nvPr>
            <p:ph type="body" idx="1"/>
          </p:nvPr>
        </p:nvSpPr>
        <p:spPr/>
        <p:txBody>
          <a:bodyPr/>
          <a:lstStyle/>
          <a:p>
            <a:pPr algn="just"/>
            <a:r>
              <a:rPr lang="zh-CN" altLang="en-US"/>
              <a:t>项目投资决策</a:t>
            </a:r>
            <a:r>
              <a:rPr lang="en-US" altLang="zh-CN"/>
              <a:t>——</a:t>
            </a:r>
            <a:r>
              <a:rPr lang="zh-CN" altLang="en-US"/>
              <a:t>资本预算</a:t>
            </a:r>
          </a:p>
          <a:p>
            <a:pPr algn="just"/>
            <a:r>
              <a:rPr lang="zh-CN" altLang="en-US"/>
              <a:t>融资决策</a:t>
            </a:r>
          </a:p>
          <a:p>
            <a:pPr algn="just">
              <a:buFont typeface="Wingdings" pitchFamily="2" charset="2"/>
              <a:buNone/>
            </a:pPr>
            <a:r>
              <a:rPr lang="zh-CN" altLang="en-US"/>
              <a:t>    －股东权益</a:t>
            </a:r>
          </a:p>
          <a:p>
            <a:pPr algn="just">
              <a:buFont typeface="Wingdings" pitchFamily="2" charset="2"/>
              <a:buNone/>
            </a:pPr>
            <a:r>
              <a:rPr lang="zh-CN" altLang="en-US"/>
              <a:t>    －公司债券</a:t>
            </a:r>
          </a:p>
          <a:p>
            <a:pPr algn="just">
              <a:buFont typeface="Wingdings" pitchFamily="2" charset="2"/>
              <a:buNone/>
            </a:pPr>
            <a:r>
              <a:rPr lang="zh-CN" altLang="en-US"/>
              <a:t>    －银行贷款</a:t>
            </a:r>
          </a:p>
          <a:p>
            <a:pPr algn="just"/>
            <a:r>
              <a:rPr lang="zh-CN" altLang="en-US"/>
              <a:t>流动性决策或营运资本管理</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37578DC-E88F-4491-8FE2-B78FE499EFE6}" type="slidenum">
              <a:rPr lang="en-US" altLang="zh-CN"/>
              <a:pPr eaLnBrk="1" hangingPunct="1"/>
              <a:t>100</a:t>
            </a:fld>
            <a:endParaRPr lang="en-US" altLang="zh-CN"/>
          </a:p>
        </p:txBody>
      </p:sp>
      <p:sp>
        <p:nvSpPr>
          <p:cNvPr id="51202" name="Rectangle 2"/>
          <p:cNvSpPr>
            <a:spLocks noGrp="1" noChangeArrowheads="1"/>
          </p:cNvSpPr>
          <p:nvPr>
            <p:ph type="title"/>
          </p:nvPr>
        </p:nvSpPr>
        <p:spPr/>
        <p:txBody>
          <a:bodyPr/>
          <a:lstStyle/>
          <a:p>
            <a:pPr eaLnBrk="1" hangingPunct="1"/>
            <a:endParaRPr lang="zh-CN" altLang="zh-CN" smtClean="0"/>
          </a:p>
        </p:txBody>
      </p:sp>
      <p:sp>
        <p:nvSpPr>
          <p:cNvPr id="51203" name="Rectangle 3"/>
          <p:cNvSpPr>
            <a:spLocks noGrp="1" noChangeArrowheads="1"/>
          </p:cNvSpPr>
          <p:nvPr>
            <p:ph type="body" idx="1"/>
          </p:nvPr>
        </p:nvSpPr>
        <p:spPr/>
        <p:txBody>
          <a:bodyPr/>
          <a:lstStyle/>
          <a:p>
            <a:pPr eaLnBrk="1" hangingPunct="1"/>
            <a:r>
              <a:rPr lang="zh-CN" altLang="en-US" smtClean="0"/>
              <a:t>现实中的资金收益率通常表现为各种利率的形式，利率是在时间价值的基础上加上各种风险溢价和通货膨胀贴水后得到的。</a:t>
            </a:r>
          </a:p>
          <a:p>
            <a:pPr eaLnBrk="1" hangingPunct="1"/>
            <a:r>
              <a:rPr lang="zh-CN" altLang="en-US" smtClean="0"/>
              <a:t>时间价值计算实际上是各种利息的计算。</a:t>
            </a:r>
          </a:p>
          <a:p>
            <a:pPr eaLnBrk="1" hangingPunct="1"/>
            <a:r>
              <a:rPr lang="zh-CN" altLang="en-US" smtClean="0"/>
              <a:t>利息的计算采用单利或复利的形式。</a:t>
            </a:r>
          </a:p>
        </p:txBody>
      </p:sp>
    </p:spTree>
    <p:extLst>
      <p:ext uri="{BB962C8B-B14F-4D97-AF65-F5344CB8AC3E}">
        <p14:creationId xmlns:p14="http://schemas.microsoft.com/office/powerpoint/2010/main" val="5630740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2"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5A0D99-2EFC-4299-908A-089DD033A073}" type="slidenum">
              <a:rPr lang="en-US" altLang="zh-CN"/>
              <a:pPr eaLnBrk="1" hangingPunct="1"/>
              <a:t>101</a:t>
            </a:fld>
            <a:endParaRPr lang="en-US" altLang="zh-CN"/>
          </a:p>
        </p:txBody>
      </p:sp>
      <p:sp>
        <p:nvSpPr>
          <p:cNvPr id="52226" name="Rectangle 2"/>
          <p:cNvSpPr>
            <a:spLocks noGrp="1" noChangeArrowheads="1"/>
          </p:cNvSpPr>
          <p:nvPr>
            <p:ph type="body" idx="1"/>
          </p:nvPr>
        </p:nvSpPr>
        <p:spPr>
          <a:xfrm>
            <a:off x="981075" y="1600200"/>
            <a:ext cx="7258050" cy="4572000"/>
          </a:xfrm>
        </p:spPr>
        <p:txBody>
          <a:bodyPr lIns="87447" tIns="44581" rIns="87447" bIns="44581"/>
          <a:lstStyle/>
          <a:p>
            <a:pPr marL="285750" indent="-285750" defTabSz="804863" eaLnBrk="1" hangingPunct="1">
              <a:lnSpc>
                <a:spcPct val="110000"/>
              </a:lnSpc>
              <a:buFont typeface="Wingdings" pitchFamily="2" charset="2"/>
              <a:buNone/>
              <a:tabLst>
                <a:tab pos="1028700" algn="l"/>
                <a:tab pos="1885950" algn="l"/>
                <a:tab pos="2171700" algn="l"/>
              </a:tabLst>
            </a:pPr>
            <a:endParaRPr lang="en-US" altLang="zh-CN" sz="2000" smtClean="0"/>
          </a:p>
          <a:p>
            <a:pPr marL="285750" indent="-285750" defTabSz="804863" eaLnBrk="1" hangingPunct="1">
              <a:lnSpc>
                <a:spcPct val="110000"/>
              </a:lnSpc>
              <a:tabLst>
                <a:tab pos="1028700" algn="l"/>
                <a:tab pos="1885950" algn="l"/>
                <a:tab pos="2171700" algn="l"/>
              </a:tabLst>
            </a:pPr>
            <a:endParaRPr lang="en-US" altLang="zh-CN" sz="2000" smtClean="0"/>
          </a:p>
          <a:p>
            <a:pPr marL="285750" indent="-285750" defTabSz="804863" eaLnBrk="1" hangingPunct="1">
              <a:lnSpc>
                <a:spcPct val="110000"/>
              </a:lnSpc>
              <a:buFont typeface="Wingdings" pitchFamily="2" charset="2"/>
              <a:buNone/>
              <a:tabLst>
                <a:tab pos="1028700" algn="l"/>
                <a:tab pos="1885950" algn="l"/>
                <a:tab pos="2171700" algn="l"/>
              </a:tabLst>
            </a:pPr>
            <a:endParaRPr lang="en-US" altLang="zh-CN" sz="2000" smtClean="0"/>
          </a:p>
          <a:p>
            <a:pPr marL="285750" indent="-285750" defTabSz="804863" eaLnBrk="1" hangingPunct="1">
              <a:lnSpc>
                <a:spcPct val="110000"/>
              </a:lnSpc>
              <a:tabLst>
                <a:tab pos="1028700" algn="l"/>
                <a:tab pos="1885950" algn="l"/>
                <a:tab pos="2171700" algn="l"/>
              </a:tabLst>
            </a:pPr>
            <a:endParaRPr lang="en-US" altLang="zh-CN" sz="2000" smtClean="0"/>
          </a:p>
          <a:p>
            <a:pPr marL="285750" indent="-285750" defTabSz="804863" eaLnBrk="1" hangingPunct="1">
              <a:lnSpc>
                <a:spcPct val="110000"/>
              </a:lnSpc>
              <a:tabLst>
                <a:tab pos="1028700" algn="l"/>
                <a:tab pos="1885950" algn="l"/>
                <a:tab pos="2171700" algn="l"/>
              </a:tabLst>
            </a:pPr>
            <a:r>
              <a:rPr lang="zh-CN" altLang="en-US" sz="2000" smtClean="0"/>
              <a:t>时间轴</a:t>
            </a:r>
          </a:p>
          <a:p>
            <a:pPr marL="285750" indent="-285750" defTabSz="804863" eaLnBrk="1" hangingPunct="1">
              <a:lnSpc>
                <a:spcPct val="110000"/>
              </a:lnSpc>
              <a:tabLst>
                <a:tab pos="1028700" algn="l"/>
                <a:tab pos="1885950" algn="l"/>
                <a:tab pos="2171700" algn="l"/>
              </a:tabLst>
            </a:pPr>
            <a:r>
              <a:rPr lang="en-US" altLang="zh-CN" sz="2000" smtClean="0"/>
              <a:t>PV </a:t>
            </a:r>
            <a:r>
              <a:rPr lang="zh-CN" altLang="en-US" sz="2000" smtClean="0"/>
              <a:t>即现值，也即今天的价值</a:t>
            </a:r>
            <a:r>
              <a:rPr lang="en-US" sz="2000" smtClean="0"/>
              <a:t> </a:t>
            </a:r>
            <a:endParaRPr lang="zh-CN" altLang="en-US" sz="2000" smtClean="0"/>
          </a:p>
          <a:p>
            <a:pPr marL="285750" indent="-285750" defTabSz="804863" eaLnBrk="1" hangingPunct="1">
              <a:lnSpc>
                <a:spcPct val="110000"/>
              </a:lnSpc>
              <a:tabLst>
                <a:tab pos="1028700" algn="l"/>
                <a:tab pos="1885950" algn="l"/>
                <a:tab pos="2171700" algn="l"/>
              </a:tabLst>
            </a:pPr>
            <a:r>
              <a:rPr lang="en-US" altLang="zh-CN" sz="2000" smtClean="0"/>
              <a:t>FV </a:t>
            </a:r>
            <a:r>
              <a:rPr lang="zh-CN" altLang="en-US" sz="2000" smtClean="0"/>
              <a:t>即终值，也即未来某个时间点的价值</a:t>
            </a:r>
          </a:p>
          <a:p>
            <a:pPr marL="285750" indent="-285750" defTabSz="804863" eaLnBrk="1" hangingPunct="1">
              <a:lnSpc>
                <a:spcPct val="110000"/>
              </a:lnSpc>
              <a:tabLst>
                <a:tab pos="1028700" algn="l"/>
                <a:tab pos="1885950" algn="l"/>
                <a:tab pos="2171700" algn="l"/>
              </a:tabLst>
            </a:pPr>
            <a:r>
              <a:rPr lang="en-US" altLang="zh-CN" sz="2000" smtClean="0"/>
              <a:t>t </a:t>
            </a:r>
            <a:r>
              <a:rPr lang="zh-CN" altLang="en-US" sz="2000" smtClean="0"/>
              <a:t>表示终值和现值之间的这段时间</a:t>
            </a:r>
            <a:endParaRPr lang="en-US" sz="2000" smtClean="0"/>
          </a:p>
          <a:p>
            <a:pPr marL="285750" indent="-285750" defTabSz="804863" eaLnBrk="1" hangingPunct="1">
              <a:lnSpc>
                <a:spcPct val="110000"/>
              </a:lnSpc>
              <a:tabLst>
                <a:tab pos="1028700" algn="l"/>
                <a:tab pos="1885950" algn="l"/>
                <a:tab pos="2171700" algn="l"/>
              </a:tabLst>
            </a:pPr>
            <a:r>
              <a:rPr lang="en-US" altLang="zh-CN" sz="2000" smtClean="0"/>
              <a:t>r </a:t>
            </a:r>
            <a:r>
              <a:rPr lang="zh-CN" altLang="en-US" sz="2000" smtClean="0"/>
              <a:t>表示利率</a:t>
            </a:r>
            <a:endParaRPr lang="en-US" sz="2000" smtClean="0"/>
          </a:p>
          <a:p>
            <a:pPr marL="285750" indent="-285750" defTabSz="804863" eaLnBrk="1" hangingPunct="1">
              <a:lnSpc>
                <a:spcPct val="110000"/>
              </a:lnSpc>
              <a:tabLst>
                <a:tab pos="1028700" algn="l"/>
                <a:tab pos="1885950" algn="l"/>
                <a:tab pos="2171700" algn="l"/>
              </a:tabLst>
            </a:pPr>
            <a:r>
              <a:rPr lang="zh-CN" altLang="en-US" sz="2000" smtClean="0"/>
              <a:t>所有的定价问题都与</a:t>
            </a:r>
            <a:r>
              <a:rPr lang="en-US" altLang="zh-CN" sz="2000" smtClean="0"/>
              <a:t>PV</a:t>
            </a:r>
            <a:r>
              <a:rPr lang="zh-CN" altLang="en-US" sz="2000" smtClean="0"/>
              <a:t>、</a:t>
            </a:r>
            <a:r>
              <a:rPr lang="en-US" altLang="zh-CN" sz="2000" smtClean="0"/>
              <a:t>FV</a:t>
            </a:r>
            <a:r>
              <a:rPr lang="zh-CN" altLang="en-US" sz="2000" smtClean="0"/>
              <a:t>、</a:t>
            </a:r>
            <a:r>
              <a:rPr lang="en-US" altLang="zh-CN" sz="2000" smtClean="0"/>
              <a:t>t</a:t>
            </a:r>
            <a:r>
              <a:rPr lang="zh-CN" altLang="en-US" sz="2000" smtClean="0"/>
              <a:t>、</a:t>
            </a:r>
            <a:r>
              <a:rPr lang="en-US" altLang="zh-CN" sz="2000" smtClean="0"/>
              <a:t>r</a:t>
            </a:r>
            <a:r>
              <a:rPr lang="zh-CN" altLang="en-US" sz="2000" smtClean="0"/>
              <a:t>这四个变量有关，确定其中三个即能得出第四个。</a:t>
            </a:r>
            <a:endParaRPr lang="en-US" sz="2000" smtClean="0"/>
          </a:p>
        </p:txBody>
      </p:sp>
      <p:sp>
        <p:nvSpPr>
          <p:cNvPr id="8197" name="Line 3"/>
          <p:cNvSpPr>
            <a:spLocks noChangeShapeType="1"/>
          </p:cNvSpPr>
          <p:nvPr/>
        </p:nvSpPr>
        <p:spPr bwMode="auto">
          <a:xfrm>
            <a:off x="1428750" y="1827213"/>
            <a:ext cx="61912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8198" name="Line 4"/>
          <p:cNvSpPr>
            <a:spLocks noChangeShapeType="1"/>
          </p:cNvSpPr>
          <p:nvPr/>
        </p:nvSpPr>
        <p:spPr bwMode="auto">
          <a:xfrm>
            <a:off x="1349375" y="2500313"/>
            <a:ext cx="4921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5"/>
          <p:cNvSpPr>
            <a:spLocks noChangeShapeType="1"/>
          </p:cNvSpPr>
          <p:nvPr/>
        </p:nvSpPr>
        <p:spPr bwMode="auto">
          <a:xfrm>
            <a:off x="1349375" y="2327275"/>
            <a:ext cx="0"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6"/>
          <p:cNvSpPr>
            <a:spLocks noChangeShapeType="1"/>
          </p:cNvSpPr>
          <p:nvPr/>
        </p:nvSpPr>
        <p:spPr bwMode="auto">
          <a:xfrm>
            <a:off x="2540000" y="2327275"/>
            <a:ext cx="0"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7"/>
          <p:cNvSpPr>
            <a:spLocks noChangeShapeType="1"/>
          </p:cNvSpPr>
          <p:nvPr/>
        </p:nvSpPr>
        <p:spPr bwMode="auto">
          <a:xfrm>
            <a:off x="3810000" y="2327275"/>
            <a:ext cx="0"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8"/>
          <p:cNvSpPr>
            <a:spLocks noChangeShapeType="1"/>
          </p:cNvSpPr>
          <p:nvPr/>
        </p:nvSpPr>
        <p:spPr bwMode="auto">
          <a:xfrm>
            <a:off x="5159375" y="2327275"/>
            <a:ext cx="0"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9"/>
          <p:cNvSpPr>
            <a:spLocks noChangeShapeType="1"/>
          </p:cNvSpPr>
          <p:nvPr/>
        </p:nvSpPr>
        <p:spPr bwMode="auto">
          <a:xfrm>
            <a:off x="7461250" y="2327275"/>
            <a:ext cx="0" cy="346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Line 10"/>
          <p:cNvSpPr>
            <a:spLocks noChangeShapeType="1"/>
          </p:cNvSpPr>
          <p:nvPr/>
        </p:nvSpPr>
        <p:spPr bwMode="auto">
          <a:xfrm>
            <a:off x="6905625" y="2500313"/>
            <a:ext cx="5556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Text Box 11"/>
          <p:cNvSpPr txBox="1">
            <a:spLocks noChangeArrowheads="1"/>
          </p:cNvSpPr>
          <p:nvPr/>
        </p:nvSpPr>
        <p:spPr bwMode="auto">
          <a:xfrm>
            <a:off x="6350000" y="2241550"/>
            <a:ext cx="6350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 . .</a:t>
            </a:r>
          </a:p>
        </p:txBody>
      </p:sp>
      <p:sp>
        <p:nvSpPr>
          <p:cNvPr id="8206" name="Text Box 12"/>
          <p:cNvSpPr txBox="1">
            <a:spLocks noChangeArrowheads="1"/>
          </p:cNvSpPr>
          <p:nvPr/>
        </p:nvSpPr>
        <p:spPr bwMode="auto">
          <a:xfrm>
            <a:off x="1190625" y="1752600"/>
            <a:ext cx="317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0</a:t>
            </a:r>
          </a:p>
        </p:txBody>
      </p:sp>
      <p:sp>
        <p:nvSpPr>
          <p:cNvPr id="8207" name="Text Box 13"/>
          <p:cNvSpPr txBox="1">
            <a:spLocks noChangeArrowheads="1"/>
          </p:cNvSpPr>
          <p:nvPr/>
        </p:nvSpPr>
        <p:spPr bwMode="auto">
          <a:xfrm>
            <a:off x="2381250" y="1752600"/>
            <a:ext cx="317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1</a:t>
            </a:r>
          </a:p>
        </p:txBody>
      </p:sp>
      <p:sp>
        <p:nvSpPr>
          <p:cNvPr id="8208" name="Text Box 14"/>
          <p:cNvSpPr txBox="1">
            <a:spLocks noChangeArrowheads="1"/>
          </p:cNvSpPr>
          <p:nvPr/>
        </p:nvSpPr>
        <p:spPr bwMode="auto">
          <a:xfrm>
            <a:off x="3651250" y="1752600"/>
            <a:ext cx="317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2</a:t>
            </a:r>
          </a:p>
        </p:txBody>
      </p:sp>
      <p:sp>
        <p:nvSpPr>
          <p:cNvPr id="8209" name="Text Box 15"/>
          <p:cNvSpPr txBox="1">
            <a:spLocks noChangeArrowheads="1"/>
          </p:cNvSpPr>
          <p:nvPr/>
        </p:nvSpPr>
        <p:spPr bwMode="auto">
          <a:xfrm>
            <a:off x="5000625" y="1752600"/>
            <a:ext cx="317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3</a:t>
            </a:r>
          </a:p>
        </p:txBody>
      </p:sp>
      <p:sp>
        <p:nvSpPr>
          <p:cNvPr id="8210" name="Text Box 16"/>
          <p:cNvSpPr txBox="1">
            <a:spLocks noChangeArrowheads="1"/>
          </p:cNvSpPr>
          <p:nvPr/>
        </p:nvSpPr>
        <p:spPr bwMode="auto">
          <a:xfrm>
            <a:off x="7302500" y="1752600"/>
            <a:ext cx="3175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t</a:t>
            </a:r>
          </a:p>
        </p:txBody>
      </p:sp>
      <p:sp>
        <p:nvSpPr>
          <p:cNvPr id="8211" name="Text Box 17"/>
          <p:cNvSpPr txBox="1">
            <a:spLocks noChangeArrowheads="1"/>
          </p:cNvSpPr>
          <p:nvPr/>
        </p:nvSpPr>
        <p:spPr bwMode="auto">
          <a:xfrm>
            <a:off x="1111250" y="2673350"/>
            <a:ext cx="5556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PV</a:t>
            </a:r>
          </a:p>
        </p:txBody>
      </p:sp>
      <p:sp>
        <p:nvSpPr>
          <p:cNvPr id="8212" name="Text Box 18"/>
          <p:cNvSpPr txBox="1">
            <a:spLocks noChangeArrowheads="1"/>
          </p:cNvSpPr>
          <p:nvPr/>
        </p:nvSpPr>
        <p:spPr bwMode="auto">
          <a:xfrm>
            <a:off x="7223125" y="2673350"/>
            <a:ext cx="6350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764" tIns="49382" rIns="98764" bIns="49382">
            <a:spAutoFit/>
          </a:bodyPr>
          <a:lstStyle>
            <a:lvl1pPr defTabSz="987425" eaLnBrk="0" hangingPunct="0">
              <a:defRPr>
                <a:solidFill>
                  <a:schemeClr val="tx1"/>
                </a:solidFill>
                <a:latin typeface="Verdana" pitchFamily="34" charset="0"/>
                <a:ea typeface="宋体" pitchFamily="2" charset="-122"/>
              </a:defRPr>
            </a:lvl1pPr>
            <a:lvl2pPr marL="742950" indent="-285750" defTabSz="987425" eaLnBrk="0" hangingPunct="0">
              <a:defRPr>
                <a:solidFill>
                  <a:schemeClr val="tx1"/>
                </a:solidFill>
                <a:latin typeface="Verdana" pitchFamily="34" charset="0"/>
                <a:ea typeface="宋体" pitchFamily="2" charset="-122"/>
              </a:defRPr>
            </a:lvl2pPr>
            <a:lvl3pPr marL="1143000" indent="-228600" defTabSz="987425" eaLnBrk="0" hangingPunct="0">
              <a:defRPr>
                <a:solidFill>
                  <a:schemeClr val="tx1"/>
                </a:solidFill>
                <a:latin typeface="Verdana" pitchFamily="34" charset="0"/>
                <a:ea typeface="宋体" pitchFamily="2" charset="-122"/>
              </a:defRPr>
            </a:lvl3pPr>
            <a:lvl4pPr marL="1600200" indent="-228600" defTabSz="987425" eaLnBrk="0" hangingPunct="0">
              <a:defRPr>
                <a:solidFill>
                  <a:schemeClr val="tx1"/>
                </a:solidFill>
                <a:latin typeface="Verdana" pitchFamily="34" charset="0"/>
                <a:ea typeface="宋体" pitchFamily="2" charset="-122"/>
              </a:defRPr>
            </a:lvl4pPr>
            <a:lvl5pPr marL="2057400" indent="-228600" defTabSz="987425" eaLnBrk="0" hangingPunct="0">
              <a:defRPr>
                <a:solidFill>
                  <a:schemeClr val="tx1"/>
                </a:solidFill>
                <a:latin typeface="Verdana" pitchFamily="34" charset="0"/>
                <a:ea typeface="宋体" pitchFamily="2" charset="-122"/>
              </a:defRPr>
            </a:lvl5pPr>
            <a:lvl6pPr marL="2514600" indent="-228600" defTabSz="987425"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defTabSz="987425"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defTabSz="987425"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defTabSz="987425" eaLnBrk="0" fontAlgn="base" hangingPunct="0">
              <a:spcBef>
                <a:spcPct val="0"/>
              </a:spcBef>
              <a:spcAft>
                <a:spcPct val="0"/>
              </a:spcAft>
              <a:defRPr>
                <a:solidFill>
                  <a:schemeClr val="tx1"/>
                </a:solidFill>
                <a:latin typeface="Verdana" pitchFamily="34" charset="0"/>
                <a:ea typeface="宋体" pitchFamily="2" charset="-122"/>
              </a:defRPr>
            </a:lvl9pPr>
          </a:lstStyle>
          <a:p>
            <a:pPr>
              <a:spcBef>
                <a:spcPct val="50000"/>
              </a:spcBef>
            </a:pPr>
            <a:r>
              <a:rPr lang="en-US" altLang="zh-CN" b="1">
                <a:latin typeface="Arial" pitchFamily="34" charset="0"/>
              </a:rPr>
              <a:t>FV</a:t>
            </a:r>
          </a:p>
        </p:txBody>
      </p:sp>
      <p:sp>
        <p:nvSpPr>
          <p:cNvPr id="52243" name="Rectangle 19"/>
          <p:cNvSpPr>
            <a:spLocks noGrp="1" noChangeArrowheads="1"/>
          </p:cNvSpPr>
          <p:nvPr>
            <p:ph type="title"/>
          </p:nvPr>
        </p:nvSpPr>
        <p:spPr/>
        <p:txBody>
          <a:bodyPr/>
          <a:lstStyle/>
          <a:p>
            <a:pPr eaLnBrk="1" hangingPunct="1"/>
            <a:r>
              <a:rPr lang="zh-CN" altLang="en-US" smtClean="0"/>
              <a:t>与时间价值有关的概念</a:t>
            </a:r>
          </a:p>
        </p:txBody>
      </p:sp>
    </p:spTree>
    <p:extLst>
      <p:ext uri="{BB962C8B-B14F-4D97-AF65-F5344CB8AC3E}">
        <p14:creationId xmlns:p14="http://schemas.microsoft.com/office/powerpoint/2010/main" val="3799557064"/>
      </p:ext>
    </p:extLst>
  </p:cSld>
  <p:clrMapOvr>
    <a:masterClrMapping/>
  </p:clrMapOvr>
  <p:transition spd="slow">
    <p:fade thruBlk="1"/>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03B24AA-98E3-4A0C-BAA0-051D4D38A051}" type="slidenum">
              <a:rPr lang="en-US" altLang="zh-CN"/>
              <a:pPr eaLnBrk="1" hangingPunct="1"/>
              <a:t>102</a:t>
            </a:fld>
            <a:endParaRPr lang="en-US" altLang="zh-CN"/>
          </a:p>
        </p:txBody>
      </p:sp>
      <p:sp>
        <p:nvSpPr>
          <p:cNvPr id="53250" name="Rectangle 2"/>
          <p:cNvSpPr>
            <a:spLocks noGrp="1" noChangeArrowheads="1"/>
          </p:cNvSpPr>
          <p:nvPr>
            <p:ph type="title"/>
          </p:nvPr>
        </p:nvSpPr>
        <p:spPr/>
        <p:txBody>
          <a:bodyPr/>
          <a:lstStyle/>
          <a:p>
            <a:pPr eaLnBrk="1" hangingPunct="1"/>
            <a:r>
              <a:rPr lang="zh-CN" altLang="en-US" sz="4000" smtClean="0"/>
              <a:t>单期中的终值</a:t>
            </a:r>
            <a:endParaRPr lang="en-US" sz="4000" smtClean="0"/>
          </a:p>
        </p:txBody>
      </p:sp>
      <p:sp>
        <p:nvSpPr>
          <p:cNvPr id="53251" name="Rectangle 3"/>
          <p:cNvSpPr>
            <a:spLocks noGrp="1" noChangeArrowheads="1"/>
          </p:cNvSpPr>
          <p:nvPr>
            <p:ph type="body" idx="1"/>
          </p:nvPr>
        </p:nvSpPr>
        <p:spPr>
          <a:xfrm>
            <a:off x="457200" y="1830388"/>
            <a:ext cx="8153400" cy="4300537"/>
          </a:xfrm>
        </p:spPr>
        <p:txBody>
          <a:bodyPr/>
          <a:lstStyle/>
          <a:p>
            <a:pPr eaLnBrk="1" hangingPunct="1">
              <a:lnSpc>
                <a:spcPct val="90000"/>
              </a:lnSpc>
            </a:pPr>
            <a:r>
              <a:rPr lang="zh-CN" altLang="en-US" sz="2800" smtClean="0"/>
              <a:t>假设利率为</a:t>
            </a:r>
            <a:r>
              <a:rPr lang="en-US" altLang="zh-CN" sz="2800" smtClean="0"/>
              <a:t>5</a:t>
            </a:r>
            <a:r>
              <a:rPr lang="zh-CN" altLang="en-US" sz="2800" smtClean="0"/>
              <a:t>％，你准备将拿出</a:t>
            </a:r>
            <a:r>
              <a:rPr lang="en-US" altLang="zh-CN" sz="2800" smtClean="0"/>
              <a:t>1</a:t>
            </a:r>
            <a:r>
              <a:rPr lang="zh-CN" altLang="en-US" sz="2800" smtClean="0"/>
              <a:t>万元进行投资，一年后，你将得到</a:t>
            </a:r>
            <a:r>
              <a:rPr lang="en-US" altLang="zh-CN" sz="2800" smtClean="0"/>
              <a:t>10,500</a:t>
            </a:r>
            <a:r>
              <a:rPr lang="zh-CN" altLang="en-US" sz="2800" smtClean="0"/>
              <a:t>元。</a:t>
            </a:r>
          </a:p>
          <a:p>
            <a:pPr eaLnBrk="1" hangingPunct="1">
              <a:lnSpc>
                <a:spcPct val="90000"/>
              </a:lnSpc>
            </a:pPr>
            <a:endParaRPr lang="en-US" altLang="zh-CN" sz="1600" smtClean="0"/>
          </a:p>
          <a:p>
            <a:pPr lvl="1" eaLnBrk="1" hangingPunct="1">
              <a:lnSpc>
                <a:spcPct val="90000"/>
              </a:lnSpc>
              <a:buFontTx/>
              <a:buNone/>
            </a:pPr>
            <a:r>
              <a:rPr lang="en-US" altLang="zh-CN" sz="2400" smtClean="0">
                <a:latin typeface="Arial" pitchFamily="34" charset="0"/>
              </a:rPr>
              <a:t>¥</a:t>
            </a:r>
            <a:r>
              <a:rPr lang="en-US" altLang="zh-CN" sz="2400" smtClean="0"/>
              <a:t>500 	</a:t>
            </a:r>
            <a:r>
              <a:rPr lang="zh-CN" altLang="en-US" sz="2400" smtClean="0"/>
              <a:t>利息收入 </a:t>
            </a:r>
            <a:r>
              <a:rPr lang="en-US" altLang="zh-CN" sz="2400" smtClean="0"/>
              <a:t>(</a:t>
            </a:r>
            <a:r>
              <a:rPr lang="en-US" altLang="zh-CN" sz="2400" smtClean="0">
                <a:latin typeface="Arial" pitchFamily="34" charset="0"/>
              </a:rPr>
              <a:t>¥</a:t>
            </a:r>
            <a:r>
              <a:rPr lang="en-US" altLang="zh-CN" sz="2400" smtClean="0"/>
              <a:t>10,000 </a:t>
            </a:r>
            <a:r>
              <a:rPr lang="en-US" altLang="zh-CN" sz="2400" smtClean="0">
                <a:cs typeface="Times New Roman" pitchFamily="18" charset="0"/>
              </a:rPr>
              <a:t>× 5%)</a:t>
            </a:r>
            <a:endParaRPr lang="en-US" altLang="zh-CN" sz="2400" smtClean="0"/>
          </a:p>
          <a:p>
            <a:pPr lvl="1" eaLnBrk="1" hangingPunct="1">
              <a:lnSpc>
                <a:spcPct val="90000"/>
              </a:lnSpc>
              <a:buFontTx/>
              <a:buNone/>
            </a:pPr>
            <a:r>
              <a:rPr lang="en-US" altLang="zh-CN" sz="2400" u="sng" smtClean="0">
                <a:latin typeface="Arial" pitchFamily="34" charset="0"/>
              </a:rPr>
              <a:t>¥</a:t>
            </a:r>
            <a:r>
              <a:rPr lang="en-US" altLang="zh-CN" sz="2400" u="sng" smtClean="0"/>
              <a:t>10,000</a:t>
            </a:r>
            <a:r>
              <a:rPr lang="en-US" altLang="zh-CN" sz="2400" smtClean="0"/>
              <a:t> 	</a:t>
            </a:r>
            <a:r>
              <a:rPr lang="zh-CN" altLang="en-US" sz="2400" smtClean="0"/>
              <a:t>本金投入</a:t>
            </a:r>
            <a:r>
              <a:rPr lang="en-US" sz="2400" smtClean="0"/>
              <a:t> </a:t>
            </a:r>
            <a:r>
              <a:rPr lang="en-US" altLang="zh-CN" sz="2400" smtClean="0"/>
              <a:t>(</a:t>
            </a:r>
            <a:r>
              <a:rPr lang="en-US" altLang="zh-CN" sz="2400" smtClean="0">
                <a:latin typeface="Arial" pitchFamily="34" charset="0"/>
              </a:rPr>
              <a:t>¥</a:t>
            </a:r>
            <a:r>
              <a:rPr lang="en-US" altLang="zh-CN" sz="2400" smtClean="0"/>
              <a:t>10,000 </a:t>
            </a:r>
            <a:r>
              <a:rPr lang="en-US" altLang="zh-CN" sz="2400" smtClean="0">
                <a:cs typeface="Times New Roman" pitchFamily="18" charset="0"/>
              </a:rPr>
              <a:t>× 1)</a:t>
            </a:r>
            <a:endParaRPr lang="en-US" altLang="zh-CN" sz="2400" smtClean="0"/>
          </a:p>
          <a:p>
            <a:pPr lvl="1" eaLnBrk="1" hangingPunct="1">
              <a:lnSpc>
                <a:spcPct val="90000"/>
              </a:lnSpc>
              <a:buFontTx/>
              <a:buNone/>
            </a:pPr>
            <a:r>
              <a:rPr lang="en-US" altLang="zh-CN" sz="2400" smtClean="0">
                <a:latin typeface="Arial" pitchFamily="34" charset="0"/>
                <a:cs typeface="Times New Roman" pitchFamily="18" charset="0"/>
              </a:rPr>
              <a:t>¥</a:t>
            </a:r>
            <a:r>
              <a:rPr lang="en-US" altLang="zh-CN" sz="2400" smtClean="0">
                <a:cs typeface="Times New Roman" pitchFamily="18" charset="0"/>
              </a:rPr>
              <a:t>10,500 	</a:t>
            </a:r>
            <a:r>
              <a:rPr lang="zh-CN" altLang="en-US" sz="2400" smtClean="0">
                <a:cs typeface="Times New Roman" pitchFamily="18" charset="0"/>
              </a:rPr>
              <a:t>全部收入，算式为：</a:t>
            </a:r>
            <a:endParaRPr lang="en-US" sz="2400" smtClean="0">
              <a:cs typeface="Times New Roman" pitchFamily="18" charset="0"/>
            </a:endParaRPr>
          </a:p>
          <a:p>
            <a:pPr algn="ctr" eaLnBrk="1" hangingPunct="1">
              <a:lnSpc>
                <a:spcPct val="90000"/>
              </a:lnSpc>
              <a:buFont typeface="Wingdings" pitchFamily="2" charset="2"/>
              <a:buNone/>
            </a:pPr>
            <a:endParaRPr lang="en-US" sz="1400" smtClean="0">
              <a:cs typeface="Times New Roman" pitchFamily="18" charset="0"/>
            </a:endParaRPr>
          </a:p>
          <a:p>
            <a:pPr algn="ctr" eaLnBrk="1" hangingPunct="1">
              <a:lnSpc>
                <a:spcPct val="90000"/>
              </a:lnSpc>
              <a:buFont typeface="Wingdings" pitchFamily="2" charset="2"/>
              <a:buNone/>
            </a:pPr>
            <a:r>
              <a:rPr lang="en-US" altLang="zh-CN" sz="2800" smtClean="0">
                <a:latin typeface="Arial" pitchFamily="34" charset="0"/>
                <a:cs typeface="Times New Roman" pitchFamily="18" charset="0"/>
              </a:rPr>
              <a:t>¥</a:t>
            </a:r>
            <a:r>
              <a:rPr lang="en-US" altLang="zh-CN" sz="2800" smtClean="0">
                <a:cs typeface="Times New Roman" pitchFamily="18" charset="0"/>
              </a:rPr>
              <a:t>10,500</a:t>
            </a:r>
            <a:r>
              <a:rPr lang="en-US" altLang="zh-CN" sz="2800" smtClean="0"/>
              <a:t> = </a:t>
            </a:r>
            <a:r>
              <a:rPr lang="en-US" altLang="zh-CN" sz="2800" smtClean="0">
                <a:latin typeface="Arial" pitchFamily="34" charset="0"/>
              </a:rPr>
              <a:t>¥</a:t>
            </a:r>
            <a:r>
              <a:rPr lang="en-US" altLang="zh-CN" sz="2800" smtClean="0"/>
              <a:t>10,000</a:t>
            </a:r>
            <a:r>
              <a:rPr lang="en-US" altLang="zh-CN" sz="2800" smtClean="0">
                <a:cs typeface="Times New Roman" pitchFamily="18" charset="0"/>
              </a:rPr>
              <a:t>×(1+5%).</a:t>
            </a:r>
          </a:p>
          <a:p>
            <a:pPr eaLnBrk="1" hangingPunct="1">
              <a:lnSpc>
                <a:spcPct val="90000"/>
              </a:lnSpc>
              <a:buFont typeface="Wingdings" pitchFamily="2" charset="2"/>
              <a:buNone/>
            </a:pPr>
            <a:endParaRPr lang="en-US" altLang="zh-CN" sz="1400" smtClean="0">
              <a:cs typeface="Times New Roman" pitchFamily="18" charset="0"/>
            </a:endParaRPr>
          </a:p>
          <a:p>
            <a:pPr eaLnBrk="1" hangingPunct="1">
              <a:lnSpc>
                <a:spcPct val="90000"/>
              </a:lnSpc>
              <a:buFont typeface="Wingdings" pitchFamily="2" charset="2"/>
              <a:buNone/>
            </a:pPr>
            <a:r>
              <a:rPr lang="en-US" altLang="zh-CN" sz="2800" smtClean="0">
                <a:cs typeface="Times New Roman" pitchFamily="18" charset="0"/>
              </a:rPr>
              <a:t>	</a:t>
            </a:r>
            <a:r>
              <a:rPr lang="zh-CN" altLang="en-US" sz="2800" smtClean="0">
                <a:cs typeface="Times New Roman" pitchFamily="18" charset="0"/>
              </a:rPr>
              <a:t>投资结束时获得的价值被称为终值（</a:t>
            </a:r>
            <a:r>
              <a:rPr lang="en-US" altLang="zh-CN" sz="2800" smtClean="0">
                <a:cs typeface="Times New Roman" pitchFamily="18" charset="0"/>
              </a:rPr>
              <a:t>FV</a:t>
            </a:r>
            <a:r>
              <a:rPr lang="zh-CN" altLang="en-US" sz="2800" smtClean="0">
                <a:cs typeface="Times New Roman" pitchFamily="18" charset="0"/>
              </a:rPr>
              <a:t>）</a:t>
            </a:r>
            <a:endParaRPr lang="en-US" sz="2800" smtClean="0">
              <a:cs typeface="Times New Roman" pitchFamily="18" charset="0"/>
            </a:endParaRPr>
          </a:p>
        </p:txBody>
      </p:sp>
    </p:spTree>
    <p:extLst>
      <p:ext uri="{BB962C8B-B14F-4D97-AF65-F5344CB8AC3E}">
        <p14:creationId xmlns:p14="http://schemas.microsoft.com/office/powerpoint/2010/main" val="33586529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19"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B1B27F8-0405-469E-A567-9F16902E6224}" type="slidenum">
              <a:rPr lang="en-US" altLang="zh-CN"/>
              <a:pPr eaLnBrk="1" hangingPunct="1"/>
              <a:t>103</a:t>
            </a:fld>
            <a:endParaRPr lang="en-US" altLang="zh-CN"/>
          </a:p>
        </p:txBody>
      </p:sp>
      <p:sp>
        <p:nvSpPr>
          <p:cNvPr id="54274" name="Rectangle 2"/>
          <p:cNvSpPr>
            <a:spLocks noGrp="1" noChangeArrowheads="1"/>
          </p:cNvSpPr>
          <p:nvPr>
            <p:ph type="title"/>
          </p:nvPr>
        </p:nvSpPr>
        <p:spPr/>
        <p:txBody>
          <a:bodyPr/>
          <a:lstStyle/>
          <a:p>
            <a:pPr eaLnBrk="1" hangingPunct="1"/>
            <a:r>
              <a:rPr lang="zh-CN" altLang="en-US" sz="4000" smtClean="0"/>
              <a:t>单期中的终值</a:t>
            </a:r>
            <a:endParaRPr lang="en-US" sz="4000" smtClean="0"/>
          </a:p>
        </p:txBody>
      </p:sp>
      <p:sp>
        <p:nvSpPr>
          <p:cNvPr id="54275" name="Rectangle 3"/>
          <p:cNvSpPr>
            <a:spLocks noGrp="1" noChangeArrowheads="1"/>
          </p:cNvSpPr>
          <p:nvPr>
            <p:ph type="body" idx="1"/>
          </p:nvPr>
        </p:nvSpPr>
        <p:spPr>
          <a:xfrm>
            <a:off x="381000" y="1676400"/>
            <a:ext cx="8229600" cy="2286000"/>
          </a:xfrm>
        </p:spPr>
        <p:txBody>
          <a:bodyPr/>
          <a:lstStyle/>
          <a:p>
            <a:pPr eaLnBrk="1" hangingPunct="1"/>
            <a:r>
              <a:rPr lang="zh-CN" altLang="en-US" smtClean="0">
                <a:cs typeface="Times New Roman" pitchFamily="18" charset="0"/>
              </a:rPr>
              <a:t>单期中终值计算公式为：</a:t>
            </a:r>
            <a:endParaRPr lang="en-US" smtClean="0">
              <a:cs typeface="Times New Roman" pitchFamily="18" charset="0"/>
            </a:endParaRPr>
          </a:p>
          <a:p>
            <a:pPr algn="ctr" eaLnBrk="1" hangingPunct="1">
              <a:buFont typeface="Wingdings" pitchFamily="2" charset="2"/>
              <a:buNone/>
            </a:pPr>
            <a:r>
              <a:rPr lang="en-US" altLang="zh-CN" i="1" smtClean="0">
                <a:cs typeface="Times New Roman" pitchFamily="18" charset="0"/>
              </a:rPr>
              <a:t>FV</a:t>
            </a:r>
            <a:r>
              <a:rPr lang="en-US" altLang="zh-CN" smtClean="0">
                <a:cs typeface="Times New Roman" pitchFamily="18" charset="0"/>
              </a:rPr>
              <a:t> = </a:t>
            </a:r>
            <a:r>
              <a:rPr lang="en-US" altLang="zh-CN" i="1" smtClean="0">
                <a:cs typeface="Times New Roman" pitchFamily="18" charset="0"/>
              </a:rPr>
              <a:t>PV</a:t>
            </a:r>
            <a:r>
              <a:rPr lang="en-US" altLang="zh-CN" smtClean="0">
                <a:cs typeface="Times New Roman" pitchFamily="18" charset="0"/>
              </a:rPr>
              <a:t>×(1 + </a:t>
            </a:r>
            <a:r>
              <a:rPr lang="en-US" altLang="zh-CN" i="1" smtClean="0">
                <a:cs typeface="Times New Roman" pitchFamily="18" charset="0"/>
              </a:rPr>
              <a:t>r</a:t>
            </a:r>
            <a:r>
              <a:rPr lang="en-US" altLang="zh-CN" smtClean="0">
                <a:cs typeface="Times New Roman" pitchFamily="18" charset="0"/>
              </a:rPr>
              <a:t>)</a:t>
            </a:r>
          </a:p>
          <a:p>
            <a:pPr eaLnBrk="1" hangingPunct="1">
              <a:buFont typeface="Wingdings" pitchFamily="2" charset="2"/>
              <a:buNone/>
            </a:pPr>
            <a:r>
              <a:rPr lang="en-US" altLang="zh-CN" smtClean="0">
                <a:cs typeface="Times New Roman" pitchFamily="18" charset="0"/>
              </a:rPr>
              <a:t>	</a:t>
            </a:r>
            <a:r>
              <a:rPr lang="zh-CN" altLang="en-US" smtClean="0">
                <a:cs typeface="Times New Roman" pitchFamily="18" charset="0"/>
              </a:rPr>
              <a:t>其中</a:t>
            </a:r>
            <a:r>
              <a:rPr lang="zh-CN" altLang="en-US" sz="2800" smtClean="0">
                <a:cs typeface="Times New Roman" pitchFamily="18" charset="0"/>
              </a:rPr>
              <a:t>，</a:t>
            </a:r>
            <a:r>
              <a:rPr lang="en-US" altLang="zh-CN" sz="2800" i="1" smtClean="0">
                <a:cs typeface="Times New Roman" pitchFamily="18" charset="0"/>
              </a:rPr>
              <a:t>PV</a:t>
            </a:r>
            <a:r>
              <a:rPr lang="zh-CN" altLang="en-US" sz="2800" smtClean="0">
                <a:cs typeface="Times New Roman" pitchFamily="18" charset="0"/>
              </a:rPr>
              <a:t>是第</a:t>
            </a:r>
            <a:r>
              <a:rPr lang="en-US" altLang="zh-CN" sz="2800" smtClean="0">
                <a:cs typeface="Times New Roman" pitchFamily="18" charset="0"/>
              </a:rPr>
              <a:t>0</a:t>
            </a:r>
            <a:r>
              <a:rPr lang="zh-CN" altLang="en-US" sz="2800" smtClean="0">
                <a:cs typeface="Times New Roman" pitchFamily="18" charset="0"/>
              </a:rPr>
              <a:t>期的现金流，</a:t>
            </a:r>
            <a:r>
              <a:rPr lang="en-US" altLang="zh-CN" sz="2800" smtClean="0">
                <a:cs typeface="Times New Roman" pitchFamily="18" charset="0"/>
              </a:rPr>
              <a:t>r</a:t>
            </a:r>
            <a:r>
              <a:rPr lang="zh-CN" altLang="en-US" sz="2800" smtClean="0">
                <a:cs typeface="Times New Roman" pitchFamily="18" charset="0"/>
              </a:rPr>
              <a:t>是利率。</a:t>
            </a:r>
            <a:endParaRPr lang="en-US" sz="2800" smtClean="0">
              <a:cs typeface="Times New Roman" pitchFamily="18" charset="0"/>
            </a:endParaRPr>
          </a:p>
        </p:txBody>
      </p:sp>
      <p:sp>
        <p:nvSpPr>
          <p:cNvPr id="54276" name="Rectangle 4"/>
          <p:cNvSpPr>
            <a:spLocks noChangeArrowheads="1"/>
          </p:cNvSpPr>
          <p:nvPr/>
        </p:nvSpPr>
        <p:spPr bwMode="auto">
          <a:xfrm>
            <a:off x="6148388" y="4495800"/>
            <a:ext cx="1406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0" i="1">
                <a:latin typeface="Times New Roman" pitchFamily="18" charset="0"/>
              </a:rPr>
              <a:t>FV</a:t>
            </a:r>
            <a:r>
              <a:rPr lang="en-US" altLang="zh-CN" sz="2000">
                <a:latin typeface="Times New Roman" pitchFamily="18" charset="0"/>
              </a:rPr>
              <a:t> = ¥10,500</a:t>
            </a:r>
          </a:p>
        </p:txBody>
      </p:sp>
      <p:grpSp>
        <p:nvGrpSpPr>
          <p:cNvPr id="2" name="Group 5"/>
          <p:cNvGrpSpPr>
            <a:grpSpLocks/>
          </p:cNvGrpSpPr>
          <p:nvPr/>
        </p:nvGrpSpPr>
        <p:grpSpPr bwMode="auto">
          <a:xfrm>
            <a:off x="1066800" y="4953000"/>
            <a:ext cx="5915025" cy="898525"/>
            <a:chOff x="1104" y="3408"/>
            <a:chExt cx="3726" cy="566"/>
          </a:xfrm>
        </p:grpSpPr>
        <p:sp>
          <p:nvSpPr>
            <p:cNvPr id="10253" name="Rectangle 6"/>
            <p:cNvSpPr>
              <a:spLocks noChangeArrowheads="1"/>
            </p:cNvSpPr>
            <p:nvPr/>
          </p:nvSpPr>
          <p:spPr bwMode="auto">
            <a:xfrm>
              <a:off x="1104" y="374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000">
                  <a:latin typeface="Times New Roman" pitchFamily="18" charset="0"/>
                </a:rPr>
                <a:t>年度</a:t>
              </a:r>
            </a:p>
          </p:txBody>
        </p:sp>
        <p:sp>
          <p:nvSpPr>
            <p:cNvPr id="10254" name="Rectangle 7"/>
            <p:cNvSpPr>
              <a:spLocks noChangeArrowheads="1"/>
            </p:cNvSpPr>
            <p:nvPr/>
          </p:nvSpPr>
          <p:spPr bwMode="auto">
            <a:xfrm>
              <a:off x="1776" y="37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400">
                  <a:latin typeface="Times New Roman" pitchFamily="18" charset="0"/>
                </a:rPr>
                <a:t>0</a:t>
              </a:r>
              <a:endParaRPr lang="en-US" altLang="zh-CN" sz="2000">
                <a:latin typeface="Times New Roman" pitchFamily="18" charset="0"/>
              </a:endParaRPr>
            </a:p>
          </p:txBody>
        </p:sp>
        <p:sp>
          <p:nvSpPr>
            <p:cNvPr id="10255" name="Rectangle 8"/>
            <p:cNvSpPr>
              <a:spLocks noChangeArrowheads="1"/>
            </p:cNvSpPr>
            <p:nvPr/>
          </p:nvSpPr>
          <p:spPr bwMode="auto">
            <a:xfrm>
              <a:off x="4734" y="37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400">
                  <a:latin typeface="Times New Roman" pitchFamily="18" charset="0"/>
                </a:rPr>
                <a:t>1</a:t>
              </a:r>
              <a:endParaRPr lang="en-US" altLang="zh-CN" sz="2000">
                <a:latin typeface="Times New Roman" pitchFamily="18" charset="0"/>
              </a:endParaRPr>
            </a:p>
          </p:txBody>
        </p:sp>
        <p:sp>
          <p:nvSpPr>
            <p:cNvPr id="10256" name="Line 9"/>
            <p:cNvSpPr>
              <a:spLocks noChangeShapeType="1"/>
            </p:cNvSpPr>
            <p:nvPr/>
          </p:nvSpPr>
          <p:spPr bwMode="auto">
            <a:xfrm>
              <a:off x="1824" y="3552"/>
              <a:ext cx="2976"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sp>
          <p:nvSpPr>
            <p:cNvPr id="10257" name="Line 10"/>
            <p:cNvSpPr>
              <a:spLocks noChangeShapeType="1"/>
            </p:cNvSpPr>
            <p:nvPr/>
          </p:nvSpPr>
          <p:spPr bwMode="auto">
            <a:xfrm>
              <a:off x="1824" y="340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sp>
          <p:nvSpPr>
            <p:cNvPr id="10258" name="Line 11"/>
            <p:cNvSpPr>
              <a:spLocks noChangeShapeType="1"/>
            </p:cNvSpPr>
            <p:nvPr/>
          </p:nvSpPr>
          <p:spPr bwMode="auto">
            <a:xfrm>
              <a:off x="4800" y="340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grpSp>
      <p:sp>
        <p:nvSpPr>
          <p:cNvPr id="54284" name="Rectangle 12"/>
          <p:cNvSpPr>
            <a:spLocks noChangeArrowheads="1"/>
          </p:cNvSpPr>
          <p:nvPr/>
        </p:nvSpPr>
        <p:spPr bwMode="auto">
          <a:xfrm>
            <a:off x="1271588" y="4525963"/>
            <a:ext cx="1343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0" i="1">
                <a:latin typeface="Times New Roman" pitchFamily="18" charset="0"/>
                <a:cs typeface="Times New Roman" pitchFamily="18" charset="0"/>
              </a:rPr>
              <a:t>PV</a:t>
            </a:r>
            <a:r>
              <a:rPr lang="en-US" altLang="zh-CN" sz="2000">
                <a:latin typeface="Times New Roman" pitchFamily="18" charset="0"/>
              </a:rPr>
              <a:t>= ¥10,000</a:t>
            </a:r>
          </a:p>
        </p:txBody>
      </p:sp>
      <p:grpSp>
        <p:nvGrpSpPr>
          <p:cNvPr id="3" name="Group 13"/>
          <p:cNvGrpSpPr>
            <a:grpSpLocks/>
          </p:cNvGrpSpPr>
          <p:nvPr/>
        </p:nvGrpSpPr>
        <p:grpSpPr bwMode="auto">
          <a:xfrm>
            <a:off x="2819400" y="4191000"/>
            <a:ext cx="3200400" cy="808038"/>
            <a:chOff x="2256" y="2928"/>
            <a:chExt cx="2016" cy="509"/>
          </a:xfrm>
        </p:grpSpPr>
        <p:sp>
          <p:nvSpPr>
            <p:cNvPr id="10250" name="Rectangle 14"/>
            <p:cNvSpPr>
              <a:spLocks noChangeArrowheads="1"/>
            </p:cNvSpPr>
            <p:nvPr/>
          </p:nvSpPr>
          <p:spPr bwMode="auto">
            <a:xfrm>
              <a:off x="2832" y="3264"/>
              <a:ext cx="9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a:latin typeface="Times New Roman" pitchFamily="18" charset="0"/>
                </a:rPr>
                <a:t>¥10,000 </a:t>
              </a:r>
              <a:r>
                <a:rPr lang="en-US" altLang="zh-CN">
                  <a:latin typeface="Arial" pitchFamily="34" charset="0"/>
                </a:rPr>
                <a:t>×</a:t>
              </a:r>
              <a:r>
                <a:rPr lang="en-US" altLang="zh-CN" sz="800">
                  <a:latin typeface="Times New Roman" pitchFamily="18" charset="0"/>
                </a:rPr>
                <a:t> </a:t>
              </a:r>
              <a:r>
                <a:rPr lang="en-US" altLang="zh-CN">
                  <a:latin typeface="Times New Roman" pitchFamily="18" charset="0"/>
                </a:rPr>
                <a:t>1.05</a:t>
              </a:r>
            </a:p>
          </p:txBody>
        </p:sp>
        <p:sp>
          <p:nvSpPr>
            <p:cNvPr id="10251" name="Line 15"/>
            <p:cNvSpPr>
              <a:spLocks noChangeShapeType="1"/>
            </p:cNvSpPr>
            <p:nvPr/>
          </p:nvSpPr>
          <p:spPr bwMode="auto">
            <a:xfrm>
              <a:off x="2256" y="3216"/>
              <a:ext cx="2016" cy="0"/>
            </a:xfrm>
            <a:prstGeom prst="line">
              <a:avLst/>
            </a:prstGeom>
            <a:noFill/>
            <a:ln w="28575">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bIns="0"/>
            <a:lstStyle/>
            <a:p>
              <a:endParaRPr lang="zh-CN" altLang="en-US"/>
            </a:p>
          </p:txBody>
        </p:sp>
        <p:sp>
          <p:nvSpPr>
            <p:cNvPr id="10252" name="Rectangle 16"/>
            <p:cNvSpPr>
              <a:spLocks noChangeArrowheads="1"/>
            </p:cNvSpPr>
            <p:nvPr/>
          </p:nvSpPr>
          <p:spPr bwMode="auto">
            <a:xfrm>
              <a:off x="2928" y="2928"/>
              <a:ext cx="7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0" i="1">
                  <a:latin typeface="Times New Roman" pitchFamily="18" charset="0"/>
                  <a:cs typeface="Times New Roman" pitchFamily="18" charset="0"/>
                </a:rPr>
                <a:t>PV</a:t>
              </a:r>
              <a:r>
                <a:rPr lang="en-US" altLang="zh-CN" sz="2000">
                  <a:latin typeface="Times New Roman" pitchFamily="18" charset="0"/>
                  <a:cs typeface="Times New Roman" pitchFamily="18" charset="0"/>
                </a:rPr>
                <a:t>×(1 + </a:t>
              </a:r>
              <a:r>
                <a:rPr lang="en-US" altLang="zh-CN" sz="2000" i="1">
                  <a:latin typeface="Times New Roman" pitchFamily="18" charset="0"/>
                  <a:cs typeface="Times New Roman" pitchFamily="18" charset="0"/>
                </a:rPr>
                <a:t>r</a:t>
              </a:r>
              <a:r>
                <a:rPr lang="en-US" altLang="zh-CN" sz="2000">
                  <a:latin typeface="Times New Roman" pitchFamily="18" charset="0"/>
                  <a:cs typeface="Times New Roman" pitchFamily="18" charset="0"/>
                </a:rPr>
                <a:t>)</a:t>
              </a:r>
            </a:p>
          </p:txBody>
        </p:sp>
      </p:grpSp>
    </p:spTree>
    <p:extLst>
      <p:ext uri="{BB962C8B-B14F-4D97-AF65-F5344CB8AC3E}">
        <p14:creationId xmlns:p14="http://schemas.microsoft.com/office/powerpoint/2010/main" val="3542655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284"/>
                                        </p:tgtEl>
                                        <p:attrNameLst>
                                          <p:attrName>style.visibility</p:attrName>
                                        </p:attrNameLst>
                                      </p:cBhvr>
                                      <p:to>
                                        <p:strVal val="visible"/>
                                      </p:to>
                                    </p:set>
                                    <p:animEffect transition="in" filter="wipe(left)">
                                      <p:cBhvr>
                                        <p:cTn id="31" dur="500"/>
                                        <p:tgtEl>
                                          <p:spTgt spid="5428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0-#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276"/>
                                        </p:tgtEl>
                                        <p:attrNameLst>
                                          <p:attrName>style.visibility</p:attrName>
                                        </p:attrNameLst>
                                      </p:cBhvr>
                                      <p:to>
                                        <p:strVal val="visible"/>
                                      </p:to>
                                    </p:set>
                                    <p:animEffect transition="in" filter="wipe(left)">
                                      <p:cBhvr>
                                        <p:cTn id="42"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autoUpdateAnimBg="0"/>
      <p:bldP spid="54284"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9" name="灯片编号占位符 6"/>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DD82A7A-71F5-4F0D-9D49-E20CEEA6874E}" type="slidenum">
              <a:rPr lang="en-US" altLang="zh-CN"/>
              <a:pPr eaLnBrk="1" hangingPunct="1"/>
              <a:t>104</a:t>
            </a:fld>
            <a:endParaRPr lang="en-US" altLang="zh-CN"/>
          </a:p>
        </p:txBody>
      </p:sp>
      <p:sp>
        <p:nvSpPr>
          <p:cNvPr id="55298" name="Rectangle 2"/>
          <p:cNvSpPr>
            <a:spLocks noGrp="1" noChangeArrowheads="1"/>
          </p:cNvSpPr>
          <p:nvPr>
            <p:ph type="title"/>
          </p:nvPr>
        </p:nvSpPr>
        <p:spPr/>
        <p:txBody>
          <a:bodyPr/>
          <a:lstStyle/>
          <a:p>
            <a:pPr eaLnBrk="1" hangingPunct="1"/>
            <a:r>
              <a:rPr lang="zh-CN" altLang="en-US" sz="4000" smtClean="0"/>
              <a:t>单期中的现值</a:t>
            </a:r>
            <a:endParaRPr lang="en-US" sz="4000" smtClean="0"/>
          </a:p>
        </p:txBody>
      </p:sp>
      <p:sp>
        <p:nvSpPr>
          <p:cNvPr id="55299" name="Rectangle 3"/>
          <p:cNvSpPr>
            <a:spLocks noGrp="1" noChangeArrowheads="1"/>
          </p:cNvSpPr>
          <p:nvPr>
            <p:ph type="body" sz="half" idx="1"/>
          </p:nvPr>
        </p:nvSpPr>
        <p:spPr>
          <a:xfrm>
            <a:off x="457200" y="1600200"/>
            <a:ext cx="8229600" cy="4530725"/>
          </a:xfrm>
        </p:spPr>
        <p:txBody>
          <a:bodyPr/>
          <a:lstStyle/>
          <a:p>
            <a:pPr eaLnBrk="1" hangingPunct="1"/>
            <a:r>
              <a:rPr lang="zh-CN" altLang="en-US" sz="2400" smtClean="0"/>
              <a:t>假设利率为</a:t>
            </a:r>
            <a:r>
              <a:rPr lang="en-US" altLang="zh-CN" sz="2400" smtClean="0"/>
              <a:t>5</a:t>
            </a:r>
            <a:r>
              <a:rPr lang="zh-CN" altLang="en-US" sz="2400" smtClean="0"/>
              <a:t>％，你想保证自己通过一年的投资得到</a:t>
            </a:r>
            <a:r>
              <a:rPr lang="en-US" altLang="zh-CN" sz="2400" smtClean="0"/>
              <a:t>1</a:t>
            </a:r>
            <a:r>
              <a:rPr lang="zh-CN" altLang="en-US" sz="2400" smtClean="0"/>
              <a:t>万元，那么你的投资在当前应该为</a:t>
            </a:r>
            <a:r>
              <a:rPr lang="en-US" altLang="zh-CN" sz="2400" smtClean="0"/>
              <a:t>9,523.81</a:t>
            </a:r>
            <a:r>
              <a:rPr lang="zh-CN" altLang="en-US" sz="2400" smtClean="0"/>
              <a:t>元</a:t>
            </a:r>
            <a:endParaRPr lang="en-US" sz="2400" smtClean="0"/>
          </a:p>
        </p:txBody>
      </p:sp>
      <p:sp>
        <p:nvSpPr>
          <p:cNvPr id="11270" name="Rectangle 5"/>
          <p:cNvSpPr>
            <a:spLocks noChangeArrowheads="1"/>
          </p:cNvSpPr>
          <p:nvPr/>
        </p:nvSpPr>
        <p:spPr bwMode="auto">
          <a:xfrm>
            <a:off x="914400" y="3886200"/>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zh-CN" altLang="en-US" sz="2400">
                <a:latin typeface="Times New Roman" pitchFamily="18" charset="0"/>
                <a:cs typeface="Times New Roman" pitchFamily="18" charset="0"/>
              </a:rPr>
              <a:t>要得到一年后</a:t>
            </a:r>
            <a:r>
              <a:rPr lang="en-US" altLang="zh-CN" sz="2400">
                <a:latin typeface="Times New Roman" pitchFamily="18" charset="0"/>
                <a:cs typeface="Times New Roman" pitchFamily="18" charset="0"/>
              </a:rPr>
              <a:t>1</a:t>
            </a:r>
            <a:r>
              <a:rPr lang="zh-CN" altLang="en-US" sz="2400">
                <a:latin typeface="Times New Roman" pitchFamily="18" charset="0"/>
                <a:cs typeface="Times New Roman" pitchFamily="18" charset="0"/>
              </a:rPr>
              <a:t>万元，在当前所必须的资金价值被称为现值（</a:t>
            </a:r>
            <a:r>
              <a:rPr lang="en-US" altLang="zh-CN" sz="2400">
                <a:latin typeface="Times New Roman" pitchFamily="18" charset="0"/>
                <a:cs typeface="Times New Roman" pitchFamily="18" charset="0"/>
              </a:rPr>
              <a:t>PV</a:t>
            </a:r>
            <a:r>
              <a:rPr lang="zh-CN" altLang="en-US" sz="2400">
                <a:latin typeface="Times New Roman" pitchFamily="18" charset="0"/>
                <a:cs typeface="Times New Roman" pitchFamily="18" charset="0"/>
              </a:rPr>
              <a:t>）：</a:t>
            </a:r>
            <a:endParaRPr lang="en-US" sz="2400">
              <a:latin typeface="Times New Roman" pitchFamily="18" charset="0"/>
              <a:cs typeface="Times New Roman" pitchFamily="18" charset="0"/>
            </a:endParaRPr>
          </a:p>
        </p:txBody>
      </p:sp>
      <p:sp>
        <p:nvSpPr>
          <p:cNvPr id="11271" name="Rectangle 6"/>
          <p:cNvSpPr>
            <a:spLocks noChangeArrowheads="1"/>
          </p:cNvSpPr>
          <p:nvPr/>
        </p:nvSpPr>
        <p:spPr bwMode="auto">
          <a:xfrm>
            <a:off x="1752600" y="51054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50000"/>
              </a:spcBef>
              <a:buClr>
                <a:srgbClr val="671739"/>
              </a:buClr>
            </a:pPr>
            <a:r>
              <a:rPr lang="en-US" altLang="zh-CN" sz="2800">
                <a:latin typeface="Times New Roman" pitchFamily="18" charset="0"/>
                <a:cs typeface="Times New Roman" pitchFamily="18" charset="0"/>
              </a:rPr>
              <a:t>¥10,000</a:t>
            </a:r>
            <a:r>
              <a:rPr lang="en-US" altLang="zh-CN" sz="2800">
                <a:latin typeface="Times New Roman" pitchFamily="18" charset="0"/>
              </a:rPr>
              <a:t> = ¥9,523.81</a:t>
            </a:r>
            <a:r>
              <a:rPr lang="en-US" altLang="zh-CN" sz="2800">
                <a:latin typeface="Times New Roman" pitchFamily="18" charset="0"/>
                <a:cs typeface="Times New Roman" pitchFamily="18" charset="0"/>
              </a:rPr>
              <a:t>×(1+5%)</a:t>
            </a:r>
          </a:p>
        </p:txBody>
      </p:sp>
      <p:graphicFrame>
        <p:nvGraphicFramePr>
          <p:cNvPr id="11272" name="Object 7"/>
          <p:cNvGraphicFramePr>
            <a:graphicFrameLocks noGrp="1" noChangeAspect="1"/>
          </p:cNvGraphicFramePr>
          <p:nvPr>
            <p:ph sz="half" idx="2"/>
            <p:extLst>
              <p:ext uri="{D42A27DB-BD31-4B8C-83A1-F6EECF244321}">
                <p14:modId xmlns:p14="http://schemas.microsoft.com/office/powerpoint/2010/main" val="1987190684"/>
              </p:ext>
            </p:extLst>
          </p:nvPr>
        </p:nvGraphicFramePr>
        <p:xfrm>
          <a:off x="2743200" y="2667000"/>
          <a:ext cx="2438400" cy="879475"/>
        </p:xfrm>
        <a:graphic>
          <a:graphicData uri="http://schemas.openxmlformats.org/presentationml/2006/ole">
            <mc:AlternateContent xmlns:mc="http://schemas.openxmlformats.org/markup-compatibility/2006">
              <mc:Choice xmlns:v="urn:schemas-microsoft-com:vml" Requires="v">
                <p:oleObj spid="_x0000_s76813" name="公式" r:id="rId3" imgW="1091726" imgH="393529" progId="Equation.3">
                  <p:embed/>
                </p:oleObj>
              </mc:Choice>
              <mc:Fallback>
                <p:oleObj name="公式" r:id="rId3" imgW="109172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67000"/>
                        <a:ext cx="2438400" cy="8794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233936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1"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600ADE-D083-45E9-A846-22FE5D44D443}" type="slidenum">
              <a:rPr lang="en-US" altLang="zh-CN"/>
              <a:pPr eaLnBrk="1" hangingPunct="1"/>
              <a:t>105</a:t>
            </a:fld>
            <a:endParaRPr lang="en-US" altLang="zh-CN"/>
          </a:p>
        </p:txBody>
      </p:sp>
      <p:sp>
        <p:nvSpPr>
          <p:cNvPr id="56322" name="Rectangle 2"/>
          <p:cNvSpPr>
            <a:spLocks noGrp="1" noChangeArrowheads="1"/>
          </p:cNvSpPr>
          <p:nvPr>
            <p:ph type="title"/>
          </p:nvPr>
        </p:nvSpPr>
        <p:spPr/>
        <p:txBody>
          <a:bodyPr/>
          <a:lstStyle/>
          <a:p>
            <a:pPr eaLnBrk="1" hangingPunct="1"/>
            <a:r>
              <a:rPr lang="zh-CN" altLang="en-US" sz="4000" smtClean="0"/>
              <a:t>单期中的现值</a:t>
            </a:r>
            <a:endParaRPr lang="en-US" sz="4000" smtClean="0"/>
          </a:p>
        </p:txBody>
      </p:sp>
      <p:sp>
        <p:nvSpPr>
          <p:cNvPr id="56323" name="Rectangle 3"/>
          <p:cNvSpPr>
            <a:spLocks noGrp="1" noChangeArrowheads="1"/>
          </p:cNvSpPr>
          <p:nvPr>
            <p:ph type="body" idx="1"/>
          </p:nvPr>
        </p:nvSpPr>
        <p:spPr>
          <a:xfrm>
            <a:off x="457200" y="1676400"/>
            <a:ext cx="8153400" cy="614363"/>
          </a:xfrm>
        </p:spPr>
        <p:txBody>
          <a:bodyPr/>
          <a:lstStyle/>
          <a:p>
            <a:pPr eaLnBrk="1" hangingPunct="1"/>
            <a:r>
              <a:rPr lang="zh-CN" altLang="en-US" dirty="0" smtClean="0">
                <a:cs typeface="Times New Roman" pitchFamily="18" charset="0"/>
              </a:rPr>
              <a:t>单期中现值的计算公式为：</a:t>
            </a:r>
            <a:endParaRPr lang="en-US" dirty="0" smtClean="0">
              <a:cs typeface="Times New Roman" pitchFamily="18" charset="0"/>
            </a:endParaRPr>
          </a:p>
        </p:txBody>
      </p:sp>
      <p:graphicFrame>
        <p:nvGraphicFramePr>
          <p:cNvPr id="56324" name="Object 4"/>
          <p:cNvGraphicFramePr>
            <a:graphicFrameLocks noChangeAspect="1"/>
          </p:cNvGraphicFramePr>
          <p:nvPr>
            <p:extLst>
              <p:ext uri="{D42A27DB-BD31-4B8C-83A1-F6EECF244321}">
                <p14:modId xmlns:p14="http://schemas.microsoft.com/office/powerpoint/2010/main" val="4154122612"/>
              </p:ext>
            </p:extLst>
          </p:nvPr>
        </p:nvGraphicFramePr>
        <p:xfrm>
          <a:off x="2982913" y="2482850"/>
          <a:ext cx="2130425" cy="1035050"/>
        </p:xfrm>
        <a:graphic>
          <a:graphicData uri="http://schemas.openxmlformats.org/presentationml/2006/ole">
            <mc:AlternateContent xmlns:mc="http://schemas.openxmlformats.org/markup-compatibility/2006">
              <mc:Choice xmlns:v="urn:schemas-microsoft-com:vml" Requires="v">
                <p:oleObj spid="_x0000_s77837" name="公式" r:id="rId3" imgW="850680" imgH="406080" progId="Equation.3">
                  <p:embed/>
                </p:oleObj>
              </mc:Choice>
              <mc:Fallback>
                <p:oleObj name="公式" r:id="rId3" imgW="850680" imgH="406080" progId="Equation.3">
                  <p:embed/>
                  <p:pic>
                    <p:nvPicPr>
                      <p:cNvPr id="0" name=""/>
                      <p:cNvPicPr>
                        <a:picLocks noChangeAspect="1" noChangeArrowheads="1"/>
                      </p:cNvPicPr>
                      <p:nvPr/>
                    </p:nvPicPr>
                    <p:blipFill>
                      <a:blip r:embed="rId4"/>
                      <a:srcRect/>
                      <a:stretch>
                        <a:fillRect/>
                      </a:stretch>
                    </p:blipFill>
                    <p:spPr bwMode="auto">
                      <a:xfrm>
                        <a:off x="2982913" y="2482850"/>
                        <a:ext cx="213042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Rectangle 5"/>
          <p:cNvSpPr>
            <a:spLocks noChangeArrowheads="1"/>
          </p:cNvSpPr>
          <p:nvPr/>
        </p:nvSpPr>
        <p:spPr bwMode="auto">
          <a:xfrm>
            <a:off x="838200" y="3657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lvl="1">
              <a:spcBef>
                <a:spcPct val="50000"/>
              </a:spcBef>
              <a:buClr>
                <a:srgbClr val="671739"/>
              </a:buClr>
            </a:pPr>
            <a:r>
              <a:rPr lang="zh-CN" altLang="en-US" sz="2800">
                <a:latin typeface="Times New Roman" pitchFamily="18" charset="0"/>
                <a:cs typeface="Times New Roman" pitchFamily="18" charset="0"/>
              </a:rPr>
              <a:t>其中，</a:t>
            </a:r>
            <a:r>
              <a:rPr lang="en-US" sz="2800">
                <a:latin typeface="Times New Roman" pitchFamily="18" charset="0"/>
                <a:cs typeface="Times New Roman" pitchFamily="18" charset="0"/>
              </a:rPr>
              <a:t> </a:t>
            </a:r>
            <a:r>
              <a:rPr lang="en-US" altLang="zh-CN" sz="2800" i="1">
                <a:latin typeface="Times New Roman" pitchFamily="18" charset="0"/>
                <a:cs typeface="Times New Roman" pitchFamily="18" charset="0"/>
              </a:rPr>
              <a:t>FV</a:t>
            </a:r>
            <a:r>
              <a:rPr lang="zh-CN" altLang="en-US" sz="2800">
                <a:latin typeface="Times New Roman" pitchFamily="18" charset="0"/>
                <a:cs typeface="Times New Roman" pitchFamily="18" charset="0"/>
              </a:rPr>
              <a:t>是在</a:t>
            </a:r>
            <a:r>
              <a:rPr lang="en-US" altLang="zh-CN" sz="2800">
                <a:latin typeface="Times New Roman" pitchFamily="18" charset="0"/>
                <a:cs typeface="Times New Roman" pitchFamily="18" charset="0"/>
              </a:rPr>
              <a:t>1</a:t>
            </a:r>
            <a:r>
              <a:rPr lang="zh-CN" altLang="en-US" sz="2800">
                <a:latin typeface="Times New Roman" pitchFamily="18" charset="0"/>
                <a:cs typeface="Times New Roman" pitchFamily="18" charset="0"/>
              </a:rPr>
              <a:t>时期的现金流，</a:t>
            </a:r>
            <a:r>
              <a:rPr lang="en-US" altLang="zh-CN" sz="2800">
                <a:latin typeface="Times New Roman" pitchFamily="18" charset="0"/>
                <a:cs typeface="Times New Roman" pitchFamily="18" charset="0"/>
              </a:rPr>
              <a:t>r</a:t>
            </a:r>
            <a:r>
              <a:rPr lang="zh-CN" altLang="en-US" sz="2800">
                <a:latin typeface="Times New Roman" pitchFamily="18" charset="0"/>
                <a:cs typeface="Times New Roman" pitchFamily="18" charset="0"/>
              </a:rPr>
              <a:t>是利率。</a:t>
            </a:r>
            <a:endParaRPr lang="en-US" sz="2800">
              <a:latin typeface="Times New Roman" pitchFamily="18" charset="0"/>
              <a:cs typeface="Times New Roman" pitchFamily="18" charset="0"/>
            </a:endParaRPr>
          </a:p>
        </p:txBody>
      </p:sp>
      <p:sp>
        <p:nvSpPr>
          <p:cNvPr id="56326" name="Rectangle 6"/>
          <p:cNvSpPr>
            <a:spLocks noChangeArrowheads="1"/>
          </p:cNvSpPr>
          <p:nvPr/>
        </p:nvSpPr>
        <p:spPr bwMode="auto">
          <a:xfrm>
            <a:off x="6324600" y="4694238"/>
            <a:ext cx="14779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200" i="1">
                <a:latin typeface="Times New Roman" pitchFamily="18" charset="0"/>
                <a:cs typeface="Times New Roman" pitchFamily="18" charset="0"/>
              </a:rPr>
              <a:t>FV</a:t>
            </a:r>
            <a:r>
              <a:rPr lang="en-US" altLang="zh-CN" sz="2200">
                <a:latin typeface="Times New Roman" pitchFamily="18" charset="0"/>
              </a:rPr>
              <a:t>= ¥10,000</a:t>
            </a:r>
          </a:p>
        </p:txBody>
      </p:sp>
      <p:grpSp>
        <p:nvGrpSpPr>
          <p:cNvPr id="2" name="Group 7"/>
          <p:cNvGrpSpPr>
            <a:grpSpLocks/>
          </p:cNvGrpSpPr>
          <p:nvPr/>
        </p:nvGrpSpPr>
        <p:grpSpPr bwMode="auto">
          <a:xfrm>
            <a:off x="1219200" y="5181600"/>
            <a:ext cx="5940425" cy="960438"/>
            <a:chOff x="1104" y="3408"/>
            <a:chExt cx="3742" cy="605"/>
          </a:xfrm>
        </p:grpSpPr>
        <p:sp>
          <p:nvSpPr>
            <p:cNvPr id="12303" name="Rectangle 8"/>
            <p:cNvSpPr>
              <a:spLocks noChangeArrowheads="1"/>
            </p:cNvSpPr>
            <p:nvPr/>
          </p:nvSpPr>
          <p:spPr bwMode="auto">
            <a:xfrm>
              <a:off x="1104" y="3744"/>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000">
                  <a:latin typeface="Times New Roman" pitchFamily="18" charset="0"/>
                </a:rPr>
                <a:t>年度</a:t>
              </a:r>
              <a:endParaRPr lang="en-US" sz="2000">
                <a:latin typeface="Times New Roman" pitchFamily="18" charset="0"/>
              </a:endParaRPr>
            </a:p>
          </p:txBody>
        </p:sp>
        <p:sp>
          <p:nvSpPr>
            <p:cNvPr id="12304" name="Rectangle 9"/>
            <p:cNvSpPr>
              <a:spLocks noChangeArrowheads="1"/>
            </p:cNvSpPr>
            <p:nvPr/>
          </p:nvSpPr>
          <p:spPr bwMode="auto">
            <a:xfrm>
              <a:off x="1776" y="374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800">
                  <a:latin typeface="Times New Roman" pitchFamily="18" charset="0"/>
                </a:rPr>
                <a:t>0</a:t>
              </a:r>
              <a:endParaRPr lang="en-US" altLang="zh-CN" sz="2400">
                <a:latin typeface="Times New Roman" pitchFamily="18" charset="0"/>
              </a:endParaRPr>
            </a:p>
          </p:txBody>
        </p:sp>
        <p:sp>
          <p:nvSpPr>
            <p:cNvPr id="12305" name="Rectangle 10"/>
            <p:cNvSpPr>
              <a:spLocks noChangeArrowheads="1"/>
            </p:cNvSpPr>
            <p:nvPr/>
          </p:nvSpPr>
          <p:spPr bwMode="auto">
            <a:xfrm>
              <a:off x="4734" y="374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800">
                  <a:latin typeface="Times New Roman" pitchFamily="18" charset="0"/>
                </a:rPr>
                <a:t>1</a:t>
              </a:r>
              <a:endParaRPr lang="en-US" altLang="zh-CN" sz="2400">
                <a:latin typeface="Times New Roman" pitchFamily="18" charset="0"/>
              </a:endParaRPr>
            </a:p>
          </p:txBody>
        </p:sp>
        <p:sp>
          <p:nvSpPr>
            <p:cNvPr id="12306" name="Line 11"/>
            <p:cNvSpPr>
              <a:spLocks noChangeShapeType="1"/>
            </p:cNvSpPr>
            <p:nvPr/>
          </p:nvSpPr>
          <p:spPr bwMode="auto">
            <a:xfrm>
              <a:off x="1824" y="3552"/>
              <a:ext cx="2976"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sp>
          <p:nvSpPr>
            <p:cNvPr id="12307" name="Line 12"/>
            <p:cNvSpPr>
              <a:spLocks noChangeShapeType="1"/>
            </p:cNvSpPr>
            <p:nvPr/>
          </p:nvSpPr>
          <p:spPr bwMode="auto">
            <a:xfrm>
              <a:off x="1824" y="340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sp>
          <p:nvSpPr>
            <p:cNvPr id="12308" name="Line 13"/>
            <p:cNvSpPr>
              <a:spLocks noChangeShapeType="1"/>
            </p:cNvSpPr>
            <p:nvPr/>
          </p:nvSpPr>
          <p:spPr bwMode="auto">
            <a:xfrm>
              <a:off x="4800" y="340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bIns="0"/>
            <a:lstStyle/>
            <a:p>
              <a:endParaRPr lang="zh-CN" altLang="en-US"/>
            </a:p>
          </p:txBody>
        </p:sp>
      </p:grpSp>
      <p:sp>
        <p:nvSpPr>
          <p:cNvPr id="56334" name="Rectangle 14"/>
          <p:cNvSpPr>
            <a:spLocks noChangeArrowheads="1"/>
          </p:cNvSpPr>
          <p:nvPr/>
        </p:nvSpPr>
        <p:spPr bwMode="auto">
          <a:xfrm>
            <a:off x="1295400" y="4694238"/>
            <a:ext cx="17573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200" i="1">
                <a:latin typeface="Times New Roman" pitchFamily="18" charset="0"/>
                <a:cs typeface="Times New Roman" pitchFamily="18" charset="0"/>
              </a:rPr>
              <a:t>PV</a:t>
            </a:r>
            <a:r>
              <a:rPr lang="en-US" altLang="zh-CN" sz="2200">
                <a:latin typeface="Times New Roman" pitchFamily="18" charset="0"/>
              </a:rPr>
              <a:t> = ¥9,523.81</a:t>
            </a:r>
          </a:p>
        </p:txBody>
      </p:sp>
      <p:grpSp>
        <p:nvGrpSpPr>
          <p:cNvPr id="3" name="Group 15"/>
          <p:cNvGrpSpPr>
            <a:grpSpLocks/>
          </p:cNvGrpSpPr>
          <p:nvPr/>
        </p:nvGrpSpPr>
        <p:grpSpPr bwMode="auto">
          <a:xfrm>
            <a:off x="3048000" y="4419600"/>
            <a:ext cx="3200400" cy="838200"/>
            <a:chOff x="2256" y="2928"/>
            <a:chExt cx="2016" cy="528"/>
          </a:xfrm>
        </p:grpSpPr>
        <p:sp>
          <p:nvSpPr>
            <p:cNvPr id="12300" name="Rectangle 16"/>
            <p:cNvSpPr>
              <a:spLocks noChangeArrowheads="1"/>
            </p:cNvSpPr>
            <p:nvPr/>
          </p:nvSpPr>
          <p:spPr bwMode="auto">
            <a:xfrm>
              <a:off x="2832" y="3264"/>
              <a:ext cx="8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0">
                  <a:latin typeface="Times New Roman" pitchFamily="18" charset="0"/>
                </a:rPr>
                <a:t>¥10,000/1.05</a:t>
              </a:r>
            </a:p>
          </p:txBody>
        </p:sp>
        <p:sp>
          <p:nvSpPr>
            <p:cNvPr id="12301" name="Line 17"/>
            <p:cNvSpPr>
              <a:spLocks noChangeShapeType="1"/>
            </p:cNvSpPr>
            <p:nvPr/>
          </p:nvSpPr>
          <p:spPr bwMode="auto">
            <a:xfrm>
              <a:off x="2256" y="3216"/>
              <a:ext cx="2016" cy="0"/>
            </a:xfrm>
            <a:prstGeom prst="line">
              <a:avLst/>
            </a:prstGeom>
            <a:noFill/>
            <a:ln w="28575">
              <a:solidFill>
                <a:srgbClr val="FFFF00"/>
              </a:solidFill>
              <a:round/>
              <a:headEnd type="triangle" w="med" len="med"/>
              <a:tailEnd/>
            </a:ln>
            <a:extLst>
              <a:ext uri="{909E8E84-426E-40DD-AFC4-6F175D3DCCD1}">
                <a14:hiddenFill xmlns:a14="http://schemas.microsoft.com/office/drawing/2010/main">
                  <a:noFill/>
                </a14:hiddenFill>
              </a:ext>
            </a:extLst>
          </p:spPr>
          <p:txBody>
            <a:bodyPr wrap="none" bIns="0"/>
            <a:lstStyle/>
            <a:p>
              <a:endParaRPr lang="zh-CN" altLang="en-US"/>
            </a:p>
          </p:txBody>
        </p:sp>
        <p:sp>
          <p:nvSpPr>
            <p:cNvPr id="12302" name="Rectangle 18"/>
            <p:cNvSpPr>
              <a:spLocks noChangeArrowheads="1"/>
            </p:cNvSpPr>
            <p:nvPr/>
          </p:nvSpPr>
          <p:spPr bwMode="auto">
            <a:xfrm>
              <a:off x="2928" y="2928"/>
              <a:ext cx="72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200" i="1">
                  <a:latin typeface="Times New Roman" pitchFamily="18" charset="0"/>
                  <a:cs typeface="Times New Roman" pitchFamily="18" charset="0"/>
                </a:rPr>
                <a:t>FV</a:t>
              </a:r>
              <a:r>
                <a:rPr lang="en-US" altLang="zh-CN" sz="2200">
                  <a:latin typeface="Times New Roman" pitchFamily="18" charset="0"/>
                  <a:cs typeface="Times New Roman" pitchFamily="18" charset="0"/>
                </a:rPr>
                <a:t>/(1 + </a:t>
              </a:r>
              <a:r>
                <a:rPr lang="en-US" altLang="zh-CN" sz="2200" i="1">
                  <a:latin typeface="Times New Roman" pitchFamily="18" charset="0"/>
                  <a:cs typeface="Times New Roman" pitchFamily="18" charset="0"/>
                </a:rPr>
                <a:t>r</a:t>
              </a:r>
              <a:r>
                <a:rPr lang="en-US" altLang="zh-CN" sz="2200">
                  <a:latin typeface="Times New Roman" pitchFamily="18" charset="0"/>
                  <a:cs typeface="Times New Roman" pitchFamily="18" charset="0"/>
                </a:rPr>
                <a:t>)</a:t>
              </a:r>
            </a:p>
          </p:txBody>
        </p:sp>
      </p:grpSp>
    </p:spTree>
    <p:extLst>
      <p:ext uri="{BB962C8B-B14F-4D97-AF65-F5344CB8AC3E}">
        <p14:creationId xmlns:p14="http://schemas.microsoft.com/office/powerpoint/2010/main" val="2461853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additive="base">
                                        <p:cTn id="13" dur="500" fill="hold"/>
                                        <p:tgtEl>
                                          <p:spTgt spid="56324"/>
                                        </p:tgtEl>
                                        <p:attrNameLst>
                                          <p:attrName>ppt_x</p:attrName>
                                        </p:attrNameLst>
                                      </p:cBhvr>
                                      <p:tavLst>
                                        <p:tav tm="0">
                                          <p:val>
                                            <p:strVal val="0-#ppt_w/2"/>
                                          </p:val>
                                        </p:tav>
                                        <p:tav tm="100000">
                                          <p:val>
                                            <p:strVal val="#ppt_x"/>
                                          </p:val>
                                        </p:tav>
                                      </p:tavLst>
                                    </p:anim>
                                    <p:anim calcmode="lin" valueType="num">
                                      <p:cBhvr additive="base">
                                        <p:cTn id="14" dur="500" fill="hold"/>
                                        <p:tgtEl>
                                          <p:spTgt spid="563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5"/>
                                        </p:tgtEl>
                                        <p:attrNameLst>
                                          <p:attrName>style.visibility</p:attrName>
                                        </p:attrNameLst>
                                      </p:cBhvr>
                                      <p:to>
                                        <p:strVal val="visible"/>
                                      </p:to>
                                    </p:set>
                                    <p:anim calcmode="lin" valueType="num">
                                      <p:cBhvr additive="base">
                                        <p:cTn id="19" dur="500" fill="hold"/>
                                        <p:tgtEl>
                                          <p:spTgt spid="56325"/>
                                        </p:tgtEl>
                                        <p:attrNameLst>
                                          <p:attrName>ppt_x</p:attrName>
                                        </p:attrNameLst>
                                      </p:cBhvr>
                                      <p:tavLst>
                                        <p:tav tm="0">
                                          <p:val>
                                            <p:strVal val="0-#ppt_w/2"/>
                                          </p:val>
                                        </p:tav>
                                        <p:tav tm="100000">
                                          <p:val>
                                            <p:strVal val="#ppt_x"/>
                                          </p:val>
                                        </p:tav>
                                      </p:tavLst>
                                    </p:anim>
                                    <p:anim calcmode="lin" valueType="num">
                                      <p:cBhvr additive="base">
                                        <p:cTn id="20" dur="500" fill="hold"/>
                                        <p:tgtEl>
                                          <p:spTgt spid="563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6326"/>
                                        </p:tgtEl>
                                        <p:attrNameLst>
                                          <p:attrName>style.visibility</p:attrName>
                                        </p:attrNameLst>
                                      </p:cBhvr>
                                      <p:to>
                                        <p:strVal val="visible"/>
                                      </p:to>
                                    </p:set>
                                    <p:animEffect transition="in" filter="wipe(right)">
                                      <p:cBhvr>
                                        <p:cTn id="31" dur="500"/>
                                        <p:tgtEl>
                                          <p:spTgt spid="563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56334"/>
                                        </p:tgtEl>
                                        <p:attrNameLst>
                                          <p:attrName>style.visibility</p:attrName>
                                        </p:attrNameLst>
                                      </p:cBhvr>
                                      <p:to>
                                        <p:strVal val="visible"/>
                                      </p:to>
                                    </p:set>
                                    <p:animEffect transition="in" filter="wipe(right)">
                                      <p:cBhvr>
                                        <p:cTn id="42" dur="500"/>
                                        <p:tgtEl>
                                          <p:spTgt spid="5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5" grpId="0" autoUpdateAnimBg="0"/>
      <p:bldP spid="56326" grpId="0" autoUpdateAnimBg="0"/>
      <p:bldP spid="56334"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8"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BFAAC2-3219-42C3-91DE-4DC64F86B7CD}" type="slidenum">
              <a:rPr lang="en-US" altLang="zh-CN"/>
              <a:pPr eaLnBrk="1" hangingPunct="1"/>
              <a:t>106</a:t>
            </a:fld>
            <a:endParaRPr lang="en-US" altLang="zh-CN"/>
          </a:p>
        </p:txBody>
      </p:sp>
      <p:sp>
        <p:nvSpPr>
          <p:cNvPr id="57346" name="Rectangle 2"/>
          <p:cNvSpPr>
            <a:spLocks noGrp="1" noChangeArrowheads="1"/>
          </p:cNvSpPr>
          <p:nvPr>
            <p:ph type="title"/>
          </p:nvPr>
        </p:nvSpPr>
        <p:spPr/>
        <p:txBody>
          <a:bodyPr/>
          <a:lstStyle/>
          <a:p>
            <a:pPr eaLnBrk="1" hangingPunct="1"/>
            <a:r>
              <a:rPr lang="zh-CN" altLang="en-US" smtClean="0"/>
              <a:t>单利</a:t>
            </a:r>
          </a:p>
        </p:txBody>
      </p:sp>
      <p:sp>
        <p:nvSpPr>
          <p:cNvPr id="57347" name="Rectangle 3"/>
          <p:cNvSpPr>
            <a:spLocks noGrp="1" noChangeArrowheads="1"/>
          </p:cNvSpPr>
          <p:nvPr>
            <p:ph type="body" idx="1"/>
          </p:nvPr>
        </p:nvSpPr>
        <p:spPr/>
        <p:txBody>
          <a:bodyPr/>
          <a:lstStyle/>
          <a:p>
            <a:pPr eaLnBrk="1" hangingPunct="1"/>
            <a:r>
              <a:rPr lang="zh-CN" altLang="en-US" smtClean="0"/>
              <a:t>单利是指在规定期限内只就本金计算利息</a:t>
            </a:r>
          </a:p>
          <a:p>
            <a:pPr eaLnBrk="1" hangingPunct="1"/>
            <a:endParaRPr lang="zh-CN" altLang="en-US" smtClean="0"/>
          </a:p>
          <a:p>
            <a:pPr eaLnBrk="1" hangingPunct="1"/>
            <a:r>
              <a:rPr lang="zh-CN" altLang="en-US" smtClean="0"/>
              <a:t>例．中国</a:t>
            </a:r>
            <a:r>
              <a:rPr lang="en-US" altLang="zh-CN" smtClean="0"/>
              <a:t>2009</a:t>
            </a:r>
            <a:r>
              <a:rPr lang="zh-CN" altLang="en-US" smtClean="0"/>
              <a:t>年发行的</a:t>
            </a:r>
            <a:r>
              <a:rPr lang="en-US" altLang="zh-CN" smtClean="0"/>
              <a:t>3</a:t>
            </a:r>
            <a:r>
              <a:rPr lang="zh-CN" altLang="en-US" smtClean="0"/>
              <a:t>年期国债利息率是</a:t>
            </a:r>
            <a:r>
              <a:rPr lang="en-US" altLang="zh-CN" smtClean="0"/>
              <a:t>2.50%</a:t>
            </a:r>
            <a:r>
              <a:rPr lang="zh-CN" altLang="en-US" smtClean="0"/>
              <a:t>。</a:t>
            </a:r>
          </a:p>
          <a:p>
            <a:pPr eaLnBrk="1" hangingPunct="1"/>
            <a:r>
              <a:rPr lang="en-US" altLang="zh-CN" smtClean="0"/>
              <a:t>1000</a:t>
            </a:r>
            <a:r>
              <a:rPr lang="zh-CN" altLang="en-US" smtClean="0"/>
              <a:t>元投资在</a:t>
            </a:r>
            <a:r>
              <a:rPr lang="en-US" altLang="zh-CN" smtClean="0"/>
              <a:t>3</a:t>
            </a:r>
            <a:r>
              <a:rPr lang="zh-CN" altLang="en-US" smtClean="0"/>
              <a:t>年后能够获得的收入是</a:t>
            </a:r>
            <a:r>
              <a:rPr lang="en-US" altLang="zh-CN" smtClean="0"/>
              <a:t>1000+1000×2.50%×3=1075</a:t>
            </a:r>
            <a:r>
              <a:rPr lang="zh-CN" altLang="en-US" smtClean="0"/>
              <a:t>元。  </a:t>
            </a:r>
          </a:p>
        </p:txBody>
      </p:sp>
      <p:sp>
        <p:nvSpPr>
          <p:cNvPr id="13318" name="Rectangle 4"/>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3319" name="Object 5"/>
          <p:cNvGraphicFramePr>
            <a:graphicFrameLocks noChangeAspect="1"/>
          </p:cNvGraphicFramePr>
          <p:nvPr>
            <p:extLst>
              <p:ext uri="{D42A27DB-BD31-4B8C-83A1-F6EECF244321}">
                <p14:modId xmlns:p14="http://schemas.microsoft.com/office/powerpoint/2010/main" val="2089964369"/>
              </p:ext>
            </p:extLst>
          </p:nvPr>
        </p:nvGraphicFramePr>
        <p:xfrm>
          <a:off x="1219200" y="2209800"/>
          <a:ext cx="2257425" cy="409575"/>
        </p:xfrm>
        <a:graphic>
          <a:graphicData uri="http://schemas.openxmlformats.org/presentationml/2006/ole">
            <mc:AlternateContent xmlns:mc="http://schemas.openxmlformats.org/markup-compatibility/2006">
              <mc:Choice xmlns:v="urn:schemas-microsoft-com:vml" Requires="v">
                <p:oleObj spid="_x0000_s78861" name="公式" r:id="rId3" imgW="1002865" imgH="177723" progId="Equation.3">
                  <p:embed/>
                </p:oleObj>
              </mc:Choice>
              <mc:Fallback>
                <p:oleObj name="公式" r:id="rId3" imgW="1002865"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2257425" cy="409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586595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49"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BB8A918-F05F-4CA8-A3ED-588E15A8B797}" type="slidenum">
              <a:rPr lang="en-US" altLang="zh-CN"/>
              <a:pPr eaLnBrk="1" hangingPunct="1"/>
              <a:t>107</a:t>
            </a:fld>
            <a:endParaRPr lang="en-US" altLang="zh-CN"/>
          </a:p>
        </p:txBody>
      </p:sp>
      <p:sp>
        <p:nvSpPr>
          <p:cNvPr id="58370" name="Rectangle 2"/>
          <p:cNvSpPr>
            <a:spLocks noGrp="1" noChangeArrowheads="1"/>
          </p:cNvSpPr>
          <p:nvPr>
            <p:ph type="title"/>
          </p:nvPr>
        </p:nvSpPr>
        <p:spPr/>
        <p:txBody>
          <a:bodyPr/>
          <a:lstStyle/>
          <a:p>
            <a:pPr eaLnBrk="1" hangingPunct="1"/>
            <a:r>
              <a:rPr lang="zh-CN" altLang="en-US" smtClean="0"/>
              <a:t>单利：</a:t>
            </a:r>
            <a:r>
              <a:rPr lang="en-US" altLang="zh-CN" smtClean="0"/>
              <a:t>100</a:t>
            </a:r>
            <a:r>
              <a:rPr lang="zh-CN" altLang="en-US" smtClean="0"/>
              <a:t>元本金</a:t>
            </a:r>
          </a:p>
        </p:txBody>
      </p:sp>
      <p:graphicFrame>
        <p:nvGraphicFramePr>
          <p:cNvPr id="58371" name="Group 3"/>
          <p:cNvGraphicFramePr>
            <a:graphicFrameLocks noGrp="1"/>
          </p:cNvGraphicFramePr>
          <p:nvPr>
            <p:ph idx="1"/>
          </p:nvPr>
        </p:nvGraphicFramePr>
        <p:xfrm>
          <a:off x="990600" y="1828800"/>
          <a:ext cx="6954838" cy="3759201"/>
        </p:xfrm>
        <a:graphic>
          <a:graphicData uri="http://schemas.openxmlformats.org/drawingml/2006/table">
            <a:tbl>
              <a:tblPr/>
              <a:tblGrid>
                <a:gridCol w="1646238">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gridCol w="793750">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757238">
                <a:tc>
                  <a:txBody>
                    <a:bodyPr/>
                    <a:lstStyle/>
                    <a:p>
                      <a:pPr marL="342900" marR="0" lvl="0" indent="-342900" algn="l"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时间</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本金（不变）</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利率</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期末本利和</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116</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775">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124</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950">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140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417684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89F41E-90EE-4D3F-B37F-5B3D9A1AEA48}" type="slidenum">
              <a:rPr lang="en-US" altLang="zh-CN"/>
              <a:pPr eaLnBrk="1" hangingPunct="1"/>
              <a:t>108</a:t>
            </a:fld>
            <a:endParaRPr lang="en-US" altLang="zh-CN"/>
          </a:p>
        </p:txBody>
      </p:sp>
      <p:sp>
        <p:nvSpPr>
          <p:cNvPr id="59394" name="Rectangle 2"/>
          <p:cNvSpPr>
            <a:spLocks noGrp="1" noChangeArrowheads="1"/>
          </p:cNvSpPr>
          <p:nvPr>
            <p:ph type="title"/>
          </p:nvPr>
        </p:nvSpPr>
        <p:spPr/>
        <p:txBody>
          <a:bodyPr/>
          <a:lstStyle/>
          <a:p>
            <a:pPr eaLnBrk="1" hangingPunct="1"/>
            <a:r>
              <a:rPr lang="zh-CN" altLang="en-US" smtClean="0"/>
              <a:t>复利</a:t>
            </a:r>
          </a:p>
        </p:txBody>
      </p:sp>
      <p:sp>
        <p:nvSpPr>
          <p:cNvPr id="59395" name="Rectangle 3"/>
          <p:cNvSpPr>
            <a:spLocks noGrp="1" noChangeArrowheads="1"/>
          </p:cNvSpPr>
          <p:nvPr>
            <p:ph type="body" idx="1"/>
          </p:nvPr>
        </p:nvSpPr>
        <p:spPr/>
        <p:txBody>
          <a:bodyPr/>
          <a:lstStyle/>
          <a:p>
            <a:pPr eaLnBrk="1" hangingPunct="1"/>
            <a:r>
              <a:rPr lang="zh-CN" altLang="en-US" smtClean="0"/>
              <a:t>所谓的利滚利。</a:t>
            </a:r>
          </a:p>
          <a:p>
            <a:pPr eaLnBrk="1" hangingPunct="1"/>
            <a:endParaRPr lang="zh-CN" altLang="en-US" smtClean="0"/>
          </a:p>
          <a:p>
            <a:pPr eaLnBrk="1" hangingPunct="1"/>
            <a:r>
              <a:rPr lang="zh-CN" altLang="en-US" smtClean="0"/>
              <a:t>例：如果投资</a:t>
            </a:r>
            <a:r>
              <a:rPr lang="en-US" altLang="zh-CN" smtClean="0"/>
              <a:t>100</a:t>
            </a:r>
            <a:r>
              <a:rPr lang="zh-CN" altLang="en-US" smtClean="0"/>
              <a:t>元，年收益率为</a:t>
            </a:r>
            <a:r>
              <a:rPr lang="en-US" altLang="zh-CN" smtClean="0"/>
              <a:t>10%</a:t>
            </a:r>
            <a:r>
              <a:rPr lang="zh-CN" altLang="en-US" smtClean="0"/>
              <a:t>，那么投资期是两年的话，</a:t>
            </a:r>
            <a:r>
              <a:rPr lang="en-US" altLang="zh-CN" smtClean="0"/>
              <a:t>2</a:t>
            </a:r>
            <a:r>
              <a:rPr lang="zh-CN" altLang="en-US" smtClean="0"/>
              <a:t>年后收益应该是多少元。如果你借</a:t>
            </a:r>
            <a:r>
              <a:rPr lang="en-US" altLang="zh-CN" smtClean="0"/>
              <a:t>100</a:t>
            </a:r>
            <a:r>
              <a:rPr lang="zh-CN" altLang="en-US" smtClean="0"/>
              <a:t>元，按月计息，利息率为</a:t>
            </a:r>
            <a:r>
              <a:rPr lang="en-US" altLang="zh-CN" smtClean="0"/>
              <a:t>1%</a:t>
            </a:r>
            <a:r>
              <a:rPr lang="zh-CN" altLang="en-US" smtClean="0"/>
              <a:t>，</a:t>
            </a:r>
            <a:r>
              <a:rPr lang="en-US" altLang="zh-CN" smtClean="0"/>
              <a:t>2</a:t>
            </a:r>
            <a:r>
              <a:rPr lang="zh-CN" altLang="en-US" smtClean="0"/>
              <a:t>年后你要支付所少元。 </a:t>
            </a:r>
          </a:p>
          <a:p>
            <a:pPr eaLnBrk="1" hangingPunct="1"/>
            <a:endParaRPr lang="en-US" altLang="zh-CN" smtClean="0"/>
          </a:p>
        </p:txBody>
      </p:sp>
      <p:sp>
        <p:nvSpPr>
          <p:cNvPr id="15366" name="Rectangle 4"/>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5815668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53"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88F06EB-160F-4BFF-A816-082CA21706AE}" type="slidenum">
              <a:rPr lang="en-US" altLang="zh-CN"/>
              <a:pPr eaLnBrk="1" hangingPunct="1"/>
              <a:t>109</a:t>
            </a:fld>
            <a:endParaRPr lang="en-US" altLang="zh-CN"/>
          </a:p>
        </p:txBody>
      </p:sp>
      <p:sp>
        <p:nvSpPr>
          <p:cNvPr id="60418" name="Rectangle 2"/>
          <p:cNvSpPr>
            <a:spLocks noGrp="1" noChangeArrowheads="1"/>
          </p:cNvSpPr>
          <p:nvPr>
            <p:ph type="title"/>
          </p:nvPr>
        </p:nvSpPr>
        <p:spPr/>
        <p:txBody>
          <a:bodyPr/>
          <a:lstStyle/>
          <a:p>
            <a:pPr eaLnBrk="1" hangingPunct="1"/>
            <a:r>
              <a:rPr lang="zh-CN" altLang="en-US" smtClean="0"/>
              <a:t>复利： </a:t>
            </a:r>
            <a:r>
              <a:rPr lang="en-US" altLang="zh-CN" smtClean="0"/>
              <a:t>100</a:t>
            </a:r>
            <a:r>
              <a:rPr lang="zh-CN" altLang="en-US" smtClean="0"/>
              <a:t>元本金</a:t>
            </a:r>
          </a:p>
        </p:txBody>
      </p:sp>
      <p:graphicFrame>
        <p:nvGraphicFramePr>
          <p:cNvPr id="60419" name="Group 3"/>
          <p:cNvGraphicFramePr>
            <a:graphicFrameLocks noGrp="1"/>
          </p:cNvGraphicFramePr>
          <p:nvPr>
            <p:ph type="tbl" idx="1"/>
          </p:nvPr>
        </p:nvGraphicFramePr>
        <p:xfrm>
          <a:off x="1066800" y="1752600"/>
          <a:ext cx="6954838" cy="3657603"/>
        </p:xfrm>
        <a:graphic>
          <a:graphicData uri="http://schemas.openxmlformats.org/drawingml/2006/table">
            <a:tbl>
              <a:tblPr/>
              <a:tblGrid>
                <a:gridCol w="1646238">
                  <a:extLst>
                    <a:ext uri="{9D8B030D-6E8A-4147-A177-3AD203B41FA5}">
                      <a16:colId xmlns:a16="http://schemas.microsoft.com/office/drawing/2014/main" val="20000"/>
                    </a:ext>
                  </a:extLst>
                </a:gridCol>
                <a:gridCol w="2012950">
                  <a:extLst>
                    <a:ext uri="{9D8B030D-6E8A-4147-A177-3AD203B41FA5}">
                      <a16:colId xmlns:a16="http://schemas.microsoft.com/office/drawing/2014/main" val="20001"/>
                    </a:ext>
                  </a:extLst>
                </a:gridCol>
                <a:gridCol w="793750">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604838">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时间</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本金（变化）</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利率</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期末本利和</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4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531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4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4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4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147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0463" name="Line 47"/>
          <p:cNvSpPr>
            <a:spLocks noChangeShapeType="1"/>
          </p:cNvSpPr>
          <p:nvPr/>
        </p:nvSpPr>
        <p:spPr bwMode="auto">
          <a:xfrm flipH="1">
            <a:off x="4648200" y="2743200"/>
            <a:ext cx="2590800" cy="45720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64" name="Line 48"/>
          <p:cNvSpPr>
            <a:spLocks noChangeShapeType="1"/>
          </p:cNvSpPr>
          <p:nvPr/>
        </p:nvSpPr>
        <p:spPr bwMode="auto">
          <a:xfrm flipH="1">
            <a:off x="4652963" y="3429000"/>
            <a:ext cx="2667000" cy="45720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65" name="Line 49"/>
          <p:cNvSpPr>
            <a:spLocks noChangeShapeType="1"/>
          </p:cNvSpPr>
          <p:nvPr/>
        </p:nvSpPr>
        <p:spPr bwMode="auto">
          <a:xfrm flipH="1">
            <a:off x="4648200" y="4038600"/>
            <a:ext cx="2667000" cy="45720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66" name="Line 50"/>
          <p:cNvSpPr>
            <a:spLocks noChangeShapeType="1"/>
          </p:cNvSpPr>
          <p:nvPr/>
        </p:nvSpPr>
        <p:spPr bwMode="auto">
          <a:xfrm flipH="1">
            <a:off x="4648200" y="4724400"/>
            <a:ext cx="2667000" cy="45720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48171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0463"/>
                                        </p:tgtEl>
                                        <p:attrNameLst>
                                          <p:attrName>style.visibility</p:attrName>
                                        </p:attrNameLst>
                                      </p:cBhvr>
                                      <p:to>
                                        <p:strVal val="visible"/>
                                      </p:to>
                                    </p:set>
                                    <p:animEffect transition="in" filter="strips(downLeft)">
                                      <p:cBhvr>
                                        <p:cTn id="7" dur="500"/>
                                        <p:tgtEl>
                                          <p:spTgt spid="60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0464"/>
                                        </p:tgtEl>
                                        <p:attrNameLst>
                                          <p:attrName>style.visibility</p:attrName>
                                        </p:attrNameLst>
                                      </p:cBhvr>
                                      <p:to>
                                        <p:strVal val="visible"/>
                                      </p:to>
                                    </p:set>
                                    <p:animEffect transition="in" filter="strips(downLeft)">
                                      <p:cBhvr>
                                        <p:cTn id="12" dur="500"/>
                                        <p:tgtEl>
                                          <p:spTgt spid="60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0465"/>
                                        </p:tgtEl>
                                        <p:attrNameLst>
                                          <p:attrName>style.visibility</p:attrName>
                                        </p:attrNameLst>
                                      </p:cBhvr>
                                      <p:to>
                                        <p:strVal val="visible"/>
                                      </p:to>
                                    </p:set>
                                    <p:animEffect transition="in" filter="strips(downLeft)">
                                      <p:cBhvr>
                                        <p:cTn id="17" dur="500"/>
                                        <p:tgtEl>
                                          <p:spTgt spid="604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0466"/>
                                        </p:tgtEl>
                                        <p:attrNameLst>
                                          <p:attrName>style.visibility</p:attrName>
                                        </p:attrNameLst>
                                      </p:cBhvr>
                                      <p:to>
                                        <p:strVal val="visible"/>
                                      </p:to>
                                    </p:set>
                                    <p:animEffect transition="in" filter="strips(downLeft)">
                                      <p:cBhvr>
                                        <p:cTn id="22" dur="500"/>
                                        <p:tgtEl>
                                          <p:spTgt spid="60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3" grpId="0" animBg="1"/>
      <p:bldP spid="60464" grpId="0" animBg="1"/>
      <p:bldP spid="60465" grpId="0" animBg="1"/>
      <p:bldP spid="604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62B650D8-F56D-496D-9718-356AE85F5715}" type="slidenum">
              <a:rPr lang="en-US" altLang="zh-CN"/>
              <a:pPr/>
              <a:t>11</a:t>
            </a:fld>
            <a:endParaRPr lang="en-US" altLang="zh-CN"/>
          </a:p>
        </p:txBody>
      </p:sp>
      <p:sp>
        <p:nvSpPr>
          <p:cNvPr id="63490" name="Rectangle 2"/>
          <p:cNvSpPr>
            <a:spLocks noGrp="1" noChangeArrowheads="1"/>
          </p:cNvSpPr>
          <p:nvPr>
            <p:ph type="title"/>
          </p:nvPr>
        </p:nvSpPr>
        <p:spPr/>
        <p:txBody>
          <a:bodyPr/>
          <a:lstStyle/>
          <a:p>
            <a:r>
              <a:rPr lang="zh-CN" altLang="en-US" sz="4000"/>
              <a:t>什么是金融学：投资学</a:t>
            </a:r>
          </a:p>
        </p:txBody>
      </p:sp>
      <p:sp>
        <p:nvSpPr>
          <p:cNvPr id="63491" name="Rectangle 3"/>
          <p:cNvSpPr>
            <a:spLocks noGrp="1" noChangeArrowheads="1"/>
          </p:cNvSpPr>
          <p:nvPr>
            <p:ph type="body" idx="1"/>
          </p:nvPr>
        </p:nvSpPr>
        <p:spPr/>
        <p:txBody>
          <a:bodyPr/>
          <a:lstStyle/>
          <a:p>
            <a:r>
              <a:rPr kumimoji="1" lang="zh-CN" altLang="en-US" dirty="0"/>
              <a:t>研</a:t>
            </a:r>
            <a:r>
              <a:rPr kumimoji="1" lang="zh-CN" altLang="en-US" dirty="0" smtClean="0"/>
              <a:t>究单个投</a:t>
            </a:r>
            <a:r>
              <a:rPr kumimoji="1" lang="zh-CN" altLang="en-US" dirty="0"/>
              <a:t>资者将他们的长期储蓄进行投资的各种方式</a:t>
            </a:r>
          </a:p>
          <a:p>
            <a:r>
              <a:rPr kumimoji="1" lang="zh-CN" altLang="en-US" dirty="0"/>
              <a:t>资产定价</a:t>
            </a:r>
          </a:p>
          <a:p>
            <a:endParaRPr kumimoji="1" lang="zh-CN" altLang="en-US" dirty="0"/>
          </a:p>
          <a:p>
            <a:endParaRPr lang="en-US" altLang="zh-CN"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3"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1363F2-4CEE-4DA2-BE64-56D16344A111}" type="slidenum">
              <a:rPr lang="en-US" altLang="zh-CN"/>
              <a:pPr eaLnBrk="1" hangingPunct="1"/>
              <a:t>110</a:t>
            </a:fld>
            <a:endParaRPr lang="en-US" altLang="zh-CN"/>
          </a:p>
        </p:txBody>
      </p:sp>
      <p:sp>
        <p:nvSpPr>
          <p:cNvPr id="61442" name="Rectangle 2"/>
          <p:cNvSpPr>
            <a:spLocks noGrp="1" noChangeArrowheads="1"/>
          </p:cNvSpPr>
          <p:nvPr>
            <p:ph type="title"/>
          </p:nvPr>
        </p:nvSpPr>
        <p:spPr/>
        <p:txBody>
          <a:bodyPr/>
          <a:lstStyle/>
          <a:p>
            <a:pPr eaLnBrk="1" hangingPunct="1"/>
            <a:r>
              <a:rPr lang="zh-CN" altLang="en-US" smtClean="0"/>
              <a:t>单利和利生利</a:t>
            </a:r>
          </a:p>
        </p:txBody>
      </p:sp>
      <p:graphicFrame>
        <p:nvGraphicFramePr>
          <p:cNvPr id="61443" name="Group 3"/>
          <p:cNvGraphicFramePr>
            <a:graphicFrameLocks noGrp="1"/>
          </p:cNvGraphicFramePr>
          <p:nvPr>
            <p:ph idx="1"/>
          </p:nvPr>
        </p:nvGraphicFramePr>
        <p:xfrm>
          <a:off x="914400" y="1600200"/>
          <a:ext cx="7543800" cy="4083051"/>
        </p:xfrm>
        <a:graphic>
          <a:graphicData uri="http://schemas.openxmlformats.org/drawingml/2006/table">
            <a:tbl>
              <a:tblPr/>
              <a:tblGrid>
                <a:gridCol w="793750">
                  <a:extLst>
                    <a:ext uri="{9D8B030D-6E8A-4147-A177-3AD203B41FA5}">
                      <a16:colId xmlns:a16="http://schemas.microsoft.com/office/drawing/2014/main" val="20000"/>
                    </a:ext>
                  </a:extLst>
                </a:gridCol>
                <a:gridCol w="1708150">
                  <a:extLst>
                    <a:ext uri="{9D8B030D-6E8A-4147-A177-3AD203B41FA5}">
                      <a16:colId xmlns:a16="http://schemas.microsoft.com/office/drawing/2014/main" val="20001"/>
                    </a:ext>
                  </a:extLst>
                </a:gridCol>
                <a:gridCol w="793750">
                  <a:extLst>
                    <a:ext uri="{9D8B030D-6E8A-4147-A177-3AD203B41FA5}">
                      <a16:colId xmlns:a16="http://schemas.microsoft.com/office/drawing/2014/main" val="20002"/>
                    </a:ext>
                  </a:extLst>
                </a:gridCol>
                <a:gridCol w="1403350">
                  <a:extLst>
                    <a:ext uri="{9D8B030D-6E8A-4147-A177-3AD203B41FA5}">
                      <a16:colId xmlns:a16="http://schemas.microsoft.com/office/drawing/2014/main" val="20003"/>
                    </a:ext>
                  </a:extLst>
                </a:gridCol>
                <a:gridCol w="14732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133475">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时间</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本金</a:t>
                      </a: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变化</a:t>
                      </a: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利率</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复利利息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单利利息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利生利</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950">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合计</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895504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6"/>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08B585-F855-48BF-BCF8-F7AA9AF4FECF}" type="slidenum">
              <a:rPr lang="en-US" altLang="zh-CN"/>
              <a:pPr eaLnBrk="1" hangingPunct="1"/>
              <a:t>111</a:t>
            </a:fld>
            <a:endParaRPr lang="en-US" altLang="zh-CN"/>
          </a:p>
        </p:txBody>
      </p:sp>
      <p:sp>
        <p:nvSpPr>
          <p:cNvPr id="62466" name="Rectangle 2"/>
          <p:cNvSpPr>
            <a:spLocks noGrp="1" noChangeArrowheads="1"/>
          </p:cNvSpPr>
          <p:nvPr>
            <p:ph type="title"/>
          </p:nvPr>
        </p:nvSpPr>
        <p:spPr/>
        <p:txBody>
          <a:bodyPr/>
          <a:lstStyle/>
          <a:p>
            <a:pPr eaLnBrk="1" hangingPunct="1"/>
            <a:r>
              <a:rPr lang="zh-CN" altLang="en-US" smtClean="0"/>
              <a:t>利生利的规模</a:t>
            </a:r>
          </a:p>
        </p:txBody>
      </p:sp>
      <p:sp>
        <p:nvSpPr>
          <p:cNvPr id="62467" name="Rectangle 3"/>
          <p:cNvSpPr>
            <a:spLocks noGrp="1" noChangeArrowheads="1"/>
          </p:cNvSpPr>
          <p:nvPr>
            <p:ph type="body" sz="half" idx="1"/>
          </p:nvPr>
        </p:nvSpPr>
        <p:spPr>
          <a:xfrm>
            <a:off x="457200" y="1600200"/>
            <a:ext cx="7848600" cy="4530725"/>
          </a:xfrm>
        </p:spPr>
        <p:txBody>
          <a:bodyPr/>
          <a:lstStyle/>
          <a:p>
            <a:pPr eaLnBrk="1" hangingPunct="1"/>
            <a:r>
              <a:rPr lang="zh-CN" altLang="en-US" sz="2800" smtClean="0"/>
              <a:t>假如</a:t>
            </a:r>
            <a:r>
              <a:rPr lang="en-US" altLang="zh-CN" sz="2800" smtClean="0"/>
              <a:t>20</a:t>
            </a:r>
            <a:r>
              <a:rPr lang="zh-CN" altLang="en-US" sz="2800" smtClean="0"/>
              <a:t>岁时存入银行</a:t>
            </a:r>
            <a:r>
              <a:rPr lang="en-US" altLang="zh-CN" sz="2800" smtClean="0"/>
              <a:t>100</a:t>
            </a:r>
            <a:r>
              <a:rPr lang="zh-CN" altLang="en-US" sz="2800" smtClean="0"/>
              <a:t>元，以</a:t>
            </a:r>
            <a:r>
              <a:rPr lang="en-US" altLang="zh-CN" sz="2800" smtClean="0"/>
              <a:t>8%</a:t>
            </a:r>
            <a:r>
              <a:rPr lang="zh-CN" altLang="en-US" sz="2800" smtClean="0"/>
              <a:t>的年利率存</a:t>
            </a:r>
            <a:r>
              <a:rPr lang="en-US" altLang="zh-CN" sz="2800" smtClean="0"/>
              <a:t>45</a:t>
            </a:r>
            <a:r>
              <a:rPr lang="zh-CN" altLang="en-US" sz="2800" smtClean="0"/>
              <a:t>年，并以复利计息，则到</a:t>
            </a:r>
            <a:r>
              <a:rPr lang="en-US" altLang="zh-CN" sz="2800" smtClean="0"/>
              <a:t>65</a:t>
            </a:r>
            <a:r>
              <a:rPr lang="zh-CN" altLang="en-US" sz="2800" smtClean="0"/>
              <a:t>岁取出存款时，可以得到：</a:t>
            </a:r>
          </a:p>
          <a:p>
            <a:pPr eaLnBrk="1" hangingPunct="1"/>
            <a:endParaRPr lang="zh-CN" altLang="en-US" sz="2800" smtClean="0"/>
          </a:p>
          <a:p>
            <a:pPr eaLnBrk="1" hangingPunct="1"/>
            <a:endParaRPr lang="zh-CN" altLang="en-US" sz="2800" smtClean="0"/>
          </a:p>
          <a:p>
            <a:pPr eaLnBrk="1" hangingPunct="1"/>
            <a:r>
              <a:rPr lang="zh-CN" altLang="en-US" sz="2800" smtClean="0"/>
              <a:t>其中本金</a:t>
            </a:r>
            <a:r>
              <a:rPr lang="en-US" altLang="zh-CN" sz="2800" smtClean="0"/>
              <a:t>100</a:t>
            </a:r>
            <a:r>
              <a:rPr lang="zh-CN" altLang="en-US" sz="2800" smtClean="0"/>
              <a:t>元，利息总额为</a:t>
            </a:r>
            <a:r>
              <a:rPr lang="en-US" altLang="zh-CN" sz="2800" smtClean="0"/>
              <a:t>3092</a:t>
            </a:r>
            <a:r>
              <a:rPr lang="zh-CN" altLang="en-US" sz="2800" smtClean="0"/>
              <a:t>元。单利为</a:t>
            </a:r>
            <a:r>
              <a:rPr lang="en-US" altLang="zh-CN" sz="2800" smtClean="0"/>
              <a:t>45*8=360</a:t>
            </a:r>
            <a:r>
              <a:rPr lang="zh-CN" altLang="en-US" sz="2800" smtClean="0"/>
              <a:t>元，利生利为</a:t>
            </a:r>
            <a:r>
              <a:rPr lang="en-US" altLang="zh-CN" sz="2800" smtClean="0"/>
              <a:t>2732</a:t>
            </a:r>
            <a:r>
              <a:rPr lang="zh-CN" altLang="en-US" sz="2800" smtClean="0"/>
              <a:t>元。</a:t>
            </a:r>
          </a:p>
          <a:p>
            <a:pPr eaLnBrk="1" hangingPunct="1"/>
            <a:r>
              <a:rPr lang="zh-CN" altLang="en-US" sz="2800" smtClean="0"/>
              <a:t>如果利率为</a:t>
            </a:r>
            <a:r>
              <a:rPr lang="en-US" altLang="zh-CN" sz="2800" smtClean="0"/>
              <a:t>9%</a:t>
            </a:r>
            <a:r>
              <a:rPr lang="zh-CN" altLang="en-US" sz="2800" smtClean="0"/>
              <a:t>，则利息总额为</a:t>
            </a:r>
            <a:r>
              <a:rPr lang="en-US" altLang="zh-CN" sz="2800" smtClean="0"/>
              <a:t>4733</a:t>
            </a:r>
            <a:r>
              <a:rPr lang="zh-CN" altLang="en-US" sz="2800" smtClean="0"/>
              <a:t>元，单利为</a:t>
            </a:r>
            <a:r>
              <a:rPr lang="en-US" altLang="zh-CN" sz="2800" smtClean="0"/>
              <a:t>405</a:t>
            </a:r>
            <a:r>
              <a:rPr lang="zh-CN" altLang="en-US" sz="2800" smtClean="0"/>
              <a:t>元，利生利为</a:t>
            </a:r>
            <a:r>
              <a:rPr lang="en-US" altLang="zh-CN" sz="2800" smtClean="0"/>
              <a:t>4328</a:t>
            </a:r>
            <a:r>
              <a:rPr lang="zh-CN" altLang="en-US" sz="2800" smtClean="0"/>
              <a:t>元。</a:t>
            </a:r>
          </a:p>
        </p:txBody>
      </p:sp>
      <p:graphicFrame>
        <p:nvGraphicFramePr>
          <p:cNvPr id="18438" name="Object 4"/>
          <p:cNvGraphicFramePr>
            <a:graphicFrameLocks noGrp="1" noChangeAspect="1"/>
          </p:cNvGraphicFramePr>
          <p:nvPr>
            <p:ph sz="half" idx="2"/>
            <p:extLst>
              <p:ext uri="{D42A27DB-BD31-4B8C-83A1-F6EECF244321}">
                <p14:modId xmlns:p14="http://schemas.microsoft.com/office/powerpoint/2010/main" val="1991900132"/>
              </p:ext>
            </p:extLst>
          </p:nvPr>
        </p:nvGraphicFramePr>
        <p:xfrm>
          <a:off x="971599" y="2996952"/>
          <a:ext cx="6542441" cy="864096"/>
        </p:xfrm>
        <a:graphic>
          <a:graphicData uri="http://schemas.openxmlformats.org/presentationml/2006/ole">
            <mc:AlternateContent xmlns:mc="http://schemas.openxmlformats.org/markup-compatibility/2006">
              <mc:Choice xmlns:v="urn:schemas-microsoft-com:vml" Requires="v">
                <p:oleObj spid="_x0000_s79885" name="公式" r:id="rId3" imgW="1536033" imgH="203112" progId="Equation.3">
                  <p:embed/>
                </p:oleObj>
              </mc:Choice>
              <mc:Fallback>
                <p:oleObj name="公式" r:id="rId3" imgW="1536033"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2996952"/>
                        <a:ext cx="6542441" cy="8640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86965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4F20328-334C-4DCA-9A39-8809F836EA7D}" type="slidenum">
              <a:rPr lang="en-US" altLang="zh-CN"/>
              <a:pPr eaLnBrk="1" hangingPunct="1"/>
              <a:t>112</a:t>
            </a:fld>
            <a:endParaRPr lang="en-US" altLang="zh-CN"/>
          </a:p>
        </p:txBody>
      </p:sp>
      <p:graphicFrame>
        <p:nvGraphicFramePr>
          <p:cNvPr id="63490" name="Group 2"/>
          <p:cNvGraphicFramePr>
            <a:graphicFrameLocks noGrp="1"/>
          </p:cNvGraphicFramePr>
          <p:nvPr>
            <p:ph type="tbl" idx="1"/>
          </p:nvPr>
        </p:nvGraphicFramePr>
        <p:xfrm>
          <a:off x="1143000" y="609600"/>
          <a:ext cx="6397625" cy="5184775"/>
        </p:xfrm>
        <a:graphic>
          <a:graphicData uri="http://schemas.openxmlformats.org/drawingml/2006/table">
            <a:tbl>
              <a:tblPr/>
              <a:tblGrid>
                <a:gridCol w="1882775">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2317750">
                  <a:extLst>
                    <a:ext uri="{9D8B030D-6E8A-4147-A177-3AD203B41FA5}">
                      <a16:colId xmlns:a16="http://schemas.microsoft.com/office/drawing/2014/main" val="20003"/>
                    </a:ext>
                  </a:extLst>
                </a:gridCol>
              </a:tblGrid>
              <a:tr h="612775">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到期年份数</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总回报</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利生利</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利生利占百分比</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9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0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0.00%</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19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4.31%</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30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8.48%</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41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12.53%</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54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9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16.45%</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1325">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10</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137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47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34.18%</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20</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460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280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60.91%</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913">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30</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1227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957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77.99%</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1325">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40</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3041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2681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88.16%</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42913">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45</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4733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4328 </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rPr>
                        <a:t>91.44%</a:t>
                      </a:r>
                    </a:p>
                  </a:txBody>
                  <a:tcPr anchor="b"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113541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420A48-7DDB-4308-BE54-6F2A99CD330B}" type="slidenum">
              <a:rPr lang="en-US" altLang="zh-CN"/>
              <a:pPr eaLnBrk="1" hangingPunct="1"/>
              <a:t>113</a:t>
            </a:fld>
            <a:endParaRPr lang="en-US" altLang="zh-CN"/>
          </a:p>
        </p:txBody>
      </p:sp>
      <p:sp>
        <p:nvSpPr>
          <p:cNvPr id="64514" name="Rectangle 2"/>
          <p:cNvSpPr>
            <a:spLocks noGrp="1" noChangeArrowheads="1"/>
          </p:cNvSpPr>
          <p:nvPr>
            <p:ph type="title"/>
          </p:nvPr>
        </p:nvSpPr>
        <p:spPr/>
        <p:txBody>
          <a:bodyPr/>
          <a:lstStyle/>
          <a:p>
            <a:pPr eaLnBrk="1" hangingPunct="1"/>
            <a:r>
              <a:rPr lang="zh-CN" altLang="en-US" sz="4000" smtClean="0"/>
              <a:t>多期中的终值</a:t>
            </a:r>
            <a:endParaRPr lang="en-US" sz="4000" smtClean="0"/>
          </a:p>
        </p:txBody>
      </p:sp>
      <p:sp>
        <p:nvSpPr>
          <p:cNvPr id="64515" name="Rectangle 3"/>
          <p:cNvSpPr>
            <a:spLocks noGrp="1" noChangeArrowheads="1"/>
          </p:cNvSpPr>
          <p:nvPr>
            <p:ph type="body" idx="1"/>
          </p:nvPr>
        </p:nvSpPr>
        <p:spPr/>
        <p:txBody>
          <a:bodyPr/>
          <a:lstStyle/>
          <a:p>
            <a:pPr eaLnBrk="1" hangingPunct="1"/>
            <a:r>
              <a:rPr lang="zh-CN" altLang="en-US" sz="2800" smtClean="0"/>
              <a:t>计算多期中的终值公式：</a:t>
            </a:r>
            <a:endParaRPr lang="en-US" sz="2800" smtClean="0"/>
          </a:p>
          <a:p>
            <a:pPr algn="ctr" eaLnBrk="1" hangingPunct="1">
              <a:buFont typeface="Wingdings" pitchFamily="2" charset="2"/>
              <a:buNone/>
            </a:pPr>
            <a:r>
              <a:rPr lang="en-US" altLang="zh-CN" sz="2800" i="1" smtClean="0">
                <a:cs typeface="Times New Roman" pitchFamily="18" charset="0"/>
              </a:rPr>
              <a:t>FV</a:t>
            </a:r>
            <a:r>
              <a:rPr lang="en-US" altLang="zh-CN" sz="2800" smtClean="0">
                <a:cs typeface="Times New Roman" pitchFamily="18" charset="0"/>
              </a:rPr>
              <a:t> = </a:t>
            </a:r>
            <a:r>
              <a:rPr lang="en-US" altLang="zh-CN" sz="2800" i="1" smtClean="0">
                <a:cs typeface="Times New Roman" pitchFamily="18" charset="0"/>
              </a:rPr>
              <a:t>PV</a:t>
            </a:r>
            <a:r>
              <a:rPr lang="en-US" altLang="zh-CN" sz="2800" smtClean="0">
                <a:cs typeface="Times New Roman" pitchFamily="18" charset="0"/>
              </a:rPr>
              <a:t>×(1 + </a:t>
            </a:r>
            <a:r>
              <a:rPr lang="en-US" altLang="zh-CN" sz="2800" i="1" smtClean="0">
                <a:cs typeface="Times New Roman" pitchFamily="18" charset="0"/>
              </a:rPr>
              <a:t>r</a:t>
            </a:r>
            <a:r>
              <a:rPr lang="en-US" altLang="zh-CN" sz="2800" smtClean="0">
                <a:cs typeface="Times New Roman" pitchFamily="18" charset="0"/>
              </a:rPr>
              <a:t>)</a:t>
            </a:r>
            <a:r>
              <a:rPr lang="en-US" altLang="zh-CN" sz="2800" i="1" baseline="30000" smtClean="0">
                <a:cs typeface="Times New Roman" pitchFamily="18" charset="0"/>
              </a:rPr>
              <a:t>T</a:t>
            </a:r>
          </a:p>
          <a:p>
            <a:pPr eaLnBrk="1" hangingPunct="1">
              <a:buFont typeface="Wingdings" pitchFamily="2" charset="2"/>
              <a:buNone/>
            </a:pPr>
            <a:r>
              <a:rPr lang="zh-CN" altLang="en-US" sz="2400" smtClean="0">
                <a:cs typeface="Times New Roman" pitchFamily="18" charset="0"/>
              </a:rPr>
              <a:t>其中，</a:t>
            </a:r>
          </a:p>
          <a:p>
            <a:pPr eaLnBrk="1" hangingPunct="1">
              <a:buFont typeface="Wingdings" pitchFamily="2" charset="2"/>
              <a:buNone/>
            </a:pPr>
            <a:r>
              <a:rPr lang="en-US" altLang="zh-CN" sz="2400" i="1" smtClean="0">
                <a:cs typeface="Times New Roman" pitchFamily="18" charset="0"/>
              </a:rPr>
              <a:t>	 PV</a:t>
            </a:r>
            <a:r>
              <a:rPr lang="zh-CN" altLang="en-US" sz="2400" smtClean="0">
                <a:cs typeface="Times New Roman" pitchFamily="18" charset="0"/>
              </a:rPr>
              <a:t>是第</a:t>
            </a:r>
            <a:r>
              <a:rPr lang="en-US" altLang="zh-CN" sz="2400" smtClean="0">
                <a:cs typeface="Times New Roman" pitchFamily="18" charset="0"/>
              </a:rPr>
              <a:t>0</a:t>
            </a:r>
            <a:r>
              <a:rPr lang="zh-CN" altLang="en-US" sz="2400" smtClean="0">
                <a:cs typeface="Times New Roman" pitchFamily="18" charset="0"/>
              </a:rPr>
              <a:t>期的价值</a:t>
            </a:r>
            <a:r>
              <a:rPr lang="en-US" altLang="zh-CN" sz="2400" smtClean="0">
                <a:cs typeface="Times New Roman" pitchFamily="18" charset="0"/>
              </a:rPr>
              <a:t>,</a:t>
            </a:r>
          </a:p>
          <a:p>
            <a:pPr lvl="1" eaLnBrk="1" hangingPunct="1">
              <a:spcBef>
                <a:spcPct val="50000"/>
              </a:spcBef>
              <a:buFontTx/>
              <a:buNone/>
            </a:pPr>
            <a:r>
              <a:rPr lang="en-US" altLang="zh-CN" sz="2400" i="1" smtClean="0">
                <a:cs typeface="Times New Roman" pitchFamily="18" charset="0"/>
              </a:rPr>
              <a:t>r </a:t>
            </a:r>
            <a:r>
              <a:rPr lang="zh-CN" altLang="en-US" sz="2400" smtClean="0">
                <a:cs typeface="Times New Roman" pitchFamily="18" charset="0"/>
              </a:rPr>
              <a:t>是利率</a:t>
            </a:r>
            <a:r>
              <a:rPr lang="en-US" altLang="zh-CN" sz="2400" smtClean="0">
                <a:cs typeface="Times New Roman" pitchFamily="18" charset="0"/>
              </a:rPr>
              <a:t>, </a:t>
            </a:r>
          </a:p>
          <a:p>
            <a:pPr lvl="1" eaLnBrk="1" hangingPunct="1">
              <a:spcBef>
                <a:spcPct val="50000"/>
              </a:spcBef>
              <a:buFontTx/>
              <a:buNone/>
            </a:pPr>
            <a:r>
              <a:rPr lang="en-US" altLang="zh-CN" sz="2400" i="1" smtClean="0">
                <a:cs typeface="Times New Roman" pitchFamily="18" charset="0"/>
              </a:rPr>
              <a:t>T</a:t>
            </a:r>
            <a:r>
              <a:rPr lang="en-US" altLang="zh-CN" sz="2400" smtClean="0">
                <a:cs typeface="Times New Roman" pitchFamily="18" charset="0"/>
              </a:rPr>
              <a:t> </a:t>
            </a:r>
            <a:r>
              <a:rPr lang="zh-CN" altLang="en-US" sz="2400" smtClean="0">
                <a:cs typeface="Times New Roman" pitchFamily="18" charset="0"/>
              </a:rPr>
              <a:t>是投资时间。</a:t>
            </a:r>
          </a:p>
          <a:p>
            <a:pPr eaLnBrk="1" hangingPunct="1">
              <a:spcBef>
                <a:spcPct val="50000"/>
              </a:spcBef>
            </a:pPr>
            <a:r>
              <a:rPr lang="en-US" altLang="zh-CN" sz="2800" b="1" smtClean="0"/>
              <a:t>(1 + </a:t>
            </a:r>
            <a:r>
              <a:rPr lang="en-US" altLang="zh-CN" sz="2800" b="1" i="1" smtClean="0"/>
              <a:t>r</a:t>
            </a:r>
            <a:r>
              <a:rPr lang="en-US" altLang="zh-CN" sz="2800" b="1" smtClean="0"/>
              <a:t>)</a:t>
            </a:r>
            <a:r>
              <a:rPr lang="en-US" altLang="zh-CN" sz="2800" b="1" baseline="33000" smtClean="0"/>
              <a:t>t</a:t>
            </a:r>
            <a:r>
              <a:rPr lang="en-US" altLang="zh-CN" sz="2800" b="1" smtClean="0"/>
              <a:t> </a:t>
            </a:r>
            <a:r>
              <a:rPr lang="zh-CN" altLang="en-US" sz="2800" b="1" smtClean="0"/>
              <a:t>是</a:t>
            </a:r>
            <a:r>
              <a:rPr lang="zh-CN" altLang="en-US" sz="2800" b="1" i="1" smtClean="0">
                <a:solidFill>
                  <a:srgbClr val="FF0000"/>
                </a:solidFill>
              </a:rPr>
              <a:t>终值利率因子</a:t>
            </a:r>
            <a:r>
              <a:rPr lang="en-US" altLang="zh-CN" sz="2800" b="1" i="1" smtClean="0">
                <a:solidFill>
                  <a:srgbClr val="FF0000"/>
                </a:solidFill>
              </a:rPr>
              <a:t>(FVIF),</a:t>
            </a:r>
            <a:r>
              <a:rPr lang="zh-CN" altLang="en-US" sz="2800" b="1" i="1" smtClean="0">
                <a:solidFill>
                  <a:srgbClr val="FF0000"/>
                </a:solidFill>
              </a:rPr>
              <a:t>也称为复利终值系数</a:t>
            </a:r>
            <a:endParaRPr lang="zh-CN" altLang="en-US" sz="2800" smtClean="0">
              <a:cs typeface="Times New Roman" pitchFamily="18" charset="0"/>
            </a:endParaRPr>
          </a:p>
          <a:p>
            <a:pPr lvl="1" eaLnBrk="1" hangingPunct="1">
              <a:spcBef>
                <a:spcPct val="50000"/>
              </a:spcBef>
              <a:buFontTx/>
              <a:buNone/>
            </a:pPr>
            <a:endParaRPr lang="en-US" sz="2400" smtClean="0"/>
          </a:p>
        </p:txBody>
      </p:sp>
    </p:spTree>
    <p:extLst>
      <p:ext uri="{BB962C8B-B14F-4D97-AF65-F5344CB8AC3E}">
        <p14:creationId xmlns:p14="http://schemas.microsoft.com/office/powerpoint/2010/main" val="42863974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26CE4F3-3FEC-4F77-ADD5-77C1D2AAD501}" type="slidenum">
              <a:rPr lang="en-US" altLang="zh-CN"/>
              <a:pPr eaLnBrk="1" hangingPunct="1"/>
              <a:t>114</a:t>
            </a:fld>
            <a:endParaRPr lang="en-US" altLang="zh-CN"/>
          </a:p>
        </p:txBody>
      </p:sp>
      <p:sp>
        <p:nvSpPr>
          <p:cNvPr id="70658" name="Rectangle 2"/>
          <p:cNvSpPr>
            <a:spLocks noGrp="1" noChangeArrowheads="1"/>
          </p:cNvSpPr>
          <p:nvPr>
            <p:ph type="title"/>
          </p:nvPr>
        </p:nvSpPr>
        <p:spPr/>
        <p:txBody>
          <a:bodyPr/>
          <a:lstStyle/>
          <a:p>
            <a:pPr eaLnBrk="1" hangingPunct="1"/>
            <a:r>
              <a:rPr lang="zh-CN" altLang="en-US" sz="4000" smtClean="0"/>
              <a:t>多期中的终值</a:t>
            </a:r>
            <a:endParaRPr lang="en-US" sz="4000" smtClean="0"/>
          </a:p>
        </p:txBody>
      </p:sp>
      <p:sp>
        <p:nvSpPr>
          <p:cNvPr id="70659" name="Rectangle 3"/>
          <p:cNvSpPr>
            <a:spLocks noGrp="1" noChangeArrowheads="1"/>
          </p:cNvSpPr>
          <p:nvPr>
            <p:ph type="body" idx="1"/>
          </p:nvPr>
        </p:nvSpPr>
        <p:spPr>
          <a:xfrm>
            <a:off x="457200" y="1600200"/>
            <a:ext cx="8229600" cy="4953000"/>
          </a:xfrm>
        </p:spPr>
        <p:txBody>
          <a:bodyPr/>
          <a:lstStyle/>
          <a:p>
            <a:pPr eaLnBrk="1" hangingPunct="1"/>
            <a:r>
              <a:rPr lang="zh-CN" altLang="en-US" sz="2800" smtClean="0"/>
              <a:t>假设刘先生购买了</a:t>
            </a:r>
            <a:r>
              <a:rPr lang="en-US" altLang="zh-CN" sz="2800" smtClean="0"/>
              <a:t>China</a:t>
            </a:r>
            <a:r>
              <a:rPr lang="zh-CN" altLang="en-US" sz="2800" smtClean="0"/>
              <a:t>公司首次公开发售时的股票。该公司的当前分红为每股</a:t>
            </a:r>
            <a:r>
              <a:rPr lang="en-US" altLang="zh-CN" sz="2800" smtClean="0"/>
              <a:t>1.10</a:t>
            </a:r>
            <a:r>
              <a:rPr lang="zh-CN" altLang="en-US" sz="2800" smtClean="0"/>
              <a:t>元，并预计能在未来</a:t>
            </a:r>
            <a:r>
              <a:rPr lang="en-US" altLang="zh-CN" sz="2800" smtClean="0"/>
              <a:t>5</a:t>
            </a:r>
            <a:r>
              <a:rPr lang="zh-CN" altLang="en-US" sz="2800" smtClean="0"/>
              <a:t>年中以每年</a:t>
            </a:r>
            <a:r>
              <a:rPr lang="en-US" altLang="zh-CN" sz="2800" smtClean="0"/>
              <a:t>40</a:t>
            </a:r>
            <a:r>
              <a:rPr lang="zh-CN" altLang="en-US" sz="2800" smtClean="0"/>
              <a:t>％的速度增长。</a:t>
            </a:r>
            <a:endParaRPr lang="en-US" sz="2800" smtClean="0"/>
          </a:p>
          <a:p>
            <a:pPr eaLnBrk="1" hangingPunct="1"/>
            <a:r>
              <a:rPr lang="zh-CN" altLang="en-US" sz="2800" smtClean="0"/>
              <a:t>问：</a:t>
            </a:r>
            <a:r>
              <a:rPr lang="en-US" altLang="zh-CN" sz="2800" smtClean="0"/>
              <a:t>5</a:t>
            </a:r>
            <a:r>
              <a:rPr lang="zh-CN" altLang="en-US" sz="2800" smtClean="0"/>
              <a:t>年后的股利为多少</a:t>
            </a:r>
            <a:r>
              <a:rPr lang="en-US" altLang="zh-CN" sz="2800" smtClean="0"/>
              <a:t>?</a:t>
            </a:r>
          </a:p>
          <a:p>
            <a:pPr eaLnBrk="1" hangingPunct="1"/>
            <a:endParaRPr lang="en-US" sz="1800" smtClean="0"/>
          </a:p>
          <a:p>
            <a:pPr algn="ctr" eaLnBrk="1" hangingPunct="1">
              <a:buFont typeface="Wingdings" pitchFamily="2" charset="2"/>
              <a:buNone/>
            </a:pPr>
            <a:r>
              <a:rPr lang="en-US" altLang="zh-CN" sz="2800" i="1" smtClean="0">
                <a:cs typeface="Times New Roman" pitchFamily="18" charset="0"/>
              </a:rPr>
              <a:t>FV</a:t>
            </a:r>
            <a:r>
              <a:rPr lang="en-US" altLang="zh-CN" sz="2800" smtClean="0">
                <a:cs typeface="Times New Roman" pitchFamily="18" charset="0"/>
              </a:rPr>
              <a:t> = </a:t>
            </a:r>
            <a:r>
              <a:rPr lang="en-US" altLang="zh-CN" sz="2800" i="1" smtClean="0">
                <a:cs typeface="Times New Roman" pitchFamily="18" charset="0"/>
              </a:rPr>
              <a:t>PV</a:t>
            </a:r>
            <a:r>
              <a:rPr lang="en-US" altLang="zh-CN" sz="2800" smtClean="0">
                <a:cs typeface="Times New Roman" pitchFamily="18" charset="0"/>
              </a:rPr>
              <a:t>×(1 + </a:t>
            </a:r>
            <a:r>
              <a:rPr lang="en-US" altLang="zh-CN" sz="2800" i="1" smtClean="0">
                <a:cs typeface="Times New Roman" pitchFamily="18" charset="0"/>
              </a:rPr>
              <a:t>r</a:t>
            </a:r>
            <a:r>
              <a:rPr lang="en-US" altLang="zh-CN" sz="2800" smtClean="0">
                <a:cs typeface="Times New Roman" pitchFamily="18" charset="0"/>
              </a:rPr>
              <a:t>)</a:t>
            </a:r>
            <a:r>
              <a:rPr lang="en-US" altLang="zh-CN" sz="2800" i="1" baseline="30000" smtClean="0">
                <a:cs typeface="Times New Roman" pitchFamily="18" charset="0"/>
              </a:rPr>
              <a:t>T</a:t>
            </a:r>
          </a:p>
          <a:p>
            <a:pPr algn="ctr" eaLnBrk="1" hangingPunct="1">
              <a:buFont typeface="Wingdings" pitchFamily="2" charset="2"/>
              <a:buNone/>
            </a:pPr>
            <a:endParaRPr lang="en-US" altLang="zh-CN" sz="1600" smtClean="0">
              <a:cs typeface="Times New Roman" pitchFamily="18" charset="0"/>
            </a:endParaRPr>
          </a:p>
          <a:p>
            <a:pPr algn="ctr" eaLnBrk="1" hangingPunct="1">
              <a:buFont typeface="Wingdings" pitchFamily="2" charset="2"/>
              <a:buNone/>
            </a:pPr>
            <a:r>
              <a:rPr lang="en-US" altLang="zh-CN" sz="2800" smtClean="0">
                <a:latin typeface="Arial" pitchFamily="34" charset="0"/>
                <a:cs typeface="Times New Roman" pitchFamily="18" charset="0"/>
              </a:rPr>
              <a:t>¥</a:t>
            </a:r>
            <a:r>
              <a:rPr lang="en-US" altLang="zh-CN" sz="2800" smtClean="0">
                <a:cs typeface="Times New Roman" pitchFamily="18" charset="0"/>
              </a:rPr>
              <a:t>5.92 = </a:t>
            </a:r>
            <a:r>
              <a:rPr lang="en-US" altLang="zh-CN" sz="2800" smtClean="0">
                <a:latin typeface="Arial" pitchFamily="34" charset="0"/>
                <a:cs typeface="Times New Roman" pitchFamily="18" charset="0"/>
              </a:rPr>
              <a:t>¥</a:t>
            </a:r>
            <a:r>
              <a:rPr lang="en-US" altLang="zh-CN" sz="2800" smtClean="0">
                <a:cs typeface="Times New Roman" pitchFamily="18" charset="0"/>
              </a:rPr>
              <a:t>1.10×(1+40%)</a:t>
            </a:r>
            <a:r>
              <a:rPr lang="en-US" altLang="zh-CN" sz="2800" i="1" baseline="30000" smtClean="0">
                <a:cs typeface="Times New Roman" pitchFamily="18" charset="0"/>
              </a:rPr>
              <a:t>5</a:t>
            </a:r>
          </a:p>
        </p:txBody>
      </p:sp>
    </p:spTree>
    <p:extLst>
      <p:ext uri="{BB962C8B-B14F-4D97-AF65-F5344CB8AC3E}">
        <p14:creationId xmlns:p14="http://schemas.microsoft.com/office/powerpoint/2010/main" val="32195211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72F0D7C-2338-4B21-A41A-14B47277F12D}" type="slidenum">
              <a:rPr lang="en-US" altLang="zh-CN"/>
              <a:pPr eaLnBrk="1" hangingPunct="1"/>
              <a:t>115</a:t>
            </a:fld>
            <a:endParaRPr lang="en-US" altLang="zh-CN"/>
          </a:p>
        </p:txBody>
      </p:sp>
      <p:sp>
        <p:nvSpPr>
          <p:cNvPr id="71682" name="Rectangle 2"/>
          <p:cNvSpPr>
            <a:spLocks noGrp="1" noChangeArrowheads="1"/>
          </p:cNvSpPr>
          <p:nvPr>
            <p:ph type="title"/>
          </p:nvPr>
        </p:nvSpPr>
        <p:spPr/>
        <p:txBody>
          <a:bodyPr lIns="92075" tIns="46038" rIns="92075" bIns="46038" anchorCtr="0"/>
          <a:lstStyle/>
          <a:p>
            <a:pPr eaLnBrk="1" hangingPunct="1"/>
            <a:r>
              <a:rPr lang="zh-CN" altLang="en-US" smtClean="0"/>
              <a:t>单个现金流的终值</a:t>
            </a:r>
          </a:p>
        </p:txBody>
      </p:sp>
      <p:graphicFrame>
        <p:nvGraphicFramePr>
          <p:cNvPr id="23557" name="Object 3"/>
          <p:cNvGraphicFramePr>
            <a:graphicFrameLocks/>
          </p:cNvGraphicFramePr>
          <p:nvPr>
            <p:extLst>
              <p:ext uri="{D42A27DB-BD31-4B8C-83A1-F6EECF244321}">
                <p14:modId xmlns:p14="http://schemas.microsoft.com/office/powerpoint/2010/main" val="754641764"/>
              </p:ext>
            </p:extLst>
          </p:nvPr>
        </p:nvGraphicFramePr>
        <p:xfrm>
          <a:off x="1524000" y="1600200"/>
          <a:ext cx="3822700" cy="698500"/>
        </p:xfrm>
        <a:graphic>
          <a:graphicData uri="http://schemas.openxmlformats.org/presentationml/2006/ole">
            <mc:AlternateContent xmlns:mc="http://schemas.openxmlformats.org/markup-compatibility/2006">
              <mc:Choice xmlns:v="urn:schemas-microsoft-com:vml" Requires="v">
                <p:oleObj spid="_x0000_s80909" name="公式" r:id="rId4" imgW="3822700" imgH="698500" progId="Equation.3">
                  <p:embed/>
                </p:oleObj>
              </mc:Choice>
              <mc:Fallback>
                <p:oleObj name="公式" r:id="rId4" imgW="3822700" imgH="6985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3822700" cy="698500"/>
                      </a:xfrm>
                      <a:prstGeom prst="rect">
                        <a:avLst/>
                      </a:prstGeom>
                      <a:noFill/>
                      <a:ln>
                        <a:noFill/>
                      </a:ln>
                      <a:effectLst/>
                    </p:spPr>
                  </p:pic>
                </p:oleObj>
              </mc:Fallback>
            </mc:AlternateContent>
          </a:graphicData>
        </a:graphic>
      </p:graphicFrame>
      <p:pic>
        <p:nvPicPr>
          <p:cNvPr id="23558" name="Picture 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2286000"/>
            <a:ext cx="76327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11879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3"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385CDBD-01A4-42F2-88D0-B5145106C65B}" type="slidenum">
              <a:rPr lang="en-US" altLang="zh-CN"/>
              <a:pPr eaLnBrk="1" hangingPunct="1"/>
              <a:t>116</a:t>
            </a:fld>
            <a:endParaRPr lang="en-US" altLang="zh-CN"/>
          </a:p>
        </p:txBody>
      </p:sp>
      <p:sp>
        <p:nvSpPr>
          <p:cNvPr id="67586" name="Rectangle 2"/>
          <p:cNvSpPr>
            <a:spLocks noGrp="1" noChangeArrowheads="1"/>
          </p:cNvSpPr>
          <p:nvPr>
            <p:ph type="title"/>
          </p:nvPr>
        </p:nvSpPr>
        <p:spPr>
          <a:xfrm>
            <a:off x="685800" y="762000"/>
            <a:ext cx="7772400" cy="838200"/>
          </a:xfrm>
        </p:spPr>
        <p:txBody>
          <a:bodyPr/>
          <a:lstStyle/>
          <a:p>
            <a:pPr eaLnBrk="1" hangingPunct="1"/>
            <a:r>
              <a:rPr lang="zh-CN" altLang="en-US" smtClean="0"/>
              <a:t>多期中的现值</a:t>
            </a:r>
            <a:endParaRPr lang="en-US" smtClean="0"/>
          </a:p>
        </p:txBody>
      </p:sp>
      <p:sp>
        <p:nvSpPr>
          <p:cNvPr id="67587" name="Rectangle 3"/>
          <p:cNvSpPr>
            <a:spLocks noGrp="1" noChangeArrowheads="1"/>
          </p:cNvSpPr>
          <p:nvPr>
            <p:ph type="body" idx="1"/>
          </p:nvPr>
        </p:nvSpPr>
        <p:spPr>
          <a:xfrm>
            <a:off x="457200" y="1600200"/>
            <a:ext cx="8229600" cy="1765300"/>
          </a:xfrm>
        </p:spPr>
        <p:txBody>
          <a:bodyPr/>
          <a:lstStyle/>
          <a:p>
            <a:pPr eaLnBrk="1" hangingPunct="1"/>
            <a:r>
              <a:rPr lang="zh-CN" altLang="en-US" sz="2800" smtClean="0"/>
              <a:t>假如利率是</a:t>
            </a:r>
            <a:r>
              <a:rPr lang="en-US" altLang="zh-CN" sz="2800" smtClean="0"/>
              <a:t>15</a:t>
            </a:r>
            <a:r>
              <a:rPr lang="zh-CN" altLang="en-US" sz="2800" smtClean="0"/>
              <a:t>％，你想在</a:t>
            </a:r>
            <a:r>
              <a:rPr lang="en-US" altLang="zh-CN" sz="2800" smtClean="0"/>
              <a:t>5</a:t>
            </a:r>
            <a:r>
              <a:rPr lang="zh-CN" altLang="en-US" sz="2800" smtClean="0"/>
              <a:t>年后获得</a:t>
            </a:r>
            <a:r>
              <a:rPr lang="en-US" altLang="zh-CN" sz="2800" smtClean="0"/>
              <a:t>2</a:t>
            </a:r>
            <a:r>
              <a:rPr lang="zh-CN" altLang="en-US" sz="2800" smtClean="0"/>
              <a:t>万元，你需要在今天拿出多少钱进行投资</a:t>
            </a:r>
            <a:r>
              <a:rPr lang="en-US" altLang="zh-CN" sz="2800" smtClean="0"/>
              <a:t>?</a:t>
            </a:r>
            <a:endParaRPr lang="en-US" altLang="zh-CN" sz="1600" smtClean="0"/>
          </a:p>
        </p:txBody>
      </p:sp>
      <p:grpSp>
        <p:nvGrpSpPr>
          <p:cNvPr id="2" name="Group 4"/>
          <p:cNvGrpSpPr>
            <a:grpSpLocks/>
          </p:cNvGrpSpPr>
          <p:nvPr/>
        </p:nvGrpSpPr>
        <p:grpSpPr bwMode="auto">
          <a:xfrm>
            <a:off x="914400" y="3962400"/>
            <a:ext cx="7118350" cy="1041400"/>
            <a:chOff x="720" y="3369"/>
            <a:chExt cx="4484" cy="656"/>
          </a:xfrm>
        </p:grpSpPr>
        <p:sp>
          <p:nvSpPr>
            <p:cNvPr id="24586" name="Line 5"/>
            <p:cNvSpPr>
              <a:spLocks noChangeShapeType="1"/>
            </p:cNvSpPr>
            <p:nvPr/>
          </p:nvSpPr>
          <p:spPr bwMode="auto">
            <a:xfrm>
              <a:off x="864" y="3513"/>
              <a:ext cx="4272"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7" name="Line 6"/>
            <p:cNvSpPr>
              <a:spLocks noChangeShapeType="1"/>
            </p:cNvSpPr>
            <p:nvPr/>
          </p:nvSpPr>
          <p:spPr bwMode="auto">
            <a:xfrm>
              <a:off x="864"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8" name="Line 7"/>
            <p:cNvSpPr>
              <a:spLocks noChangeShapeType="1"/>
            </p:cNvSpPr>
            <p:nvPr/>
          </p:nvSpPr>
          <p:spPr bwMode="auto">
            <a:xfrm>
              <a:off x="1718"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9" name="Line 8"/>
            <p:cNvSpPr>
              <a:spLocks noChangeShapeType="1"/>
            </p:cNvSpPr>
            <p:nvPr/>
          </p:nvSpPr>
          <p:spPr bwMode="auto">
            <a:xfrm>
              <a:off x="2572"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0" name="Line 9"/>
            <p:cNvSpPr>
              <a:spLocks noChangeShapeType="1"/>
            </p:cNvSpPr>
            <p:nvPr/>
          </p:nvSpPr>
          <p:spPr bwMode="auto">
            <a:xfrm>
              <a:off x="3427"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1" name="Line 10"/>
            <p:cNvSpPr>
              <a:spLocks noChangeShapeType="1"/>
            </p:cNvSpPr>
            <p:nvPr/>
          </p:nvSpPr>
          <p:spPr bwMode="auto">
            <a:xfrm>
              <a:off x="4281"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2" name="Line 11"/>
            <p:cNvSpPr>
              <a:spLocks noChangeShapeType="1"/>
            </p:cNvSpPr>
            <p:nvPr/>
          </p:nvSpPr>
          <p:spPr bwMode="auto">
            <a:xfrm>
              <a:off x="5136" y="336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3" name="Rectangle 12"/>
            <p:cNvSpPr>
              <a:spLocks noChangeArrowheads="1"/>
            </p:cNvSpPr>
            <p:nvPr/>
          </p:nvSpPr>
          <p:spPr bwMode="auto">
            <a:xfrm>
              <a:off x="720"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0</a:t>
              </a:r>
            </a:p>
          </p:txBody>
        </p:sp>
        <p:sp>
          <p:nvSpPr>
            <p:cNvPr id="24594" name="Rectangle 13"/>
            <p:cNvSpPr>
              <a:spLocks noChangeArrowheads="1"/>
            </p:cNvSpPr>
            <p:nvPr/>
          </p:nvSpPr>
          <p:spPr bwMode="auto">
            <a:xfrm>
              <a:off x="1574"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1</a:t>
              </a:r>
            </a:p>
          </p:txBody>
        </p:sp>
        <p:sp>
          <p:nvSpPr>
            <p:cNvPr id="24595" name="Rectangle 14"/>
            <p:cNvSpPr>
              <a:spLocks noChangeArrowheads="1"/>
            </p:cNvSpPr>
            <p:nvPr/>
          </p:nvSpPr>
          <p:spPr bwMode="auto">
            <a:xfrm>
              <a:off x="2428"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2</a:t>
              </a:r>
            </a:p>
          </p:txBody>
        </p:sp>
        <p:sp>
          <p:nvSpPr>
            <p:cNvPr id="24596" name="Rectangle 15"/>
            <p:cNvSpPr>
              <a:spLocks noChangeArrowheads="1"/>
            </p:cNvSpPr>
            <p:nvPr/>
          </p:nvSpPr>
          <p:spPr bwMode="auto">
            <a:xfrm>
              <a:off x="3283"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3</a:t>
              </a:r>
            </a:p>
          </p:txBody>
        </p:sp>
        <p:sp>
          <p:nvSpPr>
            <p:cNvPr id="24597" name="Rectangle 16"/>
            <p:cNvSpPr>
              <a:spLocks noChangeArrowheads="1"/>
            </p:cNvSpPr>
            <p:nvPr/>
          </p:nvSpPr>
          <p:spPr bwMode="auto">
            <a:xfrm>
              <a:off x="4137"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4</a:t>
              </a:r>
            </a:p>
          </p:txBody>
        </p:sp>
        <p:sp>
          <p:nvSpPr>
            <p:cNvPr id="24598" name="Rectangle 17"/>
            <p:cNvSpPr>
              <a:spLocks noChangeArrowheads="1"/>
            </p:cNvSpPr>
            <p:nvPr/>
          </p:nvSpPr>
          <p:spPr bwMode="auto">
            <a:xfrm>
              <a:off x="4992" y="373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400" i="1">
                  <a:latin typeface="Times New Roman" pitchFamily="18" charset="0"/>
                </a:rPr>
                <a:t>5</a:t>
              </a:r>
            </a:p>
          </p:txBody>
        </p:sp>
      </p:grpSp>
      <p:sp>
        <p:nvSpPr>
          <p:cNvPr id="67602" name="Rectangle 18"/>
          <p:cNvSpPr>
            <a:spLocks noChangeArrowheads="1"/>
          </p:cNvSpPr>
          <p:nvPr/>
        </p:nvSpPr>
        <p:spPr bwMode="auto">
          <a:xfrm>
            <a:off x="7181850" y="3248025"/>
            <a:ext cx="133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a:latin typeface="Times New Roman" pitchFamily="18" charset="0"/>
              </a:rPr>
              <a:t>¥20,000</a:t>
            </a:r>
          </a:p>
        </p:txBody>
      </p:sp>
      <p:sp>
        <p:nvSpPr>
          <p:cNvPr id="67603" name="Rectangle 19"/>
          <p:cNvSpPr>
            <a:spLocks noChangeArrowheads="1"/>
          </p:cNvSpPr>
          <p:nvPr/>
        </p:nvSpPr>
        <p:spPr bwMode="auto">
          <a:xfrm>
            <a:off x="762000" y="3248025"/>
            <a:ext cx="619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PV</a:t>
            </a:r>
          </a:p>
        </p:txBody>
      </p:sp>
      <p:graphicFrame>
        <p:nvGraphicFramePr>
          <p:cNvPr id="67604" name="Object 20"/>
          <p:cNvGraphicFramePr>
            <a:graphicFrameLocks noChangeAspect="1"/>
          </p:cNvGraphicFramePr>
          <p:nvPr/>
        </p:nvGraphicFramePr>
        <p:xfrm>
          <a:off x="2660650" y="5151438"/>
          <a:ext cx="3671888" cy="1033462"/>
        </p:xfrm>
        <a:graphic>
          <a:graphicData uri="http://schemas.openxmlformats.org/presentationml/2006/ole">
            <mc:AlternateContent xmlns:mc="http://schemas.openxmlformats.org/markup-compatibility/2006">
              <mc:Choice xmlns:v="urn:schemas-microsoft-com:vml" Requires="v">
                <p:oleObj spid="_x0000_s81933" name="公式" r:id="rId3" imgW="1476257" imgH="409643" progId="Equation.3">
                  <p:embed/>
                </p:oleObj>
              </mc:Choice>
              <mc:Fallback>
                <p:oleObj name="公式" r:id="rId3" imgW="1476257" imgH="4096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650" y="5151438"/>
                        <a:ext cx="3671888"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455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760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760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67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2" grpId="0" autoUpdateAnimBg="0"/>
      <p:bldP spid="67603"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DF75FE-A6C2-445C-B74B-8B37B6FD2370}" type="slidenum">
              <a:rPr lang="en-US" altLang="zh-CN"/>
              <a:pPr eaLnBrk="1" hangingPunct="1"/>
              <a:t>117</a:t>
            </a:fld>
            <a:endParaRPr lang="en-US" altLang="zh-CN"/>
          </a:p>
        </p:txBody>
      </p:sp>
      <p:sp>
        <p:nvSpPr>
          <p:cNvPr id="68610" name="Rectangle 2"/>
          <p:cNvSpPr>
            <a:spLocks noChangeArrowheads="1"/>
          </p:cNvSpPr>
          <p:nvPr/>
        </p:nvSpPr>
        <p:spPr bwMode="auto">
          <a:xfrm>
            <a:off x="457200" y="2520950"/>
            <a:ext cx="82296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4025" indent="-454025" eaLnBrk="0" hangingPunct="0">
              <a:lnSpc>
                <a:spcPct val="90000"/>
              </a:lnSpc>
              <a:spcBef>
                <a:spcPct val="50000"/>
              </a:spcBef>
              <a:buClr>
                <a:schemeClr val="tx2"/>
              </a:buClr>
              <a:buSzPct val="75000"/>
              <a:buFont typeface="Monotype Sorts" pitchFamily="2" charset="2"/>
              <a:buNone/>
            </a:pPr>
            <a:r>
              <a:rPr lang="zh-CN" altLang="en-US" sz="2200">
                <a:latin typeface="微软简楷体" pitchFamily="2" charset="-122"/>
                <a:ea typeface="微软简楷体" pitchFamily="2" charset="-122"/>
              </a:rPr>
              <a:t>已知终值（</a:t>
            </a:r>
            <a:r>
              <a:rPr lang="en-US" altLang="zh-CN" sz="2200">
                <a:latin typeface="微软简楷体" pitchFamily="2" charset="-122"/>
                <a:ea typeface="微软简楷体" pitchFamily="2" charset="-122"/>
              </a:rPr>
              <a:t>2</a:t>
            </a:r>
            <a:r>
              <a:rPr lang="zh-CN" altLang="en-US" sz="2200">
                <a:latin typeface="微软简楷体" pitchFamily="2" charset="-122"/>
                <a:ea typeface="微软简楷体" pitchFamily="2" charset="-122"/>
              </a:rPr>
              <a:t>万），利率（</a:t>
            </a:r>
            <a:r>
              <a:rPr lang="en-US" altLang="zh-CN" sz="2200">
                <a:latin typeface="微软简楷体" pitchFamily="2" charset="-122"/>
                <a:ea typeface="微软简楷体" pitchFamily="2" charset="-122"/>
              </a:rPr>
              <a:t>8%)</a:t>
            </a:r>
            <a:r>
              <a:rPr lang="zh-CN" altLang="en-US" sz="2200">
                <a:latin typeface="微软简楷体" pitchFamily="2" charset="-122"/>
                <a:ea typeface="微软简楷体" pitchFamily="2" charset="-122"/>
              </a:rPr>
              <a:t>，投资时间（三年）</a:t>
            </a:r>
            <a:endParaRPr lang="en-US" sz="2200">
              <a:latin typeface="微软简楷体" pitchFamily="2" charset="-122"/>
              <a:ea typeface="微软简楷体" pitchFamily="2" charset="-122"/>
            </a:endParaRPr>
          </a:p>
          <a:p>
            <a:pPr marL="454025" indent="-454025" eaLnBrk="0" hangingPunct="0">
              <a:lnSpc>
                <a:spcPct val="90000"/>
              </a:lnSpc>
              <a:spcBef>
                <a:spcPct val="50000"/>
              </a:spcBef>
              <a:buClr>
                <a:schemeClr val="tx2"/>
              </a:buClr>
              <a:buSzPct val="75000"/>
              <a:buFont typeface="Monotype Sorts" pitchFamily="2" charset="2"/>
              <a:buNone/>
            </a:pPr>
            <a:r>
              <a:rPr lang="zh-CN" altLang="en-US" sz="2200">
                <a:latin typeface="微软简楷体" pitchFamily="2" charset="-122"/>
                <a:ea typeface="微软简楷体" pitchFamily="2" charset="-122"/>
              </a:rPr>
              <a:t>那么现值可以这样得到：</a:t>
            </a:r>
            <a:endParaRPr lang="en-US" sz="2200">
              <a:latin typeface="微软简楷体" pitchFamily="2" charset="-122"/>
              <a:ea typeface="微软简楷体" pitchFamily="2" charset="-122"/>
            </a:endParaRPr>
          </a:p>
          <a:p>
            <a:pPr marL="454025" indent="-454025" eaLnBrk="0" hangingPunct="0">
              <a:lnSpc>
                <a:spcPct val="90000"/>
              </a:lnSpc>
              <a:spcBef>
                <a:spcPct val="50000"/>
              </a:spcBef>
              <a:buClr>
                <a:schemeClr val="tx2"/>
              </a:buClr>
              <a:buSzPct val="75000"/>
              <a:buFont typeface="Monotype Sorts" pitchFamily="2" charset="2"/>
              <a:buNone/>
            </a:pPr>
            <a:r>
              <a:rPr lang="en-US" sz="2200">
                <a:latin typeface="微软简楷体" pitchFamily="2" charset="-122"/>
                <a:ea typeface="微软简楷体" pitchFamily="2" charset="-122"/>
              </a:rPr>
              <a:t>			</a:t>
            </a:r>
            <a:r>
              <a:rPr lang="zh-CN" altLang="en-US" sz="2200">
                <a:latin typeface="微软简楷体" pitchFamily="2" charset="-122"/>
                <a:ea typeface="微软简楷体" pitchFamily="2" charset="-122"/>
              </a:rPr>
              <a:t>	</a:t>
            </a:r>
            <a:r>
              <a:rPr lang="en-US" altLang="zh-CN" sz="2200">
                <a:latin typeface="微软简楷体" pitchFamily="2" charset="-122"/>
                <a:ea typeface="微软简楷体" pitchFamily="2" charset="-122"/>
              </a:rPr>
              <a:t>FV</a:t>
            </a:r>
            <a:r>
              <a:rPr lang="en-US" altLang="zh-CN" sz="2200" i="1" baseline="-25000">
                <a:latin typeface="微软简楷体" pitchFamily="2" charset="-122"/>
                <a:ea typeface="微软简楷体" pitchFamily="2" charset="-122"/>
              </a:rPr>
              <a:t>t</a:t>
            </a:r>
            <a:r>
              <a:rPr lang="en-US" altLang="zh-CN" sz="2200">
                <a:latin typeface="微软简楷体" pitchFamily="2" charset="-122"/>
                <a:ea typeface="微软简楷体" pitchFamily="2" charset="-122"/>
              </a:rPr>
              <a:t>	 =  PV </a:t>
            </a:r>
            <a:r>
              <a:rPr lang="en-US" altLang="zh-CN" sz="2200" b="1">
                <a:latin typeface="微软简楷体" pitchFamily="2" charset="-122"/>
                <a:ea typeface="微软简楷体" pitchFamily="2" charset="-122"/>
              </a:rPr>
              <a:t>x</a:t>
            </a:r>
            <a:r>
              <a:rPr lang="en-US" altLang="zh-CN" sz="2200">
                <a:latin typeface="微软简楷体" pitchFamily="2" charset="-122"/>
                <a:ea typeface="微软简楷体" pitchFamily="2" charset="-122"/>
              </a:rPr>
              <a:t> (1 + </a:t>
            </a:r>
            <a:r>
              <a:rPr lang="en-US" altLang="zh-CN" sz="2200" i="1">
                <a:latin typeface="微软简楷体" pitchFamily="2" charset="-122"/>
                <a:ea typeface="微软简楷体" pitchFamily="2" charset="-122"/>
              </a:rPr>
              <a:t>r </a:t>
            </a:r>
            <a:r>
              <a:rPr lang="en-US" altLang="zh-CN" sz="2200">
                <a:latin typeface="微软简楷体" pitchFamily="2" charset="-122"/>
                <a:ea typeface="微软简楷体" pitchFamily="2" charset="-122"/>
              </a:rPr>
              <a:t>)</a:t>
            </a:r>
            <a:r>
              <a:rPr lang="en-US" altLang="zh-CN" sz="2200" i="1" baseline="30000">
                <a:latin typeface="微软简楷体" pitchFamily="2" charset="-122"/>
                <a:ea typeface="微软简楷体" pitchFamily="2" charset="-122"/>
              </a:rPr>
              <a:t>t</a:t>
            </a:r>
            <a:endParaRPr lang="en-US" altLang="zh-CN" sz="2200">
              <a:latin typeface="微软简楷体" pitchFamily="2" charset="-122"/>
              <a:ea typeface="微软简楷体" pitchFamily="2" charset="-122"/>
            </a:endParaRPr>
          </a:p>
          <a:p>
            <a:pPr marL="454025" indent="-454025" eaLnBrk="0" hangingPunct="0">
              <a:lnSpc>
                <a:spcPct val="60000"/>
              </a:lnSpc>
              <a:spcBef>
                <a:spcPct val="50000"/>
              </a:spcBef>
              <a:buClr>
                <a:schemeClr val="tx2"/>
              </a:buClr>
              <a:buSzPct val="75000"/>
              <a:buFont typeface="Monotype Sorts" pitchFamily="2" charset="2"/>
              <a:buNone/>
            </a:pPr>
            <a:r>
              <a:rPr lang="en-US" altLang="zh-CN" sz="2200">
                <a:latin typeface="微软简楷体" pitchFamily="2" charset="-122"/>
                <a:ea typeface="微软简楷体" pitchFamily="2" charset="-122"/>
              </a:rPr>
              <a:t> 				</a:t>
            </a:r>
            <a:r>
              <a:rPr lang="en-US" altLang="zh-CN" sz="2200">
                <a:latin typeface="Times New Roman" pitchFamily="18" charset="0"/>
                <a:ea typeface="微软简楷体" pitchFamily="2" charset="-122"/>
              </a:rPr>
              <a:t>¥</a:t>
            </a:r>
            <a:r>
              <a:rPr lang="en-US" altLang="zh-CN" sz="2200">
                <a:latin typeface="微软简楷体" pitchFamily="2" charset="-122"/>
                <a:ea typeface="微软简楷体" pitchFamily="2" charset="-122"/>
              </a:rPr>
              <a:t>20,000 =  PV </a:t>
            </a:r>
            <a:r>
              <a:rPr lang="en-US" altLang="zh-CN" sz="2200" b="1">
                <a:latin typeface="微软简楷体" pitchFamily="2" charset="-122"/>
                <a:ea typeface="微软简楷体" pitchFamily="2" charset="-122"/>
              </a:rPr>
              <a:t>x</a:t>
            </a:r>
            <a:r>
              <a:rPr lang="en-US" altLang="zh-CN" sz="2200">
                <a:latin typeface="微软简楷体" pitchFamily="2" charset="-122"/>
                <a:ea typeface="微软简楷体" pitchFamily="2" charset="-122"/>
              </a:rPr>
              <a:t> (1+8%)</a:t>
            </a:r>
            <a:r>
              <a:rPr lang="en-US" altLang="zh-CN" sz="2200" baseline="30000">
                <a:latin typeface="微软简楷体" pitchFamily="2" charset="-122"/>
                <a:ea typeface="微软简楷体" pitchFamily="2" charset="-122"/>
              </a:rPr>
              <a:t>3</a:t>
            </a:r>
            <a:endParaRPr lang="en-US" altLang="zh-CN" sz="2200">
              <a:latin typeface="微软简楷体" pitchFamily="2" charset="-122"/>
              <a:ea typeface="微软简楷体" pitchFamily="2" charset="-122"/>
            </a:endParaRPr>
          </a:p>
          <a:p>
            <a:pPr marL="454025" indent="-454025" eaLnBrk="0" hangingPunct="0">
              <a:lnSpc>
                <a:spcPct val="90000"/>
              </a:lnSpc>
              <a:spcBef>
                <a:spcPct val="50000"/>
              </a:spcBef>
              <a:buClr>
                <a:schemeClr val="tx2"/>
              </a:buClr>
              <a:buSzPct val="75000"/>
              <a:buFont typeface="Monotype Sorts" pitchFamily="2" charset="2"/>
              <a:buNone/>
            </a:pPr>
            <a:r>
              <a:rPr lang="en-US" altLang="zh-CN" sz="2200">
                <a:latin typeface="微软简楷体" pitchFamily="2" charset="-122"/>
                <a:ea typeface="微软简楷体" pitchFamily="2" charset="-122"/>
              </a:rPr>
              <a:t> 				PV	 =  </a:t>
            </a:r>
            <a:r>
              <a:rPr lang="en-US" altLang="zh-CN" sz="2200">
                <a:latin typeface="Times New Roman" pitchFamily="18" charset="0"/>
                <a:ea typeface="微软简楷体" pitchFamily="2" charset="-122"/>
              </a:rPr>
              <a:t>¥</a:t>
            </a:r>
            <a:r>
              <a:rPr lang="en-US" altLang="zh-CN" sz="2200">
                <a:latin typeface="微软简楷体" pitchFamily="2" charset="-122"/>
                <a:ea typeface="微软简楷体" pitchFamily="2" charset="-122"/>
              </a:rPr>
              <a:t>20,000/(1+8%)</a:t>
            </a:r>
            <a:r>
              <a:rPr lang="en-US" altLang="zh-CN" sz="2200" baseline="30000">
                <a:latin typeface="微软简楷体" pitchFamily="2" charset="-122"/>
                <a:ea typeface="微软简楷体" pitchFamily="2" charset="-122"/>
              </a:rPr>
              <a:t>3</a:t>
            </a:r>
            <a:endParaRPr lang="en-US" altLang="zh-CN" sz="2200">
              <a:latin typeface="微软简楷体" pitchFamily="2" charset="-122"/>
              <a:ea typeface="微软简楷体" pitchFamily="2" charset="-122"/>
            </a:endParaRPr>
          </a:p>
          <a:p>
            <a:pPr marL="454025" indent="-454025" eaLnBrk="0" hangingPunct="0">
              <a:lnSpc>
                <a:spcPct val="50000"/>
              </a:lnSpc>
              <a:spcBef>
                <a:spcPct val="50000"/>
              </a:spcBef>
              <a:buClr>
                <a:schemeClr val="tx2"/>
              </a:buClr>
              <a:buSzPct val="75000"/>
              <a:buFont typeface="Monotype Sorts" pitchFamily="2" charset="2"/>
              <a:buNone/>
            </a:pPr>
            <a:r>
              <a:rPr lang="en-US" altLang="zh-CN" sz="2200">
                <a:latin typeface="微软简楷体" pitchFamily="2" charset="-122"/>
                <a:ea typeface="微软简楷体" pitchFamily="2" charset="-122"/>
              </a:rPr>
              <a:t> 					 =  </a:t>
            </a:r>
            <a:r>
              <a:rPr lang="en-US" altLang="zh-CN" sz="2200">
                <a:latin typeface="Times New Roman" pitchFamily="18" charset="0"/>
                <a:ea typeface="微软简楷体" pitchFamily="2" charset="-122"/>
              </a:rPr>
              <a:t>¥</a:t>
            </a:r>
            <a:r>
              <a:rPr lang="en-US" altLang="zh-CN" sz="2200">
                <a:latin typeface="微软简楷体" pitchFamily="2" charset="-122"/>
                <a:ea typeface="微软简楷体" pitchFamily="2" charset="-122"/>
              </a:rPr>
              <a:t>15,876.64</a:t>
            </a:r>
          </a:p>
          <a:p>
            <a:pPr marL="454025" indent="-454025" eaLnBrk="0" hangingPunct="0">
              <a:lnSpc>
                <a:spcPct val="90000"/>
              </a:lnSpc>
              <a:spcBef>
                <a:spcPct val="50000"/>
              </a:spcBef>
              <a:buClr>
                <a:schemeClr val="tx2"/>
              </a:buClr>
              <a:buSzPct val="75000"/>
              <a:buFont typeface="Monotype Sorts" pitchFamily="2" charset="2"/>
              <a:buNone/>
            </a:pPr>
            <a:r>
              <a:rPr lang="en-US" altLang="zh-CN" sz="2200">
                <a:latin typeface="微软简楷体" pitchFamily="2" charset="-122"/>
                <a:ea typeface="微软简楷体" pitchFamily="2" charset="-122"/>
              </a:rPr>
              <a:t> 	</a:t>
            </a:r>
            <a:r>
              <a:rPr lang="zh-CN" altLang="en-US" sz="2200">
                <a:latin typeface="微软简楷体" pitchFamily="2" charset="-122"/>
                <a:ea typeface="微软简楷体" pitchFamily="2" charset="-122"/>
              </a:rPr>
              <a:t>因此我们得到：年利率为</a:t>
            </a:r>
            <a:r>
              <a:rPr lang="en-US" altLang="zh-CN" sz="2200">
                <a:latin typeface="微软简楷体" pitchFamily="2" charset="-122"/>
                <a:ea typeface="微软简楷体" pitchFamily="2" charset="-122"/>
              </a:rPr>
              <a:t>r</a:t>
            </a:r>
            <a:r>
              <a:rPr lang="zh-CN" altLang="en-US" sz="2200">
                <a:latin typeface="微软简楷体" pitchFamily="2" charset="-122"/>
                <a:ea typeface="微软简楷体" pitchFamily="2" charset="-122"/>
              </a:rPr>
              <a:t>时，要计算</a:t>
            </a:r>
            <a:r>
              <a:rPr lang="en-US" altLang="zh-CN" sz="2200">
                <a:latin typeface="微软简楷体" pitchFamily="2" charset="-122"/>
                <a:ea typeface="微软简楷体" pitchFamily="2" charset="-122"/>
              </a:rPr>
              <a:t>t</a:t>
            </a:r>
            <a:r>
              <a:rPr lang="zh-CN" altLang="en-US" sz="2200">
                <a:latin typeface="微软简楷体" pitchFamily="2" charset="-122"/>
                <a:ea typeface="微软简楷体" pitchFamily="2" charset="-122"/>
              </a:rPr>
              <a:t>时期价值</a:t>
            </a:r>
            <a:r>
              <a:rPr lang="en-US" altLang="zh-CN" sz="2200">
                <a:latin typeface="微软简楷体" pitchFamily="2" charset="-122"/>
                <a:ea typeface="微软简楷体" pitchFamily="2" charset="-122"/>
              </a:rPr>
              <a:t>1</a:t>
            </a:r>
            <a:r>
              <a:rPr lang="zh-CN" altLang="en-US" sz="2200">
                <a:latin typeface="微软简楷体" pitchFamily="2" charset="-122"/>
                <a:ea typeface="微软简楷体" pitchFamily="2" charset="-122"/>
              </a:rPr>
              <a:t>元的投资的现值，可以用以下公式：</a:t>
            </a:r>
            <a:endParaRPr lang="en-US" sz="2200">
              <a:latin typeface="微软简楷体" pitchFamily="2" charset="-122"/>
              <a:ea typeface="微软简楷体" pitchFamily="2" charset="-122"/>
            </a:endParaRPr>
          </a:p>
          <a:p>
            <a:pPr marL="454025" indent="-454025" eaLnBrk="0" hangingPunct="0">
              <a:lnSpc>
                <a:spcPct val="90000"/>
              </a:lnSpc>
              <a:spcBef>
                <a:spcPct val="50000"/>
              </a:spcBef>
              <a:buClr>
                <a:schemeClr val="tx2"/>
              </a:buClr>
              <a:buSzPct val="75000"/>
              <a:buFont typeface="Monotype Sorts" pitchFamily="2" charset="2"/>
              <a:buNone/>
            </a:pPr>
            <a:r>
              <a:rPr lang="en-US" sz="2200" i="1">
                <a:latin typeface="微软简楷体" pitchFamily="2" charset="-122"/>
                <a:ea typeface="微软简楷体" pitchFamily="2" charset="-122"/>
              </a:rPr>
              <a:t>		</a:t>
            </a:r>
            <a:r>
              <a:rPr lang="en-US" altLang="zh-CN" sz="2200" b="1" i="1">
                <a:latin typeface="微软简楷体" pitchFamily="2" charset="-122"/>
                <a:ea typeface="微软简楷体" pitchFamily="2" charset="-122"/>
              </a:rPr>
              <a:t>PV</a:t>
            </a:r>
            <a:r>
              <a:rPr lang="en-US" altLang="zh-CN" sz="2200" b="1">
                <a:latin typeface="微软简楷体" pitchFamily="2" charset="-122"/>
                <a:ea typeface="微软简楷体" pitchFamily="2" charset="-122"/>
              </a:rPr>
              <a:t> = 1/(1 + </a:t>
            </a:r>
            <a:r>
              <a:rPr lang="en-US" altLang="zh-CN" sz="2200" b="1" i="1">
                <a:latin typeface="微软简楷体" pitchFamily="2" charset="-122"/>
                <a:ea typeface="微软简楷体" pitchFamily="2" charset="-122"/>
              </a:rPr>
              <a:t>r</a:t>
            </a:r>
            <a:r>
              <a:rPr lang="en-US" altLang="zh-CN" sz="1400" b="1" i="1">
                <a:latin typeface="微软简楷体" pitchFamily="2" charset="-122"/>
                <a:ea typeface="微软简楷体" pitchFamily="2" charset="-122"/>
              </a:rPr>
              <a:t> </a:t>
            </a:r>
            <a:r>
              <a:rPr lang="en-US" altLang="zh-CN" sz="2200" b="1">
                <a:latin typeface="微软简楷体" pitchFamily="2" charset="-122"/>
                <a:ea typeface="微软简楷体" pitchFamily="2" charset="-122"/>
              </a:rPr>
              <a:t>)</a:t>
            </a:r>
            <a:r>
              <a:rPr lang="en-US" altLang="zh-CN" sz="2200" b="1" i="1" baseline="30000">
                <a:latin typeface="微软简楷体" pitchFamily="2" charset="-122"/>
                <a:ea typeface="微软简楷体" pitchFamily="2" charset="-122"/>
              </a:rPr>
              <a:t>t    </a:t>
            </a:r>
            <a:r>
              <a:rPr lang="zh-CN" altLang="en-US" sz="2200">
                <a:latin typeface="微软简楷体" pitchFamily="2" charset="-122"/>
                <a:ea typeface="微软简楷体" pitchFamily="2" charset="-122"/>
              </a:rPr>
              <a:t>称为</a:t>
            </a:r>
            <a:r>
              <a:rPr lang="zh-CN" altLang="en-US" sz="2200" b="1" i="1">
                <a:solidFill>
                  <a:srgbClr val="FF0000"/>
                </a:solidFill>
                <a:latin typeface="微软简楷体" pitchFamily="2" charset="-122"/>
                <a:ea typeface="微软简楷体" pitchFamily="2" charset="-122"/>
              </a:rPr>
              <a:t>现值利率因子</a:t>
            </a:r>
            <a:r>
              <a:rPr lang="en-US" altLang="zh-CN" sz="2200" b="1" i="1">
                <a:solidFill>
                  <a:srgbClr val="FF0000"/>
                </a:solidFill>
                <a:latin typeface="微软简楷体" pitchFamily="2" charset="-122"/>
                <a:ea typeface="微软简楷体" pitchFamily="2" charset="-122"/>
              </a:rPr>
              <a:t>(PVIF)</a:t>
            </a:r>
            <a:r>
              <a:rPr lang="zh-CN" altLang="en-US" sz="2200" b="1" i="1">
                <a:solidFill>
                  <a:srgbClr val="FF0000"/>
                </a:solidFill>
                <a:latin typeface="微软简楷体" pitchFamily="2" charset="-122"/>
                <a:ea typeface="微软简楷体" pitchFamily="2" charset="-122"/>
              </a:rPr>
              <a:t>，也称为复利现值系数</a:t>
            </a:r>
            <a:endParaRPr lang="zh-CN" altLang="en-US" sz="2200" b="1" i="1">
              <a:latin typeface="微软简楷体" pitchFamily="2" charset="-122"/>
              <a:ea typeface="微软简楷体" pitchFamily="2" charset="-122"/>
            </a:endParaRPr>
          </a:p>
        </p:txBody>
      </p:sp>
      <p:sp>
        <p:nvSpPr>
          <p:cNvPr id="68611" name="Rectangle 3"/>
          <p:cNvSpPr>
            <a:spLocks noGrp="1" noChangeArrowheads="1"/>
          </p:cNvSpPr>
          <p:nvPr>
            <p:ph type="body" idx="1"/>
          </p:nvPr>
        </p:nvSpPr>
        <p:spPr>
          <a:xfrm>
            <a:off x="457200" y="1676400"/>
            <a:ext cx="8154988" cy="922338"/>
          </a:xfrm>
        </p:spPr>
        <p:txBody>
          <a:bodyPr lIns="87447" tIns="44581" rIns="87447" bIns="44581"/>
          <a:lstStyle/>
          <a:p>
            <a:pPr marL="285750" indent="-285750" defTabSz="804863" eaLnBrk="1" hangingPunct="1">
              <a:lnSpc>
                <a:spcPct val="110000"/>
              </a:lnSpc>
              <a:tabLst>
                <a:tab pos="628650" algn="l"/>
                <a:tab pos="1543050" algn="l"/>
                <a:tab pos="1771650" algn="l"/>
              </a:tabLst>
            </a:pPr>
            <a:r>
              <a:rPr lang="zh-CN" altLang="en-US" sz="2200" b="1" smtClean="0"/>
              <a:t>假设你三年后需要</a:t>
            </a:r>
            <a:r>
              <a:rPr lang="en-US" altLang="zh-CN" sz="2200" b="1" smtClean="0"/>
              <a:t>2</a:t>
            </a:r>
            <a:r>
              <a:rPr lang="zh-CN" altLang="en-US" sz="2200" b="1" smtClean="0"/>
              <a:t>万元来支付研究生的学费，投资收益率是</a:t>
            </a:r>
            <a:r>
              <a:rPr lang="en-US" altLang="zh-CN" sz="2200" b="1" smtClean="0"/>
              <a:t>8%</a:t>
            </a:r>
            <a:r>
              <a:rPr lang="zh-CN" altLang="en-US" sz="2200" b="1" smtClean="0"/>
              <a:t>，今天你需要拿出多少钱来投资？</a:t>
            </a:r>
            <a:endParaRPr lang="en-US" sz="2200" b="1" smtClean="0"/>
          </a:p>
        </p:txBody>
      </p:sp>
      <p:sp>
        <p:nvSpPr>
          <p:cNvPr id="68612" name="Rectangle 4"/>
          <p:cNvSpPr>
            <a:spLocks noGrp="1" noChangeArrowheads="1"/>
          </p:cNvSpPr>
          <p:nvPr>
            <p:ph type="title"/>
          </p:nvPr>
        </p:nvSpPr>
        <p:spPr/>
        <p:txBody>
          <a:bodyPr lIns="87447" tIns="44581" rIns="87447" bIns="44581" anchorCtr="0"/>
          <a:lstStyle/>
          <a:p>
            <a:pPr eaLnBrk="1" hangingPunct="1"/>
            <a:r>
              <a:rPr lang="zh-CN" altLang="en-US" sz="4000" smtClean="0"/>
              <a:t>现值利率因子（复利现值系数）</a:t>
            </a:r>
          </a:p>
        </p:txBody>
      </p:sp>
    </p:spTree>
    <p:extLst>
      <p:ext uri="{BB962C8B-B14F-4D97-AF65-F5344CB8AC3E}">
        <p14:creationId xmlns:p14="http://schemas.microsoft.com/office/powerpoint/2010/main" val="404474557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0" end="0"/>
                                            </p:txEl>
                                          </p:spTgt>
                                        </p:tgtEl>
                                        <p:attrNameLst>
                                          <p:attrName>style.visibility</p:attrName>
                                        </p:attrNameLst>
                                      </p:cBhvr>
                                      <p:to>
                                        <p:strVal val="visible"/>
                                      </p:to>
                                    </p:set>
                                    <p:anim calcmode="lin" valueType="num">
                                      <p:cBhvr additive="base">
                                        <p:cTn id="13"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0"/>
                                        </p:tgtEl>
                                        <p:attrNameLst>
                                          <p:attrName>style.visibility</p:attrName>
                                        </p:attrNameLst>
                                      </p:cBhvr>
                                      <p:to>
                                        <p:strVal val="visible"/>
                                      </p:to>
                                    </p:set>
                                    <p:anim calcmode="lin" valueType="num">
                                      <p:cBhvr additive="base">
                                        <p:cTn id="19" dur="500" fill="hold"/>
                                        <p:tgtEl>
                                          <p:spTgt spid="68610"/>
                                        </p:tgtEl>
                                        <p:attrNameLst>
                                          <p:attrName>ppt_x</p:attrName>
                                        </p:attrNameLst>
                                      </p:cBhvr>
                                      <p:tavLst>
                                        <p:tav tm="0">
                                          <p:val>
                                            <p:strVal val="0-#ppt_w/2"/>
                                          </p:val>
                                        </p:tav>
                                        <p:tav tm="100000">
                                          <p:val>
                                            <p:strVal val="#ppt_x"/>
                                          </p:val>
                                        </p:tav>
                                      </p:tavLst>
                                    </p:anim>
                                    <p:anim calcmode="lin" valueType="num">
                                      <p:cBhvr additive="base">
                                        <p:cTn id="20" dur="500" fill="hold"/>
                                        <p:tgtEl>
                                          <p:spTgt spid="6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autoUpdateAnimBg="0"/>
      <p:bldP spid="6861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27CD6AA-48AB-47BB-A5D0-6C4B021A910C}" type="slidenum">
              <a:rPr lang="en-US" altLang="zh-CN"/>
              <a:pPr eaLnBrk="1" hangingPunct="1"/>
              <a:t>118</a:t>
            </a:fld>
            <a:endParaRPr lang="en-US" altLang="zh-CN"/>
          </a:p>
        </p:txBody>
      </p:sp>
      <p:sp>
        <p:nvSpPr>
          <p:cNvPr id="69634" name="Rectangle 2"/>
          <p:cNvSpPr>
            <a:spLocks noGrp="1" noChangeArrowheads="1"/>
          </p:cNvSpPr>
          <p:nvPr>
            <p:ph type="title"/>
          </p:nvPr>
        </p:nvSpPr>
        <p:spPr/>
        <p:txBody>
          <a:bodyPr lIns="87447" tIns="44581" rIns="87447" bIns="44581" anchorCtr="0"/>
          <a:lstStyle/>
          <a:p>
            <a:pPr eaLnBrk="1" hangingPunct="1"/>
            <a:r>
              <a:rPr lang="zh-CN" altLang="en-US" sz="3200" smtClean="0"/>
              <a:t>期限不同，利率不同时</a:t>
            </a:r>
            <a:r>
              <a:rPr lang="en-US" altLang="zh-CN" sz="3200" smtClean="0"/>
              <a:t>1</a:t>
            </a:r>
            <a:r>
              <a:rPr lang="zh-CN" altLang="en-US" sz="3200" smtClean="0"/>
              <a:t>元的现值如何变化？</a:t>
            </a:r>
            <a:endParaRPr lang="en-US" sz="3200" smtClean="0"/>
          </a:p>
        </p:txBody>
      </p:sp>
      <p:pic>
        <p:nvPicPr>
          <p:cNvPr id="26629" name="Picture 3" descr="Fig007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9690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690423"/>
      </p:ext>
    </p:extLst>
  </p:cSld>
  <p:clrMapOvr>
    <a:masterClrMapping/>
  </p:clrMapOvr>
  <p:transition spd="med">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0A47BA8-FB63-418E-89E0-B8E7118DC664}" type="slidenum">
              <a:rPr lang="en-US" altLang="zh-CN"/>
              <a:pPr eaLnBrk="1" hangingPunct="1"/>
              <a:t>119</a:t>
            </a:fld>
            <a:endParaRPr lang="en-US" altLang="zh-CN"/>
          </a:p>
        </p:txBody>
      </p:sp>
      <p:sp>
        <p:nvSpPr>
          <p:cNvPr id="77826" name="Rectangle 2"/>
          <p:cNvSpPr>
            <a:spLocks noGrp="1" noChangeArrowheads="1"/>
          </p:cNvSpPr>
          <p:nvPr>
            <p:ph type="title"/>
          </p:nvPr>
        </p:nvSpPr>
        <p:spPr/>
        <p:txBody>
          <a:bodyPr lIns="87447" tIns="44581" rIns="87447" bIns="44581" anchorCtr="0"/>
          <a:lstStyle/>
          <a:p>
            <a:pPr eaLnBrk="1" hangingPunct="1"/>
            <a:r>
              <a:rPr lang="zh-CN" altLang="en-US" smtClean="0"/>
              <a:t>例：确定利率</a:t>
            </a:r>
            <a:endParaRPr lang="en-US" smtClean="0"/>
          </a:p>
        </p:txBody>
      </p:sp>
      <p:sp>
        <p:nvSpPr>
          <p:cNvPr id="77827" name="Rectangle 3"/>
          <p:cNvSpPr>
            <a:spLocks noGrp="1" noChangeArrowheads="1"/>
          </p:cNvSpPr>
          <p:nvPr>
            <p:ph type="body" idx="1"/>
          </p:nvPr>
        </p:nvSpPr>
        <p:spPr>
          <a:xfrm>
            <a:off x="457200" y="1600200"/>
            <a:ext cx="8153400" cy="1997075"/>
          </a:xfrm>
        </p:spPr>
        <p:txBody>
          <a:bodyPr lIns="87447" tIns="44581" rIns="87447" bIns="44581"/>
          <a:lstStyle/>
          <a:p>
            <a:pPr marL="0" indent="0" eaLnBrk="1" hangingPunct="1">
              <a:lnSpc>
                <a:spcPct val="130000"/>
              </a:lnSpc>
              <a:buFont typeface="Wingdings" pitchFamily="2" charset="2"/>
              <a:buNone/>
            </a:pPr>
            <a:r>
              <a:rPr lang="zh-CN" altLang="en-US" sz="2400" smtClean="0"/>
              <a:t>富兰克林死于</a:t>
            </a:r>
            <a:r>
              <a:rPr lang="en-US" altLang="zh-CN" sz="2400" smtClean="0"/>
              <a:t>1790</a:t>
            </a:r>
            <a:r>
              <a:rPr lang="zh-CN" altLang="en-US" sz="2400" smtClean="0"/>
              <a:t>年。他在自己的遗嘱中写道，他将分别向波士顿和费城捐赠</a:t>
            </a:r>
            <a:r>
              <a:rPr lang="en-US" altLang="zh-CN" sz="2400" smtClean="0"/>
              <a:t>1000</a:t>
            </a:r>
            <a:r>
              <a:rPr lang="zh-CN" altLang="en-US" sz="2400" smtClean="0"/>
              <a:t>元。捐款将于他死后</a:t>
            </a:r>
            <a:r>
              <a:rPr lang="en-US" altLang="zh-CN" sz="2400" smtClean="0"/>
              <a:t>200</a:t>
            </a:r>
            <a:r>
              <a:rPr lang="zh-CN" altLang="en-US" sz="2400" smtClean="0"/>
              <a:t>年赠出。</a:t>
            </a:r>
            <a:r>
              <a:rPr lang="en-US" altLang="zh-CN" sz="2400" smtClean="0"/>
              <a:t>1990</a:t>
            </a:r>
            <a:r>
              <a:rPr lang="zh-CN" altLang="en-US" sz="2400" smtClean="0"/>
              <a:t>年时，付给费城的捐款已经变成</a:t>
            </a:r>
            <a:r>
              <a:rPr lang="en-US" altLang="zh-CN" sz="2400" smtClean="0"/>
              <a:t>200</a:t>
            </a:r>
            <a:r>
              <a:rPr lang="zh-CN" altLang="en-US" sz="2400" smtClean="0"/>
              <a:t>万，而给波士顿的已达到</a:t>
            </a:r>
            <a:r>
              <a:rPr lang="en-US" altLang="zh-CN" sz="2400" smtClean="0"/>
              <a:t>450</a:t>
            </a:r>
            <a:r>
              <a:rPr lang="zh-CN" altLang="en-US" sz="2400" smtClean="0"/>
              <a:t>万。请问两者的年投资回报率各为多少？</a:t>
            </a:r>
            <a:endParaRPr lang="en-US" sz="2400" smtClean="0"/>
          </a:p>
        </p:txBody>
      </p:sp>
    </p:spTree>
    <p:extLst>
      <p:ext uri="{BB962C8B-B14F-4D97-AF65-F5344CB8AC3E}">
        <p14:creationId xmlns:p14="http://schemas.microsoft.com/office/powerpoint/2010/main" val="2739836594"/>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A5AD1C70-29BA-4853-9266-3CE70047B84C}" type="slidenum">
              <a:rPr lang="en-US" altLang="zh-CN"/>
              <a:pPr/>
              <a:t>12</a:t>
            </a:fld>
            <a:endParaRPr lang="en-US" altLang="zh-CN"/>
          </a:p>
        </p:txBody>
      </p:sp>
      <p:sp>
        <p:nvSpPr>
          <p:cNvPr id="15362" name="Rectangle 2"/>
          <p:cNvSpPr>
            <a:spLocks noGrp="1" noChangeArrowheads="1"/>
          </p:cNvSpPr>
          <p:nvPr>
            <p:ph type="title"/>
          </p:nvPr>
        </p:nvSpPr>
        <p:spPr/>
        <p:txBody>
          <a:bodyPr/>
          <a:lstStyle/>
          <a:p>
            <a:r>
              <a:rPr lang="zh-CN" altLang="en-US" sz="4000" dirty="0"/>
              <a:t>现代金融学的理论基石</a:t>
            </a:r>
          </a:p>
        </p:txBody>
      </p:sp>
      <p:sp>
        <p:nvSpPr>
          <p:cNvPr id="15363" name="Rectangle 3"/>
          <p:cNvSpPr>
            <a:spLocks noGrp="1" noChangeArrowheads="1"/>
          </p:cNvSpPr>
          <p:nvPr>
            <p:ph type="body" idx="1"/>
          </p:nvPr>
        </p:nvSpPr>
        <p:spPr>
          <a:xfrm>
            <a:off x="457200" y="1981200"/>
            <a:ext cx="8229600" cy="3533775"/>
          </a:xfrm>
        </p:spPr>
        <p:txBody>
          <a:bodyPr/>
          <a:lstStyle/>
          <a:p>
            <a:pPr algn="just"/>
            <a:r>
              <a:rPr lang="en-US" altLang="zh-CN"/>
              <a:t> </a:t>
            </a:r>
            <a:r>
              <a:rPr lang="zh-CN" altLang="en-US">
                <a:latin typeface="宋体" charset="-122"/>
              </a:rPr>
              <a:t>资产组合和</a:t>
            </a:r>
            <a:r>
              <a:rPr lang="zh-CN" altLang="en-US"/>
              <a:t>资产定价理论</a:t>
            </a:r>
          </a:p>
          <a:p>
            <a:pPr algn="just"/>
            <a:r>
              <a:rPr lang="zh-CN" altLang="en-US"/>
              <a:t> 公司资本结构与股利政策</a:t>
            </a:r>
          </a:p>
          <a:p>
            <a:pPr algn="just"/>
            <a:r>
              <a:rPr lang="zh-CN" altLang="en-US"/>
              <a:t> 市场有效理论</a:t>
            </a:r>
          </a:p>
          <a:p>
            <a:r>
              <a:rPr lang="zh-CN" altLang="en-US"/>
              <a:t> </a:t>
            </a:r>
            <a:r>
              <a:rPr lang="zh-CN" altLang="en-US">
                <a:latin typeface="宋体" charset="-122"/>
              </a:rPr>
              <a:t>期权定价理论</a:t>
            </a:r>
            <a:r>
              <a:rPr lang="zh-CN" altLang="en-US"/>
              <a:t> </a:t>
            </a:r>
          </a:p>
          <a:p>
            <a:pPr>
              <a:buFont typeface="Wingdings" pitchFamily="2" charset="2"/>
              <a:buNone/>
            </a:pPr>
            <a:endParaRPr lang="en-US" altLang="zh-CN"/>
          </a:p>
        </p:txBody>
      </p:sp>
    </p:spTree>
  </p:cSld>
  <p:clrMapOvr>
    <a:masterClrMapping/>
  </p:clrMapOvr>
  <p:transition advTm="5000"/>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462BDD9-8ADC-4BBB-92BB-1DC4DF7FE2A2}" type="slidenum">
              <a:rPr lang="en-US" altLang="zh-CN"/>
              <a:pPr eaLnBrk="1" hangingPunct="1"/>
              <a:t>120</a:t>
            </a:fld>
            <a:endParaRPr lang="en-US" altLang="zh-CN"/>
          </a:p>
        </p:txBody>
      </p:sp>
      <p:sp>
        <p:nvSpPr>
          <p:cNvPr id="78850" name="Rectangle 2"/>
          <p:cNvSpPr>
            <a:spLocks noGrp="1" noChangeArrowheads="1"/>
          </p:cNvSpPr>
          <p:nvPr>
            <p:ph type="body" idx="1"/>
          </p:nvPr>
        </p:nvSpPr>
        <p:spPr>
          <a:xfrm>
            <a:off x="457200" y="2828925"/>
            <a:ext cx="8080375" cy="3092450"/>
          </a:xfrm>
        </p:spPr>
        <p:txBody>
          <a:bodyPr lIns="87447" tIns="44581" rIns="87447" bIns="44581">
            <a:normAutofit lnSpcReduction="10000"/>
          </a:bodyPr>
          <a:lstStyle/>
          <a:p>
            <a:pPr marL="285750" indent="-285750" defTabSz="804863" eaLnBrk="1" hangingPunct="1">
              <a:lnSpc>
                <a:spcPct val="90000"/>
              </a:lnSpc>
              <a:spcBef>
                <a:spcPct val="110000"/>
              </a:spcBef>
              <a:tabLst>
                <a:tab pos="742950" algn="l"/>
                <a:tab pos="1543050" algn="l"/>
                <a:tab pos="1885950" algn="l"/>
              </a:tabLst>
            </a:pPr>
            <a:r>
              <a:rPr lang="zh-CN" altLang="en-US" sz="2400" smtClean="0"/>
              <a:t>计算如下：</a:t>
            </a:r>
            <a:endParaRPr lang="en-US" sz="2400" smtClean="0"/>
          </a:p>
          <a:p>
            <a:pPr marL="285750" indent="-285750" defTabSz="804863" eaLnBrk="1" hangingPunct="1">
              <a:lnSpc>
                <a:spcPct val="90000"/>
              </a:lnSpc>
              <a:spcBef>
                <a:spcPct val="110000"/>
              </a:spcBef>
              <a:buFont typeface="Wingdings" pitchFamily="2" charset="2"/>
              <a:buNone/>
              <a:tabLst>
                <a:tab pos="742950" algn="l"/>
                <a:tab pos="1543050" algn="l"/>
                <a:tab pos="1885950" algn="l"/>
              </a:tabLst>
            </a:pPr>
            <a:r>
              <a:rPr lang="en-US" sz="2000" smtClean="0"/>
              <a:t>	</a:t>
            </a:r>
            <a:r>
              <a:rPr lang="en-US" altLang="zh-CN" sz="2000" smtClean="0"/>
              <a:t>FV = 10,000	   PV = 5,000	</a:t>
            </a:r>
            <a:r>
              <a:rPr lang="en-US" altLang="zh-CN" sz="2000" i="1" smtClean="0"/>
              <a:t>t</a:t>
            </a:r>
            <a:r>
              <a:rPr lang="en-US" altLang="zh-CN" sz="2000" smtClean="0"/>
              <a:t> = 10 		</a:t>
            </a:r>
          </a:p>
          <a:p>
            <a:pPr marL="285750" indent="-285750" defTabSz="804863" eaLnBrk="1" hangingPunct="1">
              <a:lnSpc>
                <a:spcPct val="90000"/>
              </a:lnSpc>
              <a:buFont typeface="Wingdings" pitchFamily="2" charset="2"/>
              <a:buNone/>
              <a:tabLst>
                <a:tab pos="742950" algn="l"/>
                <a:tab pos="1543050" algn="l"/>
                <a:tab pos="1885950" algn="l"/>
              </a:tabLst>
            </a:pPr>
            <a:r>
              <a:rPr lang="en-US" altLang="zh-CN" sz="2000" smtClean="0"/>
              <a:t>		PV 	= 	FV</a:t>
            </a:r>
            <a:r>
              <a:rPr lang="en-US" altLang="zh-CN" sz="2000" baseline="-22000" smtClean="0"/>
              <a:t>t</a:t>
            </a:r>
            <a:r>
              <a:rPr lang="en-US" altLang="zh-CN" sz="2000" smtClean="0"/>
              <a:t>/(1 + </a:t>
            </a:r>
            <a:r>
              <a:rPr lang="en-US" altLang="zh-CN" sz="2000" i="1" smtClean="0"/>
              <a:t>r </a:t>
            </a:r>
            <a:r>
              <a:rPr lang="en-US" altLang="zh-CN" sz="2000" smtClean="0"/>
              <a:t>)</a:t>
            </a:r>
            <a:r>
              <a:rPr lang="en-US" altLang="zh-CN" sz="2000" i="1" baseline="33000" smtClean="0"/>
              <a:t>t</a:t>
            </a:r>
            <a:endParaRPr lang="en-US" altLang="zh-CN" sz="2000" smtClean="0"/>
          </a:p>
          <a:p>
            <a:pPr marL="285750" indent="-285750" defTabSz="804863" eaLnBrk="1" hangingPunct="1">
              <a:lnSpc>
                <a:spcPct val="90000"/>
              </a:lnSpc>
              <a:buFont typeface="Wingdings" pitchFamily="2" charset="2"/>
              <a:buNone/>
              <a:tabLst>
                <a:tab pos="742950" algn="l"/>
                <a:tab pos="1543050" algn="l"/>
                <a:tab pos="1885950" algn="l"/>
              </a:tabLst>
            </a:pPr>
            <a:r>
              <a:rPr lang="en-US" altLang="zh-CN" sz="2000" smtClean="0"/>
              <a:t> 		</a:t>
            </a:r>
            <a:r>
              <a:rPr lang="en-US" altLang="zh-CN" sz="2000" smtClean="0">
                <a:latin typeface="Arial" pitchFamily="34" charset="0"/>
              </a:rPr>
              <a:t>¥</a:t>
            </a:r>
            <a:r>
              <a:rPr lang="en-US" altLang="zh-CN" sz="2000" smtClean="0"/>
              <a:t>5000 	= 	</a:t>
            </a:r>
            <a:r>
              <a:rPr lang="en-US" altLang="zh-CN" sz="2000" smtClean="0">
                <a:latin typeface="Arial" pitchFamily="34" charset="0"/>
              </a:rPr>
              <a:t>¥</a:t>
            </a:r>
            <a:r>
              <a:rPr lang="en-US" altLang="zh-CN" sz="2000" smtClean="0"/>
              <a:t>10,000/(1 + </a:t>
            </a:r>
            <a:r>
              <a:rPr lang="en-US" altLang="zh-CN" sz="2000" i="1" smtClean="0"/>
              <a:t>r</a:t>
            </a:r>
            <a:r>
              <a:rPr lang="en-US" altLang="zh-CN" sz="2000" smtClean="0"/>
              <a:t>)</a:t>
            </a:r>
            <a:r>
              <a:rPr lang="en-US" altLang="zh-CN" sz="2000" baseline="33000" smtClean="0"/>
              <a:t>10</a:t>
            </a:r>
          </a:p>
          <a:p>
            <a:pPr marL="285750" indent="-285750" defTabSz="804863" eaLnBrk="1" hangingPunct="1">
              <a:lnSpc>
                <a:spcPct val="90000"/>
              </a:lnSpc>
              <a:spcBef>
                <a:spcPct val="110000"/>
              </a:spcBef>
              <a:tabLst>
                <a:tab pos="742950" algn="l"/>
                <a:tab pos="1543050" algn="l"/>
                <a:tab pos="1885950" algn="l"/>
              </a:tabLst>
            </a:pPr>
            <a:r>
              <a:rPr lang="zh-CN" altLang="en-US" sz="2400" smtClean="0"/>
              <a:t>求解</a:t>
            </a:r>
            <a:r>
              <a:rPr lang="en-US" altLang="zh-CN" sz="2400" i="1" smtClean="0"/>
              <a:t>r </a:t>
            </a:r>
            <a:r>
              <a:rPr lang="en-US" altLang="zh-CN" sz="2400" smtClean="0"/>
              <a:t>:		(</a:t>
            </a:r>
            <a:r>
              <a:rPr lang="en-US" altLang="zh-CN" sz="2000" smtClean="0"/>
              <a:t>1 + </a:t>
            </a:r>
            <a:r>
              <a:rPr lang="en-US" altLang="zh-CN" sz="2000" i="1" smtClean="0"/>
              <a:t>r</a:t>
            </a:r>
            <a:r>
              <a:rPr lang="en-US" altLang="zh-CN" sz="2000" smtClean="0"/>
              <a:t>)</a:t>
            </a:r>
            <a:r>
              <a:rPr lang="en-US" altLang="zh-CN" sz="2000" baseline="33000" smtClean="0"/>
              <a:t>10 </a:t>
            </a:r>
            <a:r>
              <a:rPr lang="en-US" altLang="zh-CN" sz="2000" smtClean="0"/>
              <a:t>= </a:t>
            </a:r>
            <a:r>
              <a:rPr lang="en-US" altLang="zh-CN" sz="2000" smtClean="0">
                <a:latin typeface="Arial" pitchFamily="34" charset="0"/>
              </a:rPr>
              <a:t>¥</a:t>
            </a:r>
            <a:r>
              <a:rPr lang="en-US" altLang="zh-CN" sz="2000" smtClean="0"/>
              <a:t>10,000/</a:t>
            </a:r>
            <a:r>
              <a:rPr lang="en-US" altLang="zh-CN" sz="2000" smtClean="0">
                <a:latin typeface="Arial" pitchFamily="34" charset="0"/>
              </a:rPr>
              <a:t>¥</a:t>
            </a:r>
            <a:r>
              <a:rPr lang="en-US" altLang="zh-CN" sz="2000" smtClean="0"/>
              <a:t>5,000 = 2.00</a:t>
            </a:r>
          </a:p>
          <a:p>
            <a:pPr marL="285750" indent="-285750" defTabSz="804863" eaLnBrk="1" hangingPunct="1">
              <a:lnSpc>
                <a:spcPct val="90000"/>
              </a:lnSpc>
              <a:spcBef>
                <a:spcPct val="110000"/>
              </a:spcBef>
              <a:tabLst>
                <a:tab pos="742950" algn="l"/>
                <a:tab pos="1543050" algn="l"/>
                <a:tab pos="1885950" algn="l"/>
              </a:tabLst>
            </a:pPr>
            <a:r>
              <a:rPr lang="en-US" altLang="zh-CN" sz="2400" smtClean="0"/>
              <a:t>		</a:t>
            </a:r>
            <a:r>
              <a:rPr lang="en-US" altLang="zh-CN" sz="2000" i="1" smtClean="0">
                <a:solidFill>
                  <a:schemeClr val="hlink"/>
                </a:solidFill>
              </a:rPr>
              <a:t>r</a:t>
            </a:r>
            <a:r>
              <a:rPr lang="en-US" altLang="zh-CN" sz="2000" smtClean="0">
                <a:solidFill>
                  <a:schemeClr val="hlink"/>
                </a:solidFill>
              </a:rPr>
              <a:t> = (2.00)</a:t>
            </a:r>
            <a:r>
              <a:rPr lang="en-US" altLang="zh-CN" sz="2000" baseline="30000" smtClean="0">
                <a:solidFill>
                  <a:schemeClr val="hlink"/>
                </a:solidFill>
              </a:rPr>
              <a:t>1/10 </a:t>
            </a:r>
            <a:r>
              <a:rPr lang="en-US" altLang="zh-CN" sz="2000" smtClean="0">
                <a:solidFill>
                  <a:schemeClr val="hlink"/>
                </a:solidFill>
              </a:rPr>
              <a:t>- 1 = 0.0718  = 7.18%</a:t>
            </a:r>
            <a:endParaRPr lang="en-US" altLang="zh-CN" sz="2400" smtClean="0">
              <a:solidFill>
                <a:schemeClr val="hlink"/>
              </a:solidFill>
            </a:endParaRPr>
          </a:p>
        </p:txBody>
      </p:sp>
      <p:sp>
        <p:nvSpPr>
          <p:cNvPr id="29701" name="Rectangle 3"/>
          <p:cNvSpPr>
            <a:spLocks noChangeArrowheads="1"/>
          </p:cNvSpPr>
          <p:nvPr/>
        </p:nvSpPr>
        <p:spPr bwMode="auto">
          <a:xfrm>
            <a:off x="457200" y="1752600"/>
            <a:ext cx="8229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lnSpc>
                <a:spcPct val="110000"/>
              </a:lnSpc>
              <a:spcBef>
                <a:spcPct val="20000"/>
              </a:spcBef>
              <a:buClr>
                <a:schemeClr val="tx2"/>
              </a:buClr>
              <a:buSzPct val="75000"/>
              <a:buFont typeface="Monotype Sorts" pitchFamily="2" charset="2"/>
              <a:buNone/>
            </a:pPr>
            <a:r>
              <a:rPr lang="zh-CN" altLang="en-US" sz="2800">
                <a:latin typeface="微软简楷体" pitchFamily="2" charset="-122"/>
                <a:ea typeface="微软简楷体" pitchFamily="2" charset="-122"/>
              </a:rPr>
              <a:t>假设你现在拿出</a:t>
            </a:r>
            <a:r>
              <a:rPr lang="en-US" altLang="zh-CN" sz="2800">
                <a:latin typeface="微软简楷体" pitchFamily="2" charset="-122"/>
                <a:ea typeface="微软简楷体" pitchFamily="2" charset="-122"/>
              </a:rPr>
              <a:t>5,000</a:t>
            </a:r>
            <a:r>
              <a:rPr lang="zh-CN" altLang="en-US" sz="2800">
                <a:latin typeface="微软简楷体" pitchFamily="2" charset="-122"/>
                <a:ea typeface="微软简楷体" pitchFamily="2" charset="-122"/>
              </a:rPr>
              <a:t>元投资于一个年收益率为</a:t>
            </a:r>
            <a:r>
              <a:rPr lang="en-US" altLang="zh-CN" sz="2800">
                <a:latin typeface="微软简楷体" pitchFamily="2" charset="-122"/>
                <a:ea typeface="微软简楷体" pitchFamily="2" charset="-122"/>
              </a:rPr>
              <a:t>r</a:t>
            </a:r>
            <a:r>
              <a:rPr lang="zh-CN" altLang="en-US" sz="2800">
                <a:latin typeface="微软简楷体" pitchFamily="2" charset="-122"/>
                <a:ea typeface="微软简楷体" pitchFamily="2" charset="-122"/>
              </a:rPr>
              <a:t>的产品。</a:t>
            </a:r>
            <a:r>
              <a:rPr lang="en-US" altLang="zh-CN" sz="2800">
                <a:latin typeface="微软简楷体" pitchFamily="2" charset="-122"/>
                <a:ea typeface="微软简楷体" pitchFamily="2" charset="-122"/>
              </a:rPr>
              <a:t>10</a:t>
            </a:r>
            <a:r>
              <a:rPr lang="zh-CN" altLang="en-US" sz="2800">
                <a:latin typeface="微软简楷体" pitchFamily="2" charset="-122"/>
                <a:ea typeface="微软简楷体" pitchFamily="2" charset="-122"/>
              </a:rPr>
              <a:t>年后你将得到</a:t>
            </a:r>
            <a:r>
              <a:rPr lang="en-US" altLang="zh-CN" sz="2800">
                <a:latin typeface="微软简楷体" pitchFamily="2" charset="-122"/>
                <a:ea typeface="微软简楷体" pitchFamily="2" charset="-122"/>
              </a:rPr>
              <a:t>10,000</a:t>
            </a:r>
            <a:r>
              <a:rPr lang="zh-CN" altLang="en-US" sz="2800">
                <a:latin typeface="微软简楷体" pitchFamily="2" charset="-122"/>
                <a:ea typeface="微软简楷体" pitchFamily="2" charset="-122"/>
              </a:rPr>
              <a:t>元，那么</a:t>
            </a:r>
            <a:r>
              <a:rPr lang="en-US" altLang="zh-CN" sz="2800">
                <a:latin typeface="微软简楷体" pitchFamily="2" charset="-122"/>
                <a:ea typeface="微软简楷体" pitchFamily="2" charset="-122"/>
              </a:rPr>
              <a:t>r</a:t>
            </a:r>
            <a:r>
              <a:rPr lang="zh-CN" altLang="en-US" sz="2800">
                <a:latin typeface="微软简楷体" pitchFamily="2" charset="-122"/>
                <a:ea typeface="微软简楷体" pitchFamily="2" charset="-122"/>
              </a:rPr>
              <a:t>为多少？</a:t>
            </a:r>
            <a:endParaRPr lang="en-US" sz="2800">
              <a:latin typeface="微软简楷体" pitchFamily="2" charset="-122"/>
              <a:ea typeface="微软简楷体" pitchFamily="2" charset="-122"/>
            </a:endParaRPr>
          </a:p>
        </p:txBody>
      </p:sp>
      <p:sp>
        <p:nvSpPr>
          <p:cNvPr id="78852" name="Rectangle 4"/>
          <p:cNvSpPr>
            <a:spLocks noGrp="1" noChangeArrowheads="1"/>
          </p:cNvSpPr>
          <p:nvPr>
            <p:ph type="title"/>
          </p:nvPr>
        </p:nvSpPr>
        <p:spPr/>
        <p:txBody>
          <a:bodyPr/>
          <a:lstStyle/>
          <a:p>
            <a:pPr eaLnBrk="1" hangingPunct="1"/>
            <a:r>
              <a:rPr lang="zh-CN" altLang="en-US" smtClean="0"/>
              <a:t>例</a:t>
            </a:r>
          </a:p>
        </p:txBody>
      </p:sp>
    </p:spTree>
    <p:extLst>
      <p:ext uri="{BB962C8B-B14F-4D97-AF65-F5344CB8AC3E}">
        <p14:creationId xmlns:p14="http://schemas.microsoft.com/office/powerpoint/2010/main" val="206621799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 calcmode="lin" valueType="num">
                                      <p:cBhvr additive="base">
                                        <p:cTn id="7" dur="500" fill="hold"/>
                                        <p:tgtEl>
                                          <p:spTgt spid="78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0">
                                            <p:txEl>
                                              <p:pRg st="1" end="1"/>
                                            </p:txEl>
                                          </p:spTgt>
                                        </p:tgtEl>
                                        <p:attrNameLst>
                                          <p:attrName>style.visibility</p:attrName>
                                        </p:attrNameLst>
                                      </p:cBhvr>
                                      <p:to>
                                        <p:strVal val="visible"/>
                                      </p:to>
                                    </p:set>
                                    <p:anim calcmode="lin" valueType="num">
                                      <p:cBhvr additive="base">
                                        <p:cTn id="13" dur="500" fill="hold"/>
                                        <p:tgtEl>
                                          <p:spTgt spid="788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0">
                                            <p:txEl>
                                              <p:pRg st="2" end="2"/>
                                            </p:txEl>
                                          </p:spTgt>
                                        </p:tgtEl>
                                        <p:attrNameLst>
                                          <p:attrName>style.visibility</p:attrName>
                                        </p:attrNameLst>
                                      </p:cBhvr>
                                      <p:to>
                                        <p:strVal val="visible"/>
                                      </p:to>
                                    </p:set>
                                    <p:anim calcmode="lin" valueType="num">
                                      <p:cBhvr additive="base">
                                        <p:cTn id="19" dur="500" fill="hold"/>
                                        <p:tgtEl>
                                          <p:spTgt spid="7885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850">
                                            <p:txEl>
                                              <p:pRg st="3" end="3"/>
                                            </p:txEl>
                                          </p:spTgt>
                                        </p:tgtEl>
                                        <p:attrNameLst>
                                          <p:attrName>style.visibility</p:attrName>
                                        </p:attrNameLst>
                                      </p:cBhvr>
                                      <p:to>
                                        <p:strVal val="visible"/>
                                      </p:to>
                                    </p:set>
                                    <p:anim calcmode="lin" valueType="num">
                                      <p:cBhvr additive="base">
                                        <p:cTn id="25" dur="500" fill="hold"/>
                                        <p:tgtEl>
                                          <p:spTgt spid="7885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85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850">
                                            <p:txEl>
                                              <p:pRg st="4" end="4"/>
                                            </p:txEl>
                                          </p:spTgt>
                                        </p:tgtEl>
                                        <p:attrNameLst>
                                          <p:attrName>style.visibility</p:attrName>
                                        </p:attrNameLst>
                                      </p:cBhvr>
                                      <p:to>
                                        <p:strVal val="visible"/>
                                      </p:to>
                                    </p:set>
                                    <p:anim calcmode="lin" valueType="num">
                                      <p:cBhvr additive="base">
                                        <p:cTn id="31" dur="500" fill="hold"/>
                                        <p:tgtEl>
                                          <p:spTgt spid="7885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850">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0">
                                            <p:txEl>
                                              <p:pRg st="5" end="5"/>
                                            </p:txEl>
                                          </p:spTgt>
                                        </p:tgtEl>
                                        <p:attrNameLst>
                                          <p:attrName>style.visibility</p:attrName>
                                        </p:attrNameLst>
                                      </p:cBhvr>
                                      <p:to>
                                        <p:strVal val="visible"/>
                                      </p:to>
                                    </p:set>
                                    <p:anim calcmode="lin" valueType="num">
                                      <p:cBhvr additive="base">
                                        <p:cTn id="37" dur="500" fill="hold"/>
                                        <p:tgtEl>
                                          <p:spTgt spid="7885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850">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8850">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bldLvl="5"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D128BE-13C6-49B1-BA26-EC2329B6CFBE}" type="slidenum">
              <a:rPr lang="en-US" altLang="zh-CN"/>
              <a:pPr eaLnBrk="1" hangingPunct="1"/>
              <a:t>121</a:t>
            </a:fld>
            <a:endParaRPr lang="en-US" altLang="zh-CN"/>
          </a:p>
        </p:txBody>
      </p:sp>
      <p:sp>
        <p:nvSpPr>
          <p:cNvPr id="86018" name="Rectangle 2"/>
          <p:cNvSpPr>
            <a:spLocks noGrp="1" noChangeArrowheads="1"/>
          </p:cNvSpPr>
          <p:nvPr>
            <p:ph type="title"/>
          </p:nvPr>
        </p:nvSpPr>
        <p:spPr/>
        <p:txBody>
          <a:bodyPr/>
          <a:lstStyle/>
          <a:p>
            <a:pPr eaLnBrk="1" hangingPunct="1"/>
            <a:r>
              <a:rPr lang="en-US" altLang="zh-CN" smtClean="0"/>
              <a:t>72</a:t>
            </a:r>
            <a:r>
              <a:rPr lang="zh-CN" altLang="en-US" smtClean="0"/>
              <a:t>法则</a:t>
            </a:r>
          </a:p>
        </p:txBody>
      </p:sp>
      <p:sp>
        <p:nvSpPr>
          <p:cNvPr id="86019" name="Rectangle 3"/>
          <p:cNvSpPr>
            <a:spLocks noGrp="1" noChangeArrowheads="1"/>
          </p:cNvSpPr>
          <p:nvPr>
            <p:ph type="body" idx="1"/>
          </p:nvPr>
        </p:nvSpPr>
        <p:spPr/>
        <p:txBody>
          <a:bodyPr/>
          <a:lstStyle/>
          <a:p>
            <a:pPr eaLnBrk="1" hangingPunct="1"/>
            <a:r>
              <a:rPr lang="zh-CN" altLang="en-US" smtClean="0"/>
              <a:t>价值翻一倍的年限大致等于</a:t>
            </a:r>
            <a:r>
              <a:rPr lang="en-US" altLang="zh-CN" smtClean="0"/>
              <a:t>72</a:t>
            </a:r>
            <a:r>
              <a:rPr lang="zh-CN" altLang="en-US" smtClean="0"/>
              <a:t>除以年利率</a:t>
            </a:r>
          </a:p>
          <a:p>
            <a:pPr eaLnBrk="1" hangingPunct="1"/>
            <a:r>
              <a:rPr lang="zh-CN" altLang="en-US" smtClean="0"/>
              <a:t>当年利率为</a:t>
            </a:r>
            <a:r>
              <a:rPr lang="en-US" altLang="zh-CN" smtClean="0"/>
              <a:t>10%</a:t>
            </a:r>
            <a:r>
              <a:rPr lang="zh-CN" altLang="en-US" smtClean="0"/>
              <a:t>时，投资大概经过</a:t>
            </a:r>
            <a:r>
              <a:rPr lang="en-US" altLang="zh-CN" smtClean="0"/>
              <a:t>7.2</a:t>
            </a:r>
            <a:r>
              <a:rPr lang="zh-CN" altLang="en-US" smtClean="0"/>
              <a:t>年就翻一倍。</a:t>
            </a:r>
          </a:p>
          <a:p>
            <a:pPr eaLnBrk="1" hangingPunct="1"/>
            <a:r>
              <a:rPr lang="zh-CN" altLang="en-US" smtClean="0"/>
              <a:t>例：假如</a:t>
            </a:r>
            <a:r>
              <a:rPr lang="en-US" altLang="zh-CN" smtClean="0"/>
              <a:t>20</a:t>
            </a:r>
            <a:r>
              <a:rPr lang="zh-CN" altLang="en-US" smtClean="0"/>
              <a:t>岁时存入银行</a:t>
            </a:r>
            <a:r>
              <a:rPr lang="en-US" altLang="zh-CN" smtClean="0"/>
              <a:t>100</a:t>
            </a:r>
            <a:r>
              <a:rPr lang="zh-CN" altLang="en-US" smtClean="0"/>
              <a:t>元，以</a:t>
            </a:r>
            <a:r>
              <a:rPr lang="en-US" altLang="zh-CN" smtClean="0"/>
              <a:t>8%</a:t>
            </a:r>
            <a:r>
              <a:rPr lang="zh-CN" altLang="en-US" smtClean="0"/>
              <a:t>的年利率存</a:t>
            </a:r>
            <a:r>
              <a:rPr lang="en-US" altLang="zh-CN" smtClean="0"/>
              <a:t>45</a:t>
            </a:r>
            <a:r>
              <a:rPr lang="zh-CN" altLang="en-US" smtClean="0"/>
              <a:t>年，并以复利计息，则投资每</a:t>
            </a:r>
            <a:r>
              <a:rPr lang="en-US" altLang="zh-CN" smtClean="0"/>
              <a:t>9</a:t>
            </a:r>
            <a:r>
              <a:rPr lang="zh-CN" altLang="en-US" smtClean="0"/>
              <a:t>年翻一番，</a:t>
            </a:r>
            <a:r>
              <a:rPr lang="en-US" altLang="zh-CN" smtClean="0"/>
              <a:t>45</a:t>
            </a:r>
            <a:r>
              <a:rPr lang="zh-CN" altLang="en-US" smtClean="0"/>
              <a:t>年内将翻</a:t>
            </a:r>
            <a:r>
              <a:rPr lang="en-US" altLang="zh-CN" smtClean="0"/>
              <a:t>5</a:t>
            </a:r>
            <a:r>
              <a:rPr lang="zh-CN" altLang="en-US" smtClean="0"/>
              <a:t>倍，终值约为</a:t>
            </a:r>
            <a:r>
              <a:rPr lang="en-US" altLang="zh-CN" smtClean="0"/>
              <a:t>3200</a:t>
            </a:r>
            <a:r>
              <a:rPr lang="zh-CN" altLang="en-US" smtClean="0"/>
              <a:t>元。</a:t>
            </a:r>
          </a:p>
          <a:p>
            <a:pPr eaLnBrk="1" hangingPunct="1"/>
            <a:r>
              <a:rPr lang="zh-CN" altLang="en-US" smtClean="0"/>
              <a:t>准确答案：</a:t>
            </a:r>
            <a:r>
              <a:rPr lang="en-US" altLang="zh-CN" smtClean="0"/>
              <a:t>3192</a:t>
            </a:r>
            <a:r>
              <a:rPr lang="zh-CN" altLang="en-US" smtClean="0"/>
              <a:t>元</a:t>
            </a:r>
          </a:p>
        </p:txBody>
      </p:sp>
    </p:spTree>
    <p:extLst>
      <p:ext uri="{BB962C8B-B14F-4D97-AF65-F5344CB8AC3E}">
        <p14:creationId xmlns:p14="http://schemas.microsoft.com/office/powerpoint/2010/main" val="64546637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70"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F96314C-FA82-4E7C-B580-30DA328B619D}" type="slidenum">
              <a:rPr lang="en-US" altLang="zh-CN"/>
              <a:pPr eaLnBrk="1" hangingPunct="1"/>
              <a:t>122</a:t>
            </a:fld>
            <a:endParaRPr lang="en-US" altLang="zh-CN"/>
          </a:p>
        </p:txBody>
      </p:sp>
      <p:sp>
        <p:nvSpPr>
          <p:cNvPr id="87042" name="Rectangle 2"/>
          <p:cNvSpPr>
            <a:spLocks noGrp="1" noChangeArrowheads="1"/>
          </p:cNvSpPr>
          <p:nvPr>
            <p:ph type="title"/>
          </p:nvPr>
        </p:nvSpPr>
        <p:spPr/>
        <p:txBody>
          <a:bodyPr/>
          <a:lstStyle/>
          <a:p>
            <a:pPr eaLnBrk="1" hangingPunct="1"/>
            <a:r>
              <a:rPr lang="en-US" altLang="zh-CN" smtClean="0"/>
              <a:t>72</a:t>
            </a:r>
            <a:r>
              <a:rPr lang="zh-CN" altLang="en-US" smtClean="0"/>
              <a:t>法则的准确性</a:t>
            </a:r>
          </a:p>
        </p:txBody>
      </p:sp>
      <p:graphicFrame>
        <p:nvGraphicFramePr>
          <p:cNvPr id="87043" name="Group 3"/>
          <p:cNvGraphicFramePr>
            <a:graphicFrameLocks noGrp="1"/>
          </p:cNvGraphicFramePr>
          <p:nvPr>
            <p:ph idx="1"/>
          </p:nvPr>
        </p:nvGraphicFramePr>
        <p:xfrm>
          <a:off x="457200" y="1371600"/>
          <a:ext cx="7696200" cy="4530726"/>
        </p:xfrm>
        <a:graphic>
          <a:graphicData uri="http://schemas.openxmlformats.org/drawingml/2006/table">
            <a:tbl>
              <a:tblPr/>
              <a:tblGrid>
                <a:gridCol w="135890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154113">
                  <a:extLst>
                    <a:ext uri="{9D8B030D-6E8A-4147-A177-3AD203B41FA5}">
                      <a16:colId xmlns:a16="http://schemas.microsoft.com/office/drawing/2014/main" val="20002"/>
                    </a:ext>
                  </a:extLst>
                </a:gridCol>
                <a:gridCol w="1525587">
                  <a:extLst>
                    <a:ext uri="{9D8B030D-6E8A-4147-A177-3AD203B41FA5}">
                      <a16:colId xmlns:a16="http://schemas.microsoft.com/office/drawing/2014/main" val="20003"/>
                    </a:ext>
                  </a:extLst>
                </a:gridCol>
                <a:gridCol w="1154113">
                  <a:extLst>
                    <a:ext uri="{9D8B030D-6E8A-4147-A177-3AD203B41FA5}">
                      <a16:colId xmlns:a16="http://schemas.microsoft.com/office/drawing/2014/main" val="20004"/>
                    </a:ext>
                  </a:extLst>
                </a:gridCol>
                <a:gridCol w="1347787">
                  <a:extLst>
                    <a:ext uri="{9D8B030D-6E8A-4147-A177-3AD203B41FA5}">
                      <a16:colId xmlns:a16="http://schemas.microsoft.com/office/drawing/2014/main" val="20005"/>
                    </a:ext>
                  </a:extLst>
                </a:gridCol>
              </a:tblGrid>
              <a:tr h="1128713">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利率</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翻倍</a:t>
                      </a:r>
                    </a:p>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时间</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45</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年后</a:t>
                      </a:r>
                    </a:p>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倍数</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终值：按</a:t>
                      </a:r>
                    </a:p>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72</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法则</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真实</a:t>
                      </a:r>
                    </a:p>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终值</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Pct val="60000"/>
                        <a:buFontTx/>
                        <a:buNone/>
                        <a:tabLst/>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误差率</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14.40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3.13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872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899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-2.90%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6%</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3.75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1345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1376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-2.25%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10.29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4.38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2075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2100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-1.20%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3200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3192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0.25%</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9%</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8.00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5.63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4935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4833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2.12%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7.20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6.25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7611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7289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4.42%</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5775">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6.55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6.88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11738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10953 </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Pct val="60000"/>
                        <a:buFontTx/>
                        <a:buNone/>
                        <a:tabLst/>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7.16%</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Verdana"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93828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F53805-4EDC-4631-8C29-14AED3BA8572}" type="slidenum">
              <a:rPr lang="en-US" altLang="zh-CN"/>
              <a:pPr eaLnBrk="1" hangingPunct="1"/>
              <a:t>123</a:t>
            </a:fld>
            <a:endParaRPr lang="en-US" altLang="zh-CN"/>
          </a:p>
        </p:txBody>
      </p:sp>
      <p:sp>
        <p:nvSpPr>
          <p:cNvPr id="94210" name="Rectangle 2"/>
          <p:cNvSpPr>
            <a:spLocks noGrp="1" noChangeArrowheads="1"/>
          </p:cNvSpPr>
          <p:nvPr>
            <p:ph type="title"/>
          </p:nvPr>
        </p:nvSpPr>
        <p:spPr/>
        <p:txBody>
          <a:bodyPr/>
          <a:lstStyle/>
          <a:p>
            <a:pPr eaLnBrk="1" hangingPunct="1"/>
            <a:r>
              <a:rPr lang="zh-CN" altLang="en-US" smtClean="0"/>
              <a:t>多期现金流的终值 </a:t>
            </a:r>
          </a:p>
        </p:txBody>
      </p:sp>
      <p:sp>
        <p:nvSpPr>
          <p:cNvPr id="94211" name="Rectangle 3"/>
          <p:cNvSpPr>
            <a:spLocks noGrp="1" noChangeArrowheads="1"/>
          </p:cNvSpPr>
          <p:nvPr>
            <p:ph type="body" idx="1"/>
          </p:nvPr>
        </p:nvSpPr>
        <p:spPr/>
        <p:txBody>
          <a:bodyPr/>
          <a:lstStyle/>
          <a:p>
            <a:pPr eaLnBrk="1" hangingPunct="1">
              <a:defRPr/>
            </a:pPr>
            <a:r>
              <a:rPr lang="en-US" altLang="zh-CN" smtClean="0">
                <a:ea typeface="+mn-ea"/>
              </a:rPr>
              <a:t>        </a:t>
            </a:r>
          </a:p>
        </p:txBody>
      </p:sp>
      <p:grpSp>
        <p:nvGrpSpPr>
          <p:cNvPr id="44038" name="Group 4"/>
          <p:cNvGrpSpPr>
            <a:grpSpLocks noChangeAspect="1"/>
          </p:cNvGrpSpPr>
          <p:nvPr/>
        </p:nvGrpSpPr>
        <p:grpSpPr bwMode="auto">
          <a:xfrm>
            <a:off x="990600" y="2614613"/>
            <a:ext cx="5791200" cy="3267075"/>
            <a:chOff x="2915" y="3590"/>
            <a:chExt cx="5709" cy="3260"/>
          </a:xfrm>
        </p:grpSpPr>
        <p:sp>
          <p:nvSpPr>
            <p:cNvPr id="44041" name="AutoShape 5"/>
            <p:cNvSpPr>
              <a:spLocks noChangeAspect="1" noChangeArrowheads="1"/>
            </p:cNvSpPr>
            <p:nvPr/>
          </p:nvSpPr>
          <p:spPr bwMode="auto">
            <a:xfrm>
              <a:off x="2915" y="3590"/>
              <a:ext cx="5709"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42" name="Line 6"/>
            <p:cNvSpPr>
              <a:spLocks noChangeShapeType="1"/>
            </p:cNvSpPr>
            <p:nvPr/>
          </p:nvSpPr>
          <p:spPr bwMode="auto">
            <a:xfrm>
              <a:off x="2922" y="3997"/>
              <a:ext cx="56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Line 7"/>
            <p:cNvSpPr>
              <a:spLocks noChangeShapeType="1"/>
            </p:cNvSpPr>
            <p:nvPr/>
          </p:nvSpPr>
          <p:spPr bwMode="auto">
            <a:xfrm>
              <a:off x="3826" y="3997"/>
              <a:ext cx="0" cy="27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8"/>
            <p:cNvSpPr>
              <a:spLocks noChangeShapeType="1"/>
            </p:cNvSpPr>
            <p:nvPr/>
          </p:nvSpPr>
          <p:spPr bwMode="auto">
            <a:xfrm>
              <a:off x="3826" y="6715"/>
              <a:ext cx="32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9"/>
            <p:cNvSpPr>
              <a:spLocks noChangeShapeType="1"/>
            </p:cNvSpPr>
            <p:nvPr/>
          </p:nvSpPr>
          <p:spPr bwMode="auto">
            <a:xfrm>
              <a:off x="4730" y="3997"/>
              <a:ext cx="0" cy="19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0"/>
            <p:cNvSpPr>
              <a:spLocks noChangeShapeType="1"/>
            </p:cNvSpPr>
            <p:nvPr/>
          </p:nvSpPr>
          <p:spPr bwMode="auto">
            <a:xfrm flipV="1">
              <a:off x="4730" y="5900"/>
              <a:ext cx="235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1"/>
            <p:cNvSpPr>
              <a:spLocks noChangeShapeType="1"/>
            </p:cNvSpPr>
            <p:nvPr/>
          </p:nvSpPr>
          <p:spPr bwMode="auto">
            <a:xfrm>
              <a:off x="6266" y="3997"/>
              <a:ext cx="0"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12"/>
            <p:cNvSpPr>
              <a:spLocks noChangeShapeType="1"/>
            </p:cNvSpPr>
            <p:nvPr/>
          </p:nvSpPr>
          <p:spPr bwMode="auto">
            <a:xfrm>
              <a:off x="6266" y="4948"/>
              <a:ext cx="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Text Box 13"/>
            <p:cNvSpPr txBox="1">
              <a:spLocks noChangeArrowheads="1"/>
            </p:cNvSpPr>
            <p:nvPr/>
          </p:nvSpPr>
          <p:spPr bwMode="auto">
            <a:xfrm>
              <a:off x="3465"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1</a:t>
              </a:r>
              <a:endParaRPr kumimoji="1" lang="en-US" altLang="zh-CN">
                <a:latin typeface="Arial Narrow" pitchFamily="34" charset="0"/>
                <a:ea typeface="PMingLiU" pitchFamily="18" charset="-120"/>
              </a:endParaRPr>
            </a:p>
          </p:txBody>
        </p:sp>
        <p:sp>
          <p:nvSpPr>
            <p:cNvPr id="44050" name="Text Box 14"/>
            <p:cNvSpPr txBox="1">
              <a:spLocks noChangeArrowheads="1"/>
            </p:cNvSpPr>
            <p:nvPr/>
          </p:nvSpPr>
          <p:spPr bwMode="auto">
            <a:xfrm>
              <a:off x="5905" y="3590"/>
              <a:ext cx="6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n-1</a:t>
              </a:r>
              <a:endParaRPr kumimoji="1" lang="en-US" altLang="zh-CN">
                <a:latin typeface="Arial Narrow" pitchFamily="34" charset="0"/>
                <a:ea typeface="PMingLiU" pitchFamily="18" charset="-120"/>
              </a:endParaRPr>
            </a:p>
          </p:txBody>
        </p:sp>
        <p:sp>
          <p:nvSpPr>
            <p:cNvPr id="44051" name="Text Box 15"/>
            <p:cNvSpPr txBox="1">
              <a:spLocks noChangeArrowheads="1"/>
            </p:cNvSpPr>
            <p:nvPr/>
          </p:nvSpPr>
          <p:spPr bwMode="auto">
            <a:xfrm>
              <a:off x="6899"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n</a:t>
              </a:r>
              <a:endParaRPr kumimoji="1" lang="en-US" altLang="zh-CN">
                <a:latin typeface="Arial Narrow" pitchFamily="34" charset="0"/>
                <a:ea typeface="PMingLiU" pitchFamily="18" charset="-120"/>
              </a:endParaRPr>
            </a:p>
          </p:txBody>
        </p:sp>
        <p:sp>
          <p:nvSpPr>
            <p:cNvPr id="44052" name="Text Box 16"/>
            <p:cNvSpPr txBox="1">
              <a:spLocks noChangeArrowheads="1"/>
            </p:cNvSpPr>
            <p:nvPr/>
          </p:nvSpPr>
          <p:spPr bwMode="auto">
            <a:xfrm>
              <a:off x="7080" y="4677"/>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400">
                  <a:latin typeface="Times New Roman" pitchFamily="18" charset="0"/>
                </a:rPr>
                <a:t>C</a:t>
              </a:r>
              <a:r>
                <a:rPr kumimoji="1" lang="en-US" altLang="zh-CN" sz="1400" baseline="-25000">
                  <a:latin typeface="Times New Roman" pitchFamily="18" charset="0"/>
                </a:rPr>
                <a:t>n-1</a:t>
              </a:r>
              <a:r>
                <a:rPr kumimoji="1" lang="zh-CN" altLang="en-US" sz="1400">
                  <a:latin typeface="Times New Roman" pitchFamily="18" charset="0"/>
                </a:rPr>
                <a:t>（</a:t>
              </a:r>
              <a:r>
                <a:rPr kumimoji="1" lang="en-US" altLang="zh-CN" sz="1400">
                  <a:latin typeface="Times New Roman" pitchFamily="18" charset="0"/>
                </a:rPr>
                <a:t>1+r</a:t>
              </a:r>
              <a:r>
                <a:rPr kumimoji="1" lang="zh-CN" altLang="en-US" sz="1400">
                  <a:latin typeface="Times New Roman" pitchFamily="18" charset="0"/>
                </a:rPr>
                <a:t>）</a:t>
              </a:r>
              <a:endParaRPr kumimoji="1" lang="zh-CN" altLang="en-US" sz="1400">
                <a:latin typeface="Arial Narrow" pitchFamily="34" charset="0"/>
                <a:ea typeface="PMingLiU" pitchFamily="18" charset="-120"/>
              </a:endParaRPr>
            </a:p>
          </p:txBody>
        </p:sp>
        <p:sp>
          <p:nvSpPr>
            <p:cNvPr id="44053" name="Text Box 17"/>
            <p:cNvSpPr txBox="1">
              <a:spLocks noChangeArrowheads="1"/>
            </p:cNvSpPr>
            <p:nvPr/>
          </p:nvSpPr>
          <p:spPr bwMode="auto">
            <a:xfrm>
              <a:off x="4459" y="3590"/>
              <a:ext cx="5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2</a:t>
              </a:r>
              <a:endParaRPr kumimoji="1" lang="en-US" altLang="zh-CN">
                <a:latin typeface="Arial Narrow" pitchFamily="34" charset="0"/>
                <a:ea typeface="PMingLiU" pitchFamily="18" charset="-120"/>
              </a:endParaRPr>
            </a:p>
          </p:txBody>
        </p:sp>
        <p:sp>
          <p:nvSpPr>
            <p:cNvPr id="44054" name="Text Box 18"/>
            <p:cNvSpPr txBox="1">
              <a:spLocks noChangeArrowheads="1"/>
            </p:cNvSpPr>
            <p:nvPr/>
          </p:nvSpPr>
          <p:spPr bwMode="auto">
            <a:xfrm>
              <a:off x="7080" y="5628"/>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400">
                  <a:latin typeface="Times New Roman" pitchFamily="18" charset="0"/>
                </a:rPr>
                <a:t>C</a:t>
              </a:r>
              <a:r>
                <a:rPr kumimoji="1" lang="en-US" altLang="zh-CN" sz="1400" baseline="-25000">
                  <a:latin typeface="Times New Roman" pitchFamily="18" charset="0"/>
                </a:rPr>
                <a:t>2</a:t>
              </a:r>
              <a:r>
                <a:rPr kumimoji="1" lang="zh-CN" altLang="en-US" sz="1400">
                  <a:latin typeface="Times New Roman" pitchFamily="18" charset="0"/>
                </a:rPr>
                <a:t>（</a:t>
              </a:r>
              <a:r>
                <a:rPr kumimoji="1" lang="en-US" altLang="zh-CN" sz="1400">
                  <a:latin typeface="Times New Roman" pitchFamily="18" charset="0"/>
                </a:rPr>
                <a:t>1+r</a:t>
              </a:r>
              <a:r>
                <a:rPr kumimoji="1" lang="zh-CN" altLang="en-US" sz="1400">
                  <a:latin typeface="Times New Roman" pitchFamily="18" charset="0"/>
                </a:rPr>
                <a:t>）</a:t>
              </a:r>
              <a:r>
                <a:rPr kumimoji="1" lang="en-US" altLang="zh-CN" sz="1400" baseline="30000">
                  <a:latin typeface="Times New Roman" pitchFamily="18" charset="0"/>
                </a:rPr>
                <a:t>n-2</a:t>
              </a:r>
              <a:endParaRPr kumimoji="1" lang="en-US" altLang="zh-CN" sz="1400">
                <a:latin typeface="Arial Narrow" pitchFamily="34" charset="0"/>
                <a:ea typeface="PMingLiU" pitchFamily="18" charset="-120"/>
              </a:endParaRPr>
            </a:p>
          </p:txBody>
        </p:sp>
        <p:sp>
          <p:nvSpPr>
            <p:cNvPr id="44055" name="Text Box 19"/>
            <p:cNvSpPr txBox="1">
              <a:spLocks noChangeArrowheads="1"/>
            </p:cNvSpPr>
            <p:nvPr/>
          </p:nvSpPr>
          <p:spPr bwMode="auto">
            <a:xfrm>
              <a:off x="7080" y="6443"/>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400">
                  <a:latin typeface="Times New Roman" pitchFamily="18" charset="0"/>
                </a:rPr>
                <a:t>C</a:t>
              </a:r>
              <a:r>
                <a:rPr kumimoji="1" lang="en-US" altLang="zh-CN" sz="1400" baseline="-25000">
                  <a:latin typeface="Times New Roman" pitchFamily="18" charset="0"/>
                </a:rPr>
                <a:t>1</a:t>
              </a:r>
              <a:r>
                <a:rPr kumimoji="1" lang="zh-CN" altLang="en-US" sz="1400">
                  <a:latin typeface="Times New Roman" pitchFamily="18" charset="0"/>
                </a:rPr>
                <a:t>（</a:t>
              </a:r>
              <a:r>
                <a:rPr kumimoji="1" lang="en-US" altLang="zh-CN" sz="1400">
                  <a:latin typeface="Times New Roman" pitchFamily="18" charset="0"/>
                </a:rPr>
                <a:t>1+r</a:t>
              </a:r>
              <a:r>
                <a:rPr kumimoji="1" lang="zh-CN" altLang="en-US" sz="1400">
                  <a:latin typeface="Times New Roman" pitchFamily="18" charset="0"/>
                </a:rPr>
                <a:t>）</a:t>
              </a:r>
              <a:r>
                <a:rPr kumimoji="1" lang="en-US" altLang="zh-CN" sz="1400" baseline="30000">
                  <a:latin typeface="Times New Roman" pitchFamily="18" charset="0"/>
                </a:rPr>
                <a:t>n-1</a:t>
              </a:r>
              <a:endParaRPr kumimoji="1" lang="en-US" altLang="zh-CN" sz="1400">
                <a:latin typeface="Arial Narrow" pitchFamily="34" charset="0"/>
                <a:ea typeface="PMingLiU" pitchFamily="18" charset="-120"/>
              </a:endParaRPr>
            </a:p>
          </p:txBody>
        </p:sp>
        <p:sp>
          <p:nvSpPr>
            <p:cNvPr id="44056" name="Text Box 20"/>
            <p:cNvSpPr txBox="1">
              <a:spLocks noChangeArrowheads="1"/>
            </p:cNvSpPr>
            <p:nvPr/>
          </p:nvSpPr>
          <p:spPr bwMode="auto">
            <a:xfrm>
              <a:off x="5182" y="4269"/>
              <a:ext cx="6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000">
                  <a:latin typeface="Times New Roman" pitchFamily="18" charset="0"/>
                </a:rPr>
                <a:t>……</a:t>
              </a:r>
              <a:endParaRPr kumimoji="1" lang="en-US" altLang="zh-CN" sz="2400">
                <a:latin typeface="Arial Narrow" pitchFamily="34" charset="0"/>
                <a:ea typeface="PMingLiU" pitchFamily="18" charset="-120"/>
              </a:endParaRPr>
            </a:p>
          </p:txBody>
        </p:sp>
        <p:sp>
          <p:nvSpPr>
            <p:cNvPr id="44057" name="Text Box 21"/>
            <p:cNvSpPr txBox="1">
              <a:spLocks noChangeArrowheads="1"/>
            </p:cNvSpPr>
            <p:nvPr/>
          </p:nvSpPr>
          <p:spPr bwMode="auto">
            <a:xfrm>
              <a:off x="7163" y="4133"/>
              <a:ext cx="54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n</a:t>
              </a:r>
              <a:endParaRPr kumimoji="1" lang="en-US" altLang="zh-CN">
                <a:latin typeface="Arial Narrow" pitchFamily="34" charset="0"/>
                <a:ea typeface="PMingLiU" pitchFamily="18" charset="-120"/>
              </a:endParaRPr>
            </a:p>
          </p:txBody>
        </p:sp>
      </p:grpSp>
      <p:sp>
        <p:nvSpPr>
          <p:cNvPr id="44039"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4040" name="Object 23"/>
          <p:cNvGraphicFramePr>
            <a:graphicFrameLocks noChangeAspect="1"/>
          </p:cNvGraphicFramePr>
          <p:nvPr>
            <p:extLst>
              <p:ext uri="{D42A27DB-BD31-4B8C-83A1-F6EECF244321}">
                <p14:modId xmlns:p14="http://schemas.microsoft.com/office/powerpoint/2010/main" val="1990434950"/>
              </p:ext>
            </p:extLst>
          </p:nvPr>
        </p:nvGraphicFramePr>
        <p:xfrm>
          <a:off x="1143000" y="1600200"/>
          <a:ext cx="2209800" cy="709613"/>
        </p:xfrm>
        <a:graphic>
          <a:graphicData uri="http://schemas.openxmlformats.org/presentationml/2006/ole">
            <mc:AlternateContent xmlns:mc="http://schemas.openxmlformats.org/markup-compatibility/2006">
              <mc:Choice xmlns:v="urn:schemas-microsoft-com:vml" Requires="v">
                <p:oleObj spid="_x0000_s88077" name="公式" r:id="rId3" imgW="1333500" imgH="431800" progId="Equation.3">
                  <p:embed/>
                </p:oleObj>
              </mc:Choice>
              <mc:Fallback>
                <p:oleObj name="公式" r:id="rId3" imgW="1333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209800" cy="7096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620854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31"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1BCF896-B6BE-4375-9CB7-9405EC85D9BD}" type="slidenum">
              <a:rPr lang="en-US" altLang="zh-CN"/>
              <a:pPr eaLnBrk="1" hangingPunct="1"/>
              <a:t>124</a:t>
            </a:fld>
            <a:endParaRPr lang="en-US" altLang="zh-CN"/>
          </a:p>
        </p:txBody>
      </p:sp>
      <p:sp>
        <p:nvSpPr>
          <p:cNvPr id="95234" name="Rectangle 2"/>
          <p:cNvSpPr>
            <a:spLocks noGrp="1" noChangeArrowheads="1"/>
          </p:cNvSpPr>
          <p:nvPr>
            <p:ph type="title"/>
          </p:nvPr>
        </p:nvSpPr>
        <p:spPr/>
        <p:txBody>
          <a:bodyPr/>
          <a:lstStyle/>
          <a:p>
            <a:pPr eaLnBrk="1" hangingPunct="1"/>
            <a:r>
              <a:rPr lang="zh-CN" altLang="en-US" smtClean="0"/>
              <a:t>多期现金流的现值 </a:t>
            </a:r>
          </a:p>
        </p:txBody>
      </p:sp>
      <p:sp>
        <p:nvSpPr>
          <p:cNvPr id="95235" name="Rectangle 3"/>
          <p:cNvSpPr>
            <a:spLocks noGrp="1" noChangeArrowheads="1"/>
          </p:cNvSpPr>
          <p:nvPr>
            <p:ph type="body" idx="1"/>
          </p:nvPr>
        </p:nvSpPr>
        <p:spPr/>
        <p:txBody>
          <a:bodyPr/>
          <a:lstStyle/>
          <a:p>
            <a:pPr eaLnBrk="1" hangingPunct="1">
              <a:defRPr/>
            </a:pPr>
            <a:r>
              <a:rPr lang="en-US" altLang="zh-CN" smtClean="0">
                <a:ea typeface="+mn-ea"/>
              </a:rPr>
              <a:t>  </a:t>
            </a:r>
          </a:p>
        </p:txBody>
      </p:sp>
      <p:grpSp>
        <p:nvGrpSpPr>
          <p:cNvPr id="45062" name="Group 4"/>
          <p:cNvGrpSpPr>
            <a:grpSpLocks noChangeAspect="1"/>
          </p:cNvGrpSpPr>
          <p:nvPr/>
        </p:nvGrpSpPr>
        <p:grpSpPr bwMode="auto">
          <a:xfrm>
            <a:off x="2133600" y="2819400"/>
            <a:ext cx="5511800" cy="3276600"/>
            <a:chOff x="2908" y="3590"/>
            <a:chExt cx="5716" cy="3260"/>
          </a:xfrm>
        </p:grpSpPr>
        <p:sp>
          <p:nvSpPr>
            <p:cNvPr id="45071" name="AutoShape 5"/>
            <p:cNvSpPr>
              <a:spLocks noChangeAspect="1" noChangeArrowheads="1"/>
            </p:cNvSpPr>
            <p:nvPr/>
          </p:nvSpPr>
          <p:spPr bwMode="auto">
            <a:xfrm>
              <a:off x="2908" y="3590"/>
              <a:ext cx="5716"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72" name="Line 6"/>
            <p:cNvSpPr>
              <a:spLocks noChangeShapeType="1"/>
            </p:cNvSpPr>
            <p:nvPr/>
          </p:nvSpPr>
          <p:spPr bwMode="auto">
            <a:xfrm flipV="1">
              <a:off x="2915" y="3997"/>
              <a:ext cx="570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3" name="Text Box 7"/>
            <p:cNvSpPr txBox="1">
              <a:spLocks noChangeArrowheads="1"/>
            </p:cNvSpPr>
            <p:nvPr/>
          </p:nvSpPr>
          <p:spPr bwMode="auto">
            <a:xfrm>
              <a:off x="5905" y="3590"/>
              <a:ext cx="6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n-1</a:t>
              </a:r>
              <a:endParaRPr kumimoji="1" lang="en-US" altLang="zh-CN">
                <a:latin typeface="Arial Narrow" pitchFamily="34" charset="0"/>
                <a:ea typeface="PMingLiU" pitchFamily="18" charset="-120"/>
              </a:endParaRPr>
            </a:p>
          </p:txBody>
        </p:sp>
        <p:sp>
          <p:nvSpPr>
            <p:cNvPr id="45074" name="Text Box 8"/>
            <p:cNvSpPr txBox="1">
              <a:spLocks noChangeArrowheads="1"/>
            </p:cNvSpPr>
            <p:nvPr/>
          </p:nvSpPr>
          <p:spPr bwMode="auto">
            <a:xfrm>
              <a:off x="6899"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n</a:t>
              </a:r>
              <a:endParaRPr kumimoji="1" lang="en-US" altLang="zh-CN">
                <a:latin typeface="Arial Narrow" pitchFamily="34" charset="0"/>
                <a:ea typeface="PMingLiU" pitchFamily="18" charset="-120"/>
              </a:endParaRPr>
            </a:p>
          </p:txBody>
        </p:sp>
        <p:sp>
          <p:nvSpPr>
            <p:cNvPr id="45075" name="Text Box 9"/>
            <p:cNvSpPr txBox="1">
              <a:spLocks noChangeArrowheads="1"/>
            </p:cNvSpPr>
            <p:nvPr/>
          </p:nvSpPr>
          <p:spPr bwMode="auto">
            <a:xfrm>
              <a:off x="4459" y="3590"/>
              <a:ext cx="5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C</a:t>
              </a:r>
              <a:r>
                <a:rPr kumimoji="1" lang="en-US" altLang="zh-CN" baseline="-25000">
                  <a:latin typeface="Times New Roman" pitchFamily="18" charset="0"/>
                </a:rPr>
                <a:t>1</a:t>
              </a:r>
              <a:endParaRPr kumimoji="1" lang="en-US" altLang="zh-CN">
                <a:latin typeface="Arial Narrow" pitchFamily="34" charset="0"/>
                <a:ea typeface="PMingLiU" pitchFamily="18" charset="-120"/>
              </a:endParaRPr>
            </a:p>
          </p:txBody>
        </p:sp>
        <p:sp>
          <p:nvSpPr>
            <p:cNvPr id="45076" name="Text Box 10"/>
            <p:cNvSpPr txBox="1">
              <a:spLocks noChangeArrowheads="1"/>
            </p:cNvSpPr>
            <p:nvPr/>
          </p:nvSpPr>
          <p:spPr bwMode="auto">
            <a:xfrm>
              <a:off x="5182" y="4269"/>
              <a:ext cx="6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000">
                  <a:latin typeface="Times New Roman" pitchFamily="18" charset="0"/>
                </a:rPr>
                <a:t>……</a:t>
              </a:r>
              <a:endParaRPr kumimoji="1" lang="en-US" altLang="zh-CN" sz="2400">
                <a:latin typeface="Arial Narrow" pitchFamily="34" charset="0"/>
                <a:ea typeface="PMingLiU" pitchFamily="18" charset="-120"/>
              </a:endParaRPr>
            </a:p>
          </p:txBody>
        </p:sp>
        <p:sp>
          <p:nvSpPr>
            <p:cNvPr id="45077" name="Line 11"/>
            <p:cNvSpPr>
              <a:spLocks noChangeShapeType="1"/>
            </p:cNvSpPr>
            <p:nvPr/>
          </p:nvSpPr>
          <p:spPr bwMode="auto">
            <a:xfrm>
              <a:off x="4625" y="3998"/>
              <a:ext cx="0" cy="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12"/>
            <p:cNvSpPr>
              <a:spLocks noChangeShapeType="1"/>
            </p:cNvSpPr>
            <p:nvPr/>
          </p:nvSpPr>
          <p:spPr bwMode="auto">
            <a:xfrm flipH="1">
              <a:off x="4264" y="4405"/>
              <a:ext cx="3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9" name="Line 13"/>
            <p:cNvSpPr>
              <a:spLocks noChangeShapeType="1"/>
            </p:cNvSpPr>
            <p:nvPr/>
          </p:nvSpPr>
          <p:spPr bwMode="auto">
            <a:xfrm>
              <a:off x="6252" y="3998"/>
              <a:ext cx="0"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14"/>
            <p:cNvSpPr>
              <a:spLocks noChangeShapeType="1"/>
            </p:cNvSpPr>
            <p:nvPr/>
          </p:nvSpPr>
          <p:spPr bwMode="auto">
            <a:xfrm flipH="1">
              <a:off x="4264" y="5220"/>
              <a:ext cx="1988"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1" name="Line 15"/>
            <p:cNvSpPr>
              <a:spLocks noChangeShapeType="1"/>
            </p:cNvSpPr>
            <p:nvPr/>
          </p:nvSpPr>
          <p:spPr bwMode="auto">
            <a:xfrm>
              <a:off x="7156" y="3998"/>
              <a:ext cx="0" cy="21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2" name="Line 16"/>
            <p:cNvSpPr>
              <a:spLocks noChangeShapeType="1"/>
            </p:cNvSpPr>
            <p:nvPr/>
          </p:nvSpPr>
          <p:spPr bwMode="auto">
            <a:xfrm flipH="1">
              <a:off x="4264" y="6172"/>
              <a:ext cx="28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3" name="Text Box 17"/>
            <p:cNvSpPr txBox="1">
              <a:spLocks noChangeArrowheads="1"/>
            </p:cNvSpPr>
            <p:nvPr/>
          </p:nvSpPr>
          <p:spPr bwMode="auto">
            <a:xfrm>
              <a:off x="3541" y="3590"/>
              <a:ext cx="54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0</a:t>
              </a:r>
              <a:endParaRPr kumimoji="1" lang="en-US" altLang="zh-CN">
                <a:latin typeface="Arial Narrow" pitchFamily="34" charset="0"/>
                <a:ea typeface="PMingLiU" pitchFamily="18" charset="-120"/>
              </a:endParaRPr>
            </a:p>
          </p:txBody>
        </p:sp>
        <p:sp>
          <p:nvSpPr>
            <p:cNvPr id="45084" name="Text Box 18"/>
            <p:cNvSpPr txBox="1">
              <a:spLocks noChangeArrowheads="1"/>
            </p:cNvSpPr>
            <p:nvPr/>
          </p:nvSpPr>
          <p:spPr bwMode="auto">
            <a:xfrm>
              <a:off x="3180" y="3862"/>
              <a:ext cx="191"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sp>
          <p:nvSpPr>
            <p:cNvPr id="45085" name="Text Box 19"/>
            <p:cNvSpPr txBox="1">
              <a:spLocks noChangeArrowheads="1"/>
            </p:cNvSpPr>
            <p:nvPr/>
          </p:nvSpPr>
          <p:spPr bwMode="auto">
            <a:xfrm>
              <a:off x="2999" y="4814"/>
              <a:ext cx="191"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sp>
          <p:nvSpPr>
            <p:cNvPr id="45086" name="Text Box 20"/>
            <p:cNvSpPr txBox="1">
              <a:spLocks noChangeArrowheads="1"/>
            </p:cNvSpPr>
            <p:nvPr/>
          </p:nvSpPr>
          <p:spPr bwMode="auto">
            <a:xfrm>
              <a:off x="3089" y="5763"/>
              <a:ext cx="191"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grpSp>
      <p:sp>
        <p:nvSpPr>
          <p:cNvPr id="45063" name="Rectangle 21"/>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4" name="Object 22"/>
          <p:cNvGraphicFramePr>
            <a:graphicFrameLocks noChangeAspect="1"/>
          </p:cNvGraphicFramePr>
          <p:nvPr>
            <p:extLst>
              <p:ext uri="{D42A27DB-BD31-4B8C-83A1-F6EECF244321}">
                <p14:modId xmlns:p14="http://schemas.microsoft.com/office/powerpoint/2010/main" val="1743848221"/>
              </p:ext>
            </p:extLst>
          </p:nvPr>
        </p:nvGraphicFramePr>
        <p:xfrm>
          <a:off x="2590800" y="3276600"/>
          <a:ext cx="527050" cy="685800"/>
        </p:xfrm>
        <a:graphic>
          <a:graphicData uri="http://schemas.openxmlformats.org/presentationml/2006/ole">
            <mc:AlternateContent xmlns:mc="http://schemas.openxmlformats.org/markup-compatibility/2006">
              <mc:Choice xmlns:v="urn:schemas-microsoft-com:vml" Requires="v">
                <p:oleObj spid="_x0000_s89134" name="公式" r:id="rId3" imgW="317225" imgH="406048" progId="Equation.3">
                  <p:embed/>
                </p:oleObj>
              </mc:Choice>
              <mc:Fallback>
                <p:oleObj name="公式" r:id="rId3" imgW="317225" imgH="4060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527050" cy="685800"/>
                      </a:xfrm>
                      <a:prstGeom prst="rect">
                        <a:avLst/>
                      </a:prstGeom>
                      <a:noFill/>
                      <a:ln>
                        <a:noFill/>
                      </a:ln>
                    </p:spPr>
                  </p:pic>
                </p:oleObj>
              </mc:Fallback>
            </mc:AlternateContent>
          </a:graphicData>
        </a:graphic>
      </p:graphicFrame>
      <p:sp>
        <p:nvSpPr>
          <p:cNvPr id="45065"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6" name="Object 24"/>
          <p:cNvGraphicFramePr>
            <a:graphicFrameLocks noChangeAspect="1"/>
          </p:cNvGraphicFramePr>
          <p:nvPr>
            <p:extLst>
              <p:ext uri="{D42A27DB-BD31-4B8C-83A1-F6EECF244321}">
                <p14:modId xmlns:p14="http://schemas.microsoft.com/office/powerpoint/2010/main" val="2416913252"/>
              </p:ext>
            </p:extLst>
          </p:nvPr>
        </p:nvGraphicFramePr>
        <p:xfrm>
          <a:off x="2438400" y="3962400"/>
          <a:ext cx="990600" cy="776288"/>
        </p:xfrm>
        <a:graphic>
          <a:graphicData uri="http://schemas.openxmlformats.org/presentationml/2006/ole">
            <mc:AlternateContent xmlns:mc="http://schemas.openxmlformats.org/markup-compatibility/2006">
              <mc:Choice xmlns:v="urn:schemas-microsoft-com:vml" Requires="v">
                <p:oleObj spid="_x0000_s89135" name="公式" r:id="rId5" imgW="571252" imgH="444307" progId="Equation.3">
                  <p:embed/>
                </p:oleObj>
              </mc:Choice>
              <mc:Fallback>
                <p:oleObj name="公式" r:id="rId5" imgW="571252"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962400"/>
                        <a:ext cx="990600" cy="776288"/>
                      </a:xfrm>
                      <a:prstGeom prst="rect">
                        <a:avLst/>
                      </a:prstGeom>
                      <a:noFill/>
                      <a:ln>
                        <a:noFill/>
                      </a:ln>
                    </p:spPr>
                  </p:pic>
                </p:oleObj>
              </mc:Fallback>
            </mc:AlternateContent>
          </a:graphicData>
        </a:graphic>
      </p:graphicFrame>
      <p:sp>
        <p:nvSpPr>
          <p:cNvPr id="45067" name="Rectangle 25"/>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68" name="Object 26"/>
          <p:cNvGraphicFramePr>
            <a:graphicFrameLocks noChangeAspect="1"/>
          </p:cNvGraphicFramePr>
          <p:nvPr>
            <p:extLst>
              <p:ext uri="{D42A27DB-BD31-4B8C-83A1-F6EECF244321}">
                <p14:modId xmlns:p14="http://schemas.microsoft.com/office/powerpoint/2010/main" val="4070671439"/>
              </p:ext>
            </p:extLst>
          </p:nvPr>
        </p:nvGraphicFramePr>
        <p:xfrm>
          <a:off x="2438400" y="4724400"/>
          <a:ext cx="914400" cy="811213"/>
        </p:xfrm>
        <a:graphic>
          <a:graphicData uri="http://schemas.openxmlformats.org/presentationml/2006/ole">
            <mc:AlternateContent xmlns:mc="http://schemas.openxmlformats.org/markup-compatibility/2006">
              <mc:Choice xmlns:v="urn:schemas-microsoft-com:vml" Requires="v">
                <p:oleObj spid="_x0000_s89136" name="公式" r:id="rId7" imgW="507780" imgH="444307" progId="Equation.3">
                  <p:embed/>
                </p:oleObj>
              </mc:Choice>
              <mc:Fallback>
                <p:oleObj name="公式" r:id="rId7" imgW="507780"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724400"/>
                        <a:ext cx="914400" cy="811213"/>
                      </a:xfrm>
                      <a:prstGeom prst="rect">
                        <a:avLst/>
                      </a:prstGeom>
                      <a:noFill/>
                      <a:ln>
                        <a:noFill/>
                      </a:ln>
                    </p:spPr>
                  </p:pic>
                </p:oleObj>
              </mc:Fallback>
            </mc:AlternateContent>
          </a:graphicData>
        </a:graphic>
      </p:graphicFrame>
      <p:sp>
        <p:nvSpPr>
          <p:cNvPr id="45069" name="Rectangle 27"/>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5070" name="Object 28"/>
          <p:cNvGraphicFramePr>
            <a:graphicFrameLocks noChangeAspect="1"/>
          </p:cNvGraphicFramePr>
          <p:nvPr>
            <p:extLst>
              <p:ext uri="{D42A27DB-BD31-4B8C-83A1-F6EECF244321}">
                <p14:modId xmlns:p14="http://schemas.microsoft.com/office/powerpoint/2010/main" val="1057818235"/>
              </p:ext>
            </p:extLst>
          </p:nvPr>
        </p:nvGraphicFramePr>
        <p:xfrm>
          <a:off x="990600" y="1752600"/>
          <a:ext cx="1828800" cy="747713"/>
        </p:xfrm>
        <a:graphic>
          <a:graphicData uri="http://schemas.openxmlformats.org/presentationml/2006/ole">
            <mc:AlternateContent xmlns:mc="http://schemas.openxmlformats.org/markup-compatibility/2006">
              <mc:Choice xmlns:v="urn:schemas-microsoft-com:vml" Requires="v">
                <p:oleObj spid="_x0000_s89137" name="公式" r:id="rId9" imgW="1091726" imgH="444307" progId="Equation.3">
                  <p:embed/>
                </p:oleObj>
              </mc:Choice>
              <mc:Fallback>
                <p:oleObj name="公式" r:id="rId9" imgW="1091726" imgH="44430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1752600"/>
                        <a:ext cx="1828800" cy="7477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638261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88B848C-3C6E-4BE2-BFAA-74D3159EFDF6}" type="slidenum">
              <a:rPr lang="en-US" altLang="zh-CN"/>
              <a:pPr eaLnBrk="1" hangingPunct="1"/>
              <a:t>125</a:t>
            </a:fld>
            <a:endParaRPr lang="en-US" altLang="zh-CN"/>
          </a:p>
        </p:txBody>
      </p:sp>
      <p:sp>
        <p:nvSpPr>
          <p:cNvPr id="96258" name="Rectangle 2"/>
          <p:cNvSpPr>
            <a:spLocks noGrp="1" noChangeArrowheads="1"/>
          </p:cNvSpPr>
          <p:nvPr>
            <p:ph type="title"/>
          </p:nvPr>
        </p:nvSpPr>
        <p:spPr/>
        <p:txBody>
          <a:bodyPr/>
          <a:lstStyle/>
          <a:p>
            <a:pPr eaLnBrk="1" hangingPunct="1">
              <a:lnSpc>
                <a:spcPct val="90000"/>
              </a:lnSpc>
            </a:pPr>
            <a:r>
              <a:rPr lang="zh-CN" altLang="en-US" b="1" smtClean="0"/>
              <a:t>年金和永续年金</a:t>
            </a:r>
            <a:endParaRPr lang="en-US" smtClean="0"/>
          </a:p>
        </p:txBody>
      </p:sp>
      <p:sp>
        <p:nvSpPr>
          <p:cNvPr id="96259" name="Rectangle 3"/>
          <p:cNvSpPr>
            <a:spLocks noGrp="1" noChangeArrowheads="1"/>
          </p:cNvSpPr>
          <p:nvPr>
            <p:ph type="body" idx="1"/>
          </p:nvPr>
        </p:nvSpPr>
        <p:spPr/>
        <p:txBody>
          <a:bodyPr/>
          <a:lstStyle/>
          <a:p>
            <a:pPr eaLnBrk="1" hangingPunct="1">
              <a:lnSpc>
                <a:spcPct val="80000"/>
              </a:lnSpc>
            </a:pPr>
            <a:r>
              <a:rPr lang="zh-CN" altLang="en-US" sz="2800" smtClean="0"/>
              <a:t>年金（普通年金）</a:t>
            </a:r>
          </a:p>
          <a:p>
            <a:pPr lvl="1" eaLnBrk="1" hangingPunct="1">
              <a:lnSpc>
                <a:spcPct val="80000"/>
              </a:lnSpc>
            </a:pPr>
            <a:r>
              <a:rPr lang="zh-CN" altLang="en-US" sz="2400" smtClean="0"/>
              <a:t>在一定期限内，时间间隔相同、不间断、金额相等、方向相同的一系列现金流。</a:t>
            </a:r>
          </a:p>
          <a:p>
            <a:pPr eaLnBrk="1" hangingPunct="1">
              <a:lnSpc>
                <a:spcPct val="80000"/>
              </a:lnSpc>
            </a:pPr>
            <a:r>
              <a:rPr lang="zh-CN" altLang="en-US" sz="2800" smtClean="0"/>
              <a:t>永续年金</a:t>
            </a:r>
          </a:p>
          <a:p>
            <a:pPr lvl="1" eaLnBrk="1" hangingPunct="1">
              <a:lnSpc>
                <a:spcPct val="80000"/>
              </a:lnSpc>
            </a:pPr>
            <a:r>
              <a:rPr lang="zh-CN" altLang="en-US" sz="2400" smtClean="0"/>
              <a:t>在无限期内，时间间隔相同、不间断、金额相等、方向相同的一系列现金流。</a:t>
            </a:r>
            <a:endParaRPr lang="en-US" sz="2400" smtClean="0"/>
          </a:p>
          <a:p>
            <a:pPr eaLnBrk="1" hangingPunct="1">
              <a:lnSpc>
                <a:spcPct val="80000"/>
              </a:lnSpc>
            </a:pPr>
            <a:r>
              <a:rPr lang="zh-CN" altLang="en-US" sz="2800" smtClean="0"/>
              <a:t>增长型年金（等比增长型年金）</a:t>
            </a:r>
          </a:p>
          <a:p>
            <a:pPr lvl="1" eaLnBrk="1" hangingPunct="1">
              <a:lnSpc>
                <a:spcPct val="80000"/>
              </a:lnSpc>
            </a:pPr>
            <a:r>
              <a:rPr lang="zh-CN" altLang="en-US" sz="2400" smtClean="0"/>
              <a:t>在一定期限内，时间间隔相同、不间断、金额不相等但每期增长率相等的一系列现金流。</a:t>
            </a:r>
          </a:p>
          <a:p>
            <a:pPr eaLnBrk="1" hangingPunct="1">
              <a:lnSpc>
                <a:spcPct val="80000"/>
              </a:lnSpc>
            </a:pPr>
            <a:r>
              <a:rPr lang="zh-CN" altLang="en-US" sz="2800" smtClean="0"/>
              <a:t>增长型永续年金</a:t>
            </a:r>
            <a:endParaRPr lang="en-US" sz="2800" smtClean="0"/>
          </a:p>
          <a:p>
            <a:pPr lvl="1" eaLnBrk="1" hangingPunct="1">
              <a:lnSpc>
                <a:spcPct val="80000"/>
              </a:lnSpc>
            </a:pPr>
            <a:r>
              <a:rPr lang="zh-CN" altLang="en-US" sz="2400" smtClean="0"/>
              <a:t>在无限期内，时间间隔相同、不间断、金额不相等但每期增长率相等的一系列现金流。</a:t>
            </a:r>
            <a:endParaRPr lang="en-US" sz="2400" smtClean="0"/>
          </a:p>
        </p:txBody>
      </p:sp>
    </p:spTree>
    <p:extLst>
      <p:ext uri="{BB962C8B-B14F-4D97-AF65-F5344CB8AC3E}">
        <p14:creationId xmlns:p14="http://schemas.microsoft.com/office/powerpoint/2010/main" val="416459657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bg>
      <p:bgPr>
        <a:solidFill>
          <a:srgbClr val="0070C0"/>
        </a:solidFill>
        <a:effectLst/>
      </p:bgPr>
    </p:bg>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34"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0099D8-8BB1-4DD1-87C0-718B58651424}" type="slidenum">
              <a:rPr lang="en-US" altLang="zh-CN" smtClean="0"/>
              <a:pPr eaLnBrk="1" hangingPunct="1"/>
              <a:t>126</a:t>
            </a:fld>
            <a:endParaRPr lang="en-US" altLang="zh-CN"/>
          </a:p>
        </p:txBody>
      </p:sp>
      <p:sp>
        <p:nvSpPr>
          <p:cNvPr id="47108" name="Rectangle 2"/>
          <p:cNvSpPr>
            <a:spLocks noChangeArrowheads="1"/>
          </p:cNvSpPr>
          <p:nvPr/>
        </p:nvSpPr>
        <p:spPr bwMode="auto">
          <a:xfrm>
            <a:off x="533400" y="4572000"/>
            <a:ext cx="7696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97283" name="Rectangle 3"/>
          <p:cNvSpPr>
            <a:spLocks noGrp="1" noChangeArrowheads="1"/>
          </p:cNvSpPr>
          <p:nvPr>
            <p:ph type="title"/>
          </p:nvPr>
        </p:nvSpPr>
        <p:spPr/>
        <p:txBody>
          <a:bodyPr/>
          <a:lstStyle/>
          <a:p>
            <a:pPr eaLnBrk="1" hangingPunct="1"/>
            <a:r>
              <a:rPr lang="zh-CN" altLang="en-US" dirty="0" smtClean="0">
                <a:solidFill>
                  <a:schemeClr val="bg1"/>
                </a:solidFill>
              </a:rPr>
              <a:t>年金（</a:t>
            </a:r>
            <a:r>
              <a:rPr lang="en-US" altLang="zh-CN" dirty="0" smtClean="0">
                <a:solidFill>
                  <a:schemeClr val="bg1"/>
                </a:solidFill>
              </a:rPr>
              <a:t>Annuity</a:t>
            </a:r>
            <a:r>
              <a:rPr lang="zh-CN" altLang="en-US" dirty="0" smtClean="0">
                <a:solidFill>
                  <a:schemeClr val="bg1"/>
                </a:solidFill>
              </a:rPr>
              <a:t>）</a:t>
            </a:r>
          </a:p>
        </p:txBody>
      </p:sp>
      <p:graphicFrame>
        <p:nvGraphicFramePr>
          <p:cNvPr id="97284" name="Object 4"/>
          <p:cNvGraphicFramePr>
            <a:graphicFrameLocks noChangeAspect="1"/>
          </p:cNvGraphicFramePr>
          <p:nvPr/>
        </p:nvGraphicFramePr>
        <p:xfrm>
          <a:off x="838200" y="3200400"/>
          <a:ext cx="6248400" cy="762000"/>
        </p:xfrm>
        <a:graphic>
          <a:graphicData uri="http://schemas.openxmlformats.org/presentationml/2006/ole">
            <mc:AlternateContent xmlns:mc="http://schemas.openxmlformats.org/markup-compatibility/2006">
              <mc:Choice xmlns:v="urn:schemas-microsoft-com:vml" Requires="v">
                <p:oleObj spid="_x0000_s90169" name="Equation" r:id="rId3" imgW="2695457" imgH="409643" progId="Equation.3">
                  <p:embed/>
                </p:oleObj>
              </mc:Choice>
              <mc:Fallback>
                <p:oleObj name="Equation" r:id="rId3" imgW="2695457" imgH="4096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200400"/>
                        <a:ext cx="6248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990600" y="5105400"/>
          <a:ext cx="2895600" cy="873125"/>
        </p:xfrm>
        <a:graphic>
          <a:graphicData uri="http://schemas.openxmlformats.org/presentationml/2006/ole">
            <mc:AlternateContent xmlns:mc="http://schemas.openxmlformats.org/markup-compatibility/2006">
              <mc:Choice xmlns:v="urn:schemas-microsoft-com:vml" Requires="v">
                <p:oleObj spid="_x0000_s90170" name="公式" r:id="rId5" imgW="1323857" imgH="447743" progId="Equation.3">
                  <p:embed/>
                </p:oleObj>
              </mc:Choice>
              <mc:Fallback>
                <p:oleObj name="公式" r:id="rId5" imgW="1323857" imgH="4477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28956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12" name="Group 6"/>
          <p:cNvGrpSpPr>
            <a:grpSpLocks/>
          </p:cNvGrpSpPr>
          <p:nvPr/>
        </p:nvGrpSpPr>
        <p:grpSpPr bwMode="auto">
          <a:xfrm>
            <a:off x="685800" y="1447800"/>
            <a:ext cx="7315200" cy="1701800"/>
            <a:chOff x="432" y="1184"/>
            <a:chExt cx="4608" cy="1072"/>
          </a:xfrm>
        </p:grpSpPr>
        <p:sp>
          <p:nvSpPr>
            <p:cNvPr id="47116" name="Line 7"/>
            <p:cNvSpPr>
              <a:spLocks noChangeShapeType="1"/>
            </p:cNvSpPr>
            <p:nvPr/>
          </p:nvSpPr>
          <p:spPr bwMode="auto">
            <a:xfrm>
              <a:off x="576" y="1730"/>
              <a:ext cx="3600"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nvGrpSpPr>
            <p:cNvPr id="47117" name="Group 8"/>
            <p:cNvGrpSpPr>
              <a:grpSpLocks/>
            </p:cNvGrpSpPr>
            <p:nvPr/>
          </p:nvGrpSpPr>
          <p:grpSpPr bwMode="auto">
            <a:xfrm>
              <a:off x="432" y="1584"/>
              <a:ext cx="228" cy="663"/>
              <a:chOff x="624" y="2544"/>
              <a:chExt cx="228" cy="663"/>
            </a:xfrm>
          </p:grpSpPr>
          <p:sp>
            <p:nvSpPr>
              <p:cNvPr id="47136" name="Line 9"/>
              <p:cNvSpPr>
                <a:spLocks noChangeShapeType="1"/>
              </p:cNvSpPr>
              <p:nvPr/>
            </p:nvSpPr>
            <p:spPr bwMode="auto">
              <a:xfrm>
                <a:off x="76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47137" name="Rectangle 10"/>
              <p:cNvSpPr>
                <a:spLocks noChangeArrowheads="1"/>
              </p:cNvSpPr>
              <p:nvPr/>
            </p:nvSpPr>
            <p:spPr bwMode="auto">
              <a:xfrm>
                <a:off x="62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0</a:t>
                </a:r>
              </a:p>
            </p:txBody>
          </p:sp>
        </p:grpSp>
        <p:grpSp>
          <p:nvGrpSpPr>
            <p:cNvPr id="47118" name="Group 11"/>
            <p:cNvGrpSpPr>
              <a:grpSpLocks/>
            </p:cNvGrpSpPr>
            <p:nvPr/>
          </p:nvGrpSpPr>
          <p:grpSpPr bwMode="auto">
            <a:xfrm>
              <a:off x="1375" y="1184"/>
              <a:ext cx="282" cy="1071"/>
              <a:chOff x="1567" y="2136"/>
              <a:chExt cx="282" cy="1071"/>
            </a:xfrm>
          </p:grpSpPr>
          <p:sp>
            <p:nvSpPr>
              <p:cNvPr id="47133" name="Line 12"/>
              <p:cNvSpPr>
                <a:spLocks noChangeShapeType="1"/>
              </p:cNvSpPr>
              <p:nvPr/>
            </p:nvSpPr>
            <p:spPr bwMode="auto">
              <a:xfrm>
                <a:off x="171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47134" name="Rectangle 13"/>
              <p:cNvSpPr>
                <a:spLocks noChangeArrowheads="1"/>
              </p:cNvSpPr>
              <p:nvPr/>
            </p:nvSpPr>
            <p:spPr bwMode="auto">
              <a:xfrm>
                <a:off x="156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1</a:t>
                </a:r>
              </a:p>
            </p:txBody>
          </p:sp>
          <p:sp>
            <p:nvSpPr>
              <p:cNvPr id="47135" name="Rectangle 14"/>
              <p:cNvSpPr>
                <a:spLocks noChangeArrowheads="1"/>
              </p:cNvSpPr>
              <p:nvPr/>
            </p:nvSpPr>
            <p:spPr bwMode="auto">
              <a:xfrm>
                <a:off x="1584"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grpSp>
          <p:nvGrpSpPr>
            <p:cNvPr id="47119" name="Group 15"/>
            <p:cNvGrpSpPr>
              <a:grpSpLocks/>
            </p:cNvGrpSpPr>
            <p:nvPr/>
          </p:nvGrpSpPr>
          <p:grpSpPr bwMode="auto">
            <a:xfrm>
              <a:off x="2325" y="1184"/>
              <a:ext cx="267" cy="1071"/>
              <a:chOff x="2517" y="2136"/>
              <a:chExt cx="267" cy="1071"/>
            </a:xfrm>
          </p:grpSpPr>
          <p:sp>
            <p:nvSpPr>
              <p:cNvPr id="47130" name="Line 16"/>
              <p:cNvSpPr>
                <a:spLocks noChangeShapeType="1"/>
              </p:cNvSpPr>
              <p:nvPr/>
            </p:nvSpPr>
            <p:spPr bwMode="auto">
              <a:xfrm>
                <a:off x="266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47131" name="Rectangle 17"/>
              <p:cNvSpPr>
                <a:spLocks noChangeArrowheads="1"/>
              </p:cNvSpPr>
              <p:nvPr/>
            </p:nvSpPr>
            <p:spPr bwMode="auto">
              <a:xfrm>
                <a:off x="251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2</a:t>
                </a:r>
              </a:p>
            </p:txBody>
          </p:sp>
          <p:sp>
            <p:nvSpPr>
              <p:cNvPr id="47132" name="Rectangle 18"/>
              <p:cNvSpPr>
                <a:spLocks noChangeArrowheads="1"/>
              </p:cNvSpPr>
              <p:nvPr/>
            </p:nvSpPr>
            <p:spPr bwMode="auto">
              <a:xfrm>
                <a:off x="2519"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grpSp>
          <p:nvGrpSpPr>
            <p:cNvPr id="47120" name="Group 19"/>
            <p:cNvGrpSpPr>
              <a:grpSpLocks/>
            </p:cNvGrpSpPr>
            <p:nvPr/>
          </p:nvGrpSpPr>
          <p:grpSpPr bwMode="auto">
            <a:xfrm>
              <a:off x="3294" y="1185"/>
              <a:ext cx="265" cy="1071"/>
              <a:chOff x="3486" y="2136"/>
              <a:chExt cx="265" cy="1071"/>
            </a:xfrm>
          </p:grpSpPr>
          <p:sp>
            <p:nvSpPr>
              <p:cNvPr id="47127" name="Line 20"/>
              <p:cNvSpPr>
                <a:spLocks noChangeShapeType="1"/>
              </p:cNvSpPr>
              <p:nvPr/>
            </p:nvSpPr>
            <p:spPr bwMode="auto">
              <a:xfrm>
                <a:off x="361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47128" name="Rectangle 21"/>
              <p:cNvSpPr>
                <a:spLocks noChangeArrowheads="1"/>
              </p:cNvSpPr>
              <p:nvPr/>
            </p:nvSpPr>
            <p:spPr bwMode="auto">
              <a:xfrm>
                <a:off x="350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3</a:t>
                </a:r>
              </a:p>
            </p:txBody>
          </p:sp>
          <p:sp>
            <p:nvSpPr>
              <p:cNvPr id="47129" name="Rectangle 22"/>
              <p:cNvSpPr>
                <a:spLocks noChangeArrowheads="1"/>
              </p:cNvSpPr>
              <p:nvPr/>
            </p:nvSpPr>
            <p:spPr bwMode="auto">
              <a:xfrm>
                <a:off x="3486"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grpSp>
          <p:nvGrpSpPr>
            <p:cNvPr id="47121" name="Group 23"/>
            <p:cNvGrpSpPr>
              <a:grpSpLocks/>
            </p:cNvGrpSpPr>
            <p:nvPr/>
          </p:nvGrpSpPr>
          <p:grpSpPr bwMode="auto">
            <a:xfrm>
              <a:off x="4775" y="1185"/>
              <a:ext cx="265" cy="1071"/>
              <a:chOff x="3486" y="2136"/>
              <a:chExt cx="265" cy="1071"/>
            </a:xfrm>
          </p:grpSpPr>
          <p:sp>
            <p:nvSpPr>
              <p:cNvPr id="47124" name="Line 24"/>
              <p:cNvSpPr>
                <a:spLocks noChangeShapeType="1"/>
              </p:cNvSpPr>
              <p:nvPr/>
            </p:nvSpPr>
            <p:spPr bwMode="auto">
              <a:xfrm>
                <a:off x="361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47125" name="Rectangle 25"/>
              <p:cNvSpPr>
                <a:spLocks noChangeArrowheads="1"/>
              </p:cNvSpPr>
              <p:nvPr/>
            </p:nvSpPr>
            <p:spPr bwMode="auto">
              <a:xfrm>
                <a:off x="3504" y="288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T</a:t>
                </a:r>
              </a:p>
            </p:txBody>
          </p:sp>
          <p:sp>
            <p:nvSpPr>
              <p:cNvPr id="47126" name="Rectangle 26"/>
              <p:cNvSpPr>
                <a:spLocks noChangeArrowheads="1"/>
              </p:cNvSpPr>
              <p:nvPr/>
            </p:nvSpPr>
            <p:spPr bwMode="auto">
              <a:xfrm>
                <a:off x="3486"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sp>
          <p:nvSpPr>
            <p:cNvPr id="47122" name="Line 27"/>
            <p:cNvSpPr>
              <a:spLocks noChangeShapeType="1"/>
            </p:cNvSpPr>
            <p:nvPr/>
          </p:nvSpPr>
          <p:spPr bwMode="auto">
            <a:xfrm>
              <a:off x="4752" y="1730"/>
              <a:ext cx="144"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aphicFrame>
          <p:nvGraphicFramePr>
            <p:cNvPr id="47123" name="Object 28"/>
            <p:cNvGraphicFramePr>
              <a:graphicFrameLocks noChangeAspect="1"/>
            </p:cNvGraphicFramePr>
            <p:nvPr/>
          </p:nvGraphicFramePr>
          <p:xfrm>
            <a:off x="4320" y="1664"/>
            <a:ext cx="307" cy="132"/>
          </p:xfrm>
          <a:graphic>
            <a:graphicData uri="http://schemas.openxmlformats.org/presentationml/2006/ole">
              <mc:AlternateContent xmlns:mc="http://schemas.openxmlformats.org/markup-compatibility/2006">
                <mc:Choice xmlns:v="urn:schemas-microsoft-com:vml" Requires="v">
                  <p:oleObj spid="_x0000_s90171" name="Equation" r:id="rId7" imgW="171551" imgH="66743" progId="Equation.3">
                    <p:embed/>
                  </p:oleObj>
                </mc:Choice>
                <mc:Fallback>
                  <p:oleObj name="Equation" r:id="rId7" imgW="171551" imgH="667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 y="1664"/>
                          <a:ext cx="307"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7309" name="Object 29"/>
          <p:cNvGraphicFramePr>
            <a:graphicFrameLocks noChangeAspect="1"/>
          </p:cNvGraphicFramePr>
          <p:nvPr/>
        </p:nvGraphicFramePr>
        <p:xfrm>
          <a:off x="4678363" y="5105400"/>
          <a:ext cx="2865437" cy="873125"/>
        </p:xfrm>
        <a:graphic>
          <a:graphicData uri="http://schemas.openxmlformats.org/presentationml/2006/ole">
            <mc:AlternateContent xmlns:mc="http://schemas.openxmlformats.org/markup-compatibility/2006">
              <mc:Choice xmlns:v="urn:schemas-microsoft-com:vml" Requires="v">
                <p:oleObj spid="_x0000_s90172" name="Equation" r:id="rId9" imgW="1314416" imgH="447743" progId="Equation.DSMT4">
                  <p:embed/>
                </p:oleObj>
              </mc:Choice>
              <mc:Fallback>
                <p:oleObj name="Equation" r:id="rId9" imgW="1314416" imgH="44774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8363" y="5105400"/>
                        <a:ext cx="2865437"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10" name="Object 30"/>
          <p:cNvGraphicFramePr>
            <a:graphicFrameLocks noChangeAspect="1"/>
          </p:cNvGraphicFramePr>
          <p:nvPr/>
        </p:nvGraphicFramePr>
        <p:xfrm>
          <a:off x="762000" y="4038600"/>
          <a:ext cx="7158038" cy="415925"/>
        </p:xfrm>
        <a:graphic>
          <a:graphicData uri="http://schemas.openxmlformats.org/presentationml/2006/ole">
            <mc:AlternateContent xmlns:mc="http://schemas.openxmlformats.org/markup-compatibility/2006">
              <mc:Choice xmlns:v="urn:schemas-microsoft-com:vml" Requires="v">
                <p:oleObj spid="_x0000_s90173" name="Equation" r:id="rId11" imgW="3086033" imgH="219143" progId="Equation.DSMT4">
                  <p:embed/>
                </p:oleObj>
              </mc:Choice>
              <mc:Fallback>
                <p:oleObj name="Equation" r:id="rId11" imgW="3086033" imgH="21914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038600"/>
                        <a:ext cx="715803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455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wipe(left)">
                                      <p:cBhvr>
                                        <p:cTn id="7" dur="500"/>
                                        <p:tgtEl>
                                          <p:spTgt spid="9728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9728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97309"/>
                                        </p:tgtEl>
                                        <p:attrNameLst>
                                          <p:attrName>style.visibility</p:attrName>
                                        </p:attrNameLst>
                                      </p:cBhvr>
                                      <p:to>
                                        <p:strVal val="visible"/>
                                      </p:to>
                                    </p:set>
                                  </p:childTnLst>
                                </p:cTn>
                              </p:par>
                            </p:childTnLst>
                          </p:cTn>
                        </p:par>
                        <p:par>
                          <p:cTn id="14" fill="hold" nodeType="afterGroup">
                            <p:stCondLst>
                              <p:cond delay="1500"/>
                            </p:stCondLst>
                            <p:childTnLst>
                              <p:par>
                                <p:cTn id="15" presetID="22" presetClass="entr" presetSubtype="8" fill="hold" nodeType="afterEffect">
                                  <p:stCondLst>
                                    <p:cond delay="0"/>
                                  </p:stCondLst>
                                  <p:childTnLst>
                                    <p:set>
                                      <p:cBhvr>
                                        <p:cTn id="16" dur="1" fill="hold">
                                          <p:stCondLst>
                                            <p:cond delay="0"/>
                                          </p:stCondLst>
                                        </p:cTn>
                                        <p:tgtEl>
                                          <p:spTgt spid="97310"/>
                                        </p:tgtEl>
                                        <p:attrNameLst>
                                          <p:attrName>style.visibility</p:attrName>
                                        </p:attrNameLst>
                                      </p:cBhvr>
                                      <p:to>
                                        <p:strVal val="visible"/>
                                      </p:to>
                                    </p:set>
                                    <p:animEffect transition="in" filter="wipe(left)">
                                      <p:cBhvr>
                                        <p:cTn id="17" dur="500"/>
                                        <p:tgtEl>
                                          <p:spTgt spid="97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9"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B7C926-CFF6-4C47-8A9C-8F9CBABCF1D1}" type="slidenum">
              <a:rPr lang="en-US" altLang="zh-CN"/>
              <a:pPr eaLnBrk="1" hangingPunct="1"/>
              <a:t>127</a:t>
            </a:fld>
            <a:endParaRPr lang="en-US" altLang="zh-CN"/>
          </a:p>
        </p:txBody>
      </p:sp>
      <p:sp>
        <p:nvSpPr>
          <p:cNvPr id="98306" name="Rectangle 2"/>
          <p:cNvSpPr>
            <a:spLocks noGrp="1" noChangeArrowheads="1"/>
          </p:cNvSpPr>
          <p:nvPr>
            <p:ph type="title"/>
          </p:nvPr>
        </p:nvSpPr>
        <p:spPr/>
        <p:txBody>
          <a:bodyPr/>
          <a:lstStyle/>
          <a:p>
            <a:pPr eaLnBrk="1" hangingPunct="1"/>
            <a:r>
              <a:rPr lang="zh-CN" altLang="en-US" smtClean="0"/>
              <a:t>例题：年金的现值</a:t>
            </a:r>
            <a:endParaRPr lang="en-US" smtClean="0"/>
          </a:p>
        </p:txBody>
      </p:sp>
      <p:sp>
        <p:nvSpPr>
          <p:cNvPr id="98307" name="Rectangle 3"/>
          <p:cNvSpPr>
            <a:spLocks noGrp="1" noChangeArrowheads="1"/>
          </p:cNvSpPr>
          <p:nvPr>
            <p:ph type="body" idx="1"/>
          </p:nvPr>
        </p:nvSpPr>
        <p:spPr>
          <a:xfrm>
            <a:off x="533400" y="1752600"/>
            <a:ext cx="8382000" cy="1143000"/>
          </a:xfrm>
        </p:spPr>
        <p:txBody>
          <a:bodyPr/>
          <a:lstStyle/>
          <a:p>
            <a:pPr marL="0" indent="0" eaLnBrk="1" hangingPunct="1">
              <a:lnSpc>
                <a:spcPct val="120000"/>
              </a:lnSpc>
              <a:buFont typeface="Wingdings" pitchFamily="2" charset="2"/>
              <a:buNone/>
            </a:pPr>
            <a:r>
              <a:rPr lang="zh-CN" altLang="en-US" sz="2200" smtClean="0"/>
              <a:t>如果你采用分期付款方式购车，期限</a:t>
            </a:r>
            <a:r>
              <a:rPr lang="en-US" altLang="zh-CN" sz="2200" smtClean="0"/>
              <a:t>36</a:t>
            </a:r>
            <a:r>
              <a:rPr lang="zh-CN" altLang="en-US" sz="2200" smtClean="0"/>
              <a:t>个月，每月底支付</a:t>
            </a:r>
            <a:r>
              <a:rPr lang="en-US" altLang="zh-CN" sz="2200" smtClean="0"/>
              <a:t>400</a:t>
            </a:r>
            <a:r>
              <a:rPr lang="zh-CN" altLang="en-US" sz="2200" smtClean="0"/>
              <a:t>元，年利率为</a:t>
            </a:r>
            <a:r>
              <a:rPr lang="en-US" altLang="zh-CN" sz="2200" smtClean="0"/>
              <a:t>7%</a:t>
            </a:r>
            <a:r>
              <a:rPr lang="zh-CN" altLang="en-US" sz="2200" smtClean="0"/>
              <a:t>，那么你能购买一辆价值多少钱的汽车？</a:t>
            </a:r>
            <a:endParaRPr lang="en-US" sz="2200" smtClean="0"/>
          </a:p>
        </p:txBody>
      </p:sp>
      <p:sp>
        <p:nvSpPr>
          <p:cNvPr id="98308" name="Line 4"/>
          <p:cNvSpPr>
            <a:spLocks noChangeShapeType="1"/>
          </p:cNvSpPr>
          <p:nvPr/>
        </p:nvSpPr>
        <p:spPr bwMode="auto">
          <a:xfrm>
            <a:off x="990600" y="3889375"/>
            <a:ext cx="5715000" cy="15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762000" y="3632200"/>
            <a:ext cx="361950" cy="1052513"/>
            <a:chOff x="624" y="2544"/>
            <a:chExt cx="228" cy="663"/>
          </a:xfrm>
        </p:grpSpPr>
        <p:sp>
          <p:nvSpPr>
            <p:cNvPr id="48155" name="Line 6"/>
            <p:cNvSpPr>
              <a:spLocks noChangeShapeType="1"/>
            </p:cNvSpPr>
            <p:nvPr/>
          </p:nvSpPr>
          <p:spPr bwMode="auto">
            <a:xfrm>
              <a:off x="76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6" name="Rectangle 7"/>
            <p:cNvSpPr>
              <a:spLocks noChangeArrowheads="1"/>
            </p:cNvSpPr>
            <p:nvPr/>
          </p:nvSpPr>
          <p:spPr bwMode="auto">
            <a:xfrm>
              <a:off x="62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0</a:t>
              </a:r>
            </a:p>
          </p:txBody>
        </p:sp>
      </p:grpSp>
      <p:grpSp>
        <p:nvGrpSpPr>
          <p:cNvPr id="3" name="Group 8"/>
          <p:cNvGrpSpPr>
            <a:grpSpLocks/>
          </p:cNvGrpSpPr>
          <p:nvPr/>
        </p:nvGrpSpPr>
        <p:grpSpPr bwMode="auto">
          <a:xfrm>
            <a:off x="2057400" y="3021013"/>
            <a:ext cx="1004888" cy="1701800"/>
            <a:chOff x="1536" y="1279"/>
            <a:chExt cx="633" cy="1072"/>
          </a:xfrm>
        </p:grpSpPr>
        <p:sp>
          <p:nvSpPr>
            <p:cNvPr id="48152" name="Line 9"/>
            <p:cNvSpPr>
              <a:spLocks noChangeShapeType="1"/>
            </p:cNvSpPr>
            <p:nvPr/>
          </p:nvSpPr>
          <p:spPr bwMode="auto">
            <a:xfrm>
              <a:off x="1817" y="168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3" name="Rectangle 10"/>
            <p:cNvSpPr>
              <a:spLocks noChangeArrowheads="1"/>
            </p:cNvSpPr>
            <p:nvPr/>
          </p:nvSpPr>
          <p:spPr bwMode="auto">
            <a:xfrm>
              <a:off x="1703" y="20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1</a:t>
              </a:r>
            </a:p>
          </p:txBody>
        </p:sp>
        <p:sp>
          <p:nvSpPr>
            <p:cNvPr id="98315" name="Rectangle 11"/>
            <p:cNvSpPr>
              <a:spLocks noChangeArrowheads="1"/>
            </p:cNvSpPr>
            <p:nvPr/>
          </p:nvSpPr>
          <p:spPr bwMode="auto">
            <a:xfrm>
              <a:off x="1536" y="1279"/>
              <a:ext cx="633"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Times New Roman" pitchFamily="18" charset="0"/>
                </a:rPr>
                <a:t> </a:t>
              </a:r>
              <a:r>
                <a:rPr lang="en-US" sz="2800">
                  <a:latin typeface="Times New Roman" pitchFamily="18" charset="0"/>
                  <a:ea typeface="SimSun" pitchFamily="2" charset="-122"/>
                  <a:cs typeface="Times New Roman" pitchFamily="18" charset="0"/>
                </a:rPr>
                <a:t>400</a:t>
              </a:r>
            </a:p>
          </p:txBody>
        </p:sp>
      </p:grpSp>
      <p:grpSp>
        <p:nvGrpSpPr>
          <p:cNvPr id="4" name="Group 12"/>
          <p:cNvGrpSpPr>
            <a:grpSpLocks/>
          </p:cNvGrpSpPr>
          <p:nvPr/>
        </p:nvGrpSpPr>
        <p:grpSpPr bwMode="auto">
          <a:xfrm>
            <a:off x="3581400" y="3021013"/>
            <a:ext cx="1004888" cy="1701800"/>
            <a:chOff x="2496" y="1279"/>
            <a:chExt cx="633" cy="1072"/>
          </a:xfrm>
        </p:grpSpPr>
        <p:sp>
          <p:nvSpPr>
            <p:cNvPr id="48149" name="Line 13"/>
            <p:cNvSpPr>
              <a:spLocks noChangeShapeType="1"/>
            </p:cNvSpPr>
            <p:nvPr/>
          </p:nvSpPr>
          <p:spPr bwMode="auto">
            <a:xfrm>
              <a:off x="2778" y="1688"/>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50" name="Rectangle 14"/>
            <p:cNvSpPr>
              <a:spLocks noChangeArrowheads="1"/>
            </p:cNvSpPr>
            <p:nvPr/>
          </p:nvSpPr>
          <p:spPr bwMode="auto">
            <a:xfrm>
              <a:off x="2664" y="20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2</a:t>
              </a:r>
            </a:p>
          </p:txBody>
        </p:sp>
        <p:sp>
          <p:nvSpPr>
            <p:cNvPr id="98319" name="Rectangle 15"/>
            <p:cNvSpPr>
              <a:spLocks noChangeArrowheads="1"/>
            </p:cNvSpPr>
            <p:nvPr/>
          </p:nvSpPr>
          <p:spPr bwMode="auto">
            <a:xfrm>
              <a:off x="2496" y="1279"/>
              <a:ext cx="633"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Arial" charset="0"/>
                </a:rPr>
                <a:t> 400</a:t>
              </a:r>
            </a:p>
          </p:txBody>
        </p:sp>
      </p:grpSp>
      <p:grpSp>
        <p:nvGrpSpPr>
          <p:cNvPr id="5" name="Group 16"/>
          <p:cNvGrpSpPr>
            <a:grpSpLocks/>
          </p:cNvGrpSpPr>
          <p:nvPr/>
        </p:nvGrpSpPr>
        <p:grpSpPr bwMode="auto">
          <a:xfrm>
            <a:off x="5181600" y="3022600"/>
            <a:ext cx="1004888" cy="1701800"/>
            <a:chOff x="3504" y="1280"/>
            <a:chExt cx="633" cy="1072"/>
          </a:xfrm>
        </p:grpSpPr>
        <p:sp>
          <p:nvSpPr>
            <p:cNvPr id="48146" name="Line 17"/>
            <p:cNvSpPr>
              <a:spLocks noChangeShapeType="1"/>
            </p:cNvSpPr>
            <p:nvPr/>
          </p:nvSpPr>
          <p:spPr bwMode="auto">
            <a:xfrm>
              <a:off x="3786" y="168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7" name="Rectangle 18"/>
            <p:cNvSpPr>
              <a:spLocks noChangeArrowheads="1"/>
            </p:cNvSpPr>
            <p:nvPr/>
          </p:nvSpPr>
          <p:spPr bwMode="auto">
            <a:xfrm>
              <a:off x="3672" y="20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3</a:t>
              </a:r>
            </a:p>
          </p:txBody>
        </p:sp>
        <p:sp>
          <p:nvSpPr>
            <p:cNvPr id="98323" name="Rectangle 19"/>
            <p:cNvSpPr>
              <a:spLocks noChangeArrowheads="1"/>
            </p:cNvSpPr>
            <p:nvPr/>
          </p:nvSpPr>
          <p:spPr bwMode="auto">
            <a:xfrm>
              <a:off x="3504" y="1280"/>
              <a:ext cx="633"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Arial" charset="0"/>
                </a:rPr>
                <a:t> 400</a:t>
              </a:r>
            </a:p>
          </p:txBody>
        </p:sp>
      </p:grpSp>
      <p:graphicFrame>
        <p:nvGraphicFramePr>
          <p:cNvPr id="98324" name="Object 20"/>
          <p:cNvGraphicFramePr>
            <a:graphicFrameLocks noChangeAspect="1"/>
          </p:cNvGraphicFramePr>
          <p:nvPr/>
        </p:nvGraphicFramePr>
        <p:xfrm>
          <a:off x="912813" y="5029200"/>
          <a:ext cx="7777162" cy="1038225"/>
        </p:xfrm>
        <a:graphic>
          <a:graphicData uri="http://schemas.openxmlformats.org/presentationml/2006/ole">
            <mc:AlternateContent xmlns:mc="http://schemas.openxmlformats.org/markup-compatibility/2006">
              <mc:Choice xmlns:v="urn:schemas-microsoft-com:vml" Requires="v">
                <p:oleObj spid="_x0000_s91160" name="公式" r:id="rId3" imgW="2971935" imgH="476385" progId="Equation.3">
                  <p:embed/>
                </p:oleObj>
              </mc:Choice>
              <mc:Fallback>
                <p:oleObj name="公式" r:id="rId3" imgW="2971935" imgH="4763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5029200"/>
                        <a:ext cx="7777162"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1"/>
          <p:cNvGrpSpPr>
            <a:grpSpLocks/>
          </p:cNvGrpSpPr>
          <p:nvPr/>
        </p:nvGrpSpPr>
        <p:grpSpPr bwMode="auto">
          <a:xfrm>
            <a:off x="7391400" y="3022600"/>
            <a:ext cx="1004888" cy="1701800"/>
            <a:chOff x="5196" y="1280"/>
            <a:chExt cx="633" cy="1072"/>
          </a:xfrm>
        </p:grpSpPr>
        <p:sp>
          <p:nvSpPr>
            <p:cNvPr id="48143" name="Line 22"/>
            <p:cNvSpPr>
              <a:spLocks noChangeShapeType="1"/>
            </p:cNvSpPr>
            <p:nvPr/>
          </p:nvSpPr>
          <p:spPr bwMode="auto">
            <a:xfrm>
              <a:off x="5478" y="1689"/>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44" name="Rectangle 23"/>
            <p:cNvSpPr>
              <a:spLocks noChangeArrowheads="1"/>
            </p:cNvSpPr>
            <p:nvPr/>
          </p:nvSpPr>
          <p:spPr bwMode="auto">
            <a:xfrm>
              <a:off x="5308" y="202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36</a:t>
              </a:r>
            </a:p>
          </p:txBody>
        </p:sp>
        <p:sp>
          <p:nvSpPr>
            <p:cNvPr id="98328" name="Rectangle 24"/>
            <p:cNvSpPr>
              <a:spLocks noChangeArrowheads="1"/>
            </p:cNvSpPr>
            <p:nvPr/>
          </p:nvSpPr>
          <p:spPr bwMode="auto">
            <a:xfrm>
              <a:off x="5196" y="1280"/>
              <a:ext cx="633"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Arial" charset="0"/>
                </a:rPr>
                <a:t> 400</a:t>
              </a:r>
            </a:p>
          </p:txBody>
        </p:sp>
      </p:grpSp>
      <p:sp>
        <p:nvSpPr>
          <p:cNvPr id="98329" name="Line 25"/>
          <p:cNvSpPr>
            <a:spLocks noChangeShapeType="1"/>
          </p:cNvSpPr>
          <p:nvPr/>
        </p:nvSpPr>
        <p:spPr bwMode="auto">
          <a:xfrm>
            <a:off x="7620000" y="3889375"/>
            <a:ext cx="228600" cy="15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8330" name="Object 26"/>
          <p:cNvGraphicFramePr>
            <a:graphicFrameLocks noChangeAspect="1"/>
          </p:cNvGraphicFramePr>
          <p:nvPr/>
        </p:nvGraphicFramePr>
        <p:xfrm>
          <a:off x="6934200" y="3784600"/>
          <a:ext cx="487363" cy="209550"/>
        </p:xfrm>
        <a:graphic>
          <a:graphicData uri="http://schemas.openxmlformats.org/presentationml/2006/ole">
            <mc:AlternateContent xmlns:mc="http://schemas.openxmlformats.org/markup-compatibility/2006">
              <mc:Choice xmlns:v="urn:schemas-microsoft-com:vml" Requires="v">
                <p:oleObj spid="_x0000_s91161" name="Equation" r:id="rId5" imgW="171551" imgH="66743" progId="Equation.3">
                  <p:embed/>
                </p:oleObj>
              </mc:Choice>
              <mc:Fallback>
                <p:oleObj name="Equation" r:id="rId5" imgW="171551" imgH="667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784600"/>
                        <a:ext cx="487363" cy="209550"/>
                      </a:xfrm>
                      <a:prstGeom prst="rect">
                        <a:avLst/>
                      </a:prstGeom>
                      <a:noFill/>
                      <a:ln>
                        <a:noFill/>
                      </a:ln>
                      <a:effectLst/>
                      <a:extLst>
                        <a:ext uri="{909E8E84-426E-40DD-AFC4-6F175D3DCCD1}">
                          <a14:hiddenFill xmlns:a14="http://schemas.microsoft.com/office/drawing/2010/main">
                            <a:solidFill>
                              <a:srgbClr val="3366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0434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left)">
                                      <p:cBhvr>
                                        <p:cTn id="7" dur="500"/>
                                        <p:tgtEl>
                                          <p:spTgt spid="9830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8330"/>
                                        </p:tgtEl>
                                        <p:attrNameLst>
                                          <p:attrName>style.visibility</p:attrName>
                                        </p:attrNameLst>
                                      </p:cBhvr>
                                      <p:to>
                                        <p:strVal val="visible"/>
                                      </p:to>
                                    </p:set>
                                    <p:animEffect transition="in" filter="wipe(left)">
                                      <p:cBhvr>
                                        <p:cTn id="11" dur="500"/>
                                        <p:tgtEl>
                                          <p:spTgt spid="9833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8329"/>
                                        </p:tgtEl>
                                        <p:attrNameLst>
                                          <p:attrName>style.visibility</p:attrName>
                                        </p:attrNameLst>
                                      </p:cBhvr>
                                      <p:to>
                                        <p:strVal val="visible"/>
                                      </p:to>
                                    </p:set>
                                    <p:animEffect transition="in" filter="wipe(left)">
                                      <p:cBhvr>
                                        <p:cTn id="15" dur="500"/>
                                        <p:tgtEl>
                                          <p:spTgt spid="98329"/>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nodeType="afterGroup">
                            <p:stCondLst>
                              <p:cond delay="3500"/>
                            </p:stCondLst>
                            <p:childTnLst>
                              <p:par>
                                <p:cTn id="33" presetID="22" presetClass="entr" presetSubtype="1"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nodeType="afterGroup">
                            <p:stCondLst>
                              <p:cond delay="4000"/>
                            </p:stCondLst>
                            <p:childTnLst>
                              <p:par>
                                <p:cTn id="37" presetID="1" presetClass="entr" presetSubtype="0" fill="hold" nodeType="afterEffect">
                                  <p:stCondLst>
                                    <p:cond delay="0"/>
                                  </p:stCondLst>
                                  <p:childTnLst>
                                    <p:set>
                                      <p:cBhvr>
                                        <p:cTn id="38" dur="1" fill="hold">
                                          <p:stCondLst>
                                            <p:cond delay="499"/>
                                          </p:stCondLst>
                                        </p:cTn>
                                        <p:tgtEl>
                                          <p:spTgt spid="98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animBg="1"/>
      <p:bldP spid="9832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DFBA721-27AB-49B7-B2FD-476DB3F63EB8}" type="slidenum">
              <a:rPr lang="en-US" altLang="zh-CN"/>
              <a:pPr eaLnBrk="1" hangingPunct="1"/>
              <a:t>128</a:t>
            </a:fld>
            <a:endParaRPr lang="en-US" altLang="zh-CN"/>
          </a:p>
        </p:txBody>
      </p:sp>
      <p:sp>
        <p:nvSpPr>
          <p:cNvPr id="100354" name="Rectangle 2"/>
          <p:cNvSpPr>
            <a:spLocks noGrp="1" noChangeArrowheads="1"/>
          </p:cNvSpPr>
          <p:nvPr>
            <p:ph type="title"/>
          </p:nvPr>
        </p:nvSpPr>
        <p:spPr/>
        <p:txBody>
          <a:bodyPr lIns="87447" tIns="44581" rIns="87447" bIns="44581" anchorCtr="0"/>
          <a:lstStyle/>
          <a:p>
            <a:pPr eaLnBrk="1" hangingPunct="1"/>
            <a:r>
              <a:rPr lang="zh-CN" altLang="en-US" smtClean="0"/>
              <a:t>例：年金的现值</a:t>
            </a:r>
            <a:endParaRPr lang="en-US" smtClean="0"/>
          </a:p>
        </p:txBody>
      </p:sp>
      <p:sp>
        <p:nvSpPr>
          <p:cNvPr id="100355" name="Rectangle 3"/>
          <p:cNvSpPr>
            <a:spLocks noGrp="1" noChangeArrowheads="1"/>
          </p:cNvSpPr>
          <p:nvPr>
            <p:ph type="body" idx="1"/>
          </p:nvPr>
        </p:nvSpPr>
        <p:spPr>
          <a:xfrm>
            <a:off x="488950" y="1628775"/>
            <a:ext cx="8197850" cy="4408488"/>
          </a:xfrm>
        </p:spPr>
        <p:txBody>
          <a:bodyPr lIns="87447" tIns="44581" rIns="87447" bIns="44581"/>
          <a:lstStyle/>
          <a:p>
            <a:pPr marL="285750" indent="-285750" defTabSz="804863" eaLnBrk="1" hangingPunct="1">
              <a:lnSpc>
                <a:spcPct val="140000"/>
              </a:lnSpc>
              <a:tabLst>
                <a:tab pos="685800" algn="l"/>
                <a:tab pos="1143000" algn="l"/>
                <a:tab pos="1485900" algn="l"/>
              </a:tabLst>
            </a:pPr>
            <a:r>
              <a:rPr lang="zh-CN" altLang="en-US" sz="2000" smtClean="0"/>
              <a:t>假如你今后</a:t>
            </a:r>
            <a:r>
              <a:rPr lang="en-US" altLang="zh-CN" sz="2000" smtClean="0"/>
              <a:t>3</a:t>
            </a:r>
            <a:r>
              <a:rPr lang="zh-CN" altLang="en-US" sz="2000" smtClean="0"/>
              <a:t>年的学费是每年</a:t>
            </a:r>
            <a:r>
              <a:rPr lang="en-US" altLang="zh-CN" sz="2000" smtClean="0">
                <a:latin typeface="Arial" pitchFamily="34" charset="0"/>
              </a:rPr>
              <a:t>¥</a:t>
            </a:r>
            <a:r>
              <a:rPr lang="en-US" altLang="zh-CN" sz="2000" smtClean="0"/>
              <a:t>20,000</a:t>
            </a:r>
            <a:r>
              <a:rPr lang="zh-CN" altLang="en-US" sz="2000" smtClean="0"/>
              <a:t>，每年年底支付。你如果今天将一笔钱存入年复利率为</a:t>
            </a:r>
            <a:r>
              <a:rPr lang="en-US" altLang="zh-CN" sz="2000" smtClean="0"/>
              <a:t>8</a:t>
            </a:r>
            <a:r>
              <a:rPr lang="zh-CN" altLang="en-US" sz="2000" smtClean="0"/>
              <a:t>％的银行帐户，这笔钱应该是多少才能正好支付你今后三年的学费？</a:t>
            </a:r>
          </a:p>
          <a:p>
            <a:pPr marL="285750" indent="-285750" defTabSz="804863" eaLnBrk="1" hangingPunct="1">
              <a:lnSpc>
                <a:spcPct val="140000"/>
              </a:lnSpc>
              <a:buFont typeface="Wingdings" pitchFamily="2" charset="2"/>
              <a:buNone/>
              <a:tabLst>
                <a:tab pos="685800" algn="l"/>
                <a:tab pos="1143000" algn="l"/>
                <a:tab pos="1485900" algn="l"/>
              </a:tabLst>
            </a:pPr>
            <a:r>
              <a:rPr lang="en-US" altLang="zh-CN" sz="2000" smtClean="0"/>
              <a:t>	</a:t>
            </a:r>
            <a:endParaRPr lang="zh-CN" altLang="en-US" sz="2000" smtClean="0"/>
          </a:p>
          <a:p>
            <a:pPr marL="285750" indent="-285750" defTabSz="804863" eaLnBrk="1" hangingPunct="1">
              <a:lnSpc>
                <a:spcPct val="80000"/>
              </a:lnSpc>
              <a:buFont typeface="Wingdings" pitchFamily="2" charset="2"/>
              <a:buNone/>
              <a:tabLst>
                <a:tab pos="685800" algn="l"/>
                <a:tab pos="1143000" algn="l"/>
                <a:tab pos="1485900" algn="l"/>
              </a:tabLst>
            </a:pPr>
            <a:r>
              <a:rPr lang="en-US" altLang="zh-CN" sz="2000" smtClean="0"/>
              <a:t> 		  PV = </a:t>
            </a:r>
            <a:r>
              <a:rPr lang="en-US" altLang="zh-CN" sz="2000" smtClean="0">
                <a:latin typeface="Arial" pitchFamily="34" charset="0"/>
              </a:rPr>
              <a:t>¥</a:t>
            </a:r>
            <a:r>
              <a:rPr lang="en-US" altLang="zh-CN" sz="2000" smtClean="0"/>
              <a:t>20,000/(1+8%) + </a:t>
            </a:r>
            <a:r>
              <a:rPr lang="en-US" altLang="zh-CN" sz="2000" smtClean="0">
                <a:latin typeface="Arial" pitchFamily="34" charset="0"/>
              </a:rPr>
              <a:t>¥</a:t>
            </a:r>
            <a:r>
              <a:rPr lang="en-US" altLang="zh-CN" sz="2000" smtClean="0"/>
              <a:t>20,000/(1+8%)</a:t>
            </a:r>
            <a:r>
              <a:rPr lang="en-US" altLang="zh-CN" sz="2000" baseline="33000" smtClean="0"/>
              <a:t>2</a:t>
            </a:r>
            <a:r>
              <a:rPr lang="en-US" altLang="zh-CN" sz="2000" smtClean="0"/>
              <a:t> + </a:t>
            </a:r>
            <a:r>
              <a:rPr lang="en-US" altLang="zh-CN" sz="2000" smtClean="0">
                <a:latin typeface="Arial" pitchFamily="34" charset="0"/>
              </a:rPr>
              <a:t>¥</a:t>
            </a:r>
            <a:r>
              <a:rPr lang="en-US" altLang="zh-CN" sz="2000" smtClean="0"/>
              <a:t>20,000/(1+8%)</a:t>
            </a:r>
            <a:r>
              <a:rPr lang="en-US" altLang="zh-CN" sz="2000" baseline="33000" smtClean="0"/>
              <a:t>3</a:t>
            </a:r>
          </a:p>
          <a:p>
            <a:pPr marL="285750" indent="-285750" defTabSz="804863" eaLnBrk="1" hangingPunct="1">
              <a:lnSpc>
                <a:spcPct val="80000"/>
              </a:lnSpc>
              <a:buFont typeface="Wingdings" pitchFamily="2" charset="2"/>
              <a:buNone/>
              <a:tabLst>
                <a:tab pos="685800" algn="l"/>
                <a:tab pos="1143000" algn="l"/>
                <a:tab pos="1485900" algn="l"/>
              </a:tabLst>
            </a:pPr>
            <a:r>
              <a:rPr lang="en-US" altLang="zh-CN" sz="2000" smtClean="0"/>
              <a:t> 			 = 	</a:t>
            </a:r>
            <a:r>
              <a:rPr lang="en-US" altLang="zh-CN" sz="2000" smtClean="0">
                <a:latin typeface="Arial" pitchFamily="34" charset="0"/>
              </a:rPr>
              <a:t>¥</a:t>
            </a:r>
            <a:r>
              <a:rPr lang="en-US" altLang="zh-CN" sz="2000" smtClean="0"/>
              <a:t>18,518.52 + </a:t>
            </a:r>
            <a:r>
              <a:rPr lang="en-US" altLang="zh-CN" sz="2000" smtClean="0">
                <a:latin typeface="Arial" pitchFamily="34" charset="0"/>
              </a:rPr>
              <a:t>¥</a:t>
            </a:r>
            <a:r>
              <a:rPr lang="en-US" altLang="zh-CN" sz="2000" smtClean="0"/>
              <a:t>17,146.77 + </a:t>
            </a:r>
            <a:r>
              <a:rPr lang="en-US" altLang="zh-CN" sz="2000" smtClean="0">
                <a:latin typeface="Arial" pitchFamily="34" charset="0"/>
              </a:rPr>
              <a:t>¥</a:t>
            </a:r>
            <a:r>
              <a:rPr lang="en-US" altLang="zh-CN" sz="2000" smtClean="0"/>
              <a:t>15,876.65</a:t>
            </a:r>
          </a:p>
          <a:p>
            <a:pPr marL="285750" indent="-285750" defTabSz="804863" eaLnBrk="1" hangingPunct="1">
              <a:lnSpc>
                <a:spcPct val="80000"/>
              </a:lnSpc>
              <a:buFont typeface="Wingdings" pitchFamily="2" charset="2"/>
              <a:buNone/>
              <a:tabLst>
                <a:tab pos="685800" algn="l"/>
                <a:tab pos="1143000" algn="l"/>
                <a:tab pos="1485900" algn="l"/>
              </a:tabLst>
            </a:pPr>
            <a:r>
              <a:rPr lang="en-US" altLang="zh-CN" sz="2000" smtClean="0"/>
              <a:t> 			 = 	</a:t>
            </a:r>
            <a:r>
              <a:rPr lang="en-US" altLang="zh-CN" sz="2000" smtClean="0">
                <a:latin typeface="Arial" pitchFamily="34" charset="0"/>
              </a:rPr>
              <a:t>¥</a:t>
            </a:r>
            <a:r>
              <a:rPr lang="en-US" altLang="zh-CN" sz="2000" smtClean="0"/>
              <a:t>51,541.94</a:t>
            </a:r>
          </a:p>
          <a:p>
            <a:pPr marL="285750" indent="-285750" defTabSz="804863" eaLnBrk="1" hangingPunct="1">
              <a:lnSpc>
                <a:spcPct val="80000"/>
              </a:lnSpc>
              <a:spcBef>
                <a:spcPct val="95000"/>
              </a:spcBef>
              <a:spcAft>
                <a:spcPct val="25000"/>
              </a:spcAft>
              <a:buFont typeface="Wingdings" pitchFamily="2" charset="2"/>
              <a:buNone/>
              <a:tabLst>
                <a:tab pos="685800" algn="l"/>
                <a:tab pos="1143000" algn="l"/>
                <a:tab pos="1485900" algn="l"/>
              </a:tabLst>
            </a:pPr>
            <a:r>
              <a:rPr lang="zh-CN" altLang="en-US" sz="2000" smtClean="0"/>
              <a:t>或直接用公式		 </a:t>
            </a:r>
            <a:r>
              <a:rPr lang="en-US" altLang="zh-CN" sz="2000" smtClean="0"/>
              <a:t>PV = 	</a:t>
            </a:r>
            <a:r>
              <a:rPr lang="en-US" altLang="zh-CN" sz="2000" smtClean="0">
                <a:latin typeface="Arial" pitchFamily="34" charset="0"/>
              </a:rPr>
              <a:t>¥</a:t>
            </a:r>
            <a:r>
              <a:rPr lang="en-US" altLang="zh-CN" sz="2000" smtClean="0"/>
              <a:t>20,000 </a:t>
            </a:r>
            <a:r>
              <a:rPr lang="en-US" altLang="zh-CN" sz="2000" smtClean="0">
                <a:sym typeface="Symbol" pitchFamily="18" charset="2"/>
              </a:rPr>
              <a:t></a:t>
            </a:r>
            <a:r>
              <a:rPr lang="en-US" altLang="zh-CN" sz="2000" smtClean="0"/>
              <a:t>  [1 - 1/(1+8%)</a:t>
            </a:r>
            <a:r>
              <a:rPr lang="en-US" altLang="zh-CN" sz="2000" baseline="30000" smtClean="0"/>
              <a:t>3</a:t>
            </a:r>
            <a:r>
              <a:rPr lang="en-US" altLang="zh-CN" sz="2000" smtClean="0"/>
              <a:t>]/8%</a:t>
            </a:r>
          </a:p>
          <a:p>
            <a:pPr marL="285750" indent="-285750" defTabSz="804863" eaLnBrk="1" hangingPunct="1">
              <a:lnSpc>
                <a:spcPct val="80000"/>
              </a:lnSpc>
              <a:buFont typeface="Wingdings" pitchFamily="2" charset="2"/>
              <a:buNone/>
              <a:tabLst>
                <a:tab pos="685800" algn="l"/>
                <a:tab pos="1143000" algn="l"/>
                <a:tab pos="1485900" algn="l"/>
              </a:tabLst>
            </a:pPr>
            <a:r>
              <a:rPr lang="en-US" altLang="zh-CN" sz="2000" smtClean="0"/>
              <a:t> 			 			    =	</a:t>
            </a:r>
            <a:r>
              <a:rPr lang="en-US" altLang="zh-CN" sz="2000" smtClean="0">
                <a:latin typeface="Arial" pitchFamily="34" charset="0"/>
              </a:rPr>
              <a:t>¥</a:t>
            </a:r>
            <a:r>
              <a:rPr lang="en-US" altLang="zh-CN" sz="2000" smtClean="0"/>
              <a:t>20,000 </a:t>
            </a:r>
            <a:r>
              <a:rPr lang="en-US" altLang="zh-CN" sz="2000" smtClean="0">
                <a:sym typeface="Symbol" pitchFamily="18" charset="2"/>
              </a:rPr>
              <a:t></a:t>
            </a:r>
            <a:r>
              <a:rPr lang="en-US" altLang="zh-CN" sz="2000" smtClean="0"/>
              <a:t>  2.577097</a:t>
            </a:r>
          </a:p>
          <a:p>
            <a:pPr marL="285750" indent="-285750" defTabSz="804863" eaLnBrk="1" hangingPunct="1">
              <a:lnSpc>
                <a:spcPct val="80000"/>
              </a:lnSpc>
              <a:buFont typeface="Wingdings" pitchFamily="2" charset="2"/>
              <a:buNone/>
              <a:tabLst>
                <a:tab pos="685800" algn="l"/>
                <a:tab pos="1143000" algn="l"/>
                <a:tab pos="1485900" algn="l"/>
              </a:tabLst>
            </a:pPr>
            <a:r>
              <a:rPr lang="en-US" altLang="zh-CN" sz="2000" smtClean="0"/>
              <a:t> 						    = 	</a:t>
            </a:r>
            <a:r>
              <a:rPr lang="en-US" altLang="zh-CN" sz="2000" smtClean="0">
                <a:latin typeface="Arial" pitchFamily="34" charset="0"/>
              </a:rPr>
              <a:t>¥</a:t>
            </a:r>
            <a:r>
              <a:rPr lang="en-US" altLang="zh-CN" sz="2000" smtClean="0"/>
              <a:t>51,541.94</a:t>
            </a:r>
          </a:p>
        </p:txBody>
      </p:sp>
    </p:spTree>
    <p:extLst>
      <p:ext uri="{BB962C8B-B14F-4D97-AF65-F5344CB8AC3E}">
        <p14:creationId xmlns:p14="http://schemas.microsoft.com/office/powerpoint/2010/main" val="672195081"/>
      </p:ext>
    </p:extLst>
  </p:cSld>
  <p:clrMapOvr>
    <a:masterClrMapping/>
  </p:clrMapOvr>
  <p:transition spd="med">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bg>
      <p:bgPr>
        <a:solidFill>
          <a:srgbClr val="0070C0"/>
        </a:solidFill>
        <a:effectLst/>
      </p:bgPr>
    </p:bg>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6D6296-DB6F-4C94-A16D-C5B445B83251}" type="slidenum">
              <a:rPr lang="en-US" altLang="zh-CN"/>
              <a:pPr eaLnBrk="1" hangingPunct="1"/>
              <a:t>129</a:t>
            </a:fld>
            <a:endParaRPr lang="en-US" altLang="zh-CN"/>
          </a:p>
        </p:txBody>
      </p:sp>
      <p:sp>
        <p:nvSpPr>
          <p:cNvPr id="55300" name="Rectangle 2"/>
          <p:cNvSpPr>
            <a:spLocks noChangeArrowheads="1"/>
          </p:cNvSpPr>
          <p:nvPr/>
        </p:nvSpPr>
        <p:spPr bwMode="auto">
          <a:xfrm>
            <a:off x="1066800" y="4724400"/>
            <a:ext cx="7315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05475" name="Rectangle 3"/>
          <p:cNvSpPr>
            <a:spLocks noGrp="1" noChangeArrowheads="1"/>
          </p:cNvSpPr>
          <p:nvPr>
            <p:ph type="title"/>
          </p:nvPr>
        </p:nvSpPr>
        <p:spPr/>
        <p:txBody>
          <a:bodyPr/>
          <a:lstStyle/>
          <a:p>
            <a:pPr eaLnBrk="1" hangingPunct="1"/>
            <a:r>
              <a:rPr lang="zh-CN" altLang="en-US" dirty="0" smtClean="0">
                <a:solidFill>
                  <a:schemeClr val="bg1"/>
                </a:solidFill>
              </a:rPr>
              <a:t>永续年金</a:t>
            </a:r>
            <a:endParaRPr lang="en-US" dirty="0" smtClean="0">
              <a:solidFill>
                <a:schemeClr val="bg1"/>
              </a:solidFill>
            </a:endParaRPr>
          </a:p>
        </p:txBody>
      </p:sp>
      <p:sp>
        <p:nvSpPr>
          <p:cNvPr id="105476" name="Line 4"/>
          <p:cNvSpPr>
            <a:spLocks noChangeShapeType="1"/>
          </p:cNvSpPr>
          <p:nvPr/>
        </p:nvSpPr>
        <p:spPr bwMode="auto">
          <a:xfrm>
            <a:off x="1371600" y="2757488"/>
            <a:ext cx="5715000"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1143000" y="2528888"/>
            <a:ext cx="361950" cy="1052512"/>
            <a:chOff x="624" y="2544"/>
            <a:chExt cx="228" cy="663"/>
          </a:xfrm>
        </p:grpSpPr>
        <p:sp>
          <p:nvSpPr>
            <p:cNvPr id="55320" name="Line 6"/>
            <p:cNvSpPr>
              <a:spLocks noChangeShapeType="1"/>
            </p:cNvSpPr>
            <p:nvPr/>
          </p:nvSpPr>
          <p:spPr bwMode="auto">
            <a:xfrm>
              <a:off x="76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55321" name="Rectangle 7"/>
            <p:cNvSpPr>
              <a:spLocks noChangeArrowheads="1"/>
            </p:cNvSpPr>
            <p:nvPr/>
          </p:nvSpPr>
          <p:spPr bwMode="auto">
            <a:xfrm>
              <a:off x="62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0</a:t>
              </a:r>
            </a:p>
          </p:txBody>
        </p:sp>
      </p:grpSp>
      <p:sp>
        <p:nvSpPr>
          <p:cNvPr id="105480" name="Text Box 8"/>
          <p:cNvSpPr txBox="1">
            <a:spLocks noChangeArrowheads="1"/>
          </p:cNvSpPr>
          <p:nvPr/>
        </p:nvSpPr>
        <p:spPr bwMode="auto">
          <a:xfrm>
            <a:off x="7162800" y="2224088"/>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4000">
                <a:latin typeface="Times New Roman" pitchFamily="18" charset="0"/>
              </a:rPr>
              <a:t>…</a:t>
            </a:r>
          </a:p>
        </p:txBody>
      </p:sp>
      <p:grpSp>
        <p:nvGrpSpPr>
          <p:cNvPr id="3" name="Group 9"/>
          <p:cNvGrpSpPr>
            <a:grpSpLocks/>
          </p:cNvGrpSpPr>
          <p:nvPr/>
        </p:nvGrpSpPr>
        <p:grpSpPr bwMode="auto">
          <a:xfrm>
            <a:off x="2640013" y="1881188"/>
            <a:ext cx="447675" cy="1700212"/>
            <a:chOff x="1567" y="2136"/>
            <a:chExt cx="282" cy="1071"/>
          </a:xfrm>
        </p:grpSpPr>
        <p:sp>
          <p:nvSpPr>
            <p:cNvPr id="55317" name="Line 10"/>
            <p:cNvSpPr>
              <a:spLocks noChangeShapeType="1"/>
            </p:cNvSpPr>
            <p:nvPr/>
          </p:nvSpPr>
          <p:spPr bwMode="auto">
            <a:xfrm>
              <a:off x="171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55318" name="Rectangle 11"/>
            <p:cNvSpPr>
              <a:spLocks noChangeArrowheads="1"/>
            </p:cNvSpPr>
            <p:nvPr/>
          </p:nvSpPr>
          <p:spPr bwMode="auto">
            <a:xfrm>
              <a:off x="156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1</a:t>
              </a:r>
            </a:p>
          </p:txBody>
        </p:sp>
        <p:sp>
          <p:nvSpPr>
            <p:cNvPr id="55319" name="Rectangle 12"/>
            <p:cNvSpPr>
              <a:spLocks noChangeArrowheads="1"/>
            </p:cNvSpPr>
            <p:nvPr/>
          </p:nvSpPr>
          <p:spPr bwMode="auto">
            <a:xfrm>
              <a:off x="1584"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dirty="0">
                  <a:solidFill>
                    <a:schemeClr val="bg1"/>
                  </a:solidFill>
                  <a:latin typeface="Times New Roman" pitchFamily="18" charset="0"/>
                </a:rPr>
                <a:t>C</a:t>
              </a:r>
            </a:p>
          </p:txBody>
        </p:sp>
      </p:grpSp>
      <p:grpSp>
        <p:nvGrpSpPr>
          <p:cNvPr id="4" name="Group 13"/>
          <p:cNvGrpSpPr>
            <a:grpSpLocks/>
          </p:cNvGrpSpPr>
          <p:nvPr/>
        </p:nvGrpSpPr>
        <p:grpSpPr bwMode="auto">
          <a:xfrm>
            <a:off x="4148138" y="1881188"/>
            <a:ext cx="423862" cy="1700212"/>
            <a:chOff x="2517" y="2136"/>
            <a:chExt cx="267" cy="1071"/>
          </a:xfrm>
        </p:grpSpPr>
        <p:sp>
          <p:nvSpPr>
            <p:cNvPr id="55314" name="Line 14"/>
            <p:cNvSpPr>
              <a:spLocks noChangeShapeType="1"/>
            </p:cNvSpPr>
            <p:nvPr/>
          </p:nvSpPr>
          <p:spPr bwMode="auto">
            <a:xfrm>
              <a:off x="266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55315" name="Rectangle 15"/>
            <p:cNvSpPr>
              <a:spLocks noChangeArrowheads="1"/>
            </p:cNvSpPr>
            <p:nvPr/>
          </p:nvSpPr>
          <p:spPr bwMode="auto">
            <a:xfrm>
              <a:off x="251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2</a:t>
              </a:r>
            </a:p>
          </p:txBody>
        </p:sp>
        <p:sp>
          <p:nvSpPr>
            <p:cNvPr id="55316" name="Rectangle 16"/>
            <p:cNvSpPr>
              <a:spLocks noChangeArrowheads="1"/>
            </p:cNvSpPr>
            <p:nvPr/>
          </p:nvSpPr>
          <p:spPr bwMode="auto">
            <a:xfrm>
              <a:off x="2519" y="21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grpSp>
        <p:nvGrpSpPr>
          <p:cNvPr id="5" name="Group 17"/>
          <p:cNvGrpSpPr>
            <a:grpSpLocks/>
          </p:cNvGrpSpPr>
          <p:nvPr/>
        </p:nvGrpSpPr>
        <p:grpSpPr bwMode="auto">
          <a:xfrm>
            <a:off x="5686425" y="1881188"/>
            <a:ext cx="420688" cy="1647825"/>
            <a:chOff x="3486" y="2136"/>
            <a:chExt cx="272" cy="1087"/>
          </a:xfrm>
        </p:grpSpPr>
        <p:sp>
          <p:nvSpPr>
            <p:cNvPr id="55311" name="Line 18"/>
            <p:cNvSpPr>
              <a:spLocks noChangeShapeType="1"/>
            </p:cNvSpPr>
            <p:nvPr/>
          </p:nvSpPr>
          <p:spPr bwMode="auto">
            <a:xfrm>
              <a:off x="361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55312" name="Rectangle 19"/>
            <p:cNvSpPr>
              <a:spLocks noChangeArrowheads="1"/>
            </p:cNvSpPr>
            <p:nvPr/>
          </p:nvSpPr>
          <p:spPr bwMode="auto">
            <a:xfrm>
              <a:off x="3504" y="2880"/>
              <a:ext cx="23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3</a:t>
              </a:r>
            </a:p>
          </p:txBody>
        </p:sp>
        <p:sp>
          <p:nvSpPr>
            <p:cNvPr id="55313" name="Rectangle 20"/>
            <p:cNvSpPr>
              <a:spLocks noChangeArrowheads="1"/>
            </p:cNvSpPr>
            <p:nvPr/>
          </p:nvSpPr>
          <p:spPr bwMode="auto">
            <a:xfrm>
              <a:off x="3486" y="2136"/>
              <a:ext cx="27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solidFill>
                    <a:schemeClr val="bg1"/>
                  </a:solidFill>
                  <a:latin typeface="Times New Roman" pitchFamily="18" charset="0"/>
                </a:rPr>
                <a:t>C</a:t>
              </a:r>
            </a:p>
          </p:txBody>
        </p:sp>
      </p:grpSp>
      <p:sp>
        <p:nvSpPr>
          <p:cNvPr id="105493" name="Rectangle 21"/>
          <p:cNvSpPr>
            <a:spLocks noChangeArrowheads="1"/>
          </p:cNvSpPr>
          <p:nvPr/>
        </p:nvSpPr>
        <p:spPr bwMode="auto">
          <a:xfrm>
            <a:off x="1143000" y="51054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zh-CN" altLang="en-US" sz="2800">
                <a:solidFill>
                  <a:schemeClr val="bg1"/>
                </a:solidFill>
                <a:latin typeface="Times New Roman" pitchFamily="18" charset="0"/>
              </a:rPr>
              <a:t>（期末）永续年金现值的公式为：</a:t>
            </a:r>
            <a:endParaRPr lang="en-US" sz="2800">
              <a:solidFill>
                <a:schemeClr val="bg1"/>
              </a:solidFill>
              <a:latin typeface="Times New Roman" pitchFamily="18" charset="0"/>
            </a:endParaRPr>
          </a:p>
        </p:txBody>
      </p:sp>
      <p:graphicFrame>
        <p:nvGraphicFramePr>
          <p:cNvPr id="105494" name="Object 22"/>
          <p:cNvGraphicFramePr>
            <a:graphicFrameLocks noChangeAspect="1"/>
          </p:cNvGraphicFramePr>
          <p:nvPr/>
        </p:nvGraphicFramePr>
        <p:xfrm>
          <a:off x="1447800" y="3581400"/>
          <a:ext cx="5791200" cy="1093788"/>
        </p:xfrm>
        <a:graphic>
          <a:graphicData uri="http://schemas.openxmlformats.org/presentationml/2006/ole">
            <mc:AlternateContent xmlns:mc="http://schemas.openxmlformats.org/markup-compatibility/2006">
              <mc:Choice xmlns:v="urn:schemas-microsoft-com:vml" Requires="v">
                <p:oleObj spid="_x0000_s92184" name="Equation" r:id="rId3" imgW="2209935" imgH="409643" progId="Equation.3">
                  <p:embed/>
                </p:oleObj>
              </mc:Choice>
              <mc:Fallback>
                <p:oleObj name="Equation" r:id="rId3" imgW="2209935" imgH="4096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581400"/>
                        <a:ext cx="5791200"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95" name="Object 23"/>
          <p:cNvGraphicFramePr>
            <a:graphicFrameLocks noChangeAspect="1"/>
          </p:cNvGraphicFramePr>
          <p:nvPr/>
        </p:nvGraphicFramePr>
        <p:xfrm>
          <a:off x="6553200" y="5105400"/>
          <a:ext cx="1295400" cy="935038"/>
        </p:xfrm>
        <a:graphic>
          <a:graphicData uri="http://schemas.openxmlformats.org/presentationml/2006/ole">
            <mc:AlternateContent xmlns:mc="http://schemas.openxmlformats.org/markup-compatibility/2006">
              <mc:Choice xmlns:v="urn:schemas-microsoft-com:vml" Requires="v">
                <p:oleObj spid="_x0000_s92185" name="Equation" r:id="rId5" imgW="533535" imgH="381000" progId="Equation.3">
                  <p:embed/>
                </p:oleObj>
              </mc:Choice>
              <mc:Fallback>
                <p:oleObj name="Equation" r:id="rId5" imgW="533535" imgH="38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5105400"/>
                        <a:ext cx="12954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1147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wipe(left)">
                                      <p:cBhvr>
                                        <p:cTn id="7" dur="500"/>
                                        <p:tgtEl>
                                          <p:spTgt spid="10547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480"/>
                                        </p:tgtEl>
                                        <p:attrNameLst>
                                          <p:attrName>style.visibility</p:attrName>
                                        </p:attrNameLst>
                                      </p:cBhvr>
                                      <p:to>
                                        <p:strVal val="visible"/>
                                      </p:to>
                                    </p:set>
                                    <p:animEffect transition="in" filter="wipe(left)">
                                      <p:cBhvr>
                                        <p:cTn id="11" dur="500"/>
                                        <p:tgtEl>
                                          <p:spTgt spid="10548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5494"/>
                                        </p:tgtEl>
                                        <p:attrNameLst>
                                          <p:attrName>style.visibility</p:attrName>
                                        </p:attrNameLst>
                                      </p:cBhvr>
                                      <p:to>
                                        <p:strVal val="visible"/>
                                      </p:to>
                                    </p:set>
                                    <p:animEffect transition="in" filter="wipe(left)">
                                      <p:cBhvr>
                                        <p:cTn id="31" dur="500"/>
                                        <p:tgtEl>
                                          <p:spTgt spid="105494"/>
                                        </p:tgtEl>
                                      </p:cBhvr>
                                    </p:animEffec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105493"/>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nodeType="afterEffect">
                                  <p:stCondLst>
                                    <p:cond delay="0"/>
                                  </p:stCondLst>
                                  <p:childTnLst>
                                    <p:set>
                                      <p:cBhvr>
                                        <p:cTn id="37" dur="1" fill="hold">
                                          <p:stCondLst>
                                            <p:cond delay="499"/>
                                          </p:stCondLst>
                                        </p:cTn>
                                        <p:tgtEl>
                                          <p:spTgt spid="105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p:bldP spid="105480" grpId="0" autoUpdateAnimBg="0"/>
      <p:bldP spid="10549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04DA046D-AA1E-4306-87DF-40365A6FADC5}" type="slidenum">
              <a:rPr lang="en-US" altLang="zh-CN"/>
              <a:pPr/>
              <a:t>13</a:t>
            </a:fld>
            <a:endParaRPr lang="en-US" altLang="zh-CN"/>
          </a:p>
        </p:txBody>
      </p:sp>
      <p:sp>
        <p:nvSpPr>
          <p:cNvPr id="65538" name="Rectangle 2"/>
          <p:cNvSpPr>
            <a:spLocks noGrp="1" noChangeArrowheads="1"/>
          </p:cNvSpPr>
          <p:nvPr>
            <p:ph type="title"/>
          </p:nvPr>
        </p:nvSpPr>
        <p:spPr/>
        <p:txBody>
          <a:bodyPr/>
          <a:lstStyle/>
          <a:p>
            <a:r>
              <a:rPr lang="zh-CN" altLang="en-US" sz="4000"/>
              <a:t>与其他学科的关系</a:t>
            </a:r>
          </a:p>
        </p:txBody>
      </p:sp>
      <p:sp>
        <p:nvSpPr>
          <p:cNvPr id="65539" name="Rectangle 3"/>
          <p:cNvSpPr>
            <a:spLocks noGrp="1" noChangeArrowheads="1"/>
          </p:cNvSpPr>
          <p:nvPr>
            <p:ph type="body" idx="1"/>
          </p:nvPr>
        </p:nvSpPr>
        <p:spPr/>
        <p:txBody>
          <a:bodyPr/>
          <a:lstStyle/>
          <a:p>
            <a:pPr algn="just"/>
            <a:r>
              <a:rPr lang="zh-CN" altLang="en-US" dirty="0"/>
              <a:t>经济学</a:t>
            </a:r>
          </a:p>
          <a:p>
            <a:pPr algn="just"/>
            <a:r>
              <a:rPr lang="zh-CN" altLang="en-US" dirty="0"/>
              <a:t>会计学</a:t>
            </a:r>
          </a:p>
          <a:p>
            <a:pPr algn="just"/>
            <a:r>
              <a:rPr lang="zh-CN" altLang="en-US" dirty="0"/>
              <a:t>社会学</a:t>
            </a:r>
            <a:r>
              <a:rPr lang="en-US" altLang="zh-CN" dirty="0"/>
              <a:t>/</a:t>
            </a:r>
            <a:r>
              <a:rPr lang="zh-CN" altLang="en-US" dirty="0"/>
              <a:t>心理学</a:t>
            </a:r>
          </a:p>
          <a:p>
            <a:pPr algn="just"/>
            <a:r>
              <a:rPr lang="zh-CN" altLang="en-US" dirty="0"/>
              <a:t>计量技术</a:t>
            </a:r>
          </a:p>
          <a:p>
            <a:pPr algn="just"/>
            <a:r>
              <a:rPr lang="zh-CN" altLang="en-US" dirty="0"/>
              <a:t>法律</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4"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F6655A-CBD9-47CC-9353-F33B2005970C}" type="slidenum">
              <a:rPr lang="en-US" altLang="zh-CN"/>
              <a:pPr eaLnBrk="1" hangingPunct="1"/>
              <a:t>130</a:t>
            </a:fld>
            <a:endParaRPr lang="en-US" altLang="zh-CN"/>
          </a:p>
        </p:txBody>
      </p:sp>
      <p:sp>
        <p:nvSpPr>
          <p:cNvPr id="106498" name="Rectangle 2"/>
          <p:cNvSpPr>
            <a:spLocks noGrp="1" noChangeArrowheads="1"/>
          </p:cNvSpPr>
          <p:nvPr>
            <p:ph type="title"/>
          </p:nvPr>
        </p:nvSpPr>
        <p:spPr/>
        <p:txBody>
          <a:bodyPr/>
          <a:lstStyle/>
          <a:p>
            <a:pPr eaLnBrk="1" hangingPunct="1"/>
            <a:r>
              <a:rPr lang="zh-CN" altLang="en-US" smtClean="0"/>
              <a:t>例题：永续年金的现值</a:t>
            </a:r>
            <a:endParaRPr lang="en-US" smtClean="0"/>
          </a:p>
        </p:txBody>
      </p:sp>
      <p:sp>
        <p:nvSpPr>
          <p:cNvPr id="106499" name="Rectangle 3"/>
          <p:cNvSpPr>
            <a:spLocks noGrp="1" noChangeArrowheads="1"/>
          </p:cNvSpPr>
          <p:nvPr>
            <p:ph type="body" idx="1"/>
          </p:nvPr>
        </p:nvSpPr>
        <p:spPr>
          <a:xfrm>
            <a:off x="533400" y="1676400"/>
            <a:ext cx="8610600" cy="1927225"/>
          </a:xfrm>
        </p:spPr>
        <p:txBody>
          <a:bodyPr/>
          <a:lstStyle/>
          <a:p>
            <a:pPr eaLnBrk="1" hangingPunct="1"/>
            <a:r>
              <a:rPr lang="zh-CN" altLang="en-US" sz="2400" smtClean="0"/>
              <a:t>假如某股票每年都分红</a:t>
            </a:r>
            <a:r>
              <a:rPr lang="en-US" altLang="zh-CN" sz="2400" smtClean="0"/>
              <a:t>15</a:t>
            </a:r>
            <a:r>
              <a:rPr lang="zh-CN" altLang="en-US" sz="2400" smtClean="0"/>
              <a:t>元，年利率为</a:t>
            </a:r>
            <a:r>
              <a:rPr lang="en-US" altLang="zh-CN" sz="2400" smtClean="0"/>
              <a:t>10</a:t>
            </a:r>
            <a:r>
              <a:rPr lang="zh-CN" altLang="en-US" sz="2400" smtClean="0"/>
              <a:t>％，那么它的价格是多少？</a:t>
            </a:r>
            <a:endParaRPr lang="en-US" sz="2400" smtClean="0">
              <a:cs typeface="Times New Roman" pitchFamily="18" charset="0"/>
            </a:endParaRPr>
          </a:p>
          <a:p>
            <a:pPr eaLnBrk="1" hangingPunct="1">
              <a:buFont typeface="Wingdings" pitchFamily="2" charset="2"/>
              <a:buNone/>
            </a:pPr>
            <a:r>
              <a:rPr lang="en-US" sz="2400" smtClean="0">
                <a:cs typeface="Times New Roman" pitchFamily="18" charset="0"/>
              </a:rPr>
              <a:t>	</a:t>
            </a:r>
            <a:endParaRPr lang="en-US" sz="2400" smtClean="0"/>
          </a:p>
        </p:txBody>
      </p:sp>
      <p:sp>
        <p:nvSpPr>
          <p:cNvPr id="106500" name="Line 4"/>
          <p:cNvSpPr>
            <a:spLocks noChangeShapeType="1"/>
          </p:cNvSpPr>
          <p:nvPr/>
        </p:nvSpPr>
        <p:spPr bwMode="auto">
          <a:xfrm>
            <a:off x="1524000" y="4152900"/>
            <a:ext cx="5715000" cy="0"/>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1295400" y="3924300"/>
            <a:ext cx="361950" cy="1052513"/>
            <a:chOff x="624" y="2544"/>
            <a:chExt cx="228" cy="663"/>
          </a:xfrm>
        </p:grpSpPr>
        <p:sp>
          <p:nvSpPr>
            <p:cNvPr id="56342" name="Line 6"/>
            <p:cNvSpPr>
              <a:spLocks noChangeShapeType="1"/>
            </p:cNvSpPr>
            <p:nvPr/>
          </p:nvSpPr>
          <p:spPr bwMode="auto">
            <a:xfrm>
              <a:off x="76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343" name="Rectangle 7"/>
            <p:cNvSpPr>
              <a:spLocks noChangeArrowheads="1"/>
            </p:cNvSpPr>
            <p:nvPr/>
          </p:nvSpPr>
          <p:spPr bwMode="auto">
            <a:xfrm>
              <a:off x="62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0</a:t>
              </a:r>
            </a:p>
          </p:txBody>
        </p:sp>
      </p:grpSp>
      <p:sp>
        <p:nvSpPr>
          <p:cNvPr id="106504" name="Text Box 8"/>
          <p:cNvSpPr txBox="1">
            <a:spLocks noChangeArrowheads="1"/>
          </p:cNvSpPr>
          <p:nvPr/>
        </p:nvSpPr>
        <p:spPr bwMode="auto">
          <a:xfrm>
            <a:off x="7315200" y="3619500"/>
            <a:ext cx="60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4000">
                <a:latin typeface="Times New Roman" pitchFamily="18" charset="0"/>
              </a:rPr>
              <a:t>…</a:t>
            </a:r>
          </a:p>
        </p:txBody>
      </p:sp>
      <p:grpSp>
        <p:nvGrpSpPr>
          <p:cNvPr id="3" name="Group 9"/>
          <p:cNvGrpSpPr>
            <a:grpSpLocks/>
          </p:cNvGrpSpPr>
          <p:nvPr/>
        </p:nvGrpSpPr>
        <p:grpSpPr bwMode="auto">
          <a:xfrm>
            <a:off x="2792413" y="3275013"/>
            <a:ext cx="854075" cy="1701800"/>
            <a:chOff x="1567" y="2135"/>
            <a:chExt cx="538" cy="1072"/>
          </a:xfrm>
        </p:grpSpPr>
        <p:sp>
          <p:nvSpPr>
            <p:cNvPr id="56339" name="Line 10"/>
            <p:cNvSpPr>
              <a:spLocks noChangeShapeType="1"/>
            </p:cNvSpPr>
            <p:nvPr/>
          </p:nvSpPr>
          <p:spPr bwMode="auto">
            <a:xfrm>
              <a:off x="171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340" name="Rectangle 11"/>
            <p:cNvSpPr>
              <a:spLocks noChangeArrowheads="1"/>
            </p:cNvSpPr>
            <p:nvPr/>
          </p:nvSpPr>
          <p:spPr bwMode="auto">
            <a:xfrm>
              <a:off x="156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1</a:t>
              </a:r>
            </a:p>
          </p:txBody>
        </p:sp>
        <p:sp>
          <p:nvSpPr>
            <p:cNvPr id="106508" name="Rectangle 12"/>
            <p:cNvSpPr>
              <a:spLocks noChangeArrowheads="1"/>
            </p:cNvSpPr>
            <p:nvPr/>
          </p:nvSpPr>
          <p:spPr bwMode="auto">
            <a:xfrm>
              <a:off x="1584" y="2135"/>
              <a:ext cx="521"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Times New Roman" pitchFamily="18" charset="0"/>
                </a:rPr>
                <a:t> 15</a:t>
              </a:r>
            </a:p>
          </p:txBody>
        </p:sp>
      </p:grpSp>
      <p:grpSp>
        <p:nvGrpSpPr>
          <p:cNvPr id="4" name="Group 13"/>
          <p:cNvGrpSpPr>
            <a:grpSpLocks/>
          </p:cNvGrpSpPr>
          <p:nvPr/>
        </p:nvGrpSpPr>
        <p:grpSpPr bwMode="auto">
          <a:xfrm>
            <a:off x="4300538" y="3275013"/>
            <a:ext cx="830262" cy="1701800"/>
            <a:chOff x="2517" y="2135"/>
            <a:chExt cx="523" cy="1072"/>
          </a:xfrm>
        </p:grpSpPr>
        <p:sp>
          <p:nvSpPr>
            <p:cNvPr id="56336" name="Line 14"/>
            <p:cNvSpPr>
              <a:spLocks noChangeShapeType="1"/>
            </p:cNvSpPr>
            <p:nvPr/>
          </p:nvSpPr>
          <p:spPr bwMode="auto">
            <a:xfrm>
              <a:off x="2661"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337" name="Rectangle 15"/>
            <p:cNvSpPr>
              <a:spLocks noChangeArrowheads="1"/>
            </p:cNvSpPr>
            <p:nvPr/>
          </p:nvSpPr>
          <p:spPr bwMode="auto">
            <a:xfrm>
              <a:off x="2517"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2</a:t>
              </a:r>
            </a:p>
          </p:txBody>
        </p:sp>
        <p:sp>
          <p:nvSpPr>
            <p:cNvPr id="106512" name="Rectangle 16"/>
            <p:cNvSpPr>
              <a:spLocks noChangeArrowheads="1"/>
            </p:cNvSpPr>
            <p:nvPr/>
          </p:nvSpPr>
          <p:spPr bwMode="auto">
            <a:xfrm>
              <a:off x="2519" y="2135"/>
              <a:ext cx="521"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Times New Roman" pitchFamily="18" charset="0"/>
                </a:rPr>
                <a:t> 15</a:t>
              </a:r>
            </a:p>
          </p:txBody>
        </p:sp>
      </p:grpSp>
      <p:grpSp>
        <p:nvGrpSpPr>
          <p:cNvPr id="5" name="Group 17"/>
          <p:cNvGrpSpPr>
            <a:grpSpLocks/>
          </p:cNvGrpSpPr>
          <p:nvPr/>
        </p:nvGrpSpPr>
        <p:grpSpPr bwMode="auto">
          <a:xfrm>
            <a:off x="5838825" y="3275013"/>
            <a:ext cx="827088" cy="1701800"/>
            <a:chOff x="3486" y="2135"/>
            <a:chExt cx="521" cy="1072"/>
          </a:xfrm>
        </p:grpSpPr>
        <p:sp>
          <p:nvSpPr>
            <p:cNvPr id="56333" name="Line 18"/>
            <p:cNvSpPr>
              <a:spLocks noChangeShapeType="1"/>
            </p:cNvSpPr>
            <p:nvPr/>
          </p:nvSpPr>
          <p:spPr bwMode="auto">
            <a:xfrm>
              <a:off x="3618" y="2544"/>
              <a:ext cx="0" cy="288"/>
            </a:xfrm>
            <a:prstGeom prst="line">
              <a:avLst/>
            </a:prstGeom>
            <a:noFill/>
            <a:ln w="381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6334" name="Rectangle 19"/>
            <p:cNvSpPr>
              <a:spLocks noChangeArrowheads="1"/>
            </p:cNvSpPr>
            <p:nvPr/>
          </p:nvSpPr>
          <p:spPr bwMode="auto">
            <a:xfrm>
              <a:off x="3504" y="28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2800" i="1">
                  <a:latin typeface="Times New Roman" pitchFamily="18" charset="0"/>
                </a:rPr>
                <a:t>3</a:t>
              </a:r>
            </a:p>
          </p:txBody>
        </p:sp>
        <p:sp>
          <p:nvSpPr>
            <p:cNvPr id="106516" name="Rectangle 20"/>
            <p:cNvSpPr>
              <a:spLocks noChangeArrowheads="1"/>
            </p:cNvSpPr>
            <p:nvPr/>
          </p:nvSpPr>
          <p:spPr bwMode="auto">
            <a:xfrm>
              <a:off x="3486" y="2135"/>
              <a:ext cx="521" cy="327"/>
            </a:xfrm>
            <a:prstGeom prst="rect">
              <a:avLst/>
            </a:prstGeom>
            <a:noFill/>
            <a:ln w="12700" cap="sq">
              <a:noFill/>
              <a:miter lim="800000"/>
              <a:headEnd type="none" w="sm" len="sm"/>
              <a:tailEnd type="none" w="sm" len="sm"/>
            </a:ln>
            <a:effectLst/>
          </p:spPr>
          <p:txBody>
            <a:bodyPr wrap="none">
              <a:spAutoFit/>
            </a:bodyPr>
            <a:lstStyle/>
            <a:p>
              <a:pPr>
                <a:defRPr/>
              </a:pPr>
              <a:r>
                <a:rPr lang="en-US" sz="2800">
                  <a:effectLst>
                    <a:outerShdw blurRad="38100" dist="38100" dir="2700000" algn="tl">
                      <a:srgbClr val="000000"/>
                    </a:outerShdw>
                  </a:effectLst>
                  <a:latin typeface="Arial"/>
                  <a:ea typeface="微软简楷体" pitchFamily="2" charset="-122"/>
                  <a:cs typeface="Arial" charset="0"/>
                </a:rPr>
                <a:t>¥</a:t>
              </a:r>
              <a:r>
                <a:rPr lang="en-US" sz="2800">
                  <a:latin typeface="Times New Roman" pitchFamily="18" charset="0"/>
                  <a:ea typeface="微软简楷体" pitchFamily="2" charset="-122"/>
                  <a:cs typeface="Times New Roman" pitchFamily="18" charset="0"/>
                </a:rPr>
                <a:t> 15</a:t>
              </a:r>
            </a:p>
          </p:txBody>
        </p:sp>
      </p:grpSp>
      <p:sp>
        <p:nvSpPr>
          <p:cNvPr id="106517" name="Text Box 21"/>
          <p:cNvSpPr txBox="1">
            <a:spLocks noChangeArrowheads="1"/>
          </p:cNvSpPr>
          <p:nvPr/>
        </p:nvSpPr>
        <p:spPr bwMode="auto">
          <a:xfrm>
            <a:off x="2209800" y="5257800"/>
            <a:ext cx="4953000" cy="530225"/>
          </a:xfrm>
          <a:prstGeom prst="rect">
            <a:avLst/>
          </a:prstGeom>
          <a:noFill/>
          <a:ln w="9525" algn="ctr">
            <a:noFill/>
            <a:miter lim="800000"/>
            <a:headEnd/>
            <a:tailEnd/>
          </a:ln>
          <a:effec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lnSpc>
                <a:spcPct val="90000"/>
              </a:lnSpc>
              <a:spcBef>
                <a:spcPct val="50000"/>
              </a:spcBef>
              <a:buClr>
                <a:schemeClr val="hlink"/>
              </a:buClr>
              <a:buSzPct val="70000"/>
              <a:buFont typeface="Wingdings" pitchFamily="2" charset="2"/>
              <a:buNone/>
            </a:pPr>
            <a:r>
              <a:rPr lang="en-US" altLang="zh-CN" sz="3200">
                <a:effectLst>
                  <a:outerShdw blurRad="38100" dist="38100" dir="2700000" algn="tl">
                    <a:srgbClr val="000000"/>
                  </a:outerShdw>
                </a:effectLst>
                <a:latin typeface="宋体" pitchFamily="2" charset="-122"/>
                <a:cs typeface="Arial" pitchFamily="34" charset="0"/>
              </a:rPr>
              <a:t>PVA= ¥15/10%= ¥150</a:t>
            </a:r>
          </a:p>
        </p:txBody>
      </p:sp>
    </p:spTree>
    <p:extLst>
      <p:ext uri="{BB962C8B-B14F-4D97-AF65-F5344CB8AC3E}">
        <p14:creationId xmlns:p14="http://schemas.microsoft.com/office/powerpoint/2010/main" val="2264274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500"/>
                                        <p:tgtEl>
                                          <p:spTgt spid="10650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6504"/>
                                        </p:tgtEl>
                                        <p:attrNameLst>
                                          <p:attrName>style.visibility</p:attrName>
                                        </p:attrNameLst>
                                      </p:cBhvr>
                                      <p:to>
                                        <p:strVal val="visible"/>
                                      </p:to>
                                    </p:set>
                                    <p:animEffect transition="in" filter="wipe(left)">
                                      <p:cBhvr>
                                        <p:cTn id="11" dur="500"/>
                                        <p:tgtEl>
                                          <p:spTgt spid="10650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4"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B0FD30C-EDDA-4C6B-956E-4726C187C667}" type="slidenum">
              <a:rPr lang="en-US" altLang="zh-CN"/>
              <a:pPr eaLnBrk="1" hangingPunct="1"/>
              <a:t>131</a:t>
            </a:fld>
            <a:endParaRPr lang="en-US" altLang="zh-CN"/>
          </a:p>
        </p:txBody>
      </p:sp>
      <p:sp>
        <p:nvSpPr>
          <p:cNvPr id="113666" name="Rectangle 2"/>
          <p:cNvSpPr>
            <a:spLocks noGrp="1" noChangeArrowheads="1"/>
          </p:cNvSpPr>
          <p:nvPr>
            <p:ph type="title"/>
          </p:nvPr>
        </p:nvSpPr>
        <p:spPr/>
        <p:txBody>
          <a:bodyPr/>
          <a:lstStyle/>
          <a:p>
            <a:pPr eaLnBrk="1" hangingPunct="1"/>
            <a:r>
              <a:rPr lang="zh-CN" altLang="en-US" smtClean="0"/>
              <a:t>年金终值 </a:t>
            </a:r>
          </a:p>
        </p:txBody>
      </p:sp>
      <p:sp>
        <p:nvSpPr>
          <p:cNvPr id="113667" name="Rectangle 3"/>
          <p:cNvSpPr>
            <a:spLocks noGrp="1" noChangeArrowheads="1"/>
          </p:cNvSpPr>
          <p:nvPr>
            <p:ph type="body" idx="1"/>
          </p:nvPr>
        </p:nvSpPr>
        <p:spPr>
          <a:xfrm>
            <a:off x="457200" y="1447800"/>
            <a:ext cx="8229600" cy="4683125"/>
          </a:xfrm>
        </p:spPr>
        <p:txBody>
          <a:bodyPr/>
          <a:lstStyle/>
          <a:p>
            <a:pPr eaLnBrk="1" hangingPunct="1">
              <a:defRPr/>
            </a:pPr>
            <a:r>
              <a:rPr lang="en-US" altLang="zh-CN" smtClean="0">
                <a:ea typeface="+mn-ea"/>
              </a:rPr>
              <a:t> </a:t>
            </a:r>
          </a:p>
        </p:txBody>
      </p:sp>
      <p:grpSp>
        <p:nvGrpSpPr>
          <p:cNvPr id="63494" name="Group 4"/>
          <p:cNvGrpSpPr>
            <a:grpSpLocks noChangeAspect="1"/>
          </p:cNvGrpSpPr>
          <p:nvPr/>
        </p:nvGrpSpPr>
        <p:grpSpPr bwMode="auto">
          <a:xfrm>
            <a:off x="1219200" y="3048000"/>
            <a:ext cx="6324600" cy="3111500"/>
            <a:chOff x="2915" y="3590"/>
            <a:chExt cx="5709" cy="3260"/>
          </a:xfrm>
        </p:grpSpPr>
        <p:sp>
          <p:nvSpPr>
            <p:cNvPr id="63497" name="AutoShape 5"/>
            <p:cNvSpPr>
              <a:spLocks noChangeAspect="1" noChangeArrowheads="1"/>
            </p:cNvSpPr>
            <p:nvPr/>
          </p:nvSpPr>
          <p:spPr bwMode="auto">
            <a:xfrm>
              <a:off x="2915" y="3590"/>
              <a:ext cx="5709"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8" name="Line 6"/>
            <p:cNvSpPr>
              <a:spLocks noChangeShapeType="1"/>
            </p:cNvSpPr>
            <p:nvPr/>
          </p:nvSpPr>
          <p:spPr bwMode="auto">
            <a:xfrm>
              <a:off x="2922" y="3997"/>
              <a:ext cx="569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9" name="Line 7"/>
            <p:cNvSpPr>
              <a:spLocks noChangeShapeType="1"/>
            </p:cNvSpPr>
            <p:nvPr/>
          </p:nvSpPr>
          <p:spPr bwMode="auto">
            <a:xfrm>
              <a:off x="3826" y="3997"/>
              <a:ext cx="0" cy="27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0" name="Line 8"/>
            <p:cNvSpPr>
              <a:spLocks noChangeShapeType="1"/>
            </p:cNvSpPr>
            <p:nvPr/>
          </p:nvSpPr>
          <p:spPr bwMode="auto">
            <a:xfrm>
              <a:off x="3826" y="6715"/>
              <a:ext cx="32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1" name="Line 9"/>
            <p:cNvSpPr>
              <a:spLocks noChangeShapeType="1"/>
            </p:cNvSpPr>
            <p:nvPr/>
          </p:nvSpPr>
          <p:spPr bwMode="auto">
            <a:xfrm>
              <a:off x="4730" y="3997"/>
              <a:ext cx="0" cy="19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2" name="Line 10"/>
            <p:cNvSpPr>
              <a:spLocks noChangeShapeType="1"/>
            </p:cNvSpPr>
            <p:nvPr/>
          </p:nvSpPr>
          <p:spPr bwMode="auto">
            <a:xfrm flipV="1">
              <a:off x="4730" y="5900"/>
              <a:ext cx="235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3" name="Line 11"/>
            <p:cNvSpPr>
              <a:spLocks noChangeShapeType="1"/>
            </p:cNvSpPr>
            <p:nvPr/>
          </p:nvSpPr>
          <p:spPr bwMode="auto">
            <a:xfrm>
              <a:off x="6266" y="3997"/>
              <a:ext cx="0"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Line 12"/>
            <p:cNvSpPr>
              <a:spLocks noChangeShapeType="1"/>
            </p:cNvSpPr>
            <p:nvPr/>
          </p:nvSpPr>
          <p:spPr bwMode="auto">
            <a:xfrm>
              <a:off x="6266" y="4948"/>
              <a:ext cx="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5" name="Text Box 13"/>
            <p:cNvSpPr txBox="1">
              <a:spLocks noChangeArrowheads="1"/>
            </p:cNvSpPr>
            <p:nvPr/>
          </p:nvSpPr>
          <p:spPr bwMode="auto">
            <a:xfrm>
              <a:off x="3465"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1</a:t>
              </a:r>
              <a:endParaRPr kumimoji="1" lang="en-US" altLang="zh-CN">
                <a:latin typeface="Arial Narrow" pitchFamily="34" charset="0"/>
                <a:ea typeface="PMingLiU" pitchFamily="18" charset="-120"/>
              </a:endParaRPr>
            </a:p>
          </p:txBody>
        </p:sp>
        <p:sp>
          <p:nvSpPr>
            <p:cNvPr id="63506" name="Text Box 14"/>
            <p:cNvSpPr txBox="1">
              <a:spLocks noChangeArrowheads="1"/>
            </p:cNvSpPr>
            <p:nvPr/>
          </p:nvSpPr>
          <p:spPr bwMode="auto">
            <a:xfrm>
              <a:off x="5905" y="3590"/>
              <a:ext cx="6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n-1</a:t>
              </a:r>
              <a:endParaRPr kumimoji="1" lang="en-US" altLang="zh-CN">
                <a:latin typeface="Arial Narrow" pitchFamily="34" charset="0"/>
                <a:ea typeface="PMingLiU" pitchFamily="18" charset="-120"/>
              </a:endParaRPr>
            </a:p>
          </p:txBody>
        </p:sp>
        <p:sp>
          <p:nvSpPr>
            <p:cNvPr id="63507" name="Text Box 15"/>
            <p:cNvSpPr txBox="1">
              <a:spLocks noChangeArrowheads="1"/>
            </p:cNvSpPr>
            <p:nvPr/>
          </p:nvSpPr>
          <p:spPr bwMode="auto">
            <a:xfrm>
              <a:off x="6899"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n</a:t>
              </a:r>
              <a:endParaRPr kumimoji="1" lang="en-US" altLang="zh-CN">
                <a:latin typeface="Arial Narrow" pitchFamily="34" charset="0"/>
                <a:ea typeface="PMingLiU" pitchFamily="18" charset="-120"/>
              </a:endParaRPr>
            </a:p>
          </p:txBody>
        </p:sp>
        <p:sp>
          <p:nvSpPr>
            <p:cNvPr id="63508" name="Text Box 16"/>
            <p:cNvSpPr txBox="1">
              <a:spLocks noChangeArrowheads="1"/>
            </p:cNvSpPr>
            <p:nvPr/>
          </p:nvSpPr>
          <p:spPr bwMode="auto">
            <a:xfrm>
              <a:off x="7080" y="4677"/>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A</a:t>
              </a:r>
              <a:r>
                <a:rPr kumimoji="1" lang="zh-CN" altLang="en-US">
                  <a:latin typeface="Times New Roman" pitchFamily="18" charset="0"/>
                </a:rPr>
                <a:t>（</a:t>
              </a:r>
              <a:r>
                <a:rPr kumimoji="1" lang="en-US" altLang="zh-CN">
                  <a:latin typeface="Times New Roman" pitchFamily="18" charset="0"/>
                </a:rPr>
                <a:t>1+r</a:t>
              </a:r>
              <a:r>
                <a:rPr kumimoji="1" lang="zh-CN" altLang="en-US">
                  <a:latin typeface="Times New Roman" pitchFamily="18" charset="0"/>
                </a:rPr>
                <a:t>）</a:t>
              </a:r>
              <a:endParaRPr kumimoji="1" lang="zh-CN" altLang="en-US">
                <a:latin typeface="Arial Narrow" pitchFamily="34" charset="0"/>
                <a:ea typeface="PMingLiU" pitchFamily="18" charset="-120"/>
              </a:endParaRPr>
            </a:p>
          </p:txBody>
        </p:sp>
        <p:sp>
          <p:nvSpPr>
            <p:cNvPr id="63509" name="Text Box 17"/>
            <p:cNvSpPr txBox="1">
              <a:spLocks noChangeArrowheads="1"/>
            </p:cNvSpPr>
            <p:nvPr/>
          </p:nvSpPr>
          <p:spPr bwMode="auto">
            <a:xfrm>
              <a:off x="4459" y="3590"/>
              <a:ext cx="5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2</a:t>
              </a:r>
              <a:endParaRPr kumimoji="1" lang="en-US" altLang="zh-CN">
                <a:latin typeface="Arial Narrow" pitchFamily="34" charset="0"/>
                <a:ea typeface="PMingLiU" pitchFamily="18" charset="-120"/>
              </a:endParaRPr>
            </a:p>
          </p:txBody>
        </p:sp>
        <p:sp>
          <p:nvSpPr>
            <p:cNvPr id="63510" name="Text Box 18"/>
            <p:cNvSpPr txBox="1">
              <a:spLocks noChangeArrowheads="1"/>
            </p:cNvSpPr>
            <p:nvPr/>
          </p:nvSpPr>
          <p:spPr bwMode="auto">
            <a:xfrm>
              <a:off x="7080" y="5628"/>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600">
                  <a:latin typeface="Times New Roman" pitchFamily="18" charset="0"/>
                </a:rPr>
                <a:t>A</a:t>
              </a:r>
              <a:r>
                <a:rPr kumimoji="1" lang="zh-CN" altLang="en-US" sz="1600">
                  <a:latin typeface="Times New Roman" pitchFamily="18" charset="0"/>
                </a:rPr>
                <a:t>（</a:t>
              </a:r>
              <a:r>
                <a:rPr kumimoji="1" lang="en-US" altLang="zh-CN" sz="1600">
                  <a:latin typeface="Times New Roman" pitchFamily="18" charset="0"/>
                </a:rPr>
                <a:t>1+r</a:t>
              </a:r>
              <a:r>
                <a:rPr kumimoji="1" lang="zh-CN" altLang="en-US" sz="1600">
                  <a:latin typeface="Times New Roman" pitchFamily="18" charset="0"/>
                </a:rPr>
                <a:t>）</a:t>
              </a:r>
              <a:r>
                <a:rPr kumimoji="1" lang="en-US" altLang="zh-CN" sz="1600" baseline="30000">
                  <a:latin typeface="Times New Roman" pitchFamily="18" charset="0"/>
                </a:rPr>
                <a:t>n-2</a:t>
              </a:r>
              <a:endParaRPr kumimoji="1" lang="en-US" altLang="zh-CN" sz="1600">
                <a:latin typeface="Arial Narrow" pitchFamily="34" charset="0"/>
                <a:ea typeface="PMingLiU" pitchFamily="18" charset="-120"/>
              </a:endParaRPr>
            </a:p>
          </p:txBody>
        </p:sp>
        <p:sp>
          <p:nvSpPr>
            <p:cNvPr id="63511" name="Text Box 19"/>
            <p:cNvSpPr txBox="1">
              <a:spLocks noChangeArrowheads="1"/>
            </p:cNvSpPr>
            <p:nvPr/>
          </p:nvSpPr>
          <p:spPr bwMode="auto">
            <a:xfrm>
              <a:off x="7080" y="6443"/>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600">
                  <a:latin typeface="Times New Roman" pitchFamily="18" charset="0"/>
                </a:rPr>
                <a:t>A</a:t>
              </a:r>
              <a:r>
                <a:rPr kumimoji="1" lang="zh-CN" altLang="en-US" sz="1600">
                  <a:latin typeface="Times New Roman" pitchFamily="18" charset="0"/>
                </a:rPr>
                <a:t>（</a:t>
              </a:r>
              <a:r>
                <a:rPr kumimoji="1" lang="en-US" altLang="zh-CN" sz="1600">
                  <a:latin typeface="Times New Roman" pitchFamily="18" charset="0"/>
                </a:rPr>
                <a:t>1+r</a:t>
              </a:r>
              <a:r>
                <a:rPr kumimoji="1" lang="zh-CN" altLang="en-US" sz="1600">
                  <a:latin typeface="Times New Roman" pitchFamily="18" charset="0"/>
                </a:rPr>
                <a:t>）</a:t>
              </a:r>
              <a:r>
                <a:rPr kumimoji="1" lang="en-US" altLang="zh-CN" sz="1600" baseline="30000">
                  <a:latin typeface="Times New Roman" pitchFamily="18" charset="0"/>
                </a:rPr>
                <a:t>n-1</a:t>
              </a:r>
              <a:endParaRPr kumimoji="1" lang="en-US" altLang="zh-CN" sz="1600">
                <a:latin typeface="Arial Narrow" pitchFamily="34" charset="0"/>
                <a:ea typeface="PMingLiU" pitchFamily="18" charset="-120"/>
              </a:endParaRPr>
            </a:p>
          </p:txBody>
        </p:sp>
        <p:sp>
          <p:nvSpPr>
            <p:cNvPr id="63512" name="Text Box 20"/>
            <p:cNvSpPr txBox="1">
              <a:spLocks noChangeArrowheads="1"/>
            </p:cNvSpPr>
            <p:nvPr/>
          </p:nvSpPr>
          <p:spPr bwMode="auto">
            <a:xfrm>
              <a:off x="5182" y="4269"/>
              <a:ext cx="6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000">
                  <a:latin typeface="Times New Roman" pitchFamily="18" charset="0"/>
                </a:rPr>
                <a:t>……</a:t>
              </a:r>
              <a:endParaRPr kumimoji="1" lang="en-US" altLang="zh-CN" sz="2400">
                <a:latin typeface="Arial Narrow" pitchFamily="34" charset="0"/>
                <a:ea typeface="PMingLiU" pitchFamily="18" charset="-120"/>
              </a:endParaRPr>
            </a:p>
          </p:txBody>
        </p:sp>
        <p:sp>
          <p:nvSpPr>
            <p:cNvPr id="63513" name="Text Box 21"/>
            <p:cNvSpPr txBox="1">
              <a:spLocks noChangeArrowheads="1"/>
            </p:cNvSpPr>
            <p:nvPr/>
          </p:nvSpPr>
          <p:spPr bwMode="auto">
            <a:xfrm>
              <a:off x="7163" y="4133"/>
              <a:ext cx="54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A</a:t>
              </a:r>
              <a:endParaRPr kumimoji="1" lang="en-US" altLang="zh-CN">
                <a:latin typeface="Arial Narrow" pitchFamily="34" charset="0"/>
                <a:ea typeface="PMingLiU" pitchFamily="18" charset="-120"/>
              </a:endParaRPr>
            </a:p>
          </p:txBody>
        </p:sp>
      </p:grpSp>
      <p:sp>
        <p:nvSpPr>
          <p:cNvPr id="63495" name="Rectangle 22"/>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3496" name="Object 23"/>
          <p:cNvGraphicFramePr>
            <a:graphicFrameLocks noChangeAspect="1"/>
          </p:cNvGraphicFramePr>
          <p:nvPr>
            <p:extLst>
              <p:ext uri="{D42A27DB-BD31-4B8C-83A1-F6EECF244321}">
                <p14:modId xmlns:p14="http://schemas.microsoft.com/office/powerpoint/2010/main" val="3970943391"/>
              </p:ext>
            </p:extLst>
          </p:nvPr>
        </p:nvGraphicFramePr>
        <p:xfrm>
          <a:off x="947738" y="1600200"/>
          <a:ext cx="3055937" cy="1201738"/>
        </p:xfrm>
        <a:graphic>
          <a:graphicData uri="http://schemas.openxmlformats.org/presentationml/2006/ole">
            <mc:AlternateContent xmlns:mc="http://schemas.openxmlformats.org/markup-compatibility/2006">
              <mc:Choice xmlns:v="urn:schemas-microsoft-com:vml" Requires="v">
                <p:oleObj spid="_x0000_s99341" name="公式" r:id="rId3" imgW="1739900" imgH="685800" progId="Equation.3">
                  <p:embed/>
                </p:oleObj>
              </mc:Choice>
              <mc:Fallback>
                <p:oleObj name="公式" r:id="rId3" imgW="17399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1600200"/>
                        <a:ext cx="3055937" cy="12017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6107010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28"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071FB4-21DA-4517-92C0-00525699A496}" type="slidenum">
              <a:rPr lang="en-US" altLang="zh-CN"/>
              <a:pPr eaLnBrk="1" hangingPunct="1"/>
              <a:t>132</a:t>
            </a:fld>
            <a:endParaRPr lang="en-US" altLang="zh-CN"/>
          </a:p>
        </p:txBody>
      </p:sp>
      <p:sp>
        <p:nvSpPr>
          <p:cNvPr id="114690" name="Rectangle 2"/>
          <p:cNvSpPr>
            <a:spLocks noGrp="1" noChangeArrowheads="1"/>
          </p:cNvSpPr>
          <p:nvPr>
            <p:ph type="title"/>
          </p:nvPr>
        </p:nvSpPr>
        <p:spPr/>
        <p:txBody>
          <a:bodyPr/>
          <a:lstStyle/>
          <a:p>
            <a:pPr eaLnBrk="1" hangingPunct="1"/>
            <a:r>
              <a:rPr lang="zh-CN" altLang="en-US" smtClean="0"/>
              <a:t>年金现值</a:t>
            </a:r>
          </a:p>
        </p:txBody>
      </p:sp>
      <p:sp>
        <p:nvSpPr>
          <p:cNvPr id="114691" name="Rectangle 3"/>
          <p:cNvSpPr>
            <a:spLocks noGrp="1" noChangeArrowheads="1"/>
          </p:cNvSpPr>
          <p:nvPr>
            <p:ph type="body" idx="1"/>
          </p:nvPr>
        </p:nvSpPr>
        <p:spPr/>
        <p:txBody>
          <a:bodyPr/>
          <a:lstStyle/>
          <a:p>
            <a:pPr eaLnBrk="1" hangingPunct="1">
              <a:defRPr/>
            </a:pPr>
            <a:r>
              <a:rPr lang="en-US" altLang="zh-CN" dirty="0" smtClean="0">
                <a:ea typeface="+mn-ea"/>
              </a:rPr>
              <a:t> </a:t>
            </a:r>
          </a:p>
        </p:txBody>
      </p:sp>
      <p:grpSp>
        <p:nvGrpSpPr>
          <p:cNvPr id="64518" name="Group 4"/>
          <p:cNvGrpSpPr>
            <a:grpSpLocks noChangeAspect="1"/>
          </p:cNvGrpSpPr>
          <p:nvPr/>
        </p:nvGrpSpPr>
        <p:grpSpPr bwMode="auto">
          <a:xfrm>
            <a:off x="1447800" y="2819400"/>
            <a:ext cx="6273800" cy="3505200"/>
            <a:chOff x="2908" y="3590"/>
            <a:chExt cx="5716" cy="3260"/>
          </a:xfrm>
        </p:grpSpPr>
        <p:sp>
          <p:nvSpPr>
            <p:cNvPr id="64524" name="AutoShape 5"/>
            <p:cNvSpPr>
              <a:spLocks noChangeAspect="1" noChangeArrowheads="1"/>
            </p:cNvSpPr>
            <p:nvPr/>
          </p:nvSpPr>
          <p:spPr bwMode="auto">
            <a:xfrm>
              <a:off x="2908" y="3590"/>
              <a:ext cx="5716" cy="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25" name="Line 6"/>
            <p:cNvSpPr>
              <a:spLocks noChangeShapeType="1"/>
            </p:cNvSpPr>
            <p:nvPr/>
          </p:nvSpPr>
          <p:spPr bwMode="auto">
            <a:xfrm flipV="1">
              <a:off x="2915" y="3997"/>
              <a:ext cx="570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6" name="Text Box 7"/>
            <p:cNvSpPr txBox="1">
              <a:spLocks noChangeArrowheads="1"/>
            </p:cNvSpPr>
            <p:nvPr/>
          </p:nvSpPr>
          <p:spPr bwMode="auto">
            <a:xfrm>
              <a:off x="5905" y="3590"/>
              <a:ext cx="63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n-1</a:t>
              </a:r>
              <a:endParaRPr kumimoji="1" lang="en-US" altLang="zh-CN">
                <a:latin typeface="Arial Narrow" pitchFamily="34" charset="0"/>
                <a:ea typeface="PMingLiU" pitchFamily="18" charset="-120"/>
              </a:endParaRPr>
            </a:p>
          </p:txBody>
        </p:sp>
        <p:sp>
          <p:nvSpPr>
            <p:cNvPr id="64527" name="Text Box 8"/>
            <p:cNvSpPr txBox="1">
              <a:spLocks noChangeArrowheads="1"/>
            </p:cNvSpPr>
            <p:nvPr/>
          </p:nvSpPr>
          <p:spPr bwMode="auto">
            <a:xfrm>
              <a:off x="6899" y="3590"/>
              <a:ext cx="5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n</a:t>
              </a:r>
              <a:endParaRPr kumimoji="1" lang="en-US" altLang="zh-CN">
                <a:latin typeface="Arial Narrow" pitchFamily="34" charset="0"/>
                <a:ea typeface="PMingLiU" pitchFamily="18" charset="-120"/>
              </a:endParaRPr>
            </a:p>
          </p:txBody>
        </p:sp>
        <p:sp>
          <p:nvSpPr>
            <p:cNvPr id="64528" name="Text Box 9"/>
            <p:cNvSpPr txBox="1">
              <a:spLocks noChangeArrowheads="1"/>
            </p:cNvSpPr>
            <p:nvPr/>
          </p:nvSpPr>
          <p:spPr bwMode="auto">
            <a:xfrm>
              <a:off x="4459" y="3590"/>
              <a:ext cx="54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1</a:t>
              </a:r>
              <a:endParaRPr kumimoji="1" lang="en-US" altLang="zh-CN">
                <a:latin typeface="Arial Narrow" pitchFamily="34" charset="0"/>
                <a:ea typeface="PMingLiU" pitchFamily="18" charset="-120"/>
              </a:endParaRPr>
            </a:p>
          </p:txBody>
        </p:sp>
        <p:sp>
          <p:nvSpPr>
            <p:cNvPr id="64529" name="Text Box 10"/>
            <p:cNvSpPr txBox="1">
              <a:spLocks noChangeArrowheads="1"/>
            </p:cNvSpPr>
            <p:nvPr/>
          </p:nvSpPr>
          <p:spPr bwMode="auto">
            <a:xfrm>
              <a:off x="5182" y="4269"/>
              <a:ext cx="6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sz="1000">
                  <a:latin typeface="Times New Roman" pitchFamily="18" charset="0"/>
                </a:rPr>
                <a:t>……</a:t>
              </a:r>
              <a:endParaRPr kumimoji="1" lang="en-US" altLang="zh-CN" sz="2400">
                <a:latin typeface="Arial Narrow" pitchFamily="34" charset="0"/>
                <a:ea typeface="PMingLiU" pitchFamily="18" charset="-120"/>
              </a:endParaRPr>
            </a:p>
          </p:txBody>
        </p:sp>
        <p:sp>
          <p:nvSpPr>
            <p:cNvPr id="64530" name="Line 11"/>
            <p:cNvSpPr>
              <a:spLocks noChangeShapeType="1"/>
            </p:cNvSpPr>
            <p:nvPr/>
          </p:nvSpPr>
          <p:spPr bwMode="auto">
            <a:xfrm>
              <a:off x="4625" y="3998"/>
              <a:ext cx="0" cy="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12"/>
            <p:cNvSpPr>
              <a:spLocks noChangeShapeType="1"/>
            </p:cNvSpPr>
            <p:nvPr/>
          </p:nvSpPr>
          <p:spPr bwMode="auto">
            <a:xfrm flipH="1">
              <a:off x="4264" y="4405"/>
              <a:ext cx="3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2" name="Line 13"/>
            <p:cNvSpPr>
              <a:spLocks noChangeShapeType="1"/>
            </p:cNvSpPr>
            <p:nvPr/>
          </p:nvSpPr>
          <p:spPr bwMode="auto">
            <a:xfrm>
              <a:off x="6252" y="3998"/>
              <a:ext cx="0"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Line 14"/>
            <p:cNvSpPr>
              <a:spLocks noChangeShapeType="1"/>
            </p:cNvSpPr>
            <p:nvPr/>
          </p:nvSpPr>
          <p:spPr bwMode="auto">
            <a:xfrm flipH="1">
              <a:off x="4264" y="5220"/>
              <a:ext cx="1988"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Line 15"/>
            <p:cNvSpPr>
              <a:spLocks noChangeShapeType="1"/>
            </p:cNvSpPr>
            <p:nvPr/>
          </p:nvSpPr>
          <p:spPr bwMode="auto">
            <a:xfrm>
              <a:off x="7156" y="3998"/>
              <a:ext cx="0" cy="21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16"/>
            <p:cNvSpPr>
              <a:spLocks noChangeShapeType="1"/>
            </p:cNvSpPr>
            <p:nvPr/>
          </p:nvSpPr>
          <p:spPr bwMode="auto">
            <a:xfrm flipH="1">
              <a:off x="4264" y="6172"/>
              <a:ext cx="28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36" name="Text Box 17"/>
            <p:cNvSpPr txBox="1">
              <a:spLocks noChangeArrowheads="1"/>
            </p:cNvSpPr>
            <p:nvPr/>
          </p:nvSpPr>
          <p:spPr bwMode="auto">
            <a:xfrm>
              <a:off x="3541" y="3590"/>
              <a:ext cx="54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r>
                <a:rPr kumimoji="1" lang="en-US" altLang="zh-CN">
                  <a:latin typeface="Times New Roman" pitchFamily="18" charset="0"/>
                </a:rPr>
                <a:t>0</a:t>
              </a:r>
              <a:endParaRPr kumimoji="1" lang="en-US" altLang="zh-CN">
                <a:latin typeface="Arial Narrow" pitchFamily="34" charset="0"/>
                <a:ea typeface="PMingLiU" pitchFamily="18" charset="-120"/>
              </a:endParaRPr>
            </a:p>
          </p:txBody>
        </p:sp>
        <p:sp>
          <p:nvSpPr>
            <p:cNvPr id="64537" name="Text Box 18"/>
            <p:cNvSpPr txBox="1">
              <a:spLocks noChangeArrowheads="1"/>
            </p:cNvSpPr>
            <p:nvPr/>
          </p:nvSpPr>
          <p:spPr bwMode="auto">
            <a:xfrm>
              <a:off x="3174" y="3998"/>
              <a:ext cx="16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sp>
          <p:nvSpPr>
            <p:cNvPr id="64538" name="Text Box 19"/>
            <p:cNvSpPr txBox="1">
              <a:spLocks noChangeArrowheads="1"/>
            </p:cNvSpPr>
            <p:nvPr/>
          </p:nvSpPr>
          <p:spPr bwMode="auto">
            <a:xfrm>
              <a:off x="2993" y="4814"/>
              <a:ext cx="16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sp>
          <p:nvSpPr>
            <p:cNvPr id="64539" name="Text Box 20"/>
            <p:cNvSpPr txBox="1">
              <a:spLocks noChangeArrowheads="1"/>
            </p:cNvSpPr>
            <p:nvPr/>
          </p:nvSpPr>
          <p:spPr bwMode="auto">
            <a:xfrm>
              <a:off x="3084" y="5762"/>
              <a:ext cx="16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endParaRPr kumimoji="1" lang="zh-CN" altLang="zh-CN" sz="2400">
                <a:latin typeface="Arial Narrow" pitchFamily="34" charset="0"/>
                <a:ea typeface="PMingLiU" pitchFamily="18" charset="-120"/>
              </a:endParaRPr>
            </a:p>
          </p:txBody>
        </p:sp>
      </p:grpSp>
      <p:sp>
        <p:nvSpPr>
          <p:cNvPr id="64519" name="Rectangle 2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4520" name="Object 22"/>
          <p:cNvGraphicFramePr>
            <a:graphicFrameLocks noChangeAspect="1"/>
          </p:cNvGraphicFramePr>
          <p:nvPr>
            <p:extLst>
              <p:ext uri="{D42A27DB-BD31-4B8C-83A1-F6EECF244321}">
                <p14:modId xmlns:p14="http://schemas.microsoft.com/office/powerpoint/2010/main" val="3303119749"/>
              </p:ext>
            </p:extLst>
          </p:nvPr>
        </p:nvGraphicFramePr>
        <p:xfrm>
          <a:off x="762000" y="1600200"/>
          <a:ext cx="7848600" cy="906463"/>
        </p:xfrm>
        <a:graphic>
          <a:graphicData uri="http://schemas.openxmlformats.org/presentationml/2006/ole">
            <mc:AlternateContent xmlns:mc="http://schemas.openxmlformats.org/markup-compatibility/2006">
              <mc:Choice xmlns:v="urn:schemas-microsoft-com:vml" Requires="v">
                <p:oleObj spid="_x0000_s100398" name="公式" r:id="rId3" imgW="3873500" imgH="444500" progId="Equation.3">
                  <p:embed/>
                </p:oleObj>
              </mc:Choice>
              <mc:Fallback>
                <p:oleObj name="公式" r:id="rId3" imgW="38735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848600" cy="906463"/>
                      </a:xfrm>
                      <a:prstGeom prst="rect">
                        <a:avLst/>
                      </a:prstGeom>
                      <a:noFill/>
                      <a:ln>
                        <a:noFill/>
                      </a:ln>
                    </p:spPr>
                  </p:pic>
                </p:oleObj>
              </mc:Fallback>
            </mc:AlternateContent>
          </a:graphicData>
        </a:graphic>
      </p:graphicFrame>
      <p:graphicFrame>
        <p:nvGraphicFramePr>
          <p:cNvPr id="64521" name="Object 23"/>
          <p:cNvGraphicFramePr>
            <a:graphicFrameLocks noChangeAspect="1"/>
          </p:cNvGraphicFramePr>
          <p:nvPr>
            <p:extLst>
              <p:ext uri="{D42A27DB-BD31-4B8C-83A1-F6EECF244321}">
                <p14:modId xmlns:p14="http://schemas.microsoft.com/office/powerpoint/2010/main" val="1666172769"/>
              </p:ext>
            </p:extLst>
          </p:nvPr>
        </p:nvGraphicFramePr>
        <p:xfrm>
          <a:off x="2133600" y="3276600"/>
          <a:ext cx="552450" cy="685800"/>
        </p:xfrm>
        <a:graphic>
          <a:graphicData uri="http://schemas.openxmlformats.org/presentationml/2006/ole">
            <mc:AlternateContent xmlns:mc="http://schemas.openxmlformats.org/markup-compatibility/2006">
              <mc:Choice xmlns:v="urn:schemas-microsoft-com:vml" Requires="v">
                <p:oleObj spid="_x0000_s100399" name="公式" r:id="rId5" imgW="317225" imgH="393359" progId="Equation.3">
                  <p:embed/>
                </p:oleObj>
              </mc:Choice>
              <mc:Fallback>
                <p:oleObj name="公式" r:id="rId5" imgW="317225" imgH="39335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276600"/>
                        <a:ext cx="552450" cy="685800"/>
                      </a:xfrm>
                      <a:prstGeom prst="rect">
                        <a:avLst/>
                      </a:prstGeom>
                      <a:noFill/>
                      <a:ln>
                        <a:noFill/>
                      </a:ln>
                    </p:spPr>
                  </p:pic>
                </p:oleObj>
              </mc:Fallback>
            </mc:AlternateContent>
          </a:graphicData>
        </a:graphic>
      </p:graphicFrame>
      <p:graphicFrame>
        <p:nvGraphicFramePr>
          <p:cNvPr id="64522" name="Object 24"/>
          <p:cNvGraphicFramePr>
            <a:graphicFrameLocks noChangeAspect="1"/>
          </p:cNvGraphicFramePr>
          <p:nvPr>
            <p:extLst>
              <p:ext uri="{D42A27DB-BD31-4B8C-83A1-F6EECF244321}">
                <p14:modId xmlns:p14="http://schemas.microsoft.com/office/powerpoint/2010/main" val="1800271448"/>
              </p:ext>
            </p:extLst>
          </p:nvPr>
        </p:nvGraphicFramePr>
        <p:xfrm>
          <a:off x="1828800" y="4038600"/>
          <a:ext cx="1066800" cy="800100"/>
        </p:xfrm>
        <a:graphic>
          <a:graphicData uri="http://schemas.openxmlformats.org/presentationml/2006/ole">
            <mc:AlternateContent xmlns:mc="http://schemas.openxmlformats.org/markup-compatibility/2006">
              <mc:Choice xmlns:v="urn:schemas-microsoft-com:vml" Requires="v">
                <p:oleObj spid="_x0000_s100400" name="公式" r:id="rId7" imgW="571252" imgH="431613" progId="Equation.3">
                  <p:embed/>
                </p:oleObj>
              </mc:Choice>
              <mc:Fallback>
                <p:oleObj name="公式" r:id="rId7" imgW="571252"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038600"/>
                        <a:ext cx="1066800" cy="800100"/>
                      </a:xfrm>
                      <a:prstGeom prst="rect">
                        <a:avLst/>
                      </a:prstGeom>
                      <a:noFill/>
                      <a:ln>
                        <a:noFill/>
                      </a:ln>
                    </p:spPr>
                  </p:pic>
                </p:oleObj>
              </mc:Fallback>
            </mc:AlternateContent>
          </a:graphicData>
        </a:graphic>
      </p:graphicFrame>
      <p:graphicFrame>
        <p:nvGraphicFramePr>
          <p:cNvPr id="64523" name="Object 25"/>
          <p:cNvGraphicFramePr>
            <a:graphicFrameLocks noChangeAspect="1"/>
          </p:cNvGraphicFramePr>
          <p:nvPr>
            <p:extLst>
              <p:ext uri="{D42A27DB-BD31-4B8C-83A1-F6EECF244321}">
                <p14:modId xmlns:p14="http://schemas.microsoft.com/office/powerpoint/2010/main" val="4099163356"/>
              </p:ext>
            </p:extLst>
          </p:nvPr>
        </p:nvGraphicFramePr>
        <p:xfrm>
          <a:off x="1905000" y="4953000"/>
          <a:ext cx="990600" cy="841375"/>
        </p:xfrm>
        <a:graphic>
          <a:graphicData uri="http://schemas.openxmlformats.org/presentationml/2006/ole">
            <mc:AlternateContent xmlns:mc="http://schemas.openxmlformats.org/markup-compatibility/2006">
              <mc:Choice xmlns:v="urn:schemas-microsoft-com:vml" Requires="v">
                <p:oleObj spid="_x0000_s100401" name="公式" r:id="rId9" imgW="508000" imgH="431800" progId="Equation.3">
                  <p:embed/>
                </p:oleObj>
              </mc:Choice>
              <mc:Fallback>
                <p:oleObj name="公式" r:id="rId9" imgW="5080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953000"/>
                        <a:ext cx="990600" cy="8413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3878923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63303A7-8FE2-4C39-9BB0-EB158857A3F2}" type="slidenum">
              <a:rPr lang="en-US" altLang="zh-CN"/>
              <a:pPr eaLnBrk="1" hangingPunct="1"/>
              <a:t>133</a:t>
            </a:fld>
            <a:endParaRPr lang="en-US" altLang="zh-CN"/>
          </a:p>
        </p:txBody>
      </p:sp>
      <p:sp>
        <p:nvSpPr>
          <p:cNvPr id="139266" name="Rectangle 2"/>
          <p:cNvSpPr>
            <a:spLocks noGrp="1" noChangeArrowheads="1"/>
          </p:cNvSpPr>
          <p:nvPr>
            <p:ph type="title"/>
          </p:nvPr>
        </p:nvSpPr>
        <p:spPr>
          <a:xfrm>
            <a:off x="457200" y="304800"/>
            <a:ext cx="8229600" cy="1139825"/>
          </a:xfrm>
        </p:spPr>
        <p:txBody>
          <a:bodyPr/>
          <a:lstStyle/>
          <a:p>
            <a:pPr eaLnBrk="1" hangingPunct="1"/>
            <a:r>
              <a:rPr lang="zh-CN" altLang="en-US" smtClean="0"/>
              <a:t>个人住房抵押贷款还贷方式</a:t>
            </a:r>
          </a:p>
        </p:txBody>
      </p:sp>
      <p:sp>
        <p:nvSpPr>
          <p:cNvPr id="139267" name="Rectangle 3"/>
          <p:cNvSpPr>
            <a:spLocks noGrp="1" noChangeArrowheads="1"/>
          </p:cNvSpPr>
          <p:nvPr>
            <p:ph type="body" idx="1"/>
          </p:nvPr>
        </p:nvSpPr>
        <p:spPr/>
        <p:txBody>
          <a:bodyPr/>
          <a:lstStyle/>
          <a:p>
            <a:pPr eaLnBrk="1" hangingPunct="1">
              <a:lnSpc>
                <a:spcPct val="90000"/>
              </a:lnSpc>
            </a:pPr>
            <a:r>
              <a:rPr lang="zh-CN" altLang="en-US" dirty="0" smtClean="0"/>
              <a:t>等额本息</a:t>
            </a:r>
          </a:p>
          <a:p>
            <a:pPr lvl="1" eaLnBrk="1" hangingPunct="1">
              <a:lnSpc>
                <a:spcPct val="90000"/>
              </a:lnSpc>
            </a:pPr>
            <a:r>
              <a:rPr lang="zh-CN" altLang="en-US" dirty="0" smtClean="0"/>
              <a:t>抵押贷款利率</a:t>
            </a:r>
            <a:r>
              <a:rPr lang="en-US" altLang="zh-CN" dirty="0" smtClean="0"/>
              <a:t>5.94%</a:t>
            </a:r>
            <a:r>
              <a:rPr lang="zh-CN" altLang="en-US" dirty="0" smtClean="0"/>
              <a:t>，</a:t>
            </a:r>
            <a:r>
              <a:rPr lang="en-US" altLang="zh-CN" dirty="0" smtClean="0"/>
              <a:t>20</a:t>
            </a:r>
            <a:r>
              <a:rPr lang="zh-CN" altLang="en-US" dirty="0" smtClean="0"/>
              <a:t>年期贷款每万元月还款额为</a:t>
            </a:r>
            <a:r>
              <a:rPr lang="en-US" altLang="zh-CN" dirty="0" smtClean="0"/>
              <a:t>71.3</a:t>
            </a:r>
            <a:r>
              <a:rPr lang="zh-CN" altLang="en-US" dirty="0" smtClean="0"/>
              <a:t>，</a:t>
            </a:r>
            <a:r>
              <a:rPr lang="en-US" altLang="zh-CN" dirty="0" smtClean="0"/>
              <a:t>20</a:t>
            </a:r>
            <a:r>
              <a:rPr lang="zh-CN" altLang="en-US" dirty="0" smtClean="0"/>
              <a:t>年中累计利息</a:t>
            </a:r>
            <a:r>
              <a:rPr lang="en-US" altLang="zh-CN" dirty="0" smtClean="0"/>
              <a:t>7111</a:t>
            </a:r>
            <a:r>
              <a:rPr lang="zh-CN" altLang="en-US" dirty="0" smtClean="0"/>
              <a:t>元。</a:t>
            </a:r>
          </a:p>
          <a:p>
            <a:pPr lvl="1" eaLnBrk="1" hangingPunct="1">
              <a:lnSpc>
                <a:spcPct val="90000"/>
              </a:lnSpc>
            </a:pPr>
            <a:r>
              <a:rPr lang="zh-CN" altLang="en-US" dirty="0" smtClean="0"/>
              <a:t>如果按照</a:t>
            </a:r>
            <a:r>
              <a:rPr lang="en-US" altLang="zh-CN" dirty="0" smtClean="0"/>
              <a:t>7</a:t>
            </a:r>
            <a:r>
              <a:rPr lang="zh-CN" altLang="en-US" dirty="0" smtClean="0"/>
              <a:t>折优惠利率，则每月还款</a:t>
            </a:r>
            <a:r>
              <a:rPr lang="en-US" altLang="zh-CN" dirty="0" smtClean="0"/>
              <a:t>61.43</a:t>
            </a:r>
            <a:r>
              <a:rPr lang="zh-CN" altLang="en-US" dirty="0" smtClean="0"/>
              <a:t>元，</a:t>
            </a:r>
            <a:r>
              <a:rPr lang="en-US" altLang="zh-CN" dirty="0" smtClean="0"/>
              <a:t>20</a:t>
            </a:r>
            <a:r>
              <a:rPr lang="zh-CN" altLang="en-US" dirty="0" smtClean="0"/>
              <a:t>年累计利息为</a:t>
            </a:r>
            <a:r>
              <a:rPr lang="en-US" altLang="zh-CN" dirty="0" smtClean="0"/>
              <a:t>4744</a:t>
            </a:r>
            <a:r>
              <a:rPr lang="zh-CN" altLang="en-US" dirty="0" smtClean="0"/>
              <a:t>。</a:t>
            </a:r>
          </a:p>
          <a:p>
            <a:pPr lvl="1" eaLnBrk="1" hangingPunct="1">
              <a:lnSpc>
                <a:spcPct val="90000"/>
              </a:lnSpc>
            </a:pPr>
            <a:r>
              <a:rPr lang="zh-CN" altLang="en-US" dirty="0" smtClean="0"/>
              <a:t>如果基准利率上浮</a:t>
            </a:r>
            <a:r>
              <a:rPr lang="en-US" altLang="zh-CN" dirty="0" smtClean="0"/>
              <a:t>10%</a:t>
            </a:r>
            <a:r>
              <a:rPr lang="zh-CN" altLang="en-US" dirty="0" smtClean="0"/>
              <a:t>，则每月还款</a:t>
            </a:r>
            <a:r>
              <a:rPr lang="en-US" altLang="zh-CN" dirty="0" smtClean="0"/>
              <a:t>74.76</a:t>
            </a:r>
            <a:r>
              <a:rPr lang="zh-CN" altLang="en-US" dirty="0" smtClean="0"/>
              <a:t>，累计利息为</a:t>
            </a:r>
            <a:r>
              <a:rPr lang="en-US" altLang="zh-CN" dirty="0" smtClean="0"/>
              <a:t>7942</a:t>
            </a:r>
            <a:r>
              <a:rPr lang="zh-CN" altLang="en-US" dirty="0" smtClean="0"/>
              <a:t>。</a:t>
            </a:r>
          </a:p>
          <a:p>
            <a:pPr lvl="1" eaLnBrk="1" hangingPunct="1">
              <a:lnSpc>
                <a:spcPct val="90000"/>
              </a:lnSpc>
            </a:pPr>
            <a:r>
              <a:rPr lang="zh-CN" altLang="en-US" dirty="0" smtClean="0"/>
              <a:t>如果按照公积金贷款，利率为</a:t>
            </a:r>
            <a:r>
              <a:rPr lang="en-US" altLang="zh-CN" dirty="0" smtClean="0"/>
              <a:t>3.87%</a:t>
            </a:r>
            <a:r>
              <a:rPr lang="zh-CN" altLang="en-US" dirty="0" smtClean="0"/>
              <a:t>，每月还款</a:t>
            </a:r>
            <a:r>
              <a:rPr lang="en-US" altLang="zh-CN" dirty="0" smtClean="0"/>
              <a:t>59.92</a:t>
            </a:r>
            <a:r>
              <a:rPr lang="zh-CN" altLang="en-US" dirty="0" smtClean="0"/>
              <a:t>，累积利息</a:t>
            </a:r>
            <a:r>
              <a:rPr lang="en-US" altLang="zh-CN" dirty="0" smtClean="0"/>
              <a:t>4380</a:t>
            </a:r>
          </a:p>
        </p:txBody>
      </p:sp>
    </p:spTree>
    <p:extLst>
      <p:ext uri="{BB962C8B-B14F-4D97-AF65-F5344CB8AC3E}">
        <p14:creationId xmlns:p14="http://schemas.microsoft.com/office/powerpoint/2010/main" val="32444506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2B8F2D9-EBA1-4B50-8EB0-F894C8A115A5}" type="slidenum">
              <a:rPr lang="en-US" altLang="zh-CN"/>
              <a:pPr eaLnBrk="1" hangingPunct="1"/>
              <a:t>134</a:t>
            </a:fld>
            <a:endParaRPr lang="en-US" altLang="zh-CN"/>
          </a:p>
        </p:txBody>
      </p:sp>
      <p:sp>
        <p:nvSpPr>
          <p:cNvPr id="141314" name="Rectangle 2"/>
          <p:cNvSpPr>
            <a:spLocks noGrp="1" noChangeArrowheads="1"/>
          </p:cNvSpPr>
          <p:nvPr>
            <p:ph type="title"/>
          </p:nvPr>
        </p:nvSpPr>
        <p:spPr/>
        <p:txBody>
          <a:bodyPr/>
          <a:lstStyle/>
          <a:p>
            <a:pPr eaLnBrk="1" hangingPunct="1"/>
            <a:endParaRPr lang="zh-CN" altLang="zh-CN" smtClean="0"/>
          </a:p>
        </p:txBody>
      </p:sp>
      <p:sp>
        <p:nvSpPr>
          <p:cNvPr id="141315" name="Rectangle 3"/>
          <p:cNvSpPr>
            <a:spLocks noGrp="1" noChangeArrowheads="1"/>
          </p:cNvSpPr>
          <p:nvPr>
            <p:ph type="body" idx="1"/>
          </p:nvPr>
        </p:nvSpPr>
        <p:spPr/>
        <p:txBody>
          <a:bodyPr/>
          <a:lstStyle/>
          <a:p>
            <a:pPr eaLnBrk="1" hangingPunct="1"/>
            <a:r>
              <a:rPr lang="zh-CN" altLang="en-US" smtClean="0"/>
              <a:t>等额本金的每月偿还额</a:t>
            </a:r>
          </a:p>
          <a:p>
            <a:pPr eaLnBrk="1" hangingPunct="1"/>
            <a:endParaRPr lang="en-US" altLang="zh-CN" smtClean="0"/>
          </a:p>
        </p:txBody>
      </p:sp>
    </p:spTree>
    <p:extLst>
      <p:ext uri="{BB962C8B-B14F-4D97-AF65-F5344CB8AC3E}">
        <p14:creationId xmlns:p14="http://schemas.microsoft.com/office/powerpoint/2010/main" val="7142680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6BC31EC-ACC5-4C44-8ECB-2492B5FAE4D9}" type="slidenum">
              <a:rPr lang="en-US" altLang="zh-CN"/>
              <a:pPr eaLnBrk="1" hangingPunct="1"/>
              <a:t>135</a:t>
            </a:fld>
            <a:endParaRPr lang="en-US" altLang="zh-CN"/>
          </a:p>
        </p:txBody>
      </p:sp>
      <p:sp>
        <p:nvSpPr>
          <p:cNvPr id="135170" name="Rectangle 2"/>
          <p:cNvSpPr>
            <a:spLocks noGrp="1" noChangeArrowheads="1"/>
          </p:cNvSpPr>
          <p:nvPr>
            <p:ph type="title"/>
          </p:nvPr>
        </p:nvSpPr>
        <p:spPr/>
        <p:txBody>
          <a:bodyPr/>
          <a:lstStyle/>
          <a:p>
            <a:pPr eaLnBrk="1" hangingPunct="1"/>
            <a:r>
              <a:rPr lang="zh-CN" altLang="en-US" smtClean="0"/>
              <a:t>时间价值的启示</a:t>
            </a:r>
          </a:p>
        </p:txBody>
      </p:sp>
      <p:sp>
        <p:nvSpPr>
          <p:cNvPr id="135171" name="Rectangle 3"/>
          <p:cNvSpPr>
            <a:spLocks noGrp="1" noChangeArrowheads="1"/>
          </p:cNvSpPr>
          <p:nvPr>
            <p:ph type="body" idx="1"/>
          </p:nvPr>
        </p:nvSpPr>
        <p:spPr/>
        <p:txBody>
          <a:bodyPr/>
          <a:lstStyle/>
          <a:p>
            <a:pPr eaLnBrk="1" hangingPunct="1"/>
            <a:r>
              <a:rPr lang="zh-CN" altLang="en-US" smtClean="0"/>
              <a:t>重视时间价值：</a:t>
            </a:r>
            <a:r>
              <a:rPr lang="zh-CN" altLang="en-US" smtClean="0">
                <a:latin typeface="Arial" pitchFamily="34" charset="0"/>
              </a:rPr>
              <a:t>“</a:t>
            </a:r>
            <a:r>
              <a:rPr lang="zh-CN" altLang="en-US" i="1" smtClean="0"/>
              <a:t>我不知道世界七大奇迹为何，但是我知道第八大奇迹，那就是复利</a:t>
            </a:r>
            <a:r>
              <a:rPr lang="zh-CN" altLang="en-US" smtClean="0"/>
              <a:t>。</a:t>
            </a:r>
            <a:r>
              <a:rPr lang="zh-CN" altLang="en-US" smtClean="0">
                <a:latin typeface="Arial" pitchFamily="34" charset="0"/>
              </a:rPr>
              <a:t>”</a:t>
            </a:r>
            <a:r>
              <a:rPr lang="en-US" altLang="zh-CN" smtClean="0">
                <a:latin typeface="Arial" pitchFamily="34" charset="0"/>
              </a:rPr>
              <a:t>——</a:t>
            </a:r>
            <a:r>
              <a:rPr lang="zh-CN" altLang="en-US" smtClean="0"/>
              <a:t>巴伦</a:t>
            </a:r>
            <a:r>
              <a:rPr lang="en-US" altLang="zh-CN" smtClean="0"/>
              <a:t>.</a:t>
            </a:r>
            <a:r>
              <a:rPr lang="zh-CN" altLang="en-US" smtClean="0"/>
              <a:t>罗斯柴尔德（</a:t>
            </a:r>
            <a:r>
              <a:rPr lang="en-US" altLang="zh-CN" smtClean="0"/>
              <a:t>Baron Rothschild</a:t>
            </a:r>
            <a:r>
              <a:rPr lang="zh-CN" altLang="en-US" smtClean="0"/>
              <a:t>）</a:t>
            </a:r>
          </a:p>
          <a:p>
            <a:pPr eaLnBrk="1" hangingPunct="1"/>
            <a:r>
              <a:rPr lang="zh-CN" altLang="en-US" smtClean="0"/>
              <a:t>如何实现时间价值：只有时间足够长，时间价值的力量才能体现</a:t>
            </a:r>
          </a:p>
          <a:p>
            <a:pPr eaLnBrk="1" hangingPunct="1"/>
            <a:r>
              <a:rPr lang="zh-CN" altLang="en-US" smtClean="0"/>
              <a:t>怎样更好地实现价值：早做准备，持之以恒，战胜通货膨胀</a:t>
            </a:r>
          </a:p>
        </p:txBody>
      </p:sp>
    </p:spTree>
    <p:extLst>
      <p:ext uri="{BB962C8B-B14F-4D97-AF65-F5344CB8AC3E}">
        <p14:creationId xmlns:p14="http://schemas.microsoft.com/office/powerpoint/2010/main" val="22873126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7A0627-BB06-4F09-81CE-A46F718AE371}" type="slidenum">
              <a:rPr lang="en-US" altLang="zh-CN"/>
              <a:pPr eaLnBrk="1" hangingPunct="1"/>
              <a:t>136</a:t>
            </a:fld>
            <a:endParaRPr lang="en-US" altLang="zh-CN"/>
          </a:p>
        </p:txBody>
      </p:sp>
      <p:sp>
        <p:nvSpPr>
          <p:cNvPr id="136194" name="Rectangle 2"/>
          <p:cNvSpPr>
            <a:spLocks noGrp="1" noChangeArrowheads="1"/>
          </p:cNvSpPr>
          <p:nvPr>
            <p:ph type="title"/>
          </p:nvPr>
        </p:nvSpPr>
        <p:spPr/>
        <p:txBody>
          <a:bodyPr/>
          <a:lstStyle/>
          <a:p>
            <a:pPr eaLnBrk="1" hangingPunct="1"/>
            <a:endParaRPr lang="zh-CN" altLang="zh-CN" smtClean="0"/>
          </a:p>
        </p:txBody>
      </p:sp>
      <p:sp>
        <p:nvSpPr>
          <p:cNvPr id="136195" name="Rectangle 3"/>
          <p:cNvSpPr>
            <a:spLocks noGrp="1" noChangeArrowheads="1"/>
          </p:cNvSpPr>
          <p:nvPr>
            <p:ph type="body" idx="1"/>
          </p:nvPr>
        </p:nvSpPr>
        <p:spPr/>
        <p:txBody>
          <a:bodyPr/>
          <a:lstStyle/>
          <a:p>
            <a:pPr eaLnBrk="1" hangingPunct="1"/>
            <a:r>
              <a:rPr lang="de-DE" altLang="zh-CN" smtClean="0"/>
              <a:t>30</a:t>
            </a:r>
            <a:r>
              <a:rPr lang="zh-CN" altLang="de-DE" smtClean="0"/>
              <a:t>年期的资产积累计划和</a:t>
            </a:r>
            <a:r>
              <a:rPr lang="de-DE" altLang="zh-CN" smtClean="0"/>
              <a:t>10</a:t>
            </a:r>
            <a:r>
              <a:rPr lang="zh-CN" altLang="de-DE" smtClean="0"/>
              <a:t>年期但提前</a:t>
            </a:r>
            <a:r>
              <a:rPr lang="de-DE" altLang="zh-CN" smtClean="0"/>
              <a:t>10</a:t>
            </a:r>
            <a:r>
              <a:rPr lang="zh-CN" altLang="de-DE" smtClean="0"/>
              <a:t>年开始的资产积累计划。</a:t>
            </a:r>
          </a:p>
          <a:p>
            <a:pPr lvl="1" eaLnBrk="1" hangingPunct="1"/>
            <a:r>
              <a:rPr lang="zh-CN" altLang="de-DE" smtClean="0"/>
              <a:t>在</a:t>
            </a:r>
            <a:r>
              <a:rPr lang="de-DE" altLang="zh-CN" smtClean="0"/>
              <a:t>11-40</a:t>
            </a:r>
            <a:r>
              <a:rPr lang="zh-CN" altLang="de-DE" smtClean="0"/>
              <a:t>年间每年储蓄</a:t>
            </a:r>
            <a:r>
              <a:rPr lang="de-DE" altLang="zh-CN" smtClean="0"/>
              <a:t>4000</a:t>
            </a:r>
            <a:r>
              <a:rPr lang="zh-CN" altLang="de-DE" smtClean="0"/>
              <a:t>元</a:t>
            </a:r>
          </a:p>
          <a:p>
            <a:pPr lvl="1" eaLnBrk="1" hangingPunct="1"/>
            <a:r>
              <a:rPr lang="zh-CN" altLang="de-DE" smtClean="0"/>
              <a:t>在</a:t>
            </a:r>
            <a:r>
              <a:rPr lang="de-DE" altLang="zh-CN" smtClean="0"/>
              <a:t>1-10</a:t>
            </a:r>
            <a:r>
              <a:rPr lang="zh-CN" altLang="de-DE" smtClean="0"/>
              <a:t>年间每年储蓄</a:t>
            </a:r>
            <a:r>
              <a:rPr lang="de-DE" altLang="zh-CN" smtClean="0"/>
              <a:t>4000</a:t>
            </a:r>
            <a:r>
              <a:rPr lang="zh-CN" altLang="de-DE" smtClean="0"/>
              <a:t>元</a:t>
            </a:r>
          </a:p>
          <a:p>
            <a:pPr lvl="1" eaLnBrk="1" hangingPunct="1"/>
            <a:r>
              <a:rPr lang="zh-CN" altLang="de-DE" smtClean="0"/>
              <a:t>假设年投资回报率为</a:t>
            </a:r>
            <a:r>
              <a:rPr lang="de-DE" altLang="zh-CN" smtClean="0"/>
              <a:t>10%</a:t>
            </a:r>
            <a:r>
              <a:rPr lang="zh-CN" altLang="de-DE" smtClean="0"/>
              <a:t> </a:t>
            </a:r>
            <a:endParaRPr lang="en-US" altLang="zh-CN" smtClean="0"/>
          </a:p>
        </p:txBody>
      </p:sp>
    </p:spTree>
    <p:extLst>
      <p:ext uri="{BB962C8B-B14F-4D97-AF65-F5344CB8AC3E}">
        <p14:creationId xmlns:p14="http://schemas.microsoft.com/office/powerpoint/2010/main" val="255053567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368E7AA-E4D0-403D-8330-D28CEF728B0E}" type="slidenum">
              <a:rPr lang="en-US" altLang="zh-CN"/>
              <a:pPr eaLnBrk="1" hangingPunct="1"/>
              <a:t>137</a:t>
            </a:fld>
            <a:endParaRPr lang="en-US" altLang="zh-CN"/>
          </a:p>
        </p:txBody>
      </p:sp>
      <p:sp>
        <p:nvSpPr>
          <p:cNvPr id="137218" name="Rectangle 2"/>
          <p:cNvSpPr>
            <a:spLocks noGrp="1" noChangeArrowheads="1"/>
          </p:cNvSpPr>
          <p:nvPr>
            <p:ph type="title"/>
          </p:nvPr>
        </p:nvSpPr>
        <p:spPr/>
        <p:txBody>
          <a:bodyPr/>
          <a:lstStyle/>
          <a:p>
            <a:pPr eaLnBrk="1" hangingPunct="1"/>
            <a:endParaRPr lang="zh-CN" altLang="zh-CN" smtClean="0"/>
          </a:p>
        </p:txBody>
      </p:sp>
      <p:graphicFrame>
        <p:nvGraphicFramePr>
          <p:cNvPr id="76805" name="Object 3"/>
          <p:cNvGraphicFramePr>
            <a:graphicFrameLocks noGrp="1" noChangeAspect="1"/>
          </p:cNvGraphicFramePr>
          <p:nvPr>
            <p:ph idx="1"/>
          </p:nvPr>
        </p:nvGraphicFramePr>
        <p:xfrm>
          <a:off x="609600" y="1295400"/>
          <a:ext cx="7753350" cy="3895725"/>
        </p:xfrm>
        <a:graphic>
          <a:graphicData uri="http://schemas.openxmlformats.org/presentationml/2006/ole">
            <mc:AlternateContent xmlns:mc="http://schemas.openxmlformats.org/markup-compatibility/2006">
              <mc:Choice xmlns:v="urn:schemas-microsoft-com:vml" Requires="v">
                <p:oleObj spid="_x0000_s106509" name="图表" r:id="rId3" imgW="7753279" imgH="3895622" progId="Excel.Chart.8">
                  <p:embed/>
                </p:oleObj>
              </mc:Choice>
              <mc:Fallback>
                <p:oleObj name="图表" r:id="rId3" imgW="7753279" imgH="3895622"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277001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21D5E-8599-4CA8-90E2-53F5D3C9D5E3}" type="slidenum">
              <a:rPr lang="en-US" altLang="zh-CN"/>
              <a:pPr eaLnBrk="1" hangingPunct="1"/>
              <a:t>138</a:t>
            </a:fld>
            <a:endParaRPr lang="en-US" altLang="zh-CN"/>
          </a:p>
        </p:txBody>
      </p:sp>
      <p:sp>
        <p:nvSpPr>
          <p:cNvPr id="132098" name="Rectangle 2"/>
          <p:cNvSpPr>
            <a:spLocks noGrp="1" noChangeArrowheads="1"/>
          </p:cNvSpPr>
          <p:nvPr>
            <p:ph type="title"/>
          </p:nvPr>
        </p:nvSpPr>
        <p:spPr/>
        <p:txBody>
          <a:bodyPr/>
          <a:lstStyle/>
          <a:p>
            <a:pPr eaLnBrk="1" hangingPunct="1"/>
            <a:r>
              <a:rPr lang="zh-CN" altLang="en-US" dirty="0" smtClean="0"/>
              <a:t>住房抵押贷款计算</a:t>
            </a:r>
          </a:p>
        </p:txBody>
      </p:sp>
      <p:sp>
        <p:nvSpPr>
          <p:cNvPr id="132099" name="Rectangle 3"/>
          <p:cNvSpPr>
            <a:spLocks noGrp="1" noChangeArrowheads="1"/>
          </p:cNvSpPr>
          <p:nvPr>
            <p:ph type="body" idx="1"/>
          </p:nvPr>
        </p:nvSpPr>
        <p:spPr/>
        <p:txBody>
          <a:bodyPr/>
          <a:lstStyle/>
          <a:p>
            <a:pPr eaLnBrk="1" hangingPunct="1"/>
            <a:r>
              <a:rPr lang="zh-CN" altLang="en-US" sz="2800" dirty="0" smtClean="0"/>
              <a:t>购买一处房产价值为</a:t>
            </a:r>
            <a:r>
              <a:rPr lang="en-US" altLang="zh-CN" sz="2800" dirty="0" smtClean="0"/>
              <a:t>100</a:t>
            </a:r>
            <a:r>
              <a:rPr lang="zh-CN" altLang="en-US" sz="2800" dirty="0" smtClean="0"/>
              <a:t>万元，首付金额为</a:t>
            </a:r>
            <a:r>
              <a:rPr lang="en-US" altLang="zh-CN" sz="2800" dirty="0" smtClean="0"/>
              <a:t>20</a:t>
            </a:r>
            <a:r>
              <a:rPr lang="zh-CN" altLang="en-US" sz="2800" dirty="0" smtClean="0"/>
              <a:t>万，其余向银行贷款。贷款年利率为</a:t>
            </a:r>
            <a:r>
              <a:rPr lang="en-US" altLang="zh-CN" sz="2800" dirty="0" smtClean="0"/>
              <a:t>10%</a:t>
            </a:r>
            <a:r>
              <a:rPr lang="zh-CN" altLang="en-US" sz="2800" dirty="0" smtClean="0"/>
              <a:t>（年度百分率），按月还款，贷款期限为</a:t>
            </a:r>
            <a:r>
              <a:rPr lang="en-US" altLang="zh-CN" sz="2800" dirty="0" smtClean="0"/>
              <a:t>20</a:t>
            </a:r>
            <a:r>
              <a:rPr lang="zh-CN" altLang="en-US" sz="2800" dirty="0" smtClean="0"/>
              <a:t>年。</a:t>
            </a:r>
          </a:p>
          <a:p>
            <a:pPr lvl="1" eaLnBrk="1" hangingPunct="1"/>
            <a:r>
              <a:rPr lang="zh-CN" altLang="en-US" sz="2400" dirty="0" smtClean="0"/>
              <a:t>如果按照等额本息方式还款，求每月还款额，如果按照等额本金方式还款，求第一个月还款额。</a:t>
            </a:r>
          </a:p>
          <a:p>
            <a:pPr lvl="1" eaLnBrk="1" hangingPunct="1"/>
            <a:r>
              <a:rPr lang="zh-CN" altLang="en-US" sz="2400" dirty="0" smtClean="0"/>
              <a:t>比较等额本息方式与等额本金方式在</a:t>
            </a:r>
            <a:r>
              <a:rPr lang="en-US" altLang="zh-CN" sz="2400" dirty="0" smtClean="0"/>
              <a:t>20</a:t>
            </a:r>
            <a:r>
              <a:rPr lang="zh-CN" altLang="en-US" sz="2400" dirty="0" smtClean="0"/>
              <a:t>年中所累积支付的利息。</a:t>
            </a:r>
          </a:p>
          <a:p>
            <a:pPr lvl="1" eaLnBrk="1" hangingPunct="1"/>
            <a:r>
              <a:rPr lang="zh-CN" altLang="en-US" sz="2400" dirty="0" smtClean="0"/>
              <a:t>按照等额本息方式连续还款</a:t>
            </a:r>
            <a:r>
              <a:rPr lang="en-US" altLang="zh-CN" sz="2400" dirty="0" smtClean="0"/>
              <a:t>5</a:t>
            </a:r>
            <a:r>
              <a:rPr lang="zh-CN" altLang="en-US" sz="2400" dirty="0" smtClean="0"/>
              <a:t>年（即已经支付了</a:t>
            </a:r>
            <a:r>
              <a:rPr lang="en-US" altLang="zh-CN" sz="2400" dirty="0" smtClean="0"/>
              <a:t>60</a:t>
            </a:r>
            <a:r>
              <a:rPr lang="zh-CN" altLang="en-US" sz="2400" dirty="0" smtClean="0"/>
              <a:t>次月供）以后，借款人想清偿全部贷款，此时他需要向银行一次性交纳多少钱？</a:t>
            </a:r>
          </a:p>
          <a:p>
            <a:pPr lvl="1" eaLnBrk="1" hangingPunct="1"/>
            <a:endParaRPr lang="en-US" altLang="zh-CN" sz="2400" dirty="0" smtClean="0"/>
          </a:p>
        </p:txBody>
      </p:sp>
    </p:spTree>
    <p:extLst>
      <p:ext uri="{BB962C8B-B14F-4D97-AF65-F5344CB8AC3E}">
        <p14:creationId xmlns:p14="http://schemas.microsoft.com/office/powerpoint/2010/main" val="3487397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578806A7-9853-43C3-8239-D5D7D59C67E7}" type="slidenum">
              <a:rPr lang="en-US" altLang="zh-CN"/>
              <a:pPr/>
              <a:t>14</a:t>
            </a:fld>
            <a:endParaRPr lang="en-US" altLang="zh-CN"/>
          </a:p>
        </p:txBody>
      </p:sp>
      <p:sp>
        <p:nvSpPr>
          <p:cNvPr id="66562" name="Rectangle 2"/>
          <p:cNvSpPr>
            <a:spLocks noGrp="1" noChangeArrowheads="1"/>
          </p:cNvSpPr>
          <p:nvPr>
            <p:ph type="title"/>
          </p:nvPr>
        </p:nvSpPr>
        <p:spPr/>
        <p:txBody>
          <a:bodyPr/>
          <a:lstStyle/>
          <a:p>
            <a:r>
              <a:rPr lang="zh-CN" altLang="en-US" sz="4000">
                <a:latin typeface="宋体" charset="-122"/>
              </a:rPr>
              <a:t>为什么学习金融学</a:t>
            </a:r>
          </a:p>
        </p:txBody>
      </p:sp>
      <p:sp>
        <p:nvSpPr>
          <p:cNvPr id="66563" name="Rectangle 3"/>
          <p:cNvSpPr>
            <a:spLocks noGrp="1" noChangeArrowheads="1"/>
          </p:cNvSpPr>
          <p:nvPr>
            <p:ph type="body" idx="1"/>
          </p:nvPr>
        </p:nvSpPr>
        <p:spPr/>
        <p:txBody>
          <a:bodyPr/>
          <a:lstStyle/>
          <a:p>
            <a:pPr algn="just"/>
            <a:r>
              <a:rPr lang="zh-CN" altLang="en-US" dirty="0"/>
              <a:t>管理</a:t>
            </a:r>
            <a:r>
              <a:rPr lang="zh-CN" altLang="en-US" dirty="0" smtClean="0"/>
              <a:t>个人财富</a:t>
            </a:r>
            <a:endParaRPr lang="zh-CN" altLang="en-US" dirty="0"/>
          </a:p>
          <a:p>
            <a:pPr algn="just"/>
            <a:r>
              <a:rPr lang="zh-CN" altLang="en-US" dirty="0" smtClean="0"/>
              <a:t>处理经济活动中的</a:t>
            </a:r>
            <a:r>
              <a:rPr lang="zh-CN" altLang="en-US" dirty="0"/>
              <a:t>问题</a:t>
            </a:r>
          </a:p>
          <a:p>
            <a:pPr algn="just"/>
            <a:r>
              <a:rPr lang="zh-CN" altLang="en-US" dirty="0"/>
              <a:t>寻求令人感兴趣和回报丰厚的职业</a:t>
            </a:r>
          </a:p>
          <a:p>
            <a:pPr algn="just"/>
            <a:r>
              <a:rPr lang="zh-CN" altLang="en-US" dirty="0" smtClean="0"/>
              <a:t>作为公民</a:t>
            </a:r>
            <a:r>
              <a:rPr lang="zh-CN" altLang="en-US" dirty="0"/>
              <a:t>作出非盲目</a:t>
            </a:r>
            <a:r>
              <a:rPr lang="zh-CN" altLang="en-US" dirty="0" smtClean="0"/>
              <a:t>的公共</a:t>
            </a:r>
            <a:r>
              <a:rPr lang="zh-CN" altLang="en-US" dirty="0"/>
              <a:t>选择</a:t>
            </a:r>
          </a:p>
          <a:p>
            <a:pPr algn="just"/>
            <a:r>
              <a:rPr lang="zh-CN" altLang="en-US" dirty="0" smtClean="0"/>
              <a:t>扩展视野</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956B4DFC-8040-4CA2-8A6F-DA639AFFA463}" type="slidenum">
              <a:rPr lang="en-US" altLang="zh-CN"/>
              <a:pPr/>
              <a:t>15</a:t>
            </a:fld>
            <a:endParaRPr lang="en-US" altLang="zh-CN"/>
          </a:p>
        </p:txBody>
      </p:sp>
      <p:sp>
        <p:nvSpPr>
          <p:cNvPr id="31746" name="Rectangle 2"/>
          <p:cNvSpPr>
            <a:spLocks noGrp="1" noChangeArrowheads="1"/>
          </p:cNvSpPr>
          <p:nvPr>
            <p:ph type="title"/>
          </p:nvPr>
        </p:nvSpPr>
        <p:spPr/>
        <p:txBody>
          <a:bodyPr/>
          <a:lstStyle/>
          <a:p>
            <a:r>
              <a:rPr lang="zh-CN" altLang="en-US" sz="4000"/>
              <a:t>金融系统</a:t>
            </a:r>
          </a:p>
        </p:txBody>
      </p:sp>
      <p:sp>
        <p:nvSpPr>
          <p:cNvPr id="31747" name="Rectangle 3"/>
          <p:cNvSpPr>
            <a:spLocks noGrp="1" noChangeArrowheads="1"/>
          </p:cNvSpPr>
          <p:nvPr>
            <p:ph type="body" idx="1"/>
          </p:nvPr>
        </p:nvSpPr>
        <p:spPr/>
        <p:txBody>
          <a:bodyPr/>
          <a:lstStyle/>
          <a:p>
            <a:pPr algn="just"/>
            <a:r>
              <a:rPr lang="en-US" altLang="zh-CN" dirty="0"/>
              <a:t> </a:t>
            </a:r>
            <a:r>
              <a:rPr lang="zh-CN" altLang="en-US" sz="2800" dirty="0"/>
              <a:t>被用于订立金融合约和交换资产及风险的金融市场和金融机构（中介）的集合</a:t>
            </a:r>
          </a:p>
          <a:p>
            <a:pPr algn="just">
              <a:buFont typeface="Wingdings" pitchFamily="2" charset="2"/>
              <a:buNone/>
            </a:pPr>
            <a:endParaRPr lang="zh-CN" altLang="en-US" sz="2800" dirty="0"/>
          </a:p>
          <a:p>
            <a:pPr algn="just"/>
            <a:r>
              <a:rPr lang="zh-CN" altLang="en-US" sz="2800" dirty="0"/>
              <a:t> 金融机构担当投资者的代理人和帮助资本（金）的流动</a:t>
            </a:r>
          </a:p>
          <a:p>
            <a:pPr algn="just">
              <a:buFont typeface="Wingdings" pitchFamily="2" charset="2"/>
              <a:buNone/>
            </a:pPr>
            <a:r>
              <a:rPr lang="zh-CN" altLang="en-US" sz="2800" dirty="0"/>
              <a:t> </a:t>
            </a:r>
          </a:p>
          <a:p>
            <a:pPr algn="just"/>
            <a:r>
              <a:rPr lang="zh-CN" altLang="en-US" sz="2800" dirty="0"/>
              <a:t> 金融市场是所有金融交易的核心</a:t>
            </a:r>
          </a:p>
          <a:p>
            <a:pPr algn="just">
              <a:buFont typeface="Wingdings" pitchFamily="2" charset="2"/>
              <a:buNone/>
            </a:pPr>
            <a:endParaRPr lang="zh-CN" altLang="en-US" sz="2800" dirty="0"/>
          </a:p>
          <a:p>
            <a:pPr>
              <a:buFont typeface="Wingdings" pitchFamily="2" charset="2"/>
              <a:buNone/>
            </a:pPr>
            <a:endParaRPr lang="en-US" altLang="zh-CN" sz="2800" dirty="0"/>
          </a:p>
        </p:txBody>
      </p:sp>
    </p:spTree>
  </p:cSld>
  <p:clrMapOvr>
    <a:masterClrMapping/>
  </p:clrMapOvr>
  <p:transition advTm="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7" name="灯片编号占位符 4"/>
          <p:cNvSpPr>
            <a:spLocks noGrp="1"/>
          </p:cNvSpPr>
          <p:nvPr>
            <p:ph type="sldNum" sz="quarter" idx="11"/>
          </p:nvPr>
        </p:nvSpPr>
        <p:spPr/>
        <p:txBody>
          <a:bodyPr/>
          <a:lstStyle/>
          <a:p>
            <a:fld id="{768B207F-6D84-4FB6-AA92-F4B95D5D5092}" type="slidenum">
              <a:rPr lang="en-US" altLang="zh-CN"/>
              <a:pPr/>
              <a:t>16</a:t>
            </a:fld>
            <a:endParaRPr lang="en-US" altLang="zh-CN"/>
          </a:p>
        </p:txBody>
      </p:sp>
      <p:sp>
        <p:nvSpPr>
          <p:cNvPr id="69634" name="Rectangle 2"/>
          <p:cNvSpPr>
            <a:spLocks noGrp="1" noChangeArrowheads="1"/>
          </p:cNvSpPr>
          <p:nvPr>
            <p:ph type="title"/>
          </p:nvPr>
        </p:nvSpPr>
        <p:spPr>
          <a:noFill/>
          <a:ln/>
        </p:spPr>
        <p:txBody>
          <a:bodyPr lIns="92075" tIns="46038" rIns="92075" bIns="46038"/>
          <a:lstStyle/>
          <a:p>
            <a:r>
              <a:rPr lang="zh-CN" altLang="en-US"/>
              <a:t>资金流动</a:t>
            </a:r>
          </a:p>
        </p:txBody>
      </p:sp>
      <p:sp>
        <p:nvSpPr>
          <p:cNvPr id="69635"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69636"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69637" name="Line 5"/>
          <p:cNvSpPr>
            <a:spLocks noChangeShapeType="1"/>
          </p:cNvSpPr>
          <p:nvPr/>
        </p:nvSpPr>
        <p:spPr bwMode="auto">
          <a:xfrm flipV="1">
            <a:off x="22098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69638" name="Line 6"/>
          <p:cNvSpPr>
            <a:spLocks noChangeShapeType="1"/>
          </p:cNvSpPr>
          <p:nvPr/>
        </p:nvSpPr>
        <p:spPr bwMode="auto">
          <a:xfrm>
            <a:off x="2209800" y="25146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69639" name="Line 7"/>
          <p:cNvSpPr>
            <a:spLocks noChangeShapeType="1"/>
          </p:cNvSpPr>
          <p:nvPr/>
        </p:nvSpPr>
        <p:spPr bwMode="auto">
          <a:xfrm>
            <a:off x="22098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69640" name="Line 8"/>
          <p:cNvSpPr>
            <a:spLocks noChangeShapeType="1"/>
          </p:cNvSpPr>
          <p:nvPr/>
        </p:nvSpPr>
        <p:spPr bwMode="auto">
          <a:xfrm>
            <a:off x="2209800" y="57150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69641" name="Line 9"/>
          <p:cNvSpPr>
            <a:spLocks noChangeShapeType="1"/>
          </p:cNvSpPr>
          <p:nvPr/>
        </p:nvSpPr>
        <p:spPr bwMode="auto">
          <a:xfrm>
            <a:off x="6324600" y="5715000"/>
            <a:ext cx="1066800" cy="0"/>
          </a:xfrm>
          <a:prstGeom prst="line">
            <a:avLst/>
          </a:prstGeom>
          <a:noFill/>
          <a:ln w="38100">
            <a:solidFill>
              <a:srgbClr val="000000"/>
            </a:solidFill>
            <a:round/>
            <a:headEnd/>
            <a:tailEnd type="triangle" w="med" len="med"/>
          </a:ln>
        </p:spPr>
        <p:txBody>
          <a:bodyPr/>
          <a:lstStyle/>
          <a:p>
            <a:endParaRPr lang="zh-CN" altLang="en-US"/>
          </a:p>
        </p:txBody>
      </p:sp>
      <p:sp>
        <p:nvSpPr>
          <p:cNvPr id="69642" name="Line 10"/>
          <p:cNvSpPr>
            <a:spLocks noChangeShapeType="1"/>
          </p:cNvSpPr>
          <p:nvPr/>
        </p:nvSpPr>
        <p:spPr bwMode="auto">
          <a:xfrm flipV="1">
            <a:off x="73914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69643" name="Line 11"/>
          <p:cNvSpPr>
            <a:spLocks noChangeShapeType="1"/>
          </p:cNvSpPr>
          <p:nvPr/>
        </p:nvSpPr>
        <p:spPr bwMode="auto">
          <a:xfrm>
            <a:off x="6477000" y="2514600"/>
            <a:ext cx="914400" cy="0"/>
          </a:xfrm>
          <a:prstGeom prst="line">
            <a:avLst/>
          </a:prstGeom>
          <a:noFill/>
          <a:ln w="38100">
            <a:solidFill>
              <a:srgbClr val="000000"/>
            </a:solidFill>
            <a:round/>
            <a:headEnd/>
            <a:tailEnd type="triangle" w="med" len="med"/>
          </a:ln>
        </p:spPr>
        <p:txBody>
          <a:bodyPr/>
          <a:lstStyle/>
          <a:p>
            <a:endParaRPr lang="zh-CN" altLang="en-US"/>
          </a:p>
        </p:txBody>
      </p:sp>
      <p:sp>
        <p:nvSpPr>
          <p:cNvPr id="69644" name="Line 12"/>
          <p:cNvSpPr>
            <a:spLocks noChangeShapeType="1"/>
          </p:cNvSpPr>
          <p:nvPr/>
        </p:nvSpPr>
        <p:spPr bwMode="auto">
          <a:xfrm>
            <a:off x="73914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69645" name="Line 13"/>
          <p:cNvSpPr>
            <a:spLocks noChangeShapeType="1"/>
          </p:cNvSpPr>
          <p:nvPr/>
        </p:nvSpPr>
        <p:spPr bwMode="auto">
          <a:xfrm>
            <a:off x="5029200" y="2819400"/>
            <a:ext cx="0" cy="2590800"/>
          </a:xfrm>
          <a:prstGeom prst="line">
            <a:avLst/>
          </a:prstGeom>
          <a:noFill/>
          <a:ln w="38100">
            <a:solidFill>
              <a:srgbClr val="000000"/>
            </a:solidFill>
            <a:round/>
            <a:headEnd type="triangle" w="med" len="med"/>
            <a:tailEnd type="triangle" w="med" len="med"/>
          </a:ln>
        </p:spPr>
        <p:txBody>
          <a:bodyPr/>
          <a:lstStyle/>
          <a:p>
            <a:endParaRPr lang="zh-CN" altLang="en-US"/>
          </a:p>
        </p:txBody>
      </p:sp>
      <p:sp>
        <p:nvSpPr>
          <p:cNvPr id="69646" name="Text Box 14"/>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69647" name="Text Box 15"/>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2" name="灯片编号占位符 4"/>
          <p:cNvSpPr>
            <a:spLocks noGrp="1"/>
          </p:cNvSpPr>
          <p:nvPr>
            <p:ph type="sldNum" sz="quarter" idx="11"/>
          </p:nvPr>
        </p:nvSpPr>
        <p:spPr/>
        <p:txBody>
          <a:bodyPr/>
          <a:lstStyle/>
          <a:p>
            <a:fld id="{247BA718-CC42-40FA-8F14-D2FFDE1A20F6}" type="slidenum">
              <a:rPr lang="en-US" altLang="zh-CN"/>
              <a:pPr/>
              <a:t>17</a:t>
            </a:fld>
            <a:endParaRPr lang="en-US" altLang="zh-CN"/>
          </a:p>
        </p:txBody>
      </p:sp>
      <p:sp>
        <p:nvSpPr>
          <p:cNvPr id="72706" name="Rectangle 2"/>
          <p:cNvSpPr>
            <a:spLocks noGrp="1" noChangeArrowheads="1"/>
          </p:cNvSpPr>
          <p:nvPr>
            <p:ph type="title"/>
          </p:nvPr>
        </p:nvSpPr>
        <p:spPr>
          <a:noFill/>
          <a:ln/>
        </p:spPr>
        <p:txBody>
          <a:bodyPr lIns="92075" tIns="46038" rIns="92075" bIns="46038"/>
          <a:lstStyle/>
          <a:p>
            <a:r>
              <a:rPr lang="zh-CN" altLang="en-US"/>
              <a:t>资金流动：通过市场</a:t>
            </a:r>
          </a:p>
        </p:txBody>
      </p:sp>
      <p:sp>
        <p:nvSpPr>
          <p:cNvPr id="72707"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72708"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72709" name="Line 5"/>
          <p:cNvSpPr>
            <a:spLocks noChangeShapeType="1"/>
          </p:cNvSpPr>
          <p:nvPr/>
        </p:nvSpPr>
        <p:spPr bwMode="auto">
          <a:xfrm flipV="1">
            <a:off x="22098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72710" name="Line 6"/>
          <p:cNvSpPr>
            <a:spLocks noChangeShapeType="1"/>
          </p:cNvSpPr>
          <p:nvPr/>
        </p:nvSpPr>
        <p:spPr bwMode="auto">
          <a:xfrm>
            <a:off x="2209800" y="25146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72711" name="Line 7"/>
          <p:cNvSpPr>
            <a:spLocks noChangeShapeType="1"/>
          </p:cNvSpPr>
          <p:nvPr/>
        </p:nvSpPr>
        <p:spPr bwMode="auto">
          <a:xfrm>
            <a:off x="6477000" y="2514600"/>
            <a:ext cx="914400" cy="0"/>
          </a:xfrm>
          <a:prstGeom prst="line">
            <a:avLst/>
          </a:prstGeom>
          <a:noFill/>
          <a:ln w="38100">
            <a:solidFill>
              <a:srgbClr val="000000"/>
            </a:solidFill>
            <a:round/>
            <a:headEnd/>
            <a:tailEnd type="triangle" w="med" len="med"/>
          </a:ln>
        </p:spPr>
        <p:txBody>
          <a:bodyPr/>
          <a:lstStyle/>
          <a:p>
            <a:endParaRPr lang="zh-CN" altLang="en-US"/>
          </a:p>
        </p:txBody>
      </p:sp>
      <p:sp>
        <p:nvSpPr>
          <p:cNvPr id="72712" name="Line 8"/>
          <p:cNvSpPr>
            <a:spLocks noChangeShapeType="1"/>
          </p:cNvSpPr>
          <p:nvPr/>
        </p:nvSpPr>
        <p:spPr bwMode="auto">
          <a:xfrm>
            <a:off x="73914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72713" name="Text Box 9"/>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72714" name="Text Box 10"/>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2" name="灯片编号占位符 4"/>
          <p:cNvSpPr>
            <a:spLocks noGrp="1"/>
          </p:cNvSpPr>
          <p:nvPr>
            <p:ph type="sldNum" sz="quarter" idx="11"/>
          </p:nvPr>
        </p:nvSpPr>
        <p:spPr/>
        <p:txBody>
          <a:bodyPr/>
          <a:lstStyle/>
          <a:p>
            <a:fld id="{6FED5B99-DA98-4A1E-8E83-F574BA12CCF0}" type="slidenum">
              <a:rPr lang="en-US" altLang="zh-CN"/>
              <a:pPr/>
              <a:t>18</a:t>
            </a:fld>
            <a:endParaRPr lang="en-US" altLang="zh-CN"/>
          </a:p>
        </p:txBody>
      </p:sp>
      <p:sp>
        <p:nvSpPr>
          <p:cNvPr id="74754" name="Rectangle 2"/>
          <p:cNvSpPr>
            <a:spLocks noGrp="1" noChangeArrowheads="1"/>
          </p:cNvSpPr>
          <p:nvPr>
            <p:ph type="title"/>
          </p:nvPr>
        </p:nvSpPr>
        <p:spPr>
          <a:noFill/>
          <a:ln/>
        </p:spPr>
        <p:txBody>
          <a:bodyPr lIns="92075" tIns="46038" rIns="92075" bIns="46038"/>
          <a:lstStyle/>
          <a:p>
            <a:r>
              <a:rPr lang="zh-CN" altLang="en-US"/>
              <a:t>资金流动：通过中介</a:t>
            </a:r>
          </a:p>
        </p:txBody>
      </p:sp>
      <p:sp>
        <p:nvSpPr>
          <p:cNvPr id="74755"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74756"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74757" name="Line 5"/>
          <p:cNvSpPr>
            <a:spLocks noChangeShapeType="1"/>
          </p:cNvSpPr>
          <p:nvPr/>
        </p:nvSpPr>
        <p:spPr bwMode="auto">
          <a:xfrm>
            <a:off x="22098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74758" name="Line 6"/>
          <p:cNvSpPr>
            <a:spLocks noChangeShapeType="1"/>
          </p:cNvSpPr>
          <p:nvPr/>
        </p:nvSpPr>
        <p:spPr bwMode="auto">
          <a:xfrm>
            <a:off x="2209800" y="57150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74759" name="Line 7"/>
          <p:cNvSpPr>
            <a:spLocks noChangeShapeType="1"/>
          </p:cNvSpPr>
          <p:nvPr/>
        </p:nvSpPr>
        <p:spPr bwMode="auto">
          <a:xfrm>
            <a:off x="6324600" y="5715000"/>
            <a:ext cx="1066800" cy="0"/>
          </a:xfrm>
          <a:prstGeom prst="line">
            <a:avLst/>
          </a:prstGeom>
          <a:noFill/>
          <a:ln w="38100">
            <a:solidFill>
              <a:srgbClr val="000000"/>
            </a:solidFill>
            <a:round/>
            <a:headEnd/>
            <a:tailEnd type="triangle" w="med" len="med"/>
          </a:ln>
        </p:spPr>
        <p:txBody>
          <a:bodyPr/>
          <a:lstStyle/>
          <a:p>
            <a:endParaRPr lang="zh-CN" altLang="en-US"/>
          </a:p>
        </p:txBody>
      </p:sp>
      <p:sp>
        <p:nvSpPr>
          <p:cNvPr id="74760" name="Line 8"/>
          <p:cNvSpPr>
            <a:spLocks noChangeShapeType="1"/>
          </p:cNvSpPr>
          <p:nvPr/>
        </p:nvSpPr>
        <p:spPr bwMode="auto">
          <a:xfrm flipV="1">
            <a:off x="73914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74761" name="Text Box 9"/>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74762" name="Text Box 10"/>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3" name="灯片编号占位符 4"/>
          <p:cNvSpPr>
            <a:spLocks noGrp="1"/>
          </p:cNvSpPr>
          <p:nvPr>
            <p:ph type="sldNum" sz="quarter" idx="11"/>
          </p:nvPr>
        </p:nvSpPr>
        <p:spPr/>
        <p:txBody>
          <a:bodyPr/>
          <a:lstStyle/>
          <a:p>
            <a:fld id="{B50AA348-9E09-4142-9C87-413BF1ECB338}" type="slidenum">
              <a:rPr lang="en-US" altLang="zh-CN"/>
              <a:pPr/>
              <a:t>19</a:t>
            </a:fld>
            <a:endParaRPr lang="en-US" altLang="zh-CN"/>
          </a:p>
        </p:txBody>
      </p:sp>
      <p:sp>
        <p:nvSpPr>
          <p:cNvPr id="76802" name="Rectangle 2"/>
          <p:cNvSpPr>
            <a:spLocks noGrp="1" noChangeArrowheads="1"/>
          </p:cNvSpPr>
          <p:nvPr>
            <p:ph type="title"/>
          </p:nvPr>
        </p:nvSpPr>
        <p:spPr>
          <a:noFill/>
          <a:ln/>
        </p:spPr>
        <p:txBody>
          <a:bodyPr lIns="92075" tIns="46038" rIns="92075" bIns="46038"/>
          <a:lstStyle/>
          <a:p>
            <a:r>
              <a:rPr lang="zh-CN" altLang="en-US"/>
              <a:t>资金流动：通过中介和市场</a:t>
            </a:r>
          </a:p>
        </p:txBody>
      </p:sp>
      <p:sp>
        <p:nvSpPr>
          <p:cNvPr id="76803"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76804"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76805" name="Line 5"/>
          <p:cNvSpPr>
            <a:spLocks noChangeShapeType="1"/>
          </p:cNvSpPr>
          <p:nvPr/>
        </p:nvSpPr>
        <p:spPr bwMode="auto">
          <a:xfrm>
            <a:off x="22098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76806" name="Line 6"/>
          <p:cNvSpPr>
            <a:spLocks noChangeShapeType="1"/>
          </p:cNvSpPr>
          <p:nvPr/>
        </p:nvSpPr>
        <p:spPr bwMode="auto">
          <a:xfrm>
            <a:off x="2209800" y="57150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76807" name="Line 7"/>
          <p:cNvSpPr>
            <a:spLocks noChangeShapeType="1"/>
          </p:cNvSpPr>
          <p:nvPr/>
        </p:nvSpPr>
        <p:spPr bwMode="auto">
          <a:xfrm>
            <a:off x="6477000" y="2514600"/>
            <a:ext cx="914400" cy="0"/>
          </a:xfrm>
          <a:prstGeom prst="line">
            <a:avLst/>
          </a:prstGeom>
          <a:noFill/>
          <a:ln w="38100">
            <a:solidFill>
              <a:srgbClr val="000000"/>
            </a:solidFill>
            <a:round/>
            <a:headEnd/>
            <a:tailEnd type="triangle" w="med" len="med"/>
          </a:ln>
        </p:spPr>
        <p:txBody>
          <a:bodyPr/>
          <a:lstStyle/>
          <a:p>
            <a:endParaRPr lang="zh-CN" altLang="en-US"/>
          </a:p>
        </p:txBody>
      </p:sp>
      <p:sp>
        <p:nvSpPr>
          <p:cNvPr id="76808" name="Line 8"/>
          <p:cNvSpPr>
            <a:spLocks noChangeShapeType="1"/>
          </p:cNvSpPr>
          <p:nvPr/>
        </p:nvSpPr>
        <p:spPr bwMode="auto">
          <a:xfrm>
            <a:off x="73914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76809" name="Line 9"/>
          <p:cNvSpPr>
            <a:spLocks noChangeShapeType="1"/>
          </p:cNvSpPr>
          <p:nvPr/>
        </p:nvSpPr>
        <p:spPr bwMode="auto">
          <a:xfrm>
            <a:off x="5029200" y="2819400"/>
            <a:ext cx="0" cy="2590800"/>
          </a:xfrm>
          <a:prstGeom prst="line">
            <a:avLst/>
          </a:prstGeom>
          <a:noFill/>
          <a:ln w="38100">
            <a:solidFill>
              <a:srgbClr val="000000"/>
            </a:solidFill>
            <a:round/>
            <a:headEnd type="triangle" w="med" len="med"/>
            <a:tailEnd/>
          </a:ln>
        </p:spPr>
        <p:txBody>
          <a:bodyPr/>
          <a:lstStyle/>
          <a:p>
            <a:endParaRPr lang="zh-CN" altLang="en-US"/>
          </a:p>
        </p:txBody>
      </p:sp>
      <p:sp>
        <p:nvSpPr>
          <p:cNvPr id="76810" name="Text Box 10"/>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76811" name="Text Box 11"/>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金融与金融学</a:t>
            </a:r>
            <a:endParaRPr lang="en-US" altLang="zh-CN" dirty="0" smtClean="0"/>
          </a:p>
          <a:p>
            <a:r>
              <a:rPr lang="zh-CN" altLang="en-US" dirty="0" smtClean="0"/>
              <a:t>金融体系的主要职能</a:t>
            </a:r>
            <a:endParaRPr lang="en-US" altLang="zh-CN" dirty="0" smtClean="0"/>
          </a:p>
          <a:p>
            <a:r>
              <a:rPr lang="zh-CN" altLang="en-US" dirty="0" smtClean="0"/>
              <a:t>金融学中的基础性变量：风险和收益</a:t>
            </a:r>
            <a:endParaRPr lang="en-US" altLang="zh-CN" dirty="0" smtClean="0"/>
          </a:p>
          <a:p>
            <a:r>
              <a:rPr lang="zh-CN" altLang="en-US" dirty="0" smtClean="0"/>
              <a:t>金融学基础：时间价值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3" name="灯片编号占位符 4"/>
          <p:cNvSpPr>
            <a:spLocks noGrp="1"/>
          </p:cNvSpPr>
          <p:nvPr>
            <p:ph type="sldNum" sz="quarter" idx="11"/>
          </p:nvPr>
        </p:nvSpPr>
        <p:spPr/>
        <p:txBody>
          <a:bodyPr/>
          <a:lstStyle/>
          <a:p>
            <a:fld id="{4677BE62-5136-40A5-9C80-9B57C2E1CAEC}" type="slidenum">
              <a:rPr lang="en-US" altLang="zh-CN"/>
              <a:pPr/>
              <a:t>20</a:t>
            </a:fld>
            <a:endParaRPr lang="en-US" altLang="zh-CN"/>
          </a:p>
        </p:txBody>
      </p:sp>
      <p:sp>
        <p:nvSpPr>
          <p:cNvPr id="78850" name="Rectangle 2"/>
          <p:cNvSpPr>
            <a:spLocks noGrp="1" noChangeArrowheads="1"/>
          </p:cNvSpPr>
          <p:nvPr>
            <p:ph type="title"/>
          </p:nvPr>
        </p:nvSpPr>
        <p:spPr>
          <a:noFill/>
          <a:ln/>
        </p:spPr>
        <p:txBody>
          <a:bodyPr lIns="92075" tIns="46038" rIns="92075" bIns="46038"/>
          <a:lstStyle/>
          <a:p>
            <a:r>
              <a:rPr lang="zh-CN" altLang="en-US"/>
              <a:t>资金流动：通过市场和中介</a:t>
            </a:r>
          </a:p>
        </p:txBody>
      </p:sp>
      <p:sp>
        <p:nvSpPr>
          <p:cNvPr id="78851"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78852"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78853" name="Line 5"/>
          <p:cNvSpPr>
            <a:spLocks noChangeShapeType="1"/>
          </p:cNvSpPr>
          <p:nvPr/>
        </p:nvSpPr>
        <p:spPr bwMode="auto">
          <a:xfrm flipV="1">
            <a:off x="2209800" y="2514600"/>
            <a:ext cx="0" cy="1295400"/>
          </a:xfrm>
          <a:prstGeom prst="line">
            <a:avLst/>
          </a:prstGeom>
          <a:noFill/>
          <a:ln w="38100">
            <a:solidFill>
              <a:srgbClr val="000000"/>
            </a:solidFill>
            <a:round/>
            <a:headEnd/>
            <a:tailEnd type="triangle" w="med" len="med"/>
          </a:ln>
        </p:spPr>
        <p:txBody>
          <a:bodyPr/>
          <a:lstStyle/>
          <a:p>
            <a:endParaRPr lang="zh-CN" altLang="en-US"/>
          </a:p>
        </p:txBody>
      </p:sp>
      <p:sp>
        <p:nvSpPr>
          <p:cNvPr id="78854" name="Line 6"/>
          <p:cNvSpPr>
            <a:spLocks noChangeShapeType="1"/>
          </p:cNvSpPr>
          <p:nvPr/>
        </p:nvSpPr>
        <p:spPr bwMode="auto">
          <a:xfrm>
            <a:off x="2209800" y="2514600"/>
            <a:ext cx="1524000" cy="0"/>
          </a:xfrm>
          <a:prstGeom prst="line">
            <a:avLst/>
          </a:prstGeom>
          <a:noFill/>
          <a:ln w="38100">
            <a:solidFill>
              <a:srgbClr val="000000"/>
            </a:solidFill>
            <a:round/>
            <a:headEnd/>
            <a:tailEnd type="triangle" w="med" len="med"/>
          </a:ln>
        </p:spPr>
        <p:txBody>
          <a:bodyPr/>
          <a:lstStyle/>
          <a:p>
            <a:endParaRPr lang="zh-CN" altLang="en-US"/>
          </a:p>
        </p:txBody>
      </p:sp>
      <p:sp>
        <p:nvSpPr>
          <p:cNvPr id="78855" name="Line 7"/>
          <p:cNvSpPr>
            <a:spLocks noChangeShapeType="1"/>
          </p:cNvSpPr>
          <p:nvPr/>
        </p:nvSpPr>
        <p:spPr bwMode="auto">
          <a:xfrm>
            <a:off x="6324600" y="5715000"/>
            <a:ext cx="1066800" cy="0"/>
          </a:xfrm>
          <a:prstGeom prst="line">
            <a:avLst/>
          </a:prstGeom>
          <a:noFill/>
          <a:ln w="38100">
            <a:solidFill>
              <a:srgbClr val="000000"/>
            </a:solidFill>
            <a:round/>
            <a:headEnd/>
            <a:tailEnd type="triangle" w="med" len="med"/>
          </a:ln>
        </p:spPr>
        <p:txBody>
          <a:bodyPr/>
          <a:lstStyle/>
          <a:p>
            <a:endParaRPr lang="zh-CN" altLang="en-US"/>
          </a:p>
        </p:txBody>
      </p:sp>
      <p:sp>
        <p:nvSpPr>
          <p:cNvPr id="78856" name="Line 8"/>
          <p:cNvSpPr>
            <a:spLocks noChangeShapeType="1"/>
          </p:cNvSpPr>
          <p:nvPr/>
        </p:nvSpPr>
        <p:spPr bwMode="auto">
          <a:xfrm flipV="1">
            <a:off x="7391400" y="4191000"/>
            <a:ext cx="0" cy="1524000"/>
          </a:xfrm>
          <a:prstGeom prst="line">
            <a:avLst/>
          </a:prstGeom>
          <a:noFill/>
          <a:ln w="38100">
            <a:solidFill>
              <a:srgbClr val="000000"/>
            </a:solidFill>
            <a:round/>
            <a:headEnd/>
            <a:tailEnd type="triangle" w="med" len="med"/>
          </a:ln>
        </p:spPr>
        <p:txBody>
          <a:bodyPr/>
          <a:lstStyle/>
          <a:p>
            <a:endParaRPr lang="zh-CN" altLang="en-US"/>
          </a:p>
        </p:txBody>
      </p:sp>
      <p:sp>
        <p:nvSpPr>
          <p:cNvPr id="78857" name="Line 9"/>
          <p:cNvSpPr>
            <a:spLocks noChangeShapeType="1"/>
          </p:cNvSpPr>
          <p:nvPr/>
        </p:nvSpPr>
        <p:spPr bwMode="auto">
          <a:xfrm>
            <a:off x="5029200" y="2819400"/>
            <a:ext cx="0" cy="2590800"/>
          </a:xfrm>
          <a:prstGeom prst="line">
            <a:avLst/>
          </a:prstGeom>
          <a:noFill/>
          <a:ln w="38100">
            <a:solidFill>
              <a:srgbClr val="000000"/>
            </a:solidFill>
            <a:round/>
            <a:headEnd/>
            <a:tailEnd type="triangle" w="med" len="med"/>
          </a:ln>
        </p:spPr>
        <p:txBody>
          <a:bodyPr/>
          <a:lstStyle/>
          <a:p>
            <a:endParaRPr lang="zh-CN" altLang="en-US"/>
          </a:p>
        </p:txBody>
      </p:sp>
      <p:sp>
        <p:nvSpPr>
          <p:cNvPr id="78858" name="Text Box 10"/>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78859" name="Text Box 11"/>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3" name="灯片编号占位符 4"/>
          <p:cNvSpPr>
            <a:spLocks noGrp="1"/>
          </p:cNvSpPr>
          <p:nvPr>
            <p:ph type="sldNum" sz="quarter" idx="11"/>
          </p:nvPr>
        </p:nvSpPr>
        <p:spPr/>
        <p:txBody>
          <a:bodyPr/>
          <a:lstStyle/>
          <a:p>
            <a:fld id="{443D6C74-CB24-45FA-B7DF-D334522B33A2}" type="slidenum">
              <a:rPr lang="en-US" altLang="zh-CN"/>
              <a:pPr/>
              <a:t>21</a:t>
            </a:fld>
            <a:endParaRPr lang="en-US" altLang="zh-CN"/>
          </a:p>
        </p:txBody>
      </p:sp>
      <p:sp>
        <p:nvSpPr>
          <p:cNvPr id="80898" name="Rectangle 2"/>
          <p:cNvSpPr>
            <a:spLocks noGrp="1" noChangeArrowheads="1"/>
          </p:cNvSpPr>
          <p:nvPr>
            <p:ph type="title"/>
          </p:nvPr>
        </p:nvSpPr>
        <p:spPr>
          <a:noFill/>
          <a:ln/>
        </p:spPr>
        <p:txBody>
          <a:bodyPr lIns="92075" tIns="46038" rIns="92075" bIns="46038"/>
          <a:lstStyle/>
          <a:p>
            <a:r>
              <a:rPr lang="zh-CN" altLang="en-US"/>
              <a:t>资金流动：直接流动</a:t>
            </a:r>
          </a:p>
        </p:txBody>
      </p:sp>
      <p:sp>
        <p:nvSpPr>
          <p:cNvPr id="80899" name="Oval 3"/>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en-US" altLang="zh-CN" sz="2000">
                <a:latin typeface="Times New Roman" pitchFamily="18" charset="0"/>
              </a:rPr>
              <a:t>Markets</a:t>
            </a:r>
            <a:endParaRPr lang="en-US" altLang="zh-CN" sz="1000">
              <a:latin typeface="Times New Roman" pitchFamily="18" charset="0"/>
            </a:endParaRPr>
          </a:p>
        </p:txBody>
      </p:sp>
      <p:sp>
        <p:nvSpPr>
          <p:cNvPr id="80900" name="Oval 4"/>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en-US" altLang="zh-CN" sz="2000">
                <a:latin typeface="Times New Roman" pitchFamily="18" charset="0"/>
              </a:rPr>
              <a:t>Intermediaries</a:t>
            </a:r>
            <a:endParaRPr lang="en-US" altLang="zh-CN" sz="1000">
              <a:latin typeface="Times New Roman" pitchFamily="18" charset="0"/>
            </a:endParaRPr>
          </a:p>
        </p:txBody>
      </p:sp>
      <p:sp>
        <p:nvSpPr>
          <p:cNvPr id="80901" name="Text Box 5"/>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en-US" altLang="zh-CN" sz="2000">
                <a:latin typeface="Times New Roman" pitchFamily="18" charset="0"/>
              </a:rPr>
              <a:t>Surplus Units</a:t>
            </a:r>
          </a:p>
        </p:txBody>
      </p:sp>
      <p:sp>
        <p:nvSpPr>
          <p:cNvPr id="80902" name="Text Box 6"/>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en-US" altLang="zh-CN" sz="2000">
                <a:latin typeface="Times New Roman" pitchFamily="18" charset="0"/>
              </a:rPr>
              <a:t>Deficit Units</a:t>
            </a:r>
          </a:p>
        </p:txBody>
      </p:sp>
      <p:sp>
        <p:nvSpPr>
          <p:cNvPr id="80903" name="Oval 7"/>
          <p:cNvSpPr>
            <a:spLocks noChangeArrowheads="1"/>
          </p:cNvSpPr>
          <p:nvPr/>
        </p:nvSpPr>
        <p:spPr bwMode="auto">
          <a:xfrm>
            <a:off x="3733800" y="2209800"/>
            <a:ext cx="2697163"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市场</a:t>
            </a:r>
            <a:endParaRPr lang="zh-CN" altLang="en-US" sz="1000">
              <a:latin typeface="Times New Roman" pitchFamily="18" charset="0"/>
            </a:endParaRPr>
          </a:p>
        </p:txBody>
      </p:sp>
      <p:sp>
        <p:nvSpPr>
          <p:cNvPr id="80904" name="Oval 8"/>
          <p:cNvSpPr>
            <a:spLocks noChangeAspect="1" noChangeArrowheads="1"/>
          </p:cNvSpPr>
          <p:nvPr/>
        </p:nvSpPr>
        <p:spPr bwMode="auto">
          <a:xfrm>
            <a:off x="3733800" y="5410200"/>
            <a:ext cx="2590800" cy="609600"/>
          </a:xfrm>
          <a:prstGeom prst="ellipse">
            <a:avLst/>
          </a:prstGeom>
          <a:solidFill>
            <a:srgbClr val="FFFFFF"/>
          </a:solidFill>
          <a:ln w="9525">
            <a:solidFill>
              <a:srgbClr val="000000"/>
            </a:solidFill>
            <a:round/>
            <a:headEnd/>
            <a:tailEnd/>
          </a:ln>
        </p:spPr>
        <p:txBody>
          <a:bodyPr/>
          <a:lstStyle/>
          <a:p>
            <a:pPr algn="ctr" eaLnBrk="0" hangingPunct="0"/>
            <a:r>
              <a:rPr lang="zh-CN" altLang="en-US" sz="2000">
                <a:latin typeface="Times New Roman" pitchFamily="18" charset="0"/>
              </a:rPr>
              <a:t>中介机构</a:t>
            </a:r>
            <a:endParaRPr lang="zh-CN" altLang="en-US" sz="1000">
              <a:latin typeface="Times New Roman" pitchFamily="18" charset="0"/>
            </a:endParaRPr>
          </a:p>
        </p:txBody>
      </p:sp>
      <p:sp>
        <p:nvSpPr>
          <p:cNvPr id="80905" name="Line 9"/>
          <p:cNvSpPr>
            <a:spLocks noChangeShapeType="1"/>
          </p:cNvSpPr>
          <p:nvPr/>
        </p:nvSpPr>
        <p:spPr bwMode="auto">
          <a:xfrm>
            <a:off x="3124200" y="3962400"/>
            <a:ext cx="3352800" cy="0"/>
          </a:xfrm>
          <a:prstGeom prst="line">
            <a:avLst/>
          </a:prstGeom>
          <a:noFill/>
          <a:ln w="38100">
            <a:solidFill>
              <a:srgbClr val="000000"/>
            </a:solidFill>
            <a:round/>
            <a:headEnd/>
            <a:tailEnd type="triangle" w="med" len="med"/>
          </a:ln>
        </p:spPr>
        <p:txBody>
          <a:bodyPr/>
          <a:lstStyle/>
          <a:p>
            <a:endParaRPr lang="zh-CN" altLang="en-US"/>
          </a:p>
        </p:txBody>
      </p:sp>
      <p:sp>
        <p:nvSpPr>
          <p:cNvPr id="80906" name="Text Box 10"/>
          <p:cNvSpPr txBox="1">
            <a:spLocks noChangeArrowheads="1"/>
          </p:cNvSpPr>
          <p:nvPr/>
        </p:nvSpPr>
        <p:spPr bwMode="auto">
          <a:xfrm>
            <a:off x="13716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盈余部门</a:t>
            </a:r>
          </a:p>
        </p:txBody>
      </p:sp>
      <p:sp>
        <p:nvSpPr>
          <p:cNvPr id="80907" name="Text Box 11"/>
          <p:cNvSpPr txBox="1">
            <a:spLocks noChangeArrowheads="1"/>
          </p:cNvSpPr>
          <p:nvPr/>
        </p:nvSpPr>
        <p:spPr bwMode="auto">
          <a:xfrm>
            <a:off x="6477000" y="3810000"/>
            <a:ext cx="1752600" cy="381000"/>
          </a:xfrm>
          <a:prstGeom prst="rect">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itchFamily="18" charset="0"/>
              </a:rPr>
              <a:t>赤字部门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C8169AA9-35E2-48AE-80EE-865DE329B29F}" type="slidenum">
              <a:rPr lang="en-US" altLang="zh-CN"/>
              <a:pPr/>
              <a:t>22</a:t>
            </a:fld>
            <a:endParaRPr lang="en-US" altLang="zh-CN"/>
          </a:p>
        </p:txBody>
      </p:sp>
      <p:sp>
        <p:nvSpPr>
          <p:cNvPr id="33794" name="Rectangle 2"/>
          <p:cNvSpPr>
            <a:spLocks noGrp="1" noChangeArrowheads="1"/>
          </p:cNvSpPr>
          <p:nvPr>
            <p:ph type="title"/>
          </p:nvPr>
        </p:nvSpPr>
        <p:spPr/>
        <p:txBody>
          <a:bodyPr/>
          <a:lstStyle/>
          <a:p>
            <a:r>
              <a:rPr lang="zh-CN" altLang="en-US" sz="4000"/>
              <a:t>金融系统的主要职能</a:t>
            </a:r>
          </a:p>
        </p:txBody>
      </p:sp>
      <p:sp>
        <p:nvSpPr>
          <p:cNvPr id="33795" name="Rectangle 3"/>
          <p:cNvSpPr>
            <a:spLocks noGrp="1" noChangeArrowheads="1"/>
          </p:cNvSpPr>
          <p:nvPr>
            <p:ph type="body" idx="1"/>
          </p:nvPr>
        </p:nvSpPr>
        <p:spPr>
          <a:xfrm>
            <a:off x="457200" y="1981200"/>
            <a:ext cx="8229600" cy="4114800"/>
          </a:xfrm>
        </p:spPr>
        <p:txBody>
          <a:bodyPr/>
          <a:lstStyle/>
          <a:p>
            <a:pPr algn="just"/>
            <a:r>
              <a:rPr lang="en-US" altLang="zh-CN" sz="2800" dirty="0"/>
              <a:t> </a:t>
            </a:r>
            <a:r>
              <a:rPr lang="zh-CN" altLang="en-US" sz="2800" dirty="0"/>
              <a:t>在时间和空间上转移资源</a:t>
            </a:r>
          </a:p>
          <a:p>
            <a:pPr algn="just"/>
            <a:r>
              <a:rPr lang="zh-CN" altLang="en-US" sz="2800" dirty="0"/>
              <a:t> 管理风险</a:t>
            </a:r>
          </a:p>
          <a:p>
            <a:pPr algn="just">
              <a:buFont typeface="Wingdings" pitchFamily="2" charset="2"/>
              <a:buNone/>
            </a:pPr>
            <a:r>
              <a:rPr lang="zh-CN" altLang="en-US" sz="2800" dirty="0"/>
              <a:t>     － 衍生金融产品的主要作用是转移风险</a:t>
            </a:r>
          </a:p>
          <a:p>
            <a:pPr algn="just"/>
            <a:r>
              <a:rPr lang="zh-CN" altLang="en-US" sz="2800" dirty="0"/>
              <a:t> 清算和支付结算</a:t>
            </a:r>
          </a:p>
          <a:p>
            <a:pPr algn="just"/>
            <a:r>
              <a:rPr lang="zh-CN" altLang="en-US" sz="2800" dirty="0"/>
              <a:t> 聚集资源和分割股份</a:t>
            </a:r>
          </a:p>
          <a:p>
            <a:pPr algn="just"/>
            <a:r>
              <a:rPr lang="zh-CN" altLang="en-US" sz="2800" dirty="0"/>
              <a:t> 提供信息</a:t>
            </a:r>
          </a:p>
          <a:p>
            <a:pPr algn="just"/>
            <a:r>
              <a:rPr lang="zh-CN" altLang="en-US" sz="2800" dirty="0"/>
              <a:t> 解决激励问题</a:t>
            </a:r>
          </a:p>
        </p:txBody>
      </p:sp>
    </p:spTree>
  </p:cSld>
  <p:clrMapOvr>
    <a:masterClrMapping/>
  </p:clrMapOvr>
  <p:transition advTm="5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499DA22E-4FFA-40E7-9CC1-D1430E06A3C8}" type="slidenum">
              <a:rPr lang="en-US" altLang="zh-CN"/>
              <a:pPr/>
              <a:t>23</a:t>
            </a:fld>
            <a:endParaRPr lang="en-US" altLang="zh-CN"/>
          </a:p>
        </p:txBody>
      </p:sp>
      <p:sp>
        <p:nvSpPr>
          <p:cNvPr id="108546" name="Rectangle 2"/>
          <p:cNvSpPr>
            <a:spLocks noGrp="1" noChangeArrowheads="1"/>
          </p:cNvSpPr>
          <p:nvPr>
            <p:ph type="title"/>
          </p:nvPr>
        </p:nvSpPr>
        <p:spPr>
          <a:noFill/>
        </p:spPr>
        <p:txBody>
          <a:bodyPr/>
          <a:lstStyle/>
          <a:p>
            <a:r>
              <a:rPr lang="zh-CN" altLang="en-US"/>
              <a:t>激励问题</a:t>
            </a:r>
          </a:p>
        </p:txBody>
      </p:sp>
      <p:sp>
        <p:nvSpPr>
          <p:cNvPr id="108547" name="Rectangle 3"/>
          <p:cNvSpPr>
            <a:spLocks noGrp="1" noChangeArrowheads="1"/>
          </p:cNvSpPr>
          <p:nvPr>
            <p:ph type="body" idx="1"/>
          </p:nvPr>
        </p:nvSpPr>
        <p:spPr/>
        <p:txBody>
          <a:bodyPr/>
          <a:lstStyle/>
          <a:p>
            <a:pPr algn="just"/>
            <a:r>
              <a:rPr lang="zh-CN" altLang="en-US"/>
              <a:t>由信息的不对称，或委托人</a:t>
            </a:r>
            <a:r>
              <a:rPr lang="en-US" altLang="zh-CN"/>
              <a:t>―</a:t>
            </a:r>
            <a:r>
              <a:rPr lang="zh-CN" altLang="en-US"/>
              <a:t>代理人问题而引起的激励问题</a:t>
            </a:r>
          </a:p>
          <a:p>
            <a:pPr algn="just"/>
            <a:r>
              <a:rPr lang="zh-CN" altLang="en-US"/>
              <a:t>道德风险</a:t>
            </a:r>
          </a:p>
          <a:p>
            <a:pPr lvl="1" algn="just"/>
            <a:r>
              <a:rPr lang="zh-CN" altLang="en-US"/>
              <a:t>当为风险投保之后，投保的一方失去了为防止损失而采取适当措施的激励机制</a:t>
            </a:r>
          </a:p>
          <a:p>
            <a:pPr lvl="1" algn="just"/>
            <a:r>
              <a:rPr lang="zh-CN" altLang="en-US"/>
              <a:t>银行贷款</a:t>
            </a:r>
          </a:p>
          <a:p>
            <a:pPr algn="just"/>
            <a:r>
              <a:rPr lang="zh-CN" altLang="en-US"/>
              <a:t>逆向选择：由信息不对称造成的问题</a:t>
            </a:r>
          </a:p>
          <a:p>
            <a:pPr lvl="1" algn="just"/>
            <a:r>
              <a:rPr lang="zh-CN" altLang="en-US"/>
              <a:t>购买养老保险</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4" name="灯片编号占位符 4"/>
          <p:cNvSpPr>
            <a:spLocks noGrp="1"/>
          </p:cNvSpPr>
          <p:nvPr>
            <p:ph type="sldNum" sz="quarter" idx="11"/>
          </p:nvPr>
        </p:nvSpPr>
        <p:spPr/>
        <p:txBody>
          <a:bodyPr/>
          <a:lstStyle/>
          <a:p>
            <a:fld id="{FBC41A26-B2F4-429A-A0B5-40FB0B01239A}" type="slidenum">
              <a:rPr lang="en-US" altLang="zh-CN"/>
              <a:pPr/>
              <a:t>24</a:t>
            </a:fld>
            <a:endParaRPr lang="en-US" altLang="zh-CN"/>
          </a:p>
        </p:txBody>
      </p:sp>
      <p:sp>
        <p:nvSpPr>
          <p:cNvPr id="109571" name="Rectangle 3"/>
          <p:cNvSpPr>
            <a:spLocks noGrp="1" noChangeArrowheads="1"/>
          </p:cNvSpPr>
          <p:nvPr>
            <p:ph type="body" idx="1"/>
          </p:nvPr>
        </p:nvSpPr>
        <p:spPr/>
        <p:txBody>
          <a:bodyPr/>
          <a:lstStyle/>
          <a:p>
            <a:pPr algn="just">
              <a:buClr>
                <a:schemeClr val="tx1"/>
              </a:buClr>
              <a:buSzPct val="50000"/>
              <a:buFont typeface="Wingdings" pitchFamily="2" charset="2"/>
              <a:buChar char="l"/>
            </a:pPr>
            <a:r>
              <a:rPr lang="zh-CN" altLang="en-US"/>
              <a:t>委托人</a:t>
            </a:r>
            <a:r>
              <a:rPr lang="en-US" altLang="zh-CN"/>
              <a:t>―</a:t>
            </a:r>
            <a:r>
              <a:rPr lang="zh-CN" altLang="en-US"/>
              <a:t>代理人问题</a:t>
            </a:r>
          </a:p>
          <a:p>
            <a:pPr algn="just">
              <a:buClr>
                <a:schemeClr val="tx1"/>
              </a:buClr>
              <a:buSzPct val="50000"/>
              <a:buFont typeface="Wingdings" pitchFamily="2" charset="2"/>
              <a:buChar char="l"/>
            </a:pPr>
            <a:r>
              <a:rPr lang="zh-CN" altLang="en-US"/>
              <a:t>虽然代理人应当代表委托人的利益，但他们有他们自己的动机，因此可能不会寻求对委托人最为有利的策略</a:t>
            </a:r>
          </a:p>
          <a:p>
            <a:pPr lvl="1" algn="just">
              <a:buSzPct val="50000"/>
              <a:buFont typeface="Wingdings" pitchFamily="2" charset="2"/>
              <a:buChar char="l"/>
            </a:pPr>
            <a:r>
              <a:rPr lang="zh-CN" altLang="en-US"/>
              <a:t>股东与管理者的利益冲突</a:t>
            </a:r>
          </a:p>
          <a:p>
            <a:pPr lvl="1" algn="just">
              <a:buSzPct val="50000"/>
              <a:buFont typeface="Wingdings" pitchFamily="2" charset="2"/>
              <a:buChar char="l"/>
            </a:pPr>
            <a:r>
              <a:rPr lang="zh-CN" altLang="en-US"/>
              <a:t>股东（通过管理者）与债权人的冲突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DBD3E551-67D7-4886-BD88-8F6C6714B89C}" type="slidenum">
              <a:rPr lang="en-US" altLang="zh-CN"/>
              <a:pPr/>
              <a:t>25</a:t>
            </a:fld>
            <a:endParaRPr lang="en-US" altLang="zh-CN"/>
          </a:p>
        </p:txBody>
      </p:sp>
      <p:sp>
        <p:nvSpPr>
          <p:cNvPr id="328706" name="Rectangle 2"/>
          <p:cNvSpPr>
            <a:spLocks noGrp="1" noChangeArrowheads="1"/>
          </p:cNvSpPr>
          <p:nvPr>
            <p:ph type="title"/>
          </p:nvPr>
        </p:nvSpPr>
        <p:spPr/>
        <p:txBody>
          <a:bodyPr/>
          <a:lstStyle/>
          <a:p>
            <a:endParaRPr lang="zh-CN" altLang="zh-CN"/>
          </a:p>
        </p:txBody>
      </p:sp>
      <p:sp>
        <p:nvSpPr>
          <p:cNvPr id="328707" name="Rectangle 3"/>
          <p:cNvSpPr>
            <a:spLocks noGrp="1" noChangeArrowheads="1"/>
          </p:cNvSpPr>
          <p:nvPr>
            <p:ph type="body" idx="1"/>
          </p:nvPr>
        </p:nvSpPr>
        <p:spPr/>
        <p:txBody>
          <a:bodyPr/>
          <a:lstStyle/>
          <a:p>
            <a:r>
              <a:rPr lang="zh-CN" altLang="en-US"/>
              <a:t>一个健全的金融系统有助于克服这些激励问题，从而使得金融市场的其他好处得以实现。</a:t>
            </a:r>
          </a:p>
          <a:p>
            <a:pPr lvl="1"/>
            <a:r>
              <a:rPr lang="zh-CN" altLang="en-US"/>
              <a:t>贷款抵押</a:t>
            </a:r>
          </a:p>
          <a:p>
            <a:pPr lvl="1"/>
            <a:r>
              <a:rPr lang="zh-CN" altLang="en-US"/>
              <a:t>基于股权的管理者的补偿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89D4DD6A-65C5-4222-9CEA-12645EF0CBC9}" type="slidenum">
              <a:rPr lang="en-US" altLang="zh-CN"/>
              <a:pPr/>
              <a:t>26</a:t>
            </a:fld>
            <a:endParaRPr lang="en-US" altLang="zh-CN"/>
          </a:p>
        </p:txBody>
      </p:sp>
      <p:sp>
        <p:nvSpPr>
          <p:cNvPr id="37890" name="Rectangle 2"/>
          <p:cNvSpPr>
            <a:spLocks noGrp="1" noChangeArrowheads="1"/>
          </p:cNvSpPr>
          <p:nvPr>
            <p:ph type="title"/>
          </p:nvPr>
        </p:nvSpPr>
        <p:spPr>
          <a:xfrm>
            <a:off x="989013" y="457200"/>
            <a:ext cx="6175375" cy="1222375"/>
          </a:xfrm>
        </p:spPr>
        <p:txBody>
          <a:bodyPr/>
          <a:lstStyle/>
          <a:p>
            <a:r>
              <a:rPr lang="zh-CN" altLang="en-US" sz="4000"/>
              <a:t>金融市场</a:t>
            </a:r>
          </a:p>
        </p:txBody>
      </p:sp>
      <p:sp>
        <p:nvSpPr>
          <p:cNvPr id="37891" name="Rectangle 3"/>
          <p:cNvSpPr>
            <a:spLocks noGrp="1" noChangeArrowheads="1"/>
          </p:cNvSpPr>
          <p:nvPr>
            <p:ph type="body" idx="1"/>
          </p:nvPr>
        </p:nvSpPr>
        <p:spPr/>
        <p:txBody>
          <a:bodyPr/>
          <a:lstStyle/>
          <a:p>
            <a:pPr algn="just"/>
            <a:r>
              <a:rPr lang="zh-CN" altLang="en-US" sz="2800"/>
              <a:t>货币市场</a:t>
            </a:r>
          </a:p>
          <a:p>
            <a:pPr algn="just">
              <a:buFont typeface="Wingdings" pitchFamily="2" charset="2"/>
              <a:buNone/>
            </a:pPr>
            <a:r>
              <a:rPr lang="zh-CN" altLang="en-US" sz="2800">
                <a:latin typeface="宋体" charset="-122"/>
              </a:rPr>
              <a:t>  短期债券（短于</a:t>
            </a:r>
            <a:r>
              <a:rPr lang="en-US" altLang="zh-CN" sz="2800">
                <a:latin typeface="宋体" charset="-122"/>
              </a:rPr>
              <a:t>1</a:t>
            </a:r>
            <a:r>
              <a:rPr lang="zh-CN" altLang="en-US" sz="2800">
                <a:latin typeface="宋体" charset="-122"/>
              </a:rPr>
              <a:t>年）市场称为货币市场</a:t>
            </a:r>
          </a:p>
          <a:p>
            <a:pPr algn="just"/>
            <a:r>
              <a:rPr lang="zh-CN" altLang="en-US" sz="2800"/>
              <a:t>资本市场</a:t>
            </a:r>
          </a:p>
          <a:p>
            <a:pPr algn="just">
              <a:buFont typeface="Wingdings" pitchFamily="2" charset="2"/>
              <a:buNone/>
            </a:pPr>
            <a:r>
              <a:rPr lang="zh-CN" altLang="en-US" sz="2800"/>
              <a:t>  	长期债务和资本证券市场称为资本市场</a:t>
            </a:r>
          </a:p>
          <a:p>
            <a:pPr>
              <a:buFont typeface="Wingdings" pitchFamily="2" charset="2"/>
              <a:buNone/>
            </a:pPr>
            <a:endParaRPr lang="en-US" altLang="zh-CN"/>
          </a:p>
        </p:txBody>
      </p:sp>
    </p:spTree>
  </p:cSld>
  <p:clrMapOvr>
    <a:masterClrMapping/>
  </p:clrMapOvr>
  <p:transition advTm="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4C7390FF-7623-4DB5-B520-9E965496EE8D}" type="slidenum">
              <a:rPr lang="en-US" altLang="zh-CN"/>
              <a:pPr/>
              <a:t>27</a:t>
            </a:fld>
            <a:endParaRPr lang="en-US" altLang="zh-CN"/>
          </a:p>
        </p:txBody>
      </p:sp>
      <p:sp>
        <p:nvSpPr>
          <p:cNvPr id="38914" name="Rectangle 2"/>
          <p:cNvSpPr>
            <a:spLocks noGrp="1" noChangeArrowheads="1"/>
          </p:cNvSpPr>
          <p:nvPr>
            <p:ph type="title"/>
          </p:nvPr>
        </p:nvSpPr>
        <p:spPr/>
        <p:txBody>
          <a:bodyPr/>
          <a:lstStyle/>
          <a:p>
            <a:r>
              <a:rPr lang="zh-CN" altLang="en-US" sz="3600">
                <a:latin typeface="宋体" charset="-122"/>
              </a:rPr>
              <a:t>金融资产（</a:t>
            </a:r>
            <a:r>
              <a:rPr lang="en-US" altLang="zh-CN" sz="3600"/>
              <a:t>Financial Assets</a:t>
            </a:r>
            <a:r>
              <a:rPr lang="zh-CN" altLang="en-US" sz="3600">
                <a:latin typeface="宋体" charset="-122"/>
              </a:rPr>
              <a:t>）</a:t>
            </a:r>
          </a:p>
        </p:txBody>
      </p:sp>
      <p:sp>
        <p:nvSpPr>
          <p:cNvPr id="38915" name="Rectangle 3"/>
          <p:cNvSpPr>
            <a:spLocks noGrp="1" noChangeArrowheads="1"/>
          </p:cNvSpPr>
          <p:nvPr>
            <p:ph type="body" idx="1"/>
          </p:nvPr>
        </p:nvSpPr>
        <p:spPr/>
        <p:txBody>
          <a:bodyPr/>
          <a:lstStyle/>
          <a:p>
            <a:pPr algn="just"/>
            <a:r>
              <a:rPr lang="zh-CN" altLang="en-US" sz="2800"/>
              <a:t>债券 </a:t>
            </a:r>
            <a:r>
              <a:rPr lang="en-US" altLang="zh-CN" sz="2800"/>
              <a:t>(</a:t>
            </a:r>
            <a:r>
              <a:rPr lang="zh-CN" altLang="en-US" sz="2800"/>
              <a:t>固定收益证券，</a:t>
            </a:r>
            <a:r>
              <a:rPr lang="en-US" altLang="zh-CN" sz="2800"/>
              <a:t>Fixed Income Securities)</a:t>
            </a:r>
            <a:r>
              <a:rPr lang="zh-CN" altLang="en-US" sz="2800"/>
              <a:t>：承诺未来支付固定数量的现金</a:t>
            </a:r>
          </a:p>
          <a:p>
            <a:pPr algn="just"/>
            <a:r>
              <a:rPr lang="zh-CN" altLang="en-US" sz="2800"/>
              <a:t>股票：代表对有限公司资产的剩余索取权（</a:t>
            </a:r>
            <a:r>
              <a:rPr lang="en-US" altLang="zh-CN" sz="2800"/>
              <a:t>Residual Claim</a:t>
            </a:r>
            <a:r>
              <a:rPr lang="zh-CN" altLang="en-US" sz="2800"/>
              <a:t>）</a:t>
            </a:r>
          </a:p>
          <a:p>
            <a:pPr algn="just"/>
            <a:r>
              <a:rPr lang="zh-CN" altLang="en-US" sz="2800"/>
              <a:t>衍生证券：其价值取决于其它基本金融证券（如债券、股票）的价值</a:t>
            </a:r>
          </a:p>
          <a:p>
            <a:pPr>
              <a:buFont typeface="Wingdings" pitchFamily="2" charset="2"/>
              <a:buNone/>
            </a:pPr>
            <a:endParaRPr lang="en-US" altLang="zh-CN" sz="2800"/>
          </a:p>
        </p:txBody>
      </p:sp>
    </p:spTree>
  </p:cSld>
  <p:clrMapOvr>
    <a:masterClrMapping/>
  </p:clrMapOvr>
  <p:transition advTm="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46E96A5C-608E-4247-901F-EBE6F6276F83}" type="slidenum">
              <a:rPr lang="en-US" altLang="zh-CN"/>
              <a:pPr/>
              <a:t>28</a:t>
            </a:fld>
            <a:endParaRPr lang="en-US" altLang="zh-CN"/>
          </a:p>
        </p:txBody>
      </p:sp>
      <p:sp>
        <p:nvSpPr>
          <p:cNvPr id="40962" name="Rectangle 2"/>
          <p:cNvSpPr>
            <a:spLocks noGrp="1" noChangeArrowheads="1"/>
          </p:cNvSpPr>
          <p:nvPr>
            <p:ph type="title"/>
          </p:nvPr>
        </p:nvSpPr>
        <p:spPr>
          <a:xfrm>
            <a:off x="457200" y="457200"/>
            <a:ext cx="7907338" cy="1222375"/>
          </a:xfrm>
        </p:spPr>
        <p:txBody>
          <a:bodyPr/>
          <a:lstStyle/>
          <a:p>
            <a:r>
              <a:rPr lang="zh-CN" altLang="en-US" sz="3600"/>
              <a:t>金融基础设施与规则</a:t>
            </a:r>
          </a:p>
        </p:txBody>
      </p:sp>
      <p:sp>
        <p:nvSpPr>
          <p:cNvPr id="40963" name="Rectangle 3"/>
          <p:cNvSpPr>
            <a:spLocks noGrp="1" noChangeArrowheads="1"/>
          </p:cNvSpPr>
          <p:nvPr>
            <p:ph type="body" idx="1"/>
          </p:nvPr>
        </p:nvSpPr>
        <p:spPr>
          <a:xfrm>
            <a:off x="760413" y="2125663"/>
            <a:ext cx="6630987" cy="2930525"/>
          </a:xfrm>
        </p:spPr>
        <p:txBody>
          <a:bodyPr/>
          <a:lstStyle/>
          <a:p>
            <a:pPr algn="just"/>
            <a:r>
              <a:rPr lang="zh-CN" altLang="en-US" sz="2800"/>
              <a:t>交易法规</a:t>
            </a:r>
          </a:p>
          <a:p>
            <a:pPr algn="just"/>
            <a:r>
              <a:rPr lang="zh-CN" altLang="en-US" sz="2800"/>
              <a:t>会计体系</a:t>
            </a:r>
          </a:p>
          <a:p>
            <a:pPr algn="just"/>
            <a:r>
              <a:rPr lang="zh-CN" altLang="en-US" sz="2800"/>
              <a:t>政府机构，如证监会，中央银行</a:t>
            </a:r>
          </a:p>
          <a:p>
            <a:pPr algn="just"/>
            <a:r>
              <a:rPr lang="zh-CN" altLang="en-US" sz="2800"/>
              <a:t>地区及世界金融组织</a:t>
            </a:r>
          </a:p>
          <a:p>
            <a:pPr>
              <a:buFont typeface="Wingdings" pitchFamily="2" charset="2"/>
              <a:buNone/>
            </a:pPr>
            <a:endParaRPr lang="en-US" altLang="zh-CN"/>
          </a:p>
        </p:txBody>
      </p:sp>
    </p:spTree>
  </p:cSld>
  <p:clrMapOvr>
    <a:masterClrMapping/>
  </p:clrMapOvr>
  <p:transition advTm="5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B6C423F0-DA8D-4367-82A1-EE394752F244}" type="slidenum">
              <a:rPr lang="en-US" altLang="zh-CN"/>
              <a:pPr/>
              <a:t>29</a:t>
            </a:fld>
            <a:endParaRPr lang="en-US" altLang="zh-CN"/>
          </a:p>
        </p:txBody>
      </p:sp>
      <p:sp>
        <p:nvSpPr>
          <p:cNvPr id="34818" name="Rectangle 2"/>
          <p:cNvSpPr>
            <a:spLocks noGrp="1" noChangeArrowheads="1"/>
          </p:cNvSpPr>
          <p:nvPr>
            <p:ph type="title"/>
          </p:nvPr>
        </p:nvSpPr>
        <p:spPr/>
        <p:txBody>
          <a:bodyPr/>
          <a:lstStyle/>
          <a:p>
            <a:pPr marL="1117600" indent="-1117600"/>
            <a:r>
              <a:rPr lang="zh-CN" altLang="en-US"/>
              <a:t>金融市场的发展趋势</a:t>
            </a:r>
          </a:p>
        </p:txBody>
      </p:sp>
      <p:sp>
        <p:nvSpPr>
          <p:cNvPr id="34819" name="Rectangle 3"/>
          <p:cNvSpPr>
            <a:spLocks noGrp="1" noChangeArrowheads="1"/>
          </p:cNvSpPr>
          <p:nvPr>
            <p:ph type="body" idx="1"/>
          </p:nvPr>
        </p:nvSpPr>
        <p:spPr>
          <a:xfrm>
            <a:off x="539552" y="1484784"/>
            <a:ext cx="7259638" cy="4267200"/>
          </a:xfrm>
        </p:spPr>
        <p:txBody>
          <a:bodyPr/>
          <a:lstStyle/>
          <a:p>
            <a:r>
              <a:rPr lang="zh-CN" altLang="en-US" dirty="0" smtClean="0"/>
              <a:t>资产</a:t>
            </a:r>
            <a:r>
              <a:rPr lang="zh-CN" altLang="en-US" dirty="0"/>
              <a:t>证券化</a:t>
            </a:r>
          </a:p>
          <a:p>
            <a:r>
              <a:rPr lang="zh-CN" altLang="en-US" dirty="0"/>
              <a:t>金融全球化</a:t>
            </a:r>
          </a:p>
          <a:p>
            <a:r>
              <a:rPr lang="zh-CN" altLang="en-US" dirty="0"/>
              <a:t>金融自由化</a:t>
            </a:r>
          </a:p>
          <a:p>
            <a:r>
              <a:rPr lang="zh-CN" altLang="en-US" dirty="0"/>
              <a:t>金融工程化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13" name="灯片编号占位符 5"/>
          <p:cNvSpPr>
            <a:spLocks noGrp="1"/>
          </p:cNvSpPr>
          <p:nvPr>
            <p:ph type="sldNum" sz="quarter" idx="12"/>
          </p:nvPr>
        </p:nvSpPr>
        <p:spPr/>
        <p:txBody>
          <a:bodyPr/>
          <a:lstStyle/>
          <a:p>
            <a:fld id="{469EA2C0-37AA-4089-906A-FADC7487E420}" type="slidenum">
              <a:rPr lang="en-US" altLang="zh-CN"/>
              <a:pPr/>
              <a:t>3</a:t>
            </a:fld>
            <a:endParaRPr lang="en-US" altLang="zh-CN"/>
          </a:p>
        </p:txBody>
      </p:sp>
      <p:sp>
        <p:nvSpPr>
          <p:cNvPr id="9218" name="Rectangle 2"/>
          <p:cNvSpPr>
            <a:spLocks noGrp="1" noChangeArrowheads="1"/>
          </p:cNvSpPr>
          <p:nvPr>
            <p:ph type="title"/>
          </p:nvPr>
        </p:nvSpPr>
        <p:spPr/>
        <p:txBody>
          <a:bodyPr/>
          <a:lstStyle/>
          <a:p>
            <a:r>
              <a:rPr lang="zh-CN" altLang="en-US"/>
              <a:t>金融与金融市场</a:t>
            </a:r>
          </a:p>
        </p:txBody>
      </p:sp>
      <p:sp>
        <p:nvSpPr>
          <p:cNvPr id="9219" name="Rectangle 3"/>
          <p:cNvSpPr>
            <a:spLocks noGrp="1" noChangeArrowheads="1"/>
          </p:cNvSpPr>
          <p:nvPr>
            <p:ph type="body" idx="1"/>
          </p:nvPr>
        </p:nvSpPr>
        <p:spPr/>
        <p:txBody>
          <a:bodyPr/>
          <a:lstStyle/>
          <a:p>
            <a:r>
              <a:rPr lang="zh-CN" altLang="en-US"/>
              <a:t>金融：资金融通 </a:t>
            </a:r>
          </a:p>
        </p:txBody>
      </p:sp>
      <p:sp>
        <p:nvSpPr>
          <p:cNvPr id="9223" name="Text Box 7"/>
          <p:cNvSpPr txBox="1">
            <a:spLocks noChangeArrowheads="1"/>
          </p:cNvSpPr>
          <p:nvPr/>
        </p:nvSpPr>
        <p:spPr bwMode="auto">
          <a:xfrm>
            <a:off x="990600" y="3429000"/>
            <a:ext cx="1219200" cy="396875"/>
          </a:xfrm>
          <a:prstGeom prst="rect">
            <a:avLst/>
          </a:prstGeom>
          <a:noFill/>
          <a:ln w="9525">
            <a:noFill/>
            <a:miter lim="800000"/>
            <a:headEnd/>
            <a:tailEnd/>
          </a:ln>
          <a:effectLst/>
        </p:spPr>
        <p:txBody>
          <a:bodyPr>
            <a:spAutoFit/>
          </a:bodyPr>
          <a:lstStyle/>
          <a:p>
            <a:pPr>
              <a:spcBef>
                <a:spcPct val="50000"/>
              </a:spcBef>
            </a:pPr>
            <a:r>
              <a:rPr lang="zh-CN" altLang="en-US" sz="2000"/>
              <a:t>企业融资</a:t>
            </a:r>
          </a:p>
        </p:txBody>
      </p:sp>
      <p:sp>
        <p:nvSpPr>
          <p:cNvPr id="9224" name="Text Box 8"/>
          <p:cNvSpPr txBox="1">
            <a:spLocks noChangeArrowheads="1"/>
          </p:cNvSpPr>
          <p:nvPr/>
        </p:nvSpPr>
        <p:spPr bwMode="auto">
          <a:xfrm>
            <a:off x="2514600" y="2743200"/>
            <a:ext cx="1219200" cy="396875"/>
          </a:xfrm>
          <a:prstGeom prst="rect">
            <a:avLst/>
          </a:prstGeom>
          <a:noFill/>
          <a:ln w="9525">
            <a:noFill/>
            <a:miter lim="800000"/>
            <a:headEnd/>
            <a:tailEnd/>
          </a:ln>
          <a:effectLst/>
        </p:spPr>
        <p:txBody>
          <a:bodyPr>
            <a:spAutoFit/>
          </a:bodyPr>
          <a:lstStyle/>
          <a:p>
            <a:pPr>
              <a:spcBef>
                <a:spcPct val="50000"/>
              </a:spcBef>
            </a:pPr>
            <a:r>
              <a:rPr lang="zh-CN" altLang="en-US" sz="2000"/>
              <a:t>内源融资</a:t>
            </a:r>
          </a:p>
        </p:txBody>
      </p:sp>
      <p:sp>
        <p:nvSpPr>
          <p:cNvPr id="9225" name="Text Box 9"/>
          <p:cNvSpPr txBox="1">
            <a:spLocks noChangeArrowheads="1"/>
          </p:cNvSpPr>
          <p:nvPr/>
        </p:nvSpPr>
        <p:spPr bwMode="auto">
          <a:xfrm>
            <a:off x="2514600" y="4267200"/>
            <a:ext cx="1219200" cy="396875"/>
          </a:xfrm>
          <a:prstGeom prst="rect">
            <a:avLst/>
          </a:prstGeom>
          <a:noFill/>
          <a:ln w="9525">
            <a:noFill/>
            <a:miter lim="800000"/>
            <a:headEnd/>
            <a:tailEnd/>
          </a:ln>
          <a:effectLst/>
        </p:spPr>
        <p:txBody>
          <a:bodyPr>
            <a:spAutoFit/>
          </a:bodyPr>
          <a:lstStyle/>
          <a:p>
            <a:pPr>
              <a:spcBef>
                <a:spcPct val="50000"/>
              </a:spcBef>
            </a:pPr>
            <a:r>
              <a:rPr lang="zh-CN" altLang="en-US" sz="2000"/>
              <a:t>外源融资</a:t>
            </a:r>
          </a:p>
        </p:txBody>
      </p:sp>
      <p:sp>
        <p:nvSpPr>
          <p:cNvPr id="9226" name="Text Box 10"/>
          <p:cNvSpPr txBox="1">
            <a:spLocks noChangeArrowheads="1"/>
          </p:cNvSpPr>
          <p:nvPr/>
        </p:nvSpPr>
        <p:spPr bwMode="auto">
          <a:xfrm>
            <a:off x="3962400" y="3657600"/>
            <a:ext cx="1219200" cy="396875"/>
          </a:xfrm>
          <a:prstGeom prst="rect">
            <a:avLst/>
          </a:prstGeom>
          <a:noFill/>
          <a:ln w="9525">
            <a:noFill/>
            <a:miter lim="800000"/>
            <a:headEnd/>
            <a:tailEnd/>
          </a:ln>
          <a:effectLst/>
        </p:spPr>
        <p:txBody>
          <a:bodyPr>
            <a:spAutoFit/>
          </a:bodyPr>
          <a:lstStyle/>
          <a:p>
            <a:pPr>
              <a:spcBef>
                <a:spcPct val="50000"/>
              </a:spcBef>
            </a:pPr>
            <a:r>
              <a:rPr lang="zh-CN" altLang="en-US" sz="2000"/>
              <a:t>股权融资</a:t>
            </a:r>
          </a:p>
        </p:txBody>
      </p:sp>
      <p:sp>
        <p:nvSpPr>
          <p:cNvPr id="9227" name="Text Box 11"/>
          <p:cNvSpPr txBox="1">
            <a:spLocks noChangeArrowheads="1"/>
          </p:cNvSpPr>
          <p:nvPr/>
        </p:nvSpPr>
        <p:spPr bwMode="auto">
          <a:xfrm>
            <a:off x="3962400" y="4800600"/>
            <a:ext cx="1219200" cy="396875"/>
          </a:xfrm>
          <a:prstGeom prst="rect">
            <a:avLst/>
          </a:prstGeom>
          <a:noFill/>
          <a:ln w="9525">
            <a:noFill/>
            <a:miter lim="800000"/>
            <a:headEnd/>
            <a:tailEnd/>
          </a:ln>
          <a:effectLst/>
        </p:spPr>
        <p:txBody>
          <a:bodyPr>
            <a:spAutoFit/>
          </a:bodyPr>
          <a:lstStyle/>
          <a:p>
            <a:pPr>
              <a:spcBef>
                <a:spcPct val="50000"/>
              </a:spcBef>
            </a:pPr>
            <a:r>
              <a:rPr lang="zh-CN" altLang="en-US" sz="2000"/>
              <a:t>债权融资</a:t>
            </a:r>
          </a:p>
        </p:txBody>
      </p:sp>
      <p:sp>
        <p:nvSpPr>
          <p:cNvPr id="9228" name="AutoShape 12"/>
          <p:cNvSpPr>
            <a:spLocks/>
          </p:cNvSpPr>
          <p:nvPr/>
        </p:nvSpPr>
        <p:spPr bwMode="auto">
          <a:xfrm>
            <a:off x="2362200" y="3048000"/>
            <a:ext cx="152400" cy="1371600"/>
          </a:xfrm>
          <a:prstGeom prst="lef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
        <p:nvSpPr>
          <p:cNvPr id="9229" name="AutoShape 13"/>
          <p:cNvSpPr>
            <a:spLocks/>
          </p:cNvSpPr>
          <p:nvPr/>
        </p:nvSpPr>
        <p:spPr bwMode="auto">
          <a:xfrm>
            <a:off x="3657600" y="3810000"/>
            <a:ext cx="152400" cy="1371600"/>
          </a:xfrm>
          <a:prstGeom prst="lef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8395E59B-9CE2-4790-B9F8-33D196AB4934}" type="slidenum">
              <a:rPr lang="en-US" altLang="zh-CN"/>
              <a:pPr/>
              <a:t>30</a:t>
            </a:fld>
            <a:endParaRPr lang="en-US" altLang="zh-CN"/>
          </a:p>
        </p:txBody>
      </p:sp>
      <p:sp>
        <p:nvSpPr>
          <p:cNvPr id="35842" name="Rectangle 2"/>
          <p:cNvSpPr>
            <a:spLocks noGrp="1" noChangeArrowheads="1"/>
          </p:cNvSpPr>
          <p:nvPr>
            <p:ph type="title"/>
          </p:nvPr>
        </p:nvSpPr>
        <p:spPr/>
        <p:txBody>
          <a:bodyPr/>
          <a:lstStyle/>
          <a:p>
            <a:r>
              <a:rPr lang="zh-CN" altLang="en-US"/>
              <a:t>资产证券化</a:t>
            </a:r>
          </a:p>
        </p:txBody>
      </p:sp>
      <p:sp>
        <p:nvSpPr>
          <p:cNvPr id="35843" name="Rectangle 3"/>
          <p:cNvSpPr>
            <a:spLocks noGrp="1" noChangeArrowheads="1"/>
          </p:cNvSpPr>
          <p:nvPr>
            <p:ph type="body" idx="1"/>
          </p:nvPr>
        </p:nvSpPr>
        <p:spPr/>
        <p:txBody>
          <a:bodyPr/>
          <a:lstStyle/>
          <a:p>
            <a:r>
              <a:rPr lang="zh-CN" altLang="en-US" b="1">
                <a:solidFill>
                  <a:schemeClr val="folHlink"/>
                </a:solidFill>
              </a:rPr>
              <a:t>证券化</a:t>
            </a:r>
            <a:r>
              <a:rPr lang="zh-CN" altLang="en-US"/>
              <a:t>：使储蓄者与借款者通过金融市场得以部分或全部匹配的一个过程或工具。</a:t>
            </a:r>
          </a:p>
          <a:p>
            <a:r>
              <a:rPr lang="zh-CN" altLang="en-US"/>
              <a:t>证券化的两个层次：（</a:t>
            </a:r>
            <a:r>
              <a:rPr lang="en-US" altLang="zh-CN"/>
              <a:t>1</a:t>
            </a:r>
            <a:r>
              <a:rPr lang="zh-CN" altLang="en-US"/>
              <a:t>）一级证券化，即通过资本市场或货币市场直接发行证券的</a:t>
            </a:r>
            <a:r>
              <a:rPr lang="zh-CN" altLang="en-US">
                <a:latin typeface="Arial"/>
              </a:rPr>
              <a:t>“</a:t>
            </a:r>
            <a:r>
              <a:rPr lang="zh-CN" altLang="en-US"/>
              <a:t>融资证券化</a:t>
            </a:r>
            <a:r>
              <a:rPr lang="zh-CN" altLang="en-US">
                <a:latin typeface="Arial"/>
              </a:rPr>
              <a:t>”</a:t>
            </a:r>
            <a:r>
              <a:rPr lang="zh-CN" altLang="en-US"/>
              <a:t>；（</a:t>
            </a:r>
            <a:r>
              <a:rPr lang="en-US" altLang="zh-CN"/>
              <a:t>2</a:t>
            </a:r>
            <a:r>
              <a:rPr lang="zh-CN" altLang="en-US"/>
              <a:t>）二级证券化，即资产证券化 。</a:t>
            </a:r>
          </a:p>
          <a:p>
            <a:r>
              <a:rPr lang="zh-CN" altLang="en-US" b="1">
                <a:solidFill>
                  <a:schemeClr val="folHlink"/>
                </a:solidFill>
              </a:rPr>
              <a:t>资产证券化</a:t>
            </a:r>
            <a:r>
              <a:rPr lang="zh-CN" altLang="en-US"/>
              <a:t>：资产证券化就是创立由资产担保的证券的过程。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12BDF8E9-BA0C-410F-BB4B-8A7AD76AEAD7}" type="slidenum">
              <a:rPr lang="en-US" altLang="zh-CN"/>
              <a:pPr/>
              <a:t>31</a:t>
            </a:fld>
            <a:endParaRPr lang="en-US" altLang="zh-CN"/>
          </a:p>
        </p:txBody>
      </p:sp>
      <p:sp>
        <p:nvSpPr>
          <p:cNvPr id="36866" name="Rectangle 2"/>
          <p:cNvSpPr>
            <a:spLocks noGrp="1" noChangeArrowheads="1"/>
          </p:cNvSpPr>
          <p:nvPr>
            <p:ph type="title"/>
          </p:nvPr>
        </p:nvSpPr>
        <p:spPr/>
        <p:txBody>
          <a:bodyPr/>
          <a:lstStyle/>
          <a:p>
            <a:r>
              <a:rPr lang="zh-CN" altLang="en-US" dirty="0"/>
              <a:t>资产证券化产生的原因</a:t>
            </a:r>
          </a:p>
        </p:txBody>
      </p:sp>
      <p:sp>
        <p:nvSpPr>
          <p:cNvPr id="36867" name="Rectangle 3"/>
          <p:cNvSpPr>
            <a:spLocks noGrp="1" noChangeArrowheads="1"/>
          </p:cNvSpPr>
          <p:nvPr>
            <p:ph type="body" idx="1"/>
          </p:nvPr>
        </p:nvSpPr>
        <p:spPr/>
        <p:txBody>
          <a:bodyPr/>
          <a:lstStyle/>
          <a:p>
            <a:r>
              <a:rPr lang="zh-CN" altLang="en-US" sz="2600" dirty="0"/>
              <a:t>银行经营地域的限制，推动了资产证券化的发展 </a:t>
            </a:r>
          </a:p>
          <a:p>
            <a:r>
              <a:rPr lang="zh-CN" altLang="en-US" sz="2600" dirty="0"/>
              <a:t>美国储蓄机构的利率管理，为资产证券化市场提供了发展的动力</a:t>
            </a:r>
          </a:p>
          <a:p>
            <a:r>
              <a:rPr lang="zh-CN" altLang="en-US" sz="2600" dirty="0"/>
              <a:t>进入</a:t>
            </a:r>
            <a:r>
              <a:rPr lang="en-US" altLang="zh-CN" sz="2600" dirty="0"/>
              <a:t>70</a:t>
            </a:r>
            <a:r>
              <a:rPr lang="zh-CN" altLang="en-US" sz="2600" dirty="0"/>
              <a:t>年代以后，利率上升和汇率波动使得银行和储蓄机构更加关注自己的风险暴露，金融机构在资产负债管理方面面临着巨大挑战 </a:t>
            </a:r>
          </a:p>
          <a:p>
            <a:r>
              <a:rPr lang="zh-CN" altLang="en-US" sz="2600" dirty="0"/>
              <a:t>资本充足率的规定推动了资产证券化的发展趋势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dirty="0"/>
          </a:p>
        </p:txBody>
      </p:sp>
      <p:sp>
        <p:nvSpPr>
          <p:cNvPr id="43" name="灯片编号占位符 5"/>
          <p:cNvSpPr>
            <a:spLocks noGrp="1"/>
          </p:cNvSpPr>
          <p:nvPr>
            <p:ph type="sldNum" sz="quarter" idx="12"/>
          </p:nvPr>
        </p:nvSpPr>
        <p:spPr/>
        <p:txBody>
          <a:bodyPr/>
          <a:lstStyle/>
          <a:p>
            <a:fld id="{6DAF8309-D18D-4C18-9FA5-2F52D747AD69}" type="slidenum">
              <a:rPr lang="en-US" altLang="zh-CN"/>
              <a:pPr/>
              <a:t>32</a:t>
            </a:fld>
            <a:endParaRPr lang="en-US" altLang="zh-CN"/>
          </a:p>
        </p:txBody>
      </p:sp>
      <p:sp>
        <p:nvSpPr>
          <p:cNvPr id="37890" name="Rectangle 2"/>
          <p:cNvSpPr>
            <a:spLocks noGrp="1" noChangeArrowheads="1"/>
          </p:cNvSpPr>
          <p:nvPr>
            <p:ph type="title"/>
          </p:nvPr>
        </p:nvSpPr>
        <p:spPr/>
        <p:txBody>
          <a:bodyPr/>
          <a:lstStyle/>
          <a:p>
            <a:r>
              <a:rPr lang="zh-CN" altLang="en-US" dirty="0"/>
              <a:t>我国现行存贷款利率表 </a:t>
            </a:r>
          </a:p>
        </p:txBody>
      </p:sp>
      <p:graphicFrame>
        <p:nvGraphicFramePr>
          <p:cNvPr id="38051" name="Group 163"/>
          <p:cNvGraphicFramePr>
            <a:graphicFrameLocks noGrp="1"/>
          </p:cNvGraphicFramePr>
          <p:nvPr>
            <p:ph idx="1"/>
            <p:extLst>
              <p:ext uri="{D42A27DB-BD31-4B8C-83A1-F6EECF244321}">
                <p14:modId xmlns:p14="http://schemas.microsoft.com/office/powerpoint/2010/main" val="2710687101"/>
              </p:ext>
            </p:extLst>
          </p:nvPr>
        </p:nvGraphicFramePr>
        <p:xfrm>
          <a:off x="533400" y="1828800"/>
          <a:ext cx="8229600" cy="3825241"/>
        </p:xfrm>
        <a:graphic>
          <a:graphicData uri="http://schemas.openxmlformats.org/drawingml/2006/table">
            <a:tbl>
              <a:tblPr/>
              <a:tblGrid>
                <a:gridCol w="2503488">
                  <a:extLst>
                    <a:ext uri="{9D8B030D-6E8A-4147-A177-3AD203B41FA5}">
                      <a16:colId xmlns:a16="http://schemas.microsoft.com/office/drawing/2014/main" val="20000"/>
                    </a:ext>
                  </a:extLst>
                </a:gridCol>
                <a:gridCol w="1927225">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1871662">
                  <a:extLst>
                    <a:ext uri="{9D8B030D-6E8A-4147-A177-3AD203B41FA5}">
                      <a16:colId xmlns:a16="http://schemas.microsoft.com/office/drawing/2014/main" val="20003"/>
                    </a:ext>
                  </a:extLst>
                </a:gridCol>
              </a:tblGrid>
              <a:tr h="60960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年限</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存款利率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贷款利率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存贷差</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个月</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年</a:t>
                      </a: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4.75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78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2.75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4.90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2.15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年（含）</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4.90</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0"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年</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以上</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（公积金贷款）</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3.25</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053" name="Text Box 165"/>
          <p:cNvSpPr txBox="1">
            <a:spLocks noChangeArrowheads="1"/>
          </p:cNvSpPr>
          <p:nvPr/>
        </p:nvSpPr>
        <p:spPr bwMode="auto">
          <a:xfrm>
            <a:off x="685800" y="5638800"/>
            <a:ext cx="4876800" cy="366713"/>
          </a:xfrm>
          <a:prstGeom prst="rect">
            <a:avLst/>
          </a:prstGeom>
          <a:noFill/>
          <a:ln w="9525">
            <a:noFill/>
            <a:miter lim="800000"/>
            <a:headEnd/>
            <a:tailEnd/>
          </a:ln>
          <a:effectLst/>
        </p:spPr>
        <p:txBody>
          <a:bodyPr>
            <a:spAutoFit/>
          </a:bodyPr>
          <a:lstStyle/>
          <a:p>
            <a:pPr>
              <a:spcBef>
                <a:spcPct val="50000"/>
              </a:spcBef>
            </a:pPr>
            <a:r>
              <a:rPr lang="zh-CN" altLang="en-US" dirty="0"/>
              <a:t>资料来源：</a:t>
            </a:r>
            <a:r>
              <a:rPr lang="en-US" altLang="zh-CN" dirty="0"/>
              <a:t>www.pbc.gov.cn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利率市场化进程</a:t>
            </a:r>
            <a:endParaRPr lang="zh-CN" altLang="en-US" dirty="0"/>
          </a:p>
        </p:txBody>
      </p:sp>
      <p:sp>
        <p:nvSpPr>
          <p:cNvPr id="3" name="内容占位符 2"/>
          <p:cNvSpPr>
            <a:spLocks noGrp="1"/>
          </p:cNvSpPr>
          <p:nvPr>
            <p:ph idx="1"/>
          </p:nvPr>
        </p:nvSpPr>
        <p:spPr>
          <a:xfrm>
            <a:off x="457200" y="4402543"/>
            <a:ext cx="8229600" cy="1723620"/>
          </a:xfrm>
        </p:spPr>
        <p:txBody>
          <a:bodyPr>
            <a:normAutofit/>
          </a:bodyPr>
          <a:lstStyle/>
          <a:p>
            <a:r>
              <a:rPr lang="en-US" altLang="zh-CN" sz="1600" dirty="0"/>
              <a:t>3</a:t>
            </a:r>
            <a:r>
              <a:rPr lang="zh-CN" altLang="en-US" sz="1600" dirty="0"/>
              <a:t>月底，国务院发布第</a:t>
            </a:r>
            <a:r>
              <a:rPr lang="en-US" altLang="zh-CN" sz="1600" dirty="0"/>
              <a:t>660</a:t>
            </a:r>
            <a:r>
              <a:rPr lang="zh-CN" altLang="en-US" sz="1600" dirty="0"/>
              <a:t>号国务院令</a:t>
            </a:r>
            <a:r>
              <a:rPr lang="en-US" altLang="zh-CN" sz="1600" dirty="0"/>
              <a:t>《</a:t>
            </a:r>
            <a:r>
              <a:rPr lang="zh-CN" altLang="en-US" sz="1600" dirty="0"/>
              <a:t>存款保险条例</a:t>
            </a:r>
            <a:r>
              <a:rPr lang="en-US" altLang="zh-CN" sz="1600" dirty="0"/>
              <a:t>》</a:t>
            </a:r>
            <a:r>
              <a:rPr lang="zh-CN" altLang="en-US" sz="1600" dirty="0"/>
              <a:t>于今年</a:t>
            </a:r>
            <a:r>
              <a:rPr lang="en-US" altLang="zh-CN" sz="1600" dirty="0"/>
              <a:t>5</a:t>
            </a:r>
            <a:r>
              <a:rPr lang="zh-CN" altLang="en-US" sz="1600" dirty="0"/>
              <a:t>月</a:t>
            </a:r>
            <a:r>
              <a:rPr lang="en-US" altLang="zh-CN" sz="1600" dirty="0"/>
              <a:t>1</a:t>
            </a:r>
            <a:r>
              <a:rPr lang="zh-CN" altLang="en-US" sz="1600" dirty="0"/>
              <a:t>日起实施。</a:t>
            </a:r>
            <a:endParaRPr lang="en-US" altLang="zh-CN" sz="1600" dirty="0"/>
          </a:p>
          <a:p>
            <a:r>
              <a:rPr lang="en-US" altLang="zh-CN" sz="1600" dirty="0"/>
              <a:t>6</a:t>
            </a:r>
            <a:r>
              <a:rPr lang="zh-CN" altLang="en-US" sz="1600" dirty="0"/>
              <a:t>月</a:t>
            </a:r>
            <a:r>
              <a:rPr lang="en-US" altLang="zh-CN" sz="1600" dirty="0"/>
              <a:t>2</a:t>
            </a:r>
            <a:r>
              <a:rPr lang="zh-CN" altLang="en-US" sz="1600" dirty="0"/>
              <a:t>日晚，央行正式发布</a:t>
            </a:r>
            <a:r>
              <a:rPr lang="en-US" altLang="zh-CN" sz="1600" dirty="0"/>
              <a:t>《</a:t>
            </a:r>
            <a:r>
              <a:rPr lang="zh-CN" altLang="en-US" sz="1600" dirty="0"/>
              <a:t>大额存单管理暂行办法</a:t>
            </a:r>
            <a:r>
              <a:rPr lang="en-US" altLang="zh-CN" sz="1600" dirty="0"/>
              <a:t>》</a:t>
            </a:r>
            <a:r>
              <a:rPr lang="zh-CN" altLang="en-US" sz="1600" dirty="0"/>
              <a:t>，并即日起执行 </a:t>
            </a:r>
          </a:p>
          <a:p>
            <a:r>
              <a:rPr lang="en-US" altLang="zh-CN" sz="1600" dirty="0"/>
              <a:t>8</a:t>
            </a:r>
            <a:r>
              <a:rPr lang="zh-CN" altLang="en-US" sz="1600" dirty="0"/>
              <a:t>月</a:t>
            </a:r>
            <a:r>
              <a:rPr lang="en-US" altLang="zh-CN" sz="1600" dirty="0"/>
              <a:t>25</a:t>
            </a:r>
            <a:r>
              <a:rPr lang="zh-CN" altLang="en-US" sz="1600" dirty="0"/>
              <a:t>日央行降息降准的同时宣布，</a:t>
            </a:r>
            <a:r>
              <a:rPr lang="en-US" altLang="zh-CN" sz="1600" dirty="0"/>
              <a:t>1</a:t>
            </a:r>
            <a:r>
              <a:rPr lang="zh-CN" altLang="en-US" sz="1600" dirty="0"/>
              <a:t>年期以上的存款利率浮动上限取消 </a:t>
            </a:r>
          </a:p>
          <a:p>
            <a:r>
              <a:rPr lang="en-US" altLang="zh-CN" sz="1600" dirty="0"/>
              <a:t>10</a:t>
            </a:r>
            <a:r>
              <a:rPr lang="zh-CN" altLang="en-US" sz="1600" dirty="0"/>
              <a:t>月</a:t>
            </a:r>
            <a:r>
              <a:rPr lang="en-US" altLang="zh-CN" sz="1600" dirty="0"/>
              <a:t>23</a:t>
            </a:r>
            <a:r>
              <a:rPr lang="zh-CN" altLang="en-US" sz="1600" dirty="0"/>
              <a:t>日央行降息降准的同时宣布，对商业银行和农村合作金融机构等不再设置存款利率浮动上限</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268760"/>
            <a:ext cx="7848872" cy="2917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631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286CC1E4-7FC8-4891-837C-6E1922E61466}" type="slidenum">
              <a:rPr lang="en-US" altLang="zh-CN"/>
              <a:pPr/>
              <a:t>34</a:t>
            </a:fld>
            <a:endParaRPr lang="en-US" altLang="zh-CN"/>
          </a:p>
        </p:txBody>
      </p:sp>
      <p:sp>
        <p:nvSpPr>
          <p:cNvPr id="38914" name="Rectangle 2"/>
          <p:cNvSpPr>
            <a:spLocks noGrp="1" noChangeArrowheads="1"/>
          </p:cNvSpPr>
          <p:nvPr>
            <p:ph type="title"/>
          </p:nvPr>
        </p:nvSpPr>
        <p:spPr/>
        <p:txBody>
          <a:bodyPr/>
          <a:lstStyle/>
          <a:p>
            <a:r>
              <a:rPr lang="zh-CN" altLang="en-US"/>
              <a:t>资产证券化的优点</a:t>
            </a:r>
          </a:p>
        </p:txBody>
      </p:sp>
      <p:sp>
        <p:nvSpPr>
          <p:cNvPr id="38915" name="Rectangle 3"/>
          <p:cNvSpPr>
            <a:spLocks noGrp="1" noChangeArrowheads="1"/>
          </p:cNvSpPr>
          <p:nvPr>
            <p:ph type="body" idx="1"/>
          </p:nvPr>
        </p:nvSpPr>
        <p:spPr/>
        <p:txBody>
          <a:bodyPr/>
          <a:lstStyle/>
          <a:p>
            <a:pPr>
              <a:lnSpc>
                <a:spcPct val="80000"/>
              </a:lnSpc>
            </a:pPr>
            <a:r>
              <a:rPr lang="zh-CN" altLang="en-US" sz="2600"/>
              <a:t>对发起者：相对缺乏流动性、个别的资产转变为流动性高、可在资本市场上交易的金融产品 。</a:t>
            </a:r>
          </a:p>
          <a:p>
            <a:pPr>
              <a:lnSpc>
                <a:spcPct val="80000"/>
              </a:lnSpc>
            </a:pPr>
            <a:r>
              <a:rPr lang="zh-CN" altLang="en-US" sz="2600"/>
              <a:t>对投资者：资产担保类证券提供了比具有可比性的政府担保债券更高的收益。 </a:t>
            </a:r>
          </a:p>
          <a:p>
            <a:pPr>
              <a:lnSpc>
                <a:spcPct val="80000"/>
              </a:lnSpc>
            </a:pPr>
            <a:r>
              <a:rPr lang="zh-CN" altLang="en-US" sz="2600"/>
              <a:t>对社会和经济的影响：广泛应用资产证券化有助于实现社会和经济的目标 。</a:t>
            </a:r>
          </a:p>
          <a:p>
            <a:pPr>
              <a:lnSpc>
                <a:spcPct val="80000"/>
              </a:lnSpc>
            </a:pPr>
            <a:r>
              <a:rPr lang="zh-CN" altLang="en-US" sz="2600"/>
              <a:t>健康的资产证券化市场提供了一种有效的机制，通过它金融机构可以将集中的信用风险、利率风险和市场风险转移给投资者和更加分散的资本市场，从而降低了金融机构的个别风险及金融体系的系统风险。</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44B85B2F-0217-41ED-AF86-23F55AC4E518}" type="slidenum">
              <a:rPr lang="en-US" altLang="zh-CN"/>
              <a:pPr/>
              <a:t>35</a:t>
            </a:fld>
            <a:endParaRPr lang="en-US" altLang="zh-CN"/>
          </a:p>
        </p:txBody>
      </p:sp>
      <p:sp>
        <p:nvSpPr>
          <p:cNvPr id="40962" name="Rectangle 2"/>
          <p:cNvSpPr>
            <a:spLocks noGrp="1" noChangeArrowheads="1"/>
          </p:cNvSpPr>
          <p:nvPr>
            <p:ph type="title"/>
          </p:nvPr>
        </p:nvSpPr>
        <p:spPr/>
        <p:txBody>
          <a:bodyPr/>
          <a:lstStyle/>
          <a:p>
            <a:r>
              <a:rPr lang="zh-CN" altLang="en-US"/>
              <a:t>适合资产证券化的资产特征</a:t>
            </a:r>
          </a:p>
        </p:txBody>
      </p:sp>
      <p:sp>
        <p:nvSpPr>
          <p:cNvPr id="40963" name="Rectangle 3"/>
          <p:cNvSpPr>
            <a:spLocks noGrp="1" noChangeArrowheads="1"/>
          </p:cNvSpPr>
          <p:nvPr>
            <p:ph type="body" idx="1"/>
          </p:nvPr>
        </p:nvSpPr>
        <p:spPr/>
        <p:txBody>
          <a:bodyPr/>
          <a:lstStyle/>
          <a:p>
            <a:pPr marL="609600" indent="-609600">
              <a:lnSpc>
                <a:spcPct val="90000"/>
              </a:lnSpc>
            </a:pPr>
            <a:r>
              <a:rPr lang="zh-CN" altLang="en-US" sz="2600"/>
              <a:t>能在未来产生可以预测的稳定现金流量；</a:t>
            </a:r>
          </a:p>
          <a:p>
            <a:pPr marL="609600" indent="-609600">
              <a:lnSpc>
                <a:spcPct val="90000"/>
              </a:lnSpc>
            </a:pPr>
            <a:r>
              <a:rPr lang="zh-CN" altLang="en-US" sz="2600"/>
              <a:t>现金流量的期限结构清晰；</a:t>
            </a:r>
          </a:p>
          <a:p>
            <a:pPr marL="609600" indent="-609600">
              <a:lnSpc>
                <a:spcPct val="90000"/>
              </a:lnSpc>
            </a:pPr>
            <a:r>
              <a:rPr lang="zh-CN" altLang="en-US" sz="2600"/>
              <a:t>一定时期的低违约率、低损失率的历史记录；</a:t>
            </a:r>
          </a:p>
          <a:p>
            <a:pPr marL="609600" indent="-609600">
              <a:lnSpc>
                <a:spcPct val="90000"/>
              </a:lnSpc>
            </a:pPr>
            <a:r>
              <a:rPr lang="zh-CN" altLang="en-US" sz="2600"/>
              <a:t>本息的偿还分摊于整个资产的存许期内；</a:t>
            </a:r>
          </a:p>
          <a:p>
            <a:pPr marL="609600" indent="-609600">
              <a:lnSpc>
                <a:spcPct val="90000"/>
              </a:lnSpc>
            </a:pPr>
            <a:r>
              <a:rPr lang="zh-CN" altLang="en-US" sz="2600"/>
              <a:t>该资产的债务人有广泛的地域和人口分布；</a:t>
            </a:r>
          </a:p>
          <a:p>
            <a:pPr marL="609600" indent="-609600">
              <a:lnSpc>
                <a:spcPct val="90000"/>
              </a:lnSpc>
            </a:pPr>
            <a:r>
              <a:rPr lang="zh-CN" altLang="en-US" sz="2600"/>
              <a:t>原所有者已持有该资产一段时间，且资产达到一定的信用标准；</a:t>
            </a:r>
          </a:p>
          <a:p>
            <a:pPr marL="609600" indent="-609600">
              <a:lnSpc>
                <a:spcPct val="90000"/>
              </a:lnSpc>
            </a:pPr>
            <a:r>
              <a:rPr lang="zh-CN" altLang="en-US" sz="2600"/>
              <a:t>该资产有较高的变现价值或它对于债务人的效用很高；</a:t>
            </a:r>
          </a:p>
          <a:p>
            <a:pPr marL="609600" indent="-609600">
              <a:lnSpc>
                <a:spcPct val="90000"/>
              </a:lnSpc>
            </a:pPr>
            <a:r>
              <a:rPr lang="zh-CN" altLang="en-US" sz="2600"/>
              <a:t>该资产具有标准化、高质量的合同条款。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150" name="灯片编号占位符 5"/>
          <p:cNvSpPr>
            <a:spLocks noGrp="1"/>
          </p:cNvSpPr>
          <p:nvPr>
            <p:ph type="sldNum" sz="quarter" idx="12"/>
          </p:nvPr>
        </p:nvSpPr>
        <p:spPr/>
        <p:txBody>
          <a:bodyPr/>
          <a:lstStyle/>
          <a:p>
            <a:fld id="{56089BF8-7C13-4FA9-909D-6C9CBB2AAD23}" type="slidenum">
              <a:rPr lang="en-US" altLang="zh-CN"/>
              <a:pPr/>
              <a:t>36</a:t>
            </a:fld>
            <a:endParaRPr lang="en-US" altLang="zh-CN"/>
          </a:p>
        </p:txBody>
      </p:sp>
      <p:graphicFrame>
        <p:nvGraphicFramePr>
          <p:cNvPr id="55504" name="Group 1232"/>
          <p:cNvGraphicFramePr>
            <a:graphicFrameLocks noGrp="1"/>
          </p:cNvGraphicFramePr>
          <p:nvPr>
            <p:ph idx="1"/>
          </p:nvPr>
        </p:nvGraphicFramePr>
        <p:xfrm>
          <a:off x="381000" y="228600"/>
          <a:ext cx="8405813" cy="6461760"/>
        </p:xfrm>
        <a:graphic>
          <a:graphicData uri="http://schemas.openxmlformats.org/drawingml/2006/table">
            <a:tbl>
              <a:tblPr/>
              <a:tblGrid>
                <a:gridCol w="76517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71563">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966787">
                  <a:extLst>
                    <a:ext uri="{9D8B030D-6E8A-4147-A177-3AD203B41FA5}">
                      <a16:colId xmlns:a16="http://schemas.microsoft.com/office/drawing/2014/main" val="20005"/>
                    </a:ext>
                  </a:extLst>
                </a:gridCol>
                <a:gridCol w="1071563">
                  <a:extLst>
                    <a:ext uri="{9D8B030D-6E8A-4147-A177-3AD203B41FA5}">
                      <a16:colId xmlns:a16="http://schemas.microsoft.com/office/drawing/2014/main" val="20006"/>
                    </a:ext>
                  </a:extLst>
                </a:gridCol>
                <a:gridCol w="1073150">
                  <a:extLst>
                    <a:ext uri="{9D8B030D-6E8A-4147-A177-3AD203B41FA5}">
                      <a16:colId xmlns:a16="http://schemas.microsoft.com/office/drawing/2014/main" val="20007"/>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dirty="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Auto</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Loans</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Credit</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card</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Home E</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Loans</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Manu-</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Housing</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Stu</a:t>
                      </a:r>
                    </a:p>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Loans</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Other</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Total</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214.5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116.7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535.8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14.37%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16.83%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21.78%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1999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114.1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257.9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316.7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900.8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28.63%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15.75%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3.75%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35.16%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187.9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361.9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185.1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42.7</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60.2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443.4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1281.2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14.67%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28.25%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14.45%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4.70%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34.61%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234.5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401.9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99.2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567.8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1693.7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13.85%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23.73%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20.43%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2.62%</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33.52%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219.7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356.7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551.1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153.2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640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1955.2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11.24%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18.24%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28.19%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1.76%</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7.84%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32.73%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198.5</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347.8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585.6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243.9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1069.7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2472.4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8.03%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14.07%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23.69%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9.86%</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43.27%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78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135.9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292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320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246.1</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2429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2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5.59%</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12.02%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13.17%</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10.13%</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58.34%</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BC597E28-99D7-4267-AB36-4368726A03AD}" type="slidenum">
              <a:rPr lang="en-US" altLang="zh-CN"/>
              <a:pPr/>
              <a:t>37</a:t>
            </a:fld>
            <a:endParaRPr lang="en-US" altLang="zh-CN"/>
          </a:p>
        </p:txBody>
      </p:sp>
      <p:sp>
        <p:nvSpPr>
          <p:cNvPr id="45058" name="Rectangle 2"/>
          <p:cNvSpPr>
            <a:spLocks noGrp="1" noChangeArrowheads="1"/>
          </p:cNvSpPr>
          <p:nvPr>
            <p:ph type="title"/>
          </p:nvPr>
        </p:nvSpPr>
        <p:spPr/>
        <p:txBody>
          <a:bodyPr/>
          <a:lstStyle/>
          <a:p>
            <a:pPr marL="1117600" indent="-1117600"/>
            <a:r>
              <a:rPr lang="zh-CN" altLang="en-US"/>
              <a:t>金融全球化</a:t>
            </a:r>
          </a:p>
        </p:txBody>
      </p:sp>
      <p:sp>
        <p:nvSpPr>
          <p:cNvPr id="45059" name="Rectangle 3"/>
          <p:cNvSpPr>
            <a:spLocks noGrp="1" noChangeArrowheads="1"/>
          </p:cNvSpPr>
          <p:nvPr>
            <p:ph type="body" idx="1"/>
          </p:nvPr>
        </p:nvSpPr>
        <p:spPr/>
        <p:txBody>
          <a:bodyPr/>
          <a:lstStyle/>
          <a:p>
            <a:r>
              <a:rPr lang="zh-CN" altLang="en-US" sz="2600"/>
              <a:t>金融全球化的内容</a:t>
            </a:r>
          </a:p>
          <a:p>
            <a:pPr lvl="1"/>
            <a:r>
              <a:rPr lang="zh-CN" altLang="en-US" sz="2200"/>
              <a:t>市场交易的国际化 </a:t>
            </a:r>
          </a:p>
          <a:p>
            <a:pPr lvl="1"/>
            <a:r>
              <a:rPr lang="zh-CN" altLang="en-US" sz="2200"/>
              <a:t>市场参与者的国际化  </a:t>
            </a:r>
          </a:p>
          <a:p>
            <a:r>
              <a:rPr lang="zh-CN" altLang="en-US" sz="2600"/>
              <a:t>金融全球化的原因</a:t>
            </a:r>
          </a:p>
          <a:p>
            <a:pPr lvl="1"/>
            <a:r>
              <a:rPr lang="zh-CN" altLang="en-US" sz="2200"/>
              <a:t>金融管制放松所带来的影响。</a:t>
            </a:r>
          </a:p>
          <a:p>
            <a:pPr lvl="1"/>
            <a:r>
              <a:rPr lang="zh-CN" altLang="en-US" sz="2200"/>
              <a:t>现代电子通讯技术的快速发展，为金融的全球化创造了便利的条件。 </a:t>
            </a:r>
          </a:p>
          <a:p>
            <a:pPr lvl="1"/>
            <a:r>
              <a:rPr lang="zh-CN" altLang="en-US" sz="2200"/>
              <a:t>金融创新的影响。 </a:t>
            </a:r>
          </a:p>
          <a:p>
            <a:pPr lvl="1"/>
            <a:r>
              <a:rPr lang="zh-CN" altLang="en-US" sz="2200"/>
              <a:t>国际金融市场上投资主体的变化推动了其进一步的全球化。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3200" smtClean="0"/>
              <a:t>emergence of globalized financial markets</a:t>
            </a:r>
          </a:p>
        </p:txBody>
      </p:sp>
      <p:sp>
        <p:nvSpPr>
          <p:cNvPr id="34819" name="页脚占位符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ltLang="zh-CN" smtClean="0"/>
              <a:t>CUFE </a:t>
            </a:r>
            <a:r>
              <a:rPr lang="zh-CN" altLang="en-US" smtClean="0"/>
              <a:t>金融市场与金融机构</a:t>
            </a:r>
            <a:endParaRPr lang="en-US" altLang="zh-CN" smtClean="0"/>
          </a:p>
        </p:txBody>
      </p:sp>
      <p:sp>
        <p:nvSpPr>
          <p:cNvPr id="5" name="灯片编号占位符 5"/>
          <p:cNvSpPr>
            <a:spLocks noGrp="1"/>
          </p:cNvSpPr>
          <p:nvPr>
            <p:ph type="sldNum" sz="quarter" idx="12"/>
          </p:nvPr>
        </p:nvSpPr>
        <p:spPr/>
        <p:txBody>
          <a:bodyPr/>
          <a:lstStyle/>
          <a:p>
            <a:pPr>
              <a:defRPr/>
            </a:pPr>
            <a:fld id="{74FAF35C-707E-4922-88AA-CC0750FB0206}" type="slidenum">
              <a:rPr lang="en-US" altLang="zh-CN"/>
              <a:pPr>
                <a:defRPr/>
              </a:pPr>
              <a:t>38</a:t>
            </a:fld>
            <a:endParaRPr lang="en-US" altLang="zh-CN"/>
          </a:p>
        </p:txBody>
      </p:sp>
      <p:sp>
        <p:nvSpPr>
          <p:cNvPr id="34821" name="Rectangle 3"/>
          <p:cNvSpPr>
            <a:spLocks noGrp="1" noChangeArrowheads="1"/>
          </p:cNvSpPr>
          <p:nvPr>
            <p:ph sz="quarter" idx="1"/>
          </p:nvPr>
        </p:nvSpPr>
        <p:spPr/>
        <p:txBody>
          <a:bodyPr/>
          <a:lstStyle/>
          <a:p>
            <a:pPr eaLnBrk="1" hangingPunct="1">
              <a:lnSpc>
                <a:spcPct val="80000"/>
              </a:lnSpc>
            </a:pPr>
            <a:r>
              <a:rPr lang="zh-CN" altLang="en-US" sz="2400" smtClean="0"/>
              <a:t>全球市场的推动力：政府放松外汇和金融市场管制</a:t>
            </a:r>
          </a:p>
          <a:p>
            <a:pPr eaLnBrk="1" hangingPunct="1">
              <a:lnSpc>
                <a:spcPct val="80000"/>
              </a:lnSpc>
            </a:pPr>
            <a:r>
              <a:rPr lang="zh-CN" altLang="en-US" sz="2400" smtClean="0"/>
              <a:t>日本</a:t>
            </a:r>
          </a:p>
          <a:p>
            <a:pPr lvl="1" eaLnBrk="1" hangingPunct="1">
              <a:lnSpc>
                <a:spcPct val="80000"/>
              </a:lnSpc>
            </a:pPr>
            <a:r>
              <a:rPr lang="en-US" altLang="zh-CN" sz="2000" smtClean="0"/>
              <a:t>1980</a:t>
            </a:r>
            <a:r>
              <a:rPr lang="zh-CN" altLang="en-US" sz="2000" smtClean="0"/>
              <a:t>年，放松外汇市场</a:t>
            </a:r>
          </a:p>
          <a:p>
            <a:pPr lvl="1" eaLnBrk="1" hangingPunct="1">
              <a:lnSpc>
                <a:spcPct val="80000"/>
              </a:lnSpc>
            </a:pPr>
            <a:r>
              <a:rPr lang="en-US" altLang="zh-CN" sz="2000" smtClean="0"/>
              <a:t>1985</a:t>
            </a:r>
            <a:r>
              <a:rPr lang="zh-CN" altLang="en-US" sz="2000" smtClean="0"/>
              <a:t>年，允许外国券商入场</a:t>
            </a:r>
          </a:p>
          <a:p>
            <a:pPr eaLnBrk="1" hangingPunct="1">
              <a:lnSpc>
                <a:spcPct val="80000"/>
              </a:lnSpc>
            </a:pPr>
            <a:r>
              <a:rPr lang="zh-CN" altLang="en-US" sz="2400" smtClean="0"/>
              <a:t>英国</a:t>
            </a:r>
          </a:p>
          <a:p>
            <a:pPr lvl="1" eaLnBrk="1" hangingPunct="1">
              <a:lnSpc>
                <a:spcPct val="80000"/>
              </a:lnSpc>
            </a:pPr>
            <a:r>
              <a:rPr lang="en-US" altLang="zh-CN" sz="2000" smtClean="0"/>
              <a:t>1986</a:t>
            </a:r>
            <a:r>
              <a:rPr lang="zh-CN" altLang="en-US" sz="2000" smtClean="0"/>
              <a:t>年，</a:t>
            </a:r>
            <a:r>
              <a:rPr lang="en-US" altLang="zh-CN" sz="2000" smtClean="0"/>
              <a:t>LSE</a:t>
            </a:r>
            <a:r>
              <a:rPr lang="zh-CN" altLang="en-US" sz="2000" smtClean="0"/>
              <a:t>允许外资券商成为普通会员</a:t>
            </a:r>
          </a:p>
          <a:p>
            <a:pPr lvl="1" eaLnBrk="1" hangingPunct="1">
              <a:lnSpc>
                <a:spcPct val="80000"/>
              </a:lnSpc>
            </a:pPr>
            <a:r>
              <a:rPr lang="en-US" altLang="zh-CN" sz="2000" smtClean="0"/>
              <a:t>1986</a:t>
            </a:r>
            <a:r>
              <a:rPr lang="zh-CN" altLang="en-US" sz="2000" smtClean="0"/>
              <a:t>年，</a:t>
            </a:r>
            <a:r>
              <a:rPr lang="en-US" altLang="zh-CN" sz="2000" smtClean="0"/>
              <a:t>Big Bang</a:t>
            </a:r>
            <a:r>
              <a:rPr lang="zh-CN" altLang="en-US" sz="2000" smtClean="0"/>
              <a:t>：取消了固定佣金；取消了经纪和做市业务隔离的限制；允许商业银行业务和投资银行业务混业经营</a:t>
            </a:r>
          </a:p>
          <a:p>
            <a:pPr eaLnBrk="1" hangingPunct="1">
              <a:lnSpc>
                <a:spcPct val="80000"/>
              </a:lnSpc>
            </a:pPr>
            <a:r>
              <a:rPr lang="zh-CN" altLang="en-US" sz="2400" smtClean="0"/>
              <a:t>美国</a:t>
            </a:r>
          </a:p>
          <a:p>
            <a:pPr lvl="1" eaLnBrk="1" hangingPunct="1">
              <a:lnSpc>
                <a:spcPct val="80000"/>
              </a:lnSpc>
            </a:pPr>
            <a:r>
              <a:rPr lang="en-US" altLang="zh-CN" sz="2000" smtClean="0"/>
              <a:t>1993</a:t>
            </a:r>
            <a:r>
              <a:rPr lang="zh-CN" altLang="en-US" sz="2000" smtClean="0"/>
              <a:t>年，取消了</a:t>
            </a:r>
            <a:r>
              <a:rPr lang="en-US" altLang="zh-CN" sz="2000" smtClean="0"/>
              <a:t>Glass-Steagall</a:t>
            </a:r>
            <a:r>
              <a:rPr lang="zh-CN" altLang="en-US" sz="2000" smtClean="0"/>
              <a:t>法，使得商业银行和投资银行可以混业经营</a:t>
            </a:r>
          </a:p>
          <a:p>
            <a:pPr eaLnBrk="1" hangingPunct="1">
              <a:lnSpc>
                <a:spcPct val="80000"/>
              </a:lnSpc>
            </a:pPr>
            <a:r>
              <a:rPr lang="zh-CN" altLang="en-US" sz="2400" smtClean="0"/>
              <a:t>发展中国家（智利、墨西哥、韩国等）</a:t>
            </a:r>
          </a:p>
          <a:p>
            <a:pPr lvl="1" eaLnBrk="1" hangingPunct="1">
              <a:lnSpc>
                <a:spcPct val="80000"/>
              </a:lnSpc>
            </a:pPr>
            <a:r>
              <a:rPr lang="zh-CN" altLang="en-US" sz="2000" smtClean="0"/>
              <a:t>允许外资直接投资于本国金融市场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A54BB53E-63A8-40E4-8037-66AD5C0A635A}" type="slidenum">
              <a:rPr lang="en-US" altLang="zh-CN"/>
              <a:pPr/>
              <a:t>39</a:t>
            </a:fld>
            <a:endParaRPr lang="en-US" altLang="zh-CN"/>
          </a:p>
        </p:txBody>
      </p:sp>
      <p:sp>
        <p:nvSpPr>
          <p:cNvPr id="46082" name="Rectangle 2"/>
          <p:cNvSpPr>
            <a:spLocks noGrp="1" noChangeArrowheads="1"/>
          </p:cNvSpPr>
          <p:nvPr>
            <p:ph type="title"/>
          </p:nvPr>
        </p:nvSpPr>
        <p:spPr/>
        <p:txBody>
          <a:bodyPr/>
          <a:lstStyle/>
          <a:p>
            <a:r>
              <a:rPr lang="zh-CN" altLang="en-US"/>
              <a:t>全球化的影响</a:t>
            </a:r>
          </a:p>
        </p:txBody>
      </p:sp>
      <p:sp>
        <p:nvSpPr>
          <p:cNvPr id="46083" name="Rectangle 3"/>
          <p:cNvSpPr>
            <a:spLocks noGrp="1" noChangeArrowheads="1"/>
          </p:cNvSpPr>
          <p:nvPr>
            <p:ph type="body" idx="1"/>
          </p:nvPr>
        </p:nvSpPr>
        <p:spPr/>
        <p:txBody>
          <a:bodyPr/>
          <a:lstStyle/>
          <a:p>
            <a:r>
              <a:rPr lang="zh-CN" altLang="en-US"/>
              <a:t>全球化的有利影响</a:t>
            </a:r>
          </a:p>
          <a:p>
            <a:pPr lvl="1"/>
            <a:r>
              <a:rPr lang="zh-CN" altLang="en-US"/>
              <a:t>金融全球化促进了国际资本的流动，有利于稀缺资源在国际范围内的合理配置，促进世界经济的共同增长。 </a:t>
            </a:r>
          </a:p>
          <a:p>
            <a:pPr lvl="1"/>
            <a:r>
              <a:rPr lang="zh-CN" altLang="en-US"/>
              <a:t>为投资者和筹资者提供更多的选择机会</a:t>
            </a:r>
          </a:p>
          <a:p>
            <a:r>
              <a:rPr lang="zh-CN" altLang="en-US"/>
              <a:t>金融全球化的负面影响</a:t>
            </a:r>
          </a:p>
          <a:p>
            <a:pPr lvl="1"/>
            <a:r>
              <a:rPr lang="zh-CN" altLang="en-US"/>
              <a:t>金融风险的控制显得更为复杂。</a:t>
            </a:r>
          </a:p>
          <a:p>
            <a:pPr lvl="1"/>
            <a:r>
              <a:rPr lang="zh-CN" altLang="en-US"/>
              <a:t>增加政府执行货币政策与金融监管的难度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34" name="灯片编号占位符 5"/>
          <p:cNvSpPr>
            <a:spLocks noGrp="1"/>
          </p:cNvSpPr>
          <p:nvPr>
            <p:ph type="sldNum" sz="quarter" idx="12"/>
          </p:nvPr>
        </p:nvSpPr>
        <p:spPr/>
        <p:txBody>
          <a:bodyPr/>
          <a:lstStyle/>
          <a:p>
            <a:fld id="{393D5C40-9E9A-4A65-946A-1EFEAD2D8100}" type="slidenum">
              <a:rPr lang="en-US" altLang="zh-CN"/>
              <a:pPr/>
              <a:t>4</a:t>
            </a:fld>
            <a:endParaRPr lang="en-US" altLang="zh-CN"/>
          </a:p>
        </p:txBody>
      </p:sp>
      <p:sp>
        <p:nvSpPr>
          <p:cNvPr id="10242" name="Rectangle 2"/>
          <p:cNvSpPr>
            <a:spLocks noGrp="1" noChangeArrowheads="1"/>
          </p:cNvSpPr>
          <p:nvPr>
            <p:ph type="title"/>
          </p:nvPr>
        </p:nvSpPr>
        <p:spPr/>
        <p:txBody>
          <a:bodyPr/>
          <a:lstStyle/>
          <a:p>
            <a:r>
              <a:rPr lang="zh-CN" altLang="en-US"/>
              <a:t>直接融资和间接融资</a:t>
            </a:r>
          </a:p>
        </p:txBody>
      </p:sp>
      <p:grpSp>
        <p:nvGrpSpPr>
          <p:cNvPr id="2" name="Group 4"/>
          <p:cNvGrpSpPr>
            <a:grpSpLocks/>
          </p:cNvGrpSpPr>
          <p:nvPr/>
        </p:nvGrpSpPr>
        <p:grpSpPr bwMode="auto">
          <a:xfrm>
            <a:off x="609600" y="1676400"/>
            <a:ext cx="7315200" cy="4114800"/>
            <a:chOff x="1800" y="1908"/>
            <a:chExt cx="7944" cy="5163"/>
          </a:xfrm>
        </p:grpSpPr>
        <p:sp>
          <p:nvSpPr>
            <p:cNvPr id="10245" name="Text Box 5"/>
            <p:cNvSpPr txBox="1">
              <a:spLocks noChangeArrowheads="1"/>
            </p:cNvSpPr>
            <p:nvPr/>
          </p:nvSpPr>
          <p:spPr bwMode="auto">
            <a:xfrm>
              <a:off x="9180" y="5028"/>
              <a:ext cx="540" cy="2043"/>
            </a:xfrm>
            <a:prstGeom prst="rect">
              <a:avLst/>
            </a:prstGeom>
            <a:noFill/>
            <a:ln w="9525">
              <a:noFill/>
              <a:miter lim="800000"/>
              <a:headEnd/>
              <a:tailEnd/>
            </a:ln>
          </p:spPr>
          <p:txBody>
            <a:bodyPr/>
            <a:lstStyle/>
            <a:p>
              <a:pPr algn="just">
                <a:spcAft>
                  <a:spcPts val="600"/>
                </a:spcAft>
              </a:pPr>
              <a:r>
                <a:rPr lang="zh-CN" altLang="en-US" sz="1600" dirty="0">
                  <a:latin typeface="Times New Roman" pitchFamily="18" charset="0"/>
                </a:rPr>
                <a:t>发行间接证券</a:t>
              </a:r>
              <a:endParaRPr lang="zh-CN" altLang="en-US" sz="1600" dirty="0"/>
            </a:p>
          </p:txBody>
        </p:sp>
        <p:grpSp>
          <p:nvGrpSpPr>
            <p:cNvPr id="3" name="Group 6"/>
            <p:cNvGrpSpPr>
              <a:grpSpLocks/>
            </p:cNvGrpSpPr>
            <p:nvPr/>
          </p:nvGrpSpPr>
          <p:grpSpPr bwMode="auto">
            <a:xfrm>
              <a:off x="1800" y="1908"/>
              <a:ext cx="7944" cy="4510"/>
              <a:chOff x="1800" y="1673"/>
              <a:chExt cx="7944" cy="4510"/>
            </a:xfrm>
          </p:grpSpPr>
          <p:grpSp>
            <p:nvGrpSpPr>
              <p:cNvPr id="4" name="Group 7"/>
              <p:cNvGrpSpPr>
                <a:grpSpLocks/>
              </p:cNvGrpSpPr>
              <p:nvPr/>
            </p:nvGrpSpPr>
            <p:grpSpPr bwMode="auto">
              <a:xfrm>
                <a:off x="1800" y="1673"/>
                <a:ext cx="7944" cy="4510"/>
                <a:chOff x="1800" y="1673"/>
                <a:chExt cx="7944" cy="4510"/>
              </a:xfrm>
            </p:grpSpPr>
            <p:sp>
              <p:nvSpPr>
                <p:cNvPr id="10248" name="Line 8"/>
                <p:cNvSpPr>
                  <a:spLocks noChangeShapeType="1"/>
                </p:cNvSpPr>
                <p:nvPr/>
              </p:nvSpPr>
              <p:spPr bwMode="auto">
                <a:xfrm flipV="1">
                  <a:off x="2823" y="2438"/>
                  <a:ext cx="0" cy="624"/>
                </a:xfrm>
                <a:prstGeom prst="line">
                  <a:avLst/>
                </a:prstGeom>
                <a:noFill/>
                <a:ln w="9525">
                  <a:solidFill>
                    <a:schemeClr val="tx1"/>
                  </a:solidFill>
                  <a:round/>
                  <a:headEnd/>
                  <a:tailEnd type="triangle" w="sm" len="sm"/>
                </a:ln>
              </p:spPr>
              <p:txBody>
                <a:bodyPr/>
                <a:lstStyle/>
                <a:p>
                  <a:endParaRPr lang="zh-CN" altLang="en-US"/>
                </a:p>
              </p:txBody>
            </p:sp>
            <p:sp>
              <p:nvSpPr>
                <p:cNvPr id="10249" name="Line 9"/>
                <p:cNvSpPr>
                  <a:spLocks noChangeShapeType="1"/>
                </p:cNvSpPr>
                <p:nvPr/>
              </p:nvSpPr>
              <p:spPr bwMode="auto">
                <a:xfrm>
                  <a:off x="4062" y="2216"/>
                  <a:ext cx="4080" cy="0"/>
                </a:xfrm>
                <a:prstGeom prst="line">
                  <a:avLst/>
                </a:prstGeom>
                <a:noFill/>
                <a:ln w="9525">
                  <a:solidFill>
                    <a:schemeClr val="tx1"/>
                  </a:solidFill>
                  <a:round/>
                  <a:headEnd/>
                  <a:tailEnd type="triangle" w="sm" len="sm"/>
                </a:ln>
              </p:spPr>
              <p:txBody>
                <a:bodyPr/>
                <a:lstStyle/>
                <a:p>
                  <a:endParaRPr lang="zh-CN" altLang="en-US"/>
                </a:p>
              </p:txBody>
            </p:sp>
            <p:sp>
              <p:nvSpPr>
                <p:cNvPr id="10250" name="Line 10"/>
                <p:cNvSpPr>
                  <a:spLocks noChangeShapeType="1"/>
                </p:cNvSpPr>
                <p:nvPr/>
              </p:nvSpPr>
              <p:spPr bwMode="auto">
                <a:xfrm>
                  <a:off x="9150" y="2453"/>
                  <a:ext cx="0" cy="624"/>
                </a:xfrm>
                <a:prstGeom prst="line">
                  <a:avLst/>
                </a:prstGeom>
                <a:noFill/>
                <a:ln w="9525">
                  <a:solidFill>
                    <a:schemeClr val="tx1"/>
                  </a:solidFill>
                  <a:round/>
                  <a:headEnd/>
                  <a:tailEnd/>
                </a:ln>
              </p:spPr>
              <p:txBody>
                <a:bodyPr/>
                <a:lstStyle/>
                <a:p>
                  <a:endParaRPr lang="zh-CN" altLang="en-US"/>
                </a:p>
              </p:txBody>
            </p:sp>
            <p:sp>
              <p:nvSpPr>
                <p:cNvPr id="10251" name="Line 11"/>
                <p:cNvSpPr>
                  <a:spLocks noChangeShapeType="1"/>
                </p:cNvSpPr>
                <p:nvPr/>
              </p:nvSpPr>
              <p:spPr bwMode="auto">
                <a:xfrm>
                  <a:off x="2823" y="3062"/>
                  <a:ext cx="2116" cy="3"/>
                </a:xfrm>
                <a:prstGeom prst="line">
                  <a:avLst/>
                </a:prstGeom>
                <a:noFill/>
                <a:ln w="9525">
                  <a:solidFill>
                    <a:schemeClr val="tx1"/>
                  </a:solidFill>
                  <a:round/>
                  <a:headEnd/>
                  <a:tailEnd/>
                </a:ln>
              </p:spPr>
              <p:txBody>
                <a:bodyPr/>
                <a:lstStyle/>
                <a:p>
                  <a:endParaRPr lang="zh-CN" altLang="en-US"/>
                </a:p>
              </p:txBody>
            </p:sp>
            <p:sp>
              <p:nvSpPr>
                <p:cNvPr id="10252" name="Text Box 12"/>
                <p:cNvSpPr txBox="1">
                  <a:spLocks noChangeArrowheads="1"/>
                </p:cNvSpPr>
                <p:nvPr/>
              </p:nvSpPr>
              <p:spPr bwMode="auto">
                <a:xfrm>
                  <a:off x="1800" y="1971"/>
                  <a:ext cx="2202"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发行初级证券筹资者</a:t>
                  </a:r>
                  <a:endParaRPr lang="zh-CN" altLang="en-US" sz="1600"/>
                </a:p>
              </p:txBody>
            </p:sp>
            <p:sp>
              <p:nvSpPr>
                <p:cNvPr id="10253" name="Text Box 13"/>
                <p:cNvSpPr txBox="1">
                  <a:spLocks noChangeArrowheads="1"/>
                </p:cNvSpPr>
                <p:nvPr/>
              </p:nvSpPr>
              <p:spPr bwMode="auto">
                <a:xfrm>
                  <a:off x="4887" y="1673"/>
                  <a:ext cx="2202" cy="468"/>
                </a:xfrm>
                <a:prstGeom prst="rect">
                  <a:avLst/>
                </a:prstGeom>
                <a:noFill/>
                <a:ln w="9525">
                  <a:noFill/>
                  <a:miter lim="800000"/>
                  <a:headEnd/>
                  <a:tailEnd/>
                </a:ln>
              </p:spPr>
              <p:txBody>
                <a:bodyPr/>
                <a:lstStyle/>
                <a:p>
                  <a:pPr algn="ctr"/>
                  <a:r>
                    <a:rPr lang="zh-CN" altLang="en-US" sz="1600">
                      <a:latin typeface="Times New Roman" pitchFamily="18" charset="0"/>
                    </a:rPr>
                    <a:t>直接有权利义务关系</a:t>
                  </a:r>
                  <a:endParaRPr lang="zh-CN" altLang="en-US" sz="1600"/>
                </a:p>
              </p:txBody>
            </p:sp>
            <p:sp>
              <p:nvSpPr>
                <p:cNvPr id="10254" name="Text Box 14"/>
                <p:cNvSpPr txBox="1">
                  <a:spLocks noChangeArrowheads="1"/>
                </p:cNvSpPr>
                <p:nvPr/>
              </p:nvSpPr>
              <p:spPr bwMode="auto">
                <a:xfrm>
                  <a:off x="8343" y="1971"/>
                  <a:ext cx="1320"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投  资  者</a:t>
                  </a:r>
                  <a:endParaRPr lang="zh-CN" altLang="en-US" sz="1600"/>
                </a:p>
              </p:txBody>
            </p:sp>
            <p:sp>
              <p:nvSpPr>
                <p:cNvPr id="10255" name="Text Box 15"/>
                <p:cNvSpPr txBox="1">
                  <a:spLocks noChangeArrowheads="1"/>
                </p:cNvSpPr>
                <p:nvPr/>
              </p:nvSpPr>
              <p:spPr bwMode="auto">
                <a:xfrm>
                  <a:off x="4971" y="2847"/>
                  <a:ext cx="1596"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投 资 银 行</a:t>
                  </a:r>
                  <a:endParaRPr lang="zh-CN" altLang="en-US" sz="1600"/>
                </a:p>
              </p:txBody>
            </p:sp>
            <p:sp>
              <p:nvSpPr>
                <p:cNvPr id="10256" name="Line 16"/>
                <p:cNvSpPr>
                  <a:spLocks noChangeShapeType="1"/>
                </p:cNvSpPr>
                <p:nvPr/>
              </p:nvSpPr>
              <p:spPr bwMode="auto">
                <a:xfrm>
                  <a:off x="3536" y="4557"/>
                  <a:ext cx="4966" cy="0"/>
                </a:xfrm>
                <a:prstGeom prst="line">
                  <a:avLst/>
                </a:prstGeom>
                <a:noFill/>
                <a:ln w="9525">
                  <a:solidFill>
                    <a:schemeClr val="tx1"/>
                  </a:solidFill>
                  <a:round/>
                  <a:headEnd/>
                  <a:tailEnd type="none" w="sm" len="sm"/>
                </a:ln>
              </p:spPr>
              <p:txBody>
                <a:bodyPr/>
                <a:lstStyle/>
                <a:p>
                  <a:endParaRPr lang="zh-CN" altLang="en-US"/>
                </a:p>
              </p:txBody>
            </p:sp>
            <p:sp>
              <p:nvSpPr>
                <p:cNvPr id="10257" name="Line 17"/>
                <p:cNvSpPr>
                  <a:spLocks noChangeShapeType="1"/>
                </p:cNvSpPr>
                <p:nvPr/>
              </p:nvSpPr>
              <p:spPr bwMode="auto">
                <a:xfrm>
                  <a:off x="8862" y="4779"/>
                  <a:ext cx="0" cy="624"/>
                </a:xfrm>
                <a:prstGeom prst="line">
                  <a:avLst/>
                </a:prstGeom>
                <a:noFill/>
                <a:ln w="9525">
                  <a:solidFill>
                    <a:schemeClr val="tx1"/>
                  </a:solidFill>
                  <a:round/>
                  <a:headEnd/>
                  <a:tailEnd/>
                </a:ln>
              </p:spPr>
              <p:txBody>
                <a:bodyPr/>
                <a:lstStyle/>
                <a:p>
                  <a:endParaRPr lang="zh-CN" altLang="en-US"/>
                </a:p>
              </p:txBody>
            </p:sp>
            <p:sp>
              <p:nvSpPr>
                <p:cNvPr id="10258" name="Line 18"/>
                <p:cNvSpPr>
                  <a:spLocks noChangeShapeType="1"/>
                </p:cNvSpPr>
                <p:nvPr/>
              </p:nvSpPr>
              <p:spPr bwMode="auto">
                <a:xfrm>
                  <a:off x="3240" y="5418"/>
                  <a:ext cx="1986" cy="0"/>
                </a:xfrm>
                <a:prstGeom prst="line">
                  <a:avLst/>
                </a:prstGeom>
                <a:noFill/>
                <a:ln w="9525">
                  <a:solidFill>
                    <a:schemeClr val="tx1"/>
                  </a:solidFill>
                  <a:round/>
                  <a:headEnd/>
                  <a:tailEnd/>
                </a:ln>
              </p:spPr>
              <p:txBody>
                <a:bodyPr/>
                <a:lstStyle/>
                <a:p>
                  <a:endParaRPr lang="zh-CN" altLang="en-US"/>
                </a:p>
              </p:txBody>
            </p:sp>
            <p:sp>
              <p:nvSpPr>
                <p:cNvPr id="10259" name="Line 19"/>
                <p:cNvSpPr>
                  <a:spLocks noChangeShapeType="1"/>
                </p:cNvSpPr>
                <p:nvPr/>
              </p:nvSpPr>
              <p:spPr bwMode="auto">
                <a:xfrm flipV="1">
                  <a:off x="3282" y="4779"/>
                  <a:ext cx="0" cy="624"/>
                </a:xfrm>
                <a:prstGeom prst="line">
                  <a:avLst/>
                </a:prstGeom>
                <a:noFill/>
                <a:ln w="9525">
                  <a:solidFill>
                    <a:schemeClr val="tx1"/>
                  </a:solidFill>
                  <a:round/>
                  <a:headEnd/>
                  <a:tailEnd type="triangle" w="sm" len="sm"/>
                </a:ln>
              </p:spPr>
              <p:txBody>
                <a:bodyPr/>
                <a:lstStyle/>
                <a:p>
                  <a:endParaRPr lang="zh-CN" altLang="en-US"/>
                </a:p>
              </p:txBody>
            </p:sp>
            <p:sp>
              <p:nvSpPr>
                <p:cNvPr id="10260" name="Text Box 20"/>
                <p:cNvSpPr txBox="1">
                  <a:spLocks noChangeArrowheads="1"/>
                </p:cNvSpPr>
                <p:nvPr/>
              </p:nvSpPr>
              <p:spPr bwMode="auto">
                <a:xfrm>
                  <a:off x="2322" y="4311"/>
                  <a:ext cx="1320"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借  款  人</a:t>
                  </a:r>
                  <a:endParaRPr lang="zh-CN" altLang="en-US" sz="1600"/>
                </a:p>
              </p:txBody>
            </p:sp>
            <p:sp>
              <p:nvSpPr>
                <p:cNvPr id="10261" name="Text Box 21"/>
                <p:cNvSpPr txBox="1">
                  <a:spLocks noChangeArrowheads="1"/>
                </p:cNvSpPr>
                <p:nvPr/>
              </p:nvSpPr>
              <p:spPr bwMode="auto">
                <a:xfrm>
                  <a:off x="4716" y="4013"/>
                  <a:ext cx="2706" cy="468"/>
                </a:xfrm>
                <a:prstGeom prst="rect">
                  <a:avLst/>
                </a:prstGeom>
                <a:noFill/>
                <a:ln w="9525">
                  <a:noFill/>
                  <a:miter lim="800000"/>
                  <a:headEnd/>
                  <a:tailEnd/>
                </a:ln>
              </p:spPr>
              <p:txBody>
                <a:bodyPr/>
                <a:lstStyle/>
                <a:p>
                  <a:pPr algn="ctr"/>
                  <a:r>
                    <a:rPr lang="zh-CN" altLang="en-US" sz="1600">
                      <a:latin typeface="Times New Roman" pitchFamily="18" charset="0"/>
                    </a:rPr>
                    <a:t>没有直接的权利义务关系</a:t>
                  </a:r>
                  <a:endParaRPr lang="zh-CN" altLang="en-US" sz="1600"/>
                </a:p>
              </p:txBody>
            </p:sp>
            <p:sp>
              <p:nvSpPr>
                <p:cNvPr id="10262" name="Text Box 22"/>
                <p:cNvSpPr txBox="1">
                  <a:spLocks noChangeArrowheads="1"/>
                </p:cNvSpPr>
                <p:nvPr/>
              </p:nvSpPr>
              <p:spPr bwMode="auto">
                <a:xfrm>
                  <a:off x="8424" y="4311"/>
                  <a:ext cx="1320"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存  款  人</a:t>
                  </a:r>
                  <a:endParaRPr lang="zh-CN" altLang="en-US" sz="1600"/>
                </a:p>
              </p:txBody>
            </p:sp>
            <p:sp>
              <p:nvSpPr>
                <p:cNvPr id="10263" name="Text Box 23"/>
                <p:cNvSpPr txBox="1">
                  <a:spLocks noChangeArrowheads="1"/>
                </p:cNvSpPr>
                <p:nvPr/>
              </p:nvSpPr>
              <p:spPr bwMode="auto">
                <a:xfrm>
                  <a:off x="5052" y="5244"/>
                  <a:ext cx="1596" cy="468"/>
                </a:xfrm>
                <a:prstGeom prst="rect">
                  <a:avLst/>
                </a:prstGeom>
                <a:noFill/>
                <a:ln w="9525">
                  <a:solidFill>
                    <a:schemeClr val="tx1"/>
                  </a:solidFill>
                  <a:miter lim="800000"/>
                  <a:headEnd/>
                  <a:tailEnd/>
                </a:ln>
              </p:spPr>
              <p:txBody>
                <a:bodyPr/>
                <a:lstStyle/>
                <a:p>
                  <a:pPr algn="ctr"/>
                  <a:r>
                    <a:rPr lang="zh-CN" altLang="en-US" sz="1600">
                      <a:latin typeface="Times New Roman" pitchFamily="18" charset="0"/>
                    </a:rPr>
                    <a:t>商 业 银 行</a:t>
                  </a:r>
                  <a:endParaRPr lang="zh-CN" altLang="en-US" sz="1600"/>
                </a:p>
              </p:txBody>
            </p:sp>
            <p:sp>
              <p:nvSpPr>
                <p:cNvPr id="10264" name="Text Box 24"/>
                <p:cNvSpPr txBox="1">
                  <a:spLocks noChangeArrowheads="1"/>
                </p:cNvSpPr>
                <p:nvPr/>
              </p:nvSpPr>
              <p:spPr bwMode="auto">
                <a:xfrm>
                  <a:off x="2316" y="4779"/>
                  <a:ext cx="540" cy="1404"/>
                </a:xfrm>
                <a:prstGeom prst="rect">
                  <a:avLst/>
                </a:prstGeom>
                <a:noFill/>
                <a:ln w="9525">
                  <a:noFill/>
                  <a:miter lim="800000"/>
                  <a:headEnd/>
                  <a:tailEnd/>
                </a:ln>
              </p:spPr>
              <p:txBody>
                <a:bodyPr/>
                <a:lstStyle/>
                <a:p>
                  <a:pPr algn="just">
                    <a:spcAft>
                      <a:spcPts val="600"/>
                    </a:spcAft>
                  </a:pPr>
                  <a:r>
                    <a:rPr lang="zh-CN" altLang="en-US" sz="1600">
                      <a:latin typeface="Times New Roman" pitchFamily="18" charset="0"/>
                    </a:rPr>
                    <a:t>贷款契约</a:t>
                  </a:r>
                  <a:endParaRPr lang="zh-CN" altLang="en-US" sz="1600"/>
                </a:p>
              </p:txBody>
            </p:sp>
            <p:sp>
              <p:nvSpPr>
                <p:cNvPr id="10265" name="Line 25"/>
                <p:cNvSpPr>
                  <a:spLocks noChangeShapeType="1"/>
                </p:cNvSpPr>
                <p:nvPr/>
              </p:nvSpPr>
              <p:spPr bwMode="auto">
                <a:xfrm flipV="1">
                  <a:off x="2854" y="4779"/>
                  <a:ext cx="2" cy="775"/>
                </a:xfrm>
                <a:prstGeom prst="line">
                  <a:avLst/>
                </a:prstGeom>
                <a:noFill/>
                <a:ln w="9525">
                  <a:solidFill>
                    <a:schemeClr val="tx1"/>
                  </a:solidFill>
                  <a:round/>
                  <a:headEnd/>
                  <a:tailEnd type="none" w="sm" len="sm"/>
                </a:ln>
              </p:spPr>
              <p:txBody>
                <a:bodyPr/>
                <a:lstStyle/>
                <a:p>
                  <a:endParaRPr lang="zh-CN" altLang="en-US"/>
                </a:p>
              </p:txBody>
            </p:sp>
            <p:sp>
              <p:nvSpPr>
                <p:cNvPr id="10266" name="Line 26"/>
                <p:cNvSpPr>
                  <a:spLocks noChangeShapeType="1"/>
                </p:cNvSpPr>
                <p:nvPr/>
              </p:nvSpPr>
              <p:spPr bwMode="auto">
                <a:xfrm>
                  <a:off x="2839" y="5574"/>
                  <a:ext cx="2135" cy="0"/>
                </a:xfrm>
                <a:prstGeom prst="line">
                  <a:avLst/>
                </a:prstGeom>
                <a:noFill/>
                <a:ln w="9525">
                  <a:solidFill>
                    <a:schemeClr val="tx1"/>
                  </a:solidFill>
                  <a:round/>
                  <a:headEnd/>
                  <a:tailEnd type="triangle" w="sm" len="sm"/>
                </a:ln>
              </p:spPr>
              <p:txBody>
                <a:bodyPr/>
                <a:lstStyle/>
                <a:p>
                  <a:endParaRPr lang="zh-CN" altLang="en-US"/>
                </a:p>
              </p:txBody>
            </p:sp>
            <p:sp>
              <p:nvSpPr>
                <p:cNvPr id="10267" name="Line 27"/>
                <p:cNvSpPr>
                  <a:spLocks noChangeShapeType="1"/>
                </p:cNvSpPr>
                <p:nvPr/>
              </p:nvSpPr>
              <p:spPr bwMode="auto">
                <a:xfrm flipV="1">
                  <a:off x="9201" y="4779"/>
                  <a:ext cx="0" cy="791"/>
                </a:xfrm>
                <a:prstGeom prst="line">
                  <a:avLst/>
                </a:prstGeom>
                <a:noFill/>
                <a:ln w="9525">
                  <a:solidFill>
                    <a:schemeClr val="tx1"/>
                  </a:solidFill>
                  <a:round/>
                  <a:headEnd/>
                  <a:tailEnd type="triangle" w="sm" len="sm"/>
                </a:ln>
              </p:spPr>
              <p:txBody>
                <a:bodyPr/>
                <a:lstStyle/>
                <a:p>
                  <a:endParaRPr lang="zh-CN" altLang="en-US"/>
                </a:p>
              </p:txBody>
            </p:sp>
            <p:sp>
              <p:nvSpPr>
                <p:cNvPr id="10268" name="Line 28"/>
                <p:cNvSpPr>
                  <a:spLocks noChangeShapeType="1"/>
                </p:cNvSpPr>
                <p:nvPr/>
              </p:nvSpPr>
              <p:spPr bwMode="auto">
                <a:xfrm>
                  <a:off x="6681" y="5571"/>
                  <a:ext cx="2540" cy="0"/>
                </a:xfrm>
                <a:prstGeom prst="line">
                  <a:avLst/>
                </a:prstGeom>
                <a:noFill/>
                <a:ln w="9525">
                  <a:solidFill>
                    <a:schemeClr val="tx1"/>
                  </a:solidFill>
                  <a:round/>
                  <a:headEnd/>
                  <a:tailEnd type="none" w="sm" len="sm"/>
                </a:ln>
              </p:spPr>
              <p:txBody>
                <a:bodyPr/>
                <a:lstStyle/>
                <a:p>
                  <a:endParaRPr lang="zh-CN" altLang="en-US"/>
                </a:p>
              </p:txBody>
            </p:sp>
            <p:sp>
              <p:nvSpPr>
                <p:cNvPr id="10269" name="Text Box 29"/>
                <p:cNvSpPr txBox="1">
                  <a:spLocks noChangeArrowheads="1"/>
                </p:cNvSpPr>
                <p:nvPr/>
              </p:nvSpPr>
              <p:spPr bwMode="auto">
                <a:xfrm>
                  <a:off x="8379" y="4779"/>
                  <a:ext cx="621" cy="795"/>
                </a:xfrm>
                <a:prstGeom prst="rect">
                  <a:avLst/>
                </a:prstGeom>
                <a:noFill/>
                <a:ln w="9525">
                  <a:noFill/>
                  <a:miter lim="800000"/>
                  <a:headEnd/>
                  <a:tailEnd/>
                </a:ln>
              </p:spPr>
              <p:txBody>
                <a:bodyPr/>
                <a:lstStyle/>
                <a:p>
                  <a:pPr algn="just">
                    <a:spcAft>
                      <a:spcPts val="500"/>
                    </a:spcAft>
                  </a:pPr>
                  <a:r>
                    <a:rPr lang="zh-CN" altLang="en-US" sz="1600">
                      <a:latin typeface="Times New Roman" pitchFamily="18" charset="0"/>
                    </a:rPr>
                    <a:t>资金</a:t>
                  </a:r>
                  <a:endParaRPr lang="zh-CN" altLang="en-US" sz="1600"/>
                </a:p>
              </p:txBody>
            </p:sp>
            <p:sp>
              <p:nvSpPr>
                <p:cNvPr id="10270" name="Line 30"/>
                <p:cNvSpPr>
                  <a:spLocks noChangeShapeType="1"/>
                </p:cNvSpPr>
                <p:nvPr/>
              </p:nvSpPr>
              <p:spPr bwMode="auto">
                <a:xfrm flipH="1">
                  <a:off x="6630" y="3077"/>
                  <a:ext cx="2520" cy="0"/>
                </a:xfrm>
                <a:prstGeom prst="line">
                  <a:avLst/>
                </a:prstGeom>
                <a:noFill/>
                <a:ln w="9525">
                  <a:solidFill>
                    <a:schemeClr val="tx1"/>
                  </a:solidFill>
                  <a:round/>
                  <a:headEnd/>
                  <a:tailEnd type="triangle" w="sm" len="sm"/>
                </a:ln>
              </p:spPr>
              <p:txBody>
                <a:bodyPr/>
                <a:lstStyle/>
                <a:p>
                  <a:endParaRPr lang="zh-CN" altLang="en-US"/>
                </a:p>
              </p:txBody>
            </p:sp>
            <p:sp>
              <p:nvSpPr>
                <p:cNvPr id="10271" name="Line 31"/>
                <p:cNvSpPr>
                  <a:spLocks noChangeShapeType="1"/>
                </p:cNvSpPr>
                <p:nvPr/>
              </p:nvSpPr>
              <p:spPr bwMode="auto">
                <a:xfrm flipH="1">
                  <a:off x="6735" y="5421"/>
                  <a:ext cx="2100" cy="0"/>
                </a:xfrm>
                <a:prstGeom prst="line">
                  <a:avLst/>
                </a:prstGeom>
                <a:noFill/>
                <a:ln w="9525">
                  <a:solidFill>
                    <a:schemeClr val="tx1"/>
                  </a:solidFill>
                  <a:round/>
                  <a:headEnd/>
                  <a:tailEnd type="triangle" w="sm" len="sm"/>
                </a:ln>
              </p:spPr>
              <p:txBody>
                <a:bodyPr/>
                <a:lstStyle/>
                <a:p>
                  <a:endParaRPr lang="zh-CN" altLang="en-US"/>
                </a:p>
              </p:txBody>
            </p:sp>
          </p:grpSp>
          <p:sp>
            <p:nvSpPr>
              <p:cNvPr id="10272" name="Text Box 32"/>
              <p:cNvSpPr txBox="1">
                <a:spLocks noChangeArrowheads="1"/>
              </p:cNvSpPr>
              <p:nvPr/>
            </p:nvSpPr>
            <p:spPr bwMode="auto">
              <a:xfrm>
                <a:off x="3240" y="4794"/>
                <a:ext cx="621" cy="795"/>
              </a:xfrm>
              <a:prstGeom prst="rect">
                <a:avLst/>
              </a:prstGeom>
              <a:noFill/>
              <a:ln w="9525">
                <a:noFill/>
                <a:miter lim="800000"/>
                <a:headEnd/>
                <a:tailEnd/>
              </a:ln>
            </p:spPr>
            <p:txBody>
              <a:bodyPr/>
              <a:lstStyle/>
              <a:p>
                <a:pPr algn="just">
                  <a:spcAft>
                    <a:spcPts val="500"/>
                  </a:spcAft>
                </a:pPr>
                <a:r>
                  <a:rPr lang="zh-CN" altLang="en-US" sz="1600">
                    <a:latin typeface="Times New Roman" pitchFamily="18" charset="0"/>
                  </a:rPr>
                  <a:t>资金</a:t>
                </a:r>
                <a:endParaRPr lang="zh-CN" altLang="en-US" sz="1600"/>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zh-CN" altLang="en-US" dirty="0" smtClean="0"/>
              <a:t>全球化背景下国际金融管理的特点</a:t>
            </a:r>
          </a:p>
        </p:txBody>
      </p:sp>
      <p:sp>
        <p:nvSpPr>
          <p:cNvPr id="10243"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7AF4D8D3-632F-4814-ADBF-2735AFE3D082}" type="slidenum">
              <a:rPr lang="en-US" altLang="zh-CN"/>
              <a:pPr>
                <a:defRPr/>
              </a:pPr>
              <a:t>40</a:t>
            </a:fld>
            <a:endParaRPr lang="en-US" altLang="zh-CN"/>
          </a:p>
        </p:txBody>
      </p:sp>
      <p:sp>
        <p:nvSpPr>
          <p:cNvPr id="10245" name="Rectangle 3"/>
          <p:cNvSpPr>
            <a:spLocks noGrp="1" noChangeArrowheads="1"/>
          </p:cNvSpPr>
          <p:nvPr>
            <p:ph sz="quarter" idx="1"/>
          </p:nvPr>
        </p:nvSpPr>
        <p:spPr/>
        <p:txBody>
          <a:bodyPr/>
          <a:lstStyle/>
          <a:p>
            <a:pPr eaLnBrk="1" hangingPunct="1"/>
            <a:r>
              <a:rPr lang="en-US" altLang="zh-CN" dirty="0" smtClean="0"/>
              <a:t>Foreign exchange risk and political risk</a:t>
            </a:r>
          </a:p>
          <a:p>
            <a:pPr eaLnBrk="1" hangingPunct="1"/>
            <a:r>
              <a:rPr lang="en-US" altLang="zh-CN" dirty="0" smtClean="0"/>
              <a:t>Market imperfections</a:t>
            </a:r>
          </a:p>
          <a:p>
            <a:pPr eaLnBrk="1" hangingPunct="1"/>
            <a:r>
              <a:rPr lang="en-US" altLang="zh-CN" dirty="0" smtClean="0"/>
              <a:t>Expanded opportunity set</a:t>
            </a:r>
          </a:p>
          <a:p>
            <a:pPr eaLnBrk="1" hangingPunct="1"/>
            <a:endParaRPr lang="en-US" altLang="zh-CN" dirty="0" smtClean="0"/>
          </a:p>
        </p:txBody>
      </p:sp>
    </p:spTree>
    <p:extLst>
      <p:ext uri="{BB962C8B-B14F-4D97-AF65-F5344CB8AC3E}">
        <p14:creationId xmlns:p14="http://schemas.microsoft.com/office/powerpoint/2010/main" val="1081274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墨西哥比索危机</a:t>
            </a:r>
          </a:p>
        </p:txBody>
      </p:sp>
      <p:sp>
        <p:nvSpPr>
          <p:cNvPr id="12291"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6376AE95-EBAE-431F-8EDE-F1D9EE1F3115}" type="slidenum">
              <a:rPr lang="en-US" altLang="zh-CN"/>
              <a:pPr>
                <a:defRPr/>
              </a:pPr>
              <a:t>41</a:t>
            </a:fld>
            <a:endParaRPr lang="en-US" altLang="zh-CN"/>
          </a:p>
        </p:txBody>
      </p:sp>
      <p:sp>
        <p:nvSpPr>
          <p:cNvPr id="12293" name="Rectangle 3"/>
          <p:cNvSpPr>
            <a:spLocks noGrp="1" noChangeArrowheads="1"/>
          </p:cNvSpPr>
          <p:nvPr>
            <p:ph sz="quarter" idx="1"/>
          </p:nvPr>
        </p:nvSpPr>
        <p:spPr/>
        <p:txBody>
          <a:bodyPr/>
          <a:lstStyle/>
          <a:p>
            <a:pPr eaLnBrk="1" hangingPunct="1"/>
            <a:r>
              <a:rPr lang="zh-CN" altLang="en-US" sz="2800" smtClean="0"/>
              <a:t>由于外贸赤字的恶化，外国投资者信心动摇，在资本大量持续外流的压力下，</a:t>
            </a:r>
            <a:r>
              <a:rPr lang="en-US" altLang="zh-CN" sz="2800" smtClean="0"/>
              <a:t>1994</a:t>
            </a:r>
            <a:r>
              <a:rPr lang="zh-CN" altLang="en-US" sz="2800" smtClean="0"/>
              <a:t>年</a:t>
            </a:r>
            <a:r>
              <a:rPr lang="en-US" altLang="zh-CN" sz="2800" smtClean="0"/>
              <a:t>12</a:t>
            </a:r>
            <a:r>
              <a:rPr lang="zh-CN" altLang="en-US" sz="2800" smtClean="0"/>
              <a:t>月</a:t>
            </a:r>
            <a:r>
              <a:rPr lang="en-US" altLang="zh-CN" sz="2800" smtClean="0"/>
              <a:t>20</a:t>
            </a:r>
            <a:r>
              <a:rPr lang="zh-CN" altLang="en-US" sz="2800" smtClean="0"/>
              <a:t>日墨西哥政府不得不宣布让新比索贬值</a:t>
            </a:r>
            <a:r>
              <a:rPr lang="en-US" altLang="zh-CN" sz="2800" smtClean="0"/>
              <a:t>15.3%</a:t>
            </a:r>
            <a:r>
              <a:rPr lang="zh-CN" altLang="en-US" sz="2800" smtClean="0"/>
              <a:t>。然而这一措施在外国投资者中间引起了恐慌，资本大量外流愈加凶猛。墨政府在两天之内就失掉了</a:t>
            </a:r>
            <a:r>
              <a:rPr lang="en-US" altLang="zh-CN" sz="2800" smtClean="0"/>
              <a:t>40-50</a:t>
            </a:r>
            <a:r>
              <a:rPr lang="zh-CN" altLang="en-US" sz="2800" smtClean="0"/>
              <a:t>亿美元的外汇储备。到</a:t>
            </a:r>
            <a:r>
              <a:rPr lang="en-US" altLang="zh-CN" sz="2800" smtClean="0"/>
              <a:t>12</a:t>
            </a:r>
            <a:r>
              <a:rPr lang="zh-CN" altLang="en-US" sz="2800" smtClean="0"/>
              <a:t>月</a:t>
            </a:r>
            <a:r>
              <a:rPr lang="en-US" altLang="zh-CN" sz="2800" smtClean="0"/>
              <a:t>22</a:t>
            </a:r>
            <a:r>
              <a:rPr lang="zh-CN" altLang="en-US" sz="2800" smtClean="0"/>
              <a:t>日，外汇储备几近枯竭，降到了少于一个月进口额的水平，最后墨政府不得不被迫宣布让新比索自由浮动，政府不再干预外汇市场。几天之内新比索下跌了</a:t>
            </a:r>
            <a:r>
              <a:rPr lang="en-US" altLang="zh-CN" sz="2800" smtClean="0"/>
              <a:t>40%</a:t>
            </a:r>
            <a:r>
              <a:rPr lang="zh-CN" altLang="en-US" sz="2800" smtClean="0"/>
              <a:t>。 </a:t>
            </a:r>
          </a:p>
        </p:txBody>
      </p:sp>
    </p:spTree>
    <p:extLst>
      <p:ext uri="{BB962C8B-B14F-4D97-AF65-F5344CB8AC3E}">
        <p14:creationId xmlns:p14="http://schemas.microsoft.com/office/powerpoint/2010/main" val="71107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东南亚金融危机中的货币贬值</a:t>
            </a:r>
          </a:p>
        </p:txBody>
      </p:sp>
      <p:sp>
        <p:nvSpPr>
          <p:cNvPr id="13315"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C7BBE9B4-5D4D-4AA1-8681-07CBE0C2FBF7}" type="slidenum">
              <a:rPr lang="en-US" altLang="zh-CN"/>
              <a:pPr>
                <a:defRPr/>
              </a:pPr>
              <a:t>42</a:t>
            </a:fld>
            <a:endParaRPr lang="en-US" altLang="zh-CN"/>
          </a:p>
        </p:txBody>
      </p:sp>
      <p:sp>
        <p:nvSpPr>
          <p:cNvPr id="13317" name="Rectangle 3"/>
          <p:cNvSpPr>
            <a:spLocks noGrp="1" noChangeArrowheads="1"/>
          </p:cNvSpPr>
          <p:nvPr>
            <p:ph sz="quarter" idx="1"/>
          </p:nvPr>
        </p:nvSpPr>
        <p:spPr/>
        <p:txBody>
          <a:bodyPr/>
          <a:lstStyle/>
          <a:p>
            <a:pPr eaLnBrk="1" hangingPunct="1"/>
            <a:r>
              <a:rPr lang="en-US" altLang="zh-CN" smtClean="0"/>
              <a:t>1997</a:t>
            </a:r>
            <a:r>
              <a:rPr lang="zh-CN" altLang="en-US" smtClean="0"/>
              <a:t>年</a:t>
            </a:r>
            <a:r>
              <a:rPr lang="en-US" altLang="zh-CN" smtClean="0"/>
              <a:t>7</a:t>
            </a:r>
            <a:r>
              <a:rPr lang="zh-CN" altLang="en-US" smtClean="0"/>
              <a:t>月</a:t>
            </a:r>
            <a:r>
              <a:rPr lang="en-US" altLang="zh-CN" smtClean="0"/>
              <a:t>2</a:t>
            </a:r>
            <a:r>
              <a:rPr lang="zh-CN" altLang="en-US" smtClean="0"/>
              <a:t>日，泰国宣布放弃固定汇率制，实行浮动汇率制，当天，泰铢兑换美元的汇率下降了</a:t>
            </a:r>
            <a:r>
              <a:rPr lang="en-US" altLang="zh-CN" smtClean="0"/>
              <a:t>17%</a:t>
            </a:r>
            <a:r>
              <a:rPr lang="zh-CN" altLang="en-US" smtClean="0"/>
              <a:t>。最终跌幅超过</a:t>
            </a:r>
            <a:r>
              <a:rPr lang="en-US" altLang="zh-CN" smtClean="0"/>
              <a:t>50%</a:t>
            </a:r>
            <a:r>
              <a:rPr lang="zh-CN" altLang="en-US" smtClean="0"/>
              <a:t>，从</a:t>
            </a:r>
            <a:r>
              <a:rPr lang="en-US" altLang="zh-CN" smtClean="0"/>
              <a:t>1</a:t>
            </a:r>
            <a:r>
              <a:rPr lang="zh-CN" altLang="en-US" smtClean="0"/>
              <a:t>美元兑换</a:t>
            </a:r>
            <a:r>
              <a:rPr lang="en-US" altLang="zh-CN" smtClean="0"/>
              <a:t>20</a:t>
            </a:r>
            <a:r>
              <a:rPr lang="zh-CN" altLang="en-US" smtClean="0"/>
              <a:t>铢跌至</a:t>
            </a:r>
            <a:r>
              <a:rPr lang="en-US" altLang="zh-CN" smtClean="0"/>
              <a:t>40</a:t>
            </a:r>
            <a:r>
              <a:rPr lang="zh-CN" altLang="en-US" smtClean="0"/>
              <a:t>铢。</a:t>
            </a:r>
          </a:p>
        </p:txBody>
      </p:sp>
    </p:spTree>
    <p:extLst>
      <p:ext uri="{BB962C8B-B14F-4D97-AF65-F5344CB8AC3E}">
        <p14:creationId xmlns:p14="http://schemas.microsoft.com/office/powerpoint/2010/main" val="2587031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汇率变动的趋势</a:t>
            </a:r>
          </a:p>
        </p:txBody>
      </p:sp>
      <p:sp>
        <p:nvSpPr>
          <p:cNvPr id="14339"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87E13C36-6863-4C09-92C3-E86087A7772D}" type="slidenum">
              <a:rPr lang="en-US" altLang="zh-CN"/>
              <a:pPr>
                <a:defRPr/>
              </a:pPr>
              <a:t>43</a:t>
            </a:fld>
            <a:endParaRPr lang="en-US" altLang="zh-CN"/>
          </a:p>
        </p:txBody>
      </p:sp>
      <p:sp>
        <p:nvSpPr>
          <p:cNvPr id="14341" name="Rectangle 3"/>
          <p:cNvSpPr>
            <a:spLocks noGrp="1" noChangeArrowheads="1"/>
          </p:cNvSpPr>
          <p:nvPr>
            <p:ph sz="quarter" idx="1"/>
          </p:nvPr>
        </p:nvSpPr>
        <p:spPr/>
        <p:txBody>
          <a:bodyPr/>
          <a:lstStyle/>
          <a:p>
            <a:pPr eaLnBrk="1" hangingPunct="1"/>
            <a:r>
              <a:rPr lang="zh-CN" altLang="en-US" smtClean="0"/>
              <a:t>波动性增强</a:t>
            </a:r>
          </a:p>
          <a:p>
            <a:pPr eaLnBrk="1" hangingPunct="1"/>
            <a:r>
              <a:rPr lang="zh-CN" altLang="en-US" smtClean="0"/>
              <a:t>变动不可预测</a:t>
            </a:r>
          </a:p>
        </p:txBody>
      </p:sp>
    </p:spTree>
    <p:extLst>
      <p:ext uri="{BB962C8B-B14F-4D97-AF65-F5344CB8AC3E}">
        <p14:creationId xmlns:p14="http://schemas.microsoft.com/office/powerpoint/2010/main" val="2725208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外汇波动率</a:t>
            </a:r>
          </a:p>
        </p:txBody>
      </p:sp>
      <p:sp>
        <p:nvSpPr>
          <p:cNvPr id="15363"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3BD31298-CBA1-40AB-9116-3F9FF16B1F8C}" type="slidenum">
              <a:rPr lang="en-US" altLang="zh-CN"/>
              <a:pPr>
                <a:defRPr/>
              </a:pPr>
              <a:t>44</a:t>
            </a:fld>
            <a:endParaRPr lang="en-US" altLang="zh-CN"/>
          </a:p>
        </p:txBody>
      </p:sp>
      <p:sp>
        <p:nvSpPr>
          <p:cNvPr id="15365" name="Rectangle 3"/>
          <p:cNvSpPr>
            <a:spLocks noGrp="1" noChangeArrowheads="1"/>
          </p:cNvSpPr>
          <p:nvPr>
            <p:ph sz="quarter" idx="1"/>
          </p:nvPr>
        </p:nvSpPr>
        <p:spPr/>
        <p:txBody>
          <a:bodyPr/>
          <a:lstStyle/>
          <a:p>
            <a:pPr eaLnBrk="1" hangingPunct="1"/>
            <a:r>
              <a:rPr lang="en-US" altLang="zh-CN" smtClean="0"/>
              <a:t>20</a:t>
            </a:r>
            <a:r>
              <a:rPr lang="zh-CN" altLang="en-US" smtClean="0"/>
              <a:t>世纪</a:t>
            </a:r>
            <a:r>
              <a:rPr lang="en-US" altLang="zh-CN" smtClean="0"/>
              <a:t>70</a:t>
            </a:r>
            <a:r>
              <a:rPr lang="zh-CN" altLang="en-US" smtClean="0"/>
              <a:t>年代初，布雷顿森林体系瓦解，各国币值之间的波动率随之大幅度增强。</a:t>
            </a:r>
          </a:p>
        </p:txBody>
      </p:sp>
    </p:spTree>
    <p:extLst>
      <p:ext uri="{BB962C8B-B14F-4D97-AF65-F5344CB8AC3E}">
        <p14:creationId xmlns:p14="http://schemas.microsoft.com/office/powerpoint/2010/main" val="139617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Political risk</a:t>
            </a:r>
          </a:p>
        </p:txBody>
      </p:sp>
      <p:sp>
        <p:nvSpPr>
          <p:cNvPr id="21507"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16DE6EEC-0D77-4D81-9798-0B1DBDE6A582}" type="slidenum">
              <a:rPr lang="en-US" altLang="zh-CN"/>
              <a:pPr>
                <a:defRPr/>
              </a:pPr>
              <a:t>45</a:t>
            </a:fld>
            <a:endParaRPr lang="en-US" altLang="zh-CN"/>
          </a:p>
        </p:txBody>
      </p:sp>
      <p:sp>
        <p:nvSpPr>
          <p:cNvPr id="21509" name="Rectangle 3"/>
          <p:cNvSpPr>
            <a:spLocks noGrp="1" noChangeArrowheads="1"/>
          </p:cNvSpPr>
          <p:nvPr>
            <p:ph sz="quarter" idx="1"/>
          </p:nvPr>
        </p:nvSpPr>
        <p:spPr/>
        <p:txBody>
          <a:bodyPr>
            <a:normAutofit fontScale="92500" lnSpcReduction="10000"/>
          </a:bodyPr>
          <a:lstStyle/>
          <a:p>
            <a:pPr eaLnBrk="1" hangingPunct="1"/>
            <a:r>
              <a:rPr lang="en-US" altLang="zh-CN" smtClean="0"/>
              <a:t>Ranges from unexpected changes in tax rules to outright expropriation of assets held by foreigners.</a:t>
            </a:r>
          </a:p>
          <a:p>
            <a:pPr eaLnBrk="1" hangingPunct="1"/>
            <a:r>
              <a:rPr lang="en-US" altLang="zh-CN" smtClean="0"/>
              <a:t>Example</a:t>
            </a:r>
          </a:p>
          <a:p>
            <a:pPr lvl="1" eaLnBrk="1" hangingPunct="1"/>
            <a:r>
              <a:rPr lang="en-US" altLang="zh-CN" smtClean="0"/>
              <a:t>1992, Enron Development Corporation, India power plant</a:t>
            </a:r>
          </a:p>
          <a:p>
            <a:pPr lvl="2" eaLnBrk="1" hangingPunct="1"/>
            <a:r>
              <a:rPr lang="en-US" altLang="zh-CN" smtClean="0"/>
              <a:t>Ref1</a:t>
            </a:r>
            <a:r>
              <a:rPr lang="zh-CN" altLang="en-US" smtClean="0"/>
              <a:t>：</a:t>
            </a:r>
            <a:r>
              <a:rPr lang="en-US" altLang="zh-CN" smtClean="0"/>
              <a:t>Enron's India Disaster</a:t>
            </a:r>
          </a:p>
          <a:p>
            <a:pPr lvl="2" eaLnBrk="1" hangingPunct="1"/>
            <a:r>
              <a:rPr lang="en-US" altLang="zh-CN" smtClean="0"/>
              <a:t>Ref2</a:t>
            </a:r>
            <a:r>
              <a:rPr lang="zh-CN" altLang="en-US" smtClean="0"/>
              <a:t>：</a:t>
            </a:r>
            <a:r>
              <a:rPr lang="en-US" altLang="zh-CN" smtClean="0"/>
              <a:t>Enron's eight-year power struggle in India </a:t>
            </a:r>
          </a:p>
          <a:p>
            <a:pPr lvl="1" eaLnBrk="1" hangingPunct="1"/>
            <a:r>
              <a:rPr lang="en-US" altLang="zh-CN" smtClean="0"/>
              <a:t>Yukos, Russian</a:t>
            </a:r>
          </a:p>
          <a:p>
            <a:pPr lvl="1" eaLnBrk="1" hangingPunct="1"/>
            <a:r>
              <a:rPr lang="en-US" altLang="zh-CN" smtClean="0"/>
              <a:t>Russian Crisis,1998</a:t>
            </a:r>
          </a:p>
        </p:txBody>
      </p:sp>
    </p:spTree>
    <p:extLst>
      <p:ext uri="{BB962C8B-B14F-4D97-AF65-F5344CB8AC3E}">
        <p14:creationId xmlns:p14="http://schemas.microsoft.com/office/powerpoint/2010/main" val="827601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Russian crisis</a:t>
            </a:r>
          </a:p>
        </p:txBody>
      </p:sp>
      <p:sp>
        <p:nvSpPr>
          <p:cNvPr id="22531"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1386CE3B-5092-4921-BD4A-E5E01D7BCB8E}" type="slidenum">
              <a:rPr lang="en-US" altLang="zh-CN"/>
              <a:pPr>
                <a:defRPr/>
              </a:pPr>
              <a:t>46</a:t>
            </a:fld>
            <a:endParaRPr lang="en-US" altLang="zh-CN"/>
          </a:p>
        </p:txBody>
      </p:sp>
      <p:sp>
        <p:nvSpPr>
          <p:cNvPr id="22533" name="Rectangle 3"/>
          <p:cNvSpPr>
            <a:spLocks noGrp="1" noChangeArrowheads="1"/>
          </p:cNvSpPr>
          <p:nvPr>
            <p:ph sz="quarter" idx="1"/>
          </p:nvPr>
        </p:nvSpPr>
        <p:spPr/>
        <p:txBody>
          <a:bodyPr/>
          <a:lstStyle/>
          <a:p>
            <a:pPr eaLnBrk="1" hangingPunct="1">
              <a:lnSpc>
                <a:spcPct val="90000"/>
              </a:lnSpc>
            </a:pPr>
            <a:r>
              <a:rPr lang="en-US" altLang="zh-CN" sz="2800" smtClean="0"/>
              <a:t>98</a:t>
            </a:r>
            <a:r>
              <a:rPr lang="zh-CN" altLang="en-US" sz="2800" smtClean="0"/>
              <a:t>年</a:t>
            </a:r>
            <a:r>
              <a:rPr lang="en-US" altLang="zh-CN" sz="2800" smtClean="0"/>
              <a:t>8</a:t>
            </a:r>
            <a:r>
              <a:rPr lang="zh-CN" altLang="en-US" sz="2800" smtClean="0"/>
              <a:t>月，由于国际石油价格不断下跌，国内经济恶化，再加上政局不稳，俄罗斯不得不采取了</a:t>
            </a:r>
            <a:r>
              <a:rPr lang="zh-CN" altLang="en-US" sz="2800" smtClean="0">
                <a:latin typeface="Arial" pitchFamily="34" charset="0"/>
              </a:rPr>
              <a:t>“</a:t>
            </a:r>
            <a:r>
              <a:rPr lang="zh-CN" altLang="en-US" sz="2800" smtClean="0"/>
              <a:t>非常</a:t>
            </a:r>
            <a:r>
              <a:rPr lang="zh-CN" altLang="en-US" sz="2800" smtClean="0">
                <a:latin typeface="Arial" pitchFamily="34" charset="0"/>
              </a:rPr>
              <a:t>”</a:t>
            </a:r>
            <a:r>
              <a:rPr lang="zh-CN" altLang="en-US" sz="2800" smtClean="0"/>
              <a:t>举动。</a:t>
            </a:r>
            <a:r>
              <a:rPr lang="en-US" altLang="zh-CN" sz="2800" smtClean="0"/>
              <a:t>8</a:t>
            </a:r>
            <a:r>
              <a:rPr lang="zh-CN" altLang="en-US" sz="2800" smtClean="0"/>
              <a:t>月</a:t>
            </a:r>
            <a:r>
              <a:rPr lang="en-US" altLang="zh-CN" sz="2800" smtClean="0"/>
              <a:t>17</a:t>
            </a:r>
            <a:r>
              <a:rPr lang="zh-CN" altLang="en-US" sz="2800" smtClean="0"/>
              <a:t>日，俄罗斯宣布卢布贬值，停止国债交易，将</a:t>
            </a:r>
            <a:r>
              <a:rPr lang="en-US" altLang="zh-CN" sz="2800" smtClean="0"/>
              <a:t>1999</a:t>
            </a:r>
            <a:r>
              <a:rPr lang="zh-CN" altLang="en-US" sz="2800" smtClean="0"/>
              <a:t>年</a:t>
            </a:r>
            <a:r>
              <a:rPr lang="en-US" altLang="zh-CN" sz="2800" smtClean="0"/>
              <a:t>12</a:t>
            </a:r>
            <a:r>
              <a:rPr lang="zh-CN" altLang="en-US" sz="2800" smtClean="0"/>
              <a:t>月</a:t>
            </a:r>
            <a:r>
              <a:rPr lang="en-US" altLang="zh-CN" sz="2800" smtClean="0"/>
              <a:t>31</a:t>
            </a:r>
            <a:r>
              <a:rPr lang="zh-CN" altLang="en-US" sz="2800" smtClean="0"/>
              <a:t>日前到期的债券转换成了</a:t>
            </a:r>
            <a:r>
              <a:rPr lang="en-US" altLang="zh-CN" sz="2800" smtClean="0"/>
              <a:t>3-5</a:t>
            </a:r>
            <a:r>
              <a:rPr lang="zh-CN" altLang="en-US" sz="2800" smtClean="0"/>
              <a:t>年期债券，冻结国外投资者贷款偿还期</a:t>
            </a:r>
            <a:r>
              <a:rPr lang="en-US" altLang="zh-CN" sz="2800" smtClean="0"/>
              <a:t>90</a:t>
            </a:r>
            <a:r>
              <a:rPr lang="zh-CN" altLang="en-US" sz="2800" smtClean="0"/>
              <a:t>天。这引起了国际金融市场的恐慌，投资者纷纷从新兴市场和较落后国家的证券市场撤出，转持风险较低、质量较高的美国和德国政府债券。</a:t>
            </a:r>
            <a:r>
              <a:rPr lang="en-US" altLang="zh-CN" sz="2800" smtClean="0"/>
              <a:t>8</a:t>
            </a:r>
            <a:r>
              <a:rPr lang="zh-CN" altLang="en-US" sz="2800" smtClean="0"/>
              <a:t>月</a:t>
            </a:r>
            <a:r>
              <a:rPr lang="en-US" altLang="zh-CN" sz="2800" smtClean="0"/>
              <a:t>21</a:t>
            </a:r>
            <a:r>
              <a:rPr lang="zh-CN" altLang="en-US" sz="2800" smtClean="0"/>
              <a:t>日美国</a:t>
            </a:r>
            <a:r>
              <a:rPr lang="en-US" altLang="zh-CN" sz="2800" smtClean="0"/>
              <a:t>30</a:t>
            </a:r>
            <a:r>
              <a:rPr lang="zh-CN" altLang="en-US" sz="2800" smtClean="0"/>
              <a:t>年期国债利率下降到</a:t>
            </a:r>
            <a:r>
              <a:rPr lang="en-US" altLang="zh-CN" sz="2800" smtClean="0"/>
              <a:t>20</a:t>
            </a:r>
            <a:r>
              <a:rPr lang="zh-CN" altLang="en-US" sz="2800" smtClean="0"/>
              <a:t>年来的最低点，</a:t>
            </a:r>
            <a:r>
              <a:rPr lang="en-US" altLang="zh-CN" sz="2800" smtClean="0"/>
              <a:t>8</a:t>
            </a:r>
            <a:r>
              <a:rPr lang="zh-CN" altLang="en-US" sz="2800" smtClean="0"/>
              <a:t>月</a:t>
            </a:r>
            <a:r>
              <a:rPr lang="en-US" altLang="zh-CN" sz="2800" smtClean="0"/>
              <a:t>31</a:t>
            </a:r>
            <a:r>
              <a:rPr lang="zh-CN" altLang="en-US" sz="2800" smtClean="0"/>
              <a:t>日纽约股市大跌，全球金融市场一片</a:t>
            </a:r>
            <a:r>
              <a:rPr lang="zh-CN" altLang="en-US" sz="2800" smtClean="0">
                <a:latin typeface="Arial" pitchFamily="34" charset="0"/>
              </a:rPr>
              <a:t>“</a:t>
            </a:r>
            <a:r>
              <a:rPr lang="zh-CN" altLang="en-US" sz="2800" smtClean="0"/>
              <a:t>山雨欲来风满楼</a:t>
            </a:r>
            <a:r>
              <a:rPr lang="zh-CN" altLang="en-US" sz="2800" smtClean="0">
                <a:latin typeface="Arial" pitchFamily="34" charset="0"/>
              </a:rPr>
              <a:t>”</a:t>
            </a:r>
            <a:r>
              <a:rPr lang="zh-CN" altLang="en-US" sz="2800" smtClean="0"/>
              <a:t>的景象。</a:t>
            </a:r>
          </a:p>
        </p:txBody>
      </p:sp>
    </p:spTree>
    <p:extLst>
      <p:ext uri="{BB962C8B-B14F-4D97-AF65-F5344CB8AC3E}">
        <p14:creationId xmlns:p14="http://schemas.microsoft.com/office/powerpoint/2010/main" val="1699338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Market imperfection</a:t>
            </a:r>
          </a:p>
        </p:txBody>
      </p:sp>
      <p:sp>
        <p:nvSpPr>
          <p:cNvPr id="23555"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C32EE7B6-44D6-429A-ACCD-3582805B4727}" type="slidenum">
              <a:rPr lang="en-US" altLang="zh-CN"/>
              <a:pPr>
                <a:defRPr/>
              </a:pPr>
              <a:t>47</a:t>
            </a:fld>
            <a:endParaRPr lang="en-US" altLang="zh-CN"/>
          </a:p>
        </p:txBody>
      </p:sp>
      <p:sp>
        <p:nvSpPr>
          <p:cNvPr id="23557" name="Rectangle 3"/>
          <p:cNvSpPr>
            <a:spLocks noGrp="1" noChangeArrowheads="1"/>
          </p:cNvSpPr>
          <p:nvPr>
            <p:ph sz="quarter" idx="1"/>
          </p:nvPr>
        </p:nvSpPr>
        <p:spPr/>
        <p:txBody>
          <a:bodyPr/>
          <a:lstStyle/>
          <a:p>
            <a:pPr eaLnBrk="1" hangingPunct="1"/>
            <a:r>
              <a:rPr lang="en-US" altLang="zh-CN" smtClean="0"/>
              <a:t>Legal restrictions</a:t>
            </a:r>
          </a:p>
          <a:p>
            <a:pPr eaLnBrk="1" hangingPunct="1"/>
            <a:r>
              <a:rPr lang="en-US" altLang="zh-CN" smtClean="0"/>
              <a:t>Excessive transaction and transportation costs</a:t>
            </a:r>
          </a:p>
          <a:p>
            <a:pPr eaLnBrk="1" hangingPunct="1"/>
            <a:r>
              <a:rPr lang="en-US" altLang="zh-CN" smtClean="0"/>
              <a:t>Information asymmetry</a:t>
            </a:r>
          </a:p>
          <a:p>
            <a:pPr eaLnBrk="1" hangingPunct="1"/>
            <a:r>
              <a:rPr lang="en-US" altLang="zh-CN" smtClean="0"/>
              <a:t>Discriminatory taxation</a:t>
            </a:r>
          </a:p>
          <a:p>
            <a:pPr eaLnBrk="1" hangingPunct="1"/>
            <a:r>
              <a:rPr lang="en-US" altLang="zh-CN" smtClean="0">
                <a:latin typeface="Arial" pitchFamily="34" charset="0"/>
              </a:rPr>
              <a:t>…</a:t>
            </a:r>
            <a:endParaRPr lang="en-US" altLang="zh-CN" smtClean="0"/>
          </a:p>
        </p:txBody>
      </p:sp>
    </p:spTree>
    <p:extLst>
      <p:ext uri="{BB962C8B-B14F-4D97-AF65-F5344CB8AC3E}">
        <p14:creationId xmlns:p14="http://schemas.microsoft.com/office/powerpoint/2010/main" val="607455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Implication of Market Imperfection</a:t>
            </a:r>
          </a:p>
        </p:txBody>
      </p:sp>
      <p:sp>
        <p:nvSpPr>
          <p:cNvPr id="24579"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480107B7-42C6-4CB9-8785-2B19FE023464}" type="slidenum">
              <a:rPr lang="en-US" altLang="zh-CN"/>
              <a:pPr>
                <a:defRPr/>
              </a:pPr>
              <a:t>48</a:t>
            </a:fld>
            <a:endParaRPr lang="en-US" altLang="zh-CN"/>
          </a:p>
        </p:txBody>
      </p:sp>
      <p:sp>
        <p:nvSpPr>
          <p:cNvPr id="24581" name="Rectangle 3"/>
          <p:cNvSpPr>
            <a:spLocks noGrp="1" noChangeArrowheads="1"/>
          </p:cNvSpPr>
          <p:nvPr>
            <p:ph sz="quarter" idx="1"/>
          </p:nvPr>
        </p:nvSpPr>
        <p:spPr/>
        <p:txBody>
          <a:bodyPr/>
          <a:lstStyle/>
          <a:p>
            <a:pPr eaLnBrk="1" hangingPunct="1"/>
            <a:r>
              <a:rPr lang="en-US" altLang="zh-CN" smtClean="0"/>
              <a:t>Restrict the extent to which investors can diversify their portfolios. </a:t>
            </a:r>
          </a:p>
          <a:p>
            <a:pPr eaLnBrk="1" hangingPunct="1"/>
            <a:r>
              <a:rPr lang="en-US" altLang="zh-CN" smtClean="0"/>
              <a:t>Example: Nestle corporation</a:t>
            </a:r>
          </a:p>
          <a:p>
            <a:pPr eaLnBrk="1" hangingPunct="1"/>
            <a:r>
              <a:rPr lang="en-US" altLang="zh-CN" smtClean="0"/>
              <a:t>Ref: Claudio Loderer and Andreas Jacobs,1995,  The Nestle crash , JFE, 315-339</a:t>
            </a:r>
          </a:p>
          <a:p>
            <a:pPr eaLnBrk="1" hangingPunct="1"/>
            <a:endParaRPr lang="en-US" altLang="zh-CN" smtClean="0"/>
          </a:p>
        </p:txBody>
      </p:sp>
    </p:spTree>
    <p:extLst>
      <p:ext uri="{BB962C8B-B14F-4D97-AF65-F5344CB8AC3E}">
        <p14:creationId xmlns:p14="http://schemas.microsoft.com/office/powerpoint/2010/main" val="3050572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zh-CN" smtClean="0"/>
          </a:p>
        </p:txBody>
      </p:sp>
      <p:sp>
        <p:nvSpPr>
          <p:cNvPr id="25603" name="页脚占位符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solidFill>
                  <a:schemeClr val="tx2"/>
                </a:solidFill>
              </a:rPr>
              <a:t>CUFE </a:t>
            </a:r>
            <a:r>
              <a:rPr lang="zh-CN" altLang="en-US" smtClean="0">
                <a:solidFill>
                  <a:schemeClr val="tx2"/>
                </a:solidFill>
              </a:rPr>
              <a:t>金融市场与金融机构</a:t>
            </a:r>
            <a:endParaRPr lang="en-US" altLang="zh-CN" smtClean="0">
              <a:solidFill>
                <a:schemeClr val="tx2"/>
              </a:solidFill>
            </a:endParaRPr>
          </a:p>
        </p:txBody>
      </p:sp>
      <p:sp>
        <p:nvSpPr>
          <p:cNvPr id="5" name="灯片编号占位符 5"/>
          <p:cNvSpPr>
            <a:spLocks noGrp="1"/>
          </p:cNvSpPr>
          <p:nvPr>
            <p:ph type="sldNum" sz="quarter" idx="12"/>
          </p:nvPr>
        </p:nvSpPr>
        <p:spPr/>
        <p:txBody>
          <a:bodyPr/>
          <a:lstStyle/>
          <a:p>
            <a:pPr>
              <a:defRPr/>
            </a:pPr>
            <a:fld id="{775AB4A4-4C06-4046-9753-A3435D5750B8}" type="slidenum">
              <a:rPr lang="en-US" altLang="zh-CN"/>
              <a:pPr>
                <a:defRPr/>
              </a:pPr>
              <a:t>49</a:t>
            </a:fld>
            <a:endParaRPr lang="en-US" altLang="zh-CN"/>
          </a:p>
        </p:txBody>
      </p:sp>
      <p:pic>
        <p:nvPicPr>
          <p:cNvPr id="25605" name="Picture 5" descr="nestle cr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372475" cy="586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23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51E6FBB6-CBBA-4D3C-A94D-CF6BC6F4E0D7}" type="slidenum">
              <a:rPr lang="en-US" altLang="zh-CN"/>
              <a:pPr/>
              <a:t>5</a:t>
            </a:fld>
            <a:endParaRPr lang="en-US" altLang="zh-CN"/>
          </a:p>
        </p:txBody>
      </p:sp>
      <p:sp>
        <p:nvSpPr>
          <p:cNvPr id="23554" name="Rectangle 2"/>
          <p:cNvSpPr>
            <a:spLocks noGrp="1" noChangeArrowheads="1"/>
          </p:cNvSpPr>
          <p:nvPr>
            <p:ph type="title"/>
          </p:nvPr>
        </p:nvSpPr>
        <p:spPr/>
        <p:txBody>
          <a:bodyPr/>
          <a:lstStyle/>
          <a:p>
            <a:pPr marL="1117600" indent="-1117600"/>
            <a:r>
              <a:rPr lang="zh-CN" altLang="en-US" dirty="0"/>
              <a:t>金</a:t>
            </a:r>
            <a:r>
              <a:rPr lang="zh-CN" altLang="en-US" dirty="0" smtClean="0"/>
              <a:t>融的</a:t>
            </a:r>
            <a:r>
              <a:rPr lang="zh-CN" altLang="en-US" dirty="0"/>
              <a:t>作用</a:t>
            </a:r>
          </a:p>
        </p:txBody>
      </p:sp>
      <p:sp>
        <p:nvSpPr>
          <p:cNvPr id="23555" name="Rectangle 3"/>
          <p:cNvSpPr>
            <a:spLocks noGrp="1" noChangeArrowheads="1"/>
          </p:cNvSpPr>
          <p:nvPr>
            <p:ph type="body" idx="1"/>
          </p:nvPr>
        </p:nvSpPr>
        <p:spPr/>
        <p:txBody>
          <a:bodyPr>
            <a:normAutofit/>
          </a:bodyPr>
          <a:lstStyle/>
          <a:p>
            <a:pPr>
              <a:lnSpc>
                <a:spcPct val="90000"/>
              </a:lnSpc>
            </a:pPr>
            <a:r>
              <a:rPr lang="zh-CN" altLang="en-US" sz="2400" dirty="0" smtClean="0"/>
              <a:t>三个代</a:t>
            </a:r>
            <a:r>
              <a:rPr lang="zh-CN" altLang="en-US" sz="2400" dirty="0"/>
              <a:t>理人：甲、乙、丙</a:t>
            </a:r>
          </a:p>
          <a:p>
            <a:pPr>
              <a:lnSpc>
                <a:spcPct val="90000"/>
              </a:lnSpc>
            </a:pPr>
            <a:r>
              <a:rPr lang="zh-CN" altLang="en-US" sz="2400" dirty="0"/>
              <a:t>甲申请到生产某种工业用防腐涂料的执照，估计需要投资为</a:t>
            </a:r>
            <a:r>
              <a:rPr lang="en-US" altLang="zh-CN" sz="2400" dirty="0"/>
              <a:t>1000</a:t>
            </a:r>
            <a:r>
              <a:rPr lang="zh-CN" altLang="en-US" sz="2400" dirty="0"/>
              <a:t>万元，用于厂房建设和设备购置。但是，他只有</a:t>
            </a:r>
            <a:r>
              <a:rPr lang="en-US" altLang="zh-CN" sz="2400" dirty="0"/>
              <a:t>200</a:t>
            </a:r>
            <a:r>
              <a:rPr lang="zh-CN" altLang="en-US" sz="2400" dirty="0"/>
              <a:t>万元能够用于投资，而且，这</a:t>
            </a:r>
            <a:r>
              <a:rPr lang="en-US" altLang="zh-CN" sz="2400" dirty="0"/>
              <a:t>200</a:t>
            </a:r>
            <a:r>
              <a:rPr lang="zh-CN" altLang="en-US" sz="2400" dirty="0"/>
              <a:t>万元是其保险储蓄，尽管他相信未来这种产品会有很好的市场，但也不原意用将这部分钱全部用于投资。</a:t>
            </a:r>
          </a:p>
          <a:p>
            <a:pPr>
              <a:lnSpc>
                <a:spcPct val="90000"/>
              </a:lnSpc>
            </a:pPr>
            <a:r>
              <a:rPr lang="zh-CN" altLang="en-US" sz="2400" dirty="0"/>
              <a:t>乙最近继承了</a:t>
            </a:r>
            <a:r>
              <a:rPr lang="en-US" altLang="zh-CN" sz="2400" dirty="0"/>
              <a:t>730</a:t>
            </a:r>
            <a:r>
              <a:rPr lang="zh-CN" altLang="en-US" sz="2400" dirty="0"/>
              <a:t>万，她计划花</a:t>
            </a:r>
            <a:r>
              <a:rPr lang="en-US" altLang="zh-CN" sz="2400" dirty="0"/>
              <a:t>30</a:t>
            </a:r>
            <a:r>
              <a:rPr lang="zh-CN" altLang="en-US" sz="2400" dirty="0"/>
              <a:t>万买一些珠宝和家具并计划出游几次，而剩下的</a:t>
            </a:r>
            <a:r>
              <a:rPr lang="en-US" altLang="zh-CN" sz="2400" dirty="0"/>
              <a:t>700</a:t>
            </a:r>
            <a:r>
              <a:rPr lang="zh-CN" altLang="en-US" sz="2400" dirty="0"/>
              <a:t>万用于投资。</a:t>
            </a:r>
          </a:p>
          <a:p>
            <a:pPr>
              <a:lnSpc>
                <a:spcPct val="90000"/>
              </a:lnSpc>
            </a:pPr>
            <a:r>
              <a:rPr lang="zh-CN" altLang="en-US" sz="2400" dirty="0"/>
              <a:t>丙是某会计师事务所的合伙人，刚刚收到年底的分红</a:t>
            </a:r>
            <a:r>
              <a:rPr lang="en-US" altLang="zh-CN" sz="2400" dirty="0"/>
              <a:t>270</a:t>
            </a:r>
            <a:r>
              <a:rPr lang="zh-CN" altLang="en-US" sz="2400" dirty="0"/>
              <a:t>万元，他计划花</a:t>
            </a:r>
            <a:r>
              <a:rPr lang="en-US" altLang="zh-CN" sz="2400" dirty="0"/>
              <a:t>70</a:t>
            </a:r>
            <a:r>
              <a:rPr lang="zh-CN" altLang="en-US" sz="2400" dirty="0"/>
              <a:t>万买一辆跑车，剩余的</a:t>
            </a:r>
            <a:r>
              <a:rPr lang="en-US" altLang="zh-CN" sz="2400" dirty="0"/>
              <a:t>200</a:t>
            </a:r>
            <a:r>
              <a:rPr lang="zh-CN" altLang="en-US" sz="2400" dirty="0"/>
              <a:t>万进行投资。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B3B2A648-2BE2-4E2D-A229-9C4722196CC7}" type="slidenum">
              <a:rPr lang="en-US" altLang="zh-CN"/>
              <a:pPr/>
              <a:t>50</a:t>
            </a:fld>
            <a:endParaRPr lang="en-US" altLang="zh-CN"/>
          </a:p>
        </p:txBody>
      </p:sp>
      <p:sp>
        <p:nvSpPr>
          <p:cNvPr id="47106" name="Rectangle 2"/>
          <p:cNvSpPr>
            <a:spLocks noGrp="1" noChangeArrowheads="1"/>
          </p:cNvSpPr>
          <p:nvPr>
            <p:ph type="title"/>
          </p:nvPr>
        </p:nvSpPr>
        <p:spPr/>
        <p:txBody>
          <a:bodyPr/>
          <a:lstStyle/>
          <a:p>
            <a:r>
              <a:rPr lang="zh-CN" altLang="en-US"/>
              <a:t>金融自由化 </a:t>
            </a:r>
          </a:p>
        </p:txBody>
      </p:sp>
      <p:sp>
        <p:nvSpPr>
          <p:cNvPr id="47107" name="Rectangle 3"/>
          <p:cNvSpPr>
            <a:spLocks noGrp="1" noChangeArrowheads="1"/>
          </p:cNvSpPr>
          <p:nvPr>
            <p:ph type="body" idx="1"/>
          </p:nvPr>
        </p:nvSpPr>
        <p:spPr/>
        <p:txBody>
          <a:bodyPr/>
          <a:lstStyle/>
          <a:p>
            <a:r>
              <a:rPr lang="zh-CN" altLang="en-US" sz="2600"/>
              <a:t>自由化的主要表现 </a:t>
            </a:r>
          </a:p>
          <a:p>
            <a:pPr lvl="1"/>
            <a:r>
              <a:rPr lang="zh-CN" altLang="en-US" sz="2200"/>
              <a:t>减少或取消国与国之间对金融机构活动范围的限制。</a:t>
            </a:r>
          </a:p>
          <a:p>
            <a:pPr lvl="1"/>
            <a:r>
              <a:rPr lang="zh-CN" altLang="en-US" sz="2200"/>
              <a:t>对外汇管制的放松或解除。</a:t>
            </a:r>
          </a:p>
          <a:p>
            <a:pPr lvl="1"/>
            <a:r>
              <a:rPr lang="zh-CN" altLang="en-US" sz="2200"/>
              <a:t>放宽金融机构业务活动范围的限制，允许金融机构之间的业务适当交叉。</a:t>
            </a:r>
          </a:p>
          <a:p>
            <a:pPr lvl="1"/>
            <a:r>
              <a:rPr lang="zh-CN" altLang="en-US" sz="2200"/>
              <a:t>放宽或取消对银行的利率管制。 </a:t>
            </a:r>
          </a:p>
          <a:p>
            <a:r>
              <a:rPr lang="zh-CN" altLang="en-US" sz="2600"/>
              <a:t>金融自由化的原因</a:t>
            </a:r>
          </a:p>
          <a:p>
            <a:pPr lvl="1"/>
            <a:r>
              <a:rPr lang="zh-CN" altLang="en-US" sz="2200"/>
              <a:t>经济自由主义思潮的兴起。</a:t>
            </a:r>
          </a:p>
          <a:p>
            <a:pPr lvl="1"/>
            <a:r>
              <a:rPr lang="zh-CN" altLang="en-US" sz="2200"/>
              <a:t>金融创新的作用。</a:t>
            </a:r>
          </a:p>
          <a:p>
            <a:pPr lvl="1"/>
            <a:r>
              <a:rPr lang="zh-CN" altLang="en-US" sz="2200"/>
              <a:t>金融的证券化和全球化的影响。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F3B217DB-0FC4-4A49-9FCC-E2BCFA7369FC}" type="slidenum">
              <a:rPr lang="en-US" altLang="zh-CN"/>
              <a:pPr/>
              <a:t>51</a:t>
            </a:fld>
            <a:endParaRPr lang="en-US" altLang="zh-CN"/>
          </a:p>
        </p:txBody>
      </p:sp>
      <p:sp>
        <p:nvSpPr>
          <p:cNvPr id="48130" name="Rectangle 2"/>
          <p:cNvSpPr>
            <a:spLocks noGrp="1" noChangeArrowheads="1"/>
          </p:cNvSpPr>
          <p:nvPr>
            <p:ph type="title"/>
          </p:nvPr>
        </p:nvSpPr>
        <p:spPr/>
        <p:txBody>
          <a:bodyPr/>
          <a:lstStyle/>
          <a:p>
            <a:r>
              <a:rPr lang="zh-CN" altLang="en-US"/>
              <a:t>金融自由化的影响</a:t>
            </a:r>
          </a:p>
        </p:txBody>
      </p:sp>
      <p:sp>
        <p:nvSpPr>
          <p:cNvPr id="48131" name="Rectangle 3"/>
          <p:cNvSpPr>
            <a:spLocks noGrp="1" noChangeArrowheads="1"/>
          </p:cNvSpPr>
          <p:nvPr>
            <p:ph type="body" idx="1"/>
          </p:nvPr>
        </p:nvSpPr>
        <p:spPr/>
        <p:txBody>
          <a:bodyPr/>
          <a:lstStyle/>
          <a:p>
            <a:r>
              <a:rPr lang="zh-CN" altLang="en-US"/>
              <a:t>金融自由化导致了金融竞争的更加激烈，这在一定程度上促进了金融业经营效率的提高。 </a:t>
            </a:r>
          </a:p>
          <a:p>
            <a:r>
              <a:rPr lang="zh-CN" altLang="en-US"/>
              <a:t>金融市场上管制的放松，对金融机构的稳健经营提出了较高的要求，一旦处理不好，有可能危及金融体系的稳定，并导致金融动荡和经济危机。金融自由化还给货币政策的实施及金融监管带来了困难。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B8A86A35-5377-48DA-8C7A-FDDDE9466438}" type="slidenum">
              <a:rPr lang="en-US" altLang="zh-CN"/>
              <a:pPr/>
              <a:t>52</a:t>
            </a:fld>
            <a:endParaRPr lang="en-US" altLang="zh-CN"/>
          </a:p>
        </p:txBody>
      </p:sp>
      <p:sp>
        <p:nvSpPr>
          <p:cNvPr id="49154" name="Rectangle 2"/>
          <p:cNvSpPr>
            <a:spLocks noGrp="1" noChangeArrowheads="1"/>
          </p:cNvSpPr>
          <p:nvPr>
            <p:ph type="title"/>
          </p:nvPr>
        </p:nvSpPr>
        <p:spPr/>
        <p:txBody>
          <a:bodyPr/>
          <a:lstStyle/>
          <a:p>
            <a:pPr marL="1117600" indent="-1117600"/>
            <a:r>
              <a:rPr lang="zh-CN" altLang="en-US"/>
              <a:t>金融工程化</a:t>
            </a:r>
          </a:p>
        </p:txBody>
      </p:sp>
      <p:sp>
        <p:nvSpPr>
          <p:cNvPr id="49155" name="Rectangle 3"/>
          <p:cNvSpPr>
            <a:spLocks noGrp="1" noChangeArrowheads="1"/>
          </p:cNvSpPr>
          <p:nvPr>
            <p:ph type="body" idx="1"/>
          </p:nvPr>
        </p:nvSpPr>
        <p:spPr/>
        <p:txBody>
          <a:bodyPr/>
          <a:lstStyle/>
          <a:p>
            <a:r>
              <a:rPr lang="zh-CN" altLang="en-US"/>
              <a:t>金融工程是指将工程思维引入金融领域，综合采用各种工程技术方法设计、开发新型的金融产品，创造性地解决金融问题。 </a:t>
            </a:r>
          </a:p>
          <a:p>
            <a:r>
              <a:rPr lang="zh-CN" altLang="en-US"/>
              <a:t>金融工程化的动力来自于</a:t>
            </a:r>
            <a:r>
              <a:rPr lang="en-US" altLang="zh-CN"/>
              <a:t>20</a:t>
            </a:r>
            <a:r>
              <a:rPr lang="zh-CN" altLang="en-US"/>
              <a:t>世纪</a:t>
            </a:r>
            <a:r>
              <a:rPr lang="en-US" altLang="zh-CN"/>
              <a:t>70</a:t>
            </a:r>
            <a:r>
              <a:rPr lang="zh-CN" altLang="en-US"/>
              <a:t>年代以来社会经济制度变革和电子技术进步。 </a:t>
            </a:r>
          </a:p>
          <a:p>
            <a:r>
              <a:rPr lang="zh-CN" altLang="en-US"/>
              <a:t>金融工程化的趋势为人们创造性地解决金融风险提供了空间。</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FEA0A73C-4EEA-4BB0-8606-9FC105A98157}" type="slidenum">
              <a:rPr lang="en-US" altLang="zh-CN"/>
              <a:pPr/>
              <a:t>53</a:t>
            </a:fld>
            <a:endParaRPr lang="en-US" altLang="zh-CN"/>
          </a:p>
        </p:txBody>
      </p:sp>
      <p:sp>
        <p:nvSpPr>
          <p:cNvPr id="113666" name="Rectangle 2"/>
          <p:cNvSpPr>
            <a:spLocks noGrp="1" noChangeArrowheads="1"/>
          </p:cNvSpPr>
          <p:nvPr>
            <p:ph type="title"/>
          </p:nvPr>
        </p:nvSpPr>
        <p:spPr/>
        <p:txBody>
          <a:bodyPr/>
          <a:lstStyle/>
          <a:p>
            <a:r>
              <a:rPr lang="zh-CN" altLang="en-US"/>
              <a:t>投资收益率的计算</a:t>
            </a:r>
          </a:p>
        </p:txBody>
      </p:sp>
      <p:sp>
        <p:nvSpPr>
          <p:cNvPr id="113667" name="Rectangle 3"/>
          <p:cNvSpPr>
            <a:spLocks noGrp="1" noChangeArrowheads="1"/>
          </p:cNvSpPr>
          <p:nvPr>
            <p:ph type="body" idx="1"/>
          </p:nvPr>
        </p:nvSpPr>
        <p:spPr/>
        <p:txBody>
          <a:bodyPr/>
          <a:lstStyle/>
          <a:p>
            <a:r>
              <a:rPr lang="zh-CN" altLang="en-US" dirty="0"/>
              <a:t>单期收益的计算</a:t>
            </a:r>
          </a:p>
          <a:p>
            <a:r>
              <a:rPr lang="zh-CN" altLang="en-US" dirty="0"/>
              <a:t>多期收益的计算</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4" name="灯片编号占位符 4"/>
          <p:cNvSpPr>
            <a:spLocks noGrp="1"/>
          </p:cNvSpPr>
          <p:nvPr>
            <p:ph type="sldNum" sz="quarter" idx="11"/>
          </p:nvPr>
        </p:nvSpPr>
        <p:spPr/>
        <p:txBody>
          <a:bodyPr/>
          <a:lstStyle/>
          <a:p>
            <a:fld id="{09821AB3-E59B-44EB-AF14-4DF41D390A0B}" type="slidenum">
              <a:rPr lang="en-US" altLang="zh-CN"/>
              <a:pPr/>
              <a:t>54</a:t>
            </a:fld>
            <a:endParaRPr lang="en-US" altLang="zh-CN"/>
          </a:p>
        </p:txBody>
      </p:sp>
      <p:sp>
        <p:nvSpPr>
          <p:cNvPr id="114690" name="Rectangle 2"/>
          <p:cNvSpPr>
            <a:spLocks noGrp="1" noChangeArrowheads="1"/>
          </p:cNvSpPr>
          <p:nvPr>
            <p:ph type="title"/>
          </p:nvPr>
        </p:nvSpPr>
        <p:spPr/>
        <p:txBody>
          <a:bodyPr/>
          <a:lstStyle/>
          <a:p>
            <a:r>
              <a:rPr lang="zh-CN" altLang="en-US"/>
              <a:t>收益的计算：单期</a:t>
            </a:r>
          </a:p>
        </p:txBody>
      </p:sp>
      <p:sp>
        <p:nvSpPr>
          <p:cNvPr id="114691" name="Rectangle 3"/>
          <p:cNvSpPr>
            <a:spLocks noGrp="1" noChangeArrowheads="1"/>
          </p:cNvSpPr>
          <p:nvPr>
            <p:ph type="body" idx="1"/>
          </p:nvPr>
        </p:nvSpPr>
        <p:spPr>
          <a:xfrm>
            <a:off x="457200" y="1600200"/>
            <a:ext cx="8229600" cy="4525963"/>
          </a:xfrm>
        </p:spPr>
        <p:txBody>
          <a:bodyPr/>
          <a:lstStyle/>
          <a:p>
            <a:pPr>
              <a:lnSpc>
                <a:spcPct val="90000"/>
              </a:lnSpc>
            </a:pPr>
            <a:r>
              <a:rPr lang="zh-CN" altLang="en-US" sz="2800"/>
              <a:t>持有期回报</a:t>
            </a:r>
            <a:r>
              <a:rPr lang="en-US" altLang="zh-CN" sz="2800"/>
              <a:t>:</a:t>
            </a:r>
          </a:p>
          <a:p>
            <a:pPr lvl="1">
              <a:lnSpc>
                <a:spcPct val="90000"/>
              </a:lnSpc>
            </a:pPr>
            <a:r>
              <a:rPr lang="zh-CN" altLang="en-US" sz="2400"/>
              <a:t>持有期间内的回报比率</a:t>
            </a:r>
          </a:p>
          <a:p>
            <a:pPr lvl="2">
              <a:lnSpc>
                <a:spcPct val="90000"/>
              </a:lnSpc>
            </a:pPr>
            <a:endParaRPr lang="zh-CN" altLang="en-US" sz="2000"/>
          </a:p>
          <a:p>
            <a:pPr lvl="2">
              <a:lnSpc>
                <a:spcPct val="90000"/>
              </a:lnSpc>
            </a:pPr>
            <a:endParaRPr lang="zh-CN" altLang="en-US" sz="2000"/>
          </a:p>
          <a:p>
            <a:pPr lvl="2">
              <a:lnSpc>
                <a:spcPct val="90000"/>
              </a:lnSpc>
            </a:pPr>
            <a:endParaRPr lang="zh-CN" altLang="en-US" sz="2000" i="1"/>
          </a:p>
          <a:p>
            <a:pPr lvl="2">
              <a:lnSpc>
                <a:spcPct val="90000"/>
              </a:lnSpc>
            </a:pPr>
            <a:r>
              <a:rPr lang="en-US" altLang="zh-CN" i="1"/>
              <a:t>HPR</a:t>
            </a:r>
            <a:r>
              <a:rPr lang="en-US" altLang="zh-CN"/>
              <a:t>: </a:t>
            </a:r>
            <a:r>
              <a:rPr lang="zh-CN" altLang="en-US"/>
              <a:t>持有期回报</a:t>
            </a:r>
          </a:p>
          <a:p>
            <a:pPr lvl="2">
              <a:lnSpc>
                <a:spcPct val="90000"/>
              </a:lnSpc>
            </a:pPr>
            <a:r>
              <a:rPr lang="en-US" altLang="zh-CN" i="1"/>
              <a:t>P</a:t>
            </a:r>
            <a:r>
              <a:rPr lang="en-US" altLang="zh-CN" i="1" baseline="-25000"/>
              <a:t>0</a:t>
            </a:r>
            <a:r>
              <a:rPr lang="en-US" altLang="zh-CN"/>
              <a:t>: </a:t>
            </a:r>
            <a:r>
              <a:rPr lang="zh-CN" altLang="en-US"/>
              <a:t>初始价格</a:t>
            </a:r>
          </a:p>
          <a:p>
            <a:pPr lvl="2">
              <a:lnSpc>
                <a:spcPct val="90000"/>
              </a:lnSpc>
            </a:pPr>
            <a:r>
              <a:rPr lang="en-US" altLang="zh-CN" i="1"/>
              <a:t>P</a:t>
            </a:r>
            <a:r>
              <a:rPr lang="en-US" altLang="zh-CN" i="1" baseline="-25000"/>
              <a:t>1</a:t>
            </a:r>
            <a:r>
              <a:rPr lang="en-US" altLang="zh-CN"/>
              <a:t>: </a:t>
            </a:r>
            <a:r>
              <a:rPr lang="zh-CN" altLang="en-US"/>
              <a:t>期末价格</a:t>
            </a:r>
          </a:p>
          <a:p>
            <a:pPr lvl="2">
              <a:lnSpc>
                <a:spcPct val="90000"/>
              </a:lnSpc>
            </a:pPr>
            <a:r>
              <a:rPr lang="en-US" altLang="zh-CN" i="1"/>
              <a:t>D</a:t>
            </a:r>
            <a:r>
              <a:rPr lang="en-US" altLang="zh-CN" i="1" baseline="-25000"/>
              <a:t>1</a:t>
            </a:r>
            <a:r>
              <a:rPr lang="en-US" altLang="zh-CN"/>
              <a:t>: </a:t>
            </a:r>
            <a:r>
              <a:rPr lang="zh-CN" altLang="en-US"/>
              <a:t>现金红利或利息</a:t>
            </a:r>
          </a:p>
        </p:txBody>
      </p:sp>
      <p:grpSp>
        <p:nvGrpSpPr>
          <p:cNvPr id="2" name="Group 13"/>
          <p:cNvGrpSpPr>
            <a:grpSpLocks/>
          </p:cNvGrpSpPr>
          <p:nvPr/>
        </p:nvGrpSpPr>
        <p:grpSpPr bwMode="auto">
          <a:xfrm>
            <a:off x="4876800" y="2438400"/>
            <a:ext cx="3109913" cy="873125"/>
            <a:chOff x="3360" y="1440"/>
            <a:chExt cx="1683" cy="496"/>
          </a:xfrm>
        </p:grpSpPr>
        <p:sp>
          <p:nvSpPr>
            <p:cNvPr id="114692" name="Line 4"/>
            <p:cNvSpPr>
              <a:spLocks noChangeShapeType="1"/>
            </p:cNvSpPr>
            <p:nvPr/>
          </p:nvSpPr>
          <p:spPr bwMode="blackWhite">
            <a:xfrm>
              <a:off x="3360" y="158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114693" name="Line 5"/>
            <p:cNvSpPr>
              <a:spLocks noChangeShapeType="1"/>
            </p:cNvSpPr>
            <p:nvPr/>
          </p:nvSpPr>
          <p:spPr bwMode="blackWhite">
            <a:xfrm>
              <a:off x="3360" y="1680"/>
              <a:ext cx="1200" cy="0"/>
            </a:xfrm>
            <a:prstGeom prst="line">
              <a:avLst/>
            </a:prstGeom>
            <a:noFill/>
            <a:ln w="9525">
              <a:solidFill>
                <a:schemeClr val="tx1"/>
              </a:solidFill>
              <a:round/>
              <a:headEnd/>
              <a:tailEnd/>
            </a:ln>
            <a:effectLst/>
          </p:spPr>
          <p:txBody>
            <a:bodyPr wrap="none" anchor="ctr"/>
            <a:lstStyle/>
            <a:p>
              <a:endParaRPr lang="zh-CN" altLang="en-US"/>
            </a:p>
          </p:txBody>
        </p:sp>
        <p:sp>
          <p:nvSpPr>
            <p:cNvPr id="114694" name="Line 6"/>
            <p:cNvSpPr>
              <a:spLocks noChangeShapeType="1"/>
            </p:cNvSpPr>
            <p:nvPr/>
          </p:nvSpPr>
          <p:spPr bwMode="blackWhite">
            <a:xfrm>
              <a:off x="4560" y="158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114695" name="Text Box 7"/>
            <p:cNvSpPr txBox="1">
              <a:spLocks noChangeArrowheads="1"/>
            </p:cNvSpPr>
            <p:nvPr/>
          </p:nvSpPr>
          <p:spPr bwMode="grayWhite">
            <a:xfrm>
              <a:off x="3408" y="1440"/>
              <a:ext cx="228" cy="208"/>
            </a:xfrm>
            <a:prstGeom prst="rect">
              <a:avLst/>
            </a:prstGeom>
            <a:noFill/>
            <a:ln w="9525">
              <a:noFill/>
              <a:miter lim="800000"/>
              <a:headEnd/>
              <a:tailEnd/>
            </a:ln>
            <a:effectLst/>
          </p:spPr>
          <p:txBody>
            <a:bodyPr wrap="none">
              <a:spAutoFit/>
            </a:bodyPr>
            <a:lstStyle/>
            <a:p>
              <a:pPr eaLnBrk="0" hangingPunct="0"/>
              <a:r>
                <a:rPr lang="en-US" altLang="zh-CN" i="1"/>
                <a:t>P</a:t>
              </a:r>
              <a:r>
                <a:rPr lang="en-US" altLang="zh-CN" i="1" baseline="-25000"/>
                <a:t>0</a:t>
              </a:r>
              <a:endParaRPr lang="en-US" altLang="zh-CN" i="1"/>
            </a:p>
          </p:txBody>
        </p:sp>
        <p:sp>
          <p:nvSpPr>
            <p:cNvPr id="114696" name="Text Box 8"/>
            <p:cNvSpPr txBox="1">
              <a:spLocks noChangeArrowheads="1"/>
            </p:cNvSpPr>
            <p:nvPr/>
          </p:nvSpPr>
          <p:spPr bwMode="grayWhite">
            <a:xfrm>
              <a:off x="4608" y="1440"/>
              <a:ext cx="435" cy="208"/>
            </a:xfrm>
            <a:prstGeom prst="rect">
              <a:avLst/>
            </a:prstGeom>
            <a:noFill/>
            <a:ln w="9525">
              <a:noFill/>
              <a:miter lim="800000"/>
              <a:headEnd/>
              <a:tailEnd/>
            </a:ln>
            <a:effectLst/>
          </p:spPr>
          <p:txBody>
            <a:bodyPr wrap="none">
              <a:spAutoFit/>
            </a:bodyPr>
            <a:lstStyle/>
            <a:p>
              <a:pPr eaLnBrk="0" hangingPunct="0"/>
              <a:r>
                <a:rPr lang="en-US" altLang="zh-CN" i="1"/>
                <a:t>P</a:t>
              </a:r>
              <a:r>
                <a:rPr lang="en-US" altLang="zh-CN" i="1" baseline="-25000"/>
                <a:t>1</a:t>
              </a:r>
              <a:r>
                <a:rPr lang="en-US" altLang="zh-CN" i="1"/>
                <a:t>+D</a:t>
              </a:r>
              <a:r>
                <a:rPr lang="en-US" altLang="zh-CN" i="1" baseline="-25000"/>
                <a:t>1</a:t>
              </a:r>
              <a:endParaRPr lang="en-US" altLang="zh-CN" i="1"/>
            </a:p>
          </p:txBody>
        </p:sp>
        <p:sp>
          <p:nvSpPr>
            <p:cNvPr id="114697" name="Text Box 9"/>
            <p:cNvSpPr txBox="1">
              <a:spLocks noChangeArrowheads="1"/>
            </p:cNvSpPr>
            <p:nvPr/>
          </p:nvSpPr>
          <p:spPr bwMode="grayWhite">
            <a:xfrm>
              <a:off x="3408" y="1728"/>
              <a:ext cx="344" cy="208"/>
            </a:xfrm>
            <a:prstGeom prst="rect">
              <a:avLst/>
            </a:prstGeom>
            <a:noFill/>
            <a:ln w="9525">
              <a:noFill/>
              <a:miter lim="800000"/>
              <a:headEnd/>
              <a:tailEnd/>
            </a:ln>
            <a:effectLst/>
          </p:spPr>
          <p:txBody>
            <a:bodyPr wrap="none">
              <a:spAutoFit/>
            </a:bodyPr>
            <a:lstStyle/>
            <a:p>
              <a:pPr eaLnBrk="0" hangingPunct="0"/>
              <a:r>
                <a:rPr lang="en-US" altLang="zh-CN" i="1"/>
                <a:t>t = 0</a:t>
              </a:r>
            </a:p>
          </p:txBody>
        </p:sp>
        <p:sp>
          <p:nvSpPr>
            <p:cNvPr id="114698" name="Text Box 10"/>
            <p:cNvSpPr txBox="1">
              <a:spLocks noChangeArrowheads="1"/>
            </p:cNvSpPr>
            <p:nvPr/>
          </p:nvSpPr>
          <p:spPr bwMode="grayWhite">
            <a:xfrm>
              <a:off x="4608" y="1728"/>
              <a:ext cx="344" cy="208"/>
            </a:xfrm>
            <a:prstGeom prst="rect">
              <a:avLst/>
            </a:prstGeom>
            <a:noFill/>
            <a:ln w="9525">
              <a:noFill/>
              <a:miter lim="800000"/>
              <a:headEnd/>
              <a:tailEnd/>
            </a:ln>
            <a:effectLst/>
          </p:spPr>
          <p:txBody>
            <a:bodyPr wrap="none">
              <a:spAutoFit/>
            </a:bodyPr>
            <a:lstStyle/>
            <a:p>
              <a:pPr eaLnBrk="0" hangingPunct="0"/>
              <a:r>
                <a:rPr lang="en-US" altLang="zh-CN" i="1"/>
                <a:t>t = 1</a:t>
              </a:r>
            </a:p>
          </p:txBody>
        </p:sp>
      </p:grpSp>
      <p:graphicFrame>
        <p:nvGraphicFramePr>
          <p:cNvPr id="114699" name="Object 11"/>
          <p:cNvGraphicFramePr>
            <a:graphicFrameLocks noChangeAspect="1"/>
          </p:cNvGraphicFramePr>
          <p:nvPr/>
        </p:nvGraphicFramePr>
        <p:xfrm>
          <a:off x="1371600" y="2514600"/>
          <a:ext cx="2514600" cy="890588"/>
        </p:xfrm>
        <a:graphic>
          <a:graphicData uri="http://schemas.openxmlformats.org/presentationml/2006/ole">
            <mc:AlternateContent xmlns:mc="http://schemas.openxmlformats.org/markup-compatibility/2006">
              <mc:Choice xmlns:v="urn:schemas-microsoft-com:vml" Requires="v">
                <p:oleObj spid="_x0000_s1044" name="Equation" r:id="rId3" imgW="1218960" imgH="431640" progId="Equation.3">
                  <p:embed/>
                </p:oleObj>
              </mc:Choice>
              <mc:Fallback>
                <p:oleObj name="Equation" r:id="rId3" imgW="12189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14600"/>
                        <a:ext cx="2514600" cy="89058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4ED98C76-B356-4AEF-AB7B-6DF6B8495F44}" type="slidenum">
              <a:rPr lang="en-US" altLang="zh-CN"/>
              <a:pPr/>
              <a:t>55</a:t>
            </a:fld>
            <a:endParaRPr lang="en-US" altLang="zh-CN"/>
          </a:p>
        </p:txBody>
      </p:sp>
      <p:sp>
        <p:nvSpPr>
          <p:cNvPr id="122883" name="Rectangle 3"/>
          <p:cNvSpPr>
            <a:spLocks noGrp="1" noChangeArrowheads="1"/>
          </p:cNvSpPr>
          <p:nvPr>
            <p:ph type="body" idx="1"/>
          </p:nvPr>
        </p:nvSpPr>
        <p:spPr>
          <a:xfrm>
            <a:off x="457200" y="1447800"/>
            <a:ext cx="8229600" cy="4678363"/>
          </a:xfrm>
        </p:spPr>
        <p:txBody>
          <a:bodyPr/>
          <a:lstStyle/>
          <a:p>
            <a:pPr>
              <a:lnSpc>
                <a:spcPct val="90000"/>
              </a:lnSpc>
            </a:pPr>
            <a:r>
              <a:rPr lang="zh-CN" altLang="en-US" sz="2800"/>
              <a:t>例：以 </a:t>
            </a:r>
            <a:r>
              <a:rPr lang="en-US" altLang="zh-CN" sz="2800"/>
              <a:t>20</a:t>
            </a:r>
            <a:r>
              <a:rPr lang="zh-CN" altLang="en-US" sz="2800"/>
              <a:t>元的价格购买一股股票，一年以后股价上升到</a:t>
            </a:r>
            <a:r>
              <a:rPr lang="en-US" altLang="zh-CN" sz="2800"/>
              <a:t>24</a:t>
            </a:r>
            <a:r>
              <a:rPr lang="zh-CN" altLang="en-US" sz="2800"/>
              <a:t>元</a:t>
            </a:r>
            <a:r>
              <a:rPr lang="en-US" altLang="zh-CN" sz="2800"/>
              <a:t>. </a:t>
            </a:r>
            <a:r>
              <a:rPr lang="zh-CN" altLang="en-US" sz="2800"/>
              <a:t>同时，一年中还获得了</a:t>
            </a:r>
            <a:r>
              <a:rPr lang="en-US" altLang="zh-CN" sz="2800"/>
              <a:t>1</a:t>
            </a:r>
            <a:r>
              <a:rPr lang="zh-CN" altLang="en-US" sz="2800"/>
              <a:t>元的红利，求</a:t>
            </a:r>
            <a:r>
              <a:rPr lang="en-US" altLang="zh-CN" sz="2800"/>
              <a:t>HPR? </a:t>
            </a:r>
          </a:p>
        </p:txBody>
      </p:sp>
      <p:graphicFrame>
        <p:nvGraphicFramePr>
          <p:cNvPr id="122892" name="Object 12"/>
          <p:cNvGraphicFramePr>
            <a:graphicFrameLocks noChangeAspect="1"/>
          </p:cNvGraphicFramePr>
          <p:nvPr/>
        </p:nvGraphicFramePr>
        <p:xfrm>
          <a:off x="1295400" y="3352800"/>
          <a:ext cx="5486400" cy="966788"/>
        </p:xfrm>
        <a:graphic>
          <a:graphicData uri="http://schemas.openxmlformats.org/presentationml/2006/ole">
            <mc:AlternateContent xmlns:mc="http://schemas.openxmlformats.org/markup-compatibility/2006">
              <mc:Choice xmlns:v="urn:schemas-microsoft-com:vml" Requires="v">
                <p:oleObj spid="_x0000_s2068" name="Equation" r:id="rId3" imgW="2450880" imgH="431640" progId="Equation.3">
                  <p:embed/>
                </p:oleObj>
              </mc:Choice>
              <mc:Fallback>
                <p:oleObj name="Equation" r:id="rId3" imgW="24508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352800"/>
                        <a:ext cx="5486400" cy="96678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4"/>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37" name="灯片编号占位符 5"/>
          <p:cNvSpPr>
            <a:spLocks noGrp="1"/>
          </p:cNvSpPr>
          <p:nvPr>
            <p:ph type="sldNum" sz="quarter" idx="11"/>
          </p:nvPr>
        </p:nvSpPr>
        <p:spPr/>
        <p:txBody>
          <a:bodyPr/>
          <a:lstStyle/>
          <a:p>
            <a:fld id="{E461429A-1B28-4A54-AFCF-8B5FA26CC329}" type="slidenum">
              <a:rPr lang="en-US" altLang="zh-CN"/>
              <a:pPr/>
              <a:t>56</a:t>
            </a:fld>
            <a:endParaRPr lang="en-US" altLang="zh-CN"/>
          </a:p>
        </p:txBody>
      </p:sp>
      <p:sp>
        <p:nvSpPr>
          <p:cNvPr id="118786" name="Rectangle 2"/>
          <p:cNvSpPr>
            <a:spLocks noGrp="1" noChangeArrowheads="1"/>
          </p:cNvSpPr>
          <p:nvPr>
            <p:ph type="title"/>
          </p:nvPr>
        </p:nvSpPr>
        <p:spPr/>
        <p:txBody>
          <a:bodyPr/>
          <a:lstStyle/>
          <a:p>
            <a:r>
              <a:rPr lang="zh-CN" altLang="en-US"/>
              <a:t>回报率计算：多期</a:t>
            </a:r>
          </a:p>
        </p:txBody>
      </p:sp>
      <p:sp>
        <p:nvSpPr>
          <p:cNvPr id="118787" name="Rectangle 3"/>
          <p:cNvSpPr>
            <a:spLocks noGrp="1" noChangeArrowheads="1"/>
          </p:cNvSpPr>
          <p:nvPr>
            <p:ph type="body" sz="half" idx="1"/>
          </p:nvPr>
        </p:nvSpPr>
        <p:spPr>
          <a:xfrm>
            <a:off x="457200" y="1981200"/>
            <a:ext cx="8229600" cy="3886200"/>
          </a:xfrm>
        </p:spPr>
        <p:txBody>
          <a:bodyPr>
            <a:normAutofit lnSpcReduction="10000"/>
          </a:bodyPr>
          <a:lstStyle/>
          <a:p>
            <a:pPr>
              <a:lnSpc>
                <a:spcPct val="90000"/>
              </a:lnSpc>
            </a:pPr>
            <a:r>
              <a:rPr lang="zh-CN" altLang="en-US" sz="2400"/>
              <a:t>如果投资跨越了多期，如何计算其回报率</a:t>
            </a:r>
            <a:r>
              <a:rPr lang="en-US" altLang="zh-CN" sz="2400"/>
              <a:t>?</a:t>
            </a:r>
          </a:p>
          <a:p>
            <a:pPr lvl="1">
              <a:lnSpc>
                <a:spcPct val="90000"/>
              </a:lnSpc>
            </a:pPr>
            <a:r>
              <a:rPr lang="zh-CN" altLang="en-US" sz="2400"/>
              <a:t>最近四期的投资和回报如下表：</a:t>
            </a:r>
          </a:p>
          <a:p>
            <a:pPr lvl="1">
              <a:lnSpc>
                <a:spcPct val="90000"/>
              </a:lnSpc>
            </a:pPr>
            <a:endParaRPr lang="zh-CN" altLang="en-US" sz="2400"/>
          </a:p>
          <a:p>
            <a:pPr lvl="1">
              <a:lnSpc>
                <a:spcPct val="90000"/>
              </a:lnSpc>
            </a:pPr>
            <a:endParaRPr lang="zh-CN" altLang="en-US" sz="2400"/>
          </a:p>
          <a:p>
            <a:pPr lvl="1">
              <a:lnSpc>
                <a:spcPct val="90000"/>
              </a:lnSpc>
            </a:pPr>
            <a:endParaRPr lang="zh-CN" altLang="en-US" sz="2400"/>
          </a:p>
          <a:p>
            <a:pPr lvl="1">
              <a:lnSpc>
                <a:spcPct val="90000"/>
              </a:lnSpc>
            </a:pPr>
            <a:endParaRPr lang="zh-CN" altLang="en-US" sz="2400"/>
          </a:p>
          <a:p>
            <a:pPr lvl="1">
              <a:lnSpc>
                <a:spcPct val="90000"/>
              </a:lnSpc>
            </a:pPr>
            <a:endParaRPr lang="zh-CN" altLang="en-US" sz="2400"/>
          </a:p>
          <a:p>
            <a:pPr lvl="1">
              <a:lnSpc>
                <a:spcPct val="90000"/>
              </a:lnSpc>
            </a:pPr>
            <a:endParaRPr lang="zh-CN" altLang="en-US" sz="2400"/>
          </a:p>
          <a:p>
            <a:pPr lvl="1">
              <a:lnSpc>
                <a:spcPct val="90000"/>
              </a:lnSpc>
            </a:pPr>
            <a:endParaRPr lang="zh-CN" altLang="en-US" sz="2400"/>
          </a:p>
          <a:p>
            <a:pPr lvl="1">
              <a:lnSpc>
                <a:spcPct val="90000"/>
              </a:lnSpc>
            </a:pPr>
            <a:r>
              <a:rPr lang="zh-CN" altLang="en-US" sz="2400"/>
              <a:t>问题</a:t>
            </a:r>
            <a:r>
              <a:rPr lang="en-US" altLang="zh-CN" sz="2400"/>
              <a:t>:</a:t>
            </a:r>
            <a:r>
              <a:rPr lang="zh-CN" altLang="en-US" sz="2400"/>
              <a:t>如何评价四年中的投资业绩</a:t>
            </a:r>
            <a:r>
              <a:rPr lang="en-US" altLang="zh-CN" sz="2400"/>
              <a:t>?</a:t>
            </a:r>
          </a:p>
        </p:txBody>
      </p:sp>
      <p:graphicFrame>
        <p:nvGraphicFramePr>
          <p:cNvPr id="118892" name="Group 108"/>
          <p:cNvGraphicFramePr>
            <a:graphicFrameLocks noGrp="1"/>
          </p:cNvGraphicFramePr>
          <p:nvPr>
            <p:ph sz="half" idx="2"/>
          </p:nvPr>
        </p:nvGraphicFramePr>
        <p:xfrm>
          <a:off x="838200" y="2897188"/>
          <a:ext cx="6934200" cy="1971676"/>
        </p:xfrm>
        <a:graphic>
          <a:graphicData uri="http://schemas.openxmlformats.org/drawingml/2006/table">
            <a:tbl>
              <a:tblPr/>
              <a:tblGrid>
                <a:gridCol w="2033588">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14437">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tblGrid>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第</a:t>
                      </a:r>
                      <a:r>
                        <a:rPr kumimoji="0" lang="en-US" altLang="zh-CN" sz="2400" b="0" i="0" u="none" strike="noStrike" cap="none" normalizeH="0" baseline="0" smtClean="0">
                          <a:ln>
                            <a:noFill/>
                          </a:ln>
                          <a:solidFill>
                            <a:schemeClr val="tx1"/>
                          </a:solidFill>
                          <a:effectLst/>
                          <a:latin typeface="宋体" charset="-122"/>
                          <a:ea typeface="宋体" charset="-122"/>
                        </a:rPr>
                        <a:t>1</a:t>
                      </a:r>
                      <a:r>
                        <a:rPr kumimoji="0" lang="zh-CN" altLang="en-US" sz="2400" b="0" i="0" u="none" strike="noStrike" cap="none" normalizeH="0" baseline="0" smtClean="0">
                          <a:ln>
                            <a:noFill/>
                          </a:ln>
                          <a:solidFill>
                            <a:schemeClr val="tx1"/>
                          </a:solidFill>
                          <a:effectLst/>
                          <a:latin typeface="宋体" charset="-122"/>
                          <a:ea typeface="宋体" charset="-122"/>
                        </a:rPr>
                        <a:t>年</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第</a:t>
                      </a:r>
                      <a:r>
                        <a:rPr kumimoji="0" lang="en-US" altLang="zh-CN" sz="2400" b="0" i="0" u="none" strike="noStrike" cap="none" normalizeH="0" baseline="0" smtClean="0">
                          <a:ln>
                            <a:noFill/>
                          </a:ln>
                          <a:solidFill>
                            <a:schemeClr val="tx1"/>
                          </a:solidFill>
                          <a:effectLst/>
                          <a:latin typeface="宋体" charset="-122"/>
                          <a:ea typeface="宋体" charset="-122"/>
                        </a:rPr>
                        <a:t>2</a:t>
                      </a:r>
                      <a:r>
                        <a:rPr kumimoji="0" lang="zh-CN" altLang="en-US" sz="2400" b="0" i="0" u="none" strike="noStrike" cap="none" normalizeH="0" baseline="0" smtClean="0">
                          <a:ln>
                            <a:noFill/>
                          </a:ln>
                          <a:solidFill>
                            <a:schemeClr val="tx1"/>
                          </a:solidFill>
                          <a:effectLst/>
                          <a:latin typeface="宋体" charset="-122"/>
                          <a:ea typeface="宋体" charset="-122"/>
                        </a:rPr>
                        <a:t>年</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第</a:t>
                      </a:r>
                      <a:r>
                        <a:rPr kumimoji="0" lang="en-US" altLang="zh-CN" sz="2400" b="0" i="0" u="none" strike="noStrike" cap="none" normalizeH="0" baseline="0" smtClean="0">
                          <a:ln>
                            <a:noFill/>
                          </a:ln>
                          <a:solidFill>
                            <a:schemeClr val="tx1"/>
                          </a:solidFill>
                          <a:effectLst/>
                          <a:latin typeface="宋体" charset="-122"/>
                          <a:ea typeface="宋体" charset="-122"/>
                        </a:rPr>
                        <a:t>3</a:t>
                      </a:r>
                      <a:r>
                        <a:rPr kumimoji="0" lang="zh-CN" altLang="en-US" sz="2400" b="0" i="0" u="none" strike="noStrike" cap="none" normalizeH="0" baseline="0" smtClean="0">
                          <a:ln>
                            <a:noFill/>
                          </a:ln>
                          <a:solidFill>
                            <a:schemeClr val="tx1"/>
                          </a:solidFill>
                          <a:effectLst/>
                          <a:latin typeface="宋体" charset="-122"/>
                          <a:ea typeface="宋体" charset="-122"/>
                        </a:rPr>
                        <a:t>年</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第</a:t>
                      </a:r>
                      <a:r>
                        <a:rPr kumimoji="0" lang="en-US" altLang="zh-CN" sz="2400" b="0" i="0" u="none" strike="noStrike" cap="none" normalizeH="0" baseline="0" smtClean="0">
                          <a:ln>
                            <a:noFill/>
                          </a:ln>
                          <a:solidFill>
                            <a:schemeClr val="tx1"/>
                          </a:solidFill>
                          <a:effectLst/>
                          <a:latin typeface="宋体" charset="-122"/>
                          <a:ea typeface="宋体" charset="-122"/>
                        </a:rPr>
                        <a:t>4</a:t>
                      </a:r>
                      <a:r>
                        <a:rPr kumimoji="0" lang="zh-CN" altLang="en-US" sz="2400" b="0" i="0" u="none" strike="noStrike" cap="none" normalizeH="0" baseline="0" smtClean="0">
                          <a:ln>
                            <a:noFill/>
                          </a:ln>
                          <a:solidFill>
                            <a:schemeClr val="tx1"/>
                          </a:solidFill>
                          <a:effectLst/>
                          <a:latin typeface="宋体" charset="-122"/>
                          <a:ea typeface="宋体" charset="-122"/>
                        </a:rPr>
                        <a:t>年</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期初投资价值</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1.375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chemeClr val="tx1"/>
                          </a:solidFill>
                          <a:effectLst/>
                          <a:latin typeface="宋体" charset="-122"/>
                          <a:ea typeface="宋体" charset="-122"/>
                        </a:rPr>
                        <a:t>期末投资价值</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1.375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1.375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342900" marR="0" lvl="0" indent="-342900" algn="l"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HPR</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10.00%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25%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-20%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宋体" charset="-122"/>
                          <a:ea typeface="宋体" charset="-122"/>
                        </a:rPr>
                        <a:t>25%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8" name="灯片编号占位符 4"/>
          <p:cNvSpPr>
            <a:spLocks noGrp="1"/>
          </p:cNvSpPr>
          <p:nvPr>
            <p:ph type="sldNum" sz="quarter" idx="11"/>
          </p:nvPr>
        </p:nvSpPr>
        <p:spPr/>
        <p:txBody>
          <a:bodyPr/>
          <a:lstStyle/>
          <a:p>
            <a:fld id="{C78BF34C-7D08-4F86-984F-CAE32B30903F}" type="slidenum">
              <a:rPr lang="en-US" altLang="zh-CN"/>
              <a:pPr/>
              <a:t>57</a:t>
            </a:fld>
            <a:endParaRPr lang="en-US" altLang="zh-CN"/>
          </a:p>
        </p:txBody>
      </p:sp>
      <p:sp>
        <p:nvSpPr>
          <p:cNvPr id="119810" name="Rectangle 2"/>
          <p:cNvSpPr>
            <a:spLocks noGrp="1" noChangeArrowheads="1"/>
          </p:cNvSpPr>
          <p:nvPr>
            <p:ph type="body" idx="1"/>
          </p:nvPr>
        </p:nvSpPr>
        <p:spPr>
          <a:xfrm>
            <a:off x="457200" y="838200"/>
            <a:ext cx="8229600" cy="5287963"/>
          </a:xfrm>
        </p:spPr>
        <p:txBody>
          <a:bodyPr/>
          <a:lstStyle/>
          <a:p>
            <a:pPr>
              <a:lnSpc>
                <a:spcPct val="80000"/>
              </a:lnSpc>
            </a:pPr>
            <a:r>
              <a:rPr lang="zh-CN" altLang="en-US" sz="2400"/>
              <a:t>算数平均</a:t>
            </a:r>
          </a:p>
          <a:p>
            <a:pPr lvl="1">
              <a:lnSpc>
                <a:spcPct val="80000"/>
              </a:lnSpc>
            </a:pPr>
            <a:endParaRPr lang="zh-CN" altLang="en-US" sz="2000"/>
          </a:p>
          <a:p>
            <a:pPr lvl="2">
              <a:lnSpc>
                <a:spcPct val="80000"/>
              </a:lnSpc>
            </a:pPr>
            <a:endParaRPr lang="zh-CN" altLang="en-US" sz="1800"/>
          </a:p>
          <a:p>
            <a:pPr lvl="1">
              <a:lnSpc>
                <a:spcPct val="80000"/>
              </a:lnSpc>
            </a:pPr>
            <a:endParaRPr lang="zh-CN" altLang="en-US" sz="2000"/>
          </a:p>
          <a:p>
            <a:pPr lvl="1">
              <a:lnSpc>
                <a:spcPct val="80000"/>
              </a:lnSpc>
            </a:pPr>
            <a:r>
              <a:rPr lang="zh-CN" altLang="en-US" sz="2000"/>
              <a:t>例子的结果</a:t>
            </a:r>
            <a:r>
              <a:rPr lang="en-US" altLang="zh-CN" sz="2000"/>
              <a:t>: </a:t>
            </a:r>
          </a:p>
          <a:p>
            <a:pPr lvl="2">
              <a:lnSpc>
                <a:spcPct val="80000"/>
              </a:lnSpc>
              <a:buFont typeface="Wingdings" pitchFamily="2" charset="2"/>
              <a:buNone/>
            </a:pPr>
            <a:endParaRPr lang="en-US" altLang="zh-CN" sz="1800"/>
          </a:p>
          <a:p>
            <a:pPr>
              <a:lnSpc>
                <a:spcPct val="80000"/>
              </a:lnSpc>
            </a:pPr>
            <a:endParaRPr lang="en-US" altLang="zh-CN" sz="2400"/>
          </a:p>
          <a:p>
            <a:pPr>
              <a:lnSpc>
                <a:spcPct val="80000"/>
              </a:lnSpc>
            </a:pPr>
            <a:r>
              <a:rPr lang="zh-CN" altLang="en-US" sz="2400"/>
              <a:t>几何平均</a:t>
            </a:r>
          </a:p>
          <a:p>
            <a:pPr lvl="2">
              <a:lnSpc>
                <a:spcPct val="80000"/>
              </a:lnSpc>
            </a:pPr>
            <a:endParaRPr lang="zh-CN" altLang="en-US" sz="1800"/>
          </a:p>
          <a:p>
            <a:pPr lvl="2">
              <a:lnSpc>
                <a:spcPct val="80000"/>
              </a:lnSpc>
            </a:pPr>
            <a:endParaRPr lang="zh-CN" altLang="en-US" sz="1800"/>
          </a:p>
          <a:p>
            <a:pPr lvl="2">
              <a:lnSpc>
                <a:spcPct val="80000"/>
              </a:lnSpc>
            </a:pPr>
            <a:endParaRPr lang="zh-CN" altLang="en-US" sz="1800"/>
          </a:p>
          <a:p>
            <a:pPr lvl="1">
              <a:lnSpc>
                <a:spcPct val="80000"/>
              </a:lnSpc>
            </a:pPr>
            <a:r>
              <a:rPr lang="zh-CN" altLang="en-US" sz="2000"/>
              <a:t>例子的结果</a:t>
            </a:r>
            <a:r>
              <a:rPr lang="en-US" altLang="zh-CN" sz="2000"/>
              <a:t>: </a:t>
            </a:r>
          </a:p>
          <a:p>
            <a:pPr lvl="2">
              <a:lnSpc>
                <a:spcPct val="80000"/>
              </a:lnSpc>
              <a:buFont typeface="Wingdings" pitchFamily="2" charset="2"/>
              <a:buNone/>
            </a:pPr>
            <a:r>
              <a:rPr lang="en-US" altLang="zh-CN" sz="1800"/>
              <a:t> </a:t>
            </a:r>
          </a:p>
        </p:txBody>
      </p:sp>
      <p:graphicFrame>
        <p:nvGraphicFramePr>
          <p:cNvPr id="119811" name="Object 3"/>
          <p:cNvGraphicFramePr>
            <a:graphicFrameLocks noChangeAspect="1"/>
          </p:cNvGraphicFramePr>
          <p:nvPr/>
        </p:nvGraphicFramePr>
        <p:xfrm>
          <a:off x="2743200" y="1371600"/>
          <a:ext cx="3000375" cy="728663"/>
        </p:xfrm>
        <a:graphic>
          <a:graphicData uri="http://schemas.openxmlformats.org/presentationml/2006/ole">
            <mc:AlternateContent xmlns:mc="http://schemas.openxmlformats.org/markup-compatibility/2006">
              <mc:Choice xmlns:v="urn:schemas-microsoft-com:vml" Requires="v">
                <p:oleObj spid="_x0000_s3146" name="Equation" r:id="rId3" imgW="1777680" imgH="431640" progId="Equation.3">
                  <p:embed/>
                </p:oleObj>
              </mc:Choice>
              <mc:Fallback>
                <p:oleObj name="Equation" r:id="rId3" imgW="17776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371600"/>
                        <a:ext cx="3000375" cy="728663"/>
                      </a:xfrm>
                      <a:prstGeom prst="rect">
                        <a:avLst/>
                      </a:prstGeom>
                      <a:solidFill>
                        <a:schemeClr val="bg1"/>
                      </a:solidFill>
                    </p:spPr>
                  </p:pic>
                </p:oleObj>
              </mc:Fallback>
            </mc:AlternateContent>
          </a:graphicData>
        </a:graphic>
      </p:graphicFrame>
      <p:graphicFrame>
        <p:nvGraphicFramePr>
          <p:cNvPr id="119812" name="Object 4"/>
          <p:cNvGraphicFramePr>
            <a:graphicFrameLocks noChangeAspect="1"/>
          </p:cNvGraphicFramePr>
          <p:nvPr/>
        </p:nvGraphicFramePr>
        <p:xfrm>
          <a:off x="2743200" y="2438400"/>
          <a:ext cx="5551488" cy="665163"/>
        </p:xfrm>
        <a:graphic>
          <a:graphicData uri="http://schemas.openxmlformats.org/presentationml/2006/ole">
            <mc:AlternateContent xmlns:mc="http://schemas.openxmlformats.org/markup-compatibility/2006">
              <mc:Choice xmlns:v="urn:schemas-microsoft-com:vml" Requires="v">
                <p:oleObj spid="_x0000_s3147" name="Equation" r:id="rId5" imgW="3288960" imgH="393480" progId="Equation.3">
                  <p:embed/>
                </p:oleObj>
              </mc:Choice>
              <mc:Fallback>
                <p:oleObj name="Equation" r:id="rId5" imgW="32889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438400"/>
                        <a:ext cx="5551488" cy="665163"/>
                      </a:xfrm>
                      <a:prstGeom prst="rect">
                        <a:avLst/>
                      </a:prstGeom>
                      <a:solidFill>
                        <a:schemeClr val="bg1"/>
                      </a:solidFill>
                    </p:spPr>
                  </p:pic>
                </p:oleObj>
              </mc:Fallback>
            </mc:AlternateContent>
          </a:graphicData>
        </a:graphic>
      </p:graphicFrame>
      <p:graphicFrame>
        <p:nvGraphicFramePr>
          <p:cNvPr id="119813" name="Object 5"/>
          <p:cNvGraphicFramePr>
            <a:graphicFrameLocks noChangeAspect="1"/>
          </p:cNvGraphicFramePr>
          <p:nvPr/>
        </p:nvGraphicFramePr>
        <p:xfrm>
          <a:off x="2590800" y="3276600"/>
          <a:ext cx="5892800" cy="922338"/>
        </p:xfrm>
        <a:graphic>
          <a:graphicData uri="http://schemas.openxmlformats.org/presentationml/2006/ole">
            <mc:AlternateContent xmlns:mc="http://schemas.openxmlformats.org/markup-compatibility/2006">
              <mc:Choice xmlns:v="urn:schemas-microsoft-com:vml" Requires="v">
                <p:oleObj spid="_x0000_s3148" name="Equation" r:id="rId7" imgW="3492360" imgH="545760" progId="Equation.3">
                  <p:embed/>
                </p:oleObj>
              </mc:Choice>
              <mc:Fallback>
                <p:oleObj name="Equation" r:id="rId7" imgW="3492360" imgH="5457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3276600"/>
                        <a:ext cx="5892800" cy="922338"/>
                      </a:xfrm>
                      <a:prstGeom prst="rect">
                        <a:avLst/>
                      </a:prstGeom>
                      <a:solidFill>
                        <a:schemeClr val="bg1"/>
                      </a:solidFill>
                    </p:spPr>
                  </p:pic>
                </p:oleObj>
              </mc:Fallback>
            </mc:AlternateContent>
          </a:graphicData>
        </a:graphic>
      </p:graphicFrame>
      <p:graphicFrame>
        <p:nvGraphicFramePr>
          <p:cNvPr id="119814" name="Object 6"/>
          <p:cNvGraphicFramePr>
            <a:graphicFrameLocks noChangeAspect="1"/>
          </p:cNvGraphicFramePr>
          <p:nvPr/>
        </p:nvGraphicFramePr>
        <p:xfrm>
          <a:off x="1676400" y="4724400"/>
          <a:ext cx="6408738" cy="536575"/>
        </p:xfrm>
        <a:graphic>
          <a:graphicData uri="http://schemas.openxmlformats.org/presentationml/2006/ole">
            <mc:AlternateContent xmlns:mc="http://schemas.openxmlformats.org/markup-compatibility/2006">
              <mc:Choice xmlns:v="urn:schemas-microsoft-com:vml" Requires="v">
                <p:oleObj spid="_x0000_s3149" name="Equation" r:id="rId9" imgW="3797280" imgH="317160" progId="Equation.3">
                  <p:embed/>
                </p:oleObj>
              </mc:Choice>
              <mc:Fallback>
                <p:oleObj name="Equation" r:id="rId9" imgW="3797280" imgH="317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724400"/>
                        <a:ext cx="6408738" cy="536575"/>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8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981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810">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98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8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9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3F914862-5350-4C50-A9A1-F9F2B1FA66EF}" type="slidenum">
              <a:rPr lang="en-US" altLang="zh-CN"/>
              <a:pPr/>
              <a:t>58</a:t>
            </a:fld>
            <a:endParaRPr lang="en-US" altLang="zh-CN"/>
          </a:p>
        </p:txBody>
      </p:sp>
      <p:sp>
        <p:nvSpPr>
          <p:cNvPr id="116738" name="Rectangle 2"/>
          <p:cNvSpPr>
            <a:spLocks noGrp="1" noChangeArrowheads="1"/>
          </p:cNvSpPr>
          <p:nvPr>
            <p:ph type="title"/>
          </p:nvPr>
        </p:nvSpPr>
        <p:spPr/>
        <p:txBody>
          <a:bodyPr/>
          <a:lstStyle/>
          <a:p>
            <a:r>
              <a:rPr lang="zh-CN" altLang="en-US"/>
              <a:t>比较算术平均和几何平均</a:t>
            </a:r>
          </a:p>
        </p:txBody>
      </p:sp>
      <p:sp>
        <p:nvSpPr>
          <p:cNvPr id="116739" name="Rectangle 3"/>
          <p:cNvSpPr>
            <a:spLocks noGrp="1" noChangeArrowheads="1"/>
          </p:cNvSpPr>
          <p:nvPr>
            <p:ph type="body" idx="1"/>
          </p:nvPr>
        </p:nvSpPr>
        <p:spPr/>
        <p:txBody>
          <a:bodyPr/>
          <a:lstStyle/>
          <a:p>
            <a:r>
              <a:rPr lang="zh-CN" altLang="en-US"/>
              <a:t>例子：比较下面两个投资，采用算数平均回报率，单期采用</a:t>
            </a:r>
            <a:r>
              <a:rPr lang="en-US" altLang="zh-CN"/>
              <a:t>HPR</a:t>
            </a:r>
          </a:p>
          <a:p>
            <a:r>
              <a:rPr lang="en-US" altLang="zh-CN"/>
              <a:t>A</a:t>
            </a:r>
            <a:r>
              <a:rPr lang="zh-CN" altLang="en-US"/>
              <a:t>：平均回报率</a:t>
            </a:r>
            <a:r>
              <a:rPr lang="en-US" altLang="zh-CN"/>
              <a:t>25%</a:t>
            </a:r>
          </a:p>
          <a:p>
            <a:r>
              <a:rPr lang="en-US" altLang="zh-CN"/>
              <a:t>B</a:t>
            </a:r>
            <a:r>
              <a:rPr lang="zh-CN" altLang="en-US"/>
              <a:t>：平均回报率</a:t>
            </a:r>
            <a:r>
              <a:rPr lang="en-US" altLang="zh-CN"/>
              <a:t>10%</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9" name="灯片编号占位符 4"/>
          <p:cNvSpPr>
            <a:spLocks noGrp="1"/>
          </p:cNvSpPr>
          <p:nvPr>
            <p:ph type="sldNum" sz="quarter" idx="11"/>
          </p:nvPr>
        </p:nvSpPr>
        <p:spPr/>
        <p:txBody>
          <a:bodyPr/>
          <a:lstStyle/>
          <a:p>
            <a:fld id="{0A798813-3950-4A06-94F5-26928F1C5A89}" type="slidenum">
              <a:rPr lang="en-US" altLang="zh-CN"/>
              <a:pPr/>
              <a:t>59</a:t>
            </a:fld>
            <a:endParaRPr lang="en-US" altLang="zh-CN"/>
          </a:p>
        </p:txBody>
      </p:sp>
      <p:grpSp>
        <p:nvGrpSpPr>
          <p:cNvPr id="2" name="Group 2"/>
          <p:cNvGrpSpPr>
            <a:grpSpLocks noChangeAspect="1"/>
          </p:cNvGrpSpPr>
          <p:nvPr/>
        </p:nvGrpSpPr>
        <p:grpSpPr bwMode="auto">
          <a:xfrm>
            <a:off x="685800" y="395288"/>
            <a:ext cx="7543800" cy="5616575"/>
            <a:chOff x="2362" y="8823"/>
            <a:chExt cx="7200" cy="5842"/>
          </a:xfrm>
        </p:grpSpPr>
        <p:sp>
          <p:nvSpPr>
            <p:cNvPr id="117763" name="AutoShape 3"/>
            <p:cNvSpPr>
              <a:spLocks noChangeAspect="1" noChangeArrowheads="1"/>
            </p:cNvSpPr>
            <p:nvPr/>
          </p:nvSpPr>
          <p:spPr bwMode="auto">
            <a:xfrm>
              <a:off x="2362" y="8823"/>
              <a:ext cx="7200" cy="5842"/>
            </a:xfrm>
            <a:prstGeom prst="rect">
              <a:avLst/>
            </a:prstGeom>
            <a:noFill/>
            <a:ln w="9525">
              <a:noFill/>
              <a:miter lim="800000"/>
              <a:headEnd/>
              <a:tailEnd/>
            </a:ln>
          </p:spPr>
          <p:txBody>
            <a:bodyPr/>
            <a:lstStyle/>
            <a:p>
              <a:endParaRPr lang="zh-CN" altLang="en-US"/>
            </a:p>
          </p:txBody>
        </p:sp>
        <p:sp>
          <p:nvSpPr>
            <p:cNvPr id="117764" name="Line 4"/>
            <p:cNvSpPr>
              <a:spLocks noChangeShapeType="1"/>
            </p:cNvSpPr>
            <p:nvPr/>
          </p:nvSpPr>
          <p:spPr bwMode="auto">
            <a:xfrm flipV="1">
              <a:off x="3614" y="9774"/>
              <a:ext cx="1565" cy="1359"/>
            </a:xfrm>
            <a:prstGeom prst="line">
              <a:avLst/>
            </a:prstGeom>
            <a:noFill/>
            <a:ln w="9525">
              <a:solidFill>
                <a:srgbClr val="000000"/>
              </a:solidFill>
              <a:round/>
              <a:headEnd/>
              <a:tailEnd/>
            </a:ln>
          </p:spPr>
          <p:txBody>
            <a:bodyPr/>
            <a:lstStyle/>
            <a:p>
              <a:endParaRPr lang="zh-CN" altLang="en-US"/>
            </a:p>
          </p:txBody>
        </p:sp>
        <p:sp>
          <p:nvSpPr>
            <p:cNvPr id="117765" name="Line 5"/>
            <p:cNvSpPr>
              <a:spLocks noChangeShapeType="1"/>
            </p:cNvSpPr>
            <p:nvPr/>
          </p:nvSpPr>
          <p:spPr bwMode="auto">
            <a:xfrm>
              <a:off x="6432" y="9774"/>
              <a:ext cx="1721" cy="1495"/>
            </a:xfrm>
            <a:prstGeom prst="line">
              <a:avLst/>
            </a:prstGeom>
            <a:noFill/>
            <a:ln w="9525">
              <a:solidFill>
                <a:srgbClr val="000000"/>
              </a:solidFill>
              <a:round/>
              <a:headEnd/>
              <a:tailEnd/>
            </a:ln>
          </p:spPr>
          <p:txBody>
            <a:bodyPr/>
            <a:lstStyle/>
            <a:p>
              <a:endParaRPr lang="zh-CN" altLang="en-US"/>
            </a:p>
          </p:txBody>
        </p:sp>
        <p:sp>
          <p:nvSpPr>
            <p:cNvPr id="117766" name="Text Box 6"/>
            <p:cNvSpPr txBox="1">
              <a:spLocks noChangeArrowheads="1"/>
            </p:cNvSpPr>
            <p:nvPr/>
          </p:nvSpPr>
          <p:spPr bwMode="auto">
            <a:xfrm>
              <a:off x="5492" y="9502"/>
              <a:ext cx="784" cy="408"/>
            </a:xfrm>
            <a:prstGeom prst="rect">
              <a:avLst/>
            </a:prstGeom>
            <a:noFill/>
            <a:ln w="9525">
              <a:noFill/>
              <a:miter lim="800000"/>
              <a:headEnd/>
              <a:tailEnd/>
            </a:ln>
          </p:spPr>
          <p:txBody>
            <a:bodyPr/>
            <a:lstStyle/>
            <a:p>
              <a:pPr algn="just"/>
              <a:r>
                <a:rPr lang="en-US" altLang="zh-CN" sz="2100">
                  <a:latin typeface="Times New Roman" pitchFamily="18" charset="0"/>
                </a:rPr>
                <a:t>200</a:t>
              </a:r>
              <a:endParaRPr lang="en-US" altLang="zh-CN" sz="2100">
                <a:latin typeface="Tahoma" pitchFamily="34" charset="0"/>
              </a:endParaRPr>
            </a:p>
          </p:txBody>
        </p:sp>
        <p:sp>
          <p:nvSpPr>
            <p:cNvPr id="117767" name="Text Box 7"/>
            <p:cNvSpPr txBox="1">
              <a:spLocks noChangeArrowheads="1"/>
            </p:cNvSpPr>
            <p:nvPr/>
          </p:nvSpPr>
          <p:spPr bwMode="auto">
            <a:xfrm>
              <a:off x="2988" y="11133"/>
              <a:ext cx="784" cy="407"/>
            </a:xfrm>
            <a:prstGeom prst="rect">
              <a:avLst/>
            </a:prstGeom>
            <a:noFill/>
            <a:ln w="9525">
              <a:noFill/>
              <a:miter lim="800000"/>
              <a:headEnd/>
              <a:tailEnd/>
            </a:ln>
          </p:spPr>
          <p:txBody>
            <a:bodyPr/>
            <a:lstStyle/>
            <a:p>
              <a:pPr algn="just"/>
              <a:r>
                <a:rPr lang="en-US" altLang="zh-CN" sz="2100">
                  <a:latin typeface="Times New Roman" pitchFamily="18" charset="0"/>
                </a:rPr>
                <a:t>100</a:t>
              </a:r>
              <a:endParaRPr lang="en-US" altLang="zh-CN" sz="2100">
                <a:latin typeface="Tahoma" pitchFamily="34" charset="0"/>
              </a:endParaRPr>
            </a:p>
          </p:txBody>
        </p:sp>
        <p:sp>
          <p:nvSpPr>
            <p:cNvPr id="117768" name="Text Box 8"/>
            <p:cNvSpPr txBox="1">
              <a:spLocks noChangeArrowheads="1"/>
            </p:cNvSpPr>
            <p:nvPr/>
          </p:nvSpPr>
          <p:spPr bwMode="auto">
            <a:xfrm>
              <a:off x="8310" y="11269"/>
              <a:ext cx="783" cy="407"/>
            </a:xfrm>
            <a:prstGeom prst="rect">
              <a:avLst/>
            </a:prstGeom>
            <a:noFill/>
            <a:ln w="9525">
              <a:noFill/>
              <a:miter lim="800000"/>
              <a:headEnd/>
              <a:tailEnd/>
            </a:ln>
          </p:spPr>
          <p:txBody>
            <a:bodyPr/>
            <a:lstStyle/>
            <a:p>
              <a:pPr algn="just"/>
              <a:r>
                <a:rPr lang="en-US" altLang="zh-CN" sz="2100">
                  <a:latin typeface="Times New Roman" pitchFamily="18" charset="0"/>
                </a:rPr>
                <a:t>100</a:t>
              </a:r>
              <a:endParaRPr lang="en-US" altLang="zh-CN" sz="2100">
                <a:latin typeface="Tahoma" pitchFamily="34" charset="0"/>
              </a:endParaRPr>
            </a:p>
          </p:txBody>
        </p:sp>
        <p:sp>
          <p:nvSpPr>
            <p:cNvPr id="117769" name="Text Box 9"/>
            <p:cNvSpPr txBox="1">
              <a:spLocks noChangeArrowheads="1"/>
            </p:cNvSpPr>
            <p:nvPr/>
          </p:nvSpPr>
          <p:spPr bwMode="auto">
            <a:xfrm>
              <a:off x="3614" y="10046"/>
              <a:ext cx="785" cy="407"/>
            </a:xfrm>
            <a:prstGeom prst="rect">
              <a:avLst/>
            </a:prstGeom>
            <a:noFill/>
            <a:ln w="9525">
              <a:noFill/>
              <a:miter lim="800000"/>
              <a:headEnd/>
              <a:tailEnd/>
            </a:ln>
          </p:spPr>
          <p:txBody>
            <a:bodyPr/>
            <a:lstStyle/>
            <a:p>
              <a:pPr algn="just"/>
              <a:r>
                <a:rPr lang="en-US" altLang="zh-CN" sz="2100">
                  <a:latin typeface="Times New Roman" pitchFamily="18" charset="0"/>
                </a:rPr>
                <a:t>100%</a:t>
              </a:r>
              <a:endParaRPr lang="en-US" altLang="zh-CN" sz="2100">
                <a:latin typeface="Tahoma" pitchFamily="34" charset="0"/>
              </a:endParaRPr>
            </a:p>
          </p:txBody>
        </p:sp>
        <p:sp>
          <p:nvSpPr>
            <p:cNvPr id="117770" name="Text Box 10"/>
            <p:cNvSpPr txBox="1">
              <a:spLocks noChangeArrowheads="1"/>
            </p:cNvSpPr>
            <p:nvPr/>
          </p:nvSpPr>
          <p:spPr bwMode="auto">
            <a:xfrm>
              <a:off x="7058" y="10046"/>
              <a:ext cx="785" cy="407"/>
            </a:xfrm>
            <a:prstGeom prst="rect">
              <a:avLst/>
            </a:prstGeom>
            <a:noFill/>
            <a:ln w="9525">
              <a:noFill/>
              <a:miter lim="800000"/>
              <a:headEnd/>
              <a:tailEnd/>
            </a:ln>
          </p:spPr>
          <p:txBody>
            <a:bodyPr/>
            <a:lstStyle/>
            <a:p>
              <a:pPr algn="just"/>
              <a:r>
                <a:rPr lang="en-US" altLang="zh-CN" sz="2100">
                  <a:latin typeface="Times New Roman" pitchFamily="18" charset="0"/>
                </a:rPr>
                <a:t>-50%</a:t>
              </a:r>
              <a:endParaRPr lang="en-US" altLang="zh-CN" sz="2100">
                <a:latin typeface="Tahoma" pitchFamily="34" charset="0"/>
              </a:endParaRPr>
            </a:p>
          </p:txBody>
        </p:sp>
        <p:sp>
          <p:nvSpPr>
            <p:cNvPr id="117771" name="Line 11"/>
            <p:cNvSpPr>
              <a:spLocks noChangeShapeType="1"/>
            </p:cNvSpPr>
            <p:nvPr/>
          </p:nvSpPr>
          <p:spPr bwMode="auto">
            <a:xfrm flipV="1">
              <a:off x="3771" y="13035"/>
              <a:ext cx="1878" cy="407"/>
            </a:xfrm>
            <a:prstGeom prst="line">
              <a:avLst/>
            </a:prstGeom>
            <a:noFill/>
            <a:ln w="9525">
              <a:solidFill>
                <a:srgbClr val="000000"/>
              </a:solidFill>
              <a:round/>
              <a:headEnd/>
              <a:tailEnd/>
            </a:ln>
          </p:spPr>
          <p:txBody>
            <a:bodyPr/>
            <a:lstStyle/>
            <a:p>
              <a:endParaRPr lang="zh-CN" altLang="en-US"/>
            </a:p>
          </p:txBody>
        </p:sp>
        <p:sp>
          <p:nvSpPr>
            <p:cNvPr id="117772" name="Text Box 12"/>
            <p:cNvSpPr txBox="1">
              <a:spLocks noChangeArrowheads="1"/>
            </p:cNvSpPr>
            <p:nvPr/>
          </p:nvSpPr>
          <p:spPr bwMode="auto">
            <a:xfrm>
              <a:off x="5649" y="12627"/>
              <a:ext cx="783" cy="409"/>
            </a:xfrm>
            <a:prstGeom prst="rect">
              <a:avLst/>
            </a:prstGeom>
            <a:noFill/>
            <a:ln w="9525">
              <a:noFill/>
              <a:miter lim="800000"/>
              <a:headEnd/>
              <a:tailEnd/>
            </a:ln>
          </p:spPr>
          <p:txBody>
            <a:bodyPr/>
            <a:lstStyle/>
            <a:p>
              <a:pPr algn="just"/>
              <a:r>
                <a:rPr lang="en-US" altLang="zh-CN" sz="2100">
                  <a:latin typeface="Times New Roman" pitchFamily="18" charset="0"/>
                </a:rPr>
                <a:t>110</a:t>
              </a:r>
              <a:endParaRPr lang="en-US" altLang="zh-CN" sz="2100">
                <a:latin typeface="Tahoma" pitchFamily="34" charset="0"/>
              </a:endParaRPr>
            </a:p>
          </p:txBody>
        </p:sp>
        <p:sp>
          <p:nvSpPr>
            <p:cNvPr id="117773" name="Text Box 13"/>
            <p:cNvSpPr txBox="1">
              <a:spLocks noChangeArrowheads="1"/>
            </p:cNvSpPr>
            <p:nvPr/>
          </p:nvSpPr>
          <p:spPr bwMode="auto">
            <a:xfrm>
              <a:off x="3145" y="13442"/>
              <a:ext cx="784" cy="408"/>
            </a:xfrm>
            <a:prstGeom prst="rect">
              <a:avLst/>
            </a:prstGeom>
            <a:noFill/>
            <a:ln w="9525">
              <a:noFill/>
              <a:miter lim="800000"/>
              <a:headEnd/>
              <a:tailEnd/>
            </a:ln>
          </p:spPr>
          <p:txBody>
            <a:bodyPr/>
            <a:lstStyle/>
            <a:p>
              <a:pPr algn="just"/>
              <a:r>
                <a:rPr lang="en-US" altLang="zh-CN" sz="2100">
                  <a:latin typeface="Times New Roman" pitchFamily="18" charset="0"/>
                </a:rPr>
                <a:t>100</a:t>
              </a:r>
              <a:endParaRPr lang="en-US" altLang="zh-CN" sz="2100">
                <a:latin typeface="Tahoma" pitchFamily="34" charset="0"/>
              </a:endParaRPr>
            </a:p>
          </p:txBody>
        </p:sp>
        <p:sp>
          <p:nvSpPr>
            <p:cNvPr id="117774" name="Text Box 14"/>
            <p:cNvSpPr txBox="1">
              <a:spLocks noChangeArrowheads="1"/>
            </p:cNvSpPr>
            <p:nvPr/>
          </p:nvSpPr>
          <p:spPr bwMode="auto">
            <a:xfrm>
              <a:off x="8310" y="12220"/>
              <a:ext cx="782" cy="406"/>
            </a:xfrm>
            <a:prstGeom prst="rect">
              <a:avLst/>
            </a:prstGeom>
            <a:noFill/>
            <a:ln w="9525">
              <a:noFill/>
              <a:miter lim="800000"/>
              <a:headEnd/>
              <a:tailEnd/>
            </a:ln>
          </p:spPr>
          <p:txBody>
            <a:bodyPr/>
            <a:lstStyle/>
            <a:p>
              <a:pPr algn="just"/>
              <a:r>
                <a:rPr lang="en-US" altLang="zh-CN" sz="2100">
                  <a:latin typeface="Times New Roman" pitchFamily="18" charset="0"/>
                </a:rPr>
                <a:t>121</a:t>
              </a:r>
              <a:endParaRPr lang="en-US" altLang="zh-CN" sz="2100">
                <a:latin typeface="Tahoma" pitchFamily="34" charset="0"/>
              </a:endParaRPr>
            </a:p>
          </p:txBody>
        </p:sp>
        <p:sp>
          <p:nvSpPr>
            <p:cNvPr id="117775" name="Text Box 15"/>
            <p:cNvSpPr txBox="1">
              <a:spLocks noChangeArrowheads="1"/>
            </p:cNvSpPr>
            <p:nvPr/>
          </p:nvSpPr>
          <p:spPr bwMode="auto">
            <a:xfrm>
              <a:off x="4084" y="12899"/>
              <a:ext cx="785" cy="407"/>
            </a:xfrm>
            <a:prstGeom prst="rect">
              <a:avLst/>
            </a:prstGeom>
            <a:noFill/>
            <a:ln w="9525">
              <a:noFill/>
              <a:miter lim="800000"/>
              <a:headEnd/>
              <a:tailEnd/>
            </a:ln>
          </p:spPr>
          <p:txBody>
            <a:bodyPr/>
            <a:lstStyle/>
            <a:p>
              <a:pPr algn="just"/>
              <a:r>
                <a:rPr lang="en-US" altLang="zh-CN" sz="2100">
                  <a:latin typeface="Times New Roman" pitchFamily="18" charset="0"/>
                </a:rPr>
                <a:t>10%</a:t>
              </a:r>
              <a:endParaRPr lang="en-US" altLang="zh-CN" sz="2100">
                <a:latin typeface="Tahoma" pitchFamily="34" charset="0"/>
              </a:endParaRPr>
            </a:p>
          </p:txBody>
        </p:sp>
        <p:sp>
          <p:nvSpPr>
            <p:cNvPr id="117776" name="Text Box 16"/>
            <p:cNvSpPr txBox="1">
              <a:spLocks noChangeArrowheads="1"/>
            </p:cNvSpPr>
            <p:nvPr/>
          </p:nvSpPr>
          <p:spPr bwMode="auto">
            <a:xfrm>
              <a:off x="7058" y="12220"/>
              <a:ext cx="786" cy="407"/>
            </a:xfrm>
            <a:prstGeom prst="rect">
              <a:avLst/>
            </a:prstGeom>
            <a:noFill/>
            <a:ln w="9525">
              <a:noFill/>
              <a:miter lim="800000"/>
              <a:headEnd/>
              <a:tailEnd/>
            </a:ln>
          </p:spPr>
          <p:txBody>
            <a:bodyPr/>
            <a:lstStyle/>
            <a:p>
              <a:pPr algn="just"/>
              <a:r>
                <a:rPr lang="en-US" altLang="zh-CN" sz="2100">
                  <a:latin typeface="Times New Roman" pitchFamily="18" charset="0"/>
                </a:rPr>
                <a:t>10%</a:t>
              </a:r>
              <a:endParaRPr lang="en-US" altLang="zh-CN" sz="2100">
                <a:latin typeface="Tahoma" pitchFamily="34" charset="0"/>
              </a:endParaRPr>
            </a:p>
          </p:txBody>
        </p:sp>
        <p:sp>
          <p:nvSpPr>
            <p:cNvPr id="117777" name="Line 17"/>
            <p:cNvSpPr>
              <a:spLocks noChangeShapeType="1"/>
            </p:cNvSpPr>
            <p:nvPr/>
          </p:nvSpPr>
          <p:spPr bwMode="auto">
            <a:xfrm flipV="1">
              <a:off x="6432" y="12355"/>
              <a:ext cx="1878" cy="544"/>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D94ED9A3-DECE-4EA9-99CB-E00F13E8EF34}" type="slidenum">
              <a:rPr lang="en-US" altLang="zh-CN"/>
              <a:pPr/>
              <a:t>6</a:t>
            </a:fld>
            <a:endParaRPr lang="en-US" altLang="zh-CN"/>
          </a:p>
        </p:txBody>
      </p:sp>
      <p:sp>
        <p:nvSpPr>
          <p:cNvPr id="24579" name="Rectangle 3"/>
          <p:cNvSpPr>
            <a:spLocks noGrp="1" noChangeArrowheads="1"/>
          </p:cNvSpPr>
          <p:nvPr>
            <p:ph type="body" idx="1"/>
          </p:nvPr>
        </p:nvSpPr>
        <p:spPr>
          <a:xfrm>
            <a:off x="457200" y="990600"/>
            <a:ext cx="8229600" cy="5140325"/>
          </a:xfrm>
        </p:spPr>
        <p:txBody>
          <a:bodyPr/>
          <a:lstStyle/>
          <a:p>
            <a:pPr>
              <a:lnSpc>
                <a:spcPct val="90000"/>
              </a:lnSpc>
            </a:pPr>
            <a:r>
              <a:rPr lang="zh-CN" altLang="en-US" dirty="0"/>
              <a:t>达成协议</a:t>
            </a:r>
          </a:p>
          <a:p>
            <a:pPr lvl="1">
              <a:lnSpc>
                <a:spcPct val="90000"/>
              </a:lnSpc>
            </a:pPr>
            <a:r>
              <a:rPr lang="zh-CN" altLang="en-US" dirty="0"/>
              <a:t>甲同意拿出储蓄中的</a:t>
            </a:r>
            <a:r>
              <a:rPr lang="en-US" altLang="zh-CN" dirty="0"/>
              <a:t>100</a:t>
            </a:r>
            <a:r>
              <a:rPr lang="zh-CN" altLang="en-US" dirty="0"/>
              <a:t>万投入到项目中，并以</a:t>
            </a:r>
            <a:r>
              <a:rPr lang="en-US" altLang="zh-CN" dirty="0"/>
              <a:t>700</a:t>
            </a:r>
            <a:r>
              <a:rPr lang="zh-CN" altLang="en-US" dirty="0"/>
              <a:t>万元的价格把</a:t>
            </a:r>
            <a:r>
              <a:rPr lang="en-US" altLang="zh-CN" dirty="0"/>
              <a:t>50%</a:t>
            </a:r>
            <a:r>
              <a:rPr lang="zh-CN" altLang="en-US" dirty="0"/>
              <a:t>的股权出售给乙；而丙则同意借给甲</a:t>
            </a:r>
            <a:r>
              <a:rPr lang="en-US" altLang="zh-CN" dirty="0"/>
              <a:t>200</a:t>
            </a:r>
            <a:r>
              <a:rPr lang="zh-CN" altLang="en-US" dirty="0"/>
              <a:t>万元，期限</a:t>
            </a:r>
            <a:r>
              <a:rPr lang="en-US" altLang="zh-CN" dirty="0"/>
              <a:t>4</a:t>
            </a:r>
            <a:r>
              <a:rPr lang="zh-CN" altLang="en-US" dirty="0"/>
              <a:t>年，年利息率为</a:t>
            </a:r>
            <a:r>
              <a:rPr lang="en-US" altLang="zh-CN" dirty="0"/>
              <a:t>18%</a:t>
            </a:r>
            <a:r>
              <a:rPr lang="zh-CN" altLang="en-US" dirty="0"/>
              <a:t>；而甲将独立负责项目的运作。 </a:t>
            </a:r>
          </a:p>
          <a:p>
            <a:pPr>
              <a:lnSpc>
                <a:spcPct val="90000"/>
              </a:lnSpc>
            </a:pPr>
            <a:r>
              <a:rPr lang="zh-CN" altLang="en-US" dirty="0"/>
              <a:t>两个金融交易</a:t>
            </a:r>
          </a:p>
          <a:p>
            <a:pPr lvl="1">
              <a:lnSpc>
                <a:spcPct val="90000"/>
              </a:lnSpc>
            </a:pPr>
            <a:r>
              <a:rPr lang="zh-CN" altLang="en-US" dirty="0"/>
              <a:t>乙用</a:t>
            </a:r>
            <a:r>
              <a:rPr lang="en-US" altLang="zh-CN" dirty="0"/>
              <a:t>700</a:t>
            </a:r>
            <a:r>
              <a:rPr lang="zh-CN" altLang="en-US" dirty="0"/>
              <a:t>万元从甲手中购买的股权工具；</a:t>
            </a:r>
          </a:p>
          <a:p>
            <a:pPr lvl="1">
              <a:lnSpc>
                <a:spcPct val="90000"/>
              </a:lnSpc>
            </a:pPr>
            <a:r>
              <a:rPr lang="zh-CN" altLang="en-US" dirty="0"/>
              <a:t>甲发行的，丙以</a:t>
            </a:r>
            <a:r>
              <a:rPr lang="en-US" altLang="zh-CN" dirty="0"/>
              <a:t>200</a:t>
            </a:r>
            <a:r>
              <a:rPr lang="zh-CN" altLang="en-US" dirty="0"/>
              <a:t>万元购买的债务工具。</a:t>
            </a:r>
          </a:p>
          <a:p>
            <a:pPr>
              <a:lnSpc>
                <a:spcPct val="90000"/>
              </a:lnSpc>
            </a:pPr>
            <a:r>
              <a:rPr lang="zh-CN" altLang="en-US" dirty="0"/>
              <a:t>两种金融资产使得资金从盈余方流向资金需求方，</a:t>
            </a:r>
            <a:r>
              <a:rPr lang="zh-CN" altLang="en-US" b="1" dirty="0">
                <a:solidFill>
                  <a:srgbClr val="FF0000"/>
                </a:solidFill>
              </a:rPr>
              <a:t>资金转移</a:t>
            </a:r>
            <a:r>
              <a:rPr lang="zh-CN" altLang="en-US" dirty="0"/>
              <a:t>是金</a:t>
            </a:r>
            <a:r>
              <a:rPr lang="zh-CN" altLang="en-US" dirty="0" smtClean="0"/>
              <a:t>融活动的</a:t>
            </a:r>
            <a:r>
              <a:rPr lang="zh-CN" altLang="en-US" dirty="0"/>
              <a:t>第一大经济功能。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1"/>
          </p:nvPr>
        </p:nvSpPr>
        <p:spPr/>
        <p:txBody>
          <a:bodyPr/>
          <a:lstStyle/>
          <a:p>
            <a:fld id="{DA32217D-12B8-49ED-837A-7089E4DD2687}" type="slidenum">
              <a:rPr lang="en-US" altLang="zh-CN"/>
              <a:pPr/>
              <a:t>60</a:t>
            </a:fld>
            <a:endParaRPr lang="en-US" altLang="zh-CN"/>
          </a:p>
        </p:txBody>
      </p:sp>
      <p:sp>
        <p:nvSpPr>
          <p:cNvPr id="115714" name="Rectangle 2"/>
          <p:cNvSpPr>
            <a:spLocks noGrp="1" noChangeArrowheads="1"/>
          </p:cNvSpPr>
          <p:nvPr>
            <p:ph type="title"/>
          </p:nvPr>
        </p:nvSpPr>
        <p:spPr/>
        <p:txBody>
          <a:bodyPr/>
          <a:lstStyle/>
          <a:p>
            <a:r>
              <a:rPr lang="zh-CN" altLang="en-US"/>
              <a:t>收益计算：单期</a:t>
            </a:r>
          </a:p>
        </p:txBody>
      </p:sp>
      <p:sp>
        <p:nvSpPr>
          <p:cNvPr id="115715" name="Rectangle 3"/>
          <p:cNvSpPr>
            <a:spLocks noGrp="1" noChangeArrowheads="1"/>
          </p:cNvSpPr>
          <p:nvPr>
            <p:ph type="body" sz="half" idx="1"/>
          </p:nvPr>
        </p:nvSpPr>
        <p:spPr>
          <a:xfrm>
            <a:off x="457200" y="1981200"/>
            <a:ext cx="8229600" cy="3886200"/>
          </a:xfrm>
        </p:spPr>
        <p:txBody>
          <a:bodyPr/>
          <a:lstStyle/>
          <a:p>
            <a:r>
              <a:rPr lang="zh-CN" altLang="en-US" sz="2800"/>
              <a:t>对数回报率</a:t>
            </a:r>
          </a:p>
          <a:p>
            <a:pPr lvl="1"/>
            <a:r>
              <a:rPr lang="zh-CN" altLang="en-US" sz="2400"/>
              <a:t>持有期间内的回报比率</a:t>
            </a:r>
          </a:p>
          <a:p>
            <a:pPr lvl="2"/>
            <a:endParaRPr lang="zh-CN" altLang="en-US" sz="2000"/>
          </a:p>
          <a:p>
            <a:pPr lvl="2"/>
            <a:endParaRPr lang="zh-CN" altLang="en-US" sz="2000"/>
          </a:p>
          <a:p>
            <a:r>
              <a:rPr lang="en-US" altLang="zh-CN" sz="2800" i="1"/>
              <a:t>r</a:t>
            </a:r>
            <a:r>
              <a:rPr lang="en-US" altLang="zh-CN" sz="2800"/>
              <a:t>: </a:t>
            </a:r>
            <a:r>
              <a:rPr lang="zh-CN" altLang="en-US" sz="2800"/>
              <a:t>对数回报率</a:t>
            </a:r>
          </a:p>
          <a:p>
            <a:pPr lvl="2"/>
            <a:r>
              <a:rPr lang="en-US" altLang="zh-CN" sz="2000" i="1"/>
              <a:t>P</a:t>
            </a:r>
            <a:r>
              <a:rPr lang="en-US" altLang="zh-CN" sz="2000" i="1" baseline="-25000"/>
              <a:t>0</a:t>
            </a:r>
            <a:r>
              <a:rPr lang="en-US" altLang="zh-CN" sz="2000"/>
              <a:t>: </a:t>
            </a:r>
            <a:r>
              <a:rPr lang="zh-CN" altLang="en-US" sz="2000"/>
              <a:t>初始价格</a:t>
            </a:r>
          </a:p>
          <a:p>
            <a:pPr lvl="2"/>
            <a:r>
              <a:rPr lang="en-US" altLang="zh-CN" sz="2000" i="1"/>
              <a:t>P</a:t>
            </a:r>
            <a:r>
              <a:rPr lang="en-US" altLang="zh-CN" sz="2000" i="1" baseline="-25000"/>
              <a:t>1</a:t>
            </a:r>
            <a:r>
              <a:rPr lang="en-US" altLang="zh-CN" sz="2000"/>
              <a:t>: </a:t>
            </a:r>
            <a:r>
              <a:rPr lang="zh-CN" altLang="en-US" sz="2000"/>
              <a:t>期末价格</a:t>
            </a:r>
          </a:p>
          <a:p>
            <a:pPr lvl="2"/>
            <a:r>
              <a:rPr lang="en-US" altLang="zh-CN" sz="2000" i="1"/>
              <a:t>D</a:t>
            </a:r>
            <a:r>
              <a:rPr lang="en-US" altLang="zh-CN" sz="2000" i="1" baseline="-25000"/>
              <a:t>1</a:t>
            </a:r>
            <a:r>
              <a:rPr lang="en-US" altLang="zh-CN" sz="2000"/>
              <a:t>: </a:t>
            </a:r>
            <a:r>
              <a:rPr lang="zh-CN" altLang="en-US" sz="2000"/>
              <a:t>现金红利</a:t>
            </a:r>
          </a:p>
          <a:p>
            <a:r>
              <a:rPr lang="zh-CN" altLang="en-US" sz="2800"/>
              <a:t>同前例：</a:t>
            </a:r>
            <a:r>
              <a:rPr lang="en-US" altLang="zh-CN" sz="2800"/>
              <a:t>r=22.3%</a:t>
            </a:r>
          </a:p>
        </p:txBody>
      </p:sp>
      <p:graphicFrame>
        <p:nvGraphicFramePr>
          <p:cNvPr id="115716" name="Object 4"/>
          <p:cNvGraphicFramePr>
            <a:graphicFrameLocks noGrp="1" noChangeAspect="1"/>
          </p:cNvGraphicFramePr>
          <p:nvPr>
            <p:ph sz="half" idx="2"/>
          </p:nvPr>
        </p:nvGraphicFramePr>
        <p:xfrm>
          <a:off x="1371600" y="2971800"/>
          <a:ext cx="1524000" cy="665163"/>
        </p:xfrm>
        <a:graphic>
          <a:graphicData uri="http://schemas.openxmlformats.org/presentationml/2006/ole">
            <mc:AlternateContent xmlns:mc="http://schemas.openxmlformats.org/markup-compatibility/2006">
              <mc:Choice xmlns:v="urn:schemas-microsoft-com:vml" Requires="v">
                <p:oleObj spid="_x0000_s4116" name="公式" r:id="rId3" imgW="850680" imgH="431640" progId="Equation.3">
                  <p:embed/>
                </p:oleObj>
              </mc:Choice>
              <mc:Fallback>
                <p:oleObj name="公式" r:id="rId3" imgW="8506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971800"/>
                        <a:ext cx="1524000" cy="665163"/>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12" name="灯片编号占位符 4"/>
          <p:cNvSpPr>
            <a:spLocks noGrp="1"/>
          </p:cNvSpPr>
          <p:nvPr>
            <p:ph type="sldNum" sz="quarter" idx="11"/>
          </p:nvPr>
        </p:nvSpPr>
        <p:spPr/>
        <p:txBody>
          <a:bodyPr/>
          <a:lstStyle/>
          <a:p>
            <a:fld id="{F55B1060-518D-4ADA-B10F-6145FB445C29}" type="slidenum">
              <a:rPr lang="en-US" altLang="zh-CN"/>
              <a:pPr/>
              <a:t>61</a:t>
            </a:fld>
            <a:endParaRPr lang="en-US" altLang="zh-CN"/>
          </a:p>
        </p:txBody>
      </p:sp>
      <p:sp>
        <p:nvSpPr>
          <p:cNvPr id="320514" name="Rectangle 2"/>
          <p:cNvSpPr>
            <a:spLocks noGrp="1" noChangeArrowheads="1"/>
          </p:cNvSpPr>
          <p:nvPr>
            <p:ph type="title"/>
          </p:nvPr>
        </p:nvSpPr>
        <p:spPr>
          <a:xfrm>
            <a:off x="1476375" y="333375"/>
            <a:ext cx="5684838" cy="792163"/>
          </a:xfrm>
        </p:spPr>
        <p:txBody>
          <a:bodyPr/>
          <a:lstStyle/>
          <a:p>
            <a:r>
              <a:rPr lang="zh-CN" altLang="en-US" sz="3600" b="1"/>
              <a:t>计算收益率的标准差</a:t>
            </a:r>
          </a:p>
        </p:txBody>
      </p:sp>
      <p:sp>
        <p:nvSpPr>
          <p:cNvPr id="320515" name="Rectangle 3"/>
          <p:cNvSpPr>
            <a:spLocks noGrp="1" noChangeArrowheads="1"/>
          </p:cNvSpPr>
          <p:nvPr>
            <p:ph type="body" idx="1"/>
          </p:nvPr>
        </p:nvSpPr>
        <p:spPr>
          <a:xfrm>
            <a:off x="457200" y="1196975"/>
            <a:ext cx="7997825" cy="4822825"/>
          </a:xfrm>
        </p:spPr>
        <p:txBody>
          <a:bodyPr/>
          <a:lstStyle/>
          <a:p>
            <a:pPr algn="just">
              <a:lnSpc>
                <a:spcPct val="90000"/>
              </a:lnSpc>
            </a:pPr>
            <a:r>
              <a:rPr lang="zh-CN" altLang="en-US" sz="2800"/>
              <a:t>计算各期收益率对算术平均收益率的偏差</a:t>
            </a:r>
            <a:r>
              <a:rPr lang="en-US" altLang="zh-CN" sz="2800"/>
              <a:t>,</a:t>
            </a:r>
            <a:r>
              <a:rPr lang="zh-CN" altLang="en-US" sz="2800"/>
              <a:t>即</a:t>
            </a:r>
            <a:r>
              <a:rPr lang="en-US" altLang="zh-CN" sz="2800"/>
              <a:t>:</a:t>
            </a:r>
          </a:p>
          <a:p>
            <a:pPr algn="just">
              <a:lnSpc>
                <a:spcPct val="90000"/>
              </a:lnSpc>
              <a:buFont typeface="Wingdings" pitchFamily="2" charset="2"/>
              <a:buNone/>
            </a:pPr>
            <a:endParaRPr lang="en-US" altLang="zh-CN" sz="2800"/>
          </a:p>
          <a:p>
            <a:pPr algn="just">
              <a:lnSpc>
                <a:spcPct val="90000"/>
              </a:lnSpc>
              <a:buFont typeface="Wingdings" pitchFamily="2" charset="2"/>
              <a:buNone/>
            </a:pPr>
            <a:endParaRPr lang="en-US" altLang="zh-CN" sz="2800"/>
          </a:p>
          <a:p>
            <a:pPr algn="just">
              <a:lnSpc>
                <a:spcPct val="90000"/>
              </a:lnSpc>
            </a:pPr>
            <a:r>
              <a:rPr lang="zh-CN" altLang="en-US" sz="2800">
                <a:latin typeface="Wingdings" pitchFamily="2" charset="2"/>
              </a:rPr>
              <a:t>对</a:t>
            </a:r>
            <a:r>
              <a:rPr lang="zh-CN" altLang="en-US" sz="2800"/>
              <a:t>各项偏差进行平方并加总得到总体方差，即</a:t>
            </a:r>
          </a:p>
          <a:p>
            <a:pPr algn="just">
              <a:lnSpc>
                <a:spcPct val="90000"/>
              </a:lnSpc>
              <a:buFont typeface="Wingdings" pitchFamily="2" charset="2"/>
              <a:buNone/>
            </a:pPr>
            <a:endParaRPr lang="zh-CN" altLang="en-US" sz="2800"/>
          </a:p>
          <a:p>
            <a:pPr algn="just">
              <a:lnSpc>
                <a:spcPct val="90000"/>
              </a:lnSpc>
              <a:buFont typeface="Wingdings" pitchFamily="2" charset="2"/>
              <a:buNone/>
            </a:pPr>
            <a:r>
              <a:rPr lang="zh-CN" altLang="en-US" sz="2800"/>
              <a:t>     </a:t>
            </a:r>
          </a:p>
          <a:p>
            <a:pPr algn="just">
              <a:lnSpc>
                <a:spcPct val="90000"/>
              </a:lnSpc>
            </a:pPr>
            <a:r>
              <a:rPr lang="zh-CN" altLang="en-US" sz="2800">
                <a:latin typeface="宋体" charset="-122"/>
              </a:rPr>
              <a:t>除以</a:t>
            </a:r>
            <a:r>
              <a:rPr lang="en-US" altLang="zh-CN" sz="2800" i="1">
                <a:latin typeface="宋体" charset="-122"/>
              </a:rPr>
              <a:t>T</a:t>
            </a:r>
            <a:r>
              <a:rPr lang="en-US" altLang="zh-CN" sz="2800">
                <a:latin typeface="宋体" charset="-122"/>
              </a:rPr>
              <a:t>-1</a:t>
            </a:r>
            <a:r>
              <a:rPr lang="zh-CN" altLang="en-US" sz="2800">
                <a:latin typeface="宋体" charset="-122"/>
              </a:rPr>
              <a:t>，得到对方差的无偏估计，即</a:t>
            </a:r>
            <a:r>
              <a:rPr lang="zh-CN" altLang="en-US" sz="2800"/>
              <a:t> </a:t>
            </a:r>
          </a:p>
          <a:p>
            <a:pPr algn="just">
              <a:lnSpc>
                <a:spcPct val="90000"/>
              </a:lnSpc>
              <a:buFont typeface="Wingdings" pitchFamily="2" charset="2"/>
              <a:buNone/>
            </a:pPr>
            <a:endParaRPr lang="zh-CN" altLang="en-US" sz="2800"/>
          </a:p>
          <a:p>
            <a:pPr algn="just">
              <a:lnSpc>
                <a:spcPct val="90000"/>
              </a:lnSpc>
              <a:buFont typeface="Wingdings" pitchFamily="2" charset="2"/>
              <a:buNone/>
            </a:pPr>
            <a:endParaRPr lang="zh-CN" altLang="en-US" sz="2800"/>
          </a:p>
          <a:p>
            <a:pPr algn="just">
              <a:lnSpc>
                <a:spcPct val="90000"/>
              </a:lnSpc>
            </a:pPr>
            <a:r>
              <a:rPr lang="zh-CN" altLang="en-US" sz="2800">
                <a:latin typeface="宋体" charset="-122"/>
              </a:rPr>
              <a:t>求平方根，得出标准差</a:t>
            </a:r>
            <a:r>
              <a:rPr lang="zh-CN" altLang="en-US"/>
              <a:t> </a:t>
            </a:r>
          </a:p>
        </p:txBody>
      </p:sp>
      <p:graphicFrame>
        <p:nvGraphicFramePr>
          <p:cNvPr id="320516" name="Object 4"/>
          <p:cNvGraphicFramePr>
            <a:graphicFrameLocks noChangeAspect="1"/>
          </p:cNvGraphicFramePr>
          <p:nvPr/>
        </p:nvGraphicFramePr>
        <p:xfrm>
          <a:off x="1524000" y="1905000"/>
          <a:ext cx="838200" cy="455613"/>
        </p:xfrm>
        <a:graphic>
          <a:graphicData uri="http://schemas.openxmlformats.org/presentationml/2006/ole">
            <mc:AlternateContent xmlns:mc="http://schemas.openxmlformats.org/markup-compatibility/2006">
              <mc:Choice xmlns:v="urn:schemas-microsoft-com:vml" Requires="v">
                <p:oleObj spid="_x0000_s5194" name="公式" r:id="rId3" imgW="495000" imgH="241200" progId="Equation.3">
                  <p:embed/>
                </p:oleObj>
              </mc:Choice>
              <mc:Fallback>
                <p:oleObj name="公式" r:id="rId3" imgW="4950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000"/>
                        <a:ext cx="8382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0518" name="Object 6"/>
          <p:cNvGraphicFramePr>
            <a:graphicFrameLocks noChangeAspect="1"/>
          </p:cNvGraphicFramePr>
          <p:nvPr/>
        </p:nvGraphicFramePr>
        <p:xfrm>
          <a:off x="2916238" y="1989138"/>
          <a:ext cx="1223962" cy="334962"/>
        </p:xfrm>
        <a:graphic>
          <a:graphicData uri="http://schemas.openxmlformats.org/presentationml/2006/ole">
            <mc:AlternateContent xmlns:mc="http://schemas.openxmlformats.org/markup-compatibility/2006">
              <mc:Choice xmlns:v="urn:schemas-microsoft-com:vml" Requires="v">
                <p:oleObj spid="_x0000_s5195" name="Equation" r:id="rId5" imgW="736560" imgH="203040" progId="Equation.DSMT4">
                  <p:embed/>
                </p:oleObj>
              </mc:Choice>
              <mc:Fallback>
                <p:oleObj name="Equation" r:id="rId5" imgW="73656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989138"/>
                        <a:ext cx="1223962"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0520" name="Object 8"/>
          <p:cNvGraphicFramePr>
            <a:graphicFrameLocks noChangeAspect="1"/>
          </p:cNvGraphicFramePr>
          <p:nvPr/>
        </p:nvGraphicFramePr>
        <p:xfrm>
          <a:off x="1828800" y="3200400"/>
          <a:ext cx="1781175" cy="809625"/>
        </p:xfrm>
        <a:graphic>
          <a:graphicData uri="http://schemas.openxmlformats.org/presentationml/2006/ole">
            <mc:AlternateContent xmlns:mc="http://schemas.openxmlformats.org/markup-compatibility/2006">
              <mc:Choice xmlns:v="urn:schemas-microsoft-com:vml" Requires="v">
                <p:oleObj spid="_x0000_s5196" name="Equation" r:id="rId7" imgW="1777229" imgH="812447" progId="Equation.3">
                  <p:embed/>
                </p:oleObj>
              </mc:Choice>
              <mc:Fallback>
                <p:oleObj name="Equation" r:id="rId7" imgW="1777229" imgH="812447"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200400"/>
                        <a:ext cx="17811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1" name="Rectangle 9"/>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0522" name="Object 10"/>
          <p:cNvGraphicFramePr>
            <a:graphicFrameLocks noChangeAspect="1"/>
          </p:cNvGraphicFramePr>
          <p:nvPr/>
        </p:nvGraphicFramePr>
        <p:xfrm>
          <a:off x="1547813" y="4581525"/>
          <a:ext cx="3276600" cy="838200"/>
        </p:xfrm>
        <a:graphic>
          <a:graphicData uri="http://schemas.openxmlformats.org/presentationml/2006/ole">
            <mc:AlternateContent xmlns:mc="http://schemas.openxmlformats.org/markup-compatibility/2006">
              <mc:Choice xmlns:v="urn:schemas-microsoft-com:vml" Requires="v">
                <p:oleObj spid="_x0000_s5197" name="Equation" r:id="rId9" imgW="3276600" imgH="838200" progId="Equation.3">
                  <p:embed/>
                </p:oleObj>
              </mc:Choice>
              <mc:Fallback>
                <p:oleObj name="Equation" r:id="rId9" imgW="3276600" imgH="838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581525"/>
                        <a:ext cx="3276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7" name="灯片编号占位符 4"/>
          <p:cNvSpPr>
            <a:spLocks noGrp="1"/>
          </p:cNvSpPr>
          <p:nvPr>
            <p:ph type="sldNum" sz="quarter" idx="11"/>
          </p:nvPr>
        </p:nvSpPr>
        <p:spPr/>
        <p:txBody>
          <a:bodyPr/>
          <a:lstStyle/>
          <a:p>
            <a:fld id="{F4114856-BA37-44C1-B04E-7062FA49ABD5}" type="slidenum">
              <a:rPr lang="en-US" altLang="zh-CN"/>
              <a:pPr/>
              <a:t>62</a:t>
            </a:fld>
            <a:endParaRPr lang="en-US" altLang="zh-CN"/>
          </a:p>
        </p:txBody>
      </p:sp>
      <p:sp>
        <p:nvSpPr>
          <p:cNvPr id="321538" name="Rectangle 2"/>
          <p:cNvSpPr>
            <a:spLocks noGrp="1" noChangeArrowheads="1"/>
          </p:cNvSpPr>
          <p:nvPr>
            <p:ph type="title"/>
          </p:nvPr>
        </p:nvSpPr>
        <p:spPr/>
        <p:txBody>
          <a:bodyPr>
            <a:normAutofit fontScale="90000"/>
          </a:bodyPr>
          <a:lstStyle/>
          <a:p>
            <a:r>
              <a:rPr lang="zh-CN" altLang="en-US"/>
              <a:t>英国股票的年收益率</a:t>
            </a:r>
            <a:br>
              <a:rPr lang="zh-CN" altLang="en-US"/>
            </a:br>
            <a:endParaRPr lang="zh-CN" altLang="en-US"/>
          </a:p>
        </p:txBody>
      </p:sp>
      <p:graphicFrame>
        <p:nvGraphicFramePr>
          <p:cNvPr id="321539" name="Object 3"/>
          <p:cNvGraphicFramePr>
            <a:graphicFrameLocks noGrp="1" noChangeAspect="1"/>
          </p:cNvGraphicFramePr>
          <p:nvPr>
            <p:ph type="body" idx="1"/>
          </p:nvPr>
        </p:nvGraphicFramePr>
        <p:xfrm>
          <a:off x="381000" y="1452563"/>
          <a:ext cx="8458200" cy="5176837"/>
        </p:xfrm>
        <a:graphic>
          <a:graphicData uri="http://schemas.openxmlformats.org/presentationml/2006/ole">
            <mc:AlternateContent xmlns:mc="http://schemas.openxmlformats.org/markup-compatibility/2006">
              <mc:Choice xmlns:v="urn:schemas-microsoft-com:vml" Requires="v">
                <p:oleObj spid="_x0000_s6164" name="Worksheet" r:id="rId3" imgW="11793600" imgH="8366400" progId="">
                  <p:embed/>
                </p:oleObj>
              </mc:Choice>
              <mc:Fallback>
                <p:oleObj name="Worksheet" r:id="rId3" imgW="11793600" imgH="836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52563"/>
                        <a:ext cx="8458200" cy="517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0" name="Text Box 4"/>
          <p:cNvSpPr txBox="1">
            <a:spLocks noChangeArrowheads="1"/>
          </p:cNvSpPr>
          <p:nvPr/>
        </p:nvSpPr>
        <p:spPr bwMode="auto">
          <a:xfrm>
            <a:off x="5486400" y="1828800"/>
            <a:ext cx="2994025" cy="511175"/>
          </a:xfrm>
          <a:prstGeom prst="rect">
            <a:avLst/>
          </a:prstGeom>
          <a:noFill/>
          <a:ln w="9525">
            <a:noFill/>
            <a:miter lim="800000"/>
            <a:headEnd/>
            <a:tailEnd/>
          </a:ln>
        </p:spPr>
        <p:txBody>
          <a:bodyPr/>
          <a:lstStyle/>
          <a:p>
            <a:pPr algn="ctr" eaLnBrk="0" hangingPunct="0"/>
            <a:r>
              <a:rPr lang="zh-CN" altLang="en-US" sz="2000">
                <a:latin typeface="Times New Roman" pitchFamily="18" charset="0"/>
              </a:rPr>
              <a:t>平均收益率 </a:t>
            </a:r>
            <a:r>
              <a:rPr lang="en-US" altLang="zh-CN" sz="2000">
                <a:latin typeface="Times New Roman" pitchFamily="18" charset="0"/>
              </a:rPr>
              <a:t>= 17.9%</a:t>
            </a:r>
          </a:p>
        </p:txBody>
      </p:sp>
      <p:sp>
        <p:nvSpPr>
          <p:cNvPr id="321541" name="Text Box 5"/>
          <p:cNvSpPr txBox="1">
            <a:spLocks noChangeArrowheads="1"/>
          </p:cNvSpPr>
          <p:nvPr/>
        </p:nvSpPr>
        <p:spPr bwMode="auto">
          <a:xfrm>
            <a:off x="5257800" y="2286000"/>
            <a:ext cx="2925763" cy="441325"/>
          </a:xfrm>
          <a:prstGeom prst="rect">
            <a:avLst/>
          </a:prstGeom>
          <a:noFill/>
          <a:ln w="9525">
            <a:noFill/>
            <a:miter lim="800000"/>
            <a:headEnd/>
            <a:tailEnd/>
          </a:ln>
        </p:spPr>
        <p:txBody>
          <a:bodyPr/>
          <a:lstStyle/>
          <a:p>
            <a:pPr algn="ctr" eaLnBrk="0" hangingPunct="0"/>
            <a:r>
              <a:rPr lang="zh-CN" altLang="en-US" sz="2000">
                <a:latin typeface="Times New Roman" pitchFamily="18" charset="0"/>
              </a:rPr>
              <a:t>标准差 </a:t>
            </a:r>
            <a:r>
              <a:rPr lang="en-US" altLang="zh-CN" sz="2000">
                <a:latin typeface="Times New Roman" pitchFamily="18" charset="0"/>
              </a:rPr>
              <a:t>= 28.4%</a:t>
            </a:r>
          </a:p>
        </p:txBody>
      </p:sp>
    </p:spTree>
  </p:cSld>
  <p:clrMapOvr>
    <a:masterClrMapping/>
  </p:clrMapOvr>
  <p:transition advTm="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6" name="灯片编号占位符 4"/>
          <p:cNvSpPr>
            <a:spLocks noGrp="1"/>
          </p:cNvSpPr>
          <p:nvPr>
            <p:ph type="sldNum" sz="quarter" idx="11"/>
          </p:nvPr>
        </p:nvSpPr>
        <p:spPr/>
        <p:txBody>
          <a:bodyPr/>
          <a:lstStyle/>
          <a:p>
            <a:fld id="{8BDE5255-FAA5-4B4C-8FFF-01E4FFF506E1}" type="slidenum">
              <a:rPr lang="en-US" altLang="zh-CN"/>
              <a:pPr/>
              <a:t>63</a:t>
            </a:fld>
            <a:endParaRPr lang="en-US" altLang="zh-CN"/>
          </a:p>
        </p:txBody>
      </p:sp>
      <p:sp>
        <p:nvSpPr>
          <p:cNvPr id="322562" name="Rectangle 2"/>
          <p:cNvSpPr>
            <a:spLocks noGrp="1" noChangeArrowheads="1"/>
          </p:cNvSpPr>
          <p:nvPr>
            <p:ph type="title"/>
          </p:nvPr>
        </p:nvSpPr>
        <p:spPr/>
        <p:txBody>
          <a:bodyPr/>
          <a:lstStyle/>
          <a:p>
            <a:r>
              <a:rPr lang="zh-CN" altLang="en-US"/>
              <a:t>英国长期国债</a:t>
            </a:r>
          </a:p>
        </p:txBody>
      </p:sp>
      <p:graphicFrame>
        <p:nvGraphicFramePr>
          <p:cNvPr id="322563" name="Object 3"/>
          <p:cNvGraphicFramePr>
            <a:graphicFrameLocks noGrp="1" noChangeAspect="1"/>
          </p:cNvGraphicFramePr>
          <p:nvPr>
            <p:ph type="body" idx="1"/>
          </p:nvPr>
        </p:nvGraphicFramePr>
        <p:xfrm>
          <a:off x="228600" y="1676400"/>
          <a:ext cx="8610600" cy="4495800"/>
        </p:xfrm>
        <a:graphic>
          <a:graphicData uri="http://schemas.openxmlformats.org/presentationml/2006/ole">
            <mc:AlternateContent xmlns:mc="http://schemas.openxmlformats.org/markup-compatibility/2006">
              <mc:Choice xmlns:v="urn:schemas-microsoft-com:vml" Requires="v">
                <p:oleObj spid="_x0000_s7188" name="Worksheet" r:id="rId3" imgW="11793600" imgH="10598400" progId="">
                  <p:embed/>
                </p:oleObj>
              </mc:Choice>
              <mc:Fallback>
                <p:oleObj name="Worksheet" r:id="rId3" imgW="11793600" imgH="10598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6106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4" name="Text Box 4"/>
          <p:cNvSpPr txBox="1">
            <a:spLocks noChangeArrowheads="1"/>
          </p:cNvSpPr>
          <p:nvPr/>
        </p:nvSpPr>
        <p:spPr bwMode="auto">
          <a:xfrm>
            <a:off x="5410200" y="2286000"/>
            <a:ext cx="2835275" cy="808038"/>
          </a:xfrm>
          <a:prstGeom prst="rect">
            <a:avLst/>
          </a:prstGeom>
          <a:noFill/>
          <a:ln w="9525">
            <a:noFill/>
            <a:miter lim="800000"/>
            <a:headEnd/>
            <a:tailEnd/>
          </a:ln>
        </p:spPr>
        <p:txBody>
          <a:bodyPr/>
          <a:lstStyle/>
          <a:p>
            <a:pPr algn="ctr" eaLnBrk="0" hangingPunct="0"/>
            <a:r>
              <a:rPr lang="zh-CN" altLang="en-US" sz="2000">
                <a:latin typeface="Times New Roman" pitchFamily="18" charset="0"/>
              </a:rPr>
              <a:t>平均收益率 </a:t>
            </a:r>
            <a:r>
              <a:rPr lang="en-US" altLang="zh-CN" sz="2000">
                <a:latin typeface="Times New Roman" pitchFamily="18" charset="0"/>
              </a:rPr>
              <a:t>= 8.8%</a:t>
            </a:r>
          </a:p>
          <a:p>
            <a:pPr algn="ctr" eaLnBrk="0" hangingPunct="0"/>
            <a:r>
              <a:rPr lang="zh-CN" altLang="en-US" sz="2000">
                <a:latin typeface="Times New Roman" pitchFamily="18" charset="0"/>
              </a:rPr>
              <a:t>标准差 </a:t>
            </a:r>
            <a:r>
              <a:rPr lang="en-US" altLang="zh-CN" sz="2000">
                <a:latin typeface="Times New Roman" pitchFamily="18" charset="0"/>
              </a:rPr>
              <a:t>= 14.9%</a:t>
            </a:r>
          </a:p>
        </p:txBody>
      </p:sp>
    </p:spTree>
  </p:cSld>
  <p:clrMapOvr>
    <a:masterClrMapping/>
  </p:clrMapOvr>
  <p:transition advTm="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7" name="灯片编号占位符 4"/>
          <p:cNvSpPr>
            <a:spLocks noGrp="1"/>
          </p:cNvSpPr>
          <p:nvPr>
            <p:ph type="sldNum" sz="quarter" idx="11"/>
          </p:nvPr>
        </p:nvSpPr>
        <p:spPr/>
        <p:txBody>
          <a:bodyPr/>
          <a:lstStyle/>
          <a:p>
            <a:fld id="{0EDB5BBF-4C61-4252-8458-379AA3937A6D}" type="slidenum">
              <a:rPr lang="en-US" altLang="zh-CN"/>
              <a:pPr/>
              <a:t>64</a:t>
            </a:fld>
            <a:endParaRPr lang="en-US" altLang="zh-CN"/>
          </a:p>
        </p:txBody>
      </p:sp>
      <p:sp>
        <p:nvSpPr>
          <p:cNvPr id="323586" name="Rectangle 2"/>
          <p:cNvSpPr>
            <a:spLocks noGrp="1" noChangeArrowheads="1"/>
          </p:cNvSpPr>
          <p:nvPr>
            <p:ph type="title"/>
          </p:nvPr>
        </p:nvSpPr>
        <p:spPr/>
        <p:txBody>
          <a:bodyPr>
            <a:normAutofit fontScale="90000"/>
          </a:bodyPr>
          <a:lstStyle/>
          <a:p>
            <a:r>
              <a:rPr lang="zh-CN" altLang="en-US"/>
              <a:t>英国</a:t>
            </a:r>
            <a:r>
              <a:rPr lang="en-US" altLang="zh-CN"/>
              <a:t>30</a:t>
            </a:r>
            <a:r>
              <a:rPr lang="zh-CN" altLang="en-US"/>
              <a:t>天国库券</a:t>
            </a:r>
            <a:br>
              <a:rPr lang="zh-CN" altLang="en-US"/>
            </a:br>
            <a:endParaRPr lang="zh-CN" altLang="en-US"/>
          </a:p>
        </p:txBody>
      </p:sp>
      <p:graphicFrame>
        <p:nvGraphicFramePr>
          <p:cNvPr id="323587" name="Object 3"/>
          <p:cNvGraphicFramePr>
            <a:graphicFrameLocks noGrp="1" noChangeAspect="1"/>
          </p:cNvGraphicFramePr>
          <p:nvPr>
            <p:ph type="body" idx="1"/>
          </p:nvPr>
        </p:nvGraphicFramePr>
        <p:xfrm>
          <a:off x="228600" y="1422400"/>
          <a:ext cx="8686800" cy="4826000"/>
        </p:xfrm>
        <a:graphic>
          <a:graphicData uri="http://schemas.openxmlformats.org/presentationml/2006/ole">
            <mc:AlternateContent xmlns:mc="http://schemas.openxmlformats.org/markup-compatibility/2006">
              <mc:Choice xmlns:v="urn:schemas-microsoft-com:vml" Requires="v">
                <p:oleObj spid="_x0000_s8212" name="Worksheet" r:id="rId3" imgW="11793600" imgH="10612800" progId="">
                  <p:embed/>
                </p:oleObj>
              </mc:Choice>
              <mc:Fallback>
                <p:oleObj name="Worksheet" r:id="rId3" imgW="11793600" imgH="10612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22400"/>
                        <a:ext cx="8686800" cy="482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88" name="Text Box 4"/>
          <p:cNvSpPr txBox="1">
            <a:spLocks noChangeArrowheads="1"/>
          </p:cNvSpPr>
          <p:nvPr/>
        </p:nvSpPr>
        <p:spPr bwMode="auto">
          <a:xfrm>
            <a:off x="5486400" y="1828800"/>
            <a:ext cx="2652713" cy="457200"/>
          </a:xfrm>
          <a:prstGeom prst="rect">
            <a:avLst/>
          </a:prstGeom>
          <a:noFill/>
          <a:ln w="9525">
            <a:noFill/>
            <a:miter lim="800000"/>
            <a:headEnd/>
            <a:tailEnd/>
          </a:ln>
        </p:spPr>
        <p:txBody>
          <a:bodyPr/>
          <a:lstStyle/>
          <a:p>
            <a:pPr algn="just" eaLnBrk="0" hangingPunct="0"/>
            <a:r>
              <a:rPr lang="zh-CN" altLang="en-US" sz="2000">
                <a:latin typeface="Times New Roman" pitchFamily="18" charset="0"/>
              </a:rPr>
              <a:t>平均收益率 </a:t>
            </a:r>
            <a:r>
              <a:rPr lang="en-US" altLang="zh-CN" sz="2000">
                <a:latin typeface="Times New Roman" pitchFamily="18" charset="0"/>
              </a:rPr>
              <a:t>= 8.3%</a:t>
            </a:r>
          </a:p>
        </p:txBody>
      </p:sp>
      <p:sp>
        <p:nvSpPr>
          <p:cNvPr id="323589" name="Text Box 5"/>
          <p:cNvSpPr txBox="1">
            <a:spLocks noChangeArrowheads="1"/>
          </p:cNvSpPr>
          <p:nvPr/>
        </p:nvSpPr>
        <p:spPr bwMode="auto">
          <a:xfrm>
            <a:off x="5029200" y="2209800"/>
            <a:ext cx="2833688" cy="557213"/>
          </a:xfrm>
          <a:prstGeom prst="rect">
            <a:avLst/>
          </a:prstGeom>
          <a:noFill/>
          <a:ln w="9525">
            <a:noFill/>
            <a:miter lim="800000"/>
            <a:headEnd/>
            <a:tailEnd/>
          </a:ln>
        </p:spPr>
        <p:txBody>
          <a:bodyPr/>
          <a:lstStyle/>
          <a:p>
            <a:pPr algn="ctr" eaLnBrk="0" hangingPunct="0"/>
            <a:r>
              <a:rPr lang="zh-CN" altLang="en-US" sz="2000">
                <a:latin typeface="Times New Roman" pitchFamily="18" charset="0"/>
              </a:rPr>
              <a:t>标准差 </a:t>
            </a:r>
            <a:r>
              <a:rPr lang="en-US" altLang="zh-CN" sz="2000">
                <a:latin typeface="Times New Roman" pitchFamily="18" charset="0"/>
              </a:rPr>
              <a:t>= 3.6%</a:t>
            </a:r>
          </a:p>
        </p:txBody>
      </p:sp>
    </p:spTree>
  </p:cSld>
  <p:clrMapOvr>
    <a:masterClrMapping/>
  </p:clrMapOvr>
  <p:transition advTm="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9F5D8A5C-3159-4E60-B6C3-7E035D5CDEB8}" type="slidenum">
              <a:rPr lang="en-US" altLang="zh-CN"/>
              <a:pPr/>
              <a:t>65</a:t>
            </a:fld>
            <a:endParaRPr lang="en-US" altLang="zh-CN"/>
          </a:p>
        </p:txBody>
      </p:sp>
      <p:sp>
        <p:nvSpPr>
          <p:cNvPr id="67586" name="Rectangle 2"/>
          <p:cNvSpPr>
            <a:spLocks noGrp="1" noChangeArrowheads="1"/>
          </p:cNvSpPr>
          <p:nvPr>
            <p:ph type="title"/>
          </p:nvPr>
        </p:nvSpPr>
        <p:spPr/>
        <p:txBody>
          <a:bodyPr/>
          <a:lstStyle/>
          <a:p>
            <a:pPr eaLnBrk="1" hangingPunct="1"/>
            <a:r>
              <a:rPr kumimoji="1" lang="zh-CN" altLang="en-US" dirty="0" smtClean="0">
                <a:solidFill>
                  <a:schemeClr val="tx1"/>
                </a:solidFill>
              </a:rPr>
              <a:t>风险的各种定义</a:t>
            </a:r>
          </a:p>
        </p:txBody>
      </p:sp>
      <p:sp>
        <p:nvSpPr>
          <p:cNvPr id="16389" name="Rectangle 3"/>
          <p:cNvSpPr>
            <a:spLocks noGrp="1" noChangeArrowheads="1"/>
          </p:cNvSpPr>
          <p:nvPr>
            <p:ph type="body" idx="1"/>
          </p:nvPr>
        </p:nvSpPr>
        <p:spPr/>
        <p:txBody>
          <a:bodyPr/>
          <a:lstStyle/>
          <a:p>
            <a:pPr eaLnBrk="1" hangingPunct="1">
              <a:lnSpc>
                <a:spcPct val="90000"/>
              </a:lnSpc>
            </a:pPr>
            <a:r>
              <a:rPr kumimoji="1" lang="zh-CN" altLang="en-US" sz="2800" dirty="0" smtClean="0">
                <a:sym typeface="Symbol" pitchFamily="18" charset="2"/>
              </a:rPr>
              <a:t>不确定性：指人们不能准确地知道未来会发生什么结果</a:t>
            </a:r>
            <a:r>
              <a:rPr kumimoji="1" lang="en-US" altLang="zh-CN" sz="2800" dirty="0" smtClean="0">
                <a:sym typeface="Symbol" pitchFamily="18" charset="2"/>
              </a:rPr>
              <a:t>.</a:t>
            </a:r>
          </a:p>
          <a:p>
            <a:pPr eaLnBrk="1" hangingPunct="1">
              <a:lnSpc>
                <a:spcPct val="90000"/>
              </a:lnSpc>
            </a:pPr>
            <a:r>
              <a:rPr kumimoji="1" lang="zh-CN" altLang="en-US" sz="2800" dirty="0" smtClean="0">
                <a:sym typeface="Symbol" pitchFamily="18" charset="2"/>
              </a:rPr>
              <a:t>风险：指对当事人来说事关紧要的不确定性</a:t>
            </a:r>
          </a:p>
          <a:p>
            <a:pPr eaLnBrk="1" hangingPunct="1">
              <a:lnSpc>
                <a:spcPct val="90000"/>
              </a:lnSpc>
            </a:pPr>
            <a:r>
              <a:rPr kumimoji="1" lang="zh-CN" altLang="en-US" sz="2800" dirty="0" smtClean="0"/>
              <a:t> </a:t>
            </a:r>
            <a:r>
              <a:rPr kumimoji="1" lang="en-US" altLang="zh-CN" sz="2800" dirty="0" smtClean="0">
                <a:sym typeface="Symbol" pitchFamily="18" charset="2"/>
              </a:rPr>
              <a:t>(Downside)</a:t>
            </a:r>
            <a:r>
              <a:rPr kumimoji="1" lang="zh-CN" altLang="en-US" sz="2800" dirty="0" smtClean="0">
                <a:sym typeface="Symbol" pitchFamily="18" charset="2"/>
              </a:rPr>
              <a:t>风险：不利事件发生的可能性</a:t>
            </a:r>
          </a:p>
          <a:p>
            <a:pPr eaLnBrk="1" hangingPunct="1">
              <a:lnSpc>
                <a:spcPct val="90000"/>
              </a:lnSpc>
            </a:pPr>
            <a:r>
              <a:rPr kumimoji="1" lang="zh-CN" altLang="en-US" sz="2800" dirty="0" smtClean="0">
                <a:sym typeface="Symbol" pitchFamily="18" charset="2"/>
              </a:rPr>
              <a:t>英语中风险“</a:t>
            </a:r>
            <a:r>
              <a:rPr kumimoji="1" lang="en-US" altLang="zh-CN" sz="2800" dirty="0" smtClean="0">
                <a:sym typeface="Symbol" pitchFamily="18" charset="2"/>
              </a:rPr>
              <a:t>risk”</a:t>
            </a:r>
            <a:r>
              <a:rPr kumimoji="1" lang="zh-CN" altLang="en-US" sz="2800" dirty="0" smtClean="0">
                <a:sym typeface="Symbol" pitchFamily="18" charset="2"/>
              </a:rPr>
              <a:t>一词来自古意大利语</a:t>
            </a:r>
            <a:r>
              <a:rPr kumimoji="1" lang="en-US" altLang="zh-CN" sz="2800" i="1" dirty="0" err="1" smtClean="0">
                <a:sym typeface="Symbol" pitchFamily="18" charset="2"/>
              </a:rPr>
              <a:t>risicare</a:t>
            </a:r>
            <a:r>
              <a:rPr kumimoji="1" lang="en-US" altLang="zh-CN" sz="2800" dirty="0" smtClean="0">
                <a:sym typeface="Symbol" pitchFamily="18" charset="2"/>
              </a:rPr>
              <a:t>, </a:t>
            </a:r>
            <a:r>
              <a:rPr kumimoji="1" lang="zh-CN" altLang="en-US" sz="2800" dirty="0" smtClean="0">
                <a:sym typeface="Symbol" pitchFamily="18" charset="2"/>
              </a:rPr>
              <a:t>意即“敢于</a:t>
            </a:r>
            <a:r>
              <a:rPr kumimoji="1" lang="en-US" altLang="zh-CN" sz="2800" dirty="0" smtClean="0">
                <a:sym typeface="Symbol" pitchFamily="18" charset="2"/>
              </a:rPr>
              <a:t>( to dare</a:t>
            </a:r>
            <a:r>
              <a:rPr kumimoji="1" lang="zh-CN" altLang="en-US" sz="2800" dirty="0" smtClean="0">
                <a:sym typeface="Symbol" pitchFamily="18" charset="2"/>
              </a:rPr>
              <a:t>）”，也指“</a:t>
            </a:r>
            <a:r>
              <a:rPr kumimoji="1" lang="en-US" altLang="zh-CN" dirty="0" smtClean="0">
                <a:sym typeface="Symbol" pitchFamily="18" charset="2"/>
              </a:rPr>
              <a:t>run into danger” </a:t>
            </a:r>
            <a:r>
              <a:rPr kumimoji="1" lang="zh-CN" altLang="en-US" sz="2800" dirty="0" smtClean="0">
                <a:sym typeface="Symbol" pitchFamily="18" charset="2"/>
              </a:rPr>
              <a:t>。在这种意义上，风险是一种选择，而不是命运。</a:t>
            </a:r>
          </a:p>
          <a:p>
            <a:pPr eaLnBrk="1" hangingPunct="1">
              <a:lnSpc>
                <a:spcPct val="90000"/>
              </a:lnSpc>
            </a:pPr>
            <a:r>
              <a:rPr kumimoji="1" lang="zh-CN" altLang="en-US" sz="2800" dirty="0" smtClean="0">
                <a:sym typeface="Symbol" pitchFamily="18" charset="2"/>
              </a:rPr>
              <a:t>“</a:t>
            </a:r>
            <a:r>
              <a:rPr kumimoji="1" lang="en-US" altLang="zh-CN" sz="2800" dirty="0" smtClean="0">
                <a:sym typeface="Symbol" pitchFamily="18" charset="2"/>
              </a:rPr>
              <a:t>Against the Gods: The Remarkable Story of Risk” by  Peter L. Bernstein</a:t>
            </a:r>
          </a:p>
          <a:p>
            <a:pPr eaLnBrk="1" hangingPunct="1">
              <a:lnSpc>
                <a:spcPct val="90000"/>
              </a:lnSpc>
            </a:pPr>
            <a:r>
              <a:rPr kumimoji="1" lang="zh-CN" altLang="en-US" sz="2800" dirty="0" smtClean="0">
                <a:sym typeface="Symbol" pitchFamily="18" charset="2"/>
              </a:rPr>
              <a:t>与天为敌</a:t>
            </a:r>
            <a:r>
              <a:rPr kumimoji="1" lang="en-US" altLang="zh-CN" sz="2800" dirty="0" smtClean="0">
                <a:sym typeface="Symbol" pitchFamily="18" charset="2"/>
              </a:rPr>
              <a:t>: </a:t>
            </a:r>
            <a:r>
              <a:rPr kumimoji="1" lang="zh-CN" altLang="en-US" sz="2800" dirty="0" smtClean="0">
                <a:sym typeface="Symbol" pitchFamily="18" charset="2"/>
              </a:rPr>
              <a:t>风险探索传奇，机械工业出版社</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9EA7ED56-ED8E-4AA6-9C14-C75985B4D352}" type="slidenum">
              <a:rPr lang="en-US" altLang="zh-CN"/>
              <a:pPr/>
              <a:t>66</a:t>
            </a:fld>
            <a:endParaRPr lang="en-US" altLang="zh-CN"/>
          </a:p>
        </p:txBody>
      </p:sp>
      <p:sp>
        <p:nvSpPr>
          <p:cNvPr id="8194" name="Rectangle 2"/>
          <p:cNvSpPr>
            <a:spLocks noGrp="1" noChangeArrowheads="1"/>
          </p:cNvSpPr>
          <p:nvPr>
            <p:ph type="title"/>
          </p:nvPr>
        </p:nvSpPr>
        <p:spPr/>
        <p:txBody>
          <a:bodyPr/>
          <a:lstStyle/>
          <a:p>
            <a:pPr eaLnBrk="1" hangingPunct="1"/>
            <a:r>
              <a:rPr lang="zh-CN" altLang="en-US" smtClean="0"/>
              <a:t>金融风险的定义和种类 </a:t>
            </a:r>
          </a:p>
        </p:txBody>
      </p:sp>
      <p:sp>
        <p:nvSpPr>
          <p:cNvPr id="17413" name="Rectangle 3"/>
          <p:cNvSpPr>
            <a:spLocks noGrp="1" noChangeArrowheads="1"/>
          </p:cNvSpPr>
          <p:nvPr>
            <p:ph type="body" idx="1"/>
          </p:nvPr>
        </p:nvSpPr>
        <p:spPr/>
        <p:txBody>
          <a:bodyPr/>
          <a:lstStyle/>
          <a:p>
            <a:pPr eaLnBrk="1" hangingPunct="1">
              <a:lnSpc>
                <a:spcPct val="90000"/>
              </a:lnSpc>
            </a:pPr>
            <a:r>
              <a:rPr lang="zh-CN" altLang="en-US" smtClean="0"/>
              <a:t>金融市场的风险是指金融变量的各种可能值偏离其期望值的可能性及其幅度。 </a:t>
            </a:r>
          </a:p>
          <a:p>
            <a:pPr lvl="1" eaLnBrk="1" hangingPunct="1">
              <a:lnSpc>
                <a:spcPct val="90000"/>
              </a:lnSpc>
            </a:pPr>
            <a:r>
              <a:rPr lang="zh-CN" altLang="en-US" smtClean="0"/>
              <a:t>风险不等于亏损</a:t>
            </a:r>
          </a:p>
          <a:p>
            <a:pPr lvl="1" eaLnBrk="1" hangingPunct="1">
              <a:lnSpc>
                <a:spcPct val="90000"/>
              </a:lnSpc>
            </a:pPr>
            <a:r>
              <a:rPr lang="zh-CN" altLang="en-US" smtClean="0"/>
              <a:t>风险也不等于不确定性</a:t>
            </a:r>
          </a:p>
          <a:p>
            <a:pPr eaLnBrk="1" hangingPunct="1">
              <a:lnSpc>
                <a:spcPct val="90000"/>
              </a:lnSpc>
            </a:pPr>
            <a:r>
              <a:rPr lang="zh-CN" altLang="en-US" smtClean="0"/>
              <a:t>风险分类</a:t>
            </a:r>
          </a:p>
          <a:p>
            <a:pPr lvl="1" eaLnBrk="1" hangingPunct="1">
              <a:lnSpc>
                <a:spcPct val="90000"/>
              </a:lnSpc>
            </a:pPr>
            <a:r>
              <a:rPr lang="zh-CN" altLang="en-US" smtClean="0"/>
              <a:t>货币风险、利率风险、流动性风险、信用风险、市场风险和营运风险 </a:t>
            </a:r>
          </a:p>
          <a:p>
            <a:pPr lvl="1" eaLnBrk="1" hangingPunct="1">
              <a:lnSpc>
                <a:spcPct val="90000"/>
              </a:lnSpc>
            </a:pPr>
            <a:r>
              <a:rPr lang="zh-CN" altLang="en-US" smtClean="0"/>
              <a:t>会计风险和经济风险 </a:t>
            </a:r>
          </a:p>
          <a:p>
            <a:pPr lvl="1" eaLnBrk="1" hangingPunct="1">
              <a:lnSpc>
                <a:spcPct val="90000"/>
              </a:lnSpc>
            </a:pPr>
            <a:r>
              <a:rPr lang="zh-CN" altLang="en-US" smtClean="0"/>
              <a:t>系统性风险和非系统性风险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A9D09A71-1C7D-4703-8C67-BC81C87D37D2}" type="slidenum">
              <a:rPr lang="en-US" altLang="zh-CN"/>
              <a:pPr/>
              <a:t>67</a:t>
            </a:fld>
            <a:endParaRPr lang="en-US" altLang="zh-CN"/>
          </a:p>
        </p:txBody>
      </p:sp>
      <p:sp>
        <p:nvSpPr>
          <p:cNvPr id="68610" name="Rectangle 2"/>
          <p:cNvSpPr>
            <a:spLocks noGrp="1" noChangeArrowheads="1"/>
          </p:cNvSpPr>
          <p:nvPr>
            <p:ph type="title"/>
          </p:nvPr>
        </p:nvSpPr>
        <p:spPr/>
        <p:txBody>
          <a:bodyPr/>
          <a:lstStyle/>
          <a:p>
            <a:pPr eaLnBrk="1" hangingPunct="1"/>
            <a:r>
              <a:rPr lang="zh-CN" altLang="en-US" smtClean="0"/>
              <a:t>风险厌恶</a:t>
            </a:r>
          </a:p>
        </p:txBody>
      </p:sp>
      <p:sp>
        <p:nvSpPr>
          <p:cNvPr id="18437" name="Rectangle 3"/>
          <p:cNvSpPr>
            <a:spLocks noGrp="1" noChangeArrowheads="1"/>
          </p:cNvSpPr>
          <p:nvPr>
            <p:ph type="body" idx="1"/>
          </p:nvPr>
        </p:nvSpPr>
        <p:spPr/>
        <p:txBody>
          <a:bodyPr/>
          <a:lstStyle/>
          <a:p>
            <a:pPr eaLnBrk="1" hangingPunct="1">
              <a:lnSpc>
                <a:spcPct val="90000"/>
              </a:lnSpc>
            </a:pPr>
            <a:r>
              <a:rPr kumimoji="1" lang="zh-CN" altLang="en-US" sz="2400" dirty="0" smtClean="0">
                <a:sym typeface="Symbol" pitchFamily="18" charset="2"/>
              </a:rPr>
              <a:t>衡量个体</a:t>
            </a:r>
            <a:r>
              <a:rPr kumimoji="1" lang="en-US" altLang="zh-CN" sz="2400" dirty="0" smtClean="0">
                <a:sym typeface="Symbol" pitchFamily="18" charset="2"/>
              </a:rPr>
              <a:t>(</a:t>
            </a:r>
            <a:r>
              <a:rPr kumimoji="1" lang="zh-CN" altLang="en-US" sz="2400" dirty="0" smtClean="0">
                <a:sym typeface="Symbol" pitchFamily="18" charset="2"/>
              </a:rPr>
              <a:t>投资者</a:t>
            </a:r>
            <a:r>
              <a:rPr kumimoji="1" lang="en-US" altLang="zh-CN" sz="2400" dirty="0" smtClean="0">
                <a:sym typeface="Symbol" pitchFamily="18" charset="2"/>
              </a:rPr>
              <a:t>)</a:t>
            </a:r>
            <a:r>
              <a:rPr kumimoji="1" lang="zh-CN" altLang="en-US" sz="2400" dirty="0" smtClean="0">
                <a:sym typeface="Symbol" pitchFamily="18" charset="2"/>
              </a:rPr>
              <a:t>为减少风险暴露而进行支付的意愿 </a:t>
            </a:r>
            <a:endParaRPr kumimoji="1" lang="zh-CN" altLang="en-US" sz="2400" dirty="0" smtClean="0"/>
          </a:p>
          <a:p>
            <a:pPr eaLnBrk="1" hangingPunct="1">
              <a:lnSpc>
                <a:spcPct val="90000"/>
              </a:lnSpc>
            </a:pPr>
            <a:r>
              <a:rPr kumimoji="1" lang="zh-CN" altLang="en-US" sz="2400" dirty="0" smtClean="0">
                <a:sym typeface="Symbol" pitchFamily="18" charset="2"/>
              </a:rPr>
              <a:t>厌恶风险的投资者在持有风险证券的时候要求有更高的期望收益率</a:t>
            </a:r>
          </a:p>
          <a:p>
            <a:pPr eaLnBrk="1" hangingPunct="1">
              <a:lnSpc>
                <a:spcPct val="90000"/>
              </a:lnSpc>
            </a:pPr>
            <a:r>
              <a:rPr kumimoji="1" lang="zh-CN" altLang="en-US" sz="2400" dirty="0" smtClean="0">
                <a:sym typeface="Symbol" pitchFamily="18" charset="2"/>
              </a:rPr>
              <a:t>投资者的平均风险厌恶程度越高，风险溢价也越高</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F51960F3-5CCD-4CCA-B36B-7DADDA931784}" type="slidenum">
              <a:rPr lang="en-US" altLang="zh-CN"/>
              <a:pPr/>
              <a:t>68</a:t>
            </a:fld>
            <a:endParaRPr lang="en-US" altLang="zh-CN"/>
          </a:p>
        </p:txBody>
      </p:sp>
      <p:sp>
        <p:nvSpPr>
          <p:cNvPr id="90114" name="Rectangle 2"/>
          <p:cNvSpPr>
            <a:spLocks noGrp="1" noChangeArrowheads="1"/>
          </p:cNvSpPr>
          <p:nvPr>
            <p:ph type="title"/>
          </p:nvPr>
        </p:nvSpPr>
        <p:spPr/>
        <p:txBody>
          <a:bodyPr/>
          <a:lstStyle/>
          <a:p>
            <a:pPr eaLnBrk="1" hangingPunct="1"/>
            <a:r>
              <a:rPr lang="zh-CN" altLang="en-US" smtClean="0"/>
              <a:t>投资者真的是风险厌恶的吗</a:t>
            </a:r>
          </a:p>
        </p:txBody>
      </p:sp>
      <p:sp>
        <p:nvSpPr>
          <p:cNvPr id="19461" name="Rectangle 3"/>
          <p:cNvSpPr>
            <a:spLocks noGrp="1" noChangeArrowheads="1"/>
          </p:cNvSpPr>
          <p:nvPr>
            <p:ph type="body" idx="1"/>
          </p:nvPr>
        </p:nvSpPr>
        <p:spPr/>
        <p:txBody>
          <a:bodyPr/>
          <a:lstStyle/>
          <a:p>
            <a:pPr eaLnBrk="1" hangingPunct="1"/>
            <a:r>
              <a:rPr kumimoji="1" lang="en-US" altLang="zh-CN" smtClean="0"/>
              <a:t>Case1</a:t>
            </a:r>
          </a:p>
          <a:p>
            <a:pPr lvl="1" eaLnBrk="1" hangingPunct="1"/>
            <a:r>
              <a:rPr kumimoji="1" lang="zh-CN" altLang="en-US" smtClean="0"/>
              <a:t>选择</a:t>
            </a:r>
            <a:r>
              <a:rPr kumimoji="1" lang="en-US" altLang="zh-CN" smtClean="0"/>
              <a:t>A</a:t>
            </a:r>
            <a:r>
              <a:rPr kumimoji="1" lang="zh-CN" altLang="en-US" smtClean="0"/>
              <a:t>：</a:t>
            </a:r>
            <a:r>
              <a:rPr kumimoji="1" lang="en-US" altLang="zh-CN" smtClean="0"/>
              <a:t>100</a:t>
            </a:r>
            <a:r>
              <a:rPr kumimoji="1" lang="zh-CN" altLang="en-US" smtClean="0"/>
              <a:t>％可</a:t>
            </a:r>
            <a:r>
              <a:rPr kumimoji="1" lang="zh-CN" altLang="en-US" b="1" smtClean="0"/>
              <a:t>获得</a:t>
            </a:r>
            <a:r>
              <a:rPr kumimoji="1" lang="en-US" altLang="zh-CN" smtClean="0"/>
              <a:t>30</a:t>
            </a:r>
            <a:r>
              <a:rPr kumimoji="1" lang="zh-CN" altLang="en-US" smtClean="0"/>
              <a:t>万元</a:t>
            </a:r>
            <a:endParaRPr kumimoji="1" lang="zh-CN" altLang="en-US" smtClean="0">
              <a:sym typeface="Symbol" pitchFamily="18" charset="2"/>
            </a:endParaRPr>
          </a:p>
          <a:p>
            <a:pPr lvl="1" eaLnBrk="1" hangingPunct="1"/>
            <a:r>
              <a:rPr kumimoji="1" lang="zh-CN" altLang="en-US" smtClean="0"/>
              <a:t>选择</a:t>
            </a:r>
            <a:r>
              <a:rPr kumimoji="1" lang="en-US" altLang="zh-CN" smtClean="0"/>
              <a:t>B</a:t>
            </a:r>
            <a:r>
              <a:rPr kumimoji="1" lang="zh-CN" altLang="en-US" smtClean="0"/>
              <a:t>：</a:t>
            </a:r>
            <a:r>
              <a:rPr kumimoji="1" lang="en-US" altLang="zh-CN" smtClean="0"/>
              <a:t>80</a:t>
            </a:r>
            <a:r>
              <a:rPr kumimoji="1" lang="zh-CN" altLang="en-US" smtClean="0"/>
              <a:t>％的概率可</a:t>
            </a:r>
            <a:r>
              <a:rPr kumimoji="1" lang="zh-CN" altLang="en-US" b="1" smtClean="0"/>
              <a:t>获得</a:t>
            </a:r>
            <a:r>
              <a:rPr kumimoji="1" lang="en-US" altLang="zh-CN" smtClean="0"/>
              <a:t>40</a:t>
            </a:r>
            <a:r>
              <a:rPr kumimoji="1" lang="zh-CN" altLang="en-US" smtClean="0"/>
              <a:t>万元， </a:t>
            </a:r>
            <a:r>
              <a:rPr kumimoji="1" lang="en-US" altLang="zh-CN" smtClean="0"/>
              <a:t>20%</a:t>
            </a:r>
            <a:r>
              <a:rPr kumimoji="1" lang="zh-CN" altLang="en-US" smtClean="0"/>
              <a:t>的概率</a:t>
            </a:r>
            <a:r>
              <a:rPr kumimoji="1" lang="zh-CN" altLang="en-US" b="1" smtClean="0"/>
              <a:t>一无所得</a:t>
            </a:r>
          </a:p>
          <a:p>
            <a:pPr eaLnBrk="1" hangingPunct="1"/>
            <a:r>
              <a:rPr kumimoji="1" lang="en-US" altLang="zh-CN" smtClean="0"/>
              <a:t>Case2</a:t>
            </a:r>
          </a:p>
          <a:p>
            <a:pPr lvl="1" eaLnBrk="1" hangingPunct="1"/>
            <a:r>
              <a:rPr kumimoji="1" lang="zh-CN" altLang="en-US" smtClean="0"/>
              <a:t>选择</a:t>
            </a:r>
            <a:r>
              <a:rPr kumimoji="1" lang="en-US" altLang="zh-CN" smtClean="0"/>
              <a:t>A</a:t>
            </a:r>
            <a:r>
              <a:rPr kumimoji="1" lang="zh-CN" altLang="en-US" smtClean="0"/>
              <a:t>： </a:t>
            </a:r>
            <a:r>
              <a:rPr kumimoji="1" lang="en-US" altLang="zh-CN" smtClean="0"/>
              <a:t>80</a:t>
            </a:r>
            <a:r>
              <a:rPr kumimoji="1" lang="zh-CN" altLang="en-US" smtClean="0"/>
              <a:t>％的概率</a:t>
            </a:r>
            <a:r>
              <a:rPr kumimoji="1" lang="zh-CN" altLang="en-US" b="1" smtClean="0"/>
              <a:t>损失</a:t>
            </a:r>
            <a:r>
              <a:rPr kumimoji="1" lang="en-US" altLang="zh-CN" smtClean="0"/>
              <a:t>40</a:t>
            </a:r>
            <a:r>
              <a:rPr kumimoji="1" lang="zh-CN" altLang="en-US" smtClean="0"/>
              <a:t>万元，</a:t>
            </a:r>
            <a:r>
              <a:rPr kumimoji="1" lang="en-US" altLang="zh-CN" smtClean="0"/>
              <a:t>20%</a:t>
            </a:r>
            <a:r>
              <a:rPr kumimoji="1" lang="zh-CN" altLang="en-US" smtClean="0"/>
              <a:t>的概率</a:t>
            </a:r>
            <a:r>
              <a:rPr kumimoji="1" lang="zh-CN" altLang="en-US" b="1" smtClean="0"/>
              <a:t>没有损失</a:t>
            </a:r>
            <a:r>
              <a:rPr kumimoji="1" lang="zh-CN" altLang="en-US" smtClean="0"/>
              <a:t> </a:t>
            </a:r>
          </a:p>
          <a:p>
            <a:pPr lvl="1" eaLnBrk="1" hangingPunct="1"/>
            <a:r>
              <a:rPr kumimoji="1" lang="zh-CN" altLang="en-US" smtClean="0"/>
              <a:t>选择</a:t>
            </a:r>
            <a:r>
              <a:rPr kumimoji="1" lang="en-US" altLang="zh-CN" smtClean="0"/>
              <a:t>B</a:t>
            </a:r>
            <a:r>
              <a:rPr kumimoji="1" lang="zh-CN" altLang="en-US" smtClean="0"/>
              <a:t>： </a:t>
            </a:r>
            <a:r>
              <a:rPr kumimoji="1" lang="en-US" altLang="zh-CN" smtClean="0"/>
              <a:t>100</a:t>
            </a:r>
            <a:r>
              <a:rPr kumimoji="1" lang="zh-CN" altLang="en-US" smtClean="0"/>
              <a:t>％会</a:t>
            </a:r>
            <a:r>
              <a:rPr kumimoji="1" lang="zh-CN" altLang="en-US" b="1" smtClean="0"/>
              <a:t>损失</a:t>
            </a:r>
            <a:r>
              <a:rPr kumimoji="1" lang="en-US" altLang="zh-CN" smtClean="0"/>
              <a:t>30</a:t>
            </a:r>
            <a:r>
              <a:rPr kumimoji="1" lang="zh-CN" altLang="en-US" smtClean="0"/>
              <a:t>万元</a:t>
            </a:r>
            <a:endParaRPr lang="zh-CN"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38" name="灯片编号占位符 5"/>
          <p:cNvSpPr>
            <a:spLocks noGrp="1"/>
          </p:cNvSpPr>
          <p:nvPr>
            <p:ph type="sldNum" sz="quarter" idx="12"/>
          </p:nvPr>
        </p:nvSpPr>
        <p:spPr/>
        <p:txBody>
          <a:bodyPr/>
          <a:lstStyle/>
          <a:p>
            <a:fld id="{45A28360-AC8D-4AEF-AA63-B9FC807BA13B}" type="slidenum">
              <a:rPr lang="en-US" altLang="zh-CN"/>
              <a:pPr/>
              <a:t>69</a:t>
            </a:fld>
            <a:endParaRPr lang="en-US" altLang="zh-CN"/>
          </a:p>
        </p:txBody>
      </p:sp>
      <p:sp>
        <p:nvSpPr>
          <p:cNvPr id="92162" name="Rectangle 2"/>
          <p:cNvSpPr>
            <a:spLocks noGrp="1" noChangeArrowheads="1"/>
          </p:cNvSpPr>
          <p:nvPr>
            <p:ph type="title"/>
          </p:nvPr>
        </p:nvSpPr>
        <p:spPr/>
        <p:txBody>
          <a:bodyPr/>
          <a:lstStyle/>
          <a:p>
            <a:pPr eaLnBrk="1" hangingPunct="1"/>
            <a:r>
              <a:rPr lang="zh-CN" altLang="en-US" smtClean="0"/>
              <a:t>彩票的例子</a:t>
            </a:r>
          </a:p>
        </p:txBody>
      </p:sp>
      <p:graphicFrame>
        <p:nvGraphicFramePr>
          <p:cNvPr id="92163" name="Group 3"/>
          <p:cNvGraphicFramePr>
            <a:graphicFrameLocks noGrp="1"/>
          </p:cNvGraphicFramePr>
          <p:nvPr>
            <p:ph idx="1"/>
          </p:nvPr>
        </p:nvGraphicFramePr>
        <p:xfrm>
          <a:off x="457200" y="1600200"/>
          <a:ext cx="8229600" cy="4538664"/>
        </p:xfrm>
        <a:graphic>
          <a:graphicData uri="http://schemas.openxmlformats.org/drawingml/2006/table">
            <a:tbl>
              <a:tblPr/>
              <a:tblGrid>
                <a:gridCol w="1952625">
                  <a:extLst>
                    <a:ext uri="{9D8B030D-6E8A-4147-A177-3AD203B41FA5}">
                      <a16:colId xmlns:a16="http://schemas.microsoft.com/office/drawing/2014/main" val="20000"/>
                    </a:ext>
                  </a:extLst>
                </a:gridCol>
                <a:gridCol w="1989138">
                  <a:extLst>
                    <a:ext uri="{9D8B030D-6E8A-4147-A177-3AD203B41FA5}">
                      <a16:colId xmlns:a16="http://schemas.microsoft.com/office/drawing/2014/main" val="20001"/>
                    </a:ext>
                  </a:extLst>
                </a:gridCol>
                <a:gridCol w="4287837">
                  <a:extLst>
                    <a:ext uri="{9D8B030D-6E8A-4147-A177-3AD203B41FA5}">
                      <a16:colId xmlns:a16="http://schemas.microsoft.com/office/drawing/2014/main" val="20002"/>
                    </a:ext>
                  </a:extLst>
                </a:gridCol>
              </a:tblGrid>
              <a:tr h="6858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奖 等</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中奖注数</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每注奖额</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5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一等奖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3</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5000000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二等奖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22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804865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35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三等奖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529</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3000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938">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四等奖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24219</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200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35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五等奖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448894</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10</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2938">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六等奖</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5318102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C91AF3FB-6E5E-4888-A240-91D5F09367DE}" type="slidenum">
              <a:rPr lang="en-US" altLang="zh-CN"/>
              <a:pPr/>
              <a:t>7</a:t>
            </a:fld>
            <a:endParaRPr lang="en-US" altLang="zh-CN"/>
          </a:p>
        </p:txBody>
      </p:sp>
      <p:sp>
        <p:nvSpPr>
          <p:cNvPr id="28675" name="Rectangle 3"/>
          <p:cNvSpPr>
            <a:spLocks noGrp="1" noChangeArrowheads="1"/>
          </p:cNvSpPr>
          <p:nvPr>
            <p:ph type="body" idx="1"/>
          </p:nvPr>
        </p:nvSpPr>
        <p:spPr>
          <a:xfrm>
            <a:off x="457200" y="838200"/>
            <a:ext cx="8229600" cy="5292725"/>
          </a:xfrm>
        </p:spPr>
        <p:txBody>
          <a:bodyPr>
            <a:normAutofit/>
          </a:bodyPr>
          <a:lstStyle/>
          <a:p>
            <a:r>
              <a:rPr lang="zh-CN" altLang="en-US" sz="2800" dirty="0"/>
              <a:t>甲不愿意将所有的</a:t>
            </a:r>
            <a:r>
              <a:rPr lang="en-US" altLang="zh-CN" sz="2800" dirty="0"/>
              <a:t>200</a:t>
            </a:r>
            <a:r>
              <a:rPr lang="zh-CN" altLang="en-US" sz="2800" dirty="0"/>
              <a:t>万元储蓄进行投资，这表明他想转移部分项目风险。通过出售给乙一些金融资产达到了这一目的。这种金融资产赋予乙这样的权利：在支付利息费用后，剩余现金流的一半。而甲还从丙那里获得了一笔额外数目的资产，由于丙不原意承担剩余现金流的风险（但仍然需要承担信用风险），因此甲向丙承诺，无论风险投资结果如何都支付固定现金流，从而获得了这笔资金。</a:t>
            </a:r>
          </a:p>
          <a:p>
            <a:r>
              <a:rPr lang="zh-CN" altLang="en-US" sz="2800" b="1" dirty="0">
                <a:solidFill>
                  <a:srgbClr val="FF0000"/>
                </a:solidFill>
              </a:rPr>
              <a:t>风险的转移</a:t>
            </a:r>
            <a:r>
              <a:rPr lang="zh-CN" altLang="en-US" sz="2800" dirty="0"/>
              <a:t>是金</a:t>
            </a:r>
            <a:r>
              <a:rPr lang="zh-CN" altLang="en-US" sz="2800" dirty="0" smtClean="0"/>
              <a:t>融活动的</a:t>
            </a:r>
            <a:r>
              <a:rPr lang="zh-CN" altLang="en-US" sz="2800" dirty="0"/>
              <a:t>第二个经济功能。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7C2B27BC-E06B-48A1-9D1B-F00087E92929}" type="slidenum">
              <a:rPr lang="en-US" altLang="zh-CN"/>
              <a:pPr/>
              <a:t>70</a:t>
            </a:fld>
            <a:endParaRPr lang="en-US" altLang="zh-CN"/>
          </a:p>
        </p:txBody>
      </p:sp>
      <p:sp>
        <p:nvSpPr>
          <p:cNvPr id="93186" name="Rectangle 2"/>
          <p:cNvSpPr>
            <a:spLocks noGrp="1" noChangeArrowheads="1"/>
          </p:cNvSpPr>
          <p:nvPr>
            <p:ph type="title"/>
          </p:nvPr>
        </p:nvSpPr>
        <p:spPr/>
        <p:txBody>
          <a:bodyPr/>
          <a:lstStyle/>
          <a:p>
            <a:pPr eaLnBrk="1" hangingPunct="1"/>
            <a:endParaRPr lang="zh-CN" altLang="zh-CN" smtClean="0"/>
          </a:p>
        </p:txBody>
      </p:sp>
      <p:sp>
        <p:nvSpPr>
          <p:cNvPr id="21509" name="Rectangle 3"/>
          <p:cNvSpPr>
            <a:spLocks noGrp="1" noChangeArrowheads="1"/>
          </p:cNvSpPr>
          <p:nvPr>
            <p:ph type="body" idx="1"/>
          </p:nvPr>
        </p:nvSpPr>
        <p:spPr/>
        <p:txBody>
          <a:bodyPr/>
          <a:lstStyle/>
          <a:p>
            <a:pPr eaLnBrk="1" hangingPunct="1"/>
            <a:r>
              <a:rPr lang="zh-CN" altLang="en-US" smtClean="0"/>
              <a:t>投注总额：</a:t>
            </a:r>
            <a:r>
              <a:rPr lang="en-US" altLang="zh-CN" smtClean="0"/>
              <a:t>128175586</a:t>
            </a:r>
          </a:p>
          <a:p>
            <a:pPr eaLnBrk="1" hangingPunct="1"/>
            <a:r>
              <a:rPr lang="zh-CN" altLang="en-US" smtClean="0"/>
              <a:t>奖金总额：</a:t>
            </a:r>
            <a:r>
              <a:rPr lang="en-US" altLang="zh-CN" smtClean="0"/>
              <a:t>70217280</a:t>
            </a:r>
          </a:p>
          <a:p>
            <a:pPr eaLnBrk="1" hangingPunct="1"/>
            <a:r>
              <a:rPr lang="zh-CN" altLang="en-US" smtClean="0"/>
              <a:t>每注期望中奖金额：</a:t>
            </a:r>
            <a:r>
              <a:rPr lang="en-US" altLang="zh-CN" smtClean="0"/>
              <a:t>1.10</a:t>
            </a:r>
            <a:r>
              <a:rPr lang="zh-CN" altLang="en-US" smtClean="0"/>
              <a:t>元</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A561D507-D2C8-4B25-A7AB-70957FD9DAF0}" type="slidenum">
              <a:rPr lang="en-US" altLang="zh-CN"/>
              <a:pPr/>
              <a:t>71</a:t>
            </a:fld>
            <a:endParaRPr lang="en-US" altLang="zh-CN"/>
          </a:p>
        </p:txBody>
      </p:sp>
      <p:sp>
        <p:nvSpPr>
          <p:cNvPr id="69634" name="Rectangle 2"/>
          <p:cNvSpPr>
            <a:spLocks noGrp="1" noChangeArrowheads="1"/>
          </p:cNvSpPr>
          <p:nvPr>
            <p:ph type="title"/>
          </p:nvPr>
        </p:nvSpPr>
        <p:spPr/>
        <p:txBody>
          <a:bodyPr/>
          <a:lstStyle/>
          <a:p>
            <a:pPr eaLnBrk="1" hangingPunct="1"/>
            <a:r>
              <a:rPr lang="zh-CN" altLang="en-US" smtClean="0"/>
              <a:t>风险管理</a:t>
            </a:r>
          </a:p>
        </p:txBody>
      </p:sp>
      <p:sp>
        <p:nvSpPr>
          <p:cNvPr id="22533" name="Rectangle 3"/>
          <p:cNvSpPr>
            <a:spLocks noGrp="1" noChangeArrowheads="1"/>
          </p:cNvSpPr>
          <p:nvPr>
            <p:ph type="body" idx="1"/>
          </p:nvPr>
        </p:nvSpPr>
        <p:spPr/>
        <p:txBody>
          <a:bodyPr/>
          <a:lstStyle/>
          <a:p>
            <a:pPr eaLnBrk="1" hangingPunct="1"/>
            <a:r>
              <a:rPr kumimoji="1" lang="zh-CN" altLang="en-US" smtClean="0">
                <a:sym typeface="Symbol" pitchFamily="18" charset="2"/>
              </a:rPr>
              <a:t>套期保值：减少不利的风险暴露，同时也丧失了获利的机会</a:t>
            </a:r>
          </a:p>
          <a:p>
            <a:pPr eaLnBrk="1" hangingPunct="1"/>
            <a:r>
              <a:rPr kumimoji="1" lang="zh-CN" altLang="en-US" smtClean="0">
                <a:sym typeface="Symbol" pitchFamily="18" charset="2"/>
              </a:rPr>
              <a:t>保险：支付一定的溢价以规避损失（但保留获利的潜力）</a:t>
            </a:r>
          </a:p>
          <a:p>
            <a:pPr eaLnBrk="1" hangingPunct="1"/>
            <a:r>
              <a:rPr kumimoji="1" lang="zh-CN" altLang="en-US" smtClean="0">
                <a:sym typeface="Symbol" pitchFamily="18" charset="2"/>
              </a:rPr>
              <a:t>多元化：同时持有多种资产可以减少总体风险而不降低期望收益率</a:t>
            </a:r>
          </a:p>
          <a:p>
            <a:pPr eaLnBrk="1" hangingPunct="1"/>
            <a:endParaRPr lang="en-US" altLang="zh-C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3002B9BE-5CAA-49F9-BE05-2C1308A000AF}" type="slidenum">
              <a:rPr lang="en-US" altLang="zh-CN"/>
              <a:pPr/>
              <a:t>72</a:t>
            </a:fld>
            <a:endParaRPr lang="en-US" altLang="zh-CN"/>
          </a:p>
        </p:txBody>
      </p:sp>
      <p:sp>
        <p:nvSpPr>
          <p:cNvPr id="71682" name="Rectangle 2"/>
          <p:cNvSpPr>
            <a:spLocks noGrp="1" noChangeArrowheads="1"/>
          </p:cNvSpPr>
          <p:nvPr>
            <p:ph type="title"/>
          </p:nvPr>
        </p:nvSpPr>
        <p:spPr/>
        <p:txBody>
          <a:bodyPr/>
          <a:lstStyle/>
          <a:p>
            <a:pPr marL="1117600" indent="-1117600" eaLnBrk="1" hangingPunct="1"/>
            <a:r>
              <a:rPr lang="zh-CN" altLang="en-US" smtClean="0"/>
              <a:t>投资收益与风险的衡量</a:t>
            </a:r>
          </a:p>
        </p:txBody>
      </p:sp>
      <p:sp>
        <p:nvSpPr>
          <p:cNvPr id="23557" name="Rectangle 3"/>
          <p:cNvSpPr>
            <a:spLocks noGrp="1" noChangeArrowheads="1"/>
          </p:cNvSpPr>
          <p:nvPr>
            <p:ph type="body" idx="1"/>
          </p:nvPr>
        </p:nvSpPr>
        <p:spPr/>
        <p:txBody>
          <a:bodyPr/>
          <a:lstStyle/>
          <a:p>
            <a:pPr eaLnBrk="1" hangingPunct="1"/>
            <a:r>
              <a:rPr lang="zh-CN" altLang="en-US" smtClean="0"/>
              <a:t>单个证券的收益与风险衡量</a:t>
            </a:r>
          </a:p>
          <a:p>
            <a:pPr lvl="1" eaLnBrk="1" hangingPunct="1"/>
            <a:r>
              <a:rPr lang="zh-CN" altLang="en-US" smtClean="0"/>
              <a:t>期望值</a:t>
            </a:r>
          </a:p>
          <a:p>
            <a:pPr lvl="1" eaLnBrk="1" hangingPunct="1"/>
            <a:r>
              <a:rPr lang="zh-CN" altLang="en-US" smtClean="0"/>
              <a:t>方差和标准差</a:t>
            </a:r>
          </a:p>
          <a:p>
            <a:pPr lvl="1" eaLnBrk="1" hangingPunct="1"/>
            <a:r>
              <a:rPr lang="zh-CN" altLang="en-US" smtClean="0"/>
              <a:t>通常假设证券的回报率符合正态分布 </a:t>
            </a:r>
          </a:p>
          <a:p>
            <a:pPr eaLnBrk="1" hangingPunct="1"/>
            <a:endParaRPr lang="en-US" altLang="zh-CN"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30" name="灯片编号占位符 5"/>
          <p:cNvSpPr>
            <a:spLocks noGrp="1"/>
          </p:cNvSpPr>
          <p:nvPr>
            <p:ph type="sldNum" sz="quarter" idx="12"/>
          </p:nvPr>
        </p:nvSpPr>
        <p:spPr/>
        <p:txBody>
          <a:bodyPr/>
          <a:lstStyle/>
          <a:p>
            <a:fld id="{C0FDBDF9-E9B1-47C5-84DE-AF003DCAA9F0}" type="slidenum">
              <a:rPr lang="en-US" altLang="zh-CN"/>
              <a:pPr/>
              <a:t>73</a:t>
            </a:fld>
            <a:endParaRPr lang="en-US" altLang="zh-CN"/>
          </a:p>
        </p:txBody>
      </p:sp>
      <p:graphicFrame>
        <p:nvGraphicFramePr>
          <p:cNvPr id="72735" name="Group 31"/>
          <p:cNvGraphicFramePr>
            <a:graphicFrameLocks noGrp="1"/>
          </p:cNvGraphicFramePr>
          <p:nvPr>
            <p:ph idx="1"/>
          </p:nvPr>
        </p:nvGraphicFramePr>
        <p:xfrm>
          <a:off x="457200" y="1600200"/>
          <a:ext cx="8353425" cy="3810000"/>
        </p:xfrm>
        <a:graphic>
          <a:graphicData uri="http://schemas.openxmlformats.org/drawingml/2006/table">
            <a:tbl>
              <a:tblPr/>
              <a:tblGrid>
                <a:gridCol w="2035175">
                  <a:extLst>
                    <a:ext uri="{9D8B030D-6E8A-4147-A177-3AD203B41FA5}">
                      <a16:colId xmlns:a16="http://schemas.microsoft.com/office/drawing/2014/main" val="20000"/>
                    </a:ext>
                  </a:extLst>
                </a:gridCol>
                <a:gridCol w="2058988">
                  <a:extLst>
                    <a:ext uri="{9D8B030D-6E8A-4147-A177-3AD203B41FA5}">
                      <a16:colId xmlns:a16="http://schemas.microsoft.com/office/drawing/2014/main" val="20001"/>
                    </a:ext>
                  </a:extLst>
                </a:gridCol>
                <a:gridCol w="2178050">
                  <a:extLst>
                    <a:ext uri="{9D8B030D-6E8A-4147-A177-3AD203B41FA5}">
                      <a16:colId xmlns:a16="http://schemas.microsoft.com/office/drawing/2014/main" val="20002"/>
                    </a:ext>
                  </a:extLst>
                </a:gridCol>
                <a:gridCol w="2081212">
                  <a:extLst>
                    <a:ext uri="{9D8B030D-6E8A-4147-A177-3AD203B41FA5}">
                      <a16:colId xmlns:a16="http://schemas.microsoft.com/office/drawing/2014/main" val="20003"/>
                    </a:ext>
                  </a:extLst>
                </a:gridCol>
              </a:tblGrid>
              <a:tr h="952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经济状况</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Risco</a:t>
                      </a: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回报率</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Genco</a:t>
                      </a: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回报率</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概率</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52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看好</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2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一般</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0.60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52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衰退</a:t>
                      </a:r>
                      <a:endParaRPr kumimoji="0" lang="zh-CN" altLang="en-US"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0.20</a:t>
                      </a:r>
                      <a:endParaRPr kumimoji="0" lang="en-US" altLang="zh-CN" sz="28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2"/>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25603" name="灯片编号占位符 3"/>
          <p:cNvSpPr>
            <a:spLocks noGrp="1"/>
          </p:cNvSpPr>
          <p:nvPr>
            <p:ph type="sldNum" sz="quarter" idx="12"/>
          </p:nvPr>
        </p:nvSpPr>
        <p:spPr>
          <a:noFill/>
        </p:spPr>
        <p:txBody>
          <a:bodyPr/>
          <a:lstStyle/>
          <a:p>
            <a:fld id="{2267D871-9C29-4EA5-8E1A-A53B2F303FD7}" type="slidenum">
              <a:rPr lang="en-US" altLang="zh-CN"/>
              <a:pPr/>
              <a:t>74</a:t>
            </a:fld>
            <a:endParaRPr lang="en-US" altLang="zh-CN"/>
          </a:p>
        </p:txBody>
      </p:sp>
      <p:pic>
        <p:nvPicPr>
          <p:cNvPr id="25604" name="Picture 2"/>
          <p:cNvPicPr>
            <a:picLocks noChangeArrowheads="1"/>
          </p:cNvPicPr>
          <p:nvPr/>
        </p:nvPicPr>
        <p:blipFill>
          <a:blip r:embed="rId3" cstate="print"/>
          <a:srcRect/>
          <a:stretch>
            <a:fillRect/>
          </a:stretch>
        </p:blipFill>
        <p:spPr bwMode="auto">
          <a:xfrm>
            <a:off x="469900" y="304800"/>
            <a:ext cx="8686800" cy="59436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17" name="灯片编号占位符 5"/>
          <p:cNvSpPr>
            <a:spLocks noGrp="1"/>
          </p:cNvSpPr>
          <p:nvPr>
            <p:ph type="sldNum" sz="quarter" idx="12"/>
          </p:nvPr>
        </p:nvSpPr>
        <p:spPr/>
        <p:txBody>
          <a:bodyPr/>
          <a:lstStyle/>
          <a:p>
            <a:fld id="{DB19DEA7-7280-4020-B84A-AA9F267050A8}" type="slidenum">
              <a:rPr lang="en-US" altLang="zh-CN"/>
              <a:pPr/>
              <a:t>75</a:t>
            </a:fld>
            <a:endParaRPr lang="en-US" altLang="zh-CN"/>
          </a:p>
        </p:txBody>
      </p:sp>
      <p:sp>
        <p:nvSpPr>
          <p:cNvPr id="75778" name="Rectangle 2"/>
          <p:cNvSpPr>
            <a:spLocks noGrp="1" noChangeArrowheads="1"/>
          </p:cNvSpPr>
          <p:nvPr>
            <p:ph type="title"/>
          </p:nvPr>
        </p:nvSpPr>
        <p:spPr/>
        <p:txBody>
          <a:bodyPr/>
          <a:lstStyle/>
          <a:p>
            <a:pPr eaLnBrk="1" hangingPunct="1"/>
            <a:r>
              <a:rPr lang="zh-CN" altLang="en-US" smtClean="0">
                <a:latin typeface="宋体" charset="-122"/>
              </a:rPr>
              <a:t>期望收益率</a:t>
            </a:r>
            <a:r>
              <a:rPr lang="zh-CN" altLang="en-US" smtClean="0"/>
              <a:t> </a:t>
            </a:r>
          </a:p>
        </p:txBody>
      </p:sp>
      <p:sp>
        <p:nvSpPr>
          <p:cNvPr id="1033" name="Rectangle 3"/>
          <p:cNvSpPr>
            <a:spLocks noGrp="1" noChangeArrowheads="1"/>
          </p:cNvSpPr>
          <p:nvPr>
            <p:ph type="body" idx="1"/>
          </p:nvPr>
        </p:nvSpPr>
        <p:spPr/>
        <p:txBody>
          <a:bodyPr/>
          <a:lstStyle/>
          <a:p>
            <a:pPr eaLnBrk="1" hangingPunct="1">
              <a:buFontTx/>
              <a:buNone/>
            </a:pPr>
            <a:r>
              <a:rPr lang="en-US" altLang="zh-CN" smtClean="0"/>
              <a:t> </a:t>
            </a:r>
          </a:p>
        </p:txBody>
      </p:sp>
      <p:sp>
        <p:nvSpPr>
          <p:cNvPr id="1034" name="Rectangle 4"/>
          <p:cNvSpPr>
            <a:spLocks noChangeArrowheads="1"/>
          </p:cNvSpPr>
          <p:nvPr/>
        </p:nvSpPr>
        <p:spPr bwMode="auto">
          <a:xfrm>
            <a:off x="1733550" y="3028950"/>
            <a:ext cx="9144000" cy="0"/>
          </a:xfrm>
          <a:prstGeom prst="rect">
            <a:avLst/>
          </a:prstGeom>
          <a:noFill/>
          <a:ln w="9525">
            <a:noFill/>
            <a:miter lim="800000"/>
            <a:headEnd/>
            <a:tailEnd/>
          </a:ln>
        </p:spPr>
        <p:txBody>
          <a:bodyPr>
            <a:spAutoFit/>
          </a:bodyPr>
          <a:lstStyle/>
          <a:p>
            <a:endParaRPr lang="zh-CN" altLang="en-US"/>
          </a:p>
        </p:txBody>
      </p:sp>
      <p:graphicFrame>
        <p:nvGraphicFramePr>
          <p:cNvPr id="1026" name="Object 5"/>
          <p:cNvGraphicFramePr>
            <a:graphicFrameLocks noChangeAspect="1"/>
          </p:cNvGraphicFramePr>
          <p:nvPr/>
        </p:nvGraphicFramePr>
        <p:xfrm>
          <a:off x="1023938" y="1860550"/>
          <a:ext cx="6259512" cy="1003300"/>
        </p:xfrm>
        <a:graphic>
          <a:graphicData uri="http://schemas.openxmlformats.org/presentationml/2006/ole">
            <mc:AlternateContent xmlns:mc="http://schemas.openxmlformats.org/markup-compatibility/2006">
              <mc:Choice xmlns:v="urn:schemas-microsoft-com:vml" Requires="v">
                <p:oleObj spid="_x0000_s65610" name="公式" r:id="rId3" imgW="2692080" imgH="431640" progId="Equation.3">
                  <p:embed/>
                </p:oleObj>
              </mc:Choice>
              <mc:Fallback>
                <p:oleObj name="公式" r:id="rId3" imgW="2692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860550"/>
                        <a:ext cx="6259512" cy="1003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35" name="Rectangle 6"/>
          <p:cNvSpPr>
            <a:spLocks noChangeArrowheads="1"/>
          </p:cNvSpPr>
          <p:nvPr/>
        </p:nvSpPr>
        <p:spPr bwMode="auto">
          <a:xfrm>
            <a:off x="4224338" y="3224213"/>
            <a:ext cx="9144000" cy="0"/>
          </a:xfrm>
          <a:prstGeom prst="rect">
            <a:avLst/>
          </a:prstGeom>
          <a:noFill/>
          <a:ln w="9525">
            <a:noFill/>
            <a:miter lim="800000"/>
            <a:headEnd/>
            <a:tailEnd/>
          </a:ln>
        </p:spPr>
        <p:txBody>
          <a:bodyPr>
            <a:spAutoFit/>
          </a:bodyPr>
          <a:lstStyle/>
          <a:p>
            <a:endParaRPr lang="zh-CN" altLang="en-US"/>
          </a:p>
        </p:txBody>
      </p:sp>
      <p:graphicFrame>
        <p:nvGraphicFramePr>
          <p:cNvPr id="1027" name="Object 7"/>
          <p:cNvGraphicFramePr>
            <a:graphicFrameLocks noChangeAspect="1"/>
          </p:cNvGraphicFramePr>
          <p:nvPr/>
        </p:nvGraphicFramePr>
        <p:xfrm>
          <a:off x="1143000" y="3505200"/>
          <a:ext cx="695325" cy="409575"/>
        </p:xfrm>
        <a:graphic>
          <a:graphicData uri="http://schemas.openxmlformats.org/presentationml/2006/ole">
            <mc:AlternateContent xmlns:mc="http://schemas.openxmlformats.org/markup-compatibility/2006">
              <mc:Choice xmlns:v="urn:schemas-microsoft-com:vml" Requires="v">
                <p:oleObj spid="_x0000_s65611" r:id="rId5" imgW="698197" imgH="406224" progId="Equation.3">
                  <p:embed/>
                </p:oleObj>
              </mc:Choice>
              <mc:Fallback>
                <p:oleObj r:id="rId5" imgW="698197" imgH="4062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05200"/>
                        <a:ext cx="695325" cy="4095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36" name="Rectangle 8"/>
          <p:cNvSpPr>
            <a:spLocks noChangeArrowheads="1"/>
          </p:cNvSpPr>
          <p:nvPr/>
        </p:nvSpPr>
        <p:spPr bwMode="auto">
          <a:xfrm>
            <a:off x="4424363" y="3233738"/>
            <a:ext cx="9144000" cy="0"/>
          </a:xfrm>
          <a:prstGeom prst="rect">
            <a:avLst/>
          </a:prstGeom>
          <a:noFill/>
          <a:ln w="9525">
            <a:noFill/>
            <a:miter lim="800000"/>
            <a:headEnd/>
            <a:tailEnd/>
          </a:ln>
        </p:spPr>
        <p:txBody>
          <a:bodyPr>
            <a:spAutoFit/>
          </a:bodyPr>
          <a:lstStyle/>
          <a:p>
            <a:endParaRPr lang="zh-CN" altLang="en-US"/>
          </a:p>
        </p:txBody>
      </p:sp>
      <p:graphicFrame>
        <p:nvGraphicFramePr>
          <p:cNvPr id="1028" name="Object 9"/>
          <p:cNvGraphicFramePr>
            <a:graphicFrameLocks noChangeAspect="1"/>
          </p:cNvGraphicFramePr>
          <p:nvPr/>
        </p:nvGraphicFramePr>
        <p:xfrm>
          <a:off x="1143000" y="4114800"/>
          <a:ext cx="414338" cy="533400"/>
        </p:xfrm>
        <a:graphic>
          <a:graphicData uri="http://schemas.openxmlformats.org/presentationml/2006/ole">
            <mc:AlternateContent xmlns:mc="http://schemas.openxmlformats.org/markup-compatibility/2006">
              <mc:Choice xmlns:v="urn:schemas-microsoft-com:vml" Requires="v">
                <p:oleObj spid="_x0000_s65612" name="公式" r:id="rId7" imgW="164880" imgH="215640" progId="Equation.3">
                  <p:embed/>
                </p:oleObj>
              </mc:Choice>
              <mc:Fallback>
                <p:oleObj name="公式" r:id="rId7" imgW="164880" imgH="215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114800"/>
                        <a:ext cx="414338" cy="5334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37" name="Rectangle 10"/>
          <p:cNvSpPr>
            <a:spLocks noChangeArrowheads="1"/>
          </p:cNvSpPr>
          <p:nvPr/>
        </p:nvSpPr>
        <p:spPr bwMode="auto">
          <a:xfrm>
            <a:off x="4419600" y="3233738"/>
            <a:ext cx="9144000" cy="0"/>
          </a:xfrm>
          <a:prstGeom prst="rect">
            <a:avLst/>
          </a:prstGeom>
          <a:noFill/>
          <a:ln w="9525">
            <a:noFill/>
            <a:miter lim="800000"/>
            <a:headEnd/>
            <a:tailEnd/>
          </a:ln>
        </p:spPr>
        <p:txBody>
          <a:bodyPr>
            <a:spAutoFit/>
          </a:bodyPr>
          <a:lstStyle/>
          <a:p>
            <a:endParaRPr lang="zh-CN" altLang="en-US"/>
          </a:p>
        </p:txBody>
      </p:sp>
      <p:graphicFrame>
        <p:nvGraphicFramePr>
          <p:cNvPr id="1029" name="Object 11"/>
          <p:cNvGraphicFramePr>
            <a:graphicFrameLocks noChangeAspect="1"/>
          </p:cNvGraphicFramePr>
          <p:nvPr/>
        </p:nvGraphicFramePr>
        <p:xfrm>
          <a:off x="1219200" y="4724400"/>
          <a:ext cx="304800" cy="390525"/>
        </p:xfrm>
        <a:graphic>
          <a:graphicData uri="http://schemas.openxmlformats.org/presentationml/2006/ole">
            <mc:AlternateContent xmlns:mc="http://schemas.openxmlformats.org/markup-compatibility/2006">
              <mc:Choice xmlns:v="urn:schemas-microsoft-com:vml" Requires="v">
                <p:oleObj spid="_x0000_s65613" r:id="rId9" imgW="304536" imgH="393359" progId="Equation.3">
                  <p:embed/>
                </p:oleObj>
              </mc:Choice>
              <mc:Fallback>
                <p:oleObj r:id="rId9" imgW="304536" imgH="39335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724400"/>
                        <a:ext cx="304800" cy="39052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5788" name="Text Box 12"/>
          <p:cNvSpPr txBox="1">
            <a:spLocks noChangeArrowheads="1"/>
          </p:cNvSpPr>
          <p:nvPr/>
        </p:nvSpPr>
        <p:spPr bwMode="auto">
          <a:xfrm>
            <a:off x="1752600" y="3429000"/>
            <a:ext cx="3429000" cy="503238"/>
          </a:xfrm>
          <a:prstGeom prst="rect">
            <a:avLst/>
          </a:prstGeom>
          <a:noFill/>
          <a:ln w="9525">
            <a:noFill/>
            <a:miter lim="800000"/>
            <a:headEnd/>
            <a:tailEnd/>
          </a:ln>
          <a:effectLst/>
        </p:spPr>
        <p:txBody>
          <a:bodyPr>
            <a:spAutoFit/>
          </a:bodyPr>
          <a:lstStyle/>
          <a:p>
            <a:pPr algn="ctr" eaLnBrk="0" hangingPunct="0">
              <a:lnSpc>
                <a:spcPct val="90000"/>
              </a:lnSpc>
              <a:spcBef>
                <a:spcPct val="50000"/>
              </a:spcBef>
              <a:buClr>
                <a:srgbClr val="CC0000"/>
              </a:buClr>
            </a:pPr>
            <a:r>
              <a:rPr kumimoji="1" lang="en-US" altLang="zh-CN" sz="3000">
                <a:effectLst>
                  <a:outerShdw blurRad="38100" dist="38100" dir="2700000" algn="tl">
                    <a:srgbClr val="000000"/>
                  </a:outerShdw>
                </a:effectLst>
                <a:latin typeface="宋体" charset="-122"/>
              </a:rPr>
              <a:t>:</a:t>
            </a:r>
            <a:r>
              <a:rPr kumimoji="1" lang="zh-CN" altLang="en-US" sz="3000">
                <a:effectLst>
                  <a:outerShdw blurRad="38100" dist="38100" dir="2700000" algn="tl">
                    <a:srgbClr val="000000"/>
                  </a:outerShdw>
                </a:effectLst>
                <a:latin typeface="宋体" charset="-122"/>
              </a:rPr>
              <a:t>投资的期望收益率</a:t>
            </a:r>
            <a:r>
              <a:rPr kumimoji="1" lang="zh-CN" altLang="en-US" sz="3000">
                <a:effectLst>
                  <a:outerShdw blurRad="38100" dist="38100" dir="2700000" algn="tl">
                    <a:srgbClr val="000000"/>
                  </a:outerShdw>
                </a:effectLst>
                <a:latin typeface="Times New Roman" pitchFamily="18" charset="0"/>
              </a:rPr>
              <a:t> </a:t>
            </a:r>
          </a:p>
        </p:txBody>
      </p:sp>
      <p:sp>
        <p:nvSpPr>
          <p:cNvPr id="75789" name="Text Box 13"/>
          <p:cNvSpPr txBox="1">
            <a:spLocks noChangeArrowheads="1"/>
          </p:cNvSpPr>
          <p:nvPr/>
        </p:nvSpPr>
        <p:spPr bwMode="auto">
          <a:xfrm>
            <a:off x="1676400" y="4114800"/>
            <a:ext cx="3962400" cy="503238"/>
          </a:xfrm>
          <a:prstGeom prst="rect">
            <a:avLst/>
          </a:prstGeom>
          <a:noFill/>
          <a:ln w="9525">
            <a:noFill/>
            <a:miter lim="800000"/>
            <a:headEnd/>
            <a:tailEnd/>
          </a:ln>
          <a:effectLst/>
        </p:spPr>
        <p:txBody>
          <a:bodyPr>
            <a:spAutoFit/>
          </a:bodyPr>
          <a:lstStyle/>
          <a:p>
            <a:pPr algn="ctr" eaLnBrk="0" hangingPunct="0">
              <a:lnSpc>
                <a:spcPct val="90000"/>
              </a:lnSpc>
              <a:spcBef>
                <a:spcPct val="50000"/>
              </a:spcBef>
              <a:buClr>
                <a:srgbClr val="CC0000"/>
              </a:buClr>
            </a:pPr>
            <a:r>
              <a:rPr kumimoji="1" lang="en-US" altLang="zh-CN" sz="3000">
                <a:effectLst>
                  <a:outerShdw blurRad="38100" dist="38100" dir="2700000" algn="tl">
                    <a:srgbClr val="000000"/>
                  </a:outerShdw>
                </a:effectLst>
                <a:latin typeface="宋体" charset="-122"/>
              </a:rPr>
              <a:t>:</a:t>
            </a:r>
            <a:r>
              <a:rPr kumimoji="1" lang="zh-CN" altLang="en-US" sz="3000">
                <a:effectLst>
                  <a:outerShdw blurRad="38100" dist="38100" dir="2700000" algn="tl">
                    <a:srgbClr val="000000"/>
                  </a:outerShdw>
                </a:effectLst>
                <a:latin typeface="宋体" charset="-122"/>
              </a:rPr>
              <a:t>第</a:t>
            </a:r>
            <a:r>
              <a:rPr kumimoji="1" lang="en-US" altLang="zh-CN" sz="3000" i="1">
                <a:effectLst>
                  <a:outerShdw blurRad="38100" dist="38100" dir="2700000" algn="tl">
                    <a:srgbClr val="000000"/>
                  </a:outerShdw>
                </a:effectLst>
                <a:latin typeface="Times New Roman" pitchFamily="18" charset="0"/>
              </a:rPr>
              <a:t>i</a:t>
            </a:r>
            <a:r>
              <a:rPr kumimoji="1" lang="zh-CN" altLang="en-US" sz="3000">
                <a:effectLst>
                  <a:outerShdw blurRad="38100" dist="38100" dir="2700000" algn="tl">
                    <a:srgbClr val="000000"/>
                  </a:outerShdw>
                </a:effectLst>
                <a:latin typeface="宋体" charset="-122"/>
              </a:rPr>
              <a:t>种状态发生的概率</a:t>
            </a:r>
            <a:r>
              <a:rPr kumimoji="1" lang="zh-CN" altLang="en-US" sz="3000">
                <a:effectLst>
                  <a:outerShdw blurRad="38100" dist="38100" dir="2700000" algn="tl">
                    <a:srgbClr val="000000"/>
                  </a:outerShdw>
                </a:effectLst>
                <a:latin typeface="Times New Roman" pitchFamily="18" charset="0"/>
              </a:rPr>
              <a:t> </a:t>
            </a:r>
          </a:p>
        </p:txBody>
      </p:sp>
      <p:sp>
        <p:nvSpPr>
          <p:cNvPr id="75790" name="Text Box 14"/>
          <p:cNvSpPr txBox="1">
            <a:spLocks noChangeArrowheads="1"/>
          </p:cNvSpPr>
          <p:nvPr/>
        </p:nvSpPr>
        <p:spPr bwMode="auto">
          <a:xfrm>
            <a:off x="1066800" y="4648200"/>
            <a:ext cx="6400800" cy="503238"/>
          </a:xfrm>
          <a:prstGeom prst="rect">
            <a:avLst/>
          </a:prstGeom>
          <a:noFill/>
          <a:ln w="9525">
            <a:noFill/>
            <a:miter lim="800000"/>
            <a:headEnd/>
            <a:tailEnd/>
          </a:ln>
          <a:effectLst/>
        </p:spPr>
        <p:txBody>
          <a:bodyPr>
            <a:spAutoFit/>
          </a:bodyPr>
          <a:lstStyle/>
          <a:p>
            <a:pPr algn="ctr" eaLnBrk="0" hangingPunct="0">
              <a:lnSpc>
                <a:spcPct val="90000"/>
              </a:lnSpc>
              <a:spcBef>
                <a:spcPct val="50000"/>
              </a:spcBef>
              <a:buClr>
                <a:srgbClr val="CC0000"/>
              </a:buClr>
            </a:pPr>
            <a:r>
              <a:rPr kumimoji="1" lang="en-US" altLang="zh-CN" sz="3000">
                <a:effectLst>
                  <a:outerShdw blurRad="38100" dist="38100" dir="2700000" algn="tl">
                    <a:srgbClr val="000000"/>
                  </a:outerShdw>
                </a:effectLst>
                <a:latin typeface="宋体" charset="-122"/>
              </a:rPr>
              <a:t>:</a:t>
            </a:r>
            <a:r>
              <a:rPr kumimoji="1" lang="zh-CN" altLang="en-US" sz="3000">
                <a:effectLst>
                  <a:outerShdw blurRad="38100" dist="38100" dir="2700000" algn="tl">
                    <a:srgbClr val="000000"/>
                  </a:outerShdw>
                </a:effectLst>
                <a:latin typeface="宋体" charset="-122"/>
              </a:rPr>
              <a:t>第</a:t>
            </a:r>
            <a:r>
              <a:rPr kumimoji="1" lang="en-US" altLang="zh-CN" sz="3000" i="1">
                <a:effectLst>
                  <a:outerShdw blurRad="38100" dist="38100" dir="2700000" algn="tl">
                    <a:srgbClr val="000000"/>
                  </a:outerShdw>
                </a:effectLst>
                <a:latin typeface="Times New Roman" pitchFamily="18" charset="0"/>
              </a:rPr>
              <a:t>i</a:t>
            </a:r>
            <a:r>
              <a:rPr kumimoji="1" lang="zh-CN" altLang="en-US" sz="3000">
                <a:effectLst>
                  <a:outerShdw blurRad="38100" dist="38100" dir="2700000" algn="tl">
                    <a:srgbClr val="000000"/>
                  </a:outerShdw>
                </a:effectLst>
                <a:latin typeface="宋体" charset="-122"/>
              </a:rPr>
              <a:t>种状态发生时的收益率估计值</a:t>
            </a:r>
            <a:r>
              <a:rPr kumimoji="1" lang="zh-CN" altLang="en-US" sz="3000">
                <a:effectLst>
                  <a:outerShdw blurRad="38100" dist="38100" dir="2700000" algn="tl">
                    <a:srgbClr val="000000"/>
                  </a:outerShdw>
                </a:effectLst>
                <a:latin typeface="Times New Roman" pitchFamily="18" charset="0"/>
              </a:rPr>
              <a:t> </a:t>
            </a:r>
          </a:p>
        </p:txBody>
      </p:sp>
      <p:sp>
        <p:nvSpPr>
          <p:cNvPr id="75791" name="Text Box 15"/>
          <p:cNvSpPr txBox="1">
            <a:spLocks noChangeArrowheads="1"/>
          </p:cNvSpPr>
          <p:nvPr/>
        </p:nvSpPr>
        <p:spPr bwMode="auto">
          <a:xfrm>
            <a:off x="914400" y="5181600"/>
            <a:ext cx="4114800" cy="503238"/>
          </a:xfrm>
          <a:prstGeom prst="rect">
            <a:avLst/>
          </a:prstGeom>
          <a:noFill/>
          <a:ln w="9525">
            <a:noFill/>
            <a:miter lim="800000"/>
            <a:headEnd/>
            <a:tailEnd/>
          </a:ln>
          <a:effectLst/>
        </p:spPr>
        <p:txBody>
          <a:bodyPr>
            <a:spAutoFit/>
          </a:bodyPr>
          <a:lstStyle/>
          <a:p>
            <a:pPr algn="ctr" eaLnBrk="0" hangingPunct="0">
              <a:lnSpc>
                <a:spcPct val="90000"/>
              </a:lnSpc>
              <a:spcBef>
                <a:spcPct val="50000"/>
              </a:spcBef>
              <a:buClr>
                <a:srgbClr val="CC0000"/>
              </a:buClr>
            </a:pPr>
            <a:r>
              <a:rPr kumimoji="1" lang="en-US" altLang="zh-CN" sz="3000" i="1">
                <a:effectLst>
                  <a:outerShdw blurRad="38100" dist="38100" dir="2700000" algn="tl">
                    <a:srgbClr val="000000"/>
                  </a:outerShdw>
                </a:effectLst>
                <a:latin typeface="Times New Roman" pitchFamily="18" charset="0"/>
              </a:rPr>
              <a:t>n</a:t>
            </a:r>
            <a:r>
              <a:rPr kumimoji="1" lang="en-US" altLang="zh-CN" sz="3000">
                <a:effectLst>
                  <a:outerShdw blurRad="38100" dist="38100" dir="2700000" algn="tl">
                    <a:srgbClr val="000000"/>
                  </a:outerShdw>
                </a:effectLst>
                <a:latin typeface="宋体" charset="-122"/>
              </a:rPr>
              <a:t>:</a:t>
            </a:r>
            <a:r>
              <a:rPr kumimoji="1" lang="zh-CN" altLang="en-US" sz="3000">
                <a:effectLst>
                  <a:outerShdw blurRad="38100" dist="38100" dir="2700000" algn="tl">
                    <a:srgbClr val="000000"/>
                  </a:outerShdw>
                </a:effectLst>
                <a:latin typeface="宋体" charset="-122"/>
              </a:rPr>
              <a:t>可能的状态的数量</a:t>
            </a:r>
            <a:r>
              <a:rPr kumimoji="1" lang="zh-CN" altLang="en-US" sz="3000">
                <a:effectLst>
                  <a:outerShdw blurRad="38100" dist="38100" dir="2700000" algn="tl">
                    <a:srgbClr val="000000"/>
                  </a:outerShdw>
                </a:effectLst>
                <a:latin typeface="Times New Roman" pitchFamily="18" charset="0"/>
              </a:rPr>
              <a:t>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2"/>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16" name="灯片编号占位符 3"/>
          <p:cNvSpPr>
            <a:spLocks noGrp="1"/>
          </p:cNvSpPr>
          <p:nvPr>
            <p:ph type="sldNum" sz="quarter" idx="12"/>
          </p:nvPr>
        </p:nvSpPr>
        <p:spPr/>
        <p:txBody>
          <a:bodyPr/>
          <a:lstStyle/>
          <a:p>
            <a:fld id="{D5F1B619-4054-4303-A9F6-19E45CB4F671}" type="slidenum">
              <a:rPr lang="en-US" altLang="zh-CN"/>
              <a:pPr/>
              <a:t>76</a:t>
            </a:fld>
            <a:endParaRPr lang="en-US" altLang="zh-CN"/>
          </a:p>
        </p:txBody>
      </p:sp>
      <p:sp>
        <p:nvSpPr>
          <p:cNvPr id="2054" name="Rectangle 2"/>
          <p:cNvSpPr>
            <a:spLocks noChangeArrowheads="1"/>
          </p:cNvSpPr>
          <p:nvPr/>
        </p:nvSpPr>
        <p:spPr bwMode="auto">
          <a:xfrm>
            <a:off x="0" y="1295400"/>
            <a:ext cx="9144000" cy="1219200"/>
          </a:xfrm>
          <a:prstGeom prst="rect">
            <a:avLst/>
          </a:prstGeom>
          <a:noFill/>
          <a:ln w="9525">
            <a:noFill/>
            <a:miter lim="800000"/>
            <a:headEnd/>
            <a:tailEnd/>
          </a:ln>
        </p:spPr>
        <p:txBody>
          <a:bodyPr>
            <a:spAutoFit/>
          </a:bodyPr>
          <a:lstStyle/>
          <a:p>
            <a:pPr indent="-457200" eaLnBrk="0" hangingPunct="0"/>
            <a:r>
              <a:rPr kumimoji="1" lang="en-US" altLang="zh-CN" sz="2400">
                <a:latin typeface="Times New Roman" pitchFamily="18" charset="0"/>
              </a:rPr>
              <a:t> </a:t>
            </a:r>
          </a:p>
          <a:p>
            <a:pPr indent="-457200" eaLnBrk="0" hangingPunct="0"/>
            <a:r>
              <a:rPr kumimoji="1" lang="en-US" altLang="zh-CN" sz="2400">
                <a:latin typeface="Times New Roman" pitchFamily="18" charset="0"/>
              </a:rPr>
              <a:t> </a:t>
            </a:r>
          </a:p>
          <a:p>
            <a:pPr indent="-457200" eaLnBrk="0" hangingPunct="0">
              <a:buFontTx/>
              <a:buChar char="•"/>
            </a:pPr>
            <a:r>
              <a:rPr kumimoji="1" lang="en-US" altLang="zh-CN" sz="2600">
                <a:latin typeface="Times New Roman" pitchFamily="18" charset="0"/>
                <a:sym typeface="Symbol" pitchFamily="18" charset="2"/>
              </a:rPr>
              <a:t>       </a:t>
            </a:r>
          </a:p>
        </p:txBody>
      </p:sp>
      <p:sp>
        <p:nvSpPr>
          <p:cNvPr id="2055" name="Rectangle 3"/>
          <p:cNvSpPr>
            <a:spLocks noChangeArrowheads="1"/>
          </p:cNvSpPr>
          <p:nvPr/>
        </p:nvSpPr>
        <p:spPr bwMode="auto">
          <a:xfrm>
            <a:off x="0" y="1492250"/>
            <a:ext cx="9144000" cy="641350"/>
          </a:xfrm>
          <a:prstGeom prst="rect">
            <a:avLst/>
          </a:prstGeom>
          <a:noFill/>
          <a:ln w="9525">
            <a:noFill/>
            <a:miter lim="800000"/>
            <a:headEnd/>
            <a:tailEnd/>
          </a:ln>
        </p:spPr>
        <p:txBody>
          <a:bodyPr>
            <a:spAutoFit/>
          </a:bodyPr>
          <a:lstStyle/>
          <a:p>
            <a:pPr indent="-457200" eaLnBrk="0" hangingPunct="0"/>
            <a:r>
              <a:rPr kumimoji="1" lang="en-US" altLang="zh-CN" sz="1000">
                <a:latin typeface="Times New Roman" pitchFamily="18" charset="0"/>
                <a:sym typeface="Symbol" pitchFamily="18" charset="2"/>
              </a:rPr>
              <a:t/>
            </a:r>
            <a:br>
              <a:rPr kumimoji="1" lang="en-US" altLang="zh-CN" sz="1000">
                <a:latin typeface="Times New Roman" pitchFamily="18" charset="0"/>
                <a:sym typeface="Symbol" pitchFamily="18" charset="2"/>
              </a:rPr>
            </a:br>
            <a:endParaRPr kumimoji="1" lang="en-US" altLang="zh-CN" sz="2600">
              <a:latin typeface="Times New Roman" pitchFamily="18" charset="0"/>
              <a:sym typeface="Symbol" pitchFamily="18" charset="2"/>
            </a:endParaRPr>
          </a:p>
        </p:txBody>
      </p:sp>
      <p:sp>
        <p:nvSpPr>
          <p:cNvPr id="2056" name="Rectangle 4"/>
          <p:cNvSpPr>
            <a:spLocks noChangeArrowheads="1"/>
          </p:cNvSpPr>
          <p:nvPr/>
        </p:nvSpPr>
        <p:spPr bwMode="auto">
          <a:xfrm>
            <a:off x="0" y="1477963"/>
            <a:ext cx="9144000" cy="609600"/>
          </a:xfrm>
          <a:prstGeom prst="rect">
            <a:avLst/>
          </a:prstGeom>
          <a:noFill/>
          <a:ln w="9525">
            <a:noFill/>
            <a:miter lim="800000"/>
            <a:headEnd/>
            <a:tailEnd/>
          </a:ln>
        </p:spPr>
        <p:txBody>
          <a:bodyPr>
            <a:spAutoFit/>
          </a:bodyPr>
          <a:lstStyle/>
          <a:p>
            <a:pPr indent="-457200" algn="ctr"/>
            <a:r>
              <a:rPr kumimoji="1" lang="en-US" altLang="zh-CN" sz="1000">
                <a:solidFill>
                  <a:srgbClr val="000000"/>
                </a:solidFill>
                <a:latin typeface="Times New Roman" pitchFamily="18" charset="0"/>
              </a:rPr>
              <a:t/>
            </a:r>
            <a:br>
              <a:rPr kumimoji="1" lang="en-US" altLang="zh-CN" sz="1000">
                <a:solidFill>
                  <a:srgbClr val="000000"/>
                </a:solidFill>
                <a:latin typeface="Times New Roman" pitchFamily="18" charset="0"/>
              </a:rPr>
            </a:br>
            <a:endParaRPr kumimoji="1" lang="en-US" altLang="zh-CN" sz="2400">
              <a:latin typeface="Times New Roman" pitchFamily="18" charset="0"/>
            </a:endParaRPr>
          </a:p>
        </p:txBody>
      </p:sp>
      <p:sp>
        <p:nvSpPr>
          <p:cNvPr id="2057" name="Text Box 5"/>
          <p:cNvSpPr txBox="1">
            <a:spLocks noChangeArrowheads="1"/>
          </p:cNvSpPr>
          <p:nvPr/>
        </p:nvSpPr>
        <p:spPr bwMode="auto">
          <a:xfrm>
            <a:off x="1470025" y="677863"/>
            <a:ext cx="4930775" cy="457200"/>
          </a:xfrm>
          <a:prstGeom prst="rect">
            <a:avLst/>
          </a:prstGeom>
          <a:noFill/>
          <a:ln w="9525">
            <a:noFill/>
            <a:miter lim="800000"/>
            <a:headEnd/>
            <a:tailEnd/>
          </a:ln>
        </p:spPr>
        <p:txBody>
          <a:bodyPr>
            <a:spAutoFit/>
          </a:bodyPr>
          <a:lstStyle/>
          <a:p>
            <a:pPr>
              <a:spcBef>
                <a:spcPct val="50000"/>
              </a:spcBef>
            </a:pPr>
            <a:endParaRPr kumimoji="1" lang="zh-CN" altLang="zh-CN" sz="2400">
              <a:latin typeface="Times New Roman" pitchFamily="18" charset="0"/>
            </a:endParaRPr>
          </a:p>
        </p:txBody>
      </p:sp>
      <p:sp>
        <p:nvSpPr>
          <p:cNvPr id="2058" name="Text Box 6"/>
          <p:cNvSpPr txBox="1">
            <a:spLocks noChangeArrowheads="1"/>
          </p:cNvSpPr>
          <p:nvPr/>
        </p:nvSpPr>
        <p:spPr bwMode="auto">
          <a:xfrm>
            <a:off x="1508125" y="1058863"/>
            <a:ext cx="4435475" cy="701675"/>
          </a:xfrm>
          <a:prstGeom prst="rect">
            <a:avLst/>
          </a:prstGeom>
          <a:noFill/>
          <a:ln w="9525">
            <a:noFill/>
            <a:miter lim="800000"/>
            <a:headEnd/>
            <a:tailEnd/>
          </a:ln>
        </p:spPr>
        <p:txBody>
          <a:bodyPr>
            <a:spAutoFit/>
          </a:bodyPr>
          <a:lstStyle/>
          <a:p>
            <a:pPr algn="ctr">
              <a:spcBef>
                <a:spcPct val="50000"/>
              </a:spcBef>
            </a:pPr>
            <a:r>
              <a:rPr kumimoji="1" lang="en-US" altLang="zh-CN" sz="4000">
                <a:latin typeface="Times New Roman" pitchFamily="18" charset="0"/>
              </a:rPr>
              <a:t>          </a:t>
            </a:r>
            <a:endParaRPr kumimoji="1" lang="en-US" altLang="zh-CN" sz="2400">
              <a:latin typeface="Times New Roman" pitchFamily="18" charset="0"/>
            </a:endParaRPr>
          </a:p>
        </p:txBody>
      </p:sp>
      <p:sp>
        <p:nvSpPr>
          <p:cNvPr id="2059" name="Rectangle 8"/>
          <p:cNvSpPr>
            <a:spLocks noChangeArrowheads="1"/>
          </p:cNvSpPr>
          <p:nvPr/>
        </p:nvSpPr>
        <p:spPr bwMode="auto">
          <a:xfrm>
            <a:off x="3175" y="-241300"/>
            <a:ext cx="9144000" cy="1552575"/>
          </a:xfrm>
          <a:prstGeom prst="rect">
            <a:avLst/>
          </a:prstGeom>
          <a:noFill/>
          <a:ln w="9525">
            <a:noFill/>
            <a:miter lim="800000"/>
            <a:headEnd/>
            <a:tailEnd/>
          </a:ln>
        </p:spPr>
        <p:txBody>
          <a:bodyPr>
            <a:spAutoFit/>
          </a:bodyPr>
          <a:lstStyle/>
          <a:p>
            <a:pPr algn="ctr"/>
            <a:endParaRPr kumimoji="1" lang="en-US" altLang="zh-CN" sz="2400">
              <a:latin typeface="Times New Roman" pitchFamily="18" charset="0"/>
            </a:endParaRPr>
          </a:p>
          <a:p>
            <a:pPr eaLnBrk="0" hangingPunct="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eaLnBrk="0" hangingPunct="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eaLnBrk="0" hangingPunct="0"/>
            <a:endParaRPr kumimoji="1" lang="en-US" altLang="zh-CN" sz="2400">
              <a:latin typeface="Times New Roman" pitchFamily="18" charset="0"/>
            </a:endParaRPr>
          </a:p>
        </p:txBody>
      </p:sp>
      <p:sp>
        <p:nvSpPr>
          <p:cNvPr id="2060" name="Rectangle 9"/>
          <p:cNvSpPr>
            <a:spLocks noChangeArrowheads="1"/>
          </p:cNvSpPr>
          <p:nvPr/>
        </p:nvSpPr>
        <p:spPr bwMode="auto">
          <a:xfrm>
            <a:off x="3175" y="4668838"/>
            <a:ext cx="9144000" cy="1981200"/>
          </a:xfrm>
          <a:prstGeom prst="rect">
            <a:avLst/>
          </a:prstGeom>
          <a:noFill/>
          <a:ln w="9525">
            <a:noFill/>
            <a:miter lim="800000"/>
            <a:headEnd/>
            <a:tailEnd/>
          </a:ln>
        </p:spPr>
        <p:txBody>
          <a:bodyPr>
            <a:spAutoFit/>
          </a:bodyPr>
          <a:lstStyle/>
          <a:p>
            <a:pPr indent="-45720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indent="-457200" eaLnBrk="0" hangingPunct="0"/>
            <a:r>
              <a:rPr kumimoji="1" lang="en-US" altLang="zh-CN" sz="2400">
                <a:latin typeface="Times New Roman" pitchFamily="18" charset="0"/>
              </a:rPr>
              <a:t> </a:t>
            </a:r>
          </a:p>
          <a:p>
            <a:pPr indent="-457200" eaLnBrk="0" hangingPunct="0"/>
            <a:r>
              <a:rPr kumimoji="1" lang="en-US" altLang="zh-CN" sz="2600">
                <a:latin typeface="Times New Roman" pitchFamily="18" charset="0"/>
              </a:rPr>
              <a:t> </a:t>
            </a:r>
            <a:endParaRPr kumimoji="1" lang="en-US" altLang="zh-CN" sz="2400">
              <a:latin typeface="Times New Roman" pitchFamily="18" charset="0"/>
            </a:endParaRPr>
          </a:p>
          <a:p>
            <a:pPr indent="-457200" eaLnBrk="0" hangingPunct="0"/>
            <a:r>
              <a:rPr kumimoji="1" lang="en-US" altLang="zh-CN" sz="2600">
                <a:latin typeface="Times New Roman" pitchFamily="18" charset="0"/>
              </a:rPr>
              <a:t/>
            </a:r>
            <a:br>
              <a:rPr kumimoji="1" lang="en-US" altLang="zh-CN" sz="2600">
                <a:latin typeface="Times New Roman" pitchFamily="18" charset="0"/>
              </a:rPr>
            </a:br>
            <a:endParaRPr kumimoji="1" lang="en-US" altLang="zh-CN" sz="2400">
              <a:latin typeface="Times New Roman" pitchFamily="18" charset="0"/>
            </a:endParaRPr>
          </a:p>
        </p:txBody>
      </p:sp>
      <p:sp>
        <p:nvSpPr>
          <p:cNvPr id="2061" name="Rectangle 11"/>
          <p:cNvSpPr>
            <a:spLocks noChangeArrowheads="1"/>
          </p:cNvSpPr>
          <p:nvPr/>
        </p:nvSpPr>
        <p:spPr bwMode="auto">
          <a:xfrm>
            <a:off x="3175" y="4668838"/>
            <a:ext cx="9144000" cy="1219200"/>
          </a:xfrm>
          <a:prstGeom prst="rect">
            <a:avLst/>
          </a:prstGeom>
          <a:noFill/>
          <a:ln w="9525">
            <a:noFill/>
            <a:miter lim="800000"/>
            <a:headEnd/>
            <a:tailEnd/>
          </a:ln>
        </p:spPr>
        <p:txBody>
          <a:bodyPr>
            <a:spAutoFit/>
          </a:bodyPr>
          <a:lstStyle/>
          <a:p>
            <a:pPr indent="-45720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indent="-457200" eaLnBrk="0" hangingPunct="0"/>
            <a:r>
              <a:rPr kumimoji="1" lang="en-US" altLang="zh-CN" sz="2600">
                <a:latin typeface="Times New Roman" pitchFamily="18" charset="0"/>
              </a:rPr>
              <a:t> </a:t>
            </a:r>
            <a:endParaRPr kumimoji="1" lang="en-US" altLang="zh-CN" sz="2400">
              <a:latin typeface="Times New Roman" pitchFamily="18" charset="0"/>
            </a:endParaRPr>
          </a:p>
          <a:p>
            <a:pPr indent="-457200" eaLnBrk="0" hangingPunct="0"/>
            <a:endParaRPr kumimoji="1" lang="en-US" altLang="zh-CN" sz="2400">
              <a:latin typeface="Times New Roman" pitchFamily="18" charset="0"/>
            </a:endParaRPr>
          </a:p>
        </p:txBody>
      </p:sp>
      <p:graphicFrame>
        <p:nvGraphicFramePr>
          <p:cNvPr id="2050" name="Object 12"/>
          <p:cNvGraphicFramePr>
            <a:graphicFrameLocks noChangeAspect="1"/>
          </p:cNvGraphicFramePr>
          <p:nvPr/>
        </p:nvGraphicFramePr>
        <p:xfrm>
          <a:off x="942975" y="1690688"/>
          <a:ext cx="6589713" cy="938212"/>
        </p:xfrm>
        <a:graphic>
          <a:graphicData uri="http://schemas.openxmlformats.org/presentationml/2006/ole">
            <mc:AlternateContent xmlns:mc="http://schemas.openxmlformats.org/markup-compatibility/2006">
              <mc:Choice xmlns:v="urn:schemas-microsoft-com:vml" Requires="v">
                <p:oleObj spid="_x0000_s66598" name="公式" r:id="rId4" imgW="2908080" imgH="431640" progId="Equation.3">
                  <p:embed/>
                </p:oleObj>
              </mc:Choice>
              <mc:Fallback>
                <p:oleObj name="公式" r:id="rId4" imgW="2908080" imgH="431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975" y="1690688"/>
                        <a:ext cx="6589713" cy="93821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051" name="Object 13"/>
          <p:cNvGraphicFramePr>
            <a:graphicFrameLocks noChangeAspect="1"/>
          </p:cNvGraphicFramePr>
          <p:nvPr/>
        </p:nvGraphicFramePr>
        <p:xfrm>
          <a:off x="1025525" y="3290888"/>
          <a:ext cx="6789738" cy="957262"/>
        </p:xfrm>
        <a:graphic>
          <a:graphicData uri="http://schemas.openxmlformats.org/presentationml/2006/ole">
            <mc:AlternateContent xmlns:mc="http://schemas.openxmlformats.org/markup-compatibility/2006">
              <mc:Choice xmlns:v="urn:schemas-microsoft-com:vml" Requires="v">
                <p:oleObj spid="_x0000_s66599" name="公式" r:id="rId6" imgW="3047760" imgH="431640" progId="Equation.3">
                  <p:embed/>
                </p:oleObj>
              </mc:Choice>
              <mc:Fallback>
                <p:oleObj name="公式" r:id="rId6" imgW="3047760" imgH="43164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5525" y="3290888"/>
                        <a:ext cx="6789738" cy="9572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062" name="Text Box 14"/>
          <p:cNvSpPr txBox="1">
            <a:spLocks noChangeArrowheads="1"/>
          </p:cNvSpPr>
          <p:nvPr/>
        </p:nvSpPr>
        <p:spPr bwMode="auto">
          <a:xfrm>
            <a:off x="0" y="5943600"/>
            <a:ext cx="7483475" cy="457200"/>
          </a:xfrm>
          <a:prstGeom prst="rect">
            <a:avLst/>
          </a:prstGeom>
          <a:noFill/>
          <a:ln w="9525">
            <a:noFill/>
            <a:miter lim="800000"/>
            <a:headEnd/>
            <a:tailEnd/>
          </a:ln>
        </p:spPr>
        <p:txBody>
          <a:bodyPr>
            <a:spAutoFit/>
          </a:bodyPr>
          <a:lstStyle/>
          <a:p>
            <a:endParaRPr kumimoji="1" lang="zh-CN" altLang="zh-CN" sz="2400">
              <a:latin typeface="Times New Roman" pitchFamily="18" charset="0"/>
            </a:endParaRPr>
          </a:p>
        </p:txBody>
      </p:sp>
      <p:sp>
        <p:nvSpPr>
          <p:cNvPr id="2063" name="Text Box 15"/>
          <p:cNvSpPr txBox="1">
            <a:spLocks noChangeArrowheads="1"/>
          </p:cNvSpPr>
          <p:nvPr/>
        </p:nvSpPr>
        <p:spPr bwMode="auto">
          <a:xfrm>
            <a:off x="0" y="6172200"/>
            <a:ext cx="7620000" cy="457200"/>
          </a:xfrm>
          <a:prstGeom prst="rect">
            <a:avLst/>
          </a:prstGeom>
          <a:noFill/>
          <a:ln w="9525">
            <a:noFill/>
            <a:miter lim="800000"/>
            <a:headEnd/>
            <a:tailEnd/>
          </a:ln>
        </p:spPr>
        <p:txBody>
          <a:bodyPr>
            <a:spAutoFit/>
          </a:bodyPr>
          <a:lstStyle/>
          <a:p>
            <a:endParaRPr kumimoji="1" lang="zh-CN" altLang="zh-CN" sz="2400">
              <a:latin typeface="Times New Roman" pitchFamily="18" charset="0"/>
            </a:endParaRPr>
          </a:p>
        </p:txBody>
      </p:sp>
      <p:sp>
        <p:nvSpPr>
          <p:cNvPr id="2064" name="Text Box 16"/>
          <p:cNvSpPr txBox="1">
            <a:spLocks noChangeArrowheads="1"/>
          </p:cNvSpPr>
          <p:nvPr/>
        </p:nvSpPr>
        <p:spPr bwMode="auto">
          <a:xfrm>
            <a:off x="609600" y="6096000"/>
            <a:ext cx="5654675" cy="457200"/>
          </a:xfrm>
          <a:prstGeom prst="rect">
            <a:avLst/>
          </a:prstGeom>
          <a:noFill/>
          <a:ln w="9525">
            <a:noFill/>
            <a:miter lim="800000"/>
            <a:headEnd/>
            <a:tailEnd/>
          </a:ln>
        </p:spPr>
        <p:txBody>
          <a:bodyPr>
            <a:spAutoFit/>
          </a:bodyPr>
          <a:lstStyle/>
          <a:p>
            <a:r>
              <a:rPr kumimoji="1" lang="en-US" altLang="zh-CN" sz="2400">
                <a:latin typeface="Times New Roman" pitchFamily="18" charset="0"/>
              </a:rPr>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页脚占位符 2"/>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95" name="灯片编号占位符 3"/>
          <p:cNvSpPr>
            <a:spLocks noGrp="1"/>
          </p:cNvSpPr>
          <p:nvPr>
            <p:ph type="sldNum" sz="quarter" idx="12"/>
          </p:nvPr>
        </p:nvSpPr>
        <p:spPr/>
        <p:txBody>
          <a:bodyPr/>
          <a:lstStyle/>
          <a:p>
            <a:fld id="{ACD825A5-7AD1-4FB6-9D8A-C528DD2FC20A}" type="slidenum">
              <a:rPr lang="en-US" altLang="zh-CN"/>
              <a:pPr/>
              <a:t>77</a:t>
            </a:fld>
            <a:endParaRPr lang="en-US" altLang="zh-CN"/>
          </a:p>
        </p:txBody>
      </p:sp>
      <p:sp>
        <p:nvSpPr>
          <p:cNvPr id="3079" name="Rectangle 2"/>
          <p:cNvSpPr>
            <a:spLocks noChangeArrowheads="1"/>
          </p:cNvSpPr>
          <p:nvPr/>
        </p:nvSpPr>
        <p:spPr bwMode="auto">
          <a:xfrm>
            <a:off x="0" y="1295400"/>
            <a:ext cx="9144000" cy="854075"/>
          </a:xfrm>
          <a:prstGeom prst="rect">
            <a:avLst/>
          </a:prstGeom>
          <a:noFill/>
          <a:ln w="9525">
            <a:noFill/>
            <a:miter lim="800000"/>
            <a:headEnd/>
            <a:tailEnd/>
          </a:ln>
        </p:spPr>
        <p:txBody>
          <a:bodyPr>
            <a:spAutoFit/>
          </a:bodyPr>
          <a:lstStyle/>
          <a:p>
            <a:pPr indent="-457200" eaLnBrk="0" hangingPunct="0"/>
            <a:r>
              <a:rPr kumimoji="1" lang="en-US" altLang="zh-CN" sz="2400">
                <a:latin typeface="Times New Roman" pitchFamily="18" charset="0"/>
              </a:rPr>
              <a:t> </a:t>
            </a:r>
          </a:p>
          <a:p>
            <a:pPr indent="-457200" eaLnBrk="0" hangingPunct="0"/>
            <a:r>
              <a:rPr kumimoji="1" lang="en-US" altLang="zh-CN" sz="2400">
                <a:latin typeface="Times New Roman" pitchFamily="18" charset="0"/>
              </a:rPr>
              <a:t> </a:t>
            </a:r>
            <a:r>
              <a:rPr kumimoji="1" lang="en-US" altLang="zh-CN" sz="2600">
                <a:latin typeface="Times New Roman" pitchFamily="18" charset="0"/>
                <a:sym typeface="Symbol" pitchFamily="18" charset="2"/>
              </a:rPr>
              <a:t>       </a:t>
            </a:r>
          </a:p>
        </p:txBody>
      </p:sp>
      <p:sp>
        <p:nvSpPr>
          <p:cNvPr id="3080" name="Rectangle 3"/>
          <p:cNvSpPr>
            <a:spLocks noChangeArrowheads="1"/>
          </p:cNvSpPr>
          <p:nvPr/>
        </p:nvSpPr>
        <p:spPr bwMode="auto">
          <a:xfrm>
            <a:off x="0" y="1447800"/>
            <a:ext cx="9144000" cy="641350"/>
          </a:xfrm>
          <a:prstGeom prst="rect">
            <a:avLst/>
          </a:prstGeom>
          <a:noFill/>
          <a:ln w="9525">
            <a:noFill/>
            <a:miter lim="800000"/>
            <a:headEnd/>
            <a:tailEnd/>
          </a:ln>
        </p:spPr>
        <p:txBody>
          <a:bodyPr>
            <a:spAutoFit/>
          </a:bodyPr>
          <a:lstStyle/>
          <a:p>
            <a:pPr indent="-457200" eaLnBrk="0" hangingPunct="0"/>
            <a:r>
              <a:rPr kumimoji="1" lang="en-US" altLang="zh-CN" sz="1000">
                <a:latin typeface="Times New Roman" pitchFamily="18" charset="0"/>
                <a:sym typeface="Symbol" pitchFamily="18" charset="2"/>
              </a:rPr>
              <a:t/>
            </a:r>
            <a:br>
              <a:rPr kumimoji="1" lang="en-US" altLang="zh-CN" sz="1000">
                <a:latin typeface="Times New Roman" pitchFamily="18" charset="0"/>
                <a:sym typeface="Symbol" pitchFamily="18" charset="2"/>
              </a:rPr>
            </a:br>
            <a:endParaRPr kumimoji="1" lang="en-US" altLang="zh-CN" sz="2600">
              <a:latin typeface="Times New Roman" pitchFamily="18" charset="0"/>
              <a:sym typeface="Symbol" pitchFamily="18" charset="2"/>
            </a:endParaRPr>
          </a:p>
        </p:txBody>
      </p:sp>
      <p:sp>
        <p:nvSpPr>
          <p:cNvPr id="3081" name="Text Box 4"/>
          <p:cNvSpPr txBox="1">
            <a:spLocks noChangeArrowheads="1"/>
          </p:cNvSpPr>
          <p:nvPr/>
        </p:nvSpPr>
        <p:spPr bwMode="auto">
          <a:xfrm>
            <a:off x="1470025" y="677863"/>
            <a:ext cx="4930775" cy="457200"/>
          </a:xfrm>
          <a:prstGeom prst="rect">
            <a:avLst/>
          </a:prstGeom>
          <a:noFill/>
          <a:ln w="9525">
            <a:noFill/>
            <a:miter lim="800000"/>
            <a:headEnd/>
            <a:tailEnd/>
          </a:ln>
        </p:spPr>
        <p:txBody>
          <a:bodyPr>
            <a:spAutoFit/>
          </a:bodyPr>
          <a:lstStyle/>
          <a:p>
            <a:pPr>
              <a:spcBef>
                <a:spcPct val="50000"/>
              </a:spcBef>
            </a:pPr>
            <a:endParaRPr kumimoji="1" lang="zh-CN" altLang="zh-CN" sz="2400">
              <a:latin typeface="Times New Roman" pitchFamily="18" charset="0"/>
            </a:endParaRPr>
          </a:p>
        </p:txBody>
      </p:sp>
      <p:sp>
        <p:nvSpPr>
          <p:cNvPr id="3082" name="Text Box 5"/>
          <p:cNvSpPr txBox="1">
            <a:spLocks noChangeArrowheads="1"/>
          </p:cNvSpPr>
          <p:nvPr/>
        </p:nvSpPr>
        <p:spPr bwMode="auto">
          <a:xfrm>
            <a:off x="1508125" y="1058863"/>
            <a:ext cx="4435475" cy="701675"/>
          </a:xfrm>
          <a:prstGeom prst="rect">
            <a:avLst/>
          </a:prstGeom>
          <a:noFill/>
          <a:ln w="9525">
            <a:noFill/>
            <a:miter lim="800000"/>
            <a:headEnd/>
            <a:tailEnd/>
          </a:ln>
        </p:spPr>
        <p:txBody>
          <a:bodyPr>
            <a:spAutoFit/>
          </a:bodyPr>
          <a:lstStyle/>
          <a:p>
            <a:pPr algn="ctr">
              <a:spcBef>
                <a:spcPct val="50000"/>
              </a:spcBef>
            </a:pPr>
            <a:r>
              <a:rPr kumimoji="1" lang="en-US" altLang="zh-CN" sz="4000">
                <a:latin typeface="Times New Roman" pitchFamily="18" charset="0"/>
              </a:rPr>
              <a:t>          </a:t>
            </a:r>
            <a:endParaRPr kumimoji="1" lang="en-US" altLang="zh-CN" sz="2400">
              <a:latin typeface="Times New Roman" pitchFamily="18" charset="0"/>
            </a:endParaRPr>
          </a:p>
        </p:txBody>
      </p:sp>
      <p:sp>
        <p:nvSpPr>
          <p:cNvPr id="3083" name="Rectangle 6"/>
          <p:cNvSpPr>
            <a:spLocks noChangeArrowheads="1"/>
          </p:cNvSpPr>
          <p:nvPr/>
        </p:nvSpPr>
        <p:spPr bwMode="auto">
          <a:xfrm>
            <a:off x="3175" y="4668838"/>
            <a:ext cx="9144000" cy="1981200"/>
          </a:xfrm>
          <a:prstGeom prst="rect">
            <a:avLst/>
          </a:prstGeom>
          <a:noFill/>
          <a:ln w="9525">
            <a:noFill/>
            <a:miter lim="800000"/>
            <a:headEnd/>
            <a:tailEnd/>
          </a:ln>
        </p:spPr>
        <p:txBody>
          <a:bodyPr>
            <a:spAutoFit/>
          </a:bodyPr>
          <a:lstStyle/>
          <a:p>
            <a:pPr indent="-45720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indent="-457200" eaLnBrk="0" hangingPunct="0"/>
            <a:r>
              <a:rPr kumimoji="1" lang="en-US" altLang="zh-CN" sz="2400">
                <a:latin typeface="Times New Roman" pitchFamily="18" charset="0"/>
              </a:rPr>
              <a:t> </a:t>
            </a:r>
          </a:p>
          <a:p>
            <a:pPr indent="-457200" eaLnBrk="0" hangingPunct="0"/>
            <a:r>
              <a:rPr kumimoji="1" lang="en-US" altLang="zh-CN" sz="2600">
                <a:latin typeface="Times New Roman" pitchFamily="18" charset="0"/>
              </a:rPr>
              <a:t> </a:t>
            </a:r>
            <a:endParaRPr kumimoji="1" lang="en-US" altLang="zh-CN" sz="2400">
              <a:latin typeface="Times New Roman" pitchFamily="18" charset="0"/>
            </a:endParaRPr>
          </a:p>
          <a:p>
            <a:pPr indent="-457200" eaLnBrk="0" hangingPunct="0"/>
            <a:r>
              <a:rPr kumimoji="1" lang="en-US" altLang="zh-CN" sz="2600">
                <a:latin typeface="Times New Roman" pitchFamily="18" charset="0"/>
              </a:rPr>
              <a:t/>
            </a:r>
            <a:br>
              <a:rPr kumimoji="1" lang="en-US" altLang="zh-CN" sz="2600">
                <a:latin typeface="Times New Roman" pitchFamily="18" charset="0"/>
              </a:rPr>
            </a:br>
            <a:endParaRPr kumimoji="1" lang="en-US" altLang="zh-CN" sz="2400">
              <a:latin typeface="Times New Roman" pitchFamily="18" charset="0"/>
            </a:endParaRPr>
          </a:p>
        </p:txBody>
      </p:sp>
      <p:sp>
        <p:nvSpPr>
          <p:cNvPr id="3084" name="Rectangle 7"/>
          <p:cNvSpPr>
            <a:spLocks noChangeArrowheads="1"/>
          </p:cNvSpPr>
          <p:nvPr/>
        </p:nvSpPr>
        <p:spPr bwMode="auto">
          <a:xfrm>
            <a:off x="3175" y="4668838"/>
            <a:ext cx="9144000" cy="1219200"/>
          </a:xfrm>
          <a:prstGeom prst="rect">
            <a:avLst/>
          </a:prstGeom>
          <a:noFill/>
          <a:ln w="9525">
            <a:noFill/>
            <a:miter lim="800000"/>
            <a:headEnd/>
            <a:tailEnd/>
          </a:ln>
        </p:spPr>
        <p:txBody>
          <a:bodyPr>
            <a:spAutoFit/>
          </a:bodyPr>
          <a:lstStyle/>
          <a:p>
            <a:pPr indent="-457200"/>
            <a:r>
              <a:rPr kumimoji="1" lang="en-US" altLang="zh-CN" sz="2400">
                <a:solidFill>
                  <a:srgbClr val="000000"/>
                </a:solidFill>
                <a:latin typeface="Times New Roman" pitchFamily="18" charset="0"/>
              </a:rPr>
              <a:t> </a:t>
            </a:r>
            <a:endParaRPr kumimoji="1" lang="en-US" altLang="zh-CN" sz="2400">
              <a:latin typeface="Times New Roman" pitchFamily="18" charset="0"/>
            </a:endParaRPr>
          </a:p>
          <a:p>
            <a:pPr indent="-457200" eaLnBrk="0" hangingPunct="0"/>
            <a:r>
              <a:rPr kumimoji="1" lang="en-US" altLang="zh-CN" sz="2600">
                <a:latin typeface="Times New Roman" pitchFamily="18" charset="0"/>
              </a:rPr>
              <a:t> </a:t>
            </a:r>
            <a:endParaRPr kumimoji="1" lang="en-US" altLang="zh-CN" sz="2400">
              <a:latin typeface="Times New Roman" pitchFamily="18" charset="0"/>
            </a:endParaRPr>
          </a:p>
          <a:p>
            <a:pPr indent="-457200" eaLnBrk="0" hangingPunct="0"/>
            <a:endParaRPr kumimoji="1" lang="en-US" altLang="zh-CN" sz="2400">
              <a:latin typeface="Times New Roman" pitchFamily="18" charset="0"/>
            </a:endParaRPr>
          </a:p>
        </p:txBody>
      </p:sp>
      <p:sp>
        <p:nvSpPr>
          <p:cNvPr id="3085" name="Text Box 8"/>
          <p:cNvSpPr txBox="1">
            <a:spLocks noChangeArrowheads="1"/>
          </p:cNvSpPr>
          <p:nvPr/>
        </p:nvSpPr>
        <p:spPr bwMode="auto">
          <a:xfrm>
            <a:off x="0" y="6019800"/>
            <a:ext cx="7483475" cy="457200"/>
          </a:xfrm>
          <a:prstGeom prst="rect">
            <a:avLst/>
          </a:prstGeom>
          <a:noFill/>
          <a:ln w="9525">
            <a:noFill/>
            <a:miter lim="800000"/>
            <a:headEnd/>
            <a:tailEnd/>
          </a:ln>
        </p:spPr>
        <p:txBody>
          <a:bodyPr>
            <a:spAutoFit/>
          </a:bodyPr>
          <a:lstStyle/>
          <a:p>
            <a:endParaRPr kumimoji="1" lang="zh-CN" altLang="zh-CN" sz="2400">
              <a:latin typeface="Times New Roman" pitchFamily="18" charset="0"/>
            </a:endParaRPr>
          </a:p>
        </p:txBody>
      </p:sp>
      <p:sp>
        <p:nvSpPr>
          <p:cNvPr id="3086" name="Text Box 9"/>
          <p:cNvSpPr txBox="1">
            <a:spLocks noChangeArrowheads="1"/>
          </p:cNvSpPr>
          <p:nvPr/>
        </p:nvSpPr>
        <p:spPr bwMode="auto">
          <a:xfrm>
            <a:off x="0" y="6019800"/>
            <a:ext cx="7620000" cy="457200"/>
          </a:xfrm>
          <a:prstGeom prst="rect">
            <a:avLst/>
          </a:prstGeom>
          <a:noFill/>
          <a:ln w="9525">
            <a:noFill/>
            <a:miter lim="800000"/>
            <a:headEnd/>
            <a:tailEnd/>
          </a:ln>
        </p:spPr>
        <p:txBody>
          <a:bodyPr>
            <a:spAutoFit/>
          </a:bodyPr>
          <a:lstStyle/>
          <a:p>
            <a:endParaRPr kumimoji="1" lang="zh-CN" altLang="zh-CN" sz="2400">
              <a:latin typeface="Times New Roman" pitchFamily="18" charset="0"/>
            </a:endParaRPr>
          </a:p>
        </p:txBody>
      </p:sp>
      <p:sp>
        <p:nvSpPr>
          <p:cNvPr id="3087" name="Rectangle 10"/>
          <p:cNvSpPr>
            <a:spLocks noChangeArrowheads="1"/>
          </p:cNvSpPr>
          <p:nvPr/>
        </p:nvSpPr>
        <p:spPr bwMode="auto">
          <a:xfrm>
            <a:off x="0" y="152400"/>
            <a:ext cx="9144000" cy="641350"/>
          </a:xfrm>
          <a:prstGeom prst="rect">
            <a:avLst/>
          </a:prstGeom>
          <a:noFill/>
          <a:ln w="9525">
            <a:noFill/>
            <a:miter lim="800000"/>
            <a:headEnd/>
            <a:tailEnd/>
          </a:ln>
        </p:spPr>
        <p:txBody>
          <a:bodyPr>
            <a:spAutoFit/>
          </a:bodyPr>
          <a:lstStyle/>
          <a:p>
            <a:pPr indent="-457200" algn="ctr"/>
            <a:r>
              <a:rPr kumimoji="1" lang="zh-CN" altLang="en-US" sz="3600" b="1">
                <a:latin typeface="Times New Roman" pitchFamily="18" charset="0"/>
              </a:rPr>
              <a:t>方差和标准差</a:t>
            </a:r>
            <a:endParaRPr kumimoji="1" lang="zh-CN" altLang="en-US" sz="2400">
              <a:latin typeface="Times New Roman" pitchFamily="18" charset="0"/>
            </a:endParaRPr>
          </a:p>
        </p:txBody>
      </p:sp>
      <p:graphicFrame>
        <p:nvGraphicFramePr>
          <p:cNvPr id="3074" name="Object 11"/>
          <p:cNvGraphicFramePr>
            <a:graphicFrameLocks noChangeAspect="1"/>
          </p:cNvGraphicFramePr>
          <p:nvPr/>
        </p:nvGraphicFramePr>
        <p:xfrm>
          <a:off x="2667000" y="838200"/>
          <a:ext cx="3381375" cy="800100"/>
        </p:xfrm>
        <a:graphic>
          <a:graphicData uri="http://schemas.openxmlformats.org/presentationml/2006/ole">
            <mc:AlternateContent xmlns:mc="http://schemas.openxmlformats.org/markup-compatibility/2006">
              <mc:Choice xmlns:v="urn:schemas-microsoft-com:vml" Requires="v">
                <p:oleObj spid="_x0000_s67640" r:id="rId4" imgW="3378200" imgH="800100" progId="Equation.3">
                  <p:embed/>
                </p:oleObj>
              </mc:Choice>
              <mc:Fallback>
                <p:oleObj r:id="rId4" imgW="3378200" imgH="8001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838200"/>
                        <a:ext cx="3381375" cy="8001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pSp>
        <p:nvGrpSpPr>
          <p:cNvPr id="2" name="Group 12"/>
          <p:cNvGrpSpPr>
            <a:grpSpLocks/>
          </p:cNvGrpSpPr>
          <p:nvPr/>
        </p:nvGrpSpPr>
        <p:grpSpPr bwMode="auto">
          <a:xfrm>
            <a:off x="304800" y="2133600"/>
            <a:ext cx="9094788" cy="2613025"/>
            <a:chOff x="-3" y="1551"/>
            <a:chExt cx="5873" cy="2213"/>
          </a:xfrm>
        </p:grpSpPr>
        <p:grpSp>
          <p:nvGrpSpPr>
            <p:cNvPr id="3" name="Group 13"/>
            <p:cNvGrpSpPr>
              <a:grpSpLocks/>
            </p:cNvGrpSpPr>
            <p:nvPr/>
          </p:nvGrpSpPr>
          <p:grpSpPr bwMode="auto">
            <a:xfrm>
              <a:off x="0" y="1554"/>
              <a:ext cx="5867" cy="2207"/>
              <a:chOff x="0" y="1554"/>
              <a:chExt cx="5867" cy="2207"/>
            </a:xfrm>
          </p:grpSpPr>
          <p:grpSp>
            <p:nvGrpSpPr>
              <p:cNvPr id="4" name="Group 14"/>
              <p:cNvGrpSpPr>
                <a:grpSpLocks/>
              </p:cNvGrpSpPr>
              <p:nvPr/>
            </p:nvGrpSpPr>
            <p:grpSpPr bwMode="auto">
              <a:xfrm>
                <a:off x="0" y="1554"/>
                <a:ext cx="880" cy="710"/>
                <a:chOff x="0" y="1554"/>
                <a:chExt cx="880" cy="710"/>
              </a:xfrm>
            </p:grpSpPr>
            <p:sp>
              <p:nvSpPr>
                <p:cNvPr id="3166" name="Rectangle 15"/>
                <p:cNvSpPr>
                  <a:spLocks noChangeArrowheads="1"/>
                </p:cNvSpPr>
                <p:nvPr/>
              </p:nvSpPr>
              <p:spPr bwMode="auto">
                <a:xfrm>
                  <a:off x="43" y="1554"/>
                  <a:ext cx="794" cy="710"/>
                </a:xfrm>
                <a:prstGeom prst="rect">
                  <a:avLst/>
                </a:prstGeom>
                <a:noFill/>
                <a:ln w="9525">
                  <a:noFill/>
                  <a:miter lim="800000"/>
                  <a:headEnd/>
                  <a:tailEnd/>
                </a:ln>
              </p:spPr>
              <p:txBody>
                <a:bodyPr/>
                <a:lstStyle/>
                <a:p>
                  <a:pPr indent="-457200" algn="ctr"/>
                  <a:r>
                    <a:rPr kumimoji="1" lang="zh-CN" altLang="en-US" sz="2200">
                      <a:latin typeface="Times New Roman" pitchFamily="18" charset="0"/>
                    </a:rPr>
                    <a:t>经济的</a:t>
                  </a:r>
                  <a:endParaRPr kumimoji="1" lang="zh-CN" altLang="en-US" sz="2400">
                    <a:latin typeface="Times New Roman" pitchFamily="18" charset="0"/>
                  </a:endParaRPr>
                </a:p>
                <a:p>
                  <a:pPr indent="-457200" algn="ctr" eaLnBrk="0" hangingPunct="0"/>
                  <a:r>
                    <a:rPr kumimoji="1" lang="zh-CN" altLang="en-US" sz="2200">
                      <a:latin typeface="Times New Roman" pitchFamily="18" charset="0"/>
                    </a:rPr>
                    <a:t>状态</a:t>
                  </a:r>
                  <a:endParaRPr kumimoji="1" lang="zh-CN" altLang="en-US" sz="2400">
                    <a:latin typeface="Times New Roman" pitchFamily="18" charset="0"/>
                  </a:endParaRPr>
                </a:p>
                <a:p>
                  <a:pPr indent="-457200" algn="ctr" eaLnBrk="0" hangingPunct="0"/>
                  <a:endParaRPr kumimoji="1" lang="en-US" altLang="zh-CN" sz="2400">
                    <a:latin typeface="Times New Roman" pitchFamily="18" charset="0"/>
                  </a:endParaRPr>
                </a:p>
              </p:txBody>
            </p:sp>
            <p:sp>
              <p:nvSpPr>
                <p:cNvPr id="3167" name="Rectangle 16"/>
                <p:cNvSpPr>
                  <a:spLocks noChangeArrowheads="1"/>
                </p:cNvSpPr>
                <p:nvPr/>
              </p:nvSpPr>
              <p:spPr bwMode="auto">
                <a:xfrm>
                  <a:off x="0" y="1554"/>
                  <a:ext cx="880" cy="710"/>
                </a:xfrm>
                <a:prstGeom prst="rect">
                  <a:avLst/>
                </a:prstGeom>
                <a:noFill/>
                <a:ln w="7">
                  <a:noFill/>
                  <a:miter lim="800000"/>
                  <a:headEnd/>
                  <a:tailEnd/>
                </a:ln>
              </p:spPr>
              <p:txBody>
                <a:bodyPr wrap="none"/>
                <a:lstStyle/>
                <a:p>
                  <a:endParaRPr lang="zh-CN" altLang="en-US"/>
                </a:p>
              </p:txBody>
            </p:sp>
          </p:grpSp>
          <p:grpSp>
            <p:nvGrpSpPr>
              <p:cNvPr id="5" name="Group 17"/>
              <p:cNvGrpSpPr>
                <a:grpSpLocks/>
              </p:cNvGrpSpPr>
              <p:nvPr/>
            </p:nvGrpSpPr>
            <p:grpSpPr bwMode="auto">
              <a:xfrm>
                <a:off x="880" y="1554"/>
                <a:ext cx="935" cy="710"/>
                <a:chOff x="880" y="1554"/>
                <a:chExt cx="935" cy="710"/>
              </a:xfrm>
            </p:grpSpPr>
            <p:sp>
              <p:nvSpPr>
                <p:cNvPr id="3164" name="Rectangle 18"/>
                <p:cNvSpPr>
                  <a:spLocks noChangeArrowheads="1"/>
                </p:cNvSpPr>
                <p:nvPr/>
              </p:nvSpPr>
              <p:spPr bwMode="auto">
                <a:xfrm>
                  <a:off x="923" y="1554"/>
                  <a:ext cx="849" cy="710"/>
                </a:xfrm>
                <a:prstGeom prst="rect">
                  <a:avLst/>
                </a:prstGeom>
                <a:noFill/>
                <a:ln w="9525">
                  <a:noFill/>
                  <a:miter lim="800000"/>
                  <a:headEnd/>
                  <a:tailEnd/>
                </a:ln>
              </p:spPr>
              <p:txBody>
                <a:bodyPr/>
                <a:lstStyle/>
                <a:p>
                  <a:pPr algn="ctr"/>
                  <a:r>
                    <a:rPr kumimoji="1" lang="zh-CN" altLang="en-US" sz="2200">
                      <a:latin typeface="Times New Roman" pitchFamily="18" charset="0"/>
                    </a:rPr>
                    <a:t>概率</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65" name="Rectangle 19"/>
                <p:cNvSpPr>
                  <a:spLocks noChangeArrowheads="1"/>
                </p:cNvSpPr>
                <p:nvPr/>
              </p:nvSpPr>
              <p:spPr bwMode="auto">
                <a:xfrm>
                  <a:off x="880" y="1554"/>
                  <a:ext cx="935" cy="710"/>
                </a:xfrm>
                <a:prstGeom prst="rect">
                  <a:avLst/>
                </a:prstGeom>
                <a:noFill/>
                <a:ln w="7">
                  <a:noFill/>
                  <a:miter lim="800000"/>
                  <a:headEnd/>
                  <a:tailEnd/>
                </a:ln>
              </p:spPr>
              <p:txBody>
                <a:bodyPr wrap="none"/>
                <a:lstStyle/>
                <a:p>
                  <a:endParaRPr lang="zh-CN" altLang="en-US"/>
                </a:p>
              </p:txBody>
            </p:sp>
          </p:grpSp>
          <p:grpSp>
            <p:nvGrpSpPr>
              <p:cNvPr id="6" name="Group 20"/>
              <p:cNvGrpSpPr>
                <a:grpSpLocks/>
              </p:cNvGrpSpPr>
              <p:nvPr/>
            </p:nvGrpSpPr>
            <p:grpSpPr bwMode="auto">
              <a:xfrm>
                <a:off x="1815" y="1554"/>
                <a:ext cx="722" cy="710"/>
                <a:chOff x="1815" y="1554"/>
                <a:chExt cx="722" cy="710"/>
              </a:xfrm>
            </p:grpSpPr>
            <p:sp>
              <p:nvSpPr>
                <p:cNvPr id="3162" name="Rectangle 21"/>
                <p:cNvSpPr>
                  <a:spLocks noChangeArrowheads="1"/>
                </p:cNvSpPr>
                <p:nvPr/>
              </p:nvSpPr>
              <p:spPr bwMode="auto">
                <a:xfrm>
                  <a:off x="1858" y="1554"/>
                  <a:ext cx="636" cy="710"/>
                </a:xfrm>
                <a:prstGeom prst="rect">
                  <a:avLst/>
                </a:prstGeom>
                <a:noFill/>
                <a:ln w="9525">
                  <a:noFill/>
                  <a:miter lim="800000"/>
                  <a:headEnd/>
                  <a:tailEnd/>
                </a:ln>
              </p:spPr>
              <p:txBody>
                <a:bodyPr/>
                <a:lstStyle/>
                <a:p>
                  <a:pPr algn="ctr"/>
                  <a:r>
                    <a:rPr kumimoji="1" lang="zh-CN" altLang="en-US" sz="2200">
                      <a:latin typeface="Times New Roman" pitchFamily="18" charset="0"/>
                    </a:rPr>
                    <a:t>收益率 </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63" name="Rectangle 22"/>
                <p:cNvSpPr>
                  <a:spLocks noChangeArrowheads="1"/>
                </p:cNvSpPr>
                <p:nvPr/>
              </p:nvSpPr>
              <p:spPr bwMode="auto">
                <a:xfrm>
                  <a:off x="1815" y="1554"/>
                  <a:ext cx="722" cy="710"/>
                </a:xfrm>
                <a:prstGeom prst="rect">
                  <a:avLst/>
                </a:prstGeom>
                <a:noFill/>
                <a:ln w="7">
                  <a:noFill/>
                  <a:miter lim="800000"/>
                  <a:headEnd/>
                  <a:tailEnd/>
                </a:ln>
              </p:spPr>
              <p:txBody>
                <a:bodyPr wrap="none"/>
                <a:lstStyle/>
                <a:p>
                  <a:endParaRPr lang="zh-CN" altLang="en-US"/>
                </a:p>
              </p:txBody>
            </p:sp>
          </p:grpSp>
          <p:grpSp>
            <p:nvGrpSpPr>
              <p:cNvPr id="7" name="Group 23"/>
              <p:cNvGrpSpPr>
                <a:grpSpLocks/>
              </p:cNvGrpSpPr>
              <p:nvPr/>
            </p:nvGrpSpPr>
            <p:grpSpPr bwMode="auto">
              <a:xfrm>
                <a:off x="2537" y="1554"/>
                <a:ext cx="935" cy="710"/>
                <a:chOff x="2537" y="1554"/>
                <a:chExt cx="935" cy="710"/>
              </a:xfrm>
            </p:grpSpPr>
            <p:sp>
              <p:nvSpPr>
                <p:cNvPr id="3160" name="Rectangle 24"/>
                <p:cNvSpPr>
                  <a:spLocks noChangeArrowheads="1"/>
                </p:cNvSpPr>
                <p:nvPr/>
              </p:nvSpPr>
              <p:spPr bwMode="auto">
                <a:xfrm>
                  <a:off x="2580" y="1554"/>
                  <a:ext cx="849" cy="710"/>
                </a:xfrm>
                <a:prstGeom prst="rect">
                  <a:avLst/>
                </a:prstGeom>
                <a:noFill/>
                <a:ln w="9525">
                  <a:noFill/>
                  <a:miter lim="800000"/>
                  <a:headEnd/>
                  <a:tailEnd/>
                </a:ln>
              </p:spPr>
              <p:txBody>
                <a:bodyPr/>
                <a:lstStyle/>
                <a:p>
                  <a:pPr algn="ctr"/>
                  <a:r>
                    <a:rPr kumimoji="1" lang="zh-CN" altLang="en-US" sz="2200">
                      <a:latin typeface="Times New Roman" pitchFamily="18" charset="0"/>
                    </a:rPr>
                    <a:t>对均值的偏离</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61" name="Rectangle 25"/>
                <p:cNvSpPr>
                  <a:spLocks noChangeArrowheads="1"/>
                </p:cNvSpPr>
                <p:nvPr/>
              </p:nvSpPr>
              <p:spPr bwMode="auto">
                <a:xfrm>
                  <a:off x="2537" y="1554"/>
                  <a:ext cx="935" cy="710"/>
                </a:xfrm>
                <a:prstGeom prst="rect">
                  <a:avLst/>
                </a:prstGeom>
                <a:noFill/>
                <a:ln w="7">
                  <a:noFill/>
                  <a:miter lim="800000"/>
                  <a:headEnd/>
                  <a:tailEnd/>
                </a:ln>
              </p:spPr>
              <p:txBody>
                <a:bodyPr wrap="none"/>
                <a:lstStyle/>
                <a:p>
                  <a:endParaRPr lang="zh-CN" altLang="en-US"/>
                </a:p>
              </p:txBody>
            </p:sp>
          </p:grpSp>
          <p:grpSp>
            <p:nvGrpSpPr>
              <p:cNvPr id="8" name="Group 26"/>
              <p:cNvGrpSpPr>
                <a:grpSpLocks/>
              </p:cNvGrpSpPr>
              <p:nvPr/>
            </p:nvGrpSpPr>
            <p:grpSpPr bwMode="auto">
              <a:xfrm>
                <a:off x="3472" y="1554"/>
                <a:ext cx="880" cy="710"/>
                <a:chOff x="3472" y="1554"/>
                <a:chExt cx="880" cy="710"/>
              </a:xfrm>
            </p:grpSpPr>
            <p:sp>
              <p:nvSpPr>
                <p:cNvPr id="3158" name="Rectangle 27"/>
                <p:cNvSpPr>
                  <a:spLocks noChangeArrowheads="1"/>
                </p:cNvSpPr>
                <p:nvPr/>
              </p:nvSpPr>
              <p:spPr bwMode="auto">
                <a:xfrm>
                  <a:off x="3515" y="1554"/>
                  <a:ext cx="794" cy="710"/>
                </a:xfrm>
                <a:prstGeom prst="rect">
                  <a:avLst/>
                </a:prstGeom>
                <a:noFill/>
                <a:ln w="9525">
                  <a:noFill/>
                  <a:miter lim="800000"/>
                  <a:headEnd/>
                  <a:tailEnd/>
                </a:ln>
              </p:spPr>
              <p:txBody>
                <a:bodyPr/>
                <a:lstStyle/>
                <a:p>
                  <a:pPr indent="-457200" algn="ctr"/>
                  <a:r>
                    <a:rPr kumimoji="1" lang="zh-CN" altLang="en-US" sz="2200">
                      <a:latin typeface="Times New Roman" pitchFamily="18" charset="0"/>
                    </a:rPr>
                    <a:t>偏离的</a:t>
                  </a:r>
                  <a:endParaRPr kumimoji="1" lang="zh-CN" altLang="en-US" sz="2400">
                    <a:latin typeface="Times New Roman" pitchFamily="18" charset="0"/>
                  </a:endParaRPr>
                </a:p>
                <a:p>
                  <a:pPr indent="-457200" algn="ctr" eaLnBrk="0" hangingPunct="0"/>
                  <a:r>
                    <a:rPr kumimoji="1" lang="zh-CN" altLang="en-US" sz="2200">
                      <a:latin typeface="Times New Roman" pitchFamily="18" charset="0"/>
                    </a:rPr>
                    <a:t>平方</a:t>
                  </a:r>
                  <a:endParaRPr kumimoji="1" lang="zh-CN" altLang="en-US" sz="2400">
                    <a:latin typeface="Times New Roman" pitchFamily="18" charset="0"/>
                  </a:endParaRPr>
                </a:p>
                <a:p>
                  <a:pPr indent="-457200" algn="ctr" eaLnBrk="0" hangingPunct="0"/>
                  <a:endParaRPr kumimoji="1" lang="en-US" altLang="zh-CN" sz="2400">
                    <a:latin typeface="Times New Roman" pitchFamily="18" charset="0"/>
                  </a:endParaRPr>
                </a:p>
              </p:txBody>
            </p:sp>
            <p:sp>
              <p:nvSpPr>
                <p:cNvPr id="3159" name="Rectangle 28"/>
                <p:cNvSpPr>
                  <a:spLocks noChangeArrowheads="1"/>
                </p:cNvSpPr>
                <p:nvPr/>
              </p:nvSpPr>
              <p:spPr bwMode="auto">
                <a:xfrm>
                  <a:off x="3472" y="1554"/>
                  <a:ext cx="880" cy="710"/>
                </a:xfrm>
                <a:prstGeom prst="rect">
                  <a:avLst/>
                </a:prstGeom>
                <a:noFill/>
                <a:ln w="7">
                  <a:noFill/>
                  <a:miter lim="800000"/>
                  <a:headEnd/>
                  <a:tailEnd/>
                </a:ln>
              </p:spPr>
              <p:txBody>
                <a:bodyPr wrap="none"/>
                <a:lstStyle/>
                <a:p>
                  <a:endParaRPr lang="zh-CN" altLang="en-US"/>
                </a:p>
              </p:txBody>
            </p:sp>
          </p:grpSp>
          <p:grpSp>
            <p:nvGrpSpPr>
              <p:cNvPr id="9" name="Group 29"/>
              <p:cNvGrpSpPr>
                <a:grpSpLocks/>
              </p:cNvGrpSpPr>
              <p:nvPr/>
            </p:nvGrpSpPr>
            <p:grpSpPr bwMode="auto">
              <a:xfrm>
                <a:off x="4352" y="1554"/>
                <a:ext cx="1515" cy="710"/>
                <a:chOff x="4352" y="1554"/>
                <a:chExt cx="1515" cy="710"/>
              </a:xfrm>
            </p:grpSpPr>
            <p:sp>
              <p:nvSpPr>
                <p:cNvPr id="3156" name="Rectangle 30"/>
                <p:cNvSpPr>
                  <a:spLocks noChangeArrowheads="1"/>
                </p:cNvSpPr>
                <p:nvPr/>
              </p:nvSpPr>
              <p:spPr bwMode="auto">
                <a:xfrm>
                  <a:off x="4395" y="1554"/>
                  <a:ext cx="1429" cy="710"/>
                </a:xfrm>
                <a:prstGeom prst="rect">
                  <a:avLst/>
                </a:prstGeom>
                <a:noFill/>
                <a:ln w="9525">
                  <a:noFill/>
                  <a:miter lim="800000"/>
                  <a:headEnd/>
                  <a:tailEnd/>
                </a:ln>
              </p:spPr>
              <p:txBody>
                <a:bodyPr/>
                <a:lstStyle/>
                <a:p>
                  <a:pPr indent="-457200" algn="ctr"/>
                  <a:r>
                    <a:rPr kumimoji="1" lang="zh-CN" altLang="en-US" sz="2200">
                      <a:latin typeface="Times New Roman" pitchFamily="18" charset="0"/>
                    </a:rPr>
                    <a:t>概率</a:t>
                  </a:r>
                  <a:r>
                    <a:rPr kumimoji="1" lang="zh-CN" altLang="en-US" sz="2200">
                      <a:latin typeface="Times New Roman" pitchFamily="18" charset="0"/>
                      <a:sym typeface="Symbol" pitchFamily="18" charset="2"/>
                    </a:rPr>
                    <a:t></a:t>
                  </a:r>
                  <a:endParaRPr kumimoji="1" lang="zh-CN" altLang="en-US" sz="2400">
                    <a:latin typeface="Times New Roman" pitchFamily="18" charset="0"/>
                  </a:endParaRPr>
                </a:p>
                <a:p>
                  <a:pPr indent="-457200" algn="ctr" eaLnBrk="0" hangingPunct="0"/>
                  <a:r>
                    <a:rPr kumimoji="1" lang="zh-CN" altLang="en-US" sz="2200">
                      <a:latin typeface="Times New Roman" pitchFamily="18" charset="0"/>
                      <a:sym typeface="Symbol" pitchFamily="18" charset="2"/>
                    </a:rPr>
                    <a:t>偏离的平方</a:t>
                  </a:r>
                  <a:endParaRPr kumimoji="1" lang="zh-CN" altLang="en-US" sz="2400">
                    <a:latin typeface="Times New Roman" pitchFamily="18" charset="0"/>
                    <a:sym typeface="Symbol" pitchFamily="18" charset="2"/>
                  </a:endParaRPr>
                </a:p>
                <a:p>
                  <a:pPr indent="-457200" algn="ctr" eaLnBrk="0" hangingPunct="0"/>
                  <a:endParaRPr kumimoji="1" lang="en-US" altLang="zh-CN" sz="2200">
                    <a:latin typeface="Times New Roman" pitchFamily="18" charset="0"/>
                    <a:sym typeface="Symbol" pitchFamily="18" charset="2"/>
                  </a:endParaRPr>
                </a:p>
              </p:txBody>
            </p:sp>
            <p:sp>
              <p:nvSpPr>
                <p:cNvPr id="3157" name="Rectangle 31"/>
                <p:cNvSpPr>
                  <a:spLocks noChangeArrowheads="1"/>
                </p:cNvSpPr>
                <p:nvPr/>
              </p:nvSpPr>
              <p:spPr bwMode="auto">
                <a:xfrm>
                  <a:off x="4352" y="1554"/>
                  <a:ext cx="1515" cy="710"/>
                </a:xfrm>
                <a:prstGeom prst="rect">
                  <a:avLst/>
                </a:prstGeom>
                <a:noFill/>
                <a:ln w="7">
                  <a:noFill/>
                  <a:miter lim="800000"/>
                  <a:headEnd/>
                  <a:tailEnd/>
                </a:ln>
              </p:spPr>
              <p:txBody>
                <a:bodyPr wrap="none"/>
                <a:lstStyle/>
                <a:p>
                  <a:endParaRPr lang="zh-CN" altLang="en-US"/>
                </a:p>
              </p:txBody>
            </p:sp>
          </p:grpSp>
          <p:grpSp>
            <p:nvGrpSpPr>
              <p:cNvPr id="10" name="Group 32"/>
              <p:cNvGrpSpPr>
                <a:grpSpLocks/>
              </p:cNvGrpSpPr>
              <p:nvPr/>
            </p:nvGrpSpPr>
            <p:grpSpPr bwMode="auto">
              <a:xfrm>
                <a:off x="0" y="2264"/>
                <a:ext cx="880" cy="499"/>
                <a:chOff x="0" y="2264"/>
                <a:chExt cx="880" cy="499"/>
              </a:xfrm>
            </p:grpSpPr>
            <p:sp>
              <p:nvSpPr>
                <p:cNvPr id="3154" name="Rectangle 33"/>
                <p:cNvSpPr>
                  <a:spLocks noChangeArrowheads="1"/>
                </p:cNvSpPr>
                <p:nvPr/>
              </p:nvSpPr>
              <p:spPr bwMode="auto">
                <a:xfrm>
                  <a:off x="43" y="2264"/>
                  <a:ext cx="794" cy="499"/>
                </a:xfrm>
                <a:prstGeom prst="rect">
                  <a:avLst/>
                </a:prstGeom>
                <a:noFill/>
                <a:ln w="9525">
                  <a:noFill/>
                  <a:miter lim="800000"/>
                  <a:headEnd/>
                  <a:tailEnd/>
                </a:ln>
              </p:spPr>
              <p:txBody>
                <a:bodyPr/>
                <a:lstStyle/>
                <a:p>
                  <a:pPr algn="ctr"/>
                  <a:r>
                    <a:rPr kumimoji="1" lang="zh-CN" altLang="en-US" sz="2200">
                      <a:latin typeface="Times New Roman" pitchFamily="18" charset="0"/>
                    </a:rPr>
                    <a:t>强</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55" name="Rectangle 34"/>
                <p:cNvSpPr>
                  <a:spLocks noChangeArrowheads="1"/>
                </p:cNvSpPr>
                <p:nvPr/>
              </p:nvSpPr>
              <p:spPr bwMode="auto">
                <a:xfrm>
                  <a:off x="0" y="2264"/>
                  <a:ext cx="880" cy="499"/>
                </a:xfrm>
                <a:prstGeom prst="rect">
                  <a:avLst/>
                </a:prstGeom>
                <a:noFill/>
                <a:ln w="7">
                  <a:noFill/>
                  <a:miter lim="800000"/>
                  <a:headEnd/>
                  <a:tailEnd/>
                </a:ln>
              </p:spPr>
              <p:txBody>
                <a:bodyPr wrap="none"/>
                <a:lstStyle/>
                <a:p>
                  <a:endParaRPr lang="zh-CN" altLang="en-US"/>
                </a:p>
              </p:txBody>
            </p:sp>
          </p:grpSp>
          <p:grpSp>
            <p:nvGrpSpPr>
              <p:cNvPr id="11" name="Group 35"/>
              <p:cNvGrpSpPr>
                <a:grpSpLocks/>
              </p:cNvGrpSpPr>
              <p:nvPr/>
            </p:nvGrpSpPr>
            <p:grpSpPr bwMode="auto">
              <a:xfrm>
                <a:off x="880" y="2264"/>
                <a:ext cx="935" cy="499"/>
                <a:chOff x="880" y="2264"/>
                <a:chExt cx="935" cy="499"/>
              </a:xfrm>
            </p:grpSpPr>
            <p:sp>
              <p:nvSpPr>
                <p:cNvPr id="3152" name="Rectangle 36"/>
                <p:cNvSpPr>
                  <a:spLocks noChangeArrowheads="1"/>
                </p:cNvSpPr>
                <p:nvPr/>
              </p:nvSpPr>
              <p:spPr bwMode="auto">
                <a:xfrm>
                  <a:off x="923" y="2264"/>
                  <a:ext cx="849" cy="499"/>
                </a:xfrm>
                <a:prstGeom prst="rect">
                  <a:avLst/>
                </a:prstGeom>
                <a:noFill/>
                <a:ln w="9525">
                  <a:noFill/>
                  <a:miter lim="800000"/>
                  <a:headEnd/>
                  <a:tailEnd/>
                </a:ln>
              </p:spPr>
              <p:txBody>
                <a:bodyPr/>
                <a:lstStyle/>
                <a:p>
                  <a:pPr algn="ctr"/>
                  <a:r>
                    <a:rPr kumimoji="1" lang="en-US" altLang="zh-CN" sz="2200">
                      <a:latin typeface="Times New Roman" pitchFamily="18" charset="0"/>
                    </a:rPr>
                    <a:t>0.20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53" name="Rectangle 37"/>
                <p:cNvSpPr>
                  <a:spLocks noChangeArrowheads="1"/>
                </p:cNvSpPr>
                <p:nvPr/>
              </p:nvSpPr>
              <p:spPr bwMode="auto">
                <a:xfrm>
                  <a:off x="880" y="2264"/>
                  <a:ext cx="935" cy="499"/>
                </a:xfrm>
                <a:prstGeom prst="rect">
                  <a:avLst/>
                </a:prstGeom>
                <a:noFill/>
                <a:ln w="7">
                  <a:noFill/>
                  <a:miter lim="800000"/>
                  <a:headEnd/>
                  <a:tailEnd/>
                </a:ln>
              </p:spPr>
              <p:txBody>
                <a:bodyPr wrap="none"/>
                <a:lstStyle/>
                <a:p>
                  <a:endParaRPr lang="zh-CN" altLang="en-US"/>
                </a:p>
              </p:txBody>
            </p:sp>
          </p:grpSp>
          <p:grpSp>
            <p:nvGrpSpPr>
              <p:cNvPr id="12" name="Group 38"/>
              <p:cNvGrpSpPr>
                <a:grpSpLocks/>
              </p:cNvGrpSpPr>
              <p:nvPr/>
            </p:nvGrpSpPr>
            <p:grpSpPr bwMode="auto">
              <a:xfrm>
                <a:off x="1815" y="2264"/>
                <a:ext cx="722" cy="499"/>
                <a:chOff x="1815" y="2264"/>
                <a:chExt cx="722" cy="499"/>
              </a:xfrm>
            </p:grpSpPr>
            <p:sp>
              <p:nvSpPr>
                <p:cNvPr id="3150" name="Rectangle 39"/>
                <p:cNvSpPr>
                  <a:spLocks noChangeArrowheads="1"/>
                </p:cNvSpPr>
                <p:nvPr/>
              </p:nvSpPr>
              <p:spPr bwMode="auto">
                <a:xfrm>
                  <a:off x="1858" y="2264"/>
                  <a:ext cx="636" cy="499"/>
                </a:xfrm>
                <a:prstGeom prst="rect">
                  <a:avLst/>
                </a:prstGeom>
                <a:noFill/>
                <a:ln w="9525">
                  <a:noFill/>
                  <a:miter lim="800000"/>
                  <a:headEnd/>
                  <a:tailEnd/>
                </a:ln>
              </p:spPr>
              <p:txBody>
                <a:bodyPr/>
                <a:lstStyle/>
                <a:p>
                  <a:pPr algn="ctr"/>
                  <a:r>
                    <a:rPr kumimoji="1" lang="en-US" altLang="zh-CN" sz="2200">
                      <a:latin typeface="Times New Roman" pitchFamily="18" charset="0"/>
                    </a:rPr>
                    <a:t>50%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51" name="Rectangle 40"/>
                <p:cNvSpPr>
                  <a:spLocks noChangeArrowheads="1"/>
                </p:cNvSpPr>
                <p:nvPr/>
              </p:nvSpPr>
              <p:spPr bwMode="auto">
                <a:xfrm>
                  <a:off x="1815" y="2264"/>
                  <a:ext cx="722" cy="499"/>
                </a:xfrm>
                <a:prstGeom prst="rect">
                  <a:avLst/>
                </a:prstGeom>
                <a:noFill/>
                <a:ln w="7">
                  <a:noFill/>
                  <a:miter lim="800000"/>
                  <a:headEnd/>
                  <a:tailEnd/>
                </a:ln>
              </p:spPr>
              <p:txBody>
                <a:bodyPr wrap="none"/>
                <a:lstStyle/>
                <a:p>
                  <a:endParaRPr lang="zh-CN" altLang="en-US"/>
                </a:p>
              </p:txBody>
            </p:sp>
          </p:grpSp>
          <p:grpSp>
            <p:nvGrpSpPr>
              <p:cNvPr id="13" name="Group 41"/>
              <p:cNvGrpSpPr>
                <a:grpSpLocks/>
              </p:cNvGrpSpPr>
              <p:nvPr/>
            </p:nvGrpSpPr>
            <p:grpSpPr bwMode="auto">
              <a:xfrm>
                <a:off x="2537" y="2264"/>
                <a:ext cx="935" cy="499"/>
                <a:chOff x="2537" y="2264"/>
                <a:chExt cx="935" cy="499"/>
              </a:xfrm>
            </p:grpSpPr>
            <p:sp>
              <p:nvSpPr>
                <p:cNvPr id="3148" name="Rectangle 42"/>
                <p:cNvSpPr>
                  <a:spLocks noChangeArrowheads="1"/>
                </p:cNvSpPr>
                <p:nvPr/>
              </p:nvSpPr>
              <p:spPr bwMode="auto">
                <a:xfrm>
                  <a:off x="2580" y="2264"/>
                  <a:ext cx="849" cy="499"/>
                </a:xfrm>
                <a:prstGeom prst="rect">
                  <a:avLst/>
                </a:prstGeom>
                <a:noFill/>
                <a:ln w="9525">
                  <a:noFill/>
                  <a:miter lim="800000"/>
                  <a:headEnd/>
                  <a:tailEnd/>
                </a:ln>
              </p:spPr>
              <p:txBody>
                <a:bodyPr/>
                <a:lstStyle/>
                <a:p>
                  <a:pPr algn="ctr"/>
                  <a:r>
                    <a:rPr kumimoji="1" lang="en-US" altLang="zh-CN" sz="2200">
                      <a:latin typeface="Times New Roman" pitchFamily="18" charset="0"/>
                    </a:rPr>
                    <a:t>40%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49" name="Rectangle 43"/>
                <p:cNvSpPr>
                  <a:spLocks noChangeArrowheads="1"/>
                </p:cNvSpPr>
                <p:nvPr/>
              </p:nvSpPr>
              <p:spPr bwMode="auto">
                <a:xfrm>
                  <a:off x="2537" y="2264"/>
                  <a:ext cx="935" cy="499"/>
                </a:xfrm>
                <a:prstGeom prst="rect">
                  <a:avLst/>
                </a:prstGeom>
                <a:noFill/>
                <a:ln w="7">
                  <a:noFill/>
                  <a:miter lim="800000"/>
                  <a:headEnd/>
                  <a:tailEnd/>
                </a:ln>
              </p:spPr>
              <p:txBody>
                <a:bodyPr wrap="none"/>
                <a:lstStyle/>
                <a:p>
                  <a:endParaRPr lang="zh-CN" altLang="en-US"/>
                </a:p>
              </p:txBody>
            </p:sp>
          </p:grpSp>
          <p:grpSp>
            <p:nvGrpSpPr>
              <p:cNvPr id="14" name="Group 44"/>
              <p:cNvGrpSpPr>
                <a:grpSpLocks/>
              </p:cNvGrpSpPr>
              <p:nvPr/>
            </p:nvGrpSpPr>
            <p:grpSpPr bwMode="auto">
              <a:xfrm>
                <a:off x="3472" y="2264"/>
                <a:ext cx="880" cy="499"/>
                <a:chOff x="3472" y="2264"/>
                <a:chExt cx="880" cy="499"/>
              </a:xfrm>
            </p:grpSpPr>
            <p:sp>
              <p:nvSpPr>
                <p:cNvPr id="3146" name="Rectangle 45"/>
                <p:cNvSpPr>
                  <a:spLocks noChangeArrowheads="1"/>
                </p:cNvSpPr>
                <p:nvPr/>
              </p:nvSpPr>
              <p:spPr bwMode="auto">
                <a:xfrm>
                  <a:off x="3515" y="2264"/>
                  <a:ext cx="794" cy="499"/>
                </a:xfrm>
                <a:prstGeom prst="rect">
                  <a:avLst/>
                </a:prstGeom>
                <a:noFill/>
                <a:ln w="9525">
                  <a:noFill/>
                  <a:miter lim="800000"/>
                  <a:headEnd/>
                  <a:tailEnd/>
                </a:ln>
              </p:spPr>
              <p:txBody>
                <a:bodyPr/>
                <a:lstStyle/>
                <a:p>
                  <a:pPr algn="ctr"/>
                  <a:r>
                    <a:rPr kumimoji="1" lang="en-US" altLang="zh-CN" sz="2200">
                      <a:latin typeface="Times New Roman" pitchFamily="18" charset="0"/>
                    </a:rPr>
                    <a:t>0.16</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47" name="Rectangle 46"/>
                <p:cNvSpPr>
                  <a:spLocks noChangeArrowheads="1"/>
                </p:cNvSpPr>
                <p:nvPr/>
              </p:nvSpPr>
              <p:spPr bwMode="auto">
                <a:xfrm>
                  <a:off x="3472" y="2264"/>
                  <a:ext cx="880" cy="499"/>
                </a:xfrm>
                <a:prstGeom prst="rect">
                  <a:avLst/>
                </a:prstGeom>
                <a:noFill/>
                <a:ln w="7">
                  <a:noFill/>
                  <a:miter lim="800000"/>
                  <a:headEnd/>
                  <a:tailEnd/>
                </a:ln>
              </p:spPr>
              <p:txBody>
                <a:bodyPr wrap="none"/>
                <a:lstStyle/>
                <a:p>
                  <a:endParaRPr lang="zh-CN" altLang="en-US"/>
                </a:p>
              </p:txBody>
            </p:sp>
          </p:grpSp>
          <p:grpSp>
            <p:nvGrpSpPr>
              <p:cNvPr id="15" name="Group 47"/>
              <p:cNvGrpSpPr>
                <a:grpSpLocks/>
              </p:cNvGrpSpPr>
              <p:nvPr/>
            </p:nvGrpSpPr>
            <p:grpSpPr bwMode="auto">
              <a:xfrm>
                <a:off x="4352" y="2264"/>
                <a:ext cx="1515" cy="499"/>
                <a:chOff x="4352" y="2264"/>
                <a:chExt cx="1515" cy="499"/>
              </a:xfrm>
            </p:grpSpPr>
            <p:sp>
              <p:nvSpPr>
                <p:cNvPr id="3144" name="Rectangle 48"/>
                <p:cNvSpPr>
                  <a:spLocks noChangeArrowheads="1"/>
                </p:cNvSpPr>
                <p:nvPr/>
              </p:nvSpPr>
              <p:spPr bwMode="auto">
                <a:xfrm>
                  <a:off x="4395" y="2264"/>
                  <a:ext cx="1429" cy="499"/>
                </a:xfrm>
                <a:prstGeom prst="rect">
                  <a:avLst/>
                </a:prstGeom>
                <a:noFill/>
                <a:ln w="9525">
                  <a:noFill/>
                  <a:miter lim="800000"/>
                  <a:headEnd/>
                  <a:tailEnd/>
                </a:ln>
              </p:spPr>
              <p:txBody>
                <a:bodyPr/>
                <a:lstStyle/>
                <a:p>
                  <a:pPr algn="ctr"/>
                  <a:r>
                    <a:rPr kumimoji="1" lang="en-US" altLang="zh-CN" sz="2200">
                      <a:latin typeface="Times New Roman" pitchFamily="18" charset="0"/>
                    </a:rPr>
                    <a:t>0.032</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45" name="Rectangle 49"/>
                <p:cNvSpPr>
                  <a:spLocks noChangeArrowheads="1"/>
                </p:cNvSpPr>
                <p:nvPr/>
              </p:nvSpPr>
              <p:spPr bwMode="auto">
                <a:xfrm>
                  <a:off x="4352" y="2264"/>
                  <a:ext cx="1515" cy="499"/>
                </a:xfrm>
                <a:prstGeom prst="rect">
                  <a:avLst/>
                </a:prstGeom>
                <a:noFill/>
                <a:ln w="7">
                  <a:noFill/>
                  <a:miter lim="800000"/>
                  <a:headEnd/>
                  <a:tailEnd/>
                </a:ln>
              </p:spPr>
              <p:txBody>
                <a:bodyPr wrap="none"/>
                <a:lstStyle/>
                <a:p>
                  <a:endParaRPr lang="zh-CN" altLang="en-US"/>
                </a:p>
              </p:txBody>
            </p:sp>
          </p:grpSp>
          <p:grpSp>
            <p:nvGrpSpPr>
              <p:cNvPr id="16" name="Group 50"/>
              <p:cNvGrpSpPr>
                <a:grpSpLocks/>
              </p:cNvGrpSpPr>
              <p:nvPr/>
            </p:nvGrpSpPr>
            <p:grpSpPr bwMode="auto">
              <a:xfrm>
                <a:off x="0" y="2763"/>
                <a:ext cx="880" cy="499"/>
                <a:chOff x="0" y="2763"/>
                <a:chExt cx="880" cy="499"/>
              </a:xfrm>
            </p:grpSpPr>
            <p:sp>
              <p:nvSpPr>
                <p:cNvPr id="3142" name="Rectangle 51"/>
                <p:cNvSpPr>
                  <a:spLocks noChangeArrowheads="1"/>
                </p:cNvSpPr>
                <p:nvPr/>
              </p:nvSpPr>
              <p:spPr bwMode="auto">
                <a:xfrm>
                  <a:off x="43" y="2763"/>
                  <a:ext cx="794" cy="499"/>
                </a:xfrm>
                <a:prstGeom prst="rect">
                  <a:avLst/>
                </a:prstGeom>
                <a:noFill/>
                <a:ln w="9525">
                  <a:noFill/>
                  <a:miter lim="800000"/>
                  <a:headEnd/>
                  <a:tailEnd/>
                </a:ln>
              </p:spPr>
              <p:txBody>
                <a:bodyPr/>
                <a:lstStyle/>
                <a:p>
                  <a:pPr algn="ctr"/>
                  <a:r>
                    <a:rPr kumimoji="1" lang="zh-CN" altLang="en-US" sz="2200">
                      <a:latin typeface="Times New Roman" pitchFamily="18" charset="0"/>
                    </a:rPr>
                    <a:t>正常</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43" name="Rectangle 52"/>
                <p:cNvSpPr>
                  <a:spLocks noChangeArrowheads="1"/>
                </p:cNvSpPr>
                <p:nvPr/>
              </p:nvSpPr>
              <p:spPr bwMode="auto">
                <a:xfrm>
                  <a:off x="0" y="2763"/>
                  <a:ext cx="880" cy="499"/>
                </a:xfrm>
                <a:prstGeom prst="rect">
                  <a:avLst/>
                </a:prstGeom>
                <a:noFill/>
                <a:ln w="7">
                  <a:noFill/>
                  <a:miter lim="800000"/>
                  <a:headEnd/>
                  <a:tailEnd/>
                </a:ln>
              </p:spPr>
              <p:txBody>
                <a:bodyPr wrap="none"/>
                <a:lstStyle/>
                <a:p>
                  <a:endParaRPr lang="zh-CN" altLang="en-US"/>
                </a:p>
              </p:txBody>
            </p:sp>
          </p:grpSp>
          <p:grpSp>
            <p:nvGrpSpPr>
              <p:cNvPr id="17" name="Group 53"/>
              <p:cNvGrpSpPr>
                <a:grpSpLocks/>
              </p:cNvGrpSpPr>
              <p:nvPr/>
            </p:nvGrpSpPr>
            <p:grpSpPr bwMode="auto">
              <a:xfrm>
                <a:off x="880" y="2763"/>
                <a:ext cx="935" cy="499"/>
                <a:chOff x="880" y="2763"/>
                <a:chExt cx="935" cy="499"/>
              </a:xfrm>
            </p:grpSpPr>
            <p:sp>
              <p:nvSpPr>
                <p:cNvPr id="3140" name="Rectangle 54"/>
                <p:cNvSpPr>
                  <a:spLocks noChangeArrowheads="1"/>
                </p:cNvSpPr>
                <p:nvPr/>
              </p:nvSpPr>
              <p:spPr bwMode="auto">
                <a:xfrm>
                  <a:off x="923" y="2763"/>
                  <a:ext cx="849" cy="499"/>
                </a:xfrm>
                <a:prstGeom prst="rect">
                  <a:avLst/>
                </a:prstGeom>
                <a:noFill/>
                <a:ln w="9525">
                  <a:noFill/>
                  <a:miter lim="800000"/>
                  <a:headEnd/>
                  <a:tailEnd/>
                </a:ln>
              </p:spPr>
              <p:txBody>
                <a:bodyPr/>
                <a:lstStyle/>
                <a:p>
                  <a:pPr algn="ctr"/>
                  <a:r>
                    <a:rPr kumimoji="1" lang="en-US" altLang="zh-CN" sz="2200">
                      <a:latin typeface="Times New Roman" pitchFamily="18" charset="0"/>
                    </a:rPr>
                    <a:t>0.60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41" name="Rectangle 55"/>
                <p:cNvSpPr>
                  <a:spLocks noChangeArrowheads="1"/>
                </p:cNvSpPr>
                <p:nvPr/>
              </p:nvSpPr>
              <p:spPr bwMode="auto">
                <a:xfrm>
                  <a:off x="880" y="2763"/>
                  <a:ext cx="935" cy="499"/>
                </a:xfrm>
                <a:prstGeom prst="rect">
                  <a:avLst/>
                </a:prstGeom>
                <a:noFill/>
                <a:ln w="7">
                  <a:noFill/>
                  <a:miter lim="800000"/>
                  <a:headEnd/>
                  <a:tailEnd/>
                </a:ln>
              </p:spPr>
              <p:txBody>
                <a:bodyPr wrap="none"/>
                <a:lstStyle/>
                <a:p>
                  <a:endParaRPr lang="zh-CN" altLang="en-US"/>
                </a:p>
              </p:txBody>
            </p:sp>
          </p:grpSp>
          <p:grpSp>
            <p:nvGrpSpPr>
              <p:cNvPr id="18" name="Group 56"/>
              <p:cNvGrpSpPr>
                <a:grpSpLocks/>
              </p:cNvGrpSpPr>
              <p:nvPr/>
            </p:nvGrpSpPr>
            <p:grpSpPr bwMode="auto">
              <a:xfrm>
                <a:off x="1815" y="2763"/>
                <a:ext cx="722" cy="499"/>
                <a:chOff x="1815" y="2763"/>
                <a:chExt cx="722" cy="499"/>
              </a:xfrm>
            </p:grpSpPr>
            <p:sp>
              <p:nvSpPr>
                <p:cNvPr id="3138" name="Rectangle 57"/>
                <p:cNvSpPr>
                  <a:spLocks noChangeArrowheads="1"/>
                </p:cNvSpPr>
                <p:nvPr/>
              </p:nvSpPr>
              <p:spPr bwMode="auto">
                <a:xfrm>
                  <a:off x="1858" y="2763"/>
                  <a:ext cx="636" cy="499"/>
                </a:xfrm>
                <a:prstGeom prst="rect">
                  <a:avLst/>
                </a:prstGeom>
                <a:noFill/>
                <a:ln w="9525">
                  <a:noFill/>
                  <a:miter lim="800000"/>
                  <a:headEnd/>
                  <a:tailEnd/>
                </a:ln>
              </p:spPr>
              <p:txBody>
                <a:bodyPr/>
                <a:lstStyle/>
                <a:p>
                  <a:pPr algn="ctr"/>
                  <a:r>
                    <a:rPr kumimoji="1" lang="en-US" altLang="zh-CN" sz="2200">
                      <a:latin typeface="Times New Roman" pitchFamily="18" charset="0"/>
                    </a:rPr>
                    <a:t>10%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39" name="Rectangle 58"/>
                <p:cNvSpPr>
                  <a:spLocks noChangeArrowheads="1"/>
                </p:cNvSpPr>
                <p:nvPr/>
              </p:nvSpPr>
              <p:spPr bwMode="auto">
                <a:xfrm>
                  <a:off x="1815" y="2763"/>
                  <a:ext cx="722" cy="499"/>
                </a:xfrm>
                <a:prstGeom prst="rect">
                  <a:avLst/>
                </a:prstGeom>
                <a:noFill/>
                <a:ln w="7">
                  <a:noFill/>
                  <a:miter lim="800000"/>
                  <a:headEnd/>
                  <a:tailEnd/>
                </a:ln>
              </p:spPr>
              <p:txBody>
                <a:bodyPr wrap="none"/>
                <a:lstStyle/>
                <a:p>
                  <a:endParaRPr lang="zh-CN" altLang="en-US"/>
                </a:p>
              </p:txBody>
            </p:sp>
          </p:grpSp>
          <p:grpSp>
            <p:nvGrpSpPr>
              <p:cNvPr id="19" name="Group 59"/>
              <p:cNvGrpSpPr>
                <a:grpSpLocks/>
              </p:cNvGrpSpPr>
              <p:nvPr/>
            </p:nvGrpSpPr>
            <p:grpSpPr bwMode="auto">
              <a:xfrm>
                <a:off x="2537" y="2763"/>
                <a:ext cx="935" cy="499"/>
                <a:chOff x="2537" y="2763"/>
                <a:chExt cx="935" cy="499"/>
              </a:xfrm>
            </p:grpSpPr>
            <p:sp>
              <p:nvSpPr>
                <p:cNvPr id="3136" name="Rectangle 60"/>
                <p:cNvSpPr>
                  <a:spLocks noChangeArrowheads="1"/>
                </p:cNvSpPr>
                <p:nvPr/>
              </p:nvSpPr>
              <p:spPr bwMode="auto">
                <a:xfrm>
                  <a:off x="2580" y="2763"/>
                  <a:ext cx="849" cy="499"/>
                </a:xfrm>
                <a:prstGeom prst="rect">
                  <a:avLst/>
                </a:prstGeom>
                <a:noFill/>
                <a:ln w="9525">
                  <a:noFill/>
                  <a:miter lim="800000"/>
                  <a:headEnd/>
                  <a:tailEnd/>
                </a:ln>
              </p:spPr>
              <p:txBody>
                <a:bodyPr/>
                <a:lstStyle/>
                <a:p>
                  <a:pPr algn="ctr"/>
                  <a:r>
                    <a:rPr kumimoji="1" lang="en-US" altLang="zh-CN" sz="2200">
                      <a:latin typeface="Times New Roman" pitchFamily="18" charset="0"/>
                    </a:rPr>
                    <a:t>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37" name="Rectangle 61"/>
                <p:cNvSpPr>
                  <a:spLocks noChangeArrowheads="1"/>
                </p:cNvSpPr>
                <p:nvPr/>
              </p:nvSpPr>
              <p:spPr bwMode="auto">
                <a:xfrm>
                  <a:off x="2537" y="2763"/>
                  <a:ext cx="935" cy="499"/>
                </a:xfrm>
                <a:prstGeom prst="rect">
                  <a:avLst/>
                </a:prstGeom>
                <a:noFill/>
                <a:ln w="7">
                  <a:noFill/>
                  <a:miter lim="800000"/>
                  <a:headEnd/>
                  <a:tailEnd/>
                </a:ln>
              </p:spPr>
              <p:txBody>
                <a:bodyPr wrap="none"/>
                <a:lstStyle/>
                <a:p>
                  <a:endParaRPr lang="zh-CN" altLang="en-US"/>
                </a:p>
              </p:txBody>
            </p:sp>
          </p:grpSp>
          <p:grpSp>
            <p:nvGrpSpPr>
              <p:cNvPr id="20" name="Group 62"/>
              <p:cNvGrpSpPr>
                <a:grpSpLocks/>
              </p:cNvGrpSpPr>
              <p:nvPr/>
            </p:nvGrpSpPr>
            <p:grpSpPr bwMode="auto">
              <a:xfrm>
                <a:off x="3472" y="2763"/>
                <a:ext cx="880" cy="499"/>
                <a:chOff x="3472" y="2763"/>
                <a:chExt cx="880" cy="499"/>
              </a:xfrm>
            </p:grpSpPr>
            <p:sp>
              <p:nvSpPr>
                <p:cNvPr id="3134" name="Rectangle 63"/>
                <p:cNvSpPr>
                  <a:spLocks noChangeArrowheads="1"/>
                </p:cNvSpPr>
                <p:nvPr/>
              </p:nvSpPr>
              <p:spPr bwMode="auto">
                <a:xfrm>
                  <a:off x="3515" y="2763"/>
                  <a:ext cx="794" cy="499"/>
                </a:xfrm>
                <a:prstGeom prst="rect">
                  <a:avLst/>
                </a:prstGeom>
                <a:noFill/>
                <a:ln w="9525">
                  <a:noFill/>
                  <a:miter lim="800000"/>
                  <a:headEnd/>
                  <a:tailEnd/>
                </a:ln>
              </p:spPr>
              <p:txBody>
                <a:bodyPr/>
                <a:lstStyle/>
                <a:p>
                  <a:pPr algn="ctr"/>
                  <a:r>
                    <a:rPr kumimoji="1" lang="en-US" altLang="zh-CN" sz="2200">
                      <a:latin typeface="Times New Roman" pitchFamily="18" charset="0"/>
                    </a:rPr>
                    <a:t>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35" name="Rectangle 64"/>
                <p:cNvSpPr>
                  <a:spLocks noChangeArrowheads="1"/>
                </p:cNvSpPr>
                <p:nvPr/>
              </p:nvSpPr>
              <p:spPr bwMode="auto">
                <a:xfrm>
                  <a:off x="3472" y="2763"/>
                  <a:ext cx="880" cy="499"/>
                </a:xfrm>
                <a:prstGeom prst="rect">
                  <a:avLst/>
                </a:prstGeom>
                <a:noFill/>
                <a:ln w="7">
                  <a:noFill/>
                  <a:miter lim="800000"/>
                  <a:headEnd/>
                  <a:tailEnd/>
                </a:ln>
              </p:spPr>
              <p:txBody>
                <a:bodyPr wrap="none"/>
                <a:lstStyle/>
                <a:p>
                  <a:endParaRPr lang="zh-CN" altLang="en-US"/>
                </a:p>
              </p:txBody>
            </p:sp>
          </p:grpSp>
          <p:grpSp>
            <p:nvGrpSpPr>
              <p:cNvPr id="21" name="Group 65"/>
              <p:cNvGrpSpPr>
                <a:grpSpLocks/>
              </p:cNvGrpSpPr>
              <p:nvPr/>
            </p:nvGrpSpPr>
            <p:grpSpPr bwMode="auto">
              <a:xfrm>
                <a:off x="4352" y="2763"/>
                <a:ext cx="1515" cy="499"/>
                <a:chOff x="4352" y="2763"/>
                <a:chExt cx="1515" cy="499"/>
              </a:xfrm>
            </p:grpSpPr>
            <p:sp>
              <p:nvSpPr>
                <p:cNvPr id="3132" name="Rectangle 66"/>
                <p:cNvSpPr>
                  <a:spLocks noChangeArrowheads="1"/>
                </p:cNvSpPr>
                <p:nvPr/>
              </p:nvSpPr>
              <p:spPr bwMode="auto">
                <a:xfrm>
                  <a:off x="4395" y="2763"/>
                  <a:ext cx="1429" cy="499"/>
                </a:xfrm>
                <a:prstGeom prst="rect">
                  <a:avLst/>
                </a:prstGeom>
                <a:noFill/>
                <a:ln w="9525">
                  <a:noFill/>
                  <a:miter lim="800000"/>
                  <a:headEnd/>
                  <a:tailEnd/>
                </a:ln>
              </p:spPr>
              <p:txBody>
                <a:bodyPr/>
                <a:lstStyle/>
                <a:p>
                  <a:pPr algn="ctr"/>
                  <a:r>
                    <a:rPr kumimoji="1" lang="en-US" altLang="zh-CN" sz="2200">
                      <a:latin typeface="Times New Roman" pitchFamily="18" charset="0"/>
                    </a:rPr>
                    <a:t>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33" name="Rectangle 67"/>
                <p:cNvSpPr>
                  <a:spLocks noChangeArrowheads="1"/>
                </p:cNvSpPr>
                <p:nvPr/>
              </p:nvSpPr>
              <p:spPr bwMode="auto">
                <a:xfrm>
                  <a:off x="4352" y="2763"/>
                  <a:ext cx="1515" cy="499"/>
                </a:xfrm>
                <a:prstGeom prst="rect">
                  <a:avLst/>
                </a:prstGeom>
                <a:noFill/>
                <a:ln w="7">
                  <a:noFill/>
                  <a:miter lim="800000"/>
                  <a:headEnd/>
                  <a:tailEnd/>
                </a:ln>
              </p:spPr>
              <p:txBody>
                <a:bodyPr wrap="none"/>
                <a:lstStyle/>
                <a:p>
                  <a:endParaRPr lang="zh-CN" altLang="en-US"/>
                </a:p>
              </p:txBody>
            </p:sp>
          </p:grpSp>
          <p:grpSp>
            <p:nvGrpSpPr>
              <p:cNvPr id="22" name="Group 68"/>
              <p:cNvGrpSpPr>
                <a:grpSpLocks/>
              </p:cNvGrpSpPr>
              <p:nvPr/>
            </p:nvGrpSpPr>
            <p:grpSpPr bwMode="auto">
              <a:xfrm>
                <a:off x="0" y="3262"/>
                <a:ext cx="880" cy="499"/>
                <a:chOff x="0" y="3262"/>
                <a:chExt cx="880" cy="499"/>
              </a:xfrm>
            </p:grpSpPr>
            <p:sp>
              <p:nvSpPr>
                <p:cNvPr id="3130" name="Rectangle 69"/>
                <p:cNvSpPr>
                  <a:spLocks noChangeArrowheads="1"/>
                </p:cNvSpPr>
                <p:nvPr/>
              </p:nvSpPr>
              <p:spPr bwMode="auto">
                <a:xfrm>
                  <a:off x="43" y="3262"/>
                  <a:ext cx="794" cy="499"/>
                </a:xfrm>
                <a:prstGeom prst="rect">
                  <a:avLst/>
                </a:prstGeom>
                <a:noFill/>
                <a:ln w="9525">
                  <a:noFill/>
                  <a:miter lim="800000"/>
                  <a:headEnd/>
                  <a:tailEnd/>
                </a:ln>
              </p:spPr>
              <p:txBody>
                <a:bodyPr/>
                <a:lstStyle/>
                <a:p>
                  <a:pPr algn="ctr"/>
                  <a:r>
                    <a:rPr kumimoji="1" lang="zh-CN" altLang="en-US" sz="2200">
                      <a:latin typeface="Times New Roman" pitchFamily="18" charset="0"/>
                    </a:rPr>
                    <a:t>弱</a:t>
                  </a:r>
                  <a:endParaRPr kumimoji="1" lang="zh-CN" altLang="en-US" sz="2400">
                    <a:latin typeface="Times New Roman" pitchFamily="18" charset="0"/>
                  </a:endParaRPr>
                </a:p>
                <a:p>
                  <a:pPr algn="ctr" eaLnBrk="0" hangingPunct="0"/>
                  <a:endParaRPr kumimoji="1" lang="en-US" altLang="zh-CN" sz="2400">
                    <a:latin typeface="Times New Roman" pitchFamily="18" charset="0"/>
                  </a:endParaRPr>
                </a:p>
              </p:txBody>
            </p:sp>
            <p:sp>
              <p:nvSpPr>
                <p:cNvPr id="3131" name="Rectangle 70"/>
                <p:cNvSpPr>
                  <a:spLocks noChangeArrowheads="1"/>
                </p:cNvSpPr>
                <p:nvPr/>
              </p:nvSpPr>
              <p:spPr bwMode="auto">
                <a:xfrm>
                  <a:off x="0" y="3262"/>
                  <a:ext cx="880" cy="499"/>
                </a:xfrm>
                <a:prstGeom prst="rect">
                  <a:avLst/>
                </a:prstGeom>
                <a:noFill/>
                <a:ln w="7">
                  <a:noFill/>
                  <a:miter lim="800000"/>
                  <a:headEnd/>
                  <a:tailEnd/>
                </a:ln>
              </p:spPr>
              <p:txBody>
                <a:bodyPr wrap="none"/>
                <a:lstStyle/>
                <a:p>
                  <a:endParaRPr lang="zh-CN" altLang="en-US"/>
                </a:p>
              </p:txBody>
            </p:sp>
          </p:grpSp>
          <p:grpSp>
            <p:nvGrpSpPr>
              <p:cNvPr id="23" name="Group 71"/>
              <p:cNvGrpSpPr>
                <a:grpSpLocks/>
              </p:cNvGrpSpPr>
              <p:nvPr/>
            </p:nvGrpSpPr>
            <p:grpSpPr bwMode="auto">
              <a:xfrm>
                <a:off x="880" y="3262"/>
                <a:ext cx="935" cy="499"/>
                <a:chOff x="880" y="3262"/>
                <a:chExt cx="935" cy="499"/>
              </a:xfrm>
            </p:grpSpPr>
            <p:sp>
              <p:nvSpPr>
                <p:cNvPr id="3128" name="Rectangle 72"/>
                <p:cNvSpPr>
                  <a:spLocks noChangeArrowheads="1"/>
                </p:cNvSpPr>
                <p:nvPr/>
              </p:nvSpPr>
              <p:spPr bwMode="auto">
                <a:xfrm>
                  <a:off x="923" y="3262"/>
                  <a:ext cx="849" cy="499"/>
                </a:xfrm>
                <a:prstGeom prst="rect">
                  <a:avLst/>
                </a:prstGeom>
                <a:noFill/>
                <a:ln w="9525">
                  <a:noFill/>
                  <a:miter lim="800000"/>
                  <a:headEnd/>
                  <a:tailEnd/>
                </a:ln>
              </p:spPr>
              <p:txBody>
                <a:bodyPr/>
                <a:lstStyle/>
                <a:p>
                  <a:pPr algn="ctr"/>
                  <a:r>
                    <a:rPr kumimoji="1" lang="en-US" altLang="zh-CN" sz="2200">
                      <a:latin typeface="Times New Roman" pitchFamily="18" charset="0"/>
                    </a:rPr>
                    <a:t>0.20</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29" name="Rectangle 73"/>
                <p:cNvSpPr>
                  <a:spLocks noChangeArrowheads="1"/>
                </p:cNvSpPr>
                <p:nvPr/>
              </p:nvSpPr>
              <p:spPr bwMode="auto">
                <a:xfrm>
                  <a:off x="880" y="3262"/>
                  <a:ext cx="935" cy="499"/>
                </a:xfrm>
                <a:prstGeom prst="rect">
                  <a:avLst/>
                </a:prstGeom>
                <a:noFill/>
                <a:ln w="7">
                  <a:noFill/>
                  <a:miter lim="800000"/>
                  <a:headEnd/>
                  <a:tailEnd/>
                </a:ln>
              </p:spPr>
              <p:txBody>
                <a:bodyPr wrap="none"/>
                <a:lstStyle/>
                <a:p>
                  <a:endParaRPr lang="zh-CN" altLang="en-US"/>
                </a:p>
              </p:txBody>
            </p:sp>
          </p:grpSp>
          <p:grpSp>
            <p:nvGrpSpPr>
              <p:cNvPr id="24" name="Group 74"/>
              <p:cNvGrpSpPr>
                <a:grpSpLocks/>
              </p:cNvGrpSpPr>
              <p:nvPr/>
            </p:nvGrpSpPr>
            <p:grpSpPr bwMode="auto">
              <a:xfrm>
                <a:off x="1815" y="3262"/>
                <a:ext cx="722" cy="499"/>
                <a:chOff x="1815" y="3262"/>
                <a:chExt cx="722" cy="499"/>
              </a:xfrm>
            </p:grpSpPr>
            <p:sp>
              <p:nvSpPr>
                <p:cNvPr id="3126" name="Rectangle 75"/>
                <p:cNvSpPr>
                  <a:spLocks noChangeArrowheads="1"/>
                </p:cNvSpPr>
                <p:nvPr/>
              </p:nvSpPr>
              <p:spPr bwMode="auto">
                <a:xfrm>
                  <a:off x="1858" y="3262"/>
                  <a:ext cx="636" cy="499"/>
                </a:xfrm>
                <a:prstGeom prst="rect">
                  <a:avLst/>
                </a:prstGeom>
                <a:noFill/>
                <a:ln w="9525">
                  <a:noFill/>
                  <a:miter lim="800000"/>
                  <a:headEnd/>
                  <a:tailEnd/>
                </a:ln>
              </p:spPr>
              <p:txBody>
                <a:bodyPr/>
                <a:lstStyle/>
                <a:p>
                  <a:pPr algn="ctr"/>
                  <a:r>
                    <a:rPr kumimoji="1" lang="en-US" altLang="zh-CN" sz="2200">
                      <a:latin typeface="Times New Roman" pitchFamily="18" charset="0"/>
                      <a:sym typeface="Symbol" pitchFamily="18" charset="2"/>
                    </a:rPr>
                    <a:t></a:t>
                  </a:r>
                  <a:r>
                    <a:rPr kumimoji="1" lang="en-US" altLang="zh-CN" sz="2200">
                      <a:latin typeface="Times New Roman" pitchFamily="18" charset="0"/>
                    </a:rPr>
                    <a:t>30%</a:t>
                  </a:r>
                  <a:endParaRPr kumimoji="1" lang="en-US" altLang="zh-CN" sz="2400">
                    <a:latin typeface="Times New Roman" pitchFamily="18" charset="0"/>
                    <a:sym typeface="Symbol" pitchFamily="18" charset="2"/>
                  </a:endParaRPr>
                </a:p>
                <a:p>
                  <a:pPr algn="ctr" eaLnBrk="0" hangingPunct="0"/>
                  <a:endParaRPr kumimoji="1" lang="en-US" altLang="zh-CN" sz="2200">
                    <a:latin typeface="Times New Roman" pitchFamily="18" charset="0"/>
                    <a:sym typeface="Symbol" pitchFamily="18" charset="2"/>
                  </a:endParaRPr>
                </a:p>
              </p:txBody>
            </p:sp>
            <p:sp>
              <p:nvSpPr>
                <p:cNvPr id="3127" name="Rectangle 76"/>
                <p:cNvSpPr>
                  <a:spLocks noChangeArrowheads="1"/>
                </p:cNvSpPr>
                <p:nvPr/>
              </p:nvSpPr>
              <p:spPr bwMode="auto">
                <a:xfrm>
                  <a:off x="1815" y="3262"/>
                  <a:ext cx="722" cy="499"/>
                </a:xfrm>
                <a:prstGeom prst="rect">
                  <a:avLst/>
                </a:prstGeom>
                <a:noFill/>
                <a:ln w="7">
                  <a:noFill/>
                  <a:miter lim="800000"/>
                  <a:headEnd/>
                  <a:tailEnd/>
                </a:ln>
              </p:spPr>
              <p:txBody>
                <a:bodyPr wrap="none"/>
                <a:lstStyle/>
                <a:p>
                  <a:endParaRPr lang="zh-CN" altLang="en-US"/>
                </a:p>
              </p:txBody>
            </p:sp>
          </p:grpSp>
          <p:grpSp>
            <p:nvGrpSpPr>
              <p:cNvPr id="25" name="Group 77"/>
              <p:cNvGrpSpPr>
                <a:grpSpLocks/>
              </p:cNvGrpSpPr>
              <p:nvPr/>
            </p:nvGrpSpPr>
            <p:grpSpPr bwMode="auto">
              <a:xfrm>
                <a:off x="2537" y="3262"/>
                <a:ext cx="935" cy="499"/>
                <a:chOff x="2537" y="3262"/>
                <a:chExt cx="935" cy="499"/>
              </a:xfrm>
            </p:grpSpPr>
            <p:sp>
              <p:nvSpPr>
                <p:cNvPr id="3124" name="Rectangle 78"/>
                <p:cNvSpPr>
                  <a:spLocks noChangeArrowheads="1"/>
                </p:cNvSpPr>
                <p:nvPr/>
              </p:nvSpPr>
              <p:spPr bwMode="auto">
                <a:xfrm>
                  <a:off x="2580" y="3262"/>
                  <a:ext cx="849" cy="499"/>
                </a:xfrm>
                <a:prstGeom prst="rect">
                  <a:avLst/>
                </a:prstGeom>
                <a:noFill/>
                <a:ln w="9525">
                  <a:noFill/>
                  <a:miter lim="800000"/>
                  <a:headEnd/>
                  <a:tailEnd/>
                </a:ln>
              </p:spPr>
              <p:txBody>
                <a:bodyPr/>
                <a:lstStyle/>
                <a:p>
                  <a:pPr algn="ctr"/>
                  <a:r>
                    <a:rPr kumimoji="1" lang="en-US" altLang="zh-CN" sz="2200">
                      <a:latin typeface="Times New Roman" pitchFamily="18" charset="0"/>
                      <a:sym typeface="Symbol" pitchFamily="18" charset="2"/>
                    </a:rPr>
                    <a:t></a:t>
                  </a:r>
                  <a:r>
                    <a:rPr kumimoji="1" lang="en-US" altLang="zh-CN" sz="2200">
                      <a:latin typeface="Times New Roman" pitchFamily="18" charset="0"/>
                    </a:rPr>
                    <a:t>40%</a:t>
                  </a:r>
                  <a:endParaRPr kumimoji="1" lang="en-US" altLang="zh-CN" sz="2400">
                    <a:latin typeface="Times New Roman" pitchFamily="18" charset="0"/>
                    <a:sym typeface="Symbol" pitchFamily="18" charset="2"/>
                  </a:endParaRPr>
                </a:p>
                <a:p>
                  <a:pPr algn="ctr" eaLnBrk="0" hangingPunct="0"/>
                  <a:endParaRPr kumimoji="1" lang="en-US" altLang="zh-CN" sz="2200">
                    <a:latin typeface="Times New Roman" pitchFamily="18" charset="0"/>
                    <a:sym typeface="Symbol" pitchFamily="18" charset="2"/>
                  </a:endParaRPr>
                </a:p>
              </p:txBody>
            </p:sp>
            <p:sp>
              <p:nvSpPr>
                <p:cNvPr id="3125" name="Rectangle 79"/>
                <p:cNvSpPr>
                  <a:spLocks noChangeArrowheads="1"/>
                </p:cNvSpPr>
                <p:nvPr/>
              </p:nvSpPr>
              <p:spPr bwMode="auto">
                <a:xfrm>
                  <a:off x="2537" y="3262"/>
                  <a:ext cx="935" cy="499"/>
                </a:xfrm>
                <a:prstGeom prst="rect">
                  <a:avLst/>
                </a:prstGeom>
                <a:noFill/>
                <a:ln w="7">
                  <a:noFill/>
                  <a:miter lim="800000"/>
                  <a:headEnd/>
                  <a:tailEnd/>
                </a:ln>
              </p:spPr>
              <p:txBody>
                <a:bodyPr wrap="none"/>
                <a:lstStyle/>
                <a:p>
                  <a:endParaRPr lang="zh-CN" altLang="en-US"/>
                </a:p>
              </p:txBody>
            </p:sp>
          </p:grpSp>
          <p:grpSp>
            <p:nvGrpSpPr>
              <p:cNvPr id="26" name="Group 80"/>
              <p:cNvGrpSpPr>
                <a:grpSpLocks/>
              </p:cNvGrpSpPr>
              <p:nvPr/>
            </p:nvGrpSpPr>
            <p:grpSpPr bwMode="auto">
              <a:xfrm>
                <a:off x="3472" y="3262"/>
                <a:ext cx="880" cy="499"/>
                <a:chOff x="3472" y="3262"/>
                <a:chExt cx="880" cy="499"/>
              </a:xfrm>
            </p:grpSpPr>
            <p:sp>
              <p:nvSpPr>
                <p:cNvPr id="3122" name="Rectangle 81"/>
                <p:cNvSpPr>
                  <a:spLocks noChangeArrowheads="1"/>
                </p:cNvSpPr>
                <p:nvPr/>
              </p:nvSpPr>
              <p:spPr bwMode="auto">
                <a:xfrm>
                  <a:off x="3515" y="3262"/>
                  <a:ext cx="794" cy="499"/>
                </a:xfrm>
                <a:prstGeom prst="rect">
                  <a:avLst/>
                </a:prstGeom>
                <a:noFill/>
                <a:ln w="9525">
                  <a:noFill/>
                  <a:miter lim="800000"/>
                  <a:headEnd/>
                  <a:tailEnd/>
                </a:ln>
              </p:spPr>
              <p:txBody>
                <a:bodyPr/>
                <a:lstStyle/>
                <a:p>
                  <a:pPr algn="ctr"/>
                  <a:r>
                    <a:rPr kumimoji="1" lang="en-US" altLang="zh-CN" sz="2200">
                      <a:latin typeface="Times New Roman" pitchFamily="18" charset="0"/>
                    </a:rPr>
                    <a:t>0.16</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23" name="Rectangle 82"/>
                <p:cNvSpPr>
                  <a:spLocks noChangeArrowheads="1"/>
                </p:cNvSpPr>
                <p:nvPr/>
              </p:nvSpPr>
              <p:spPr bwMode="auto">
                <a:xfrm>
                  <a:off x="3472" y="3262"/>
                  <a:ext cx="880" cy="499"/>
                </a:xfrm>
                <a:prstGeom prst="rect">
                  <a:avLst/>
                </a:prstGeom>
                <a:noFill/>
                <a:ln w="7">
                  <a:noFill/>
                  <a:miter lim="800000"/>
                  <a:headEnd/>
                  <a:tailEnd/>
                </a:ln>
              </p:spPr>
              <p:txBody>
                <a:bodyPr wrap="none"/>
                <a:lstStyle/>
                <a:p>
                  <a:endParaRPr lang="zh-CN" altLang="en-US"/>
                </a:p>
              </p:txBody>
            </p:sp>
          </p:grpSp>
          <p:grpSp>
            <p:nvGrpSpPr>
              <p:cNvPr id="27" name="Group 83"/>
              <p:cNvGrpSpPr>
                <a:grpSpLocks/>
              </p:cNvGrpSpPr>
              <p:nvPr/>
            </p:nvGrpSpPr>
            <p:grpSpPr bwMode="auto">
              <a:xfrm>
                <a:off x="4352" y="3262"/>
                <a:ext cx="1515" cy="499"/>
                <a:chOff x="4352" y="3262"/>
                <a:chExt cx="1515" cy="499"/>
              </a:xfrm>
            </p:grpSpPr>
            <p:sp>
              <p:nvSpPr>
                <p:cNvPr id="3120" name="Rectangle 84"/>
                <p:cNvSpPr>
                  <a:spLocks noChangeArrowheads="1"/>
                </p:cNvSpPr>
                <p:nvPr/>
              </p:nvSpPr>
              <p:spPr bwMode="auto">
                <a:xfrm>
                  <a:off x="4395" y="3262"/>
                  <a:ext cx="1429" cy="499"/>
                </a:xfrm>
                <a:prstGeom prst="rect">
                  <a:avLst/>
                </a:prstGeom>
                <a:noFill/>
                <a:ln w="9525">
                  <a:noFill/>
                  <a:miter lim="800000"/>
                  <a:headEnd/>
                  <a:tailEnd/>
                </a:ln>
              </p:spPr>
              <p:txBody>
                <a:bodyPr/>
                <a:lstStyle/>
                <a:p>
                  <a:pPr algn="ctr"/>
                  <a:r>
                    <a:rPr kumimoji="1" lang="en-US" altLang="zh-CN" sz="2200">
                      <a:latin typeface="Times New Roman" pitchFamily="18" charset="0"/>
                    </a:rPr>
                    <a:t>0.032</a:t>
                  </a:r>
                  <a:endParaRPr kumimoji="1" lang="en-US" altLang="zh-CN" sz="2400">
                    <a:latin typeface="Times New Roman" pitchFamily="18" charset="0"/>
                  </a:endParaRPr>
                </a:p>
                <a:p>
                  <a:pPr algn="ctr" eaLnBrk="0" hangingPunct="0"/>
                  <a:endParaRPr kumimoji="1" lang="en-US" altLang="zh-CN" sz="2400">
                    <a:latin typeface="Times New Roman" pitchFamily="18" charset="0"/>
                  </a:endParaRPr>
                </a:p>
              </p:txBody>
            </p:sp>
            <p:sp>
              <p:nvSpPr>
                <p:cNvPr id="3121" name="Rectangle 85"/>
                <p:cNvSpPr>
                  <a:spLocks noChangeArrowheads="1"/>
                </p:cNvSpPr>
                <p:nvPr/>
              </p:nvSpPr>
              <p:spPr bwMode="auto">
                <a:xfrm>
                  <a:off x="4352" y="3262"/>
                  <a:ext cx="1515" cy="499"/>
                </a:xfrm>
                <a:prstGeom prst="rect">
                  <a:avLst/>
                </a:prstGeom>
                <a:noFill/>
                <a:ln w="7">
                  <a:noFill/>
                  <a:miter lim="800000"/>
                  <a:headEnd/>
                  <a:tailEnd/>
                </a:ln>
              </p:spPr>
              <p:txBody>
                <a:bodyPr wrap="none"/>
                <a:lstStyle/>
                <a:p>
                  <a:endParaRPr lang="zh-CN" altLang="en-US"/>
                </a:p>
              </p:txBody>
            </p:sp>
          </p:grpSp>
        </p:grpSp>
        <p:sp>
          <p:nvSpPr>
            <p:cNvPr id="3095" name="Rectangle 86"/>
            <p:cNvSpPr>
              <a:spLocks noChangeArrowheads="1"/>
            </p:cNvSpPr>
            <p:nvPr/>
          </p:nvSpPr>
          <p:spPr bwMode="auto">
            <a:xfrm>
              <a:off x="-3" y="1551"/>
              <a:ext cx="5873" cy="2213"/>
            </a:xfrm>
            <a:prstGeom prst="rect">
              <a:avLst/>
            </a:prstGeom>
            <a:noFill/>
            <a:ln w="9525">
              <a:noFill/>
              <a:miter lim="800000"/>
              <a:headEnd/>
              <a:tailEnd/>
            </a:ln>
          </p:spPr>
          <p:txBody>
            <a:bodyPr wrap="none"/>
            <a:lstStyle/>
            <a:p>
              <a:endParaRPr lang="zh-CN" altLang="en-US"/>
            </a:p>
          </p:txBody>
        </p:sp>
      </p:grpSp>
      <p:sp>
        <p:nvSpPr>
          <p:cNvPr id="3089" name="Text Box 87"/>
          <p:cNvSpPr txBox="1">
            <a:spLocks noChangeArrowheads="1"/>
          </p:cNvSpPr>
          <p:nvPr/>
        </p:nvSpPr>
        <p:spPr bwMode="auto">
          <a:xfrm>
            <a:off x="533400" y="1600200"/>
            <a:ext cx="3140075" cy="457200"/>
          </a:xfrm>
          <a:prstGeom prst="rect">
            <a:avLst/>
          </a:prstGeom>
          <a:noFill/>
          <a:ln w="9525">
            <a:noFill/>
            <a:miter lim="800000"/>
            <a:headEnd/>
            <a:tailEnd/>
          </a:ln>
        </p:spPr>
        <p:txBody>
          <a:bodyPr>
            <a:spAutoFit/>
          </a:bodyPr>
          <a:lstStyle/>
          <a:p>
            <a:r>
              <a:rPr kumimoji="1" lang="en-US" altLang="zh-CN" sz="2400">
                <a:latin typeface="Times New Roman" pitchFamily="18" charset="0"/>
              </a:rPr>
              <a:t> Risco</a:t>
            </a:r>
            <a:r>
              <a:rPr kumimoji="1" lang="zh-CN" altLang="en-US" sz="2400">
                <a:latin typeface="Times New Roman" pitchFamily="18" charset="0"/>
              </a:rPr>
              <a:t>的方差</a:t>
            </a:r>
          </a:p>
        </p:txBody>
      </p:sp>
      <p:sp>
        <p:nvSpPr>
          <p:cNvPr id="3090" name="Rectangle 88"/>
          <p:cNvSpPr>
            <a:spLocks noChangeArrowheads="1"/>
          </p:cNvSpPr>
          <p:nvPr/>
        </p:nvSpPr>
        <p:spPr bwMode="auto">
          <a:xfrm>
            <a:off x="4229100" y="5410200"/>
            <a:ext cx="685800" cy="396875"/>
          </a:xfrm>
          <a:prstGeom prst="rect">
            <a:avLst/>
          </a:prstGeom>
          <a:noFill/>
          <a:ln w="9525">
            <a:noFill/>
            <a:miter lim="800000"/>
            <a:headEnd/>
            <a:tailEnd/>
          </a:ln>
        </p:spPr>
        <p:txBody>
          <a:bodyPr>
            <a:spAutoFit/>
          </a:bodyPr>
          <a:lstStyle/>
          <a:p>
            <a:r>
              <a:rPr kumimoji="1" lang="en-US" altLang="zh-CN" sz="2000">
                <a:latin typeface="Times New Roman" pitchFamily="18" charset="0"/>
              </a:rPr>
              <a:t> </a:t>
            </a:r>
            <a:r>
              <a:rPr kumimoji="1" lang="zh-CN" altLang="en-US" sz="2000">
                <a:latin typeface="Times New Roman" pitchFamily="18" charset="0"/>
              </a:rPr>
              <a:t>和</a:t>
            </a:r>
            <a:r>
              <a:rPr kumimoji="1" lang="zh-CN" altLang="en-US" sz="1000">
                <a:latin typeface="Times New Roman" pitchFamily="18" charset="0"/>
              </a:rPr>
              <a:t> </a:t>
            </a:r>
            <a:endParaRPr kumimoji="1" lang="zh-CN" altLang="en-US" sz="2400">
              <a:latin typeface="Times New Roman" pitchFamily="18" charset="0"/>
            </a:endParaRPr>
          </a:p>
        </p:txBody>
      </p:sp>
      <p:graphicFrame>
        <p:nvGraphicFramePr>
          <p:cNvPr id="3075" name="Object 89"/>
          <p:cNvGraphicFramePr>
            <a:graphicFrameLocks noChangeAspect="1"/>
          </p:cNvGraphicFramePr>
          <p:nvPr/>
        </p:nvGraphicFramePr>
        <p:xfrm>
          <a:off x="4953000" y="5410200"/>
          <a:ext cx="2390775" cy="447675"/>
        </p:xfrm>
        <a:graphic>
          <a:graphicData uri="http://schemas.openxmlformats.org/presentationml/2006/ole">
            <mc:AlternateContent xmlns:mc="http://schemas.openxmlformats.org/markup-compatibility/2006">
              <mc:Choice xmlns:v="urn:schemas-microsoft-com:vml" Requires="v">
                <p:oleObj spid="_x0000_s67641" r:id="rId6" imgW="2387600" imgH="444500" progId="Equation.3">
                  <p:embed/>
                </p:oleObj>
              </mc:Choice>
              <mc:Fallback>
                <p:oleObj r:id="rId6" imgW="2387600" imgH="444500" progId="Equation.3">
                  <p:embed/>
                  <p:pic>
                    <p:nvPicPr>
                      <p:cNvPr id="0" name="Object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5410200"/>
                        <a:ext cx="2390775" cy="4476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3076" name="Object 90"/>
          <p:cNvGraphicFramePr>
            <a:graphicFrameLocks noChangeAspect="1"/>
          </p:cNvGraphicFramePr>
          <p:nvPr/>
        </p:nvGraphicFramePr>
        <p:xfrm>
          <a:off x="838200" y="5410200"/>
          <a:ext cx="3419475" cy="419100"/>
        </p:xfrm>
        <a:graphic>
          <a:graphicData uri="http://schemas.openxmlformats.org/presentationml/2006/ole">
            <mc:AlternateContent xmlns:mc="http://schemas.openxmlformats.org/markup-compatibility/2006">
              <mc:Choice xmlns:v="urn:schemas-microsoft-com:vml" Requires="v">
                <p:oleObj spid="_x0000_s67642" r:id="rId8" imgW="3416300" imgH="419100" progId="Equation.3">
                  <p:embed/>
                </p:oleObj>
              </mc:Choice>
              <mc:Fallback>
                <p:oleObj r:id="rId8" imgW="3416300" imgH="419100" progId="Equation.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410200"/>
                        <a:ext cx="3419475" cy="4191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091" name="Line 91"/>
          <p:cNvSpPr>
            <a:spLocks noChangeShapeType="1"/>
          </p:cNvSpPr>
          <p:nvPr/>
        </p:nvSpPr>
        <p:spPr bwMode="auto">
          <a:xfrm>
            <a:off x="457200" y="2057400"/>
            <a:ext cx="8534400" cy="0"/>
          </a:xfrm>
          <a:prstGeom prst="line">
            <a:avLst/>
          </a:prstGeom>
          <a:noFill/>
          <a:ln w="15875">
            <a:solidFill>
              <a:schemeClr val="tx1"/>
            </a:solidFill>
            <a:round/>
            <a:headEnd/>
            <a:tailEnd/>
          </a:ln>
        </p:spPr>
        <p:txBody>
          <a:bodyPr wrap="none"/>
          <a:lstStyle/>
          <a:p>
            <a:endParaRPr lang="zh-CN" altLang="en-US"/>
          </a:p>
        </p:txBody>
      </p:sp>
      <p:sp>
        <p:nvSpPr>
          <p:cNvPr id="3092" name="Line 92"/>
          <p:cNvSpPr>
            <a:spLocks noChangeShapeType="1"/>
          </p:cNvSpPr>
          <p:nvPr/>
        </p:nvSpPr>
        <p:spPr bwMode="auto">
          <a:xfrm>
            <a:off x="457200" y="2895600"/>
            <a:ext cx="8534400" cy="0"/>
          </a:xfrm>
          <a:prstGeom prst="line">
            <a:avLst/>
          </a:prstGeom>
          <a:noFill/>
          <a:ln w="15875">
            <a:solidFill>
              <a:schemeClr val="bg2"/>
            </a:solidFill>
            <a:round/>
            <a:headEnd/>
            <a:tailEnd/>
          </a:ln>
        </p:spPr>
        <p:txBody>
          <a:bodyPr wrap="none"/>
          <a:lstStyle/>
          <a:p>
            <a:endParaRPr lang="zh-CN" altLang="en-US"/>
          </a:p>
        </p:txBody>
      </p:sp>
      <p:sp>
        <p:nvSpPr>
          <p:cNvPr id="3093" name="Line 93"/>
          <p:cNvSpPr>
            <a:spLocks noChangeShapeType="1"/>
          </p:cNvSpPr>
          <p:nvPr/>
        </p:nvSpPr>
        <p:spPr bwMode="auto">
          <a:xfrm>
            <a:off x="457200" y="4648200"/>
            <a:ext cx="8534400" cy="0"/>
          </a:xfrm>
          <a:prstGeom prst="line">
            <a:avLst/>
          </a:prstGeom>
          <a:noFill/>
          <a:ln w="15875">
            <a:solidFill>
              <a:schemeClr val="bg2"/>
            </a:solidFill>
            <a:round/>
            <a:headEnd/>
            <a:tailEnd/>
          </a:ln>
        </p:spPr>
        <p:txBody>
          <a:bodyPr wrap="none"/>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3D519EE4-D2A7-429D-94CB-7834AF6E65FC}" type="slidenum">
              <a:rPr lang="en-US" altLang="zh-CN"/>
              <a:pPr/>
              <a:t>78</a:t>
            </a:fld>
            <a:endParaRPr lang="en-US" altLang="zh-CN"/>
          </a:p>
        </p:txBody>
      </p:sp>
      <p:sp>
        <p:nvSpPr>
          <p:cNvPr id="80898" name="Rectangle 2"/>
          <p:cNvSpPr>
            <a:spLocks noGrp="1" noChangeArrowheads="1"/>
          </p:cNvSpPr>
          <p:nvPr>
            <p:ph type="title"/>
          </p:nvPr>
        </p:nvSpPr>
        <p:spPr/>
        <p:txBody>
          <a:bodyPr/>
          <a:lstStyle/>
          <a:p>
            <a:pPr eaLnBrk="1" hangingPunct="1"/>
            <a:endParaRPr lang="zh-CN" altLang="zh-CN" smtClean="0"/>
          </a:p>
        </p:txBody>
      </p:sp>
      <p:sp>
        <p:nvSpPr>
          <p:cNvPr id="26629" name="Rectangle 3"/>
          <p:cNvSpPr>
            <a:spLocks noGrp="1" noChangeArrowheads="1"/>
          </p:cNvSpPr>
          <p:nvPr>
            <p:ph type="body" idx="1"/>
          </p:nvPr>
        </p:nvSpPr>
        <p:spPr/>
        <p:txBody>
          <a:bodyPr/>
          <a:lstStyle/>
          <a:p>
            <a:pPr eaLnBrk="1" hangingPunct="1"/>
            <a:r>
              <a:rPr lang="zh-CN" altLang="en-US" smtClean="0"/>
              <a:t>现实生活中，股票收益的范围并不像例子中那样局限于几个数值，回报率可以是任何数值。因此，股票回报分布是一个连续概率分布，应用最广泛的分布是正态分布。</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2"/>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27651" name="灯片编号占位符 3"/>
          <p:cNvSpPr>
            <a:spLocks noGrp="1"/>
          </p:cNvSpPr>
          <p:nvPr>
            <p:ph type="sldNum" sz="quarter" idx="12"/>
          </p:nvPr>
        </p:nvSpPr>
        <p:spPr>
          <a:noFill/>
        </p:spPr>
        <p:txBody>
          <a:bodyPr/>
          <a:lstStyle/>
          <a:p>
            <a:fld id="{F98327E3-D780-4541-9113-F355CF54DD37}" type="slidenum">
              <a:rPr lang="en-US" altLang="zh-CN"/>
              <a:pPr/>
              <a:t>79</a:t>
            </a:fld>
            <a:endParaRPr lang="en-US" altLang="zh-CN"/>
          </a:p>
        </p:txBody>
      </p:sp>
      <p:sp>
        <p:nvSpPr>
          <p:cNvPr id="27652" name="Rectangle 2"/>
          <p:cNvSpPr>
            <a:spLocks noChangeArrowheads="1"/>
          </p:cNvSpPr>
          <p:nvPr/>
        </p:nvSpPr>
        <p:spPr bwMode="auto">
          <a:xfrm>
            <a:off x="0" y="1295400"/>
            <a:ext cx="9144000" cy="1219200"/>
          </a:xfrm>
          <a:prstGeom prst="rect">
            <a:avLst/>
          </a:prstGeom>
          <a:noFill/>
          <a:ln w="9525">
            <a:noFill/>
            <a:miter lim="800000"/>
            <a:headEnd/>
            <a:tailEnd/>
          </a:ln>
        </p:spPr>
        <p:txBody>
          <a:bodyPr>
            <a:spAutoFit/>
          </a:bodyPr>
          <a:lstStyle/>
          <a:p>
            <a:pPr indent="-457200" eaLnBrk="0" hangingPunct="0"/>
            <a:r>
              <a:rPr kumimoji="1" lang="en-US" altLang="zh-CN" sz="2400">
                <a:latin typeface="Times New Roman" pitchFamily="18" charset="0"/>
              </a:rPr>
              <a:t> </a:t>
            </a:r>
          </a:p>
          <a:p>
            <a:pPr indent="-457200" eaLnBrk="0" hangingPunct="0"/>
            <a:r>
              <a:rPr kumimoji="1" lang="en-US" altLang="zh-CN" sz="2400">
                <a:latin typeface="Times New Roman" pitchFamily="18" charset="0"/>
              </a:rPr>
              <a:t> </a:t>
            </a:r>
          </a:p>
          <a:p>
            <a:pPr indent="-457200" eaLnBrk="0" hangingPunct="0">
              <a:buFontTx/>
              <a:buChar char="•"/>
            </a:pPr>
            <a:r>
              <a:rPr kumimoji="1" lang="en-US" altLang="zh-CN" sz="2600">
                <a:latin typeface="Times New Roman" pitchFamily="18" charset="0"/>
                <a:sym typeface="Symbol" pitchFamily="18" charset="2"/>
              </a:rPr>
              <a:t>       </a:t>
            </a:r>
          </a:p>
        </p:txBody>
      </p:sp>
      <p:sp>
        <p:nvSpPr>
          <p:cNvPr id="27653" name="Rectangle 3"/>
          <p:cNvSpPr>
            <a:spLocks noChangeArrowheads="1"/>
          </p:cNvSpPr>
          <p:nvPr/>
        </p:nvSpPr>
        <p:spPr bwMode="auto">
          <a:xfrm>
            <a:off x="0" y="1492250"/>
            <a:ext cx="9144000" cy="641350"/>
          </a:xfrm>
          <a:prstGeom prst="rect">
            <a:avLst/>
          </a:prstGeom>
          <a:noFill/>
          <a:ln w="9525">
            <a:noFill/>
            <a:miter lim="800000"/>
            <a:headEnd/>
            <a:tailEnd/>
          </a:ln>
        </p:spPr>
        <p:txBody>
          <a:bodyPr>
            <a:spAutoFit/>
          </a:bodyPr>
          <a:lstStyle/>
          <a:p>
            <a:pPr indent="-457200" eaLnBrk="0" hangingPunct="0"/>
            <a:r>
              <a:rPr kumimoji="1" lang="en-US" altLang="zh-CN" sz="1000">
                <a:latin typeface="Times New Roman" pitchFamily="18" charset="0"/>
                <a:sym typeface="Symbol" pitchFamily="18" charset="2"/>
              </a:rPr>
              <a:t/>
            </a:r>
            <a:br>
              <a:rPr kumimoji="1" lang="en-US" altLang="zh-CN" sz="1000">
                <a:latin typeface="Times New Roman" pitchFamily="18" charset="0"/>
                <a:sym typeface="Symbol" pitchFamily="18" charset="2"/>
              </a:rPr>
            </a:br>
            <a:endParaRPr kumimoji="1" lang="en-US" altLang="zh-CN" sz="2600">
              <a:latin typeface="Times New Roman" pitchFamily="18" charset="0"/>
              <a:sym typeface="Symbol" pitchFamily="18" charset="2"/>
            </a:endParaRPr>
          </a:p>
        </p:txBody>
      </p:sp>
      <p:pic>
        <p:nvPicPr>
          <p:cNvPr id="27654" name="Picture 4"/>
          <p:cNvPicPr>
            <a:picLocks noChangeArrowheads="1"/>
          </p:cNvPicPr>
          <p:nvPr/>
        </p:nvPicPr>
        <p:blipFill>
          <a:blip r:embed="rId3" cstate="print"/>
          <a:srcRect/>
          <a:stretch>
            <a:fillRect/>
          </a:stretch>
        </p:blipFill>
        <p:spPr bwMode="auto">
          <a:xfrm>
            <a:off x="609600" y="381000"/>
            <a:ext cx="8534400" cy="5867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43CF4C88-5747-40D0-B892-BF5F9321039A}" type="slidenum">
              <a:rPr lang="en-US" altLang="zh-CN"/>
              <a:pPr/>
              <a:t>8</a:t>
            </a:fld>
            <a:endParaRPr lang="en-US" altLang="zh-CN"/>
          </a:p>
        </p:txBody>
      </p:sp>
      <p:sp>
        <p:nvSpPr>
          <p:cNvPr id="60418" name="Rectangle 2"/>
          <p:cNvSpPr>
            <a:spLocks noGrp="1" noChangeArrowheads="1"/>
          </p:cNvSpPr>
          <p:nvPr>
            <p:ph type="title"/>
          </p:nvPr>
        </p:nvSpPr>
        <p:spPr/>
        <p:txBody>
          <a:bodyPr/>
          <a:lstStyle/>
          <a:p>
            <a:r>
              <a:rPr lang="zh-CN" altLang="en-US"/>
              <a:t>什么是金融学</a:t>
            </a:r>
          </a:p>
        </p:txBody>
      </p:sp>
      <p:sp>
        <p:nvSpPr>
          <p:cNvPr id="60419" name="Rectangle 3"/>
          <p:cNvSpPr>
            <a:spLocks noGrp="1" noChangeArrowheads="1"/>
          </p:cNvSpPr>
          <p:nvPr>
            <p:ph type="body" idx="1"/>
          </p:nvPr>
        </p:nvSpPr>
        <p:spPr/>
        <p:txBody>
          <a:bodyPr/>
          <a:lstStyle/>
          <a:p>
            <a:pPr>
              <a:lnSpc>
                <a:spcPct val="90000"/>
              </a:lnSpc>
            </a:pPr>
            <a:r>
              <a:rPr lang="zh-CN" altLang="en-US" sz="2800" dirty="0"/>
              <a:t>研究人们如何对稀缺资源进行跨期分配，其中成本和收益</a:t>
            </a:r>
          </a:p>
          <a:p>
            <a:pPr>
              <a:lnSpc>
                <a:spcPct val="90000"/>
              </a:lnSpc>
              <a:buFont typeface="Wingdings" pitchFamily="2" charset="2"/>
              <a:buNone/>
            </a:pPr>
            <a:r>
              <a:rPr lang="zh-CN" altLang="en-US" sz="2800" dirty="0"/>
              <a:t>    －分布于不同的时期，也即为了在未来获得现金</a:t>
            </a:r>
          </a:p>
          <a:p>
            <a:pPr>
              <a:lnSpc>
                <a:spcPct val="90000"/>
              </a:lnSpc>
              <a:buFont typeface="Wingdings" pitchFamily="2" charset="2"/>
              <a:buNone/>
            </a:pPr>
            <a:r>
              <a:rPr lang="zh-CN" altLang="en-US" sz="2800" dirty="0"/>
              <a:t>       流</a:t>
            </a:r>
            <a:r>
              <a:rPr lang="en-US" altLang="zh-CN" sz="2800" dirty="0"/>
              <a:t>,</a:t>
            </a:r>
            <a:r>
              <a:rPr lang="zh-CN" altLang="en-US" sz="2800" dirty="0"/>
              <a:t>需要在当前进行投资</a:t>
            </a:r>
          </a:p>
          <a:p>
            <a:pPr>
              <a:lnSpc>
                <a:spcPct val="90000"/>
              </a:lnSpc>
              <a:buFont typeface="Wingdings" pitchFamily="2" charset="2"/>
              <a:buNone/>
            </a:pPr>
            <a:r>
              <a:rPr lang="zh-CN" altLang="en-US" sz="2800" dirty="0"/>
              <a:t>    －未来的现金流是不确定的</a:t>
            </a:r>
          </a:p>
          <a:p>
            <a:pPr>
              <a:lnSpc>
                <a:spcPct val="90000"/>
              </a:lnSpc>
              <a:buFont typeface="Wingdings" pitchFamily="2" charset="2"/>
              <a:buNone/>
            </a:pPr>
            <a:r>
              <a:rPr lang="zh-CN" altLang="en-US" dirty="0">
                <a:cs typeface="Times New Roman" pitchFamily="18" charset="0"/>
              </a:rPr>
              <a:t> </a:t>
            </a:r>
            <a:r>
              <a:rPr lang="en-US" altLang="zh-CN" dirty="0">
                <a:cs typeface="Times New Roman" pitchFamily="18" charset="0"/>
              </a:rPr>
              <a:t>• </a:t>
            </a:r>
            <a:r>
              <a:rPr lang="zh-CN" altLang="en-US" sz="2800" dirty="0"/>
              <a:t>金融学的几大分支</a:t>
            </a:r>
          </a:p>
          <a:p>
            <a:pPr algn="just">
              <a:lnSpc>
                <a:spcPct val="90000"/>
              </a:lnSpc>
              <a:buFont typeface="Wingdings" pitchFamily="2" charset="2"/>
              <a:buNone/>
            </a:pPr>
            <a:r>
              <a:rPr lang="zh-CN" altLang="en-US" sz="2800" dirty="0"/>
              <a:t>  	－公司财务</a:t>
            </a:r>
          </a:p>
          <a:p>
            <a:pPr algn="just">
              <a:lnSpc>
                <a:spcPct val="90000"/>
              </a:lnSpc>
              <a:buFont typeface="Wingdings" pitchFamily="2" charset="2"/>
              <a:buNone/>
            </a:pPr>
            <a:r>
              <a:rPr lang="zh-CN" altLang="en-US" sz="2800" dirty="0"/>
              <a:t>  	－投资学</a:t>
            </a:r>
          </a:p>
          <a:p>
            <a:pPr algn="just">
              <a:lnSpc>
                <a:spcPct val="90000"/>
              </a:lnSpc>
              <a:buFont typeface="Wingdings" pitchFamily="2" charset="2"/>
              <a:buNone/>
            </a:pPr>
            <a:r>
              <a:rPr lang="zh-CN" altLang="en-US" sz="2800" dirty="0"/>
              <a:t>  	－金融市场与机构</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7" name="灯片编号占位符 5"/>
          <p:cNvSpPr>
            <a:spLocks noGrp="1"/>
          </p:cNvSpPr>
          <p:nvPr>
            <p:ph type="sldNum" sz="quarter" idx="12"/>
          </p:nvPr>
        </p:nvSpPr>
        <p:spPr/>
        <p:txBody>
          <a:bodyPr/>
          <a:lstStyle/>
          <a:p>
            <a:fld id="{CE7EFABE-3E28-491D-9800-FDF132058596}" type="slidenum">
              <a:rPr lang="en-US" altLang="zh-CN"/>
              <a:pPr/>
              <a:t>80</a:t>
            </a:fld>
            <a:endParaRPr lang="en-US" altLang="zh-CN"/>
          </a:p>
        </p:txBody>
      </p:sp>
      <p:sp>
        <p:nvSpPr>
          <p:cNvPr id="100354" name="Rectangle 2"/>
          <p:cNvSpPr>
            <a:spLocks noGrp="1" noChangeArrowheads="1"/>
          </p:cNvSpPr>
          <p:nvPr>
            <p:ph type="title"/>
          </p:nvPr>
        </p:nvSpPr>
        <p:spPr/>
        <p:txBody>
          <a:bodyPr/>
          <a:lstStyle/>
          <a:p>
            <a:pPr eaLnBrk="1" hangingPunct="1"/>
            <a:r>
              <a:rPr lang="zh-CN" altLang="en-US" smtClean="0"/>
              <a:t>正态分布</a:t>
            </a:r>
          </a:p>
        </p:txBody>
      </p:sp>
      <p:sp>
        <p:nvSpPr>
          <p:cNvPr id="28677" name="Rectangle 3"/>
          <p:cNvSpPr>
            <a:spLocks noGrp="1" noChangeArrowheads="1"/>
          </p:cNvSpPr>
          <p:nvPr>
            <p:ph type="body" idx="1"/>
          </p:nvPr>
        </p:nvSpPr>
        <p:spPr/>
        <p:txBody>
          <a:bodyPr/>
          <a:lstStyle/>
          <a:p>
            <a:pPr eaLnBrk="1" hangingPunct="1"/>
            <a:r>
              <a:rPr lang="zh-CN" altLang="en-US" smtClean="0"/>
              <a:t>概率密度函数</a:t>
            </a:r>
          </a:p>
        </p:txBody>
      </p:sp>
      <p:pic>
        <p:nvPicPr>
          <p:cNvPr id="28678" name="Picture 4"/>
          <p:cNvPicPr>
            <a:picLocks noChangeAspect="1" noChangeArrowheads="1"/>
          </p:cNvPicPr>
          <p:nvPr/>
        </p:nvPicPr>
        <p:blipFill>
          <a:blip r:embed="rId2" cstate="print"/>
          <a:srcRect/>
          <a:stretch>
            <a:fillRect/>
          </a:stretch>
        </p:blipFill>
        <p:spPr bwMode="auto">
          <a:xfrm>
            <a:off x="3581400" y="1524000"/>
            <a:ext cx="4038600" cy="812800"/>
          </a:xfrm>
          <a:prstGeom prst="rect">
            <a:avLst/>
          </a:prstGeom>
          <a:noFill/>
          <a:ln w="9525">
            <a:noFill/>
            <a:miter lim="800000"/>
            <a:headEnd/>
            <a:tailEnd/>
          </a:ln>
        </p:spPr>
      </p:pic>
      <p:pic>
        <p:nvPicPr>
          <p:cNvPr id="28679" name="Picture 5"/>
          <p:cNvPicPr>
            <a:picLocks noChangeAspect="1" noChangeArrowheads="1"/>
          </p:cNvPicPr>
          <p:nvPr/>
        </p:nvPicPr>
        <p:blipFill>
          <a:blip r:embed="rId3" cstate="print"/>
          <a:srcRect/>
          <a:stretch>
            <a:fillRect/>
          </a:stretch>
        </p:blipFill>
        <p:spPr bwMode="auto">
          <a:xfrm>
            <a:off x="1524000" y="2438400"/>
            <a:ext cx="5905500" cy="401955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8" name="灯片编号占位符 5"/>
          <p:cNvSpPr>
            <a:spLocks noGrp="1"/>
          </p:cNvSpPr>
          <p:nvPr>
            <p:ph type="sldNum" sz="quarter" idx="12"/>
          </p:nvPr>
        </p:nvSpPr>
        <p:spPr/>
        <p:txBody>
          <a:bodyPr/>
          <a:lstStyle/>
          <a:p>
            <a:fld id="{D4D4C15D-B4B0-4C15-BE1B-4409D50A9A6E}" type="slidenum">
              <a:rPr lang="en-US" altLang="zh-CN"/>
              <a:pPr/>
              <a:t>81</a:t>
            </a:fld>
            <a:endParaRPr lang="en-US" altLang="zh-CN"/>
          </a:p>
        </p:txBody>
      </p:sp>
      <p:sp>
        <p:nvSpPr>
          <p:cNvPr id="101378" name="Rectangle 2"/>
          <p:cNvSpPr>
            <a:spLocks noGrp="1" noChangeArrowheads="1"/>
          </p:cNvSpPr>
          <p:nvPr>
            <p:ph type="title"/>
          </p:nvPr>
        </p:nvSpPr>
        <p:spPr/>
        <p:txBody>
          <a:bodyPr/>
          <a:lstStyle/>
          <a:p>
            <a:pPr eaLnBrk="1" hangingPunct="1"/>
            <a:r>
              <a:rPr lang="zh-CN" altLang="en-US" smtClean="0"/>
              <a:t>正态分布的矩</a:t>
            </a:r>
          </a:p>
        </p:txBody>
      </p:sp>
      <p:sp>
        <p:nvSpPr>
          <p:cNvPr id="29701" name="Rectangle 3"/>
          <p:cNvSpPr>
            <a:spLocks noGrp="1" noChangeArrowheads="1"/>
          </p:cNvSpPr>
          <p:nvPr>
            <p:ph type="body" idx="1"/>
          </p:nvPr>
        </p:nvSpPr>
        <p:spPr/>
        <p:txBody>
          <a:bodyPr/>
          <a:lstStyle/>
          <a:p>
            <a:pPr eaLnBrk="1" hangingPunct="1"/>
            <a:endParaRPr lang="zh-CN" altLang="zh-CN" smtClean="0"/>
          </a:p>
        </p:txBody>
      </p:sp>
      <p:pic>
        <p:nvPicPr>
          <p:cNvPr id="29702" name="Picture 4"/>
          <p:cNvPicPr>
            <a:picLocks noChangeAspect="1" noChangeArrowheads="1"/>
          </p:cNvPicPr>
          <p:nvPr/>
        </p:nvPicPr>
        <p:blipFill>
          <a:blip r:embed="rId2" cstate="print"/>
          <a:srcRect/>
          <a:stretch>
            <a:fillRect/>
          </a:stretch>
        </p:blipFill>
        <p:spPr bwMode="auto">
          <a:xfrm>
            <a:off x="990600" y="1905000"/>
            <a:ext cx="6067425" cy="981075"/>
          </a:xfrm>
          <a:prstGeom prst="rect">
            <a:avLst/>
          </a:prstGeom>
          <a:noFill/>
          <a:ln w="9525">
            <a:noFill/>
            <a:miter lim="800000"/>
            <a:headEnd/>
            <a:tailEnd/>
          </a:ln>
        </p:spPr>
      </p:pic>
      <p:pic>
        <p:nvPicPr>
          <p:cNvPr id="29703" name="Picture 5"/>
          <p:cNvPicPr>
            <a:picLocks noChangeAspect="1" noChangeArrowheads="1"/>
          </p:cNvPicPr>
          <p:nvPr/>
        </p:nvPicPr>
        <p:blipFill>
          <a:blip r:embed="rId3" cstate="print"/>
          <a:srcRect/>
          <a:stretch>
            <a:fillRect/>
          </a:stretch>
        </p:blipFill>
        <p:spPr bwMode="auto">
          <a:xfrm>
            <a:off x="1066800" y="3048000"/>
            <a:ext cx="2390775" cy="571500"/>
          </a:xfrm>
          <a:prstGeom prst="rect">
            <a:avLst/>
          </a:prstGeom>
          <a:noFill/>
          <a:ln w="9525">
            <a:noFill/>
            <a:miter lim="800000"/>
            <a:headEnd/>
            <a:tailEnd/>
          </a:ln>
        </p:spPr>
      </p:pic>
      <p:pic>
        <p:nvPicPr>
          <p:cNvPr id="29704" name="Picture 6"/>
          <p:cNvPicPr>
            <a:picLocks noChangeAspect="1" noChangeArrowheads="1"/>
          </p:cNvPicPr>
          <p:nvPr/>
        </p:nvPicPr>
        <p:blipFill>
          <a:blip r:embed="rId4" cstate="print"/>
          <a:srcRect/>
          <a:stretch>
            <a:fillRect/>
          </a:stretch>
        </p:blipFill>
        <p:spPr bwMode="auto">
          <a:xfrm>
            <a:off x="1066800" y="3810000"/>
            <a:ext cx="1371600" cy="7334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9FA895A7-0750-4F8A-B668-DFD6C409AB50}" type="slidenum">
              <a:rPr lang="en-US" altLang="zh-CN"/>
              <a:pPr/>
              <a:t>82</a:t>
            </a:fld>
            <a:endParaRPr lang="en-US" altLang="zh-CN"/>
          </a:p>
        </p:txBody>
      </p:sp>
      <p:sp>
        <p:nvSpPr>
          <p:cNvPr id="102402" name="Rectangle 2"/>
          <p:cNvSpPr>
            <a:spLocks noGrp="1" noChangeArrowheads="1"/>
          </p:cNvSpPr>
          <p:nvPr>
            <p:ph type="title"/>
          </p:nvPr>
        </p:nvSpPr>
        <p:spPr/>
        <p:txBody>
          <a:bodyPr/>
          <a:lstStyle/>
          <a:p>
            <a:pPr eaLnBrk="1" hangingPunct="1"/>
            <a:r>
              <a:rPr lang="zh-CN" altLang="en-US" smtClean="0"/>
              <a:t>正态分布与</a:t>
            </a:r>
            <a:r>
              <a:rPr lang="en-US" altLang="zh-CN" smtClean="0"/>
              <a:t>t-</a:t>
            </a:r>
            <a:r>
              <a:rPr lang="zh-CN" altLang="en-US" smtClean="0"/>
              <a:t>分布</a:t>
            </a:r>
          </a:p>
        </p:txBody>
      </p:sp>
      <p:sp>
        <p:nvSpPr>
          <p:cNvPr id="30725" name="Rectangle 3"/>
          <p:cNvSpPr>
            <a:spLocks noGrp="1" noChangeArrowheads="1"/>
          </p:cNvSpPr>
          <p:nvPr>
            <p:ph type="body" idx="1"/>
          </p:nvPr>
        </p:nvSpPr>
        <p:spPr/>
        <p:txBody>
          <a:bodyPr/>
          <a:lstStyle/>
          <a:p>
            <a:pPr eaLnBrk="1" hangingPunct="1"/>
            <a:endParaRPr lang="zh-CN" altLang="zh-CN" smtClean="0"/>
          </a:p>
        </p:txBody>
      </p:sp>
      <p:pic>
        <p:nvPicPr>
          <p:cNvPr id="30726" name="Picture 4"/>
          <p:cNvPicPr>
            <a:picLocks noChangeAspect="1" noChangeArrowheads="1"/>
          </p:cNvPicPr>
          <p:nvPr/>
        </p:nvPicPr>
        <p:blipFill>
          <a:blip r:embed="rId2" cstate="print"/>
          <a:srcRect/>
          <a:stretch>
            <a:fillRect/>
          </a:stretch>
        </p:blipFill>
        <p:spPr bwMode="auto">
          <a:xfrm>
            <a:off x="762000" y="1676400"/>
            <a:ext cx="7620000" cy="4510088"/>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p>
            <a:fld id="{5E929052-F271-472F-ABCB-051C7D4A51E4}" type="slidenum">
              <a:rPr lang="en-US" altLang="zh-CN"/>
              <a:pPr/>
              <a:t>83</a:t>
            </a:fld>
            <a:endParaRPr lang="en-US" altLang="zh-CN"/>
          </a:p>
        </p:txBody>
      </p:sp>
      <p:sp>
        <p:nvSpPr>
          <p:cNvPr id="103426" name="Rectangle 2"/>
          <p:cNvSpPr>
            <a:spLocks noGrp="1" noChangeArrowheads="1"/>
          </p:cNvSpPr>
          <p:nvPr>
            <p:ph type="title"/>
          </p:nvPr>
        </p:nvSpPr>
        <p:spPr/>
        <p:txBody>
          <a:bodyPr/>
          <a:lstStyle/>
          <a:p>
            <a:pPr eaLnBrk="1" hangingPunct="1"/>
            <a:r>
              <a:rPr lang="zh-CN" altLang="en-US" smtClean="0"/>
              <a:t>正态分布与</a:t>
            </a:r>
            <a:r>
              <a:rPr lang="en-US" altLang="zh-CN" smtClean="0"/>
              <a:t>t-</a:t>
            </a:r>
            <a:r>
              <a:rPr lang="zh-CN" altLang="en-US" smtClean="0"/>
              <a:t>分布（续）</a:t>
            </a:r>
          </a:p>
        </p:txBody>
      </p:sp>
      <p:pic>
        <p:nvPicPr>
          <p:cNvPr id="31750" name="Picture 4"/>
          <p:cNvPicPr>
            <a:picLocks noChangeAspect="1" noChangeArrowheads="1"/>
          </p:cNvPicPr>
          <p:nvPr/>
        </p:nvPicPr>
        <p:blipFill>
          <a:blip r:embed="rId2" cstate="print"/>
          <a:srcRect/>
          <a:stretch>
            <a:fillRect/>
          </a:stretch>
        </p:blipFill>
        <p:spPr bwMode="auto">
          <a:xfrm>
            <a:off x="1295400" y="1676400"/>
            <a:ext cx="6553200" cy="404177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324C028D-3BCD-43F8-A8CB-F15D748311F3}" type="slidenum">
              <a:rPr lang="en-US" altLang="zh-CN"/>
              <a:pPr/>
              <a:t>84</a:t>
            </a:fld>
            <a:endParaRPr lang="en-US" altLang="zh-CN"/>
          </a:p>
        </p:txBody>
      </p:sp>
      <p:sp>
        <p:nvSpPr>
          <p:cNvPr id="83970" name="Rectangle 2"/>
          <p:cNvSpPr>
            <a:spLocks noGrp="1" noChangeArrowheads="1"/>
          </p:cNvSpPr>
          <p:nvPr>
            <p:ph type="title"/>
          </p:nvPr>
        </p:nvSpPr>
        <p:spPr/>
        <p:txBody>
          <a:bodyPr/>
          <a:lstStyle/>
          <a:p>
            <a:pPr eaLnBrk="1" hangingPunct="1"/>
            <a:r>
              <a:rPr lang="zh-CN" altLang="en-US" smtClean="0"/>
              <a:t>正态分布特征</a:t>
            </a:r>
          </a:p>
        </p:txBody>
      </p:sp>
      <p:sp>
        <p:nvSpPr>
          <p:cNvPr id="32773" name="Rectangle 3"/>
          <p:cNvSpPr>
            <a:spLocks noGrp="1" noChangeArrowheads="1"/>
          </p:cNvSpPr>
          <p:nvPr>
            <p:ph type="body" idx="1"/>
          </p:nvPr>
        </p:nvSpPr>
        <p:spPr/>
        <p:txBody>
          <a:bodyPr/>
          <a:lstStyle/>
          <a:p>
            <a:pPr eaLnBrk="1" hangingPunct="1"/>
            <a:r>
              <a:rPr lang="zh-CN" altLang="en-US" sz="2800" smtClean="0"/>
              <a:t>在正态分布下，股票回报率落在一个标准差范围的置信区间的概率为</a:t>
            </a:r>
            <a:r>
              <a:rPr lang="en-US" altLang="zh-CN" sz="2800" smtClean="0"/>
              <a:t>0.68</a:t>
            </a:r>
            <a:r>
              <a:rPr lang="zh-CN" altLang="en-US" sz="2800" smtClean="0"/>
              <a:t>。相应的，落在两个标准差置信区间的概率为</a:t>
            </a:r>
            <a:r>
              <a:rPr lang="en-US" altLang="zh-CN" sz="2800" smtClean="0"/>
              <a:t>0.95</a:t>
            </a:r>
            <a:r>
              <a:rPr lang="zh-CN" altLang="en-US" sz="2800" smtClean="0"/>
              <a:t>，而落在</a:t>
            </a:r>
            <a:r>
              <a:rPr lang="en-US" altLang="zh-CN" sz="2800" smtClean="0"/>
              <a:t>3</a:t>
            </a:r>
            <a:r>
              <a:rPr lang="zh-CN" altLang="en-US" sz="2800" smtClean="0"/>
              <a:t>个标准差置信区间的概率为</a:t>
            </a:r>
            <a:r>
              <a:rPr lang="en-US" altLang="zh-CN" sz="2800" smtClean="0"/>
              <a:t>0.99</a:t>
            </a:r>
            <a:r>
              <a:rPr lang="zh-CN" altLang="en-US" sz="2800" smtClean="0"/>
              <a:t>。 </a:t>
            </a:r>
          </a:p>
          <a:p>
            <a:pPr eaLnBrk="1" hangingPunct="1"/>
            <a:r>
              <a:rPr lang="zh-CN" altLang="en-US" sz="2800" smtClean="0"/>
              <a:t>考虑一种预期回报率为</a:t>
            </a:r>
            <a:r>
              <a:rPr lang="en-US" altLang="zh-CN" sz="2800" smtClean="0"/>
              <a:t>10%</a:t>
            </a:r>
            <a:r>
              <a:rPr lang="zh-CN" altLang="en-US" sz="2800" smtClean="0"/>
              <a:t>，标准差为</a:t>
            </a:r>
            <a:r>
              <a:rPr lang="en-US" altLang="zh-CN" sz="2800" smtClean="0"/>
              <a:t>20%</a:t>
            </a:r>
            <a:r>
              <a:rPr lang="zh-CN" altLang="en-US" sz="2800" smtClean="0"/>
              <a:t>的股票，如果它是正态分布，则实际回报率落在预期回报加上两倍标准差和预期回报减去两倍标准差之间的概率为</a:t>
            </a:r>
            <a:r>
              <a:rPr lang="en-US" altLang="zh-CN" sz="2800" smtClean="0"/>
              <a:t>0.95</a:t>
            </a:r>
            <a:r>
              <a:rPr lang="zh-CN" altLang="en-US" sz="2800" smtClean="0"/>
              <a:t>。预期回报率落在</a:t>
            </a:r>
            <a:r>
              <a:rPr lang="en-US" altLang="zh-CN" sz="2800" smtClean="0"/>
              <a:t>-30%</a:t>
            </a:r>
            <a:r>
              <a:rPr lang="zh-CN" altLang="en-US" sz="2800" smtClean="0"/>
              <a:t>到</a:t>
            </a:r>
            <a:r>
              <a:rPr lang="en-US" altLang="zh-CN" sz="2800" smtClean="0"/>
              <a:t>50%</a:t>
            </a:r>
            <a:r>
              <a:rPr lang="zh-CN" altLang="en-US" sz="2800" smtClean="0"/>
              <a:t>置信区间的概率为</a:t>
            </a:r>
            <a:r>
              <a:rPr lang="en-US" altLang="zh-CN" sz="2800" smtClean="0"/>
              <a:t>0.95</a:t>
            </a:r>
            <a:r>
              <a:rPr lang="zh-CN" altLang="en-US" sz="2800" smtClean="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CUFE </a:t>
            </a:r>
            <a:r>
              <a:rPr lang="zh-CN" altLang="en-US" smtClean="0"/>
              <a:t>金融市场与金融机构</a:t>
            </a:r>
            <a:endParaRPr lang="en-US" altLang="zh-CN"/>
          </a:p>
        </p:txBody>
      </p:sp>
      <p:sp>
        <p:nvSpPr>
          <p:cNvPr id="5" name="灯片编号占位符 5"/>
          <p:cNvSpPr>
            <a:spLocks noGrp="1"/>
          </p:cNvSpPr>
          <p:nvPr>
            <p:ph type="sldNum" sz="quarter" idx="12"/>
          </p:nvPr>
        </p:nvSpPr>
        <p:spPr/>
        <p:txBody>
          <a:bodyPr/>
          <a:lstStyle/>
          <a:p>
            <a:fld id="{1E8DE715-8966-4C50-AA42-07FBD0A1CB4A}" type="slidenum">
              <a:rPr lang="en-US" altLang="zh-CN"/>
              <a:pPr/>
              <a:t>85</a:t>
            </a:fld>
            <a:endParaRPr lang="en-US" altLang="zh-CN"/>
          </a:p>
        </p:txBody>
      </p:sp>
      <p:sp>
        <p:nvSpPr>
          <p:cNvPr id="84994" name="Rectangle 2"/>
          <p:cNvSpPr>
            <a:spLocks noGrp="1" noChangeArrowheads="1"/>
          </p:cNvSpPr>
          <p:nvPr>
            <p:ph type="title"/>
          </p:nvPr>
        </p:nvSpPr>
        <p:spPr/>
        <p:txBody>
          <a:bodyPr/>
          <a:lstStyle/>
          <a:p>
            <a:pPr eaLnBrk="1" hangingPunct="1"/>
            <a:endParaRPr lang="zh-CN" altLang="zh-CN" smtClean="0"/>
          </a:p>
        </p:txBody>
      </p:sp>
      <p:sp>
        <p:nvSpPr>
          <p:cNvPr id="33797" name="Rectangle 3"/>
          <p:cNvSpPr>
            <a:spLocks noGrp="1" noChangeArrowheads="1"/>
          </p:cNvSpPr>
          <p:nvPr>
            <p:ph type="body" idx="1"/>
          </p:nvPr>
        </p:nvSpPr>
        <p:spPr/>
        <p:txBody>
          <a:bodyPr/>
          <a:lstStyle/>
          <a:p>
            <a:pPr eaLnBrk="1" hangingPunct="1"/>
            <a:r>
              <a:rPr lang="zh-CN" altLang="en-US" smtClean="0"/>
              <a:t>计算某个证券的期望收益率和标准差，画出其频率图，考察其符合正态分布的程度。</a:t>
            </a:r>
          </a:p>
          <a:p>
            <a:pPr eaLnBrk="1" hangingPunct="1"/>
            <a:r>
              <a:rPr lang="zh-CN" altLang="en-US" smtClean="0"/>
              <a:t>证券指数（如上证指数）的期望收益和标准差，考察其符合正态分布的程度。</a:t>
            </a:r>
          </a:p>
          <a:p>
            <a:pPr eaLnBrk="1" hangingPunct="1"/>
            <a:endParaRPr lang="en-US" altLang="zh-CN"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4100" name="灯片编号占位符 5"/>
          <p:cNvSpPr>
            <a:spLocks noGrp="1"/>
          </p:cNvSpPr>
          <p:nvPr>
            <p:ph type="sldNum" sz="quarter" idx="12"/>
          </p:nvPr>
        </p:nvSpPr>
        <p:spPr>
          <a:noFill/>
        </p:spPr>
        <p:txBody>
          <a:bodyPr/>
          <a:lstStyle/>
          <a:p>
            <a:fld id="{49F15B04-3B7B-4C2A-A453-1FC444C4E102}" type="slidenum">
              <a:rPr lang="en-US" altLang="zh-CN"/>
              <a:pPr/>
              <a:t>86</a:t>
            </a:fld>
            <a:endParaRPr lang="en-US" altLang="zh-CN"/>
          </a:p>
        </p:txBody>
      </p:sp>
      <p:sp>
        <p:nvSpPr>
          <p:cNvPr id="4101" name="Rectangle 5"/>
          <p:cNvSpPr>
            <a:spLocks noGrp="1" noChangeArrowheads="1"/>
          </p:cNvSpPr>
          <p:nvPr>
            <p:ph type="title"/>
          </p:nvPr>
        </p:nvSpPr>
        <p:spPr/>
        <p:txBody>
          <a:bodyPr/>
          <a:lstStyle/>
          <a:p>
            <a:pPr eaLnBrk="1" hangingPunct="1"/>
            <a:r>
              <a:rPr lang="zh-CN" altLang="en-US" smtClean="0"/>
              <a:t>上证指数</a:t>
            </a:r>
          </a:p>
        </p:txBody>
      </p:sp>
      <p:graphicFrame>
        <p:nvGraphicFramePr>
          <p:cNvPr id="4098" name="Object 4"/>
          <p:cNvGraphicFramePr>
            <a:graphicFrameLocks noGrp="1" noChangeAspect="1"/>
          </p:cNvGraphicFramePr>
          <p:nvPr>
            <p:ph idx="1"/>
          </p:nvPr>
        </p:nvGraphicFramePr>
        <p:xfrm>
          <a:off x="609600" y="1752600"/>
          <a:ext cx="7753350" cy="3895725"/>
        </p:xfrm>
        <a:graphic>
          <a:graphicData uri="http://schemas.openxmlformats.org/presentationml/2006/ole">
            <mc:AlternateContent xmlns:mc="http://schemas.openxmlformats.org/markup-compatibility/2006">
              <mc:Choice xmlns:v="urn:schemas-microsoft-com:vml" Requires="v">
                <p:oleObj spid="_x0000_s68628" name="图表" r:id="rId3" imgW="7753279" imgH="3895622" progId="">
                  <p:embed/>
                </p:oleObj>
              </mc:Choice>
              <mc:Fallback>
                <p:oleObj name="图表" r:id="rId3" imgW="7753279" imgH="389562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5"/>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5124" name="灯片编号占位符 6"/>
          <p:cNvSpPr>
            <a:spLocks noGrp="1"/>
          </p:cNvSpPr>
          <p:nvPr>
            <p:ph type="sldNum" sz="quarter" idx="12"/>
          </p:nvPr>
        </p:nvSpPr>
        <p:spPr>
          <a:noFill/>
        </p:spPr>
        <p:txBody>
          <a:bodyPr/>
          <a:lstStyle/>
          <a:p>
            <a:fld id="{7194F0DB-AB6F-447A-A9EC-3ABB6625951C}" type="slidenum">
              <a:rPr lang="en-US" altLang="zh-CN"/>
              <a:pPr/>
              <a:t>87</a:t>
            </a:fld>
            <a:endParaRPr lang="en-US" altLang="zh-CN"/>
          </a:p>
        </p:txBody>
      </p:sp>
      <p:sp>
        <p:nvSpPr>
          <p:cNvPr id="5125" name="Rectangle 4"/>
          <p:cNvSpPr>
            <a:spLocks noGrp="1" noChangeArrowheads="1"/>
          </p:cNvSpPr>
          <p:nvPr>
            <p:ph type="title"/>
          </p:nvPr>
        </p:nvSpPr>
        <p:spPr/>
        <p:txBody>
          <a:bodyPr/>
          <a:lstStyle/>
          <a:p>
            <a:pPr eaLnBrk="1" hangingPunct="1"/>
            <a:endParaRPr lang="zh-CN" altLang="zh-CN" smtClean="0"/>
          </a:p>
        </p:txBody>
      </p:sp>
      <p:graphicFrame>
        <p:nvGraphicFramePr>
          <p:cNvPr id="5122" name="Object 3"/>
          <p:cNvGraphicFramePr>
            <a:graphicFrameLocks noGrp="1" noChangeAspect="1"/>
          </p:cNvGraphicFramePr>
          <p:nvPr>
            <p:ph sz="half" idx="2"/>
          </p:nvPr>
        </p:nvGraphicFramePr>
        <p:xfrm>
          <a:off x="584200" y="1431925"/>
          <a:ext cx="8051800" cy="3984625"/>
        </p:xfrm>
        <a:graphic>
          <a:graphicData uri="http://schemas.openxmlformats.org/presentationml/2006/ole">
            <mc:AlternateContent xmlns:mc="http://schemas.openxmlformats.org/markup-compatibility/2006">
              <mc:Choice xmlns:v="urn:schemas-microsoft-com:vml" Requires="v">
                <p:oleObj spid="_x0000_s69652" r:id="rId3" imgW="8053514" imgH="3987130" progId="">
                  <p:embed/>
                </p:oleObj>
              </mc:Choice>
              <mc:Fallback>
                <p:oleObj r:id="rId3" imgW="8053514" imgH="3987130"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431925"/>
                        <a:ext cx="8051800" cy="398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Text Box 7"/>
          <p:cNvSpPr txBox="1">
            <a:spLocks noChangeArrowheads="1"/>
          </p:cNvSpPr>
          <p:nvPr/>
        </p:nvSpPr>
        <p:spPr bwMode="auto">
          <a:xfrm>
            <a:off x="1905000" y="5486400"/>
            <a:ext cx="5486400" cy="366713"/>
          </a:xfrm>
          <a:prstGeom prst="rect">
            <a:avLst/>
          </a:prstGeom>
          <a:noFill/>
          <a:ln w="9525">
            <a:noFill/>
            <a:miter lim="800000"/>
            <a:headEnd/>
            <a:tailEnd/>
          </a:ln>
        </p:spPr>
        <p:txBody>
          <a:bodyPr>
            <a:spAutoFit/>
          </a:bodyPr>
          <a:lstStyle/>
          <a:p>
            <a:pPr>
              <a:spcBef>
                <a:spcPct val="50000"/>
              </a:spcBef>
            </a:pPr>
            <a:r>
              <a:rPr lang="zh-CN" altLang="en-US"/>
              <a:t>数据来源：搜狐财经频道</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6148" name="灯片编号占位符 5"/>
          <p:cNvSpPr>
            <a:spLocks noGrp="1"/>
          </p:cNvSpPr>
          <p:nvPr>
            <p:ph type="sldNum" sz="quarter" idx="12"/>
          </p:nvPr>
        </p:nvSpPr>
        <p:spPr>
          <a:noFill/>
        </p:spPr>
        <p:txBody>
          <a:bodyPr/>
          <a:lstStyle/>
          <a:p>
            <a:fld id="{2326262F-525D-4BFD-B4C6-0262AB7F8228}" type="slidenum">
              <a:rPr lang="en-US" altLang="zh-CN"/>
              <a:pPr/>
              <a:t>88</a:t>
            </a:fld>
            <a:endParaRPr lang="en-US" altLang="zh-CN"/>
          </a:p>
        </p:txBody>
      </p:sp>
      <p:sp>
        <p:nvSpPr>
          <p:cNvPr id="6149" name="Rectangle 5"/>
          <p:cNvSpPr>
            <a:spLocks noGrp="1" noChangeArrowheads="1"/>
          </p:cNvSpPr>
          <p:nvPr>
            <p:ph type="title"/>
          </p:nvPr>
        </p:nvSpPr>
        <p:spPr/>
        <p:txBody>
          <a:bodyPr/>
          <a:lstStyle/>
          <a:p>
            <a:pPr eaLnBrk="1" hangingPunct="1"/>
            <a:endParaRPr lang="zh-CN" altLang="zh-CN" smtClean="0"/>
          </a:p>
        </p:txBody>
      </p:sp>
      <p:graphicFrame>
        <p:nvGraphicFramePr>
          <p:cNvPr id="6146" name="Object 4"/>
          <p:cNvGraphicFramePr>
            <a:graphicFrameLocks noGrp="1" noChangeAspect="1"/>
          </p:cNvGraphicFramePr>
          <p:nvPr>
            <p:ph idx="1"/>
          </p:nvPr>
        </p:nvGraphicFramePr>
        <p:xfrm>
          <a:off x="685800" y="1447800"/>
          <a:ext cx="7753350" cy="3895725"/>
        </p:xfrm>
        <a:graphic>
          <a:graphicData uri="http://schemas.openxmlformats.org/presentationml/2006/ole">
            <mc:AlternateContent xmlns:mc="http://schemas.openxmlformats.org/markup-compatibility/2006">
              <mc:Choice xmlns:v="urn:schemas-microsoft-com:vml" Requires="v">
                <p:oleObj spid="_x0000_s70676" name="图表" r:id="rId3" imgW="7753279" imgH="3895622" progId="">
                  <p:embed/>
                </p:oleObj>
              </mc:Choice>
              <mc:Fallback>
                <p:oleObj name="图表" r:id="rId3" imgW="7753279" imgH="389562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34819" name="灯片编号占位符 5"/>
          <p:cNvSpPr>
            <a:spLocks noGrp="1"/>
          </p:cNvSpPr>
          <p:nvPr>
            <p:ph type="sldNum" sz="quarter" idx="12"/>
          </p:nvPr>
        </p:nvSpPr>
        <p:spPr>
          <a:noFill/>
        </p:spPr>
        <p:txBody>
          <a:bodyPr/>
          <a:lstStyle/>
          <a:p>
            <a:fld id="{D32D6DD2-6251-48A8-9FD5-94B433D9EAED}" type="slidenum">
              <a:rPr lang="en-US" altLang="zh-CN"/>
              <a:pPr/>
              <a:t>89</a:t>
            </a:fld>
            <a:endParaRPr lang="en-US" altLang="zh-CN"/>
          </a:p>
        </p:txBody>
      </p:sp>
      <p:sp>
        <p:nvSpPr>
          <p:cNvPr id="34820" name="Rectangle 2"/>
          <p:cNvSpPr>
            <a:spLocks noGrp="1" noChangeArrowheads="1"/>
          </p:cNvSpPr>
          <p:nvPr>
            <p:ph type="title"/>
          </p:nvPr>
        </p:nvSpPr>
        <p:spPr/>
        <p:txBody>
          <a:bodyPr/>
          <a:lstStyle/>
          <a:p>
            <a:pPr eaLnBrk="1" hangingPunct="1"/>
            <a:r>
              <a:rPr lang="zh-CN" altLang="en-US" smtClean="0"/>
              <a:t>数据描述统计</a:t>
            </a:r>
          </a:p>
        </p:txBody>
      </p:sp>
      <p:graphicFrame>
        <p:nvGraphicFramePr>
          <p:cNvPr id="104549" name="Group 101"/>
          <p:cNvGraphicFramePr>
            <a:graphicFrameLocks noGrp="1"/>
          </p:cNvGraphicFramePr>
          <p:nvPr>
            <p:ph idx="1"/>
          </p:nvPr>
        </p:nvGraphicFramePr>
        <p:xfrm>
          <a:off x="609600" y="1447800"/>
          <a:ext cx="8229600" cy="480060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平均</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0.011139</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标准误差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0.007442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中位数</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0.0118</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众数</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-0.051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标准差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0.087423</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10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方差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0.007643</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10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峰度</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1.364663</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偏度</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0.211378</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charset="-122"/>
                        </a:rPr>
                        <a:t>最小值</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charset="-122"/>
                        </a:rPr>
                        <a:t>-24.63%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94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Arial" charset="0"/>
                          <a:ea typeface="宋体" charset="-122"/>
                        </a:rPr>
                        <a:t>最大值</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Arial" charset="0"/>
                          <a:ea typeface="宋体" charset="-122"/>
                        </a:rPr>
                        <a:t>32.06%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smtClean="0"/>
              <a:t>CUFE </a:t>
            </a:r>
            <a:r>
              <a:rPr lang="zh-CN" altLang="en-US" smtClean="0"/>
              <a:t>金融市场与金融机构</a:t>
            </a:r>
            <a:endParaRPr lang="en-US" altLang="zh-CN"/>
          </a:p>
        </p:txBody>
      </p:sp>
      <p:sp>
        <p:nvSpPr>
          <p:cNvPr id="5" name="灯片编号占位符 4"/>
          <p:cNvSpPr>
            <a:spLocks noGrp="1"/>
          </p:cNvSpPr>
          <p:nvPr>
            <p:ph type="sldNum" sz="quarter" idx="11"/>
          </p:nvPr>
        </p:nvSpPr>
        <p:spPr/>
        <p:txBody>
          <a:bodyPr/>
          <a:lstStyle/>
          <a:p>
            <a:fld id="{F620516C-906A-45A7-A4BF-4926802A6F56}" type="slidenum">
              <a:rPr lang="en-US" altLang="zh-CN"/>
              <a:pPr/>
              <a:t>9</a:t>
            </a:fld>
            <a:endParaRPr lang="en-US" altLang="zh-CN"/>
          </a:p>
        </p:txBody>
      </p:sp>
      <p:sp>
        <p:nvSpPr>
          <p:cNvPr id="61442" name="Rectangle 2"/>
          <p:cNvSpPr>
            <a:spLocks noGrp="1" noChangeArrowheads="1"/>
          </p:cNvSpPr>
          <p:nvPr>
            <p:ph type="title"/>
          </p:nvPr>
        </p:nvSpPr>
        <p:spPr/>
        <p:txBody>
          <a:bodyPr/>
          <a:lstStyle/>
          <a:p>
            <a:r>
              <a:rPr lang="zh-CN" altLang="en-US"/>
              <a:t>什么是金融学：一个例子</a:t>
            </a:r>
          </a:p>
        </p:txBody>
      </p:sp>
      <p:sp>
        <p:nvSpPr>
          <p:cNvPr id="61443" name="Rectangle 3"/>
          <p:cNvSpPr>
            <a:spLocks noGrp="1" noChangeArrowheads="1"/>
          </p:cNvSpPr>
          <p:nvPr>
            <p:ph type="body" idx="1"/>
          </p:nvPr>
        </p:nvSpPr>
        <p:spPr/>
        <p:txBody>
          <a:bodyPr/>
          <a:lstStyle/>
          <a:p>
            <a:pPr algn="just"/>
            <a:r>
              <a:rPr lang="zh-CN" altLang="en-US"/>
              <a:t>购买公司股票是为了在将来收到股利</a:t>
            </a:r>
          </a:p>
          <a:p>
            <a:pPr algn="just"/>
            <a:r>
              <a:rPr lang="zh-CN" altLang="en-US"/>
              <a:t>股利只在将来才支付</a:t>
            </a:r>
          </a:p>
          <a:p>
            <a:pPr algn="just"/>
            <a:r>
              <a:rPr lang="zh-CN" altLang="en-US"/>
              <a:t>股利分配的时间和数量都是不确定的</a:t>
            </a:r>
          </a:p>
          <a:p>
            <a:pPr algn="just"/>
            <a:r>
              <a:rPr lang="zh-CN" altLang="en-US"/>
              <a:t>现在的市场价格反映了投资者对将来股利分配的定价</a:t>
            </a:r>
            <a:endParaRPr lang="zh-CN" altLang="en-US" sz="3600"/>
          </a:p>
          <a:p>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35843" name="灯片编号占位符 5"/>
          <p:cNvSpPr>
            <a:spLocks noGrp="1"/>
          </p:cNvSpPr>
          <p:nvPr>
            <p:ph type="sldNum" sz="quarter" idx="12"/>
          </p:nvPr>
        </p:nvSpPr>
        <p:spPr>
          <a:noFill/>
        </p:spPr>
        <p:txBody>
          <a:bodyPr/>
          <a:lstStyle/>
          <a:p>
            <a:fld id="{CEA8EAE5-B0E0-425C-8AE9-DBFDCB66864F}" type="slidenum">
              <a:rPr lang="en-US" altLang="zh-CN"/>
              <a:pPr/>
              <a:t>90</a:t>
            </a:fld>
            <a:endParaRPr lang="en-US" altLang="zh-CN"/>
          </a:p>
        </p:txBody>
      </p:sp>
      <p:sp>
        <p:nvSpPr>
          <p:cNvPr id="35844" name="Rectangle 2"/>
          <p:cNvSpPr>
            <a:spLocks noGrp="1" noChangeArrowheads="1"/>
          </p:cNvSpPr>
          <p:nvPr>
            <p:ph type="title"/>
          </p:nvPr>
        </p:nvSpPr>
        <p:spPr/>
        <p:txBody>
          <a:bodyPr/>
          <a:lstStyle/>
          <a:p>
            <a:pPr eaLnBrk="1" hangingPunct="1"/>
            <a:r>
              <a:rPr lang="zh-CN" altLang="en-US" smtClean="0"/>
              <a:t>指数的正态性检验</a:t>
            </a:r>
          </a:p>
        </p:txBody>
      </p:sp>
      <p:sp>
        <p:nvSpPr>
          <p:cNvPr id="35845" name="Rectangle 3"/>
          <p:cNvSpPr>
            <a:spLocks noGrp="1" noChangeArrowheads="1"/>
          </p:cNvSpPr>
          <p:nvPr>
            <p:ph type="body" idx="1"/>
          </p:nvPr>
        </p:nvSpPr>
        <p:spPr/>
        <p:txBody>
          <a:bodyPr/>
          <a:lstStyle/>
          <a:p>
            <a:pPr eaLnBrk="1" hangingPunct="1">
              <a:lnSpc>
                <a:spcPct val="80000"/>
              </a:lnSpc>
            </a:pPr>
            <a:r>
              <a:rPr lang="zh-CN" altLang="en-US" sz="2800" smtClean="0"/>
              <a:t>卡方检验</a:t>
            </a:r>
          </a:p>
          <a:p>
            <a:pPr lvl="1" eaLnBrk="1" hangingPunct="1">
              <a:lnSpc>
                <a:spcPct val="80000"/>
              </a:lnSpc>
            </a:pPr>
            <a:r>
              <a:rPr lang="zh-CN" altLang="en-US" sz="2400" smtClean="0"/>
              <a:t>分为</a:t>
            </a:r>
            <a:r>
              <a:rPr lang="en-US" altLang="zh-CN" sz="2400" smtClean="0"/>
              <a:t>20</a:t>
            </a:r>
            <a:r>
              <a:rPr lang="zh-CN" altLang="en-US" sz="2400" smtClean="0"/>
              <a:t>个组，</a:t>
            </a:r>
            <a:r>
              <a:rPr lang="en-US" altLang="zh-CN" sz="2400" smtClean="0"/>
              <a:t>k=20-2-1=17</a:t>
            </a:r>
            <a:r>
              <a:rPr lang="zh-CN" altLang="en-US" sz="2400" smtClean="0"/>
              <a:t>，</a:t>
            </a:r>
            <a:r>
              <a:rPr lang="en-US" altLang="zh-CN" sz="2400" smtClean="0"/>
              <a:t>α=0.05</a:t>
            </a:r>
          </a:p>
          <a:p>
            <a:pPr lvl="1" eaLnBrk="1" hangingPunct="1">
              <a:lnSpc>
                <a:spcPct val="80000"/>
              </a:lnSpc>
            </a:pPr>
            <a:r>
              <a:rPr lang="zh-CN" altLang="en-US" sz="2400" smtClean="0"/>
              <a:t>统计量</a:t>
            </a:r>
            <a:r>
              <a:rPr lang="en-US" altLang="zh-CN" sz="2400" smtClean="0"/>
              <a:t>=23.86</a:t>
            </a:r>
            <a:r>
              <a:rPr lang="zh-CN" altLang="en-US" sz="2400" smtClean="0"/>
              <a:t>，临界值</a:t>
            </a:r>
            <a:r>
              <a:rPr lang="en-US" altLang="zh-CN" sz="2400" smtClean="0"/>
              <a:t>=27.59</a:t>
            </a:r>
          </a:p>
          <a:p>
            <a:pPr lvl="1" eaLnBrk="1" hangingPunct="1">
              <a:lnSpc>
                <a:spcPct val="80000"/>
              </a:lnSpc>
            </a:pPr>
            <a:r>
              <a:rPr lang="zh-CN" altLang="en-US" sz="2400" smtClean="0"/>
              <a:t>不能拒绝正态性假设</a:t>
            </a:r>
          </a:p>
          <a:p>
            <a:pPr eaLnBrk="1" hangingPunct="1">
              <a:lnSpc>
                <a:spcPct val="80000"/>
              </a:lnSpc>
            </a:pPr>
            <a:r>
              <a:rPr lang="zh-CN" altLang="en-US" sz="2800" smtClean="0"/>
              <a:t>偏度检验</a:t>
            </a:r>
          </a:p>
          <a:p>
            <a:pPr lvl="1" eaLnBrk="1" hangingPunct="1">
              <a:lnSpc>
                <a:spcPct val="80000"/>
              </a:lnSpc>
            </a:pPr>
            <a:r>
              <a:rPr lang="zh-CN" altLang="en-US" sz="2400" smtClean="0"/>
              <a:t>样本偏度： </a:t>
            </a:r>
            <a:r>
              <a:rPr lang="en-US" altLang="zh-CN" sz="2400" smtClean="0">
                <a:latin typeface="宋体" charset="-122"/>
              </a:rPr>
              <a:t>0.211378</a:t>
            </a:r>
            <a:r>
              <a:rPr lang="zh-CN" altLang="en-US" sz="2400" smtClean="0">
                <a:latin typeface="宋体" charset="-122"/>
              </a:rPr>
              <a:t>，临界值：</a:t>
            </a:r>
            <a:r>
              <a:rPr lang="en-US" altLang="zh-CN" sz="2400" smtClean="0">
                <a:latin typeface="宋体" charset="-122"/>
              </a:rPr>
              <a:t>0.322-0.351</a:t>
            </a:r>
          </a:p>
          <a:p>
            <a:pPr lvl="1" eaLnBrk="1" hangingPunct="1">
              <a:lnSpc>
                <a:spcPct val="80000"/>
              </a:lnSpc>
            </a:pPr>
            <a:r>
              <a:rPr lang="zh-CN" altLang="en-US" sz="2400" smtClean="0"/>
              <a:t>不能拒绝正态性假设</a:t>
            </a:r>
          </a:p>
          <a:p>
            <a:pPr eaLnBrk="1" hangingPunct="1">
              <a:lnSpc>
                <a:spcPct val="80000"/>
              </a:lnSpc>
            </a:pPr>
            <a:r>
              <a:rPr lang="zh-CN" altLang="en-US" sz="2800" smtClean="0"/>
              <a:t>峰度检验</a:t>
            </a:r>
          </a:p>
          <a:p>
            <a:pPr lvl="1" eaLnBrk="1" hangingPunct="1">
              <a:lnSpc>
                <a:spcPct val="80000"/>
              </a:lnSpc>
            </a:pPr>
            <a:r>
              <a:rPr lang="zh-CN" altLang="en-US" sz="2400" smtClean="0"/>
              <a:t>样本峰度： </a:t>
            </a:r>
            <a:r>
              <a:rPr lang="en-US" altLang="zh-CN" sz="2400" smtClean="0">
                <a:latin typeface="宋体" charset="-122"/>
              </a:rPr>
              <a:t>1.364663</a:t>
            </a:r>
            <a:r>
              <a:rPr lang="zh-CN" altLang="en-US" sz="2400" smtClean="0">
                <a:latin typeface="宋体" charset="-122"/>
              </a:rPr>
              <a:t>，临界值：</a:t>
            </a:r>
            <a:r>
              <a:rPr lang="en-US" altLang="zh-CN" sz="2400" smtClean="0">
                <a:latin typeface="宋体" charset="-122"/>
              </a:rPr>
              <a:t>2.41-2.45</a:t>
            </a:r>
          </a:p>
          <a:p>
            <a:pPr lvl="1" eaLnBrk="1" hangingPunct="1">
              <a:lnSpc>
                <a:spcPct val="80000"/>
              </a:lnSpc>
            </a:pPr>
            <a:r>
              <a:rPr lang="zh-CN" altLang="en-US" sz="2400" smtClean="0">
                <a:latin typeface="宋体" charset="-122"/>
              </a:rPr>
              <a:t>拒绝正态性假设</a:t>
            </a:r>
          </a:p>
          <a:p>
            <a:pPr lvl="1" eaLnBrk="1" hangingPunct="1">
              <a:lnSpc>
                <a:spcPct val="80000"/>
              </a:lnSpc>
            </a:pPr>
            <a:r>
              <a:rPr lang="zh-CN" altLang="en-US" sz="2400" smtClean="0">
                <a:latin typeface="宋体" charset="-122"/>
              </a:rPr>
              <a:t>存在肥尾现象</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7172" name="灯片编号占位符 5"/>
          <p:cNvSpPr>
            <a:spLocks noGrp="1"/>
          </p:cNvSpPr>
          <p:nvPr>
            <p:ph type="sldNum" sz="quarter" idx="12"/>
          </p:nvPr>
        </p:nvSpPr>
        <p:spPr>
          <a:noFill/>
        </p:spPr>
        <p:txBody>
          <a:bodyPr/>
          <a:lstStyle/>
          <a:p>
            <a:fld id="{DA9FB910-330E-4764-B5BE-E54780E2ADB3}" type="slidenum">
              <a:rPr lang="en-US" altLang="zh-CN"/>
              <a:pPr/>
              <a:t>91</a:t>
            </a:fld>
            <a:endParaRPr lang="en-US" altLang="zh-CN"/>
          </a:p>
        </p:txBody>
      </p:sp>
      <p:sp>
        <p:nvSpPr>
          <p:cNvPr id="7173" name="Rectangle 2"/>
          <p:cNvSpPr>
            <a:spLocks noGrp="1" noChangeArrowheads="1"/>
          </p:cNvSpPr>
          <p:nvPr>
            <p:ph type="title"/>
          </p:nvPr>
        </p:nvSpPr>
        <p:spPr/>
        <p:txBody>
          <a:bodyPr/>
          <a:lstStyle/>
          <a:p>
            <a:pPr eaLnBrk="1" hangingPunct="1"/>
            <a:r>
              <a:rPr lang="zh-CN" altLang="en-US" smtClean="0"/>
              <a:t>个股的正态性检验</a:t>
            </a:r>
          </a:p>
        </p:txBody>
      </p:sp>
      <p:graphicFrame>
        <p:nvGraphicFramePr>
          <p:cNvPr id="7170" name="Object 4"/>
          <p:cNvGraphicFramePr>
            <a:graphicFrameLocks noGrp="1" noChangeAspect="1"/>
          </p:cNvGraphicFramePr>
          <p:nvPr>
            <p:ph idx="1"/>
          </p:nvPr>
        </p:nvGraphicFramePr>
        <p:xfrm>
          <a:off x="457200" y="1600200"/>
          <a:ext cx="8229600" cy="4135438"/>
        </p:xfrm>
        <a:graphic>
          <a:graphicData uri="http://schemas.openxmlformats.org/presentationml/2006/ole">
            <mc:AlternateContent xmlns:mc="http://schemas.openxmlformats.org/markup-compatibility/2006">
              <mc:Choice xmlns:v="urn:schemas-microsoft-com:vml" Requires="v">
                <p:oleObj spid="_x0000_s71700" name="图表" r:id="rId3" imgW="7753279" imgH="3895622" progId="">
                  <p:embed/>
                </p:oleObj>
              </mc:Choice>
              <mc:Fallback>
                <p:oleObj name="图表" r:id="rId3" imgW="7753279" imgH="389562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8196" name="灯片编号占位符 5"/>
          <p:cNvSpPr>
            <a:spLocks noGrp="1"/>
          </p:cNvSpPr>
          <p:nvPr>
            <p:ph type="sldNum" sz="quarter" idx="12"/>
          </p:nvPr>
        </p:nvSpPr>
        <p:spPr>
          <a:noFill/>
        </p:spPr>
        <p:txBody>
          <a:bodyPr/>
          <a:lstStyle/>
          <a:p>
            <a:fld id="{69D51451-C265-43E6-946F-12414D9D5212}" type="slidenum">
              <a:rPr lang="en-US" altLang="zh-CN"/>
              <a:pPr/>
              <a:t>92</a:t>
            </a:fld>
            <a:endParaRPr lang="en-US" altLang="zh-CN"/>
          </a:p>
        </p:txBody>
      </p:sp>
      <p:sp>
        <p:nvSpPr>
          <p:cNvPr id="8197" name="Rectangle 5"/>
          <p:cNvSpPr>
            <a:spLocks noGrp="1" noChangeArrowheads="1"/>
          </p:cNvSpPr>
          <p:nvPr>
            <p:ph type="title"/>
          </p:nvPr>
        </p:nvSpPr>
        <p:spPr/>
        <p:txBody>
          <a:bodyPr/>
          <a:lstStyle/>
          <a:p>
            <a:pPr eaLnBrk="1" hangingPunct="1"/>
            <a:r>
              <a:rPr lang="zh-CN" altLang="en-US" smtClean="0"/>
              <a:t>频率图</a:t>
            </a:r>
          </a:p>
        </p:txBody>
      </p:sp>
      <p:graphicFrame>
        <p:nvGraphicFramePr>
          <p:cNvPr id="8194" name="Object 4"/>
          <p:cNvGraphicFramePr>
            <a:graphicFrameLocks noGrp="1" noChangeAspect="1"/>
          </p:cNvGraphicFramePr>
          <p:nvPr>
            <p:ph idx="1"/>
          </p:nvPr>
        </p:nvGraphicFramePr>
        <p:xfrm>
          <a:off x="695325" y="1914525"/>
          <a:ext cx="7753350" cy="3895725"/>
        </p:xfrm>
        <a:graphic>
          <a:graphicData uri="http://schemas.openxmlformats.org/presentationml/2006/ole">
            <mc:AlternateContent xmlns:mc="http://schemas.openxmlformats.org/markup-compatibility/2006">
              <mc:Choice xmlns:v="urn:schemas-microsoft-com:vml" Requires="v">
                <p:oleObj spid="_x0000_s72724" name="图表" r:id="rId3" imgW="7753279" imgH="3895622" progId="">
                  <p:embed/>
                </p:oleObj>
              </mc:Choice>
              <mc:Fallback>
                <p:oleObj name="图表" r:id="rId3" imgW="7753279" imgH="3895622"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914525"/>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36867" name="灯片编号占位符 5"/>
          <p:cNvSpPr>
            <a:spLocks noGrp="1"/>
          </p:cNvSpPr>
          <p:nvPr>
            <p:ph type="sldNum" sz="quarter" idx="12"/>
          </p:nvPr>
        </p:nvSpPr>
        <p:spPr>
          <a:noFill/>
        </p:spPr>
        <p:txBody>
          <a:bodyPr/>
          <a:lstStyle/>
          <a:p>
            <a:fld id="{A67DF5C9-FE02-4672-86A3-7985098B9127}" type="slidenum">
              <a:rPr lang="en-US" altLang="zh-CN"/>
              <a:pPr/>
              <a:t>93</a:t>
            </a:fld>
            <a:endParaRPr lang="en-US" altLang="zh-CN"/>
          </a:p>
        </p:txBody>
      </p:sp>
      <p:sp>
        <p:nvSpPr>
          <p:cNvPr id="36868" name="Rectangle 2"/>
          <p:cNvSpPr>
            <a:spLocks noGrp="1" noChangeArrowheads="1"/>
          </p:cNvSpPr>
          <p:nvPr>
            <p:ph type="title"/>
          </p:nvPr>
        </p:nvSpPr>
        <p:spPr/>
        <p:txBody>
          <a:bodyPr/>
          <a:lstStyle/>
          <a:p>
            <a:pPr eaLnBrk="1" hangingPunct="1"/>
            <a:r>
              <a:rPr lang="zh-CN" altLang="en-US" smtClean="0"/>
              <a:t>正态性检验</a:t>
            </a:r>
          </a:p>
        </p:txBody>
      </p:sp>
      <p:sp>
        <p:nvSpPr>
          <p:cNvPr id="36869" name="Rectangle 3"/>
          <p:cNvSpPr>
            <a:spLocks noGrp="1" noChangeArrowheads="1"/>
          </p:cNvSpPr>
          <p:nvPr>
            <p:ph type="body" idx="1"/>
          </p:nvPr>
        </p:nvSpPr>
        <p:spPr/>
        <p:txBody>
          <a:bodyPr/>
          <a:lstStyle/>
          <a:p>
            <a:pPr eaLnBrk="1" hangingPunct="1">
              <a:lnSpc>
                <a:spcPct val="80000"/>
              </a:lnSpc>
            </a:pPr>
            <a:r>
              <a:rPr lang="zh-CN" altLang="en-US" sz="2800" smtClean="0"/>
              <a:t>卡方检验</a:t>
            </a:r>
          </a:p>
          <a:p>
            <a:pPr lvl="1" eaLnBrk="1" hangingPunct="1">
              <a:lnSpc>
                <a:spcPct val="80000"/>
              </a:lnSpc>
            </a:pPr>
            <a:r>
              <a:rPr lang="zh-CN" altLang="en-US" sz="2400" smtClean="0"/>
              <a:t>分为</a:t>
            </a:r>
            <a:r>
              <a:rPr lang="en-US" altLang="zh-CN" sz="2400" smtClean="0"/>
              <a:t>20</a:t>
            </a:r>
            <a:r>
              <a:rPr lang="zh-CN" altLang="en-US" sz="2400" smtClean="0"/>
              <a:t>个组，</a:t>
            </a:r>
            <a:r>
              <a:rPr lang="en-US" altLang="zh-CN" sz="2400" smtClean="0"/>
              <a:t>k=20-2-1=17</a:t>
            </a:r>
            <a:r>
              <a:rPr lang="zh-CN" altLang="en-US" sz="2400" smtClean="0"/>
              <a:t>，</a:t>
            </a:r>
            <a:r>
              <a:rPr lang="en-US" altLang="zh-CN" sz="2400" smtClean="0"/>
              <a:t>α=0.05</a:t>
            </a:r>
          </a:p>
          <a:p>
            <a:pPr lvl="1" eaLnBrk="1" hangingPunct="1">
              <a:lnSpc>
                <a:spcPct val="80000"/>
              </a:lnSpc>
            </a:pPr>
            <a:r>
              <a:rPr lang="zh-CN" altLang="en-US" sz="2400" smtClean="0"/>
              <a:t>统计量</a:t>
            </a:r>
            <a:r>
              <a:rPr lang="en-US" altLang="zh-CN" sz="2400" smtClean="0"/>
              <a:t>=28.93</a:t>
            </a:r>
            <a:r>
              <a:rPr lang="zh-CN" altLang="en-US" sz="2400" smtClean="0"/>
              <a:t>，临界值</a:t>
            </a:r>
            <a:r>
              <a:rPr lang="en-US" altLang="zh-CN" sz="2400" smtClean="0"/>
              <a:t>=27.59</a:t>
            </a:r>
          </a:p>
          <a:p>
            <a:pPr lvl="1" eaLnBrk="1" hangingPunct="1">
              <a:lnSpc>
                <a:spcPct val="80000"/>
              </a:lnSpc>
            </a:pPr>
            <a:r>
              <a:rPr lang="zh-CN" altLang="en-US" sz="2400" smtClean="0"/>
              <a:t>拒绝正态性假设</a:t>
            </a:r>
          </a:p>
          <a:p>
            <a:pPr eaLnBrk="1" hangingPunct="1">
              <a:lnSpc>
                <a:spcPct val="80000"/>
              </a:lnSpc>
            </a:pPr>
            <a:r>
              <a:rPr lang="zh-CN" altLang="en-US" sz="2800" smtClean="0"/>
              <a:t>偏度检验</a:t>
            </a:r>
          </a:p>
          <a:p>
            <a:pPr lvl="1" eaLnBrk="1" hangingPunct="1">
              <a:lnSpc>
                <a:spcPct val="80000"/>
              </a:lnSpc>
            </a:pPr>
            <a:r>
              <a:rPr lang="zh-CN" altLang="en-US" sz="2400" smtClean="0"/>
              <a:t>样本偏度： </a:t>
            </a:r>
            <a:r>
              <a:rPr lang="en-US" altLang="zh-CN" sz="2400" smtClean="0">
                <a:latin typeface="宋体" charset="-122"/>
              </a:rPr>
              <a:t>0.2054</a:t>
            </a:r>
            <a:r>
              <a:rPr lang="zh-CN" altLang="en-US" sz="2400" smtClean="0">
                <a:latin typeface="宋体" charset="-122"/>
              </a:rPr>
              <a:t>，临界值：</a:t>
            </a:r>
            <a:r>
              <a:rPr lang="en-US" altLang="zh-CN" sz="2400" smtClean="0">
                <a:latin typeface="宋体" charset="-122"/>
              </a:rPr>
              <a:t>0.322</a:t>
            </a:r>
          </a:p>
          <a:p>
            <a:pPr lvl="1" eaLnBrk="1" hangingPunct="1">
              <a:lnSpc>
                <a:spcPct val="80000"/>
              </a:lnSpc>
            </a:pPr>
            <a:r>
              <a:rPr lang="zh-CN" altLang="en-US" sz="2400" smtClean="0"/>
              <a:t>不能拒绝正态性假设</a:t>
            </a:r>
          </a:p>
          <a:p>
            <a:pPr eaLnBrk="1" hangingPunct="1">
              <a:lnSpc>
                <a:spcPct val="80000"/>
              </a:lnSpc>
            </a:pPr>
            <a:r>
              <a:rPr lang="zh-CN" altLang="en-US" sz="2800" smtClean="0"/>
              <a:t>峰度检验</a:t>
            </a:r>
          </a:p>
          <a:p>
            <a:pPr lvl="1" eaLnBrk="1" hangingPunct="1">
              <a:lnSpc>
                <a:spcPct val="80000"/>
              </a:lnSpc>
            </a:pPr>
            <a:r>
              <a:rPr lang="zh-CN" altLang="en-US" sz="2400" smtClean="0"/>
              <a:t>样本峰度： </a:t>
            </a:r>
            <a:r>
              <a:rPr lang="en-US" altLang="zh-CN" sz="2400" smtClean="0">
                <a:latin typeface="宋体" charset="-122"/>
              </a:rPr>
              <a:t>1.364663</a:t>
            </a:r>
            <a:r>
              <a:rPr lang="zh-CN" altLang="en-US" sz="2400" smtClean="0">
                <a:latin typeface="宋体" charset="-122"/>
              </a:rPr>
              <a:t>，临界值：</a:t>
            </a:r>
            <a:r>
              <a:rPr lang="en-US" altLang="zh-CN" sz="2400" smtClean="0">
                <a:latin typeface="宋体" charset="-122"/>
              </a:rPr>
              <a:t>2.45</a:t>
            </a:r>
          </a:p>
          <a:p>
            <a:pPr lvl="1" eaLnBrk="1" hangingPunct="1">
              <a:lnSpc>
                <a:spcPct val="80000"/>
              </a:lnSpc>
            </a:pPr>
            <a:r>
              <a:rPr lang="zh-CN" altLang="en-US" sz="2400" smtClean="0">
                <a:latin typeface="宋体" charset="-122"/>
              </a:rPr>
              <a:t>拒绝正态性假设</a:t>
            </a:r>
          </a:p>
          <a:p>
            <a:pPr lvl="1" eaLnBrk="1" hangingPunct="1">
              <a:lnSpc>
                <a:spcPct val="80000"/>
              </a:lnSpc>
            </a:pPr>
            <a:r>
              <a:rPr lang="zh-CN" altLang="en-US" sz="2400" smtClean="0">
                <a:latin typeface="宋体" charset="-122"/>
              </a:rPr>
              <a:t>存在肥尾现象</a:t>
            </a:r>
            <a:endParaRPr lang="zh-CN" altLang="en-US" sz="240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37891" name="灯片编号占位符 5"/>
          <p:cNvSpPr>
            <a:spLocks noGrp="1"/>
          </p:cNvSpPr>
          <p:nvPr>
            <p:ph type="sldNum" sz="quarter" idx="12"/>
          </p:nvPr>
        </p:nvSpPr>
        <p:spPr>
          <a:noFill/>
        </p:spPr>
        <p:txBody>
          <a:bodyPr/>
          <a:lstStyle/>
          <a:p>
            <a:fld id="{0814E05D-BB3E-4434-9342-578A5000789F}" type="slidenum">
              <a:rPr lang="en-US" altLang="zh-CN"/>
              <a:pPr/>
              <a:t>94</a:t>
            </a:fld>
            <a:endParaRPr lang="en-US" altLang="zh-CN"/>
          </a:p>
        </p:txBody>
      </p:sp>
      <p:sp>
        <p:nvSpPr>
          <p:cNvPr id="37892" name="Rectangle 2"/>
          <p:cNvSpPr>
            <a:spLocks noGrp="1" noChangeArrowheads="1"/>
          </p:cNvSpPr>
          <p:nvPr>
            <p:ph type="title"/>
          </p:nvPr>
        </p:nvSpPr>
        <p:spPr/>
        <p:txBody>
          <a:bodyPr/>
          <a:lstStyle/>
          <a:p>
            <a:pPr eaLnBrk="1" hangingPunct="1"/>
            <a:r>
              <a:rPr lang="en-US" altLang="zh-CN" smtClean="0"/>
              <a:t>S&amp;P500:1997-2009</a:t>
            </a:r>
          </a:p>
        </p:txBody>
      </p:sp>
      <p:graphicFrame>
        <p:nvGraphicFramePr>
          <p:cNvPr id="108763" name="Group 219"/>
          <p:cNvGraphicFramePr>
            <a:graphicFrameLocks noGrp="1"/>
          </p:cNvGraphicFramePr>
          <p:nvPr>
            <p:ph type="tbl" idx="1"/>
          </p:nvPr>
        </p:nvGraphicFramePr>
        <p:xfrm>
          <a:off x="457200" y="1600200"/>
          <a:ext cx="8229600" cy="45720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平均</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0.002211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标准误差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0.003915</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中位数</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0.007822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标准差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0.047792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方差</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0.002284</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峰度</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0.851251</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偏度</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-0.66128</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区域</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0.266144</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最小值</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-0.16942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11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宋体" charset="-122"/>
                          <a:ea typeface="宋体" charset="-122"/>
                        </a:rPr>
                        <a:t>最大值</a:t>
                      </a:r>
                      <a:endParaRPr kumimoji="0" lang="zh-CN" altLang="en-US"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宋体" charset="-122"/>
                          <a:ea typeface="宋体" charset="-122"/>
                        </a:rPr>
                        <a:t>0.09672</a:t>
                      </a:r>
                      <a:endParaRPr kumimoji="0" lang="en-US" altLang="zh-CN" sz="2400" b="0" i="0" u="none" strike="noStrike" cap="none" normalizeH="0" baseline="0" smtClean="0">
                        <a:ln>
                          <a:noFill/>
                        </a:ln>
                        <a:solidFill>
                          <a:schemeClr val="tx1"/>
                        </a:solidFill>
                        <a:effectLst/>
                        <a:latin typeface="Arial" charset="0"/>
                        <a:ea typeface="宋体" charset="-12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9220" name="灯片编号占位符 5"/>
          <p:cNvSpPr>
            <a:spLocks noGrp="1"/>
          </p:cNvSpPr>
          <p:nvPr>
            <p:ph type="sldNum" sz="quarter" idx="12"/>
          </p:nvPr>
        </p:nvSpPr>
        <p:spPr>
          <a:noFill/>
        </p:spPr>
        <p:txBody>
          <a:bodyPr/>
          <a:lstStyle/>
          <a:p>
            <a:fld id="{4BD5B49B-1AFF-4D7C-A0EB-0C6C05793243}" type="slidenum">
              <a:rPr lang="en-US" altLang="zh-CN"/>
              <a:pPr/>
              <a:t>95</a:t>
            </a:fld>
            <a:endParaRPr lang="en-US" altLang="zh-CN"/>
          </a:p>
        </p:txBody>
      </p:sp>
      <p:sp>
        <p:nvSpPr>
          <p:cNvPr id="9221" name="Rectangle 5"/>
          <p:cNvSpPr>
            <a:spLocks noGrp="1" noChangeArrowheads="1"/>
          </p:cNvSpPr>
          <p:nvPr>
            <p:ph type="title"/>
          </p:nvPr>
        </p:nvSpPr>
        <p:spPr/>
        <p:txBody>
          <a:bodyPr/>
          <a:lstStyle/>
          <a:p>
            <a:pPr eaLnBrk="1" hangingPunct="1"/>
            <a:r>
              <a:rPr lang="en-US" altLang="zh-CN" smtClean="0"/>
              <a:t>S&amp;P 500  1997-2009</a:t>
            </a:r>
          </a:p>
        </p:txBody>
      </p:sp>
      <p:graphicFrame>
        <p:nvGraphicFramePr>
          <p:cNvPr id="9218" name="Object 8"/>
          <p:cNvGraphicFramePr>
            <a:graphicFrameLocks noGrp="1" noChangeAspect="1"/>
          </p:cNvGraphicFramePr>
          <p:nvPr>
            <p:ph idx="1"/>
          </p:nvPr>
        </p:nvGraphicFramePr>
        <p:xfrm>
          <a:off x="609600" y="1752600"/>
          <a:ext cx="7753350" cy="3895725"/>
        </p:xfrm>
        <a:graphic>
          <a:graphicData uri="http://schemas.openxmlformats.org/presentationml/2006/ole">
            <mc:AlternateContent xmlns:mc="http://schemas.openxmlformats.org/markup-compatibility/2006">
              <mc:Choice xmlns:v="urn:schemas-microsoft-com:vml" Requires="v">
                <p:oleObj spid="_x0000_s73748" name="图表" r:id="rId3" imgW="7753279" imgH="3895622" progId="">
                  <p:embed/>
                </p:oleObj>
              </mc:Choice>
              <mc:Fallback>
                <p:oleObj name="图表" r:id="rId3" imgW="7753279" imgH="3895622" progId="">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10244" name="灯片编号占位符 5"/>
          <p:cNvSpPr>
            <a:spLocks noGrp="1"/>
          </p:cNvSpPr>
          <p:nvPr>
            <p:ph type="sldNum" sz="quarter" idx="12"/>
          </p:nvPr>
        </p:nvSpPr>
        <p:spPr>
          <a:noFill/>
        </p:spPr>
        <p:txBody>
          <a:bodyPr/>
          <a:lstStyle/>
          <a:p>
            <a:fld id="{B18A0848-E4A8-4ED1-A204-B2B93C80A8F4}" type="slidenum">
              <a:rPr lang="en-US" altLang="zh-CN"/>
              <a:pPr/>
              <a:t>96</a:t>
            </a:fld>
            <a:endParaRPr lang="en-US" altLang="zh-CN"/>
          </a:p>
        </p:txBody>
      </p:sp>
      <p:sp>
        <p:nvSpPr>
          <p:cNvPr id="10245" name="Rectangle 5"/>
          <p:cNvSpPr>
            <a:spLocks noGrp="1" noChangeArrowheads="1"/>
          </p:cNvSpPr>
          <p:nvPr>
            <p:ph type="title"/>
          </p:nvPr>
        </p:nvSpPr>
        <p:spPr/>
        <p:txBody>
          <a:bodyPr/>
          <a:lstStyle/>
          <a:p>
            <a:pPr eaLnBrk="1" hangingPunct="1"/>
            <a:endParaRPr lang="zh-CN" altLang="zh-CN" smtClean="0"/>
          </a:p>
        </p:txBody>
      </p:sp>
      <p:graphicFrame>
        <p:nvGraphicFramePr>
          <p:cNvPr id="10242" name="Object 8"/>
          <p:cNvGraphicFramePr>
            <a:graphicFrameLocks noGrp="1" noChangeAspect="1"/>
          </p:cNvGraphicFramePr>
          <p:nvPr>
            <p:ph idx="1"/>
          </p:nvPr>
        </p:nvGraphicFramePr>
        <p:xfrm>
          <a:off x="695325" y="1914525"/>
          <a:ext cx="7753350" cy="3895725"/>
        </p:xfrm>
        <a:graphic>
          <a:graphicData uri="http://schemas.openxmlformats.org/presentationml/2006/ole">
            <mc:AlternateContent xmlns:mc="http://schemas.openxmlformats.org/markup-compatibility/2006">
              <mc:Choice xmlns:v="urn:schemas-microsoft-com:vml" Requires="v">
                <p:oleObj spid="_x0000_s74772" name="图表" r:id="rId3" imgW="7753279" imgH="3895622" progId="">
                  <p:embed/>
                </p:oleObj>
              </mc:Choice>
              <mc:Fallback>
                <p:oleObj name="图表" r:id="rId3" imgW="7753279" imgH="3895622" progId="">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914525"/>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11268" name="灯片编号占位符 5"/>
          <p:cNvSpPr>
            <a:spLocks noGrp="1"/>
          </p:cNvSpPr>
          <p:nvPr>
            <p:ph type="sldNum" sz="quarter" idx="12"/>
          </p:nvPr>
        </p:nvSpPr>
        <p:spPr>
          <a:noFill/>
        </p:spPr>
        <p:txBody>
          <a:bodyPr/>
          <a:lstStyle/>
          <a:p>
            <a:fld id="{B1AD7CF0-78ED-4860-963F-401DF1A05EF3}" type="slidenum">
              <a:rPr lang="en-US" altLang="zh-CN"/>
              <a:pPr/>
              <a:t>97</a:t>
            </a:fld>
            <a:endParaRPr lang="en-US" altLang="zh-CN"/>
          </a:p>
        </p:txBody>
      </p:sp>
      <p:sp>
        <p:nvSpPr>
          <p:cNvPr id="11269" name="Rectangle 2"/>
          <p:cNvSpPr>
            <a:spLocks noGrp="1" noChangeArrowheads="1"/>
          </p:cNvSpPr>
          <p:nvPr>
            <p:ph type="title"/>
          </p:nvPr>
        </p:nvSpPr>
        <p:spPr/>
        <p:txBody>
          <a:bodyPr/>
          <a:lstStyle/>
          <a:p>
            <a:pPr eaLnBrk="1" hangingPunct="1"/>
            <a:r>
              <a:rPr lang="en-US" altLang="zh-CN" smtClean="0"/>
              <a:t>S&amp;P500:2001-2009</a:t>
            </a:r>
          </a:p>
        </p:txBody>
      </p:sp>
      <p:graphicFrame>
        <p:nvGraphicFramePr>
          <p:cNvPr id="11266" name="Object 7"/>
          <p:cNvGraphicFramePr>
            <a:graphicFrameLocks noGrp="1" noChangeAspect="1"/>
          </p:cNvGraphicFramePr>
          <p:nvPr>
            <p:ph idx="1"/>
          </p:nvPr>
        </p:nvGraphicFramePr>
        <p:xfrm>
          <a:off x="695325" y="1914525"/>
          <a:ext cx="7753350" cy="3895725"/>
        </p:xfrm>
        <a:graphic>
          <a:graphicData uri="http://schemas.openxmlformats.org/presentationml/2006/ole">
            <mc:AlternateContent xmlns:mc="http://schemas.openxmlformats.org/markup-compatibility/2006">
              <mc:Choice xmlns:v="urn:schemas-microsoft-com:vml" Requires="v">
                <p:oleObj spid="_x0000_s75796" name="图表" r:id="rId3" imgW="7753279" imgH="3895622" progId="">
                  <p:embed/>
                </p:oleObj>
              </mc:Choice>
              <mc:Fallback>
                <p:oleObj name="图表" r:id="rId3" imgW="7753279" imgH="3895622" progId="">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325" y="1914525"/>
                        <a:ext cx="77533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p>
            <a:r>
              <a:rPr lang="en-US" altLang="zh-CN" smtClean="0"/>
              <a:t>CUFE </a:t>
            </a:r>
            <a:r>
              <a:rPr lang="zh-CN" altLang="en-US" smtClean="0"/>
              <a:t>金融市场与金融机构</a:t>
            </a:r>
            <a:endParaRPr lang="en-US" altLang="zh-CN"/>
          </a:p>
        </p:txBody>
      </p:sp>
      <p:sp>
        <p:nvSpPr>
          <p:cNvPr id="38915" name="灯片编号占位符 5"/>
          <p:cNvSpPr>
            <a:spLocks noGrp="1"/>
          </p:cNvSpPr>
          <p:nvPr>
            <p:ph type="sldNum" sz="quarter" idx="12"/>
          </p:nvPr>
        </p:nvSpPr>
        <p:spPr>
          <a:noFill/>
        </p:spPr>
        <p:txBody>
          <a:bodyPr/>
          <a:lstStyle/>
          <a:p>
            <a:fld id="{12EB1286-F0B1-4D6C-95DF-16F0AEF49807}" type="slidenum">
              <a:rPr lang="en-US" altLang="zh-CN"/>
              <a:pPr/>
              <a:t>98</a:t>
            </a:fld>
            <a:endParaRPr lang="en-US" altLang="zh-CN"/>
          </a:p>
        </p:txBody>
      </p:sp>
      <p:sp>
        <p:nvSpPr>
          <p:cNvPr id="38916" name="Rectangle 2"/>
          <p:cNvSpPr>
            <a:spLocks noGrp="1" noChangeArrowheads="1"/>
          </p:cNvSpPr>
          <p:nvPr>
            <p:ph type="title"/>
          </p:nvPr>
        </p:nvSpPr>
        <p:spPr/>
        <p:txBody>
          <a:bodyPr/>
          <a:lstStyle/>
          <a:p>
            <a:pPr eaLnBrk="1" hangingPunct="1"/>
            <a:r>
              <a:rPr lang="zh-CN" altLang="en-US" smtClean="0"/>
              <a:t>正态性检验</a:t>
            </a:r>
          </a:p>
        </p:txBody>
      </p:sp>
      <p:sp>
        <p:nvSpPr>
          <p:cNvPr id="38917" name="Rectangle 3"/>
          <p:cNvSpPr>
            <a:spLocks noGrp="1" noChangeArrowheads="1"/>
          </p:cNvSpPr>
          <p:nvPr>
            <p:ph type="body" idx="1"/>
          </p:nvPr>
        </p:nvSpPr>
        <p:spPr/>
        <p:txBody>
          <a:bodyPr/>
          <a:lstStyle/>
          <a:p>
            <a:pPr eaLnBrk="1" hangingPunct="1">
              <a:lnSpc>
                <a:spcPct val="90000"/>
              </a:lnSpc>
            </a:pPr>
            <a:r>
              <a:rPr lang="zh-CN" altLang="en-US" sz="2400" smtClean="0"/>
              <a:t>卡方检验</a:t>
            </a:r>
          </a:p>
          <a:p>
            <a:pPr lvl="1" eaLnBrk="1" hangingPunct="1">
              <a:lnSpc>
                <a:spcPct val="90000"/>
              </a:lnSpc>
            </a:pPr>
            <a:r>
              <a:rPr lang="zh-CN" altLang="en-US" sz="2000" smtClean="0"/>
              <a:t>分为</a:t>
            </a:r>
            <a:r>
              <a:rPr lang="en-US" altLang="zh-CN" sz="2000" smtClean="0"/>
              <a:t>20</a:t>
            </a:r>
            <a:r>
              <a:rPr lang="zh-CN" altLang="en-US" sz="2000" smtClean="0"/>
              <a:t>个组，</a:t>
            </a:r>
            <a:r>
              <a:rPr lang="en-US" altLang="zh-CN" sz="2000" smtClean="0"/>
              <a:t>k=20-2-1=17</a:t>
            </a:r>
            <a:r>
              <a:rPr lang="zh-CN" altLang="en-US" sz="2000" smtClean="0"/>
              <a:t>，</a:t>
            </a:r>
            <a:r>
              <a:rPr lang="en-US" altLang="zh-CN" sz="2000" smtClean="0"/>
              <a:t>α=0.05</a:t>
            </a:r>
          </a:p>
          <a:p>
            <a:pPr lvl="1" eaLnBrk="1" hangingPunct="1">
              <a:lnSpc>
                <a:spcPct val="90000"/>
              </a:lnSpc>
            </a:pPr>
            <a:r>
              <a:rPr lang="zh-CN" altLang="en-US" sz="2000" smtClean="0"/>
              <a:t>统计量</a:t>
            </a:r>
            <a:r>
              <a:rPr lang="en-US" altLang="zh-CN" sz="2000" smtClean="0"/>
              <a:t>=36.64</a:t>
            </a:r>
            <a:r>
              <a:rPr lang="zh-CN" altLang="en-US" sz="2000" smtClean="0"/>
              <a:t>，临界值</a:t>
            </a:r>
            <a:r>
              <a:rPr lang="en-US" altLang="zh-CN" sz="2000" smtClean="0"/>
              <a:t>=27.59</a:t>
            </a:r>
          </a:p>
          <a:p>
            <a:pPr lvl="1" eaLnBrk="1" hangingPunct="1">
              <a:lnSpc>
                <a:spcPct val="90000"/>
              </a:lnSpc>
            </a:pPr>
            <a:r>
              <a:rPr lang="zh-CN" altLang="en-US" sz="2000" smtClean="0"/>
              <a:t>拒绝正态性假设</a:t>
            </a:r>
          </a:p>
          <a:p>
            <a:pPr eaLnBrk="1" hangingPunct="1">
              <a:lnSpc>
                <a:spcPct val="90000"/>
              </a:lnSpc>
            </a:pPr>
            <a:r>
              <a:rPr lang="zh-CN" altLang="en-US" sz="2400" smtClean="0"/>
              <a:t>偏度检验</a:t>
            </a:r>
          </a:p>
          <a:p>
            <a:pPr lvl="1" eaLnBrk="1" hangingPunct="1">
              <a:lnSpc>
                <a:spcPct val="90000"/>
              </a:lnSpc>
            </a:pPr>
            <a:r>
              <a:rPr lang="zh-CN" altLang="en-US" sz="2000" smtClean="0"/>
              <a:t>样本偏度： </a:t>
            </a:r>
            <a:r>
              <a:rPr lang="en-US" altLang="zh-CN" sz="2000" smtClean="0">
                <a:latin typeface="宋体" charset="-122"/>
              </a:rPr>
              <a:t>-0.6612</a:t>
            </a:r>
            <a:r>
              <a:rPr lang="zh-CN" altLang="en-US" sz="2000" smtClean="0">
                <a:latin typeface="宋体" charset="-122"/>
              </a:rPr>
              <a:t>，临界值：</a:t>
            </a:r>
            <a:r>
              <a:rPr lang="en-US" altLang="zh-CN" sz="2000" smtClean="0">
                <a:latin typeface="宋体" charset="-122"/>
              </a:rPr>
              <a:t>0.322</a:t>
            </a:r>
          </a:p>
          <a:p>
            <a:pPr lvl="1" eaLnBrk="1" hangingPunct="1">
              <a:lnSpc>
                <a:spcPct val="90000"/>
              </a:lnSpc>
            </a:pPr>
            <a:r>
              <a:rPr lang="zh-CN" altLang="en-US" sz="2000" smtClean="0"/>
              <a:t>拒绝正态性假设</a:t>
            </a:r>
          </a:p>
          <a:p>
            <a:pPr lvl="1" eaLnBrk="1" hangingPunct="1">
              <a:lnSpc>
                <a:spcPct val="90000"/>
              </a:lnSpc>
            </a:pPr>
            <a:r>
              <a:rPr lang="zh-CN" altLang="en-US" sz="2000" smtClean="0"/>
              <a:t>样本存在左偏</a:t>
            </a:r>
          </a:p>
          <a:p>
            <a:pPr eaLnBrk="1" hangingPunct="1">
              <a:lnSpc>
                <a:spcPct val="90000"/>
              </a:lnSpc>
            </a:pPr>
            <a:r>
              <a:rPr lang="zh-CN" altLang="en-US" sz="2400" smtClean="0"/>
              <a:t>峰度检验</a:t>
            </a:r>
          </a:p>
          <a:p>
            <a:pPr lvl="1" eaLnBrk="1" hangingPunct="1">
              <a:lnSpc>
                <a:spcPct val="90000"/>
              </a:lnSpc>
            </a:pPr>
            <a:r>
              <a:rPr lang="zh-CN" altLang="en-US" sz="2000" smtClean="0"/>
              <a:t>样本峰度： </a:t>
            </a:r>
            <a:r>
              <a:rPr lang="en-US" altLang="zh-CN" sz="2000" smtClean="0">
                <a:latin typeface="宋体" charset="-122"/>
              </a:rPr>
              <a:t>0.8512</a:t>
            </a:r>
            <a:r>
              <a:rPr lang="zh-CN" altLang="en-US" sz="2000" smtClean="0">
                <a:latin typeface="宋体" charset="-122"/>
              </a:rPr>
              <a:t>，临界值：</a:t>
            </a:r>
            <a:r>
              <a:rPr lang="en-US" altLang="zh-CN" sz="2000" smtClean="0">
                <a:latin typeface="宋体" charset="-122"/>
              </a:rPr>
              <a:t>2.45</a:t>
            </a:r>
          </a:p>
          <a:p>
            <a:pPr lvl="1" eaLnBrk="1" hangingPunct="1">
              <a:lnSpc>
                <a:spcPct val="90000"/>
              </a:lnSpc>
            </a:pPr>
            <a:r>
              <a:rPr lang="zh-CN" altLang="en-US" sz="2000" smtClean="0">
                <a:latin typeface="宋体" charset="-122"/>
              </a:rPr>
              <a:t>拒绝正态性假设</a:t>
            </a:r>
          </a:p>
          <a:p>
            <a:pPr lvl="1" eaLnBrk="1" hangingPunct="1">
              <a:lnSpc>
                <a:spcPct val="90000"/>
              </a:lnSpc>
            </a:pPr>
            <a:r>
              <a:rPr lang="zh-CN" altLang="en-US" sz="2000" smtClean="0">
                <a:latin typeface="宋体" charset="-122"/>
              </a:rPr>
              <a:t>存在肥尾现象</a:t>
            </a:r>
            <a:endParaRPr lang="zh-CN" altLang="en-US" sz="200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CUFE </a:t>
            </a:r>
            <a:r>
              <a:rPr lang="zh-CN" altLang="en-US" smtClean="0"/>
              <a:t>金融市场与金融机构</a:t>
            </a:r>
            <a:endParaRPr lang="en-US" altLang="zh-CN"/>
          </a:p>
        </p:txBody>
      </p:sp>
      <p:sp>
        <p:nvSpPr>
          <p:cNvPr id="6" name="灯片编号占位符 5"/>
          <p:cNvSpPr>
            <a:spLocks noGrp="1"/>
          </p:cNvSpPr>
          <p:nvPr>
            <p:ph type="sldNum" sz="quarter" idx="12"/>
          </p:nvPr>
        </p:nvSpPr>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5276F55-E502-4F95-8646-BA0BCC992FC5}" type="slidenum">
              <a:rPr lang="en-US" altLang="zh-CN"/>
              <a:pPr eaLnBrk="1" hangingPunct="1"/>
              <a:t>99</a:t>
            </a:fld>
            <a:endParaRPr lang="en-US" altLang="zh-CN"/>
          </a:p>
        </p:txBody>
      </p:sp>
      <p:sp>
        <p:nvSpPr>
          <p:cNvPr id="8194" name="Rectangle 2"/>
          <p:cNvSpPr>
            <a:spLocks noGrp="1" noChangeArrowheads="1"/>
          </p:cNvSpPr>
          <p:nvPr>
            <p:ph type="title"/>
          </p:nvPr>
        </p:nvSpPr>
        <p:spPr>
          <a:xfrm>
            <a:off x="457200" y="304800"/>
            <a:ext cx="8229600" cy="1139825"/>
          </a:xfrm>
        </p:spPr>
        <p:txBody>
          <a:bodyPr/>
          <a:lstStyle/>
          <a:p>
            <a:pPr marL="1117600" indent="-1117600" eaLnBrk="1" hangingPunct="1"/>
            <a:r>
              <a:rPr lang="zh-CN" altLang="en-US" smtClean="0"/>
              <a:t>时间价值的概念</a:t>
            </a:r>
          </a:p>
        </p:txBody>
      </p:sp>
      <p:sp>
        <p:nvSpPr>
          <p:cNvPr id="8195" name="Rectangle 3"/>
          <p:cNvSpPr>
            <a:spLocks noGrp="1" noChangeArrowheads="1"/>
          </p:cNvSpPr>
          <p:nvPr>
            <p:ph type="body" idx="1"/>
          </p:nvPr>
        </p:nvSpPr>
        <p:spPr/>
        <p:txBody>
          <a:bodyPr/>
          <a:lstStyle/>
          <a:p>
            <a:pPr eaLnBrk="1" hangingPunct="1"/>
            <a:r>
              <a:rPr lang="zh-CN" altLang="en-US" smtClean="0"/>
              <a:t>时间价值：不承担任何风险，扣除通货膨胀补偿后随时间推移而增加的价值。也就是投资收益扣除全部风险报酬后所剩余的那一部分收益。</a:t>
            </a:r>
          </a:p>
          <a:p>
            <a:pPr eaLnBrk="1" hangingPunct="1"/>
            <a:r>
              <a:rPr lang="zh-CN" altLang="en-US" smtClean="0"/>
              <a:t>无风险收益：时间价值</a:t>
            </a:r>
            <a:r>
              <a:rPr lang="en-US" altLang="zh-CN" smtClean="0"/>
              <a:t>+</a:t>
            </a:r>
            <a:r>
              <a:rPr lang="zh-CN" altLang="en-US" smtClean="0"/>
              <a:t>通货膨胀贴水 </a:t>
            </a:r>
          </a:p>
        </p:txBody>
      </p:sp>
    </p:spTree>
    <p:extLst>
      <p:ext uri="{BB962C8B-B14F-4D97-AF65-F5344CB8AC3E}">
        <p14:creationId xmlns:p14="http://schemas.microsoft.com/office/powerpoint/2010/main" val="154304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6815</Words>
  <Application>Microsoft Office PowerPoint</Application>
  <PresentationFormat>全屏显示(4:3)</PresentationFormat>
  <Paragraphs>1481</Paragraphs>
  <Slides>138</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138</vt:i4>
      </vt:variant>
    </vt:vector>
  </HeadingPairs>
  <TitlesOfParts>
    <vt:vector size="157" baseType="lpstr">
      <vt:lpstr>Monotype Sorts</vt:lpstr>
      <vt:lpstr>PMingLiU</vt:lpstr>
      <vt:lpstr>SimSun</vt:lpstr>
      <vt:lpstr>SimSun</vt:lpstr>
      <vt:lpstr>微软简楷体</vt:lpstr>
      <vt:lpstr>Arial</vt:lpstr>
      <vt:lpstr>Arial Narrow</vt:lpstr>
      <vt:lpstr>Calibri</vt:lpstr>
      <vt:lpstr>Symbol</vt:lpstr>
      <vt:lpstr>Tahoma</vt:lpstr>
      <vt:lpstr>Times New Roman</vt:lpstr>
      <vt:lpstr>Verdana</vt:lpstr>
      <vt:lpstr>Wingdings</vt:lpstr>
      <vt:lpstr>Office 主题</vt:lpstr>
      <vt:lpstr>Equation</vt:lpstr>
      <vt:lpstr>公式</vt:lpstr>
      <vt:lpstr>Worksheet</vt:lpstr>
      <vt:lpstr>Microsoft 公式 3.0</vt:lpstr>
      <vt:lpstr>图表</vt:lpstr>
      <vt:lpstr>金融市场与金融机构</vt:lpstr>
      <vt:lpstr>主要内容</vt:lpstr>
      <vt:lpstr>金融与金融市场</vt:lpstr>
      <vt:lpstr>直接融资和间接融资</vt:lpstr>
      <vt:lpstr>金融的作用</vt:lpstr>
      <vt:lpstr>PowerPoint 演示文稿</vt:lpstr>
      <vt:lpstr>PowerPoint 演示文稿</vt:lpstr>
      <vt:lpstr>什么是金融学</vt:lpstr>
      <vt:lpstr>什么是金融学：一个例子</vt:lpstr>
      <vt:lpstr>什么是金融学：公司财务学</vt:lpstr>
      <vt:lpstr>什么是金融学：投资学</vt:lpstr>
      <vt:lpstr>现代金融学的理论基石</vt:lpstr>
      <vt:lpstr>与其他学科的关系</vt:lpstr>
      <vt:lpstr>为什么学习金融学</vt:lpstr>
      <vt:lpstr>金融系统</vt:lpstr>
      <vt:lpstr>资金流动</vt:lpstr>
      <vt:lpstr>资金流动：通过市场</vt:lpstr>
      <vt:lpstr>资金流动：通过中介</vt:lpstr>
      <vt:lpstr>资金流动：通过中介和市场</vt:lpstr>
      <vt:lpstr>资金流动：通过市场和中介</vt:lpstr>
      <vt:lpstr>资金流动：直接流动</vt:lpstr>
      <vt:lpstr>金融系统的主要职能</vt:lpstr>
      <vt:lpstr>激励问题</vt:lpstr>
      <vt:lpstr>PowerPoint 演示文稿</vt:lpstr>
      <vt:lpstr>PowerPoint 演示文稿</vt:lpstr>
      <vt:lpstr>金融市场</vt:lpstr>
      <vt:lpstr>金融资产（Financial Assets）</vt:lpstr>
      <vt:lpstr>金融基础设施与规则</vt:lpstr>
      <vt:lpstr>金融市场的发展趋势</vt:lpstr>
      <vt:lpstr>资产证券化</vt:lpstr>
      <vt:lpstr>资产证券化产生的原因</vt:lpstr>
      <vt:lpstr>我国现行存贷款利率表 </vt:lpstr>
      <vt:lpstr>利率市场化进程</vt:lpstr>
      <vt:lpstr>资产证券化的优点</vt:lpstr>
      <vt:lpstr>适合资产证券化的资产特征</vt:lpstr>
      <vt:lpstr>PowerPoint 演示文稿</vt:lpstr>
      <vt:lpstr>金融全球化</vt:lpstr>
      <vt:lpstr>emergence of globalized financial markets</vt:lpstr>
      <vt:lpstr>全球化的影响</vt:lpstr>
      <vt:lpstr>全球化背景下国际金融管理的特点</vt:lpstr>
      <vt:lpstr>墨西哥比索危机</vt:lpstr>
      <vt:lpstr>东南亚金融危机中的货币贬值</vt:lpstr>
      <vt:lpstr>汇率变动的趋势</vt:lpstr>
      <vt:lpstr>外汇波动率</vt:lpstr>
      <vt:lpstr>Political risk</vt:lpstr>
      <vt:lpstr>Russian crisis</vt:lpstr>
      <vt:lpstr>Market imperfection</vt:lpstr>
      <vt:lpstr>Implication of Market Imperfection</vt:lpstr>
      <vt:lpstr>PowerPoint 演示文稿</vt:lpstr>
      <vt:lpstr>金融自由化 </vt:lpstr>
      <vt:lpstr>金融自由化的影响</vt:lpstr>
      <vt:lpstr>金融工程化</vt:lpstr>
      <vt:lpstr>投资收益率的计算</vt:lpstr>
      <vt:lpstr>收益的计算：单期</vt:lpstr>
      <vt:lpstr>PowerPoint 演示文稿</vt:lpstr>
      <vt:lpstr>回报率计算：多期</vt:lpstr>
      <vt:lpstr>PowerPoint 演示文稿</vt:lpstr>
      <vt:lpstr>比较算术平均和几何平均</vt:lpstr>
      <vt:lpstr>PowerPoint 演示文稿</vt:lpstr>
      <vt:lpstr>收益计算：单期</vt:lpstr>
      <vt:lpstr>计算收益率的标准差</vt:lpstr>
      <vt:lpstr>英国股票的年收益率 </vt:lpstr>
      <vt:lpstr>英国长期国债</vt:lpstr>
      <vt:lpstr>英国30天国库券 </vt:lpstr>
      <vt:lpstr>风险的各种定义</vt:lpstr>
      <vt:lpstr>金融风险的定义和种类 </vt:lpstr>
      <vt:lpstr>风险厌恶</vt:lpstr>
      <vt:lpstr>投资者真的是风险厌恶的吗</vt:lpstr>
      <vt:lpstr>彩票的例子</vt:lpstr>
      <vt:lpstr>PowerPoint 演示文稿</vt:lpstr>
      <vt:lpstr>风险管理</vt:lpstr>
      <vt:lpstr>投资收益与风险的衡量</vt:lpstr>
      <vt:lpstr>PowerPoint 演示文稿</vt:lpstr>
      <vt:lpstr>PowerPoint 演示文稿</vt:lpstr>
      <vt:lpstr>期望收益率 </vt:lpstr>
      <vt:lpstr>PowerPoint 演示文稿</vt:lpstr>
      <vt:lpstr>PowerPoint 演示文稿</vt:lpstr>
      <vt:lpstr>PowerPoint 演示文稿</vt:lpstr>
      <vt:lpstr>PowerPoint 演示文稿</vt:lpstr>
      <vt:lpstr>正态分布</vt:lpstr>
      <vt:lpstr>正态分布的矩</vt:lpstr>
      <vt:lpstr>正态分布与t-分布</vt:lpstr>
      <vt:lpstr>正态分布与t-分布（续）</vt:lpstr>
      <vt:lpstr>正态分布特征</vt:lpstr>
      <vt:lpstr>PowerPoint 演示文稿</vt:lpstr>
      <vt:lpstr>上证指数</vt:lpstr>
      <vt:lpstr>PowerPoint 演示文稿</vt:lpstr>
      <vt:lpstr>PowerPoint 演示文稿</vt:lpstr>
      <vt:lpstr>数据描述统计</vt:lpstr>
      <vt:lpstr>指数的正态性检验</vt:lpstr>
      <vt:lpstr>个股的正态性检验</vt:lpstr>
      <vt:lpstr>频率图</vt:lpstr>
      <vt:lpstr>正态性检验</vt:lpstr>
      <vt:lpstr>S&amp;P500:1997-2009</vt:lpstr>
      <vt:lpstr>S&amp;P 500  1997-2009</vt:lpstr>
      <vt:lpstr>PowerPoint 演示文稿</vt:lpstr>
      <vt:lpstr>S&amp;P500:2001-2009</vt:lpstr>
      <vt:lpstr>正态性检验</vt:lpstr>
      <vt:lpstr>时间价值的概念</vt:lpstr>
      <vt:lpstr>PowerPoint 演示文稿</vt:lpstr>
      <vt:lpstr>与时间价值有关的概念</vt:lpstr>
      <vt:lpstr>单期中的终值</vt:lpstr>
      <vt:lpstr>单期中的终值</vt:lpstr>
      <vt:lpstr>单期中的现值</vt:lpstr>
      <vt:lpstr>单期中的现值</vt:lpstr>
      <vt:lpstr>单利</vt:lpstr>
      <vt:lpstr>单利：100元本金</vt:lpstr>
      <vt:lpstr>复利</vt:lpstr>
      <vt:lpstr>复利： 100元本金</vt:lpstr>
      <vt:lpstr>单利和利生利</vt:lpstr>
      <vt:lpstr>利生利的规模</vt:lpstr>
      <vt:lpstr>PowerPoint 演示文稿</vt:lpstr>
      <vt:lpstr>多期中的终值</vt:lpstr>
      <vt:lpstr>多期中的终值</vt:lpstr>
      <vt:lpstr>单个现金流的终值</vt:lpstr>
      <vt:lpstr>多期中的现值</vt:lpstr>
      <vt:lpstr>现值利率因子（复利现值系数）</vt:lpstr>
      <vt:lpstr>期限不同，利率不同时1元的现值如何变化？</vt:lpstr>
      <vt:lpstr>例：确定利率</vt:lpstr>
      <vt:lpstr>例</vt:lpstr>
      <vt:lpstr>72法则</vt:lpstr>
      <vt:lpstr>72法则的准确性</vt:lpstr>
      <vt:lpstr>多期现金流的终值 </vt:lpstr>
      <vt:lpstr>多期现金流的现值 </vt:lpstr>
      <vt:lpstr>年金和永续年金</vt:lpstr>
      <vt:lpstr>年金（Annuity）</vt:lpstr>
      <vt:lpstr>例题：年金的现值</vt:lpstr>
      <vt:lpstr>例：年金的现值</vt:lpstr>
      <vt:lpstr>永续年金</vt:lpstr>
      <vt:lpstr>例题：永续年金的现值</vt:lpstr>
      <vt:lpstr>年金终值 </vt:lpstr>
      <vt:lpstr>年金现值</vt:lpstr>
      <vt:lpstr>个人住房抵押贷款还贷方式</vt:lpstr>
      <vt:lpstr>PowerPoint 演示文稿</vt:lpstr>
      <vt:lpstr>时间价值的启示</vt:lpstr>
      <vt:lpstr>PowerPoint 演示文稿</vt:lpstr>
      <vt:lpstr>PowerPoint 演示文稿</vt:lpstr>
      <vt:lpstr>住房抵押贷款计算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金融市场与金融机构</dc:title>
  <dc:creator>user</dc:creator>
  <cp:lastModifiedBy>Raul</cp:lastModifiedBy>
  <cp:revision>39</cp:revision>
  <dcterms:created xsi:type="dcterms:W3CDTF">2012-09-10T06:01:09Z</dcterms:created>
  <dcterms:modified xsi:type="dcterms:W3CDTF">2017-09-08T15:42:03Z</dcterms:modified>
</cp:coreProperties>
</file>