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834" r:id="rId2"/>
  </p:sldMasterIdLst>
  <p:notesMasterIdLst>
    <p:notesMasterId r:id="rId199"/>
  </p:notesMasterIdLst>
  <p:sldIdLst>
    <p:sldId id="256" r:id="rId3"/>
    <p:sldId id="257" r:id="rId4"/>
    <p:sldId id="441" r:id="rId5"/>
    <p:sldId id="271" r:id="rId6"/>
    <p:sldId id="442" r:id="rId7"/>
    <p:sldId id="272" r:id="rId8"/>
    <p:sldId id="277" r:id="rId9"/>
    <p:sldId id="473" r:id="rId10"/>
    <p:sldId id="515" r:id="rId11"/>
    <p:sldId id="514" r:id="rId12"/>
    <p:sldId id="273" r:id="rId13"/>
    <p:sldId id="274" r:id="rId14"/>
    <p:sldId id="443" r:id="rId15"/>
    <p:sldId id="444" r:id="rId16"/>
    <p:sldId id="445" r:id="rId17"/>
    <p:sldId id="446" r:id="rId18"/>
    <p:sldId id="447" r:id="rId19"/>
    <p:sldId id="448" r:id="rId20"/>
    <p:sldId id="449" r:id="rId21"/>
    <p:sldId id="450" r:id="rId22"/>
    <p:sldId id="275" r:id="rId23"/>
    <p:sldId id="451" r:id="rId24"/>
    <p:sldId id="452" r:id="rId25"/>
    <p:sldId id="453" r:id="rId26"/>
    <p:sldId id="279" r:id="rId27"/>
    <p:sldId id="474" r:id="rId28"/>
    <p:sldId id="281" r:id="rId29"/>
    <p:sldId id="282" r:id="rId30"/>
    <p:sldId id="283" r:id="rId31"/>
    <p:sldId id="284" r:id="rId32"/>
    <p:sldId id="285" r:id="rId33"/>
    <p:sldId id="286" r:id="rId34"/>
    <p:sldId id="287" r:id="rId35"/>
    <p:sldId id="322" r:id="rId36"/>
    <p:sldId id="323" r:id="rId37"/>
    <p:sldId id="288" r:id="rId38"/>
    <p:sldId id="289" r:id="rId39"/>
    <p:sldId id="291" r:id="rId40"/>
    <p:sldId id="276" r:id="rId41"/>
    <p:sldId id="456" r:id="rId42"/>
    <p:sldId id="457" r:id="rId43"/>
    <p:sldId id="264" r:id="rId44"/>
    <p:sldId id="475" r:id="rId45"/>
    <p:sldId id="476" r:id="rId46"/>
    <p:sldId id="477" r:id="rId47"/>
    <p:sldId id="478" r:id="rId48"/>
    <p:sldId id="479" r:id="rId49"/>
    <p:sldId id="480" r:id="rId50"/>
    <p:sldId id="332" r:id="rId51"/>
    <p:sldId id="333" r:id="rId52"/>
    <p:sldId id="268" r:id="rId53"/>
    <p:sldId id="269" r:id="rId54"/>
    <p:sldId id="481" r:id="rId55"/>
    <p:sldId id="482" r:id="rId56"/>
    <p:sldId id="483" r:id="rId57"/>
    <p:sldId id="484" r:id="rId58"/>
    <p:sldId id="485" r:id="rId59"/>
    <p:sldId id="486" r:id="rId60"/>
    <p:sldId id="493" r:id="rId61"/>
    <p:sldId id="494" r:id="rId62"/>
    <p:sldId id="495" r:id="rId63"/>
    <p:sldId id="501" r:id="rId64"/>
    <p:sldId id="502" r:id="rId65"/>
    <p:sldId id="503" r:id="rId66"/>
    <p:sldId id="504" r:id="rId67"/>
    <p:sldId id="505" r:id="rId68"/>
    <p:sldId id="506" r:id="rId69"/>
    <p:sldId id="507" r:id="rId70"/>
    <p:sldId id="508" r:id="rId71"/>
    <p:sldId id="509" r:id="rId72"/>
    <p:sldId id="510" r:id="rId73"/>
    <p:sldId id="511" r:id="rId74"/>
    <p:sldId id="512" r:id="rId75"/>
    <p:sldId id="270" r:id="rId76"/>
    <p:sldId id="259" r:id="rId77"/>
    <p:sldId id="335" r:id="rId78"/>
    <p:sldId id="337" r:id="rId79"/>
    <p:sldId id="338" r:id="rId80"/>
    <p:sldId id="339" r:id="rId81"/>
    <p:sldId id="340" r:id="rId82"/>
    <p:sldId id="341" r:id="rId83"/>
    <p:sldId id="342" r:id="rId84"/>
    <p:sldId id="343" r:id="rId85"/>
    <p:sldId id="292" r:id="rId86"/>
    <p:sldId id="346" r:id="rId87"/>
    <p:sldId id="344" r:id="rId88"/>
    <p:sldId id="345" r:id="rId89"/>
    <p:sldId id="293" r:id="rId90"/>
    <p:sldId id="294" r:id="rId91"/>
    <p:sldId id="295" r:id="rId92"/>
    <p:sldId id="349" r:id="rId93"/>
    <p:sldId id="350"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00" r:id="rId111"/>
    <p:sldId id="320" r:id="rId112"/>
    <p:sldId id="303" r:id="rId113"/>
    <p:sldId id="321" r:id="rId114"/>
    <p:sldId id="304" r:id="rId115"/>
    <p:sldId id="470" r:id="rId116"/>
    <p:sldId id="471" r:id="rId117"/>
    <p:sldId id="472" r:id="rId118"/>
    <p:sldId id="305" r:id="rId119"/>
    <p:sldId id="306" r:id="rId120"/>
    <p:sldId id="307" r:id="rId121"/>
    <p:sldId id="308" r:id="rId122"/>
    <p:sldId id="309" r:id="rId123"/>
    <p:sldId id="310" r:id="rId124"/>
    <p:sldId id="311" r:id="rId125"/>
    <p:sldId id="368" r:id="rId126"/>
    <p:sldId id="369" r:id="rId127"/>
    <p:sldId id="370" r:id="rId128"/>
    <p:sldId id="312" r:id="rId129"/>
    <p:sldId id="371" r:id="rId130"/>
    <p:sldId id="313" r:id="rId131"/>
    <p:sldId id="314" r:id="rId132"/>
    <p:sldId id="315" r:id="rId133"/>
    <p:sldId id="372" r:id="rId134"/>
    <p:sldId id="373" r:id="rId135"/>
    <p:sldId id="374" r:id="rId136"/>
    <p:sldId id="375" r:id="rId137"/>
    <p:sldId id="376" r:id="rId138"/>
    <p:sldId id="377" r:id="rId139"/>
    <p:sldId id="378" r:id="rId140"/>
    <p:sldId id="379" r:id="rId141"/>
    <p:sldId id="380" r:id="rId142"/>
    <p:sldId id="381" r:id="rId143"/>
    <p:sldId id="382" r:id="rId144"/>
    <p:sldId id="383" r:id="rId145"/>
    <p:sldId id="384" r:id="rId146"/>
    <p:sldId id="385" r:id="rId147"/>
    <p:sldId id="386"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10" r:id="rId169"/>
    <p:sldId id="411" r:id="rId170"/>
    <p:sldId id="412" r:id="rId171"/>
    <p:sldId id="413" r:id="rId172"/>
    <p:sldId id="414" r:id="rId173"/>
    <p:sldId id="415" r:id="rId174"/>
    <p:sldId id="416" r:id="rId175"/>
    <p:sldId id="433" r:id="rId176"/>
    <p:sldId id="434" r:id="rId177"/>
    <p:sldId id="435" r:id="rId178"/>
    <p:sldId id="436" r:id="rId179"/>
    <p:sldId id="437" r:id="rId180"/>
    <p:sldId id="438" r:id="rId181"/>
    <p:sldId id="439" r:id="rId182"/>
    <p:sldId id="440" r:id="rId183"/>
    <p:sldId id="516" r:id="rId184"/>
    <p:sldId id="517" r:id="rId185"/>
    <p:sldId id="518" r:id="rId186"/>
    <p:sldId id="519" r:id="rId187"/>
    <p:sldId id="520" r:id="rId188"/>
    <p:sldId id="521" r:id="rId189"/>
    <p:sldId id="522" r:id="rId190"/>
    <p:sldId id="523" r:id="rId191"/>
    <p:sldId id="524" r:id="rId192"/>
    <p:sldId id="525" r:id="rId193"/>
    <p:sldId id="526" r:id="rId194"/>
    <p:sldId id="527" r:id="rId195"/>
    <p:sldId id="528" r:id="rId196"/>
    <p:sldId id="529" r:id="rId197"/>
    <p:sldId id="530" r:id="rId19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p:scale>
          <a:sx n="93" d="100"/>
          <a:sy n="93" d="100"/>
        </p:scale>
        <p:origin x="-13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96" Type="http://schemas.openxmlformats.org/officeDocument/2006/relationships/slide" Target="slides/slide194.xml"/><Relationship Id="rId200"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1"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dministrator.USER-20160314XD\Desktop\&#20313;&#39069;&#32467;&#26500;&#22270;.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oleObject" Target="../embeddings/oleObject4.bin"/><Relationship Id="rId1" Type="http://schemas.openxmlformats.org/officeDocument/2006/relationships/themeOverride" Target="../theme/themeOverride2.xml"/><Relationship Id="rId4" Type="http://schemas.microsoft.com/office/2011/relationships/chartStyle" Target="styl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5.xml.rels><?xml version="1.0" encoding="UTF-8" standalone="yes"?>
<Relationships xmlns="http://schemas.openxmlformats.org/package/2006/relationships"><Relationship Id="rId1" Type="http://schemas.openxmlformats.org/officeDocument/2006/relationships/oleObject" Target="file:///C:\Users\john\Desktop\&#20013;&#20538;&#35780;&#32423;0720&#20998;&#31867;+&#36130;&#21153;&#25968;&#2545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john\Desktop\&#20013;&#20538;&#35780;&#32423;0720&#20998;&#31867;+&#36130;&#21153;&#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余额结构图</a:t>
            </a:r>
          </a:p>
        </c:rich>
      </c:tx>
      <c:layout/>
      <c:overlay val="0"/>
    </c:title>
    <c:autoTitleDeleted val="0"/>
    <c:plotArea>
      <c:layout/>
      <c:pieChart>
        <c:varyColors val="1"/>
        <c:dLbls>
          <c:showLegendKey val="0"/>
          <c:showVal val="0"/>
          <c:showCatName val="0"/>
          <c:showSerName val="0"/>
          <c:showPercent val="0"/>
          <c:showBubbleSize val="0"/>
          <c:showLeaderLines val="0"/>
        </c:dLbls>
        <c:firstSliceAng val="0"/>
      </c:pieChart>
    </c:plotArea>
    <c:legend>
      <c:legendPos val="r"/>
      <c:layout/>
      <c:overlay val="0"/>
    </c:legend>
    <c:plotVisOnly val="1"/>
    <c:dispBlanksAs val="span"/>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2400" b="1" i="0" u="none" strike="noStrike" kern="1200" spc="0" normalizeH="0" baseline="0">
              <a:solidFill>
                <a:schemeClr val="dk1">
                  <a:lumMod val="50000"/>
                  <a:lumOff val="50000"/>
                </a:schemeClr>
              </a:solidFill>
              <a:latin typeface="+mj-lt"/>
              <a:ea typeface="+mj-ea"/>
              <a:cs typeface="+mj-cs"/>
            </a:defRPr>
          </a:pPr>
          <a:endParaRPr lang="zh-CN"/>
        </a:p>
      </c:txPr>
    </c:title>
    <c:autoTitleDeleted val="0"/>
    <c:plotArea>
      <c:layout/>
      <c:pieChart>
        <c:varyColors val="1"/>
        <c:ser>
          <c:idx val="0"/>
          <c:order val="0"/>
          <c:tx>
            <c:strRef>
              <c:f>'[存量统计(按债券类型).xlsx]Wind资讯'!$E$1</c:f>
              <c:strCache>
                <c:ptCount val="1"/>
                <c:pt idx="0">
                  <c:v>余额比重(%)</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1-F215-4F1C-A3AF-9E473BBCB698}"/>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3-F215-4F1C-A3AF-9E473BBCB698}"/>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5-F215-4F1C-A3AF-9E473BBCB698}"/>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7-F215-4F1C-A3AF-9E473BBCB698}"/>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9-F215-4F1C-A3AF-9E473BBCB698}"/>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B-F215-4F1C-A3AF-9E473BBCB698}"/>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D-F215-4F1C-A3AF-9E473BBCB698}"/>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F-F215-4F1C-A3AF-9E473BBCB698}"/>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1-F215-4F1C-A3AF-9E473BBCB698}"/>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3-F215-4F1C-A3AF-9E473BBCB698}"/>
              </c:ext>
            </c:extLst>
          </c:dPt>
          <c:dPt>
            <c:idx val="10"/>
            <c:bubble3D val="0"/>
            <c:spPr>
              <a:gradFill>
                <a:gsLst>
                  <a:gs pos="100000">
                    <a:schemeClr val="accent5">
                      <a:lumMod val="60000"/>
                      <a:lumMod val="60000"/>
                      <a:lumOff val="40000"/>
                    </a:schemeClr>
                  </a:gs>
                  <a:gs pos="0">
                    <a:schemeClr val="accent5">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5-F215-4F1C-A3AF-9E473BBCB698}"/>
              </c:ext>
            </c:extLst>
          </c:dPt>
          <c:dPt>
            <c:idx val="11"/>
            <c:bubble3D val="0"/>
            <c:spPr>
              <a:gradFill>
                <a:gsLst>
                  <a:gs pos="100000">
                    <a:schemeClr val="accent6">
                      <a:lumMod val="60000"/>
                      <a:lumMod val="60000"/>
                      <a:lumOff val="40000"/>
                    </a:schemeClr>
                  </a:gs>
                  <a:gs pos="0">
                    <a:schemeClr val="accent6">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7-F215-4F1C-A3AF-9E473BBCB698}"/>
              </c:ext>
            </c:extLst>
          </c:dPt>
          <c:dPt>
            <c:idx val="12"/>
            <c:bubble3D val="0"/>
            <c:spPr>
              <a:gradFill>
                <a:gsLst>
                  <a:gs pos="100000">
                    <a:schemeClr val="accent1">
                      <a:lumMod val="80000"/>
                      <a:lumOff val="20000"/>
                      <a:lumMod val="60000"/>
                      <a:lumOff val="40000"/>
                    </a:schemeClr>
                  </a:gs>
                  <a:gs pos="0">
                    <a:schemeClr val="accent1">
                      <a:lumMod val="80000"/>
                      <a:lumOff val="2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9-F215-4F1C-A3AF-9E473BBCB698}"/>
              </c:ext>
            </c:extLst>
          </c:dPt>
          <c:dPt>
            <c:idx val="13"/>
            <c:bubble3D val="0"/>
            <c:spPr>
              <a:gradFill>
                <a:gsLst>
                  <a:gs pos="100000">
                    <a:schemeClr val="accent2">
                      <a:lumMod val="80000"/>
                      <a:lumOff val="20000"/>
                      <a:lumMod val="60000"/>
                      <a:lumOff val="40000"/>
                    </a:schemeClr>
                  </a:gs>
                  <a:gs pos="0">
                    <a:schemeClr val="accent2">
                      <a:lumMod val="80000"/>
                      <a:lumOff val="2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B-F215-4F1C-A3AF-9E473BBCB698}"/>
              </c:ext>
            </c:extLst>
          </c:dPt>
          <c:dLbls>
            <c:spPr>
              <a:no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'[存量统计(按债券类型).xlsx]Wind资讯'!$A$2:$A$15</c:f>
              <c:strCache>
                <c:ptCount val="14"/>
                <c:pt idx="0">
                  <c:v>国债</c:v>
                </c:pt>
                <c:pt idx="1">
                  <c:v>地方政府债</c:v>
                </c:pt>
                <c:pt idx="2">
                  <c:v>同业存单</c:v>
                </c:pt>
                <c:pt idx="3">
                  <c:v>金融债</c:v>
                </c:pt>
                <c:pt idx="4">
                  <c:v>企业债</c:v>
                </c:pt>
                <c:pt idx="5">
                  <c:v>公司债</c:v>
                </c:pt>
                <c:pt idx="6">
                  <c:v>中期票据</c:v>
                </c:pt>
                <c:pt idx="7">
                  <c:v>短期融资券</c:v>
                </c:pt>
                <c:pt idx="8">
                  <c:v>定向工具</c:v>
                </c:pt>
                <c:pt idx="9">
                  <c:v>国际机构债</c:v>
                </c:pt>
                <c:pt idx="10">
                  <c:v>政府支持机构债</c:v>
                </c:pt>
                <c:pt idx="11">
                  <c:v>资产支持证券</c:v>
                </c:pt>
                <c:pt idx="12">
                  <c:v>可转债</c:v>
                </c:pt>
                <c:pt idx="13">
                  <c:v>可交换债</c:v>
                </c:pt>
              </c:strCache>
            </c:strRef>
          </c:cat>
          <c:val>
            <c:numRef>
              <c:f>'[存量统计(按债券类型).xlsx]Wind资讯'!$E$2:$E$15</c:f>
              <c:numCache>
                <c:formatCode>#,##0.00</c:formatCode>
                <c:ptCount val="14"/>
                <c:pt idx="0">
                  <c:v>17.730620584205873</c:v>
                </c:pt>
                <c:pt idx="1">
                  <c:v>19.175714741232859</c:v>
                </c:pt>
                <c:pt idx="2">
                  <c:v>11.652229756372076</c:v>
                </c:pt>
                <c:pt idx="3">
                  <c:v>24.30804713820012</c:v>
                </c:pt>
                <c:pt idx="4">
                  <c:v>4.4237245819123974</c:v>
                </c:pt>
                <c:pt idx="5">
                  <c:v>6.8376010057081409</c:v>
                </c:pt>
                <c:pt idx="6">
                  <c:v>6.6618692842708462</c:v>
                </c:pt>
                <c:pt idx="7">
                  <c:v>2.0572094010580866</c:v>
                </c:pt>
                <c:pt idx="8">
                  <c:v>2.9269350724800121</c:v>
                </c:pt>
                <c:pt idx="9">
                  <c:v>3.0789424618200677E-2</c:v>
                </c:pt>
                <c:pt idx="10">
                  <c:v>2.0090099563375943</c:v>
                </c:pt>
                <c:pt idx="11">
                  <c:v>1.9105603030362728</c:v>
                </c:pt>
                <c:pt idx="12">
                  <c:v>9.2310124667364227E-2</c:v>
                </c:pt>
                <c:pt idx="13">
                  <c:v>0.18337862590069953</c:v>
                </c:pt>
              </c:numCache>
            </c:numRef>
          </c:val>
          <c:extLst xmlns:c16r2="http://schemas.microsoft.com/office/drawing/2015/06/chart">
            <c:ext xmlns:c16="http://schemas.microsoft.com/office/drawing/2014/chart" uri="{C3380CC4-5D6E-409C-BE32-E72D297353CC}">
              <c16:uniqueId val="{0000001C-F215-4F1C-A3AF-9E473BBCB69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alpha val="50000"/>
          </a:schemeClr>
        </a:solidFill>
        <a:ln>
          <a:noFill/>
        </a:ln>
        <a:effectLst/>
      </c:spPr>
      <c:txPr>
        <a:bodyPr rot="0" spcFirstLastPara="1" vertOverflow="ellipsis" vert="horz" wrap="square" anchor="ctr" anchorCtr="1"/>
        <a:lstStyle/>
        <a:p>
          <a:pPr>
            <a:defRPr sz="2000"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sz="20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stacked"/>
        <c:varyColors val="0"/>
        <c:ser>
          <c:idx val="1"/>
          <c:order val="1"/>
          <c:tx>
            <c:v>成交金额</c:v>
          </c:tx>
          <c:spPr>
            <a:solidFill>
              <a:srgbClr val="B0B0B0"/>
            </a:solidFill>
            <a:ln>
              <a:solidFill>
                <a:srgbClr val="B0B0B0"/>
              </a:solidFill>
              <a:prstDash val="solid"/>
            </a:ln>
          </c:spPr>
          <c:invertIfNegative val="0"/>
          <c:cat>
            <c:numRef>
              <c:f>企债指数!$A$3:$A$74</c:f>
              <c:numCache>
                <c:formatCode>m/d/yyyy</c:formatCode>
                <c:ptCount val="72"/>
                <c:pt idx="0">
                  <c:v>40543</c:v>
                </c:pt>
                <c:pt idx="1">
                  <c:v>40574</c:v>
                </c:pt>
                <c:pt idx="2">
                  <c:v>40602</c:v>
                </c:pt>
                <c:pt idx="3">
                  <c:v>40633</c:v>
                </c:pt>
                <c:pt idx="4">
                  <c:v>40662</c:v>
                </c:pt>
                <c:pt idx="5">
                  <c:v>40694</c:v>
                </c:pt>
                <c:pt idx="6">
                  <c:v>40724</c:v>
                </c:pt>
                <c:pt idx="7">
                  <c:v>40753</c:v>
                </c:pt>
                <c:pt idx="8">
                  <c:v>40786</c:v>
                </c:pt>
                <c:pt idx="9">
                  <c:v>40816</c:v>
                </c:pt>
                <c:pt idx="10">
                  <c:v>40847</c:v>
                </c:pt>
                <c:pt idx="11">
                  <c:v>40877</c:v>
                </c:pt>
                <c:pt idx="12">
                  <c:v>40907</c:v>
                </c:pt>
                <c:pt idx="13">
                  <c:v>40939</c:v>
                </c:pt>
                <c:pt idx="14">
                  <c:v>40968</c:v>
                </c:pt>
                <c:pt idx="15">
                  <c:v>40998</c:v>
                </c:pt>
                <c:pt idx="16">
                  <c:v>41026</c:v>
                </c:pt>
                <c:pt idx="17">
                  <c:v>41060</c:v>
                </c:pt>
                <c:pt idx="18">
                  <c:v>41089</c:v>
                </c:pt>
                <c:pt idx="19">
                  <c:v>41121</c:v>
                </c:pt>
                <c:pt idx="20">
                  <c:v>41152</c:v>
                </c:pt>
                <c:pt idx="21">
                  <c:v>41180</c:v>
                </c:pt>
                <c:pt idx="22">
                  <c:v>41213</c:v>
                </c:pt>
                <c:pt idx="23">
                  <c:v>41243</c:v>
                </c:pt>
                <c:pt idx="24">
                  <c:v>41274</c:v>
                </c:pt>
                <c:pt idx="25">
                  <c:v>41305</c:v>
                </c:pt>
                <c:pt idx="26">
                  <c:v>41333</c:v>
                </c:pt>
                <c:pt idx="27">
                  <c:v>41362</c:v>
                </c:pt>
                <c:pt idx="28">
                  <c:v>41390</c:v>
                </c:pt>
                <c:pt idx="29">
                  <c:v>41425</c:v>
                </c:pt>
                <c:pt idx="30">
                  <c:v>41453</c:v>
                </c:pt>
                <c:pt idx="31">
                  <c:v>41486</c:v>
                </c:pt>
                <c:pt idx="32">
                  <c:v>41516</c:v>
                </c:pt>
                <c:pt idx="33">
                  <c:v>41547</c:v>
                </c:pt>
                <c:pt idx="34">
                  <c:v>41578</c:v>
                </c:pt>
                <c:pt idx="35">
                  <c:v>41607</c:v>
                </c:pt>
                <c:pt idx="36">
                  <c:v>41639</c:v>
                </c:pt>
                <c:pt idx="37">
                  <c:v>41669</c:v>
                </c:pt>
                <c:pt idx="38">
                  <c:v>41698</c:v>
                </c:pt>
                <c:pt idx="39">
                  <c:v>41729</c:v>
                </c:pt>
                <c:pt idx="40">
                  <c:v>41759</c:v>
                </c:pt>
                <c:pt idx="41">
                  <c:v>41789</c:v>
                </c:pt>
                <c:pt idx="42">
                  <c:v>41820</c:v>
                </c:pt>
                <c:pt idx="43">
                  <c:v>41851</c:v>
                </c:pt>
                <c:pt idx="44">
                  <c:v>41880</c:v>
                </c:pt>
                <c:pt idx="45">
                  <c:v>41912</c:v>
                </c:pt>
                <c:pt idx="46">
                  <c:v>41943</c:v>
                </c:pt>
                <c:pt idx="47">
                  <c:v>41971</c:v>
                </c:pt>
                <c:pt idx="48">
                  <c:v>42004</c:v>
                </c:pt>
                <c:pt idx="49">
                  <c:v>42034</c:v>
                </c:pt>
                <c:pt idx="50">
                  <c:v>42062</c:v>
                </c:pt>
                <c:pt idx="51">
                  <c:v>42094</c:v>
                </c:pt>
                <c:pt idx="52">
                  <c:v>42124</c:v>
                </c:pt>
                <c:pt idx="53">
                  <c:v>42153</c:v>
                </c:pt>
                <c:pt idx="54">
                  <c:v>42185</c:v>
                </c:pt>
                <c:pt idx="55">
                  <c:v>42216</c:v>
                </c:pt>
                <c:pt idx="56">
                  <c:v>42247</c:v>
                </c:pt>
                <c:pt idx="57">
                  <c:v>42277</c:v>
                </c:pt>
                <c:pt idx="58">
                  <c:v>42307</c:v>
                </c:pt>
                <c:pt idx="59">
                  <c:v>42338</c:v>
                </c:pt>
                <c:pt idx="60">
                  <c:v>42369</c:v>
                </c:pt>
                <c:pt idx="61">
                  <c:v>42398</c:v>
                </c:pt>
                <c:pt idx="62">
                  <c:v>42429</c:v>
                </c:pt>
                <c:pt idx="63">
                  <c:v>42460</c:v>
                </c:pt>
                <c:pt idx="64">
                  <c:v>42489</c:v>
                </c:pt>
                <c:pt idx="65">
                  <c:v>42521</c:v>
                </c:pt>
                <c:pt idx="66">
                  <c:v>42551</c:v>
                </c:pt>
                <c:pt idx="67">
                  <c:v>42580</c:v>
                </c:pt>
                <c:pt idx="68">
                  <c:v>42613</c:v>
                </c:pt>
                <c:pt idx="69">
                  <c:v>42643</c:v>
                </c:pt>
                <c:pt idx="70">
                  <c:v>42674</c:v>
                </c:pt>
                <c:pt idx="71">
                  <c:v>42692</c:v>
                </c:pt>
              </c:numCache>
            </c:numRef>
          </c:cat>
          <c:val>
            <c:numRef>
              <c:f>企债指数!$C$3:$C$74</c:f>
              <c:numCache>
                <c:formatCode>General</c:formatCode>
                <c:ptCount val="72"/>
                <c:pt idx="0">
                  <c:v>7319.66</c:v>
                </c:pt>
                <c:pt idx="1">
                  <c:v>6368.48</c:v>
                </c:pt>
                <c:pt idx="2">
                  <c:v>5097.4399999999996</c:v>
                </c:pt>
                <c:pt idx="3">
                  <c:v>11521.89</c:v>
                </c:pt>
                <c:pt idx="4">
                  <c:v>8932.2099999999991</c:v>
                </c:pt>
                <c:pt idx="5">
                  <c:v>9746.76</c:v>
                </c:pt>
                <c:pt idx="6">
                  <c:v>5821.83</c:v>
                </c:pt>
                <c:pt idx="7">
                  <c:v>7902.62</c:v>
                </c:pt>
                <c:pt idx="8">
                  <c:v>8566.8700000000008</c:v>
                </c:pt>
                <c:pt idx="9">
                  <c:v>8684.5400000000009</c:v>
                </c:pt>
                <c:pt idx="10">
                  <c:v>8578.31</c:v>
                </c:pt>
                <c:pt idx="11">
                  <c:v>13162.63</c:v>
                </c:pt>
                <c:pt idx="12">
                  <c:v>11778.86</c:v>
                </c:pt>
                <c:pt idx="13">
                  <c:v>11105.67</c:v>
                </c:pt>
                <c:pt idx="14">
                  <c:v>16870.400000000001</c:v>
                </c:pt>
                <c:pt idx="15">
                  <c:v>20315.509999999998</c:v>
                </c:pt>
                <c:pt idx="16">
                  <c:v>13614.84</c:v>
                </c:pt>
                <c:pt idx="17">
                  <c:v>20717.23</c:v>
                </c:pt>
                <c:pt idx="18">
                  <c:v>13488.47</c:v>
                </c:pt>
                <c:pt idx="19">
                  <c:v>23426.560000000001</c:v>
                </c:pt>
                <c:pt idx="20">
                  <c:v>19441.89</c:v>
                </c:pt>
                <c:pt idx="21">
                  <c:v>13793.16</c:v>
                </c:pt>
                <c:pt idx="22">
                  <c:v>16073.23</c:v>
                </c:pt>
                <c:pt idx="23">
                  <c:v>25165.91</c:v>
                </c:pt>
                <c:pt idx="24">
                  <c:v>23897.21</c:v>
                </c:pt>
                <c:pt idx="25">
                  <c:v>33515.14</c:v>
                </c:pt>
                <c:pt idx="26">
                  <c:v>24437.52</c:v>
                </c:pt>
                <c:pt idx="27">
                  <c:v>30058.93</c:v>
                </c:pt>
                <c:pt idx="28">
                  <c:v>29667.97</c:v>
                </c:pt>
                <c:pt idx="29">
                  <c:v>31560.11</c:v>
                </c:pt>
                <c:pt idx="30">
                  <c:v>19438.080000000002</c:v>
                </c:pt>
                <c:pt idx="31">
                  <c:v>34978.959999999999</c:v>
                </c:pt>
                <c:pt idx="32">
                  <c:v>35605.31</c:v>
                </c:pt>
                <c:pt idx="33">
                  <c:v>24092.29</c:v>
                </c:pt>
                <c:pt idx="34">
                  <c:v>19573.29</c:v>
                </c:pt>
                <c:pt idx="35">
                  <c:v>29925.65</c:v>
                </c:pt>
                <c:pt idx="36">
                  <c:v>34161.339999999997</c:v>
                </c:pt>
                <c:pt idx="37">
                  <c:v>30630.76</c:v>
                </c:pt>
                <c:pt idx="38">
                  <c:v>31261.02</c:v>
                </c:pt>
                <c:pt idx="39">
                  <c:v>40457.300000000003</c:v>
                </c:pt>
                <c:pt idx="40">
                  <c:v>38665.18</c:v>
                </c:pt>
                <c:pt idx="41">
                  <c:v>39605.629999999997</c:v>
                </c:pt>
                <c:pt idx="42">
                  <c:v>38641.19</c:v>
                </c:pt>
                <c:pt idx="43">
                  <c:v>44756.97</c:v>
                </c:pt>
                <c:pt idx="44">
                  <c:v>40336.720000000001</c:v>
                </c:pt>
                <c:pt idx="45">
                  <c:v>32241.63</c:v>
                </c:pt>
                <c:pt idx="46">
                  <c:v>32447.18</c:v>
                </c:pt>
                <c:pt idx="47">
                  <c:v>32093.26</c:v>
                </c:pt>
                <c:pt idx="48">
                  <c:v>37710.35</c:v>
                </c:pt>
                <c:pt idx="49">
                  <c:v>27959.919999999998</c:v>
                </c:pt>
                <c:pt idx="50">
                  <c:v>18588.22</c:v>
                </c:pt>
                <c:pt idx="51">
                  <c:v>29124.65</c:v>
                </c:pt>
                <c:pt idx="52">
                  <c:v>34608.620000000003</c:v>
                </c:pt>
                <c:pt idx="53">
                  <c:v>25812.97</c:v>
                </c:pt>
                <c:pt idx="54">
                  <c:v>27183.97</c:v>
                </c:pt>
                <c:pt idx="55">
                  <c:v>40776.910000000003</c:v>
                </c:pt>
                <c:pt idx="56">
                  <c:v>31724.71</c:v>
                </c:pt>
                <c:pt idx="57">
                  <c:v>27656.74</c:v>
                </c:pt>
                <c:pt idx="58">
                  <c:v>19418.490000000002</c:v>
                </c:pt>
                <c:pt idx="59">
                  <c:v>33931.42</c:v>
                </c:pt>
                <c:pt idx="60">
                  <c:v>41509.199999999997</c:v>
                </c:pt>
                <c:pt idx="61">
                  <c:v>42086.86</c:v>
                </c:pt>
                <c:pt idx="62">
                  <c:v>31040.03</c:v>
                </c:pt>
                <c:pt idx="63">
                  <c:v>48954.97</c:v>
                </c:pt>
                <c:pt idx="64">
                  <c:v>41392.81</c:v>
                </c:pt>
                <c:pt idx="65">
                  <c:v>55839.040000000001</c:v>
                </c:pt>
                <c:pt idx="66">
                  <c:v>35495.160000000003</c:v>
                </c:pt>
                <c:pt idx="67">
                  <c:v>54494.47</c:v>
                </c:pt>
                <c:pt idx="68">
                  <c:v>48656.72</c:v>
                </c:pt>
                <c:pt idx="69">
                  <c:v>34568.370000000003</c:v>
                </c:pt>
                <c:pt idx="70">
                  <c:v>32252.69</c:v>
                </c:pt>
                <c:pt idx="71">
                  <c:v>25292.61</c:v>
                </c:pt>
              </c:numCache>
            </c:numRef>
          </c:val>
          <c:extLst xmlns:c16r2="http://schemas.microsoft.com/office/drawing/2015/06/chart">
            <c:ext xmlns:c16="http://schemas.microsoft.com/office/drawing/2014/chart" uri="{C3380CC4-5D6E-409C-BE32-E72D297353CC}">
              <c16:uniqueId val="{00000000-D1F1-4352-9FDA-15BC299F5858}"/>
            </c:ext>
          </c:extLst>
        </c:ser>
        <c:dLbls>
          <c:showLegendKey val="0"/>
          <c:showVal val="0"/>
          <c:showCatName val="0"/>
          <c:showSerName val="0"/>
          <c:showPercent val="0"/>
          <c:showBubbleSize val="0"/>
        </c:dLbls>
        <c:gapWidth val="150"/>
        <c:overlap val="100"/>
        <c:axId val="275917824"/>
        <c:axId val="275916288"/>
      </c:barChart>
      <c:lineChart>
        <c:grouping val="standard"/>
        <c:varyColors val="0"/>
        <c:ser>
          <c:idx val="0"/>
          <c:order val="0"/>
          <c:tx>
            <c:v>企债指数</c:v>
          </c:tx>
          <c:spPr>
            <a:ln w="38100">
              <a:solidFill>
                <a:srgbClr val="FF0000"/>
              </a:solidFill>
              <a:prstDash val="solid"/>
            </a:ln>
          </c:spPr>
          <c:marker>
            <c:symbol val="none"/>
          </c:marker>
          <c:cat>
            <c:numRef>
              <c:f>企债指数!$A$3:$A$74</c:f>
              <c:numCache>
                <c:formatCode>m/d/yyyy</c:formatCode>
                <c:ptCount val="72"/>
                <c:pt idx="0">
                  <c:v>40543</c:v>
                </c:pt>
                <c:pt idx="1">
                  <c:v>40574</c:v>
                </c:pt>
                <c:pt idx="2">
                  <c:v>40602</c:v>
                </c:pt>
                <c:pt idx="3">
                  <c:v>40633</c:v>
                </c:pt>
                <c:pt idx="4">
                  <c:v>40662</c:v>
                </c:pt>
                <c:pt idx="5">
                  <c:v>40694</c:v>
                </c:pt>
                <c:pt idx="6">
                  <c:v>40724</c:v>
                </c:pt>
                <c:pt idx="7">
                  <c:v>40753</c:v>
                </c:pt>
                <c:pt idx="8">
                  <c:v>40786</c:v>
                </c:pt>
                <c:pt idx="9">
                  <c:v>40816</c:v>
                </c:pt>
                <c:pt idx="10">
                  <c:v>40847</c:v>
                </c:pt>
                <c:pt idx="11">
                  <c:v>40877</c:v>
                </c:pt>
                <c:pt idx="12">
                  <c:v>40907</c:v>
                </c:pt>
                <c:pt idx="13">
                  <c:v>40939</c:v>
                </c:pt>
                <c:pt idx="14">
                  <c:v>40968</c:v>
                </c:pt>
                <c:pt idx="15">
                  <c:v>40998</c:v>
                </c:pt>
                <c:pt idx="16">
                  <c:v>41026</c:v>
                </c:pt>
                <c:pt idx="17">
                  <c:v>41060</c:v>
                </c:pt>
                <c:pt idx="18">
                  <c:v>41089</c:v>
                </c:pt>
                <c:pt idx="19">
                  <c:v>41121</c:v>
                </c:pt>
                <c:pt idx="20">
                  <c:v>41152</c:v>
                </c:pt>
                <c:pt idx="21">
                  <c:v>41180</c:v>
                </c:pt>
                <c:pt idx="22">
                  <c:v>41213</c:v>
                </c:pt>
                <c:pt idx="23">
                  <c:v>41243</c:v>
                </c:pt>
                <c:pt idx="24">
                  <c:v>41274</c:v>
                </c:pt>
                <c:pt idx="25">
                  <c:v>41305</c:v>
                </c:pt>
                <c:pt idx="26">
                  <c:v>41333</c:v>
                </c:pt>
                <c:pt idx="27">
                  <c:v>41362</c:v>
                </c:pt>
                <c:pt idx="28">
                  <c:v>41390</c:v>
                </c:pt>
                <c:pt idx="29">
                  <c:v>41425</c:v>
                </c:pt>
                <c:pt idx="30">
                  <c:v>41453</c:v>
                </c:pt>
                <c:pt idx="31">
                  <c:v>41486</c:v>
                </c:pt>
                <c:pt idx="32">
                  <c:v>41516</c:v>
                </c:pt>
                <c:pt idx="33">
                  <c:v>41547</c:v>
                </c:pt>
                <c:pt idx="34">
                  <c:v>41578</c:v>
                </c:pt>
                <c:pt idx="35">
                  <c:v>41607</c:v>
                </c:pt>
                <c:pt idx="36">
                  <c:v>41639</c:v>
                </c:pt>
                <c:pt idx="37">
                  <c:v>41669</c:v>
                </c:pt>
                <c:pt idx="38">
                  <c:v>41698</c:v>
                </c:pt>
                <c:pt idx="39">
                  <c:v>41729</c:v>
                </c:pt>
                <c:pt idx="40">
                  <c:v>41759</c:v>
                </c:pt>
                <c:pt idx="41">
                  <c:v>41789</c:v>
                </c:pt>
                <c:pt idx="42">
                  <c:v>41820</c:v>
                </c:pt>
                <c:pt idx="43">
                  <c:v>41851</c:v>
                </c:pt>
                <c:pt idx="44">
                  <c:v>41880</c:v>
                </c:pt>
                <c:pt idx="45">
                  <c:v>41912</c:v>
                </c:pt>
                <c:pt idx="46">
                  <c:v>41943</c:v>
                </c:pt>
                <c:pt idx="47">
                  <c:v>41971</c:v>
                </c:pt>
                <c:pt idx="48">
                  <c:v>42004</c:v>
                </c:pt>
                <c:pt idx="49">
                  <c:v>42034</c:v>
                </c:pt>
                <c:pt idx="50">
                  <c:v>42062</c:v>
                </c:pt>
                <c:pt idx="51">
                  <c:v>42094</c:v>
                </c:pt>
                <c:pt idx="52">
                  <c:v>42124</c:v>
                </c:pt>
                <c:pt idx="53">
                  <c:v>42153</c:v>
                </c:pt>
                <c:pt idx="54">
                  <c:v>42185</c:v>
                </c:pt>
                <c:pt idx="55">
                  <c:v>42216</c:v>
                </c:pt>
                <c:pt idx="56">
                  <c:v>42247</c:v>
                </c:pt>
                <c:pt idx="57">
                  <c:v>42277</c:v>
                </c:pt>
                <c:pt idx="58">
                  <c:v>42307</c:v>
                </c:pt>
                <c:pt idx="59">
                  <c:v>42338</c:v>
                </c:pt>
                <c:pt idx="60">
                  <c:v>42369</c:v>
                </c:pt>
                <c:pt idx="61">
                  <c:v>42398</c:v>
                </c:pt>
                <c:pt idx="62">
                  <c:v>42429</c:v>
                </c:pt>
                <c:pt idx="63">
                  <c:v>42460</c:v>
                </c:pt>
                <c:pt idx="64">
                  <c:v>42489</c:v>
                </c:pt>
                <c:pt idx="65">
                  <c:v>42521</c:v>
                </c:pt>
                <c:pt idx="66">
                  <c:v>42551</c:v>
                </c:pt>
                <c:pt idx="67">
                  <c:v>42580</c:v>
                </c:pt>
                <c:pt idx="68">
                  <c:v>42613</c:v>
                </c:pt>
                <c:pt idx="69">
                  <c:v>42643</c:v>
                </c:pt>
                <c:pt idx="70">
                  <c:v>42674</c:v>
                </c:pt>
                <c:pt idx="71">
                  <c:v>42692</c:v>
                </c:pt>
              </c:numCache>
            </c:numRef>
          </c:cat>
          <c:val>
            <c:numRef>
              <c:f>企债指数!$B$3:$B$74</c:f>
              <c:numCache>
                <c:formatCode>General</c:formatCode>
                <c:ptCount val="72"/>
                <c:pt idx="0">
                  <c:v>128.46</c:v>
                </c:pt>
                <c:pt idx="1">
                  <c:v>128.08000000000001</c:v>
                </c:pt>
                <c:pt idx="2">
                  <c:v>127.66</c:v>
                </c:pt>
                <c:pt idx="3">
                  <c:v>127.7</c:v>
                </c:pt>
                <c:pt idx="4">
                  <c:v>127.82</c:v>
                </c:pt>
                <c:pt idx="5">
                  <c:v>127.65</c:v>
                </c:pt>
                <c:pt idx="6">
                  <c:v>126.97</c:v>
                </c:pt>
                <c:pt idx="7">
                  <c:v>125.8</c:v>
                </c:pt>
                <c:pt idx="8">
                  <c:v>125.03</c:v>
                </c:pt>
                <c:pt idx="9">
                  <c:v>123.28</c:v>
                </c:pt>
                <c:pt idx="10">
                  <c:v>123.84</c:v>
                </c:pt>
                <c:pt idx="11">
                  <c:v>124.43</c:v>
                </c:pt>
                <c:pt idx="12">
                  <c:v>125.29</c:v>
                </c:pt>
                <c:pt idx="13">
                  <c:v>124.95</c:v>
                </c:pt>
                <c:pt idx="14">
                  <c:v>125.01</c:v>
                </c:pt>
                <c:pt idx="15">
                  <c:v>125.37</c:v>
                </c:pt>
                <c:pt idx="16">
                  <c:v>125.83</c:v>
                </c:pt>
                <c:pt idx="17">
                  <c:v>127</c:v>
                </c:pt>
                <c:pt idx="18">
                  <c:v>127.72</c:v>
                </c:pt>
                <c:pt idx="19">
                  <c:v>127.63</c:v>
                </c:pt>
                <c:pt idx="20">
                  <c:v>127.41</c:v>
                </c:pt>
                <c:pt idx="21">
                  <c:v>127.33</c:v>
                </c:pt>
                <c:pt idx="22">
                  <c:v>127.42</c:v>
                </c:pt>
                <c:pt idx="23">
                  <c:v>127.46</c:v>
                </c:pt>
                <c:pt idx="24">
                  <c:v>127.25</c:v>
                </c:pt>
                <c:pt idx="25">
                  <c:v>127.56</c:v>
                </c:pt>
                <c:pt idx="26">
                  <c:v>127.87</c:v>
                </c:pt>
                <c:pt idx="27">
                  <c:v>128.1</c:v>
                </c:pt>
                <c:pt idx="28">
                  <c:v>128.41999999999999</c:v>
                </c:pt>
                <c:pt idx="29">
                  <c:v>128.93</c:v>
                </c:pt>
                <c:pt idx="30">
                  <c:v>128.41</c:v>
                </c:pt>
                <c:pt idx="31">
                  <c:v>127.98</c:v>
                </c:pt>
                <c:pt idx="32">
                  <c:v>127.5</c:v>
                </c:pt>
                <c:pt idx="33">
                  <c:v>127.36</c:v>
                </c:pt>
                <c:pt idx="34">
                  <c:v>126.87</c:v>
                </c:pt>
                <c:pt idx="35">
                  <c:v>125.74</c:v>
                </c:pt>
                <c:pt idx="36">
                  <c:v>124.95</c:v>
                </c:pt>
                <c:pt idx="37">
                  <c:v>124.54</c:v>
                </c:pt>
                <c:pt idx="38">
                  <c:v>125.03</c:v>
                </c:pt>
                <c:pt idx="39">
                  <c:v>124.74</c:v>
                </c:pt>
                <c:pt idx="40">
                  <c:v>124.96</c:v>
                </c:pt>
                <c:pt idx="41">
                  <c:v>125.45</c:v>
                </c:pt>
                <c:pt idx="42">
                  <c:v>125.79</c:v>
                </c:pt>
                <c:pt idx="43">
                  <c:v>125.84</c:v>
                </c:pt>
                <c:pt idx="44">
                  <c:v>126.23</c:v>
                </c:pt>
                <c:pt idx="45">
                  <c:v>126.66</c:v>
                </c:pt>
                <c:pt idx="46">
                  <c:v>127.78</c:v>
                </c:pt>
                <c:pt idx="47">
                  <c:v>128.63</c:v>
                </c:pt>
                <c:pt idx="48">
                  <c:v>127.59</c:v>
                </c:pt>
                <c:pt idx="49">
                  <c:v>127.89</c:v>
                </c:pt>
                <c:pt idx="50">
                  <c:v>128.11000000000001</c:v>
                </c:pt>
                <c:pt idx="51">
                  <c:v>127.99</c:v>
                </c:pt>
                <c:pt idx="52">
                  <c:v>128.13</c:v>
                </c:pt>
                <c:pt idx="53">
                  <c:v>128.68</c:v>
                </c:pt>
                <c:pt idx="54">
                  <c:v>128.77000000000001</c:v>
                </c:pt>
                <c:pt idx="55">
                  <c:v>129.32</c:v>
                </c:pt>
                <c:pt idx="56">
                  <c:v>129.74</c:v>
                </c:pt>
                <c:pt idx="57">
                  <c:v>130.13</c:v>
                </c:pt>
                <c:pt idx="58">
                  <c:v>130.28</c:v>
                </c:pt>
                <c:pt idx="59">
                  <c:v>130.13999999999999</c:v>
                </c:pt>
                <c:pt idx="60">
                  <c:v>130.69</c:v>
                </c:pt>
                <c:pt idx="61">
                  <c:v>131.15</c:v>
                </c:pt>
                <c:pt idx="62">
                  <c:v>131.29</c:v>
                </c:pt>
                <c:pt idx="63">
                  <c:v>131.74</c:v>
                </c:pt>
                <c:pt idx="64">
                  <c:v>131.46</c:v>
                </c:pt>
                <c:pt idx="65">
                  <c:v>131.34</c:v>
                </c:pt>
                <c:pt idx="66">
                  <c:v>131.46</c:v>
                </c:pt>
                <c:pt idx="67">
                  <c:v>131.85</c:v>
                </c:pt>
                <c:pt idx="68">
                  <c:v>132.13999999999999</c:v>
                </c:pt>
                <c:pt idx="69">
                  <c:v>132.19</c:v>
                </c:pt>
                <c:pt idx="70">
                  <c:v>132.27000000000001</c:v>
                </c:pt>
                <c:pt idx="71">
                  <c:v>132.18</c:v>
                </c:pt>
              </c:numCache>
            </c:numRef>
          </c:val>
          <c:smooth val="1"/>
          <c:extLst xmlns:c16r2="http://schemas.microsoft.com/office/drawing/2015/06/chart">
            <c:ext xmlns:c16="http://schemas.microsoft.com/office/drawing/2014/chart" uri="{C3380CC4-5D6E-409C-BE32-E72D297353CC}">
              <c16:uniqueId val="{00000001-D1F1-4352-9FDA-15BC299F5858}"/>
            </c:ext>
          </c:extLst>
        </c:ser>
        <c:dLbls>
          <c:showLegendKey val="0"/>
          <c:showVal val="0"/>
          <c:showCatName val="0"/>
          <c:showSerName val="0"/>
          <c:showPercent val="0"/>
          <c:showBubbleSize val="0"/>
        </c:dLbls>
        <c:marker val="1"/>
        <c:smooth val="0"/>
        <c:axId val="322435328"/>
        <c:axId val="275914752"/>
      </c:lineChart>
      <c:dateAx>
        <c:axId val="322435328"/>
        <c:scaling>
          <c:orientation val="minMax"/>
        </c:scaling>
        <c:delete val="0"/>
        <c:axPos val="b"/>
        <c:numFmt formatCode="yy\-mm" sourceLinked="0"/>
        <c:majorTickMark val="out"/>
        <c:minorTickMark val="none"/>
        <c:tickLblPos val="nextTo"/>
        <c:spPr>
          <a:ln w="25400">
            <a:solidFill>
              <a:srgbClr val="3F3F3F"/>
            </a:solidFill>
            <a:prstDash val="solid"/>
          </a:ln>
        </c:spPr>
        <c:txPr>
          <a:bodyPr/>
          <a:lstStyle/>
          <a:p>
            <a:pPr>
              <a:defRPr sz="800">
                <a:latin typeface="Arial"/>
                <a:ea typeface="Arial"/>
                <a:cs typeface="Arial"/>
              </a:defRPr>
            </a:pPr>
            <a:endParaRPr lang="zh-CN"/>
          </a:p>
        </c:txPr>
        <c:crossAx val="275914752"/>
        <c:crosses val="autoZero"/>
        <c:auto val="1"/>
        <c:lblOffset val="100"/>
        <c:baseTimeUnit val="days"/>
      </c:dateAx>
      <c:valAx>
        <c:axId val="275914752"/>
        <c:scaling>
          <c:orientation val="minMax"/>
          <c:min val="123"/>
        </c:scaling>
        <c:delete val="0"/>
        <c:axPos val="l"/>
        <c:numFmt formatCode="General" sourceLinked="1"/>
        <c:majorTickMark val="out"/>
        <c:minorTickMark val="none"/>
        <c:tickLblPos val="nextTo"/>
        <c:spPr>
          <a:ln w="25400">
            <a:solidFill>
              <a:srgbClr val="3F3F3F"/>
            </a:solidFill>
            <a:prstDash val="solid"/>
          </a:ln>
        </c:spPr>
        <c:txPr>
          <a:bodyPr/>
          <a:lstStyle/>
          <a:p>
            <a:pPr>
              <a:defRPr sz="800">
                <a:latin typeface="Arial"/>
                <a:ea typeface="Arial"/>
                <a:cs typeface="Arial"/>
              </a:defRPr>
            </a:pPr>
            <a:endParaRPr lang="zh-CN"/>
          </a:p>
        </c:txPr>
        <c:crossAx val="322435328"/>
        <c:crosses val="autoZero"/>
        <c:crossBetween val="between"/>
      </c:valAx>
      <c:valAx>
        <c:axId val="275916288"/>
        <c:scaling>
          <c:orientation val="minMax"/>
        </c:scaling>
        <c:delete val="0"/>
        <c:axPos val="r"/>
        <c:numFmt formatCode="General" sourceLinked="1"/>
        <c:majorTickMark val="out"/>
        <c:minorTickMark val="none"/>
        <c:tickLblPos val="nextTo"/>
        <c:spPr>
          <a:ln w="25400">
            <a:solidFill>
              <a:srgbClr val="3F3F3F"/>
            </a:solidFill>
            <a:prstDash val="solid"/>
          </a:ln>
        </c:spPr>
        <c:txPr>
          <a:bodyPr/>
          <a:lstStyle/>
          <a:p>
            <a:pPr>
              <a:defRPr sz="800">
                <a:latin typeface="Arial"/>
                <a:ea typeface="Arial"/>
                <a:cs typeface="Arial"/>
              </a:defRPr>
            </a:pPr>
            <a:endParaRPr lang="zh-CN"/>
          </a:p>
        </c:txPr>
        <c:crossAx val="275917824"/>
        <c:crosses val="max"/>
        <c:crossBetween val="between"/>
      </c:valAx>
      <c:dateAx>
        <c:axId val="275917824"/>
        <c:scaling>
          <c:orientation val="minMax"/>
        </c:scaling>
        <c:delete val="1"/>
        <c:axPos val="b"/>
        <c:numFmt formatCode="m/d/yyyy" sourceLinked="1"/>
        <c:majorTickMark val="out"/>
        <c:minorTickMark val="none"/>
        <c:tickLblPos val="nextTo"/>
        <c:crossAx val="275916288"/>
        <c:crosses val="autoZero"/>
        <c:auto val="1"/>
        <c:lblOffset val="100"/>
        <c:baseTimeUnit val="days"/>
      </c:dateAx>
      <c:spPr>
        <a:noFill/>
        <a:ln w="25400">
          <a:noFill/>
        </a:ln>
        <a:extLst>
          <a:ext uri="{909E8E84-426E-40DD-AFC4-6F175D3DCCD1}">
            <a14:hiddenFill xmlns:a14="http://schemas.microsoft.com/office/drawing/2010/main">
              <a:solidFill>
                <a:sysClr val="window" lastClr="FFFFFF"/>
              </a:solidFill>
            </a14:hiddenFill>
          </a:ext>
        </a:extLst>
      </c:spPr>
    </c:plotArea>
    <c:legend>
      <c:legendPos val="b"/>
      <c:layout/>
      <c:overlay val="0"/>
    </c:legend>
    <c:plotVisOnly val="1"/>
    <c:dispBlanksAs val="gap"/>
    <c:showDLblsOverMax val="0"/>
  </c:chart>
  <c:txPr>
    <a:bodyPr/>
    <a:lstStyle/>
    <a:p>
      <a:pPr>
        <a:defRPr sz="9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1"/>
          <c:order val="1"/>
          <c:tx>
            <c:v>成交金额</c:v>
          </c:tx>
          <c:spPr>
            <a:solidFill>
              <a:srgbClr val="B0B0B0"/>
            </a:solidFill>
            <a:ln>
              <a:solidFill>
                <a:srgbClr val="B0B0B0"/>
              </a:solidFill>
              <a:prstDash val="solid"/>
            </a:ln>
          </c:spPr>
          <c:invertIfNegative val="0"/>
          <c:cat>
            <c:numRef>
              <c:f>上证国债!$A$3:$A$74</c:f>
              <c:numCache>
                <c:formatCode>m/d/yyyy</c:formatCode>
                <c:ptCount val="72"/>
                <c:pt idx="0">
                  <c:v>40543</c:v>
                </c:pt>
                <c:pt idx="1">
                  <c:v>40574</c:v>
                </c:pt>
                <c:pt idx="2">
                  <c:v>40602</c:v>
                </c:pt>
                <c:pt idx="3">
                  <c:v>40633</c:v>
                </c:pt>
                <c:pt idx="4">
                  <c:v>40662</c:v>
                </c:pt>
                <c:pt idx="5">
                  <c:v>40694</c:v>
                </c:pt>
                <c:pt idx="6">
                  <c:v>40724</c:v>
                </c:pt>
                <c:pt idx="7">
                  <c:v>40753</c:v>
                </c:pt>
                <c:pt idx="8">
                  <c:v>40786</c:v>
                </c:pt>
                <c:pt idx="9">
                  <c:v>40816</c:v>
                </c:pt>
                <c:pt idx="10">
                  <c:v>40847</c:v>
                </c:pt>
                <c:pt idx="11">
                  <c:v>40877</c:v>
                </c:pt>
                <c:pt idx="12">
                  <c:v>40907</c:v>
                </c:pt>
                <c:pt idx="13">
                  <c:v>40939</c:v>
                </c:pt>
                <c:pt idx="14">
                  <c:v>40968</c:v>
                </c:pt>
                <c:pt idx="15">
                  <c:v>40998</c:v>
                </c:pt>
                <c:pt idx="16">
                  <c:v>41026</c:v>
                </c:pt>
                <c:pt idx="17">
                  <c:v>41060</c:v>
                </c:pt>
                <c:pt idx="18">
                  <c:v>41089</c:v>
                </c:pt>
                <c:pt idx="19">
                  <c:v>41121</c:v>
                </c:pt>
                <c:pt idx="20">
                  <c:v>41152</c:v>
                </c:pt>
                <c:pt idx="21">
                  <c:v>41180</c:v>
                </c:pt>
                <c:pt idx="22">
                  <c:v>41213</c:v>
                </c:pt>
                <c:pt idx="23">
                  <c:v>41243</c:v>
                </c:pt>
                <c:pt idx="24">
                  <c:v>41274</c:v>
                </c:pt>
                <c:pt idx="25">
                  <c:v>41305</c:v>
                </c:pt>
                <c:pt idx="26">
                  <c:v>41333</c:v>
                </c:pt>
                <c:pt idx="27">
                  <c:v>41362</c:v>
                </c:pt>
                <c:pt idx="28">
                  <c:v>41390</c:v>
                </c:pt>
                <c:pt idx="29">
                  <c:v>41425</c:v>
                </c:pt>
                <c:pt idx="30">
                  <c:v>41453</c:v>
                </c:pt>
                <c:pt idx="31">
                  <c:v>41486</c:v>
                </c:pt>
                <c:pt idx="32">
                  <c:v>41516</c:v>
                </c:pt>
                <c:pt idx="33">
                  <c:v>41547</c:v>
                </c:pt>
                <c:pt idx="34">
                  <c:v>41578</c:v>
                </c:pt>
                <c:pt idx="35">
                  <c:v>41607</c:v>
                </c:pt>
                <c:pt idx="36">
                  <c:v>41639</c:v>
                </c:pt>
                <c:pt idx="37">
                  <c:v>41669</c:v>
                </c:pt>
                <c:pt idx="38">
                  <c:v>41698</c:v>
                </c:pt>
                <c:pt idx="39">
                  <c:v>41729</c:v>
                </c:pt>
                <c:pt idx="40">
                  <c:v>41759</c:v>
                </c:pt>
                <c:pt idx="41">
                  <c:v>41789</c:v>
                </c:pt>
                <c:pt idx="42">
                  <c:v>41820</c:v>
                </c:pt>
                <c:pt idx="43">
                  <c:v>41851</c:v>
                </c:pt>
                <c:pt idx="44">
                  <c:v>41880</c:v>
                </c:pt>
                <c:pt idx="45">
                  <c:v>41912</c:v>
                </c:pt>
                <c:pt idx="46">
                  <c:v>41943</c:v>
                </c:pt>
                <c:pt idx="47">
                  <c:v>41971</c:v>
                </c:pt>
                <c:pt idx="48">
                  <c:v>42004</c:v>
                </c:pt>
                <c:pt idx="49">
                  <c:v>42034</c:v>
                </c:pt>
                <c:pt idx="50">
                  <c:v>42062</c:v>
                </c:pt>
                <c:pt idx="51">
                  <c:v>42094</c:v>
                </c:pt>
                <c:pt idx="52">
                  <c:v>42124</c:v>
                </c:pt>
                <c:pt idx="53">
                  <c:v>42153</c:v>
                </c:pt>
                <c:pt idx="54">
                  <c:v>42185</c:v>
                </c:pt>
                <c:pt idx="55">
                  <c:v>42216</c:v>
                </c:pt>
                <c:pt idx="56">
                  <c:v>42247</c:v>
                </c:pt>
                <c:pt idx="57">
                  <c:v>42277</c:v>
                </c:pt>
                <c:pt idx="58">
                  <c:v>42307</c:v>
                </c:pt>
                <c:pt idx="59">
                  <c:v>42338</c:v>
                </c:pt>
                <c:pt idx="60">
                  <c:v>42369</c:v>
                </c:pt>
                <c:pt idx="61">
                  <c:v>42398</c:v>
                </c:pt>
                <c:pt idx="62">
                  <c:v>42429</c:v>
                </c:pt>
                <c:pt idx="63">
                  <c:v>42460</c:v>
                </c:pt>
                <c:pt idx="64">
                  <c:v>42489</c:v>
                </c:pt>
                <c:pt idx="65">
                  <c:v>42521</c:v>
                </c:pt>
                <c:pt idx="66">
                  <c:v>42551</c:v>
                </c:pt>
                <c:pt idx="67">
                  <c:v>42580</c:v>
                </c:pt>
                <c:pt idx="68">
                  <c:v>42613</c:v>
                </c:pt>
                <c:pt idx="69">
                  <c:v>42643</c:v>
                </c:pt>
                <c:pt idx="70">
                  <c:v>42674</c:v>
                </c:pt>
                <c:pt idx="71">
                  <c:v>42692</c:v>
                </c:pt>
              </c:numCache>
            </c:numRef>
          </c:cat>
          <c:val>
            <c:numRef>
              <c:f>上证国债!$C$3:$C$74</c:f>
              <c:numCache>
                <c:formatCode>General</c:formatCode>
                <c:ptCount val="72"/>
                <c:pt idx="0">
                  <c:v>2953.48</c:v>
                </c:pt>
                <c:pt idx="1">
                  <c:v>1576.08</c:v>
                </c:pt>
                <c:pt idx="2">
                  <c:v>1346.36</c:v>
                </c:pt>
                <c:pt idx="3">
                  <c:v>5294.25</c:v>
                </c:pt>
                <c:pt idx="4">
                  <c:v>1816.5</c:v>
                </c:pt>
                <c:pt idx="5">
                  <c:v>1687.24</c:v>
                </c:pt>
                <c:pt idx="6">
                  <c:v>4799.6899999999996</c:v>
                </c:pt>
                <c:pt idx="7">
                  <c:v>670.85</c:v>
                </c:pt>
                <c:pt idx="8">
                  <c:v>1266.1500000000001</c:v>
                </c:pt>
                <c:pt idx="9">
                  <c:v>2520.69</c:v>
                </c:pt>
                <c:pt idx="10">
                  <c:v>2749.44</c:v>
                </c:pt>
                <c:pt idx="11">
                  <c:v>2607.65</c:v>
                </c:pt>
                <c:pt idx="12">
                  <c:v>2175.1799999999998</c:v>
                </c:pt>
                <c:pt idx="13">
                  <c:v>1871.1</c:v>
                </c:pt>
                <c:pt idx="14">
                  <c:v>2678.83</c:v>
                </c:pt>
                <c:pt idx="15">
                  <c:v>3539.62</c:v>
                </c:pt>
                <c:pt idx="16">
                  <c:v>2235.63</c:v>
                </c:pt>
                <c:pt idx="17">
                  <c:v>4926.6499999999996</c:v>
                </c:pt>
                <c:pt idx="18">
                  <c:v>3322.08</c:v>
                </c:pt>
                <c:pt idx="19">
                  <c:v>2710.08</c:v>
                </c:pt>
                <c:pt idx="20">
                  <c:v>2870.04</c:v>
                </c:pt>
                <c:pt idx="21">
                  <c:v>1359.69</c:v>
                </c:pt>
                <c:pt idx="22">
                  <c:v>1529.86</c:v>
                </c:pt>
                <c:pt idx="23">
                  <c:v>1630.01</c:v>
                </c:pt>
                <c:pt idx="24">
                  <c:v>1887.4</c:v>
                </c:pt>
                <c:pt idx="25">
                  <c:v>3256.63</c:v>
                </c:pt>
                <c:pt idx="26">
                  <c:v>1921.12</c:v>
                </c:pt>
                <c:pt idx="27">
                  <c:v>2344.66</c:v>
                </c:pt>
                <c:pt idx="28">
                  <c:v>3662.98</c:v>
                </c:pt>
                <c:pt idx="29">
                  <c:v>2530.5700000000002</c:v>
                </c:pt>
                <c:pt idx="30">
                  <c:v>2827.19</c:v>
                </c:pt>
                <c:pt idx="31">
                  <c:v>1412.6</c:v>
                </c:pt>
                <c:pt idx="32">
                  <c:v>759.11</c:v>
                </c:pt>
                <c:pt idx="33">
                  <c:v>987.85</c:v>
                </c:pt>
                <c:pt idx="34">
                  <c:v>687.57</c:v>
                </c:pt>
                <c:pt idx="35">
                  <c:v>1111.3</c:v>
                </c:pt>
                <c:pt idx="36">
                  <c:v>1149.97</c:v>
                </c:pt>
                <c:pt idx="37">
                  <c:v>1913.53</c:v>
                </c:pt>
                <c:pt idx="38">
                  <c:v>1392.02</c:v>
                </c:pt>
                <c:pt idx="39">
                  <c:v>1665.26</c:v>
                </c:pt>
                <c:pt idx="40">
                  <c:v>2101.9299999999998</c:v>
                </c:pt>
                <c:pt idx="41">
                  <c:v>1730.76</c:v>
                </c:pt>
                <c:pt idx="42">
                  <c:v>1743.49</c:v>
                </c:pt>
                <c:pt idx="43">
                  <c:v>2065.8000000000002</c:v>
                </c:pt>
                <c:pt idx="44">
                  <c:v>1786.6</c:v>
                </c:pt>
                <c:pt idx="45">
                  <c:v>2785.25</c:v>
                </c:pt>
                <c:pt idx="46">
                  <c:v>3817.67</c:v>
                </c:pt>
                <c:pt idx="47">
                  <c:v>4298.8999999999996</c:v>
                </c:pt>
                <c:pt idx="48">
                  <c:v>5489.61</c:v>
                </c:pt>
                <c:pt idx="49">
                  <c:v>4679.41</c:v>
                </c:pt>
                <c:pt idx="50">
                  <c:v>3663.53</c:v>
                </c:pt>
                <c:pt idx="51">
                  <c:v>3048.99</c:v>
                </c:pt>
                <c:pt idx="52">
                  <c:v>5433.29</c:v>
                </c:pt>
                <c:pt idx="53">
                  <c:v>6582.91</c:v>
                </c:pt>
                <c:pt idx="54">
                  <c:v>4569.62</c:v>
                </c:pt>
                <c:pt idx="55">
                  <c:v>9118.6299999999992</c:v>
                </c:pt>
                <c:pt idx="56">
                  <c:v>8147.8</c:v>
                </c:pt>
                <c:pt idx="57">
                  <c:v>8372.27</c:v>
                </c:pt>
                <c:pt idx="58">
                  <c:v>6341.16</c:v>
                </c:pt>
                <c:pt idx="59">
                  <c:v>8118.31</c:v>
                </c:pt>
                <c:pt idx="60">
                  <c:v>8804.49</c:v>
                </c:pt>
                <c:pt idx="61">
                  <c:v>10514.59</c:v>
                </c:pt>
                <c:pt idx="62">
                  <c:v>7321</c:v>
                </c:pt>
                <c:pt idx="63">
                  <c:v>7684.99</c:v>
                </c:pt>
                <c:pt idx="64">
                  <c:v>5857.8</c:v>
                </c:pt>
                <c:pt idx="65">
                  <c:v>4572.6000000000004</c:v>
                </c:pt>
                <c:pt idx="66">
                  <c:v>7158.07</c:v>
                </c:pt>
                <c:pt idx="67">
                  <c:v>7341.9</c:v>
                </c:pt>
                <c:pt idx="68">
                  <c:v>7173.16</c:v>
                </c:pt>
                <c:pt idx="69">
                  <c:v>4112.07</c:v>
                </c:pt>
                <c:pt idx="70">
                  <c:v>5587.35</c:v>
                </c:pt>
                <c:pt idx="71">
                  <c:v>4583.3500000000004</c:v>
                </c:pt>
              </c:numCache>
            </c:numRef>
          </c:val>
          <c:extLst xmlns:c16r2="http://schemas.microsoft.com/office/drawing/2015/06/chart">
            <c:ext xmlns:c16="http://schemas.microsoft.com/office/drawing/2014/chart" uri="{C3380CC4-5D6E-409C-BE32-E72D297353CC}">
              <c16:uniqueId val="{00000000-9511-4838-A7B7-1D909DE24352}"/>
            </c:ext>
          </c:extLst>
        </c:ser>
        <c:dLbls>
          <c:showLegendKey val="0"/>
          <c:showVal val="0"/>
          <c:showCatName val="0"/>
          <c:showSerName val="0"/>
          <c:showPercent val="0"/>
          <c:showBubbleSize val="0"/>
        </c:dLbls>
        <c:gapWidth val="150"/>
        <c:overlap val="100"/>
        <c:axId val="275985152"/>
        <c:axId val="275983360"/>
      </c:barChart>
      <c:lineChart>
        <c:grouping val="standard"/>
        <c:varyColors val="0"/>
        <c:ser>
          <c:idx val="0"/>
          <c:order val="0"/>
          <c:tx>
            <c:v>上证国债</c:v>
          </c:tx>
          <c:spPr>
            <a:ln w="38100">
              <a:solidFill>
                <a:srgbClr val="FF0000"/>
              </a:solidFill>
              <a:prstDash val="solid"/>
            </a:ln>
          </c:spPr>
          <c:marker>
            <c:symbol val="none"/>
          </c:marker>
          <c:cat>
            <c:numRef>
              <c:f>上证国债!$A$3:$A$74</c:f>
              <c:numCache>
                <c:formatCode>m/d/yyyy</c:formatCode>
                <c:ptCount val="72"/>
                <c:pt idx="0">
                  <c:v>40543</c:v>
                </c:pt>
                <c:pt idx="1">
                  <c:v>40574</c:v>
                </c:pt>
                <c:pt idx="2">
                  <c:v>40602</c:v>
                </c:pt>
                <c:pt idx="3">
                  <c:v>40633</c:v>
                </c:pt>
                <c:pt idx="4">
                  <c:v>40662</c:v>
                </c:pt>
                <c:pt idx="5">
                  <c:v>40694</c:v>
                </c:pt>
                <c:pt idx="6">
                  <c:v>40724</c:v>
                </c:pt>
                <c:pt idx="7">
                  <c:v>40753</c:v>
                </c:pt>
                <c:pt idx="8">
                  <c:v>40786</c:v>
                </c:pt>
                <c:pt idx="9">
                  <c:v>40816</c:v>
                </c:pt>
                <c:pt idx="10">
                  <c:v>40847</c:v>
                </c:pt>
                <c:pt idx="11">
                  <c:v>40877</c:v>
                </c:pt>
                <c:pt idx="12">
                  <c:v>40907</c:v>
                </c:pt>
                <c:pt idx="13">
                  <c:v>40939</c:v>
                </c:pt>
                <c:pt idx="14">
                  <c:v>40968</c:v>
                </c:pt>
                <c:pt idx="15">
                  <c:v>40998</c:v>
                </c:pt>
                <c:pt idx="16">
                  <c:v>41026</c:v>
                </c:pt>
                <c:pt idx="17">
                  <c:v>41060</c:v>
                </c:pt>
                <c:pt idx="18">
                  <c:v>41089</c:v>
                </c:pt>
                <c:pt idx="19">
                  <c:v>41121</c:v>
                </c:pt>
                <c:pt idx="20">
                  <c:v>41152</c:v>
                </c:pt>
                <c:pt idx="21">
                  <c:v>41180</c:v>
                </c:pt>
                <c:pt idx="22">
                  <c:v>41213</c:v>
                </c:pt>
                <c:pt idx="23">
                  <c:v>41243</c:v>
                </c:pt>
                <c:pt idx="24">
                  <c:v>41274</c:v>
                </c:pt>
                <c:pt idx="25">
                  <c:v>41305</c:v>
                </c:pt>
                <c:pt idx="26">
                  <c:v>41333</c:v>
                </c:pt>
                <c:pt idx="27">
                  <c:v>41362</c:v>
                </c:pt>
                <c:pt idx="28">
                  <c:v>41390</c:v>
                </c:pt>
                <c:pt idx="29">
                  <c:v>41425</c:v>
                </c:pt>
                <c:pt idx="30">
                  <c:v>41453</c:v>
                </c:pt>
                <c:pt idx="31">
                  <c:v>41486</c:v>
                </c:pt>
                <c:pt idx="32">
                  <c:v>41516</c:v>
                </c:pt>
                <c:pt idx="33">
                  <c:v>41547</c:v>
                </c:pt>
                <c:pt idx="34">
                  <c:v>41578</c:v>
                </c:pt>
                <c:pt idx="35">
                  <c:v>41607</c:v>
                </c:pt>
                <c:pt idx="36">
                  <c:v>41639</c:v>
                </c:pt>
                <c:pt idx="37">
                  <c:v>41669</c:v>
                </c:pt>
                <c:pt idx="38">
                  <c:v>41698</c:v>
                </c:pt>
                <c:pt idx="39">
                  <c:v>41729</c:v>
                </c:pt>
                <c:pt idx="40">
                  <c:v>41759</c:v>
                </c:pt>
                <c:pt idx="41">
                  <c:v>41789</c:v>
                </c:pt>
                <c:pt idx="42">
                  <c:v>41820</c:v>
                </c:pt>
                <c:pt idx="43">
                  <c:v>41851</c:v>
                </c:pt>
                <c:pt idx="44">
                  <c:v>41880</c:v>
                </c:pt>
                <c:pt idx="45">
                  <c:v>41912</c:v>
                </c:pt>
                <c:pt idx="46">
                  <c:v>41943</c:v>
                </c:pt>
                <c:pt idx="47">
                  <c:v>41971</c:v>
                </c:pt>
                <c:pt idx="48">
                  <c:v>42004</c:v>
                </c:pt>
                <c:pt idx="49">
                  <c:v>42034</c:v>
                </c:pt>
                <c:pt idx="50">
                  <c:v>42062</c:v>
                </c:pt>
                <c:pt idx="51">
                  <c:v>42094</c:v>
                </c:pt>
                <c:pt idx="52">
                  <c:v>42124</c:v>
                </c:pt>
                <c:pt idx="53">
                  <c:v>42153</c:v>
                </c:pt>
                <c:pt idx="54">
                  <c:v>42185</c:v>
                </c:pt>
                <c:pt idx="55">
                  <c:v>42216</c:v>
                </c:pt>
                <c:pt idx="56">
                  <c:v>42247</c:v>
                </c:pt>
                <c:pt idx="57">
                  <c:v>42277</c:v>
                </c:pt>
                <c:pt idx="58">
                  <c:v>42307</c:v>
                </c:pt>
                <c:pt idx="59">
                  <c:v>42338</c:v>
                </c:pt>
                <c:pt idx="60">
                  <c:v>42369</c:v>
                </c:pt>
                <c:pt idx="61">
                  <c:v>42398</c:v>
                </c:pt>
                <c:pt idx="62">
                  <c:v>42429</c:v>
                </c:pt>
                <c:pt idx="63">
                  <c:v>42460</c:v>
                </c:pt>
                <c:pt idx="64">
                  <c:v>42489</c:v>
                </c:pt>
                <c:pt idx="65">
                  <c:v>42521</c:v>
                </c:pt>
                <c:pt idx="66">
                  <c:v>42551</c:v>
                </c:pt>
                <c:pt idx="67">
                  <c:v>42580</c:v>
                </c:pt>
                <c:pt idx="68">
                  <c:v>42613</c:v>
                </c:pt>
                <c:pt idx="69">
                  <c:v>42643</c:v>
                </c:pt>
                <c:pt idx="70">
                  <c:v>42674</c:v>
                </c:pt>
                <c:pt idx="71">
                  <c:v>42692</c:v>
                </c:pt>
              </c:numCache>
            </c:numRef>
          </c:cat>
          <c:val>
            <c:numRef>
              <c:f>上证国债!$B$3:$B$74</c:f>
              <c:numCache>
                <c:formatCode>General</c:formatCode>
                <c:ptCount val="72"/>
                <c:pt idx="0">
                  <c:v>126.28</c:v>
                </c:pt>
                <c:pt idx="1">
                  <c:v>126.61</c:v>
                </c:pt>
                <c:pt idx="2">
                  <c:v>127</c:v>
                </c:pt>
                <c:pt idx="3">
                  <c:v>127.6</c:v>
                </c:pt>
                <c:pt idx="4">
                  <c:v>127.86</c:v>
                </c:pt>
                <c:pt idx="5">
                  <c:v>128.33000000000001</c:v>
                </c:pt>
                <c:pt idx="6">
                  <c:v>128.55000000000001</c:v>
                </c:pt>
                <c:pt idx="7">
                  <c:v>128.88</c:v>
                </c:pt>
                <c:pt idx="8">
                  <c:v>129.38</c:v>
                </c:pt>
                <c:pt idx="9">
                  <c:v>129.77000000000001</c:v>
                </c:pt>
                <c:pt idx="10">
                  <c:v>130.24</c:v>
                </c:pt>
                <c:pt idx="11">
                  <c:v>130.83000000000001</c:v>
                </c:pt>
                <c:pt idx="12">
                  <c:v>131.38999999999999</c:v>
                </c:pt>
                <c:pt idx="13">
                  <c:v>131.78</c:v>
                </c:pt>
                <c:pt idx="14">
                  <c:v>132.03</c:v>
                </c:pt>
                <c:pt idx="15">
                  <c:v>132.46</c:v>
                </c:pt>
                <c:pt idx="16">
                  <c:v>132.81</c:v>
                </c:pt>
                <c:pt idx="17">
                  <c:v>133.30000000000001</c:v>
                </c:pt>
                <c:pt idx="18">
                  <c:v>133.71</c:v>
                </c:pt>
                <c:pt idx="19">
                  <c:v>134.12</c:v>
                </c:pt>
                <c:pt idx="20">
                  <c:v>134.51</c:v>
                </c:pt>
                <c:pt idx="21">
                  <c:v>134.80000000000001</c:v>
                </c:pt>
                <c:pt idx="22">
                  <c:v>135.19</c:v>
                </c:pt>
                <c:pt idx="23">
                  <c:v>135.47999999999999</c:v>
                </c:pt>
                <c:pt idx="24">
                  <c:v>135.79</c:v>
                </c:pt>
                <c:pt idx="25">
                  <c:v>136.12</c:v>
                </c:pt>
                <c:pt idx="26">
                  <c:v>136.59</c:v>
                </c:pt>
                <c:pt idx="27">
                  <c:v>136.96</c:v>
                </c:pt>
                <c:pt idx="28">
                  <c:v>137.38</c:v>
                </c:pt>
                <c:pt idx="29">
                  <c:v>137.62</c:v>
                </c:pt>
                <c:pt idx="30">
                  <c:v>138.1</c:v>
                </c:pt>
                <c:pt idx="31">
                  <c:v>138.32</c:v>
                </c:pt>
                <c:pt idx="32">
                  <c:v>138.65</c:v>
                </c:pt>
                <c:pt idx="33">
                  <c:v>138.65</c:v>
                </c:pt>
                <c:pt idx="34">
                  <c:v>138.87</c:v>
                </c:pt>
                <c:pt idx="35">
                  <c:v>139.06</c:v>
                </c:pt>
                <c:pt idx="36">
                  <c:v>139.52000000000001</c:v>
                </c:pt>
                <c:pt idx="37">
                  <c:v>139.58000000000001</c:v>
                </c:pt>
                <c:pt idx="38">
                  <c:v>139.9</c:v>
                </c:pt>
                <c:pt idx="39">
                  <c:v>140.54</c:v>
                </c:pt>
                <c:pt idx="40">
                  <c:v>140.80000000000001</c:v>
                </c:pt>
                <c:pt idx="41">
                  <c:v>141.54</c:v>
                </c:pt>
                <c:pt idx="42">
                  <c:v>142.02000000000001</c:v>
                </c:pt>
                <c:pt idx="43">
                  <c:v>142.30000000000001</c:v>
                </c:pt>
                <c:pt idx="44">
                  <c:v>142.74</c:v>
                </c:pt>
                <c:pt idx="45">
                  <c:v>143.6</c:v>
                </c:pt>
                <c:pt idx="46">
                  <c:v>144.49</c:v>
                </c:pt>
                <c:pt idx="47">
                  <c:v>145.37</c:v>
                </c:pt>
                <c:pt idx="48">
                  <c:v>145.68</c:v>
                </c:pt>
                <c:pt idx="49">
                  <c:v>146.66999999999999</c:v>
                </c:pt>
                <c:pt idx="50">
                  <c:v>147.6</c:v>
                </c:pt>
                <c:pt idx="51">
                  <c:v>147.97</c:v>
                </c:pt>
                <c:pt idx="52">
                  <c:v>148.52000000000001</c:v>
                </c:pt>
                <c:pt idx="53">
                  <c:v>148.91</c:v>
                </c:pt>
                <c:pt idx="54">
                  <c:v>149.63999999999999</c:v>
                </c:pt>
                <c:pt idx="55">
                  <c:v>150.30000000000001</c:v>
                </c:pt>
                <c:pt idx="56">
                  <c:v>150.91</c:v>
                </c:pt>
                <c:pt idx="57">
                  <c:v>151.62</c:v>
                </c:pt>
                <c:pt idx="58">
                  <c:v>152.79</c:v>
                </c:pt>
                <c:pt idx="59">
                  <c:v>153.09</c:v>
                </c:pt>
                <c:pt idx="60">
                  <c:v>154.54</c:v>
                </c:pt>
                <c:pt idx="61">
                  <c:v>155.19999999999999</c:v>
                </c:pt>
                <c:pt idx="62">
                  <c:v>155.72</c:v>
                </c:pt>
                <c:pt idx="63">
                  <c:v>156.63</c:v>
                </c:pt>
                <c:pt idx="64">
                  <c:v>156.68</c:v>
                </c:pt>
                <c:pt idx="65">
                  <c:v>157.18</c:v>
                </c:pt>
                <c:pt idx="66">
                  <c:v>157.66999999999999</c:v>
                </c:pt>
                <c:pt idx="67">
                  <c:v>158.44</c:v>
                </c:pt>
                <c:pt idx="68">
                  <c:v>159.22</c:v>
                </c:pt>
                <c:pt idx="69">
                  <c:v>159.72999999999999</c:v>
                </c:pt>
                <c:pt idx="70">
                  <c:v>160.72</c:v>
                </c:pt>
                <c:pt idx="71">
                  <c:v>160.63999999999999</c:v>
                </c:pt>
              </c:numCache>
            </c:numRef>
          </c:val>
          <c:smooth val="1"/>
          <c:extLst xmlns:c16r2="http://schemas.microsoft.com/office/drawing/2015/06/chart">
            <c:ext xmlns:c16="http://schemas.microsoft.com/office/drawing/2014/chart" uri="{C3380CC4-5D6E-409C-BE32-E72D297353CC}">
              <c16:uniqueId val="{00000001-9511-4838-A7B7-1D909DE24352}"/>
            </c:ext>
          </c:extLst>
        </c:ser>
        <c:dLbls>
          <c:showLegendKey val="0"/>
          <c:showVal val="0"/>
          <c:showCatName val="0"/>
          <c:showSerName val="0"/>
          <c:showPercent val="0"/>
          <c:showBubbleSize val="0"/>
        </c:dLbls>
        <c:marker val="1"/>
        <c:smooth val="0"/>
        <c:axId val="275980288"/>
        <c:axId val="275981824"/>
      </c:lineChart>
      <c:dateAx>
        <c:axId val="275980288"/>
        <c:scaling>
          <c:orientation val="minMax"/>
        </c:scaling>
        <c:delete val="0"/>
        <c:axPos val="b"/>
        <c:numFmt formatCode="yy\-mm" sourceLinked="0"/>
        <c:majorTickMark val="out"/>
        <c:minorTickMark val="none"/>
        <c:tickLblPos val="nextTo"/>
        <c:spPr>
          <a:ln w="25400">
            <a:solidFill>
              <a:srgbClr val="3F3F3F"/>
            </a:solidFill>
            <a:prstDash val="solid"/>
          </a:ln>
        </c:spPr>
        <c:txPr>
          <a:bodyPr/>
          <a:lstStyle/>
          <a:p>
            <a:pPr>
              <a:defRPr sz="800">
                <a:latin typeface="Arial"/>
                <a:ea typeface="Arial"/>
                <a:cs typeface="Arial"/>
              </a:defRPr>
            </a:pPr>
            <a:endParaRPr lang="zh-CN"/>
          </a:p>
        </c:txPr>
        <c:crossAx val="275981824"/>
        <c:crosses val="autoZero"/>
        <c:auto val="1"/>
        <c:lblOffset val="100"/>
        <c:baseTimeUnit val="days"/>
      </c:dateAx>
      <c:valAx>
        <c:axId val="275981824"/>
        <c:scaling>
          <c:orientation val="minMax"/>
          <c:min val="126"/>
        </c:scaling>
        <c:delete val="0"/>
        <c:axPos val="l"/>
        <c:numFmt formatCode="General" sourceLinked="1"/>
        <c:majorTickMark val="out"/>
        <c:minorTickMark val="none"/>
        <c:tickLblPos val="nextTo"/>
        <c:spPr>
          <a:ln w="25400">
            <a:solidFill>
              <a:srgbClr val="3F3F3F"/>
            </a:solidFill>
            <a:prstDash val="solid"/>
          </a:ln>
        </c:spPr>
        <c:txPr>
          <a:bodyPr/>
          <a:lstStyle/>
          <a:p>
            <a:pPr>
              <a:defRPr sz="800">
                <a:latin typeface="Arial"/>
                <a:ea typeface="Arial"/>
                <a:cs typeface="Arial"/>
              </a:defRPr>
            </a:pPr>
            <a:endParaRPr lang="zh-CN"/>
          </a:p>
        </c:txPr>
        <c:crossAx val="275980288"/>
        <c:crosses val="autoZero"/>
        <c:crossBetween val="between"/>
      </c:valAx>
      <c:valAx>
        <c:axId val="275983360"/>
        <c:scaling>
          <c:orientation val="minMax"/>
        </c:scaling>
        <c:delete val="0"/>
        <c:axPos val="r"/>
        <c:numFmt formatCode="General" sourceLinked="1"/>
        <c:majorTickMark val="out"/>
        <c:minorTickMark val="none"/>
        <c:tickLblPos val="nextTo"/>
        <c:spPr>
          <a:ln w="25400">
            <a:solidFill>
              <a:srgbClr val="3F3F3F"/>
            </a:solidFill>
            <a:prstDash val="solid"/>
          </a:ln>
        </c:spPr>
        <c:txPr>
          <a:bodyPr/>
          <a:lstStyle/>
          <a:p>
            <a:pPr>
              <a:defRPr sz="800">
                <a:latin typeface="Arial"/>
                <a:ea typeface="Arial"/>
                <a:cs typeface="Arial"/>
              </a:defRPr>
            </a:pPr>
            <a:endParaRPr lang="zh-CN"/>
          </a:p>
        </c:txPr>
        <c:crossAx val="275985152"/>
        <c:crosses val="max"/>
        <c:crossBetween val="between"/>
      </c:valAx>
      <c:dateAx>
        <c:axId val="275985152"/>
        <c:scaling>
          <c:orientation val="minMax"/>
        </c:scaling>
        <c:delete val="1"/>
        <c:axPos val="b"/>
        <c:numFmt formatCode="m/d/yyyy" sourceLinked="1"/>
        <c:majorTickMark val="out"/>
        <c:minorTickMark val="none"/>
        <c:tickLblPos val="nextTo"/>
        <c:crossAx val="275983360"/>
        <c:crosses val="autoZero"/>
        <c:auto val="1"/>
        <c:lblOffset val="100"/>
        <c:baseTimeUnit val="days"/>
      </c:dateAx>
      <c:spPr>
        <a:noFill/>
        <a:ln w="25400">
          <a:noFill/>
        </a:ln>
        <a:extLst>
          <a:ext uri="{909E8E84-426E-40DD-AFC4-6F175D3DCCD1}">
            <a14:hiddenFill xmlns:a14="http://schemas.microsoft.com/office/drawing/2010/main">
              <a:solidFill>
                <a:sysClr val="window" lastClr="FFFFFF"/>
              </a:solidFill>
            </a14:hiddenFill>
          </a:ext>
        </a:extLst>
      </c:spPr>
    </c:plotArea>
    <c:legend>
      <c:legendPos val="b"/>
      <c:layout/>
      <c:overlay val="0"/>
      <c:spPr>
        <a:ln w="25400">
          <a:noFill/>
        </a:ln>
      </c:spPr>
    </c:legend>
    <c:plotVisOnly val="1"/>
    <c:dispBlanksAs val="gap"/>
    <c:showDLblsOverMax val="0"/>
  </c:chart>
  <c:txPr>
    <a:bodyPr/>
    <a:lstStyle/>
    <a:p>
      <a:pPr>
        <a:defRPr sz="9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'2016年统计分析'!$S$15</c:f>
              <c:strCache>
                <c:ptCount val="1"/>
                <c:pt idx="0">
                  <c:v>中债资信</c:v>
                </c:pt>
              </c:strCache>
            </c:strRef>
          </c:tx>
          <c:invertIfNegative val="0"/>
          <c:cat>
            <c:strRef>
              <c:f>'2016年统计分析'!$T$14:$AB$14</c:f>
              <c:strCache>
                <c:ptCount val="9"/>
                <c:pt idx="0">
                  <c:v>AAA</c:v>
                </c:pt>
                <c:pt idx="1">
                  <c:v>AA+</c:v>
                </c:pt>
                <c:pt idx="2">
                  <c:v>AA</c:v>
                </c:pt>
                <c:pt idx="3">
                  <c:v>AA-</c:v>
                </c:pt>
                <c:pt idx="4">
                  <c:v>A+</c:v>
                </c:pt>
                <c:pt idx="5">
                  <c:v>A</c:v>
                </c:pt>
                <c:pt idx="6">
                  <c:v>A-</c:v>
                </c:pt>
                <c:pt idx="7">
                  <c:v>BBB</c:v>
                </c:pt>
                <c:pt idx="8">
                  <c:v>C</c:v>
                </c:pt>
              </c:strCache>
            </c:strRef>
          </c:cat>
          <c:val>
            <c:numRef>
              <c:f>'2016年统计分析'!$T$15:$AB$15</c:f>
              <c:numCache>
                <c:formatCode>General</c:formatCode>
                <c:ptCount val="9"/>
                <c:pt idx="0">
                  <c:v>10</c:v>
                </c:pt>
                <c:pt idx="1">
                  <c:v>7</c:v>
                </c:pt>
                <c:pt idx="2">
                  <c:v>24</c:v>
                </c:pt>
                <c:pt idx="3">
                  <c:v>50</c:v>
                </c:pt>
                <c:pt idx="4">
                  <c:v>91</c:v>
                </c:pt>
                <c:pt idx="5">
                  <c:v>70</c:v>
                </c:pt>
                <c:pt idx="6">
                  <c:v>37</c:v>
                </c:pt>
                <c:pt idx="7">
                  <c:v>16</c:v>
                </c:pt>
                <c:pt idx="8">
                  <c:v>1</c:v>
                </c:pt>
              </c:numCache>
            </c:numRef>
          </c:val>
          <c:extLst xmlns:c16r2="http://schemas.microsoft.com/office/drawing/2015/06/chart">
            <c:ext xmlns:c16="http://schemas.microsoft.com/office/drawing/2014/chart" uri="{C3380CC4-5D6E-409C-BE32-E72D297353CC}">
              <c16:uniqueId val="{00000000-4618-4D8B-9EAB-731475A97DCC}"/>
            </c:ext>
          </c:extLst>
        </c:ser>
        <c:ser>
          <c:idx val="1"/>
          <c:order val="1"/>
          <c:tx>
            <c:strRef>
              <c:f>'2016年统计分析'!$S$16</c:f>
              <c:strCache>
                <c:ptCount val="1"/>
                <c:pt idx="0">
                  <c:v>其他评级机构</c:v>
                </c:pt>
              </c:strCache>
            </c:strRef>
          </c:tx>
          <c:invertIfNegative val="0"/>
          <c:cat>
            <c:strRef>
              <c:f>'2016年统计分析'!$T$14:$AB$14</c:f>
              <c:strCache>
                <c:ptCount val="9"/>
                <c:pt idx="0">
                  <c:v>AAA</c:v>
                </c:pt>
                <c:pt idx="1">
                  <c:v>AA+</c:v>
                </c:pt>
                <c:pt idx="2">
                  <c:v>AA</c:v>
                </c:pt>
                <c:pt idx="3">
                  <c:v>AA-</c:v>
                </c:pt>
                <c:pt idx="4">
                  <c:v>A+</c:v>
                </c:pt>
                <c:pt idx="5">
                  <c:v>A</c:v>
                </c:pt>
                <c:pt idx="6">
                  <c:v>A-</c:v>
                </c:pt>
                <c:pt idx="7">
                  <c:v>BBB</c:v>
                </c:pt>
                <c:pt idx="8">
                  <c:v>C</c:v>
                </c:pt>
              </c:strCache>
            </c:strRef>
          </c:cat>
          <c:val>
            <c:numRef>
              <c:f>'2016年统计分析'!$T$16:$AB$16</c:f>
              <c:numCache>
                <c:formatCode>General</c:formatCode>
                <c:ptCount val="9"/>
                <c:pt idx="0">
                  <c:v>43</c:v>
                </c:pt>
                <c:pt idx="1">
                  <c:v>87</c:v>
                </c:pt>
                <c:pt idx="2">
                  <c:v>158</c:v>
                </c:pt>
                <c:pt idx="3">
                  <c:v>18</c:v>
                </c:pt>
                <c:pt idx="4">
                  <c:v>0</c:v>
                </c:pt>
                <c:pt idx="5">
                  <c:v>0</c:v>
                </c:pt>
                <c:pt idx="6">
                  <c:v>0</c:v>
                </c:pt>
                <c:pt idx="7">
                  <c:v>0</c:v>
                </c:pt>
                <c:pt idx="8">
                  <c:v>1</c:v>
                </c:pt>
              </c:numCache>
            </c:numRef>
          </c:val>
          <c:extLst xmlns:c16r2="http://schemas.microsoft.com/office/drawing/2015/06/chart">
            <c:ext xmlns:c16="http://schemas.microsoft.com/office/drawing/2014/chart" uri="{C3380CC4-5D6E-409C-BE32-E72D297353CC}">
              <c16:uniqueId val="{00000001-4618-4D8B-9EAB-731475A97DCC}"/>
            </c:ext>
          </c:extLst>
        </c:ser>
        <c:dLbls>
          <c:showLegendKey val="0"/>
          <c:showVal val="0"/>
          <c:showCatName val="0"/>
          <c:showSerName val="0"/>
          <c:showPercent val="0"/>
          <c:showBubbleSize val="0"/>
        </c:dLbls>
        <c:gapWidth val="150"/>
        <c:axId val="578950272"/>
        <c:axId val="578951808"/>
      </c:barChart>
      <c:catAx>
        <c:axId val="578950272"/>
        <c:scaling>
          <c:orientation val="minMax"/>
        </c:scaling>
        <c:delete val="0"/>
        <c:axPos val="b"/>
        <c:numFmt formatCode="General" sourceLinked="0"/>
        <c:majorTickMark val="none"/>
        <c:minorTickMark val="none"/>
        <c:tickLblPos val="nextTo"/>
        <c:crossAx val="578951808"/>
        <c:crosses val="autoZero"/>
        <c:auto val="1"/>
        <c:lblAlgn val="ctr"/>
        <c:lblOffset val="100"/>
        <c:noMultiLvlLbl val="0"/>
      </c:catAx>
      <c:valAx>
        <c:axId val="578951808"/>
        <c:scaling>
          <c:orientation val="minMax"/>
        </c:scaling>
        <c:delete val="0"/>
        <c:axPos val="l"/>
        <c:majorGridlines/>
        <c:numFmt formatCode="General" sourceLinked="1"/>
        <c:majorTickMark val="none"/>
        <c:minorTickMark val="none"/>
        <c:tickLblPos val="nextTo"/>
        <c:crossAx val="578950272"/>
        <c:crosses val="autoZero"/>
        <c:crossBetween val="between"/>
      </c:valAx>
      <c:dTable>
        <c:showHorzBorder val="1"/>
        <c:showVertBorder val="1"/>
        <c:showOutline val="1"/>
        <c:showKeys val="1"/>
      </c:dTable>
    </c:plotArea>
    <c:plotVisOnly val="1"/>
    <c:dispBlanksAs val="gap"/>
    <c:showDLblsOverMax val="0"/>
  </c:chart>
  <c:txPr>
    <a:bodyPr/>
    <a:lstStyle/>
    <a:p>
      <a:pPr>
        <a:defRPr sz="16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'2016年统计分析'!$S$3</c:f>
              <c:strCache>
                <c:ptCount val="1"/>
                <c:pt idx="0">
                  <c:v>0个级差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'2016年统计分析'!$T$3:$AB$3</c:f>
              <c:numCache>
                <c:formatCode>General</c:formatCode>
                <c:ptCount val="9"/>
                <c:pt idx="0">
                  <c:v>10</c:v>
                </c:pt>
                <c:pt idx="1">
                  <c:v>0</c:v>
                </c:pt>
                <c:pt idx="2">
                  <c:v>1</c:v>
                </c:pt>
                <c:pt idx="3">
                  <c:v>0</c:v>
                </c:pt>
                <c:pt idx="4">
                  <c:v>0</c:v>
                </c:pt>
                <c:pt idx="5">
                  <c:v>0</c:v>
                </c:pt>
                <c:pt idx="6">
                  <c:v>0</c:v>
                </c:pt>
                <c:pt idx="7">
                  <c:v>0</c:v>
                </c:pt>
                <c:pt idx="8">
                  <c:v>0</c:v>
                </c:pt>
              </c:numCache>
            </c:numRef>
          </c:val>
          <c:extLst xmlns:c16r2="http://schemas.microsoft.com/office/drawing/2015/06/chart">
            <c:ext xmlns:c16="http://schemas.microsoft.com/office/drawing/2014/chart" uri="{C3380CC4-5D6E-409C-BE32-E72D297353CC}">
              <c16:uniqueId val="{00000000-0465-4841-A565-DD3FF9FE86E8}"/>
            </c:ext>
          </c:extLst>
        </c:ser>
        <c:ser>
          <c:idx val="1"/>
          <c:order val="1"/>
          <c:tx>
            <c:strRef>
              <c:f>'2016年统计分析'!$S$4</c:f>
              <c:strCache>
                <c:ptCount val="1"/>
                <c:pt idx="0">
                  <c:v>1个级差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'2016年统计分析'!$T$4:$AB$4</c:f>
              <c:numCache>
                <c:formatCode>General</c:formatCode>
                <c:ptCount val="9"/>
                <c:pt idx="0">
                  <c:v>0</c:v>
                </c:pt>
                <c:pt idx="1">
                  <c:v>7</c:v>
                </c:pt>
                <c:pt idx="2">
                  <c:v>9</c:v>
                </c:pt>
                <c:pt idx="3">
                  <c:v>9</c:v>
                </c:pt>
                <c:pt idx="4">
                  <c:v>1</c:v>
                </c:pt>
                <c:pt idx="5">
                  <c:v>0</c:v>
                </c:pt>
                <c:pt idx="6">
                  <c:v>0</c:v>
                </c:pt>
                <c:pt idx="7">
                  <c:v>0</c:v>
                </c:pt>
                <c:pt idx="8">
                  <c:v>0</c:v>
                </c:pt>
              </c:numCache>
            </c:numRef>
          </c:val>
          <c:extLst xmlns:c16r2="http://schemas.microsoft.com/office/drawing/2015/06/chart">
            <c:ext xmlns:c16="http://schemas.microsoft.com/office/drawing/2014/chart" uri="{C3380CC4-5D6E-409C-BE32-E72D297353CC}">
              <c16:uniqueId val="{00000001-0465-4841-A565-DD3FF9FE86E8}"/>
            </c:ext>
          </c:extLst>
        </c:ser>
        <c:ser>
          <c:idx val="2"/>
          <c:order val="2"/>
          <c:tx>
            <c:strRef>
              <c:f>'2016年统计分析'!$S$5</c:f>
              <c:strCache>
                <c:ptCount val="1"/>
                <c:pt idx="0">
                  <c:v>2个级差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'2016年统计分析'!$T$5:$AB$5</c:f>
              <c:numCache>
                <c:formatCode>General</c:formatCode>
                <c:ptCount val="9"/>
                <c:pt idx="0">
                  <c:v>0</c:v>
                </c:pt>
                <c:pt idx="1">
                  <c:v>0</c:v>
                </c:pt>
                <c:pt idx="2">
                  <c:v>14</c:v>
                </c:pt>
                <c:pt idx="3">
                  <c:v>31</c:v>
                </c:pt>
                <c:pt idx="4">
                  <c:v>53</c:v>
                </c:pt>
                <c:pt idx="5">
                  <c:v>6</c:v>
                </c:pt>
                <c:pt idx="6">
                  <c:v>5</c:v>
                </c:pt>
                <c:pt idx="7">
                  <c:v>0</c:v>
                </c:pt>
                <c:pt idx="8">
                  <c:v>0</c:v>
                </c:pt>
              </c:numCache>
            </c:numRef>
          </c:val>
          <c:extLst xmlns:c16r2="http://schemas.microsoft.com/office/drawing/2015/06/chart">
            <c:ext xmlns:c16="http://schemas.microsoft.com/office/drawing/2014/chart" uri="{C3380CC4-5D6E-409C-BE32-E72D297353CC}">
              <c16:uniqueId val="{00000002-0465-4841-A565-DD3FF9FE86E8}"/>
            </c:ext>
          </c:extLst>
        </c:ser>
        <c:ser>
          <c:idx val="3"/>
          <c:order val="3"/>
          <c:tx>
            <c:strRef>
              <c:f>'2016年统计分析'!$S$6</c:f>
              <c:strCache>
                <c:ptCount val="1"/>
                <c:pt idx="0">
                  <c:v>3个级差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'2016年统计分析'!$T$6:$AB$6</c:f>
              <c:numCache>
                <c:formatCode>General</c:formatCode>
                <c:ptCount val="9"/>
                <c:pt idx="0">
                  <c:v>0</c:v>
                </c:pt>
                <c:pt idx="1">
                  <c:v>0</c:v>
                </c:pt>
                <c:pt idx="2">
                  <c:v>0</c:v>
                </c:pt>
                <c:pt idx="3">
                  <c:v>10</c:v>
                </c:pt>
                <c:pt idx="4">
                  <c:v>36</c:v>
                </c:pt>
                <c:pt idx="5">
                  <c:v>53</c:v>
                </c:pt>
                <c:pt idx="6">
                  <c:v>31</c:v>
                </c:pt>
                <c:pt idx="7">
                  <c:v>0</c:v>
                </c:pt>
                <c:pt idx="8">
                  <c:v>0</c:v>
                </c:pt>
              </c:numCache>
            </c:numRef>
          </c:val>
          <c:extLst xmlns:c16r2="http://schemas.microsoft.com/office/drawing/2015/06/chart">
            <c:ext xmlns:c16="http://schemas.microsoft.com/office/drawing/2014/chart" uri="{C3380CC4-5D6E-409C-BE32-E72D297353CC}">
              <c16:uniqueId val="{00000003-0465-4841-A565-DD3FF9FE86E8}"/>
            </c:ext>
          </c:extLst>
        </c:ser>
        <c:ser>
          <c:idx val="4"/>
          <c:order val="4"/>
          <c:tx>
            <c:strRef>
              <c:f>'2016年统计分析'!$S$7</c:f>
              <c:strCache>
                <c:ptCount val="1"/>
                <c:pt idx="0">
                  <c:v>4个级差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'2016年统计分析'!$T$7:$AB$7</c:f>
              <c:numCache>
                <c:formatCode>General</c:formatCode>
                <c:ptCount val="9"/>
                <c:pt idx="0">
                  <c:v>0</c:v>
                </c:pt>
                <c:pt idx="1">
                  <c:v>0</c:v>
                </c:pt>
                <c:pt idx="2">
                  <c:v>0</c:v>
                </c:pt>
                <c:pt idx="3">
                  <c:v>0</c:v>
                </c:pt>
                <c:pt idx="4">
                  <c:v>1</c:v>
                </c:pt>
                <c:pt idx="5">
                  <c:v>11</c:v>
                </c:pt>
                <c:pt idx="6">
                  <c:v>0</c:v>
                </c:pt>
                <c:pt idx="7">
                  <c:v>6</c:v>
                </c:pt>
                <c:pt idx="8">
                  <c:v>0</c:v>
                </c:pt>
              </c:numCache>
            </c:numRef>
          </c:val>
          <c:extLst xmlns:c16r2="http://schemas.microsoft.com/office/drawing/2015/06/chart">
            <c:ext xmlns:c16="http://schemas.microsoft.com/office/drawing/2014/chart" uri="{C3380CC4-5D6E-409C-BE32-E72D297353CC}">
              <c16:uniqueId val="{00000004-0465-4841-A565-DD3FF9FE86E8}"/>
            </c:ext>
          </c:extLst>
        </c:ser>
        <c:ser>
          <c:idx val="5"/>
          <c:order val="5"/>
          <c:tx>
            <c:strRef>
              <c:f>'2016年统计分析'!$S$8</c:f>
              <c:strCache>
                <c:ptCount val="1"/>
                <c:pt idx="0">
                  <c:v>5个级差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'2016年统计分析'!$T$8:$AB$8</c:f>
              <c:numCache>
                <c:formatCode>General</c:formatCode>
                <c:ptCount val="9"/>
                <c:pt idx="0">
                  <c:v>0</c:v>
                </c:pt>
                <c:pt idx="1">
                  <c:v>0</c:v>
                </c:pt>
                <c:pt idx="2">
                  <c:v>0</c:v>
                </c:pt>
                <c:pt idx="3">
                  <c:v>0</c:v>
                </c:pt>
                <c:pt idx="4">
                  <c:v>0</c:v>
                </c:pt>
                <c:pt idx="5">
                  <c:v>0</c:v>
                </c:pt>
                <c:pt idx="6">
                  <c:v>0</c:v>
                </c:pt>
                <c:pt idx="7">
                  <c:v>11</c:v>
                </c:pt>
                <c:pt idx="8">
                  <c:v>0</c:v>
                </c:pt>
              </c:numCache>
            </c:numRef>
          </c:val>
          <c:extLst xmlns:c16r2="http://schemas.microsoft.com/office/drawing/2015/06/chart">
            <c:ext xmlns:c16="http://schemas.microsoft.com/office/drawing/2014/chart" uri="{C3380CC4-5D6E-409C-BE32-E72D297353CC}">
              <c16:uniqueId val="{00000005-0465-4841-A565-DD3FF9FE86E8}"/>
            </c:ext>
          </c:extLst>
        </c:ser>
        <c:ser>
          <c:idx val="6"/>
          <c:order val="6"/>
          <c:tx>
            <c:strRef>
              <c:f>'2016年统计分析'!$S$9</c:f>
              <c:strCache>
                <c:ptCount val="1"/>
                <c:pt idx="0">
                  <c:v>6个级差</c:v>
                </c:pt>
              </c:strCache>
            </c:strRef>
          </c:tx>
          <c:invertIfNegative val="0"/>
          <c:cat>
            <c:strRef>
              <c:f>'2016年统计分析'!$T$2:$AB$2</c:f>
              <c:strCache>
                <c:ptCount val="9"/>
                <c:pt idx="0">
                  <c:v>AAA</c:v>
                </c:pt>
                <c:pt idx="1">
                  <c:v>AA+</c:v>
                </c:pt>
                <c:pt idx="2">
                  <c:v>AA</c:v>
                </c:pt>
                <c:pt idx="3">
                  <c:v>AA-</c:v>
                </c:pt>
                <c:pt idx="4">
                  <c:v>A+</c:v>
                </c:pt>
                <c:pt idx="5">
                  <c:v>A</c:v>
                </c:pt>
                <c:pt idx="6">
                  <c:v>A-</c:v>
                </c:pt>
                <c:pt idx="7">
                  <c:v>BBB</c:v>
                </c:pt>
                <c:pt idx="8">
                  <c:v>C</c:v>
                </c:pt>
              </c:strCache>
            </c:strRef>
          </c:cat>
          <c:val>
            <c:numRef>
              <c:f>'2016年统计分析'!$T$9:$AB$9</c:f>
              <c:numCache>
                <c:formatCode>General</c:formatCode>
                <c:ptCount val="9"/>
                <c:pt idx="0">
                  <c:v>0</c:v>
                </c:pt>
                <c:pt idx="1">
                  <c:v>0</c:v>
                </c:pt>
                <c:pt idx="2">
                  <c:v>0</c:v>
                </c:pt>
                <c:pt idx="3">
                  <c:v>0</c:v>
                </c:pt>
                <c:pt idx="4">
                  <c:v>0</c:v>
                </c:pt>
                <c:pt idx="5">
                  <c:v>0</c:v>
                </c:pt>
                <c:pt idx="6">
                  <c:v>1</c:v>
                </c:pt>
                <c:pt idx="7">
                  <c:v>0</c:v>
                </c:pt>
                <c:pt idx="8">
                  <c:v>0</c:v>
                </c:pt>
              </c:numCache>
            </c:numRef>
          </c:val>
          <c:extLst xmlns:c16r2="http://schemas.microsoft.com/office/drawing/2015/06/chart">
            <c:ext xmlns:c16="http://schemas.microsoft.com/office/drawing/2014/chart" uri="{C3380CC4-5D6E-409C-BE32-E72D297353CC}">
              <c16:uniqueId val="{00000006-0465-4841-A565-DD3FF9FE86E8}"/>
            </c:ext>
          </c:extLst>
        </c:ser>
        <c:dLbls>
          <c:showLegendKey val="0"/>
          <c:showVal val="0"/>
          <c:showCatName val="0"/>
          <c:showSerName val="0"/>
          <c:showPercent val="0"/>
          <c:showBubbleSize val="0"/>
        </c:dLbls>
        <c:gapWidth val="150"/>
        <c:shape val="box"/>
        <c:axId val="578999424"/>
        <c:axId val="579000960"/>
        <c:axId val="0"/>
      </c:bar3DChart>
      <c:catAx>
        <c:axId val="578999424"/>
        <c:scaling>
          <c:orientation val="minMax"/>
        </c:scaling>
        <c:delete val="0"/>
        <c:axPos val="b"/>
        <c:numFmt formatCode="General" sourceLinked="0"/>
        <c:majorTickMark val="none"/>
        <c:minorTickMark val="none"/>
        <c:tickLblPos val="nextTo"/>
        <c:crossAx val="579000960"/>
        <c:crosses val="autoZero"/>
        <c:auto val="1"/>
        <c:lblAlgn val="ctr"/>
        <c:lblOffset val="100"/>
        <c:noMultiLvlLbl val="0"/>
      </c:catAx>
      <c:valAx>
        <c:axId val="579000960"/>
        <c:scaling>
          <c:orientation val="minMax"/>
        </c:scaling>
        <c:delete val="0"/>
        <c:axPos val="l"/>
        <c:majorGridlines/>
        <c:numFmt formatCode="General" sourceLinked="1"/>
        <c:majorTickMark val="none"/>
        <c:minorTickMark val="none"/>
        <c:tickLblPos val="nextTo"/>
        <c:crossAx val="578999424"/>
        <c:crosses val="autoZero"/>
        <c:crossBetween val="between"/>
      </c:valAx>
      <c:dTable>
        <c:showHorzBorder val="1"/>
        <c:showVertBorder val="1"/>
        <c:showOutline val="1"/>
        <c:showKeys val="1"/>
      </c:dTable>
    </c:plotArea>
    <c:plotVisOnly val="1"/>
    <c:dispBlanksAs val="gap"/>
    <c:showDLblsOverMax val="0"/>
  </c:chart>
  <c:txPr>
    <a:bodyPr/>
    <a:lstStyle/>
    <a:p>
      <a:pPr>
        <a:defRPr sz="1200"/>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200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93ED7A1-CAC3-44A4-A15E-FF0B4688F57B}" type="slidenum">
              <a:rPr lang="en-US" altLang="zh-CN"/>
              <a:pPr>
                <a:defRPr/>
              </a:pPr>
              <a:t>‹#›</a:t>
            </a:fld>
            <a:endParaRPr lang="en-US" altLang="zh-CN"/>
          </a:p>
        </p:txBody>
      </p:sp>
    </p:spTree>
    <p:extLst>
      <p:ext uri="{BB962C8B-B14F-4D97-AF65-F5344CB8AC3E}">
        <p14:creationId xmlns:p14="http://schemas.microsoft.com/office/powerpoint/2010/main" val="3928082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823D044-663A-41EF-921E-7F975D51DA3D}" type="slidenum">
              <a:rPr lang="en-US" altLang="zh-CN" smtClean="0">
                <a:latin typeface="Arial" pitchFamily="34" charset="0"/>
              </a:rPr>
              <a:pPr eaLnBrk="1" hangingPunct="1"/>
              <a:t>31</a:t>
            </a:fld>
            <a:endParaRPr lang="en-US" altLang="zh-CN" smtClean="0">
              <a:latin typeface="Arial" pitchFamily="34" charset="0"/>
            </a:endParaRPr>
          </a:p>
        </p:txBody>
      </p:sp>
      <p:sp>
        <p:nvSpPr>
          <p:cNvPr id="201731" name="Rectangle 2"/>
          <p:cNvSpPr>
            <a:spLocks noGrp="1" noRot="1" noChangeAspect="1" noChangeArrowheads="1" noTextEdit="1"/>
          </p:cNvSpPr>
          <p:nvPr>
            <p:ph type="sldImg"/>
          </p:nvPr>
        </p:nvSpPr>
        <p:spPr>
          <a:xfrm>
            <a:off x="371475" y="458788"/>
            <a:ext cx="6197600" cy="46482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3ED7A1-CAC3-44A4-A15E-FF0B4688F57B}" type="slidenum">
              <a:rPr lang="en-US" altLang="zh-CN" smtClean="0"/>
              <a:pPr>
                <a:defRPr/>
              </a:pPr>
              <a:t>44</a:t>
            </a:fld>
            <a:endParaRPr lang="en-US" altLang="zh-CN"/>
          </a:p>
        </p:txBody>
      </p:sp>
    </p:spTree>
    <p:extLst>
      <p:ext uri="{BB962C8B-B14F-4D97-AF65-F5344CB8AC3E}">
        <p14:creationId xmlns:p14="http://schemas.microsoft.com/office/powerpoint/2010/main" val="101969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8382E1-A58F-4904-A797-9BF4267BD634}" type="slidenum">
              <a:rPr lang="en-US" altLang="zh-CN"/>
              <a:pPr>
                <a:defRPr/>
              </a:pPr>
              <a:t>‹#›</a:t>
            </a:fld>
            <a:endParaRPr lang="en-US" altLang="zh-CN"/>
          </a:p>
        </p:txBody>
      </p:sp>
    </p:spTree>
    <p:extLst>
      <p:ext uri="{BB962C8B-B14F-4D97-AF65-F5344CB8AC3E}">
        <p14:creationId xmlns:p14="http://schemas.microsoft.com/office/powerpoint/2010/main" val="301045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1D947B-7476-4BED-8989-076F01468358}" type="slidenum">
              <a:rPr lang="en-US" altLang="zh-CN"/>
              <a:pPr>
                <a:defRPr/>
              </a:pPr>
              <a:t>‹#›</a:t>
            </a:fld>
            <a:endParaRPr lang="en-US" altLang="zh-CN"/>
          </a:p>
        </p:txBody>
      </p:sp>
    </p:spTree>
    <p:extLst>
      <p:ext uri="{BB962C8B-B14F-4D97-AF65-F5344CB8AC3E}">
        <p14:creationId xmlns:p14="http://schemas.microsoft.com/office/powerpoint/2010/main" val="220806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12CDE0-4D11-45C8-9CD0-C82DEB050975}" type="slidenum">
              <a:rPr lang="en-US" altLang="zh-CN"/>
              <a:pPr>
                <a:defRPr/>
              </a:pPr>
              <a:t>‹#›</a:t>
            </a:fld>
            <a:endParaRPr lang="en-US" altLang="zh-CN"/>
          </a:p>
        </p:txBody>
      </p:sp>
    </p:spTree>
    <p:extLst>
      <p:ext uri="{BB962C8B-B14F-4D97-AF65-F5344CB8AC3E}">
        <p14:creationId xmlns:p14="http://schemas.microsoft.com/office/powerpoint/2010/main" val="2819903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pPr>
              <a:defRPr/>
            </a:pPr>
            <a:endParaRPr lang="en-US" altLang="zh-CN"/>
          </a:p>
        </p:txBody>
      </p:sp>
      <p:sp>
        <p:nvSpPr>
          <p:cNvPr id="19" name="Footer Placeholder 18"/>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27" name="Slide Number Placeholder 26"/>
          <p:cNvSpPr>
            <a:spLocks noGrp="1"/>
          </p:cNvSpPr>
          <p:nvPr>
            <p:ph type="sldNum" sz="quarter" idx="12"/>
          </p:nvPr>
        </p:nvSpPr>
        <p:spPr/>
        <p:txBody>
          <a:bodyPr/>
          <a:lstStyle/>
          <a:p>
            <a:pPr>
              <a:defRPr/>
            </a:pPr>
            <a:fld id="{BEB9DFB2-078A-473A-B545-38852D1CB6B3}"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6" name="Slide Number Placeholder 5"/>
          <p:cNvSpPr>
            <a:spLocks noGrp="1"/>
          </p:cNvSpPr>
          <p:nvPr>
            <p:ph type="sldNum" sz="quarter" idx="12"/>
          </p:nvPr>
        </p:nvSpPr>
        <p:spPr/>
        <p:txBody>
          <a:bodyPr/>
          <a:lstStyle/>
          <a:p>
            <a:pPr>
              <a:defRPr/>
            </a:pPr>
            <a:fld id="{C52CBD05-D400-42F0-984C-5C50F7D56DE0}" type="slidenum">
              <a:rPr lang="en-US" altLang="zh-CN" smtClean="0"/>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6" name="Slide Number Placeholder 5"/>
          <p:cNvSpPr>
            <a:spLocks noGrp="1"/>
          </p:cNvSpPr>
          <p:nvPr>
            <p:ph type="sldNum" sz="quarter" idx="12"/>
          </p:nvPr>
        </p:nvSpPr>
        <p:spPr/>
        <p:txBody>
          <a:bodyPr/>
          <a:lstStyle/>
          <a:p>
            <a:pPr>
              <a:defRPr/>
            </a:pPr>
            <a:fld id="{8497C080-E49F-44B0-8ECD-D8CDCA7A34B1}"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7" name="Slide Number Placeholder 6"/>
          <p:cNvSpPr>
            <a:spLocks noGrp="1"/>
          </p:cNvSpPr>
          <p:nvPr>
            <p:ph type="sldNum" sz="quarter" idx="12"/>
          </p:nvPr>
        </p:nvSpPr>
        <p:spPr/>
        <p:txBody>
          <a:bodyPr/>
          <a:lstStyle/>
          <a:p>
            <a:pPr>
              <a:defRPr/>
            </a:pPr>
            <a:fld id="{8B45E88F-289C-4877-BEE0-4642CA490844}" type="slidenum">
              <a:rPr lang="en-US" altLang="zh-CN" smtClean="0"/>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9" name="Slide Number Placeholder 8"/>
          <p:cNvSpPr>
            <a:spLocks noGrp="1"/>
          </p:cNvSpPr>
          <p:nvPr>
            <p:ph type="sldNum" sz="quarter" idx="12"/>
          </p:nvPr>
        </p:nvSpPr>
        <p:spPr/>
        <p:txBody>
          <a:bodyPr/>
          <a:lstStyle/>
          <a:p>
            <a:pPr>
              <a:defRPr/>
            </a:pPr>
            <a:fld id="{A70A33AD-41A1-4A9D-99D3-E26AF0A88BEB}" type="slidenum">
              <a:rPr lang="en-US" altLang="zh-CN" smtClean="0"/>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Slide Number Placeholder 4"/>
          <p:cNvSpPr>
            <a:spLocks noGrp="1"/>
          </p:cNvSpPr>
          <p:nvPr>
            <p:ph type="sldNum" sz="quarter" idx="12"/>
          </p:nvPr>
        </p:nvSpPr>
        <p:spPr/>
        <p:txBody>
          <a:bodyPr/>
          <a:lstStyle/>
          <a:p>
            <a:pPr>
              <a:defRPr/>
            </a:pPr>
            <a:fld id="{F54A47AA-4241-4489-9271-D6B8B544CB7A}" type="slidenum">
              <a:rPr lang="en-US" altLang="zh-CN" smtClean="0"/>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Slide Number Placeholder 3"/>
          <p:cNvSpPr>
            <a:spLocks noGrp="1"/>
          </p:cNvSpPr>
          <p:nvPr>
            <p:ph type="sldNum" sz="quarter" idx="12"/>
          </p:nvPr>
        </p:nvSpPr>
        <p:spPr/>
        <p:txBody>
          <a:bodyPr/>
          <a:lstStyle/>
          <a:p>
            <a:pPr>
              <a:defRPr/>
            </a:pPr>
            <a:fld id="{FE2E51E3-5DD9-4265-ADC3-C6A787A761F4}" type="slidenum">
              <a:rPr lang="en-US" altLang="zh-CN" smtClean="0"/>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7" name="Slide Number Placeholder 6"/>
          <p:cNvSpPr>
            <a:spLocks noGrp="1"/>
          </p:cNvSpPr>
          <p:nvPr>
            <p:ph type="sldNum" sz="quarter" idx="12"/>
          </p:nvPr>
        </p:nvSpPr>
        <p:spPr/>
        <p:txBody>
          <a:bodyPr/>
          <a:lstStyle/>
          <a:p>
            <a:pPr>
              <a:defRPr/>
            </a:pPr>
            <a:fld id="{9AEDC7F4-2B58-457A-B4A1-F7B3DA485065}"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399092-E89D-453C-B44A-AC79AE4F6C1B}" type="slidenum">
              <a:rPr lang="en-US" altLang="zh-CN"/>
              <a:pPr>
                <a:defRPr/>
              </a:pPr>
              <a:t>‹#›</a:t>
            </a:fld>
            <a:endParaRPr lang="en-US" altLang="zh-CN"/>
          </a:p>
        </p:txBody>
      </p:sp>
    </p:spTree>
    <p:extLst>
      <p:ext uri="{BB962C8B-B14F-4D97-AF65-F5344CB8AC3E}">
        <p14:creationId xmlns:p14="http://schemas.microsoft.com/office/powerpoint/2010/main" val="3653542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4130AEF-788B-4FF9-ADCF-0FF28F711EBF}" type="slidenum">
              <a:rPr lang="en-US" altLang="zh-CN" smtClean="0"/>
              <a:pPr>
                <a:defRPr/>
              </a:pPr>
              <a:t>‹#›</a:t>
            </a:fld>
            <a:endParaRPr lang="en-US" altLang="zh-C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6" name="Slide Number Placeholder 5"/>
          <p:cNvSpPr>
            <a:spLocks noGrp="1"/>
          </p:cNvSpPr>
          <p:nvPr>
            <p:ph type="sldNum" sz="quarter" idx="12"/>
          </p:nvPr>
        </p:nvSpPr>
        <p:spPr/>
        <p:txBody>
          <a:bodyPr/>
          <a:lstStyle/>
          <a:p>
            <a:pPr>
              <a:defRPr/>
            </a:pPr>
            <a:fld id="{4586C3DF-855F-4094-AD60-604C75A0E16D}" type="slidenum">
              <a:rPr lang="en-US" altLang="zh-CN" smtClean="0"/>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6" name="Slide Number Placeholder 5"/>
          <p:cNvSpPr>
            <a:spLocks noGrp="1"/>
          </p:cNvSpPr>
          <p:nvPr>
            <p:ph type="sldNum" sz="quarter" idx="12"/>
          </p:nvPr>
        </p:nvSpPr>
        <p:spPr/>
        <p:txBody>
          <a:bodyPr/>
          <a:lstStyle/>
          <a:p>
            <a:pPr>
              <a:defRPr/>
            </a:pPr>
            <a:fld id="{A9AB57CF-8E70-40AE-8284-2D84AB395167}" type="slidenum">
              <a:rPr lang="en-US" altLang="zh-CN" smtClean="0"/>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9156A7-283A-4EDF-8F3A-CFDFB3E049FF}" type="slidenum">
              <a:rPr lang="en-US" altLang="zh-CN"/>
              <a:pPr>
                <a:defRPr/>
              </a:pPr>
              <a:t>‹#›</a:t>
            </a:fld>
            <a:endParaRPr lang="en-US" altLang="zh-CN"/>
          </a:p>
        </p:txBody>
      </p:sp>
    </p:spTree>
    <p:extLst>
      <p:ext uri="{BB962C8B-B14F-4D97-AF65-F5344CB8AC3E}">
        <p14:creationId xmlns:p14="http://schemas.microsoft.com/office/powerpoint/2010/main" val="320289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6FC5CFF-421C-4C11-BDA5-20F991B21FC1}" type="slidenum">
              <a:rPr lang="en-US" altLang="zh-CN"/>
              <a:pPr>
                <a:defRPr/>
              </a:pPr>
              <a:t>‹#›</a:t>
            </a:fld>
            <a:endParaRPr lang="en-US" altLang="zh-CN"/>
          </a:p>
        </p:txBody>
      </p:sp>
    </p:spTree>
    <p:extLst>
      <p:ext uri="{BB962C8B-B14F-4D97-AF65-F5344CB8AC3E}">
        <p14:creationId xmlns:p14="http://schemas.microsoft.com/office/powerpoint/2010/main" val="4077669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F9F44072-A3B1-4F49-99B3-04DE1E7BEE95}" type="slidenum">
              <a:rPr lang="en-US" altLang="zh-CN"/>
              <a:pPr>
                <a:defRPr/>
              </a:pPr>
              <a:t>‹#›</a:t>
            </a:fld>
            <a:endParaRPr lang="en-US" altLang="zh-CN"/>
          </a:p>
        </p:txBody>
      </p:sp>
    </p:spTree>
    <p:extLst>
      <p:ext uri="{BB962C8B-B14F-4D97-AF65-F5344CB8AC3E}">
        <p14:creationId xmlns:p14="http://schemas.microsoft.com/office/powerpoint/2010/main" val="169516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E765D5-B6B5-4D1C-93BC-BB9C39E5051E}" type="slidenum">
              <a:rPr lang="en-US" altLang="zh-CN"/>
              <a:pPr>
                <a:defRPr/>
              </a:pPr>
              <a:t>‹#›</a:t>
            </a:fld>
            <a:endParaRPr lang="en-US" altLang="zh-CN"/>
          </a:p>
        </p:txBody>
      </p:sp>
    </p:spTree>
    <p:extLst>
      <p:ext uri="{BB962C8B-B14F-4D97-AF65-F5344CB8AC3E}">
        <p14:creationId xmlns:p14="http://schemas.microsoft.com/office/powerpoint/2010/main" val="56160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BA6BD5E-DF2F-41B0-9801-ACAB8D5EAA5B}" type="slidenum">
              <a:rPr lang="en-US" altLang="zh-CN"/>
              <a:pPr>
                <a:defRPr/>
              </a:pPr>
              <a:t>‹#›</a:t>
            </a:fld>
            <a:endParaRPr lang="en-US" altLang="zh-CN"/>
          </a:p>
        </p:txBody>
      </p:sp>
    </p:spTree>
    <p:extLst>
      <p:ext uri="{BB962C8B-B14F-4D97-AF65-F5344CB8AC3E}">
        <p14:creationId xmlns:p14="http://schemas.microsoft.com/office/powerpoint/2010/main" val="191772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A7C706C-D7B2-4423-B886-DCE907EFECA1}" type="slidenum">
              <a:rPr lang="en-US" altLang="zh-CN"/>
              <a:pPr>
                <a:defRPr/>
              </a:pPr>
              <a:t>‹#›</a:t>
            </a:fld>
            <a:endParaRPr lang="en-US" altLang="zh-CN"/>
          </a:p>
        </p:txBody>
      </p:sp>
    </p:spTree>
    <p:extLst>
      <p:ext uri="{BB962C8B-B14F-4D97-AF65-F5344CB8AC3E}">
        <p14:creationId xmlns:p14="http://schemas.microsoft.com/office/powerpoint/2010/main" val="397986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AFC14E7-B523-40A2-89A1-17D57449D139}" type="slidenum">
              <a:rPr lang="en-US" altLang="zh-CN"/>
              <a:pPr>
                <a:defRPr/>
              </a:pPr>
              <a:t>‹#›</a:t>
            </a:fld>
            <a:endParaRPr lang="en-US" altLang="zh-CN"/>
          </a:p>
        </p:txBody>
      </p:sp>
    </p:spTree>
    <p:extLst>
      <p:ext uri="{BB962C8B-B14F-4D97-AF65-F5344CB8AC3E}">
        <p14:creationId xmlns:p14="http://schemas.microsoft.com/office/powerpoint/2010/main" val="20721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B556A32-6D72-4B12-8A8B-B3926CAFA738}" type="slidenum">
              <a:rPr lang="en-US" altLang="zh-CN"/>
              <a:pPr>
                <a:defRPr/>
              </a:pPr>
              <a:t>‹#›</a:t>
            </a:fld>
            <a:endParaRPr lang="en-US" altLang="zh-CN"/>
          </a:p>
        </p:txBody>
      </p:sp>
    </p:spTree>
    <p:extLst>
      <p:ext uri="{BB962C8B-B14F-4D97-AF65-F5344CB8AC3E}">
        <p14:creationId xmlns:p14="http://schemas.microsoft.com/office/powerpoint/2010/main" val="22535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E99A6C-8608-4319-9401-F6F5CB8131F2}" type="slidenum">
              <a:rPr lang="en-US" altLang="zh-CN"/>
              <a:pPr>
                <a:defRPr/>
              </a:pPr>
              <a:t>‹#›</a:t>
            </a:fld>
            <a:endParaRPr lang="en-US" altLang="zh-CN"/>
          </a:p>
        </p:txBody>
      </p:sp>
    </p:spTree>
    <p:extLst>
      <p:ext uri="{BB962C8B-B14F-4D97-AF65-F5344CB8AC3E}">
        <p14:creationId xmlns:p14="http://schemas.microsoft.com/office/powerpoint/2010/main" val="341963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CUFE MBA </a:t>
            </a:r>
            <a:r>
              <a:rPr lang="zh-CN" altLang="en-US"/>
              <a:t>金融市场与金融机构</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F5E40F-FC1F-4875-B616-2CCF400DD7BD}" type="slidenum">
              <a:rPr lang="en-US" altLang="zh-CN"/>
              <a:pPr>
                <a:defRPr/>
              </a:pPr>
              <a:t>‹#›</a:t>
            </a:fld>
            <a:endParaRPr lang="en-US" altLang="zh-CN"/>
          </a:p>
        </p:txBody>
      </p:sp>
    </p:spTree>
    <p:extLst>
      <p:ext uri="{BB962C8B-B14F-4D97-AF65-F5344CB8AC3E}">
        <p14:creationId xmlns:p14="http://schemas.microsoft.com/office/powerpoint/2010/main" val="359089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zh-CN"/>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ltLang="zh-CN"/>
              <a:t>CUFE MBA </a:t>
            </a:r>
            <a:r>
              <a:rPr lang="zh-CN" altLang="en-US"/>
              <a:t>金融市场与金融机构</a:t>
            </a:r>
            <a:endParaRPr lang="en-US" altLang="zh-CN"/>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2E4F77CD-2BC1-4C92-8BEE-511FBFA151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smtClean="0"/>
              <a:t>CUFE MBA </a:t>
            </a:r>
            <a:r>
              <a:rPr lang="zh-CN" altLang="en-US" smtClean="0"/>
              <a:t>金融市场与金融机构</a:t>
            </a:r>
            <a:endParaRPr lang="en-US" altLang="zh-C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B52CE2D-848B-46F9-A2F6-12339133BB14}" type="slidenum">
              <a:rPr lang="en-US" altLang="zh-CN" smtClean="0"/>
              <a:pPr>
                <a:defRPr/>
              </a:pPr>
              <a:t>‹#›</a:t>
            </a:fld>
            <a:endParaRPr lang="en-US" altLang="zh-C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2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image" Target="../media/image24.emf"/><Relationship Id="rId5" Type="http://schemas.openxmlformats.org/officeDocument/2006/relationships/oleObject" Target="../embeddings/oleObject15.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17.bin"/></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5.xml"/><Relationship Id="rId1" Type="http://schemas.openxmlformats.org/officeDocument/2006/relationships/vmlDrawing" Target="../drawings/vmlDrawing18.vml"/><Relationship Id="rId6" Type="http://schemas.openxmlformats.org/officeDocument/2006/relationships/image" Target="../media/image35.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4.xml"/><Relationship Id="rId1" Type="http://schemas.openxmlformats.org/officeDocument/2006/relationships/vmlDrawing" Target="../drawings/vmlDrawing19.vml"/><Relationship Id="rId4" Type="http://schemas.openxmlformats.org/officeDocument/2006/relationships/image" Target="../media/image36.w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9.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41.wmf"/><Relationship Id="rId11" Type="http://schemas.openxmlformats.org/officeDocument/2006/relationships/oleObject" Target="../embeddings/oleObject37.bin"/><Relationship Id="rId5" Type="http://schemas.openxmlformats.org/officeDocument/2006/relationships/oleObject" Target="../embeddings/oleObject33.bin"/><Relationship Id="rId10" Type="http://schemas.openxmlformats.org/officeDocument/2006/relationships/oleObject" Target="../embeddings/oleObject36.bin"/><Relationship Id="rId4" Type="http://schemas.openxmlformats.org/officeDocument/2006/relationships/image" Target="../media/image40.wmf"/><Relationship Id="rId9" Type="http://schemas.openxmlformats.org/officeDocument/2006/relationships/oleObject" Target="../embeddings/oleObject35.bin"/></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hyperlink" Target="http://bond.jrj.com.cn/bonddetail/2/010112.shtml" TargetMode="External"/><Relationship Id="rId2" Type="http://schemas.openxmlformats.org/officeDocument/2006/relationships/hyperlink" Target="http://bond.jrj.com.cn/bonddetail/2/010311.shtml" TargetMode="External"/><Relationship Id="rId1" Type="http://schemas.openxmlformats.org/officeDocument/2006/relationships/slideLayout" Target="../slideLayouts/slideLayout23.xml"/><Relationship Id="rId6" Type="http://schemas.openxmlformats.org/officeDocument/2006/relationships/hyperlink" Target="http://bond.jrj.com.cn/bonddetail/2/010504.shtml" TargetMode="External"/><Relationship Id="rId5" Type="http://schemas.openxmlformats.org/officeDocument/2006/relationships/hyperlink" Target="http://bond.jrj.com.cn/bonddetail/2/010404.shtml" TargetMode="External"/><Relationship Id="rId4" Type="http://schemas.openxmlformats.org/officeDocument/2006/relationships/hyperlink" Target="http://bond.jrj.com.cn/bonddetail/2/010215.shtml" TargetMode="External"/></Relationships>
</file>

<file path=ppt/slides/_rels/slide161.xml.rels><?xml version="1.0" encoding="UTF-8" standalone="yes"?>
<Relationships xmlns="http://schemas.openxmlformats.org/package/2006/relationships"><Relationship Id="rId8" Type="http://schemas.openxmlformats.org/officeDocument/2006/relationships/hyperlink" Target="http://bond.jrj.com.cn/bonddetail/2/122984.shtml" TargetMode="External"/><Relationship Id="rId3" Type="http://schemas.openxmlformats.org/officeDocument/2006/relationships/hyperlink" Target="http://bond.jrj.com.cn/bonddetail/2/122989.shtml" TargetMode="External"/><Relationship Id="rId7" Type="http://schemas.openxmlformats.org/officeDocument/2006/relationships/hyperlink" Target="http://bond.jrj.com.cn/bonddetail/2/122992.shtml" TargetMode="External"/><Relationship Id="rId2" Type="http://schemas.openxmlformats.org/officeDocument/2006/relationships/hyperlink" Target="http://bond.jrj.com.cn/bonddetail/2/122991.shtml" TargetMode="External"/><Relationship Id="rId1" Type="http://schemas.openxmlformats.org/officeDocument/2006/relationships/slideLayout" Target="../slideLayouts/slideLayout23.xml"/><Relationship Id="rId6" Type="http://schemas.openxmlformats.org/officeDocument/2006/relationships/hyperlink" Target="http://bond.jrj.com.cn/bonddetail/2/120102.shtml" TargetMode="External"/><Relationship Id="rId5" Type="http://schemas.openxmlformats.org/officeDocument/2006/relationships/hyperlink" Target="http://bond.jrj.com.cn/bonddetail/2/122994.shtml" TargetMode="External"/><Relationship Id="rId4" Type="http://schemas.openxmlformats.org/officeDocument/2006/relationships/hyperlink" Target="http://bond.jrj.com.cn/bonddetail/2/122988.shtml" TargetMode="External"/><Relationship Id="rId9" Type="http://schemas.openxmlformats.org/officeDocument/2006/relationships/hyperlink" Target="http://bond.jrj.com.cn/bonddetail/2/120488.shtml" TargetMode="External"/></Relationships>
</file>

<file path=ppt/slides/_rels/slide162.xml.rels><?xml version="1.0" encoding="UTF-8" standalone="yes"?>
<Relationships xmlns="http://schemas.openxmlformats.org/package/2006/relationships"><Relationship Id="rId8" Type="http://schemas.openxmlformats.org/officeDocument/2006/relationships/hyperlink" Target="http://bond.jrj.com.cn/bonddetail/2/110007.shtml" TargetMode="External"/><Relationship Id="rId3" Type="http://schemas.openxmlformats.org/officeDocument/2006/relationships/hyperlink" Target="http://bond.jrj.com.cn/bonddetail/2/110598.shtml" TargetMode="External"/><Relationship Id="rId7" Type="http://schemas.openxmlformats.org/officeDocument/2006/relationships/hyperlink" Target="http://bond.jrj.com.cn/bonddetail/2/110567.shtml" TargetMode="External"/><Relationship Id="rId2" Type="http://schemas.openxmlformats.org/officeDocument/2006/relationships/hyperlink" Target="http://bond.jrj.com.cn/bonddetail/2/110971.shtml" TargetMode="External"/><Relationship Id="rId1" Type="http://schemas.openxmlformats.org/officeDocument/2006/relationships/slideLayout" Target="../slideLayouts/slideLayout23.xml"/><Relationship Id="rId6" Type="http://schemas.openxmlformats.org/officeDocument/2006/relationships/hyperlink" Target="http://bond.jrj.com.cn/bonddetail/2/110004.shtml" TargetMode="External"/><Relationship Id="rId5" Type="http://schemas.openxmlformats.org/officeDocument/2006/relationships/hyperlink" Target="http://bond.jrj.com.cn/bonddetail/2/110006.shtml" TargetMode="External"/><Relationship Id="rId10" Type="http://schemas.openxmlformats.org/officeDocument/2006/relationships/hyperlink" Target="http://bond.jrj.com.cn/bonddetail/2/110078.shtml" TargetMode="External"/><Relationship Id="rId4" Type="http://schemas.openxmlformats.org/officeDocument/2006/relationships/hyperlink" Target="http://bond.jrj.com.cn/bonddetail/2/110005.shtml" TargetMode="External"/><Relationship Id="rId9" Type="http://schemas.openxmlformats.org/officeDocument/2006/relationships/hyperlink" Target="http://bond.jrj.com.cn/bonddetail/2/110003.shtml"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44.wmf"/><Relationship Id="rId5" Type="http://schemas.openxmlformats.org/officeDocument/2006/relationships/oleObject" Target="../embeddings/oleObject41.bin"/><Relationship Id="rId4" Type="http://schemas.openxmlformats.org/officeDocument/2006/relationships/image" Target="../media/image43.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5.w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7.e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8.e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49.emf"/></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50.emf"/></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51.e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53.emf"/></Relationships>
</file>

<file path=ppt/slides/_rels/slide18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3.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zh-CN" altLang="en-US" sz="6000" smtClean="0"/>
              <a:t>金融市场与金融机构</a:t>
            </a:r>
          </a:p>
        </p:txBody>
      </p:sp>
      <p:sp>
        <p:nvSpPr>
          <p:cNvPr id="4099" name="Rectangle 5"/>
          <p:cNvSpPr>
            <a:spLocks noGrp="1" noChangeArrowheads="1"/>
          </p:cNvSpPr>
          <p:nvPr>
            <p:ph type="subTitle" idx="1"/>
          </p:nvPr>
        </p:nvSpPr>
        <p:spPr/>
        <p:txBody>
          <a:bodyPr/>
          <a:lstStyle/>
          <a:p>
            <a:pPr algn="ctr" eaLnBrk="1" hangingPunct="1">
              <a:lnSpc>
                <a:spcPct val="80000"/>
              </a:lnSpc>
            </a:pPr>
            <a:endParaRPr lang="en-US" altLang="zh-CN" sz="2400" smtClean="0"/>
          </a:p>
          <a:p>
            <a:pPr algn="ctr" eaLnBrk="1" hangingPunct="1">
              <a:lnSpc>
                <a:spcPct val="80000"/>
              </a:lnSpc>
            </a:pPr>
            <a:r>
              <a:rPr lang="zh-CN" altLang="en-US" sz="3600" smtClean="0"/>
              <a:t>第二讲 </a:t>
            </a:r>
          </a:p>
          <a:p>
            <a:pPr algn="ctr" eaLnBrk="1" hangingPunct="1">
              <a:lnSpc>
                <a:spcPct val="80000"/>
              </a:lnSpc>
            </a:pPr>
            <a:r>
              <a:rPr lang="zh-CN" altLang="en-US" sz="3600" smtClean="0"/>
              <a:t>债券市场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4" y="581961"/>
            <a:ext cx="8196801" cy="533463"/>
          </a:xfrm>
        </p:spPr>
        <p:txBody>
          <a:bodyPr tIns="39763">
            <a:noAutofit/>
          </a:bodyPr>
          <a:lstStyle/>
          <a:p>
            <a:r>
              <a:rPr lang="zh-CN" altLang="en-US" sz="3200" dirty="0" smtClean="0"/>
              <a:t>地方政府债务置换，保护地方政府投资能力</a:t>
            </a:r>
            <a:endParaRPr lang="zh-CN" altLang="en-US" sz="3200" dirty="0"/>
          </a:p>
        </p:txBody>
      </p:sp>
      <p:sp>
        <p:nvSpPr>
          <p:cNvPr id="4" name="内容占位符 3"/>
          <p:cNvSpPr>
            <a:spLocks noGrp="1"/>
          </p:cNvSpPr>
          <p:nvPr>
            <p:ph sz="half" idx="2"/>
          </p:nvPr>
        </p:nvSpPr>
        <p:spPr>
          <a:xfrm>
            <a:off x="779714" y="4873609"/>
            <a:ext cx="7801973" cy="1272631"/>
          </a:xfrm>
        </p:spPr>
        <p:txBody>
          <a:bodyPr lIns="79525" tIns="39763" rIns="79525" bIns="39763"/>
          <a:lstStyle/>
          <a:p>
            <a:r>
              <a:rPr lang="en-US" altLang="zh-CN" sz="1400" dirty="0"/>
              <a:t>5 </a:t>
            </a:r>
            <a:r>
              <a:rPr lang="zh-CN" altLang="en-US" sz="1400" dirty="0"/>
              <a:t>月</a:t>
            </a:r>
            <a:r>
              <a:rPr lang="en-US" altLang="zh-CN" sz="1400" dirty="0"/>
              <a:t>18</a:t>
            </a:r>
            <a:r>
              <a:rPr lang="zh-CN" altLang="en-US" sz="1400" dirty="0"/>
              <a:t>日，首批地方政府债务置换启动，规模</a:t>
            </a:r>
            <a:r>
              <a:rPr lang="en-US" altLang="zh-CN" sz="1400" dirty="0"/>
              <a:t>1</a:t>
            </a:r>
            <a:r>
              <a:rPr lang="zh-CN" altLang="en-US" sz="1400" dirty="0"/>
              <a:t>万亿 </a:t>
            </a:r>
          </a:p>
          <a:p>
            <a:r>
              <a:rPr lang="en-US" altLang="zh-CN" sz="1400" dirty="0"/>
              <a:t>6</a:t>
            </a:r>
            <a:r>
              <a:rPr lang="zh-CN" altLang="en-US" sz="1400" dirty="0"/>
              <a:t>月</a:t>
            </a:r>
            <a:r>
              <a:rPr lang="en-US" altLang="zh-CN" sz="1400" dirty="0"/>
              <a:t>10</a:t>
            </a:r>
            <a:r>
              <a:rPr lang="zh-CN" altLang="en-US" sz="1400" dirty="0"/>
              <a:t>日，财政部公布了第二批</a:t>
            </a:r>
            <a:r>
              <a:rPr lang="en-US" altLang="zh-CN" sz="1400" dirty="0"/>
              <a:t>1 </a:t>
            </a:r>
            <a:r>
              <a:rPr lang="zh-CN" altLang="en-US" sz="1400" dirty="0"/>
              <a:t>万亿的地方政府债券置换额度 </a:t>
            </a:r>
          </a:p>
          <a:p>
            <a:r>
              <a:rPr lang="en-US" altLang="zh-CN" sz="1400" dirty="0"/>
              <a:t>8</a:t>
            </a:r>
            <a:r>
              <a:rPr lang="zh-CN" altLang="en-US" sz="1400" dirty="0"/>
              <a:t>月下旬，财政部第三批地方政府债务置换落地，额度</a:t>
            </a:r>
            <a:r>
              <a:rPr lang="en-US" altLang="zh-CN" sz="1400" dirty="0"/>
              <a:t>1.2</a:t>
            </a:r>
            <a:r>
              <a:rPr lang="zh-CN" altLang="en-US" sz="1400" dirty="0"/>
              <a:t>万亿元 </a:t>
            </a:r>
          </a:p>
          <a:p>
            <a:r>
              <a:rPr lang="zh-CN" altLang="en-US" sz="1400" dirty="0"/>
              <a:t>今年地方政府债券发行量大幅扩容，后续地方债发行维持前期强度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16" y="1339058"/>
            <a:ext cx="4139603" cy="353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319" y="1358620"/>
            <a:ext cx="4119797" cy="347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页脚占位符 5"/>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7" name="灯片编号占位符 6"/>
          <p:cNvSpPr>
            <a:spLocks noGrp="1"/>
          </p:cNvSpPr>
          <p:nvPr>
            <p:ph type="sldNum" sz="quarter" idx="12"/>
          </p:nvPr>
        </p:nvSpPr>
        <p:spPr/>
        <p:txBody>
          <a:bodyPr/>
          <a:lstStyle/>
          <a:p>
            <a:pPr>
              <a:defRPr/>
            </a:pPr>
            <a:fld id="{8B45E88F-289C-4877-BEE0-4642CA490844}" type="slidenum">
              <a:rPr lang="en-US" altLang="zh-CN" smtClean="0"/>
              <a:pPr>
                <a:defRPr/>
              </a:pPr>
              <a:t>10</a:t>
            </a:fld>
            <a:endParaRPr lang="en-US" altLang="zh-CN"/>
          </a:p>
        </p:txBody>
      </p:sp>
    </p:spTree>
    <p:extLst>
      <p:ext uri="{BB962C8B-B14F-4D97-AF65-F5344CB8AC3E}">
        <p14:creationId xmlns:p14="http://schemas.microsoft.com/office/powerpoint/2010/main" val="38188608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p:txBody>
          <a:bodyPr/>
          <a:lstStyle/>
          <a:p>
            <a:pPr eaLnBrk="1" hangingPunct="1"/>
            <a:r>
              <a:rPr lang="zh-CN" altLang="en-US" smtClean="0"/>
              <a:t>三种债券报价：</a:t>
            </a:r>
            <a:r>
              <a:rPr lang="en-US" altLang="zh-CN" smtClean="0"/>
              <a:t>1991-01-15</a:t>
            </a:r>
          </a:p>
        </p:txBody>
      </p:sp>
      <p:graphicFrame>
        <p:nvGraphicFramePr>
          <p:cNvPr id="120835" name="Group 3"/>
          <p:cNvGraphicFramePr>
            <a:graphicFrameLocks noGrp="1"/>
          </p:cNvGraphicFramePr>
          <p:nvPr>
            <p:ph type="tbl" idx="1"/>
          </p:nvPr>
        </p:nvGraphicFramePr>
        <p:xfrm>
          <a:off x="566738" y="1752600"/>
          <a:ext cx="8001000" cy="3302001"/>
        </p:xfrm>
        <a:graphic>
          <a:graphicData uri="http://schemas.openxmlformats.org/drawingml/2006/table">
            <a:tbl>
              <a:tblPr/>
              <a:tblGrid>
                <a:gridCol w="4348162">
                  <a:extLst>
                    <a:ext uri="{9D8B030D-6E8A-4147-A177-3AD203B41FA5}">
                      <a16:colId xmlns:a16="http://schemas.microsoft.com/office/drawing/2014/main" xmlns="" val="20000"/>
                    </a:ext>
                  </a:extLst>
                </a:gridCol>
                <a:gridCol w="1825625">
                  <a:extLst>
                    <a:ext uri="{9D8B030D-6E8A-4147-A177-3AD203B41FA5}">
                      <a16:colId xmlns:a16="http://schemas.microsoft.com/office/drawing/2014/main" xmlns="" val="20001"/>
                    </a:ext>
                  </a:extLst>
                </a:gridCol>
                <a:gridCol w="1827213">
                  <a:extLst>
                    <a:ext uri="{9D8B030D-6E8A-4147-A177-3AD203B41FA5}">
                      <a16:colId xmlns:a16="http://schemas.microsoft.com/office/drawing/2014/main" xmlns="" val="20002"/>
                    </a:ext>
                  </a:extLst>
                </a:gridCol>
              </a:tblGrid>
              <a:tr h="914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600" b="0" i="0" u="none" strike="noStrike" cap="none" normalizeH="0" baseline="0" smtClean="0">
                        <a:ln>
                          <a:noFill/>
                        </a:ln>
                        <a:solidFill>
                          <a:schemeClr val="tx1"/>
                        </a:solidFill>
                        <a:effectLst/>
                        <a:latin typeface="Times New Roman" pitchFamily="18"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ask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bid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95338">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debentures 13.5%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99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98.25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96925">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debentures 15% PIK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77.88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76.88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95338">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discount debentures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49.13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pitchFamily="18" charset="0"/>
                          <a:ea typeface="宋体" pitchFamily="2" charset="-122"/>
                        </a:rPr>
                        <a:t>47.88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100</a:t>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eaLnBrk="1" hangingPunct="1"/>
            <a:r>
              <a:rPr lang="zh-CN" altLang="en-US" sz="3000" smtClean="0"/>
              <a:t>国债市场报价</a:t>
            </a:r>
            <a:r>
              <a:rPr lang="en-US" altLang="zh-CN" sz="3000" smtClean="0"/>
              <a:t>(STRIPs)</a:t>
            </a:r>
            <a:r>
              <a:rPr lang="zh-CN" altLang="en-US" sz="3000" smtClean="0"/>
              <a:t>：</a:t>
            </a:r>
            <a:r>
              <a:rPr lang="en-US" altLang="zh-CN" sz="3000" smtClean="0"/>
              <a:t>1991-01-15</a:t>
            </a:r>
          </a:p>
        </p:txBody>
      </p:sp>
      <p:graphicFrame>
        <p:nvGraphicFramePr>
          <p:cNvPr id="121859" name="Group 3"/>
          <p:cNvGraphicFramePr>
            <a:graphicFrameLocks noGrp="1"/>
          </p:cNvGraphicFramePr>
          <p:nvPr>
            <p:ph type="tbl" idx="1"/>
          </p:nvPr>
        </p:nvGraphicFramePr>
        <p:xfrm>
          <a:off x="457200" y="1447800"/>
          <a:ext cx="8229600" cy="4754664"/>
        </p:xfrm>
        <a:graphic>
          <a:graphicData uri="http://schemas.openxmlformats.org/drawingml/2006/table">
            <a:tbl>
              <a:tblPr/>
              <a:tblGrid>
                <a:gridCol w="1673225">
                  <a:extLst>
                    <a:ext uri="{9D8B030D-6E8A-4147-A177-3AD203B41FA5}">
                      <a16:colId xmlns:a16="http://schemas.microsoft.com/office/drawing/2014/main" xmlns="" val="20000"/>
                    </a:ext>
                  </a:extLst>
                </a:gridCol>
                <a:gridCol w="1212850">
                  <a:extLst>
                    <a:ext uri="{9D8B030D-6E8A-4147-A177-3AD203B41FA5}">
                      <a16:colId xmlns:a16="http://schemas.microsoft.com/office/drawing/2014/main" xmlns="" val="20001"/>
                    </a:ext>
                  </a:extLst>
                </a:gridCol>
                <a:gridCol w="1211263">
                  <a:extLst>
                    <a:ext uri="{9D8B030D-6E8A-4147-A177-3AD203B41FA5}">
                      <a16:colId xmlns:a16="http://schemas.microsoft.com/office/drawing/2014/main" xmlns="" val="20002"/>
                    </a:ext>
                  </a:extLst>
                </a:gridCol>
                <a:gridCol w="1706562">
                  <a:extLst>
                    <a:ext uri="{9D8B030D-6E8A-4147-A177-3AD203B41FA5}">
                      <a16:colId xmlns:a16="http://schemas.microsoft.com/office/drawing/2014/main" xmlns="" val="20003"/>
                    </a:ext>
                  </a:extLst>
                </a:gridCol>
                <a:gridCol w="1212850">
                  <a:extLst>
                    <a:ext uri="{9D8B030D-6E8A-4147-A177-3AD203B41FA5}">
                      <a16:colId xmlns:a16="http://schemas.microsoft.com/office/drawing/2014/main" xmlns="" val="20004"/>
                    </a:ext>
                  </a:extLst>
                </a:gridCol>
                <a:gridCol w="1212850">
                  <a:extLst>
                    <a:ext uri="{9D8B030D-6E8A-4147-A177-3AD203B41FA5}">
                      <a16:colId xmlns:a16="http://schemas.microsoft.com/office/drawing/2014/main" xmlns="" val="20005"/>
                    </a:ext>
                  </a:extLst>
                </a:gridCol>
              </a:tblGrid>
              <a:tr h="396214">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时间</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Ask</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Bid</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时间</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Ask</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Bid</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1991-5-15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97.94</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97.91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1996-11-15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61.59</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61.22</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1991-11-15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93.06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92.94</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1997-5-15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59</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58.63</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1992-5-15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89.81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89.63</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1997-11-15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56.38</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1992-11-15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86.31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86.31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1998-5-15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53.94</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53.56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1993-5-15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83.03</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82.78</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1998-11-15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51.59</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51.19</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1993-11-15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79.72</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79.47</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1999-5-15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49.44</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49.03</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1994-5-15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76.56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76.28</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1999-11-15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47.31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46.91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1994-11-15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73.34</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73.03</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2000-5-15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45.41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1995-5-15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70.44</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70.09</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2000-11-15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43.38</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42.97</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1995-11-15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67.31</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2001-5-15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41.56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41.16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96214">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1996-5-15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64.5</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64.16</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p>
                  </a:txBody>
                  <a:tcPr marT="45711" marB="4571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101</a:t>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pPr eaLnBrk="1" hangingPunct="1"/>
            <a:r>
              <a:rPr lang="zh-CN" altLang="en-US" smtClean="0"/>
              <a:t>债券分析师</a:t>
            </a:r>
          </a:p>
        </p:txBody>
      </p:sp>
      <p:sp>
        <p:nvSpPr>
          <p:cNvPr id="116741" name="Rectangle 3"/>
          <p:cNvSpPr>
            <a:spLocks noGrp="1" noChangeArrowheads="1"/>
          </p:cNvSpPr>
          <p:nvPr>
            <p:ph idx="1"/>
          </p:nvPr>
        </p:nvSpPr>
        <p:spPr/>
        <p:txBody>
          <a:bodyPr/>
          <a:lstStyle/>
          <a:p>
            <a:pPr eaLnBrk="1" hangingPunct="1">
              <a:lnSpc>
                <a:spcPct val="80000"/>
              </a:lnSpc>
            </a:pPr>
            <a:r>
              <a:rPr lang="en-US" altLang="zh-CN" sz="2600" dirty="0" smtClean="0">
                <a:latin typeface="Times New Roman" pitchFamily="18" charset="0"/>
                <a:cs typeface="Times New Roman" pitchFamily="18" charset="0"/>
              </a:rPr>
              <a:t>Ms. Samuels noticed that the prices of two RJR bonds appears to be out of line with one another. Specifically, the difference between the discount debentures and the current pay 13.5% subordinated debentures appeared odd. By combining discount RJR bonds plus a combination of zero coupon obligations of the US Treasury(Strips), Ms. Samuels could create “synthetic” 13.5% bonds that were superior to the current 13.5% debentures in virtually all regard.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102</a:t>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idx="1"/>
          </p:nvPr>
        </p:nvSpPr>
        <p:spPr>
          <a:xfrm>
            <a:off x="457200" y="762000"/>
            <a:ext cx="8229600" cy="5368925"/>
          </a:xfrm>
        </p:spPr>
        <p:txBody>
          <a:bodyPr/>
          <a:lstStyle/>
          <a:p>
            <a:pPr eaLnBrk="1" hangingPunct="1"/>
            <a:r>
              <a:rPr lang="en-US" altLang="zh-CN" dirty="0" smtClean="0">
                <a:latin typeface="Times New Roman" pitchFamily="18" charset="0"/>
                <a:cs typeface="Times New Roman" pitchFamily="18" charset="0"/>
              </a:rPr>
              <a:t>It should cost her more to create these superior synthetic 13.5% bonds than to buy the actual 13.5% RJR bonds. While this “no arbitrage” condition was almost always satisfied, it appeared that it failed to hold on this particular day in January 1991. If her analysis was correct, she had to act quickly to capture the pricing discrepancies on her clients’ behalf.</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103</a:t>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a:xfrm>
            <a:off x="574675" y="304800"/>
            <a:ext cx="8001000" cy="841375"/>
          </a:xfrm>
        </p:spPr>
        <p:txBody>
          <a:bodyPr>
            <a:normAutofit fontScale="90000"/>
          </a:bodyPr>
          <a:lstStyle/>
          <a:p>
            <a:pPr eaLnBrk="1" hangingPunct="1"/>
            <a:r>
              <a:rPr lang="zh-CN" altLang="en-US" smtClean="0"/>
              <a:t>不考虑税收和赎回的简单分析</a:t>
            </a:r>
          </a:p>
        </p:txBody>
      </p:sp>
      <p:graphicFrame>
        <p:nvGraphicFramePr>
          <p:cNvPr id="124931" name="Group 3"/>
          <p:cNvGraphicFramePr>
            <a:graphicFrameLocks noGrp="1"/>
          </p:cNvGraphicFramePr>
          <p:nvPr>
            <p:ph type="tbl" idx="1"/>
          </p:nvPr>
        </p:nvGraphicFramePr>
        <p:xfrm>
          <a:off x="457200" y="1219200"/>
          <a:ext cx="8229600" cy="4816472"/>
        </p:xfrm>
        <a:graphic>
          <a:graphicData uri="http://schemas.openxmlformats.org/drawingml/2006/table">
            <a:tbl>
              <a:tblPr/>
              <a:tblGrid>
                <a:gridCol w="2371725">
                  <a:extLst>
                    <a:ext uri="{9D8B030D-6E8A-4147-A177-3AD203B41FA5}">
                      <a16:colId xmlns:a16="http://schemas.microsoft.com/office/drawing/2014/main" xmlns="" val="20000"/>
                    </a:ext>
                  </a:extLst>
                </a:gridCol>
                <a:gridCol w="1719263">
                  <a:extLst>
                    <a:ext uri="{9D8B030D-6E8A-4147-A177-3AD203B41FA5}">
                      <a16:colId xmlns:a16="http://schemas.microsoft.com/office/drawing/2014/main" xmlns="" val="20001"/>
                    </a:ext>
                  </a:extLst>
                </a:gridCol>
                <a:gridCol w="1719262">
                  <a:extLst>
                    <a:ext uri="{9D8B030D-6E8A-4147-A177-3AD203B41FA5}">
                      <a16:colId xmlns:a16="http://schemas.microsoft.com/office/drawing/2014/main" xmlns="" val="20002"/>
                    </a:ext>
                  </a:extLst>
                </a:gridCol>
                <a:gridCol w="2419350">
                  <a:extLst>
                    <a:ext uri="{9D8B030D-6E8A-4147-A177-3AD203B41FA5}">
                      <a16:colId xmlns:a16="http://schemas.microsoft.com/office/drawing/2014/main" xmlns="" val="20003"/>
                    </a:ext>
                  </a:extLst>
                </a:gridCol>
              </a:tblGrid>
              <a:tr h="457260">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时间</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Discount</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13.5%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strips</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1991-5-15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1991-11-15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1992-5-15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1992-11-15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1993-5-15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1993-11-15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1994-5-15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1994-11-15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1995-5-15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1995-11-15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9629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1996-5-15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104</a:t>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Group 2"/>
          <p:cNvGraphicFramePr>
            <a:graphicFrameLocks noGrp="1"/>
          </p:cNvGraphicFramePr>
          <p:nvPr>
            <p:ph type="tbl" idx="1"/>
          </p:nvPr>
        </p:nvGraphicFramePr>
        <p:xfrm>
          <a:off x="381000" y="914400"/>
          <a:ext cx="8229600" cy="4800600"/>
        </p:xfrm>
        <a:graphic>
          <a:graphicData uri="http://schemas.openxmlformats.org/drawingml/2006/table">
            <a:tbl>
              <a:tblPr/>
              <a:tblGrid>
                <a:gridCol w="2765425">
                  <a:extLst>
                    <a:ext uri="{9D8B030D-6E8A-4147-A177-3AD203B41FA5}">
                      <a16:colId xmlns:a16="http://schemas.microsoft.com/office/drawing/2014/main" xmlns="" val="20000"/>
                    </a:ext>
                  </a:extLst>
                </a:gridCol>
                <a:gridCol w="1820863">
                  <a:extLst>
                    <a:ext uri="{9D8B030D-6E8A-4147-A177-3AD203B41FA5}">
                      <a16:colId xmlns:a16="http://schemas.microsoft.com/office/drawing/2014/main" xmlns="" val="20001"/>
                    </a:ext>
                  </a:extLst>
                </a:gridCol>
                <a:gridCol w="1822450">
                  <a:extLst>
                    <a:ext uri="{9D8B030D-6E8A-4147-A177-3AD203B41FA5}">
                      <a16:colId xmlns:a16="http://schemas.microsoft.com/office/drawing/2014/main" xmlns="" val="20002"/>
                    </a:ext>
                  </a:extLst>
                </a:gridCol>
                <a:gridCol w="1820862">
                  <a:extLst>
                    <a:ext uri="{9D8B030D-6E8A-4147-A177-3AD203B41FA5}">
                      <a16:colId xmlns:a16="http://schemas.microsoft.com/office/drawing/2014/main" xmlns="" val="20003"/>
                    </a:ext>
                  </a:extLst>
                </a:gridCol>
              </a:tblGrid>
              <a:tr h="533400">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时间</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Discount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13.5%d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strips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7663">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1996-11-15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1997-5-15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1997-11-15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1998-5-15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7663">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1998-11-15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1999-5-15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1999-11-15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2000-5-15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47663">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2000-11-15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49250">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2001-5-15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1067.5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105</a:t>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a:xfrm>
            <a:off x="574675" y="304800"/>
            <a:ext cx="8001000" cy="676275"/>
          </a:xfrm>
        </p:spPr>
        <p:txBody>
          <a:bodyPr/>
          <a:lstStyle/>
          <a:p>
            <a:pPr eaLnBrk="1" hangingPunct="1"/>
            <a:r>
              <a:rPr lang="en-US" altLang="zh-CN" sz="3400" smtClean="0"/>
              <a:t>Strips+discount=13.5% debentures</a:t>
            </a:r>
          </a:p>
        </p:txBody>
      </p:sp>
      <p:graphicFrame>
        <p:nvGraphicFramePr>
          <p:cNvPr id="126979" name="Group 3"/>
          <p:cNvGraphicFramePr>
            <a:graphicFrameLocks noGrp="1"/>
          </p:cNvGraphicFramePr>
          <p:nvPr>
            <p:ph type="tbl" idx="1"/>
          </p:nvPr>
        </p:nvGraphicFramePr>
        <p:xfrm>
          <a:off x="914400" y="1219200"/>
          <a:ext cx="7334250" cy="4740273"/>
        </p:xfrm>
        <a:graphic>
          <a:graphicData uri="http://schemas.openxmlformats.org/drawingml/2006/table">
            <a:tbl>
              <a:tblPr/>
              <a:tblGrid>
                <a:gridCol w="1995488">
                  <a:extLst>
                    <a:ext uri="{9D8B030D-6E8A-4147-A177-3AD203B41FA5}">
                      <a16:colId xmlns:a16="http://schemas.microsoft.com/office/drawing/2014/main" xmlns="" val="20000"/>
                    </a:ext>
                  </a:extLst>
                </a:gridCol>
                <a:gridCol w="1354137">
                  <a:extLst>
                    <a:ext uri="{9D8B030D-6E8A-4147-A177-3AD203B41FA5}">
                      <a16:colId xmlns:a16="http://schemas.microsoft.com/office/drawing/2014/main" xmlns="" val="20001"/>
                    </a:ext>
                  </a:extLst>
                </a:gridCol>
                <a:gridCol w="2012950">
                  <a:extLst>
                    <a:ext uri="{9D8B030D-6E8A-4147-A177-3AD203B41FA5}">
                      <a16:colId xmlns:a16="http://schemas.microsoft.com/office/drawing/2014/main" xmlns="" val="20002"/>
                    </a:ext>
                  </a:extLst>
                </a:gridCol>
                <a:gridCol w="1971675">
                  <a:extLst>
                    <a:ext uri="{9D8B030D-6E8A-4147-A177-3AD203B41FA5}">
                      <a16:colId xmlns:a16="http://schemas.microsoft.com/office/drawing/2014/main" xmlns="" val="20003"/>
                    </a:ext>
                  </a:extLst>
                </a:gridCol>
              </a:tblGrid>
              <a:tr h="533471">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时间</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13.5%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0.9*discount</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差额</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61">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1991-5-15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1991-11-15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1992-5-15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1992-11-15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1993-5-15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1993-11-15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1994-5-15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762102">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1994-11-15 to </a:t>
                      </a:r>
                    </a:p>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2000-11-15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26777">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2001-5-15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967.5</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26" marB="4572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106</a:t>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Group 2"/>
          <p:cNvGraphicFramePr>
            <a:graphicFrameLocks noGrp="1"/>
          </p:cNvGraphicFramePr>
          <p:nvPr>
            <p:ph type="tbl" idx="1"/>
          </p:nvPr>
        </p:nvGraphicFramePr>
        <p:xfrm>
          <a:off x="1011238" y="2111375"/>
          <a:ext cx="7029450" cy="3840264"/>
        </p:xfrm>
        <a:graphic>
          <a:graphicData uri="http://schemas.openxmlformats.org/drawingml/2006/table">
            <a:tbl>
              <a:tblPr/>
              <a:tblGrid>
                <a:gridCol w="1822450">
                  <a:extLst>
                    <a:ext uri="{9D8B030D-6E8A-4147-A177-3AD203B41FA5}">
                      <a16:colId xmlns:a16="http://schemas.microsoft.com/office/drawing/2014/main" xmlns="" val="20000"/>
                    </a:ext>
                  </a:extLst>
                </a:gridCol>
                <a:gridCol w="771525">
                  <a:extLst>
                    <a:ext uri="{9D8B030D-6E8A-4147-A177-3AD203B41FA5}">
                      <a16:colId xmlns:a16="http://schemas.microsoft.com/office/drawing/2014/main" xmlns="" val="20001"/>
                    </a:ext>
                  </a:extLst>
                </a:gridCol>
                <a:gridCol w="1514475">
                  <a:extLst>
                    <a:ext uri="{9D8B030D-6E8A-4147-A177-3AD203B41FA5}">
                      <a16:colId xmlns:a16="http://schemas.microsoft.com/office/drawing/2014/main" xmlns="" val="20002"/>
                    </a:ext>
                  </a:extLst>
                </a:gridCol>
                <a:gridCol w="1365250">
                  <a:extLst>
                    <a:ext uri="{9D8B030D-6E8A-4147-A177-3AD203B41FA5}">
                      <a16:colId xmlns:a16="http://schemas.microsoft.com/office/drawing/2014/main" xmlns="" val="20003"/>
                    </a:ext>
                  </a:extLst>
                </a:gridCol>
                <a:gridCol w="1555750">
                  <a:extLst>
                    <a:ext uri="{9D8B030D-6E8A-4147-A177-3AD203B41FA5}">
                      <a16:colId xmlns:a16="http://schemas.microsoft.com/office/drawing/2014/main" xmlns="" val="20004"/>
                    </a:ext>
                  </a:extLst>
                </a:gridCol>
              </a:tblGrid>
              <a:tr h="426685">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时间</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差额</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Strips</a:t>
                      </a: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面值</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国债价格</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rPr>
                        <a:t>国债投资</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1991-5-15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97.94</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66.1095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1991-11-15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93.06</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62.8155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1992-5-15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89.81</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60.62175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1992-11-15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86.31</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58.25925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1993-5-15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83.03</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56.04525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1993-11-15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79.72</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53.811</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1994-5-15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67.5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76.56</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51.678</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26685">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2001-5-15</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100</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41.56</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rPr>
                        <a:t>41.56</a:t>
                      </a:r>
                    </a:p>
                  </a:txBody>
                  <a:tcPr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107</a:t>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p:txBody>
          <a:bodyPr/>
          <a:lstStyle/>
          <a:p>
            <a:pPr eaLnBrk="1" hangingPunct="1"/>
            <a:r>
              <a:rPr lang="zh-CN" altLang="en-US" smtClean="0"/>
              <a:t>价值比较</a:t>
            </a:r>
          </a:p>
        </p:txBody>
      </p:sp>
      <p:sp>
        <p:nvSpPr>
          <p:cNvPr id="122885" name="Rectangle 3"/>
          <p:cNvSpPr>
            <a:spLocks noGrp="1" noChangeArrowheads="1"/>
          </p:cNvSpPr>
          <p:nvPr>
            <p:ph idx="1"/>
          </p:nvPr>
        </p:nvSpPr>
        <p:spPr/>
        <p:txBody>
          <a:bodyPr/>
          <a:lstStyle/>
          <a:p>
            <a:pPr eaLnBrk="1" hangingPunct="1"/>
            <a:r>
              <a:rPr lang="en-US" altLang="zh-CN" smtClean="0"/>
              <a:t>13.5% debentures: </a:t>
            </a:r>
          </a:p>
          <a:p>
            <a:pPr eaLnBrk="1" hangingPunct="1"/>
            <a:r>
              <a:rPr lang="en-US" altLang="zh-CN" smtClean="0"/>
              <a:t>quoted price+ accrued interests=99.00+2.25=101.25</a:t>
            </a:r>
          </a:p>
          <a:p>
            <a:pPr eaLnBrk="1" hangingPunct="1"/>
            <a:r>
              <a:rPr lang="en-US" altLang="zh-CN" smtClean="0"/>
              <a:t>Discount and strips investment:</a:t>
            </a:r>
          </a:p>
          <a:p>
            <a:pPr eaLnBrk="1" hangingPunct="1"/>
            <a:r>
              <a:rPr lang="en-US" altLang="zh-CN" smtClean="0"/>
              <a:t>0.9*49.13+450.9=89.31</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108</a:t>
            </a:fld>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lstStyle/>
          <a:p>
            <a:pPr eaLnBrk="1" hangingPunct="1"/>
            <a:r>
              <a:rPr lang="zh-CN" altLang="en-US" smtClean="0">
                <a:latin typeface="宋体" pitchFamily="2" charset="-122"/>
              </a:rPr>
              <a:t>债券属性与价值分析</a:t>
            </a:r>
            <a:r>
              <a:rPr lang="zh-CN" altLang="en-US" smtClean="0"/>
              <a:t> </a:t>
            </a:r>
          </a:p>
        </p:txBody>
      </p:sp>
      <p:sp>
        <p:nvSpPr>
          <p:cNvPr id="123909" name="Rectangle 3"/>
          <p:cNvSpPr>
            <a:spLocks noGrp="1" noChangeArrowheads="1"/>
          </p:cNvSpPr>
          <p:nvPr>
            <p:ph idx="1"/>
          </p:nvPr>
        </p:nvSpPr>
        <p:spPr>
          <a:xfrm>
            <a:off x="457200" y="1752600"/>
            <a:ext cx="8001000" cy="4267200"/>
          </a:xfrm>
        </p:spPr>
        <p:txBody>
          <a:bodyPr/>
          <a:lstStyle/>
          <a:p>
            <a:pPr eaLnBrk="1" hangingPunct="1"/>
            <a:r>
              <a:rPr lang="zh-CN" altLang="en-US" smtClean="0">
                <a:latin typeface="宋体" pitchFamily="2" charset="-122"/>
              </a:rPr>
              <a:t>到期时间</a:t>
            </a:r>
          </a:p>
          <a:p>
            <a:pPr eaLnBrk="1" hangingPunct="1">
              <a:buFont typeface="Wingdings" pitchFamily="2" charset="2"/>
              <a:buNone/>
            </a:pPr>
            <a:r>
              <a:rPr lang="zh-CN" altLang="en-US" smtClean="0">
                <a:latin typeface="宋体" pitchFamily="2" charset="-122"/>
              </a:rPr>
              <a:t>     当债券的预期收益率</a:t>
            </a:r>
            <a:r>
              <a:rPr lang="en-US" altLang="zh-CN" smtClean="0">
                <a:latin typeface="宋体" pitchFamily="2" charset="-122"/>
              </a:rPr>
              <a:t>y</a:t>
            </a:r>
            <a:r>
              <a:rPr lang="zh-CN" altLang="en-US" smtClean="0">
                <a:latin typeface="宋体" pitchFamily="2" charset="-122"/>
              </a:rPr>
              <a:t>上升时，债券的内在价值和市场价格都将下降。当其他条件完全一致时，债券的到期时间越长，债券价格的波动幅度越大。</a:t>
            </a:r>
            <a:endParaRPr lang="zh-CN" altLang="en-US"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109</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zh-CN" altLang="en-US" smtClean="0">
                <a:solidFill>
                  <a:srgbClr val="000000"/>
                </a:solidFill>
                <a:latin typeface="宋体" pitchFamily="2" charset="-122"/>
              </a:rPr>
              <a:t>公司债券</a:t>
            </a:r>
          </a:p>
        </p:txBody>
      </p:sp>
      <p:sp>
        <p:nvSpPr>
          <p:cNvPr id="12293" name="Rectangle 3"/>
          <p:cNvSpPr>
            <a:spLocks noGrp="1" noChangeArrowheads="1"/>
          </p:cNvSpPr>
          <p:nvPr>
            <p:ph idx="1"/>
          </p:nvPr>
        </p:nvSpPr>
        <p:spPr/>
        <p:txBody>
          <a:bodyPr/>
          <a:lstStyle/>
          <a:p>
            <a:pPr eaLnBrk="1" hangingPunct="1"/>
            <a:r>
              <a:rPr lang="zh-CN" altLang="en-US" sz="2600" smtClean="0">
                <a:solidFill>
                  <a:srgbClr val="000000"/>
                </a:solidFill>
                <a:latin typeface="宋体" pitchFamily="2" charset="-122"/>
              </a:rPr>
              <a:t>公司债券是公司为筹措营运资本而发行的债券，通常可分为以下几类：</a:t>
            </a:r>
            <a:endParaRPr lang="en-US" altLang="zh-CN" sz="2600" smtClean="0">
              <a:solidFill>
                <a:srgbClr val="000000"/>
              </a:solidFill>
              <a:latin typeface="宋体" pitchFamily="2" charset="-122"/>
            </a:endParaRPr>
          </a:p>
          <a:p>
            <a:pPr lvl="1" eaLnBrk="1" hangingPunct="1"/>
            <a:r>
              <a:rPr lang="zh-CN" altLang="en-US" sz="2200" smtClean="0">
                <a:solidFill>
                  <a:srgbClr val="000000"/>
                </a:solidFill>
                <a:latin typeface="宋体" pitchFamily="2" charset="-122"/>
              </a:rPr>
              <a:t>（</a:t>
            </a:r>
            <a:r>
              <a:rPr lang="en-US" altLang="zh-CN" sz="2200" smtClean="0">
                <a:solidFill>
                  <a:srgbClr val="000000"/>
                </a:solidFill>
                <a:latin typeface="宋体" pitchFamily="2" charset="-122"/>
              </a:rPr>
              <a:t>1</a:t>
            </a:r>
            <a:r>
              <a:rPr lang="zh-CN" altLang="en-US" sz="2200" smtClean="0">
                <a:solidFill>
                  <a:srgbClr val="000000"/>
                </a:solidFill>
                <a:latin typeface="宋体" pitchFamily="2" charset="-122"/>
              </a:rPr>
              <a:t>）按抵押担保状况分为信用债券、抵押债券、担保信托债券和设备信托证。 </a:t>
            </a:r>
          </a:p>
          <a:p>
            <a:pPr lvl="1" eaLnBrk="1" hangingPunct="1"/>
            <a:r>
              <a:rPr lang="zh-CN" altLang="en-US" sz="2200" smtClean="0">
                <a:solidFill>
                  <a:srgbClr val="000000"/>
                </a:solidFill>
                <a:latin typeface="宋体" pitchFamily="2" charset="-122"/>
              </a:rPr>
              <a:t>（</a:t>
            </a:r>
            <a:r>
              <a:rPr lang="en-US" altLang="zh-CN" sz="2200" smtClean="0">
                <a:solidFill>
                  <a:srgbClr val="000000"/>
                </a:solidFill>
                <a:latin typeface="宋体" pitchFamily="2" charset="-122"/>
              </a:rPr>
              <a:t>2</a:t>
            </a:r>
            <a:r>
              <a:rPr lang="zh-CN" altLang="en-US" sz="2200" smtClean="0">
                <a:solidFill>
                  <a:srgbClr val="000000"/>
                </a:solidFill>
                <a:latin typeface="宋体" pitchFamily="2" charset="-122"/>
              </a:rPr>
              <a:t>）按利率可分为固定利率债券、浮动利率债券、指数债券和零息债券。 </a:t>
            </a:r>
          </a:p>
          <a:p>
            <a:pPr lvl="1" eaLnBrk="1" hangingPunct="1"/>
            <a:r>
              <a:rPr lang="zh-CN" altLang="en-US" sz="2200" smtClean="0">
                <a:solidFill>
                  <a:srgbClr val="000000"/>
                </a:solidFill>
                <a:latin typeface="宋体" pitchFamily="2" charset="-122"/>
              </a:rPr>
              <a:t>（</a:t>
            </a:r>
            <a:r>
              <a:rPr lang="en-US" altLang="zh-CN" sz="2200" smtClean="0">
                <a:solidFill>
                  <a:srgbClr val="000000"/>
                </a:solidFill>
                <a:latin typeface="宋体" pitchFamily="2" charset="-122"/>
              </a:rPr>
              <a:t>3</a:t>
            </a:r>
            <a:r>
              <a:rPr lang="zh-CN" altLang="en-US" sz="2200" smtClean="0">
                <a:solidFill>
                  <a:srgbClr val="000000"/>
                </a:solidFill>
                <a:latin typeface="宋体" pitchFamily="2" charset="-122"/>
              </a:rPr>
              <a:t>）按内含选择权可分成可赎回债券、偿还基金债券、可转换债券和带认股权证的债券。   </a:t>
            </a:r>
            <a:r>
              <a:rPr lang="zh-CN" altLang="en-US" sz="220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9"/>
          <p:cNvSpPr>
            <a:spLocks noGrp="1" noChangeArrowheads="1"/>
          </p:cNvSpPr>
          <p:nvPr>
            <p:ph type="title"/>
          </p:nvPr>
        </p:nvSpPr>
        <p:spPr/>
        <p:txBody>
          <a:bodyPr/>
          <a:lstStyle/>
          <a:p>
            <a:pPr eaLnBrk="1" hangingPunct="1"/>
            <a:endParaRPr lang="zh-CN" altLang="zh-CN" smtClean="0"/>
          </a:p>
        </p:txBody>
      </p:sp>
      <p:graphicFrame>
        <p:nvGraphicFramePr>
          <p:cNvPr id="72759" name="Group 55"/>
          <p:cNvGraphicFramePr>
            <a:graphicFrameLocks noGrp="1"/>
          </p:cNvGraphicFramePr>
          <p:nvPr>
            <p:ph type="tbl" idx="1"/>
          </p:nvPr>
        </p:nvGraphicFramePr>
        <p:xfrm>
          <a:off x="457200" y="1600200"/>
          <a:ext cx="8229600" cy="4654548"/>
        </p:xfrm>
        <a:graphic>
          <a:graphicData uri="http://schemas.openxmlformats.org/drawingml/2006/table">
            <a:tbl>
              <a:tblPr/>
              <a:tblGrid>
                <a:gridCol w="1646238">
                  <a:extLst>
                    <a:ext uri="{9D8B030D-6E8A-4147-A177-3AD203B41FA5}">
                      <a16:colId xmlns:a16="http://schemas.microsoft.com/office/drawing/2014/main" xmlns="" val="20000"/>
                    </a:ext>
                  </a:extLst>
                </a:gridCol>
                <a:gridCol w="1646237">
                  <a:extLst>
                    <a:ext uri="{9D8B030D-6E8A-4147-A177-3AD203B41FA5}">
                      <a16:colId xmlns:a16="http://schemas.microsoft.com/office/drawing/2014/main" xmlns="" val="20001"/>
                    </a:ext>
                  </a:extLst>
                </a:gridCol>
                <a:gridCol w="1644650">
                  <a:extLst>
                    <a:ext uri="{9D8B030D-6E8A-4147-A177-3AD203B41FA5}">
                      <a16:colId xmlns:a16="http://schemas.microsoft.com/office/drawing/2014/main" xmlns="" val="20002"/>
                    </a:ext>
                  </a:extLst>
                </a:gridCol>
                <a:gridCol w="1646238">
                  <a:extLst>
                    <a:ext uri="{9D8B030D-6E8A-4147-A177-3AD203B41FA5}">
                      <a16:colId xmlns:a16="http://schemas.microsoft.com/office/drawing/2014/main" xmlns="" val="20003"/>
                    </a:ext>
                  </a:extLst>
                </a:gridCol>
                <a:gridCol w="1646237">
                  <a:extLst>
                    <a:ext uri="{9D8B030D-6E8A-4147-A177-3AD203B41FA5}">
                      <a16:colId xmlns:a16="http://schemas.microsoft.com/office/drawing/2014/main" xmlns="" val="20004"/>
                    </a:ext>
                  </a:extLst>
                </a:gridCol>
              </a:tblGrid>
              <a:tr h="88398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预期收益率</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30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5252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116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127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135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5570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112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115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5411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5252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99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93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88</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5570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98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77</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110</a:t>
            </a:fld>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ChangeArrowheads="1"/>
          </p:cNvSpPr>
          <p:nvPr>
            <p:ph type="title"/>
          </p:nvPr>
        </p:nvSpPr>
        <p:spPr/>
        <p:txBody>
          <a:bodyPr/>
          <a:lstStyle/>
          <a:p>
            <a:pPr eaLnBrk="1" hangingPunct="1"/>
            <a:r>
              <a:rPr lang="zh-CN" altLang="en-US" dirty="0" smtClean="0">
                <a:latin typeface="宋体" pitchFamily="2" charset="-122"/>
              </a:rPr>
              <a:t>息票率</a:t>
            </a:r>
            <a:r>
              <a:rPr lang="zh-CN" altLang="en-US" dirty="0" smtClean="0"/>
              <a:t> </a:t>
            </a:r>
          </a:p>
        </p:txBody>
      </p:sp>
      <p:sp>
        <p:nvSpPr>
          <p:cNvPr id="128005" name="Rectangle 3"/>
          <p:cNvSpPr>
            <a:spLocks noGrp="1" noChangeArrowheads="1"/>
          </p:cNvSpPr>
          <p:nvPr>
            <p:ph idx="1"/>
          </p:nvPr>
        </p:nvSpPr>
        <p:spPr/>
        <p:txBody>
          <a:bodyPr/>
          <a:lstStyle/>
          <a:p>
            <a:pPr eaLnBrk="1" hangingPunct="1"/>
            <a:r>
              <a:rPr lang="zh-CN" altLang="en-US" smtClean="0">
                <a:latin typeface="宋体" pitchFamily="2" charset="-122"/>
              </a:rPr>
              <a:t>在其他属性不变的条件下，债券的息票率越低，债券价格随预期收益率波动的幅度越大。</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111</a:t>
            </a:fld>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2"/>
          <p:cNvSpPr>
            <a:spLocks noGrp="1" noChangeArrowheads="1"/>
          </p:cNvSpPr>
          <p:nvPr>
            <p:ph type="title"/>
          </p:nvPr>
        </p:nvSpPr>
        <p:spPr/>
        <p:txBody>
          <a:bodyPr/>
          <a:lstStyle/>
          <a:p>
            <a:pPr eaLnBrk="1" hangingPunct="1"/>
            <a:endParaRPr lang="zh-CN" altLang="zh-CN" smtClean="0"/>
          </a:p>
        </p:txBody>
      </p:sp>
      <p:graphicFrame>
        <p:nvGraphicFramePr>
          <p:cNvPr id="74796" name="Group 44"/>
          <p:cNvGraphicFramePr>
            <a:graphicFrameLocks noGrp="1"/>
          </p:cNvGraphicFramePr>
          <p:nvPr>
            <p:ph type="tbl" idx="1"/>
          </p:nvPr>
        </p:nvGraphicFramePr>
        <p:xfrm>
          <a:off x="457200" y="1600200"/>
          <a:ext cx="8229600" cy="4654548"/>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88398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息票率</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内在价值变化率</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5252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68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60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-11.3%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5570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78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70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5411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5252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90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-9.8%</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5570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-9.5%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112</a:t>
            </a:fld>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noChangeArrowheads="1"/>
          </p:cNvSpPr>
          <p:nvPr>
            <p:ph type="title"/>
          </p:nvPr>
        </p:nvSpPr>
        <p:spPr>
          <a:xfrm>
            <a:off x="457200" y="704088"/>
            <a:ext cx="8229600" cy="591312"/>
          </a:xfrm>
        </p:spPr>
        <p:txBody>
          <a:bodyPr>
            <a:normAutofit fontScale="90000"/>
          </a:bodyPr>
          <a:lstStyle/>
          <a:p>
            <a:pPr eaLnBrk="1" hangingPunct="1"/>
            <a:r>
              <a:rPr lang="zh-CN" altLang="en-US" dirty="0" smtClean="0">
                <a:latin typeface="宋体" pitchFamily="2" charset="-122"/>
              </a:rPr>
              <a:t>可赎回条款</a:t>
            </a:r>
          </a:p>
        </p:txBody>
      </p:sp>
      <p:sp>
        <p:nvSpPr>
          <p:cNvPr id="130053" name="Rectangle 3"/>
          <p:cNvSpPr>
            <a:spLocks noGrp="1" noChangeArrowheads="1"/>
          </p:cNvSpPr>
          <p:nvPr>
            <p:ph idx="1"/>
          </p:nvPr>
        </p:nvSpPr>
        <p:spPr>
          <a:xfrm>
            <a:off x="684213" y="1557338"/>
            <a:ext cx="3013075" cy="4114800"/>
          </a:xfrm>
        </p:spPr>
        <p:txBody>
          <a:bodyPr/>
          <a:lstStyle/>
          <a:p>
            <a:pPr eaLnBrk="1" hangingPunct="1"/>
            <a:r>
              <a:rPr lang="zh-CN" altLang="en-US" smtClean="0">
                <a:latin typeface="宋体" pitchFamily="2" charset="-122"/>
              </a:rPr>
              <a:t>可赎回条款的存在，降低了该类债券的内在价值，并且降低了投资者的实际收益率。</a:t>
            </a:r>
            <a:r>
              <a:rPr lang="zh-CN" altLang="en-US" smtClean="0"/>
              <a:t> </a:t>
            </a:r>
          </a:p>
        </p:txBody>
      </p:sp>
      <p:pic>
        <p:nvPicPr>
          <p:cNvPr id="130054" name="Picture 4" descr="价格lil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28775"/>
            <a:ext cx="53340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113</a:t>
            </a:fld>
            <a:endParaRPr lang="en-US" altLang="zh-C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457200" y="533400"/>
            <a:ext cx="8229600" cy="531813"/>
          </a:xfrm>
        </p:spPr>
        <p:txBody>
          <a:bodyPr>
            <a:normAutofit fontScale="90000"/>
          </a:bodyPr>
          <a:lstStyle/>
          <a:p>
            <a:pPr eaLnBrk="1" hangingPunct="1"/>
            <a:r>
              <a:rPr lang="zh-CN" altLang="en-US" sz="3600" smtClean="0">
                <a:latin typeface="宋体" pitchFamily="2" charset="-122"/>
              </a:rPr>
              <a:t>换债</a:t>
            </a:r>
            <a:endParaRPr lang="zh-CN" altLang="en-US" sz="3600" smtClean="0">
              <a:solidFill>
                <a:schemeClr val="tx1"/>
              </a:solidFill>
              <a:latin typeface="宋体" pitchFamily="2" charset="-122"/>
            </a:endParaRPr>
          </a:p>
        </p:txBody>
      </p:sp>
      <p:sp>
        <p:nvSpPr>
          <p:cNvPr id="269315" name="Rectangle 3"/>
          <p:cNvSpPr>
            <a:spLocks noGrp="1" noChangeArrowheads="1"/>
          </p:cNvSpPr>
          <p:nvPr>
            <p:ph idx="1"/>
          </p:nvPr>
        </p:nvSpPr>
        <p:spPr>
          <a:xfrm>
            <a:off x="304800" y="1752600"/>
            <a:ext cx="8534400" cy="4648200"/>
          </a:xfrm>
        </p:spPr>
        <p:txBody>
          <a:bodyPr/>
          <a:lstStyle/>
          <a:p>
            <a:pPr algn="just" eaLnBrk="1" hangingPunct="1">
              <a:lnSpc>
                <a:spcPct val="90000"/>
              </a:lnSpc>
              <a:buFont typeface="Wingdings" pitchFamily="2" charset="2"/>
              <a:buNone/>
            </a:pPr>
            <a:r>
              <a:rPr lang="zh-CN" altLang="en-US" sz="2400" smtClean="0">
                <a:latin typeface="宋体" pitchFamily="2" charset="-122"/>
              </a:rPr>
              <a:t>例：某公司现有债券</a:t>
            </a:r>
            <a:r>
              <a:rPr lang="en-US" altLang="zh-CN" sz="2400" smtClean="0">
                <a:latin typeface="宋体" pitchFamily="2" charset="-122"/>
              </a:rPr>
              <a:t>1000</a:t>
            </a:r>
            <a:r>
              <a:rPr lang="zh-CN" altLang="en-US" sz="2400" smtClean="0">
                <a:latin typeface="宋体" pitchFamily="2" charset="-122"/>
              </a:rPr>
              <a:t>万元，票面利息率</a:t>
            </a:r>
            <a:r>
              <a:rPr lang="en-US" altLang="zh-CN" sz="2400" smtClean="0">
                <a:latin typeface="宋体" pitchFamily="2" charset="-122"/>
              </a:rPr>
              <a:t>16</a:t>
            </a:r>
            <a:r>
              <a:rPr lang="zh-CN" altLang="en-US" sz="2400" smtClean="0">
                <a:latin typeface="宋体" pitchFamily="2" charset="-122"/>
              </a:rPr>
              <a:t>％，剩余期限</a:t>
            </a:r>
            <a:r>
              <a:rPr lang="en-US" altLang="zh-CN" sz="2400" smtClean="0">
                <a:latin typeface="宋体" pitchFamily="2" charset="-122"/>
              </a:rPr>
              <a:t>5</a:t>
            </a:r>
            <a:r>
              <a:rPr lang="zh-CN" altLang="en-US" sz="2400" smtClean="0">
                <a:latin typeface="宋体" pitchFamily="2" charset="-122"/>
              </a:rPr>
              <a:t>年。公司准备用</a:t>
            </a:r>
            <a:r>
              <a:rPr lang="en-US" altLang="zh-CN" sz="2400" smtClean="0">
                <a:latin typeface="宋体" pitchFamily="2" charset="-122"/>
              </a:rPr>
              <a:t>1050</a:t>
            </a:r>
            <a:r>
              <a:rPr lang="zh-CN" altLang="en-US" sz="2400" smtClean="0">
                <a:latin typeface="宋体" pitchFamily="2" charset="-122"/>
              </a:rPr>
              <a:t>万元的价格赎回现有债券，代之以票面利息率</a:t>
            </a:r>
            <a:r>
              <a:rPr lang="en-US" altLang="zh-CN" sz="2400" smtClean="0">
                <a:latin typeface="宋体" pitchFamily="2" charset="-122"/>
              </a:rPr>
              <a:t>10</a:t>
            </a:r>
            <a:r>
              <a:rPr lang="zh-CN" altLang="en-US" sz="2400" smtClean="0">
                <a:latin typeface="宋体" pitchFamily="2" charset="-122"/>
              </a:rPr>
              <a:t>％的新债券。市场利率和公司所得税率为</a:t>
            </a:r>
            <a:r>
              <a:rPr lang="en-US" altLang="zh-CN" sz="2400" smtClean="0">
                <a:latin typeface="宋体" pitchFamily="2" charset="-122"/>
              </a:rPr>
              <a:t>10%</a:t>
            </a:r>
            <a:r>
              <a:rPr lang="zh-CN" altLang="en-US" sz="2400" smtClean="0">
                <a:latin typeface="宋体" pitchFamily="2" charset="-122"/>
              </a:rPr>
              <a:t>和</a:t>
            </a:r>
            <a:r>
              <a:rPr lang="en-US" altLang="zh-CN" sz="2400" smtClean="0">
                <a:latin typeface="宋体" pitchFamily="2" charset="-122"/>
              </a:rPr>
              <a:t>40%</a:t>
            </a:r>
            <a:r>
              <a:rPr lang="zh-CN" altLang="en-US" sz="2400" smtClean="0">
                <a:latin typeface="宋体" pitchFamily="2" charset="-122"/>
              </a:rPr>
              <a:t>。</a:t>
            </a:r>
          </a:p>
          <a:p>
            <a:pPr algn="just" eaLnBrk="1" hangingPunct="1">
              <a:lnSpc>
                <a:spcPct val="90000"/>
              </a:lnSpc>
              <a:buFont typeface="Wingdings" pitchFamily="2" charset="2"/>
              <a:buNone/>
            </a:pPr>
            <a:endParaRPr lang="zh-CN" altLang="en-US" sz="2400" smtClean="0">
              <a:latin typeface="宋体" pitchFamily="2" charset="-122"/>
            </a:endParaRPr>
          </a:p>
          <a:p>
            <a:pPr algn="just" eaLnBrk="1" hangingPunct="1">
              <a:lnSpc>
                <a:spcPct val="90000"/>
              </a:lnSpc>
              <a:buFont typeface="Wingdings" pitchFamily="2" charset="2"/>
              <a:buNone/>
            </a:pPr>
            <a:r>
              <a:rPr lang="zh-CN" altLang="en-US" sz="2200" smtClean="0">
                <a:latin typeface="宋体" pitchFamily="2" charset="-122"/>
              </a:rPr>
              <a:t>收入：发行新债                                     </a:t>
            </a:r>
            <a:r>
              <a:rPr lang="en-US" altLang="zh-CN" sz="2200" smtClean="0">
                <a:latin typeface="宋体" pitchFamily="2" charset="-122"/>
              </a:rPr>
              <a:t>1050</a:t>
            </a:r>
            <a:r>
              <a:rPr lang="zh-CN" altLang="en-US" sz="2200" smtClean="0">
                <a:latin typeface="宋体" pitchFamily="2" charset="-122"/>
              </a:rPr>
              <a:t>万元</a:t>
            </a:r>
          </a:p>
          <a:p>
            <a:pPr algn="just" eaLnBrk="1" hangingPunct="1">
              <a:lnSpc>
                <a:spcPct val="90000"/>
              </a:lnSpc>
              <a:buFont typeface="Wingdings" pitchFamily="2" charset="2"/>
              <a:buNone/>
            </a:pPr>
            <a:r>
              <a:rPr lang="zh-CN" altLang="en-US" sz="2200" smtClean="0">
                <a:latin typeface="宋体" pitchFamily="2" charset="-122"/>
              </a:rPr>
              <a:t>          节税                              </a:t>
            </a:r>
            <a:r>
              <a:rPr lang="en-US" altLang="zh-CN" sz="2200" smtClean="0">
                <a:latin typeface="宋体" pitchFamily="2" charset="-122"/>
              </a:rPr>
              <a:t>50×0.4</a:t>
            </a:r>
            <a:r>
              <a:rPr lang="zh-CN" altLang="en-US" sz="2200" smtClean="0">
                <a:latin typeface="宋体" pitchFamily="2" charset="-122"/>
              </a:rPr>
              <a:t>＝</a:t>
            </a:r>
            <a:r>
              <a:rPr lang="en-US" altLang="zh-CN" sz="2200" smtClean="0">
                <a:latin typeface="宋体" pitchFamily="2" charset="-122"/>
              </a:rPr>
              <a:t>20</a:t>
            </a:r>
            <a:r>
              <a:rPr lang="zh-CN" altLang="en-US" sz="2200" smtClean="0">
                <a:latin typeface="宋体" pitchFamily="2" charset="-122"/>
              </a:rPr>
              <a:t>万元 </a:t>
            </a:r>
          </a:p>
          <a:p>
            <a:pPr algn="just" eaLnBrk="1" hangingPunct="1">
              <a:lnSpc>
                <a:spcPct val="90000"/>
              </a:lnSpc>
              <a:buFont typeface="Wingdings" pitchFamily="2" charset="2"/>
              <a:buNone/>
            </a:pPr>
            <a:r>
              <a:rPr lang="zh-CN" altLang="en-US" sz="2200" smtClean="0">
                <a:latin typeface="宋体" pitchFamily="2" charset="-122"/>
              </a:rPr>
              <a:t>    年节约利息  </a:t>
            </a:r>
            <a:r>
              <a:rPr lang="en-US" altLang="zh-CN" sz="2200" smtClean="0">
                <a:latin typeface="宋体" pitchFamily="2" charset="-122"/>
              </a:rPr>
              <a:t>(0.16×1000</a:t>
            </a:r>
            <a:r>
              <a:rPr lang="zh-CN" altLang="en-US" sz="2200" smtClean="0">
                <a:latin typeface="宋体" pitchFamily="2" charset="-122"/>
              </a:rPr>
              <a:t>－</a:t>
            </a:r>
            <a:r>
              <a:rPr lang="en-US" altLang="zh-CN" sz="2200" smtClean="0">
                <a:latin typeface="宋体" pitchFamily="2" charset="-122"/>
              </a:rPr>
              <a:t>0.10×1050) ×(1</a:t>
            </a:r>
            <a:r>
              <a:rPr lang="zh-CN" altLang="en-US" sz="2200" smtClean="0">
                <a:latin typeface="宋体" pitchFamily="2" charset="-122"/>
              </a:rPr>
              <a:t>－</a:t>
            </a:r>
            <a:r>
              <a:rPr lang="en-US" altLang="zh-CN" sz="2200" smtClean="0">
                <a:latin typeface="宋体" pitchFamily="2" charset="-122"/>
              </a:rPr>
              <a:t>0.4)</a:t>
            </a:r>
            <a:r>
              <a:rPr lang="zh-CN" altLang="en-US" sz="2200" smtClean="0">
                <a:latin typeface="宋体" pitchFamily="2" charset="-122"/>
              </a:rPr>
              <a:t>＝</a:t>
            </a:r>
            <a:r>
              <a:rPr lang="en-US" altLang="zh-CN" sz="2200" smtClean="0">
                <a:latin typeface="宋体" pitchFamily="2" charset="-122"/>
              </a:rPr>
              <a:t>33</a:t>
            </a:r>
            <a:r>
              <a:rPr lang="zh-CN" altLang="en-US" sz="2200" smtClean="0">
                <a:latin typeface="宋体" pitchFamily="2" charset="-122"/>
              </a:rPr>
              <a:t>万元</a:t>
            </a:r>
          </a:p>
          <a:p>
            <a:pPr algn="just" eaLnBrk="1" hangingPunct="1">
              <a:lnSpc>
                <a:spcPct val="90000"/>
              </a:lnSpc>
              <a:buFont typeface="Wingdings" pitchFamily="2" charset="2"/>
              <a:buNone/>
            </a:pPr>
            <a:r>
              <a:rPr lang="zh-CN" altLang="en-US" sz="2200" smtClean="0">
                <a:latin typeface="宋体" pitchFamily="2" charset="-122"/>
              </a:rPr>
              <a:t>                           </a:t>
            </a:r>
          </a:p>
          <a:p>
            <a:pPr algn="just" eaLnBrk="1" hangingPunct="1">
              <a:lnSpc>
                <a:spcPct val="90000"/>
              </a:lnSpc>
              <a:buFont typeface="Wingdings" pitchFamily="2" charset="2"/>
              <a:buNone/>
            </a:pPr>
            <a:r>
              <a:rPr lang="zh-CN" altLang="en-US" sz="2200" smtClean="0">
                <a:latin typeface="宋体" pitchFamily="2" charset="-122"/>
              </a:rPr>
              <a:t>支出：赎回旧债                                     </a:t>
            </a:r>
            <a:r>
              <a:rPr lang="en-US" altLang="zh-CN" sz="2200" smtClean="0">
                <a:latin typeface="宋体" pitchFamily="2" charset="-122"/>
              </a:rPr>
              <a:t>1050</a:t>
            </a:r>
            <a:r>
              <a:rPr lang="zh-CN" altLang="en-US" sz="2200" smtClean="0">
                <a:latin typeface="宋体" pitchFamily="2" charset="-122"/>
              </a:rPr>
              <a:t>万元</a:t>
            </a:r>
          </a:p>
          <a:p>
            <a:pPr algn="just" eaLnBrk="1" hangingPunct="1">
              <a:lnSpc>
                <a:spcPct val="90000"/>
              </a:lnSpc>
              <a:buFont typeface="Wingdings" pitchFamily="2" charset="2"/>
              <a:buNone/>
            </a:pPr>
            <a:r>
              <a:rPr lang="zh-CN" altLang="en-US" sz="2200" smtClean="0">
                <a:latin typeface="宋体" pitchFamily="2" charset="-122"/>
              </a:rPr>
              <a:t>      </a:t>
            </a:r>
            <a:r>
              <a:rPr lang="en-US" altLang="zh-CN" sz="2200" smtClean="0">
                <a:latin typeface="宋体" pitchFamily="2" charset="-122"/>
              </a:rPr>
              <a:t>5</a:t>
            </a:r>
            <a:r>
              <a:rPr lang="zh-CN" altLang="en-US" sz="2200" smtClean="0">
                <a:latin typeface="宋体" pitchFamily="2" charset="-122"/>
              </a:rPr>
              <a:t>年后多还本金                                  </a:t>
            </a:r>
            <a:r>
              <a:rPr lang="en-US" altLang="zh-CN" sz="2200" smtClean="0">
                <a:latin typeface="宋体" pitchFamily="2" charset="-122"/>
              </a:rPr>
              <a:t>50</a:t>
            </a:r>
            <a:r>
              <a:rPr lang="zh-CN" altLang="en-US" sz="2200" smtClean="0">
                <a:latin typeface="宋体" pitchFamily="2" charset="-122"/>
              </a:rPr>
              <a:t>万元</a:t>
            </a:r>
          </a:p>
          <a:p>
            <a:pPr algn="just" eaLnBrk="1" hangingPunct="1">
              <a:lnSpc>
                <a:spcPct val="90000"/>
              </a:lnSpc>
              <a:buFont typeface="Wingdings" pitchFamily="2" charset="2"/>
              <a:buNone/>
            </a:pPr>
            <a:r>
              <a:rPr lang="zh-CN" altLang="en-US" sz="2200" smtClean="0">
                <a:latin typeface="宋体" pitchFamily="2" charset="-122"/>
              </a:rPr>
              <a:t>      净现值＝</a:t>
            </a:r>
            <a:r>
              <a:rPr lang="en-US" altLang="zh-CN" sz="2200" smtClean="0">
                <a:latin typeface="宋体" pitchFamily="2" charset="-122"/>
              </a:rPr>
              <a:t>1050</a:t>
            </a:r>
            <a:r>
              <a:rPr lang="zh-CN" altLang="en-US" sz="2200" smtClean="0">
                <a:latin typeface="宋体" pitchFamily="2" charset="-122"/>
              </a:rPr>
              <a:t>＋</a:t>
            </a:r>
            <a:r>
              <a:rPr lang="en-US" altLang="zh-CN" sz="2200" smtClean="0">
                <a:latin typeface="宋体" pitchFamily="2" charset="-122"/>
              </a:rPr>
              <a:t>20</a:t>
            </a:r>
            <a:r>
              <a:rPr lang="zh-CN" altLang="en-US" sz="2200" smtClean="0">
                <a:latin typeface="宋体" pitchFamily="2" charset="-122"/>
              </a:rPr>
              <a:t>－</a:t>
            </a:r>
            <a:r>
              <a:rPr lang="en-US" altLang="zh-CN" sz="2200" smtClean="0">
                <a:latin typeface="宋体" pitchFamily="2" charset="-122"/>
              </a:rPr>
              <a:t>1050</a:t>
            </a:r>
            <a:r>
              <a:rPr lang="zh-CN" altLang="en-US" sz="2200" smtClean="0">
                <a:latin typeface="宋体" pitchFamily="2" charset="-122"/>
              </a:rPr>
              <a:t>＋</a:t>
            </a:r>
            <a:r>
              <a:rPr lang="en-US" altLang="zh-CN" sz="2200" smtClean="0">
                <a:latin typeface="宋体" pitchFamily="2" charset="-122"/>
              </a:rPr>
              <a:t>33×PVIFA(5,6</a:t>
            </a:r>
            <a:r>
              <a:rPr lang="zh-CN" altLang="en-US" sz="2200" smtClean="0">
                <a:latin typeface="宋体" pitchFamily="2" charset="-122"/>
              </a:rPr>
              <a:t>％</a:t>
            </a:r>
            <a:r>
              <a:rPr lang="en-US" altLang="zh-CN" sz="2200" smtClean="0">
                <a:latin typeface="宋体" pitchFamily="2" charset="-122"/>
              </a:rPr>
              <a:t>) </a:t>
            </a:r>
            <a:r>
              <a:rPr lang="zh-CN" altLang="en-US" sz="2200" smtClean="0">
                <a:latin typeface="宋体" pitchFamily="2" charset="-122"/>
              </a:rPr>
              <a:t>－</a:t>
            </a:r>
            <a:r>
              <a:rPr lang="en-US" altLang="zh-CN" sz="2200" smtClean="0">
                <a:latin typeface="宋体" pitchFamily="2" charset="-122"/>
              </a:rPr>
              <a:t>50×0.747</a:t>
            </a:r>
          </a:p>
          <a:p>
            <a:pPr algn="just" eaLnBrk="1" hangingPunct="1">
              <a:lnSpc>
                <a:spcPct val="90000"/>
              </a:lnSpc>
              <a:buFont typeface="Wingdings" pitchFamily="2" charset="2"/>
              <a:buNone/>
            </a:pPr>
            <a:r>
              <a:rPr lang="en-US" altLang="zh-CN" sz="2200" smtClean="0">
                <a:latin typeface="宋体" pitchFamily="2" charset="-122"/>
              </a:rPr>
              <a:t>            </a:t>
            </a:r>
            <a:r>
              <a:rPr lang="zh-CN" altLang="en-US" sz="2200" smtClean="0">
                <a:latin typeface="宋体" pitchFamily="2" charset="-122"/>
              </a:rPr>
              <a:t>＝</a:t>
            </a:r>
            <a:r>
              <a:rPr lang="en-US" altLang="zh-CN" sz="2200" smtClean="0">
                <a:latin typeface="宋体" pitchFamily="2" charset="-122"/>
              </a:rPr>
              <a:t>20</a:t>
            </a:r>
            <a:r>
              <a:rPr lang="zh-CN" altLang="en-US" sz="2200" smtClean="0">
                <a:latin typeface="宋体" pitchFamily="2" charset="-122"/>
              </a:rPr>
              <a:t>＋</a:t>
            </a:r>
            <a:r>
              <a:rPr lang="en-US" altLang="zh-CN" sz="2200" smtClean="0">
                <a:latin typeface="宋体" pitchFamily="2" charset="-122"/>
              </a:rPr>
              <a:t>138.996</a:t>
            </a:r>
            <a:r>
              <a:rPr lang="zh-CN" altLang="en-US" sz="2200" smtClean="0">
                <a:latin typeface="宋体" pitchFamily="2" charset="-122"/>
              </a:rPr>
              <a:t>－</a:t>
            </a:r>
            <a:r>
              <a:rPr lang="en-US" altLang="zh-CN" sz="2200" smtClean="0">
                <a:latin typeface="宋体" pitchFamily="2" charset="-122"/>
              </a:rPr>
              <a:t>37.363</a:t>
            </a:r>
            <a:r>
              <a:rPr lang="zh-CN" altLang="en-US" sz="2200" smtClean="0">
                <a:latin typeface="宋体" pitchFamily="2" charset="-122"/>
              </a:rPr>
              <a:t>＝</a:t>
            </a:r>
            <a:r>
              <a:rPr lang="en-US" altLang="zh-CN" sz="2200" smtClean="0">
                <a:solidFill>
                  <a:schemeClr val="tx2"/>
                </a:solidFill>
                <a:latin typeface="宋体" pitchFamily="2" charset="-122"/>
              </a:rPr>
              <a:t>121.63</a:t>
            </a:r>
            <a:r>
              <a:rPr lang="zh-CN" altLang="en-US" sz="2200" smtClean="0">
                <a:solidFill>
                  <a:schemeClr val="tx2"/>
                </a:solidFill>
                <a:latin typeface="宋体" pitchFamily="2" charset="-122"/>
              </a:rPr>
              <a:t>万元</a:t>
            </a:r>
          </a:p>
        </p:txBody>
      </p:sp>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114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50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93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69315">
                                            <p:txEl>
                                              <p:pRg st="2" end="2"/>
                                            </p:txEl>
                                          </p:spTgt>
                                        </p:tgtEl>
                                        <p:attrNameLst>
                                          <p:attrName>style.visibility</p:attrName>
                                        </p:attrNameLst>
                                      </p:cBhvr>
                                      <p:to>
                                        <p:strVal val="visible"/>
                                      </p:to>
                                    </p:set>
                                    <p:anim calcmode="lin" valueType="num">
                                      <p:cBhvr additive="base">
                                        <p:cTn id="13" dur="500" fill="hold"/>
                                        <p:tgtEl>
                                          <p:spTgt spid="269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931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69315">
                                            <p:txEl>
                                              <p:pRg st="3" end="3"/>
                                            </p:txEl>
                                          </p:spTgt>
                                        </p:tgtEl>
                                        <p:attrNameLst>
                                          <p:attrName>style.visibility</p:attrName>
                                        </p:attrNameLst>
                                      </p:cBhvr>
                                      <p:to>
                                        <p:strVal val="visible"/>
                                      </p:to>
                                    </p:set>
                                    <p:anim calcmode="lin" valueType="num">
                                      <p:cBhvr additive="base">
                                        <p:cTn id="19" dur="500" fill="hold"/>
                                        <p:tgtEl>
                                          <p:spTgt spid="269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931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69315">
                                            <p:txEl>
                                              <p:pRg st="4" end="4"/>
                                            </p:txEl>
                                          </p:spTgt>
                                        </p:tgtEl>
                                        <p:attrNameLst>
                                          <p:attrName>style.visibility</p:attrName>
                                        </p:attrNameLst>
                                      </p:cBhvr>
                                      <p:to>
                                        <p:strVal val="visible"/>
                                      </p:to>
                                    </p:set>
                                    <p:anim calcmode="lin" valueType="num">
                                      <p:cBhvr additive="base">
                                        <p:cTn id="25" dur="500" fill="hold"/>
                                        <p:tgtEl>
                                          <p:spTgt spid="269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931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69315">
                                            <p:txEl>
                                              <p:pRg st="5" end="5"/>
                                            </p:txEl>
                                          </p:spTgt>
                                        </p:tgtEl>
                                        <p:attrNameLst>
                                          <p:attrName>style.visibility</p:attrName>
                                        </p:attrNameLst>
                                      </p:cBhvr>
                                      <p:to>
                                        <p:strVal val="visible"/>
                                      </p:to>
                                    </p:set>
                                    <p:anim calcmode="lin" valueType="num">
                                      <p:cBhvr additive="base">
                                        <p:cTn id="31" dur="500" fill="hold"/>
                                        <p:tgtEl>
                                          <p:spTgt spid="2693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9315">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69315">
                                            <p:txEl>
                                              <p:pRg st="6" end="6"/>
                                            </p:txEl>
                                          </p:spTgt>
                                        </p:tgtEl>
                                        <p:attrNameLst>
                                          <p:attrName>style.visibility</p:attrName>
                                        </p:attrNameLst>
                                      </p:cBhvr>
                                      <p:to>
                                        <p:strVal val="visible"/>
                                      </p:to>
                                    </p:set>
                                    <p:anim calcmode="lin" valueType="num">
                                      <p:cBhvr additive="base">
                                        <p:cTn id="37" dur="500" fill="hold"/>
                                        <p:tgtEl>
                                          <p:spTgt spid="2693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9315">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69315">
                                            <p:txEl>
                                              <p:pRg st="7" end="7"/>
                                            </p:txEl>
                                          </p:spTgt>
                                        </p:tgtEl>
                                        <p:attrNameLst>
                                          <p:attrName>style.visibility</p:attrName>
                                        </p:attrNameLst>
                                      </p:cBhvr>
                                      <p:to>
                                        <p:strVal val="visible"/>
                                      </p:to>
                                    </p:set>
                                    <p:anim calcmode="lin" valueType="num">
                                      <p:cBhvr additive="base">
                                        <p:cTn id="43" dur="500" fill="hold"/>
                                        <p:tgtEl>
                                          <p:spTgt spid="2693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9315">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69315">
                                            <p:txEl>
                                              <p:pRg st="8" end="8"/>
                                            </p:txEl>
                                          </p:spTgt>
                                        </p:tgtEl>
                                        <p:attrNameLst>
                                          <p:attrName>style.visibility</p:attrName>
                                        </p:attrNameLst>
                                      </p:cBhvr>
                                      <p:to>
                                        <p:strVal val="visible"/>
                                      </p:to>
                                    </p:set>
                                    <p:anim calcmode="lin" valueType="num">
                                      <p:cBhvr additive="base">
                                        <p:cTn id="49" dur="500" fill="hold"/>
                                        <p:tgtEl>
                                          <p:spTgt spid="2693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9315">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69315">
                                            <p:txEl>
                                              <p:pRg st="9" end="9"/>
                                            </p:txEl>
                                          </p:spTgt>
                                        </p:tgtEl>
                                        <p:attrNameLst>
                                          <p:attrName>style.visibility</p:attrName>
                                        </p:attrNameLst>
                                      </p:cBhvr>
                                      <p:to>
                                        <p:strVal val="visible"/>
                                      </p:to>
                                    </p:set>
                                    <p:anim calcmode="lin" valueType="num">
                                      <p:cBhvr additive="base">
                                        <p:cTn id="55" dur="500" fill="hold"/>
                                        <p:tgtEl>
                                          <p:spTgt spid="26931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9315">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457200" y="277813"/>
            <a:ext cx="8229600" cy="941387"/>
          </a:xfrm>
        </p:spPr>
        <p:txBody>
          <a:bodyPr/>
          <a:lstStyle/>
          <a:p>
            <a:pPr eaLnBrk="1" hangingPunct="1"/>
            <a:r>
              <a:rPr lang="zh-CN" altLang="en-US" smtClean="0"/>
              <a:t>可赎回条款与换债</a:t>
            </a:r>
          </a:p>
        </p:txBody>
      </p:sp>
      <p:sp>
        <p:nvSpPr>
          <p:cNvPr id="132100" name="Rectangle 3"/>
          <p:cNvSpPr>
            <a:spLocks noGrp="1" noChangeArrowheads="1"/>
          </p:cNvSpPr>
          <p:nvPr>
            <p:ph idx="1"/>
          </p:nvPr>
        </p:nvSpPr>
        <p:spPr>
          <a:xfrm>
            <a:off x="533400" y="1600200"/>
            <a:ext cx="8077200" cy="4419600"/>
          </a:xfrm>
        </p:spPr>
        <p:txBody>
          <a:bodyPr/>
          <a:lstStyle/>
          <a:p>
            <a:pPr eaLnBrk="1" hangingPunct="1"/>
            <a:r>
              <a:rPr lang="zh-CN" altLang="en-US" sz="2800" smtClean="0"/>
              <a:t>如果按照市场价值赎回旧债，并不能产生换债的好处。</a:t>
            </a:r>
          </a:p>
          <a:p>
            <a:pPr eaLnBrk="1" hangingPunct="1"/>
            <a:r>
              <a:rPr lang="zh-CN" altLang="en-US" sz="2800" smtClean="0"/>
              <a:t>发行新债赎回旧债为</a:t>
            </a:r>
            <a:r>
              <a:rPr lang="zh-CN" altLang="en-US" sz="2800" smtClean="0">
                <a:latin typeface="Arial" pitchFamily="34" charset="0"/>
              </a:rPr>
              <a:t>“</a:t>
            </a:r>
            <a:r>
              <a:rPr lang="zh-CN" altLang="en-US" sz="2800" smtClean="0"/>
              <a:t>换债</a:t>
            </a:r>
            <a:r>
              <a:rPr lang="zh-CN" altLang="en-US" sz="2800" smtClean="0">
                <a:latin typeface="Arial" pitchFamily="34" charset="0"/>
              </a:rPr>
              <a:t>”</a:t>
            </a:r>
            <a:r>
              <a:rPr lang="zh-CN" altLang="en-US" sz="2800" smtClean="0"/>
              <a:t>，通常是按照赎回价格赎回旧债。</a:t>
            </a:r>
          </a:p>
          <a:p>
            <a:pPr eaLnBrk="1" hangingPunct="1"/>
            <a:r>
              <a:rPr lang="zh-CN" altLang="en-US" sz="2800" smtClean="0"/>
              <a:t>赎回条款提出了两个问题：</a:t>
            </a:r>
          </a:p>
          <a:p>
            <a:pPr lvl="1" eaLnBrk="1" hangingPunct="1">
              <a:buFont typeface="Wingdings" pitchFamily="2" charset="2"/>
              <a:buChar char="§"/>
            </a:pPr>
            <a:r>
              <a:rPr lang="zh-CN" altLang="en-US" smtClean="0"/>
              <a:t>公司是否应该发行可赎回债券？</a:t>
            </a:r>
          </a:p>
          <a:p>
            <a:pPr lvl="1" eaLnBrk="1" hangingPunct="1">
              <a:buFont typeface="Wingdings" pitchFamily="2" charset="2"/>
              <a:buChar char="§"/>
            </a:pPr>
            <a:r>
              <a:rPr lang="zh-CN" altLang="en-US" smtClean="0"/>
              <a:t>如果已经发行了可赎回债券，什么时候应该赎回债券？</a:t>
            </a:r>
          </a:p>
        </p:txBody>
      </p:sp>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115</a:t>
            </a:fld>
            <a:endParaRPr lang="en-US" altLang="zh-C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457200" y="277813"/>
            <a:ext cx="8229600" cy="684212"/>
          </a:xfrm>
        </p:spPr>
        <p:txBody>
          <a:bodyPr/>
          <a:lstStyle/>
          <a:p>
            <a:pPr eaLnBrk="1" hangingPunct="1"/>
            <a:r>
              <a:rPr lang="zh-CN" altLang="en-US" sz="3600" smtClean="0"/>
              <a:t>换债</a:t>
            </a:r>
            <a:endParaRPr lang="zh-CN" altLang="en-US" smtClean="0"/>
          </a:p>
        </p:txBody>
      </p:sp>
      <p:sp>
        <p:nvSpPr>
          <p:cNvPr id="133124" name="Rectangle 3"/>
          <p:cNvSpPr>
            <a:spLocks noGrp="1" noChangeArrowheads="1"/>
          </p:cNvSpPr>
          <p:nvPr>
            <p:ph idx="1"/>
          </p:nvPr>
        </p:nvSpPr>
        <p:spPr>
          <a:xfrm>
            <a:off x="609600" y="1524000"/>
            <a:ext cx="8001000" cy="4724400"/>
          </a:xfrm>
        </p:spPr>
        <p:txBody>
          <a:bodyPr/>
          <a:lstStyle/>
          <a:p>
            <a:pPr eaLnBrk="1" hangingPunct="1">
              <a:buFont typeface="Wingdings" pitchFamily="2" charset="2"/>
              <a:buNone/>
            </a:pPr>
            <a:r>
              <a:rPr lang="zh-CN" altLang="en-US" sz="2400" smtClean="0"/>
              <a:t>可能的解释</a:t>
            </a:r>
          </a:p>
          <a:p>
            <a:pPr eaLnBrk="1" hangingPunct="1">
              <a:buFont typeface="Wingdings" pitchFamily="2" charset="2"/>
              <a:buChar char="§"/>
            </a:pPr>
            <a:r>
              <a:rPr lang="zh-CN" altLang="en-US" sz="2400" smtClean="0"/>
              <a:t>对利率的超人的预期。公司对利率变化的预期更准确。但为什么会这样呢？</a:t>
            </a:r>
          </a:p>
          <a:p>
            <a:pPr eaLnBrk="1" hangingPunct="1">
              <a:buFont typeface="Wingdings" pitchFamily="2" charset="2"/>
              <a:buChar char="§"/>
            </a:pPr>
            <a:r>
              <a:rPr lang="zh-CN" altLang="en-US" sz="2400" smtClean="0"/>
              <a:t>税收。利息对公司是可以抵税的，对债权人是需要纳税的，如果债权人的纳税税率较低，他们可以得到一些好处。</a:t>
            </a:r>
          </a:p>
          <a:p>
            <a:pPr eaLnBrk="1" hangingPunct="1">
              <a:buFont typeface="Wingdings" pitchFamily="2" charset="2"/>
              <a:buChar char="§"/>
            </a:pPr>
            <a:r>
              <a:rPr lang="zh-CN" altLang="en-US" sz="2400" smtClean="0"/>
              <a:t>未来的投资机会。如果债券的限制性条款会影响企业未来的投资，则可赎回条款可帮助公司赎回那些有不利限制的债券。</a:t>
            </a:r>
          </a:p>
          <a:p>
            <a:pPr eaLnBrk="1" hangingPunct="1">
              <a:buFont typeface="Wingdings" pitchFamily="2" charset="2"/>
              <a:buChar char="§"/>
            </a:pPr>
            <a:r>
              <a:rPr lang="zh-CN" altLang="en-US" sz="2400" smtClean="0"/>
              <a:t>减少利率风险。当利率下降时，公司可赎回债券。当利率上升时，高利息债券的价格下跌较少。</a:t>
            </a:r>
          </a:p>
          <a:p>
            <a:pPr eaLnBrk="1" hangingPunct="1">
              <a:buFont typeface="Wingdings" pitchFamily="2" charset="2"/>
              <a:buChar char="§"/>
            </a:pPr>
            <a:endParaRPr lang="en-US" altLang="zh-CN" sz="2400" smtClean="0"/>
          </a:p>
        </p:txBody>
      </p:sp>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116</a:t>
            </a:fld>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noChangeArrowheads="1"/>
          </p:cNvSpPr>
          <p:nvPr>
            <p:ph type="title"/>
          </p:nvPr>
        </p:nvSpPr>
        <p:spPr>
          <a:xfrm>
            <a:off x="457200" y="704088"/>
            <a:ext cx="8229600" cy="515112"/>
          </a:xfrm>
        </p:spPr>
        <p:txBody>
          <a:bodyPr>
            <a:normAutofit fontScale="90000"/>
          </a:bodyPr>
          <a:lstStyle/>
          <a:p>
            <a:pPr eaLnBrk="1" hangingPunct="1"/>
            <a:r>
              <a:rPr lang="zh-CN" altLang="en-US" dirty="0" smtClean="0"/>
              <a:t>税收待遇</a:t>
            </a:r>
          </a:p>
        </p:txBody>
      </p:sp>
      <p:sp>
        <p:nvSpPr>
          <p:cNvPr id="134149" name="Rectangle 3"/>
          <p:cNvSpPr>
            <a:spLocks noGrp="1" noChangeArrowheads="1"/>
          </p:cNvSpPr>
          <p:nvPr>
            <p:ph idx="1"/>
          </p:nvPr>
        </p:nvSpPr>
        <p:spPr>
          <a:xfrm>
            <a:off x="611188" y="1557338"/>
            <a:ext cx="8208962" cy="4535487"/>
          </a:xfrm>
        </p:spPr>
        <p:txBody>
          <a:bodyPr/>
          <a:lstStyle/>
          <a:p>
            <a:pPr eaLnBrk="1" hangingPunct="1">
              <a:lnSpc>
                <a:spcPct val="90000"/>
              </a:lnSpc>
            </a:pPr>
            <a:r>
              <a:rPr lang="zh-CN" altLang="en-US" sz="2600" dirty="0" smtClean="0">
                <a:latin typeface="宋体" pitchFamily="2" charset="-122"/>
              </a:rPr>
              <a:t>享受免税待遇的债券的内在价值一般略高于没有免税待遇的债券。</a:t>
            </a:r>
          </a:p>
          <a:p>
            <a:pPr eaLnBrk="1" hangingPunct="1">
              <a:lnSpc>
                <a:spcPct val="90000"/>
              </a:lnSpc>
              <a:buFont typeface="Wingdings" pitchFamily="2" charset="2"/>
              <a:buNone/>
            </a:pPr>
            <a:r>
              <a:rPr lang="zh-CN" altLang="en-US" sz="2600" dirty="0" smtClean="0">
                <a:latin typeface="宋体" pitchFamily="2" charset="-122"/>
              </a:rPr>
              <a:t>     </a:t>
            </a:r>
            <a:r>
              <a:rPr lang="zh-CN" altLang="en-US" sz="2100" dirty="0" smtClean="0">
                <a:latin typeface="宋体" pitchFamily="2" charset="-122"/>
              </a:rPr>
              <a:t>例如，某</a:t>
            </a:r>
            <a:r>
              <a:rPr lang="en-US" altLang="zh-CN" sz="2100" dirty="0" smtClean="0">
                <a:latin typeface="宋体" pitchFamily="2" charset="-122"/>
              </a:rPr>
              <a:t>30</a:t>
            </a:r>
            <a:r>
              <a:rPr lang="zh-CN" altLang="en-US" sz="2100" dirty="0" smtClean="0">
                <a:latin typeface="宋体" pitchFamily="2" charset="-122"/>
              </a:rPr>
              <a:t>年期的零息票债券，面值为</a:t>
            </a:r>
            <a:r>
              <a:rPr lang="en-US" altLang="zh-CN" sz="2100" dirty="0" smtClean="0">
                <a:latin typeface="宋体" pitchFamily="2" charset="-122"/>
              </a:rPr>
              <a:t>1000</a:t>
            </a:r>
            <a:r>
              <a:rPr lang="zh-CN" altLang="en-US" sz="2100" dirty="0" smtClean="0">
                <a:latin typeface="宋体" pitchFamily="2" charset="-122"/>
              </a:rPr>
              <a:t>美元，预期收益率</a:t>
            </a:r>
            <a:r>
              <a:rPr lang="en-US" altLang="zh-CN" sz="2100" dirty="0" smtClean="0">
                <a:latin typeface="宋体" pitchFamily="2" charset="-122"/>
              </a:rPr>
              <a:t>10%</a:t>
            </a:r>
            <a:r>
              <a:rPr lang="zh-CN" altLang="en-US" sz="2100" dirty="0" smtClean="0">
                <a:latin typeface="宋体" pitchFamily="2" charset="-122"/>
              </a:rPr>
              <a:t>，则发行价为</a:t>
            </a:r>
            <a:r>
              <a:rPr lang="en-US" altLang="zh-CN" sz="2100" dirty="0" smtClean="0">
                <a:latin typeface="宋体" pitchFamily="2" charset="-122"/>
              </a:rPr>
              <a:t>1000/</a:t>
            </a:r>
            <a:r>
              <a:rPr lang="zh-CN" altLang="en-US" sz="2100" dirty="0" smtClean="0">
                <a:latin typeface="宋体" pitchFamily="2" charset="-122"/>
              </a:rPr>
              <a:t>（</a:t>
            </a:r>
            <a:r>
              <a:rPr lang="en-US" altLang="zh-CN" sz="2100" dirty="0" smtClean="0">
                <a:latin typeface="宋体" pitchFamily="2" charset="-122"/>
              </a:rPr>
              <a:t>1+10%</a:t>
            </a:r>
            <a:r>
              <a:rPr lang="zh-CN" altLang="en-US" sz="2100" dirty="0" smtClean="0">
                <a:latin typeface="宋体" pitchFamily="2" charset="-122"/>
              </a:rPr>
              <a:t>）</a:t>
            </a:r>
            <a:r>
              <a:rPr lang="en-US" altLang="zh-CN" sz="2100" baseline="30000" dirty="0" smtClean="0">
                <a:latin typeface="宋体" pitchFamily="2" charset="-122"/>
              </a:rPr>
              <a:t>30</a:t>
            </a:r>
            <a:r>
              <a:rPr lang="en-US" altLang="zh-CN" sz="2100" dirty="0" smtClean="0">
                <a:latin typeface="宋体" pitchFamily="2" charset="-122"/>
              </a:rPr>
              <a:t>=57.31</a:t>
            </a:r>
            <a:r>
              <a:rPr lang="zh-CN" altLang="en-US" sz="2100" dirty="0" smtClean="0">
                <a:latin typeface="宋体" pitchFamily="2" charset="-122"/>
              </a:rPr>
              <a:t>（美元）。一年后，预期收益率不变时，债券价格为</a:t>
            </a:r>
            <a:r>
              <a:rPr lang="en-US" altLang="zh-CN" sz="2100" dirty="0" smtClean="0">
                <a:latin typeface="宋体" pitchFamily="2" charset="-122"/>
              </a:rPr>
              <a:t>1000/</a:t>
            </a:r>
            <a:r>
              <a:rPr lang="zh-CN" altLang="en-US" sz="2100" dirty="0" smtClean="0">
                <a:latin typeface="宋体" pitchFamily="2" charset="-122"/>
              </a:rPr>
              <a:t>（</a:t>
            </a:r>
            <a:r>
              <a:rPr lang="en-US" altLang="zh-CN" sz="2100" dirty="0" smtClean="0">
                <a:latin typeface="宋体" pitchFamily="2" charset="-122"/>
              </a:rPr>
              <a:t>1+10%</a:t>
            </a:r>
            <a:r>
              <a:rPr lang="zh-CN" altLang="en-US" sz="2100" dirty="0" smtClean="0">
                <a:latin typeface="宋体" pitchFamily="2" charset="-122"/>
              </a:rPr>
              <a:t>）</a:t>
            </a:r>
            <a:r>
              <a:rPr lang="en-US" altLang="zh-CN" sz="2100" baseline="30000" dirty="0" smtClean="0">
                <a:latin typeface="宋体" pitchFamily="2" charset="-122"/>
              </a:rPr>
              <a:t>29</a:t>
            </a:r>
            <a:r>
              <a:rPr lang="en-US" altLang="zh-CN" sz="2100" dirty="0" smtClean="0">
                <a:latin typeface="宋体" pitchFamily="2" charset="-122"/>
              </a:rPr>
              <a:t>=63.04</a:t>
            </a:r>
            <a:r>
              <a:rPr lang="zh-CN" altLang="en-US" sz="2100" dirty="0" smtClean="0">
                <a:latin typeface="宋体" pitchFamily="2" charset="-122"/>
              </a:rPr>
              <a:t>（美元）。价差</a:t>
            </a:r>
            <a:r>
              <a:rPr lang="en-US" altLang="zh-CN" sz="2100" dirty="0" smtClean="0">
                <a:latin typeface="宋体" pitchFamily="2" charset="-122"/>
              </a:rPr>
              <a:t>63.04-57.31=5.73</a:t>
            </a:r>
            <a:r>
              <a:rPr lang="zh-CN" altLang="en-US" sz="2100" dirty="0" smtClean="0">
                <a:latin typeface="宋体" pitchFamily="2" charset="-122"/>
              </a:rPr>
              <a:t>（美元）作为利息收入来纳税。如果预期收益率下降为</a:t>
            </a:r>
            <a:r>
              <a:rPr lang="en-US" altLang="zh-CN" sz="2100" dirty="0" smtClean="0">
                <a:latin typeface="宋体" pitchFamily="2" charset="-122"/>
              </a:rPr>
              <a:t>9.9%</a:t>
            </a:r>
            <a:r>
              <a:rPr lang="zh-CN" altLang="en-US" sz="2100" dirty="0" smtClean="0">
                <a:latin typeface="宋体" pitchFamily="2" charset="-122"/>
              </a:rPr>
              <a:t>，债券价格变为</a:t>
            </a:r>
            <a:r>
              <a:rPr lang="en-US" altLang="zh-CN" sz="2100" dirty="0" smtClean="0">
                <a:latin typeface="宋体" pitchFamily="2" charset="-122"/>
              </a:rPr>
              <a:t>1000/</a:t>
            </a:r>
            <a:r>
              <a:rPr lang="zh-CN" altLang="en-US" sz="2100" dirty="0" smtClean="0">
                <a:latin typeface="宋体" pitchFamily="2" charset="-122"/>
              </a:rPr>
              <a:t>（</a:t>
            </a:r>
            <a:r>
              <a:rPr lang="en-US" altLang="zh-CN" sz="2100" dirty="0" smtClean="0">
                <a:latin typeface="宋体" pitchFamily="2" charset="-122"/>
              </a:rPr>
              <a:t>1+9.9%</a:t>
            </a:r>
            <a:r>
              <a:rPr lang="zh-CN" altLang="en-US" sz="2100" dirty="0" smtClean="0">
                <a:latin typeface="宋体" pitchFamily="2" charset="-122"/>
              </a:rPr>
              <a:t>）</a:t>
            </a:r>
            <a:r>
              <a:rPr lang="en-US" altLang="zh-CN" sz="2100" dirty="0" smtClean="0">
                <a:latin typeface="宋体" pitchFamily="2" charset="-122"/>
              </a:rPr>
              <a:t>=64.72</a:t>
            </a:r>
            <a:r>
              <a:rPr lang="zh-CN" altLang="en-US" sz="2100" dirty="0" smtClean="0">
                <a:latin typeface="宋体" pitchFamily="2" charset="-122"/>
              </a:rPr>
              <a:t>（美元）。若债券被卖掉，价差</a:t>
            </a:r>
            <a:r>
              <a:rPr lang="en-US" altLang="zh-CN" sz="2100" dirty="0" smtClean="0">
                <a:latin typeface="宋体" pitchFamily="2" charset="-122"/>
              </a:rPr>
              <a:t>64.72-63.04=1.68</a:t>
            </a:r>
            <a:r>
              <a:rPr lang="zh-CN" altLang="en-US" sz="2100" dirty="0" smtClean="0">
                <a:latin typeface="宋体" pitchFamily="2" charset="-122"/>
              </a:rPr>
              <a:t>（美元）作为资本收益以相应税率纳税；若债券没有卖掉，则</a:t>
            </a:r>
            <a:r>
              <a:rPr lang="en-US" altLang="zh-CN" sz="2100" dirty="0" smtClean="0">
                <a:latin typeface="宋体" pitchFamily="2" charset="-122"/>
              </a:rPr>
              <a:t>1.68</a:t>
            </a:r>
            <a:r>
              <a:rPr lang="zh-CN" altLang="en-US" sz="2100" dirty="0" smtClean="0">
                <a:latin typeface="宋体" pitchFamily="2" charset="-122"/>
              </a:rPr>
              <a:t>美元的价差作为未实现的资本收益</a:t>
            </a:r>
            <a:r>
              <a:rPr lang="en-US" altLang="zh-CN" sz="2100" dirty="0" smtClean="0">
                <a:latin typeface="宋体" pitchFamily="2" charset="-122"/>
              </a:rPr>
              <a:t>(unrealized capital gains)</a:t>
            </a:r>
            <a:r>
              <a:rPr lang="zh-CN" altLang="en-US" sz="2100" dirty="0" smtClean="0">
                <a:latin typeface="宋体" pitchFamily="2" charset="-122"/>
              </a:rPr>
              <a:t>不需纳税。</a:t>
            </a:r>
            <a:r>
              <a:rPr lang="zh-CN" altLang="en-US" sz="2100" dirty="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117</a:t>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p:txBody>
          <a:bodyPr/>
          <a:lstStyle/>
          <a:p>
            <a:pPr eaLnBrk="1" hangingPunct="1"/>
            <a:r>
              <a:rPr lang="zh-CN" altLang="en-US" smtClean="0">
                <a:latin typeface="宋体" pitchFamily="2" charset="-122"/>
              </a:rPr>
              <a:t>流动性</a:t>
            </a:r>
          </a:p>
        </p:txBody>
      </p:sp>
      <p:sp>
        <p:nvSpPr>
          <p:cNvPr id="135173" name="Rectangle 3"/>
          <p:cNvSpPr>
            <a:spLocks noGrp="1" noChangeArrowheads="1"/>
          </p:cNvSpPr>
          <p:nvPr>
            <p:ph idx="1"/>
          </p:nvPr>
        </p:nvSpPr>
        <p:spPr/>
        <p:txBody>
          <a:bodyPr/>
          <a:lstStyle/>
          <a:p>
            <a:pPr eaLnBrk="1" hangingPunct="1"/>
            <a:r>
              <a:rPr lang="zh-CN" altLang="en-US" smtClean="0">
                <a:latin typeface="宋体" pitchFamily="2" charset="-122"/>
              </a:rPr>
              <a:t>债券的流动性与债券的内在价值呈正比例关系。</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118</a:t>
            </a:fld>
            <a:endParaRPr lang="en-US" altLang="zh-C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2"/>
          <p:cNvSpPr>
            <a:spLocks noGrp="1" noChangeArrowheads="1"/>
          </p:cNvSpPr>
          <p:nvPr>
            <p:ph type="title"/>
          </p:nvPr>
        </p:nvSpPr>
        <p:spPr/>
        <p:txBody>
          <a:bodyPr/>
          <a:lstStyle/>
          <a:p>
            <a:pPr eaLnBrk="1" hangingPunct="1"/>
            <a:r>
              <a:rPr lang="zh-CN" altLang="en-US" smtClean="0">
                <a:latin typeface="宋体" pitchFamily="2" charset="-122"/>
              </a:rPr>
              <a:t>违约风险</a:t>
            </a:r>
          </a:p>
        </p:txBody>
      </p:sp>
      <p:sp>
        <p:nvSpPr>
          <p:cNvPr id="136197" name="Rectangle 3"/>
          <p:cNvSpPr>
            <a:spLocks noGrp="1" noChangeArrowheads="1"/>
          </p:cNvSpPr>
          <p:nvPr>
            <p:ph idx="1"/>
          </p:nvPr>
        </p:nvSpPr>
        <p:spPr/>
        <p:txBody>
          <a:bodyPr/>
          <a:lstStyle/>
          <a:p>
            <a:pPr eaLnBrk="1" hangingPunct="1"/>
            <a:r>
              <a:rPr lang="zh-CN" altLang="en-US" smtClean="0">
                <a:latin typeface="宋体" pitchFamily="2" charset="-122"/>
              </a:rPr>
              <a:t>违约风险越高，投资收益率也应该越高。</a:t>
            </a:r>
          </a:p>
          <a:p>
            <a:pPr eaLnBrk="1" hangingPunct="1"/>
            <a:r>
              <a:rPr lang="zh-CN" altLang="en-US" smtClean="0">
                <a:latin typeface="宋体" pitchFamily="2" charset="-122"/>
              </a:rPr>
              <a:t>债券评级依据的主要财务比率有：</a:t>
            </a:r>
            <a:r>
              <a:rPr lang="zh-CN" altLang="en-US" smtClean="0"/>
              <a:t> </a:t>
            </a:r>
          </a:p>
          <a:p>
            <a:pPr algn="just" eaLnBrk="1" hangingPunct="1">
              <a:buFont typeface="Wingdings" pitchFamily="2" charset="2"/>
              <a:buNone/>
            </a:pPr>
            <a:r>
              <a:rPr lang="zh-CN" altLang="en-US" smtClean="0"/>
              <a:t>      固定成本倍数、比率、流动性比率、盈利性比率、</a:t>
            </a:r>
            <a:r>
              <a:rPr lang="zh-CN" altLang="en-US" smtClean="0">
                <a:latin typeface="宋体" pitchFamily="2" charset="-122"/>
              </a:rPr>
              <a:t>现金比率</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119</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zh-CN" altLang="en-US" sz="4200" smtClean="0">
                <a:solidFill>
                  <a:srgbClr val="000000"/>
                </a:solidFill>
                <a:latin typeface="宋体" pitchFamily="2" charset="-122"/>
              </a:rPr>
              <a:t>金融债券</a:t>
            </a:r>
          </a:p>
        </p:txBody>
      </p:sp>
      <p:sp>
        <p:nvSpPr>
          <p:cNvPr id="13317" name="Rectangle 3"/>
          <p:cNvSpPr>
            <a:spLocks noGrp="1" noChangeArrowheads="1"/>
          </p:cNvSpPr>
          <p:nvPr>
            <p:ph idx="1"/>
          </p:nvPr>
        </p:nvSpPr>
        <p:spPr>
          <a:xfrm>
            <a:off x="566738" y="1752600"/>
            <a:ext cx="8001000" cy="4149725"/>
          </a:xfrm>
        </p:spPr>
        <p:txBody>
          <a:bodyPr/>
          <a:lstStyle/>
          <a:p>
            <a:pPr eaLnBrk="1" hangingPunct="1">
              <a:buFont typeface="Wingdings" pitchFamily="2" charset="2"/>
              <a:buNone/>
            </a:pPr>
            <a:r>
              <a:rPr lang="en-US" altLang="zh-CN" sz="3400" smtClean="0">
                <a:solidFill>
                  <a:srgbClr val="000000"/>
                </a:solidFill>
                <a:latin typeface="Times New Roman" pitchFamily="18" charset="0"/>
              </a:rPr>
              <a:t>   </a:t>
            </a:r>
            <a:r>
              <a:rPr lang="zh-CN" altLang="en-US" sz="3400" smtClean="0">
                <a:solidFill>
                  <a:srgbClr val="000000"/>
                </a:solidFill>
                <a:latin typeface="Times New Roman" pitchFamily="18" charset="0"/>
              </a:rPr>
              <a:t>金融债券是银行等金融机构为筹集信贷资金而发行的债券。在西方国家，由于金融机构大多属于股份公司组织，故金融债券可纳入公司债券的范围。它的</a:t>
            </a:r>
            <a:r>
              <a:rPr lang="zh-CN" altLang="en-US" sz="3400" smtClean="0">
                <a:solidFill>
                  <a:srgbClr val="000000"/>
                </a:solidFill>
                <a:latin typeface="宋体" pitchFamily="2" charset="-122"/>
              </a:rPr>
              <a:t>信用风险要比公司债券低。</a:t>
            </a:r>
            <a:r>
              <a:rPr lang="zh-CN" altLang="en-US" sz="3400" smtClean="0">
                <a:solidFill>
                  <a:srgbClr val="000000"/>
                </a:solidFill>
                <a:latin typeface="Times New Roman" pitchFamily="18" charset="0"/>
              </a:rPr>
              <a:t> </a:t>
            </a:r>
            <a:endParaRPr lang="zh-CN" altLang="en-US" sz="3400" smtClean="0">
              <a:solidFill>
                <a:srgbClr val="000000"/>
              </a:solidFill>
              <a:latin typeface="宋体" pitchFamily="2" charset="-122"/>
            </a:endParaRPr>
          </a:p>
          <a:p>
            <a:pPr eaLnBrk="1" hangingPunct="1">
              <a:buFont typeface="Wingdings" pitchFamily="2" charset="2"/>
              <a:buNone/>
            </a:pP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p:cNvSpPr>
            <a:spLocks noGrp="1" noChangeArrowheads="1"/>
          </p:cNvSpPr>
          <p:nvPr>
            <p:ph type="title"/>
          </p:nvPr>
        </p:nvSpPr>
        <p:spPr/>
        <p:txBody>
          <a:bodyPr/>
          <a:lstStyle/>
          <a:p>
            <a:pPr eaLnBrk="1" hangingPunct="1"/>
            <a:r>
              <a:rPr lang="zh-CN" altLang="en-US" dirty="0" smtClean="0">
                <a:latin typeface="宋体" pitchFamily="2" charset="-122"/>
              </a:rPr>
              <a:t>可转换性</a:t>
            </a:r>
            <a:r>
              <a:rPr lang="zh-CN" altLang="en-US" dirty="0" smtClean="0"/>
              <a:t> </a:t>
            </a:r>
          </a:p>
        </p:txBody>
      </p:sp>
      <p:sp>
        <p:nvSpPr>
          <p:cNvPr id="137221" name="Rectangle 3"/>
          <p:cNvSpPr>
            <a:spLocks noGrp="1" noChangeArrowheads="1"/>
          </p:cNvSpPr>
          <p:nvPr>
            <p:ph idx="1"/>
          </p:nvPr>
        </p:nvSpPr>
        <p:spPr/>
        <p:txBody>
          <a:bodyPr/>
          <a:lstStyle/>
          <a:p>
            <a:pPr eaLnBrk="1" hangingPunct="1"/>
            <a:r>
              <a:rPr lang="zh-CN" altLang="en-US" dirty="0" smtClean="0">
                <a:latin typeface="宋体" pitchFamily="2" charset="-122"/>
              </a:rPr>
              <a:t>可转换债券息票率和承诺的到期收益率通常较低</a:t>
            </a:r>
            <a:r>
              <a:rPr lang="zh-CN" altLang="en-US" dirty="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120</a:t>
            </a:fld>
            <a:endParaRPr lang="en-US" altLang="zh-CN"/>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2"/>
          <p:cNvSpPr>
            <a:spLocks noGrp="1" noChangeArrowheads="1"/>
          </p:cNvSpPr>
          <p:nvPr>
            <p:ph type="title"/>
          </p:nvPr>
        </p:nvSpPr>
        <p:spPr/>
        <p:txBody>
          <a:bodyPr/>
          <a:lstStyle/>
          <a:p>
            <a:pPr eaLnBrk="1" hangingPunct="1"/>
            <a:r>
              <a:rPr lang="zh-CN" altLang="en-US" smtClean="0">
                <a:latin typeface="宋体" pitchFamily="2" charset="-122"/>
              </a:rPr>
              <a:t>可延期性</a:t>
            </a:r>
          </a:p>
        </p:txBody>
      </p:sp>
      <p:sp>
        <p:nvSpPr>
          <p:cNvPr id="138245" name="Rectangle 3"/>
          <p:cNvSpPr>
            <a:spLocks noGrp="1" noChangeArrowheads="1"/>
          </p:cNvSpPr>
          <p:nvPr>
            <p:ph idx="1"/>
          </p:nvPr>
        </p:nvSpPr>
        <p:spPr/>
        <p:txBody>
          <a:bodyPr/>
          <a:lstStyle/>
          <a:p>
            <a:pPr eaLnBrk="1" hangingPunct="1"/>
            <a:r>
              <a:rPr lang="zh-CN" altLang="en-US" smtClean="0">
                <a:latin typeface="宋体" pitchFamily="2" charset="-122"/>
              </a:rPr>
              <a:t>可延期债券的息票率和承诺的到期收益率较低。</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121</a:t>
            </a:fld>
            <a:endParaRPr lang="en-US" altLang="zh-CN"/>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457200" y="609600"/>
            <a:ext cx="8229600" cy="819912"/>
          </a:xfrm>
        </p:spPr>
        <p:txBody>
          <a:bodyPr>
            <a:normAutofit/>
          </a:bodyPr>
          <a:lstStyle/>
          <a:p>
            <a:pPr eaLnBrk="1" hangingPunct="1"/>
            <a:r>
              <a:rPr lang="zh-CN" altLang="en-US" sz="4800" dirty="0" smtClean="0">
                <a:latin typeface="宋体" pitchFamily="2" charset="-122"/>
              </a:rPr>
              <a:t>债券定价原理</a:t>
            </a:r>
            <a:r>
              <a:rPr lang="zh-CN" altLang="en-US" sz="4800" dirty="0" smtClean="0"/>
              <a:t> </a:t>
            </a:r>
          </a:p>
        </p:txBody>
      </p:sp>
      <p:sp>
        <p:nvSpPr>
          <p:cNvPr id="139269" name="Rectangle 3"/>
          <p:cNvSpPr>
            <a:spLocks noGrp="1" noChangeArrowheads="1"/>
          </p:cNvSpPr>
          <p:nvPr>
            <p:ph idx="1"/>
          </p:nvPr>
        </p:nvSpPr>
        <p:spPr>
          <a:xfrm>
            <a:off x="611188" y="1557338"/>
            <a:ext cx="7772400" cy="4114800"/>
          </a:xfrm>
        </p:spPr>
        <p:txBody>
          <a:bodyPr/>
          <a:lstStyle/>
          <a:p>
            <a:pPr eaLnBrk="1" hangingPunct="1"/>
            <a:r>
              <a:rPr lang="zh-CN" altLang="en-US" sz="2600" b="1" dirty="0" smtClean="0">
                <a:latin typeface="宋体" pitchFamily="2" charset="-122"/>
              </a:rPr>
              <a:t>定理一</a:t>
            </a:r>
            <a:r>
              <a:rPr lang="zh-CN" altLang="en-US" sz="2600" dirty="0" smtClean="0">
                <a:latin typeface="宋体" pitchFamily="2" charset="-122"/>
              </a:rPr>
              <a:t>：债券的价格与债券的收益率成反比例关系。</a:t>
            </a:r>
            <a:r>
              <a:rPr lang="zh-CN" altLang="en-US" sz="2600" dirty="0" smtClean="0"/>
              <a:t> </a:t>
            </a:r>
          </a:p>
          <a:p>
            <a:pPr eaLnBrk="1" hangingPunct="1"/>
            <a:r>
              <a:rPr lang="zh-CN" altLang="en-US" sz="2600" b="1" dirty="0" smtClean="0">
                <a:latin typeface="宋体" pitchFamily="2" charset="-122"/>
              </a:rPr>
              <a:t>定理二：</a:t>
            </a:r>
            <a:r>
              <a:rPr lang="zh-CN" altLang="en-US" sz="2600" dirty="0" smtClean="0">
                <a:latin typeface="宋体" pitchFamily="2" charset="-122"/>
              </a:rPr>
              <a:t>当债券的收益率不变，即债券的息票率与收益率之间的差额固定不变时，债券的到期时间与债券价格的波动幅度之间成正比关系。</a:t>
            </a:r>
            <a:r>
              <a:rPr lang="zh-CN" altLang="en-US" sz="2600" dirty="0" smtClean="0"/>
              <a:t> </a:t>
            </a:r>
          </a:p>
          <a:p>
            <a:pPr eaLnBrk="1" hangingPunct="1"/>
            <a:r>
              <a:rPr lang="zh-CN" altLang="en-US" sz="2600" b="1" dirty="0" smtClean="0">
                <a:latin typeface="宋体" pitchFamily="2" charset="-122"/>
              </a:rPr>
              <a:t>定理三</a:t>
            </a:r>
            <a:r>
              <a:rPr lang="zh-CN" altLang="en-US" sz="2600" dirty="0" smtClean="0">
                <a:latin typeface="宋体" pitchFamily="2" charset="-122"/>
              </a:rPr>
              <a:t>：随着债券到期时间的临近，债券价格的波动幅度减少，并且是以递增的速度减少；反之，到期时间越长，债券价格波动幅度增加，并且是以递减的速度增加。</a:t>
            </a:r>
            <a:r>
              <a:rPr lang="zh-CN" altLang="en-US" sz="2600" dirty="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122</a:t>
            </a:fld>
            <a:endParaRPr lang="en-US" altLang="zh-CN"/>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2"/>
          <p:cNvSpPr>
            <a:spLocks noGrp="1" noChangeArrowheads="1"/>
          </p:cNvSpPr>
          <p:nvPr>
            <p:ph type="title"/>
          </p:nvPr>
        </p:nvSpPr>
        <p:spPr/>
        <p:txBody>
          <a:bodyPr/>
          <a:lstStyle/>
          <a:p>
            <a:pPr eaLnBrk="1" hangingPunct="1"/>
            <a:r>
              <a:rPr lang="zh-CN" altLang="en-US" dirty="0" smtClean="0">
                <a:latin typeface="宋体" pitchFamily="2" charset="-122"/>
              </a:rPr>
              <a:t>债券定价原理</a:t>
            </a:r>
          </a:p>
        </p:txBody>
      </p:sp>
      <p:sp>
        <p:nvSpPr>
          <p:cNvPr id="140293" name="Rectangle 3"/>
          <p:cNvSpPr>
            <a:spLocks noGrp="1" noChangeArrowheads="1"/>
          </p:cNvSpPr>
          <p:nvPr>
            <p:ph idx="1"/>
          </p:nvPr>
        </p:nvSpPr>
        <p:spPr/>
        <p:txBody>
          <a:bodyPr/>
          <a:lstStyle/>
          <a:p>
            <a:pPr eaLnBrk="1" hangingPunct="1"/>
            <a:r>
              <a:rPr lang="zh-CN" altLang="en-US" b="1" smtClean="0">
                <a:latin typeface="宋体" pitchFamily="2" charset="-122"/>
              </a:rPr>
              <a:t>定理四</a:t>
            </a:r>
            <a:r>
              <a:rPr lang="zh-CN" altLang="en-US" smtClean="0">
                <a:latin typeface="宋体" pitchFamily="2" charset="-122"/>
              </a:rPr>
              <a:t>：对于期限既定的债券，由收益率下降导致的债券价格上升的幅度大于同等幅度的收益率上升导致的债券价格下降的幅度。</a:t>
            </a:r>
            <a:r>
              <a:rPr lang="zh-CN" altLang="en-US" smtClean="0"/>
              <a:t> </a:t>
            </a:r>
          </a:p>
          <a:p>
            <a:pPr eaLnBrk="1" hangingPunct="1"/>
            <a:r>
              <a:rPr lang="zh-CN" altLang="en-US" b="1" smtClean="0">
                <a:latin typeface="宋体" pitchFamily="2" charset="-122"/>
              </a:rPr>
              <a:t>定理五</a:t>
            </a:r>
            <a:r>
              <a:rPr lang="zh-CN" altLang="en-US" smtClean="0">
                <a:latin typeface="宋体" pitchFamily="2" charset="-122"/>
              </a:rPr>
              <a:t>：对于给定的收益率变动幅度，债券的息票率与债券价格的波动幅度之间成反比关系。</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123</a:t>
            </a:fld>
            <a:endParaRPr lang="en-US" altLang="zh-CN"/>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ph type="tbl" idx="1"/>
          </p:nvPr>
        </p:nvGraphicFramePr>
        <p:xfrm>
          <a:off x="685800" y="1412875"/>
          <a:ext cx="8002588" cy="3870327"/>
        </p:xfrm>
        <a:graphic>
          <a:graphicData uri="http://schemas.openxmlformats.org/drawingml/2006/table">
            <a:tbl>
              <a:tblPr/>
              <a:tblGrid>
                <a:gridCol w="2173288">
                  <a:extLst>
                    <a:ext uri="{9D8B030D-6E8A-4147-A177-3AD203B41FA5}">
                      <a16:colId xmlns:a16="http://schemas.microsoft.com/office/drawing/2014/main" xmlns="" val="20000"/>
                    </a:ext>
                  </a:extLst>
                </a:gridCol>
                <a:gridCol w="1943100">
                  <a:extLst>
                    <a:ext uri="{9D8B030D-6E8A-4147-A177-3AD203B41FA5}">
                      <a16:colId xmlns:a16="http://schemas.microsoft.com/office/drawing/2014/main" xmlns="" val="20001"/>
                    </a:ext>
                  </a:extLst>
                </a:gridCol>
                <a:gridCol w="1943100">
                  <a:extLst>
                    <a:ext uri="{9D8B030D-6E8A-4147-A177-3AD203B41FA5}">
                      <a16:colId xmlns:a16="http://schemas.microsoft.com/office/drawing/2014/main" xmlns="" val="20002"/>
                    </a:ext>
                  </a:extLst>
                </a:gridCol>
                <a:gridCol w="1943100">
                  <a:extLst>
                    <a:ext uri="{9D8B030D-6E8A-4147-A177-3AD203B41FA5}">
                      <a16:colId xmlns:a16="http://schemas.microsoft.com/office/drawing/2014/main" xmlns="" val="20003"/>
                    </a:ext>
                  </a:extLst>
                </a:gridCol>
              </a:tblGrid>
              <a:tr h="684212">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zh-CN"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证券</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证券</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B</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证券</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C</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387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当前价格</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73088">
                <a:tc gridSpan="4">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现金流</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52228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第一年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402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2228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第二年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402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2228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第三年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1331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402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1100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2228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到期收益率（</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0F9156A7-283A-4EDF-8F3A-CFDFB3E049FF}" type="slidenum">
              <a:rPr lang="en-US" altLang="zh-CN" smtClean="0"/>
              <a:pPr>
                <a:defRPr/>
              </a:pPr>
              <a:t>124</a:t>
            </a:fld>
            <a:endParaRPr lang="en-US" altLang="zh-CN"/>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ph type="tbl" idx="1"/>
          </p:nvPr>
        </p:nvGraphicFramePr>
        <p:xfrm>
          <a:off x="685800" y="1484313"/>
          <a:ext cx="7772400" cy="4611688"/>
        </p:xfrm>
        <a:graphic>
          <a:graphicData uri="http://schemas.openxmlformats.org/drawingml/2006/table">
            <a:tbl>
              <a:tblPr/>
              <a:tblGrid>
                <a:gridCol w="1943100">
                  <a:extLst>
                    <a:ext uri="{9D8B030D-6E8A-4147-A177-3AD203B41FA5}">
                      <a16:colId xmlns:a16="http://schemas.microsoft.com/office/drawing/2014/main" xmlns="" val="20000"/>
                    </a:ext>
                  </a:extLst>
                </a:gridCol>
                <a:gridCol w="1943100">
                  <a:extLst>
                    <a:ext uri="{9D8B030D-6E8A-4147-A177-3AD203B41FA5}">
                      <a16:colId xmlns:a16="http://schemas.microsoft.com/office/drawing/2014/main" xmlns="" val="20001"/>
                    </a:ext>
                  </a:extLst>
                </a:gridCol>
                <a:gridCol w="1943100">
                  <a:extLst>
                    <a:ext uri="{9D8B030D-6E8A-4147-A177-3AD203B41FA5}">
                      <a16:colId xmlns:a16="http://schemas.microsoft.com/office/drawing/2014/main" xmlns="" val="20002"/>
                    </a:ext>
                  </a:extLst>
                </a:gridCol>
                <a:gridCol w="1943100">
                  <a:extLst>
                    <a:ext uri="{9D8B030D-6E8A-4147-A177-3AD203B41FA5}">
                      <a16:colId xmlns:a16="http://schemas.microsoft.com/office/drawing/2014/main" xmlns="" val="20003"/>
                    </a:ext>
                  </a:extLst>
                </a:gridCol>
              </a:tblGrid>
              <a:tr h="768350">
                <a:tc gridSpan="4">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利率为</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11%</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时的现值</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7683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第一年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362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699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第二年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326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683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第三年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972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294</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803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683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总计</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972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982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974</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683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价格的变化（</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0F9156A7-283A-4EDF-8F3A-CFDFB3E049FF}" type="slidenum">
              <a:rPr lang="en-US" altLang="zh-CN" smtClean="0"/>
              <a:pPr>
                <a:defRPr/>
              </a:pPr>
              <a:t>125</a:t>
            </a:fld>
            <a:endParaRPr lang="en-US" altLang="zh-CN"/>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idx="1"/>
          </p:nvPr>
        </p:nvSpPr>
        <p:spPr>
          <a:xfrm>
            <a:off x="685800" y="908050"/>
            <a:ext cx="7772400" cy="5187950"/>
          </a:xfrm>
        </p:spPr>
        <p:txBody>
          <a:bodyPr/>
          <a:lstStyle/>
          <a:p>
            <a:pPr eaLnBrk="1" hangingPunct="1"/>
            <a:r>
              <a:rPr lang="zh-CN" altLang="en-US" smtClean="0"/>
              <a:t>三种债券的期限相同，但现金流方式存在显著差异。三只债券表现出对利率变化不同的敏感性，因此，期限对证券的相对利率敏感性的影响是有限的。</a:t>
            </a:r>
          </a:p>
          <a:p>
            <a:pPr eaLnBrk="1" hangingPunct="1"/>
            <a:r>
              <a:rPr lang="zh-CN" altLang="en-US" b="1" smtClean="0">
                <a:solidFill>
                  <a:srgbClr val="FF3300"/>
                </a:solidFill>
              </a:rPr>
              <a:t>久期</a:t>
            </a:r>
            <a:r>
              <a:rPr lang="zh-CN" altLang="en-US" smtClean="0"/>
              <a:t>可以评价具有不同现金流方式的证券的相对承担利率风险的成分，因为它既考虑到期末的现金流又考虑到期间的现金流支付情况（从而使得债券定价定理</a:t>
            </a:r>
            <a:r>
              <a:rPr lang="en-US" altLang="zh-CN" smtClean="0"/>
              <a:t>2</a:t>
            </a:r>
            <a:r>
              <a:rPr lang="zh-CN" altLang="en-US" smtClean="0"/>
              <a:t>得以精确化）。</a:t>
            </a:r>
          </a:p>
          <a:p>
            <a:pPr eaLnBrk="1" hangingPunct="1"/>
            <a:r>
              <a:rPr lang="en-US" altLang="zh-CN" smtClean="0"/>
              <a:t>Macauley(1938)  </a:t>
            </a:r>
          </a:p>
        </p:txBody>
      </p:sp>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126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2"/>
          <p:cNvSpPr>
            <a:spLocks noGrp="1" noChangeArrowheads="1"/>
          </p:cNvSpPr>
          <p:nvPr>
            <p:ph type="title"/>
          </p:nvPr>
        </p:nvSpPr>
        <p:spPr/>
        <p:txBody>
          <a:bodyPr/>
          <a:lstStyle/>
          <a:p>
            <a:pPr eaLnBrk="1" hangingPunct="1"/>
            <a:r>
              <a:rPr lang="zh-CN" altLang="en-US" smtClean="0">
                <a:latin typeface="宋体" pitchFamily="2" charset="-122"/>
              </a:rPr>
              <a:t>久期</a:t>
            </a:r>
          </a:p>
        </p:txBody>
      </p:sp>
      <p:sp>
        <p:nvSpPr>
          <p:cNvPr id="144389" name="Rectangle 3"/>
          <p:cNvSpPr>
            <a:spLocks noGrp="1" noChangeArrowheads="1"/>
          </p:cNvSpPr>
          <p:nvPr>
            <p:ph idx="1"/>
          </p:nvPr>
        </p:nvSpPr>
        <p:spPr/>
        <p:txBody>
          <a:bodyPr/>
          <a:lstStyle/>
          <a:p>
            <a:pPr eaLnBrk="1" hangingPunct="1"/>
            <a:r>
              <a:rPr lang="zh-CN" altLang="en-US" smtClean="0">
                <a:latin typeface="宋体" pitchFamily="2" charset="-122"/>
              </a:rPr>
              <a:t>久期的计算公式</a:t>
            </a:r>
            <a:r>
              <a:rPr lang="zh-CN" altLang="en-US" smtClean="0"/>
              <a:t> </a:t>
            </a:r>
          </a:p>
        </p:txBody>
      </p:sp>
      <p:sp>
        <p:nvSpPr>
          <p:cNvPr id="144390" name="Rectangle 4"/>
          <p:cNvSpPr>
            <a:spLocks noChangeArrowheads="1"/>
          </p:cNvSpPr>
          <p:nvPr/>
        </p:nvSpPr>
        <p:spPr bwMode="auto">
          <a:xfrm>
            <a:off x="3490913"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4391" name="Object 5"/>
          <p:cNvGraphicFramePr>
            <a:graphicFrameLocks noChangeAspect="1"/>
          </p:cNvGraphicFramePr>
          <p:nvPr/>
        </p:nvGraphicFramePr>
        <p:xfrm>
          <a:off x="762000" y="2819400"/>
          <a:ext cx="7467600" cy="2236788"/>
        </p:xfrm>
        <a:graphic>
          <a:graphicData uri="http://schemas.openxmlformats.org/presentationml/2006/ole">
            <mc:AlternateContent xmlns:mc="http://schemas.openxmlformats.org/markup-compatibility/2006">
              <mc:Choice xmlns:v="urn:schemas-microsoft-com:vml" Requires="v">
                <p:oleObj spid="_x0000_s144432" r:id="rId3" imgW="2159000" imgH="647700" progId="Equation.3">
                  <p:embed/>
                </p:oleObj>
              </mc:Choice>
              <mc:Fallback>
                <p:oleObj r:id="rId3" imgW="2159000" imgH="647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7467600"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127</a:t>
            </a:fld>
            <a:endParaRPr lang="en-US"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2"/>
          <p:cNvSpPr>
            <a:spLocks noGrp="1" noChangeArrowheads="1"/>
          </p:cNvSpPr>
          <p:nvPr>
            <p:ph type="title"/>
          </p:nvPr>
        </p:nvSpPr>
        <p:spPr>
          <a:xfrm>
            <a:off x="2133600" y="5715000"/>
            <a:ext cx="609600" cy="457200"/>
          </a:xfrm>
        </p:spPr>
        <p:txBody>
          <a:bodyPr>
            <a:normAutofit fontScale="90000"/>
          </a:bodyPr>
          <a:lstStyle/>
          <a:p>
            <a:pPr eaLnBrk="1" hangingPunct="1"/>
            <a:r>
              <a:rPr lang="en-US" altLang="zh-CN" sz="3400" smtClean="0"/>
              <a:t>+</a:t>
            </a:r>
          </a:p>
        </p:txBody>
      </p:sp>
      <p:sp>
        <p:nvSpPr>
          <p:cNvPr id="145413" name="Rectangle 3"/>
          <p:cNvSpPr>
            <a:spLocks noGrp="1" noChangeArrowheads="1"/>
          </p:cNvSpPr>
          <p:nvPr>
            <p:ph type="body" sz="half" idx="1"/>
          </p:nvPr>
        </p:nvSpPr>
        <p:spPr>
          <a:xfrm>
            <a:off x="566738" y="1752600"/>
            <a:ext cx="7839075" cy="760413"/>
          </a:xfrm>
        </p:spPr>
        <p:txBody>
          <a:bodyPr/>
          <a:lstStyle/>
          <a:p>
            <a:pPr eaLnBrk="1" hangingPunct="1">
              <a:lnSpc>
                <a:spcPct val="120000"/>
              </a:lnSpc>
            </a:pPr>
            <a:r>
              <a:rPr lang="zh-CN" altLang="en-US" sz="1700" smtClean="0"/>
              <a:t>久期（</a:t>
            </a:r>
            <a:r>
              <a:rPr lang="en-US" altLang="zh-CN" sz="1700" smtClean="0"/>
              <a:t>duration</a:t>
            </a:r>
            <a:r>
              <a:rPr lang="zh-CN" altLang="en-US" sz="1700" smtClean="0"/>
              <a:t>）是对债券的每次息票利息或本金支付时间的加权平均，每次支付时间的权重是该支付现值在债券总价值（债券价格）中所占的比例。</a:t>
            </a:r>
          </a:p>
        </p:txBody>
      </p:sp>
      <p:sp>
        <p:nvSpPr>
          <p:cNvPr id="145414" name="Rectangle 4"/>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5415" name="Object 5"/>
          <p:cNvGraphicFramePr>
            <a:graphicFrameLocks noChangeAspect="1"/>
          </p:cNvGraphicFramePr>
          <p:nvPr/>
        </p:nvGraphicFramePr>
        <p:xfrm>
          <a:off x="2571750" y="2743200"/>
          <a:ext cx="4229100" cy="820738"/>
        </p:xfrm>
        <a:graphic>
          <a:graphicData uri="http://schemas.openxmlformats.org/presentationml/2006/ole">
            <mc:AlternateContent xmlns:mc="http://schemas.openxmlformats.org/markup-compatibility/2006">
              <mc:Choice xmlns:v="urn:schemas-microsoft-com:vml" Requires="v">
                <p:oleObj spid="_x0000_s145585" name="公式" r:id="rId3" imgW="1838257" imgH="390615" progId="Equation.3">
                  <p:embed/>
                </p:oleObj>
              </mc:Choice>
              <mc:Fallback>
                <p:oleObj name="公式" r:id="rId3" imgW="1838257" imgH="3906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743200"/>
                        <a:ext cx="42291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6"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5417" name="Object 7"/>
          <p:cNvGraphicFramePr>
            <a:graphicFrameLocks noChangeAspect="1"/>
          </p:cNvGraphicFramePr>
          <p:nvPr/>
        </p:nvGraphicFramePr>
        <p:xfrm>
          <a:off x="1676400" y="3886200"/>
          <a:ext cx="6170613" cy="688975"/>
        </p:xfrm>
        <a:graphic>
          <a:graphicData uri="http://schemas.openxmlformats.org/presentationml/2006/ole">
            <mc:AlternateContent xmlns:mc="http://schemas.openxmlformats.org/markup-compatibility/2006">
              <mc:Choice xmlns:v="urn:schemas-microsoft-com:vml" Requires="v">
                <p:oleObj spid="_x0000_s145586" name="公式" r:id="rId5" imgW="3009900" imgH="390615" progId="Equation.3">
                  <p:embed/>
                </p:oleObj>
              </mc:Choice>
              <mc:Fallback>
                <p:oleObj name="公式" r:id="rId5" imgW="3009900" imgH="39061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886200"/>
                        <a:ext cx="617061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8" name="Object 8"/>
          <p:cNvGraphicFramePr>
            <a:graphicFrameLocks noChangeAspect="1"/>
          </p:cNvGraphicFramePr>
          <p:nvPr/>
        </p:nvGraphicFramePr>
        <p:xfrm>
          <a:off x="1020763" y="4800600"/>
          <a:ext cx="2940050" cy="933450"/>
        </p:xfrm>
        <a:graphic>
          <a:graphicData uri="http://schemas.openxmlformats.org/presentationml/2006/ole">
            <mc:AlternateContent xmlns:mc="http://schemas.openxmlformats.org/markup-compatibility/2006">
              <mc:Choice xmlns:v="urn:schemas-microsoft-com:vml" Requires="v">
                <p:oleObj spid="_x0000_s145587" name="公式" r:id="rId7" imgW="1838257" imgH="723810" progId="Equation.3">
                  <p:embed/>
                </p:oleObj>
              </mc:Choice>
              <mc:Fallback>
                <p:oleObj name="公式" r:id="rId7" imgW="1838257" imgH="72381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763" y="4800600"/>
                        <a:ext cx="29400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9"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5420" name="Object 10"/>
          <p:cNvGraphicFramePr>
            <a:graphicFrameLocks noChangeAspect="1"/>
          </p:cNvGraphicFramePr>
          <p:nvPr/>
        </p:nvGraphicFramePr>
        <p:xfrm>
          <a:off x="4114800" y="5029200"/>
          <a:ext cx="4683125" cy="493713"/>
        </p:xfrm>
        <a:graphic>
          <a:graphicData uri="http://schemas.openxmlformats.org/presentationml/2006/ole">
            <mc:AlternateContent xmlns:mc="http://schemas.openxmlformats.org/markup-compatibility/2006">
              <mc:Choice xmlns:v="urn:schemas-microsoft-com:vml" Requires="v">
                <p:oleObj spid="_x0000_s145588" name="公式" r:id="rId9" imgW="2905057" imgH="352335" progId="Equation.3">
                  <p:embed/>
                </p:oleObj>
              </mc:Choice>
              <mc:Fallback>
                <p:oleObj name="公式" r:id="rId9" imgW="2905057" imgH="35233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5029200"/>
                        <a:ext cx="4683125" cy="493713"/>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21" name="Rectangle 11"/>
          <p:cNvSpPr>
            <a:spLocks noChangeArrowheads="1"/>
          </p:cNvSpPr>
          <p:nvPr/>
        </p:nvSpPr>
        <p:spPr bwMode="auto">
          <a:xfrm>
            <a:off x="914400" y="533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800"/>
              <a:t>久期（</a:t>
            </a:r>
            <a:r>
              <a:rPr lang="en-US" altLang="zh-CN" sz="3800"/>
              <a:t>duration</a:t>
            </a:r>
            <a:r>
              <a:rPr lang="zh-CN" altLang="en-US" sz="3800"/>
              <a:t>）</a:t>
            </a:r>
          </a:p>
        </p:txBody>
      </p:sp>
      <p:sp>
        <p:nvSpPr>
          <p:cNvPr id="145422" name="Rectangle 12"/>
          <p:cNvSpPr>
            <a:spLocks noChangeArrowheads="1"/>
          </p:cNvSpPr>
          <p:nvPr/>
        </p:nvSpPr>
        <p:spPr bwMode="auto">
          <a:xfrm>
            <a:off x="762000" y="5715000"/>
            <a:ext cx="609600" cy="457200"/>
          </a:xfrm>
          <a:prstGeom prst="rect">
            <a:avLst/>
          </a:prstGeom>
          <a:solidFill>
            <a:srgbClr val="66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400">
                <a:solidFill>
                  <a:schemeClr val="tx2"/>
                </a:solidFill>
              </a:rPr>
              <a:t>-</a:t>
            </a:r>
          </a:p>
        </p:txBody>
      </p:sp>
      <p:sp>
        <p:nvSpPr>
          <p:cNvPr id="145423" name="Line 13"/>
          <p:cNvSpPr>
            <a:spLocks noChangeShapeType="1"/>
          </p:cNvSpPr>
          <p:nvPr/>
        </p:nvSpPr>
        <p:spPr bwMode="auto">
          <a:xfrm flipV="1">
            <a:off x="914400" y="5334000"/>
            <a:ext cx="457200" cy="53340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45424" name="Line 14"/>
          <p:cNvSpPr>
            <a:spLocks noChangeShapeType="1"/>
          </p:cNvSpPr>
          <p:nvPr/>
        </p:nvSpPr>
        <p:spPr bwMode="auto">
          <a:xfrm flipV="1">
            <a:off x="2133600" y="5334000"/>
            <a:ext cx="152400" cy="60960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A6FC5CFF-421C-4C11-BDA5-20F991B21FC1}" type="slidenum">
              <a:rPr lang="en-US" altLang="zh-CN" smtClean="0"/>
              <a:pPr>
                <a:defRPr/>
              </a:pPr>
              <a:t>128</a:t>
            </a:fld>
            <a:endParaRPr lang="en-US" altLang="zh-CN"/>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p:txBody>
          <a:bodyPr/>
          <a:lstStyle/>
          <a:p>
            <a:pPr eaLnBrk="1" hangingPunct="1"/>
            <a:r>
              <a:rPr lang="zh-CN" altLang="en-US" smtClean="0">
                <a:latin typeface="宋体" pitchFamily="2" charset="-122"/>
              </a:rPr>
              <a:t>久期</a:t>
            </a:r>
          </a:p>
        </p:txBody>
      </p:sp>
      <p:sp>
        <p:nvSpPr>
          <p:cNvPr id="146437" name="Rectangle 3"/>
          <p:cNvSpPr>
            <a:spLocks noGrp="1" noChangeArrowheads="1"/>
          </p:cNvSpPr>
          <p:nvPr>
            <p:ph idx="1"/>
          </p:nvPr>
        </p:nvSpPr>
        <p:spPr/>
        <p:txBody>
          <a:bodyPr/>
          <a:lstStyle/>
          <a:p>
            <a:pPr eaLnBrk="1" hangingPunct="1"/>
            <a:r>
              <a:rPr lang="en-US" altLang="zh-CN" smtClean="0">
                <a:latin typeface="宋体" pitchFamily="2" charset="-122"/>
              </a:rPr>
              <a:t> </a:t>
            </a:r>
            <a:r>
              <a:rPr lang="zh-CN" altLang="en-US" smtClean="0">
                <a:latin typeface="宋体" pitchFamily="2" charset="-122"/>
              </a:rPr>
              <a:t>例如，某债券当前的市场价格为</a:t>
            </a:r>
            <a:r>
              <a:rPr lang="en-US" altLang="zh-CN" smtClean="0">
                <a:latin typeface="宋体" pitchFamily="2" charset="-122"/>
              </a:rPr>
              <a:t>950.25</a:t>
            </a:r>
            <a:r>
              <a:rPr lang="zh-CN" altLang="en-US" smtClean="0">
                <a:latin typeface="宋体" pitchFamily="2" charset="-122"/>
              </a:rPr>
              <a:t>美元，收益率为</a:t>
            </a:r>
            <a:r>
              <a:rPr lang="en-US" altLang="zh-CN" smtClean="0">
                <a:latin typeface="宋体" pitchFamily="2" charset="-122"/>
              </a:rPr>
              <a:t>10%</a:t>
            </a:r>
            <a:r>
              <a:rPr lang="zh-CN" altLang="en-US" smtClean="0">
                <a:latin typeface="宋体" pitchFamily="2" charset="-122"/>
              </a:rPr>
              <a:t>，息票率为</a:t>
            </a:r>
            <a:r>
              <a:rPr lang="en-US" altLang="zh-CN" smtClean="0">
                <a:latin typeface="宋体" pitchFamily="2" charset="-122"/>
              </a:rPr>
              <a:t>8%</a:t>
            </a:r>
            <a:r>
              <a:rPr lang="zh-CN" altLang="en-US" smtClean="0">
                <a:latin typeface="宋体" pitchFamily="2" charset="-122"/>
              </a:rPr>
              <a:t>，面值</a:t>
            </a:r>
            <a:r>
              <a:rPr lang="en-US" altLang="zh-CN" smtClean="0">
                <a:latin typeface="宋体" pitchFamily="2" charset="-122"/>
              </a:rPr>
              <a:t>1000</a:t>
            </a:r>
            <a:r>
              <a:rPr lang="zh-CN" altLang="en-US" smtClean="0">
                <a:latin typeface="宋体" pitchFamily="2" charset="-122"/>
              </a:rPr>
              <a:t>美元，三年后到期，一次性偿还本金。</a:t>
            </a:r>
            <a:r>
              <a:rPr lang="zh-CN" altLang="en-US" smtClean="0"/>
              <a:t> </a:t>
            </a:r>
          </a:p>
        </p:txBody>
      </p:sp>
      <p:sp>
        <p:nvSpPr>
          <p:cNvPr id="146438" name="Rectangle 4"/>
          <p:cNvSpPr>
            <a:spLocks noChangeArrowheads="1"/>
          </p:cNvSpPr>
          <p:nvPr/>
        </p:nvSpPr>
        <p:spPr bwMode="auto">
          <a:xfrm>
            <a:off x="27289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6439" name="Object 5"/>
          <p:cNvGraphicFramePr>
            <a:graphicFrameLocks noChangeAspect="1"/>
          </p:cNvGraphicFramePr>
          <p:nvPr/>
        </p:nvGraphicFramePr>
        <p:xfrm>
          <a:off x="685800" y="3886200"/>
          <a:ext cx="8086725" cy="944563"/>
        </p:xfrm>
        <a:graphic>
          <a:graphicData uri="http://schemas.openxmlformats.org/presentationml/2006/ole">
            <mc:AlternateContent xmlns:mc="http://schemas.openxmlformats.org/markup-compatibility/2006">
              <mc:Choice xmlns:v="urn:schemas-microsoft-com:vml" Requires="v">
                <p:oleObj spid="_x0000_s146480" name="公式" r:id="rId3" imgW="3340100" imgH="393700" progId="Equation.3">
                  <p:embed/>
                </p:oleObj>
              </mc:Choice>
              <mc:Fallback>
                <p:oleObj name="公式" r:id="rId3" imgW="33401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86200"/>
                        <a:ext cx="80867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129</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mtClean="0"/>
              <a:t>按债券生命周期</a:t>
            </a:r>
          </a:p>
        </p:txBody>
      </p:sp>
      <p:sp>
        <p:nvSpPr>
          <p:cNvPr id="14339" name="内容占位符 2"/>
          <p:cNvSpPr>
            <a:spLocks noGrp="1"/>
          </p:cNvSpPr>
          <p:nvPr>
            <p:ph idx="1"/>
          </p:nvPr>
        </p:nvSpPr>
        <p:spPr/>
        <p:txBody>
          <a:bodyPr/>
          <a:lstStyle/>
          <a:p>
            <a:pPr eaLnBrk="1" hangingPunct="1"/>
            <a:r>
              <a:rPr lang="zh-CN" altLang="en-US" smtClean="0"/>
              <a:t>短期债券</a:t>
            </a:r>
            <a:endParaRPr lang="en-US" altLang="zh-CN" smtClean="0"/>
          </a:p>
          <a:p>
            <a:pPr eaLnBrk="1" hangingPunct="1"/>
            <a:r>
              <a:rPr lang="zh-CN" altLang="en-US" smtClean="0"/>
              <a:t>中期债券</a:t>
            </a:r>
            <a:endParaRPr lang="en-US" altLang="zh-CN" smtClean="0"/>
          </a:p>
          <a:p>
            <a:pPr eaLnBrk="1" hangingPunct="1"/>
            <a:r>
              <a:rPr lang="zh-CN" altLang="en-US" smtClean="0"/>
              <a:t>长期债券</a:t>
            </a:r>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2"/>
          <p:cNvSpPr>
            <a:spLocks noGrp="1" noChangeArrowheads="1"/>
          </p:cNvSpPr>
          <p:nvPr>
            <p:ph type="title"/>
          </p:nvPr>
        </p:nvSpPr>
        <p:spPr>
          <a:xfrm>
            <a:off x="457200" y="704088"/>
            <a:ext cx="8229600" cy="743712"/>
          </a:xfrm>
        </p:spPr>
        <p:txBody>
          <a:bodyPr>
            <a:normAutofit fontScale="90000"/>
          </a:bodyPr>
          <a:lstStyle/>
          <a:p>
            <a:pPr eaLnBrk="1" hangingPunct="1"/>
            <a:r>
              <a:rPr lang="zh-CN" altLang="en-US" dirty="0" smtClean="0">
                <a:latin typeface="宋体" pitchFamily="2" charset="-122"/>
              </a:rPr>
              <a:t>马考勒久期定理</a:t>
            </a:r>
            <a:r>
              <a:rPr lang="zh-CN" altLang="en-US" dirty="0" smtClean="0"/>
              <a:t> </a:t>
            </a:r>
          </a:p>
        </p:txBody>
      </p:sp>
      <p:sp>
        <p:nvSpPr>
          <p:cNvPr id="147461" name="Rectangle 3"/>
          <p:cNvSpPr>
            <a:spLocks noGrp="1" noChangeArrowheads="1"/>
          </p:cNvSpPr>
          <p:nvPr>
            <p:ph idx="1"/>
          </p:nvPr>
        </p:nvSpPr>
        <p:spPr>
          <a:xfrm>
            <a:off x="755650" y="1557338"/>
            <a:ext cx="7772400" cy="4114800"/>
          </a:xfrm>
        </p:spPr>
        <p:txBody>
          <a:bodyPr/>
          <a:lstStyle/>
          <a:p>
            <a:pPr eaLnBrk="1" hangingPunct="1"/>
            <a:r>
              <a:rPr lang="zh-CN" altLang="en-US" b="1" smtClean="0">
                <a:latin typeface="宋体" pitchFamily="2" charset="-122"/>
              </a:rPr>
              <a:t>定理一</a:t>
            </a:r>
            <a:r>
              <a:rPr lang="zh-CN" altLang="en-US" smtClean="0">
                <a:latin typeface="宋体" pitchFamily="2" charset="-122"/>
              </a:rPr>
              <a:t>：只有贴现债券的马考勒久期等于它们的到期时间。</a:t>
            </a:r>
            <a:r>
              <a:rPr lang="zh-CN" altLang="en-US" smtClean="0"/>
              <a:t> </a:t>
            </a:r>
          </a:p>
          <a:p>
            <a:pPr eaLnBrk="1" hangingPunct="1"/>
            <a:r>
              <a:rPr lang="zh-CN" altLang="en-US" b="1" smtClean="0">
                <a:latin typeface="宋体" pitchFamily="2" charset="-122"/>
              </a:rPr>
              <a:t>定理二</a:t>
            </a:r>
            <a:r>
              <a:rPr lang="zh-CN" altLang="en-US" smtClean="0">
                <a:latin typeface="宋体" pitchFamily="2" charset="-122"/>
              </a:rPr>
              <a:t>：直接债券的马考勒久期小于或等于它们的到期时间。只有仅剩最后一期就要期满的直接债券的马考勒久期等于它们的到期时间，并等于</a:t>
            </a:r>
            <a:r>
              <a:rPr lang="en-US" altLang="zh-CN" smtClean="0">
                <a:latin typeface="宋体" pitchFamily="2" charset="-122"/>
              </a:rPr>
              <a:t>1</a:t>
            </a:r>
            <a:r>
              <a:rPr lang="en-US" altLang="zh-CN" smtClean="0"/>
              <a:t> </a:t>
            </a:r>
            <a:r>
              <a:rPr lang="zh-CN" altLang="en-US" smtClean="0"/>
              <a:t>。</a:t>
            </a:r>
          </a:p>
          <a:p>
            <a:pPr eaLnBrk="1" hangingPunct="1"/>
            <a:r>
              <a:rPr lang="zh-CN" altLang="en-US" smtClean="0">
                <a:latin typeface="宋体" pitchFamily="2" charset="-122"/>
              </a:rPr>
              <a:t> </a:t>
            </a:r>
            <a:r>
              <a:rPr lang="zh-CN" altLang="en-US" b="1" smtClean="0">
                <a:latin typeface="宋体" pitchFamily="2" charset="-122"/>
              </a:rPr>
              <a:t>定理三</a:t>
            </a:r>
            <a:r>
              <a:rPr lang="zh-CN" altLang="en-US" smtClean="0">
                <a:latin typeface="宋体" pitchFamily="2" charset="-122"/>
              </a:rPr>
              <a:t>：统一公债的马考勒久期等于</a:t>
            </a:r>
            <a:r>
              <a:rPr lang="zh-CN" altLang="en-US" smtClean="0"/>
              <a:t> </a:t>
            </a:r>
          </a:p>
        </p:txBody>
      </p:sp>
      <p:sp>
        <p:nvSpPr>
          <p:cNvPr id="147462" name="Rectangle 4"/>
          <p:cNvSpPr>
            <a:spLocks noChangeArrowheads="1"/>
          </p:cNvSpPr>
          <p:nvPr/>
        </p:nvSpPr>
        <p:spPr bwMode="auto">
          <a:xfrm>
            <a:off x="43291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7463" name="Object 5"/>
          <p:cNvGraphicFramePr>
            <a:graphicFrameLocks noChangeAspect="1"/>
          </p:cNvGraphicFramePr>
          <p:nvPr>
            <p:extLst>
              <p:ext uri="{D42A27DB-BD31-4B8C-83A1-F6EECF244321}">
                <p14:modId xmlns:p14="http://schemas.microsoft.com/office/powerpoint/2010/main" val="1091429318"/>
              </p:ext>
            </p:extLst>
          </p:nvPr>
        </p:nvGraphicFramePr>
        <p:xfrm>
          <a:off x="3276600" y="4419600"/>
          <a:ext cx="1562100" cy="758825"/>
        </p:xfrm>
        <a:graphic>
          <a:graphicData uri="http://schemas.openxmlformats.org/presentationml/2006/ole">
            <mc:AlternateContent xmlns:mc="http://schemas.openxmlformats.org/markup-compatibility/2006">
              <mc:Choice xmlns:v="urn:schemas-microsoft-com:vml" Requires="v">
                <p:oleObj spid="_x0000_s147505" name="Equation" r:id="rId3" imgW="520474" imgH="253890" progId="Equation.DSMT4">
                  <p:embed/>
                </p:oleObj>
              </mc:Choice>
              <mc:Fallback>
                <p:oleObj name="Equation" r:id="rId3" imgW="520474" imgH="25389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419600"/>
                        <a:ext cx="1562100" cy="758825"/>
                      </a:xfrm>
                      <a:prstGeom prst="rect">
                        <a:avLst/>
                      </a:prstGeom>
                      <a:noFill/>
                      <a:ln>
                        <a:noFill/>
                      </a:ln>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130</a:t>
            </a:fld>
            <a:endParaRPr lang="en-US" altLang="zh-CN"/>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2"/>
          <p:cNvSpPr>
            <a:spLocks noGrp="1" noChangeArrowheads="1"/>
          </p:cNvSpPr>
          <p:nvPr>
            <p:ph type="title"/>
          </p:nvPr>
        </p:nvSpPr>
        <p:spPr>
          <a:xfrm>
            <a:off x="457200" y="704088"/>
            <a:ext cx="8229600" cy="667512"/>
          </a:xfrm>
        </p:spPr>
        <p:txBody>
          <a:bodyPr>
            <a:normAutofit fontScale="90000"/>
          </a:bodyPr>
          <a:lstStyle/>
          <a:p>
            <a:pPr eaLnBrk="1" hangingPunct="1"/>
            <a:r>
              <a:rPr lang="zh-CN" altLang="en-US" dirty="0" smtClean="0">
                <a:latin typeface="宋体" pitchFamily="2" charset="-122"/>
              </a:rPr>
              <a:t>马考勒久期定理</a:t>
            </a:r>
          </a:p>
        </p:txBody>
      </p:sp>
      <p:sp>
        <p:nvSpPr>
          <p:cNvPr id="148485" name="Rectangle 3"/>
          <p:cNvSpPr>
            <a:spLocks noGrp="1" noChangeArrowheads="1"/>
          </p:cNvSpPr>
          <p:nvPr>
            <p:ph idx="1"/>
          </p:nvPr>
        </p:nvSpPr>
        <p:spPr>
          <a:xfrm>
            <a:off x="611188" y="1557338"/>
            <a:ext cx="7772400" cy="4114800"/>
          </a:xfrm>
        </p:spPr>
        <p:txBody>
          <a:bodyPr/>
          <a:lstStyle/>
          <a:p>
            <a:pPr eaLnBrk="1" hangingPunct="1">
              <a:lnSpc>
                <a:spcPct val="90000"/>
              </a:lnSpc>
            </a:pPr>
            <a:r>
              <a:rPr lang="zh-CN" altLang="en-US" b="1" smtClean="0">
                <a:latin typeface="宋体" pitchFamily="2" charset="-122"/>
              </a:rPr>
              <a:t>定理四：</a:t>
            </a:r>
            <a:r>
              <a:rPr lang="zh-CN" altLang="en-US" smtClean="0">
                <a:latin typeface="宋体" pitchFamily="2" charset="-122"/>
              </a:rPr>
              <a:t>在到期时间相同的条件下，息票率越高，久期越短。</a:t>
            </a:r>
            <a:r>
              <a:rPr lang="zh-CN" altLang="en-US" smtClean="0"/>
              <a:t> </a:t>
            </a:r>
          </a:p>
          <a:p>
            <a:pPr eaLnBrk="1" hangingPunct="1">
              <a:lnSpc>
                <a:spcPct val="90000"/>
              </a:lnSpc>
            </a:pPr>
            <a:r>
              <a:rPr lang="zh-CN" altLang="en-US" b="1" smtClean="0">
                <a:latin typeface="宋体" pitchFamily="2" charset="-122"/>
              </a:rPr>
              <a:t>定理五：</a:t>
            </a:r>
            <a:r>
              <a:rPr lang="zh-CN" altLang="en-US" smtClean="0">
                <a:latin typeface="宋体" pitchFamily="2" charset="-122"/>
              </a:rPr>
              <a:t>在息票率不变的条件下，到期时期越长，久期一般也越长。</a:t>
            </a:r>
            <a:r>
              <a:rPr lang="zh-CN" altLang="en-US" smtClean="0"/>
              <a:t> （令我们感到意外的是，处于严重折价状态的债券，到期时间越长，久期可能反而越短）</a:t>
            </a:r>
          </a:p>
          <a:p>
            <a:pPr eaLnBrk="1" hangingPunct="1">
              <a:lnSpc>
                <a:spcPct val="90000"/>
              </a:lnSpc>
            </a:pPr>
            <a:r>
              <a:rPr lang="zh-CN" altLang="en-US" b="1" smtClean="0">
                <a:latin typeface="宋体" pitchFamily="2" charset="-122"/>
              </a:rPr>
              <a:t>定理六：</a:t>
            </a:r>
            <a:r>
              <a:rPr lang="zh-CN" altLang="en-US" smtClean="0">
                <a:latin typeface="宋体" pitchFamily="2" charset="-122"/>
              </a:rPr>
              <a:t>在其他条件不变的情况下，债券的到期收益率越低，久期越长。</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131</a:t>
            </a:fld>
            <a:endParaRPr lang="en-US" altLang="zh-CN"/>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2"/>
          <p:cNvSpPr>
            <a:spLocks noGrp="1" noChangeArrowheads="1"/>
          </p:cNvSpPr>
          <p:nvPr>
            <p:ph idx="1"/>
          </p:nvPr>
        </p:nvSpPr>
        <p:spPr/>
        <p:txBody>
          <a:bodyPr/>
          <a:lstStyle/>
          <a:p>
            <a:pPr eaLnBrk="1" hangingPunct="1"/>
            <a:endParaRPr lang="en-US" altLang="zh-CN" smtClean="0"/>
          </a:p>
          <a:p>
            <a:pPr eaLnBrk="1" hangingPunct="1"/>
            <a:endParaRPr lang="en-US" altLang="zh-CN" smtClean="0"/>
          </a:p>
          <a:p>
            <a:pPr eaLnBrk="1" hangingPunct="1"/>
            <a:r>
              <a:rPr lang="zh-CN" altLang="en-US" smtClean="0"/>
              <a:t>利用上述公式计算表中三只债券的麦考利久期。债券</a:t>
            </a:r>
            <a:r>
              <a:rPr lang="en-US" altLang="zh-CN" smtClean="0"/>
              <a:t>A</a:t>
            </a:r>
            <a:r>
              <a:rPr lang="zh-CN" altLang="en-US" smtClean="0"/>
              <a:t>的麦考利久期为</a:t>
            </a:r>
            <a:r>
              <a:rPr lang="en-US" altLang="zh-CN" smtClean="0"/>
              <a:t>3</a:t>
            </a:r>
            <a:r>
              <a:rPr lang="zh-CN" altLang="en-US" smtClean="0"/>
              <a:t>，债券</a:t>
            </a:r>
            <a:r>
              <a:rPr lang="en-US" altLang="zh-CN" smtClean="0"/>
              <a:t>B</a:t>
            </a:r>
            <a:r>
              <a:rPr lang="zh-CN" altLang="en-US" smtClean="0"/>
              <a:t>的麦考利久期为</a:t>
            </a:r>
            <a:r>
              <a:rPr lang="en-US" altLang="zh-CN" smtClean="0"/>
              <a:t>1.9</a:t>
            </a:r>
            <a:r>
              <a:rPr lang="zh-CN" altLang="en-US" smtClean="0"/>
              <a:t>，债券</a:t>
            </a:r>
            <a:r>
              <a:rPr lang="en-US" altLang="zh-CN" smtClean="0"/>
              <a:t>C</a:t>
            </a:r>
            <a:r>
              <a:rPr lang="zh-CN" altLang="en-US" smtClean="0"/>
              <a:t>的麦考利久期为</a:t>
            </a:r>
            <a:r>
              <a:rPr lang="en-US" altLang="zh-CN" smtClean="0"/>
              <a:t>2.7</a:t>
            </a:r>
            <a:r>
              <a:rPr lang="zh-CN" altLang="en-US" smtClean="0"/>
              <a:t>。</a:t>
            </a:r>
          </a:p>
          <a:p>
            <a:pPr eaLnBrk="1" hangingPunct="1"/>
            <a:r>
              <a:rPr lang="zh-CN" altLang="en-US" smtClean="0"/>
              <a:t>久期对利率敏感度的判断更为精确。</a:t>
            </a:r>
          </a:p>
        </p:txBody>
      </p:sp>
      <p:sp>
        <p:nvSpPr>
          <p:cNvPr id="149509" name="Rectangle 3"/>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9510" name="Object 4"/>
          <p:cNvGraphicFramePr>
            <a:graphicFrameLocks noChangeAspect="1"/>
          </p:cNvGraphicFramePr>
          <p:nvPr/>
        </p:nvGraphicFramePr>
        <p:xfrm>
          <a:off x="1066800" y="1752600"/>
          <a:ext cx="7129463" cy="969963"/>
        </p:xfrm>
        <a:graphic>
          <a:graphicData uri="http://schemas.openxmlformats.org/presentationml/2006/ole">
            <mc:AlternateContent xmlns:mc="http://schemas.openxmlformats.org/markup-compatibility/2006">
              <mc:Choice xmlns:v="urn:schemas-microsoft-com:vml" Requires="v">
                <p:oleObj spid="_x0000_s149551" name="公式" r:id="rId3" imgW="3568700" imgH="482600" progId="Equation.3">
                  <p:embed/>
                </p:oleObj>
              </mc:Choice>
              <mc:Fallback>
                <p:oleObj name="公式" r:id="rId3" imgW="3568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7129463" cy="969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132</a:t>
            </a:fld>
            <a:endParaRPr lang="en-US" altLang="zh-CN"/>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noChangeArrowheads="1"/>
          </p:cNvSpPr>
          <p:nvPr>
            <p:ph type="title"/>
          </p:nvPr>
        </p:nvSpPr>
        <p:spPr/>
        <p:txBody>
          <a:bodyPr/>
          <a:lstStyle/>
          <a:p>
            <a:pPr eaLnBrk="1" hangingPunct="1"/>
            <a:r>
              <a:rPr lang="zh-CN" altLang="en-US" smtClean="0"/>
              <a:t>久期和利率灵敏度</a:t>
            </a:r>
          </a:p>
        </p:txBody>
      </p:sp>
      <p:sp>
        <p:nvSpPr>
          <p:cNvPr id="150533" name="Rectangle 3"/>
          <p:cNvSpPr>
            <a:spLocks noGrp="1" noChangeArrowheads="1"/>
          </p:cNvSpPr>
          <p:nvPr>
            <p:ph idx="1"/>
          </p:nvPr>
        </p:nvSpPr>
        <p:spPr/>
        <p:txBody>
          <a:bodyPr/>
          <a:lstStyle/>
          <a:p>
            <a:pPr eaLnBrk="1" hangingPunct="1"/>
            <a:r>
              <a:rPr lang="zh-CN" altLang="en-US" smtClean="0"/>
              <a:t>久期同期限相比，其最明显的优势表现在度量债券价格相对于到期收益率变化的灵敏度上：久期使债券定价定理</a:t>
            </a:r>
            <a:r>
              <a:rPr lang="en-US" altLang="zh-CN" smtClean="0"/>
              <a:t>2</a:t>
            </a:r>
            <a:r>
              <a:rPr lang="zh-CN" altLang="en-US" smtClean="0"/>
              <a:t>得以精确化。</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133</a:t>
            </a:fld>
            <a:endParaRPr lang="en-US" altLang="zh-CN"/>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2"/>
          <p:cNvSpPr>
            <a:spLocks noGrp="1" noChangeArrowheads="1"/>
          </p:cNvSpPr>
          <p:nvPr>
            <p:ph idx="1"/>
          </p:nvPr>
        </p:nvSpPr>
        <p:spPr>
          <a:xfrm>
            <a:off x="685800" y="765175"/>
            <a:ext cx="7772400" cy="5330825"/>
          </a:xfrm>
        </p:spPr>
        <p:txBody>
          <a:bodyPr/>
          <a:lstStyle/>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r>
              <a:rPr lang="zh-CN" altLang="en-US" smtClean="0"/>
              <a:t>利用上面公式，可以计算债券</a:t>
            </a:r>
            <a:r>
              <a:rPr lang="en-US" altLang="zh-CN" smtClean="0"/>
              <a:t>C</a:t>
            </a:r>
            <a:r>
              <a:rPr lang="zh-CN" altLang="en-US" smtClean="0"/>
              <a:t>的期望价格变化为 ：</a:t>
            </a:r>
          </a:p>
          <a:p>
            <a:pPr eaLnBrk="1" hangingPunct="1">
              <a:lnSpc>
                <a:spcPct val="90000"/>
              </a:lnSpc>
            </a:pPr>
            <a:endParaRPr lang="zh-CN" altLang="en-US" smtClean="0"/>
          </a:p>
          <a:p>
            <a:pPr eaLnBrk="1" hangingPunct="1">
              <a:lnSpc>
                <a:spcPct val="90000"/>
              </a:lnSpc>
            </a:pPr>
            <a:endParaRPr lang="zh-CN" altLang="en-US" smtClean="0"/>
          </a:p>
          <a:p>
            <a:pPr eaLnBrk="1" hangingPunct="1">
              <a:lnSpc>
                <a:spcPct val="90000"/>
              </a:lnSpc>
            </a:pPr>
            <a:r>
              <a:rPr lang="zh-CN" altLang="en-US" smtClean="0"/>
              <a:t>误差原因 ：债券价格随着收益率的变动是非线性的，久期在利率变化幅度较小时很有效，但一旦利率变化比较大时，就失去精确性。 </a:t>
            </a:r>
          </a:p>
        </p:txBody>
      </p:sp>
      <p:sp>
        <p:nvSpPr>
          <p:cNvPr id="151557" name="Rectangle 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51558" name="Object 4"/>
          <p:cNvGraphicFramePr>
            <a:graphicFrameLocks noChangeAspect="1"/>
          </p:cNvGraphicFramePr>
          <p:nvPr/>
        </p:nvGraphicFramePr>
        <p:xfrm>
          <a:off x="1295400" y="762000"/>
          <a:ext cx="2232025" cy="879475"/>
        </p:xfrm>
        <a:graphic>
          <a:graphicData uri="http://schemas.openxmlformats.org/presentationml/2006/ole">
            <mc:AlternateContent xmlns:mc="http://schemas.openxmlformats.org/markup-compatibility/2006">
              <mc:Choice xmlns:v="urn:schemas-microsoft-com:vml" Requires="v">
                <p:oleObj spid="_x0000_s151641" name="公式" r:id="rId3" imgW="990170" imgH="393529" progId="Equation.3">
                  <p:embed/>
                </p:oleObj>
              </mc:Choice>
              <mc:Fallback>
                <p:oleObj name="公式" r:id="rId3" imgW="990170"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762000"/>
                        <a:ext cx="2232025" cy="8794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59"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51560" name="Object 6"/>
          <p:cNvGraphicFramePr>
            <a:graphicFrameLocks noChangeAspect="1"/>
          </p:cNvGraphicFramePr>
          <p:nvPr>
            <p:extLst>
              <p:ext uri="{D42A27DB-BD31-4B8C-83A1-F6EECF244321}">
                <p14:modId xmlns:p14="http://schemas.microsoft.com/office/powerpoint/2010/main" val="3741102398"/>
              </p:ext>
            </p:extLst>
          </p:nvPr>
        </p:nvGraphicFramePr>
        <p:xfrm>
          <a:off x="1295400" y="2133600"/>
          <a:ext cx="5545138" cy="903288"/>
        </p:xfrm>
        <a:graphic>
          <a:graphicData uri="http://schemas.openxmlformats.org/presentationml/2006/ole">
            <mc:AlternateContent xmlns:mc="http://schemas.openxmlformats.org/markup-compatibility/2006">
              <mc:Choice xmlns:v="urn:schemas-microsoft-com:vml" Requires="v">
                <p:oleObj spid="_x0000_s151642" name="公式" r:id="rId5" imgW="2400300" imgH="393700" progId="Equation.3">
                  <p:embed/>
                </p:oleObj>
              </mc:Choice>
              <mc:Fallback>
                <p:oleObj name="公式" r:id="rId5" imgW="24003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133600"/>
                        <a:ext cx="5545138" cy="9032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134</a:t>
            </a:fld>
            <a:endParaRPr lang="en-US" altLang="zh-CN"/>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2"/>
          <p:cNvSpPr>
            <a:spLocks noGrp="1" noChangeArrowheads="1"/>
          </p:cNvSpPr>
          <p:nvPr>
            <p:ph type="title"/>
          </p:nvPr>
        </p:nvSpPr>
        <p:spPr/>
        <p:txBody>
          <a:bodyPr/>
          <a:lstStyle/>
          <a:p>
            <a:pPr eaLnBrk="1" hangingPunct="1"/>
            <a:r>
              <a:rPr lang="zh-CN" altLang="en-US" smtClean="0"/>
              <a:t>修正久期</a:t>
            </a:r>
          </a:p>
        </p:txBody>
      </p:sp>
      <p:sp>
        <p:nvSpPr>
          <p:cNvPr id="152581" name="Rectangle 3"/>
          <p:cNvSpPr>
            <a:spLocks noGrp="1" noChangeArrowheads="1"/>
          </p:cNvSpPr>
          <p:nvPr>
            <p:ph idx="1"/>
          </p:nvPr>
        </p:nvSpPr>
        <p:spPr/>
        <p:txBody>
          <a:bodyPr/>
          <a:lstStyle/>
          <a:p>
            <a:pPr eaLnBrk="1" hangingPunct="1"/>
            <a:r>
              <a:rPr lang="zh-CN" altLang="en-US" smtClean="0"/>
              <a:t>修正久期</a:t>
            </a:r>
            <a:r>
              <a:rPr lang="en-US" altLang="zh-CN" smtClean="0"/>
              <a:t>(D)=</a:t>
            </a:r>
            <a:r>
              <a:rPr lang="zh-CN" altLang="en-US" smtClean="0"/>
              <a:t>麦考利久期</a:t>
            </a:r>
            <a:r>
              <a:rPr lang="en-US" altLang="zh-CN" smtClean="0"/>
              <a:t>(d)/(1+k)</a:t>
            </a:r>
          </a:p>
          <a:p>
            <a:pPr eaLnBrk="1" hangingPunct="1"/>
            <a:r>
              <a:rPr lang="zh-CN" altLang="en-US" smtClean="0"/>
              <a:t>例：前面</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三种债券的修正久期分别为</a:t>
            </a:r>
          </a:p>
          <a:p>
            <a:pPr eaLnBrk="1" hangingPunct="1"/>
            <a:r>
              <a:rPr lang="en-US" altLang="zh-CN" smtClean="0"/>
              <a:t>A</a:t>
            </a:r>
            <a:r>
              <a:rPr lang="zh-CN" altLang="en-US" smtClean="0"/>
              <a:t>：</a:t>
            </a:r>
            <a:r>
              <a:rPr lang="en-US" altLang="zh-CN" smtClean="0"/>
              <a:t>3/1.1=2.7</a:t>
            </a:r>
            <a:r>
              <a:rPr lang="zh-CN" altLang="en-US" smtClean="0"/>
              <a:t>，</a:t>
            </a:r>
          </a:p>
          <a:p>
            <a:pPr eaLnBrk="1" hangingPunct="1"/>
            <a:r>
              <a:rPr lang="en-US" altLang="zh-CN" smtClean="0"/>
              <a:t>B</a:t>
            </a:r>
            <a:r>
              <a:rPr lang="zh-CN" altLang="en-US" smtClean="0"/>
              <a:t>：</a:t>
            </a:r>
            <a:r>
              <a:rPr lang="en-US" altLang="zh-CN" smtClean="0"/>
              <a:t>1.9/1.1=1.7</a:t>
            </a:r>
            <a:r>
              <a:rPr lang="zh-CN" altLang="en-US" smtClean="0"/>
              <a:t>，</a:t>
            </a:r>
          </a:p>
          <a:p>
            <a:pPr eaLnBrk="1" hangingPunct="1"/>
            <a:r>
              <a:rPr lang="en-US" altLang="zh-CN" smtClean="0"/>
              <a:t>C</a:t>
            </a:r>
            <a:r>
              <a:rPr lang="zh-CN" altLang="en-US" smtClean="0"/>
              <a:t>：</a:t>
            </a:r>
            <a:r>
              <a:rPr lang="en-US" altLang="zh-CN" smtClean="0"/>
              <a:t>2.7/1.7=2.5</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135</a:t>
            </a:fld>
            <a:endParaRPr lang="en-US" altLang="zh-CN"/>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ChangeArrowheads="1"/>
          </p:cNvSpPr>
          <p:nvPr>
            <p:ph idx="1"/>
          </p:nvPr>
        </p:nvSpPr>
        <p:spPr>
          <a:xfrm>
            <a:off x="685800" y="765175"/>
            <a:ext cx="7772400" cy="5330825"/>
          </a:xfrm>
        </p:spPr>
        <p:txBody>
          <a:bodyPr/>
          <a:lstStyle/>
          <a:p>
            <a:pPr eaLnBrk="1" hangingPunct="1"/>
            <a:endParaRPr lang="en-US" altLang="zh-CN" smtClean="0"/>
          </a:p>
          <a:p>
            <a:pPr eaLnBrk="1" hangingPunct="1"/>
            <a:endParaRPr lang="en-US" altLang="zh-CN" smtClean="0"/>
          </a:p>
          <a:p>
            <a:pPr eaLnBrk="1" hangingPunct="1"/>
            <a:r>
              <a:rPr lang="zh-CN" altLang="en-US" smtClean="0"/>
              <a:t>利用上面公式，可以计算债券</a:t>
            </a:r>
            <a:r>
              <a:rPr lang="en-US" altLang="zh-CN" smtClean="0"/>
              <a:t>C</a:t>
            </a:r>
            <a:r>
              <a:rPr lang="zh-CN" altLang="en-US" smtClean="0"/>
              <a:t>的期望价格变化为 ：</a:t>
            </a:r>
          </a:p>
          <a:p>
            <a:pPr eaLnBrk="1" hangingPunct="1"/>
            <a:endParaRPr lang="zh-CN" altLang="en-US" smtClean="0"/>
          </a:p>
          <a:p>
            <a:pPr eaLnBrk="1" hangingPunct="1"/>
            <a:endParaRPr lang="en-US" altLang="zh-CN" smtClean="0"/>
          </a:p>
        </p:txBody>
      </p:sp>
      <p:sp>
        <p:nvSpPr>
          <p:cNvPr id="153605" name="Rectangle 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53606" name="Object 4"/>
          <p:cNvGraphicFramePr>
            <a:graphicFrameLocks noChangeAspect="1"/>
          </p:cNvGraphicFramePr>
          <p:nvPr/>
        </p:nvGraphicFramePr>
        <p:xfrm>
          <a:off x="1524000" y="762000"/>
          <a:ext cx="1773238" cy="879475"/>
        </p:xfrm>
        <a:graphic>
          <a:graphicData uri="http://schemas.openxmlformats.org/presentationml/2006/ole">
            <mc:AlternateContent xmlns:mc="http://schemas.openxmlformats.org/markup-compatibility/2006">
              <mc:Choice xmlns:v="urn:schemas-microsoft-com:vml" Requires="v">
                <p:oleObj spid="_x0000_s153689" name="公式" r:id="rId3" imgW="787058" imgH="393529" progId="Equation.3">
                  <p:embed/>
                </p:oleObj>
              </mc:Choice>
              <mc:Fallback>
                <p:oleObj name="公式" r:id="rId3" imgW="78705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762000"/>
                        <a:ext cx="1773238" cy="8794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07"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53608" name="Object 6"/>
          <p:cNvGraphicFramePr>
            <a:graphicFrameLocks noChangeAspect="1"/>
          </p:cNvGraphicFramePr>
          <p:nvPr/>
        </p:nvGraphicFramePr>
        <p:xfrm>
          <a:off x="1524000" y="3429000"/>
          <a:ext cx="4929188" cy="903288"/>
        </p:xfrm>
        <a:graphic>
          <a:graphicData uri="http://schemas.openxmlformats.org/presentationml/2006/ole">
            <mc:AlternateContent xmlns:mc="http://schemas.openxmlformats.org/markup-compatibility/2006">
              <mc:Choice xmlns:v="urn:schemas-microsoft-com:vml" Requires="v">
                <p:oleObj spid="_x0000_s153690" name="公式" r:id="rId5" imgW="2133600" imgH="393700" progId="Equation.3">
                  <p:embed/>
                </p:oleObj>
              </mc:Choice>
              <mc:Fallback>
                <p:oleObj name="公式" r:id="rId5" imgW="21336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429000"/>
                        <a:ext cx="4929188" cy="9032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136</a:t>
            </a:fld>
            <a:endParaRPr lang="en-US" altLang="zh-CN"/>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2"/>
          <p:cNvSpPr>
            <a:spLocks noGrp="1" noChangeArrowheads="1"/>
          </p:cNvSpPr>
          <p:nvPr>
            <p:ph type="title"/>
          </p:nvPr>
        </p:nvSpPr>
        <p:spPr/>
        <p:txBody>
          <a:bodyPr/>
          <a:lstStyle/>
          <a:p>
            <a:pPr eaLnBrk="1" hangingPunct="1"/>
            <a:r>
              <a:rPr lang="zh-CN" altLang="en-US" smtClean="0"/>
              <a:t>不同债券的久期</a:t>
            </a:r>
          </a:p>
        </p:txBody>
      </p:sp>
      <p:sp>
        <p:nvSpPr>
          <p:cNvPr id="154629" name="Rectangle 3"/>
          <p:cNvSpPr>
            <a:spLocks noGrp="1" noChangeArrowheads="1"/>
          </p:cNvSpPr>
          <p:nvPr>
            <p:ph idx="1"/>
          </p:nvPr>
        </p:nvSpPr>
        <p:spPr/>
        <p:txBody>
          <a:bodyPr/>
          <a:lstStyle/>
          <a:p>
            <a:pPr eaLnBrk="1" hangingPunct="1"/>
            <a:r>
              <a:rPr lang="zh-CN" altLang="en-US" smtClean="0"/>
              <a:t>期限较长的债券通常比期限较短的债券久期长；</a:t>
            </a:r>
          </a:p>
          <a:p>
            <a:pPr eaLnBrk="1" hangingPunct="1"/>
            <a:r>
              <a:rPr lang="zh-CN" altLang="en-US" smtClean="0"/>
              <a:t>高利率水平下的久期低于低利率水平下的久期。 </a:t>
            </a:r>
          </a:p>
          <a:p>
            <a:pPr eaLnBrk="1" hangingPunct="1"/>
            <a:r>
              <a:rPr lang="zh-CN" altLang="en-US" smtClean="0"/>
              <a:t>相同条件下，票面利息高的债券久期较短。</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137</a:t>
            </a:fld>
            <a:endParaRPr lang="en-US" altLang="zh-CN"/>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609600" y="304800"/>
            <a:ext cx="8001000" cy="1216025"/>
          </a:xfrm>
        </p:spPr>
        <p:txBody>
          <a:bodyPr/>
          <a:lstStyle/>
          <a:p>
            <a:pPr eaLnBrk="1" hangingPunct="1"/>
            <a:r>
              <a:rPr lang="en-US" altLang="zh-CN" smtClean="0"/>
              <a:t> </a:t>
            </a:r>
            <a:r>
              <a:rPr lang="zh-CN" altLang="en-US" smtClean="0"/>
              <a:t>债券久期与债券期限 </a:t>
            </a:r>
          </a:p>
        </p:txBody>
      </p:sp>
      <p:pic>
        <p:nvPicPr>
          <p:cNvPr id="155653" name="Picture 3" descr="ଈ⁃ଐ⁃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6738" y="1752600"/>
            <a:ext cx="5505450" cy="4049713"/>
          </a:xfrm>
          <a:noFill/>
        </p:spPr>
      </p:pic>
      <p:sp>
        <p:nvSpPr>
          <p:cNvPr id="155654" name="Rectangle 4"/>
          <p:cNvSpPr>
            <a:spLocks noChangeArrowheads="1"/>
          </p:cNvSpPr>
          <p:nvPr/>
        </p:nvSpPr>
        <p:spPr bwMode="auto">
          <a:xfrm>
            <a:off x="6477000" y="1893888"/>
            <a:ext cx="24384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23838" indent="-223838">
              <a:lnSpc>
                <a:spcPct val="140000"/>
              </a:lnSpc>
              <a:buFontTx/>
              <a:buChar char="•"/>
            </a:pPr>
            <a:r>
              <a:rPr lang="zh-CN" altLang="en-US">
                <a:latin typeface="Tahoma" pitchFamily="34" charset="0"/>
                <a:cs typeface="Arial" pitchFamily="34" charset="0"/>
              </a:rPr>
              <a:t>影响债券价格对市场利率变化的敏感性包括三要素：</a:t>
            </a:r>
          </a:p>
          <a:p>
            <a:pPr marL="690563" lvl="1" indent="-233363">
              <a:lnSpc>
                <a:spcPct val="140000"/>
              </a:lnSpc>
              <a:buFontTx/>
              <a:buChar char="•"/>
            </a:pPr>
            <a:r>
              <a:rPr lang="zh-CN" altLang="en-US">
                <a:latin typeface="Tahoma" pitchFamily="34" charset="0"/>
                <a:cs typeface="Arial" pitchFamily="34" charset="0"/>
              </a:rPr>
              <a:t>到期时间</a:t>
            </a:r>
          </a:p>
          <a:p>
            <a:pPr marL="690563" lvl="1" indent="-233363">
              <a:lnSpc>
                <a:spcPct val="140000"/>
              </a:lnSpc>
              <a:buFontTx/>
              <a:buChar char="•"/>
            </a:pPr>
            <a:r>
              <a:rPr lang="zh-CN" altLang="en-US">
                <a:latin typeface="Tahoma" pitchFamily="34" charset="0"/>
                <a:cs typeface="Arial" pitchFamily="34" charset="0"/>
              </a:rPr>
              <a:t>息票利率</a:t>
            </a:r>
          </a:p>
          <a:p>
            <a:pPr marL="690563" lvl="1" indent="-233363">
              <a:lnSpc>
                <a:spcPct val="140000"/>
              </a:lnSpc>
              <a:buFontTx/>
              <a:buChar char="•"/>
            </a:pPr>
            <a:r>
              <a:rPr lang="zh-CN" altLang="en-US">
                <a:latin typeface="Tahoma" pitchFamily="34" charset="0"/>
                <a:cs typeface="Arial" pitchFamily="34" charset="0"/>
              </a:rPr>
              <a:t>到期收益率</a:t>
            </a:r>
          </a:p>
          <a:p>
            <a:pPr marL="223838" indent="-223838">
              <a:lnSpc>
                <a:spcPct val="140000"/>
              </a:lnSpc>
              <a:buFontTx/>
              <a:buChar char="•"/>
            </a:pPr>
            <a:r>
              <a:rPr lang="zh-CN" altLang="en-US">
                <a:latin typeface="Tahoma" pitchFamily="34" charset="0"/>
                <a:cs typeface="Arial" pitchFamily="34" charset="0"/>
              </a:rPr>
              <a:t>图中显示具有不同息票利率、到期收益率和到期时间的债券的久期情况，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138</a:t>
            </a:fld>
            <a:endParaRPr lang="en-US" altLang="zh-CN"/>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2"/>
          <p:cNvSpPr>
            <a:spLocks noGrp="1" noChangeArrowheads="1"/>
          </p:cNvSpPr>
          <p:nvPr>
            <p:ph type="title"/>
          </p:nvPr>
        </p:nvSpPr>
        <p:spPr/>
        <p:txBody>
          <a:bodyPr/>
          <a:lstStyle/>
          <a:p>
            <a:pPr eaLnBrk="1" hangingPunct="1"/>
            <a:r>
              <a:rPr lang="zh-CN" altLang="en-US" smtClean="0"/>
              <a:t>到期收益率为</a:t>
            </a:r>
            <a:r>
              <a:rPr lang="en-US" altLang="zh-CN" smtClean="0"/>
              <a:t>12%</a:t>
            </a:r>
          </a:p>
        </p:txBody>
      </p:sp>
      <p:graphicFrame>
        <p:nvGraphicFramePr>
          <p:cNvPr id="141315" name="Group 3"/>
          <p:cNvGraphicFramePr>
            <a:graphicFrameLocks noGrp="1"/>
          </p:cNvGraphicFramePr>
          <p:nvPr>
            <p:ph type="tbl" idx="1"/>
          </p:nvPr>
        </p:nvGraphicFramePr>
        <p:xfrm>
          <a:off x="566738" y="1752600"/>
          <a:ext cx="8001000" cy="3887788"/>
        </p:xfrm>
        <a:graphic>
          <a:graphicData uri="http://schemas.openxmlformats.org/drawingml/2006/table">
            <a:tbl>
              <a:tblPr/>
              <a:tblGrid>
                <a:gridCol w="16002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002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555625">
                <a:tc rowSpan="2">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到期年限</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票息率</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555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4.05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3.78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3.68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6.61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6.23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5.95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5.73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540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7.96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7.46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7.13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6.88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8.53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8.05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7.74</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7.52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139</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按是否有抵押</a:t>
            </a:r>
          </a:p>
        </p:txBody>
      </p:sp>
      <p:sp>
        <p:nvSpPr>
          <p:cNvPr id="15363" name="内容占位符 2"/>
          <p:cNvSpPr>
            <a:spLocks noGrp="1"/>
          </p:cNvSpPr>
          <p:nvPr>
            <p:ph idx="1"/>
          </p:nvPr>
        </p:nvSpPr>
        <p:spPr/>
        <p:txBody>
          <a:bodyPr/>
          <a:lstStyle/>
          <a:p>
            <a:pPr eaLnBrk="1" hangingPunct="1"/>
            <a:r>
              <a:rPr lang="zh-CN" altLang="en-US" smtClean="0"/>
              <a:t>信用债券</a:t>
            </a:r>
            <a:endParaRPr lang="en-US" altLang="zh-CN" smtClean="0"/>
          </a:p>
          <a:p>
            <a:pPr eaLnBrk="1" hangingPunct="1"/>
            <a:r>
              <a:rPr lang="zh-CN" altLang="en-US" smtClean="0"/>
              <a:t>抵押债券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2"/>
          <p:cNvSpPr>
            <a:spLocks noGrp="1" noChangeArrowheads="1"/>
          </p:cNvSpPr>
          <p:nvPr>
            <p:ph type="title"/>
          </p:nvPr>
        </p:nvSpPr>
        <p:spPr/>
        <p:txBody>
          <a:bodyPr/>
          <a:lstStyle/>
          <a:p>
            <a:pPr eaLnBrk="1" hangingPunct="1"/>
            <a:r>
              <a:rPr lang="zh-CN" altLang="en-US" smtClean="0"/>
              <a:t>到期收益率为</a:t>
            </a:r>
            <a:r>
              <a:rPr lang="en-US" altLang="zh-CN" smtClean="0"/>
              <a:t>14%</a:t>
            </a:r>
          </a:p>
        </p:txBody>
      </p:sp>
      <p:graphicFrame>
        <p:nvGraphicFramePr>
          <p:cNvPr id="142339" name="Group 3"/>
          <p:cNvGraphicFramePr>
            <a:graphicFrameLocks noGrp="1"/>
          </p:cNvGraphicFramePr>
          <p:nvPr>
            <p:ph type="tbl" idx="1"/>
          </p:nvPr>
        </p:nvGraphicFramePr>
        <p:xfrm>
          <a:off x="566738" y="1752600"/>
          <a:ext cx="8001000" cy="3886201"/>
        </p:xfrm>
        <a:graphic>
          <a:graphicData uri="http://schemas.openxmlformats.org/drawingml/2006/table">
            <a:tbl>
              <a:tblPr/>
              <a:tblGrid>
                <a:gridCol w="16002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002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555625">
                <a:tc rowSpan="2">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到期年限</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票息率</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5540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3.98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3.83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3.71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3.60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6.33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5.95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5.68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5.46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540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7.37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6.59</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6.37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7.24</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6.98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6.80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140</a:t>
            </a:fld>
            <a:endParaRPr lang="en-US" altLang="zh-C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p:cNvSpPr>
            <a:spLocks noGrp="1" noChangeArrowheads="1"/>
          </p:cNvSpPr>
          <p:nvPr>
            <p:ph type="title"/>
          </p:nvPr>
        </p:nvSpPr>
        <p:spPr/>
        <p:txBody>
          <a:bodyPr/>
          <a:lstStyle/>
          <a:p>
            <a:pPr eaLnBrk="1" hangingPunct="1"/>
            <a:r>
              <a:rPr lang="zh-CN" altLang="en-US" smtClean="0"/>
              <a:t>到期收益率为</a:t>
            </a:r>
            <a:r>
              <a:rPr lang="en-US" altLang="zh-CN" smtClean="0"/>
              <a:t>16%</a:t>
            </a:r>
          </a:p>
        </p:txBody>
      </p:sp>
      <p:graphicFrame>
        <p:nvGraphicFramePr>
          <p:cNvPr id="143363" name="Group 3"/>
          <p:cNvGraphicFramePr>
            <a:graphicFrameLocks noGrp="1"/>
          </p:cNvGraphicFramePr>
          <p:nvPr>
            <p:ph type="tbl" idx="1"/>
          </p:nvPr>
        </p:nvGraphicFramePr>
        <p:xfrm>
          <a:off x="566738" y="1752600"/>
          <a:ext cx="8001000" cy="3886201"/>
        </p:xfrm>
        <a:graphic>
          <a:graphicData uri="http://schemas.openxmlformats.org/drawingml/2006/table">
            <a:tbl>
              <a:tblPr/>
              <a:tblGrid>
                <a:gridCol w="16002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002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555625">
                <a:tc rowSpan="2">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到期年限</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票息率</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5540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0.90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3.76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3.63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3.53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6.05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5.68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5.41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5.20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540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6.80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6.38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6.09</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5.89</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556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6.86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6.51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6.30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6.15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141</a:t>
            </a:fld>
            <a:endParaRPr lang="en-US" altLang="zh-C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2"/>
          <p:cNvSpPr>
            <a:spLocks noGrp="1" noChangeArrowheads="1"/>
          </p:cNvSpPr>
          <p:nvPr>
            <p:ph type="title"/>
          </p:nvPr>
        </p:nvSpPr>
        <p:spPr/>
        <p:txBody>
          <a:bodyPr/>
          <a:lstStyle/>
          <a:p>
            <a:pPr eaLnBrk="1" hangingPunct="1"/>
            <a:r>
              <a:rPr lang="zh-CN" altLang="en-US" smtClean="0"/>
              <a:t>例题</a:t>
            </a:r>
          </a:p>
        </p:txBody>
      </p:sp>
      <p:sp>
        <p:nvSpPr>
          <p:cNvPr id="159749" name="Rectangle 3"/>
          <p:cNvSpPr>
            <a:spLocks noGrp="1" noChangeArrowheads="1"/>
          </p:cNvSpPr>
          <p:nvPr>
            <p:ph idx="1"/>
          </p:nvPr>
        </p:nvSpPr>
        <p:spPr/>
        <p:txBody>
          <a:bodyPr/>
          <a:lstStyle/>
          <a:p>
            <a:pPr eaLnBrk="1" hangingPunct="1"/>
            <a:r>
              <a:rPr lang="zh-CN" altLang="en-US" smtClean="0"/>
              <a:t>按照久期从大到小排列下列债券：</a:t>
            </a:r>
          </a:p>
          <a:p>
            <a:pPr lvl="1" eaLnBrk="1" hangingPunct="1"/>
            <a:r>
              <a:rPr lang="en-US" altLang="zh-CN" smtClean="0"/>
              <a:t>A</a:t>
            </a:r>
            <a:r>
              <a:rPr lang="zh-CN" altLang="en-US" smtClean="0"/>
              <a:t>、</a:t>
            </a:r>
            <a:r>
              <a:rPr lang="en-US" altLang="zh-CN" smtClean="0"/>
              <a:t>15%</a:t>
            </a:r>
            <a:r>
              <a:rPr lang="zh-CN" altLang="en-US" smtClean="0"/>
              <a:t>票息，</a:t>
            </a:r>
            <a:r>
              <a:rPr lang="en-US" altLang="zh-CN" smtClean="0"/>
              <a:t>20</a:t>
            </a:r>
            <a:r>
              <a:rPr lang="zh-CN" altLang="en-US" smtClean="0"/>
              <a:t>年，到期收益率</a:t>
            </a:r>
            <a:r>
              <a:rPr lang="en-US" altLang="zh-CN" smtClean="0"/>
              <a:t>10%</a:t>
            </a:r>
            <a:r>
              <a:rPr lang="zh-CN" altLang="en-US" smtClean="0"/>
              <a:t>；</a:t>
            </a:r>
          </a:p>
          <a:p>
            <a:pPr lvl="1" eaLnBrk="1" hangingPunct="1"/>
            <a:r>
              <a:rPr lang="en-US" altLang="zh-CN" smtClean="0"/>
              <a:t>B</a:t>
            </a:r>
            <a:r>
              <a:rPr lang="zh-CN" altLang="en-US" smtClean="0"/>
              <a:t>、</a:t>
            </a:r>
            <a:r>
              <a:rPr lang="en-US" altLang="zh-CN" smtClean="0"/>
              <a:t>15%</a:t>
            </a:r>
            <a:r>
              <a:rPr lang="zh-CN" altLang="en-US" smtClean="0"/>
              <a:t>票息，</a:t>
            </a:r>
            <a:r>
              <a:rPr lang="en-US" altLang="zh-CN" smtClean="0"/>
              <a:t>15</a:t>
            </a:r>
            <a:r>
              <a:rPr lang="zh-CN" altLang="en-US" smtClean="0"/>
              <a:t>年，到期收益率</a:t>
            </a:r>
            <a:r>
              <a:rPr lang="en-US" altLang="zh-CN" smtClean="0"/>
              <a:t>10%</a:t>
            </a:r>
            <a:r>
              <a:rPr lang="zh-CN" altLang="en-US" smtClean="0"/>
              <a:t>；</a:t>
            </a:r>
          </a:p>
          <a:p>
            <a:pPr lvl="1" eaLnBrk="1" hangingPunct="1"/>
            <a:r>
              <a:rPr lang="en-US" altLang="zh-CN" smtClean="0"/>
              <a:t>C</a:t>
            </a:r>
            <a:r>
              <a:rPr lang="zh-CN" altLang="en-US" smtClean="0"/>
              <a:t>、零票息，</a:t>
            </a:r>
            <a:r>
              <a:rPr lang="en-US" altLang="zh-CN" smtClean="0"/>
              <a:t>20</a:t>
            </a:r>
            <a:r>
              <a:rPr lang="zh-CN" altLang="en-US" smtClean="0"/>
              <a:t>年，到期收益率</a:t>
            </a:r>
            <a:r>
              <a:rPr lang="en-US" altLang="zh-CN" smtClean="0"/>
              <a:t>10%</a:t>
            </a:r>
            <a:r>
              <a:rPr lang="zh-CN" altLang="en-US" smtClean="0"/>
              <a:t>；</a:t>
            </a:r>
          </a:p>
          <a:p>
            <a:pPr lvl="1" eaLnBrk="1" hangingPunct="1"/>
            <a:r>
              <a:rPr lang="en-US" altLang="zh-CN" smtClean="0"/>
              <a:t>D</a:t>
            </a:r>
            <a:r>
              <a:rPr lang="zh-CN" altLang="en-US" smtClean="0"/>
              <a:t>、</a:t>
            </a:r>
            <a:r>
              <a:rPr lang="en-US" altLang="zh-CN" smtClean="0"/>
              <a:t>8%</a:t>
            </a:r>
            <a:r>
              <a:rPr lang="zh-CN" altLang="en-US" smtClean="0"/>
              <a:t>票息，</a:t>
            </a:r>
            <a:r>
              <a:rPr lang="en-US" altLang="zh-CN" smtClean="0"/>
              <a:t>20</a:t>
            </a:r>
            <a:r>
              <a:rPr lang="zh-CN" altLang="en-US" smtClean="0"/>
              <a:t>年，到期收益率</a:t>
            </a:r>
            <a:r>
              <a:rPr lang="en-US" altLang="zh-CN" smtClean="0"/>
              <a:t>10%</a:t>
            </a:r>
            <a:r>
              <a:rPr lang="zh-CN" altLang="en-US" smtClean="0"/>
              <a:t>；</a:t>
            </a:r>
          </a:p>
          <a:p>
            <a:pPr lvl="1" eaLnBrk="1" hangingPunct="1"/>
            <a:r>
              <a:rPr lang="en-US" altLang="zh-CN" smtClean="0"/>
              <a:t>E</a:t>
            </a:r>
            <a:r>
              <a:rPr lang="zh-CN" altLang="en-US" smtClean="0"/>
              <a:t>、</a:t>
            </a:r>
            <a:r>
              <a:rPr lang="en-US" altLang="zh-CN" smtClean="0"/>
              <a:t>15%</a:t>
            </a:r>
            <a:r>
              <a:rPr lang="zh-CN" altLang="en-US" smtClean="0"/>
              <a:t>票息，</a:t>
            </a:r>
            <a:r>
              <a:rPr lang="en-US" altLang="zh-CN" smtClean="0"/>
              <a:t>15</a:t>
            </a:r>
            <a:r>
              <a:rPr lang="zh-CN" altLang="en-US" smtClean="0"/>
              <a:t>年，到期收益率</a:t>
            </a:r>
            <a:r>
              <a:rPr lang="en-US" altLang="zh-CN" smtClean="0"/>
              <a:t>15%</a:t>
            </a:r>
            <a:r>
              <a:rPr lang="zh-CN" altLang="en-US"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142</a:t>
            </a:fld>
            <a:endParaRPr lang="en-US" altLang="zh-CN"/>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2"/>
          <p:cNvSpPr>
            <a:spLocks noGrp="1" noChangeArrowheads="1"/>
          </p:cNvSpPr>
          <p:nvPr>
            <p:ph type="title"/>
          </p:nvPr>
        </p:nvSpPr>
        <p:spPr/>
        <p:txBody>
          <a:bodyPr/>
          <a:lstStyle/>
          <a:p>
            <a:pPr eaLnBrk="1" hangingPunct="1"/>
            <a:r>
              <a:rPr lang="zh-CN" altLang="en-US" smtClean="0"/>
              <a:t>按久期为下列债券排序</a:t>
            </a:r>
          </a:p>
        </p:txBody>
      </p:sp>
      <p:graphicFrame>
        <p:nvGraphicFramePr>
          <p:cNvPr id="145411" name="Group 3"/>
          <p:cNvGraphicFramePr>
            <a:graphicFrameLocks noGrp="1"/>
          </p:cNvGraphicFramePr>
          <p:nvPr>
            <p:ph type="tbl" idx="1"/>
          </p:nvPr>
        </p:nvGraphicFramePr>
        <p:xfrm>
          <a:off x="566738" y="2111375"/>
          <a:ext cx="8001000" cy="3886200"/>
        </p:xfrm>
        <a:graphic>
          <a:graphicData uri="http://schemas.openxmlformats.org/drawingml/2006/table">
            <a:tbl>
              <a:tblPr/>
              <a:tblGrid>
                <a:gridCol w="2000250">
                  <a:extLst>
                    <a:ext uri="{9D8B030D-6E8A-4147-A177-3AD203B41FA5}">
                      <a16:colId xmlns:a16="http://schemas.microsoft.com/office/drawing/2014/main" xmlns="" val="20000"/>
                    </a:ext>
                  </a:extLst>
                </a:gridCol>
                <a:gridCol w="2000250">
                  <a:extLst>
                    <a:ext uri="{9D8B030D-6E8A-4147-A177-3AD203B41FA5}">
                      <a16:colId xmlns:a16="http://schemas.microsoft.com/office/drawing/2014/main" xmlns="" val="20001"/>
                    </a:ext>
                  </a:extLst>
                </a:gridCol>
                <a:gridCol w="2000250">
                  <a:extLst>
                    <a:ext uri="{9D8B030D-6E8A-4147-A177-3AD203B41FA5}">
                      <a16:colId xmlns:a16="http://schemas.microsoft.com/office/drawing/2014/main" xmlns="" val="20002"/>
                    </a:ext>
                  </a:extLst>
                </a:gridCol>
                <a:gridCol w="2000250">
                  <a:extLst>
                    <a:ext uri="{9D8B030D-6E8A-4147-A177-3AD203B41FA5}">
                      <a16:colId xmlns:a16="http://schemas.microsoft.com/office/drawing/2014/main" xmlns="" val="20003"/>
                    </a:ext>
                  </a:extLst>
                </a:gridCol>
              </a:tblGrid>
              <a:tr h="77787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债券</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到期时间</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票面利率（</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到期收益率（</a:t>
                      </a: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7787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7470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7787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7787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143</a:t>
            </a:fld>
            <a:endParaRPr lang="en-US" altLang="zh-CN"/>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2"/>
          <p:cNvSpPr>
            <a:spLocks noGrp="1" noChangeArrowheads="1"/>
          </p:cNvSpPr>
          <p:nvPr>
            <p:ph type="title"/>
          </p:nvPr>
        </p:nvSpPr>
        <p:spPr/>
        <p:txBody>
          <a:bodyPr/>
          <a:lstStyle/>
          <a:p>
            <a:pPr eaLnBrk="1" hangingPunct="1"/>
            <a:r>
              <a:rPr lang="zh-CN" altLang="en-US" smtClean="0"/>
              <a:t>久期的进一步理解</a:t>
            </a:r>
          </a:p>
        </p:txBody>
      </p:sp>
      <p:sp>
        <p:nvSpPr>
          <p:cNvPr id="161797" name="Rectangle 3"/>
          <p:cNvSpPr>
            <a:spLocks noGrp="1" noChangeArrowheads="1"/>
          </p:cNvSpPr>
          <p:nvPr>
            <p:ph type="body" sz="half" idx="1"/>
          </p:nvPr>
        </p:nvSpPr>
        <p:spPr>
          <a:xfrm>
            <a:off x="566738" y="1752600"/>
            <a:ext cx="7780337" cy="4267200"/>
          </a:xfrm>
        </p:spPr>
        <p:txBody>
          <a:bodyPr/>
          <a:lstStyle/>
          <a:p>
            <a:pPr eaLnBrk="1" hangingPunct="1"/>
            <a:r>
              <a:rPr lang="zh-CN" altLang="en-US" sz="2600" smtClean="0"/>
              <a:t>久期是衡量债券利率风险的重要指标</a:t>
            </a:r>
          </a:p>
          <a:p>
            <a:pPr eaLnBrk="1" hangingPunct="1"/>
            <a:r>
              <a:rPr lang="zh-CN" altLang="en-US" sz="2600" smtClean="0"/>
              <a:t>久期描述债券价值对利率（收益率）变动的敏感性。更具体地说，久期是当利率变动</a:t>
            </a:r>
            <a:r>
              <a:rPr lang="en-US" altLang="zh-CN" sz="2600" smtClean="0"/>
              <a:t>100</a:t>
            </a:r>
            <a:r>
              <a:rPr lang="zh-CN" altLang="en-US" sz="2600" smtClean="0"/>
              <a:t>个基点导致的债券价值变动的百分比。 </a:t>
            </a:r>
          </a:p>
          <a:p>
            <a:pPr eaLnBrk="1" hangingPunct="1"/>
            <a:endParaRPr lang="en-US" altLang="zh-CN" sz="2600"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A6FC5CFF-421C-4C11-BDA5-20F991B21FC1}" type="slidenum">
              <a:rPr lang="en-US" altLang="zh-CN" smtClean="0"/>
              <a:pPr>
                <a:defRPr/>
              </a:pPr>
              <a:t>144</a:t>
            </a:fld>
            <a:endParaRPr lang="en-US" altLang="zh-CN"/>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2"/>
          <p:cNvSpPr>
            <a:spLocks noGrp="1" noChangeArrowheads="1"/>
          </p:cNvSpPr>
          <p:nvPr>
            <p:ph type="title"/>
          </p:nvPr>
        </p:nvSpPr>
        <p:spPr/>
        <p:txBody>
          <a:bodyPr/>
          <a:lstStyle/>
          <a:p>
            <a:pPr eaLnBrk="1" hangingPunct="1"/>
            <a:endParaRPr lang="zh-CN" altLang="zh-CN" smtClean="0"/>
          </a:p>
        </p:txBody>
      </p:sp>
      <p:sp>
        <p:nvSpPr>
          <p:cNvPr id="162821" name="Rectangle 3"/>
          <p:cNvSpPr>
            <a:spLocks noGrp="1" noChangeArrowheads="1"/>
          </p:cNvSpPr>
          <p:nvPr>
            <p:ph type="body" sz="half" idx="1"/>
          </p:nvPr>
        </p:nvSpPr>
        <p:spPr>
          <a:xfrm>
            <a:off x="457200" y="1600200"/>
            <a:ext cx="8362950" cy="4530725"/>
          </a:xfrm>
        </p:spPr>
        <p:txBody>
          <a:bodyPr/>
          <a:lstStyle/>
          <a:p>
            <a:pPr eaLnBrk="1" hangingPunct="1"/>
            <a:r>
              <a:rPr lang="zh-CN" altLang="en-US" sz="2600" smtClean="0"/>
              <a:t>对于普通债券而言：</a:t>
            </a:r>
            <a:r>
              <a:rPr lang="en-US" altLang="zh-CN" sz="2600" smtClean="0"/>
              <a:t>Macauley </a:t>
            </a:r>
            <a:r>
              <a:rPr lang="zh-CN" altLang="en-US" sz="2600" smtClean="0"/>
              <a:t>久期</a:t>
            </a:r>
          </a:p>
          <a:p>
            <a:pPr eaLnBrk="1" hangingPunct="1"/>
            <a:endParaRPr lang="zh-CN" altLang="en-US" sz="2600" smtClean="0"/>
          </a:p>
          <a:p>
            <a:pPr eaLnBrk="1" hangingPunct="1"/>
            <a:endParaRPr lang="zh-CN" altLang="en-US" sz="2600" smtClean="0"/>
          </a:p>
          <a:p>
            <a:pPr eaLnBrk="1" hangingPunct="1"/>
            <a:endParaRPr lang="zh-CN" altLang="en-US" sz="2600" smtClean="0"/>
          </a:p>
          <a:p>
            <a:pPr eaLnBrk="1" hangingPunct="1"/>
            <a:r>
              <a:rPr lang="zh-CN" altLang="en-US" sz="2600" smtClean="0"/>
              <a:t>真实的利率风险：修正久期</a:t>
            </a:r>
            <a:r>
              <a:rPr lang="en-US" altLang="zh-CN" sz="2600" smtClean="0"/>
              <a:t>(D)</a:t>
            </a:r>
          </a:p>
          <a:p>
            <a:pPr eaLnBrk="1" hangingPunct="1"/>
            <a:endParaRPr lang="en-US" altLang="zh-CN" sz="2600" smtClean="0"/>
          </a:p>
        </p:txBody>
      </p:sp>
      <p:graphicFrame>
        <p:nvGraphicFramePr>
          <p:cNvPr id="162822" name="Object 4"/>
          <p:cNvGraphicFramePr>
            <a:graphicFrameLocks noGrp="1" noChangeAspect="1"/>
          </p:cNvGraphicFramePr>
          <p:nvPr>
            <p:ph sz="quarter" idx="2"/>
          </p:nvPr>
        </p:nvGraphicFramePr>
        <p:xfrm>
          <a:off x="1209675" y="2209800"/>
          <a:ext cx="5986463" cy="809625"/>
        </p:xfrm>
        <a:graphic>
          <a:graphicData uri="http://schemas.openxmlformats.org/presentationml/2006/ole">
            <mc:AlternateContent xmlns:mc="http://schemas.openxmlformats.org/markup-compatibility/2006">
              <mc:Choice xmlns:v="urn:schemas-microsoft-com:vml" Requires="v">
                <p:oleObj spid="_x0000_s162905" name="公式" r:id="rId3" imgW="3568700" imgH="482600" progId="Equation.3">
                  <p:embed/>
                </p:oleObj>
              </mc:Choice>
              <mc:Fallback>
                <p:oleObj name="公式" r:id="rId3" imgW="3568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2209800"/>
                        <a:ext cx="5986463" cy="8096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3" name="Object 5"/>
          <p:cNvGraphicFramePr>
            <a:graphicFrameLocks noGrp="1" noChangeAspect="1"/>
          </p:cNvGraphicFramePr>
          <p:nvPr>
            <p:ph sz="quarter" idx="3"/>
          </p:nvPr>
        </p:nvGraphicFramePr>
        <p:xfrm>
          <a:off x="1116013" y="4343400"/>
          <a:ext cx="3092450" cy="704850"/>
        </p:xfrm>
        <a:graphic>
          <a:graphicData uri="http://schemas.openxmlformats.org/presentationml/2006/ole">
            <mc:AlternateContent xmlns:mc="http://schemas.openxmlformats.org/markup-compatibility/2006">
              <mc:Choice xmlns:v="urn:schemas-microsoft-com:vml" Requires="v">
                <p:oleObj spid="_x0000_s162906" name="公式" r:id="rId5" imgW="1726451" imgH="393529" progId="Equation.3">
                  <p:embed/>
                </p:oleObj>
              </mc:Choice>
              <mc:Fallback>
                <p:oleObj name="公式" r:id="rId5" imgW="1726451"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343400"/>
                        <a:ext cx="3092450" cy="704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4" name="Rectangle 6"/>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F9F44072-A3B1-4F49-99B3-04DE1E7BEE95}" type="slidenum">
              <a:rPr lang="en-US" altLang="zh-CN" smtClean="0"/>
              <a:pPr>
                <a:defRPr/>
              </a:pPr>
              <a:t>145</a:t>
            </a:fld>
            <a:endParaRPr lang="en-US" altLang="zh-CN"/>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2"/>
          <p:cNvSpPr>
            <a:spLocks noGrp="1" noChangeArrowheads="1"/>
          </p:cNvSpPr>
          <p:nvPr>
            <p:ph type="title"/>
          </p:nvPr>
        </p:nvSpPr>
        <p:spPr/>
        <p:txBody>
          <a:bodyPr>
            <a:normAutofit fontScale="90000"/>
          </a:bodyPr>
          <a:lstStyle/>
          <a:p>
            <a:pPr eaLnBrk="1" hangingPunct="1"/>
            <a:r>
              <a:rPr lang="zh-CN" altLang="en-US" smtClean="0"/>
              <a:t>麦考利久期与修正久期的局限性</a:t>
            </a:r>
          </a:p>
        </p:txBody>
      </p:sp>
      <p:sp>
        <p:nvSpPr>
          <p:cNvPr id="163845" name="Rectangle 3"/>
          <p:cNvSpPr>
            <a:spLocks noGrp="1" noChangeArrowheads="1"/>
          </p:cNvSpPr>
          <p:nvPr>
            <p:ph idx="1"/>
          </p:nvPr>
        </p:nvSpPr>
        <p:spPr/>
        <p:txBody>
          <a:bodyPr/>
          <a:lstStyle/>
          <a:p>
            <a:pPr eaLnBrk="1" hangingPunct="1"/>
            <a:r>
              <a:rPr lang="zh-CN" altLang="en-US" dirty="0" smtClean="0"/>
              <a:t>修正久期仅适用于较小利率变动情景下的价格变动预期；</a:t>
            </a:r>
          </a:p>
          <a:p>
            <a:pPr eaLnBrk="1" hangingPunct="1"/>
            <a:r>
              <a:rPr lang="zh-CN" altLang="en-US" dirty="0" smtClean="0"/>
              <a:t>当收益率曲线并非平行变动时，很难确定一个债券组合的利率敏感性；</a:t>
            </a:r>
          </a:p>
          <a:p>
            <a:pPr eaLnBrk="1" hangingPunct="1"/>
            <a:r>
              <a:rPr lang="zh-CN" altLang="en-US" dirty="0" smtClean="0"/>
              <a:t>假设现金流不随着利率的变化而改变，因此没有考虑债券中隐含的期权。</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146</a:t>
            </a:fld>
            <a:endParaRPr lang="en-US" altLang="zh-CN"/>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2"/>
          <p:cNvSpPr>
            <a:spLocks noGrp="1" noChangeArrowheads="1"/>
          </p:cNvSpPr>
          <p:nvPr>
            <p:ph type="title"/>
          </p:nvPr>
        </p:nvSpPr>
        <p:spPr/>
        <p:txBody>
          <a:bodyPr/>
          <a:lstStyle/>
          <a:p>
            <a:pPr eaLnBrk="1" hangingPunct="1"/>
            <a:r>
              <a:rPr lang="zh-CN" altLang="en-US" smtClean="0"/>
              <a:t>对久期的解释</a:t>
            </a:r>
          </a:p>
        </p:txBody>
      </p:sp>
      <p:sp>
        <p:nvSpPr>
          <p:cNvPr id="164869" name="Rectangle 3"/>
          <p:cNvSpPr>
            <a:spLocks noGrp="1" noChangeArrowheads="1"/>
          </p:cNvSpPr>
          <p:nvPr>
            <p:ph idx="1"/>
          </p:nvPr>
        </p:nvSpPr>
        <p:spPr>
          <a:xfrm>
            <a:off x="533400" y="1752600"/>
            <a:ext cx="8001000" cy="4267200"/>
          </a:xfrm>
        </p:spPr>
        <p:txBody>
          <a:bodyPr/>
          <a:lstStyle/>
          <a:p>
            <a:pPr eaLnBrk="1" hangingPunct="1"/>
            <a:r>
              <a:rPr lang="zh-CN" altLang="en-US" sz="2600" smtClean="0"/>
              <a:t>一阶导数</a:t>
            </a:r>
          </a:p>
          <a:p>
            <a:pPr eaLnBrk="1" hangingPunct="1"/>
            <a:r>
              <a:rPr lang="zh-CN" altLang="en-US" sz="2600" smtClean="0"/>
              <a:t>某种时间指标</a:t>
            </a:r>
          </a:p>
          <a:p>
            <a:pPr eaLnBrk="1" hangingPunct="1"/>
            <a:r>
              <a:rPr lang="zh-CN" altLang="en-US" sz="2600" smtClean="0"/>
              <a:t>忘掉一阶导数和时间解释</a:t>
            </a:r>
          </a:p>
          <a:p>
            <a:pPr eaLnBrk="1" hangingPunct="1"/>
            <a:r>
              <a:rPr lang="zh-CN" altLang="en-US" sz="2600" smtClean="0"/>
              <a:t>如果客户的投资组合的久期为</a:t>
            </a:r>
            <a:r>
              <a:rPr lang="en-US" altLang="zh-CN" sz="2600" smtClean="0"/>
              <a:t>4</a:t>
            </a:r>
            <a:r>
              <a:rPr lang="zh-CN" altLang="en-US" sz="2600" smtClean="0"/>
              <a:t>：</a:t>
            </a:r>
          </a:p>
          <a:p>
            <a:pPr lvl="1" eaLnBrk="1" hangingPunct="1"/>
            <a:r>
              <a:rPr lang="zh-CN" altLang="en-US" sz="2200" smtClean="0"/>
              <a:t>定义</a:t>
            </a:r>
            <a:r>
              <a:rPr lang="en-US" altLang="zh-CN" sz="2200" smtClean="0"/>
              <a:t>1</a:t>
            </a:r>
            <a:r>
              <a:rPr lang="zh-CN" altLang="en-US" sz="2200" smtClean="0"/>
              <a:t>：久期为</a:t>
            </a:r>
            <a:r>
              <a:rPr lang="en-US" altLang="zh-CN" sz="2200" smtClean="0"/>
              <a:t>4</a:t>
            </a:r>
            <a:r>
              <a:rPr lang="zh-CN" altLang="en-US" sz="2200" smtClean="0"/>
              <a:t>表明组合价值在利率改变</a:t>
            </a:r>
            <a:r>
              <a:rPr lang="en-US" altLang="zh-CN" sz="2200" smtClean="0"/>
              <a:t>100</a:t>
            </a:r>
            <a:r>
              <a:rPr lang="zh-CN" altLang="en-US" sz="2200" smtClean="0"/>
              <a:t>个基点时将变动约</a:t>
            </a:r>
            <a:r>
              <a:rPr lang="en-US" altLang="zh-CN" sz="2200" smtClean="0"/>
              <a:t>4%</a:t>
            </a:r>
            <a:r>
              <a:rPr lang="zh-CN" altLang="en-US" sz="2200" smtClean="0"/>
              <a:t>。</a:t>
            </a:r>
          </a:p>
          <a:p>
            <a:pPr lvl="1" eaLnBrk="1" hangingPunct="1"/>
            <a:r>
              <a:rPr lang="zh-CN" altLang="en-US" sz="2200" smtClean="0"/>
              <a:t>定义</a:t>
            </a:r>
            <a:r>
              <a:rPr lang="en-US" altLang="zh-CN" sz="2200" smtClean="0"/>
              <a:t>2</a:t>
            </a:r>
            <a:r>
              <a:rPr lang="zh-CN" altLang="en-US" sz="2200" smtClean="0"/>
              <a:t>：久期为</a:t>
            </a:r>
            <a:r>
              <a:rPr lang="en-US" altLang="zh-CN" sz="2200" smtClean="0"/>
              <a:t>4</a:t>
            </a:r>
            <a:r>
              <a:rPr lang="zh-CN" altLang="en-US" sz="2200" smtClean="0"/>
              <a:t>是组合中债券价格函数的一阶倒数</a:t>
            </a:r>
          </a:p>
          <a:p>
            <a:pPr lvl="1" eaLnBrk="1" hangingPunct="1"/>
            <a:r>
              <a:rPr lang="zh-CN" altLang="en-US" sz="2200" smtClean="0"/>
              <a:t>定义</a:t>
            </a:r>
            <a:r>
              <a:rPr lang="en-US" altLang="zh-CN" sz="2200" smtClean="0"/>
              <a:t>3</a:t>
            </a:r>
            <a:r>
              <a:rPr lang="zh-CN" altLang="en-US" sz="2200" smtClean="0"/>
              <a:t>：久期为</a:t>
            </a:r>
            <a:r>
              <a:rPr lang="en-US" altLang="zh-CN" sz="2200" smtClean="0"/>
              <a:t>4</a:t>
            </a:r>
            <a:r>
              <a:rPr lang="zh-CN" altLang="en-US" sz="2200" smtClean="0"/>
              <a:t>是收到的现金流现值的加权平均年数。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147</a:t>
            </a:fld>
            <a:endParaRPr lang="en-US" altLang="zh-CN"/>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2"/>
          <p:cNvSpPr>
            <a:spLocks noGrp="1" noChangeArrowheads="1"/>
          </p:cNvSpPr>
          <p:nvPr>
            <p:ph type="title"/>
          </p:nvPr>
        </p:nvSpPr>
        <p:spPr/>
        <p:txBody>
          <a:bodyPr/>
          <a:lstStyle/>
          <a:p>
            <a:pPr eaLnBrk="1" hangingPunct="1"/>
            <a:r>
              <a:rPr lang="zh-CN" altLang="en-US" smtClean="0"/>
              <a:t>投资组合的久期</a:t>
            </a:r>
          </a:p>
        </p:txBody>
      </p:sp>
      <p:sp>
        <p:nvSpPr>
          <p:cNvPr id="165893" name="Rectangle 3"/>
          <p:cNvSpPr>
            <a:spLocks noGrp="1" noChangeArrowheads="1"/>
          </p:cNvSpPr>
          <p:nvPr>
            <p:ph type="body" sz="half" idx="1"/>
          </p:nvPr>
        </p:nvSpPr>
        <p:spPr>
          <a:xfrm>
            <a:off x="566738" y="1752600"/>
            <a:ext cx="3925887" cy="4267200"/>
          </a:xfrm>
        </p:spPr>
        <p:txBody>
          <a:bodyPr/>
          <a:lstStyle/>
          <a:p>
            <a:pPr eaLnBrk="1" hangingPunct="1"/>
            <a:endParaRPr lang="en-US" altLang="zh-CN" sz="2600" smtClean="0"/>
          </a:p>
          <a:p>
            <a:pPr eaLnBrk="1" hangingPunct="1"/>
            <a:endParaRPr lang="en-US" altLang="zh-CN" sz="2600" smtClean="0"/>
          </a:p>
          <a:p>
            <a:pPr eaLnBrk="1" hangingPunct="1"/>
            <a:endParaRPr lang="en-US" altLang="zh-CN" sz="2600" smtClean="0"/>
          </a:p>
          <a:p>
            <a:pPr eaLnBrk="1" hangingPunct="1"/>
            <a:endParaRPr lang="en-US" altLang="zh-CN" sz="2600" smtClean="0"/>
          </a:p>
          <a:p>
            <a:pPr eaLnBrk="1" hangingPunct="1"/>
            <a:endParaRPr lang="en-US" altLang="zh-CN" sz="2600" smtClean="0"/>
          </a:p>
          <a:p>
            <a:pPr eaLnBrk="1" hangingPunct="1"/>
            <a:endParaRPr lang="en-US" altLang="zh-CN" sz="2600" smtClean="0"/>
          </a:p>
        </p:txBody>
      </p:sp>
      <p:graphicFrame>
        <p:nvGraphicFramePr>
          <p:cNvPr id="153606" name="Group 6"/>
          <p:cNvGraphicFramePr>
            <a:graphicFrameLocks noGrp="1"/>
          </p:cNvGraphicFramePr>
          <p:nvPr>
            <p:ph sz="half" idx="2"/>
          </p:nvPr>
        </p:nvGraphicFramePr>
        <p:xfrm>
          <a:off x="762000" y="3124200"/>
          <a:ext cx="7988300" cy="2897188"/>
        </p:xfrm>
        <a:graphic>
          <a:graphicData uri="http://schemas.openxmlformats.org/drawingml/2006/table">
            <a:tbl>
              <a:tblPr/>
              <a:tblGrid>
                <a:gridCol w="1352550">
                  <a:extLst>
                    <a:ext uri="{9D8B030D-6E8A-4147-A177-3AD203B41FA5}">
                      <a16:colId xmlns:a16="http://schemas.microsoft.com/office/drawing/2014/main" xmlns="" val="20000"/>
                    </a:ext>
                  </a:extLst>
                </a:gridCol>
                <a:gridCol w="1327150">
                  <a:extLst>
                    <a:ext uri="{9D8B030D-6E8A-4147-A177-3AD203B41FA5}">
                      <a16:colId xmlns:a16="http://schemas.microsoft.com/office/drawing/2014/main" xmlns="" val="20001"/>
                    </a:ext>
                  </a:extLst>
                </a:gridCol>
                <a:gridCol w="1343025">
                  <a:extLst>
                    <a:ext uri="{9D8B030D-6E8A-4147-A177-3AD203B41FA5}">
                      <a16:colId xmlns:a16="http://schemas.microsoft.com/office/drawing/2014/main" xmlns="" val="20002"/>
                    </a:ext>
                  </a:extLst>
                </a:gridCol>
                <a:gridCol w="1322388">
                  <a:extLst>
                    <a:ext uri="{9D8B030D-6E8A-4147-A177-3AD203B41FA5}">
                      <a16:colId xmlns:a16="http://schemas.microsoft.com/office/drawing/2014/main" xmlns="" val="20003"/>
                    </a:ext>
                  </a:extLst>
                </a:gridCol>
                <a:gridCol w="1320800">
                  <a:extLst>
                    <a:ext uri="{9D8B030D-6E8A-4147-A177-3AD203B41FA5}">
                      <a16:colId xmlns:a16="http://schemas.microsoft.com/office/drawing/2014/main" xmlns="" val="20004"/>
                    </a:ext>
                  </a:extLst>
                </a:gridCol>
                <a:gridCol w="1322387">
                  <a:extLst>
                    <a:ext uri="{9D8B030D-6E8A-4147-A177-3AD203B41FA5}">
                      <a16:colId xmlns:a16="http://schemas.microsoft.com/office/drawing/2014/main" xmlns="" val="20005"/>
                    </a:ext>
                  </a:extLst>
                </a:gridCol>
              </a:tblGrid>
              <a:tr h="642938">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债券</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价格</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收益率</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持有的面值</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市场价值</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久期</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12788">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万</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4000000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3.861</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11200">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84.6275</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万</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4231375</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8.047</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11200">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137.8586</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万</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1378586</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9.168</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65894" name="Rectangle 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65895" name="Object 5"/>
          <p:cNvGraphicFramePr>
            <a:graphicFrameLocks noChangeAspect="1"/>
          </p:cNvGraphicFramePr>
          <p:nvPr/>
        </p:nvGraphicFramePr>
        <p:xfrm>
          <a:off x="1143000" y="1981200"/>
          <a:ext cx="5184775" cy="698500"/>
        </p:xfrm>
        <a:graphic>
          <a:graphicData uri="http://schemas.openxmlformats.org/presentationml/2006/ole">
            <mc:AlternateContent xmlns:mc="http://schemas.openxmlformats.org/markup-compatibility/2006">
              <mc:Choice xmlns:v="urn:schemas-microsoft-com:vml" Requires="v">
                <p:oleObj spid="_x0000_s165973" name="公式" r:id="rId3" imgW="1624895" imgH="215806" progId="Equation.3">
                  <p:embed/>
                </p:oleObj>
              </mc:Choice>
              <mc:Fallback>
                <p:oleObj name="公式" r:id="rId3" imgW="1624895"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5184775" cy="698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A6FC5CFF-421C-4C11-BDA5-20F991B21FC1}" type="slidenum">
              <a:rPr lang="en-US" altLang="zh-CN" smtClean="0"/>
              <a:pPr>
                <a:defRPr/>
              </a:pPr>
              <a:t>148</a:t>
            </a:fld>
            <a:endParaRPr lang="en-US" altLang="zh-CN"/>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2"/>
          <p:cNvSpPr>
            <a:spLocks noGrp="1" noChangeArrowheads="1"/>
          </p:cNvSpPr>
          <p:nvPr>
            <p:ph type="title"/>
          </p:nvPr>
        </p:nvSpPr>
        <p:spPr/>
        <p:txBody>
          <a:bodyPr/>
          <a:lstStyle/>
          <a:p>
            <a:pPr eaLnBrk="1" hangingPunct="1"/>
            <a:endParaRPr lang="zh-CN" altLang="zh-CN" smtClean="0"/>
          </a:p>
        </p:txBody>
      </p:sp>
      <p:sp>
        <p:nvSpPr>
          <p:cNvPr id="166917" name="Rectangle 3"/>
          <p:cNvSpPr>
            <a:spLocks noGrp="1" noChangeArrowheads="1"/>
          </p:cNvSpPr>
          <p:nvPr>
            <p:ph idx="1"/>
          </p:nvPr>
        </p:nvSpPr>
        <p:spPr/>
        <p:txBody>
          <a:bodyPr/>
          <a:lstStyle/>
          <a:p>
            <a:pPr eaLnBrk="1" hangingPunct="1"/>
            <a:r>
              <a:rPr lang="zh-CN" altLang="en-US" smtClean="0"/>
              <a:t>总市值</a:t>
            </a:r>
            <a:r>
              <a:rPr lang="en-US" altLang="zh-CN" smtClean="0"/>
              <a:t>=9609961</a:t>
            </a:r>
          </a:p>
          <a:p>
            <a:pPr eaLnBrk="1" hangingPunct="1"/>
            <a:r>
              <a:rPr lang="en-US" altLang="zh-CN" smtClean="0"/>
              <a:t>W1=4000000/9609961=0.416</a:t>
            </a:r>
          </a:p>
          <a:p>
            <a:pPr eaLnBrk="1" hangingPunct="1"/>
            <a:r>
              <a:rPr lang="en-US" altLang="zh-CN" smtClean="0"/>
              <a:t>W2=4231375/9609961=0.440</a:t>
            </a:r>
          </a:p>
          <a:p>
            <a:pPr eaLnBrk="1" hangingPunct="1"/>
            <a:r>
              <a:rPr lang="en-US" altLang="zh-CN" smtClean="0"/>
              <a:t>W3=1378586/9609961=0.144</a:t>
            </a:r>
          </a:p>
          <a:p>
            <a:pPr eaLnBrk="1" hangingPunct="1"/>
            <a:r>
              <a:rPr lang="zh-CN" altLang="en-US" smtClean="0"/>
              <a:t>组合久期</a:t>
            </a:r>
            <a:r>
              <a:rPr lang="en-US" altLang="zh-CN" smtClean="0"/>
              <a:t>=0.461*3.861+0.440*8.047+0.144*9.168=6.47</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149</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按是否记名</a:t>
            </a:r>
          </a:p>
        </p:txBody>
      </p:sp>
      <p:sp>
        <p:nvSpPr>
          <p:cNvPr id="16387" name="内容占位符 2"/>
          <p:cNvSpPr>
            <a:spLocks noGrp="1"/>
          </p:cNvSpPr>
          <p:nvPr>
            <p:ph idx="1"/>
          </p:nvPr>
        </p:nvSpPr>
        <p:spPr/>
        <p:txBody>
          <a:bodyPr/>
          <a:lstStyle/>
          <a:p>
            <a:pPr eaLnBrk="1" hangingPunct="1"/>
            <a:r>
              <a:rPr lang="zh-CN" altLang="en-US" smtClean="0"/>
              <a:t>记名债券</a:t>
            </a:r>
            <a:endParaRPr lang="en-US" altLang="zh-CN" smtClean="0"/>
          </a:p>
          <a:p>
            <a:pPr eaLnBrk="1" hangingPunct="1"/>
            <a:r>
              <a:rPr lang="zh-CN" altLang="en-US" smtClean="0"/>
              <a:t>无记名债券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2"/>
          <p:cNvSpPr>
            <a:spLocks noGrp="1" noChangeArrowheads="1"/>
          </p:cNvSpPr>
          <p:nvPr>
            <p:ph type="title"/>
          </p:nvPr>
        </p:nvSpPr>
        <p:spPr/>
        <p:txBody>
          <a:bodyPr/>
          <a:lstStyle/>
          <a:p>
            <a:pPr eaLnBrk="1" hangingPunct="1"/>
            <a:r>
              <a:rPr lang="zh-CN" altLang="en-US" smtClean="0"/>
              <a:t>凸性</a:t>
            </a:r>
          </a:p>
        </p:txBody>
      </p:sp>
      <p:sp>
        <p:nvSpPr>
          <p:cNvPr id="167941" name="Rectangle 3"/>
          <p:cNvSpPr>
            <a:spLocks noGrp="1" noChangeArrowheads="1"/>
          </p:cNvSpPr>
          <p:nvPr>
            <p:ph idx="1"/>
          </p:nvPr>
        </p:nvSpPr>
        <p:spPr/>
        <p:txBody>
          <a:bodyPr/>
          <a:lstStyle/>
          <a:p>
            <a:pPr eaLnBrk="1" hangingPunct="1"/>
            <a:r>
              <a:rPr lang="zh-CN" altLang="en-US" smtClean="0"/>
              <a:t>通过久期可以给出债券价格变化的近似值，特别是在利率变化很小的条件小。当利率变化较大时，这种关系将失去精确性。事实上，两者的关系是非线性的。根据债券定价定理</a:t>
            </a:r>
            <a:r>
              <a:rPr lang="en-US" altLang="zh-CN" smtClean="0"/>
              <a:t>4</a:t>
            </a:r>
            <a:r>
              <a:rPr lang="zh-CN" altLang="en-US" smtClean="0"/>
              <a:t>，债券价格随利率下降上升的幅度要大于债券价格随利率上升而下降的幅度。这种不对称性就是凸性。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150</a:t>
            </a:fld>
            <a:endParaRPr lang="en-US" altLang="zh-CN"/>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2"/>
          <p:cNvSpPr>
            <a:spLocks noGrp="1" noChangeArrowheads="1"/>
          </p:cNvSpPr>
          <p:nvPr>
            <p:ph idx="1"/>
          </p:nvPr>
        </p:nvSpPr>
        <p:spPr/>
        <p:txBody>
          <a:bodyPr/>
          <a:lstStyle/>
          <a:p>
            <a:pPr eaLnBrk="1" hangingPunct="1"/>
            <a:endParaRPr lang="zh-CN" altLang="zh-CN" smtClean="0"/>
          </a:p>
        </p:txBody>
      </p:sp>
      <p:pic>
        <p:nvPicPr>
          <p:cNvPr id="1689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01750"/>
            <a:ext cx="7993063"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151</a:t>
            </a:fld>
            <a:endParaRPr lang="en-US" altLang="zh-CN"/>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Group 2"/>
          <p:cNvGraphicFramePr>
            <a:graphicFrameLocks noGrp="1"/>
          </p:cNvGraphicFramePr>
          <p:nvPr>
            <p:ph type="tbl" idx="1"/>
          </p:nvPr>
        </p:nvGraphicFramePr>
        <p:xfrm>
          <a:off x="468313" y="981075"/>
          <a:ext cx="7888287" cy="5030789"/>
        </p:xfrm>
        <a:graphic>
          <a:graphicData uri="http://schemas.openxmlformats.org/drawingml/2006/table">
            <a:tbl>
              <a:tblPr/>
              <a:tblGrid>
                <a:gridCol w="1176337">
                  <a:extLst>
                    <a:ext uri="{9D8B030D-6E8A-4147-A177-3AD203B41FA5}">
                      <a16:colId xmlns:a16="http://schemas.microsoft.com/office/drawing/2014/main" xmlns="" val="20000"/>
                    </a:ext>
                  </a:extLst>
                </a:gridCol>
                <a:gridCol w="1403350">
                  <a:extLst>
                    <a:ext uri="{9D8B030D-6E8A-4147-A177-3AD203B41FA5}">
                      <a16:colId xmlns:a16="http://schemas.microsoft.com/office/drawing/2014/main" xmlns="" val="20001"/>
                    </a:ext>
                  </a:extLst>
                </a:gridCol>
                <a:gridCol w="1439863">
                  <a:extLst>
                    <a:ext uri="{9D8B030D-6E8A-4147-A177-3AD203B41FA5}">
                      <a16:colId xmlns:a16="http://schemas.microsoft.com/office/drawing/2014/main" xmlns="" val="20002"/>
                    </a:ext>
                  </a:extLst>
                </a:gridCol>
                <a:gridCol w="1316037">
                  <a:extLst>
                    <a:ext uri="{9D8B030D-6E8A-4147-A177-3AD203B41FA5}">
                      <a16:colId xmlns:a16="http://schemas.microsoft.com/office/drawing/2014/main" xmlns="" val="20003"/>
                    </a:ext>
                  </a:extLst>
                </a:gridCol>
                <a:gridCol w="1414463">
                  <a:extLst>
                    <a:ext uri="{9D8B030D-6E8A-4147-A177-3AD203B41FA5}">
                      <a16:colId xmlns:a16="http://schemas.microsoft.com/office/drawing/2014/main" xmlns="" val="20004"/>
                    </a:ext>
                  </a:extLst>
                </a:gridCol>
                <a:gridCol w="1138237">
                  <a:extLst>
                    <a:ext uri="{9D8B030D-6E8A-4147-A177-3AD203B41FA5}">
                      <a16:colId xmlns:a16="http://schemas.microsoft.com/office/drawing/2014/main" xmlns="" val="20005"/>
                    </a:ext>
                  </a:extLst>
                </a:gridCol>
              </a:tblGrid>
              <a:tr h="800100">
                <a:tc row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收益率变动（基点）</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初始价格</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新价格</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价格变动率</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0"/>
                  </a:ext>
                </a:extLst>
              </a:tr>
              <a:tr h="85407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久期预测</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真实</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久期预测</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真实</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33438">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134.6722</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133.2366</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133.2472</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-1.066</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-1.06</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74713">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134.6722</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136.1078</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136.1193</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+1.066</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+1.07</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35025">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134.6722</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105.9601</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109.8964</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-21.320</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-18.40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833438">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134.6722</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163.3843</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168.3887</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+21.320</a:t>
                      </a:r>
                      <a:endParaRPr kumimoji="1" lang="en-US" altLang="zh-CN" sz="21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+25.40</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152</a:t>
            </a:fld>
            <a:endParaRPr lang="en-US" altLang="zh-CN"/>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AutoShape 2"/>
          <p:cNvSpPr>
            <a:spLocks noChangeAspect="1" noChangeArrowheads="1"/>
          </p:cNvSpPr>
          <p:nvPr/>
        </p:nvSpPr>
        <p:spPr bwMode="auto">
          <a:xfrm>
            <a:off x="792163" y="457200"/>
            <a:ext cx="8351837"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71013" name="Group 3"/>
          <p:cNvGrpSpPr>
            <a:grpSpLocks/>
          </p:cNvGrpSpPr>
          <p:nvPr/>
        </p:nvGrpSpPr>
        <p:grpSpPr bwMode="auto">
          <a:xfrm>
            <a:off x="827088" y="908050"/>
            <a:ext cx="6769100" cy="5113338"/>
            <a:chOff x="385" y="531"/>
            <a:chExt cx="4264" cy="3221"/>
          </a:xfrm>
        </p:grpSpPr>
        <p:sp>
          <p:nvSpPr>
            <p:cNvPr id="171014" name="Line 4"/>
            <p:cNvSpPr>
              <a:spLocks noChangeShapeType="1"/>
            </p:cNvSpPr>
            <p:nvPr/>
          </p:nvSpPr>
          <p:spPr bwMode="auto">
            <a:xfrm>
              <a:off x="706" y="3208"/>
              <a:ext cx="38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5" name="Line 5"/>
            <p:cNvSpPr>
              <a:spLocks noChangeShapeType="1"/>
            </p:cNvSpPr>
            <p:nvPr/>
          </p:nvSpPr>
          <p:spPr bwMode="auto">
            <a:xfrm flipV="1">
              <a:off x="706" y="630"/>
              <a:ext cx="0" cy="2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6" name="Arc 6"/>
            <p:cNvSpPr>
              <a:spLocks/>
            </p:cNvSpPr>
            <p:nvPr/>
          </p:nvSpPr>
          <p:spPr bwMode="auto">
            <a:xfrm flipV="1">
              <a:off x="1621" y="531"/>
              <a:ext cx="2288" cy="2082"/>
            </a:xfrm>
            <a:custGeom>
              <a:avLst/>
              <a:gdLst>
                <a:gd name="T0" fmla="*/ 0 w 21753"/>
                <a:gd name="T1" fmla="*/ 0 h 21600"/>
                <a:gd name="T2" fmla="*/ 0 w 21753"/>
                <a:gd name="T3" fmla="*/ 0 h 21600"/>
                <a:gd name="T4" fmla="*/ 0 w 21753"/>
                <a:gd name="T5" fmla="*/ 0 h 21600"/>
                <a:gd name="T6" fmla="*/ 0 60000 65536"/>
                <a:gd name="T7" fmla="*/ 0 60000 65536"/>
                <a:gd name="T8" fmla="*/ 0 60000 65536"/>
                <a:gd name="T9" fmla="*/ 0 w 21753"/>
                <a:gd name="T10" fmla="*/ 0 h 21600"/>
                <a:gd name="T11" fmla="*/ 21753 w 21753"/>
                <a:gd name="T12" fmla="*/ 21600 h 21600"/>
              </a:gdLst>
              <a:ahLst/>
              <a:cxnLst>
                <a:cxn ang="T6">
                  <a:pos x="T0" y="T1"/>
                </a:cxn>
                <a:cxn ang="T7">
                  <a:pos x="T2" y="T3"/>
                </a:cxn>
                <a:cxn ang="T8">
                  <a:pos x="T4" y="T5"/>
                </a:cxn>
              </a:cxnLst>
              <a:rect l="T9" t="T10" r="T11" b="T12"/>
              <a:pathLst>
                <a:path w="21753" h="21600" fill="none" extrusionOk="0">
                  <a:moveTo>
                    <a:pt x="-1" y="19446"/>
                  </a:moveTo>
                  <a:cubicBezTo>
                    <a:pt x="1105" y="8406"/>
                    <a:pt x="10396" y="-1"/>
                    <a:pt x="21492" y="0"/>
                  </a:cubicBezTo>
                  <a:cubicBezTo>
                    <a:pt x="21579" y="0"/>
                    <a:pt x="21666" y="0"/>
                    <a:pt x="21753" y="1"/>
                  </a:cubicBezTo>
                </a:path>
                <a:path w="21753" h="21600" stroke="0" extrusionOk="0">
                  <a:moveTo>
                    <a:pt x="-1" y="19446"/>
                  </a:moveTo>
                  <a:cubicBezTo>
                    <a:pt x="1105" y="8406"/>
                    <a:pt x="10396" y="-1"/>
                    <a:pt x="21492" y="0"/>
                  </a:cubicBezTo>
                  <a:cubicBezTo>
                    <a:pt x="21579" y="0"/>
                    <a:pt x="21666" y="0"/>
                    <a:pt x="21753" y="1"/>
                  </a:cubicBezTo>
                  <a:lnTo>
                    <a:pt x="21492" y="21600"/>
                  </a:lnTo>
                  <a:lnTo>
                    <a:pt x="-1" y="19446"/>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017" name="Line 7"/>
            <p:cNvSpPr>
              <a:spLocks noChangeShapeType="1"/>
            </p:cNvSpPr>
            <p:nvPr/>
          </p:nvSpPr>
          <p:spPr bwMode="auto">
            <a:xfrm>
              <a:off x="1078" y="1126"/>
              <a:ext cx="2516" cy="18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8" name="Line 8"/>
            <p:cNvSpPr>
              <a:spLocks noChangeShapeType="1"/>
            </p:cNvSpPr>
            <p:nvPr/>
          </p:nvSpPr>
          <p:spPr bwMode="auto">
            <a:xfrm>
              <a:off x="2422" y="2117"/>
              <a:ext cx="0" cy="1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9" name="Line 9"/>
            <p:cNvSpPr>
              <a:spLocks noChangeShapeType="1"/>
            </p:cNvSpPr>
            <p:nvPr/>
          </p:nvSpPr>
          <p:spPr bwMode="auto">
            <a:xfrm>
              <a:off x="3108" y="2311"/>
              <a:ext cx="1" cy="8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20" name="Arc 10"/>
            <p:cNvSpPr>
              <a:spLocks/>
            </p:cNvSpPr>
            <p:nvPr/>
          </p:nvSpPr>
          <p:spPr bwMode="auto">
            <a:xfrm rot="1265854" flipV="1">
              <a:off x="1777" y="537"/>
              <a:ext cx="2049" cy="1713"/>
            </a:xfrm>
            <a:custGeom>
              <a:avLst/>
              <a:gdLst>
                <a:gd name="T0" fmla="*/ 0 w 32149"/>
                <a:gd name="T1" fmla="*/ 0 h 21600"/>
                <a:gd name="T2" fmla="*/ 0 w 32149"/>
                <a:gd name="T3" fmla="*/ 0 h 21600"/>
                <a:gd name="T4" fmla="*/ 0 w 32149"/>
                <a:gd name="T5" fmla="*/ 0 h 21600"/>
                <a:gd name="T6" fmla="*/ 0 60000 65536"/>
                <a:gd name="T7" fmla="*/ 0 60000 65536"/>
                <a:gd name="T8" fmla="*/ 0 60000 65536"/>
                <a:gd name="T9" fmla="*/ 0 w 32149"/>
                <a:gd name="T10" fmla="*/ 0 h 21600"/>
                <a:gd name="T11" fmla="*/ 32149 w 32149"/>
                <a:gd name="T12" fmla="*/ 21600 h 21600"/>
              </a:gdLst>
              <a:ahLst/>
              <a:cxnLst>
                <a:cxn ang="T6">
                  <a:pos x="T0" y="T1"/>
                </a:cxn>
                <a:cxn ang="T7">
                  <a:pos x="T2" y="T3"/>
                </a:cxn>
                <a:cxn ang="T8">
                  <a:pos x="T4" y="T5"/>
                </a:cxn>
              </a:cxnLst>
              <a:rect l="T9" t="T10" r="T11" b="T12"/>
              <a:pathLst>
                <a:path w="32149" h="21600" fill="none" extrusionOk="0">
                  <a:moveTo>
                    <a:pt x="0" y="12082"/>
                  </a:moveTo>
                  <a:cubicBezTo>
                    <a:pt x="3630" y="4686"/>
                    <a:pt x="11151" y="-1"/>
                    <a:pt x="19390" y="0"/>
                  </a:cubicBezTo>
                  <a:cubicBezTo>
                    <a:pt x="23978" y="0"/>
                    <a:pt x="28446" y="1460"/>
                    <a:pt x="32148" y="4171"/>
                  </a:cubicBezTo>
                </a:path>
                <a:path w="32149" h="21600" stroke="0" extrusionOk="0">
                  <a:moveTo>
                    <a:pt x="0" y="12082"/>
                  </a:moveTo>
                  <a:cubicBezTo>
                    <a:pt x="3630" y="4686"/>
                    <a:pt x="11151" y="-1"/>
                    <a:pt x="19390" y="0"/>
                  </a:cubicBezTo>
                  <a:cubicBezTo>
                    <a:pt x="23978" y="0"/>
                    <a:pt x="28446" y="1460"/>
                    <a:pt x="32148" y="4171"/>
                  </a:cubicBezTo>
                  <a:lnTo>
                    <a:pt x="19390" y="21600"/>
                  </a:lnTo>
                  <a:lnTo>
                    <a:pt x="0" y="12082"/>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021" name="Line 11"/>
            <p:cNvSpPr>
              <a:spLocks noChangeShapeType="1"/>
            </p:cNvSpPr>
            <p:nvPr/>
          </p:nvSpPr>
          <p:spPr bwMode="auto">
            <a:xfrm flipV="1">
              <a:off x="1888" y="1122"/>
              <a:ext cx="1" cy="208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22" name="Text Box 12"/>
            <p:cNvSpPr txBox="1">
              <a:spLocks noChangeArrowheads="1"/>
            </p:cNvSpPr>
            <p:nvPr/>
          </p:nvSpPr>
          <p:spPr bwMode="auto">
            <a:xfrm>
              <a:off x="3787" y="3521"/>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a:t>收益率</a:t>
              </a:r>
            </a:p>
          </p:txBody>
        </p:sp>
        <p:sp>
          <p:nvSpPr>
            <p:cNvPr id="171023" name="Text Box 13"/>
            <p:cNvSpPr txBox="1">
              <a:spLocks noChangeArrowheads="1"/>
            </p:cNvSpPr>
            <p:nvPr/>
          </p:nvSpPr>
          <p:spPr bwMode="auto">
            <a:xfrm>
              <a:off x="385" y="709"/>
              <a:ext cx="28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a:t>价格</a:t>
              </a:r>
            </a:p>
          </p:txBody>
        </p:sp>
      </p:gr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153</a:t>
            </a:fld>
            <a:endParaRPr lang="en-US" altLang="zh-CN"/>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2"/>
          <p:cNvSpPr>
            <a:spLocks noGrp="1" noChangeArrowheads="1"/>
          </p:cNvSpPr>
          <p:nvPr>
            <p:ph type="title"/>
          </p:nvPr>
        </p:nvSpPr>
        <p:spPr/>
        <p:txBody>
          <a:bodyPr/>
          <a:lstStyle/>
          <a:p>
            <a:pPr eaLnBrk="1" hangingPunct="1"/>
            <a:r>
              <a:rPr lang="zh-CN" altLang="en-US" smtClean="0"/>
              <a:t>凸性调整 </a:t>
            </a:r>
          </a:p>
        </p:txBody>
      </p:sp>
      <p:sp>
        <p:nvSpPr>
          <p:cNvPr id="172037" name="Rectangle 3"/>
          <p:cNvSpPr>
            <a:spLocks noGrp="1" noChangeArrowheads="1"/>
          </p:cNvSpPr>
          <p:nvPr>
            <p:ph idx="1"/>
          </p:nvPr>
        </p:nvSpPr>
        <p:spPr/>
        <p:txBody>
          <a:bodyPr/>
          <a:lstStyle/>
          <a:p>
            <a:pPr eaLnBrk="1" hangingPunct="1"/>
            <a:r>
              <a:rPr lang="zh-CN" altLang="en-US" smtClean="0"/>
              <a:t>为了调整凸性产生的误差，可以增加一个凸性项来表示基础的久期利率灵敏度公式。 </a:t>
            </a:r>
          </a:p>
          <a:p>
            <a:pPr eaLnBrk="1" hangingPunct="1"/>
            <a:endParaRPr lang="zh-CN" altLang="en-US" smtClean="0"/>
          </a:p>
          <a:p>
            <a:pPr eaLnBrk="1" hangingPunct="1"/>
            <a:endParaRPr lang="zh-CN" altLang="en-US" smtClean="0"/>
          </a:p>
          <a:p>
            <a:pPr eaLnBrk="1" hangingPunct="1"/>
            <a:endParaRPr lang="en-US" altLang="zh-CN" smtClean="0"/>
          </a:p>
        </p:txBody>
      </p:sp>
      <p:sp>
        <p:nvSpPr>
          <p:cNvPr id="172038"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2039" name="Object 5"/>
          <p:cNvGraphicFramePr>
            <a:graphicFrameLocks noChangeAspect="1"/>
          </p:cNvGraphicFramePr>
          <p:nvPr/>
        </p:nvGraphicFramePr>
        <p:xfrm>
          <a:off x="1219200" y="3657600"/>
          <a:ext cx="3455988" cy="769938"/>
        </p:xfrm>
        <a:graphic>
          <a:graphicData uri="http://schemas.openxmlformats.org/presentationml/2006/ole">
            <mc:AlternateContent xmlns:mc="http://schemas.openxmlformats.org/markup-compatibility/2006">
              <mc:Choice xmlns:v="urn:schemas-microsoft-com:vml" Requires="v">
                <p:oleObj spid="_x0000_s172204" name="公式" r:id="rId3" imgW="1752600" imgH="393700" progId="Equation.3">
                  <p:embed/>
                </p:oleObj>
              </mc:Choice>
              <mc:Fallback>
                <p:oleObj name="公式" r:id="rId3" imgW="17526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57600"/>
                        <a:ext cx="3455988" cy="7699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40" name="Rectangle 6"/>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2041" name="Object 7"/>
          <p:cNvGraphicFramePr>
            <a:graphicFrameLocks noChangeAspect="1"/>
          </p:cNvGraphicFramePr>
          <p:nvPr/>
        </p:nvGraphicFramePr>
        <p:xfrm>
          <a:off x="1219200" y="4572000"/>
          <a:ext cx="2447925" cy="1289050"/>
        </p:xfrm>
        <a:graphic>
          <a:graphicData uri="http://schemas.openxmlformats.org/presentationml/2006/ole">
            <mc:AlternateContent xmlns:mc="http://schemas.openxmlformats.org/markup-compatibility/2006">
              <mc:Choice xmlns:v="urn:schemas-microsoft-com:vml" Requires="v">
                <p:oleObj spid="_x0000_s172205" name="公式" r:id="rId5" imgW="1244600" imgH="660400" progId="Equation.3">
                  <p:embed/>
                </p:oleObj>
              </mc:Choice>
              <mc:Fallback>
                <p:oleObj name="公式" r:id="rId5" imgW="1244600" imgH="660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572000"/>
                        <a:ext cx="2447925" cy="1289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42" name="Object 8"/>
          <p:cNvGraphicFramePr>
            <a:graphicFrameLocks noChangeAspect="1"/>
          </p:cNvGraphicFramePr>
          <p:nvPr/>
        </p:nvGraphicFramePr>
        <p:xfrm>
          <a:off x="1219200" y="3657600"/>
          <a:ext cx="3455988" cy="769938"/>
        </p:xfrm>
        <a:graphic>
          <a:graphicData uri="http://schemas.openxmlformats.org/presentationml/2006/ole">
            <mc:AlternateContent xmlns:mc="http://schemas.openxmlformats.org/markup-compatibility/2006">
              <mc:Choice xmlns:v="urn:schemas-microsoft-com:vml" Requires="v">
                <p:oleObj spid="_x0000_s172206" name="公式" r:id="rId7" imgW="1752600" imgH="393700" progId="Equation.3">
                  <p:embed/>
                </p:oleObj>
              </mc:Choice>
              <mc:Fallback>
                <p:oleObj name="公式" r:id="rId7" imgW="1752600" imgH="393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57600"/>
                        <a:ext cx="3455988" cy="769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43" name="Object 9"/>
          <p:cNvGraphicFramePr>
            <a:graphicFrameLocks noChangeAspect="1"/>
          </p:cNvGraphicFramePr>
          <p:nvPr/>
        </p:nvGraphicFramePr>
        <p:xfrm>
          <a:off x="1219200" y="4572000"/>
          <a:ext cx="2447925" cy="1289050"/>
        </p:xfrm>
        <a:graphic>
          <a:graphicData uri="http://schemas.openxmlformats.org/presentationml/2006/ole">
            <mc:AlternateContent xmlns:mc="http://schemas.openxmlformats.org/markup-compatibility/2006">
              <mc:Choice xmlns:v="urn:schemas-microsoft-com:vml" Requires="v">
                <p:oleObj spid="_x0000_s172207" name="公式" r:id="rId8" imgW="1244600" imgH="660400" progId="Equation.3">
                  <p:embed/>
                </p:oleObj>
              </mc:Choice>
              <mc:Fallback>
                <p:oleObj name="公式" r:id="rId8" imgW="1244600" imgH="660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572000"/>
                        <a:ext cx="2447925" cy="128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154</a:t>
            </a:fld>
            <a:endParaRPr lang="en-US" altLang="zh-CN"/>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2"/>
          <p:cNvSpPr>
            <a:spLocks noGrp="1" noChangeArrowheads="1"/>
          </p:cNvSpPr>
          <p:nvPr>
            <p:ph type="title"/>
          </p:nvPr>
        </p:nvSpPr>
        <p:spPr/>
        <p:txBody>
          <a:bodyPr/>
          <a:lstStyle/>
          <a:p>
            <a:pPr eaLnBrk="1" hangingPunct="1"/>
            <a:endParaRPr lang="zh-CN" altLang="zh-CN" smtClean="0"/>
          </a:p>
        </p:txBody>
      </p:sp>
      <p:sp>
        <p:nvSpPr>
          <p:cNvPr id="173061" name="Rectangle 3"/>
          <p:cNvSpPr>
            <a:spLocks noGrp="1" noChangeArrowheads="1"/>
          </p:cNvSpPr>
          <p:nvPr>
            <p:ph idx="1"/>
          </p:nvPr>
        </p:nvSpPr>
        <p:spPr/>
        <p:txBody>
          <a:bodyPr/>
          <a:lstStyle/>
          <a:p>
            <a:pPr eaLnBrk="1" hangingPunct="1"/>
            <a:r>
              <a:rPr lang="zh-CN" altLang="en-US" smtClean="0"/>
              <a:t>例：利率为</a:t>
            </a:r>
            <a:r>
              <a:rPr lang="en-US" altLang="zh-CN" smtClean="0"/>
              <a:t>10%</a:t>
            </a:r>
            <a:r>
              <a:rPr lang="zh-CN" altLang="en-US" smtClean="0"/>
              <a:t>的零票息债券，假设利率从</a:t>
            </a:r>
            <a:r>
              <a:rPr lang="en-US" altLang="zh-CN" smtClean="0"/>
              <a:t>10%</a:t>
            </a:r>
            <a:r>
              <a:rPr lang="zh-CN" altLang="en-US" smtClean="0"/>
              <a:t>下降到</a:t>
            </a:r>
            <a:r>
              <a:rPr lang="en-US" altLang="zh-CN" smtClean="0"/>
              <a:t>9%</a:t>
            </a:r>
            <a:r>
              <a:rPr lang="zh-CN" altLang="en-US" smtClean="0"/>
              <a:t>，随着利率下降，债券价格由到期收益率</a:t>
            </a:r>
            <a:r>
              <a:rPr lang="en-US" altLang="zh-CN" smtClean="0"/>
              <a:t>10%</a:t>
            </a:r>
            <a:r>
              <a:rPr lang="zh-CN" altLang="en-US" smtClean="0"/>
              <a:t>条件下由</a:t>
            </a:r>
            <a:r>
              <a:rPr lang="en-US" altLang="zh-CN" smtClean="0"/>
              <a:t>386</a:t>
            </a:r>
            <a:r>
              <a:rPr lang="zh-CN" altLang="en-US" smtClean="0"/>
              <a:t>美元上升到到期收益率</a:t>
            </a:r>
            <a:r>
              <a:rPr lang="en-US" altLang="zh-CN" smtClean="0"/>
              <a:t>9%</a:t>
            </a:r>
            <a:r>
              <a:rPr lang="zh-CN" altLang="en-US" smtClean="0"/>
              <a:t>条件下的</a:t>
            </a:r>
            <a:r>
              <a:rPr lang="en-US" altLang="zh-CN" smtClean="0"/>
              <a:t>422</a:t>
            </a:r>
            <a:r>
              <a:rPr lang="zh-CN" altLang="en-US" smtClean="0"/>
              <a:t>美元，价格上升了</a:t>
            </a:r>
            <a:r>
              <a:rPr lang="en-US" altLang="zh-CN" smtClean="0"/>
              <a:t>9.33%</a:t>
            </a:r>
            <a:r>
              <a:rPr lang="zh-CN" altLang="en-US"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155</a:t>
            </a:fld>
            <a:endParaRPr lang="en-US" altLang="zh-CN"/>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2"/>
          <p:cNvSpPr>
            <a:spLocks noGrp="1" noChangeArrowheads="1"/>
          </p:cNvSpPr>
          <p:nvPr>
            <p:ph type="title"/>
          </p:nvPr>
        </p:nvSpPr>
        <p:spPr/>
        <p:txBody>
          <a:bodyPr/>
          <a:lstStyle/>
          <a:p>
            <a:pPr eaLnBrk="1" hangingPunct="1"/>
            <a:r>
              <a:rPr lang="zh-CN" altLang="en-US" smtClean="0"/>
              <a:t>分别计算久期和凸性的影响 </a:t>
            </a:r>
          </a:p>
        </p:txBody>
      </p:sp>
      <p:sp>
        <p:nvSpPr>
          <p:cNvPr id="174085" name="Rectangle 3"/>
          <p:cNvSpPr>
            <a:spLocks noGrp="1" noChangeArrowheads="1"/>
          </p:cNvSpPr>
          <p:nvPr>
            <p:ph idx="1"/>
          </p:nvPr>
        </p:nvSpPr>
        <p:spPr>
          <a:xfrm>
            <a:off x="533400" y="1752600"/>
            <a:ext cx="8001000" cy="4267200"/>
          </a:xfrm>
        </p:spPr>
        <p:txBody>
          <a:bodyPr/>
          <a:lstStyle/>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endParaRPr lang="en-US" altLang="zh-CN" sz="1700" smtClean="0"/>
          </a:p>
          <a:p>
            <a:pPr eaLnBrk="1" hangingPunct="1">
              <a:lnSpc>
                <a:spcPct val="80000"/>
              </a:lnSpc>
            </a:pPr>
            <a:endParaRPr lang="en-US" altLang="zh-CN" sz="2100" smtClean="0"/>
          </a:p>
          <a:p>
            <a:pPr eaLnBrk="1" hangingPunct="1">
              <a:lnSpc>
                <a:spcPct val="80000"/>
              </a:lnSpc>
            </a:pPr>
            <a:endParaRPr lang="en-US" altLang="zh-CN" sz="2100" smtClean="0"/>
          </a:p>
          <a:p>
            <a:pPr eaLnBrk="1" hangingPunct="1">
              <a:lnSpc>
                <a:spcPct val="80000"/>
              </a:lnSpc>
            </a:pPr>
            <a:r>
              <a:rPr lang="zh-CN" altLang="en-US" sz="2100" smtClean="0"/>
              <a:t>价格变化</a:t>
            </a:r>
            <a:r>
              <a:rPr lang="en-US" altLang="zh-CN" sz="2100" smtClean="0"/>
              <a:t>=0.0909+0.0045=0.0954 </a:t>
            </a:r>
            <a:endParaRPr lang="en-US" altLang="zh-CN" sz="1000" smtClean="0"/>
          </a:p>
          <a:p>
            <a:pPr eaLnBrk="1" hangingPunct="1">
              <a:lnSpc>
                <a:spcPct val="80000"/>
              </a:lnSpc>
            </a:pPr>
            <a:endParaRPr lang="en-US" altLang="zh-CN" sz="1000" smtClean="0"/>
          </a:p>
        </p:txBody>
      </p:sp>
      <p:sp>
        <p:nvSpPr>
          <p:cNvPr id="174086"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4087" name="Object 5"/>
          <p:cNvGraphicFramePr>
            <a:graphicFrameLocks noChangeAspect="1"/>
          </p:cNvGraphicFramePr>
          <p:nvPr/>
        </p:nvGraphicFramePr>
        <p:xfrm>
          <a:off x="1600200" y="1676400"/>
          <a:ext cx="4176713" cy="774700"/>
        </p:xfrm>
        <a:graphic>
          <a:graphicData uri="http://schemas.openxmlformats.org/presentationml/2006/ole">
            <mc:AlternateContent xmlns:mc="http://schemas.openxmlformats.org/markup-compatibility/2006">
              <mc:Choice xmlns:v="urn:schemas-microsoft-com:vml" Requires="v">
                <p:oleObj spid="_x0000_s174417" name="公式" r:id="rId3" imgW="2108200" imgH="393700" progId="Equation.3">
                  <p:embed/>
                </p:oleObj>
              </mc:Choice>
              <mc:Fallback>
                <p:oleObj name="公式" r:id="rId3" imgW="21082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0"/>
                        <a:ext cx="4176713" cy="774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088" name="Rectangle 6"/>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4089" name="Object 7"/>
          <p:cNvGraphicFramePr>
            <a:graphicFrameLocks noChangeAspect="1"/>
          </p:cNvGraphicFramePr>
          <p:nvPr/>
        </p:nvGraphicFramePr>
        <p:xfrm>
          <a:off x="1600200" y="2595563"/>
          <a:ext cx="3024188" cy="1273175"/>
        </p:xfrm>
        <a:graphic>
          <a:graphicData uri="http://schemas.openxmlformats.org/presentationml/2006/ole">
            <mc:AlternateContent xmlns:mc="http://schemas.openxmlformats.org/markup-compatibility/2006">
              <mc:Choice xmlns:v="urn:schemas-microsoft-com:vml" Requires="v">
                <p:oleObj spid="_x0000_s174418" name="公式" r:id="rId5" imgW="1562100" imgH="660400" progId="Equation.3">
                  <p:embed/>
                </p:oleObj>
              </mc:Choice>
              <mc:Fallback>
                <p:oleObj name="公式" r:id="rId5" imgW="1562100" imgH="660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595563"/>
                        <a:ext cx="3024188" cy="12731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090"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4091" name="Object 9"/>
          <p:cNvGraphicFramePr>
            <a:graphicFrameLocks noChangeAspect="1"/>
          </p:cNvGraphicFramePr>
          <p:nvPr/>
        </p:nvGraphicFramePr>
        <p:xfrm>
          <a:off x="1600200" y="3962400"/>
          <a:ext cx="4465638" cy="820738"/>
        </p:xfrm>
        <a:graphic>
          <a:graphicData uri="http://schemas.openxmlformats.org/presentationml/2006/ole">
            <mc:AlternateContent xmlns:mc="http://schemas.openxmlformats.org/markup-compatibility/2006">
              <mc:Choice xmlns:v="urn:schemas-microsoft-com:vml" Requires="v">
                <p:oleObj spid="_x0000_s174419" name="公式" r:id="rId7" imgW="2120900" imgH="393700" progId="Equation.3">
                  <p:embed/>
                </p:oleObj>
              </mc:Choice>
              <mc:Fallback>
                <p:oleObj name="公式" r:id="rId7" imgW="21209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962400"/>
                        <a:ext cx="4465638" cy="8207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2" name="Object 10"/>
          <p:cNvGraphicFramePr>
            <a:graphicFrameLocks noChangeAspect="1"/>
          </p:cNvGraphicFramePr>
          <p:nvPr/>
        </p:nvGraphicFramePr>
        <p:xfrm>
          <a:off x="1600200" y="1671638"/>
          <a:ext cx="4176713" cy="774700"/>
        </p:xfrm>
        <a:graphic>
          <a:graphicData uri="http://schemas.openxmlformats.org/presentationml/2006/ole">
            <mc:AlternateContent xmlns:mc="http://schemas.openxmlformats.org/markup-compatibility/2006">
              <mc:Choice xmlns:v="urn:schemas-microsoft-com:vml" Requires="v">
                <p:oleObj spid="_x0000_s174420" name="公式" r:id="rId9" imgW="2108200" imgH="393700" progId="Equation.3">
                  <p:embed/>
                </p:oleObj>
              </mc:Choice>
              <mc:Fallback>
                <p:oleObj name="公式" r:id="rId9" imgW="2108200" imgH="3937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1638"/>
                        <a:ext cx="4176713" cy="774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3" name="Object 11"/>
          <p:cNvGraphicFramePr>
            <a:graphicFrameLocks noChangeAspect="1"/>
          </p:cNvGraphicFramePr>
          <p:nvPr/>
        </p:nvGraphicFramePr>
        <p:xfrm>
          <a:off x="1600200" y="2590800"/>
          <a:ext cx="3024188" cy="1273175"/>
        </p:xfrm>
        <a:graphic>
          <a:graphicData uri="http://schemas.openxmlformats.org/presentationml/2006/ole">
            <mc:AlternateContent xmlns:mc="http://schemas.openxmlformats.org/markup-compatibility/2006">
              <mc:Choice xmlns:v="urn:schemas-microsoft-com:vml" Requires="v">
                <p:oleObj spid="_x0000_s174421" name="公式" r:id="rId10" imgW="1562100" imgH="660400" progId="Equation.3">
                  <p:embed/>
                </p:oleObj>
              </mc:Choice>
              <mc:Fallback>
                <p:oleObj name="公式" r:id="rId10" imgW="1562100" imgH="6604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590800"/>
                        <a:ext cx="3024188" cy="12731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4" name="Object 12"/>
          <p:cNvGraphicFramePr>
            <a:graphicFrameLocks noChangeAspect="1"/>
          </p:cNvGraphicFramePr>
          <p:nvPr/>
        </p:nvGraphicFramePr>
        <p:xfrm>
          <a:off x="1600200" y="3962400"/>
          <a:ext cx="4465638" cy="820738"/>
        </p:xfrm>
        <a:graphic>
          <a:graphicData uri="http://schemas.openxmlformats.org/presentationml/2006/ole">
            <mc:AlternateContent xmlns:mc="http://schemas.openxmlformats.org/markup-compatibility/2006">
              <mc:Choice xmlns:v="urn:schemas-microsoft-com:vml" Requires="v">
                <p:oleObj spid="_x0000_s174422" name="公式" r:id="rId11" imgW="2120900" imgH="393700" progId="Equation.3">
                  <p:embed/>
                </p:oleObj>
              </mc:Choice>
              <mc:Fallback>
                <p:oleObj name="公式" r:id="rId11" imgW="2120900" imgH="3937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962400"/>
                        <a:ext cx="4465638" cy="820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5" name="Object 13"/>
          <p:cNvGraphicFramePr>
            <a:graphicFrameLocks noChangeAspect="1"/>
          </p:cNvGraphicFramePr>
          <p:nvPr/>
        </p:nvGraphicFramePr>
        <p:xfrm>
          <a:off x="1600200" y="1671638"/>
          <a:ext cx="4176713" cy="774700"/>
        </p:xfrm>
        <a:graphic>
          <a:graphicData uri="http://schemas.openxmlformats.org/presentationml/2006/ole">
            <mc:AlternateContent xmlns:mc="http://schemas.openxmlformats.org/markup-compatibility/2006">
              <mc:Choice xmlns:v="urn:schemas-microsoft-com:vml" Requires="v">
                <p:oleObj spid="_x0000_s174423" name="公式" r:id="rId12" imgW="2108200" imgH="393700" progId="Equation.3">
                  <p:embed/>
                </p:oleObj>
              </mc:Choice>
              <mc:Fallback>
                <p:oleObj name="公式" r:id="rId12" imgW="2108200" imgH="3937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1638"/>
                        <a:ext cx="4176713" cy="774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6" name="Object 14"/>
          <p:cNvGraphicFramePr>
            <a:graphicFrameLocks noChangeAspect="1"/>
          </p:cNvGraphicFramePr>
          <p:nvPr/>
        </p:nvGraphicFramePr>
        <p:xfrm>
          <a:off x="1600200" y="2590800"/>
          <a:ext cx="3024188" cy="1273175"/>
        </p:xfrm>
        <a:graphic>
          <a:graphicData uri="http://schemas.openxmlformats.org/presentationml/2006/ole">
            <mc:AlternateContent xmlns:mc="http://schemas.openxmlformats.org/markup-compatibility/2006">
              <mc:Choice xmlns:v="urn:schemas-microsoft-com:vml" Requires="v">
                <p:oleObj spid="_x0000_s174424" name="公式" r:id="rId13" imgW="1562100" imgH="660400" progId="Equation.3">
                  <p:embed/>
                </p:oleObj>
              </mc:Choice>
              <mc:Fallback>
                <p:oleObj name="公式" r:id="rId13" imgW="1562100" imgH="6604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590800"/>
                        <a:ext cx="3024188" cy="1273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156</a:t>
            </a:fld>
            <a:endParaRPr lang="en-US" altLang="zh-CN"/>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p:cNvSpPr>
            <a:spLocks noGrp="1" noChangeArrowheads="1"/>
          </p:cNvSpPr>
          <p:nvPr>
            <p:ph type="title"/>
          </p:nvPr>
        </p:nvSpPr>
        <p:spPr/>
        <p:txBody>
          <a:bodyPr/>
          <a:lstStyle/>
          <a:p>
            <a:pPr eaLnBrk="1" hangingPunct="1"/>
            <a:r>
              <a:rPr lang="en-US" altLang="zh-CN" smtClean="0"/>
              <a:t>10</a:t>
            </a:r>
            <a:r>
              <a:rPr lang="zh-CN" altLang="en-US" smtClean="0"/>
              <a:t>年零票息债券 </a:t>
            </a:r>
          </a:p>
        </p:txBody>
      </p:sp>
      <p:graphicFrame>
        <p:nvGraphicFramePr>
          <p:cNvPr id="162869" name="Group 53"/>
          <p:cNvGraphicFramePr>
            <a:graphicFrameLocks noGrp="1"/>
          </p:cNvGraphicFramePr>
          <p:nvPr>
            <p:ph type="tbl" idx="1"/>
          </p:nvPr>
        </p:nvGraphicFramePr>
        <p:xfrm>
          <a:off x="566738" y="1752600"/>
          <a:ext cx="8001000" cy="3717926"/>
        </p:xfrm>
        <a:graphic>
          <a:graphicData uri="http://schemas.openxmlformats.org/drawingml/2006/table">
            <a:tbl>
              <a:tblPr/>
              <a:tblGrid>
                <a:gridCol w="1141412">
                  <a:extLst>
                    <a:ext uri="{9D8B030D-6E8A-4147-A177-3AD203B41FA5}">
                      <a16:colId xmlns:a16="http://schemas.microsoft.com/office/drawing/2014/main" xmlns="" val="20000"/>
                    </a:ext>
                  </a:extLst>
                </a:gridCol>
                <a:gridCol w="1144588">
                  <a:extLst>
                    <a:ext uri="{9D8B030D-6E8A-4147-A177-3AD203B41FA5}">
                      <a16:colId xmlns:a16="http://schemas.microsoft.com/office/drawing/2014/main" xmlns="" val="20001"/>
                    </a:ext>
                  </a:extLst>
                </a:gridCol>
                <a:gridCol w="1141412">
                  <a:extLst>
                    <a:ext uri="{9D8B030D-6E8A-4147-A177-3AD203B41FA5}">
                      <a16:colId xmlns:a16="http://schemas.microsoft.com/office/drawing/2014/main" xmlns="" val="20002"/>
                    </a:ext>
                  </a:extLst>
                </a:gridCol>
                <a:gridCol w="1146175">
                  <a:extLst>
                    <a:ext uri="{9D8B030D-6E8A-4147-A177-3AD203B41FA5}">
                      <a16:colId xmlns:a16="http://schemas.microsoft.com/office/drawing/2014/main" xmlns="" val="20003"/>
                    </a:ext>
                  </a:extLst>
                </a:gridCol>
                <a:gridCol w="1141413">
                  <a:extLst>
                    <a:ext uri="{9D8B030D-6E8A-4147-A177-3AD203B41FA5}">
                      <a16:colId xmlns:a16="http://schemas.microsoft.com/office/drawing/2014/main" xmlns="" val="20004"/>
                    </a:ext>
                  </a:extLst>
                </a:gridCol>
                <a:gridCol w="1144587">
                  <a:extLst>
                    <a:ext uri="{9D8B030D-6E8A-4147-A177-3AD203B41FA5}">
                      <a16:colId xmlns:a16="http://schemas.microsoft.com/office/drawing/2014/main" xmlns="" val="20005"/>
                    </a:ext>
                  </a:extLst>
                </a:gridCol>
                <a:gridCol w="1141413">
                  <a:extLst>
                    <a:ext uri="{9D8B030D-6E8A-4147-A177-3AD203B41FA5}">
                      <a16:colId xmlns:a16="http://schemas.microsoft.com/office/drawing/2014/main" xmlns="" val="20006"/>
                    </a:ext>
                  </a:extLst>
                </a:gridCol>
              </a:tblGrid>
              <a:tr h="9493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利率</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利率</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债券</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价格</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久期</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估计</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价格</a:t>
                      </a: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久期</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凸性估计</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价格</a:t>
                      </a: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总估计</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937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508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491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507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9056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8%</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463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456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463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921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422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421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423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921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386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386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386</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157</a:t>
            </a:fld>
            <a:endParaRPr lang="en-US" altLang="zh-CN"/>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2"/>
          <p:cNvSpPr>
            <a:spLocks noGrp="1" noChangeArrowheads="1"/>
          </p:cNvSpPr>
          <p:nvPr>
            <p:ph type="title"/>
          </p:nvPr>
        </p:nvSpPr>
        <p:spPr/>
        <p:txBody>
          <a:bodyPr/>
          <a:lstStyle/>
          <a:p>
            <a:pPr eaLnBrk="1" hangingPunct="1"/>
            <a:r>
              <a:rPr lang="zh-CN" altLang="en-US" smtClean="0"/>
              <a:t>凸性的决定因素 </a:t>
            </a:r>
          </a:p>
        </p:txBody>
      </p:sp>
      <p:graphicFrame>
        <p:nvGraphicFramePr>
          <p:cNvPr id="163843" name="Group 3"/>
          <p:cNvGraphicFramePr>
            <a:graphicFrameLocks noGrp="1"/>
          </p:cNvGraphicFramePr>
          <p:nvPr>
            <p:ph type="tbl" idx="1"/>
          </p:nvPr>
        </p:nvGraphicFramePr>
        <p:xfrm>
          <a:off x="566738" y="1752600"/>
          <a:ext cx="8001000" cy="3160714"/>
        </p:xfrm>
        <a:graphic>
          <a:graphicData uri="http://schemas.openxmlformats.org/drawingml/2006/table">
            <a:tbl>
              <a:tblPr/>
              <a:tblGrid>
                <a:gridCol w="2667000">
                  <a:extLst>
                    <a:ext uri="{9D8B030D-6E8A-4147-A177-3AD203B41FA5}">
                      <a16:colId xmlns:a16="http://schemas.microsoft.com/office/drawing/2014/main" xmlns="" val="20000"/>
                    </a:ext>
                  </a:extLst>
                </a:gridCol>
                <a:gridCol w="2667000">
                  <a:extLst>
                    <a:ext uri="{9D8B030D-6E8A-4147-A177-3AD203B41FA5}">
                      <a16:colId xmlns:a16="http://schemas.microsoft.com/office/drawing/2014/main" xmlns="" val="20001"/>
                    </a:ext>
                  </a:extLst>
                </a:gridCol>
                <a:gridCol w="2667000">
                  <a:extLst>
                    <a:ext uri="{9D8B030D-6E8A-4147-A177-3AD203B41FA5}">
                      <a16:colId xmlns:a16="http://schemas.microsoft.com/office/drawing/2014/main" xmlns="" val="20002"/>
                    </a:ext>
                  </a:extLst>
                </a:gridCol>
              </a:tblGrid>
              <a:tr h="6191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zh-CN"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票息</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0"/>
                  </a:ext>
                </a:extLst>
              </a:tr>
              <a:tr h="63658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期限</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500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7.3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334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12.3</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3658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20</a:t>
                      </a:r>
                      <a:r>
                        <a:rPr kumimoji="0" lang="zh-CN" altLang="en-US"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210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31.2</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158</a:t>
            </a:fld>
            <a:endParaRPr lang="en-US" altLang="zh-CN"/>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2"/>
          <p:cNvSpPr>
            <a:spLocks noGrp="1" noChangeArrowheads="1"/>
          </p:cNvSpPr>
          <p:nvPr>
            <p:ph type="title"/>
          </p:nvPr>
        </p:nvSpPr>
        <p:spPr/>
        <p:txBody>
          <a:bodyPr/>
          <a:lstStyle/>
          <a:p>
            <a:pPr eaLnBrk="1" hangingPunct="1"/>
            <a:r>
              <a:rPr lang="zh-CN" altLang="en-US" smtClean="0"/>
              <a:t>凸性的决定因素</a:t>
            </a:r>
          </a:p>
        </p:txBody>
      </p:sp>
      <p:sp>
        <p:nvSpPr>
          <p:cNvPr id="177157" name="Rectangle 3"/>
          <p:cNvSpPr>
            <a:spLocks noGrp="1" noChangeArrowheads="1"/>
          </p:cNvSpPr>
          <p:nvPr>
            <p:ph idx="1"/>
          </p:nvPr>
        </p:nvSpPr>
        <p:spPr/>
        <p:txBody>
          <a:bodyPr/>
          <a:lstStyle/>
          <a:p>
            <a:pPr eaLnBrk="1" hangingPunct="1"/>
            <a:r>
              <a:rPr lang="zh-CN" altLang="en-US" smtClean="0"/>
              <a:t>凸性随着期限的增长而增长</a:t>
            </a:r>
          </a:p>
          <a:p>
            <a:pPr eaLnBrk="1" hangingPunct="1"/>
            <a:r>
              <a:rPr lang="zh-CN" altLang="en-US" smtClean="0"/>
              <a:t>凸性随着票息降低而增大，随着票息上升而降低</a:t>
            </a:r>
          </a:p>
          <a:p>
            <a:pPr eaLnBrk="1" hangingPunct="1"/>
            <a:r>
              <a:rPr lang="zh-CN" altLang="en-US" smtClean="0"/>
              <a:t>低利率水平下的凸性大于高利率水平下的凸性。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159</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t>按利息支付方式</a:t>
            </a:r>
          </a:p>
        </p:txBody>
      </p:sp>
      <p:sp>
        <p:nvSpPr>
          <p:cNvPr id="17411" name="内容占位符 2"/>
          <p:cNvSpPr>
            <a:spLocks noGrp="1"/>
          </p:cNvSpPr>
          <p:nvPr>
            <p:ph idx="1"/>
          </p:nvPr>
        </p:nvSpPr>
        <p:spPr/>
        <p:txBody>
          <a:bodyPr/>
          <a:lstStyle/>
          <a:p>
            <a:pPr eaLnBrk="1" hangingPunct="1"/>
            <a:r>
              <a:rPr lang="zh-CN" altLang="en-US" smtClean="0"/>
              <a:t>附息债券</a:t>
            </a:r>
            <a:endParaRPr lang="en-US" altLang="zh-CN" smtClean="0"/>
          </a:p>
          <a:p>
            <a:pPr eaLnBrk="1" hangingPunct="1"/>
            <a:r>
              <a:rPr lang="zh-CN" altLang="en-US" smtClean="0"/>
              <a:t>零息债券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2"/>
          <p:cNvSpPr>
            <a:spLocks noGrp="1" noChangeArrowheads="1"/>
          </p:cNvSpPr>
          <p:nvPr>
            <p:ph type="title"/>
          </p:nvPr>
        </p:nvSpPr>
        <p:spPr/>
        <p:txBody>
          <a:bodyPr/>
          <a:lstStyle/>
          <a:p>
            <a:pPr eaLnBrk="1" hangingPunct="1"/>
            <a:endParaRPr lang="zh-CN" altLang="zh-CN" smtClean="0"/>
          </a:p>
        </p:txBody>
      </p:sp>
      <p:graphicFrame>
        <p:nvGraphicFramePr>
          <p:cNvPr id="165891" name="Group 3"/>
          <p:cNvGraphicFramePr>
            <a:graphicFrameLocks noGrp="1"/>
          </p:cNvGraphicFramePr>
          <p:nvPr>
            <p:ph type="tbl" idx="1"/>
          </p:nvPr>
        </p:nvGraphicFramePr>
        <p:xfrm>
          <a:off x="566738" y="1752600"/>
          <a:ext cx="8001000" cy="3871913"/>
        </p:xfrm>
        <a:graphic>
          <a:graphicData uri="http://schemas.openxmlformats.org/drawingml/2006/table">
            <a:tbl>
              <a:tblPr/>
              <a:tblGrid>
                <a:gridCol w="666750">
                  <a:extLst>
                    <a:ext uri="{9D8B030D-6E8A-4147-A177-3AD203B41FA5}">
                      <a16:colId xmlns:a16="http://schemas.microsoft.com/office/drawing/2014/main" xmlns="" val="20000"/>
                    </a:ext>
                  </a:extLst>
                </a:gridCol>
                <a:gridCol w="666750">
                  <a:extLst>
                    <a:ext uri="{9D8B030D-6E8A-4147-A177-3AD203B41FA5}">
                      <a16:colId xmlns:a16="http://schemas.microsoft.com/office/drawing/2014/main" xmlns="" val="20001"/>
                    </a:ext>
                  </a:extLst>
                </a:gridCol>
                <a:gridCol w="666750">
                  <a:extLst>
                    <a:ext uri="{9D8B030D-6E8A-4147-A177-3AD203B41FA5}">
                      <a16:colId xmlns:a16="http://schemas.microsoft.com/office/drawing/2014/main" xmlns="" val="20002"/>
                    </a:ext>
                  </a:extLst>
                </a:gridCol>
                <a:gridCol w="666750">
                  <a:extLst>
                    <a:ext uri="{9D8B030D-6E8A-4147-A177-3AD203B41FA5}">
                      <a16:colId xmlns:a16="http://schemas.microsoft.com/office/drawing/2014/main" xmlns="" val="20003"/>
                    </a:ext>
                  </a:extLst>
                </a:gridCol>
                <a:gridCol w="666750">
                  <a:extLst>
                    <a:ext uri="{9D8B030D-6E8A-4147-A177-3AD203B41FA5}">
                      <a16:colId xmlns:a16="http://schemas.microsoft.com/office/drawing/2014/main" xmlns="" val="20004"/>
                    </a:ext>
                  </a:extLst>
                </a:gridCol>
                <a:gridCol w="666750">
                  <a:extLst>
                    <a:ext uri="{9D8B030D-6E8A-4147-A177-3AD203B41FA5}">
                      <a16:colId xmlns:a16="http://schemas.microsoft.com/office/drawing/2014/main" xmlns="" val="20005"/>
                    </a:ext>
                  </a:extLst>
                </a:gridCol>
                <a:gridCol w="666750">
                  <a:extLst>
                    <a:ext uri="{9D8B030D-6E8A-4147-A177-3AD203B41FA5}">
                      <a16:colId xmlns:a16="http://schemas.microsoft.com/office/drawing/2014/main" xmlns="" val="20006"/>
                    </a:ext>
                  </a:extLst>
                </a:gridCol>
                <a:gridCol w="666750">
                  <a:extLst>
                    <a:ext uri="{9D8B030D-6E8A-4147-A177-3AD203B41FA5}">
                      <a16:colId xmlns:a16="http://schemas.microsoft.com/office/drawing/2014/main" xmlns="" val="20007"/>
                    </a:ext>
                  </a:extLst>
                </a:gridCol>
                <a:gridCol w="666750">
                  <a:extLst>
                    <a:ext uri="{9D8B030D-6E8A-4147-A177-3AD203B41FA5}">
                      <a16:colId xmlns:a16="http://schemas.microsoft.com/office/drawing/2014/main" xmlns="" val="20008"/>
                    </a:ext>
                  </a:extLst>
                </a:gridCol>
                <a:gridCol w="666750">
                  <a:extLst>
                    <a:ext uri="{9D8B030D-6E8A-4147-A177-3AD203B41FA5}">
                      <a16:colId xmlns:a16="http://schemas.microsoft.com/office/drawing/2014/main" xmlns="" val="20009"/>
                    </a:ext>
                  </a:extLst>
                </a:gridCol>
                <a:gridCol w="666750">
                  <a:extLst>
                    <a:ext uri="{9D8B030D-6E8A-4147-A177-3AD203B41FA5}">
                      <a16:colId xmlns:a16="http://schemas.microsoft.com/office/drawing/2014/main" xmlns="" val="20010"/>
                    </a:ext>
                  </a:extLst>
                </a:gridCol>
                <a:gridCol w="666750">
                  <a:extLst>
                    <a:ext uri="{9D8B030D-6E8A-4147-A177-3AD203B41FA5}">
                      <a16:colId xmlns:a16="http://schemas.microsoft.com/office/drawing/2014/main" xmlns="" val="20011"/>
                    </a:ext>
                  </a:extLst>
                </a:gridCol>
              </a:tblGrid>
              <a:tr h="379038">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ˎ̥"/>
                          <a:ea typeface="宋体" pitchFamily="2" charset="-122"/>
                        </a:rPr>
                        <a:t>名称</a:t>
                      </a:r>
                      <a:endParaRPr kumimoji="0" lang="zh-CN" altLang="en-US"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全价</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净价</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期限</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年</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宋体" pitchFamily="2" charset="-122"/>
                          <a:ea typeface="宋体" pitchFamily="2" charset="-122"/>
                        </a:rPr>
                        <a:t>剩余期</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应计利</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应计天</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ˎ̥"/>
                          <a:ea typeface="宋体" pitchFamily="2" charset="-122"/>
                        </a:rPr>
                        <a:t>付息方式</a:t>
                      </a:r>
                      <a:endParaRPr kumimoji="0" lang="zh-CN" altLang="en-US"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年利率</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到期收</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修正</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凸性</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287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限</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天</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息</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元</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数</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天</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益率</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久期</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623269">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dirty="0" smtClean="0">
                          <a:ln>
                            <a:noFill/>
                          </a:ln>
                          <a:solidFill>
                            <a:schemeClr val="tx1"/>
                          </a:solidFill>
                          <a:effectLst/>
                          <a:latin typeface="宋体" pitchFamily="2" charset="-122"/>
                          <a:ea typeface="宋体" pitchFamily="2" charset="-122"/>
                          <a:hlinkClick r:id="rId2"/>
                        </a:rPr>
                        <a:t>03</a:t>
                      </a:r>
                      <a:r>
                        <a:rPr kumimoji="0" lang="zh-CN" altLang="en-US" sz="1100" b="0" i="0" u="sng" strike="noStrike" cap="none" normalizeH="0" baseline="0" dirty="0" smtClean="0">
                          <a:ln>
                            <a:noFill/>
                          </a:ln>
                          <a:solidFill>
                            <a:schemeClr val="tx1"/>
                          </a:solidFill>
                          <a:effectLst/>
                          <a:latin typeface="宋体" pitchFamily="2" charset="-122"/>
                          <a:ea typeface="宋体" pitchFamily="2" charset="-122"/>
                          <a:hlinkClick r:id="rId2"/>
                        </a:rPr>
                        <a:t>国债</a:t>
                      </a:r>
                      <a:endParaRPr kumimoji="0" lang="en-US" altLang="zh-CN"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105.21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395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3.2123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335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1.62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2.11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2168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dirty="0" smtClean="0">
                          <a:ln>
                            <a:noFill/>
                          </a:ln>
                          <a:solidFill>
                            <a:schemeClr val="tx1"/>
                          </a:solidFill>
                          <a:effectLst/>
                          <a:latin typeface="宋体" pitchFamily="2" charset="-122"/>
                          <a:ea typeface="宋体" pitchFamily="2" charset="-122"/>
                          <a:hlinkClick r:id="rId3"/>
                        </a:rPr>
                        <a:t>21</a:t>
                      </a:r>
                      <a:r>
                        <a:rPr kumimoji="0" lang="zh-CN" altLang="en-US" sz="1100" b="0" i="0" u="sng" strike="noStrike" cap="none" normalizeH="0" baseline="0" dirty="0" smtClean="0">
                          <a:ln>
                            <a:noFill/>
                          </a:ln>
                          <a:solidFill>
                            <a:schemeClr val="tx1"/>
                          </a:solidFill>
                          <a:effectLst/>
                          <a:latin typeface="宋体" pitchFamily="2" charset="-122"/>
                          <a:ea typeface="宋体" pitchFamily="2" charset="-122"/>
                          <a:hlinkClick r:id="rId3"/>
                        </a:rPr>
                        <a:t>国债</a:t>
                      </a:r>
                      <a:endParaRPr kumimoji="0" lang="en-US" altLang="zh-CN"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105.57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102.6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740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2.9664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355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1.73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1.91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5.65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2168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dirty="0" smtClean="0">
                          <a:ln>
                            <a:noFill/>
                          </a:ln>
                          <a:solidFill>
                            <a:schemeClr val="tx1"/>
                          </a:solidFill>
                          <a:effectLst/>
                          <a:latin typeface="宋体" pitchFamily="2" charset="-122"/>
                          <a:ea typeface="宋体" pitchFamily="2" charset="-122"/>
                          <a:hlinkClick r:id="rId4"/>
                        </a:rPr>
                        <a:t>02</a:t>
                      </a:r>
                      <a:r>
                        <a:rPr kumimoji="0" lang="zh-CN" altLang="en-US" sz="1100" b="0" i="0" u="sng" strike="noStrike" cap="none" normalizeH="0" baseline="0" dirty="0" smtClean="0">
                          <a:ln>
                            <a:noFill/>
                          </a:ln>
                          <a:solidFill>
                            <a:schemeClr val="tx1"/>
                          </a:solidFill>
                          <a:effectLst/>
                          <a:latin typeface="宋体" pitchFamily="2" charset="-122"/>
                          <a:ea typeface="宋体" pitchFamily="2" charset="-122"/>
                          <a:hlinkClick r:id="rId4"/>
                        </a:rPr>
                        <a:t>国债</a:t>
                      </a:r>
                      <a:endParaRPr kumimoji="0" lang="en-US" altLang="zh-CN"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103.1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100.55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2.5527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318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2.93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0.13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0.15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2168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dirty="0" smtClean="0">
                          <a:ln>
                            <a:noFill/>
                          </a:ln>
                          <a:solidFill>
                            <a:schemeClr val="tx1"/>
                          </a:solidFill>
                          <a:effectLst/>
                          <a:latin typeface="宋体" pitchFamily="2" charset="-122"/>
                          <a:ea typeface="宋体" pitchFamily="2" charset="-122"/>
                          <a:hlinkClick r:id="rId5"/>
                        </a:rPr>
                        <a:t>04</a:t>
                      </a:r>
                      <a:r>
                        <a:rPr kumimoji="0" lang="zh-CN" altLang="en-US" sz="1100" b="0" i="0" u="sng" strike="noStrike" cap="none" normalizeH="0" baseline="0" dirty="0" smtClean="0">
                          <a:ln>
                            <a:noFill/>
                          </a:ln>
                          <a:solidFill>
                            <a:schemeClr val="tx1"/>
                          </a:solidFill>
                          <a:effectLst/>
                          <a:latin typeface="宋体" pitchFamily="2" charset="-122"/>
                          <a:ea typeface="宋体" pitchFamily="2" charset="-122"/>
                          <a:hlinkClick r:id="rId5"/>
                        </a:rPr>
                        <a:t>国债</a:t>
                      </a:r>
                      <a:endParaRPr kumimoji="0" lang="en-US" altLang="zh-CN"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106.78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104.8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582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1.9828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148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4.89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3.85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2168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dirty="0" smtClean="0">
                          <a:ln>
                            <a:noFill/>
                          </a:ln>
                          <a:solidFill>
                            <a:schemeClr val="tx1"/>
                          </a:solidFill>
                          <a:effectLst/>
                          <a:latin typeface="宋体" pitchFamily="2" charset="-122"/>
                          <a:ea typeface="宋体" pitchFamily="2" charset="-122"/>
                          <a:hlinkClick r:id="rId6"/>
                        </a:rPr>
                        <a:t>05</a:t>
                      </a:r>
                      <a:r>
                        <a:rPr kumimoji="0" lang="zh-CN" altLang="en-US" sz="1100" b="0" i="0" u="sng" strike="noStrike" cap="none" normalizeH="0" baseline="0" dirty="0" smtClean="0">
                          <a:ln>
                            <a:noFill/>
                          </a:ln>
                          <a:solidFill>
                            <a:schemeClr val="tx1"/>
                          </a:solidFill>
                          <a:effectLst/>
                          <a:latin typeface="宋体" pitchFamily="2" charset="-122"/>
                          <a:ea typeface="宋体" pitchFamily="2" charset="-122"/>
                          <a:hlinkClick r:id="rId6"/>
                        </a:rPr>
                        <a:t>国债</a:t>
                      </a:r>
                      <a:endParaRPr kumimoji="0" lang="en-US" altLang="zh-CN" sz="1700" b="0" i="0" u="none" strike="noStrike" cap="none" normalizeH="0" baseline="0" dirty="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103.38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101.6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5682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1.7791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半年付息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4.11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3.97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11.27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159.67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marT="45676" marB="456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160</a:t>
            </a:fld>
            <a:endParaRPr lang="en-US" altLang="zh-CN"/>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2"/>
          <p:cNvSpPr>
            <a:spLocks noGrp="1" noChangeArrowheads="1"/>
          </p:cNvSpPr>
          <p:nvPr>
            <p:ph type="title"/>
          </p:nvPr>
        </p:nvSpPr>
        <p:spPr/>
        <p:txBody>
          <a:bodyPr/>
          <a:lstStyle/>
          <a:p>
            <a:pPr eaLnBrk="1" hangingPunct="1"/>
            <a:endParaRPr lang="zh-CN" altLang="zh-CN" smtClean="0"/>
          </a:p>
        </p:txBody>
      </p:sp>
      <p:graphicFrame>
        <p:nvGraphicFramePr>
          <p:cNvPr id="166915" name="Group 3"/>
          <p:cNvGraphicFramePr>
            <a:graphicFrameLocks noGrp="1"/>
          </p:cNvGraphicFramePr>
          <p:nvPr>
            <p:ph type="tbl" idx="1"/>
          </p:nvPr>
        </p:nvGraphicFramePr>
        <p:xfrm>
          <a:off x="566738" y="1752600"/>
          <a:ext cx="8001000" cy="4495804"/>
        </p:xfrm>
        <a:graphic>
          <a:graphicData uri="http://schemas.openxmlformats.org/drawingml/2006/table">
            <a:tbl>
              <a:tblPr/>
              <a:tblGrid>
                <a:gridCol w="800100">
                  <a:extLst>
                    <a:ext uri="{9D8B030D-6E8A-4147-A177-3AD203B41FA5}">
                      <a16:colId xmlns:a16="http://schemas.microsoft.com/office/drawing/2014/main" xmlns="" val="20000"/>
                    </a:ext>
                  </a:extLst>
                </a:gridCol>
                <a:gridCol w="800100">
                  <a:extLst>
                    <a:ext uri="{9D8B030D-6E8A-4147-A177-3AD203B41FA5}">
                      <a16:colId xmlns:a16="http://schemas.microsoft.com/office/drawing/2014/main" xmlns="" val="20001"/>
                    </a:ext>
                  </a:extLst>
                </a:gridCol>
                <a:gridCol w="800100">
                  <a:extLst>
                    <a:ext uri="{9D8B030D-6E8A-4147-A177-3AD203B41FA5}">
                      <a16:colId xmlns:a16="http://schemas.microsoft.com/office/drawing/2014/main" xmlns="" val="20002"/>
                    </a:ext>
                  </a:extLst>
                </a:gridCol>
                <a:gridCol w="800100">
                  <a:extLst>
                    <a:ext uri="{9D8B030D-6E8A-4147-A177-3AD203B41FA5}">
                      <a16:colId xmlns:a16="http://schemas.microsoft.com/office/drawing/2014/main" xmlns="" val="20003"/>
                    </a:ext>
                  </a:extLst>
                </a:gridCol>
                <a:gridCol w="800100">
                  <a:extLst>
                    <a:ext uri="{9D8B030D-6E8A-4147-A177-3AD203B41FA5}">
                      <a16:colId xmlns:a16="http://schemas.microsoft.com/office/drawing/2014/main" xmlns="" val="20004"/>
                    </a:ext>
                  </a:extLst>
                </a:gridCol>
                <a:gridCol w="800100">
                  <a:extLst>
                    <a:ext uri="{9D8B030D-6E8A-4147-A177-3AD203B41FA5}">
                      <a16:colId xmlns:a16="http://schemas.microsoft.com/office/drawing/2014/main" xmlns="" val="20005"/>
                    </a:ext>
                  </a:extLst>
                </a:gridCol>
                <a:gridCol w="800100">
                  <a:extLst>
                    <a:ext uri="{9D8B030D-6E8A-4147-A177-3AD203B41FA5}">
                      <a16:colId xmlns:a16="http://schemas.microsoft.com/office/drawing/2014/main" xmlns="" val="20006"/>
                    </a:ext>
                  </a:extLst>
                </a:gridCol>
                <a:gridCol w="800100">
                  <a:extLst>
                    <a:ext uri="{9D8B030D-6E8A-4147-A177-3AD203B41FA5}">
                      <a16:colId xmlns:a16="http://schemas.microsoft.com/office/drawing/2014/main" xmlns="" val="20007"/>
                    </a:ext>
                  </a:extLst>
                </a:gridCol>
                <a:gridCol w="800100">
                  <a:extLst>
                    <a:ext uri="{9D8B030D-6E8A-4147-A177-3AD203B41FA5}">
                      <a16:colId xmlns:a16="http://schemas.microsoft.com/office/drawing/2014/main" xmlns="" val="20008"/>
                    </a:ext>
                  </a:extLst>
                </a:gridCol>
                <a:gridCol w="800100">
                  <a:extLst>
                    <a:ext uri="{9D8B030D-6E8A-4147-A177-3AD203B41FA5}">
                      <a16:colId xmlns:a16="http://schemas.microsoft.com/office/drawing/2014/main" xmlns="" val="20009"/>
                    </a:ext>
                  </a:extLst>
                </a:gridCol>
              </a:tblGrid>
              <a:tr h="296863">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名称</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收盘价</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期限</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年</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剩余期</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应计利</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应计天</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年利率</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到期收</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修正</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凸性</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84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限</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天</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息</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元</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数</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天</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益率</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久期</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2"/>
                        </a:rPr>
                        <a:t>08</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2"/>
                        </a:rPr>
                        <a:t>海航债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104.29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1890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5.554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299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6.78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6.32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4.06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22.45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3"/>
                        </a:rPr>
                        <a:t>08</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3"/>
                        </a:rPr>
                        <a:t>渝交通</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100.11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2240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5.4197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314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6.27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4.72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30.01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4"/>
                        </a:rPr>
                        <a:t>09</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4"/>
                        </a:rPr>
                        <a:t>渝隆债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99.76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2276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5.3924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278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7.08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7.39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4.65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29.4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5"/>
                        </a:rPr>
                        <a:t>08</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5"/>
                        </a:rPr>
                        <a:t>云投债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97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1461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5.3704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363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6.27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15.13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6"/>
                        </a:rPr>
                        <a:t>01</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6"/>
                        </a:rPr>
                        <a:t>三峡债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101.3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2573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4.9388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346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5.21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4.99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5.53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40.24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8895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7"/>
                        </a:rPr>
                        <a:t>08</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7"/>
                        </a:rPr>
                        <a:t>苏交通</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99.8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1488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4.5567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336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4.95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3.46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16.3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8"/>
                        </a:rPr>
                        <a:t>09</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8"/>
                        </a:rPr>
                        <a:t>六城投</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100.18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2322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4.5129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232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7.32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4.77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30.66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873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sng" strike="noStrike" cap="none" normalizeH="0" baseline="0" smtClean="0">
                          <a:ln>
                            <a:noFill/>
                          </a:ln>
                          <a:solidFill>
                            <a:schemeClr val="tx1"/>
                          </a:solidFill>
                          <a:effectLst/>
                          <a:latin typeface="宋体" pitchFamily="2" charset="-122"/>
                          <a:ea typeface="宋体" pitchFamily="2" charset="-122"/>
                          <a:hlinkClick r:id="rId9"/>
                        </a:rPr>
                        <a:t>04</a:t>
                      </a: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9"/>
                        </a:rPr>
                        <a:t>京地铁</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102.01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1880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4.4361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5.05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4.61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4.28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24.31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161</a:t>
            </a:fld>
            <a:endParaRPr lang="en-US" altLang="zh-CN"/>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Rectangle 2"/>
          <p:cNvSpPr>
            <a:spLocks noGrp="1" noChangeArrowheads="1"/>
          </p:cNvSpPr>
          <p:nvPr>
            <p:ph type="title"/>
          </p:nvPr>
        </p:nvSpPr>
        <p:spPr/>
        <p:txBody>
          <a:bodyPr/>
          <a:lstStyle/>
          <a:p>
            <a:pPr eaLnBrk="1" hangingPunct="1"/>
            <a:endParaRPr lang="zh-CN" altLang="zh-CN" smtClean="0"/>
          </a:p>
        </p:txBody>
      </p:sp>
      <p:graphicFrame>
        <p:nvGraphicFramePr>
          <p:cNvPr id="168087" name="Group 151"/>
          <p:cNvGraphicFramePr>
            <a:graphicFrameLocks noGrp="1"/>
          </p:cNvGraphicFramePr>
          <p:nvPr>
            <p:ph type="tbl" idx="1"/>
          </p:nvPr>
        </p:nvGraphicFramePr>
        <p:xfrm>
          <a:off x="566738" y="1752600"/>
          <a:ext cx="8001000" cy="4510092"/>
        </p:xfrm>
        <a:graphic>
          <a:graphicData uri="http://schemas.openxmlformats.org/drawingml/2006/table">
            <a:tbl>
              <a:tblPr/>
              <a:tblGrid>
                <a:gridCol w="835025">
                  <a:extLst>
                    <a:ext uri="{9D8B030D-6E8A-4147-A177-3AD203B41FA5}">
                      <a16:colId xmlns:a16="http://schemas.microsoft.com/office/drawing/2014/main" xmlns="" val="20000"/>
                    </a:ext>
                  </a:extLst>
                </a:gridCol>
                <a:gridCol w="620712">
                  <a:extLst>
                    <a:ext uri="{9D8B030D-6E8A-4147-A177-3AD203B41FA5}">
                      <a16:colId xmlns:a16="http://schemas.microsoft.com/office/drawing/2014/main" xmlns="" val="20001"/>
                    </a:ext>
                  </a:extLst>
                </a:gridCol>
                <a:gridCol w="727075">
                  <a:extLst>
                    <a:ext uri="{9D8B030D-6E8A-4147-A177-3AD203B41FA5}">
                      <a16:colId xmlns:a16="http://schemas.microsoft.com/office/drawing/2014/main" xmlns="" val="20002"/>
                    </a:ext>
                  </a:extLst>
                </a:gridCol>
                <a:gridCol w="727075">
                  <a:extLst>
                    <a:ext uri="{9D8B030D-6E8A-4147-A177-3AD203B41FA5}">
                      <a16:colId xmlns:a16="http://schemas.microsoft.com/office/drawing/2014/main" xmlns="" val="20003"/>
                    </a:ext>
                  </a:extLst>
                </a:gridCol>
                <a:gridCol w="727075">
                  <a:extLst>
                    <a:ext uri="{9D8B030D-6E8A-4147-A177-3AD203B41FA5}">
                      <a16:colId xmlns:a16="http://schemas.microsoft.com/office/drawing/2014/main" xmlns="" val="20004"/>
                    </a:ext>
                  </a:extLst>
                </a:gridCol>
                <a:gridCol w="727075">
                  <a:extLst>
                    <a:ext uri="{9D8B030D-6E8A-4147-A177-3AD203B41FA5}">
                      <a16:colId xmlns:a16="http://schemas.microsoft.com/office/drawing/2014/main" xmlns="" val="20005"/>
                    </a:ext>
                  </a:extLst>
                </a:gridCol>
                <a:gridCol w="727075">
                  <a:extLst>
                    <a:ext uri="{9D8B030D-6E8A-4147-A177-3AD203B41FA5}">
                      <a16:colId xmlns:a16="http://schemas.microsoft.com/office/drawing/2014/main" xmlns="" val="20006"/>
                    </a:ext>
                  </a:extLst>
                </a:gridCol>
                <a:gridCol w="727075">
                  <a:extLst>
                    <a:ext uri="{9D8B030D-6E8A-4147-A177-3AD203B41FA5}">
                      <a16:colId xmlns:a16="http://schemas.microsoft.com/office/drawing/2014/main" xmlns="" val="20007"/>
                    </a:ext>
                  </a:extLst>
                </a:gridCol>
                <a:gridCol w="727075">
                  <a:extLst>
                    <a:ext uri="{9D8B030D-6E8A-4147-A177-3AD203B41FA5}">
                      <a16:colId xmlns:a16="http://schemas.microsoft.com/office/drawing/2014/main" xmlns="" val="20008"/>
                    </a:ext>
                  </a:extLst>
                </a:gridCol>
                <a:gridCol w="728663">
                  <a:extLst>
                    <a:ext uri="{9D8B030D-6E8A-4147-A177-3AD203B41FA5}">
                      <a16:colId xmlns:a16="http://schemas.microsoft.com/office/drawing/2014/main" xmlns="" val="20009"/>
                    </a:ext>
                  </a:extLst>
                </a:gridCol>
                <a:gridCol w="727075">
                  <a:extLst>
                    <a:ext uri="{9D8B030D-6E8A-4147-A177-3AD203B41FA5}">
                      <a16:colId xmlns:a16="http://schemas.microsoft.com/office/drawing/2014/main" xmlns="" val="20010"/>
                    </a:ext>
                  </a:extLst>
                </a:gridCol>
              </a:tblGrid>
              <a:tr h="268288">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名称</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收盘价</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期限</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年</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剩余期限</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应计利</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应计天</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付息方式</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年利率</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到期收</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修正</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凸性</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6828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息</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元</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数</a:t>
                      </a:r>
                      <a:r>
                        <a:rPr kumimoji="0" lang="en-US" altLang="zh-CN" sz="1100" b="1" i="0" u="none" strike="noStrike" cap="none" normalizeH="0" baseline="0" smtClean="0">
                          <a:ln>
                            <a:noFill/>
                          </a:ln>
                          <a:solidFill>
                            <a:schemeClr val="tx1"/>
                          </a:solidFill>
                          <a:effectLst/>
                          <a:latin typeface="ˎ̥"/>
                          <a:ea typeface="宋体" pitchFamily="2" charset="-122"/>
                        </a:rPr>
                        <a:t>(</a:t>
                      </a:r>
                      <a:r>
                        <a:rPr kumimoji="0" lang="zh-CN" altLang="en-US" sz="1100" b="1" i="0" u="none" strike="noStrike" cap="none" normalizeH="0" baseline="0" smtClean="0">
                          <a:ln>
                            <a:noFill/>
                          </a:ln>
                          <a:solidFill>
                            <a:schemeClr val="tx1"/>
                          </a:solidFill>
                          <a:effectLst/>
                          <a:latin typeface="ˎ̥"/>
                          <a:ea typeface="宋体" pitchFamily="2" charset="-122"/>
                        </a:rPr>
                        <a:t>天</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益率</a:t>
                      </a:r>
                      <a:r>
                        <a:rPr kumimoji="0" lang="en-US" altLang="zh-CN" sz="1100" b="1"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t"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ˎ̥"/>
                          <a:ea typeface="宋体" pitchFamily="2" charset="-122"/>
                        </a:rPr>
                        <a:t>久期</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454025">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2"/>
                        </a:rPr>
                        <a:t>恒源转</a:t>
                      </a:r>
                      <a:r>
                        <a:rPr kumimoji="0" lang="zh-CN" altLang="en-US" sz="1100" b="0" i="0" u="sng" strike="noStrike" cap="none" normalizeH="0" baseline="0" smtClean="0">
                          <a:ln>
                            <a:noFill/>
                          </a:ln>
                          <a:solidFill>
                            <a:schemeClr val="tx1"/>
                          </a:solidFill>
                          <a:effectLst/>
                          <a:latin typeface="宋体" pitchFamily="2" charset="-122"/>
                          <a:ea typeface="宋体" pitchFamily="2" charset="-122"/>
                        </a:rPr>
                        <a:t>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262.03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1069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0.1496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-26.74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3.95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21.07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3"/>
                        </a:rPr>
                        <a:t>大荒转债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1155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1.5041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-11.4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3.48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16.23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4"/>
                        </a:rPr>
                        <a:t>西洋转债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140.48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1777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0.1288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3.62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5"/>
                        </a:rPr>
                        <a:t>龙盛转债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139.52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1789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0.0986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-5.38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5.08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31.44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41325">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6"/>
                        </a:rPr>
                        <a:t>厦工转债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137.3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1772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0.1742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-4.77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4.97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30.28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7"/>
                        </a:rPr>
                        <a:t>山鹰转债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135.21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1050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0.2466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-7.99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3.07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12.86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8"/>
                        </a:rPr>
                        <a:t>博汇转债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133.82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1798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0.074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-4.48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5.05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31.11</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9"/>
                        </a:rPr>
                        <a:t>新钢转债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132.48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1399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0.2959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-5.07</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3.94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19.88</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439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sng" strike="noStrike" cap="none" normalizeH="0" baseline="0" smtClean="0">
                          <a:ln>
                            <a:noFill/>
                          </a:ln>
                          <a:solidFill>
                            <a:schemeClr val="tx1"/>
                          </a:solidFill>
                          <a:effectLst/>
                          <a:latin typeface="宋体" pitchFamily="2" charset="-122"/>
                          <a:ea typeface="宋体" pitchFamily="2" charset="-122"/>
                          <a:hlinkClick r:id="rId10"/>
                        </a:rPr>
                        <a:t>澄星转债</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124.9</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5</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932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0.8932</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163</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ˎ̥"/>
                          <a:ea typeface="宋体" pitchFamily="2" charset="-122"/>
                        </a:rPr>
                        <a:t>按年付息</a:t>
                      </a:r>
                      <a:endParaRPr kumimoji="0" lang="zh-CN" altLang="en-US"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1.4</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2.66</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ˎ̥"/>
                          <a:ea typeface="宋体" pitchFamily="2" charset="-122"/>
                        </a:rPr>
                        <a:t>10</a:t>
                      </a:r>
                      <a:endParaRPr kumimoji="0" lang="en-US" altLang="zh-CN" sz="17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162</a:t>
            </a:fld>
            <a:endParaRPr lang="en-US" altLang="zh-CN"/>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2"/>
          <p:cNvSpPr>
            <a:spLocks noGrp="1" noChangeArrowheads="1"/>
          </p:cNvSpPr>
          <p:nvPr>
            <p:ph type="title"/>
          </p:nvPr>
        </p:nvSpPr>
        <p:spPr/>
        <p:txBody>
          <a:bodyPr/>
          <a:lstStyle/>
          <a:p>
            <a:pPr eaLnBrk="1" hangingPunct="1"/>
            <a:r>
              <a:rPr lang="zh-CN" altLang="en-US" smtClean="0"/>
              <a:t>债券免疫</a:t>
            </a:r>
          </a:p>
        </p:txBody>
      </p:sp>
      <p:sp>
        <p:nvSpPr>
          <p:cNvPr id="181253" name="Rectangle 3"/>
          <p:cNvSpPr>
            <a:spLocks noGrp="1" noChangeArrowheads="1"/>
          </p:cNvSpPr>
          <p:nvPr>
            <p:ph idx="1"/>
          </p:nvPr>
        </p:nvSpPr>
        <p:spPr/>
        <p:txBody>
          <a:bodyPr/>
          <a:lstStyle/>
          <a:p>
            <a:pPr eaLnBrk="1" hangingPunct="1"/>
            <a:r>
              <a:rPr lang="zh-CN" altLang="en-US" smtClean="0"/>
              <a:t>绝对免疫</a:t>
            </a:r>
          </a:p>
          <a:p>
            <a:pPr eaLnBrk="1" hangingPunct="1"/>
            <a:r>
              <a:rPr lang="zh-CN" altLang="en-US" smtClean="0"/>
              <a:t>相机免疫</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163</a:t>
            </a:fld>
            <a:endParaRPr lang="en-US" altLang="zh-CN"/>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2"/>
          <p:cNvSpPr>
            <a:spLocks noGrp="1" noChangeArrowheads="1"/>
          </p:cNvSpPr>
          <p:nvPr>
            <p:ph type="title"/>
          </p:nvPr>
        </p:nvSpPr>
        <p:spPr/>
        <p:txBody>
          <a:bodyPr/>
          <a:lstStyle/>
          <a:p>
            <a:pPr eaLnBrk="1" hangingPunct="1">
              <a:lnSpc>
                <a:spcPct val="110000"/>
              </a:lnSpc>
            </a:pPr>
            <a:r>
              <a:rPr lang="zh-CN" altLang="en-US" sz="4200" smtClean="0"/>
              <a:t>久期免疫原理</a:t>
            </a:r>
          </a:p>
        </p:txBody>
      </p:sp>
      <p:sp>
        <p:nvSpPr>
          <p:cNvPr id="182277" name="Rectangle 3"/>
          <p:cNvSpPr>
            <a:spLocks noGrp="1" noChangeArrowheads="1"/>
          </p:cNvSpPr>
          <p:nvPr>
            <p:ph idx="1"/>
          </p:nvPr>
        </p:nvSpPr>
        <p:spPr/>
        <p:txBody>
          <a:bodyPr/>
          <a:lstStyle/>
          <a:p>
            <a:pPr eaLnBrk="1" hangingPunct="1">
              <a:lnSpc>
                <a:spcPct val="80000"/>
              </a:lnSpc>
            </a:pPr>
            <a:r>
              <a:rPr lang="zh-CN" altLang="en-US" sz="1700" smtClean="0"/>
              <a:t>票息再投资问题</a:t>
            </a:r>
          </a:p>
          <a:p>
            <a:pPr lvl="1" eaLnBrk="1" hangingPunct="1">
              <a:lnSpc>
                <a:spcPct val="80000"/>
              </a:lnSpc>
            </a:pPr>
            <a:r>
              <a:rPr lang="zh-CN" altLang="en-US" sz="1500" smtClean="0"/>
              <a:t>再投资收益率</a:t>
            </a:r>
            <a:r>
              <a:rPr lang="en-US" altLang="zh-CN" sz="1500" smtClean="0"/>
              <a:t>RY</a:t>
            </a:r>
          </a:p>
          <a:p>
            <a:pPr lvl="1" eaLnBrk="1" hangingPunct="1">
              <a:lnSpc>
                <a:spcPct val="80000"/>
              </a:lnSpc>
            </a:pPr>
            <a:r>
              <a:rPr lang="zh-CN" altLang="en-US" sz="1500" smtClean="0"/>
              <a:t>复收益率与到期收益率</a:t>
            </a:r>
            <a:r>
              <a:rPr lang="en-US" altLang="zh-CN" sz="1500" smtClean="0"/>
              <a:t>YTM</a:t>
            </a:r>
            <a:r>
              <a:rPr lang="zh-CN" altLang="en-US" sz="1500" smtClean="0"/>
              <a:t>的差别</a:t>
            </a:r>
          </a:p>
          <a:p>
            <a:pPr eaLnBrk="1" hangingPunct="1">
              <a:lnSpc>
                <a:spcPct val="80000"/>
              </a:lnSpc>
            </a:pPr>
            <a:r>
              <a:rPr lang="zh-CN" altLang="en-US" sz="1700" smtClean="0"/>
              <a:t>利率变化引起债券资本利得与票息再投资收益相反变化</a:t>
            </a:r>
          </a:p>
          <a:p>
            <a:pPr lvl="1" eaLnBrk="1" hangingPunct="1">
              <a:lnSpc>
                <a:spcPct val="80000"/>
              </a:lnSpc>
            </a:pPr>
            <a:r>
              <a:rPr lang="zh-CN" altLang="en-US" sz="1500" smtClean="0"/>
              <a:t>利率 </a:t>
            </a:r>
            <a:r>
              <a:rPr lang="zh-CN" altLang="en-US" sz="1500" smtClean="0">
                <a:sym typeface="Symbol" pitchFamily="18" charset="2"/>
              </a:rPr>
              <a:t>，</a:t>
            </a:r>
            <a:r>
              <a:rPr lang="zh-CN" altLang="en-US" sz="1500" smtClean="0"/>
              <a:t>资本利得 </a:t>
            </a:r>
            <a:r>
              <a:rPr lang="zh-CN" altLang="en-US" sz="1500" smtClean="0">
                <a:sym typeface="Symbol" pitchFamily="18" charset="2"/>
              </a:rPr>
              <a:t>，而</a:t>
            </a:r>
            <a:r>
              <a:rPr lang="zh-CN" altLang="en-US" sz="1500" smtClean="0"/>
              <a:t>票息再投资收益 </a:t>
            </a:r>
            <a:r>
              <a:rPr lang="zh-CN" altLang="en-US" sz="1500" smtClean="0">
                <a:sym typeface="Symbol" pitchFamily="18" charset="2"/>
              </a:rPr>
              <a:t>。</a:t>
            </a:r>
          </a:p>
          <a:p>
            <a:pPr lvl="1" eaLnBrk="1" hangingPunct="1">
              <a:lnSpc>
                <a:spcPct val="80000"/>
              </a:lnSpc>
            </a:pPr>
            <a:r>
              <a:rPr lang="zh-CN" altLang="en-US" sz="1500" smtClean="0"/>
              <a:t>利率 </a:t>
            </a:r>
            <a:r>
              <a:rPr lang="zh-CN" altLang="en-US" sz="1500" smtClean="0">
                <a:sym typeface="Symbol" pitchFamily="18" charset="2"/>
              </a:rPr>
              <a:t>，</a:t>
            </a:r>
            <a:r>
              <a:rPr lang="zh-CN" altLang="en-US" sz="1500" smtClean="0"/>
              <a:t>资本利得 </a:t>
            </a:r>
            <a:r>
              <a:rPr lang="zh-CN" altLang="en-US" sz="1500" smtClean="0">
                <a:sym typeface="Symbol" pitchFamily="18" charset="2"/>
              </a:rPr>
              <a:t>，而</a:t>
            </a:r>
            <a:r>
              <a:rPr lang="zh-CN" altLang="en-US" sz="1500" smtClean="0"/>
              <a:t>票息再投资收益 </a:t>
            </a:r>
            <a:r>
              <a:rPr lang="zh-CN" altLang="en-US" sz="1500" smtClean="0">
                <a:sym typeface="Symbol" pitchFamily="18" charset="2"/>
              </a:rPr>
              <a:t>。</a:t>
            </a:r>
            <a:endParaRPr lang="zh-CN" altLang="en-US" sz="1500" smtClean="0"/>
          </a:p>
          <a:p>
            <a:pPr eaLnBrk="1" hangingPunct="1">
              <a:lnSpc>
                <a:spcPct val="80000"/>
              </a:lnSpc>
            </a:pPr>
            <a:r>
              <a:rPr lang="en-US" altLang="zh-CN" sz="1700" smtClean="0"/>
              <a:t>McEnally (1980) </a:t>
            </a:r>
            <a:r>
              <a:rPr lang="zh-CN" altLang="en-US" sz="1700" smtClean="0"/>
              <a:t>发现复收益率是</a:t>
            </a:r>
            <a:r>
              <a:rPr lang="en-US" altLang="zh-CN" sz="1700" smtClean="0"/>
              <a:t>YTM</a:t>
            </a:r>
            <a:r>
              <a:rPr lang="zh-CN" altLang="en-US" sz="1700" smtClean="0"/>
              <a:t>和</a:t>
            </a:r>
            <a:r>
              <a:rPr lang="en-US" altLang="zh-CN" sz="1700" smtClean="0"/>
              <a:t>RY</a:t>
            </a:r>
            <a:r>
              <a:rPr lang="zh-CN" altLang="en-US" sz="1700" smtClean="0"/>
              <a:t>的加权平均：</a:t>
            </a:r>
          </a:p>
          <a:p>
            <a:pPr lvl="1" eaLnBrk="1" hangingPunct="1">
              <a:lnSpc>
                <a:spcPct val="80000"/>
              </a:lnSpc>
              <a:buFont typeface="Wingdings" pitchFamily="2" charset="2"/>
              <a:buNone/>
            </a:pPr>
            <a:r>
              <a:rPr lang="zh-CN" altLang="en-US" sz="1500" smtClean="0"/>
              <a:t>      </a:t>
            </a:r>
          </a:p>
          <a:p>
            <a:pPr lvl="1" eaLnBrk="1" hangingPunct="1">
              <a:lnSpc>
                <a:spcPct val="80000"/>
              </a:lnSpc>
              <a:buFont typeface="Wingdings" pitchFamily="2" charset="2"/>
              <a:buNone/>
            </a:pPr>
            <a:r>
              <a:rPr lang="zh-CN" altLang="en-US" sz="1500" smtClean="0"/>
              <a:t>		 复收益率</a:t>
            </a:r>
            <a:r>
              <a:rPr lang="en-US" altLang="zh-CN" sz="1500" i="1" smtClean="0"/>
              <a:t>= (D/H) </a:t>
            </a:r>
            <a:r>
              <a:rPr lang="en-US" altLang="zh-CN" sz="1500" smtClean="0"/>
              <a:t>YTM</a:t>
            </a:r>
            <a:r>
              <a:rPr lang="en-US" altLang="zh-CN" sz="1500" i="1" smtClean="0"/>
              <a:t>  + [ 1 - (D/H) ] RY</a:t>
            </a:r>
          </a:p>
          <a:p>
            <a:pPr lvl="1" eaLnBrk="1" hangingPunct="1">
              <a:lnSpc>
                <a:spcPct val="80000"/>
              </a:lnSpc>
              <a:buFont typeface="Wingdings" pitchFamily="2" charset="2"/>
              <a:buNone/>
            </a:pPr>
            <a:endParaRPr lang="en-US" altLang="zh-CN" sz="1500" smtClean="0"/>
          </a:p>
          <a:p>
            <a:pPr lvl="1" eaLnBrk="1" hangingPunct="1">
              <a:lnSpc>
                <a:spcPct val="80000"/>
              </a:lnSpc>
              <a:buFont typeface="Wingdings" pitchFamily="2" charset="2"/>
              <a:buNone/>
            </a:pPr>
            <a:r>
              <a:rPr lang="zh-CN" altLang="en-US" sz="1500" smtClean="0"/>
              <a:t>其中</a:t>
            </a:r>
            <a:r>
              <a:rPr lang="en-US" altLang="zh-CN" sz="1500" i="1" smtClean="0"/>
              <a:t>H</a:t>
            </a:r>
            <a:r>
              <a:rPr lang="en-US" altLang="zh-CN" sz="1500" smtClean="0"/>
              <a:t> </a:t>
            </a:r>
            <a:r>
              <a:rPr lang="zh-CN" altLang="en-US" sz="1500" smtClean="0"/>
              <a:t>为持有期，</a:t>
            </a:r>
            <a:r>
              <a:rPr lang="en-US" altLang="zh-CN" sz="1500" smtClean="0"/>
              <a:t>D</a:t>
            </a:r>
            <a:r>
              <a:rPr lang="zh-CN" altLang="en-US" sz="1500" smtClean="0"/>
              <a:t>为久期</a:t>
            </a:r>
          </a:p>
          <a:p>
            <a:pPr eaLnBrk="1" hangingPunct="1">
              <a:lnSpc>
                <a:spcPct val="80000"/>
              </a:lnSpc>
            </a:pPr>
            <a:endParaRPr lang="zh-CN" altLang="en-US" sz="1700" smtClean="0"/>
          </a:p>
          <a:p>
            <a:pPr eaLnBrk="1" hangingPunct="1">
              <a:lnSpc>
                <a:spcPct val="80000"/>
              </a:lnSpc>
            </a:pPr>
            <a:r>
              <a:rPr lang="zh-CN" altLang="en-US" sz="1700" smtClean="0"/>
              <a:t>当一个投资组合的久期等于设定的投资期限时，该投资组合免疫利率风险</a:t>
            </a:r>
          </a:p>
          <a:p>
            <a:pPr eaLnBrk="1" hangingPunct="1">
              <a:lnSpc>
                <a:spcPct val="80000"/>
              </a:lnSpc>
            </a:pPr>
            <a:r>
              <a:rPr lang="zh-CN" altLang="en-US" sz="1700" smtClean="0"/>
              <a:t>如果 </a:t>
            </a:r>
            <a:r>
              <a:rPr lang="en-US" altLang="zh-CN" sz="1700" i="1" smtClean="0"/>
              <a:t>D = H</a:t>
            </a:r>
            <a:r>
              <a:rPr lang="zh-CN" altLang="en-US" sz="1700" i="1" smtClean="0"/>
              <a:t>，</a:t>
            </a:r>
            <a:r>
              <a:rPr lang="zh-CN" altLang="en-US" sz="1700" smtClean="0"/>
              <a:t>则 复收益率 </a:t>
            </a:r>
            <a:r>
              <a:rPr lang="en-US" altLang="zh-CN" sz="1700" smtClean="0"/>
              <a:t>= YTM</a:t>
            </a:r>
            <a:endParaRPr lang="en-US" altLang="zh-CN" sz="1700" i="1" smtClean="0"/>
          </a:p>
          <a:p>
            <a:pPr eaLnBrk="1" hangingPunct="1">
              <a:lnSpc>
                <a:spcPct val="80000"/>
              </a:lnSpc>
              <a:buFont typeface="Wingdings" pitchFamily="2" charset="2"/>
              <a:buNone/>
            </a:pPr>
            <a:r>
              <a:rPr lang="en-US" altLang="zh-CN" sz="1700" smtClean="0"/>
              <a:t>	=&gt;	</a:t>
            </a:r>
            <a:r>
              <a:rPr lang="zh-CN" altLang="en-US" sz="1700" smtClean="0"/>
              <a:t>则该债券免疫利率风险</a:t>
            </a:r>
          </a:p>
          <a:p>
            <a:pPr eaLnBrk="1" hangingPunct="1">
              <a:lnSpc>
                <a:spcPct val="80000"/>
              </a:lnSpc>
              <a:buFont typeface="Wingdings" pitchFamily="2" charset="2"/>
              <a:buNone/>
            </a:pPr>
            <a:r>
              <a:rPr lang="zh-CN" altLang="en-US" sz="1700" smtClean="0"/>
              <a:t>	</a:t>
            </a:r>
            <a:r>
              <a:rPr lang="en-US" altLang="zh-CN" sz="1700" smtClean="0"/>
              <a:t>=&gt;	</a:t>
            </a:r>
            <a:r>
              <a:rPr lang="zh-CN" altLang="en-US" sz="1700" smtClean="0"/>
              <a:t>价格风险与再投资风险相互抵消</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164</a:t>
            </a:fld>
            <a:endParaRPr lang="en-US" altLang="zh-CN"/>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2"/>
          <p:cNvSpPr>
            <a:spLocks noGrp="1" noChangeArrowheads="1"/>
          </p:cNvSpPr>
          <p:nvPr>
            <p:ph type="title"/>
          </p:nvPr>
        </p:nvSpPr>
        <p:spPr/>
        <p:txBody>
          <a:bodyPr/>
          <a:lstStyle/>
          <a:p>
            <a:pPr eaLnBrk="1" hangingPunct="1"/>
            <a:r>
              <a:rPr lang="zh-CN" altLang="en-US" smtClean="0"/>
              <a:t>再投资风险示例</a:t>
            </a:r>
          </a:p>
        </p:txBody>
      </p:sp>
      <p:sp>
        <p:nvSpPr>
          <p:cNvPr id="183301" name="Rectangle 3"/>
          <p:cNvSpPr>
            <a:spLocks noGrp="1" noChangeArrowheads="1"/>
          </p:cNvSpPr>
          <p:nvPr>
            <p:ph idx="1"/>
          </p:nvPr>
        </p:nvSpPr>
        <p:spPr>
          <a:xfrm>
            <a:off x="566738" y="1897063"/>
            <a:ext cx="8001000" cy="4094162"/>
          </a:xfrm>
        </p:spPr>
        <p:txBody>
          <a:bodyPr/>
          <a:lstStyle/>
          <a:p>
            <a:pPr eaLnBrk="1" hangingPunct="1">
              <a:lnSpc>
                <a:spcPct val="90000"/>
              </a:lnSpc>
            </a:pPr>
            <a:r>
              <a:rPr lang="zh-CN" altLang="en-US" sz="2600" smtClean="0"/>
              <a:t>如果债券管理者为投资者管理一个面值为</a:t>
            </a:r>
            <a:r>
              <a:rPr lang="en-US" altLang="zh-CN" sz="2600" smtClean="0"/>
              <a:t>1000</a:t>
            </a:r>
            <a:r>
              <a:rPr lang="zh-CN" altLang="en-US" sz="2600" smtClean="0"/>
              <a:t>元，息票率为</a:t>
            </a:r>
            <a:r>
              <a:rPr lang="en-US" altLang="zh-CN" sz="2600" smtClean="0"/>
              <a:t>8%</a:t>
            </a:r>
            <a:r>
              <a:rPr lang="zh-CN" altLang="en-US" sz="2600" smtClean="0"/>
              <a:t>，息票再投资率是</a:t>
            </a:r>
            <a:r>
              <a:rPr lang="en-US" altLang="zh-CN" sz="2600" smtClean="0"/>
              <a:t>8</a:t>
            </a:r>
            <a:r>
              <a:rPr lang="zh-CN" altLang="en-US" sz="2600" smtClean="0"/>
              <a:t>％的</a:t>
            </a:r>
            <a:r>
              <a:rPr lang="en-US" altLang="zh-CN" sz="2600" smtClean="0"/>
              <a:t>5</a:t>
            </a:r>
            <a:r>
              <a:rPr lang="zh-CN" altLang="en-US" sz="2600" smtClean="0"/>
              <a:t>年期债券，那么，</a:t>
            </a:r>
            <a:r>
              <a:rPr lang="en-US" altLang="zh-CN" sz="2600" smtClean="0"/>
              <a:t>1-4</a:t>
            </a:r>
            <a:r>
              <a:rPr lang="zh-CN" altLang="en-US" sz="2600" smtClean="0"/>
              <a:t>年的息票及再投资所得为</a:t>
            </a:r>
          </a:p>
          <a:p>
            <a:pPr eaLnBrk="1" hangingPunct="1">
              <a:lnSpc>
                <a:spcPct val="90000"/>
              </a:lnSpc>
            </a:pPr>
            <a:endParaRPr lang="zh-CN" altLang="en-US" sz="2600" smtClean="0"/>
          </a:p>
          <a:p>
            <a:pPr eaLnBrk="1" hangingPunct="1">
              <a:lnSpc>
                <a:spcPct val="90000"/>
              </a:lnSpc>
            </a:pPr>
            <a:endParaRPr lang="zh-CN" altLang="en-US" sz="2600" smtClean="0"/>
          </a:p>
          <a:p>
            <a:pPr eaLnBrk="1" hangingPunct="1">
              <a:lnSpc>
                <a:spcPct val="90000"/>
              </a:lnSpc>
            </a:pPr>
            <a:r>
              <a:rPr lang="zh-CN" altLang="en-US" sz="2600" smtClean="0"/>
              <a:t>第</a:t>
            </a:r>
            <a:r>
              <a:rPr lang="en-US" altLang="zh-CN" sz="2600" smtClean="0"/>
              <a:t>5</a:t>
            </a:r>
            <a:r>
              <a:rPr lang="zh-CN" altLang="en-US" sz="2600" smtClean="0"/>
              <a:t>年的本息为</a:t>
            </a:r>
            <a:r>
              <a:rPr lang="en-US" altLang="zh-CN" sz="2600" smtClean="0"/>
              <a:t>1080</a:t>
            </a:r>
            <a:r>
              <a:rPr lang="zh-CN" altLang="en-US" sz="2600" smtClean="0"/>
              <a:t>元，总所得为</a:t>
            </a:r>
          </a:p>
          <a:p>
            <a:pPr eaLnBrk="1" hangingPunct="1">
              <a:lnSpc>
                <a:spcPct val="90000"/>
              </a:lnSpc>
            </a:pPr>
            <a:r>
              <a:rPr lang="en-US" altLang="zh-CN" sz="2600" smtClean="0"/>
              <a:t>389.36+1080=1469.36</a:t>
            </a:r>
            <a:r>
              <a:rPr lang="zh-CN" altLang="en-US" sz="2600" smtClean="0"/>
              <a:t>元</a:t>
            </a:r>
          </a:p>
          <a:p>
            <a:pPr eaLnBrk="1" hangingPunct="1">
              <a:lnSpc>
                <a:spcPct val="90000"/>
              </a:lnSpc>
            </a:pPr>
            <a:r>
              <a:rPr lang="zh-CN" altLang="en-US" sz="2600" smtClean="0"/>
              <a:t>即投资者现在每投资</a:t>
            </a:r>
            <a:r>
              <a:rPr lang="en-US" altLang="zh-CN" sz="2600" smtClean="0"/>
              <a:t>1</a:t>
            </a:r>
            <a:r>
              <a:rPr lang="zh-CN" altLang="en-US" sz="2600" smtClean="0"/>
              <a:t>元，</a:t>
            </a:r>
            <a:r>
              <a:rPr lang="en-US" altLang="zh-CN" sz="2600" smtClean="0"/>
              <a:t>5</a:t>
            </a:r>
            <a:r>
              <a:rPr lang="zh-CN" altLang="en-US" sz="2600" smtClean="0"/>
              <a:t>年后有</a:t>
            </a:r>
            <a:r>
              <a:rPr lang="en-US" altLang="zh-CN" sz="2600" smtClean="0"/>
              <a:t>1.469</a:t>
            </a:r>
            <a:r>
              <a:rPr lang="zh-CN" altLang="en-US" sz="2600" smtClean="0"/>
              <a:t>元。它的实现复收益为</a:t>
            </a:r>
          </a:p>
          <a:p>
            <a:pPr eaLnBrk="1" hangingPunct="1">
              <a:lnSpc>
                <a:spcPct val="90000"/>
              </a:lnSpc>
            </a:pPr>
            <a:endParaRPr lang="zh-CN" altLang="en-US" sz="2600" smtClean="0"/>
          </a:p>
          <a:p>
            <a:pPr eaLnBrk="1" hangingPunct="1">
              <a:lnSpc>
                <a:spcPct val="90000"/>
              </a:lnSpc>
            </a:pPr>
            <a:endParaRPr lang="en-US" altLang="zh-CN" smtClean="0"/>
          </a:p>
        </p:txBody>
      </p:sp>
      <p:sp>
        <p:nvSpPr>
          <p:cNvPr id="183302" name="Rectangle 4"/>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83303" name="Object 6"/>
          <p:cNvGraphicFramePr>
            <a:graphicFrameLocks noChangeAspect="1"/>
          </p:cNvGraphicFramePr>
          <p:nvPr/>
        </p:nvGraphicFramePr>
        <p:xfrm>
          <a:off x="3581400" y="5257800"/>
          <a:ext cx="3752850" cy="876300"/>
        </p:xfrm>
        <a:graphic>
          <a:graphicData uri="http://schemas.openxmlformats.org/presentationml/2006/ole">
            <mc:AlternateContent xmlns:mc="http://schemas.openxmlformats.org/markup-compatibility/2006">
              <mc:Choice xmlns:v="urn:schemas-microsoft-com:vml" Requires="v">
                <p:oleObj spid="_x0000_s183385" r:id="rId3" imgW="1841500" imgH="419100" progId="Equation.DSMT4">
                  <p:embed/>
                </p:oleObj>
              </mc:Choice>
              <mc:Fallback>
                <p:oleObj r:id="rId3" imgW="18415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257800"/>
                        <a:ext cx="3752850" cy="876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4" name="Object 8"/>
          <p:cNvGraphicFramePr>
            <a:graphicFrameLocks noChangeAspect="1"/>
          </p:cNvGraphicFramePr>
          <p:nvPr/>
        </p:nvGraphicFramePr>
        <p:xfrm>
          <a:off x="1066800" y="3200400"/>
          <a:ext cx="5829300" cy="485775"/>
        </p:xfrm>
        <a:graphic>
          <a:graphicData uri="http://schemas.openxmlformats.org/presentationml/2006/ole">
            <mc:AlternateContent xmlns:mc="http://schemas.openxmlformats.org/markup-compatibility/2006">
              <mc:Choice xmlns:v="urn:schemas-microsoft-com:vml" Requires="v">
                <p:oleObj spid="_x0000_s183386" r:id="rId5" imgW="2806700" imgH="228600" progId="Equation.DSMT4">
                  <p:embed/>
                </p:oleObj>
              </mc:Choice>
              <mc:Fallback>
                <p:oleObj r:id="rId5" imgW="28067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200400"/>
                        <a:ext cx="5829300" cy="4857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165</a:t>
            </a:fld>
            <a:endParaRPr lang="en-US" altLang="zh-CN"/>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2"/>
          <p:cNvSpPr>
            <a:spLocks noGrp="1" noChangeArrowheads="1"/>
          </p:cNvSpPr>
          <p:nvPr>
            <p:ph type="title"/>
          </p:nvPr>
        </p:nvSpPr>
        <p:spPr/>
        <p:txBody>
          <a:bodyPr/>
          <a:lstStyle/>
          <a:p>
            <a:pPr eaLnBrk="1" hangingPunct="1"/>
            <a:r>
              <a:rPr lang="zh-CN" altLang="en-US" smtClean="0"/>
              <a:t>再投资风险示例续</a:t>
            </a:r>
          </a:p>
        </p:txBody>
      </p:sp>
      <p:sp>
        <p:nvSpPr>
          <p:cNvPr id="184325" name="Rectangle 3"/>
          <p:cNvSpPr>
            <a:spLocks noGrp="1" noChangeArrowheads="1"/>
          </p:cNvSpPr>
          <p:nvPr>
            <p:ph idx="1"/>
          </p:nvPr>
        </p:nvSpPr>
        <p:spPr>
          <a:xfrm>
            <a:off x="566738" y="2039938"/>
            <a:ext cx="8001000" cy="3951287"/>
          </a:xfrm>
        </p:spPr>
        <p:txBody>
          <a:bodyPr/>
          <a:lstStyle/>
          <a:p>
            <a:pPr eaLnBrk="1" hangingPunct="1">
              <a:lnSpc>
                <a:spcPct val="90000"/>
              </a:lnSpc>
            </a:pPr>
            <a:r>
              <a:rPr lang="zh-CN" altLang="en-US" sz="2600" smtClean="0"/>
              <a:t>如果市场利率，也就是在投资回报率在投资期初从</a:t>
            </a:r>
            <a:r>
              <a:rPr lang="en-US" altLang="zh-CN" sz="2600" smtClean="0"/>
              <a:t>8%</a:t>
            </a:r>
            <a:r>
              <a:rPr lang="zh-CN" altLang="en-US" sz="2600" smtClean="0"/>
              <a:t>下降到</a:t>
            </a:r>
            <a:r>
              <a:rPr lang="en-US" altLang="zh-CN" sz="2600" smtClean="0"/>
              <a:t>6%</a:t>
            </a:r>
            <a:r>
              <a:rPr lang="zh-CN" altLang="en-US" sz="2600" smtClean="0"/>
              <a:t>，那么，</a:t>
            </a:r>
            <a:r>
              <a:rPr lang="en-US" altLang="zh-CN" sz="2600" smtClean="0"/>
              <a:t>1-4</a:t>
            </a:r>
            <a:r>
              <a:rPr lang="zh-CN" altLang="en-US" sz="2600" smtClean="0"/>
              <a:t>年的息票及再投资所得为</a:t>
            </a:r>
          </a:p>
          <a:p>
            <a:pPr eaLnBrk="1" hangingPunct="1">
              <a:lnSpc>
                <a:spcPct val="90000"/>
              </a:lnSpc>
            </a:pPr>
            <a:endParaRPr lang="zh-CN" altLang="en-US" sz="2600" smtClean="0"/>
          </a:p>
          <a:p>
            <a:pPr eaLnBrk="1" hangingPunct="1">
              <a:lnSpc>
                <a:spcPct val="90000"/>
              </a:lnSpc>
            </a:pPr>
            <a:endParaRPr lang="zh-CN" altLang="en-US" sz="2600" smtClean="0"/>
          </a:p>
          <a:p>
            <a:pPr eaLnBrk="1" hangingPunct="1">
              <a:lnSpc>
                <a:spcPct val="90000"/>
              </a:lnSpc>
            </a:pPr>
            <a:r>
              <a:rPr lang="zh-CN" altLang="en-US" sz="2600" smtClean="0"/>
              <a:t>第</a:t>
            </a:r>
            <a:r>
              <a:rPr lang="en-US" altLang="zh-CN" sz="2600" smtClean="0"/>
              <a:t>5</a:t>
            </a:r>
            <a:r>
              <a:rPr lang="zh-CN" altLang="en-US" sz="2600" smtClean="0"/>
              <a:t>年的本息为</a:t>
            </a:r>
            <a:r>
              <a:rPr lang="en-US" altLang="zh-CN" sz="2600" smtClean="0"/>
              <a:t>1080</a:t>
            </a:r>
            <a:r>
              <a:rPr lang="zh-CN" altLang="en-US" sz="2600" smtClean="0"/>
              <a:t>元，总所得为</a:t>
            </a:r>
          </a:p>
          <a:p>
            <a:pPr eaLnBrk="1" hangingPunct="1">
              <a:lnSpc>
                <a:spcPct val="90000"/>
              </a:lnSpc>
            </a:pPr>
            <a:r>
              <a:rPr lang="en-US" altLang="zh-CN" sz="2600" smtClean="0"/>
              <a:t>370.96+1080=1450.96</a:t>
            </a:r>
            <a:r>
              <a:rPr lang="zh-CN" altLang="en-US" sz="2600" smtClean="0"/>
              <a:t>元</a:t>
            </a:r>
          </a:p>
          <a:p>
            <a:pPr eaLnBrk="1" hangingPunct="1">
              <a:lnSpc>
                <a:spcPct val="90000"/>
              </a:lnSpc>
            </a:pPr>
            <a:r>
              <a:rPr lang="zh-CN" altLang="en-US" sz="2600" smtClean="0"/>
              <a:t>复利收益率为</a:t>
            </a:r>
          </a:p>
          <a:p>
            <a:pPr eaLnBrk="1" hangingPunct="1">
              <a:lnSpc>
                <a:spcPct val="90000"/>
              </a:lnSpc>
            </a:pPr>
            <a:endParaRPr lang="zh-CN" altLang="en-US" sz="2600" smtClean="0"/>
          </a:p>
          <a:p>
            <a:pPr eaLnBrk="1" hangingPunct="1">
              <a:lnSpc>
                <a:spcPct val="90000"/>
              </a:lnSpc>
            </a:pPr>
            <a:endParaRPr lang="en-US" altLang="zh-CN" smtClean="0"/>
          </a:p>
        </p:txBody>
      </p:sp>
      <p:sp>
        <p:nvSpPr>
          <p:cNvPr id="184326" name="Rectangle 4"/>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84327" name="Rectangle 6"/>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84328" name="Object 7"/>
          <p:cNvGraphicFramePr>
            <a:graphicFrameLocks noChangeAspect="1"/>
          </p:cNvGraphicFramePr>
          <p:nvPr/>
        </p:nvGraphicFramePr>
        <p:xfrm>
          <a:off x="1524000" y="3048000"/>
          <a:ext cx="5876925" cy="495300"/>
        </p:xfrm>
        <a:graphic>
          <a:graphicData uri="http://schemas.openxmlformats.org/presentationml/2006/ole">
            <mc:AlternateContent xmlns:mc="http://schemas.openxmlformats.org/markup-compatibility/2006">
              <mc:Choice xmlns:v="urn:schemas-microsoft-com:vml" Requires="v">
                <p:oleObj spid="_x0000_s184411" r:id="rId3" imgW="2819400" imgH="228600" progId="Equation.DSMT4">
                  <p:embed/>
                </p:oleObj>
              </mc:Choice>
              <mc:Fallback>
                <p:oleObj r:id="rId3" imgW="28194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5876925" cy="495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29" name="Rectangle 8"/>
          <p:cNvSpPr>
            <a:spLocks noChangeArrowheads="1"/>
          </p:cNvSpPr>
          <p:nvPr/>
        </p:nvSpPr>
        <p:spPr bwMode="auto">
          <a:xfrm>
            <a:off x="0" y="301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84330" name="Object 9"/>
          <p:cNvGraphicFramePr>
            <a:graphicFrameLocks noChangeAspect="1"/>
          </p:cNvGraphicFramePr>
          <p:nvPr/>
        </p:nvGraphicFramePr>
        <p:xfrm>
          <a:off x="3200400" y="5105400"/>
          <a:ext cx="3962400" cy="828675"/>
        </p:xfrm>
        <a:graphic>
          <a:graphicData uri="http://schemas.openxmlformats.org/presentationml/2006/ole">
            <mc:AlternateContent xmlns:mc="http://schemas.openxmlformats.org/markup-compatibility/2006">
              <mc:Choice xmlns:v="urn:schemas-microsoft-com:vml" Requires="v">
                <p:oleObj spid="_x0000_s184412" r:id="rId5" imgW="2032000" imgH="419100" progId="Equation.DSMT4">
                  <p:embed/>
                </p:oleObj>
              </mc:Choice>
              <mc:Fallback>
                <p:oleObj r:id="rId5" imgW="2032000" imgH="4191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105400"/>
                        <a:ext cx="3962400" cy="8286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166</a:t>
            </a:fld>
            <a:endParaRPr lang="en-US" altLang="zh-CN"/>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2"/>
          <p:cNvSpPr>
            <a:spLocks noGrp="1" noChangeArrowheads="1"/>
          </p:cNvSpPr>
          <p:nvPr>
            <p:ph type="title"/>
          </p:nvPr>
        </p:nvSpPr>
        <p:spPr/>
        <p:txBody>
          <a:bodyPr/>
          <a:lstStyle/>
          <a:p>
            <a:pPr eaLnBrk="1" hangingPunct="1"/>
            <a:r>
              <a:rPr lang="zh-CN" altLang="en-US" sz="4000" smtClean="0"/>
              <a:t>利用久期的免疫：单个债券</a:t>
            </a:r>
          </a:p>
        </p:txBody>
      </p:sp>
      <p:graphicFrame>
        <p:nvGraphicFramePr>
          <p:cNvPr id="185349" name="Object 3"/>
          <p:cNvGraphicFramePr>
            <a:graphicFrameLocks noGrp="1" noChangeAspect="1"/>
          </p:cNvGraphicFramePr>
          <p:nvPr>
            <p:ph idx="1"/>
          </p:nvPr>
        </p:nvGraphicFramePr>
        <p:xfrm>
          <a:off x="304800" y="1447800"/>
          <a:ext cx="8686800" cy="4876800"/>
        </p:xfrm>
        <a:graphic>
          <a:graphicData uri="http://schemas.openxmlformats.org/presentationml/2006/ole">
            <mc:AlternateContent xmlns:mc="http://schemas.openxmlformats.org/markup-compatibility/2006">
              <mc:Choice xmlns:v="urn:schemas-microsoft-com:vml" Requires="v">
                <p:oleObj spid="_x0000_s185390" name="文档" r:id="rId3" imgW="9410700" imgH="4895760" progId="Word.Document.8">
                  <p:embed/>
                </p:oleObj>
              </mc:Choice>
              <mc:Fallback>
                <p:oleObj name="文档" r:id="rId3" imgW="9410700" imgH="48957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47800"/>
                        <a:ext cx="8686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EE399092-E89D-453C-B44A-AC79AE4F6C1B}" type="slidenum">
              <a:rPr lang="en-US" altLang="zh-CN" smtClean="0"/>
              <a:pPr>
                <a:defRPr/>
              </a:pPr>
              <a:t>167</a:t>
            </a:fld>
            <a:endParaRPr lang="en-US" altLang="zh-CN"/>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2"/>
          <p:cNvSpPr>
            <a:spLocks noGrp="1" noChangeArrowheads="1"/>
          </p:cNvSpPr>
          <p:nvPr>
            <p:ph type="title"/>
          </p:nvPr>
        </p:nvSpPr>
        <p:spPr>
          <a:xfrm>
            <a:off x="457200" y="274638"/>
            <a:ext cx="8229600" cy="533400"/>
          </a:xfrm>
        </p:spPr>
        <p:txBody>
          <a:bodyPr/>
          <a:lstStyle/>
          <a:p>
            <a:pPr eaLnBrk="1" hangingPunct="1"/>
            <a:r>
              <a:rPr lang="zh-CN" altLang="en-US" sz="3700" smtClean="0"/>
              <a:t>利用久期的免疫：债券组合</a:t>
            </a:r>
          </a:p>
        </p:txBody>
      </p:sp>
      <p:graphicFrame>
        <p:nvGraphicFramePr>
          <p:cNvPr id="186373" name="Object 3"/>
          <p:cNvGraphicFramePr>
            <a:graphicFrameLocks noGrp="1" noChangeAspect="1"/>
          </p:cNvGraphicFramePr>
          <p:nvPr>
            <p:ph idx="1"/>
          </p:nvPr>
        </p:nvGraphicFramePr>
        <p:xfrm>
          <a:off x="304800" y="990600"/>
          <a:ext cx="8534400" cy="5219700"/>
        </p:xfrm>
        <a:graphic>
          <a:graphicData uri="http://schemas.openxmlformats.org/presentationml/2006/ole">
            <mc:AlternateContent xmlns:mc="http://schemas.openxmlformats.org/markup-compatibility/2006">
              <mc:Choice xmlns:v="urn:schemas-microsoft-com:vml" Requires="v">
                <p:oleObj spid="_x0000_s186414" name="文档" r:id="rId3" imgW="6029257" imgH="3676740" progId="Word.Document.8">
                  <p:embed/>
                </p:oleObj>
              </mc:Choice>
              <mc:Fallback>
                <p:oleObj name="文档" r:id="rId3" imgW="6029257" imgH="36767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5344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EE399092-E89D-453C-B44A-AC79AE4F6C1B}" type="slidenum">
              <a:rPr lang="en-US" altLang="zh-CN" smtClean="0"/>
              <a:pPr>
                <a:defRPr/>
              </a:pPr>
              <a:t>168</a:t>
            </a:fld>
            <a:endParaRPr lang="en-US" altLang="zh-CN"/>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2"/>
          <p:cNvSpPr>
            <a:spLocks noGrp="1" noChangeArrowheads="1"/>
          </p:cNvSpPr>
          <p:nvPr>
            <p:ph type="title"/>
          </p:nvPr>
        </p:nvSpPr>
        <p:spPr/>
        <p:txBody>
          <a:bodyPr/>
          <a:lstStyle/>
          <a:p>
            <a:pPr eaLnBrk="1" hangingPunct="1">
              <a:lnSpc>
                <a:spcPct val="110000"/>
              </a:lnSpc>
            </a:pPr>
            <a:r>
              <a:rPr lang="zh-CN" altLang="en-US" smtClean="0"/>
              <a:t>或有免疫</a:t>
            </a:r>
          </a:p>
        </p:txBody>
      </p:sp>
      <p:sp>
        <p:nvSpPr>
          <p:cNvPr id="187397" name="Rectangle 3"/>
          <p:cNvSpPr>
            <a:spLocks noGrp="1" noChangeArrowheads="1"/>
          </p:cNvSpPr>
          <p:nvPr>
            <p:ph idx="1"/>
          </p:nvPr>
        </p:nvSpPr>
        <p:spPr/>
        <p:txBody>
          <a:bodyPr/>
          <a:lstStyle/>
          <a:p>
            <a:pPr eaLnBrk="1" hangingPunct="1">
              <a:lnSpc>
                <a:spcPct val="110000"/>
              </a:lnSpc>
            </a:pPr>
            <a:r>
              <a:rPr lang="zh-CN" altLang="en-US" sz="2600" smtClean="0"/>
              <a:t>或有免疫（</a:t>
            </a:r>
            <a:r>
              <a:rPr lang="en-US" altLang="zh-CN" sz="2600" smtClean="0"/>
              <a:t>contingent immunization</a:t>
            </a:r>
            <a:r>
              <a:rPr lang="zh-CN" altLang="en-US" sz="2600" smtClean="0"/>
              <a:t>）是投资经理通过积极投资策略免疫证券组合以确保得到可接受的最小目标利率。</a:t>
            </a:r>
          </a:p>
          <a:p>
            <a:pPr eaLnBrk="1" hangingPunct="1">
              <a:lnSpc>
                <a:spcPct val="110000"/>
              </a:lnSpc>
            </a:pPr>
            <a:r>
              <a:rPr lang="zh-CN" altLang="en-US" sz="2600" smtClean="0"/>
              <a:t>最小目标利率叫做安全净回报（</a:t>
            </a:r>
            <a:r>
              <a:rPr lang="en-US" altLang="zh-CN" sz="2600" smtClean="0"/>
              <a:t>safety net return</a:t>
            </a:r>
            <a:r>
              <a:rPr lang="zh-CN" altLang="en-US" sz="2600" smtClean="0"/>
              <a:t>）。当证券组合的回报达到安全净回报点时，投资经理要免疫这个证券组合并锁定安全净回报。</a:t>
            </a:r>
          </a:p>
          <a:p>
            <a:pPr eaLnBrk="1" hangingPunct="1">
              <a:lnSpc>
                <a:spcPct val="110000"/>
              </a:lnSpc>
            </a:pPr>
            <a:r>
              <a:rPr lang="zh-CN" altLang="en-US" sz="2600" smtClean="0"/>
              <a:t>免疫回报和安全净回报之差叫做安全缓冲（</a:t>
            </a:r>
            <a:r>
              <a:rPr lang="en-US" altLang="zh-CN" sz="2600" smtClean="0"/>
              <a:t>safety cushion</a:t>
            </a:r>
            <a:r>
              <a:rPr lang="zh-CN" altLang="en-US" sz="2600"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169</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按本金偿还方式</a:t>
            </a:r>
          </a:p>
        </p:txBody>
      </p:sp>
      <p:sp>
        <p:nvSpPr>
          <p:cNvPr id="18435" name="内容占位符 2"/>
          <p:cNvSpPr>
            <a:spLocks noGrp="1"/>
          </p:cNvSpPr>
          <p:nvPr>
            <p:ph idx="1"/>
          </p:nvPr>
        </p:nvSpPr>
        <p:spPr/>
        <p:txBody>
          <a:bodyPr/>
          <a:lstStyle/>
          <a:p>
            <a:pPr eaLnBrk="1" hangingPunct="1"/>
            <a:r>
              <a:rPr lang="zh-CN" altLang="en-US" smtClean="0"/>
              <a:t>到期还本债券</a:t>
            </a:r>
            <a:endParaRPr lang="en-US" altLang="zh-CN" smtClean="0"/>
          </a:p>
          <a:p>
            <a:pPr eaLnBrk="1" hangingPunct="1"/>
            <a:r>
              <a:rPr lang="zh-CN" altLang="en-US" smtClean="0"/>
              <a:t>分期偿还债券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2"/>
          <p:cNvSpPr>
            <a:spLocks noGrp="1" noChangeArrowheads="1"/>
          </p:cNvSpPr>
          <p:nvPr>
            <p:ph type="title"/>
          </p:nvPr>
        </p:nvSpPr>
        <p:spPr/>
        <p:txBody>
          <a:bodyPr/>
          <a:lstStyle/>
          <a:p>
            <a:pPr eaLnBrk="1" hangingPunct="1"/>
            <a:r>
              <a:rPr lang="zh-CN" altLang="en-US" smtClean="0"/>
              <a:t>案例：或有免疫策略</a:t>
            </a:r>
          </a:p>
        </p:txBody>
      </p:sp>
      <p:sp>
        <p:nvSpPr>
          <p:cNvPr id="188421" name="Rectangle 3"/>
          <p:cNvSpPr>
            <a:spLocks noGrp="1" noChangeArrowheads="1"/>
          </p:cNvSpPr>
          <p:nvPr>
            <p:ph idx="1"/>
          </p:nvPr>
        </p:nvSpPr>
        <p:spPr>
          <a:noFill/>
        </p:spPr>
        <p:txBody>
          <a:bodyPr/>
          <a:lstStyle/>
          <a:p>
            <a:pPr eaLnBrk="1" hangingPunct="1">
              <a:lnSpc>
                <a:spcPct val="120000"/>
              </a:lnSpc>
            </a:pPr>
            <a:r>
              <a:rPr lang="zh-CN" altLang="en-US" sz="2600" smtClean="0"/>
              <a:t>假设投资经理有</a:t>
            </a:r>
            <a:r>
              <a:rPr lang="en-US" altLang="zh-CN" sz="2600" smtClean="0"/>
              <a:t>1</a:t>
            </a:r>
            <a:r>
              <a:rPr lang="zh-CN" altLang="en-US" sz="2600" smtClean="0"/>
              <a:t>亿元的投资愿意接受在</a:t>
            </a:r>
            <a:r>
              <a:rPr lang="en-US" altLang="zh-CN" sz="2600" smtClean="0"/>
              <a:t>4</a:t>
            </a:r>
            <a:r>
              <a:rPr lang="zh-CN" altLang="en-US" sz="2600" smtClean="0"/>
              <a:t>年持有期的</a:t>
            </a:r>
            <a:r>
              <a:rPr lang="en-US" altLang="zh-CN" sz="2600" smtClean="0"/>
              <a:t>10%</a:t>
            </a:r>
            <a:r>
              <a:rPr lang="zh-CN" altLang="en-US" sz="2600" smtClean="0"/>
              <a:t>的回报，这时市场回报率为</a:t>
            </a:r>
            <a:r>
              <a:rPr lang="en-US" altLang="zh-CN" sz="2600" smtClean="0"/>
              <a:t>12%</a:t>
            </a:r>
            <a:r>
              <a:rPr lang="zh-CN" altLang="en-US" sz="2600" smtClean="0"/>
              <a:t>。安全净回报为</a:t>
            </a:r>
            <a:r>
              <a:rPr lang="en-US" altLang="zh-CN" sz="2600" smtClean="0"/>
              <a:t>10% </a:t>
            </a:r>
            <a:r>
              <a:rPr lang="zh-CN" altLang="en-US" sz="2600" smtClean="0"/>
              <a:t>，安全缓冲为</a:t>
            </a:r>
            <a:r>
              <a:rPr lang="en-US" altLang="zh-CN" sz="2600" smtClean="0"/>
              <a:t>200</a:t>
            </a:r>
            <a:r>
              <a:rPr lang="zh-CN" altLang="en-US" sz="2600" smtClean="0"/>
              <a:t>基点（</a:t>
            </a:r>
            <a:r>
              <a:rPr lang="en-US" altLang="zh-CN" sz="2600" smtClean="0"/>
              <a:t>12%-10%</a:t>
            </a:r>
            <a:r>
              <a:rPr lang="zh-CN" altLang="en-US" sz="2600" smtClean="0"/>
              <a:t>）。</a:t>
            </a:r>
          </a:p>
          <a:p>
            <a:pPr eaLnBrk="1" hangingPunct="1">
              <a:lnSpc>
                <a:spcPct val="120000"/>
              </a:lnSpc>
            </a:pPr>
            <a:r>
              <a:rPr lang="zh-CN" altLang="en-US" sz="2600" smtClean="0"/>
              <a:t>因为最初的证券组合的价值是</a:t>
            </a:r>
            <a:r>
              <a:rPr lang="en-US" altLang="zh-CN" sz="2600" smtClean="0"/>
              <a:t>1</a:t>
            </a:r>
            <a:r>
              <a:rPr lang="zh-CN" altLang="en-US" sz="2600" smtClean="0"/>
              <a:t>亿元，假定半年付息，那么</a:t>
            </a:r>
            <a:r>
              <a:rPr lang="en-US" altLang="zh-CN" sz="2600" smtClean="0"/>
              <a:t>4</a:t>
            </a:r>
            <a:r>
              <a:rPr lang="zh-CN" altLang="en-US" sz="2600" smtClean="0"/>
              <a:t>年底最小目标值是</a:t>
            </a:r>
          </a:p>
        </p:txBody>
      </p:sp>
      <p:sp>
        <p:nvSpPr>
          <p:cNvPr id="188422" name="Rectangle 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88423" name="Object 5"/>
          <p:cNvGraphicFramePr>
            <a:graphicFrameLocks noChangeAspect="1"/>
          </p:cNvGraphicFramePr>
          <p:nvPr/>
        </p:nvGraphicFramePr>
        <p:xfrm>
          <a:off x="2667000" y="4724400"/>
          <a:ext cx="3276600" cy="525463"/>
        </p:xfrm>
        <a:graphic>
          <a:graphicData uri="http://schemas.openxmlformats.org/presentationml/2006/ole">
            <mc:AlternateContent xmlns:mc="http://schemas.openxmlformats.org/markup-compatibility/2006">
              <mc:Choice xmlns:v="urn:schemas-microsoft-com:vml" Requires="v">
                <p:oleObj spid="_x0000_s188464" r:id="rId3" imgW="1324043" imgH="180885" progId="Equation.DSMT4">
                  <p:embed/>
                </p:oleObj>
              </mc:Choice>
              <mc:Fallback>
                <p:oleObj r:id="rId3" imgW="1324043" imgH="18088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724400"/>
                        <a:ext cx="3276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170</a:t>
            </a:fld>
            <a:endParaRPr lang="en-US" altLang="zh-CN"/>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2"/>
          <p:cNvSpPr>
            <a:spLocks noGrp="1" noChangeArrowheads="1"/>
          </p:cNvSpPr>
          <p:nvPr>
            <p:ph type="title"/>
          </p:nvPr>
        </p:nvSpPr>
        <p:spPr/>
        <p:txBody>
          <a:bodyPr/>
          <a:lstStyle/>
          <a:p>
            <a:pPr eaLnBrk="1" hangingPunct="1"/>
            <a:r>
              <a:rPr lang="zh-CN" altLang="en-US" smtClean="0"/>
              <a:t>案例：或有免疫策略（续）</a:t>
            </a:r>
          </a:p>
        </p:txBody>
      </p:sp>
      <p:sp>
        <p:nvSpPr>
          <p:cNvPr id="189445" name="Rectangle 3"/>
          <p:cNvSpPr>
            <a:spLocks noGrp="1" noChangeArrowheads="1"/>
          </p:cNvSpPr>
          <p:nvPr>
            <p:ph idx="1"/>
          </p:nvPr>
        </p:nvSpPr>
        <p:spPr>
          <a:noFill/>
        </p:spPr>
        <p:txBody>
          <a:bodyPr/>
          <a:lstStyle/>
          <a:p>
            <a:pPr eaLnBrk="1" hangingPunct="1">
              <a:lnSpc>
                <a:spcPct val="110000"/>
              </a:lnSpc>
            </a:pPr>
            <a:r>
              <a:rPr lang="zh-CN" altLang="en-US" sz="1700" dirty="0" smtClean="0">
                <a:latin typeface="Times New Roman" pitchFamily="18" charset="0"/>
                <a:cs typeface="Times New Roman" pitchFamily="18" charset="0"/>
              </a:rPr>
              <a:t>假设投资经理将所有资金投资于</a:t>
            </a:r>
            <a:r>
              <a:rPr lang="en-US" altLang="zh-CN" sz="1700" dirty="0" smtClean="0">
                <a:latin typeface="Times New Roman" pitchFamily="18" charset="0"/>
                <a:cs typeface="Times New Roman" pitchFamily="18" charset="0"/>
              </a:rPr>
              <a:t>20</a:t>
            </a:r>
            <a:r>
              <a:rPr lang="zh-CN" altLang="en-US" sz="1700" dirty="0" smtClean="0">
                <a:latin typeface="Times New Roman" pitchFamily="18" charset="0"/>
                <a:cs typeface="Times New Roman" pitchFamily="18" charset="0"/>
              </a:rPr>
              <a:t>年期、息票率为</a:t>
            </a:r>
            <a:r>
              <a:rPr lang="en-US" altLang="zh-CN" sz="1700" dirty="0" smtClean="0">
                <a:latin typeface="Times New Roman" pitchFamily="18" charset="0"/>
                <a:cs typeface="Times New Roman" pitchFamily="18" charset="0"/>
              </a:rPr>
              <a:t>12%</a:t>
            </a:r>
            <a:r>
              <a:rPr lang="zh-CN" altLang="en-US" sz="1700" dirty="0" smtClean="0">
                <a:latin typeface="Times New Roman" pitchFamily="18" charset="0"/>
                <a:cs typeface="Times New Roman" pitchFamily="18" charset="0"/>
              </a:rPr>
              <a:t>、收益率为</a:t>
            </a:r>
            <a:r>
              <a:rPr lang="en-US" altLang="zh-CN" sz="1700" dirty="0" smtClean="0">
                <a:latin typeface="Times New Roman" pitchFamily="18" charset="0"/>
                <a:cs typeface="Times New Roman" pitchFamily="18" charset="0"/>
              </a:rPr>
              <a:t>12%</a:t>
            </a:r>
            <a:r>
              <a:rPr lang="zh-CN" altLang="en-US" sz="1700" dirty="0" smtClean="0">
                <a:latin typeface="Times New Roman" pitchFamily="18" charset="0"/>
                <a:cs typeface="Times New Roman" pitchFamily="18" charset="0"/>
              </a:rPr>
              <a:t>的以面值出售的债券。</a:t>
            </a:r>
          </a:p>
          <a:p>
            <a:pPr eaLnBrk="1" hangingPunct="1">
              <a:lnSpc>
                <a:spcPct val="110000"/>
              </a:lnSpc>
            </a:pPr>
            <a:r>
              <a:rPr lang="zh-CN" altLang="en-US" sz="1700" dirty="0" smtClean="0">
                <a:latin typeface="Times New Roman" pitchFamily="18" charset="0"/>
                <a:cs typeface="Times New Roman" pitchFamily="18" charset="0"/>
              </a:rPr>
              <a:t>如果</a:t>
            </a:r>
            <a:r>
              <a:rPr lang="en-US" altLang="zh-CN" sz="1700" dirty="0" smtClean="0">
                <a:latin typeface="Times New Roman" pitchFamily="18" charset="0"/>
                <a:cs typeface="Times New Roman" pitchFamily="18" charset="0"/>
              </a:rPr>
              <a:t>6</a:t>
            </a:r>
            <a:r>
              <a:rPr lang="zh-CN" altLang="en-US" sz="1700" dirty="0" smtClean="0">
                <a:latin typeface="Times New Roman" pitchFamily="18" charset="0"/>
                <a:cs typeface="Times New Roman" pitchFamily="18" charset="0"/>
              </a:rPr>
              <a:t>个月底收益率下跌到</a:t>
            </a:r>
            <a:r>
              <a:rPr lang="en-US" altLang="zh-CN" sz="1700" dirty="0" smtClean="0">
                <a:latin typeface="Times New Roman" pitchFamily="18" charset="0"/>
                <a:cs typeface="Times New Roman" pitchFamily="18" charset="0"/>
              </a:rPr>
              <a:t>9%</a:t>
            </a:r>
            <a:r>
              <a:rPr lang="zh-CN" altLang="en-US" sz="1700" dirty="0" smtClean="0">
                <a:latin typeface="Times New Roman" pitchFamily="18" charset="0"/>
                <a:cs typeface="Times New Roman" pitchFamily="18" charset="0"/>
              </a:rPr>
              <a:t>。这个证券组合的价值在</a:t>
            </a:r>
            <a:r>
              <a:rPr lang="en-US" altLang="zh-CN" sz="1700" dirty="0" smtClean="0">
                <a:latin typeface="Times New Roman" pitchFamily="18" charset="0"/>
                <a:cs typeface="Times New Roman" pitchFamily="18" charset="0"/>
              </a:rPr>
              <a:t>6</a:t>
            </a:r>
            <a:r>
              <a:rPr lang="zh-CN" altLang="en-US" sz="1700" dirty="0" smtClean="0">
                <a:latin typeface="Times New Roman" pitchFamily="18" charset="0"/>
                <a:cs typeface="Times New Roman" pitchFamily="18" charset="0"/>
              </a:rPr>
              <a:t>个月后将是</a:t>
            </a:r>
            <a:r>
              <a:rPr lang="en-US" altLang="zh-CN" sz="1700" dirty="0" smtClean="0">
                <a:latin typeface="Times New Roman" pitchFamily="18" charset="0"/>
                <a:cs typeface="Times New Roman" pitchFamily="18" charset="0"/>
              </a:rPr>
              <a:t>19.5</a:t>
            </a:r>
            <a:r>
              <a:rPr lang="zh-CN" altLang="en-US" sz="1700" dirty="0" smtClean="0">
                <a:latin typeface="Times New Roman" pitchFamily="18" charset="0"/>
                <a:cs typeface="Times New Roman" pitchFamily="18" charset="0"/>
              </a:rPr>
              <a:t>年到期、</a:t>
            </a:r>
            <a:r>
              <a:rPr lang="en-US" altLang="zh-CN" sz="1700" dirty="0" smtClean="0">
                <a:latin typeface="Times New Roman" pitchFamily="18" charset="0"/>
                <a:cs typeface="Times New Roman" pitchFamily="18" charset="0"/>
              </a:rPr>
              <a:t>12%</a:t>
            </a:r>
            <a:r>
              <a:rPr lang="zh-CN" altLang="en-US" sz="1700" dirty="0" smtClean="0">
                <a:latin typeface="Times New Roman" pitchFamily="18" charset="0"/>
                <a:cs typeface="Times New Roman" pitchFamily="18" charset="0"/>
              </a:rPr>
              <a:t>息票、</a:t>
            </a:r>
            <a:r>
              <a:rPr lang="en-US" altLang="zh-CN" sz="1700" dirty="0" smtClean="0">
                <a:latin typeface="Times New Roman" pitchFamily="18" charset="0"/>
                <a:cs typeface="Times New Roman" pitchFamily="18" charset="0"/>
              </a:rPr>
              <a:t>9%</a:t>
            </a:r>
            <a:r>
              <a:rPr lang="zh-CN" altLang="en-US" sz="1700" dirty="0" smtClean="0">
                <a:latin typeface="Times New Roman" pitchFamily="18" charset="0"/>
                <a:cs typeface="Times New Roman" pitchFamily="18" charset="0"/>
              </a:rPr>
              <a:t>的市场收益的债券价格与</a:t>
            </a:r>
            <a:r>
              <a:rPr lang="en-US" altLang="zh-CN" sz="1700" dirty="0" smtClean="0">
                <a:latin typeface="Times New Roman" pitchFamily="18" charset="0"/>
                <a:cs typeface="Times New Roman" pitchFamily="18" charset="0"/>
              </a:rPr>
              <a:t>6</a:t>
            </a:r>
            <a:r>
              <a:rPr lang="zh-CN" altLang="en-US" sz="1700" dirty="0" smtClean="0">
                <a:latin typeface="Times New Roman" pitchFamily="18" charset="0"/>
                <a:cs typeface="Times New Roman" pitchFamily="18" charset="0"/>
              </a:rPr>
              <a:t>个月的息票利息之和。</a:t>
            </a:r>
          </a:p>
          <a:p>
            <a:pPr lvl="1" eaLnBrk="1" hangingPunct="1">
              <a:lnSpc>
                <a:spcPct val="110000"/>
              </a:lnSpc>
            </a:pPr>
            <a:r>
              <a:rPr lang="zh-CN" altLang="en-US" sz="1500" dirty="0" smtClean="0">
                <a:latin typeface="Times New Roman" pitchFamily="18" charset="0"/>
                <a:cs typeface="Times New Roman" pitchFamily="18" charset="0"/>
              </a:rPr>
              <a:t>这时债券价格为</a:t>
            </a:r>
            <a:r>
              <a:rPr lang="en-US" altLang="zh-CN" sz="1500" dirty="0" smtClean="0">
                <a:latin typeface="Times New Roman" pitchFamily="18" charset="0"/>
                <a:cs typeface="Times New Roman" pitchFamily="18" charset="0"/>
              </a:rPr>
              <a:t>1.2734</a:t>
            </a:r>
            <a:r>
              <a:rPr lang="zh-CN" altLang="en-US" sz="1500" dirty="0" smtClean="0">
                <a:latin typeface="Times New Roman" pitchFamily="18" charset="0"/>
                <a:cs typeface="Times New Roman" pitchFamily="18" charset="0"/>
              </a:rPr>
              <a:t>亿元和息票</a:t>
            </a:r>
            <a:r>
              <a:rPr lang="en-US" altLang="zh-CN" sz="1500" dirty="0" smtClean="0">
                <a:latin typeface="Times New Roman" pitchFamily="18" charset="0"/>
                <a:cs typeface="Times New Roman" pitchFamily="18" charset="0"/>
              </a:rPr>
              <a:t>6</a:t>
            </a:r>
            <a:r>
              <a:rPr lang="zh-CN" altLang="en-US" sz="1500" dirty="0" smtClean="0">
                <a:latin typeface="Times New Roman" pitchFamily="18" charset="0"/>
                <a:cs typeface="Times New Roman" pitchFamily="18" charset="0"/>
              </a:rPr>
              <a:t>百万元。因此，</a:t>
            </a:r>
            <a:r>
              <a:rPr lang="en-US" altLang="zh-CN" sz="1500" dirty="0" smtClean="0">
                <a:latin typeface="Times New Roman" pitchFamily="18" charset="0"/>
                <a:cs typeface="Times New Roman" pitchFamily="18" charset="0"/>
              </a:rPr>
              <a:t>6</a:t>
            </a:r>
            <a:r>
              <a:rPr lang="zh-CN" altLang="en-US" sz="1500" dirty="0" smtClean="0">
                <a:latin typeface="Times New Roman" pitchFamily="18" charset="0"/>
                <a:cs typeface="Times New Roman" pitchFamily="18" charset="0"/>
              </a:rPr>
              <a:t>个月后证券组合的价值为</a:t>
            </a:r>
            <a:r>
              <a:rPr lang="en-US" altLang="zh-CN" sz="1500" dirty="0" smtClean="0">
                <a:latin typeface="Times New Roman" pitchFamily="18" charset="0"/>
                <a:cs typeface="Times New Roman" pitchFamily="18" charset="0"/>
              </a:rPr>
              <a:t>1.3334</a:t>
            </a:r>
            <a:r>
              <a:rPr lang="zh-CN" altLang="en-US" sz="1500" dirty="0" smtClean="0">
                <a:latin typeface="Times New Roman" pitchFamily="18" charset="0"/>
                <a:cs typeface="Times New Roman" pitchFamily="18" charset="0"/>
              </a:rPr>
              <a:t>亿元（</a:t>
            </a:r>
            <a:r>
              <a:rPr lang="en-US" altLang="zh-CN" sz="1500" dirty="0" smtClean="0">
                <a:latin typeface="Times New Roman" pitchFamily="18" charset="0"/>
                <a:cs typeface="Times New Roman" pitchFamily="18" charset="0"/>
              </a:rPr>
              <a:t>= 1.2734+0.06</a:t>
            </a:r>
            <a:r>
              <a:rPr lang="zh-CN" altLang="en-US" sz="1500" dirty="0" smtClean="0">
                <a:latin typeface="Times New Roman" pitchFamily="18" charset="0"/>
                <a:cs typeface="Times New Roman" pitchFamily="18" charset="0"/>
              </a:rPr>
              <a:t>）</a:t>
            </a:r>
          </a:p>
          <a:p>
            <a:pPr eaLnBrk="1" hangingPunct="1">
              <a:lnSpc>
                <a:spcPct val="110000"/>
              </a:lnSpc>
            </a:pPr>
            <a:r>
              <a:rPr lang="zh-CN" altLang="en-US" sz="1700" dirty="0" smtClean="0">
                <a:latin typeface="Times New Roman" pitchFamily="18" charset="0"/>
                <a:cs typeface="Times New Roman" pitchFamily="18" charset="0"/>
              </a:rPr>
              <a:t>因为持有期为</a:t>
            </a:r>
            <a:r>
              <a:rPr lang="en-US" altLang="zh-CN" sz="1700" dirty="0" smtClean="0">
                <a:latin typeface="Times New Roman" pitchFamily="18" charset="0"/>
                <a:cs typeface="Times New Roman" pitchFamily="18" charset="0"/>
              </a:rPr>
              <a:t>4</a:t>
            </a:r>
            <a:r>
              <a:rPr lang="zh-CN" altLang="en-US" sz="1700" dirty="0" smtClean="0">
                <a:latin typeface="Times New Roman" pitchFamily="18" charset="0"/>
                <a:cs typeface="Times New Roman" pitchFamily="18" charset="0"/>
              </a:rPr>
              <a:t>年，那么需要求</a:t>
            </a:r>
            <a:r>
              <a:rPr lang="en-US" altLang="zh-CN" sz="1700" dirty="0" smtClean="0">
                <a:latin typeface="Times New Roman" pitchFamily="18" charset="0"/>
                <a:cs typeface="Times New Roman" pitchFamily="18" charset="0"/>
              </a:rPr>
              <a:t>3.5</a:t>
            </a:r>
            <a:r>
              <a:rPr lang="zh-CN" altLang="en-US" sz="1700" dirty="0" smtClean="0">
                <a:latin typeface="Times New Roman" pitchFamily="18" charset="0"/>
                <a:cs typeface="Times New Roman" pitchFamily="18" charset="0"/>
              </a:rPr>
              <a:t>年的最小目标的现值，即应得的现值为</a:t>
            </a:r>
          </a:p>
          <a:p>
            <a:pPr eaLnBrk="1" hangingPunct="1">
              <a:lnSpc>
                <a:spcPct val="110000"/>
              </a:lnSpc>
            </a:pPr>
            <a:endParaRPr lang="zh-CN" altLang="en-US" sz="1700" dirty="0" smtClean="0">
              <a:latin typeface="Times New Roman" pitchFamily="18" charset="0"/>
              <a:cs typeface="Times New Roman" pitchFamily="18" charset="0"/>
            </a:endParaRPr>
          </a:p>
          <a:p>
            <a:pPr eaLnBrk="1" hangingPunct="1">
              <a:lnSpc>
                <a:spcPct val="110000"/>
              </a:lnSpc>
            </a:pPr>
            <a:endParaRPr lang="zh-CN" altLang="en-US" sz="1700" dirty="0" smtClean="0">
              <a:latin typeface="Times New Roman" pitchFamily="18" charset="0"/>
              <a:cs typeface="Times New Roman" pitchFamily="18" charset="0"/>
            </a:endParaRPr>
          </a:p>
          <a:p>
            <a:pPr eaLnBrk="1" hangingPunct="1">
              <a:lnSpc>
                <a:spcPct val="110000"/>
              </a:lnSpc>
            </a:pPr>
            <a:r>
              <a:rPr lang="zh-CN" altLang="en-US" sz="1700" dirty="0" smtClean="0">
                <a:latin typeface="Times New Roman" pitchFamily="18" charset="0"/>
                <a:cs typeface="Times New Roman" pitchFamily="18" charset="0"/>
              </a:rPr>
              <a:t>证券组合的价值与应得现值之差叫做现金安全边际（</a:t>
            </a:r>
            <a:r>
              <a:rPr lang="en-US" altLang="zh-CN" sz="1700" dirty="0" smtClean="0">
                <a:latin typeface="Times New Roman" pitchFamily="18" charset="0"/>
                <a:cs typeface="Times New Roman" pitchFamily="18" charset="0"/>
              </a:rPr>
              <a:t>dollar safety margin </a:t>
            </a:r>
            <a:r>
              <a:rPr lang="zh-CN" altLang="en-US" sz="1700" dirty="0" smtClean="0">
                <a:latin typeface="Times New Roman" pitchFamily="18" charset="0"/>
                <a:cs typeface="Times New Roman" pitchFamily="18" charset="0"/>
              </a:rPr>
              <a:t>）。现在是</a:t>
            </a:r>
            <a:r>
              <a:rPr lang="en-US" altLang="zh-CN" sz="1700" dirty="0" smtClean="0">
                <a:latin typeface="Times New Roman" pitchFamily="18" charset="0"/>
                <a:cs typeface="Times New Roman" pitchFamily="18" charset="0"/>
              </a:rPr>
              <a:t>1.3334-1.0857</a:t>
            </a:r>
            <a:r>
              <a:rPr lang="zh-CN" altLang="en-US" sz="1700" dirty="0" smtClean="0">
                <a:latin typeface="Times New Roman" pitchFamily="18" charset="0"/>
                <a:cs typeface="Times New Roman" pitchFamily="18" charset="0"/>
              </a:rPr>
              <a:t>＝</a:t>
            </a:r>
            <a:r>
              <a:rPr lang="en-US" altLang="zh-CN" sz="1700" dirty="0" smtClean="0">
                <a:latin typeface="Times New Roman" pitchFamily="18" charset="0"/>
                <a:cs typeface="Times New Roman" pitchFamily="18" charset="0"/>
              </a:rPr>
              <a:t>0.2477</a:t>
            </a:r>
            <a:r>
              <a:rPr lang="zh-CN" altLang="en-US" sz="1700" dirty="0" smtClean="0">
                <a:latin typeface="Times New Roman" pitchFamily="18" charset="0"/>
                <a:cs typeface="Times New Roman" pitchFamily="18" charset="0"/>
              </a:rPr>
              <a:t>亿元，</a:t>
            </a:r>
          </a:p>
          <a:p>
            <a:pPr eaLnBrk="1" hangingPunct="1">
              <a:lnSpc>
                <a:spcPct val="110000"/>
              </a:lnSpc>
            </a:pPr>
            <a:r>
              <a:rPr lang="zh-CN" altLang="en-US" sz="1700" dirty="0" smtClean="0">
                <a:latin typeface="Times New Roman" pitchFamily="18" charset="0"/>
                <a:cs typeface="Times New Roman" pitchFamily="18" charset="0"/>
              </a:rPr>
              <a:t>安全边际是正值，这个证券是被积极管理的。</a:t>
            </a:r>
          </a:p>
        </p:txBody>
      </p:sp>
      <p:sp>
        <p:nvSpPr>
          <p:cNvPr id="189446"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89447"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89448" name="Object 6"/>
          <p:cNvGraphicFramePr>
            <a:graphicFrameLocks noChangeAspect="1"/>
          </p:cNvGraphicFramePr>
          <p:nvPr>
            <p:extLst>
              <p:ext uri="{D42A27DB-BD31-4B8C-83A1-F6EECF244321}">
                <p14:modId xmlns:p14="http://schemas.microsoft.com/office/powerpoint/2010/main" val="2234203532"/>
              </p:ext>
            </p:extLst>
          </p:nvPr>
        </p:nvGraphicFramePr>
        <p:xfrm>
          <a:off x="2514600" y="4114800"/>
          <a:ext cx="2667000" cy="669925"/>
        </p:xfrm>
        <a:graphic>
          <a:graphicData uri="http://schemas.openxmlformats.org/presentationml/2006/ole">
            <mc:AlternateContent xmlns:mc="http://schemas.openxmlformats.org/markup-compatibility/2006">
              <mc:Choice xmlns:v="urn:schemas-microsoft-com:vml" Requires="v">
                <p:oleObj spid="_x0000_s189489" r:id="rId3" imgW="1514543" imgH="352335" progId="Equation.DSMT4">
                  <p:embed/>
                </p:oleObj>
              </mc:Choice>
              <mc:Fallback>
                <p:oleObj r:id="rId3" imgW="1514543" imgH="35233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114800"/>
                        <a:ext cx="2667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171</a:t>
            </a:fld>
            <a:endParaRPr lang="en-US" altLang="zh-CN"/>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2"/>
          <p:cNvSpPr>
            <a:spLocks noGrp="1" noChangeArrowheads="1"/>
          </p:cNvSpPr>
          <p:nvPr>
            <p:ph type="title"/>
          </p:nvPr>
        </p:nvSpPr>
        <p:spPr/>
        <p:txBody>
          <a:bodyPr/>
          <a:lstStyle/>
          <a:p>
            <a:pPr eaLnBrk="1" hangingPunct="1"/>
            <a:r>
              <a:rPr lang="zh-CN" altLang="en-US" smtClean="0"/>
              <a:t>案例：或有免疫策略（续）</a:t>
            </a:r>
          </a:p>
        </p:txBody>
      </p:sp>
      <p:sp>
        <p:nvSpPr>
          <p:cNvPr id="190469" name="Rectangle 3"/>
          <p:cNvSpPr>
            <a:spLocks noGrp="1" noChangeArrowheads="1"/>
          </p:cNvSpPr>
          <p:nvPr>
            <p:ph idx="1"/>
          </p:nvPr>
        </p:nvSpPr>
        <p:spPr>
          <a:xfrm>
            <a:off x="788988" y="1825625"/>
            <a:ext cx="7631112" cy="4049713"/>
          </a:xfrm>
          <a:noFill/>
        </p:spPr>
        <p:txBody>
          <a:bodyPr/>
          <a:lstStyle/>
          <a:p>
            <a:pPr eaLnBrk="1" hangingPunct="1">
              <a:lnSpc>
                <a:spcPct val="140000"/>
              </a:lnSpc>
            </a:pPr>
            <a:r>
              <a:rPr lang="zh-CN" altLang="en-US" sz="1900" smtClean="0"/>
              <a:t>假设</a:t>
            </a:r>
            <a:r>
              <a:rPr lang="en-US" altLang="zh-CN" sz="1900" smtClean="0"/>
              <a:t>6</a:t>
            </a:r>
            <a:r>
              <a:rPr lang="zh-CN" altLang="en-US" sz="1900" smtClean="0"/>
              <a:t>个月后利率不是下跌而是上涨到</a:t>
            </a:r>
            <a:r>
              <a:rPr lang="en-US" altLang="zh-CN" sz="1900" smtClean="0"/>
              <a:t>14.26%</a:t>
            </a:r>
            <a:r>
              <a:rPr lang="zh-CN" altLang="en-US" sz="1900" smtClean="0"/>
              <a:t>，证券组合的市值下跌到</a:t>
            </a:r>
            <a:r>
              <a:rPr lang="en-US" altLang="zh-CN" sz="1900" smtClean="0"/>
              <a:t>0.8523</a:t>
            </a:r>
            <a:r>
              <a:rPr lang="zh-CN" altLang="en-US" sz="1900" smtClean="0"/>
              <a:t>亿元，息票</a:t>
            </a:r>
            <a:r>
              <a:rPr lang="en-US" altLang="zh-CN" sz="1900" smtClean="0"/>
              <a:t>600</a:t>
            </a:r>
            <a:r>
              <a:rPr lang="zh-CN" altLang="en-US" sz="1900" smtClean="0"/>
              <a:t>万元的证券组合价值为</a:t>
            </a:r>
            <a:r>
              <a:rPr lang="en-US" altLang="zh-CN" sz="1900" smtClean="0"/>
              <a:t>0.9123</a:t>
            </a:r>
            <a:r>
              <a:rPr lang="zh-CN" altLang="en-US" sz="1900" smtClean="0"/>
              <a:t>亿元。</a:t>
            </a:r>
          </a:p>
          <a:p>
            <a:pPr eaLnBrk="1" hangingPunct="1">
              <a:lnSpc>
                <a:spcPct val="140000"/>
              </a:lnSpc>
            </a:pPr>
            <a:r>
              <a:rPr lang="zh-CN" altLang="en-US" sz="1900" smtClean="0"/>
              <a:t>以现时利率</a:t>
            </a:r>
            <a:r>
              <a:rPr lang="en-US" altLang="zh-CN" sz="1900" smtClean="0"/>
              <a:t>14.26%</a:t>
            </a:r>
            <a:r>
              <a:rPr lang="zh-CN" altLang="en-US" sz="1900" smtClean="0"/>
              <a:t>达到最小目标值</a:t>
            </a:r>
            <a:r>
              <a:rPr lang="en-US" altLang="zh-CN" sz="1900" smtClean="0"/>
              <a:t>1.4775</a:t>
            </a:r>
            <a:r>
              <a:rPr lang="zh-CN" altLang="en-US" sz="1900" smtClean="0"/>
              <a:t>亿元的应得现值为</a:t>
            </a:r>
          </a:p>
          <a:p>
            <a:pPr eaLnBrk="1" hangingPunct="1">
              <a:lnSpc>
                <a:spcPct val="140000"/>
              </a:lnSpc>
            </a:pPr>
            <a:endParaRPr lang="zh-CN" altLang="en-US" sz="1900" smtClean="0"/>
          </a:p>
          <a:p>
            <a:pPr eaLnBrk="1" hangingPunct="1">
              <a:lnSpc>
                <a:spcPct val="140000"/>
              </a:lnSpc>
            </a:pPr>
            <a:endParaRPr lang="zh-CN" altLang="en-US" sz="1900" smtClean="0"/>
          </a:p>
          <a:p>
            <a:pPr eaLnBrk="1" hangingPunct="1">
              <a:lnSpc>
                <a:spcPct val="140000"/>
              </a:lnSpc>
            </a:pPr>
            <a:r>
              <a:rPr lang="zh-CN" altLang="en-US" sz="1900" smtClean="0"/>
              <a:t>证券组合的价值应等于应得现值，即现金安全边际几乎是零。</a:t>
            </a:r>
          </a:p>
          <a:p>
            <a:pPr eaLnBrk="1" hangingPunct="1">
              <a:lnSpc>
                <a:spcPct val="140000"/>
              </a:lnSpc>
            </a:pPr>
            <a:r>
              <a:rPr lang="zh-CN" altLang="en-US" sz="1900" smtClean="0"/>
              <a:t>因此，投资经理为保证最小目标值需要免疫这个证券组合。</a:t>
            </a:r>
          </a:p>
        </p:txBody>
      </p:sp>
      <p:sp>
        <p:nvSpPr>
          <p:cNvPr id="190470"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90471" name="Object 5"/>
          <p:cNvGraphicFramePr>
            <a:graphicFrameLocks noChangeAspect="1"/>
          </p:cNvGraphicFramePr>
          <p:nvPr/>
        </p:nvGraphicFramePr>
        <p:xfrm>
          <a:off x="3200400" y="3429000"/>
          <a:ext cx="2819400" cy="671513"/>
        </p:xfrm>
        <a:graphic>
          <a:graphicData uri="http://schemas.openxmlformats.org/presentationml/2006/ole">
            <mc:AlternateContent xmlns:mc="http://schemas.openxmlformats.org/markup-compatibility/2006">
              <mc:Choice xmlns:v="urn:schemas-microsoft-com:vml" Requires="v">
                <p:oleObj spid="_x0000_s190512" r:id="rId3" imgW="1600200" imgH="352335" progId="Equation.DSMT4">
                  <p:embed/>
                </p:oleObj>
              </mc:Choice>
              <mc:Fallback>
                <p:oleObj r:id="rId3" imgW="1600200" imgH="35233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429000"/>
                        <a:ext cx="28194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172</a:t>
            </a:fld>
            <a:endParaRPr lang="en-US" altLang="zh-CN"/>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8" name="Rectangle 8"/>
          <p:cNvSpPr>
            <a:spLocks noGrp="1" noChangeArrowheads="1"/>
          </p:cNvSpPr>
          <p:nvPr>
            <p:ph type="title"/>
          </p:nvPr>
        </p:nvSpPr>
        <p:spPr>
          <a:noFill/>
        </p:spPr>
        <p:txBody>
          <a:bodyPr anchor="ctr"/>
          <a:lstStyle/>
          <a:p>
            <a:pPr eaLnBrk="1" hangingPunct="1"/>
            <a:r>
              <a:rPr lang="zh-CN" altLang="en-US" smtClean="0"/>
              <a:t>案例：或有免疫策略（续）</a:t>
            </a:r>
          </a:p>
        </p:txBody>
      </p:sp>
      <p:sp>
        <p:nvSpPr>
          <p:cNvPr id="191492" name="Line 2"/>
          <p:cNvSpPr>
            <a:spLocks noChangeShapeType="1"/>
          </p:cNvSpPr>
          <p:nvPr/>
        </p:nvSpPr>
        <p:spPr bwMode="auto">
          <a:xfrm>
            <a:off x="2133600" y="4876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3" name="Line 3"/>
          <p:cNvSpPr>
            <a:spLocks noChangeShapeType="1"/>
          </p:cNvSpPr>
          <p:nvPr/>
        </p:nvSpPr>
        <p:spPr bwMode="auto">
          <a:xfrm flipV="1">
            <a:off x="2133600" y="19050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4" name="Freeform 4"/>
          <p:cNvSpPr>
            <a:spLocks/>
          </p:cNvSpPr>
          <p:nvPr/>
        </p:nvSpPr>
        <p:spPr bwMode="auto">
          <a:xfrm>
            <a:off x="2133600" y="2819400"/>
            <a:ext cx="5257800" cy="914400"/>
          </a:xfrm>
          <a:custGeom>
            <a:avLst/>
            <a:gdLst>
              <a:gd name="T0" fmla="*/ 0 w 1872"/>
              <a:gd name="T1" fmla="*/ 2147483647 h 632"/>
              <a:gd name="T2" fmla="*/ 2147483647 w 1872"/>
              <a:gd name="T3" fmla="*/ 2147483647 h 632"/>
              <a:gd name="T4" fmla="*/ 2147483647 w 1872"/>
              <a:gd name="T5" fmla="*/ 2147483647 h 632"/>
              <a:gd name="T6" fmla="*/ 2147483647 w 1872"/>
              <a:gd name="T7" fmla="*/ 2147483647 h 632"/>
              <a:gd name="T8" fmla="*/ 2147483647 w 1872"/>
              <a:gd name="T9" fmla="*/ 2147483647 h 632"/>
              <a:gd name="T10" fmla="*/ 2147483647 w 1872"/>
              <a:gd name="T11" fmla="*/ 2147483647 h 632"/>
              <a:gd name="T12" fmla="*/ 2147483647 w 1872"/>
              <a:gd name="T13" fmla="*/ 0 h 632"/>
              <a:gd name="T14" fmla="*/ 0 60000 65536"/>
              <a:gd name="T15" fmla="*/ 0 60000 65536"/>
              <a:gd name="T16" fmla="*/ 0 60000 65536"/>
              <a:gd name="T17" fmla="*/ 0 60000 65536"/>
              <a:gd name="T18" fmla="*/ 0 60000 65536"/>
              <a:gd name="T19" fmla="*/ 0 60000 65536"/>
              <a:gd name="T20" fmla="*/ 0 60000 65536"/>
              <a:gd name="T21" fmla="*/ 0 w 1872"/>
              <a:gd name="T22" fmla="*/ 0 h 632"/>
              <a:gd name="T23" fmla="*/ 1872 w 1872"/>
              <a:gd name="T24" fmla="*/ 632 h 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2" h="632">
                <a:moveTo>
                  <a:pt x="0" y="624"/>
                </a:moveTo>
                <a:cubicBezTo>
                  <a:pt x="152" y="624"/>
                  <a:pt x="304" y="624"/>
                  <a:pt x="432" y="624"/>
                </a:cubicBezTo>
                <a:cubicBezTo>
                  <a:pt x="560" y="624"/>
                  <a:pt x="664" y="632"/>
                  <a:pt x="768" y="624"/>
                </a:cubicBezTo>
                <a:cubicBezTo>
                  <a:pt x="872" y="616"/>
                  <a:pt x="944" y="616"/>
                  <a:pt x="1056" y="576"/>
                </a:cubicBezTo>
                <a:cubicBezTo>
                  <a:pt x="1168" y="536"/>
                  <a:pt x="1336" y="448"/>
                  <a:pt x="1440" y="384"/>
                </a:cubicBezTo>
                <a:cubicBezTo>
                  <a:pt x="1544" y="320"/>
                  <a:pt x="1608" y="256"/>
                  <a:pt x="1680" y="192"/>
                </a:cubicBezTo>
                <a:cubicBezTo>
                  <a:pt x="1752" y="128"/>
                  <a:pt x="1840" y="32"/>
                  <a:pt x="1872" y="0"/>
                </a:cubicBezTo>
              </a:path>
            </a:pathLst>
          </a:custGeom>
          <a:noFill/>
          <a:ln w="38100"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495" name="Line 5"/>
          <p:cNvSpPr>
            <a:spLocks noChangeShapeType="1"/>
          </p:cNvSpPr>
          <p:nvPr/>
        </p:nvSpPr>
        <p:spPr bwMode="auto">
          <a:xfrm>
            <a:off x="2133600" y="2819400"/>
            <a:ext cx="525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6" name="Text Box 6"/>
          <p:cNvSpPr txBox="1">
            <a:spLocks noChangeArrowheads="1"/>
          </p:cNvSpPr>
          <p:nvPr/>
        </p:nvSpPr>
        <p:spPr bwMode="auto">
          <a:xfrm>
            <a:off x="7604125" y="49752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latin typeface="Tahoma" pitchFamily="34" charset="0"/>
                <a:cs typeface="Arial" pitchFamily="34" charset="0"/>
              </a:rPr>
              <a:t>时间</a:t>
            </a:r>
          </a:p>
        </p:txBody>
      </p:sp>
      <p:sp>
        <p:nvSpPr>
          <p:cNvPr id="191497" name="Text Box 7"/>
          <p:cNvSpPr txBox="1">
            <a:spLocks noChangeArrowheads="1"/>
          </p:cNvSpPr>
          <p:nvPr/>
        </p:nvSpPr>
        <p:spPr bwMode="auto">
          <a:xfrm>
            <a:off x="2286000" y="17526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latin typeface="Tahoma" pitchFamily="34" charset="0"/>
                <a:cs typeface="Arial" pitchFamily="34" charset="0"/>
              </a:rPr>
              <a:t>亿元</a:t>
            </a:r>
          </a:p>
        </p:txBody>
      </p:sp>
      <p:sp>
        <p:nvSpPr>
          <p:cNvPr id="191499" name="Freeform 9"/>
          <p:cNvSpPr>
            <a:spLocks/>
          </p:cNvSpPr>
          <p:nvPr/>
        </p:nvSpPr>
        <p:spPr bwMode="auto">
          <a:xfrm>
            <a:off x="2139950" y="2536825"/>
            <a:ext cx="3105150" cy="1103313"/>
          </a:xfrm>
          <a:custGeom>
            <a:avLst/>
            <a:gdLst>
              <a:gd name="T0" fmla="*/ 0 w 1956"/>
              <a:gd name="T1" fmla="*/ 2147483647 h 695"/>
              <a:gd name="T2" fmla="*/ 2147483647 w 1956"/>
              <a:gd name="T3" fmla="*/ 2147483647 h 695"/>
              <a:gd name="T4" fmla="*/ 2147483647 w 1956"/>
              <a:gd name="T5" fmla="*/ 2147483647 h 695"/>
              <a:gd name="T6" fmla="*/ 2147483647 w 1956"/>
              <a:gd name="T7" fmla="*/ 2147483647 h 695"/>
              <a:gd name="T8" fmla="*/ 2147483647 w 1956"/>
              <a:gd name="T9" fmla="*/ 2147483647 h 695"/>
              <a:gd name="T10" fmla="*/ 2147483647 w 1956"/>
              <a:gd name="T11" fmla="*/ 2147483647 h 695"/>
              <a:gd name="T12" fmla="*/ 2147483647 w 1956"/>
              <a:gd name="T13" fmla="*/ 2147483647 h 695"/>
              <a:gd name="T14" fmla="*/ 2147483647 w 1956"/>
              <a:gd name="T15" fmla="*/ 2147483647 h 695"/>
              <a:gd name="T16" fmla="*/ 2147483647 w 1956"/>
              <a:gd name="T17" fmla="*/ 2147483647 h 695"/>
              <a:gd name="T18" fmla="*/ 2147483647 w 1956"/>
              <a:gd name="T19" fmla="*/ 2147483647 h 695"/>
              <a:gd name="T20" fmla="*/ 2147483647 w 1956"/>
              <a:gd name="T21" fmla="*/ 2147483647 h 695"/>
              <a:gd name="T22" fmla="*/ 2147483647 w 1956"/>
              <a:gd name="T23" fmla="*/ 2147483647 h 695"/>
              <a:gd name="T24" fmla="*/ 2147483647 w 1956"/>
              <a:gd name="T25" fmla="*/ 2147483647 h 695"/>
              <a:gd name="T26" fmla="*/ 2147483647 w 1956"/>
              <a:gd name="T27" fmla="*/ 2147483647 h 695"/>
              <a:gd name="T28" fmla="*/ 2147483647 w 1956"/>
              <a:gd name="T29" fmla="*/ 2147483647 h 695"/>
              <a:gd name="T30" fmla="*/ 2147483647 w 1956"/>
              <a:gd name="T31" fmla="*/ 2147483647 h 695"/>
              <a:gd name="T32" fmla="*/ 2147483647 w 1956"/>
              <a:gd name="T33" fmla="*/ 0 h 695"/>
              <a:gd name="T34" fmla="*/ 2147483647 w 1956"/>
              <a:gd name="T35" fmla="*/ 2147483647 h 695"/>
              <a:gd name="T36" fmla="*/ 2147483647 w 1956"/>
              <a:gd name="T37" fmla="*/ 2147483647 h 695"/>
              <a:gd name="T38" fmla="*/ 2147483647 w 1956"/>
              <a:gd name="T39" fmla="*/ 2147483647 h 695"/>
              <a:gd name="T40" fmla="*/ 2147483647 w 1956"/>
              <a:gd name="T41" fmla="*/ 2147483647 h 695"/>
              <a:gd name="T42" fmla="*/ 2147483647 w 1956"/>
              <a:gd name="T43" fmla="*/ 2147483647 h 695"/>
              <a:gd name="T44" fmla="*/ 2147483647 w 1956"/>
              <a:gd name="T45" fmla="*/ 2147483647 h 695"/>
              <a:gd name="T46" fmla="*/ 2147483647 w 1956"/>
              <a:gd name="T47" fmla="*/ 2147483647 h 695"/>
              <a:gd name="T48" fmla="*/ 2147483647 w 1956"/>
              <a:gd name="T49" fmla="*/ 2147483647 h 695"/>
              <a:gd name="T50" fmla="*/ 2147483647 w 1956"/>
              <a:gd name="T51" fmla="*/ 2147483647 h 695"/>
              <a:gd name="T52" fmla="*/ 2147483647 w 1956"/>
              <a:gd name="T53" fmla="*/ 2147483647 h 695"/>
              <a:gd name="T54" fmla="*/ 2147483647 w 1956"/>
              <a:gd name="T55" fmla="*/ 2147483647 h 695"/>
              <a:gd name="T56" fmla="*/ 2147483647 w 1956"/>
              <a:gd name="T57" fmla="*/ 2147483647 h 695"/>
              <a:gd name="T58" fmla="*/ 2147483647 w 1956"/>
              <a:gd name="T59" fmla="*/ 2147483647 h 695"/>
              <a:gd name="T60" fmla="*/ 2147483647 w 1956"/>
              <a:gd name="T61" fmla="*/ 2147483647 h 6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56"/>
              <a:gd name="T94" fmla="*/ 0 h 695"/>
              <a:gd name="T95" fmla="*/ 1956 w 1956"/>
              <a:gd name="T96" fmla="*/ 695 h 6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56" h="695">
                <a:moveTo>
                  <a:pt x="0" y="652"/>
                </a:moveTo>
                <a:cubicBezTo>
                  <a:pt x="204" y="635"/>
                  <a:pt x="75" y="661"/>
                  <a:pt x="184" y="586"/>
                </a:cubicBezTo>
                <a:cubicBezTo>
                  <a:pt x="199" y="564"/>
                  <a:pt x="213" y="543"/>
                  <a:pt x="228" y="521"/>
                </a:cubicBezTo>
                <a:cubicBezTo>
                  <a:pt x="235" y="510"/>
                  <a:pt x="250" y="489"/>
                  <a:pt x="250" y="489"/>
                </a:cubicBezTo>
                <a:cubicBezTo>
                  <a:pt x="274" y="409"/>
                  <a:pt x="243" y="517"/>
                  <a:pt x="271" y="380"/>
                </a:cubicBezTo>
                <a:cubicBezTo>
                  <a:pt x="273" y="369"/>
                  <a:pt x="273" y="354"/>
                  <a:pt x="282" y="347"/>
                </a:cubicBezTo>
                <a:cubicBezTo>
                  <a:pt x="309" y="328"/>
                  <a:pt x="378" y="316"/>
                  <a:pt x="413" y="304"/>
                </a:cubicBezTo>
                <a:cubicBezTo>
                  <a:pt x="424" y="300"/>
                  <a:pt x="434" y="297"/>
                  <a:pt x="445" y="293"/>
                </a:cubicBezTo>
                <a:cubicBezTo>
                  <a:pt x="456" y="289"/>
                  <a:pt x="478" y="282"/>
                  <a:pt x="478" y="282"/>
                </a:cubicBezTo>
                <a:cubicBezTo>
                  <a:pt x="489" y="275"/>
                  <a:pt x="498" y="266"/>
                  <a:pt x="510" y="260"/>
                </a:cubicBezTo>
                <a:cubicBezTo>
                  <a:pt x="520" y="255"/>
                  <a:pt x="534" y="257"/>
                  <a:pt x="543" y="250"/>
                </a:cubicBezTo>
                <a:cubicBezTo>
                  <a:pt x="618" y="192"/>
                  <a:pt x="513" y="235"/>
                  <a:pt x="597" y="206"/>
                </a:cubicBezTo>
                <a:cubicBezTo>
                  <a:pt x="612" y="184"/>
                  <a:pt x="626" y="163"/>
                  <a:pt x="641" y="141"/>
                </a:cubicBezTo>
                <a:cubicBezTo>
                  <a:pt x="648" y="130"/>
                  <a:pt x="663" y="108"/>
                  <a:pt x="663" y="108"/>
                </a:cubicBezTo>
                <a:cubicBezTo>
                  <a:pt x="683" y="45"/>
                  <a:pt x="694" y="43"/>
                  <a:pt x="760" y="21"/>
                </a:cubicBezTo>
                <a:cubicBezTo>
                  <a:pt x="771" y="17"/>
                  <a:pt x="782" y="14"/>
                  <a:pt x="793" y="10"/>
                </a:cubicBezTo>
                <a:cubicBezTo>
                  <a:pt x="804" y="7"/>
                  <a:pt x="826" y="0"/>
                  <a:pt x="826" y="0"/>
                </a:cubicBezTo>
                <a:cubicBezTo>
                  <a:pt x="844" y="3"/>
                  <a:pt x="864" y="2"/>
                  <a:pt x="880" y="10"/>
                </a:cubicBezTo>
                <a:cubicBezTo>
                  <a:pt x="927" y="33"/>
                  <a:pt x="904" y="41"/>
                  <a:pt x="923" y="76"/>
                </a:cubicBezTo>
                <a:cubicBezTo>
                  <a:pt x="936" y="99"/>
                  <a:pt x="958" y="116"/>
                  <a:pt x="967" y="141"/>
                </a:cubicBezTo>
                <a:cubicBezTo>
                  <a:pt x="971" y="152"/>
                  <a:pt x="973" y="163"/>
                  <a:pt x="978" y="173"/>
                </a:cubicBezTo>
                <a:cubicBezTo>
                  <a:pt x="1008" y="227"/>
                  <a:pt x="1042" y="285"/>
                  <a:pt x="1076" y="336"/>
                </a:cubicBezTo>
                <a:cubicBezTo>
                  <a:pt x="1099" y="371"/>
                  <a:pt x="1111" y="405"/>
                  <a:pt x="1152" y="423"/>
                </a:cubicBezTo>
                <a:cubicBezTo>
                  <a:pt x="1173" y="432"/>
                  <a:pt x="1195" y="438"/>
                  <a:pt x="1217" y="445"/>
                </a:cubicBezTo>
                <a:cubicBezTo>
                  <a:pt x="1228" y="449"/>
                  <a:pt x="1249" y="456"/>
                  <a:pt x="1249" y="456"/>
                </a:cubicBezTo>
                <a:cubicBezTo>
                  <a:pt x="1340" y="448"/>
                  <a:pt x="1404" y="449"/>
                  <a:pt x="1478" y="402"/>
                </a:cubicBezTo>
                <a:cubicBezTo>
                  <a:pt x="1533" y="421"/>
                  <a:pt x="1556" y="432"/>
                  <a:pt x="1608" y="467"/>
                </a:cubicBezTo>
                <a:cubicBezTo>
                  <a:pt x="1627" y="480"/>
                  <a:pt x="1651" y="482"/>
                  <a:pt x="1673" y="489"/>
                </a:cubicBezTo>
                <a:cubicBezTo>
                  <a:pt x="1708" y="501"/>
                  <a:pt x="1736" y="520"/>
                  <a:pt x="1771" y="532"/>
                </a:cubicBezTo>
                <a:cubicBezTo>
                  <a:pt x="1790" y="590"/>
                  <a:pt x="1829" y="602"/>
                  <a:pt x="1880" y="619"/>
                </a:cubicBezTo>
                <a:cubicBezTo>
                  <a:pt x="1906" y="646"/>
                  <a:pt x="1940" y="662"/>
                  <a:pt x="1956" y="695"/>
                </a:cubicBez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00" name="Freeform 10"/>
          <p:cNvSpPr>
            <a:spLocks/>
          </p:cNvSpPr>
          <p:nvPr/>
        </p:nvSpPr>
        <p:spPr bwMode="auto">
          <a:xfrm>
            <a:off x="2209800" y="2362200"/>
            <a:ext cx="5210175" cy="1227138"/>
          </a:xfrm>
          <a:custGeom>
            <a:avLst/>
            <a:gdLst>
              <a:gd name="T0" fmla="*/ 0 w 3282"/>
              <a:gd name="T1" fmla="*/ 2147483647 h 773"/>
              <a:gd name="T2" fmla="*/ 2147483647 w 3282"/>
              <a:gd name="T3" fmla="*/ 2147483647 h 773"/>
              <a:gd name="T4" fmla="*/ 2147483647 w 3282"/>
              <a:gd name="T5" fmla="*/ 2147483647 h 773"/>
              <a:gd name="T6" fmla="*/ 2147483647 w 3282"/>
              <a:gd name="T7" fmla="*/ 2147483647 h 773"/>
              <a:gd name="T8" fmla="*/ 2147483647 w 3282"/>
              <a:gd name="T9" fmla="*/ 2147483647 h 773"/>
              <a:gd name="T10" fmla="*/ 2147483647 w 3282"/>
              <a:gd name="T11" fmla="*/ 2147483647 h 773"/>
              <a:gd name="T12" fmla="*/ 2147483647 w 3282"/>
              <a:gd name="T13" fmla="*/ 2147483647 h 773"/>
              <a:gd name="T14" fmla="*/ 2147483647 w 3282"/>
              <a:gd name="T15" fmla="*/ 2147483647 h 773"/>
              <a:gd name="T16" fmla="*/ 2147483647 w 3282"/>
              <a:gd name="T17" fmla="*/ 2147483647 h 773"/>
              <a:gd name="T18" fmla="*/ 2147483647 w 3282"/>
              <a:gd name="T19" fmla="*/ 2147483647 h 773"/>
              <a:gd name="T20" fmla="*/ 2147483647 w 3282"/>
              <a:gd name="T21" fmla="*/ 2147483647 h 773"/>
              <a:gd name="T22" fmla="*/ 2147483647 w 3282"/>
              <a:gd name="T23" fmla="*/ 2147483647 h 773"/>
              <a:gd name="T24" fmla="*/ 2147483647 w 3282"/>
              <a:gd name="T25" fmla="*/ 2147483647 h 773"/>
              <a:gd name="T26" fmla="*/ 2147483647 w 3282"/>
              <a:gd name="T27" fmla="*/ 2147483647 h 773"/>
              <a:gd name="T28" fmla="*/ 2147483647 w 3282"/>
              <a:gd name="T29" fmla="*/ 2147483647 h 773"/>
              <a:gd name="T30" fmla="*/ 2147483647 w 3282"/>
              <a:gd name="T31" fmla="*/ 2147483647 h 773"/>
              <a:gd name="T32" fmla="*/ 2147483647 w 3282"/>
              <a:gd name="T33" fmla="*/ 2147483647 h 773"/>
              <a:gd name="T34" fmla="*/ 2147483647 w 3282"/>
              <a:gd name="T35" fmla="*/ 2147483647 h 773"/>
              <a:gd name="T36" fmla="*/ 2147483647 w 3282"/>
              <a:gd name="T37" fmla="*/ 2147483647 h 773"/>
              <a:gd name="T38" fmla="*/ 2147483647 w 3282"/>
              <a:gd name="T39" fmla="*/ 2147483647 h 773"/>
              <a:gd name="T40" fmla="*/ 2147483647 w 3282"/>
              <a:gd name="T41" fmla="*/ 2147483647 h 773"/>
              <a:gd name="T42" fmla="*/ 2147483647 w 3282"/>
              <a:gd name="T43" fmla="*/ 2147483647 h 773"/>
              <a:gd name="T44" fmla="*/ 2147483647 w 3282"/>
              <a:gd name="T45" fmla="*/ 2147483647 h 773"/>
              <a:gd name="T46" fmla="*/ 2147483647 w 3282"/>
              <a:gd name="T47" fmla="*/ 2147483647 h 773"/>
              <a:gd name="T48" fmla="*/ 2147483647 w 3282"/>
              <a:gd name="T49" fmla="*/ 2147483647 h 773"/>
              <a:gd name="T50" fmla="*/ 2147483647 w 3282"/>
              <a:gd name="T51" fmla="*/ 2147483647 h 773"/>
              <a:gd name="T52" fmla="*/ 2147483647 w 3282"/>
              <a:gd name="T53" fmla="*/ 2147483647 h 773"/>
              <a:gd name="T54" fmla="*/ 2147483647 w 3282"/>
              <a:gd name="T55" fmla="*/ 2147483647 h 773"/>
              <a:gd name="T56" fmla="*/ 2147483647 w 3282"/>
              <a:gd name="T57" fmla="*/ 2147483647 h 773"/>
              <a:gd name="T58" fmla="*/ 2147483647 w 3282"/>
              <a:gd name="T59" fmla="*/ 2147483647 h 773"/>
              <a:gd name="T60" fmla="*/ 2147483647 w 3282"/>
              <a:gd name="T61" fmla="*/ 2147483647 h 773"/>
              <a:gd name="T62" fmla="*/ 2147483647 w 3282"/>
              <a:gd name="T63" fmla="*/ 2147483647 h 773"/>
              <a:gd name="T64" fmla="*/ 2147483647 w 3282"/>
              <a:gd name="T65" fmla="*/ 0 h 7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82"/>
              <a:gd name="T100" fmla="*/ 0 h 773"/>
              <a:gd name="T101" fmla="*/ 3282 w 3282"/>
              <a:gd name="T102" fmla="*/ 773 h 7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82" h="773">
                <a:moveTo>
                  <a:pt x="0" y="739"/>
                </a:moveTo>
                <a:cubicBezTo>
                  <a:pt x="169" y="733"/>
                  <a:pt x="264" y="773"/>
                  <a:pt x="381" y="695"/>
                </a:cubicBezTo>
                <a:cubicBezTo>
                  <a:pt x="404" y="622"/>
                  <a:pt x="372" y="707"/>
                  <a:pt x="424" y="630"/>
                </a:cubicBezTo>
                <a:cubicBezTo>
                  <a:pt x="440" y="606"/>
                  <a:pt x="427" y="584"/>
                  <a:pt x="457" y="565"/>
                </a:cubicBezTo>
                <a:cubicBezTo>
                  <a:pt x="476" y="553"/>
                  <a:pt x="500" y="550"/>
                  <a:pt x="522" y="543"/>
                </a:cubicBezTo>
                <a:cubicBezTo>
                  <a:pt x="533" y="539"/>
                  <a:pt x="554" y="532"/>
                  <a:pt x="554" y="532"/>
                </a:cubicBezTo>
                <a:cubicBezTo>
                  <a:pt x="631" y="558"/>
                  <a:pt x="598" y="546"/>
                  <a:pt x="652" y="565"/>
                </a:cubicBezTo>
                <a:cubicBezTo>
                  <a:pt x="677" y="574"/>
                  <a:pt x="693" y="601"/>
                  <a:pt x="718" y="609"/>
                </a:cubicBezTo>
                <a:cubicBezTo>
                  <a:pt x="729" y="612"/>
                  <a:pt x="739" y="616"/>
                  <a:pt x="750" y="619"/>
                </a:cubicBezTo>
                <a:cubicBezTo>
                  <a:pt x="819" y="665"/>
                  <a:pt x="848" y="652"/>
                  <a:pt x="913" y="609"/>
                </a:cubicBezTo>
                <a:cubicBezTo>
                  <a:pt x="934" y="578"/>
                  <a:pt x="951" y="544"/>
                  <a:pt x="967" y="511"/>
                </a:cubicBezTo>
                <a:cubicBezTo>
                  <a:pt x="972" y="501"/>
                  <a:pt x="971" y="487"/>
                  <a:pt x="978" y="478"/>
                </a:cubicBezTo>
                <a:cubicBezTo>
                  <a:pt x="986" y="468"/>
                  <a:pt x="1000" y="463"/>
                  <a:pt x="1011" y="456"/>
                </a:cubicBezTo>
                <a:cubicBezTo>
                  <a:pt x="1015" y="445"/>
                  <a:pt x="1014" y="432"/>
                  <a:pt x="1022" y="424"/>
                </a:cubicBezTo>
                <a:cubicBezTo>
                  <a:pt x="1030" y="416"/>
                  <a:pt x="1044" y="418"/>
                  <a:pt x="1054" y="413"/>
                </a:cubicBezTo>
                <a:cubicBezTo>
                  <a:pt x="1097" y="391"/>
                  <a:pt x="1138" y="373"/>
                  <a:pt x="1185" y="359"/>
                </a:cubicBezTo>
                <a:cubicBezTo>
                  <a:pt x="1222" y="334"/>
                  <a:pt x="1256" y="317"/>
                  <a:pt x="1283" y="282"/>
                </a:cubicBezTo>
                <a:cubicBezTo>
                  <a:pt x="1344" y="204"/>
                  <a:pt x="1296" y="227"/>
                  <a:pt x="1359" y="206"/>
                </a:cubicBezTo>
                <a:cubicBezTo>
                  <a:pt x="1370" y="195"/>
                  <a:pt x="1381" y="186"/>
                  <a:pt x="1391" y="174"/>
                </a:cubicBezTo>
                <a:cubicBezTo>
                  <a:pt x="1399" y="164"/>
                  <a:pt x="1401" y="146"/>
                  <a:pt x="1413" y="141"/>
                </a:cubicBezTo>
                <a:cubicBezTo>
                  <a:pt x="1436" y="131"/>
                  <a:pt x="1464" y="134"/>
                  <a:pt x="1489" y="130"/>
                </a:cubicBezTo>
                <a:cubicBezTo>
                  <a:pt x="1546" y="146"/>
                  <a:pt x="1589" y="159"/>
                  <a:pt x="1641" y="185"/>
                </a:cubicBezTo>
                <a:cubicBezTo>
                  <a:pt x="1658" y="233"/>
                  <a:pt x="1681" y="225"/>
                  <a:pt x="1728" y="239"/>
                </a:cubicBezTo>
                <a:cubicBezTo>
                  <a:pt x="1802" y="261"/>
                  <a:pt x="1879" y="272"/>
                  <a:pt x="1956" y="282"/>
                </a:cubicBezTo>
                <a:cubicBezTo>
                  <a:pt x="2037" y="275"/>
                  <a:pt x="2089" y="264"/>
                  <a:pt x="2163" y="239"/>
                </a:cubicBezTo>
                <a:cubicBezTo>
                  <a:pt x="2198" y="227"/>
                  <a:pt x="2226" y="197"/>
                  <a:pt x="2261" y="185"/>
                </a:cubicBezTo>
                <a:cubicBezTo>
                  <a:pt x="2383" y="101"/>
                  <a:pt x="2208" y="217"/>
                  <a:pt x="2326" y="152"/>
                </a:cubicBezTo>
                <a:cubicBezTo>
                  <a:pt x="2439" y="90"/>
                  <a:pt x="2349" y="123"/>
                  <a:pt x="2424" y="98"/>
                </a:cubicBezTo>
                <a:cubicBezTo>
                  <a:pt x="2506" y="42"/>
                  <a:pt x="2584" y="70"/>
                  <a:pt x="2685" y="76"/>
                </a:cubicBezTo>
                <a:cubicBezTo>
                  <a:pt x="2779" y="90"/>
                  <a:pt x="2777" y="95"/>
                  <a:pt x="2891" y="76"/>
                </a:cubicBezTo>
                <a:cubicBezTo>
                  <a:pt x="2914" y="72"/>
                  <a:pt x="2934" y="61"/>
                  <a:pt x="2956" y="54"/>
                </a:cubicBezTo>
                <a:cubicBezTo>
                  <a:pt x="2967" y="50"/>
                  <a:pt x="2989" y="43"/>
                  <a:pt x="2989" y="43"/>
                </a:cubicBezTo>
                <a:cubicBezTo>
                  <a:pt x="3090" y="51"/>
                  <a:pt x="3205" y="81"/>
                  <a:pt x="3282" y="0"/>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01" name="Line 11"/>
          <p:cNvSpPr>
            <a:spLocks noChangeShapeType="1"/>
          </p:cNvSpPr>
          <p:nvPr/>
        </p:nvSpPr>
        <p:spPr bwMode="auto">
          <a:xfrm>
            <a:off x="5257800" y="3657600"/>
            <a:ext cx="0" cy="1219200"/>
          </a:xfrm>
          <a:prstGeom prst="line">
            <a:avLst/>
          </a:prstGeom>
          <a:noFill/>
          <a:ln w="952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02" name="Line 12"/>
          <p:cNvSpPr>
            <a:spLocks noChangeShapeType="1"/>
          </p:cNvSpPr>
          <p:nvPr/>
        </p:nvSpPr>
        <p:spPr bwMode="auto">
          <a:xfrm>
            <a:off x="7391400" y="28194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03" name="Text Box 13"/>
          <p:cNvSpPr txBox="1">
            <a:spLocks noChangeArrowheads="1"/>
          </p:cNvSpPr>
          <p:nvPr/>
        </p:nvSpPr>
        <p:spPr bwMode="auto">
          <a:xfrm>
            <a:off x="5165725" y="4908550"/>
            <a:ext cx="442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Tahoma" pitchFamily="34" charset="0"/>
                <a:cs typeface="Arial" pitchFamily="34" charset="0"/>
              </a:rPr>
              <a:t>T*</a:t>
            </a:r>
          </a:p>
        </p:txBody>
      </p:sp>
      <p:sp>
        <p:nvSpPr>
          <p:cNvPr id="191504" name="Rectangle 14"/>
          <p:cNvSpPr>
            <a:spLocks noChangeArrowheads="1"/>
          </p:cNvSpPr>
          <p:nvPr/>
        </p:nvSpPr>
        <p:spPr bwMode="auto">
          <a:xfrm>
            <a:off x="5334000" y="3810000"/>
            <a:ext cx="2644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latin typeface="Tahoma" pitchFamily="34" charset="0"/>
                <a:cs typeface="Arial" pitchFamily="34" charset="0"/>
              </a:rPr>
              <a:t>界限点（</a:t>
            </a:r>
            <a:r>
              <a:rPr lang="en-US" altLang="zh-CN">
                <a:latin typeface="Tahoma" pitchFamily="34" charset="0"/>
                <a:cs typeface="Arial" pitchFamily="34" charset="0"/>
              </a:rPr>
              <a:t>trigger point</a:t>
            </a:r>
            <a:r>
              <a:rPr lang="zh-CN" altLang="en-US">
                <a:latin typeface="Tahoma" pitchFamily="34" charset="0"/>
                <a:cs typeface="Arial" pitchFamily="34" charset="0"/>
              </a:rPr>
              <a:t>） </a:t>
            </a:r>
          </a:p>
        </p:txBody>
      </p:sp>
      <p:sp>
        <p:nvSpPr>
          <p:cNvPr id="191505" name="AutoShape 15"/>
          <p:cNvSpPr>
            <a:spLocks noChangeArrowheads="1"/>
          </p:cNvSpPr>
          <p:nvPr/>
        </p:nvSpPr>
        <p:spPr bwMode="auto">
          <a:xfrm>
            <a:off x="5181600" y="3581400"/>
            <a:ext cx="152400" cy="76200"/>
          </a:xfrm>
          <a:prstGeom prst="octagon">
            <a:avLst>
              <a:gd name="adj" fmla="val 29287"/>
            </a:avLst>
          </a:prstGeom>
          <a:solidFill>
            <a:srgbClr val="CC3300"/>
          </a:solidFill>
          <a:ln w="9525">
            <a:solidFill>
              <a:schemeClr val="tx1"/>
            </a:solidFill>
            <a:miter lim="800000"/>
            <a:headEnd/>
            <a:tailEnd/>
          </a:ln>
        </p:spPr>
        <p:txBody>
          <a:bodyPr wrap="none" anchor="ctr"/>
          <a:lstStyle/>
          <a:p>
            <a:endParaRPr lang="zh-CN" altLang="en-US"/>
          </a:p>
        </p:txBody>
      </p:sp>
      <p:sp>
        <p:nvSpPr>
          <p:cNvPr id="191506" name="Line 16"/>
          <p:cNvSpPr>
            <a:spLocks noChangeShapeType="1"/>
          </p:cNvSpPr>
          <p:nvPr/>
        </p:nvSpPr>
        <p:spPr bwMode="auto">
          <a:xfrm flipH="1" flipV="1">
            <a:off x="5410200" y="3657600"/>
            <a:ext cx="6096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1507" name="Text Box 17"/>
          <p:cNvSpPr txBox="1">
            <a:spLocks noChangeArrowheads="1"/>
          </p:cNvSpPr>
          <p:nvPr/>
        </p:nvSpPr>
        <p:spPr bwMode="auto">
          <a:xfrm>
            <a:off x="1279525" y="2622550"/>
            <a:ext cx="88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Tahoma" pitchFamily="34" charset="0"/>
                <a:cs typeface="Arial" pitchFamily="34" charset="0"/>
              </a:rPr>
              <a:t>1.4775</a:t>
            </a:r>
          </a:p>
        </p:txBody>
      </p:sp>
      <p:sp>
        <p:nvSpPr>
          <p:cNvPr id="191508" name="Text Box 18"/>
          <p:cNvSpPr txBox="1">
            <a:spLocks noChangeArrowheads="1"/>
          </p:cNvSpPr>
          <p:nvPr/>
        </p:nvSpPr>
        <p:spPr bwMode="auto">
          <a:xfrm>
            <a:off x="1660525" y="3536950"/>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Tahoma" pitchFamily="34" charset="0"/>
                <a:cs typeface="Arial" pitchFamily="34" charset="0"/>
              </a:rPr>
              <a:t>1.0</a:t>
            </a:r>
          </a:p>
        </p:txBody>
      </p:sp>
      <p:sp>
        <p:nvSpPr>
          <p:cNvPr id="179219" name="Rectangle 19"/>
          <p:cNvSpPr>
            <a:spLocks noChangeArrowheads="1"/>
          </p:cNvSpPr>
          <p:nvPr/>
        </p:nvSpPr>
        <p:spPr bwMode="auto">
          <a:xfrm>
            <a:off x="3733800" y="2057400"/>
            <a:ext cx="1327150" cy="366713"/>
          </a:xfrm>
          <a:prstGeom prst="rect">
            <a:avLst/>
          </a:prstGeom>
          <a:noFill/>
          <a:ln w="9525">
            <a:noFill/>
            <a:miter lim="800000"/>
            <a:headEnd/>
            <a:tailEnd/>
          </a:ln>
          <a:effectLst/>
        </p:spPr>
        <p:txBody>
          <a:bodyPr wrap="none">
            <a:spAutoFit/>
          </a:bodyPr>
          <a:lstStyle/>
          <a:p>
            <a:pPr>
              <a:defRPr/>
            </a:pPr>
            <a:r>
              <a:rPr lang="zh-CN" altLang="en-US">
                <a:solidFill>
                  <a:srgbClr val="FFFF00"/>
                </a:solidFill>
                <a:effectLst>
                  <a:outerShdw blurRad="38100" dist="38100" dir="2700000" algn="tl">
                    <a:srgbClr val="C0C0C0"/>
                  </a:outerShdw>
                </a:effectLst>
                <a:latin typeface="Tahoma" pitchFamily="34" charset="0"/>
                <a:cs typeface="Arial" pitchFamily="34" charset="0"/>
              </a:rPr>
              <a:t>最小目标值</a:t>
            </a:r>
          </a:p>
        </p:txBody>
      </p:sp>
      <p:sp>
        <p:nvSpPr>
          <p:cNvPr id="191510" name="Line 20"/>
          <p:cNvSpPr>
            <a:spLocks noChangeShapeType="1"/>
          </p:cNvSpPr>
          <p:nvPr/>
        </p:nvSpPr>
        <p:spPr bwMode="auto">
          <a:xfrm flipH="1">
            <a:off x="4038600" y="2438400"/>
            <a:ext cx="30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173</a:t>
            </a:fld>
            <a:endParaRPr lang="en-US" altLang="zh-CN"/>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2"/>
          <p:cNvSpPr>
            <a:spLocks noGrp="1" noChangeArrowheads="1"/>
          </p:cNvSpPr>
          <p:nvPr>
            <p:ph type="title"/>
          </p:nvPr>
        </p:nvSpPr>
        <p:spPr/>
        <p:txBody>
          <a:bodyPr>
            <a:normAutofit/>
          </a:bodyPr>
          <a:lstStyle/>
          <a:p>
            <a:pPr eaLnBrk="1" hangingPunct="1"/>
            <a:r>
              <a:rPr lang="zh-CN" altLang="en-US" sz="4800" dirty="0" smtClean="0"/>
              <a:t>案例：多头行情中的杠杆策略</a:t>
            </a:r>
          </a:p>
        </p:txBody>
      </p:sp>
      <p:sp>
        <p:nvSpPr>
          <p:cNvPr id="192517" name="Rectangle 3"/>
          <p:cNvSpPr>
            <a:spLocks noGrp="1" noChangeArrowheads="1"/>
          </p:cNvSpPr>
          <p:nvPr>
            <p:ph idx="1"/>
          </p:nvPr>
        </p:nvSpPr>
        <p:spPr/>
        <p:txBody>
          <a:bodyPr/>
          <a:lstStyle/>
          <a:p>
            <a:pPr eaLnBrk="1" hangingPunct="1"/>
            <a:r>
              <a:rPr lang="zh-CN" altLang="en-US" smtClean="0"/>
              <a:t>某金融机构根据形势判断国债市场即将出现多头行情，决定运用杠杆策略在上海证券交易所投资国债，同时利用杠杆策略放大头寸。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174</a:t>
            </a:fld>
            <a:endParaRPr lang="en-US" altLang="zh-CN"/>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2"/>
          <p:cNvSpPr>
            <a:spLocks noGrp="1" noChangeArrowheads="1"/>
          </p:cNvSpPr>
          <p:nvPr>
            <p:ph type="title"/>
          </p:nvPr>
        </p:nvSpPr>
        <p:spPr/>
        <p:txBody>
          <a:bodyPr/>
          <a:lstStyle/>
          <a:p>
            <a:pPr eaLnBrk="1" hangingPunct="1"/>
            <a:r>
              <a:rPr lang="zh-CN" altLang="en-US" smtClean="0"/>
              <a:t>交易过程</a:t>
            </a:r>
          </a:p>
        </p:txBody>
      </p:sp>
      <p:sp>
        <p:nvSpPr>
          <p:cNvPr id="193541" name="Rectangle 3"/>
          <p:cNvSpPr>
            <a:spLocks noGrp="1" noChangeArrowheads="1"/>
          </p:cNvSpPr>
          <p:nvPr>
            <p:ph idx="1"/>
          </p:nvPr>
        </p:nvSpPr>
        <p:spPr/>
        <p:txBody>
          <a:bodyPr/>
          <a:lstStyle/>
          <a:p>
            <a:pPr eaLnBrk="1" hangingPunct="1">
              <a:lnSpc>
                <a:spcPct val="90000"/>
              </a:lnSpc>
            </a:pPr>
            <a:r>
              <a:rPr lang="en-US" altLang="zh-CN" sz="2100" smtClean="0"/>
              <a:t>1.</a:t>
            </a:r>
            <a:r>
              <a:rPr lang="zh-CN" altLang="en-US" sz="2100" smtClean="0"/>
              <a:t>通过现券交易买卖国债。投入资金</a:t>
            </a:r>
            <a:r>
              <a:rPr lang="en-US" altLang="zh-CN" sz="2100" smtClean="0"/>
              <a:t>1000</a:t>
            </a:r>
            <a:r>
              <a:rPr lang="zh-CN" altLang="en-US" sz="2100" smtClean="0"/>
              <a:t>万元，以市场价格购买债券，共支付</a:t>
            </a:r>
            <a:r>
              <a:rPr lang="en-US" altLang="zh-CN" sz="2100" smtClean="0"/>
              <a:t>9999563</a:t>
            </a:r>
            <a:r>
              <a:rPr lang="zh-CN" altLang="en-US" sz="2100" smtClean="0"/>
              <a:t>元，其中</a:t>
            </a:r>
            <a:r>
              <a:rPr lang="en-US" altLang="zh-CN" sz="2100" smtClean="0"/>
              <a:t>9979604</a:t>
            </a:r>
            <a:r>
              <a:rPr lang="zh-CN" altLang="en-US" sz="2100" smtClean="0"/>
              <a:t>元是购买债券，</a:t>
            </a:r>
            <a:r>
              <a:rPr lang="en-US" altLang="zh-CN" sz="2100" smtClean="0"/>
              <a:t>19959</a:t>
            </a:r>
            <a:r>
              <a:rPr lang="zh-CN" altLang="en-US" sz="2100" smtClean="0"/>
              <a:t>是手续费；</a:t>
            </a:r>
          </a:p>
          <a:p>
            <a:pPr eaLnBrk="1" hangingPunct="1">
              <a:lnSpc>
                <a:spcPct val="90000"/>
              </a:lnSpc>
            </a:pPr>
            <a:r>
              <a:rPr lang="en-US" altLang="zh-CN" sz="2100" smtClean="0"/>
              <a:t>2.</a:t>
            </a:r>
            <a:r>
              <a:rPr lang="zh-CN" altLang="en-US" sz="2100" smtClean="0"/>
              <a:t>通过回购交易取得资金。假定选择</a:t>
            </a:r>
            <a:r>
              <a:rPr lang="en-US" altLang="zh-CN" sz="2100" smtClean="0"/>
              <a:t>14</a:t>
            </a:r>
            <a:r>
              <a:rPr lang="zh-CN" altLang="en-US" sz="2100" smtClean="0"/>
              <a:t>天为回购期限，回购利率为</a:t>
            </a:r>
            <a:r>
              <a:rPr lang="en-US" altLang="zh-CN" sz="2100" smtClean="0"/>
              <a:t>2%</a:t>
            </a:r>
            <a:r>
              <a:rPr lang="zh-CN" altLang="en-US" sz="2100" smtClean="0"/>
              <a:t>。再假定</a:t>
            </a:r>
            <a:r>
              <a:rPr lang="en-US" altLang="zh-CN" sz="2100" smtClean="0"/>
              <a:t>9979604</a:t>
            </a:r>
            <a:r>
              <a:rPr lang="zh-CN" altLang="en-US" sz="2100" smtClean="0"/>
              <a:t>元债券通过回购能够得到资金</a:t>
            </a:r>
            <a:r>
              <a:rPr lang="en-US" altLang="zh-CN" sz="2100" smtClean="0"/>
              <a:t>9700000</a:t>
            </a:r>
            <a:r>
              <a:rPr lang="zh-CN" altLang="en-US" sz="2100" smtClean="0"/>
              <a:t>元。扣除手续费</a:t>
            </a:r>
            <a:r>
              <a:rPr lang="en-US" altLang="zh-CN" sz="2100" smtClean="0"/>
              <a:t>4850</a:t>
            </a:r>
            <a:r>
              <a:rPr lang="zh-CN" altLang="en-US" sz="2100" smtClean="0"/>
              <a:t>元，再加上上次资金余额</a:t>
            </a:r>
            <a:r>
              <a:rPr lang="en-US" altLang="zh-CN" sz="2100" smtClean="0"/>
              <a:t>437</a:t>
            </a:r>
            <a:r>
              <a:rPr lang="zh-CN" altLang="en-US" sz="2100" smtClean="0"/>
              <a:t>元，共有</a:t>
            </a:r>
            <a:r>
              <a:rPr lang="en-US" altLang="zh-CN" sz="2100" smtClean="0"/>
              <a:t>9695587</a:t>
            </a:r>
            <a:r>
              <a:rPr lang="zh-CN" altLang="en-US" sz="2100" smtClean="0"/>
              <a:t>元。</a:t>
            </a:r>
          </a:p>
          <a:p>
            <a:pPr eaLnBrk="1" hangingPunct="1">
              <a:lnSpc>
                <a:spcPct val="90000"/>
              </a:lnSpc>
            </a:pPr>
            <a:r>
              <a:rPr lang="en-US" altLang="zh-CN" sz="2100" smtClean="0"/>
              <a:t>3.</a:t>
            </a:r>
            <a:r>
              <a:rPr lang="zh-CN" altLang="en-US" sz="2100" smtClean="0"/>
              <a:t>再次购买债券。</a:t>
            </a:r>
            <a:r>
              <a:rPr lang="en-US" altLang="zh-CN" sz="2100" smtClean="0"/>
              <a:t>9695587</a:t>
            </a:r>
            <a:r>
              <a:rPr lang="zh-CN" altLang="en-US" sz="2100" smtClean="0"/>
              <a:t>元可以买入相应债券，共支付</a:t>
            </a:r>
            <a:r>
              <a:rPr lang="en-US" altLang="zh-CN" sz="2100" smtClean="0"/>
              <a:t>9694648</a:t>
            </a:r>
            <a:r>
              <a:rPr lang="zh-CN" altLang="en-US" sz="2100" smtClean="0"/>
              <a:t>元，其中</a:t>
            </a:r>
            <a:r>
              <a:rPr lang="en-US" altLang="zh-CN" sz="2100" smtClean="0"/>
              <a:t>9675298</a:t>
            </a:r>
            <a:r>
              <a:rPr lang="zh-CN" altLang="en-US" sz="2100" smtClean="0"/>
              <a:t>是买入债券的金额，</a:t>
            </a:r>
            <a:r>
              <a:rPr lang="en-US" altLang="zh-CN" sz="2100" smtClean="0"/>
              <a:t>19350</a:t>
            </a:r>
            <a:r>
              <a:rPr lang="zh-CN" altLang="en-US" sz="2100" smtClean="0"/>
              <a:t>是手续费。</a:t>
            </a:r>
          </a:p>
          <a:p>
            <a:pPr eaLnBrk="1" hangingPunct="1">
              <a:lnSpc>
                <a:spcPct val="90000"/>
              </a:lnSpc>
            </a:pPr>
            <a:r>
              <a:rPr lang="zh-CN" altLang="en-US" sz="2100" smtClean="0"/>
              <a:t>到目前为止，该机构持有债券头寸为</a:t>
            </a:r>
            <a:r>
              <a:rPr lang="en-US" altLang="zh-CN" sz="2100" smtClean="0"/>
              <a:t>19654902</a:t>
            </a:r>
            <a:r>
              <a:rPr lang="zh-CN" altLang="en-US" sz="2100" smtClean="0"/>
              <a:t>元。相对于初始资金，大约放大了</a:t>
            </a:r>
            <a:r>
              <a:rPr lang="en-US" altLang="zh-CN" sz="2100" smtClean="0"/>
              <a:t>1.97</a:t>
            </a:r>
            <a:r>
              <a:rPr lang="zh-CN" altLang="en-US" sz="2100" smtClean="0"/>
              <a:t>倍。</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175</a:t>
            </a:fld>
            <a:endParaRPr lang="en-US" altLang="zh-CN"/>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2"/>
          <p:cNvSpPr>
            <a:spLocks noGrp="1" noChangeArrowheads="1"/>
          </p:cNvSpPr>
          <p:nvPr>
            <p:ph type="title"/>
          </p:nvPr>
        </p:nvSpPr>
        <p:spPr/>
        <p:txBody>
          <a:bodyPr/>
          <a:lstStyle/>
          <a:p>
            <a:pPr eaLnBrk="1" hangingPunct="1"/>
            <a:r>
              <a:rPr lang="zh-CN" altLang="en-US" sz="2500" smtClean="0"/>
              <a:t>案例：中国首只</a:t>
            </a:r>
            <a:r>
              <a:rPr lang="zh-CN" altLang="en-US" sz="2500" smtClean="0">
                <a:latin typeface="Arial" pitchFamily="34" charset="0"/>
              </a:rPr>
              <a:t>“</a:t>
            </a:r>
            <a:r>
              <a:rPr lang="zh-CN" altLang="en-US" sz="2500" smtClean="0"/>
              <a:t>垃圾债</a:t>
            </a:r>
            <a:r>
              <a:rPr lang="zh-CN" altLang="en-US" sz="2500" smtClean="0">
                <a:latin typeface="Arial" pitchFamily="34" charset="0"/>
              </a:rPr>
              <a:t>”</a:t>
            </a:r>
            <a:r>
              <a:rPr lang="zh-CN" altLang="en-US" sz="2500" smtClean="0"/>
              <a:t>福禧短期融资券 </a:t>
            </a:r>
          </a:p>
        </p:txBody>
      </p:sp>
      <p:sp>
        <p:nvSpPr>
          <p:cNvPr id="194565" name="Rectangle 3"/>
          <p:cNvSpPr>
            <a:spLocks noGrp="1" noChangeArrowheads="1"/>
          </p:cNvSpPr>
          <p:nvPr>
            <p:ph idx="1"/>
          </p:nvPr>
        </p:nvSpPr>
        <p:spPr/>
        <p:txBody>
          <a:bodyPr/>
          <a:lstStyle/>
          <a:p>
            <a:pPr eaLnBrk="1" hangingPunct="1"/>
            <a:r>
              <a:rPr lang="en-US" altLang="zh-CN" smtClean="0">
                <a:latin typeface="Arial" pitchFamily="34" charset="0"/>
              </a:rPr>
              <a:t>“</a:t>
            </a:r>
            <a:r>
              <a:rPr lang="zh-CN" altLang="en-US" smtClean="0"/>
              <a:t>神秘富豪</a:t>
            </a:r>
            <a:r>
              <a:rPr lang="zh-CN" altLang="en-US" smtClean="0">
                <a:latin typeface="Arial" pitchFamily="34" charset="0"/>
              </a:rPr>
              <a:t>”</a:t>
            </a:r>
            <a:r>
              <a:rPr lang="zh-CN" altLang="en-US" smtClean="0"/>
              <a:t>张荣坤</a:t>
            </a:r>
            <a:r>
              <a:rPr lang="en-US" altLang="zh-CN" smtClean="0"/>
              <a:t>2006</a:t>
            </a:r>
            <a:r>
              <a:rPr lang="zh-CN" altLang="en-US" smtClean="0"/>
              <a:t>年</a:t>
            </a:r>
            <a:r>
              <a:rPr lang="en-US" altLang="zh-CN" smtClean="0"/>
              <a:t>3</a:t>
            </a:r>
            <a:r>
              <a:rPr lang="zh-CN" altLang="en-US" smtClean="0"/>
              <a:t>月向投资者推出福禧投资的</a:t>
            </a:r>
            <a:r>
              <a:rPr lang="en-US" altLang="zh-CN" smtClean="0"/>
              <a:t>10</a:t>
            </a:r>
            <a:r>
              <a:rPr lang="zh-CN" altLang="en-US" smtClean="0"/>
              <a:t>亿元</a:t>
            </a:r>
            <a:r>
              <a:rPr lang="en-US" altLang="zh-CN" smtClean="0"/>
              <a:t>1</a:t>
            </a:r>
            <a:r>
              <a:rPr lang="zh-CN" altLang="en-US" smtClean="0"/>
              <a:t>年期的短期融资券时，恐怕连他自己也没有想到，福禧投资将接连创造两个第一</a:t>
            </a:r>
          </a:p>
          <a:p>
            <a:pPr lvl="1" eaLnBrk="1" hangingPunct="1"/>
            <a:r>
              <a:rPr lang="zh-CN" altLang="en-US" smtClean="0"/>
              <a:t>福禧投资是中国第一家发行短期融资券的非上市民营企业；</a:t>
            </a:r>
          </a:p>
          <a:p>
            <a:pPr lvl="1" eaLnBrk="1" hangingPunct="1"/>
            <a:r>
              <a:rPr lang="zh-CN" altLang="en-US" smtClean="0"/>
              <a:t>福禧短期融资券在上海社保案发后评级降为</a:t>
            </a:r>
            <a:r>
              <a:rPr lang="en-US" altLang="zh-CN" smtClean="0"/>
              <a:t>C</a:t>
            </a:r>
            <a:r>
              <a:rPr lang="zh-CN" altLang="en-US" smtClean="0"/>
              <a:t>级，沦为中国第一只</a:t>
            </a:r>
            <a:r>
              <a:rPr lang="zh-CN" altLang="en-US" smtClean="0">
                <a:latin typeface="Arial" pitchFamily="34" charset="0"/>
              </a:rPr>
              <a:t>“</a:t>
            </a:r>
            <a:r>
              <a:rPr lang="zh-CN" altLang="en-US" smtClean="0"/>
              <a:t>垃圾债券</a:t>
            </a:r>
            <a:r>
              <a:rPr lang="zh-CN" altLang="en-US" smtClean="0">
                <a:latin typeface="Arial" pitchFamily="34" charset="0"/>
              </a:rPr>
              <a:t>”</a:t>
            </a:r>
            <a:r>
              <a:rPr lang="zh-CN" altLang="en-US"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176</a:t>
            </a:fld>
            <a:endParaRPr lang="en-US" altLang="zh-CN"/>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2"/>
          <p:cNvSpPr>
            <a:spLocks noGrp="1" noChangeArrowheads="1"/>
          </p:cNvSpPr>
          <p:nvPr>
            <p:ph type="title"/>
          </p:nvPr>
        </p:nvSpPr>
        <p:spPr/>
        <p:txBody>
          <a:bodyPr/>
          <a:lstStyle/>
          <a:p>
            <a:pPr eaLnBrk="1" hangingPunct="1"/>
            <a:r>
              <a:rPr lang="zh-CN" altLang="en-US" sz="3000" smtClean="0"/>
              <a:t>中国首只</a:t>
            </a:r>
            <a:r>
              <a:rPr lang="zh-CN" altLang="en-US" sz="3000" smtClean="0">
                <a:latin typeface="Arial" pitchFamily="34" charset="0"/>
              </a:rPr>
              <a:t>“</a:t>
            </a:r>
            <a:r>
              <a:rPr lang="zh-CN" altLang="en-US" sz="3000" smtClean="0"/>
              <a:t>垃圾债</a:t>
            </a:r>
            <a:r>
              <a:rPr lang="zh-CN" altLang="en-US" sz="3000" smtClean="0">
                <a:latin typeface="Arial" pitchFamily="34" charset="0"/>
              </a:rPr>
              <a:t>”</a:t>
            </a:r>
            <a:r>
              <a:rPr lang="zh-CN" altLang="en-US" sz="3000" smtClean="0"/>
              <a:t>福禧短期融资券</a:t>
            </a:r>
            <a:r>
              <a:rPr lang="zh-CN" altLang="en-US" sz="3400" smtClean="0"/>
              <a:t> </a:t>
            </a:r>
          </a:p>
        </p:txBody>
      </p:sp>
      <p:sp>
        <p:nvSpPr>
          <p:cNvPr id="195589" name="Rectangle 3"/>
          <p:cNvSpPr>
            <a:spLocks noGrp="1" noChangeArrowheads="1"/>
          </p:cNvSpPr>
          <p:nvPr>
            <p:ph idx="1"/>
          </p:nvPr>
        </p:nvSpPr>
        <p:spPr/>
        <p:txBody>
          <a:bodyPr/>
          <a:lstStyle/>
          <a:p>
            <a:pPr eaLnBrk="1" hangingPunct="1">
              <a:lnSpc>
                <a:spcPct val="140000"/>
              </a:lnSpc>
            </a:pPr>
            <a:r>
              <a:rPr lang="en-US" altLang="zh-CN" sz="1700" smtClean="0"/>
              <a:t>06</a:t>
            </a:r>
            <a:r>
              <a:rPr lang="zh-CN" altLang="en-US" sz="1700" smtClean="0"/>
              <a:t>年</a:t>
            </a:r>
            <a:r>
              <a:rPr lang="en-US" altLang="zh-CN" sz="1700" smtClean="0"/>
              <a:t>7</a:t>
            </a:r>
            <a:r>
              <a:rPr lang="zh-CN" altLang="en-US" sz="1700" smtClean="0"/>
              <a:t>月，福禧投资曾违规拆借</a:t>
            </a:r>
            <a:r>
              <a:rPr lang="en-US" altLang="zh-CN" sz="1700" smtClean="0"/>
              <a:t>32</a:t>
            </a:r>
            <a:r>
              <a:rPr lang="zh-CN" altLang="en-US" sz="1700" smtClean="0"/>
              <a:t>亿元上海社保基金，用于购买沪杭高速上海段</a:t>
            </a:r>
            <a:r>
              <a:rPr lang="en-US" altLang="zh-CN" sz="1700" smtClean="0"/>
              <a:t>30</a:t>
            </a:r>
            <a:r>
              <a:rPr lang="zh-CN" altLang="en-US" sz="1700" smtClean="0"/>
              <a:t>年的收费经营权的丑闻被揭露。福禧投资的主要财产遭法院冻结，</a:t>
            </a:r>
            <a:r>
              <a:rPr lang="en-US" altLang="zh-CN" sz="1700" smtClean="0"/>
              <a:t>10</a:t>
            </a:r>
            <a:r>
              <a:rPr lang="zh-CN" altLang="en-US" sz="1700" smtClean="0"/>
              <a:t>亿短融券投资者直面偿付风险，整个中国债券市场都被这有史以来的第一次信用危机所震动。 </a:t>
            </a:r>
          </a:p>
          <a:p>
            <a:pPr eaLnBrk="1" hangingPunct="1">
              <a:lnSpc>
                <a:spcPct val="140000"/>
              </a:lnSpc>
            </a:pPr>
            <a:r>
              <a:rPr lang="en-US" altLang="zh-CN" sz="1700" smtClean="0"/>
              <a:t>2006</a:t>
            </a:r>
            <a:r>
              <a:rPr lang="zh-CN" altLang="en-US" sz="1700" smtClean="0"/>
              <a:t>年</a:t>
            </a:r>
            <a:r>
              <a:rPr lang="en-US" altLang="zh-CN" sz="1700" smtClean="0"/>
              <a:t>8</a:t>
            </a:r>
            <a:r>
              <a:rPr lang="zh-CN" altLang="en-US" sz="1700" smtClean="0"/>
              <a:t>月</a:t>
            </a:r>
            <a:r>
              <a:rPr lang="en-US" altLang="zh-CN" sz="1700" smtClean="0"/>
              <a:t>21</a:t>
            </a:r>
            <a:r>
              <a:rPr lang="zh-CN" altLang="en-US" sz="1700" smtClean="0"/>
              <a:t>日，福禧融资债短期信用评级被上海远东资信评估公司降为</a:t>
            </a:r>
            <a:r>
              <a:rPr lang="en-US" altLang="zh-CN" sz="1700" smtClean="0"/>
              <a:t>C</a:t>
            </a:r>
            <a:r>
              <a:rPr lang="zh-CN" altLang="en-US" sz="1700" smtClean="0"/>
              <a:t>级，成为中国首只垃圾债券。 </a:t>
            </a:r>
          </a:p>
          <a:p>
            <a:pPr eaLnBrk="1" hangingPunct="1">
              <a:lnSpc>
                <a:spcPct val="140000"/>
              </a:lnSpc>
            </a:pPr>
            <a:r>
              <a:rPr lang="zh-CN" altLang="en-US" sz="1700" smtClean="0"/>
              <a:t>然而，就在这意想不到的时刻，中国第一批</a:t>
            </a:r>
            <a:r>
              <a:rPr lang="zh-CN" altLang="en-US" sz="1700" smtClean="0">
                <a:latin typeface="Arial" pitchFamily="34" charset="0"/>
              </a:rPr>
              <a:t>“</a:t>
            </a:r>
            <a:r>
              <a:rPr lang="zh-CN" altLang="en-US" sz="1700" smtClean="0"/>
              <a:t>垃圾债券</a:t>
            </a:r>
            <a:r>
              <a:rPr lang="zh-CN" altLang="en-US" sz="1700" smtClean="0">
                <a:latin typeface="Arial" pitchFamily="34" charset="0"/>
              </a:rPr>
              <a:t>”</a:t>
            </a:r>
            <a:r>
              <a:rPr lang="zh-CN" altLang="en-US" sz="1700" smtClean="0"/>
              <a:t>淘金者出现了。</a:t>
            </a:r>
            <a:r>
              <a:rPr lang="en-US" altLang="zh-CN" sz="1700" smtClean="0"/>
              <a:t>2006</a:t>
            </a:r>
            <a:r>
              <a:rPr lang="zh-CN" altLang="en-US" sz="1700" smtClean="0"/>
              <a:t>年</a:t>
            </a:r>
            <a:r>
              <a:rPr lang="en-US" altLang="zh-CN" sz="1700" smtClean="0"/>
              <a:t>9</a:t>
            </a:r>
            <a:r>
              <a:rPr lang="zh-CN" altLang="en-US" sz="1700" smtClean="0"/>
              <a:t>月</a:t>
            </a:r>
            <a:r>
              <a:rPr lang="en-US" altLang="zh-CN" sz="1700" smtClean="0"/>
              <a:t>6</a:t>
            </a:r>
            <a:r>
              <a:rPr lang="zh-CN" altLang="en-US" sz="1700" smtClean="0"/>
              <a:t>日，福禧融资券以</a:t>
            </a:r>
            <a:r>
              <a:rPr lang="en-US" altLang="zh-CN" sz="1700" smtClean="0"/>
              <a:t>79.338</a:t>
            </a:r>
            <a:r>
              <a:rPr lang="zh-CN" altLang="en-US" sz="1700" smtClean="0"/>
              <a:t>元的平均价格成交了</a:t>
            </a:r>
            <a:r>
              <a:rPr lang="en-US" altLang="zh-CN" sz="1700" smtClean="0"/>
              <a:t>4200</a:t>
            </a:r>
            <a:r>
              <a:rPr lang="zh-CN" altLang="en-US" sz="1700" smtClean="0"/>
              <a:t>万元，共有两笔成交。其中一笔成交单价只有</a:t>
            </a:r>
            <a:r>
              <a:rPr lang="en-US" altLang="zh-CN" sz="1700" smtClean="0"/>
              <a:t>60</a:t>
            </a:r>
            <a:r>
              <a:rPr lang="zh-CN" altLang="en-US" sz="1700" smtClean="0"/>
              <a:t>元。另一笔成交单价为</a:t>
            </a:r>
            <a:r>
              <a:rPr lang="en-US" altLang="zh-CN" sz="1700" smtClean="0"/>
              <a:t>98</a:t>
            </a:r>
            <a:r>
              <a:rPr lang="zh-CN" altLang="en-US" sz="1700" smtClean="0"/>
              <a:t>元。 </a:t>
            </a:r>
          </a:p>
          <a:p>
            <a:pPr lvl="1" eaLnBrk="1" hangingPunct="1">
              <a:lnSpc>
                <a:spcPct val="140000"/>
              </a:lnSpc>
            </a:pPr>
            <a:r>
              <a:rPr lang="en-US" altLang="zh-CN" sz="1500" smtClean="0"/>
              <a:t>60</a:t>
            </a:r>
            <a:r>
              <a:rPr lang="zh-CN" altLang="en-US" sz="1500" smtClean="0"/>
              <a:t>元单价成交的那家福禧债的买家，便是总部位于深圳的第一创业证券。该公司当时买下了面值</a:t>
            </a:r>
            <a:r>
              <a:rPr lang="en-US" altLang="zh-CN" sz="1500" smtClean="0"/>
              <a:t>2100</a:t>
            </a:r>
            <a:r>
              <a:rPr lang="zh-CN" altLang="en-US" sz="1500" smtClean="0"/>
              <a:t>万的福禧债。 </a:t>
            </a:r>
          </a:p>
          <a:p>
            <a:pPr eaLnBrk="1" hangingPunct="1">
              <a:lnSpc>
                <a:spcPct val="140000"/>
              </a:lnSpc>
              <a:buFont typeface="Wingdings" pitchFamily="2" charset="2"/>
              <a:buNone/>
            </a:pPr>
            <a:endParaRPr lang="en-US" altLang="zh-CN" sz="1700"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177</a:t>
            </a:fld>
            <a:endParaRPr lang="en-US" altLang="zh-CN"/>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2"/>
          <p:cNvSpPr>
            <a:spLocks noGrp="1" noChangeArrowheads="1"/>
          </p:cNvSpPr>
          <p:nvPr>
            <p:ph type="title"/>
          </p:nvPr>
        </p:nvSpPr>
        <p:spPr/>
        <p:txBody>
          <a:bodyPr/>
          <a:lstStyle/>
          <a:p>
            <a:pPr eaLnBrk="1" hangingPunct="1"/>
            <a:r>
              <a:rPr lang="zh-CN" altLang="en-US" sz="3000" smtClean="0"/>
              <a:t>中国首只</a:t>
            </a:r>
            <a:r>
              <a:rPr lang="zh-CN" altLang="en-US" sz="3000" smtClean="0">
                <a:latin typeface="Arial" pitchFamily="34" charset="0"/>
              </a:rPr>
              <a:t>“</a:t>
            </a:r>
            <a:r>
              <a:rPr lang="zh-CN" altLang="en-US" sz="3000" smtClean="0"/>
              <a:t>垃圾债</a:t>
            </a:r>
            <a:r>
              <a:rPr lang="zh-CN" altLang="en-US" sz="3000" smtClean="0">
                <a:latin typeface="Arial" pitchFamily="34" charset="0"/>
              </a:rPr>
              <a:t>”</a:t>
            </a:r>
            <a:r>
              <a:rPr lang="zh-CN" altLang="en-US" sz="3000" smtClean="0"/>
              <a:t>福禧短期融资券</a:t>
            </a:r>
            <a:r>
              <a:rPr lang="zh-CN" altLang="en-US" sz="3400" smtClean="0"/>
              <a:t> </a:t>
            </a:r>
          </a:p>
        </p:txBody>
      </p:sp>
      <p:sp>
        <p:nvSpPr>
          <p:cNvPr id="196613" name="Rectangle 3"/>
          <p:cNvSpPr>
            <a:spLocks noGrp="1" noChangeArrowheads="1"/>
          </p:cNvSpPr>
          <p:nvPr>
            <p:ph idx="1"/>
          </p:nvPr>
        </p:nvSpPr>
        <p:spPr/>
        <p:txBody>
          <a:bodyPr/>
          <a:lstStyle/>
          <a:p>
            <a:pPr eaLnBrk="1" hangingPunct="1">
              <a:lnSpc>
                <a:spcPct val="110000"/>
              </a:lnSpc>
            </a:pPr>
            <a:r>
              <a:rPr lang="en-US" altLang="zh-CN" sz="1900" smtClean="0"/>
              <a:t>2007</a:t>
            </a:r>
            <a:r>
              <a:rPr lang="zh-CN" altLang="en-US" sz="1900" smtClean="0"/>
              <a:t>年</a:t>
            </a:r>
            <a:r>
              <a:rPr lang="en-US" altLang="zh-CN" sz="1900" smtClean="0"/>
              <a:t>2</a:t>
            </a:r>
            <a:r>
              <a:rPr lang="zh-CN" altLang="en-US" sz="1900" smtClean="0"/>
              <a:t>月</a:t>
            </a:r>
            <a:r>
              <a:rPr lang="en-US" altLang="zh-CN" sz="1900" smtClean="0"/>
              <a:t>27</a:t>
            </a:r>
            <a:r>
              <a:rPr lang="zh-CN" altLang="en-US" sz="1900" smtClean="0"/>
              <a:t>日下午，福禧债持有人参与了由央行主持的沟通会。当时的决定是，福禧债的偿付资金放在一个司法监管账户上，通过中央国债登记结算公司完成兑付。为了避免对金融市场造成震荡，福禧债的偿付将不发布公告。 </a:t>
            </a:r>
          </a:p>
          <a:p>
            <a:pPr eaLnBrk="1" hangingPunct="1">
              <a:lnSpc>
                <a:spcPct val="110000"/>
              </a:lnSpc>
            </a:pPr>
            <a:r>
              <a:rPr lang="zh-CN" altLang="en-US" sz="1900" smtClean="0"/>
              <a:t>福禧债在</a:t>
            </a:r>
            <a:r>
              <a:rPr lang="en-US" altLang="zh-CN" sz="1900" smtClean="0"/>
              <a:t>2007</a:t>
            </a:r>
            <a:r>
              <a:rPr lang="zh-CN" altLang="en-US" sz="1900" smtClean="0"/>
              <a:t>年</a:t>
            </a:r>
            <a:r>
              <a:rPr lang="en-US" altLang="zh-CN" sz="1900" smtClean="0"/>
              <a:t>3</a:t>
            </a:r>
            <a:r>
              <a:rPr lang="zh-CN" altLang="en-US" sz="1900" smtClean="0"/>
              <a:t>月</a:t>
            </a:r>
            <a:r>
              <a:rPr lang="en-US" altLang="zh-CN" sz="1900" smtClean="0"/>
              <a:t>7</a:t>
            </a:r>
            <a:r>
              <a:rPr lang="zh-CN" altLang="en-US" sz="1900" smtClean="0"/>
              <a:t>日兑付之后，第一创业证券那笔投资半年多的债券收益率为</a:t>
            </a:r>
            <a:r>
              <a:rPr lang="en-US" altLang="zh-CN" sz="1900" smtClean="0"/>
              <a:t>66</a:t>
            </a:r>
            <a:r>
              <a:rPr lang="zh-CN" altLang="en-US" sz="1900" smtClean="0"/>
              <a:t>％，年化收益率高达</a:t>
            </a:r>
            <a:r>
              <a:rPr lang="en-US" altLang="zh-CN" sz="1900" smtClean="0"/>
              <a:t>134.4</a:t>
            </a:r>
            <a:r>
              <a:rPr lang="zh-CN" altLang="en-US" sz="1900" smtClean="0"/>
              <a:t>％。中国垃圾债券</a:t>
            </a:r>
            <a:r>
              <a:rPr lang="zh-CN" altLang="en-US" sz="1900" smtClean="0">
                <a:latin typeface="Arial" pitchFamily="34" charset="0"/>
              </a:rPr>
              <a:t>“</a:t>
            </a:r>
            <a:r>
              <a:rPr lang="zh-CN" altLang="en-US" sz="1900" smtClean="0"/>
              <a:t>第一单</a:t>
            </a:r>
            <a:r>
              <a:rPr lang="zh-CN" altLang="en-US" sz="1900" smtClean="0">
                <a:latin typeface="Arial" pitchFamily="34" charset="0"/>
              </a:rPr>
              <a:t>”</a:t>
            </a:r>
            <a:r>
              <a:rPr lang="zh-CN" altLang="en-US" sz="1900" smtClean="0"/>
              <a:t>的收益令人满意。 </a:t>
            </a:r>
          </a:p>
          <a:p>
            <a:pPr eaLnBrk="1" hangingPunct="1">
              <a:lnSpc>
                <a:spcPct val="80000"/>
              </a:lnSpc>
            </a:pPr>
            <a:r>
              <a:rPr lang="zh-CN" altLang="en-US" sz="1900" smtClean="0"/>
              <a:t>福禧债的持有人包括商业银行、基金公司和保险公司，因此，中国银监会、证监会以及保监会都被动地介入到这场风波之中。按照监管部门的规定，保险公司和基金公司只能投资于国内信用级别在</a:t>
            </a:r>
            <a:r>
              <a:rPr lang="en-US" altLang="zh-CN" sz="1900" smtClean="0"/>
              <a:t>A-1</a:t>
            </a:r>
            <a:r>
              <a:rPr lang="zh-CN" altLang="en-US" sz="1900" smtClean="0"/>
              <a:t>以上的债券，商业银行购买融资券需要内控部门授信，也无法投资垃圾债券。</a:t>
            </a:r>
          </a:p>
          <a:p>
            <a:pPr eaLnBrk="1" hangingPunct="1">
              <a:lnSpc>
                <a:spcPct val="110000"/>
              </a:lnSpc>
            </a:pPr>
            <a:r>
              <a:rPr lang="zh-CN" altLang="en-US" sz="1900" smtClean="0"/>
              <a:t>一位参与其中的人士说，这是中国债券市场第一次真正经历信用风险，</a:t>
            </a:r>
            <a:r>
              <a:rPr lang="zh-CN" altLang="en-US" sz="1900" smtClean="0">
                <a:latin typeface="Arial" pitchFamily="34" charset="0"/>
              </a:rPr>
              <a:t>“</a:t>
            </a:r>
            <a:r>
              <a:rPr lang="zh-CN" altLang="en-US" sz="1900" smtClean="0"/>
              <a:t>历史的教训应该被记住</a:t>
            </a:r>
            <a:r>
              <a:rPr lang="zh-CN" altLang="en-US" sz="1900" smtClean="0">
                <a:latin typeface="Arial" pitchFamily="34" charset="0"/>
              </a:rPr>
              <a:t>”</a:t>
            </a:r>
            <a:r>
              <a:rPr lang="zh-CN" altLang="en-US" sz="1900"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178</a:t>
            </a:fld>
            <a:endParaRPr lang="en-US" altLang="zh-CN"/>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2"/>
          <p:cNvSpPr>
            <a:spLocks noGrp="1" noChangeArrowheads="1"/>
          </p:cNvSpPr>
          <p:nvPr>
            <p:ph type="title"/>
          </p:nvPr>
        </p:nvSpPr>
        <p:spPr/>
        <p:txBody>
          <a:bodyPr/>
          <a:lstStyle/>
          <a:p>
            <a:pPr eaLnBrk="1" hangingPunct="1"/>
            <a:r>
              <a:rPr lang="zh-CN" altLang="en-US" smtClean="0"/>
              <a:t>中国的垃圾债券市场</a:t>
            </a:r>
          </a:p>
        </p:txBody>
      </p:sp>
      <p:sp>
        <p:nvSpPr>
          <p:cNvPr id="197637" name="Rectangle 3"/>
          <p:cNvSpPr>
            <a:spLocks noGrp="1" noChangeArrowheads="1"/>
          </p:cNvSpPr>
          <p:nvPr>
            <p:ph idx="1"/>
          </p:nvPr>
        </p:nvSpPr>
        <p:spPr>
          <a:xfrm>
            <a:off x="457200" y="1828800"/>
            <a:ext cx="8229600" cy="4267200"/>
          </a:xfrm>
        </p:spPr>
        <p:txBody>
          <a:bodyPr/>
          <a:lstStyle/>
          <a:p>
            <a:pPr eaLnBrk="1" hangingPunct="1">
              <a:lnSpc>
                <a:spcPct val="80000"/>
              </a:lnSpc>
            </a:pPr>
            <a:r>
              <a:rPr lang="zh-CN" altLang="en-US" sz="2100" smtClean="0"/>
              <a:t>福禧投资控股有限公司是一家以收费路桥的投资、建设、运营和管理为主业的公司，拥有沪杭高速（上海</a:t>
            </a:r>
            <a:r>
              <a:rPr lang="en-US" altLang="zh-CN" sz="2100" smtClean="0"/>
              <a:t>A8</a:t>
            </a:r>
            <a:r>
              <a:rPr lang="zh-CN" altLang="en-US" sz="2100" smtClean="0"/>
              <a:t>公路）</a:t>
            </a:r>
            <a:r>
              <a:rPr lang="en-US" altLang="zh-CN" sz="2100" smtClean="0"/>
              <a:t>30</a:t>
            </a:r>
            <a:r>
              <a:rPr lang="zh-CN" altLang="en-US" sz="2100" smtClean="0"/>
              <a:t>年收费经营权和嘉金高速（上海</a:t>
            </a:r>
            <a:r>
              <a:rPr lang="en-US" altLang="zh-CN" sz="2100" smtClean="0"/>
              <a:t>A5</a:t>
            </a:r>
            <a:r>
              <a:rPr lang="zh-CN" altLang="en-US" sz="2100" smtClean="0"/>
              <a:t>公路）</a:t>
            </a:r>
            <a:r>
              <a:rPr lang="en-US" altLang="zh-CN" sz="2100" smtClean="0"/>
              <a:t>25</a:t>
            </a:r>
            <a:r>
              <a:rPr lang="zh-CN" altLang="en-US" sz="2100" smtClean="0"/>
              <a:t>年收费经营权。发行公告中号称</a:t>
            </a:r>
            <a:r>
              <a:rPr lang="zh-CN" altLang="en-US" sz="2100" smtClean="0">
                <a:latin typeface="Arial" pitchFamily="34" charset="0"/>
              </a:rPr>
              <a:t>“</a:t>
            </a:r>
            <a:r>
              <a:rPr lang="zh-CN" altLang="en-US" sz="2100" smtClean="0"/>
              <a:t>我国公路行业中资产规模最大的民营交通集团之一</a:t>
            </a:r>
            <a:r>
              <a:rPr lang="zh-CN" altLang="en-US" sz="2100" smtClean="0">
                <a:latin typeface="Arial" pitchFamily="34" charset="0"/>
              </a:rPr>
              <a:t>”</a:t>
            </a:r>
            <a:r>
              <a:rPr lang="zh-CN" altLang="en-US" sz="2100" smtClean="0"/>
              <a:t>。</a:t>
            </a:r>
            <a:r>
              <a:rPr lang="zh-CN" altLang="en-US" sz="2100" smtClean="0">
                <a:latin typeface="Arial" pitchFamily="34" charset="0"/>
              </a:rPr>
              <a:t> </a:t>
            </a:r>
            <a:r>
              <a:rPr lang="zh-CN" altLang="en-US" sz="2100" smtClean="0"/>
              <a:t> </a:t>
            </a:r>
          </a:p>
          <a:p>
            <a:pPr eaLnBrk="1" hangingPunct="1">
              <a:lnSpc>
                <a:spcPct val="80000"/>
              </a:lnSpc>
            </a:pPr>
            <a:r>
              <a:rPr lang="zh-CN" altLang="en-US" sz="2100" smtClean="0"/>
              <a:t>福禧于</a:t>
            </a:r>
            <a:r>
              <a:rPr lang="en-US" altLang="zh-CN" sz="2100" smtClean="0"/>
              <a:t>2006</a:t>
            </a:r>
            <a:r>
              <a:rPr lang="zh-CN" altLang="en-US" sz="2100" smtClean="0"/>
              <a:t>年</a:t>
            </a:r>
            <a:r>
              <a:rPr lang="en-US" altLang="zh-CN" sz="2100" smtClean="0"/>
              <a:t>3</a:t>
            </a:r>
            <a:r>
              <a:rPr lang="zh-CN" altLang="en-US" sz="2100" smtClean="0"/>
              <a:t>月</a:t>
            </a:r>
            <a:r>
              <a:rPr lang="en-US" altLang="zh-CN" sz="2100" smtClean="0"/>
              <a:t>7</a:t>
            </a:r>
            <a:r>
              <a:rPr lang="zh-CN" altLang="en-US" sz="2100" smtClean="0"/>
              <a:t>日发行</a:t>
            </a:r>
            <a:r>
              <a:rPr lang="en-US" altLang="zh-CN" sz="2100" smtClean="0"/>
              <a:t>10</a:t>
            </a:r>
            <a:r>
              <a:rPr lang="zh-CN" altLang="en-US" sz="2100" smtClean="0"/>
              <a:t>亿元，期限为一年的短期融资券。中国工商银行上海分行为其主承销商。</a:t>
            </a:r>
            <a:r>
              <a:rPr lang="zh-CN" altLang="en-US" sz="2100" smtClean="0">
                <a:latin typeface="Arial" pitchFamily="34" charset="0"/>
              </a:rPr>
              <a:t> </a:t>
            </a:r>
            <a:endParaRPr lang="zh-CN" altLang="en-US" sz="2100" smtClean="0"/>
          </a:p>
          <a:p>
            <a:pPr eaLnBrk="1" hangingPunct="1">
              <a:lnSpc>
                <a:spcPct val="80000"/>
              </a:lnSpc>
            </a:pPr>
            <a:r>
              <a:rPr lang="en-US" altLang="zh-CN" sz="2100" smtClean="0"/>
              <a:t>7</a:t>
            </a:r>
            <a:r>
              <a:rPr lang="zh-CN" altLang="en-US" sz="2100" smtClean="0"/>
              <a:t>月，由于涉嫌涉嫌挪用上海社保基金，公司董事长张荣坤协助政府有关部门接受调查的消息。</a:t>
            </a:r>
            <a:r>
              <a:rPr lang="en-US" altLang="zh-CN" sz="2100" smtClean="0"/>
              <a:t>8</a:t>
            </a:r>
            <a:r>
              <a:rPr lang="zh-CN" altLang="en-US" sz="2100" smtClean="0"/>
              <a:t>月， 其发行评级机构远东资信将福禧的信用等级由发行时的最高等级</a:t>
            </a:r>
            <a:r>
              <a:rPr lang="en-US" altLang="zh-CN" sz="2100" smtClean="0"/>
              <a:t>A-1</a:t>
            </a:r>
            <a:r>
              <a:rPr lang="zh-CN" altLang="en-US" sz="2100" smtClean="0"/>
              <a:t>调至</a:t>
            </a:r>
            <a:r>
              <a:rPr lang="en-US" altLang="zh-CN" sz="2100" smtClean="0"/>
              <a:t>C</a:t>
            </a:r>
            <a:r>
              <a:rPr lang="zh-CN" altLang="en-US" sz="2100" smtClean="0"/>
              <a:t>级，即垃圾债券。福禧券成为中国债券市场上第一只被评级机构认定为垃圾券的公司。</a:t>
            </a:r>
            <a:r>
              <a:rPr lang="zh-CN" altLang="en-US" sz="2100" smtClean="0">
                <a:latin typeface="Arial" pitchFamily="34" charset="0"/>
              </a:rPr>
              <a:t> </a:t>
            </a:r>
            <a:endParaRPr lang="zh-CN" altLang="en-US" sz="2100" smtClean="0"/>
          </a:p>
          <a:p>
            <a:pPr eaLnBrk="1" hangingPunct="1">
              <a:lnSpc>
                <a:spcPct val="80000"/>
              </a:lnSpc>
            </a:pPr>
            <a:r>
              <a:rPr lang="zh-CN" altLang="en-US" sz="2100" smtClean="0"/>
              <a:t> </a:t>
            </a:r>
            <a:r>
              <a:rPr lang="en-US" altLang="zh-CN" sz="2100" smtClean="0"/>
              <a:t>2006</a:t>
            </a:r>
            <a:r>
              <a:rPr lang="zh-CN" altLang="en-US" sz="2100" smtClean="0"/>
              <a:t>年</a:t>
            </a:r>
            <a:r>
              <a:rPr lang="en-US" altLang="zh-CN" sz="2100" smtClean="0"/>
              <a:t>9</a:t>
            </a:r>
            <a:r>
              <a:rPr lang="zh-CN" altLang="en-US" sz="2100" smtClean="0"/>
              <a:t>月</a:t>
            </a:r>
            <a:r>
              <a:rPr lang="en-US" altLang="zh-CN" sz="2100" smtClean="0"/>
              <a:t>6</a:t>
            </a:r>
            <a:r>
              <a:rPr lang="zh-CN" altLang="en-US" sz="2100" smtClean="0"/>
              <a:t>日，福禧融资券以</a:t>
            </a:r>
            <a:r>
              <a:rPr lang="en-US" altLang="zh-CN" sz="2100" smtClean="0"/>
              <a:t>79.338</a:t>
            </a:r>
            <a:r>
              <a:rPr lang="zh-CN" altLang="en-US" sz="2100" smtClean="0"/>
              <a:t>元的平均价格成交了</a:t>
            </a:r>
            <a:r>
              <a:rPr lang="en-US" altLang="zh-CN" sz="2100" smtClean="0"/>
              <a:t>4200</a:t>
            </a:r>
            <a:r>
              <a:rPr lang="zh-CN" altLang="en-US" sz="2100" smtClean="0"/>
              <a:t>万元，共有两笔成交。其中一笔成交单价只有</a:t>
            </a:r>
            <a:r>
              <a:rPr lang="en-US" altLang="zh-CN" sz="2100" smtClean="0"/>
              <a:t>60</a:t>
            </a:r>
            <a:r>
              <a:rPr lang="zh-CN" altLang="en-US" sz="2100" smtClean="0"/>
              <a:t>元。另一笔成交单价为</a:t>
            </a:r>
            <a:r>
              <a:rPr lang="en-US" altLang="zh-CN" sz="2100" smtClean="0"/>
              <a:t>98</a:t>
            </a:r>
            <a:r>
              <a:rPr lang="zh-CN" altLang="en-US" sz="2100" smtClean="0"/>
              <a:t>元。 </a:t>
            </a:r>
          </a:p>
          <a:p>
            <a:pPr eaLnBrk="1" hangingPunct="1">
              <a:lnSpc>
                <a:spcPct val="80000"/>
              </a:lnSpc>
            </a:pPr>
            <a:endParaRPr lang="en-US" altLang="zh-CN" sz="2100"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179</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债券形态</a:t>
            </a:r>
          </a:p>
        </p:txBody>
      </p:sp>
      <p:sp>
        <p:nvSpPr>
          <p:cNvPr id="19459" name="内容占位符 2"/>
          <p:cNvSpPr>
            <a:spLocks noGrp="1"/>
          </p:cNvSpPr>
          <p:nvPr>
            <p:ph idx="1"/>
          </p:nvPr>
        </p:nvSpPr>
        <p:spPr/>
        <p:txBody>
          <a:bodyPr/>
          <a:lstStyle/>
          <a:p>
            <a:pPr eaLnBrk="1" hangingPunct="1"/>
            <a:r>
              <a:rPr lang="zh-CN" altLang="en-US" smtClean="0"/>
              <a:t>实物债券</a:t>
            </a:r>
            <a:endParaRPr lang="en-US" altLang="zh-CN" smtClean="0"/>
          </a:p>
          <a:p>
            <a:pPr eaLnBrk="1" hangingPunct="1"/>
            <a:r>
              <a:rPr lang="zh-CN" altLang="en-US" smtClean="0"/>
              <a:t>凭证式债券</a:t>
            </a:r>
            <a:endParaRPr lang="en-US" altLang="zh-CN" smtClean="0"/>
          </a:p>
          <a:p>
            <a:pPr eaLnBrk="1" hangingPunct="1"/>
            <a:r>
              <a:rPr lang="zh-CN" altLang="en-US" smtClean="0"/>
              <a:t>记账式债券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2"/>
          <p:cNvSpPr>
            <a:spLocks noGrp="1" noChangeArrowheads="1"/>
          </p:cNvSpPr>
          <p:nvPr>
            <p:ph type="title"/>
          </p:nvPr>
        </p:nvSpPr>
        <p:spPr/>
        <p:txBody>
          <a:bodyPr/>
          <a:lstStyle/>
          <a:p>
            <a:pPr eaLnBrk="1" hangingPunct="1"/>
            <a:endParaRPr lang="zh-CN" altLang="zh-CN" smtClean="0"/>
          </a:p>
        </p:txBody>
      </p:sp>
      <p:sp>
        <p:nvSpPr>
          <p:cNvPr id="198661" name="Rectangle 3"/>
          <p:cNvSpPr>
            <a:spLocks noGrp="1" noChangeArrowheads="1"/>
          </p:cNvSpPr>
          <p:nvPr>
            <p:ph idx="1"/>
          </p:nvPr>
        </p:nvSpPr>
        <p:spPr/>
        <p:txBody>
          <a:bodyPr/>
          <a:lstStyle/>
          <a:p>
            <a:pPr eaLnBrk="1" hangingPunct="1">
              <a:lnSpc>
                <a:spcPct val="90000"/>
              </a:lnSpc>
            </a:pPr>
            <a:r>
              <a:rPr lang="en-US" altLang="zh-CN" sz="2600" smtClean="0"/>
              <a:t>10</a:t>
            </a:r>
            <a:r>
              <a:rPr lang="zh-CN" altLang="en-US" sz="2600" smtClean="0"/>
              <a:t>月，张荣坤被证实依法逮捕。</a:t>
            </a:r>
            <a:r>
              <a:rPr lang="zh-CN" altLang="en-US" sz="2600" smtClean="0">
                <a:latin typeface="Arial" pitchFamily="34" charset="0"/>
              </a:rPr>
              <a:t> </a:t>
            </a:r>
            <a:r>
              <a:rPr lang="zh-CN" altLang="en-US" sz="2600" smtClean="0"/>
              <a:t> </a:t>
            </a:r>
          </a:p>
          <a:p>
            <a:pPr eaLnBrk="1" hangingPunct="1">
              <a:lnSpc>
                <a:spcPct val="90000"/>
              </a:lnSpc>
            </a:pPr>
            <a:r>
              <a:rPr lang="zh-CN" altLang="en-US" sz="2600" smtClean="0"/>
              <a:t>福禧最后一次发行公告是在今年</a:t>
            </a:r>
            <a:r>
              <a:rPr lang="en-US" altLang="zh-CN" sz="2600" smtClean="0"/>
              <a:t>1</a:t>
            </a:r>
            <a:r>
              <a:rPr lang="zh-CN" altLang="en-US" sz="2600" smtClean="0"/>
              <a:t>月</a:t>
            </a:r>
            <a:r>
              <a:rPr lang="en-US" altLang="zh-CN" sz="2600" smtClean="0"/>
              <a:t>8</a:t>
            </a:r>
            <a:r>
              <a:rPr lang="zh-CN" altLang="en-US" sz="2600" smtClean="0"/>
              <a:t>日，公告称，</a:t>
            </a:r>
            <a:r>
              <a:rPr lang="zh-CN" altLang="en-US" sz="2600" smtClean="0">
                <a:latin typeface="Arial" pitchFamily="34" charset="0"/>
              </a:rPr>
              <a:t>“</a:t>
            </a:r>
            <a:r>
              <a:rPr lang="zh-CN" altLang="en-US" sz="2600" smtClean="0"/>
              <a:t>由于公司在协助政府有关部门进行调查，无法按期公布</a:t>
            </a:r>
            <a:r>
              <a:rPr lang="en-US" altLang="zh-CN" sz="2600" smtClean="0"/>
              <a:t>2006</a:t>
            </a:r>
            <a:r>
              <a:rPr lang="zh-CN" altLang="en-US" sz="2600" smtClean="0"/>
              <a:t>年第四季度的财务报表</a:t>
            </a:r>
            <a:r>
              <a:rPr lang="zh-CN" altLang="en-US" sz="2600" smtClean="0">
                <a:latin typeface="Arial" pitchFamily="34" charset="0"/>
              </a:rPr>
              <a:t>”</a:t>
            </a:r>
            <a:r>
              <a:rPr lang="zh-CN" altLang="en-US" sz="2600" smtClean="0"/>
              <a:t>。</a:t>
            </a:r>
            <a:r>
              <a:rPr lang="zh-CN" altLang="en-US" sz="2600" smtClean="0">
                <a:latin typeface="Arial" pitchFamily="34" charset="0"/>
              </a:rPr>
              <a:t> </a:t>
            </a:r>
            <a:r>
              <a:rPr lang="zh-CN" altLang="en-US" sz="2600" smtClean="0"/>
              <a:t> </a:t>
            </a:r>
          </a:p>
          <a:p>
            <a:pPr eaLnBrk="1" hangingPunct="1">
              <a:lnSpc>
                <a:spcPct val="90000"/>
              </a:lnSpc>
            </a:pPr>
            <a:r>
              <a:rPr lang="zh-CN" altLang="en-US" sz="2600" smtClean="0"/>
              <a:t>福禧事件过后，短期融资券市场出现了明显的</a:t>
            </a:r>
            <a:r>
              <a:rPr lang="zh-CN" altLang="en-US" sz="2600" smtClean="0">
                <a:latin typeface="Arial" pitchFamily="34" charset="0"/>
              </a:rPr>
              <a:t>“</a:t>
            </a:r>
            <a:r>
              <a:rPr lang="zh-CN" altLang="en-US" sz="2600" smtClean="0"/>
              <a:t>国</a:t>
            </a:r>
            <a:r>
              <a:rPr lang="zh-CN" altLang="en-US" sz="2600" smtClean="0">
                <a:latin typeface="Arial" pitchFamily="34" charset="0"/>
              </a:rPr>
              <a:t>”</a:t>
            </a:r>
            <a:r>
              <a:rPr lang="zh-CN" altLang="en-US" sz="2600" smtClean="0"/>
              <a:t>，</a:t>
            </a:r>
            <a:r>
              <a:rPr lang="zh-CN" altLang="en-US" sz="2600" smtClean="0">
                <a:latin typeface="Arial" pitchFamily="34" charset="0"/>
              </a:rPr>
              <a:t>“</a:t>
            </a:r>
            <a:r>
              <a:rPr lang="zh-CN" altLang="en-US" sz="2600" smtClean="0"/>
              <a:t>民</a:t>
            </a:r>
            <a:r>
              <a:rPr lang="zh-CN" altLang="en-US" sz="2600" smtClean="0">
                <a:latin typeface="Arial" pitchFamily="34" charset="0"/>
              </a:rPr>
              <a:t>”</a:t>
            </a:r>
            <a:r>
              <a:rPr lang="zh-CN" altLang="en-US" sz="2600" smtClean="0"/>
              <a:t>分化，国字头大公司依然受追捧，而民营企业则身受重创。</a:t>
            </a:r>
            <a:r>
              <a:rPr lang="zh-CN" altLang="en-US" sz="2600" smtClean="0">
                <a:latin typeface="Arial" pitchFamily="34" charset="0"/>
              </a:rPr>
              <a:t> </a:t>
            </a:r>
            <a:endParaRPr lang="zh-CN" altLang="en-US" sz="2600" smtClean="0"/>
          </a:p>
          <a:p>
            <a:pPr eaLnBrk="1" hangingPunct="1">
              <a:lnSpc>
                <a:spcPct val="90000"/>
              </a:lnSpc>
            </a:pPr>
            <a:r>
              <a:rPr lang="en-US" altLang="zh-CN" sz="2600" smtClean="0"/>
              <a:t>2007</a:t>
            </a:r>
            <a:r>
              <a:rPr lang="zh-CN" altLang="en-US" sz="2600" smtClean="0"/>
              <a:t>年</a:t>
            </a:r>
            <a:r>
              <a:rPr lang="en-US" altLang="zh-CN" sz="2600" smtClean="0"/>
              <a:t>3</a:t>
            </a:r>
            <a:r>
              <a:rPr lang="zh-CN" altLang="en-US" sz="2600" smtClean="0"/>
              <a:t>月</a:t>
            </a:r>
            <a:r>
              <a:rPr lang="en-US" altLang="zh-CN" sz="2600" smtClean="0"/>
              <a:t>7</a:t>
            </a:r>
            <a:r>
              <a:rPr lang="zh-CN" altLang="en-US" sz="2600" smtClean="0"/>
              <a:t>日作为国内第一批</a:t>
            </a:r>
            <a:r>
              <a:rPr lang="zh-CN" altLang="en-US" sz="2600" smtClean="0">
                <a:latin typeface="Arial" pitchFamily="34" charset="0"/>
              </a:rPr>
              <a:t>“</a:t>
            </a:r>
            <a:r>
              <a:rPr lang="zh-CN" altLang="en-US" sz="2600" smtClean="0"/>
              <a:t>垃圾债券</a:t>
            </a:r>
            <a:r>
              <a:rPr lang="zh-CN" altLang="en-US" sz="2600" smtClean="0">
                <a:latin typeface="Arial" pitchFamily="34" charset="0"/>
              </a:rPr>
              <a:t>”</a:t>
            </a:r>
            <a:r>
              <a:rPr lang="zh-CN" altLang="en-US" sz="2600" smtClean="0"/>
              <a:t>买家之一的第一创业证券，兑付后年化收益率高达</a:t>
            </a:r>
            <a:r>
              <a:rPr lang="en-US" altLang="zh-CN" sz="2600" smtClean="0"/>
              <a:t>134.4%</a:t>
            </a:r>
            <a:r>
              <a:rPr lang="zh-CN" altLang="en-US" sz="260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180</a:t>
            </a:fld>
            <a:endParaRPr lang="en-US" altLang="zh-CN"/>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2"/>
          <p:cNvSpPr>
            <a:spLocks noGrp="1" noChangeArrowheads="1"/>
          </p:cNvSpPr>
          <p:nvPr>
            <p:ph type="title"/>
          </p:nvPr>
        </p:nvSpPr>
        <p:spPr/>
        <p:txBody>
          <a:bodyPr/>
          <a:lstStyle/>
          <a:p>
            <a:pPr eaLnBrk="1" hangingPunct="1"/>
            <a:r>
              <a:rPr lang="zh-CN" altLang="en-US" smtClean="0"/>
              <a:t>福禧债券走势</a:t>
            </a:r>
          </a:p>
        </p:txBody>
      </p:sp>
      <p:pic>
        <p:nvPicPr>
          <p:cNvPr id="199685" name="Picture 3" descr="3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6172200"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181</a:t>
            </a:fld>
            <a:endParaRPr lang="en-US" altLang="zh-CN"/>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tIns="39763"/>
          <a:lstStyle/>
          <a:p>
            <a:r>
              <a:rPr lang="zh-CN" altLang="en-US" dirty="0" smtClean="0"/>
              <a:t>刚性兑付实质打破</a:t>
            </a:r>
            <a:endParaRPr lang="zh-CN" altLang="en-US" dirty="0"/>
          </a:p>
        </p:txBody>
      </p:sp>
      <p:sp>
        <p:nvSpPr>
          <p:cNvPr id="3" name="内容占位符 2"/>
          <p:cNvSpPr>
            <a:spLocks noGrp="1"/>
          </p:cNvSpPr>
          <p:nvPr>
            <p:ph idx="1"/>
          </p:nvPr>
        </p:nvSpPr>
        <p:spPr/>
        <p:txBody>
          <a:bodyPr lIns="79525" tIns="39763" rIns="79525" bIns="39763">
            <a:normAutofit/>
          </a:bodyPr>
          <a:lstStyle/>
          <a:p>
            <a:r>
              <a:rPr lang="zh-CN" altLang="zh-CN" sz="2400" dirty="0"/>
              <a:t>以“泛亚”为代表的各类事件已经充分说明：刚性兑付的神话已经破灭。这警示着金融行业的各方参与者，市场风险、信用风险、流动性风险等是真实存在的，一旦发生，会带来实际的资本损失。</a:t>
            </a:r>
          </a:p>
          <a:p>
            <a:r>
              <a:rPr lang="zh-CN" altLang="zh-CN" sz="2400" dirty="0"/>
              <a:t>中国资本市场风险敞口的不断暴露，让投资人越来越意识到资产配置过程中控制风险的重要性。</a:t>
            </a:r>
            <a:endParaRPr lang="en-US" altLang="zh-CN" sz="2400" dirty="0"/>
          </a:p>
          <a:p>
            <a:pPr lvl="1"/>
            <a:r>
              <a:rPr lang="zh-CN" altLang="en-US" dirty="0"/>
              <a:t>早期福禧融资券、超日债</a:t>
            </a:r>
            <a:r>
              <a:rPr lang="en-US" altLang="zh-CN" dirty="0"/>
              <a:t>……</a:t>
            </a:r>
          </a:p>
          <a:p>
            <a:pPr lvl="1"/>
            <a:r>
              <a:rPr lang="zh-CN" altLang="en-US" dirty="0"/>
              <a:t>中科云网、珠海中富、天威集团、中钢股份</a:t>
            </a:r>
            <a:endParaRPr lang="en-US" altLang="zh-CN" dirty="0"/>
          </a:p>
          <a:p>
            <a:r>
              <a:rPr lang="zh-CN" altLang="zh-CN" sz="2400" dirty="0" smtClean="0"/>
              <a:t>不良</a:t>
            </a:r>
            <a:r>
              <a:rPr lang="zh-CN" altLang="zh-CN" sz="2400" dirty="0"/>
              <a:t>和刚兑</a:t>
            </a:r>
            <a:r>
              <a:rPr lang="zh-CN" altLang="zh-CN" sz="2400" dirty="0" smtClean="0"/>
              <a:t>压力</a:t>
            </a:r>
            <a:r>
              <a:rPr lang="zh-CN" altLang="en-US" sz="2400" dirty="0" smtClean="0"/>
              <a:t>逐年增大</a:t>
            </a:r>
            <a:endParaRPr lang="zh-CN" altLang="en-US" sz="2400" dirty="0"/>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C52CBD05-D400-42F0-984C-5C50F7D56DE0}" type="slidenum">
              <a:rPr lang="en-US" altLang="zh-CN" smtClean="0"/>
              <a:pPr>
                <a:defRPr/>
              </a:pPr>
              <a:t>182</a:t>
            </a:fld>
            <a:endParaRPr lang="en-US" altLang="zh-CN"/>
          </a:p>
        </p:txBody>
      </p:sp>
    </p:spTree>
    <p:extLst>
      <p:ext uri="{BB962C8B-B14F-4D97-AF65-F5344CB8AC3E}">
        <p14:creationId xmlns:p14="http://schemas.microsoft.com/office/powerpoint/2010/main" val="20964986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关于债券评级的探讨</a:t>
            </a:r>
            <a:endParaRPr lang="zh-CN" altLang="en-US" dirty="0"/>
          </a:p>
        </p:txBody>
      </p:sp>
      <p:sp>
        <p:nvSpPr>
          <p:cNvPr id="3" name="内容占位符 2"/>
          <p:cNvSpPr>
            <a:spLocks noGrp="1"/>
          </p:cNvSpPr>
          <p:nvPr>
            <p:ph idx="1"/>
          </p:nvPr>
        </p:nvSpPr>
        <p:spPr/>
        <p:txBody>
          <a:bodyPr/>
          <a:lstStyle/>
          <a:p>
            <a:r>
              <a:rPr lang="zh-CN" altLang="en-US" dirty="0" smtClean="0"/>
              <a:t>评级付费的问题</a:t>
            </a:r>
            <a:endParaRPr lang="en-US" altLang="zh-CN" dirty="0" smtClean="0"/>
          </a:p>
          <a:p>
            <a:r>
              <a:rPr lang="zh-CN" altLang="en-US" dirty="0" smtClean="0"/>
              <a:t>如何看待国内市场上的评级</a:t>
            </a:r>
            <a:endParaRPr lang="en-US" altLang="zh-CN" dirty="0" smtClean="0"/>
          </a:p>
          <a:p>
            <a:r>
              <a:rPr lang="zh-CN" altLang="en-US" dirty="0" smtClean="0"/>
              <a:t>如何看待国外机构对中资机构的评级</a:t>
            </a:r>
            <a:endParaRPr lang="en-US" altLang="zh-CN" dirty="0" smtClean="0"/>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C52CBD05-D400-42F0-984C-5C50F7D56DE0}" type="slidenum">
              <a:rPr lang="en-US" altLang="zh-CN" smtClean="0"/>
              <a:pPr>
                <a:defRPr/>
              </a:pPr>
              <a:t>183</a:t>
            </a:fld>
            <a:endParaRPr lang="en-US" altLang="zh-CN"/>
          </a:p>
        </p:txBody>
      </p:sp>
    </p:spTree>
    <p:extLst>
      <p:ext uri="{BB962C8B-B14F-4D97-AF65-F5344CB8AC3E}">
        <p14:creationId xmlns:p14="http://schemas.microsoft.com/office/powerpoint/2010/main" val="44637794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5" y="581961"/>
            <a:ext cx="7756285" cy="533463"/>
          </a:xfrm>
        </p:spPr>
        <p:txBody>
          <a:bodyPr tIns="39763">
            <a:noAutofit/>
          </a:bodyPr>
          <a:lstStyle/>
          <a:p>
            <a:r>
              <a:rPr lang="zh-CN" altLang="en-US" sz="4000" dirty="0" smtClean="0"/>
              <a:t>主动评级与被动评级的评级分布</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184</a:t>
            </a:fld>
            <a:endParaRPr lang="zh-CN" altLang="en-US"/>
          </a:p>
        </p:txBody>
      </p:sp>
      <p:sp>
        <p:nvSpPr>
          <p:cNvPr id="6" name="Rectangle 2"/>
          <p:cNvSpPr>
            <a:spLocks noChangeArrowheads="1"/>
          </p:cNvSpPr>
          <p:nvPr/>
        </p:nvSpPr>
        <p:spPr bwMode="auto">
          <a:xfrm>
            <a:off x="0" y="-184660"/>
            <a:ext cx="184712" cy="36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1" tIns="45715" rIns="91431" bIns="45715"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57368986"/>
              </p:ext>
            </p:extLst>
          </p:nvPr>
        </p:nvGraphicFramePr>
        <p:xfrm>
          <a:off x="1187625" y="1844824"/>
          <a:ext cx="6048672" cy="4386108"/>
        </p:xfrm>
        <a:graphic>
          <a:graphicData uri="http://schemas.openxmlformats.org/presentationml/2006/ole">
            <mc:AlternateContent xmlns:mc="http://schemas.openxmlformats.org/markup-compatibility/2006">
              <mc:Choice xmlns:v="urn:schemas-microsoft-com:vml" Requires="v">
                <p:oleObj spid="_x0000_s191498" r:id="rId3" imgW="56492813" imgH="40947883" progId="Origin50.Graph">
                  <p:embed/>
                </p:oleObj>
              </mc:Choice>
              <mc:Fallback>
                <p:oleObj r:id="rId3" imgW="56492813" imgH="40947883"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5" y="1844824"/>
                        <a:ext cx="6048672" cy="4386108"/>
                      </a:xfrm>
                      <a:prstGeom prst="rect">
                        <a:avLst/>
                      </a:prstGeom>
                      <a:noFill/>
                    </p:spPr>
                  </p:pic>
                </p:oleObj>
              </mc:Fallback>
            </mc:AlternateContent>
          </a:graphicData>
        </a:graphic>
      </p:graphicFrame>
    </p:spTree>
    <p:extLst>
      <p:ext uri="{BB962C8B-B14F-4D97-AF65-F5344CB8AC3E}">
        <p14:creationId xmlns:p14="http://schemas.microsoft.com/office/powerpoint/2010/main" val="211577825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5" y="581961"/>
            <a:ext cx="7451485" cy="533463"/>
          </a:xfrm>
        </p:spPr>
        <p:txBody>
          <a:bodyPr tIns="39763">
            <a:noAutofit/>
          </a:bodyPr>
          <a:lstStyle/>
          <a:p>
            <a:r>
              <a:rPr lang="zh-CN" altLang="en-US" sz="3200" dirty="0" smtClean="0"/>
              <a:t>评级对比（</a:t>
            </a:r>
            <a:r>
              <a:rPr lang="en-US" altLang="zh-CN" sz="3200" dirty="0" smtClean="0"/>
              <a:t>2016</a:t>
            </a:r>
            <a:r>
              <a:rPr lang="zh-CN" altLang="en-US" sz="3200" dirty="0" smtClean="0"/>
              <a:t>）：中债资信 </a:t>
            </a:r>
            <a:r>
              <a:rPr lang="en-US" altLang="zh-CN" sz="3200" dirty="0" smtClean="0"/>
              <a:t>vs. </a:t>
            </a:r>
            <a:r>
              <a:rPr lang="zh-CN" altLang="en-US" sz="3200" dirty="0" smtClean="0"/>
              <a:t>其他</a:t>
            </a:r>
            <a:endParaRPr lang="zh-CN" altLang="en-US" sz="3200" dirty="0"/>
          </a:p>
        </p:txBody>
      </p:sp>
      <p:sp>
        <p:nvSpPr>
          <p:cNvPr id="3" name="内容占位符 2"/>
          <p:cNvSpPr>
            <a:spLocks noGrp="1"/>
          </p:cNvSpPr>
          <p:nvPr>
            <p:ph idx="1"/>
          </p:nvPr>
        </p:nvSpPr>
        <p:spPr/>
        <p:txBody>
          <a:bodyPr lIns="79525" tIns="39763" rIns="79525" bIns="39763"/>
          <a:lstStyle/>
          <a:p>
            <a:endParaRPr lang="zh-CN" altLang="en-US"/>
          </a:p>
        </p:txBody>
      </p:sp>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185</a:t>
            </a:fld>
            <a:endParaRPr lang="en-US" altLang="zh-CN"/>
          </a:p>
        </p:txBody>
      </p:sp>
      <p:graphicFrame>
        <p:nvGraphicFramePr>
          <p:cNvPr id="5" name="图表 4"/>
          <p:cNvGraphicFramePr/>
          <p:nvPr>
            <p:extLst>
              <p:ext uri="{D42A27DB-BD31-4B8C-83A1-F6EECF244321}">
                <p14:modId xmlns:p14="http://schemas.microsoft.com/office/powerpoint/2010/main" val="3387037287"/>
              </p:ext>
            </p:extLst>
          </p:nvPr>
        </p:nvGraphicFramePr>
        <p:xfrm>
          <a:off x="1024377" y="1552718"/>
          <a:ext cx="7034080" cy="3881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30741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4" y="581961"/>
            <a:ext cx="4403485" cy="533463"/>
          </a:xfrm>
        </p:spPr>
        <p:txBody>
          <a:bodyPr tIns="39763">
            <a:normAutofit fontScale="90000"/>
          </a:bodyPr>
          <a:lstStyle/>
          <a:p>
            <a:r>
              <a:rPr lang="zh-CN" altLang="zh-CN" dirty="0"/>
              <a:t>评级级差分析</a:t>
            </a:r>
            <a:endParaRPr lang="zh-CN" altLang="en-US" dirty="0"/>
          </a:p>
        </p:txBody>
      </p:sp>
      <p:sp>
        <p:nvSpPr>
          <p:cNvPr id="3" name="内容占位符 2"/>
          <p:cNvSpPr>
            <a:spLocks noGrp="1"/>
          </p:cNvSpPr>
          <p:nvPr>
            <p:ph idx="1"/>
          </p:nvPr>
        </p:nvSpPr>
        <p:spPr/>
        <p:txBody>
          <a:bodyPr lIns="79525" tIns="39763" rIns="79525" bIns="39763"/>
          <a:lstStyle/>
          <a:p>
            <a:endParaRPr lang="zh-CN" altLang="en-US" dirty="0"/>
          </a:p>
        </p:txBody>
      </p:sp>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186</a:t>
            </a:fld>
            <a:endParaRPr lang="en-US" altLang="zh-CN"/>
          </a:p>
        </p:txBody>
      </p:sp>
      <p:graphicFrame>
        <p:nvGraphicFramePr>
          <p:cNvPr id="5" name="图表 4"/>
          <p:cNvGraphicFramePr/>
          <p:nvPr>
            <p:extLst>
              <p:ext uri="{D42A27DB-BD31-4B8C-83A1-F6EECF244321}">
                <p14:modId xmlns:p14="http://schemas.microsoft.com/office/powerpoint/2010/main" val="1822192652"/>
              </p:ext>
            </p:extLst>
          </p:nvPr>
        </p:nvGraphicFramePr>
        <p:xfrm>
          <a:off x="1024377" y="1552718"/>
          <a:ext cx="6972914" cy="4334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158627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591312"/>
          </a:xfrm>
        </p:spPr>
        <p:txBody>
          <a:bodyPr tIns="39763">
            <a:normAutofit fontScale="90000"/>
          </a:bodyPr>
          <a:lstStyle/>
          <a:p>
            <a:r>
              <a:rPr lang="zh-CN" altLang="en-US" dirty="0" smtClean="0"/>
              <a:t>财务数据对比：净资产规模</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893044403"/>
              </p:ext>
            </p:extLst>
          </p:nvPr>
        </p:nvGraphicFramePr>
        <p:xfrm>
          <a:off x="412718" y="1617418"/>
          <a:ext cx="8196021" cy="4370358"/>
        </p:xfrm>
        <a:graphic>
          <a:graphicData uri="http://schemas.openxmlformats.org/drawingml/2006/table">
            <a:tbl>
              <a:tblPr firstRow="1" firstCol="1" bandRow="1">
                <a:tableStyleId>{21E4AEA4-8DFA-4A89-87EB-49C32662AFE0}</a:tableStyleId>
              </a:tblPr>
              <a:tblGrid>
                <a:gridCol w="1096628"/>
                <a:gridCol w="917954"/>
                <a:gridCol w="817963"/>
                <a:gridCol w="952377"/>
                <a:gridCol w="954017"/>
                <a:gridCol w="1227764"/>
                <a:gridCol w="1090071"/>
                <a:gridCol w="1139247"/>
              </a:tblGrid>
              <a:tr h="219091">
                <a:tc>
                  <a:txBody>
                    <a:bodyPr/>
                    <a:lstStyle/>
                    <a:p>
                      <a:pPr indent="127000" algn="just">
                        <a:spcAft>
                          <a:spcPts val="0"/>
                        </a:spcAft>
                      </a:pPr>
                      <a:r>
                        <a:rPr lang="zh-CN" sz="1400" kern="0" dirty="0">
                          <a:effectLst/>
                        </a:rPr>
                        <a:t>净资产对数</a:t>
                      </a:r>
                      <a:endParaRPr lang="zh-CN" sz="1400" kern="100" dirty="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[2,3)</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[3,4)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[4,5)</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[5,6)</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[6,7)</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&gt;7</a:t>
                      </a:r>
                      <a:endParaRPr lang="zh-CN" sz="1400" kern="100">
                        <a:effectLst/>
                        <a:latin typeface="Calibri"/>
                        <a:ea typeface="宋体"/>
                        <a:cs typeface="Times New Roman"/>
                      </a:endParaRPr>
                    </a:p>
                  </a:txBody>
                  <a:tcPr marL="58254" marR="58254" marT="0" marB="0" anchor="ctr"/>
                </a:tc>
                <a:tc rowSpan="2">
                  <a:txBody>
                    <a:bodyPr/>
                    <a:lstStyle/>
                    <a:p>
                      <a:pPr indent="127000" algn="just">
                        <a:spcAft>
                          <a:spcPts val="0"/>
                        </a:spcAft>
                      </a:pPr>
                      <a:r>
                        <a:rPr lang="zh-CN" sz="1400" kern="0">
                          <a:effectLst/>
                        </a:rPr>
                        <a:t>均值</a:t>
                      </a:r>
                      <a:endParaRPr lang="zh-CN" sz="1400" kern="100">
                        <a:effectLst/>
                        <a:latin typeface="Calibri"/>
                        <a:ea typeface="宋体"/>
                        <a:cs typeface="Times New Roman"/>
                      </a:endParaRPr>
                    </a:p>
                  </a:txBody>
                  <a:tcPr marL="58254" marR="58254" marT="0" marB="0" anchor="ctr"/>
                </a:tc>
              </a:tr>
              <a:tr h="438182">
                <a:tc>
                  <a:txBody>
                    <a:bodyPr/>
                    <a:lstStyle/>
                    <a:p>
                      <a:pPr indent="127000" algn="just">
                        <a:spcAft>
                          <a:spcPts val="0"/>
                        </a:spcAft>
                      </a:pPr>
                      <a:r>
                        <a:rPr lang="zh-CN" sz="1400" kern="0" dirty="0">
                          <a:effectLst/>
                        </a:rPr>
                        <a:t>净资产</a:t>
                      </a:r>
                      <a:endParaRPr lang="zh-CN" sz="1400" kern="100" dirty="0">
                        <a:effectLst/>
                      </a:endParaRPr>
                    </a:p>
                    <a:p>
                      <a:pPr indent="127000" algn="just">
                        <a:spcAft>
                          <a:spcPts val="0"/>
                        </a:spcAft>
                      </a:pPr>
                      <a:r>
                        <a:rPr lang="en-US" sz="1400" kern="0" dirty="0">
                          <a:effectLst/>
                        </a:rPr>
                        <a:t>(</a:t>
                      </a:r>
                      <a:r>
                        <a:rPr lang="zh-CN" sz="1400" kern="0" dirty="0">
                          <a:effectLst/>
                        </a:rPr>
                        <a:t>亿元</a:t>
                      </a:r>
                      <a:r>
                        <a:rPr lang="en-US" sz="1400" kern="0" dirty="0">
                          <a:effectLst/>
                        </a:rPr>
                        <a:t>)</a:t>
                      </a:r>
                      <a:endParaRPr lang="zh-CN" sz="1400" kern="100" dirty="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[7.39,</a:t>
                      </a:r>
                      <a:endParaRPr lang="zh-CN" sz="1400" kern="100">
                        <a:effectLst/>
                      </a:endParaRPr>
                    </a:p>
                    <a:p>
                      <a:pPr indent="127000" algn="just">
                        <a:spcAft>
                          <a:spcPts val="0"/>
                        </a:spcAft>
                      </a:pPr>
                      <a:r>
                        <a:rPr lang="en-US" sz="1400" kern="0">
                          <a:effectLst/>
                        </a:rPr>
                        <a:t>20.09)</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[20.09,54.6)</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[54.6,</a:t>
                      </a:r>
                      <a:endParaRPr lang="zh-CN" sz="1400" kern="100">
                        <a:effectLst/>
                      </a:endParaRPr>
                    </a:p>
                    <a:p>
                      <a:pPr indent="127000" algn="just">
                        <a:spcAft>
                          <a:spcPts val="0"/>
                        </a:spcAft>
                      </a:pPr>
                      <a:r>
                        <a:rPr lang="en-US" sz="1400" kern="0">
                          <a:effectLst/>
                        </a:rPr>
                        <a:t>148.41)</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[148.41</a:t>
                      </a:r>
                      <a:endParaRPr lang="zh-CN" sz="1400" kern="100">
                        <a:effectLst/>
                      </a:endParaRPr>
                    </a:p>
                    <a:p>
                      <a:pPr indent="127000" algn="just">
                        <a:spcAft>
                          <a:spcPts val="0"/>
                        </a:spcAft>
                      </a:pPr>
                      <a:r>
                        <a:rPr lang="en-US" sz="1400" kern="0">
                          <a:effectLst/>
                        </a:rPr>
                        <a:t>403.43)</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[403.43,</a:t>
                      </a:r>
                      <a:endParaRPr lang="zh-CN" sz="1400" kern="100">
                        <a:effectLst/>
                      </a:endParaRPr>
                    </a:p>
                    <a:p>
                      <a:pPr indent="127000" algn="just">
                        <a:spcAft>
                          <a:spcPts val="0"/>
                        </a:spcAft>
                      </a:pPr>
                      <a:r>
                        <a:rPr lang="en-US" sz="1400" kern="0">
                          <a:effectLst/>
                        </a:rPr>
                        <a:t>1096.63)</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&gt;1096.63</a:t>
                      </a:r>
                      <a:endParaRPr lang="zh-CN" sz="1400" kern="100">
                        <a:effectLst/>
                        <a:latin typeface="Calibri"/>
                        <a:ea typeface="宋体"/>
                        <a:cs typeface="Times New Roman"/>
                      </a:endParaRPr>
                    </a:p>
                  </a:txBody>
                  <a:tcPr marL="58254" marR="58254" marT="0" marB="0" anchor="ctr"/>
                </a:tc>
                <a:tc vMerge="1">
                  <a:txBody>
                    <a:bodyPr/>
                    <a:lstStyle/>
                    <a:p>
                      <a:endParaRPr lang="zh-CN" altLang="en-US"/>
                    </a:p>
                  </a:txBody>
                  <a:tcPr/>
                </a:tc>
              </a:tr>
              <a:tr h="219091">
                <a:tc>
                  <a:txBody>
                    <a:bodyPr/>
                    <a:lstStyle/>
                    <a:p>
                      <a:pPr indent="127000" algn="just">
                        <a:spcAft>
                          <a:spcPts val="0"/>
                        </a:spcAft>
                      </a:pPr>
                      <a:r>
                        <a:rPr lang="zh-CN" sz="1400" kern="0">
                          <a:effectLst/>
                        </a:rPr>
                        <a:t>中债</a:t>
                      </a:r>
                      <a:endParaRPr lang="zh-CN" sz="1400" kern="100">
                        <a:effectLst/>
                        <a:latin typeface="Calibri"/>
                        <a:ea typeface="宋体"/>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r>
              <a:tr h="219091">
                <a:tc>
                  <a:txBody>
                    <a:bodyPr/>
                    <a:lstStyle/>
                    <a:p>
                      <a:pPr indent="127000" algn="just">
                        <a:spcAft>
                          <a:spcPts val="0"/>
                        </a:spcAft>
                      </a:pPr>
                      <a:r>
                        <a:rPr lang="en-US" sz="1400" kern="0">
                          <a:effectLst/>
                        </a:rPr>
                        <a:t>AAA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6</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7</a:t>
                      </a:r>
                      <a:endParaRPr lang="zh-CN" sz="1400" kern="100">
                        <a:effectLst/>
                        <a:latin typeface="Calibri"/>
                        <a:ea typeface="宋体"/>
                        <a:cs typeface="Times New Roman"/>
                      </a:endParaRPr>
                    </a:p>
                  </a:txBody>
                  <a:tcPr marL="58254" marR="58254" marT="0" marB="0" anchor="ctr"/>
                </a:tc>
                <a:tc>
                  <a:txBody>
                    <a:bodyPr/>
                    <a:lstStyle/>
                    <a:p>
                      <a:pPr indent="127000" algn="just">
                        <a:spcAft>
                          <a:spcPts val="0"/>
                        </a:spcAft>
                      </a:pPr>
                      <a:r>
                        <a:rPr lang="en-US" sz="1400" kern="0">
                          <a:effectLst/>
                        </a:rPr>
                        <a:t>2859.03</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527.03</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5</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8</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796.17</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6</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17</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26</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6</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238.21</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15</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28</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9</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102.51</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16</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29</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101.7</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69.03</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BBB</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5</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72.28</a:t>
                      </a:r>
                      <a:endParaRPr lang="zh-CN" sz="1400" kern="100">
                        <a:effectLst/>
                        <a:latin typeface="Calibri"/>
                        <a:ea typeface="宋体"/>
                        <a:cs typeface="Times New Roman"/>
                      </a:endParaRPr>
                    </a:p>
                  </a:txBody>
                  <a:tcPr marL="58254" marR="58254" marT="0" marB="0" anchor="ctr"/>
                </a:tc>
              </a:tr>
              <a:tr h="219091">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r>
              <a:tr h="219091">
                <a:tc>
                  <a:txBody>
                    <a:bodyPr/>
                    <a:lstStyle/>
                    <a:p>
                      <a:pPr indent="127000" algn="just">
                        <a:spcAft>
                          <a:spcPts val="0"/>
                        </a:spcAft>
                      </a:pPr>
                      <a:r>
                        <a:rPr lang="zh-CN" sz="1400" kern="0">
                          <a:effectLst/>
                        </a:rPr>
                        <a:t>其他机构</a:t>
                      </a:r>
                      <a:endParaRPr lang="zh-CN" sz="1400" kern="100">
                        <a:effectLst/>
                        <a:latin typeface="Calibri"/>
                        <a:ea typeface="宋体"/>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c>
                  <a:txBody>
                    <a:bodyPr/>
                    <a:lstStyle/>
                    <a:p>
                      <a:pPr algn="just"/>
                      <a:endParaRPr lang="zh-CN" sz="1400">
                        <a:effectLst/>
                        <a:latin typeface="Calibri"/>
                        <a:cs typeface="Times New Roman"/>
                      </a:endParaRPr>
                    </a:p>
                  </a:txBody>
                  <a:tcPr marL="58254" marR="58254" marT="0" marB="0" anchor="ctr"/>
                </a:tc>
              </a:tr>
              <a:tr h="219091">
                <a:tc>
                  <a:txBody>
                    <a:bodyPr/>
                    <a:lstStyle/>
                    <a:p>
                      <a:pPr indent="127000" algn="just">
                        <a:spcAft>
                          <a:spcPts val="0"/>
                        </a:spcAft>
                      </a:pPr>
                      <a:r>
                        <a:rPr lang="en-US" sz="1400" kern="0">
                          <a:effectLst/>
                        </a:rPr>
                        <a:t>AAA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9</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19</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1133.82</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6</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31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27</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155.98</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3</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54</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94.21</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a:effectLst/>
                        </a:rPr>
                        <a:t>AA-</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9</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2</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48.29</a:t>
                      </a:r>
                      <a:endParaRPr lang="zh-CN" sz="1400" kern="100">
                        <a:effectLst/>
                        <a:latin typeface="Calibri"/>
                        <a:ea typeface="宋体"/>
                        <a:cs typeface="Times New Roman"/>
                      </a:endParaRPr>
                    </a:p>
                  </a:txBody>
                  <a:tcPr marL="58254" marR="58254" marT="0" marB="0" anchor="ctr"/>
                </a:tc>
              </a:tr>
              <a:tr h="219091">
                <a:tc>
                  <a:txBody>
                    <a:bodyPr/>
                    <a:lstStyle/>
                    <a:p>
                      <a:pPr indent="127000" algn="just">
                        <a:spcAft>
                          <a:spcPts val="0"/>
                        </a:spcAft>
                      </a:pPr>
                      <a:r>
                        <a:rPr lang="en-US" sz="1400" kern="0" dirty="0">
                          <a:effectLst/>
                        </a:rPr>
                        <a:t>A+</a:t>
                      </a:r>
                      <a:endParaRPr lang="zh-CN" sz="1400" kern="100" dirty="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1</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a:effectLst/>
                        </a:rPr>
                        <a:t>0</a:t>
                      </a:r>
                      <a:endParaRPr lang="zh-CN" sz="1400" kern="100">
                        <a:effectLst/>
                        <a:latin typeface="Calibri"/>
                        <a:ea typeface="宋体"/>
                        <a:cs typeface="Times New Roman"/>
                      </a:endParaRPr>
                    </a:p>
                  </a:txBody>
                  <a:tcPr marL="58254" marR="58254" marT="0" marB="0" anchor="ctr"/>
                </a:tc>
                <a:tc>
                  <a:txBody>
                    <a:bodyPr/>
                    <a:lstStyle/>
                    <a:p>
                      <a:pPr indent="127000" algn="ctr">
                        <a:spcAft>
                          <a:spcPts val="0"/>
                        </a:spcAft>
                      </a:pPr>
                      <a:r>
                        <a:rPr lang="en-US" sz="1400" kern="0" dirty="0">
                          <a:effectLst/>
                        </a:rPr>
                        <a:t>94.09</a:t>
                      </a:r>
                      <a:endParaRPr lang="zh-CN" sz="1400" kern="100" dirty="0">
                        <a:effectLst/>
                        <a:latin typeface="Calibri"/>
                        <a:ea typeface="宋体"/>
                        <a:cs typeface="Times New Roman"/>
                      </a:endParaRPr>
                    </a:p>
                  </a:txBody>
                  <a:tcPr marL="58254" marR="58254" marT="0" marB="0" anchor="ctr"/>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187</a:t>
            </a:fld>
            <a:endParaRPr lang="en-US" altLang="zh-CN"/>
          </a:p>
        </p:txBody>
      </p:sp>
    </p:spTree>
    <p:extLst>
      <p:ext uri="{BB962C8B-B14F-4D97-AF65-F5344CB8AC3E}">
        <p14:creationId xmlns:p14="http://schemas.microsoft.com/office/powerpoint/2010/main" val="4177102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667512"/>
          </a:xfrm>
        </p:spPr>
        <p:txBody>
          <a:bodyPr tIns="39763">
            <a:normAutofit fontScale="90000"/>
          </a:bodyPr>
          <a:lstStyle/>
          <a:p>
            <a:r>
              <a:rPr lang="zh-CN" altLang="en-US" dirty="0" smtClean="0"/>
              <a:t>财务数据对比：流动比率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030750809"/>
              </p:ext>
            </p:extLst>
          </p:nvPr>
        </p:nvGraphicFramePr>
        <p:xfrm>
          <a:off x="385664" y="1552717"/>
          <a:ext cx="8196023" cy="4431312"/>
        </p:xfrm>
        <a:graphic>
          <a:graphicData uri="http://schemas.openxmlformats.org/drawingml/2006/table">
            <a:tbl>
              <a:tblPr firstRow="1" firstCol="1" bandRow="1">
                <a:tableStyleId>{21E4AEA4-8DFA-4A89-87EB-49C32662AFE0}</a:tableStyleId>
              </a:tblPr>
              <a:tblGrid>
                <a:gridCol w="1062205"/>
                <a:gridCol w="596670"/>
                <a:gridCol w="691744"/>
                <a:gridCol w="755674"/>
                <a:gridCol w="813045"/>
                <a:gridCol w="819603"/>
                <a:gridCol w="817963"/>
                <a:gridCol w="817963"/>
                <a:gridCol w="817963"/>
                <a:gridCol w="1003193"/>
              </a:tblGrid>
              <a:tr h="492954">
                <a:tc>
                  <a:txBody>
                    <a:bodyPr/>
                    <a:lstStyle/>
                    <a:p>
                      <a:pPr indent="127000" algn="l">
                        <a:spcAft>
                          <a:spcPts val="0"/>
                        </a:spcAft>
                      </a:pPr>
                      <a:r>
                        <a:rPr lang="zh-CN" sz="1600" kern="0" dirty="0">
                          <a:effectLst/>
                        </a:rPr>
                        <a:t>流动</a:t>
                      </a:r>
                      <a:endParaRPr lang="zh-CN" sz="2500" kern="100" dirty="0">
                        <a:effectLst/>
                      </a:endParaRPr>
                    </a:p>
                    <a:p>
                      <a:pPr indent="127000" algn="l">
                        <a:spcAft>
                          <a:spcPts val="0"/>
                        </a:spcAft>
                      </a:pPr>
                      <a:r>
                        <a:rPr lang="zh-CN" sz="1600" kern="0" dirty="0">
                          <a:effectLst/>
                        </a:rPr>
                        <a:t>比率</a:t>
                      </a:r>
                      <a:endParaRPr lang="zh-CN" sz="2500" kern="100" dirty="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a:t>
                      </a:r>
                      <a:endParaRPr lang="zh-CN" sz="2500" kern="100">
                        <a:effectLst/>
                      </a:endParaRPr>
                    </a:p>
                    <a:p>
                      <a:pPr indent="127000" algn="l">
                        <a:spcAft>
                          <a:spcPts val="0"/>
                        </a:spcAft>
                      </a:pPr>
                      <a:r>
                        <a:rPr lang="en-US" sz="1600" kern="0">
                          <a:effectLst/>
                        </a:rPr>
                        <a:t>0.5)</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[0.5,</a:t>
                      </a:r>
                      <a:endParaRPr lang="zh-CN" sz="2500" kern="100">
                        <a:effectLst/>
                      </a:endParaRPr>
                    </a:p>
                    <a:p>
                      <a:pPr indent="127000" algn="l">
                        <a:spcAft>
                          <a:spcPts val="0"/>
                        </a:spcAft>
                      </a:pPr>
                      <a:r>
                        <a:rPr lang="en-US" sz="1600" kern="0">
                          <a:effectLst/>
                        </a:rPr>
                        <a:t>1.0)</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[1.0,</a:t>
                      </a:r>
                      <a:endParaRPr lang="zh-CN" sz="2500" kern="100">
                        <a:effectLst/>
                      </a:endParaRPr>
                    </a:p>
                    <a:p>
                      <a:pPr indent="127000" algn="l">
                        <a:spcAft>
                          <a:spcPts val="0"/>
                        </a:spcAft>
                      </a:pPr>
                      <a:r>
                        <a:rPr lang="en-US" sz="1600" kern="0">
                          <a:effectLst/>
                        </a:rPr>
                        <a:t>1.5)</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en-US" sz="1600" kern="0" dirty="0">
                          <a:effectLst/>
                        </a:rPr>
                        <a:t>[1.5,</a:t>
                      </a:r>
                      <a:endParaRPr lang="zh-CN" sz="2500" kern="100" dirty="0">
                        <a:effectLst/>
                      </a:endParaRPr>
                    </a:p>
                    <a:p>
                      <a:pPr indent="127000" algn="l">
                        <a:spcAft>
                          <a:spcPts val="0"/>
                        </a:spcAft>
                      </a:pPr>
                      <a:r>
                        <a:rPr lang="en-US" sz="1600" kern="0" dirty="0">
                          <a:effectLst/>
                        </a:rPr>
                        <a:t>2.0)</a:t>
                      </a:r>
                      <a:endParaRPr lang="zh-CN" sz="2500" kern="100" dirty="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[2.0,</a:t>
                      </a:r>
                      <a:endParaRPr lang="zh-CN" sz="2500" kern="100">
                        <a:effectLst/>
                      </a:endParaRPr>
                    </a:p>
                    <a:p>
                      <a:pPr indent="127000" algn="l">
                        <a:spcAft>
                          <a:spcPts val="0"/>
                        </a:spcAft>
                      </a:pPr>
                      <a:r>
                        <a:rPr lang="en-US" sz="1600" kern="0">
                          <a:effectLst/>
                        </a:rPr>
                        <a:t>3.0)</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[3.0,</a:t>
                      </a:r>
                      <a:endParaRPr lang="zh-CN" sz="2500" kern="100">
                        <a:effectLst/>
                      </a:endParaRPr>
                    </a:p>
                    <a:p>
                      <a:pPr indent="127000" algn="l">
                        <a:spcAft>
                          <a:spcPts val="0"/>
                        </a:spcAft>
                      </a:pPr>
                      <a:r>
                        <a:rPr lang="en-US" sz="1600" kern="0">
                          <a:effectLst/>
                        </a:rPr>
                        <a:t>4.0)</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[4.0,</a:t>
                      </a:r>
                      <a:endParaRPr lang="zh-CN" sz="2500" kern="100">
                        <a:effectLst/>
                      </a:endParaRPr>
                    </a:p>
                    <a:p>
                      <a:pPr indent="127000" algn="l">
                        <a:spcAft>
                          <a:spcPts val="0"/>
                        </a:spcAft>
                      </a:pPr>
                      <a:r>
                        <a:rPr lang="en-US" sz="1600" kern="0">
                          <a:effectLst/>
                        </a:rPr>
                        <a:t>5.0)</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&gt;5.0</a:t>
                      </a:r>
                      <a:endParaRPr lang="zh-CN" sz="2500" kern="100">
                        <a:effectLst/>
                        <a:latin typeface="Calibri"/>
                        <a:ea typeface="宋体"/>
                        <a:cs typeface="Times New Roman"/>
                      </a:endParaRPr>
                    </a:p>
                  </a:txBody>
                  <a:tcPr marL="58254" marR="58254" marT="0" marB="0"/>
                </a:tc>
                <a:tc>
                  <a:txBody>
                    <a:bodyPr/>
                    <a:lstStyle/>
                    <a:p>
                      <a:pPr indent="127000" algn="l">
                        <a:spcAft>
                          <a:spcPts val="0"/>
                        </a:spcAft>
                      </a:pPr>
                      <a:r>
                        <a:rPr lang="zh-CN" sz="1600" kern="0">
                          <a:effectLst/>
                        </a:rPr>
                        <a:t>标准差</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zh-CN" sz="1600" kern="0">
                          <a:effectLst/>
                        </a:rPr>
                        <a:t>中债</a:t>
                      </a:r>
                      <a:endParaRPr lang="zh-CN" sz="2500" kern="100">
                        <a:effectLst/>
                        <a:latin typeface="Calibri"/>
                        <a:ea typeface="宋体"/>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indent="127000" algn="l">
                        <a:spcAft>
                          <a:spcPts val="0"/>
                        </a:spcAft>
                      </a:pPr>
                      <a:r>
                        <a:rPr lang="en-US" sz="1600" kern="0">
                          <a:effectLst/>
                        </a:rPr>
                        <a:t> </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0.46</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0.60</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7</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1.09</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9</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dirty="0">
                          <a:effectLst/>
                        </a:rPr>
                        <a:t>9</a:t>
                      </a:r>
                      <a:endParaRPr lang="zh-CN" sz="2500" kern="100" dirty="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9</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4.14</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18</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7</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3.93</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1.43</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1.67</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BBB</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0.75</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zh-CN" sz="1600" kern="0">
                          <a:effectLst/>
                        </a:rPr>
                        <a:t>其他机构</a:t>
                      </a:r>
                      <a:endParaRPr lang="zh-CN" sz="2500" kern="100">
                        <a:effectLst/>
                        <a:latin typeface="Calibri"/>
                        <a:ea typeface="宋体"/>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algn="just"/>
                      <a:endParaRPr lang="zh-CN" sz="1600">
                        <a:effectLst/>
                        <a:latin typeface="Calibri"/>
                        <a:cs typeface="Times New Roman"/>
                      </a:endParaRPr>
                    </a:p>
                  </a:txBody>
                  <a:tcPr marL="58254" marR="58254" marT="0" marB="0"/>
                </a:tc>
                <a:tc>
                  <a:txBody>
                    <a:bodyPr/>
                    <a:lstStyle/>
                    <a:p>
                      <a:pPr indent="127000" algn="l">
                        <a:spcAft>
                          <a:spcPts val="0"/>
                        </a:spcAft>
                      </a:pPr>
                      <a:r>
                        <a:rPr lang="en-US" sz="1600" kern="0">
                          <a:effectLst/>
                        </a:rPr>
                        <a:t> </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9</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1.01</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7</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7</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1.82</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44</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3.96</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1.12</a:t>
                      </a:r>
                      <a:endParaRPr lang="zh-CN" sz="25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500" kern="100">
                        <a:effectLst/>
                        <a:latin typeface="Calibri"/>
                        <a:ea typeface="宋体"/>
                        <a:cs typeface="Times New Roman"/>
                      </a:endParaRPr>
                    </a:p>
                  </a:txBody>
                  <a:tcPr marL="58254" marR="58254" marT="0" marB="0"/>
                </a:tc>
                <a:tc>
                  <a:txBody>
                    <a:bodyPr/>
                    <a:lstStyle/>
                    <a:p>
                      <a:pPr indent="127000" algn="r">
                        <a:spcAft>
                          <a:spcPts val="0"/>
                        </a:spcAft>
                      </a:pPr>
                      <a:r>
                        <a:rPr lang="en-US" sz="1600" kern="0" dirty="0">
                          <a:effectLst/>
                        </a:rPr>
                        <a:t>-</a:t>
                      </a:r>
                      <a:endParaRPr lang="zh-CN" sz="2500" kern="100" dirty="0">
                        <a:effectLst/>
                        <a:latin typeface="Calibri"/>
                        <a:ea typeface="宋体"/>
                        <a:cs typeface="Times New Roman"/>
                      </a:endParaRPr>
                    </a:p>
                  </a:txBody>
                  <a:tcPr marL="58254" marR="58254" marT="0" marB="0"/>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188</a:t>
            </a:fld>
            <a:endParaRPr lang="en-US" altLang="zh-CN"/>
          </a:p>
        </p:txBody>
      </p:sp>
    </p:spTree>
    <p:extLst>
      <p:ext uri="{BB962C8B-B14F-4D97-AF65-F5344CB8AC3E}">
        <p14:creationId xmlns:p14="http://schemas.microsoft.com/office/powerpoint/2010/main" val="271237328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43712"/>
          </a:xfrm>
        </p:spPr>
        <p:txBody>
          <a:bodyPr tIns="39763">
            <a:normAutofit fontScale="90000"/>
          </a:bodyPr>
          <a:lstStyle/>
          <a:p>
            <a:r>
              <a:rPr lang="zh-CN" altLang="en-US" dirty="0" smtClean="0"/>
              <a:t>财务数据对比：资产负债率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24176307"/>
              </p:ext>
            </p:extLst>
          </p:nvPr>
        </p:nvGraphicFramePr>
        <p:xfrm>
          <a:off x="409432" y="1488017"/>
          <a:ext cx="8216744" cy="4436586"/>
        </p:xfrm>
        <a:graphic>
          <a:graphicData uri="http://schemas.openxmlformats.org/drawingml/2006/table">
            <a:tbl>
              <a:tblPr firstRow="1" firstCol="1" bandRow="1">
                <a:tableStyleId>{21E4AEA4-8DFA-4A89-87EB-49C32662AFE0}</a:tableStyleId>
              </a:tblPr>
              <a:tblGrid>
                <a:gridCol w="1246529"/>
                <a:gridCol w="834405"/>
                <a:gridCol w="816478"/>
                <a:gridCol w="818108"/>
                <a:gridCol w="956632"/>
                <a:gridCol w="819738"/>
                <a:gridCol w="818108"/>
                <a:gridCol w="819738"/>
                <a:gridCol w="1087008"/>
              </a:tblGrid>
              <a:tr h="492954">
                <a:tc>
                  <a:txBody>
                    <a:bodyPr/>
                    <a:lstStyle/>
                    <a:p>
                      <a:pPr indent="127000" algn="l">
                        <a:spcAft>
                          <a:spcPts val="0"/>
                        </a:spcAft>
                      </a:pPr>
                      <a:r>
                        <a:rPr lang="zh-CN" sz="1600" kern="0" dirty="0">
                          <a:effectLst/>
                        </a:rPr>
                        <a:t>资产负债率</a:t>
                      </a:r>
                      <a:endParaRPr lang="zh-CN" sz="2200" kern="100" dirty="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a:t>
                      </a:r>
                      <a:endParaRPr lang="zh-CN" sz="2200" kern="100">
                        <a:effectLst/>
                      </a:endParaRPr>
                    </a:p>
                    <a:p>
                      <a:pPr indent="127000" algn="l">
                        <a:spcAft>
                          <a:spcPts val="0"/>
                        </a:spcAft>
                      </a:pPr>
                      <a:r>
                        <a:rPr lang="en-US" sz="1600" kern="0">
                          <a:effectLst/>
                        </a:rPr>
                        <a:t>0.2)</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[0.2,</a:t>
                      </a:r>
                      <a:endParaRPr lang="zh-CN" sz="2200" kern="100">
                        <a:effectLst/>
                      </a:endParaRPr>
                    </a:p>
                    <a:p>
                      <a:pPr indent="127000" algn="l">
                        <a:spcAft>
                          <a:spcPts val="0"/>
                        </a:spcAft>
                      </a:pPr>
                      <a:r>
                        <a:rPr lang="en-US" sz="1600" kern="0">
                          <a:effectLst/>
                        </a:rPr>
                        <a:t>0.4)</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[0.4,</a:t>
                      </a:r>
                      <a:endParaRPr lang="zh-CN" sz="2200" kern="100">
                        <a:effectLst/>
                      </a:endParaRPr>
                    </a:p>
                    <a:p>
                      <a:pPr indent="127000" algn="l">
                        <a:spcAft>
                          <a:spcPts val="0"/>
                        </a:spcAft>
                      </a:pPr>
                      <a:r>
                        <a:rPr lang="en-US" sz="1600" kern="0">
                          <a:effectLst/>
                        </a:rPr>
                        <a:t>0.5)</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[0.5,</a:t>
                      </a:r>
                      <a:endParaRPr lang="zh-CN" sz="2200" kern="100">
                        <a:effectLst/>
                      </a:endParaRPr>
                    </a:p>
                    <a:p>
                      <a:pPr indent="127000" algn="l">
                        <a:spcAft>
                          <a:spcPts val="0"/>
                        </a:spcAft>
                      </a:pPr>
                      <a:r>
                        <a:rPr lang="en-US" sz="1600" kern="0">
                          <a:effectLst/>
                        </a:rPr>
                        <a:t>0.6)</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[0.6,</a:t>
                      </a:r>
                      <a:endParaRPr lang="zh-CN" sz="2200" kern="100">
                        <a:effectLst/>
                      </a:endParaRPr>
                    </a:p>
                    <a:p>
                      <a:pPr indent="127000" algn="l">
                        <a:spcAft>
                          <a:spcPts val="0"/>
                        </a:spcAft>
                      </a:pPr>
                      <a:r>
                        <a:rPr lang="en-US" sz="1600" kern="0">
                          <a:effectLst/>
                        </a:rPr>
                        <a:t>0.7)</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[0.7,</a:t>
                      </a:r>
                      <a:endParaRPr lang="zh-CN" sz="2200" kern="100">
                        <a:effectLst/>
                      </a:endParaRPr>
                    </a:p>
                    <a:p>
                      <a:pPr indent="127000" algn="l">
                        <a:spcAft>
                          <a:spcPts val="0"/>
                        </a:spcAft>
                      </a:pPr>
                      <a:r>
                        <a:rPr lang="en-US" sz="1600" kern="0">
                          <a:effectLst/>
                        </a:rPr>
                        <a:t>0.8)</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600" kern="0">
                          <a:effectLst/>
                        </a:rPr>
                        <a:t>&gt;0.8</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zh-CN" sz="1600" kern="0">
                          <a:effectLst/>
                        </a:rPr>
                        <a:t>标准差</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zh-CN" sz="1600" kern="0">
                          <a:effectLst/>
                        </a:rPr>
                        <a:t>中债</a:t>
                      </a:r>
                      <a:endParaRPr lang="zh-CN" sz="2200" kern="100">
                        <a:effectLst/>
                        <a:latin typeface="Calibri"/>
                        <a:ea typeface="宋体"/>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indent="127000" algn="l">
                        <a:spcAft>
                          <a:spcPts val="0"/>
                        </a:spcAft>
                      </a:pPr>
                      <a:r>
                        <a:rPr lang="en-US" sz="1600" kern="0">
                          <a:effectLst/>
                        </a:rPr>
                        <a:t> </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0.1256</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0.1170</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0.1029</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0.1463</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16</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0.1262</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0.1378</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0.1148</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BBB</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0.2371</a:t>
                      </a:r>
                      <a:endParaRPr lang="zh-CN" sz="2200" kern="100">
                        <a:effectLst/>
                        <a:latin typeface="Calibri"/>
                        <a:ea typeface="宋体"/>
                        <a:cs typeface="Times New Roman"/>
                      </a:endParaRPr>
                    </a:p>
                  </a:txBody>
                  <a:tcPr marL="58254" marR="58254" marT="0" marB="0"/>
                </a:tc>
              </a:tr>
              <a:tr h="246477">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indent="127000" algn="l">
                        <a:spcAft>
                          <a:spcPts val="0"/>
                        </a:spcAft>
                      </a:pPr>
                      <a:r>
                        <a:rPr lang="en-US" sz="1600" kern="0">
                          <a:effectLst/>
                        </a:rPr>
                        <a:t> </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zh-CN" sz="1600" kern="0">
                          <a:effectLst/>
                        </a:rPr>
                        <a:t>其他机构</a:t>
                      </a:r>
                      <a:endParaRPr lang="zh-CN" sz="2200" kern="100">
                        <a:effectLst/>
                        <a:latin typeface="Calibri"/>
                        <a:ea typeface="宋体"/>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indent="127000" algn="l">
                        <a:spcAft>
                          <a:spcPts val="0"/>
                        </a:spcAft>
                      </a:pPr>
                      <a:r>
                        <a:rPr lang="en-US" sz="1600" kern="0">
                          <a:effectLst/>
                        </a:rPr>
                        <a:t> </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6</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0.1524</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0.1229</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0.1329</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0.1529</a:t>
                      </a:r>
                      <a:endParaRPr lang="zh-CN" sz="2200" kern="100">
                        <a:effectLst/>
                        <a:latin typeface="Calibri"/>
                        <a:ea typeface="宋体"/>
                        <a:cs typeface="Times New Roman"/>
                      </a:endParaRPr>
                    </a:p>
                  </a:txBody>
                  <a:tcPr marL="58254" marR="58254" marT="0" marB="0"/>
                </a:tc>
              </a:tr>
              <a:tr h="246477">
                <a:tc>
                  <a:txBody>
                    <a:bodyPr/>
                    <a:lstStyle/>
                    <a:p>
                      <a:pPr indent="127000" algn="l">
                        <a:spcAft>
                          <a:spcPts val="0"/>
                        </a:spcAft>
                      </a:pPr>
                      <a:r>
                        <a:rPr lang="en-US" sz="16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600" kern="0" dirty="0">
                          <a:effectLst/>
                        </a:rPr>
                        <a:t>-</a:t>
                      </a:r>
                      <a:endParaRPr lang="zh-CN" sz="2200" kern="100" dirty="0">
                        <a:effectLst/>
                        <a:latin typeface="Calibri"/>
                        <a:ea typeface="宋体"/>
                        <a:cs typeface="Times New Roman"/>
                      </a:endParaRPr>
                    </a:p>
                  </a:txBody>
                  <a:tcPr marL="58254" marR="58254" marT="0" marB="0"/>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189</a:t>
            </a:fld>
            <a:endParaRPr lang="en-US" altLang="zh-CN"/>
          </a:p>
        </p:txBody>
      </p:sp>
    </p:spTree>
    <p:extLst>
      <p:ext uri="{BB962C8B-B14F-4D97-AF65-F5344CB8AC3E}">
        <p14:creationId xmlns:p14="http://schemas.microsoft.com/office/powerpoint/2010/main" val="42643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按计息规则</a:t>
            </a:r>
          </a:p>
        </p:txBody>
      </p:sp>
      <p:sp>
        <p:nvSpPr>
          <p:cNvPr id="20483" name="内容占位符 2"/>
          <p:cNvSpPr>
            <a:spLocks noGrp="1"/>
          </p:cNvSpPr>
          <p:nvPr>
            <p:ph idx="1"/>
          </p:nvPr>
        </p:nvSpPr>
        <p:spPr/>
        <p:txBody>
          <a:bodyPr/>
          <a:lstStyle/>
          <a:p>
            <a:pPr eaLnBrk="1" hangingPunct="1"/>
            <a:r>
              <a:rPr lang="zh-CN" altLang="en-US" smtClean="0"/>
              <a:t>固定利率债券</a:t>
            </a:r>
            <a:endParaRPr lang="en-US" altLang="zh-CN" smtClean="0"/>
          </a:p>
          <a:p>
            <a:pPr eaLnBrk="1" hangingPunct="1"/>
            <a:r>
              <a:rPr lang="zh-CN" altLang="en-US" smtClean="0"/>
              <a:t>浮动利率债券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667512"/>
          </a:xfrm>
        </p:spPr>
        <p:txBody>
          <a:bodyPr tIns="39763">
            <a:normAutofit fontScale="90000"/>
          </a:bodyPr>
          <a:lstStyle/>
          <a:p>
            <a:r>
              <a:rPr lang="zh-CN" altLang="en-US" dirty="0" smtClean="0"/>
              <a:t>财务数据对比：</a:t>
            </a:r>
            <a:r>
              <a:rPr lang="en-US" altLang="zh-CN" dirty="0" smtClean="0"/>
              <a:t>ROA</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568342942"/>
              </p:ext>
            </p:extLst>
          </p:nvPr>
        </p:nvGraphicFramePr>
        <p:xfrm>
          <a:off x="385664" y="1552718"/>
          <a:ext cx="8196022" cy="4637110"/>
        </p:xfrm>
        <a:graphic>
          <a:graphicData uri="http://schemas.openxmlformats.org/drawingml/2006/table">
            <a:tbl>
              <a:tblPr firstRow="1" firstCol="1" bandRow="1">
                <a:tableStyleId>{21E4AEA4-8DFA-4A89-87EB-49C32662AFE0}</a:tableStyleId>
              </a:tblPr>
              <a:tblGrid>
                <a:gridCol w="1583788"/>
                <a:gridCol w="1332939"/>
                <a:gridCol w="1055859"/>
                <a:gridCol w="1055859"/>
                <a:gridCol w="1055859"/>
                <a:gridCol w="1055859"/>
                <a:gridCol w="1055859"/>
              </a:tblGrid>
              <a:tr h="273864">
                <a:tc>
                  <a:txBody>
                    <a:bodyPr/>
                    <a:lstStyle/>
                    <a:p>
                      <a:pPr indent="127000" algn="l">
                        <a:spcAft>
                          <a:spcPts val="0"/>
                        </a:spcAft>
                      </a:pPr>
                      <a:r>
                        <a:rPr lang="en-US" altLang="zh-CN" sz="1800" kern="0" dirty="0" smtClean="0">
                          <a:effectLst/>
                        </a:rPr>
                        <a:t>ROA</a:t>
                      </a:r>
                      <a:r>
                        <a:rPr lang="en-US" sz="1800" kern="0" dirty="0" smtClean="0">
                          <a:effectLst/>
                        </a:rPr>
                        <a:t>%</a:t>
                      </a:r>
                      <a:endParaRPr lang="zh-CN" sz="2200" kern="100" dirty="0">
                        <a:effectLst/>
                        <a:latin typeface="Calibri"/>
                        <a:ea typeface="宋体"/>
                        <a:cs typeface="Times New Roman"/>
                      </a:endParaRPr>
                    </a:p>
                  </a:txBody>
                  <a:tcPr marL="58254" marR="58254" marT="0" marB="0"/>
                </a:tc>
                <a:tc>
                  <a:txBody>
                    <a:bodyPr/>
                    <a:lstStyle/>
                    <a:p>
                      <a:pPr indent="127000" algn="l">
                        <a:spcAft>
                          <a:spcPts val="0"/>
                        </a:spcAft>
                      </a:pPr>
                      <a:r>
                        <a:rPr lang="en-US" sz="1800" kern="0">
                          <a:effectLst/>
                        </a:rPr>
                        <a:t>&lt;0</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800" kern="0">
                          <a:effectLst/>
                        </a:rPr>
                        <a:t>[0,3)</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800" kern="0">
                          <a:effectLst/>
                        </a:rPr>
                        <a:t>[3,6)</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800" kern="0">
                          <a:effectLst/>
                        </a:rPr>
                        <a:t>[6,9)</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800" kern="0">
                          <a:effectLst/>
                        </a:rPr>
                        <a:t>[9,12)</a:t>
                      </a:r>
                      <a:endParaRPr lang="zh-CN" sz="2200" kern="100">
                        <a:effectLst/>
                        <a:latin typeface="Calibri"/>
                        <a:ea typeface="宋体"/>
                        <a:cs typeface="Times New Roman"/>
                      </a:endParaRPr>
                    </a:p>
                  </a:txBody>
                  <a:tcPr marL="58254" marR="58254" marT="0" marB="0"/>
                </a:tc>
                <a:tc>
                  <a:txBody>
                    <a:bodyPr/>
                    <a:lstStyle/>
                    <a:p>
                      <a:pPr indent="127000" algn="l">
                        <a:spcAft>
                          <a:spcPts val="0"/>
                        </a:spcAft>
                      </a:pPr>
                      <a:r>
                        <a:rPr lang="en-US" sz="1800" kern="0">
                          <a:effectLst/>
                        </a:rPr>
                        <a:t>&gt;12</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zh-CN" sz="1800" kern="0">
                          <a:effectLst/>
                        </a:rPr>
                        <a:t>中债</a:t>
                      </a:r>
                      <a:endParaRPr lang="zh-CN" sz="2200" kern="100">
                        <a:effectLst/>
                        <a:latin typeface="Calibri"/>
                        <a:ea typeface="宋体"/>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r>
              <a:tr h="273864">
                <a:tc>
                  <a:txBody>
                    <a:bodyPr/>
                    <a:lstStyle/>
                    <a:p>
                      <a:pPr indent="127000" algn="l">
                        <a:spcAft>
                          <a:spcPts val="0"/>
                        </a:spcAft>
                      </a:pPr>
                      <a:r>
                        <a:rPr lang="en-US" sz="1800" kern="0">
                          <a:effectLst/>
                        </a:rPr>
                        <a:t>AAA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7</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17</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BBB</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r>
              <a:tr h="247990">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r>
              <a:tr h="273864">
                <a:tc>
                  <a:txBody>
                    <a:bodyPr/>
                    <a:lstStyle/>
                    <a:p>
                      <a:pPr indent="127000" algn="l">
                        <a:spcAft>
                          <a:spcPts val="0"/>
                        </a:spcAft>
                      </a:pPr>
                      <a:r>
                        <a:rPr lang="zh-CN" sz="1800" kern="0">
                          <a:effectLst/>
                        </a:rPr>
                        <a:t>其他机构</a:t>
                      </a:r>
                      <a:endParaRPr lang="zh-CN" sz="2200" kern="100">
                        <a:effectLst/>
                        <a:latin typeface="Calibri"/>
                        <a:ea typeface="宋体"/>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c>
                  <a:txBody>
                    <a:bodyPr/>
                    <a:lstStyle/>
                    <a:p>
                      <a:pPr algn="just"/>
                      <a:endParaRPr lang="zh-CN" sz="1400">
                        <a:effectLst/>
                        <a:latin typeface="Calibri"/>
                        <a:cs typeface="Times New Roman"/>
                      </a:endParaRPr>
                    </a:p>
                  </a:txBody>
                  <a:tcPr marL="58254" marR="58254" marT="0" marB="0"/>
                </a:tc>
              </a:tr>
              <a:tr h="273864">
                <a:tc>
                  <a:txBody>
                    <a:bodyPr/>
                    <a:lstStyle/>
                    <a:p>
                      <a:pPr indent="127000" algn="l">
                        <a:spcAft>
                          <a:spcPts val="0"/>
                        </a:spcAft>
                      </a:pPr>
                      <a:r>
                        <a:rPr lang="en-US" sz="1800" kern="0">
                          <a:effectLst/>
                        </a:rPr>
                        <a:t>AAA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19</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25</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5</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16</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27</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3</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48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8</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7</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2</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r>
              <a:tr h="273864">
                <a:tc>
                  <a:txBody>
                    <a:bodyPr/>
                    <a:lstStyle/>
                    <a:p>
                      <a:pPr indent="127000" algn="l">
                        <a:spcAft>
                          <a:spcPts val="0"/>
                        </a:spcAft>
                      </a:pPr>
                      <a:r>
                        <a:rPr lang="en-US" sz="1800" kern="0">
                          <a:effectLst/>
                        </a:rPr>
                        <a:t>A+</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 </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dirty="0">
                          <a:effectLst/>
                        </a:rPr>
                        <a:t>0</a:t>
                      </a:r>
                      <a:endParaRPr lang="zh-CN" sz="2200" kern="100" dirty="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0</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a:effectLst/>
                        </a:rPr>
                        <a:t>1</a:t>
                      </a:r>
                      <a:endParaRPr lang="zh-CN" sz="2200" kern="100">
                        <a:effectLst/>
                        <a:latin typeface="Calibri"/>
                        <a:ea typeface="宋体"/>
                        <a:cs typeface="Times New Roman"/>
                      </a:endParaRPr>
                    </a:p>
                  </a:txBody>
                  <a:tcPr marL="58254" marR="58254" marT="0" marB="0"/>
                </a:tc>
                <a:tc>
                  <a:txBody>
                    <a:bodyPr/>
                    <a:lstStyle/>
                    <a:p>
                      <a:pPr indent="127000" algn="r">
                        <a:spcAft>
                          <a:spcPts val="0"/>
                        </a:spcAft>
                      </a:pPr>
                      <a:r>
                        <a:rPr lang="en-US" sz="1800" kern="0" dirty="0">
                          <a:effectLst/>
                        </a:rPr>
                        <a:t>0</a:t>
                      </a:r>
                      <a:endParaRPr lang="zh-CN" sz="2200" kern="100" dirty="0">
                        <a:effectLst/>
                        <a:latin typeface="Calibri"/>
                        <a:ea typeface="宋体"/>
                        <a:cs typeface="Times New Roman"/>
                      </a:endParaRPr>
                    </a:p>
                  </a:txBody>
                  <a:tcPr marL="58254" marR="58254" marT="0" marB="0"/>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190</a:t>
            </a:fld>
            <a:endParaRPr lang="en-US" altLang="zh-CN"/>
          </a:p>
        </p:txBody>
      </p:sp>
    </p:spTree>
    <p:extLst>
      <p:ext uri="{BB962C8B-B14F-4D97-AF65-F5344CB8AC3E}">
        <p14:creationId xmlns:p14="http://schemas.microsoft.com/office/powerpoint/2010/main" val="34107409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667512"/>
          </a:xfrm>
        </p:spPr>
        <p:txBody>
          <a:bodyPr tIns="39763">
            <a:normAutofit fontScale="90000"/>
          </a:bodyPr>
          <a:lstStyle/>
          <a:p>
            <a:r>
              <a:rPr lang="zh-CN" altLang="en-US" dirty="0" smtClean="0"/>
              <a:t>财务数据对比：利润总额</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18783860"/>
              </p:ext>
            </p:extLst>
          </p:nvPr>
        </p:nvGraphicFramePr>
        <p:xfrm>
          <a:off x="412718" y="1377875"/>
          <a:ext cx="8318564" cy="4674045"/>
        </p:xfrm>
        <a:graphic>
          <a:graphicData uri="http://schemas.openxmlformats.org/drawingml/2006/table">
            <a:tbl>
              <a:tblPr firstRow="1" firstCol="1" bandRow="1">
                <a:tableStyleId>{21E4AEA4-8DFA-4A89-87EB-49C32662AFE0}</a:tableStyleId>
              </a:tblPr>
              <a:tblGrid>
                <a:gridCol w="1476731"/>
                <a:gridCol w="513423"/>
                <a:gridCol w="1061187"/>
                <a:gridCol w="1429406"/>
                <a:gridCol w="1570895"/>
                <a:gridCol w="1374629"/>
                <a:gridCol w="892293"/>
              </a:tblGrid>
              <a:tr h="438182">
                <a:tc>
                  <a:txBody>
                    <a:bodyPr/>
                    <a:lstStyle/>
                    <a:p>
                      <a:pPr indent="127000" algn="l">
                        <a:spcAft>
                          <a:spcPts val="0"/>
                        </a:spcAft>
                      </a:pPr>
                      <a:r>
                        <a:rPr lang="zh-CN" sz="1400" kern="0" dirty="0">
                          <a:effectLst/>
                        </a:rPr>
                        <a:t>利润总额</a:t>
                      </a:r>
                      <a:endParaRPr lang="zh-CN" sz="1400" kern="100" dirty="0">
                        <a:effectLst/>
                      </a:endParaRPr>
                    </a:p>
                    <a:p>
                      <a:pPr indent="127000" algn="l">
                        <a:spcAft>
                          <a:spcPts val="0"/>
                        </a:spcAft>
                      </a:pPr>
                      <a:r>
                        <a:rPr lang="zh-CN" sz="1400" kern="0" dirty="0">
                          <a:effectLst/>
                        </a:rPr>
                        <a:t>（处理）</a:t>
                      </a:r>
                      <a:endParaRPr lang="zh-CN" sz="1400" kern="100" dirty="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&lt;0</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[0,1)</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[1,2)</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dirty="0">
                          <a:effectLst/>
                        </a:rPr>
                        <a:t>[2,3)</a:t>
                      </a:r>
                      <a:endParaRPr lang="zh-CN" sz="1400" kern="100" dirty="0">
                        <a:effectLst/>
                        <a:latin typeface="Calibri"/>
                        <a:ea typeface="宋体"/>
                        <a:cs typeface="Times New Roman"/>
                      </a:endParaRPr>
                    </a:p>
                  </a:txBody>
                  <a:tcPr marL="55577" marR="55577" marT="0" marB="0"/>
                </a:tc>
                <a:tc>
                  <a:txBody>
                    <a:bodyPr/>
                    <a:lstStyle/>
                    <a:p>
                      <a:pPr indent="127000" algn="l">
                        <a:spcAft>
                          <a:spcPts val="0"/>
                        </a:spcAft>
                      </a:pPr>
                      <a:r>
                        <a:rPr lang="en-US" sz="1400" kern="0" dirty="0">
                          <a:effectLst/>
                        </a:rPr>
                        <a:t>[3,4)</a:t>
                      </a:r>
                      <a:endParaRPr lang="zh-CN" sz="1400" kern="100" dirty="0">
                        <a:effectLst/>
                        <a:latin typeface="Calibri"/>
                        <a:ea typeface="宋体"/>
                        <a:cs typeface="Times New Roman"/>
                      </a:endParaRPr>
                    </a:p>
                  </a:txBody>
                  <a:tcPr marL="55577" marR="55577" marT="0" marB="0"/>
                </a:tc>
                <a:tc>
                  <a:txBody>
                    <a:bodyPr/>
                    <a:lstStyle/>
                    <a:p>
                      <a:pPr indent="127000" algn="l">
                        <a:spcAft>
                          <a:spcPts val="0"/>
                        </a:spcAft>
                      </a:pPr>
                      <a:r>
                        <a:rPr lang="en-US" sz="1400" kern="0" dirty="0">
                          <a:effectLst/>
                        </a:rPr>
                        <a:t>&gt;4</a:t>
                      </a:r>
                      <a:endParaRPr lang="zh-CN" sz="1400" kern="100" dirty="0">
                        <a:effectLst/>
                        <a:latin typeface="Calibri"/>
                        <a:ea typeface="宋体"/>
                        <a:cs typeface="Times New Roman"/>
                      </a:endParaRPr>
                    </a:p>
                  </a:txBody>
                  <a:tcPr marL="55577" marR="55577" marT="0" marB="0"/>
                </a:tc>
              </a:tr>
              <a:tr h="258423">
                <a:tc>
                  <a:txBody>
                    <a:bodyPr/>
                    <a:lstStyle/>
                    <a:p>
                      <a:pPr indent="127000" algn="l">
                        <a:spcAft>
                          <a:spcPts val="0"/>
                        </a:spcAft>
                      </a:pPr>
                      <a:r>
                        <a:rPr lang="zh-CN" sz="1400" kern="0">
                          <a:effectLst/>
                        </a:rPr>
                        <a:t>利润总额</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&lt;0</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[0,10.22)</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[10.22,20.00]</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[10.22,30.20]</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[30.20,40.68</a:t>
                      </a:r>
                      <a:endParaRPr lang="zh-CN" sz="1400" kern="100">
                        <a:effectLst/>
                        <a:latin typeface="Calibri"/>
                        <a:ea typeface="宋体"/>
                        <a:cs typeface="Times New Roman"/>
                      </a:endParaRPr>
                    </a:p>
                  </a:txBody>
                  <a:tcPr marL="55577" marR="55577" marT="0" marB="0"/>
                </a:tc>
                <a:tc>
                  <a:txBody>
                    <a:bodyPr/>
                    <a:lstStyle/>
                    <a:p>
                      <a:pPr indent="127000" algn="l">
                        <a:spcAft>
                          <a:spcPts val="0"/>
                        </a:spcAft>
                      </a:pPr>
                      <a:r>
                        <a:rPr lang="en-US" sz="1400" kern="0">
                          <a:effectLst/>
                        </a:rPr>
                        <a:t>&gt;40.68</a:t>
                      </a:r>
                      <a:endParaRPr lang="zh-CN" sz="1400" kern="100">
                        <a:effectLst/>
                        <a:latin typeface="Calibri"/>
                        <a:ea typeface="宋体"/>
                        <a:cs typeface="Times New Roman"/>
                      </a:endParaRPr>
                    </a:p>
                  </a:txBody>
                  <a:tcPr marL="55577" marR="55577" marT="0" marB="0"/>
                </a:tc>
              </a:tr>
              <a:tr h="219091">
                <a:tc>
                  <a:txBody>
                    <a:bodyPr/>
                    <a:lstStyle/>
                    <a:p>
                      <a:pPr indent="127000" algn="l">
                        <a:spcAft>
                          <a:spcPts val="0"/>
                        </a:spcAft>
                      </a:pPr>
                      <a:r>
                        <a:rPr lang="zh-CN" sz="1400" kern="0">
                          <a:effectLst/>
                        </a:rPr>
                        <a:t>中债</a:t>
                      </a:r>
                      <a:endParaRPr lang="zh-CN" sz="1400" kern="100">
                        <a:effectLst/>
                        <a:latin typeface="Calibri"/>
                        <a:ea typeface="宋体"/>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indent="127000" algn="l">
                        <a:spcAft>
                          <a:spcPts val="0"/>
                        </a:spcAft>
                      </a:pPr>
                      <a:r>
                        <a:rPr lang="en-US" sz="1400" kern="0">
                          <a:effectLst/>
                        </a:rPr>
                        <a:t> </a:t>
                      </a:r>
                      <a:endParaRPr lang="zh-CN" sz="1400" kern="100">
                        <a:effectLst/>
                        <a:latin typeface="Calibri"/>
                        <a:ea typeface="宋体"/>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r>
              <a:tr h="219091">
                <a:tc>
                  <a:txBody>
                    <a:bodyPr/>
                    <a:lstStyle/>
                    <a:p>
                      <a:pPr indent="127000" algn="l">
                        <a:spcAft>
                          <a:spcPts val="0"/>
                        </a:spcAft>
                      </a:pPr>
                      <a:r>
                        <a:rPr lang="en-US" sz="1400" kern="0">
                          <a:effectLst/>
                        </a:rPr>
                        <a:t>AAA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9</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3</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5</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6</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4</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3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28</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4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41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5</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dirty="0">
                          <a:effectLst/>
                        </a:rPr>
                        <a:t>0</a:t>
                      </a:r>
                      <a:endParaRPr lang="zh-CN" sz="1400" kern="100" dirty="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5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39</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5</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27</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BBB</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6</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r>
              <a:tr h="219091">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r>
              <a:tr h="219091">
                <a:tc>
                  <a:txBody>
                    <a:bodyPr/>
                    <a:lstStyle/>
                    <a:p>
                      <a:pPr indent="127000" algn="l">
                        <a:spcAft>
                          <a:spcPts val="0"/>
                        </a:spcAft>
                      </a:pPr>
                      <a:r>
                        <a:rPr lang="zh-CN" sz="1400" kern="0">
                          <a:effectLst/>
                        </a:rPr>
                        <a:t>其他机构</a:t>
                      </a:r>
                      <a:endParaRPr lang="zh-CN" sz="1400" kern="100">
                        <a:effectLst/>
                        <a:latin typeface="Calibri"/>
                        <a:ea typeface="宋体"/>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c>
                  <a:txBody>
                    <a:bodyPr/>
                    <a:lstStyle/>
                    <a:p>
                      <a:pPr algn="just"/>
                      <a:endParaRPr lang="zh-CN" sz="1400">
                        <a:effectLst/>
                        <a:latin typeface="Calibri"/>
                        <a:cs typeface="Times New Roman"/>
                      </a:endParaRPr>
                    </a:p>
                  </a:txBody>
                  <a:tcPr marL="55577" marR="55577" marT="0" marB="0"/>
                </a:tc>
              </a:tr>
              <a:tr h="258423">
                <a:tc>
                  <a:txBody>
                    <a:bodyPr/>
                    <a:lstStyle/>
                    <a:p>
                      <a:pPr indent="127000" algn="l">
                        <a:spcAft>
                          <a:spcPts val="0"/>
                        </a:spcAft>
                      </a:pPr>
                      <a:r>
                        <a:rPr lang="en-US" sz="1400" kern="0">
                          <a:effectLst/>
                        </a:rPr>
                        <a:t>AAA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3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7</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6</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14</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4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40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16</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7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92</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9</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4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8</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r>
              <a:tr h="258423">
                <a:tc>
                  <a:txBody>
                    <a:bodyPr/>
                    <a:lstStyle/>
                    <a:p>
                      <a:pPr indent="127000" algn="l">
                        <a:spcAft>
                          <a:spcPts val="0"/>
                        </a:spcAft>
                      </a:pPr>
                      <a:r>
                        <a:rPr lang="en-US" sz="1400" kern="0">
                          <a:effectLst/>
                        </a:rPr>
                        <a:t>A+</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 </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1</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a:effectLst/>
                        </a:rPr>
                        <a:t>0</a:t>
                      </a:r>
                      <a:endParaRPr lang="zh-CN" sz="1400" kern="100">
                        <a:effectLst/>
                        <a:latin typeface="Calibri"/>
                        <a:ea typeface="宋体"/>
                        <a:cs typeface="Times New Roman"/>
                      </a:endParaRPr>
                    </a:p>
                  </a:txBody>
                  <a:tcPr marL="55577" marR="55577" marT="0" marB="0"/>
                </a:tc>
                <a:tc>
                  <a:txBody>
                    <a:bodyPr/>
                    <a:lstStyle/>
                    <a:p>
                      <a:pPr indent="127000" algn="r">
                        <a:spcAft>
                          <a:spcPts val="0"/>
                        </a:spcAft>
                      </a:pPr>
                      <a:r>
                        <a:rPr lang="en-US" sz="1400" kern="0" dirty="0">
                          <a:effectLst/>
                        </a:rPr>
                        <a:t>0</a:t>
                      </a:r>
                      <a:endParaRPr lang="zh-CN" sz="1400" kern="100" dirty="0">
                        <a:effectLst/>
                        <a:latin typeface="Calibri"/>
                        <a:ea typeface="宋体"/>
                        <a:cs typeface="Times New Roman"/>
                      </a:endParaRPr>
                    </a:p>
                  </a:txBody>
                  <a:tcPr marL="55577" marR="55577" marT="0" marB="0"/>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191</a:t>
            </a:fld>
            <a:endParaRPr lang="en-US" altLang="zh-CN" dirty="0"/>
          </a:p>
        </p:txBody>
      </p:sp>
    </p:spTree>
    <p:extLst>
      <p:ext uri="{BB962C8B-B14F-4D97-AF65-F5344CB8AC3E}">
        <p14:creationId xmlns:p14="http://schemas.microsoft.com/office/powerpoint/2010/main" val="414102752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6" y="581961"/>
            <a:ext cx="4784484" cy="533463"/>
          </a:xfrm>
        </p:spPr>
        <p:txBody>
          <a:bodyPr tIns="39763">
            <a:normAutofit fontScale="90000"/>
          </a:bodyPr>
          <a:lstStyle/>
          <a:p>
            <a:r>
              <a:rPr lang="zh-CN" altLang="en-US" dirty="0" smtClean="0"/>
              <a:t>如何识别垃圾债券</a:t>
            </a:r>
            <a:endParaRPr lang="zh-CN" altLang="en-US" dirty="0"/>
          </a:p>
        </p:txBody>
      </p:sp>
      <p:sp>
        <p:nvSpPr>
          <p:cNvPr id="3" name="内容占位符 2"/>
          <p:cNvSpPr>
            <a:spLocks noGrp="1"/>
          </p:cNvSpPr>
          <p:nvPr>
            <p:ph idx="1"/>
          </p:nvPr>
        </p:nvSpPr>
        <p:spPr/>
        <p:txBody>
          <a:bodyPr lIns="79525" tIns="39763" rIns="79525" bIns="39763"/>
          <a:lstStyle/>
          <a:p>
            <a:r>
              <a:rPr lang="zh-CN" altLang="en-US" sz="2400" dirty="0"/>
              <a:t>美国标准：</a:t>
            </a:r>
            <a:endParaRPr lang="en-US" altLang="zh-CN" sz="2400" dirty="0"/>
          </a:p>
          <a:p>
            <a:pPr lvl="1"/>
            <a:r>
              <a:rPr lang="zh-CN" altLang="zh-CN" dirty="0"/>
              <a:t>信用</a:t>
            </a:r>
            <a:r>
              <a:rPr lang="zh-CN" altLang="zh-CN" dirty="0"/>
              <a:t>评级低于投资级（</a:t>
            </a:r>
            <a:r>
              <a:rPr lang="en-US" altLang="zh-CN" dirty="0"/>
              <a:t>BBB</a:t>
            </a:r>
            <a:r>
              <a:rPr lang="zh-CN" altLang="zh-CN" dirty="0"/>
              <a:t>）</a:t>
            </a:r>
            <a:endParaRPr lang="en-US" altLang="zh-CN" dirty="0"/>
          </a:p>
          <a:p>
            <a:pPr lvl="1"/>
            <a:r>
              <a:rPr lang="zh-CN" altLang="zh-CN" dirty="0"/>
              <a:t>收益率</a:t>
            </a:r>
            <a:r>
              <a:rPr lang="zh-CN" altLang="zh-CN" dirty="0"/>
              <a:t>比同期限</a:t>
            </a:r>
            <a:r>
              <a:rPr lang="en-US" altLang="zh-CN" dirty="0"/>
              <a:t>国债</a:t>
            </a:r>
            <a:r>
              <a:rPr lang="zh-CN" altLang="zh-CN" dirty="0"/>
              <a:t>高</a:t>
            </a:r>
            <a:r>
              <a:rPr lang="en-US" altLang="zh-CN" dirty="0"/>
              <a:t>400-500bp</a:t>
            </a:r>
          </a:p>
          <a:p>
            <a:r>
              <a:rPr lang="zh-CN" altLang="en-US" sz="2400" dirty="0"/>
              <a:t>中国标准（鹏元）：</a:t>
            </a:r>
            <a:endParaRPr lang="en-US" altLang="zh-CN" sz="2400" dirty="0"/>
          </a:p>
          <a:p>
            <a:pPr lvl="1"/>
            <a:r>
              <a:rPr lang="zh-CN" altLang="zh-CN" dirty="0"/>
              <a:t>收益率高于其</a:t>
            </a:r>
            <a:r>
              <a:rPr lang="zh-CN" altLang="zh-CN" b="1" dirty="0"/>
              <a:t>同期限中债国开债</a:t>
            </a:r>
            <a:r>
              <a:rPr lang="zh-CN" altLang="zh-CN" dirty="0"/>
              <a:t>收益率</a:t>
            </a:r>
            <a:r>
              <a:rPr lang="en-US" altLang="zh-CN" dirty="0"/>
              <a:t>500bp</a:t>
            </a:r>
            <a:endParaRPr lang="zh-CN" altLang="en-US" dirty="0"/>
          </a:p>
        </p:txBody>
      </p:sp>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192</a:t>
            </a:fld>
            <a:endParaRPr lang="en-US" altLang="zh-CN"/>
          </a:p>
        </p:txBody>
      </p:sp>
    </p:spTree>
    <p:extLst>
      <p:ext uri="{BB962C8B-B14F-4D97-AF65-F5344CB8AC3E}">
        <p14:creationId xmlns:p14="http://schemas.microsoft.com/office/powerpoint/2010/main" val="392197818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6" y="581961"/>
            <a:ext cx="4251084" cy="533463"/>
          </a:xfrm>
        </p:spPr>
        <p:txBody>
          <a:bodyPr tIns="39763">
            <a:normAutofit fontScale="90000"/>
          </a:bodyPr>
          <a:lstStyle/>
          <a:p>
            <a:r>
              <a:rPr lang="zh-CN" altLang="en-US" dirty="0" smtClean="0"/>
              <a:t>垃圾债券的分类</a:t>
            </a:r>
            <a:endParaRPr lang="zh-CN" altLang="en-US" dirty="0"/>
          </a:p>
        </p:txBody>
      </p:sp>
      <p:sp>
        <p:nvSpPr>
          <p:cNvPr id="3" name="内容占位符 2"/>
          <p:cNvSpPr>
            <a:spLocks noGrp="1"/>
          </p:cNvSpPr>
          <p:nvPr>
            <p:ph idx="1"/>
          </p:nvPr>
        </p:nvSpPr>
        <p:spPr/>
        <p:txBody>
          <a:bodyPr lIns="79525" tIns="39763" rIns="79525" bIns="39763"/>
          <a:lstStyle/>
          <a:p>
            <a:r>
              <a:rPr lang="zh-CN" altLang="zh-CN" sz="2100" dirty="0"/>
              <a:t>其一，经济下行压力下，部分产能过剩行业的发行人出现经营亏损，财务风险加大，债券价格随之大幅下跌，致使到期收益率上升，被动形成高收益债</a:t>
            </a:r>
            <a:r>
              <a:rPr lang="zh-CN" altLang="zh-CN" sz="2100" dirty="0"/>
              <a:t>。</a:t>
            </a:r>
            <a:endParaRPr lang="en-US" altLang="zh-CN" sz="2100" dirty="0"/>
          </a:p>
          <a:p>
            <a:r>
              <a:rPr lang="zh-CN" altLang="zh-CN" sz="2100" dirty="0"/>
              <a:t>其二</a:t>
            </a:r>
            <a:r>
              <a:rPr lang="zh-CN" altLang="zh-CN" sz="2100" dirty="0"/>
              <a:t>，中小微、双创类企业无法通过银行、股市等渠道实现融资，所以选择发债融资，但因无法提供抵质押资产而被要求支付较高的风险报酬而形成高收益债</a:t>
            </a:r>
            <a:r>
              <a:rPr lang="zh-CN" altLang="zh-CN" sz="2100" dirty="0"/>
              <a:t>。</a:t>
            </a:r>
            <a:endParaRPr lang="en-US" altLang="zh-CN" sz="2100" dirty="0"/>
          </a:p>
          <a:p>
            <a:r>
              <a:rPr lang="zh-CN" altLang="zh-CN" sz="2100" dirty="0"/>
              <a:t>其</a:t>
            </a:r>
            <a:r>
              <a:rPr lang="zh-CN" altLang="zh-CN" sz="2100" dirty="0"/>
              <a:t>三，经济转型大背景下，企业间并购、重组的需求趋于旺盛，这会催生大量融资需求，最具代表性的就是并购重组私募债</a:t>
            </a:r>
            <a:r>
              <a:rPr lang="zh-CN" altLang="zh-CN" sz="2100" dirty="0"/>
              <a:t>。</a:t>
            </a:r>
            <a:endParaRPr lang="zh-CN" altLang="en-US" sz="2100" dirty="0"/>
          </a:p>
        </p:txBody>
      </p:sp>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193</a:t>
            </a:fld>
            <a:endParaRPr lang="en-US" altLang="zh-CN"/>
          </a:p>
        </p:txBody>
      </p:sp>
    </p:spTree>
    <p:extLst>
      <p:ext uri="{BB962C8B-B14F-4D97-AF65-F5344CB8AC3E}">
        <p14:creationId xmlns:p14="http://schemas.microsoft.com/office/powerpoint/2010/main" val="727771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515112"/>
          </a:xfrm>
        </p:spPr>
        <p:txBody>
          <a:bodyPr tIns="39763">
            <a:normAutofit fontScale="90000"/>
          </a:bodyPr>
          <a:lstStyle/>
          <a:p>
            <a:r>
              <a:rPr lang="zh-CN" altLang="en-US" dirty="0" smtClean="0"/>
              <a:t>垃圾债券类型分布</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213085000"/>
              </p:ext>
            </p:extLst>
          </p:nvPr>
        </p:nvGraphicFramePr>
        <p:xfrm>
          <a:off x="840879" y="1552719"/>
          <a:ext cx="6850581" cy="4491281"/>
        </p:xfrm>
        <a:graphic>
          <a:graphicData uri="http://schemas.openxmlformats.org/drawingml/2006/table">
            <a:tbl>
              <a:tblPr firstRow="1" firstCol="1" lastRow="1" bandRow="1">
                <a:tableStyleId>{21E4AEA4-8DFA-4A89-87EB-49C32662AFE0}</a:tableStyleId>
              </a:tblPr>
              <a:tblGrid>
                <a:gridCol w="2283527"/>
                <a:gridCol w="2283527"/>
                <a:gridCol w="2283527"/>
              </a:tblGrid>
              <a:tr h="452894">
                <a:tc>
                  <a:txBody>
                    <a:bodyPr/>
                    <a:lstStyle/>
                    <a:p>
                      <a:pPr algn="ctr" fontAlgn="b"/>
                      <a:r>
                        <a:rPr lang="zh-CN" altLang="en-US" sz="2200" u="none" strike="noStrike" dirty="0">
                          <a:effectLst/>
                        </a:rPr>
                        <a:t>债券类型</a:t>
                      </a:r>
                      <a:endParaRPr lang="zh-CN" altLang="en-US" sz="2200" b="0" i="0" u="none" strike="noStrike" dirty="0">
                        <a:solidFill>
                          <a:srgbClr val="000000"/>
                        </a:solidFill>
                        <a:effectLst/>
                        <a:latin typeface="宋体"/>
                      </a:endParaRPr>
                    </a:p>
                  </a:txBody>
                  <a:tcPr marL="8091" marR="8091" marT="8558" marB="0" anchor="b"/>
                </a:tc>
                <a:tc>
                  <a:txBody>
                    <a:bodyPr/>
                    <a:lstStyle/>
                    <a:p>
                      <a:pPr algn="ctr" fontAlgn="b"/>
                      <a:r>
                        <a:rPr lang="zh-CN" altLang="en-US" sz="2200" u="none" strike="noStrike" dirty="0">
                          <a:effectLst/>
                        </a:rPr>
                        <a:t>数量</a:t>
                      </a:r>
                      <a:endParaRPr lang="zh-CN" altLang="en-US" sz="2200" b="0" i="0" u="none" strike="noStrike" dirty="0">
                        <a:solidFill>
                          <a:srgbClr val="000000"/>
                        </a:solidFill>
                        <a:effectLst/>
                        <a:latin typeface="宋体"/>
                      </a:endParaRPr>
                    </a:p>
                  </a:txBody>
                  <a:tcPr marL="8091" marR="8091" marT="8558" marB="0" anchor="b"/>
                </a:tc>
                <a:tc>
                  <a:txBody>
                    <a:bodyPr/>
                    <a:lstStyle/>
                    <a:p>
                      <a:pPr algn="ctr" fontAlgn="b"/>
                      <a:r>
                        <a:rPr lang="zh-CN" altLang="en-US" sz="2200" u="none" strike="noStrike" dirty="0">
                          <a:effectLst/>
                        </a:rPr>
                        <a:t>占比</a:t>
                      </a:r>
                      <a:endParaRPr lang="zh-CN" altLang="en-US" sz="2200" b="0" i="0" u="none" strike="noStrike" dirty="0">
                        <a:solidFill>
                          <a:srgbClr val="000000"/>
                        </a:solidFill>
                        <a:effectLst/>
                        <a:latin typeface="宋体"/>
                      </a:endParaRPr>
                    </a:p>
                  </a:txBody>
                  <a:tcPr marL="8091" marR="8091" marT="8558" marB="0" anchor="b"/>
                </a:tc>
              </a:tr>
              <a:tr h="517595">
                <a:tc>
                  <a:txBody>
                    <a:bodyPr/>
                    <a:lstStyle/>
                    <a:p>
                      <a:pPr algn="ctr" fontAlgn="b"/>
                      <a:r>
                        <a:rPr lang="zh-CN" altLang="en-US" sz="2200" u="none" strike="noStrike">
                          <a:effectLst/>
                        </a:rPr>
                        <a:t>私募债</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234</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57.35%</a:t>
                      </a:r>
                      <a:endParaRPr lang="en-US" altLang="zh-CN" sz="2200" b="0" i="0" u="none" strike="noStrike">
                        <a:solidFill>
                          <a:srgbClr val="000000"/>
                        </a:solidFill>
                        <a:effectLst/>
                        <a:latin typeface="宋体"/>
                      </a:endParaRPr>
                    </a:p>
                  </a:txBody>
                  <a:tcPr marL="8091" marR="8091" marT="8558" marB="0" anchor="b"/>
                </a:tc>
              </a:tr>
              <a:tr h="468402">
                <a:tc>
                  <a:txBody>
                    <a:bodyPr/>
                    <a:lstStyle/>
                    <a:p>
                      <a:pPr algn="ctr" fontAlgn="b"/>
                      <a:r>
                        <a:rPr lang="zh-CN" altLang="en-US" sz="2200" u="none" strike="noStrike">
                          <a:effectLst/>
                        </a:rPr>
                        <a:t>定向工具</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60</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14.71%</a:t>
                      </a:r>
                      <a:endParaRPr lang="en-US" altLang="zh-CN" sz="2200" b="0" i="0" u="none" strike="noStrike">
                        <a:solidFill>
                          <a:srgbClr val="000000"/>
                        </a:solidFill>
                        <a:effectLst/>
                        <a:latin typeface="宋体"/>
                      </a:endParaRPr>
                    </a:p>
                  </a:txBody>
                  <a:tcPr marL="8091" marR="8091" marT="8558" marB="0" anchor="b"/>
                </a:tc>
              </a:tr>
              <a:tr h="443806">
                <a:tc>
                  <a:txBody>
                    <a:bodyPr/>
                    <a:lstStyle/>
                    <a:p>
                      <a:pPr algn="ctr" fontAlgn="b"/>
                      <a:r>
                        <a:rPr lang="zh-CN" altLang="en-US" sz="2200" u="none" strike="noStrike">
                          <a:effectLst/>
                        </a:rPr>
                        <a:t>中期票据</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43</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10.54%</a:t>
                      </a:r>
                      <a:endParaRPr lang="en-US" altLang="zh-CN" sz="2200" b="0" i="0" u="none" strike="noStrike">
                        <a:solidFill>
                          <a:srgbClr val="000000"/>
                        </a:solidFill>
                        <a:effectLst/>
                        <a:latin typeface="宋体"/>
                      </a:endParaRPr>
                    </a:p>
                  </a:txBody>
                  <a:tcPr marL="8091" marR="8091" marT="8558" marB="0" anchor="b"/>
                </a:tc>
              </a:tr>
              <a:tr h="551549">
                <a:tc>
                  <a:txBody>
                    <a:bodyPr/>
                    <a:lstStyle/>
                    <a:p>
                      <a:pPr algn="ctr" fontAlgn="b"/>
                      <a:r>
                        <a:rPr lang="zh-CN" altLang="en-US" sz="2200" u="none" strike="noStrike">
                          <a:effectLst/>
                        </a:rPr>
                        <a:t>一般企业债</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dirty="0">
                          <a:effectLst/>
                        </a:rPr>
                        <a:t>35</a:t>
                      </a:r>
                      <a:endParaRPr lang="en-US" altLang="zh-CN" sz="2200" b="0" i="0" u="none" strike="noStrike" dirty="0">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8.58%</a:t>
                      </a:r>
                      <a:endParaRPr lang="en-US" altLang="zh-CN" sz="2200" b="0" i="0" u="none" strike="noStrike">
                        <a:solidFill>
                          <a:srgbClr val="000000"/>
                        </a:solidFill>
                        <a:effectLst/>
                        <a:latin typeface="宋体"/>
                      </a:endParaRPr>
                    </a:p>
                  </a:txBody>
                  <a:tcPr marL="8091" marR="8091" marT="8558" marB="0" anchor="b"/>
                </a:tc>
              </a:tr>
              <a:tr h="551549">
                <a:tc>
                  <a:txBody>
                    <a:bodyPr/>
                    <a:lstStyle/>
                    <a:p>
                      <a:pPr algn="ctr" fontAlgn="b"/>
                      <a:r>
                        <a:rPr lang="zh-CN" altLang="en-US" sz="2200" u="none" strike="noStrike">
                          <a:effectLst/>
                        </a:rPr>
                        <a:t>一般公司债</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28</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6.86%</a:t>
                      </a:r>
                      <a:endParaRPr lang="en-US" altLang="zh-CN" sz="2200" b="0" i="0" u="none" strike="noStrike">
                        <a:solidFill>
                          <a:srgbClr val="000000"/>
                        </a:solidFill>
                        <a:effectLst/>
                        <a:latin typeface="宋体"/>
                      </a:endParaRPr>
                    </a:p>
                  </a:txBody>
                  <a:tcPr marL="8091" marR="8091" marT="8558" marB="0" anchor="b"/>
                </a:tc>
              </a:tr>
              <a:tr h="610099">
                <a:tc>
                  <a:txBody>
                    <a:bodyPr/>
                    <a:lstStyle/>
                    <a:p>
                      <a:pPr algn="ctr" fontAlgn="b"/>
                      <a:r>
                        <a:rPr lang="zh-CN" altLang="en-US" sz="2200" u="none" strike="noStrike">
                          <a:effectLst/>
                        </a:rPr>
                        <a:t>短期融资券</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5</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1.23%</a:t>
                      </a:r>
                      <a:endParaRPr lang="en-US" altLang="zh-CN" sz="2200" b="0" i="0" u="none" strike="noStrike">
                        <a:solidFill>
                          <a:srgbClr val="000000"/>
                        </a:solidFill>
                        <a:effectLst/>
                        <a:latin typeface="宋体"/>
                      </a:endParaRPr>
                    </a:p>
                  </a:txBody>
                  <a:tcPr marL="8091" marR="8091" marT="8558" marB="0" anchor="b"/>
                </a:tc>
              </a:tr>
              <a:tr h="551549">
                <a:tc>
                  <a:txBody>
                    <a:bodyPr/>
                    <a:lstStyle/>
                    <a:p>
                      <a:pPr algn="ctr" fontAlgn="b"/>
                      <a:r>
                        <a:rPr lang="zh-CN" altLang="en-US" sz="2200" u="none" strike="noStrike">
                          <a:effectLst/>
                        </a:rPr>
                        <a:t>超短期融资券</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dirty="0">
                          <a:effectLst/>
                        </a:rPr>
                        <a:t>3</a:t>
                      </a:r>
                      <a:endParaRPr lang="en-US" altLang="zh-CN" sz="2200" b="0" i="0" u="none" strike="noStrike" dirty="0">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0.74%</a:t>
                      </a:r>
                      <a:endParaRPr lang="en-US" altLang="zh-CN" sz="2200" b="0" i="0" u="none" strike="noStrike">
                        <a:solidFill>
                          <a:srgbClr val="000000"/>
                        </a:solidFill>
                        <a:effectLst/>
                        <a:latin typeface="宋体"/>
                      </a:endParaRPr>
                    </a:p>
                  </a:txBody>
                  <a:tcPr marL="8091" marR="8091" marT="8558" marB="0" anchor="b"/>
                </a:tc>
              </a:tr>
              <a:tr h="337195">
                <a:tc>
                  <a:txBody>
                    <a:bodyPr/>
                    <a:lstStyle/>
                    <a:p>
                      <a:pPr algn="ctr" fontAlgn="b"/>
                      <a:r>
                        <a:rPr lang="zh-CN" altLang="en-US" sz="2200" u="none" strike="noStrike" dirty="0">
                          <a:effectLst/>
                        </a:rPr>
                        <a:t>合计</a:t>
                      </a:r>
                      <a:endParaRPr lang="zh-CN" altLang="en-US" sz="2200" b="0" i="0" u="none" strike="noStrike" dirty="0">
                        <a:solidFill>
                          <a:srgbClr val="000000"/>
                        </a:solidFill>
                        <a:effectLst/>
                        <a:latin typeface="宋体"/>
                      </a:endParaRPr>
                    </a:p>
                  </a:txBody>
                  <a:tcPr marL="8091" marR="8091" marT="8558" marB="0" anchor="b"/>
                </a:tc>
                <a:tc>
                  <a:txBody>
                    <a:bodyPr/>
                    <a:lstStyle/>
                    <a:p>
                      <a:pPr algn="ctr" fontAlgn="b"/>
                      <a:r>
                        <a:rPr lang="en-US" altLang="zh-CN" sz="2200" u="none" strike="noStrike" dirty="0">
                          <a:effectLst/>
                        </a:rPr>
                        <a:t>408</a:t>
                      </a:r>
                      <a:endParaRPr lang="en-US" altLang="zh-CN" sz="2200" b="0" i="0" u="none" strike="noStrike" dirty="0">
                        <a:solidFill>
                          <a:srgbClr val="000000"/>
                        </a:solidFill>
                        <a:effectLst/>
                        <a:latin typeface="宋体"/>
                      </a:endParaRPr>
                    </a:p>
                  </a:txBody>
                  <a:tcPr marL="8091" marR="8091" marT="8558" marB="0" anchor="b"/>
                </a:tc>
                <a:tc>
                  <a:txBody>
                    <a:bodyPr/>
                    <a:lstStyle/>
                    <a:p>
                      <a:pPr algn="ctr" fontAlgn="b"/>
                      <a:r>
                        <a:rPr lang="en-US" altLang="zh-CN" sz="2200" u="none" strike="noStrike" dirty="0">
                          <a:effectLst/>
                        </a:rPr>
                        <a:t>100.00%</a:t>
                      </a:r>
                      <a:endParaRPr lang="en-US" altLang="zh-CN" sz="2200" b="0" i="0" u="none" strike="noStrike" dirty="0">
                        <a:solidFill>
                          <a:srgbClr val="000000"/>
                        </a:solidFill>
                        <a:effectLst/>
                        <a:latin typeface="宋体"/>
                      </a:endParaRPr>
                    </a:p>
                  </a:txBody>
                  <a:tcPr marL="8091" marR="8091" marT="8558" marB="0" anchor="b"/>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194</a:t>
            </a:fld>
            <a:endParaRPr lang="en-US" altLang="zh-CN"/>
          </a:p>
        </p:txBody>
      </p:sp>
    </p:spTree>
    <p:extLst>
      <p:ext uri="{BB962C8B-B14F-4D97-AF65-F5344CB8AC3E}">
        <p14:creationId xmlns:p14="http://schemas.microsoft.com/office/powerpoint/2010/main" val="7974027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667512"/>
          </a:xfrm>
        </p:spPr>
        <p:txBody>
          <a:bodyPr tIns="39763">
            <a:normAutofit fontScale="90000"/>
          </a:bodyPr>
          <a:lstStyle/>
          <a:p>
            <a:r>
              <a:rPr lang="zh-CN" altLang="en-US" dirty="0" smtClean="0"/>
              <a:t>垃圾债券主体评级分布</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176602648"/>
              </p:ext>
            </p:extLst>
          </p:nvPr>
        </p:nvGraphicFramePr>
        <p:xfrm>
          <a:off x="535049" y="1358620"/>
          <a:ext cx="8073900" cy="4808926"/>
        </p:xfrm>
        <a:graphic>
          <a:graphicData uri="http://schemas.openxmlformats.org/drawingml/2006/table">
            <a:tbl>
              <a:tblPr firstRow="1" firstCol="1">
                <a:tableStyleId>{21E4AEA4-8DFA-4A89-87EB-49C32662AFE0}</a:tableStyleId>
              </a:tblPr>
              <a:tblGrid>
                <a:gridCol w="2691300"/>
                <a:gridCol w="2691300"/>
                <a:gridCol w="2691300"/>
              </a:tblGrid>
              <a:tr h="282422">
                <a:tc>
                  <a:txBody>
                    <a:bodyPr/>
                    <a:lstStyle/>
                    <a:p>
                      <a:pPr algn="ctr" fontAlgn="b"/>
                      <a:r>
                        <a:rPr lang="zh-CN" altLang="en-US" sz="1800" u="none" strike="noStrike">
                          <a:effectLst/>
                        </a:rPr>
                        <a:t>主体级别</a:t>
                      </a:r>
                      <a:endParaRPr lang="zh-CN" altLang="en-US" sz="1800" b="0" i="0" u="none" strike="noStrike">
                        <a:solidFill>
                          <a:srgbClr val="000000"/>
                        </a:solidFill>
                        <a:effectLst/>
                        <a:latin typeface="宋体"/>
                      </a:endParaRPr>
                    </a:p>
                  </a:txBody>
                  <a:tcPr marL="8091" marR="8091" marT="8558" marB="0" anchor="b"/>
                </a:tc>
                <a:tc>
                  <a:txBody>
                    <a:bodyPr/>
                    <a:lstStyle/>
                    <a:p>
                      <a:pPr algn="ctr" fontAlgn="b"/>
                      <a:r>
                        <a:rPr lang="zh-CN" altLang="en-US" sz="1800" u="none" strike="noStrike">
                          <a:effectLst/>
                        </a:rPr>
                        <a:t>数量</a:t>
                      </a:r>
                      <a:endParaRPr lang="zh-CN" altLang="en-US" sz="1800" b="0" i="0" u="none" strike="noStrike">
                        <a:solidFill>
                          <a:srgbClr val="000000"/>
                        </a:solidFill>
                        <a:effectLst/>
                        <a:latin typeface="宋体"/>
                      </a:endParaRPr>
                    </a:p>
                  </a:txBody>
                  <a:tcPr marL="8091" marR="8091" marT="8558" marB="0" anchor="b"/>
                </a:tc>
                <a:tc>
                  <a:txBody>
                    <a:bodyPr/>
                    <a:lstStyle/>
                    <a:p>
                      <a:pPr algn="ctr" fontAlgn="b"/>
                      <a:r>
                        <a:rPr lang="zh-CN" altLang="en-US" sz="1800" u="none" strike="noStrike">
                          <a:effectLst/>
                        </a:rPr>
                        <a:t>占比</a:t>
                      </a:r>
                      <a:endParaRPr lang="zh-CN" altLang="en-US" sz="1800" b="0" i="0" u="none" strike="noStrike">
                        <a:solidFill>
                          <a:srgbClr val="000000"/>
                        </a:solidFill>
                        <a:effectLst/>
                        <a:latin typeface="宋体"/>
                      </a:endParaRPr>
                    </a:p>
                  </a:txBody>
                  <a:tcPr marL="8091" marR="8091" marT="8558" marB="0" anchor="b"/>
                </a:tc>
              </a:tr>
              <a:tr h="282422">
                <a:tc>
                  <a:txBody>
                    <a:bodyPr/>
                    <a:lstStyle/>
                    <a:p>
                      <a:pPr algn="ctr" fontAlgn="b"/>
                      <a:r>
                        <a:rPr lang="zh-CN" altLang="en-US" sz="1800" u="none" strike="noStrike">
                          <a:effectLst/>
                        </a:rPr>
                        <a:t>未评级</a:t>
                      </a:r>
                      <a:endParaRPr lang="zh-CN" alt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170</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41.67%</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AA+</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32</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7.84%</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AA</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64</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15.69%</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AA-</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66</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16.18%</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A+</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32</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7.84%</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A</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15</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3.68%</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A-</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6</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1.47%</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BBB+</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4</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0.98%</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BBB</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5</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1.23%</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BB+</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0.25%</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BB</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5</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1.23%</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BB-</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0.25%</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B</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2</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0.49%</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CCC</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1</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0.25%</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a:effectLst/>
                        </a:rPr>
                        <a:t>CC</a:t>
                      </a:r>
                      <a:endParaRPr lang="en-US"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2</a:t>
                      </a:r>
                      <a:endParaRPr lang="en-US" altLang="zh-CN" sz="1800" b="0" i="0" u="none" strike="noStrike">
                        <a:solidFill>
                          <a:srgbClr val="000000"/>
                        </a:solidFill>
                        <a:effectLst/>
                        <a:latin typeface="宋体"/>
                      </a:endParaRPr>
                    </a:p>
                  </a:txBody>
                  <a:tcPr marL="8091" marR="8091" marT="8558" marB="0" anchor="b"/>
                </a:tc>
                <a:tc>
                  <a:txBody>
                    <a:bodyPr/>
                    <a:lstStyle/>
                    <a:p>
                      <a:pPr algn="ctr" fontAlgn="b"/>
                      <a:r>
                        <a:rPr lang="en-US" altLang="zh-CN" sz="1800" u="none" strike="noStrike">
                          <a:effectLst/>
                        </a:rPr>
                        <a:t>0.49%</a:t>
                      </a:r>
                      <a:endParaRPr lang="en-US" altLang="zh-CN" sz="1800" b="0" i="0" u="none" strike="noStrike">
                        <a:solidFill>
                          <a:srgbClr val="000000"/>
                        </a:solidFill>
                        <a:effectLst/>
                        <a:latin typeface="宋体"/>
                      </a:endParaRPr>
                    </a:p>
                  </a:txBody>
                  <a:tcPr marL="8091" marR="8091" marT="8558" marB="0" anchor="b"/>
                </a:tc>
              </a:tr>
              <a:tr h="282422">
                <a:tc>
                  <a:txBody>
                    <a:bodyPr/>
                    <a:lstStyle/>
                    <a:p>
                      <a:pPr algn="ctr" fontAlgn="b"/>
                      <a:r>
                        <a:rPr lang="en-US" sz="1800" u="none" strike="noStrike" dirty="0">
                          <a:effectLst/>
                        </a:rPr>
                        <a:t>C</a:t>
                      </a:r>
                      <a:endParaRPr lang="en-US" sz="1800" b="0" i="0" u="none" strike="noStrike" dirty="0">
                        <a:solidFill>
                          <a:srgbClr val="000000"/>
                        </a:solidFill>
                        <a:effectLst/>
                        <a:latin typeface="宋体"/>
                      </a:endParaRPr>
                    </a:p>
                  </a:txBody>
                  <a:tcPr marL="8091" marR="8091" marT="8558" marB="0" anchor="b"/>
                </a:tc>
                <a:tc>
                  <a:txBody>
                    <a:bodyPr/>
                    <a:lstStyle/>
                    <a:p>
                      <a:pPr algn="ctr" fontAlgn="b"/>
                      <a:r>
                        <a:rPr lang="en-US" altLang="zh-CN" sz="1800" u="none" strike="noStrike" dirty="0">
                          <a:effectLst/>
                        </a:rPr>
                        <a:t>2</a:t>
                      </a:r>
                      <a:endParaRPr lang="en-US" altLang="zh-CN" sz="1800" b="0" i="0" u="none" strike="noStrike" dirty="0">
                        <a:solidFill>
                          <a:srgbClr val="000000"/>
                        </a:solidFill>
                        <a:effectLst/>
                        <a:latin typeface="宋体"/>
                      </a:endParaRPr>
                    </a:p>
                  </a:txBody>
                  <a:tcPr marL="8091" marR="8091" marT="8558" marB="0" anchor="b"/>
                </a:tc>
                <a:tc>
                  <a:txBody>
                    <a:bodyPr/>
                    <a:lstStyle/>
                    <a:p>
                      <a:pPr algn="ctr" fontAlgn="b"/>
                      <a:r>
                        <a:rPr lang="en-US" altLang="zh-CN" sz="1800" u="none" strike="noStrike" dirty="0">
                          <a:effectLst/>
                        </a:rPr>
                        <a:t>0.49%</a:t>
                      </a:r>
                      <a:endParaRPr lang="en-US" altLang="zh-CN" sz="1800" b="0" i="0" u="none" strike="noStrike" dirty="0">
                        <a:solidFill>
                          <a:srgbClr val="000000"/>
                        </a:solidFill>
                        <a:effectLst/>
                        <a:latin typeface="宋体"/>
                      </a:endParaRPr>
                    </a:p>
                  </a:txBody>
                  <a:tcPr marL="8091" marR="8091" marT="8558" marB="0" anchor="b"/>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195</a:t>
            </a:fld>
            <a:endParaRPr lang="en-US" altLang="zh-CN"/>
          </a:p>
        </p:txBody>
      </p:sp>
    </p:spTree>
    <p:extLst>
      <p:ext uri="{BB962C8B-B14F-4D97-AF65-F5344CB8AC3E}">
        <p14:creationId xmlns:p14="http://schemas.microsoft.com/office/powerpoint/2010/main" val="35995784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5" y="581961"/>
            <a:ext cx="5013085" cy="533463"/>
          </a:xfrm>
        </p:spPr>
        <p:txBody>
          <a:bodyPr tIns="39763">
            <a:normAutofit fontScale="90000"/>
          </a:bodyPr>
          <a:lstStyle/>
          <a:p>
            <a:r>
              <a:rPr lang="zh-CN" altLang="en-US" dirty="0" smtClean="0"/>
              <a:t>垃圾债券行业分布</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29502470"/>
              </p:ext>
            </p:extLst>
          </p:nvPr>
        </p:nvGraphicFramePr>
        <p:xfrm>
          <a:off x="902043" y="1488015"/>
          <a:ext cx="7095248" cy="4405811"/>
        </p:xfrm>
        <a:graphic>
          <a:graphicData uri="http://schemas.openxmlformats.org/drawingml/2006/table">
            <a:tbl>
              <a:tblPr firstRow="1" firstCol="1">
                <a:tableStyleId>{21E4AEA4-8DFA-4A89-87EB-49C32662AFE0}</a:tableStyleId>
              </a:tblPr>
              <a:tblGrid>
                <a:gridCol w="1496237"/>
                <a:gridCol w="3831280"/>
                <a:gridCol w="699852"/>
                <a:gridCol w="1067879"/>
              </a:tblGrid>
              <a:tr h="414077">
                <a:tc>
                  <a:txBody>
                    <a:bodyPr/>
                    <a:lstStyle/>
                    <a:p>
                      <a:pPr algn="ctr" fontAlgn="b"/>
                      <a:r>
                        <a:rPr lang="zh-CN" altLang="en-US" sz="2200" u="none" strike="noStrike" dirty="0">
                          <a:effectLst/>
                        </a:rPr>
                        <a:t>大类行业</a:t>
                      </a:r>
                      <a:endParaRPr lang="zh-CN" altLang="en-US" sz="2200" b="0" i="0" u="none" strike="noStrike" dirty="0">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代表性细分行业</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数量</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占比</a:t>
                      </a:r>
                      <a:endParaRPr lang="zh-CN" altLang="en-US"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工业</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建筑与工程、综合类行业</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177</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43.38%</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材料</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钢铁、建材、有色</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80</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19.61%</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能源</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煤炭</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42</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10.29%</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可选消费</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酒店与休闲、汽车、家电</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30</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7.35%</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公用事业</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水务、电力</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24</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5.88%</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金融房地产</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房地产开发与经营、多领域控股</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23</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5.64%</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日常消费</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农产品、食品加工</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20</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4.90%</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a:effectLst/>
                        </a:rPr>
                        <a:t>信息技术</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zh-CN" altLang="en-US" sz="2200" u="none" strike="noStrike">
                          <a:effectLst/>
                        </a:rPr>
                        <a:t>半导体、信息科技资讯</a:t>
                      </a:r>
                      <a:endParaRPr lang="zh-CN" altLang="en-US"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7</a:t>
                      </a:r>
                      <a:endParaRPr lang="en-US" altLang="zh-CN" sz="2200" b="0" i="0" u="none" strike="noStrike">
                        <a:solidFill>
                          <a:srgbClr val="000000"/>
                        </a:solidFill>
                        <a:effectLst/>
                        <a:latin typeface="宋体"/>
                      </a:endParaRPr>
                    </a:p>
                  </a:txBody>
                  <a:tcPr marL="8091" marR="8091" marT="8558" marB="0" anchor="b"/>
                </a:tc>
                <a:tc>
                  <a:txBody>
                    <a:bodyPr/>
                    <a:lstStyle/>
                    <a:p>
                      <a:pPr algn="ctr" fontAlgn="b"/>
                      <a:r>
                        <a:rPr lang="en-US" altLang="zh-CN" sz="2200" u="none" strike="noStrike">
                          <a:effectLst/>
                        </a:rPr>
                        <a:t>1.72%</a:t>
                      </a:r>
                      <a:endParaRPr lang="en-US" altLang="zh-CN" sz="2200" b="0" i="0" u="none" strike="noStrike">
                        <a:solidFill>
                          <a:srgbClr val="000000"/>
                        </a:solidFill>
                        <a:effectLst/>
                        <a:latin typeface="宋体"/>
                      </a:endParaRPr>
                    </a:p>
                  </a:txBody>
                  <a:tcPr marL="8091" marR="8091" marT="8558" marB="0" anchor="b"/>
                </a:tc>
              </a:tr>
              <a:tr h="414077">
                <a:tc>
                  <a:txBody>
                    <a:bodyPr/>
                    <a:lstStyle/>
                    <a:p>
                      <a:pPr algn="ctr" fontAlgn="b"/>
                      <a:r>
                        <a:rPr lang="zh-CN" altLang="en-US" sz="2200" u="none" strike="noStrike" dirty="0">
                          <a:effectLst/>
                        </a:rPr>
                        <a:t>医疗保健</a:t>
                      </a:r>
                      <a:endParaRPr lang="zh-CN" altLang="en-US" sz="2200" b="0" i="0" u="none" strike="noStrike" dirty="0">
                        <a:solidFill>
                          <a:srgbClr val="000000"/>
                        </a:solidFill>
                        <a:effectLst/>
                        <a:latin typeface="宋体"/>
                      </a:endParaRPr>
                    </a:p>
                  </a:txBody>
                  <a:tcPr marL="8091" marR="8091" marT="8558" marB="0" anchor="b"/>
                </a:tc>
                <a:tc>
                  <a:txBody>
                    <a:bodyPr/>
                    <a:lstStyle/>
                    <a:p>
                      <a:pPr algn="ctr" fontAlgn="b"/>
                      <a:r>
                        <a:rPr lang="zh-CN" altLang="en-US" sz="2200" u="none" strike="noStrike" dirty="0">
                          <a:effectLst/>
                        </a:rPr>
                        <a:t>制药、生物科技</a:t>
                      </a:r>
                      <a:endParaRPr lang="zh-CN" altLang="en-US" sz="2200" b="0" i="0" u="none" strike="noStrike" dirty="0">
                        <a:solidFill>
                          <a:srgbClr val="000000"/>
                        </a:solidFill>
                        <a:effectLst/>
                        <a:latin typeface="宋体"/>
                      </a:endParaRPr>
                    </a:p>
                  </a:txBody>
                  <a:tcPr marL="8091" marR="8091" marT="8558" marB="0" anchor="b"/>
                </a:tc>
                <a:tc>
                  <a:txBody>
                    <a:bodyPr/>
                    <a:lstStyle/>
                    <a:p>
                      <a:pPr algn="ctr" fontAlgn="b"/>
                      <a:r>
                        <a:rPr lang="en-US" altLang="zh-CN" sz="2200" u="none" strike="noStrike" dirty="0">
                          <a:effectLst/>
                        </a:rPr>
                        <a:t>5</a:t>
                      </a:r>
                      <a:endParaRPr lang="en-US" altLang="zh-CN" sz="2200" b="0" i="0" u="none" strike="noStrike" dirty="0">
                        <a:solidFill>
                          <a:srgbClr val="000000"/>
                        </a:solidFill>
                        <a:effectLst/>
                        <a:latin typeface="宋体"/>
                      </a:endParaRPr>
                    </a:p>
                  </a:txBody>
                  <a:tcPr marL="8091" marR="8091" marT="8558" marB="0" anchor="b"/>
                </a:tc>
                <a:tc>
                  <a:txBody>
                    <a:bodyPr/>
                    <a:lstStyle/>
                    <a:p>
                      <a:pPr algn="ctr" fontAlgn="b"/>
                      <a:r>
                        <a:rPr lang="en-US" altLang="zh-CN" sz="2200" u="none" strike="noStrike" dirty="0">
                          <a:effectLst/>
                        </a:rPr>
                        <a:t>1.23%</a:t>
                      </a:r>
                      <a:endParaRPr lang="en-US" altLang="zh-CN" sz="2200" b="0" i="0" u="none" strike="noStrike" dirty="0">
                        <a:solidFill>
                          <a:srgbClr val="000000"/>
                        </a:solidFill>
                        <a:effectLst/>
                        <a:latin typeface="宋体"/>
                      </a:endParaRPr>
                    </a:p>
                  </a:txBody>
                  <a:tcPr marL="8091" marR="8091" marT="8558" marB="0" anchor="b"/>
                </a:tc>
              </a:tr>
            </a:tbl>
          </a:graphicData>
        </a:graphic>
      </p:graphicFrame>
      <p:sp>
        <p:nvSpPr>
          <p:cNvPr id="4" name="灯片编号占位符 3"/>
          <p:cNvSpPr>
            <a:spLocks noGrp="1"/>
          </p:cNvSpPr>
          <p:nvPr>
            <p:ph type="sldNum" sz="quarter" idx="12"/>
          </p:nvPr>
        </p:nvSpPr>
        <p:spPr/>
        <p:txBody>
          <a:bodyPr/>
          <a:lstStyle/>
          <a:p>
            <a:pPr>
              <a:defRPr/>
            </a:pPr>
            <a:fld id="{4BA30172-1FC1-4AB9-BE30-7AA4A1B3DE9C}" type="slidenum">
              <a:rPr lang="en-US" altLang="zh-CN" smtClean="0"/>
              <a:pPr>
                <a:defRPr/>
              </a:pPr>
              <a:t>196</a:t>
            </a:fld>
            <a:endParaRPr lang="en-US" altLang="zh-CN"/>
          </a:p>
        </p:txBody>
      </p:sp>
    </p:spTree>
    <p:extLst>
      <p:ext uri="{BB962C8B-B14F-4D97-AF65-F5344CB8AC3E}">
        <p14:creationId xmlns:p14="http://schemas.microsoft.com/office/powerpoint/2010/main" val="397415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zh-CN" altLang="en-US" smtClean="0"/>
              <a:t>主要内容</a:t>
            </a:r>
          </a:p>
        </p:txBody>
      </p:sp>
      <p:sp>
        <p:nvSpPr>
          <p:cNvPr id="5125" name="Rectangle 3"/>
          <p:cNvSpPr>
            <a:spLocks noGrp="1" noChangeArrowheads="1"/>
          </p:cNvSpPr>
          <p:nvPr>
            <p:ph idx="1"/>
          </p:nvPr>
        </p:nvSpPr>
        <p:spPr/>
        <p:txBody>
          <a:bodyPr/>
          <a:lstStyle/>
          <a:p>
            <a:pPr eaLnBrk="1" hangingPunct="1"/>
            <a:r>
              <a:rPr lang="zh-CN" altLang="en-US" smtClean="0"/>
              <a:t>债券基本概念</a:t>
            </a:r>
          </a:p>
          <a:p>
            <a:pPr eaLnBrk="1" hangingPunct="1"/>
            <a:r>
              <a:rPr lang="zh-CN" altLang="en-US" smtClean="0"/>
              <a:t>债券的发行与流通</a:t>
            </a:r>
          </a:p>
          <a:p>
            <a:pPr eaLnBrk="1" hangingPunct="1"/>
            <a:r>
              <a:rPr lang="zh-CN" altLang="en-US" smtClean="0"/>
              <a:t>债券价值分析</a:t>
            </a:r>
            <a:endParaRPr lang="en-US" altLang="zh-CN" smtClean="0"/>
          </a:p>
          <a:p>
            <a:pPr eaLnBrk="1" hangingPunct="1"/>
            <a:r>
              <a:rPr lang="zh-CN" altLang="en-US" smtClean="0"/>
              <a:t>债券的利率风险：久期和凸性</a:t>
            </a:r>
            <a:endParaRPr lang="en-US" altLang="zh-CN" smtClean="0"/>
          </a:p>
          <a:p>
            <a:pPr eaLnBrk="1" hangingPunct="1"/>
            <a:r>
              <a:rPr lang="zh-CN" altLang="en-US" smtClean="0"/>
              <a:t>债券投资策略</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t>按照是否含有选择权</a:t>
            </a:r>
          </a:p>
        </p:txBody>
      </p:sp>
      <p:sp>
        <p:nvSpPr>
          <p:cNvPr id="21507" name="内容占位符 2"/>
          <p:cNvSpPr>
            <a:spLocks noGrp="1"/>
          </p:cNvSpPr>
          <p:nvPr>
            <p:ph idx="1"/>
          </p:nvPr>
        </p:nvSpPr>
        <p:spPr/>
        <p:txBody>
          <a:bodyPr/>
          <a:lstStyle/>
          <a:p>
            <a:pPr eaLnBrk="1" hangingPunct="1"/>
            <a:r>
              <a:rPr lang="zh-CN" altLang="en-US" smtClean="0"/>
              <a:t>含权债券</a:t>
            </a:r>
            <a:endParaRPr lang="en-US" altLang="zh-CN" smtClean="0"/>
          </a:p>
          <a:p>
            <a:pPr eaLnBrk="1" hangingPunct="1"/>
            <a:r>
              <a:rPr lang="zh-CN" altLang="en-US" smtClean="0"/>
              <a:t>非含权债券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zh-CN" altLang="en-US" smtClean="0">
                <a:solidFill>
                  <a:srgbClr val="000000"/>
                </a:solidFill>
                <a:latin typeface="Times New Roman" pitchFamily="18" charset="0"/>
              </a:rPr>
              <a:t>债券的发行市场</a:t>
            </a:r>
            <a:r>
              <a:rPr lang="zh-CN" altLang="en-US" smtClean="0"/>
              <a:t> </a:t>
            </a:r>
          </a:p>
        </p:txBody>
      </p:sp>
      <p:sp>
        <p:nvSpPr>
          <p:cNvPr id="22533" name="Rectangle 3"/>
          <p:cNvSpPr>
            <a:spLocks noGrp="1" noChangeArrowheads="1"/>
          </p:cNvSpPr>
          <p:nvPr>
            <p:ph idx="1"/>
          </p:nvPr>
        </p:nvSpPr>
        <p:spPr/>
        <p:txBody>
          <a:bodyPr/>
          <a:lstStyle/>
          <a:p>
            <a:pPr algn="just" eaLnBrk="1" hangingPunct="1"/>
            <a:r>
              <a:rPr lang="zh-CN" altLang="en-US" sz="2600" smtClean="0">
                <a:solidFill>
                  <a:srgbClr val="000000"/>
                </a:solidFill>
                <a:latin typeface="Times New Roman" pitchFamily="18" charset="0"/>
              </a:rPr>
              <a:t>债券的发行条件</a:t>
            </a:r>
            <a:endParaRPr lang="en-US" altLang="zh-CN" sz="2600" smtClean="0">
              <a:solidFill>
                <a:srgbClr val="000000"/>
              </a:solidFill>
              <a:latin typeface="Times New Roman" pitchFamily="18" charset="0"/>
            </a:endParaRPr>
          </a:p>
          <a:p>
            <a:pPr algn="just" eaLnBrk="1" hangingPunct="1"/>
            <a:r>
              <a:rPr lang="zh-CN" altLang="en-US" sz="2600" smtClean="0">
                <a:solidFill>
                  <a:srgbClr val="000000"/>
                </a:solidFill>
                <a:latin typeface="Times New Roman" pitchFamily="18" charset="0"/>
              </a:rPr>
              <a:t>债券的发行方式</a:t>
            </a:r>
            <a:endParaRPr lang="en-US" altLang="zh-CN" sz="2600" smtClean="0">
              <a:solidFill>
                <a:srgbClr val="000000"/>
              </a:solidFill>
              <a:latin typeface="Times New Roman" pitchFamily="18" charset="0"/>
            </a:endParaRPr>
          </a:p>
          <a:p>
            <a:pPr eaLnBrk="1" hangingPunct="1"/>
            <a:r>
              <a:rPr lang="zh-CN" altLang="en-US" sz="2600" smtClean="0">
                <a:solidFill>
                  <a:srgbClr val="000000"/>
                </a:solidFill>
                <a:latin typeface="宋体" pitchFamily="2" charset="-122"/>
              </a:rPr>
              <a:t>债券评级：为了较客观地估计不同债券的违约风险 ，通常需要由中介机构进行评级。 </a:t>
            </a:r>
            <a:r>
              <a:rPr lang="zh-CN" altLang="en-US" sz="2600" smtClean="0"/>
              <a:t> </a:t>
            </a:r>
          </a:p>
          <a:p>
            <a:pPr eaLnBrk="1" hangingPunct="1"/>
            <a:r>
              <a:rPr lang="zh-CN" altLang="en-US" sz="2600" smtClean="0">
                <a:solidFill>
                  <a:srgbClr val="000000"/>
                </a:solidFill>
                <a:latin typeface="宋体" pitchFamily="2" charset="-122"/>
              </a:rPr>
              <a:t>债券的偿还</a:t>
            </a:r>
            <a:r>
              <a:rPr lang="zh-CN" altLang="en-US" sz="2600" smtClean="0"/>
              <a:t>：</a:t>
            </a:r>
            <a:r>
              <a:rPr lang="zh-CN" altLang="en-US" sz="2600" smtClean="0">
                <a:solidFill>
                  <a:srgbClr val="000000"/>
                </a:solidFill>
                <a:latin typeface="宋体" pitchFamily="2" charset="-122"/>
              </a:rPr>
              <a:t>债券的偿还一般可分为定到期偿还和任意偿还两种方式。</a:t>
            </a:r>
            <a:r>
              <a:rPr lang="zh-CN" altLang="en-US" sz="260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公司债券发行条件</a:t>
            </a:r>
          </a:p>
        </p:txBody>
      </p:sp>
      <p:sp>
        <p:nvSpPr>
          <p:cNvPr id="3" name="内容占位符 2"/>
          <p:cNvSpPr>
            <a:spLocks noGrp="1"/>
          </p:cNvSpPr>
          <p:nvPr>
            <p:ph idx="1"/>
          </p:nvPr>
        </p:nvSpPr>
        <p:spPr/>
        <p:txBody>
          <a:bodyPr/>
          <a:lstStyle/>
          <a:p>
            <a:pPr eaLnBrk="1" hangingPunct="1">
              <a:defRPr/>
            </a:pPr>
            <a:r>
              <a:rPr lang="zh-CN" altLang="en-US" sz="2400" dirty="0" smtClean="0"/>
              <a:t>相关法律法规：</a:t>
            </a:r>
            <a:r>
              <a:rPr lang="en-US" altLang="zh-CN" sz="2400" dirty="0" smtClean="0"/>
              <a:t>《</a:t>
            </a:r>
            <a:r>
              <a:rPr lang="zh-CN" altLang="en-US" sz="2400" dirty="0" smtClean="0"/>
              <a:t>公司法</a:t>
            </a:r>
            <a:r>
              <a:rPr lang="en-US" altLang="zh-CN" sz="2400" dirty="0" smtClean="0"/>
              <a:t>》</a:t>
            </a:r>
            <a:r>
              <a:rPr lang="zh-CN" altLang="en-US" sz="2400" dirty="0" smtClean="0"/>
              <a:t>、</a:t>
            </a:r>
            <a:r>
              <a:rPr lang="en-US" altLang="zh-CN" sz="2400" dirty="0" smtClean="0"/>
              <a:t>《</a:t>
            </a:r>
            <a:r>
              <a:rPr lang="zh-CN" altLang="en-US" sz="2400" dirty="0" smtClean="0"/>
              <a:t>证券法</a:t>
            </a:r>
            <a:r>
              <a:rPr lang="en-US" altLang="zh-CN" sz="2400" dirty="0" smtClean="0"/>
              <a:t>》</a:t>
            </a:r>
            <a:r>
              <a:rPr lang="zh-CN" altLang="en-US" sz="2400" dirty="0" smtClean="0"/>
              <a:t>、</a:t>
            </a:r>
            <a:r>
              <a:rPr lang="en-US" altLang="zh-CN" sz="2400" dirty="0" smtClean="0"/>
              <a:t>《</a:t>
            </a:r>
            <a:r>
              <a:rPr lang="zh-CN" altLang="en-US" sz="2400" dirty="0" smtClean="0"/>
              <a:t>公司债发行试点办法</a:t>
            </a:r>
            <a:r>
              <a:rPr lang="en-US" altLang="zh-CN" sz="2400" dirty="0" smtClean="0"/>
              <a:t>》</a:t>
            </a:r>
          </a:p>
          <a:p>
            <a:pPr lvl="1" eaLnBrk="1" hangingPunct="1">
              <a:defRPr/>
            </a:pPr>
            <a:r>
              <a:rPr lang="zh-CN" altLang="zh-CN" sz="2300" dirty="0" smtClean="0">
                <a:cs typeface="+mn-cs"/>
              </a:rPr>
              <a:t>股份有限公司的净资产额不低于人民币</a:t>
            </a:r>
            <a:r>
              <a:rPr lang="en-US" altLang="zh-CN" sz="2300" dirty="0" smtClean="0">
                <a:cs typeface="+mn-cs"/>
              </a:rPr>
              <a:t>3000</a:t>
            </a:r>
            <a:r>
              <a:rPr lang="zh-CN" altLang="zh-CN" sz="2300" dirty="0" smtClean="0">
                <a:cs typeface="+mn-cs"/>
              </a:rPr>
              <a:t>万元，有限责任公司的净资产额不低于人民币</a:t>
            </a:r>
            <a:r>
              <a:rPr lang="en-US" altLang="zh-CN" sz="2300" dirty="0" smtClean="0">
                <a:cs typeface="+mn-cs"/>
              </a:rPr>
              <a:t>6000</a:t>
            </a:r>
            <a:r>
              <a:rPr lang="zh-CN" altLang="zh-CN" sz="2300" dirty="0" smtClean="0">
                <a:cs typeface="+mn-cs"/>
              </a:rPr>
              <a:t>万元；</a:t>
            </a:r>
          </a:p>
          <a:p>
            <a:pPr lvl="1" eaLnBrk="1" hangingPunct="1">
              <a:defRPr/>
            </a:pPr>
            <a:r>
              <a:rPr lang="zh-CN" altLang="zh-CN" sz="2300" dirty="0" smtClean="0">
                <a:cs typeface="+mn-cs"/>
              </a:rPr>
              <a:t>累计债券总额不超过公司净资产额的</a:t>
            </a:r>
            <a:r>
              <a:rPr lang="en-US" altLang="zh-CN" sz="2300" dirty="0" smtClean="0">
                <a:cs typeface="+mn-cs"/>
              </a:rPr>
              <a:t>40</a:t>
            </a:r>
            <a:r>
              <a:rPr lang="zh-CN" altLang="zh-CN" sz="2300" dirty="0" smtClean="0">
                <a:cs typeface="+mn-cs"/>
              </a:rPr>
              <a:t>％；</a:t>
            </a:r>
          </a:p>
          <a:p>
            <a:pPr lvl="1" eaLnBrk="1" hangingPunct="1">
              <a:defRPr/>
            </a:pPr>
            <a:r>
              <a:rPr lang="zh-CN" altLang="zh-CN" sz="2300" dirty="0" smtClean="0">
                <a:cs typeface="+mn-cs"/>
              </a:rPr>
              <a:t>最近</a:t>
            </a:r>
            <a:r>
              <a:rPr lang="en-US" altLang="zh-CN" sz="2300" dirty="0" smtClean="0">
                <a:cs typeface="+mn-cs"/>
              </a:rPr>
              <a:t>3</a:t>
            </a:r>
            <a:r>
              <a:rPr lang="zh-CN" altLang="zh-CN" sz="2300" dirty="0" smtClean="0">
                <a:cs typeface="+mn-cs"/>
              </a:rPr>
              <a:t>年平均可分配利润足以支付公司债券</a:t>
            </a:r>
            <a:r>
              <a:rPr lang="en-US" altLang="zh-CN" sz="2300" dirty="0" smtClean="0">
                <a:cs typeface="+mn-cs"/>
              </a:rPr>
              <a:t>1</a:t>
            </a:r>
            <a:r>
              <a:rPr lang="zh-CN" altLang="zh-CN" sz="2300" dirty="0" smtClean="0">
                <a:cs typeface="+mn-cs"/>
              </a:rPr>
              <a:t>年的利息；</a:t>
            </a:r>
          </a:p>
          <a:p>
            <a:pPr lvl="1" eaLnBrk="1" hangingPunct="1">
              <a:defRPr/>
            </a:pPr>
            <a:r>
              <a:rPr lang="zh-CN" altLang="zh-CN" sz="2300" dirty="0" smtClean="0">
                <a:cs typeface="+mn-cs"/>
              </a:rPr>
              <a:t>筹集的资金用途符合国家产业政策；</a:t>
            </a:r>
          </a:p>
          <a:p>
            <a:pPr lvl="1" eaLnBrk="1" hangingPunct="1">
              <a:defRPr/>
            </a:pPr>
            <a:r>
              <a:rPr lang="zh-CN" altLang="zh-CN" sz="2300" dirty="0" smtClean="0">
                <a:cs typeface="+mn-cs"/>
              </a:rPr>
              <a:t>债券的利率不得超过国务院限定的利率水平；</a:t>
            </a:r>
          </a:p>
          <a:p>
            <a:pPr lvl="1" eaLnBrk="1" hangingPunct="1">
              <a:defRPr/>
            </a:pPr>
            <a:r>
              <a:rPr lang="zh-CN" altLang="zh-CN" sz="2300" dirty="0" smtClean="0">
                <a:cs typeface="+mn-cs"/>
              </a:rPr>
              <a:t>国务院规定的其他条件。</a:t>
            </a:r>
            <a:endParaRPr lang="en-US" altLang="zh-CN" sz="2300" dirty="0" smtClean="0"/>
          </a:p>
          <a:p>
            <a:pPr eaLnBrk="1" hangingPunct="1">
              <a:defRPr/>
            </a:pPr>
            <a:endParaRPr lang="zh-CN" altLang="en-US" sz="2400" dirty="0"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企业债券发行条件</a:t>
            </a:r>
          </a:p>
        </p:txBody>
      </p:sp>
      <p:sp>
        <p:nvSpPr>
          <p:cNvPr id="24579" name="内容占位符 2"/>
          <p:cNvSpPr>
            <a:spLocks noGrp="1"/>
          </p:cNvSpPr>
          <p:nvPr>
            <p:ph idx="1"/>
          </p:nvPr>
        </p:nvSpPr>
        <p:spPr/>
        <p:txBody>
          <a:bodyPr/>
          <a:lstStyle/>
          <a:p>
            <a:pPr eaLnBrk="1" hangingPunct="1"/>
            <a:r>
              <a:rPr lang="zh-CN" altLang="en-US" sz="2200" smtClean="0"/>
              <a:t>股份有限公司的净资产不低于人民币</a:t>
            </a:r>
            <a:r>
              <a:rPr lang="en-US" altLang="zh-CN" sz="2200" smtClean="0"/>
              <a:t>3000</a:t>
            </a:r>
            <a:r>
              <a:rPr lang="zh-CN" altLang="en-US" sz="2200" smtClean="0"/>
              <a:t>万元，有限责任公司和其他类型企业的净资产不低于人民币</a:t>
            </a:r>
            <a:r>
              <a:rPr lang="en-US" altLang="zh-CN" sz="2200" smtClean="0"/>
              <a:t>6000</a:t>
            </a:r>
            <a:r>
              <a:rPr lang="zh-CN" altLang="en-US" sz="2200" smtClean="0"/>
              <a:t>万元。</a:t>
            </a:r>
          </a:p>
          <a:p>
            <a:pPr eaLnBrk="1" hangingPunct="1"/>
            <a:r>
              <a:rPr lang="zh-CN" altLang="en-US" sz="2200" smtClean="0"/>
              <a:t>累计债券余额不超过企业净资产的</a:t>
            </a:r>
            <a:r>
              <a:rPr lang="en-US" altLang="zh-CN" sz="2200" smtClean="0"/>
              <a:t>40%</a:t>
            </a:r>
            <a:r>
              <a:rPr lang="zh-CN" altLang="en-US" sz="2200" smtClean="0"/>
              <a:t>。</a:t>
            </a:r>
          </a:p>
          <a:p>
            <a:pPr eaLnBrk="1" hangingPunct="1"/>
            <a:r>
              <a:rPr lang="zh-CN" altLang="en-US" sz="2200" smtClean="0"/>
              <a:t>最近三年可分配利润足以支付企业债券一年的利息。</a:t>
            </a:r>
          </a:p>
          <a:p>
            <a:pPr eaLnBrk="1" hangingPunct="1"/>
            <a:r>
              <a:rPr lang="zh-CN" altLang="en-US" sz="2200" smtClean="0"/>
              <a:t>筹集资金的投向符合国家产业政策和行业发展方向，所需相关手续齐全。</a:t>
            </a:r>
          </a:p>
          <a:p>
            <a:pPr eaLnBrk="1" hangingPunct="1"/>
            <a:r>
              <a:rPr lang="zh-CN" altLang="en-US" sz="2200" smtClean="0"/>
              <a:t>债券的利率由企业根据市场情况确定，但不得超过国务院限定的利率水平。</a:t>
            </a:r>
          </a:p>
          <a:p>
            <a:pPr eaLnBrk="1" hangingPunct="1"/>
            <a:r>
              <a:rPr lang="zh-CN" altLang="en-US" sz="2200" smtClean="0"/>
              <a:t>已发行的企业债券或者其他债务未处于违约或者延迟支付本息的状态。</a:t>
            </a:r>
          </a:p>
          <a:p>
            <a:pPr eaLnBrk="1" hangingPunct="1"/>
            <a:r>
              <a:rPr lang="zh-CN" altLang="en-US" sz="2200" smtClean="0"/>
              <a:t>最近三年没有重大违法违规行为。</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债券发行方式</a:t>
            </a:r>
          </a:p>
        </p:txBody>
      </p:sp>
      <p:sp>
        <p:nvSpPr>
          <p:cNvPr id="25603" name="内容占位符 2"/>
          <p:cNvSpPr>
            <a:spLocks noGrp="1"/>
          </p:cNvSpPr>
          <p:nvPr>
            <p:ph idx="1"/>
          </p:nvPr>
        </p:nvSpPr>
        <p:spPr/>
        <p:txBody>
          <a:bodyPr/>
          <a:lstStyle/>
          <a:p>
            <a:pPr eaLnBrk="1" hangingPunct="1"/>
            <a:r>
              <a:rPr lang="zh-CN" altLang="en-US" smtClean="0"/>
              <a:t>定向发行</a:t>
            </a:r>
            <a:endParaRPr lang="en-US" altLang="zh-CN" smtClean="0"/>
          </a:p>
          <a:p>
            <a:pPr eaLnBrk="1" hangingPunct="1"/>
            <a:r>
              <a:rPr lang="zh-CN" altLang="en-US" smtClean="0"/>
              <a:t>承购包销</a:t>
            </a:r>
            <a:endParaRPr lang="en-US" altLang="zh-CN" smtClean="0"/>
          </a:p>
          <a:p>
            <a:pPr eaLnBrk="1" hangingPunct="1"/>
            <a:r>
              <a:rPr lang="zh-CN" altLang="en-US" smtClean="0"/>
              <a:t>招标发行</a:t>
            </a:r>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574675" y="304800"/>
            <a:ext cx="8001000" cy="762000"/>
          </a:xfrm>
        </p:spPr>
        <p:txBody>
          <a:bodyPr/>
          <a:lstStyle/>
          <a:p>
            <a:pPr eaLnBrk="1" hangingPunct="1"/>
            <a:r>
              <a:rPr lang="zh-CN" altLang="en-US" sz="3400" smtClean="0"/>
              <a:t>典型债券的特性</a:t>
            </a:r>
            <a:endParaRPr lang="zh-CN" altLang="en-US" sz="2500" smtClean="0"/>
          </a:p>
        </p:txBody>
      </p:sp>
      <p:graphicFrame>
        <p:nvGraphicFramePr>
          <p:cNvPr id="28734" name="Group 62"/>
          <p:cNvGraphicFramePr>
            <a:graphicFrameLocks noGrp="1"/>
          </p:cNvGraphicFramePr>
          <p:nvPr/>
        </p:nvGraphicFramePr>
        <p:xfrm>
          <a:off x="533400" y="1676400"/>
          <a:ext cx="8153400" cy="4618038"/>
        </p:xfrm>
        <a:graphic>
          <a:graphicData uri="http://schemas.openxmlformats.org/drawingml/2006/table">
            <a:tbl>
              <a:tblPr/>
              <a:tblGrid>
                <a:gridCol w="1260475">
                  <a:extLst>
                    <a:ext uri="{9D8B030D-6E8A-4147-A177-3AD203B41FA5}">
                      <a16:colId xmlns:a16="http://schemas.microsoft.com/office/drawing/2014/main" xmlns="" val="20000"/>
                    </a:ext>
                  </a:extLst>
                </a:gridCol>
                <a:gridCol w="2354263">
                  <a:extLst>
                    <a:ext uri="{9D8B030D-6E8A-4147-A177-3AD203B41FA5}">
                      <a16:colId xmlns:a16="http://schemas.microsoft.com/office/drawing/2014/main" xmlns="" val="20001"/>
                    </a:ext>
                  </a:extLst>
                </a:gridCol>
                <a:gridCol w="4538662">
                  <a:extLst>
                    <a:ext uri="{9D8B030D-6E8A-4147-A177-3AD203B41FA5}">
                      <a16:colId xmlns:a16="http://schemas.microsoft.com/office/drawing/2014/main" xmlns="" val="20002"/>
                    </a:ext>
                  </a:extLst>
                </a:gridCol>
              </a:tblGrid>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5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2"/>
                          </a:solidFill>
                          <a:effectLst/>
                          <a:latin typeface="Verdana" pitchFamily="34" charset="0"/>
                          <a:ea typeface="宋体" pitchFamily="2" charset="-122"/>
                        </a:rPr>
                        <a:t>条目</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2"/>
                          </a:solidFill>
                          <a:effectLst/>
                          <a:latin typeface="Verdana" pitchFamily="34" charset="0"/>
                          <a:ea typeface="宋体" pitchFamily="2" charset="-122"/>
                        </a:rPr>
                        <a:t>解释</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发行额</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10000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万美元</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公司发行价值</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亿美元的债券</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发行日期</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10/21/95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债券将在</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1995</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年</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月</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21</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日发售</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到期日</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12/31/24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债券的期限为</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30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年</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面值</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美元</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到期时每张债券债权人将得到</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美元本金</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票面利率</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10.50%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面值</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美元</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每年每张债券可得到</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105</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美元的利息</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发行价</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按照面值的</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发行，即按照面值发行。</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到期收益率</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10.50%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如果持有债券至到期日，年收益率为</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10.50%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7"/>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付息日</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12/31</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6/30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在这两天可得到</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52.50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美元的利息</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8"/>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担保</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无</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债券为信用债券。</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9"/>
                  </a:ext>
                </a:extLst>
              </a:tr>
              <a:tr h="5486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偿债基金</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从</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2005</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开始按年度提取。</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偿债基金的提取额将能够支付面值的</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80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％，本金将在到期时支付。</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10"/>
                  </a:ext>
                </a:extLst>
              </a:tr>
              <a:tr h="5486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赎回条款</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在</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12/31/05</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前不可赎回</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赎回价格为</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1100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元。</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这是一个延迟的可赎回债券，</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2005</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年</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12</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月</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31</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日之后公司可按照每张债券</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1100</a:t>
                      </a:r>
                      <a:r>
                        <a:rPr kumimoji="0" lang="zh-CN" altLang="en-US" sz="1500" b="0" i="0" u="none" strike="noStrike" cap="none" normalizeH="0" baseline="0" smtClean="0">
                          <a:ln>
                            <a:noFill/>
                          </a:ln>
                          <a:solidFill>
                            <a:schemeClr val="tx1"/>
                          </a:solidFill>
                          <a:effectLst/>
                          <a:latin typeface="Verdana" pitchFamily="34" charset="0"/>
                          <a:ea typeface="宋体" pitchFamily="2" charset="-122"/>
                        </a:rPr>
                        <a:t>美元的价格买回债券。</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11"/>
                  </a:ext>
                </a:extLst>
              </a:tr>
              <a:tr h="32006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0" i="0" u="none" strike="noStrike" cap="none" normalizeH="0" baseline="0" smtClean="0">
                          <a:ln>
                            <a:noFill/>
                          </a:ln>
                          <a:solidFill>
                            <a:schemeClr val="tx1"/>
                          </a:solidFill>
                          <a:effectLst/>
                          <a:latin typeface="Verdana" pitchFamily="34" charset="0"/>
                          <a:ea typeface="宋体" pitchFamily="2" charset="-122"/>
                        </a:rPr>
                        <a:t>债券级别</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Verdana" pitchFamily="34" charset="0"/>
                          <a:ea typeface="宋体" pitchFamily="2" charset="-122"/>
                        </a:rPr>
                        <a:t>Moody</a:t>
                      </a:r>
                      <a:r>
                        <a:rPr kumimoji="0" lang="en-US" altLang="zh-CN" sz="1500" b="0" i="0" u="none" strike="noStrike" cap="none" normalizeH="0" baseline="0" smtClean="0">
                          <a:ln>
                            <a:noFill/>
                          </a:ln>
                          <a:solidFill>
                            <a:schemeClr val="tx1"/>
                          </a:solidFill>
                          <a:effectLst/>
                          <a:latin typeface="Arial"/>
                          <a:ea typeface="宋体" pitchFamily="2" charset="-122"/>
                        </a:rPr>
                        <a:t>’</a:t>
                      </a:r>
                      <a:r>
                        <a:rPr kumimoji="0" lang="en-US" altLang="zh-CN" sz="1500" b="0" i="0" u="none" strike="noStrike" cap="none" normalizeH="0" baseline="0" smtClean="0">
                          <a:ln>
                            <a:noFill/>
                          </a:ln>
                          <a:solidFill>
                            <a:schemeClr val="tx1"/>
                          </a:solidFill>
                          <a:effectLst/>
                          <a:latin typeface="Verdana" pitchFamily="34" charset="0"/>
                          <a:ea typeface="宋体" pitchFamily="2" charset="-122"/>
                        </a:rPr>
                        <a:t>s Aaa</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Verdana" pitchFamily="34" charset="0"/>
                          <a:ea typeface="宋体" pitchFamily="2" charset="-122"/>
                        </a:rPr>
                        <a:t>Moody</a:t>
                      </a:r>
                      <a:r>
                        <a:rPr kumimoji="0" lang="zh-CN" altLang="en-US" sz="1500" b="0" i="0" u="none" strike="noStrike" cap="none" normalizeH="0" baseline="0" dirty="0" smtClean="0">
                          <a:ln>
                            <a:noFill/>
                          </a:ln>
                          <a:solidFill>
                            <a:schemeClr val="tx1"/>
                          </a:solidFill>
                          <a:effectLst/>
                          <a:latin typeface="Verdana" pitchFamily="34" charset="0"/>
                          <a:ea typeface="宋体" pitchFamily="2" charset="-122"/>
                        </a:rPr>
                        <a:t>公司的最高级别，违约风险最低。</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12"/>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777875"/>
          </a:xfrm>
        </p:spPr>
        <p:txBody>
          <a:bodyPr/>
          <a:lstStyle/>
          <a:p>
            <a:pPr eaLnBrk="1" hangingPunct="1"/>
            <a:r>
              <a:rPr lang="zh-CN" altLang="en-US" sz="3200" smtClean="0"/>
              <a:t>债券合同：典型债券的特性（中国）</a:t>
            </a:r>
          </a:p>
        </p:txBody>
      </p:sp>
      <p:graphicFrame>
        <p:nvGraphicFramePr>
          <p:cNvPr id="242831" name="Group 143"/>
          <p:cNvGraphicFramePr>
            <a:graphicFrameLocks noGrp="1"/>
          </p:cNvGraphicFramePr>
          <p:nvPr>
            <p:ph type="tbl" idx="1"/>
          </p:nvPr>
        </p:nvGraphicFramePr>
        <p:xfrm>
          <a:off x="539750" y="1052513"/>
          <a:ext cx="8229600" cy="5376863"/>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36673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债券名称</a:t>
                      </a:r>
                    </a:p>
                  </a:txBody>
                  <a:tcPr marT="45723" marB="45723" anchor="ctr" horzOverflow="overflow">
                    <a:lnL cap="flat">
                      <a:noFill/>
                    </a:lnL>
                    <a:lnR>
                      <a:noFill/>
                    </a:lnR>
                    <a:lnT cap="fla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2009</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中国化工企业债券 </a:t>
                      </a:r>
                    </a:p>
                  </a:txBody>
                  <a:tcPr marT="45723" marB="45723" anchor="ctr"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a:noFill/>
                    </a:lnL>
                    <a:lnR>
                      <a:noFill/>
                    </a:lnR>
                    <a:lnT cap="fla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债券简称</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09</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中化工债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债券代码</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098001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首次划款日</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2009-01-08</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发行日期</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2009-01-06</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起息日</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2009-01-06</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3159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债券期限</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年</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月</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日</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5</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年</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到期日</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2014-01-06</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4"/>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计划发行总额</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亿元</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23.00</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流通状态</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可流通</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5"/>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实际发行总额</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亿元</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23.00</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上市流通日</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2009-01-16</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6"/>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发行人简称</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其它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发行手续费率</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0 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7"/>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债券性质</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中央企业债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流通场所</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银行间债券市场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8"/>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选择权</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首次发行范围</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银行间债券市场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9"/>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本息状态</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首次发行价格</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100.000</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0"/>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付息频率</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pitchFamily="34" charset="0"/>
                          <a:ea typeface="宋体" pitchFamily="2" charset="-122"/>
                        </a:rPr>
                        <a:t>月</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12 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计息方式</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附息式固定利率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1"/>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票面利率</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3.8500</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兑付手续费率</a:t>
                      </a:r>
                      <a:r>
                        <a:rPr kumimoji="0" lang="en-US" altLang="zh-CN" sz="1400" b="0" i="0" u="none" strike="noStrike" cap="none" normalizeH="0" baseline="0" smtClean="0">
                          <a:ln>
                            <a:noFill/>
                          </a:ln>
                          <a:solidFill>
                            <a:schemeClr val="tx1"/>
                          </a:solidFill>
                          <a:effectLst/>
                          <a:latin typeface="Arial" pitchFamily="34" charset="0"/>
                          <a:ea typeface="宋体" pitchFamily="2" charset="-122"/>
                        </a:rPr>
                        <a:t>(%)</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0</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2"/>
                  </a:ext>
                </a:extLst>
              </a:tr>
              <a:tr h="51819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债券评级</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AAA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债券评级机构</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联合资信评估有限公司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3"/>
                  </a:ext>
                </a:extLst>
              </a:tr>
              <a:tr h="51819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主体评级</a:t>
                      </a:r>
                    </a:p>
                  </a:txBody>
                  <a:tcPr marT="45723" marB="45723" anchor="ctr" horzOverflow="overflow">
                    <a:lnL cap="flat">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AAA   </a:t>
                      </a:r>
                    </a:p>
                  </a:txBody>
                  <a:tcPr marT="45723" marB="45723"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主体评级机构</a:t>
                      </a:r>
                    </a:p>
                  </a:txBody>
                  <a:tcPr marT="45723" marB="45723" anchor="ctr" horzOverflow="overflow">
                    <a:lnL>
                      <a:noFill/>
                    </a:lnL>
                    <a:lnR>
                      <a:noFill/>
                    </a:lnR>
                    <a:lnT>
                      <a:noFill/>
                    </a:lnT>
                    <a:lnB>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联合资信评估有限公司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4"/>
                  </a:ext>
                </a:extLst>
              </a:tr>
              <a:tr h="3048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备注：</a:t>
                      </a:r>
                    </a:p>
                  </a:txBody>
                  <a:tcPr marT="45723" marB="45723" anchor="ctr" horzOverflow="overflow">
                    <a:lnL cap="flat">
                      <a:noFill/>
                    </a:lnL>
                    <a:lnR>
                      <a:noFill/>
                    </a:lnR>
                    <a:lnT>
                      <a:noFill/>
                    </a:lnT>
                    <a:lnB cap="flat">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  </a:t>
                      </a:r>
                    </a:p>
                  </a:txBody>
                  <a:tcPr marT="45723" marB="45723" anchor="ct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剩余本金值：</a:t>
                      </a:r>
                    </a:p>
                  </a:txBody>
                  <a:tcPr marT="45723" marB="45723" anchor="ctr" horzOverflow="overflow">
                    <a:lnL>
                      <a:noFill/>
                    </a:lnL>
                    <a:lnR>
                      <a:noFill/>
                    </a:lnR>
                    <a:lnT>
                      <a:noFill/>
                    </a:lnT>
                    <a:lnB cap="flat">
                      <a:noFill/>
                    </a:lnB>
                    <a:lnTlToBr>
                      <a:noFill/>
                    </a:lnTlToBr>
                    <a:lnBlToTr>
                      <a:noFill/>
                    </a:lnBlToTr>
                    <a:solidFill>
                      <a:srgbClr val="C4DD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100.00</a:t>
                      </a:r>
                    </a:p>
                  </a:txBody>
                  <a:tcPr marT="45723" marB="45723"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15"/>
                  </a:ext>
                </a:extLst>
              </a:tr>
            </a:tbl>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574675" y="304800"/>
            <a:ext cx="8001000" cy="811213"/>
          </a:xfrm>
        </p:spPr>
        <p:txBody>
          <a:bodyPr/>
          <a:lstStyle/>
          <a:p>
            <a:pPr eaLnBrk="1" hangingPunct="1"/>
            <a:r>
              <a:rPr lang="zh-CN" altLang="en-US" sz="3000" smtClean="0">
                <a:latin typeface="楷体_GB2312" pitchFamily="49" charset="-122"/>
                <a:ea typeface="楷体_GB2312" pitchFamily="49" charset="-122"/>
              </a:rPr>
              <a:t>债券评级</a:t>
            </a:r>
            <a:endParaRPr lang="zh-CN" altLang="en-US" sz="3000" smtClean="0">
              <a:solidFill>
                <a:schemeClr val="tx1"/>
              </a:solidFill>
              <a:latin typeface="楷体_GB2312" pitchFamily="49" charset="-122"/>
              <a:ea typeface="楷体_GB2312" pitchFamily="49" charset="-122"/>
            </a:endParaRPr>
          </a:p>
        </p:txBody>
      </p:sp>
      <p:sp>
        <p:nvSpPr>
          <p:cNvPr id="30723" name="Rectangle 3"/>
          <p:cNvSpPr>
            <a:spLocks noGrp="1" noChangeArrowheads="1"/>
          </p:cNvSpPr>
          <p:nvPr>
            <p:ph idx="1"/>
          </p:nvPr>
        </p:nvSpPr>
        <p:spPr>
          <a:xfrm>
            <a:off x="457200" y="1676400"/>
            <a:ext cx="8153400" cy="4572000"/>
          </a:xfrm>
        </p:spPr>
        <p:txBody>
          <a:bodyPr/>
          <a:lstStyle/>
          <a:p>
            <a:pPr algn="just" eaLnBrk="1" hangingPunct="1"/>
            <a:r>
              <a:rPr lang="zh-CN" altLang="en-US" sz="2600" smtClean="0">
                <a:latin typeface="楷体_GB2312" pitchFamily="49" charset="-122"/>
                <a:ea typeface="楷体_GB2312" pitchFamily="49" charset="-122"/>
              </a:rPr>
              <a:t>债券的评级</a:t>
            </a:r>
            <a:endParaRPr lang="en-US" altLang="zh-CN" sz="2600" smtClean="0">
              <a:latin typeface="楷体_GB2312" pitchFamily="49" charset="-122"/>
              <a:ea typeface="楷体_GB2312" pitchFamily="49" charset="-122"/>
            </a:endParaRPr>
          </a:p>
          <a:p>
            <a:pPr lvl="1" algn="just" eaLnBrk="1" hangingPunct="1"/>
            <a:r>
              <a:rPr lang="zh-CN" altLang="en-US" smtClean="0">
                <a:latin typeface="楷体_GB2312" pitchFamily="49" charset="-122"/>
                <a:ea typeface="楷体_GB2312" pitchFamily="49" charset="-122"/>
              </a:rPr>
              <a:t>债券的等级标准反映了债券违约可能性的大小，一般从</a:t>
            </a:r>
            <a:r>
              <a:rPr lang="en-US" altLang="zh-CN" smtClean="0">
                <a:latin typeface="楷体_GB2312" pitchFamily="49" charset="-122"/>
                <a:ea typeface="楷体_GB2312" pitchFamily="49" charset="-122"/>
              </a:rPr>
              <a:t>3A</a:t>
            </a:r>
            <a:r>
              <a:rPr lang="zh-CN" altLang="en-US" smtClean="0">
                <a:latin typeface="楷体_GB2312" pitchFamily="49" charset="-122"/>
                <a:ea typeface="楷体_GB2312" pitchFamily="49" charset="-122"/>
              </a:rPr>
              <a:t>到</a:t>
            </a:r>
            <a:r>
              <a:rPr lang="en-US" altLang="zh-CN" smtClean="0">
                <a:latin typeface="楷体_GB2312" pitchFamily="49" charset="-122"/>
                <a:ea typeface="楷体_GB2312" pitchFamily="49" charset="-122"/>
              </a:rPr>
              <a:t>D</a:t>
            </a:r>
            <a:r>
              <a:rPr lang="zh-CN" altLang="en-US" smtClean="0">
                <a:latin typeface="楷体_GB2312" pitchFamily="49" charset="-122"/>
                <a:ea typeface="楷体_GB2312" pitchFamily="49" charset="-122"/>
              </a:rPr>
              <a:t>级，有</a:t>
            </a:r>
            <a:r>
              <a:rPr lang="en-US" altLang="zh-CN" smtClean="0">
                <a:latin typeface="楷体_GB2312" pitchFamily="49" charset="-122"/>
                <a:ea typeface="楷体_GB2312" pitchFamily="49" charset="-122"/>
              </a:rPr>
              <a:t>9</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10</a:t>
            </a:r>
            <a:r>
              <a:rPr lang="zh-CN" altLang="en-US" smtClean="0">
                <a:latin typeface="楷体_GB2312" pitchFamily="49" charset="-122"/>
                <a:ea typeface="楷体_GB2312" pitchFamily="49" charset="-122"/>
              </a:rPr>
              <a:t>个等级，但每个级别中还可以更细致的子级别。</a:t>
            </a:r>
          </a:p>
          <a:p>
            <a:pPr algn="just" eaLnBrk="1" hangingPunct="1"/>
            <a:r>
              <a:rPr lang="zh-CN" altLang="en-US" sz="2600" smtClean="0">
                <a:latin typeface="楷体_GB2312" pitchFamily="49" charset="-122"/>
                <a:ea typeface="楷体_GB2312" pitchFamily="49" charset="-122"/>
              </a:rPr>
              <a:t>评级分析</a:t>
            </a:r>
          </a:p>
          <a:p>
            <a:pPr lvl="1" algn="just" eaLnBrk="1" hangingPunct="1"/>
            <a:r>
              <a:rPr lang="zh-CN" altLang="en-US" smtClean="0">
                <a:latin typeface="楷体_GB2312" pitchFamily="49" charset="-122"/>
                <a:ea typeface="楷体_GB2312" pitchFamily="49" charset="-122"/>
              </a:rPr>
              <a:t>外部环境分析</a:t>
            </a:r>
          </a:p>
          <a:p>
            <a:pPr lvl="1" algn="just" eaLnBrk="1" hangingPunct="1"/>
            <a:r>
              <a:rPr lang="zh-CN" altLang="en-US" smtClean="0">
                <a:latin typeface="楷体_GB2312" pitchFamily="49" charset="-122"/>
                <a:ea typeface="楷体_GB2312" pitchFamily="49" charset="-122"/>
              </a:rPr>
              <a:t>内部经营状况分析（财务分析）</a:t>
            </a:r>
          </a:p>
          <a:p>
            <a:pPr lvl="1" algn="just" eaLnBrk="1" hangingPunct="1"/>
            <a:r>
              <a:rPr lang="zh-CN" altLang="en-US" smtClean="0">
                <a:latin typeface="楷体_GB2312" pitchFamily="49" charset="-122"/>
                <a:ea typeface="楷体_GB2312" pitchFamily="49" charset="-122"/>
              </a:rPr>
              <a:t>债券合同分析</a:t>
            </a:r>
          </a:p>
          <a:p>
            <a:pPr algn="just" eaLnBrk="1" hangingPunct="1"/>
            <a:r>
              <a:rPr lang="zh-CN" altLang="en-US" sz="2600" smtClean="0">
                <a:latin typeface="楷体_GB2312" pitchFamily="49" charset="-122"/>
                <a:ea typeface="楷体_GB2312" pitchFamily="49" charset="-122"/>
              </a:rPr>
              <a:t>债券的级别是可以变化的。</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 calcmode="lin" valueType="num">
                                      <p:cBhvr additive="base">
                                        <p:cTn id="11"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 calcmode="lin" valueType="num">
                                      <p:cBhvr additive="base">
                                        <p:cTn id="1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 calcmode="lin" valueType="num">
                                      <p:cBhvr additive="base">
                                        <p:cTn id="21"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723">
                                            <p:txEl>
                                              <p:pRg st="5" end="5"/>
                                            </p:txEl>
                                          </p:spTgt>
                                        </p:tgtEl>
                                        <p:attrNameLst>
                                          <p:attrName>style.visibility</p:attrName>
                                        </p:attrNameLst>
                                      </p:cBhvr>
                                      <p:to>
                                        <p:strVal val="visible"/>
                                      </p:to>
                                    </p:set>
                                    <p:anim calcmode="lin" valueType="num">
                                      <p:cBhvr additive="base">
                                        <p:cTn id="29"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0723">
                                            <p:txEl>
                                              <p:pRg st="6" end="6"/>
                                            </p:txEl>
                                          </p:spTgt>
                                        </p:tgtEl>
                                        <p:attrNameLst>
                                          <p:attrName>style.visibility</p:attrName>
                                        </p:attrNameLst>
                                      </p:cBhvr>
                                      <p:to>
                                        <p:strVal val="visible"/>
                                      </p:to>
                                    </p:set>
                                    <p:anim calcmode="lin" valueType="num">
                                      <p:cBhvr additive="base">
                                        <p:cTn id="3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574675" y="304800"/>
            <a:ext cx="8001000" cy="649288"/>
          </a:xfrm>
        </p:spPr>
        <p:txBody>
          <a:bodyPr/>
          <a:lstStyle/>
          <a:p>
            <a:pPr eaLnBrk="1" hangingPunct="1"/>
            <a:r>
              <a:rPr lang="zh-CN" altLang="en-US" sz="3000" smtClean="0"/>
              <a:t>债券评级：投资级别</a:t>
            </a:r>
          </a:p>
        </p:txBody>
      </p:sp>
      <p:graphicFrame>
        <p:nvGraphicFramePr>
          <p:cNvPr id="29701" name="Object 3"/>
          <p:cNvGraphicFramePr>
            <a:graphicFrameLocks noChangeAspect="1"/>
          </p:cNvGraphicFramePr>
          <p:nvPr/>
        </p:nvGraphicFramePr>
        <p:xfrm>
          <a:off x="1066800" y="1265238"/>
          <a:ext cx="7307263" cy="4449762"/>
        </p:xfrm>
        <a:graphic>
          <a:graphicData uri="http://schemas.openxmlformats.org/presentationml/2006/ole">
            <mc:AlternateContent xmlns:mc="http://schemas.openxmlformats.org/markup-compatibility/2006">
              <mc:Choice xmlns:v="urn:schemas-microsoft-com:vml" Requires="v">
                <p:oleObj spid="_x0000_s29742" name="Document" r:id="rId3" imgW="7536180" imgH="4600956" progId="Word.Document.8">
                  <p:embed/>
                </p:oleObj>
              </mc:Choice>
              <mc:Fallback>
                <p:oleObj name="Document" r:id="rId3" imgW="7536180" imgH="460095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65238"/>
                        <a:ext cx="7307263" cy="44497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title"/>
          </p:nvPr>
        </p:nvSpPr>
        <p:spPr>
          <a:xfrm>
            <a:off x="574675" y="304800"/>
            <a:ext cx="8001000" cy="649288"/>
          </a:xfrm>
          <a:noFill/>
        </p:spPr>
        <p:txBody>
          <a:bodyPr anchor="ctr"/>
          <a:lstStyle/>
          <a:p>
            <a:pPr eaLnBrk="1" hangingPunct="1"/>
            <a:r>
              <a:rPr lang="zh-CN" altLang="en-US" sz="2500" smtClean="0"/>
              <a:t>债券级别：投资级别以下</a:t>
            </a:r>
          </a:p>
        </p:txBody>
      </p:sp>
      <p:graphicFrame>
        <p:nvGraphicFramePr>
          <p:cNvPr id="30724" name="Object 2"/>
          <p:cNvGraphicFramePr>
            <a:graphicFrameLocks noChangeAspect="1"/>
          </p:cNvGraphicFramePr>
          <p:nvPr/>
        </p:nvGraphicFramePr>
        <p:xfrm>
          <a:off x="1066800" y="1066800"/>
          <a:ext cx="7035800" cy="5202238"/>
        </p:xfrm>
        <a:graphic>
          <a:graphicData uri="http://schemas.openxmlformats.org/presentationml/2006/ole">
            <mc:AlternateContent xmlns:mc="http://schemas.openxmlformats.org/markup-compatibility/2006">
              <mc:Choice xmlns:v="urn:schemas-microsoft-com:vml" Requires="v">
                <p:oleObj spid="_x0000_s30766" name="Document" r:id="rId3" imgW="7306056" imgH="5362956" progId="Word.Document.8">
                  <p:embed/>
                </p:oleObj>
              </mc:Choice>
              <mc:Fallback>
                <p:oleObj name="Document" r:id="rId3" imgW="7306056" imgH="536295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7035800" cy="52022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F54A47AA-4241-4489-9271-D6B8B544CB7A}"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mtClean="0"/>
              <a:t>关于债券市场的几个数据</a:t>
            </a:r>
          </a:p>
        </p:txBody>
      </p:sp>
      <p:sp>
        <p:nvSpPr>
          <p:cNvPr id="6147" name="内容占位符 2"/>
          <p:cNvSpPr>
            <a:spLocks noGrp="1"/>
          </p:cNvSpPr>
          <p:nvPr>
            <p:ph idx="1"/>
          </p:nvPr>
        </p:nvSpPr>
        <p:spPr/>
        <p:txBody>
          <a:bodyPr/>
          <a:lstStyle/>
          <a:p>
            <a:pPr eaLnBrk="1" hangingPunct="1"/>
            <a:r>
              <a:rPr lang="en-US" altLang="zh-CN" dirty="0" smtClean="0">
                <a:latin typeface="Times New Roman" pitchFamily="18" charset="0"/>
                <a:cs typeface="Times New Roman" pitchFamily="18" charset="0"/>
              </a:rPr>
              <a:t>2016</a:t>
            </a:r>
            <a:r>
              <a:rPr lang="zh-CN" altLang="en-US" dirty="0" smtClean="0">
                <a:latin typeface="Times New Roman" pitchFamily="18" charset="0"/>
                <a:cs typeface="Times New Roman" pitchFamily="18" charset="0"/>
              </a:rPr>
              <a:t>年，股票市场</a:t>
            </a:r>
            <a:r>
              <a:rPr lang="en-US" altLang="zh-CN" dirty="0" smtClean="0">
                <a:latin typeface="Times New Roman" pitchFamily="18" charset="0"/>
                <a:cs typeface="Times New Roman" pitchFamily="18" charset="0"/>
              </a:rPr>
              <a:t>IPO</a:t>
            </a:r>
            <a:r>
              <a:rPr lang="zh-CN" altLang="en-US" dirty="0" smtClean="0">
                <a:latin typeface="Times New Roman" pitchFamily="18" charset="0"/>
                <a:cs typeface="Times New Roman" pitchFamily="18" charset="0"/>
              </a:rPr>
              <a:t>总量为</a:t>
            </a:r>
            <a:r>
              <a:rPr lang="en-US" altLang="zh-CN" dirty="0" smtClean="0">
                <a:latin typeface="Times New Roman" pitchFamily="18" charset="0"/>
                <a:cs typeface="Times New Roman" pitchFamily="18" charset="0"/>
              </a:rPr>
              <a:t>1633.56</a:t>
            </a:r>
            <a:r>
              <a:rPr lang="zh-CN" altLang="en-US" dirty="0" smtClean="0">
                <a:latin typeface="Times New Roman" pitchFamily="18" charset="0"/>
                <a:cs typeface="Times New Roman" pitchFamily="18" charset="0"/>
              </a:rPr>
              <a:t>亿元；债券市场累积发行人民币债券</a:t>
            </a:r>
            <a:r>
              <a:rPr lang="en-US" altLang="zh-CN" dirty="0" smtClean="0">
                <a:latin typeface="Times New Roman" pitchFamily="18" charset="0"/>
                <a:cs typeface="Times New Roman" pitchFamily="18" charset="0"/>
              </a:rPr>
              <a:t>29.31</a:t>
            </a:r>
            <a:r>
              <a:rPr lang="zh-CN" altLang="en-US" dirty="0" smtClean="0">
                <a:latin typeface="Times New Roman" pitchFamily="18" charset="0"/>
                <a:cs typeface="Times New Roman" pitchFamily="18" charset="0"/>
              </a:rPr>
              <a:t>万亿元。</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2016</a:t>
            </a:r>
            <a:r>
              <a:rPr lang="zh-CN" altLang="en-US" dirty="0" smtClean="0">
                <a:latin typeface="Times New Roman" pitchFamily="18" charset="0"/>
                <a:cs typeface="Times New Roman" pitchFamily="18" charset="0"/>
              </a:rPr>
              <a:t>年，股票市场成交量累积为</a:t>
            </a:r>
            <a:r>
              <a:rPr lang="en-US" altLang="zh-CN" dirty="0" smtClean="0">
                <a:latin typeface="Times New Roman" pitchFamily="18" charset="0"/>
                <a:cs typeface="Times New Roman" pitchFamily="18" charset="0"/>
              </a:rPr>
              <a:t>126.73</a:t>
            </a:r>
            <a:r>
              <a:rPr lang="zh-CN" altLang="en-US" dirty="0" smtClean="0">
                <a:latin typeface="Times New Roman" pitchFamily="18" charset="0"/>
                <a:cs typeface="Times New Roman" pitchFamily="18" charset="0"/>
              </a:rPr>
              <a:t>万亿元；同年上交所全年</a:t>
            </a:r>
            <a:r>
              <a:rPr lang="zh-CN" altLang="en-US" dirty="0">
                <a:latin typeface="Times New Roman" pitchFamily="18" charset="0"/>
                <a:cs typeface="Times New Roman" pitchFamily="18" charset="0"/>
              </a:rPr>
              <a:t>债券成交总量</a:t>
            </a:r>
            <a:r>
              <a:rPr lang="zh-CN" altLang="en-US" dirty="0" smtClean="0">
                <a:latin typeface="Times New Roman" pitchFamily="18" charset="0"/>
                <a:cs typeface="Times New Roman" pitchFamily="18" charset="0"/>
              </a:rPr>
              <a:t>超过</a:t>
            </a:r>
            <a:r>
              <a:rPr lang="en-US" altLang="zh-CN" dirty="0" smtClean="0">
                <a:latin typeface="Times New Roman" pitchFamily="18" charset="0"/>
                <a:cs typeface="Times New Roman" pitchFamily="18" charset="0"/>
              </a:rPr>
              <a:t>219</a:t>
            </a:r>
            <a:r>
              <a:rPr lang="zh-CN" altLang="en-US" dirty="0" smtClean="0">
                <a:latin typeface="Times New Roman" pitchFamily="18" charset="0"/>
                <a:cs typeface="Times New Roman" pitchFamily="18" charset="0"/>
              </a:rPr>
              <a:t>万亿</a:t>
            </a:r>
            <a:r>
              <a:rPr lang="zh-CN" altLang="en-US" dirty="0">
                <a:latin typeface="Times New Roman" pitchFamily="18" charset="0"/>
                <a:cs typeface="Times New Roman" pitchFamily="18" charset="0"/>
              </a:rPr>
              <a:t>元</a:t>
            </a:r>
            <a:r>
              <a:rPr lang="zh-CN" altLang="en-US" dirty="0" smtClean="0">
                <a:latin typeface="Times New Roman" pitchFamily="18" charset="0"/>
                <a:cs typeface="Times New Roman" pitchFamily="18" charset="0"/>
              </a:rPr>
              <a:t>，深交所全年债券总成交量超过</a:t>
            </a:r>
            <a:r>
              <a:rPr lang="en-US" altLang="zh-CN" dirty="0" smtClean="0">
                <a:latin typeface="Times New Roman" pitchFamily="18" charset="0"/>
                <a:cs typeface="Times New Roman" pitchFamily="18" charset="0"/>
              </a:rPr>
              <a:t>13.6</a:t>
            </a:r>
            <a:r>
              <a:rPr lang="zh-CN" altLang="en-US" dirty="0" smtClean="0">
                <a:latin typeface="Times New Roman" pitchFamily="18" charset="0"/>
                <a:cs typeface="Times New Roman" pitchFamily="18" charset="0"/>
              </a:rPr>
              <a:t>万亿，</a:t>
            </a:r>
            <a:r>
              <a:rPr lang="zh-CN" altLang="zh-CN" dirty="0" smtClean="0">
                <a:latin typeface="Times New Roman" pitchFamily="18" charset="0"/>
                <a:cs typeface="Times New Roman" pitchFamily="18" charset="0"/>
              </a:rPr>
              <a:t>银行</a:t>
            </a:r>
            <a:r>
              <a:rPr lang="zh-CN" altLang="zh-CN" dirty="0">
                <a:latin typeface="Times New Roman" pitchFamily="18" charset="0"/>
                <a:cs typeface="Times New Roman" pitchFamily="18" charset="0"/>
              </a:rPr>
              <a:t>间</a:t>
            </a:r>
            <a:r>
              <a:rPr lang="zh-CN" altLang="zh-CN" dirty="0" smtClean="0">
                <a:latin typeface="Times New Roman" pitchFamily="18" charset="0"/>
                <a:cs typeface="Times New Roman" pitchFamily="18" charset="0"/>
              </a:rPr>
              <a:t>市场债券</a:t>
            </a:r>
            <a:r>
              <a:rPr lang="zh-CN" altLang="en-US" dirty="0" smtClean="0">
                <a:latin typeface="Times New Roman" pitchFamily="18" charset="0"/>
                <a:cs typeface="Times New Roman" pitchFamily="18" charset="0"/>
              </a:rPr>
              <a:t>质押式</a:t>
            </a:r>
            <a:r>
              <a:rPr lang="zh-CN" altLang="zh-CN" dirty="0" smtClean="0">
                <a:latin typeface="Times New Roman" pitchFamily="18" charset="0"/>
                <a:cs typeface="Times New Roman" pitchFamily="18" charset="0"/>
              </a:rPr>
              <a:t>回</a:t>
            </a:r>
            <a:r>
              <a:rPr lang="zh-CN" altLang="zh-CN" dirty="0">
                <a:latin typeface="Times New Roman" pitchFamily="18" charset="0"/>
                <a:cs typeface="Times New Roman" pitchFamily="18" charset="0"/>
              </a:rPr>
              <a:t>购</a:t>
            </a:r>
            <a:r>
              <a:rPr lang="zh-CN" altLang="zh-CN" dirty="0" smtClean="0">
                <a:latin typeface="Times New Roman" pitchFamily="18" charset="0"/>
                <a:cs typeface="Times New Roman" pitchFamily="18" charset="0"/>
              </a:rPr>
              <a:t>成交</a:t>
            </a:r>
            <a:r>
              <a:rPr lang="en-US" altLang="zh-CN" dirty="0" smtClean="0">
                <a:latin typeface="Times New Roman" pitchFamily="18" charset="0"/>
                <a:cs typeface="Times New Roman" pitchFamily="18" charset="0"/>
              </a:rPr>
              <a:t>477.71</a:t>
            </a:r>
            <a:r>
              <a:rPr lang="zh-CN" altLang="zh-CN" dirty="0" smtClean="0">
                <a:latin typeface="Times New Roman" pitchFamily="18" charset="0"/>
                <a:cs typeface="Times New Roman" pitchFamily="18" charset="0"/>
              </a:rPr>
              <a:t>万亿</a:t>
            </a:r>
            <a:r>
              <a:rPr lang="zh-CN" altLang="zh-CN" dirty="0">
                <a:latin typeface="Times New Roman" pitchFamily="18" charset="0"/>
                <a:cs typeface="Times New Roman" pitchFamily="18" charset="0"/>
              </a:rPr>
              <a:t>元</a:t>
            </a:r>
            <a:r>
              <a:rPr lang="zh-CN" altLang="zh-CN" dirty="0" smtClean="0">
                <a:latin typeface="Times New Roman" pitchFamily="18" charset="0"/>
                <a:cs typeface="Times New Roman" pitchFamily="18" charset="0"/>
              </a:rPr>
              <a:t>，现</a:t>
            </a:r>
            <a:r>
              <a:rPr lang="zh-CN" altLang="zh-CN" dirty="0">
                <a:latin typeface="Times New Roman" pitchFamily="18" charset="0"/>
                <a:cs typeface="Times New Roman" pitchFamily="18" charset="0"/>
              </a:rPr>
              <a:t>券</a:t>
            </a:r>
            <a:r>
              <a:rPr lang="zh-CN" altLang="zh-CN" dirty="0" smtClean="0">
                <a:latin typeface="Times New Roman" pitchFamily="18" charset="0"/>
                <a:cs typeface="Times New Roman" pitchFamily="18" charset="0"/>
              </a:rPr>
              <a:t>成交</a:t>
            </a:r>
            <a:r>
              <a:rPr lang="en-US" altLang="zh-CN" dirty="0" smtClean="0">
                <a:latin typeface="Times New Roman" pitchFamily="18" charset="0"/>
                <a:cs typeface="Times New Roman" pitchFamily="18" charset="0"/>
              </a:rPr>
              <a:t>79.53</a:t>
            </a:r>
            <a:r>
              <a:rPr lang="zh-CN" altLang="zh-CN" dirty="0" smtClean="0">
                <a:latin typeface="Times New Roman" pitchFamily="18" charset="0"/>
                <a:cs typeface="Times New Roman" pitchFamily="18" charset="0"/>
              </a:rPr>
              <a:t>万亿元</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eaLnBrk="1" hangingPunct="1"/>
            <a:endParaRPr lang="zh-CN" altLang="en-US" dirty="0"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债券评级的作用</a:t>
            </a:r>
            <a:endParaRPr lang="zh-CN" altLang="en-US" smtClean="0">
              <a:solidFill>
                <a:schemeClr val="tx1"/>
              </a:solidFill>
              <a:latin typeface="楷体_GB2312" pitchFamily="49" charset="-122"/>
              <a:ea typeface="楷体_GB2312" pitchFamily="49" charset="-122"/>
            </a:endParaRPr>
          </a:p>
        </p:txBody>
      </p:sp>
      <p:sp>
        <p:nvSpPr>
          <p:cNvPr id="33795" name="Rectangle 3"/>
          <p:cNvSpPr>
            <a:spLocks noGrp="1" noChangeArrowheads="1"/>
          </p:cNvSpPr>
          <p:nvPr>
            <p:ph idx="1"/>
          </p:nvPr>
        </p:nvSpPr>
        <p:spPr/>
        <p:txBody>
          <a:bodyPr/>
          <a:lstStyle/>
          <a:p>
            <a:pPr algn="just" eaLnBrk="1" hangingPunct="1"/>
            <a:r>
              <a:rPr lang="zh-CN" altLang="en-US" smtClean="0">
                <a:latin typeface="楷体_GB2312" pitchFamily="49" charset="-122"/>
                <a:ea typeface="楷体_GB2312" pitchFamily="49" charset="-122"/>
              </a:rPr>
              <a:t>帮助投资者确定债券的风险状况，选择债券的投资对象；</a:t>
            </a:r>
          </a:p>
          <a:p>
            <a:pPr algn="just" eaLnBrk="1" hangingPunct="1"/>
            <a:r>
              <a:rPr lang="zh-CN" altLang="en-US" smtClean="0">
                <a:latin typeface="楷体_GB2312" pitchFamily="49" charset="-122"/>
                <a:ea typeface="楷体_GB2312" pitchFamily="49" charset="-122"/>
              </a:rPr>
              <a:t>帮助筹资者确立债券信用，促进债券的发行。</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0" fill="hold"/>
                                        <p:tgtEl>
                                          <p:spTgt spid="33795">
                                            <p:txEl>
                                              <p:pRg st="0" end="0"/>
                                            </p:txEl>
                                          </p:spTgt>
                                        </p:tgtEl>
                                        <p:attrNameLst>
                                          <p:attrName>ppt_x</p:attrName>
                                        </p:attrNameLst>
                                      </p:cBhvr>
                                      <p:tavLst>
                                        <p:tav tm="0">
                                          <p:val>
                                            <p:strVal val="1+#ppt_w/2"/>
                                          </p:val>
                                        </p:tav>
                                        <p:tav tm="100000">
                                          <p:val>
                                            <p:strVal val="#ppt_x"/>
                                          </p:val>
                                        </p:tav>
                                      </p:tavLst>
                                    </p:anim>
                                    <p:anim calcmode="lin" valueType="num">
                                      <p:cBhvr additive="base">
                                        <p:cTn id="8" dur="50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0" fill="hold"/>
                                        <p:tgtEl>
                                          <p:spTgt spid="33795">
                                            <p:txEl>
                                              <p:pRg st="1" end="1"/>
                                            </p:txEl>
                                          </p:spTgt>
                                        </p:tgtEl>
                                        <p:attrNameLst>
                                          <p:attrName>ppt_x</p:attrName>
                                        </p:attrNameLst>
                                      </p:cBhvr>
                                      <p:tavLst>
                                        <p:tav tm="0">
                                          <p:val>
                                            <p:strVal val="1+#ppt_w/2"/>
                                          </p:val>
                                        </p:tav>
                                        <p:tav tm="100000">
                                          <p:val>
                                            <p:strVal val="#ppt_x"/>
                                          </p:val>
                                        </p:tav>
                                      </p:tavLst>
                                    </p:anim>
                                    <p:anim calcmode="lin" valueType="num">
                                      <p:cBhvr additive="base">
                                        <p:cTn id="14" dur="50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046163" y="547688"/>
            <a:ext cx="6038850" cy="568325"/>
          </a:xfrm>
        </p:spPr>
        <p:txBody>
          <a:bodyPr/>
          <a:lstStyle/>
          <a:p>
            <a:pPr eaLnBrk="1" hangingPunct="1"/>
            <a:r>
              <a:rPr lang="en-US" altLang="zh-CN" sz="2100" smtClean="0"/>
              <a:t>1971</a:t>
            </a:r>
            <a:r>
              <a:rPr lang="zh-CN" altLang="en-US" sz="2100" smtClean="0"/>
              <a:t>～</a:t>
            </a:r>
            <a:r>
              <a:rPr lang="en-US" altLang="zh-CN" sz="2100" smtClean="0"/>
              <a:t>1999</a:t>
            </a:r>
            <a:r>
              <a:rPr lang="zh-CN" altLang="en-US" sz="2100" smtClean="0"/>
              <a:t>年间美国债券的违约率</a:t>
            </a:r>
            <a:endParaRPr lang="zh-CN" altLang="en-US" sz="3400" smtClean="0">
              <a:latin typeface="Times New Roman" pitchFamily="18" charset="0"/>
            </a:endParaRPr>
          </a:p>
        </p:txBody>
      </p:sp>
      <p:graphicFrame>
        <p:nvGraphicFramePr>
          <p:cNvPr id="32773" name="Object 3"/>
          <p:cNvGraphicFramePr>
            <a:graphicFrameLocks noChangeAspect="1"/>
          </p:cNvGraphicFramePr>
          <p:nvPr/>
        </p:nvGraphicFramePr>
        <p:xfrm>
          <a:off x="228600" y="1295400"/>
          <a:ext cx="8686800" cy="4876800"/>
        </p:xfrm>
        <a:graphic>
          <a:graphicData uri="http://schemas.openxmlformats.org/presentationml/2006/ole">
            <mc:AlternateContent xmlns:mc="http://schemas.openxmlformats.org/markup-compatibility/2006">
              <mc:Choice xmlns:v="urn:schemas-microsoft-com:vml" Requires="v">
                <p:oleObj spid="_x0000_s32815" name="Worksheet" r:id="rId4" imgW="7502400" imgH="2952000" progId="Excel.Sheet.8">
                  <p:embed/>
                </p:oleObj>
              </mc:Choice>
              <mc:Fallback>
                <p:oleObj name="Worksheet" r:id="rId4" imgW="7502400" imgH="2952000"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4876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Text Box 4"/>
          <p:cNvSpPr txBox="1">
            <a:spLocks noChangeArrowheads="1"/>
          </p:cNvSpPr>
          <p:nvPr/>
        </p:nvSpPr>
        <p:spPr bwMode="auto">
          <a:xfrm>
            <a:off x="441325" y="6264275"/>
            <a:ext cx="8553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sz="1400">
                <a:solidFill>
                  <a:schemeClr val="tx2"/>
                </a:solidFill>
                <a:latin typeface="Times New Roman" pitchFamily="18" charset="0"/>
              </a:rPr>
              <a:t>Source: Edward Altman, Default and Returns on High-Yield Bonds Through 1998 &amp; Default Outlook for 1999-2000,</a:t>
            </a:r>
          </a:p>
          <a:p>
            <a:r>
              <a:rPr lang="en-US" altLang="zh-CN" sz="1400">
                <a:solidFill>
                  <a:schemeClr val="tx2"/>
                </a:solidFill>
                <a:latin typeface="Times New Roman" pitchFamily="18" charset="0"/>
              </a:rPr>
              <a:t>New York University Salomon Center, January 1999.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F54A47AA-4241-4489-9271-D6B8B544CB7A}" type="slidenum">
              <a:rPr lang="en-US" altLang="zh-CN" smtClean="0"/>
              <a:pPr>
                <a:defRPr/>
              </a:pPr>
              <a:t>31</a:t>
            </a:fld>
            <a:endParaRPr lang="en-US" altLang="zh-CN"/>
          </a:p>
        </p:txBody>
      </p:sp>
    </p:spTree>
  </p:cSld>
  <p:clrMapOvr>
    <a:masterClrMapping/>
  </p:clrMapOvr>
  <p:transition>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796925" y="660400"/>
            <a:ext cx="7556500" cy="649288"/>
          </a:xfrm>
        </p:spPr>
        <p:txBody>
          <a:bodyPr/>
          <a:lstStyle/>
          <a:p>
            <a:pPr eaLnBrk="1" hangingPunct="1"/>
            <a:r>
              <a:rPr lang="zh-CN" altLang="en-US" sz="3000" smtClean="0"/>
              <a:t>垃圾债券</a:t>
            </a:r>
          </a:p>
        </p:txBody>
      </p:sp>
      <p:sp>
        <p:nvSpPr>
          <p:cNvPr id="37891" name="Rectangle 3"/>
          <p:cNvSpPr>
            <a:spLocks noGrp="1" noChangeArrowheads="1"/>
          </p:cNvSpPr>
          <p:nvPr>
            <p:ph idx="1"/>
          </p:nvPr>
        </p:nvSpPr>
        <p:spPr>
          <a:xfrm>
            <a:off x="714375" y="2039938"/>
            <a:ext cx="7778750" cy="3879850"/>
          </a:xfrm>
        </p:spPr>
        <p:txBody>
          <a:bodyPr/>
          <a:lstStyle/>
          <a:p>
            <a:pPr eaLnBrk="1" hangingPunct="1"/>
            <a:r>
              <a:rPr lang="zh-CN" altLang="en-US" sz="2600" smtClean="0"/>
              <a:t>级别低于 </a:t>
            </a:r>
            <a:r>
              <a:rPr lang="en-US" altLang="zh-CN" sz="2600" smtClean="0">
                <a:latin typeface="Times New Roman" pitchFamily="18" charset="0"/>
              </a:rPr>
              <a:t>S&amp;P </a:t>
            </a:r>
            <a:r>
              <a:rPr lang="en-US" altLang="zh-CN" sz="2600" smtClean="0">
                <a:latin typeface="Arial" pitchFamily="34" charset="0"/>
              </a:rPr>
              <a:t>“</a:t>
            </a:r>
            <a:r>
              <a:rPr lang="en-US" altLang="zh-CN" sz="2600" smtClean="0">
                <a:latin typeface="Times New Roman" pitchFamily="18" charset="0"/>
              </a:rPr>
              <a:t>BB</a:t>
            </a:r>
            <a:r>
              <a:rPr lang="en-US" altLang="zh-CN" sz="2600" smtClean="0">
                <a:latin typeface="Arial" pitchFamily="34" charset="0"/>
              </a:rPr>
              <a:t>”</a:t>
            </a:r>
            <a:r>
              <a:rPr lang="en-US" altLang="zh-CN" sz="2600" smtClean="0">
                <a:latin typeface="Times New Roman" pitchFamily="18" charset="0"/>
              </a:rPr>
              <a:t> </a:t>
            </a:r>
            <a:r>
              <a:rPr lang="zh-CN" altLang="en-US" sz="2600" smtClean="0">
                <a:latin typeface="Times New Roman" pitchFamily="18" charset="0"/>
              </a:rPr>
              <a:t>级或 </a:t>
            </a:r>
            <a:r>
              <a:rPr lang="en-US" altLang="zh-CN" sz="2600" smtClean="0">
                <a:latin typeface="Times New Roman" pitchFamily="18" charset="0"/>
              </a:rPr>
              <a:t>Moody</a:t>
            </a:r>
            <a:r>
              <a:rPr lang="en-US" altLang="zh-CN" sz="2600" smtClean="0">
                <a:latin typeface="Arial" pitchFamily="34" charset="0"/>
              </a:rPr>
              <a:t>’</a:t>
            </a:r>
            <a:r>
              <a:rPr lang="en-US" altLang="zh-CN" sz="2600" smtClean="0">
                <a:latin typeface="Times New Roman" pitchFamily="18" charset="0"/>
              </a:rPr>
              <a:t>s </a:t>
            </a:r>
            <a:r>
              <a:rPr lang="en-US" altLang="zh-CN" sz="2600" smtClean="0">
                <a:latin typeface="Arial" pitchFamily="34" charset="0"/>
              </a:rPr>
              <a:t>“</a:t>
            </a:r>
            <a:r>
              <a:rPr lang="en-US" altLang="zh-CN" sz="2600" smtClean="0">
                <a:latin typeface="Times New Roman" pitchFamily="18" charset="0"/>
              </a:rPr>
              <a:t>Ba</a:t>
            </a:r>
            <a:r>
              <a:rPr lang="en-US" altLang="zh-CN" sz="2600" smtClean="0">
                <a:latin typeface="Arial" pitchFamily="34" charset="0"/>
              </a:rPr>
              <a:t>”</a:t>
            </a:r>
            <a:r>
              <a:rPr lang="zh-CN" altLang="en-US" sz="2600" smtClean="0">
                <a:latin typeface="Times New Roman" pitchFamily="18" charset="0"/>
              </a:rPr>
              <a:t>级的债券为垃圾债券。 </a:t>
            </a:r>
          </a:p>
          <a:p>
            <a:pPr eaLnBrk="1" hangingPunct="1"/>
            <a:r>
              <a:rPr lang="zh-CN" altLang="en-US" sz="2600" smtClean="0">
                <a:latin typeface="Times New Roman" pitchFamily="18" charset="0"/>
              </a:rPr>
              <a:t>又称为高收益债券。</a:t>
            </a:r>
            <a:endParaRPr lang="zh-CN" altLang="en-US" sz="2600" i="1" smtClean="0"/>
          </a:p>
          <a:p>
            <a:pPr eaLnBrk="1" hangingPunct="1"/>
            <a:r>
              <a:rPr lang="zh-CN" altLang="en-US" sz="2600" smtClean="0"/>
              <a:t>垃圾债券又可分为两类：</a:t>
            </a:r>
          </a:p>
          <a:p>
            <a:pPr lvl="1" eaLnBrk="1" hangingPunct="1"/>
            <a:r>
              <a:rPr lang="zh-CN" altLang="en-US" smtClean="0"/>
              <a:t>在发行时级别就很低，属于垃圾债券的级别</a:t>
            </a:r>
            <a:r>
              <a:rPr lang="en-US" altLang="zh-CN" smtClean="0">
                <a:latin typeface="Arial" pitchFamily="34" charset="0"/>
              </a:rPr>
              <a:t>—</a:t>
            </a:r>
            <a:r>
              <a:rPr lang="zh-CN" altLang="en-US" smtClean="0"/>
              <a:t>有可能根本没有评级。</a:t>
            </a:r>
          </a:p>
          <a:p>
            <a:pPr lvl="1" eaLnBrk="1" hangingPunct="1"/>
            <a:r>
              <a:rPr lang="zh-CN" altLang="en-US" smtClean="0"/>
              <a:t>由高级别跌落的</a:t>
            </a:r>
            <a:r>
              <a:rPr lang="en-US" altLang="zh-CN" smtClean="0">
                <a:latin typeface="Arial" pitchFamily="34" charset="0"/>
              </a:rPr>
              <a:t>—</a:t>
            </a:r>
            <a:r>
              <a:rPr lang="zh-CN" altLang="en-US" smtClean="0"/>
              <a:t>经过评级。</a:t>
            </a:r>
          </a:p>
          <a:p>
            <a:pPr eaLnBrk="1" hangingPunct="1">
              <a:buFont typeface="Wingdings" pitchFamily="2" charset="2"/>
              <a:buNone/>
            </a:pPr>
            <a:endParaRPr lang="en-US" altLang="zh-CN" sz="2600"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891">
                                            <p:txEl>
                                              <p:pRg st="3" end="3"/>
                                            </p:txEl>
                                          </p:spTgt>
                                        </p:tgtEl>
                                        <p:attrNameLst>
                                          <p:attrName>style.visibility</p:attrName>
                                        </p:attrNameLst>
                                      </p:cBhvr>
                                      <p:to>
                                        <p:strVal val="visible"/>
                                      </p:to>
                                    </p:set>
                                    <p:anim calcmode="lin" valueType="num">
                                      <p:cBhvr additive="base">
                                        <p:cTn id="23"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 calcmode="lin" valueType="num">
                                      <p:cBhvr additive="base">
                                        <p:cTn id="27"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574675" y="304800"/>
            <a:ext cx="8001000" cy="730250"/>
          </a:xfrm>
        </p:spPr>
        <p:txBody>
          <a:bodyPr/>
          <a:lstStyle/>
          <a:p>
            <a:pPr eaLnBrk="1" hangingPunct="1"/>
            <a:r>
              <a:rPr lang="zh-CN" altLang="en-US" sz="3000" smtClean="0">
                <a:latin typeface="宋体" pitchFamily="2" charset="-122"/>
              </a:rPr>
              <a:t>垃圾债券</a:t>
            </a:r>
            <a:r>
              <a:rPr lang="en-US" altLang="zh-CN" sz="3000" smtClean="0">
                <a:latin typeface="宋体" pitchFamily="2" charset="-122"/>
              </a:rPr>
              <a:t>(junk bond)</a:t>
            </a:r>
          </a:p>
        </p:txBody>
      </p:sp>
      <p:sp>
        <p:nvSpPr>
          <p:cNvPr id="34821" name="Rectangle 3"/>
          <p:cNvSpPr>
            <a:spLocks noGrp="1" noChangeArrowheads="1"/>
          </p:cNvSpPr>
          <p:nvPr>
            <p:ph idx="1"/>
          </p:nvPr>
        </p:nvSpPr>
        <p:spPr>
          <a:xfrm>
            <a:off x="533400" y="1447800"/>
            <a:ext cx="8077200" cy="4572000"/>
          </a:xfrm>
        </p:spPr>
        <p:txBody>
          <a:bodyPr/>
          <a:lstStyle/>
          <a:p>
            <a:pPr eaLnBrk="1" hangingPunct="1">
              <a:buFont typeface="Wingdings" pitchFamily="2" charset="2"/>
              <a:buNone/>
            </a:pPr>
            <a:r>
              <a:rPr lang="en-US" altLang="zh-CN" sz="2600" smtClean="0"/>
              <a:t>      </a:t>
            </a:r>
            <a:r>
              <a:rPr lang="en-US" altLang="zh-CN" sz="2100" smtClean="0">
                <a:latin typeface="Times New Roman" pitchFamily="18" charset="0"/>
              </a:rPr>
              <a:t>1980</a:t>
            </a:r>
            <a:r>
              <a:rPr lang="zh-CN" altLang="en-US" sz="2100" smtClean="0">
                <a:latin typeface="Times New Roman" pitchFamily="18" charset="0"/>
              </a:rPr>
              <a:t>年代以来，垃圾债券在美国有较大的发展。</a:t>
            </a:r>
          </a:p>
          <a:p>
            <a:pPr eaLnBrk="1" hangingPunct="1">
              <a:buFont typeface="Wingdings" pitchFamily="2" charset="2"/>
              <a:buNone/>
            </a:pPr>
            <a:r>
              <a:rPr lang="zh-CN" altLang="en-US" sz="2100" smtClean="0">
                <a:latin typeface="Times New Roman" pitchFamily="18" charset="0"/>
              </a:rPr>
              <a:t>        </a:t>
            </a:r>
            <a:r>
              <a:rPr lang="en-US" altLang="zh-CN" sz="2100" smtClean="0">
                <a:latin typeface="Times New Roman" pitchFamily="18" charset="0"/>
              </a:rPr>
              <a:t>1970</a:t>
            </a:r>
            <a:r>
              <a:rPr lang="zh-CN" altLang="en-US" sz="2100" smtClean="0">
                <a:latin typeface="Times New Roman" pitchFamily="18" charset="0"/>
              </a:rPr>
              <a:t>～</a:t>
            </a:r>
            <a:r>
              <a:rPr lang="en-US" altLang="zh-CN" sz="2100" smtClean="0">
                <a:latin typeface="Times New Roman" pitchFamily="18" charset="0"/>
              </a:rPr>
              <a:t>1980</a:t>
            </a:r>
            <a:r>
              <a:rPr lang="zh-CN" altLang="en-US" sz="2100" smtClean="0">
                <a:latin typeface="Times New Roman" pitchFamily="18" charset="0"/>
              </a:rPr>
              <a:t>年代，得益于</a:t>
            </a:r>
            <a:r>
              <a:rPr lang="en-US" altLang="zh-CN" sz="2100" smtClean="0">
                <a:latin typeface="Times New Roman" pitchFamily="18" charset="0"/>
              </a:rPr>
              <a:t>1970</a:t>
            </a:r>
            <a:r>
              <a:rPr lang="zh-CN" altLang="en-US" sz="2100" smtClean="0">
                <a:latin typeface="Times New Roman" pitchFamily="18" charset="0"/>
              </a:rPr>
              <a:t>年代毕业于</a:t>
            </a:r>
            <a:r>
              <a:rPr lang="en-US" altLang="zh-CN" sz="2100" smtClean="0">
                <a:latin typeface="Times New Roman" pitchFamily="18" charset="0"/>
              </a:rPr>
              <a:t>Wharton</a:t>
            </a:r>
            <a:r>
              <a:rPr lang="zh-CN" altLang="en-US" sz="2100" smtClean="0">
                <a:latin typeface="Times New Roman" pitchFamily="18" charset="0"/>
              </a:rPr>
              <a:t>商学院的 </a:t>
            </a:r>
            <a:r>
              <a:rPr lang="en-US" altLang="zh-CN" sz="2100" smtClean="0">
                <a:latin typeface="Times New Roman" pitchFamily="18" charset="0"/>
              </a:rPr>
              <a:t>Michael Milken</a:t>
            </a:r>
            <a:r>
              <a:rPr lang="zh-CN" altLang="en-US" sz="2100" smtClean="0">
                <a:latin typeface="Times New Roman" pitchFamily="18" charset="0"/>
              </a:rPr>
              <a:t>，他发现了高收益债券与安全债券的收益之间的差距，认为这一差距足以弥补相应的风险差距，认为机构投资者可以从购买高收益债券中获利。他受雇于</a:t>
            </a:r>
            <a:r>
              <a:rPr lang="en-US" altLang="zh-CN" sz="2100" smtClean="0">
                <a:latin typeface="Times New Roman" pitchFamily="18" charset="0"/>
              </a:rPr>
              <a:t>Drexel Burnham Lambert</a:t>
            </a:r>
            <a:r>
              <a:rPr lang="zh-CN" altLang="en-US" sz="2100" smtClean="0">
                <a:latin typeface="Times New Roman" pitchFamily="18" charset="0"/>
              </a:rPr>
              <a:t>公司，并因推行垃圾债券而使该公司迅速发展。但随着垃圾债券市场的萎缩和</a:t>
            </a:r>
            <a:r>
              <a:rPr lang="en-US" altLang="zh-CN" sz="2100" smtClean="0">
                <a:latin typeface="Times New Roman" pitchFamily="18" charset="0"/>
              </a:rPr>
              <a:t>Milken</a:t>
            </a:r>
            <a:r>
              <a:rPr lang="zh-CN" altLang="en-US" sz="2100" smtClean="0">
                <a:latin typeface="Times New Roman" pitchFamily="18" charset="0"/>
              </a:rPr>
              <a:t>的证券欺诈罪， </a:t>
            </a:r>
            <a:r>
              <a:rPr lang="en-US" altLang="zh-CN" sz="2100" smtClean="0">
                <a:latin typeface="Times New Roman" pitchFamily="18" charset="0"/>
              </a:rPr>
              <a:t>Drexel</a:t>
            </a:r>
            <a:r>
              <a:rPr lang="zh-CN" altLang="en-US" sz="2100" smtClean="0">
                <a:latin typeface="Times New Roman" pitchFamily="18" charset="0"/>
              </a:rPr>
              <a:t>公司也破产了。</a:t>
            </a:r>
          </a:p>
          <a:p>
            <a:pPr eaLnBrk="1" hangingPunct="1">
              <a:buFont typeface="Wingdings" pitchFamily="2" charset="2"/>
              <a:buNone/>
            </a:pPr>
            <a:r>
              <a:rPr lang="zh-CN" altLang="en-US" sz="2100" smtClean="0">
                <a:latin typeface="Times New Roman" pitchFamily="18" charset="0"/>
              </a:rPr>
              <a:t>          垃圾债券在公司收购和重组中扮演着重要的作用。因为依靠传统的高等级债券无法筹措到足够多的资金，垃圾债券提供了一种资金来源渠道。</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smtClean="0"/>
              <a:t>为中小企业发债</a:t>
            </a:r>
          </a:p>
        </p:txBody>
      </p:sp>
      <p:sp>
        <p:nvSpPr>
          <p:cNvPr id="35845" name="Rectangle 3"/>
          <p:cNvSpPr>
            <a:spLocks noGrp="1" noChangeArrowheads="1"/>
          </p:cNvSpPr>
          <p:nvPr>
            <p:ph idx="1"/>
          </p:nvPr>
        </p:nvSpPr>
        <p:spPr/>
        <p:txBody>
          <a:bodyPr/>
          <a:lstStyle/>
          <a:p>
            <a:pPr eaLnBrk="1" hangingPunct="1"/>
            <a:r>
              <a:rPr lang="zh-CN" altLang="en-US" smtClean="0"/>
              <a:t>创建高回报债券包销市场</a:t>
            </a:r>
          </a:p>
          <a:p>
            <a:pPr eaLnBrk="1" hangingPunct="1"/>
            <a:r>
              <a:rPr lang="en-US" altLang="zh-CN" smtClean="0"/>
              <a:t>1977</a:t>
            </a:r>
            <a:r>
              <a:rPr lang="zh-CN" altLang="en-US" smtClean="0"/>
              <a:t>年到</a:t>
            </a:r>
            <a:r>
              <a:rPr lang="en-US" altLang="zh-CN" smtClean="0"/>
              <a:t>1987</a:t>
            </a:r>
            <a:r>
              <a:rPr lang="zh-CN" altLang="en-US" smtClean="0"/>
              <a:t>年的</a:t>
            </a:r>
            <a:r>
              <a:rPr lang="en-US" altLang="zh-CN" smtClean="0"/>
              <a:t>10</a:t>
            </a:r>
            <a:r>
              <a:rPr lang="zh-CN" altLang="en-US" smtClean="0"/>
              <a:t>年间，米尔肯筹集到了</a:t>
            </a:r>
            <a:r>
              <a:rPr lang="en-US" altLang="zh-CN" smtClean="0"/>
              <a:t>930</a:t>
            </a:r>
            <a:r>
              <a:rPr lang="zh-CN" altLang="en-US" smtClean="0"/>
              <a:t>亿美元，德雷克斯公司在垃圾债券市场上的份额增长到了</a:t>
            </a:r>
            <a:r>
              <a:rPr lang="en-US" altLang="zh-CN" smtClean="0"/>
              <a:t>2000</a:t>
            </a:r>
            <a:r>
              <a:rPr lang="zh-CN" altLang="en-US" smtClean="0"/>
              <a:t>亿美元。这时，米尔肯已成为真正的垃圾债券大王，德雷克斯公司债券买卖部成了完全意义的上美国低级债券市场。</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endParaRPr lang="zh-CN" altLang="zh-CN" smtClean="0"/>
          </a:p>
        </p:txBody>
      </p:sp>
      <p:sp>
        <p:nvSpPr>
          <p:cNvPr id="36869" name="Rectangle 3"/>
          <p:cNvSpPr>
            <a:spLocks noGrp="1" noChangeArrowheads="1"/>
          </p:cNvSpPr>
          <p:nvPr>
            <p:ph idx="1"/>
          </p:nvPr>
        </p:nvSpPr>
        <p:spPr/>
        <p:txBody>
          <a:bodyPr/>
          <a:lstStyle/>
          <a:p>
            <a:pPr eaLnBrk="1" hangingPunct="1"/>
            <a:r>
              <a:rPr lang="zh-CN" altLang="en-US" smtClean="0"/>
              <a:t>成功案例</a:t>
            </a:r>
          </a:p>
          <a:p>
            <a:pPr lvl="1" eaLnBrk="1" hangingPunct="1"/>
            <a:r>
              <a:rPr lang="en-US" altLang="zh-CN" smtClean="0"/>
              <a:t>MCI </a:t>
            </a:r>
            <a:r>
              <a:rPr lang="zh-CN" altLang="en-US" smtClean="0"/>
              <a:t>电话公司</a:t>
            </a:r>
          </a:p>
          <a:p>
            <a:pPr lvl="1" eaLnBrk="1" hangingPunct="1"/>
            <a:r>
              <a:rPr lang="zh-CN" altLang="en-US" smtClean="0"/>
              <a:t>特纳通讯公司 </a:t>
            </a:r>
            <a:r>
              <a:rPr lang="en-US" altLang="zh-CN" smtClean="0"/>
              <a:t>CNN</a:t>
            </a:r>
          </a:p>
          <a:p>
            <a:pPr lvl="1" eaLnBrk="1" hangingPunct="1"/>
            <a:r>
              <a:rPr lang="zh-CN" altLang="en-US" smtClean="0"/>
              <a:t>时代华纳</a:t>
            </a:r>
            <a:r>
              <a:rPr lang="en-US" altLang="zh-CN" smtClean="0"/>
              <a:t>(Time</a:t>
            </a:r>
            <a:r>
              <a:rPr lang="zh-CN" altLang="en-US" smtClean="0"/>
              <a:t>　</a:t>
            </a:r>
            <a:r>
              <a:rPr lang="en-US" altLang="zh-CN" smtClean="0"/>
              <a:t>Warner)</a:t>
            </a:r>
          </a:p>
          <a:p>
            <a:pPr lvl="1" eaLnBrk="1" hangingPunct="1"/>
            <a:r>
              <a:rPr lang="en-US" altLang="zh-CN" smtClean="0"/>
              <a:t>KKR</a:t>
            </a:r>
            <a:r>
              <a:rPr lang="zh-CN" altLang="en-US" smtClean="0"/>
              <a:t>收购</a:t>
            </a:r>
            <a:r>
              <a:rPr lang="en-US" altLang="zh-CN" smtClean="0"/>
              <a:t>RJR</a:t>
            </a:r>
          </a:p>
          <a:p>
            <a:pPr eaLnBrk="1" hangingPunct="1"/>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smtClean="0"/>
              <a:t>RJR Nabisco</a:t>
            </a:r>
            <a:r>
              <a:rPr lang="zh-CN" altLang="en-US" smtClean="0"/>
              <a:t>收购案例</a:t>
            </a:r>
          </a:p>
        </p:txBody>
      </p:sp>
      <p:sp>
        <p:nvSpPr>
          <p:cNvPr id="37893" name="Rectangle 3"/>
          <p:cNvSpPr>
            <a:spLocks noGrp="1" noChangeArrowheads="1"/>
          </p:cNvSpPr>
          <p:nvPr>
            <p:ph idx="1"/>
          </p:nvPr>
        </p:nvSpPr>
        <p:spPr/>
        <p:txBody>
          <a:bodyPr/>
          <a:lstStyle/>
          <a:p>
            <a:pPr eaLnBrk="1" hangingPunct="1"/>
            <a:r>
              <a:rPr lang="zh-CN" altLang="en-US" smtClean="0"/>
              <a:t>总价</a:t>
            </a:r>
            <a:r>
              <a:rPr lang="en-US" altLang="zh-CN" smtClean="0"/>
              <a:t>250</a:t>
            </a:r>
            <a:r>
              <a:rPr lang="zh-CN" altLang="en-US" smtClean="0"/>
              <a:t>亿美元的华尔街有史以来最大的杠杆并购得以完成，</a:t>
            </a:r>
            <a:r>
              <a:rPr lang="en-US" altLang="zh-CN" smtClean="0"/>
              <a:t>KKR</a:t>
            </a:r>
            <a:r>
              <a:rPr lang="zh-CN" altLang="en-US" smtClean="0"/>
              <a:t>本身动用的资金仅</a:t>
            </a:r>
            <a:r>
              <a:rPr lang="en-US" altLang="zh-CN" smtClean="0"/>
              <a:t>1500</a:t>
            </a:r>
            <a:r>
              <a:rPr lang="zh-CN" altLang="en-US" smtClean="0"/>
              <a:t>万美元，而其余</a:t>
            </a:r>
            <a:r>
              <a:rPr lang="en-US" altLang="zh-CN" smtClean="0"/>
              <a:t>99</a:t>
            </a:r>
            <a:r>
              <a:rPr lang="zh-CN" altLang="en-US" smtClean="0"/>
              <a:t>．</a:t>
            </a:r>
            <a:r>
              <a:rPr lang="en-US" altLang="zh-CN" smtClean="0"/>
              <a:t>94</a:t>
            </a:r>
            <a:r>
              <a:rPr lang="zh-CN" altLang="en-US" smtClean="0"/>
              <a:t>％的资金都是靠垃圾债券大王迈克尔．米尔肯</a:t>
            </a:r>
            <a:r>
              <a:rPr lang="en-US" altLang="zh-CN" smtClean="0"/>
              <a:t>(Michael Milken)</a:t>
            </a:r>
            <a:r>
              <a:rPr lang="zh-CN" altLang="en-US" smtClean="0"/>
              <a:t>发行垃圾债券筹得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zh-CN" smtClean="0"/>
              <a:t>Michael Milken </a:t>
            </a:r>
          </a:p>
        </p:txBody>
      </p:sp>
      <p:sp>
        <p:nvSpPr>
          <p:cNvPr id="38917" name="Rectangle 3"/>
          <p:cNvSpPr>
            <a:spLocks noGrp="1" noChangeArrowheads="1"/>
          </p:cNvSpPr>
          <p:nvPr>
            <p:ph idx="1"/>
          </p:nvPr>
        </p:nvSpPr>
        <p:spPr/>
        <p:txBody>
          <a:bodyPr/>
          <a:lstStyle/>
          <a:p>
            <a:pPr eaLnBrk="1" hangingPunct="1">
              <a:lnSpc>
                <a:spcPct val="90000"/>
              </a:lnSpc>
            </a:pPr>
            <a:r>
              <a:rPr lang="en-US" altLang="zh-CN" smtClean="0"/>
              <a:t>Michael Milken</a:t>
            </a:r>
            <a:r>
              <a:rPr lang="zh-CN" altLang="en-US" smtClean="0"/>
              <a:t>，垃圾债券大王，开创了创办发行垃圾债券的企业之先河，然后以这些垃圾债券来诈骗投资者的钱财。</a:t>
            </a:r>
            <a:r>
              <a:rPr lang="en-US" altLang="zh-CN" smtClean="0"/>
              <a:t>1990</a:t>
            </a:r>
            <a:r>
              <a:rPr lang="zh-CN" altLang="en-US" smtClean="0"/>
              <a:t>年，他承认犯有</a:t>
            </a:r>
            <a:r>
              <a:rPr lang="en-US" altLang="zh-CN" smtClean="0"/>
              <a:t>6</a:t>
            </a:r>
            <a:r>
              <a:rPr lang="zh-CN" altLang="en-US" smtClean="0"/>
              <a:t>项债券欺诈罪而入狱</a:t>
            </a:r>
            <a:r>
              <a:rPr lang="en-US" altLang="zh-CN" smtClean="0"/>
              <a:t>22</a:t>
            </a:r>
            <a:r>
              <a:rPr lang="zh-CN" altLang="en-US" smtClean="0"/>
              <a:t>个月，罚款</a:t>
            </a:r>
            <a:r>
              <a:rPr lang="en-US" altLang="zh-CN" smtClean="0"/>
              <a:t>100</a:t>
            </a:r>
            <a:r>
              <a:rPr lang="zh-CN" altLang="en-US" smtClean="0"/>
              <a:t>万美元并且被终生赶出金融业。</a:t>
            </a:r>
          </a:p>
          <a:p>
            <a:pPr eaLnBrk="1" hangingPunct="1">
              <a:lnSpc>
                <a:spcPct val="90000"/>
              </a:lnSpc>
            </a:pPr>
            <a:r>
              <a:rPr lang="zh-CN" altLang="en-US" smtClean="0"/>
              <a:t>他的故事被詹姆斯</a:t>
            </a:r>
            <a:r>
              <a:rPr lang="en-US" altLang="zh-CN" smtClean="0">
                <a:latin typeface="Arial" pitchFamily="34" charset="0"/>
              </a:rPr>
              <a:t>·</a:t>
            </a:r>
            <a:r>
              <a:rPr lang="zh-CN" altLang="en-US" smtClean="0"/>
              <a:t>斯图尔特写入华尔街名著</a:t>
            </a:r>
            <a:r>
              <a:rPr lang="en-US" altLang="zh-CN" smtClean="0"/>
              <a:t>《</a:t>
            </a:r>
            <a:r>
              <a:rPr lang="zh-CN" altLang="en-US" smtClean="0"/>
              <a:t>贼窟</a:t>
            </a:r>
            <a:r>
              <a:rPr lang="en-US" altLang="zh-CN" smtClean="0"/>
              <a:t>》</a:t>
            </a:r>
            <a:r>
              <a:rPr lang="zh-CN" altLang="en-US" smtClean="0"/>
              <a:t>一书中。但米尔肯并没有因此遗臭万年。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altLang="en-US" b="1" smtClean="0"/>
              <a:t>另起炉灶的</a:t>
            </a:r>
            <a:r>
              <a:rPr lang="zh-CN" altLang="en-US" b="1" smtClean="0">
                <a:latin typeface="Arial" pitchFamily="34" charset="0"/>
              </a:rPr>
              <a:t>“</a:t>
            </a:r>
            <a:r>
              <a:rPr lang="zh-CN" altLang="en-US" b="1" smtClean="0"/>
              <a:t>垃圾债券大王</a:t>
            </a:r>
            <a:r>
              <a:rPr lang="zh-CN" altLang="en-US" b="1" smtClean="0">
                <a:latin typeface="Arial" pitchFamily="34" charset="0"/>
              </a:rPr>
              <a:t>”</a:t>
            </a:r>
            <a:endParaRPr lang="zh-CN" altLang="en-US" b="1" smtClean="0"/>
          </a:p>
        </p:txBody>
      </p:sp>
      <p:sp>
        <p:nvSpPr>
          <p:cNvPr id="39941" name="Rectangle 3"/>
          <p:cNvSpPr>
            <a:spLocks noGrp="1" noChangeArrowheads="1"/>
          </p:cNvSpPr>
          <p:nvPr>
            <p:ph idx="1"/>
          </p:nvPr>
        </p:nvSpPr>
        <p:spPr/>
        <p:txBody>
          <a:bodyPr/>
          <a:lstStyle/>
          <a:p>
            <a:pPr eaLnBrk="1" hangingPunct="1"/>
            <a:r>
              <a:rPr lang="zh-CN" altLang="en-US" smtClean="0"/>
              <a:t>如今，米尔肯的个人净资产已有数十亿美元。这个自</a:t>
            </a:r>
            <a:r>
              <a:rPr lang="en-US" altLang="zh-CN" smtClean="0"/>
              <a:t>J</a:t>
            </a:r>
            <a:r>
              <a:rPr lang="en-US" altLang="zh-CN" smtClean="0">
                <a:latin typeface="Arial" pitchFamily="34" charset="0"/>
              </a:rPr>
              <a:t>·</a:t>
            </a:r>
            <a:r>
              <a:rPr lang="en-US" altLang="zh-CN" smtClean="0"/>
              <a:t>P</a:t>
            </a:r>
            <a:r>
              <a:rPr lang="en-US" altLang="zh-CN" smtClean="0">
                <a:latin typeface="Arial" pitchFamily="34" charset="0"/>
              </a:rPr>
              <a:t>·</a:t>
            </a:r>
            <a:r>
              <a:rPr lang="zh-CN" altLang="en-US" smtClean="0"/>
              <a:t>摩根以来美国金融界最有影响力的风云人物，在医疗、教育界也同样取得巨大成功。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smtClean="0">
                <a:solidFill>
                  <a:srgbClr val="000000"/>
                </a:solidFill>
                <a:latin typeface="Times New Roman" pitchFamily="18" charset="0"/>
              </a:rPr>
              <a:t>债券的二级市场</a:t>
            </a:r>
            <a:r>
              <a:rPr lang="zh-CN" altLang="en-US" sz="3000" smtClean="0"/>
              <a:t> </a:t>
            </a:r>
          </a:p>
        </p:txBody>
      </p:sp>
      <p:sp>
        <p:nvSpPr>
          <p:cNvPr id="40965" name="Rectangle 3"/>
          <p:cNvSpPr>
            <a:spLocks noGrp="1" noChangeArrowheads="1"/>
          </p:cNvSpPr>
          <p:nvPr>
            <p:ph idx="1"/>
          </p:nvPr>
        </p:nvSpPr>
        <p:spPr>
          <a:xfrm>
            <a:off x="685800" y="1676400"/>
            <a:ext cx="7772400" cy="4572000"/>
          </a:xfrm>
        </p:spPr>
        <p:txBody>
          <a:bodyPr/>
          <a:lstStyle/>
          <a:p>
            <a:pPr eaLnBrk="1" hangingPunct="1">
              <a:lnSpc>
                <a:spcPct val="90000"/>
              </a:lnSpc>
            </a:pPr>
            <a:r>
              <a:rPr lang="zh-CN" altLang="en-US" smtClean="0">
                <a:solidFill>
                  <a:srgbClr val="000000"/>
                </a:solidFill>
                <a:latin typeface="宋体" pitchFamily="2" charset="-122"/>
              </a:rPr>
              <a:t>债券的二级市场与股票类似，也可分为证券交易所、场外交易市场。证券交易所是债券二级市场的重要组成部分，在证券交易所申请上市的债券主要是公司债券，但国债一般不用申请即可上市，享有上市豁免权。</a:t>
            </a:r>
            <a:r>
              <a:rPr lang="zh-CN" altLang="en-US" smtClean="0"/>
              <a:t> </a:t>
            </a:r>
          </a:p>
          <a:p>
            <a:pPr algn="just" eaLnBrk="1" hangingPunct="1">
              <a:lnSpc>
                <a:spcPct val="90000"/>
              </a:lnSpc>
            </a:pPr>
            <a:r>
              <a:rPr lang="zh-CN" altLang="en-US" smtClean="0">
                <a:solidFill>
                  <a:srgbClr val="000000"/>
                </a:solidFill>
                <a:latin typeface="Times New Roman" pitchFamily="18" charset="0"/>
              </a:rPr>
              <a:t>场外交易市场是债券二级市场的主要形态。</a:t>
            </a:r>
            <a:endParaRPr lang="zh-CN" altLang="en-US" smtClean="0"/>
          </a:p>
          <a:p>
            <a:pPr eaLnBrk="1" hangingPunct="1">
              <a:lnSpc>
                <a:spcPct val="90000"/>
              </a:lnSpc>
            </a:pPr>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smtClean="0"/>
              <a:t>债券基本概念</a:t>
            </a:r>
          </a:p>
        </p:txBody>
      </p:sp>
      <p:sp>
        <p:nvSpPr>
          <p:cNvPr id="7173" name="Rectangle 3"/>
          <p:cNvSpPr>
            <a:spLocks noGrp="1" noChangeArrowheads="1"/>
          </p:cNvSpPr>
          <p:nvPr>
            <p:ph idx="1"/>
          </p:nvPr>
        </p:nvSpPr>
        <p:spPr>
          <a:xfrm>
            <a:off x="788988" y="1824038"/>
            <a:ext cx="7556500" cy="4060825"/>
          </a:xfrm>
        </p:spPr>
        <p:txBody>
          <a:bodyPr/>
          <a:lstStyle/>
          <a:p>
            <a:pPr eaLnBrk="1" hangingPunct="1"/>
            <a:r>
              <a:rPr lang="zh-CN" altLang="en-US" sz="2600" smtClean="0">
                <a:solidFill>
                  <a:srgbClr val="000000"/>
                </a:solidFill>
                <a:latin typeface="宋体" pitchFamily="2" charset="-122"/>
              </a:rPr>
              <a:t>债券的概念</a:t>
            </a:r>
          </a:p>
          <a:p>
            <a:pPr lvl="1" eaLnBrk="1" hangingPunct="1"/>
            <a:r>
              <a:rPr lang="zh-CN" altLang="en-US" sz="2400" smtClean="0"/>
              <a:t>债券是由企业、金融机构或政府发行的，表明发行人</a:t>
            </a:r>
            <a:r>
              <a:rPr lang="en-US" altLang="zh-CN" sz="2400" smtClean="0"/>
              <a:t>(</a:t>
            </a:r>
            <a:r>
              <a:rPr lang="zh-CN" altLang="en-US" sz="2400" smtClean="0"/>
              <a:t>债务人</a:t>
            </a:r>
            <a:r>
              <a:rPr lang="en-US" altLang="zh-CN" sz="2400" smtClean="0"/>
              <a:t>)</a:t>
            </a:r>
            <a:r>
              <a:rPr lang="zh-CN" altLang="en-US" sz="2400" smtClean="0"/>
              <a:t>对其承担还本付息义务的一种债务性证券，是企业和政府对外进行债务融资的主要工具。</a:t>
            </a:r>
          </a:p>
          <a:p>
            <a:pPr lvl="1" eaLnBrk="1" hangingPunct="1"/>
            <a:r>
              <a:rPr lang="zh-CN" altLang="en-US" sz="2400" smtClean="0"/>
              <a:t>债券的发行者是借款方，称为债务人。</a:t>
            </a:r>
          </a:p>
          <a:p>
            <a:pPr lvl="1" eaLnBrk="1" hangingPunct="1"/>
            <a:r>
              <a:rPr lang="zh-CN" altLang="en-US" sz="2400" smtClean="0"/>
              <a:t>债券的购买者（投资者）是借款给别人的人，称为债权人。</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latin typeface="宋体" pitchFamily="2" charset="-122"/>
              </a:rPr>
              <a:t>债券的偿还</a:t>
            </a:r>
            <a:endParaRPr lang="zh-CN" altLang="en-US" smtClean="0">
              <a:solidFill>
                <a:schemeClr val="tx1"/>
              </a:solidFill>
              <a:latin typeface="宋体" pitchFamily="2" charset="-122"/>
            </a:endParaRPr>
          </a:p>
        </p:txBody>
      </p:sp>
      <p:sp>
        <p:nvSpPr>
          <p:cNvPr id="265219" name="Rectangle 3"/>
          <p:cNvSpPr>
            <a:spLocks noGrp="1" noChangeArrowheads="1"/>
          </p:cNvSpPr>
          <p:nvPr>
            <p:ph idx="1"/>
          </p:nvPr>
        </p:nvSpPr>
        <p:spPr/>
        <p:txBody>
          <a:bodyPr/>
          <a:lstStyle/>
          <a:p>
            <a:pPr algn="just" eaLnBrk="1" hangingPunct="1"/>
            <a:r>
              <a:rPr lang="zh-CN" altLang="en-US" smtClean="0">
                <a:latin typeface="宋体" pitchFamily="2" charset="-122"/>
              </a:rPr>
              <a:t>逐期付息，期末一次性还本；</a:t>
            </a:r>
          </a:p>
          <a:p>
            <a:pPr algn="just" eaLnBrk="1" hangingPunct="1"/>
            <a:r>
              <a:rPr lang="zh-CN" altLang="en-US" smtClean="0">
                <a:latin typeface="宋体" pitchFamily="2" charset="-122"/>
              </a:rPr>
              <a:t>逐期付息，一定年限后每年归还部分本金；</a:t>
            </a:r>
          </a:p>
          <a:p>
            <a:pPr algn="just" eaLnBrk="1" hangingPunct="1"/>
            <a:r>
              <a:rPr lang="zh-CN" altLang="en-US" smtClean="0">
                <a:latin typeface="宋体" pitchFamily="2" charset="-122"/>
              </a:rPr>
              <a:t>每年等额还本付息，期末归还完毕。</a:t>
            </a:r>
          </a:p>
        </p:txBody>
      </p:sp>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5219">
                                            <p:txEl>
                                              <p:pRg st="1" end="1"/>
                                            </p:txEl>
                                          </p:spTgt>
                                        </p:tgtEl>
                                        <p:attrNameLst>
                                          <p:attrName>style.visibility</p:attrName>
                                        </p:attrNameLst>
                                      </p:cBhvr>
                                      <p:to>
                                        <p:strVal val="visible"/>
                                      </p:to>
                                    </p:set>
                                    <p:anim calcmode="lin" valueType="num">
                                      <p:cBhvr additive="base">
                                        <p:cTn id="13" dur="500" fill="hold"/>
                                        <p:tgtEl>
                                          <p:spTgt spid="2652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65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5219">
                                            <p:txEl>
                                              <p:pRg st="2" end="2"/>
                                            </p:txEl>
                                          </p:spTgt>
                                        </p:tgtEl>
                                        <p:attrNameLst>
                                          <p:attrName>style.visibility</p:attrName>
                                        </p:attrNameLst>
                                      </p:cBhvr>
                                      <p:to>
                                        <p:strVal val="visible"/>
                                      </p:to>
                                    </p:set>
                                    <p:anim calcmode="lin" valueType="num">
                                      <p:cBhvr additive="base">
                                        <p:cTn id="19" dur="500" fill="hold"/>
                                        <p:tgtEl>
                                          <p:spTgt spid="2652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65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531" name="Group 291"/>
          <p:cNvGraphicFramePr>
            <a:graphicFrameLocks noGrp="1"/>
          </p:cNvGraphicFramePr>
          <p:nvPr>
            <p:ph type="tbl" idx="1"/>
          </p:nvPr>
        </p:nvGraphicFramePr>
        <p:xfrm>
          <a:off x="457200" y="1752600"/>
          <a:ext cx="7848600" cy="3878265"/>
        </p:xfrm>
        <a:graphic>
          <a:graphicData uri="http://schemas.openxmlformats.org/drawingml/2006/table">
            <a:tbl>
              <a:tblPr/>
              <a:tblGrid>
                <a:gridCol w="782638">
                  <a:extLst>
                    <a:ext uri="{9D8B030D-6E8A-4147-A177-3AD203B41FA5}">
                      <a16:colId xmlns:a16="http://schemas.microsoft.com/office/drawing/2014/main" xmlns="" val="20000"/>
                    </a:ext>
                  </a:extLst>
                </a:gridCol>
                <a:gridCol w="1358900">
                  <a:extLst>
                    <a:ext uri="{9D8B030D-6E8A-4147-A177-3AD203B41FA5}">
                      <a16:colId xmlns:a16="http://schemas.microsoft.com/office/drawing/2014/main" xmlns="" val="20001"/>
                    </a:ext>
                  </a:extLst>
                </a:gridCol>
                <a:gridCol w="1644650">
                  <a:extLst>
                    <a:ext uri="{9D8B030D-6E8A-4147-A177-3AD203B41FA5}">
                      <a16:colId xmlns:a16="http://schemas.microsoft.com/office/drawing/2014/main" xmlns="" val="20002"/>
                    </a:ext>
                  </a:extLst>
                </a:gridCol>
                <a:gridCol w="2128837">
                  <a:extLst>
                    <a:ext uri="{9D8B030D-6E8A-4147-A177-3AD203B41FA5}">
                      <a16:colId xmlns:a16="http://schemas.microsoft.com/office/drawing/2014/main" xmlns="" val="20003"/>
                    </a:ext>
                  </a:extLst>
                </a:gridCol>
                <a:gridCol w="1933575">
                  <a:extLst>
                    <a:ext uri="{9D8B030D-6E8A-4147-A177-3AD203B41FA5}">
                      <a16:colId xmlns:a16="http://schemas.microsoft.com/office/drawing/2014/main" xmlns="" val="20004"/>
                    </a:ext>
                  </a:extLst>
                </a:gridCol>
              </a:tblGrid>
              <a:tr h="659869">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年度</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年还款额</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利息偿还额</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本金偿还额</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年末本金余额</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3614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0</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宋体" pitchFamily="2" charset="-122"/>
                          <a:ea typeface="宋体" pitchFamily="2" charset="-122"/>
                        </a:rPr>
                        <a:t>20000000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614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1</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5009142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1600000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3409142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16590858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3614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2</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5009142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1327269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3681873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12908985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37672">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3</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5009142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1032719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3976423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8932561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34617">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4</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5009142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714605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4294537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4638024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37672">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5</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5009066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371042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rPr>
                        <a:t>4638024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宋体" pitchFamily="2" charset="-122"/>
                          <a:ea typeface="宋体" pitchFamily="2" charset="-122"/>
                        </a:rPr>
                        <a:t>0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43011" name="Text Box 53"/>
          <p:cNvSpPr txBox="1">
            <a:spLocks noChangeArrowheads="1"/>
          </p:cNvSpPr>
          <p:nvPr/>
        </p:nvSpPr>
        <p:spPr bwMode="auto">
          <a:xfrm>
            <a:off x="457200" y="57150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kumimoji="1" lang="en-US" altLang="zh-CN" sz="2400">
                <a:latin typeface="Tahoma" pitchFamily="34" charset="0"/>
              </a:rPr>
              <a:t> </a:t>
            </a:r>
            <a:r>
              <a:rPr kumimoji="1" lang="zh-CN" altLang="en-US" sz="2200">
                <a:latin typeface="Tahoma" pitchFamily="34" charset="0"/>
              </a:rPr>
              <a:t>总计     </a:t>
            </a:r>
            <a:r>
              <a:rPr kumimoji="1" lang="en-US" altLang="zh-CN" sz="2200">
                <a:latin typeface="Times New Roman" pitchFamily="18" charset="0"/>
                <a:ea typeface="楷体_GB2312" pitchFamily="49" charset="-122"/>
              </a:rPr>
              <a:t>25045634        5045634         20000000</a:t>
            </a:r>
          </a:p>
        </p:txBody>
      </p:sp>
      <p:sp>
        <p:nvSpPr>
          <p:cNvPr id="43012" name="Text Box 54"/>
          <p:cNvSpPr txBox="1">
            <a:spLocks noChangeArrowheads="1"/>
          </p:cNvSpPr>
          <p:nvPr/>
        </p:nvSpPr>
        <p:spPr bwMode="auto">
          <a:xfrm>
            <a:off x="1371600" y="6858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kumimoji="1" lang="zh-CN" altLang="zh-CN" sz="2400">
              <a:latin typeface="Tahoma" pitchFamily="34" charset="0"/>
            </a:endParaRPr>
          </a:p>
        </p:txBody>
      </p:sp>
      <p:sp>
        <p:nvSpPr>
          <p:cNvPr id="43013" name="Rectangle 55"/>
          <p:cNvSpPr>
            <a:spLocks noChangeArrowheads="1"/>
          </p:cNvSpPr>
          <p:nvPr/>
        </p:nvSpPr>
        <p:spPr bwMode="auto">
          <a:xfrm>
            <a:off x="609600" y="106680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zh-CN" altLang="en-US" sz="2400">
                <a:latin typeface="宋体" pitchFamily="2" charset="-122"/>
              </a:rPr>
              <a:t>例</a:t>
            </a:r>
            <a:r>
              <a:rPr kumimoji="1" lang="en-US" altLang="zh-CN" sz="2400">
                <a:latin typeface="宋体" pitchFamily="2" charset="-122"/>
              </a:rPr>
              <a:t>:</a:t>
            </a:r>
            <a:r>
              <a:rPr kumimoji="1" lang="zh-CN" altLang="en-US" sz="2400">
                <a:latin typeface="宋体" pitchFamily="2" charset="-122"/>
              </a:rPr>
              <a:t>本金</a:t>
            </a:r>
            <a:r>
              <a:rPr kumimoji="1" lang="en-US" altLang="zh-CN" sz="2400">
                <a:latin typeface="宋体" pitchFamily="2" charset="-122"/>
              </a:rPr>
              <a:t>2000</a:t>
            </a:r>
            <a:r>
              <a:rPr kumimoji="1" lang="zh-CN" altLang="en-US" sz="2400">
                <a:latin typeface="宋体" pitchFamily="2" charset="-122"/>
              </a:rPr>
              <a:t>万元</a:t>
            </a:r>
            <a:r>
              <a:rPr kumimoji="1" lang="en-US" altLang="zh-CN" sz="2400">
                <a:latin typeface="宋体" pitchFamily="2" charset="-122"/>
              </a:rPr>
              <a:t>,</a:t>
            </a:r>
            <a:r>
              <a:rPr kumimoji="1" lang="zh-CN" altLang="en-US" sz="2400">
                <a:latin typeface="宋体" pitchFamily="2" charset="-122"/>
              </a:rPr>
              <a:t>年利息率</a:t>
            </a:r>
            <a:r>
              <a:rPr kumimoji="1" lang="en-US" altLang="zh-CN" sz="2400">
                <a:latin typeface="宋体" pitchFamily="2" charset="-122"/>
              </a:rPr>
              <a:t>8</a:t>
            </a:r>
            <a:r>
              <a:rPr kumimoji="1" lang="zh-CN" altLang="en-US" sz="2400">
                <a:latin typeface="宋体" pitchFamily="2" charset="-122"/>
              </a:rPr>
              <a:t>％</a:t>
            </a:r>
            <a:r>
              <a:rPr kumimoji="1" lang="en-US" altLang="zh-CN" sz="2400">
                <a:latin typeface="宋体" pitchFamily="2" charset="-122"/>
              </a:rPr>
              <a:t>,</a:t>
            </a:r>
            <a:r>
              <a:rPr kumimoji="1" lang="zh-CN" altLang="en-US" sz="2400">
                <a:latin typeface="宋体" pitchFamily="2" charset="-122"/>
              </a:rPr>
              <a:t>期限</a:t>
            </a:r>
            <a:r>
              <a:rPr kumimoji="1" lang="en-US" altLang="zh-CN" sz="2400">
                <a:latin typeface="宋体" pitchFamily="2" charset="-122"/>
              </a:rPr>
              <a:t>5</a:t>
            </a:r>
            <a:r>
              <a:rPr kumimoji="1" lang="zh-CN" altLang="en-US" sz="2400">
                <a:latin typeface="宋体" pitchFamily="2" charset="-122"/>
              </a:rPr>
              <a:t>年。</a:t>
            </a:r>
          </a:p>
        </p:txBody>
      </p:sp>
      <p:sp>
        <p:nvSpPr>
          <p:cNvPr id="3" name="页脚占位符 2"/>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0F9156A7-283A-4EDF-8F3A-CFDFB3E049FF}"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574675" y="874713"/>
            <a:ext cx="8001000" cy="646112"/>
          </a:xfrm>
        </p:spPr>
        <p:txBody>
          <a:bodyPr>
            <a:normAutofit fontScale="90000"/>
          </a:bodyPr>
          <a:lstStyle/>
          <a:p>
            <a:pPr eaLnBrk="1" hangingPunct="1"/>
            <a:r>
              <a:rPr lang="zh-CN" altLang="en-US" smtClean="0"/>
              <a:t>中国债券市场</a:t>
            </a:r>
          </a:p>
        </p:txBody>
      </p:sp>
      <p:sp>
        <p:nvSpPr>
          <p:cNvPr id="44037" name="Rectangle 3"/>
          <p:cNvSpPr>
            <a:spLocks noGrp="1" noChangeArrowheads="1"/>
          </p:cNvSpPr>
          <p:nvPr>
            <p:ph idx="1"/>
          </p:nvPr>
        </p:nvSpPr>
        <p:spPr/>
        <p:txBody>
          <a:bodyPr/>
          <a:lstStyle/>
          <a:p>
            <a:pPr eaLnBrk="1" hangingPunct="1"/>
            <a:r>
              <a:rPr lang="zh-CN" altLang="en-US" smtClean="0"/>
              <a:t>政府债券</a:t>
            </a:r>
          </a:p>
          <a:p>
            <a:pPr eaLnBrk="1" hangingPunct="1"/>
            <a:r>
              <a:rPr lang="zh-CN" altLang="en-US" smtClean="0"/>
              <a:t>公司债券</a:t>
            </a:r>
          </a:p>
          <a:p>
            <a:pPr eaLnBrk="1" hangingPunct="1"/>
            <a:r>
              <a:rPr lang="zh-CN" altLang="en-US" smtClean="0"/>
              <a:t>政策性金融债</a:t>
            </a:r>
          </a:p>
          <a:p>
            <a:pPr eaLnBrk="1" hangingPunct="1"/>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7813"/>
            <a:ext cx="8229600" cy="865187"/>
          </a:xfrm>
        </p:spPr>
        <p:txBody>
          <a:bodyPr/>
          <a:lstStyle/>
          <a:p>
            <a:r>
              <a:rPr lang="zh-CN" sz="4000" smtClean="0"/>
              <a:t>我国债券市场发展概况：发行次数</a:t>
            </a:r>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0F9156A7-283A-4EDF-8F3A-CFDFB3E049FF}" type="slidenum">
              <a:rPr lang="en-US" altLang="zh-CN" smtClean="0"/>
              <a:pPr>
                <a:defRPr/>
              </a:pPr>
              <a:t>43</a:t>
            </a:fld>
            <a:endParaRPr lang="en-US" altLang="zh-CN"/>
          </a:p>
        </p:txBody>
      </p:sp>
      <p:graphicFrame>
        <p:nvGraphicFramePr>
          <p:cNvPr id="8" name="表格占位符 7"/>
          <p:cNvGraphicFramePr>
            <a:graphicFrameLocks noGrp="1"/>
          </p:cNvGraphicFramePr>
          <p:nvPr>
            <p:ph type="tbl" idx="1"/>
            <p:extLst>
              <p:ext uri="{D42A27DB-BD31-4B8C-83A1-F6EECF244321}">
                <p14:modId xmlns:p14="http://schemas.microsoft.com/office/powerpoint/2010/main" val="1700484693"/>
              </p:ext>
            </p:extLst>
          </p:nvPr>
        </p:nvGraphicFramePr>
        <p:xfrm>
          <a:off x="76200" y="1371541"/>
          <a:ext cx="8915400" cy="4756268"/>
        </p:xfrm>
        <a:graphic>
          <a:graphicData uri="http://schemas.openxmlformats.org/drawingml/2006/table">
            <a:tbl>
              <a:tblPr>
                <a:tableStyleId>{5C22544A-7EE6-4342-B048-85BDC9FD1C3A}</a:tableStyleId>
              </a:tblPr>
              <a:tblGrid>
                <a:gridCol w="1114425">
                  <a:extLst>
                    <a:ext uri="{9D8B030D-6E8A-4147-A177-3AD203B41FA5}">
                      <a16:colId xmlns:a16="http://schemas.microsoft.com/office/drawing/2014/main" xmlns="" val="263712070"/>
                    </a:ext>
                  </a:extLst>
                </a:gridCol>
                <a:gridCol w="1114425">
                  <a:extLst>
                    <a:ext uri="{9D8B030D-6E8A-4147-A177-3AD203B41FA5}">
                      <a16:colId xmlns:a16="http://schemas.microsoft.com/office/drawing/2014/main" xmlns="" val="1073345890"/>
                    </a:ext>
                  </a:extLst>
                </a:gridCol>
                <a:gridCol w="1114425">
                  <a:extLst>
                    <a:ext uri="{9D8B030D-6E8A-4147-A177-3AD203B41FA5}">
                      <a16:colId xmlns:a16="http://schemas.microsoft.com/office/drawing/2014/main" xmlns="" val="1666663036"/>
                    </a:ext>
                  </a:extLst>
                </a:gridCol>
                <a:gridCol w="1114425">
                  <a:extLst>
                    <a:ext uri="{9D8B030D-6E8A-4147-A177-3AD203B41FA5}">
                      <a16:colId xmlns:a16="http://schemas.microsoft.com/office/drawing/2014/main" xmlns="" val="1813426819"/>
                    </a:ext>
                  </a:extLst>
                </a:gridCol>
                <a:gridCol w="1114425">
                  <a:extLst>
                    <a:ext uri="{9D8B030D-6E8A-4147-A177-3AD203B41FA5}">
                      <a16:colId xmlns:a16="http://schemas.microsoft.com/office/drawing/2014/main" xmlns="" val="2298222243"/>
                    </a:ext>
                  </a:extLst>
                </a:gridCol>
                <a:gridCol w="1114425">
                  <a:extLst>
                    <a:ext uri="{9D8B030D-6E8A-4147-A177-3AD203B41FA5}">
                      <a16:colId xmlns:a16="http://schemas.microsoft.com/office/drawing/2014/main" xmlns="" val="3090185142"/>
                    </a:ext>
                  </a:extLst>
                </a:gridCol>
                <a:gridCol w="1114425">
                  <a:extLst>
                    <a:ext uri="{9D8B030D-6E8A-4147-A177-3AD203B41FA5}">
                      <a16:colId xmlns:a16="http://schemas.microsoft.com/office/drawing/2014/main" xmlns="" val="1132474602"/>
                    </a:ext>
                  </a:extLst>
                </a:gridCol>
                <a:gridCol w="1114425">
                  <a:extLst>
                    <a:ext uri="{9D8B030D-6E8A-4147-A177-3AD203B41FA5}">
                      <a16:colId xmlns:a16="http://schemas.microsoft.com/office/drawing/2014/main" xmlns="" val="1651404308"/>
                    </a:ext>
                  </a:extLst>
                </a:gridCol>
              </a:tblGrid>
              <a:tr h="261818">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类别</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2,010</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2,011</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2,012</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2,013</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2,014</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2,015</a:t>
                      </a:r>
                    </a:p>
                  </a:txBody>
                  <a:tcPr marL="9525" marR="9525" marT="9525" marB="0"/>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2,016</a:t>
                      </a:r>
                    </a:p>
                  </a:txBody>
                  <a:tcPr marL="9525" marR="9525" marT="9525" marB="0"/>
                </a:tc>
                <a:extLst>
                  <a:ext uri="{0D108BD9-81ED-4DB2-BD59-A6C34878D82A}">
                    <a16:rowId xmlns:a16="http://schemas.microsoft.com/office/drawing/2014/main" xmlns="" val="773742582"/>
                  </a:ext>
                </a:extLst>
              </a:tr>
              <a:tr h="261818">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国债</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82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73</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148</a:t>
                      </a:r>
                    </a:p>
                  </a:txBody>
                  <a:tcPr marL="9525" marR="9525" marT="9525" marB="0"/>
                </a:tc>
                <a:extLst>
                  <a:ext uri="{0D108BD9-81ED-4DB2-BD59-A6C34878D82A}">
                    <a16:rowId xmlns:a16="http://schemas.microsoft.com/office/drawing/2014/main" xmlns="" val="2105180537"/>
                  </a:ext>
                </a:extLst>
              </a:tr>
              <a:tr h="314564">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地方政府债</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10</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43</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1,035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1,159</a:t>
                      </a:r>
                    </a:p>
                  </a:txBody>
                  <a:tcPr marL="9525" marR="9525" marT="9525" marB="0"/>
                </a:tc>
                <a:extLst>
                  <a:ext uri="{0D108BD9-81ED-4DB2-BD59-A6C34878D82A}">
                    <a16:rowId xmlns:a16="http://schemas.microsoft.com/office/drawing/2014/main" xmlns="" val="1572746073"/>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央行票据</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114</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100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extLst>
                  <a:ext uri="{0D108BD9-81ED-4DB2-BD59-A6C34878D82A}">
                    <a16:rowId xmlns:a16="http://schemas.microsoft.com/office/drawing/2014/main" xmlns="" val="924379624"/>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同业存单</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998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6,987</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16,462</a:t>
                      </a:r>
                    </a:p>
                  </a:txBody>
                  <a:tcPr marL="9525" marR="9525" marT="9525" marB="0"/>
                </a:tc>
                <a:extLst>
                  <a:ext uri="{0D108BD9-81ED-4DB2-BD59-A6C34878D82A}">
                    <a16:rowId xmlns:a16="http://schemas.microsoft.com/office/drawing/2014/main" xmlns="" val="2047940705"/>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金融债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102</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155</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256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561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951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1,057</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1,042</a:t>
                      </a:r>
                    </a:p>
                  </a:txBody>
                  <a:tcPr marL="9525" marR="9525" marT="9525" marB="0"/>
                </a:tc>
                <a:extLst>
                  <a:ext uri="{0D108BD9-81ED-4DB2-BD59-A6C34878D82A}">
                    <a16:rowId xmlns:a16="http://schemas.microsoft.com/office/drawing/2014/main" xmlns="" val="29678171"/>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企业债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174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195</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484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374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584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302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498</a:t>
                      </a:r>
                    </a:p>
                  </a:txBody>
                  <a:tcPr marL="9525" marR="9525" marT="9525" marB="0"/>
                </a:tc>
                <a:extLst>
                  <a:ext uri="{0D108BD9-81ED-4DB2-BD59-A6C34878D82A}">
                    <a16:rowId xmlns:a16="http://schemas.microsoft.com/office/drawing/2014/main" xmlns="" val="373095893"/>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公司债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23</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83</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297</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384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585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1,435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2,846</a:t>
                      </a:r>
                    </a:p>
                  </a:txBody>
                  <a:tcPr marL="9525" marR="9525" marT="9525" marB="0"/>
                </a:tc>
                <a:extLst>
                  <a:ext uri="{0D108BD9-81ED-4DB2-BD59-A6C34878D82A}">
                    <a16:rowId xmlns:a16="http://schemas.microsoft.com/office/drawing/2014/main" xmlns="" val="4137369972"/>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中期票据</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242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429</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611</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539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720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924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908</a:t>
                      </a:r>
                    </a:p>
                  </a:txBody>
                  <a:tcPr marL="9525" marR="9525" marT="9525" marB="0"/>
                </a:tc>
                <a:extLst>
                  <a:ext uri="{0D108BD9-81ED-4DB2-BD59-A6C34878D82A}">
                    <a16:rowId xmlns:a16="http://schemas.microsoft.com/office/drawing/2014/main" xmlns="" val="1925939210"/>
                  </a:ext>
                </a:extLst>
              </a:tr>
              <a:tr h="302224">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短期融资券</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444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637</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937</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1,077</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1,521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2,544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2,636</a:t>
                      </a:r>
                    </a:p>
                  </a:txBody>
                  <a:tcPr marL="9525" marR="9525" marT="9525" marB="0"/>
                </a:tc>
                <a:extLst>
                  <a:ext uri="{0D108BD9-81ED-4DB2-BD59-A6C34878D82A}">
                    <a16:rowId xmlns:a16="http://schemas.microsoft.com/office/drawing/2014/main" xmlns="" val="1723078327"/>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定向工具</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33</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249</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534</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1,204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1,118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741</a:t>
                      </a:r>
                    </a:p>
                  </a:txBody>
                  <a:tcPr marL="9525" marR="9525" marT="9525" marB="0"/>
                </a:tc>
                <a:extLst>
                  <a:ext uri="{0D108BD9-81ED-4DB2-BD59-A6C34878D82A}">
                    <a16:rowId xmlns:a16="http://schemas.microsoft.com/office/drawing/2014/main" xmlns="" val="2372590686"/>
                  </a:ext>
                </a:extLst>
              </a:tr>
              <a:tr h="498832">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政府支持机构债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11</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a:t>
                      </a:r>
                    </a:p>
                  </a:txBody>
                  <a:tcPr marL="9525" marR="9525" marT="9525" marB="0"/>
                </a:tc>
                <a:extLst>
                  <a:ext uri="{0D108BD9-81ED-4DB2-BD59-A6C34878D82A}">
                    <a16:rowId xmlns:a16="http://schemas.microsoft.com/office/drawing/2014/main" xmlns="" val="4166120539"/>
                  </a:ext>
                </a:extLst>
              </a:tr>
              <a:tr h="498832">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资产支持证券</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63</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389</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1,532</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2,291</a:t>
                      </a:r>
                    </a:p>
                  </a:txBody>
                  <a:tcPr marL="9525" marR="9525" marT="9525" marB="0"/>
                </a:tc>
                <a:extLst>
                  <a:ext uri="{0D108BD9-81ED-4DB2-BD59-A6C34878D82A}">
                    <a16:rowId xmlns:a16="http://schemas.microsoft.com/office/drawing/2014/main" xmlns="" val="3618203426"/>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可转债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13</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3</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11</a:t>
                      </a:r>
                    </a:p>
                  </a:txBody>
                  <a:tcPr marL="9525" marR="9525" marT="9525" marB="0"/>
                </a:tc>
                <a:extLst>
                  <a:ext uri="{0D108BD9-81ED-4DB2-BD59-A6C34878D82A}">
                    <a16:rowId xmlns:a16="http://schemas.microsoft.com/office/drawing/2014/main" xmlns="" val="293211183"/>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可交换债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31</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71</a:t>
                      </a:r>
                    </a:p>
                  </a:txBody>
                  <a:tcPr marL="9525" marR="9525" marT="9525" marB="0"/>
                </a:tc>
                <a:extLst>
                  <a:ext uri="{0D108BD9-81ED-4DB2-BD59-A6C34878D82A}">
                    <a16:rowId xmlns:a16="http://schemas.microsoft.com/office/drawing/2014/main" xmlns="" val="3707363992"/>
                  </a:ext>
                </a:extLst>
              </a:tr>
              <a:tr h="261818">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合计</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1,211</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1,744</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2,976</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3,677</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7,102</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17,088</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28,832</a:t>
                      </a:r>
                    </a:p>
                  </a:txBody>
                  <a:tcPr marL="9525" marR="9525" marT="9525" marB="0"/>
                </a:tc>
                <a:extLst>
                  <a:ext uri="{0D108BD9-81ED-4DB2-BD59-A6C34878D82A}">
                    <a16:rowId xmlns:a16="http://schemas.microsoft.com/office/drawing/2014/main" xmlns="" val="3038279405"/>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229600" cy="788988"/>
          </a:xfrm>
        </p:spPr>
        <p:txBody>
          <a:bodyPr/>
          <a:lstStyle/>
          <a:p>
            <a:r>
              <a:rPr lang="zh-CN" sz="3200" smtClean="0"/>
              <a:t>我国债券市场发展概况：发行规模（亿元）</a:t>
            </a:r>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0F9156A7-283A-4EDF-8F3A-CFDFB3E049FF}" type="slidenum">
              <a:rPr lang="en-US" altLang="zh-CN" smtClean="0"/>
              <a:pPr>
                <a:defRPr/>
              </a:pPr>
              <a:t>44</a:t>
            </a:fld>
            <a:endParaRPr lang="en-US" altLang="zh-CN"/>
          </a:p>
        </p:txBody>
      </p:sp>
      <p:graphicFrame>
        <p:nvGraphicFramePr>
          <p:cNvPr id="10" name="表格占位符 9"/>
          <p:cNvGraphicFramePr>
            <a:graphicFrameLocks noGrp="1"/>
          </p:cNvGraphicFramePr>
          <p:nvPr>
            <p:ph type="tbl" idx="1"/>
            <p:extLst>
              <p:ext uri="{D42A27DB-BD31-4B8C-83A1-F6EECF244321}">
                <p14:modId xmlns:p14="http://schemas.microsoft.com/office/powerpoint/2010/main" val="3605643473"/>
              </p:ext>
            </p:extLst>
          </p:nvPr>
        </p:nvGraphicFramePr>
        <p:xfrm>
          <a:off x="152398" y="990596"/>
          <a:ext cx="8915401" cy="5365748"/>
        </p:xfrm>
        <a:graphic>
          <a:graphicData uri="http://schemas.openxmlformats.org/drawingml/2006/table">
            <a:tbl>
              <a:tblPr>
                <a:tableStyleId>{5C22544A-7EE6-4342-B048-85BDC9FD1C3A}</a:tableStyleId>
              </a:tblPr>
              <a:tblGrid>
                <a:gridCol w="1055771">
                  <a:extLst>
                    <a:ext uri="{9D8B030D-6E8A-4147-A177-3AD203B41FA5}">
                      <a16:colId xmlns:a16="http://schemas.microsoft.com/office/drawing/2014/main" xmlns="" val="3025845484"/>
                    </a:ext>
                  </a:extLst>
                </a:gridCol>
                <a:gridCol w="1055771">
                  <a:extLst>
                    <a:ext uri="{9D8B030D-6E8A-4147-A177-3AD203B41FA5}">
                      <a16:colId xmlns:a16="http://schemas.microsoft.com/office/drawing/2014/main" xmlns="" val="3394999706"/>
                    </a:ext>
                  </a:extLst>
                </a:gridCol>
                <a:gridCol w="1055771">
                  <a:extLst>
                    <a:ext uri="{9D8B030D-6E8A-4147-A177-3AD203B41FA5}">
                      <a16:colId xmlns:a16="http://schemas.microsoft.com/office/drawing/2014/main" xmlns="" val="2075129130"/>
                    </a:ext>
                  </a:extLst>
                </a:gridCol>
                <a:gridCol w="1055771">
                  <a:extLst>
                    <a:ext uri="{9D8B030D-6E8A-4147-A177-3AD203B41FA5}">
                      <a16:colId xmlns:a16="http://schemas.microsoft.com/office/drawing/2014/main" xmlns="" val="1143527132"/>
                    </a:ext>
                  </a:extLst>
                </a:gridCol>
                <a:gridCol w="1055771">
                  <a:extLst>
                    <a:ext uri="{9D8B030D-6E8A-4147-A177-3AD203B41FA5}">
                      <a16:colId xmlns:a16="http://schemas.microsoft.com/office/drawing/2014/main" xmlns="" val="1662451475"/>
                    </a:ext>
                  </a:extLst>
                </a:gridCol>
                <a:gridCol w="1212182">
                  <a:extLst>
                    <a:ext uri="{9D8B030D-6E8A-4147-A177-3AD203B41FA5}">
                      <a16:colId xmlns:a16="http://schemas.microsoft.com/office/drawing/2014/main" xmlns="" val="1688612735"/>
                    </a:ext>
                  </a:extLst>
                </a:gridCol>
                <a:gridCol w="1212182">
                  <a:extLst>
                    <a:ext uri="{9D8B030D-6E8A-4147-A177-3AD203B41FA5}">
                      <a16:colId xmlns:a16="http://schemas.microsoft.com/office/drawing/2014/main" xmlns="" val="3891333172"/>
                    </a:ext>
                  </a:extLst>
                </a:gridCol>
                <a:gridCol w="1212182">
                  <a:extLst>
                    <a:ext uri="{9D8B030D-6E8A-4147-A177-3AD203B41FA5}">
                      <a16:colId xmlns:a16="http://schemas.microsoft.com/office/drawing/2014/main" xmlns="" val="2050822824"/>
                    </a:ext>
                  </a:extLst>
                </a:gridCol>
              </a:tblGrid>
              <a:tr h="273469">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类别</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2010</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2011</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2012</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2013</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2014</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2015</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2,016</a:t>
                      </a:r>
                    </a:p>
                  </a:txBody>
                  <a:tcPr marL="9525" marR="9525" marT="9525" marB="0"/>
                </a:tc>
                <a:extLst>
                  <a:ext uri="{0D108BD9-81ED-4DB2-BD59-A6C34878D82A}">
                    <a16:rowId xmlns:a16="http://schemas.microsoft.com/office/drawing/2014/main" xmlns="" val="3173815896"/>
                  </a:ext>
                </a:extLst>
              </a:tr>
              <a:tr h="273469">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国债</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17,778.17</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15,397.90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14,362.26</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16,944.01</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17,745.01</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21,216.20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30,665.80</a:t>
                      </a:r>
                    </a:p>
                  </a:txBody>
                  <a:tcPr marL="9525" marR="9525" marT="9525" marB="0"/>
                </a:tc>
                <a:extLst>
                  <a:ext uri="{0D108BD9-81ED-4DB2-BD59-A6C34878D82A}">
                    <a16:rowId xmlns:a16="http://schemas.microsoft.com/office/drawing/2014/main" xmlns="" val="3867313753"/>
                  </a:ext>
                </a:extLst>
              </a:tr>
              <a:tr h="5210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地方政府债</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2,000.00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2,000.00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2,500.00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3,500.00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4,000.00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38,350.62</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60,458.40</a:t>
                      </a:r>
                    </a:p>
                  </a:txBody>
                  <a:tcPr marL="9525" marR="9525" marT="9525" marB="0"/>
                </a:tc>
                <a:extLst>
                  <a:ext uri="{0D108BD9-81ED-4DB2-BD59-A6C34878D82A}">
                    <a16:rowId xmlns:a16="http://schemas.microsoft.com/office/drawing/2014/main" xmlns="" val="1686967688"/>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央行票据</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42,350.00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14,140.00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5,362.00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extLst>
                  <a:ext uri="{0D108BD9-81ED-4DB2-BD59-A6C34878D82A}">
                    <a16:rowId xmlns:a16="http://schemas.microsoft.com/office/drawing/2014/main" xmlns="" val="990387778"/>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同业存单</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340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8,985.60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53,064.90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130,211.30</a:t>
                      </a:r>
                    </a:p>
                  </a:txBody>
                  <a:tcPr marL="9525" marR="9525" marT="9525" marB="0"/>
                </a:tc>
                <a:extLst>
                  <a:ext uri="{0D108BD9-81ED-4DB2-BD59-A6C34878D82A}">
                    <a16:rowId xmlns:a16="http://schemas.microsoft.com/office/drawing/2014/main" xmlns="" val="2167219807"/>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金融债</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13,569.20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23,224.80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26,510.30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26,813.58</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35,672.78</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42,783.06</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46,277.00</a:t>
                      </a:r>
                    </a:p>
                  </a:txBody>
                  <a:tcPr marL="9525" marR="9525" marT="9525" marB="0"/>
                </a:tc>
                <a:extLst>
                  <a:ext uri="{0D108BD9-81ED-4DB2-BD59-A6C34878D82A}">
                    <a16:rowId xmlns:a16="http://schemas.microsoft.com/office/drawing/2014/main" xmlns="" val="1351094118"/>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企业债</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2,827.03</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2,485.48</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6,499.31</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4,752.30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6,971.98</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3,421.02</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5,925.70</a:t>
                      </a:r>
                    </a:p>
                  </a:txBody>
                  <a:tcPr marL="9525" marR="9525" marT="9525" marB="0"/>
                </a:tc>
                <a:extLst>
                  <a:ext uri="{0D108BD9-81ED-4DB2-BD59-A6C34878D82A}">
                    <a16:rowId xmlns:a16="http://schemas.microsoft.com/office/drawing/2014/main" xmlns="" val="1605001567"/>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公司债</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511.5</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1,291.20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2,626.31</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1,722.49</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1,441.62</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10,367.86</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27,807.92</a:t>
                      </a:r>
                    </a:p>
                  </a:txBody>
                  <a:tcPr marL="9525" marR="9525" marT="9525" marB="0"/>
                </a:tc>
                <a:extLst>
                  <a:ext uri="{0D108BD9-81ED-4DB2-BD59-A6C34878D82A}">
                    <a16:rowId xmlns:a16="http://schemas.microsoft.com/office/drawing/2014/main" xmlns="" val="688171836"/>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中期票据</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4,970.57</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7,335.93</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8,559.32</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6,978.59</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9,780.70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12,779.46</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11,448.10</a:t>
                      </a:r>
                    </a:p>
                  </a:txBody>
                  <a:tcPr marL="9525" marR="9525" marT="9525" marB="0"/>
                </a:tc>
                <a:extLst>
                  <a:ext uri="{0D108BD9-81ED-4DB2-BD59-A6C34878D82A}">
                    <a16:rowId xmlns:a16="http://schemas.microsoft.com/office/drawing/2014/main" xmlns="" val="1987922335"/>
                  </a:ext>
                </a:extLst>
              </a:tr>
              <a:tr h="521030">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短期融资券</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6,892.35</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10,122.30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14,222.47</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16,134.80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21,849.53</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32,806.30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33,675.85</a:t>
                      </a:r>
                    </a:p>
                  </a:txBody>
                  <a:tcPr marL="9525" marR="9525" marT="9525" marB="0"/>
                </a:tc>
                <a:extLst>
                  <a:ext uri="{0D108BD9-81ED-4DB2-BD59-A6C34878D82A}">
                    <a16:rowId xmlns:a16="http://schemas.microsoft.com/office/drawing/2014/main" xmlns="" val="1812220974"/>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定向工具</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919</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3,759.30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5,657.08</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10,262.66</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8,880.95</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6,035.15</a:t>
                      </a:r>
                    </a:p>
                  </a:txBody>
                  <a:tcPr marL="9525" marR="9525" marT="9525" marB="0"/>
                </a:tc>
                <a:extLst>
                  <a:ext uri="{0D108BD9-81ED-4DB2-BD59-A6C34878D82A}">
                    <a16:rowId xmlns:a16="http://schemas.microsoft.com/office/drawing/2014/main" xmlns="" val="3237300500"/>
                  </a:ext>
                </a:extLst>
              </a:tr>
              <a:tr h="521030">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政府支持机构债</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1,890.00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1,500.00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1,500.00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1,500.00</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1,800.00</a:t>
                      </a:r>
                    </a:p>
                  </a:txBody>
                  <a:tcPr marL="9525" marR="9525" marT="9525" marB="0" anchor="ctr"/>
                </a:tc>
                <a:tc>
                  <a:txBody>
                    <a:bodyPr/>
                    <a:lstStyle/>
                    <a:p>
                      <a:pPr marL="0" algn="ctr" rtl="0" eaLnBrk="1" fontAlgn="ctr" latinLnBrk="0" hangingPunct="1"/>
                      <a:r>
                        <a:rPr kumimoji="0" lang="en-US" altLang="zh-CN" sz="1600" b="0" u="none" strike="noStrike" kern="1200" dirty="0" smtClean="0">
                          <a:solidFill>
                            <a:schemeClr val="dk1"/>
                          </a:solidFill>
                          <a:effectLst/>
                          <a:latin typeface="+mn-ea"/>
                          <a:ea typeface="+mn-ea"/>
                          <a:cs typeface="+mn-cs"/>
                        </a:rPr>
                        <a:t>1,400.00</a:t>
                      </a:r>
                      <a:endParaRPr kumimoji="0" lang="en-US" altLang="zh-CN" sz="1600" b="0" u="none" strike="noStrike" kern="1200" dirty="0">
                        <a:solidFill>
                          <a:schemeClr val="dk1"/>
                        </a:solidFill>
                        <a:effectLst/>
                        <a:latin typeface="+mn-ea"/>
                        <a:ea typeface="+mn-ea"/>
                        <a:cs typeface="+mn-cs"/>
                      </a:endParaRPr>
                    </a:p>
                  </a:txBody>
                  <a:tcPr marL="9525" marR="9525" marT="9525" marB="0"/>
                </a:tc>
                <a:extLst>
                  <a:ext uri="{0D108BD9-81ED-4DB2-BD59-A6C34878D82A}">
                    <a16:rowId xmlns:a16="http://schemas.microsoft.com/office/drawing/2014/main" xmlns="" val="2835274521"/>
                  </a:ext>
                </a:extLst>
              </a:tr>
              <a:tr h="521030">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资产支持证券</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12.79</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281.42</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279.7</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3,309.84</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6,131.93</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8,755.35</a:t>
                      </a:r>
                    </a:p>
                  </a:txBody>
                  <a:tcPr marL="9525" marR="9525" marT="9525" marB="0"/>
                </a:tc>
                <a:extLst>
                  <a:ext uri="{0D108BD9-81ED-4DB2-BD59-A6C34878D82A}">
                    <a16:rowId xmlns:a16="http://schemas.microsoft.com/office/drawing/2014/main" xmlns="" val="1531998533"/>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可转债</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717.3</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413.2</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163.55</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544.81</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320.99</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98</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212.52</a:t>
                      </a:r>
                    </a:p>
                  </a:txBody>
                  <a:tcPr marL="9525" marR="9525" marT="9525" marB="0"/>
                </a:tc>
                <a:extLst>
                  <a:ext uri="{0D108BD9-81ED-4DB2-BD59-A6C34878D82A}">
                    <a16:rowId xmlns:a16="http://schemas.microsoft.com/office/drawing/2014/main" xmlns="" val="831662109"/>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可交换债</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2.57</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59.76</a:t>
                      </a:r>
                    </a:p>
                  </a:txBody>
                  <a:tcPr marL="9525" marR="9525" marT="9525" marB="0" anchor="ctr"/>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251.35</a:t>
                      </a:r>
                    </a:p>
                  </a:txBody>
                  <a:tcPr marL="9525" marR="9525" marT="9525" marB="0" anchor="ctr"/>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674.29</a:t>
                      </a:r>
                    </a:p>
                  </a:txBody>
                  <a:tcPr marL="9525" marR="9525" marT="9525" marB="0"/>
                </a:tc>
                <a:extLst>
                  <a:ext uri="{0D108BD9-81ED-4DB2-BD59-A6C34878D82A}">
                    <a16:rowId xmlns:a16="http://schemas.microsoft.com/office/drawing/2014/main" xmlns="" val="280490461"/>
                  </a:ext>
                </a:extLst>
              </a:tr>
              <a:tr h="273469">
                <a:tc>
                  <a:txBody>
                    <a:bodyPr/>
                    <a:lstStyle/>
                    <a:p>
                      <a:pPr marL="0" algn="ctr" rtl="0" eaLnBrk="1" fontAlgn="ctr" latinLnBrk="0" hangingPunct="1"/>
                      <a:r>
                        <a:rPr kumimoji="0" lang="zh-CN" altLang="en-US" sz="1600" b="1" u="none" strike="noStrike" kern="1200">
                          <a:solidFill>
                            <a:schemeClr val="dk1"/>
                          </a:solidFill>
                          <a:effectLst/>
                          <a:latin typeface="+mn-ea"/>
                          <a:ea typeface="+mn-ea"/>
                          <a:cs typeface="+mn-cs"/>
                        </a:rPr>
                        <a:t>合计</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93,506.12</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78,342.60</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80,984.24</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90,531.92</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121,900.46</a:t>
                      </a:r>
                    </a:p>
                  </a:txBody>
                  <a:tcPr marL="9525" marR="9525" marT="9525" marB="0" anchor="ctr"/>
                </a:tc>
                <a:tc>
                  <a:txBody>
                    <a:bodyPr/>
                    <a:lstStyle/>
                    <a:p>
                      <a:pPr marL="0" algn="ctr" rtl="0" eaLnBrk="1" fontAlgn="ctr" latinLnBrk="0" hangingPunct="1"/>
                      <a:r>
                        <a:rPr kumimoji="0" lang="en-US" altLang="zh-CN" sz="1600" b="1" u="none" strike="noStrike" kern="1200">
                          <a:solidFill>
                            <a:schemeClr val="dk1"/>
                          </a:solidFill>
                          <a:effectLst/>
                          <a:latin typeface="+mn-ea"/>
                          <a:ea typeface="+mn-ea"/>
                          <a:cs typeface="+mn-cs"/>
                        </a:rPr>
                        <a:t>231,951.65</a:t>
                      </a:r>
                    </a:p>
                  </a:txBody>
                  <a:tcPr marL="9525" marR="9525" marT="9525" marB="0" anchor="ctr"/>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363,677.38</a:t>
                      </a:r>
                    </a:p>
                  </a:txBody>
                  <a:tcPr marL="9525" marR="9525" marT="9525" marB="0"/>
                </a:tc>
                <a:extLst>
                  <a:ext uri="{0D108BD9-81ED-4DB2-BD59-A6C34878D82A}">
                    <a16:rowId xmlns:a16="http://schemas.microsoft.com/office/drawing/2014/main" xmlns="" val="3710948794"/>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txBox="1">
            <a:spLocks noGrp="1" noChangeArrowheads="1"/>
          </p:cNvSpPr>
          <p:nvPr/>
        </p:nvSpPr>
        <p:spPr bwMode="auto">
          <a:xfrm>
            <a:off x="3048000" y="6351588"/>
            <a:ext cx="2895600" cy="476250"/>
          </a:xfrm>
          <a:prstGeom prst="rect">
            <a:avLst/>
          </a:prstGeom>
          <a:noFill/>
          <a:ln w="9525">
            <a:noFill/>
            <a:miter lim="800000"/>
            <a:headEnd/>
            <a:tailEnd/>
          </a:ln>
        </p:spPr>
        <p:txBody>
          <a:bodyPr/>
          <a:lstStyle/>
          <a:p>
            <a:pPr algn="ctr">
              <a:defRPr/>
            </a:pPr>
            <a:r>
              <a:rPr lang="en-US" sz="1000">
                <a:effectLst>
                  <a:outerShdw blurRad="38100" dist="38100" dir="2700000" algn="tl">
                    <a:srgbClr val="000000"/>
                  </a:outerShdw>
                </a:effectLst>
              </a:rPr>
              <a:t>CUFE MBA </a:t>
            </a:r>
            <a:r>
              <a:rPr lang="zh-CN" altLang="en-US" sz="1000">
                <a:effectLst>
                  <a:outerShdw blurRad="38100" dist="38100" dir="2700000" algn="tl">
                    <a:srgbClr val="000000"/>
                  </a:outerShdw>
                </a:effectLst>
              </a:rPr>
              <a:t>金融市场与金融机构</a:t>
            </a:r>
            <a:endParaRPr lang="en-US" sz="1000">
              <a:effectLst>
                <a:outerShdw blurRad="38100" dist="38100" dir="2700000" algn="tl">
                  <a:srgbClr val="000000"/>
                </a:outerShdw>
              </a:effectLst>
            </a:endParaRPr>
          </a:p>
        </p:txBody>
      </p:sp>
      <p:sp>
        <p:nvSpPr>
          <p:cNvPr id="74755" name="灯片编号占位符 5"/>
          <p:cNvSpPr txBox="1">
            <a:spLocks noGrp="1" noChangeArrowheads="1"/>
          </p:cNvSpPr>
          <p:nvPr/>
        </p:nvSpPr>
        <p:spPr bwMode="auto">
          <a:xfrm>
            <a:off x="6553200" y="6243638"/>
            <a:ext cx="2133600" cy="457200"/>
          </a:xfrm>
          <a:prstGeom prst="rect">
            <a:avLst/>
          </a:prstGeom>
          <a:noFill/>
          <a:ln w="9525">
            <a:noFill/>
            <a:miter lim="800000"/>
            <a:headEnd/>
            <a:tailEnd/>
          </a:ln>
        </p:spPr>
        <p:txBody>
          <a:bodyPr/>
          <a:lstStyle/>
          <a:p>
            <a:pPr algn="r">
              <a:defRPr/>
            </a:pPr>
            <a:fld id="{3A9B8007-53BB-4546-9C6F-7B838A57B622}" type="slidenum">
              <a:rPr lang="en-US" sz="1000">
                <a:effectLst>
                  <a:outerShdw blurRad="38100" dist="38100" dir="2700000" algn="tl">
                    <a:srgbClr val="000000"/>
                  </a:outerShdw>
                </a:effectLst>
              </a:rPr>
              <a:pPr algn="r">
                <a:defRPr/>
              </a:pPr>
              <a:t>45</a:t>
            </a:fld>
            <a:endParaRPr lang="en-US" sz="1000">
              <a:effectLst>
                <a:outerShdw blurRad="38100" dist="38100" dir="2700000" algn="tl">
                  <a:srgbClr val="000000"/>
                </a:outerShdw>
              </a:effectLst>
            </a:endParaRPr>
          </a:p>
        </p:txBody>
      </p:sp>
      <p:sp>
        <p:nvSpPr>
          <p:cNvPr id="74756" name="Rectangle 2"/>
          <p:cNvSpPr>
            <a:spLocks noGrp="1" noChangeArrowheads="1"/>
          </p:cNvSpPr>
          <p:nvPr>
            <p:ph type="title" idx="4294967295"/>
          </p:nvPr>
        </p:nvSpPr>
        <p:spPr>
          <a:xfrm>
            <a:off x="495300" y="304801"/>
            <a:ext cx="8001000" cy="609600"/>
          </a:xfrm>
        </p:spPr>
        <p:txBody>
          <a:bodyPr>
            <a:normAutofit fontScale="90000"/>
          </a:bodyPr>
          <a:lstStyle/>
          <a:p>
            <a:pPr algn="ctr" eaLnBrk="1" hangingPunct="1">
              <a:defRPr/>
            </a:pPr>
            <a:r>
              <a:rPr lang="zh-CN" altLang="en-US" sz="4000" dirty="0" smtClean="0">
                <a:effectLst>
                  <a:outerShdw blurRad="38100" dist="38100" dir="2700000" algn="tl">
                    <a:srgbClr val="000000"/>
                  </a:outerShdw>
                </a:effectLst>
              </a:rPr>
              <a:t>债券市场</a:t>
            </a:r>
            <a:r>
              <a:rPr lang="zh-CN" altLang="en-US" sz="4000" dirty="0">
                <a:effectLst>
                  <a:outerShdw blurRad="38100" dist="38100" dir="2700000" algn="tl">
                    <a:srgbClr val="000000"/>
                  </a:outerShdw>
                </a:effectLst>
              </a:rPr>
              <a:t>余额</a:t>
            </a:r>
            <a:r>
              <a:rPr lang="zh-CN" altLang="en-US" sz="4000" dirty="0" smtClean="0">
                <a:effectLst>
                  <a:outerShdw blurRad="38100" dist="38100" dir="2700000" algn="tl">
                    <a:srgbClr val="000000"/>
                  </a:outerShdw>
                </a:effectLst>
              </a:rPr>
              <a:t>结构</a:t>
            </a:r>
            <a:r>
              <a:rPr lang="zh-CN" altLang="en-US" sz="4000" dirty="0" smtClean="0">
                <a:effectLst>
                  <a:outerShdw blurRad="38100" dist="38100" dir="2700000" algn="tl">
                    <a:srgbClr val="000000"/>
                  </a:outerShdw>
                </a:effectLst>
              </a:rPr>
              <a:t>：</a:t>
            </a:r>
            <a:r>
              <a:rPr lang="en-US" sz="4000" dirty="0" smtClean="0">
                <a:effectLst>
                  <a:outerShdw blurRad="38100" dist="38100" dir="2700000" algn="tl">
                    <a:srgbClr val="000000"/>
                  </a:outerShdw>
                </a:effectLst>
              </a:rPr>
              <a:t>2016</a:t>
            </a:r>
            <a:endParaRPr lang="en-US" sz="4000" dirty="0" smtClean="0">
              <a:effectLst>
                <a:outerShdw blurRad="38100" dist="38100" dir="2700000" algn="tl">
                  <a:srgbClr val="000000"/>
                </a:outerShdw>
              </a:effectLst>
            </a:endParaRPr>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FE2E51E3-5DD9-4265-ADC3-C6A787A761F4}" type="slidenum">
              <a:rPr lang="en-US" altLang="zh-CN" smtClean="0"/>
              <a:pPr>
                <a:defRPr/>
              </a:pPr>
              <a:t>45</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2793502911"/>
              </p:ext>
            </p:extLst>
          </p:nvPr>
        </p:nvGraphicFramePr>
        <p:xfrm>
          <a:off x="495299" y="914394"/>
          <a:ext cx="8191502" cy="5222880"/>
        </p:xfrm>
        <a:graphic>
          <a:graphicData uri="http://schemas.openxmlformats.org/drawingml/2006/table">
            <a:tbl>
              <a:tblPr>
                <a:tableStyleId>{5C22544A-7EE6-4342-B048-85BDC9FD1C3A}</a:tableStyleId>
              </a:tblPr>
              <a:tblGrid>
                <a:gridCol w="2369290">
                  <a:extLst>
                    <a:ext uri="{9D8B030D-6E8A-4147-A177-3AD203B41FA5}">
                      <a16:colId xmlns:a16="http://schemas.microsoft.com/office/drawing/2014/main" xmlns="" val="639916273"/>
                    </a:ext>
                  </a:extLst>
                </a:gridCol>
                <a:gridCol w="1340762">
                  <a:extLst>
                    <a:ext uri="{9D8B030D-6E8A-4147-A177-3AD203B41FA5}">
                      <a16:colId xmlns:a16="http://schemas.microsoft.com/office/drawing/2014/main" xmlns="" val="1374803127"/>
                    </a:ext>
                  </a:extLst>
                </a:gridCol>
                <a:gridCol w="1689727">
                  <a:extLst>
                    <a:ext uri="{9D8B030D-6E8A-4147-A177-3AD203B41FA5}">
                      <a16:colId xmlns:a16="http://schemas.microsoft.com/office/drawing/2014/main" xmlns="" val="1598823169"/>
                    </a:ext>
                  </a:extLst>
                </a:gridCol>
                <a:gridCol w="1561161">
                  <a:extLst>
                    <a:ext uri="{9D8B030D-6E8A-4147-A177-3AD203B41FA5}">
                      <a16:colId xmlns:a16="http://schemas.microsoft.com/office/drawing/2014/main" xmlns="" val="4218765071"/>
                    </a:ext>
                  </a:extLst>
                </a:gridCol>
                <a:gridCol w="1230562">
                  <a:extLst>
                    <a:ext uri="{9D8B030D-6E8A-4147-A177-3AD203B41FA5}">
                      <a16:colId xmlns:a16="http://schemas.microsoft.com/office/drawing/2014/main" xmlns="" val="1619523634"/>
                    </a:ext>
                  </a:extLst>
                </a:gridCol>
              </a:tblGrid>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类别</a:t>
                      </a:r>
                    </a:p>
                  </a:txBody>
                  <a:tcPr marL="9525" marR="9525" marT="9525" marB="0" anchor="ctr"/>
                </a:tc>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债券数量</a:t>
                      </a:r>
                      <a:r>
                        <a:rPr kumimoji="0" lang="en-US" altLang="zh-CN" sz="1600" b="1" u="none" strike="noStrike" kern="1200" dirty="0">
                          <a:solidFill>
                            <a:schemeClr val="dk1"/>
                          </a:solidFill>
                          <a:effectLst/>
                          <a:latin typeface="+mn-ea"/>
                          <a:ea typeface="+mn-ea"/>
                          <a:cs typeface="+mn-cs"/>
                        </a:rPr>
                        <a:t>(</a:t>
                      </a:r>
                      <a:r>
                        <a:rPr kumimoji="0" lang="zh-CN" altLang="en-US" sz="1600" b="1" u="none" strike="noStrike" kern="1200" dirty="0">
                          <a:solidFill>
                            <a:schemeClr val="dk1"/>
                          </a:solidFill>
                          <a:effectLst/>
                          <a:latin typeface="+mn-ea"/>
                          <a:ea typeface="+mn-ea"/>
                          <a:cs typeface="+mn-cs"/>
                        </a:rPr>
                        <a:t>只</a:t>
                      </a:r>
                      <a:r>
                        <a:rPr kumimoji="0" lang="en-US" altLang="zh-CN" sz="1600" b="1" u="none" strike="noStrike" kern="1200" dirty="0">
                          <a:solidFill>
                            <a:schemeClr val="dk1"/>
                          </a:solidFill>
                          <a:effectLst/>
                          <a:latin typeface="+mn-ea"/>
                          <a:ea typeface="+mn-ea"/>
                          <a:cs typeface="+mn-cs"/>
                        </a:rPr>
                        <a:t>)</a:t>
                      </a:r>
                    </a:p>
                  </a:txBody>
                  <a:tcPr marL="9525" marR="9525" marT="9525" marB="0" anchor="ctr"/>
                </a:tc>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债券数量比重</a:t>
                      </a:r>
                      <a:r>
                        <a:rPr kumimoji="0" lang="en-US" altLang="zh-CN" sz="1600" b="1" u="none" strike="noStrike" kern="1200" dirty="0">
                          <a:solidFill>
                            <a:schemeClr val="dk1"/>
                          </a:solidFill>
                          <a:effectLst/>
                          <a:latin typeface="+mn-ea"/>
                          <a:ea typeface="+mn-ea"/>
                          <a:cs typeface="+mn-cs"/>
                        </a:rPr>
                        <a:t>(%)</a:t>
                      </a:r>
                    </a:p>
                  </a:txBody>
                  <a:tcPr marL="9525" marR="9525" marT="9525" marB="0" anchor="ctr"/>
                </a:tc>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债券余额</a:t>
                      </a:r>
                      <a:r>
                        <a:rPr kumimoji="0" lang="en-US" altLang="zh-CN" sz="1600" b="1" u="none" strike="noStrike" kern="1200" dirty="0">
                          <a:solidFill>
                            <a:schemeClr val="dk1"/>
                          </a:solidFill>
                          <a:effectLst/>
                          <a:latin typeface="+mn-ea"/>
                          <a:ea typeface="+mn-ea"/>
                          <a:cs typeface="+mn-cs"/>
                        </a:rPr>
                        <a:t>(</a:t>
                      </a:r>
                      <a:r>
                        <a:rPr kumimoji="0" lang="zh-CN" altLang="en-US" sz="1600" b="1" u="none" strike="noStrike" kern="1200" dirty="0">
                          <a:solidFill>
                            <a:schemeClr val="dk1"/>
                          </a:solidFill>
                          <a:effectLst/>
                          <a:latin typeface="+mn-ea"/>
                          <a:ea typeface="+mn-ea"/>
                          <a:cs typeface="+mn-cs"/>
                        </a:rPr>
                        <a:t>亿元</a:t>
                      </a:r>
                      <a:r>
                        <a:rPr kumimoji="0" lang="en-US" altLang="zh-CN" sz="1600" b="1" u="none" strike="noStrike" kern="1200" dirty="0">
                          <a:solidFill>
                            <a:schemeClr val="dk1"/>
                          </a:solidFill>
                          <a:effectLst/>
                          <a:latin typeface="+mn-ea"/>
                          <a:ea typeface="+mn-ea"/>
                          <a:cs typeface="+mn-cs"/>
                        </a:rPr>
                        <a:t>)</a:t>
                      </a:r>
                    </a:p>
                  </a:txBody>
                  <a:tcPr marL="9525" marR="9525" marT="9525" marB="0" anchor="ctr"/>
                </a:tc>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余额比重</a:t>
                      </a:r>
                      <a:r>
                        <a:rPr kumimoji="0" lang="en-US" altLang="zh-CN" sz="1600" b="1" u="none" strike="noStrike" kern="1200" dirty="0">
                          <a:solidFill>
                            <a:schemeClr val="dk1"/>
                          </a:solidFill>
                          <a:effectLst/>
                          <a:latin typeface="+mn-ea"/>
                          <a:ea typeface="+mn-ea"/>
                          <a:cs typeface="+mn-cs"/>
                        </a:rPr>
                        <a:t>(%)</a:t>
                      </a:r>
                    </a:p>
                  </a:txBody>
                  <a:tcPr marL="9525" marR="9525" marT="9525" marB="0" anchor="ctr"/>
                </a:tc>
                <a:extLst>
                  <a:ext uri="{0D108BD9-81ED-4DB2-BD59-A6C34878D82A}">
                    <a16:rowId xmlns:a16="http://schemas.microsoft.com/office/drawing/2014/main" xmlns="" val="3928568619"/>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国债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271</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0.77</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126,690.79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17.73</a:t>
                      </a:r>
                    </a:p>
                  </a:txBody>
                  <a:tcPr marL="9525" marR="9525" marT="9525" marB="0"/>
                </a:tc>
                <a:extLst>
                  <a:ext uri="{0D108BD9-81ED-4DB2-BD59-A6C34878D82A}">
                    <a16:rowId xmlns:a16="http://schemas.microsoft.com/office/drawing/2014/main" xmlns="" val="288439793"/>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地方政府债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2,936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8.38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137,016.44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19.18</a:t>
                      </a:r>
                    </a:p>
                  </a:txBody>
                  <a:tcPr marL="9525" marR="9525" marT="9525" marB="0"/>
                </a:tc>
                <a:extLst>
                  <a:ext uri="{0D108BD9-81ED-4DB2-BD59-A6C34878D82A}">
                    <a16:rowId xmlns:a16="http://schemas.microsoft.com/office/drawing/2014/main" xmlns="" val="3257612057"/>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同业存单</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11,158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31.85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83,258.80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11.65</a:t>
                      </a:r>
                    </a:p>
                  </a:txBody>
                  <a:tcPr marL="9525" marR="9525" marT="9525" marB="0"/>
                </a:tc>
                <a:extLst>
                  <a:ext uri="{0D108BD9-81ED-4DB2-BD59-A6C34878D82A}">
                    <a16:rowId xmlns:a16="http://schemas.microsoft.com/office/drawing/2014/main" xmlns="" val="2198050511"/>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金融债</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1,583</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4.52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173,688.55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24.31</a:t>
                      </a:r>
                    </a:p>
                  </a:txBody>
                  <a:tcPr marL="9525" marR="9525" marT="9525" marB="0"/>
                </a:tc>
                <a:extLst>
                  <a:ext uri="{0D108BD9-81ED-4DB2-BD59-A6C34878D82A}">
                    <a16:rowId xmlns:a16="http://schemas.microsoft.com/office/drawing/2014/main" xmlns="" val="3501437947"/>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企业债</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2,838</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8.10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31,608.89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4.42</a:t>
                      </a:r>
                    </a:p>
                  </a:txBody>
                  <a:tcPr marL="9525" marR="9525" marT="9525" marB="0"/>
                </a:tc>
                <a:extLst>
                  <a:ext uri="{0D108BD9-81ED-4DB2-BD59-A6C34878D82A}">
                    <a16:rowId xmlns:a16="http://schemas.microsoft.com/office/drawing/2014/main" xmlns="" val="1375325248"/>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公司债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4,926</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14.06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48,856.78</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6.84</a:t>
                      </a:r>
                    </a:p>
                  </a:txBody>
                  <a:tcPr marL="9525" marR="9525" marT="9525" marB="0"/>
                </a:tc>
                <a:extLst>
                  <a:ext uri="{0D108BD9-81ED-4DB2-BD59-A6C34878D82A}">
                    <a16:rowId xmlns:a16="http://schemas.microsoft.com/office/drawing/2014/main" xmlns="" val="1618525673"/>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中期票据</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3,480</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9.93</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47,601.12</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6.66</a:t>
                      </a:r>
                    </a:p>
                  </a:txBody>
                  <a:tcPr marL="9525" marR="9525" marT="9525" marB="0"/>
                </a:tc>
                <a:extLst>
                  <a:ext uri="{0D108BD9-81ED-4DB2-BD59-A6C34878D82A}">
                    <a16:rowId xmlns:a16="http://schemas.microsoft.com/office/drawing/2014/main" xmlns="" val="2868811394"/>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短期融资券</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1,458</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4.16</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14,699.40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2.06</a:t>
                      </a:r>
                    </a:p>
                  </a:txBody>
                  <a:tcPr marL="9525" marR="9525" marT="9525" marB="0"/>
                </a:tc>
                <a:extLst>
                  <a:ext uri="{0D108BD9-81ED-4DB2-BD59-A6C34878D82A}">
                    <a16:rowId xmlns:a16="http://schemas.microsoft.com/office/drawing/2014/main" xmlns="" val="2186912472"/>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定向工具</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2,300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6.57</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20,913.86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2.93</a:t>
                      </a:r>
                    </a:p>
                  </a:txBody>
                  <a:tcPr marL="9525" marR="9525" marT="9525" marB="0"/>
                </a:tc>
                <a:extLst>
                  <a:ext uri="{0D108BD9-81ED-4DB2-BD59-A6C34878D82A}">
                    <a16:rowId xmlns:a16="http://schemas.microsoft.com/office/drawing/2014/main" xmlns="" val="3421245857"/>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国际机构债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0.03</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220.00</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0.03</a:t>
                      </a:r>
                    </a:p>
                  </a:txBody>
                  <a:tcPr marL="9525" marR="9525" marT="9525" marB="0"/>
                </a:tc>
                <a:extLst>
                  <a:ext uri="{0D108BD9-81ED-4DB2-BD59-A6C34878D82A}">
                    <a16:rowId xmlns:a16="http://schemas.microsoft.com/office/drawing/2014/main" xmlns="" val="829492912"/>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政府支持机构债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0.37</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14,355.00</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2.01</a:t>
                      </a:r>
                    </a:p>
                  </a:txBody>
                  <a:tcPr marL="9525" marR="9525" marT="9525" marB="0"/>
                </a:tc>
                <a:extLst>
                  <a:ext uri="{0D108BD9-81ED-4DB2-BD59-A6C34878D82A}">
                    <a16:rowId xmlns:a16="http://schemas.microsoft.com/office/drawing/2014/main" xmlns="" val="883145777"/>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资产支持证券</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3,799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10.84</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13,651.55</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1.91</a:t>
                      </a:r>
                    </a:p>
                  </a:txBody>
                  <a:tcPr marL="9525" marR="9525" marT="9525" marB="0"/>
                </a:tc>
                <a:extLst>
                  <a:ext uri="{0D108BD9-81ED-4DB2-BD59-A6C34878D82A}">
                    <a16:rowId xmlns:a16="http://schemas.microsoft.com/office/drawing/2014/main" xmlns="" val="2819300329"/>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可转债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19</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0.05</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659.58</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0.09</a:t>
                      </a:r>
                    </a:p>
                  </a:txBody>
                  <a:tcPr marL="9525" marR="9525" marT="9525" marB="0"/>
                </a:tc>
                <a:extLst>
                  <a:ext uri="{0D108BD9-81ED-4DB2-BD59-A6C34878D82A}">
                    <a16:rowId xmlns:a16="http://schemas.microsoft.com/office/drawing/2014/main" xmlns="" val="4254876251"/>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可交换债</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127</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0.36</a:t>
                      </a:r>
                    </a:p>
                  </a:txBody>
                  <a:tcPr marL="9525" marR="9525" marT="9525" marB="0"/>
                </a:tc>
                <a:tc>
                  <a:txBody>
                    <a:bodyPr/>
                    <a:lstStyle/>
                    <a:p>
                      <a:pPr marL="0" algn="ctr" rtl="0" eaLnBrk="1" fontAlgn="ctr" latinLnBrk="0" hangingPunct="1"/>
                      <a:r>
                        <a:rPr kumimoji="0" lang="en-US" altLang="zh-CN" sz="1600" b="0" u="none" strike="noStrike" kern="1200">
                          <a:solidFill>
                            <a:schemeClr val="dk1"/>
                          </a:solidFill>
                          <a:effectLst/>
                          <a:latin typeface="+mn-ea"/>
                          <a:ea typeface="+mn-ea"/>
                          <a:cs typeface="+mn-cs"/>
                        </a:rPr>
                        <a:t>1,310.30</a:t>
                      </a:r>
                    </a:p>
                  </a:txBody>
                  <a:tcPr marL="9525" marR="9525" marT="9525" marB="0"/>
                </a:tc>
                <a:tc>
                  <a:txBody>
                    <a:bodyPr/>
                    <a:lstStyle/>
                    <a:p>
                      <a:pPr marL="0" algn="ctr" rtl="0" eaLnBrk="1" fontAlgn="ctr" latinLnBrk="0" hangingPunct="1"/>
                      <a:r>
                        <a:rPr kumimoji="0" lang="en-US" altLang="zh-CN" sz="1600" b="0" u="none" strike="noStrike" kern="1200" dirty="0">
                          <a:solidFill>
                            <a:schemeClr val="dk1"/>
                          </a:solidFill>
                          <a:effectLst/>
                          <a:latin typeface="+mn-ea"/>
                          <a:ea typeface="+mn-ea"/>
                          <a:cs typeface="+mn-cs"/>
                        </a:rPr>
                        <a:t>0.18</a:t>
                      </a:r>
                    </a:p>
                  </a:txBody>
                  <a:tcPr marL="9525" marR="9525" marT="9525" marB="0"/>
                </a:tc>
                <a:extLst>
                  <a:ext uri="{0D108BD9-81ED-4DB2-BD59-A6C34878D82A}">
                    <a16:rowId xmlns:a16="http://schemas.microsoft.com/office/drawing/2014/main" xmlns="" val="3722435749"/>
                  </a:ext>
                </a:extLst>
              </a:tr>
              <a:tr h="326430">
                <a:tc>
                  <a:txBody>
                    <a:bodyPr/>
                    <a:lstStyle/>
                    <a:p>
                      <a:pPr marL="0" algn="ctr" rtl="0" eaLnBrk="1" fontAlgn="ctr" latinLnBrk="0" hangingPunct="1"/>
                      <a:r>
                        <a:rPr kumimoji="0" lang="zh-CN" altLang="en-US" sz="1600" b="1" u="none" strike="noStrike" kern="1200" dirty="0">
                          <a:solidFill>
                            <a:schemeClr val="dk1"/>
                          </a:solidFill>
                          <a:effectLst/>
                          <a:latin typeface="+mn-ea"/>
                          <a:ea typeface="+mn-ea"/>
                          <a:cs typeface="+mn-cs"/>
                        </a:rPr>
                        <a:t>合计</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35,034</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100.00</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714,531.05</a:t>
                      </a:r>
                    </a:p>
                  </a:txBody>
                  <a:tcPr marL="9525" marR="9525" marT="9525" marB="0"/>
                </a:tc>
                <a:tc>
                  <a:txBody>
                    <a:bodyPr/>
                    <a:lstStyle/>
                    <a:p>
                      <a:pPr marL="0" algn="ctr" rtl="0" eaLnBrk="1" fontAlgn="ctr" latinLnBrk="0" hangingPunct="1"/>
                      <a:r>
                        <a:rPr kumimoji="0" lang="en-US" altLang="zh-CN" sz="1600" b="1" u="none" strike="noStrike" kern="1200" dirty="0">
                          <a:solidFill>
                            <a:schemeClr val="dk1"/>
                          </a:solidFill>
                          <a:effectLst/>
                          <a:latin typeface="+mn-ea"/>
                          <a:ea typeface="+mn-ea"/>
                          <a:cs typeface="+mn-cs"/>
                        </a:rPr>
                        <a:t>100.00</a:t>
                      </a:r>
                    </a:p>
                  </a:txBody>
                  <a:tcPr marL="9525" marR="9525" marT="9525" marB="0"/>
                </a:tc>
                <a:extLst>
                  <a:ext uri="{0D108BD9-81ED-4DB2-BD59-A6C34878D82A}">
                    <a16:rowId xmlns:a16="http://schemas.microsoft.com/office/drawing/2014/main" xmlns="" val="1838918608"/>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Box 4"/>
          <p:cNvSpPr txBox="1">
            <a:spLocks noChangeArrowheads="1"/>
          </p:cNvSpPr>
          <p:nvPr/>
        </p:nvSpPr>
        <p:spPr bwMode="auto">
          <a:xfrm>
            <a:off x="1295400" y="609600"/>
            <a:ext cx="678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lang="zh-CN" altLang="en-US" sz="4000" b="1" dirty="0" smtClean="0">
                <a:solidFill>
                  <a:srgbClr val="000000"/>
                </a:solidFill>
              </a:rPr>
              <a:t>债券市场</a:t>
            </a:r>
            <a:r>
              <a:rPr lang="zh-CN" altLang="en-US" sz="4000" b="1" dirty="0">
                <a:solidFill>
                  <a:srgbClr val="000000"/>
                </a:solidFill>
              </a:rPr>
              <a:t>余额</a:t>
            </a:r>
            <a:r>
              <a:rPr lang="zh-CN" altLang="en-US" sz="4000" b="1" dirty="0" smtClean="0">
                <a:solidFill>
                  <a:srgbClr val="000000"/>
                </a:solidFill>
              </a:rPr>
              <a:t>结构</a:t>
            </a:r>
            <a:r>
              <a:rPr lang="zh-CN" altLang="en-US" sz="4000" b="1" dirty="0">
                <a:solidFill>
                  <a:srgbClr val="000000"/>
                </a:solidFill>
              </a:rPr>
              <a:t>：</a:t>
            </a:r>
            <a:r>
              <a:rPr lang="en-US" altLang="zh-CN" sz="4000" b="1" dirty="0" smtClean="0">
                <a:solidFill>
                  <a:srgbClr val="000000"/>
                </a:solidFill>
              </a:rPr>
              <a:t>2016</a:t>
            </a:r>
            <a:endParaRPr lang="zh-CN" altLang="en-US" sz="4000" b="1" dirty="0">
              <a:solidFill>
                <a:srgbClr val="000000"/>
              </a:solidFill>
            </a:endParaRPr>
          </a:p>
        </p:txBody>
      </p:sp>
      <p:sp>
        <p:nvSpPr>
          <p:cNvPr id="4" name="页脚占位符 3"/>
          <p:cNvSpPr>
            <a:spLocks noGrp="1"/>
          </p:cNvSpPr>
          <p:nvPr>
            <p:ph type="ftr" sz="quarter" idx="11"/>
          </p:nvPr>
        </p:nvSpPr>
        <p:spPr/>
        <p:txBody>
          <a:bodyPr/>
          <a:lstStyle/>
          <a:p>
            <a:pPr>
              <a:defRPr/>
            </a:pPr>
            <a:r>
              <a:rPr lang="en-US" altLang="zh-CN" sz="1400" smtClean="0"/>
              <a:t>CUFE MBA </a:t>
            </a:r>
            <a:r>
              <a:rPr lang="zh-CN" altLang="en-US" sz="1400" smtClean="0"/>
              <a:t>金融市场与金融机构</a:t>
            </a:r>
            <a:endParaRPr lang="en-US" altLang="zh-CN" sz="1400"/>
          </a:p>
        </p:txBody>
      </p:sp>
      <p:sp>
        <p:nvSpPr>
          <p:cNvPr id="5" name="灯片编号占位符 4"/>
          <p:cNvSpPr>
            <a:spLocks noGrp="1"/>
          </p:cNvSpPr>
          <p:nvPr>
            <p:ph type="sldNum" sz="quarter" idx="12"/>
          </p:nvPr>
        </p:nvSpPr>
        <p:spPr/>
        <p:txBody>
          <a:bodyPr/>
          <a:lstStyle/>
          <a:p>
            <a:pPr>
              <a:defRPr/>
            </a:pPr>
            <a:fld id="{FE2E51E3-5DD9-4265-ADC3-C6A787A761F4}" type="slidenum">
              <a:rPr lang="en-US" altLang="zh-CN" sz="1400" smtClean="0"/>
              <a:pPr>
                <a:defRPr/>
              </a:pPr>
              <a:t>46</a:t>
            </a:fld>
            <a:endParaRPr lang="en-US" altLang="zh-CN" sz="1400"/>
          </a:p>
        </p:txBody>
      </p:sp>
      <p:graphicFrame>
        <p:nvGraphicFramePr>
          <p:cNvPr id="6" name="图表 5"/>
          <p:cNvGraphicFramePr>
            <a:graphicFrameLocks/>
          </p:cNvGraphicFramePr>
          <p:nvPr>
            <p:extLst>
              <p:ext uri="{D42A27DB-BD31-4B8C-83A1-F6EECF244321}">
                <p14:modId xmlns:p14="http://schemas.microsoft.com/office/powerpoint/2010/main" val="2076151186"/>
              </p:ext>
            </p:extLst>
          </p:nvPr>
        </p:nvGraphicFramePr>
        <p:xfrm>
          <a:off x="685800" y="1317625"/>
          <a:ext cx="8001000" cy="5006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a:graphicFrameLocks/>
          </p:cNvGraphicFramePr>
          <p:nvPr>
            <p:extLst>
              <p:ext uri="{D42A27DB-BD31-4B8C-83A1-F6EECF244321}">
                <p14:modId xmlns:p14="http://schemas.microsoft.com/office/powerpoint/2010/main" val="3350693693"/>
              </p:ext>
            </p:extLst>
          </p:nvPr>
        </p:nvGraphicFramePr>
        <p:xfrm>
          <a:off x="685800" y="1524000"/>
          <a:ext cx="80010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9pPr>
          </a:lstStyle>
          <a:p>
            <a:pPr algn="r" eaLnBrk="1" hangingPunct="1">
              <a:defRPr/>
            </a:pPr>
            <a:fld id="{0A17A480-93C6-4FE8-8436-6C37EEB48829}" type="slidenum">
              <a:rPr lang="en-US" sz="1000" smtClean="0">
                <a:effectLst>
                  <a:outerShdw blurRad="38100" dist="38100" dir="2700000" algn="tl">
                    <a:srgbClr val="000000"/>
                  </a:outerShdw>
                </a:effectLst>
              </a:rPr>
              <a:pPr algn="r" eaLnBrk="1" hangingPunct="1">
                <a:defRPr/>
              </a:pPr>
              <a:t>47</a:t>
            </a:fld>
            <a:endParaRPr lang="en-US" sz="1000" smtClean="0">
              <a:effectLst>
                <a:outerShdw blurRad="38100" dist="38100" dir="2700000" algn="tl">
                  <a:srgbClr val="000000"/>
                </a:outerShdw>
              </a:effectLst>
            </a:endParaRPr>
          </a:p>
        </p:txBody>
      </p:sp>
      <p:sp>
        <p:nvSpPr>
          <p:cNvPr id="76803" name="Rectangle 2"/>
          <p:cNvSpPr>
            <a:spLocks noGrp="1" noChangeArrowheads="1"/>
          </p:cNvSpPr>
          <p:nvPr>
            <p:ph type="title" idx="4294967295"/>
          </p:nvPr>
        </p:nvSpPr>
        <p:spPr>
          <a:xfrm>
            <a:off x="571500" y="304800"/>
            <a:ext cx="8001000" cy="762000"/>
          </a:xfrm>
        </p:spPr>
        <p:txBody>
          <a:bodyPr>
            <a:normAutofit/>
          </a:bodyPr>
          <a:lstStyle/>
          <a:p>
            <a:pPr algn="ctr" eaLnBrk="1" hangingPunct="1">
              <a:defRPr/>
            </a:pPr>
            <a:r>
              <a:rPr lang="zh-CN" altLang="en-US" sz="4400" dirty="0" smtClean="0">
                <a:effectLst>
                  <a:outerShdw blurRad="38100" dist="38100" dir="2700000" algn="tl">
                    <a:srgbClr val="000000"/>
                  </a:outerShdw>
                </a:effectLst>
              </a:rPr>
              <a:t>企债指数：</a:t>
            </a:r>
            <a:r>
              <a:rPr lang="en-US" sz="4400" dirty="0" smtClean="0">
                <a:effectLst>
                  <a:outerShdw blurRad="38100" dist="38100" dir="2700000" algn="tl">
                    <a:srgbClr val="000000"/>
                  </a:outerShdw>
                </a:effectLst>
              </a:rPr>
              <a:t>20</a:t>
            </a:r>
            <a:r>
              <a:rPr lang="zh-CN" altLang="en-US" sz="4400" dirty="0" smtClean="0">
                <a:effectLst>
                  <a:outerShdw blurRad="38100" dist="38100" dir="2700000" algn="tl">
                    <a:srgbClr val="000000"/>
                  </a:outerShdw>
                </a:effectLst>
              </a:rPr>
              <a:t>10</a:t>
            </a:r>
            <a:r>
              <a:rPr lang="en-US" sz="4400" dirty="0" smtClean="0">
                <a:effectLst>
                  <a:outerShdw blurRad="38100" dist="38100" dir="2700000" algn="tl">
                    <a:srgbClr val="000000"/>
                  </a:outerShdw>
                </a:effectLst>
              </a:rPr>
              <a:t>-20</a:t>
            </a:r>
            <a:r>
              <a:rPr lang="zh-CN" altLang="en-US" sz="4400" dirty="0" smtClean="0">
                <a:effectLst>
                  <a:outerShdw blurRad="38100" dist="38100" dir="2700000" algn="tl">
                    <a:srgbClr val="000000"/>
                  </a:outerShdw>
                </a:effectLst>
              </a:rPr>
              <a:t>1</a:t>
            </a:r>
            <a:r>
              <a:rPr lang="en-US" altLang="zh-CN" sz="4400" dirty="0" smtClean="0">
                <a:effectLst>
                  <a:outerShdw blurRad="38100" dist="38100" dir="2700000" algn="tl">
                    <a:srgbClr val="000000"/>
                  </a:outerShdw>
                </a:effectLst>
              </a:rPr>
              <a:t>6</a:t>
            </a:r>
            <a:endParaRPr lang="en-US" sz="4400" dirty="0" smtClean="0">
              <a:effectLst>
                <a:outerShdw blurRad="38100" dist="38100" dir="2700000" algn="tl">
                  <a:srgbClr val="000000"/>
                </a:outerShdw>
              </a:effectLst>
            </a:endParaRPr>
          </a:p>
        </p:txBody>
      </p:sp>
      <p:sp>
        <p:nvSpPr>
          <p:cNvPr id="49156" name="Rectangle 3"/>
          <p:cNvSpPr>
            <a:spLocks noChangeArrowheads="1"/>
          </p:cNvSpPr>
          <p:nvPr/>
        </p:nvSpPr>
        <p:spPr bwMode="auto">
          <a:xfrm>
            <a:off x="4448175" y="324643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Arial" pitchFamily="34" charset="0"/>
              </a:rPr>
              <a:t> </a:t>
            </a:r>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FE2E51E3-5DD9-4265-ADC3-C6A787A761F4}" type="slidenum">
              <a:rPr lang="en-US" altLang="zh-CN" smtClean="0"/>
              <a:pPr>
                <a:defRPr/>
              </a:pPr>
              <a:t>47</a:t>
            </a:fld>
            <a:endParaRPr lang="en-US" altLang="zh-CN"/>
          </a:p>
        </p:txBody>
      </p:sp>
      <p:graphicFrame>
        <p:nvGraphicFramePr>
          <p:cNvPr id="8" name="图表 7"/>
          <p:cNvGraphicFramePr>
            <a:graphicFrameLocks/>
          </p:cNvGraphicFramePr>
          <p:nvPr>
            <p:extLst>
              <p:ext uri="{D42A27DB-BD31-4B8C-83A1-F6EECF244321}">
                <p14:modId xmlns:p14="http://schemas.microsoft.com/office/powerpoint/2010/main" val="2944846763"/>
              </p:ext>
            </p:extLst>
          </p:nvPr>
        </p:nvGraphicFramePr>
        <p:xfrm>
          <a:off x="533400" y="1143000"/>
          <a:ext cx="8153400" cy="53292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Verdana" pitchFamily="34" charset="0"/>
                <a:ea typeface="宋体" pitchFamily="2" charset="-122"/>
              </a:defRPr>
            </a:lvl9pPr>
          </a:lstStyle>
          <a:p>
            <a:pPr algn="r" eaLnBrk="1" hangingPunct="1">
              <a:defRPr/>
            </a:pPr>
            <a:fld id="{51EF9602-EBE6-41BA-993D-1A84DD15FBB2}" type="slidenum">
              <a:rPr lang="en-US" sz="1000" smtClean="0">
                <a:effectLst>
                  <a:outerShdw blurRad="38100" dist="38100" dir="2700000" algn="tl">
                    <a:srgbClr val="000000"/>
                  </a:outerShdw>
                </a:effectLst>
              </a:rPr>
              <a:pPr algn="r" eaLnBrk="1" hangingPunct="1">
                <a:defRPr/>
              </a:pPr>
              <a:t>48</a:t>
            </a:fld>
            <a:endParaRPr lang="en-US" sz="1000" smtClean="0">
              <a:effectLst>
                <a:outerShdw blurRad="38100" dist="38100" dir="2700000" algn="tl">
                  <a:srgbClr val="000000"/>
                </a:outerShdw>
              </a:effectLst>
            </a:endParaRPr>
          </a:p>
        </p:txBody>
      </p:sp>
      <p:sp>
        <p:nvSpPr>
          <p:cNvPr id="77827" name="Rectangle 2"/>
          <p:cNvSpPr>
            <a:spLocks noGrp="1" noChangeArrowheads="1"/>
          </p:cNvSpPr>
          <p:nvPr>
            <p:ph type="title" idx="4294967295"/>
          </p:nvPr>
        </p:nvSpPr>
        <p:spPr>
          <a:xfrm>
            <a:off x="685800" y="228600"/>
            <a:ext cx="8001000" cy="838200"/>
          </a:xfrm>
        </p:spPr>
        <p:txBody>
          <a:bodyPr>
            <a:normAutofit/>
          </a:bodyPr>
          <a:lstStyle/>
          <a:p>
            <a:pPr algn="ctr" eaLnBrk="1" hangingPunct="1">
              <a:defRPr/>
            </a:pPr>
            <a:r>
              <a:rPr lang="zh-CN" altLang="en-US" sz="4400" dirty="0" smtClean="0">
                <a:effectLst>
                  <a:outerShdw blurRad="38100" dist="38100" dir="2700000" algn="tl">
                    <a:srgbClr val="000000"/>
                  </a:outerShdw>
                </a:effectLst>
              </a:rPr>
              <a:t>国债指数：</a:t>
            </a:r>
            <a:r>
              <a:rPr lang="en-US" sz="4400" dirty="0" smtClean="0">
                <a:effectLst>
                  <a:outerShdw blurRad="38100" dist="38100" dir="2700000" algn="tl">
                    <a:srgbClr val="000000"/>
                  </a:outerShdw>
                </a:effectLst>
              </a:rPr>
              <a:t>2010-20</a:t>
            </a:r>
            <a:r>
              <a:rPr lang="zh-CN" altLang="en-US" sz="4400" dirty="0" smtClean="0">
                <a:effectLst>
                  <a:outerShdw blurRad="38100" dist="38100" dir="2700000" algn="tl">
                    <a:srgbClr val="000000"/>
                  </a:outerShdw>
                </a:effectLst>
              </a:rPr>
              <a:t>1</a:t>
            </a:r>
            <a:r>
              <a:rPr lang="en-US" altLang="zh-CN" sz="4400" dirty="0" smtClean="0">
                <a:effectLst>
                  <a:outerShdw blurRad="38100" dist="38100" dir="2700000" algn="tl">
                    <a:srgbClr val="000000"/>
                  </a:outerShdw>
                </a:effectLst>
              </a:rPr>
              <a:t>6</a:t>
            </a:r>
            <a:endParaRPr lang="en-US" sz="4400" dirty="0" smtClean="0">
              <a:effectLst>
                <a:outerShdw blurRad="38100" dist="38100" dir="2700000" algn="tl">
                  <a:srgbClr val="000000"/>
                </a:outerShdw>
              </a:effectLst>
            </a:endParaRPr>
          </a:p>
        </p:txBody>
      </p:sp>
      <p:sp>
        <p:nvSpPr>
          <p:cNvPr id="4" name="页脚占位符 3"/>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5" name="灯片编号占位符 4"/>
          <p:cNvSpPr>
            <a:spLocks noGrp="1"/>
          </p:cNvSpPr>
          <p:nvPr>
            <p:ph type="sldNum" sz="quarter" idx="12"/>
          </p:nvPr>
        </p:nvSpPr>
        <p:spPr/>
        <p:txBody>
          <a:bodyPr/>
          <a:lstStyle/>
          <a:p>
            <a:pPr>
              <a:defRPr/>
            </a:pPr>
            <a:fld id="{FE2E51E3-5DD9-4265-ADC3-C6A787A761F4}" type="slidenum">
              <a:rPr lang="en-US" altLang="zh-CN" smtClean="0"/>
              <a:pPr>
                <a:defRPr/>
              </a:pPr>
              <a:t>48</a:t>
            </a:fld>
            <a:endParaRPr lang="en-US" altLang="zh-CN"/>
          </a:p>
        </p:txBody>
      </p:sp>
      <p:graphicFrame>
        <p:nvGraphicFramePr>
          <p:cNvPr id="7" name="图表 6"/>
          <p:cNvGraphicFramePr>
            <a:graphicFrameLocks/>
          </p:cNvGraphicFramePr>
          <p:nvPr>
            <p:extLst>
              <p:ext uri="{D42A27DB-BD31-4B8C-83A1-F6EECF244321}">
                <p14:modId xmlns:p14="http://schemas.microsoft.com/office/powerpoint/2010/main" val="1091201608"/>
              </p:ext>
            </p:extLst>
          </p:nvPr>
        </p:nvGraphicFramePr>
        <p:xfrm>
          <a:off x="457200" y="1143000"/>
          <a:ext cx="8229600" cy="53292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fontScale="90000"/>
          </a:bodyPr>
          <a:lstStyle/>
          <a:p>
            <a:pPr eaLnBrk="1" hangingPunct="1"/>
            <a:r>
              <a:rPr lang="zh-CN" altLang="en-US" smtClean="0"/>
              <a:t>债券市场投资机会分析：国债</a:t>
            </a:r>
          </a:p>
        </p:txBody>
      </p:sp>
      <p:pic>
        <p:nvPicPr>
          <p:cNvPr id="51205" name="Picture 8" descr="D:\Fetion\temp\66e956572defc5ec39625698d6cfa1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3" y="1752600"/>
            <a:ext cx="83978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债券的基本要素</a:t>
            </a:r>
          </a:p>
        </p:txBody>
      </p:sp>
      <p:sp>
        <p:nvSpPr>
          <p:cNvPr id="8195" name="内容占位符 2"/>
          <p:cNvSpPr>
            <a:spLocks noGrp="1"/>
          </p:cNvSpPr>
          <p:nvPr>
            <p:ph idx="1"/>
          </p:nvPr>
        </p:nvSpPr>
        <p:spPr/>
        <p:txBody>
          <a:bodyPr/>
          <a:lstStyle/>
          <a:p>
            <a:pPr eaLnBrk="1" hangingPunct="1"/>
            <a:r>
              <a:rPr lang="zh-CN" altLang="en-US" smtClean="0"/>
              <a:t>票面价值</a:t>
            </a:r>
            <a:endParaRPr lang="en-US" altLang="zh-CN" smtClean="0"/>
          </a:p>
          <a:p>
            <a:pPr eaLnBrk="1" hangingPunct="1"/>
            <a:r>
              <a:rPr lang="zh-CN" altLang="en-US" smtClean="0"/>
              <a:t>票面利率</a:t>
            </a:r>
            <a:endParaRPr lang="en-US" altLang="zh-CN" smtClean="0"/>
          </a:p>
          <a:p>
            <a:pPr eaLnBrk="1" hangingPunct="1"/>
            <a:r>
              <a:rPr lang="zh-CN" altLang="en-US" smtClean="0"/>
              <a:t>偿还期限</a:t>
            </a:r>
            <a:endParaRPr lang="en-US" altLang="zh-CN" smtClean="0"/>
          </a:p>
          <a:p>
            <a:pPr eaLnBrk="1" hangingPunct="1"/>
            <a:r>
              <a:rPr lang="zh-CN" altLang="en-US" smtClean="0"/>
              <a:t>债券价格</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457200" y="704088"/>
            <a:ext cx="8229600" cy="667512"/>
          </a:xfrm>
        </p:spPr>
        <p:txBody>
          <a:bodyPr/>
          <a:lstStyle/>
          <a:p>
            <a:pPr eaLnBrk="1" hangingPunct="1"/>
            <a:r>
              <a:rPr lang="zh-CN" altLang="en-US" sz="3400" dirty="0" smtClean="0"/>
              <a:t>债券市场投资机会分析：企业债</a:t>
            </a:r>
            <a:endParaRPr lang="en-US" altLang="zh-CN" sz="3400" dirty="0" smtClean="0"/>
          </a:p>
        </p:txBody>
      </p:sp>
      <p:pic>
        <p:nvPicPr>
          <p:cNvPr id="522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60513"/>
            <a:ext cx="8456613" cy="4383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zh-CN" altLang="en-US" smtClean="0"/>
              <a:t>我国债券市场的交易机制</a:t>
            </a:r>
          </a:p>
        </p:txBody>
      </p:sp>
      <p:sp>
        <p:nvSpPr>
          <p:cNvPr id="53253" name="Rectangle 3"/>
          <p:cNvSpPr>
            <a:spLocks noGrp="1" noChangeArrowheads="1"/>
          </p:cNvSpPr>
          <p:nvPr>
            <p:ph idx="1"/>
          </p:nvPr>
        </p:nvSpPr>
        <p:spPr>
          <a:xfrm>
            <a:off x="533400" y="1752600"/>
            <a:ext cx="8001000" cy="4267200"/>
          </a:xfrm>
        </p:spPr>
        <p:txBody>
          <a:bodyPr/>
          <a:lstStyle/>
          <a:p>
            <a:pPr eaLnBrk="1" hangingPunct="1"/>
            <a:r>
              <a:rPr lang="zh-CN" altLang="en-US" sz="2600" smtClean="0">
                <a:latin typeface="宋体" pitchFamily="2" charset="-122"/>
              </a:rPr>
              <a:t>概况</a:t>
            </a:r>
          </a:p>
          <a:p>
            <a:pPr eaLnBrk="1" hangingPunct="1">
              <a:buFont typeface="Wingdings" pitchFamily="2" charset="2"/>
              <a:buNone/>
            </a:pPr>
            <a:r>
              <a:rPr lang="zh-CN" altLang="en-US" sz="2600" smtClean="0">
                <a:latin typeface="宋体" pitchFamily="2" charset="-122"/>
              </a:rPr>
              <a:t>   </a:t>
            </a:r>
            <a:r>
              <a:rPr lang="en-US" altLang="zh-CN" sz="2600" smtClean="0">
                <a:latin typeface="宋体" pitchFamily="2" charset="-122"/>
              </a:rPr>
              <a:t>1997</a:t>
            </a:r>
            <a:r>
              <a:rPr lang="zh-CN" altLang="en-US" sz="2600" smtClean="0">
                <a:latin typeface="宋体" pitchFamily="2" charset="-122"/>
              </a:rPr>
              <a:t>年前，我国债券市场主要分为交易所市场和银行柜台凭证式国债市场。</a:t>
            </a:r>
            <a:r>
              <a:rPr lang="en-US" altLang="zh-CN" sz="2600" smtClean="0">
                <a:latin typeface="宋体" pitchFamily="2" charset="-122"/>
              </a:rPr>
              <a:t>1997</a:t>
            </a:r>
            <a:r>
              <a:rPr lang="zh-CN" altLang="en-US" sz="2600" smtClean="0">
                <a:latin typeface="宋体" pitchFamily="2" charset="-122"/>
              </a:rPr>
              <a:t>年</a:t>
            </a:r>
            <a:r>
              <a:rPr lang="en-US" altLang="zh-CN" sz="2600" smtClean="0">
                <a:latin typeface="宋体" pitchFamily="2" charset="-122"/>
              </a:rPr>
              <a:t>6</a:t>
            </a:r>
            <a:r>
              <a:rPr lang="zh-CN" altLang="en-US" sz="2600" smtClean="0">
                <a:latin typeface="宋体" pitchFamily="2" charset="-122"/>
              </a:rPr>
              <a:t>月，商业银行退出交易所市场，开始使用在中央国债登记结算公司所托管的债券进行现券和回购买卖，债券市场逐步形成了银行间市场、交易所市场和商业银行柜台市场共存、场外市场和场内市场并立的格局。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altLang="en-US" dirty="0" smtClean="0">
                <a:latin typeface="CG Times" pitchFamily="18" charset="0"/>
              </a:rPr>
              <a:t>银行间债券市场</a:t>
            </a:r>
          </a:p>
        </p:txBody>
      </p:sp>
      <p:sp>
        <p:nvSpPr>
          <p:cNvPr id="54277" name="Rectangle 3"/>
          <p:cNvSpPr>
            <a:spLocks noGrp="1" noChangeArrowheads="1"/>
          </p:cNvSpPr>
          <p:nvPr>
            <p:ph idx="1"/>
          </p:nvPr>
        </p:nvSpPr>
        <p:spPr/>
        <p:txBody>
          <a:bodyPr/>
          <a:lstStyle/>
          <a:p>
            <a:pPr eaLnBrk="1" hangingPunct="1">
              <a:lnSpc>
                <a:spcPct val="90000"/>
              </a:lnSpc>
            </a:pPr>
            <a:r>
              <a:rPr lang="zh-CN" altLang="en-US" dirty="0" smtClean="0">
                <a:latin typeface="宋体" pitchFamily="2" charset="-122"/>
              </a:rPr>
              <a:t>银行间债券市场是机构投资者进行大宗批发交易的场外市场，大部分记账式国债和全部政策性银行债券均在银行间债券市场发行、交易。市场交易以询价的方式进行，自主谈判，逐笔成交。</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371600" y="1019175"/>
            <a:ext cx="359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银行间债券市场</a:t>
            </a:r>
          </a:p>
        </p:txBody>
      </p:sp>
      <p:sp>
        <p:nvSpPr>
          <p:cNvPr id="55299" name="Text Box 3"/>
          <p:cNvSpPr txBox="1">
            <a:spLocks noChangeArrowheads="1"/>
          </p:cNvSpPr>
          <p:nvPr/>
        </p:nvSpPr>
        <p:spPr bwMode="auto">
          <a:xfrm>
            <a:off x="762000" y="1981200"/>
            <a:ext cx="7523163" cy="376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40000"/>
              </a:lnSpc>
            </a:pPr>
            <a:r>
              <a:rPr lang="zh-CN" altLang="en-US" sz="2100">
                <a:latin typeface="Arial" pitchFamily="34" charset="0"/>
              </a:rPr>
              <a:t>        银行间债券市场依托于中国外汇交易中心暨全国银行间同业拆借中心（简称交易中心）和中央国债登记结算有限责任公司（简称中央结算公司），是银行间机构投资者进行大宗批发交易的场外市场，大部分记账式国债和全部政策性金融债券以及符合要求的企业债券在银行间债券市场交易，主要业务包括债券买卖和回购，通过交易中心的交易系统提供报价信息、办理债券交易，通过中央结算公司办理债券的登记托管和结算，交易特点是以询价方式进行，自主交易，逐笔成交。</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155700" y="1289050"/>
            <a:ext cx="488473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银行间债券市场交易时间</a:t>
            </a:r>
          </a:p>
        </p:txBody>
      </p:sp>
      <p:sp>
        <p:nvSpPr>
          <p:cNvPr id="56323" name="Text Box 3"/>
          <p:cNvSpPr txBox="1">
            <a:spLocks noChangeArrowheads="1"/>
          </p:cNvSpPr>
          <p:nvPr/>
        </p:nvSpPr>
        <p:spPr bwMode="auto">
          <a:xfrm>
            <a:off x="623888" y="2317750"/>
            <a:ext cx="7986712"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0000"/>
              </a:lnSpc>
            </a:pPr>
            <a:r>
              <a:rPr lang="zh-CN" altLang="en-US" sz="2100">
                <a:latin typeface="宋体" pitchFamily="2" charset="-122"/>
              </a:rPr>
              <a:t>    交易达成通过位于上海的中国外汇交易中心的债券交易系统完成，开闭时间为每个交易日9：00-12：00，13：30-16：30。</a:t>
            </a:r>
          </a:p>
          <a:p>
            <a:pPr eaLnBrk="1" hangingPunct="1">
              <a:lnSpc>
                <a:spcPct val="130000"/>
              </a:lnSpc>
            </a:pPr>
            <a:r>
              <a:rPr lang="zh-CN" altLang="en-US" sz="2100">
                <a:latin typeface="宋体" pitchFamily="2" charset="-122"/>
              </a:rPr>
              <a:t>    交易结算通过位于北京的中央结算公司的债券综合业务系统完成，开闭时间为每个交易日9：00-12：00，13：30-17：00。</a:t>
            </a:r>
          </a:p>
          <a:p>
            <a:pPr eaLnBrk="1" hangingPunct="1">
              <a:lnSpc>
                <a:spcPct val="130000"/>
              </a:lnSpc>
            </a:pPr>
            <a:r>
              <a:rPr lang="zh-CN" altLang="en-US" sz="2100">
                <a:latin typeface="宋体" pitchFamily="2" charset="-122"/>
              </a:rPr>
              <a:t>    区别于交易所市场，除了常规的周一至周五为交易日，公休假期调休的周末工作日也为交易日。由于是场外询价交易，因此交易谈判、达成交易意向以及不需要在前后台交易系统内完成的交易步骤不受系统开闭时间的限制。</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1531938" y="1225550"/>
            <a:ext cx="6019800" cy="5165725"/>
            <a:chOff x="0" y="0"/>
            <a:chExt cx="4464" cy="3737"/>
          </a:xfrm>
        </p:grpSpPr>
        <p:sp>
          <p:nvSpPr>
            <p:cNvPr id="57349" name="Rectangle 3"/>
            <p:cNvSpPr>
              <a:spLocks noChangeArrowheads="1"/>
            </p:cNvSpPr>
            <p:nvPr/>
          </p:nvSpPr>
          <p:spPr bwMode="auto">
            <a:xfrm>
              <a:off x="391" y="0"/>
              <a:ext cx="3456" cy="57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400">
                  <a:latin typeface="Times New Roman" pitchFamily="18" charset="0"/>
                </a:rPr>
                <a:t>     </a:t>
              </a:r>
              <a:r>
                <a:rPr lang="zh-CN" altLang="en-US" sz="2800">
                  <a:solidFill>
                    <a:schemeClr val="tx2"/>
                  </a:solidFill>
                  <a:latin typeface="Times New Roman" pitchFamily="18" charset="0"/>
                </a:rPr>
                <a:t>银行间债券市场结构</a:t>
              </a:r>
            </a:p>
          </p:txBody>
        </p:sp>
        <p:sp>
          <p:nvSpPr>
            <p:cNvPr id="57350" name="Rectangle 4"/>
            <p:cNvSpPr>
              <a:spLocks noChangeArrowheads="1"/>
            </p:cNvSpPr>
            <p:nvPr/>
          </p:nvSpPr>
          <p:spPr bwMode="auto">
            <a:xfrm>
              <a:off x="1008" y="1337"/>
              <a:ext cx="1392" cy="38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银行间债券市场</a:t>
              </a:r>
            </a:p>
            <a:p>
              <a:pPr algn="ctr" eaLnBrk="0" hangingPunct="0"/>
              <a:r>
                <a:rPr lang="zh-CN" altLang="en-US" sz="1400">
                  <a:latin typeface="Times New Roman" pitchFamily="18" charset="0"/>
                </a:rPr>
                <a:t>（金融、非金融机构）</a:t>
              </a:r>
              <a:endParaRPr lang="zh-CN" altLang="en-US" sz="2100">
                <a:latin typeface="Times New Roman" pitchFamily="18" charset="0"/>
              </a:endParaRPr>
            </a:p>
          </p:txBody>
        </p:sp>
        <p:sp>
          <p:nvSpPr>
            <p:cNvPr id="57351" name="Rectangle 5"/>
            <p:cNvSpPr>
              <a:spLocks noChangeArrowheads="1"/>
            </p:cNvSpPr>
            <p:nvPr/>
          </p:nvSpPr>
          <p:spPr bwMode="auto">
            <a:xfrm>
              <a:off x="2976" y="1337"/>
              <a:ext cx="1488" cy="38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柜台市场</a:t>
              </a:r>
            </a:p>
            <a:p>
              <a:pPr algn="ctr" eaLnBrk="0" hangingPunct="0"/>
              <a:r>
                <a:rPr lang="zh-CN" altLang="en-US" sz="1400">
                  <a:latin typeface="Times New Roman" pitchFamily="18" charset="0"/>
                </a:rPr>
                <a:t>（个人及社会投资者）</a:t>
              </a:r>
              <a:endParaRPr lang="zh-CN" altLang="en-US" sz="2100">
                <a:latin typeface="Times New Roman" pitchFamily="18" charset="0"/>
              </a:endParaRPr>
            </a:p>
          </p:txBody>
        </p:sp>
        <p:sp>
          <p:nvSpPr>
            <p:cNvPr id="57352" name="Rectangle 6"/>
            <p:cNvSpPr>
              <a:spLocks noChangeArrowheads="1"/>
            </p:cNvSpPr>
            <p:nvPr/>
          </p:nvSpPr>
          <p:spPr bwMode="auto">
            <a:xfrm>
              <a:off x="2016" y="1865"/>
              <a:ext cx="528" cy="67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债券</a:t>
              </a:r>
            </a:p>
            <a:p>
              <a:pPr algn="ctr" eaLnBrk="0" hangingPunct="0"/>
              <a:r>
                <a:rPr lang="zh-CN" altLang="en-US" sz="1400">
                  <a:latin typeface="Times New Roman" pitchFamily="18" charset="0"/>
                </a:rPr>
                <a:t>簿记</a:t>
              </a:r>
            </a:p>
            <a:p>
              <a:pPr algn="ctr" eaLnBrk="0" hangingPunct="0"/>
              <a:r>
                <a:rPr lang="zh-CN" altLang="en-US" sz="1400">
                  <a:latin typeface="Times New Roman" pitchFamily="18" charset="0"/>
                </a:rPr>
                <a:t>中心</a:t>
              </a:r>
            </a:p>
            <a:p>
              <a:pPr algn="ctr" eaLnBrk="0" hangingPunct="0"/>
              <a:r>
                <a:rPr lang="zh-CN" altLang="en-US" sz="1400">
                  <a:latin typeface="Times New Roman" pitchFamily="18" charset="0"/>
                </a:rPr>
                <a:t>系统</a:t>
              </a:r>
            </a:p>
          </p:txBody>
        </p:sp>
        <p:sp>
          <p:nvSpPr>
            <p:cNvPr id="57353" name="Rectangle 7"/>
            <p:cNvSpPr>
              <a:spLocks noChangeArrowheads="1"/>
            </p:cNvSpPr>
            <p:nvPr/>
          </p:nvSpPr>
          <p:spPr bwMode="auto">
            <a:xfrm>
              <a:off x="0" y="1337"/>
              <a:ext cx="480" cy="7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公开</a:t>
              </a:r>
            </a:p>
            <a:p>
              <a:pPr algn="ctr" eaLnBrk="0" hangingPunct="0"/>
              <a:r>
                <a:rPr lang="zh-CN" altLang="en-US" sz="1400">
                  <a:latin typeface="Times New Roman" pitchFamily="18" charset="0"/>
                </a:rPr>
                <a:t>市场</a:t>
              </a:r>
            </a:p>
            <a:p>
              <a:pPr algn="ctr" eaLnBrk="0" hangingPunct="0"/>
              <a:r>
                <a:rPr lang="zh-CN" altLang="en-US" sz="1400">
                  <a:latin typeface="Times New Roman" pitchFamily="18" charset="0"/>
                </a:rPr>
                <a:t>操作</a:t>
              </a:r>
            </a:p>
            <a:p>
              <a:pPr algn="ctr" eaLnBrk="0" hangingPunct="0"/>
              <a:r>
                <a:rPr lang="zh-CN" altLang="en-US" sz="1400">
                  <a:latin typeface="Times New Roman" pitchFamily="18" charset="0"/>
                </a:rPr>
                <a:t>系统</a:t>
              </a:r>
              <a:endParaRPr lang="zh-CN" altLang="en-US" sz="2100">
                <a:latin typeface="Times New Roman" pitchFamily="18" charset="0"/>
              </a:endParaRPr>
            </a:p>
          </p:txBody>
        </p:sp>
        <p:sp>
          <p:nvSpPr>
            <p:cNvPr id="57354" name="Rectangle 8"/>
            <p:cNvSpPr>
              <a:spLocks noChangeArrowheads="1"/>
            </p:cNvSpPr>
            <p:nvPr/>
          </p:nvSpPr>
          <p:spPr bwMode="auto">
            <a:xfrm>
              <a:off x="720" y="1865"/>
              <a:ext cx="768" cy="33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人民银行</a:t>
              </a:r>
            </a:p>
            <a:p>
              <a:pPr algn="ctr" eaLnBrk="0" hangingPunct="0"/>
              <a:r>
                <a:rPr lang="zh-CN" altLang="en-US" sz="1400">
                  <a:latin typeface="Times New Roman" pitchFamily="18" charset="0"/>
                </a:rPr>
                <a:t>发行系统</a:t>
              </a:r>
              <a:endParaRPr lang="zh-CN" altLang="en-US" sz="2100">
                <a:latin typeface="Times New Roman" pitchFamily="18" charset="0"/>
              </a:endParaRPr>
            </a:p>
          </p:txBody>
        </p:sp>
        <p:sp>
          <p:nvSpPr>
            <p:cNvPr id="57355" name="Rectangle 9"/>
            <p:cNvSpPr>
              <a:spLocks noChangeArrowheads="1"/>
            </p:cNvSpPr>
            <p:nvPr/>
          </p:nvSpPr>
          <p:spPr bwMode="auto">
            <a:xfrm>
              <a:off x="576" y="2585"/>
              <a:ext cx="144" cy="631"/>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财</a:t>
              </a:r>
            </a:p>
            <a:p>
              <a:pPr algn="ctr" eaLnBrk="0" hangingPunct="0"/>
              <a:r>
                <a:rPr lang="zh-CN" altLang="en-US" sz="1400">
                  <a:latin typeface="Times New Roman" pitchFamily="18" charset="0"/>
                </a:rPr>
                <a:t>政</a:t>
              </a:r>
            </a:p>
            <a:p>
              <a:pPr algn="ctr" eaLnBrk="0" hangingPunct="0"/>
              <a:r>
                <a:rPr lang="zh-CN" altLang="en-US" sz="1400">
                  <a:latin typeface="Times New Roman" pitchFamily="18" charset="0"/>
                </a:rPr>
                <a:t>部</a:t>
              </a:r>
              <a:endParaRPr lang="zh-CN" altLang="en-US" sz="2100">
                <a:latin typeface="Times New Roman" pitchFamily="18" charset="0"/>
              </a:endParaRPr>
            </a:p>
          </p:txBody>
        </p:sp>
        <p:sp>
          <p:nvSpPr>
            <p:cNvPr id="57356" name="Rectangle 10"/>
            <p:cNvSpPr>
              <a:spLocks noChangeArrowheads="1"/>
            </p:cNvSpPr>
            <p:nvPr/>
          </p:nvSpPr>
          <p:spPr bwMode="auto">
            <a:xfrm>
              <a:off x="768" y="2585"/>
              <a:ext cx="144" cy="631"/>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国</a:t>
              </a:r>
            </a:p>
            <a:p>
              <a:pPr algn="ctr" eaLnBrk="0" hangingPunct="0"/>
              <a:r>
                <a:rPr lang="zh-CN" altLang="en-US" sz="1400">
                  <a:latin typeface="Times New Roman" pitchFamily="18" charset="0"/>
                </a:rPr>
                <a:t>开</a:t>
              </a:r>
            </a:p>
            <a:p>
              <a:pPr algn="ctr" eaLnBrk="0" hangingPunct="0"/>
              <a:r>
                <a:rPr lang="zh-CN" altLang="en-US" sz="1400">
                  <a:latin typeface="Times New Roman" pitchFamily="18" charset="0"/>
                </a:rPr>
                <a:t>行</a:t>
              </a:r>
              <a:endParaRPr lang="zh-CN" altLang="en-US" sz="2100">
                <a:latin typeface="Times New Roman" pitchFamily="18" charset="0"/>
              </a:endParaRPr>
            </a:p>
          </p:txBody>
        </p:sp>
        <p:sp>
          <p:nvSpPr>
            <p:cNvPr id="57357" name="Rectangle 11"/>
            <p:cNvSpPr>
              <a:spLocks noChangeArrowheads="1"/>
            </p:cNvSpPr>
            <p:nvPr/>
          </p:nvSpPr>
          <p:spPr bwMode="auto">
            <a:xfrm>
              <a:off x="960" y="2585"/>
              <a:ext cx="144" cy="631"/>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进</a:t>
              </a:r>
            </a:p>
            <a:p>
              <a:pPr algn="ctr" eaLnBrk="0" hangingPunct="0"/>
              <a:r>
                <a:rPr lang="zh-CN" altLang="en-US" sz="1400">
                  <a:latin typeface="Times New Roman" pitchFamily="18" charset="0"/>
                </a:rPr>
                <a:t>出</a:t>
              </a:r>
            </a:p>
            <a:p>
              <a:pPr algn="ctr" eaLnBrk="0" hangingPunct="0"/>
              <a:r>
                <a:rPr lang="zh-CN" altLang="en-US" sz="1400">
                  <a:latin typeface="Times New Roman" pitchFamily="18" charset="0"/>
                </a:rPr>
                <a:t>口</a:t>
              </a:r>
            </a:p>
            <a:p>
              <a:pPr algn="ctr" eaLnBrk="0" hangingPunct="0"/>
              <a:r>
                <a:rPr lang="zh-CN" altLang="en-US" sz="1400">
                  <a:latin typeface="Times New Roman" pitchFamily="18" charset="0"/>
                </a:rPr>
                <a:t>行</a:t>
              </a:r>
            </a:p>
          </p:txBody>
        </p:sp>
        <p:sp>
          <p:nvSpPr>
            <p:cNvPr id="57358" name="Rectangle 12"/>
            <p:cNvSpPr>
              <a:spLocks noChangeArrowheads="1"/>
            </p:cNvSpPr>
            <p:nvPr/>
          </p:nvSpPr>
          <p:spPr bwMode="auto">
            <a:xfrm>
              <a:off x="1968" y="2633"/>
              <a:ext cx="240" cy="110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结</a:t>
              </a:r>
            </a:p>
            <a:p>
              <a:pPr algn="ctr" eaLnBrk="0" hangingPunct="0"/>
              <a:r>
                <a:rPr lang="zh-CN" altLang="en-US" sz="1400">
                  <a:latin typeface="Times New Roman" pitchFamily="18" charset="0"/>
                </a:rPr>
                <a:t>算</a:t>
              </a:r>
            </a:p>
            <a:p>
              <a:pPr algn="ctr" eaLnBrk="0" hangingPunct="0"/>
              <a:r>
                <a:rPr lang="zh-CN" altLang="en-US" sz="1400">
                  <a:latin typeface="Times New Roman" pitchFamily="18" charset="0"/>
                </a:rPr>
                <a:t>成</a:t>
              </a:r>
            </a:p>
            <a:p>
              <a:pPr algn="ctr" eaLnBrk="0" hangingPunct="0"/>
              <a:r>
                <a:rPr lang="zh-CN" altLang="en-US" sz="1400">
                  <a:latin typeface="Times New Roman" pitchFamily="18" charset="0"/>
                </a:rPr>
                <a:t>员</a:t>
              </a:r>
            </a:p>
            <a:p>
              <a:pPr algn="ctr" eaLnBrk="0" hangingPunct="0"/>
              <a:endParaRPr lang="zh-CN" altLang="en-US" sz="1400">
                <a:latin typeface="Times New Roman" pitchFamily="18" charset="0"/>
              </a:endParaRPr>
            </a:p>
          </p:txBody>
        </p:sp>
        <p:sp>
          <p:nvSpPr>
            <p:cNvPr id="57359" name="Rectangle 13"/>
            <p:cNvSpPr>
              <a:spLocks noChangeArrowheads="1"/>
            </p:cNvSpPr>
            <p:nvPr/>
          </p:nvSpPr>
          <p:spPr bwMode="auto">
            <a:xfrm>
              <a:off x="2400" y="2633"/>
              <a:ext cx="240" cy="110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发</a:t>
              </a:r>
            </a:p>
            <a:p>
              <a:pPr algn="ctr" eaLnBrk="0" hangingPunct="0"/>
              <a:r>
                <a:rPr lang="zh-CN" altLang="en-US" sz="1400">
                  <a:latin typeface="Times New Roman" pitchFamily="18" charset="0"/>
                </a:rPr>
                <a:t>行</a:t>
              </a:r>
            </a:p>
            <a:p>
              <a:pPr algn="ctr" eaLnBrk="0" hangingPunct="0"/>
              <a:r>
                <a:rPr lang="zh-CN" altLang="en-US" sz="1400">
                  <a:latin typeface="Times New Roman" pitchFamily="18" charset="0"/>
                </a:rPr>
                <a:t>人</a:t>
              </a:r>
            </a:p>
            <a:p>
              <a:pPr algn="ctr" eaLnBrk="0" hangingPunct="0"/>
              <a:r>
                <a:rPr lang="zh-CN" altLang="en-US" sz="1400">
                  <a:latin typeface="Times New Roman" pitchFamily="18" charset="0"/>
                </a:rPr>
                <a:t>发</a:t>
              </a:r>
            </a:p>
            <a:p>
              <a:pPr algn="ctr" eaLnBrk="0" hangingPunct="0"/>
              <a:r>
                <a:rPr lang="zh-CN" altLang="en-US" sz="1400">
                  <a:latin typeface="Times New Roman" pitchFamily="18" charset="0"/>
                </a:rPr>
                <a:t>行</a:t>
              </a:r>
            </a:p>
            <a:p>
              <a:pPr algn="ctr" eaLnBrk="0" hangingPunct="0"/>
              <a:r>
                <a:rPr lang="zh-CN" altLang="en-US" sz="1400">
                  <a:latin typeface="Times New Roman" pitchFamily="18" charset="0"/>
                </a:rPr>
                <a:t>帐</a:t>
              </a:r>
            </a:p>
            <a:p>
              <a:pPr algn="ctr" eaLnBrk="0" hangingPunct="0"/>
              <a:r>
                <a:rPr lang="zh-CN" altLang="en-US" sz="1400">
                  <a:latin typeface="Times New Roman" pitchFamily="18" charset="0"/>
                </a:rPr>
                <a:t>户</a:t>
              </a:r>
            </a:p>
          </p:txBody>
        </p:sp>
        <p:sp>
          <p:nvSpPr>
            <p:cNvPr id="57360" name="Rectangle 14"/>
            <p:cNvSpPr>
              <a:spLocks noChangeArrowheads="1"/>
            </p:cNvSpPr>
            <p:nvPr/>
          </p:nvSpPr>
          <p:spPr bwMode="auto">
            <a:xfrm>
              <a:off x="0" y="2201"/>
              <a:ext cx="432" cy="90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央行</a:t>
              </a:r>
            </a:p>
            <a:p>
              <a:pPr algn="ctr" eaLnBrk="0" hangingPunct="0"/>
              <a:r>
                <a:rPr lang="zh-CN" altLang="en-US" sz="1400">
                  <a:latin typeface="Times New Roman" pitchFamily="18" charset="0"/>
                </a:rPr>
                <a:t>实现</a:t>
              </a:r>
            </a:p>
            <a:p>
              <a:pPr algn="ctr" eaLnBrk="0" hangingPunct="0"/>
              <a:r>
                <a:rPr lang="zh-CN" altLang="en-US" sz="1400">
                  <a:latin typeface="Times New Roman" pitchFamily="18" charset="0"/>
                </a:rPr>
                <a:t>货币</a:t>
              </a:r>
            </a:p>
            <a:p>
              <a:pPr algn="ctr" eaLnBrk="0" hangingPunct="0"/>
              <a:r>
                <a:rPr lang="zh-CN" altLang="en-US" sz="1400">
                  <a:latin typeface="Times New Roman" pitchFamily="18" charset="0"/>
                </a:rPr>
                <a:t>政策</a:t>
              </a:r>
            </a:p>
            <a:p>
              <a:pPr algn="ctr" eaLnBrk="0" hangingPunct="0"/>
              <a:r>
                <a:rPr lang="zh-CN" altLang="en-US" sz="1400">
                  <a:latin typeface="Times New Roman" pitchFamily="18" charset="0"/>
                </a:rPr>
                <a:t>工具</a:t>
              </a:r>
              <a:endParaRPr lang="zh-CN" altLang="en-US" sz="2100">
                <a:latin typeface="Times New Roman" pitchFamily="18" charset="0"/>
              </a:endParaRPr>
            </a:p>
          </p:txBody>
        </p:sp>
        <p:sp>
          <p:nvSpPr>
            <p:cNvPr id="57361" name="Line 15"/>
            <p:cNvSpPr>
              <a:spLocks noChangeShapeType="1"/>
            </p:cNvSpPr>
            <p:nvPr/>
          </p:nvSpPr>
          <p:spPr bwMode="auto">
            <a:xfrm>
              <a:off x="240" y="2057"/>
              <a:ext cx="0" cy="1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2" name="Rectangle 16"/>
            <p:cNvSpPr>
              <a:spLocks noChangeArrowheads="1"/>
            </p:cNvSpPr>
            <p:nvPr/>
          </p:nvSpPr>
          <p:spPr bwMode="auto">
            <a:xfrm>
              <a:off x="1632" y="809"/>
              <a:ext cx="1008" cy="28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a:latin typeface="Times New Roman" pitchFamily="18" charset="0"/>
                </a:rPr>
                <a:t>人民银行监管</a:t>
              </a:r>
              <a:endParaRPr lang="zh-CN" altLang="en-US" sz="1400">
                <a:latin typeface="Times New Roman" pitchFamily="18" charset="0"/>
              </a:endParaRPr>
            </a:p>
          </p:txBody>
        </p:sp>
        <p:sp>
          <p:nvSpPr>
            <p:cNvPr id="57363" name="Rectangle 17"/>
            <p:cNvSpPr>
              <a:spLocks noChangeArrowheads="1"/>
            </p:cNvSpPr>
            <p:nvPr/>
          </p:nvSpPr>
          <p:spPr bwMode="auto">
            <a:xfrm>
              <a:off x="528" y="3449"/>
              <a:ext cx="1008" cy="14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发行人</a:t>
              </a:r>
            </a:p>
          </p:txBody>
        </p:sp>
        <p:sp>
          <p:nvSpPr>
            <p:cNvPr id="57364" name="Rectangle 18"/>
            <p:cNvSpPr>
              <a:spLocks noChangeArrowheads="1"/>
            </p:cNvSpPr>
            <p:nvPr/>
          </p:nvSpPr>
          <p:spPr bwMode="auto">
            <a:xfrm>
              <a:off x="1584" y="1865"/>
              <a:ext cx="384" cy="38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zh-CN" altLang="en-US" sz="1400">
                  <a:latin typeface="Times New Roman" pitchFamily="18" charset="0"/>
                </a:rPr>
                <a:t>报价</a:t>
              </a:r>
            </a:p>
            <a:p>
              <a:pPr algn="ctr" eaLnBrk="0" hangingPunct="0"/>
              <a:r>
                <a:rPr lang="zh-CN" altLang="en-US" sz="1400">
                  <a:latin typeface="Times New Roman" pitchFamily="18" charset="0"/>
                </a:rPr>
                <a:t>系统</a:t>
              </a:r>
              <a:endParaRPr lang="zh-CN" altLang="en-US" sz="2100">
                <a:latin typeface="Times New Roman" pitchFamily="18" charset="0"/>
              </a:endParaRPr>
            </a:p>
          </p:txBody>
        </p:sp>
        <p:sp>
          <p:nvSpPr>
            <p:cNvPr id="57365" name="Line 19"/>
            <p:cNvSpPr>
              <a:spLocks noChangeShapeType="1"/>
            </p:cNvSpPr>
            <p:nvPr/>
          </p:nvSpPr>
          <p:spPr bwMode="auto">
            <a:xfrm>
              <a:off x="1152" y="17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66" name="Line 20"/>
            <p:cNvSpPr>
              <a:spLocks noChangeShapeType="1"/>
            </p:cNvSpPr>
            <p:nvPr/>
          </p:nvSpPr>
          <p:spPr bwMode="auto">
            <a:xfrm>
              <a:off x="1776" y="17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67" name="Line 21"/>
            <p:cNvSpPr>
              <a:spLocks noChangeShapeType="1"/>
            </p:cNvSpPr>
            <p:nvPr/>
          </p:nvSpPr>
          <p:spPr bwMode="auto">
            <a:xfrm>
              <a:off x="2256" y="17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68" name="Line 22"/>
            <p:cNvSpPr>
              <a:spLocks noChangeShapeType="1"/>
            </p:cNvSpPr>
            <p:nvPr/>
          </p:nvSpPr>
          <p:spPr bwMode="auto">
            <a:xfrm>
              <a:off x="2112" y="253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69" name="Line 23"/>
            <p:cNvSpPr>
              <a:spLocks noChangeShapeType="1"/>
            </p:cNvSpPr>
            <p:nvPr/>
          </p:nvSpPr>
          <p:spPr bwMode="auto">
            <a:xfrm>
              <a:off x="2448" y="253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0" name="Rectangle 24"/>
            <p:cNvSpPr>
              <a:spLocks noChangeArrowheads="1"/>
            </p:cNvSpPr>
            <p:nvPr/>
          </p:nvSpPr>
          <p:spPr bwMode="auto">
            <a:xfrm>
              <a:off x="3120" y="1817"/>
              <a:ext cx="1152" cy="33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商业银行债券</a:t>
              </a:r>
            </a:p>
            <a:p>
              <a:pPr algn="ctr" eaLnBrk="0" hangingPunct="0"/>
              <a:r>
                <a:rPr lang="zh-CN" altLang="en-US" sz="1400">
                  <a:latin typeface="Times New Roman" pitchFamily="18" charset="0"/>
                </a:rPr>
                <a:t>柜台交易应用系统</a:t>
              </a:r>
            </a:p>
          </p:txBody>
        </p:sp>
        <p:sp>
          <p:nvSpPr>
            <p:cNvPr id="57371" name="Rectangle 25"/>
            <p:cNvSpPr>
              <a:spLocks noChangeArrowheads="1"/>
            </p:cNvSpPr>
            <p:nvPr/>
          </p:nvSpPr>
          <p:spPr bwMode="auto">
            <a:xfrm>
              <a:off x="3264" y="2297"/>
              <a:ext cx="336" cy="7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柜台</a:t>
              </a:r>
            </a:p>
            <a:p>
              <a:pPr algn="ctr" eaLnBrk="0" hangingPunct="0"/>
              <a:r>
                <a:rPr lang="zh-CN" altLang="en-US" sz="1400">
                  <a:latin typeface="Times New Roman" pitchFamily="18" charset="0"/>
                </a:rPr>
                <a:t>交易</a:t>
              </a:r>
            </a:p>
            <a:p>
              <a:pPr algn="ctr" eaLnBrk="0" hangingPunct="0"/>
              <a:r>
                <a:rPr lang="zh-CN" altLang="en-US" sz="1400">
                  <a:latin typeface="Times New Roman" pitchFamily="18" charset="0"/>
                </a:rPr>
                <a:t>中心</a:t>
              </a:r>
            </a:p>
            <a:p>
              <a:pPr algn="ctr" eaLnBrk="0" hangingPunct="0"/>
              <a:r>
                <a:rPr lang="zh-CN" altLang="en-US" sz="1400">
                  <a:latin typeface="Times New Roman" pitchFamily="18" charset="0"/>
                </a:rPr>
                <a:t>系统</a:t>
              </a:r>
            </a:p>
          </p:txBody>
        </p:sp>
        <p:sp>
          <p:nvSpPr>
            <p:cNvPr id="57372" name="Line 26"/>
            <p:cNvSpPr>
              <a:spLocks noChangeShapeType="1"/>
            </p:cNvSpPr>
            <p:nvPr/>
          </p:nvSpPr>
          <p:spPr bwMode="auto">
            <a:xfrm>
              <a:off x="3696" y="1721"/>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3" name="Line 27"/>
            <p:cNvSpPr>
              <a:spLocks noChangeShapeType="1"/>
            </p:cNvSpPr>
            <p:nvPr/>
          </p:nvSpPr>
          <p:spPr bwMode="auto">
            <a:xfrm>
              <a:off x="3408" y="2153"/>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4" name="Rectangle 28"/>
            <p:cNvSpPr>
              <a:spLocks noChangeArrowheads="1"/>
            </p:cNvSpPr>
            <p:nvPr/>
          </p:nvSpPr>
          <p:spPr bwMode="auto">
            <a:xfrm>
              <a:off x="3120" y="3209"/>
              <a:ext cx="1056" cy="28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中央结算公司</a:t>
              </a:r>
            </a:p>
          </p:txBody>
        </p:sp>
        <p:sp>
          <p:nvSpPr>
            <p:cNvPr id="57375" name="Line 29"/>
            <p:cNvSpPr>
              <a:spLocks noChangeShapeType="1"/>
            </p:cNvSpPr>
            <p:nvPr/>
          </p:nvSpPr>
          <p:spPr bwMode="auto">
            <a:xfrm flipV="1">
              <a:off x="2592" y="2489"/>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6" name="Line 30"/>
            <p:cNvSpPr>
              <a:spLocks noChangeShapeType="1"/>
            </p:cNvSpPr>
            <p:nvPr/>
          </p:nvSpPr>
          <p:spPr bwMode="auto">
            <a:xfrm>
              <a:off x="3168" y="2489"/>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7" name="Line 31"/>
            <p:cNvSpPr>
              <a:spLocks noChangeShapeType="1"/>
            </p:cNvSpPr>
            <p:nvPr/>
          </p:nvSpPr>
          <p:spPr bwMode="auto">
            <a:xfrm>
              <a:off x="3408" y="3017"/>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8" name="Line 32"/>
            <p:cNvSpPr>
              <a:spLocks noChangeShapeType="1"/>
            </p:cNvSpPr>
            <p:nvPr/>
          </p:nvSpPr>
          <p:spPr bwMode="auto">
            <a:xfrm flipH="1">
              <a:off x="2592" y="2393"/>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79" name="Line 33"/>
            <p:cNvSpPr>
              <a:spLocks noChangeShapeType="1"/>
            </p:cNvSpPr>
            <p:nvPr/>
          </p:nvSpPr>
          <p:spPr bwMode="auto">
            <a:xfrm>
              <a:off x="2112" y="109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0" name="Line 34"/>
            <p:cNvSpPr>
              <a:spLocks noChangeShapeType="1"/>
            </p:cNvSpPr>
            <p:nvPr/>
          </p:nvSpPr>
          <p:spPr bwMode="auto">
            <a:xfrm>
              <a:off x="336" y="1193"/>
              <a:ext cx="34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1" name="Line 35"/>
            <p:cNvSpPr>
              <a:spLocks noChangeShapeType="1"/>
            </p:cNvSpPr>
            <p:nvPr/>
          </p:nvSpPr>
          <p:spPr bwMode="auto">
            <a:xfrm>
              <a:off x="336" y="1193"/>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2" name="Line 36"/>
            <p:cNvSpPr>
              <a:spLocks noChangeShapeType="1"/>
            </p:cNvSpPr>
            <p:nvPr/>
          </p:nvSpPr>
          <p:spPr bwMode="auto">
            <a:xfrm>
              <a:off x="1728" y="1193"/>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3" name="Line 37"/>
            <p:cNvSpPr>
              <a:spLocks noChangeShapeType="1"/>
            </p:cNvSpPr>
            <p:nvPr/>
          </p:nvSpPr>
          <p:spPr bwMode="auto">
            <a:xfrm>
              <a:off x="3792" y="1193"/>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4" name="Line 38"/>
            <p:cNvSpPr>
              <a:spLocks noChangeShapeType="1"/>
            </p:cNvSpPr>
            <p:nvPr/>
          </p:nvSpPr>
          <p:spPr bwMode="auto">
            <a:xfrm>
              <a:off x="576" y="1481"/>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5" name="Line 39"/>
            <p:cNvSpPr>
              <a:spLocks noChangeShapeType="1"/>
            </p:cNvSpPr>
            <p:nvPr/>
          </p:nvSpPr>
          <p:spPr bwMode="auto">
            <a:xfrm>
              <a:off x="2400" y="1481"/>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6" name="Line 40"/>
            <p:cNvSpPr>
              <a:spLocks noChangeShapeType="1"/>
            </p:cNvSpPr>
            <p:nvPr/>
          </p:nvSpPr>
          <p:spPr bwMode="auto">
            <a:xfrm flipH="1">
              <a:off x="2400" y="1577"/>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387" name="Rectangle 41"/>
            <p:cNvSpPr>
              <a:spLocks noChangeArrowheads="1"/>
            </p:cNvSpPr>
            <p:nvPr/>
          </p:nvSpPr>
          <p:spPr bwMode="auto">
            <a:xfrm>
              <a:off x="1152" y="2585"/>
              <a:ext cx="144" cy="62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农</a:t>
              </a:r>
            </a:p>
            <a:p>
              <a:pPr algn="ctr" eaLnBrk="0" hangingPunct="0"/>
              <a:r>
                <a:rPr lang="zh-CN" altLang="en-US" sz="1400">
                  <a:latin typeface="Times New Roman" pitchFamily="18" charset="0"/>
                </a:rPr>
                <a:t>发</a:t>
              </a:r>
            </a:p>
            <a:p>
              <a:pPr algn="ctr" eaLnBrk="0" hangingPunct="0"/>
              <a:r>
                <a:rPr lang="zh-CN" altLang="en-US" sz="1400">
                  <a:latin typeface="Times New Roman" pitchFamily="18" charset="0"/>
                </a:rPr>
                <a:t>行</a:t>
              </a:r>
            </a:p>
          </p:txBody>
        </p:sp>
        <p:sp>
          <p:nvSpPr>
            <p:cNvPr id="57388" name="Line 42"/>
            <p:cNvSpPr>
              <a:spLocks noChangeShapeType="1"/>
            </p:cNvSpPr>
            <p:nvPr/>
          </p:nvSpPr>
          <p:spPr bwMode="auto">
            <a:xfrm flipH="1">
              <a:off x="384" y="1481"/>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9" name="Line 43"/>
            <p:cNvSpPr>
              <a:spLocks noChangeShapeType="1"/>
            </p:cNvSpPr>
            <p:nvPr/>
          </p:nvSpPr>
          <p:spPr bwMode="auto">
            <a:xfrm flipH="1">
              <a:off x="432" y="1577"/>
              <a:ext cx="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0" name="Line 44"/>
            <p:cNvSpPr>
              <a:spLocks noChangeShapeType="1"/>
            </p:cNvSpPr>
            <p:nvPr/>
          </p:nvSpPr>
          <p:spPr bwMode="auto">
            <a:xfrm flipH="1">
              <a:off x="624" y="157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1" name="Line 45"/>
            <p:cNvSpPr>
              <a:spLocks noChangeShapeType="1"/>
            </p:cNvSpPr>
            <p:nvPr/>
          </p:nvSpPr>
          <p:spPr bwMode="auto">
            <a:xfrm flipH="1">
              <a:off x="528" y="1577"/>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2" name="Rectangle 46"/>
            <p:cNvSpPr>
              <a:spLocks noChangeArrowheads="1"/>
            </p:cNvSpPr>
            <p:nvPr/>
          </p:nvSpPr>
          <p:spPr bwMode="auto">
            <a:xfrm>
              <a:off x="1392" y="2585"/>
              <a:ext cx="144" cy="62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400">
                  <a:latin typeface="Times New Roman" pitchFamily="18" charset="0"/>
                </a:rPr>
                <a:t>企</a:t>
              </a:r>
            </a:p>
            <a:p>
              <a:pPr algn="ctr" eaLnBrk="0" hangingPunct="0"/>
              <a:r>
                <a:rPr lang="zh-CN" altLang="en-US" sz="1400">
                  <a:latin typeface="Times New Roman" pitchFamily="18" charset="0"/>
                </a:rPr>
                <a:t>业</a:t>
              </a:r>
            </a:p>
          </p:txBody>
        </p:sp>
        <p:sp>
          <p:nvSpPr>
            <p:cNvPr id="57393" name="Rectangle 47"/>
            <p:cNvSpPr>
              <a:spLocks noChangeArrowheads="1"/>
            </p:cNvSpPr>
            <p:nvPr/>
          </p:nvSpPr>
          <p:spPr bwMode="auto">
            <a:xfrm>
              <a:off x="1091" y="2602"/>
              <a:ext cx="161" cy="17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1000">
                  <a:latin typeface="Times New Roman" pitchFamily="18" charset="0"/>
                </a:rPr>
                <a:t> </a:t>
              </a:r>
            </a:p>
          </p:txBody>
        </p:sp>
        <p:sp>
          <p:nvSpPr>
            <p:cNvPr id="57394" name="Line 48"/>
            <p:cNvSpPr>
              <a:spLocks noChangeShapeType="1"/>
            </p:cNvSpPr>
            <p:nvPr/>
          </p:nvSpPr>
          <p:spPr bwMode="auto">
            <a:xfrm>
              <a:off x="1056" y="2297"/>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5" name="Line 49"/>
            <p:cNvSpPr>
              <a:spLocks noChangeShapeType="1"/>
            </p:cNvSpPr>
            <p:nvPr/>
          </p:nvSpPr>
          <p:spPr bwMode="auto">
            <a:xfrm>
              <a:off x="1440" y="22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6" name="Line 50"/>
            <p:cNvSpPr>
              <a:spLocks noChangeShapeType="1"/>
            </p:cNvSpPr>
            <p:nvPr/>
          </p:nvSpPr>
          <p:spPr bwMode="auto">
            <a:xfrm>
              <a:off x="1056" y="244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7" name="Line 51"/>
            <p:cNvSpPr>
              <a:spLocks noChangeShapeType="1"/>
            </p:cNvSpPr>
            <p:nvPr/>
          </p:nvSpPr>
          <p:spPr bwMode="auto">
            <a:xfrm>
              <a:off x="1056" y="244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8" name="Line 52"/>
            <p:cNvSpPr>
              <a:spLocks noChangeShapeType="1"/>
            </p:cNvSpPr>
            <p:nvPr/>
          </p:nvSpPr>
          <p:spPr bwMode="auto">
            <a:xfrm>
              <a:off x="1056" y="2393"/>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9" name="Line 53"/>
            <p:cNvSpPr>
              <a:spLocks noChangeShapeType="1"/>
            </p:cNvSpPr>
            <p:nvPr/>
          </p:nvSpPr>
          <p:spPr bwMode="auto">
            <a:xfrm>
              <a:off x="1248" y="2345"/>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0" name="Line 54"/>
            <p:cNvSpPr>
              <a:spLocks noChangeShapeType="1"/>
            </p:cNvSpPr>
            <p:nvPr/>
          </p:nvSpPr>
          <p:spPr bwMode="auto">
            <a:xfrm>
              <a:off x="672" y="3257"/>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1" name="Line 55"/>
            <p:cNvSpPr>
              <a:spLocks noChangeShapeType="1"/>
            </p:cNvSpPr>
            <p:nvPr/>
          </p:nvSpPr>
          <p:spPr bwMode="auto">
            <a:xfrm>
              <a:off x="864" y="3353"/>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2" name="Line 56"/>
            <p:cNvSpPr>
              <a:spLocks noChangeShapeType="1"/>
            </p:cNvSpPr>
            <p:nvPr/>
          </p:nvSpPr>
          <p:spPr bwMode="auto">
            <a:xfrm>
              <a:off x="1056" y="3257"/>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3" name="Line 57"/>
            <p:cNvSpPr>
              <a:spLocks noChangeShapeType="1"/>
            </p:cNvSpPr>
            <p:nvPr/>
          </p:nvSpPr>
          <p:spPr bwMode="auto">
            <a:xfrm>
              <a:off x="1248" y="320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4" name="Line 58"/>
            <p:cNvSpPr>
              <a:spLocks noChangeShapeType="1"/>
            </p:cNvSpPr>
            <p:nvPr/>
          </p:nvSpPr>
          <p:spPr bwMode="auto">
            <a:xfrm>
              <a:off x="2928" y="2393"/>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5" name="Line 59"/>
            <p:cNvSpPr>
              <a:spLocks noChangeShapeType="1"/>
            </p:cNvSpPr>
            <p:nvPr/>
          </p:nvSpPr>
          <p:spPr bwMode="auto">
            <a:xfrm>
              <a:off x="2544" y="2489"/>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6" name="Line 60"/>
            <p:cNvSpPr>
              <a:spLocks noChangeShapeType="1"/>
            </p:cNvSpPr>
            <p:nvPr/>
          </p:nvSpPr>
          <p:spPr bwMode="auto">
            <a:xfrm>
              <a:off x="1248" y="2201"/>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7" name="Line 61"/>
            <p:cNvSpPr>
              <a:spLocks noChangeShapeType="1"/>
            </p:cNvSpPr>
            <p:nvPr/>
          </p:nvSpPr>
          <p:spPr bwMode="auto">
            <a:xfrm>
              <a:off x="1440" y="2201"/>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8" name="Line 62"/>
            <p:cNvSpPr>
              <a:spLocks noChangeShapeType="1"/>
            </p:cNvSpPr>
            <p:nvPr/>
          </p:nvSpPr>
          <p:spPr bwMode="auto">
            <a:xfrm>
              <a:off x="1056" y="2201"/>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9" name="Line 63"/>
            <p:cNvSpPr>
              <a:spLocks noChangeShapeType="1"/>
            </p:cNvSpPr>
            <p:nvPr/>
          </p:nvSpPr>
          <p:spPr bwMode="auto">
            <a:xfrm>
              <a:off x="912" y="2201"/>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0" name="Line 64"/>
            <p:cNvSpPr>
              <a:spLocks noChangeShapeType="1"/>
            </p:cNvSpPr>
            <p:nvPr/>
          </p:nvSpPr>
          <p:spPr bwMode="auto">
            <a:xfrm>
              <a:off x="1488" y="320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1" name="Line 65"/>
            <p:cNvSpPr>
              <a:spLocks noChangeShapeType="1"/>
            </p:cNvSpPr>
            <p:nvPr/>
          </p:nvSpPr>
          <p:spPr bwMode="auto">
            <a:xfrm flipV="1">
              <a:off x="864" y="32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2" name="Line 66"/>
            <p:cNvSpPr>
              <a:spLocks noChangeShapeType="1"/>
            </p:cNvSpPr>
            <p:nvPr/>
          </p:nvSpPr>
          <p:spPr bwMode="auto">
            <a:xfrm>
              <a:off x="720" y="2201"/>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55</a:t>
            </a:fld>
            <a:endParaRPr lang="en-US" altLang="zh-CN"/>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752475" y="2011363"/>
            <a:ext cx="7527925" cy="4522787"/>
            <a:chOff x="0" y="0"/>
            <a:chExt cx="5583" cy="3171"/>
          </a:xfrm>
        </p:grpSpPr>
        <p:sp>
          <p:nvSpPr>
            <p:cNvPr id="58375" name="Text Box 3"/>
            <p:cNvSpPr txBox="1">
              <a:spLocks noChangeArrowheads="1"/>
            </p:cNvSpPr>
            <p:nvPr/>
          </p:nvSpPr>
          <p:spPr bwMode="auto">
            <a:xfrm>
              <a:off x="2696" y="0"/>
              <a:ext cx="377" cy="8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100">
                  <a:latin typeface="Times New Roman" pitchFamily="18" charset="0"/>
                </a:rPr>
                <a:t>监管机构</a:t>
              </a:r>
            </a:p>
          </p:txBody>
        </p:sp>
        <p:sp>
          <p:nvSpPr>
            <p:cNvPr id="58376" name="AutoShape 4"/>
            <p:cNvSpPr>
              <a:spLocks noChangeArrowheads="1"/>
            </p:cNvSpPr>
            <p:nvPr/>
          </p:nvSpPr>
          <p:spPr bwMode="auto">
            <a:xfrm>
              <a:off x="2817" y="864"/>
              <a:ext cx="144" cy="240"/>
            </a:xfrm>
            <a:prstGeom prst="down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 name="Text Box 5"/>
            <p:cNvSpPr txBox="1">
              <a:spLocks noChangeArrowheads="1"/>
            </p:cNvSpPr>
            <p:nvPr/>
          </p:nvSpPr>
          <p:spPr bwMode="auto">
            <a:xfrm>
              <a:off x="4689" y="1440"/>
              <a:ext cx="894" cy="5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100" dirty="0">
                  <a:latin typeface="Times New Roman" pitchFamily="18" charset="0"/>
                </a:rPr>
                <a:t>资金</a:t>
              </a:r>
              <a:r>
                <a:rPr lang="zh-CN" altLang="en-US" sz="2100" dirty="0" smtClean="0">
                  <a:latin typeface="Times New Roman" pitchFamily="18" charset="0"/>
                </a:rPr>
                <a:t>清算中心</a:t>
              </a:r>
              <a:endParaRPr lang="zh-CN" altLang="en-US" sz="2100" dirty="0">
                <a:latin typeface="Times New Roman" pitchFamily="18" charset="0"/>
              </a:endParaRPr>
            </a:p>
          </p:txBody>
        </p:sp>
        <p:sp>
          <p:nvSpPr>
            <p:cNvPr id="58378" name="Text Box 6"/>
            <p:cNvSpPr txBox="1">
              <a:spLocks noChangeArrowheads="1"/>
            </p:cNvSpPr>
            <p:nvPr/>
          </p:nvSpPr>
          <p:spPr bwMode="auto">
            <a:xfrm>
              <a:off x="0" y="1537"/>
              <a:ext cx="1202"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1600">
                  <a:latin typeface="Times New Roman" pitchFamily="18" charset="0"/>
                </a:rPr>
                <a:t>国债登记结算中</a:t>
              </a:r>
            </a:p>
            <a:p>
              <a:pPr eaLnBrk="1" hangingPunct="1"/>
              <a:r>
                <a:rPr lang="zh-CN" altLang="en-US" sz="1600">
                  <a:latin typeface="Times New Roman" pitchFamily="18" charset="0"/>
                </a:rPr>
                <a:t>心、上海清算所</a:t>
              </a:r>
              <a:endParaRPr lang="en-US" sz="1600">
                <a:latin typeface="Times New Roman" pitchFamily="18" charset="0"/>
              </a:endParaRPr>
            </a:p>
          </p:txBody>
        </p:sp>
        <p:sp>
          <p:nvSpPr>
            <p:cNvPr id="58379" name="Text Box 7"/>
            <p:cNvSpPr txBox="1">
              <a:spLocks noChangeArrowheads="1"/>
            </p:cNvSpPr>
            <p:nvPr/>
          </p:nvSpPr>
          <p:spPr bwMode="auto">
            <a:xfrm>
              <a:off x="2577" y="2880"/>
              <a:ext cx="736"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100">
                  <a:latin typeface="Times New Roman" pitchFamily="18" charset="0"/>
                </a:rPr>
                <a:t>投资者</a:t>
              </a:r>
            </a:p>
          </p:txBody>
        </p:sp>
        <p:sp>
          <p:nvSpPr>
            <p:cNvPr id="58380" name="Text Box 8"/>
            <p:cNvSpPr txBox="1">
              <a:spLocks noChangeArrowheads="1"/>
            </p:cNvSpPr>
            <p:nvPr/>
          </p:nvSpPr>
          <p:spPr bwMode="auto">
            <a:xfrm>
              <a:off x="2231" y="1597"/>
              <a:ext cx="1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sz="2100">
                <a:latin typeface="Times New Roman" pitchFamily="18" charset="0"/>
              </a:endParaRPr>
            </a:p>
          </p:txBody>
        </p:sp>
        <p:sp>
          <p:nvSpPr>
            <p:cNvPr id="58381" name="Text Box 9"/>
            <p:cNvSpPr txBox="1">
              <a:spLocks noChangeArrowheads="1"/>
            </p:cNvSpPr>
            <p:nvPr/>
          </p:nvSpPr>
          <p:spPr bwMode="auto">
            <a:xfrm>
              <a:off x="1963" y="1352"/>
              <a:ext cx="2076" cy="60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latin typeface="楷体_GB2312" pitchFamily="49" charset="-122"/>
                </a:rPr>
                <a:t>全国银行间同业拆借中心</a:t>
              </a:r>
            </a:p>
          </p:txBody>
        </p:sp>
        <p:sp>
          <p:nvSpPr>
            <p:cNvPr id="58382" name="AutoShape 10"/>
            <p:cNvSpPr>
              <a:spLocks noChangeArrowheads="1"/>
            </p:cNvSpPr>
            <p:nvPr/>
          </p:nvSpPr>
          <p:spPr bwMode="auto">
            <a:xfrm>
              <a:off x="1185" y="1584"/>
              <a:ext cx="624" cy="240"/>
            </a:xfrm>
            <a:prstGeom prst="leftRightArrow">
              <a:avLst>
                <a:gd name="adj1" fmla="val 50000"/>
                <a:gd name="adj2" fmla="val 52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3" name="AutoShape 11"/>
            <p:cNvSpPr>
              <a:spLocks noChangeArrowheads="1"/>
            </p:cNvSpPr>
            <p:nvPr/>
          </p:nvSpPr>
          <p:spPr bwMode="auto">
            <a:xfrm>
              <a:off x="4161" y="1584"/>
              <a:ext cx="528" cy="240"/>
            </a:xfrm>
            <a:prstGeom prst="leftRightArrow">
              <a:avLst>
                <a:gd name="adj1" fmla="val 50000"/>
                <a:gd name="adj2" fmla="val 44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4" name="AutoShape 12"/>
            <p:cNvSpPr>
              <a:spLocks noChangeArrowheads="1"/>
            </p:cNvSpPr>
            <p:nvPr/>
          </p:nvSpPr>
          <p:spPr bwMode="auto">
            <a:xfrm>
              <a:off x="2817" y="2352"/>
              <a:ext cx="240" cy="432"/>
            </a:xfrm>
            <a:prstGeom prst="upDownArrow">
              <a:avLst>
                <a:gd name="adj1" fmla="val 50000"/>
                <a:gd name="adj2" fmla="val 36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5" name="Rectangle 13"/>
            <p:cNvSpPr>
              <a:spLocks noChangeArrowheads="1"/>
            </p:cNvSpPr>
            <p:nvPr/>
          </p:nvSpPr>
          <p:spPr bwMode="auto">
            <a:xfrm>
              <a:off x="1857" y="1104"/>
              <a:ext cx="2256" cy="11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371" name="Text Box 14"/>
          <p:cNvSpPr txBox="1">
            <a:spLocks noChangeArrowheads="1"/>
          </p:cNvSpPr>
          <p:nvPr/>
        </p:nvSpPr>
        <p:spPr bwMode="auto">
          <a:xfrm>
            <a:off x="600075" y="1066800"/>
            <a:ext cx="45878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800">
                <a:solidFill>
                  <a:schemeClr val="tx2"/>
                </a:solidFill>
                <a:latin typeface="Arial" pitchFamily="34" charset="0"/>
              </a:rPr>
              <a:t>银行间债券市场的参与者</a:t>
            </a:r>
          </a:p>
        </p:txBody>
      </p:sp>
      <p:sp>
        <p:nvSpPr>
          <p:cNvPr id="58372" name="Text Box 15"/>
          <p:cNvSpPr txBox="1">
            <a:spLocks noChangeArrowheads="1"/>
          </p:cNvSpPr>
          <p:nvPr/>
        </p:nvSpPr>
        <p:spPr bwMode="auto">
          <a:xfrm>
            <a:off x="6858000" y="2011363"/>
            <a:ext cx="482600" cy="1546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100">
                <a:latin typeface="Arial" pitchFamily="34" charset="0"/>
              </a:rPr>
              <a:t>交易商协会</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56</a:t>
            </a:fld>
            <a:endParaRPr lang="en-US" altLang="zh-CN"/>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sz="half" idx="1"/>
          </p:nvPr>
        </p:nvSpPr>
        <p:spPr>
          <a:xfrm>
            <a:off x="457200" y="1600200"/>
            <a:ext cx="4038600" cy="4724400"/>
          </a:xfrm>
        </p:spPr>
        <p:txBody>
          <a:bodyPr/>
          <a:lstStyle/>
          <a:p>
            <a:pPr algn="just">
              <a:lnSpc>
                <a:spcPct val="120000"/>
              </a:lnSpc>
              <a:buFontTx/>
              <a:buNone/>
            </a:pPr>
            <a:r>
              <a:rPr lang="zh-CN" altLang="zh-CN" sz="2100" b="1" smtClean="0">
                <a:latin typeface="宋体" pitchFamily="2" charset="-122"/>
              </a:rPr>
              <a:t> </a:t>
            </a:r>
          </a:p>
          <a:p>
            <a:pPr algn="just">
              <a:lnSpc>
                <a:spcPct val="120000"/>
              </a:lnSpc>
              <a:buFontTx/>
              <a:buNone/>
            </a:pPr>
            <a:endParaRPr lang="zh-CN" altLang="zh-CN" sz="2100" b="1" smtClean="0">
              <a:latin typeface="宋体" pitchFamily="2" charset="-122"/>
            </a:endParaRPr>
          </a:p>
        </p:txBody>
      </p:sp>
      <p:sp>
        <p:nvSpPr>
          <p:cNvPr id="59395" name="Text Box 3"/>
          <p:cNvSpPr txBox="1">
            <a:spLocks noChangeArrowheads="1"/>
          </p:cNvSpPr>
          <p:nvPr/>
        </p:nvSpPr>
        <p:spPr bwMode="auto">
          <a:xfrm>
            <a:off x="685800" y="854075"/>
            <a:ext cx="8120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800">
                <a:solidFill>
                  <a:schemeClr val="tx2"/>
                </a:solidFill>
                <a:latin typeface="Arial" pitchFamily="34" charset="0"/>
              </a:rPr>
              <a:t>监管机构</a:t>
            </a:r>
          </a:p>
        </p:txBody>
      </p:sp>
      <p:sp>
        <p:nvSpPr>
          <p:cNvPr id="59396" name="Text Box 4"/>
          <p:cNvSpPr txBox="1">
            <a:spLocks noChangeArrowheads="1"/>
          </p:cNvSpPr>
          <p:nvPr/>
        </p:nvSpPr>
        <p:spPr bwMode="auto">
          <a:xfrm>
            <a:off x="457200" y="2286000"/>
            <a:ext cx="3121025"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0000"/>
              </a:lnSpc>
              <a:spcBef>
                <a:spcPct val="20000"/>
              </a:spcBef>
              <a:spcAft>
                <a:spcPct val="20000"/>
              </a:spcAft>
            </a:pPr>
            <a:r>
              <a:rPr lang="zh-CN" altLang="en-US" sz="2100">
                <a:latin typeface="宋体" pitchFamily="2" charset="-122"/>
              </a:rPr>
              <a:t>    中国人民银行是银行间债券市场的监管机构，负责制订银行间债券市场的发展规划、管理规定，对市场进行监督管理，规范和推动市场创新。</a:t>
            </a:r>
          </a:p>
        </p:txBody>
      </p:sp>
      <p:pic>
        <p:nvPicPr>
          <p:cNvPr id="59397" name="Picture 5" descr="zhongguorenminyin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588" y="2136775"/>
            <a:ext cx="4960937"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A6FC5CFF-421C-4C11-BDA5-20F991B21FC1}" type="slidenum">
              <a:rPr lang="en-US" altLang="zh-CN" smtClean="0"/>
              <a:pPr>
                <a:defRPr/>
              </a:pPr>
              <a:t>57</a:t>
            </a:fld>
            <a:endParaRPr lang="en-US" altLang="zh-CN"/>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090613" y="1033463"/>
            <a:ext cx="562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现行监管体制问题思考</a:t>
            </a:r>
          </a:p>
        </p:txBody>
      </p:sp>
      <p:sp>
        <p:nvSpPr>
          <p:cNvPr id="60419" name="Text Box 3"/>
          <p:cNvSpPr txBox="1">
            <a:spLocks noChangeArrowheads="1"/>
          </p:cNvSpPr>
          <p:nvPr/>
        </p:nvSpPr>
        <p:spPr bwMode="auto">
          <a:xfrm>
            <a:off x="412750" y="1811338"/>
            <a:ext cx="8258175"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0000"/>
              </a:lnSpc>
              <a:spcBef>
                <a:spcPct val="30000"/>
              </a:spcBef>
              <a:spcAft>
                <a:spcPct val="40000"/>
              </a:spcAft>
            </a:pPr>
            <a:r>
              <a:rPr lang="zh-CN" altLang="en-US" sz="2100">
                <a:latin typeface="Arial" pitchFamily="34" charset="0"/>
              </a:rPr>
              <a:t>多头监管、市场割裂的格局在一定程度上阻碍了债券市场的成长速度。</a:t>
            </a:r>
            <a:endParaRPr lang="zh-CN" altLang="en-US" sz="2100">
              <a:latin typeface="宋体" pitchFamily="2" charset="-122"/>
            </a:endParaRPr>
          </a:p>
          <a:p>
            <a:pPr eaLnBrk="1" hangingPunct="1">
              <a:lnSpc>
                <a:spcPct val="130000"/>
              </a:lnSpc>
            </a:pPr>
            <a:r>
              <a:rPr lang="zh-CN" altLang="en-US" sz="2100">
                <a:latin typeface="宋体" pitchFamily="2" charset="-122"/>
              </a:rPr>
              <a:t>中国人民银行：负责监管银行间债券市场</a:t>
            </a:r>
          </a:p>
          <a:p>
            <a:pPr eaLnBrk="1" hangingPunct="1">
              <a:lnSpc>
                <a:spcPct val="130000"/>
              </a:lnSpc>
            </a:pPr>
            <a:r>
              <a:rPr lang="zh-CN" altLang="en-US" sz="2100">
                <a:latin typeface="宋体" pitchFamily="2" charset="-122"/>
              </a:rPr>
              <a:t>              优势：监管领域覆盖面最广</a:t>
            </a:r>
          </a:p>
          <a:p>
            <a:pPr eaLnBrk="1" hangingPunct="1">
              <a:lnSpc>
                <a:spcPct val="130000"/>
              </a:lnSpc>
            </a:pPr>
            <a:r>
              <a:rPr lang="zh-CN" altLang="en-US" sz="2100">
                <a:latin typeface="宋体" pitchFamily="2" charset="-122"/>
              </a:rPr>
              <a:t>              劣势：运动员+裁判员双重身份</a:t>
            </a:r>
          </a:p>
          <a:p>
            <a:pPr eaLnBrk="1" hangingPunct="1">
              <a:lnSpc>
                <a:spcPct val="130000"/>
              </a:lnSpc>
            </a:pPr>
            <a:r>
              <a:rPr lang="zh-CN" altLang="en-US" sz="2100">
                <a:latin typeface="宋体" pitchFamily="2" charset="-122"/>
              </a:rPr>
              <a:t>      证监会：负责监管交易所债券市场	</a:t>
            </a:r>
          </a:p>
          <a:p>
            <a:pPr eaLnBrk="1" hangingPunct="1">
              <a:lnSpc>
                <a:spcPct val="130000"/>
              </a:lnSpc>
            </a:pPr>
            <a:r>
              <a:rPr lang="zh-CN" altLang="en-US" sz="2100">
                <a:latin typeface="宋体" pitchFamily="2" charset="-122"/>
              </a:rPr>
              <a:t>              优势：市场化定价机制</a:t>
            </a:r>
          </a:p>
          <a:p>
            <a:pPr eaLnBrk="1" hangingPunct="1">
              <a:lnSpc>
                <a:spcPct val="130000"/>
              </a:lnSpc>
            </a:pPr>
            <a:r>
              <a:rPr lang="zh-CN" altLang="en-US" sz="2100">
                <a:latin typeface="宋体" pitchFamily="2" charset="-122"/>
              </a:rPr>
              <a:t>              劣势：以个人投资者为主</a:t>
            </a:r>
          </a:p>
          <a:p>
            <a:pPr eaLnBrk="1" hangingPunct="1">
              <a:lnSpc>
                <a:spcPct val="130000"/>
              </a:lnSpc>
            </a:pPr>
            <a:r>
              <a:rPr lang="zh-CN" altLang="en-US" sz="2100">
                <a:latin typeface="宋体" pitchFamily="2" charset="-122"/>
              </a:rPr>
              <a:t>      发改委：负责企业债发行审批工作</a:t>
            </a:r>
          </a:p>
          <a:p>
            <a:pPr eaLnBrk="1" hangingPunct="1">
              <a:lnSpc>
                <a:spcPct val="130000"/>
              </a:lnSpc>
            </a:pPr>
            <a:r>
              <a:rPr lang="zh-CN" altLang="en-US" sz="2100">
                <a:latin typeface="宋体" pitchFamily="2" charset="-122"/>
              </a:rPr>
              <a:t>              优势：企业债在两市均发行交易</a:t>
            </a:r>
          </a:p>
          <a:p>
            <a:pPr eaLnBrk="1" hangingPunct="1">
              <a:lnSpc>
                <a:spcPct val="130000"/>
              </a:lnSpc>
            </a:pPr>
            <a:r>
              <a:rPr lang="zh-CN" altLang="en-US" sz="2100">
                <a:latin typeface="宋体" pitchFamily="2" charset="-122"/>
              </a:rPr>
              <a:t>              劣势：就债券而言体系不够完整</a:t>
            </a:r>
          </a:p>
          <a:p>
            <a:pPr eaLnBrk="1" hangingPunct="1"/>
            <a:r>
              <a:rPr lang="zh-CN" altLang="en-US" sz="2100">
                <a:latin typeface="宋体" pitchFamily="2" charset="-122"/>
              </a:rPr>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044575" y="2265363"/>
            <a:ext cx="7197725" cy="351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5000"/>
              </a:lnSpc>
              <a:spcBef>
                <a:spcPct val="10000"/>
              </a:spcBef>
              <a:spcAft>
                <a:spcPct val="10000"/>
              </a:spcAft>
              <a:buSzPct val="100000"/>
              <a:buFont typeface="Wingdings" pitchFamily="2" charset="2"/>
              <a:buChar char="u"/>
            </a:pPr>
            <a:r>
              <a:rPr lang="zh-CN" altLang="en-US" sz="2100">
                <a:latin typeface="Times New Roman" pitchFamily="18" charset="0"/>
              </a:rPr>
              <a:t> 政府债券：国家债券、地方债券</a:t>
            </a:r>
          </a:p>
          <a:p>
            <a:pPr eaLnBrk="1" hangingPunct="1">
              <a:lnSpc>
                <a:spcPct val="135000"/>
              </a:lnSpc>
              <a:spcBef>
                <a:spcPct val="10000"/>
              </a:spcBef>
              <a:spcAft>
                <a:spcPct val="10000"/>
              </a:spcAft>
              <a:buSzPct val="100000"/>
              <a:buFont typeface="Wingdings" pitchFamily="2" charset="2"/>
              <a:buChar char="u"/>
            </a:pPr>
            <a:r>
              <a:rPr lang="zh-CN" altLang="en-US" sz="2100">
                <a:latin typeface="Times New Roman" pitchFamily="18" charset="0"/>
              </a:rPr>
              <a:t> 金融债券：政策性银行金融债、政府支持机构债、政府支持债券、央行票据、商业银行金融债券</a:t>
            </a:r>
          </a:p>
          <a:p>
            <a:pPr eaLnBrk="1" hangingPunct="1">
              <a:lnSpc>
                <a:spcPct val="135000"/>
              </a:lnSpc>
              <a:spcBef>
                <a:spcPct val="10000"/>
              </a:spcBef>
              <a:spcAft>
                <a:spcPct val="10000"/>
              </a:spcAft>
              <a:buSzPct val="100000"/>
              <a:buFont typeface="Wingdings" pitchFamily="2" charset="2"/>
              <a:buChar char="u"/>
            </a:pPr>
            <a:r>
              <a:rPr lang="zh-CN" altLang="en-US" sz="2100">
                <a:latin typeface="Times New Roman" pitchFamily="18" charset="0"/>
              </a:rPr>
              <a:t> 企业债券</a:t>
            </a:r>
          </a:p>
          <a:p>
            <a:pPr eaLnBrk="1" hangingPunct="1">
              <a:lnSpc>
                <a:spcPct val="135000"/>
              </a:lnSpc>
              <a:spcBef>
                <a:spcPct val="10000"/>
              </a:spcBef>
              <a:spcAft>
                <a:spcPct val="10000"/>
              </a:spcAft>
              <a:buSzPct val="100000"/>
              <a:buFont typeface="Wingdings" pitchFamily="2" charset="2"/>
              <a:buChar char="u"/>
            </a:pPr>
            <a:r>
              <a:rPr lang="zh-CN" altLang="en-US" sz="2100">
                <a:latin typeface="Times New Roman" pitchFamily="18" charset="0"/>
              </a:rPr>
              <a:t> 短期融资券、超短期融资券</a:t>
            </a:r>
          </a:p>
          <a:p>
            <a:pPr eaLnBrk="1" hangingPunct="1">
              <a:lnSpc>
                <a:spcPct val="135000"/>
              </a:lnSpc>
              <a:spcBef>
                <a:spcPct val="10000"/>
              </a:spcBef>
              <a:spcAft>
                <a:spcPct val="10000"/>
              </a:spcAft>
              <a:buSzPct val="100000"/>
              <a:buFont typeface="Wingdings" pitchFamily="2" charset="2"/>
              <a:buChar char="u"/>
            </a:pPr>
            <a:r>
              <a:rPr lang="zh-CN" altLang="en-US" sz="2100">
                <a:latin typeface="Times New Roman" pitchFamily="18" charset="0"/>
              </a:rPr>
              <a:t> 中期票据</a:t>
            </a:r>
          </a:p>
          <a:p>
            <a:pPr eaLnBrk="1" hangingPunct="1">
              <a:lnSpc>
                <a:spcPct val="135000"/>
              </a:lnSpc>
              <a:spcBef>
                <a:spcPct val="10000"/>
              </a:spcBef>
              <a:spcAft>
                <a:spcPct val="10000"/>
              </a:spcAft>
              <a:buSzPct val="100000"/>
              <a:buFont typeface="Wingdings" pitchFamily="2" charset="2"/>
              <a:buChar char="u"/>
            </a:pPr>
            <a:r>
              <a:rPr lang="zh-CN" altLang="en-US" sz="2100">
                <a:latin typeface="Times New Roman" pitchFamily="18" charset="0"/>
              </a:rPr>
              <a:t> 非公开定向工具</a:t>
            </a:r>
          </a:p>
        </p:txBody>
      </p:sp>
      <p:sp>
        <p:nvSpPr>
          <p:cNvPr id="67587" name="Text Box 3"/>
          <p:cNvSpPr txBox="1">
            <a:spLocks noChangeArrowheads="1"/>
          </p:cNvSpPr>
          <p:nvPr/>
        </p:nvSpPr>
        <p:spPr bwMode="auto">
          <a:xfrm>
            <a:off x="882650" y="1330325"/>
            <a:ext cx="57689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银行间债券市场主要投资品种</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59</a:t>
            </a:fld>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574675" y="614363"/>
            <a:ext cx="8001000" cy="906462"/>
          </a:xfrm>
        </p:spPr>
        <p:txBody>
          <a:bodyPr/>
          <a:lstStyle/>
          <a:p>
            <a:pPr eaLnBrk="1" hangingPunct="1"/>
            <a:r>
              <a:rPr lang="zh-CN" altLang="en-US" smtClean="0">
                <a:solidFill>
                  <a:srgbClr val="000000"/>
                </a:solidFill>
                <a:latin typeface="Times New Roman" pitchFamily="18" charset="0"/>
              </a:rPr>
              <a:t>债券的种类</a:t>
            </a:r>
            <a:endParaRPr lang="zh-CN" altLang="en-US" smtClean="0"/>
          </a:p>
        </p:txBody>
      </p:sp>
      <p:sp>
        <p:nvSpPr>
          <p:cNvPr id="9221" name="Rectangle 3"/>
          <p:cNvSpPr>
            <a:spLocks noGrp="1" noChangeArrowheads="1"/>
          </p:cNvSpPr>
          <p:nvPr>
            <p:ph idx="1"/>
          </p:nvPr>
        </p:nvSpPr>
        <p:spPr>
          <a:xfrm>
            <a:off x="788988" y="1824038"/>
            <a:ext cx="7556500" cy="4076700"/>
          </a:xfrm>
        </p:spPr>
        <p:txBody>
          <a:bodyPr/>
          <a:lstStyle/>
          <a:p>
            <a:pPr algn="just" eaLnBrk="1" hangingPunct="1">
              <a:lnSpc>
                <a:spcPct val="90000"/>
              </a:lnSpc>
            </a:pPr>
            <a:r>
              <a:rPr lang="zh-CN" altLang="en-US" sz="3400" smtClean="0">
                <a:solidFill>
                  <a:srgbClr val="000000"/>
                </a:solidFill>
                <a:latin typeface="宋体" pitchFamily="2" charset="-122"/>
              </a:rPr>
              <a:t>按发行主体不同可分为政府债券、公司债券和金融债券三大类：</a:t>
            </a:r>
          </a:p>
          <a:p>
            <a:pPr lvl="1" eaLnBrk="1" hangingPunct="1">
              <a:lnSpc>
                <a:spcPct val="90000"/>
              </a:lnSpc>
            </a:pPr>
            <a:r>
              <a:rPr lang="zh-CN" altLang="en-US" sz="3500" smtClean="0">
                <a:solidFill>
                  <a:srgbClr val="000000"/>
                </a:solidFill>
                <a:latin typeface="宋体" pitchFamily="2" charset="-122"/>
              </a:rPr>
              <a:t>政府债券</a:t>
            </a:r>
          </a:p>
          <a:p>
            <a:pPr lvl="1" eaLnBrk="1" hangingPunct="1">
              <a:lnSpc>
                <a:spcPct val="90000"/>
              </a:lnSpc>
            </a:pPr>
            <a:r>
              <a:rPr lang="zh-CN" altLang="en-US" sz="3500" smtClean="0">
                <a:solidFill>
                  <a:srgbClr val="000000"/>
                </a:solidFill>
                <a:latin typeface="宋体" pitchFamily="2" charset="-122"/>
              </a:rPr>
              <a:t>公司债券</a:t>
            </a:r>
          </a:p>
          <a:p>
            <a:pPr lvl="1" eaLnBrk="1" hangingPunct="1">
              <a:lnSpc>
                <a:spcPct val="90000"/>
              </a:lnSpc>
            </a:pPr>
            <a:r>
              <a:rPr lang="zh-CN" altLang="en-US" sz="3500" smtClean="0">
                <a:solidFill>
                  <a:srgbClr val="000000"/>
                </a:solidFill>
                <a:latin typeface="宋体" pitchFamily="2" charset="-122"/>
              </a:rPr>
              <a:t>金融债券</a:t>
            </a:r>
            <a:r>
              <a:rPr lang="zh-CN" altLang="en-US" sz="3000" smtClean="0">
                <a:solidFill>
                  <a:srgbClr val="000000"/>
                </a:solidFill>
                <a:latin typeface="宋体" pitchFamily="2" charset="-122"/>
              </a:rPr>
              <a:t> </a:t>
            </a:r>
            <a:r>
              <a:rPr lang="zh-CN" altLang="en-US" sz="3000"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49288" y="646113"/>
            <a:ext cx="783113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楷体_GB2312" pitchFamily="49" charset="-122"/>
              </a:rPr>
              <a:t>投资品种:国债</a:t>
            </a:r>
          </a:p>
        </p:txBody>
      </p:sp>
      <p:sp>
        <p:nvSpPr>
          <p:cNvPr id="68611" name="Text Box 3"/>
          <p:cNvSpPr txBox="1">
            <a:spLocks noChangeArrowheads="1"/>
          </p:cNvSpPr>
          <p:nvPr/>
        </p:nvSpPr>
        <p:spPr bwMode="auto">
          <a:xfrm>
            <a:off x="649288" y="2195513"/>
            <a:ext cx="81438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latin typeface="Arial" pitchFamily="34" charset="0"/>
            </a:endParaRPr>
          </a:p>
        </p:txBody>
      </p:sp>
      <p:sp>
        <p:nvSpPr>
          <p:cNvPr id="68612" name="Text Box 4"/>
          <p:cNvSpPr txBox="1">
            <a:spLocks noChangeArrowheads="1"/>
          </p:cNvSpPr>
          <p:nvPr/>
        </p:nvSpPr>
        <p:spPr bwMode="auto">
          <a:xfrm>
            <a:off x="739775" y="1906588"/>
            <a:ext cx="805338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latin typeface="Arial" pitchFamily="34" charset="0"/>
            </a:endParaRPr>
          </a:p>
        </p:txBody>
      </p:sp>
      <p:sp>
        <p:nvSpPr>
          <p:cNvPr id="68613" name="Text Box 5"/>
          <p:cNvSpPr txBox="1">
            <a:spLocks noChangeArrowheads="1"/>
          </p:cNvSpPr>
          <p:nvPr/>
        </p:nvSpPr>
        <p:spPr bwMode="auto">
          <a:xfrm>
            <a:off x="404813" y="1295400"/>
            <a:ext cx="8320087"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5000"/>
              </a:lnSpc>
              <a:spcBef>
                <a:spcPct val="20000"/>
              </a:spcBef>
              <a:spcAft>
                <a:spcPct val="20000"/>
              </a:spcAft>
            </a:pPr>
            <a:r>
              <a:rPr lang="zh-CN" altLang="en-US" sz="2100">
                <a:latin typeface="Arial" pitchFamily="34" charset="0"/>
              </a:rPr>
              <a:t>       记账式国债以记账形式记录债权、通过证券交易所的交易系统发行和交易，可以记名、挂失。投资者进行记账式证券买卖，必须在证券交易所设立账户。记账式国债在现代金融条件下多以电子账户为依托，发行和交易实现无纸化，所以效率高，成本低，交易安全。投资者持有的国债登记于证券账户中，投资者仅取得收据或对账单以证实其所有权。</a:t>
            </a:r>
          </a:p>
          <a:p>
            <a:pPr eaLnBrk="1" hangingPunct="1">
              <a:lnSpc>
                <a:spcPct val="125000"/>
              </a:lnSpc>
              <a:spcBef>
                <a:spcPct val="20000"/>
              </a:spcBef>
              <a:spcAft>
                <a:spcPct val="20000"/>
              </a:spcAft>
            </a:pPr>
            <a:r>
              <a:rPr lang="zh-CN" altLang="en-US" sz="2100">
                <a:latin typeface="Arial" pitchFamily="34" charset="0"/>
              </a:rPr>
              <a:t>       银行间债券市场的记账式国债针对机构投资者发行，1年、3年、5年、7年和10年期国债属于国债发行中的关键期限，最长期限的国债是50年期。根据财政部1997年的规定，期限在一年以内（不含一年）以贴现方式发行的国债归入贴现国债类别，期限在一年以上以贴现方式发行的国债归入附息国债的类别。</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63613" y="663575"/>
            <a:ext cx="61531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投资品种：地方债券</a:t>
            </a:r>
          </a:p>
        </p:txBody>
      </p:sp>
      <p:sp>
        <p:nvSpPr>
          <p:cNvPr id="69635" name="Text Box 3"/>
          <p:cNvSpPr txBox="1">
            <a:spLocks noChangeArrowheads="1"/>
          </p:cNvSpPr>
          <p:nvPr/>
        </p:nvSpPr>
        <p:spPr bwMode="auto">
          <a:xfrm>
            <a:off x="290513" y="1524000"/>
            <a:ext cx="8747125"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0000"/>
              </a:lnSpc>
              <a:spcBef>
                <a:spcPct val="20000"/>
              </a:spcBef>
              <a:spcAft>
                <a:spcPct val="20000"/>
              </a:spcAft>
            </a:pPr>
            <a:r>
              <a:rPr lang="zh-CN" altLang="en-US" sz="2100">
                <a:latin typeface="宋体" pitchFamily="2" charset="-122"/>
              </a:rPr>
              <a:t>    凡属地方政府发行的债券称为地方债券，它是作为地方政府筹措财政收入的一种形式而发行，其收入列入地方政府预算，由地方政府安排调度。</a:t>
            </a:r>
          </a:p>
          <a:p>
            <a:pPr eaLnBrk="1" hangingPunct="1">
              <a:lnSpc>
                <a:spcPct val="130000"/>
              </a:lnSpc>
              <a:spcBef>
                <a:spcPct val="20000"/>
              </a:spcBef>
              <a:spcAft>
                <a:spcPct val="20000"/>
              </a:spcAft>
            </a:pPr>
            <a:r>
              <a:rPr lang="zh-CN" altLang="en-US" sz="2100">
                <a:latin typeface="宋体" pitchFamily="2" charset="-122"/>
              </a:rPr>
              <a:t>    2011年10月20日，经国务院批准，上海市、浙江省、广东省、深圳市开展地方政府自行发债试点，四省市合计发债额度229亿元。</a:t>
            </a:r>
          </a:p>
          <a:p>
            <a:pPr eaLnBrk="1" hangingPunct="1">
              <a:lnSpc>
                <a:spcPct val="130000"/>
              </a:lnSpc>
              <a:spcBef>
                <a:spcPct val="20000"/>
              </a:spcBef>
              <a:spcAft>
                <a:spcPct val="20000"/>
              </a:spcAft>
            </a:pPr>
            <a:r>
              <a:rPr lang="zh-CN" altLang="en-US" sz="2100">
                <a:latin typeface="宋体" pitchFamily="2" charset="-122"/>
              </a:rPr>
              <a:t>    2012年地方政府可自行发债省市仍然是此四地，债券类别除三年期与五年期债券外，新增了七年期债券，每种期限债券发行规模不得超过本地区发债规模限额的50%（含50%）。这四个省市自行组建债券承销团，具体发债定价机制亦由试点省市自定。试点省（市）政府债券由财政部代办还本付息。试点省（市）需建立偿债保障机制，在规定时间将财政部代办债券还本付息资金足额上缴中央财政。</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901700" y="1524000"/>
            <a:ext cx="7396163"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3200">
                <a:solidFill>
                  <a:schemeClr val="tx2"/>
                </a:solidFill>
                <a:latin typeface="Arial" pitchFamily="34" charset="0"/>
              </a:rPr>
              <a:t>投资品种：金融债券</a:t>
            </a:r>
          </a:p>
        </p:txBody>
      </p:sp>
      <p:sp>
        <p:nvSpPr>
          <p:cNvPr id="75779" name="Text Box 3"/>
          <p:cNvSpPr txBox="1">
            <a:spLocks noChangeArrowheads="1"/>
          </p:cNvSpPr>
          <p:nvPr/>
        </p:nvSpPr>
        <p:spPr bwMode="auto">
          <a:xfrm>
            <a:off x="558800" y="2400300"/>
            <a:ext cx="823436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0000"/>
              </a:lnSpc>
              <a:spcBef>
                <a:spcPct val="15000"/>
              </a:spcBef>
              <a:spcAft>
                <a:spcPct val="15000"/>
              </a:spcAft>
            </a:pPr>
            <a:r>
              <a:rPr lang="en-US" altLang="zh-CN" sz="2100">
                <a:latin typeface="Arial" pitchFamily="34" charset="0"/>
              </a:rPr>
              <a:t>       </a:t>
            </a:r>
            <a:r>
              <a:rPr lang="zh-CN" altLang="en-US" sz="2100">
                <a:latin typeface="Arial" pitchFamily="34" charset="0"/>
              </a:rPr>
              <a:t>金融债券是银行等金融机构作为筹资主体为筹措资金而发行的一种有价证券，是表明债务、债权关系的凭证。债券按法定发行手续，承诺按约定利率定期支付利息并到期偿还本金。它属于银行等金融机构的主动负债。</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28688" y="674688"/>
            <a:ext cx="43576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政策性银行金融债</a:t>
            </a:r>
          </a:p>
        </p:txBody>
      </p:sp>
      <p:sp>
        <p:nvSpPr>
          <p:cNvPr id="76803" name="Text Box 3"/>
          <p:cNvSpPr txBox="1">
            <a:spLocks noChangeArrowheads="1"/>
          </p:cNvSpPr>
          <p:nvPr/>
        </p:nvSpPr>
        <p:spPr bwMode="auto">
          <a:xfrm>
            <a:off x="354013" y="1600200"/>
            <a:ext cx="8623300" cy="453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0000"/>
              </a:lnSpc>
              <a:spcBef>
                <a:spcPct val="15000"/>
              </a:spcBef>
              <a:spcAft>
                <a:spcPct val="15000"/>
              </a:spcAft>
            </a:pPr>
            <a:r>
              <a:rPr lang="zh-CN" altLang="en-US" sz="2100" dirty="0">
                <a:latin typeface="宋体" pitchFamily="2" charset="-122"/>
              </a:rPr>
              <a:t>    政策性银行金融债，是我国政策性银行（中国农业发展银行、中国进出口银行）为筹集信贷资金，经国务院批准由中国人民银行采用市场化招标发行的金融债券，该券种是我国债券市场发行规模仅次于国债的券种。</a:t>
            </a:r>
          </a:p>
          <a:p>
            <a:pPr eaLnBrk="1" hangingPunct="1">
              <a:lnSpc>
                <a:spcPct val="120000"/>
              </a:lnSpc>
              <a:spcBef>
                <a:spcPct val="15000"/>
              </a:spcBef>
              <a:spcAft>
                <a:spcPct val="15000"/>
              </a:spcAft>
            </a:pPr>
            <a:r>
              <a:rPr lang="zh-CN" altLang="en-US" sz="2100" dirty="0">
                <a:latin typeface="宋体" pitchFamily="2" charset="-122"/>
              </a:rPr>
              <a:t>    政策性金融债券推出的券种按期限分有三个月、六个月、一年期、二年期、三年期、五年期、七年期、十年期、二十期、三十年期。按性质分有浮动利率债券、固定利率债券、投资人选择权债券、发行人选择权债券以及增发债券等。</a:t>
            </a:r>
          </a:p>
          <a:p>
            <a:pPr eaLnBrk="1" hangingPunct="1">
              <a:lnSpc>
                <a:spcPct val="120000"/>
              </a:lnSpc>
              <a:spcBef>
                <a:spcPct val="15000"/>
              </a:spcBef>
              <a:spcAft>
                <a:spcPct val="15000"/>
              </a:spcAft>
            </a:pPr>
            <a:r>
              <a:rPr lang="zh-CN" altLang="en-US" sz="2100" dirty="0">
                <a:latin typeface="宋体" pitchFamily="2" charset="-122"/>
              </a:rPr>
              <a:t>    目前的政策性金融债券发行是由银行间市场部分大中型机构成员组成承销团竞标承销；未能进入承销团的其他金融机构通过承销团成员分销购买政策性金融债。</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219200" y="1344613"/>
            <a:ext cx="639603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政府支持机构债</a:t>
            </a:r>
          </a:p>
        </p:txBody>
      </p:sp>
      <p:sp>
        <p:nvSpPr>
          <p:cNvPr id="77827" name="Text Box 3"/>
          <p:cNvSpPr txBox="1">
            <a:spLocks noChangeArrowheads="1"/>
          </p:cNvSpPr>
          <p:nvPr/>
        </p:nvSpPr>
        <p:spPr bwMode="auto">
          <a:xfrm>
            <a:off x="473075" y="2135188"/>
            <a:ext cx="4038600" cy="434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0000"/>
              </a:lnSpc>
            </a:pPr>
            <a:r>
              <a:rPr lang="zh-CN" altLang="en-US" sz="2100">
                <a:latin typeface="宋体" pitchFamily="2" charset="-122"/>
              </a:rPr>
              <a:t>    政府机构债券是由政府支持的公司或金融机构发行并由政府提供担保的债券品种。中央汇金投资有限责任公司于2010年在全国银行间债券市场成功发行了两期人民币债券，汇金债券也因此被命名为政府支持机构债券。国家开发银行由政策性银行转型成商业银行后发行的国开债也应该属于政府支持机构债。</a:t>
            </a:r>
          </a:p>
          <a:p>
            <a:pPr eaLnBrk="1" hangingPunct="1"/>
            <a:r>
              <a:rPr lang="zh-CN" altLang="en-US" sz="2100">
                <a:latin typeface="宋体" pitchFamily="2" charset="-122"/>
              </a:rPr>
              <a:t>    </a:t>
            </a:r>
          </a:p>
        </p:txBody>
      </p:sp>
      <p:pic>
        <p:nvPicPr>
          <p:cNvPr id="77828" name="Picture 4" descr="国家开发银行"/>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56150" y="1865313"/>
            <a:ext cx="4321175" cy="3429000"/>
          </a:xfrm>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208088" y="1454150"/>
            <a:ext cx="5191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国开债的定位问题</a:t>
            </a:r>
          </a:p>
        </p:txBody>
      </p:sp>
      <p:sp>
        <p:nvSpPr>
          <p:cNvPr id="78851" name="Text Box 3"/>
          <p:cNvSpPr txBox="1">
            <a:spLocks noChangeArrowheads="1"/>
          </p:cNvSpPr>
          <p:nvPr/>
        </p:nvSpPr>
        <p:spPr bwMode="auto">
          <a:xfrm>
            <a:off x="841375" y="2393950"/>
            <a:ext cx="7523163"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5000"/>
              </a:lnSpc>
            </a:pPr>
            <a:r>
              <a:rPr lang="zh-CN" altLang="en-US" sz="2100">
                <a:latin typeface="宋体" pitchFamily="2" charset="-122"/>
              </a:rPr>
              <a:t>    2008年12月16日，国家开发银行股份有限公司在北京挂牌成立，国开行现在发行的债券应该归类于政府支持机构债，但官方统计报表和口径中，国开债依然属于政策性金融债，但是，随着国开行的转型，国开债的地位是比较尴尬和微妙的。</a:t>
            </a:r>
          </a:p>
          <a:p>
            <a:pPr eaLnBrk="1" hangingPunct="1">
              <a:lnSpc>
                <a:spcPct val="125000"/>
              </a:lnSpc>
            </a:pPr>
            <a:r>
              <a:rPr lang="zh-CN" altLang="en-US" sz="2100">
                <a:latin typeface="宋体" pitchFamily="2" charset="-122"/>
              </a:rPr>
              <a:t>    首先，国家开发银行现在属于商业银行，投资国开债会占用银行对国开行的授信额度，这使得国开行的发债规模严重受阻；其次，整个金融债市场的主力购买机构是四大国有银行，而在大额贷款方面，国开行和四大国有银行是存在直接竞争关系的，这也使得四大行对国开债的投资意愿比较弱。</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08088" y="1536700"/>
            <a:ext cx="633571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政府支持债券</a:t>
            </a:r>
          </a:p>
        </p:txBody>
      </p:sp>
      <p:sp>
        <p:nvSpPr>
          <p:cNvPr id="79875" name="Text Box 3"/>
          <p:cNvSpPr txBox="1">
            <a:spLocks noChangeArrowheads="1"/>
          </p:cNvSpPr>
          <p:nvPr/>
        </p:nvSpPr>
        <p:spPr bwMode="auto">
          <a:xfrm>
            <a:off x="741363" y="2459038"/>
            <a:ext cx="7869237"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5000"/>
              </a:lnSpc>
            </a:pPr>
            <a:r>
              <a:rPr lang="zh-CN" altLang="en-US" sz="2100">
                <a:latin typeface="宋体" pitchFamily="2" charset="-122"/>
              </a:rPr>
              <a:t>    根据国家发改委2011年10月12日</a:t>
            </a:r>
          </a:p>
          <a:p>
            <a:pPr eaLnBrk="1" hangingPunct="1">
              <a:lnSpc>
                <a:spcPct val="125000"/>
              </a:lnSpc>
            </a:pPr>
            <a:r>
              <a:rPr lang="zh-CN" altLang="en-US" sz="2100">
                <a:latin typeface="宋体" pitchFamily="2" charset="-122"/>
              </a:rPr>
              <a:t>的发文，中国铁路建设债券（简称铁</a:t>
            </a:r>
          </a:p>
          <a:p>
            <a:pPr eaLnBrk="1" hangingPunct="1">
              <a:lnSpc>
                <a:spcPct val="125000"/>
              </a:lnSpc>
            </a:pPr>
            <a:r>
              <a:rPr lang="zh-CN" altLang="en-US" sz="2100">
                <a:latin typeface="宋体" pitchFamily="2" charset="-122"/>
              </a:rPr>
              <a:t>道债）正式成为政府支持债券。发改</a:t>
            </a:r>
          </a:p>
          <a:p>
            <a:pPr eaLnBrk="1" hangingPunct="1">
              <a:lnSpc>
                <a:spcPct val="125000"/>
              </a:lnSpc>
            </a:pPr>
            <a:r>
              <a:rPr lang="zh-CN" altLang="en-US" sz="2100">
                <a:latin typeface="宋体" pitchFamily="2" charset="-122"/>
              </a:rPr>
              <a:t>委的这次表态打消了市场上对于铁道</a:t>
            </a:r>
          </a:p>
          <a:p>
            <a:pPr eaLnBrk="1" hangingPunct="1">
              <a:lnSpc>
                <a:spcPct val="125000"/>
              </a:lnSpc>
            </a:pPr>
            <a:r>
              <a:rPr lang="zh-CN" altLang="en-US" sz="2100">
                <a:latin typeface="宋体" pitchFamily="2" charset="-122"/>
              </a:rPr>
              <a:t>债未来兑付问题的争议和猜测。在被</a:t>
            </a:r>
          </a:p>
          <a:p>
            <a:pPr eaLnBrk="1" hangingPunct="1">
              <a:lnSpc>
                <a:spcPct val="125000"/>
              </a:lnSpc>
            </a:pPr>
            <a:r>
              <a:rPr lang="zh-CN" altLang="en-US" sz="2100">
                <a:latin typeface="宋体" pitchFamily="2" charset="-122"/>
              </a:rPr>
              <a:t>定性为政府支持债券后意味着铁道部</a:t>
            </a:r>
          </a:p>
          <a:p>
            <a:pPr eaLnBrk="1" hangingPunct="1">
              <a:lnSpc>
                <a:spcPct val="125000"/>
              </a:lnSpc>
            </a:pPr>
            <a:r>
              <a:rPr lang="zh-CN" altLang="en-US" sz="2100">
                <a:latin typeface="宋体" pitchFamily="2" charset="-122"/>
              </a:rPr>
              <a:t>未来的兑付问题将由国家兜底买单，对于机构投资者来说是吃了颗定心丸，对于对铁道部意见很大的普通老百姓来说，则再次“被代表”。</a:t>
            </a:r>
          </a:p>
        </p:txBody>
      </p:sp>
      <p:pic>
        <p:nvPicPr>
          <p:cNvPr id="79876" name="Picture 4" descr="铁道部"/>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164138" y="2057400"/>
            <a:ext cx="3384550" cy="2768600"/>
          </a:xfrm>
        </p:spPr>
      </p:pic>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963613" y="685800"/>
            <a:ext cx="39893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央行票据</a:t>
            </a:r>
          </a:p>
        </p:txBody>
      </p:sp>
      <p:sp>
        <p:nvSpPr>
          <p:cNvPr id="80899" name="Text Box 3"/>
          <p:cNvSpPr txBox="1">
            <a:spLocks noChangeArrowheads="1"/>
          </p:cNvSpPr>
          <p:nvPr/>
        </p:nvSpPr>
        <p:spPr bwMode="auto">
          <a:xfrm>
            <a:off x="290513" y="1524000"/>
            <a:ext cx="850423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0000"/>
              </a:lnSpc>
              <a:spcBef>
                <a:spcPct val="10000"/>
              </a:spcBef>
              <a:spcAft>
                <a:spcPct val="10000"/>
              </a:spcAft>
            </a:pPr>
            <a:r>
              <a:rPr lang="zh-CN" altLang="en-US" sz="2100" dirty="0">
                <a:latin typeface="宋体" pitchFamily="2" charset="-122"/>
              </a:rPr>
              <a:t>    央行票据即中央银行票据，简称央票，是中国人民银行为调节商业银行超额准备金而向商业银行发行的短期债务凭证，其实质是中央银行债券，之所以叫“中央银行票据”，是为了突出其短期性特点。央票是调节基础货币的一项货币政策工具，目的是减少商业银行可贷资金量。商业银行在支付认购央行票据的款项后，其直接结果就是可贷资金量的减少。</a:t>
            </a:r>
          </a:p>
          <a:p>
            <a:pPr eaLnBrk="1" hangingPunct="1">
              <a:lnSpc>
                <a:spcPct val="130000"/>
              </a:lnSpc>
              <a:spcBef>
                <a:spcPct val="10000"/>
              </a:spcBef>
              <a:spcAft>
                <a:spcPct val="10000"/>
              </a:spcAft>
            </a:pPr>
            <a:r>
              <a:rPr lang="zh-CN" altLang="en-US" sz="2100" dirty="0">
                <a:latin typeface="宋体" pitchFamily="2" charset="-122"/>
              </a:rPr>
              <a:t>    央票的发行对象为公开市场业务一级交易商，一般而言，中央银行会根据市场状况，采用利率招标或价格招标的方式，交错发行3月期、6月期、1年期和3年期票据，其中以1年期以内的短期品种为主，发行时间一般为每周二。央行票据是目前中国人民银行进行公开市场操作的主要工具，它承担了短期政府债券的功能。</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885825" y="722313"/>
            <a:ext cx="45942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公开市场操作</a:t>
            </a:r>
          </a:p>
        </p:txBody>
      </p:sp>
      <p:sp>
        <p:nvSpPr>
          <p:cNvPr id="81923" name="Text Box 3"/>
          <p:cNvSpPr txBox="1">
            <a:spLocks noChangeArrowheads="1"/>
          </p:cNvSpPr>
          <p:nvPr/>
        </p:nvSpPr>
        <p:spPr bwMode="auto">
          <a:xfrm>
            <a:off x="290513" y="1676400"/>
            <a:ext cx="8624887"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5000"/>
              </a:lnSpc>
              <a:spcBef>
                <a:spcPct val="20000"/>
              </a:spcBef>
              <a:spcAft>
                <a:spcPct val="10000"/>
              </a:spcAft>
            </a:pPr>
            <a:r>
              <a:rPr lang="zh-CN" altLang="en-US" sz="2100" dirty="0">
                <a:latin typeface="Arial" pitchFamily="34" charset="0"/>
              </a:rPr>
              <a:t>        公开市场操作，是中国人民银行利用在公开市场买卖有价证券的方法，向金融系统投入或撤走准备金，用来调节信用规模、货币供给量和利率，以实现其金融控制和调节的活动。央行自1999年起将公开市场操作作为货币政策日常操作的重要工具，主要包括发行央票和回购交易。 </a:t>
            </a:r>
          </a:p>
          <a:p>
            <a:pPr eaLnBrk="1" hangingPunct="1">
              <a:lnSpc>
                <a:spcPct val="125000"/>
              </a:lnSpc>
              <a:spcBef>
                <a:spcPct val="20000"/>
              </a:spcBef>
              <a:spcAft>
                <a:spcPct val="10000"/>
              </a:spcAft>
            </a:pPr>
            <a:r>
              <a:rPr lang="zh-CN" altLang="en-US" sz="2100" dirty="0">
                <a:latin typeface="Arial" pitchFamily="34" charset="0"/>
              </a:rPr>
              <a:t>        回购交易分为正回购和逆回购，正回购是央行向一级交易商卖出有价证券，用来从市场收回流动性，逆回购是央行向一级交易商购买入有价证券，用来向市场投放流动性。</a:t>
            </a:r>
          </a:p>
          <a:p>
            <a:pPr eaLnBrk="1" hangingPunct="1">
              <a:lnSpc>
                <a:spcPct val="125000"/>
              </a:lnSpc>
              <a:spcBef>
                <a:spcPct val="20000"/>
              </a:spcBef>
              <a:spcAft>
                <a:spcPct val="10000"/>
              </a:spcAft>
            </a:pPr>
            <a:r>
              <a:rPr lang="zh-CN" altLang="en-US" sz="2100" dirty="0">
                <a:latin typeface="Arial" pitchFamily="34" charset="0"/>
              </a:rPr>
              <a:t>        发行央行票据，是一种向市场出售证券、回笼基础货币的行为；央行票据到期，则体现为基础货币的投放。一般而言，央行票据发行后可在银行间债券市场上市流通交易，交易方式有现券交易和回购。</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270000" y="1495425"/>
            <a:ext cx="67500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投资品种：企业债券</a:t>
            </a:r>
          </a:p>
        </p:txBody>
      </p:sp>
      <p:sp>
        <p:nvSpPr>
          <p:cNvPr id="82947" name="Text Box 3"/>
          <p:cNvSpPr txBox="1">
            <a:spLocks noChangeArrowheads="1"/>
          </p:cNvSpPr>
          <p:nvPr/>
        </p:nvSpPr>
        <p:spPr bwMode="auto">
          <a:xfrm>
            <a:off x="781050" y="2652713"/>
            <a:ext cx="7239000" cy="25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5000"/>
              </a:lnSpc>
            </a:pPr>
            <a:r>
              <a:rPr lang="zh-CN" altLang="en-US" sz="2100">
                <a:latin typeface="Arial" pitchFamily="34" charset="0"/>
              </a:rPr>
              <a:t>       企业债是由中央政府部门所属机构、国有独资企业或国有控股企业发行的债券，募集资金的用途主要限制在固定资产投资和技术革新改造方面。企业债的审批由发改委负责。</a:t>
            </a:r>
          </a:p>
          <a:p>
            <a:pPr eaLnBrk="1" hangingPunct="1">
              <a:lnSpc>
                <a:spcPct val="125000"/>
              </a:lnSpc>
            </a:pPr>
            <a:r>
              <a:rPr lang="zh-CN" altLang="en-US" sz="2100">
                <a:latin typeface="Arial" pitchFamily="34" charset="0"/>
              </a:rPr>
              <a:t>       目前，企业债可以在银行间债券市场和交易所市场发行，机构投资者和个人投资者都能在交易所市场进行投资，而银行间市场只有机构投资者可以参与。</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zh-CN" altLang="en-US" smtClean="0">
                <a:solidFill>
                  <a:srgbClr val="000000"/>
                </a:solidFill>
                <a:latin typeface="宋体" pitchFamily="2" charset="-122"/>
              </a:rPr>
              <a:t>政府债券</a:t>
            </a:r>
          </a:p>
        </p:txBody>
      </p:sp>
      <p:sp>
        <p:nvSpPr>
          <p:cNvPr id="10245" name="Rectangle 3"/>
          <p:cNvSpPr>
            <a:spLocks noGrp="1" noChangeArrowheads="1"/>
          </p:cNvSpPr>
          <p:nvPr>
            <p:ph idx="1"/>
          </p:nvPr>
        </p:nvSpPr>
        <p:spPr/>
        <p:txBody>
          <a:bodyPr/>
          <a:lstStyle/>
          <a:p>
            <a:pPr eaLnBrk="1" hangingPunct="1"/>
            <a:r>
              <a:rPr lang="zh-CN" altLang="en-US" smtClean="0">
                <a:solidFill>
                  <a:srgbClr val="000000"/>
                </a:solidFill>
                <a:latin typeface="Times New Roman" pitchFamily="18" charset="0"/>
              </a:rPr>
              <a:t>政府债券是指中央政府、政府机构和地方政府发行的债券，它以政府的信誉作保证，因而通常无需抵押品，其风险在各种投资工具中是最小的。它包括：</a:t>
            </a:r>
            <a:endParaRPr lang="en-US" altLang="zh-CN" smtClean="0">
              <a:solidFill>
                <a:srgbClr val="000000"/>
              </a:solidFill>
              <a:latin typeface="宋体" pitchFamily="2" charset="-122"/>
            </a:endParaRPr>
          </a:p>
          <a:p>
            <a:pPr lvl="1" eaLnBrk="1" hangingPunct="1"/>
            <a:r>
              <a:rPr lang="zh-CN" altLang="en-US" smtClean="0">
                <a:solidFill>
                  <a:srgbClr val="000000"/>
                </a:solidFill>
                <a:latin typeface="Times New Roman" pitchFamily="18" charset="0"/>
              </a:rPr>
              <a:t>中央政府债券</a:t>
            </a:r>
            <a:endParaRPr lang="en-US" altLang="zh-CN" smtClean="0">
              <a:solidFill>
                <a:srgbClr val="000000"/>
              </a:solidFill>
              <a:latin typeface="Times New Roman" pitchFamily="18" charset="0"/>
            </a:endParaRPr>
          </a:p>
          <a:p>
            <a:pPr lvl="1" eaLnBrk="1" hangingPunct="1"/>
            <a:r>
              <a:rPr lang="zh-CN" altLang="en-US" smtClean="0">
                <a:solidFill>
                  <a:srgbClr val="000000"/>
                </a:solidFill>
                <a:latin typeface="宋体" pitchFamily="2" charset="-122"/>
              </a:rPr>
              <a:t>地方政府债券</a:t>
            </a:r>
          </a:p>
          <a:p>
            <a:pPr lvl="1" eaLnBrk="1" hangingPunct="1"/>
            <a:r>
              <a:rPr lang="zh-CN" altLang="en-US" smtClean="0">
                <a:solidFill>
                  <a:srgbClr val="000000"/>
                </a:solidFill>
                <a:latin typeface="宋体" pitchFamily="2" charset="-122"/>
              </a:rPr>
              <a:t>政府机构债券</a:t>
            </a:r>
            <a:endParaRPr lang="en-US" altLang="zh-CN" smtClean="0">
              <a:solidFill>
                <a:srgbClr val="000000"/>
              </a:solidFill>
              <a:latin typeface="宋体" pitchFamily="2" charset="-122"/>
            </a:endParaRP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819150" y="1179513"/>
            <a:ext cx="75453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投资品种：短期融资券</a:t>
            </a:r>
          </a:p>
        </p:txBody>
      </p:sp>
      <p:sp>
        <p:nvSpPr>
          <p:cNvPr id="83971" name="Text Box 3"/>
          <p:cNvSpPr txBox="1">
            <a:spLocks noChangeArrowheads="1"/>
          </p:cNvSpPr>
          <p:nvPr/>
        </p:nvSpPr>
        <p:spPr bwMode="auto">
          <a:xfrm>
            <a:off x="230188" y="1754188"/>
            <a:ext cx="8685212"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0000"/>
              </a:lnSpc>
            </a:pPr>
            <a:r>
              <a:rPr lang="zh-CN" altLang="en-US" sz="2100">
                <a:latin typeface="宋体" pitchFamily="2" charset="-122"/>
              </a:rPr>
              <a:t>    短期融资券是指企业依照《银行间债券市场非金融企业债务融资工具管理办法》的条件和程序在银行间债券市场发行和交易并约定在一定期限内还本付息的有价证券，是企业筹措短期（1年以内）资金的直接融资方式。</a:t>
            </a:r>
          </a:p>
        </p:txBody>
      </p:sp>
      <p:sp>
        <p:nvSpPr>
          <p:cNvPr id="83972" name="Text Box 4"/>
          <p:cNvSpPr txBox="1">
            <a:spLocks noChangeArrowheads="1"/>
          </p:cNvSpPr>
          <p:nvPr/>
        </p:nvSpPr>
        <p:spPr bwMode="auto">
          <a:xfrm>
            <a:off x="819150" y="3622675"/>
            <a:ext cx="3057525"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5000"/>
              </a:lnSpc>
            </a:pPr>
            <a:r>
              <a:rPr lang="zh-CN" altLang="en-US" sz="2100">
                <a:latin typeface="宋体" pitchFamily="2" charset="-122"/>
              </a:rPr>
              <a:t>优点：</a:t>
            </a:r>
          </a:p>
          <a:p>
            <a:pPr eaLnBrk="1" hangingPunct="1">
              <a:lnSpc>
                <a:spcPct val="135000"/>
              </a:lnSpc>
            </a:pPr>
            <a:r>
              <a:rPr lang="zh-CN" altLang="en-US" sz="2100">
                <a:latin typeface="宋体" pitchFamily="2" charset="-122"/>
              </a:rPr>
              <a:t>1.筹资成本一般较低</a:t>
            </a:r>
          </a:p>
          <a:p>
            <a:pPr eaLnBrk="1" hangingPunct="1">
              <a:lnSpc>
                <a:spcPct val="135000"/>
              </a:lnSpc>
            </a:pPr>
            <a:r>
              <a:rPr lang="zh-CN" altLang="en-US" sz="2100">
                <a:latin typeface="宋体" pitchFamily="2" charset="-122"/>
              </a:rPr>
              <a:t>2.筹资数额比较大</a:t>
            </a:r>
          </a:p>
          <a:p>
            <a:pPr eaLnBrk="1" hangingPunct="1">
              <a:lnSpc>
                <a:spcPct val="135000"/>
              </a:lnSpc>
            </a:pPr>
            <a:r>
              <a:rPr lang="zh-CN" altLang="en-US" sz="2100">
                <a:latin typeface="宋体" pitchFamily="2" charset="-122"/>
              </a:rPr>
              <a:t>3.提高企业信誉和知名度</a:t>
            </a:r>
          </a:p>
        </p:txBody>
      </p:sp>
      <p:sp>
        <p:nvSpPr>
          <p:cNvPr id="83973" name="Text Box 5"/>
          <p:cNvSpPr txBox="1">
            <a:spLocks noChangeArrowheads="1"/>
          </p:cNvSpPr>
          <p:nvPr/>
        </p:nvSpPr>
        <p:spPr bwMode="auto">
          <a:xfrm>
            <a:off x="5062538" y="3622675"/>
            <a:ext cx="3852862"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35000"/>
              </a:lnSpc>
            </a:pPr>
            <a:r>
              <a:rPr lang="zh-CN" altLang="en-US" sz="2100">
                <a:latin typeface="宋体" pitchFamily="2" charset="-122"/>
              </a:rPr>
              <a:t>缺点：</a:t>
            </a:r>
          </a:p>
          <a:p>
            <a:pPr eaLnBrk="1" hangingPunct="1">
              <a:lnSpc>
                <a:spcPct val="135000"/>
              </a:lnSpc>
            </a:pPr>
            <a:r>
              <a:rPr lang="zh-CN" altLang="en-US" sz="2100">
                <a:latin typeface="宋体" pitchFamily="2" charset="-122"/>
              </a:rPr>
              <a:t>1.兑付风险相对较大</a:t>
            </a:r>
          </a:p>
          <a:p>
            <a:pPr eaLnBrk="1" hangingPunct="1">
              <a:lnSpc>
                <a:spcPct val="135000"/>
              </a:lnSpc>
            </a:pPr>
            <a:r>
              <a:rPr lang="zh-CN" altLang="en-US" sz="2100">
                <a:latin typeface="宋体" pitchFamily="2" charset="-122"/>
              </a:rPr>
              <a:t>2.弹性比较小</a:t>
            </a:r>
          </a:p>
          <a:p>
            <a:pPr eaLnBrk="1" hangingPunct="1">
              <a:lnSpc>
                <a:spcPct val="135000"/>
              </a:lnSpc>
            </a:pPr>
            <a:r>
              <a:rPr lang="zh-CN" altLang="en-US" sz="2100">
                <a:latin typeface="宋体" pitchFamily="2" charset="-122"/>
              </a:rPr>
              <a:t>3.发行条件严格</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936625" y="1220788"/>
            <a:ext cx="68770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楷体_GB2312" pitchFamily="49" charset="-122"/>
              </a:rPr>
              <a:t>投资品种：中期票据</a:t>
            </a:r>
          </a:p>
        </p:txBody>
      </p:sp>
      <p:sp>
        <p:nvSpPr>
          <p:cNvPr id="84995" name="Text Box 3"/>
          <p:cNvSpPr txBox="1">
            <a:spLocks noChangeArrowheads="1"/>
          </p:cNvSpPr>
          <p:nvPr/>
        </p:nvSpPr>
        <p:spPr bwMode="auto">
          <a:xfrm>
            <a:off x="414338" y="1741488"/>
            <a:ext cx="8439150" cy="499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15000"/>
              </a:lnSpc>
            </a:pPr>
            <a:r>
              <a:rPr lang="zh-CN" altLang="en-US" sz="2100">
                <a:latin typeface="宋体" pitchFamily="2" charset="-122"/>
              </a:rPr>
              <a:t>    短期融资券是一年内短期贷款的替代品，中期票据是5年以下中期贷款的替代品。在银行间市场发行流通的中期票据期限为3-5年。</a:t>
            </a:r>
          </a:p>
          <a:p>
            <a:pPr eaLnBrk="1" hangingPunct="1">
              <a:lnSpc>
                <a:spcPct val="115000"/>
              </a:lnSpc>
            </a:pPr>
            <a:r>
              <a:rPr lang="zh-CN" altLang="en-US" sz="2100">
                <a:latin typeface="宋体" pitchFamily="2" charset="-122"/>
              </a:rPr>
              <a:t>    中期票据特点及功能　　</a:t>
            </a:r>
          </a:p>
          <a:p>
            <a:pPr eaLnBrk="1" hangingPunct="1">
              <a:lnSpc>
                <a:spcPct val="115000"/>
              </a:lnSpc>
            </a:pPr>
            <a:r>
              <a:rPr lang="zh-CN" altLang="en-US" sz="2100">
                <a:latin typeface="宋体" pitchFamily="2" charset="-122"/>
              </a:rPr>
              <a:t>    1、用于中长期流动资金、置换银行借款、项目建设等； 　　</a:t>
            </a:r>
          </a:p>
          <a:p>
            <a:pPr eaLnBrk="1" hangingPunct="1">
              <a:lnSpc>
                <a:spcPct val="115000"/>
              </a:lnSpc>
            </a:pPr>
            <a:r>
              <a:rPr lang="zh-CN" altLang="en-US" sz="2100">
                <a:latin typeface="宋体" pitchFamily="2" charset="-122"/>
              </a:rPr>
              <a:t>    2、发行期限在1年以上； 　　</a:t>
            </a:r>
          </a:p>
          <a:p>
            <a:pPr eaLnBrk="1" hangingPunct="1">
              <a:lnSpc>
                <a:spcPct val="115000"/>
              </a:lnSpc>
            </a:pPr>
            <a:r>
              <a:rPr lang="zh-CN" altLang="en-US" sz="2100">
                <a:latin typeface="宋体" pitchFamily="2" charset="-122"/>
              </a:rPr>
              <a:t>    3、最大注册额度为企业净资产40%； 　　</a:t>
            </a:r>
          </a:p>
          <a:p>
            <a:pPr eaLnBrk="1" hangingPunct="1">
              <a:lnSpc>
                <a:spcPct val="115000"/>
              </a:lnSpc>
            </a:pPr>
            <a:r>
              <a:rPr lang="zh-CN" altLang="en-US" sz="2100">
                <a:latin typeface="宋体" pitchFamily="2" charset="-122"/>
              </a:rPr>
              <a:t>    4、中期票据主要是信用发行，接受担保增信； 　　</a:t>
            </a:r>
          </a:p>
          <a:p>
            <a:pPr eaLnBrk="1" hangingPunct="1">
              <a:lnSpc>
                <a:spcPct val="115000"/>
              </a:lnSpc>
            </a:pPr>
            <a:r>
              <a:rPr lang="zh-CN" altLang="en-US" sz="2100">
                <a:latin typeface="宋体" pitchFamily="2" charset="-122"/>
              </a:rPr>
              <a:t>    5、发行体制比较市场化，发行审核方式为注册制，一次注册通过，在两年内可分次发行； 　　</a:t>
            </a:r>
          </a:p>
          <a:p>
            <a:pPr eaLnBrk="1" hangingPunct="1">
              <a:lnSpc>
                <a:spcPct val="115000"/>
              </a:lnSpc>
            </a:pPr>
            <a:r>
              <a:rPr lang="zh-CN" altLang="en-US" sz="2100">
                <a:latin typeface="宋体" pitchFamily="2" charset="-122"/>
              </a:rPr>
              <a:t>    6、发行定价比较市场化，中期票据发行利率的确定当期市场利率水平； 　　</a:t>
            </a:r>
          </a:p>
          <a:p>
            <a:pPr eaLnBrk="1" hangingPunct="1">
              <a:lnSpc>
                <a:spcPct val="115000"/>
              </a:lnSpc>
            </a:pPr>
            <a:r>
              <a:rPr lang="zh-CN" altLang="en-US" sz="2100">
                <a:latin typeface="宋体" pitchFamily="2" charset="-122"/>
              </a:rPr>
              <a:t>    7、企业既可选择发行固定利率中期票据也可选择发行浮动利率中期票据。</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857250" y="1550988"/>
            <a:ext cx="555148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latin typeface="Arial" pitchFamily="34" charset="0"/>
            </a:endParaRPr>
          </a:p>
        </p:txBody>
      </p:sp>
      <p:sp>
        <p:nvSpPr>
          <p:cNvPr id="86019" name="Text Box 3"/>
          <p:cNvSpPr txBox="1">
            <a:spLocks noChangeArrowheads="1"/>
          </p:cNvSpPr>
          <p:nvPr/>
        </p:nvSpPr>
        <p:spPr bwMode="auto">
          <a:xfrm>
            <a:off x="890588" y="768350"/>
            <a:ext cx="5305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投资品种：商业银行金融债券</a:t>
            </a:r>
          </a:p>
        </p:txBody>
      </p:sp>
      <p:sp>
        <p:nvSpPr>
          <p:cNvPr id="86020" name="Text Box 4"/>
          <p:cNvSpPr txBox="1">
            <a:spLocks noChangeArrowheads="1"/>
          </p:cNvSpPr>
          <p:nvPr/>
        </p:nvSpPr>
        <p:spPr bwMode="auto">
          <a:xfrm>
            <a:off x="330200" y="1589088"/>
            <a:ext cx="8501063" cy="45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0000"/>
              </a:lnSpc>
              <a:spcBef>
                <a:spcPct val="10000"/>
              </a:spcBef>
              <a:spcAft>
                <a:spcPct val="10000"/>
              </a:spcAft>
            </a:pPr>
            <a:r>
              <a:rPr lang="zh-CN" altLang="en-US" sz="2100" dirty="0">
                <a:latin typeface="宋体" pitchFamily="2" charset="-122"/>
              </a:rPr>
              <a:t>    商业银行金融债券是指依法在中华人民共和国境内设立的商业银行在全国银行间债券市场发行的、按约定还本付息的有价证券。包括：</a:t>
            </a:r>
          </a:p>
          <a:p>
            <a:pPr eaLnBrk="1" hangingPunct="1">
              <a:lnSpc>
                <a:spcPct val="120000"/>
              </a:lnSpc>
              <a:spcBef>
                <a:spcPct val="10000"/>
              </a:spcBef>
              <a:spcAft>
                <a:spcPct val="10000"/>
              </a:spcAft>
            </a:pPr>
            <a:r>
              <a:rPr lang="zh-CN" altLang="en-US" sz="2100" dirty="0">
                <a:latin typeface="宋体" pitchFamily="2" charset="-122"/>
              </a:rPr>
              <a:t>    商业银行次级债券：指商业银行发行的、本金和利息的清偿顺序列于商业银行其他负债之后、先于商业银行股权资本的债券。经中国银行业监督管理委员会批准，次级债券可以计入附属资本。商业银行次级债券可在全国银行间债券市场公开发行或私募发行。</a:t>
            </a:r>
          </a:p>
          <a:p>
            <a:pPr eaLnBrk="1" hangingPunct="1">
              <a:lnSpc>
                <a:spcPct val="120000"/>
              </a:lnSpc>
              <a:spcBef>
                <a:spcPct val="10000"/>
              </a:spcBef>
              <a:spcAft>
                <a:spcPct val="10000"/>
              </a:spcAft>
            </a:pPr>
            <a:r>
              <a:rPr lang="zh-CN" altLang="en-US" sz="2100" dirty="0">
                <a:latin typeface="宋体" pitchFamily="2" charset="-122"/>
              </a:rPr>
              <a:t>    商业银行混合资本债券：针对巴塞尔资本协议对于混合（债务、股权）资本工具的要求而设计的一种债券形式，包括一系列同时具有股本资本和债务特性的工具，所募资金可计入银行附属资本。与次级债相比，混合资本债券具有较高的资本属性，当银行倒闭或清算时，其清偿顺序列于次级债之后，先于股权资本。</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74663" y="1524000"/>
            <a:ext cx="80740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25000"/>
              </a:lnSpc>
            </a:pPr>
            <a:r>
              <a:rPr lang="zh-CN" altLang="en-US" sz="2100">
                <a:latin typeface="宋体" pitchFamily="2" charset="-122"/>
              </a:rPr>
              <a:t>    所谓“私募债”，即指相对于公募发行而言、向特定数量的投资人发行债务融资工具，并限定在特定投资人范围内流通转让、不可全市场流通的发行方式。由于向特定发行人发行，相较公募债，私募债更灵活、发行更便利、信息披露要求也更简化。</a:t>
            </a:r>
          </a:p>
          <a:p>
            <a:pPr eaLnBrk="1" hangingPunct="1">
              <a:lnSpc>
                <a:spcPct val="125000"/>
              </a:lnSpc>
            </a:pPr>
            <a:r>
              <a:rPr lang="zh-CN" altLang="en-US" sz="2100">
                <a:latin typeface="宋体" pitchFamily="2" charset="-122"/>
              </a:rPr>
              <a:t>    私募债的发行价格、发行利率和涉及费率，均由买卖双方按市场方式定价并签订《定向发行协议》；在评级和审核方面，不强制要求信用评级等市场中介服务；在信息披露方面，信披方式可由买卖双方协商确定。私募债的发行需在交易商协会进行以实名制记账方式进行集中托管。</a:t>
            </a:r>
          </a:p>
          <a:p>
            <a:pPr eaLnBrk="1" hangingPunct="1">
              <a:lnSpc>
                <a:spcPct val="125000"/>
              </a:lnSpc>
            </a:pPr>
            <a:r>
              <a:rPr lang="zh-CN" altLang="en-US" sz="2100">
                <a:latin typeface="宋体" pitchFamily="2" charset="-122"/>
              </a:rPr>
              <a:t>    交易商协会希望通过投资品种的创新吸引更多风险偏好型投资者入市。</a:t>
            </a:r>
          </a:p>
          <a:p>
            <a:pPr eaLnBrk="1" hangingPunct="1"/>
            <a:endParaRPr lang="zh-CN" altLang="en-US">
              <a:latin typeface="Arial" pitchFamily="34" charset="0"/>
            </a:endParaRPr>
          </a:p>
        </p:txBody>
      </p:sp>
      <p:sp>
        <p:nvSpPr>
          <p:cNvPr id="87043" name="Text Box 3"/>
          <p:cNvSpPr txBox="1">
            <a:spLocks noChangeArrowheads="1"/>
          </p:cNvSpPr>
          <p:nvPr/>
        </p:nvSpPr>
        <p:spPr bwMode="auto">
          <a:xfrm>
            <a:off x="1079500" y="784225"/>
            <a:ext cx="337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525" tIns="39763" rIns="79525" bIns="39763">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a:solidFill>
                  <a:schemeClr val="tx2"/>
                </a:solidFill>
                <a:latin typeface="Arial" pitchFamily="34" charset="0"/>
              </a:rPr>
              <a:t>投资品种：私募债券</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a:xfrm>
            <a:off x="457200" y="704088"/>
            <a:ext cx="8229600" cy="972312"/>
          </a:xfrm>
        </p:spPr>
        <p:txBody>
          <a:bodyPr>
            <a:normAutofit/>
          </a:bodyPr>
          <a:lstStyle/>
          <a:p>
            <a:pPr eaLnBrk="1" hangingPunct="1"/>
            <a:r>
              <a:rPr lang="zh-CN" altLang="en-US" sz="4400" dirty="0" smtClean="0">
                <a:latin typeface="宋体" pitchFamily="2" charset="-122"/>
              </a:rPr>
              <a:t>交易所债券市场</a:t>
            </a:r>
          </a:p>
        </p:txBody>
      </p:sp>
      <p:sp>
        <p:nvSpPr>
          <p:cNvPr id="88069" name="Rectangle 3"/>
          <p:cNvSpPr>
            <a:spLocks noGrp="1" noChangeArrowheads="1"/>
          </p:cNvSpPr>
          <p:nvPr>
            <p:ph idx="1"/>
          </p:nvPr>
        </p:nvSpPr>
        <p:spPr/>
        <p:txBody>
          <a:bodyPr/>
          <a:lstStyle/>
          <a:p>
            <a:pPr eaLnBrk="1" hangingPunct="1"/>
            <a:r>
              <a:rPr lang="zh-CN" altLang="en-US" smtClean="0">
                <a:latin typeface="宋体" pitchFamily="2" charset="-122"/>
              </a:rPr>
              <a:t>交易所债券市场是各类投资人包括机构和个人进行债券买卖的场所。交易所市场是场内市场，集中竞价，撮合成交。</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zh-CN" altLang="en-US" smtClean="0"/>
              <a:t>债券定价</a:t>
            </a:r>
          </a:p>
        </p:txBody>
      </p:sp>
      <p:sp>
        <p:nvSpPr>
          <p:cNvPr id="89093" name="Rectangle 3"/>
          <p:cNvSpPr>
            <a:spLocks noGrp="1" noChangeArrowheads="1"/>
          </p:cNvSpPr>
          <p:nvPr>
            <p:ph idx="1"/>
          </p:nvPr>
        </p:nvSpPr>
        <p:spPr/>
        <p:txBody>
          <a:bodyPr/>
          <a:lstStyle/>
          <a:p>
            <a:pPr eaLnBrk="1" hangingPunct="1"/>
            <a:r>
              <a:rPr lang="zh-CN" altLang="en-US" smtClean="0"/>
              <a:t>收入资本化方法</a:t>
            </a:r>
          </a:p>
          <a:p>
            <a:pPr eaLnBrk="1" hangingPunct="1"/>
            <a:r>
              <a:rPr lang="zh-CN" altLang="en-US" smtClean="0"/>
              <a:t>判断债券价格高估或低估的方法</a:t>
            </a:r>
          </a:p>
          <a:p>
            <a:pPr eaLnBrk="1" hangingPunct="1"/>
            <a:r>
              <a:rPr lang="zh-CN" altLang="en-US" smtClean="0"/>
              <a:t>债券属性与债券价格</a:t>
            </a:r>
          </a:p>
          <a:p>
            <a:pPr eaLnBrk="1" hangingPunct="1"/>
            <a:r>
              <a:rPr lang="zh-CN" altLang="en-US" smtClean="0"/>
              <a:t>债券定价原理</a:t>
            </a:r>
          </a:p>
          <a:p>
            <a:pPr eaLnBrk="1" hangingPunct="1"/>
            <a:r>
              <a:rPr lang="zh-CN" altLang="en-US" smtClean="0"/>
              <a:t>久期和凸性</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eaLnBrk="1" hangingPunct="1"/>
            <a:r>
              <a:rPr lang="zh-CN" altLang="en-US" smtClean="0"/>
              <a:t>债券基本参数 </a:t>
            </a:r>
          </a:p>
        </p:txBody>
      </p:sp>
      <p:sp>
        <p:nvSpPr>
          <p:cNvPr id="90117" name="Rectangle 3"/>
          <p:cNvSpPr>
            <a:spLocks noGrp="1" noChangeArrowheads="1"/>
          </p:cNvSpPr>
          <p:nvPr>
            <p:ph idx="1"/>
          </p:nvPr>
        </p:nvSpPr>
        <p:spPr/>
        <p:txBody>
          <a:bodyPr/>
          <a:lstStyle/>
          <a:p>
            <a:pPr eaLnBrk="1" hangingPunct="1"/>
            <a:r>
              <a:rPr lang="zh-CN" altLang="en-US" smtClean="0"/>
              <a:t>票面价值</a:t>
            </a:r>
          </a:p>
          <a:p>
            <a:pPr eaLnBrk="1" hangingPunct="1"/>
            <a:r>
              <a:rPr lang="zh-CN" altLang="en-US" smtClean="0"/>
              <a:t>票面利息率</a:t>
            </a:r>
          </a:p>
          <a:p>
            <a:pPr eaLnBrk="1" hangingPunct="1"/>
            <a:r>
              <a:rPr lang="zh-CN" altLang="en-US" smtClean="0"/>
              <a:t>到期日</a:t>
            </a:r>
          </a:p>
          <a:p>
            <a:pPr eaLnBrk="1" hangingPunct="1"/>
            <a:r>
              <a:rPr lang="zh-CN" altLang="en-US" smtClean="0"/>
              <a:t>发行价格 </a:t>
            </a:r>
            <a:br>
              <a:rPr lang="zh-CN" altLang="en-US" smtClean="0"/>
            </a:br>
            <a:endParaRPr lang="zh-CN" altLang="en-US"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eaLnBrk="1" hangingPunct="1"/>
            <a:r>
              <a:rPr lang="zh-CN" altLang="en-US" smtClean="0"/>
              <a:t>债券现金流分析：普通债券</a:t>
            </a:r>
          </a:p>
        </p:txBody>
      </p:sp>
      <p:sp>
        <p:nvSpPr>
          <p:cNvPr id="91141" name="AutoShape 3"/>
          <p:cNvSpPr>
            <a:spLocks noChangeAspect="1" noChangeArrowheads="1"/>
          </p:cNvSpPr>
          <p:nvPr/>
        </p:nvSpPr>
        <p:spPr bwMode="auto">
          <a:xfrm>
            <a:off x="838200" y="1828800"/>
            <a:ext cx="76962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2" name="Line 4"/>
          <p:cNvSpPr>
            <a:spLocks noChangeShapeType="1"/>
          </p:cNvSpPr>
          <p:nvPr/>
        </p:nvSpPr>
        <p:spPr bwMode="auto">
          <a:xfrm>
            <a:off x="1479550" y="4894263"/>
            <a:ext cx="6413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09" name="Line 5"/>
          <p:cNvSpPr>
            <a:spLocks noChangeShapeType="1"/>
          </p:cNvSpPr>
          <p:nvPr/>
        </p:nvSpPr>
        <p:spPr bwMode="auto">
          <a:xfrm flipV="1">
            <a:off x="2719388" y="4279900"/>
            <a:ext cx="1587" cy="6143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0" name="Line 6"/>
          <p:cNvSpPr>
            <a:spLocks noChangeShapeType="1"/>
          </p:cNvSpPr>
          <p:nvPr/>
        </p:nvSpPr>
        <p:spPr bwMode="auto">
          <a:xfrm flipV="1">
            <a:off x="4044950" y="4279900"/>
            <a:ext cx="0" cy="6143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1" name="Line 7"/>
          <p:cNvSpPr>
            <a:spLocks noChangeShapeType="1"/>
          </p:cNvSpPr>
          <p:nvPr/>
        </p:nvSpPr>
        <p:spPr bwMode="auto">
          <a:xfrm flipV="1">
            <a:off x="5327650" y="4279900"/>
            <a:ext cx="1588" cy="6143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2" name="Line 8"/>
          <p:cNvSpPr>
            <a:spLocks noChangeShapeType="1"/>
          </p:cNvSpPr>
          <p:nvPr/>
        </p:nvSpPr>
        <p:spPr bwMode="auto">
          <a:xfrm flipV="1">
            <a:off x="6610350" y="3054350"/>
            <a:ext cx="1588" cy="1839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3" name="Line 9"/>
          <p:cNvSpPr>
            <a:spLocks noChangeShapeType="1"/>
          </p:cNvSpPr>
          <p:nvPr/>
        </p:nvSpPr>
        <p:spPr bwMode="auto">
          <a:xfrm flipV="1">
            <a:off x="6596063" y="4279900"/>
            <a:ext cx="1587" cy="6143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10"/>
          <p:cNvSpPr txBox="1">
            <a:spLocks noChangeArrowheads="1"/>
          </p:cNvSpPr>
          <p:nvPr/>
        </p:nvSpPr>
        <p:spPr bwMode="auto">
          <a:xfrm>
            <a:off x="2505075" y="3667125"/>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1</a:t>
            </a:r>
            <a:endParaRPr lang="en-US" altLang="zh-CN" sz="2400"/>
          </a:p>
        </p:txBody>
      </p:sp>
      <p:sp>
        <p:nvSpPr>
          <p:cNvPr id="91149" name="Text Box 11"/>
          <p:cNvSpPr txBox="1">
            <a:spLocks noChangeArrowheads="1"/>
          </p:cNvSpPr>
          <p:nvPr/>
        </p:nvSpPr>
        <p:spPr bwMode="auto">
          <a:xfrm>
            <a:off x="3830638" y="3667125"/>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2</a:t>
            </a:r>
            <a:endParaRPr lang="en-US" altLang="zh-CN" sz="2400"/>
          </a:p>
        </p:txBody>
      </p:sp>
      <p:sp>
        <p:nvSpPr>
          <p:cNvPr id="91150" name="Text Box 12"/>
          <p:cNvSpPr txBox="1">
            <a:spLocks noChangeArrowheads="1"/>
          </p:cNvSpPr>
          <p:nvPr/>
        </p:nvSpPr>
        <p:spPr bwMode="auto">
          <a:xfrm>
            <a:off x="4900613" y="3667125"/>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3</a:t>
            </a:r>
            <a:endParaRPr lang="en-US" altLang="zh-CN" sz="2400"/>
          </a:p>
        </p:txBody>
      </p:sp>
      <p:sp>
        <p:nvSpPr>
          <p:cNvPr id="91151" name="Text Box 13"/>
          <p:cNvSpPr txBox="1">
            <a:spLocks noChangeArrowheads="1"/>
          </p:cNvSpPr>
          <p:nvPr/>
        </p:nvSpPr>
        <p:spPr bwMode="auto">
          <a:xfrm>
            <a:off x="5969000" y="3667125"/>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4</a:t>
            </a:r>
            <a:endParaRPr lang="en-US" altLang="zh-CN" sz="2400"/>
          </a:p>
        </p:txBody>
      </p:sp>
      <p:sp>
        <p:nvSpPr>
          <p:cNvPr id="91152" name="Text Box 14"/>
          <p:cNvSpPr txBox="1">
            <a:spLocks noChangeArrowheads="1"/>
          </p:cNvSpPr>
          <p:nvPr/>
        </p:nvSpPr>
        <p:spPr bwMode="auto">
          <a:xfrm>
            <a:off x="6610350" y="2646363"/>
            <a:ext cx="8556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F</a:t>
            </a:r>
            <a:endParaRPr lang="en-US" altLang="zh-CN" sz="2400"/>
          </a:p>
        </p:txBody>
      </p:sp>
      <p:sp>
        <p:nvSpPr>
          <p:cNvPr id="91153" name="Text Box 15"/>
          <p:cNvSpPr txBox="1">
            <a:spLocks noChangeArrowheads="1"/>
          </p:cNvSpPr>
          <p:nvPr/>
        </p:nvSpPr>
        <p:spPr bwMode="auto">
          <a:xfrm>
            <a:off x="1265238" y="4894263"/>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0</a:t>
            </a:r>
            <a:endParaRPr lang="en-US" altLang="zh-CN" sz="2400"/>
          </a:p>
        </p:txBody>
      </p:sp>
      <p:sp>
        <p:nvSpPr>
          <p:cNvPr id="91154" name="Text Box 16"/>
          <p:cNvSpPr txBox="1">
            <a:spLocks noChangeArrowheads="1"/>
          </p:cNvSpPr>
          <p:nvPr/>
        </p:nvSpPr>
        <p:spPr bwMode="auto">
          <a:xfrm>
            <a:off x="2335213" y="4894263"/>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1</a:t>
            </a:r>
            <a:endParaRPr lang="en-US" altLang="zh-CN" sz="2400"/>
          </a:p>
        </p:txBody>
      </p:sp>
      <p:sp>
        <p:nvSpPr>
          <p:cNvPr id="91155" name="Text Box 17"/>
          <p:cNvSpPr txBox="1">
            <a:spLocks noChangeArrowheads="1"/>
          </p:cNvSpPr>
          <p:nvPr/>
        </p:nvSpPr>
        <p:spPr bwMode="auto">
          <a:xfrm>
            <a:off x="3617913" y="4894263"/>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2</a:t>
            </a:r>
            <a:endParaRPr lang="en-US" altLang="zh-CN" sz="2400"/>
          </a:p>
        </p:txBody>
      </p:sp>
      <p:sp>
        <p:nvSpPr>
          <p:cNvPr id="91156" name="Text Box 18"/>
          <p:cNvSpPr txBox="1">
            <a:spLocks noChangeArrowheads="1"/>
          </p:cNvSpPr>
          <p:nvPr/>
        </p:nvSpPr>
        <p:spPr bwMode="auto">
          <a:xfrm>
            <a:off x="4900613" y="4894263"/>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3</a:t>
            </a:r>
            <a:endParaRPr lang="en-US" altLang="zh-CN" sz="2400"/>
          </a:p>
        </p:txBody>
      </p:sp>
      <p:sp>
        <p:nvSpPr>
          <p:cNvPr id="91157" name="Text Box 19"/>
          <p:cNvSpPr txBox="1">
            <a:spLocks noChangeArrowheads="1"/>
          </p:cNvSpPr>
          <p:nvPr/>
        </p:nvSpPr>
        <p:spPr bwMode="auto">
          <a:xfrm>
            <a:off x="6183313" y="4894263"/>
            <a:ext cx="641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4</a:t>
            </a:r>
            <a:endParaRPr lang="en-US" altLang="zh-CN" sz="240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strips(downLeft)">
                                      <p:cBhvr>
                                        <p:cTn id="7" dur="500"/>
                                        <p:tgtEl>
                                          <p:spTgt spid="98309"/>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98310"/>
                                        </p:tgtEl>
                                        <p:attrNameLst>
                                          <p:attrName>style.visibility</p:attrName>
                                        </p:attrNameLst>
                                      </p:cBhvr>
                                      <p:to>
                                        <p:strVal val="visible"/>
                                      </p:to>
                                    </p:set>
                                    <p:animEffect transition="in" filter="strips(downLeft)">
                                      <p:cBhvr>
                                        <p:cTn id="11" dur="500"/>
                                        <p:tgtEl>
                                          <p:spTgt spid="98310"/>
                                        </p:tgtEl>
                                      </p:cBhvr>
                                    </p:animEffect>
                                  </p:childTnLst>
                                </p:cTn>
                              </p:par>
                            </p:childTnLst>
                          </p:cTn>
                        </p:par>
                        <p:par>
                          <p:cTn id="12" fill="hold" nodeType="afterGroup">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98311"/>
                                        </p:tgtEl>
                                        <p:attrNameLst>
                                          <p:attrName>style.visibility</p:attrName>
                                        </p:attrNameLst>
                                      </p:cBhvr>
                                      <p:to>
                                        <p:strVal val="visible"/>
                                      </p:to>
                                    </p:set>
                                    <p:animEffect transition="in" filter="strips(downLeft)">
                                      <p:cBhvr>
                                        <p:cTn id="15" dur="500"/>
                                        <p:tgtEl>
                                          <p:spTgt spid="98311"/>
                                        </p:tgtEl>
                                      </p:cBhvr>
                                    </p:animEffect>
                                  </p:childTnLst>
                                </p:cTn>
                              </p:par>
                            </p:childTnLst>
                          </p:cTn>
                        </p:par>
                        <p:par>
                          <p:cTn id="16" fill="hold" nodeType="afterGroup">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98313"/>
                                        </p:tgtEl>
                                        <p:attrNameLst>
                                          <p:attrName>style.visibility</p:attrName>
                                        </p:attrNameLst>
                                      </p:cBhvr>
                                      <p:to>
                                        <p:strVal val="visible"/>
                                      </p:to>
                                    </p:set>
                                    <p:animEffect transition="in" filter="strips(downLeft)">
                                      <p:cBhvr>
                                        <p:cTn id="19" dur="500"/>
                                        <p:tgtEl>
                                          <p:spTgt spid="983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98312"/>
                                        </p:tgtEl>
                                        <p:attrNameLst>
                                          <p:attrName>style.visibility</p:attrName>
                                        </p:attrNameLst>
                                      </p:cBhvr>
                                      <p:to>
                                        <p:strVal val="visible"/>
                                      </p:to>
                                    </p:set>
                                    <p:animEffect transition="in" filter="strips(downLeft)">
                                      <p:cBhvr>
                                        <p:cTn id="24" dur="500"/>
                                        <p:tgtEl>
                                          <p:spTgt spid="9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98310" grpId="0" animBg="1"/>
      <p:bldP spid="98311" grpId="0" animBg="1"/>
      <p:bldP spid="98312" grpId="0" animBg="1"/>
      <p:bldP spid="983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pPr eaLnBrk="1" hangingPunct="1"/>
            <a:r>
              <a:rPr lang="zh-CN" altLang="en-US" smtClean="0"/>
              <a:t>债券现金流分析：普通债券</a:t>
            </a:r>
          </a:p>
        </p:txBody>
      </p:sp>
      <p:sp>
        <p:nvSpPr>
          <p:cNvPr id="92165" name="Rectangle 3"/>
          <p:cNvSpPr>
            <a:spLocks noGrp="1" noChangeArrowheads="1"/>
          </p:cNvSpPr>
          <p:nvPr>
            <p:ph idx="1"/>
          </p:nvPr>
        </p:nvSpPr>
        <p:spPr/>
        <p:txBody>
          <a:bodyPr/>
          <a:lstStyle/>
          <a:p>
            <a:pPr eaLnBrk="1" hangingPunct="1"/>
            <a:r>
              <a:rPr lang="en-US" altLang="zh-CN" smtClean="0"/>
              <a:t>CF</a:t>
            </a:r>
            <a:r>
              <a:rPr lang="en-US" altLang="zh-CN" baseline="-25000" smtClean="0"/>
              <a:t>1</a:t>
            </a:r>
            <a:r>
              <a:rPr lang="en-US" altLang="zh-CN" smtClean="0"/>
              <a:t>=I</a:t>
            </a:r>
            <a:r>
              <a:rPr lang="en-US" altLang="zh-CN" baseline="-25000" smtClean="0"/>
              <a:t>1</a:t>
            </a:r>
            <a:r>
              <a:rPr lang="zh-CN" altLang="en-US" smtClean="0"/>
              <a:t>，</a:t>
            </a:r>
          </a:p>
          <a:p>
            <a:pPr eaLnBrk="1" hangingPunct="1"/>
            <a:r>
              <a:rPr lang="en-US" altLang="zh-CN" smtClean="0"/>
              <a:t>CF</a:t>
            </a:r>
            <a:r>
              <a:rPr lang="en-US" altLang="zh-CN" baseline="-25000" smtClean="0"/>
              <a:t>2</a:t>
            </a:r>
            <a:r>
              <a:rPr lang="en-US" altLang="zh-CN" smtClean="0"/>
              <a:t>=I</a:t>
            </a:r>
            <a:r>
              <a:rPr lang="en-US" altLang="zh-CN" baseline="-25000" smtClean="0"/>
              <a:t>2</a:t>
            </a:r>
            <a:r>
              <a:rPr lang="zh-CN" altLang="en-US" smtClean="0"/>
              <a:t>，</a:t>
            </a:r>
          </a:p>
          <a:p>
            <a:pPr eaLnBrk="1" hangingPunct="1"/>
            <a:r>
              <a:rPr lang="en-US" altLang="zh-CN" smtClean="0"/>
              <a:t>CF</a:t>
            </a:r>
            <a:r>
              <a:rPr lang="en-US" altLang="zh-CN" baseline="-25000" smtClean="0"/>
              <a:t>3</a:t>
            </a:r>
            <a:r>
              <a:rPr lang="en-US" altLang="zh-CN" smtClean="0"/>
              <a:t>=I</a:t>
            </a:r>
            <a:r>
              <a:rPr lang="en-US" altLang="zh-CN" baseline="-25000" smtClean="0"/>
              <a:t>3</a:t>
            </a:r>
            <a:r>
              <a:rPr lang="zh-CN" altLang="en-US" smtClean="0"/>
              <a:t>，</a:t>
            </a:r>
          </a:p>
          <a:p>
            <a:pPr eaLnBrk="1" hangingPunct="1"/>
            <a:r>
              <a:rPr lang="en-US" altLang="zh-CN" smtClean="0"/>
              <a:t>CF</a:t>
            </a:r>
            <a:r>
              <a:rPr lang="en-US" altLang="zh-CN" baseline="-25000" smtClean="0"/>
              <a:t>4</a:t>
            </a:r>
            <a:r>
              <a:rPr lang="en-US" altLang="zh-CN" smtClean="0"/>
              <a:t>=I</a:t>
            </a:r>
            <a:r>
              <a:rPr lang="en-US" altLang="zh-CN" baseline="-25000" smtClean="0"/>
              <a:t>4</a:t>
            </a:r>
            <a:r>
              <a:rPr lang="en-US" altLang="zh-CN" smtClean="0"/>
              <a:t>+F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eaLnBrk="1" hangingPunct="1"/>
            <a:r>
              <a:rPr lang="zh-CN" altLang="en-US" smtClean="0"/>
              <a:t>债券现金流分析：贴现债券</a:t>
            </a:r>
          </a:p>
        </p:txBody>
      </p:sp>
      <p:grpSp>
        <p:nvGrpSpPr>
          <p:cNvPr id="93189" name="Group 3"/>
          <p:cNvGrpSpPr>
            <a:grpSpLocks noChangeAspect="1"/>
          </p:cNvGrpSpPr>
          <p:nvPr/>
        </p:nvGrpSpPr>
        <p:grpSpPr bwMode="auto">
          <a:xfrm>
            <a:off x="838200" y="1981200"/>
            <a:ext cx="7543800" cy="3632200"/>
            <a:chOff x="2520" y="7290"/>
            <a:chExt cx="6480" cy="3120"/>
          </a:xfrm>
        </p:grpSpPr>
        <p:sp>
          <p:nvSpPr>
            <p:cNvPr id="93190" name="AutoShape 4"/>
            <p:cNvSpPr>
              <a:spLocks noChangeAspect="1" noChangeArrowheads="1"/>
            </p:cNvSpPr>
            <p:nvPr/>
          </p:nvSpPr>
          <p:spPr bwMode="auto">
            <a:xfrm>
              <a:off x="2520" y="7290"/>
              <a:ext cx="6480"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91" name="Line 5"/>
            <p:cNvSpPr>
              <a:spLocks noChangeShapeType="1"/>
            </p:cNvSpPr>
            <p:nvPr/>
          </p:nvSpPr>
          <p:spPr bwMode="auto">
            <a:xfrm>
              <a:off x="3060" y="9630"/>
              <a:ext cx="5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2" name="Line 6"/>
            <p:cNvSpPr>
              <a:spLocks noChangeShapeType="1"/>
            </p:cNvSpPr>
            <p:nvPr/>
          </p:nvSpPr>
          <p:spPr bwMode="auto">
            <a:xfrm flipV="1">
              <a:off x="7380" y="8226"/>
              <a:ext cx="1" cy="1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Text Box 7"/>
            <p:cNvSpPr txBox="1">
              <a:spLocks noChangeArrowheads="1"/>
            </p:cNvSpPr>
            <p:nvPr/>
          </p:nvSpPr>
          <p:spPr bwMode="auto">
            <a:xfrm>
              <a:off x="7380" y="791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F</a:t>
              </a:r>
              <a:endParaRPr lang="en-US" altLang="zh-CN" sz="2400"/>
            </a:p>
          </p:txBody>
        </p:sp>
        <p:sp>
          <p:nvSpPr>
            <p:cNvPr id="93194" name="Text Box 8"/>
            <p:cNvSpPr txBox="1">
              <a:spLocks noChangeArrowheads="1"/>
            </p:cNvSpPr>
            <p:nvPr/>
          </p:nvSpPr>
          <p:spPr bwMode="auto">
            <a:xfrm>
              <a:off x="288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0</a:t>
              </a:r>
              <a:endParaRPr lang="en-US" altLang="zh-CN" sz="2400"/>
            </a:p>
          </p:txBody>
        </p:sp>
        <p:sp>
          <p:nvSpPr>
            <p:cNvPr id="93195" name="Text Box 9"/>
            <p:cNvSpPr txBox="1">
              <a:spLocks noChangeArrowheads="1"/>
            </p:cNvSpPr>
            <p:nvPr/>
          </p:nvSpPr>
          <p:spPr bwMode="auto">
            <a:xfrm>
              <a:off x="378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1</a:t>
              </a:r>
              <a:endParaRPr lang="en-US" altLang="zh-CN" sz="2400"/>
            </a:p>
          </p:txBody>
        </p:sp>
        <p:sp>
          <p:nvSpPr>
            <p:cNvPr id="93196" name="Text Box 10"/>
            <p:cNvSpPr txBox="1">
              <a:spLocks noChangeArrowheads="1"/>
            </p:cNvSpPr>
            <p:nvPr/>
          </p:nvSpPr>
          <p:spPr bwMode="auto">
            <a:xfrm>
              <a:off x="486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2</a:t>
              </a:r>
              <a:endParaRPr lang="en-US" altLang="zh-CN" sz="2400"/>
            </a:p>
          </p:txBody>
        </p:sp>
        <p:sp>
          <p:nvSpPr>
            <p:cNvPr id="93197" name="Text Box 11"/>
            <p:cNvSpPr txBox="1">
              <a:spLocks noChangeArrowheads="1"/>
            </p:cNvSpPr>
            <p:nvPr/>
          </p:nvSpPr>
          <p:spPr bwMode="auto">
            <a:xfrm>
              <a:off x="594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3</a:t>
              </a:r>
              <a:endParaRPr lang="en-US" altLang="zh-CN" sz="2400"/>
            </a:p>
          </p:txBody>
        </p:sp>
        <p:sp>
          <p:nvSpPr>
            <p:cNvPr id="93198" name="Text Box 12"/>
            <p:cNvSpPr txBox="1">
              <a:spLocks noChangeArrowheads="1"/>
            </p:cNvSpPr>
            <p:nvPr/>
          </p:nvSpPr>
          <p:spPr bwMode="auto">
            <a:xfrm>
              <a:off x="702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4</a:t>
              </a:r>
              <a:endParaRPr lang="en-US" altLang="zh-CN" sz="2400"/>
            </a:p>
          </p:txBody>
        </p:sp>
      </p:gr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noAutofit/>
          </a:bodyPr>
          <a:lstStyle/>
          <a:p>
            <a:r>
              <a:rPr lang="en-US" altLang="zh-CN" sz="4000" dirty="0" smtClean="0">
                <a:solidFill>
                  <a:srgbClr val="000000"/>
                </a:solidFill>
                <a:latin typeface="宋体" pitchFamily="2" charset="-122"/>
              </a:rPr>
              <a:t>《</a:t>
            </a:r>
            <a:r>
              <a:rPr lang="zh-CN" altLang="en-US" sz="4000" dirty="0" smtClean="0">
                <a:solidFill>
                  <a:srgbClr val="000000"/>
                </a:solidFill>
                <a:latin typeface="宋体" pitchFamily="2" charset="-122"/>
              </a:rPr>
              <a:t>预算法</a:t>
            </a:r>
            <a:r>
              <a:rPr lang="en-US" altLang="zh-CN" sz="4000" dirty="0" smtClean="0">
                <a:solidFill>
                  <a:srgbClr val="000000"/>
                </a:solidFill>
                <a:latin typeface="宋体" pitchFamily="2" charset="-122"/>
              </a:rPr>
              <a:t>》</a:t>
            </a:r>
            <a:r>
              <a:rPr lang="zh-CN" altLang="en-US" sz="4000" dirty="0" smtClean="0">
                <a:solidFill>
                  <a:srgbClr val="000000"/>
                </a:solidFill>
                <a:latin typeface="宋体" pitchFamily="2" charset="-122"/>
              </a:rPr>
              <a:t>对地方政府债务的规定</a:t>
            </a:r>
            <a:endParaRPr lang="zh-CN" altLang="en-US" sz="4000" dirty="0" smtClean="0"/>
          </a:p>
        </p:txBody>
      </p:sp>
      <p:sp>
        <p:nvSpPr>
          <p:cNvPr id="3" name="内容占位符 2"/>
          <p:cNvSpPr>
            <a:spLocks noGrp="1"/>
          </p:cNvSpPr>
          <p:nvPr>
            <p:ph idx="1"/>
          </p:nvPr>
        </p:nvSpPr>
        <p:spPr/>
        <p:txBody>
          <a:bodyPr>
            <a:normAutofit fontScale="92500" lnSpcReduction="20000"/>
          </a:bodyPr>
          <a:lstStyle/>
          <a:p>
            <a:pPr>
              <a:defRPr/>
            </a:pP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中华人民共和国预算法</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1994</a:t>
            </a:r>
            <a:r>
              <a:rPr lang="zh-CN" altLang="en-US" dirty="0" smtClean="0">
                <a:latin typeface="Times New Roman" pitchFamily="18" charset="0"/>
                <a:cs typeface="Times New Roman" pitchFamily="18" charset="0"/>
              </a:rPr>
              <a:t>年）</a:t>
            </a:r>
            <a:endParaRPr lang="en-US" altLang="zh-CN" dirty="0" smtClean="0">
              <a:latin typeface="Times New Roman" pitchFamily="18" charset="0"/>
              <a:cs typeface="Times New Roman" pitchFamily="18" charset="0"/>
            </a:endParaRPr>
          </a:p>
          <a:p>
            <a:pPr lvl="1">
              <a:defRPr/>
            </a:pPr>
            <a:r>
              <a:rPr lang="zh-CN" altLang="en-US" dirty="0" smtClean="0">
                <a:latin typeface="Times New Roman" pitchFamily="18" charset="0"/>
                <a:cs typeface="Times New Roman" pitchFamily="18" charset="0"/>
              </a:rPr>
              <a:t>第二十八条　地方各级预算按照量入为出、收支平衡的原则编制，不列赤字。除法律和国务院另有规定外，地方政府不得发行地方政府债券。</a:t>
            </a:r>
          </a:p>
          <a:p>
            <a:pPr>
              <a:defRPr/>
            </a:pPr>
            <a:r>
              <a:rPr lang="zh-CN" altLang="en-US" dirty="0" smtClean="0">
                <a:latin typeface="Times New Roman" pitchFamily="18" charset="0"/>
                <a:cs typeface="Times New Roman" pitchFamily="18" charset="0"/>
              </a:rPr>
              <a:t>预算法修订（</a:t>
            </a:r>
            <a:r>
              <a:rPr lang="en-US" altLang="zh-CN" dirty="0" smtClean="0">
                <a:latin typeface="Times New Roman" pitchFamily="18" charset="0"/>
                <a:cs typeface="Times New Roman" pitchFamily="18" charset="0"/>
              </a:rPr>
              <a:t>2012-2014</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defRPr/>
            </a:pPr>
            <a:r>
              <a:rPr lang="zh-CN" altLang="en-US" dirty="0" smtClean="0">
                <a:latin typeface="Times New Roman" pitchFamily="18" charset="0"/>
                <a:cs typeface="Times New Roman" pitchFamily="18" charset="0"/>
              </a:rPr>
              <a:t>一稿：对地方政府债务实行“限额管理”</a:t>
            </a:r>
            <a:endParaRPr lang="en-US" altLang="zh-CN" dirty="0" smtClean="0">
              <a:latin typeface="Times New Roman" pitchFamily="18" charset="0"/>
              <a:cs typeface="Times New Roman" pitchFamily="18" charset="0"/>
            </a:endParaRPr>
          </a:p>
          <a:p>
            <a:pPr lvl="1">
              <a:defRPr/>
            </a:pPr>
            <a:r>
              <a:rPr lang="zh-CN" altLang="en-US" dirty="0" smtClean="0">
                <a:latin typeface="Times New Roman" pitchFamily="18" charset="0"/>
                <a:cs typeface="Times New Roman" pitchFamily="18" charset="0"/>
              </a:rPr>
              <a:t>二稿：重申除法律和国务院另有规定外，地方政府不得发行地方政府债券。</a:t>
            </a:r>
            <a:endParaRPr lang="en-US" altLang="zh-CN" dirty="0" smtClean="0">
              <a:latin typeface="Times New Roman" pitchFamily="18" charset="0"/>
              <a:cs typeface="Times New Roman" pitchFamily="18" charset="0"/>
            </a:endParaRPr>
          </a:p>
          <a:p>
            <a:pPr lvl="1">
              <a:defRPr/>
            </a:pPr>
            <a:r>
              <a:rPr lang="en-US" altLang="zh-CN" dirty="0" smtClean="0">
                <a:latin typeface="Times New Roman" pitchFamily="18" charset="0"/>
                <a:cs typeface="Times New Roman" pitchFamily="18" charset="0"/>
              </a:rPr>
              <a:t>2014</a:t>
            </a:r>
            <a:r>
              <a:rPr lang="zh-CN" altLang="en-US" dirty="0" smtClean="0">
                <a:latin typeface="Times New Roman" pitchFamily="18" charset="0"/>
                <a:cs typeface="Times New Roman" pitchFamily="18" charset="0"/>
              </a:rPr>
              <a:t>年</a:t>
            </a:r>
            <a:r>
              <a:rPr lang="en-US" altLang="zh-CN" dirty="0" smtClean="0">
                <a:latin typeface="Times New Roman" pitchFamily="18" charset="0"/>
                <a:cs typeface="Times New Roman" pitchFamily="18" charset="0"/>
              </a:rPr>
              <a:t>8</a:t>
            </a:r>
            <a:r>
              <a:rPr lang="zh-CN" altLang="en-US" dirty="0">
                <a:latin typeface="Times New Roman" pitchFamily="18" charset="0"/>
                <a:cs typeface="Times New Roman" pitchFamily="18" charset="0"/>
              </a:rPr>
              <a:t>月十二届全国人大常委会第十次会议第四次审议并通过修改预算法的</a:t>
            </a:r>
            <a:r>
              <a:rPr lang="zh-CN" altLang="en-US" dirty="0" smtClean="0">
                <a:latin typeface="Times New Roman" pitchFamily="18" charset="0"/>
                <a:cs typeface="Times New Roman" pitchFamily="18" charset="0"/>
              </a:rPr>
              <a:t>决定：</a:t>
            </a:r>
            <a:r>
              <a:rPr lang="zh-CN" altLang="en-US" dirty="0">
                <a:latin typeface="Times New Roman" pitchFamily="18" charset="0"/>
                <a:cs typeface="Times New Roman" pitchFamily="18" charset="0"/>
              </a:rPr>
              <a:t>修改后的新预算法对地方政府举债进行了明确规定，一方面是我国首次从法律上赋予了地方政府举债的权力 ；另一方面对地方举债的主体、规模、管理、偿还、用途、责任追究等方面作了严格规范和约束</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defRPr/>
            </a:pPr>
            <a:r>
              <a:rPr lang="zh-CN" altLang="en-US" dirty="0" smtClean="0">
                <a:latin typeface="Times New Roman" pitchFamily="18" charset="0"/>
                <a:cs typeface="Times New Roman" pitchFamily="18" charset="0"/>
              </a:rPr>
              <a:t>新预算法，</a:t>
            </a:r>
            <a:r>
              <a:rPr lang="en-US" altLang="zh-CN" dirty="0" smtClean="0">
                <a:latin typeface="Times New Roman" pitchFamily="18" charset="0"/>
                <a:cs typeface="Times New Roman" pitchFamily="18" charset="0"/>
              </a:rPr>
              <a:t>2015</a:t>
            </a:r>
            <a:r>
              <a:rPr lang="zh-CN" altLang="en-US" dirty="0" smtClean="0">
                <a:latin typeface="Times New Roman" pitchFamily="18" charset="0"/>
                <a:cs typeface="Times New Roman" pitchFamily="18" charset="0"/>
              </a:rPr>
              <a:t>年</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月</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日起实施</a:t>
            </a:r>
            <a:endParaRPr lang="zh-CN" altLang="en-US" dirty="0">
              <a:latin typeface="Times New Roman" pitchFamily="18" charset="0"/>
              <a:cs typeface="Times New Roman" pitchFamily="18" charset="0"/>
            </a:endParaRP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4" name="灯片编号占位符 3"/>
          <p:cNvSpPr>
            <a:spLocks noGrp="1"/>
          </p:cNvSpPr>
          <p:nvPr>
            <p:ph type="sldNum" sz="quarter" idx="12"/>
          </p:nvPr>
        </p:nvSpPr>
        <p:spPr/>
        <p:txBody>
          <a:bodyPr/>
          <a:lstStyle/>
          <a:p>
            <a:pPr>
              <a:defRPr/>
            </a:pPr>
            <a:fld id="{C52CBD05-D400-42F0-984C-5C50F7D56DE0}"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pPr eaLnBrk="1" hangingPunct="1"/>
            <a:r>
              <a:rPr lang="zh-CN" altLang="en-US" smtClean="0"/>
              <a:t>债券现金流分析：贴现债券</a:t>
            </a:r>
          </a:p>
        </p:txBody>
      </p:sp>
      <p:sp>
        <p:nvSpPr>
          <p:cNvPr id="94213" name="Rectangle 3"/>
          <p:cNvSpPr>
            <a:spLocks noGrp="1" noChangeArrowheads="1"/>
          </p:cNvSpPr>
          <p:nvPr>
            <p:ph idx="1"/>
          </p:nvPr>
        </p:nvSpPr>
        <p:spPr/>
        <p:txBody>
          <a:bodyPr/>
          <a:lstStyle/>
          <a:p>
            <a:pPr eaLnBrk="1" hangingPunct="1"/>
            <a:r>
              <a:rPr lang="en-US" altLang="zh-CN" smtClean="0"/>
              <a:t>CF</a:t>
            </a:r>
            <a:r>
              <a:rPr lang="en-US" altLang="zh-CN" baseline="-25000" smtClean="0"/>
              <a:t>1</a:t>
            </a:r>
            <a:r>
              <a:rPr lang="en-US" altLang="zh-CN" smtClean="0"/>
              <a:t>=0</a:t>
            </a:r>
            <a:r>
              <a:rPr lang="zh-CN" altLang="en-US" smtClean="0"/>
              <a:t>，</a:t>
            </a:r>
          </a:p>
          <a:p>
            <a:pPr eaLnBrk="1" hangingPunct="1"/>
            <a:r>
              <a:rPr lang="en-US" altLang="zh-CN" smtClean="0"/>
              <a:t>CF</a:t>
            </a:r>
            <a:r>
              <a:rPr lang="en-US" altLang="zh-CN" baseline="-25000" smtClean="0"/>
              <a:t>2</a:t>
            </a:r>
            <a:r>
              <a:rPr lang="en-US" altLang="zh-CN" smtClean="0"/>
              <a:t>=0</a:t>
            </a:r>
            <a:r>
              <a:rPr lang="zh-CN" altLang="en-US" smtClean="0"/>
              <a:t>，</a:t>
            </a:r>
          </a:p>
          <a:p>
            <a:pPr eaLnBrk="1" hangingPunct="1"/>
            <a:r>
              <a:rPr lang="en-US" altLang="zh-CN" smtClean="0"/>
              <a:t>CF</a:t>
            </a:r>
            <a:r>
              <a:rPr lang="en-US" altLang="zh-CN" baseline="-25000" smtClean="0"/>
              <a:t>3</a:t>
            </a:r>
            <a:r>
              <a:rPr lang="en-US" altLang="zh-CN" smtClean="0"/>
              <a:t>=0</a:t>
            </a:r>
            <a:r>
              <a:rPr lang="zh-CN" altLang="en-US" smtClean="0"/>
              <a:t>，</a:t>
            </a:r>
          </a:p>
          <a:p>
            <a:pPr eaLnBrk="1" hangingPunct="1"/>
            <a:r>
              <a:rPr lang="en-US" altLang="zh-CN" smtClean="0"/>
              <a:t>CF</a:t>
            </a:r>
            <a:r>
              <a:rPr lang="en-US" altLang="zh-CN" baseline="-25000" smtClean="0"/>
              <a:t>4</a:t>
            </a:r>
            <a:r>
              <a:rPr lang="en-US" altLang="zh-CN" smtClean="0"/>
              <a:t>=F </a:t>
            </a:r>
          </a:p>
          <a:p>
            <a:pPr eaLnBrk="1" hangingPunct="1"/>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pPr eaLnBrk="1" hangingPunct="1"/>
            <a:r>
              <a:rPr lang="zh-CN" altLang="en-US" smtClean="0"/>
              <a:t>债券现金流分析：永续年金</a:t>
            </a:r>
          </a:p>
        </p:txBody>
      </p:sp>
      <p:grpSp>
        <p:nvGrpSpPr>
          <p:cNvPr id="95237" name="Group 3"/>
          <p:cNvGrpSpPr>
            <a:grpSpLocks noChangeAspect="1"/>
          </p:cNvGrpSpPr>
          <p:nvPr/>
        </p:nvGrpSpPr>
        <p:grpSpPr bwMode="auto">
          <a:xfrm>
            <a:off x="457200" y="1752600"/>
            <a:ext cx="8153400" cy="3925888"/>
            <a:chOff x="2520" y="7290"/>
            <a:chExt cx="6480" cy="3120"/>
          </a:xfrm>
        </p:grpSpPr>
        <p:sp>
          <p:nvSpPr>
            <p:cNvPr id="95238" name="AutoShape 4"/>
            <p:cNvSpPr>
              <a:spLocks noChangeAspect="1" noChangeArrowheads="1"/>
            </p:cNvSpPr>
            <p:nvPr/>
          </p:nvSpPr>
          <p:spPr bwMode="auto">
            <a:xfrm>
              <a:off x="2520" y="7290"/>
              <a:ext cx="6480"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en-US"/>
            </a:p>
          </p:txBody>
        </p:sp>
        <p:sp>
          <p:nvSpPr>
            <p:cNvPr id="95239" name="Line 5"/>
            <p:cNvSpPr>
              <a:spLocks noChangeShapeType="1"/>
            </p:cNvSpPr>
            <p:nvPr/>
          </p:nvSpPr>
          <p:spPr bwMode="auto">
            <a:xfrm>
              <a:off x="3060" y="9630"/>
              <a:ext cx="5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0" name="Line 6"/>
            <p:cNvSpPr>
              <a:spLocks noChangeShapeType="1"/>
            </p:cNvSpPr>
            <p:nvPr/>
          </p:nvSpPr>
          <p:spPr bwMode="auto">
            <a:xfrm flipV="1">
              <a:off x="4104" y="9162"/>
              <a:ext cx="1" cy="4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1" name="Line 7"/>
            <p:cNvSpPr>
              <a:spLocks noChangeShapeType="1"/>
            </p:cNvSpPr>
            <p:nvPr/>
          </p:nvSpPr>
          <p:spPr bwMode="auto">
            <a:xfrm flipV="1">
              <a:off x="5220" y="9162"/>
              <a:ext cx="0" cy="4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2" name="Line 8"/>
            <p:cNvSpPr>
              <a:spLocks noChangeShapeType="1"/>
            </p:cNvSpPr>
            <p:nvPr/>
          </p:nvSpPr>
          <p:spPr bwMode="auto">
            <a:xfrm flipV="1">
              <a:off x="6300" y="9162"/>
              <a:ext cx="1" cy="4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3" name="Line 9"/>
            <p:cNvSpPr>
              <a:spLocks noChangeShapeType="1"/>
            </p:cNvSpPr>
            <p:nvPr/>
          </p:nvSpPr>
          <p:spPr bwMode="auto">
            <a:xfrm flipV="1">
              <a:off x="7368" y="9162"/>
              <a:ext cx="1" cy="4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4" name="Text Box 10"/>
            <p:cNvSpPr txBox="1">
              <a:spLocks noChangeArrowheads="1"/>
            </p:cNvSpPr>
            <p:nvPr/>
          </p:nvSpPr>
          <p:spPr bwMode="auto">
            <a:xfrm>
              <a:off x="3924" y="86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1</a:t>
              </a:r>
              <a:endParaRPr lang="en-US" altLang="zh-CN" sz="2400"/>
            </a:p>
          </p:txBody>
        </p:sp>
        <p:sp>
          <p:nvSpPr>
            <p:cNvPr id="95245" name="Text Box 11"/>
            <p:cNvSpPr txBox="1">
              <a:spLocks noChangeArrowheads="1"/>
            </p:cNvSpPr>
            <p:nvPr/>
          </p:nvSpPr>
          <p:spPr bwMode="auto">
            <a:xfrm>
              <a:off x="5040" y="86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2</a:t>
              </a:r>
              <a:endParaRPr lang="en-US" altLang="zh-CN" sz="2400"/>
            </a:p>
          </p:txBody>
        </p:sp>
        <p:sp>
          <p:nvSpPr>
            <p:cNvPr id="95246" name="Text Box 12"/>
            <p:cNvSpPr txBox="1">
              <a:spLocks noChangeArrowheads="1"/>
            </p:cNvSpPr>
            <p:nvPr/>
          </p:nvSpPr>
          <p:spPr bwMode="auto">
            <a:xfrm>
              <a:off x="5940" y="86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3</a:t>
              </a:r>
              <a:endParaRPr lang="en-US" altLang="zh-CN" sz="2400"/>
            </a:p>
          </p:txBody>
        </p:sp>
        <p:sp>
          <p:nvSpPr>
            <p:cNvPr id="95247" name="Text Box 13"/>
            <p:cNvSpPr txBox="1">
              <a:spLocks noChangeArrowheads="1"/>
            </p:cNvSpPr>
            <p:nvPr/>
          </p:nvSpPr>
          <p:spPr bwMode="auto">
            <a:xfrm>
              <a:off x="6840" y="86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I</a:t>
              </a:r>
              <a:r>
                <a:rPr lang="en-US" altLang="zh-CN" sz="2400" baseline="-25000">
                  <a:latin typeface="Times New Roman" pitchFamily="18" charset="0"/>
                </a:rPr>
                <a:t>4</a:t>
              </a:r>
              <a:endParaRPr lang="en-US" altLang="zh-CN" sz="2400"/>
            </a:p>
          </p:txBody>
        </p:sp>
        <p:sp>
          <p:nvSpPr>
            <p:cNvPr id="95248" name="Text Box 14"/>
            <p:cNvSpPr txBox="1">
              <a:spLocks noChangeArrowheads="1"/>
            </p:cNvSpPr>
            <p:nvPr/>
          </p:nvSpPr>
          <p:spPr bwMode="auto">
            <a:xfrm>
              <a:off x="7560" y="900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a:t>
              </a:r>
              <a:endParaRPr lang="en-US" altLang="zh-CN" sz="2400"/>
            </a:p>
          </p:txBody>
        </p:sp>
        <p:sp>
          <p:nvSpPr>
            <p:cNvPr id="95249" name="Text Box 15"/>
            <p:cNvSpPr txBox="1">
              <a:spLocks noChangeArrowheads="1"/>
            </p:cNvSpPr>
            <p:nvPr/>
          </p:nvSpPr>
          <p:spPr bwMode="auto">
            <a:xfrm>
              <a:off x="288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0</a:t>
              </a:r>
              <a:endParaRPr lang="en-US" altLang="zh-CN" sz="2400"/>
            </a:p>
          </p:txBody>
        </p:sp>
        <p:sp>
          <p:nvSpPr>
            <p:cNvPr id="95250" name="Text Box 16"/>
            <p:cNvSpPr txBox="1">
              <a:spLocks noChangeArrowheads="1"/>
            </p:cNvSpPr>
            <p:nvPr/>
          </p:nvSpPr>
          <p:spPr bwMode="auto">
            <a:xfrm>
              <a:off x="378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1</a:t>
              </a:r>
              <a:endParaRPr lang="en-US" altLang="zh-CN" sz="2400"/>
            </a:p>
          </p:txBody>
        </p:sp>
        <p:sp>
          <p:nvSpPr>
            <p:cNvPr id="95251" name="Text Box 17"/>
            <p:cNvSpPr txBox="1">
              <a:spLocks noChangeArrowheads="1"/>
            </p:cNvSpPr>
            <p:nvPr/>
          </p:nvSpPr>
          <p:spPr bwMode="auto">
            <a:xfrm>
              <a:off x="486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2</a:t>
              </a:r>
              <a:endParaRPr lang="en-US" altLang="zh-CN" sz="2400"/>
            </a:p>
          </p:txBody>
        </p:sp>
        <p:sp>
          <p:nvSpPr>
            <p:cNvPr id="95252" name="Text Box 18"/>
            <p:cNvSpPr txBox="1">
              <a:spLocks noChangeArrowheads="1"/>
            </p:cNvSpPr>
            <p:nvPr/>
          </p:nvSpPr>
          <p:spPr bwMode="auto">
            <a:xfrm>
              <a:off x="594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3</a:t>
              </a:r>
              <a:endParaRPr lang="en-US" altLang="zh-CN" sz="2400"/>
            </a:p>
          </p:txBody>
        </p:sp>
        <p:sp>
          <p:nvSpPr>
            <p:cNvPr id="95253" name="Text Box 19"/>
            <p:cNvSpPr txBox="1">
              <a:spLocks noChangeArrowheads="1"/>
            </p:cNvSpPr>
            <p:nvPr/>
          </p:nvSpPr>
          <p:spPr bwMode="auto">
            <a:xfrm>
              <a:off x="7020" y="96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4</a:t>
              </a:r>
              <a:endParaRPr lang="en-US" altLang="zh-CN" sz="2400"/>
            </a:p>
          </p:txBody>
        </p:sp>
      </p:gr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eaLnBrk="1" hangingPunct="1"/>
            <a:r>
              <a:rPr lang="zh-CN" altLang="en-US" smtClean="0"/>
              <a:t>债券现金流分析：永续年金</a:t>
            </a:r>
          </a:p>
        </p:txBody>
      </p:sp>
      <p:sp>
        <p:nvSpPr>
          <p:cNvPr id="96261" name="Rectangle 3"/>
          <p:cNvSpPr>
            <a:spLocks noGrp="1" noChangeArrowheads="1"/>
          </p:cNvSpPr>
          <p:nvPr>
            <p:ph idx="1"/>
          </p:nvPr>
        </p:nvSpPr>
        <p:spPr/>
        <p:txBody>
          <a:bodyPr/>
          <a:lstStyle/>
          <a:p>
            <a:pPr eaLnBrk="1" hangingPunct="1"/>
            <a:r>
              <a:rPr lang="en-US" altLang="zh-CN" smtClean="0"/>
              <a:t>CF</a:t>
            </a:r>
            <a:r>
              <a:rPr lang="en-US" altLang="zh-CN" baseline="-25000" smtClean="0"/>
              <a:t>1</a:t>
            </a:r>
            <a:r>
              <a:rPr lang="en-US" altLang="zh-CN" smtClean="0"/>
              <a:t>=I</a:t>
            </a:r>
            <a:r>
              <a:rPr lang="en-US" altLang="zh-CN" baseline="-25000" smtClean="0"/>
              <a:t>1</a:t>
            </a:r>
            <a:r>
              <a:rPr lang="zh-CN" altLang="en-US" smtClean="0"/>
              <a:t>，</a:t>
            </a:r>
          </a:p>
          <a:p>
            <a:pPr eaLnBrk="1" hangingPunct="1"/>
            <a:r>
              <a:rPr lang="en-US" altLang="zh-CN" smtClean="0"/>
              <a:t>CF</a:t>
            </a:r>
            <a:r>
              <a:rPr lang="en-US" altLang="zh-CN" baseline="-25000" smtClean="0"/>
              <a:t>2</a:t>
            </a:r>
            <a:r>
              <a:rPr lang="en-US" altLang="zh-CN" smtClean="0"/>
              <a:t>=I</a:t>
            </a:r>
            <a:r>
              <a:rPr lang="en-US" altLang="zh-CN" baseline="-25000" smtClean="0"/>
              <a:t>2</a:t>
            </a:r>
            <a:r>
              <a:rPr lang="zh-CN" altLang="en-US" smtClean="0"/>
              <a:t>，</a:t>
            </a:r>
          </a:p>
          <a:p>
            <a:pPr eaLnBrk="1" hangingPunct="1"/>
            <a:r>
              <a:rPr lang="en-US" altLang="zh-CN" smtClean="0"/>
              <a:t>CF</a:t>
            </a:r>
            <a:r>
              <a:rPr lang="en-US" altLang="zh-CN" baseline="-25000" smtClean="0"/>
              <a:t>3</a:t>
            </a:r>
            <a:r>
              <a:rPr lang="en-US" altLang="zh-CN" smtClean="0"/>
              <a:t>=I</a:t>
            </a:r>
            <a:r>
              <a:rPr lang="en-US" altLang="zh-CN" baseline="-25000" smtClean="0"/>
              <a:t>3</a:t>
            </a:r>
            <a:r>
              <a:rPr lang="zh-CN" altLang="en-US" smtClean="0"/>
              <a:t>，</a:t>
            </a:r>
          </a:p>
          <a:p>
            <a:pPr eaLnBrk="1" hangingPunct="1"/>
            <a:r>
              <a:rPr lang="en-US" altLang="zh-CN" smtClean="0"/>
              <a:t>CF</a:t>
            </a:r>
            <a:r>
              <a:rPr lang="en-US" altLang="zh-CN" baseline="-25000" smtClean="0"/>
              <a:t>4</a:t>
            </a:r>
            <a:r>
              <a:rPr lang="en-US" altLang="zh-CN" smtClean="0"/>
              <a:t>=I</a:t>
            </a:r>
            <a:r>
              <a:rPr lang="en-US" altLang="zh-CN" baseline="-25000" smtClean="0"/>
              <a:t>4</a:t>
            </a:r>
            <a:r>
              <a:rPr lang="zh-CN" altLang="en-US" smtClean="0"/>
              <a:t>，</a:t>
            </a:r>
          </a:p>
          <a:p>
            <a:pPr eaLnBrk="1" hangingPunct="1"/>
            <a:r>
              <a:rPr lang="en-US" altLang="zh-CN" smtClean="0">
                <a:latin typeface="Arial" pitchFamily="34" charset="0"/>
              </a:rPr>
              <a:t>……</a:t>
            </a:r>
            <a:endParaRPr lang="en-US" altLang="zh-CN" smtClean="0"/>
          </a:p>
          <a:p>
            <a:pPr eaLnBrk="1" hangingPunct="1"/>
            <a:endParaRPr lang="en-US" altLang="zh-CN" smtClean="0"/>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pPr eaLnBrk="1" hangingPunct="1"/>
            <a:r>
              <a:rPr lang="zh-CN" altLang="en-US" smtClean="0"/>
              <a:t>债券定价的基本原理 </a:t>
            </a:r>
          </a:p>
        </p:txBody>
      </p:sp>
      <p:sp>
        <p:nvSpPr>
          <p:cNvPr id="97285" name="Rectangle 3"/>
          <p:cNvSpPr>
            <a:spLocks noGrp="1" noChangeArrowheads="1"/>
          </p:cNvSpPr>
          <p:nvPr>
            <p:ph type="body" sz="half" idx="1"/>
          </p:nvPr>
        </p:nvSpPr>
        <p:spPr>
          <a:xfrm>
            <a:off x="566738" y="1752600"/>
            <a:ext cx="7853362" cy="4267200"/>
          </a:xfrm>
        </p:spPr>
        <p:txBody>
          <a:bodyPr/>
          <a:lstStyle/>
          <a:p>
            <a:pPr eaLnBrk="1" hangingPunct="1"/>
            <a:r>
              <a:rPr lang="zh-CN" altLang="en-US" sz="2600" smtClean="0"/>
              <a:t>债券的价值由其未来现金流入量的现在值决定的。一般来讲，债券属于固定收益证券，其未来现金收入由各期利息收入和到期时收回的面值两部分组成。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A6FC5CFF-421C-4C11-BDA5-20F991B21FC1}" type="slidenum">
              <a:rPr lang="en-US" altLang="zh-CN" smtClean="0"/>
              <a:pPr>
                <a:defRPr/>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pPr eaLnBrk="1" hangingPunct="1"/>
            <a:r>
              <a:rPr lang="zh-CN" altLang="en-US" b="1" smtClean="0">
                <a:latin typeface="Times New Roman" pitchFamily="18" charset="0"/>
              </a:rPr>
              <a:t>收入资本化法</a:t>
            </a:r>
          </a:p>
        </p:txBody>
      </p:sp>
      <p:sp>
        <p:nvSpPr>
          <p:cNvPr id="98309" name="Rectangle 3"/>
          <p:cNvSpPr>
            <a:spLocks noGrp="1" noChangeArrowheads="1"/>
          </p:cNvSpPr>
          <p:nvPr>
            <p:ph idx="1"/>
          </p:nvPr>
        </p:nvSpPr>
        <p:spPr/>
        <p:txBody>
          <a:bodyPr/>
          <a:lstStyle/>
          <a:p>
            <a:pPr algn="just" eaLnBrk="1" hangingPunct="1"/>
            <a:r>
              <a:rPr lang="zh-CN" altLang="en-US" smtClean="0">
                <a:latin typeface="Times New Roman" pitchFamily="18" charset="0"/>
              </a:rPr>
              <a:t>收入法或收入资本化法，又称现金流贴现法（</a:t>
            </a:r>
            <a:r>
              <a:rPr lang="en-US" altLang="zh-CN" smtClean="0"/>
              <a:t>Discounted Cash Flow Method,</a:t>
            </a:r>
            <a:r>
              <a:rPr lang="zh-CN" altLang="en-US" smtClean="0">
                <a:latin typeface="Times New Roman" pitchFamily="18" charset="0"/>
              </a:rPr>
              <a:t>简称</a:t>
            </a:r>
            <a:r>
              <a:rPr lang="en-US" altLang="zh-CN" smtClean="0"/>
              <a:t>DCF</a:t>
            </a:r>
            <a:r>
              <a:rPr lang="zh-CN" altLang="en-US" smtClean="0">
                <a:latin typeface="Times New Roman" pitchFamily="18" charset="0"/>
              </a:rPr>
              <a:t>），包括股息（或利息）贴现法和自由现金流贴现法。</a:t>
            </a:r>
          </a:p>
          <a:p>
            <a:pPr algn="just" eaLnBrk="1" hangingPunct="1"/>
            <a:r>
              <a:rPr lang="zh-CN" altLang="en-US" smtClean="0"/>
              <a:t> </a:t>
            </a:r>
            <a:r>
              <a:rPr lang="zh-CN" altLang="en-US" smtClean="0">
                <a:latin typeface="宋体" pitchFamily="2" charset="-122"/>
              </a:rPr>
              <a:t>收入资本化法认为任何资产的内在价值（</a:t>
            </a:r>
            <a:r>
              <a:rPr lang="en-US" altLang="zh-CN" smtClean="0"/>
              <a:t>intrinsic value</a:t>
            </a:r>
            <a:r>
              <a:rPr lang="zh-CN" altLang="en-US" smtClean="0">
                <a:latin typeface="宋体" pitchFamily="2" charset="-122"/>
              </a:rPr>
              <a:t>）取决于该资产预期的未来现金流的现值。</a:t>
            </a:r>
            <a:r>
              <a:rPr lang="zh-CN" altLang="en-US" smtClean="0"/>
              <a:t> </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idx="1"/>
          </p:nvPr>
        </p:nvSpPr>
        <p:spPr>
          <a:xfrm>
            <a:off x="685800" y="1196975"/>
            <a:ext cx="7772400" cy="4899025"/>
          </a:xfrm>
        </p:spPr>
        <p:txBody>
          <a:bodyPr/>
          <a:lstStyle/>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证券价值的相关因素：</a:t>
            </a:r>
          </a:p>
          <a:p>
            <a:pPr lvl="1" eaLnBrk="1" hangingPunct="1"/>
            <a:r>
              <a:rPr lang="zh-CN" altLang="en-US" smtClean="0"/>
              <a:t>现金流</a:t>
            </a:r>
            <a:r>
              <a:rPr lang="en-US" altLang="zh-CN" smtClean="0">
                <a:latin typeface="Arial" pitchFamily="34" charset="0"/>
              </a:rPr>
              <a:t>——</a:t>
            </a:r>
            <a:r>
              <a:rPr lang="zh-CN" altLang="en-US" smtClean="0"/>
              <a:t>正相关；</a:t>
            </a:r>
          </a:p>
          <a:p>
            <a:pPr lvl="1" eaLnBrk="1" hangingPunct="1"/>
            <a:r>
              <a:rPr lang="zh-CN" altLang="en-US" smtClean="0"/>
              <a:t>贴现率</a:t>
            </a:r>
            <a:r>
              <a:rPr lang="en-US" altLang="zh-CN" smtClean="0">
                <a:latin typeface="Arial" pitchFamily="34" charset="0"/>
              </a:rPr>
              <a:t>——</a:t>
            </a:r>
            <a:r>
              <a:rPr lang="zh-CN" altLang="en-US" smtClean="0"/>
              <a:t>负相关。</a:t>
            </a:r>
          </a:p>
        </p:txBody>
      </p:sp>
      <p:sp>
        <p:nvSpPr>
          <p:cNvPr id="99333" name="Rectangle 3"/>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9334" name="Object 4"/>
          <p:cNvGraphicFramePr>
            <a:graphicFrameLocks noChangeAspect="1"/>
          </p:cNvGraphicFramePr>
          <p:nvPr/>
        </p:nvGraphicFramePr>
        <p:xfrm>
          <a:off x="1676400" y="1752600"/>
          <a:ext cx="2009775" cy="908050"/>
        </p:xfrm>
        <a:graphic>
          <a:graphicData uri="http://schemas.openxmlformats.org/presentationml/2006/ole">
            <mc:AlternateContent xmlns:mc="http://schemas.openxmlformats.org/markup-compatibility/2006">
              <mc:Choice xmlns:v="urn:schemas-microsoft-com:vml" Requires="v">
                <p:oleObj spid="_x0000_s99375" name="公式" r:id="rId3" imgW="965200" imgH="431800" progId="Equation.3">
                  <p:embed/>
                </p:oleObj>
              </mc:Choice>
              <mc:Fallback>
                <p:oleObj name="公式" r:id="rId3" imgW="9652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52600"/>
                        <a:ext cx="2009775" cy="9080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pPr eaLnBrk="1" hangingPunct="1"/>
            <a:endParaRPr lang="zh-CN" altLang="zh-CN" smtClean="0"/>
          </a:p>
        </p:txBody>
      </p:sp>
      <p:sp>
        <p:nvSpPr>
          <p:cNvPr id="100357" name="Rectangle 3"/>
          <p:cNvSpPr>
            <a:spLocks noGrp="1" noChangeArrowheads="1"/>
          </p:cNvSpPr>
          <p:nvPr>
            <p:ph idx="1"/>
          </p:nvPr>
        </p:nvSpPr>
        <p:spPr/>
        <p:txBody>
          <a:bodyPr/>
          <a:lstStyle/>
          <a:p>
            <a:pPr eaLnBrk="1" hangingPunct="1"/>
            <a:r>
              <a:rPr lang="zh-CN" altLang="en-US" smtClean="0"/>
              <a:t>例：某国政府</a:t>
            </a:r>
            <a:r>
              <a:rPr lang="en-US" altLang="zh-CN" smtClean="0"/>
              <a:t>2002</a:t>
            </a:r>
            <a:r>
              <a:rPr lang="zh-CN" altLang="en-US" smtClean="0"/>
              <a:t>年</a:t>
            </a:r>
            <a:r>
              <a:rPr lang="en-US" altLang="zh-CN" smtClean="0"/>
              <a:t>11</a:t>
            </a:r>
            <a:r>
              <a:rPr lang="zh-CN" altLang="en-US" smtClean="0"/>
              <a:t>月发行了一种面值为</a:t>
            </a:r>
            <a:r>
              <a:rPr lang="en-US" altLang="zh-CN" smtClean="0"/>
              <a:t>1000</a:t>
            </a:r>
            <a:r>
              <a:rPr lang="zh-CN" altLang="en-US" smtClean="0"/>
              <a:t>元，票面年利率为</a:t>
            </a:r>
            <a:r>
              <a:rPr lang="en-US" altLang="zh-CN" smtClean="0"/>
              <a:t>13%</a:t>
            </a:r>
            <a:r>
              <a:rPr lang="zh-CN" altLang="en-US" smtClean="0"/>
              <a:t>的</a:t>
            </a:r>
            <a:r>
              <a:rPr lang="en-US" altLang="zh-CN" smtClean="0"/>
              <a:t>4</a:t>
            </a:r>
            <a:r>
              <a:rPr lang="zh-CN" altLang="en-US" smtClean="0"/>
              <a:t>年期国债。债券每半年支付一次利息，即分别在每年的</a:t>
            </a:r>
            <a:r>
              <a:rPr lang="en-US" altLang="zh-CN" smtClean="0"/>
              <a:t>5</a:t>
            </a:r>
            <a:r>
              <a:rPr lang="zh-CN" altLang="en-US" smtClean="0"/>
              <a:t>月和</a:t>
            </a:r>
            <a:r>
              <a:rPr lang="en-US" altLang="zh-CN" smtClean="0"/>
              <a:t>11</a:t>
            </a:r>
            <a:r>
              <a:rPr lang="zh-CN" altLang="en-US" smtClean="0"/>
              <a:t>月，每次支付利息</a:t>
            </a:r>
            <a:r>
              <a:rPr lang="en-US" altLang="zh-CN" smtClean="0"/>
              <a:t>65</a:t>
            </a:r>
            <a:r>
              <a:rPr lang="zh-CN" altLang="en-US" smtClean="0"/>
              <a:t>元。那么请计算该债券的价值。假设投资者的贴现率（所要求的回报率，预期收益率，到期收益率）为</a:t>
            </a:r>
            <a:r>
              <a:rPr lang="en-US" altLang="zh-CN" smtClean="0"/>
              <a:t>10%</a:t>
            </a:r>
            <a:r>
              <a:rPr lang="zh-CN" altLang="en-US"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Group 2"/>
          <p:cNvGraphicFramePr>
            <a:graphicFrameLocks noGrp="1"/>
          </p:cNvGraphicFramePr>
          <p:nvPr>
            <p:ph type="tbl" idx="1"/>
          </p:nvPr>
        </p:nvGraphicFramePr>
        <p:xfrm>
          <a:off x="566738" y="1752600"/>
          <a:ext cx="8001000" cy="2027238"/>
        </p:xfrm>
        <a:graphic>
          <a:graphicData uri="http://schemas.openxmlformats.org/drawingml/2006/table">
            <a:tbl>
              <a:tblPr/>
              <a:tblGrid>
                <a:gridCol w="16002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002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457200">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时间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2003.5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2003.11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2004.5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2004.11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3875">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现金流</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22288">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时间</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2005.5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2005.11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2006.11</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3875">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现金流</a:t>
                      </a:r>
                      <a:endParaRPr kumimoji="0" lang="zh-CN" altLang="en-US"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65+100</a:t>
                      </a:r>
                      <a:endParaRPr kumimoji="0"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01412" name="Rectangle 3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01413" name="Object 35"/>
          <p:cNvGraphicFramePr>
            <a:graphicFrameLocks noChangeAspect="1"/>
          </p:cNvGraphicFramePr>
          <p:nvPr/>
        </p:nvGraphicFramePr>
        <p:xfrm>
          <a:off x="685800" y="4495800"/>
          <a:ext cx="5468938" cy="966788"/>
        </p:xfrm>
        <a:graphic>
          <a:graphicData uri="http://schemas.openxmlformats.org/presentationml/2006/ole">
            <mc:AlternateContent xmlns:mc="http://schemas.openxmlformats.org/markup-compatibility/2006">
              <mc:Choice xmlns:v="urn:schemas-microsoft-com:vml" Requires="v">
                <p:oleObj spid="_x0000_s101454" name="公式" r:id="rId3" imgW="2209800" imgH="393700" progId="Equation.3">
                  <p:embed/>
                </p:oleObj>
              </mc:Choice>
              <mc:Fallback>
                <p:oleObj name="公式" r:id="rId3" imgW="2209800" imgH="39370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95800"/>
                        <a:ext cx="5468938" cy="9667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0F9156A7-283A-4EDF-8F3A-CFDFB3E049FF}" type="slidenum">
              <a:rPr lang="en-US" altLang="zh-CN" smtClean="0"/>
              <a:pPr>
                <a:defRPr/>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normAutofit/>
          </a:bodyPr>
          <a:lstStyle/>
          <a:p>
            <a:pPr eaLnBrk="1" hangingPunct="1"/>
            <a:r>
              <a:rPr lang="zh-CN" altLang="en-US" sz="4800" dirty="0" smtClean="0">
                <a:latin typeface="Times New Roman" pitchFamily="18" charset="0"/>
              </a:rPr>
              <a:t>贴现债券</a:t>
            </a:r>
          </a:p>
        </p:txBody>
      </p:sp>
      <p:sp>
        <p:nvSpPr>
          <p:cNvPr id="102405" name="Rectangle 3"/>
          <p:cNvSpPr>
            <a:spLocks noGrp="1" noChangeArrowheads="1"/>
          </p:cNvSpPr>
          <p:nvPr>
            <p:ph idx="1"/>
          </p:nvPr>
        </p:nvSpPr>
        <p:spPr/>
        <p:txBody>
          <a:bodyPr/>
          <a:lstStyle/>
          <a:p>
            <a:pPr algn="just" eaLnBrk="1" hangingPunct="1"/>
            <a:r>
              <a:rPr lang="zh-CN" altLang="en-US" b="1" smtClean="0">
                <a:latin typeface="Times New Roman" pitchFamily="18" charset="0"/>
              </a:rPr>
              <a:t>（</a:t>
            </a:r>
            <a:r>
              <a:rPr lang="zh-CN" altLang="en-US" smtClean="0">
                <a:latin typeface="宋体" pitchFamily="2" charset="-122"/>
              </a:rPr>
              <a:t>贴现债券，又称零息票债券（</a:t>
            </a:r>
            <a:r>
              <a:rPr lang="en-US" altLang="zh-CN" smtClean="0"/>
              <a:t>zero-coupon bond</a:t>
            </a:r>
            <a:r>
              <a:rPr lang="zh-CN" altLang="en-US" smtClean="0">
                <a:latin typeface="宋体" pitchFamily="2" charset="-122"/>
              </a:rPr>
              <a:t>），是一种以低于面值的贴现方式发行，不支付利息，到期按债券面值偿还的债券，其内在价值由以下公式决定：</a:t>
            </a:r>
            <a:r>
              <a:rPr lang="zh-CN" altLang="en-US" smtClean="0"/>
              <a:t> </a:t>
            </a:r>
          </a:p>
        </p:txBody>
      </p:sp>
      <p:sp>
        <p:nvSpPr>
          <p:cNvPr id="102406" name="Rectangle 4"/>
          <p:cNvSpPr>
            <a:spLocks noChangeArrowheads="1"/>
          </p:cNvSpPr>
          <p:nvPr/>
        </p:nvSpPr>
        <p:spPr bwMode="auto">
          <a:xfrm>
            <a:off x="41767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07" name="Object 5"/>
          <p:cNvGraphicFramePr>
            <a:graphicFrameLocks noChangeAspect="1"/>
          </p:cNvGraphicFramePr>
          <p:nvPr/>
        </p:nvGraphicFramePr>
        <p:xfrm>
          <a:off x="3492500" y="4076700"/>
          <a:ext cx="2590800" cy="1528763"/>
        </p:xfrm>
        <a:graphic>
          <a:graphicData uri="http://schemas.openxmlformats.org/presentationml/2006/ole">
            <mc:AlternateContent xmlns:mc="http://schemas.openxmlformats.org/markup-compatibility/2006">
              <mc:Choice xmlns:v="urn:schemas-microsoft-com:vml" Requires="v">
                <p:oleObj spid="_x0000_s102448" name="Equation" r:id="rId3" imgW="787400" imgH="469900" progId="Equation.DSMT4">
                  <p:embed/>
                </p:oleObj>
              </mc:Choice>
              <mc:Fallback>
                <p:oleObj name="Equation" r:id="rId3" imgW="7874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076700"/>
                        <a:ext cx="25908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88</a:t>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a:xfrm>
            <a:off x="457200" y="704088"/>
            <a:ext cx="8229600" cy="667512"/>
          </a:xfrm>
        </p:spPr>
        <p:txBody>
          <a:bodyPr>
            <a:normAutofit fontScale="90000"/>
          </a:bodyPr>
          <a:lstStyle/>
          <a:p>
            <a:pPr eaLnBrk="1" hangingPunct="1"/>
            <a:r>
              <a:rPr lang="zh-CN" altLang="en-US" dirty="0" smtClean="0">
                <a:latin typeface="宋体" pitchFamily="2" charset="-122"/>
              </a:rPr>
              <a:t>直接债券</a:t>
            </a:r>
          </a:p>
        </p:txBody>
      </p:sp>
      <p:sp>
        <p:nvSpPr>
          <p:cNvPr id="103429" name="Rectangle 3"/>
          <p:cNvSpPr>
            <a:spLocks noGrp="1" noChangeArrowheads="1"/>
          </p:cNvSpPr>
          <p:nvPr>
            <p:ph idx="1"/>
          </p:nvPr>
        </p:nvSpPr>
        <p:spPr>
          <a:xfrm>
            <a:off x="611188" y="1484313"/>
            <a:ext cx="7772400" cy="4114800"/>
          </a:xfrm>
        </p:spPr>
        <p:txBody>
          <a:bodyPr/>
          <a:lstStyle/>
          <a:p>
            <a:pPr eaLnBrk="1" hangingPunct="1"/>
            <a:r>
              <a:rPr lang="zh-CN" altLang="en-US" smtClean="0">
                <a:latin typeface="宋体" pitchFamily="2" charset="-122"/>
              </a:rPr>
              <a:t>又称定息债券，或固定利息债券，按照票面金额计算利息，票面上可附有作为定期支付利息凭证的息票，也可不附息票。投资者不仅可以在债券期满时收回本金（面值），而且还可定期获得固定的利息收入，其内在价值公式如下：</a:t>
            </a:r>
            <a:r>
              <a:rPr lang="zh-CN" altLang="en-US" smtClean="0"/>
              <a:t> </a:t>
            </a:r>
          </a:p>
        </p:txBody>
      </p:sp>
      <p:sp>
        <p:nvSpPr>
          <p:cNvPr id="103430" name="Rectangle 4"/>
          <p:cNvSpPr>
            <a:spLocks noChangeArrowheads="1"/>
          </p:cNvSpPr>
          <p:nvPr/>
        </p:nvSpPr>
        <p:spPr bwMode="auto">
          <a:xfrm>
            <a:off x="2852738"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31" name="Object 5"/>
          <p:cNvGraphicFramePr>
            <a:graphicFrameLocks noChangeAspect="1"/>
          </p:cNvGraphicFramePr>
          <p:nvPr/>
        </p:nvGraphicFramePr>
        <p:xfrm>
          <a:off x="428625" y="4437063"/>
          <a:ext cx="8666163" cy="1189037"/>
        </p:xfrm>
        <a:graphic>
          <a:graphicData uri="http://schemas.openxmlformats.org/presentationml/2006/ole">
            <mc:AlternateContent xmlns:mc="http://schemas.openxmlformats.org/markup-compatibility/2006">
              <mc:Choice xmlns:v="urn:schemas-microsoft-com:vml" Requires="v">
                <p:oleObj spid="_x0000_s103472" name="Equation" r:id="rId3" imgW="3403600" imgH="469900" progId="Equation.DSMT4">
                  <p:embed/>
                </p:oleObj>
              </mc:Choice>
              <mc:Fallback>
                <p:oleObj name="Equation" r:id="rId3" imgW="34036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37063"/>
                        <a:ext cx="866616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14" y="581961"/>
            <a:ext cx="7832485" cy="533463"/>
          </a:xfrm>
        </p:spPr>
        <p:txBody>
          <a:bodyPr tIns="39763">
            <a:noAutofit/>
          </a:bodyPr>
          <a:lstStyle/>
          <a:p>
            <a:r>
              <a:rPr lang="zh-CN" altLang="en-US" sz="4000" dirty="0" smtClean="0"/>
              <a:t>稳增长：保护地方政府的投资能力</a:t>
            </a:r>
            <a:endParaRPr lang="zh-CN" altLang="en-US" sz="4000" dirty="0"/>
          </a:p>
        </p:txBody>
      </p:sp>
      <p:sp>
        <p:nvSpPr>
          <p:cNvPr id="3" name="内容占位符 2"/>
          <p:cNvSpPr>
            <a:spLocks noGrp="1"/>
          </p:cNvSpPr>
          <p:nvPr>
            <p:ph sz="half" idx="1"/>
          </p:nvPr>
        </p:nvSpPr>
        <p:spPr/>
        <p:txBody>
          <a:bodyPr lIns="79525" tIns="39763" rIns="79525" bIns="39763"/>
          <a:lstStyle/>
          <a:p>
            <a:endParaRPr lang="zh-CN" altLang="en-US" dirty="0"/>
          </a:p>
        </p:txBody>
      </p:sp>
      <p:sp>
        <p:nvSpPr>
          <p:cNvPr id="4" name="内容占位符 3"/>
          <p:cNvSpPr>
            <a:spLocks noGrp="1"/>
          </p:cNvSpPr>
          <p:nvPr>
            <p:ph sz="half" idx="2"/>
          </p:nvPr>
        </p:nvSpPr>
        <p:spPr/>
        <p:txBody>
          <a:bodyPr lIns="79525" tIns="39763" rIns="79525" bIns="39763"/>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52" y="1208139"/>
            <a:ext cx="8196232" cy="487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页脚占位符 6"/>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8" name="灯片编号占位符 7"/>
          <p:cNvSpPr>
            <a:spLocks noGrp="1"/>
          </p:cNvSpPr>
          <p:nvPr>
            <p:ph type="sldNum" sz="quarter" idx="12"/>
          </p:nvPr>
        </p:nvSpPr>
        <p:spPr/>
        <p:txBody>
          <a:bodyPr/>
          <a:lstStyle/>
          <a:p>
            <a:pPr>
              <a:defRPr/>
            </a:pPr>
            <a:fld id="{8B45E88F-289C-4877-BEE0-4642CA490844}" type="slidenum">
              <a:rPr lang="en-US" altLang="zh-CN" smtClean="0"/>
              <a:pPr>
                <a:defRPr/>
              </a:pPr>
              <a:t>9</a:t>
            </a:fld>
            <a:endParaRPr lang="en-US" altLang="zh-CN"/>
          </a:p>
        </p:txBody>
      </p:sp>
    </p:spTree>
    <p:extLst>
      <p:ext uri="{BB962C8B-B14F-4D97-AF65-F5344CB8AC3E}">
        <p14:creationId xmlns:p14="http://schemas.microsoft.com/office/powerpoint/2010/main" val="25446150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ChangeArrowheads="1"/>
          </p:cNvSpPr>
          <p:nvPr>
            <p:ph type="title"/>
          </p:nvPr>
        </p:nvSpPr>
        <p:spPr/>
        <p:txBody>
          <a:bodyPr/>
          <a:lstStyle/>
          <a:p>
            <a:pPr eaLnBrk="1" hangingPunct="1"/>
            <a:r>
              <a:rPr lang="zh-CN" altLang="en-US" smtClean="0">
                <a:latin typeface="宋体" pitchFamily="2" charset="-122"/>
              </a:rPr>
              <a:t>统一公债</a:t>
            </a:r>
          </a:p>
        </p:txBody>
      </p:sp>
      <p:sp>
        <p:nvSpPr>
          <p:cNvPr id="104453" name="Rectangle 3"/>
          <p:cNvSpPr>
            <a:spLocks noGrp="1" noChangeArrowheads="1"/>
          </p:cNvSpPr>
          <p:nvPr>
            <p:ph idx="1"/>
          </p:nvPr>
        </p:nvSpPr>
        <p:spPr/>
        <p:txBody>
          <a:bodyPr/>
          <a:lstStyle/>
          <a:p>
            <a:pPr eaLnBrk="1" hangingPunct="1"/>
            <a:r>
              <a:rPr lang="zh-CN" altLang="en-US" smtClean="0">
                <a:latin typeface="宋体" pitchFamily="2" charset="-122"/>
              </a:rPr>
              <a:t>统一公债是一种没有到期日的特殊的定息债券。统一公债的内在价值的计算公式如下</a:t>
            </a:r>
            <a:r>
              <a:rPr lang="zh-CN" altLang="en-US" smtClean="0"/>
              <a:t> </a:t>
            </a:r>
            <a:r>
              <a:rPr lang="zh-CN" altLang="en-US" smtClean="0">
                <a:latin typeface="宋体" pitchFamily="2" charset="-122"/>
              </a:rPr>
              <a:t>：</a:t>
            </a:r>
            <a:r>
              <a:rPr lang="zh-CN" altLang="en-US" smtClean="0"/>
              <a:t> </a:t>
            </a:r>
          </a:p>
        </p:txBody>
      </p:sp>
      <p:sp>
        <p:nvSpPr>
          <p:cNvPr id="104454" name="Rectangle 4"/>
          <p:cNvSpPr>
            <a:spLocks noChangeArrowheads="1"/>
          </p:cNvSpPr>
          <p:nvPr/>
        </p:nvSpPr>
        <p:spPr bwMode="auto">
          <a:xfrm>
            <a:off x="33385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4455" name="Object 5"/>
          <p:cNvGraphicFramePr>
            <a:graphicFrameLocks noChangeAspect="1"/>
          </p:cNvGraphicFramePr>
          <p:nvPr/>
        </p:nvGraphicFramePr>
        <p:xfrm>
          <a:off x="423863" y="3962400"/>
          <a:ext cx="8143875" cy="1557338"/>
        </p:xfrm>
        <a:graphic>
          <a:graphicData uri="http://schemas.openxmlformats.org/presentationml/2006/ole">
            <mc:AlternateContent xmlns:mc="http://schemas.openxmlformats.org/markup-compatibility/2006">
              <mc:Choice xmlns:v="urn:schemas-microsoft-com:vml" Requires="v">
                <p:oleObj spid="_x0000_s104496" name="Equation" r:id="rId3" imgW="2438400" imgH="469900" progId="Equation.DSMT4">
                  <p:embed/>
                </p:oleObj>
              </mc:Choice>
              <mc:Fallback>
                <p:oleObj name="Equation" r:id="rId3" imgW="24384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3962400"/>
                        <a:ext cx="814387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795338" y="515938"/>
            <a:ext cx="7556500" cy="769937"/>
          </a:xfrm>
        </p:spPr>
        <p:txBody>
          <a:bodyPr/>
          <a:lstStyle/>
          <a:p>
            <a:pPr eaLnBrk="1" hangingPunct="1"/>
            <a:r>
              <a:rPr lang="zh-CN" altLang="en-US" sz="3400" smtClean="0">
                <a:latin typeface="宋体" pitchFamily="2" charset="-122"/>
              </a:rPr>
              <a:t>普通债券估值</a:t>
            </a:r>
          </a:p>
        </p:txBody>
      </p:sp>
      <p:sp>
        <p:nvSpPr>
          <p:cNvPr id="105477" name="Rectangle 3"/>
          <p:cNvSpPr>
            <a:spLocks noGrp="1" noChangeArrowheads="1"/>
          </p:cNvSpPr>
          <p:nvPr>
            <p:ph idx="1"/>
          </p:nvPr>
        </p:nvSpPr>
        <p:spPr>
          <a:xfrm>
            <a:off x="611188" y="1484313"/>
            <a:ext cx="7772400" cy="4114800"/>
          </a:xfrm>
        </p:spPr>
        <p:txBody>
          <a:bodyPr/>
          <a:lstStyle/>
          <a:p>
            <a:pPr eaLnBrk="1" hangingPunct="1"/>
            <a:r>
              <a:rPr lang="zh-CN" altLang="en-US" smtClean="0"/>
              <a:t>对普通债券，利用下面的公式可以求出价格或折现率（到期收益率</a:t>
            </a:r>
            <a:r>
              <a:rPr lang="en-US" altLang="zh-CN" smtClean="0"/>
              <a:t>YTM</a:t>
            </a:r>
            <a:r>
              <a:rPr lang="zh-CN" altLang="en-US" smtClean="0"/>
              <a:t>） </a:t>
            </a:r>
            <a:r>
              <a:rPr lang="zh-CN" altLang="en-US" smtClean="0">
                <a:latin typeface="宋体" pitchFamily="2" charset="-122"/>
              </a:rPr>
              <a:t>：</a:t>
            </a:r>
          </a:p>
          <a:p>
            <a:pPr eaLnBrk="1" hangingPunct="1"/>
            <a:endParaRPr lang="zh-CN" altLang="en-US" smtClean="0">
              <a:latin typeface="宋体" pitchFamily="2" charset="-122"/>
            </a:endParaRPr>
          </a:p>
          <a:p>
            <a:pPr eaLnBrk="1" hangingPunct="1"/>
            <a:endParaRPr lang="zh-CN" altLang="en-US" smtClean="0">
              <a:latin typeface="宋体" pitchFamily="2" charset="-122"/>
            </a:endParaRPr>
          </a:p>
          <a:p>
            <a:pPr eaLnBrk="1" hangingPunct="1"/>
            <a:r>
              <a:rPr lang="zh-CN" altLang="en-US" smtClean="0"/>
              <a:t>由于我们通常从市场上观察到债券价格，因此，债券的估价就变成一个求解收益率的问题。  </a:t>
            </a:r>
          </a:p>
        </p:txBody>
      </p:sp>
      <p:sp>
        <p:nvSpPr>
          <p:cNvPr id="105478" name="Rectangle 4"/>
          <p:cNvSpPr>
            <a:spLocks noChangeArrowheads="1"/>
          </p:cNvSpPr>
          <p:nvPr/>
        </p:nvSpPr>
        <p:spPr bwMode="auto">
          <a:xfrm>
            <a:off x="2852738"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79" name="Object 5"/>
          <p:cNvGraphicFramePr>
            <a:graphicFrameLocks noChangeAspect="1"/>
          </p:cNvGraphicFramePr>
          <p:nvPr/>
        </p:nvGraphicFramePr>
        <p:xfrm>
          <a:off x="1244600" y="2667000"/>
          <a:ext cx="5195888" cy="820738"/>
        </p:xfrm>
        <a:graphic>
          <a:graphicData uri="http://schemas.openxmlformats.org/presentationml/2006/ole">
            <mc:AlternateContent xmlns:mc="http://schemas.openxmlformats.org/markup-compatibility/2006">
              <mc:Choice xmlns:v="urn:schemas-microsoft-com:vml" Requires="v">
                <p:oleObj spid="_x0000_s105520" name="Equation" r:id="rId3" imgW="2628900" imgH="419100" progId="Equation.DSMT4">
                  <p:embed/>
                </p:oleObj>
              </mc:Choice>
              <mc:Fallback>
                <p:oleObj name="Equation" r:id="rId3" imgW="26289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2667000"/>
                        <a:ext cx="5195888" cy="8207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91</a:t>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idx="1"/>
          </p:nvPr>
        </p:nvSpPr>
        <p:spPr>
          <a:xfrm>
            <a:off x="685800" y="1752600"/>
            <a:ext cx="7772400" cy="4343400"/>
          </a:xfrm>
        </p:spPr>
        <p:txBody>
          <a:bodyPr/>
          <a:lstStyle/>
          <a:p>
            <a:pPr eaLnBrk="1" hangingPunct="1"/>
            <a:r>
              <a:rPr lang="zh-CN" altLang="en-US" sz="2600" smtClean="0"/>
              <a:t>当债券的当前价格为</a:t>
            </a:r>
            <a:r>
              <a:rPr lang="en-US" altLang="zh-CN" sz="2600" smtClean="0"/>
              <a:t>1000</a:t>
            </a:r>
            <a:r>
              <a:rPr lang="zh-CN" altLang="en-US" sz="2600" smtClean="0"/>
              <a:t>元，平价发行，则到期收益率等于票面利息率。</a:t>
            </a:r>
          </a:p>
          <a:p>
            <a:pPr lvl="1" eaLnBrk="1" hangingPunct="1"/>
            <a:r>
              <a:rPr lang="zh-CN" altLang="en-US" sz="2200" smtClean="0"/>
              <a:t>例：如果利息是</a:t>
            </a:r>
            <a:r>
              <a:rPr lang="en-US" altLang="zh-CN" sz="2200" smtClean="0"/>
              <a:t>100</a:t>
            </a:r>
            <a:r>
              <a:rPr lang="zh-CN" altLang="en-US" sz="2200" smtClean="0"/>
              <a:t>元，到期收益率为</a:t>
            </a:r>
            <a:r>
              <a:rPr lang="en-US" altLang="zh-CN" sz="2200" smtClean="0"/>
              <a:t>10%</a:t>
            </a:r>
            <a:r>
              <a:rPr lang="zh-CN" altLang="en-US" sz="2200" smtClean="0"/>
              <a:t>。</a:t>
            </a:r>
          </a:p>
          <a:p>
            <a:pPr eaLnBrk="1" hangingPunct="1"/>
            <a:r>
              <a:rPr lang="zh-CN" altLang="en-US" sz="2600" smtClean="0"/>
              <a:t>如果当前价格低于</a:t>
            </a:r>
            <a:r>
              <a:rPr lang="en-US" altLang="zh-CN" sz="2600" smtClean="0"/>
              <a:t>1000</a:t>
            </a:r>
            <a:r>
              <a:rPr lang="zh-CN" altLang="en-US" sz="2600" smtClean="0"/>
              <a:t>元，即为折价发行，则计算出的到期收益率将大于</a:t>
            </a:r>
            <a:r>
              <a:rPr lang="en-US" altLang="zh-CN" sz="2600" smtClean="0"/>
              <a:t>10%</a:t>
            </a:r>
            <a:r>
              <a:rPr lang="zh-CN" altLang="en-US" sz="2600" smtClean="0"/>
              <a:t>。</a:t>
            </a:r>
          </a:p>
          <a:p>
            <a:pPr lvl="1" eaLnBrk="1" hangingPunct="1"/>
            <a:r>
              <a:rPr lang="zh-CN" altLang="en-US" sz="2200" smtClean="0"/>
              <a:t>例：如果当前价格为</a:t>
            </a:r>
            <a:r>
              <a:rPr lang="en-US" altLang="zh-CN" sz="2200" smtClean="0"/>
              <a:t>952</a:t>
            </a:r>
            <a:r>
              <a:rPr lang="zh-CN" altLang="en-US" sz="2200" smtClean="0"/>
              <a:t>元，则利用公式求出到期收益率为</a:t>
            </a:r>
            <a:r>
              <a:rPr lang="en-US" altLang="zh-CN" sz="2200" smtClean="0"/>
              <a:t>12%</a:t>
            </a:r>
            <a:r>
              <a:rPr lang="zh-CN" altLang="en-US" sz="2200" smtClean="0"/>
              <a:t>：</a:t>
            </a:r>
          </a:p>
          <a:p>
            <a:pPr eaLnBrk="1" hangingPunct="1"/>
            <a:r>
              <a:rPr lang="zh-CN" altLang="en-US" sz="2600" smtClean="0"/>
              <a:t>如果当前价格超过</a:t>
            </a:r>
            <a:r>
              <a:rPr lang="en-US" altLang="zh-CN" sz="2600" smtClean="0"/>
              <a:t>1000</a:t>
            </a:r>
            <a:r>
              <a:rPr lang="zh-CN" altLang="en-US" sz="2600" smtClean="0"/>
              <a:t>元，那么债券是溢价发行，计算出的到期收益率将低于</a:t>
            </a:r>
            <a:r>
              <a:rPr lang="en-US" altLang="zh-CN" sz="2600" smtClean="0"/>
              <a:t>105.</a:t>
            </a:r>
          </a:p>
          <a:p>
            <a:pPr lvl="1" eaLnBrk="1" hangingPunct="1"/>
            <a:r>
              <a:rPr lang="zh-CN" altLang="en-US" sz="2200" smtClean="0"/>
              <a:t>例：</a:t>
            </a:r>
            <a:r>
              <a:rPr lang="en-US" altLang="zh-CN" sz="2200" smtClean="0"/>
              <a:t>3</a:t>
            </a:r>
            <a:r>
              <a:rPr lang="zh-CN" altLang="en-US" sz="2200" smtClean="0"/>
              <a:t>年期债券当前价格为</a:t>
            </a:r>
            <a:r>
              <a:rPr lang="en-US" altLang="zh-CN" sz="2200" smtClean="0"/>
              <a:t>1052</a:t>
            </a:r>
            <a:r>
              <a:rPr lang="zh-CN" altLang="en-US" sz="2200" smtClean="0"/>
              <a:t>元，则到期收益率为</a:t>
            </a:r>
            <a:r>
              <a:rPr lang="en-US" altLang="zh-CN" sz="2200" smtClean="0"/>
              <a:t>8%</a:t>
            </a:r>
            <a:r>
              <a:rPr lang="zh-CN" altLang="en-US" sz="2200"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92</a:t>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pPr eaLnBrk="1" hangingPunct="1"/>
            <a:r>
              <a:rPr lang="zh-CN" altLang="en-US" smtClean="0"/>
              <a:t>一价定律</a:t>
            </a:r>
          </a:p>
        </p:txBody>
      </p:sp>
      <p:sp>
        <p:nvSpPr>
          <p:cNvPr id="107525" name="Rectangle 3"/>
          <p:cNvSpPr>
            <a:spLocks noGrp="1" noChangeArrowheads="1"/>
          </p:cNvSpPr>
          <p:nvPr>
            <p:ph idx="1"/>
          </p:nvPr>
        </p:nvSpPr>
        <p:spPr/>
        <p:txBody>
          <a:bodyPr/>
          <a:lstStyle/>
          <a:p>
            <a:pPr eaLnBrk="1" hangingPunct="1">
              <a:lnSpc>
                <a:spcPct val="90000"/>
              </a:lnSpc>
            </a:pPr>
            <a:r>
              <a:rPr lang="zh-CN" altLang="en-US" smtClean="0"/>
              <a:t>在竞争性的市场上，如果两种资产是等值的，他们的市场价格应当趋于一致。一价原则的体现是</a:t>
            </a:r>
            <a:r>
              <a:rPr lang="zh-CN" altLang="en-US" smtClean="0">
                <a:solidFill>
                  <a:srgbClr val="FF3300"/>
                </a:solidFill>
              </a:rPr>
              <a:t>套利</a:t>
            </a:r>
            <a:r>
              <a:rPr lang="zh-CN" altLang="en-US" smtClean="0"/>
              <a:t>的结果。</a:t>
            </a:r>
          </a:p>
          <a:p>
            <a:pPr eaLnBrk="1" hangingPunct="1">
              <a:lnSpc>
                <a:spcPct val="90000"/>
              </a:lnSpc>
            </a:pPr>
            <a:r>
              <a:rPr lang="zh-CN" altLang="en-US" smtClean="0"/>
              <a:t>套利定价的推论：</a:t>
            </a:r>
          </a:p>
          <a:p>
            <a:pPr lvl="1" eaLnBrk="1" hangingPunct="1">
              <a:lnSpc>
                <a:spcPct val="90000"/>
              </a:lnSpc>
            </a:pPr>
            <a:r>
              <a:rPr lang="zh-CN" altLang="en-US" smtClean="0"/>
              <a:t>证券定价满足线性性质 </a:t>
            </a:r>
          </a:p>
          <a:p>
            <a:pPr lvl="1" eaLnBrk="1" hangingPunct="1">
              <a:lnSpc>
                <a:spcPct val="90000"/>
              </a:lnSpc>
            </a:pPr>
            <a:r>
              <a:rPr lang="zh-CN" altLang="en-US" smtClean="0"/>
              <a:t>终端支付为</a:t>
            </a:r>
            <a:r>
              <a:rPr lang="en-US" altLang="zh-CN" smtClean="0"/>
              <a:t>0</a:t>
            </a:r>
            <a:r>
              <a:rPr lang="zh-CN" altLang="en-US" smtClean="0"/>
              <a:t>的证券组合，其价格一定为</a:t>
            </a:r>
            <a:r>
              <a:rPr lang="en-US" altLang="zh-CN" smtClean="0"/>
              <a:t>0 </a:t>
            </a:r>
          </a:p>
          <a:p>
            <a:pPr lvl="1" eaLnBrk="1" hangingPunct="1">
              <a:lnSpc>
                <a:spcPct val="90000"/>
              </a:lnSpc>
            </a:pPr>
            <a:r>
              <a:rPr lang="zh-CN" altLang="en-US" smtClean="0"/>
              <a:t>证券的定价满足占优性 </a:t>
            </a:r>
          </a:p>
          <a:p>
            <a:pPr lvl="1" eaLnBrk="1" hangingPunct="1">
              <a:lnSpc>
                <a:spcPct val="90000"/>
              </a:lnSpc>
            </a:pPr>
            <a:r>
              <a:rPr lang="zh-CN" altLang="en-US" smtClean="0"/>
              <a:t>市场上只存在一种无风险利率 （一般套利定理）</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p:txBody>
          <a:bodyPr/>
          <a:lstStyle/>
          <a:p>
            <a:pPr marL="838200" indent="-838200" eaLnBrk="1" hangingPunct="1"/>
            <a:r>
              <a:rPr lang="zh-CN" altLang="en-US" smtClean="0"/>
              <a:t>证券定价的线性性质</a:t>
            </a:r>
          </a:p>
        </p:txBody>
      </p:sp>
      <p:sp>
        <p:nvSpPr>
          <p:cNvPr id="108549" name="Rectangle 3"/>
          <p:cNvSpPr>
            <a:spLocks noGrp="1" noChangeArrowheads="1"/>
          </p:cNvSpPr>
          <p:nvPr>
            <p:ph idx="1"/>
          </p:nvPr>
        </p:nvSpPr>
        <p:spPr/>
        <p:txBody>
          <a:bodyPr/>
          <a:lstStyle/>
          <a:p>
            <a:pPr eaLnBrk="1" hangingPunct="1">
              <a:lnSpc>
                <a:spcPct val="80000"/>
              </a:lnSpc>
            </a:pPr>
            <a:r>
              <a:rPr lang="zh-CN" altLang="en-US" sz="2600" smtClean="0"/>
              <a:t>如果证券</a:t>
            </a:r>
            <a:r>
              <a:rPr lang="en-US" altLang="zh-CN" sz="2600" smtClean="0"/>
              <a:t>1</a:t>
            </a:r>
            <a:r>
              <a:rPr lang="zh-CN" altLang="en-US" sz="2600" smtClean="0"/>
              <a:t>的价格为</a:t>
            </a:r>
            <a:r>
              <a:rPr lang="en-US" altLang="zh-CN" sz="2600" smtClean="0"/>
              <a:t>p</a:t>
            </a:r>
            <a:r>
              <a:rPr lang="en-US" altLang="zh-CN" sz="2600" baseline="-25000" smtClean="0"/>
              <a:t>1</a:t>
            </a:r>
            <a:r>
              <a:rPr lang="zh-CN" altLang="en-US" sz="2600" smtClean="0"/>
              <a:t>，证券</a:t>
            </a:r>
            <a:r>
              <a:rPr lang="en-US" altLang="zh-CN" sz="2600" smtClean="0"/>
              <a:t>2</a:t>
            </a:r>
            <a:r>
              <a:rPr lang="zh-CN" altLang="en-US" sz="2600" smtClean="0"/>
              <a:t>的价格为</a:t>
            </a:r>
            <a:r>
              <a:rPr lang="en-US" altLang="zh-CN" sz="2600" smtClean="0"/>
              <a:t>p</a:t>
            </a:r>
            <a:r>
              <a:rPr lang="en-US" altLang="zh-CN" sz="2600" baseline="-25000" smtClean="0"/>
              <a:t>2</a:t>
            </a:r>
            <a:r>
              <a:rPr lang="zh-CN" altLang="en-US" sz="2600" smtClean="0"/>
              <a:t>，则由</a:t>
            </a:r>
            <a:r>
              <a:rPr lang="en-US" altLang="zh-CN" sz="2600" smtClean="0"/>
              <a:t>N</a:t>
            </a:r>
            <a:r>
              <a:rPr lang="en-US" altLang="zh-CN" sz="2600" baseline="-25000" smtClean="0"/>
              <a:t>1</a:t>
            </a:r>
            <a:r>
              <a:rPr lang="zh-CN" altLang="en-US" sz="2600" smtClean="0"/>
              <a:t>份证券</a:t>
            </a:r>
            <a:r>
              <a:rPr lang="en-US" altLang="zh-CN" sz="2600" smtClean="0"/>
              <a:t>1</a:t>
            </a:r>
            <a:r>
              <a:rPr lang="zh-CN" altLang="en-US" sz="2600" smtClean="0"/>
              <a:t>和</a:t>
            </a:r>
            <a:r>
              <a:rPr lang="en-US" altLang="zh-CN" sz="2600" smtClean="0"/>
              <a:t>N</a:t>
            </a:r>
            <a:r>
              <a:rPr lang="en-US" altLang="zh-CN" sz="2600" baseline="-25000" smtClean="0"/>
              <a:t>2</a:t>
            </a:r>
            <a:r>
              <a:rPr lang="zh-CN" altLang="en-US" sz="2600" smtClean="0"/>
              <a:t>份证券</a:t>
            </a:r>
            <a:r>
              <a:rPr lang="en-US" altLang="zh-CN" sz="2600" smtClean="0"/>
              <a:t>2</a:t>
            </a:r>
            <a:r>
              <a:rPr lang="zh-CN" altLang="en-US" sz="2600" smtClean="0"/>
              <a:t>所组成的资产组合</a:t>
            </a:r>
            <a:r>
              <a:rPr lang="en-US" altLang="zh-CN" sz="2600" smtClean="0"/>
              <a:t>C</a:t>
            </a:r>
            <a:r>
              <a:rPr lang="zh-CN" altLang="en-US" sz="2600" smtClean="0"/>
              <a:t>的价格</a:t>
            </a:r>
            <a:r>
              <a:rPr lang="en-US" altLang="zh-CN" sz="2600" smtClean="0"/>
              <a:t>p</a:t>
            </a:r>
            <a:r>
              <a:rPr lang="zh-CN" altLang="en-US" sz="2600" smtClean="0"/>
              <a:t>为</a:t>
            </a:r>
            <a:r>
              <a:rPr lang="en-US" altLang="zh-CN" sz="2600" smtClean="0"/>
              <a:t>N</a:t>
            </a:r>
            <a:r>
              <a:rPr lang="en-US" altLang="zh-CN" sz="2600" baseline="-25000" smtClean="0"/>
              <a:t>1</a:t>
            </a:r>
            <a:r>
              <a:rPr lang="en-US" altLang="zh-CN" sz="2600" smtClean="0"/>
              <a:t> p</a:t>
            </a:r>
            <a:r>
              <a:rPr lang="en-US" altLang="zh-CN" sz="2600" baseline="-25000" smtClean="0"/>
              <a:t>1</a:t>
            </a:r>
            <a:r>
              <a:rPr lang="en-US" altLang="zh-CN" sz="2600" smtClean="0"/>
              <a:t>+ N</a:t>
            </a:r>
            <a:r>
              <a:rPr lang="en-US" altLang="zh-CN" sz="2600" baseline="-25000" smtClean="0"/>
              <a:t>2</a:t>
            </a:r>
            <a:r>
              <a:rPr lang="en-US" altLang="zh-CN" sz="2600" smtClean="0"/>
              <a:t> p</a:t>
            </a:r>
            <a:r>
              <a:rPr lang="en-US" altLang="zh-CN" sz="2600" baseline="-25000" smtClean="0"/>
              <a:t>2</a:t>
            </a:r>
            <a:r>
              <a:rPr lang="zh-CN" altLang="en-US" sz="2600" smtClean="0"/>
              <a:t>。</a:t>
            </a:r>
          </a:p>
          <a:p>
            <a:pPr eaLnBrk="1" hangingPunct="1">
              <a:lnSpc>
                <a:spcPct val="80000"/>
              </a:lnSpc>
            </a:pPr>
            <a:r>
              <a:rPr lang="zh-CN" altLang="en-US" sz="2600" smtClean="0"/>
              <a:t>如果</a:t>
            </a:r>
            <a:r>
              <a:rPr lang="en-US" altLang="zh-CN" sz="2600" smtClean="0"/>
              <a:t>p&gt;N</a:t>
            </a:r>
            <a:r>
              <a:rPr lang="en-US" altLang="zh-CN" sz="2600" baseline="-25000" smtClean="0"/>
              <a:t>1</a:t>
            </a:r>
            <a:r>
              <a:rPr lang="en-US" altLang="zh-CN" sz="2600" smtClean="0"/>
              <a:t> p</a:t>
            </a:r>
            <a:r>
              <a:rPr lang="en-US" altLang="zh-CN" sz="2600" baseline="-25000" smtClean="0"/>
              <a:t>1</a:t>
            </a:r>
            <a:r>
              <a:rPr lang="en-US" altLang="zh-CN" sz="2600" smtClean="0"/>
              <a:t>+ N</a:t>
            </a:r>
            <a:r>
              <a:rPr lang="en-US" altLang="zh-CN" sz="2600" baseline="-25000" smtClean="0"/>
              <a:t>2</a:t>
            </a:r>
            <a:r>
              <a:rPr lang="en-US" altLang="zh-CN" sz="2600" smtClean="0"/>
              <a:t> p</a:t>
            </a:r>
            <a:r>
              <a:rPr lang="en-US" altLang="zh-CN" sz="2600" baseline="-25000" smtClean="0"/>
              <a:t>2</a:t>
            </a:r>
            <a:r>
              <a:rPr lang="zh-CN" altLang="en-US" sz="2600" baseline="-25000" smtClean="0"/>
              <a:t>：</a:t>
            </a:r>
          </a:p>
          <a:p>
            <a:pPr eaLnBrk="1" hangingPunct="1">
              <a:lnSpc>
                <a:spcPct val="80000"/>
              </a:lnSpc>
            </a:pPr>
            <a:r>
              <a:rPr lang="zh-CN" altLang="en-US" sz="2600" smtClean="0"/>
              <a:t>卖空证券组合</a:t>
            </a:r>
            <a:r>
              <a:rPr lang="en-US" altLang="zh-CN" sz="2600" smtClean="0"/>
              <a:t>C</a:t>
            </a:r>
            <a:r>
              <a:rPr lang="zh-CN" altLang="en-US" sz="2600" smtClean="0"/>
              <a:t>，再分别买入</a:t>
            </a:r>
            <a:r>
              <a:rPr lang="en-US" altLang="zh-CN" sz="2600" smtClean="0"/>
              <a:t>N</a:t>
            </a:r>
            <a:r>
              <a:rPr lang="en-US" altLang="zh-CN" sz="2600" baseline="-25000" smtClean="0"/>
              <a:t>1</a:t>
            </a:r>
            <a:r>
              <a:rPr lang="zh-CN" altLang="en-US" sz="2600" smtClean="0"/>
              <a:t>份证券</a:t>
            </a:r>
            <a:r>
              <a:rPr lang="en-US" altLang="zh-CN" sz="2600" smtClean="0"/>
              <a:t>1</a:t>
            </a:r>
            <a:r>
              <a:rPr lang="zh-CN" altLang="en-US" sz="2600" smtClean="0"/>
              <a:t>，和</a:t>
            </a:r>
            <a:r>
              <a:rPr lang="en-US" altLang="zh-CN" sz="2600" smtClean="0"/>
              <a:t>N</a:t>
            </a:r>
            <a:r>
              <a:rPr lang="en-US" altLang="zh-CN" sz="2600" baseline="-25000" smtClean="0"/>
              <a:t>2</a:t>
            </a:r>
            <a:r>
              <a:rPr lang="zh-CN" altLang="en-US" sz="2600" smtClean="0"/>
              <a:t>份证券</a:t>
            </a:r>
            <a:r>
              <a:rPr lang="en-US" altLang="zh-CN" sz="2600" smtClean="0"/>
              <a:t>2</a:t>
            </a:r>
            <a:r>
              <a:rPr lang="zh-CN" altLang="en-US" sz="2600" smtClean="0"/>
              <a:t>。</a:t>
            </a:r>
          </a:p>
          <a:p>
            <a:pPr eaLnBrk="1" hangingPunct="1">
              <a:lnSpc>
                <a:spcPct val="80000"/>
              </a:lnSpc>
            </a:pPr>
            <a:r>
              <a:rPr lang="zh-CN" altLang="en-US" sz="2600" smtClean="0"/>
              <a:t>这个策略的初始成本为：</a:t>
            </a:r>
            <a:r>
              <a:rPr lang="en-US" altLang="zh-CN" sz="2600" smtClean="0"/>
              <a:t>-[p- (N</a:t>
            </a:r>
            <a:r>
              <a:rPr lang="en-US" altLang="zh-CN" sz="2600" baseline="-25000" smtClean="0"/>
              <a:t>1</a:t>
            </a:r>
            <a:r>
              <a:rPr lang="en-US" altLang="zh-CN" sz="2600" smtClean="0"/>
              <a:t> p</a:t>
            </a:r>
            <a:r>
              <a:rPr lang="en-US" altLang="zh-CN" sz="2600" baseline="-25000" smtClean="0"/>
              <a:t>1</a:t>
            </a:r>
            <a:r>
              <a:rPr lang="en-US" altLang="zh-CN" sz="2600" smtClean="0"/>
              <a:t>+ N</a:t>
            </a:r>
            <a:r>
              <a:rPr lang="en-US" altLang="zh-CN" sz="2600" baseline="-25000" smtClean="0"/>
              <a:t>2</a:t>
            </a:r>
            <a:r>
              <a:rPr lang="en-US" altLang="zh-CN" sz="2600" smtClean="0"/>
              <a:t> p</a:t>
            </a:r>
            <a:r>
              <a:rPr lang="en-US" altLang="zh-CN" sz="2600" baseline="-25000" smtClean="0"/>
              <a:t>2</a:t>
            </a:r>
            <a:r>
              <a:rPr lang="en-US" altLang="zh-CN" sz="2600" smtClean="0"/>
              <a:t> )]</a:t>
            </a:r>
            <a:r>
              <a:rPr lang="zh-CN" altLang="en-US" sz="2600" smtClean="0"/>
              <a:t>，符号为负表明获得正的收入。在期末，这个策略的支付为零。这是第一类套利机会。与无套利的假设矛盾。同样，</a:t>
            </a:r>
            <a:r>
              <a:rPr lang="en-US" altLang="zh-CN" sz="2600" smtClean="0"/>
              <a:t>p&lt;N</a:t>
            </a:r>
            <a:r>
              <a:rPr lang="en-US" altLang="zh-CN" sz="2600" baseline="-25000" smtClean="0"/>
              <a:t>1</a:t>
            </a:r>
            <a:r>
              <a:rPr lang="en-US" altLang="zh-CN" sz="2600" smtClean="0"/>
              <a:t> p</a:t>
            </a:r>
            <a:r>
              <a:rPr lang="en-US" altLang="zh-CN" sz="2600" baseline="-25000" smtClean="0"/>
              <a:t>1</a:t>
            </a:r>
            <a:r>
              <a:rPr lang="en-US" altLang="zh-CN" sz="2600" smtClean="0"/>
              <a:t>+ N</a:t>
            </a:r>
            <a:r>
              <a:rPr lang="en-US" altLang="zh-CN" sz="2600" baseline="-25000" smtClean="0"/>
              <a:t>2</a:t>
            </a:r>
            <a:r>
              <a:rPr lang="en-US" altLang="zh-CN" sz="2600" smtClean="0"/>
              <a:t> p</a:t>
            </a:r>
            <a:r>
              <a:rPr lang="en-US" altLang="zh-CN" sz="2600" baseline="-25000" smtClean="0"/>
              <a:t>2</a:t>
            </a:r>
            <a:r>
              <a:rPr lang="en-US" altLang="zh-CN" sz="2600" smtClean="0"/>
              <a:t> </a:t>
            </a:r>
            <a:r>
              <a:rPr lang="zh-CN" altLang="en-US" sz="2600" smtClean="0"/>
              <a:t>，也不能成立，所以</a:t>
            </a:r>
            <a:r>
              <a:rPr lang="en-US" altLang="zh-CN" sz="2600" smtClean="0"/>
              <a:t>p=N</a:t>
            </a:r>
            <a:r>
              <a:rPr lang="en-US" altLang="zh-CN" sz="2600" baseline="-25000" smtClean="0"/>
              <a:t>1</a:t>
            </a:r>
            <a:r>
              <a:rPr lang="en-US" altLang="zh-CN" sz="2600" smtClean="0"/>
              <a:t> p</a:t>
            </a:r>
            <a:r>
              <a:rPr lang="en-US" altLang="zh-CN" sz="2600" baseline="-25000" smtClean="0"/>
              <a:t>1</a:t>
            </a:r>
            <a:r>
              <a:rPr lang="en-US" altLang="zh-CN" sz="2600" smtClean="0"/>
              <a:t>+ N</a:t>
            </a:r>
            <a:r>
              <a:rPr lang="en-US" altLang="zh-CN" sz="2600" baseline="-25000" smtClean="0"/>
              <a:t>2</a:t>
            </a:r>
            <a:r>
              <a:rPr lang="en-US" altLang="zh-CN" sz="2600" smtClean="0"/>
              <a:t> p</a:t>
            </a:r>
            <a:r>
              <a:rPr lang="en-US" altLang="zh-CN" sz="2600" baseline="-25000" smtClean="0"/>
              <a:t>2</a:t>
            </a:r>
            <a:r>
              <a:rPr lang="en-US" altLang="zh-CN" sz="2600" smtClean="0"/>
              <a:t> </a:t>
            </a:r>
            <a:r>
              <a:rPr lang="zh-CN" altLang="en-US" sz="2600"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94</a:t>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p:txBody>
          <a:bodyPr/>
          <a:lstStyle/>
          <a:p>
            <a:pPr marL="838200" indent="-838200" eaLnBrk="1" hangingPunct="1"/>
            <a:r>
              <a:rPr lang="zh-CN" altLang="en-US" smtClean="0"/>
              <a:t>证券定价的占优性</a:t>
            </a:r>
          </a:p>
        </p:txBody>
      </p:sp>
      <p:sp>
        <p:nvSpPr>
          <p:cNvPr id="109573" name="Rectangle 3"/>
          <p:cNvSpPr>
            <a:spLocks noGrp="1" noChangeArrowheads="1"/>
          </p:cNvSpPr>
          <p:nvPr>
            <p:ph idx="1"/>
          </p:nvPr>
        </p:nvSpPr>
        <p:spPr/>
        <p:txBody>
          <a:bodyPr/>
          <a:lstStyle/>
          <a:p>
            <a:pPr eaLnBrk="1" hangingPunct="1">
              <a:lnSpc>
                <a:spcPct val="90000"/>
              </a:lnSpc>
            </a:pPr>
            <a:r>
              <a:rPr lang="zh-CN" altLang="en-US" sz="2600" smtClean="0"/>
              <a:t>假设证券</a:t>
            </a:r>
            <a:r>
              <a:rPr lang="en-US" altLang="zh-CN" sz="2600" smtClean="0"/>
              <a:t>i</a:t>
            </a:r>
            <a:r>
              <a:rPr lang="zh-CN" altLang="en-US" sz="2600" smtClean="0"/>
              <a:t>的价格为</a:t>
            </a:r>
            <a:r>
              <a:rPr lang="en-US" altLang="zh-CN" sz="2600" smtClean="0"/>
              <a:t>p</a:t>
            </a:r>
            <a:r>
              <a:rPr lang="en-US" altLang="zh-CN" sz="2600" baseline="-25000" smtClean="0"/>
              <a:t>i</a:t>
            </a:r>
            <a:r>
              <a:rPr lang="zh-CN" altLang="en-US" sz="2600" smtClean="0"/>
              <a:t>，期末支付为</a:t>
            </a:r>
            <a:r>
              <a:rPr lang="en-US" altLang="zh-CN" sz="2600" smtClean="0"/>
              <a:t>x</a:t>
            </a:r>
            <a:r>
              <a:rPr lang="en-US" altLang="zh-CN" sz="2600" baseline="-25000" smtClean="0"/>
              <a:t>i</a:t>
            </a:r>
            <a:r>
              <a:rPr lang="zh-CN" altLang="en-US" sz="2600" smtClean="0"/>
              <a:t>。考虑由</a:t>
            </a:r>
            <a:r>
              <a:rPr lang="en-US" altLang="zh-CN" sz="2600" smtClean="0"/>
              <a:t>N</a:t>
            </a:r>
            <a:r>
              <a:rPr lang="en-US" altLang="zh-CN" sz="2600" baseline="-25000" smtClean="0"/>
              <a:t>1</a:t>
            </a:r>
            <a:r>
              <a:rPr lang="zh-CN" altLang="en-US" sz="2600" smtClean="0"/>
              <a:t>份证券</a:t>
            </a:r>
            <a:r>
              <a:rPr lang="en-US" altLang="zh-CN" sz="2600" smtClean="0"/>
              <a:t>1</a:t>
            </a:r>
            <a:r>
              <a:rPr lang="zh-CN" altLang="en-US" sz="2600" smtClean="0"/>
              <a:t>，</a:t>
            </a:r>
            <a:r>
              <a:rPr lang="en-US" altLang="zh-CN" sz="2600" smtClean="0"/>
              <a:t>N</a:t>
            </a:r>
            <a:r>
              <a:rPr lang="en-US" altLang="zh-CN" sz="2600" baseline="-25000" smtClean="0"/>
              <a:t>2</a:t>
            </a:r>
            <a:r>
              <a:rPr lang="zh-CN" altLang="en-US" sz="2600" smtClean="0"/>
              <a:t>份证券</a:t>
            </a:r>
            <a:r>
              <a:rPr lang="en-US" altLang="zh-CN" sz="2600" smtClean="0"/>
              <a:t>2</a:t>
            </a:r>
            <a:r>
              <a:rPr lang="zh-CN" altLang="en-US" sz="2600" smtClean="0"/>
              <a:t>，</a:t>
            </a:r>
            <a:r>
              <a:rPr lang="en-US" altLang="zh-CN" sz="2600" smtClean="0">
                <a:latin typeface="Arial" pitchFamily="34" charset="0"/>
              </a:rPr>
              <a:t>…</a:t>
            </a:r>
            <a:r>
              <a:rPr lang="zh-CN" altLang="en-US" sz="2600" smtClean="0"/>
              <a:t>，</a:t>
            </a:r>
            <a:r>
              <a:rPr lang="en-US" altLang="zh-CN" sz="2600" smtClean="0"/>
              <a:t>N</a:t>
            </a:r>
            <a:r>
              <a:rPr lang="en-US" altLang="zh-CN" sz="2600" baseline="-25000" smtClean="0"/>
              <a:t>k</a:t>
            </a:r>
            <a:r>
              <a:rPr lang="zh-CN" altLang="en-US" sz="2600" smtClean="0"/>
              <a:t>份证券</a:t>
            </a:r>
            <a:r>
              <a:rPr lang="en-US" altLang="zh-CN" sz="2600" smtClean="0"/>
              <a:t>k</a:t>
            </a:r>
            <a:r>
              <a:rPr lang="zh-CN" altLang="en-US" sz="2600" smtClean="0"/>
              <a:t>构成的证券组合。</a:t>
            </a:r>
          </a:p>
          <a:p>
            <a:pPr eaLnBrk="1" hangingPunct="1">
              <a:lnSpc>
                <a:spcPct val="90000"/>
              </a:lnSpc>
            </a:pPr>
            <a:r>
              <a:rPr lang="zh-CN" altLang="en-US" sz="2600" smtClean="0"/>
              <a:t>期末支付               当前价格 </a:t>
            </a:r>
          </a:p>
          <a:p>
            <a:pPr eaLnBrk="1" hangingPunct="1">
              <a:lnSpc>
                <a:spcPct val="90000"/>
              </a:lnSpc>
            </a:pPr>
            <a:endParaRPr lang="zh-CN" altLang="en-US" sz="2600" smtClean="0"/>
          </a:p>
          <a:p>
            <a:pPr eaLnBrk="1" hangingPunct="1">
              <a:lnSpc>
                <a:spcPct val="90000"/>
              </a:lnSpc>
            </a:pPr>
            <a:r>
              <a:rPr lang="zh-CN" altLang="en-US" sz="2600" smtClean="0"/>
              <a:t>如果这个证券组合的期末支付为非负的概率为</a:t>
            </a:r>
            <a:r>
              <a:rPr lang="en-US" altLang="zh-CN" sz="2600" smtClean="0"/>
              <a:t>1</a:t>
            </a:r>
            <a:r>
              <a:rPr lang="zh-CN" altLang="en-US" sz="2600" smtClean="0"/>
              <a:t>，期末支付为严格正的概率大于</a:t>
            </a:r>
            <a:r>
              <a:rPr lang="en-US" altLang="zh-CN" sz="2600" smtClean="0"/>
              <a:t>0</a:t>
            </a:r>
            <a:r>
              <a:rPr lang="zh-CN" altLang="en-US" sz="2600" smtClean="0"/>
              <a:t>，则这个证券组合的价格严格大于</a:t>
            </a:r>
            <a:r>
              <a:rPr lang="en-US" altLang="zh-CN" sz="2600" smtClean="0"/>
              <a:t>0</a:t>
            </a:r>
            <a:r>
              <a:rPr lang="zh-CN" altLang="en-US" sz="2600" smtClean="0"/>
              <a:t>。如果证券组合的期末支付为非正的概率为</a:t>
            </a:r>
            <a:r>
              <a:rPr lang="en-US" altLang="zh-CN" sz="2600" smtClean="0"/>
              <a:t>1</a:t>
            </a:r>
            <a:r>
              <a:rPr lang="zh-CN" altLang="en-US" sz="2600" smtClean="0"/>
              <a:t>，为严格负的概率大于</a:t>
            </a:r>
            <a:r>
              <a:rPr lang="en-US" altLang="zh-CN" sz="2600" smtClean="0"/>
              <a:t>0</a:t>
            </a:r>
            <a:r>
              <a:rPr lang="zh-CN" altLang="en-US" sz="2600" smtClean="0"/>
              <a:t>，那么这个证券组合的价格严格小于</a:t>
            </a:r>
            <a:r>
              <a:rPr lang="en-US" altLang="zh-CN" sz="2600" smtClean="0"/>
              <a:t>0</a:t>
            </a:r>
            <a:r>
              <a:rPr lang="zh-CN" altLang="en-US" sz="2600" smtClean="0"/>
              <a:t>。 </a:t>
            </a:r>
          </a:p>
        </p:txBody>
      </p:sp>
      <p:sp>
        <p:nvSpPr>
          <p:cNvPr id="109574"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09575" name="Object 5"/>
          <p:cNvGraphicFramePr>
            <a:graphicFrameLocks noChangeAspect="1"/>
          </p:cNvGraphicFramePr>
          <p:nvPr/>
        </p:nvGraphicFramePr>
        <p:xfrm>
          <a:off x="2438400" y="2895600"/>
          <a:ext cx="1219200" cy="998538"/>
        </p:xfrm>
        <a:graphic>
          <a:graphicData uri="http://schemas.openxmlformats.org/presentationml/2006/ole">
            <mc:AlternateContent xmlns:mc="http://schemas.openxmlformats.org/markup-compatibility/2006">
              <mc:Choice xmlns:v="urn:schemas-microsoft-com:vml" Requires="v">
                <p:oleObj spid="_x0000_s109657" name="公式" r:id="rId3" imgW="520474" imgH="431613" progId="Equation.3">
                  <p:embed/>
                </p:oleObj>
              </mc:Choice>
              <mc:Fallback>
                <p:oleObj name="公式" r:id="rId3" imgW="520474"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895600"/>
                        <a:ext cx="1219200" cy="9985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6" name="Object 6"/>
          <p:cNvGraphicFramePr>
            <a:graphicFrameLocks noChangeAspect="1"/>
          </p:cNvGraphicFramePr>
          <p:nvPr/>
        </p:nvGraphicFramePr>
        <p:xfrm>
          <a:off x="5410200" y="2895600"/>
          <a:ext cx="1143000" cy="935038"/>
        </p:xfrm>
        <a:graphic>
          <a:graphicData uri="http://schemas.openxmlformats.org/presentationml/2006/ole">
            <mc:AlternateContent xmlns:mc="http://schemas.openxmlformats.org/markup-compatibility/2006">
              <mc:Choice xmlns:v="urn:schemas-microsoft-com:vml" Requires="v">
                <p:oleObj spid="_x0000_s109658" name="公式" r:id="rId5" imgW="520474" imgH="431613" progId="Equation.3">
                  <p:embed/>
                </p:oleObj>
              </mc:Choice>
              <mc:Fallback>
                <p:oleObj name="公式" r:id="rId5" imgW="520474"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895600"/>
                        <a:ext cx="1143000" cy="9350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95</a:t>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p:txBody>
          <a:bodyPr/>
          <a:lstStyle/>
          <a:p>
            <a:pPr eaLnBrk="1" hangingPunct="1"/>
            <a:r>
              <a:rPr lang="zh-CN" altLang="en-US" sz="3400" smtClean="0"/>
              <a:t>债券价值应当等于一组债券的价值</a:t>
            </a:r>
          </a:p>
        </p:txBody>
      </p:sp>
      <p:sp>
        <p:nvSpPr>
          <p:cNvPr id="110597" name="AutoShape 3"/>
          <p:cNvSpPr>
            <a:spLocks noChangeAspect="1" noChangeArrowheads="1"/>
          </p:cNvSpPr>
          <p:nvPr/>
        </p:nvSpPr>
        <p:spPr bwMode="auto">
          <a:xfrm>
            <a:off x="685800" y="1981200"/>
            <a:ext cx="76200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8" name="Line 4"/>
          <p:cNvSpPr>
            <a:spLocks noChangeShapeType="1"/>
          </p:cNvSpPr>
          <p:nvPr/>
        </p:nvSpPr>
        <p:spPr bwMode="auto">
          <a:xfrm>
            <a:off x="1320800" y="4732338"/>
            <a:ext cx="6350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p:cNvGrpSpPr>
            <a:grpSpLocks/>
          </p:cNvGrpSpPr>
          <p:nvPr/>
        </p:nvGrpSpPr>
        <p:grpSpPr bwMode="auto">
          <a:xfrm>
            <a:off x="1955800" y="3632200"/>
            <a:ext cx="1058863" cy="1100138"/>
            <a:chOff x="1232" y="2288"/>
            <a:chExt cx="667" cy="693"/>
          </a:xfrm>
        </p:grpSpPr>
        <p:sp>
          <p:nvSpPr>
            <p:cNvPr id="110615" name="Line 6"/>
            <p:cNvSpPr>
              <a:spLocks noChangeShapeType="1"/>
            </p:cNvSpPr>
            <p:nvPr/>
          </p:nvSpPr>
          <p:spPr bwMode="auto">
            <a:xfrm flipV="1">
              <a:off x="1605" y="2635"/>
              <a:ext cx="1" cy="34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6" name="Text Box 7"/>
            <p:cNvSpPr txBox="1">
              <a:spLocks noChangeArrowheads="1"/>
            </p:cNvSpPr>
            <p:nvPr/>
          </p:nvSpPr>
          <p:spPr bwMode="auto">
            <a:xfrm>
              <a:off x="1232" y="2288"/>
              <a:ext cx="66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F</a:t>
              </a:r>
              <a:r>
                <a:rPr lang="en-US" altLang="zh-CN" sz="2400" baseline="-25000">
                  <a:latin typeface="Times New Roman" pitchFamily="18" charset="0"/>
                </a:rPr>
                <a:t>1</a:t>
              </a:r>
              <a:r>
                <a:rPr lang="en-US" altLang="zh-CN" sz="2400">
                  <a:latin typeface="Times New Roman" pitchFamily="18" charset="0"/>
                </a:rPr>
                <a:t>=I</a:t>
              </a:r>
              <a:r>
                <a:rPr lang="en-US" altLang="zh-CN" sz="2400" baseline="-25000">
                  <a:latin typeface="Times New Roman" pitchFamily="18" charset="0"/>
                </a:rPr>
                <a:t>1</a:t>
              </a:r>
              <a:endParaRPr lang="en-US" altLang="zh-CN" sz="2400"/>
            </a:p>
          </p:txBody>
        </p:sp>
      </p:grpSp>
      <p:sp>
        <p:nvSpPr>
          <p:cNvPr id="110600" name="Text Box 8"/>
          <p:cNvSpPr txBox="1">
            <a:spLocks noChangeArrowheads="1"/>
          </p:cNvSpPr>
          <p:nvPr/>
        </p:nvSpPr>
        <p:spPr bwMode="auto">
          <a:xfrm>
            <a:off x="1109663" y="4732338"/>
            <a:ext cx="635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0</a:t>
            </a:r>
            <a:endParaRPr lang="en-US" altLang="zh-CN" sz="2400"/>
          </a:p>
        </p:txBody>
      </p:sp>
      <p:sp>
        <p:nvSpPr>
          <p:cNvPr id="110601" name="Text Box 9"/>
          <p:cNvSpPr txBox="1">
            <a:spLocks noChangeArrowheads="1"/>
          </p:cNvSpPr>
          <p:nvPr/>
        </p:nvSpPr>
        <p:spPr bwMode="auto">
          <a:xfrm>
            <a:off x="2166938" y="4732338"/>
            <a:ext cx="635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1</a:t>
            </a:r>
            <a:endParaRPr lang="en-US" altLang="zh-CN" sz="2400"/>
          </a:p>
        </p:txBody>
      </p:sp>
      <p:sp>
        <p:nvSpPr>
          <p:cNvPr id="110602" name="Text Box 10"/>
          <p:cNvSpPr txBox="1">
            <a:spLocks noChangeArrowheads="1"/>
          </p:cNvSpPr>
          <p:nvPr/>
        </p:nvSpPr>
        <p:spPr bwMode="auto">
          <a:xfrm>
            <a:off x="3436938" y="4732338"/>
            <a:ext cx="635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2</a:t>
            </a:r>
            <a:endParaRPr lang="en-US" altLang="zh-CN" sz="2400"/>
          </a:p>
        </p:txBody>
      </p:sp>
      <p:sp>
        <p:nvSpPr>
          <p:cNvPr id="110603" name="Text Box 11"/>
          <p:cNvSpPr txBox="1">
            <a:spLocks noChangeArrowheads="1"/>
          </p:cNvSpPr>
          <p:nvPr/>
        </p:nvSpPr>
        <p:spPr bwMode="auto">
          <a:xfrm>
            <a:off x="4706938" y="4732338"/>
            <a:ext cx="635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3</a:t>
            </a:r>
            <a:endParaRPr lang="en-US" altLang="zh-CN" sz="2400"/>
          </a:p>
        </p:txBody>
      </p:sp>
      <p:sp>
        <p:nvSpPr>
          <p:cNvPr id="110604" name="Text Box 12"/>
          <p:cNvSpPr txBox="1">
            <a:spLocks noChangeArrowheads="1"/>
          </p:cNvSpPr>
          <p:nvPr/>
        </p:nvSpPr>
        <p:spPr bwMode="auto">
          <a:xfrm>
            <a:off x="5976938" y="4732338"/>
            <a:ext cx="635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4</a:t>
            </a:r>
            <a:endParaRPr lang="en-US" altLang="zh-CN" sz="2400"/>
          </a:p>
        </p:txBody>
      </p:sp>
      <p:grpSp>
        <p:nvGrpSpPr>
          <p:cNvPr id="3" name="Group 13"/>
          <p:cNvGrpSpPr>
            <a:grpSpLocks/>
          </p:cNvGrpSpPr>
          <p:nvPr/>
        </p:nvGrpSpPr>
        <p:grpSpPr bwMode="auto">
          <a:xfrm>
            <a:off x="3225800" y="3632200"/>
            <a:ext cx="1058863" cy="1100138"/>
            <a:chOff x="2032" y="2288"/>
            <a:chExt cx="667" cy="693"/>
          </a:xfrm>
        </p:grpSpPr>
        <p:sp>
          <p:nvSpPr>
            <p:cNvPr id="110613" name="Line 14"/>
            <p:cNvSpPr>
              <a:spLocks noChangeShapeType="1"/>
            </p:cNvSpPr>
            <p:nvPr/>
          </p:nvSpPr>
          <p:spPr bwMode="auto">
            <a:xfrm flipV="1">
              <a:off x="2432" y="2635"/>
              <a:ext cx="0" cy="34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Text Box 15"/>
            <p:cNvSpPr txBox="1">
              <a:spLocks noChangeArrowheads="1"/>
            </p:cNvSpPr>
            <p:nvPr/>
          </p:nvSpPr>
          <p:spPr bwMode="auto">
            <a:xfrm>
              <a:off x="2032" y="2288"/>
              <a:ext cx="66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F</a:t>
              </a:r>
              <a:r>
                <a:rPr lang="en-US" altLang="zh-CN" sz="2400" baseline="-25000">
                  <a:latin typeface="Times New Roman" pitchFamily="18" charset="0"/>
                </a:rPr>
                <a:t>2</a:t>
              </a:r>
              <a:r>
                <a:rPr lang="en-US" altLang="zh-CN" sz="2400">
                  <a:latin typeface="Times New Roman" pitchFamily="18" charset="0"/>
                </a:rPr>
                <a:t>=I</a:t>
              </a:r>
              <a:r>
                <a:rPr lang="en-US" altLang="zh-CN" sz="2400" baseline="-25000">
                  <a:latin typeface="Times New Roman" pitchFamily="18" charset="0"/>
                </a:rPr>
                <a:t>2</a:t>
              </a:r>
              <a:endParaRPr lang="en-US" altLang="zh-CN" sz="2400"/>
            </a:p>
          </p:txBody>
        </p:sp>
      </p:grpSp>
      <p:grpSp>
        <p:nvGrpSpPr>
          <p:cNvPr id="4" name="Group 16"/>
          <p:cNvGrpSpPr>
            <a:grpSpLocks/>
          </p:cNvGrpSpPr>
          <p:nvPr/>
        </p:nvGrpSpPr>
        <p:grpSpPr bwMode="auto">
          <a:xfrm>
            <a:off x="4495800" y="3632200"/>
            <a:ext cx="1058863" cy="1100138"/>
            <a:chOff x="2832" y="2288"/>
            <a:chExt cx="667" cy="693"/>
          </a:xfrm>
        </p:grpSpPr>
        <p:sp>
          <p:nvSpPr>
            <p:cNvPr id="110611" name="Line 17"/>
            <p:cNvSpPr>
              <a:spLocks noChangeShapeType="1"/>
            </p:cNvSpPr>
            <p:nvPr/>
          </p:nvSpPr>
          <p:spPr bwMode="auto">
            <a:xfrm flipV="1">
              <a:off x="3232" y="2635"/>
              <a:ext cx="1" cy="34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2" name="Text Box 18"/>
            <p:cNvSpPr txBox="1">
              <a:spLocks noChangeArrowheads="1"/>
            </p:cNvSpPr>
            <p:nvPr/>
          </p:nvSpPr>
          <p:spPr bwMode="auto">
            <a:xfrm>
              <a:off x="2832" y="2288"/>
              <a:ext cx="66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F</a:t>
              </a:r>
              <a:r>
                <a:rPr lang="en-US" altLang="zh-CN" sz="2400" baseline="-25000">
                  <a:latin typeface="Times New Roman" pitchFamily="18" charset="0"/>
                </a:rPr>
                <a:t>3</a:t>
              </a:r>
              <a:r>
                <a:rPr lang="en-US" altLang="zh-CN" sz="2400">
                  <a:latin typeface="Times New Roman" pitchFamily="18" charset="0"/>
                </a:rPr>
                <a:t>=I</a:t>
              </a:r>
              <a:r>
                <a:rPr lang="en-US" altLang="zh-CN" sz="2400" baseline="-25000">
                  <a:latin typeface="Times New Roman" pitchFamily="18" charset="0"/>
                </a:rPr>
                <a:t>3</a:t>
              </a:r>
              <a:endParaRPr lang="en-US" altLang="zh-CN" sz="2400"/>
            </a:p>
          </p:txBody>
        </p:sp>
      </p:grpSp>
      <p:grpSp>
        <p:nvGrpSpPr>
          <p:cNvPr id="5" name="Group 19"/>
          <p:cNvGrpSpPr>
            <a:grpSpLocks/>
          </p:cNvGrpSpPr>
          <p:nvPr/>
        </p:nvGrpSpPr>
        <p:grpSpPr bwMode="auto">
          <a:xfrm>
            <a:off x="6400800" y="2165350"/>
            <a:ext cx="1270000" cy="2566988"/>
            <a:chOff x="4032" y="1364"/>
            <a:chExt cx="800" cy="1617"/>
          </a:xfrm>
        </p:grpSpPr>
        <p:sp>
          <p:nvSpPr>
            <p:cNvPr id="110608" name="Line 20"/>
            <p:cNvSpPr>
              <a:spLocks noChangeShapeType="1"/>
            </p:cNvSpPr>
            <p:nvPr/>
          </p:nvSpPr>
          <p:spPr bwMode="auto">
            <a:xfrm flipV="1">
              <a:off x="4032" y="1941"/>
              <a:ext cx="1" cy="10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21"/>
            <p:cNvSpPr>
              <a:spLocks noChangeShapeType="1"/>
            </p:cNvSpPr>
            <p:nvPr/>
          </p:nvSpPr>
          <p:spPr bwMode="auto">
            <a:xfrm flipV="1">
              <a:off x="4032" y="1595"/>
              <a:ext cx="1" cy="34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0" name="Text Box 22"/>
            <p:cNvSpPr txBox="1">
              <a:spLocks noChangeArrowheads="1"/>
            </p:cNvSpPr>
            <p:nvPr/>
          </p:nvSpPr>
          <p:spPr bwMode="auto">
            <a:xfrm>
              <a:off x="4032" y="1364"/>
              <a:ext cx="80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2400">
                  <a:latin typeface="Times New Roman" pitchFamily="18" charset="0"/>
                </a:rPr>
                <a:t>F</a:t>
              </a:r>
              <a:r>
                <a:rPr lang="en-US" altLang="zh-CN" sz="2400" baseline="-25000">
                  <a:latin typeface="Times New Roman" pitchFamily="18" charset="0"/>
                </a:rPr>
                <a:t>4</a:t>
              </a:r>
              <a:r>
                <a:rPr lang="en-US" altLang="zh-CN" sz="2400">
                  <a:latin typeface="Times New Roman" pitchFamily="18" charset="0"/>
                </a:rPr>
                <a:t>=I</a:t>
              </a:r>
              <a:r>
                <a:rPr lang="en-US" altLang="zh-CN" sz="2400" baseline="-25000">
                  <a:latin typeface="Times New Roman" pitchFamily="18" charset="0"/>
                </a:rPr>
                <a:t>4</a:t>
              </a:r>
              <a:r>
                <a:rPr lang="en-US" altLang="zh-CN" sz="2400">
                  <a:latin typeface="Times New Roman" pitchFamily="18" charset="0"/>
                </a:rPr>
                <a:t>+F</a:t>
              </a:r>
              <a:endParaRPr lang="en-US" altLang="zh-CN" sz="2400"/>
            </a:p>
          </p:txBody>
        </p:sp>
      </p:grpSp>
      <p:sp>
        <p:nvSpPr>
          <p:cNvPr id="6" name="页脚占位符 5"/>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7" name="灯片编号占位符 6"/>
          <p:cNvSpPr>
            <a:spLocks noGrp="1"/>
          </p:cNvSpPr>
          <p:nvPr>
            <p:ph type="sldNum" sz="quarter" idx="12"/>
          </p:nvPr>
        </p:nvSpPr>
        <p:spPr/>
        <p:txBody>
          <a:bodyPr/>
          <a:lstStyle/>
          <a:p>
            <a:pPr>
              <a:defRPr/>
            </a:pPr>
            <a:fld id="{C52CBD05-D400-42F0-984C-5C50F7D56DE0}" type="slidenum">
              <a:rPr lang="en-US" altLang="zh-CN" smtClean="0"/>
              <a:pPr>
                <a:defRPr/>
              </a:pPr>
              <a:t>96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up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pPr eaLnBrk="1" hangingPunct="1"/>
            <a:r>
              <a:rPr lang="zh-CN" altLang="en-US" smtClean="0"/>
              <a:t>债券套利</a:t>
            </a:r>
          </a:p>
        </p:txBody>
      </p:sp>
      <p:sp>
        <p:nvSpPr>
          <p:cNvPr id="111621" name="Rectangle 3"/>
          <p:cNvSpPr>
            <a:spLocks noGrp="1" noChangeArrowheads="1"/>
          </p:cNvSpPr>
          <p:nvPr>
            <p:ph idx="1"/>
          </p:nvPr>
        </p:nvSpPr>
        <p:spPr/>
        <p:txBody>
          <a:bodyPr/>
          <a:lstStyle/>
          <a:p>
            <a:pPr eaLnBrk="1" hangingPunct="1"/>
            <a:r>
              <a:rPr lang="zh-CN" altLang="en-US" smtClean="0"/>
              <a:t>本金剥离和利息剥离债券（</a:t>
            </a:r>
            <a:r>
              <a:rPr lang="en-US" altLang="zh-CN" smtClean="0"/>
              <a:t>strips</a:t>
            </a:r>
            <a:r>
              <a:rPr lang="zh-CN" altLang="en-US" smtClean="0"/>
              <a:t>）对付息债券的模拟和套利。</a:t>
            </a:r>
          </a:p>
          <a:p>
            <a:pPr eaLnBrk="1" hangingPunct="1"/>
            <a:r>
              <a:rPr lang="en-US" altLang="zh-CN" smtClean="0"/>
              <a:t>RJR</a:t>
            </a:r>
            <a:r>
              <a:rPr lang="zh-CN" altLang="en-US" smtClean="0"/>
              <a:t>公司的债券的套利：是否存在复制的可能性</a:t>
            </a:r>
            <a:r>
              <a:rPr lang="en-US" altLang="zh-CN" smtClean="0"/>
              <a:t>?</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97</a:t>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p:txBody>
          <a:bodyPr/>
          <a:lstStyle/>
          <a:p>
            <a:pPr eaLnBrk="1" hangingPunct="1"/>
            <a:r>
              <a:rPr lang="zh-CN" altLang="en-US" smtClean="0"/>
              <a:t>背景</a:t>
            </a:r>
          </a:p>
        </p:txBody>
      </p:sp>
      <p:sp>
        <p:nvSpPr>
          <p:cNvPr id="112645" name="Rectangle 3"/>
          <p:cNvSpPr>
            <a:spLocks noGrp="1" noChangeArrowheads="1"/>
          </p:cNvSpPr>
          <p:nvPr>
            <p:ph idx="1"/>
          </p:nvPr>
        </p:nvSpPr>
        <p:spPr>
          <a:noFill/>
        </p:spPr>
        <p:txBody>
          <a:bodyPr/>
          <a:lstStyle/>
          <a:p>
            <a:pPr eaLnBrk="1" hangingPunct="1"/>
            <a:r>
              <a:rPr lang="en-US" altLang="zh-CN" sz="2600" dirty="0" smtClean="0">
                <a:latin typeface="Times New Roman" pitchFamily="18" charset="0"/>
                <a:cs typeface="Times New Roman" pitchFamily="18" charset="0"/>
              </a:rPr>
              <a:t>On January 15, 1991, Valerie Samuels noticed what she thought were discrepancies in the prices of certain bonds issued in conjunction with the leveraged buyout of RJR Nabisco in 1989. If her suspicions were correct, the prices of the bonds were out of line with one another, at least temporarily, and Mercer and its clients might be able to capitalize on these discrepancies.</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98</a:t>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pPr eaLnBrk="1" hangingPunct="1"/>
            <a:r>
              <a:rPr lang="zh-CN" altLang="en-US" smtClean="0"/>
              <a:t>三种债券特征</a:t>
            </a:r>
          </a:p>
        </p:txBody>
      </p:sp>
      <p:sp>
        <p:nvSpPr>
          <p:cNvPr id="113669" name="Rectangle 3"/>
          <p:cNvSpPr>
            <a:spLocks noGrp="1" noChangeArrowheads="1"/>
          </p:cNvSpPr>
          <p:nvPr>
            <p:ph idx="1"/>
          </p:nvPr>
        </p:nvSpPr>
        <p:spPr/>
        <p:txBody>
          <a:bodyPr/>
          <a:lstStyle/>
          <a:p>
            <a:pPr eaLnBrk="1" hangingPunct="1"/>
            <a:r>
              <a:rPr lang="en-US" altLang="zh-CN" dirty="0" smtClean="0">
                <a:latin typeface="Times New Roman" pitchFamily="18" charset="0"/>
                <a:cs typeface="Times New Roman" pitchFamily="18" charset="0"/>
              </a:rPr>
              <a:t>13.5% subordinated debentures, due 2001-5-15(525 million)</a:t>
            </a:r>
          </a:p>
          <a:p>
            <a:pPr eaLnBrk="1" hangingPunct="1"/>
            <a:r>
              <a:rPr lang="en-US" altLang="zh-CN" dirty="0" smtClean="0">
                <a:latin typeface="Times New Roman" pitchFamily="18" charset="0"/>
                <a:cs typeface="Times New Roman" pitchFamily="18" charset="0"/>
              </a:rPr>
              <a:t>15% subordinated debenture, PIK through 1994, due 2001-5-15(1160 million)</a:t>
            </a:r>
          </a:p>
          <a:p>
            <a:pPr eaLnBrk="1" hangingPunct="1"/>
            <a:r>
              <a:rPr lang="en-US" altLang="zh-CN" dirty="0" smtClean="0">
                <a:latin typeface="Times New Roman" pitchFamily="18" charset="0"/>
                <a:cs typeface="Times New Roman" pitchFamily="18" charset="0"/>
              </a:rPr>
              <a:t>15% subordinated discount debentures, no interest through 1994-5-15, due 2001-5-15(2371 million)</a:t>
            </a:r>
          </a:p>
        </p:txBody>
      </p:sp>
      <p:sp>
        <p:nvSpPr>
          <p:cNvPr id="2" name="页脚占位符 1"/>
          <p:cNvSpPr>
            <a:spLocks noGrp="1"/>
          </p:cNvSpPr>
          <p:nvPr>
            <p:ph type="ftr" sz="quarter" idx="11"/>
          </p:nvPr>
        </p:nvSpPr>
        <p:spPr/>
        <p:txBody>
          <a:bodyPr/>
          <a:lstStyle/>
          <a:p>
            <a:pPr>
              <a:defRPr/>
            </a:pPr>
            <a:r>
              <a:rPr lang="en-US" altLang="zh-CN" smtClean="0"/>
              <a:t>CUFE MBA </a:t>
            </a:r>
            <a:r>
              <a:rPr lang="zh-CN" altLang="en-US" smtClean="0"/>
              <a:t>金融市场与金融机构</a:t>
            </a:r>
            <a:endParaRPr lang="en-US" altLang="zh-CN"/>
          </a:p>
        </p:txBody>
      </p:sp>
      <p:sp>
        <p:nvSpPr>
          <p:cNvPr id="3" name="灯片编号占位符 2"/>
          <p:cNvSpPr>
            <a:spLocks noGrp="1"/>
          </p:cNvSpPr>
          <p:nvPr>
            <p:ph type="sldNum" sz="quarter" idx="12"/>
          </p:nvPr>
        </p:nvSpPr>
        <p:spPr/>
        <p:txBody>
          <a:bodyPr/>
          <a:lstStyle/>
          <a:p>
            <a:pPr>
              <a:defRPr/>
            </a:pPr>
            <a:fld id="{C52CBD05-D400-42F0-984C-5C50F7D56DE0}" type="slidenum">
              <a:rPr lang="en-US" altLang="zh-CN" smtClean="0"/>
              <a:pPr>
                <a:defRPr/>
              </a:pPr>
              <a:t>99</a:t>
            </a:fld>
            <a:endParaRPr lang="en-US" altLang="zh-CN"/>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Profile</Template>
  <TotalTime>2265</TotalTime>
  <Words>13596</Words>
  <Application>Microsoft Office PowerPoint</Application>
  <PresentationFormat>全屏显示(4:3)</PresentationFormat>
  <Paragraphs>3261</Paragraphs>
  <Slides>196</Slides>
  <Notes>2</Notes>
  <HiddenSlides>0</HiddenSlides>
  <MMClips>0</MMClips>
  <ScaleCrop>false</ScaleCrop>
  <HeadingPairs>
    <vt:vector size="6" baseType="variant">
      <vt:variant>
        <vt:lpstr>主题</vt:lpstr>
      </vt:variant>
      <vt:variant>
        <vt:i4>2</vt:i4>
      </vt:variant>
      <vt:variant>
        <vt:lpstr>嵌入 OLE 服务器</vt:lpstr>
      </vt:variant>
      <vt:variant>
        <vt:i4>8</vt:i4>
      </vt:variant>
      <vt:variant>
        <vt:lpstr>幻灯片标题</vt:lpstr>
      </vt:variant>
      <vt:variant>
        <vt:i4>196</vt:i4>
      </vt:variant>
    </vt:vector>
  </HeadingPairs>
  <TitlesOfParts>
    <vt:vector size="206" baseType="lpstr">
      <vt:lpstr>默认设计模板</vt:lpstr>
      <vt:lpstr>流畅</vt:lpstr>
      <vt:lpstr>Document</vt:lpstr>
      <vt:lpstr>Worksheet</vt:lpstr>
      <vt:lpstr>公式</vt:lpstr>
      <vt:lpstr>Equation</vt:lpstr>
      <vt:lpstr>Microsoft 公式 3.0</vt:lpstr>
      <vt:lpstr>MathType 6.0 Equation</vt:lpstr>
      <vt:lpstr>文档</vt:lpstr>
      <vt:lpstr>Origin50.Graph</vt:lpstr>
      <vt:lpstr>金融市场与金融机构</vt:lpstr>
      <vt:lpstr>主要内容</vt:lpstr>
      <vt:lpstr>关于债券市场的几个数据</vt:lpstr>
      <vt:lpstr>债券基本概念</vt:lpstr>
      <vt:lpstr>债券的基本要素</vt:lpstr>
      <vt:lpstr>债券的种类</vt:lpstr>
      <vt:lpstr>政府债券</vt:lpstr>
      <vt:lpstr>《预算法》对地方政府债务的规定</vt:lpstr>
      <vt:lpstr>稳增长：保护地方政府的投资能力</vt:lpstr>
      <vt:lpstr>地方政府债务置换，保护地方政府投资能力</vt:lpstr>
      <vt:lpstr>公司债券</vt:lpstr>
      <vt:lpstr>金融债券</vt:lpstr>
      <vt:lpstr>按债券生命周期</vt:lpstr>
      <vt:lpstr>按是否有抵押</vt:lpstr>
      <vt:lpstr>按是否记名</vt:lpstr>
      <vt:lpstr>按利息支付方式</vt:lpstr>
      <vt:lpstr>按本金偿还方式</vt:lpstr>
      <vt:lpstr>债券形态</vt:lpstr>
      <vt:lpstr>按计息规则</vt:lpstr>
      <vt:lpstr>按照是否含有选择权</vt:lpstr>
      <vt:lpstr>债券的发行市场 </vt:lpstr>
      <vt:lpstr>公司债券发行条件</vt:lpstr>
      <vt:lpstr>企业债券发行条件</vt:lpstr>
      <vt:lpstr>债券发行方式</vt:lpstr>
      <vt:lpstr>典型债券的特性</vt:lpstr>
      <vt:lpstr>债券合同：典型债券的特性（中国）</vt:lpstr>
      <vt:lpstr>债券评级</vt:lpstr>
      <vt:lpstr>债券评级：投资级别</vt:lpstr>
      <vt:lpstr>债券级别：投资级别以下</vt:lpstr>
      <vt:lpstr>债券评级的作用</vt:lpstr>
      <vt:lpstr>1971～1999年间美国债券的违约率</vt:lpstr>
      <vt:lpstr>垃圾债券</vt:lpstr>
      <vt:lpstr>垃圾债券(junk bond)</vt:lpstr>
      <vt:lpstr>为中小企业发债</vt:lpstr>
      <vt:lpstr>PowerPoint 演示文稿</vt:lpstr>
      <vt:lpstr>RJR Nabisco收购案例</vt:lpstr>
      <vt:lpstr>Michael Milken </vt:lpstr>
      <vt:lpstr>另起炉灶的“垃圾债券大王”</vt:lpstr>
      <vt:lpstr>债券的二级市场 </vt:lpstr>
      <vt:lpstr>债券的偿还</vt:lpstr>
      <vt:lpstr>PowerPoint 演示文稿</vt:lpstr>
      <vt:lpstr>中国债券市场</vt:lpstr>
      <vt:lpstr>我国债券市场发展概况：发行次数</vt:lpstr>
      <vt:lpstr>我国债券市场发展概况：发行规模（亿元）</vt:lpstr>
      <vt:lpstr>债券市场余额结构：2016</vt:lpstr>
      <vt:lpstr>PowerPoint 演示文稿</vt:lpstr>
      <vt:lpstr>企债指数：2010-2016</vt:lpstr>
      <vt:lpstr>国债指数：2010-2016</vt:lpstr>
      <vt:lpstr>债券市场投资机会分析：国债</vt:lpstr>
      <vt:lpstr>债券市场投资机会分析：企业债</vt:lpstr>
      <vt:lpstr>我国债券市场的交易机制</vt:lpstr>
      <vt:lpstr>银行间债券市场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交易所债券市场</vt:lpstr>
      <vt:lpstr>债券定价</vt:lpstr>
      <vt:lpstr>债券基本参数 </vt:lpstr>
      <vt:lpstr>债券现金流分析：普通债券</vt:lpstr>
      <vt:lpstr>债券现金流分析：普通债券</vt:lpstr>
      <vt:lpstr>债券现金流分析：贴现债券</vt:lpstr>
      <vt:lpstr>债券现金流分析：贴现债券</vt:lpstr>
      <vt:lpstr>债券现金流分析：永续年金</vt:lpstr>
      <vt:lpstr>债券现金流分析：永续年金</vt:lpstr>
      <vt:lpstr>债券定价的基本原理 </vt:lpstr>
      <vt:lpstr>收入资本化法</vt:lpstr>
      <vt:lpstr>PowerPoint 演示文稿</vt:lpstr>
      <vt:lpstr>PowerPoint 演示文稿</vt:lpstr>
      <vt:lpstr>PowerPoint 演示文稿</vt:lpstr>
      <vt:lpstr>贴现债券</vt:lpstr>
      <vt:lpstr>直接债券</vt:lpstr>
      <vt:lpstr>统一公债</vt:lpstr>
      <vt:lpstr>普通债券估值</vt:lpstr>
      <vt:lpstr>PowerPoint 演示文稿</vt:lpstr>
      <vt:lpstr>一价定律</vt:lpstr>
      <vt:lpstr>证券定价的线性性质</vt:lpstr>
      <vt:lpstr>证券定价的占优性</vt:lpstr>
      <vt:lpstr>债券价值应当等于一组债券的价值</vt:lpstr>
      <vt:lpstr>债券套利</vt:lpstr>
      <vt:lpstr>背景</vt:lpstr>
      <vt:lpstr>三种债券特征</vt:lpstr>
      <vt:lpstr>三种债券报价：1991-01-15</vt:lpstr>
      <vt:lpstr>国债市场报价(STRIPs)：1991-01-15</vt:lpstr>
      <vt:lpstr>债券分析师</vt:lpstr>
      <vt:lpstr>PowerPoint 演示文稿</vt:lpstr>
      <vt:lpstr>不考虑税收和赎回的简单分析</vt:lpstr>
      <vt:lpstr>PowerPoint 演示文稿</vt:lpstr>
      <vt:lpstr>Strips+discount=13.5% debentures</vt:lpstr>
      <vt:lpstr>PowerPoint 演示文稿</vt:lpstr>
      <vt:lpstr>价值比较</vt:lpstr>
      <vt:lpstr>债券属性与价值分析 </vt:lpstr>
      <vt:lpstr>PowerPoint 演示文稿</vt:lpstr>
      <vt:lpstr>息票率 </vt:lpstr>
      <vt:lpstr>PowerPoint 演示文稿</vt:lpstr>
      <vt:lpstr>可赎回条款</vt:lpstr>
      <vt:lpstr>换债</vt:lpstr>
      <vt:lpstr>可赎回条款与换债</vt:lpstr>
      <vt:lpstr>换债</vt:lpstr>
      <vt:lpstr>税收待遇</vt:lpstr>
      <vt:lpstr>流动性</vt:lpstr>
      <vt:lpstr>违约风险</vt:lpstr>
      <vt:lpstr>可转换性 </vt:lpstr>
      <vt:lpstr>可延期性</vt:lpstr>
      <vt:lpstr>债券定价原理 </vt:lpstr>
      <vt:lpstr>债券定价原理</vt:lpstr>
      <vt:lpstr>PowerPoint 演示文稿</vt:lpstr>
      <vt:lpstr>PowerPoint 演示文稿</vt:lpstr>
      <vt:lpstr>PowerPoint 演示文稿</vt:lpstr>
      <vt:lpstr>久期</vt:lpstr>
      <vt:lpstr>+</vt:lpstr>
      <vt:lpstr>久期</vt:lpstr>
      <vt:lpstr>马考勒久期定理 </vt:lpstr>
      <vt:lpstr>马考勒久期定理</vt:lpstr>
      <vt:lpstr>PowerPoint 演示文稿</vt:lpstr>
      <vt:lpstr>久期和利率灵敏度</vt:lpstr>
      <vt:lpstr>PowerPoint 演示文稿</vt:lpstr>
      <vt:lpstr>修正久期</vt:lpstr>
      <vt:lpstr>PowerPoint 演示文稿</vt:lpstr>
      <vt:lpstr>不同债券的久期</vt:lpstr>
      <vt:lpstr> 债券久期与债券期限 </vt:lpstr>
      <vt:lpstr>到期收益率为12%</vt:lpstr>
      <vt:lpstr>到期收益率为14%</vt:lpstr>
      <vt:lpstr>到期收益率为16%</vt:lpstr>
      <vt:lpstr>例题</vt:lpstr>
      <vt:lpstr>按久期为下列债券排序</vt:lpstr>
      <vt:lpstr>久期的进一步理解</vt:lpstr>
      <vt:lpstr>PowerPoint 演示文稿</vt:lpstr>
      <vt:lpstr>麦考利久期与修正久期的局限性</vt:lpstr>
      <vt:lpstr>对久期的解释</vt:lpstr>
      <vt:lpstr>投资组合的久期</vt:lpstr>
      <vt:lpstr>PowerPoint 演示文稿</vt:lpstr>
      <vt:lpstr>凸性</vt:lpstr>
      <vt:lpstr>PowerPoint 演示文稿</vt:lpstr>
      <vt:lpstr>PowerPoint 演示文稿</vt:lpstr>
      <vt:lpstr>PowerPoint 演示文稿</vt:lpstr>
      <vt:lpstr>凸性调整 </vt:lpstr>
      <vt:lpstr>PowerPoint 演示文稿</vt:lpstr>
      <vt:lpstr>分别计算久期和凸性的影响 </vt:lpstr>
      <vt:lpstr>10年零票息债券 </vt:lpstr>
      <vt:lpstr>凸性的决定因素 </vt:lpstr>
      <vt:lpstr>凸性的决定因素</vt:lpstr>
      <vt:lpstr>PowerPoint 演示文稿</vt:lpstr>
      <vt:lpstr>PowerPoint 演示文稿</vt:lpstr>
      <vt:lpstr>PowerPoint 演示文稿</vt:lpstr>
      <vt:lpstr>债券免疫</vt:lpstr>
      <vt:lpstr>久期免疫原理</vt:lpstr>
      <vt:lpstr>再投资风险示例</vt:lpstr>
      <vt:lpstr>再投资风险示例续</vt:lpstr>
      <vt:lpstr>利用久期的免疫：单个债券</vt:lpstr>
      <vt:lpstr>利用久期的免疫：债券组合</vt:lpstr>
      <vt:lpstr>或有免疫</vt:lpstr>
      <vt:lpstr>案例：或有免疫策略</vt:lpstr>
      <vt:lpstr>案例：或有免疫策略（续）</vt:lpstr>
      <vt:lpstr>案例：或有免疫策略（续）</vt:lpstr>
      <vt:lpstr>案例：或有免疫策略（续）</vt:lpstr>
      <vt:lpstr>案例：多头行情中的杠杆策略</vt:lpstr>
      <vt:lpstr>交易过程</vt:lpstr>
      <vt:lpstr>案例：中国首只“垃圾债”福禧短期融资券 </vt:lpstr>
      <vt:lpstr>中国首只“垃圾债”福禧短期融资券 </vt:lpstr>
      <vt:lpstr>中国首只“垃圾债”福禧短期融资券 </vt:lpstr>
      <vt:lpstr>中国的垃圾债券市场</vt:lpstr>
      <vt:lpstr>PowerPoint 演示文稿</vt:lpstr>
      <vt:lpstr>福禧债券走势</vt:lpstr>
      <vt:lpstr>刚性兑付实质打破</vt:lpstr>
      <vt:lpstr>关于债券评级的探讨</vt:lpstr>
      <vt:lpstr>主动评级与被动评级的评级分布</vt:lpstr>
      <vt:lpstr>评级对比（2016）：中债资信 vs. 其他</vt:lpstr>
      <vt:lpstr>评级级差分析</vt:lpstr>
      <vt:lpstr>财务数据对比：净资产规模</vt:lpstr>
      <vt:lpstr>财务数据对比：流动比率</vt:lpstr>
      <vt:lpstr>财务数据对比：资产负债率</vt:lpstr>
      <vt:lpstr>财务数据对比：ROA</vt:lpstr>
      <vt:lpstr>财务数据对比：利润总额</vt:lpstr>
      <vt:lpstr>如何识别垃圾债券</vt:lpstr>
      <vt:lpstr>垃圾债券的分类</vt:lpstr>
      <vt:lpstr>垃圾债券类型分布</vt:lpstr>
      <vt:lpstr>垃圾债券主体评级分布</vt:lpstr>
      <vt:lpstr>垃圾债券行业分布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wangtt</dc:creator>
  <cp:lastModifiedBy>wangtt</cp:lastModifiedBy>
  <cp:revision>121</cp:revision>
  <cp:lastPrinted>1601-01-01T00:00:00Z</cp:lastPrinted>
  <dcterms:created xsi:type="dcterms:W3CDTF">1601-01-01T00:00:00Z</dcterms:created>
  <dcterms:modified xsi:type="dcterms:W3CDTF">2017-09-11T14:29:40Z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