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2" autoAdjust="0"/>
  </p:normalViewPr>
  <p:slideViewPr>
    <p:cSldViewPr>
      <p:cViewPr>
        <p:scale>
          <a:sx n="92" d="100"/>
          <a:sy n="92" d="100"/>
        </p:scale>
        <p:origin x="-133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6938F-33F4-4974-BDF5-B156AFD427B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6D2F-D210-4F11-AB76-290A074D0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9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079D-7049-4647-B3D6-DE43BC451893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7F1-51A6-450F-AEA4-58EF25D4213A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8F5E-E375-4076-9CAC-C5190A47BD70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9EE2-5E88-4269-9392-821BF08FC0ED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BB9-D2DC-4326-B947-EF30B3784C04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1FBD-0198-4EB7-B695-15CFF7C9A92D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621D-43C1-4FFE-AE51-7026924C7692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C2CD-3678-48F9-A0B8-3649EE711BA8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9528-B7D4-46B7-91FA-C5F9A7E74715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D950-8245-4561-B279-CD60C7AC6C11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E43B-AB7D-40C9-8799-7E89CF23D63F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B077-4594-4954-BD0D-082479B20DAF}" type="datetime1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tt512@126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n.baidu.com/s/1eRT0h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金融市场与金融机构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（美）</a:t>
            </a:r>
            <a:r>
              <a:rPr lang="en-US" altLang="zh-CN" dirty="0" smtClean="0"/>
              <a:t>Frederic S. </a:t>
            </a:r>
            <a:r>
              <a:rPr lang="en-US" altLang="zh-CN" dirty="0" err="1" smtClean="0"/>
              <a:t>Mishkin</a:t>
            </a:r>
            <a:r>
              <a:rPr lang="en-US" altLang="zh-CN" dirty="0" smtClean="0"/>
              <a:t>, Stanley G. Eakins, </a:t>
            </a:r>
            <a:r>
              <a:rPr lang="zh-CN" altLang="zh-CN" dirty="0" smtClean="0"/>
              <a:t>《金融市场与金融机构》， 清华大学出版社影印版</a:t>
            </a:r>
            <a:r>
              <a:rPr lang="en-US" altLang="zh-CN" dirty="0" smtClean="0"/>
              <a:t>2001</a:t>
            </a:r>
            <a:endParaRPr lang="zh-CN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马丽娟，《金融市场、工具与金融机构》，中国人民大学出版社，</a:t>
            </a:r>
            <a:r>
              <a:rPr lang="en-US" altLang="zh-CN" dirty="0" smtClean="0"/>
              <a:t>2009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马丽娟等，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大资管时代的中国信托：理论与实践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，首都经济贸易大学出版社，</a:t>
            </a:r>
            <a:r>
              <a:rPr lang="en-US" altLang="zh-CN" dirty="0" smtClean="0"/>
              <a:t>2014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马丽娟等，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金融机构管理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，东北财经大学出版社，</a:t>
            </a:r>
            <a:r>
              <a:rPr lang="en-US" altLang="zh-CN" smtClean="0"/>
              <a:t>2015</a:t>
            </a:r>
            <a:endParaRPr lang="zh-CN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（美）法博齐、莫迪利亚尼：《资本市场：机构与工具》，唐旭等译，经济科学出版社，</a:t>
            </a:r>
            <a:r>
              <a:rPr lang="en-US" altLang="zh-CN" dirty="0" smtClean="0"/>
              <a:t>1998.3</a:t>
            </a:r>
            <a:endParaRPr lang="zh-CN" altLang="zh-CN" dirty="0" smtClean="0"/>
          </a:p>
          <a:p>
            <a:r>
              <a:rPr lang="en-US" altLang="zh-CN" dirty="0" smtClean="0"/>
              <a:t>4.</a:t>
            </a:r>
            <a:r>
              <a:rPr lang="zh-CN" altLang="zh-CN" dirty="0" smtClean="0"/>
              <a:t>上书原版：</a:t>
            </a:r>
            <a:r>
              <a:rPr lang="en-US" altLang="zh-CN" dirty="0" err="1" smtClean="0"/>
              <a:t>F.J.Fabozzi</a:t>
            </a:r>
            <a:r>
              <a:rPr lang="en-US" altLang="zh-CN" dirty="0" smtClean="0"/>
              <a:t>, F. </a:t>
            </a:r>
            <a:r>
              <a:rPr lang="en-US" altLang="zh-CN" dirty="0" err="1" smtClean="0"/>
              <a:t>Modiglianni</a:t>
            </a:r>
            <a:r>
              <a:rPr lang="en-US" altLang="zh-CN" dirty="0" smtClean="0"/>
              <a:t>, “Capital Markets: Institutions and instruments”, </a:t>
            </a:r>
            <a:r>
              <a:rPr lang="zh-CN" altLang="zh-CN" dirty="0" smtClean="0"/>
              <a:t>清华大学出版社影印版</a:t>
            </a:r>
          </a:p>
          <a:p>
            <a:r>
              <a:rPr lang="en-US" altLang="zh-CN" dirty="0" smtClean="0"/>
              <a:t>5.</a:t>
            </a:r>
            <a:r>
              <a:rPr lang="zh-CN" altLang="zh-CN" dirty="0" smtClean="0"/>
              <a:t>投资学（第</a:t>
            </a:r>
            <a:r>
              <a:rPr lang="en-US" altLang="zh-CN" dirty="0" smtClean="0"/>
              <a:t>5</a:t>
            </a:r>
            <a:r>
              <a:rPr lang="zh-CN" altLang="zh-CN" dirty="0" smtClean="0"/>
              <a:t>版），（美）夏普等著，赵锡军等译，</a:t>
            </a:r>
            <a:r>
              <a:rPr lang="en-US" altLang="zh-CN" dirty="0" smtClean="0"/>
              <a:t>2002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10</a:t>
            </a:r>
            <a:r>
              <a:rPr lang="zh-CN" altLang="zh-CN" dirty="0" smtClean="0"/>
              <a:t>月，中国人民大学出版社</a:t>
            </a:r>
          </a:p>
          <a:p>
            <a:r>
              <a:rPr lang="en-US" altLang="zh-CN" dirty="0" smtClean="0"/>
              <a:t>6.</a:t>
            </a:r>
            <a:r>
              <a:rPr lang="zh-CN" altLang="zh-CN" dirty="0" smtClean="0"/>
              <a:t>投资学</a:t>
            </a:r>
            <a:r>
              <a:rPr lang="en-US" altLang="zh-CN" dirty="0" smtClean="0"/>
              <a:t>(</a:t>
            </a:r>
            <a:r>
              <a:rPr lang="zh-CN" altLang="zh-CN" dirty="0" smtClean="0"/>
              <a:t>第</a:t>
            </a:r>
            <a:r>
              <a:rPr lang="en-US" altLang="zh-CN" dirty="0" smtClean="0"/>
              <a:t>6</a:t>
            </a:r>
            <a:r>
              <a:rPr lang="zh-CN" altLang="zh-CN" dirty="0" smtClean="0"/>
              <a:t>版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</a:t>
            </a:r>
            <a:r>
              <a:rPr lang="en-US" altLang="zh-CN" dirty="0" smtClean="0"/>
              <a:t>William F.Sharpe </a:t>
            </a:r>
            <a:r>
              <a:rPr lang="zh-CN" altLang="zh-CN" dirty="0" smtClean="0"/>
              <a:t>等著</a:t>
            </a:r>
            <a:r>
              <a:rPr lang="en-US" altLang="zh-CN" dirty="0" smtClean="0"/>
              <a:t>/2002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zh-CN" dirty="0" smtClean="0"/>
              <a:t>月</a:t>
            </a:r>
            <a:r>
              <a:rPr lang="en-US" altLang="zh-CN" dirty="0" smtClean="0"/>
              <a:t>/</a:t>
            </a:r>
            <a:r>
              <a:rPr lang="zh-CN" altLang="zh-CN" dirty="0" smtClean="0"/>
              <a:t>清华大学出版社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课程名称：金融市场与金融机构</a:t>
            </a:r>
          </a:p>
          <a:p>
            <a:r>
              <a:rPr lang="zh-CN" altLang="zh-CN" sz="2800" dirty="0" smtClean="0"/>
              <a:t>英文名称：</a:t>
            </a:r>
            <a:r>
              <a:rPr lang="en-US" altLang="zh-CN" sz="2800" dirty="0" smtClean="0"/>
              <a:t>Financial Markets and Institutions</a:t>
            </a:r>
            <a:endParaRPr lang="zh-CN" altLang="zh-CN" sz="2800" dirty="0" smtClean="0"/>
          </a:p>
          <a:p>
            <a:r>
              <a:rPr lang="zh-CN" altLang="zh-CN" sz="2200" dirty="0" smtClean="0"/>
              <a:t>任课教师：王汀汀</a:t>
            </a:r>
            <a:r>
              <a:rPr lang="en-US" altLang="zh-CN" sz="2200" dirty="0" smtClean="0"/>
              <a:t>                </a:t>
            </a:r>
            <a:r>
              <a:rPr lang="zh-CN" altLang="zh-CN" sz="2200" dirty="0" smtClean="0"/>
              <a:t>授课对象：工商管理硕士</a:t>
            </a:r>
            <a:endParaRPr lang="en-US" altLang="zh-CN" sz="2200" dirty="0" smtClean="0"/>
          </a:p>
          <a:p>
            <a:r>
              <a:rPr lang="zh-CN" altLang="zh-CN" sz="2200" dirty="0" smtClean="0"/>
              <a:t>开课院系：金融学院</a:t>
            </a:r>
            <a:r>
              <a:rPr lang="en-US" altLang="zh-CN" sz="2200" dirty="0" smtClean="0"/>
              <a:t>            </a:t>
            </a:r>
            <a:r>
              <a:rPr lang="zh-CN" altLang="zh-CN" sz="2200" dirty="0" smtClean="0"/>
              <a:t>联系方式：</a:t>
            </a:r>
            <a:r>
              <a:rPr lang="en-US" altLang="zh-CN" sz="2200" u="sng" dirty="0" smtClean="0">
                <a:hlinkClick r:id="rId2"/>
              </a:rPr>
              <a:t>wangtt512@126.com</a:t>
            </a:r>
            <a:endParaRPr lang="zh-CN" altLang="zh-CN" sz="2200" dirty="0" smtClean="0"/>
          </a:p>
          <a:p>
            <a:r>
              <a:rPr lang="zh-CN" altLang="en-US" sz="2200" b="1" dirty="0" smtClean="0"/>
              <a:t>助         教</a:t>
            </a:r>
            <a:r>
              <a:rPr lang="zh-CN" altLang="en-US" sz="2200" b="1" dirty="0"/>
              <a:t>：刘</a:t>
            </a:r>
            <a:r>
              <a:rPr lang="zh-CN" altLang="en-US" sz="2200" b="1" dirty="0" smtClean="0"/>
              <a:t>通                     联系方式：</a:t>
            </a:r>
            <a:r>
              <a:rPr lang="en-US" altLang="zh-CN" sz="2200" b="1" dirty="0" smtClean="0"/>
              <a:t>cufelt@163.com</a:t>
            </a:r>
            <a:endParaRPr lang="zh-CN" altLang="zh-CN" sz="2200" b="1" dirty="0"/>
          </a:p>
          <a:p>
            <a:r>
              <a:rPr lang="zh-CN" altLang="zh-CN" sz="2200" dirty="0" smtClean="0"/>
              <a:t>开课学期：第一学期</a:t>
            </a:r>
            <a:r>
              <a:rPr lang="en-US" altLang="zh-CN" sz="2200" dirty="0" smtClean="0"/>
              <a:t>            </a:t>
            </a:r>
            <a:r>
              <a:rPr lang="zh-CN" altLang="zh-CN" sz="2200" dirty="0" smtClean="0"/>
              <a:t>授课时间：</a:t>
            </a:r>
            <a:r>
              <a:rPr lang="en-US" altLang="zh-CN" sz="2200" dirty="0" smtClean="0"/>
              <a:t>2-10</a:t>
            </a:r>
            <a:r>
              <a:rPr lang="zh-CN" altLang="zh-CN" sz="2200" dirty="0" smtClean="0"/>
              <a:t>周</a:t>
            </a:r>
            <a:r>
              <a:rPr lang="en-US" altLang="zh-CN" sz="2200" dirty="0" smtClean="0"/>
              <a:t>/</a:t>
            </a:r>
            <a:r>
              <a:rPr lang="zh-CN" altLang="zh-CN" sz="2200" dirty="0" smtClean="0"/>
              <a:t>周</a:t>
            </a:r>
            <a:r>
              <a:rPr lang="zh-CN" altLang="en-US" sz="2200" dirty="0" smtClean="0"/>
              <a:t>二</a:t>
            </a:r>
            <a:r>
              <a:rPr lang="en-US" altLang="zh-CN" sz="2200" dirty="0" smtClean="0"/>
              <a:t>13:30-</a:t>
            </a:r>
            <a:r>
              <a:rPr lang="en-US" altLang="zh-CN" sz="2200" dirty="0"/>
              <a:t>-17:30</a:t>
            </a:r>
            <a:endParaRPr lang="en-US" altLang="zh-CN" sz="2200" dirty="0" smtClean="0"/>
          </a:p>
          <a:p>
            <a:r>
              <a:rPr lang="zh-CN" altLang="zh-CN" sz="2800" dirty="0" smtClean="0"/>
              <a:t>课程学分：</a:t>
            </a:r>
            <a:r>
              <a:rPr lang="en-US" altLang="zh-CN" sz="2800" dirty="0" smtClean="0"/>
              <a:t>2                </a:t>
            </a:r>
            <a:r>
              <a:rPr lang="zh-CN" altLang="zh-CN" sz="2800" dirty="0" smtClean="0"/>
              <a:t>周学时</a:t>
            </a:r>
            <a:r>
              <a:rPr lang="en-US" altLang="zh-CN" sz="2800" dirty="0" smtClean="0"/>
              <a:t>/</a:t>
            </a:r>
            <a:r>
              <a:rPr lang="zh-CN" altLang="zh-CN" sz="2800" dirty="0" smtClean="0"/>
              <a:t>总学时：</a:t>
            </a:r>
            <a:r>
              <a:rPr lang="en-US" altLang="zh-CN" sz="2800" dirty="0" smtClean="0"/>
              <a:t>4/36</a:t>
            </a:r>
            <a:endParaRPr lang="zh-CN" altLang="zh-CN" sz="2800" dirty="0" smtClean="0"/>
          </a:p>
          <a:p>
            <a:r>
              <a:rPr lang="zh-CN" altLang="zh-CN" sz="2200" dirty="0" smtClean="0"/>
              <a:t>先修课程：金融学基础、会计学基础、数理统计、公司财务</a:t>
            </a:r>
          </a:p>
          <a:p>
            <a:r>
              <a:rPr lang="zh-CN" altLang="zh-CN" sz="2800" dirty="0" smtClean="0"/>
              <a:t>授课地点：</a:t>
            </a:r>
            <a:r>
              <a:rPr lang="zh-CN" altLang="en-US" sz="2800" dirty="0" smtClean="0"/>
              <a:t>学院南路主教</a:t>
            </a:r>
            <a:r>
              <a:rPr lang="en-US" altLang="zh-CN" sz="2800" dirty="0" smtClean="0"/>
              <a:t>319</a:t>
            </a:r>
          </a:p>
          <a:p>
            <a:endParaRPr lang="zh-CN" altLang="zh-CN" sz="28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金融是研究不确定情形中，资本和货币的配置问题的学科。而金融体系则为各种金融资产的流动提供了平台和渠道，使得资本配置能够有序地进行。可以说，金融体系是整个经济体系的核心。金融市场与金融机构是研究市场经济条件下，金融市场运行机制及其各主体行为规律的科学。随着中国改革开放的日益深入和社会主义市场经济体系的日益完善，金融市场与金融机构迅猛发展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本课程致力于理解金融市场与金融机构的整体运转，分析这一领域涌现出的大量现象。课程的定位是金融学理论与市场操作的中间点，侧重于以金融学理论分析金融市场与金融机构的组织与结构，以及这一领域发展中出现的各种问题。金融机构部分将讨论商业银行等存款性金融机构、投资基金、投资银行、财务公司、信托公司、保险公司等非存款性金融机构，以及中央银行的职能。金融市场部分将讨论一级市场与二级市场的组织与微观结构，重点是股权市场、债券市场和衍生工具市场。课程的各部分都会对一般金融现象进行分析，再辅之以中国市场或机构的发展与问题探讨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通过本课程的学习，应当掌握金融市场与金融机构的基本理论、基本知识和基本分析技术，掌握金融市场的各种运行机制（包括利率机制、风险机制和证券价格机制等），了解金融资产的定价方法（包括货币资金、风险资产、股票、债券、远期、期货、期权等）、主要金融变量的相互关系、各主体的行为（包括筹资、投资、套期保值、套利、政策行为和监管行为），并能够运用所学理论、知识和方法分析解决相关问题，为今后进一步学习、理论研究和实际工作奠定扎实的基础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具有一定的分析金融市场与金融机构现象的能力；</a:t>
            </a:r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了解中国金融市场与金融机构发展的现状及存在的主要问题；</a:t>
            </a:r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理解存款性金融机构的经营状况、风险及监管；</a:t>
            </a:r>
          </a:p>
          <a:p>
            <a:r>
              <a:rPr lang="en-US" altLang="zh-CN" dirty="0" smtClean="0"/>
              <a:t>4.</a:t>
            </a:r>
            <a:r>
              <a:rPr lang="zh-CN" altLang="zh-CN" dirty="0" smtClean="0"/>
              <a:t>理解非存款性金融机构（重点是投资基金、投资银行、保险公司）的经营状况、风险及监管，相关的热点问题，比如：封闭式基金的折价、</a:t>
            </a:r>
            <a:r>
              <a:rPr lang="en-US" altLang="zh-CN" dirty="0" smtClean="0"/>
              <a:t>IPO</a:t>
            </a:r>
            <a:r>
              <a:rPr lang="zh-CN" altLang="zh-CN" dirty="0" smtClean="0"/>
              <a:t>等；</a:t>
            </a:r>
          </a:p>
          <a:p>
            <a:r>
              <a:rPr lang="en-US" altLang="zh-CN" dirty="0" smtClean="0"/>
              <a:t>5.</a:t>
            </a:r>
            <a:r>
              <a:rPr lang="zh-CN" altLang="zh-CN" dirty="0" smtClean="0"/>
              <a:t>解释金融市场的组织与微观结构，从市场结构角度分析基本的市场现象；</a:t>
            </a:r>
          </a:p>
          <a:p>
            <a:r>
              <a:rPr lang="en-US" altLang="zh-CN" dirty="0" smtClean="0"/>
              <a:t>6.</a:t>
            </a:r>
            <a:r>
              <a:rPr lang="zh-CN" altLang="zh-CN" dirty="0" smtClean="0"/>
              <a:t>理解并能够分析中央银行如何介入金融市场，并实施其货币政策；</a:t>
            </a:r>
          </a:p>
          <a:p>
            <a:r>
              <a:rPr lang="en-US" altLang="zh-CN" dirty="0" smtClean="0"/>
              <a:t>7.</a:t>
            </a:r>
            <a:r>
              <a:rPr lang="zh-CN" altLang="zh-CN" dirty="0" smtClean="0"/>
              <a:t>理解金融市场有效性的含义及其对实务工作的意义。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课堂讲授为主，案例讨论为辅。</a:t>
            </a:r>
            <a:endParaRPr lang="en-US" altLang="zh-CN" dirty="0" smtClean="0"/>
          </a:p>
          <a:p>
            <a:r>
              <a:rPr lang="zh-CN" altLang="en-US" dirty="0" smtClean="0"/>
              <a:t>课程最后一次课为专题研讨，全班分为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个组，每组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教学资料下载地址：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pan.baidu.com/s/1eRT0hTS</a:t>
            </a:r>
            <a:endParaRPr lang="en-US" altLang="zh-CN" dirty="0" smtClean="0"/>
          </a:p>
          <a:p>
            <a:r>
              <a:rPr lang="zh-CN" altLang="en-US" dirty="0" smtClean="0"/>
              <a:t>密码：</a:t>
            </a:r>
            <a:r>
              <a:rPr lang="en-US" altLang="zh-CN" dirty="0"/>
              <a:t>fv6b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第一讲：导论——金融体系概述</a:t>
            </a:r>
          </a:p>
          <a:p>
            <a:r>
              <a:rPr lang="zh-CN" altLang="zh-CN" dirty="0" smtClean="0"/>
              <a:t>第二讲：债券市场</a:t>
            </a:r>
          </a:p>
          <a:p>
            <a:r>
              <a:rPr lang="zh-CN" altLang="zh-CN" dirty="0" smtClean="0"/>
              <a:t>第</a:t>
            </a:r>
            <a:r>
              <a:rPr lang="zh-CN" altLang="en-US" dirty="0" smtClean="0"/>
              <a:t>三</a:t>
            </a:r>
            <a:r>
              <a:rPr lang="zh-CN" altLang="zh-CN" dirty="0" smtClean="0"/>
              <a:t>讲：股票市场</a:t>
            </a:r>
          </a:p>
          <a:p>
            <a:r>
              <a:rPr lang="zh-CN" altLang="zh-CN" dirty="0" smtClean="0"/>
              <a:t>第</a:t>
            </a:r>
            <a:r>
              <a:rPr lang="zh-CN" altLang="en-US" dirty="0" smtClean="0"/>
              <a:t>四</a:t>
            </a:r>
            <a:r>
              <a:rPr lang="zh-CN" altLang="zh-CN" dirty="0" smtClean="0"/>
              <a:t>讲：衍生工具市场</a:t>
            </a:r>
          </a:p>
          <a:p>
            <a:r>
              <a:rPr lang="zh-CN" altLang="zh-CN" dirty="0" smtClean="0"/>
              <a:t>第</a:t>
            </a:r>
            <a:r>
              <a:rPr lang="zh-CN" altLang="en-US" dirty="0" smtClean="0"/>
              <a:t>五</a:t>
            </a:r>
            <a:r>
              <a:rPr lang="zh-CN" altLang="zh-CN" dirty="0" smtClean="0"/>
              <a:t>讲：市场有效性及其意义</a:t>
            </a:r>
          </a:p>
          <a:p>
            <a:r>
              <a:rPr lang="zh-CN" altLang="zh-CN" dirty="0" smtClean="0"/>
              <a:t>第</a:t>
            </a:r>
            <a:r>
              <a:rPr lang="zh-CN" altLang="en-US" dirty="0"/>
              <a:t>六</a:t>
            </a:r>
            <a:r>
              <a:rPr lang="zh-CN" altLang="zh-CN" dirty="0" smtClean="0"/>
              <a:t>讲：</a:t>
            </a:r>
            <a:r>
              <a:rPr lang="zh-CN" altLang="en-US" dirty="0"/>
              <a:t>金融</a:t>
            </a:r>
            <a:r>
              <a:rPr lang="zh-CN" altLang="en-US" dirty="0" smtClean="0"/>
              <a:t>机构概述</a:t>
            </a:r>
            <a:endParaRPr lang="en-US" altLang="zh-CN" dirty="0" smtClean="0"/>
          </a:p>
          <a:p>
            <a:r>
              <a:rPr lang="zh-CN" altLang="en-US" dirty="0" smtClean="0"/>
              <a:t>课外阅读</a:t>
            </a:r>
            <a:r>
              <a:rPr lang="zh-CN" altLang="zh-CN" dirty="0" smtClean="0"/>
              <a:t>：中央银行与货币政策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课程提供</a:t>
            </a:r>
            <a:r>
              <a:rPr lang="en-US" altLang="zh-CN" dirty="0" smtClean="0"/>
              <a:t>PPT</a:t>
            </a:r>
            <a:r>
              <a:rPr lang="zh-CN" altLang="zh-CN" dirty="0" smtClean="0"/>
              <a:t>讲义。</a:t>
            </a:r>
          </a:p>
          <a:p>
            <a:r>
              <a:rPr lang="zh-CN" altLang="zh-CN" dirty="0" smtClean="0"/>
              <a:t>随时利用更新的财经网站新闻资源进行讨论，包括新闻事件与最新金融统计数据。</a:t>
            </a:r>
          </a:p>
          <a:p>
            <a:r>
              <a:rPr lang="zh-CN" altLang="zh-CN" dirty="0" smtClean="0"/>
              <a:t>利用国泰安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万得</a:t>
            </a:r>
            <a:r>
              <a:rPr lang="zh-CN" altLang="en-US" dirty="0" smtClean="0"/>
              <a:t>、色诺芬</a:t>
            </a:r>
            <a:r>
              <a:rPr lang="zh-CN" altLang="zh-CN" dirty="0" smtClean="0"/>
              <a:t>等数据库提供的数据资源，经处理后进行演示教学。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CUFE </a:t>
            </a:r>
            <a:r>
              <a:rPr lang="zh-CN" altLang="en-US" smtClean="0"/>
              <a:t>金融市场与金融机构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959</Words>
  <Application>Microsoft Office PowerPoint</Application>
  <PresentationFormat>全屏显示(4:3)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金融市场与金融机构</vt:lpstr>
      <vt:lpstr>课程说明</vt:lpstr>
      <vt:lpstr>课程概述</vt:lpstr>
      <vt:lpstr>PowerPoint 演示文稿</vt:lpstr>
      <vt:lpstr>课程目标</vt:lpstr>
      <vt:lpstr>PowerPoint 演示文稿</vt:lpstr>
      <vt:lpstr>授课方式</vt:lpstr>
      <vt:lpstr>教学大纲</vt:lpstr>
      <vt:lpstr>教学资源</vt:lpstr>
      <vt:lpstr>参考书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金融市场与金融机构</dc:title>
  <dc:creator>user</dc:creator>
  <cp:lastModifiedBy>wangtt</cp:lastModifiedBy>
  <cp:revision>35</cp:revision>
  <dcterms:created xsi:type="dcterms:W3CDTF">2012-09-10T05:51:32Z</dcterms:created>
  <dcterms:modified xsi:type="dcterms:W3CDTF">2017-09-11T13:55:55Z</dcterms:modified>
</cp:coreProperties>
</file>