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06-Apr-20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ufeolm/codeGP.gi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98963" y="315887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are building a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to verify the functionality of three different open-source soft processors (or any available core with the same instructions and specifications), based on three different ISAs and having different number of pipeline stages (Ri5cy, Leon 2.4 and Amber a23/a25). </a:t>
            </a:r>
          </a:p>
          <a:p>
            <a:pPr marL="0" indent="0">
              <a:buNone/>
            </a:pPr>
            <a:r>
              <a:rPr lang="en-US" sz="2400" dirty="0">
                <a:latin typeface="Arial" panose="020B0604020202020204" pitchFamily="34" charset="0"/>
                <a:cs typeface="Arial" panose="020B0604020202020204" pitchFamily="34" charset="0"/>
              </a:rPr>
              <a:t>Comparing to the related works, we found none of them hosting the same idea/concept of a generic UVM (the same UVM test bench without any tweaking) to verify different IPs or soft processors, but they are all based on a quite similar UVM components infrastructure.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test bench by doing the following steps: </a:t>
            </a:r>
          </a:p>
          <a:p>
            <a:pPr marL="457200" indent="-457200">
              <a:buFont typeface="+mj-lt"/>
              <a:buAutoNum type="arabicPeriod"/>
            </a:pPr>
            <a:r>
              <a:rPr lang="en-US" sz="2400" dirty="0">
                <a:latin typeface="Arial" panose="020B0604020202020204" pitchFamily="34" charset="0"/>
                <a:cs typeface="Arial" panose="020B0604020202020204" pitchFamily="34" charset="0"/>
              </a:rPr>
              <a:t>download the source code from GitHub with this link: </a:t>
            </a:r>
            <a:r>
              <a:rPr lang="en-US" sz="1800" dirty="0">
                <a:solidFill>
                  <a:srgbClr val="0000FF"/>
                </a:solidFill>
                <a:latin typeface="Arial" panose="020B0604020202020204" pitchFamily="34" charset="0"/>
                <a:cs typeface="Arial" panose="020B0604020202020204" pitchFamily="34" charset="0"/>
                <a:hlinkClick r:id="rId2"/>
              </a:rPr>
              <a:t>https://github.com/cufeolm/codeGP.git</a:t>
            </a:r>
            <a:r>
              <a:rPr lang="en-US" sz="1800" dirty="0">
                <a:solidFill>
                  <a:srgbClr val="0000FF"/>
                </a:solidFill>
                <a:latin typeface="Arial" panose="020B0604020202020204" pitchFamily="34" charset="0"/>
                <a:cs typeface="Arial" panose="020B0604020202020204" pitchFamily="34" charset="0"/>
              </a:rPr>
              <a:t> </a:t>
            </a:r>
          </a:p>
          <a:p>
            <a:pPr marL="457200" indent="-457200">
              <a:buFont typeface="+mj-lt"/>
              <a:buAutoNum type="arabicPeriod"/>
            </a:pPr>
            <a:r>
              <a:rPr lang="en-US" sz="2400" dirty="0">
                <a:latin typeface="Arial" panose="020B0604020202020204" pitchFamily="34" charset="0"/>
                <a:cs typeface="Arial" panose="020B0604020202020204" pitchFamily="34" charset="0"/>
              </a:rPr>
              <a:t>Run the .bat file of the desired core to start the test bench: </a:t>
            </a:r>
            <a:r>
              <a:rPr lang="en-US" sz="2400" b="1" i="1" dirty="0">
                <a:latin typeface="Arial" panose="020B0604020202020204" pitchFamily="34" charset="0"/>
                <a:cs typeface="Arial" panose="020B0604020202020204" pitchFamily="34" charset="0"/>
              </a:rPr>
              <a:t>a.bat</a:t>
            </a:r>
            <a:r>
              <a:rPr lang="en-US" sz="2400" dirty="0">
                <a:latin typeface="Arial" panose="020B0604020202020204" pitchFamily="34" charset="0"/>
                <a:cs typeface="Arial" panose="020B0604020202020204" pitchFamily="34" charset="0"/>
              </a:rPr>
              <a:t> for Amber core, </a:t>
            </a:r>
            <a:r>
              <a:rPr lang="en-US" sz="2400" b="1" i="1" dirty="0">
                <a:latin typeface="Arial" panose="020B0604020202020204" pitchFamily="34" charset="0"/>
                <a:cs typeface="Arial" panose="020B0604020202020204" pitchFamily="34" charset="0"/>
              </a:rPr>
              <a:t>l.bat </a:t>
            </a:r>
            <a:r>
              <a:rPr lang="en-US" sz="2400" dirty="0">
                <a:latin typeface="Arial" panose="020B0604020202020204" pitchFamily="34" charset="0"/>
                <a:cs typeface="Arial" panose="020B0604020202020204" pitchFamily="34" charset="0"/>
              </a:rPr>
              <a:t>for Leon core and </a:t>
            </a:r>
            <a:r>
              <a:rPr lang="en-US" sz="2400" b="1" i="1" dirty="0">
                <a:latin typeface="Arial" panose="020B0604020202020204" pitchFamily="34" charset="0"/>
                <a:cs typeface="Arial" panose="020B0604020202020204" pitchFamily="34" charset="0"/>
              </a:rPr>
              <a:t>r.bat </a:t>
            </a:r>
            <a:r>
              <a:rPr lang="en-US" sz="2400" dirty="0">
                <a:latin typeface="Arial" panose="020B0604020202020204" pitchFamily="34" charset="0"/>
                <a:cs typeface="Arial" panose="020B0604020202020204" pitchFamily="34" charset="0"/>
              </a:rPr>
              <a:t>for Ri5cy core.</a:t>
            </a:r>
          </a:p>
          <a:p>
            <a:pPr marL="457200" indent="-457200">
              <a:buFont typeface="+mj-lt"/>
              <a:buAutoNum type="arabicPeriod"/>
            </a:pPr>
            <a:r>
              <a:rPr lang="en-US" sz="2400" dirty="0">
                <a:latin typeface="Arial" panose="020B0604020202020204" pitchFamily="34" charset="0"/>
                <a:cs typeface="Arial" panose="020B0604020202020204" pitchFamily="34" charset="0"/>
              </a:rPr>
              <a:t>Check the transcript file for results.</a:t>
            </a:r>
          </a:p>
          <a:p>
            <a:pPr marL="0" indent="0">
              <a:buNone/>
            </a:pPr>
            <a:r>
              <a:rPr lang="en-US" sz="2400" dirty="0">
                <a:latin typeface="Arial" panose="020B0604020202020204" pitchFamily="34" charset="0"/>
                <a:cs typeface="Arial" panose="020B0604020202020204" pitchFamily="34" charset="0"/>
              </a:rPr>
              <a:t>The following figures in the next slide are screenshots from the transcript showing the result of the generic UVM.</a:t>
            </a:r>
          </a:p>
          <a:p>
            <a:pPr marL="457200" indent="-457200">
              <a:buFont typeface="+mj-lt"/>
              <a:buAutoNum type="arabicPeriod"/>
            </a:pPr>
            <a:endParaRPr lang="en-US" sz="18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33F3E-BDFE-40E8-9740-FB8F7FB714FA}"/>
              </a:ext>
            </a:extLst>
          </p:cNvPr>
          <p:cNvPicPr>
            <a:picLocks noChangeAspect="1"/>
          </p:cNvPicPr>
          <p:nvPr/>
        </p:nvPicPr>
        <p:blipFill>
          <a:blip r:embed="rId2"/>
          <a:stretch>
            <a:fillRect/>
          </a:stretch>
        </p:blipFill>
        <p:spPr>
          <a:xfrm>
            <a:off x="3167400" y="159443"/>
            <a:ext cx="5857197" cy="2811972"/>
          </a:xfrm>
          <a:prstGeom prst="rect">
            <a:avLst/>
          </a:prstGeom>
        </p:spPr>
      </p:pic>
      <p:pic>
        <p:nvPicPr>
          <p:cNvPr id="3" name="Picture 2">
            <a:extLst>
              <a:ext uri="{FF2B5EF4-FFF2-40B4-BE49-F238E27FC236}">
                <a16:creationId xmlns:a16="http://schemas.microsoft.com/office/drawing/2014/main" id="{D309C6E1-9FDA-43C5-B4A1-D44272DA7C91}"/>
              </a:ext>
            </a:extLst>
          </p:cNvPr>
          <p:cNvPicPr>
            <a:picLocks noChangeAspect="1"/>
          </p:cNvPicPr>
          <p:nvPr/>
        </p:nvPicPr>
        <p:blipFill>
          <a:blip r:embed="rId3"/>
          <a:stretch>
            <a:fillRect/>
          </a:stretch>
        </p:blipFill>
        <p:spPr>
          <a:xfrm>
            <a:off x="238803" y="3519939"/>
            <a:ext cx="5857197" cy="2827757"/>
          </a:xfrm>
          <a:prstGeom prst="rect">
            <a:avLst/>
          </a:prstGeom>
        </p:spPr>
      </p:pic>
      <p:sp>
        <p:nvSpPr>
          <p:cNvPr id="4" name="TextBox 3">
            <a:extLst>
              <a:ext uri="{FF2B5EF4-FFF2-40B4-BE49-F238E27FC236}">
                <a16:creationId xmlns:a16="http://schemas.microsoft.com/office/drawing/2014/main" id="{51260E22-1A7E-4464-AF20-48BD97C710BB}"/>
              </a:ext>
            </a:extLst>
          </p:cNvPr>
          <p:cNvSpPr txBox="1"/>
          <p:nvPr/>
        </p:nvSpPr>
        <p:spPr>
          <a:xfrm>
            <a:off x="4969496" y="2971415"/>
            <a:ext cx="2253006" cy="369332"/>
          </a:xfrm>
          <a:prstGeom prst="rect">
            <a:avLst/>
          </a:prstGeom>
          <a:noFill/>
        </p:spPr>
        <p:txBody>
          <a:bodyPr wrap="square" rtlCol="0">
            <a:spAutoFit/>
          </a:bodyPr>
          <a:lstStyle/>
          <a:p>
            <a:pPr algn="ctr"/>
            <a:r>
              <a:rPr lang="en-US" dirty="0"/>
              <a:t>Ri5cy core</a:t>
            </a:r>
          </a:p>
        </p:txBody>
      </p:sp>
      <p:sp>
        <p:nvSpPr>
          <p:cNvPr id="5" name="TextBox 4">
            <a:extLst>
              <a:ext uri="{FF2B5EF4-FFF2-40B4-BE49-F238E27FC236}">
                <a16:creationId xmlns:a16="http://schemas.microsoft.com/office/drawing/2014/main" id="{26A26C7A-30DD-4588-9A37-EA4E2DE08F54}"/>
              </a:ext>
            </a:extLst>
          </p:cNvPr>
          <p:cNvSpPr txBox="1"/>
          <p:nvPr/>
        </p:nvSpPr>
        <p:spPr>
          <a:xfrm>
            <a:off x="2040898" y="6347696"/>
            <a:ext cx="2253006" cy="369332"/>
          </a:xfrm>
          <a:prstGeom prst="rect">
            <a:avLst/>
          </a:prstGeom>
          <a:noFill/>
        </p:spPr>
        <p:txBody>
          <a:bodyPr wrap="square" rtlCol="0">
            <a:spAutoFit/>
          </a:bodyPr>
          <a:lstStyle/>
          <a:p>
            <a:pPr algn="ctr"/>
            <a:r>
              <a:rPr lang="en-US" dirty="0"/>
              <a:t>Amber core</a:t>
            </a:r>
          </a:p>
        </p:txBody>
      </p:sp>
      <p:pic>
        <p:nvPicPr>
          <p:cNvPr id="6" name="Picture 5">
            <a:extLst>
              <a:ext uri="{FF2B5EF4-FFF2-40B4-BE49-F238E27FC236}">
                <a16:creationId xmlns:a16="http://schemas.microsoft.com/office/drawing/2014/main" id="{E358AFA7-E95E-47BC-BD16-3D65DD0EDB06}"/>
              </a:ext>
            </a:extLst>
          </p:cNvPr>
          <p:cNvPicPr>
            <a:picLocks noChangeAspect="1"/>
          </p:cNvPicPr>
          <p:nvPr/>
        </p:nvPicPr>
        <p:blipFill>
          <a:blip r:embed="rId4"/>
          <a:stretch>
            <a:fillRect/>
          </a:stretch>
        </p:blipFill>
        <p:spPr>
          <a:xfrm>
            <a:off x="6283428" y="3517254"/>
            <a:ext cx="5669769" cy="2811972"/>
          </a:xfrm>
          <a:prstGeom prst="rect">
            <a:avLst/>
          </a:prstGeom>
        </p:spPr>
      </p:pic>
      <p:sp>
        <p:nvSpPr>
          <p:cNvPr id="7" name="TextBox 6">
            <a:extLst>
              <a:ext uri="{FF2B5EF4-FFF2-40B4-BE49-F238E27FC236}">
                <a16:creationId xmlns:a16="http://schemas.microsoft.com/office/drawing/2014/main" id="{CD4FD4EB-1D18-41C7-BFBD-39B2F9085F0C}"/>
              </a:ext>
            </a:extLst>
          </p:cNvPr>
          <p:cNvSpPr txBox="1"/>
          <p:nvPr/>
        </p:nvSpPr>
        <p:spPr>
          <a:xfrm>
            <a:off x="7991809" y="6352724"/>
            <a:ext cx="2253006" cy="369332"/>
          </a:xfrm>
          <a:prstGeom prst="rect">
            <a:avLst/>
          </a:prstGeom>
          <a:noFill/>
        </p:spPr>
        <p:txBody>
          <a:bodyPr wrap="square" rtlCol="0">
            <a:spAutoFit/>
          </a:bodyPr>
          <a:lstStyle/>
          <a:p>
            <a:pPr algn="ctr"/>
            <a:r>
              <a:rPr lang="en-US" dirty="0"/>
              <a:t>Leon core</a:t>
            </a:r>
          </a:p>
        </p:txBody>
      </p:sp>
    </p:spTree>
    <p:extLst>
      <p:ext uri="{BB962C8B-B14F-4D97-AF65-F5344CB8AC3E}">
        <p14:creationId xmlns:p14="http://schemas.microsoft.com/office/powerpoint/2010/main" val="44189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As a conclusion: with our 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milestone of the implementation of the generic UVM, we have successfully proven the possibility/idea of creating only one UVM to verify more </a:t>
            </a:r>
            <a:r>
              <a:rPr lang="en-US" sz="2400">
                <a:latin typeface="Arial" panose="020B0604020202020204" pitchFamily="34" charset="0"/>
                <a:cs typeface="Arial" panose="020B0604020202020204" pitchFamily="34" charset="0"/>
              </a:rPr>
              <a:t>than one core </a:t>
            </a:r>
            <a:r>
              <a:rPr lang="en-US" sz="2400" dirty="0">
                <a:latin typeface="Arial" panose="020B0604020202020204" pitchFamily="34" charset="0"/>
                <a:cs typeface="Arial" panose="020B0604020202020204" pitchFamily="34" charset="0"/>
              </a:rPr>
              <a:t>(soft processor).</a:t>
            </a:r>
          </a:p>
          <a:p>
            <a:pPr marL="0" indent="0">
              <a:buNone/>
            </a:pPr>
            <a:r>
              <a:rPr lang="en-US" sz="2400" dirty="0">
                <a:latin typeface="Arial" panose="020B0604020202020204" pitchFamily="34" charset="0"/>
                <a:cs typeface="Arial" panose="020B0604020202020204" pitchFamily="34" charset="0"/>
              </a:rPr>
              <a:t>The next milestones will cover the following:  </a:t>
            </a:r>
          </a:p>
          <a:p>
            <a:pPr marL="457200" indent="-457200">
              <a:buAutoNum type="arabicPeriod"/>
            </a:pPr>
            <a:r>
              <a:rPr lang="en-US" sz="2400" dirty="0">
                <a:latin typeface="Arial" panose="020B0604020202020204" pitchFamily="34" charset="0"/>
                <a:cs typeface="Arial" panose="020B0604020202020204" pitchFamily="34" charset="0"/>
              </a:rPr>
              <a:t>Testing the functionality of the rest of  the instructions of the three different cores.</a:t>
            </a:r>
          </a:p>
          <a:p>
            <a:pPr marL="457200" indent="-457200">
              <a:buAutoNum type="arabicPeriod"/>
            </a:pPr>
            <a:r>
              <a:rPr lang="en-US" sz="2400" dirty="0">
                <a:latin typeface="Arial" panose="020B0604020202020204" pitchFamily="34" charset="0"/>
                <a:cs typeface="Arial" panose="020B0604020202020204" pitchFamily="34" charset="0"/>
              </a:rPr>
              <a:t>Negative testing.</a:t>
            </a:r>
          </a:p>
          <a:p>
            <a:pPr marL="0" indent="0">
              <a:buNone/>
            </a:pPr>
            <a:r>
              <a:rPr lang="en-US" sz="2400" dirty="0">
                <a:latin typeface="Arial" panose="020B0604020202020204" pitchFamily="34" charset="0"/>
                <a:cs typeface="Arial" panose="020B0604020202020204" pitchFamily="34" charset="0"/>
              </a:rPr>
              <a:t>Future work:</a:t>
            </a:r>
          </a:p>
          <a:p>
            <a:pPr marL="457200" indent="-457200">
              <a:buAutoNum type="arabicPeriod"/>
            </a:pPr>
            <a:r>
              <a:rPr lang="en-US" sz="2400" dirty="0">
                <a:latin typeface="Arial" panose="020B0604020202020204" pitchFamily="34" charset="0"/>
                <a:cs typeface="Arial" panose="020B0604020202020204" pitchFamily="34" charset="0"/>
              </a:rPr>
              <a:t>A complete coverage for the three DUTs.</a:t>
            </a:r>
          </a:p>
          <a:p>
            <a:pPr marL="457200" indent="-457200">
              <a:buAutoNum type="arabicPeriod"/>
            </a:pPr>
            <a:r>
              <a:rPr lang="en-US" sz="2400" dirty="0">
                <a:latin typeface="Arial" panose="020B0604020202020204" pitchFamily="34" charset="0"/>
                <a:cs typeface="Arial" panose="020B0604020202020204" pitchFamily="34" charset="0"/>
              </a:rPr>
              <a:t>Applying the concept of the generic UVM on a complete SOC.</a:t>
            </a:r>
          </a:p>
          <a:p>
            <a:pPr marL="457200" indent="-457200">
              <a:buAutoNum type="arabicPeriod"/>
            </a:pPr>
            <a:r>
              <a:rPr lang="en-US" sz="2400" dirty="0">
                <a:latin typeface="Arial" panose="020B0604020202020204" pitchFamily="34" charset="0"/>
                <a:cs typeface="Arial" panose="020B0604020202020204" pitchFamily="34" charset="0"/>
              </a:rPr>
              <a:t>Applying different machine learning algorithms to reach the golden dream/goal: only one verification methodology to verify everything.</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latin typeface="Arial" panose="020B0604020202020204" pitchFamily="34" charset="0"/>
                <a:cs typeface="Arial" panose="020B0604020202020204" pitchFamily="34" charset="0"/>
              </a:rPr>
              <a:t>Leading up to the past decade, Digital IC development and verification suffered severely, due to lack of efficiency and testing constraints on manually-established test benches. Older environments included poorly-written VHDL/Verilog models, and almost 60% of the total project time involved an extreme hassle to adequately verily or even achieve basic functional testing.</a:t>
            </a:r>
          </a:p>
          <a:p>
            <a:r>
              <a:rPr lang="en-US" sz="2300" dirty="0">
                <a:latin typeface="Arial" panose="020B0604020202020204" pitchFamily="34" charset="0"/>
                <a:cs typeface="Arial" panose="020B0604020202020204" pitchFamily="34" charset="0"/>
              </a:rPr>
              <a:t>Although System Verilog quickly took the mantle as the industry’s first </a:t>
            </a:r>
            <a:r>
              <a:rPr lang="en-US" sz="2300" i="1" dirty="0">
                <a:latin typeface="Arial" panose="020B0604020202020204" pitchFamily="34" charset="0"/>
                <a:cs typeface="Arial" panose="020B0604020202020204" pitchFamily="34" charset="0"/>
              </a:rPr>
              <a:t>Hardware Description and Verification Language (HDVL)</a:t>
            </a:r>
            <a:r>
              <a:rPr lang="en-US" sz="2300" dirty="0">
                <a:latin typeface="Arial" panose="020B0604020202020204" pitchFamily="34" charset="0"/>
                <a:cs typeface="Arial" panose="020B0604020202020204" pitchFamily="34" charset="0"/>
              </a:rPr>
              <a:t>, it wasn’t long until proper verification plans and </a:t>
            </a:r>
            <a:r>
              <a:rPr lang="en-US" sz="2300" i="1" dirty="0">
                <a:latin typeface="Arial" panose="020B0604020202020204" pitchFamily="34" charset="0"/>
                <a:cs typeface="Arial" panose="020B0604020202020204" pitchFamily="34" charset="0"/>
              </a:rPr>
              <a:t>Constrained-Random Verification (CRV) </a:t>
            </a:r>
            <a:r>
              <a:rPr lang="en-US" sz="2300" dirty="0">
                <a:latin typeface="Arial" panose="020B0604020202020204" pitchFamily="34" charset="0"/>
                <a:cs typeface="Arial" panose="020B0604020202020204" pitchFamily="34" charset="0"/>
              </a:rPr>
              <a:t>were introduced as main pillars of the </a:t>
            </a:r>
            <a:r>
              <a:rPr lang="en-US" sz="2300" b="1" dirty="0">
                <a:latin typeface="Arial" panose="020B0604020202020204" pitchFamily="34" charset="0"/>
                <a:cs typeface="Arial" panose="020B0604020202020204" pitchFamily="34" charset="0"/>
              </a:rPr>
              <a:t>Universal Verification Methodology (UVM)</a:t>
            </a:r>
            <a:r>
              <a:rPr lang="en-GB" sz="2300" dirty="0">
                <a:latin typeface="Arial" panose="020B0604020202020204" pitchFamily="34" charset="0"/>
                <a:cs typeface="Arial" panose="020B0604020202020204" pitchFamily="34" charset="0"/>
              </a:rPr>
              <a:t>; implementing a real-world test-case generator in a pseudo-random controlled and constrained randomness.</a:t>
            </a:r>
          </a:p>
          <a:p>
            <a:r>
              <a:rPr lang="en-US" sz="2300" b="1" dirty="0">
                <a:latin typeface="Arial" panose="020B0604020202020204" pitchFamily="34" charset="0"/>
                <a:cs typeface="Arial" panose="020B0604020202020204" pitchFamily="34" charset="0"/>
              </a:rPr>
              <a:t>UVM </a:t>
            </a:r>
            <a:r>
              <a:rPr lang="en-US" sz="2300" dirty="0">
                <a:latin typeface="Arial" panose="020B0604020202020204" pitchFamily="34" charset="0"/>
                <a:cs typeface="Arial" panose="020B0604020202020204" pitchFamily="34" charset="0"/>
              </a:rPr>
              <a:t>blocks can tackle complex multiple-pipeline CPU designs/ISA’s, including multiple-precision operations; while being absolutely re-usable, encapsulated, and accommodates wide range of design sizes and types, in addition to providing functional coverage methodologies.</a:t>
            </a:r>
            <a:endParaRPr lang="en-US" sz="23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complex design using ordinary verification plans consumes more than half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didn’t find any related works with the same idea/concept of a generic UVM (the same UVM test bench without any tweaking) to verify different IPs or soft processors (cores); all the related works are based on the idea of implementing a UVM test bench to verify only one DUT (can be reused but after tweaking the source code itself).</a:t>
            </a:r>
          </a:p>
          <a:p>
            <a:pPr marL="0" indent="0">
              <a:buNone/>
            </a:pPr>
            <a:r>
              <a:rPr lang="en-US" sz="2400" dirty="0">
                <a:latin typeface="Arial" panose="020B0604020202020204" pitchFamily="34" charset="0"/>
                <a:cs typeface="Arial" panose="020B0604020202020204" pitchFamily="34" charset="0"/>
              </a:rPr>
              <a:t>Some of the references we toke as guidelines during this milestone:</a:t>
            </a:r>
          </a:p>
          <a:p>
            <a:pPr marL="457200" indent="-457200">
              <a:buAutoNum type="arabicPeriod"/>
            </a:pPr>
            <a:r>
              <a:rPr lang="en-US" sz="2400" dirty="0">
                <a:latin typeface="Arial" panose="020B0604020202020204" pitchFamily="34" charset="0"/>
                <a:cs typeface="Arial" panose="020B0604020202020204" pitchFamily="34" charset="0"/>
              </a:rPr>
              <a:t>“The UVM Primer: An Introduction to the Universal Verification Methodology” by Ray </a:t>
            </a:r>
            <a:r>
              <a:rPr lang="en-US" sz="2400" dirty="0" err="1">
                <a:latin typeface="Arial" panose="020B0604020202020204" pitchFamily="34" charset="0"/>
                <a:cs typeface="Arial" panose="020B0604020202020204" pitchFamily="34" charset="0"/>
              </a:rPr>
              <a:t>Salemi</a:t>
            </a:r>
            <a:r>
              <a:rPr lang="en-US" sz="2400" dirty="0">
                <a:latin typeface="Arial" panose="020B0604020202020204" pitchFamily="34" charset="0"/>
                <a:cs typeface="Arial" panose="020B0604020202020204" pitchFamily="34" charset="0"/>
              </a:rPr>
              <a:t>. </a:t>
            </a:r>
          </a:p>
          <a:p>
            <a:pPr marL="457200" indent="-457200">
              <a:buAutoNum type="arabicPeriod"/>
            </a:pPr>
            <a:r>
              <a:rPr lang="en-US" sz="2400" dirty="0">
                <a:latin typeface="Arial" panose="020B0604020202020204" pitchFamily="34" charset="0"/>
                <a:cs typeface="Arial" panose="020B0604020202020204" pitchFamily="34" charset="0"/>
              </a:rPr>
              <a:t>“Five Stage Pipelined MIPS Processor Veriﬁcation using UVM” from GitHub + the source code.</a:t>
            </a:r>
          </a:p>
          <a:p>
            <a:pPr marL="457200" indent="-457200">
              <a:buAutoNum type="arabicPeriod"/>
            </a:pPr>
            <a:r>
              <a:rPr lang="en-US" sz="2400" dirty="0">
                <a:latin typeface="Arial" panose="020B0604020202020204" pitchFamily="34" charset="0"/>
                <a:cs typeface="Arial" panose="020B0604020202020204" pitchFamily="34" charset="0"/>
              </a:rPr>
              <a:t>“UVM Cookbook” from Mentor Graphics Verification Academy. </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1080070173"/>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Description</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Contributors</a:t>
                      </a:r>
                    </a:p>
                  </a:txBody>
                  <a:tcPr>
                    <a:solidFill>
                      <a:schemeClr val="bg2"/>
                    </a:solidFill>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and the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1352</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154</cp:revision>
  <dcterms:created xsi:type="dcterms:W3CDTF">2020-04-03T20:25:17Z</dcterms:created>
  <dcterms:modified xsi:type="dcterms:W3CDTF">2020-04-06T14:07:40Z</dcterms:modified>
</cp:coreProperties>
</file>