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8" r:id="rId11"/>
    <p:sldId id="265" r:id="rId12"/>
    <p:sldId id="266" r:id="rId13"/>
    <p:sldId id="26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8AD2840-A1B5-46D5-88CF-FF803D9C05FA}" type="datetimeFigureOut">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161454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16476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5504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AD2840-A1B5-46D5-88CF-FF803D9C05FA}" type="datetimeFigureOut">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29394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AD2840-A1B5-46D5-88CF-FF803D9C05FA}" type="datetimeFigureOut">
              <a:rPr lang="en-US" smtClean="0"/>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46897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AD2840-A1B5-46D5-88CF-FF803D9C05FA}" type="datetimeFigureOut">
              <a:rPr lang="en-US" smtClean="0"/>
              <a:t>06-Apr-20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359862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AD2840-A1B5-46D5-88CF-FF803D9C05FA}" type="datetimeFigureOut">
              <a:rPr lang="en-US" smtClean="0"/>
              <a:t>06-Apr-20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119800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AD2840-A1B5-46D5-88CF-FF803D9C05FA}" type="datetimeFigureOut">
              <a:rPr lang="en-US" smtClean="0"/>
              <a:t>06-Apr-20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70707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D2840-A1B5-46D5-88CF-FF803D9C05FA}" type="datetimeFigureOut">
              <a:rPr lang="en-US" smtClean="0"/>
              <a:t>06-Apr-20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415281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AD2840-A1B5-46D5-88CF-FF803D9C05FA}" type="datetimeFigureOut">
              <a:rPr lang="en-US" smtClean="0"/>
              <a:t>06-Apr-20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692098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AD2840-A1B5-46D5-88CF-FF803D9C05FA}" type="datetimeFigureOut">
              <a:rPr lang="en-US" smtClean="0"/>
              <a:t>06-Apr-20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5B62C-CB0D-4147-8DAE-E05DD488E5FD}" type="slidenum">
              <a:rPr lang="en-US" smtClean="0"/>
              <a:t>‹#›</a:t>
            </a:fld>
            <a:endParaRPr lang="en-US"/>
          </a:p>
        </p:txBody>
      </p:sp>
    </p:spTree>
    <p:extLst>
      <p:ext uri="{BB962C8B-B14F-4D97-AF65-F5344CB8AC3E}">
        <p14:creationId xmlns:p14="http://schemas.microsoft.com/office/powerpoint/2010/main" val="2862499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D2840-A1B5-46D5-88CF-FF803D9C05FA}" type="datetimeFigureOut">
              <a:rPr lang="en-US" smtClean="0"/>
              <a:t>06-Apr-20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5B62C-CB0D-4147-8DAE-E05DD488E5FD}" type="slidenum">
              <a:rPr lang="en-US" smtClean="0"/>
              <a:t>‹#›</a:t>
            </a:fld>
            <a:endParaRPr lang="en-US"/>
          </a:p>
        </p:txBody>
      </p:sp>
    </p:spTree>
    <p:extLst>
      <p:ext uri="{BB962C8B-B14F-4D97-AF65-F5344CB8AC3E}">
        <p14:creationId xmlns:p14="http://schemas.microsoft.com/office/powerpoint/2010/main" val="1033567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cufeolm/codeGP.git"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A0BE70BA-6B56-42C7-9A82-04D13BCEA53D}"/>
              </a:ext>
            </a:extLst>
          </p:cNvPr>
          <p:cNvSpPr>
            <a:spLocks noChangeArrowheads="1"/>
          </p:cNvSpPr>
          <p:nvPr/>
        </p:nvSpPr>
        <p:spPr bwMode="auto">
          <a:xfrm>
            <a:off x="3461206" y="2752095"/>
            <a:ext cx="5269585"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800" b="0" i="0" u="none" strike="noStrike" cap="none" normalizeH="0" baseline="0" dirty="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rPr>
              <a:t>Project title:</a:t>
            </a:r>
            <a:endParaRPr kumimoji="0" lang="en-GB"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3600" b="1"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Generic UVM for Soft Processors</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3" name="Subtitle 2">
            <a:extLst>
              <a:ext uri="{FF2B5EF4-FFF2-40B4-BE49-F238E27FC236}">
                <a16:creationId xmlns:a16="http://schemas.microsoft.com/office/drawing/2014/main" id="{2DF9CA19-AD02-46F4-BD64-4C7783505019}"/>
              </a:ext>
            </a:extLst>
          </p:cNvPr>
          <p:cNvSpPr>
            <a:spLocks noGrp="1"/>
          </p:cNvSpPr>
          <p:nvPr>
            <p:ph type="subTitle" idx="1"/>
          </p:nvPr>
        </p:nvSpPr>
        <p:spPr>
          <a:xfrm>
            <a:off x="1523998" y="4857723"/>
            <a:ext cx="9144000" cy="1295401"/>
          </a:xfrm>
        </p:spPr>
        <p:txBody>
          <a:bodyPr/>
          <a:lstStyle/>
          <a:p>
            <a:endParaRPr lang="en-US" dirty="0"/>
          </a:p>
          <a:p>
            <a:r>
              <a:rPr lang="en-US" b="1" i="1" dirty="0">
                <a:latin typeface="Arial" panose="020B0604020202020204" pitchFamily="34" charset="0"/>
                <a:cs typeface="Arial" panose="020B0604020202020204" pitchFamily="34" charset="0"/>
              </a:rPr>
              <a:t>Follow-up Thread</a:t>
            </a:r>
          </a:p>
        </p:txBody>
      </p:sp>
      <p:pic>
        <p:nvPicPr>
          <p:cNvPr id="2050" name="Picture 294">
            <a:extLst>
              <a:ext uri="{FF2B5EF4-FFF2-40B4-BE49-F238E27FC236}">
                <a16:creationId xmlns:a16="http://schemas.microsoft.com/office/drawing/2014/main" id="{5396382D-DBFB-43FD-8542-1EDCCB28D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99" t="7693" r="6204" b="3094"/>
          <a:stretch>
            <a:fillRect/>
          </a:stretch>
        </p:blipFill>
        <p:spPr bwMode="auto">
          <a:xfrm>
            <a:off x="7732169" y="1105393"/>
            <a:ext cx="1741488"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95">
            <a:extLst>
              <a:ext uri="{FF2B5EF4-FFF2-40B4-BE49-F238E27FC236}">
                <a16:creationId xmlns:a16="http://schemas.microsoft.com/office/drawing/2014/main" id="{A27E9F2E-ABB6-4344-97B7-51DAEB7A6A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7466" y="1154605"/>
            <a:ext cx="2392363" cy="119697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96">
            <a:extLst>
              <a:ext uri="{FF2B5EF4-FFF2-40B4-BE49-F238E27FC236}">
                <a16:creationId xmlns:a16="http://schemas.microsoft.com/office/drawing/2014/main" id="{F429391E-C507-4914-A524-AF2D7CAD9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4455" y="1294306"/>
            <a:ext cx="1843088" cy="917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6BB1FA75-55CD-450D-9169-112A5A7435F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12073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AE5C9ED-E50C-4B84-834A-B2097223F56D}"/>
              </a:ext>
            </a:extLst>
          </p:cNvPr>
          <p:cNvSpPr/>
          <p:nvPr/>
        </p:nvSpPr>
        <p:spPr>
          <a:xfrm>
            <a:off x="3375786" y="2777983"/>
            <a:ext cx="1706128" cy="829249"/>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GUVM_driver</a:t>
            </a:r>
            <a:endParaRPr lang="en-US" sz="1400" b="1" dirty="0"/>
          </a:p>
        </p:txBody>
      </p:sp>
      <p:sp>
        <p:nvSpPr>
          <p:cNvPr id="3" name="Rectangle: Rounded Corners 2">
            <a:extLst>
              <a:ext uri="{FF2B5EF4-FFF2-40B4-BE49-F238E27FC236}">
                <a16:creationId xmlns:a16="http://schemas.microsoft.com/office/drawing/2014/main" id="{883E46DB-0151-4AE5-913D-287B57E50042}"/>
              </a:ext>
            </a:extLst>
          </p:cNvPr>
          <p:cNvSpPr/>
          <p:nvPr/>
        </p:nvSpPr>
        <p:spPr>
          <a:xfrm>
            <a:off x="188685" y="634503"/>
            <a:ext cx="11814629" cy="3693067"/>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defPPr>
              <a:defRPr lang="en-US"/>
            </a:defPPr>
            <a:lvl1pPr marL="0" algn="l" defTabSz="914400" rtl="0" eaLnBrk="1" latinLnBrk="0" hangingPunct="1">
              <a:defRPr sz="1800" kern="1200">
                <a:solidFill>
                  <a:schemeClr val="accent2"/>
                </a:solidFill>
                <a:latin typeface="+mn-lt"/>
                <a:ea typeface="+mn-ea"/>
                <a:cs typeface="+mn-cs"/>
              </a:defRPr>
            </a:lvl1pPr>
            <a:lvl2pPr marL="457200" algn="l" defTabSz="914400" rtl="0" eaLnBrk="1" latinLnBrk="0" hangingPunct="1">
              <a:defRPr sz="1800" kern="1200">
                <a:solidFill>
                  <a:schemeClr val="accent2"/>
                </a:solidFill>
                <a:latin typeface="+mn-lt"/>
                <a:ea typeface="+mn-ea"/>
                <a:cs typeface="+mn-cs"/>
              </a:defRPr>
            </a:lvl2pPr>
            <a:lvl3pPr marL="914400" algn="l" defTabSz="914400" rtl="0" eaLnBrk="1" latinLnBrk="0" hangingPunct="1">
              <a:defRPr sz="1800" kern="1200">
                <a:solidFill>
                  <a:schemeClr val="accent2"/>
                </a:solidFill>
                <a:latin typeface="+mn-lt"/>
                <a:ea typeface="+mn-ea"/>
                <a:cs typeface="+mn-cs"/>
              </a:defRPr>
            </a:lvl3pPr>
            <a:lvl4pPr marL="1371600" algn="l" defTabSz="914400" rtl="0" eaLnBrk="1" latinLnBrk="0" hangingPunct="1">
              <a:defRPr sz="1800" kern="1200">
                <a:solidFill>
                  <a:schemeClr val="accent2"/>
                </a:solidFill>
                <a:latin typeface="+mn-lt"/>
                <a:ea typeface="+mn-ea"/>
                <a:cs typeface="+mn-cs"/>
              </a:defRPr>
            </a:lvl4pPr>
            <a:lvl5pPr marL="1828800" algn="l" defTabSz="914400" rtl="0" eaLnBrk="1" latinLnBrk="0" hangingPunct="1">
              <a:defRPr sz="1800" kern="1200">
                <a:solidFill>
                  <a:schemeClr val="accent2"/>
                </a:solidFill>
                <a:latin typeface="+mn-lt"/>
                <a:ea typeface="+mn-ea"/>
                <a:cs typeface="+mn-cs"/>
              </a:defRPr>
            </a:lvl5pPr>
            <a:lvl6pPr marL="2286000" algn="l" defTabSz="914400" rtl="0" eaLnBrk="1" latinLnBrk="0" hangingPunct="1">
              <a:defRPr sz="1800" kern="1200">
                <a:solidFill>
                  <a:schemeClr val="accent2"/>
                </a:solidFill>
                <a:latin typeface="+mn-lt"/>
                <a:ea typeface="+mn-ea"/>
                <a:cs typeface="+mn-cs"/>
              </a:defRPr>
            </a:lvl6pPr>
            <a:lvl7pPr marL="2743200" algn="l" defTabSz="914400" rtl="0" eaLnBrk="1" latinLnBrk="0" hangingPunct="1">
              <a:defRPr sz="1800" kern="1200">
                <a:solidFill>
                  <a:schemeClr val="accent2"/>
                </a:solidFill>
                <a:latin typeface="+mn-lt"/>
                <a:ea typeface="+mn-ea"/>
                <a:cs typeface="+mn-cs"/>
              </a:defRPr>
            </a:lvl7pPr>
            <a:lvl8pPr marL="3200400" algn="l" defTabSz="914400" rtl="0" eaLnBrk="1" latinLnBrk="0" hangingPunct="1">
              <a:defRPr sz="1800" kern="1200">
                <a:solidFill>
                  <a:schemeClr val="accent2"/>
                </a:solidFill>
                <a:latin typeface="+mn-lt"/>
                <a:ea typeface="+mn-ea"/>
                <a:cs typeface="+mn-cs"/>
              </a:defRPr>
            </a:lvl8pPr>
            <a:lvl9pPr marL="3657600" algn="l" defTabSz="914400" rtl="0" eaLnBrk="1" latinLnBrk="0" hangingPunct="1">
              <a:defRPr sz="1800" kern="1200">
                <a:solidFill>
                  <a:schemeClr val="accent2"/>
                </a:solidFill>
                <a:latin typeface="+mn-lt"/>
                <a:ea typeface="+mn-ea"/>
                <a:cs typeface="+mn-cs"/>
              </a:defRPr>
            </a:lvl9pPr>
          </a:lstStyle>
          <a:p>
            <a:pPr algn="ctr"/>
            <a:endParaRPr lang="en-US" sz="1400" b="1" dirty="0"/>
          </a:p>
        </p:txBody>
      </p:sp>
      <p:sp>
        <p:nvSpPr>
          <p:cNvPr id="4" name="Rectangle: Rounded Corners 3">
            <a:extLst>
              <a:ext uri="{FF2B5EF4-FFF2-40B4-BE49-F238E27FC236}">
                <a16:creationId xmlns:a16="http://schemas.microsoft.com/office/drawing/2014/main" id="{8A148340-4FE7-4D11-9418-7A575737FA82}"/>
              </a:ext>
            </a:extLst>
          </p:cNvPr>
          <p:cNvSpPr/>
          <p:nvPr/>
        </p:nvSpPr>
        <p:spPr>
          <a:xfrm>
            <a:off x="84841" y="326725"/>
            <a:ext cx="12019176" cy="5027699"/>
          </a:xfrm>
          <a:prstGeom prst="round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a:p>
        </p:txBody>
      </p:sp>
      <p:sp>
        <p:nvSpPr>
          <p:cNvPr id="5" name="Rectangle: Rounded Corners 4">
            <a:extLst>
              <a:ext uri="{FF2B5EF4-FFF2-40B4-BE49-F238E27FC236}">
                <a16:creationId xmlns:a16="http://schemas.microsoft.com/office/drawing/2014/main" id="{641F4C0D-F5B6-46CA-95E6-AC9BEB1697A5}"/>
              </a:ext>
            </a:extLst>
          </p:cNvPr>
          <p:cNvSpPr/>
          <p:nvPr/>
        </p:nvSpPr>
        <p:spPr>
          <a:xfrm>
            <a:off x="473314" y="918434"/>
            <a:ext cx="11335657" cy="3335488"/>
          </a:xfrm>
          <a:prstGeom prst="round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ctr"/>
            <a:endParaRPr lang="en-US" sz="1400" b="1"/>
          </a:p>
        </p:txBody>
      </p:sp>
      <p:sp>
        <p:nvSpPr>
          <p:cNvPr id="6" name="Rectangle: Rounded Corners 5">
            <a:extLst>
              <a:ext uri="{FF2B5EF4-FFF2-40B4-BE49-F238E27FC236}">
                <a16:creationId xmlns:a16="http://schemas.microsoft.com/office/drawing/2014/main" id="{BB8196A5-0F45-4C16-8E1C-21DED23E3BAF}"/>
              </a:ext>
            </a:extLst>
          </p:cNvPr>
          <p:cNvSpPr/>
          <p:nvPr/>
        </p:nvSpPr>
        <p:spPr>
          <a:xfrm>
            <a:off x="1254225" y="4544816"/>
            <a:ext cx="5571092" cy="697838"/>
          </a:xfrm>
          <a:prstGeom prst="roundRect">
            <a:avLst/>
          </a:prstGeom>
          <a:ln w="19050">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b="1"/>
          </a:p>
        </p:txBody>
      </p:sp>
      <p:sp>
        <p:nvSpPr>
          <p:cNvPr id="7" name="TextBox 8">
            <a:extLst>
              <a:ext uri="{FF2B5EF4-FFF2-40B4-BE49-F238E27FC236}">
                <a16:creationId xmlns:a16="http://schemas.microsoft.com/office/drawing/2014/main" id="{97B31ECC-4619-409A-BC76-3977B07F1EC7}"/>
              </a:ext>
            </a:extLst>
          </p:cNvPr>
          <p:cNvSpPr txBox="1"/>
          <p:nvPr/>
        </p:nvSpPr>
        <p:spPr>
          <a:xfrm>
            <a:off x="926488" y="326726"/>
            <a:ext cx="43781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top</a:t>
            </a:r>
          </a:p>
        </p:txBody>
      </p:sp>
      <p:sp>
        <p:nvSpPr>
          <p:cNvPr id="8" name="TextBox 9">
            <a:extLst>
              <a:ext uri="{FF2B5EF4-FFF2-40B4-BE49-F238E27FC236}">
                <a16:creationId xmlns:a16="http://schemas.microsoft.com/office/drawing/2014/main" id="{6D658084-3AF5-4FB6-9DAF-F4D68C33A124}"/>
              </a:ext>
            </a:extLst>
          </p:cNvPr>
          <p:cNvSpPr txBox="1"/>
          <p:nvPr/>
        </p:nvSpPr>
        <p:spPr>
          <a:xfrm>
            <a:off x="720086" y="645371"/>
            <a:ext cx="105092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ED7D31"/>
                </a:solidFill>
              </a:rPr>
              <a:t>GUVM_test</a:t>
            </a:r>
            <a:endParaRPr lang="en-US" sz="1400" b="1" dirty="0">
              <a:solidFill>
                <a:srgbClr val="ED7D31"/>
              </a:solidFill>
            </a:endParaRPr>
          </a:p>
        </p:txBody>
      </p:sp>
      <p:sp>
        <p:nvSpPr>
          <p:cNvPr id="9" name="TextBox 10">
            <a:extLst>
              <a:ext uri="{FF2B5EF4-FFF2-40B4-BE49-F238E27FC236}">
                <a16:creationId xmlns:a16="http://schemas.microsoft.com/office/drawing/2014/main" id="{FF245AF5-7FA4-44A2-B154-1AF13D2ACA64}"/>
              </a:ext>
            </a:extLst>
          </p:cNvPr>
          <p:cNvSpPr txBox="1"/>
          <p:nvPr/>
        </p:nvSpPr>
        <p:spPr>
          <a:xfrm>
            <a:off x="855800" y="914531"/>
            <a:ext cx="103650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0070C0"/>
                </a:solidFill>
              </a:rPr>
              <a:t>GUVM_env</a:t>
            </a:r>
            <a:endParaRPr lang="en-US" sz="1400" b="1" dirty="0">
              <a:solidFill>
                <a:srgbClr val="0070C0"/>
              </a:solidFill>
            </a:endParaRPr>
          </a:p>
        </p:txBody>
      </p:sp>
      <p:sp>
        <p:nvSpPr>
          <p:cNvPr id="10" name="Rectangle: Rounded Corners 9">
            <a:extLst>
              <a:ext uri="{FF2B5EF4-FFF2-40B4-BE49-F238E27FC236}">
                <a16:creationId xmlns:a16="http://schemas.microsoft.com/office/drawing/2014/main" id="{2C1E3D3A-DCFF-4508-9B88-DFED4C1C4080}"/>
              </a:ext>
            </a:extLst>
          </p:cNvPr>
          <p:cNvSpPr/>
          <p:nvPr/>
        </p:nvSpPr>
        <p:spPr>
          <a:xfrm>
            <a:off x="3177151" y="1899433"/>
            <a:ext cx="8308741" cy="2198731"/>
          </a:xfrm>
          <a:prstGeom prst="roundRect">
            <a:avLst/>
          </a:prstGeom>
          <a:noFill/>
          <a:ln w="190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defPPr>
              <a:defRPr lang="en-US"/>
            </a:defPPr>
            <a:lvl1pPr marL="0" algn="l" defTabSz="914400" rtl="0" eaLnBrk="1" latinLnBrk="0" hangingPunct="1">
              <a:defRPr sz="1800" kern="1200">
                <a:solidFill>
                  <a:schemeClr val="accent6"/>
                </a:solidFill>
                <a:latin typeface="+mn-lt"/>
                <a:ea typeface="+mn-ea"/>
                <a:cs typeface="+mn-cs"/>
              </a:defRPr>
            </a:lvl1pPr>
            <a:lvl2pPr marL="457200" algn="l" defTabSz="914400" rtl="0" eaLnBrk="1" latinLnBrk="0" hangingPunct="1">
              <a:defRPr sz="1800" kern="1200">
                <a:solidFill>
                  <a:schemeClr val="accent6"/>
                </a:solidFill>
                <a:latin typeface="+mn-lt"/>
                <a:ea typeface="+mn-ea"/>
                <a:cs typeface="+mn-cs"/>
              </a:defRPr>
            </a:lvl2pPr>
            <a:lvl3pPr marL="914400" algn="l" defTabSz="914400" rtl="0" eaLnBrk="1" latinLnBrk="0" hangingPunct="1">
              <a:defRPr sz="1800" kern="1200">
                <a:solidFill>
                  <a:schemeClr val="accent6"/>
                </a:solidFill>
                <a:latin typeface="+mn-lt"/>
                <a:ea typeface="+mn-ea"/>
                <a:cs typeface="+mn-cs"/>
              </a:defRPr>
            </a:lvl3pPr>
            <a:lvl4pPr marL="1371600" algn="l" defTabSz="914400" rtl="0" eaLnBrk="1" latinLnBrk="0" hangingPunct="1">
              <a:defRPr sz="1800" kern="1200">
                <a:solidFill>
                  <a:schemeClr val="accent6"/>
                </a:solidFill>
                <a:latin typeface="+mn-lt"/>
                <a:ea typeface="+mn-ea"/>
                <a:cs typeface="+mn-cs"/>
              </a:defRPr>
            </a:lvl4pPr>
            <a:lvl5pPr marL="1828800" algn="l" defTabSz="914400" rtl="0" eaLnBrk="1" latinLnBrk="0" hangingPunct="1">
              <a:defRPr sz="1800" kern="1200">
                <a:solidFill>
                  <a:schemeClr val="accent6"/>
                </a:solidFill>
                <a:latin typeface="+mn-lt"/>
                <a:ea typeface="+mn-ea"/>
                <a:cs typeface="+mn-cs"/>
              </a:defRPr>
            </a:lvl5pPr>
            <a:lvl6pPr marL="2286000" algn="l" defTabSz="914400" rtl="0" eaLnBrk="1" latinLnBrk="0" hangingPunct="1">
              <a:defRPr sz="1800" kern="1200">
                <a:solidFill>
                  <a:schemeClr val="accent6"/>
                </a:solidFill>
                <a:latin typeface="+mn-lt"/>
                <a:ea typeface="+mn-ea"/>
                <a:cs typeface="+mn-cs"/>
              </a:defRPr>
            </a:lvl6pPr>
            <a:lvl7pPr marL="2743200" algn="l" defTabSz="914400" rtl="0" eaLnBrk="1" latinLnBrk="0" hangingPunct="1">
              <a:defRPr sz="1800" kern="1200">
                <a:solidFill>
                  <a:schemeClr val="accent6"/>
                </a:solidFill>
                <a:latin typeface="+mn-lt"/>
                <a:ea typeface="+mn-ea"/>
                <a:cs typeface="+mn-cs"/>
              </a:defRPr>
            </a:lvl7pPr>
            <a:lvl8pPr marL="3200400" algn="l" defTabSz="914400" rtl="0" eaLnBrk="1" latinLnBrk="0" hangingPunct="1">
              <a:defRPr sz="1800" kern="1200">
                <a:solidFill>
                  <a:schemeClr val="accent6"/>
                </a:solidFill>
                <a:latin typeface="+mn-lt"/>
                <a:ea typeface="+mn-ea"/>
                <a:cs typeface="+mn-cs"/>
              </a:defRPr>
            </a:lvl8pPr>
            <a:lvl9pPr marL="3657600" algn="l" defTabSz="914400" rtl="0" eaLnBrk="1" latinLnBrk="0" hangingPunct="1">
              <a:defRPr sz="1800" kern="1200">
                <a:solidFill>
                  <a:schemeClr val="accent6"/>
                </a:solidFill>
                <a:latin typeface="+mn-lt"/>
                <a:ea typeface="+mn-ea"/>
                <a:cs typeface="+mn-cs"/>
              </a:defRPr>
            </a:lvl9pPr>
          </a:lstStyle>
          <a:p>
            <a:pPr algn="ctr"/>
            <a:endParaRPr lang="en-US" sz="1400" b="1"/>
          </a:p>
        </p:txBody>
      </p:sp>
      <p:sp>
        <p:nvSpPr>
          <p:cNvPr id="11" name="TextBox 12">
            <a:extLst>
              <a:ext uri="{FF2B5EF4-FFF2-40B4-BE49-F238E27FC236}">
                <a16:creationId xmlns:a16="http://schemas.microsoft.com/office/drawing/2014/main" id="{E500607E-0586-4F9B-B4B2-B8359057D7B1}"/>
              </a:ext>
            </a:extLst>
          </p:cNvPr>
          <p:cNvSpPr txBox="1"/>
          <p:nvPr/>
        </p:nvSpPr>
        <p:spPr>
          <a:xfrm>
            <a:off x="3437443" y="1895135"/>
            <a:ext cx="1186159"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70AD47"/>
                </a:solidFill>
              </a:rPr>
              <a:t>GUVM_agent</a:t>
            </a:r>
            <a:endParaRPr lang="en-US" sz="1400" b="1" dirty="0">
              <a:solidFill>
                <a:srgbClr val="70AD47"/>
              </a:solidFill>
            </a:endParaRPr>
          </a:p>
        </p:txBody>
      </p:sp>
      <p:sp>
        <p:nvSpPr>
          <p:cNvPr id="12" name="Rectangle 11">
            <a:extLst>
              <a:ext uri="{FF2B5EF4-FFF2-40B4-BE49-F238E27FC236}">
                <a16:creationId xmlns:a16="http://schemas.microsoft.com/office/drawing/2014/main" id="{D38CA793-4FA6-467B-A7E3-7FF7AF047CA6}"/>
              </a:ext>
            </a:extLst>
          </p:cNvPr>
          <p:cNvSpPr/>
          <p:nvPr/>
        </p:nvSpPr>
        <p:spPr>
          <a:xfrm>
            <a:off x="1591800" y="1239172"/>
            <a:ext cx="3497718" cy="463696"/>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GUVM_scoreboard</a:t>
            </a:r>
            <a:endParaRPr lang="en-US" sz="1400" b="1" dirty="0"/>
          </a:p>
        </p:txBody>
      </p:sp>
      <p:sp>
        <p:nvSpPr>
          <p:cNvPr id="13" name="TextBox 15">
            <a:extLst>
              <a:ext uri="{FF2B5EF4-FFF2-40B4-BE49-F238E27FC236}">
                <a16:creationId xmlns:a16="http://schemas.microsoft.com/office/drawing/2014/main" id="{2307CA11-5322-4B42-8933-421EECC82F05}"/>
              </a:ext>
            </a:extLst>
          </p:cNvPr>
          <p:cNvSpPr txBox="1"/>
          <p:nvPr/>
        </p:nvSpPr>
        <p:spPr>
          <a:xfrm>
            <a:off x="1248772" y="4521981"/>
            <a:ext cx="1428276"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ED7D31"/>
                </a:solidFill>
              </a:rPr>
              <a:t>GUVM_interface</a:t>
            </a:r>
            <a:endParaRPr lang="en-US" sz="1400" b="1" dirty="0">
              <a:solidFill>
                <a:srgbClr val="ED7D31"/>
              </a:solidFill>
            </a:endParaRPr>
          </a:p>
        </p:txBody>
      </p:sp>
      <p:sp>
        <p:nvSpPr>
          <p:cNvPr id="14" name="Rectangle: Rounded Corners 13">
            <a:extLst>
              <a:ext uri="{FF2B5EF4-FFF2-40B4-BE49-F238E27FC236}">
                <a16:creationId xmlns:a16="http://schemas.microsoft.com/office/drawing/2014/main" id="{DD84940E-CF29-4AF9-A8DF-B5DE2BBAB501}"/>
              </a:ext>
            </a:extLst>
          </p:cNvPr>
          <p:cNvSpPr/>
          <p:nvPr/>
        </p:nvSpPr>
        <p:spPr>
          <a:xfrm>
            <a:off x="7193103" y="1951783"/>
            <a:ext cx="4179548" cy="2012586"/>
          </a:xfrm>
          <a:prstGeom prst="roundRect">
            <a:avLst/>
          </a:prstGeom>
          <a:noFill/>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defPPr>
              <a:defRPr lang="en-US"/>
            </a:defPPr>
            <a:lvl1pPr marL="0" algn="l" defTabSz="914400" rtl="0" eaLnBrk="1" latinLnBrk="0" hangingPunct="1">
              <a:defRPr sz="1800" kern="1200">
                <a:solidFill>
                  <a:schemeClr val="accent5"/>
                </a:solidFill>
                <a:latin typeface="+mn-lt"/>
                <a:ea typeface="+mn-ea"/>
                <a:cs typeface="+mn-cs"/>
              </a:defRPr>
            </a:lvl1pPr>
            <a:lvl2pPr marL="457200" algn="l" defTabSz="914400" rtl="0" eaLnBrk="1" latinLnBrk="0" hangingPunct="1">
              <a:defRPr sz="1800" kern="1200">
                <a:solidFill>
                  <a:schemeClr val="accent5"/>
                </a:solidFill>
                <a:latin typeface="+mn-lt"/>
                <a:ea typeface="+mn-ea"/>
                <a:cs typeface="+mn-cs"/>
              </a:defRPr>
            </a:lvl2pPr>
            <a:lvl3pPr marL="914400" algn="l" defTabSz="914400" rtl="0" eaLnBrk="1" latinLnBrk="0" hangingPunct="1">
              <a:defRPr sz="1800" kern="1200">
                <a:solidFill>
                  <a:schemeClr val="accent5"/>
                </a:solidFill>
                <a:latin typeface="+mn-lt"/>
                <a:ea typeface="+mn-ea"/>
                <a:cs typeface="+mn-cs"/>
              </a:defRPr>
            </a:lvl3pPr>
            <a:lvl4pPr marL="1371600" algn="l" defTabSz="914400" rtl="0" eaLnBrk="1" latinLnBrk="0" hangingPunct="1">
              <a:defRPr sz="1800" kern="1200">
                <a:solidFill>
                  <a:schemeClr val="accent5"/>
                </a:solidFill>
                <a:latin typeface="+mn-lt"/>
                <a:ea typeface="+mn-ea"/>
                <a:cs typeface="+mn-cs"/>
              </a:defRPr>
            </a:lvl4pPr>
            <a:lvl5pPr marL="1828800" algn="l" defTabSz="914400" rtl="0" eaLnBrk="1" latinLnBrk="0" hangingPunct="1">
              <a:defRPr sz="1800" kern="1200">
                <a:solidFill>
                  <a:schemeClr val="accent5"/>
                </a:solidFill>
                <a:latin typeface="+mn-lt"/>
                <a:ea typeface="+mn-ea"/>
                <a:cs typeface="+mn-cs"/>
              </a:defRPr>
            </a:lvl5pPr>
            <a:lvl6pPr marL="2286000" algn="l" defTabSz="914400" rtl="0" eaLnBrk="1" latinLnBrk="0" hangingPunct="1">
              <a:defRPr sz="1800" kern="1200">
                <a:solidFill>
                  <a:schemeClr val="accent5"/>
                </a:solidFill>
                <a:latin typeface="+mn-lt"/>
                <a:ea typeface="+mn-ea"/>
                <a:cs typeface="+mn-cs"/>
              </a:defRPr>
            </a:lvl6pPr>
            <a:lvl7pPr marL="2743200" algn="l" defTabSz="914400" rtl="0" eaLnBrk="1" latinLnBrk="0" hangingPunct="1">
              <a:defRPr sz="1800" kern="1200">
                <a:solidFill>
                  <a:schemeClr val="accent5"/>
                </a:solidFill>
                <a:latin typeface="+mn-lt"/>
                <a:ea typeface="+mn-ea"/>
                <a:cs typeface="+mn-cs"/>
              </a:defRPr>
            </a:lvl7pPr>
            <a:lvl8pPr marL="3200400" algn="l" defTabSz="914400" rtl="0" eaLnBrk="1" latinLnBrk="0" hangingPunct="1">
              <a:defRPr sz="1800" kern="1200">
                <a:solidFill>
                  <a:schemeClr val="accent5"/>
                </a:solidFill>
                <a:latin typeface="+mn-lt"/>
                <a:ea typeface="+mn-ea"/>
                <a:cs typeface="+mn-cs"/>
              </a:defRPr>
            </a:lvl8pPr>
            <a:lvl9pPr marL="3657600" algn="l" defTabSz="914400" rtl="0" eaLnBrk="1" latinLnBrk="0" hangingPunct="1">
              <a:defRPr sz="1800" kern="1200">
                <a:solidFill>
                  <a:schemeClr val="accent5"/>
                </a:solidFill>
                <a:latin typeface="+mn-lt"/>
                <a:ea typeface="+mn-ea"/>
                <a:cs typeface="+mn-cs"/>
              </a:defRPr>
            </a:lvl9pPr>
          </a:lstStyle>
          <a:p>
            <a:pPr algn="ctr"/>
            <a:endParaRPr lang="en-US" sz="1400" b="1" dirty="0"/>
          </a:p>
        </p:txBody>
      </p:sp>
      <p:sp>
        <p:nvSpPr>
          <p:cNvPr id="15" name="Rectangle: Rounded Corners 14">
            <a:extLst>
              <a:ext uri="{FF2B5EF4-FFF2-40B4-BE49-F238E27FC236}">
                <a16:creationId xmlns:a16="http://schemas.microsoft.com/office/drawing/2014/main" id="{7DE3E8EE-4FF8-4844-AB64-A645C830E8B3}"/>
              </a:ext>
            </a:extLst>
          </p:cNvPr>
          <p:cNvSpPr/>
          <p:nvPr/>
        </p:nvSpPr>
        <p:spPr>
          <a:xfrm>
            <a:off x="8029304" y="2218660"/>
            <a:ext cx="2240040" cy="571280"/>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GUVM_sequence</a:t>
            </a:r>
            <a:endParaRPr lang="en-US" sz="1400" b="1" dirty="0"/>
          </a:p>
        </p:txBody>
      </p:sp>
      <p:sp>
        <p:nvSpPr>
          <p:cNvPr id="16" name="Rectangle: Rounded Corners 15">
            <a:extLst>
              <a:ext uri="{FF2B5EF4-FFF2-40B4-BE49-F238E27FC236}">
                <a16:creationId xmlns:a16="http://schemas.microsoft.com/office/drawing/2014/main" id="{912CF96B-E5D2-4594-B470-78732F42591E}"/>
              </a:ext>
            </a:extLst>
          </p:cNvPr>
          <p:cNvSpPr/>
          <p:nvPr/>
        </p:nvSpPr>
        <p:spPr>
          <a:xfrm>
            <a:off x="9962060" y="2874733"/>
            <a:ext cx="1120241" cy="88874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GUVM_sequence_item</a:t>
            </a:r>
            <a:endParaRPr lang="en-US" sz="1400" b="1" dirty="0"/>
          </a:p>
        </p:txBody>
      </p:sp>
      <p:sp>
        <p:nvSpPr>
          <p:cNvPr id="17" name="Rectangle: Rounded Corners 16">
            <a:extLst>
              <a:ext uri="{FF2B5EF4-FFF2-40B4-BE49-F238E27FC236}">
                <a16:creationId xmlns:a16="http://schemas.microsoft.com/office/drawing/2014/main" id="{05EB3A68-FAC2-459F-919A-8294957B514E}"/>
              </a:ext>
            </a:extLst>
          </p:cNvPr>
          <p:cNvSpPr/>
          <p:nvPr/>
        </p:nvSpPr>
        <p:spPr>
          <a:xfrm>
            <a:off x="7439960" y="2879661"/>
            <a:ext cx="2432487" cy="961037"/>
          </a:xfrm>
          <a:prstGeom prst="roundRect">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defPPr>
              <a:defRPr lang="en-US"/>
            </a:defPPr>
            <a:lvl1pPr marL="0" algn="l" defTabSz="914400" rtl="0" eaLnBrk="1" latinLnBrk="0" hangingPunct="1">
              <a:defRPr sz="1800" kern="1200">
                <a:solidFill>
                  <a:schemeClr val="accent3"/>
                </a:solidFill>
                <a:latin typeface="+mn-lt"/>
                <a:ea typeface="+mn-ea"/>
                <a:cs typeface="+mn-cs"/>
              </a:defRPr>
            </a:lvl1pPr>
            <a:lvl2pPr marL="457200" algn="l" defTabSz="914400" rtl="0" eaLnBrk="1" latinLnBrk="0" hangingPunct="1">
              <a:defRPr sz="1800" kern="1200">
                <a:solidFill>
                  <a:schemeClr val="accent3"/>
                </a:solidFill>
                <a:latin typeface="+mn-lt"/>
                <a:ea typeface="+mn-ea"/>
                <a:cs typeface="+mn-cs"/>
              </a:defRPr>
            </a:lvl2pPr>
            <a:lvl3pPr marL="914400" algn="l" defTabSz="914400" rtl="0" eaLnBrk="1" latinLnBrk="0" hangingPunct="1">
              <a:defRPr sz="1800" kern="1200">
                <a:solidFill>
                  <a:schemeClr val="accent3"/>
                </a:solidFill>
                <a:latin typeface="+mn-lt"/>
                <a:ea typeface="+mn-ea"/>
                <a:cs typeface="+mn-cs"/>
              </a:defRPr>
            </a:lvl3pPr>
            <a:lvl4pPr marL="1371600" algn="l" defTabSz="914400" rtl="0" eaLnBrk="1" latinLnBrk="0" hangingPunct="1">
              <a:defRPr sz="1800" kern="1200">
                <a:solidFill>
                  <a:schemeClr val="accent3"/>
                </a:solidFill>
                <a:latin typeface="+mn-lt"/>
                <a:ea typeface="+mn-ea"/>
                <a:cs typeface="+mn-cs"/>
              </a:defRPr>
            </a:lvl4pPr>
            <a:lvl5pPr marL="1828800" algn="l" defTabSz="914400" rtl="0" eaLnBrk="1" latinLnBrk="0" hangingPunct="1">
              <a:defRPr sz="1800" kern="1200">
                <a:solidFill>
                  <a:schemeClr val="accent3"/>
                </a:solidFill>
                <a:latin typeface="+mn-lt"/>
                <a:ea typeface="+mn-ea"/>
                <a:cs typeface="+mn-cs"/>
              </a:defRPr>
            </a:lvl5pPr>
            <a:lvl6pPr marL="2286000" algn="l" defTabSz="914400" rtl="0" eaLnBrk="1" latinLnBrk="0" hangingPunct="1">
              <a:defRPr sz="1800" kern="1200">
                <a:solidFill>
                  <a:schemeClr val="accent3"/>
                </a:solidFill>
                <a:latin typeface="+mn-lt"/>
                <a:ea typeface="+mn-ea"/>
                <a:cs typeface="+mn-cs"/>
              </a:defRPr>
            </a:lvl6pPr>
            <a:lvl7pPr marL="2743200" algn="l" defTabSz="914400" rtl="0" eaLnBrk="1" latinLnBrk="0" hangingPunct="1">
              <a:defRPr sz="1800" kern="1200">
                <a:solidFill>
                  <a:schemeClr val="accent3"/>
                </a:solidFill>
                <a:latin typeface="+mn-lt"/>
                <a:ea typeface="+mn-ea"/>
                <a:cs typeface="+mn-cs"/>
              </a:defRPr>
            </a:lvl7pPr>
            <a:lvl8pPr marL="3200400" algn="l" defTabSz="914400" rtl="0" eaLnBrk="1" latinLnBrk="0" hangingPunct="1">
              <a:defRPr sz="1800" kern="1200">
                <a:solidFill>
                  <a:schemeClr val="accent3"/>
                </a:solidFill>
                <a:latin typeface="+mn-lt"/>
                <a:ea typeface="+mn-ea"/>
                <a:cs typeface="+mn-cs"/>
              </a:defRPr>
            </a:lvl8pPr>
            <a:lvl9pPr marL="3657600" algn="l" defTabSz="914400" rtl="0" eaLnBrk="1" latinLnBrk="0" hangingPunct="1">
              <a:defRPr sz="1800" kern="1200">
                <a:solidFill>
                  <a:schemeClr val="accent3"/>
                </a:solidFill>
                <a:latin typeface="+mn-lt"/>
                <a:ea typeface="+mn-ea"/>
                <a:cs typeface="+mn-cs"/>
              </a:defRPr>
            </a:lvl9pPr>
          </a:lstStyle>
          <a:p>
            <a:pPr algn="ctr"/>
            <a:endParaRPr lang="en-US" sz="1400" b="1" dirty="0"/>
          </a:p>
        </p:txBody>
      </p:sp>
      <p:sp>
        <p:nvSpPr>
          <p:cNvPr id="18" name="TextBox 20">
            <a:extLst>
              <a:ext uri="{FF2B5EF4-FFF2-40B4-BE49-F238E27FC236}">
                <a16:creationId xmlns:a16="http://schemas.microsoft.com/office/drawing/2014/main" id="{2F18062B-A8AE-4733-A78D-C1D21914E6B2}"/>
              </a:ext>
            </a:extLst>
          </p:cNvPr>
          <p:cNvSpPr txBox="1"/>
          <p:nvPr/>
        </p:nvSpPr>
        <p:spPr>
          <a:xfrm>
            <a:off x="7425919" y="1936348"/>
            <a:ext cx="96693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5B9BD5"/>
                </a:solidFill>
              </a:rPr>
              <a:t>Sequencer</a:t>
            </a:r>
          </a:p>
        </p:txBody>
      </p:sp>
      <p:sp>
        <p:nvSpPr>
          <p:cNvPr id="19" name="TextBox 21">
            <a:extLst>
              <a:ext uri="{FF2B5EF4-FFF2-40B4-BE49-F238E27FC236}">
                <a16:creationId xmlns:a16="http://schemas.microsoft.com/office/drawing/2014/main" id="{354146CE-374A-4B4A-B72C-62BEF66184E3}"/>
              </a:ext>
            </a:extLst>
          </p:cNvPr>
          <p:cNvSpPr txBox="1"/>
          <p:nvPr/>
        </p:nvSpPr>
        <p:spPr>
          <a:xfrm>
            <a:off x="7472802" y="2834709"/>
            <a:ext cx="1408206"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solidFill>
                  <a:srgbClr val="A5A5A5"/>
                </a:solidFill>
              </a:rPr>
              <a:t>target_seq_item</a:t>
            </a:r>
            <a:endParaRPr lang="en-US" sz="1400" b="1" dirty="0">
              <a:solidFill>
                <a:srgbClr val="A5A5A5"/>
              </a:solidFill>
            </a:endParaRPr>
          </a:p>
          <a:p>
            <a:endParaRPr lang="en-US" sz="1400" b="1" dirty="0">
              <a:solidFill>
                <a:srgbClr val="A5A5A5"/>
              </a:solidFill>
            </a:endParaRPr>
          </a:p>
        </p:txBody>
      </p:sp>
      <p:sp>
        <p:nvSpPr>
          <p:cNvPr id="20" name="Rectangle: Rounded Corners 19">
            <a:extLst>
              <a:ext uri="{FF2B5EF4-FFF2-40B4-BE49-F238E27FC236}">
                <a16:creationId xmlns:a16="http://schemas.microsoft.com/office/drawing/2014/main" id="{25D2F59C-E6C6-48D5-9C83-F6A6273F1C11}"/>
              </a:ext>
            </a:extLst>
          </p:cNvPr>
          <p:cNvSpPr/>
          <p:nvPr/>
        </p:nvSpPr>
        <p:spPr>
          <a:xfrm>
            <a:off x="7548675" y="3155547"/>
            <a:ext cx="655241" cy="615393"/>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leon_seq_item</a:t>
            </a:r>
            <a:endParaRPr lang="en-US" sz="1050" b="1" dirty="0"/>
          </a:p>
        </p:txBody>
      </p:sp>
      <p:sp>
        <p:nvSpPr>
          <p:cNvPr id="21" name="Rectangle: Rounded Corners 20">
            <a:extLst>
              <a:ext uri="{FF2B5EF4-FFF2-40B4-BE49-F238E27FC236}">
                <a16:creationId xmlns:a16="http://schemas.microsoft.com/office/drawing/2014/main" id="{05D87436-9E3F-470C-A231-0F5F98AD2F28}"/>
              </a:ext>
            </a:extLst>
          </p:cNvPr>
          <p:cNvSpPr/>
          <p:nvPr/>
        </p:nvSpPr>
        <p:spPr>
          <a:xfrm>
            <a:off x="8322938" y="3143971"/>
            <a:ext cx="655241" cy="609306"/>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amber_seq_item</a:t>
            </a:r>
            <a:endParaRPr lang="en-US" sz="1050" b="1" dirty="0"/>
          </a:p>
        </p:txBody>
      </p:sp>
      <p:sp>
        <p:nvSpPr>
          <p:cNvPr id="22" name="Rectangle: Rounded Corners 21">
            <a:extLst>
              <a:ext uri="{FF2B5EF4-FFF2-40B4-BE49-F238E27FC236}">
                <a16:creationId xmlns:a16="http://schemas.microsoft.com/office/drawing/2014/main" id="{727239A9-F579-4A00-B6E1-FEE2C75B6759}"/>
              </a:ext>
            </a:extLst>
          </p:cNvPr>
          <p:cNvSpPr/>
          <p:nvPr/>
        </p:nvSpPr>
        <p:spPr>
          <a:xfrm>
            <a:off x="9101493" y="3124638"/>
            <a:ext cx="650427" cy="606171"/>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err="1"/>
              <a:t>riscy_seq_item</a:t>
            </a:r>
            <a:endParaRPr lang="en-US" sz="1050" b="1" dirty="0"/>
          </a:p>
        </p:txBody>
      </p:sp>
      <p:sp>
        <p:nvSpPr>
          <p:cNvPr id="23" name="Rectangle: Rounded Corners 22">
            <a:extLst>
              <a:ext uri="{FF2B5EF4-FFF2-40B4-BE49-F238E27FC236}">
                <a16:creationId xmlns:a16="http://schemas.microsoft.com/office/drawing/2014/main" id="{BD1344B0-3AAC-407F-96B0-8806E30E8A89}"/>
              </a:ext>
            </a:extLst>
          </p:cNvPr>
          <p:cNvSpPr/>
          <p:nvPr/>
        </p:nvSpPr>
        <p:spPr>
          <a:xfrm>
            <a:off x="1017149" y="2869008"/>
            <a:ext cx="1466080" cy="784378"/>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GUVM_monitor</a:t>
            </a:r>
            <a:endParaRPr lang="en-US" sz="1400" b="1" dirty="0"/>
          </a:p>
        </p:txBody>
      </p:sp>
      <p:sp>
        <p:nvSpPr>
          <p:cNvPr id="24" name="Rectangle: Rounded Corners 23">
            <a:extLst>
              <a:ext uri="{FF2B5EF4-FFF2-40B4-BE49-F238E27FC236}">
                <a16:creationId xmlns:a16="http://schemas.microsoft.com/office/drawing/2014/main" id="{BED5A927-32A8-4DA9-A79E-116289AD820C}"/>
              </a:ext>
            </a:extLst>
          </p:cNvPr>
          <p:cNvSpPr/>
          <p:nvPr/>
        </p:nvSpPr>
        <p:spPr>
          <a:xfrm>
            <a:off x="2191833" y="4853470"/>
            <a:ext cx="1428276" cy="307452"/>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leon_interface</a:t>
            </a:r>
            <a:endParaRPr lang="en-US" sz="1400" b="1" dirty="0"/>
          </a:p>
        </p:txBody>
      </p:sp>
      <p:sp>
        <p:nvSpPr>
          <p:cNvPr id="25" name="Rectangle: Rounded Corners 24">
            <a:extLst>
              <a:ext uri="{FF2B5EF4-FFF2-40B4-BE49-F238E27FC236}">
                <a16:creationId xmlns:a16="http://schemas.microsoft.com/office/drawing/2014/main" id="{507DD14E-5D34-412A-B795-DC39D00D1F5F}"/>
              </a:ext>
            </a:extLst>
          </p:cNvPr>
          <p:cNvSpPr/>
          <p:nvPr/>
        </p:nvSpPr>
        <p:spPr>
          <a:xfrm>
            <a:off x="3729128" y="4854925"/>
            <a:ext cx="1547708" cy="30539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amber_interface</a:t>
            </a:r>
            <a:endParaRPr lang="en-US" sz="1400" b="1" dirty="0"/>
          </a:p>
        </p:txBody>
      </p:sp>
      <p:sp>
        <p:nvSpPr>
          <p:cNvPr id="26" name="Rectangle: Rounded Corners 25">
            <a:extLst>
              <a:ext uri="{FF2B5EF4-FFF2-40B4-BE49-F238E27FC236}">
                <a16:creationId xmlns:a16="http://schemas.microsoft.com/office/drawing/2014/main" id="{8317FB4F-493E-43AD-B6A2-953C6010B464}"/>
              </a:ext>
            </a:extLst>
          </p:cNvPr>
          <p:cNvSpPr/>
          <p:nvPr/>
        </p:nvSpPr>
        <p:spPr>
          <a:xfrm>
            <a:off x="5381548" y="4861064"/>
            <a:ext cx="1329186" cy="30539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riscy_interface</a:t>
            </a:r>
            <a:endParaRPr lang="en-US" sz="1400" b="1" dirty="0"/>
          </a:p>
        </p:txBody>
      </p:sp>
      <p:sp>
        <p:nvSpPr>
          <p:cNvPr id="27" name="Rectangle: Rounded Corners 26">
            <a:extLst>
              <a:ext uri="{FF2B5EF4-FFF2-40B4-BE49-F238E27FC236}">
                <a16:creationId xmlns:a16="http://schemas.microsoft.com/office/drawing/2014/main" id="{A099A3C7-F476-4907-907B-D466E4F09D53}"/>
              </a:ext>
            </a:extLst>
          </p:cNvPr>
          <p:cNvSpPr/>
          <p:nvPr/>
        </p:nvSpPr>
        <p:spPr>
          <a:xfrm>
            <a:off x="6811813" y="4520554"/>
            <a:ext cx="3900735" cy="697838"/>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b="1"/>
          </a:p>
        </p:txBody>
      </p:sp>
      <p:sp>
        <p:nvSpPr>
          <p:cNvPr id="28" name="TextBox 31">
            <a:extLst>
              <a:ext uri="{FF2B5EF4-FFF2-40B4-BE49-F238E27FC236}">
                <a16:creationId xmlns:a16="http://schemas.microsoft.com/office/drawing/2014/main" id="{3CF5C27D-8E48-4F0D-990D-D301F2F32AA4}"/>
              </a:ext>
            </a:extLst>
          </p:cNvPr>
          <p:cNvSpPr txBox="1"/>
          <p:nvPr/>
        </p:nvSpPr>
        <p:spPr>
          <a:xfrm>
            <a:off x="6825317" y="4472909"/>
            <a:ext cx="503664"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rgbClr val="ED7D31"/>
                </a:solidFill>
                <a:effectLst>
                  <a:outerShdw blurRad="38100" dist="38100" dir="2700000" algn="tl">
                    <a:srgbClr val="000000">
                      <a:alpha val="43137"/>
                    </a:srgbClr>
                  </a:outerShdw>
                </a:effectLst>
              </a:rPr>
              <a:t>DUT</a:t>
            </a:r>
          </a:p>
        </p:txBody>
      </p:sp>
      <p:sp>
        <p:nvSpPr>
          <p:cNvPr id="29" name="Rectangle: Rounded Corners 28">
            <a:extLst>
              <a:ext uri="{FF2B5EF4-FFF2-40B4-BE49-F238E27FC236}">
                <a16:creationId xmlns:a16="http://schemas.microsoft.com/office/drawing/2014/main" id="{E7CBA6E7-A7FF-4CC6-85FE-80C3414149F4}"/>
              </a:ext>
            </a:extLst>
          </p:cNvPr>
          <p:cNvSpPr/>
          <p:nvPr/>
        </p:nvSpPr>
        <p:spPr>
          <a:xfrm>
            <a:off x="6901325" y="4790305"/>
            <a:ext cx="1093762" cy="38912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t>Leon DUT</a:t>
            </a:r>
          </a:p>
        </p:txBody>
      </p:sp>
      <p:sp>
        <p:nvSpPr>
          <p:cNvPr id="30" name="Rectangle: Rounded Corners 29">
            <a:extLst>
              <a:ext uri="{FF2B5EF4-FFF2-40B4-BE49-F238E27FC236}">
                <a16:creationId xmlns:a16="http://schemas.microsoft.com/office/drawing/2014/main" id="{86EB1F82-0673-4A90-BBFF-AD3441AF7F73}"/>
              </a:ext>
            </a:extLst>
          </p:cNvPr>
          <p:cNvSpPr/>
          <p:nvPr/>
        </p:nvSpPr>
        <p:spPr>
          <a:xfrm>
            <a:off x="8108898" y="4780954"/>
            <a:ext cx="1093762" cy="373736"/>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t>Amber DUT</a:t>
            </a:r>
          </a:p>
        </p:txBody>
      </p:sp>
      <p:sp>
        <p:nvSpPr>
          <p:cNvPr id="31" name="Rectangle: Rounded Corners 30">
            <a:extLst>
              <a:ext uri="{FF2B5EF4-FFF2-40B4-BE49-F238E27FC236}">
                <a16:creationId xmlns:a16="http://schemas.microsoft.com/office/drawing/2014/main" id="{5989A4F9-4427-45E6-B1A4-C2F7B215725E}"/>
              </a:ext>
            </a:extLst>
          </p:cNvPr>
          <p:cNvSpPr/>
          <p:nvPr/>
        </p:nvSpPr>
        <p:spPr>
          <a:xfrm>
            <a:off x="9302683" y="4780686"/>
            <a:ext cx="1302651" cy="365734"/>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t>Riscy</a:t>
            </a:r>
            <a:r>
              <a:rPr lang="en-US" sz="1400" b="1" dirty="0"/>
              <a:t> DUT</a:t>
            </a:r>
          </a:p>
        </p:txBody>
      </p:sp>
      <p:cxnSp>
        <p:nvCxnSpPr>
          <p:cNvPr id="32" name="Connector: Elbow 31">
            <a:extLst>
              <a:ext uri="{FF2B5EF4-FFF2-40B4-BE49-F238E27FC236}">
                <a16:creationId xmlns:a16="http://schemas.microsoft.com/office/drawing/2014/main" id="{0E0E48B0-0714-4AFE-A6E0-738532E863B9}"/>
              </a:ext>
            </a:extLst>
          </p:cNvPr>
          <p:cNvCxnSpPr>
            <a:cxnSpLocks/>
            <a:stCxn id="50" idx="1"/>
            <a:endCxn id="33" idx="3"/>
          </p:cNvCxnSpPr>
          <p:nvPr/>
        </p:nvCxnSpPr>
        <p:spPr>
          <a:xfrm rot="10800000" flipV="1">
            <a:off x="5172307" y="3292926"/>
            <a:ext cx="1927058" cy="27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Rounded Corners 32">
            <a:extLst>
              <a:ext uri="{FF2B5EF4-FFF2-40B4-BE49-F238E27FC236}">
                <a16:creationId xmlns:a16="http://schemas.microsoft.com/office/drawing/2014/main" id="{97063419-FCAE-4D1A-8233-8D4B290204E7}"/>
              </a:ext>
            </a:extLst>
          </p:cNvPr>
          <p:cNvSpPr/>
          <p:nvPr/>
        </p:nvSpPr>
        <p:spPr>
          <a:xfrm>
            <a:off x="4985612" y="3229819"/>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4" name="Straight Arrow Connector 33">
            <a:extLst>
              <a:ext uri="{FF2B5EF4-FFF2-40B4-BE49-F238E27FC236}">
                <a16:creationId xmlns:a16="http://schemas.microsoft.com/office/drawing/2014/main" id="{DB1DE40F-AE1C-48F2-B72A-1D4AFC2AF16F}"/>
              </a:ext>
            </a:extLst>
          </p:cNvPr>
          <p:cNvCxnSpPr>
            <a:cxnSpLocks/>
            <a:stCxn id="2" idx="2"/>
          </p:cNvCxnSpPr>
          <p:nvPr/>
        </p:nvCxnSpPr>
        <p:spPr>
          <a:xfrm>
            <a:off x="4228850" y="3607232"/>
            <a:ext cx="0" cy="93244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CEEE0087-CEDA-440E-8823-8861730F9269}"/>
              </a:ext>
            </a:extLst>
          </p:cNvPr>
          <p:cNvCxnSpPr>
            <a:cxnSpLocks/>
          </p:cNvCxnSpPr>
          <p:nvPr/>
        </p:nvCxnSpPr>
        <p:spPr>
          <a:xfrm flipV="1">
            <a:off x="2100558" y="3653632"/>
            <a:ext cx="0" cy="8860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Flowchart: Connector 35">
            <a:extLst>
              <a:ext uri="{FF2B5EF4-FFF2-40B4-BE49-F238E27FC236}">
                <a16:creationId xmlns:a16="http://schemas.microsoft.com/office/drawing/2014/main" id="{230E65A3-517A-4F4E-AC3D-70C2BA316564}"/>
              </a:ext>
            </a:extLst>
          </p:cNvPr>
          <p:cNvSpPr/>
          <p:nvPr/>
        </p:nvSpPr>
        <p:spPr>
          <a:xfrm>
            <a:off x="1883098" y="1584973"/>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7" name="Straight Arrow Connector 36">
            <a:extLst>
              <a:ext uri="{FF2B5EF4-FFF2-40B4-BE49-F238E27FC236}">
                <a16:creationId xmlns:a16="http://schemas.microsoft.com/office/drawing/2014/main" id="{9BC9E80D-F9A6-4064-8074-87F8AEE2F15F}"/>
              </a:ext>
            </a:extLst>
          </p:cNvPr>
          <p:cNvCxnSpPr>
            <a:cxnSpLocks/>
            <a:stCxn id="52" idx="4"/>
            <a:endCxn id="36" idx="4"/>
          </p:cNvCxnSpPr>
          <p:nvPr/>
        </p:nvCxnSpPr>
        <p:spPr>
          <a:xfrm flipH="1" flipV="1">
            <a:off x="1991828" y="1793364"/>
            <a:ext cx="9204" cy="1180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Diamond 37">
            <a:extLst>
              <a:ext uri="{FF2B5EF4-FFF2-40B4-BE49-F238E27FC236}">
                <a16:creationId xmlns:a16="http://schemas.microsoft.com/office/drawing/2014/main" id="{C22CE92E-1916-46C2-B18B-B0C91464E81A}"/>
              </a:ext>
            </a:extLst>
          </p:cNvPr>
          <p:cNvSpPr/>
          <p:nvPr/>
        </p:nvSpPr>
        <p:spPr>
          <a:xfrm>
            <a:off x="4746203" y="2683889"/>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cxnSp>
        <p:nvCxnSpPr>
          <p:cNvPr id="39" name="Straight Arrow Connector 38">
            <a:extLst>
              <a:ext uri="{FF2B5EF4-FFF2-40B4-BE49-F238E27FC236}">
                <a16:creationId xmlns:a16="http://schemas.microsoft.com/office/drawing/2014/main" id="{381FABC4-CAF8-467C-94AF-9231C38EEEB6}"/>
              </a:ext>
            </a:extLst>
          </p:cNvPr>
          <p:cNvCxnSpPr>
            <a:cxnSpLocks/>
            <a:stCxn id="38" idx="2"/>
          </p:cNvCxnSpPr>
          <p:nvPr/>
        </p:nvCxnSpPr>
        <p:spPr>
          <a:xfrm flipV="1">
            <a:off x="4827223" y="1794497"/>
            <a:ext cx="0" cy="10668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Rectangle 39">
            <a:extLst>
              <a:ext uri="{FF2B5EF4-FFF2-40B4-BE49-F238E27FC236}">
                <a16:creationId xmlns:a16="http://schemas.microsoft.com/office/drawing/2014/main" id="{B1094129-321E-48D9-899F-E7E4AC529341}"/>
              </a:ext>
            </a:extLst>
          </p:cNvPr>
          <p:cNvSpPr/>
          <p:nvPr/>
        </p:nvSpPr>
        <p:spPr>
          <a:xfrm>
            <a:off x="1815112" y="2166984"/>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1" name="TextBox 2">
            <a:extLst>
              <a:ext uri="{FF2B5EF4-FFF2-40B4-BE49-F238E27FC236}">
                <a16:creationId xmlns:a16="http://schemas.microsoft.com/office/drawing/2014/main" id="{45A53FCA-0B05-4BEE-B330-805B01698DA3}"/>
              </a:ext>
            </a:extLst>
          </p:cNvPr>
          <p:cNvSpPr txBox="1"/>
          <p:nvPr/>
        </p:nvSpPr>
        <p:spPr>
          <a:xfrm>
            <a:off x="573114" y="2029739"/>
            <a:ext cx="1309984" cy="51867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GUVM_result_transaction</a:t>
            </a:r>
          </a:p>
        </p:txBody>
      </p:sp>
      <p:sp>
        <p:nvSpPr>
          <p:cNvPr id="42" name="Rectangle 41">
            <a:extLst>
              <a:ext uri="{FF2B5EF4-FFF2-40B4-BE49-F238E27FC236}">
                <a16:creationId xmlns:a16="http://schemas.microsoft.com/office/drawing/2014/main" id="{34EA38AA-4C04-4A76-AA71-AD6A80ABBD05}"/>
              </a:ext>
            </a:extLst>
          </p:cNvPr>
          <p:cNvSpPr/>
          <p:nvPr/>
        </p:nvSpPr>
        <p:spPr>
          <a:xfrm>
            <a:off x="4039771" y="3820170"/>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3" name="TextBox 45">
            <a:extLst>
              <a:ext uri="{FF2B5EF4-FFF2-40B4-BE49-F238E27FC236}">
                <a16:creationId xmlns:a16="http://schemas.microsoft.com/office/drawing/2014/main" id="{3AC80AFA-E399-43BD-91AD-0140D39EEA49}"/>
              </a:ext>
            </a:extLst>
          </p:cNvPr>
          <p:cNvSpPr txBox="1"/>
          <p:nvPr/>
        </p:nvSpPr>
        <p:spPr>
          <a:xfrm>
            <a:off x="4396023" y="378402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4" name="TextBox 47">
            <a:extLst>
              <a:ext uri="{FF2B5EF4-FFF2-40B4-BE49-F238E27FC236}">
                <a16:creationId xmlns:a16="http://schemas.microsoft.com/office/drawing/2014/main" id="{0208BD08-62AB-4F85-8627-9684B0CC9EF8}"/>
              </a:ext>
            </a:extLst>
          </p:cNvPr>
          <p:cNvSpPr txBox="1"/>
          <p:nvPr/>
        </p:nvSpPr>
        <p:spPr>
          <a:xfrm>
            <a:off x="2625883" y="4510353"/>
            <a:ext cx="232050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t>write_to_monitor</a:t>
            </a:r>
            <a:endParaRPr lang="en-US" sz="1400" b="1" dirty="0"/>
          </a:p>
        </p:txBody>
      </p:sp>
      <p:sp>
        <p:nvSpPr>
          <p:cNvPr id="45" name="Rectangle 44">
            <a:extLst>
              <a:ext uri="{FF2B5EF4-FFF2-40B4-BE49-F238E27FC236}">
                <a16:creationId xmlns:a16="http://schemas.microsoft.com/office/drawing/2014/main" id="{64BFD94D-12A9-4ED4-9F54-47007F9761CB}"/>
              </a:ext>
            </a:extLst>
          </p:cNvPr>
          <p:cNvSpPr/>
          <p:nvPr/>
        </p:nvSpPr>
        <p:spPr>
          <a:xfrm>
            <a:off x="5898963" y="3158872"/>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6" name="Rectangle 45">
            <a:extLst>
              <a:ext uri="{FF2B5EF4-FFF2-40B4-BE49-F238E27FC236}">
                <a16:creationId xmlns:a16="http://schemas.microsoft.com/office/drawing/2014/main" id="{4C7C1350-9662-4A09-AED2-06BF801426FB}"/>
              </a:ext>
            </a:extLst>
          </p:cNvPr>
          <p:cNvSpPr/>
          <p:nvPr/>
        </p:nvSpPr>
        <p:spPr>
          <a:xfrm>
            <a:off x="4651983" y="2133538"/>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47" name="TextBox 56">
            <a:extLst>
              <a:ext uri="{FF2B5EF4-FFF2-40B4-BE49-F238E27FC236}">
                <a16:creationId xmlns:a16="http://schemas.microsoft.com/office/drawing/2014/main" id="{6D03E51C-966A-4D41-86C6-71D14B9F4CB3}"/>
              </a:ext>
            </a:extLst>
          </p:cNvPr>
          <p:cNvSpPr txBox="1"/>
          <p:nvPr/>
        </p:nvSpPr>
        <p:spPr>
          <a:xfrm>
            <a:off x="5573264" y="288777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8" name="TextBox 60">
            <a:extLst>
              <a:ext uri="{FF2B5EF4-FFF2-40B4-BE49-F238E27FC236}">
                <a16:creationId xmlns:a16="http://schemas.microsoft.com/office/drawing/2014/main" id="{A2785708-73CF-46CC-AD18-45656FF2EB81}"/>
              </a:ext>
            </a:extLst>
          </p:cNvPr>
          <p:cNvSpPr txBox="1"/>
          <p:nvPr/>
        </p:nvSpPr>
        <p:spPr>
          <a:xfrm>
            <a:off x="5018795" y="2094253"/>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t>target_seq_item</a:t>
            </a:r>
          </a:p>
        </p:txBody>
      </p:sp>
      <p:sp>
        <p:nvSpPr>
          <p:cNvPr id="49" name="TextBox 62">
            <a:extLst>
              <a:ext uri="{FF2B5EF4-FFF2-40B4-BE49-F238E27FC236}">
                <a16:creationId xmlns:a16="http://schemas.microsoft.com/office/drawing/2014/main" id="{EF97BDD3-F67E-4E49-B0BF-F61E7C61EB63}"/>
              </a:ext>
            </a:extLst>
          </p:cNvPr>
          <p:cNvSpPr txBox="1"/>
          <p:nvPr/>
        </p:nvSpPr>
        <p:spPr>
          <a:xfrm>
            <a:off x="3818250" y="975"/>
            <a:ext cx="4386544"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t>Generic UVM for Soft Processors Test Bench Architecture</a:t>
            </a:r>
          </a:p>
        </p:txBody>
      </p:sp>
      <p:sp>
        <p:nvSpPr>
          <p:cNvPr id="50" name="Rectangle: Rounded Corners 49">
            <a:extLst>
              <a:ext uri="{FF2B5EF4-FFF2-40B4-BE49-F238E27FC236}">
                <a16:creationId xmlns:a16="http://schemas.microsoft.com/office/drawing/2014/main" id="{5FDB0DCB-DFF3-4EF9-A958-CE3FE20252AB}"/>
              </a:ext>
            </a:extLst>
          </p:cNvPr>
          <p:cNvSpPr/>
          <p:nvPr/>
        </p:nvSpPr>
        <p:spPr>
          <a:xfrm>
            <a:off x="7099365" y="3229547"/>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51" name="Diamond 50">
            <a:extLst>
              <a:ext uri="{FF2B5EF4-FFF2-40B4-BE49-F238E27FC236}">
                <a16:creationId xmlns:a16="http://schemas.microsoft.com/office/drawing/2014/main" id="{00CF53B2-41F0-4599-8BD7-E9B522CDE168}"/>
              </a:ext>
            </a:extLst>
          </p:cNvPr>
          <p:cNvSpPr/>
          <p:nvPr/>
        </p:nvSpPr>
        <p:spPr>
          <a:xfrm>
            <a:off x="4752949" y="1612914"/>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52" name="Flowchart: Connector 51">
            <a:extLst>
              <a:ext uri="{FF2B5EF4-FFF2-40B4-BE49-F238E27FC236}">
                <a16:creationId xmlns:a16="http://schemas.microsoft.com/office/drawing/2014/main" id="{58771F22-0415-4CB4-B849-D4CE108D2AA8}"/>
              </a:ext>
            </a:extLst>
          </p:cNvPr>
          <p:cNvSpPr/>
          <p:nvPr/>
        </p:nvSpPr>
        <p:spPr>
          <a:xfrm>
            <a:off x="1892302" y="2765556"/>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a:p>
        </p:txBody>
      </p:sp>
      <p:sp>
        <p:nvSpPr>
          <p:cNvPr id="64" name="Rectangle: Rounded Corners 63">
            <a:extLst>
              <a:ext uri="{FF2B5EF4-FFF2-40B4-BE49-F238E27FC236}">
                <a16:creationId xmlns:a16="http://schemas.microsoft.com/office/drawing/2014/main" id="{4BB358ED-8E1F-447D-B405-B50CF7AC31BD}"/>
              </a:ext>
            </a:extLst>
          </p:cNvPr>
          <p:cNvSpPr/>
          <p:nvPr/>
        </p:nvSpPr>
        <p:spPr>
          <a:xfrm>
            <a:off x="2894028" y="5421483"/>
            <a:ext cx="6787299" cy="1378485"/>
          </a:xfrm>
          <a:prstGeom prst="round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900"/>
          </a:p>
        </p:txBody>
      </p:sp>
      <p:sp>
        <p:nvSpPr>
          <p:cNvPr id="65" name="Rectangle: Rounded Corners 64">
            <a:extLst>
              <a:ext uri="{FF2B5EF4-FFF2-40B4-BE49-F238E27FC236}">
                <a16:creationId xmlns:a16="http://schemas.microsoft.com/office/drawing/2014/main" id="{AC7DAC5D-274A-4993-82AF-AF07176C3C3D}"/>
              </a:ext>
            </a:extLst>
          </p:cNvPr>
          <p:cNvSpPr/>
          <p:nvPr/>
        </p:nvSpPr>
        <p:spPr>
          <a:xfrm>
            <a:off x="3093805" y="5707234"/>
            <a:ext cx="1936336"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dirty="0">
                <a:effectLst/>
                <a:ea typeface="Calibri" panose="020F0502020204030204" pitchFamily="34" charset="0"/>
                <a:cs typeface="Arial" panose="020B0604020202020204" pitchFamily="34" charset="0"/>
              </a:rPr>
              <a:t> </a:t>
            </a:r>
          </a:p>
        </p:txBody>
      </p:sp>
      <p:sp>
        <p:nvSpPr>
          <p:cNvPr id="66" name="Rectangle: Rounded Corners 65">
            <a:extLst>
              <a:ext uri="{FF2B5EF4-FFF2-40B4-BE49-F238E27FC236}">
                <a16:creationId xmlns:a16="http://schemas.microsoft.com/office/drawing/2014/main" id="{829CBCFB-C09B-43C7-85A9-C6C527C95350}"/>
              </a:ext>
            </a:extLst>
          </p:cNvPr>
          <p:cNvSpPr/>
          <p:nvPr/>
        </p:nvSpPr>
        <p:spPr>
          <a:xfrm>
            <a:off x="5165553" y="5707234"/>
            <a:ext cx="2060035"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 </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b="1" dirty="0">
                <a:effectLst/>
                <a:ea typeface="Calibri" panose="020F0502020204030204" pitchFamily="34" charset="0"/>
                <a:cs typeface="Arial" panose="020B0604020202020204" pitchFamily="34" charset="0"/>
              </a:rPr>
              <a:t> </a:t>
            </a:r>
            <a:endParaRPr lang="en-US" sz="900" dirty="0">
              <a:effectLst/>
              <a:ea typeface="Calibri" panose="020F0502020204030204" pitchFamily="34" charset="0"/>
              <a:cs typeface="Arial" panose="020B0604020202020204" pitchFamily="34" charset="0"/>
            </a:endParaRPr>
          </a:p>
        </p:txBody>
      </p:sp>
      <p:sp>
        <p:nvSpPr>
          <p:cNvPr id="67" name="Rectangle: Rounded Corners 66">
            <a:extLst>
              <a:ext uri="{FF2B5EF4-FFF2-40B4-BE49-F238E27FC236}">
                <a16:creationId xmlns:a16="http://schemas.microsoft.com/office/drawing/2014/main" id="{ECF732E1-4B60-4A17-AB4C-50F7D39A3F42}"/>
              </a:ext>
            </a:extLst>
          </p:cNvPr>
          <p:cNvSpPr/>
          <p:nvPr/>
        </p:nvSpPr>
        <p:spPr>
          <a:xfrm>
            <a:off x="7371702" y="5678751"/>
            <a:ext cx="2136068" cy="106397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900" dirty="0">
                <a:effectLst/>
                <a:ea typeface="Calibri" panose="020F0502020204030204" pitchFamily="34" charset="0"/>
                <a:cs typeface="Arial" panose="020B0604020202020204" pitchFamily="34" charset="0"/>
              </a:rPr>
              <a:t> </a:t>
            </a:r>
          </a:p>
          <a:p>
            <a:pPr marL="0" marR="0" algn="ctr">
              <a:lnSpc>
                <a:spcPct val="107000"/>
              </a:lnSpc>
              <a:spcBef>
                <a:spcPts val="0"/>
              </a:spcBef>
              <a:spcAft>
                <a:spcPts val="0"/>
              </a:spcAft>
            </a:pPr>
            <a:endParaRPr lang="en-US" sz="900" b="1"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include GUVM.sv</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Instruction_enums</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err="1">
                <a:effectLst/>
                <a:ea typeface="Calibri" panose="020F0502020204030204" pitchFamily="34" charset="0"/>
                <a:cs typeface="Arial" panose="020B0604020202020204" pitchFamily="34" charset="0"/>
              </a:rPr>
              <a:t>Get_format</a:t>
            </a:r>
            <a:r>
              <a:rPr lang="en-US" sz="900" b="1" dirty="0">
                <a:effectLst/>
                <a:ea typeface="Calibri" panose="020F0502020204030204" pitchFamily="34" charset="0"/>
                <a:cs typeface="Arial" panose="020B0604020202020204" pitchFamily="34" charset="0"/>
              </a:rPr>
              <a:t> function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Specified data or instruction</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900" b="1" dirty="0">
                <a:effectLst/>
                <a:ea typeface="Calibri" panose="020F0502020204030204" pitchFamily="34" charset="0"/>
                <a:cs typeface="Arial" panose="020B0604020202020204" pitchFamily="34" charset="0"/>
              </a:rPr>
              <a:t>of each processor</a:t>
            </a:r>
            <a:endParaRPr lang="en-US" sz="9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900" b="1" dirty="0">
                <a:effectLst/>
                <a:ea typeface="Calibri" panose="020F0502020204030204" pitchFamily="34" charset="0"/>
                <a:cs typeface="Arial" panose="020B0604020202020204" pitchFamily="34" charset="0"/>
              </a:rPr>
              <a:t> </a:t>
            </a:r>
            <a:endParaRPr lang="en-US" sz="900" dirty="0">
              <a:effectLst/>
              <a:ea typeface="Calibri" panose="020F0502020204030204" pitchFamily="34" charset="0"/>
              <a:cs typeface="Arial" panose="020B0604020202020204" pitchFamily="34" charset="0"/>
            </a:endParaRPr>
          </a:p>
        </p:txBody>
      </p:sp>
      <p:sp>
        <p:nvSpPr>
          <p:cNvPr id="68" name="TextBox 47">
            <a:extLst>
              <a:ext uri="{FF2B5EF4-FFF2-40B4-BE49-F238E27FC236}">
                <a16:creationId xmlns:a16="http://schemas.microsoft.com/office/drawing/2014/main" id="{CC06B035-EF19-4726-A90A-7D91FD6A25A2}"/>
              </a:ext>
            </a:extLst>
          </p:cNvPr>
          <p:cNvSpPr txBox="1"/>
          <p:nvPr/>
        </p:nvSpPr>
        <p:spPr>
          <a:xfrm>
            <a:off x="2997547" y="5374895"/>
            <a:ext cx="1654436" cy="312650"/>
          </a:xfrm>
          <a:prstGeom prst="rect">
            <a:avLst/>
          </a:prstGeom>
          <a:noFill/>
        </p:spPr>
        <p:txBody>
          <a:bodyPr wrap="square" rtlCol="0">
            <a:spAutoFit/>
          </a:bodyPr>
          <a:lstStyle/>
          <a:p>
            <a:pPr marL="0" marR="0">
              <a:lnSpc>
                <a:spcPct val="107000"/>
              </a:lnSpc>
              <a:spcBef>
                <a:spcPts val="0"/>
              </a:spcBef>
              <a:spcAft>
                <a:spcPts val="800"/>
              </a:spcAft>
            </a:pPr>
            <a:r>
              <a:rPr lang="en-US" sz="14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target_pkg</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9" name="TextBox 47">
            <a:extLst>
              <a:ext uri="{FF2B5EF4-FFF2-40B4-BE49-F238E27FC236}">
                <a16:creationId xmlns:a16="http://schemas.microsoft.com/office/drawing/2014/main" id="{F90A0656-AD61-4F85-8C80-5C458FDB2B56}"/>
              </a:ext>
            </a:extLst>
          </p:cNvPr>
          <p:cNvSpPr txBox="1"/>
          <p:nvPr/>
        </p:nvSpPr>
        <p:spPr>
          <a:xfrm>
            <a:off x="3648606" y="5701622"/>
            <a:ext cx="747417" cy="237944"/>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leon_pkg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0" name="TextBox 47">
            <a:extLst>
              <a:ext uri="{FF2B5EF4-FFF2-40B4-BE49-F238E27FC236}">
                <a16:creationId xmlns:a16="http://schemas.microsoft.com/office/drawing/2014/main" id="{8059A9BA-6714-49EA-862E-5457EC638590}"/>
              </a:ext>
            </a:extLst>
          </p:cNvPr>
          <p:cNvSpPr txBox="1"/>
          <p:nvPr/>
        </p:nvSpPr>
        <p:spPr>
          <a:xfrm>
            <a:off x="5652022" y="5701622"/>
            <a:ext cx="875697" cy="237944"/>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amber_pkg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1" name="TextBox 47">
            <a:extLst>
              <a:ext uri="{FF2B5EF4-FFF2-40B4-BE49-F238E27FC236}">
                <a16:creationId xmlns:a16="http://schemas.microsoft.com/office/drawing/2014/main" id="{A1EBA703-9818-4AB8-AE4F-26FB26670524}"/>
              </a:ext>
            </a:extLst>
          </p:cNvPr>
          <p:cNvSpPr txBox="1"/>
          <p:nvPr/>
        </p:nvSpPr>
        <p:spPr>
          <a:xfrm>
            <a:off x="8017544" y="5675443"/>
            <a:ext cx="749384" cy="227822"/>
          </a:xfrm>
          <a:prstGeom prst="rect">
            <a:avLst/>
          </a:prstGeom>
          <a:solidFill>
            <a:srgbClr val="00B0F0"/>
          </a:solidFill>
        </p:spPr>
        <p:txBody>
          <a:bodyPr wrap="square" rtlCol="0">
            <a:noAutofit/>
          </a:bodyPr>
          <a:lstStyle/>
          <a:p>
            <a:pPr marL="0" marR="0" algn="ctr">
              <a:lnSpc>
                <a:spcPct val="107000"/>
              </a:lnSpc>
              <a:spcBef>
                <a:spcPts val="0"/>
              </a:spcBef>
              <a:spcAft>
                <a:spcPts val="800"/>
              </a:spcAft>
            </a:pPr>
            <a:r>
              <a:rPr lang="en-US" sz="900" b="1" kern="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riscy_pkg</a:t>
            </a:r>
            <a:endParaRPr lang="en-US" sz="9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87066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2471D-E8EF-4FDF-A69B-817B2D94F74F}"/>
              </a:ext>
            </a:extLst>
          </p:cNvPr>
          <p:cNvSpPr txBox="1">
            <a:spLocks/>
          </p:cNvSpPr>
          <p:nvPr/>
        </p:nvSpPr>
        <p:spPr>
          <a:xfrm>
            <a:off x="1183819" y="654045"/>
            <a:ext cx="9864396" cy="722268"/>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Comparison with the Related Work</a:t>
            </a:r>
          </a:p>
        </p:txBody>
      </p:sp>
      <p:sp>
        <p:nvSpPr>
          <p:cNvPr id="3" name="Content Placeholder 2">
            <a:extLst>
              <a:ext uri="{FF2B5EF4-FFF2-40B4-BE49-F238E27FC236}">
                <a16:creationId xmlns:a16="http://schemas.microsoft.com/office/drawing/2014/main" id="{2ED2BE30-666E-4305-A4C4-FCF6E3CE75FE}"/>
              </a:ext>
            </a:extLst>
          </p:cNvPr>
          <p:cNvSpPr txBox="1">
            <a:spLocks/>
          </p:cNvSpPr>
          <p:nvPr/>
        </p:nvSpPr>
        <p:spPr>
          <a:xfrm>
            <a:off x="1183819" y="1376312"/>
            <a:ext cx="9864395" cy="48685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We are building a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UVM to verify the functionality of three different open-source soft processors (or any available core with the same instructions and specifications), based on three different ISAs and having different number of pipeline stages (Ri5cy, Leon 2.4 and Amber a23/a25). </a:t>
            </a:r>
          </a:p>
          <a:p>
            <a:pPr marL="0" indent="0">
              <a:buNone/>
            </a:pPr>
            <a:r>
              <a:rPr lang="en-US" sz="2400" dirty="0">
                <a:latin typeface="Arial" panose="020B0604020202020204" pitchFamily="34" charset="0"/>
                <a:cs typeface="Arial" panose="020B0604020202020204" pitchFamily="34" charset="0"/>
              </a:rPr>
              <a:t>Comparing to the related works, we found none of them hosting the same idea/concept of a generic UVM (the same UVM test bench without any tweaking) to verify different IPs or soft processors, but they are all based on a quite similar UVM components infrastructure. </a:t>
            </a:r>
          </a:p>
          <a:p>
            <a:pPr marL="0" indent="0">
              <a:buNone/>
            </a:pP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415062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AB99-F333-45B1-9268-E94B64922847}"/>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Demo</a:t>
            </a:r>
          </a:p>
        </p:txBody>
      </p:sp>
      <p:sp>
        <p:nvSpPr>
          <p:cNvPr id="3" name="Content Placeholder 2">
            <a:extLst>
              <a:ext uri="{FF2B5EF4-FFF2-40B4-BE49-F238E27FC236}">
                <a16:creationId xmlns:a16="http://schemas.microsoft.com/office/drawing/2014/main" id="{704A1D11-53B0-4C0A-97D1-1047BE29A263}"/>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user can use our generic UVM test bench by doing the following steps: </a:t>
            </a:r>
          </a:p>
          <a:p>
            <a:pPr marL="457200" indent="-457200">
              <a:buFont typeface="+mj-lt"/>
              <a:buAutoNum type="arabicPeriod"/>
            </a:pPr>
            <a:r>
              <a:rPr lang="en-US" sz="2400" dirty="0">
                <a:latin typeface="Arial" panose="020B0604020202020204" pitchFamily="34" charset="0"/>
                <a:cs typeface="Arial" panose="020B0604020202020204" pitchFamily="34" charset="0"/>
              </a:rPr>
              <a:t>download the source code from GitHub with this link: </a:t>
            </a:r>
            <a:r>
              <a:rPr lang="en-US" sz="1800" dirty="0">
                <a:solidFill>
                  <a:srgbClr val="0000FF"/>
                </a:solidFill>
                <a:latin typeface="Arial" panose="020B0604020202020204" pitchFamily="34" charset="0"/>
                <a:cs typeface="Arial" panose="020B0604020202020204" pitchFamily="34" charset="0"/>
                <a:hlinkClick r:id="rId2"/>
              </a:rPr>
              <a:t>https://github.com/cufeolm/codeGP.git</a:t>
            </a:r>
            <a:r>
              <a:rPr lang="en-US" sz="1800" dirty="0">
                <a:solidFill>
                  <a:srgbClr val="0000FF"/>
                </a:solidFill>
                <a:latin typeface="Arial" panose="020B0604020202020204" pitchFamily="34" charset="0"/>
                <a:cs typeface="Arial" panose="020B0604020202020204" pitchFamily="34" charset="0"/>
              </a:rPr>
              <a:t> </a:t>
            </a:r>
          </a:p>
          <a:p>
            <a:pPr marL="457200" indent="-457200">
              <a:buFont typeface="+mj-lt"/>
              <a:buAutoNum type="arabicPeriod"/>
            </a:pPr>
            <a:r>
              <a:rPr lang="en-US" sz="2400" dirty="0">
                <a:latin typeface="Arial" panose="020B0604020202020204" pitchFamily="34" charset="0"/>
                <a:cs typeface="Arial" panose="020B0604020202020204" pitchFamily="34" charset="0"/>
              </a:rPr>
              <a:t>Run the .bat file of the desired core to start the test bench: </a:t>
            </a:r>
            <a:r>
              <a:rPr lang="en-US" sz="2400" b="1" i="1" dirty="0">
                <a:latin typeface="Arial" panose="020B0604020202020204" pitchFamily="34" charset="0"/>
                <a:cs typeface="Arial" panose="020B0604020202020204" pitchFamily="34" charset="0"/>
              </a:rPr>
              <a:t>a.bat</a:t>
            </a:r>
            <a:r>
              <a:rPr lang="en-US" sz="2400" dirty="0">
                <a:latin typeface="Arial" panose="020B0604020202020204" pitchFamily="34" charset="0"/>
                <a:cs typeface="Arial" panose="020B0604020202020204" pitchFamily="34" charset="0"/>
              </a:rPr>
              <a:t> for Amber core, </a:t>
            </a:r>
            <a:r>
              <a:rPr lang="en-US" sz="2400" b="1" i="1" dirty="0">
                <a:latin typeface="Arial" panose="020B0604020202020204" pitchFamily="34" charset="0"/>
                <a:cs typeface="Arial" panose="020B0604020202020204" pitchFamily="34" charset="0"/>
              </a:rPr>
              <a:t>l.bat </a:t>
            </a:r>
            <a:r>
              <a:rPr lang="en-US" sz="2400" dirty="0">
                <a:latin typeface="Arial" panose="020B0604020202020204" pitchFamily="34" charset="0"/>
                <a:cs typeface="Arial" panose="020B0604020202020204" pitchFamily="34" charset="0"/>
              </a:rPr>
              <a:t>for Leon core and </a:t>
            </a:r>
            <a:r>
              <a:rPr lang="en-US" sz="2400" b="1" i="1" dirty="0">
                <a:latin typeface="Arial" panose="020B0604020202020204" pitchFamily="34" charset="0"/>
                <a:cs typeface="Arial" panose="020B0604020202020204" pitchFamily="34" charset="0"/>
              </a:rPr>
              <a:t>r.bat </a:t>
            </a:r>
            <a:r>
              <a:rPr lang="en-US" sz="2400" dirty="0">
                <a:latin typeface="Arial" panose="020B0604020202020204" pitchFamily="34" charset="0"/>
                <a:cs typeface="Arial" panose="020B0604020202020204" pitchFamily="34" charset="0"/>
              </a:rPr>
              <a:t>for Ri5cy core.</a:t>
            </a:r>
          </a:p>
          <a:p>
            <a:pPr marL="457200" indent="-457200">
              <a:buFont typeface="+mj-lt"/>
              <a:buAutoNum type="arabicPeriod"/>
            </a:pPr>
            <a:r>
              <a:rPr lang="en-US" sz="2400" dirty="0">
                <a:latin typeface="Arial" panose="020B0604020202020204" pitchFamily="34" charset="0"/>
                <a:cs typeface="Arial" panose="020B0604020202020204" pitchFamily="34" charset="0"/>
              </a:rPr>
              <a:t>Check the transcript file for results.</a:t>
            </a:r>
          </a:p>
          <a:p>
            <a:pPr marL="0" indent="0">
              <a:buNone/>
            </a:pPr>
            <a:r>
              <a:rPr lang="en-US" sz="2400" dirty="0">
                <a:latin typeface="Arial" panose="020B0604020202020204" pitchFamily="34" charset="0"/>
                <a:cs typeface="Arial" panose="020B0604020202020204" pitchFamily="34" charset="0"/>
              </a:rPr>
              <a:t>The following figures in the next slide are screenshots from the transcript showing the result of the generic UVM.</a:t>
            </a:r>
          </a:p>
          <a:p>
            <a:pPr marL="457200" indent="-457200">
              <a:buFont typeface="+mj-lt"/>
              <a:buAutoNum type="arabicPeriod"/>
            </a:pPr>
            <a:endParaRPr lang="en-US" sz="1800"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6293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D33F3E-BDFE-40E8-9740-FB8F7FB714FA}"/>
              </a:ext>
            </a:extLst>
          </p:cNvPr>
          <p:cNvPicPr>
            <a:picLocks noChangeAspect="1"/>
          </p:cNvPicPr>
          <p:nvPr/>
        </p:nvPicPr>
        <p:blipFill>
          <a:blip r:embed="rId2"/>
          <a:stretch>
            <a:fillRect/>
          </a:stretch>
        </p:blipFill>
        <p:spPr>
          <a:xfrm>
            <a:off x="3261115" y="159443"/>
            <a:ext cx="5669769" cy="2811972"/>
          </a:xfrm>
          <a:prstGeom prst="rect">
            <a:avLst/>
          </a:prstGeom>
        </p:spPr>
      </p:pic>
      <p:pic>
        <p:nvPicPr>
          <p:cNvPr id="3" name="Picture 2">
            <a:extLst>
              <a:ext uri="{FF2B5EF4-FFF2-40B4-BE49-F238E27FC236}">
                <a16:creationId xmlns:a16="http://schemas.microsoft.com/office/drawing/2014/main" id="{D309C6E1-9FDA-43C5-B4A1-D44272DA7C91}"/>
              </a:ext>
            </a:extLst>
          </p:cNvPr>
          <p:cNvPicPr>
            <a:picLocks noChangeAspect="1"/>
          </p:cNvPicPr>
          <p:nvPr/>
        </p:nvPicPr>
        <p:blipFill>
          <a:blip r:embed="rId3"/>
          <a:stretch>
            <a:fillRect/>
          </a:stretch>
        </p:blipFill>
        <p:spPr>
          <a:xfrm>
            <a:off x="238803" y="3519939"/>
            <a:ext cx="5857197" cy="2827757"/>
          </a:xfrm>
          <a:prstGeom prst="rect">
            <a:avLst/>
          </a:prstGeom>
        </p:spPr>
      </p:pic>
      <p:sp>
        <p:nvSpPr>
          <p:cNvPr id="4" name="TextBox 3">
            <a:extLst>
              <a:ext uri="{FF2B5EF4-FFF2-40B4-BE49-F238E27FC236}">
                <a16:creationId xmlns:a16="http://schemas.microsoft.com/office/drawing/2014/main" id="{51260E22-1A7E-4464-AF20-48BD97C710BB}"/>
              </a:ext>
            </a:extLst>
          </p:cNvPr>
          <p:cNvSpPr txBox="1"/>
          <p:nvPr/>
        </p:nvSpPr>
        <p:spPr>
          <a:xfrm>
            <a:off x="4969496" y="2971415"/>
            <a:ext cx="2253006" cy="369332"/>
          </a:xfrm>
          <a:prstGeom prst="rect">
            <a:avLst/>
          </a:prstGeom>
          <a:noFill/>
        </p:spPr>
        <p:txBody>
          <a:bodyPr wrap="square" rtlCol="0">
            <a:spAutoFit/>
          </a:bodyPr>
          <a:lstStyle/>
          <a:p>
            <a:pPr algn="ctr"/>
            <a:r>
              <a:rPr lang="en-US" dirty="0"/>
              <a:t>Ri5cy core</a:t>
            </a:r>
          </a:p>
        </p:txBody>
      </p:sp>
      <p:sp>
        <p:nvSpPr>
          <p:cNvPr id="5" name="TextBox 4">
            <a:extLst>
              <a:ext uri="{FF2B5EF4-FFF2-40B4-BE49-F238E27FC236}">
                <a16:creationId xmlns:a16="http://schemas.microsoft.com/office/drawing/2014/main" id="{26A26C7A-30DD-4588-9A37-EA4E2DE08F54}"/>
              </a:ext>
            </a:extLst>
          </p:cNvPr>
          <p:cNvSpPr txBox="1"/>
          <p:nvPr/>
        </p:nvSpPr>
        <p:spPr>
          <a:xfrm>
            <a:off x="2040898" y="6347696"/>
            <a:ext cx="2253006" cy="369332"/>
          </a:xfrm>
          <a:prstGeom prst="rect">
            <a:avLst/>
          </a:prstGeom>
          <a:noFill/>
        </p:spPr>
        <p:txBody>
          <a:bodyPr wrap="square" rtlCol="0">
            <a:spAutoFit/>
          </a:bodyPr>
          <a:lstStyle/>
          <a:p>
            <a:pPr algn="ctr"/>
            <a:r>
              <a:rPr lang="en-US" dirty="0"/>
              <a:t>Amber core</a:t>
            </a:r>
          </a:p>
        </p:txBody>
      </p:sp>
      <p:pic>
        <p:nvPicPr>
          <p:cNvPr id="6" name="Picture 5">
            <a:extLst>
              <a:ext uri="{FF2B5EF4-FFF2-40B4-BE49-F238E27FC236}">
                <a16:creationId xmlns:a16="http://schemas.microsoft.com/office/drawing/2014/main" id="{E358AFA7-E95E-47BC-BD16-3D65DD0EDB06}"/>
              </a:ext>
            </a:extLst>
          </p:cNvPr>
          <p:cNvPicPr>
            <a:picLocks noChangeAspect="1"/>
          </p:cNvPicPr>
          <p:nvPr/>
        </p:nvPicPr>
        <p:blipFill>
          <a:blip r:embed="rId4"/>
          <a:stretch>
            <a:fillRect/>
          </a:stretch>
        </p:blipFill>
        <p:spPr>
          <a:xfrm>
            <a:off x="6283428" y="3517254"/>
            <a:ext cx="5669769" cy="2811972"/>
          </a:xfrm>
          <a:prstGeom prst="rect">
            <a:avLst/>
          </a:prstGeom>
        </p:spPr>
      </p:pic>
      <p:sp>
        <p:nvSpPr>
          <p:cNvPr id="7" name="TextBox 6">
            <a:extLst>
              <a:ext uri="{FF2B5EF4-FFF2-40B4-BE49-F238E27FC236}">
                <a16:creationId xmlns:a16="http://schemas.microsoft.com/office/drawing/2014/main" id="{CD4FD4EB-1D18-41C7-BFBD-39B2F9085F0C}"/>
              </a:ext>
            </a:extLst>
          </p:cNvPr>
          <p:cNvSpPr txBox="1"/>
          <p:nvPr/>
        </p:nvSpPr>
        <p:spPr>
          <a:xfrm>
            <a:off x="7991809" y="6352724"/>
            <a:ext cx="2253006" cy="369332"/>
          </a:xfrm>
          <a:prstGeom prst="rect">
            <a:avLst/>
          </a:prstGeom>
          <a:noFill/>
        </p:spPr>
        <p:txBody>
          <a:bodyPr wrap="square" rtlCol="0">
            <a:spAutoFit/>
          </a:bodyPr>
          <a:lstStyle/>
          <a:p>
            <a:pPr algn="ctr"/>
            <a:r>
              <a:rPr lang="en-US" dirty="0"/>
              <a:t>Leon core</a:t>
            </a:r>
          </a:p>
        </p:txBody>
      </p:sp>
    </p:spTree>
    <p:extLst>
      <p:ext uri="{BB962C8B-B14F-4D97-AF65-F5344CB8AC3E}">
        <p14:creationId xmlns:p14="http://schemas.microsoft.com/office/powerpoint/2010/main" val="441899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217E-3023-4FBB-B912-EEE3E993B81D}"/>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Conclusion &amp; Future work </a:t>
            </a:r>
          </a:p>
        </p:txBody>
      </p:sp>
      <p:sp>
        <p:nvSpPr>
          <p:cNvPr id="3" name="Content Placeholder 2">
            <a:extLst>
              <a:ext uri="{FF2B5EF4-FFF2-40B4-BE49-F238E27FC236}">
                <a16:creationId xmlns:a16="http://schemas.microsoft.com/office/drawing/2014/main" id="{AC67D90A-473F-4BB3-8EAC-92BB14280134}"/>
              </a:ext>
            </a:extLst>
          </p:cNvPr>
          <p:cNvSpPr txBox="1">
            <a:spLocks/>
          </p:cNvSpPr>
          <p:nvPr/>
        </p:nvSpPr>
        <p:spPr>
          <a:xfrm>
            <a:off x="1183819" y="1357460"/>
            <a:ext cx="9864395" cy="48874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As a conclusion: with our 1</a:t>
            </a:r>
            <a:r>
              <a:rPr lang="en-US" sz="2400" baseline="30000" dirty="0">
                <a:latin typeface="Arial" panose="020B0604020202020204" pitchFamily="34" charset="0"/>
                <a:cs typeface="Arial" panose="020B0604020202020204" pitchFamily="34" charset="0"/>
              </a:rPr>
              <a:t>st</a:t>
            </a:r>
            <a:r>
              <a:rPr lang="en-US" sz="2400" dirty="0">
                <a:latin typeface="Arial" panose="020B0604020202020204" pitchFamily="34" charset="0"/>
                <a:cs typeface="Arial" panose="020B0604020202020204" pitchFamily="34" charset="0"/>
              </a:rPr>
              <a:t> milestone of the implementation of the generic UVM, we have successfully proven the possibility/idea of creating only one UVM to verify more than core (soft processor).</a:t>
            </a:r>
          </a:p>
          <a:p>
            <a:pPr marL="0" indent="0">
              <a:buNone/>
            </a:pPr>
            <a:r>
              <a:rPr lang="en-US" sz="2400" dirty="0">
                <a:latin typeface="Arial" panose="020B0604020202020204" pitchFamily="34" charset="0"/>
                <a:cs typeface="Arial" panose="020B0604020202020204" pitchFamily="34" charset="0"/>
              </a:rPr>
              <a:t>The next milestones will cover the following:  </a:t>
            </a:r>
          </a:p>
          <a:p>
            <a:pPr marL="457200" indent="-457200">
              <a:buAutoNum type="arabicPeriod"/>
            </a:pPr>
            <a:r>
              <a:rPr lang="en-US" sz="2400" dirty="0">
                <a:latin typeface="Arial" panose="020B0604020202020204" pitchFamily="34" charset="0"/>
                <a:cs typeface="Arial" panose="020B0604020202020204" pitchFamily="34" charset="0"/>
              </a:rPr>
              <a:t>Testing the functionality of the rest of  the instructions of the three different cores.</a:t>
            </a:r>
          </a:p>
          <a:p>
            <a:pPr marL="457200" indent="-457200">
              <a:buAutoNum type="arabicPeriod"/>
            </a:pPr>
            <a:r>
              <a:rPr lang="en-US" sz="2400" dirty="0">
                <a:latin typeface="Arial" panose="020B0604020202020204" pitchFamily="34" charset="0"/>
                <a:cs typeface="Arial" panose="020B0604020202020204" pitchFamily="34" charset="0"/>
              </a:rPr>
              <a:t>Negative testing.</a:t>
            </a:r>
          </a:p>
          <a:p>
            <a:pPr marL="0" indent="0">
              <a:buNone/>
            </a:pPr>
            <a:r>
              <a:rPr lang="en-US" sz="2400" dirty="0">
                <a:latin typeface="Arial" panose="020B0604020202020204" pitchFamily="34" charset="0"/>
                <a:cs typeface="Arial" panose="020B0604020202020204" pitchFamily="34" charset="0"/>
              </a:rPr>
              <a:t>Future work:</a:t>
            </a:r>
          </a:p>
          <a:p>
            <a:pPr marL="457200" indent="-457200">
              <a:buAutoNum type="arabicPeriod"/>
            </a:pPr>
            <a:r>
              <a:rPr lang="en-US" sz="2400" dirty="0">
                <a:latin typeface="Arial" panose="020B0604020202020204" pitchFamily="34" charset="0"/>
                <a:cs typeface="Arial" panose="020B0604020202020204" pitchFamily="34" charset="0"/>
              </a:rPr>
              <a:t>A complete coverage for the three DUTs.</a:t>
            </a:r>
          </a:p>
          <a:p>
            <a:pPr marL="457200" indent="-457200">
              <a:buAutoNum type="arabicPeriod"/>
            </a:pPr>
            <a:r>
              <a:rPr lang="en-US" sz="2400" dirty="0">
                <a:latin typeface="Arial" panose="020B0604020202020204" pitchFamily="34" charset="0"/>
                <a:cs typeface="Arial" panose="020B0604020202020204" pitchFamily="34" charset="0"/>
              </a:rPr>
              <a:t>Applying the concept of the generic UVM on a complete SOC.</a:t>
            </a:r>
          </a:p>
          <a:p>
            <a:pPr marL="457200" indent="-457200">
              <a:buAutoNum type="arabicPeriod"/>
            </a:pPr>
            <a:r>
              <a:rPr lang="en-US" sz="2400" dirty="0">
                <a:latin typeface="Arial" panose="020B0604020202020204" pitchFamily="34" charset="0"/>
                <a:cs typeface="Arial" panose="020B0604020202020204" pitchFamily="34" charset="0"/>
              </a:rPr>
              <a:t>Applying different machine learning algorithms to reach the golden dream/goal: only one verification methodology to verify everything.</a:t>
            </a:r>
          </a:p>
          <a:p>
            <a:pPr marL="0" indent="0">
              <a:buNone/>
            </a:pP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241103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819" y="654045"/>
            <a:ext cx="9864396" cy="904163"/>
          </a:xfrm>
        </p:spPr>
        <p:txBody>
          <a:bodyPr>
            <a:normAutofit/>
          </a:bodyPr>
          <a:lstStyle/>
          <a:p>
            <a:r>
              <a:rPr lang="en-US" b="1" dirty="0">
                <a:latin typeface="Franklin Gothic Book" panose="020B0503020102020204" pitchFamily="34" charset="0"/>
              </a:rPr>
              <a:t>Agenda</a:t>
            </a:r>
          </a:p>
        </p:txBody>
      </p:sp>
      <p:sp>
        <p:nvSpPr>
          <p:cNvPr id="3" name="Content Placeholder 2"/>
          <p:cNvSpPr>
            <a:spLocks noGrp="1"/>
          </p:cNvSpPr>
          <p:nvPr>
            <p:ph idx="1"/>
          </p:nvPr>
        </p:nvSpPr>
        <p:spPr>
          <a:xfrm>
            <a:off x="1183819" y="1669660"/>
            <a:ext cx="9864395" cy="4575238"/>
          </a:xfrm>
        </p:spPr>
        <p:txBody>
          <a:bodyPr>
            <a:normAutofit fontScale="92500" lnSpcReduction="10000"/>
          </a:bodyPr>
          <a:lstStyle/>
          <a:p>
            <a:pPr>
              <a:buFont typeface="Wingdings" panose="05000000000000000000" pitchFamily="2" charset="2"/>
              <a:buChar char="q"/>
            </a:pPr>
            <a:r>
              <a:rPr lang="en-US" dirty="0">
                <a:latin typeface="Franklin Gothic Book" panose="020B0503020102020204" pitchFamily="34" charset="0"/>
              </a:rPr>
              <a:t>  Introduction &amp; History</a:t>
            </a:r>
          </a:p>
          <a:p>
            <a:pPr>
              <a:buFont typeface="Wingdings" panose="05000000000000000000" pitchFamily="2" charset="2"/>
              <a:buChar char="q"/>
            </a:pPr>
            <a:r>
              <a:rPr lang="en-US" dirty="0">
                <a:latin typeface="Franklin Gothic Book" panose="020B0503020102020204" pitchFamily="34" charset="0"/>
              </a:rPr>
              <a:t>  Problem Definition </a:t>
            </a:r>
          </a:p>
          <a:p>
            <a:pPr>
              <a:buFont typeface="Wingdings" panose="05000000000000000000" pitchFamily="2" charset="2"/>
              <a:buChar char="q"/>
            </a:pPr>
            <a:r>
              <a:rPr lang="en-US" dirty="0">
                <a:latin typeface="Franklin Gothic Book" panose="020B0503020102020204" pitchFamily="34" charset="0"/>
              </a:rPr>
              <a:t>  Objective </a:t>
            </a:r>
          </a:p>
          <a:p>
            <a:pPr>
              <a:buFont typeface="Wingdings" panose="05000000000000000000" pitchFamily="2" charset="2"/>
              <a:buChar char="q"/>
            </a:pPr>
            <a:r>
              <a:rPr lang="en-US" dirty="0">
                <a:latin typeface="Franklin Gothic Book" panose="020B0503020102020204" pitchFamily="34" charset="0"/>
              </a:rPr>
              <a:t>  Related Work</a:t>
            </a:r>
          </a:p>
          <a:p>
            <a:pPr>
              <a:buFont typeface="Wingdings" panose="05000000000000000000" pitchFamily="2" charset="2"/>
              <a:buChar char="q"/>
            </a:pPr>
            <a:r>
              <a:rPr lang="en-US" dirty="0">
                <a:latin typeface="Franklin Gothic Book" panose="020B0503020102020204" pitchFamily="34" charset="0"/>
              </a:rPr>
              <a:t>  Contribution</a:t>
            </a:r>
          </a:p>
          <a:p>
            <a:pPr>
              <a:buFont typeface="Wingdings" panose="05000000000000000000" pitchFamily="2" charset="2"/>
              <a:buChar char="q"/>
            </a:pPr>
            <a:r>
              <a:rPr lang="en-US" dirty="0">
                <a:latin typeface="Franklin Gothic Book" panose="020B0503020102020204" pitchFamily="34" charset="0"/>
              </a:rPr>
              <a:t>  Proposed Solution</a:t>
            </a:r>
          </a:p>
          <a:p>
            <a:pPr>
              <a:buFont typeface="Wingdings" panose="05000000000000000000" pitchFamily="2" charset="2"/>
              <a:buChar char="q"/>
            </a:pPr>
            <a:r>
              <a:rPr lang="en-US" dirty="0">
                <a:latin typeface="Franklin Gothic Book" panose="020B0503020102020204" pitchFamily="34" charset="0"/>
              </a:rPr>
              <a:t>  Results</a:t>
            </a:r>
          </a:p>
          <a:p>
            <a:pPr>
              <a:buFont typeface="Wingdings" panose="05000000000000000000" pitchFamily="2" charset="2"/>
              <a:buChar char="q"/>
            </a:pPr>
            <a:r>
              <a:rPr lang="en-US" dirty="0">
                <a:latin typeface="Franklin Gothic Book" panose="020B0503020102020204" pitchFamily="34" charset="0"/>
              </a:rPr>
              <a:t>  Comparison with related work</a:t>
            </a:r>
          </a:p>
          <a:p>
            <a:pPr>
              <a:buFont typeface="Wingdings" panose="05000000000000000000" pitchFamily="2" charset="2"/>
              <a:buChar char="q"/>
            </a:pPr>
            <a:r>
              <a:rPr lang="en-US" dirty="0">
                <a:latin typeface="Franklin Gothic Book" panose="020B0503020102020204" pitchFamily="34" charset="0"/>
              </a:rPr>
              <a:t>  Demo</a:t>
            </a:r>
          </a:p>
          <a:p>
            <a:pPr>
              <a:buFont typeface="Wingdings" panose="05000000000000000000" pitchFamily="2" charset="2"/>
              <a:buChar char="q"/>
            </a:pPr>
            <a:r>
              <a:rPr lang="en-US" dirty="0">
                <a:latin typeface="Franklin Gothic Book" panose="020B0503020102020204" pitchFamily="34" charset="0"/>
              </a:rPr>
              <a:t>  Conclusion &amp; Future work </a:t>
            </a:r>
          </a:p>
        </p:txBody>
      </p:sp>
      <p:sp>
        <p:nvSpPr>
          <p:cNvPr id="4" name="Slide Number Placeholder 3"/>
          <p:cNvSpPr>
            <a:spLocks noGrp="1"/>
          </p:cNvSpPr>
          <p:nvPr>
            <p:ph type="sldNum" sz="quarter" idx="12"/>
          </p:nvPr>
        </p:nvSpPr>
        <p:spPr/>
        <p:txBody>
          <a:bodyPr/>
          <a:lstStyle/>
          <a:p>
            <a:fld id="{4ED06379-92DC-41B2-B808-776AA8A91582}" type="slidenum">
              <a:rPr lang="en-US" smtClean="0"/>
              <a:t>2</a:t>
            </a:fld>
            <a:r>
              <a:rPr lang="en-US" dirty="0"/>
              <a:t> </a:t>
            </a:r>
          </a:p>
        </p:txBody>
      </p:sp>
    </p:spTree>
    <p:extLst>
      <p:ext uri="{BB962C8B-B14F-4D97-AF65-F5344CB8AC3E}">
        <p14:creationId xmlns:p14="http://schemas.microsoft.com/office/powerpoint/2010/main" val="377963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86A2-DEB8-4EE7-8FB1-887A44043DD9}"/>
              </a:ext>
            </a:extLst>
          </p:cNvPr>
          <p:cNvSpPr txBox="1">
            <a:spLocks/>
          </p:cNvSpPr>
          <p:nvPr/>
        </p:nvSpPr>
        <p:spPr>
          <a:xfrm>
            <a:off x="1183819" y="654046"/>
            <a:ext cx="9864396" cy="703414"/>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Introduction &amp; History</a:t>
            </a:r>
          </a:p>
        </p:txBody>
      </p:sp>
      <p:sp>
        <p:nvSpPr>
          <p:cNvPr id="3" name="Content Placeholder 2">
            <a:extLst>
              <a:ext uri="{FF2B5EF4-FFF2-40B4-BE49-F238E27FC236}">
                <a16:creationId xmlns:a16="http://schemas.microsoft.com/office/drawing/2014/main" id="{B040AE3E-6B73-4547-A26C-865BE324964A}"/>
              </a:ext>
            </a:extLst>
          </p:cNvPr>
          <p:cNvSpPr txBox="1">
            <a:spLocks/>
          </p:cNvSpPr>
          <p:nvPr/>
        </p:nvSpPr>
        <p:spPr>
          <a:xfrm>
            <a:off x="1183819" y="1357460"/>
            <a:ext cx="9864395" cy="48874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300" dirty="0">
                <a:latin typeface="Arial" panose="020B0604020202020204" pitchFamily="34" charset="0"/>
                <a:cs typeface="Arial" panose="020B0604020202020204" pitchFamily="34" charset="0"/>
              </a:rPr>
              <a:t>Leading up to the past decade, Digital IC development and verification suffered severely, due to lack of efficiency and testing constraints on manually-established test benches. Older environments included poorly-written VHDL/Verilog models, and almost 60% of the total project time involved an extreme hassle to adequately verily or even achieve basic functional testing.</a:t>
            </a:r>
          </a:p>
          <a:p>
            <a:r>
              <a:rPr lang="en-US" sz="2300" dirty="0">
                <a:latin typeface="Arial" panose="020B0604020202020204" pitchFamily="34" charset="0"/>
                <a:cs typeface="Arial" panose="020B0604020202020204" pitchFamily="34" charset="0"/>
              </a:rPr>
              <a:t>Although System Verilog quickly took the mantle as the industry’s first </a:t>
            </a:r>
            <a:r>
              <a:rPr lang="en-US" sz="2300" i="1" dirty="0">
                <a:latin typeface="Arial" panose="020B0604020202020204" pitchFamily="34" charset="0"/>
                <a:cs typeface="Arial" panose="020B0604020202020204" pitchFamily="34" charset="0"/>
              </a:rPr>
              <a:t>Hardware Description and Verification Language (HDVL)</a:t>
            </a:r>
            <a:r>
              <a:rPr lang="en-US" sz="2300" dirty="0">
                <a:latin typeface="Arial" panose="020B0604020202020204" pitchFamily="34" charset="0"/>
                <a:cs typeface="Arial" panose="020B0604020202020204" pitchFamily="34" charset="0"/>
              </a:rPr>
              <a:t>, it wasn’t long until proper verification plans and </a:t>
            </a:r>
            <a:r>
              <a:rPr lang="en-US" sz="2300" i="1" dirty="0">
                <a:latin typeface="Arial" panose="020B0604020202020204" pitchFamily="34" charset="0"/>
                <a:cs typeface="Arial" panose="020B0604020202020204" pitchFamily="34" charset="0"/>
              </a:rPr>
              <a:t>Constrained-Random Verification (CRV) </a:t>
            </a:r>
            <a:r>
              <a:rPr lang="en-US" sz="2300" dirty="0">
                <a:latin typeface="Arial" panose="020B0604020202020204" pitchFamily="34" charset="0"/>
                <a:cs typeface="Arial" panose="020B0604020202020204" pitchFamily="34" charset="0"/>
              </a:rPr>
              <a:t>were introduced as main pillars of the </a:t>
            </a:r>
            <a:r>
              <a:rPr lang="en-US" sz="2300" b="1" dirty="0">
                <a:latin typeface="Arial" panose="020B0604020202020204" pitchFamily="34" charset="0"/>
                <a:cs typeface="Arial" panose="020B0604020202020204" pitchFamily="34" charset="0"/>
              </a:rPr>
              <a:t>Universal Verification Methodology (UVM)</a:t>
            </a:r>
            <a:r>
              <a:rPr lang="en-GB" sz="2300" dirty="0">
                <a:latin typeface="Arial" panose="020B0604020202020204" pitchFamily="34" charset="0"/>
                <a:cs typeface="Arial" panose="020B0604020202020204" pitchFamily="34" charset="0"/>
              </a:rPr>
              <a:t>; implementing a real-world test-case generator in a pseudo-random controlled and constrained randomness.</a:t>
            </a:r>
          </a:p>
          <a:p>
            <a:r>
              <a:rPr lang="en-US" sz="2300" b="1" dirty="0">
                <a:latin typeface="Arial" panose="020B0604020202020204" pitchFamily="34" charset="0"/>
                <a:cs typeface="Arial" panose="020B0604020202020204" pitchFamily="34" charset="0"/>
              </a:rPr>
              <a:t>UVM </a:t>
            </a:r>
            <a:r>
              <a:rPr lang="en-US" sz="2300" dirty="0">
                <a:latin typeface="Arial" panose="020B0604020202020204" pitchFamily="34" charset="0"/>
                <a:cs typeface="Arial" panose="020B0604020202020204" pitchFamily="34" charset="0"/>
              </a:rPr>
              <a:t>blocks can tackle complex multiple-pipeline CPU designs/ISA’s, including multiple-precision operations; while being absolutely re-usable, encapsulated, and accommodates wide range of design sizes and types, in addition to providing functional coverage methodologies.</a:t>
            </a:r>
            <a:endParaRPr lang="en-US" sz="2300" b="1"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0586612-27EC-4CDD-AB66-9E58FA3C9A12}"/>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3</a:t>
            </a:fld>
            <a:r>
              <a:rPr lang="en-US" dirty="0"/>
              <a:t> </a:t>
            </a:r>
          </a:p>
        </p:txBody>
      </p:sp>
    </p:spTree>
    <p:extLst>
      <p:ext uri="{BB962C8B-B14F-4D97-AF65-F5344CB8AC3E}">
        <p14:creationId xmlns:p14="http://schemas.microsoft.com/office/powerpoint/2010/main" val="17769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3C68F5B-C891-476E-BF19-185D8184E047}"/>
              </a:ext>
            </a:extLst>
          </p:cNvPr>
          <p:cNvSpPr txBox="1">
            <a:spLocks/>
          </p:cNvSpPr>
          <p:nvPr/>
        </p:nvSpPr>
        <p:spPr>
          <a:xfrm>
            <a:off x="1183819" y="654045"/>
            <a:ext cx="9864396" cy="684561"/>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Problem Definition</a:t>
            </a:r>
          </a:p>
        </p:txBody>
      </p:sp>
      <p:sp>
        <p:nvSpPr>
          <p:cNvPr id="6" name="Content Placeholder 2">
            <a:extLst>
              <a:ext uri="{FF2B5EF4-FFF2-40B4-BE49-F238E27FC236}">
                <a16:creationId xmlns:a16="http://schemas.microsoft.com/office/drawing/2014/main" id="{129B26C3-8F1E-44FF-B8CB-8DBFAF6A9044}"/>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time spent by the verification engineers to verify the functionality of any complex design using ordinary verification plans consumes more than half of the total project time.</a:t>
            </a:r>
          </a:p>
          <a:p>
            <a:pPr marL="0" indent="0">
              <a:buNone/>
            </a:pPr>
            <a:r>
              <a:rPr lang="en-US" sz="2400" dirty="0">
                <a:latin typeface="Arial" panose="020B0604020202020204" pitchFamily="34" charset="0"/>
                <a:cs typeface="Arial" panose="020B0604020202020204" pitchFamily="34" charset="0"/>
              </a:rPr>
              <a:t>Even after using OVM and UVM with the verification process nowadays, we still need something as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and reusable as possible; so that we can reach the golden dream: only one verification methodology for everything; to save effort, time and cost.</a:t>
            </a:r>
          </a:p>
        </p:txBody>
      </p:sp>
      <p:sp>
        <p:nvSpPr>
          <p:cNvPr id="7" name="Slide Number Placeholder 3">
            <a:extLst>
              <a:ext uri="{FF2B5EF4-FFF2-40B4-BE49-F238E27FC236}">
                <a16:creationId xmlns:a16="http://schemas.microsoft.com/office/drawing/2014/main" id="{26D5AFFE-6800-4A98-BC87-D73E54797BFE}"/>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4</a:t>
            </a:fld>
            <a:r>
              <a:rPr lang="en-US" dirty="0"/>
              <a:t> </a:t>
            </a:r>
          </a:p>
        </p:txBody>
      </p:sp>
    </p:spTree>
    <p:extLst>
      <p:ext uri="{BB962C8B-B14F-4D97-AF65-F5344CB8AC3E}">
        <p14:creationId xmlns:p14="http://schemas.microsoft.com/office/powerpoint/2010/main" val="291364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4622E71-0BFA-4BB4-85CD-86BD104A9FFB}"/>
              </a:ext>
            </a:extLst>
          </p:cNvPr>
          <p:cNvSpPr txBox="1">
            <a:spLocks/>
          </p:cNvSpPr>
          <p:nvPr/>
        </p:nvSpPr>
        <p:spPr>
          <a:xfrm>
            <a:off x="1183819" y="654046"/>
            <a:ext cx="9864396" cy="684560"/>
          </a:xfrm>
          <a:prstGeom prst="rect">
            <a:avLst/>
          </a:prstGeom>
        </p:spPr>
        <p:style>
          <a:lnRef idx="1">
            <a:schemeClr val="accent1"/>
          </a:lnRef>
          <a:fillRef idx="2">
            <a:schemeClr val="accent1"/>
          </a:fillRef>
          <a:effectRef idx="1">
            <a:schemeClr val="accent1"/>
          </a:effectRef>
          <a:fontRef idx="minor">
            <a:schemeClr val="dk1"/>
          </a:fontRef>
        </p:style>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Objective</a:t>
            </a:r>
            <a:r>
              <a:rPr lang="en-US" dirty="0">
                <a:latin typeface="Franklin Gothic Book" panose="020B0503020102020204" pitchFamily="34" charset="0"/>
              </a:rPr>
              <a:t> </a:t>
            </a:r>
          </a:p>
        </p:txBody>
      </p:sp>
      <p:sp>
        <p:nvSpPr>
          <p:cNvPr id="4" name="Content Placeholder 2">
            <a:extLst>
              <a:ext uri="{FF2B5EF4-FFF2-40B4-BE49-F238E27FC236}">
                <a16:creationId xmlns:a16="http://schemas.microsoft.com/office/drawing/2014/main" id="{8689BBF6-01A4-4B63-B0D9-90F0F282AB78}"/>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objective of our project is: only one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UVM used to verify the functionality of three different open-source cores (soft processors), based on three different ISAs and having different number of pipeline stages (Ri5cy, Leon 2.4 and Amber a23/a25).</a:t>
            </a:r>
          </a:p>
        </p:txBody>
      </p:sp>
      <p:sp>
        <p:nvSpPr>
          <p:cNvPr id="5" name="Slide Number Placeholder 3">
            <a:extLst>
              <a:ext uri="{FF2B5EF4-FFF2-40B4-BE49-F238E27FC236}">
                <a16:creationId xmlns:a16="http://schemas.microsoft.com/office/drawing/2014/main" id="{C94BCCC3-433F-4F38-A5F6-03C8C5B6EBB6}"/>
              </a:ext>
            </a:extLst>
          </p:cNvPr>
          <p:cNvSpPr>
            <a:spLocks noGrp="1"/>
          </p:cNvSpPr>
          <p:nvPr>
            <p:ph type="sldNum" sz="quarter" idx="12"/>
          </p:nvPr>
        </p:nvSpPr>
        <p:spPr>
          <a:xfrm>
            <a:off x="8610600" y="6356350"/>
            <a:ext cx="2743200" cy="365125"/>
          </a:xfrm>
        </p:spPr>
        <p:txBody>
          <a:bodyPr/>
          <a:lstStyle/>
          <a:p>
            <a:fld id="{4ED06379-92DC-41B2-B808-776AA8A91582}" type="slidenum">
              <a:rPr lang="en-US" smtClean="0"/>
              <a:t>5</a:t>
            </a:fld>
            <a:r>
              <a:rPr lang="en-US" dirty="0"/>
              <a:t> </a:t>
            </a:r>
          </a:p>
        </p:txBody>
      </p:sp>
    </p:spTree>
    <p:extLst>
      <p:ext uri="{BB962C8B-B14F-4D97-AF65-F5344CB8AC3E}">
        <p14:creationId xmlns:p14="http://schemas.microsoft.com/office/powerpoint/2010/main" val="347030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19B8FDF-288C-4E8C-927B-A238E1835664}"/>
              </a:ext>
            </a:extLst>
          </p:cNvPr>
          <p:cNvSpPr txBox="1">
            <a:spLocks/>
          </p:cNvSpPr>
          <p:nvPr/>
        </p:nvSpPr>
        <p:spPr>
          <a:xfrm>
            <a:off x="1183819" y="654045"/>
            <a:ext cx="9864396" cy="712842"/>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Related Work </a:t>
            </a:r>
          </a:p>
        </p:txBody>
      </p:sp>
      <p:sp>
        <p:nvSpPr>
          <p:cNvPr id="4" name="Content Placeholder 2">
            <a:extLst>
              <a:ext uri="{FF2B5EF4-FFF2-40B4-BE49-F238E27FC236}">
                <a16:creationId xmlns:a16="http://schemas.microsoft.com/office/drawing/2014/main" id="{8507B252-2C84-4C3A-9E9E-3CF38FB16870}"/>
              </a:ext>
            </a:extLst>
          </p:cNvPr>
          <p:cNvSpPr txBox="1">
            <a:spLocks/>
          </p:cNvSpPr>
          <p:nvPr/>
        </p:nvSpPr>
        <p:spPr>
          <a:xfrm>
            <a:off x="1183819" y="1366886"/>
            <a:ext cx="9864395" cy="48780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We didn’t find any related works with the same idea/concept of a generic UVM (the same UVM test bench without any tweaking) to verify different IPs or soft processors (cores); all the related works are based on the idea of implementing a UVM test bench to verify only one DUT (can be reused but after tweaking the source code itself).</a:t>
            </a:r>
          </a:p>
          <a:p>
            <a:pPr marL="0" indent="0">
              <a:buNone/>
            </a:pPr>
            <a:r>
              <a:rPr lang="en-US" sz="2400" dirty="0">
                <a:latin typeface="Arial" panose="020B0604020202020204" pitchFamily="34" charset="0"/>
                <a:cs typeface="Arial" panose="020B0604020202020204" pitchFamily="34" charset="0"/>
              </a:rPr>
              <a:t>Some of the references we toke as guidelines during this milestone:</a:t>
            </a:r>
          </a:p>
          <a:p>
            <a:pPr marL="457200" indent="-457200">
              <a:buAutoNum type="arabicPeriod"/>
            </a:pPr>
            <a:r>
              <a:rPr lang="en-US" sz="2400" dirty="0">
                <a:latin typeface="Arial" panose="020B0604020202020204" pitchFamily="34" charset="0"/>
                <a:cs typeface="Arial" panose="020B0604020202020204" pitchFamily="34" charset="0"/>
              </a:rPr>
              <a:t>“The UVM Primer: An Introduction to the Universal Verification Methodology” by Ray </a:t>
            </a:r>
            <a:r>
              <a:rPr lang="en-US" sz="2400" dirty="0" err="1">
                <a:latin typeface="Arial" panose="020B0604020202020204" pitchFamily="34" charset="0"/>
                <a:cs typeface="Arial" panose="020B0604020202020204" pitchFamily="34" charset="0"/>
              </a:rPr>
              <a:t>Salemi</a:t>
            </a:r>
            <a:r>
              <a:rPr lang="en-US" sz="2400" dirty="0">
                <a:latin typeface="Arial" panose="020B0604020202020204" pitchFamily="34" charset="0"/>
                <a:cs typeface="Arial" panose="020B0604020202020204" pitchFamily="34" charset="0"/>
              </a:rPr>
              <a:t>. </a:t>
            </a:r>
          </a:p>
          <a:p>
            <a:pPr marL="457200" indent="-457200">
              <a:buAutoNum type="arabicPeriod"/>
            </a:pPr>
            <a:r>
              <a:rPr lang="en-US" sz="2400" dirty="0">
                <a:latin typeface="Arial" panose="020B0604020202020204" pitchFamily="34" charset="0"/>
                <a:cs typeface="Arial" panose="020B0604020202020204" pitchFamily="34" charset="0"/>
              </a:rPr>
              <a:t>“Five Stage Pipelined MIPS Processor Veriﬁcation using UVM” from GitHub + the source code.</a:t>
            </a:r>
          </a:p>
          <a:p>
            <a:pPr marL="457200" indent="-457200">
              <a:buAutoNum type="arabicPeriod"/>
            </a:pPr>
            <a:r>
              <a:rPr lang="en-US" sz="2400" dirty="0">
                <a:latin typeface="Arial" panose="020B0604020202020204" pitchFamily="34" charset="0"/>
                <a:cs typeface="Arial" panose="020B0604020202020204" pitchFamily="34" charset="0"/>
              </a:rPr>
              <a:t>“UVM Cookbook” from Mentor Graphics Verification Academy. </a:t>
            </a:r>
          </a:p>
        </p:txBody>
      </p:sp>
    </p:spTree>
    <p:extLst>
      <p:ext uri="{BB962C8B-B14F-4D97-AF65-F5344CB8AC3E}">
        <p14:creationId xmlns:p14="http://schemas.microsoft.com/office/powerpoint/2010/main" val="265373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9EBDA92-70DF-4BA0-BD1D-2539069A68B0}"/>
              </a:ext>
            </a:extLst>
          </p:cNvPr>
          <p:cNvSpPr txBox="1"/>
          <p:nvPr/>
        </p:nvSpPr>
        <p:spPr>
          <a:xfrm>
            <a:off x="1198712" y="1329179"/>
            <a:ext cx="10038039" cy="2031325"/>
          </a:xfrm>
          <a:prstGeom prst="rect">
            <a:avLst/>
          </a:prstGeom>
          <a:noFill/>
        </p:spPr>
        <p:txBody>
          <a:bodyPr wrap="square" rtlCol="0">
            <a:spAutoFit/>
          </a:bodyPr>
          <a:lstStyle/>
          <a:p>
            <a:pPr lvl="0"/>
            <a:r>
              <a:rPr lang="en-US" sz="2400" b="1" dirty="0">
                <a:latin typeface="Arial" panose="020B0604020202020204" pitchFamily="34" charset="0"/>
                <a:cs typeface="Arial" panose="020B0604020202020204" pitchFamily="34" charset="0"/>
              </a:rPr>
              <a:t>The team members: </a:t>
            </a:r>
            <a:r>
              <a:rPr lang="en-GB" sz="2400" dirty="0" err="1">
                <a:latin typeface="Arial" panose="020B0604020202020204" pitchFamily="34" charset="0"/>
                <a:cs typeface="Arial" panose="020B0604020202020204" pitchFamily="34" charset="0"/>
              </a:rPr>
              <a:t>Kholoud</a:t>
            </a:r>
            <a:r>
              <a:rPr lang="en-GB" sz="2400" dirty="0">
                <a:latin typeface="Arial" panose="020B0604020202020204" pitchFamily="34" charset="0"/>
                <a:cs typeface="Arial" panose="020B0604020202020204" pitchFamily="34" charset="0"/>
              </a:rPr>
              <a:t> Mahmoud</a:t>
            </a:r>
            <a:r>
              <a:rPr lang="en-US"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Randa</a:t>
            </a:r>
            <a:r>
              <a:rPr lang="en-GB" sz="2400" dirty="0">
                <a:latin typeface="Arial" panose="020B0604020202020204" pitchFamily="34" charset="0"/>
                <a:cs typeface="Arial" panose="020B0604020202020204" pitchFamily="34" charset="0"/>
              </a:rPr>
              <a:t> Ahmed</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Karim Ayman</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Mostafa Ayman</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Waleed </a:t>
            </a:r>
            <a:r>
              <a:rPr lang="en-GB" sz="2400" dirty="0" err="1">
                <a:latin typeface="Arial" panose="020B0604020202020204" pitchFamily="34" charset="0"/>
                <a:cs typeface="Arial" panose="020B0604020202020204" pitchFamily="34" charset="0"/>
              </a:rPr>
              <a:t>Samy</a:t>
            </a:r>
            <a:r>
              <a:rPr lang="en-US"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and Yasser Ibrahim.</a:t>
            </a:r>
          </a:p>
          <a:p>
            <a:pPr lvl="0">
              <a:lnSpc>
                <a:spcPct val="150000"/>
              </a:lnSpc>
            </a:pPr>
            <a:r>
              <a:rPr lang="en-GB" sz="2400" b="1" dirty="0">
                <a:latin typeface="Arial" panose="020B0604020202020204" pitchFamily="34" charset="0"/>
                <a:cs typeface="Arial" panose="020B0604020202020204" pitchFamily="34" charset="0"/>
              </a:rPr>
              <a:t>The contributions </a:t>
            </a:r>
            <a:r>
              <a:rPr lang="en-GB" sz="2400" dirty="0">
                <a:latin typeface="Arial" panose="020B0604020202020204" pitchFamily="34" charset="0"/>
                <a:cs typeface="Arial" panose="020B0604020202020204" pitchFamily="34" charset="0"/>
              </a:rPr>
              <a:t>(till this point of the time plan):</a:t>
            </a:r>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endParaRPr lang="en-US" dirty="0"/>
          </a:p>
        </p:txBody>
      </p:sp>
      <p:sp>
        <p:nvSpPr>
          <p:cNvPr id="2" name="Title 1">
            <a:extLst>
              <a:ext uri="{FF2B5EF4-FFF2-40B4-BE49-F238E27FC236}">
                <a16:creationId xmlns:a16="http://schemas.microsoft.com/office/drawing/2014/main" id="{5509BA6B-AC3F-4027-9C66-E934CE463A4B}"/>
              </a:ext>
            </a:extLst>
          </p:cNvPr>
          <p:cNvSpPr txBox="1">
            <a:spLocks/>
          </p:cNvSpPr>
          <p:nvPr/>
        </p:nvSpPr>
        <p:spPr>
          <a:xfrm>
            <a:off x="1183819" y="654045"/>
            <a:ext cx="9864396" cy="675133"/>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Contribution</a:t>
            </a:r>
          </a:p>
        </p:txBody>
      </p:sp>
      <p:sp>
        <p:nvSpPr>
          <p:cNvPr id="3" name="Content Placeholder 2">
            <a:extLst>
              <a:ext uri="{FF2B5EF4-FFF2-40B4-BE49-F238E27FC236}">
                <a16:creationId xmlns:a16="http://schemas.microsoft.com/office/drawing/2014/main" id="{6FC2AEF0-12F5-4D18-83FA-A6696719823A}"/>
              </a:ext>
            </a:extLst>
          </p:cNvPr>
          <p:cNvSpPr txBox="1">
            <a:spLocks/>
          </p:cNvSpPr>
          <p:nvPr/>
        </p:nvSpPr>
        <p:spPr>
          <a:xfrm>
            <a:off x="1183819" y="1329178"/>
            <a:ext cx="9864395" cy="49157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Franklin Gothic Book" panose="020B0503020102020204" pitchFamily="34" charset="0"/>
            </a:endParaRPr>
          </a:p>
        </p:txBody>
      </p:sp>
      <p:graphicFrame>
        <p:nvGraphicFramePr>
          <p:cNvPr id="4" name="Table 4">
            <a:extLst>
              <a:ext uri="{FF2B5EF4-FFF2-40B4-BE49-F238E27FC236}">
                <a16:creationId xmlns:a16="http://schemas.microsoft.com/office/drawing/2014/main" id="{0BA8E0B5-1900-41DA-8CB8-FE6AA83B6F66}"/>
              </a:ext>
            </a:extLst>
          </p:cNvPr>
          <p:cNvGraphicFramePr>
            <a:graphicFrameLocks noGrp="1"/>
          </p:cNvGraphicFramePr>
          <p:nvPr>
            <p:extLst>
              <p:ext uri="{D42A27DB-BD31-4B8C-83A1-F6EECF244321}">
                <p14:modId xmlns:p14="http://schemas.microsoft.com/office/powerpoint/2010/main" val="1080070173"/>
              </p:ext>
            </p:extLst>
          </p:nvPr>
        </p:nvGraphicFramePr>
        <p:xfrm>
          <a:off x="1183818" y="2714920"/>
          <a:ext cx="9864396" cy="3779520"/>
        </p:xfrm>
        <a:graphic>
          <a:graphicData uri="http://schemas.openxmlformats.org/drawingml/2006/table">
            <a:tbl>
              <a:tblPr firstRow="1" bandRow="1">
                <a:tableStyleId>{5940675A-B579-460E-94D1-54222C63F5DA}</a:tableStyleId>
              </a:tblPr>
              <a:tblGrid>
                <a:gridCol w="3288132">
                  <a:extLst>
                    <a:ext uri="{9D8B030D-6E8A-4147-A177-3AD203B41FA5}">
                      <a16:colId xmlns:a16="http://schemas.microsoft.com/office/drawing/2014/main" val="3273478563"/>
                    </a:ext>
                  </a:extLst>
                </a:gridCol>
                <a:gridCol w="3288132">
                  <a:extLst>
                    <a:ext uri="{9D8B030D-6E8A-4147-A177-3AD203B41FA5}">
                      <a16:colId xmlns:a16="http://schemas.microsoft.com/office/drawing/2014/main" val="969435990"/>
                    </a:ext>
                  </a:extLst>
                </a:gridCol>
                <a:gridCol w="3288132">
                  <a:extLst>
                    <a:ext uri="{9D8B030D-6E8A-4147-A177-3AD203B41FA5}">
                      <a16:colId xmlns:a16="http://schemas.microsoft.com/office/drawing/2014/main" val="3770625954"/>
                    </a:ext>
                  </a:extLst>
                </a:gridCol>
              </a:tblGrid>
              <a:tr h="288460">
                <a:tc>
                  <a:txBody>
                    <a:bodyPr/>
                    <a:lstStyle/>
                    <a:p>
                      <a:pPr algn="ctr"/>
                      <a:r>
                        <a:rPr lang="en-US" sz="1300" b="1" dirty="0">
                          <a:latin typeface="Arial" panose="020B0604020202020204" pitchFamily="34" charset="0"/>
                          <a:cs typeface="Arial" panose="020B0604020202020204" pitchFamily="34" charset="0"/>
                        </a:rPr>
                        <a:t>Task</a:t>
                      </a:r>
                    </a:p>
                  </a:txBody>
                  <a:tcPr>
                    <a:solidFill>
                      <a:schemeClr val="bg2"/>
                    </a:solidFill>
                  </a:tcPr>
                </a:tc>
                <a:tc>
                  <a:txBody>
                    <a:bodyPr/>
                    <a:lstStyle/>
                    <a:p>
                      <a:pPr algn="ctr"/>
                      <a:r>
                        <a:rPr lang="en-US" sz="1300" b="1" dirty="0">
                          <a:latin typeface="Arial" panose="020B0604020202020204" pitchFamily="34" charset="0"/>
                          <a:cs typeface="Arial" panose="020B0604020202020204" pitchFamily="34" charset="0"/>
                        </a:rPr>
                        <a:t>Description</a:t>
                      </a:r>
                    </a:p>
                  </a:txBody>
                  <a:tcPr>
                    <a:solidFill>
                      <a:schemeClr val="bg2"/>
                    </a:solidFill>
                  </a:tcPr>
                </a:tc>
                <a:tc>
                  <a:txBody>
                    <a:bodyPr/>
                    <a:lstStyle/>
                    <a:p>
                      <a:pPr algn="ctr"/>
                      <a:r>
                        <a:rPr lang="en-US" sz="1300" b="1" dirty="0">
                          <a:latin typeface="Arial" panose="020B0604020202020204" pitchFamily="34" charset="0"/>
                          <a:cs typeface="Arial" panose="020B0604020202020204" pitchFamily="34" charset="0"/>
                        </a:rPr>
                        <a:t>Contributors</a:t>
                      </a:r>
                    </a:p>
                  </a:txBody>
                  <a:tcPr>
                    <a:solidFill>
                      <a:schemeClr val="bg2"/>
                    </a:solidFill>
                  </a:tcPr>
                </a:tc>
                <a:extLst>
                  <a:ext uri="{0D108BD9-81ED-4DB2-BD59-A6C34878D82A}">
                    <a16:rowId xmlns:a16="http://schemas.microsoft.com/office/drawing/2014/main" val="1871728566"/>
                  </a:ext>
                </a:extLst>
              </a:tr>
              <a:tr h="288460">
                <a:tc>
                  <a:txBody>
                    <a:bodyPr/>
                    <a:lstStyle/>
                    <a:p>
                      <a:r>
                        <a:rPr lang="en-US" sz="1300" b="1" dirty="0">
                          <a:latin typeface="Arial" panose="020B0604020202020204" pitchFamily="34" charset="0"/>
                          <a:cs typeface="Arial" panose="020B0604020202020204" pitchFamily="34" charset="0"/>
                        </a:rPr>
                        <a:t>Task #1</a:t>
                      </a:r>
                    </a:p>
                  </a:txBody>
                  <a:tcPr/>
                </a:tc>
                <a:tc>
                  <a:txBody>
                    <a:bodyPr/>
                    <a:lstStyle/>
                    <a:p>
                      <a:r>
                        <a:rPr lang="en-US" sz="1300" dirty="0">
                          <a:latin typeface="Arial" panose="020B0604020202020204" pitchFamily="34" charset="0"/>
                          <a:cs typeface="Arial" panose="020B0604020202020204" pitchFamily="34" charset="0"/>
                        </a:rPr>
                        <a:t>Survey</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485723882"/>
                  </a:ext>
                </a:extLst>
              </a:tr>
              <a:tr h="288460">
                <a:tc>
                  <a:txBody>
                    <a:bodyPr/>
                    <a:lstStyle/>
                    <a:p>
                      <a:r>
                        <a:rPr lang="en-US" sz="1300" b="1" dirty="0">
                          <a:latin typeface="Arial" panose="020B0604020202020204" pitchFamily="34" charset="0"/>
                          <a:cs typeface="Arial" panose="020B0604020202020204" pitchFamily="34" charset="0"/>
                        </a:rPr>
                        <a:t>Task #2</a:t>
                      </a:r>
                    </a:p>
                  </a:txBody>
                  <a:tcPr/>
                </a:tc>
                <a:tc>
                  <a:txBody>
                    <a:bodyPr/>
                    <a:lstStyle/>
                    <a:p>
                      <a:r>
                        <a:rPr lang="en-US" sz="1300" dirty="0">
                          <a:latin typeface="Arial" panose="020B0604020202020204" pitchFamily="34" charset="0"/>
                          <a:cs typeface="Arial" panose="020B0604020202020204" pitchFamily="34" charset="0"/>
                        </a:rPr>
                        <a:t>Ri5cy core verification plan</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784300375"/>
                  </a:ext>
                </a:extLst>
              </a:tr>
              <a:tr h="288460">
                <a:tc rowSpan="3">
                  <a:txBody>
                    <a:bodyPr/>
                    <a:lstStyle/>
                    <a:p>
                      <a:r>
                        <a:rPr lang="en-US" sz="1300" b="1" dirty="0">
                          <a:latin typeface="Arial" panose="020B0604020202020204" pitchFamily="34" charset="0"/>
                          <a:cs typeface="Arial" panose="020B0604020202020204" pitchFamily="34" charset="0"/>
                        </a:rPr>
                        <a:t>Task #3</a:t>
                      </a:r>
                    </a:p>
                  </a:txBody>
                  <a:tcPr/>
                </a:tc>
                <a:tc>
                  <a:txBody>
                    <a:bodyPr/>
                    <a:lstStyle/>
                    <a:p>
                      <a:r>
                        <a:rPr lang="en-US" sz="1300" dirty="0">
                          <a:latin typeface="Arial" panose="020B0604020202020204" pitchFamily="34" charset="0"/>
                          <a:cs typeface="Arial" panose="020B0604020202020204" pitchFamily="34" charset="0"/>
                        </a:rPr>
                        <a:t>Leon 2.4 core verification plan</a:t>
                      </a:r>
                    </a:p>
                  </a:txBody>
                  <a:tcPr/>
                </a:tc>
                <a:tc>
                  <a:txBody>
                    <a:bodyPr/>
                    <a:lstStyle/>
                    <a:p>
                      <a:r>
                        <a:rPr lang="en-US" sz="1300" dirty="0" err="1">
                          <a:latin typeface="Arial" panose="020B0604020202020204" pitchFamily="34" charset="0"/>
                          <a:cs typeface="Arial" panose="020B0604020202020204" pitchFamily="34" charset="0"/>
                        </a:rPr>
                        <a:t>Randa</a:t>
                      </a:r>
                      <a:r>
                        <a:rPr lang="en-US" sz="1300" dirty="0">
                          <a:latin typeface="Arial" panose="020B0604020202020204" pitchFamily="34" charset="0"/>
                          <a:cs typeface="Arial" panose="020B0604020202020204" pitchFamily="34" charset="0"/>
                        </a:rPr>
                        <a:t>, Karim and Mostafa</a:t>
                      </a:r>
                    </a:p>
                  </a:txBody>
                  <a:tcPr/>
                </a:tc>
                <a:extLst>
                  <a:ext uri="{0D108BD9-81ED-4DB2-BD59-A6C34878D82A}">
                    <a16:rowId xmlns:a16="http://schemas.microsoft.com/office/drawing/2014/main" val="853059774"/>
                  </a:ext>
                </a:extLst>
              </a:tr>
              <a:tr h="288460">
                <a:tc vMerge="1">
                  <a:txBody>
                    <a:bodyPr/>
                    <a:lstStyle/>
                    <a:p>
                      <a:endParaRPr lang="en-US" dirty="0"/>
                    </a:p>
                  </a:txBody>
                  <a:tcPr/>
                </a:tc>
                <a:tc>
                  <a:txBody>
                    <a:bodyPr/>
                    <a:lstStyle/>
                    <a:p>
                      <a:r>
                        <a:rPr lang="en-US" sz="1300" dirty="0">
                          <a:latin typeface="Arial" panose="020B0604020202020204" pitchFamily="34" charset="0"/>
                          <a:cs typeface="Arial" panose="020B0604020202020204" pitchFamily="34" charset="0"/>
                        </a:rPr>
                        <a:t>Amber a23/a25 core verification plan</a:t>
                      </a:r>
                    </a:p>
                  </a:txBody>
                  <a:tcPr/>
                </a:tc>
                <a:tc>
                  <a:txBody>
                    <a:bodyPr/>
                    <a:lstStyle/>
                    <a:p>
                      <a:r>
                        <a:rPr lang="en-US" sz="1300" dirty="0" err="1">
                          <a:latin typeface="Arial" panose="020B0604020202020204" pitchFamily="34" charset="0"/>
                          <a:cs typeface="Arial" panose="020B0604020202020204" pitchFamily="34" charset="0"/>
                        </a:rPr>
                        <a:t>Kholoud</a:t>
                      </a:r>
                      <a:r>
                        <a:rPr lang="en-US" sz="1300" dirty="0">
                          <a:latin typeface="Arial" panose="020B0604020202020204" pitchFamily="34" charset="0"/>
                          <a:cs typeface="Arial" panose="020B0604020202020204" pitchFamily="34" charset="0"/>
                        </a:rPr>
                        <a:t>, Waleed and Yasser</a:t>
                      </a:r>
                    </a:p>
                  </a:txBody>
                  <a:tcPr/>
                </a:tc>
                <a:extLst>
                  <a:ext uri="{0D108BD9-81ED-4DB2-BD59-A6C34878D82A}">
                    <a16:rowId xmlns:a16="http://schemas.microsoft.com/office/drawing/2014/main" val="1983293417"/>
                  </a:ext>
                </a:extLst>
              </a:tr>
              <a:tr h="288460">
                <a:tc vMerge="1">
                  <a:txBody>
                    <a:bodyPr/>
                    <a:lstStyle/>
                    <a:p>
                      <a:endParaRPr lang="en-US" dirty="0"/>
                    </a:p>
                  </a:txBody>
                  <a:tcPr/>
                </a:tc>
                <a:tc>
                  <a:txBody>
                    <a:bodyPr/>
                    <a:lstStyle/>
                    <a:p>
                      <a:r>
                        <a:rPr lang="en-US" sz="1300" dirty="0">
                          <a:latin typeface="Arial" panose="020B0604020202020204" pitchFamily="34" charset="0"/>
                          <a:cs typeface="Arial" panose="020B0604020202020204" pitchFamily="34" charset="0"/>
                        </a:rPr>
                        <a:t>The general verification plan</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2239532656"/>
                  </a:ext>
                </a:extLst>
              </a:tr>
              <a:tr h="288460">
                <a:tc rowSpan="5">
                  <a:txBody>
                    <a:bodyPr/>
                    <a:lstStyle/>
                    <a:p>
                      <a:r>
                        <a:rPr lang="en-US" sz="1300" b="1" dirty="0">
                          <a:latin typeface="Arial" panose="020B0604020202020204" pitchFamily="34" charset="0"/>
                          <a:cs typeface="Arial" panose="020B0604020202020204" pitchFamily="34" charset="0"/>
                        </a:rPr>
                        <a:t>Task #4 </a:t>
                      </a:r>
                      <a:r>
                        <a:rPr lang="en-US" sz="1300" b="0" dirty="0">
                          <a:latin typeface="Arial" panose="020B0604020202020204" pitchFamily="34" charset="0"/>
                          <a:cs typeface="Arial" panose="020B0604020202020204" pitchFamily="34" charset="0"/>
                        </a:rPr>
                        <a:t>(1</a:t>
                      </a:r>
                      <a:r>
                        <a:rPr lang="en-US" sz="1300" b="0" baseline="30000" dirty="0">
                          <a:latin typeface="Arial" panose="020B0604020202020204" pitchFamily="34" charset="0"/>
                          <a:cs typeface="Arial" panose="020B0604020202020204" pitchFamily="34" charset="0"/>
                        </a:rPr>
                        <a:t>st</a:t>
                      </a:r>
                      <a:r>
                        <a:rPr lang="en-US" sz="1300" b="0" dirty="0">
                          <a:latin typeface="Arial" panose="020B0604020202020204" pitchFamily="34" charset="0"/>
                          <a:cs typeface="Arial" panose="020B0604020202020204" pitchFamily="34" charset="0"/>
                        </a:rPr>
                        <a:t> milestone in the implementation)</a:t>
                      </a:r>
                    </a:p>
                  </a:txBody>
                  <a:tcPr/>
                </a:tc>
                <a:tc>
                  <a:txBody>
                    <a:bodyPr/>
                    <a:lstStyle/>
                    <a:p>
                      <a:r>
                        <a:rPr lang="en-US" sz="1300" dirty="0">
                          <a:latin typeface="Arial" panose="020B0604020202020204" pitchFamily="34" charset="0"/>
                          <a:cs typeface="Arial" panose="020B0604020202020204" pitchFamily="34" charset="0"/>
                        </a:rPr>
                        <a:t>Implementing the Sequence, the Sequence items and the Packages</a:t>
                      </a:r>
                    </a:p>
                  </a:txBody>
                  <a:tcPr/>
                </a:tc>
                <a:tc>
                  <a:txBody>
                    <a:bodyPr/>
                    <a:lstStyle/>
                    <a:p>
                      <a:r>
                        <a:rPr lang="en-US" sz="1300" dirty="0">
                          <a:latin typeface="Arial" panose="020B0604020202020204" pitchFamily="34" charset="0"/>
                          <a:cs typeface="Arial" panose="020B0604020202020204" pitchFamily="34" charset="0"/>
                        </a:rPr>
                        <a:t>Karim and Mostafa</a:t>
                      </a:r>
                    </a:p>
                  </a:txBody>
                  <a:tcPr/>
                </a:tc>
                <a:extLst>
                  <a:ext uri="{0D108BD9-81ED-4DB2-BD59-A6C34878D82A}">
                    <a16:rowId xmlns:a16="http://schemas.microsoft.com/office/drawing/2014/main" val="2731989501"/>
                  </a:ext>
                </a:extLst>
              </a:tr>
              <a:tr h="288460">
                <a:tc vMerge="1">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Driver and the Interface</a:t>
                      </a:r>
                    </a:p>
                  </a:txBody>
                  <a:tcPr/>
                </a:tc>
                <a:tc>
                  <a:txBody>
                    <a:bodyPr/>
                    <a:lstStyle/>
                    <a:p>
                      <a:r>
                        <a:rPr lang="en-US" sz="1300" dirty="0">
                          <a:latin typeface="Arial" panose="020B0604020202020204" pitchFamily="34" charset="0"/>
                          <a:cs typeface="Arial" panose="020B0604020202020204" pitchFamily="34" charset="0"/>
                        </a:rPr>
                        <a:t>Waleed and Yasser</a:t>
                      </a:r>
                    </a:p>
                  </a:txBody>
                  <a:tcPr/>
                </a:tc>
                <a:extLst>
                  <a:ext uri="{0D108BD9-81ED-4DB2-BD59-A6C34878D82A}">
                    <a16:rowId xmlns:a16="http://schemas.microsoft.com/office/drawing/2014/main" val="1994852663"/>
                  </a:ext>
                </a:extLst>
              </a:tr>
              <a:tr h="288460">
                <a:tc vMerge="1">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Monitor</a:t>
                      </a:r>
                    </a:p>
                  </a:txBody>
                  <a:tcPr/>
                </a:tc>
                <a:tc>
                  <a:txBody>
                    <a:bodyPr/>
                    <a:lstStyle/>
                    <a:p>
                      <a:r>
                        <a:rPr lang="en-US" sz="1300" dirty="0" err="1">
                          <a:latin typeface="Arial" panose="020B0604020202020204" pitchFamily="34" charset="0"/>
                          <a:cs typeface="Arial" panose="020B0604020202020204" pitchFamily="34" charset="0"/>
                        </a:rPr>
                        <a:t>Kholoud</a:t>
                      </a:r>
                      <a:endParaRPr lang="en-US" sz="13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26074887"/>
                  </a:ext>
                </a:extLst>
              </a:tr>
              <a:tr h="288460">
                <a:tc vMerge="1">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Implementing the Scoreboard</a:t>
                      </a:r>
                    </a:p>
                  </a:txBody>
                  <a:tcPr/>
                </a:tc>
                <a:tc>
                  <a:txBody>
                    <a:bodyPr/>
                    <a:lstStyle/>
                    <a:p>
                      <a:r>
                        <a:rPr lang="en-US" sz="1300" dirty="0" err="1">
                          <a:latin typeface="Arial" panose="020B0604020202020204" pitchFamily="34" charset="0"/>
                          <a:cs typeface="Arial" panose="020B0604020202020204" pitchFamily="34" charset="0"/>
                        </a:rPr>
                        <a:t>Randa</a:t>
                      </a:r>
                      <a:endParaRPr lang="en-US" sz="13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29886021"/>
                  </a:ext>
                </a:extLst>
              </a:tr>
              <a:tr h="288460">
                <a:tc vMerge="1">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Arial" panose="020B0604020202020204" pitchFamily="34" charset="0"/>
                          <a:cs typeface="Arial" panose="020B0604020202020204" pitchFamily="34" charset="0"/>
                        </a:rPr>
                        <a:t>Editing, connecting the components of the test bench together, debugging and testing</a:t>
                      </a:r>
                    </a:p>
                  </a:txBody>
                  <a:tcPr/>
                </a:tc>
                <a:tc>
                  <a:txBody>
                    <a:bodyPr/>
                    <a:lstStyle/>
                    <a:p>
                      <a:r>
                        <a:rPr lang="en-US" sz="1300" dirty="0">
                          <a:latin typeface="Arial" panose="020B0604020202020204" pitchFamily="34" charset="0"/>
                          <a:cs typeface="Arial" panose="020B0604020202020204" pitchFamily="34" charset="0"/>
                        </a:rPr>
                        <a:t>All the team members</a:t>
                      </a:r>
                    </a:p>
                  </a:txBody>
                  <a:tcPr/>
                </a:tc>
                <a:extLst>
                  <a:ext uri="{0D108BD9-81ED-4DB2-BD59-A6C34878D82A}">
                    <a16:rowId xmlns:a16="http://schemas.microsoft.com/office/drawing/2014/main" val="479353834"/>
                  </a:ext>
                </a:extLst>
              </a:tr>
            </a:tbl>
          </a:graphicData>
        </a:graphic>
      </p:graphicFrame>
    </p:spTree>
    <p:extLst>
      <p:ext uri="{BB962C8B-B14F-4D97-AF65-F5344CB8AC3E}">
        <p14:creationId xmlns:p14="http://schemas.microsoft.com/office/powerpoint/2010/main" val="1773919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9398-4ECA-4030-B09F-7DBBF92BA968}"/>
              </a:ext>
            </a:extLst>
          </p:cNvPr>
          <p:cNvSpPr txBox="1">
            <a:spLocks/>
          </p:cNvSpPr>
          <p:nvPr/>
        </p:nvSpPr>
        <p:spPr>
          <a:xfrm>
            <a:off x="1183819" y="654045"/>
            <a:ext cx="9864396" cy="703415"/>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Proposed Solution</a:t>
            </a:r>
          </a:p>
        </p:txBody>
      </p:sp>
      <p:sp>
        <p:nvSpPr>
          <p:cNvPr id="3" name="Content Placeholder 2">
            <a:extLst>
              <a:ext uri="{FF2B5EF4-FFF2-40B4-BE49-F238E27FC236}">
                <a16:creationId xmlns:a16="http://schemas.microsoft.com/office/drawing/2014/main" id="{0F24877C-24E9-476D-9CCB-6EC11CDDBE7D}"/>
              </a:ext>
            </a:extLst>
          </p:cNvPr>
          <p:cNvSpPr txBox="1">
            <a:spLocks/>
          </p:cNvSpPr>
          <p:nvPr/>
        </p:nvSpPr>
        <p:spPr>
          <a:xfrm>
            <a:off x="1183819" y="1357460"/>
            <a:ext cx="9864395" cy="48874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user can use our generic UVM with any core (soft processor) of our three cores (</a:t>
            </a:r>
            <a:r>
              <a:rPr lang="en-US" sz="2400" b="1" i="1" dirty="0">
                <a:latin typeface="Arial" panose="020B0604020202020204" pitchFamily="34" charset="0"/>
                <a:cs typeface="Arial" panose="020B0604020202020204" pitchFamily="34" charset="0"/>
              </a:rPr>
              <a:t>or any available core with the same instructions</a:t>
            </a:r>
            <a:r>
              <a:rPr lang="en-US" sz="2400" dirty="0">
                <a:latin typeface="Arial" panose="020B0604020202020204" pitchFamily="34" charset="0"/>
                <a:cs typeface="Arial" panose="020B0604020202020204" pitchFamily="34" charset="0"/>
              </a:rPr>
              <a:t>) after attaching only 2 things to the test bench: </a:t>
            </a:r>
          </a:p>
          <a:p>
            <a:r>
              <a:rPr lang="en-US" sz="2400" b="1" dirty="0"/>
              <a:t>The core package</a:t>
            </a:r>
            <a:r>
              <a:rPr lang="en-US" sz="2400" dirty="0"/>
              <a:t>: includes all the core instructions and its format mapping.</a:t>
            </a:r>
          </a:p>
          <a:p>
            <a:r>
              <a:rPr lang="en-US" sz="2400" b="1" dirty="0"/>
              <a:t>The core interface</a:t>
            </a:r>
            <a:r>
              <a:rPr lang="en-US" sz="2400" dirty="0"/>
              <a:t>: </a:t>
            </a:r>
            <a:r>
              <a:rPr lang="en-US" sz="2400" b="1" dirty="0"/>
              <a:t>(1)</a:t>
            </a:r>
            <a:r>
              <a:rPr lang="en-US" sz="2400" dirty="0"/>
              <a:t> includes the ports of the top-level module (core interface), </a:t>
            </a:r>
            <a:r>
              <a:rPr lang="en-US" sz="2400" b="1" dirty="0"/>
              <a:t>(2)</a:t>
            </a:r>
            <a:r>
              <a:rPr lang="en-US" sz="2400" dirty="0"/>
              <a:t> each interface has functions that the driver use to drive instructions or data to the DUT and </a:t>
            </a:r>
            <a:r>
              <a:rPr lang="en-US" sz="2400" b="1" dirty="0"/>
              <a:t>(3)</a:t>
            </a:r>
            <a:r>
              <a:rPr lang="en-US" sz="2400" dirty="0"/>
              <a:t> deals with </a:t>
            </a:r>
            <a:r>
              <a:rPr lang="en-US" sz="2400" dirty="0" err="1"/>
              <a:t>clk</a:t>
            </a:r>
            <a:r>
              <a:rPr lang="en-US" sz="2400" dirty="0"/>
              <a:t> and timing to deal with each processor regarding the timing constraints.</a:t>
            </a:r>
          </a:p>
          <a:p>
            <a:pPr marL="0" indent="0">
              <a:buNone/>
            </a:pPr>
            <a:endParaRPr lang="en-US" sz="2400" dirty="0"/>
          </a:p>
          <a:p>
            <a:pPr marL="0" indent="0">
              <a:buNone/>
            </a:pPr>
            <a:r>
              <a:rPr lang="en-US" sz="2400" dirty="0">
                <a:latin typeface="Arial" panose="020B0604020202020204" pitchFamily="34" charset="0"/>
                <a:cs typeface="Arial" panose="020B0604020202020204" pitchFamily="34" charset="0"/>
              </a:rPr>
              <a:t> </a:t>
            </a:r>
          </a:p>
        </p:txBody>
      </p:sp>
      <p:sp>
        <p:nvSpPr>
          <p:cNvPr id="11" name="Rectangle: Rounded Corners 10">
            <a:extLst>
              <a:ext uri="{FF2B5EF4-FFF2-40B4-BE49-F238E27FC236}">
                <a16:creationId xmlns:a16="http://schemas.microsoft.com/office/drawing/2014/main" id="{76A1B5F5-12AD-41D1-BE20-795092C421C2}"/>
              </a:ext>
            </a:extLst>
          </p:cNvPr>
          <p:cNvSpPr/>
          <p:nvPr/>
        </p:nvSpPr>
        <p:spPr>
          <a:xfrm>
            <a:off x="6184415" y="4581849"/>
            <a:ext cx="1115060" cy="1106805"/>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a typeface="Calibri" panose="020F0502020204030204" pitchFamily="34" charset="0"/>
                <a:cs typeface="Arial" panose="020B0604020202020204" pitchFamily="34" charset="0"/>
              </a:rPr>
              <a:t>The generic </a:t>
            </a:r>
            <a:r>
              <a:rPr lang="en-US" sz="1100" dirty="0">
                <a:effectLst/>
                <a:ea typeface="Calibri" panose="020F0502020204030204" pitchFamily="34" charset="0"/>
                <a:cs typeface="Arial" panose="020B0604020202020204" pitchFamily="34" charset="0"/>
              </a:rPr>
              <a:t>UVM Test Bench</a:t>
            </a:r>
          </a:p>
        </p:txBody>
      </p:sp>
      <p:sp>
        <p:nvSpPr>
          <p:cNvPr id="12" name="Rectangle 11">
            <a:extLst>
              <a:ext uri="{FF2B5EF4-FFF2-40B4-BE49-F238E27FC236}">
                <a16:creationId xmlns:a16="http://schemas.microsoft.com/office/drawing/2014/main" id="{41C256A2-7B55-48EF-BD4E-91A9E87812A6}"/>
              </a:ext>
            </a:extLst>
          </p:cNvPr>
          <p:cNvSpPr/>
          <p:nvPr/>
        </p:nvSpPr>
        <p:spPr>
          <a:xfrm>
            <a:off x="4757570" y="4722184"/>
            <a:ext cx="1101090" cy="325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Arial" panose="020B0604020202020204" pitchFamily="34" charset="0"/>
              </a:rPr>
              <a:t>X Package</a:t>
            </a:r>
          </a:p>
        </p:txBody>
      </p:sp>
      <p:sp>
        <p:nvSpPr>
          <p:cNvPr id="13" name="Rectangle 12">
            <a:extLst>
              <a:ext uri="{FF2B5EF4-FFF2-40B4-BE49-F238E27FC236}">
                <a16:creationId xmlns:a16="http://schemas.microsoft.com/office/drawing/2014/main" id="{1AAA8AD1-92B1-4308-8E45-7EC13D8F4ACB}"/>
              </a:ext>
            </a:extLst>
          </p:cNvPr>
          <p:cNvSpPr/>
          <p:nvPr/>
        </p:nvSpPr>
        <p:spPr>
          <a:xfrm>
            <a:off x="4741695" y="5251139"/>
            <a:ext cx="1101090" cy="318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Arial" panose="020B0604020202020204" pitchFamily="34" charset="0"/>
              </a:rPr>
              <a:t>X Interface</a:t>
            </a:r>
          </a:p>
        </p:txBody>
      </p:sp>
      <p:sp>
        <p:nvSpPr>
          <p:cNvPr id="14" name="Arrow: Right 13">
            <a:extLst>
              <a:ext uri="{FF2B5EF4-FFF2-40B4-BE49-F238E27FC236}">
                <a16:creationId xmlns:a16="http://schemas.microsoft.com/office/drawing/2014/main" id="{C7701BA9-4C54-41BA-96DD-FAC35102562E}"/>
              </a:ext>
            </a:extLst>
          </p:cNvPr>
          <p:cNvSpPr/>
          <p:nvPr/>
        </p:nvSpPr>
        <p:spPr>
          <a:xfrm>
            <a:off x="5854850" y="4774889"/>
            <a:ext cx="339725" cy="220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Arrow: Right 14">
            <a:extLst>
              <a:ext uri="{FF2B5EF4-FFF2-40B4-BE49-F238E27FC236}">
                <a16:creationId xmlns:a16="http://schemas.microsoft.com/office/drawing/2014/main" id="{2917E231-8F53-491C-AF78-028FEB7A9D6A}"/>
              </a:ext>
            </a:extLst>
          </p:cNvPr>
          <p:cNvSpPr/>
          <p:nvPr/>
        </p:nvSpPr>
        <p:spPr>
          <a:xfrm>
            <a:off x="5854850" y="5299716"/>
            <a:ext cx="339725" cy="220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252669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9BCD-8BB3-415F-B2BE-7A892454CD64}"/>
              </a:ext>
            </a:extLst>
          </p:cNvPr>
          <p:cNvSpPr txBox="1">
            <a:spLocks/>
          </p:cNvSpPr>
          <p:nvPr/>
        </p:nvSpPr>
        <p:spPr>
          <a:xfrm>
            <a:off x="1183819" y="654046"/>
            <a:ext cx="9864396" cy="684560"/>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latin typeface="Franklin Gothic Book" panose="020B0503020102020204" pitchFamily="34" charset="0"/>
              </a:rPr>
              <a:t>Results</a:t>
            </a:r>
          </a:p>
        </p:txBody>
      </p:sp>
      <p:sp>
        <p:nvSpPr>
          <p:cNvPr id="3" name="Content Placeholder 2">
            <a:extLst>
              <a:ext uri="{FF2B5EF4-FFF2-40B4-BE49-F238E27FC236}">
                <a16:creationId xmlns:a16="http://schemas.microsoft.com/office/drawing/2014/main" id="{CFB2A4B9-5567-4E4E-A41F-3090D3FC408D}"/>
              </a:ext>
            </a:extLst>
          </p:cNvPr>
          <p:cNvSpPr txBox="1">
            <a:spLocks/>
          </p:cNvSpPr>
          <p:nvPr/>
        </p:nvSpPr>
        <p:spPr>
          <a:xfrm>
            <a:off x="1183819" y="1338606"/>
            <a:ext cx="9864395" cy="49062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rial" panose="020B0604020202020204" pitchFamily="34" charset="0"/>
                <a:cs typeface="Arial" panose="020B0604020202020204" pitchFamily="34" charset="0"/>
              </a:rPr>
              <a:t>The desired output of the project is: only one </a:t>
            </a:r>
            <a:r>
              <a:rPr lang="en-US" sz="2400" b="1" i="1" dirty="0">
                <a:latin typeface="Arial" panose="020B0604020202020204" pitchFamily="34" charset="0"/>
                <a:cs typeface="Arial" panose="020B0604020202020204" pitchFamily="34" charset="0"/>
              </a:rPr>
              <a:t>generic</a:t>
            </a:r>
            <a:r>
              <a:rPr lang="en-US" sz="2400" dirty="0">
                <a:latin typeface="Arial" panose="020B0604020202020204" pitchFamily="34" charset="0"/>
                <a:cs typeface="Arial" panose="020B0604020202020204" pitchFamily="34" charset="0"/>
              </a:rPr>
              <a:t> UVM used to verify the functionality of three different open-source cores (soft processors), based on three different ISAs and having different number of pipeline stages (Ri5cy, Leon 2.4 and Amber a23/a25).</a:t>
            </a:r>
          </a:p>
          <a:p>
            <a:pPr marL="0" indent="0">
              <a:buNone/>
            </a:pPr>
            <a:r>
              <a:rPr lang="en-US" sz="2400" dirty="0">
                <a:latin typeface="Arial" panose="020B0604020202020204" pitchFamily="34" charset="0"/>
                <a:cs typeface="Arial" panose="020B0604020202020204" pitchFamily="34" charset="0"/>
              </a:rPr>
              <a:t>Until now, we’ve successfully reached our first milestone of the implementation of our generic UVM: a fully functional generic UVM to test the functionality of one instruction with our three different DUTs, the rest of the instructions will need just some changes in the timing inside the interface functions (to reach the critical path).</a:t>
            </a:r>
          </a:p>
          <a:p>
            <a:pPr marL="0" indent="0">
              <a:buNone/>
            </a:pPr>
            <a:r>
              <a:rPr lang="en-US" sz="2400" dirty="0">
                <a:latin typeface="Arial" panose="020B0604020202020204" pitchFamily="34" charset="0"/>
                <a:cs typeface="Arial" panose="020B0604020202020204" pitchFamily="34" charset="0"/>
              </a:rPr>
              <a:t>The architecture of our generic UVM test bench is represented in the next slide. </a:t>
            </a:r>
          </a:p>
          <a:p>
            <a:pPr marL="0" indent="0">
              <a:buNone/>
            </a:pPr>
            <a:endParaRPr lang="en-US" sz="2400" dirty="0">
              <a:latin typeface="Franklin Gothic Book" panose="020B0503020102020204" pitchFamily="34" charset="0"/>
            </a:endParaRPr>
          </a:p>
        </p:txBody>
      </p:sp>
    </p:spTree>
    <p:extLst>
      <p:ext uri="{BB962C8B-B14F-4D97-AF65-F5344CB8AC3E}">
        <p14:creationId xmlns:p14="http://schemas.microsoft.com/office/powerpoint/2010/main" val="3484615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987</TotalTime>
  <Words>1351</Words>
  <Application>Microsoft Office PowerPoint</Application>
  <PresentationFormat>Widescreen</PresentationFormat>
  <Paragraphs>156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Times New Roman</vt:lpstr>
      <vt:lpstr>Wingdings</vt: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Mentor Graphics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Mohamed, Khaled</dc:creator>
  <cp:lastModifiedBy>Waleed Taie</cp:lastModifiedBy>
  <cp:revision>152</cp:revision>
  <dcterms:created xsi:type="dcterms:W3CDTF">2020-04-03T20:25:17Z</dcterms:created>
  <dcterms:modified xsi:type="dcterms:W3CDTF">2020-04-06T13:52:55Z</dcterms:modified>
</cp:coreProperties>
</file>