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1" r:id="rId8"/>
    <p:sldId id="262" r:id="rId9"/>
    <p:sldId id="270" r:id="rId10"/>
    <p:sldId id="271" r:id="rId11"/>
    <p:sldId id="272" r:id="rId12"/>
    <p:sldId id="263" r:id="rId13"/>
    <p:sldId id="265" r:id="rId14"/>
    <p:sldId id="273" r:id="rId15"/>
    <p:sldId id="266" r:id="rId16"/>
    <p:sldId id="274" r:id="rId17"/>
    <p:sldId id="267" r:id="rId18"/>
    <p:sldId id="269"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A5A5A5"/>
    <a:srgbClr val="5B9BD5"/>
    <a:srgbClr val="F7C8A8"/>
    <a:srgbClr val="FFFFFF"/>
    <a:srgbClr val="70AD47"/>
    <a:srgbClr val="809FD7"/>
    <a:srgbClr val="73A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D873-557B-4BFB-8886-C344C5BDD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D1AE4B-373A-4387-8ED8-1A1EC5675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A54F88-C546-4BF9-8182-32A63E55AC98}"/>
              </a:ext>
            </a:extLst>
          </p:cNvPr>
          <p:cNvSpPr>
            <a:spLocks noGrp="1"/>
          </p:cNvSpPr>
          <p:nvPr>
            <p:ph type="dt" sz="half" idx="10"/>
          </p:nvPr>
        </p:nvSpPr>
        <p:spPr/>
        <p:txBody>
          <a:bodyPr/>
          <a:lstStyle/>
          <a:p>
            <a:fld id="{C0F70495-36A0-443F-8916-32C5B1CCA509}" type="datetimeFigureOut">
              <a:rPr lang="en-US" smtClean="0"/>
              <a:t>3/31/2020</a:t>
            </a:fld>
            <a:endParaRPr lang="en-US"/>
          </a:p>
        </p:txBody>
      </p:sp>
      <p:sp>
        <p:nvSpPr>
          <p:cNvPr id="5" name="Footer Placeholder 4">
            <a:extLst>
              <a:ext uri="{FF2B5EF4-FFF2-40B4-BE49-F238E27FC236}">
                <a16:creationId xmlns:a16="http://schemas.microsoft.com/office/drawing/2014/main" id="{5D5CA111-C341-45B4-B672-8390DE396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EBD38-5867-46EE-8397-20A7566287E1}"/>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189843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066F-C42A-4BFD-96AF-47FCC8C478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61E67F-0E93-4FE9-A362-A0851F67FE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F520-D2D6-42FA-BD1C-5A9FB3ED39AA}"/>
              </a:ext>
            </a:extLst>
          </p:cNvPr>
          <p:cNvSpPr>
            <a:spLocks noGrp="1"/>
          </p:cNvSpPr>
          <p:nvPr>
            <p:ph type="dt" sz="half" idx="10"/>
          </p:nvPr>
        </p:nvSpPr>
        <p:spPr/>
        <p:txBody>
          <a:bodyPr/>
          <a:lstStyle/>
          <a:p>
            <a:fld id="{C0F70495-36A0-443F-8916-32C5B1CCA509}" type="datetimeFigureOut">
              <a:rPr lang="en-US" smtClean="0"/>
              <a:t>3/31/2020</a:t>
            </a:fld>
            <a:endParaRPr lang="en-US"/>
          </a:p>
        </p:txBody>
      </p:sp>
      <p:sp>
        <p:nvSpPr>
          <p:cNvPr id="5" name="Footer Placeholder 4">
            <a:extLst>
              <a:ext uri="{FF2B5EF4-FFF2-40B4-BE49-F238E27FC236}">
                <a16:creationId xmlns:a16="http://schemas.microsoft.com/office/drawing/2014/main" id="{93D6F68B-EC22-459F-991F-A4FD349FD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37552-D3AD-49FC-9E28-5CC6F6387497}"/>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99927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81918-3C27-4E52-A21A-7664F83C17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328C59-4BCD-4110-9499-CF70D7E2A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9F1C-7695-424E-8EB0-946F2B18C3EC}"/>
              </a:ext>
            </a:extLst>
          </p:cNvPr>
          <p:cNvSpPr>
            <a:spLocks noGrp="1"/>
          </p:cNvSpPr>
          <p:nvPr>
            <p:ph type="dt" sz="half" idx="10"/>
          </p:nvPr>
        </p:nvSpPr>
        <p:spPr/>
        <p:txBody>
          <a:bodyPr/>
          <a:lstStyle/>
          <a:p>
            <a:fld id="{C0F70495-36A0-443F-8916-32C5B1CCA509}" type="datetimeFigureOut">
              <a:rPr lang="en-US" smtClean="0"/>
              <a:t>3/31/2020</a:t>
            </a:fld>
            <a:endParaRPr lang="en-US"/>
          </a:p>
        </p:txBody>
      </p:sp>
      <p:sp>
        <p:nvSpPr>
          <p:cNvPr id="5" name="Footer Placeholder 4">
            <a:extLst>
              <a:ext uri="{FF2B5EF4-FFF2-40B4-BE49-F238E27FC236}">
                <a16:creationId xmlns:a16="http://schemas.microsoft.com/office/drawing/2014/main" id="{20C4D9AA-67A2-4289-8E9B-826310276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233DA-B1C3-473C-A8B2-C06D8F9A7C4E}"/>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73829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1A59-3FBC-4D68-8ABF-A00304397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7B618-29E9-46C6-806E-A70208D84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6724F-CD0A-4AFE-964A-24EDF996781D}"/>
              </a:ext>
            </a:extLst>
          </p:cNvPr>
          <p:cNvSpPr>
            <a:spLocks noGrp="1"/>
          </p:cNvSpPr>
          <p:nvPr>
            <p:ph type="dt" sz="half" idx="10"/>
          </p:nvPr>
        </p:nvSpPr>
        <p:spPr/>
        <p:txBody>
          <a:bodyPr/>
          <a:lstStyle/>
          <a:p>
            <a:fld id="{C0F70495-36A0-443F-8916-32C5B1CCA509}" type="datetimeFigureOut">
              <a:rPr lang="en-US" smtClean="0"/>
              <a:t>3/31/2020</a:t>
            </a:fld>
            <a:endParaRPr lang="en-US"/>
          </a:p>
        </p:txBody>
      </p:sp>
      <p:sp>
        <p:nvSpPr>
          <p:cNvPr id="5" name="Footer Placeholder 4">
            <a:extLst>
              <a:ext uri="{FF2B5EF4-FFF2-40B4-BE49-F238E27FC236}">
                <a16:creationId xmlns:a16="http://schemas.microsoft.com/office/drawing/2014/main" id="{345D1C11-04CE-413E-B858-34739887B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AADA-2E51-4778-AB6F-018638E3232D}"/>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45649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2F2B-BF61-49E4-BABE-D1DAE0E5A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BB32B-7016-44B6-AD51-6E1B8E5E7B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37B211-F3EC-4775-81E0-52AB9CB7F83D}"/>
              </a:ext>
            </a:extLst>
          </p:cNvPr>
          <p:cNvSpPr>
            <a:spLocks noGrp="1"/>
          </p:cNvSpPr>
          <p:nvPr>
            <p:ph type="dt" sz="half" idx="10"/>
          </p:nvPr>
        </p:nvSpPr>
        <p:spPr/>
        <p:txBody>
          <a:bodyPr/>
          <a:lstStyle/>
          <a:p>
            <a:fld id="{C0F70495-36A0-443F-8916-32C5B1CCA509}" type="datetimeFigureOut">
              <a:rPr lang="en-US" smtClean="0"/>
              <a:t>3/31/2020</a:t>
            </a:fld>
            <a:endParaRPr lang="en-US"/>
          </a:p>
        </p:txBody>
      </p:sp>
      <p:sp>
        <p:nvSpPr>
          <p:cNvPr id="5" name="Footer Placeholder 4">
            <a:extLst>
              <a:ext uri="{FF2B5EF4-FFF2-40B4-BE49-F238E27FC236}">
                <a16:creationId xmlns:a16="http://schemas.microsoft.com/office/drawing/2014/main" id="{8F94BADF-E5F2-4154-8AE8-A3CE4858D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D3EC6-87A0-4B49-A113-53634A29FCE7}"/>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28918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B9D6-A653-4FC4-A7AD-A0422A209F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E237D-BDE2-4035-8A4E-573D5422CE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69FB6-C171-46CC-A2E8-090525ED5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DFEC4A-5A29-4A4E-9D5F-490778CB3678}"/>
              </a:ext>
            </a:extLst>
          </p:cNvPr>
          <p:cNvSpPr>
            <a:spLocks noGrp="1"/>
          </p:cNvSpPr>
          <p:nvPr>
            <p:ph type="dt" sz="half" idx="10"/>
          </p:nvPr>
        </p:nvSpPr>
        <p:spPr/>
        <p:txBody>
          <a:bodyPr/>
          <a:lstStyle/>
          <a:p>
            <a:fld id="{C0F70495-36A0-443F-8916-32C5B1CCA509}" type="datetimeFigureOut">
              <a:rPr lang="en-US" smtClean="0"/>
              <a:t>3/31/2020</a:t>
            </a:fld>
            <a:endParaRPr lang="en-US"/>
          </a:p>
        </p:txBody>
      </p:sp>
      <p:sp>
        <p:nvSpPr>
          <p:cNvPr id="6" name="Footer Placeholder 5">
            <a:extLst>
              <a:ext uri="{FF2B5EF4-FFF2-40B4-BE49-F238E27FC236}">
                <a16:creationId xmlns:a16="http://schemas.microsoft.com/office/drawing/2014/main" id="{B0919B96-A11E-4CCD-97B4-46ECF31F4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A671D-3E4C-44C9-97F1-FCC5AB856B13}"/>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182873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CF30-4253-47C2-BE66-11AC021A5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95B800-EBA9-405A-A306-E0364A5E8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8F1B1-EB0F-48D2-891F-F275C678B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DCD4B1-89DF-46D7-9AAE-1A0F7E3DF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92499-2771-48D3-B95F-4CCEEABFDE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D26A35-02F8-4381-9670-C7FD8FA59B83}"/>
              </a:ext>
            </a:extLst>
          </p:cNvPr>
          <p:cNvSpPr>
            <a:spLocks noGrp="1"/>
          </p:cNvSpPr>
          <p:nvPr>
            <p:ph type="dt" sz="half" idx="10"/>
          </p:nvPr>
        </p:nvSpPr>
        <p:spPr/>
        <p:txBody>
          <a:bodyPr/>
          <a:lstStyle/>
          <a:p>
            <a:fld id="{C0F70495-36A0-443F-8916-32C5B1CCA509}" type="datetimeFigureOut">
              <a:rPr lang="en-US" smtClean="0"/>
              <a:t>3/31/2020</a:t>
            </a:fld>
            <a:endParaRPr lang="en-US"/>
          </a:p>
        </p:txBody>
      </p:sp>
      <p:sp>
        <p:nvSpPr>
          <p:cNvPr id="8" name="Footer Placeholder 7">
            <a:extLst>
              <a:ext uri="{FF2B5EF4-FFF2-40B4-BE49-F238E27FC236}">
                <a16:creationId xmlns:a16="http://schemas.microsoft.com/office/drawing/2014/main" id="{B686B86A-CB2E-477B-AF87-CC0A34B35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A15EA3-649E-468E-91F3-C5DE32B713A2}"/>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405309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CB6E-B263-40B0-B09D-A7C19C905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2769E-C0C8-4096-8309-7D3D9CC77722}"/>
              </a:ext>
            </a:extLst>
          </p:cNvPr>
          <p:cNvSpPr>
            <a:spLocks noGrp="1"/>
          </p:cNvSpPr>
          <p:nvPr>
            <p:ph type="dt" sz="half" idx="10"/>
          </p:nvPr>
        </p:nvSpPr>
        <p:spPr/>
        <p:txBody>
          <a:bodyPr/>
          <a:lstStyle/>
          <a:p>
            <a:fld id="{C0F70495-36A0-443F-8916-32C5B1CCA509}" type="datetimeFigureOut">
              <a:rPr lang="en-US" smtClean="0"/>
              <a:t>3/31/2020</a:t>
            </a:fld>
            <a:endParaRPr lang="en-US"/>
          </a:p>
        </p:txBody>
      </p:sp>
      <p:sp>
        <p:nvSpPr>
          <p:cNvPr id="4" name="Footer Placeholder 3">
            <a:extLst>
              <a:ext uri="{FF2B5EF4-FFF2-40B4-BE49-F238E27FC236}">
                <a16:creationId xmlns:a16="http://schemas.microsoft.com/office/drawing/2014/main" id="{D21EA137-8007-47C1-BE95-97E2D69F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44AC2-05F4-45A5-85BC-A9B040F2A304}"/>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8476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B8CE4-B79E-4907-946B-F5C9D8D7D585}"/>
              </a:ext>
            </a:extLst>
          </p:cNvPr>
          <p:cNvSpPr>
            <a:spLocks noGrp="1"/>
          </p:cNvSpPr>
          <p:nvPr>
            <p:ph type="dt" sz="half" idx="10"/>
          </p:nvPr>
        </p:nvSpPr>
        <p:spPr/>
        <p:txBody>
          <a:bodyPr/>
          <a:lstStyle/>
          <a:p>
            <a:fld id="{C0F70495-36A0-443F-8916-32C5B1CCA509}" type="datetimeFigureOut">
              <a:rPr lang="en-US" smtClean="0"/>
              <a:t>3/31/2020</a:t>
            </a:fld>
            <a:endParaRPr lang="en-US"/>
          </a:p>
        </p:txBody>
      </p:sp>
      <p:sp>
        <p:nvSpPr>
          <p:cNvPr id="3" name="Footer Placeholder 2">
            <a:extLst>
              <a:ext uri="{FF2B5EF4-FFF2-40B4-BE49-F238E27FC236}">
                <a16:creationId xmlns:a16="http://schemas.microsoft.com/office/drawing/2014/main" id="{0D3E5972-071C-45E3-A0B6-DEEC8BEC48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F490F3-576E-4FBF-BF0C-372AECC804AA}"/>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51744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69BC-0576-47CE-BB3B-EACE9124D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8CDD1-BDD4-460C-812C-4A8136F74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78FEDE-643F-4F40-8058-CADB09461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B66C9-4809-4D3F-9F47-15DF3DA78DBF}"/>
              </a:ext>
            </a:extLst>
          </p:cNvPr>
          <p:cNvSpPr>
            <a:spLocks noGrp="1"/>
          </p:cNvSpPr>
          <p:nvPr>
            <p:ph type="dt" sz="half" idx="10"/>
          </p:nvPr>
        </p:nvSpPr>
        <p:spPr/>
        <p:txBody>
          <a:bodyPr/>
          <a:lstStyle/>
          <a:p>
            <a:fld id="{C0F70495-36A0-443F-8916-32C5B1CCA509}" type="datetimeFigureOut">
              <a:rPr lang="en-US" smtClean="0"/>
              <a:t>3/31/2020</a:t>
            </a:fld>
            <a:endParaRPr lang="en-US"/>
          </a:p>
        </p:txBody>
      </p:sp>
      <p:sp>
        <p:nvSpPr>
          <p:cNvPr id="6" name="Footer Placeholder 5">
            <a:extLst>
              <a:ext uri="{FF2B5EF4-FFF2-40B4-BE49-F238E27FC236}">
                <a16:creationId xmlns:a16="http://schemas.microsoft.com/office/drawing/2014/main" id="{FBB9A56D-69BB-4D01-970A-79B52D3F3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0A7C1-8676-4E24-8FB9-C21B6C18B46F}"/>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32539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DA9D-9A3B-4F57-9E27-3C42E240A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F7B5D-618C-4432-BB72-FCFAFE6F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75C594-2341-4508-939B-987C013B5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A5DC2-A4AF-408B-946E-BDF52D4BC1E7}"/>
              </a:ext>
            </a:extLst>
          </p:cNvPr>
          <p:cNvSpPr>
            <a:spLocks noGrp="1"/>
          </p:cNvSpPr>
          <p:nvPr>
            <p:ph type="dt" sz="half" idx="10"/>
          </p:nvPr>
        </p:nvSpPr>
        <p:spPr/>
        <p:txBody>
          <a:bodyPr/>
          <a:lstStyle/>
          <a:p>
            <a:fld id="{C0F70495-36A0-443F-8916-32C5B1CCA509}" type="datetimeFigureOut">
              <a:rPr lang="en-US" smtClean="0"/>
              <a:t>3/31/2020</a:t>
            </a:fld>
            <a:endParaRPr lang="en-US"/>
          </a:p>
        </p:txBody>
      </p:sp>
      <p:sp>
        <p:nvSpPr>
          <p:cNvPr id="6" name="Footer Placeholder 5">
            <a:extLst>
              <a:ext uri="{FF2B5EF4-FFF2-40B4-BE49-F238E27FC236}">
                <a16:creationId xmlns:a16="http://schemas.microsoft.com/office/drawing/2014/main" id="{F6D1145F-9F1E-47A1-84AF-D0EAD6535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BD30D-747A-40CC-95C7-CBAFAF4BC42B}"/>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398998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AA5D0-B6C7-492D-BDB6-E8E2C5524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2510B2-ADD9-46A6-9F54-9572BC8F3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CC25F-5604-4AF2-8932-6A6544589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70495-36A0-443F-8916-32C5B1CCA509}" type="datetimeFigureOut">
              <a:rPr lang="en-US" smtClean="0"/>
              <a:t>3/31/2020</a:t>
            </a:fld>
            <a:endParaRPr lang="en-US"/>
          </a:p>
        </p:txBody>
      </p:sp>
      <p:sp>
        <p:nvSpPr>
          <p:cNvPr id="5" name="Footer Placeholder 4">
            <a:extLst>
              <a:ext uri="{FF2B5EF4-FFF2-40B4-BE49-F238E27FC236}">
                <a16:creationId xmlns:a16="http://schemas.microsoft.com/office/drawing/2014/main" id="{D8AE8CCE-634C-4350-8591-6466C491B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4F1481-A3F2-4FF0-8A62-8BC8C4018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43D8A-952E-4E96-8B73-7BA83AFCBF13}" type="slidenum">
              <a:rPr lang="en-US" smtClean="0"/>
              <a:t>‹#›</a:t>
            </a:fld>
            <a:endParaRPr lang="en-US"/>
          </a:p>
        </p:txBody>
      </p:sp>
    </p:spTree>
    <p:extLst>
      <p:ext uri="{BB962C8B-B14F-4D97-AF65-F5344CB8AC3E}">
        <p14:creationId xmlns:p14="http://schemas.microsoft.com/office/powerpoint/2010/main" val="40071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5A97-B77C-4C1E-83DF-5CD4F8888F22}"/>
              </a:ext>
            </a:extLst>
          </p:cNvPr>
          <p:cNvSpPr>
            <a:spLocks noGrp="1"/>
          </p:cNvSpPr>
          <p:nvPr>
            <p:ph type="ctrTitle"/>
          </p:nvPr>
        </p:nvSpPr>
        <p:spPr/>
        <p:txBody>
          <a:bodyPr/>
          <a:lstStyle/>
          <a:p>
            <a:r>
              <a:rPr lang="en-US" b="1" dirty="0"/>
              <a:t>GUVM test bench Architecture </a:t>
            </a:r>
          </a:p>
        </p:txBody>
      </p:sp>
    </p:spTree>
    <p:extLst>
      <p:ext uri="{BB962C8B-B14F-4D97-AF65-F5344CB8AC3E}">
        <p14:creationId xmlns:p14="http://schemas.microsoft.com/office/powerpoint/2010/main" val="237849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768F-EF78-4E15-AF4C-8A7346C347F1}"/>
              </a:ext>
            </a:extLst>
          </p:cNvPr>
          <p:cNvSpPr>
            <a:spLocks noGrp="1"/>
          </p:cNvSpPr>
          <p:nvPr>
            <p:ph type="title"/>
          </p:nvPr>
        </p:nvSpPr>
        <p:spPr/>
        <p:txBody>
          <a:bodyPr/>
          <a:lstStyle/>
          <a:p>
            <a:pPr algn="ctr"/>
            <a:r>
              <a:rPr lang="en-US" dirty="0"/>
              <a:t>Target Sequence Item</a:t>
            </a:r>
          </a:p>
        </p:txBody>
      </p:sp>
      <p:sp>
        <p:nvSpPr>
          <p:cNvPr id="3" name="Content Placeholder 2">
            <a:extLst>
              <a:ext uri="{FF2B5EF4-FFF2-40B4-BE49-F238E27FC236}">
                <a16:creationId xmlns:a16="http://schemas.microsoft.com/office/drawing/2014/main" id="{7676CCBC-900C-4ED0-B38F-1869EDA7C4C2}"/>
              </a:ext>
            </a:extLst>
          </p:cNvPr>
          <p:cNvSpPr>
            <a:spLocks noGrp="1"/>
          </p:cNvSpPr>
          <p:nvPr>
            <p:ph idx="1"/>
          </p:nvPr>
        </p:nvSpPr>
        <p:spPr/>
        <p:txBody>
          <a:bodyPr/>
          <a:lstStyle/>
          <a:p>
            <a:r>
              <a:rPr lang="en-US" dirty="0"/>
              <a:t>There are three target sequence items one for each processor but only one of them will be compiled in the simulation </a:t>
            </a:r>
          </a:p>
          <a:p>
            <a:r>
              <a:rPr lang="en-US" dirty="0"/>
              <a:t>Each one has processors instruction format variables </a:t>
            </a:r>
          </a:p>
          <a:p>
            <a:r>
              <a:rPr lang="en-US" dirty="0"/>
              <a:t>Each one helps to construct loads and store instructions which needed to deal with instruction data</a:t>
            </a:r>
          </a:p>
        </p:txBody>
      </p:sp>
    </p:spTree>
    <p:extLst>
      <p:ext uri="{BB962C8B-B14F-4D97-AF65-F5344CB8AC3E}">
        <p14:creationId xmlns:p14="http://schemas.microsoft.com/office/powerpoint/2010/main" val="66922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E60B-BFE9-4CF6-AE06-7780133A1068}"/>
              </a:ext>
            </a:extLst>
          </p:cNvPr>
          <p:cNvSpPr>
            <a:spLocks noGrp="1"/>
          </p:cNvSpPr>
          <p:nvPr>
            <p:ph type="title"/>
          </p:nvPr>
        </p:nvSpPr>
        <p:spPr/>
        <p:txBody>
          <a:bodyPr/>
          <a:lstStyle/>
          <a:p>
            <a:pPr algn="ctr"/>
            <a:r>
              <a:rPr lang="en-US" dirty="0"/>
              <a:t>GUVM Sequence</a:t>
            </a:r>
          </a:p>
        </p:txBody>
      </p:sp>
      <p:sp>
        <p:nvSpPr>
          <p:cNvPr id="3" name="Content Placeholder 2">
            <a:extLst>
              <a:ext uri="{FF2B5EF4-FFF2-40B4-BE49-F238E27FC236}">
                <a16:creationId xmlns:a16="http://schemas.microsoft.com/office/drawing/2014/main" id="{6560685B-93E2-4483-BBB5-0D2E4B188DD6}"/>
              </a:ext>
            </a:extLst>
          </p:cNvPr>
          <p:cNvSpPr>
            <a:spLocks noGrp="1"/>
          </p:cNvSpPr>
          <p:nvPr>
            <p:ph idx="1"/>
          </p:nvPr>
        </p:nvSpPr>
        <p:spPr/>
        <p:txBody>
          <a:bodyPr/>
          <a:lstStyle/>
          <a:p>
            <a:r>
              <a:rPr lang="en-US" dirty="0"/>
              <a:t>A simple sequence was made to test arithmetic instructions , first the instruction is randomized then the sequence starts sending load instructions to fill the source registers .after loading the registers the sequence sends the instruction under test then sends a store instruction to get the result to the memory pins which the monitor can read from.</a:t>
            </a:r>
          </a:p>
          <a:p>
            <a:pPr marL="0" indent="0">
              <a:buNone/>
            </a:pPr>
            <a:endParaRPr lang="en-US" dirty="0"/>
          </a:p>
        </p:txBody>
      </p:sp>
    </p:spTree>
    <p:extLst>
      <p:ext uri="{BB962C8B-B14F-4D97-AF65-F5344CB8AC3E}">
        <p14:creationId xmlns:p14="http://schemas.microsoft.com/office/powerpoint/2010/main" val="277069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1AB6-ADFE-4118-B617-A750C51CDFFC}"/>
              </a:ext>
            </a:extLst>
          </p:cNvPr>
          <p:cNvSpPr>
            <a:spLocks noGrp="1"/>
          </p:cNvSpPr>
          <p:nvPr>
            <p:ph type="title"/>
          </p:nvPr>
        </p:nvSpPr>
        <p:spPr/>
        <p:txBody>
          <a:bodyPr>
            <a:normAutofit fontScale="90000"/>
          </a:bodyPr>
          <a:lstStyle/>
          <a:p>
            <a:pPr algn="ctr"/>
            <a:br>
              <a:rPr lang="en-US" dirty="0"/>
            </a:br>
            <a:r>
              <a:rPr lang="en-US" b="1" dirty="0"/>
              <a:t>GUVM Sequencer</a:t>
            </a:r>
            <a:br>
              <a:rPr lang="en-US" dirty="0"/>
            </a:br>
            <a:endParaRPr lang="en-US" dirty="0"/>
          </a:p>
        </p:txBody>
      </p:sp>
      <p:sp>
        <p:nvSpPr>
          <p:cNvPr id="3" name="Content Placeholder 2">
            <a:extLst>
              <a:ext uri="{FF2B5EF4-FFF2-40B4-BE49-F238E27FC236}">
                <a16:creationId xmlns:a16="http://schemas.microsoft.com/office/drawing/2014/main" id="{727D3EAA-D11E-4685-BC0D-6CC0D047AE1D}"/>
              </a:ext>
            </a:extLst>
          </p:cNvPr>
          <p:cNvSpPr>
            <a:spLocks noGrp="1"/>
          </p:cNvSpPr>
          <p:nvPr>
            <p:ph idx="1"/>
          </p:nvPr>
        </p:nvSpPr>
        <p:spPr>
          <a:xfrm>
            <a:off x="838200" y="1825625"/>
            <a:ext cx="10515600" cy="1088656"/>
          </a:xfrm>
        </p:spPr>
        <p:txBody>
          <a:bodyPr/>
          <a:lstStyle/>
          <a:p>
            <a:r>
              <a:rPr lang="en-US" dirty="0"/>
              <a:t>The GUVM sequencer controls the flow of UVM Sequence Items transactions generated by the GUVM Sequences.</a:t>
            </a:r>
          </a:p>
        </p:txBody>
      </p:sp>
    </p:spTree>
    <p:extLst>
      <p:ext uri="{BB962C8B-B14F-4D97-AF65-F5344CB8AC3E}">
        <p14:creationId xmlns:p14="http://schemas.microsoft.com/office/powerpoint/2010/main" val="144628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72D6-D89F-4D31-9AC1-7A65B7B18903}"/>
              </a:ext>
            </a:extLst>
          </p:cNvPr>
          <p:cNvSpPr>
            <a:spLocks noGrp="1"/>
          </p:cNvSpPr>
          <p:nvPr>
            <p:ph type="title"/>
          </p:nvPr>
        </p:nvSpPr>
        <p:spPr/>
        <p:txBody>
          <a:bodyPr>
            <a:normAutofit fontScale="90000"/>
          </a:bodyPr>
          <a:lstStyle/>
          <a:p>
            <a:pPr algn="ctr"/>
            <a:br>
              <a:rPr lang="en-US" dirty="0"/>
            </a:br>
            <a:r>
              <a:rPr lang="en-US" b="1" dirty="0"/>
              <a:t>GUVM Driver </a:t>
            </a:r>
            <a:br>
              <a:rPr lang="en-US" dirty="0"/>
            </a:br>
            <a:endParaRPr lang="en-US" dirty="0"/>
          </a:p>
        </p:txBody>
      </p:sp>
      <p:sp>
        <p:nvSpPr>
          <p:cNvPr id="3" name="Content Placeholder 2">
            <a:extLst>
              <a:ext uri="{FF2B5EF4-FFF2-40B4-BE49-F238E27FC236}">
                <a16:creationId xmlns:a16="http://schemas.microsoft.com/office/drawing/2014/main" id="{47653A3E-0884-4C09-BE0E-70B0939A2120}"/>
              </a:ext>
            </a:extLst>
          </p:cNvPr>
          <p:cNvSpPr>
            <a:spLocks noGrp="1"/>
          </p:cNvSpPr>
          <p:nvPr>
            <p:ph idx="1"/>
          </p:nvPr>
        </p:nvSpPr>
        <p:spPr/>
        <p:txBody>
          <a:bodyPr/>
          <a:lstStyle/>
          <a:p>
            <a:r>
              <a:rPr lang="en-US" dirty="0"/>
              <a:t>The GUVM Driver receives the sequence Item transactions from the GUVM Sequencer and applies it on the DUT processor Interface.</a:t>
            </a:r>
          </a:p>
          <a:p>
            <a:r>
              <a:rPr lang="en-US" dirty="0"/>
              <a:t>GUVM Driver first resets the DUT processor then sends the data and the instruction to the DUT processor, as it converts the transaction-level stimulus into pin-level stimulus. It also has a TLM port to receive transactions from the Sequencer and send them to the DUT processor. </a:t>
            </a:r>
          </a:p>
        </p:txBody>
      </p:sp>
    </p:spTree>
    <p:extLst>
      <p:ext uri="{BB962C8B-B14F-4D97-AF65-F5344CB8AC3E}">
        <p14:creationId xmlns:p14="http://schemas.microsoft.com/office/powerpoint/2010/main" val="315373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B17B-E383-49BE-B9BC-89CE550C98BF}"/>
              </a:ext>
            </a:extLst>
          </p:cNvPr>
          <p:cNvSpPr>
            <a:spLocks noGrp="1"/>
          </p:cNvSpPr>
          <p:nvPr>
            <p:ph type="title"/>
          </p:nvPr>
        </p:nvSpPr>
        <p:spPr/>
        <p:txBody>
          <a:bodyPr/>
          <a:lstStyle/>
          <a:p>
            <a:pPr algn="ctr"/>
            <a:r>
              <a:rPr lang="en-US" dirty="0"/>
              <a:t>GUVM Interface</a:t>
            </a:r>
          </a:p>
        </p:txBody>
      </p:sp>
      <p:sp>
        <p:nvSpPr>
          <p:cNvPr id="3" name="Content Placeholder 2">
            <a:extLst>
              <a:ext uri="{FF2B5EF4-FFF2-40B4-BE49-F238E27FC236}">
                <a16:creationId xmlns:a16="http://schemas.microsoft.com/office/drawing/2014/main" id="{F34AB098-FB8B-41D0-A7D7-BD19426756DB}"/>
              </a:ext>
            </a:extLst>
          </p:cNvPr>
          <p:cNvSpPr>
            <a:spLocks noGrp="1"/>
          </p:cNvSpPr>
          <p:nvPr>
            <p:ph idx="1"/>
          </p:nvPr>
        </p:nvSpPr>
        <p:spPr/>
        <p:txBody>
          <a:bodyPr/>
          <a:lstStyle/>
          <a:p>
            <a:r>
              <a:rPr lang="en-US" dirty="0"/>
              <a:t>There are three GUVM interfaces one for each processor but only one of them will be compiled in the simulation </a:t>
            </a:r>
          </a:p>
          <a:p>
            <a:r>
              <a:rPr lang="en-US" dirty="0"/>
              <a:t>Each interface has pins of its processor</a:t>
            </a:r>
          </a:p>
          <a:p>
            <a:r>
              <a:rPr lang="en-US" dirty="0"/>
              <a:t>Each interface has functions that driver use to drive instructions or data to dut </a:t>
            </a:r>
          </a:p>
          <a:p>
            <a:r>
              <a:rPr lang="en-US" dirty="0"/>
              <a:t>Interfaces deals with </a:t>
            </a:r>
            <a:r>
              <a:rPr lang="en-US" dirty="0" err="1"/>
              <a:t>clk</a:t>
            </a:r>
            <a:r>
              <a:rPr lang="en-US" dirty="0"/>
              <a:t> and timing to deal with each processor with his timing constraints </a:t>
            </a:r>
          </a:p>
          <a:p>
            <a:endParaRPr lang="en-US" dirty="0"/>
          </a:p>
        </p:txBody>
      </p:sp>
    </p:spTree>
    <p:extLst>
      <p:ext uri="{BB962C8B-B14F-4D97-AF65-F5344CB8AC3E}">
        <p14:creationId xmlns:p14="http://schemas.microsoft.com/office/powerpoint/2010/main" val="25991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EF27-C88E-4AB9-BE96-E9B0E75BCB71}"/>
              </a:ext>
            </a:extLst>
          </p:cNvPr>
          <p:cNvSpPr>
            <a:spLocks noGrp="1"/>
          </p:cNvSpPr>
          <p:nvPr>
            <p:ph type="title"/>
          </p:nvPr>
        </p:nvSpPr>
        <p:spPr/>
        <p:txBody>
          <a:bodyPr>
            <a:normAutofit fontScale="90000"/>
          </a:bodyPr>
          <a:lstStyle/>
          <a:p>
            <a:pPr algn="ctr"/>
            <a:br>
              <a:rPr lang="en-US" dirty="0"/>
            </a:br>
            <a:r>
              <a:rPr lang="en-US" b="1" dirty="0"/>
              <a:t>GUVM Monitor </a:t>
            </a:r>
            <a:br>
              <a:rPr lang="en-US" dirty="0"/>
            </a:br>
            <a:endParaRPr lang="en-US" dirty="0"/>
          </a:p>
        </p:txBody>
      </p:sp>
      <p:sp>
        <p:nvSpPr>
          <p:cNvPr id="3" name="Content Placeholder 2">
            <a:extLst>
              <a:ext uri="{FF2B5EF4-FFF2-40B4-BE49-F238E27FC236}">
                <a16:creationId xmlns:a16="http://schemas.microsoft.com/office/drawing/2014/main" id="{577E6F1A-B3F3-4484-8605-DB34BC4BC21A}"/>
              </a:ext>
            </a:extLst>
          </p:cNvPr>
          <p:cNvSpPr>
            <a:spLocks noGrp="1"/>
          </p:cNvSpPr>
          <p:nvPr>
            <p:ph idx="1"/>
          </p:nvPr>
        </p:nvSpPr>
        <p:spPr/>
        <p:txBody>
          <a:bodyPr/>
          <a:lstStyle/>
          <a:p>
            <a:r>
              <a:rPr lang="en-US" dirty="0"/>
              <a:t>The GUVM Monitor samples the DUT interface and captures the information there in transactions that are sent out to the rest of the UVM test bench for analysis. It also extends abstraction levels by converting pin-level activity to transactions. In order to achieve that, the UVM Monitor access the DUT processor interface and also has a TLM analysis port to broadcast the created transactions through. The UVM Monitor delegate the transactions produced to the scoreboard connected to the monitor's analysis port.</a:t>
            </a:r>
          </a:p>
        </p:txBody>
      </p:sp>
    </p:spTree>
    <p:extLst>
      <p:ext uri="{BB962C8B-B14F-4D97-AF65-F5344CB8AC3E}">
        <p14:creationId xmlns:p14="http://schemas.microsoft.com/office/powerpoint/2010/main" val="2363942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33A1-CE0B-4264-B220-28E87EECF05A}"/>
              </a:ext>
            </a:extLst>
          </p:cNvPr>
          <p:cNvSpPr>
            <a:spLocks noGrp="1"/>
          </p:cNvSpPr>
          <p:nvPr>
            <p:ph type="title"/>
          </p:nvPr>
        </p:nvSpPr>
        <p:spPr/>
        <p:txBody>
          <a:bodyPr/>
          <a:lstStyle/>
          <a:p>
            <a:pPr algn="ctr"/>
            <a:r>
              <a:rPr lang="en-US" dirty="0"/>
              <a:t>GUVM Result Transaction </a:t>
            </a:r>
          </a:p>
        </p:txBody>
      </p:sp>
      <p:sp>
        <p:nvSpPr>
          <p:cNvPr id="3" name="Content Placeholder 2">
            <a:extLst>
              <a:ext uri="{FF2B5EF4-FFF2-40B4-BE49-F238E27FC236}">
                <a16:creationId xmlns:a16="http://schemas.microsoft.com/office/drawing/2014/main" id="{4751214E-F394-41BF-8336-874F5996C0CD}"/>
              </a:ext>
            </a:extLst>
          </p:cNvPr>
          <p:cNvSpPr>
            <a:spLocks noGrp="1"/>
          </p:cNvSpPr>
          <p:nvPr>
            <p:ph idx="1"/>
          </p:nvPr>
        </p:nvSpPr>
        <p:spPr/>
        <p:txBody>
          <a:bodyPr/>
          <a:lstStyle/>
          <a:p>
            <a:r>
              <a:rPr lang="en-US" dirty="0"/>
              <a:t>It has variables to save the data of instruction’s output operands </a:t>
            </a:r>
          </a:p>
          <a:p>
            <a:r>
              <a:rPr lang="en-US" dirty="0"/>
              <a:t>This is the transactions which sent from monitor to scoreboard</a:t>
            </a:r>
          </a:p>
          <a:p>
            <a:r>
              <a:rPr lang="en-US" dirty="0"/>
              <a:t>Its variables assigned with instruction output in write to monitor function which called in interface</a:t>
            </a:r>
          </a:p>
        </p:txBody>
      </p:sp>
    </p:spTree>
    <p:extLst>
      <p:ext uri="{BB962C8B-B14F-4D97-AF65-F5344CB8AC3E}">
        <p14:creationId xmlns:p14="http://schemas.microsoft.com/office/powerpoint/2010/main" val="68778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73B5-968A-423C-8CD0-FAADF7E3DE8B}"/>
              </a:ext>
            </a:extLst>
          </p:cNvPr>
          <p:cNvSpPr>
            <a:spLocks noGrp="1"/>
          </p:cNvSpPr>
          <p:nvPr>
            <p:ph type="title"/>
          </p:nvPr>
        </p:nvSpPr>
        <p:spPr/>
        <p:txBody>
          <a:bodyPr>
            <a:normAutofit fontScale="90000"/>
          </a:bodyPr>
          <a:lstStyle/>
          <a:p>
            <a:pPr algn="ctr"/>
            <a:br>
              <a:rPr lang="en-US" dirty="0"/>
            </a:br>
            <a:r>
              <a:rPr lang="en-US" b="1" dirty="0"/>
              <a:t>GUVM Scoreboard</a:t>
            </a:r>
            <a:br>
              <a:rPr lang="en-US" dirty="0"/>
            </a:br>
            <a:endParaRPr lang="en-US" dirty="0"/>
          </a:p>
        </p:txBody>
      </p:sp>
      <p:sp>
        <p:nvSpPr>
          <p:cNvPr id="3" name="Content Placeholder 2">
            <a:extLst>
              <a:ext uri="{FF2B5EF4-FFF2-40B4-BE49-F238E27FC236}">
                <a16:creationId xmlns:a16="http://schemas.microsoft.com/office/drawing/2014/main" id="{B91914CF-3013-4BD9-A488-B965D0C4EF3E}"/>
              </a:ext>
            </a:extLst>
          </p:cNvPr>
          <p:cNvSpPr>
            <a:spLocks noGrp="1"/>
          </p:cNvSpPr>
          <p:nvPr>
            <p:ph idx="1"/>
          </p:nvPr>
        </p:nvSpPr>
        <p:spPr/>
        <p:txBody>
          <a:bodyPr>
            <a:noAutofit/>
          </a:bodyPr>
          <a:lstStyle/>
          <a:p>
            <a:r>
              <a:rPr lang="en-US" sz="2400" dirty="0"/>
              <a:t>The GUVM Scoreboard checks the behavior of the DUT processor. It receives the transactions that carries inputs and outputs of the DUT processor through GUVM Driver and GUVM Monitor analysis ports, such that it checks the signals and reports the verification.</a:t>
            </a:r>
          </a:p>
          <a:p>
            <a:r>
              <a:rPr lang="en-US" sz="2400" dirty="0"/>
              <a:t>GUVM Scoreboard gets only from the driver the data about what instruction was sent to the DUT and the generated data from the sequencer, and from monitor it gets the output signals from the DUT processor as well. </a:t>
            </a:r>
          </a:p>
          <a:p>
            <a:r>
              <a:rPr lang="en-US" sz="2400" dirty="0"/>
              <a:t>The input instruction is decoded and processed in the DUT processor and then the output signals from the monitor are compared to the expected output signals.</a:t>
            </a:r>
          </a:p>
        </p:txBody>
      </p:sp>
    </p:spTree>
    <p:extLst>
      <p:ext uri="{BB962C8B-B14F-4D97-AF65-F5344CB8AC3E}">
        <p14:creationId xmlns:p14="http://schemas.microsoft.com/office/powerpoint/2010/main" val="2987011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17BB5F-57D6-48A2-983B-87174FB117B5}"/>
              </a:ext>
            </a:extLst>
          </p:cNvPr>
          <p:cNvSpPr>
            <a:spLocks noGrp="1"/>
          </p:cNvSpPr>
          <p:nvPr>
            <p:ph idx="1"/>
          </p:nvPr>
        </p:nvSpPr>
        <p:spPr>
          <a:xfrm>
            <a:off x="838200" y="212377"/>
            <a:ext cx="10515600" cy="5964586"/>
          </a:xfrm>
        </p:spPr>
        <p:txBody>
          <a:bodyPr>
            <a:normAutofit/>
          </a:bodyPr>
          <a:lstStyle/>
          <a:p>
            <a:r>
              <a:rPr lang="en-US" dirty="0"/>
              <a:t>This project milestone covers basic testing and understanding of the design. </a:t>
            </a:r>
          </a:p>
          <a:p>
            <a:r>
              <a:rPr lang="en-US" dirty="0"/>
              <a:t>It provides a roadmap to be followed for the future work.</a:t>
            </a:r>
          </a:p>
          <a:p>
            <a:r>
              <a:rPr lang="en-US" dirty="0"/>
              <a:t>At this stage, The ADD instruction is tested for the three processors. </a:t>
            </a:r>
          </a:p>
          <a:p>
            <a:r>
              <a:rPr lang="en-US" dirty="0"/>
              <a:t>The process of verification has been divided into: testing of individual DUT processor, detailed testing of the instruction for the three DUT processors.</a:t>
            </a:r>
          </a:p>
          <a:p>
            <a:r>
              <a:rPr lang="en-US" dirty="0"/>
              <a:t>Constrained random verification is used for instruction testing and data generation. Also specifically timing for the pipeline stages was considered.</a:t>
            </a:r>
          </a:p>
          <a:p>
            <a:r>
              <a:rPr lang="en-US" dirty="0"/>
              <a:t>Then the verification results have been displayed by the scoreboard.</a:t>
            </a:r>
          </a:p>
          <a:p>
            <a:endParaRPr lang="en-US" dirty="0"/>
          </a:p>
        </p:txBody>
      </p:sp>
    </p:spTree>
    <p:extLst>
      <p:ext uri="{BB962C8B-B14F-4D97-AF65-F5344CB8AC3E}">
        <p14:creationId xmlns:p14="http://schemas.microsoft.com/office/powerpoint/2010/main" val="138130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2C78-3C9A-4AC8-95F4-18514C19EEB6}"/>
              </a:ext>
            </a:extLst>
          </p:cNvPr>
          <p:cNvSpPr>
            <a:spLocks noGrp="1"/>
          </p:cNvSpPr>
          <p:nvPr>
            <p:ph type="title"/>
          </p:nvPr>
        </p:nvSpPr>
        <p:spPr/>
        <p:txBody>
          <a:bodyPr>
            <a:normAutofit fontScale="90000"/>
          </a:bodyPr>
          <a:lstStyle/>
          <a:p>
            <a:pPr algn="ctr"/>
            <a:br>
              <a:rPr lang="en-US" dirty="0"/>
            </a:br>
            <a:r>
              <a:rPr lang="en-US" b="1" dirty="0"/>
              <a:t>GUVM Sequence  And GUVM Transaction</a:t>
            </a:r>
            <a:br>
              <a:rPr lang="en-US" dirty="0"/>
            </a:br>
            <a:br>
              <a:rPr lang="en-US" dirty="0"/>
            </a:br>
            <a:endParaRPr lang="en-US" dirty="0"/>
          </a:p>
        </p:txBody>
      </p:sp>
      <p:sp>
        <p:nvSpPr>
          <p:cNvPr id="3" name="Content Placeholder 2">
            <a:extLst>
              <a:ext uri="{FF2B5EF4-FFF2-40B4-BE49-F238E27FC236}">
                <a16:creationId xmlns:a16="http://schemas.microsoft.com/office/drawing/2014/main" id="{CC0D6B76-ABBF-4DDA-AD90-CE86A4580AD3}"/>
              </a:ext>
            </a:extLst>
          </p:cNvPr>
          <p:cNvSpPr>
            <a:spLocks noGrp="1"/>
          </p:cNvSpPr>
          <p:nvPr>
            <p:ph idx="1"/>
          </p:nvPr>
        </p:nvSpPr>
        <p:spPr/>
        <p:txBody>
          <a:bodyPr/>
          <a:lstStyle/>
          <a:p>
            <a:r>
              <a:rPr lang="en-US" b="1" dirty="0"/>
              <a:t>GUVM Sequence</a:t>
            </a:r>
            <a:r>
              <a:rPr lang="en-US" dirty="0"/>
              <a:t> is the base transaction object being sent around from the Sequencer to the Driver, from the Driver to the Scoreboard --This object holds all the instruction and the generated data.</a:t>
            </a:r>
          </a:p>
          <a:p>
            <a:endParaRPr lang="en-US" dirty="0"/>
          </a:p>
          <a:p>
            <a:r>
              <a:rPr lang="en-US" b="1" dirty="0"/>
              <a:t>GUVM Transaction </a:t>
            </a:r>
            <a:r>
              <a:rPr lang="en-US" dirty="0"/>
              <a:t>is being sent around and from </a:t>
            </a:r>
            <a:r>
              <a:rPr lang="en-US" dirty="0" err="1"/>
              <a:t>from</a:t>
            </a:r>
            <a:r>
              <a:rPr lang="en-US" dirty="0"/>
              <a:t> the Sequencer to the Monitor to the Scoreboard. It holds all the output related data.</a:t>
            </a:r>
          </a:p>
          <a:p>
            <a:endParaRPr lang="en-US" dirty="0"/>
          </a:p>
        </p:txBody>
      </p:sp>
    </p:spTree>
    <p:extLst>
      <p:ext uri="{BB962C8B-B14F-4D97-AF65-F5344CB8AC3E}">
        <p14:creationId xmlns:p14="http://schemas.microsoft.com/office/powerpoint/2010/main" val="148342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C9880182-A091-44A5-9C1B-78F3C753A45C}"/>
              </a:ext>
            </a:extLst>
          </p:cNvPr>
          <p:cNvSpPr/>
          <p:nvPr/>
        </p:nvSpPr>
        <p:spPr>
          <a:xfrm>
            <a:off x="3441770" y="3181849"/>
            <a:ext cx="1983013" cy="10388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GUVM_driver</a:t>
            </a:r>
            <a:endParaRPr lang="en-US" b="1" dirty="0"/>
          </a:p>
        </p:txBody>
      </p:sp>
      <p:sp>
        <p:nvSpPr>
          <p:cNvPr id="54" name="Rectangle: Rounded Corners 53">
            <a:extLst>
              <a:ext uri="{FF2B5EF4-FFF2-40B4-BE49-F238E27FC236}">
                <a16:creationId xmlns:a16="http://schemas.microsoft.com/office/drawing/2014/main" id="{29152CBD-12FE-4DAF-94EC-E062D8D5F584}"/>
              </a:ext>
            </a:extLst>
          </p:cNvPr>
          <p:cNvSpPr/>
          <p:nvPr/>
        </p:nvSpPr>
        <p:spPr>
          <a:xfrm>
            <a:off x="188685" y="690143"/>
            <a:ext cx="11814629" cy="4078178"/>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b="1" dirty="0"/>
          </a:p>
        </p:txBody>
      </p:sp>
      <p:sp>
        <p:nvSpPr>
          <p:cNvPr id="55" name="Rectangle: Rounded Corners 54">
            <a:extLst>
              <a:ext uri="{FF2B5EF4-FFF2-40B4-BE49-F238E27FC236}">
                <a16:creationId xmlns:a16="http://schemas.microsoft.com/office/drawing/2014/main" id="{24A04ECF-71C1-4615-8C18-F00007D1D9DD}"/>
              </a:ext>
            </a:extLst>
          </p:cNvPr>
          <p:cNvSpPr/>
          <p:nvPr/>
        </p:nvSpPr>
        <p:spPr>
          <a:xfrm>
            <a:off x="0" y="326726"/>
            <a:ext cx="12192000" cy="6530300"/>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6" name="Rectangle: Rounded Corners 55">
            <a:extLst>
              <a:ext uri="{FF2B5EF4-FFF2-40B4-BE49-F238E27FC236}">
                <a16:creationId xmlns:a16="http://schemas.microsoft.com/office/drawing/2014/main" id="{3CC58F8A-8389-4FD7-8456-54BB2865F1D3}"/>
              </a:ext>
            </a:extLst>
          </p:cNvPr>
          <p:cNvSpPr/>
          <p:nvPr/>
        </p:nvSpPr>
        <p:spPr>
          <a:xfrm>
            <a:off x="473314" y="1005000"/>
            <a:ext cx="11335657" cy="368662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b="1"/>
          </a:p>
        </p:txBody>
      </p:sp>
      <p:sp>
        <p:nvSpPr>
          <p:cNvPr id="57" name="Rectangle: Rounded Corners 56">
            <a:extLst>
              <a:ext uri="{FF2B5EF4-FFF2-40B4-BE49-F238E27FC236}">
                <a16:creationId xmlns:a16="http://schemas.microsoft.com/office/drawing/2014/main" id="{89B36A7B-B182-48E7-9481-038C8F0C5BDA}"/>
              </a:ext>
            </a:extLst>
          </p:cNvPr>
          <p:cNvSpPr/>
          <p:nvPr/>
        </p:nvSpPr>
        <p:spPr>
          <a:xfrm>
            <a:off x="215695" y="4931667"/>
            <a:ext cx="11814629" cy="958060"/>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a:p>
        </p:txBody>
      </p:sp>
      <p:sp>
        <p:nvSpPr>
          <p:cNvPr id="58" name="TextBox 8">
            <a:extLst>
              <a:ext uri="{FF2B5EF4-FFF2-40B4-BE49-F238E27FC236}">
                <a16:creationId xmlns:a16="http://schemas.microsoft.com/office/drawing/2014/main" id="{F513C37D-5A3C-427D-A097-04E5EEA135B3}"/>
              </a:ext>
            </a:extLst>
          </p:cNvPr>
          <p:cNvSpPr txBox="1"/>
          <p:nvPr/>
        </p:nvSpPr>
        <p:spPr>
          <a:xfrm>
            <a:off x="926488" y="326726"/>
            <a:ext cx="52540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Top</a:t>
            </a:r>
          </a:p>
        </p:txBody>
      </p:sp>
      <p:sp>
        <p:nvSpPr>
          <p:cNvPr id="59" name="TextBox 9">
            <a:extLst>
              <a:ext uri="{FF2B5EF4-FFF2-40B4-BE49-F238E27FC236}">
                <a16:creationId xmlns:a16="http://schemas.microsoft.com/office/drawing/2014/main" id="{C348827A-E361-4C3D-8397-38CA07CD7533}"/>
              </a:ext>
            </a:extLst>
          </p:cNvPr>
          <p:cNvSpPr txBox="1"/>
          <p:nvPr/>
        </p:nvSpPr>
        <p:spPr>
          <a:xfrm>
            <a:off x="720086" y="645371"/>
            <a:ext cx="56291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ED7D31"/>
                </a:solidFill>
              </a:rPr>
              <a:t>Test</a:t>
            </a:r>
          </a:p>
        </p:txBody>
      </p:sp>
      <p:sp>
        <p:nvSpPr>
          <p:cNvPr id="60" name="TextBox 10">
            <a:extLst>
              <a:ext uri="{FF2B5EF4-FFF2-40B4-BE49-F238E27FC236}">
                <a16:creationId xmlns:a16="http://schemas.microsoft.com/office/drawing/2014/main" id="{C6F6A715-C6FE-4C8E-B4D1-F406105BEFEA}"/>
              </a:ext>
            </a:extLst>
          </p:cNvPr>
          <p:cNvSpPr txBox="1"/>
          <p:nvPr/>
        </p:nvSpPr>
        <p:spPr>
          <a:xfrm>
            <a:off x="1016000" y="932698"/>
            <a:ext cx="57060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070C0"/>
                </a:solidFill>
              </a:rPr>
              <a:t>Env.</a:t>
            </a:r>
          </a:p>
        </p:txBody>
      </p:sp>
      <p:sp>
        <p:nvSpPr>
          <p:cNvPr id="61" name="Rectangle: Rounded Corners 60">
            <a:extLst>
              <a:ext uri="{FF2B5EF4-FFF2-40B4-BE49-F238E27FC236}">
                <a16:creationId xmlns:a16="http://schemas.microsoft.com/office/drawing/2014/main" id="{711061F4-0FDD-4127-89FE-75922CE57292}"/>
              </a:ext>
            </a:extLst>
          </p:cNvPr>
          <p:cNvSpPr/>
          <p:nvPr/>
        </p:nvSpPr>
        <p:spPr>
          <a:xfrm>
            <a:off x="3247356" y="2088201"/>
            <a:ext cx="8308741" cy="2507733"/>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b="1"/>
          </a:p>
        </p:txBody>
      </p:sp>
      <p:sp>
        <p:nvSpPr>
          <p:cNvPr id="113" name="TextBox 12">
            <a:extLst>
              <a:ext uri="{FF2B5EF4-FFF2-40B4-BE49-F238E27FC236}">
                <a16:creationId xmlns:a16="http://schemas.microsoft.com/office/drawing/2014/main" id="{789641C8-549F-4932-AAA2-7C6B7AC9BED3}"/>
              </a:ext>
            </a:extLst>
          </p:cNvPr>
          <p:cNvSpPr txBox="1"/>
          <p:nvPr/>
        </p:nvSpPr>
        <p:spPr>
          <a:xfrm>
            <a:off x="3537626" y="2036097"/>
            <a:ext cx="74751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0AD47"/>
                </a:solidFill>
              </a:rPr>
              <a:t>Agent</a:t>
            </a:r>
          </a:p>
        </p:txBody>
      </p:sp>
      <p:sp>
        <p:nvSpPr>
          <p:cNvPr id="114" name="Rectangle 113">
            <a:extLst>
              <a:ext uri="{FF2B5EF4-FFF2-40B4-BE49-F238E27FC236}">
                <a16:creationId xmlns:a16="http://schemas.microsoft.com/office/drawing/2014/main" id="{79BBD433-7AD9-40C4-9B75-74D040233D10}"/>
              </a:ext>
            </a:extLst>
          </p:cNvPr>
          <p:cNvSpPr/>
          <p:nvPr/>
        </p:nvSpPr>
        <p:spPr>
          <a:xfrm>
            <a:off x="1591799" y="1239171"/>
            <a:ext cx="9233855" cy="66481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err="1"/>
              <a:t>GUVM_scoreboard</a:t>
            </a:r>
            <a:endParaRPr lang="en-US" sz="2000" b="1" dirty="0"/>
          </a:p>
        </p:txBody>
      </p:sp>
      <p:sp>
        <p:nvSpPr>
          <p:cNvPr id="115" name="TextBox 15">
            <a:extLst>
              <a:ext uri="{FF2B5EF4-FFF2-40B4-BE49-F238E27FC236}">
                <a16:creationId xmlns:a16="http://schemas.microsoft.com/office/drawing/2014/main" id="{94CE29EE-2AE7-43E5-8F62-AD22997BA48A}"/>
              </a:ext>
            </a:extLst>
          </p:cNvPr>
          <p:cNvSpPr txBox="1"/>
          <p:nvPr/>
        </p:nvSpPr>
        <p:spPr>
          <a:xfrm>
            <a:off x="276841" y="4901920"/>
            <a:ext cx="17886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ED7D31"/>
                </a:solidFill>
              </a:rPr>
              <a:t>GUVM_Interface</a:t>
            </a:r>
          </a:p>
        </p:txBody>
      </p:sp>
      <p:sp>
        <p:nvSpPr>
          <p:cNvPr id="116" name="Rectangle: Rounded Corners 115">
            <a:extLst>
              <a:ext uri="{FF2B5EF4-FFF2-40B4-BE49-F238E27FC236}">
                <a16:creationId xmlns:a16="http://schemas.microsoft.com/office/drawing/2014/main" id="{D2060C67-4633-442E-9478-6C579F203E08}"/>
              </a:ext>
            </a:extLst>
          </p:cNvPr>
          <p:cNvSpPr/>
          <p:nvPr/>
        </p:nvSpPr>
        <p:spPr>
          <a:xfrm>
            <a:off x="7223458" y="2262457"/>
            <a:ext cx="4179548" cy="2160815"/>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b="1" dirty="0"/>
          </a:p>
        </p:txBody>
      </p:sp>
      <p:sp>
        <p:nvSpPr>
          <p:cNvPr id="117" name="Rectangle: Rounded Corners 116">
            <a:extLst>
              <a:ext uri="{FF2B5EF4-FFF2-40B4-BE49-F238E27FC236}">
                <a16:creationId xmlns:a16="http://schemas.microsoft.com/office/drawing/2014/main" id="{3747DD2D-C4D4-425D-8C9A-773DD4E11C75}"/>
              </a:ext>
            </a:extLst>
          </p:cNvPr>
          <p:cNvSpPr/>
          <p:nvPr/>
        </p:nvSpPr>
        <p:spPr>
          <a:xfrm>
            <a:off x="8059658" y="2529335"/>
            <a:ext cx="2510829" cy="74560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GUVM_sequence</a:t>
            </a:r>
            <a:endParaRPr lang="en-US" b="1" dirty="0"/>
          </a:p>
        </p:txBody>
      </p:sp>
      <p:sp>
        <p:nvSpPr>
          <p:cNvPr id="118" name="Rectangle: Rounded Corners 117">
            <a:extLst>
              <a:ext uri="{FF2B5EF4-FFF2-40B4-BE49-F238E27FC236}">
                <a16:creationId xmlns:a16="http://schemas.microsoft.com/office/drawing/2014/main" id="{B31B8177-3A05-41C9-94EF-934BC0147720}"/>
              </a:ext>
            </a:extLst>
          </p:cNvPr>
          <p:cNvSpPr/>
          <p:nvPr/>
        </p:nvSpPr>
        <p:spPr>
          <a:xfrm>
            <a:off x="10095069" y="3384347"/>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GUVM_seq_item</a:t>
            </a:r>
          </a:p>
        </p:txBody>
      </p:sp>
      <p:sp>
        <p:nvSpPr>
          <p:cNvPr id="119" name="Rectangle: Rounded Corners 118">
            <a:extLst>
              <a:ext uri="{FF2B5EF4-FFF2-40B4-BE49-F238E27FC236}">
                <a16:creationId xmlns:a16="http://schemas.microsoft.com/office/drawing/2014/main" id="{802C5A8F-29E8-414D-8D82-C5D931562EA1}"/>
              </a:ext>
            </a:extLst>
          </p:cNvPr>
          <p:cNvSpPr/>
          <p:nvPr/>
        </p:nvSpPr>
        <p:spPr>
          <a:xfrm>
            <a:off x="7470315" y="3377278"/>
            <a:ext cx="2432487" cy="909653"/>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20" name="TextBox 20">
            <a:extLst>
              <a:ext uri="{FF2B5EF4-FFF2-40B4-BE49-F238E27FC236}">
                <a16:creationId xmlns:a16="http://schemas.microsoft.com/office/drawing/2014/main" id="{0A2F9836-EEE7-4591-B172-704959D51AF2}"/>
              </a:ext>
            </a:extLst>
          </p:cNvPr>
          <p:cNvSpPr txBox="1"/>
          <p:nvPr/>
        </p:nvSpPr>
        <p:spPr>
          <a:xfrm>
            <a:off x="7440918" y="2218839"/>
            <a:ext cx="11801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5B9BD5"/>
                </a:solidFill>
              </a:rPr>
              <a:t>Sequencer</a:t>
            </a:r>
          </a:p>
        </p:txBody>
      </p:sp>
      <p:sp>
        <p:nvSpPr>
          <p:cNvPr id="121" name="TextBox 21">
            <a:extLst>
              <a:ext uri="{FF2B5EF4-FFF2-40B4-BE49-F238E27FC236}">
                <a16:creationId xmlns:a16="http://schemas.microsoft.com/office/drawing/2014/main" id="{3471BF0A-C0E7-4915-B9C1-2507F357B8E7}"/>
              </a:ext>
            </a:extLst>
          </p:cNvPr>
          <p:cNvSpPr txBox="1"/>
          <p:nvPr/>
        </p:nvSpPr>
        <p:spPr>
          <a:xfrm>
            <a:off x="7536054" y="3343937"/>
            <a:ext cx="117532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A5A5A5"/>
                </a:solidFill>
              </a:rPr>
              <a:t>Target_seq_item</a:t>
            </a:r>
          </a:p>
          <a:p>
            <a:endParaRPr lang="en-US" sz="500" b="1" dirty="0">
              <a:solidFill>
                <a:srgbClr val="A5A5A5"/>
              </a:solidFill>
            </a:endParaRPr>
          </a:p>
        </p:txBody>
      </p:sp>
      <p:sp>
        <p:nvSpPr>
          <p:cNvPr id="122" name="Rectangle: Rounded Corners 121">
            <a:extLst>
              <a:ext uri="{FF2B5EF4-FFF2-40B4-BE49-F238E27FC236}">
                <a16:creationId xmlns:a16="http://schemas.microsoft.com/office/drawing/2014/main" id="{39CCD6E2-3D8E-4408-8B7B-5434EB6AA1B3}"/>
              </a:ext>
            </a:extLst>
          </p:cNvPr>
          <p:cNvSpPr/>
          <p:nvPr/>
        </p:nvSpPr>
        <p:spPr>
          <a:xfrm>
            <a:off x="7595871" y="3607232"/>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err="1"/>
              <a:t>leon_seq_item</a:t>
            </a:r>
            <a:endParaRPr lang="en-US" sz="800" b="1" dirty="0"/>
          </a:p>
        </p:txBody>
      </p:sp>
      <p:sp>
        <p:nvSpPr>
          <p:cNvPr id="123" name="Rectangle: Rounded Corners 122">
            <a:extLst>
              <a:ext uri="{FF2B5EF4-FFF2-40B4-BE49-F238E27FC236}">
                <a16:creationId xmlns:a16="http://schemas.microsoft.com/office/drawing/2014/main" id="{670421F7-5BC8-4CE8-8B89-AE4A2191F801}"/>
              </a:ext>
            </a:extLst>
          </p:cNvPr>
          <p:cNvSpPr/>
          <p:nvPr/>
        </p:nvSpPr>
        <p:spPr>
          <a:xfrm>
            <a:off x="8372659" y="3616454"/>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err="1"/>
              <a:t>amber_seq_item</a:t>
            </a:r>
            <a:endParaRPr lang="en-US" sz="800" b="1" dirty="0"/>
          </a:p>
        </p:txBody>
      </p:sp>
      <p:sp>
        <p:nvSpPr>
          <p:cNvPr id="124" name="Rectangle: Rounded Corners 123">
            <a:extLst>
              <a:ext uri="{FF2B5EF4-FFF2-40B4-BE49-F238E27FC236}">
                <a16:creationId xmlns:a16="http://schemas.microsoft.com/office/drawing/2014/main" id="{E8176A45-BB88-4350-B043-B7BCA85FBF4F}"/>
              </a:ext>
            </a:extLst>
          </p:cNvPr>
          <p:cNvSpPr/>
          <p:nvPr/>
        </p:nvSpPr>
        <p:spPr>
          <a:xfrm>
            <a:off x="9149447" y="3616453"/>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err="1"/>
              <a:t>riscy_seq_item</a:t>
            </a:r>
            <a:endParaRPr lang="en-US" sz="800" b="1" dirty="0"/>
          </a:p>
        </p:txBody>
      </p:sp>
      <p:sp>
        <p:nvSpPr>
          <p:cNvPr id="125" name="Rectangle: Rounded Corners 124">
            <a:extLst>
              <a:ext uri="{FF2B5EF4-FFF2-40B4-BE49-F238E27FC236}">
                <a16:creationId xmlns:a16="http://schemas.microsoft.com/office/drawing/2014/main" id="{73468DE6-9A4B-49FA-9C8E-F5D59C0837B7}"/>
              </a:ext>
            </a:extLst>
          </p:cNvPr>
          <p:cNvSpPr/>
          <p:nvPr/>
        </p:nvSpPr>
        <p:spPr>
          <a:xfrm>
            <a:off x="1017148" y="2869008"/>
            <a:ext cx="1983013" cy="105790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GUVM_monitor</a:t>
            </a:r>
            <a:endParaRPr lang="en-US" b="1" dirty="0"/>
          </a:p>
        </p:txBody>
      </p:sp>
      <p:sp>
        <p:nvSpPr>
          <p:cNvPr id="126" name="Rectangle: Rounded Corners 125">
            <a:extLst>
              <a:ext uri="{FF2B5EF4-FFF2-40B4-BE49-F238E27FC236}">
                <a16:creationId xmlns:a16="http://schemas.microsoft.com/office/drawing/2014/main" id="{D31940CF-AB17-45EE-A211-C97529036FBF}"/>
              </a:ext>
            </a:extLst>
          </p:cNvPr>
          <p:cNvSpPr/>
          <p:nvPr/>
        </p:nvSpPr>
        <p:spPr>
          <a:xfrm>
            <a:off x="1153304" y="5240320"/>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Leon_interface</a:t>
            </a:r>
            <a:endParaRPr lang="en-US" b="1" dirty="0"/>
          </a:p>
        </p:txBody>
      </p:sp>
      <p:sp>
        <p:nvSpPr>
          <p:cNvPr id="127" name="Rectangle: Rounded Corners 126">
            <a:extLst>
              <a:ext uri="{FF2B5EF4-FFF2-40B4-BE49-F238E27FC236}">
                <a16:creationId xmlns:a16="http://schemas.microsoft.com/office/drawing/2014/main" id="{7DFA644F-AFCE-435E-8CFA-AFA3559B7A03}"/>
              </a:ext>
            </a:extLst>
          </p:cNvPr>
          <p:cNvSpPr/>
          <p:nvPr/>
        </p:nvSpPr>
        <p:spPr>
          <a:xfrm>
            <a:off x="4749285" y="5204981"/>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Amber_interface</a:t>
            </a:r>
            <a:endParaRPr lang="en-US" b="1" dirty="0"/>
          </a:p>
        </p:txBody>
      </p:sp>
      <p:sp>
        <p:nvSpPr>
          <p:cNvPr id="128" name="Rectangle: Rounded Corners 127">
            <a:extLst>
              <a:ext uri="{FF2B5EF4-FFF2-40B4-BE49-F238E27FC236}">
                <a16:creationId xmlns:a16="http://schemas.microsoft.com/office/drawing/2014/main" id="{20441466-90AC-4EC1-893D-96F007037A84}"/>
              </a:ext>
            </a:extLst>
          </p:cNvPr>
          <p:cNvSpPr/>
          <p:nvPr/>
        </p:nvSpPr>
        <p:spPr>
          <a:xfrm>
            <a:off x="8473974" y="5193379"/>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Riscy_interface</a:t>
            </a:r>
            <a:endParaRPr lang="en-US" b="1" dirty="0"/>
          </a:p>
        </p:txBody>
      </p:sp>
      <p:sp>
        <p:nvSpPr>
          <p:cNvPr id="129" name="Rectangle: Rounded Corners 128">
            <a:extLst>
              <a:ext uri="{FF2B5EF4-FFF2-40B4-BE49-F238E27FC236}">
                <a16:creationId xmlns:a16="http://schemas.microsoft.com/office/drawing/2014/main" id="{8224E80C-56F9-4F9C-AE12-FFB01043ADEB}"/>
              </a:ext>
            </a:extLst>
          </p:cNvPr>
          <p:cNvSpPr/>
          <p:nvPr/>
        </p:nvSpPr>
        <p:spPr>
          <a:xfrm>
            <a:off x="926488" y="5889136"/>
            <a:ext cx="10372803" cy="89453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a:p>
        </p:txBody>
      </p:sp>
      <p:sp>
        <p:nvSpPr>
          <p:cNvPr id="130" name="TextBox 31">
            <a:extLst>
              <a:ext uri="{FF2B5EF4-FFF2-40B4-BE49-F238E27FC236}">
                <a16:creationId xmlns:a16="http://schemas.microsoft.com/office/drawing/2014/main" id="{358B8196-B949-4D50-9B4A-4407524D330D}"/>
              </a:ext>
            </a:extLst>
          </p:cNvPr>
          <p:cNvSpPr txBox="1"/>
          <p:nvPr/>
        </p:nvSpPr>
        <p:spPr>
          <a:xfrm>
            <a:off x="966947" y="5819378"/>
            <a:ext cx="59503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ED7D31"/>
                </a:solidFill>
                <a:effectLst>
                  <a:outerShdw blurRad="38100" dist="38100" dir="2700000" algn="tl">
                    <a:srgbClr val="000000">
                      <a:alpha val="43137"/>
                    </a:srgbClr>
                  </a:outerShdw>
                </a:effectLst>
              </a:rPr>
              <a:t>DUT</a:t>
            </a:r>
          </a:p>
        </p:txBody>
      </p:sp>
      <p:sp>
        <p:nvSpPr>
          <p:cNvPr id="131" name="Rectangle: Rounded Corners 130">
            <a:extLst>
              <a:ext uri="{FF2B5EF4-FFF2-40B4-BE49-F238E27FC236}">
                <a16:creationId xmlns:a16="http://schemas.microsoft.com/office/drawing/2014/main" id="{5777DFA5-EDE4-417C-ADE4-179C981CFEF0}"/>
              </a:ext>
            </a:extLst>
          </p:cNvPr>
          <p:cNvSpPr/>
          <p:nvPr/>
        </p:nvSpPr>
        <p:spPr>
          <a:xfrm>
            <a:off x="1016000" y="6158887"/>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Leon_DUT</a:t>
            </a:r>
            <a:endParaRPr lang="en-US" b="1" dirty="0"/>
          </a:p>
        </p:txBody>
      </p:sp>
      <p:sp>
        <p:nvSpPr>
          <p:cNvPr id="132" name="Rectangle: Rounded Corners 131">
            <a:extLst>
              <a:ext uri="{FF2B5EF4-FFF2-40B4-BE49-F238E27FC236}">
                <a16:creationId xmlns:a16="http://schemas.microsoft.com/office/drawing/2014/main" id="{AD6DBA4B-753D-4BCF-8E2D-E75A297FE25E}"/>
              </a:ext>
            </a:extLst>
          </p:cNvPr>
          <p:cNvSpPr/>
          <p:nvPr/>
        </p:nvSpPr>
        <p:spPr>
          <a:xfrm>
            <a:off x="4820683" y="6157538"/>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Amber_DUT</a:t>
            </a:r>
            <a:endParaRPr lang="en-US" b="1" dirty="0"/>
          </a:p>
        </p:txBody>
      </p:sp>
      <p:sp>
        <p:nvSpPr>
          <p:cNvPr id="133" name="Rectangle: Rounded Corners 132">
            <a:extLst>
              <a:ext uri="{FF2B5EF4-FFF2-40B4-BE49-F238E27FC236}">
                <a16:creationId xmlns:a16="http://schemas.microsoft.com/office/drawing/2014/main" id="{75284E74-6675-4055-BE10-69ACE9159557}"/>
              </a:ext>
            </a:extLst>
          </p:cNvPr>
          <p:cNvSpPr/>
          <p:nvPr/>
        </p:nvSpPr>
        <p:spPr>
          <a:xfrm>
            <a:off x="8569796" y="6157538"/>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Riscy_DUT</a:t>
            </a:r>
            <a:endParaRPr lang="en-US" b="1" dirty="0"/>
          </a:p>
        </p:txBody>
      </p:sp>
      <p:cxnSp>
        <p:nvCxnSpPr>
          <p:cNvPr id="134" name="Connector: Elbow 133">
            <a:extLst>
              <a:ext uri="{FF2B5EF4-FFF2-40B4-BE49-F238E27FC236}">
                <a16:creationId xmlns:a16="http://schemas.microsoft.com/office/drawing/2014/main" id="{10D35428-AE32-4506-9F2B-47F6DF3E6CC3}"/>
              </a:ext>
            </a:extLst>
          </p:cNvPr>
          <p:cNvCxnSpPr>
            <a:cxnSpLocks/>
            <a:stCxn id="152" idx="1"/>
          </p:cNvCxnSpPr>
          <p:nvPr/>
        </p:nvCxnSpPr>
        <p:spPr>
          <a:xfrm rot="10800000" flipV="1">
            <a:off x="4704543" y="2792611"/>
            <a:ext cx="2431523" cy="328440"/>
          </a:xfrm>
          <a:prstGeom prst="bentConnector3">
            <a:avLst>
              <a:gd name="adj1" fmla="val 100350"/>
            </a:avLst>
          </a:prstGeom>
          <a:ln>
            <a:tailEnd type="triangle"/>
          </a:ln>
        </p:spPr>
        <p:style>
          <a:lnRef idx="3">
            <a:schemeClr val="dk1"/>
          </a:lnRef>
          <a:fillRef idx="0">
            <a:schemeClr val="dk1"/>
          </a:fillRef>
          <a:effectRef idx="2">
            <a:schemeClr val="dk1"/>
          </a:effectRef>
          <a:fontRef idx="minor">
            <a:schemeClr val="tx1"/>
          </a:fontRef>
        </p:style>
      </p:cxnSp>
      <p:sp>
        <p:nvSpPr>
          <p:cNvPr id="135" name="Rectangle: Rounded Corners 134">
            <a:extLst>
              <a:ext uri="{FF2B5EF4-FFF2-40B4-BE49-F238E27FC236}">
                <a16:creationId xmlns:a16="http://schemas.microsoft.com/office/drawing/2014/main" id="{A9DA5731-50F2-46D4-AAD9-3B5E26862172}"/>
              </a:ext>
            </a:extLst>
          </p:cNvPr>
          <p:cNvSpPr/>
          <p:nvPr/>
        </p:nvSpPr>
        <p:spPr>
          <a:xfrm>
            <a:off x="4609316" y="3117763"/>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136" name="Straight Arrow Connector 135">
            <a:extLst>
              <a:ext uri="{FF2B5EF4-FFF2-40B4-BE49-F238E27FC236}">
                <a16:creationId xmlns:a16="http://schemas.microsoft.com/office/drawing/2014/main" id="{DE0E4E1A-62A3-45EF-9262-898BC2E0798C}"/>
              </a:ext>
            </a:extLst>
          </p:cNvPr>
          <p:cNvCxnSpPr>
            <a:cxnSpLocks/>
          </p:cNvCxnSpPr>
          <p:nvPr/>
        </p:nvCxnSpPr>
        <p:spPr>
          <a:xfrm>
            <a:off x="4737560" y="4209745"/>
            <a:ext cx="11725" cy="72050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a:extLst>
              <a:ext uri="{FF2B5EF4-FFF2-40B4-BE49-F238E27FC236}">
                <a16:creationId xmlns:a16="http://schemas.microsoft.com/office/drawing/2014/main" id="{89BF9FE4-2C2D-4DF1-BACC-502B3D839B4F}"/>
              </a:ext>
            </a:extLst>
          </p:cNvPr>
          <p:cNvCxnSpPr>
            <a:cxnSpLocks/>
          </p:cNvCxnSpPr>
          <p:nvPr/>
        </p:nvCxnSpPr>
        <p:spPr>
          <a:xfrm flipV="1">
            <a:off x="2664765" y="3926910"/>
            <a:ext cx="0" cy="1003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8" name="Flowchart: Connector 137">
            <a:extLst>
              <a:ext uri="{FF2B5EF4-FFF2-40B4-BE49-F238E27FC236}">
                <a16:creationId xmlns:a16="http://schemas.microsoft.com/office/drawing/2014/main" id="{FF9FFA4A-78EB-46DB-A0E7-18EDAF0A82F9}"/>
              </a:ext>
            </a:extLst>
          </p:cNvPr>
          <p:cNvSpPr/>
          <p:nvPr/>
        </p:nvSpPr>
        <p:spPr>
          <a:xfrm>
            <a:off x="1892302" y="176363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139" name="Straight Arrow Connector 138">
            <a:extLst>
              <a:ext uri="{FF2B5EF4-FFF2-40B4-BE49-F238E27FC236}">
                <a16:creationId xmlns:a16="http://schemas.microsoft.com/office/drawing/2014/main" id="{C5C4E147-05DD-4FEF-A8BF-20A3CC2DB56F}"/>
              </a:ext>
            </a:extLst>
          </p:cNvPr>
          <p:cNvCxnSpPr>
            <a:cxnSpLocks/>
            <a:stCxn id="154" idx="4"/>
            <a:endCxn id="138" idx="4"/>
          </p:cNvCxnSpPr>
          <p:nvPr/>
        </p:nvCxnSpPr>
        <p:spPr>
          <a:xfrm flipV="1">
            <a:off x="2001032" y="1972027"/>
            <a:ext cx="0" cy="10019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0" name="Diamond 139">
            <a:extLst>
              <a:ext uri="{FF2B5EF4-FFF2-40B4-BE49-F238E27FC236}">
                <a16:creationId xmlns:a16="http://schemas.microsoft.com/office/drawing/2014/main" id="{E65ADC04-23A7-4FAB-AD54-2169513BDB61}"/>
              </a:ext>
            </a:extLst>
          </p:cNvPr>
          <p:cNvSpPr/>
          <p:nvPr/>
        </p:nvSpPr>
        <p:spPr>
          <a:xfrm>
            <a:off x="4256631" y="3100615"/>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141" name="Straight Arrow Connector 140">
            <a:extLst>
              <a:ext uri="{FF2B5EF4-FFF2-40B4-BE49-F238E27FC236}">
                <a16:creationId xmlns:a16="http://schemas.microsoft.com/office/drawing/2014/main" id="{AB263499-601D-49FB-8439-5C664F7B1EE3}"/>
              </a:ext>
            </a:extLst>
          </p:cNvPr>
          <p:cNvCxnSpPr>
            <a:cxnSpLocks/>
          </p:cNvCxnSpPr>
          <p:nvPr/>
        </p:nvCxnSpPr>
        <p:spPr>
          <a:xfrm flipV="1">
            <a:off x="4341713" y="1981722"/>
            <a:ext cx="4296" cy="1222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2" name="Rectangle 141">
            <a:extLst>
              <a:ext uri="{FF2B5EF4-FFF2-40B4-BE49-F238E27FC236}">
                <a16:creationId xmlns:a16="http://schemas.microsoft.com/office/drawing/2014/main" id="{3AA82073-77D6-4F67-8739-0D3EF11E8B1F}"/>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3" name="TextBox 2">
            <a:extLst>
              <a:ext uri="{FF2B5EF4-FFF2-40B4-BE49-F238E27FC236}">
                <a16:creationId xmlns:a16="http://schemas.microsoft.com/office/drawing/2014/main" id="{1809CC05-9DBB-435F-B02E-755E6A43F394}"/>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144" name="Rectangle 143">
            <a:extLst>
              <a:ext uri="{FF2B5EF4-FFF2-40B4-BE49-F238E27FC236}">
                <a16:creationId xmlns:a16="http://schemas.microsoft.com/office/drawing/2014/main" id="{69BE614E-5706-4C35-A105-1315C9BA2A6C}"/>
              </a:ext>
            </a:extLst>
          </p:cNvPr>
          <p:cNvSpPr/>
          <p:nvPr/>
        </p:nvSpPr>
        <p:spPr>
          <a:xfrm>
            <a:off x="4536831" y="4328983"/>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5" name="TextBox 45">
            <a:extLst>
              <a:ext uri="{FF2B5EF4-FFF2-40B4-BE49-F238E27FC236}">
                <a16:creationId xmlns:a16="http://schemas.microsoft.com/office/drawing/2014/main" id="{6F11598B-D1B1-43D1-BFAD-725368648FFB}"/>
              </a:ext>
            </a:extLst>
          </p:cNvPr>
          <p:cNvSpPr txBox="1"/>
          <p:nvPr/>
        </p:nvSpPr>
        <p:spPr>
          <a:xfrm>
            <a:off x="4878831" y="430440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146" name="TextBox 47">
            <a:extLst>
              <a:ext uri="{FF2B5EF4-FFF2-40B4-BE49-F238E27FC236}">
                <a16:creationId xmlns:a16="http://schemas.microsoft.com/office/drawing/2014/main" id="{344AFC43-E19E-47B7-A45F-7FF4007F3629}"/>
              </a:ext>
            </a:extLst>
          </p:cNvPr>
          <p:cNvSpPr txBox="1"/>
          <p:nvPr/>
        </p:nvSpPr>
        <p:spPr>
          <a:xfrm>
            <a:off x="2017143" y="4917640"/>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write_to_monitor_function</a:t>
            </a:r>
          </a:p>
        </p:txBody>
      </p:sp>
      <p:sp>
        <p:nvSpPr>
          <p:cNvPr id="147" name="Rectangle 146">
            <a:extLst>
              <a:ext uri="{FF2B5EF4-FFF2-40B4-BE49-F238E27FC236}">
                <a16:creationId xmlns:a16="http://schemas.microsoft.com/office/drawing/2014/main" id="{CAACF158-AC6E-4BCA-86D3-8C8EDAA96C71}"/>
              </a:ext>
            </a:extLst>
          </p:cNvPr>
          <p:cNvSpPr/>
          <p:nvPr/>
        </p:nvSpPr>
        <p:spPr>
          <a:xfrm>
            <a:off x="6233700" y="2685822"/>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8" name="Rectangle 147">
            <a:extLst>
              <a:ext uri="{FF2B5EF4-FFF2-40B4-BE49-F238E27FC236}">
                <a16:creationId xmlns:a16="http://schemas.microsoft.com/office/drawing/2014/main" id="{B3A55292-4456-41D8-9323-96FA4F082283}"/>
              </a:ext>
            </a:extLst>
          </p:cNvPr>
          <p:cNvSpPr/>
          <p:nvPr/>
        </p:nvSpPr>
        <p:spPr>
          <a:xfrm>
            <a:off x="4156930" y="2359573"/>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9" name="TextBox 56">
            <a:extLst>
              <a:ext uri="{FF2B5EF4-FFF2-40B4-BE49-F238E27FC236}">
                <a16:creationId xmlns:a16="http://schemas.microsoft.com/office/drawing/2014/main" id="{B68974B3-B0BC-489E-B5FF-70F9F820D826}"/>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150" name="TextBox 60">
            <a:extLst>
              <a:ext uri="{FF2B5EF4-FFF2-40B4-BE49-F238E27FC236}">
                <a16:creationId xmlns:a16="http://schemas.microsoft.com/office/drawing/2014/main" id="{3EF67936-8B7B-4446-891C-8335100188DE}"/>
              </a:ext>
            </a:extLst>
          </p:cNvPr>
          <p:cNvSpPr txBox="1"/>
          <p:nvPr/>
        </p:nvSpPr>
        <p:spPr>
          <a:xfrm>
            <a:off x="4502598" y="2301134"/>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151" name="TextBox 62">
            <a:extLst>
              <a:ext uri="{FF2B5EF4-FFF2-40B4-BE49-F238E27FC236}">
                <a16:creationId xmlns:a16="http://schemas.microsoft.com/office/drawing/2014/main" id="{61C05A65-720D-4FF6-9BD3-51495EB5E3D8}"/>
              </a:ext>
            </a:extLst>
          </p:cNvPr>
          <p:cNvSpPr txBox="1"/>
          <p:nvPr/>
        </p:nvSpPr>
        <p:spPr>
          <a:xfrm>
            <a:off x="3818250" y="975"/>
            <a:ext cx="43865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Generic UVM for Soft Processors</a:t>
            </a:r>
          </a:p>
        </p:txBody>
      </p:sp>
      <p:sp>
        <p:nvSpPr>
          <p:cNvPr id="152" name="Rectangle: Rounded Corners 151">
            <a:extLst>
              <a:ext uri="{FF2B5EF4-FFF2-40B4-BE49-F238E27FC236}">
                <a16:creationId xmlns:a16="http://schemas.microsoft.com/office/drawing/2014/main" id="{C8B7B364-791C-47FE-B83F-19B09ED7E6EF}"/>
              </a:ext>
            </a:extLst>
          </p:cNvPr>
          <p:cNvSpPr/>
          <p:nvPr/>
        </p:nvSpPr>
        <p:spPr>
          <a:xfrm>
            <a:off x="7136065" y="2729232"/>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53" name="Diamond 152">
            <a:extLst>
              <a:ext uri="{FF2B5EF4-FFF2-40B4-BE49-F238E27FC236}">
                <a16:creationId xmlns:a16="http://schemas.microsoft.com/office/drawing/2014/main" id="{E5510C85-712D-48FE-BB18-87D5ECCA3F82}"/>
              </a:ext>
            </a:extLst>
          </p:cNvPr>
          <p:cNvSpPr/>
          <p:nvPr/>
        </p:nvSpPr>
        <p:spPr>
          <a:xfrm>
            <a:off x="4264989" y="1810376"/>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54" name="Flowchart: Connector 153">
            <a:extLst>
              <a:ext uri="{FF2B5EF4-FFF2-40B4-BE49-F238E27FC236}">
                <a16:creationId xmlns:a16="http://schemas.microsoft.com/office/drawing/2014/main" id="{2C37E03F-48BB-4054-A90A-7556E716AC21}"/>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Tree>
    <p:extLst>
      <p:ext uri="{BB962C8B-B14F-4D97-AF65-F5344CB8AC3E}">
        <p14:creationId xmlns:p14="http://schemas.microsoft.com/office/powerpoint/2010/main" val="226753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CF70-F16E-45CD-980A-CF0AB29BDA11}"/>
              </a:ext>
            </a:extLst>
          </p:cNvPr>
          <p:cNvSpPr>
            <a:spLocks noGrp="1"/>
          </p:cNvSpPr>
          <p:nvPr>
            <p:ph type="title"/>
          </p:nvPr>
        </p:nvSpPr>
        <p:spPr/>
        <p:txBody>
          <a:bodyPr/>
          <a:lstStyle/>
          <a:p>
            <a:pPr algn="ctr"/>
            <a:r>
              <a:rPr lang="en-US" b="1" dirty="0"/>
              <a:t>GUVM Test bench Packages</a:t>
            </a:r>
            <a:endParaRPr lang="en-US" dirty="0"/>
          </a:p>
        </p:txBody>
      </p:sp>
      <p:sp>
        <p:nvSpPr>
          <p:cNvPr id="3" name="Content Placeholder 2">
            <a:extLst>
              <a:ext uri="{FF2B5EF4-FFF2-40B4-BE49-F238E27FC236}">
                <a16:creationId xmlns:a16="http://schemas.microsoft.com/office/drawing/2014/main" id="{938BCF12-D436-412A-9A97-739879E09E2F}"/>
              </a:ext>
            </a:extLst>
          </p:cNvPr>
          <p:cNvSpPr>
            <a:spLocks noGrp="1"/>
          </p:cNvSpPr>
          <p:nvPr>
            <p:ph idx="1"/>
          </p:nvPr>
        </p:nvSpPr>
        <p:spPr/>
        <p:txBody>
          <a:bodyPr/>
          <a:lstStyle/>
          <a:p>
            <a:r>
              <a:rPr lang="en-US" dirty="0"/>
              <a:t>The full Packages file consists of the three DUT processor packages, such that each package includes all the processor instructions, GUVM components classes and its format mapping. Then each package is included in the target package to grantee the test bench reusability .</a:t>
            </a:r>
          </a:p>
          <a:p>
            <a:pPr marL="0" indent="0">
              <a:buNone/>
            </a:pPr>
            <a:endParaRPr lang="en-US" dirty="0"/>
          </a:p>
        </p:txBody>
      </p:sp>
    </p:spTree>
    <p:extLst>
      <p:ext uri="{BB962C8B-B14F-4D97-AF65-F5344CB8AC3E}">
        <p14:creationId xmlns:p14="http://schemas.microsoft.com/office/powerpoint/2010/main" val="296276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051-2F8C-45DC-A15C-53110D29ABBD}"/>
              </a:ext>
            </a:extLst>
          </p:cNvPr>
          <p:cNvSpPr>
            <a:spLocks noGrp="1"/>
          </p:cNvSpPr>
          <p:nvPr>
            <p:ph type="title"/>
          </p:nvPr>
        </p:nvSpPr>
        <p:spPr/>
        <p:txBody>
          <a:bodyPr/>
          <a:lstStyle/>
          <a:p>
            <a:pPr algn="ctr"/>
            <a:r>
              <a:rPr lang="en-US" b="1" dirty="0"/>
              <a:t>Packages</a:t>
            </a:r>
          </a:p>
        </p:txBody>
      </p:sp>
      <p:sp>
        <p:nvSpPr>
          <p:cNvPr id="6" name="Rectangle: Rounded Corners 5">
            <a:extLst>
              <a:ext uri="{FF2B5EF4-FFF2-40B4-BE49-F238E27FC236}">
                <a16:creationId xmlns:a16="http://schemas.microsoft.com/office/drawing/2014/main" id="{B1F16338-9316-45DF-9889-C42DC3374897}"/>
              </a:ext>
            </a:extLst>
          </p:cNvPr>
          <p:cNvSpPr/>
          <p:nvPr/>
        </p:nvSpPr>
        <p:spPr>
          <a:xfrm>
            <a:off x="1041009" y="1690688"/>
            <a:ext cx="10312791" cy="458350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1BC5B485-EEB0-425B-9BFD-5D2DAB107923}"/>
              </a:ext>
            </a:extLst>
          </p:cNvPr>
          <p:cNvSpPr txBox="1"/>
          <p:nvPr/>
        </p:nvSpPr>
        <p:spPr>
          <a:xfrm>
            <a:off x="1786597" y="1770743"/>
            <a:ext cx="1215141" cy="369332"/>
          </a:xfrm>
          <a:prstGeom prst="rect">
            <a:avLst/>
          </a:prstGeom>
          <a:noFill/>
        </p:spPr>
        <p:txBody>
          <a:bodyPr wrap="none" rtlCol="0">
            <a:spAutoFit/>
          </a:bodyPr>
          <a:lstStyle/>
          <a:p>
            <a:r>
              <a:rPr lang="en-US" dirty="0"/>
              <a:t>Target_pkg</a:t>
            </a:r>
          </a:p>
        </p:txBody>
      </p:sp>
      <p:sp>
        <p:nvSpPr>
          <p:cNvPr id="8" name="Rectangle: Rounded Corners 7">
            <a:extLst>
              <a:ext uri="{FF2B5EF4-FFF2-40B4-BE49-F238E27FC236}">
                <a16:creationId xmlns:a16="http://schemas.microsoft.com/office/drawing/2014/main" id="{AA40BB61-2BEE-4711-8129-0950311E26AC}"/>
              </a:ext>
            </a:extLst>
          </p:cNvPr>
          <p:cNvSpPr/>
          <p:nvPr/>
        </p:nvSpPr>
        <p:spPr>
          <a:xfrm>
            <a:off x="1445748"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AECEE42-E936-4610-961F-AFC2D25EC042}"/>
              </a:ext>
            </a:extLst>
          </p:cNvPr>
          <p:cNvSpPr/>
          <p:nvPr/>
        </p:nvSpPr>
        <p:spPr>
          <a:xfrm>
            <a:off x="4748431"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C057029-BF0F-4C1E-AB07-19067555E22B}"/>
              </a:ext>
            </a:extLst>
          </p:cNvPr>
          <p:cNvSpPr/>
          <p:nvPr/>
        </p:nvSpPr>
        <p:spPr>
          <a:xfrm>
            <a:off x="8051114"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TextBox 10">
            <a:extLst>
              <a:ext uri="{FF2B5EF4-FFF2-40B4-BE49-F238E27FC236}">
                <a16:creationId xmlns:a16="http://schemas.microsoft.com/office/drawing/2014/main" id="{4E771CDC-B2BB-43FC-A8D8-BEFAD52C6F8B}"/>
              </a:ext>
            </a:extLst>
          </p:cNvPr>
          <p:cNvSpPr txBox="1"/>
          <p:nvPr/>
        </p:nvSpPr>
        <p:spPr>
          <a:xfrm>
            <a:off x="1589650" y="2443424"/>
            <a:ext cx="1091966" cy="369332"/>
          </a:xfrm>
          <a:prstGeom prst="rect">
            <a:avLst/>
          </a:prstGeom>
          <a:noFill/>
        </p:spPr>
        <p:txBody>
          <a:bodyPr wrap="none" rtlCol="0">
            <a:spAutoFit/>
          </a:bodyPr>
          <a:lstStyle/>
          <a:p>
            <a:r>
              <a:rPr lang="en-US" dirty="0"/>
              <a:t>Leon_pkg</a:t>
            </a:r>
          </a:p>
        </p:txBody>
      </p:sp>
      <p:sp>
        <p:nvSpPr>
          <p:cNvPr id="12" name="Rectangle 11">
            <a:extLst>
              <a:ext uri="{FF2B5EF4-FFF2-40B4-BE49-F238E27FC236}">
                <a16:creationId xmlns:a16="http://schemas.microsoft.com/office/drawing/2014/main" id="{3CD6CD23-ADB9-49F4-97DB-F31A4A74FB58}"/>
              </a:ext>
            </a:extLst>
          </p:cNvPr>
          <p:cNvSpPr/>
          <p:nvPr/>
        </p:nvSpPr>
        <p:spPr>
          <a:xfrm>
            <a:off x="5004034" y="2443424"/>
            <a:ext cx="1269899" cy="369332"/>
          </a:xfrm>
          <a:prstGeom prst="rect">
            <a:avLst/>
          </a:prstGeom>
        </p:spPr>
        <p:txBody>
          <a:bodyPr wrap="none">
            <a:spAutoFit/>
          </a:bodyPr>
          <a:lstStyle/>
          <a:p>
            <a:r>
              <a:rPr lang="en-US" dirty="0"/>
              <a:t>Amber_pkg</a:t>
            </a:r>
          </a:p>
        </p:txBody>
      </p:sp>
      <p:sp>
        <p:nvSpPr>
          <p:cNvPr id="13" name="Rectangle 12">
            <a:extLst>
              <a:ext uri="{FF2B5EF4-FFF2-40B4-BE49-F238E27FC236}">
                <a16:creationId xmlns:a16="http://schemas.microsoft.com/office/drawing/2014/main" id="{3AD5FA2F-0FE3-414B-8633-83BB320884D9}"/>
              </a:ext>
            </a:extLst>
          </p:cNvPr>
          <p:cNvSpPr/>
          <p:nvPr/>
        </p:nvSpPr>
        <p:spPr>
          <a:xfrm>
            <a:off x="8249418" y="2443424"/>
            <a:ext cx="1104790" cy="369332"/>
          </a:xfrm>
          <a:prstGeom prst="rect">
            <a:avLst/>
          </a:prstGeom>
        </p:spPr>
        <p:txBody>
          <a:bodyPr wrap="none">
            <a:spAutoFit/>
          </a:bodyPr>
          <a:lstStyle/>
          <a:p>
            <a:r>
              <a:rPr lang="en-US" dirty="0"/>
              <a:t>Riscy_pkg</a:t>
            </a:r>
          </a:p>
        </p:txBody>
      </p:sp>
      <p:sp>
        <p:nvSpPr>
          <p:cNvPr id="14" name="TextBox 13">
            <a:extLst>
              <a:ext uri="{FF2B5EF4-FFF2-40B4-BE49-F238E27FC236}">
                <a16:creationId xmlns:a16="http://schemas.microsoft.com/office/drawing/2014/main" id="{1407ABD0-C6E7-4CAE-99C8-62B861C0C5EC}"/>
              </a:ext>
            </a:extLst>
          </p:cNvPr>
          <p:cNvSpPr txBox="1"/>
          <p:nvPr/>
        </p:nvSpPr>
        <p:spPr>
          <a:xfrm>
            <a:off x="1994807" y="3623432"/>
            <a:ext cx="1950214" cy="369332"/>
          </a:xfrm>
          <a:prstGeom prst="rect">
            <a:avLst/>
          </a:prstGeom>
          <a:noFill/>
        </p:spPr>
        <p:txBody>
          <a:bodyPr wrap="none" rtlCol="0">
            <a:spAutoFit/>
          </a:bodyPr>
          <a:lstStyle/>
          <a:p>
            <a:r>
              <a:rPr lang="en-US" dirty="0"/>
              <a:t>Instruction_enums</a:t>
            </a:r>
          </a:p>
        </p:txBody>
      </p:sp>
      <p:sp>
        <p:nvSpPr>
          <p:cNvPr id="15" name="TextBox 14">
            <a:extLst>
              <a:ext uri="{FF2B5EF4-FFF2-40B4-BE49-F238E27FC236}">
                <a16:creationId xmlns:a16="http://schemas.microsoft.com/office/drawing/2014/main" id="{AEDFA05A-273E-4B38-A3FB-836931890815}"/>
              </a:ext>
            </a:extLst>
          </p:cNvPr>
          <p:cNvSpPr txBox="1"/>
          <p:nvPr/>
        </p:nvSpPr>
        <p:spPr>
          <a:xfrm>
            <a:off x="1882212" y="4136903"/>
            <a:ext cx="2175404" cy="369332"/>
          </a:xfrm>
          <a:prstGeom prst="rect">
            <a:avLst/>
          </a:prstGeom>
          <a:noFill/>
        </p:spPr>
        <p:txBody>
          <a:bodyPr wrap="none" rtlCol="0">
            <a:spAutoFit/>
          </a:bodyPr>
          <a:lstStyle/>
          <a:p>
            <a:r>
              <a:rPr lang="en-US" dirty="0"/>
              <a:t>Get_format_function</a:t>
            </a:r>
          </a:p>
        </p:txBody>
      </p:sp>
      <p:sp>
        <p:nvSpPr>
          <p:cNvPr id="16" name="TextBox 15">
            <a:extLst>
              <a:ext uri="{FF2B5EF4-FFF2-40B4-BE49-F238E27FC236}">
                <a16:creationId xmlns:a16="http://schemas.microsoft.com/office/drawing/2014/main" id="{1294CBC3-44BC-4AB0-A3F3-B47A90F38AB8}"/>
              </a:ext>
            </a:extLst>
          </p:cNvPr>
          <p:cNvSpPr txBox="1"/>
          <p:nvPr/>
        </p:nvSpPr>
        <p:spPr>
          <a:xfrm>
            <a:off x="1556450"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17" name="TextBox 16">
            <a:extLst>
              <a:ext uri="{FF2B5EF4-FFF2-40B4-BE49-F238E27FC236}">
                <a16:creationId xmlns:a16="http://schemas.microsoft.com/office/drawing/2014/main" id="{0283EE4F-26DD-4074-8582-7F280D9A2B19}"/>
              </a:ext>
            </a:extLst>
          </p:cNvPr>
          <p:cNvSpPr txBox="1"/>
          <p:nvPr/>
        </p:nvSpPr>
        <p:spPr>
          <a:xfrm>
            <a:off x="5263874" y="3623432"/>
            <a:ext cx="1950214" cy="369332"/>
          </a:xfrm>
          <a:prstGeom prst="rect">
            <a:avLst/>
          </a:prstGeom>
          <a:noFill/>
        </p:spPr>
        <p:txBody>
          <a:bodyPr wrap="none" rtlCol="0">
            <a:spAutoFit/>
          </a:bodyPr>
          <a:lstStyle/>
          <a:p>
            <a:r>
              <a:rPr lang="en-US" dirty="0"/>
              <a:t>Instruction_enums</a:t>
            </a:r>
          </a:p>
        </p:txBody>
      </p:sp>
      <p:sp>
        <p:nvSpPr>
          <p:cNvPr id="18" name="TextBox 17">
            <a:extLst>
              <a:ext uri="{FF2B5EF4-FFF2-40B4-BE49-F238E27FC236}">
                <a16:creationId xmlns:a16="http://schemas.microsoft.com/office/drawing/2014/main" id="{1BC04382-4785-4B71-B35C-2E550832AAAC}"/>
              </a:ext>
            </a:extLst>
          </p:cNvPr>
          <p:cNvSpPr txBox="1"/>
          <p:nvPr/>
        </p:nvSpPr>
        <p:spPr>
          <a:xfrm>
            <a:off x="5151279" y="4136903"/>
            <a:ext cx="2175404" cy="369332"/>
          </a:xfrm>
          <a:prstGeom prst="rect">
            <a:avLst/>
          </a:prstGeom>
          <a:noFill/>
        </p:spPr>
        <p:txBody>
          <a:bodyPr wrap="none" rtlCol="0">
            <a:spAutoFit/>
          </a:bodyPr>
          <a:lstStyle/>
          <a:p>
            <a:r>
              <a:rPr lang="en-US" dirty="0"/>
              <a:t>Get_format_function</a:t>
            </a:r>
          </a:p>
        </p:txBody>
      </p:sp>
      <p:sp>
        <p:nvSpPr>
          <p:cNvPr id="19" name="TextBox 18">
            <a:extLst>
              <a:ext uri="{FF2B5EF4-FFF2-40B4-BE49-F238E27FC236}">
                <a16:creationId xmlns:a16="http://schemas.microsoft.com/office/drawing/2014/main" id="{EBE2C113-8F8E-4044-A83B-B24CEF884FBC}"/>
              </a:ext>
            </a:extLst>
          </p:cNvPr>
          <p:cNvSpPr txBox="1"/>
          <p:nvPr/>
        </p:nvSpPr>
        <p:spPr>
          <a:xfrm>
            <a:off x="4825517"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23" name="TextBox 22">
            <a:extLst>
              <a:ext uri="{FF2B5EF4-FFF2-40B4-BE49-F238E27FC236}">
                <a16:creationId xmlns:a16="http://schemas.microsoft.com/office/drawing/2014/main" id="{237CBCE5-B2CC-41FA-8CE8-83BE954F8A67}"/>
              </a:ext>
            </a:extLst>
          </p:cNvPr>
          <p:cNvSpPr txBox="1"/>
          <p:nvPr/>
        </p:nvSpPr>
        <p:spPr>
          <a:xfrm>
            <a:off x="8600176" y="3623432"/>
            <a:ext cx="1950214" cy="369332"/>
          </a:xfrm>
          <a:prstGeom prst="rect">
            <a:avLst/>
          </a:prstGeom>
          <a:noFill/>
        </p:spPr>
        <p:txBody>
          <a:bodyPr wrap="none" rtlCol="0">
            <a:spAutoFit/>
          </a:bodyPr>
          <a:lstStyle/>
          <a:p>
            <a:r>
              <a:rPr lang="en-US" dirty="0"/>
              <a:t>Instruction_enums</a:t>
            </a:r>
          </a:p>
        </p:txBody>
      </p:sp>
      <p:sp>
        <p:nvSpPr>
          <p:cNvPr id="24" name="TextBox 23">
            <a:extLst>
              <a:ext uri="{FF2B5EF4-FFF2-40B4-BE49-F238E27FC236}">
                <a16:creationId xmlns:a16="http://schemas.microsoft.com/office/drawing/2014/main" id="{59AD2797-5B4A-4ADB-BDF9-7EF94AA25029}"/>
              </a:ext>
            </a:extLst>
          </p:cNvPr>
          <p:cNvSpPr txBox="1"/>
          <p:nvPr/>
        </p:nvSpPr>
        <p:spPr>
          <a:xfrm>
            <a:off x="8487581" y="4136903"/>
            <a:ext cx="2175404" cy="369332"/>
          </a:xfrm>
          <a:prstGeom prst="rect">
            <a:avLst/>
          </a:prstGeom>
          <a:noFill/>
        </p:spPr>
        <p:txBody>
          <a:bodyPr wrap="none" rtlCol="0">
            <a:spAutoFit/>
          </a:bodyPr>
          <a:lstStyle/>
          <a:p>
            <a:r>
              <a:rPr lang="en-US" dirty="0"/>
              <a:t>Get_format_function</a:t>
            </a:r>
          </a:p>
        </p:txBody>
      </p:sp>
      <p:sp>
        <p:nvSpPr>
          <p:cNvPr id="25" name="TextBox 24">
            <a:extLst>
              <a:ext uri="{FF2B5EF4-FFF2-40B4-BE49-F238E27FC236}">
                <a16:creationId xmlns:a16="http://schemas.microsoft.com/office/drawing/2014/main" id="{AB1079A9-F0FA-4C24-8B57-CBAB808D2398}"/>
              </a:ext>
            </a:extLst>
          </p:cNvPr>
          <p:cNvSpPr txBox="1"/>
          <p:nvPr/>
        </p:nvSpPr>
        <p:spPr>
          <a:xfrm>
            <a:off x="8161819"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26" name="TextBox 25">
            <a:extLst>
              <a:ext uri="{FF2B5EF4-FFF2-40B4-BE49-F238E27FC236}">
                <a16:creationId xmlns:a16="http://schemas.microsoft.com/office/drawing/2014/main" id="{E6C7E1BE-23FF-4348-8790-96D9AE1D116A}"/>
              </a:ext>
            </a:extLst>
          </p:cNvPr>
          <p:cNvSpPr txBox="1"/>
          <p:nvPr/>
        </p:nvSpPr>
        <p:spPr>
          <a:xfrm>
            <a:off x="2040140" y="3254100"/>
            <a:ext cx="1859548" cy="369332"/>
          </a:xfrm>
          <a:prstGeom prst="rect">
            <a:avLst/>
          </a:prstGeom>
          <a:noFill/>
        </p:spPr>
        <p:txBody>
          <a:bodyPr wrap="none" rtlCol="0">
            <a:spAutoFit/>
          </a:bodyPr>
          <a:lstStyle/>
          <a:p>
            <a:r>
              <a:rPr lang="en-US" dirty="0"/>
              <a:t>`include GUVM.sv</a:t>
            </a:r>
          </a:p>
        </p:txBody>
      </p:sp>
      <p:sp>
        <p:nvSpPr>
          <p:cNvPr id="27" name="TextBox 26">
            <a:extLst>
              <a:ext uri="{FF2B5EF4-FFF2-40B4-BE49-F238E27FC236}">
                <a16:creationId xmlns:a16="http://schemas.microsoft.com/office/drawing/2014/main" id="{D91653BD-7730-49AE-BD0F-8B26FC49EE42}"/>
              </a:ext>
            </a:extLst>
          </p:cNvPr>
          <p:cNvSpPr txBox="1"/>
          <p:nvPr/>
        </p:nvSpPr>
        <p:spPr>
          <a:xfrm>
            <a:off x="5309207" y="3294627"/>
            <a:ext cx="1859548" cy="369332"/>
          </a:xfrm>
          <a:prstGeom prst="rect">
            <a:avLst/>
          </a:prstGeom>
          <a:noFill/>
        </p:spPr>
        <p:txBody>
          <a:bodyPr wrap="none" rtlCol="0">
            <a:spAutoFit/>
          </a:bodyPr>
          <a:lstStyle/>
          <a:p>
            <a:r>
              <a:rPr lang="en-US" dirty="0"/>
              <a:t>`include GUVM.sv</a:t>
            </a:r>
          </a:p>
        </p:txBody>
      </p:sp>
      <p:sp>
        <p:nvSpPr>
          <p:cNvPr id="28" name="TextBox 27">
            <a:extLst>
              <a:ext uri="{FF2B5EF4-FFF2-40B4-BE49-F238E27FC236}">
                <a16:creationId xmlns:a16="http://schemas.microsoft.com/office/drawing/2014/main" id="{6A85D0EC-903E-4869-ACFE-C7C9875B8D92}"/>
              </a:ext>
            </a:extLst>
          </p:cNvPr>
          <p:cNvSpPr txBox="1"/>
          <p:nvPr/>
        </p:nvSpPr>
        <p:spPr>
          <a:xfrm>
            <a:off x="8645509" y="3276984"/>
            <a:ext cx="1859548" cy="369332"/>
          </a:xfrm>
          <a:prstGeom prst="rect">
            <a:avLst/>
          </a:prstGeom>
          <a:noFill/>
        </p:spPr>
        <p:txBody>
          <a:bodyPr wrap="none" rtlCol="0">
            <a:spAutoFit/>
          </a:bodyPr>
          <a:lstStyle/>
          <a:p>
            <a:r>
              <a:rPr lang="en-US" dirty="0"/>
              <a:t>`include GUVM.sv</a:t>
            </a:r>
          </a:p>
        </p:txBody>
      </p:sp>
    </p:spTree>
    <p:extLst>
      <p:ext uri="{BB962C8B-B14F-4D97-AF65-F5344CB8AC3E}">
        <p14:creationId xmlns:p14="http://schemas.microsoft.com/office/powerpoint/2010/main" val="314059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A308-3857-4803-B255-725D0C2B5032}"/>
              </a:ext>
            </a:extLst>
          </p:cNvPr>
          <p:cNvSpPr>
            <a:spLocks noGrp="1"/>
          </p:cNvSpPr>
          <p:nvPr>
            <p:ph type="title"/>
          </p:nvPr>
        </p:nvSpPr>
        <p:spPr>
          <a:xfrm>
            <a:off x="838200" y="365125"/>
            <a:ext cx="10515600" cy="5616821"/>
          </a:xfrm>
        </p:spPr>
        <p:txBody>
          <a:bodyPr/>
          <a:lstStyle/>
          <a:p>
            <a:pPr algn="ctr"/>
            <a:r>
              <a:rPr lang="en-US" dirty="0"/>
              <a:t> </a:t>
            </a:r>
            <a:r>
              <a:rPr lang="en-US" b="1" dirty="0"/>
              <a:t>GUVM components</a:t>
            </a:r>
          </a:p>
        </p:txBody>
      </p:sp>
    </p:spTree>
    <p:extLst>
      <p:ext uri="{BB962C8B-B14F-4D97-AF65-F5344CB8AC3E}">
        <p14:creationId xmlns:p14="http://schemas.microsoft.com/office/powerpoint/2010/main" val="337724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E870-CE85-4D49-947B-B2B793095FAA}"/>
              </a:ext>
            </a:extLst>
          </p:cNvPr>
          <p:cNvSpPr>
            <a:spLocks noGrp="1"/>
          </p:cNvSpPr>
          <p:nvPr>
            <p:ph type="title"/>
          </p:nvPr>
        </p:nvSpPr>
        <p:spPr/>
        <p:txBody>
          <a:bodyPr>
            <a:normAutofit fontScale="90000"/>
          </a:bodyPr>
          <a:lstStyle/>
          <a:p>
            <a:pPr algn="ctr"/>
            <a:br>
              <a:rPr lang="en-US" dirty="0"/>
            </a:br>
            <a:r>
              <a:rPr lang="en-US" b="1" dirty="0"/>
              <a:t>GUVM Test</a:t>
            </a:r>
            <a:br>
              <a:rPr lang="en-US" dirty="0"/>
            </a:br>
            <a:endParaRPr lang="en-US" dirty="0"/>
          </a:p>
        </p:txBody>
      </p:sp>
      <p:sp>
        <p:nvSpPr>
          <p:cNvPr id="3" name="Content Placeholder 2">
            <a:extLst>
              <a:ext uri="{FF2B5EF4-FFF2-40B4-BE49-F238E27FC236}">
                <a16:creationId xmlns:a16="http://schemas.microsoft.com/office/drawing/2014/main" id="{D5B64787-8C0A-4552-BDDF-2BF88B985B0D}"/>
              </a:ext>
            </a:extLst>
          </p:cNvPr>
          <p:cNvSpPr>
            <a:spLocks noGrp="1"/>
          </p:cNvSpPr>
          <p:nvPr>
            <p:ph idx="1"/>
          </p:nvPr>
        </p:nvSpPr>
        <p:spPr/>
        <p:txBody>
          <a:bodyPr/>
          <a:lstStyle/>
          <a:p>
            <a:r>
              <a:rPr lang="en-US" dirty="0"/>
              <a:t>The GUVM Test is the top-level UVM Component in the UVM Test bench. </a:t>
            </a:r>
          </a:p>
          <a:p>
            <a:r>
              <a:rPr lang="en-US" dirty="0"/>
              <a:t>The GUVM Test Instantiates the top-level environment, configures the environment (via factory overrides or the configuration database), and applies stimulus by invoking GUVM Sequences through the environment to the DUT processor. </a:t>
            </a:r>
          </a:p>
        </p:txBody>
      </p:sp>
    </p:spTree>
    <p:extLst>
      <p:ext uri="{BB962C8B-B14F-4D97-AF65-F5344CB8AC3E}">
        <p14:creationId xmlns:p14="http://schemas.microsoft.com/office/powerpoint/2010/main" val="341349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4C99-6FFB-4A01-8242-0242705FB5EE}"/>
              </a:ext>
            </a:extLst>
          </p:cNvPr>
          <p:cNvSpPr>
            <a:spLocks noGrp="1"/>
          </p:cNvSpPr>
          <p:nvPr>
            <p:ph type="title"/>
          </p:nvPr>
        </p:nvSpPr>
        <p:spPr/>
        <p:txBody>
          <a:bodyPr>
            <a:normAutofit fontScale="90000"/>
          </a:bodyPr>
          <a:lstStyle/>
          <a:p>
            <a:pPr algn="ctr"/>
            <a:br>
              <a:rPr lang="en-US" dirty="0"/>
            </a:br>
            <a:r>
              <a:rPr lang="en-US" b="1" dirty="0"/>
              <a:t>GUVM Environment</a:t>
            </a:r>
            <a:br>
              <a:rPr lang="en-US" dirty="0"/>
            </a:br>
            <a:endParaRPr lang="en-US" dirty="0"/>
          </a:p>
        </p:txBody>
      </p:sp>
      <p:sp>
        <p:nvSpPr>
          <p:cNvPr id="3" name="Content Placeholder 2">
            <a:extLst>
              <a:ext uri="{FF2B5EF4-FFF2-40B4-BE49-F238E27FC236}">
                <a16:creationId xmlns:a16="http://schemas.microsoft.com/office/drawing/2014/main" id="{B77690C1-00DB-463F-B461-071C9B0FF166}"/>
              </a:ext>
            </a:extLst>
          </p:cNvPr>
          <p:cNvSpPr>
            <a:spLocks noGrp="1"/>
          </p:cNvSpPr>
          <p:nvPr>
            <p:ph idx="1"/>
          </p:nvPr>
        </p:nvSpPr>
        <p:spPr/>
        <p:txBody>
          <a:bodyPr>
            <a:normAutofit/>
          </a:bodyPr>
          <a:lstStyle/>
          <a:p>
            <a:r>
              <a:rPr lang="en-US" dirty="0"/>
              <a:t>The UVM Environment is the higher-level verification and hierarchical component that groups together other verification components that are interrelated. It consists of  GUVM Agent, GUVM Scoreboard and GUVM Monitor. </a:t>
            </a:r>
          </a:p>
          <a:p>
            <a:r>
              <a:rPr lang="en-US" dirty="0"/>
              <a:t>The top-level UVM Environment encapsulates all the verification components targeting the DUT processor. The configuration of the environment enables customization of its topology and behavior. </a:t>
            </a:r>
          </a:p>
          <a:p>
            <a:r>
              <a:rPr lang="en-US" dirty="0"/>
              <a:t>The GUVM environment is the generation of the constrained random traffic to stimulate the DUT processor, monitoring of the DUT processor response and checking of the ongoing traffic. </a:t>
            </a:r>
          </a:p>
        </p:txBody>
      </p:sp>
    </p:spTree>
    <p:extLst>
      <p:ext uri="{BB962C8B-B14F-4D97-AF65-F5344CB8AC3E}">
        <p14:creationId xmlns:p14="http://schemas.microsoft.com/office/powerpoint/2010/main" val="78873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1730-B520-49CD-A8CB-23F0C6199009}"/>
              </a:ext>
            </a:extLst>
          </p:cNvPr>
          <p:cNvSpPr>
            <a:spLocks noGrp="1"/>
          </p:cNvSpPr>
          <p:nvPr>
            <p:ph type="title"/>
          </p:nvPr>
        </p:nvSpPr>
        <p:spPr/>
        <p:txBody>
          <a:bodyPr/>
          <a:lstStyle/>
          <a:p>
            <a:pPr algn="ctr"/>
            <a:r>
              <a:rPr lang="en-US" b="1" dirty="0"/>
              <a:t>GUVM Agent</a:t>
            </a:r>
            <a:endParaRPr lang="en-US" dirty="0"/>
          </a:p>
        </p:txBody>
      </p:sp>
      <p:sp>
        <p:nvSpPr>
          <p:cNvPr id="3" name="Content Placeholder 2">
            <a:extLst>
              <a:ext uri="{FF2B5EF4-FFF2-40B4-BE49-F238E27FC236}">
                <a16:creationId xmlns:a16="http://schemas.microsoft.com/office/drawing/2014/main" id="{CC1788E6-A189-4F75-87A2-E233F8CD42BA}"/>
              </a:ext>
            </a:extLst>
          </p:cNvPr>
          <p:cNvSpPr>
            <a:spLocks noGrp="1"/>
          </p:cNvSpPr>
          <p:nvPr>
            <p:ph idx="1"/>
          </p:nvPr>
        </p:nvSpPr>
        <p:spPr/>
        <p:txBody>
          <a:bodyPr>
            <a:normAutofit/>
          </a:bodyPr>
          <a:lstStyle/>
          <a:p>
            <a:pPr marL="0" indent="0">
              <a:buNone/>
            </a:pPr>
            <a:endParaRPr lang="en-US" dirty="0"/>
          </a:p>
          <a:p>
            <a:r>
              <a:rPr lang="en-US" dirty="0"/>
              <a:t>The GUVM agent is the hierarchical component that contains other verification components that are dealing with the DUT interface.</a:t>
            </a:r>
          </a:p>
          <a:p>
            <a:r>
              <a:rPr lang="en-US" dirty="0"/>
              <a:t>UVM Agent includes the GUVM Sequencer and GUVM Driver. </a:t>
            </a:r>
          </a:p>
          <a:p>
            <a:r>
              <a:rPr lang="en-US" dirty="0"/>
              <a:t>The GUVM agent is an active agent, such that it stimulates the DUT processor by driving transactions according to the specified test scenario. </a:t>
            </a:r>
          </a:p>
        </p:txBody>
      </p:sp>
    </p:spTree>
    <p:extLst>
      <p:ext uri="{BB962C8B-B14F-4D97-AF65-F5344CB8AC3E}">
        <p14:creationId xmlns:p14="http://schemas.microsoft.com/office/powerpoint/2010/main" val="99190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3FBB-35AD-4BFB-8DBA-810F188DCA0F}"/>
              </a:ext>
            </a:extLst>
          </p:cNvPr>
          <p:cNvSpPr>
            <a:spLocks noGrp="1"/>
          </p:cNvSpPr>
          <p:nvPr>
            <p:ph type="title"/>
          </p:nvPr>
        </p:nvSpPr>
        <p:spPr/>
        <p:txBody>
          <a:bodyPr/>
          <a:lstStyle/>
          <a:p>
            <a:pPr algn="ctr"/>
            <a:r>
              <a:rPr lang="en-US" dirty="0"/>
              <a:t>GUVM Sequence Item</a:t>
            </a:r>
          </a:p>
        </p:txBody>
      </p:sp>
      <p:sp>
        <p:nvSpPr>
          <p:cNvPr id="3" name="Content Placeholder 2">
            <a:extLst>
              <a:ext uri="{FF2B5EF4-FFF2-40B4-BE49-F238E27FC236}">
                <a16:creationId xmlns:a16="http://schemas.microsoft.com/office/drawing/2014/main" id="{7C8516A8-B585-478E-8445-4AF507041C06}"/>
              </a:ext>
            </a:extLst>
          </p:cNvPr>
          <p:cNvSpPr>
            <a:spLocks noGrp="1"/>
          </p:cNvSpPr>
          <p:nvPr>
            <p:ph idx="1"/>
          </p:nvPr>
        </p:nvSpPr>
        <p:spPr/>
        <p:txBody>
          <a:bodyPr/>
          <a:lstStyle/>
          <a:p>
            <a:r>
              <a:rPr lang="en-US" dirty="0"/>
              <a:t>It handles the randomization of instruction and data </a:t>
            </a:r>
          </a:p>
          <a:p>
            <a:r>
              <a:rPr lang="en-US" dirty="0"/>
              <a:t>It has variables to save the data of instruction’s input operands </a:t>
            </a:r>
          </a:p>
          <a:p>
            <a:r>
              <a:rPr lang="en-US" dirty="0"/>
              <a:t>It has randomization functions</a:t>
            </a:r>
          </a:p>
        </p:txBody>
      </p:sp>
    </p:spTree>
    <p:extLst>
      <p:ext uri="{BB962C8B-B14F-4D97-AF65-F5344CB8AC3E}">
        <p14:creationId xmlns:p14="http://schemas.microsoft.com/office/powerpoint/2010/main" val="658024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1127</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GUVM test bench Architecture </vt:lpstr>
      <vt:lpstr>PowerPoint Presentation</vt:lpstr>
      <vt:lpstr>GUVM Test bench Packages</vt:lpstr>
      <vt:lpstr>Packages</vt:lpstr>
      <vt:lpstr> GUVM components</vt:lpstr>
      <vt:lpstr> GUVM Test </vt:lpstr>
      <vt:lpstr> GUVM Environment </vt:lpstr>
      <vt:lpstr>GUVM Agent</vt:lpstr>
      <vt:lpstr>GUVM Sequence Item</vt:lpstr>
      <vt:lpstr>Target Sequence Item</vt:lpstr>
      <vt:lpstr>GUVM Sequence</vt:lpstr>
      <vt:lpstr> GUVM Sequencer </vt:lpstr>
      <vt:lpstr> GUVM Driver  </vt:lpstr>
      <vt:lpstr>GUVM Interface</vt:lpstr>
      <vt:lpstr> GUVM Monitor  </vt:lpstr>
      <vt:lpstr>GUVM Result Transaction </vt:lpstr>
      <vt:lpstr> GUVM Scoreboard </vt:lpstr>
      <vt:lpstr>PowerPoint Presentation</vt:lpstr>
      <vt:lpstr> GUVM Sequence  And GUVM Transaction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GUVM Block Diagram</dc:title>
  <dc:creator>Karim Ayman</dc:creator>
  <cp:lastModifiedBy>Karim Ayman</cp:lastModifiedBy>
  <cp:revision>40</cp:revision>
  <dcterms:created xsi:type="dcterms:W3CDTF">2020-03-30T13:50:25Z</dcterms:created>
  <dcterms:modified xsi:type="dcterms:W3CDTF">2020-03-31T08:43:10Z</dcterms:modified>
</cp:coreProperties>
</file>