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A5A5A5"/>
    <a:srgbClr val="5B9BD5"/>
    <a:srgbClr val="F7C8A8"/>
    <a:srgbClr val="FFFFFF"/>
    <a:srgbClr val="70AD47"/>
    <a:srgbClr val="809FD7"/>
    <a:srgbClr val="73A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D873-557B-4BFB-8886-C344C5BDD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D1AE4B-373A-4387-8ED8-1A1EC5675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A54F88-C546-4BF9-8182-32A63E55AC98}"/>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5D5CA111-C341-45B4-B672-8390DE396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EBD38-5867-46EE-8397-20A7566287E1}"/>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189843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066F-C42A-4BFD-96AF-47FCC8C47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61E67F-0E93-4FE9-A362-A0851F67FE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F520-D2D6-42FA-BD1C-5A9FB3ED39AA}"/>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93D6F68B-EC22-459F-991F-A4FD349FD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37552-D3AD-49FC-9E28-5CC6F6387497}"/>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99927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81918-3C27-4E52-A21A-7664F83C17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328C59-4BCD-4110-9499-CF70D7E2A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9F1C-7695-424E-8EB0-946F2B18C3EC}"/>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20C4D9AA-67A2-4289-8E9B-826310276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233DA-B1C3-473C-A8B2-C06D8F9A7C4E}"/>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73829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1A59-3FBC-4D68-8ABF-A00304397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7B618-29E9-46C6-806E-A70208D84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6724F-CD0A-4AFE-964A-24EDF996781D}"/>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345D1C11-04CE-413E-B858-34739887B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AADA-2E51-4778-AB6F-018638E3232D}"/>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45649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2F2B-BF61-49E4-BABE-D1DAE0E5A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BB32B-7016-44B6-AD51-6E1B8E5E7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37B211-F3EC-4775-81E0-52AB9CB7F83D}"/>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8F94BADF-E5F2-4154-8AE8-A3CE4858D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D3EC6-87A0-4B49-A113-53634A29FCE7}"/>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28918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B9D6-A653-4FC4-A7AD-A0422A209F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E237D-BDE2-4035-8A4E-573D5422CE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69FB6-C171-46CC-A2E8-090525ED5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DFEC4A-5A29-4A4E-9D5F-490778CB3678}"/>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6" name="Footer Placeholder 5">
            <a:extLst>
              <a:ext uri="{FF2B5EF4-FFF2-40B4-BE49-F238E27FC236}">
                <a16:creationId xmlns:a16="http://schemas.microsoft.com/office/drawing/2014/main" id="{B0919B96-A11E-4CCD-97B4-46ECF31F4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A671D-3E4C-44C9-97F1-FCC5AB856B13}"/>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182873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CF30-4253-47C2-BE66-11AC021A5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95B800-EBA9-405A-A306-E0364A5E8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8F1B1-EB0F-48D2-891F-F275C678B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DCD4B1-89DF-46D7-9AAE-1A0F7E3DF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92499-2771-48D3-B95F-4CCEEABFD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D26A35-02F8-4381-9670-C7FD8FA59B83}"/>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8" name="Footer Placeholder 7">
            <a:extLst>
              <a:ext uri="{FF2B5EF4-FFF2-40B4-BE49-F238E27FC236}">
                <a16:creationId xmlns:a16="http://schemas.microsoft.com/office/drawing/2014/main" id="{B686B86A-CB2E-477B-AF87-CC0A34B35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A15EA3-649E-468E-91F3-C5DE32B713A2}"/>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405309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CB6E-B263-40B0-B09D-A7C19C905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2769E-C0C8-4096-8309-7D3D9CC77722}"/>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4" name="Footer Placeholder 3">
            <a:extLst>
              <a:ext uri="{FF2B5EF4-FFF2-40B4-BE49-F238E27FC236}">
                <a16:creationId xmlns:a16="http://schemas.microsoft.com/office/drawing/2014/main" id="{D21EA137-8007-47C1-BE95-97E2D69F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44AC2-05F4-45A5-85BC-A9B040F2A304}"/>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8476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B8CE4-B79E-4907-946B-F5C9D8D7D585}"/>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3" name="Footer Placeholder 2">
            <a:extLst>
              <a:ext uri="{FF2B5EF4-FFF2-40B4-BE49-F238E27FC236}">
                <a16:creationId xmlns:a16="http://schemas.microsoft.com/office/drawing/2014/main" id="{0D3E5972-071C-45E3-A0B6-DEEC8BEC48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F490F3-576E-4FBF-BF0C-372AECC804AA}"/>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51744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69BC-0576-47CE-BB3B-EACE9124D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8CDD1-BDD4-460C-812C-4A8136F74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78FEDE-643F-4F40-8058-CADB09461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B66C9-4809-4D3F-9F47-15DF3DA78DBF}"/>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6" name="Footer Placeholder 5">
            <a:extLst>
              <a:ext uri="{FF2B5EF4-FFF2-40B4-BE49-F238E27FC236}">
                <a16:creationId xmlns:a16="http://schemas.microsoft.com/office/drawing/2014/main" id="{FBB9A56D-69BB-4D01-970A-79B52D3F3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0A7C1-8676-4E24-8FB9-C21B6C18B46F}"/>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32539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DA9D-9A3B-4F57-9E27-3C42E240A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F7B5D-618C-4432-BB72-FCFAFE6F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75C594-2341-4508-939B-987C013B5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A5DC2-A4AF-408B-946E-BDF52D4BC1E7}"/>
              </a:ext>
            </a:extLst>
          </p:cNvPr>
          <p:cNvSpPr>
            <a:spLocks noGrp="1"/>
          </p:cNvSpPr>
          <p:nvPr>
            <p:ph type="dt" sz="half" idx="10"/>
          </p:nvPr>
        </p:nvSpPr>
        <p:spPr/>
        <p:txBody>
          <a:bodyPr/>
          <a:lstStyle/>
          <a:p>
            <a:fld id="{C0F70495-36A0-443F-8916-32C5B1CCA509}" type="datetimeFigureOut">
              <a:rPr lang="en-US" smtClean="0"/>
              <a:t>3/30/2020</a:t>
            </a:fld>
            <a:endParaRPr lang="en-US"/>
          </a:p>
        </p:txBody>
      </p:sp>
      <p:sp>
        <p:nvSpPr>
          <p:cNvPr id="6" name="Footer Placeholder 5">
            <a:extLst>
              <a:ext uri="{FF2B5EF4-FFF2-40B4-BE49-F238E27FC236}">
                <a16:creationId xmlns:a16="http://schemas.microsoft.com/office/drawing/2014/main" id="{F6D1145F-9F1E-47A1-84AF-D0EAD6535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BD30D-747A-40CC-95C7-CBAFAF4BC42B}"/>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398998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AA5D0-B6C7-492D-BDB6-E8E2C5524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2510B2-ADD9-46A6-9F54-9572BC8F3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CC25F-5604-4AF2-8932-6A6544589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70495-36A0-443F-8916-32C5B1CCA509}" type="datetimeFigureOut">
              <a:rPr lang="en-US" smtClean="0"/>
              <a:t>3/30/2020</a:t>
            </a:fld>
            <a:endParaRPr lang="en-US"/>
          </a:p>
        </p:txBody>
      </p:sp>
      <p:sp>
        <p:nvSpPr>
          <p:cNvPr id="5" name="Footer Placeholder 4">
            <a:extLst>
              <a:ext uri="{FF2B5EF4-FFF2-40B4-BE49-F238E27FC236}">
                <a16:creationId xmlns:a16="http://schemas.microsoft.com/office/drawing/2014/main" id="{D8AE8CCE-634C-4350-8591-6466C491B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4F1481-A3F2-4FF0-8A62-8BC8C4018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43D8A-952E-4E96-8B73-7BA83AFCBF13}" type="slidenum">
              <a:rPr lang="en-US" smtClean="0"/>
              <a:t>‹#›</a:t>
            </a:fld>
            <a:endParaRPr lang="en-US"/>
          </a:p>
        </p:txBody>
      </p:sp>
    </p:spTree>
    <p:extLst>
      <p:ext uri="{BB962C8B-B14F-4D97-AF65-F5344CB8AC3E}">
        <p14:creationId xmlns:p14="http://schemas.microsoft.com/office/powerpoint/2010/main" val="40071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5A97-B77C-4C1E-83DF-5CD4F8888F22}"/>
              </a:ext>
            </a:extLst>
          </p:cNvPr>
          <p:cNvSpPr>
            <a:spLocks noGrp="1"/>
          </p:cNvSpPr>
          <p:nvPr>
            <p:ph type="ctrTitle"/>
          </p:nvPr>
        </p:nvSpPr>
        <p:spPr/>
        <p:txBody>
          <a:bodyPr/>
          <a:lstStyle/>
          <a:p>
            <a:r>
              <a:rPr lang="en-US" dirty="0"/>
              <a:t>GUVM test bench architecture </a:t>
            </a:r>
          </a:p>
        </p:txBody>
      </p:sp>
    </p:spTree>
    <p:extLst>
      <p:ext uri="{BB962C8B-B14F-4D97-AF65-F5344CB8AC3E}">
        <p14:creationId xmlns:p14="http://schemas.microsoft.com/office/powerpoint/2010/main" val="237849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72D6-D89F-4D31-9AC1-7A65B7B18903}"/>
              </a:ext>
            </a:extLst>
          </p:cNvPr>
          <p:cNvSpPr>
            <a:spLocks noGrp="1"/>
          </p:cNvSpPr>
          <p:nvPr>
            <p:ph type="title"/>
          </p:nvPr>
        </p:nvSpPr>
        <p:spPr/>
        <p:txBody>
          <a:bodyPr>
            <a:normAutofit fontScale="90000"/>
          </a:bodyPr>
          <a:lstStyle/>
          <a:p>
            <a:pPr algn="ctr"/>
            <a:br>
              <a:rPr lang="en-US" dirty="0"/>
            </a:br>
            <a:r>
              <a:rPr lang="en-US" b="1" dirty="0"/>
              <a:t>UVM Driver </a:t>
            </a:r>
            <a:br>
              <a:rPr lang="en-US" dirty="0"/>
            </a:br>
            <a:endParaRPr lang="en-US" dirty="0"/>
          </a:p>
        </p:txBody>
      </p:sp>
      <p:sp>
        <p:nvSpPr>
          <p:cNvPr id="3" name="Content Placeholder 2">
            <a:extLst>
              <a:ext uri="{FF2B5EF4-FFF2-40B4-BE49-F238E27FC236}">
                <a16:creationId xmlns:a16="http://schemas.microsoft.com/office/drawing/2014/main" id="{47653A3E-0884-4C09-BE0E-70B0939A2120}"/>
              </a:ext>
            </a:extLst>
          </p:cNvPr>
          <p:cNvSpPr>
            <a:spLocks noGrp="1"/>
          </p:cNvSpPr>
          <p:nvPr>
            <p:ph idx="1"/>
          </p:nvPr>
        </p:nvSpPr>
        <p:spPr/>
        <p:txBody>
          <a:bodyPr/>
          <a:lstStyle/>
          <a:p>
            <a:r>
              <a:rPr lang="en-US" dirty="0"/>
              <a:t>The GUVM Driver receives the sequence Item transactions from the GUVM Sequencer and applies it on the DUT processor Interface.</a:t>
            </a:r>
          </a:p>
          <a:p>
            <a:r>
              <a:rPr lang="en-US" dirty="0"/>
              <a:t>GUVM Driver resets first the DUT processor then sends the data and the instruction to the DUT processor, as it converts the transaction-level stimulus into pin-level stimulus. It also has a TLM port to receive transactions from the Sequencer and send to the DUT processor. </a:t>
            </a:r>
          </a:p>
        </p:txBody>
      </p:sp>
    </p:spTree>
    <p:extLst>
      <p:ext uri="{BB962C8B-B14F-4D97-AF65-F5344CB8AC3E}">
        <p14:creationId xmlns:p14="http://schemas.microsoft.com/office/powerpoint/2010/main" val="315373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EF27-C88E-4AB9-BE96-E9B0E75BCB71}"/>
              </a:ext>
            </a:extLst>
          </p:cNvPr>
          <p:cNvSpPr>
            <a:spLocks noGrp="1"/>
          </p:cNvSpPr>
          <p:nvPr>
            <p:ph type="title"/>
          </p:nvPr>
        </p:nvSpPr>
        <p:spPr/>
        <p:txBody>
          <a:bodyPr>
            <a:normAutofit fontScale="90000"/>
          </a:bodyPr>
          <a:lstStyle/>
          <a:p>
            <a:pPr algn="ctr"/>
            <a:br>
              <a:rPr lang="en-US" dirty="0"/>
            </a:br>
            <a:r>
              <a:rPr lang="en-US" b="1" dirty="0"/>
              <a:t>UVM Monitor </a:t>
            </a:r>
            <a:br>
              <a:rPr lang="en-US" dirty="0"/>
            </a:br>
            <a:endParaRPr lang="en-US" dirty="0"/>
          </a:p>
        </p:txBody>
      </p:sp>
      <p:sp>
        <p:nvSpPr>
          <p:cNvPr id="3" name="Content Placeholder 2">
            <a:extLst>
              <a:ext uri="{FF2B5EF4-FFF2-40B4-BE49-F238E27FC236}">
                <a16:creationId xmlns:a16="http://schemas.microsoft.com/office/drawing/2014/main" id="{577E6F1A-B3F3-4484-8605-DB34BC4BC21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6394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73B5-968A-423C-8CD0-FAADF7E3DE8B}"/>
              </a:ext>
            </a:extLst>
          </p:cNvPr>
          <p:cNvSpPr>
            <a:spLocks noGrp="1"/>
          </p:cNvSpPr>
          <p:nvPr>
            <p:ph type="title"/>
          </p:nvPr>
        </p:nvSpPr>
        <p:spPr/>
        <p:txBody>
          <a:bodyPr>
            <a:normAutofit fontScale="90000"/>
          </a:bodyPr>
          <a:lstStyle/>
          <a:p>
            <a:pPr algn="ctr"/>
            <a:br>
              <a:rPr lang="en-US" dirty="0"/>
            </a:br>
            <a:r>
              <a:rPr lang="en-US" b="1" dirty="0"/>
              <a:t>UVM Scoreboard</a:t>
            </a:r>
            <a:br>
              <a:rPr lang="en-US" dirty="0"/>
            </a:br>
            <a:endParaRPr lang="en-US" dirty="0"/>
          </a:p>
        </p:txBody>
      </p:sp>
      <p:sp>
        <p:nvSpPr>
          <p:cNvPr id="3" name="Content Placeholder 2">
            <a:extLst>
              <a:ext uri="{FF2B5EF4-FFF2-40B4-BE49-F238E27FC236}">
                <a16:creationId xmlns:a16="http://schemas.microsoft.com/office/drawing/2014/main" id="{B91914CF-3013-4BD9-A488-B965D0C4EF3E}"/>
              </a:ext>
            </a:extLst>
          </p:cNvPr>
          <p:cNvSpPr>
            <a:spLocks noGrp="1"/>
          </p:cNvSpPr>
          <p:nvPr>
            <p:ph idx="1"/>
          </p:nvPr>
        </p:nvSpPr>
        <p:spPr/>
        <p:txBody>
          <a:bodyPr>
            <a:noAutofit/>
          </a:bodyPr>
          <a:lstStyle/>
          <a:p>
            <a:r>
              <a:rPr lang="en-US" sz="2400" dirty="0"/>
              <a:t>The GUVM Scoreboard checks the behavior of the DUT processor. It receives the transactions that carries inputs and outputs of the DUT processor through GUVM Driver and GUVM Monitor analysis ports, such that it checks the signals and reports the verification.</a:t>
            </a:r>
          </a:p>
          <a:p>
            <a:r>
              <a:rPr lang="en-US" sz="2400" dirty="0"/>
              <a:t>GUVM Scoreboard gets only from the driver the data about what instruction was sent to the DUT and the generated data from the sequencer, and from monitor it gets the output signals from the DUT processor as well. </a:t>
            </a:r>
          </a:p>
          <a:p>
            <a:r>
              <a:rPr lang="en-US" sz="2400" dirty="0"/>
              <a:t>The input instruction is decoded and processed in the DUT processor and then the output signals from the monitor are compared to the expected output signals.</a:t>
            </a:r>
          </a:p>
        </p:txBody>
      </p:sp>
    </p:spTree>
    <p:extLst>
      <p:ext uri="{BB962C8B-B14F-4D97-AF65-F5344CB8AC3E}">
        <p14:creationId xmlns:p14="http://schemas.microsoft.com/office/powerpoint/2010/main" val="298701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9880182-A091-44A5-9C1B-78F3C753A45C}"/>
              </a:ext>
            </a:extLst>
          </p:cNvPr>
          <p:cNvSpPr/>
          <p:nvPr/>
        </p:nvSpPr>
        <p:spPr>
          <a:xfrm>
            <a:off x="5861504" y="2879453"/>
            <a:ext cx="1983013" cy="10388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GUVM_Driver</a:t>
            </a:r>
          </a:p>
        </p:txBody>
      </p:sp>
      <p:sp>
        <p:nvSpPr>
          <p:cNvPr id="5" name="Rectangle: Rounded Corners 4">
            <a:extLst>
              <a:ext uri="{FF2B5EF4-FFF2-40B4-BE49-F238E27FC236}">
                <a16:creationId xmlns:a16="http://schemas.microsoft.com/office/drawing/2014/main" id="{29152CBD-12FE-4DAF-94EC-E062D8D5F584}"/>
              </a:ext>
            </a:extLst>
          </p:cNvPr>
          <p:cNvSpPr/>
          <p:nvPr/>
        </p:nvSpPr>
        <p:spPr>
          <a:xfrm>
            <a:off x="261538" y="510450"/>
            <a:ext cx="11814629" cy="407817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24A04ECF-71C1-4615-8C18-F00007D1D9DD}"/>
              </a:ext>
            </a:extLst>
          </p:cNvPr>
          <p:cNvSpPr/>
          <p:nvPr/>
        </p:nvSpPr>
        <p:spPr>
          <a:xfrm>
            <a:off x="0" y="73353"/>
            <a:ext cx="12192000" cy="67846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CC58F8A-8389-4FD7-8456-54BB2865F1D3}"/>
              </a:ext>
            </a:extLst>
          </p:cNvPr>
          <p:cNvSpPr/>
          <p:nvPr/>
        </p:nvSpPr>
        <p:spPr>
          <a:xfrm>
            <a:off x="473314" y="692788"/>
            <a:ext cx="11335657" cy="368662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9B36A7B-B182-48E7-9481-038C8F0C5BDA}"/>
              </a:ext>
            </a:extLst>
          </p:cNvPr>
          <p:cNvSpPr/>
          <p:nvPr/>
        </p:nvSpPr>
        <p:spPr>
          <a:xfrm>
            <a:off x="203200" y="4760686"/>
            <a:ext cx="11814629" cy="101790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F513C37D-5A3C-427D-A097-04E5EEA135B3}"/>
              </a:ext>
            </a:extLst>
          </p:cNvPr>
          <p:cNvSpPr txBox="1"/>
          <p:nvPr/>
        </p:nvSpPr>
        <p:spPr>
          <a:xfrm>
            <a:off x="1016000" y="0"/>
            <a:ext cx="520014" cy="369332"/>
          </a:xfrm>
          <a:prstGeom prst="rect">
            <a:avLst/>
          </a:prstGeom>
          <a:noFill/>
        </p:spPr>
        <p:txBody>
          <a:bodyPr wrap="none" rtlCol="0">
            <a:spAutoFit/>
          </a:bodyPr>
          <a:lstStyle/>
          <a:p>
            <a:r>
              <a:rPr lang="en-US" dirty="0"/>
              <a:t>Top</a:t>
            </a:r>
          </a:p>
        </p:txBody>
      </p:sp>
      <p:sp>
        <p:nvSpPr>
          <p:cNvPr id="10" name="TextBox 9">
            <a:extLst>
              <a:ext uri="{FF2B5EF4-FFF2-40B4-BE49-F238E27FC236}">
                <a16:creationId xmlns:a16="http://schemas.microsoft.com/office/drawing/2014/main" id="{C348827A-E361-4C3D-8397-38CA07CD7533}"/>
              </a:ext>
            </a:extLst>
          </p:cNvPr>
          <p:cNvSpPr txBox="1"/>
          <p:nvPr/>
        </p:nvSpPr>
        <p:spPr>
          <a:xfrm>
            <a:off x="998046" y="326963"/>
            <a:ext cx="555921" cy="369332"/>
          </a:xfrm>
          <a:prstGeom prst="rect">
            <a:avLst/>
          </a:prstGeom>
          <a:noFill/>
        </p:spPr>
        <p:txBody>
          <a:bodyPr wrap="none" rtlCol="0">
            <a:spAutoFit/>
          </a:bodyPr>
          <a:lstStyle/>
          <a:p>
            <a:r>
              <a:rPr lang="en-US" dirty="0">
                <a:solidFill>
                  <a:srgbClr val="ED7D31"/>
                </a:solidFill>
              </a:rPr>
              <a:t>Test</a:t>
            </a:r>
          </a:p>
        </p:txBody>
      </p:sp>
      <p:sp>
        <p:nvSpPr>
          <p:cNvPr id="11" name="TextBox 10">
            <a:extLst>
              <a:ext uri="{FF2B5EF4-FFF2-40B4-BE49-F238E27FC236}">
                <a16:creationId xmlns:a16="http://schemas.microsoft.com/office/drawing/2014/main" id="{C6F6A715-C6FE-4C8E-B4D1-F406105BEFEA}"/>
              </a:ext>
            </a:extLst>
          </p:cNvPr>
          <p:cNvSpPr txBox="1"/>
          <p:nvPr/>
        </p:nvSpPr>
        <p:spPr>
          <a:xfrm>
            <a:off x="1016000" y="620486"/>
            <a:ext cx="557845" cy="369332"/>
          </a:xfrm>
          <a:prstGeom prst="rect">
            <a:avLst/>
          </a:prstGeom>
          <a:noFill/>
        </p:spPr>
        <p:txBody>
          <a:bodyPr wrap="none" rtlCol="0">
            <a:spAutoFit/>
          </a:bodyPr>
          <a:lstStyle/>
          <a:p>
            <a:r>
              <a:rPr lang="en-US" dirty="0">
                <a:solidFill>
                  <a:srgbClr val="0070C0"/>
                </a:solidFill>
              </a:rPr>
              <a:t>Env.</a:t>
            </a:r>
          </a:p>
        </p:txBody>
      </p:sp>
      <p:sp>
        <p:nvSpPr>
          <p:cNvPr id="12" name="Rectangle: Rounded Corners 11">
            <a:extLst>
              <a:ext uri="{FF2B5EF4-FFF2-40B4-BE49-F238E27FC236}">
                <a16:creationId xmlns:a16="http://schemas.microsoft.com/office/drawing/2014/main" id="{711061F4-0FDD-4127-89FE-75922CE57292}"/>
              </a:ext>
            </a:extLst>
          </p:cNvPr>
          <p:cNvSpPr/>
          <p:nvPr/>
        </p:nvSpPr>
        <p:spPr>
          <a:xfrm>
            <a:off x="4636894" y="1775989"/>
            <a:ext cx="6919203" cy="2507733"/>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3" name="TextBox 12">
            <a:extLst>
              <a:ext uri="{FF2B5EF4-FFF2-40B4-BE49-F238E27FC236}">
                <a16:creationId xmlns:a16="http://schemas.microsoft.com/office/drawing/2014/main" id="{789641C8-549F-4932-AAA2-7C6B7AC9BED3}"/>
              </a:ext>
            </a:extLst>
          </p:cNvPr>
          <p:cNvSpPr txBox="1"/>
          <p:nvPr/>
        </p:nvSpPr>
        <p:spPr>
          <a:xfrm>
            <a:off x="4874562" y="1667151"/>
            <a:ext cx="736868" cy="369332"/>
          </a:xfrm>
          <a:prstGeom prst="rect">
            <a:avLst/>
          </a:prstGeom>
          <a:noFill/>
        </p:spPr>
        <p:txBody>
          <a:bodyPr wrap="none" rtlCol="0">
            <a:spAutoFit/>
          </a:bodyPr>
          <a:lstStyle/>
          <a:p>
            <a:r>
              <a:rPr lang="en-US" dirty="0">
                <a:solidFill>
                  <a:srgbClr val="70AD47"/>
                </a:solidFill>
              </a:rPr>
              <a:t>Agent</a:t>
            </a:r>
          </a:p>
        </p:txBody>
      </p:sp>
      <p:sp>
        <p:nvSpPr>
          <p:cNvPr id="15" name="Rectangle 14">
            <a:extLst>
              <a:ext uri="{FF2B5EF4-FFF2-40B4-BE49-F238E27FC236}">
                <a16:creationId xmlns:a16="http://schemas.microsoft.com/office/drawing/2014/main" id="{79BBD433-7AD9-40C4-9B75-74D040233D10}"/>
              </a:ext>
            </a:extLst>
          </p:cNvPr>
          <p:cNvSpPr/>
          <p:nvPr/>
        </p:nvSpPr>
        <p:spPr>
          <a:xfrm>
            <a:off x="1591799" y="926959"/>
            <a:ext cx="9233855" cy="66481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t>GUVM_Scoreboard</a:t>
            </a:r>
          </a:p>
        </p:txBody>
      </p:sp>
      <p:sp>
        <p:nvSpPr>
          <p:cNvPr id="16" name="TextBox 15">
            <a:extLst>
              <a:ext uri="{FF2B5EF4-FFF2-40B4-BE49-F238E27FC236}">
                <a16:creationId xmlns:a16="http://schemas.microsoft.com/office/drawing/2014/main" id="{94CE29EE-2AE7-43E5-8F62-AD22997BA48A}"/>
              </a:ext>
            </a:extLst>
          </p:cNvPr>
          <p:cNvSpPr txBox="1"/>
          <p:nvPr/>
        </p:nvSpPr>
        <p:spPr>
          <a:xfrm>
            <a:off x="783949" y="4701542"/>
            <a:ext cx="1754519" cy="369332"/>
          </a:xfrm>
          <a:prstGeom prst="rect">
            <a:avLst/>
          </a:prstGeom>
          <a:noFill/>
        </p:spPr>
        <p:txBody>
          <a:bodyPr wrap="none" rtlCol="0">
            <a:spAutoFit/>
          </a:bodyPr>
          <a:lstStyle/>
          <a:p>
            <a:r>
              <a:rPr lang="en-US" dirty="0">
                <a:solidFill>
                  <a:srgbClr val="ED7D31"/>
                </a:solidFill>
              </a:rPr>
              <a:t>GUVM_Interface</a:t>
            </a:r>
          </a:p>
        </p:txBody>
      </p:sp>
      <p:sp>
        <p:nvSpPr>
          <p:cNvPr id="17" name="Rectangle: Rounded Corners 16">
            <a:extLst>
              <a:ext uri="{FF2B5EF4-FFF2-40B4-BE49-F238E27FC236}">
                <a16:creationId xmlns:a16="http://schemas.microsoft.com/office/drawing/2014/main" id="{D2060C67-4633-442E-9478-6C579F203E08}"/>
              </a:ext>
            </a:extLst>
          </p:cNvPr>
          <p:cNvSpPr/>
          <p:nvPr/>
        </p:nvSpPr>
        <p:spPr>
          <a:xfrm>
            <a:off x="8788400" y="1794970"/>
            <a:ext cx="2679700" cy="223093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3747DD2D-C4D4-425D-8C9A-773DD4E11C75}"/>
              </a:ext>
            </a:extLst>
          </p:cNvPr>
          <p:cNvSpPr/>
          <p:nvPr/>
        </p:nvSpPr>
        <p:spPr>
          <a:xfrm>
            <a:off x="8986846" y="2256581"/>
            <a:ext cx="2341554" cy="8382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GUVM_Sequence</a:t>
            </a:r>
          </a:p>
        </p:txBody>
      </p:sp>
      <p:sp>
        <p:nvSpPr>
          <p:cNvPr id="19" name="Rectangle: Rounded Corners 18">
            <a:extLst>
              <a:ext uri="{FF2B5EF4-FFF2-40B4-BE49-F238E27FC236}">
                <a16:creationId xmlns:a16="http://schemas.microsoft.com/office/drawing/2014/main" id="{B31B8177-3A05-41C9-94EF-934BC0147720}"/>
              </a:ext>
            </a:extLst>
          </p:cNvPr>
          <p:cNvSpPr/>
          <p:nvPr/>
        </p:nvSpPr>
        <p:spPr>
          <a:xfrm>
            <a:off x="10179050" y="3166611"/>
            <a:ext cx="1120241" cy="74798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GUVM_seq_item</a:t>
            </a:r>
          </a:p>
        </p:txBody>
      </p:sp>
      <p:sp>
        <p:nvSpPr>
          <p:cNvPr id="20" name="Rectangle: Rounded Corners 19">
            <a:extLst>
              <a:ext uri="{FF2B5EF4-FFF2-40B4-BE49-F238E27FC236}">
                <a16:creationId xmlns:a16="http://schemas.microsoft.com/office/drawing/2014/main" id="{802C5A8F-29E8-414D-8D82-C5D931562EA1}"/>
              </a:ext>
            </a:extLst>
          </p:cNvPr>
          <p:cNvSpPr/>
          <p:nvPr/>
        </p:nvSpPr>
        <p:spPr>
          <a:xfrm>
            <a:off x="8986846" y="3166611"/>
            <a:ext cx="1126323" cy="760669"/>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sz="1400" dirty="0"/>
          </a:p>
        </p:txBody>
      </p:sp>
      <p:sp>
        <p:nvSpPr>
          <p:cNvPr id="21" name="TextBox 20">
            <a:extLst>
              <a:ext uri="{FF2B5EF4-FFF2-40B4-BE49-F238E27FC236}">
                <a16:creationId xmlns:a16="http://schemas.microsoft.com/office/drawing/2014/main" id="{0A2F9836-EEE7-4591-B172-704959D51AF2}"/>
              </a:ext>
            </a:extLst>
          </p:cNvPr>
          <p:cNvSpPr txBox="1"/>
          <p:nvPr/>
        </p:nvSpPr>
        <p:spPr>
          <a:xfrm>
            <a:off x="8926956" y="1785649"/>
            <a:ext cx="1180131" cy="369332"/>
          </a:xfrm>
          <a:prstGeom prst="rect">
            <a:avLst/>
          </a:prstGeom>
          <a:noFill/>
        </p:spPr>
        <p:txBody>
          <a:bodyPr wrap="none" rtlCol="0">
            <a:spAutoFit/>
          </a:bodyPr>
          <a:lstStyle/>
          <a:p>
            <a:r>
              <a:rPr lang="en-US" dirty="0">
                <a:solidFill>
                  <a:srgbClr val="5B9BD5"/>
                </a:solidFill>
              </a:rPr>
              <a:t>Sequencer</a:t>
            </a:r>
          </a:p>
        </p:txBody>
      </p:sp>
      <p:sp>
        <p:nvSpPr>
          <p:cNvPr id="22" name="TextBox 21">
            <a:extLst>
              <a:ext uri="{FF2B5EF4-FFF2-40B4-BE49-F238E27FC236}">
                <a16:creationId xmlns:a16="http://schemas.microsoft.com/office/drawing/2014/main" id="{3471BF0A-C0E7-4915-B9C1-2507F357B8E7}"/>
              </a:ext>
            </a:extLst>
          </p:cNvPr>
          <p:cNvSpPr txBox="1"/>
          <p:nvPr/>
        </p:nvSpPr>
        <p:spPr>
          <a:xfrm>
            <a:off x="9081617" y="3152662"/>
            <a:ext cx="625492" cy="246221"/>
          </a:xfrm>
          <a:prstGeom prst="rect">
            <a:avLst/>
          </a:prstGeom>
          <a:noFill/>
        </p:spPr>
        <p:txBody>
          <a:bodyPr wrap="none" rtlCol="0">
            <a:spAutoFit/>
          </a:bodyPr>
          <a:lstStyle/>
          <a:p>
            <a:r>
              <a:rPr lang="en-US" sz="500" dirty="0">
                <a:solidFill>
                  <a:srgbClr val="A5A5A5"/>
                </a:solidFill>
              </a:rPr>
              <a:t>Target_seq_item</a:t>
            </a:r>
          </a:p>
          <a:p>
            <a:endParaRPr lang="en-US" sz="500" dirty="0">
              <a:solidFill>
                <a:srgbClr val="A5A5A5"/>
              </a:solidFill>
            </a:endParaRPr>
          </a:p>
        </p:txBody>
      </p:sp>
      <p:sp>
        <p:nvSpPr>
          <p:cNvPr id="23" name="Rectangle: Rounded Corners 22">
            <a:extLst>
              <a:ext uri="{FF2B5EF4-FFF2-40B4-BE49-F238E27FC236}">
                <a16:creationId xmlns:a16="http://schemas.microsoft.com/office/drawing/2014/main" id="{39CCD6E2-3D8E-4408-8B7B-5434EB6AA1B3}"/>
              </a:ext>
            </a:extLst>
          </p:cNvPr>
          <p:cNvSpPr/>
          <p:nvPr/>
        </p:nvSpPr>
        <p:spPr>
          <a:xfrm>
            <a:off x="8996698" y="3515354"/>
            <a:ext cx="363879" cy="28693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00" dirty="0"/>
              <a:t>Leon_seq_item</a:t>
            </a:r>
          </a:p>
        </p:txBody>
      </p:sp>
      <p:sp>
        <p:nvSpPr>
          <p:cNvPr id="24" name="Rectangle: Rounded Corners 23">
            <a:extLst>
              <a:ext uri="{FF2B5EF4-FFF2-40B4-BE49-F238E27FC236}">
                <a16:creationId xmlns:a16="http://schemas.microsoft.com/office/drawing/2014/main" id="{670421F7-5BC8-4CE8-8B89-AE4A2191F801}"/>
              </a:ext>
            </a:extLst>
          </p:cNvPr>
          <p:cNvSpPr/>
          <p:nvPr/>
        </p:nvSpPr>
        <p:spPr>
          <a:xfrm>
            <a:off x="9371572" y="3515354"/>
            <a:ext cx="363878" cy="28693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00" dirty="0"/>
              <a:t>Amber_seq_item</a:t>
            </a:r>
          </a:p>
        </p:txBody>
      </p:sp>
      <p:sp>
        <p:nvSpPr>
          <p:cNvPr id="25" name="Rectangle: Rounded Corners 24">
            <a:extLst>
              <a:ext uri="{FF2B5EF4-FFF2-40B4-BE49-F238E27FC236}">
                <a16:creationId xmlns:a16="http://schemas.microsoft.com/office/drawing/2014/main" id="{E8176A45-BB88-4350-B043-B7BCA85FBF4F}"/>
              </a:ext>
            </a:extLst>
          </p:cNvPr>
          <p:cNvSpPr/>
          <p:nvPr/>
        </p:nvSpPr>
        <p:spPr>
          <a:xfrm>
            <a:off x="9745303" y="3515353"/>
            <a:ext cx="356406" cy="28693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00" dirty="0"/>
              <a:t>Riscy_seq_item</a:t>
            </a:r>
          </a:p>
        </p:txBody>
      </p:sp>
      <p:sp>
        <p:nvSpPr>
          <p:cNvPr id="26" name="Rectangle: Rounded Corners 25">
            <a:extLst>
              <a:ext uri="{FF2B5EF4-FFF2-40B4-BE49-F238E27FC236}">
                <a16:creationId xmlns:a16="http://schemas.microsoft.com/office/drawing/2014/main" id="{73468DE6-9A4B-49FA-9C8E-F5D59C0837B7}"/>
              </a:ext>
            </a:extLst>
          </p:cNvPr>
          <p:cNvSpPr/>
          <p:nvPr/>
        </p:nvSpPr>
        <p:spPr>
          <a:xfrm>
            <a:off x="2251359" y="2875734"/>
            <a:ext cx="1983013" cy="10388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GUVM_Monitor</a:t>
            </a:r>
          </a:p>
        </p:txBody>
      </p:sp>
      <p:sp>
        <p:nvSpPr>
          <p:cNvPr id="27" name="Rectangle: Rounded Corners 26">
            <a:extLst>
              <a:ext uri="{FF2B5EF4-FFF2-40B4-BE49-F238E27FC236}">
                <a16:creationId xmlns:a16="http://schemas.microsoft.com/office/drawing/2014/main" id="{D31940CF-AB17-45EE-A211-C97529036FBF}"/>
              </a:ext>
            </a:extLst>
          </p:cNvPr>
          <p:cNvSpPr/>
          <p:nvPr/>
        </p:nvSpPr>
        <p:spPr>
          <a:xfrm>
            <a:off x="723900" y="5060378"/>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Leon_Interface</a:t>
            </a:r>
          </a:p>
        </p:txBody>
      </p:sp>
      <p:sp>
        <p:nvSpPr>
          <p:cNvPr id="29" name="Rectangle: Rounded Corners 28">
            <a:extLst>
              <a:ext uri="{FF2B5EF4-FFF2-40B4-BE49-F238E27FC236}">
                <a16:creationId xmlns:a16="http://schemas.microsoft.com/office/drawing/2014/main" id="{7DFA644F-AFCE-435E-8CFA-AFA3559B7A03}"/>
              </a:ext>
            </a:extLst>
          </p:cNvPr>
          <p:cNvSpPr/>
          <p:nvPr/>
        </p:nvSpPr>
        <p:spPr>
          <a:xfrm>
            <a:off x="4736789" y="5051308"/>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Amber_Interface</a:t>
            </a:r>
          </a:p>
        </p:txBody>
      </p:sp>
      <p:sp>
        <p:nvSpPr>
          <p:cNvPr id="30" name="Rectangle: Rounded Corners 29">
            <a:extLst>
              <a:ext uri="{FF2B5EF4-FFF2-40B4-BE49-F238E27FC236}">
                <a16:creationId xmlns:a16="http://schemas.microsoft.com/office/drawing/2014/main" id="{20441466-90AC-4EC1-893D-96F007037A84}"/>
              </a:ext>
            </a:extLst>
          </p:cNvPr>
          <p:cNvSpPr/>
          <p:nvPr/>
        </p:nvSpPr>
        <p:spPr>
          <a:xfrm>
            <a:off x="8749679" y="5040031"/>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Riscy_Interface</a:t>
            </a:r>
          </a:p>
        </p:txBody>
      </p:sp>
      <p:sp>
        <p:nvSpPr>
          <p:cNvPr id="31" name="Rectangle: Rounded Corners 30">
            <a:extLst>
              <a:ext uri="{FF2B5EF4-FFF2-40B4-BE49-F238E27FC236}">
                <a16:creationId xmlns:a16="http://schemas.microsoft.com/office/drawing/2014/main" id="{8224E80C-56F9-4F9C-AE12-FFB01043ADEB}"/>
              </a:ext>
            </a:extLst>
          </p:cNvPr>
          <p:cNvSpPr/>
          <p:nvPr/>
        </p:nvSpPr>
        <p:spPr>
          <a:xfrm>
            <a:off x="926488" y="5778591"/>
            <a:ext cx="10372803" cy="100605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2" name="TextBox 31">
            <a:extLst>
              <a:ext uri="{FF2B5EF4-FFF2-40B4-BE49-F238E27FC236}">
                <a16:creationId xmlns:a16="http://schemas.microsoft.com/office/drawing/2014/main" id="{358B8196-B949-4D50-9B4A-4407524D330D}"/>
              </a:ext>
            </a:extLst>
          </p:cNvPr>
          <p:cNvSpPr txBox="1"/>
          <p:nvPr/>
        </p:nvSpPr>
        <p:spPr>
          <a:xfrm>
            <a:off x="1398155" y="5835076"/>
            <a:ext cx="526106" cy="369332"/>
          </a:xfrm>
          <a:prstGeom prst="rect">
            <a:avLst/>
          </a:prstGeom>
          <a:noFill/>
        </p:spPr>
        <p:txBody>
          <a:bodyPr wrap="none" rtlCol="0">
            <a:spAutoFit/>
          </a:bodyPr>
          <a:lstStyle/>
          <a:p>
            <a:r>
              <a:rPr lang="en-US" dirty="0">
                <a:solidFill>
                  <a:srgbClr val="ED7D31"/>
                </a:solidFill>
              </a:rPr>
              <a:t>Dut</a:t>
            </a:r>
          </a:p>
        </p:txBody>
      </p:sp>
      <p:sp>
        <p:nvSpPr>
          <p:cNvPr id="33" name="Rectangle: Rounded Corners 32">
            <a:extLst>
              <a:ext uri="{FF2B5EF4-FFF2-40B4-BE49-F238E27FC236}">
                <a16:creationId xmlns:a16="http://schemas.microsoft.com/office/drawing/2014/main" id="{5777DFA5-EDE4-417C-ADE4-179C981CFEF0}"/>
              </a:ext>
            </a:extLst>
          </p:cNvPr>
          <p:cNvSpPr/>
          <p:nvPr/>
        </p:nvSpPr>
        <p:spPr>
          <a:xfrm>
            <a:off x="1016000" y="6159861"/>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Leon_Dut</a:t>
            </a:r>
            <a:endParaRPr lang="en-US" dirty="0"/>
          </a:p>
        </p:txBody>
      </p:sp>
      <p:sp>
        <p:nvSpPr>
          <p:cNvPr id="34" name="Rectangle: Rounded Corners 33">
            <a:extLst>
              <a:ext uri="{FF2B5EF4-FFF2-40B4-BE49-F238E27FC236}">
                <a16:creationId xmlns:a16="http://schemas.microsoft.com/office/drawing/2014/main" id="{AD6DBA4B-753D-4BCF-8E2D-E75A297FE25E}"/>
              </a:ext>
            </a:extLst>
          </p:cNvPr>
          <p:cNvSpPr/>
          <p:nvPr/>
        </p:nvSpPr>
        <p:spPr>
          <a:xfrm>
            <a:off x="4820683" y="6158512"/>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Amber_Dut</a:t>
            </a:r>
            <a:endParaRPr lang="en-US" dirty="0"/>
          </a:p>
        </p:txBody>
      </p:sp>
      <p:sp>
        <p:nvSpPr>
          <p:cNvPr id="35" name="Rectangle: Rounded Corners 34">
            <a:extLst>
              <a:ext uri="{FF2B5EF4-FFF2-40B4-BE49-F238E27FC236}">
                <a16:creationId xmlns:a16="http://schemas.microsoft.com/office/drawing/2014/main" id="{75284E74-6675-4055-BE10-69ACE9159557}"/>
              </a:ext>
            </a:extLst>
          </p:cNvPr>
          <p:cNvSpPr/>
          <p:nvPr/>
        </p:nvSpPr>
        <p:spPr>
          <a:xfrm>
            <a:off x="8569796" y="6158512"/>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Riscy_Dut</a:t>
            </a:r>
            <a:endParaRPr lang="en-US" dirty="0"/>
          </a:p>
        </p:txBody>
      </p:sp>
      <p:sp>
        <p:nvSpPr>
          <p:cNvPr id="36" name="Flowchart: Connector 35">
            <a:extLst>
              <a:ext uri="{FF2B5EF4-FFF2-40B4-BE49-F238E27FC236}">
                <a16:creationId xmlns:a16="http://schemas.microsoft.com/office/drawing/2014/main" id="{917A1B1E-58CA-41CB-BBA1-C2CB84A2A553}"/>
              </a:ext>
            </a:extLst>
          </p:cNvPr>
          <p:cNvSpPr/>
          <p:nvPr/>
        </p:nvSpPr>
        <p:spPr>
          <a:xfrm>
            <a:off x="8693187" y="2118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10D35428-AE32-4506-9F2B-47F6DF3E6CC3}"/>
              </a:ext>
            </a:extLst>
          </p:cNvPr>
          <p:cNvCxnSpPr>
            <a:cxnSpLocks/>
          </p:cNvCxnSpPr>
          <p:nvPr/>
        </p:nvCxnSpPr>
        <p:spPr>
          <a:xfrm rot="10800000" flipV="1">
            <a:off x="6853011" y="2222752"/>
            <a:ext cx="1825515" cy="62859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7" name="Rectangle: Rounded Corners 46">
            <a:extLst>
              <a:ext uri="{FF2B5EF4-FFF2-40B4-BE49-F238E27FC236}">
                <a16:creationId xmlns:a16="http://schemas.microsoft.com/office/drawing/2014/main" id="{A9DA5731-50F2-46D4-AAD9-3B5E26862172}"/>
              </a:ext>
            </a:extLst>
          </p:cNvPr>
          <p:cNvSpPr/>
          <p:nvPr/>
        </p:nvSpPr>
        <p:spPr>
          <a:xfrm>
            <a:off x="6759664" y="282695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DE0E4E1A-62A3-45EF-9262-898BC2E0798C}"/>
              </a:ext>
            </a:extLst>
          </p:cNvPr>
          <p:cNvCxnSpPr>
            <a:stCxn id="4" idx="2"/>
          </p:cNvCxnSpPr>
          <p:nvPr/>
        </p:nvCxnSpPr>
        <p:spPr>
          <a:xfrm flipH="1">
            <a:off x="6853010" y="3918313"/>
            <a:ext cx="1" cy="84237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89BF9FE4-2C2D-4DF1-BACC-502B3D839B4F}"/>
              </a:ext>
            </a:extLst>
          </p:cNvPr>
          <p:cNvCxnSpPr>
            <a:cxnSpLocks/>
            <a:endCxn id="26" idx="2"/>
          </p:cNvCxnSpPr>
          <p:nvPr/>
        </p:nvCxnSpPr>
        <p:spPr>
          <a:xfrm flipV="1">
            <a:off x="3242865" y="3914594"/>
            <a:ext cx="1" cy="842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Diamond 52">
            <a:extLst>
              <a:ext uri="{FF2B5EF4-FFF2-40B4-BE49-F238E27FC236}">
                <a16:creationId xmlns:a16="http://schemas.microsoft.com/office/drawing/2014/main" id="{7F79E900-494B-496E-A131-1EED792EA719}"/>
              </a:ext>
            </a:extLst>
          </p:cNvPr>
          <p:cNvSpPr/>
          <p:nvPr/>
        </p:nvSpPr>
        <p:spPr>
          <a:xfrm>
            <a:off x="3158459" y="279963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id="{FF9FFA4A-78EB-46DB-A0E7-18EDAF0A82F9}"/>
              </a:ext>
            </a:extLst>
          </p:cNvPr>
          <p:cNvSpPr/>
          <p:nvPr/>
        </p:nvSpPr>
        <p:spPr>
          <a:xfrm>
            <a:off x="3130749" y="144252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C5C4E147-05DD-4FEF-A8BF-20A3CC2DB56F}"/>
              </a:ext>
            </a:extLst>
          </p:cNvPr>
          <p:cNvCxnSpPr>
            <a:cxnSpLocks/>
            <a:stCxn id="53" idx="2"/>
            <a:endCxn id="54" idx="4"/>
          </p:cNvCxnSpPr>
          <p:nvPr/>
        </p:nvCxnSpPr>
        <p:spPr>
          <a:xfrm flipV="1">
            <a:off x="3239479" y="1650914"/>
            <a:ext cx="0" cy="1326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Diamond 57">
            <a:extLst>
              <a:ext uri="{FF2B5EF4-FFF2-40B4-BE49-F238E27FC236}">
                <a16:creationId xmlns:a16="http://schemas.microsoft.com/office/drawing/2014/main" id="{E65ADC04-23A7-4FAB-AD54-2169513BDB61}"/>
              </a:ext>
            </a:extLst>
          </p:cNvPr>
          <p:cNvSpPr/>
          <p:nvPr/>
        </p:nvSpPr>
        <p:spPr>
          <a:xfrm>
            <a:off x="6168853" y="2813061"/>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Flowchart: Connector 58">
            <a:extLst>
              <a:ext uri="{FF2B5EF4-FFF2-40B4-BE49-F238E27FC236}">
                <a16:creationId xmlns:a16="http://schemas.microsoft.com/office/drawing/2014/main" id="{D5CE3A5C-2188-44F0-B65F-1FF691B19DC3}"/>
              </a:ext>
            </a:extLst>
          </p:cNvPr>
          <p:cNvSpPr/>
          <p:nvPr/>
        </p:nvSpPr>
        <p:spPr>
          <a:xfrm>
            <a:off x="6141143" y="1455950"/>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AB263499-601D-49FB-8439-5C664F7B1EE3}"/>
              </a:ext>
            </a:extLst>
          </p:cNvPr>
          <p:cNvCxnSpPr>
            <a:cxnSpLocks/>
            <a:stCxn id="58" idx="2"/>
            <a:endCxn id="59" idx="4"/>
          </p:cNvCxnSpPr>
          <p:nvPr/>
        </p:nvCxnSpPr>
        <p:spPr>
          <a:xfrm flipV="1">
            <a:off x="6249873" y="1664341"/>
            <a:ext cx="0" cy="1326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3AA82073-77D6-4F67-8739-0D3EF11E8B1F}"/>
              </a:ext>
            </a:extLst>
          </p:cNvPr>
          <p:cNvSpPr/>
          <p:nvPr/>
        </p:nvSpPr>
        <p:spPr>
          <a:xfrm>
            <a:off x="2625213" y="402590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09CC05-9DBB-435F-B02E-755E6A43F394}"/>
              </a:ext>
            </a:extLst>
          </p:cNvPr>
          <p:cNvSpPr txBox="1"/>
          <p:nvPr/>
        </p:nvSpPr>
        <p:spPr>
          <a:xfrm>
            <a:off x="1484872" y="3953621"/>
            <a:ext cx="1286052" cy="338554"/>
          </a:xfrm>
          <a:prstGeom prst="rect">
            <a:avLst/>
          </a:prstGeom>
          <a:noFill/>
        </p:spPr>
        <p:txBody>
          <a:bodyPr wrap="square" rtlCol="0">
            <a:spAutoFit/>
          </a:bodyPr>
          <a:lstStyle/>
          <a:p>
            <a:r>
              <a:rPr lang="en-US" sz="1600" dirty="0"/>
              <a:t>Transaction</a:t>
            </a:r>
          </a:p>
        </p:txBody>
      </p:sp>
      <p:sp>
        <p:nvSpPr>
          <p:cNvPr id="45" name="Rectangle 44">
            <a:extLst>
              <a:ext uri="{FF2B5EF4-FFF2-40B4-BE49-F238E27FC236}">
                <a16:creationId xmlns:a16="http://schemas.microsoft.com/office/drawing/2014/main" id="{69BE614E-5706-4C35-A105-1315C9BA2A6C}"/>
              </a:ext>
            </a:extLst>
          </p:cNvPr>
          <p:cNvSpPr/>
          <p:nvPr/>
        </p:nvSpPr>
        <p:spPr>
          <a:xfrm>
            <a:off x="6349784" y="399427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F11598B-D1B1-43D1-BFAD-725368648FFB}"/>
              </a:ext>
            </a:extLst>
          </p:cNvPr>
          <p:cNvSpPr txBox="1"/>
          <p:nvPr/>
        </p:nvSpPr>
        <p:spPr>
          <a:xfrm>
            <a:off x="5043828" y="3933200"/>
            <a:ext cx="1320459" cy="307777"/>
          </a:xfrm>
          <a:prstGeom prst="rect">
            <a:avLst/>
          </a:prstGeom>
          <a:noFill/>
        </p:spPr>
        <p:txBody>
          <a:bodyPr wrap="square" rtlCol="0">
            <a:spAutoFit/>
          </a:bodyPr>
          <a:lstStyle/>
          <a:p>
            <a:r>
              <a:rPr lang="en-US" sz="1400" dirty="0" err="1"/>
              <a:t>Sequence_item</a:t>
            </a:r>
            <a:endParaRPr lang="en-US" sz="1400" dirty="0"/>
          </a:p>
        </p:txBody>
      </p:sp>
    </p:spTree>
    <p:extLst>
      <p:ext uri="{BB962C8B-B14F-4D97-AF65-F5344CB8AC3E}">
        <p14:creationId xmlns:p14="http://schemas.microsoft.com/office/powerpoint/2010/main" val="226753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051-2F8C-45DC-A15C-53110D29ABBD}"/>
              </a:ext>
            </a:extLst>
          </p:cNvPr>
          <p:cNvSpPr>
            <a:spLocks noGrp="1"/>
          </p:cNvSpPr>
          <p:nvPr>
            <p:ph type="title"/>
          </p:nvPr>
        </p:nvSpPr>
        <p:spPr/>
        <p:txBody>
          <a:bodyPr/>
          <a:lstStyle/>
          <a:p>
            <a:r>
              <a:rPr lang="en-US" dirty="0"/>
              <a:t>Packages</a:t>
            </a:r>
          </a:p>
        </p:txBody>
      </p:sp>
      <p:sp>
        <p:nvSpPr>
          <p:cNvPr id="6" name="Rectangle: Rounded Corners 5">
            <a:extLst>
              <a:ext uri="{FF2B5EF4-FFF2-40B4-BE49-F238E27FC236}">
                <a16:creationId xmlns:a16="http://schemas.microsoft.com/office/drawing/2014/main" id="{B1F16338-9316-45DF-9889-C42DC3374897}"/>
              </a:ext>
            </a:extLst>
          </p:cNvPr>
          <p:cNvSpPr/>
          <p:nvPr/>
        </p:nvSpPr>
        <p:spPr>
          <a:xfrm>
            <a:off x="1041009" y="1690688"/>
            <a:ext cx="10312791" cy="458350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1BC5B485-EEB0-425B-9BFD-5D2DAB107923}"/>
              </a:ext>
            </a:extLst>
          </p:cNvPr>
          <p:cNvSpPr txBox="1"/>
          <p:nvPr/>
        </p:nvSpPr>
        <p:spPr>
          <a:xfrm>
            <a:off x="1786597" y="1770743"/>
            <a:ext cx="1215141" cy="369332"/>
          </a:xfrm>
          <a:prstGeom prst="rect">
            <a:avLst/>
          </a:prstGeom>
          <a:noFill/>
        </p:spPr>
        <p:txBody>
          <a:bodyPr wrap="none" rtlCol="0">
            <a:spAutoFit/>
          </a:bodyPr>
          <a:lstStyle/>
          <a:p>
            <a:r>
              <a:rPr lang="en-US" dirty="0"/>
              <a:t>Target_pkg</a:t>
            </a:r>
          </a:p>
        </p:txBody>
      </p:sp>
      <p:sp>
        <p:nvSpPr>
          <p:cNvPr id="8" name="Rectangle: Rounded Corners 7">
            <a:extLst>
              <a:ext uri="{FF2B5EF4-FFF2-40B4-BE49-F238E27FC236}">
                <a16:creationId xmlns:a16="http://schemas.microsoft.com/office/drawing/2014/main" id="{AA40BB61-2BEE-4711-8129-0950311E26AC}"/>
              </a:ext>
            </a:extLst>
          </p:cNvPr>
          <p:cNvSpPr/>
          <p:nvPr/>
        </p:nvSpPr>
        <p:spPr>
          <a:xfrm>
            <a:off x="1445748"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AECEE42-E936-4610-961F-AFC2D25EC042}"/>
              </a:ext>
            </a:extLst>
          </p:cNvPr>
          <p:cNvSpPr/>
          <p:nvPr/>
        </p:nvSpPr>
        <p:spPr>
          <a:xfrm>
            <a:off x="4748431"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C057029-BF0F-4C1E-AB07-19067555E22B}"/>
              </a:ext>
            </a:extLst>
          </p:cNvPr>
          <p:cNvSpPr/>
          <p:nvPr/>
        </p:nvSpPr>
        <p:spPr>
          <a:xfrm>
            <a:off x="8051114"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TextBox 10">
            <a:extLst>
              <a:ext uri="{FF2B5EF4-FFF2-40B4-BE49-F238E27FC236}">
                <a16:creationId xmlns:a16="http://schemas.microsoft.com/office/drawing/2014/main" id="{4E771CDC-B2BB-43FC-A8D8-BEFAD52C6F8B}"/>
              </a:ext>
            </a:extLst>
          </p:cNvPr>
          <p:cNvSpPr txBox="1"/>
          <p:nvPr/>
        </p:nvSpPr>
        <p:spPr>
          <a:xfrm>
            <a:off x="1589650" y="2443424"/>
            <a:ext cx="1091966" cy="369332"/>
          </a:xfrm>
          <a:prstGeom prst="rect">
            <a:avLst/>
          </a:prstGeom>
          <a:noFill/>
        </p:spPr>
        <p:txBody>
          <a:bodyPr wrap="none" rtlCol="0">
            <a:spAutoFit/>
          </a:bodyPr>
          <a:lstStyle/>
          <a:p>
            <a:r>
              <a:rPr lang="en-US" dirty="0"/>
              <a:t>Leon_pkg</a:t>
            </a:r>
          </a:p>
        </p:txBody>
      </p:sp>
      <p:sp>
        <p:nvSpPr>
          <p:cNvPr id="12" name="Rectangle 11">
            <a:extLst>
              <a:ext uri="{FF2B5EF4-FFF2-40B4-BE49-F238E27FC236}">
                <a16:creationId xmlns:a16="http://schemas.microsoft.com/office/drawing/2014/main" id="{3CD6CD23-ADB9-49F4-97DB-F31A4A74FB58}"/>
              </a:ext>
            </a:extLst>
          </p:cNvPr>
          <p:cNvSpPr/>
          <p:nvPr/>
        </p:nvSpPr>
        <p:spPr>
          <a:xfrm>
            <a:off x="5004034" y="2443424"/>
            <a:ext cx="1269899" cy="369332"/>
          </a:xfrm>
          <a:prstGeom prst="rect">
            <a:avLst/>
          </a:prstGeom>
        </p:spPr>
        <p:txBody>
          <a:bodyPr wrap="none">
            <a:spAutoFit/>
          </a:bodyPr>
          <a:lstStyle/>
          <a:p>
            <a:r>
              <a:rPr lang="en-US" dirty="0"/>
              <a:t>Amber_pkg</a:t>
            </a:r>
          </a:p>
        </p:txBody>
      </p:sp>
      <p:sp>
        <p:nvSpPr>
          <p:cNvPr id="13" name="Rectangle 12">
            <a:extLst>
              <a:ext uri="{FF2B5EF4-FFF2-40B4-BE49-F238E27FC236}">
                <a16:creationId xmlns:a16="http://schemas.microsoft.com/office/drawing/2014/main" id="{3AD5FA2F-0FE3-414B-8633-83BB320884D9}"/>
              </a:ext>
            </a:extLst>
          </p:cNvPr>
          <p:cNvSpPr/>
          <p:nvPr/>
        </p:nvSpPr>
        <p:spPr>
          <a:xfrm>
            <a:off x="8249418" y="2443424"/>
            <a:ext cx="1104790" cy="369332"/>
          </a:xfrm>
          <a:prstGeom prst="rect">
            <a:avLst/>
          </a:prstGeom>
        </p:spPr>
        <p:txBody>
          <a:bodyPr wrap="none">
            <a:spAutoFit/>
          </a:bodyPr>
          <a:lstStyle/>
          <a:p>
            <a:r>
              <a:rPr lang="en-US" dirty="0"/>
              <a:t>Riscy_pkg</a:t>
            </a:r>
          </a:p>
        </p:txBody>
      </p:sp>
      <p:sp>
        <p:nvSpPr>
          <p:cNvPr id="14" name="TextBox 13">
            <a:extLst>
              <a:ext uri="{FF2B5EF4-FFF2-40B4-BE49-F238E27FC236}">
                <a16:creationId xmlns:a16="http://schemas.microsoft.com/office/drawing/2014/main" id="{1407ABD0-C6E7-4CAE-99C8-62B861C0C5EC}"/>
              </a:ext>
            </a:extLst>
          </p:cNvPr>
          <p:cNvSpPr txBox="1"/>
          <p:nvPr/>
        </p:nvSpPr>
        <p:spPr>
          <a:xfrm>
            <a:off x="1994807" y="3623432"/>
            <a:ext cx="1950214" cy="369332"/>
          </a:xfrm>
          <a:prstGeom prst="rect">
            <a:avLst/>
          </a:prstGeom>
          <a:noFill/>
        </p:spPr>
        <p:txBody>
          <a:bodyPr wrap="none" rtlCol="0">
            <a:spAutoFit/>
          </a:bodyPr>
          <a:lstStyle/>
          <a:p>
            <a:r>
              <a:rPr lang="en-US" dirty="0"/>
              <a:t>Instruction_enums</a:t>
            </a:r>
          </a:p>
        </p:txBody>
      </p:sp>
      <p:sp>
        <p:nvSpPr>
          <p:cNvPr id="15" name="TextBox 14">
            <a:extLst>
              <a:ext uri="{FF2B5EF4-FFF2-40B4-BE49-F238E27FC236}">
                <a16:creationId xmlns:a16="http://schemas.microsoft.com/office/drawing/2014/main" id="{AEDFA05A-273E-4B38-A3FB-836931890815}"/>
              </a:ext>
            </a:extLst>
          </p:cNvPr>
          <p:cNvSpPr txBox="1"/>
          <p:nvPr/>
        </p:nvSpPr>
        <p:spPr>
          <a:xfrm>
            <a:off x="1882212" y="4136903"/>
            <a:ext cx="2175404" cy="369332"/>
          </a:xfrm>
          <a:prstGeom prst="rect">
            <a:avLst/>
          </a:prstGeom>
          <a:noFill/>
        </p:spPr>
        <p:txBody>
          <a:bodyPr wrap="none" rtlCol="0">
            <a:spAutoFit/>
          </a:bodyPr>
          <a:lstStyle/>
          <a:p>
            <a:r>
              <a:rPr lang="en-US" dirty="0"/>
              <a:t>Get_format_function</a:t>
            </a:r>
          </a:p>
        </p:txBody>
      </p:sp>
      <p:sp>
        <p:nvSpPr>
          <p:cNvPr id="16" name="TextBox 15">
            <a:extLst>
              <a:ext uri="{FF2B5EF4-FFF2-40B4-BE49-F238E27FC236}">
                <a16:creationId xmlns:a16="http://schemas.microsoft.com/office/drawing/2014/main" id="{1294CBC3-44BC-4AB0-A3F3-B47A90F38AB8}"/>
              </a:ext>
            </a:extLst>
          </p:cNvPr>
          <p:cNvSpPr txBox="1"/>
          <p:nvPr/>
        </p:nvSpPr>
        <p:spPr>
          <a:xfrm>
            <a:off x="1556450"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17" name="TextBox 16">
            <a:extLst>
              <a:ext uri="{FF2B5EF4-FFF2-40B4-BE49-F238E27FC236}">
                <a16:creationId xmlns:a16="http://schemas.microsoft.com/office/drawing/2014/main" id="{0283EE4F-26DD-4074-8582-7F280D9A2B19}"/>
              </a:ext>
            </a:extLst>
          </p:cNvPr>
          <p:cNvSpPr txBox="1"/>
          <p:nvPr/>
        </p:nvSpPr>
        <p:spPr>
          <a:xfrm>
            <a:off x="5263874" y="3623432"/>
            <a:ext cx="1950214" cy="369332"/>
          </a:xfrm>
          <a:prstGeom prst="rect">
            <a:avLst/>
          </a:prstGeom>
          <a:noFill/>
        </p:spPr>
        <p:txBody>
          <a:bodyPr wrap="none" rtlCol="0">
            <a:spAutoFit/>
          </a:bodyPr>
          <a:lstStyle/>
          <a:p>
            <a:r>
              <a:rPr lang="en-US" dirty="0"/>
              <a:t>Instruction_enums</a:t>
            </a:r>
          </a:p>
        </p:txBody>
      </p:sp>
      <p:sp>
        <p:nvSpPr>
          <p:cNvPr id="18" name="TextBox 17">
            <a:extLst>
              <a:ext uri="{FF2B5EF4-FFF2-40B4-BE49-F238E27FC236}">
                <a16:creationId xmlns:a16="http://schemas.microsoft.com/office/drawing/2014/main" id="{1BC04382-4785-4B71-B35C-2E550832AAAC}"/>
              </a:ext>
            </a:extLst>
          </p:cNvPr>
          <p:cNvSpPr txBox="1"/>
          <p:nvPr/>
        </p:nvSpPr>
        <p:spPr>
          <a:xfrm>
            <a:off x="5151279" y="4136903"/>
            <a:ext cx="2175404" cy="369332"/>
          </a:xfrm>
          <a:prstGeom prst="rect">
            <a:avLst/>
          </a:prstGeom>
          <a:noFill/>
        </p:spPr>
        <p:txBody>
          <a:bodyPr wrap="none" rtlCol="0">
            <a:spAutoFit/>
          </a:bodyPr>
          <a:lstStyle/>
          <a:p>
            <a:r>
              <a:rPr lang="en-US" dirty="0"/>
              <a:t>Get_format_function</a:t>
            </a:r>
          </a:p>
        </p:txBody>
      </p:sp>
      <p:sp>
        <p:nvSpPr>
          <p:cNvPr id="19" name="TextBox 18">
            <a:extLst>
              <a:ext uri="{FF2B5EF4-FFF2-40B4-BE49-F238E27FC236}">
                <a16:creationId xmlns:a16="http://schemas.microsoft.com/office/drawing/2014/main" id="{EBE2C113-8F8E-4044-A83B-B24CEF884FBC}"/>
              </a:ext>
            </a:extLst>
          </p:cNvPr>
          <p:cNvSpPr txBox="1"/>
          <p:nvPr/>
        </p:nvSpPr>
        <p:spPr>
          <a:xfrm>
            <a:off x="4825517"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23" name="TextBox 22">
            <a:extLst>
              <a:ext uri="{FF2B5EF4-FFF2-40B4-BE49-F238E27FC236}">
                <a16:creationId xmlns:a16="http://schemas.microsoft.com/office/drawing/2014/main" id="{237CBCE5-B2CC-41FA-8CE8-83BE954F8A67}"/>
              </a:ext>
            </a:extLst>
          </p:cNvPr>
          <p:cNvSpPr txBox="1"/>
          <p:nvPr/>
        </p:nvSpPr>
        <p:spPr>
          <a:xfrm>
            <a:off x="8600176" y="3623432"/>
            <a:ext cx="1950214" cy="369332"/>
          </a:xfrm>
          <a:prstGeom prst="rect">
            <a:avLst/>
          </a:prstGeom>
          <a:noFill/>
        </p:spPr>
        <p:txBody>
          <a:bodyPr wrap="none" rtlCol="0">
            <a:spAutoFit/>
          </a:bodyPr>
          <a:lstStyle/>
          <a:p>
            <a:r>
              <a:rPr lang="en-US" dirty="0"/>
              <a:t>Instruction_enums</a:t>
            </a:r>
          </a:p>
        </p:txBody>
      </p:sp>
      <p:sp>
        <p:nvSpPr>
          <p:cNvPr id="24" name="TextBox 23">
            <a:extLst>
              <a:ext uri="{FF2B5EF4-FFF2-40B4-BE49-F238E27FC236}">
                <a16:creationId xmlns:a16="http://schemas.microsoft.com/office/drawing/2014/main" id="{59AD2797-5B4A-4ADB-BDF9-7EF94AA25029}"/>
              </a:ext>
            </a:extLst>
          </p:cNvPr>
          <p:cNvSpPr txBox="1"/>
          <p:nvPr/>
        </p:nvSpPr>
        <p:spPr>
          <a:xfrm>
            <a:off x="8487581" y="4136903"/>
            <a:ext cx="2175404" cy="369332"/>
          </a:xfrm>
          <a:prstGeom prst="rect">
            <a:avLst/>
          </a:prstGeom>
          <a:noFill/>
        </p:spPr>
        <p:txBody>
          <a:bodyPr wrap="none" rtlCol="0">
            <a:spAutoFit/>
          </a:bodyPr>
          <a:lstStyle/>
          <a:p>
            <a:r>
              <a:rPr lang="en-US" dirty="0"/>
              <a:t>Get_format_function</a:t>
            </a:r>
          </a:p>
        </p:txBody>
      </p:sp>
      <p:sp>
        <p:nvSpPr>
          <p:cNvPr id="25" name="TextBox 24">
            <a:extLst>
              <a:ext uri="{FF2B5EF4-FFF2-40B4-BE49-F238E27FC236}">
                <a16:creationId xmlns:a16="http://schemas.microsoft.com/office/drawing/2014/main" id="{AB1079A9-F0FA-4C24-8B57-CBAB808D2398}"/>
              </a:ext>
            </a:extLst>
          </p:cNvPr>
          <p:cNvSpPr txBox="1"/>
          <p:nvPr/>
        </p:nvSpPr>
        <p:spPr>
          <a:xfrm>
            <a:off x="8161819"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26" name="TextBox 25">
            <a:extLst>
              <a:ext uri="{FF2B5EF4-FFF2-40B4-BE49-F238E27FC236}">
                <a16:creationId xmlns:a16="http://schemas.microsoft.com/office/drawing/2014/main" id="{E6C7E1BE-23FF-4348-8790-96D9AE1D116A}"/>
              </a:ext>
            </a:extLst>
          </p:cNvPr>
          <p:cNvSpPr txBox="1"/>
          <p:nvPr/>
        </p:nvSpPr>
        <p:spPr>
          <a:xfrm>
            <a:off x="2040140" y="3254100"/>
            <a:ext cx="1859548" cy="369332"/>
          </a:xfrm>
          <a:prstGeom prst="rect">
            <a:avLst/>
          </a:prstGeom>
          <a:noFill/>
        </p:spPr>
        <p:txBody>
          <a:bodyPr wrap="none" rtlCol="0">
            <a:spAutoFit/>
          </a:bodyPr>
          <a:lstStyle/>
          <a:p>
            <a:r>
              <a:rPr lang="en-US" dirty="0"/>
              <a:t>`include GUVM.sv</a:t>
            </a:r>
          </a:p>
        </p:txBody>
      </p:sp>
      <p:sp>
        <p:nvSpPr>
          <p:cNvPr id="27" name="TextBox 26">
            <a:extLst>
              <a:ext uri="{FF2B5EF4-FFF2-40B4-BE49-F238E27FC236}">
                <a16:creationId xmlns:a16="http://schemas.microsoft.com/office/drawing/2014/main" id="{D91653BD-7730-49AE-BD0F-8B26FC49EE42}"/>
              </a:ext>
            </a:extLst>
          </p:cNvPr>
          <p:cNvSpPr txBox="1"/>
          <p:nvPr/>
        </p:nvSpPr>
        <p:spPr>
          <a:xfrm>
            <a:off x="5309207" y="3294627"/>
            <a:ext cx="1859548" cy="369332"/>
          </a:xfrm>
          <a:prstGeom prst="rect">
            <a:avLst/>
          </a:prstGeom>
          <a:noFill/>
        </p:spPr>
        <p:txBody>
          <a:bodyPr wrap="none" rtlCol="0">
            <a:spAutoFit/>
          </a:bodyPr>
          <a:lstStyle/>
          <a:p>
            <a:r>
              <a:rPr lang="en-US" dirty="0"/>
              <a:t>`include GUVM.sv</a:t>
            </a:r>
          </a:p>
        </p:txBody>
      </p:sp>
      <p:sp>
        <p:nvSpPr>
          <p:cNvPr id="28" name="TextBox 27">
            <a:extLst>
              <a:ext uri="{FF2B5EF4-FFF2-40B4-BE49-F238E27FC236}">
                <a16:creationId xmlns:a16="http://schemas.microsoft.com/office/drawing/2014/main" id="{6A85D0EC-903E-4869-ACFE-C7C9875B8D92}"/>
              </a:ext>
            </a:extLst>
          </p:cNvPr>
          <p:cNvSpPr txBox="1"/>
          <p:nvPr/>
        </p:nvSpPr>
        <p:spPr>
          <a:xfrm>
            <a:off x="8645509" y="3276984"/>
            <a:ext cx="1859548" cy="369332"/>
          </a:xfrm>
          <a:prstGeom prst="rect">
            <a:avLst/>
          </a:prstGeom>
          <a:noFill/>
        </p:spPr>
        <p:txBody>
          <a:bodyPr wrap="none" rtlCol="0">
            <a:spAutoFit/>
          </a:bodyPr>
          <a:lstStyle/>
          <a:p>
            <a:r>
              <a:rPr lang="en-US" dirty="0"/>
              <a:t>`include GUVM.sv</a:t>
            </a:r>
          </a:p>
        </p:txBody>
      </p:sp>
    </p:spTree>
    <p:extLst>
      <p:ext uri="{BB962C8B-B14F-4D97-AF65-F5344CB8AC3E}">
        <p14:creationId xmlns:p14="http://schemas.microsoft.com/office/powerpoint/2010/main" val="314059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A308-3857-4803-B255-725D0C2B5032}"/>
              </a:ext>
            </a:extLst>
          </p:cNvPr>
          <p:cNvSpPr>
            <a:spLocks noGrp="1"/>
          </p:cNvSpPr>
          <p:nvPr>
            <p:ph type="title"/>
          </p:nvPr>
        </p:nvSpPr>
        <p:spPr>
          <a:xfrm>
            <a:off x="838200" y="365125"/>
            <a:ext cx="10515600" cy="5616821"/>
          </a:xfrm>
        </p:spPr>
        <p:txBody>
          <a:bodyPr/>
          <a:lstStyle/>
          <a:p>
            <a:pPr algn="ctr"/>
            <a:r>
              <a:rPr lang="en-US" dirty="0"/>
              <a:t> GUVM components</a:t>
            </a:r>
          </a:p>
        </p:txBody>
      </p:sp>
    </p:spTree>
    <p:extLst>
      <p:ext uri="{BB962C8B-B14F-4D97-AF65-F5344CB8AC3E}">
        <p14:creationId xmlns:p14="http://schemas.microsoft.com/office/powerpoint/2010/main" val="337724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E870-CE85-4D49-947B-B2B793095FAA}"/>
              </a:ext>
            </a:extLst>
          </p:cNvPr>
          <p:cNvSpPr>
            <a:spLocks noGrp="1"/>
          </p:cNvSpPr>
          <p:nvPr>
            <p:ph type="title"/>
          </p:nvPr>
        </p:nvSpPr>
        <p:spPr/>
        <p:txBody>
          <a:bodyPr>
            <a:normAutofit fontScale="90000"/>
          </a:bodyPr>
          <a:lstStyle/>
          <a:p>
            <a:pPr algn="ctr"/>
            <a:br>
              <a:rPr lang="en-US" dirty="0"/>
            </a:br>
            <a:r>
              <a:rPr lang="en-US" dirty="0"/>
              <a:t>G</a:t>
            </a:r>
            <a:r>
              <a:rPr lang="en-US" b="1" dirty="0"/>
              <a:t>UVM Test</a:t>
            </a:r>
            <a:br>
              <a:rPr lang="en-US" dirty="0"/>
            </a:br>
            <a:endParaRPr lang="en-US" dirty="0"/>
          </a:p>
        </p:txBody>
      </p:sp>
      <p:sp>
        <p:nvSpPr>
          <p:cNvPr id="3" name="Content Placeholder 2">
            <a:extLst>
              <a:ext uri="{FF2B5EF4-FFF2-40B4-BE49-F238E27FC236}">
                <a16:creationId xmlns:a16="http://schemas.microsoft.com/office/drawing/2014/main" id="{D5B64787-8C0A-4552-BDDF-2BF88B985B0D}"/>
              </a:ext>
            </a:extLst>
          </p:cNvPr>
          <p:cNvSpPr>
            <a:spLocks noGrp="1"/>
          </p:cNvSpPr>
          <p:nvPr>
            <p:ph idx="1"/>
          </p:nvPr>
        </p:nvSpPr>
        <p:spPr/>
        <p:txBody>
          <a:bodyPr/>
          <a:lstStyle/>
          <a:p>
            <a:r>
              <a:rPr lang="en-US" dirty="0"/>
              <a:t>The GUVM Test is the top-level GUVM Component in the UVM Test bench. </a:t>
            </a:r>
          </a:p>
          <a:p>
            <a:r>
              <a:rPr lang="en-US" dirty="0"/>
              <a:t>The UVM Test Instantiates the top-level environment, configures the environment (via factory overrides or the configuration database), and applies stimulus by invoking GUVM Sequences through the environment to the DUT processor. </a:t>
            </a:r>
          </a:p>
        </p:txBody>
      </p:sp>
    </p:spTree>
    <p:extLst>
      <p:ext uri="{BB962C8B-B14F-4D97-AF65-F5344CB8AC3E}">
        <p14:creationId xmlns:p14="http://schemas.microsoft.com/office/powerpoint/2010/main" val="34134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4C99-6FFB-4A01-8242-0242705FB5EE}"/>
              </a:ext>
            </a:extLst>
          </p:cNvPr>
          <p:cNvSpPr>
            <a:spLocks noGrp="1"/>
          </p:cNvSpPr>
          <p:nvPr>
            <p:ph type="title"/>
          </p:nvPr>
        </p:nvSpPr>
        <p:spPr/>
        <p:txBody>
          <a:bodyPr>
            <a:normAutofit fontScale="90000"/>
          </a:bodyPr>
          <a:lstStyle/>
          <a:p>
            <a:pPr algn="ctr"/>
            <a:br>
              <a:rPr lang="en-US" dirty="0"/>
            </a:br>
            <a:r>
              <a:rPr lang="en-US" dirty="0"/>
              <a:t>G</a:t>
            </a:r>
            <a:r>
              <a:rPr lang="en-US" b="1" dirty="0"/>
              <a:t>UVM Environment: </a:t>
            </a:r>
            <a:br>
              <a:rPr lang="en-US" dirty="0"/>
            </a:br>
            <a:endParaRPr lang="en-US" dirty="0"/>
          </a:p>
        </p:txBody>
      </p:sp>
      <p:sp>
        <p:nvSpPr>
          <p:cNvPr id="3" name="Content Placeholder 2">
            <a:extLst>
              <a:ext uri="{FF2B5EF4-FFF2-40B4-BE49-F238E27FC236}">
                <a16:creationId xmlns:a16="http://schemas.microsoft.com/office/drawing/2014/main" id="{B77690C1-00DB-463F-B461-071C9B0FF166}"/>
              </a:ext>
            </a:extLst>
          </p:cNvPr>
          <p:cNvSpPr>
            <a:spLocks noGrp="1"/>
          </p:cNvSpPr>
          <p:nvPr>
            <p:ph idx="1"/>
          </p:nvPr>
        </p:nvSpPr>
        <p:spPr/>
        <p:txBody>
          <a:bodyPr>
            <a:normAutofit/>
          </a:bodyPr>
          <a:lstStyle/>
          <a:p>
            <a:r>
              <a:rPr lang="en-US" dirty="0"/>
              <a:t>The UVM Environment is the higher-level verification and hierarchical component that groups together other verification components that are interrelated. It consists of  GUVM Agent and GUVM Scoreboard. </a:t>
            </a:r>
          </a:p>
          <a:p>
            <a:r>
              <a:rPr lang="en-US" dirty="0"/>
              <a:t>The top-level UVM Environment encapsulates all the verification components targeting the DUT processor. The configuration of the environment enables customization of its topology and behavior. </a:t>
            </a:r>
          </a:p>
          <a:p>
            <a:r>
              <a:rPr lang="en-US" dirty="0"/>
              <a:t>The GUVM environment is the generation of the constrained random traffic to stimulate the DUT processor, monitoring of the DUT processor response, check of ongoing traffic. </a:t>
            </a:r>
          </a:p>
        </p:txBody>
      </p:sp>
    </p:spTree>
    <p:extLst>
      <p:ext uri="{BB962C8B-B14F-4D97-AF65-F5344CB8AC3E}">
        <p14:creationId xmlns:p14="http://schemas.microsoft.com/office/powerpoint/2010/main" val="7887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1730-B520-49CD-A8CB-23F0C6199009}"/>
              </a:ext>
            </a:extLst>
          </p:cNvPr>
          <p:cNvSpPr>
            <a:spLocks noGrp="1"/>
          </p:cNvSpPr>
          <p:nvPr>
            <p:ph type="title"/>
          </p:nvPr>
        </p:nvSpPr>
        <p:spPr/>
        <p:txBody>
          <a:bodyPr/>
          <a:lstStyle/>
          <a:p>
            <a:pPr algn="ctr"/>
            <a:r>
              <a:rPr lang="en-US" b="1" dirty="0"/>
              <a:t>GUVM Agent</a:t>
            </a:r>
            <a:endParaRPr lang="en-US" dirty="0"/>
          </a:p>
        </p:txBody>
      </p:sp>
      <p:sp>
        <p:nvSpPr>
          <p:cNvPr id="3" name="Content Placeholder 2">
            <a:extLst>
              <a:ext uri="{FF2B5EF4-FFF2-40B4-BE49-F238E27FC236}">
                <a16:creationId xmlns:a16="http://schemas.microsoft.com/office/drawing/2014/main" id="{CC1788E6-A189-4F75-87A2-E233F8CD42BA}"/>
              </a:ext>
            </a:extLst>
          </p:cNvPr>
          <p:cNvSpPr>
            <a:spLocks noGrp="1"/>
          </p:cNvSpPr>
          <p:nvPr>
            <p:ph idx="1"/>
          </p:nvPr>
        </p:nvSpPr>
        <p:spPr/>
        <p:txBody>
          <a:bodyPr>
            <a:normAutofit/>
          </a:bodyPr>
          <a:lstStyle/>
          <a:p>
            <a:pPr marL="0" indent="0">
              <a:buNone/>
            </a:pPr>
            <a:endParaRPr lang="en-US" dirty="0"/>
          </a:p>
          <a:p>
            <a:r>
              <a:rPr lang="en-US" dirty="0"/>
              <a:t>The GUVM agent is the hierarchical component that contains other verification components that are dealing with the DUT interface.</a:t>
            </a:r>
          </a:p>
          <a:p>
            <a:r>
              <a:rPr lang="en-US" dirty="0"/>
              <a:t>UVM Agent includes the GUVM </a:t>
            </a:r>
            <a:r>
              <a:rPr lang="en-US" dirty="0" err="1"/>
              <a:t>Sequencer,UVM</a:t>
            </a:r>
            <a:r>
              <a:rPr lang="en-US" dirty="0"/>
              <a:t> Driver. However, the verification components may contain a few agents. </a:t>
            </a:r>
          </a:p>
          <a:p>
            <a:r>
              <a:rPr lang="en-US" dirty="0"/>
              <a:t>The GUVM agent is an active agent, such that it stimulates the DUT processor by driving transactions according to the </a:t>
            </a:r>
            <a:r>
              <a:rPr lang="en-US" dirty="0" err="1"/>
              <a:t>spicfied</a:t>
            </a:r>
            <a:r>
              <a:rPr lang="en-US" dirty="0"/>
              <a:t> test scenario. </a:t>
            </a:r>
          </a:p>
        </p:txBody>
      </p:sp>
    </p:spTree>
    <p:extLst>
      <p:ext uri="{BB962C8B-B14F-4D97-AF65-F5344CB8AC3E}">
        <p14:creationId xmlns:p14="http://schemas.microsoft.com/office/powerpoint/2010/main" val="99190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1AB6-ADFE-4118-B617-A750C51CDFFC}"/>
              </a:ext>
            </a:extLst>
          </p:cNvPr>
          <p:cNvSpPr>
            <a:spLocks noGrp="1"/>
          </p:cNvSpPr>
          <p:nvPr>
            <p:ph type="title"/>
          </p:nvPr>
        </p:nvSpPr>
        <p:spPr/>
        <p:txBody>
          <a:bodyPr>
            <a:normAutofit fontScale="90000"/>
          </a:bodyPr>
          <a:lstStyle/>
          <a:p>
            <a:pPr algn="ctr"/>
            <a:br>
              <a:rPr lang="en-US" dirty="0"/>
            </a:br>
            <a:r>
              <a:rPr lang="en-US" dirty="0"/>
              <a:t>G</a:t>
            </a:r>
            <a:r>
              <a:rPr lang="en-US" b="1" dirty="0"/>
              <a:t>UVM Sequencer</a:t>
            </a:r>
            <a:br>
              <a:rPr lang="en-US" dirty="0"/>
            </a:br>
            <a:endParaRPr lang="en-US" dirty="0"/>
          </a:p>
        </p:txBody>
      </p:sp>
      <p:sp>
        <p:nvSpPr>
          <p:cNvPr id="3" name="Content Placeholder 2">
            <a:extLst>
              <a:ext uri="{FF2B5EF4-FFF2-40B4-BE49-F238E27FC236}">
                <a16:creationId xmlns:a16="http://schemas.microsoft.com/office/drawing/2014/main" id="{727D3EAA-D11E-4685-BC0D-6CC0D047AE1D}"/>
              </a:ext>
            </a:extLst>
          </p:cNvPr>
          <p:cNvSpPr>
            <a:spLocks noGrp="1"/>
          </p:cNvSpPr>
          <p:nvPr>
            <p:ph idx="1"/>
          </p:nvPr>
        </p:nvSpPr>
        <p:spPr>
          <a:xfrm>
            <a:off x="838200" y="1825625"/>
            <a:ext cx="10515600" cy="1088656"/>
          </a:xfrm>
        </p:spPr>
        <p:txBody>
          <a:bodyPr/>
          <a:lstStyle/>
          <a:p>
            <a:r>
              <a:rPr lang="en-US" dirty="0"/>
              <a:t>The GUVM sequencer controls the flow of UVM Sequence Items transactions generated by the GUVM Sequences.</a:t>
            </a:r>
          </a:p>
        </p:txBody>
      </p:sp>
    </p:spTree>
    <p:extLst>
      <p:ext uri="{BB962C8B-B14F-4D97-AF65-F5344CB8AC3E}">
        <p14:creationId xmlns:p14="http://schemas.microsoft.com/office/powerpoint/2010/main" val="14462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2C78-3C9A-4AC8-95F4-18514C19EEB6}"/>
              </a:ext>
            </a:extLst>
          </p:cNvPr>
          <p:cNvSpPr>
            <a:spLocks noGrp="1"/>
          </p:cNvSpPr>
          <p:nvPr>
            <p:ph type="title"/>
          </p:nvPr>
        </p:nvSpPr>
        <p:spPr/>
        <p:txBody>
          <a:bodyPr>
            <a:normAutofit fontScale="90000"/>
          </a:bodyPr>
          <a:lstStyle/>
          <a:p>
            <a:pPr algn="ctr"/>
            <a:br>
              <a:rPr lang="en-US" dirty="0"/>
            </a:br>
            <a:r>
              <a:rPr lang="en-US" dirty="0"/>
              <a:t>G</a:t>
            </a:r>
            <a:r>
              <a:rPr lang="en-US" b="1" dirty="0"/>
              <a:t>UVM Sequence </a:t>
            </a:r>
            <a:br>
              <a:rPr lang="en-US" dirty="0"/>
            </a:br>
            <a:endParaRPr lang="en-US" dirty="0"/>
          </a:p>
        </p:txBody>
      </p:sp>
      <p:sp>
        <p:nvSpPr>
          <p:cNvPr id="3" name="Content Placeholder 2">
            <a:extLst>
              <a:ext uri="{FF2B5EF4-FFF2-40B4-BE49-F238E27FC236}">
                <a16:creationId xmlns:a16="http://schemas.microsoft.com/office/drawing/2014/main" id="{CC0D6B76-ABBF-4DDA-AD90-CE86A4580A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83422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577</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GUVM test bench architecture </vt:lpstr>
      <vt:lpstr>PowerPoint Presentation</vt:lpstr>
      <vt:lpstr>Packages</vt:lpstr>
      <vt:lpstr> GUVM components</vt:lpstr>
      <vt:lpstr> GUVM Test </vt:lpstr>
      <vt:lpstr> GUVM Environment:  </vt:lpstr>
      <vt:lpstr>GUVM Agent</vt:lpstr>
      <vt:lpstr> GUVM Sequencer </vt:lpstr>
      <vt:lpstr> GUVM Sequence  </vt:lpstr>
      <vt:lpstr> UVM Driver  </vt:lpstr>
      <vt:lpstr> UVM Monitor  </vt:lpstr>
      <vt:lpstr> UVM Scoreboard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GUVM Block Diagram</dc:title>
  <dc:creator>Karim Ayman</dc:creator>
  <cp:lastModifiedBy>Randa</cp:lastModifiedBy>
  <cp:revision>17</cp:revision>
  <dcterms:created xsi:type="dcterms:W3CDTF">2020-03-30T13:50:25Z</dcterms:created>
  <dcterms:modified xsi:type="dcterms:W3CDTF">2020-03-30T22:27:31Z</dcterms:modified>
</cp:coreProperties>
</file>