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725" y="-10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AD2840-A1B5-46D5-88CF-FF803D9C05F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161454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16476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5504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29394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D2840-A1B5-46D5-88CF-FF803D9C05FA}"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46897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AD2840-A1B5-46D5-88CF-FF803D9C05FA}"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359862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AD2840-A1B5-46D5-88CF-FF803D9C05FA}" type="datetimeFigureOut">
              <a:rPr lang="en-US" smtClean="0"/>
              <a:t>4/4/2020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119800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AD2840-A1B5-46D5-88CF-FF803D9C05FA}" type="datetimeFigureOut">
              <a:rPr lang="en-US" smtClean="0"/>
              <a:t>4/4/2020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70707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D2840-A1B5-46D5-88CF-FF803D9C05FA}" type="datetimeFigureOut">
              <a:rPr lang="en-US" smtClean="0"/>
              <a:t>4/4/2020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15281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2840-A1B5-46D5-88CF-FF803D9C05FA}"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69209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2840-A1B5-46D5-88CF-FF803D9C05FA}"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86249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D2840-A1B5-46D5-88CF-FF803D9C05FA}" type="datetimeFigureOut">
              <a:rPr lang="en-US" smtClean="0"/>
              <a:t>4/4/2020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5B62C-CB0D-4147-8DAE-E05DD488E5FD}" type="slidenum">
              <a:rPr lang="en-US" smtClean="0"/>
              <a:t>‹#›</a:t>
            </a:fld>
            <a:endParaRPr lang="en-US"/>
          </a:p>
        </p:txBody>
      </p:sp>
    </p:spTree>
    <p:extLst>
      <p:ext uri="{BB962C8B-B14F-4D97-AF65-F5344CB8AC3E}">
        <p14:creationId xmlns:p14="http://schemas.microsoft.com/office/powerpoint/2010/main" val="103356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xmlns="" id="{A0BE70BA-6B56-42C7-9A82-04D13BCEA53D}"/>
              </a:ext>
            </a:extLst>
          </p:cNvPr>
          <p:cNvSpPr>
            <a:spLocks noChangeArrowheads="1"/>
          </p:cNvSpPr>
          <p:nvPr/>
        </p:nvSpPr>
        <p:spPr bwMode="auto">
          <a:xfrm>
            <a:off x="3461206" y="2752095"/>
            <a:ext cx="5269585"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8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rPr>
              <a:t>Project title:</a:t>
            </a:r>
            <a:endParaRPr kumimoji="0" lang="en-GB"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3600" b="1"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Generic UVM for Soft Processors</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3" name="Subtitle 2">
            <a:extLst>
              <a:ext uri="{FF2B5EF4-FFF2-40B4-BE49-F238E27FC236}">
                <a16:creationId xmlns:a16="http://schemas.microsoft.com/office/drawing/2014/main" xmlns="" id="{2DF9CA19-AD02-46F4-BD64-4C7783505019}"/>
              </a:ext>
            </a:extLst>
          </p:cNvPr>
          <p:cNvSpPr>
            <a:spLocks noGrp="1"/>
          </p:cNvSpPr>
          <p:nvPr>
            <p:ph type="subTitle" idx="1"/>
          </p:nvPr>
        </p:nvSpPr>
        <p:spPr>
          <a:xfrm>
            <a:off x="1523998" y="4857723"/>
            <a:ext cx="9144000" cy="1295401"/>
          </a:xfrm>
        </p:spPr>
        <p:txBody>
          <a:bodyPr/>
          <a:lstStyle/>
          <a:p>
            <a:endParaRPr lang="en-US" dirty="0"/>
          </a:p>
          <a:p>
            <a:r>
              <a:rPr lang="en-US" b="1" i="1" dirty="0">
                <a:latin typeface="Arial" panose="020B0604020202020204" pitchFamily="34" charset="0"/>
                <a:cs typeface="Arial" panose="020B0604020202020204" pitchFamily="34" charset="0"/>
              </a:rPr>
              <a:t>Follow-up Thread</a:t>
            </a:r>
          </a:p>
        </p:txBody>
      </p:sp>
      <p:pic>
        <p:nvPicPr>
          <p:cNvPr id="2050" name="Picture 294">
            <a:extLst>
              <a:ext uri="{FF2B5EF4-FFF2-40B4-BE49-F238E27FC236}">
                <a16:creationId xmlns:a16="http://schemas.microsoft.com/office/drawing/2014/main" xmlns="" id="{5396382D-DBFB-43FD-8542-1EDCCB28D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99" t="7693" r="6204" b="3094"/>
          <a:stretch>
            <a:fillRect/>
          </a:stretch>
        </p:blipFill>
        <p:spPr bwMode="auto">
          <a:xfrm>
            <a:off x="7732169" y="1105393"/>
            <a:ext cx="1741488"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95">
            <a:extLst>
              <a:ext uri="{FF2B5EF4-FFF2-40B4-BE49-F238E27FC236}">
                <a16:creationId xmlns:a16="http://schemas.microsoft.com/office/drawing/2014/main" xmlns="" id="{A27E9F2E-ABB6-4344-97B7-51DAEB7A6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466" y="1154605"/>
            <a:ext cx="2392363" cy="119697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96">
            <a:extLst>
              <a:ext uri="{FF2B5EF4-FFF2-40B4-BE49-F238E27FC236}">
                <a16:creationId xmlns:a16="http://schemas.microsoft.com/office/drawing/2014/main" xmlns="" id="{F429391E-C507-4914-A524-AF2D7CAD9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455" y="1294306"/>
            <a:ext cx="1843088" cy="917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xmlns="" id="{6BB1FA75-55CD-450D-9169-112A5A7435F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1207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xmlns="" id="{2AE5C9ED-E50C-4B84-834A-B2097223F56D}"/>
              </a:ext>
            </a:extLst>
          </p:cNvPr>
          <p:cNvSpPr/>
          <p:nvPr/>
        </p:nvSpPr>
        <p:spPr>
          <a:xfrm>
            <a:off x="3375786" y="2777983"/>
            <a:ext cx="1706128" cy="829249"/>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GUVM_driver</a:t>
            </a:r>
            <a:endParaRPr lang="en-US" sz="1400" b="1" dirty="0"/>
          </a:p>
        </p:txBody>
      </p:sp>
      <p:sp>
        <p:nvSpPr>
          <p:cNvPr id="3" name="Rectangle: Rounded Corners 2">
            <a:extLst>
              <a:ext uri="{FF2B5EF4-FFF2-40B4-BE49-F238E27FC236}">
                <a16:creationId xmlns:a16="http://schemas.microsoft.com/office/drawing/2014/main" xmlns="" id="{883E46DB-0151-4AE5-913D-287B57E50042}"/>
              </a:ext>
            </a:extLst>
          </p:cNvPr>
          <p:cNvSpPr/>
          <p:nvPr/>
        </p:nvSpPr>
        <p:spPr>
          <a:xfrm>
            <a:off x="188685" y="634503"/>
            <a:ext cx="11814629" cy="3693067"/>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defPPr>
              <a:defRPr lang="en-US"/>
            </a:defPPr>
            <a:lvl1pPr marL="0" algn="l" defTabSz="914400" rtl="0" eaLnBrk="1" latinLnBrk="0" hangingPunct="1">
              <a:defRPr sz="1800" kern="1200">
                <a:solidFill>
                  <a:schemeClr val="accent2"/>
                </a:solidFill>
                <a:latin typeface="+mn-lt"/>
                <a:ea typeface="+mn-ea"/>
                <a:cs typeface="+mn-cs"/>
              </a:defRPr>
            </a:lvl1pPr>
            <a:lvl2pPr marL="457200" algn="l" defTabSz="914400" rtl="0" eaLnBrk="1" latinLnBrk="0" hangingPunct="1">
              <a:defRPr sz="1800" kern="1200">
                <a:solidFill>
                  <a:schemeClr val="accent2"/>
                </a:solidFill>
                <a:latin typeface="+mn-lt"/>
                <a:ea typeface="+mn-ea"/>
                <a:cs typeface="+mn-cs"/>
              </a:defRPr>
            </a:lvl2pPr>
            <a:lvl3pPr marL="914400" algn="l" defTabSz="914400" rtl="0" eaLnBrk="1" latinLnBrk="0" hangingPunct="1">
              <a:defRPr sz="1800" kern="1200">
                <a:solidFill>
                  <a:schemeClr val="accent2"/>
                </a:solidFill>
                <a:latin typeface="+mn-lt"/>
                <a:ea typeface="+mn-ea"/>
                <a:cs typeface="+mn-cs"/>
              </a:defRPr>
            </a:lvl3pPr>
            <a:lvl4pPr marL="1371600" algn="l" defTabSz="914400" rtl="0" eaLnBrk="1" latinLnBrk="0" hangingPunct="1">
              <a:defRPr sz="1800" kern="1200">
                <a:solidFill>
                  <a:schemeClr val="accent2"/>
                </a:solidFill>
                <a:latin typeface="+mn-lt"/>
                <a:ea typeface="+mn-ea"/>
                <a:cs typeface="+mn-cs"/>
              </a:defRPr>
            </a:lvl4pPr>
            <a:lvl5pPr marL="1828800" algn="l" defTabSz="914400" rtl="0" eaLnBrk="1" latinLnBrk="0" hangingPunct="1">
              <a:defRPr sz="1800" kern="1200">
                <a:solidFill>
                  <a:schemeClr val="accent2"/>
                </a:solidFill>
                <a:latin typeface="+mn-lt"/>
                <a:ea typeface="+mn-ea"/>
                <a:cs typeface="+mn-cs"/>
              </a:defRPr>
            </a:lvl5pPr>
            <a:lvl6pPr marL="2286000" algn="l" defTabSz="914400" rtl="0" eaLnBrk="1" latinLnBrk="0" hangingPunct="1">
              <a:defRPr sz="1800" kern="1200">
                <a:solidFill>
                  <a:schemeClr val="accent2"/>
                </a:solidFill>
                <a:latin typeface="+mn-lt"/>
                <a:ea typeface="+mn-ea"/>
                <a:cs typeface="+mn-cs"/>
              </a:defRPr>
            </a:lvl6pPr>
            <a:lvl7pPr marL="2743200" algn="l" defTabSz="914400" rtl="0" eaLnBrk="1" latinLnBrk="0" hangingPunct="1">
              <a:defRPr sz="1800" kern="1200">
                <a:solidFill>
                  <a:schemeClr val="accent2"/>
                </a:solidFill>
                <a:latin typeface="+mn-lt"/>
                <a:ea typeface="+mn-ea"/>
                <a:cs typeface="+mn-cs"/>
              </a:defRPr>
            </a:lvl7pPr>
            <a:lvl8pPr marL="3200400" algn="l" defTabSz="914400" rtl="0" eaLnBrk="1" latinLnBrk="0" hangingPunct="1">
              <a:defRPr sz="1800" kern="1200">
                <a:solidFill>
                  <a:schemeClr val="accent2"/>
                </a:solidFill>
                <a:latin typeface="+mn-lt"/>
                <a:ea typeface="+mn-ea"/>
                <a:cs typeface="+mn-cs"/>
              </a:defRPr>
            </a:lvl8pPr>
            <a:lvl9pPr marL="3657600" algn="l" defTabSz="914400" rtl="0" eaLnBrk="1" latinLnBrk="0" hangingPunct="1">
              <a:defRPr sz="1800" kern="1200">
                <a:solidFill>
                  <a:schemeClr val="accent2"/>
                </a:solidFill>
                <a:latin typeface="+mn-lt"/>
                <a:ea typeface="+mn-ea"/>
                <a:cs typeface="+mn-cs"/>
              </a:defRPr>
            </a:lvl9pPr>
          </a:lstStyle>
          <a:p>
            <a:pPr algn="ctr"/>
            <a:endParaRPr lang="en-US" sz="1400" b="1" dirty="0"/>
          </a:p>
        </p:txBody>
      </p:sp>
      <p:sp>
        <p:nvSpPr>
          <p:cNvPr id="4" name="Rectangle: Rounded Corners 3">
            <a:extLst>
              <a:ext uri="{FF2B5EF4-FFF2-40B4-BE49-F238E27FC236}">
                <a16:creationId xmlns:a16="http://schemas.microsoft.com/office/drawing/2014/main" xmlns="" id="{8A148340-4FE7-4D11-9418-7A575737FA82}"/>
              </a:ext>
            </a:extLst>
          </p:cNvPr>
          <p:cNvSpPr/>
          <p:nvPr/>
        </p:nvSpPr>
        <p:spPr>
          <a:xfrm>
            <a:off x="84841" y="326725"/>
            <a:ext cx="12019176" cy="5027699"/>
          </a:xfrm>
          <a:prstGeom prst="round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a:p>
        </p:txBody>
      </p:sp>
      <p:sp>
        <p:nvSpPr>
          <p:cNvPr id="5" name="Rectangle: Rounded Corners 4">
            <a:extLst>
              <a:ext uri="{FF2B5EF4-FFF2-40B4-BE49-F238E27FC236}">
                <a16:creationId xmlns:a16="http://schemas.microsoft.com/office/drawing/2014/main" xmlns="" id="{641F4C0D-F5B6-46CA-95E6-AC9BEB1697A5}"/>
              </a:ext>
            </a:extLst>
          </p:cNvPr>
          <p:cNvSpPr/>
          <p:nvPr/>
        </p:nvSpPr>
        <p:spPr>
          <a:xfrm>
            <a:off x="473314" y="918434"/>
            <a:ext cx="11335657" cy="3335488"/>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ctr"/>
            <a:endParaRPr lang="en-US" sz="1400" b="1"/>
          </a:p>
        </p:txBody>
      </p:sp>
      <p:sp>
        <p:nvSpPr>
          <p:cNvPr id="6" name="Rectangle: Rounded Corners 5">
            <a:extLst>
              <a:ext uri="{FF2B5EF4-FFF2-40B4-BE49-F238E27FC236}">
                <a16:creationId xmlns:a16="http://schemas.microsoft.com/office/drawing/2014/main" xmlns="" id="{BB8196A5-0F45-4C16-8E1C-21DED23E3BAF}"/>
              </a:ext>
            </a:extLst>
          </p:cNvPr>
          <p:cNvSpPr/>
          <p:nvPr/>
        </p:nvSpPr>
        <p:spPr>
          <a:xfrm>
            <a:off x="1254225" y="4544816"/>
            <a:ext cx="5571092" cy="697838"/>
          </a:xfrm>
          <a:prstGeom prst="roundRect">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a:p>
        </p:txBody>
      </p:sp>
      <p:sp>
        <p:nvSpPr>
          <p:cNvPr id="7" name="TextBox 8">
            <a:extLst>
              <a:ext uri="{FF2B5EF4-FFF2-40B4-BE49-F238E27FC236}">
                <a16:creationId xmlns:a16="http://schemas.microsoft.com/office/drawing/2014/main" xmlns="" id="{97B31ECC-4619-409A-BC76-3977B07F1EC7}"/>
              </a:ext>
            </a:extLst>
          </p:cNvPr>
          <p:cNvSpPr txBox="1"/>
          <p:nvPr/>
        </p:nvSpPr>
        <p:spPr>
          <a:xfrm>
            <a:off x="926488" y="326726"/>
            <a:ext cx="43781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top</a:t>
            </a:r>
          </a:p>
        </p:txBody>
      </p:sp>
      <p:sp>
        <p:nvSpPr>
          <p:cNvPr id="8" name="TextBox 9">
            <a:extLst>
              <a:ext uri="{FF2B5EF4-FFF2-40B4-BE49-F238E27FC236}">
                <a16:creationId xmlns:a16="http://schemas.microsoft.com/office/drawing/2014/main" xmlns="" id="{6D658084-3AF5-4FB6-9DAF-F4D68C33A124}"/>
              </a:ext>
            </a:extLst>
          </p:cNvPr>
          <p:cNvSpPr txBox="1"/>
          <p:nvPr/>
        </p:nvSpPr>
        <p:spPr>
          <a:xfrm>
            <a:off x="720086" y="645371"/>
            <a:ext cx="105092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ED7D31"/>
                </a:solidFill>
              </a:rPr>
              <a:t>GUVM_test</a:t>
            </a:r>
            <a:endParaRPr lang="en-US" sz="1400" b="1" dirty="0">
              <a:solidFill>
                <a:srgbClr val="ED7D31"/>
              </a:solidFill>
            </a:endParaRPr>
          </a:p>
        </p:txBody>
      </p:sp>
      <p:sp>
        <p:nvSpPr>
          <p:cNvPr id="9" name="TextBox 10">
            <a:extLst>
              <a:ext uri="{FF2B5EF4-FFF2-40B4-BE49-F238E27FC236}">
                <a16:creationId xmlns:a16="http://schemas.microsoft.com/office/drawing/2014/main" xmlns="" id="{FF245AF5-7FA4-44A2-B154-1AF13D2ACA64}"/>
              </a:ext>
            </a:extLst>
          </p:cNvPr>
          <p:cNvSpPr txBox="1"/>
          <p:nvPr/>
        </p:nvSpPr>
        <p:spPr>
          <a:xfrm>
            <a:off x="855800" y="914531"/>
            <a:ext cx="103650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0070C0"/>
                </a:solidFill>
              </a:rPr>
              <a:t>GUVM_env</a:t>
            </a:r>
            <a:endParaRPr lang="en-US" sz="1400" b="1" dirty="0">
              <a:solidFill>
                <a:srgbClr val="0070C0"/>
              </a:solidFill>
            </a:endParaRPr>
          </a:p>
        </p:txBody>
      </p:sp>
      <p:sp>
        <p:nvSpPr>
          <p:cNvPr id="10" name="Rectangle: Rounded Corners 9">
            <a:extLst>
              <a:ext uri="{FF2B5EF4-FFF2-40B4-BE49-F238E27FC236}">
                <a16:creationId xmlns:a16="http://schemas.microsoft.com/office/drawing/2014/main" xmlns="" id="{2C1E3D3A-DCFF-4508-9B88-DFED4C1C4080}"/>
              </a:ext>
            </a:extLst>
          </p:cNvPr>
          <p:cNvSpPr/>
          <p:nvPr/>
        </p:nvSpPr>
        <p:spPr>
          <a:xfrm>
            <a:off x="3177151" y="1899433"/>
            <a:ext cx="8308741" cy="2198731"/>
          </a:xfrm>
          <a:prstGeom prst="roundRect">
            <a:avLst/>
          </a:prstGeom>
          <a:noFill/>
          <a:ln w="190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en-US" sz="1400" b="1"/>
          </a:p>
        </p:txBody>
      </p:sp>
      <p:sp>
        <p:nvSpPr>
          <p:cNvPr id="11" name="TextBox 12">
            <a:extLst>
              <a:ext uri="{FF2B5EF4-FFF2-40B4-BE49-F238E27FC236}">
                <a16:creationId xmlns:a16="http://schemas.microsoft.com/office/drawing/2014/main" xmlns="" id="{E500607E-0586-4F9B-B4B2-B8359057D7B1}"/>
              </a:ext>
            </a:extLst>
          </p:cNvPr>
          <p:cNvSpPr txBox="1"/>
          <p:nvPr/>
        </p:nvSpPr>
        <p:spPr>
          <a:xfrm>
            <a:off x="3437443" y="1895135"/>
            <a:ext cx="118615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70AD47"/>
                </a:solidFill>
              </a:rPr>
              <a:t>GUVM_agent</a:t>
            </a:r>
            <a:endParaRPr lang="en-US" sz="1400" b="1" dirty="0">
              <a:solidFill>
                <a:srgbClr val="70AD47"/>
              </a:solidFill>
            </a:endParaRPr>
          </a:p>
        </p:txBody>
      </p:sp>
      <p:sp>
        <p:nvSpPr>
          <p:cNvPr id="12" name="Rectangle 11">
            <a:extLst>
              <a:ext uri="{FF2B5EF4-FFF2-40B4-BE49-F238E27FC236}">
                <a16:creationId xmlns:a16="http://schemas.microsoft.com/office/drawing/2014/main" xmlns="" id="{D38CA793-4FA6-467B-A7E3-7FF7AF047CA6}"/>
              </a:ext>
            </a:extLst>
          </p:cNvPr>
          <p:cNvSpPr/>
          <p:nvPr/>
        </p:nvSpPr>
        <p:spPr>
          <a:xfrm>
            <a:off x="1591800" y="1239172"/>
            <a:ext cx="3497718" cy="46369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GUVM_scoreboard</a:t>
            </a:r>
            <a:endParaRPr lang="en-US" sz="1400" b="1" dirty="0"/>
          </a:p>
        </p:txBody>
      </p:sp>
      <p:sp>
        <p:nvSpPr>
          <p:cNvPr id="13" name="TextBox 15">
            <a:extLst>
              <a:ext uri="{FF2B5EF4-FFF2-40B4-BE49-F238E27FC236}">
                <a16:creationId xmlns:a16="http://schemas.microsoft.com/office/drawing/2014/main" xmlns="" id="{2307CA11-5322-4B42-8933-421EECC82F05}"/>
              </a:ext>
            </a:extLst>
          </p:cNvPr>
          <p:cNvSpPr txBox="1"/>
          <p:nvPr/>
        </p:nvSpPr>
        <p:spPr>
          <a:xfrm>
            <a:off x="1248772" y="4521981"/>
            <a:ext cx="1428276"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ED7D31"/>
                </a:solidFill>
              </a:rPr>
              <a:t>GUVM_interface</a:t>
            </a:r>
            <a:endParaRPr lang="en-US" sz="1400" b="1" dirty="0">
              <a:solidFill>
                <a:srgbClr val="ED7D31"/>
              </a:solidFill>
            </a:endParaRPr>
          </a:p>
        </p:txBody>
      </p:sp>
      <p:sp>
        <p:nvSpPr>
          <p:cNvPr id="14" name="Rectangle: Rounded Corners 13">
            <a:extLst>
              <a:ext uri="{FF2B5EF4-FFF2-40B4-BE49-F238E27FC236}">
                <a16:creationId xmlns:a16="http://schemas.microsoft.com/office/drawing/2014/main" xmlns="" id="{DD84940E-CF29-4AF9-A8DF-B5DE2BBAB501}"/>
              </a:ext>
            </a:extLst>
          </p:cNvPr>
          <p:cNvSpPr/>
          <p:nvPr/>
        </p:nvSpPr>
        <p:spPr>
          <a:xfrm>
            <a:off x="7193103" y="1951783"/>
            <a:ext cx="4179548" cy="2012586"/>
          </a:xfrm>
          <a:prstGeom prst="roundRect">
            <a:avLst/>
          </a:prstGeom>
          <a:noFill/>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defPPr>
              <a:defRPr lang="en-US"/>
            </a:defPPr>
            <a:lvl1pPr marL="0" algn="l" defTabSz="914400" rtl="0" eaLnBrk="1" latinLnBrk="0" hangingPunct="1">
              <a:defRPr sz="1800" kern="1200">
                <a:solidFill>
                  <a:schemeClr val="accent5"/>
                </a:solidFill>
                <a:latin typeface="+mn-lt"/>
                <a:ea typeface="+mn-ea"/>
                <a:cs typeface="+mn-cs"/>
              </a:defRPr>
            </a:lvl1pPr>
            <a:lvl2pPr marL="457200" algn="l" defTabSz="914400" rtl="0" eaLnBrk="1" latinLnBrk="0" hangingPunct="1">
              <a:defRPr sz="1800" kern="1200">
                <a:solidFill>
                  <a:schemeClr val="accent5"/>
                </a:solidFill>
                <a:latin typeface="+mn-lt"/>
                <a:ea typeface="+mn-ea"/>
                <a:cs typeface="+mn-cs"/>
              </a:defRPr>
            </a:lvl2pPr>
            <a:lvl3pPr marL="914400" algn="l" defTabSz="914400" rtl="0" eaLnBrk="1" latinLnBrk="0" hangingPunct="1">
              <a:defRPr sz="1800" kern="1200">
                <a:solidFill>
                  <a:schemeClr val="accent5"/>
                </a:solidFill>
                <a:latin typeface="+mn-lt"/>
                <a:ea typeface="+mn-ea"/>
                <a:cs typeface="+mn-cs"/>
              </a:defRPr>
            </a:lvl3pPr>
            <a:lvl4pPr marL="1371600" algn="l" defTabSz="914400" rtl="0" eaLnBrk="1" latinLnBrk="0" hangingPunct="1">
              <a:defRPr sz="1800" kern="1200">
                <a:solidFill>
                  <a:schemeClr val="accent5"/>
                </a:solidFill>
                <a:latin typeface="+mn-lt"/>
                <a:ea typeface="+mn-ea"/>
                <a:cs typeface="+mn-cs"/>
              </a:defRPr>
            </a:lvl4pPr>
            <a:lvl5pPr marL="1828800" algn="l" defTabSz="914400" rtl="0" eaLnBrk="1" latinLnBrk="0" hangingPunct="1">
              <a:defRPr sz="1800" kern="1200">
                <a:solidFill>
                  <a:schemeClr val="accent5"/>
                </a:solidFill>
                <a:latin typeface="+mn-lt"/>
                <a:ea typeface="+mn-ea"/>
                <a:cs typeface="+mn-cs"/>
              </a:defRPr>
            </a:lvl5pPr>
            <a:lvl6pPr marL="2286000" algn="l" defTabSz="914400" rtl="0" eaLnBrk="1" latinLnBrk="0" hangingPunct="1">
              <a:defRPr sz="1800" kern="1200">
                <a:solidFill>
                  <a:schemeClr val="accent5"/>
                </a:solidFill>
                <a:latin typeface="+mn-lt"/>
                <a:ea typeface="+mn-ea"/>
                <a:cs typeface="+mn-cs"/>
              </a:defRPr>
            </a:lvl6pPr>
            <a:lvl7pPr marL="2743200" algn="l" defTabSz="914400" rtl="0" eaLnBrk="1" latinLnBrk="0" hangingPunct="1">
              <a:defRPr sz="1800" kern="1200">
                <a:solidFill>
                  <a:schemeClr val="accent5"/>
                </a:solidFill>
                <a:latin typeface="+mn-lt"/>
                <a:ea typeface="+mn-ea"/>
                <a:cs typeface="+mn-cs"/>
              </a:defRPr>
            </a:lvl7pPr>
            <a:lvl8pPr marL="3200400" algn="l" defTabSz="914400" rtl="0" eaLnBrk="1" latinLnBrk="0" hangingPunct="1">
              <a:defRPr sz="1800" kern="1200">
                <a:solidFill>
                  <a:schemeClr val="accent5"/>
                </a:solidFill>
                <a:latin typeface="+mn-lt"/>
                <a:ea typeface="+mn-ea"/>
                <a:cs typeface="+mn-cs"/>
              </a:defRPr>
            </a:lvl8pPr>
            <a:lvl9pPr marL="3657600" algn="l" defTabSz="914400" rtl="0" eaLnBrk="1" latinLnBrk="0" hangingPunct="1">
              <a:defRPr sz="1800" kern="1200">
                <a:solidFill>
                  <a:schemeClr val="accent5"/>
                </a:solidFill>
                <a:latin typeface="+mn-lt"/>
                <a:ea typeface="+mn-ea"/>
                <a:cs typeface="+mn-cs"/>
              </a:defRPr>
            </a:lvl9pPr>
          </a:lstStyle>
          <a:p>
            <a:pPr algn="ctr"/>
            <a:endParaRPr lang="en-US" sz="1400" b="1" dirty="0"/>
          </a:p>
        </p:txBody>
      </p:sp>
      <p:sp>
        <p:nvSpPr>
          <p:cNvPr id="15" name="Rectangle: Rounded Corners 14">
            <a:extLst>
              <a:ext uri="{FF2B5EF4-FFF2-40B4-BE49-F238E27FC236}">
                <a16:creationId xmlns:a16="http://schemas.microsoft.com/office/drawing/2014/main" xmlns="" id="{7DE3E8EE-4FF8-4844-AB64-A645C830E8B3}"/>
              </a:ext>
            </a:extLst>
          </p:cNvPr>
          <p:cNvSpPr/>
          <p:nvPr/>
        </p:nvSpPr>
        <p:spPr>
          <a:xfrm>
            <a:off x="8029304" y="2218660"/>
            <a:ext cx="2240040" cy="57128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GUVM_sequence</a:t>
            </a:r>
            <a:endParaRPr lang="en-US" sz="1400" b="1" dirty="0"/>
          </a:p>
        </p:txBody>
      </p:sp>
      <p:sp>
        <p:nvSpPr>
          <p:cNvPr id="16" name="Rectangle: Rounded Corners 15">
            <a:extLst>
              <a:ext uri="{FF2B5EF4-FFF2-40B4-BE49-F238E27FC236}">
                <a16:creationId xmlns:a16="http://schemas.microsoft.com/office/drawing/2014/main" xmlns="" id="{912CF96B-E5D2-4594-B470-78732F42591E}"/>
              </a:ext>
            </a:extLst>
          </p:cNvPr>
          <p:cNvSpPr/>
          <p:nvPr/>
        </p:nvSpPr>
        <p:spPr>
          <a:xfrm>
            <a:off x="9962060" y="2874733"/>
            <a:ext cx="1120241" cy="88874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GUVM_sequence_item</a:t>
            </a:r>
            <a:endParaRPr lang="en-US" sz="1400" b="1" dirty="0"/>
          </a:p>
        </p:txBody>
      </p:sp>
      <p:sp>
        <p:nvSpPr>
          <p:cNvPr id="17" name="Rectangle: Rounded Corners 16">
            <a:extLst>
              <a:ext uri="{FF2B5EF4-FFF2-40B4-BE49-F238E27FC236}">
                <a16:creationId xmlns:a16="http://schemas.microsoft.com/office/drawing/2014/main" xmlns="" id="{05EB3A68-FAC2-459F-919A-8294957B514E}"/>
              </a:ext>
            </a:extLst>
          </p:cNvPr>
          <p:cNvSpPr/>
          <p:nvPr/>
        </p:nvSpPr>
        <p:spPr>
          <a:xfrm>
            <a:off x="7439960" y="2879661"/>
            <a:ext cx="2432487" cy="961037"/>
          </a:xfrm>
          <a:prstGeom prst="roundRect">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defPPr>
              <a:defRPr lang="en-US"/>
            </a:defPPr>
            <a:lvl1pPr marL="0" algn="l" defTabSz="914400" rtl="0" eaLnBrk="1" latinLnBrk="0" hangingPunct="1">
              <a:defRPr sz="1800" kern="1200">
                <a:solidFill>
                  <a:schemeClr val="accent3"/>
                </a:solidFill>
                <a:latin typeface="+mn-lt"/>
                <a:ea typeface="+mn-ea"/>
                <a:cs typeface="+mn-cs"/>
              </a:defRPr>
            </a:lvl1pPr>
            <a:lvl2pPr marL="457200" algn="l" defTabSz="914400" rtl="0" eaLnBrk="1" latinLnBrk="0" hangingPunct="1">
              <a:defRPr sz="1800" kern="1200">
                <a:solidFill>
                  <a:schemeClr val="accent3"/>
                </a:solidFill>
                <a:latin typeface="+mn-lt"/>
                <a:ea typeface="+mn-ea"/>
                <a:cs typeface="+mn-cs"/>
              </a:defRPr>
            </a:lvl2pPr>
            <a:lvl3pPr marL="914400" algn="l" defTabSz="914400" rtl="0" eaLnBrk="1" latinLnBrk="0" hangingPunct="1">
              <a:defRPr sz="1800" kern="1200">
                <a:solidFill>
                  <a:schemeClr val="accent3"/>
                </a:solidFill>
                <a:latin typeface="+mn-lt"/>
                <a:ea typeface="+mn-ea"/>
                <a:cs typeface="+mn-cs"/>
              </a:defRPr>
            </a:lvl3pPr>
            <a:lvl4pPr marL="1371600" algn="l" defTabSz="914400" rtl="0" eaLnBrk="1" latinLnBrk="0" hangingPunct="1">
              <a:defRPr sz="1800" kern="1200">
                <a:solidFill>
                  <a:schemeClr val="accent3"/>
                </a:solidFill>
                <a:latin typeface="+mn-lt"/>
                <a:ea typeface="+mn-ea"/>
                <a:cs typeface="+mn-cs"/>
              </a:defRPr>
            </a:lvl4pPr>
            <a:lvl5pPr marL="1828800" algn="l" defTabSz="914400" rtl="0" eaLnBrk="1" latinLnBrk="0" hangingPunct="1">
              <a:defRPr sz="1800" kern="1200">
                <a:solidFill>
                  <a:schemeClr val="accent3"/>
                </a:solidFill>
                <a:latin typeface="+mn-lt"/>
                <a:ea typeface="+mn-ea"/>
                <a:cs typeface="+mn-cs"/>
              </a:defRPr>
            </a:lvl5pPr>
            <a:lvl6pPr marL="2286000" algn="l" defTabSz="914400" rtl="0" eaLnBrk="1" latinLnBrk="0" hangingPunct="1">
              <a:defRPr sz="1800" kern="1200">
                <a:solidFill>
                  <a:schemeClr val="accent3"/>
                </a:solidFill>
                <a:latin typeface="+mn-lt"/>
                <a:ea typeface="+mn-ea"/>
                <a:cs typeface="+mn-cs"/>
              </a:defRPr>
            </a:lvl6pPr>
            <a:lvl7pPr marL="2743200" algn="l" defTabSz="914400" rtl="0" eaLnBrk="1" latinLnBrk="0" hangingPunct="1">
              <a:defRPr sz="1800" kern="1200">
                <a:solidFill>
                  <a:schemeClr val="accent3"/>
                </a:solidFill>
                <a:latin typeface="+mn-lt"/>
                <a:ea typeface="+mn-ea"/>
                <a:cs typeface="+mn-cs"/>
              </a:defRPr>
            </a:lvl7pPr>
            <a:lvl8pPr marL="3200400" algn="l" defTabSz="914400" rtl="0" eaLnBrk="1" latinLnBrk="0" hangingPunct="1">
              <a:defRPr sz="1800" kern="1200">
                <a:solidFill>
                  <a:schemeClr val="accent3"/>
                </a:solidFill>
                <a:latin typeface="+mn-lt"/>
                <a:ea typeface="+mn-ea"/>
                <a:cs typeface="+mn-cs"/>
              </a:defRPr>
            </a:lvl8pPr>
            <a:lvl9pPr marL="3657600" algn="l" defTabSz="914400" rtl="0" eaLnBrk="1" latinLnBrk="0" hangingPunct="1">
              <a:defRPr sz="1800" kern="1200">
                <a:solidFill>
                  <a:schemeClr val="accent3"/>
                </a:solidFill>
                <a:latin typeface="+mn-lt"/>
                <a:ea typeface="+mn-ea"/>
                <a:cs typeface="+mn-cs"/>
              </a:defRPr>
            </a:lvl9pPr>
          </a:lstStyle>
          <a:p>
            <a:pPr algn="ctr"/>
            <a:endParaRPr lang="en-US" sz="1400" b="1" dirty="0"/>
          </a:p>
        </p:txBody>
      </p:sp>
      <p:sp>
        <p:nvSpPr>
          <p:cNvPr id="18" name="TextBox 20">
            <a:extLst>
              <a:ext uri="{FF2B5EF4-FFF2-40B4-BE49-F238E27FC236}">
                <a16:creationId xmlns:a16="http://schemas.microsoft.com/office/drawing/2014/main" xmlns="" id="{2F18062B-A8AE-4733-A78D-C1D21914E6B2}"/>
              </a:ext>
            </a:extLst>
          </p:cNvPr>
          <p:cNvSpPr txBox="1"/>
          <p:nvPr/>
        </p:nvSpPr>
        <p:spPr>
          <a:xfrm>
            <a:off x="7425919" y="1936348"/>
            <a:ext cx="96693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5B9BD5"/>
                </a:solidFill>
              </a:rPr>
              <a:t>Sequencer</a:t>
            </a:r>
          </a:p>
        </p:txBody>
      </p:sp>
      <p:sp>
        <p:nvSpPr>
          <p:cNvPr id="19" name="TextBox 21">
            <a:extLst>
              <a:ext uri="{FF2B5EF4-FFF2-40B4-BE49-F238E27FC236}">
                <a16:creationId xmlns:a16="http://schemas.microsoft.com/office/drawing/2014/main" xmlns="" id="{354146CE-374A-4B4A-B72C-62BEF66184E3}"/>
              </a:ext>
            </a:extLst>
          </p:cNvPr>
          <p:cNvSpPr txBox="1"/>
          <p:nvPr/>
        </p:nvSpPr>
        <p:spPr>
          <a:xfrm>
            <a:off x="7472802" y="2834709"/>
            <a:ext cx="1408206"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A5A5A5"/>
                </a:solidFill>
              </a:rPr>
              <a:t>target_seq_item</a:t>
            </a:r>
            <a:endParaRPr lang="en-US" sz="1400" b="1" dirty="0">
              <a:solidFill>
                <a:srgbClr val="A5A5A5"/>
              </a:solidFill>
            </a:endParaRPr>
          </a:p>
          <a:p>
            <a:endParaRPr lang="en-US" sz="1400" b="1" dirty="0">
              <a:solidFill>
                <a:srgbClr val="A5A5A5"/>
              </a:solidFill>
            </a:endParaRPr>
          </a:p>
        </p:txBody>
      </p:sp>
      <p:sp>
        <p:nvSpPr>
          <p:cNvPr id="20" name="Rectangle: Rounded Corners 19">
            <a:extLst>
              <a:ext uri="{FF2B5EF4-FFF2-40B4-BE49-F238E27FC236}">
                <a16:creationId xmlns:a16="http://schemas.microsoft.com/office/drawing/2014/main" xmlns="" id="{25D2F59C-E6C6-48D5-9C83-F6A6273F1C11}"/>
              </a:ext>
            </a:extLst>
          </p:cNvPr>
          <p:cNvSpPr/>
          <p:nvPr/>
        </p:nvSpPr>
        <p:spPr>
          <a:xfrm>
            <a:off x="7548675" y="3155547"/>
            <a:ext cx="655241" cy="61539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leon_seq_item</a:t>
            </a:r>
            <a:endParaRPr lang="en-US" sz="1050" b="1" dirty="0"/>
          </a:p>
        </p:txBody>
      </p:sp>
      <p:sp>
        <p:nvSpPr>
          <p:cNvPr id="21" name="Rectangle: Rounded Corners 20">
            <a:extLst>
              <a:ext uri="{FF2B5EF4-FFF2-40B4-BE49-F238E27FC236}">
                <a16:creationId xmlns:a16="http://schemas.microsoft.com/office/drawing/2014/main" xmlns="" id="{05D87436-9E3F-470C-A231-0F5F98AD2F28}"/>
              </a:ext>
            </a:extLst>
          </p:cNvPr>
          <p:cNvSpPr/>
          <p:nvPr/>
        </p:nvSpPr>
        <p:spPr>
          <a:xfrm>
            <a:off x="8322938" y="3143971"/>
            <a:ext cx="655241" cy="609306"/>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amber_seq_item</a:t>
            </a:r>
            <a:endParaRPr lang="en-US" sz="1050" b="1" dirty="0"/>
          </a:p>
        </p:txBody>
      </p:sp>
      <p:sp>
        <p:nvSpPr>
          <p:cNvPr id="22" name="Rectangle: Rounded Corners 21">
            <a:extLst>
              <a:ext uri="{FF2B5EF4-FFF2-40B4-BE49-F238E27FC236}">
                <a16:creationId xmlns:a16="http://schemas.microsoft.com/office/drawing/2014/main" xmlns="" id="{727239A9-F579-4A00-B6E1-FEE2C75B6759}"/>
              </a:ext>
            </a:extLst>
          </p:cNvPr>
          <p:cNvSpPr/>
          <p:nvPr/>
        </p:nvSpPr>
        <p:spPr>
          <a:xfrm>
            <a:off x="9101493" y="3124638"/>
            <a:ext cx="650427" cy="606171"/>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riscy_seq_item</a:t>
            </a:r>
            <a:endParaRPr lang="en-US" sz="1050" b="1" dirty="0"/>
          </a:p>
        </p:txBody>
      </p:sp>
      <p:sp>
        <p:nvSpPr>
          <p:cNvPr id="23" name="Rectangle: Rounded Corners 22">
            <a:extLst>
              <a:ext uri="{FF2B5EF4-FFF2-40B4-BE49-F238E27FC236}">
                <a16:creationId xmlns:a16="http://schemas.microsoft.com/office/drawing/2014/main" xmlns="" id="{BD1344B0-3AAC-407F-96B0-8806E30E8A89}"/>
              </a:ext>
            </a:extLst>
          </p:cNvPr>
          <p:cNvSpPr/>
          <p:nvPr/>
        </p:nvSpPr>
        <p:spPr>
          <a:xfrm>
            <a:off x="1017149" y="2869008"/>
            <a:ext cx="1466080" cy="784378"/>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GUVM_monitor</a:t>
            </a:r>
            <a:endParaRPr lang="en-US" sz="1400" b="1" dirty="0"/>
          </a:p>
        </p:txBody>
      </p:sp>
      <p:sp>
        <p:nvSpPr>
          <p:cNvPr id="24" name="Rectangle: Rounded Corners 23">
            <a:extLst>
              <a:ext uri="{FF2B5EF4-FFF2-40B4-BE49-F238E27FC236}">
                <a16:creationId xmlns:a16="http://schemas.microsoft.com/office/drawing/2014/main" xmlns="" id="{BED5A927-32A8-4DA9-A79E-116289AD820C}"/>
              </a:ext>
            </a:extLst>
          </p:cNvPr>
          <p:cNvSpPr/>
          <p:nvPr/>
        </p:nvSpPr>
        <p:spPr>
          <a:xfrm>
            <a:off x="2191833" y="4853470"/>
            <a:ext cx="1428276" cy="307452"/>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leon_interface</a:t>
            </a:r>
            <a:endParaRPr lang="en-US" sz="1400" b="1" dirty="0"/>
          </a:p>
        </p:txBody>
      </p:sp>
      <p:sp>
        <p:nvSpPr>
          <p:cNvPr id="25" name="Rectangle: Rounded Corners 24">
            <a:extLst>
              <a:ext uri="{FF2B5EF4-FFF2-40B4-BE49-F238E27FC236}">
                <a16:creationId xmlns:a16="http://schemas.microsoft.com/office/drawing/2014/main" xmlns="" id="{507DD14E-5D34-412A-B795-DC39D00D1F5F}"/>
              </a:ext>
            </a:extLst>
          </p:cNvPr>
          <p:cNvSpPr/>
          <p:nvPr/>
        </p:nvSpPr>
        <p:spPr>
          <a:xfrm>
            <a:off x="3729128" y="4854925"/>
            <a:ext cx="1547708" cy="30539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amber_interface</a:t>
            </a:r>
            <a:endParaRPr lang="en-US" sz="1400" b="1" dirty="0"/>
          </a:p>
        </p:txBody>
      </p:sp>
      <p:sp>
        <p:nvSpPr>
          <p:cNvPr id="26" name="Rectangle: Rounded Corners 25">
            <a:extLst>
              <a:ext uri="{FF2B5EF4-FFF2-40B4-BE49-F238E27FC236}">
                <a16:creationId xmlns:a16="http://schemas.microsoft.com/office/drawing/2014/main" xmlns="" id="{8317FB4F-493E-43AD-B6A2-953C6010B464}"/>
              </a:ext>
            </a:extLst>
          </p:cNvPr>
          <p:cNvSpPr/>
          <p:nvPr/>
        </p:nvSpPr>
        <p:spPr>
          <a:xfrm>
            <a:off x="5381548" y="4861064"/>
            <a:ext cx="1329186" cy="30539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riscy_interface</a:t>
            </a:r>
            <a:endParaRPr lang="en-US" sz="1400" b="1" dirty="0"/>
          </a:p>
        </p:txBody>
      </p:sp>
      <p:sp>
        <p:nvSpPr>
          <p:cNvPr id="27" name="Rectangle: Rounded Corners 26">
            <a:extLst>
              <a:ext uri="{FF2B5EF4-FFF2-40B4-BE49-F238E27FC236}">
                <a16:creationId xmlns:a16="http://schemas.microsoft.com/office/drawing/2014/main" xmlns="" id="{A099A3C7-F476-4907-907B-D466E4F09D53}"/>
              </a:ext>
            </a:extLst>
          </p:cNvPr>
          <p:cNvSpPr/>
          <p:nvPr/>
        </p:nvSpPr>
        <p:spPr>
          <a:xfrm>
            <a:off x="6811813" y="4520554"/>
            <a:ext cx="3900735" cy="69783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a:p>
        </p:txBody>
      </p:sp>
      <p:sp>
        <p:nvSpPr>
          <p:cNvPr id="28" name="TextBox 31">
            <a:extLst>
              <a:ext uri="{FF2B5EF4-FFF2-40B4-BE49-F238E27FC236}">
                <a16:creationId xmlns:a16="http://schemas.microsoft.com/office/drawing/2014/main" xmlns="" id="{3CF5C27D-8E48-4F0D-990D-D301F2F32AA4}"/>
              </a:ext>
            </a:extLst>
          </p:cNvPr>
          <p:cNvSpPr txBox="1"/>
          <p:nvPr/>
        </p:nvSpPr>
        <p:spPr>
          <a:xfrm>
            <a:off x="6825317" y="4472909"/>
            <a:ext cx="503664"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ED7D31"/>
                </a:solidFill>
                <a:effectLst>
                  <a:outerShdw blurRad="38100" dist="38100" dir="2700000" algn="tl">
                    <a:srgbClr val="000000">
                      <a:alpha val="43137"/>
                    </a:srgbClr>
                  </a:outerShdw>
                </a:effectLst>
              </a:rPr>
              <a:t>DUT</a:t>
            </a:r>
          </a:p>
        </p:txBody>
      </p:sp>
      <p:sp>
        <p:nvSpPr>
          <p:cNvPr id="29" name="Rectangle: Rounded Corners 28">
            <a:extLst>
              <a:ext uri="{FF2B5EF4-FFF2-40B4-BE49-F238E27FC236}">
                <a16:creationId xmlns:a16="http://schemas.microsoft.com/office/drawing/2014/main" xmlns="" id="{E7CBA6E7-A7FF-4CC6-85FE-80C3414149F4}"/>
              </a:ext>
            </a:extLst>
          </p:cNvPr>
          <p:cNvSpPr/>
          <p:nvPr/>
        </p:nvSpPr>
        <p:spPr>
          <a:xfrm>
            <a:off x="6901325" y="4790305"/>
            <a:ext cx="1093762" cy="38912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Leon DUT</a:t>
            </a:r>
          </a:p>
        </p:txBody>
      </p:sp>
      <p:sp>
        <p:nvSpPr>
          <p:cNvPr id="30" name="Rectangle: Rounded Corners 29">
            <a:extLst>
              <a:ext uri="{FF2B5EF4-FFF2-40B4-BE49-F238E27FC236}">
                <a16:creationId xmlns:a16="http://schemas.microsoft.com/office/drawing/2014/main" xmlns="" id="{86EB1F82-0673-4A90-BBFF-AD3441AF7F73}"/>
              </a:ext>
            </a:extLst>
          </p:cNvPr>
          <p:cNvSpPr/>
          <p:nvPr/>
        </p:nvSpPr>
        <p:spPr>
          <a:xfrm>
            <a:off x="8108898" y="4780954"/>
            <a:ext cx="1093762" cy="373736"/>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Amber DUT</a:t>
            </a:r>
          </a:p>
        </p:txBody>
      </p:sp>
      <p:sp>
        <p:nvSpPr>
          <p:cNvPr id="31" name="Rectangle: Rounded Corners 30">
            <a:extLst>
              <a:ext uri="{FF2B5EF4-FFF2-40B4-BE49-F238E27FC236}">
                <a16:creationId xmlns:a16="http://schemas.microsoft.com/office/drawing/2014/main" xmlns="" id="{5989A4F9-4427-45E6-B1A4-C2F7B215725E}"/>
              </a:ext>
            </a:extLst>
          </p:cNvPr>
          <p:cNvSpPr/>
          <p:nvPr/>
        </p:nvSpPr>
        <p:spPr>
          <a:xfrm>
            <a:off x="9302683" y="4780686"/>
            <a:ext cx="1302651" cy="36573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Riscy</a:t>
            </a:r>
            <a:r>
              <a:rPr lang="en-US" sz="1400" b="1" dirty="0"/>
              <a:t> DUT</a:t>
            </a:r>
          </a:p>
        </p:txBody>
      </p:sp>
      <p:cxnSp>
        <p:nvCxnSpPr>
          <p:cNvPr id="32" name="Connector: Elbow 31">
            <a:extLst>
              <a:ext uri="{FF2B5EF4-FFF2-40B4-BE49-F238E27FC236}">
                <a16:creationId xmlns:a16="http://schemas.microsoft.com/office/drawing/2014/main" xmlns="" id="{0E0E48B0-0714-4AFE-A6E0-738532E863B9}"/>
              </a:ext>
            </a:extLst>
          </p:cNvPr>
          <p:cNvCxnSpPr>
            <a:cxnSpLocks/>
            <a:stCxn id="50" idx="1"/>
            <a:endCxn id="33" idx="3"/>
          </p:cNvCxnSpPr>
          <p:nvPr/>
        </p:nvCxnSpPr>
        <p:spPr>
          <a:xfrm rot="10800000" flipV="1">
            <a:off x="5172307" y="3292926"/>
            <a:ext cx="1927058" cy="27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Rounded Corners 32">
            <a:extLst>
              <a:ext uri="{FF2B5EF4-FFF2-40B4-BE49-F238E27FC236}">
                <a16:creationId xmlns:a16="http://schemas.microsoft.com/office/drawing/2014/main" xmlns="" id="{97063419-FCAE-4D1A-8233-8D4B290204E7}"/>
              </a:ext>
            </a:extLst>
          </p:cNvPr>
          <p:cNvSpPr/>
          <p:nvPr/>
        </p:nvSpPr>
        <p:spPr>
          <a:xfrm>
            <a:off x="4985612" y="3229819"/>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4" name="Straight Arrow Connector 33">
            <a:extLst>
              <a:ext uri="{FF2B5EF4-FFF2-40B4-BE49-F238E27FC236}">
                <a16:creationId xmlns:a16="http://schemas.microsoft.com/office/drawing/2014/main" xmlns="" id="{DB1DE40F-AE1C-48F2-B72A-1D4AFC2AF16F}"/>
              </a:ext>
            </a:extLst>
          </p:cNvPr>
          <p:cNvCxnSpPr>
            <a:cxnSpLocks/>
            <a:stCxn id="2" idx="2"/>
          </p:cNvCxnSpPr>
          <p:nvPr/>
        </p:nvCxnSpPr>
        <p:spPr>
          <a:xfrm>
            <a:off x="4228850" y="3607232"/>
            <a:ext cx="0" cy="93244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xmlns="" id="{CEEE0087-CEDA-440E-8823-8861730F9269}"/>
              </a:ext>
            </a:extLst>
          </p:cNvPr>
          <p:cNvCxnSpPr>
            <a:cxnSpLocks/>
          </p:cNvCxnSpPr>
          <p:nvPr/>
        </p:nvCxnSpPr>
        <p:spPr>
          <a:xfrm flipV="1">
            <a:off x="2100558" y="3653632"/>
            <a:ext cx="0" cy="8860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Flowchart: Connector 35">
            <a:extLst>
              <a:ext uri="{FF2B5EF4-FFF2-40B4-BE49-F238E27FC236}">
                <a16:creationId xmlns:a16="http://schemas.microsoft.com/office/drawing/2014/main" xmlns="" id="{230E65A3-517A-4F4E-AC3D-70C2BA316564}"/>
              </a:ext>
            </a:extLst>
          </p:cNvPr>
          <p:cNvSpPr/>
          <p:nvPr/>
        </p:nvSpPr>
        <p:spPr>
          <a:xfrm>
            <a:off x="1883098" y="1584973"/>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7" name="Straight Arrow Connector 36">
            <a:extLst>
              <a:ext uri="{FF2B5EF4-FFF2-40B4-BE49-F238E27FC236}">
                <a16:creationId xmlns:a16="http://schemas.microsoft.com/office/drawing/2014/main" xmlns="" id="{9BC9E80D-F9A6-4064-8074-87F8AEE2F15F}"/>
              </a:ext>
            </a:extLst>
          </p:cNvPr>
          <p:cNvCxnSpPr>
            <a:cxnSpLocks/>
            <a:stCxn id="52" idx="4"/>
            <a:endCxn id="36" idx="4"/>
          </p:cNvCxnSpPr>
          <p:nvPr/>
        </p:nvCxnSpPr>
        <p:spPr>
          <a:xfrm flipH="1" flipV="1">
            <a:off x="1991828" y="1793364"/>
            <a:ext cx="9204" cy="118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Diamond 37">
            <a:extLst>
              <a:ext uri="{FF2B5EF4-FFF2-40B4-BE49-F238E27FC236}">
                <a16:creationId xmlns:a16="http://schemas.microsoft.com/office/drawing/2014/main" xmlns="" id="{C22CE92E-1916-46C2-B18B-B0C91464E81A}"/>
              </a:ext>
            </a:extLst>
          </p:cNvPr>
          <p:cNvSpPr/>
          <p:nvPr/>
        </p:nvSpPr>
        <p:spPr>
          <a:xfrm>
            <a:off x="4746203" y="2683889"/>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9" name="Straight Arrow Connector 38">
            <a:extLst>
              <a:ext uri="{FF2B5EF4-FFF2-40B4-BE49-F238E27FC236}">
                <a16:creationId xmlns:a16="http://schemas.microsoft.com/office/drawing/2014/main" xmlns="" id="{381FABC4-CAF8-467C-94AF-9231C38EEEB6}"/>
              </a:ext>
            </a:extLst>
          </p:cNvPr>
          <p:cNvCxnSpPr>
            <a:cxnSpLocks/>
            <a:stCxn id="38" idx="2"/>
          </p:cNvCxnSpPr>
          <p:nvPr/>
        </p:nvCxnSpPr>
        <p:spPr>
          <a:xfrm flipV="1">
            <a:off x="4827223" y="1794497"/>
            <a:ext cx="0" cy="1066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Rectangle 39">
            <a:extLst>
              <a:ext uri="{FF2B5EF4-FFF2-40B4-BE49-F238E27FC236}">
                <a16:creationId xmlns:a16="http://schemas.microsoft.com/office/drawing/2014/main" xmlns="" id="{B1094129-321E-48D9-899F-E7E4AC529341}"/>
              </a:ext>
            </a:extLst>
          </p:cNvPr>
          <p:cNvSpPr/>
          <p:nvPr/>
        </p:nvSpPr>
        <p:spPr>
          <a:xfrm>
            <a:off x="1815112" y="2166984"/>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1" name="TextBox 2">
            <a:extLst>
              <a:ext uri="{FF2B5EF4-FFF2-40B4-BE49-F238E27FC236}">
                <a16:creationId xmlns:a16="http://schemas.microsoft.com/office/drawing/2014/main" xmlns="" id="{45A53FCA-0B05-4BEE-B330-805B01698DA3}"/>
              </a:ext>
            </a:extLst>
          </p:cNvPr>
          <p:cNvSpPr txBox="1"/>
          <p:nvPr/>
        </p:nvSpPr>
        <p:spPr>
          <a:xfrm>
            <a:off x="573114" y="2029739"/>
            <a:ext cx="1309984" cy="5186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GUVM_result_transaction</a:t>
            </a:r>
          </a:p>
        </p:txBody>
      </p:sp>
      <p:sp>
        <p:nvSpPr>
          <p:cNvPr id="42" name="Rectangle 41">
            <a:extLst>
              <a:ext uri="{FF2B5EF4-FFF2-40B4-BE49-F238E27FC236}">
                <a16:creationId xmlns:a16="http://schemas.microsoft.com/office/drawing/2014/main" xmlns="" id="{34EA38AA-4C04-4A76-AA71-AD6A80ABBD05}"/>
              </a:ext>
            </a:extLst>
          </p:cNvPr>
          <p:cNvSpPr/>
          <p:nvPr/>
        </p:nvSpPr>
        <p:spPr>
          <a:xfrm>
            <a:off x="4039771" y="3820170"/>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3" name="TextBox 45">
            <a:extLst>
              <a:ext uri="{FF2B5EF4-FFF2-40B4-BE49-F238E27FC236}">
                <a16:creationId xmlns:a16="http://schemas.microsoft.com/office/drawing/2014/main" xmlns="" id="{3AC80AFA-E399-43BD-91AD-0140D39EEA49}"/>
              </a:ext>
            </a:extLst>
          </p:cNvPr>
          <p:cNvSpPr txBox="1"/>
          <p:nvPr/>
        </p:nvSpPr>
        <p:spPr>
          <a:xfrm>
            <a:off x="4396023" y="378402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4" name="TextBox 47">
            <a:extLst>
              <a:ext uri="{FF2B5EF4-FFF2-40B4-BE49-F238E27FC236}">
                <a16:creationId xmlns:a16="http://schemas.microsoft.com/office/drawing/2014/main" xmlns="" id="{0208BD08-62AB-4F85-8627-9684B0CC9EF8}"/>
              </a:ext>
            </a:extLst>
          </p:cNvPr>
          <p:cNvSpPr txBox="1"/>
          <p:nvPr/>
        </p:nvSpPr>
        <p:spPr>
          <a:xfrm>
            <a:off x="2625883" y="4510353"/>
            <a:ext cx="232050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t>write_to_monitor</a:t>
            </a:r>
            <a:endParaRPr lang="en-US" sz="1400" b="1" dirty="0"/>
          </a:p>
        </p:txBody>
      </p:sp>
      <p:sp>
        <p:nvSpPr>
          <p:cNvPr id="45" name="Rectangle 44">
            <a:extLst>
              <a:ext uri="{FF2B5EF4-FFF2-40B4-BE49-F238E27FC236}">
                <a16:creationId xmlns:a16="http://schemas.microsoft.com/office/drawing/2014/main" xmlns="" id="{64BFD94D-12A9-4ED4-9F54-47007F9761CB}"/>
              </a:ext>
            </a:extLst>
          </p:cNvPr>
          <p:cNvSpPr/>
          <p:nvPr/>
        </p:nvSpPr>
        <p:spPr>
          <a:xfrm>
            <a:off x="5880144" y="3176896"/>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6" name="Rectangle 45">
            <a:extLst>
              <a:ext uri="{FF2B5EF4-FFF2-40B4-BE49-F238E27FC236}">
                <a16:creationId xmlns:a16="http://schemas.microsoft.com/office/drawing/2014/main" xmlns="" id="{4C7C1350-9662-4A09-AED2-06BF801426FB}"/>
              </a:ext>
            </a:extLst>
          </p:cNvPr>
          <p:cNvSpPr/>
          <p:nvPr/>
        </p:nvSpPr>
        <p:spPr>
          <a:xfrm>
            <a:off x="4651983" y="2133538"/>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7" name="TextBox 56">
            <a:extLst>
              <a:ext uri="{FF2B5EF4-FFF2-40B4-BE49-F238E27FC236}">
                <a16:creationId xmlns:a16="http://schemas.microsoft.com/office/drawing/2014/main" xmlns="" id="{6D03E51C-966A-4D41-86C6-71D14B9F4CB3}"/>
              </a:ext>
            </a:extLst>
          </p:cNvPr>
          <p:cNvSpPr txBox="1"/>
          <p:nvPr/>
        </p:nvSpPr>
        <p:spPr>
          <a:xfrm>
            <a:off x="5573264" y="288777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8" name="TextBox 60">
            <a:extLst>
              <a:ext uri="{FF2B5EF4-FFF2-40B4-BE49-F238E27FC236}">
                <a16:creationId xmlns:a16="http://schemas.microsoft.com/office/drawing/2014/main" xmlns="" id="{A2785708-73CF-46CC-AD18-45656FF2EB81}"/>
              </a:ext>
            </a:extLst>
          </p:cNvPr>
          <p:cNvSpPr txBox="1"/>
          <p:nvPr/>
        </p:nvSpPr>
        <p:spPr>
          <a:xfrm>
            <a:off x="5018795" y="2094253"/>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9" name="TextBox 62">
            <a:extLst>
              <a:ext uri="{FF2B5EF4-FFF2-40B4-BE49-F238E27FC236}">
                <a16:creationId xmlns:a16="http://schemas.microsoft.com/office/drawing/2014/main" xmlns="" id="{EF97BDD3-F67E-4E49-B0BF-F61E7C61EB63}"/>
              </a:ext>
            </a:extLst>
          </p:cNvPr>
          <p:cNvSpPr txBox="1"/>
          <p:nvPr/>
        </p:nvSpPr>
        <p:spPr>
          <a:xfrm>
            <a:off x="3818250" y="975"/>
            <a:ext cx="4386544"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t>Generic UVM for Soft Processors Test Bench Architecture</a:t>
            </a:r>
          </a:p>
        </p:txBody>
      </p:sp>
      <p:sp>
        <p:nvSpPr>
          <p:cNvPr id="50" name="Rectangle: Rounded Corners 49">
            <a:extLst>
              <a:ext uri="{FF2B5EF4-FFF2-40B4-BE49-F238E27FC236}">
                <a16:creationId xmlns:a16="http://schemas.microsoft.com/office/drawing/2014/main" xmlns="" id="{5FDB0DCB-DFF3-4EF9-A958-CE3FE20252AB}"/>
              </a:ext>
            </a:extLst>
          </p:cNvPr>
          <p:cNvSpPr/>
          <p:nvPr/>
        </p:nvSpPr>
        <p:spPr>
          <a:xfrm>
            <a:off x="7099365" y="3229547"/>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51" name="Diamond 50">
            <a:extLst>
              <a:ext uri="{FF2B5EF4-FFF2-40B4-BE49-F238E27FC236}">
                <a16:creationId xmlns:a16="http://schemas.microsoft.com/office/drawing/2014/main" xmlns="" id="{00CF53B2-41F0-4599-8BD7-E9B522CDE168}"/>
              </a:ext>
            </a:extLst>
          </p:cNvPr>
          <p:cNvSpPr/>
          <p:nvPr/>
        </p:nvSpPr>
        <p:spPr>
          <a:xfrm>
            <a:off x="4752949" y="1612914"/>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52" name="Flowchart: Connector 51">
            <a:extLst>
              <a:ext uri="{FF2B5EF4-FFF2-40B4-BE49-F238E27FC236}">
                <a16:creationId xmlns:a16="http://schemas.microsoft.com/office/drawing/2014/main" xmlns="" id="{58771F22-0415-4CB4-B849-D4CE108D2AA8}"/>
              </a:ext>
            </a:extLst>
          </p:cNvPr>
          <p:cNvSpPr/>
          <p:nvPr/>
        </p:nvSpPr>
        <p:spPr>
          <a:xfrm>
            <a:off x="1892302" y="2765556"/>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64" name="Rectangle: Rounded Corners 63">
            <a:extLst>
              <a:ext uri="{FF2B5EF4-FFF2-40B4-BE49-F238E27FC236}">
                <a16:creationId xmlns:a16="http://schemas.microsoft.com/office/drawing/2014/main" xmlns="" id="{4BB358ED-8E1F-447D-B405-B50CF7AC31BD}"/>
              </a:ext>
            </a:extLst>
          </p:cNvPr>
          <p:cNvSpPr/>
          <p:nvPr/>
        </p:nvSpPr>
        <p:spPr>
          <a:xfrm>
            <a:off x="2894028" y="5421483"/>
            <a:ext cx="6787299" cy="1378485"/>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900"/>
          </a:p>
        </p:txBody>
      </p:sp>
      <p:sp>
        <p:nvSpPr>
          <p:cNvPr id="65" name="Rectangle: Rounded Corners 64">
            <a:extLst>
              <a:ext uri="{FF2B5EF4-FFF2-40B4-BE49-F238E27FC236}">
                <a16:creationId xmlns:a16="http://schemas.microsoft.com/office/drawing/2014/main" xmlns="" id="{AC7DAC5D-274A-4993-82AF-AF07176C3C3D}"/>
              </a:ext>
            </a:extLst>
          </p:cNvPr>
          <p:cNvSpPr/>
          <p:nvPr/>
        </p:nvSpPr>
        <p:spPr>
          <a:xfrm>
            <a:off x="3093805" y="5707234"/>
            <a:ext cx="1936336"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dirty="0">
                <a:effectLst/>
                <a:ea typeface="Calibri" panose="020F0502020204030204" pitchFamily="34" charset="0"/>
                <a:cs typeface="Arial" panose="020B0604020202020204" pitchFamily="34" charset="0"/>
              </a:rPr>
              <a:t> </a:t>
            </a:r>
          </a:p>
        </p:txBody>
      </p:sp>
      <p:sp>
        <p:nvSpPr>
          <p:cNvPr id="66" name="Rectangle: Rounded Corners 65">
            <a:extLst>
              <a:ext uri="{FF2B5EF4-FFF2-40B4-BE49-F238E27FC236}">
                <a16:creationId xmlns:a16="http://schemas.microsoft.com/office/drawing/2014/main" xmlns="" id="{829CBCFB-C09B-43C7-85A9-C6C527C95350}"/>
              </a:ext>
            </a:extLst>
          </p:cNvPr>
          <p:cNvSpPr/>
          <p:nvPr/>
        </p:nvSpPr>
        <p:spPr>
          <a:xfrm>
            <a:off x="5165553" y="5707234"/>
            <a:ext cx="2060035"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b="1" dirty="0">
                <a:effectLst/>
                <a:ea typeface="Calibri" panose="020F0502020204030204" pitchFamily="34" charset="0"/>
                <a:cs typeface="Arial" panose="020B0604020202020204" pitchFamily="34" charset="0"/>
              </a:rPr>
              <a:t> </a:t>
            </a:r>
            <a:endParaRPr lang="en-US" sz="900" dirty="0">
              <a:effectLst/>
              <a:ea typeface="Calibri" panose="020F0502020204030204" pitchFamily="34" charset="0"/>
              <a:cs typeface="Arial" panose="020B0604020202020204" pitchFamily="34" charset="0"/>
            </a:endParaRPr>
          </a:p>
        </p:txBody>
      </p:sp>
      <p:sp>
        <p:nvSpPr>
          <p:cNvPr id="67" name="Rectangle: Rounded Corners 66">
            <a:extLst>
              <a:ext uri="{FF2B5EF4-FFF2-40B4-BE49-F238E27FC236}">
                <a16:creationId xmlns:a16="http://schemas.microsoft.com/office/drawing/2014/main" xmlns="" id="{ECF732E1-4B60-4A17-AB4C-50F7D39A3F42}"/>
              </a:ext>
            </a:extLst>
          </p:cNvPr>
          <p:cNvSpPr/>
          <p:nvPr/>
        </p:nvSpPr>
        <p:spPr>
          <a:xfrm>
            <a:off x="7371702" y="5678751"/>
            <a:ext cx="2136068"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b="1" dirty="0">
                <a:effectLst/>
                <a:ea typeface="Calibri" panose="020F0502020204030204" pitchFamily="34" charset="0"/>
                <a:cs typeface="Arial" panose="020B0604020202020204" pitchFamily="34" charset="0"/>
              </a:rPr>
              <a:t> </a:t>
            </a:r>
            <a:endParaRPr lang="en-US" sz="900" dirty="0">
              <a:effectLst/>
              <a:ea typeface="Calibri" panose="020F0502020204030204" pitchFamily="34" charset="0"/>
              <a:cs typeface="Arial" panose="020B0604020202020204" pitchFamily="34" charset="0"/>
            </a:endParaRPr>
          </a:p>
        </p:txBody>
      </p:sp>
      <p:sp>
        <p:nvSpPr>
          <p:cNvPr id="68" name="TextBox 47">
            <a:extLst>
              <a:ext uri="{FF2B5EF4-FFF2-40B4-BE49-F238E27FC236}">
                <a16:creationId xmlns:a16="http://schemas.microsoft.com/office/drawing/2014/main" xmlns="" id="{CC06B035-EF19-4726-A90A-7D91FD6A25A2}"/>
              </a:ext>
            </a:extLst>
          </p:cNvPr>
          <p:cNvSpPr txBox="1"/>
          <p:nvPr/>
        </p:nvSpPr>
        <p:spPr>
          <a:xfrm>
            <a:off x="2997547" y="5374895"/>
            <a:ext cx="1654436" cy="312650"/>
          </a:xfrm>
          <a:prstGeom prst="rect">
            <a:avLst/>
          </a:prstGeom>
          <a:noFill/>
        </p:spPr>
        <p:txBody>
          <a:bodyPr wrap="square" rtlCol="0">
            <a:spAutoFit/>
          </a:bodyPr>
          <a:lstStyle/>
          <a:p>
            <a:pPr marL="0" marR="0">
              <a:lnSpc>
                <a:spcPct val="107000"/>
              </a:lnSpc>
              <a:spcBef>
                <a:spcPts val="0"/>
              </a:spcBef>
              <a:spcAft>
                <a:spcPts val="800"/>
              </a:spcAft>
            </a:pPr>
            <a:r>
              <a:rPr lang="en-US" sz="14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target_pkg</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9" name="TextBox 47">
            <a:extLst>
              <a:ext uri="{FF2B5EF4-FFF2-40B4-BE49-F238E27FC236}">
                <a16:creationId xmlns:a16="http://schemas.microsoft.com/office/drawing/2014/main" xmlns="" id="{F90A0656-AD61-4F85-8C80-5C458FDB2B56}"/>
              </a:ext>
            </a:extLst>
          </p:cNvPr>
          <p:cNvSpPr txBox="1"/>
          <p:nvPr/>
        </p:nvSpPr>
        <p:spPr>
          <a:xfrm>
            <a:off x="3648606" y="5701622"/>
            <a:ext cx="747417" cy="237944"/>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leon_pkg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0" name="TextBox 47">
            <a:extLst>
              <a:ext uri="{FF2B5EF4-FFF2-40B4-BE49-F238E27FC236}">
                <a16:creationId xmlns:a16="http://schemas.microsoft.com/office/drawing/2014/main" xmlns="" id="{8059A9BA-6714-49EA-862E-5457EC638590}"/>
              </a:ext>
            </a:extLst>
          </p:cNvPr>
          <p:cNvSpPr txBox="1"/>
          <p:nvPr/>
        </p:nvSpPr>
        <p:spPr>
          <a:xfrm>
            <a:off x="5652022" y="5701622"/>
            <a:ext cx="875697" cy="237944"/>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amber_pkg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1" name="TextBox 47">
            <a:extLst>
              <a:ext uri="{FF2B5EF4-FFF2-40B4-BE49-F238E27FC236}">
                <a16:creationId xmlns:a16="http://schemas.microsoft.com/office/drawing/2014/main" xmlns="" id="{A1EBA703-9818-4AB8-AE4F-26FB26670524}"/>
              </a:ext>
            </a:extLst>
          </p:cNvPr>
          <p:cNvSpPr txBox="1"/>
          <p:nvPr/>
        </p:nvSpPr>
        <p:spPr>
          <a:xfrm>
            <a:off x="8017544" y="5675443"/>
            <a:ext cx="749384" cy="227822"/>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riscy_pkg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87066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32471D-E8EF-4FDF-A69B-817B2D94F74F}"/>
              </a:ext>
            </a:extLst>
          </p:cNvPr>
          <p:cNvSpPr txBox="1">
            <a:spLocks/>
          </p:cNvSpPr>
          <p:nvPr/>
        </p:nvSpPr>
        <p:spPr>
          <a:xfrm>
            <a:off x="1183819" y="654045"/>
            <a:ext cx="9864396" cy="722268"/>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Comparison with the Related Work</a:t>
            </a:r>
          </a:p>
        </p:txBody>
      </p:sp>
      <p:sp>
        <p:nvSpPr>
          <p:cNvPr id="3" name="Content Placeholder 2">
            <a:extLst>
              <a:ext uri="{FF2B5EF4-FFF2-40B4-BE49-F238E27FC236}">
                <a16:creationId xmlns:a16="http://schemas.microsoft.com/office/drawing/2014/main" xmlns="" id="{2ED2BE30-666E-4305-A4C4-FCF6E3CE75FE}"/>
              </a:ext>
            </a:extLst>
          </p:cNvPr>
          <p:cNvSpPr txBox="1">
            <a:spLocks/>
          </p:cNvSpPr>
          <p:nvPr/>
        </p:nvSpPr>
        <p:spPr>
          <a:xfrm>
            <a:off x="1183819" y="1376312"/>
            <a:ext cx="9864395" cy="48685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latin typeface="Franklin Gothic Book" panose="020B0503020102020204" pitchFamily="34" charset="0"/>
              </a:rPr>
              <a:t>In our project, we put our scenario of verification in order to be suitable with the nature of the 3 different </a:t>
            </a:r>
            <a:r>
              <a:rPr lang="en-US" sz="2400" dirty="0" err="1" smtClean="0">
                <a:latin typeface="Franklin Gothic Book" panose="020B0503020102020204" pitchFamily="34" charset="0"/>
              </a:rPr>
              <a:t>Duts</a:t>
            </a:r>
            <a:r>
              <a:rPr lang="en-US" sz="2400" dirty="0">
                <a:latin typeface="Franklin Gothic Book" panose="020B0503020102020204" pitchFamily="34" charset="0"/>
              </a:rPr>
              <a:t> </a:t>
            </a:r>
            <a:r>
              <a:rPr lang="en-US" sz="2400" dirty="0" smtClean="0">
                <a:latin typeface="Franklin Gothic Book" panose="020B0503020102020204" pitchFamily="34" charset="0"/>
              </a:rPr>
              <a:t>and their ISA. Definitely this done by the help of the researches or papers done discussing </a:t>
            </a:r>
            <a:r>
              <a:rPr lang="en-US" sz="2400" dirty="0" err="1" smtClean="0">
                <a:latin typeface="Franklin Gothic Book" panose="020B0503020102020204" pitchFamily="34" charset="0"/>
              </a:rPr>
              <a:t>uvm</a:t>
            </a:r>
            <a:r>
              <a:rPr lang="en-US" sz="2400" dirty="0" smtClean="0">
                <a:latin typeface="Franklin Gothic Book" panose="020B0503020102020204" pitchFamily="34" charset="0"/>
              </a:rPr>
              <a:t> but implementing generic environment is totally done by our team. </a:t>
            </a:r>
            <a:r>
              <a:rPr lang="en-US" sz="2400" dirty="0" smtClean="0">
                <a:latin typeface="Franklin Gothic Book" panose="020B0503020102020204" pitchFamily="34" charset="0"/>
              </a:rPr>
              <a:t> </a:t>
            </a: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41506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EDAB99-F333-45B1-9268-E94B64922847}"/>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Demo</a:t>
            </a:r>
          </a:p>
        </p:txBody>
      </p:sp>
      <p:sp>
        <p:nvSpPr>
          <p:cNvPr id="3" name="Content Placeholder 2">
            <a:extLst>
              <a:ext uri="{FF2B5EF4-FFF2-40B4-BE49-F238E27FC236}">
                <a16:creationId xmlns:a16="http://schemas.microsoft.com/office/drawing/2014/main" xmlns="" id="{704A1D11-53B0-4C0A-97D1-1047BE29A263}"/>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Franklin Gothic Book" panose="020B0503020102020204" pitchFamily="34" charset="0"/>
              </a:rPr>
              <a:t>//</a:t>
            </a:r>
          </a:p>
        </p:txBody>
      </p:sp>
    </p:spTree>
    <p:extLst>
      <p:ext uri="{BB962C8B-B14F-4D97-AF65-F5344CB8AC3E}">
        <p14:creationId xmlns:p14="http://schemas.microsoft.com/office/powerpoint/2010/main" val="3166293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DC217E-3023-4FBB-B912-EEE3E993B81D}"/>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Conclusion &amp; Future work </a:t>
            </a:r>
          </a:p>
        </p:txBody>
      </p:sp>
      <p:sp>
        <p:nvSpPr>
          <p:cNvPr id="3" name="Content Placeholder 2">
            <a:extLst>
              <a:ext uri="{FF2B5EF4-FFF2-40B4-BE49-F238E27FC236}">
                <a16:creationId xmlns:a16="http://schemas.microsoft.com/office/drawing/2014/main" xmlns="" id="{AC67D90A-473F-4BB3-8EAC-92BB14280134}"/>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latin typeface="Franklin Gothic Book" panose="020B0503020102020204" pitchFamily="34" charset="0"/>
              </a:rPr>
              <a:t>Now , we can conclude that implementing a complete generic </a:t>
            </a:r>
            <a:r>
              <a:rPr lang="en-US" sz="2400" dirty="0" err="1" smtClean="0">
                <a:latin typeface="Franklin Gothic Book" panose="020B0503020102020204" pitchFamily="34" charset="0"/>
              </a:rPr>
              <a:t>uvm</a:t>
            </a:r>
            <a:r>
              <a:rPr lang="en-US" sz="2400" dirty="0" smtClean="0">
                <a:latin typeface="Franklin Gothic Book" panose="020B0503020102020204" pitchFamily="34" charset="0"/>
              </a:rPr>
              <a:t> environment for any soft processor core using its own package and interface isn’t an impossible thing , such that our project has already proved this concept.  The next step is to:</a:t>
            </a:r>
          </a:p>
          <a:p>
            <a:pPr marL="457200" indent="-457200">
              <a:buAutoNum type="arabicPeriod"/>
            </a:pPr>
            <a:r>
              <a:rPr lang="en-US" sz="2400" dirty="0" smtClean="0">
                <a:latin typeface="Franklin Gothic Book" panose="020B0503020102020204" pitchFamily="34" charset="0"/>
              </a:rPr>
              <a:t>complete verifying all the rest instructions in the 3 cores based on our generic verification plan that includes the common instructions.</a:t>
            </a:r>
          </a:p>
          <a:p>
            <a:pPr marL="457200" indent="-457200">
              <a:buAutoNum type="arabicPeriod"/>
            </a:pPr>
            <a:r>
              <a:rPr lang="en-US" sz="2400" dirty="0" smtClean="0">
                <a:latin typeface="Franklin Gothic Book" panose="020B0503020102020204" pitchFamily="34" charset="0"/>
              </a:rPr>
              <a:t>Make sure that our environment responds to all positive &amp; negative tests.</a:t>
            </a:r>
          </a:p>
          <a:p>
            <a:pPr marL="0" indent="0">
              <a:buNone/>
            </a:pPr>
            <a:r>
              <a:rPr lang="en-US" sz="2400" dirty="0" smtClean="0">
                <a:latin typeface="Franklin Gothic Book" panose="020B0503020102020204" pitchFamily="34" charset="0"/>
              </a:rPr>
              <a:t>Future work:</a:t>
            </a:r>
          </a:p>
          <a:p>
            <a:pPr marL="457200" indent="-457200">
              <a:buAutoNum type="arabicPeriod"/>
            </a:pPr>
            <a:r>
              <a:rPr lang="en-US" sz="2400" dirty="0" smtClean="0">
                <a:latin typeface="Franklin Gothic Book" panose="020B0503020102020204" pitchFamily="34" charset="0"/>
              </a:rPr>
              <a:t>Making complete coverage for the three </a:t>
            </a:r>
            <a:r>
              <a:rPr lang="en-US" sz="2400" dirty="0" err="1">
                <a:latin typeface="Franklin Gothic Book" panose="020B0503020102020204" pitchFamily="34" charset="0"/>
              </a:rPr>
              <a:t>D</a:t>
            </a:r>
            <a:r>
              <a:rPr lang="en-US" sz="2400" dirty="0" err="1" smtClean="0">
                <a:latin typeface="Franklin Gothic Book" panose="020B0503020102020204" pitchFamily="34" charset="0"/>
              </a:rPr>
              <a:t>uts</a:t>
            </a:r>
            <a:r>
              <a:rPr lang="en-US" sz="2400" dirty="0" smtClean="0">
                <a:latin typeface="Franklin Gothic Book" panose="020B0503020102020204" pitchFamily="34" charset="0"/>
              </a:rPr>
              <a:t>.</a:t>
            </a:r>
          </a:p>
          <a:p>
            <a:pPr marL="457200" indent="-457200">
              <a:buAutoNum type="arabicPeriod"/>
            </a:pPr>
            <a:r>
              <a:rPr lang="en-US" sz="2400" dirty="0" smtClean="0">
                <a:latin typeface="Franklin Gothic Book" panose="020B0503020102020204" pitchFamily="34" charset="0"/>
              </a:rPr>
              <a:t>Applying the concept of generic environment in a complete SOC. </a:t>
            </a: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241103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819" y="654045"/>
            <a:ext cx="9864396" cy="904163"/>
          </a:xfrm>
        </p:spPr>
        <p:txBody>
          <a:bodyPr>
            <a:normAutofit/>
          </a:bodyPr>
          <a:lstStyle/>
          <a:p>
            <a:r>
              <a:rPr lang="en-US" b="1" dirty="0">
                <a:latin typeface="Franklin Gothic Book" panose="020B0503020102020204" pitchFamily="34" charset="0"/>
              </a:rPr>
              <a:t>Agenda</a:t>
            </a:r>
          </a:p>
        </p:txBody>
      </p:sp>
      <p:sp>
        <p:nvSpPr>
          <p:cNvPr id="3" name="Content Placeholder 2"/>
          <p:cNvSpPr>
            <a:spLocks noGrp="1"/>
          </p:cNvSpPr>
          <p:nvPr>
            <p:ph idx="1"/>
          </p:nvPr>
        </p:nvSpPr>
        <p:spPr>
          <a:xfrm>
            <a:off x="1183819" y="1669660"/>
            <a:ext cx="9864395" cy="4575238"/>
          </a:xfrm>
        </p:spPr>
        <p:txBody>
          <a:bodyPr>
            <a:normAutofit fontScale="92500" lnSpcReduction="10000"/>
          </a:bodyPr>
          <a:lstStyle/>
          <a:p>
            <a:pPr>
              <a:buFont typeface="Wingdings" panose="05000000000000000000" pitchFamily="2" charset="2"/>
              <a:buChar char="q"/>
            </a:pPr>
            <a:r>
              <a:rPr lang="en-US" dirty="0">
                <a:latin typeface="Franklin Gothic Book" panose="020B0503020102020204" pitchFamily="34" charset="0"/>
              </a:rPr>
              <a:t>  Introduction &amp; History</a:t>
            </a:r>
          </a:p>
          <a:p>
            <a:pPr>
              <a:buFont typeface="Wingdings" panose="05000000000000000000" pitchFamily="2" charset="2"/>
              <a:buChar char="q"/>
            </a:pPr>
            <a:r>
              <a:rPr lang="en-US" dirty="0">
                <a:latin typeface="Franklin Gothic Book" panose="020B0503020102020204" pitchFamily="34" charset="0"/>
              </a:rPr>
              <a:t>  Problem Definition </a:t>
            </a:r>
          </a:p>
          <a:p>
            <a:pPr>
              <a:buFont typeface="Wingdings" panose="05000000000000000000" pitchFamily="2" charset="2"/>
              <a:buChar char="q"/>
            </a:pPr>
            <a:r>
              <a:rPr lang="en-US" dirty="0">
                <a:latin typeface="Franklin Gothic Book" panose="020B0503020102020204" pitchFamily="34" charset="0"/>
              </a:rPr>
              <a:t>  Objective </a:t>
            </a:r>
          </a:p>
          <a:p>
            <a:pPr>
              <a:buFont typeface="Wingdings" panose="05000000000000000000" pitchFamily="2" charset="2"/>
              <a:buChar char="q"/>
            </a:pPr>
            <a:r>
              <a:rPr lang="en-US" dirty="0">
                <a:latin typeface="Franklin Gothic Book" panose="020B0503020102020204" pitchFamily="34" charset="0"/>
              </a:rPr>
              <a:t>  Related Work</a:t>
            </a:r>
          </a:p>
          <a:p>
            <a:pPr>
              <a:buFont typeface="Wingdings" panose="05000000000000000000" pitchFamily="2" charset="2"/>
              <a:buChar char="q"/>
            </a:pPr>
            <a:r>
              <a:rPr lang="en-US" dirty="0">
                <a:latin typeface="Franklin Gothic Book" panose="020B0503020102020204" pitchFamily="34" charset="0"/>
              </a:rPr>
              <a:t>  Contribution</a:t>
            </a:r>
          </a:p>
          <a:p>
            <a:pPr>
              <a:buFont typeface="Wingdings" panose="05000000000000000000" pitchFamily="2" charset="2"/>
              <a:buChar char="q"/>
            </a:pPr>
            <a:r>
              <a:rPr lang="en-US" dirty="0">
                <a:latin typeface="Franklin Gothic Book" panose="020B0503020102020204" pitchFamily="34" charset="0"/>
              </a:rPr>
              <a:t>  Proposed Solution</a:t>
            </a:r>
          </a:p>
          <a:p>
            <a:pPr>
              <a:buFont typeface="Wingdings" panose="05000000000000000000" pitchFamily="2" charset="2"/>
              <a:buChar char="q"/>
            </a:pPr>
            <a:r>
              <a:rPr lang="en-US" dirty="0">
                <a:latin typeface="Franklin Gothic Book" panose="020B0503020102020204" pitchFamily="34" charset="0"/>
              </a:rPr>
              <a:t>  Results</a:t>
            </a:r>
          </a:p>
          <a:p>
            <a:pPr>
              <a:buFont typeface="Wingdings" panose="05000000000000000000" pitchFamily="2" charset="2"/>
              <a:buChar char="q"/>
            </a:pPr>
            <a:r>
              <a:rPr lang="en-US" dirty="0">
                <a:latin typeface="Franklin Gothic Book" panose="020B0503020102020204" pitchFamily="34" charset="0"/>
              </a:rPr>
              <a:t>  Comparison with related work</a:t>
            </a:r>
          </a:p>
          <a:p>
            <a:pPr>
              <a:buFont typeface="Wingdings" panose="05000000000000000000" pitchFamily="2" charset="2"/>
              <a:buChar char="q"/>
            </a:pPr>
            <a:r>
              <a:rPr lang="en-US" dirty="0">
                <a:latin typeface="Franklin Gothic Book" panose="020B0503020102020204" pitchFamily="34" charset="0"/>
              </a:rPr>
              <a:t>  Demo</a:t>
            </a:r>
          </a:p>
          <a:p>
            <a:pPr>
              <a:buFont typeface="Wingdings" panose="05000000000000000000" pitchFamily="2" charset="2"/>
              <a:buChar char="q"/>
            </a:pPr>
            <a:r>
              <a:rPr lang="en-US" dirty="0">
                <a:latin typeface="Franklin Gothic Book" panose="020B0503020102020204" pitchFamily="34" charset="0"/>
              </a:rPr>
              <a:t>  Conclusion &amp; Future work </a:t>
            </a:r>
          </a:p>
        </p:txBody>
      </p:sp>
      <p:sp>
        <p:nvSpPr>
          <p:cNvPr id="4" name="Slide Number Placeholder 3"/>
          <p:cNvSpPr>
            <a:spLocks noGrp="1"/>
          </p:cNvSpPr>
          <p:nvPr>
            <p:ph type="sldNum" sz="quarter" idx="12"/>
          </p:nvPr>
        </p:nvSpPr>
        <p:spPr/>
        <p:txBody>
          <a:bodyPr/>
          <a:lstStyle/>
          <a:p>
            <a:fld id="{4ED06379-92DC-41B2-B808-776AA8A91582}" type="slidenum">
              <a:rPr lang="en-US" smtClean="0"/>
              <a:t>2</a:t>
            </a:fld>
            <a:r>
              <a:rPr lang="en-US" dirty="0"/>
              <a:t> </a:t>
            </a:r>
          </a:p>
        </p:txBody>
      </p:sp>
    </p:spTree>
    <p:extLst>
      <p:ext uri="{BB962C8B-B14F-4D97-AF65-F5344CB8AC3E}">
        <p14:creationId xmlns:p14="http://schemas.microsoft.com/office/powerpoint/2010/main" val="377963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EE86A2-DEB8-4EE7-8FB1-887A44043DD9}"/>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Introduction &amp; History</a:t>
            </a:r>
          </a:p>
        </p:txBody>
      </p:sp>
      <p:sp>
        <p:nvSpPr>
          <p:cNvPr id="3" name="Content Placeholder 2">
            <a:extLst>
              <a:ext uri="{FF2B5EF4-FFF2-40B4-BE49-F238E27FC236}">
                <a16:creationId xmlns:a16="http://schemas.microsoft.com/office/drawing/2014/main" xmlns="" id="{B040AE3E-6B73-4547-A26C-865BE324964A}"/>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Franklin Gothic Book" panose="020B0503020102020204" pitchFamily="34" charset="0"/>
              </a:rPr>
              <a:t>//</a:t>
            </a:r>
          </a:p>
        </p:txBody>
      </p:sp>
      <p:sp>
        <p:nvSpPr>
          <p:cNvPr id="4" name="Slide Number Placeholder 3">
            <a:extLst>
              <a:ext uri="{FF2B5EF4-FFF2-40B4-BE49-F238E27FC236}">
                <a16:creationId xmlns:a16="http://schemas.microsoft.com/office/drawing/2014/main" xmlns="" id="{90586612-27EC-4CDD-AB66-9E58FA3C9A12}"/>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3</a:t>
            </a:fld>
            <a:r>
              <a:rPr lang="en-US" dirty="0"/>
              <a:t> </a:t>
            </a:r>
          </a:p>
        </p:txBody>
      </p:sp>
    </p:spTree>
    <p:extLst>
      <p:ext uri="{BB962C8B-B14F-4D97-AF65-F5344CB8AC3E}">
        <p14:creationId xmlns:p14="http://schemas.microsoft.com/office/powerpoint/2010/main" val="17769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3C68F5B-C891-476E-BF19-185D8184E047}"/>
              </a:ext>
            </a:extLst>
          </p:cNvPr>
          <p:cNvSpPr txBox="1">
            <a:spLocks/>
          </p:cNvSpPr>
          <p:nvPr/>
        </p:nvSpPr>
        <p:spPr>
          <a:xfrm>
            <a:off x="1183819" y="654045"/>
            <a:ext cx="9864396" cy="684561"/>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Problem Definition</a:t>
            </a:r>
          </a:p>
        </p:txBody>
      </p:sp>
      <p:sp>
        <p:nvSpPr>
          <p:cNvPr id="6" name="Content Placeholder 2">
            <a:extLst>
              <a:ext uri="{FF2B5EF4-FFF2-40B4-BE49-F238E27FC236}">
                <a16:creationId xmlns:a16="http://schemas.microsoft.com/office/drawing/2014/main" xmlns="" id="{129B26C3-8F1E-44FF-B8CB-8DBFAF6A9044}"/>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time spent by the verification engineers to verify the functionality of any design using ordinary verification plans consumes more than 60% of the total project time.</a:t>
            </a:r>
          </a:p>
          <a:p>
            <a:pPr marL="0" indent="0">
              <a:buNone/>
            </a:pPr>
            <a:r>
              <a:rPr lang="en-US" sz="2400" dirty="0">
                <a:latin typeface="Arial" panose="020B0604020202020204" pitchFamily="34" charset="0"/>
                <a:cs typeface="Arial" panose="020B0604020202020204" pitchFamily="34" charset="0"/>
              </a:rPr>
              <a:t>Even after using OVM and UVM with the verification process nowadays, we still need something as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and reusable as possible; so that we can reach the golden dream: only one verification methodology for everything; to save effort, time and cost.</a:t>
            </a:r>
          </a:p>
        </p:txBody>
      </p:sp>
      <p:sp>
        <p:nvSpPr>
          <p:cNvPr id="7" name="Slide Number Placeholder 3">
            <a:extLst>
              <a:ext uri="{FF2B5EF4-FFF2-40B4-BE49-F238E27FC236}">
                <a16:creationId xmlns:a16="http://schemas.microsoft.com/office/drawing/2014/main" xmlns="" id="{26D5AFFE-6800-4A98-BC87-D73E54797BFE}"/>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4</a:t>
            </a:fld>
            <a:r>
              <a:rPr lang="en-US" dirty="0"/>
              <a:t> </a:t>
            </a:r>
          </a:p>
        </p:txBody>
      </p:sp>
    </p:spTree>
    <p:extLst>
      <p:ext uri="{BB962C8B-B14F-4D97-AF65-F5344CB8AC3E}">
        <p14:creationId xmlns:p14="http://schemas.microsoft.com/office/powerpoint/2010/main" val="291364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C4622E71-0BFA-4BB4-85CD-86BD104A9FFB}"/>
              </a:ext>
            </a:extLst>
          </p:cNvPr>
          <p:cNvSpPr txBox="1">
            <a:spLocks/>
          </p:cNvSpPr>
          <p:nvPr/>
        </p:nvSpPr>
        <p:spPr>
          <a:xfrm>
            <a:off x="1183819" y="654046"/>
            <a:ext cx="9864396" cy="684560"/>
          </a:xfrm>
          <a:prstGeom prst="rect">
            <a:avLst/>
          </a:prstGeom>
        </p:spPr>
        <p:style>
          <a:lnRef idx="1">
            <a:schemeClr val="accent1"/>
          </a:lnRef>
          <a:fillRef idx="2">
            <a:schemeClr val="accent1"/>
          </a:fillRef>
          <a:effectRef idx="1">
            <a:schemeClr val="accent1"/>
          </a:effectRef>
          <a:fontRef idx="minor">
            <a:schemeClr val="dk1"/>
          </a:fontRef>
        </p:style>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Objective</a:t>
            </a:r>
            <a:r>
              <a:rPr lang="en-US" dirty="0">
                <a:latin typeface="Franklin Gothic Book" panose="020B0503020102020204" pitchFamily="34" charset="0"/>
              </a:rPr>
              <a:t> </a:t>
            </a:r>
          </a:p>
        </p:txBody>
      </p:sp>
      <p:sp>
        <p:nvSpPr>
          <p:cNvPr id="4" name="Content Placeholder 2">
            <a:extLst>
              <a:ext uri="{FF2B5EF4-FFF2-40B4-BE49-F238E27FC236}">
                <a16:creationId xmlns:a16="http://schemas.microsoft.com/office/drawing/2014/main" xmlns="" id="{8689BBF6-01A4-4B63-B0D9-90F0F282AB78}"/>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objective of our project is: only one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used to verify the functionality of three different open-source cores (soft processors), based on three different ISAs and having different number of pipeline stages (Ri5cy, Leon 2.4 and Amber a23/a25).</a:t>
            </a:r>
          </a:p>
        </p:txBody>
      </p:sp>
      <p:sp>
        <p:nvSpPr>
          <p:cNvPr id="5" name="Slide Number Placeholder 3">
            <a:extLst>
              <a:ext uri="{FF2B5EF4-FFF2-40B4-BE49-F238E27FC236}">
                <a16:creationId xmlns:a16="http://schemas.microsoft.com/office/drawing/2014/main" xmlns="" id="{C94BCCC3-433F-4F38-A5F6-03C8C5B6EBB6}"/>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5</a:t>
            </a:fld>
            <a:r>
              <a:rPr lang="en-US" dirty="0"/>
              <a:t> </a:t>
            </a:r>
          </a:p>
        </p:txBody>
      </p:sp>
    </p:spTree>
    <p:extLst>
      <p:ext uri="{BB962C8B-B14F-4D97-AF65-F5344CB8AC3E}">
        <p14:creationId xmlns:p14="http://schemas.microsoft.com/office/powerpoint/2010/main" val="347030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C19B8FDF-288C-4E8C-927B-A238E1835664}"/>
              </a:ext>
            </a:extLst>
          </p:cNvPr>
          <p:cNvSpPr txBox="1">
            <a:spLocks/>
          </p:cNvSpPr>
          <p:nvPr/>
        </p:nvSpPr>
        <p:spPr>
          <a:xfrm>
            <a:off x="1183819" y="654045"/>
            <a:ext cx="9864396" cy="712842"/>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Related Work </a:t>
            </a:r>
          </a:p>
        </p:txBody>
      </p:sp>
      <p:sp>
        <p:nvSpPr>
          <p:cNvPr id="4" name="Content Placeholder 2">
            <a:extLst>
              <a:ext uri="{FF2B5EF4-FFF2-40B4-BE49-F238E27FC236}">
                <a16:creationId xmlns:a16="http://schemas.microsoft.com/office/drawing/2014/main" xmlns="" id="{8507B252-2C84-4C3A-9E9E-3CF38FB16870}"/>
              </a:ext>
            </a:extLst>
          </p:cNvPr>
          <p:cNvSpPr txBox="1">
            <a:spLocks/>
          </p:cNvSpPr>
          <p:nvPr/>
        </p:nvSpPr>
        <p:spPr>
          <a:xfrm>
            <a:off x="1183819" y="1366886"/>
            <a:ext cx="9864395" cy="48780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latin typeface="Franklin Gothic Book" panose="020B0503020102020204" pitchFamily="34" charset="0"/>
              </a:rPr>
              <a:t>UVM is a reusable environment, any component can be built by extending the parent class from </a:t>
            </a:r>
            <a:r>
              <a:rPr lang="en-US" sz="2400" dirty="0" err="1" smtClean="0">
                <a:latin typeface="Franklin Gothic Book" panose="020B0503020102020204" pitchFamily="34" charset="0"/>
              </a:rPr>
              <a:t>uvm</a:t>
            </a:r>
            <a:r>
              <a:rPr lang="en-US" sz="2400" dirty="0" smtClean="0">
                <a:latin typeface="Franklin Gothic Book" panose="020B0503020102020204" pitchFamily="34" charset="0"/>
              </a:rPr>
              <a:t> pkg. Most of all the available related work implements </a:t>
            </a:r>
            <a:r>
              <a:rPr lang="en-US" sz="2400" dirty="0" err="1" smtClean="0">
                <a:latin typeface="Franklin Gothic Book" panose="020B0503020102020204" pitchFamily="34" charset="0"/>
              </a:rPr>
              <a:t>uvm</a:t>
            </a:r>
            <a:r>
              <a:rPr lang="en-US" sz="2400" dirty="0" smtClean="0">
                <a:latin typeface="Franklin Gothic Book" panose="020B0503020102020204" pitchFamily="34" charset="0"/>
              </a:rPr>
              <a:t> environment just for IP or even a microprocessor but in our project , we’ve made a proof for new concept which is  implementing a generic </a:t>
            </a:r>
            <a:r>
              <a:rPr lang="en-US" sz="2400" dirty="0" err="1" smtClean="0">
                <a:latin typeface="Franklin Gothic Book" panose="020B0503020102020204" pitchFamily="34" charset="0"/>
              </a:rPr>
              <a:t>uvm</a:t>
            </a:r>
            <a:r>
              <a:rPr lang="en-US" sz="2400" dirty="0" smtClean="0">
                <a:latin typeface="Franklin Gothic Book" panose="020B0503020102020204" pitchFamily="34" charset="0"/>
              </a:rPr>
              <a:t> environment  for 3 different microprocessors based on different ISA , pipeline stages, types of buses between processor &amp; memory</a:t>
            </a:r>
          </a:p>
          <a:p>
            <a:pPr marL="0" indent="0">
              <a:buNone/>
            </a:pPr>
            <a:endParaRPr lang="en-US" sz="2400" dirty="0">
              <a:latin typeface="Franklin Gothic Book" panose="020B0503020102020204" pitchFamily="34" charset="0"/>
            </a:endParaRPr>
          </a:p>
          <a:p>
            <a:pPr marL="0" indent="0">
              <a:buNone/>
            </a:pPr>
            <a:r>
              <a:rPr lang="en-US" sz="2400" dirty="0" smtClean="0">
                <a:latin typeface="Franklin Gothic Book" panose="020B0503020102020204" pitchFamily="34" charset="0"/>
              </a:rPr>
              <a:t>The main references that guided us during our milestone were:</a:t>
            </a:r>
          </a:p>
          <a:p>
            <a:pPr marL="457200" indent="-457200">
              <a:buAutoNum type="arabicPeriod"/>
            </a:pPr>
            <a:r>
              <a:rPr lang="en-US" sz="2400" dirty="0" err="1" smtClean="0">
                <a:latin typeface="Franklin Gothic Book" panose="020B0503020102020204" pitchFamily="34" charset="0"/>
              </a:rPr>
              <a:t>Uvm</a:t>
            </a:r>
            <a:r>
              <a:rPr lang="en-US" sz="2400" dirty="0" smtClean="0">
                <a:latin typeface="Franklin Gothic Book" panose="020B0503020102020204" pitchFamily="34" charset="0"/>
              </a:rPr>
              <a:t> primer by Ray </a:t>
            </a:r>
            <a:r>
              <a:rPr lang="en-US" sz="2400" dirty="0" err="1" smtClean="0">
                <a:latin typeface="Franklin Gothic Book" panose="020B0503020102020204" pitchFamily="34" charset="0"/>
              </a:rPr>
              <a:t>Salemi</a:t>
            </a:r>
            <a:r>
              <a:rPr lang="en-US" sz="2400" dirty="0" smtClean="0">
                <a:latin typeface="Franklin Gothic Book" panose="020B0503020102020204" pitchFamily="34" charset="0"/>
              </a:rPr>
              <a:t>.</a:t>
            </a:r>
          </a:p>
          <a:p>
            <a:pPr marL="457200" indent="-457200">
              <a:buAutoNum type="arabicPeriod"/>
            </a:pPr>
            <a:r>
              <a:rPr lang="en-US" sz="2400" dirty="0" err="1" smtClean="0">
                <a:latin typeface="Franklin Gothic Book" panose="020B0503020102020204" pitchFamily="34" charset="0"/>
              </a:rPr>
              <a:t>Uvm</a:t>
            </a:r>
            <a:r>
              <a:rPr lang="en-US" sz="2400" dirty="0" smtClean="0">
                <a:latin typeface="Franklin Gothic Book" panose="020B0503020102020204" pitchFamily="34" charset="0"/>
              </a:rPr>
              <a:t> code for </a:t>
            </a:r>
            <a:r>
              <a:rPr lang="en-US" sz="2400" dirty="0" err="1" smtClean="0">
                <a:latin typeface="Franklin Gothic Book" panose="020B0503020102020204" pitchFamily="34" charset="0"/>
              </a:rPr>
              <a:t>mips</a:t>
            </a:r>
            <a:r>
              <a:rPr lang="en-US" sz="2400" dirty="0" smtClean="0">
                <a:latin typeface="Franklin Gothic Book" panose="020B0503020102020204" pitchFamily="34" charset="0"/>
              </a:rPr>
              <a:t> microprocessor. </a:t>
            </a: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26537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89EBDA92-70DF-4BA0-BD1D-2539069A68B0}"/>
              </a:ext>
            </a:extLst>
          </p:cNvPr>
          <p:cNvSpPr txBox="1"/>
          <p:nvPr/>
        </p:nvSpPr>
        <p:spPr>
          <a:xfrm>
            <a:off x="1198712" y="1329179"/>
            <a:ext cx="10038039" cy="2031325"/>
          </a:xfrm>
          <a:prstGeom prst="rect">
            <a:avLst/>
          </a:prstGeom>
          <a:noFill/>
        </p:spPr>
        <p:txBody>
          <a:bodyPr wrap="square" rtlCol="0">
            <a:spAutoFit/>
          </a:bodyPr>
          <a:lstStyle/>
          <a:p>
            <a:pPr lvl="0"/>
            <a:r>
              <a:rPr lang="en-US" sz="2400" b="1" dirty="0">
                <a:latin typeface="Arial" panose="020B0604020202020204" pitchFamily="34" charset="0"/>
                <a:cs typeface="Arial" panose="020B0604020202020204" pitchFamily="34" charset="0"/>
              </a:rPr>
              <a:t>The team members: </a:t>
            </a:r>
            <a:r>
              <a:rPr lang="en-GB" sz="2400" dirty="0" err="1">
                <a:latin typeface="Arial" panose="020B0604020202020204" pitchFamily="34" charset="0"/>
                <a:cs typeface="Arial" panose="020B0604020202020204" pitchFamily="34" charset="0"/>
              </a:rPr>
              <a:t>Kholoud</a:t>
            </a:r>
            <a:r>
              <a:rPr lang="en-GB" sz="2400" dirty="0">
                <a:latin typeface="Arial" panose="020B0604020202020204" pitchFamily="34" charset="0"/>
                <a:cs typeface="Arial" panose="020B0604020202020204" pitchFamily="34" charset="0"/>
              </a:rPr>
              <a:t> Mahmoud</a:t>
            </a:r>
            <a:r>
              <a:rPr lang="en-US"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Randa</a:t>
            </a:r>
            <a:r>
              <a:rPr lang="en-GB" sz="2400" dirty="0">
                <a:latin typeface="Arial" panose="020B0604020202020204" pitchFamily="34" charset="0"/>
                <a:cs typeface="Arial" panose="020B0604020202020204" pitchFamily="34" charset="0"/>
              </a:rPr>
              <a:t> Ahmed</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Karim Ayman</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Mostafa Ayman</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Waleed </a:t>
            </a:r>
            <a:r>
              <a:rPr lang="en-GB" sz="2400" dirty="0" err="1">
                <a:latin typeface="Arial" panose="020B0604020202020204" pitchFamily="34" charset="0"/>
                <a:cs typeface="Arial" panose="020B0604020202020204" pitchFamily="34" charset="0"/>
              </a:rPr>
              <a:t>Samy</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and Yasser Ibrahim.</a:t>
            </a:r>
          </a:p>
          <a:p>
            <a:pPr lvl="0">
              <a:lnSpc>
                <a:spcPct val="150000"/>
              </a:lnSpc>
            </a:pPr>
            <a:r>
              <a:rPr lang="en-GB" sz="2400" b="1" dirty="0">
                <a:latin typeface="Arial" panose="020B0604020202020204" pitchFamily="34" charset="0"/>
                <a:cs typeface="Arial" panose="020B0604020202020204" pitchFamily="34" charset="0"/>
              </a:rPr>
              <a:t>The contributions </a:t>
            </a:r>
            <a:r>
              <a:rPr lang="en-GB" sz="2400" dirty="0">
                <a:latin typeface="Arial" panose="020B0604020202020204" pitchFamily="34" charset="0"/>
                <a:cs typeface="Arial" panose="020B0604020202020204" pitchFamily="34" charset="0"/>
              </a:rPr>
              <a:t>(till this point of the time plan):</a:t>
            </a: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endParaRPr lang="en-US" dirty="0"/>
          </a:p>
        </p:txBody>
      </p:sp>
      <p:sp>
        <p:nvSpPr>
          <p:cNvPr id="2" name="Title 1">
            <a:extLst>
              <a:ext uri="{FF2B5EF4-FFF2-40B4-BE49-F238E27FC236}">
                <a16:creationId xmlns:a16="http://schemas.microsoft.com/office/drawing/2014/main" xmlns="" id="{5509BA6B-AC3F-4027-9C66-E934CE463A4B}"/>
              </a:ext>
            </a:extLst>
          </p:cNvPr>
          <p:cNvSpPr txBox="1">
            <a:spLocks/>
          </p:cNvSpPr>
          <p:nvPr/>
        </p:nvSpPr>
        <p:spPr>
          <a:xfrm>
            <a:off x="1183819" y="654045"/>
            <a:ext cx="9864396" cy="675133"/>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Contribution</a:t>
            </a:r>
          </a:p>
        </p:txBody>
      </p:sp>
      <p:sp>
        <p:nvSpPr>
          <p:cNvPr id="3" name="Content Placeholder 2">
            <a:extLst>
              <a:ext uri="{FF2B5EF4-FFF2-40B4-BE49-F238E27FC236}">
                <a16:creationId xmlns:a16="http://schemas.microsoft.com/office/drawing/2014/main" xmlns="" id="{6FC2AEF0-12F5-4D18-83FA-A6696719823A}"/>
              </a:ext>
            </a:extLst>
          </p:cNvPr>
          <p:cNvSpPr txBox="1">
            <a:spLocks/>
          </p:cNvSpPr>
          <p:nvPr/>
        </p:nvSpPr>
        <p:spPr>
          <a:xfrm>
            <a:off x="1183819" y="1329178"/>
            <a:ext cx="9864395" cy="49157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Franklin Gothic Book" panose="020B0503020102020204" pitchFamily="34" charset="0"/>
            </a:endParaRPr>
          </a:p>
        </p:txBody>
      </p:sp>
      <p:graphicFrame>
        <p:nvGraphicFramePr>
          <p:cNvPr id="4" name="Table 4">
            <a:extLst>
              <a:ext uri="{FF2B5EF4-FFF2-40B4-BE49-F238E27FC236}">
                <a16:creationId xmlns:a16="http://schemas.microsoft.com/office/drawing/2014/main" xmlns="" id="{0BA8E0B5-1900-41DA-8CB8-FE6AA83B6F66}"/>
              </a:ext>
            </a:extLst>
          </p:cNvPr>
          <p:cNvGraphicFramePr>
            <a:graphicFrameLocks noGrp="1"/>
          </p:cNvGraphicFramePr>
          <p:nvPr>
            <p:extLst>
              <p:ext uri="{D42A27DB-BD31-4B8C-83A1-F6EECF244321}">
                <p14:modId xmlns:p14="http://schemas.microsoft.com/office/powerpoint/2010/main" val="3429500052"/>
              </p:ext>
            </p:extLst>
          </p:nvPr>
        </p:nvGraphicFramePr>
        <p:xfrm>
          <a:off x="1183818" y="2714920"/>
          <a:ext cx="9864396" cy="3581400"/>
        </p:xfrm>
        <a:graphic>
          <a:graphicData uri="http://schemas.openxmlformats.org/drawingml/2006/table">
            <a:tbl>
              <a:tblPr firstRow="1" bandRow="1">
                <a:tableStyleId>{5940675A-B579-460E-94D1-54222C63F5DA}</a:tableStyleId>
              </a:tblPr>
              <a:tblGrid>
                <a:gridCol w="3288132">
                  <a:extLst>
                    <a:ext uri="{9D8B030D-6E8A-4147-A177-3AD203B41FA5}">
                      <a16:colId xmlns:a16="http://schemas.microsoft.com/office/drawing/2014/main" xmlns="" val="3273478563"/>
                    </a:ext>
                  </a:extLst>
                </a:gridCol>
                <a:gridCol w="3288132">
                  <a:extLst>
                    <a:ext uri="{9D8B030D-6E8A-4147-A177-3AD203B41FA5}">
                      <a16:colId xmlns:a16="http://schemas.microsoft.com/office/drawing/2014/main" xmlns="" val="969435990"/>
                    </a:ext>
                  </a:extLst>
                </a:gridCol>
                <a:gridCol w="3288132">
                  <a:extLst>
                    <a:ext uri="{9D8B030D-6E8A-4147-A177-3AD203B41FA5}">
                      <a16:colId xmlns:a16="http://schemas.microsoft.com/office/drawing/2014/main" xmlns="" val="3770625954"/>
                    </a:ext>
                  </a:extLst>
                </a:gridCol>
              </a:tblGrid>
              <a:tr h="288460">
                <a:tc>
                  <a:txBody>
                    <a:bodyPr/>
                    <a:lstStyle/>
                    <a:p>
                      <a:pPr algn="ctr"/>
                      <a:r>
                        <a:rPr lang="en-US" sz="1300" b="1" dirty="0">
                          <a:latin typeface="Arial" panose="020B0604020202020204" pitchFamily="34" charset="0"/>
                          <a:cs typeface="Arial" panose="020B0604020202020204" pitchFamily="34" charset="0"/>
                        </a:rPr>
                        <a:t>Task</a:t>
                      </a:r>
                    </a:p>
                  </a:txBody>
                  <a:tcPr/>
                </a:tc>
                <a:tc>
                  <a:txBody>
                    <a:bodyPr/>
                    <a:lstStyle/>
                    <a:p>
                      <a:pPr algn="ctr"/>
                      <a:r>
                        <a:rPr lang="en-US" sz="1300" b="1" dirty="0">
                          <a:latin typeface="Arial" panose="020B0604020202020204" pitchFamily="34" charset="0"/>
                          <a:cs typeface="Arial" panose="020B0604020202020204" pitchFamily="34" charset="0"/>
                        </a:rPr>
                        <a:t>Description</a:t>
                      </a:r>
                    </a:p>
                  </a:txBody>
                  <a:tcPr/>
                </a:tc>
                <a:tc>
                  <a:txBody>
                    <a:bodyPr/>
                    <a:lstStyle/>
                    <a:p>
                      <a:pPr algn="ctr"/>
                      <a:r>
                        <a:rPr lang="en-US" sz="1300" b="1" dirty="0">
                          <a:latin typeface="Arial" panose="020B0604020202020204" pitchFamily="34" charset="0"/>
                          <a:cs typeface="Arial" panose="020B0604020202020204" pitchFamily="34" charset="0"/>
                        </a:rPr>
                        <a:t>Contributors</a:t>
                      </a:r>
                    </a:p>
                  </a:txBody>
                  <a:tcPr/>
                </a:tc>
                <a:extLst>
                  <a:ext uri="{0D108BD9-81ED-4DB2-BD59-A6C34878D82A}">
                    <a16:rowId xmlns:a16="http://schemas.microsoft.com/office/drawing/2014/main" xmlns="" val="1871728566"/>
                  </a:ext>
                </a:extLst>
              </a:tr>
              <a:tr h="288460">
                <a:tc>
                  <a:txBody>
                    <a:bodyPr/>
                    <a:lstStyle/>
                    <a:p>
                      <a:r>
                        <a:rPr lang="en-US" sz="1300" b="1" dirty="0">
                          <a:latin typeface="Arial" panose="020B0604020202020204" pitchFamily="34" charset="0"/>
                          <a:cs typeface="Arial" panose="020B0604020202020204" pitchFamily="34" charset="0"/>
                        </a:rPr>
                        <a:t>Task #1</a:t>
                      </a:r>
                    </a:p>
                  </a:txBody>
                  <a:tcPr/>
                </a:tc>
                <a:tc>
                  <a:txBody>
                    <a:bodyPr/>
                    <a:lstStyle/>
                    <a:p>
                      <a:r>
                        <a:rPr lang="en-US" sz="1300" dirty="0">
                          <a:latin typeface="Arial" panose="020B0604020202020204" pitchFamily="34" charset="0"/>
                          <a:cs typeface="Arial" panose="020B0604020202020204" pitchFamily="34" charset="0"/>
                        </a:rPr>
                        <a:t>Survey</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xmlns="" val="2485723882"/>
                  </a:ext>
                </a:extLst>
              </a:tr>
              <a:tr h="288460">
                <a:tc>
                  <a:txBody>
                    <a:bodyPr/>
                    <a:lstStyle/>
                    <a:p>
                      <a:r>
                        <a:rPr lang="en-US" sz="1300" b="1" dirty="0">
                          <a:latin typeface="Arial" panose="020B0604020202020204" pitchFamily="34" charset="0"/>
                          <a:cs typeface="Arial" panose="020B0604020202020204" pitchFamily="34" charset="0"/>
                        </a:rPr>
                        <a:t>Task #2</a:t>
                      </a:r>
                    </a:p>
                  </a:txBody>
                  <a:tcPr/>
                </a:tc>
                <a:tc>
                  <a:txBody>
                    <a:bodyPr/>
                    <a:lstStyle/>
                    <a:p>
                      <a:r>
                        <a:rPr lang="en-US" sz="1300" dirty="0">
                          <a:latin typeface="Arial" panose="020B0604020202020204" pitchFamily="34" charset="0"/>
                          <a:cs typeface="Arial" panose="020B0604020202020204" pitchFamily="34" charset="0"/>
                        </a:rPr>
                        <a:t>Ri5cy core verification plan</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xmlns="" val="2784300375"/>
                  </a:ext>
                </a:extLst>
              </a:tr>
              <a:tr h="288460">
                <a:tc rowSpan="3">
                  <a:txBody>
                    <a:bodyPr/>
                    <a:lstStyle/>
                    <a:p>
                      <a:r>
                        <a:rPr lang="en-US" sz="1300" b="1" dirty="0">
                          <a:latin typeface="Arial" panose="020B0604020202020204" pitchFamily="34" charset="0"/>
                          <a:cs typeface="Arial" panose="020B0604020202020204" pitchFamily="34" charset="0"/>
                        </a:rPr>
                        <a:t>Task #3</a:t>
                      </a:r>
                    </a:p>
                  </a:txBody>
                  <a:tcPr/>
                </a:tc>
                <a:tc>
                  <a:txBody>
                    <a:bodyPr/>
                    <a:lstStyle/>
                    <a:p>
                      <a:r>
                        <a:rPr lang="en-US" sz="1300" dirty="0">
                          <a:latin typeface="Arial" panose="020B0604020202020204" pitchFamily="34" charset="0"/>
                          <a:cs typeface="Arial" panose="020B0604020202020204" pitchFamily="34" charset="0"/>
                        </a:rPr>
                        <a:t>Leon 2.4 core verification plan</a:t>
                      </a:r>
                    </a:p>
                  </a:txBody>
                  <a:tcPr/>
                </a:tc>
                <a:tc>
                  <a:txBody>
                    <a:bodyPr/>
                    <a:lstStyle/>
                    <a:p>
                      <a:r>
                        <a:rPr lang="en-US" sz="1300" dirty="0" err="1">
                          <a:latin typeface="Arial" panose="020B0604020202020204" pitchFamily="34" charset="0"/>
                          <a:cs typeface="Arial" panose="020B0604020202020204" pitchFamily="34" charset="0"/>
                        </a:rPr>
                        <a:t>Randa</a:t>
                      </a:r>
                      <a:r>
                        <a:rPr lang="en-US" sz="1300" dirty="0">
                          <a:latin typeface="Arial" panose="020B0604020202020204" pitchFamily="34" charset="0"/>
                          <a:cs typeface="Arial" panose="020B0604020202020204" pitchFamily="34" charset="0"/>
                        </a:rPr>
                        <a:t>, Karim and Mostafa</a:t>
                      </a:r>
                    </a:p>
                  </a:txBody>
                  <a:tcPr/>
                </a:tc>
                <a:extLst>
                  <a:ext uri="{0D108BD9-81ED-4DB2-BD59-A6C34878D82A}">
                    <a16:rowId xmlns:a16="http://schemas.microsoft.com/office/drawing/2014/main" xmlns="" val="853059774"/>
                  </a:ext>
                </a:extLst>
              </a:tr>
              <a:tr h="288460">
                <a:tc vMerge="1">
                  <a:txBody>
                    <a:bodyPr/>
                    <a:lstStyle/>
                    <a:p>
                      <a:endParaRPr lang="en-US" dirty="0"/>
                    </a:p>
                  </a:txBody>
                  <a:tcPr/>
                </a:tc>
                <a:tc>
                  <a:txBody>
                    <a:bodyPr/>
                    <a:lstStyle/>
                    <a:p>
                      <a:r>
                        <a:rPr lang="en-US" sz="1300" dirty="0">
                          <a:latin typeface="Arial" panose="020B0604020202020204" pitchFamily="34" charset="0"/>
                          <a:cs typeface="Arial" panose="020B0604020202020204" pitchFamily="34" charset="0"/>
                        </a:rPr>
                        <a:t>Amber a23/a25 core verification plan</a:t>
                      </a:r>
                    </a:p>
                  </a:txBody>
                  <a:tcPr/>
                </a:tc>
                <a:tc>
                  <a:txBody>
                    <a:bodyPr/>
                    <a:lstStyle/>
                    <a:p>
                      <a:r>
                        <a:rPr lang="en-US" sz="1300" dirty="0" err="1">
                          <a:latin typeface="Arial" panose="020B0604020202020204" pitchFamily="34" charset="0"/>
                          <a:cs typeface="Arial" panose="020B0604020202020204" pitchFamily="34" charset="0"/>
                        </a:rPr>
                        <a:t>Kholoud</a:t>
                      </a:r>
                      <a:r>
                        <a:rPr lang="en-US" sz="1300" dirty="0">
                          <a:latin typeface="Arial" panose="020B0604020202020204" pitchFamily="34" charset="0"/>
                          <a:cs typeface="Arial" panose="020B0604020202020204" pitchFamily="34" charset="0"/>
                        </a:rPr>
                        <a:t>, Waleed and Yasser</a:t>
                      </a:r>
                    </a:p>
                  </a:txBody>
                  <a:tcPr/>
                </a:tc>
                <a:extLst>
                  <a:ext uri="{0D108BD9-81ED-4DB2-BD59-A6C34878D82A}">
                    <a16:rowId xmlns:a16="http://schemas.microsoft.com/office/drawing/2014/main" xmlns="" val="1983293417"/>
                  </a:ext>
                </a:extLst>
              </a:tr>
              <a:tr h="288460">
                <a:tc vMerge="1">
                  <a:txBody>
                    <a:bodyPr/>
                    <a:lstStyle/>
                    <a:p>
                      <a:endParaRPr lang="en-US" dirty="0"/>
                    </a:p>
                  </a:txBody>
                  <a:tcPr/>
                </a:tc>
                <a:tc>
                  <a:txBody>
                    <a:bodyPr/>
                    <a:lstStyle/>
                    <a:p>
                      <a:r>
                        <a:rPr lang="en-US" sz="1300" dirty="0">
                          <a:latin typeface="Arial" panose="020B0604020202020204" pitchFamily="34" charset="0"/>
                          <a:cs typeface="Arial" panose="020B0604020202020204" pitchFamily="34" charset="0"/>
                        </a:rPr>
                        <a:t>The general verification plan</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xmlns="" val="2239532656"/>
                  </a:ext>
                </a:extLst>
              </a:tr>
              <a:tr h="288460">
                <a:tc rowSpan="5">
                  <a:txBody>
                    <a:bodyPr/>
                    <a:lstStyle/>
                    <a:p>
                      <a:r>
                        <a:rPr lang="en-US" sz="1300" b="1" dirty="0">
                          <a:latin typeface="Arial" panose="020B0604020202020204" pitchFamily="34" charset="0"/>
                          <a:cs typeface="Arial" panose="020B0604020202020204" pitchFamily="34" charset="0"/>
                        </a:rPr>
                        <a:t>Task #4 </a:t>
                      </a:r>
                      <a:r>
                        <a:rPr lang="en-US" sz="1300" b="0" dirty="0">
                          <a:latin typeface="Arial" panose="020B0604020202020204" pitchFamily="34" charset="0"/>
                          <a:cs typeface="Arial" panose="020B0604020202020204" pitchFamily="34" charset="0"/>
                        </a:rPr>
                        <a:t>(1</a:t>
                      </a:r>
                      <a:r>
                        <a:rPr lang="en-US" sz="1300" b="0" baseline="30000" dirty="0">
                          <a:latin typeface="Arial" panose="020B0604020202020204" pitchFamily="34" charset="0"/>
                          <a:cs typeface="Arial" panose="020B0604020202020204" pitchFamily="34" charset="0"/>
                        </a:rPr>
                        <a:t>st</a:t>
                      </a:r>
                      <a:r>
                        <a:rPr lang="en-US" sz="1300" b="0" dirty="0">
                          <a:latin typeface="Arial" panose="020B0604020202020204" pitchFamily="34" charset="0"/>
                          <a:cs typeface="Arial" panose="020B0604020202020204" pitchFamily="34" charset="0"/>
                        </a:rPr>
                        <a:t> milestone in the implementation)</a:t>
                      </a:r>
                    </a:p>
                  </a:txBody>
                  <a:tcPr/>
                </a:tc>
                <a:tc>
                  <a:txBody>
                    <a:bodyPr/>
                    <a:lstStyle/>
                    <a:p>
                      <a:r>
                        <a:rPr lang="en-US" sz="1300" dirty="0">
                          <a:latin typeface="Arial" panose="020B0604020202020204" pitchFamily="34" charset="0"/>
                          <a:cs typeface="Arial" panose="020B0604020202020204" pitchFamily="34" charset="0"/>
                        </a:rPr>
                        <a:t>Implementing the Sequencer</a:t>
                      </a:r>
                    </a:p>
                  </a:txBody>
                  <a:tcPr/>
                </a:tc>
                <a:tc>
                  <a:txBody>
                    <a:bodyPr/>
                    <a:lstStyle/>
                    <a:p>
                      <a:r>
                        <a:rPr lang="en-US" sz="1300" dirty="0">
                          <a:latin typeface="Arial" panose="020B0604020202020204" pitchFamily="34" charset="0"/>
                          <a:cs typeface="Arial" panose="020B0604020202020204" pitchFamily="34" charset="0"/>
                        </a:rPr>
                        <a:t>Karim and Mostafa</a:t>
                      </a:r>
                    </a:p>
                  </a:txBody>
                  <a:tcPr/>
                </a:tc>
                <a:extLst>
                  <a:ext uri="{0D108BD9-81ED-4DB2-BD59-A6C34878D82A}">
                    <a16:rowId xmlns:a16="http://schemas.microsoft.com/office/drawing/2014/main" xmlns="" val="2731989501"/>
                  </a:ext>
                </a:extLst>
              </a:tr>
              <a:tr h="288460">
                <a:tc vMerge="1">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Driver and the Interface</a:t>
                      </a:r>
                    </a:p>
                  </a:txBody>
                  <a:tcPr/>
                </a:tc>
                <a:tc>
                  <a:txBody>
                    <a:bodyPr/>
                    <a:lstStyle/>
                    <a:p>
                      <a:r>
                        <a:rPr lang="en-US" sz="1300" dirty="0">
                          <a:latin typeface="Arial" panose="020B0604020202020204" pitchFamily="34" charset="0"/>
                          <a:cs typeface="Arial" panose="020B0604020202020204" pitchFamily="34" charset="0"/>
                        </a:rPr>
                        <a:t>Waleed and Yasser</a:t>
                      </a:r>
                    </a:p>
                  </a:txBody>
                  <a:tcPr/>
                </a:tc>
                <a:extLst>
                  <a:ext uri="{0D108BD9-81ED-4DB2-BD59-A6C34878D82A}">
                    <a16:rowId xmlns:a16="http://schemas.microsoft.com/office/drawing/2014/main" xmlns="" val="1994852663"/>
                  </a:ext>
                </a:extLst>
              </a:tr>
              <a:tr h="288460">
                <a:tc vMerge="1">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Monitor</a:t>
                      </a:r>
                    </a:p>
                  </a:txBody>
                  <a:tcPr/>
                </a:tc>
                <a:tc>
                  <a:txBody>
                    <a:bodyPr/>
                    <a:lstStyle/>
                    <a:p>
                      <a:r>
                        <a:rPr lang="en-US" sz="1300" dirty="0" err="1">
                          <a:latin typeface="Arial" panose="020B0604020202020204" pitchFamily="34" charset="0"/>
                          <a:cs typeface="Arial" panose="020B0604020202020204" pitchFamily="34" charset="0"/>
                        </a:rPr>
                        <a:t>Kholoud</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126074887"/>
                  </a:ext>
                </a:extLst>
              </a:tr>
              <a:tr h="288460">
                <a:tc vMerge="1">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Scoreboard</a:t>
                      </a:r>
                    </a:p>
                  </a:txBody>
                  <a:tcPr/>
                </a:tc>
                <a:tc>
                  <a:txBody>
                    <a:bodyPr/>
                    <a:lstStyle/>
                    <a:p>
                      <a:r>
                        <a:rPr lang="en-US" sz="1300" dirty="0" err="1">
                          <a:latin typeface="Arial" panose="020B0604020202020204" pitchFamily="34" charset="0"/>
                          <a:cs typeface="Arial" panose="020B0604020202020204" pitchFamily="34" charset="0"/>
                        </a:rPr>
                        <a:t>Randa</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329886021"/>
                  </a:ext>
                </a:extLst>
              </a:tr>
              <a:tr h="288460">
                <a:tc vMerge="1">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Editing, connecting the components of the test bench together, debugging and testing</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xmlns="" val="479353834"/>
                  </a:ext>
                </a:extLst>
              </a:tr>
            </a:tbl>
          </a:graphicData>
        </a:graphic>
      </p:graphicFrame>
    </p:spTree>
    <p:extLst>
      <p:ext uri="{BB962C8B-B14F-4D97-AF65-F5344CB8AC3E}">
        <p14:creationId xmlns:p14="http://schemas.microsoft.com/office/powerpoint/2010/main" val="177391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C99398-4ECA-4030-B09F-7DBBF92BA968}"/>
              </a:ext>
            </a:extLst>
          </p:cNvPr>
          <p:cNvSpPr txBox="1">
            <a:spLocks/>
          </p:cNvSpPr>
          <p:nvPr/>
        </p:nvSpPr>
        <p:spPr>
          <a:xfrm>
            <a:off x="1183819" y="654045"/>
            <a:ext cx="9864396" cy="703415"/>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Proposed Solution</a:t>
            </a:r>
          </a:p>
        </p:txBody>
      </p:sp>
      <p:sp>
        <p:nvSpPr>
          <p:cNvPr id="3" name="Content Placeholder 2">
            <a:extLst>
              <a:ext uri="{FF2B5EF4-FFF2-40B4-BE49-F238E27FC236}">
                <a16:creationId xmlns:a16="http://schemas.microsoft.com/office/drawing/2014/main" xmlns="" id="{0F24877C-24E9-476D-9CCB-6EC11CDDBE7D}"/>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user can use our generic UVM with any core (soft processor) of our three cores (</a:t>
            </a:r>
            <a:r>
              <a:rPr lang="en-US" sz="2400" b="1" i="1" dirty="0">
                <a:latin typeface="Arial" panose="020B0604020202020204" pitchFamily="34" charset="0"/>
                <a:cs typeface="Arial" panose="020B0604020202020204" pitchFamily="34" charset="0"/>
              </a:rPr>
              <a:t>or any available core with the same specifications</a:t>
            </a:r>
            <a:r>
              <a:rPr lang="en-US" sz="2400" dirty="0">
                <a:latin typeface="Arial" panose="020B0604020202020204" pitchFamily="34" charset="0"/>
                <a:cs typeface="Arial" panose="020B0604020202020204" pitchFamily="34" charset="0"/>
              </a:rPr>
              <a:t>) after attaching only 2 things to the test bench: </a:t>
            </a:r>
          </a:p>
          <a:p>
            <a:r>
              <a:rPr lang="en-US" sz="2400" b="1" dirty="0"/>
              <a:t>The core package</a:t>
            </a:r>
            <a:r>
              <a:rPr lang="en-US" sz="2400" dirty="0"/>
              <a:t>: includes all the core instructions and its format mapping.</a:t>
            </a:r>
          </a:p>
          <a:p>
            <a:r>
              <a:rPr lang="en-US" sz="2400" b="1" dirty="0"/>
              <a:t>The core interface</a:t>
            </a:r>
            <a:r>
              <a:rPr lang="en-US" sz="2400" dirty="0"/>
              <a:t>: </a:t>
            </a:r>
            <a:r>
              <a:rPr lang="en-US" sz="2400" b="1" dirty="0"/>
              <a:t>(1)</a:t>
            </a:r>
            <a:r>
              <a:rPr lang="en-US" sz="2400" dirty="0"/>
              <a:t> includes the ports of the top-level module (core interface), </a:t>
            </a:r>
            <a:r>
              <a:rPr lang="en-US" sz="2400" b="1" dirty="0"/>
              <a:t>(2)</a:t>
            </a:r>
            <a:r>
              <a:rPr lang="en-US" sz="2400" dirty="0"/>
              <a:t> each interface has functions that the driver use to drive instructions or data to the DUT and </a:t>
            </a:r>
            <a:r>
              <a:rPr lang="en-US" sz="2400" b="1" dirty="0"/>
              <a:t>(3)</a:t>
            </a:r>
            <a:r>
              <a:rPr lang="en-US" sz="2400" dirty="0"/>
              <a:t> deals with </a:t>
            </a:r>
            <a:r>
              <a:rPr lang="en-US" sz="2400" dirty="0" err="1"/>
              <a:t>clk</a:t>
            </a:r>
            <a:r>
              <a:rPr lang="en-US" sz="2400" dirty="0"/>
              <a:t> and timing to deal with each processor regarding the timing constraints.</a:t>
            </a:r>
          </a:p>
          <a:p>
            <a:pPr marL="0" indent="0">
              <a:buNone/>
            </a:pPr>
            <a:endParaRPr lang="en-US" sz="2400" dirty="0"/>
          </a:p>
          <a:p>
            <a:pPr marL="0" indent="0">
              <a:buNone/>
            </a:pPr>
            <a:r>
              <a:rPr lang="en-US" sz="2400" dirty="0">
                <a:latin typeface="Arial" panose="020B0604020202020204" pitchFamily="34" charset="0"/>
                <a:cs typeface="Arial" panose="020B0604020202020204" pitchFamily="34" charset="0"/>
              </a:rPr>
              <a:t> </a:t>
            </a:r>
          </a:p>
        </p:txBody>
      </p:sp>
      <p:sp>
        <p:nvSpPr>
          <p:cNvPr id="11" name="Rectangle: Rounded Corners 10">
            <a:extLst>
              <a:ext uri="{FF2B5EF4-FFF2-40B4-BE49-F238E27FC236}">
                <a16:creationId xmlns:a16="http://schemas.microsoft.com/office/drawing/2014/main" xmlns="" id="{76A1B5F5-12AD-41D1-BE20-795092C421C2}"/>
              </a:ext>
            </a:extLst>
          </p:cNvPr>
          <p:cNvSpPr/>
          <p:nvPr/>
        </p:nvSpPr>
        <p:spPr>
          <a:xfrm>
            <a:off x="6184415" y="4581849"/>
            <a:ext cx="1115060" cy="1106805"/>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a typeface="Calibri" panose="020F0502020204030204" pitchFamily="34" charset="0"/>
                <a:cs typeface="Arial" panose="020B0604020202020204" pitchFamily="34" charset="0"/>
              </a:rPr>
              <a:t>The generic </a:t>
            </a:r>
            <a:r>
              <a:rPr lang="en-US" sz="1100" dirty="0">
                <a:effectLst/>
                <a:ea typeface="Calibri" panose="020F0502020204030204" pitchFamily="34" charset="0"/>
                <a:cs typeface="Arial" panose="020B0604020202020204" pitchFamily="34" charset="0"/>
              </a:rPr>
              <a:t>UVM Test Bench</a:t>
            </a:r>
          </a:p>
        </p:txBody>
      </p:sp>
      <p:sp>
        <p:nvSpPr>
          <p:cNvPr id="12" name="Rectangle 11">
            <a:extLst>
              <a:ext uri="{FF2B5EF4-FFF2-40B4-BE49-F238E27FC236}">
                <a16:creationId xmlns:a16="http://schemas.microsoft.com/office/drawing/2014/main" xmlns="" id="{41C256A2-7B55-48EF-BD4E-91A9E87812A6}"/>
              </a:ext>
            </a:extLst>
          </p:cNvPr>
          <p:cNvSpPr/>
          <p:nvPr/>
        </p:nvSpPr>
        <p:spPr>
          <a:xfrm>
            <a:off x="4757570" y="4722184"/>
            <a:ext cx="1101090" cy="325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Arial" panose="020B0604020202020204" pitchFamily="34" charset="0"/>
              </a:rPr>
              <a:t>X Package</a:t>
            </a:r>
          </a:p>
        </p:txBody>
      </p:sp>
      <p:sp>
        <p:nvSpPr>
          <p:cNvPr id="13" name="Rectangle 12">
            <a:extLst>
              <a:ext uri="{FF2B5EF4-FFF2-40B4-BE49-F238E27FC236}">
                <a16:creationId xmlns:a16="http://schemas.microsoft.com/office/drawing/2014/main" xmlns="" id="{1AAA8AD1-92B1-4308-8E45-7EC13D8F4ACB}"/>
              </a:ext>
            </a:extLst>
          </p:cNvPr>
          <p:cNvSpPr/>
          <p:nvPr/>
        </p:nvSpPr>
        <p:spPr>
          <a:xfrm>
            <a:off x="4741695" y="5251139"/>
            <a:ext cx="1101090" cy="318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Arial" panose="020B0604020202020204" pitchFamily="34" charset="0"/>
              </a:rPr>
              <a:t>X Interface</a:t>
            </a:r>
          </a:p>
        </p:txBody>
      </p:sp>
      <p:sp>
        <p:nvSpPr>
          <p:cNvPr id="14" name="Arrow: Right 13">
            <a:extLst>
              <a:ext uri="{FF2B5EF4-FFF2-40B4-BE49-F238E27FC236}">
                <a16:creationId xmlns:a16="http://schemas.microsoft.com/office/drawing/2014/main" xmlns="" id="{C7701BA9-4C54-41BA-96DD-FAC35102562E}"/>
              </a:ext>
            </a:extLst>
          </p:cNvPr>
          <p:cNvSpPr/>
          <p:nvPr/>
        </p:nvSpPr>
        <p:spPr>
          <a:xfrm>
            <a:off x="5854850" y="4774889"/>
            <a:ext cx="339725"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Arrow: Right 14">
            <a:extLst>
              <a:ext uri="{FF2B5EF4-FFF2-40B4-BE49-F238E27FC236}">
                <a16:creationId xmlns:a16="http://schemas.microsoft.com/office/drawing/2014/main" xmlns="" id="{2917E231-8F53-491C-AF78-028FEB7A9D6A}"/>
              </a:ext>
            </a:extLst>
          </p:cNvPr>
          <p:cNvSpPr/>
          <p:nvPr/>
        </p:nvSpPr>
        <p:spPr>
          <a:xfrm>
            <a:off x="5854850" y="5299716"/>
            <a:ext cx="339725"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252669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309BCD-8BB3-415F-B2BE-7A892454CD64}"/>
              </a:ext>
            </a:extLst>
          </p:cNvPr>
          <p:cNvSpPr txBox="1">
            <a:spLocks/>
          </p:cNvSpPr>
          <p:nvPr/>
        </p:nvSpPr>
        <p:spPr>
          <a:xfrm>
            <a:off x="1183819" y="654046"/>
            <a:ext cx="9864396" cy="684560"/>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Results</a:t>
            </a:r>
          </a:p>
        </p:txBody>
      </p:sp>
      <p:sp>
        <p:nvSpPr>
          <p:cNvPr id="3" name="Content Placeholder 2">
            <a:extLst>
              <a:ext uri="{FF2B5EF4-FFF2-40B4-BE49-F238E27FC236}">
                <a16:creationId xmlns:a16="http://schemas.microsoft.com/office/drawing/2014/main" xmlns="" id="{CFB2A4B9-5567-4E4E-A41F-3090D3FC408D}"/>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desired output of the project is: only one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used to verify the functionality of three different open-source cores (soft processors), based on three different ISAs and having different number of pipeline stages (Ri5cy, Leon 2.4 and Amber a23/a25).</a:t>
            </a:r>
          </a:p>
          <a:p>
            <a:pPr marL="0" indent="0">
              <a:buNone/>
            </a:pPr>
            <a:r>
              <a:rPr lang="en-US" sz="2400" dirty="0">
                <a:latin typeface="Arial" panose="020B0604020202020204" pitchFamily="34" charset="0"/>
                <a:cs typeface="Arial" panose="020B0604020202020204" pitchFamily="34" charset="0"/>
              </a:rPr>
              <a:t>Until now, we’ve successfully reached our first milestone of the implementation of our generic UVM: a fully functional generic UVM to test the functionality of one instruction with our three different DUTs, the rest of the instructions will need just some changes in the timing inside the interface functions (to reach the critical path).</a:t>
            </a:r>
          </a:p>
          <a:p>
            <a:pPr marL="0" indent="0">
              <a:buNone/>
            </a:pPr>
            <a:r>
              <a:rPr lang="en-US" sz="2400" dirty="0">
                <a:latin typeface="Arial" panose="020B0604020202020204" pitchFamily="34" charset="0"/>
                <a:cs typeface="Arial" panose="020B0604020202020204" pitchFamily="34" charset="0"/>
              </a:rPr>
              <a:t>The architecture of our generic UVM test bench is represented in the next slide. </a:t>
            </a:r>
          </a:p>
          <a:p>
            <a:pPr marL="0" indent="0">
              <a:buNone/>
            </a:pP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3484615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874</Words>
  <Application>Microsoft Office PowerPoint</Application>
  <PresentationFormat>Custom</PresentationFormat>
  <Paragraphs>144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Mentor Graphics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Mohamed, Khaled</dc:creator>
  <cp:lastModifiedBy>EgyptLaptop</cp:lastModifiedBy>
  <cp:revision>101</cp:revision>
  <dcterms:created xsi:type="dcterms:W3CDTF">2020-04-03T20:25:17Z</dcterms:created>
  <dcterms:modified xsi:type="dcterms:W3CDTF">2020-04-04T14:17:56Z</dcterms:modified>
</cp:coreProperties>
</file>