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A5A5A5"/>
    <a:srgbClr val="5B9BD5"/>
    <a:srgbClr val="F7C8A8"/>
    <a:srgbClr val="FFFFFF"/>
    <a:srgbClr val="70AD47"/>
    <a:srgbClr val="809FD7"/>
    <a:srgbClr val="73A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D873-557B-4BFB-8886-C344C5BDD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1AE4B-373A-4387-8ED8-1A1EC5675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54F88-C546-4BF9-8182-32A63E55AC98}"/>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5D5CA111-C341-45B4-B672-8390DE396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BD38-5867-46EE-8397-20A7566287E1}"/>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984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066F-C42A-4BFD-96AF-47FCC8C47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1E67F-0E93-4FE9-A362-A0851F67F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F520-D2D6-42FA-BD1C-5A9FB3ED39AA}"/>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93D6F68B-EC22-459F-991F-A4FD349F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37552-D3AD-49FC-9E28-5CC6F638749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99927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81918-3C27-4E52-A21A-7664F83C17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28C59-4BCD-4110-9499-CF70D7E2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9F1C-7695-424E-8EB0-946F2B18C3EC}"/>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20C4D9AA-67A2-4289-8E9B-82631027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233DA-B1C3-473C-A8B2-C06D8F9A7C4E}"/>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73829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1A59-3FBC-4D68-8ABF-A00304397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7B618-29E9-46C6-806E-A70208D8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724F-CD0A-4AFE-964A-24EDF996781D}"/>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345D1C11-04CE-413E-B858-34739887B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AADA-2E51-4778-AB6F-018638E3232D}"/>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564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F2B-BF61-49E4-BABE-D1DAE0E5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BB32B-7016-44B6-AD51-6E1B8E5E7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7B211-F3EC-4775-81E0-52AB9CB7F83D}"/>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8F94BADF-E5F2-4154-8AE8-A3CE4858D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D3EC6-87A0-4B49-A113-53634A29FCE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2891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9D6-A653-4FC4-A7AD-A0422A209F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E237D-BDE2-4035-8A4E-573D5422C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69FB6-C171-46CC-A2E8-090525ED5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FEC4A-5A29-4A4E-9D5F-490778CB3678}"/>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6" name="Footer Placeholder 5">
            <a:extLst>
              <a:ext uri="{FF2B5EF4-FFF2-40B4-BE49-F238E27FC236}">
                <a16:creationId xmlns:a16="http://schemas.microsoft.com/office/drawing/2014/main" id="{B0919B96-A11E-4CCD-97B4-46ECF31F4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A671D-3E4C-44C9-97F1-FCC5AB856B13}"/>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2873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F30-4253-47C2-BE66-11AC021A5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5B800-EBA9-405A-A306-E0364A5E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8F1B1-EB0F-48D2-891F-F275C678B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DCD4B1-89DF-46D7-9AAE-1A0F7E3DF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92499-2771-48D3-B95F-4CCEEABFD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26A35-02F8-4381-9670-C7FD8FA59B83}"/>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8" name="Footer Placeholder 7">
            <a:extLst>
              <a:ext uri="{FF2B5EF4-FFF2-40B4-BE49-F238E27FC236}">
                <a16:creationId xmlns:a16="http://schemas.microsoft.com/office/drawing/2014/main" id="{B686B86A-CB2E-477B-AF87-CC0A34B35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15EA3-649E-468E-91F3-C5DE32B713A2}"/>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05309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B6E-B263-40B0-B09D-A7C19C905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2769E-C0C8-4096-8309-7D3D9CC77722}"/>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4" name="Footer Placeholder 3">
            <a:extLst>
              <a:ext uri="{FF2B5EF4-FFF2-40B4-BE49-F238E27FC236}">
                <a16:creationId xmlns:a16="http://schemas.microsoft.com/office/drawing/2014/main" id="{D21EA137-8007-47C1-BE95-97E2D69F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44AC2-05F4-45A5-85BC-A9B040F2A304}"/>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8476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8CE4-B79E-4907-946B-F5C9D8D7D585}"/>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3" name="Footer Placeholder 2">
            <a:extLst>
              <a:ext uri="{FF2B5EF4-FFF2-40B4-BE49-F238E27FC236}">
                <a16:creationId xmlns:a16="http://schemas.microsoft.com/office/drawing/2014/main" id="{0D3E5972-071C-45E3-A0B6-DEEC8BEC4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F490F3-576E-4FBF-BF0C-372AECC804AA}"/>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5174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69BC-0576-47CE-BB3B-EACE9124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8CDD1-BDD4-460C-812C-4A8136F74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8FEDE-643F-4F40-8058-CADB09461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66C9-4809-4D3F-9F47-15DF3DA78DBF}"/>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6" name="Footer Placeholder 5">
            <a:extLst>
              <a:ext uri="{FF2B5EF4-FFF2-40B4-BE49-F238E27FC236}">
                <a16:creationId xmlns:a16="http://schemas.microsoft.com/office/drawing/2014/main" id="{FBB9A56D-69BB-4D01-970A-79B52D3F3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0A7C1-8676-4E24-8FB9-C21B6C18B46F}"/>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2539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A9D-9A3B-4F57-9E27-3C42E240A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F7B5D-618C-4432-BB72-FCFAFE6F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5C594-2341-4508-939B-987C013B5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5DC2-A4AF-408B-946E-BDF52D4BC1E7}"/>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6" name="Footer Placeholder 5">
            <a:extLst>
              <a:ext uri="{FF2B5EF4-FFF2-40B4-BE49-F238E27FC236}">
                <a16:creationId xmlns:a16="http://schemas.microsoft.com/office/drawing/2014/main" id="{F6D1145F-9F1E-47A1-84AF-D0EAD653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BD30D-747A-40CC-95C7-CBAFAF4BC42B}"/>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9899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AA5D0-B6C7-492D-BDB6-E8E2C5524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510B2-ADD9-46A6-9F54-9572BC8F3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C25F-5604-4AF2-8932-6A6544589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D8AE8CCE-634C-4350-8591-6466C491B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F1481-A3F2-4FF0-8A62-8BC8C401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43D8A-952E-4E96-8B73-7BA83AFCBF13}" type="slidenum">
              <a:rPr lang="en-US" smtClean="0"/>
              <a:t>‹#›</a:t>
            </a:fld>
            <a:endParaRPr lang="en-US"/>
          </a:p>
        </p:txBody>
      </p:sp>
    </p:spTree>
    <p:extLst>
      <p:ext uri="{BB962C8B-B14F-4D97-AF65-F5344CB8AC3E}">
        <p14:creationId xmlns:p14="http://schemas.microsoft.com/office/powerpoint/2010/main" val="40071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A97-B77C-4C1E-83DF-5CD4F8888F22}"/>
              </a:ext>
            </a:extLst>
          </p:cNvPr>
          <p:cNvSpPr>
            <a:spLocks noGrp="1"/>
          </p:cNvSpPr>
          <p:nvPr>
            <p:ph type="ctrTitle"/>
          </p:nvPr>
        </p:nvSpPr>
        <p:spPr/>
        <p:txBody>
          <a:bodyPr/>
          <a:lstStyle/>
          <a:p>
            <a:r>
              <a:rPr lang="en-US" b="1" dirty="0"/>
              <a:t>GUVM test bench Architecture </a:t>
            </a:r>
          </a:p>
        </p:txBody>
      </p:sp>
    </p:spTree>
    <p:extLst>
      <p:ext uri="{BB962C8B-B14F-4D97-AF65-F5344CB8AC3E}">
        <p14:creationId xmlns:p14="http://schemas.microsoft.com/office/powerpoint/2010/main" val="237849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2D6-D89F-4D31-9AC1-7A65B7B18903}"/>
              </a:ext>
            </a:extLst>
          </p:cNvPr>
          <p:cNvSpPr>
            <a:spLocks noGrp="1"/>
          </p:cNvSpPr>
          <p:nvPr>
            <p:ph type="title"/>
          </p:nvPr>
        </p:nvSpPr>
        <p:spPr/>
        <p:txBody>
          <a:bodyPr>
            <a:normAutofit fontScale="90000"/>
          </a:bodyPr>
          <a:lstStyle/>
          <a:p>
            <a:pPr algn="ctr"/>
            <a:br>
              <a:rPr lang="en-US" dirty="0"/>
            </a:br>
            <a:r>
              <a:rPr lang="en-US" b="1" dirty="0"/>
              <a:t>GUVM Driver </a:t>
            </a:r>
            <a:br>
              <a:rPr lang="en-US" dirty="0"/>
            </a:br>
            <a:endParaRPr lang="en-US" dirty="0"/>
          </a:p>
        </p:txBody>
      </p:sp>
      <p:sp>
        <p:nvSpPr>
          <p:cNvPr id="3" name="Content Placeholder 2">
            <a:extLst>
              <a:ext uri="{FF2B5EF4-FFF2-40B4-BE49-F238E27FC236}">
                <a16:creationId xmlns:a16="http://schemas.microsoft.com/office/drawing/2014/main" id="{47653A3E-0884-4C09-BE0E-70B0939A2120}"/>
              </a:ext>
            </a:extLst>
          </p:cNvPr>
          <p:cNvSpPr>
            <a:spLocks noGrp="1"/>
          </p:cNvSpPr>
          <p:nvPr>
            <p:ph idx="1"/>
          </p:nvPr>
        </p:nvSpPr>
        <p:spPr/>
        <p:txBody>
          <a:bodyPr/>
          <a:lstStyle/>
          <a:p>
            <a:r>
              <a:rPr lang="en-US" dirty="0"/>
              <a:t>The GUVM Driver receives the sequence Item transactions from the GUVM Sequencer and applies it on the DUT processor Interface.</a:t>
            </a:r>
          </a:p>
          <a:p>
            <a:r>
              <a:rPr lang="en-US" dirty="0"/>
              <a:t>GUVM Driver first resets the DUT processor then sends the data and the instruction to the DUT processor, as it converts the transaction-level stimulus into pin-level stimulus. It also has a TLM port to receive transactions from the Sequencer and send them to the DUT processor. </a:t>
            </a:r>
          </a:p>
        </p:txBody>
      </p:sp>
    </p:spTree>
    <p:extLst>
      <p:ext uri="{BB962C8B-B14F-4D97-AF65-F5344CB8AC3E}">
        <p14:creationId xmlns:p14="http://schemas.microsoft.com/office/powerpoint/2010/main" val="315373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EF27-C88E-4AB9-BE96-E9B0E75BCB71}"/>
              </a:ext>
            </a:extLst>
          </p:cNvPr>
          <p:cNvSpPr>
            <a:spLocks noGrp="1"/>
          </p:cNvSpPr>
          <p:nvPr>
            <p:ph type="title"/>
          </p:nvPr>
        </p:nvSpPr>
        <p:spPr/>
        <p:txBody>
          <a:bodyPr>
            <a:normAutofit fontScale="90000"/>
          </a:bodyPr>
          <a:lstStyle/>
          <a:p>
            <a:pPr algn="ctr"/>
            <a:br>
              <a:rPr lang="en-US" dirty="0"/>
            </a:br>
            <a:r>
              <a:rPr lang="en-US" b="1" dirty="0"/>
              <a:t>GUVM Monitor </a:t>
            </a:r>
            <a:br>
              <a:rPr lang="en-US" dirty="0"/>
            </a:br>
            <a:endParaRPr lang="en-US" dirty="0"/>
          </a:p>
        </p:txBody>
      </p:sp>
      <p:sp>
        <p:nvSpPr>
          <p:cNvPr id="3" name="Content Placeholder 2">
            <a:extLst>
              <a:ext uri="{FF2B5EF4-FFF2-40B4-BE49-F238E27FC236}">
                <a16:creationId xmlns:a16="http://schemas.microsoft.com/office/drawing/2014/main" id="{577E6F1A-B3F3-4484-8605-DB34BC4BC2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394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73B5-968A-423C-8CD0-FAADF7E3DE8B}"/>
              </a:ext>
            </a:extLst>
          </p:cNvPr>
          <p:cNvSpPr>
            <a:spLocks noGrp="1"/>
          </p:cNvSpPr>
          <p:nvPr>
            <p:ph type="title"/>
          </p:nvPr>
        </p:nvSpPr>
        <p:spPr/>
        <p:txBody>
          <a:bodyPr>
            <a:normAutofit fontScale="90000"/>
          </a:bodyPr>
          <a:lstStyle/>
          <a:p>
            <a:pPr algn="ctr"/>
            <a:br>
              <a:rPr lang="en-US" dirty="0"/>
            </a:br>
            <a:r>
              <a:rPr lang="en-US" b="1" dirty="0"/>
              <a:t>GUVM Scoreboard</a:t>
            </a:r>
            <a:br>
              <a:rPr lang="en-US" dirty="0"/>
            </a:br>
            <a:endParaRPr lang="en-US" dirty="0"/>
          </a:p>
        </p:txBody>
      </p:sp>
      <p:sp>
        <p:nvSpPr>
          <p:cNvPr id="3" name="Content Placeholder 2">
            <a:extLst>
              <a:ext uri="{FF2B5EF4-FFF2-40B4-BE49-F238E27FC236}">
                <a16:creationId xmlns:a16="http://schemas.microsoft.com/office/drawing/2014/main" id="{B91914CF-3013-4BD9-A488-B965D0C4EF3E}"/>
              </a:ext>
            </a:extLst>
          </p:cNvPr>
          <p:cNvSpPr>
            <a:spLocks noGrp="1"/>
          </p:cNvSpPr>
          <p:nvPr>
            <p:ph idx="1"/>
          </p:nvPr>
        </p:nvSpPr>
        <p:spPr/>
        <p:txBody>
          <a:bodyPr>
            <a:noAutofit/>
          </a:bodyPr>
          <a:lstStyle/>
          <a:p>
            <a:r>
              <a:rPr lang="en-US" sz="2400" dirty="0"/>
              <a:t>The GUVM Scoreboard checks the behavior of the DUT processor. It receives the transactions that carries inputs and outputs of the DUT processor through GUVM Driver and GUVM Monitor analysis ports, such that it checks the signals and reports the verification.</a:t>
            </a:r>
          </a:p>
          <a:p>
            <a:r>
              <a:rPr lang="en-US" sz="2400" dirty="0"/>
              <a:t>GUVM Scoreboard gets only from the driver the data about what instruction was sent to the DUT and the generated data from the sequencer, and from monitor it gets the output signals from the DUT processor as well. </a:t>
            </a:r>
          </a:p>
          <a:p>
            <a:r>
              <a:rPr lang="en-US" sz="2400" dirty="0"/>
              <a:t>The input instruction is decoded and processed in the DUT processor and then the output signals from the monitor are compared to the expected output signals.</a:t>
            </a:r>
          </a:p>
        </p:txBody>
      </p:sp>
    </p:spTree>
    <p:extLst>
      <p:ext uri="{BB962C8B-B14F-4D97-AF65-F5344CB8AC3E}">
        <p14:creationId xmlns:p14="http://schemas.microsoft.com/office/powerpoint/2010/main" val="298701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C9880182-A091-44A5-9C1B-78F3C753A45C}"/>
              </a:ext>
            </a:extLst>
          </p:cNvPr>
          <p:cNvSpPr/>
          <p:nvPr/>
        </p:nvSpPr>
        <p:spPr>
          <a:xfrm>
            <a:off x="3441770" y="3181849"/>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GUVM_Driver</a:t>
            </a:r>
          </a:p>
        </p:txBody>
      </p:sp>
      <p:sp>
        <p:nvSpPr>
          <p:cNvPr id="54" name="Rectangle: Rounded Corners 53">
            <a:extLst>
              <a:ext uri="{FF2B5EF4-FFF2-40B4-BE49-F238E27FC236}">
                <a16:creationId xmlns:a16="http://schemas.microsoft.com/office/drawing/2014/main" id="{29152CBD-12FE-4DAF-94EC-E062D8D5F584}"/>
              </a:ext>
            </a:extLst>
          </p:cNvPr>
          <p:cNvSpPr/>
          <p:nvPr/>
        </p:nvSpPr>
        <p:spPr>
          <a:xfrm>
            <a:off x="188685" y="690143"/>
            <a:ext cx="11814629" cy="407817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b="1" dirty="0"/>
          </a:p>
        </p:txBody>
      </p:sp>
      <p:sp>
        <p:nvSpPr>
          <p:cNvPr id="55" name="Rectangle: Rounded Corners 54">
            <a:extLst>
              <a:ext uri="{FF2B5EF4-FFF2-40B4-BE49-F238E27FC236}">
                <a16:creationId xmlns:a16="http://schemas.microsoft.com/office/drawing/2014/main" id="{24A04ECF-71C1-4615-8C18-F00007D1D9DD}"/>
              </a:ext>
            </a:extLst>
          </p:cNvPr>
          <p:cNvSpPr/>
          <p:nvPr/>
        </p:nvSpPr>
        <p:spPr>
          <a:xfrm>
            <a:off x="0" y="326726"/>
            <a:ext cx="12192000" cy="6530300"/>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6" name="Rectangle: Rounded Corners 55">
            <a:extLst>
              <a:ext uri="{FF2B5EF4-FFF2-40B4-BE49-F238E27FC236}">
                <a16:creationId xmlns:a16="http://schemas.microsoft.com/office/drawing/2014/main" id="{3CC58F8A-8389-4FD7-8456-54BB2865F1D3}"/>
              </a:ext>
            </a:extLst>
          </p:cNvPr>
          <p:cNvSpPr/>
          <p:nvPr/>
        </p:nvSpPr>
        <p:spPr>
          <a:xfrm>
            <a:off x="473314" y="1005000"/>
            <a:ext cx="11335657" cy="368662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b="1"/>
          </a:p>
        </p:txBody>
      </p:sp>
      <p:sp>
        <p:nvSpPr>
          <p:cNvPr id="57" name="Rectangle: Rounded Corners 56">
            <a:extLst>
              <a:ext uri="{FF2B5EF4-FFF2-40B4-BE49-F238E27FC236}">
                <a16:creationId xmlns:a16="http://schemas.microsoft.com/office/drawing/2014/main" id="{89B36A7B-B182-48E7-9481-038C8F0C5BDA}"/>
              </a:ext>
            </a:extLst>
          </p:cNvPr>
          <p:cNvSpPr/>
          <p:nvPr/>
        </p:nvSpPr>
        <p:spPr>
          <a:xfrm>
            <a:off x="215695" y="4931667"/>
            <a:ext cx="11814629" cy="9580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a:p>
        </p:txBody>
      </p:sp>
      <p:sp>
        <p:nvSpPr>
          <p:cNvPr id="58" name="TextBox 8">
            <a:extLst>
              <a:ext uri="{FF2B5EF4-FFF2-40B4-BE49-F238E27FC236}">
                <a16:creationId xmlns:a16="http://schemas.microsoft.com/office/drawing/2014/main" id="{F513C37D-5A3C-427D-A097-04E5EEA135B3}"/>
              </a:ext>
            </a:extLst>
          </p:cNvPr>
          <p:cNvSpPr txBox="1"/>
          <p:nvPr/>
        </p:nvSpPr>
        <p:spPr>
          <a:xfrm>
            <a:off x="926488" y="326726"/>
            <a:ext cx="52540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Top</a:t>
            </a:r>
          </a:p>
        </p:txBody>
      </p:sp>
      <p:sp>
        <p:nvSpPr>
          <p:cNvPr id="59" name="TextBox 9">
            <a:extLst>
              <a:ext uri="{FF2B5EF4-FFF2-40B4-BE49-F238E27FC236}">
                <a16:creationId xmlns:a16="http://schemas.microsoft.com/office/drawing/2014/main" id="{C348827A-E361-4C3D-8397-38CA07CD7533}"/>
              </a:ext>
            </a:extLst>
          </p:cNvPr>
          <p:cNvSpPr txBox="1"/>
          <p:nvPr/>
        </p:nvSpPr>
        <p:spPr>
          <a:xfrm>
            <a:off x="720086" y="645371"/>
            <a:ext cx="5629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rPr>
              <a:t>Test</a:t>
            </a:r>
          </a:p>
        </p:txBody>
      </p:sp>
      <p:sp>
        <p:nvSpPr>
          <p:cNvPr id="60" name="TextBox 10">
            <a:extLst>
              <a:ext uri="{FF2B5EF4-FFF2-40B4-BE49-F238E27FC236}">
                <a16:creationId xmlns:a16="http://schemas.microsoft.com/office/drawing/2014/main" id="{C6F6A715-C6FE-4C8E-B4D1-F406105BEFEA}"/>
              </a:ext>
            </a:extLst>
          </p:cNvPr>
          <p:cNvSpPr txBox="1"/>
          <p:nvPr/>
        </p:nvSpPr>
        <p:spPr>
          <a:xfrm>
            <a:off x="1016000" y="932698"/>
            <a:ext cx="57060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070C0"/>
                </a:solidFill>
              </a:rPr>
              <a:t>Env.</a:t>
            </a:r>
          </a:p>
        </p:txBody>
      </p:sp>
      <p:sp>
        <p:nvSpPr>
          <p:cNvPr id="61" name="Rectangle: Rounded Corners 60">
            <a:extLst>
              <a:ext uri="{FF2B5EF4-FFF2-40B4-BE49-F238E27FC236}">
                <a16:creationId xmlns:a16="http://schemas.microsoft.com/office/drawing/2014/main" id="{711061F4-0FDD-4127-89FE-75922CE57292}"/>
              </a:ext>
            </a:extLst>
          </p:cNvPr>
          <p:cNvSpPr/>
          <p:nvPr/>
        </p:nvSpPr>
        <p:spPr>
          <a:xfrm>
            <a:off x="3247356" y="2088201"/>
            <a:ext cx="8308741" cy="2507733"/>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b="1"/>
          </a:p>
        </p:txBody>
      </p:sp>
      <p:sp>
        <p:nvSpPr>
          <p:cNvPr id="113" name="TextBox 12">
            <a:extLst>
              <a:ext uri="{FF2B5EF4-FFF2-40B4-BE49-F238E27FC236}">
                <a16:creationId xmlns:a16="http://schemas.microsoft.com/office/drawing/2014/main" id="{789641C8-549F-4932-AAA2-7C6B7AC9BED3}"/>
              </a:ext>
            </a:extLst>
          </p:cNvPr>
          <p:cNvSpPr txBox="1"/>
          <p:nvPr/>
        </p:nvSpPr>
        <p:spPr>
          <a:xfrm>
            <a:off x="3537626" y="2036097"/>
            <a:ext cx="74751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AD47"/>
                </a:solidFill>
              </a:rPr>
              <a:t>Agent</a:t>
            </a:r>
          </a:p>
        </p:txBody>
      </p:sp>
      <p:sp>
        <p:nvSpPr>
          <p:cNvPr id="114" name="Rectangle 113">
            <a:extLst>
              <a:ext uri="{FF2B5EF4-FFF2-40B4-BE49-F238E27FC236}">
                <a16:creationId xmlns:a16="http://schemas.microsoft.com/office/drawing/2014/main" id="{79BBD433-7AD9-40C4-9B75-74D040233D10}"/>
              </a:ext>
            </a:extLst>
          </p:cNvPr>
          <p:cNvSpPr/>
          <p:nvPr/>
        </p:nvSpPr>
        <p:spPr>
          <a:xfrm>
            <a:off x="1591799" y="1239171"/>
            <a:ext cx="9233855" cy="66481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t>GUVM_Scoreboard</a:t>
            </a:r>
          </a:p>
        </p:txBody>
      </p:sp>
      <p:sp>
        <p:nvSpPr>
          <p:cNvPr id="115" name="TextBox 15">
            <a:extLst>
              <a:ext uri="{FF2B5EF4-FFF2-40B4-BE49-F238E27FC236}">
                <a16:creationId xmlns:a16="http://schemas.microsoft.com/office/drawing/2014/main" id="{94CE29EE-2AE7-43E5-8F62-AD22997BA48A}"/>
              </a:ext>
            </a:extLst>
          </p:cNvPr>
          <p:cNvSpPr txBox="1"/>
          <p:nvPr/>
        </p:nvSpPr>
        <p:spPr>
          <a:xfrm>
            <a:off x="276841" y="4901920"/>
            <a:ext cx="1788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effectLst>
                  <a:outerShdw blurRad="38100" dist="38100" dir="2700000" algn="tl">
                    <a:srgbClr val="000000">
                      <a:alpha val="43137"/>
                    </a:srgbClr>
                  </a:outerShdw>
                </a:effectLst>
              </a:rPr>
              <a:t>GUVM_Interface</a:t>
            </a:r>
          </a:p>
        </p:txBody>
      </p:sp>
      <p:sp>
        <p:nvSpPr>
          <p:cNvPr id="116" name="Rectangle: Rounded Corners 115">
            <a:extLst>
              <a:ext uri="{FF2B5EF4-FFF2-40B4-BE49-F238E27FC236}">
                <a16:creationId xmlns:a16="http://schemas.microsoft.com/office/drawing/2014/main" id="{D2060C67-4633-442E-9478-6C579F203E08}"/>
              </a:ext>
            </a:extLst>
          </p:cNvPr>
          <p:cNvSpPr/>
          <p:nvPr/>
        </p:nvSpPr>
        <p:spPr>
          <a:xfrm>
            <a:off x="7223458" y="2262457"/>
            <a:ext cx="4179548" cy="2160815"/>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b="1" dirty="0"/>
          </a:p>
        </p:txBody>
      </p:sp>
      <p:sp>
        <p:nvSpPr>
          <p:cNvPr id="117" name="Rectangle: Rounded Corners 116">
            <a:extLst>
              <a:ext uri="{FF2B5EF4-FFF2-40B4-BE49-F238E27FC236}">
                <a16:creationId xmlns:a16="http://schemas.microsoft.com/office/drawing/2014/main" id="{3747DD2D-C4D4-425D-8C9A-773DD4E11C75}"/>
              </a:ext>
            </a:extLst>
          </p:cNvPr>
          <p:cNvSpPr/>
          <p:nvPr/>
        </p:nvSpPr>
        <p:spPr>
          <a:xfrm>
            <a:off x="8059658" y="2529335"/>
            <a:ext cx="2510829" cy="74560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GUVM_Sequence</a:t>
            </a:r>
          </a:p>
        </p:txBody>
      </p:sp>
      <p:sp>
        <p:nvSpPr>
          <p:cNvPr id="118" name="Rectangle: Rounded Corners 117">
            <a:extLst>
              <a:ext uri="{FF2B5EF4-FFF2-40B4-BE49-F238E27FC236}">
                <a16:creationId xmlns:a16="http://schemas.microsoft.com/office/drawing/2014/main" id="{B31B8177-3A05-41C9-94EF-934BC0147720}"/>
              </a:ext>
            </a:extLst>
          </p:cNvPr>
          <p:cNvSpPr/>
          <p:nvPr/>
        </p:nvSpPr>
        <p:spPr>
          <a:xfrm>
            <a:off x="10095069" y="3384347"/>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GUVM_seq_item</a:t>
            </a:r>
          </a:p>
        </p:txBody>
      </p:sp>
      <p:sp>
        <p:nvSpPr>
          <p:cNvPr id="119" name="Rectangle: Rounded Corners 118">
            <a:extLst>
              <a:ext uri="{FF2B5EF4-FFF2-40B4-BE49-F238E27FC236}">
                <a16:creationId xmlns:a16="http://schemas.microsoft.com/office/drawing/2014/main" id="{802C5A8F-29E8-414D-8D82-C5D931562EA1}"/>
              </a:ext>
            </a:extLst>
          </p:cNvPr>
          <p:cNvSpPr/>
          <p:nvPr/>
        </p:nvSpPr>
        <p:spPr>
          <a:xfrm>
            <a:off x="7470315" y="3377278"/>
            <a:ext cx="2432487" cy="909653"/>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20" name="TextBox 20">
            <a:extLst>
              <a:ext uri="{FF2B5EF4-FFF2-40B4-BE49-F238E27FC236}">
                <a16:creationId xmlns:a16="http://schemas.microsoft.com/office/drawing/2014/main" id="{0A2F9836-EEE7-4591-B172-704959D51AF2}"/>
              </a:ext>
            </a:extLst>
          </p:cNvPr>
          <p:cNvSpPr txBox="1"/>
          <p:nvPr/>
        </p:nvSpPr>
        <p:spPr>
          <a:xfrm>
            <a:off x="7440918" y="2218839"/>
            <a:ext cx="11801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5B9BD5"/>
                </a:solidFill>
              </a:rPr>
              <a:t>Sequencer</a:t>
            </a:r>
          </a:p>
        </p:txBody>
      </p:sp>
      <p:sp>
        <p:nvSpPr>
          <p:cNvPr id="121" name="TextBox 21">
            <a:extLst>
              <a:ext uri="{FF2B5EF4-FFF2-40B4-BE49-F238E27FC236}">
                <a16:creationId xmlns:a16="http://schemas.microsoft.com/office/drawing/2014/main" id="{3471BF0A-C0E7-4915-B9C1-2507F357B8E7}"/>
              </a:ext>
            </a:extLst>
          </p:cNvPr>
          <p:cNvSpPr txBox="1"/>
          <p:nvPr/>
        </p:nvSpPr>
        <p:spPr>
          <a:xfrm>
            <a:off x="7536054" y="3343937"/>
            <a:ext cx="11753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A5A5A5"/>
                </a:solidFill>
              </a:rPr>
              <a:t>Target_seq_item</a:t>
            </a:r>
          </a:p>
          <a:p>
            <a:endParaRPr lang="en-US" sz="500" b="1" dirty="0">
              <a:solidFill>
                <a:srgbClr val="A5A5A5"/>
              </a:solidFill>
            </a:endParaRPr>
          </a:p>
        </p:txBody>
      </p:sp>
      <p:sp>
        <p:nvSpPr>
          <p:cNvPr id="122" name="Rectangle: Rounded Corners 121">
            <a:extLst>
              <a:ext uri="{FF2B5EF4-FFF2-40B4-BE49-F238E27FC236}">
                <a16:creationId xmlns:a16="http://schemas.microsoft.com/office/drawing/2014/main" id="{39CCD6E2-3D8E-4408-8B7B-5434EB6AA1B3}"/>
              </a:ext>
            </a:extLst>
          </p:cNvPr>
          <p:cNvSpPr/>
          <p:nvPr/>
        </p:nvSpPr>
        <p:spPr>
          <a:xfrm>
            <a:off x="7595871" y="3607232"/>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Leon_seq_item</a:t>
            </a:r>
          </a:p>
        </p:txBody>
      </p:sp>
      <p:sp>
        <p:nvSpPr>
          <p:cNvPr id="123" name="Rectangle: Rounded Corners 122">
            <a:extLst>
              <a:ext uri="{FF2B5EF4-FFF2-40B4-BE49-F238E27FC236}">
                <a16:creationId xmlns:a16="http://schemas.microsoft.com/office/drawing/2014/main" id="{670421F7-5BC8-4CE8-8B89-AE4A2191F801}"/>
              </a:ext>
            </a:extLst>
          </p:cNvPr>
          <p:cNvSpPr/>
          <p:nvPr/>
        </p:nvSpPr>
        <p:spPr>
          <a:xfrm>
            <a:off x="8372659" y="3616454"/>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Amber_seq_item</a:t>
            </a:r>
          </a:p>
        </p:txBody>
      </p:sp>
      <p:sp>
        <p:nvSpPr>
          <p:cNvPr id="124" name="Rectangle: Rounded Corners 123">
            <a:extLst>
              <a:ext uri="{FF2B5EF4-FFF2-40B4-BE49-F238E27FC236}">
                <a16:creationId xmlns:a16="http://schemas.microsoft.com/office/drawing/2014/main" id="{E8176A45-BB88-4350-B043-B7BCA85FBF4F}"/>
              </a:ext>
            </a:extLst>
          </p:cNvPr>
          <p:cNvSpPr/>
          <p:nvPr/>
        </p:nvSpPr>
        <p:spPr>
          <a:xfrm>
            <a:off x="9149447" y="3616453"/>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a:t>Riscy_seq_item</a:t>
            </a:r>
          </a:p>
        </p:txBody>
      </p:sp>
      <p:sp>
        <p:nvSpPr>
          <p:cNvPr id="125" name="Rectangle: Rounded Corners 124">
            <a:extLst>
              <a:ext uri="{FF2B5EF4-FFF2-40B4-BE49-F238E27FC236}">
                <a16:creationId xmlns:a16="http://schemas.microsoft.com/office/drawing/2014/main" id="{73468DE6-9A4B-49FA-9C8E-F5D59C0837B7}"/>
              </a:ext>
            </a:extLst>
          </p:cNvPr>
          <p:cNvSpPr/>
          <p:nvPr/>
        </p:nvSpPr>
        <p:spPr>
          <a:xfrm>
            <a:off x="979714" y="3186532"/>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GUVM_Monitor</a:t>
            </a:r>
          </a:p>
        </p:txBody>
      </p:sp>
      <p:sp>
        <p:nvSpPr>
          <p:cNvPr id="126" name="Rectangle: Rounded Corners 125">
            <a:extLst>
              <a:ext uri="{FF2B5EF4-FFF2-40B4-BE49-F238E27FC236}">
                <a16:creationId xmlns:a16="http://schemas.microsoft.com/office/drawing/2014/main" id="{D31940CF-AB17-45EE-A211-C97529036FBF}"/>
              </a:ext>
            </a:extLst>
          </p:cNvPr>
          <p:cNvSpPr/>
          <p:nvPr/>
        </p:nvSpPr>
        <p:spPr>
          <a:xfrm>
            <a:off x="1153304" y="5240320"/>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Leon_Interface</a:t>
            </a:r>
          </a:p>
        </p:txBody>
      </p:sp>
      <p:sp>
        <p:nvSpPr>
          <p:cNvPr id="127" name="Rectangle: Rounded Corners 126">
            <a:extLst>
              <a:ext uri="{FF2B5EF4-FFF2-40B4-BE49-F238E27FC236}">
                <a16:creationId xmlns:a16="http://schemas.microsoft.com/office/drawing/2014/main" id="{7DFA644F-AFCE-435E-8CFA-AFA3559B7A03}"/>
              </a:ext>
            </a:extLst>
          </p:cNvPr>
          <p:cNvSpPr/>
          <p:nvPr/>
        </p:nvSpPr>
        <p:spPr>
          <a:xfrm>
            <a:off x="4749285" y="520498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Amber_Interface</a:t>
            </a:r>
          </a:p>
        </p:txBody>
      </p:sp>
      <p:sp>
        <p:nvSpPr>
          <p:cNvPr id="128" name="Rectangle: Rounded Corners 127">
            <a:extLst>
              <a:ext uri="{FF2B5EF4-FFF2-40B4-BE49-F238E27FC236}">
                <a16:creationId xmlns:a16="http://schemas.microsoft.com/office/drawing/2014/main" id="{20441466-90AC-4EC1-893D-96F007037A84}"/>
              </a:ext>
            </a:extLst>
          </p:cNvPr>
          <p:cNvSpPr/>
          <p:nvPr/>
        </p:nvSpPr>
        <p:spPr>
          <a:xfrm>
            <a:off x="8473974" y="5193379"/>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Riscy_Interface</a:t>
            </a:r>
          </a:p>
        </p:txBody>
      </p:sp>
      <p:sp>
        <p:nvSpPr>
          <p:cNvPr id="129" name="Rectangle: Rounded Corners 128">
            <a:extLst>
              <a:ext uri="{FF2B5EF4-FFF2-40B4-BE49-F238E27FC236}">
                <a16:creationId xmlns:a16="http://schemas.microsoft.com/office/drawing/2014/main" id="{8224E80C-56F9-4F9C-AE12-FFB01043ADEB}"/>
              </a:ext>
            </a:extLst>
          </p:cNvPr>
          <p:cNvSpPr/>
          <p:nvPr/>
        </p:nvSpPr>
        <p:spPr>
          <a:xfrm>
            <a:off x="926488" y="5889136"/>
            <a:ext cx="10372803" cy="89453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a:p>
        </p:txBody>
      </p:sp>
      <p:sp>
        <p:nvSpPr>
          <p:cNvPr id="130" name="TextBox 31">
            <a:extLst>
              <a:ext uri="{FF2B5EF4-FFF2-40B4-BE49-F238E27FC236}">
                <a16:creationId xmlns:a16="http://schemas.microsoft.com/office/drawing/2014/main" id="{358B8196-B949-4D50-9B4A-4407524D330D}"/>
              </a:ext>
            </a:extLst>
          </p:cNvPr>
          <p:cNvSpPr txBox="1"/>
          <p:nvPr/>
        </p:nvSpPr>
        <p:spPr>
          <a:xfrm>
            <a:off x="966947" y="5819378"/>
            <a:ext cx="5950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effectLst>
                  <a:outerShdw blurRad="38100" dist="38100" dir="2700000" algn="tl">
                    <a:srgbClr val="000000">
                      <a:alpha val="43137"/>
                    </a:srgbClr>
                  </a:outerShdw>
                </a:effectLst>
              </a:rPr>
              <a:t>DUT</a:t>
            </a:r>
          </a:p>
        </p:txBody>
      </p:sp>
      <p:sp>
        <p:nvSpPr>
          <p:cNvPr id="131" name="Rectangle: Rounded Corners 130">
            <a:extLst>
              <a:ext uri="{FF2B5EF4-FFF2-40B4-BE49-F238E27FC236}">
                <a16:creationId xmlns:a16="http://schemas.microsoft.com/office/drawing/2014/main" id="{5777DFA5-EDE4-417C-ADE4-179C981CFEF0}"/>
              </a:ext>
            </a:extLst>
          </p:cNvPr>
          <p:cNvSpPr/>
          <p:nvPr/>
        </p:nvSpPr>
        <p:spPr>
          <a:xfrm>
            <a:off x="1016000" y="6158887"/>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Leon_DUT</a:t>
            </a:r>
            <a:endParaRPr lang="en-US" b="1" dirty="0"/>
          </a:p>
        </p:txBody>
      </p:sp>
      <p:sp>
        <p:nvSpPr>
          <p:cNvPr id="132" name="Rectangle: Rounded Corners 131">
            <a:extLst>
              <a:ext uri="{FF2B5EF4-FFF2-40B4-BE49-F238E27FC236}">
                <a16:creationId xmlns:a16="http://schemas.microsoft.com/office/drawing/2014/main" id="{AD6DBA4B-753D-4BCF-8E2D-E75A297FE25E}"/>
              </a:ext>
            </a:extLst>
          </p:cNvPr>
          <p:cNvSpPr/>
          <p:nvPr/>
        </p:nvSpPr>
        <p:spPr>
          <a:xfrm>
            <a:off x="4820683" y="615753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Amber_DUT</a:t>
            </a:r>
            <a:endParaRPr lang="en-US" b="1" dirty="0"/>
          </a:p>
        </p:txBody>
      </p:sp>
      <p:sp>
        <p:nvSpPr>
          <p:cNvPr id="133" name="Rectangle: Rounded Corners 132">
            <a:extLst>
              <a:ext uri="{FF2B5EF4-FFF2-40B4-BE49-F238E27FC236}">
                <a16:creationId xmlns:a16="http://schemas.microsoft.com/office/drawing/2014/main" id="{75284E74-6675-4055-BE10-69ACE9159557}"/>
              </a:ext>
            </a:extLst>
          </p:cNvPr>
          <p:cNvSpPr/>
          <p:nvPr/>
        </p:nvSpPr>
        <p:spPr>
          <a:xfrm>
            <a:off x="8569796" y="615753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Riscy_DUT</a:t>
            </a:r>
            <a:endParaRPr lang="en-US" b="1" dirty="0"/>
          </a:p>
        </p:txBody>
      </p:sp>
      <p:cxnSp>
        <p:nvCxnSpPr>
          <p:cNvPr id="134" name="Connector: Elbow 133">
            <a:extLst>
              <a:ext uri="{FF2B5EF4-FFF2-40B4-BE49-F238E27FC236}">
                <a16:creationId xmlns:a16="http://schemas.microsoft.com/office/drawing/2014/main" id="{10D35428-AE32-4506-9F2B-47F6DF3E6CC3}"/>
              </a:ext>
            </a:extLst>
          </p:cNvPr>
          <p:cNvCxnSpPr>
            <a:cxnSpLocks/>
            <a:stCxn id="152" idx="1"/>
          </p:cNvCxnSpPr>
          <p:nvPr/>
        </p:nvCxnSpPr>
        <p:spPr>
          <a:xfrm rot="10800000" flipV="1">
            <a:off x="4704543" y="2792611"/>
            <a:ext cx="2431523" cy="328440"/>
          </a:xfrm>
          <a:prstGeom prst="bentConnector3">
            <a:avLst>
              <a:gd name="adj1" fmla="val 100350"/>
            </a:avLst>
          </a:prstGeom>
          <a:ln>
            <a:tailEnd type="triangle"/>
          </a:ln>
        </p:spPr>
        <p:style>
          <a:lnRef idx="3">
            <a:schemeClr val="dk1"/>
          </a:lnRef>
          <a:fillRef idx="0">
            <a:schemeClr val="dk1"/>
          </a:fillRef>
          <a:effectRef idx="2">
            <a:schemeClr val="dk1"/>
          </a:effectRef>
          <a:fontRef idx="minor">
            <a:schemeClr val="tx1"/>
          </a:fontRef>
        </p:style>
      </p:cxnSp>
      <p:sp>
        <p:nvSpPr>
          <p:cNvPr id="135" name="Rectangle: Rounded Corners 134">
            <a:extLst>
              <a:ext uri="{FF2B5EF4-FFF2-40B4-BE49-F238E27FC236}">
                <a16:creationId xmlns:a16="http://schemas.microsoft.com/office/drawing/2014/main" id="{A9DA5731-50F2-46D4-AAD9-3B5E26862172}"/>
              </a:ext>
            </a:extLst>
          </p:cNvPr>
          <p:cNvSpPr/>
          <p:nvPr/>
        </p:nvSpPr>
        <p:spPr>
          <a:xfrm>
            <a:off x="4609316" y="3117763"/>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36" name="Straight Arrow Connector 135">
            <a:extLst>
              <a:ext uri="{FF2B5EF4-FFF2-40B4-BE49-F238E27FC236}">
                <a16:creationId xmlns:a16="http://schemas.microsoft.com/office/drawing/2014/main" id="{DE0E4E1A-62A3-45EF-9262-898BC2E0798C}"/>
              </a:ext>
            </a:extLst>
          </p:cNvPr>
          <p:cNvCxnSpPr>
            <a:cxnSpLocks/>
          </p:cNvCxnSpPr>
          <p:nvPr/>
        </p:nvCxnSpPr>
        <p:spPr>
          <a:xfrm>
            <a:off x="4737560" y="4209745"/>
            <a:ext cx="0" cy="6921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89BF9FE4-2C2D-4DF1-BACC-502B3D839B4F}"/>
              </a:ext>
            </a:extLst>
          </p:cNvPr>
          <p:cNvCxnSpPr>
            <a:cxnSpLocks/>
          </p:cNvCxnSpPr>
          <p:nvPr/>
        </p:nvCxnSpPr>
        <p:spPr>
          <a:xfrm flipV="1">
            <a:off x="2664765" y="4225392"/>
            <a:ext cx="3467" cy="704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Flowchart: Connector 137">
            <a:extLst>
              <a:ext uri="{FF2B5EF4-FFF2-40B4-BE49-F238E27FC236}">
                <a16:creationId xmlns:a16="http://schemas.microsoft.com/office/drawing/2014/main" id="{FF9FFA4A-78EB-46DB-A0E7-18EDAF0A82F9}"/>
              </a:ext>
            </a:extLst>
          </p:cNvPr>
          <p:cNvSpPr/>
          <p:nvPr/>
        </p:nvSpPr>
        <p:spPr>
          <a:xfrm>
            <a:off x="1892302" y="176363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39" name="Straight Arrow Connector 138">
            <a:extLst>
              <a:ext uri="{FF2B5EF4-FFF2-40B4-BE49-F238E27FC236}">
                <a16:creationId xmlns:a16="http://schemas.microsoft.com/office/drawing/2014/main" id="{C5C4E147-05DD-4FEF-A8BF-20A3CC2DB56F}"/>
              </a:ext>
            </a:extLst>
          </p:cNvPr>
          <p:cNvCxnSpPr>
            <a:cxnSpLocks/>
            <a:endCxn id="138" idx="4"/>
          </p:cNvCxnSpPr>
          <p:nvPr/>
        </p:nvCxnSpPr>
        <p:spPr>
          <a:xfrm flipV="1">
            <a:off x="2001032" y="1972027"/>
            <a:ext cx="0" cy="12580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0" name="Diamond 139">
            <a:extLst>
              <a:ext uri="{FF2B5EF4-FFF2-40B4-BE49-F238E27FC236}">
                <a16:creationId xmlns:a16="http://schemas.microsoft.com/office/drawing/2014/main" id="{E65ADC04-23A7-4FAB-AD54-2169513BDB61}"/>
              </a:ext>
            </a:extLst>
          </p:cNvPr>
          <p:cNvSpPr/>
          <p:nvPr/>
        </p:nvSpPr>
        <p:spPr>
          <a:xfrm>
            <a:off x="4256631" y="3100615"/>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41" name="Straight Arrow Connector 140">
            <a:extLst>
              <a:ext uri="{FF2B5EF4-FFF2-40B4-BE49-F238E27FC236}">
                <a16:creationId xmlns:a16="http://schemas.microsoft.com/office/drawing/2014/main" id="{AB263499-601D-49FB-8439-5C664F7B1EE3}"/>
              </a:ext>
            </a:extLst>
          </p:cNvPr>
          <p:cNvCxnSpPr>
            <a:cxnSpLocks/>
          </p:cNvCxnSpPr>
          <p:nvPr/>
        </p:nvCxnSpPr>
        <p:spPr>
          <a:xfrm flipV="1">
            <a:off x="4341713" y="1981722"/>
            <a:ext cx="4296" cy="1222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2" name="Rectangle 141">
            <a:extLst>
              <a:ext uri="{FF2B5EF4-FFF2-40B4-BE49-F238E27FC236}">
                <a16:creationId xmlns:a16="http://schemas.microsoft.com/office/drawing/2014/main" id="{3AA82073-77D6-4F67-8739-0D3EF11E8B1F}"/>
              </a:ext>
            </a:extLst>
          </p:cNvPr>
          <p:cNvSpPr/>
          <p:nvPr/>
        </p:nvSpPr>
        <p:spPr>
          <a:xfrm>
            <a:off x="2484537" y="43887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3" name="TextBox 2">
            <a:extLst>
              <a:ext uri="{FF2B5EF4-FFF2-40B4-BE49-F238E27FC236}">
                <a16:creationId xmlns:a16="http://schemas.microsoft.com/office/drawing/2014/main" id="{1809CC05-9DBB-435F-B02E-755E6A43F394}"/>
              </a:ext>
            </a:extLst>
          </p:cNvPr>
          <p:cNvSpPr txBox="1"/>
          <p:nvPr/>
        </p:nvSpPr>
        <p:spPr>
          <a:xfrm>
            <a:off x="1479593" y="4380156"/>
            <a:ext cx="128605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Transaction</a:t>
            </a:r>
          </a:p>
        </p:txBody>
      </p:sp>
      <p:sp>
        <p:nvSpPr>
          <p:cNvPr id="144" name="Rectangle 143">
            <a:extLst>
              <a:ext uri="{FF2B5EF4-FFF2-40B4-BE49-F238E27FC236}">
                <a16:creationId xmlns:a16="http://schemas.microsoft.com/office/drawing/2014/main" id="{69BE614E-5706-4C35-A105-1315C9BA2A6C}"/>
              </a:ext>
            </a:extLst>
          </p:cNvPr>
          <p:cNvSpPr/>
          <p:nvPr/>
        </p:nvSpPr>
        <p:spPr>
          <a:xfrm>
            <a:off x="4536831" y="432898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5" name="TextBox 45">
            <a:extLst>
              <a:ext uri="{FF2B5EF4-FFF2-40B4-BE49-F238E27FC236}">
                <a16:creationId xmlns:a16="http://schemas.microsoft.com/office/drawing/2014/main" id="{6F11598B-D1B1-43D1-BFAD-725368648FFB}"/>
              </a:ext>
            </a:extLst>
          </p:cNvPr>
          <p:cNvSpPr txBox="1"/>
          <p:nvPr/>
        </p:nvSpPr>
        <p:spPr>
          <a:xfrm>
            <a:off x="4878831" y="430440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GUVM_seq_item</a:t>
            </a:r>
            <a:endParaRPr lang="en-US" sz="1400" b="1" dirty="0"/>
          </a:p>
        </p:txBody>
      </p:sp>
      <p:sp>
        <p:nvSpPr>
          <p:cNvPr id="146" name="TextBox 47">
            <a:extLst>
              <a:ext uri="{FF2B5EF4-FFF2-40B4-BE49-F238E27FC236}">
                <a16:creationId xmlns:a16="http://schemas.microsoft.com/office/drawing/2014/main" id="{344AFC43-E19E-47B7-A45F-7FF4007F3629}"/>
              </a:ext>
            </a:extLst>
          </p:cNvPr>
          <p:cNvSpPr txBox="1"/>
          <p:nvPr/>
        </p:nvSpPr>
        <p:spPr>
          <a:xfrm>
            <a:off x="2017143" y="4917640"/>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Write_to_monitor_function</a:t>
            </a:r>
          </a:p>
        </p:txBody>
      </p:sp>
      <p:sp>
        <p:nvSpPr>
          <p:cNvPr id="147" name="Rectangle 146">
            <a:extLst>
              <a:ext uri="{FF2B5EF4-FFF2-40B4-BE49-F238E27FC236}">
                <a16:creationId xmlns:a16="http://schemas.microsoft.com/office/drawing/2014/main" id="{CAACF158-AC6E-4BCA-86D3-8C8EDAA96C71}"/>
              </a:ext>
            </a:extLst>
          </p:cNvPr>
          <p:cNvSpPr/>
          <p:nvPr/>
        </p:nvSpPr>
        <p:spPr>
          <a:xfrm>
            <a:off x="6233700" y="268582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8" name="Rectangle 147">
            <a:extLst>
              <a:ext uri="{FF2B5EF4-FFF2-40B4-BE49-F238E27FC236}">
                <a16:creationId xmlns:a16="http://schemas.microsoft.com/office/drawing/2014/main" id="{B3A55292-4456-41D8-9323-96FA4F082283}"/>
              </a:ext>
            </a:extLst>
          </p:cNvPr>
          <p:cNvSpPr/>
          <p:nvPr/>
        </p:nvSpPr>
        <p:spPr>
          <a:xfrm>
            <a:off x="4156930" y="235957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9" name="TextBox 56">
            <a:extLst>
              <a:ext uri="{FF2B5EF4-FFF2-40B4-BE49-F238E27FC236}">
                <a16:creationId xmlns:a16="http://schemas.microsoft.com/office/drawing/2014/main" id="{B68974B3-B0BC-489E-B5FF-70F9F820D826}"/>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GUVM_seq_item</a:t>
            </a:r>
            <a:endParaRPr lang="en-US" sz="1400" b="1" dirty="0"/>
          </a:p>
        </p:txBody>
      </p:sp>
      <p:sp>
        <p:nvSpPr>
          <p:cNvPr id="150" name="TextBox 60">
            <a:extLst>
              <a:ext uri="{FF2B5EF4-FFF2-40B4-BE49-F238E27FC236}">
                <a16:creationId xmlns:a16="http://schemas.microsoft.com/office/drawing/2014/main" id="{3EF67936-8B7B-4446-891C-8335100188DE}"/>
              </a:ext>
            </a:extLst>
          </p:cNvPr>
          <p:cNvSpPr txBox="1"/>
          <p:nvPr/>
        </p:nvSpPr>
        <p:spPr>
          <a:xfrm>
            <a:off x="4502598" y="2301134"/>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GUVM_seq_item</a:t>
            </a:r>
            <a:endParaRPr lang="en-US" sz="1400" b="1" dirty="0"/>
          </a:p>
        </p:txBody>
      </p:sp>
      <p:sp>
        <p:nvSpPr>
          <p:cNvPr id="151" name="TextBox 62">
            <a:extLst>
              <a:ext uri="{FF2B5EF4-FFF2-40B4-BE49-F238E27FC236}">
                <a16:creationId xmlns:a16="http://schemas.microsoft.com/office/drawing/2014/main" id="{61C05A65-720D-4FF6-9BD3-51495EB5E3D8}"/>
              </a:ext>
            </a:extLst>
          </p:cNvPr>
          <p:cNvSpPr txBox="1"/>
          <p:nvPr/>
        </p:nvSpPr>
        <p:spPr>
          <a:xfrm>
            <a:off x="3818250" y="975"/>
            <a:ext cx="43865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Generic UVM for Soft Processors</a:t>
            </a:r>
          </a:p>
        </p:txBody>
      </p:sp>
      <p:sp>
        <p:nvSpPr>
          <p:cNvPr id="152" name="Rectangle: Rounded Corners 151">
            <a:extLst>
              <a:ext uri="{FF2B5EF4-FFF2-40B4-BE49-F238E27FC236}">
                <a16:creationId xmlns:a16="http://schemas.microsoft.com/office/drawing/2014/main" id="{C8B7B364-791C-47FE-B83F-19B09ED7E6EF}"/>
              </a:ext>
            </a:extLst>
          </p:cNvPr>
          <p:cNvSpPr/>
          <p:nvPr/>
        </p:nvSpPr>
        <p:spPr>
          <a:xfrm>
            <a:off x="7136065" y="2729232"/>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3" name="Diamond 152">
            <a:extLst>
              <a:ext uri="{FF2B5EF4-FFF2-40B4-BE49-F238E27FC236}">
                <a16:creationId xmlns:a16="http://schemas.microsoft.com/office/drawing/2014/main" id="{E5510C85-712D-48FE-BB18-87D5ECCA3F82}"/>
              </a:ext>
            </a:extLst>
          </p:cNvPr>
          <p:cNvSpPr/>
          <p:nvPr/>
        </p:nvSpPr>
        <p:spPr>
          <a:xfrm>
            <a:off x="4264989" y="1810376"/>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4" name="Flowchart: Connector 153">
            <a:extLst>
              <a:ext uri="{FF2B5EF4-FFF2-40B4-BE49-F238E27FC236}">
                <a16:creationId xmlns:a16="http://schemas.microsoft.com/office/drawing/2014/main" id="{2C37E03F-48BB-4054-A90A-7556E716AC21}"/>
              </a:ext>
            </a:extLst>
          </p:cNvPr>
          <p:cNvSpPr/>
          <p:nvPr/>
        </p:nvSpPr>
        <p:spPr>
          <a:xfrm>
            <a:off x="1892302" y="306746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Tree>
    <p:extLst>
      <p:ext uri="{BB962C8B-B14F-4D97-AF65-F5344CB8AC3E}">
        <p14:creationId xmlns:p14="http://schemas.microsoft.com/office/powerpoint/2010/main" val="22675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051-2F8C-45DC-A15C-53110D29ABBD}"/>
              </a:ext>
            </a:extLst>
          </p:cNvPr>
          <p:cNvSpPr>
            <a:spLocks noGrp="1"/>
          </p:cNvSpPr>
          <p:nvPr>
            <p:ph type="title"/>
          </p:nvPr>
        </p:nvSpPr>
        <p:spPr/>
        <p:txBody>
          <a:bodyPr/>
          <a:lstStyle/>
          <a:p>
            <a:r>
              <a:rPr lang="en-US" b="1" dirty="0"/>
              <a:t>Packages</a:t>
            </a:r>
          </a:p>
        </p:txBody>
      </p:sp>
      <p:sp>
        <p:nvSpPr>
          <p:cNvPr id="6" name="Rectangle: Rounded Corners 5">
            <a:extLst>
              <a:ext uri="{FF2B5EF4-FFF2-40B4-BE49-F238E27FC236}">
                <a16:creationId xmlns:a16="http://schemas.microsoft.com/office/drawing/2014/main" id="{B1F16338-9316-45DF-9889-C42DC3374897}"/>
              </a:ext>
            </a:extLst>
          </p:cNvPr>
          <p:cNvSpPr/>
          <p:nvPr/>
        </p:nvSpPr>
        <p:spPr>
          <a:xfrm>
            <a:off x="1041009" y="1690688"/>
            <a:ext cx="10312791" cy="458350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BC5B485-EEB0-425B-9BFD-5D2DAB107923}"/>
              </a:ext>
            </a:extLst>
          </p:cNvPr>
          <p:cNvSpPr txBox="1"/>
          <p:nvPr/>
        </p:nvSpPr>
        <p:spPr>
          <a:xfrm>
            <a:off x="1786597" y="1770743"/>
            <a:ext cx="1215141" cy="369332"/>
          </a:xfrm>
          <a:prstGeom prst="rect">
            <a:avLst/>
          </a:prstGeom>
          <a:noFill/>
        </p:spPr>
        <p:txBody>
          <a:bodyPr wrap="none" rtlCol="0">
            <a:spAutoFit/>
          </a:bodyPr>
          <a:lstStyle/>
          <a:p>
            <a:r>
              <a:rPr lang="en-US" dirty="0"/>
              <a:t>Target_pkg</a:t>
            </a:r>
          </a:p>
        </p:txBody>
      </p:sp>
      <p:sp>
        <p:nvSpPr>
          <p:cNvPr id="8" name="Rectangle: Rounded Corners 7">
            <a:extLst>
              <a:ext uri="{FF2B5EF4-FFF2-40B4-BE49-F238E27FC236}">
                <a16:creationId xmlns:a16="http://schemas.microsoft.com/office/drawing/2014/main" id="{AA40BB61-2BEE-4711-8129-0950311E26AC}"/>
              </a:ext>
            </a:extLst>
          </p:cNvPr>
          <p:cNvSpPr/>
          <p:nvPr/>
        </p:nvSpPr>
        <p:spPr>
          <a:xfrm>
            <a:off x="1445748"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AECEE42-E936-4610-961F-AFC2D25EC042}"/>
              </a:ext>
            </a:extLst>
          </p:cNvPr>
          <p:cNvSpPr/>
          <p:nvPr/>
        </p:nvSpPr>
        <p:spPr>
          <a:xfrm>
            <a:off x="4748431"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057029-BF0F-4C1E-AB07-19067555E22B}"/>
              </a:ext>
            </a:extLst>
          </p:cNvPr>
          <p:cNvSpPr/>
          <p:nvPr/>
        </p:nvSpPr>
        <p:spPr>
          <a:xfrm>
            <a:off x="8051114"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TextBox 10">
            <a:extLst>
              <a:ext uri="{FF2B5EF4-FFF2-40B4-BE49-F238E27FC236}">
                <a16:creationId xmlns:a16="http://schemas.microsoft.com/office/drawing/2014/main" id="{4E771CDC-B2BB-43FC-A8D8-BEFAD52C6F8B}"/>
              </a:ext>
            </a:extLst>
          </p:cNvPr>
          <p:cNvSpPr txBox="1"/>
          <p:nvPr/>
        </p:nvSpPr>
        <p:spPr>
          <a:xfrm>
            <a:off x="1589650" y="2443424"/>
            <a:ext cx="1091966" cy="369332"/>
          </a:xfrm>
          <a:prstGeom prst="rect">
            <a:avLst/>
          </a:prstGeom>
          <a:noFill/>
        </p:spPr>
        <p:txBody>
          <a:bodyPr wrap="none" rtlCol="0">
            <a:spAutoFit/>
          </a:bodyPr>
          <a:lstStyle/>
          <a:p>
            <a:r>
              <a:rPr lang="en-US" dirty="0"/>
              <a:t>Leon_pkg</a:t>
            </a:r>
          </a:p>
        </p:txBody>
      </p:sp>
      <p:sp>
        <p:nvSpPr>
          <p:cNvPr id="12" name="Rectangle 11">
            <a:extLst>
              <a:ext uri="{FF2B5EF4-FFF2-40B4-BE49-F238E27FC236}">
                <a16:creationId xmlns:a16="http://schemas.microsoft.com/office/drawing/2014/main" id="{3CD6CD23-ADB9-49F4-97DB-F31A4A74FB58}"/>
              </a:ext>
            </a:extLst>
          </p:cNvPr>
          <p:cNvSpPr/>
          <p:nvPr/>
        </p:nvSpPr>
        <p:spPr>
          <a:xfrm>
            <a:off x="5004034" y="2443424"/>
            <a:ext cx="1269899" cy="369332"/>
          </a:xfrm>
          <a:prstGeom prst="rect">
            <a:avLst/>
          </a:prstGeom>
        </p:spPr>
        <p:txBody>
          <a:bodyPr wrap="none">
            <a:spAutoFit/>
          </a:bodyPr>
          <a:lstStyle/>
          <a:p>
            <a:r>
              <a:rPr lang="en-US" dirty="0"/>
              <a:t>Amber_pkg</a:t>
            </a:r>
          </a:p>
        </p:txBody>
      </p:sp>
      <p:sp>
        <p:nvSpPr>
          <p:cNvPr id="13" name="Rectangle 12">
            <a:extLst>
              <a:ext uri="{FF2B5EF4-FFF2-40B4-BE49-F238E27FC236}">
                <a16:creationId xmlns:a16="http://schemas.microsoft.com/office/drawing/2014/main" id="{3AD5FA2F-0FE3-414B-8633-83BB320884D9}"/>
              </a:ext>
            </a:extLst>
          </p:cNvPr>
          <p:cNvSpPr/>
          <p:nvPr/>
        </p:nvSpPr>
        <p:spPr>
          <a:xfrm>
            <a:off x="8249418" y="2443424"/>
            <a:ext cx="1104790" cy="369332"/>
          </a:xfrm>
          <a:prstGeom prst="rect">
            <a:avLst/>
          </a:prstGeom>
        </p:spPr>
        <p:txBody>
          <a:bodyPr wrap="none">
            <a:spAutoFit/>
          </a:bodyPr>
          <a:lstStyle/>
          <a:p>
            <a:r>
              <a:rPr lang="en-US" dirty="0"/>
              <a:t>Riscy_pkg</a:t>
            </a:r>
          </a:p>
        </p:txBody>
      </p:sp>
      <p:sp>
        <p:nvSpPr>
          <p:cNvPr id="14" name="TextBox 13">
            <a:extLst>
              <a:ext uri="{FF2B5EF4-FFF2-40B4-BE49-F238E27FC236}">
                <a16:creationId xmlns:a16="http://schemas.microsoft.com/office/drawing/2014/main" id="{1407ABD0-C6E7-4CAE-99C8-62B861C0C5EC}"/>
              </a:ext>
            </a:extLst>
          </p:cNvPr>
          <p:cNvSpPr txBox="1"/>
          <p:nvPr/>
        </p:nvSpPr>
        <p:spPr>
          <a:xfrm>
            <a:off x="1994807" y="3623432"/>
            <a:ext cx="1950214" cy="369332"/>
          </a:xfrm>
          <a:prstGeom prst="rect">
            <a:avLst/>
          </a:prstGeom>
          <a:noFill/>
        </p:spPr>
        <p:txBody>
          <a:bodyPr wrap="none" rtlCol="0">
            <a:spAutoFit/>
          </a:bodyPr>
          <a:lstStyle/>
          <a:p>
            <a:r>
              <a:rPr lang="en-US" dirty="0"/>
              <a:t>Instruction_enums</a:t>
            </a:r>
          </a:p>
        </p:txBody>
      </p:sp>
      <p:sp>
        <p:nvSpPr>
          <p:cNvPr id="15" name="TextBox 14">
            <a:extLst>
              <a:ext uri="{FF2B5EF4-FFF2-40B4-BE49-F238E27FC236}">
                <a16:creationId xmlns:a16="http://schemas.microsoft.com/office/drawing/2014/main" id="{AEDFA05A-273E-4B38-A3FB-836931890815}"/>
              </a:ext>
            </a:extLst>
          </p:cNvPr>
          <p:cNvSpPr txBox="1"/>
          <p:nvPr/>
        </p:nvSpPr>
        <p:spPr>
          <a:xfrm>
            <a:off x="1882212" y="4136903"/>
            <a:ext cx="2175404" cy="369332"/>
          </a:xfrm>
          <a:prstGeom prst="rect">
            <a:avLst/>
          </a:prstGeom>
          <a:noFill/>
        </p:spPr>
        <p:txBody>
          <a:bodyPr wrap="none" rtlCol="0">
            <a:spAutoFit/>
          </a:bodyPr>
          <a:lstStyle/>
          <a:p>
            <a:r>
              <a:rPr lang="en-US" dirty="0"/>
              <a:t>Get_format_function</a:t>
            </a:r>
          </a:p>
        </p:txBody>
      </p:sp>
      <p:sp>
        <p:nvSpPr>
          <p:cNvPr id="16" name="TextBox 15">
            <a:extLst>
              <a:ext uri="{FF2B5EF4-FFF2-40B4-BE49-F238E27FC236}">
                <a16:creationId xmlns:a16="http://schemas.microsoft.com/office/drawing/2014/main" id="{1294CBC3-44BC-4AB0-A3F3-B47A90F38AB8}"/>
              </a:ext>
            </a:extLst>
          </p:cNvPr>
          <p:cNvSpPr txBox="1"/>
          <p:nvPr/>
        </p:nvSpPr>
        <p:spPr>
          <a:xfrm>
            <a:off x="1556450"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17" name="TextBox 16">
            <a:extLst>
              <a:ext uri="{FF2B5EF4-FFF2-40B4-BE49-F238E27FC236}">
                <a16:creationId xmlns:a16="http://schemas.microsoft.com/office/drawing/2014/main" id="{0283EE4F-26DD-4074-8582-7F280D9A2B19}"/>
              </a:ext>
            </a:extLst>
          </p:cNvPr>
          <p:cNvSpPr txBox="1"/>
          <p:nvPr/>
        </p:nvSpPr>
        <p:spPr>
          <a:xfrm>
            <a:off x="5263874" y="3623432"/>
            <a:ext cx="1950214" cy="369332"/>
          </a:xfrm>
          <a:prstGeom prst="rect">
            <a:avLst/>
          </a:prstGeom>
          <a:noFill/>
        </p:spPr>
        <p:txBody>
          <a:bodyPr wrap="none" rtlCol="0">
            <a:spAutoFit/>
          </a:bodyPr>
          <a:lstStyle/>
          <a:p>
            <a:r>
              <a:rPr lang="en-US" dirty="0"/>
              <a:t>Instruction_enums</a:t>
            </a:r>
          </a:p>
        </p:txBody>
      </p:sp>
      <p:sp>
        <p:nvSpPr>
          <p:cNvPr id="18" name="TextBox 17">
            <a:extLst>
              <a:ext uri="{FF2B5EF4-FFF2-40B4-BE49-F238E27FC236}">
                <a16:creationId xmlns:a16="http://schemas.microsoft.com/office/drawing/2014/main" id="{1BC04382-4785-4B71-B35C-2E550832AAAC}"/>
              </a:ext>
            </a:extLst>
          </p:cNvPr>
          <p:cNvSpPr txBox="1"/>
          <p:nvPr/>
        </p:nvSpPr>
        <p:spPr>
          <a:xfrm>
            <a:off x="5151279" y="4136903"/>
            <a:ext cx="2175404" cy="369332"/>
          </a:xfrm>
          <a:prstGeom prst="rect">
            <a:avLst/>
          </a:prstGeom>
          <a:noFill/>
        </p:spPr>
        <p:txBody>
          <a:bodyPr wrap="none" rtlCol="0">
            <a:spAutoFit/>
          </a:bodyPr>
          <a:lstStyle/>
          <a:p>
            <a:r>
              <a:rPr lang="en-US" dirty="0"/>
              <a:t>Get_format_function</a:t>
            </a:r>
          </a:p>
        </p:txBody>
      </p:sp>
      <p:sp>
        <p:nvSpPr>
          <p:cNvPr id="19" name="TextBox 18">
            <a:extLst>
              <a:ext uri="{FF2B5EF4-FFF2-40B4-BE49-F238E27FC236}">
                <a16:creationId xmlns:a16="http://schemas.microsoft.com/office/drawing/2014/main" id="{EBE2C113-8F8E-4044-A83B-B24CEF884FBC}"/>
              </a:ext>
            </a:extLst>
          </p:cNvPr>
          <p:cNvSpPr txBox="1"/>
          <p:nvPr/>
        </p:nvSpPr>
        <p:spPr>
          <a:xfrm>
            <a:off x="4825517"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3" name="TextBox 22">
            <a:extLst>
              <a:ext uri="{FF2B5EF4-FFF2-40B4-BE49-F238E27FC236}">
                <a16:creationId xmlns:a16="http://schemas.microsoft.com/office/drawing/2014/main" id="{237CBCE5-B2CC-41FA-8CE8-83BE954F8A67}"/>
              </a:ext>
            </a:extLst>
          </p:cNvPr>
          <p:cNvSpPr txBox="1"/>
          <p:nvPr/>
        </p:nvSpPr>
        <p:spPr>
          <a:xfrm>
            <a:off x="8600176" y="3623432"/>
            <a:ext cx="1950214" cy="369332"/>
          </a:xfrm>
          <a:prstGeom prst="rect">
            <a:avLst/>
          </a:prstGeom>
          <a:noFill/>
        </p:spPr>
        <p:txBody>
          <a:bodyPr wrap="none" rtlCol="0">
            <a:spAutoFit/>
          </a:bodyPr>
          <a:lstStyle/>
          <a:p>
            <a:r>
              <a:rPr lang="en-US" dirty="0"/>
              <a:t>Instruction_enums</a:t>
            </a:r>
          </a:p>
        </p:txBody>
      </p:sp>
      <p:sp>
        <p:nvSpPr>
          <p:cNvPr id="24" name="TextBox 23">
            <a:extLst>
              <a:ext uri="{FF2B5EF4-FFF2-40B4-BE49-F238E27FC236}">
                <a16:creationId xmlns:a16="http://schemas.microsoft.com/office/drawing/2014/main" id="{59AD2797-5B4A-4ADB-BDF9-7EF94AA25029}"/>
              </a:ext>
            </a:extLst>
          </p:cNvPr>
          <p:cNvSpPr txBox="1"/>
          <p:nvPr/>
        </p:nvSpPr>
        <p:spPr>
          <a:xfrm>
            <a:off x="8487581" y="4136903"/>
            <a:ext cx="2175404" cy="369332"/>
          </a:xfrm>
          <a:prstGeom prst="rect">
            <a:avLst/>
          </a:prstGeom>
          <a:noFill/>
        </p:spPr>
        <p:txBody>
          <a:bodyPr wrap="none" rtlCol="0">
            <a:spAutoFit/>
          </a:bodyPr>
          <a:lstStyle/>
          <a:p>
            <a:r>
              <a:rPr lang="en-US" dirty="0"/>
              <a:t>Get_format_function</a:t>
            </a:r>
          </a:p>
        </p:txBody>
      </p:sp>
      <p:sp>
        <p:nvSpPr>
          <p:cNvPr id="25" name="TextBox 24">
            <a:extLst>
              <a:ext uri="{FF2B5EF4-FFF2-40B4-BE49-F238E27FC236}">
                <a16:creationId xmlns:a16="http://schemas.microsoft.com/office/drawing/2014/main" id="{AB1079A9-F0FA-4C24-8B57-CBAB808D2398}"/>
              </a:ext>
            </a:extLst>
          </p:cNvPr>
          <p:cNvSpPr txBox="1"/>
          <p:nvPr/>
        </p:nvSpPr>
        <p:spPr>
          <a:xfrm>
            <a:off x="8161819"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6" name="TextBox 25">
            <a:extLst>
              <a:ext uri="{FF2B5EF4-FFF2-40B4-BE49-F238E27FC236}">
                <a16:creationId xmlns:a16="http://schemas.microsoft.com/office/drawing/2014/main" id="{E6C7E1BE-23FF-4348-8790-96D9AE1D116A}"/>
              </a:ext>
            </a:extLst>
          </p:cNvPr>
          <p:cNvSpPr txBox="1"/>
          <p:nvPr/>
        </p:nvSpPr>
        <p:spPr>
          <a:xfrm>
            <a:off x="2040140" y="3254100"/>
            <a:ext cx="1859548" cy="369332"/>
          </a:xfrm>
          <a:prstGeom prst="rect">
            <a:avLst/>
          </a:prstGeom>
          <a:noFill/>
        </p:spPr>
        <p:txBody>
          <a:bodyPr wrap="none" rtlCol="0">
            <a:spAutoFit/>
          </a:bodyPr>
          <a:lstStyle/>
          <a:p>
            <a:r>
              <a:rPr lang="en-US" dirty="0"/>
              <a:t>`include GUVM.sv</a:t>
            </a:r>
          </a:p>
        </p:txBody>
      </p:sp>
      <p:sp>
        <p:nvSpPr>
          <p:cNvPr id="27" name="TextBox 26">
            <a:extLst>
              <a:ext uri="{FF2B5EF4-FFF2-40B4-BE49-F238E27FC236}">
                <a16:creationId xmlns:a16="http://schemas.microsoft.com/office/drawing/2014/main" id="{D91653BD-7730-49AE-BD0F-8B26FC49EE42}"/>
              </a:ext>
            </a:extLst>
          </p:cNvPr>
          <p:cNvSpPr txBox="1"/>
          <p:nvPr/>
        </p:nvSpPr>
        <p:spPr>
          <a:xfrm>
            <a:off x="5309207" y="3294627"/>
            <a:ext cx="1859548" cy="369332"/>
          </a:xfrm>
          <a:prstGeom prst="rect">
            <a:avLst/>
          </a:prstGeom>
          <a:noFill/>
        </p:spPr>
        <p:txBody>
          <a:bodyPr wrap="none" rtlCol="0">
            <a:spAutoFit/>
          </a:bodyPr>
          <a:lstStyle/>
          <a:p>
            <a:r>
              <a:rPr lang="en-US" dirty="0"/>
              <a:t>`include GUVM.sv</a:t>
            </a:r>
          </a:p>
        </p:txBody>
      </p:sp>
      <p:sp>
        <p:nvSpPr>
          <p:cNvPr id="28" name="TextBox 27">
            <a:extLst>
              <a:ext uri="{FF2B5EF4-FFF2-40B4-BE49-F238E27FC236}">
                <a16:creationId xmlns:a16="http://schemas.microsoft.com/office/drawing/2014/main" id="{6A85D0EC-903E-4869-ACFE-C7C9875B8D92}"/>
              </a:ext>
            </a:extLst>
          </p:cNvPr>
          <p:cNvSpPr txBox="1"/>
          <p:nvPr/>
        </p:nvSpPr>
        <p:spPr>
          <a:xfrm>
            <a:off x="8645509" y="3276984"/>
            <a:ext cx="1859548" cy="369332"/>
          </a:xfrm>
          <a:prstGeom prst="rect">
            <a:avLst/>
          </a:prstGeom>
          <a:noFill/>
        </p:spPr>
        <p:txBody>
          <a:bodyPr wrap="none" rtlCol="0">
            <a:spAutoFit/>
          </a:bodyPr>
          <a:lstStyle/>
          <a:p>
            <a:r>
              <a:rPr lang="en-US" dirty="0"/>
              <a:t>`include GUVM.sv</a:t>
            </a:r>
          </a:p>
        </p:txBody>
      </p:sp>
    </p:spTree>
    <p:extLst>
      <p:ext uri="{BB962C8B-B14F-4D97-AF65-F5344CB8AC3E}">
        <p14:creationId xmlns:p14="http://schemas.microsoft.com/office/powerpoint/2010/main" val="31405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A308-3857-4803-B255-725D0C2B5032}"/>
              </a:ext>
            </a:extLst>
          </p:cNvPr>
          <p:cNvSpPr>
            <a:spLocks noGrp="1"/>
          </p:cNvSpPr>
          <p:nvPr>
            <p:ph type="title"/>
          </p:nvPr>
        </p:nvSpPr>
        <p:spPr>
          <a:xfrm>
            <a:off x="838200" y="365125"/>
            <a:ext cx="10515600" cy="5616821"/>
          </a:xfrm>
        </p:spPr>
        <p:txBody>
          <a:bodyPr/>
          <a:lstStyle/>
          <a:p>
            <a:pPr algn="ctr"/>
            <a:r>
              <a:rPr lang="en-US" dirty="0"/>
              <a:t> </a:t>
            </a:r>
            <a:r>
              <a:rPr lang="en-US" b="1" dirty="0"/>
              <a:t>GUVM components</a:t>
            </a:r>
          </a:p>
        </p:txBody>
      </p:sp>
    </p:spTree>
    <p:extLst>
      <p:ext uri="{BB962C8B-B14F-4D97-AF65-F5344CB8AC3E}">
        <p14:creationId xmlns:p14="http://schemas.microsoft.com/office/powerpoint/2010/main" val="33772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E870-CE85-4D49-947B-B2B793095FAA}"/>
              </a:ext>
            </a:extLst>
          </p:cNvPr>
          <p:cNvSpPr>
            <a:spLocks noGrp="1"/>
          </p:cNvSpPr>
          <p:nvPr>
            <p:ph type="title"/>
          </p:nvPr>
        </p:nvSpPr>
        <p:spPr/>
        <p:txBody>
          <a:bodyPr>
            <a:normAutofit fontScale="90000"/>
          </a:bodyPr>
          <a:lstStyle/>
          <a:p>
            <a:pPr algn="ctr"/>
            <a:br>
              <a:rPr lang="en-US" dirty="0"/>
            </a:br>
            <a:r>
              <a:rPr lang="en-US" b="1" dirty="0"/>
              <a:t>GUVM Test</a:t>
            </a:r>
            <a:br>
              <a:rPr lang="en-US" dirty="0"/>
            </a:br>
            <a:endParaRPr lang="en-US" dirty="0"/>
          </a:p>
        </p:txBody>
      </p:sp>
      <p:sp>
        <p:nvSpPr>
          <p:cNvPr id="3" name="Content Placeholder 2">
            <a:extLst>
              <a:ext uri="{FF2B5EF4-FFF2-40B4-BE49-F238E27FC236}">
                <a16:creationId xmlns:a16="http://schemas.microsoft.com/office/drawing/2014/main" id="{D5B64787-8C0A-4552-BDDF-2BF88B985B0D}"/>
              </a:ext>
            </a:extLst>
          </p:cNvPr>
          <p:cNvSpPr>
            <a:spLocks noGrp="1"/>
          </p:cNvSpPr>
          <p:nvPr>
            <p:ph idx="1"/>
          </p:nvPr>
        </p:nvSpPr>
        <p:spPr/>
        <p:txBody>
          <a:bodyPr/>
          <a:lstStyle/>
          <a:p>
            <a:r>
              <a:rPr lang="en-US" dirty="0"/>
              <a:t>The GUVM Test is the top-level UVM Component in the UVM Test bench. </a:t>
            </a:r>
          </a:p>
          <a:p>
            <a:r>
              <a:rPr lang="en-US" dirty="0"/>
              <a:t>The GUVM Test Instantiates the top-level environment, configures the environment (via factory overrides or the configuration database), and applies stimulus by invoking GUVM Sequences through the environment to the DUT processor. </a:t>
            </a:r>
          </a:p>
        </p:txBody>
      </p:sp>
    </p:spTree>
    <p:extLst>
      <p:ext uri="{BB962C8B-B14F-4D97-AF65-F5344CB8AC3E}">
        <p14:creationId xmlns:p14="http://schemas.microsoft.com/office/powerpoint/2010/main" val="34134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C99-6FFB-4A01-8242-0242705FB5EE}"/>
              </a:ext>
            </a:extLst>
          </p:cNvPr>
          <p:cNvSpPr>
            <a:spLocks noGrp="1"/>
          </p:cNvSpPr>
          <p:nvPr>
            <p:ph type="title"/>
          </p:nvPr>
        </p:nvSpPr>
        <p:spPr/>
        <p:txBody>
          <a:bodyPr>
            <a:normAutofit fontScale="90000"/>
          </a:bodyPr>
          <a:lstStyle/>
          <a:p>
            <a:pPr algn="ctr"/>
            <a:br>
              <a:rPr lang="en-US" dirty="0"/>
            </a:br>
            <a:r>
              <a:rPr lang="en-US" b="1" dirty="0"/>
              <a:t>GUVM Environment</a:t>
            </a:r>
            <a:br>
              <a:rPr lang="en-US" dirty="0"/>
            </a:br>
            <a:endParaRPr lang="en-US" dirty="0"/>
          </a:p>
        </p:txBody>
      </p:sp>
      <p:sp>
        <p:nvSpPr>
          <p:cNvPr id="3" name="Content Placeholder 2">
            <a:extLst>
              <a:ext uri="{FF2B5EF4-FFF2-40B4-BE49-F238E27FC236}">
                <a16:creationId xmlns:a16="http://schemas.microsoft.com/office/drawing/2014/main" id="{B77690C1-00DB-463F-B461-071C9B0FF166}"/>
              </a:ext>
            </a:extLst>
          </p:cNvPr>
          <p:cNvSpPr>
            <a:spLocks noGrp="1"/>
          </p:cNvSpPr>
          <p:nvPr>
            <p:ph idx="1"/>
          </p:nvPr>
        </p:nvSpPr>
        <p:spPr/>
        <p:txBody>
          <a:bodyPr>
            <a:normAutofit/>
          </a:bodyPr>
          <a:lstStyle/>
          <a:p>
            <a:r>
              <a:rPr lang="en-US" dirty="0"/>
              <a:t>The UVM Environment is the higher-level verification and hierarchical component that groups together other verification components that are interrelated. It consists of  GUVM Agent, GUVM Scoreboard and GUVM Monitor. </a:t>
            </a:r>
          </a:p>
          <a:p>
            <a:r>
              <a:rPr lang="en-US" dirty="0"/>
              <a:t>The top-level UVM Environment encapsulates all the verification components targeting the DUT processor. The configuration of the environment enables customization of its topology and behavior. </a:t>
            </a:r>
          </a:p>
          <a:p>
            <a:r>
              <a:rPr lang="en-US" dirty="0"/>
              <a:t>The GUVM environment is the generation of the constrained random traffic to stimulate the DUT processor, monitoring of the DUT processor response and checking of the ongoing traffic. </a:t>
            </a:r>
          </a:p>
        </p:txBody>
      </p:sp>
    </p:spTree>
    <p:extLst>
      <p:ext uri="{BB962C8B-B14F-4D97-AF65-F5344CB8AC3E}">
        <p14:creationId xmlns:p14="http://schemas.microsoft.com/office/powerpoint/2010/main" val="7887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1730-B520-49CD-A8CB-23F0C6199009}"/>
              </a:ext>
            </a:extLst>
          </p:cNvPr>
          <p:cNvSpPr>
            <a:spLocks noGrp="1"/>
          </p:cNvSpPr>
          <p:nvPr>
            <p:ph type="title"/>
          </p:nvPr>
        </p:nvSpPr>
        <p:spPr/>
        <p:txBody>
          <a:bodyPr/>
          <a:lstStyle/>
          <a:p>
            <a:pPr algn="ctr"/>
            <a:r>
              <a:rPr lang="en-US" b="1" dirty="0"/>
              <a:t>GUVM Agent</a:t>
            </a:r>
            <a:endParaRPr lang="en-US" dirty="0"/>
          </a:p>
        </p:txBody>
      </p:sp>
      <p:sp>
        <p:nvSpPr>
          <p:cNvPr id="3" name="Content Placeholder 2">
            <a:extLst>
              <a:ext uri="{FF2B5EF4-FFF2-40B4-BE49-F238E27FC236}">
                <a16:creationId xmlns:a16="http://schemas.microsoft.com/office/drawing/2014/main" id="{CC1788E6-A189-4F75-87A2-E233F8CD42BA}"/>
              </a:ext>
            </a:extLst>
          </p:cNvPr>
          <p:cNvSpPr>
            <a:spLocks noGrp="1"/>
          </p:cNvSpPr>
          <p:nvPr>
            <p:ph idx="1"/>
          </p:nvPr>
        </p:nvSpPr>
        <p:spPr/>
        <p:txBody>
          <a:bodyPr>
            <a:normAutofit/>
          </a:bodyPr>
          <a:lstStyle/>
          <a:p>
            <a:pPr marL="0" indent="0">
              <a:buNone/>
            </a:pPr>
            <a:endParaRPr lang="en-US" dirty="0"/>
          </a:p>
          <a:p>
            <a:r>
              <a:rPr lang="en-US" dirty="0"/>
              <a:t>The GUVM agent is the hierarchical component that contains other verification components that are dealing with the DUT interface.</a:t>
            </a:r>
          </a:p>
          <a:p>
            <a:r>
              <a:rPr lang="en-US" dirty="0"/>
              <a:t>UVM Agent includes the GUVM Sequencer and GUVM Driver. </a:t>
            </a:r>
          </a:p>
          <a:p>
            <a:r>
              <a:rPr lang="en-US" dirty="0"/>
              <a:t>The GUVM agent is an active agent, such that it stimulates the DUT processor by driving transactions according to the specified test scenario. </a:t>
            </a:r>
          </a:p>
        </p:txBody>
      </p:sp>
    </p:spTree>
    <p:extLst>
      <p:ext uri="{BB962C8B-B14F-4D97-AF65-F5344CB8AC3E}">
        <p14:creationId xmlns:p14="http://schemas.microsoft.com/office/powerpoint/2010/main" val="99190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1AB6-ADFE-4118-B617-A750C51CDFFC}"/>
              </a:ext>
            </a:extLst>
          </p:cNvPr>
          <p:cNvSpPr>
            <a:spLocks noGrp="1"/>
          </p:cNvSpPr>
          <p:nvPr>
            <p:ph type="title"/>
          </p:nvPr>
        </p:nvSpPr>
        <p:spPr/>
        <p:txBody>
          <a:bodyPr>
            <a:normAutofit fontScale="90000"/>
          </a:bodyPr>
          <a:lstStyle/>
          <a:p>
            <a:pPr algn="ctr"/>
            <a:br>
              <a:rPr lang="en-US" dirty="0"/>
            </a:br>
            <a:r>
              <a:rPr lang="en-US" b="1" dirty="0"/>
              <a:t>GUVM Sequencer</a:t>
            </a:r>
            <a:br>
              <a:rPr lang="en-US" dirty="0"/>
            </a:br>
            <a:endParaRPr lang="en-US" dirty="0"/>
          </a:p>
        </p:txBody>
      </p:sp>
      <p:sp>
        <p:nvSpPr>
          <p:cNvPr id="3" name="Content Placeholder 2">
            <a:extLst>
              <a:ext uri="{FF2B5EF4-FFF2-40B4-BE49-F238E27FC236}">
                <a16:creationId xmlns:a16="http://schemas.microsoft.com/office/drawing/2014/main" id="{727D3EAA-D11E-4685-BC0D-6CC0D047AE1D}"/>
              </a:ext>
            </a:extLst>
          </p:cNvPr>
          <p:cNvSpPr>
            <a:spLocks noGrp="1"/>
          </p:cNvSpPr>
          <p:nvPr>
            <p:ph idx="1"/>
          </p:nvPr>
        </p:nvSpPr>
        <p:spPr>
          <a:xfrm>
            <a:off x="838200" y="1825625"/>
            <a:ext cx="10515600" cy="1088656"/>
          </a:xfrm>
        </p:spPr>
        <p:txBody>
          <a:bodyPr/>
          <a:lstStyle/>
          <a:p>
            <a:r>
              <a:rPr lang="en-US" dirty="0"/>
              <a:t>The GUVM sequencer controls the flow of UVM Sequence Items transactions generated by the GUVM Sequences.</a:t>
            </a:r>
          </a:p>
        </p:txBody>
      </p:sp>
    </p:spTree>
    <p:extLst>
      <p:ext uri="{BB962C8B-B14F-4D97-AF65-F5344CB8AC3E}">
        <p14:creationId xmlns:p14="http://schemas.microsoft.com/office/powerpoint/2010/main" val="14462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2C78-3C9A-4AC8-95F4-18514C19EEB6}"/>
              </a:ext>
            </a:extLst>
          </p:cNvPr>
          <p:cNvSpPr>
            <a:spLocks noGrp="1"/>
          </p:cNvSpPr>
          <p:nvPr>
            <p:ph type="title"/>
          </p:nvPr>
        </p:nvSpPr>
        <p:spPr/>
        <p:txBody>
          <a:bodyPr>
            <a:normAutofit fontScale="90000"/>
          </a:bodyPr>
          <a:lstStyle/>
          <a:p>
            <a:pPr algn="ctr"/>
            <a:br>
              <a:rPr lang="en-US" dirty="0"/>
            </a:br>
            <a:r>
              <a:rPr lang="en-US" b="1" dirty="0"/>
              <a:t>GUVM Sequence </a:t>
            </a:r>
            <a:br>
              <a:rPr lang="en-US" dirty="0"/>
            </a:br>
            <a:endParaRPr lang="en-US" dirty="0"/>
          </a:p>
        </p:txBody>
      </p:sp>
      <p:sp>
        <p:nvSpPr>
          <p:cNvPr id="3" name="Content Placeholder 2">
            <a:extLst>
              <a:ext uri="{FF2B5EF4-FFF2-40B4-BE49-F238E27FC236}">
                <a16:creationId xmlns:a16="http://schemas.microsoft.com/office/drawing/2014/main" id="{CC0D6B76-ABBF-4DDA-AD90-CE86A4580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342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594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GUVM test bench Architecture </vt:lpstr>
      <vt:lpstr>PowerPoint Presentation</vt:lpstr>
      <vt:lpstr>Packages</vt:lpstr>
      <vt:lpstr> GUVM components</vt:lpstr>
      <vt:lpstr> GUVM Test </vt:lpstr>
      <vt:lpstr> GUVM Environment </vt:lpstr>
      <vt:lpstr>GUVM Agent</vt:lpstr>
      <vt:lpstr> GUVM Sequencer </vt:lpstr>
      <vt:lpstr> GUVM Sequence  </vt:lpstr>
      <vt:lpstr> GUVM Driver  </vt:lpstr>
      <vt:lpstr> GUVM Monitor  </vt:lpstr>
      <vt:lpstr> GUVM Scoreboard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GUVM Block Diagram</dc:title>
  <dc:creator>Karim Ayman</dc:creator>
  <cp:lastModifiedBy>Waleed Taie</cp:lastModifiedBy>
  <cp:revision>24</cp:revision>
  <dcterms:created xsi:type="dcterms:W3CDTF">2020-03-30T13:50:25Z</dcterms:created>
  <dcterms:modified xsi:type="dcterms:W3CDTF">2020-03-31T04:30:55Z</dcterms:modified>
</cp:coreProperties>
</file>