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f57af7de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f57af7de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01cc75fd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01cc75fd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01cc75fdb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01cc75fdb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01cc75fd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01cc75fd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01cc75fd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01cc75fd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01cc75fd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01cc75fd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01cc75fdb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01cc75fdb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01cc75fdb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01cc75fdb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01cc75fdb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01cc75fd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01cc75fd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01cc75fd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1cc75fd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1cc75fd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01cc75fd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01cc75fd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f57af7d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f57af7d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01cc75fdb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01cc75fdb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f57af7d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f57af7d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57af7d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57af7d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01cc75fdb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01cc75fdb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01cc75fd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01cc75fd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1cc75fd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1cc75fd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57af7d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57af7d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01cc75fd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01cc75fd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57af7d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57af7d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f57af7d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f57af7d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01cc75fdb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01cc75fdb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01cc75fdb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01cc75fdb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39125"/>
            <a:ext cx="5017500" cy="18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CU Fixit: </a:t>
            </a:r>
            <a:endParaRPr sz="2600"/>
          </a:p>
          <a:p>
            <a:pPr indent="0" lvl="0" marL="0" rtl="0" algn="l">
              <a:spcBef>
                <a:spcPts val="0"/>
              </a:spcBef>
              <a:spcAft>
                <a:spcPts val="0"/>
              </a:spcAft>
              <a:buSzPts val="990"/>
              <a:buNone/>
            </a:pPr>
            <a:r>
              <a:rPr lang="en" sz="2600"/>
              <a:t>Cloud-based Web Service for Community Feedback and Infrastructure Maintenance</a:t>
            </a:r>
            <a:endParaRPr sz="2600"/>
          </a:p>
        </p:txBody>
      </p:sp>
      <p:sp>
        <p:nvSpPr>
          <p:cNvPr id="135" name="Google Shape;135;p13"/>
          <p:cNvSpPr txBox="1"/>
          <p:nvPr>
            <p:ph idx="1" type="subTitle"/>
          </p:nvPr>
        </p:nvSpPr>
        <p:spPr>
          <a:xfrm>
            <a:off x="5083950" y="3924925"/>
            <a:ext cx="3470700" cy="8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Jesse Woo, Catelen Wu, Ethan Wu</a:t>
            </a:r>
            <a:endParaRPr sz="1200"/>
          </a:p>
          <a:p>
            <a:pPr indent="0" lvl="0" marL="0" rtl="0" algn="l">
              <a:spcBef>
                <a:spcPts val="0"/>
              </a:spcBef>
              <a:spcAft>
                <a:spcPts val="0"/>
              </a:spcAft>
              <a:buNone/>
            </a:pPr>
            <a:r>
              <a:rPr lang="en" sz="1200"/>
              <a:t>Cloud Computing and Big Data</a:t>
            </a:r>
            <a:endParaRPr sz="1200"/>
          </a:p>
          <a:p>
            <a:pPr indent="0" lvl="0" marL="0" rtl="0" algn="l">
              <a:spcBef>
                <a:spcPts val="0"/>
              </a:spcBef>
              <a:spcAft>
                <a:spcPts val="0"/>
              </a:spcAft>
              <a:buNone/>
            </a:pPr>
            <a:r>
              <a:rPr lang="en" sz="1200"/>
              <a:t>Spring 2023</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Maintainer</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Maintainers can see all reports and view their details, their groupings, and add a suggested report to a grouping</a:t>
            </a:r>
            <a:endParaRPr sz="1500"/>
          </a:p>
          <a:p>
            <a:pPr indent="-323850" lvl="0" marL="457200" rtl="0" algn="l">
              <a:spcBef>
                <a:spcPts val="0"/>
              </a:spcBef>
              <a:spcAft>
                <a:spcPts val="0"/>
              </a:spcAft>
              <a:buSzPts val="1500"/>
              <a:buChar char="●"/>
            </a:pPr>
            <a:r>
              <a:rPr lang="en" sz="1500"/>
              <a:t>Can filter by building, grouping, status, or by keyword search</a:t>
            </a:r>
            <a:endParaRPr sz="1500"/>
          </a:p>
          <a:p>
            <a:pPr indent="-323850" lvl="0" marL="457200" rtl="0" algn="l">
              <a:spcBef>
                <a:spcPts val="0"/>
              </a:spcBef>
              <a:spcAft>
                <a:spcPts val="0"/>
              </a:spcAft>
              <a:buSzPts val="1500"/>
              <a:buChar char="●"/>
            </a:pPr>
            <a:r>
              <a:rPr lang="en" sz="1500"/>
              <a:t>Grouping is one of the key features for the maintainer frontend</a:t>
            </a:r>
            <a:endParaRPr sz="1500"/>
          </a:p>
          <a:p>
            <a:pPr indent="-323850" lvl="1" marL="914400" rtl="0" algn="l">
              <a:spcBef>
                <a:spcPts val="0"/>
              </a:spcBef>
              <a:spcAft>
                <a:spcPts val="0"/>
              </a:spcAft>
              <a:buSzPts val="1500"/>
              <a:buChar char="○"/>
            </a:pPr>
            <a:r>
              <a:rPr lang="en" sz="1500"/>
              <a:t>Want maintainers to see where similar reports are </a:t>
            </a:r>
            <a:r>
              <a:rPr lang="en" sz="1500"/>
              <a:t>occurring</a:t>
            </a:r>
            <a:r>
              <a:rPr lang="en" sz="1500"/>
              <a:t> over time, or when reports are likely duplicates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Microservices</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Cognito for authentication</a:t>
            </a:r>
            <a:endParaRPr sz="1500"/>
          </a:p>
          <a:p>
            <a:pPr indent="-323850" lvl="0" marL="457200" rtl="0" algn="l">
              <a:spcBef>
                <a:spcPts val="0"/>
              </a:spcBef>
              <a:spcAft>
                <a:spcPts val="0"/>
              </a:spcAft>
              <a:buSzPts val="1500"/>
              <a:buChar char="●"/>
            </a:pPr>
            <a:r>
              <a:rPr lang="en" sz="1500"/>
              <a:t>API Gateway to manage APIs</a:t>
            </a:r>
            <a:endParaRPr sz="1500"/>
          </a:p>
          <a:p>
            <a:pPr indent="-323850" lvl="0" marL="457200" rtl="0" algn="l">
              <a:spcBef>
                <a:spcPts val="0"/>
              </a:spcBef>
              <a:spcAft>
                <a:spcPts val="0"/>
              </a:spcAft>
              <a:buSzPts val="1500"/>
              <a:buChar char="●"/>
            </a:pPr>
            <a:r>
              <a:rPr lang="en" sz="1500"/>
              <a:t>S3 for photo storage and devops pipelines</a:t>
            </a:r>
            <a:endParaRPr sz="1500"/>
          </a:p>
          <a:p>
            <a:pPr indent="-323850" lvl="0" marL="457200" rtl="0" algn="l">
              <a:spcBef>
                <a:spcPts val="0"/>
              </a:spcBef>
              <a:spcAft>
                <a:spcPts val="0"/>
              </a:spcAft>
              <a:buSzPts val="1500"/>
              <a:buChar char="●"/>
            </a:pPr>
            <a:r>
              <a:rPr lang="en" sz="1500"/>
              <a:t>DynamoDB for record storage</a:t>
            </a:r>
            <a:endParaRPr sz="1500"/>
          </a:p>
          <a:p>
            <a:pPr indent="-323850" lvl="0" marL="457200" rtl="0" algn="l">
              <a:spcBef>
                <a:spcPts val="0"/>
              </a:spcBef>
              <a:spcAft>
                <a:spcPts val="0"/>
              </a:spcAft>
              <a:buSzPts val="1500"/>
              <a:buChar char="●"/>
            </a:pPr>
            <a:r>
              <a:rPr lang="en" sz="1500"/>
              <a:t>OpenSearch for record indexing</a:t>
            </a:r>
            <a:endParaRPr sz="1500"/>
          </a:p>
          <a:p>
            <a:pPr indent="-323850" lvl="0" marL="457200" rtl="0" algn="l">
              <a:spcBef>
                <a:spcPts val="0"/>
              </a:spcBef>
              <a:spcAft>
                <a:spcPts val="0"/>
              </a:spcAft>
              <a:buSzPts val="1500"/>
              <a:buChar char="●"/>
            </a:pPr>
            <a:r>
              <a:rPr lang="en" sz="1500"/>
              <a:t>Comprehend for keyword extraction</a:t>
            </a:r>
            <a:endParaRPr sz="1500"/>
          </a:p>
          <a:p>
            <a:pPr indent="-323850" lvl="0" marL="457200" rtl="0" algn="l">
              <a:spcBef>
                <a:spcPts val="0"/>
              </a:spcBef>
              <a:spcAft>
                <a:spcPts val="0"/>
              </a:spcAft>
              <a:buSzPts val="1500"/>
              <a:buChar char="●"/>
            </a:pPr>
            <a:r>
              <a:rPr lang="en" sz="1500"/>
              <a:t>Rekognition for photo label extraction</a:t>
            </a:r>
            <a:endParaRPr sz="1500"/>
          </a:p>
          <a:p>
            <a:pPr indent="-323850" lvl="0" marL="457200" rtl="0" algn="l">
              <a:spcBef>
                <a:spcPts val="0"/>
              </a:spcBef>
              <a:spcAft>
                <a:spcPts val="0"/>
              </a:spcAft>
              <a:buSzPts val="1500"/>
              <a:buChar char="●"/>
            </a:pPr>
            <a:r>
              <a:rPr lang="en" sz="1500"/>
              <a:t>SQS Queues for asynchronicity</a:t>
            </a:r>
            <a:endParaRPr sz="1500"/>
          </a:p>
          <a:p>
            <a:pPr indent="-323850" lvl="0" marL="457200" rtl="0" algn="l">
              <a:spcBef>
                <a:spcPts val="0"/>
              </a:spcBef>
              <a:spcAft>
                <a:spcPts val="0"/>
              </a:spcAft>
              <a:buSzPts val="1500"/>
              <a:buChar char="●"/>
            </a:pPr>
            <a:r>
              <a:rPr lang="en" sz="1500"/>
              <a:t>Lambda functions to make the whole thing work</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99" name="Google Shape;19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[Insert architecture diagram here]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 Community Members</a:t>
            </a:r>
            <a:endParaRPr/>
          </a:p>
        </p:txBody>
      </p:sp>
      <p:sp>
        <p:nvSpPr>
          <p:cNvPr id="205" name="Google Shape;20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just">
              <a:spcBef>
                <a:spcPts val="1200"/>
              </a:spcBef>
              <a:spcAft>
                <a:spcPts val="0"/>
              </a:spcAft>
              <a:buSzPts val="1500"/>
              <a:buChar char="●"/>
            </a:pPr>
            <a:r>
              <a:rPr lang="en" sz="1500"/>
              <a:t>/reports: GET: Fetch existing reports</a:t>
            </a:r>
            <a:endParaRPr sz="1500"/>
          </a:p>
          <a:p>
            <a:pPr indent="-323850" lvl="0" marL="457200" rtl="0" algn="just">
              <a:spcBef>
                <a:spcPts val="0"/>
              </a:spcBef>
              <a:spcAft>
                <a:spcPts val="0"/>
              </a:spcAft>
              <a:buSzPts val="1500"/>
              <a:buChar char="●"/>
            </a:pPr>
            <a:r>
              <a:rPr lang="en" sz="1500"/>
              <a:t>/reports: POST: Submit a new report</a:t>
            </a:r>
            <a:endParaRPr sz="1500"/>
          </a:p>
          <a:p>
            <a:pPr indent="-323850" lvl="0" marL="457200" rtl="0" algn="just">
              <a:spcBef>
                <a:spcPts val="0"/>
              </a:spcBef>
              <a:spcAft>
                <a:spcPts val="0"/>
              </a:spcAft>
              <a:buSzPts val="1500"/>
              <a:buChar char="●"/>
            </a:pPr>
            <a:r>
              <a:rPr lang="en" sz="1500"/>
              <a:t>/reports/{reportID}: GET: Fetch report by ID</a:t>
            </a:r>
            <a:endParaRPr sz="1500"/>
          </a:p>
          <a:p>
            <a:pPr indent="-323850" lvl="0" marL="457200" rtl="0" algn="just">
              <a:spcBef>
                <a:spcPts val="0"/>
              </a:spcBef>
              <a:spcAft>
                <a:spcPts val="0"/>
              </a:spcAft>
              <a:buSzPts val="1500"/>
              <a:buChar char="●"/>
            </a:pPr>
            <a:r>
              <a:rPr lang="en" sz="1500"/>
              <a:t>/reports/{reportID}: GET: Delete report by ID</a:t>
            </a:r>
            <a:endParaRPr sz="1500"/>
          </a:p>
          <a:p>
            <a:pPr indent="0" lvl="0" marL="0" rtl="0" algn="l">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 Maintainer</a:t>
            </a:r>
            <a:endParaRPr/>
          </a:p>
        </p:txBody>
      </p:sp>
      <p:sp>
        <p:nvSpPr>
          <p:cNvPr id="211" name="Google Shape;21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/groups: POST: Create a new report group</a:t>
            </a:r>
            <a:endParaRPr sz="1500"/>
          </a:p>
          <a:p>
            <a:pPr indent="-323850" lvl="0" marL="457200" rtl="0" algn="l">
              <a:spcBef>
                <a:spcPts val="0"/>
              </a:spcBef>
              <a:spcAft>
                <a:spcPts val="0"/>
              </a:spcAft>
              <a:buSzPts val="1500"/>
              <a:buChar char="●"/>
            </a:pPr>
            <a:r>
              <a:rPr lang="en" sz="1500"/>
              <a:t>/groups: GET: Fetch existing groups</a:t>
            </a:r>
            <a:endParaRPr sz="1500"/>
          </a:p>
          <a:p>
            <a:pPr indent="-323850" lvl="0" marL="457200" rtl="0" algn="l">
              <a:spcBef>
                <a:spcPts val="0"/>
              </a:spcBef>
              <a:spcAft>
                <a:spcPts val="0"/>
              </a:spcAft>
              <a:buSzPts val="1500"/>
              <a:buChar char="●"/>
            </a:pPr>
            <a:r>
              <a:rPr lang="en" sz="1500"/>
              <a:t>/groups/{groupId}: GET: Fetch group by ID</a:t>
            </a:r>
            <a:endParaRPr sz="1500"/>
          </a:p>
          <a:p>
            <a:pPr indent="-323850" lvl="0" marL="457200" rtl="0" algn="l">
              <a:spcBef>
                <a:spcPts val="0"/>
              </a:spcBef>
              <a:spcAft>
                <a:spcPts val="0"/>
              </a:spcAft>
              <a:buSzPts val="1500"/>
              <a:buChar char="●"/>
            </a:pPr>
            <a:r>
              <a:rPr lang="en" sz="1500"/>
              <a:t>/groups/{groupId}: DELETE: Delete a report group by ID</a:t>
            </a:r>
            <a:endParaRPr sz="1500"/>
          </a:p>
          <a:p>
            <a:pPr indent="-323850" lvl="0" marL="457200" rtl="0" algn="l">
              <a:spcBef>
                <a:spcPts val="0"/>
              </a:spcBef>
              <a:spcAft>
                <a:spcPts val="0"/>
              </a:spcAft>
              <a:buSzPts val="1500"/>
              <a:buChar char="●"/>
            </a:pPr>
            <a:r>
              <a:rPr lang="en" sz="1500"/>
              <a:t>/groups/{groupId}/suggest: GET: Suggest similar reports for the group</a:t>
            </a:r>
            <a:endParaRPr sz="1500"/>
          </a:p>
          <a:p>
            <a:pPr indent="-323850" lvl="0" marL="457200" rtl="0" algn="l">
              <a:spcBef>
                <a:spcPts val="0"/>
              </a:spcBef>
              <a:spcAft>
                <a:spcPts val="0"/>
              </a:spcAft>
              <a:buSzPts val="1500"/>
              <a:buChar char="●"/>
            </a:pPr>
            <a:r>
              <a:rPr lang="en" sz="1500"/>
              <a:t>/groups/{groupId}/reports: POST: Add reports to a group</a:t>
            </a:r>
            <a:endParaRPr sz="1500"/>
          </a:p>
          <a:p>
            <a:pPr indent="-323850" lvl="0" marL="457200" rtl="0" algn="l">
              <a:spcBef>
                <a:spcPts val="0"/>
              </a:spcBef>
              <a:spcAft>
                <a:spcPts val="0"/>
              </a:spcAft>
              <a:buSzPts val="1500"/>
              <a:buChar char="●"/>
            </a:pPr>
            <a:r>
              <a:rPr lang="en" sz="1500"/>
              <a:t>/reports: POST: Submit a new report</a:t>
            </a:r>
            <a:endParaRPr sz="1500"/>
          </a:p>
          <a:p>
            <a:pPr indent="-323850" lvl="0" marL="457200" rtl="0" algn="l">
              <a:spcBef>
                <a:spcPts val="0"/>
              </a:spcBef>
              <a:spcAft>
                <a:spcPts val="0"/>
              </a:spcAft>
              <a:buSzPts val="1500"/>
              <a:buChar char="●"/>
            </a:pPr>
            <a:r>
              <a:rPr lang="en" sz="1500"/>
              <a:t>/reports: GET: Fetch existing reports</a:t>
            </a:r>
            <a:endParaRPr sz="1500"/>
          </a:p>
          <a:p>
            <a:pPr indent="-323850" lvl="0" marL="457200" rtl="0" algn="l">
              <a:spcBef>
                <a:spcPts val="0"/>
              </a:spcBef>
              <a:spcAft>
                <a:spcPts val="0"/>
              </a:spcAft>
              <a:buSzPts val="1500"/>
              <a:buChar char="●"/>
            </a:pPr>
            <a:r>
              <a:rPr lang="en" sz="1500"/>
              <a:t>/reports/{reportId}: GET: Fetch report by ID</a:t>
            </a:r>
            <a:endParaRPr sz="1500"/>
          </a:p>
          <a:p>
            <a:pPr indent="-323850" lvl="0" marL="457200" rtl="0" algn="l">
              <a:spcBef>
                <a:spcPts val="0"/>
              </a:spcBef>
              <a:spcAft>
                <a:spcPts val="0"/>
              </a:spcAft>
              <a:buSzPts val="1500"/>
              <a:buChar char="●"/>
            </a:pPr>
            <a:r>
              <a:rPr lang="en" sz="1500"/>
              <a:t>/reports/{reportId}: DELETE: Delete a report by ID</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 Functions: API Endpoints</a:t>
            </a:r>
            <a:endParaRPr/>
          </a:p>
        </p:txBody>
      </p:sp>
      <p:sp>
        <p:nvSpPr>
          <p:cNvPr id="217" name="Google Shape;21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fetch-reports: Handles GET requests for both community members and maintainers. A community member can search by their userID. A maintainer can search for individual reports by their ID or filter reports for bulk displays by searching based on the status, location, or userID. They can designation pagination with from and size parameters. Filtering relies on an OpenSearch index.</a:t>
            </a:r>
            <a:endParaRPr sz="1500"/>
          </a:p>
          <a:p>
            <a:pPr indent="-309562" lvl="0" marL="457200" rtl="0" algn="l">
              <a:spcBef>
                <a:spcPts val="0"/>
              </a:spcBef>
              <a:spcAft>
                <a:spcPts val="0"/>
              </a:spcAft>
              <a:buSzPct val="100000"/>
              <a:buChar char="●"/>
            </a:pPr>
            <a:r>
              <a:rPr lang="en" sz="1500"/>
              <a:t>post-group: Creates a grouping of reports or adds a report to an existing grouping.</a:t>
            </a:r>
            <a:endParaRPr sz="1500"/>
          </a:p>
          <a:p>
            <a:pPr indent="-309562" lvl="0" marL="457200" rtl="0" algn="l">
              <a:spcBef>
                <a:spcPts val="0"/>
              </a:spcBef>
              <a:spcAft>
                <a:spcPts val="0"/>
              </a:spcAft>
              <a:buSzPct val="100000"/>
              <a:buChar char="●"/>
            </a:pPr>
            <a:r>
              <a:rPr lang="en" sz="1500"/>
              <a:t>post-report: Processes a new report by assigning a reportID using UUID1(), and passes the report to an SQS queue to be further processed and stored in DynamoDB, which will later trigger the update-index lambda. Also generates a pre-signed URL that allows storage of images in an S3 bucket.</a:t>
            </a:r>
            <a:endParaRPr sz="1500"/>
          </a:p>
          <a:p>
            <a:pPr indent="-309562" lvl="0" marL="457200" rtl="0" algn="l">
              <a:spcBef>
                <a:spcPts val="0"/>
              </a:spcBef>
              <a:spcAft>
                <a:spcPts val="0"/>
              </a:spcAft>
              <a:buSzPct val="100000"/>
              <a:buChar char="●"/>
            </a:pPr>
            <a:r>
              <a:rPr lang="en" sz="1500"/>
              <a:t>suggest-reports: Uses OpenSearch query multi-matching to suggest groupings of reports based on location and keywords extracted from text descriptions and photo labels. Suggested reports are returned to the maintainer front-end [and then what happens to them?]</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 Functions: Backend</a:t>
            </a:r>
            <a:endParaRPr/>
          </a:p>
        </p:txBody>
      </p:sp>
      <p:sp>
        <p:nvSpPr>
          <p:cNvPr id="223" name="Google Shape;22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detect-keywords: Pulls an event from an SQS queue and uses the Comprehend API to extract keywords from the report’s text description. Keywords are singularized and lowercase and stored in the DynamoDB.</a:t>
            </a:r>
            <a:endParaRPr/>
          </a:p>
          <a:p>
            <a:pPr indent="-304958" lvl="0" marL="457200" rtl="0" algn="l">
              <a:spcBef>
                <a:spcPts val="0"/>
              </a:spcBef>
              <a:spcAft>
                <a:spcPts val="0"/>
              </a:spcAft>
              <a:buSzPct val="100000"/>
              <a:buChar char="●"/>
            </a:pPr>
            <a:r>
              <a:rPr lang="en"/>
              <a:t>detect-photo-labels: Triggered by a successful PUT or POST request to the cu-fixit-photos bucket. Uses the Rekognition API to extract up to 5 labels for the photo and then stores the labels in DynamoDB. Labels are singularized and lowercase.</a:t>
            </a:r>
            <a:endParaRPr/>
          </a:p>
          <a:p>
            <a:pPr indent="-304958" lvl="0" marL="457200" rtl="0" algn="l">
              <a:spcBef>
                <a:spcPts val="0"/>
              </a:spcBef>
              <a:spcAft>
                <a:spcPts val="0"/>
              </a:spcAft>
              <a:buSzPct val="100000"/>
              <a:buChar char="●"/>
            </a:pPr>
            <a:r>
              <a:rPr lang="en"/>
              <a:t>update-index: Triggered by an event from DynamoDB whenever a new record is created. Indexes both individual reports and groupings of reports. Can also remove indices in response to a DELETE request.</a:t>
            </a:r>
            <a:endParaRPr/>
          </a:p>
          <a:p>
            <a:pPr indent="-304958" lvl="0" marL="457200" rtl="0" algn="l">
              <a:spcBef>
                <a:spcPts val="0"/>
              </a:spcBef>
              <a:spcAft>
                <a:spcPts val="0"/>
              </a:spcAft>
              <a:buSzPct val="100000"/>
              <a:buChar char="●"/>
            </a:pPr>
            <a:r>
              <a:rPr lang="en"/>
              <a:t>store-group: Pulls from a queue to store groupings of reports from the post-group function.</a:t>
            </a:r>
            <a:endParaRPr/>
          </a:p>
          <a:p>
            <a:pPr indent="-304958" lvl="0" marL="457200" rtl="0" algn="l">
              <a:spcBef>
                <a:spcPts val="0"/>
              </a:spcBef>
              <a:spcAft>
                <a:spcPts val="0"/>
              </a:spcAft>
              <a:buSzPct val="100000"/>
              <a:buChar char="●"/>
            </a:pPr>
            <a:r>
              <a:rPr lang="en"/>
              <a:t>store-report: Pulls from a queue to store individual reports from the post-report function. Also passes the text description to another queue for keyword extraction.</a:t>
            </a:r>
            <a:endParaRPr/>
          </a:p>
          <a:p>
            <a:pPr indent="-304958" lvl="0" marL="457200" rtl="0" algn="l">
              <a:spcBef>
                <a:spcPts val="0"/>
              </a:spcBef>
              <a:spcAft>
                <a:spcPts val="0"/>
              </a:spcAft>
              <a:buSzPct val="100000"/>
              <a:buChar char="●"/>
            </a:pPr>
            <a:r>
              <a:rPr lang="en"/>
              <a:t>domain-setup: A helper function that generates indices in OpenSearch with the proper data mappings once CloudFormation provisions the domain.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Groupby Functionality</a:t>
            </a:r>
            <a:endParaRPr/>
          </a:p>
        </p:txBody>
      </p:sp>
      <p:sp>
        <p:nvSpPr>
          <p:cNvPr id="229" name="Google Shape;22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Based on a multi-match OpenSearch query</a:t>
            </a:r>
            <a:endParaRPr sz="1500"/>
          </a:p>
          <a:p>
            <a:pPr indent="-323850" lvl="0" marL="457200" rtl="0" algn="l">
              <a:spcBef>
                <a:spcPts val="0"/>
              </a:spcBef>
              <a:spcAft>
                <a:spcPts val="0"/>
              </a:spcAft>
              <a:buSzPts val="1500"/>
              <a:buChar char="●"/>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DevOps and Optimizations</a:t>
            </a:r>
            <a:endParaRPr/>
          </a:p>
        </p:txBody>
      </p:sp>
      <p:sp>
        <p:nvSpPr>
          <p:cNvPr id="235" name="Google Shape;235;p30"/>
          <p:cNvSpPr txBox="1"/>
          <p:nvPr>
            <p:ph idx="1" type="body"/>
          </p:nvPr>
        </p:nvSpPr>
        <p:spPr>
          <a:xfrm>
            <a:off x="1297500" y="1567550"/>
            <a:ext cx="7038900" cy="2986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CloudFormation allows us to spin the entire stack up or down easily</a:t>
            </a:r>
            <a:endParaRPr sz="1500"/>
          </a:p>
          <a:p>
            <a:pPr indent="-323850" lvl="0" marL="457200" rtl="0" algn="l">
              <a:spcBef>
                <a:spcPts val="0"/>
              </a:spcBef>
              <a:spcAft>
                <a:spcPts val="0"/>
              </a:spcAft>
              <a:buSzPts val="1500"/>
              <a:buChar char="●"/>
            </a:pPr>
            <a:r>
              <a:rPr lang="en" sz="1500"/>
              <a:t>All endpoints except fetches are asynchronous using SQS queues</a:t>
            </a:r>
            <a:endParaRPr sz="1500"/>
          </a:p>
          <a:p>
            <a:pPr indent="-323850" lvl="0" marL="457200" rtl="0" algn="l">
              <a:spcBef>
                <a:spcPts val="0"/>
              </a:spcBef>
              <a:spcAft>
                <a:spcPts val="0"/>
              </a:spcAft>
              <a:buSzPts val="1500"/>
              <a:buChar char="●"/>
            </a:pPr>
            <a:r>
              <a:rPr lang="en" sz="1500"/>
              <a:t>Any change to the Dynamo table triggers a stream  to the OpenSearch domain, which handles it asynchronously</a:t>
            </a:r>
            <a:endParaRPr sz="1500"/>
          </a:p>
          <a:p>
            <a:pPr indent="-323850" lvl="0" marL="457200" rtl="0" algn="l">
              <a:spcBef>
                <a:spcPts val="0"/>
              </a:spcBef>
              <a:spcAft>
                <a:spcPts val="0"/>
              </a:spcAft>
              <a:buSzPts val="1500"/>
              <a:buChar char="●"/>
            </a:pPr>
            <a:r>
              <a:rPr lang="en" sz="1500"/>
              <a:t>The index supports datatype mapping to speed up searching</a:t>
            </a:r>
            <a:endParaRPr sz="1500"/>
          </a:p>
          <a:p>
            <a:pPr indent="-323850" lvl="1" marL="914400" rtl="0" algn="l">
              <a:spcBef>
                <a:spcPts val="0"/>
              </a:spcBef>
              <a:spcAft>
                <a:spcPts val="0"/>
              </a:spcAft>
              <a:buSzPts val="1500"/>
              <a:buChar char="○"/>
            </a:pPr>
            <a:r>
              <a:rPr lang="en" sz="1500"/>
              <a:t>Building codes and ReportIDs are [I forget]</a:t>
            </a:r>
            <a:endParaRPr sz="1500"/>
          </a:p>
          <a:p>
            <a:pPr indent="-323850" lvl="1" marL="914400" rtl="0" algn="l">
              <a:spcBef>
                <a:spcPts val="0"/>
              </a:spcBef>
              <a:spcAft>
                <a:spcPts val="0"/>
              </a:spcAft>
              <a:buSzPts val="1500"/>
              <a:buChar char="○"/>
            </a:pPr>
            <a:r>
              <a:rPr lang="en" sz="1500"/>
              <a:t>Keywords are string sets</a:t>
            </a:r>
            <a:endParaRPr sz="1500"/>
          </a:p>
          <a:p>
            <a:pPr indent="-323850" lvl="0" marL="457200" rtl="0" algn="l">
              <a:spcBef>
                <a:spcPts val="0"/>
              </a:spcBef>
              <a:spcAft>
                <a:spcPts val="0"/>
              </a:spcAft>
              <a:buSzPts val="1500"/>
              <a:buChar char="●"/>
            </a:pPr>
            <a:r>
              <a:rPr lang="en" sz="1500"/>
              <a:t>Individual reports and groupings are stored together instead of in separate tables, with ID as a generic key and a global secondary index for groupID</a:t>
            </a:r>
            <a:endParaRPr sz="1500"/>
          </a:p>
          <a:p>
            <a:pPr indent="-323850" lvl="1" marL="914400" rtl="0" algn="l">
              <a:spcBef>
                <a:spcPts val="0"/>
              </a:spcBef>
              <a:spcAft>
                <a:spcPts val="0"/>
              </a:spcAft>
              <a:buSzPts val="1500"/>
              <a:buChar char="○"/>
            </a:pPr>
            <a:r>
              <a:rPr lang="en" sz="1500"/>
              <a:t>This speeds up searching groups and works as a sparse index to identify reports that have not yet been grouped</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External Data</a:t>
            </a:r>
            <a:endParaRPr/>
          </a:p>
        </p:txBody>
      </p:sp>
      <p:sp>
        <p:nvSpPr>
          <p:cNvPr id="241" name="Google Shape;241;p31"/>
          <p:cNvSpPr txBox="1"/>
          <p:nvPr>
            <p:ph idx="1" type="body"/>
          </p:nvPr>
        </p:nvSpPr>
        <p:spPr>
          <a:xfrm>
            <a:off x="1297500" y="1567550"/>
            <a:ext cx="7038900" cy="3187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NYC 311 Service Requests from 2010 to Present</a:t>
            </a:r>
            <a:endParaRPr sz="1500"/>
          </a:p>
          <a:p>
            <a:pPr indent="-323850" lvl="1" marL="914400" rtl="0" algn="l">
              <a:spcBef>
                <a:spcPts val="0"/>
              </a:spcBef>
              <a:spcAft>
                <a:spcPts val="0"/>
              </a:spcAft>
              <a:buSzPts val="1500"/>
              <a:buChar char="○"/>
            </a:pPr>
            <a:r>
              <a:rPr lang="en" sz="1500"/>
              <a:t>33 million rows with request to many </a:t>
            </a:r>
            <a:r>
              <a:rPr lang="en" sz="1500"/>
              <a:t>irrelevant</a:t>
            </a:r>
            <a:r>
              <a:rPr lang="en" sz="1500"/>
              <a:t> departments: NYPD, Parks and Recreation, Taxi and Limo</a:t>
            </a:r>
            <a:endParaRPr sz="1500"/>
          </a:p>
          <a:p>
            <a:pPr indent="-323850" lvl="0" marL="457200" rtl="0" algn="l">
              <a:spcBef>
                <a:spcPts val="0"/>
              </a:spcBef>
              <a:spcAft>
                <a:spcPts val="0"/>
              </a:spcAft>
              <a:buSzPts val="1500"/>
              <a:buChar char="●"/>
            </a:pPr>
            <a:r>
              <a:rPr lang="en" sz="1500"/>
              <a:t>Pulled requests from Jan. 2023, excluding non-useful complaint types like ‘unsanitary conditions’ and ‘heat/hot water’</a:t>
            </a:r>
            <a:endParaRPr sz="1500"/>
          </a:p>
          <a:p>
            <a:pPr indent="-323850" lvl="1" marL="914400" rtl="0" algn="l">
              <a:spcBef>
                <a:spcPts val="0"/>
              </a:spcBef>
              <a:spcAft>
                <a:spcPts val="0"/>
              </a:spcAft>
              <a:buSzPts val="1500"/>
              <a:buChar char="○"/>
            </a:pPr>
            <a:r>
              <a:rPr lang="en" sz="1500"/>
              <a:t>Yielded around 100,000 records</a:t>
            </a:r>
            <a:endParaRPr sz="1500"/>
          </a:p>
          <a:p>
            <a:pPr indent="-323850" lvl="0" marL="457200" rtl="0" algn="l">
              <a:spcBef>
                <a:spcPts val="0"/>
              </a:spcBef>
              <a:spcAft>
                <a:spcPts val="0"/>
              </a:spcAft>
              <a:buSzPts val="1500"/>
              <a:buChar char="●"/>
            </a:pPr>
            <a:r>
              <a:rPr lang="en" sz="1500"/>
              <a:t>Pruned requests that had been closed because the inspector could not reach the relevant physical location</a:t>
            </a:r>
            <a:endParaRPr sz="1500"/>
          </a:p>
          <a:p>
            <a:pPr indent="-323850" lvl="0" marL="457200" rtl="0" algn="l">
              <a:spcBef>
                <a:spcPts val="0"/>
              </a:spcBef>
              <a:spcAft>
                <a:spcPts val="0"/>
              </a:spcAft>
              <a:buSzPts val="1500"/>
              <a:buChar char="●"/>
            </a:pPr>
            <a:r>
              <a:rPr lang="en" sz="1500"/>
              <a:t>Randomly sampled 2000 records from relevant complaint types</a:t>
            </a:r>
            <a:endParaRPr sz="1500"/>
          </a:p>
          <a:p>
            <a:pPr indent="-323850" lvl="1" marL="914400" rtl="0" algn="l">
              <a:spcBef>
                <a:spcPts val="0"/>
              </a:spcBef>
              <a:spcAft>
                <a:spcPts val="0"/>
              </a:spcAft>
              <a:buSzPts val="1500"/>
              <a:buChar char="○"/>
            </a:pPr>
            <a:r>
              <a:rPr lang="en" sz="1500"/>
              <a:t>paint/plaster, plumbing, water leak, door/window, electric, flooring/stairs</a:t>
            </a:r>
            <a:endParaRPr sz="1500"/>
          </a:p>
          <a:p>
            <a:pPr indent="-323850" lvl="1" marL="914400" rtl="0" algn="l">
              <a:spcBef>
                <a:spcPts val="0"/>
              </a:spcBef>
              <a:spcAft>
                <a:spcPts val="0"/>
              </a:spcAft>
              <a:buSzPts val="1500"/>
              <a:buChar char="○"/>
            </a:pPr>
            <a:r>
              <a:rPr lang="en" sz="1500"/>
              <a:t>Yielded 12000 records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and 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Maintainers require intelligence about when/where infrastructure maintenance issues occur</a:t>
            </a:r>
            <a:endParaRPr sz="1500"/>
          </a:p>
          <a:p>
            <a:pPr indent="-323850" lvl="0" marL="457200" rtl="0" algn="l">
              <a:spcBef>
                <a:spcPts val="0"/>
              </a:spcBef>
              <a:spcAft>
                <a:spcPts val="0"/>
              </a:spcAft>
              <a:buSzPts val="1500"/>
              <a:buChar char="●"/>
            </a:pPr>
            <a:r>
              <a:rPr lang="en" sz="1500"/>
              <a:t>Different reports go to different departments, no central place to analyze trends in service requests</a:t>
            </a:r>
            <a:endParaRPr sz="1500"/>
          </a:p>
          <a:p>
            <a:pPr indent="-323850" lvl="0" marL="457200" rtl="0" algn="l">
              <a:spcBef>
                <a:spcPts val="0"/>
              </a:spcBef>
              <a:spcAft>
                <a:spcPts val="0"/>
              </a:spcAft>
              <a:buSzPts val="1500"/>
              <a:buChar char="●"/>
            </a:pPr>
            <a:r>
              <a:rPr lang="en" sz="1500"/>
              <a:t>Community members lack a central place to report problems</a:t>
            </a:r>
            <a:endParaRPr sz="1500"/>
          </a:p>
          <a:p>
            <a:pPr indent="-323850" lvl="0" marL="457200" rtl="0" algn="l">
              <a:spcBef>
                <a:spcPts val="0"/>
              </a:spcBef>
              <a:spcAft>
                <a:spcPts val="0"/>
              </a:spcAft>
              <a:buSzPts val="1500"/>
              <a:buChar char="●"/>
            </a:pPr>
            <a:r>
              <a:rPr lang="en" sz="1500"/>
              <a:t>Lack of transparency about progress of service requests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transformations</a:t>
            </a:r>
            <a:endParaRPr/>
          </a:p>
        </p:txBody>
      </p:sp>
      <p:sp>
        <p:nvSpPr>
          <p:cNvPr id="247" name="Google Shape;24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Had to build some fields synthetically to fit our schema and make sense as a Columbia University service request</a:t>
            </a:r>
            <a:endParaRPr sz="1500"/>
          </a:p>
          <a:p>
            <a:pPr indent="-323850" lvl="0" marL="457200" rtl="0" algn="l">
              <a:spcBef>
                <a:spcPts val="0"/>
              </a:spcBef>
              <a:spcAft>
                <a:spcPts val="0"/>
              </a:spcAft>
              <a:buSzPts val="1500"/>
              <a:buChar char="●"/>
            </a:pPr>
            <a:r>
              <a:rPr lang="en" sz="1500"/>
              <a:t>userID: randomly generated in the form of a UNI</a:t>
            </a:r>
            <a:endParaRPr sz="1500"/>
          </a:p>
          <a:p>
            <a:pPr indent="-323850" lvl="0" marL="457200" rtl="0" algn="l">
              <a:spcBef>
                <a:spcPts val="0"/>
              </a:spcBef>
              <a:spcAft>
                <a:spcPts val="0"/>
              </a:spcAft>
              <a:buSzPts val="1500"/>
              <a:buChar char="●"/>
            </a:pPr>
            <a:r>
              <a:rPr lang="en" sz="1500"/>
              <a:t>l</a:t>
            </a:r>
            <a:r>
              <a:rPr lang="en" sz="1500"/>
              <a:t>ocation: randomly assigned building from </a:t>
            </a:r>
            <a:r>
              <a:rPr lang="en" sz="1500"/>
              <a:t>official</a:t>
            </a:r>
            <a:r>
              <a:rPr lang="en" sz="1500"/>
              <a:t> code of CU buildings</a:t>
            </a:r>
            <a:endParaRPr sz="1500"/>
          </a:p>
          <a:p>
            <a:pPr indent="-323850" lvl="0" marL="457200" rtl="0" algn="l">
              <a:spcBef>
                <a:spcPts val="0"/>
              </a:spcBef>
              <a:spcAft>
                <a:spcPts val="0"/>
              </a:spcAft>
              <a:buSzPts val="1500"/>
              <a:buChar char="●"/>
            </a:pPr>
            <a:r>
              <a:rPr lang="en" sz="1500"/>
              <a:t>t</a:t>
            </a:r>
            <a:r>
              <a:rPr lang="en" sz="1500"/>
              <a:t>itle: concat complaint_type and location</a:t>
            </a:r>
            <a:endParaRPr sz="1500"/>
          </a:p>
          <a:p>
            <a:pPr indent="-323850" lvl="0" marL="457200" rtl="0" algn="l">
              <a:spcBef>
                <a:spcPts val="0"/>
              </a:spcBef>
              <a:spcAft>
                <a:spcPts val="0"/>
              </a:spcAft>
              <a:buSzPts val="1500"/>
              <a:buChar char="●"/>
            </a:pPr>
            <a:r>
              <a:rPr lang="en" sz="1500"/>
              <a:t>d</a:t>
            </a:r>
            <a:r>
              <a:rPr lang="en" sz="1500"/>
              <a:t>escription: complaint_type + descriptor + building type</a:t>
            </a:r>
            <a:endParaRPr sz="1500"/>
          </a:p>
          <a:p>
            <a:pPr indent="-323850" lvl="0" marL="457200" rtl="0" algn="l">
              <a:spcBef>
                <a:spcPts val="0"/>
              </a:spcBef>
              <a:spcAft>
                <a:spcPts val="0"/>
              </a:spcAft>
              <a:buSzPts val="1500"/>
              <a:buChar char="●"/>
            </a:pPr>
            <a:r>
              <a:rPr lang="en" sz="1500"/>
              <a:t>k</a:t>
            </a:r>
            <a:r>
              <a:rPr lang="en" sz="1500"/>
              <a:t>eywords: a string-set of keywords from the description plus two randomly assigned keywords to allow more interesting groupings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Methodology</a:t>
            </a:r>
            <a:endParaRPr/>
          </a:p>
        </p:txBody>
      </p:sp>
      <p:sp>
        <p:nvSpPr>
          <p:cNvPr id="253" name="Google Shape;253;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Transformations and random sampling we performed on the 311 dataset were necessary, but reduced the usefulness of certain analytics such as associations based on location</a:t>
            </a:r>
            <a:endParaRPr sz="1500"/>
          </a:p>
          <a:p>
            <a:pPr indent="-323850" lvl="0" marL="457200" rtl="0" algn="l">
              <a:spcBef>
                <a:spcPts val="0"/>
              </a:spcBef>
              <a:spcAft>
                <a:spcPts val="0"/>
              </a:spcAft>
              <a:buSzPts val="1500"/>
              <a:buChar char="●"/>
            </a:pPr>
            <a:r>
              <a:rPr lang="en" sz="1500"/>
              <a:t>However we preserved the integrity of the created_date and closed_date fields, so our analysis focuses on when service requests are created and closed.</a:t>
            </a:r>
            <a:endParaRPr sz="1500"/>
          </a:p>
          <a:p>
            <a:pPr indent="-323850" lvl="0" marL="457200" rtl="0" algn="l">
              <a:spcBef>
                <a:spcPts val="0"/>
              </a:spcBef>
              <a:spcAft>
                <a:spcPts val="0"/>
              </a:spcAft>
              <a:buSzPts val="1500"/>
              <a:buChar char="●"/>
            </a:pPr>
            <a:r>
              <a:rPr lang="en" sz="1500"/>
              <a:t>Used PySpark in Colab notebook to save costs on AWS Glue deployment</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When are new requests submitted?</a:t>
            </a:r>
            <a:endParaRPr/>
          </a:p>
        </p:txBody>
      </p:sp>
      <p:pic>
        <p:nvPicPr>
          <p:cNvPr id="259" name="Google Shape;259;p34"/>
          <p:cNvPicPr preferRelativeResize="0"/>
          <p:nvPr/>
        </p:nvPicPr>
        <p:blipFill>
          <a:blip r:embed="rId3">
            <a:alphaModFix/>
          </a:blip>
          <a:stretch>
            <a:fillRect/>
          </a:stretch>
        </p:blipFill>
        <p:spPr>
          <a:xfrm>
            <a:off x="1819200" y="1437700"/>
            <a:ext cx="5505594" cy="317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When are new requests submitted?</a:t>
            </a:r>
            <a:endParaRPr/>
          </a:p>
        </p:txBody>
      </p:sp>
      <p:pic>
        <p:nvPicPr>
          <p:cNvPr id="265" name="Google Shape;265;p35"/>
          <p:cNvPicPr preferRelativeResize="0"/>
          <p:nvPr/>
        </p:nvPicPr>
        <p:blipFill>
          <a:blip r:embed="rId3">
            <a:alphaModFix/>
          </a:blip>
          <a:stretch>
            <a:fillRect/>
          </a:stretch>
        </p:blipFill>
        <p:spPr>
          <a:xfrm>
            <a:off x="381900" y="1591987"/>
            <a:ext cx="3951800" cy="3100100"/>
          </a:xfrm>
          <a:prstGeom prst="rect">
            <a:avLst/>
          </a:prstGeom>
          <a:noFill/>
          <a:ln>
            <a:noFill/>
          </a:ln>
        </p:spPr>
      </p:pic>
      <p:pic>
        <p:nvPicPr>
          <p:cNvPr id="266" name="Google Shape;266;p35"/>
          <p:cNvPicPr preferRelativeResize="0"/>
          <p:nvPr/>
        </p:nvPicPr>
        <p:blipFill>
          <a:blip r:embed="rId4">
            <a:alphaModFix/>
          </a:blip>
          <a:stretch>
            <a:fillRect/>
          </a:stretch>
        </p:blipFill>
        <p:spPr>
          <a:xfrm>
            <a:off x="4791950" y="1567550"/>
            <a:ext cx="3951800" cy="31489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Average time to close a request</a:t>
            </a:r>
            <a:endParaRPr/>
          </a:p>
        </p:txBody>
      </p:sp>
      <p:pic>
        <p:nvPicPr>
          <p:cNvPr id="272" name="Google Shape;272;p36"/>
          <p:cNvPicPr preferRelativeResize="0"/>
          <p:nvPr/>
        </p:nvPicPr>
        <p:blipFill>
          <a:blip r:embed="rId3">
            <a:alphaModFix/>
          </a:blip>
          <a:stretch>
            <a:fillRect/>
          </a:stretch>
        </p:blipFill>
        <p:spPr>
          <a:xfrm>
            <a:off x="145474" y="2284425"/>
            <a:ext cx="3720650" cy="1477450"/>
          </a:xfrm>
          <a:prstGeom prst="rect">
            <a:avLst/>
          </a:prstGeom>
          <a:noFill/>
          <a:ln>
            <a:noFill/>
          </a:ln>
        </p:spPr>
      </p:pic>
      <p:pic>
        <p:nvPicPr>
          <p:cNvPr id="273" name="Google Shape;273;p36"/>
          <p:cNvPicPr preferRelativeResize="0"/>
          <p:nvPr/>
        </p:nvPicPr>
        <p:blipFill>
          <a:blip r:embed="rId4">
            <a:alphaModFix/>
          </a:blip>
          <a:stretch>
            <a:fillRect/>
          </a:stretch>
        </p:blipFill>
        <p:spPr>
          <a:xfrm>
            <a:off x="3988372" y="1324947"/>
            <a:ext cx="4993826" cy="339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We originally planned to use K-nearest-neighbor (KNN) analysis to group reports together using machine learning, which is supported by OpenSearch</a:t>
            </a:r>
            <a:endParaRPr sz="1500"/>
          </a:p>
          <a:p>
            <a:pPr indent="-323850" lvl="1" marL="914400" rtl="0" algn="l">
              <a:spcBef>
                <a:spcPts val="0"/>
              </a:spcBef>
              <a:spcAft>
                <a:spcPts val="0"/>
              </a:spcAft>
              <a:buSzPts val="1500"/>
              <a:buChar char="○"/>
            </a:pPr>
            <a:r>
              <a:rPr lang="en" sz="1500"/>
              <a:t>However we encountered problems vectorizing our inputs in a consistent way.</a:t>
            </a:r>
            <a:endParaRPr sz="1500"/>
          </a:p>
          <a:p>
            <a:pPr indent="-323850" lvl="1" marL="914400" rtl="0" algn="l">
              <a:spcBef>
                <a:spcPts val="0"/>
              </a:spcBef>
              <a:spcAft>
                <a:spcPts val="0"/>
              </a:spcAft>
              <a:buSzPts val="1500"/>
              <a:buChar char="○"/>
            </a:pPr>
            <a:r>
              <a:rPr lang="en" sz="1500"/>
              <a:t>Relied on sklearn Bag of Words Vectorizer and PCA, but couldn’t make it work in Lambda</a:t>
            </a:r>
            <a:endParaRPr sz="1500"/>
          </a:p>
          <a:p>
            <a:pPr indent="-323850" lvl="0" marL="457200" rtl="0" algn="l">
              <a:spcBef>
                <a:spcPts val="0"/>
              </a:spcBef>
              <a:spcAft>
                <a:spcPts val="0"/>
              </a:spcAft>
              <a:buSzPts val="1500"/>
              <a:buChar char="●"/>
            </a:pPr>
            <a:r>
              <a:rPr lang="en" sz="1500"/>
              <a:t>Possible to get better word embeddings with Doc2Vec, BERT-as-a-service, or OpenAI’s text embedding service</a:t>
            </a:r>
            <a:endParaRPr sz="1500"/>
          </a:p>
          <a:p>
            <a:pPr indent="-323850" lvl="0" marL="457200" rtl="0" algn="l">
              <a:spcBef>
                <a:spcPts val="0"/>
              </a:spcBef>
              <a:spcAft>
                <a:spcPts val="0"/>
              </a:spcAft>
              <a:buSzPts val="1500"/>
              <a:buChar char="●"/>
            </a:pPr>
            <a:r>
              <a:rPr lang="en" sz="1500"/>
              <a:t>Wanted to incorporate streaming event Spark analytics but Glue is expensive</a:t>
            </a:r>
            <a:endParaRPr sz="1500"/>
          </a:p>
          <a:p>
            <a:pPr indent="-323850" lvl="0" marL="457200" rtl="0" algn="l">
              <a:spcBef>
                <a:spcPts val="0"/>
              </a:spcBef>
              <a:spcAft>
                <a:spcPts val="0"/>
              </a:spcAft>
              <a:buSzPts val="1500"/>
              <a:buChar char="●"/>
            </a:pPr>
            <a:r>
              <a:rPr lang="en" sz="1500"/>
              <a:t>A mobile app would allow more granular location data and location based analytics such as heat mapping</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Go team Woo/Wu!</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Community members authenticate through Cognito, and then are able to submit a report and attach a picture</a:t>
            </a:r>
            <a:endParaRPr sz="1500"/>
          </a:p>
          <a:p>
            <a:pPr indent="-323850" lvl="0" marL="457200" rtl="0" algn="l">
              <a:spcBef>
                <a:spcPts val="0"/>
              </a:spcBef>
              <a:spcAft>
                <a:spcPts val="0"/>
              </a:spcAft>
              <a:buSzPts val="1500"/>
              <a:buChar char="●"/>
            </a:pPr>
            <a:r>
              <a:rPr lang="en" sz="1500"/>
              <a:t>They can also view their existing reports and the status of the report which indicates its progress</a:t>
            </a:r>
            <a:endParaRPr sz="1500"/>
          </a:p>
          <a:p>
            <a:pPr indent="-323850" lvl="0" marL="457200" rtl="0" algn="l">
              <a:spcBef>
                <a:spcPts val="0"/>
              </a:spcBef>
              <a:spcAft>
                <a:spcPts val="0"/>
              </a:spcAft>
              <a:buSzPts val="1500"/>
              <a:buChar char="●"/>
            </a:pPr>
            <a:r>
              <a:rPr lang="en" sz="1500"/>
              <a:t>Maintainers also authenticate through Cognito</a:t>
            </a:r>
            <a:endParaRPr sz="1500"/>
          </a:p>
          <a:p>
            <a:pPr indent="-323850" lvl="1" marL="914400" rtl="0" algn="l">
              <a:spcBef>
                <a:spcPts val="0"/>
              </a:spcBef>
              <a:spcAft>
                <a:spcPts val="0"/>
              </a:spcAft>
              <a:buSzPts val="1500"/>
              <a:buChar char="○"/>
            </a:pPr>
            <a:r>
              <a:rPr lang="en" sz="1500"/>
              <a:t>Can view individual reports</a:t>
            </a:r>
            <a:endParaRPr sz="1500"/>
          </a:p>
          <a:p>
            <a:pPr indent="-323850" lvl="1" marL="914400" rtl="0" algn="l">
              <a:spcBef>
                <a:spcPts val="0"/>
              </a:spcBef>
              <a:spcAft>
                <a:spcPts val="0"/>
              </a:spcAft>
              <a:buSzPts val="1500"/>
              <a:buChar char="○"/>
            </a:pPr>
            <a:r>
              <a:rPr lang="en" sz="1500"/>
              <a:t>Can search reports by status, location, or keyword</a:t>
            </a:r>
            <a:endParaRPr sz="1500"/>
          </a:p>
          <a:p>
            <a:pPr indent="-323850" lvl="1" marL="914400" rtl="0" algn="l">
              <a:spcBef>
                <a:spcPts val="0"/>
              </a:spcBef>
              <a:spcAft>
                <a:spcPts val="0"/>
              </a:spcAft>
              <a:buSzPts val="1500"/>
              <a:buChar char="○"/>
            </a:pPr>
            <a:r>
              <a:rPr lang="en" sz="1500"/>
              <a:t>Can perform additional grouping based on combinations of attributes </a:t>
            </a:r>
            <a:endParaRPr sz="1500"/>
          </a:p>
          <a:p>
            <a:pPr indent="-323850" lvl="1" marL="914400" rtl="0" algn="l">
              <a:spcBef>
                <a:spcPts val="0"/>
              </a:spcBef>
              <a:spcAft>
                <a:spcPts val="0"/>
              </a:spcAft>
              <a:buSzPts val="1500"/>
              <a:buChar char="○"/>
            </a:pPr>
            <a:r>
              <a:rPr lang="en" sz="1500"/>
              <a:t>Or manually based on the maintainer’s own judgement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Overview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Frontend built using REACT and Material UI libraries</a:t>
            </a:r>
            <a:endParaRPr sz="1500"/>
          </a:p>
          <a:p>
            <a:pPr indent="-323850" lvl="0" marL="457200" rtl="0" algn="l">
              <a:spcBef>
                <a:spcPts val="0"/>
              </a:spcBef>
              <a:spcAft>
                <a:spcPts val="0"/>
              </a:spcAft>
              <a:buSzPts val="1500"/>
              <a:buChar char="●"/>
            </a:pPr>
            <a:r>
              <a:rPr lang="en" sz="1500"/>
              <a:t>Supports pagination when get requests return large numbers of results</a:t>
            </a:r>
            <a:endParaRPr sz="1500"/>
          </a:p>
          <a:p>
            <a:pPr indent="-323850" lvl="0" marL="457200" rtl="0" algn="l">
              <a:spcBef>
                <a:spcPts val="0"/>
              </a:spcBef>
              <a:spcAft>
                <a:spcPts val="0"/>
              </a:spcAft>
              <a:buSzPts val="1500"/>
              <a:buChar char="●"/>
            </a:pPr>
            <a:r>
              <a:rPr lang="en" sz="1500"/>
              <a:t>Maintainer functionality is significantly more complicated than community member’s view</a:t>
            </a:r>
            <a:endParaRPr sz="1500"/>
          </a:p>
          <a:p>
            <a:pPr indent="-323850" lvl="1" marL="914400" rtl="0" algn="l">
              <a:spcBef>
                <a:spcPts val="0"/>
              </a:spcBef>
              <a:spcAft>
                <a:spcPts val="0"/>
              </a:spcAft>
              <a:buSzPts val="1500"/>
              <a:buChar char="○"/>
            </a:pPr>
            <a:r>
              <a:rPr lang="en" sz="1500"/>
              <a:t>More than twice as many APIs</a:t>
            </a:r>
            <a:endParaRPr sz="1500"/>
          </a:p>
          <a:p>
            <a:pPr indent="-323850" lvl="0" marL="457200" rtl="0" algn="l">
              <a:spcBef>
                <a:spcPts val="0"/>
              </a:spcBef>
              <a:spcAft>
                <a:spcPts val="0"/>
              </a:spcAft>
              <a:buSzPts val="1500"/>
              <a:buChar char="●"/>
            </a:pPr>
            <a:r>
              <a:rPr lang="en" sz="1500"/>
              <a:t>Grouping and viewing reports more complicated for maintainer</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Community Member</a:t>
            </a:r>
            <a:endParaRPr/>
          </a:p>
        </p:txBody>
      </p:sp>
      <p:pic>
        <p:nvPicPr>
          <p:cNvPr id="159" name="Google Shape;159;p17"/>
          <p:cNvPicPr preferRelativeResize="0"/>
          <p:nvPr/>
        </p:nvPicPr>
        <p:blipFill>
          <a:blip r:embed="rId3">
            <a:alphaModFix/>
          </a:blip>
          <a:stretch>
            <a:fillRect/>
          </a:stretch>
        </p:blipFill>
        <p:spPr>
          <a:xfrm>
            <a:off x="1201589" y="963125"/>
            <a:ext cx="6740823" cy="384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Community Member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Community Member</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Must provide a title, description, and choose a location from a </a:t>
            </a:r>
            <a:r>
              <a:rPr lang="en" sz="1500"/>
              <a:t>predefined</a:t>
            </a:r>
            <a:r>
              <a:rPr lang="en" sz="1500"/>
              <a:t> drop-down menu</a:t>
            </a:r>
            <a:endParaRPr sz="1500"/>
          </a:p>
          <a:p>
            <a:pPr indent="-323850" lvl="0" marL="457200" rtl="0" algn="l">
              <a:spcBef>
                <a:spcPts val="0"/>
              </a:spcBef>
              <a:spcAft>
                <a:spcPts val="0"/>
              </a:spcAft>
              <a:buSzPts val="1500"/>
              <a:buChar char="●"/>
            </a:pPr>
            <a:r>
              <a:rPr lang="en" sz="1500"/>
              <a:t>Community members can view their </a:t>
            </a:r>
            <a:r>
              <a:rPr lang="en" sz="1500"/>
              <a:t>existing</a:t>
            </a:r>
            <a:r>
              <a:rPr lang="en" sz="1500"/>
              <a:t> reports and the status of those reports as CREATED, REVIEWED, IN PROGRESS, or CLOSED</a:t>
            </a:r>
            <a:endParaRPr sz="1500"/>
          </a:p>
          <a:p>
            <a:pPr indent="-323850" lvl="0" marL="457200" rtl="0" algn="l">
              <a:spcBef>
                <a:spcPts val="0"/>
              </a:spcBef>
              <a:spcAft>
                <a:spcPts val="0"/>
              </a:spcAft>
              <a:buSzPts val="1500"/>
              <a:buChar char="●"/>
            </a:pPr>
            <a:r>
              <a:rPr lang="en" sz="1500"/>
              <a:t>Can click through to details of reports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Maintainer</a:t>
            </a:r>
            <a:endParaRPr/>
          </a:p>
        </p:txBody>
      </p:sp>
      <p:pic>
        <p:nvPicPr>
          <p:cNvPr id="176" name="Google Shape;176;p20"/>
          <p:cNvPicPr preferRelativeResize="0"/>
          <p:nvPr/>
        </p:nvPicPr>
        <p:blipFill>
          <a:blip r:embed="rId3">
            <a:alphaModFix/>
          </a:blip>
          <a:stretch>
            <a:fillRect/>
          </a:stretch>
        </p:blipFill>
        <p:spPr>
          <a:xfrm>
            <a:off x="1170700" y="894625"/>
            <a:ext cx="7292477" cy="33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Maintainer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