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3207-CDC4-41E0-A2EB-8D42A81AD4A0}" type="datetimeFigureOut">
              <a:rPr lang="sl-SI" smtClean="0"/>
              <a:t>28.1.2013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B724-62D1-4B67-A13A-CB02B0BDBB3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739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35E8A-DFFC-4C75-94D8-37C7B8F6FE71}" type="datetimeFigureOut">
              <a:rPr lang="sl-SI" smtClean="0"/>
              <a:t>28.1.2013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DFFD9-D3B0-4E92-847D-51B5D5E7E0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9558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DFFD9-D3B0-4E92-847D-51B5D5E7E050}" type="slidenum">
              <a:rPr lang="sl-SI" smtClean="0"/>
              <a:t>1</a:t>
            </a:fld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2FF4E1-ACE7-47E7-8760-1BFB8533E3C5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avokot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ot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konek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ven konek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ven konek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konek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ven konek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avokot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81F3-77FF-444A-94D2-15D69B5C3197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018C-7709-432C-ABB4-DF358A37D11E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A87F17-C239-442F-A76B-68E4C1322615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F3B92BB-FC00-4E0E-AD92-85B19A64E19B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konek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ven konek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konek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ven konek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avokot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ven konek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39F-DBAF-44E5-A530-0FA282284C80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7A97-C0B9-4F04-8142-52AE51484706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6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D54209-445F-4CA2-8C30-988FFF85CE4F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A9EC-6E03-4F92-896C-1A06CF40F34E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ven konek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8" name="Raven konek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ven konek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ven konek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konek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21" name="Ograda datum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F1FCFF-82F8-4533-9291-3D7B29FEB009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22" name="Ograda številke diapoz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  <p:sp>
        <p:nvSpPr>
          <p:cNvPr id="23" name="Ograda no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ven konek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10" name="Raven konek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ven konek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ven konek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ven konek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29C3798-E238-44B5-AB03-2EC05C167EE0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  <p:sp>
        <p:nvSpPr>
          <p:cNvPr id="21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konek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EDC6D67-2770-45E8-A078-566A51A1FEC2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aven konek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ven konek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konek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1FE258-EE79-4FBE-B597-1880752FF22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Programiranje podatkovnega strežnika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Uvod</a:t>
            </a:r>
            <a:endParaRPr lang="sl-S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Kaj je </a:t>
            </a:r>
            <a:r>
              <a:rPr lang="sl-SI" dirty="0" err="1" smtClean="0"/>
              <a:t>server</a:t>
            </a:r>
            <a:r>
              <a:rPr lang="sl-SI" dirty="0" smtClean="0"/>
              <a:t>-</a:t>
            </a:r>
            <a:r>
              <a:rPr lang="sl-SI" dirty="0" err="1" smtClean="0"/>
              <a:t>side</a:t>
            </a:r>
            <a:r>
              <a:rPr lang="sl-SI" dirty="0" smtClean="0"/>
              <a:t> </a:t>
            </a:r>
            <a:r>
              <a:rPr lang="sl-SI" dirty="0" err="1" smtClean="0"/>
              <a:t>programming</a:t>
            </a:r>
            <a:r>
              <a:rPr lang="sl-SI" dirty="0" smtClean="0"/>
              <a:t>?</a:t>
            </a:r>
            <a:br>
              <a:rPr lang="sl-SI" dirty="0" smtClean="0"/>
            </a:br>
            <a:r>
              <a:rPr lang="sl-SI" dirty="0" smtClean="0"/>
              <a:t>(programiranje podatkovnega strežnika)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V PB so shranjeni opisi podatkov in podatki</a:t>
            </a:r>
          </a:p>
          <a:p>
            <a:r>
              <a:rPr lang="sl-SI" dirty="0" smtClean="0"/>
              <a:t>Funkcije za delo s podatki (funkcionalnosti) so lahko zapisane</a:t>
            </a:r>
          </a:p>
          <a:p>
            <a:pPr lvl="1"/>
            <a:r>
              <a:rPr lang="sl-SI" dirty="0"/>
              <a:t>v</a:t>
            </a:r>
            <a:r>
              <a:rPr lang="sl-SI" dirty="0" smtClean="0"/>
              <a:t> </a:t>
            </a:r>
            <a:r>
              <a:rPr lang="sl-SI" dirty="0" smtClean="0"/>
              <a:t>uporabniški aplikaciji</a:t>
            </a:r>
          </a:p>
          <a:p>
            <a:pPr lvl="1"/>
            <a:r>
              <a:rPr lang="sl-SI" dirty="0"/>
              <a:t>v</a:t>
            </a:r>
            <a:r>
              <a:rPr lang="sl-SI" dirty="0" smtClean="0"/>
              <a:t> </a:t>
            </a:r>
            <a:r>
              <a:rPr lang="sl-SI" dirty="0" smtClean="0"/>
              <a:t>PB s pomočjo programskih modulov: shranjenih procedur in sprožilcev</a:t>
            </a:r>
          </a:p>
          <a:p>
            <a:r>
              <a:rPr lang="sl-SI" dirty="0" smtClean="0"/>
              <a:t>Funkcionalnosti, ki so zapisane v PB se programirajo in izvajajo neposredno na podatkovnem strežniku</a:t>
            </a:r>
          </a:p>
          <a:p>
            <a:r>
              <a:rPr lang="sl-SI" dirty="0" smtClean="0"/>
              <a:t>Programski moduli </a:t>
            </a:r>
            <a:r>
              <a:rPr lang="sl-SI" dirty="0" smtClean="0"/>
              <a:t>na podatkovnem strežniku so shranjeni v </a:t>
            </a:r>
            <a:r>
              <a:rPr lang="sl-SI" u="sng" dirty="0" smtClean="0"/>
              <a:t>izvršni</a:t>
            </a:r>
            <a:r>
              <a:rPr lang="sl-SI" dirty="0" smtClean="0"/>
              <a:t> obliki</a:t>
            </a: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5E7DE8-892B-43F2-90B5-4823568B78D4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2</a:t>
            </a:fld>
            <a:endParaRPr lang="sl-S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Pozitivni Učinki uporabe shranjenih procedur in sprožilcev / 1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zmanjšan promet po omrežju</a:t>
            </a:r>
          </a:p>
          <a:p>
            <a:r>
              <a:rPr lang="sl-SI" dirty="0" smtClean="0"/>
              <a:t>centralizacija implementacije in nadzora nad poslovnimi pravili</a:t>
            </a:r>
          </a:p>
          <a:p>
            <a:r>
              <a:rPr lang="sl-SI" dirty="0" smtClean="0"/>
              <a:t>večja možnost (lažje) vzdrževanja podatkovnega sistema</a:t>
            </a:r>
          </a:p>
          <a:p>
            <a:r>
              <a:rPr lang="sl-SI" dirty="0" smtClean="0"/>
              <a:t>dodatni nivo abstrakcije dostopa do podatkov</a:t>
            </a:r>
          </a:p>
          <a:p>
            <a:r>
              <a:rPr lang="sl-SI" dirty="0" smtClean="0"/>
              <a:t>hitrejše izvajanje poizvedb (shranjene procedure so zapisane v prevedeni obliki, torej se le izvajajo)</a:t>
            </a:r>
          </a:p>
          <a:p>
            <a:pPr>
              <a:buNone/>
            </a:pP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D389945-A110-4AD8-9FDD-A888DEBDEC72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3</a:t>
            </a:fld>
            <a:endParaRPr lang="sl-SI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Pozitivni Učinki uporabe shranjenih procedur in sprožilcev / 2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možnost beleženja sprememb nad podatki</a:t>
            </a:r>
          </a:p>
          <a:p>
            <a:r>
              <a:rPr lang="sl-SI" dirty="0" smtClean="0"/>
              <a:t>vsiljena integriteta podatkov</a:t>
            </a:r>
          </a:p>
          <a:p>
            <a:r>
              <a:rPr lang="sl-SI" dirty="0" smtClean="0"/>
              <a:t>manj dela oz. olajšano delo aplikacijskih programerjev (del programske kode je zapisan le enkrat: na podatkovnem strežniku v obliki shranjenih procedur ali sprožilcev </a:t>
            </a:r>
            <a:r>
              <a:rPr lang="sl-SI" dirty="0" smtClean="0">
                <a:sym typeface="Wingdings" pitchFamily="2" charset="2"/>
              </a:rPr>
              <a:t> </a:t>
            </a:r>
            <a:r>
              <a:rPr lang="sl-SI" dirty="0" smtClean="0"/>
              <a:t>odjemalčeve aplikacije so krajše in enostavnejše)</a:t>
            </a:r>
          </a:p>
          <a:p>
            <a:r>
              <a:rPr lang="sl-SI" dirty="0" smtClean="0"/>
              <a:t>lažje delo sofisticiranih uporabnikov</a:t>
            </a:r>
          </a:p>
          <a:p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F4E4ED-8AB2-4B63-B003-8E9CFCB21A58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4</a:t>
            </a:fld>
            <a:endParaRPr lang="sl-SI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Negativni učinki uporabe shranjenih procedur in sprožilcev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učenje dodatnega proceduralnega programskega jezika, ki je odvisen od SUPB-ja (denimo PSQL, PL/SQL, …),</a:t>
            </a:r>
          </a:p>
          <a:p>
            <a:r>
              <a:rPr lang="sl-SI" dirty="0" smtClean="0"/>
              <a:t>vsak SUPB ima ‘svoj’ programski jezik </a:t>
            </a:r>
            <a:r>
              <a:rPr lang="sl-SI" dirty="0" smtClean="0">
                <a:sym typeface="Wingdings" pitchFamily="2" charset="2"/>
              </a:rPr>
              <a:t> </a:t>
            </a:r>
            <a:r>
              <a:rPr lang="sl-SI" dirty="0" smtClean="0"/>
              <a:t>manjša kompatibilnost med PB </a:t>
            </a:r>
            <a:r>
              <a:rPr lang="sl-SI" dirty="0" smtClean="0">
                <a:sym typeface="Wingdings" pitchFamily="2" charset="2"/>
              </a:rPr>
              <a:t></a:t>
            </a:r>
            <a:r>
              <a:rPr lang="sl-SI" dirty="0" smtClean="0"/>
              <a:t> težji prehodi na druge SUPB-je</a:t>
            </a:r>
          </a:p>
          <a:p>
            <a:r>
              <a:rPr lang="sl-SI" dirty="0" smtClean="0"/>
              <a:t>več dela za administratorja PB (z nadzorom, dajanjem dovoljenj, …)</a:t>
            </a:r>
          </a:p>
          <a:p>
            <a:r>
              <a:rPr lang="sl-SI" dirty="0" smtClean="0"/>
              <a:t>poveča se tudi velikost PB </a:t>
            </a:r>
            <a:r>
              <a:rPr lang="sl-SI" dirty="0" smtClean="0">
                <a:sym typeface="Wingdings" pitchFamily="2" charset="2"/>
              </a:rPr>
              <a:t> večje arhivske kopije</a:t>
            </a:r>
            <a:endParaRPr lang="sl-SI" dirty="0" smtClean="0"/>
          </a:p>
          <a:p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C35741-E6E3-4B14-B1CB-57EA9BDC0358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5</a:t>
            </a:fld>
            <a:endParaRPr lang="sl-S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Osnovni programski konstrukti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b="1" dirty="0" smtClean="0"/>
              <a:t>Shranjene procedure </a:t>
            </a:r>
            <a:r>
              <a:rPr lang="sl-SI" dirty="0" smtClean="0"/>
              <a:t>(</a:t>
            </a:r>
            <a:r>
              <a:rPr lang="sl-SI" dirty="0" err="1" smtClean="0"/>
              <a:t>stored</a:t>
            </a:r>
            <a:r>
              <a:rPr lang="sl-SI" dirty="0" smtClean="0"/>
              <a:t> procedure)</a:t>
            </a:r>
          </a:p>
          <a:p>
            <a:pPr lvl="1"/>
            <a:r>
              <a:rPr lang="it-IT" dirty="0" smtClean="0"/>
              <a:t>so</a:t>
            </a:r>
            <a:r>
              <a:rPr lang="sl-SI" dirty="0" smtClean="0"/>
              <a:t> rutine (programski moduli)</a:t>
            </a:r>
          </a:p>
          <a:p>
            <a:pPr lvl="1"/>
            <a:r>
              <a:rPr lang="sl-SI" dirty="0" smtClean="0"/>
              <a:t>shranjene so in se izvajajo na strežniku</a:t>
            </a:r>
          </a:p>
          <a:p>
            <a:pPr lvl="1"/>
            <a:r>
              <a:rPr lang="sl-SI" dirty="0" smtClean="0"/>
              <a:t>zahtevajo eksplicitno klicanje izvedbe</a:t>
            </a:r>
          </a:p>
          <a:p>
            <a:r>
              <a:rPr lang="sl-SI" b="1" dirty="0" smtClean="0"/>
              <a:t>Sprožilci</a:t>
            </a:r>
            <a:r>
              <a:rPr lang="sl-SI" dirty="0" smtClean="0"/>
              <a:t> (</a:t>
            </a:r>
            <a:r>
              <a:rPr lang="sl-SI" dirty="0" err="1" smtClean="0"/>
              <a:t>trigger</a:t>
            </a:r>
            <a:r>
              <a:rPr lang="sl-SI" dirty="0" smtClean="0"/>
              <a:t>)</a:t>
            </a:r>
          </a:p>
          <a:p>
            <a:pPr lvl="1"/>
            <a:r>
              <a:rPr lang="sl-SI" dirty="0" smtClean="0"/>
              <a:t>so ‘samo-vsebovane’ (</a:t>
            </a:r>
            <a:r>
              <a:rPr lang="sl-SI" dirty="0" err="1" smtClean="0"/>
              <a:t>self</a:t>
            </a:r>
            <a:r>
              <a:rPr lang="sl-SI" dirty="0" smtClean="0"/>
              <a:t>-</a:t>
            </a:r>
            <a:r>
              <a:rPr lang="sl-SI" dirty="0" err="1" smtClean="0"/>
              <a:t>contained</a:t>
            </a:r>
            <a:r>
              <a:rPr lang="sl-SI" dirty="0" smtClean="0"/>
              <a:t>) rutine/moduli, ki so povezani s tabelo (ali </a:t>
            </a:r>
            <a:r>
              <a:rPr lang="sl-SI" dirty="0" smtClean="0"/>
              <a:t>pogledom)</a:t>
            </a:r>
            <a:endParaRPr lang="sl-SI" dirty="0" smtClean="0"/>
          </a:p>
          <a:p>
            <a:pPr lvl="1"/>
            <a:r>
              <a:rPr lang="sl-SI" dirty="0" smtClean="0"/>
              <a:t>lahko jih obravnavamo kot neke vrste 'posebne shranjene procedure’ </a:t>
            </a:r>
          </a:p>
          <a:p>
            <a:pPr lvl="1"/>
            <a:r>
              <a:rPr lang="sl-SI" dirty="0" smtClean="0"/>
              <a:t>klicanje izvedbe je implicitno – samodejno ob izvedbi neke operacije, ki spremeni stanje PB (</a:t>
            </a:r>
            <a:r>
              <a:rPr lang="sl-SI" dirty="0" err="1" smtClean="0"/>
              <a:t>insert</a:t>
            </a:r>
            <a:r>
              <a:rPr lang="sl-SI" dirty="0" smtClean="0"/>
              <a:t>/delete/</a:t>
            </a:r>
            <a:r>
              <a:rPr lang="sl-SI" dirty="0" err="1" smtClean="0"/>
              <a:t>update</a:t>
            </a:r>
            <a:r>
              <a:rPr lang="sl-SI" dirty="0" smtClean="0"/>
              <a:t>)</a:t>
            </a: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E1DE07-D426-4420-935A-3318E1D3C3E7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6</a:t>
            </a:fld>
            <a:endParaRPr lang="sl-SI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Programiranje podatkovnega strežnika </a:t>
            </a:r>
            <a:r>
              <a:rPr lang="sl-SI" dirty="0" err="1" smtClean="0"/>
              <a:t>firebird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Uporablja se programski jezik PSQL</a:t>
            </a:r>
          </a:p>
          <a:p>
            <a:r>
              <a:rPr lang="sl-SI" dirty="0" smtClean="0"/>
              <a:t>Za kreiranje programskih modulov se uporablja SQL DDL  (CREATE PROCEDURE, CREATE TRIGGER, DROP …)</a:t>
            </a:r>
          </a:p>
          <a:p>
            <a:r>
              <a:rPr lang="sl-SI" dirty="0" smtClean="0"/>
              <a:t>znotraj programskih modulih se lahko uporabljajo stavki SQL DML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A73ACE-1047-4EFE-96EF-2776E6C46AA9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7</a:t>
            </a:fld>
            <a:endParaRPr lang="sl-S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Zmožnosti PSQL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Lokalne spremenljivke</a:t>
            </a:r>
          </a:p>
          <a:p>
            <a:r>
              <a:rPr lang="sl-SI" dirty="0" smtClean="0"/>
              <a:t>Vhodni / izhodni parametri programskih modulov</a:t>
            </a:r>
          </a:p>
          <a:p>
            <a:r>
              <a:rPr lang="sl-SI" dirty="0" smtClean="0"/>
              <a:t>Prirejanje vrednosti</a:t>
            </a:r>
          </a:p>
          <a:p>
            <a:r>
              <a:rPr lang="sl-SI" dirty="0" smtClean="0"/>
              <a:t>Vejitve</a:t>
            </a:r>
          </a:p>
          <a:p>
            <a:r>
              <a:rPr lang="sl-SI" dirty="0" smtClean="0"/>
              <a:t>Zanke</a:t>
            </a:r>
          </a:p>
          <a:p>
            <a:r>
              <a:rPr lang="sl-SI" dirty="0" smtClean="0"/>
              <a:t>Posebne kontekstne spremenljivke (</a:t>
            </a:r>
            <a:r>
              <a:rPr lang="sl-SI" dirty="0" err="1" smtClean="0"/>
              <a:t>old</a:t>
            </a:r>
            <a:r>
              <a:rPr lang="sl-SI" dirty="0" smtClean="0"/>
              <a:t> / </a:t>
            </a:r>
            <a:r>
              <a:rPr lang="sl-SI" dirty="0" err="1" smtClean="0"/>
              <a:t>new</a:t>
            </a:r>
            <a:r>
              <a:rPr lang="sl-SI" dirty="0" smtClean="0"/>
              <a:t>)</a:t>
            </a:r>
          </a:p>
          <a:p>
            <a:r>
              <a:rPr lang="sl-SI" dirty="0" smtClean="0"/>
              <a:t>Obravnava izjem</a:t>
            </a:r>
          </a:p>
          <a:p>
            <a:r>
              <a:rPr lang="sl-SI" dirty="0" smtClean="0"/>
              <a:t>Definiranje univerzalnih sprožilcev</a:t>
            </a:r>
          </a:p>
          <a:p>
            <a:r>
              <a:rPr lang="sl-SI" dirty="0" smtClean="0"/>
              <a:t>Definirane večkratnih sprožilcev, prioriteta</a:t>
            </a:r>
          </a:p>
          <a:p>
            <a:endParaRPr lang="sl-SI" dirty="0" smtClean="0"/>
          </a:p>
          <a:p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37516-7ED9-444D-8ACD-43A595565B1D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8</a:t>
            </a:fld>
            <a:endParaRPr lang="sl-S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Stavki PSQL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BEGIN</a:t>
            </a:r>
            <a:r>
              <a:rPr lang="sl-SI" dirty="0" smtClean="0"/>
              <a:t>  …</a:t>
            </a:r>
            <a:r>
              <a:rPr lang="en-US" dirty="0" smtClean="0"/>
              <a:t> END </a:t>
            </a:r>
            <a:r>
              <a:rPr lang="sl-SI" dirty="0" smtClean="0"/>
              <a:t>– za definiranje bloka programske kode (lahko so tudi gnezdeni)</a:t>
            </a:r>
          </a:p>
          <a:p>
            <a:r>
              <a:rPr lang="en-US" dirty="0" smtClean="0"/>
              <a:t>DECLARE VARIABLE </a:t>
            </a:r>
            <a:r>
              <a:rPr lang="sl-SI" dirty="0" smtClean="0"/>
              <a:t> - za deklariranje lokalnih spremenljivk</a:t>
            </a:r>
            <a:endParaRPr lang="en-US" dirty="0" smtClean="0"/>
          </a:p>
          <a:p>
            <a:r>
              <a:rPr lang="en-US" dirty="0" smtClean="0"/>
              <a:t>FOR SELECT </a:t>
            </a:r>
            <a:r>
              <a:rPr lang="sl-SI" dirty="0" smtClean="0"/>
              <a:t>…</a:t>
            </a:r>
            <a:r>
              <a:rPr lang="en-US" i="1" dirty="0" smtClean="0"/>
              <a:t> INTO </a:t>
            </a:r>
            <a:r>
              <a:rPr lang="sl-SI" i="1" dirty="0" smtClean="0"/>
              <a:t>…</a:t>
            </a:r>
            <a:r>
              <a:rPr lang="en-US" i="1" dirty="0" smtClean="0"/>
              <a:t> DO </a:t>
            </a:r>
            <a:r>
              <a:rPr lang="sl-SI" dirty="0" smtClean="0"/>
              <a:t>... – za iteracijo po množici / tabeli</a:t>
            </a:r>
          </a:p>
          <a:p>
            <a:r>
              <a:rPr lang="sl-SI" dirty="0" smtClean="0"/>
              <a:t>WHILE zanka</a:t>
            </a:r>
            <a:endParaRPr lang="sl-SI" i="1" dirty="0" smtClean="0"/>
          </a:p>
          <a:p>
            <a:r>
              <a:rPr lang="sl-SI" i="1" dirty="0" smtClean="0"/>
              <a:t>SUSPEND – </a:t>
            </a:r>
            <a:r>
              <a:rPr lang="sl-SI" dirty="0" smtClean="0"/>
              <a:t>za pošiljanje (vračanje) vrednosti izhodnih parametrov</a:t>
            </a:r>
          </a:p>
          <a:p>
            <a:r>
              <a:rPr lang="en-US" dirty="0" smtClean="0"/>
              <a:t>IF </a:t>
            </a:r>
            <a:r>
              <a:rPr lang="sl-SI" dirty="0" smtClean="0"/>
              <a:t>…</a:t>
            </a:r>
            <a:r>
              <a:rPr lang="en-US" dirty="0" smtClean="0"/>
              <a:t> THEN </a:t>
            </a:r>
            <a:r>
              <a:rPr lang="sl-SI" dirty="0" smtClean="0"/>
              <a:t>…</a:t>
            </a:r>
            <a:r>
              <a:rPr lang="en-US" dirty="0" smtClean="0"/>
              <a:t> ELSE </a:t>
            </a:r>
            <a:r>
              <a:rPr lang="sl-SI" dirty="0" smtClean="0"/>
              <a:t>…. – za vejitev</a:t>
            </a:r>
            <a:endParaRPr lang="en-US" dirty="0" smtClean="0"/>
          </a:p>
          <a:p>
            <a:r>
              <a:rPr lang="en-US" dirty="0" smtClean="0"/>
              <a:t>EXCEPTION </a:t>
            </a:r>
            <a:r>
              <a:rPr lang="sl-SI" dirty="0" smtClean="0"/>
              <a:t>… - za sprožanje uporabniško definiranih izjem</a:t>
            </a:r>
          </a:p>
          <a:p>
            <a:r>
              <a:rPr lang="en-US" dirty="0" smtClean="0"/>
              <a:t>WHEN </a:t>
            </a:r>
            <a:r>
              <a:rPr lang="sl-SI" dirty="0" smtClean="0"/>
              <a:t>… </a:t>
            </a:r>
            <a:r>
              <a:rPr lang="en-US" i="1" dirty="0" smtClean="0"/>
              <a:t>DO </a:t>
            </a:r>
            <a:r>
              <a:rPr lang="sl-SI" dirty="0" smtClean="0"/>
              <a:t>… - za prestrezanje in obravnavo izjem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8B206B-A5D2-43B3-89D0-7872370910E5}" type="datetime9">
              <a:rPr lang="sl-SI" smtClean="0"/>
              <a:t>28.1.2013 8:28:54</a:t>
            </a:fld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1FE258-EE79-4FBE-B597-1880752FF223}" type="slidenum">
              <a:rPr lang="sl-SI" smtClean="0"/>
              <a:t>9</a:t>
            </a:fld>
            <a:endParaRPr lang="sl-SI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</TotalTime>
  <Words>458</Words>
  <Application>Microsoft Office PowerPoint</Application>
  <PresentationFormat>Diaprojekcija na zaslonu (4:3)</PresentationFormat>
  <Paragraphs>74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0" baseType="lpstr">
      <vt:lpstr>Altana</vt:lpstr>
      <vt:lpstr>Programiranje podatkovnega strežnika</vt:lpstr>
      <vt:lpstr>Kaj je server-side programming? (programiranje podatkovnega strežnika)</vt:lpstr>
      <vt:lpstr> Pozitivni Učinki uporabe shranjenih procedur in sprožilcev / 1</vt:lpstr>
      <vt:lpstr> Pozitivni Učinki uporabe shranjenih procedur in sprožilcev / 2</vt:lpstr>
      <vt:lpstr>Negativni učinki uporabe shranjenih procedur in sprožilcev</vt:lpstr>
      <vt:lpstr>Osnovni programski konstrukti</vt:lpstr>
      <vt:lpstr>Programiranje podatkovnega strežnika firebird</vt:lpstr>
      <vt:lpstr>Zmožnosti PSQL</vt:lpstr>
      <vt:lpstr>Stavki PSQL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podatkovnega strežnika</dc:title>
  <dc:creator>Mit</dc:creator>
  <cp:lastModifiedBy>Vegova Ljubljana</cp:lastModifiedBy>
  <cp:revision>16</cp:revision>
  <dcterms:created xsi:type="dcterms:W3CDTF">2010-10-09T20:25:01Z</dcterms:created>
  <dcterms:modified xsi:type="dcterms:W3CDTF">2013-01-28T07:32:14Z</dcterms:modified>
</cp:coreProperties>
</file>