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74" r:id="rId4"/>
    <p:sldId id="260" r:id="rId5"/>
    <p:sldId id="278" r:id="rId6"/>
    <p:sldId id="275" r:id="rId7"/>
    <p:sldId id="276" r:id="rId8"/>
    <p:sldId id="277" r:id="rId9"/>
    <p:sldId id="279" r:id="rId10"/>
    <p:sldId id="257" r:id="rId11"/>
    <p:sldId id="280" r:id="rId12"/>
    <p:sldId id="282" r:id="rId13"/>
    <p:sldId id="283" r:id="rId14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8" autoAdjust="0"/>
    <p:restoredTop sz="94660"/>
  </p:normalViewPr>
  <p:slideViewPr>
    <p:cSldViewPr>
      <p:cViewPr>
        <p:scale>
          <a:sx n="87" d="100"/>
          <a:sy n="87" d="100"/>
        </p:scale>
        <p:origin x="-702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3207-CDC4-41E0-A2EB-8D42A81AD4A0}" type="datetimeFigureOut">
              <a:rPr lang="sl-SI" smtClean="0"/>
              <a:pPr/>
              <a:t>28.1.2013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B724-62D1-4B67-A13A-CB02B0BDBB34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484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35E8A-DFFC-4C75-94D8-37C7B8F6FE71}" type="datetimeFigureOut">
              <a:rPr lang="sl-SI" smtClean="0"/>
              <a:pPr/>
              <a:t>28.1.2013</a:t>
            </a:fld>
            <a:endParaRPr lang="sl-SI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DFFD9-D3B0-4E92-847D-51B5D5E7E050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0140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DFFD9-D3B0-4E92-847D-51B5D5E7E050}" type="slidenum">
              <a:rPr lang="sl-SI" smtClean="0"/>
              <a:pPr/>
              <a:t>1</a:t>
            </a:fld>
            <a:endParaRPr lang="sl-S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C870CF2-03F7-4580-9DC1-BEF3F969644A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avokot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avokot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konek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ven konek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ven konek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konek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konek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ven konek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avokot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DEC-5E16-4665-82EE-1D1BDEC483E6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B9C-A18D-4B27-9733-A401A41F150F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F76E74-DB5E-4E4B-8F72-B7ABCB9AC48E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9772F76-E820-44E2-A542-C9B07FAE960D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konek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ven konek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konek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konek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ven konek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avokot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ven konek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31B-167E-484F-8791-A02C31C192E6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419A-B98F-47BA-828C-1A979FEC18BB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6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9CBD1B-1102-47AE-A37E-6526CD86BFE0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7F5-6605-4FFC-B9D4-BCFB491D3FD4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ven konek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8" name="Raven konek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ven konek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ven konek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konek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21" name="Ograda datum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CD6A44-78F5-4D2A-A993-C887FE8C5AC5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22" name="Ograda številke diapoz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23" name="Ograda no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ven konek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10" name="Raven konek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ven konek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ven konek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ven konek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D30045-24F8-4698-A0B0-3D9B8774EEBF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18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21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konek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6F660C-0CC5-4763-806C-6FDDD8B14618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Raven konek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ven konek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konek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1FE258-EE79-4FBE-B597-1880752FF223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Shranjene procedure 2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Procedure za izbiranje (</a:t>
            </a:r>
            <a:r>
              <a:rPr lang="sl-SI" dirty="0" err="1" smtClean="0"/>
              <a:t>selectable</a:t>
            </a:r>
            <a:r>
              <a:rPr lang="sl-SI" dirty="0" smtClean="0"/>
              <a:t>)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2. Primer procedure za izbiranje z vhodnim parametrom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873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l-SI" sz="2600" dirty="0" smtClean="0">
                <a:cs typeface="Courier New" pitchFamily="49" charset="0"/>
              </a:rPr>
              <a:t>/* procedure izpiše le tiste vrstice tabele1, pri katerih je vrednost atributa </a:t>
            </a:r>
            <a:r>
              <a:rPr lang="sl-SI" sz="2600" dirty="0" err="1" smtClean="0">
                <a:cs typeface="Courier New" pitchFamily="49" charset="0"/>
              </a:rPr>
              <a:t>zap</a:t>
            </a:r>
            <a:r>
              <a:rPr lang="sl-SI" sz="2600" dirty="0" smtClean="0">
                <a:cs typeface="Courier New" pitchFamily="49" charset="0"/>
              </a:rPr>
              <a:t>_st manjša od vrednosti vhodnega parametra zg_meja */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set term !! ;</a:t>
            </a:r>
          </a:p>
          <a:p>
            <a:pPr>
              <a:buNone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procedure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IzpisiNekatere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(zg_meja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) RETURNS (x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, y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) AS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Tabela1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zap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_st&lt;:zg_meja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:x,:y do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begin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suspend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sl-SI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!!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set term ; !!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4EE67E4-A4A7-40DB-9D71-8F1370137745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10</a:t>
            </a:fld>
            <a:endParaRPr lang="sl-SI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2.1. Uvoz in izvedba procedure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SQL&gt; in 'c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:\vaje\demo_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proc3.sql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izpisinekatere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          X            Y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============ ============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          1            2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          2            4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          3            6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           8</a:t>
            </a:r>
          </a:p>
          <a:p>
            <a:pPr>
              <a:buNone/>
            </a:pP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SQL&gt;</a:t>
            </a:r>
            <a:endParaRPr lang="sl-SI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0CB3FF-DFD1-4AD0-B63C-06F33C1367EC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11</a:t>
            </a:fld>
            <a:endParaRPr lang="sl-SI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3. Primer procedure za izbiranje (vhodni + izhodni parametri + oblikovanje izpisa)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l-SI" dirty="0" smtClean="0">
                <a:cs typeface="Courier New" pitchFamily="49" charset="0"/>
              </a:rPr>
              <a:t>/* </a:t>
            </a:r>
            <a:r>
              <a:rPr lang="sl-SI" dirty="0" smtClean="0">
                <a:cs typeface="Courier New" pitchFamily="49" charset="0"/>
              </a:rPr>
              <a:t>procedura </a:t>
            </a:r>
            <a:r>
              <a:rPr lang="sl-SI" dirty="0" smtClean="0">
                <a:cs typeface="Courier New" pitchFamily="49" charset="0"/>
              </a:rPr>
              <a:t>v besedilni obliki </a:t>
            </a:r>
            <a:r>
              <a:rPr lang="sl-SI" i="1" dirty="0" smtClean="0">
                <a:cs typeface="Courier New" pitchFamily="49" charset="0"/>
              </a:rPr>
              <a:t>‘prvi podatek= </a:t>
            </a:r>
            <a:r>
              <a:rPr lang="sl-SI" i="1" dirty="0" err="1" smtClean="0">
                <a:cs typeface="Courier New" pitchFamily="49" charset="0"/>
              </a:rPr>
              <a:t>nn</a:t>
            </a:r>
            <a:r>
              <a:rPr lang="sl-SI" i="1" dirty="0" smtClean="0">
                <a:cs typeface="Courier New" pitchFamily="49" charset="0"/>
              </a:rPr>
              <a:t> drugi podatek=</a:t>
            </a:r>
            <a:r>
              <a:rPr lang="sl-SI" i="1" dirty="0" err="1" smtClean="0">
                <a:cs typeface="Courier New" pitchFamily="49" charset="0"/>
              </a:rPr>
              <a:t>kk</a:t>
            </a:r>
            <a:r>
              <a:rPr lang="sl-SI" dirty="0" smtClean="0">
                <a:cs typeface="Courier New" pitchFamily="49" charset="0"/>
              </a:rPr>
              <a:t>’ izpiše le tiste vrstice tabele1, pri katerih je vrednost atributa </a:t>
            </a:r>
            <a:r>
              <a:rPr lang="sl-SI" dirty="0" err="1" smtClean="0">
                <a:cs typeface="Courier New" pitchFamily="49" charset="0"/>
              </a:rPr>
              <a:t>zap</a:t>
            </a:r>
            <a:r>
              <a:rPr lang="sl-SI" dirty="0" smtClean="0">
                <a:cs typeface="Courier New" pitchFamily="49" charset="0"/>
              </a:rPr>
              <a:t>_st manjša od vrednosti vhodnega parametra meja */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set term !! ;</a:t>
            </a:r>
          </a:p>
          <a:p>
            <a:pPr>
              <a:buNone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procedure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OblikovanIzpis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(meja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RETURNS (besedilo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(80)) AS</a:t>
            </a:r>
          </a:p>
          <a:p>
            <a:pPr>
              <a:buNone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declare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declare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Tabela1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zap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_st&lt;:meja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:x,:y do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begin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besedilo = 'prvi podatek=' ||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cast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(x as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(3)) || ' drugi podatek=' ||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cast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(y as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(3));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suspend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sl-SI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!!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set term ; !!</a:t>
            </a:r>
            <a:endParaRPr lang="sl-SI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2AD365-B615-4454-93AB-A29D7AE8DB1E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12</a:t>
            </a:fld>
            <a:endParaRPr lang="sl-SI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3.1. Uvoz, napačna in pravilna izvedba procedure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SQL&gt; in 'c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:\vaje\demo_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proc4.sql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'; 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sl-SI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sl-SI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sl-SI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oblikovanizpis</a:t>
            </a:r>
            <a:r>
              <a:rPr lang="sl-SI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sl-SI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sl-SI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failed</a:t>
            </a:r>
            <a:r>
              <a:rPr lang="sl-SI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SQLCODE = -902</a:t>
            </a:r>
          </a:p>
          <a:p>
            <a:pPr>
              <a:buNone/>
            </a:pPr>
            <a:r>
              <a:rPr lang="sl-SI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Dynamic</a:t>
            </a:r>
            <a:r>
              <a:rPr lang="sl-SI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SQL </a:t>
            </a:r>
            <a:r>
              <a:rPr lang="sl-SI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endParaRPr lang="sl-SI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sl-SI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sl-SI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parameter </a:t>
            </a:r>
            <a:r>
              <a:rPr lang="sl-SI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mismatch</a:t>
            </a:r>
            <a:r>
              <a:rPr lang="sl-SI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sl-SI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procedure OBLIKOVANIZPIS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000" b="1" dirty="0" err="1" smtClean="0">
                <a:latin typeface="Courier New" pitchFamily="49" charset="0"/>
                <a:cs typeface="Courier New" pitchFamily="49" charset="0"/>
              </a:rPr>
              <a:t>oblikovanizpis</a:t>
            </a: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(4)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BESEDILO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==================================================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prvi podatek=1   drugi podatek=2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prvi podatek=2   drugi podatek=4</a:t>
            </a: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prvi podatek=3   drugi podatek=6</a:t>
            </a:r>
          </a:p>
          <a:p>
            <a:pPr>
              <a:buNone/>
            </a:pP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SQL&gt;</a:t>
            </a:r>
            <a:endParaRPr lang="sl-SI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66B4A7-540D-40CB-A65F-8F11443DDA1A}" type="datetime9">
              <a:rPr lang="sl-SI" smtClean="0"/>
              <a:t>28.1.2013 8:32:21</a:t>
            </a:fld>
            <a:endParaRPr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13</a:t>
            </a:fld>
            <a:endParaRPr lang="sl-S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Značilnosti shranjenih procedur za izbiranje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Izhod (</a:t>
            </a:r>
            <a:r>
              <a:rPr lang="sl-SI" dirty="0" err="1" smtClean="0"/>
              <a:t>output</a:t>
            </a:r>
            <a:r>
              <a:rPr lang="sl-SI" dirty="0" smtClean="0"/>
              <a:t>) sestavlja ena ali več vrstic podatkov – neke vrste ‘virtualna tabela’</a:t>
            </a:r>
          </a:p>
          <a:p>
            <a:r>
              <a:rPr lang="sl-SI" dirty="0" smtClean="0"/>
              <a:t>Izvajanje zahtevamo s stavkom SELECT (enako kakor branje podatkov iz tabele)</a:t>
            </a:r>
          </a:p>
          <a:p>
            <a:r>
              <a:rPr lang="sl-SI" dirty="0" smtClean="0"/>
              <a:t>Vhodni parametri so opcijski</a:t>
            </a:r>
          </a:p>
          <a:p>
            <a:r>
              <a:rPr lang="sl-SI" dirty="0" smtClean="0"/>
              <a:t>Izhodni parameter (parametri) so obvezni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533F5C-4768-4B7F-85D4-E867F4725B07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2</a:t>
            </a:fld>
            <a:endParaRPr lang="sl-S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r>
              <a:rPr lang="sl-SI" dirty="0" smtClean="0"/>
              <a:t>Postopek izvedbe shranjene procedure za izbiranje</a:t>
            </a:r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D27B0F9-C60F-4C52-8FCE-8B9AD4938663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3</a:t>
            </a:fld>
            <a:endParaRPr lang="sl-SI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120680" cy="549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err="1" smtClean="0"/>
              <a:t>Sinaksa</a:t>
            </a:r>
            <a:r>
              <a:rPr lang="sl-SI" dirty="0" smtClean="0"/>
              <a:t> 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ime_procedure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(argument1 tip1, …) 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RETURNS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argumentx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tip x, …)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DECLARE VARIABLE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spr1 tip1;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/*blok kode oz. stavki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sl-SI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/*vračanje vrednosti 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– stavek </a:t>
            </a: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SUSPEND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/* sledi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terminator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*/ </a:t>
            </a:r>
            <a:endParaRPr lang="sl-SI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5C27D0-0218-4FE2-B216-3C565C0C3EEB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4</a:t>
            </a:fld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Klic procedure za izbiranje – podobno kot branje iz ‘navadne’ tabele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Če ima le izhodne argumente</a:t>
            </a:r>
          </a:p>
          <a:p>
            <a:pPr lvl="1"/>
            <a:r>
              <a:rPr lang="sl-SI" dirty="0" smtClean="0"/>
              <a:t>SELECT * FROM ime_procedure;</a:t>
            </a:r>
          </a:p>
          <a:p>
            <a:pPr lvl="1"/>
            <a:r>
              <a:rPr lang="sl-SI" dirty="0" smtClean="0"/>
              <a:t>SELECT </a:t>
            </a:r>
            <a:r>
              <a:rPr lang="sl-SI" dirty="0" err="1" smtClean="0"/>
              <a:t>argumentx</a:t>
            </a:r>
            <a:r>
              <a:rPr lang="sl-SI" dirty="0" smtClean="0"/>
              <a:t>, … FROM ime_procedure;</a:t>
            </a:r>
          </a:p>
          <a:p>
            <a:endParaRPr lang="sl-SI" dirty="0" smtClean="0"/>
          </a:p>
          <a:p>
            <a:r>
              <a:rPr lang="sl-SI" dirty="0" smtClean="0"/>
              <a:t>Če ima vhodne in izhodne argumente</a:t>
            </a:r>
          </a:p>
          <a:p>
            <a:pPr lvl="1"/>
            <a:r>
              <a:rPr lang="sl-SI" dirty="0" smtClean="0"/>
              <a:t>SELECT * FROM ime_procedure (argument1, …);</a:t>
            </a:r>
          </a:p>
          <a:p>
            <a:pPr lvl="1"/>
            <a:r>
              <a:rPr lang="sl-SI" dirty="0" smtClean="0"/>
              <a:t>SELECT </a:t>
            </a:r>
            <a:r>
              <a:rPr lang="sl-SI" dirty="0" err="1" smtClean="0"/>
              <a:t>argumentx</a:t>
            </a:r>
            <a:r>
              <a:rPr lang="sl-SI" dirty="0" smtClean="0"/>
              <a:t>, … FROM ime_procedure(argument1, …);</a:t>
            </a:r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6C5268-A285-40EC-A345-FA11F5086689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5</a:t>
            </a:fld>
            <a:endParaRPr lang="sl-S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Praktična navodila - 1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Za branje podatkov iz tabele se uporablja zanka FOR</a:t>
            </a:r>
          </a:p>
          <a:p>
            <a:r>
              <a:rPr lang="sl-SI" dirty="0" smtClean="0"/>
              <a:t>Sintaksa zanke FOR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 stavek_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INTO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lokalne_spremenljivke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DO 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/* blok stavkov */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/*največkrat je zadnji stavek SUSPEND*/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sl-SI" dirty="0" smtClean="0"/>
              <a:t>Za besedo </a:t>
            </a:r>
            <a:r>
              <a:rPr lang="sl-SI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smtClean="0"/>
              <a:t>ni podpičja</a:t>
            </a:r>
          </a:p>
          <a:p>
            <a:r>
              <a:rPr lang="sl-SI" dirty="0" smtClean="0"/>
              <a:t>Na koncu modula vrnite </a:t>
            </a:r>
            <a:r>
              <a:rPr lang="sl-SI" dirty="0" err="1" smtClean="0"/>
              <a:t>terminator</a:t>
            </a:r>
            <a:r>
              <a:rPr lang="sl-SI" dirty="0" smtClean="0"/>
              <a:t> v prvotno obliko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5E2F48-9349-45BA-87DD-DABC3DA89D06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6</a:t>
            </a:fld>
            <a:endParaRPr lang="sl-SI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Praktična navodila - 2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Podatke, ki jih preberemo iz tabele (ali druge procedure) shranjujemo v lokalne spremenljivke</a:t>
            </a:r>
          </a:p>
          <a:p>
            <a:r>
              <a:rPr lang="sl-SI" dirty="0" smtClean="0"/>
              <a:t>Ko lokalno spremenljivko uporabljamo znotraj stavka SELECT (ali kateregakoli drugega stavka SQL), pred ime spremenljivke pišemo : (dvopičje)</a:t>
            </a:r>
          </a:p>
          <a:p>
            <a:r>
              <a:rPr lang="sl-SI" dirty="0" smtClean="0"/>
              <a:t>Če je stavek SUSPEND izven zanke, vrne samo zadnje vrednosti izhodnih argumentov</a:t>
            </a:r>
          </a:p>
          <a:p>
            <a:r>
              <a:rPr lang="sl-SI" dirty="0" smtClean="0"/>
              <a:t>PSQL ni občutljiv na velike/male črke</a:t>
            </a:r>
          </a:p>
          <a:p>
            <a:r>
              <a:rPr lang="sl-SI" dirty="0" smtClean="0"/>
              <a:t>Programske module pišite čitljivo (z zamiki)</a:t>
            </a:r>
          </a:p>
          <a:p>
            <a:r>
              <a:rPr lang="sl-SI" dirty="0" smtClean="0"/>
              <a:t>Uporabljajte komentar:</a:t>
            </a:r>
          </a:p>
          <a:p>
            <a:pPr lvl="1"/>
            <a:r>
              <a:rPr lang="sl-SI" dirty="0" smtClean="0"/>
              <a:t>/* 1. oblika za komentiranje – enako kot v C++,Javi */</a:t>
            </a:r>
          </a:p>
          <a:p>
            <a:pPr lvl="1"/>
            <a:r>
              <a:rPr lang="sl-SI" dirty="0" smtClean="0"/>
              <a:t>-- druga oblika; komentar gre do konca vrstice</a:t>
            </a:r>
          </a:p>
          <a:p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2EB632-15D7-43B8-B4DB-0032AB0D7C5F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7</a:t>
            </a:fld>
            <a:endParaRPr lang="sl-SI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1. Primer procedure za izbiranje brez vhodnih parametrov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l-SI" dirty="0" smtClean="0">
                <a:cs typeface="Courier New" pitchFamily="49" charset="0"/>
              </a:rPr>
              <a:t>/* procedura izpiše vsebino tabele1, s tem da sta podatka virtualne tabele x in y */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set term !! ;</a:t>
            </a:r>
          </a:p>
          <a:p>
            <a:pPr>
              <a:buNone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procedure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IzpisiVse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RETURNS (x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, y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) AS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Tabela1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:x,:y do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begin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suspend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sl-SI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!!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set term ; !!</a:t>
            </a:r>
            <a:endParaRPr lang="sl-SI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FD75D1-8222-40F3-B6B0-4A836C6F8BBC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8</a:t>
            </a:fld>
            <a:endParaRPr lang="sl-SI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1.1. Uvoz in izvedba procedure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SQL&gt; in 'c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:\vaje\demo_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proc2.sql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izpisivse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       X            Y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============ ============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       1            2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       2            4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       3            6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       4            8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       5           10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       6           12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       7           14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       8           16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       9           18</a:t>
            </a: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      10           20</a:t>
            </a:r>
          </a:p>
          <a:p>
            <a:pPr>
              <a:buNone/>
            </a:pPr>
            <a:endParaRPr lang="sl-SI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SQL&gt;</a:t>
            </a:r>
            <a:endParaRPr lang="sl-SI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E45B6D-392B-41AF-A61E-7DEE895D21B2}" type="datetime9">
              <a:rPr lang="sl-SI" smtClean="0"/>
              <a:t>28.1.2013 8:32:21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pPr/>
              <a:t>9</a:t>
            </a:fld>
            <a:endParaRPr lang="sl-SI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768</TotalTime>
  <Words>751</Words>
  <Application>Microsoft Office PowerPoint</Application>
  <PresentationFormat>Diaprojekcija na zaslonu (4:3)</PresentationFormat>
  <Paragraphs>150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13</vt:i4>
      </vt:variant>
    </vt:vector>
  </HeadingPairs>
  <TitlesOfParts>
    <vt:vector size="14" baseType="lpstr">
      <vt:lpstr>Altana</vt:lpstr>
      <vt:lpstr>Shranjene procedure 2</vt:lpstr>
      <vt:lpstr>Značilnosti shranjenih procedur za izbiranje</vt:lpstr>
      <vt:lpstr>Postopek izvedbe shranjene procedure za izbiranje</vt:lpstr>
      <vt:lpstr>Sinaksa </vt:lpstr>
      <vt:lpstr>Klic procedure za izbiranje – podobno kot branje iz ‘navadne’ tabele</vt:lpstr>
      <vt:lpstr>Praktična navodila - 1</vt:lpstr>
      <vt:lpstr>Praktična navodila - 2</vt:lpstr>
      <vt:lpstr>1. Primer procedure za izbiranje brez vhodnih parametrov</vt:lpstr>
      <vt:lpstr>1.1. Uvoz in izvedba procedure</vt:lpstr>
      <vt:lpstr> 2. Primer procedure za izbiranje z vhodnim parametrom</vt:lpstr>
      <vt:lpstr>2.1. Uvoz in izvedba procedure</vt:lpstr>
      <vt:lpstr>3. Primer procedure za izbiranje (vhodni + izhodni parametri + oblikovanje izpisa)</vt:lpstr>
      <vt:lpstr>3.1. Uvoz, napačna in pravilna izvedba procedure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podatkovnega strežnika</dc:title>
  <dc:creator>Mit</dc:creator>
  <cp:lastModifiedBy>Vegova Ljubljana</cp:lastModifiedBy>
  <cp:revision>90</cp:revision>
  <dcterms:created xsi:type="dcterms:W3CDTF">2010-10-09T20:25:01Z</dcterms:created>
  <dcterms:modified xsi:type="dcterms:W3CDTF">2013-01-28T07:38:43Z</dcterms:modified>
</cp:coreProperties>
</file>