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6" r:id="rId3"/>
    <p:sldId id="284" r:id="rId4"/>
    <p:sldId id="289" r:id="rId5"/>
    <p:sldId id="285" r:id="rId6"/>
    <p:sldId id="286" r:id="rId7"/>
    <p:sldId id="290" r:id="rId8"/>
    <p:sldId id="291" r:id="rId9"/>
    <p:sldId id="287" r:id="rId10"/>
    <p:sldId id="292" r:id="rId11"/>
    <p:sldId id="288" r:id="rId12"/>
    <p:sldId id="294" r:id="rId13"/>
    <p:sldId id="295" r:id="rId14"/>
    <p:sldId id="296" r:id="rId15"/>
  </p:sldIdLst>
  <p:sldSz cx="9144000" cy="6858000" type="screen4x3"/>
  <p:notesSz cx="6858000" cy="9144000"/>
  <p:defaultTextStyle>
    <a:defPPr>
      <a:defRPr lang="sl-SI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78" autoAdjust="0"/>
    <p:restoredTop sz="94660"/>
  </p:normalViewPr>
  <p:slideViewPr>
    <p:cSldViewPr>
      <p:cViewPr>
        <p:scale>
          <a:sx n="68" d="100"/>
          <a:sy n="68" d="100"/>
        </p:scale>
        <p:origin x="-2916" y="-10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glav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3" name="Ograda datum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F97D820-16CF-4D51-9C2F-3D7EC7D2DEF9}" type="datetimeFigureOut">
              <a:rPr lang="sl-SI"/>
              <a:pPr>
                <a:defRPr/>
              </a:pPr>
              <a:t>11.2.2013</a:t>
            </a:fld>
            <a:endParaRPr lang="sl-SI"/>
          </a:p>
        </p:txBody>
      </p:sp>
      <p:sp>
        <p:nvSpPr>
          <p:cNvPr id="4" name="Ograda no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DEB4905-CD22-48F5-BA34-95F564BB5B9F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019670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glav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3" name="Ograda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3FBA968-62B2-4F33-BCEE-D435015AFA22}" type="datetimeFigureOut">
              <a:rPr lang="sl-SI"/>
              <a:pPr>
                <a:defRPr/>
              </a:pPr>
              <a:t>11.2.2013</a:t>
            </a:fld>
            <a:endParaRPr lang="sl-SI"/>
          </a:p>
        </p:txBody>
      </p:sp>
      <p:sp>
        <p:nvSpPr>
          <p:cNvPr id="4" name="Ograda stranske slik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l-SI" noProof="0"/>
          </a:p>
        </p:txBody>
      </p:sp>
      <p:sp>
        <p:nvSpPr>
          <p:cNvPr id="5" name="Ograda opomb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 noProof="0" smtClean="0"/>
              <a:t>Kliknite, če želite urediti sloge besedila matrice</a:t>
            </a:r>
          </a:p>
          <a:p>
            <a:pPr lvl="1"/>
            <a:r>
              <a:rPr lang="sl-SI" noProof="0" smtClean="0"/>
              <a:t>Druga raven</a:t>
            </a:r>
          </a:p>
          <a:p>
            <a:pPr lvl="2"/>
            <a:r>
              <a:rPr lang="sl-SI" noProof="0" smtClean="0"/>
              <a:t>Tretja raven</a:t>
            </a:r>
          </a:p>
          <a:p>
            <a:pPr lvl="3"/>
            <a:r>
              <a:rPr lang="sl-SI" noProof="0" smtClean="0"/>
              <a:t>Četrta raven</a:t>
            </a:r>
          </a:p>
          <a:p>
            <a:pPr lvl="4"/>
            <a:r>
              <a:rPr lang="sl-SI" noProof="0" smtClean="0"/>
              <a:t>Peta raven</a:t>
            </a:r>
            <a:endParaRPr lang="sl-SI" noProof="0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300F2C4-B323-4E82-8DDC-43B7256C2ABA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50395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grada stranske slik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Ograda opomb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l-SI" smtClean="0"/>
          </a:p>
        </p:txBody>
      </p:sp>
      <p:sp>
        <p:nvSpPr>
          <p:cNvPr id="22532" name="Ograda številke diapozitiva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2395FA-9EB0-484F-9300-91C282333567}" type="slidenum">
              <a:rPr lang="sl-SI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sl-SI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kotnik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Pravokotnik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Pravokotnik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Pravokotnik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aven konektor 1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Raven konektor 2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Raven konektor 23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aven konektor 24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Raven konektor 25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Raven konektor 26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Pravokotnik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Elipsa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Elipsa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Elipsa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Elipsa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Elipsa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Naslov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sl-SI" smtClean="0"/>
              <a:t>Kliknite, če želite urediti slog naslova matrice</a:t>
            </a:r>
            <a:endParaRPr lang="en-US"/>
          </a:p>
        </p:txBody>
      </p:sp>
      <p:sp>
        <p:nvSpPr>
          <p:cNvPr id="9" name="Podnaslov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sl-SI" smtClean="0"/>
              <a:t>Kliknite, če želite urediti slog podnaslova matrice</a:t>
            </a:r>
            <a:endParaRPr lang="en-US"/>
          </a:p>
        </p:txBody>
      </p:sp>
      <p:sp>
        <p:nvSpPr>
          <p:cNvPr id="22" name="Ograda datum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AB71C2-622D-4E3A-B68A-52CB08288150}" type="datetime9">
              <a:rPr lang="sl-SI"/>
              <a:pPr>
                <a:defRPr/>
              </a:pPr>
              <a:t>11.2.2013 9:46:44</a:t>
            </a:fld>
            <a:endParaRPr lang="sl-SI"/>
          </a:p>
        </p:txBody>
      </p:sp>
      <p:sp>
        <p:nvSpPr>
          <p:cNvPr id="23" name="Ograda no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24" name="Ograda številke diapozitiva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ED7183-3B3A-44D2-B3CF-C6654E1D2BE9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291599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en-US"/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/>
          </a:p>
        </p:txBody>
      </p:sp>
      <p:sp>
        <p:nvSpPr>
          <p:cNvPr id="4" name="Ograda datum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ABD16C-ACAD-46C8-A804-D510E08366BD}" type="datetime9">
              <a:rPr lang="sl-SI"/>
              <a:pPr>
                <a:defRPr/>
              </a:pPr>
              <a:t>11.2.2013 9:46:44</a:t>
            </a:fld>
            <a:endParaRPr lang="sl-SI"/>
          </a:p>
        </p:txBody>
      </p:sp>
      <p:sp>
        <p:nvSpPr>
          <p:cNvPr id="5" name="Ograd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6" name="Ograda številke diapozitiva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A516D5-707F-4F87-96C8-FB47B7ED486D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57729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sl-SI" smtClean="0"/>
              <a:t>Kliknite, če želite urediti slog naslova matrice</a:t>
            </a:r>
            <a:endParaRPr lang="en-US"/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/>
          </a:p>
        </p:txBody>
      </p:sp>
      <p:sp>
        <p:nvSpPr>
          <p:cNvPr id="4" name="Ograda datum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0DD61A-89A3-4338-960D-37B7EA9A1942}" type="datetime9">
              <a:rPr lang="sl-SI"/>
              <a:pPr>
                <a:defRPr/>
              </a:pPr>
              <a:t>11.2.2013 9:46:44</a:t>
            </a:fld>
            <a:endParaRPr lang="sl-SI"/>
          </a:p>
        </p:txBody>
      </p:sp>
      <p:sp>
        <p:nvSpPr>
          <p:cNvPr id="5" name="Ograd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6" name="Ograda številke diapozitiva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86FD53-146F-48F8-BE5B-9672CE617ECE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42498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en-US"/>
          </a:p>
        </p:txBody>
      </p:sp>
      <p:sp>
        <p:nvSpPr>
          <p:cNvPr id="8" name="Ograda vsebine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/>
          </a:p>
        </p:txBody>
      </p:sp>
      <p:sp>
        <p:nvSpPr>
          <p:cNvPr id="4" name="Ograda datum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C7A9FBB-80C7-47A2-80D0-26EA08CE4A81}" type="datetime9">
              <a:rPr lang="sl-SI"/>
              <a:pPr>
                <a:defRPr/>
              </a:pPr>
              <a:t>11.2.2013 9:46:44</a:t>
            </a:fld>
            <a:endParaRPr lang="sl-SI"/>
          </a:p>
        </p:txBody>
      </p:sp>
      <p:sp>
        <p:nvSpPr>
          <p:cNvPr id="5" name="Ograda številke diapozitiva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7EDEE4E-BBB2-4641-85C7-B27238A3E54F}" type="slidenum">
              <a:rPr lang="sl-SI"/>
              <a:pPr>
                <a:defRPr/>
              </a:pPr>
              <a:t>‹#›</a:t>
            </a:fld>
            <a:endParaRPr lang="sl-SI"/>
          </a:p>
        </p:txBody>
      </p:sp>
      <p:sp>
        <p:nvSpPr>
          <p:cNvPr id="6" name="Ograda noge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69462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Glava odsek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kotnik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Pravokotnik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Pravokotnik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Pravokotnik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aven konektor 1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aven konektor 2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Raven konektor 23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Raven konektor 24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Raven konektor 25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Pravokotnik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Elipsa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Elipsa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Elipsa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Elipsa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Elipsa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Raven konektor 32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sl-SI" smtClean="0"/>
              <a:t>Kliknite, če želite urediti slog naslova matrice</a:t>
            </a:r>
            <a:endParaRPr lang="en-US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20" name="Ograda datum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7A3B16-FF2E-4C63-8784-B937775BA09A}" type="datetime9">
              <a:rPr lang="sl-SI"/>
              <a:pPr>
                <a:defRPr/>
              </a:pPr>
              <a:t>11.2.2013 9:46:44</a:t>
            </a:fld>
            <a:endParaRPr lang="sl-SI"/>
          </a:p>
        </p:txBody>
      </p:sp>
      <p:sp>
        <p:nvSpPr>
          <p:cNvPr id="21" name="Ograda no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22" name="Ograda številke diapozitiva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CFF8B6-2366-4863-B4B5-C330A9F8DA2A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71687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en-US"/>
          </a:p>
        </p:txBody>
      </p:sp>
      <p:sp>
        <p:nvSpPr>
          <p:cNvPr id="9" name="Ograda vsebine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/>
          </a:p>
        </p:txBody>
      </p:sp>
      <p:sp>
        <p:nvSpPr>
          <p:cNvPr id="11" name="Ograda vsebine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/>
          </a:p>
        </p:txBody>
      </p:sp>
      <p:sp>
        <p:nvSpPr>
          <p:cNvPr id="5" name="Ograda datum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ECB3D8-399D-4E3C-8D9D-28FC1774B07C}" type="datetime9">
              <a:rPr lang="sl-SI"/>
              <a:pPr>
                <a:defRPr/>
              </a:pPr>
              <a:t>11.2.2013 9:46:44</a:t>
            </a:fld>
            <a:endParaRPr lang="sl-SI"/>
          </a:p>
        </p:txBody>
      </p:sp>
      <p:sp>
        <p:nvSpPr>
          <p:cNvPr id="6" name="Ograd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7" name="Ograda številke diapozitiva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E82537-77EF-4318-9EC5-07861C454AB9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0244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l-SI" smtClean="0"/>
              <a:t>Kliknite, če želite urediti slog naslova matrice</a:t>
            </a:r>
            <a:endParaRPr lang="en-US"/>
          </a:p>
        </p:txBody>
      </p:sp>
      <p:sp>
        <p:nvSpPr>
          <p:cNvPr id="11" name="Ograda vsebine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/>
          </a:p>
        </p:txBody>
      </p:sp>
      <p:sp>
        <p:nvSpPr>
          <p:cNvPr id="13" name="Ograda vsebine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/>
          </a:p>
        </p:txBody>
      </p:sp>
      <p:sp>
        <p:nvSpPr>
          <p:cNvPr id="12" name="Ograda besedila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14" name="Ograda besedila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7" name="Ograda datum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3A30D-47D1-46F3-8D8A-FC6D7483CF11}" type="datetime9">
              <a:rPr lang="sl-SI"/>
              <a:pPr>
                <a:defRPr/>
              </a:pPr>
              <a:t>11.2.2013 9:46:44</a:t>
            </a:fld>
            <a:endParaRPr lang="sl-SI"/>
          </a:p>
        </p:txBody>
      </p:sp>
      <p:sp>
        <p:nvSpPr>
          <p:cNvPr id="8" name="Ograd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9" name="Ograda številke diapozitiva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4D7A2-3CE8-4D6E-9C3C-8F6796294CA2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637635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en-US"/>
          </a:p>
        </p:txBody>
      </p:sp>
      <p:sp>
        <p:nvSpPr>
          <p:cNvPr id="3" name="Ograda datum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7550E3A-CE55-4B6E-A1F7-0B8486F1D70E}" type="datetime9">
              <a:rPr lang="sl-SI"/>
              <a:pPr>
                <a:defRPr/>
              </a:pPr>
              <a:t>11.2.2013 9:46:44</a:t>
            </a:fld>
            <a:endParaRPr lang="sl-SI"/>
          </a:p>
        </p:txBody>
      </p:sp>
      <p:sp>
        <p:nvSpPr>
          <p:cNvPr id="4" name="Ograda številke diapozitiva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730D70E-6359-4396-A680-5696F294169B}" type="slidenum">
              <a:rPr lang="sl-SI"/>
              <a:pPr>
                <a:defRPr/>
              </a:pPr>
              <a:t>‹#›</a:t>
            </a:fld>
            <a:endParaRPr lang="sl-SI"/>
          </a:p>
        </p:txBody>
      </p:sp>
      <p:sp>
        <p:nvSpPr>
          <p:cNvPr id="5" name="Ograda no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2000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datum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B8FF7E-6119-42DF-B8C6-843B3D349F8E}" type="datetime9">
              <a:rPr lang="sl-SI"/>
              <a:pPr>
                <a:defRPr/>
              </a:pPr>
              <a:t>11.2.2013 9:46:44</a:t>
            </a:fld>
            <a:endParaRPr lang="sl-SI"/>
          </a:p>
        </p:txBody>
      </p:sp>
      <p:sp>
        <p:nvSpPr>
          <p:cNvPr id="3" name="Ograd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4" name="Ograda številke diapozitiva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BBCB5E-8226-4602-B54F-6608058FB802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5609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1_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aven konektor 1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Raven konektor 16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Raven konektor 17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l-SI"/>
          </a:p>
        </p:txBody>
      </p:sp>
      <p:sp>
        <p:nvSpPr>
          <p:cNvPr id="8" name="Raven konektor 1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l-SI"/>
          </a:p>
        </p:txBody>
      </p:sp>
      <p:sp>
        <p:nvSpPr>
          <p:cNvPr id="9" name="Pravokotnik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aven konektor 2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l-SI"/>
          </a:p>
        </p:txBody>
      </p:sp>
      <p:sp>
        <p:nvSpPr>
          <p:cNvPr id="11" name="Elipsa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sl-SI" smtClean="0"/>
              <a:t>Kliknite, če želite urediti slog naslova matrice</a:t>
            </a:r>
            <a:endParaRPr lang="en-US"/>
          </a:p>
        </p:txBody>
      </p:sp>
      <p:sp>
        <p:nvSpPr>
          <p:cNvPr id="3" name="Ograda besedila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18" name="Ograda vsebine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/>
          </a:p>
        </p:txBody>
      </p:sp>
      <p:sp>
        <p:nvSpPr>
          <p:cNvPr id="12" name="Ograda datuma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B864323-1567-4A5C-9F07-E689C6B14238}" type="datetime9">
              <a:rPr lang="sl-SI"/>
              <a:pPr>
                <a:defRPr/>
              </a:pPr>
              <a:t>11.2.2013 9:46:44</a:t>
            </a:fld>
            <a:endParaRPr lang="sl-SI"/>
          </a:p>
        </p:txBody>
      </p:sp>
      <p:sp>
        <p:nvSpPr>
          <p:cNvPr id="13" name="Ograda številke diapozitiva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5DFCD87-B470-40A4-B9C5-8065C525B603}" type="slidenum">
              <a:rPr lang="sl-SI"/>
              <a:pPr>
                <a:defRPr/>
              </a:pPr>
              <a:t>‹#›</a:t>
            </a:fld>
            <a:endParaRPr lang="sl-SI"/>
          </a:p>
        </p:txBody>
      </p:sp>
      <p:sp>
        <p:nvSpPr>
          <p:cNvPr id="14" name="Ograda noge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55056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aven konektor 1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Elipsa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aven konektor 1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l-SI"/>
          </a:p>
        </p:txBody>
      </p:sp>
      <p:sp>
        <p:nvSpPr>
          <p:cNvPr id="8" name="Pravokotnik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aven konektor 1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l-SI"/>
          </a:p>
        </p:txBody>
      </p:sp>
      <p:sp>
        <p:nvSpPr>
          <p:cNvPr id="10" name="Raven konektor 20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Raven konektor 23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l-SI"/>
          </a:p>
        </p:txBody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sl-SI" smtClean="0"/>
              <a:t>Kliknite, če želite urediti slog naslova matrice</a:t>
            </a:r>
            <a:endParaRPr lang="en-US"/>
          </a:p>
        </p:txBody>
      </p:sp>
      <p:sp>
        <p:nvSpPr>
          <p:cNvPr id="3" name="Ograda slike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sl-SI" noProof="0" smtClean="0"/>
              <a:t>Kliknite ikono, če želite dodati sliko</a:t>
            </a:r>
            <a:endParaRPr lang="en-US" noProof="0" dirty="0"/>
          </a:p>
        </p:txBody>
      </p:sp>
      <p:sp>
        <p:nvSpPr>
          <p:cNvPr id="4" name="Ograda besedila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12" name="Ograda datum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79F0273-052B-42B3-8F70-BD714202784B}" type="datetime9">
              <a:rPr lang="sl-SI"/>
              <a:pPr>
                <a:defRPr/>
              </a:pPr>
              <a:t>11.2.2013 9:46:44</a:t>
            </a:fld>
            <a:endParaRPr lang="sl-SI"/>
          </a:p>
        </p:txBody>
      </p:sp>
      <p:sp>
        <p:nvSpPr>
          <p:cNvPr id="13" name="Ograda številke diapozitiva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D74E73F-6A22-4EF8-A77C-B855C43844EE}" type="slidenum">
              <a:rPr lang="sl-SI"/>
              <a:pPr>
                <a:defRPr/>
              </a:pPr>
              <a:t>‹#›</a:t>
            </a:fld>
            <a:endParaRPr lang="sl-SI"/>
          </a:p>
        </p:txBody>
      </p:sp>
      <p:sp>
        <p:nvSpPr>
          <p:cNvPr id="14" name="Ograda no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18801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aven konek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Ograda naslova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sl-SI" smtClean="0"/>
              <a:t>Kliknite, če želite urediti slog naslova matrice</a:t>
            </a:r>
            <a:endParaRPr lang="en-US"/>
          </a:p>
        </p:txBody>
      </p:sp>
      <p:sp>
        <p:nvSpPr>
          <p:cNvPr id="1028" name="Ograda besedila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smtClean="0"/>
          </a:p>
        </p:txBody>
      </p:sp>
      <p:sp>
        <p:nvSpPr>
          <p:cNvPr id="14" name="Ograda datuma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BB9A5A0-AD64-45B4-965B-86AA602F7036}" type="datetime9">
              <a:rPr lang="sl-SI"/>
              <a:pPr>
                <a:defRPr/>
              </a:pPr>
              <a:t>11.2.2013 9:46:44</a:t>
            </a:fld>
            <a:endParaRPr lang="sl-SI"/>
          </a:p>
        </p:txBody>
      </p:sp>
      <p:sp>
        <p:nvSpPr>
          <p:cNvPr id="3" name="Ograda noge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7" name="Raven konek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32" name="Raven konek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l-SI"/>
          </a:p>
        </p:txBody>
      </p:sp>
      <p:sp>
        <p:nvSpPr>
          <p:cNvPr id="10" name="Pravokotni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4" name="Raven konek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l-SI"/>
          </a:p>
        </p:txBody>
      </p:sp>
      <p:sp>
        <p:nvSpPr>
          <p:cNvPr id="12" name="Elipsa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Ograda številke diapozitiva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BEE0ADF-CEB6-44C7-B026-D718DBAA657F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12" r:id="rId4"/>
    <p:sldLayoutId id="2147483713" r:id="rId5"/>
    <p:sldLayoutId id="2147483720" r:id="rId6"/>
    <p:sldLayoutId id="2147483714" r:id="rId7"/>
    <p:sldLayoutId id="2147483721" r:id="rId8"/>
    <p:sldLayoutId id="2147483722" r:id="rId9"/>
    <p:sldLayoutId id="2147483715" r:id="rId10"/>
    <p:sldLayoutId id="2147483716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38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l-SI" dirty="0" smtClean="0"/>
              <a:t>Shranjene procedure 3</a:t>
            </a:r>
            <a:endParaRPr lang="sl-SI" dirty="0"/>
          </a:p>
        </p:txBody>
      </p:sp>
      <p:sp>
        <p:nvSpPr>
          <p:cNvPr id="8195" name="Podnaslov 2"/>
          <p:cNvSpPr>
            <a:spLocks noGrp="1"/>
          </p:cNvSpPr>
          <p:nvPr>
            <p:ph type="subTitle" idx="1"/>
          </p:nvPr>
        </p:nvSpPr>
        <p:spPr>
          <a:xfrm>
            <a:off x="2286000" y="5003800"/>
            <a:ext cx="6172200" cy="1371600"/>
          </a:xfrm>
        </p:spPr>
        <p:txBody>
          <a:bodyPr/>
          <a:lstStyle/>
          <a:p>
            <a:pPr eaLnBrk="1" hangingPunct="1"/>
            <a:r>
              <a:rPr lang="sl-SI" smtClean="0"/>
              <a:t>Izvršne procedure</a:t>
            </a:r>
          </a:p>
          <a:p>
            <a:pPr eaLnBrk="1" hangingPunct="1"/>
            <a:endParaRPr lang="sl-SI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l-SI" dirty="0" smtClean="0"/>
              <a:t>OBRAVNAVA NAPAK (IZJEM) – osnovna raven</a:t>
            </a:r>
            <a:endParaRPr lang="sl-SI" dirty="0"/>
          </a:p>
        </p:txBody>
      </p:sp>
      <p:sp>
        <p:nvSpPr>
          <p:cNvPr id="18435" name="Ograda vsebine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sl-SI" smtClean="0"/>
              <a:t>Če spremembe podatkov v PB niso skladne z definiranimi integritetnimi omejitvami (PK, FK, NULL, CHECK,…), pride do izjeme </a:t>
            </a:r>
            <a:r>
              <a:rPr lang="sl-SI" smtClean="0">
                <a:sym typeface="Wingdings" pitchFamily="2" charset="2"/>
              </a:rPr>
              <a:t></a:t>
            </a:r>
            <a:r>
              <a:rPr lang="sl-SI" smtClean="0"/>
              <a:t> izvedba procedure je neuspešna</a:t>
            </a:r>
          </a:p>
          <a:p>
            <a:pPr eaLnBrk="1" hangingPunct="1"/>
            <a:r>
              <a:rPr lang="sl-SI" smtClean="0"/>
              <a:t>V tem primeru klicatelj dobi SQL kodo in sporočilo napake /* primer je na prosojnici št. 9*/</a:t>
            </a:r>
          </a:p>
          <a:p>
            <a:pPr eaLnBrk="1" hangingPunct="1"/>
            <a:r>
              <a:rPr lang="sl-SI" smtClean="0"/>
              <a:t>V proceduri se lahko napake prestrežejo, uporabi ‘lastna’ (uporabniško definirana) obravnava in klicatelju pošlje ‘lastno’ sporočilo</a:t>
            </a:r>
          </a:p>
          <a:p>
            <a:pPr eaLnBrk="1" hangingPunct="1"/>
            <a:r>
              <a:rPr lang="sl-SI" smtClean="0"/>
              <a:t>Obstaja tudi možnost generiranja in sprožanja lastnih izjem</a:t>
            </a:r>
          </a:p>
        </p:txBody>
      </p:sp>
      <p:sp>
        <p:nvSpPr>
          <p:cNvPr id="18436" name="Ograda datuma 3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8EA3DAC-AB86-4CF0-A973-EFC87D95C8C3}" type="datetime9">
              <a:rPr lang="sl-SI" smtClean="0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11.2.2013 9:46:44</a:t>
            </a:fld>
            <a:endParaRPr lang="sl-SI" smtClean="0">
              <a:solidFill>
                <a:schemeClr val="tx2"/>
              </a:solidFill>
            </a:endParaRPr>
          </a:p>
        </p:txBody>
      </p:sp>
      <p:sp>
        <p:nvSpPr>
          <p:cNvPr id="18437" name="Ograda številke diapozitiva 4"/>
          <p:cNvSpPr>
            <a:spLocks noGrp="1"/>
          </p:cNvSpPr>
          <p:nvPr>
            <p:ph type="sldNum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E4A3F9-4CF2-4EAD-A3CF-5CBEF2202754}" type="slidenum">
              <a:rPr lang="sl-SI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sl-SI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333375"/>
            <a:ext cx="7467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l-SI" dirty="0" smtClean="0"/>
              <a:t>OSNOVNA OBLIKA STAVKA ZA OBRAVNAVO IZJEM </a:t>
            </a:r>
            <a:r>
              <a:rPr lang="sl-SI" b="1" dirty="0" smtClean="0"/>
              <a:t>WHEN</a:t>
            </a:r>
            <a:endParaRPr lang="sl-SI" b="1" dirty="0"/>
          </a:p>
        </p:txBody>
      </p:sp>
      <p:sp>
        <p:nvSpPr>
          <p:cNvPr id="19459" name="Ograda vsebine 2"/>
          <p:cNvSpPr>
            <a:spLocks noGrp="1"/>
          </p:cNvSpPr>
          <p:nvPr>
            <p:ph sz="quarter" idx="1"/>
          </p:nvPr>
        </p:nvSpPr>
        <p:spPr>
          <a:xfrm>
            <a:off x="457200" y="1658938"/>
            <a:ext cx="7467600" cy="48736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sl-SI" b="1" smtClean="0">
                <a:latin typeface="Courier New" pitchFamily="49" charset="0"/>
                <a:cs typeface="Courier New" pitchFamily="49" charset="0"/>
              </a:rPr>
              <a:t>/* koda procedure */</a:t>
            </a:r>
          </a:p>
          <a:p>
            <a:pPr eaLnBrk="1" hangingPunct="1">
              <a:buFont typeface="Wingdings" pitchFamily="2" charset="2"/>
              <a:buNone/>
            </a:pPr>
            <a:r>
              <a:rPr lang="sl-SI" b="1" smtClean="0">
                <a:latin typeface="Courier New" pitchFamily="49" charset="0"/>
                <a:cs typeface="Courier New" pitchFamily="49" charset="0"/>
              </a:rPr>
              <a:t>/* ANY upošteva katerokoli izjemo */</a:t>
            </a:r>
          </a:p>
          <a:p>
            <a:pPr eaLnBrk="1" hangingPunct="1">
              <a:buFont typeface="Wingdings" pitchFamily="2" charset="2"/>
              <a:buNone/>
            </a:pPr>
            <a:r>
              <a:rPr lang="sl-SI" b="1" smtClean="0">
                <a:latin typeface="Courier New" pitchFamily="49" charset="0"/>
                <a:cs typeface="Courier New" pitchFamily="49" charset="0"/>
              </a:rPr>
              <a:t>WHEN ANY DO </a:t>
            </a:r>
          </a:p>
          <a:p>
            <a:pPr eaLnBrk="1" hangingPunct="1">
              <a:buFont typeface="Wingdings" pitchFamily="2" charset="2"/>
              <a:buNone/>
            </a:pPr>
            <a:r>
              <a:rPr lang="sl-SI" b="1" smtClean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eaLnBrk="1" hangingPunct="1">
              <a:buFont typeface="Wingdings" pitchFamily="2" charset="2"/>
              <a:buNone/>
            </a:pPr>
            <a:r>
              <a:rPr lang="sl-SI" smtClean="0">
                <a:latin typeface="Courier New" pitchFamily="49" charset="0"/>
                <a:cs typeface="Courier New" pitchFamily="49" charset="0"/>
              </a:rPr>
              <a:t>/* blok kode oz. stavki, ki obravnavajo izjemo */</a:t>
            </a:r>
          </a:p>
          <a:p>
            <a:pPr eaLnBrk="1" hangingPunct="1">
              <a:buFont typeface="Wingdings" pitchFamily="2" charset="2"/>
              <a:buNone/>
            </a:pPr>
            <a:r>
              <a:rPr lang="sl-SI" b="1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eaLnBrk="1" hangingPunct="1">
              <a:buFont typeface="Wingdings" pitchFamily="2" charset="2"/>
              <a:buNone/>
            </a:pPr>
            <a:r>
              <a:rPr lang="sl-SI" b="1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sl-SI" smtClean="0">
                <a:latin typeface="Courier New" pitchFamily="49" charset="0"/>
                <a:cs typeface="Courier New" pitchFamily="49" charset="0"/>
              </a:rPr>
              <a:t>/* blok kode, v katerem želimo obravnavati izjemo*/ </a:t>
            </a:r>
          </a:p>
        </p:txBody>
      </p:sp>
      <p:sp>
        <p:nvSpPr>
          <p:cNvPr id="19460" name="Ograda datuma 3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206F43-F2C5-4E84-949F-D58D1845F9B5}" type="datetime9">
              <a:rPr lang="sl-SI" smtClean="0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11.2.2013 9:46:44</a:t>
            </a:fld>
            <a:endParaRPr lang="sl-SI" smtClean="0">
              <a:solidFill>
                <a:schemeClr val="tx2"/>
              </a:solidFill>
            </a:endParaRPr>
          </a:p>
        </p:txBody>
      </p:sp>
      <p:sp>
        <p:nvSpPr>
          <p:cNvPr id="19461" name="Ograda številke diapozitiva 4"/>
          <p:cNvSpPr>
            <a:spLocks noGrp="1"/>
          </p:cNvSpPr>
          <p:nvPr>
            <p:ph type="sldNum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E8645A-9EF8-4E7D-A8D4-D53A6E1C85CA}" type="slidenum">
              <a:rPr lang="sl-SI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sl-SI" smtClean="0">
              <a:solidFill>
                <a:srgbClr val="FFFFFF"/>
              </a:solidFill>
            </a:endParaRPr>
          </a:p>
        </p:txBody>
      </p:sp>
      <p:sp>
        <p:nvSpPr>
          <p:cNvPr id="6" name="Ograda vsebine 2"/>
          <p:cNvSpPr txBox="1">
            <a:spLocks/>
          </p:cNvSpPr>
          <p:nvPr/>
        </p:nvSpPr>
        <p:spPr>
          <a:xfrm>
            <a:off x="179388" y="5627688"/>
            <a:ext cx="7467600" cy="120650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274320" indent="-27432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sl-SI" sz="2400" b="1" dirty="0">
                <a:latin typeface="+mn-lt"/>
                <a:cs typeface="+mn-cs"/>
              </a:rPr>
              <a:t>POMEMBNO: mesto stavka WHEN</a:t>
            </a:r>
          </a:p>
          <a:p>
            <a:pPr marL="731520" lvl="1" indent="-27432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sl-SI" sz="2400" dirty="0">
                <a:latin typeface="+mn-lt"/>
                <a:cs typeface="+mn-cs"/>
              </a:rPr>
              <a:t>Neposredno pred zaključnim stavkom (END), ki zaključi blok kode, v katerem obravnavamo izjemo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l-SI" dirty="0" smtClean="0"/>
              <a:t>Primer uporabe stavka </a:t>
            </a:r>
            <a:r>
              <a:rPr lang="sl-SI" dirty="0" err="1" smtClean="0"/>
              <a:t>when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sz="quarter" idx="1"/>
          </p:nvPr>
        </p:nvSpPr>
        <p:spPr>
          <a:xfrm>
            <a:off x="250825" y="1484313"/>
            <a:ext cx="7673975" cy="4989512"/>
          </a:xfrm>
        </p:spPr>
        <p:txBody>
          <a:bodyPr>
            <a:normAutofit fontScale="55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sl-SI" dirty="0" smtClean="0"/>
              <a:t>/* vpisuje A naključnih podatkov  v tabelo4(</a:t>
            </a:r>
            <a:r>
              <a:rPr lang="sl-SI" u="sng" dirty="0" smtClean="0"/>
              <a:t>x:a1</a:t>
            </a:r>
            <a:r>
              <a:rPr lang="sl-SI" dirty="0" smtClean="0"/>
              <a:t>, y:N) */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sl-SI" dirty="0" smtClean="0">
                <a:latin typeface="Courier New" pitchFamily="49" charset="0"/>
                <a:cs typeface="Courier New" pitchFamily="49" charset="0"/>
              </a:rPr>
              <a:t>set term !! 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sl-SI" dirty="0" err="1" smtClean="0">
                <a:latin typeface="Courier New" pitchFamily="49" charset="0"/>
                <a:cs typeface="Courier New" pitchFamily="49" charset="0"/>
              </a:rPr>
              <a:t>create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 procedure demo_vpis (a </a:t>
            </a:r>
            <a:r>
              <a:rPr lang="sl-SI" dirty="0" err="1" smtClean="0">
                <a:latin typeface="Courier New" pitchFamily="49" charset="0"/>
                <a:cs typeface="Courier New" pitchFamily="49" charset="0"/>
              </a:rPr>
              <a:t>integer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) RETURNS (Izpis </a:t>
            </a:r>
            <a:r>
              <a:rPr lang="sl-SI" dirty="0" err="1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(50)) AS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sl-SI" dirty="0" err="1" smtClean="0">
                <a:latin typeface="Courier New" pitchFamily="49" charset="0"/>
                <a:cs typeface="Courier New" pitchFamily="49" charset="0"/>
              </a:rPr>
              <a:t>declare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l-SI" dirty="0" err="1" smtClean="0">
                <a:latin typeface="Courier New" pitchFamily="49" charset="0"/>
                <a:cs typeface="Courier New" pitchFamily="49" charset="0"/>
              </a:rPr>
              <a:t>variable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 podatek1 </a:t>
            </a:r>
            <a:r>
              <a:rPr lang="sl-SI" dirty="0" err="1" smtClean="0">
                <a:latin typeface="Courier New" pitchFamily="49" charset="0"/>
                <a:cs typeface="Courier New" pitchFamily="49" charset="0"/>
              </a:rPr>
              <a:t>integer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sl-SI" dirty="0" err="1" smtClean="0">
                <a:latin typeface="Courier New" pitchFamily="49" charset="0"/>
                <a:cs typeface="Courier New" pitchFamily="49" charset="0"/>
              </a:rPr>
              <a:t>declare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l-SI" dirty="0" err="1" smtClean="0">
                <a:latin typeface="Courier New" pitchFamily="49" charset="0"/>
                <a:cs typeface="Courier New" pitchFamily="49" charset="0"/>
              </a:rPr>
              <a:t>variable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 podatek2 </a:t>
            </a:r>
            <a:r>
              <a:rPr lang="sl-SI" dirty="0" err="1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(1);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sl-SI" dirty="0" err="1" smtClean="0">
                <a:latin typeface="Courier New" pitchFamily="49" charset="0"/>
                <a:cs typeface="Courier New" pitchFamily="49" charset="0"/>
              </a:rPr>
              <a:t>declare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l-SI" dirty="0" err="1" smtClean="0">
                <a:latin typeface="Courier New" pitchFamily="49" charset="0"/>
                <a:cs typeface="Courier New" pitchFamily="49" charset="0"/>
              </a:rPr>
              <a:t>variable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l-SI" dirty="0" err="1" smtClean="0">
                <a:latin typeface="Courier New" pitchFamily="49" charset="0"/>
                <a:cs typeface="Courier New" pitchFamily="49" charset="0"/>
              </a:rPr>
              <a:t>stevec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l-SI" dirty="0" err="1" smtClean="0">
                <a:latin typeface="Courier New" pitchFamily="49" charset="0"/>
                <a:cs typeface="Courier New" pitchFamily="49" charset="0"/>
              </a:rPr>
              <a:t>integer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sl-SI" dirty="0" smtClean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sl-SI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sl-SI" dirty="0" err="1" smtClean="0">
                <a:latin typeface="Courier New" pitchFamily="49" charset="0"/>
                <a:cs typeface="Courier New" pitchFamily="49" charset="0"/>
              </a:rPr>
              <a:t>stevec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 = 1;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sl-SI" dirty="0" smtClean="0">
                <a:latin typeface="Courier New" pitchFamily="49" charset="0"/>
                <a:cs typeface="Courier New" pitchFamily="49" charset="0"/>
              </a:rPr>
              <a:t>  Izpis='Dodajanje </a:t>
            </a:r>
            <a:r>
              <a:rPr lang="sl-SI" dirty="0" err="1" smtClean="0">
                <a:latin typeface="Courier New" pitchFamily="49" charset="0"/>
                <a:cs typeface="Courier New" pitchFamily="49" charset="0"/>
              </a:rPr>
              <a:t>uspesno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';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sl-SI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sl-SI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sl-SI" dirty="0" err="1" smtClean="0">
                <a:latin typeface="Courier New" pitchFamily="49" charset="0"/>
                <a:cs typeface="Courier New" pitchFamily="49" charset="0"/>
              </a:rPr>
              <a:t>stevec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 &lt;= a ) do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sl-SI" dirty="0" smtClean="0">
                <a:latin typeface="Courier New" pitchFamily="49" charset="0"/>
                <a:cs typeface="Courier New" pitchFamily="49" charset="0"/>
              </a:rPr>
              <a:t>  begin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sl-SI" dirty="0" smtClean="0">
                <a:latin typeface="Courier New" pitchFamily="49" charset="0"/>
                <a:cs typeface="Courier New" pitchFamily="49" charset="0"/>
              </a:rPr>
              <a:t>    podatek1 = </a:t>
            </a:r>
            <a:r>
              <a:rPr lang="sl-SI" dirty="0" err="1" smtClean="0">
                <a:latin typeface="Courier New" pitchFamily="49" charset="0"/>
                <a:cs typeface="Courier New" pitchFamily="49" charset="0"/>
              </a:rPr>
              <a:t>cast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 ((</a:t>
            </a:r>
            <a:r>
              <a:rPr lang="sl-SI" dirty="0" err="1" smtClean="0">
                <a:latin typeface="Courier New" pitchFamily="49" charset="0"/>
                <a:cs typeface="Courier New" pitchFamily="49" charset="0"/>
              </a:rPr>
              <a:t>rand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() * 25) as </a:t>
            </a:r>
            <a:r>
              <a:rPr lang="sl-SI" dirty="0" err="1" smtClean="0">
                <a:latin typeface="Courier New" pitchFamily="49" charset="0"/>
                <a:cs typeface="Courier New" pitchFamily="49" charset="0"/>
              </a:rPr>
              <a:t>integer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sl-SI" dirty="0" smtClean="0">
                <a:latin typeface="Courier New" pitchFamily="49" charset="0"/>
                <a:cs typeface="Courier New" pitchFamily="49" charset="0"/>
              </a:rPr>
              <a:t>    podatek2 = </a:t>
            </a:r>
            <a:r>
              <a:rPr lang="sl-SI" dirty="0" err="1" smtClean="0">
                <a:latin typeface="Courier New" pitchFamily="49" charset="0"/>
                <a:cs typeface="Courier New" pitchFamily="49" charset="0"/>
              </a:rPr>
              <a:t>ascii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sl-SI" dirty="0" err="1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(podatek1+65);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sl-SI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sl-SI" dirty="0" err="1" smtClean="0">
                <a:latin typeface="Courier New" pitchFamily="49" charset="0"/>
                <a:cs typeface="Courier New" pitchFamily="49" charset="0"/>
              </a:rPr>
              <a:t>insert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l-SI" dirty="0" err="1" smtClean="0">
                <a:latin typeface="Courier New" pitchFamily="49" charset="0"/>
                <a:cs typeface="Courier New" pitchFamily="49" charset="0"/>
              </a:rPr>
              <a:t>into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 tabela4 </a:t>
            </a:r>
            <a:r>
              <a:rPr lang="sl-SI" dirty="0" err="1" smtClean="0">
                <a:latin typeface="Courier New" pitchFamily="49" charset="0"/>
                <a:cs typeface="Courier New" pitchFamily="49" charset="0"/>
              </a:rPr>
              <a:t>values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 (:podatek2,:podatek1);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sl-SI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sl-SI" dirty="0" err="1" smtClean="0">
                <a:latin typeface="Courier New" pitchFamily="49" charset="0"/>
                <a:cs typeface="Courier New" pitchFamily="49" charset="0"/>
              </a:rPr>
              <a:t>stevec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sl-SI" dirty="0" err="1" smtClean="0">
                <a:latin typeface="Courier New" pitchFamily="49" charset="0"/>
                <a:cs typeface="Courier New" pitchFamily="49" charset="0"/>
              </a:rPr>
              <a:t>stevec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 + 1;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sl-SI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sl-SI" dirty="0" err="1" smtClean="0">
                <a:latin typeface="Courier New" pitchFamily="49" charset="0"/>
                <a:cs typeface="Courier New" pitchFamily="49" charset="0"/>
              </a:rPr>
              <a:t>end</a:t>
            </a:r>
            <a:endParaRPr lang="sl-SI" dirty="0" smtClean="0">
              <a:latin typeface="Courier New" pitchFamily="49" charset="0"/>
              <a:cs typeface="Courier New" pitchFamily="49" charset="0"/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sl-SI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sl-SI" dirty="0" err="1" smtClean="0">
                <a:latin typeface="Courier New" pitchFamily="49" charset="0"/>
                <a:cs typeface="Courier New" pitchFamily="49" charset="0"/>
              </a:rPr>
              <a:t>when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l-SI" dirty="0" err="1" smtClean="0">
                <a:latin typeface="Courier New" pitchFamily="49" charset="0"/>
                <a:cs typeface="Courier New" pitchFamily="49" charset="0"/>
              </a:rPr>
              <a:t>any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 do begin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sl-SI" dirty="0" smtClean="0">
                <a:latin typeface="Courier New" pitchFamily="49" charset="0"/>
                <a:cs typeface="Courier New" pitchFamily="49" charset="0"/>
              </a:rPr>
              <a:t>    Izpis = 'Dodajanje </a:t>
            </a:r>
            <a:r>
              <a:rPr lang="sl-SI" dirty="0" err="1" smtClean="0">
                <a:latin typeface="Courier New" pitchFamily="49" charset="0"/>
                <a:cs typeface="Courier New" pitchFamily="49" charset="0"/>
              </a:rPr>
              <a:t>neuspesno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';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sl-SI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sl-SI" dirty="0" err="1" smtClean="0">
                <a:latin typeface="Courier New" pitchFamily="49" charset="0"/>
                <a:cs typeface="Courier New" pitchFamily="49" charset="0"/>
              </a:rPr>
              <a:t>end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sl-SI" dirty="0" err="1" smtClean="0">
                <a:latin typeface="Courier New" pitchFamily="49" charset="0"/>
                <a:cs typeface="Courier New" pitchFamily="49" charset="0"/>
              </a:rPr>
              <a:t>end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 !!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sl-SI" dirty="0" smtClean="0">
                <a:latin typeface="Courier New" pitchFamily="49" charset="0"/>
                <a:cs typeface="Courier New" pitchFamily="49" charset="0"/>
              </a:rPr>
              <a:t>set term ; !!</a:t>
            </a:r>
            <a:endParaRPr lang="sl-SI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484" name="Ograda datuma 3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AEBB7A-C9B7-477C-994C-5129DF29A48F}" type="datetime9">
              <a:rPr lang="sl-SI" smtClean="0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11.2.2013 9:46:44</a:t>
            </a:fld>
            <a:endParaRPr lang="sl-SI" smtClean="0">
              <a:solidFill>
                <a:schemeClr val="tx2"/>
              </a:solidFill>
            </a:endParaRPr>
          </a:p>
        </p:txBody>
      </p:sp>
      <p:sp>
        <p:nvSpPr>
          <p:cNvPr id="20485" name="Ograda številke diapozitiva 4"/>
          <p:cNvSpPr>
            <a:spLocks noGrp="1"/>
          </p:cNvSpPr>
          <p:nvPr>
            <p:ph type="sldNum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B3F5DE9-594F-41AE-8A1D-7A9F84D2875B}" type="slidenum">
              <a:rPr lang="sl-SI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sl-SI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l-SI" dirty="0" smtClean="0"/>
              <a:t>Primeri Nalog</a:t>
            </a:r>
            <a:endParaRPr lang="sl-SI" dirty="0"/>
          </a:p>
        </p:txBody>
      </p:sp>
      <p:sp>
        <p:nvSpPr>
          <p:cNvPr id="17411" name="Ograda vsebine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sl-SI" sz="2000" dirty="0" smtClean="0"/>
              <a:t>Napišite shranjeno proceduro, </a:t>
            </a:r>
            <a:r>
              <a:rPr lang="sl-SI" sz="2000" dirty="0" smtClean="0"/>
              <a:t>ki v tabelo Primer1(a,b,c) vpiše n zapisov, vrednosti zapisov so k, 2*k, 3*k. </a:t>
            </a:r>
            <a:r>
              <a:rPr lang="sl-SI" sz="2000" dirty="0" smtClean="0"/>
              <a:t>Vrednosti </a:t>
            </a:r>
            <a:r>
              <a:rPr lang="sl-SI" sz="2000" dirty="0" smtClean="0"/>
              <a:t>k in n sta vhodna parametra procedure</a:t>
            </a:r>
            <a:r>
              <a:rPr lang="sl-SI" sz="2000" dirty="0" smtClean="0"/>
              <a:t>.</a:t>
            </a:r>
          </a:p>
          <a:p>
            <a:pPr marL="366713" lvl="1" indent="0" eaLnBrk="1" hangingPunct="1">
              <a:buNone/>
            </a:pPr>
            <a:r>
              <a:rPr lang="sl-SI" sz="1700" dirty="0" smtClean="0"/>
              <a:t>Primer </a:t>
            </a:r>
            <a:r>
              <a:rPr lang="sl-SI" sz="1700" dirty="0" err="1" smtClean="0"/>
              <a:t>execute</a:t>
            </a:r>
            <a:r>
              <a:rPr lang="sl-SI" sz="1700" dirty="0" smtClean="0"/>
              <a:t> procedure vnos(2,5);</a:t>
            </a:r>
          </a:p>
          <a:p>
            <a:pPr marL="366713" lvl="1" indent="0" eaLnBrk="1" hangingPunct="1">
              <a:buNone/>
            </a:pPr>
            <a:r>
              <a:rPr lang="sl-SI" sz="1700" dirty="0" smtClean="0"/>
              <a:t>Vrednosti v tabeli:</a:t>
            </a:r>
          </a:p>
          <a:p>
            <a:pPr marL="366713" lvl="1" indent="0" eaLnBrk="1" hangingPunct="1">
              <a:buNone/>
            </a:pPr>
            <a:r>
              <a:rPr lang="sl-SI" sz="1700" dirty="0" smtClean="0"/>
              <a:t>(2,4,6), (3,6,9), (4,8,12), (5,10,15)</a:t>
            </a:r>
            <a:endParaRPr lang="sl-SI" sz="1700" dirty="0" smtClean="0"/>
          </a:p>
          <a:p>
            <a:pPr eaLnBrk="1" hangingPunct="1"/>
            <a:endParaRPr lang="sl-SI" sz="2000" dirty="0" smtClean="0"/>
          </a:p>
          <a:p>
            <a:pPr eaLnBrk="1" hangingPunct="1"/>
            <a:r>
              <a:rPr lang="sl-SI" sz="2000" dirty="0" smtClean="0"/>
              <a:t>Napišite shranjeno proceduro, </a:t>
            </a:r>
            <a:r>
              <a:rPr lang="sl-SI" sz="2000" dirty="0" smtClean="0"/>
              <a:t>ki iz tabele Primer1 izbriše prva dva zapisa. Če tabela nima dveh zapisov, naj se izpiše ‘brisanje neuspešno’.</a:t>
            </a:r>
          </a:p>
          <a:p>
            <a:pPr eaLnBrk="1" hangingPunct="1"/>
            <a:endParaRPr lang="sl-SI" dirty="0" smtClean="0"/>
          </a:p>
        </p:txBody>
      </p:sp>
      <p:sp>
        <p:nvSpPr>
          <p:cNvPr id="17412" name="Ograda datuma 3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370BE9-1CED-4302-B836-1265A43FABC5}" type="datetime9">
              <a:rPr lang="sl-SI" smtClean="0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11.2.2013 9:51:39</a:t>
            </a:fld>
            <a:endParaRPr lang="sl-SI" smtClean="0">
              <a:solidFill>
                <a:schemeClr val="tx2"/>
              </a:solidFill>
            </a:endParaRPr>
          </a:p>
        </p:txBody>
      </p:sp>
      <p:sp>
        <p:nvSpPr>
          <p:cNvPr id="17413" name="Ograda številke diapozitiva 4"/>
          <p:cNvSpPr>
            <a:spLocks noGrp="1"/>
          </p:cNvSpPr>
          <p:nvPr>
            <p:ph type="sldNum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6414D28-5560-4778-BBA0-A1517AA83E87}" type="slidenum">
              <a:rPr lang="sl-SI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sl-SI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Primeri Nalog (nad.)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sl-SI" dirty="0" smtClean="0"/>
              <a:t>Napišite shranjeno proceduro, ki iz tabele Primer1 izbriše en zapis. Vhodni parameter je zaporedna številka zapisa. Če tega zapisa ni, naj se izpiše ‘brisanje neuspešno’.</a:t>
            </a:r>
          </a:p>
          <a:p>
            <a:pPr eaLnBrk="1" hangingPunct="1"/>
            <a:endParaRPr lang="sl-SI" dirty="0" smtClean="0"/>
          </a:p>
          <a:p>
            <a:pPr eaLnBrk="1" hangingPunct="1"/>
            <a:r>
              <a:rPr lang="sl-SI" dirty="0" smtClean="0"/>
              <a:t>Napišite shranjeno proceduro, ki vsoto vrednosti posameznega zapisa tabele Primer1 zapiše v tabelo Primer2. // struktura tabele: Primer2(vsota)</a:t>
            </a:r>
          </a:p>
          <a:p>
            <a:pPr marL="366713" lvl="1" indent="0" eaLnBrk="1" hangingPunct="1">
              <a:buNone/>
            </a:pPr>
            <a:r>
              <a:rPr lang="sl-SI" dirty="0" smtClean="0"/>
              <a:t>Primer vsebine tabele Primer2 (12), (18), (24), (35)</a:t>
            </a:r>
          </a:p>
          <a:p>
            <a:endParaRPr lang="sl-SI" dirty="0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7A9FBB-80C7-47A2-80D0-26EA08CE4A81}" type="datetime9">
              <a:rPr lang="sl-SI" smtClean="0"/>
              <a:pPr>
                <a:defRPr/>
              </a:pPr>
              <a:t>11.2.2013 9:53:11</a:t>
            </a:fld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EDEE4E-BBB2-4641-85C7-B27238A3E54F}" type="slidenum">
              <a:rPr lang="sl-SI" smtClean="0"/>
              <a:pPr>
                <a:defRPr/>
              </a:pPr>
              <a:t>14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05203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l-SI" dirty="0" smtClean="0"/>
              <a:t>Značilnost izvršnih shranjenih procedur</a:t>
            </a:r>
            <a:endParaRPr lang="sl-SI" dirty="0"/>
          </a:p>
        </p:txBody>
      </p:sp>
      <p:sp>
        <p:nvSpPr>
          <p:cNvPr id="9219" name="Ograda vsebine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sl-SI" dirty="0" smtClean="0"/>
              <a:t>Namen: </a:t>
            </a:r>
            <a:r>
              <a:rPr lang="sl-SI" b="1" u="sng" dirty="0" smtClean="0"/>
              <a:t>spreminjanje</a:t>
            </a:r>
            <a:r>
              <a:rPr lang="sl-SI" dirty="0" smtClean="0"/>
              <a:t> podatkov v PB</a:t>
            </a:r>
          </a:p>
          <a:p>
            <a:pPr eaLnBrk="1" hangingPunct="1"/>
            <a:r>
              <a:rPr lang="sl-SI" dirty="0" smtClean="0"/>
              <a:t>Lahko sprejmejo poljubno število vhodnih parametrov</a:t>
            </a:r>
          </a:p>
          <a:p>
            <a:pPr eaLnBrk="1" hangingPunct="1"/>
            <a:r>
              <a:rPr lang="sl-SI" dirty="0" smtClean="0"/>
              <a:t>Vrnejo 0 ali največ 1 vrstico izpisa</a:t>
            </a:r>
          </a:p>
          <a:p>
            <a:pPr eaLnBrk="1" hangingPunct="1"/>
            <a:r>
              <a:rPr lang="sl-SI" dirty="0" smtClean="0"/>
              <a:t>Vse aktivnosti se izvajajo v </a:t>
            </a:r>
            <a:r>
              <a:rPr lang="sl-SI" u="sng" dirty="0" smtClean="0"/>
              <a:t>kontekstu transakcije klicatelja</a:t>
            </a:r>
            <a:r>
              <a:rPr lang="sl-SI" dirty="0" smtClean="0"/>
              <a:t> in se dokončno izvedejo (zavrnejo), ko se izvede (zavrne) transakcija</a:t>
            </a:r>
          </a:p>
          <a:p>
            <a:pPr eaLnBrk="1" hangingPunct="1"/>
            <a:r>
              <a:rPr lang="sl-SI" dirty="0" smtClean="0"/>
              <a:t>Za SUPB je izvedba procedure ena transakcija </a:t>
            </a:r>
            <a:r>
              <a:rPr lang="sl-SI" dirty="0" smtClean="0">
                <a:sym typeface="Wingdings" pitchFamily="2" charset="2"/>
              </a:rPr>
              <a:t> u</a:t>
            </a:r>
            <a:r>
              <a:rPr lang="sl-SI" dirty="0" smtClean="0"/>
              <a:t>porabno pri ‘sočasnem’ spreminjanju podatkov več tabel (lastnost ACID) </a:t>
            </a:r>
            <a:r>
              <a:rPr lang="sl-SI" dirty="0" smtClean="0">
                <a:sym typeface="Wingdings" pitchFamily="2" charset="2"/>
              </a:rPr>
              <a:t></a:t>
            </a:r>
            <a:r>
              <a:rPr lang="sl-SI" dirty="0" smtClean="0"/>
              <a:t> zagotovljeno je, da so spremembe narejene povsod ali pa nikjer</a:t>
            </a:r>
          </a:p>
          <a:p>
            <a:pPr eaLnBrk="1" hangingPunct="1"/>
            <a:endParaRPr lang="sl-SI" dirty="0" smtClean="0"/>
          </a:p>
        </p:txBody>
      </p:sp>
      <p:sp>
        <p:nvSpPr>
          <p:cNvPr id="9220" name="Ograda datuma 3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CE4187F-2952-48C6-B30E-FA6421CE720B}" type="datetime9">
              <a:rPr lang="sl-SI" smtClean="0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11.2.2013 9:46:44</a:t>
            </a:fld>
            <a:endParaRPr lang="sl-SI" smtClean="0">
              <a:solidFill>
                <a:schemeClr val="tx2"/>
              </a:solidFill>
            </a:endParaRPr>
          </a:p>
        </p:txBody>
      </p:sp>
      <p:sp>
        <p:nvSpPr>
          <p:cNvPr id="9221" name="Ograda številke diapozitiva 4"/>
          <p:cNvSpPr>
            <a:spLocks noGrp="1"/>
          </p:cNvSpPr>
          <p:nvPr>
            <p:ph type="sldNum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8E53E2A-63A5-4CE3-B95F-248052AA8B0D}" type="slidenum">
              <a:rPr lang="sl-SI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sl-SI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l-SI" dirty="0" smtClean="0"/>
              <a:t>Postopek izvedbe izvršne shranjene procedure</a:t>
            </a:r>
            <a:endParaRPr lang="sl-SI" dirty="0"/>
          </a:p>
        </p:txBody>
      </p:sp>
      <p:sp>
        <p:nvSpPr>
          <p:cNvPr id="10243" name="Ograda datuma 3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7B7EC0-2DF5-40AE-959D-864BE0326DCF}" type="datetime9">
              <a:rPr lang="sl-SI" smtClean="0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11.2.2013 9:46:44</a:t>
            </a:fld>
            <a:endParaRPr lang="sl-SI" smtClean="0">
              <a:solidFill>
                <a:schemeClr val="tx2"/>
              </a:solidFill>
            </a:endParaRPr>
          </a:p>
        </p:txBody>
      </p:sp>
      <p:sp>
        <p:nvSpPr>
          <p:cNvPr id="10244" name="Ograda številke diapozitiva 4"/>
          <p:cNvSpPr>
            <a:spLocks noGrp="1"/>
          </p:cNvSpPr>
          <p:nvPr>
            <p:ph type="sldNum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F82131-0850-4D9F-B402-FBBBB866C053}" type="slidenum">
              <a:rPr lang="sl-SI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sl-SI" smtClean="0">
              <a:solidFill>
                <a:srgbClr val="FFFFFF"/>
              </a:solidFill>
            </a:endParaRPr>
          </a:p>
        </p:txBody>
      </p:sp>
      <p:sp>
        <p:nvSpPr>
          <p:cNvPr id="10245" name="Ograda vsebine 5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endParaRPr lang="sl-SI" smtClean="0"/>
          </a:p>
        </p:txBody>
      </p:sp>
      <p:pic>
        <p:nvPicPr>
          <p:cNvPr id="1024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484313"/>
            <a:ext cx="6048375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l-SI" dirty="0" smtClean="0"/>
              <a:t>Sintaksa </a:t>
            </a:r>
            <a:endParaRPr lang="sl-SI" dirty="0"/>
          </a:p>
        </p:txBody>
      </p:sp>
      <p:sp>
        <p:nvSpPr>
          <p:cNvPr id="11267" name="Ograda vsebine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sl-SI" b="1" smtClean="0">
                <a:latin typeface="Courier New" pitchFamily="49" charset="0"/>
                <a:cs typeface="Courier New" pitchFamily="49" charset="0"/>
              </a:rPr>
              <a:t>CREATE PROCEDURE </a:t>
            </a:r>
            <a:r>
              <a:rPr lang="sl-SI" smtClean="0">
                <a:latin typeface="Courier New" pitchFamily="49" charset="0"/>
                <a:cs typeface="Courier New" pitchFamily="49" charset="0"/>
              </a:rPr>
              <a:t>ime_procedure</a:t>
            </a:r>
          </a:p>
          <a:p>
            <a:pPr eaLnBrk="1" hangingPunct="1">
              <a:buFont typeface="Wingdings" pitchFamily="2" charset="2"/>
              <a:buNone/>
            </a:pPr>
            <a:r>
              <a:rPr lang="sl-SI" smtClean="0">
                <a:latin typeface="Courier New" pitchFamily="49" charset="0"/>
                <a:cs typeface="Courier New" pitchFamily="49" charset="0"/>
              </a:rPr>
              <a:t>(argument1 tip1, …) </a:t>
            </a:r>
            <a:r>
              <a:rPr lang="sl-SI" b="1" smtClean="0">
                <a:latin typeface="Courier New" pitchFamily="49" charset="0"/>
                <a:cs typeface="Courier New" pitchFamily="49" charset="0"/>
              </a:rPr>
              <a:t>AS</a:t>
            </a:r>
          </a:p>
          <a:p>
            <a:pPr eaLnBrk="1" hangingPunct="1">
              <a:buFont typeface="Wingdings" pitchFamily="2" charset="2"/>
              <a:buNone/>
            </a:pPr>
            <a:r>
              <a:rPr lang="sl-SI" b="1" smtClean="0">
                <a:latin typeface="Courier New" pitchFamily="49" charset="0"/>
                <a:cs typeface="Courier New" pitchFamily="49" charset="0"/>
              </a:rPr>
              <a:t>[RETURNS (argument tip)]</a:t>
            </a:r>
          </a:p>
          <a:p>
            <a:pPr eaLnBrk="1" hangingPunct="1">
              <a:buFont typeface="Wingdings" pitchFamily="2" charset="2"/>
              <a:buNone/>
            </a:pPr>
            <a:r>
              <a:rPr lang="sl-SI" b="1" smtClean="0">
                <a:latin typeface="Courier New" pitchFamily="49" charset="0"/>
                <a:cs typeface="Courier New" pitchFamily="49" charset="0"/>
              </a:rPr>
              <a:t>DECLARE VARIABLE</a:t>
            </a:r>
            <a:r>
              <a:rPr lang="sl-SI" smtClean="0">
                <a:latin typeface="Courier New" pitchFamily="49" charset="0"/>
                <a:cs typeface="Courier New" pitchFamily="49" charset="0"/>
              </a:rPr>
              <a:t> spr1 tip1;</a:t>
            </a:r>
          </a:p>
          <a:p>
            <a:pPr eaLnBrk="1" hangingPunct="1">
              <a:buFont typeface="Wingdings" pitchFamily="2" charset="2"/>
              <a:buNone/>
            </a:pPr>
            <a:r>
              <a:rPr lang="sl-SI" b="1" smtClean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eaLnBrk="1" hangingPunct="1">
              <a:buFont typeface="Wingdings" pitchFamily="2" charset="2"/>
              <a:buNone/>
            </a:pPr>
            <a:r>
              <a:rPr lang="sl-SI" smtClean="0">
                <a:latin typeface="Courier New" pitchFamily="49" charset="0"/>
                <a:cs typeface="Courier New" pitchFamily="49" charset="0"/>
              </a:rPr>
              <a:t> /*blok kode oz. stavki */;</a:t>
            </a:r>
          </a:p>
          <a:p>
            <a:pPr eaLnBrk="1" hangingPunct="1">
              <a:buFont typeface="Wingdings" pitchFamily="2" charset="2"/>
              <a:buNone/>
            </a:pPr>
            <a:r>
              <a:rPr lang="sl-SI" b="1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sl-SI" smtClean="0">
                <a:latin typeface="Courier New" pitchFamily="49" charset="0"/>
                <a:cs typeface="Courier New" pitchFamily="49" charset="0"/>
              </a:rPr>
              <a:t>/* sledi terminator */ </a:t>
            </a:r>
          </a:p>
          <a:p>
            <a:pPr eaLnBrk="1" hangingPunct="1">
              <a:buFont typeface="Wingdings" pitchFamily="2" charset="2"/>
              <a:buNone/>
            </a:pPr>
            <a:endParaRPr lang="sl-SI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sl-SI" smtClean="0">
                <a:latin typeface="Calibri" pitchFamily="34" charset="0"/>
                <a:cs typeface="Calibri" pitchFamily="34" charset="0"/>
                <a:sym typeface="Wingdings" pitchFamily="2" charset="2"/>
              </a:rPr>
              <a:t>V bloku kode praviloma ni stavka SUSPEND. Če se pojavi, ima enak učinek kakor stavek EXIT – takojšnji skok na zadnji END procedure. </a:t>
            </a:r>
          </a:p>
        </p:txBody>
      </p:sp>
      <p:sp>
        <p:nvSpPr>
          <p:cNvPr id="11268" name="Ograda datuma 3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813885-9734-4DC7-9280-142F871839A4}" type="datetime9">
              <a:rPr lang="sl-SI" smtClean="0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11.2.2013 9:46:44</a:t>
            </a:fld>
            <a:endParaRPr lang="sl-SI" smtClean="0">
              <a:solidFill>
                <a:schemeClr val="tx2"/>
              </a:solidFill>
            </a:endParaRPr>
          </a:p>
        </p:txBody>
      </p:sp>
      <p:sp>
        <p:nvSpPr>
          <p:cNvPr id="11269" name="Ograda številke diapozitiva 4"/>
          <p:cNvSpPr>
            <a:spLocks noGrp="1"/>
          </p:cNvSpPr>
          <p:nvPr>
            <p:ph type="sldNum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905616C-42B9-4565-BA46-1E7D64AC118C}" type="slidenum">
              <a:rPr lang="sl-SI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sl-SI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l-SI" dirty="0" smtClean="0"/>
              <a:t>Klic izvršne procedure</a:t>
            </a:r>
            <a:endParaRPr lang="sl-SI" dirty="0"/>
          </a:p>
        </p:txBody>
      </p:sp>
      <p:sp>
        <p:nvSpPr>
          <p:cNvPr id="12291" name="Ograda vsebine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defRPr/>
            </a:pPr>
            <a:r>
              <a:rPr lang="sl-SI" dirty="0" smtClean="0"/>
              <a:t>EXECUTE PROCEDURE ime_</a:t>
            </a:r>
            <a:r>
              <a:rPr lang="sl-SI" dirty="0" err="1" smtClean="0"/>
              <a:t>proc</a:t>
            </a:r>
            <a:r>
              <a:rPr lang="sl-SI" dirty="0" smtClean="0"/>
              <a:t> (</a:t>
            </a:r>
            <a:r>
              <a:rPr lang="sl-SI" dirty="0" err="1" smtClean="0"/>
              <a:t>vh</a:t>
            </a:r>
            <a:r>
              <a:rPr lang="sl-SI" dirty="0" smtClean="0"/>
              <a:t>_param);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sl-SI" dirty="0"/>
              <a:t>a</a:t>
            </a:r>
            <a:r>
              <a:rPr lang="sl-SI" dirty="0" smtClean="0"/>
              <a:t>li</a:t>
            </a:r>
          </a:p>
          <a:p>
            <a:pPr eaLnBrk="1" hangingPunct="1">
              <a:defRPr/>
            </a:pPr>
            <a:r>
              <a:rPr lang="sl-SI" dirty="0" smtClean="0"/>
              <a:t>EXECUTE PROCEDURE ime_</a:t>
            </a:r>
            <a:r>
              <a:rPr lang="sl-SI" dirty="0" err="1" smtClean="0"/>
              <a:t>proc</a:t>
            </a:r>
            <a:r>
              <a:rPr lang="sl-SI" dirty="0" smtClean="0"/>
              <a:t>;</a:t>
            </a:r>
          </a:p>
          <a:p>
            <a:pPr eaLnBrk="1" hangingPunct="1">
              <a:defRPr/>
            </a:pPr>
            <a:endParaRPr lang="sl-SI" dirty="0" smtClean="0"/>
          </a:p>
          <a:p>
            <a:pPr eaLnBrk="1" hangingPunct="1">
              <a:defRPr/>
            </a:pPr>
            <a:r>
              <a:rPr lang="sl-SI" dirty="0" smtClean="0"/>
              <a:t>Če procedura ima izhodne parametre (RETURNS), se vrnejo zadnje vrednosti, ki so bile v spremenljivkah pred izhodom iz procedure.</a:t>
            </a:r>
          </a:p>
        </p:txBody>
      </p:sp>
      <p:sp>
        <p:nvSpPr>
          <p:cNvPr id="12292" name="Ograda datuma 3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E341E1-01BF-416E-81CA-B8DBF404443D}" type="datetime9">
              <a:rPr lang="sl-SI" smtClean="0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11.2.2013 9:46:44</a:t>
            </a:fld>
            <a:endParaRPr lang="sl-SI" smtClean="0">
              <a:solidFill>
                <a:schemeClr val="tx2"/>
              </a:solidFill>
            </a:endParaRPr>
          </a:p>
        </p:txBody>
      </p:sp>
      <p:sp>
        <p:nvSpPr>
          <p:cNvPr id="12293" name="Ograda številke diapozitiva 4"/>
          <p:cNvSpPr>
            <a:spLocks noGrp="1"/>
          </p:cNvSpPr>
          <p:nvPr>
            <p:ph type="sldNum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C0BBC68-9F93-45DD-9737-2634B15CF2FA}" type="slidenum">
              <a:rPr lang="sl-SI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sl-SI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l-SI" dirty="0" smtClean="0"/>
              <a:t>1. Prvi primer izvršne procedure: vstavljanje podatkov v 2 tabeli hkrati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sl-SI" dirty="0" smtClean="0">
                <a:latin typeface="Courier New" pitchFamily="49" charset="0"/>
                <a:cs typeface="Courier New" pitchFamily="49" charset="0"/>
              </a:rPr>
              <a:t>Struktura tabel: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sl-SI" b="1" dirty="0" smtClean="0">
                <a:latin typeface="Courier New" pitchFamily="49" charset="0"/>
                <a:cs typeface="Courier New" pitchFamily="49" charset="0"/>
              </a:rPr>
              <a:t>Tabela2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 CHAR(3) Not Null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B CHAR(3)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Nullable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CONSTRAINT INTEG_5: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Primary key (A)</a:t>
            </a:r>
            <a:endParaRPr lang="sl-SI" dirty="0" smtClean="0">
              <a:latin typeface="Courier New" pitchFamily="49" charset="0"/>
              <a:cs typeface="Courier New" pitchFamily="49" charset="0"/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sl-SI" b="1" dirty="0" smtClean="0">
                <a:latin typeface="Courier New" pitchFamily="49" charset="0"/>
                <a:cs typeface="Courier New" pitchFamily="49" charset="0"/>
              </a:rPr>
              <a:t>Tabela3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sl-SI" dirty="0" smtClean="0">
                <a:latin typeface="Courier New" pitchFamily="49" charset="0"/>
                <a:cs typeface="Courier New" pitchFamily="49" charset="0"/>
              </a:rPr>
              <a:t> 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HAR(3) Not Null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B CHAR(3)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Not Null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CONSTRAINT INTEG_8: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Primary key (A)</a:t>
            </a:r>
            <a:endParaRPr lang="sl-SI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Ograda datuma 3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CE065A4-9686-4D5A-8E7D-A650A9D89A99}" type="datetime9">
              <a:rPr lang="sl-SI" smtClean="0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11.2.2013 9:46:44</a:t>
            </a:fld>
            <a:endParaRPr lang="sl-SI" smtClean="0">
              <a:solidFill>
                <a:schemeClr val="tx2"/>
              </a:solidFill>
            </a:endParaRPr>
          </a:p>
        </p:txBody>
      </p:sp>
      <p:sp>
        <p:nvSpPr>
          <p:cNvPr id="13317" name="Ograda številke diapozitiva 4"/>
          <p:cNvSpPr>
            <a:spLocks noGrp="1"/>
          </p:cNvSpPr>
          <p:nvPr>
            <p:ph type="sldNum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17AACAA-9CA1-432C-BCDA-C6E72EDADEAA}" type="slidenum">
              <a:rPr lang="sl-SI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sl-SI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l-SI" dirty="0" smtClean="0"/>
              <a:t>Koda procedure</a:t>
            </a:r>
            <a:endParaRPr lang="sl-SI" dirty="0"/>
          </a:p>
        </p:txBody>
      </p:sp>
      <p:sp>
        <p:nvSpPr>
          <p:cNvPr id="14339" name="Ograda vsebine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47050" cy="4873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set term !! 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create procedure demo_dodaj (x char(3), y char(3)) AS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  insert into tabela2 values (:x</a:t>
            </a:r>
            <a:r>
              <a:rPr lang="sl-SI" smtClean="0">
                <a:latin typeface="Courier New" pitchFamily="49" charset="0"/>
                <a:cs typeface="Courier New" pitchFamily="49" charset="0"/>
              </a:rPr>
              <a:t>,:y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  insert into tabela3 values (:x</a:t>
            </a:r>
            <a:r>
              <a:rPr lang="sl-SI" smtClean="0">
                <a:latin typeface="Courier New" pitchFamily="49" charset="0"/>
                <a:cs typeface="Courier New" pitchFamily="49" charset="0"/>
              </a:rPr>
              <a:t>,:y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end !!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set term ; !!</a:t>
            </a:r>
            <a:endParaRPr lang="sl-SI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sl-SI" smtClean="0"/>
              <a:t>Uvoz procedure: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sl-SI" smtClean="0">
                <a:latin typeface="Courier New" pitchFamily="49" charset="0"/>
                <a:cs typeface="Courier New" pitchFamily="49" charset="0"/>
              </a:rPr>
              <a:t>In ‘c:\vaje\demo_dodaj.sql’;</a:t>
            </a:r>
          </a:p>
          <a:p>
            <a:pPr eaLnBrk="1" hangingPunct="1"/>
            <a:r>
              <a:rPr lang="sl-SI" smtClean="0"/>
              <a:t>Klic procedure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sl-SI" smtClean="0">
                <a:latin typeface="Courier New" pitchFamily="49" charset="0"/>
                <a:cs typeface="Courier New" pitchFamily="49" charset="0"/>
              </a:rPr>
              <a:t>Execute procedure demo_dodaj(‘abc’,’def’);</a:t>
            </a:r>
          </a:p>
        </p:txBody>
      </p:sp>
      <p:sp>
        <p:nvSpPr>
          <p:cNvPr id="14340" name="Ograda datuma 3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661FF55-E13E-46A0-A233-E099404E72D6}" type="datetime9">
              <a:rPr lang="sl-SI" smtClean="0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11.2.2013 9:46:44</a:t>
            </a:fld>
            <a:endParaRPr lang="sl-SI" smtClean="0">
              <a:solidFill>
                <a:schemeClr val="tx2"/>
              </a:solidFill>
            </a:endParaRPr>
          </a:p>
        </p:txBody>
      </p:sp>
      <p:sp>
        <p:nvSpPr>
          <p:cNvPr id="14341" name="Ograda številke diapozitiva 4"/>
          <p:cNvSpPr>
            <a:spLocks noGrp="1"/>
          </p:cNvSpPr>
          <p:nvPr>
            <p:ph type="sldNum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6757940-4276-4209-87B1-DA386A61B618}" type="slidenum">
              <a:rPr lang="sl-SI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sl-SI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l-SI" dirty="0" smtClean="0"/>
              <a:t>Vsebina tabel po izvedbi procedure </a:t>
            </a:r>
            <a:endParaRPr lang="sl-SI" dirty="0"/>
          </a:p>
        </p:txBody>
      </p:sp>
      <p:sp>
        <p:nvSpPr>
          <p:cNvPr id="15363" name="Ograda vsebine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sl-SI" smtClean="0">
                <a:latin typeface="Courier New" pitchFamily="49" charset="0"/>
                <a:cs typeface="Courier New" pitchFamily="49" charset="0"/>
              </a:rPr>
              <a:t>SQL&gt; select * from </a:t>
            </a:r>
            <a:r>
              <a:rPr lang="sl-SI" b="1" smtClean="0">
                <a:latin typeface="Courier New" pitchFamily="49" charset="0"/>
                <a:cs typeface="Courier New" pitchFamily="49" charset="0"/>
              </a:rPr>
              <a:t>tabela2</a:t>
            </a:r>
            <a:r>
              <a:rPr lang="sl-SI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sl-SI" smtClean="0">
                <a:latin typeface="Courier New" pitchFamily="49" charset="0"/>
                <a:cs typeface="Courier New" pitchFamily="49" charset="0"/>
              </a:rPr>
              <a:t>A      B</a:t>
            </a:r>
          </a:p>
          <a:p>
            <a:pPr eaLnBrk="1" hangingPunct="1">
              <a:buFont typeface="Wingdings" pitchFamily="2" charset="2"/>
              <a:buNone/>
            </a:pPr>
            <a:r>
              <a:rPr lang="sl-SI" smtClean="0">
                <a:latin typeface="Courier New" pitchFamily="49" charset="0"/>
                <a:cs typeface="Courier New" pitchFamily="49" charset="0"/>
              </a:rPr>
              <a:t>====== ======</a:t>
            </a:r>
          </a:p>
          <a:p>
            <a:pPr eaLnBrk="1" hangingPunct="1">
              <a:buFont typeface="Wingdings" pitchFamily="2" charset="2"/>
              <a:buNone/>
            </a:pPr>
            <a:r>
              <a:rPr lang="sl-SI" smtClean="0">
                <a:latin typeface="Courier New" pitchFamily="49" charset="0"/>
                <a:cs typeface="Courier New" pitchFamily="49" charset="0"/>
              </a:rPr>
              <a:t>abc    def</a:t>
            </a:r>
          </a:p>
          <a:p>
            <a:pPr eaLnBrk="1" hangingPunct="1">
              <a:buFont typeface="Wingdings" pitchFamily="2" charset="2"/>
              <a:buNone/>
            </a:pPr>
            <a:endParaRPr lang="sl-SI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sl-SI" smtClean="0">
                <a:latin typeface="Courier New" pitchFamily="49" charset="0"/>
                <a:cs typeface="Courier New" pitchFamily="49" charset="0"/>
              </a:rPr>
              <a:t>SQL&gt; select * from </a:t>
            </a:r>
            <a:r>
              <a:rPr lang="sl-SI" b="1" smtClean="0">
                <a:latin typeface="Courier New" pitchFamily="49" charset="0"/>
                <a:cs typeface="Courier New" pitchFamily="49" charset="0"/>
              </a:rPr>
              <a:t>tabela3</a:t>
            </a:r>
            <a:r>
              <a:rPr lang="sl-SI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sl-SI" smtClean="0">
                <a:latin typeface="Courier New" pitchFamily="49" charset="0"/>
                <a:cs typeface="Courier New" pitchFamily="49" charset="0"/>
              </a:rPr>
              <a:t>A      B</a:t>
            </a:r>
          </a:p>
          <a:p>
            <a:pPr eaLnBrk="1" hangingPunct="1">
              <a:buFont typeface="Wingdings" pitchFamily="2" charset="2"/>
              <a:buNone/>
            </a:pPr>
            <a:r>
              <a:rPr lang="sl-SI" smtClean="0">
                <a:latin typeface="Courier New" pitchFamily="49" charset="0"/>
                <a:cs typeface="Courier New" pitchFamily="49" charset="0"/>
              </a:rPr>
              <a:t>====== ======</a:t>
            </a:r>
          </a:p>
          <a:p>
            <a:pPr eaLnBrk="1" hangingPunct="1">
              <a:buFont typeface="Wingdings" pitchFamily="2" charset="2"/>
              <a:buNone/>
            </a:pPr>
            <a:r>
              <a:rPr lang="sl-SI" smtClean="0">
                <a:latin typeface="Courier New" pitchFamily="49" charset="0"/>
                <a:cs typeface="Courier New" pitchFamily="49" charset="0"/>
              </a:rPr>
              <a:t>abc    def</a:t>
            </a:r>
          </a:p>
        </p:txBody>
      </p:sp>
      <p:sp>
        <p:nvSpPr>
          <p:cNvPr id="15364" name="Ograda datuma 3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E3544C-FC19-4CD6-AE38-247A8234B5F5}" type="datetime9">
              <a:rPr lang="sl-SI" smtClean="0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11.2.2013 9:46:44</a:t>
            </a:fld>
            <a:endParaRPr lang="sl-SI" smtClean="0">
              <a:solidFill>
                <a:schemeClr val="tx2"/>
              </a:solidFill>
            </a:endParaRPr>
          </a:p>
        </p:txBody>
      </p:sp>
      <p:sp>
        <p:nvSpPr>
          <p:cNvPr id="15365" name="Ograda številke diapozitiva 4"/>
          <p:cNvSpPr>
            <a:spLocks noGrp="1"/>
          </p:cNvSpPr>
          <p:nvPr>
            <p:ph type="sldNum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6FB8D46-4F3E-4946-9484-E1AF5B2C0BA4}" type="slidenum">
              <a:rPr lang="sl-SI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sl-SI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513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l-SI" dirty="0" smtClean="0"/>
              <a:t>PRIMER NEUSPEŠNEGA KLICA PROCEDURE - </a:t>
            </a:r>
            <a:br>
              <a:rPr lang="sl-SI" dirty="0" smtClean="0"/>
            </a:br>
            <a:r>
              <a:rPr lang="sl-SI" dirty="0" smtClean="0"/>
              <a:t>ACID učinek na </a:t>
            </a:r>
            <a:r>
              <a:rPr lang="sl-SI" b="1" dirty="0" smtClean="0"/>
              <a:t>obeh</a:t>
            </a:r>
            <a:r>
              <a:rPr lang="sl-SI" dirty="0" smtClean="0"/>
              <a:t> tabelah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fontScale="850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SQL&gt;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execute procedure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demo_dodaj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awc',NULL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Statement failed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SQLCODE = -625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validation error for column B, value "*** null ***"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-At procedure 'DEMO_DODAJ' line: 4,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3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SQL&gt; select * from tabela2;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      B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====== ======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def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SQL&gt; select * from tabela3;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      B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====== ======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def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SQL&gt;</a:t>
            </a:r>
            <a:endParaRPr lang="sl-SI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388" name="Ograda datuma 3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9030810-90CA-47CF-A8B4-9F2763457276}" type="datetime9">
              <a:rPr lang="sl-SI" smtClean="0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11.2.2013 9:46:44</a:t>
            </a:fld>
            <a:endParaRPr lang="sl-SI" smtClean="0">
              <a:solidFill>
                <a:schemeClr val="tx2"/>
              </a:solidFill>
            </a:endParaRPr>
          </a:p>
        </p:txBody>
      </p:sp>
      <p:sp>
        <p:nvSpPr>
          <p:cNvPr id="16389" name="Ograda številke diapozitiva 4"/>
          <p:cNvSpPr>
            <a:spLocks noGrp="1"/>
          </p:cNvSpPr>
          <p:nvPr>
            <p:ph type="sldNum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DCDA4B1-1F5C-42FE-ADDF-567A16C115E1}" type="slidenum">
              <a:rPr lang="sl-SI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sl-SI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ltana">
  <a:themeElements>
    <a:clrScheme name="Altan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Altan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ltan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isar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isar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Altana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1828</TotalTime>
  <Words>864</Words>
  <Application>Microsoft Office PowerPoint</Application>
  <PresentationFormat>Diaprojekcija na zaslonu (4:3)</PresentationFormat>
  <Paragraphs>149</Paragraphs>
  <Slides>14</Slides>
  <Notes>1</Notes>
  <HiddenSlides>0</HiddenSlides>
  <MMClips>0</MMClips>
  <ScaleCrop>false</ScaleCrop>
  <HeadingPairs>
    <vt:vector size="6" baseType="variant">
      <vt:variant>
        <vt:lpstr>Uporabljene pisave</vt:lpstr>
      </vt:variant>
      <vt:variant>
        <vt:i4>6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14</vt:i4>
      </vt:variant>
    </vt:vector>
  </HeadingPairs>
  <TitlesOfParts>
    <vt:vector size="21" baseType="lpstr">
      <vt:lpstr>Arial</vt:lpstr>
      <vt:lpstr>Century Schoolbook</vt:lpstr>
      <vt:lpstr>Wingdings</vt:lpstr>
      <vt:lpstr>Wingdings 2</vt:lpstr>
      <vt:lpstr>Calibri</vt:lpstr>
      <vt:lpstr>Courier New</vt:lpstr>
      <vt:lpstr>Altana</vt:lpstr>
      <vt:lpstr>Shranjene procedure 3</vt:lpstr>
      <vt:lpstr>Značilnost izvršnih shranjenih procedur</vt:lpstr>
      <vt:lpstr>Postopek izvedbe izvršne shranjene procedure</vt:lpstr>
      <vt:lpstr>Sintaksa </vt:lpstr>
      <vt:lpstr>Klic izvršne procedure</vt:lpstr>
      <vt:lpstr>1. Prvi primer izvršne procedure: vstavljanje podatkov v 2 tabeli hkrati</vt:lpstr>
      <vt:lpstr>Koda procedure</vt:lpstr>
      <vt:lpstr>Vsebina tabel po izvedbi procedure </vt:lpstr>
      <vt:lpstr>PRIMER NEUSPEŠNEGA KLICA PROCEDURE -  ACID učinek na obeh tabelah</vt:lpstr>
      <vt:lpstr>OBRAVNAVA NAPAK (IZJEM) – osnovna raven</vt:lpstr>
      <vt:lpstr>OSNOVNA OBLIKA STAVKA ZA OBRAVNAVO IZJEM WHEN</vt:lpstr>
      <vt:lpstr>Primer uporabe stavka when</vt:lpstr>
      <vt:lpstr>Primeri Nalog</vt:lpstr>
      <vt:lpstr>Primeri Nalog (nad.)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Programiranje podatkovnega strežnika</dc:title>
  <dc:creator>Mit</dc:creator>
  <cp:lastModifiedBy>Vegova Ljubljana</cp:lastModifiedBy>
  <cp:revision>190</cp:revision>
  <dcterms:created xsi:type="dcterms:W3CDTF">2010-10-09T20:25:01Z</dcterms:created>
  <dcterms:modified xsi:type="dcterms:W3CDTF">2013-02-11T08:54:02Z</dcterms:modified>
</cp:coreProperties>
</file>