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266" r:id="rId4"/>
    <p:sldId id="297" r:id="rId5"/>
    <p:sldId id="298" r:id="rId6"/>
    <p:sldId id="299" r:id="rId7"/>
    <p:sldId id="300" r:id="rId8"/>
    <p:sldId id="301" r:id="rId9"/>
    <p:sldId id="302" r:id="rId10"/>
    <p:sldId id="284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8" autoAdjust="0"/>
    <p:restoredTop sz="94660"/>
  </p:normalViewPr>
  <p:slideViewPr>
    <p:cSldViewPr>
      <p:cViewPr>
        <p:scale>
          <a:sx n="82" d="100"/>
          <a:sy n="82" d="100"/>
        </p:scale>
        <p:origin x="-24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AAA10B-2D43-446E-9BC4-F4044F3A0E61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AD8EE01-AB73-47C2-9864-07E49CB8927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622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DDE7F4-CB5A-460B-99FC-E3804F15B2D1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730C1C-1269-4015-84F1-343FDE9FE90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751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l-SI" smtClean="0"/>
          </a:p>
        </p:txBody>
      </p:sp>
      <p:sp>
        <p:nvSpPr>
          <p:cNvPr id="22532" name="Ograda številke diapoz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1744E6-5F14-4DED-B350-20DACE2D9E04}" type="slidenum">
              <a:rPr lang="sl-SI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aven konek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Pravokotnik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22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6C481-947F-49BA-9839-04E5E2F4C31B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23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4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7F554-CF9D-4602-9B2C-73EB279D0A8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306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3E101-5511-4B10-91D5-BA5906EC17C3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07DD-1B85-4A41-BDDC-73BFC3322F4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48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A050-8D2B-4F6E-A886-5C306F3F370E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37A92-EFB9-426E-A391-1BAD787DB8E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41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8B8475D-DDC0-41E9-B9FF-B5BE60263FD2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EF84D48-AF9F-4766-B945-DEFE4035A67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Ograda no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2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Pravokotnik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aven konek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20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F090B-F589-4255-9DBF-A95CFC056C04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21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F4E-9F64-467E-B76D-4E723B32F41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6183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73CD-7253-470B-B940-5E27CC213741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6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5E6C0-D59C-4376-8D04-95CB46C2E6E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74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7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8F32-4743-405C-A881-6718D8C626FC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8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7A9A-C85E-471D-B416-F24E5AA44CF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500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C44921-0CC8-4FC3-9FAE-F4AA4FA839BA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4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19FB10-2650-44D5-B822-B57F77BF5E0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83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D0B4-D211-4949-B872-7CC4D9209446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E7F3-04E2-4668-A44F-05D0863884C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06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aven konek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Raven konek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1" name="Elipsa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datum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D69F96-7888-4877-8871-6C96599837DD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13" name="Ograda številke diapozitiva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FD5328-5717-4A71-975A-EE8B040FA68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2534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Pravokotnik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aven konek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aven konek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l-SI" noProof="0" smtClean="0"/>
              <a:t>Kliknite ikono, če želite dodati sliko</a:t>
            </a:r>
            <a:endParaRPr lang="en-US" noProof="0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2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402096-3EA3-4A09-A294-7713C5E49B6B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13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79FC21-77EB-4485-B7EB-095EB8057B5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35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028" name="Ograda besedila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smtClean="0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37CB0B-EE31-4647-BDAB-48DE4130B7E4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9604F0-06DC-45A2-9FB4-519015E73F8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46" r:id="rId4"/>
    <p:sldLayoutId id="2147483747" r:id="rId5"/>
    <p:sldLayoutId id="2147483754" r:id="rId6"/>
    <p:sldLayoutId id="2147483748" r:id="rId7"/>
    <p:sldLayoutId id="2147483755" r:id="rId8"/>
    <p:sldLayoutId id="2147483756" r:id="rId9"/>
    <p:sldLayoutId id="2147483749" r:id="rId10"/>
    <p:sldLayoutId id="214748375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Izjeme in obravnava izjem</a:t>
            </a:r>
            <a:endParaRPr lang="sl-SI" dirty="0"/>
          </a:p>
        </p:txBody>
      </p:sp>
      <p:sp>
        <p:nvSpPr>
          <p:cNvPr id="8195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508625" y="2133600"/>
            <a:ext cx="3095625" cy="18716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b="1" dirty="0" smtClean="0"/>
              <a:t>Logika pri prestrezanju in obravnavi napak</a:t>
            </a:r>
            <a:endParaRPr lang="sl-SI" b="1" dirty="0"/>
          </a:p>
        </p:txBody>
      </p:sp>
      <p:sp>
        <p:nvSpPr>
          <p:cNvPr id="10243" name="Ograda datuma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9212D8-377A-466B-8A6A-0B40995790B2}" type="datetime9">
              <a:rPr lang="sl-SI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9:55:28</a:t>
            </a:fld>
            <a:endParaRPr lang="sl-SI"/>
          </a:p>
        </p:txBody>
      </p:sp>
      <p:sp>
        <p:nvSpPr>
          <p:cNvPr id="10244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BEE016-553F-44A6-ABA1-80D28C78E85E}" type="slidenum">
              <a:rPr lang="sl-SI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l-SI" smtClean="0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5157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Primer Procedure in obravnava SQL napak</a:t>
            </a:r>
            <a:endParaRPr lang="sl-SI" dirty="0"/>
          </a:p>
        </p:txBody>
      </p:sp>
      <p:sp>
        <p:nvSpPr>
          <p:cNvPr id="1843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mtClean="0"/>
              <a:t>Procedura, ki obravnava dve SQL napaki pri dodajanju posnetkov:</a:t>
            </a:r>
          </a:p>
          <a:p>
            <a:pPr lvl="1" eaLnBrk="1" hangingPunct="1"/>
            <a:r>
              <a:rPr lang="sl-SI" smtClean="0"/>
              <a:t>Napaka -803 – podvajanje ključa in</a:t>
            </a:r>
          </a:p>
          <a:p>
            <a:pPr lvl="1" eaLnBrk="1" hangingPunct="1"/>
            <a:r>
              <a:rPr lang="sl-SI" smtClean="0"/>
              <a:t>Napaka -530 – ni tujega ključa</a:t>
            </a:r>
          </a:p>
          <a:p>
            <a:pPr lvl="1" eaLnBrk="1" hangingPunct="1"/>
            <a:r>
              <a:rPr lang="sl-SI" smtClean="0"/>
              <a:t>S stavkom When ANY obravnavamo vse ostale možne napake</a:t>
            </a:r>
          </a:p>
          <a:p>
            <a:pPr eaLnBrk="1" hangingPunct="1"/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277829-CBFE-46B7-9830-2E04AA7A1E12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AC4DC6-6861-4694-85CE-55F9A2C737D2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Primer Procedure in obravnava SQL napak (nad.) Koda procedure</a:t>
            </a:r>
            <a:endParaRPr lang="sl-SI" dirty="0"/>
          </a:p>
        </p:txBody>
      </p:sp>
      <p:sp>
        <p:nvSpPr>
          <p:cNvPr id="1945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513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create procedure dodaj_posnetek(id integer, nas char(30), gen zvrst, tra time, aid integer) RETURNS (Niz char(50)) AS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Niz = 'dodajanje OK';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insert into posnetek values (:id, :nas, :gen, :tra, :aid);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when sqlcode -803 do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  Niz = 'Dodajanje NI USPELO - podvajanje kljuca';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when sqlcode -530 do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  Niz = 'Dodajanje NI USPELO - ni tujega kljuca';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when any do /* obravnava vseh drugih možnih izjem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     Niz = 'Dodajanje NI USPELO - drugi razlogi';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end !!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set term ; !!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4CE06B-D38C-4DD0-889F-E88FC56609C5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359C2-EA85-4298-A920-2217C37398B1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Primer Procedure in obravnava SQL napak (nad.) Uporaba procedure</a:t>
            </a:r>
            <a:endParaRPr lang="sl-SI" dirty="0"/>
          </a:p>
        </p:txBody>
      </p:sp>
      <p:sp>
        <p:nvSpPr>
          <p:cNvPr id="20483" name="Ograda vsebine 2"/>
          <p:cNvSpPr>
            <a:spLocks noGrp="1"/>
          </p:cNvSpPr>
          <p:nvPr>
            <p:ph sz="quarter" idx="1"/>
          </p:nvPr>
        </p:nvSpPr>
        <p:spPr>
          <a:xfrm>
            <a:off x="0" y="1341438"/>
            <a:ext cx="91440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SQL&gt; execute procedure dodaj_posnetek(99,'aaa','klasika','00:03:33',2);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Dodajanje NI USPELO - ni tujega kljuca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SQL&gt; execute procedure dodaj_posnetek(1,'aaa','klasika','00:03:33',10);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Dodajanje NI USPELO - podvajanje kljuca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SQL&gt; execute procedure dodaj_posnetek(99,'krneki','klasika','00:04:55',20);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dodajanje OK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SQL&gt; execute procedure dodaj_posnetek(96,NULL,'klasika','00:04:55',20);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Dodajanje NI USPELO - drugi razlogi</a:t>
            </a:r>
          </a:p>
          <a:p>
            <a:pPr eaLnBrk="1" hangingPunct="1">
              <a:buFont typeface="Wingdings" pitchFamily="2" charset="2"/>
              <a:buNone/>
            </a:pPr>
            <a:endParaRPr lang="sl-SI" sz="16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sl-SI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8E5D6-4C29-44D2-AF5A-9875E353AAEF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956C18-8AF2-4FF7-AA61-06FF3EEA34E5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Kaj so izjeme?</a:t>
            </a:r>
            <a:endParaRPr lang="sl-SI" dirty="0"/>
          </a:p>
        </p:txBody>
      </p:sp>
      <p:sp>
        <p:nvSpPr>
          <p:cNvPr id="921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813" cy="4873625"/>
          </a:xfrm>
        </p:spPr>
        <p:txBody>
          <a:bodyPr/>
          <a:lstStyle/>
          <a:p>
            <a:pPr eaLnBrk="1" hangingPunct="1"/>
            <a:r>
              <a:rPr lang="sl-SI" smtClean="0"/>
              <a:t>Izjeme so sporočila, ki jih dobi klicatelj v primeru, da je med izvajanjem modulov PSQL (procedur ali sprožilcev) prišlo do napake</a:t>
            </a:r>
          </a:p>
          <a:p>
            <a:pPr eaLnBrk="1" hangingPunct="1"/>
            <a:r>
              <a:rPr lang="sl-SI" smtClean="0"/>
              <a:t>Za pošiljanje izjem skrbi SUPB</a:t>
            </a:r>
          </a:p>
          <a:p>
            <a:pPr eaLnBrk="1" hangingPunct="1"/>
            <a:r>
              <a:rPr lang="sl-SI" smtClean="0"/>
              <a:t>V primeru napake, SUPB:</a:t>
            </a:r>
          </a:p>
          <a:p>
            <a:pPr lvl="1" eaLnBrk="1" hangingPunct="1"/>
            <a:r>
              <a:rPr lang="sl-SI" smtClean="0"/>
              <a:t>ustavi izvajanje modula,</a:t>
            </a:r>
          </a:p>
          <a:p>
            <a:pPr lvl="1" eaLnBrk="1" hangingPunct="1"/>
            <a:r>
              <a:rPr lang="sl-SI" smtClean="0"/>
              <a:t>prekliče vse izvedene operacije do začetnega BEGIN-a</a:t>
            </a:r>
          </a:p>
          <a:p>
            <a:pPr lvl="1" eaLnBrk="1" hangingPunct="1"/>
            <a:r>
              <a:rPr lang="sl-SI" smtClean="0"/>
              <a:t>skoči na končni END</a:t>
            </a:r>
          </a:p>
          <a:p>
            <a:pPr lvl="1" eaLnBrk="1" hangingPunct="1"/>
            <a:r>
              <a:rPr lang="sl-SI" smtClean="0"/>
              <a:t>klicatelju vrne kodo (sporočilo) napake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5D4522-DF40-4D2A-9E9B-B9D5422F24AF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1C72D3-D5F2-461E-B847-0B892C37DFEF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Vrste izjem</a:t>
            </a:r>
            <a:endParaRPr lang="sl-SI" dirty="0"/>
          </a:p>
        </p:txBody>
      </p:sp>
      <p:sp>
        <p:nvSpPr>
          <p:cNvPr id="10243" name="Ograda vsebine 2"/>
          <p:cNvSpPr>
            <a:spLocks noGrp="1"/>
          </p:cNvSpPr>
          <p:nvPr>
            <p:ph sz="quarter" idx="1"/>
          </p:nvPr>
        </p:nvSpPr>
        <p:spPr>
          <a:xfrm>
            <a:off x="179388" y="1412875"/>
            <a:ext cx="8569325" cy="4873625"/>
          </a:xfrm>
        </p:spPr>
        <p:txBody>
          <a:bodyPr/>
          <a:lstStyle/>
          <a:p>
            <a:pPr eaLnBrk="1" hangingPunct="1"/>
            <a:r>
              <a:rPr lang="sl-SI" b="1" smtClean="0"/>
              <a:t>SQL izjeme</a:t>
            </a:r>
          </a:p>
          <a:p>
            <a:pPr lvl="1" eaLnBrk="1" hangingPunct="1"/>
            <a:r>
              <a:rPr lang="sl-SI" smtClean="0"/>
              <a:t>SQL sporočila, ki imajo negativno vrednost SQLCODE</a:t>
            </a:r>
          </a:p>
          <a:p>
            <a:pPr eaLnBrk="1" hangingPunct="1"/>
            <a:r>
              <a:rPr lang="sl-SI" b="1" smtClean="0"/>
              <a:t>Interne Firebird izjeme (GDSCODE)</a:t>
            </a:r>
          </a:p>
          <a:p>
            <a:pPr lvl="1" eaLnBrk="1" hangingPunct="1"/>
            <a:r>
              <a:rPr lang="sl-SI" smtClean="0"/>
              <a:t>Do teh napak pride zaradi okoliščin pri sočasnem dostopu do podatkov, spreminjanju metapodatkov in pd.</a:t>
            </a:r>
          </a:p>
          <a:p>
            <a:pPr lvl="1" eaLnBrk="1" hangingPunct="1"/>
            <a:r>
              <a:rPr lang="sl-SI" smtClean="0"/>
              <a:t>Imajo 9-mestno kodo, ki se največkrat začne z 3355</a:t>
            </a:r>
          </a:p>
          <a:p>
            <a:pPr lvl="1" eaLnBrk="1" hangingPunct="1"/>
            <a:r>
              <a:rPr lang="sl-SI" smtClean="0"/>
              <a:t>Pri večini teh napak dobimo tudi SQL CODE</a:t>
            </a:r>
          </a:p>
          <a:p>
            <a:pPr eaLnBrk="1" hangingPunct="1"/>
            <a:r>
              <a:rPr lang="sl-SI" smtClean="0"/>
              <a:t>Vse SQLCODE in GDSCODE poleg kode napake vsebujejo tudi besedilo napake</a:t>
            </a:r>
          </a:p>
          <a:p>
            <a:pPr eaLnBrk="1" hangingPunct="1"/>
            <a:r>
              <a:rPr lang="sl-SI" b="1" smtClean="0"/>
              <a:t>Uporabniško definirane izjeme</a:t>
            </a:r>
          </a:p>
          <a:p>
            <a:pPr lvl="1" eaLnBrk="1" hangingPunct="1"/>
            <a:r>
              <a:rPr lang="sl-SI" smtClean="0"/>
              <a:t>Definirane se kot predmeti PB (enako kakor tabele, procedure, indeksi..)</a:t>
            </a:r>
          </a:p>
          <a:p>
            <a:pPr lvl="1" eaLnBrk="1" hangingPunct="1"/>
            <a:r>
              <a:rPr lang="sl-SI" smtClean="0"/>
              <a:t>V primeru, da so izpolnjeni določeni pogoji, so sprožene iz kode PSQL</a:t>
            </a:r>
          </a:p>
        </p:txBody>
      </p:sp>
      <p:sp>
        <p:nvSpPr>
          <p:cNvPr id="9220" name="Ograda datuma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42E22-B7FE-4C67-B907-1D9D2677C427}" type="datetime9">
              <a:rPr lang="sl-SI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9:55:28</a:t>
            </a:fld>
            <a:endParaRPr lang="sl-SI"/>
          </a:p>
        </p:txBody>
      </p:sp>
      <p:sp>
        <p:nvSpPr>
          <p:cNvPr id="9221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CADC0-8F03-4D37-81A6-1B0DDEE4848F}" type="slidenum">
              <a:rPr lang="sl-SI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l-SI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Izvajanje PSQL modula v primeru izjeme</a:t>
            </a:r>
            <a:endParaRPr lang="sl-SI" dirty="0"/>
          </a:p>
        </p:txBody>
      </p:sp>
      <p:sp>
        <p:nvSpPr>
          <p:cNvPr id="1126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027BCC-0E1E-44ED-B4F5-347D89B32564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66381C-BADC-4E47-980F-B13D2A449C9F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547813"/>
            <a:ext cx="67437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uporabniško definirane izjeme</a:t>
            </a:r>
            <a:endParaRPr lang="sl-SI" dirty="0"/>
          </a:p>
        </p:txBody>
      </p:sp>
      <p:sp>
        <p:nvSpPr>
          <p:cNvPr id="1229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mtClean="0"/>
              <a:t>Kreiranje izjeme - sintaksa 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  <a:cs typeface="Courier New" pitchFamily="49" charset="0"/>
              </a:rPr>
              <a:t>CREATE EXCEPTION ime_izjeme ‘sporočilo izjeme’;</a:t>
            </a:r>
          </a:p>
          <a:p>
            <a:pPr eaLnBrk="1" hangingPunct="1"/>
            <a:r>
              <a:rPr lang="sl-SI" smtClean="0"/>
              <a:t>Ime izjeme mora biti na nivoju PB enolično</a:t>
            </a:r>
          </a:p>
          <a:p>
            <a:pPr eaLnBrk="1" hangingPunct="1"/>
            <a:endParaRPr lang="sl-SI" smtClean="0"/>
          </a:p>
          <a:p>
            <a:pPr eaLnBrk="1" hangingPunct="1"/>
            <a:r>
              <a:rPr lang="sl-SI" smtClean="0"/>
              <a:t>Brisanje izjeme – sintaksa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  <a:cs typeface="Courier New" pitchFamily="49" charset="0"/>
              </a:rPr>
              <a:t>DROP EXCEPTION ime_izjeme;</a:t>
            </a:r>
          </a:p>
          <a:p>
            <a:pPr eaLnBrk="1" hangingPunct="1"/>
            <a:endParaRPr lang="sl-SI" smtClean="0"/>
          </a:p>
          <a:p>
            <a:pPr eaLnBrk="1" hangingPunct="1"/>
            <a:r>
              <a:rPr lang="sl-SI" smtClean="0"/>
              <a:t>Spreminjanje sporočila izjeme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  <a:cs typeface="Courier New" pitchFamily="49" charset="0"/>
              </a:rPr>
              <a:t>ALTER EXCEPTION ime_izjeme ‘ novo sporočilo’;</a:t>
            </a:r>
          </a:p>
          <a:p>
            <a:pPr eaLnBrk="1" hangingPunct="1"/>
            <a:r>
              <a:rPr lang="sl-SI" smtClean="0"/>
              <a:t>Pri izjemah, ki so uporabljene v sprožilcih, lahko spreminjamo le sporočilo izjeme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1CE9BF-EB30-4163-B16B-622400D3E488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A74AAA-197A-4F55-9034-73C507CB6615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PRIMER UPORABNIŠKO DEFINIRANE IZJEME </a:t>
            </a:r>
            <a:endParaRPr lang="sl-SI" dirty="0"/>
          </a:p>
        </p:txBody>
      </p:sp>
      <p:sp>
        <p:nvSpPr>
          <p:cNvPr id="1331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z="2000" smtClean="0"/>
              <a:t>Denimo, da želimo v tabeli CD pri podatku leto preverjati veljavnost podatka. Veljavne letnice CD so od 1990 naprej.</a:t>
            </a:r>
          </a:p>
          <a:p>
            <a:pPr eaLnBrk="1" hangingPunct="1"/>
            <a:r>
              <a:rPr lang="sl-SI" sz="2000" smtClean="0"/>
              <a:t>Definiramo izjemo (v ISQL):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SQL&gt; create exception error_leto 'Napaka - Vpisali ste napačno leto CD!';</a:t>
            </a:r>
          </a:p>
          <a:p>
            <a:pPr eaLnBrk="1" hangingPunct="1"/>
            <a:r>
              <a:rPr lang="sl-SI" sz="2000" smtClean="0"/>
              <a:t>Napišemo proceduro za dodajanje zapisa, v kateri obravnavamo izjemo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error_leto</a:t>
            </a:r>
            <a:endParaRPr lang="sl-SI" sz="2000" smtClean="0"/>
          </a:p>
          <a:p>
            <a:pPr eaLnBrk="1" hangingPunct="1">
              <a:buFont typeface="Wingdings" pitchFamily="2" charset="2"/>
              <a:buNone/>
            </a:pPr>
            <a:endParaRPr lang="sl-SI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0FAC01-0A45-4652-B9A7-655D58D823F9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877981-1036-43B7-A0D2-7CF3392C8C87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l-SI" dirty="0" smtClean="0"/>
              <a:t>PRIMER UPORABNIŠKO DEFINIRANE IZJEME (nad.) - Procedura za dodajanje</a:t>
            </a:r>
            <a:endParaRPr lang="sl-SI" dirty="0"/>
          </a:p>
        </p:txBody>
      </p:sp>
      <p:sp>
        <p:nvSpPr>
          <p:cNvPr id="1433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create procedure dodaj_cd(id integer, nas char(30), cen float, op char(100), let integer) RETURNS (Niz char(50)) AS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Niz = 'dodajanje OK';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 if ((let is not null) and (let &lt; 1990))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l-SI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 ERROR_LETO; /* sprožimo izjemo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 insert into cd values (:id, :nas, :cen, :op, :let);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l-SI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when exception ERROR_LETO do /* obravnava lastne izjeme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Niz = 'Dodajanje NI USPELO - neveljavno leto';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end 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l-SI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when any do /* obravnava vseh drugih možnih izjem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Niz = 'Dodajanje NI USPELO - drugi razlogi';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end !!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400" b="1" smtClean="0">
                <a:latin typeface="Courier New" pitchFamily="49" charset="0"/>
                <a:cs typeface="Courier New" pitchFamily="49" charset="0"/>
              </a:rPr>
              <a:t>set term ; !!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278ADC-9DF0-4D16-96DE-EF4241830C25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D1A0BC-3C3F-4ED8-B7C6-9DF04306616B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l-SI" dirty="0" smtClean="0"/>
              <a:t>PRIMER UPORABNIŠKO DEFINIRANE IZJEME (nad.) - Uporaba procedure</a:t>
            </a:r>
            <a:endParaRPr lang="sl-SI" dirty="0"/>
          </a:p>
        </p:txBody>
      </p:sp>
      <p:sp>
        <p:nvSpPr>
          <p:cNvPr id="15363" name="Ograda vsebine 2"/>
          <p:cNvSpPr>
            <a:spLocks noGrp="1"/>
          </p:cNvSpPr>
          <p:nvPr>
            <p:ph sz="quarter" idx="1"/>
          </p:nvPr>
        </p:nvSpPr>
        <p:spPr>
          <a:xfrm>
            <a:off x="250825" y="1484313"/>
            <a:ext cx="8291513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SQL&gt; execute procedure dodaj_cd(997,'Uspesnice',13.50,'dobri komadi',192);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Dodajanje NI USPELO - neveljavno leto</a:t>
            </a:r>
          </a:p>
          <a:p>
            <a:pPr eaLnBrk="1" hangingPunct="1">
              <a:buFont typeface="Wingdings" pitchFamily="2" charset="2"/>
              <a:buNone/>
            </a:pPr>
            <a:endParaRPr lang="sl-SI" sz="16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SQL&gt; execute procedure dodaj_cd(997,'Uspesnice',13.50,'dobri komadi',1992);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latin typeface="Courier New" pitchFamily="49" charset="0"/>
                <a:cs typeface="Courier New" pitchFamily="49" charset="0"/>
              </a:rPr>
              <a:t>dodajanje OK</a:t>
            </a:r>
          </a:p>
          <a:p>
            <a:pPr eaLnBrk="1" hangingPunct="1">
              <a:buFont typeface="Wingdings" pitchFamily="2" charset="2"/>
              <a:buNone/>
            </a:pPr>
            <a:endParaRPr lang="sl-SI" sz="16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SQL&gt; execute procedure dodaj_cd(</a:t>
            </a:r>
            <a:r>
              <a:rPr lang="sl-SI" sz="1600" b="1" u="sng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997</a:t>
            </a: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,'Hit parada',9.50,'super',1992);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Dodajanje NI USPELO - drugi razlogi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8B3B4B-66BB-4F39-A493-870DE369F767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B96ABE-C90E-47E2-B218-4032A8B5A47D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l-SI" dirty="0" smtClean="0"/>
              <a:t>OBRAVNAVA NAPAK</a:t>
            </a:r>
            <a:endParaRPr lang="sl-SI" dirty="0"/>
          </a:p>
        </p:txBody>
      </p:sp>
      <p:sp>
        <p:nvSpPr>
          <p:cNvPr id="1638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mtClean="0"/>
              <a:t>Stavek WHEN - sintaksa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WHEN izjema DO stavek;</a:t>
            </a:r>
          </a:p>
          <a:p>
            <a:pPr eaLnBrk="1" hangingPunct="1"/>
            <a:r>
              <a:rPr lang="sl-SI" smtClean="0"/>
              <a:t>Izjema je lahko:</a:t>
            </a:r>
          </a:p>
          <a:p>
            <a:pPr lvl="1" eaLnBrk="1" hangingPunct="1"/>
            <a:r>
              <a:rPr lang="sl-SI" smtClean="0"/>
              <a:t>Ime_uporabniške_izjeme</a:t>
            </a:r>
          </a:p>
          <a:p>
            <a:pPr lvl="1" eaLnBrk="1" hangingPunct="1"/>
            <a:r>
              <a:rPr lang="sl-SI" smtClean="0"/>
              <a:t>GDSCODE code </a:t>
            </a:r>
          </a:p>
          <a:p>
            <a:pPr lvl="1" eaLnBrk="1" hangingPunct="1"/>
            <a:r>
              <a:rPr lang="sl-SI" smtClean="0"/>
              <a:t>SQLCODE code </a:t>
            </a:r>
          </a:p>
          <a:p>
            <a:pPr lvl="1" eaLnBrk="1" hangingPunct="1"/>
            <a:r>
              <a:rPr lang="sl-SI" smtClean="0"/>
              <a:t>ANY 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D8EF77-CF7A-48D1-98C0-440C0C633856}" type="datetime9">
              <a:rPr lang="sl-SI"/>
              <a:pPr>
                <a:defRPr/>
              </a:pPr>
              <a:t>11.2.2013 9:55:28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E59E0-76D2-4BB5-8C20-FD57AF88977A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tana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2107</TotalTime>
  <Words>806</Words>
  <Application>Microsoft Office PowerPoint</Application>
  <PresentationFormat>Diaprojekcija na zaslonu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Calibri</vt:lpstr>
      <vt:lpstr>Courier New</vt:lpstr>
      <vt:lpstr>Altana</vt:lpstr>
      <vt:lpstr>Izjeme in obravnava izjem</vt:lpstr>
      <vt:lpstr>Kaj so izjeme?</vt:lpstr>
      <vt:lpstr>Vrste izjem</vt:lpstr>
      <vt:lpstr>Izvajanje PSQL modula v primeru izjeme</vt:lpstr>
      <vt:lpstr>uporabniško definirane izjeme</vt:lpstr>
      <vt:lpstr>PRIMER UPORABNIŠKO DEFINIRANE IZJEME </vt:lpstr>
      <vt:lpstr>PRIMER UPORABNIŠKO DEFINIRANE IZJEME (nad.) - Procedura za dodajanje</vt:lpstr>
      <vt:lpstr>PRIMER UPORABNIŠKO DEFINIRANE IZJEME (nad.) - Uporaba procedure</vt:lpstr>
      <vt:lpstr>OBRAVNAVA NAPAK</vt:lpstr>
      <vt:lpstr>Logika pri prestrezanju in obravnavi napak</vt:lpstr>
      <vt:lpstr>Primer Procedure in obravnava SQL napak</vt:lpstr>
      <vt:lpstr>Primer Procedure in obravnava SQL napak (nad.) Koda procedure</vt:lpstr>
      <vt:lpstr>Primer Procedure in obravnava SQL napak (nad.) Uporaba 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233</cp:revision>
  <dcterms:created xsi:type="dcterms:W3CDTF">2010-10-09T20:25:01Z</dcterms:created>
  <dcterms:modified xsi:type="dcterms:W3CDTF">2013-02-11T08:56:59Z</dcterms:modified>
</cp:coreProperties>
</file>