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6" r:id="rId3"/>
    <p:sldId id="330" r:id="rId4"/>
    <p:sldId id="318" r:id="rId5"/>
    <p:sldId id="317" r:id="rId6"/>
    <p:sldId id="319" r:id="rId7"/>
    <p:sldId id="310" r:id="rId8"/>
    <p:sldId id="311" r:id="rId9"/>
    <p:sldId id="329" r:id="rId10"/>
    <p:sldId id="331" r:id="rId11"/>
    <p:sldId id="322" r:id="rId12"/>
    <p:sldId id="323" r:id="rId13"/>
    <p:sldId id="324" r:id="rId14"/>
    <p:sldId id="325" r:id="rId15"/>
    <p:sldId id="321" r:id="rId16"/>
    <p:sldId id="326" r:id="rId17"/>
    <p:sldId id="328" r:id="rId18"/>
    <p:sldId id="327" r:id="rId19"/>
  </p:sldIdLst>
  <p:sldSz cx="9144000" cy="6858000" type="screen4x3"/>
  <p:notesSz cx="6858000" cy="9144000"/>
  <p:defaultTextStyle>
    <a:defPPr>
      <a:defRPr lang="sl-S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78" autoAdjust="0"/>
    <p:restoredTop sz="94660"/>
  </p:normalViewPr>
  <p:slideViewPr>
    <p:cSldViewPr>
      <p:cViewPr>
        <p:scale>
          <a:sx n="68" d="100"/>
          <a:sy n="68" d="100"/>
        </p:scale>
        <p:origin x="-1272" y="-8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2F99ED9-EA60-43FE-95FD-FD9556043287}" type="datetimeFigureOut">
              <a:rPr lang="sl-SI"/>
              <a:pPr>
                <a:defRPr/>
              </a:pPr>
              <a:t>28.2.2013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BA493E1-FBB4-4861-8BB1-98AE10643902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40727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0F8C9E5-3BF8-42C8-B1EC-FA3571C67E27}" type="datetimeFigureOut">
              <a:rPr lang="sl-SI"/>
              <a:pPr>
                <a:defRPr/>
              </a:pPr>
              <a:t>28.2.2013</a:t>
            </a:fld>
            <a:endParaRPr lang="sl-SI"/>
          </a:p>
        </p:txBody>
      </p:sp>
      <p:sp>
        <p:nvSpPr>
          <p:cNvPr id="4" name="Ograd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l-SI" noProof="0"/>
          </a:p>
        </p:txBody>
      </p:sp>
      <p:sp>
        <p:nvSpPr>
          <p:cNvPr id="5" name="Ograda opomb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noProof="0" smtClean="0"/>
              <a:t>Kliknite, če želite urediti sloge besedila matrice</a:t>
            </a:r>
          </a:p>
          <a:p>
            <a:pPr lvl="1"/>
            <a:r>
              <a:rPr lang="sl-SI" noProof="0" smtClean="0"/>
              <a:t>Druga raven</a:t>
            </a:r>
          </a:p>
          <a:p>
            <a:pPr lvl="2"/>
            <a:r>
              <a:rPr lang="sl-SI" noProof="0" smtClean="0"/>
              <a:t>Tretja raven</a:t>
            </a:r>
          </a:p>
          <a:p>
            <a:pPr lvl="3"/>
            <a:r>
              <a:rPr lang="sl-SI" noProof="0" smtClean="0"/>
              <a:t>Četrta raven</a:t>
            </a:r>
          </a:p>
          <a:p>
            <a:pPr lvl="4"/>
            <a:r>
              <a:rPr lang="sl-SI" noProof="0" smtClean="0"/>
              <a:t>Peta raven</a:t>
            </a:r>
            <a:endParaRPr lang="sl-SI" noProof="0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E6952B5-3DC2-46AF-B48D-3B30F4A0CE92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630575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grada stranske slik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Ograda opomb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l-SI" smtClean="0"/>
          </a:p>
        </p:txBody>
      </p:sp>
      <p:sp>
        <p:nvSpPr>
          <p:cNvPr id="22532" name="Ograda številke diapoz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315584-25C8-4618-A82E-986139690BD1}" type="slidenum">
              <a:rPr lang="sl-SI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sl-SI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grada stranske slik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Ograda opomb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sl-SI" smtClean="0"/>
              <a:t>:</a:t>
            </a:r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8B369-DE79-4327-BAF7-F28C34204947}" type="slidenum">
              <a:rPr lang="sl-SI" smtClean="0"/>
              <a:pPr>
                <a:defRPr/>
              </a:pPr>
              <a:t>11</a:t>
            </a:fld>
            <a:endParaRPr lang="sl-SI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grada stranske slik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Ograda opomb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sl-SI" smtClean="0"/>
              <a:t>:</a:t>
            </a:r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8A6982-3656-46E7-861F-31A481235A60}" type="slidenum">
              <a:rPr lang="sl-SI" smtClean="0"/>
              <a:pPr>
                <a:defRPr/>
              </a:pPr>
              <a:t>16</a:t>
            </a:fld>
            <a:endParaRPr lang="sl-SI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otnik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Pravokotnik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Pravokotnik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Pravokotnik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aven konektor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aven konektor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Raven konektor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aven konektor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Raven konektor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Raven konektor 25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Pravokotnik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Elipsa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Elipsa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Elipsa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Naslov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9" name="Podnaslov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l-SI" smtClean="0"/>
              <a:t>Kliknite, če želite urediti slog podnaslova matrice</a:t>
            </a:r>
            <a:endParaRPr lang="en-US"/>
          </a:p>
        </p:txBody>
      </p:sp>
      <p:sp>
        <p:nvSpPr>
          <p:cNvPr id="22" name="Ograda datum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5A3A2-C30D-4FC4-BEEF-E3A5A5DBDD05}" type="datetime9">
              <a:rPr lang="sl-SI"/>
              <a:pPr>
                <a:defRPr/>
              </a:pPr>
              <a:t>28.2.2013 11:26:29</a:t>
            </a:fld>
            <a:endParaRPr lang="sl-SI"/>
          </a:p>
        </p:txBody>
      </p:sp>
      <p:sp>
        <p:nvSpPr>
          <p:cNvPr id="23" name="Ograda no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24" name="Ograda številke diapoz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A5C78-7BC3-40E3-A8DD-44C5E08399DA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72773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Ograda datum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8D6A2-71CD-4CDB-A63B-3B277C7DBEA1}" type="datetime9">
              <a:rPr lang="sl-SI"/>
              <a:pPr>
                <a:defRPr/>
              </a:pPr>
              <a:t>28.2.2013 11:26:29</a:t>
            </a:fld>
            <a:endParaRPr lang="sl-SI"/>
          </a:p>
        </p:txBody>
      </p:sp>
      <p:sp>
        <p:nvSpPr>
          <p:cNvPr id="5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Ograda številke diapoz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EE856-6534-4987-9048-AF6A569019DF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1174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Ograda datum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DE634-7A0B-4FA7-9A95-C2A8F7B5053B}" type="datetime9">
              <a:rPr lang="sl-SI"/>
              <a:pPr>
                <a:defRPr/>
              </a:pPr>
              <a:t>28.2.2013 11:26:29</a:t>
            </a:fld>
            <a:endParaRPr lang="sl-SI"/>
          </a:p>
        </p:txBody>
      </p:sp>
      <p:sp>
        <p:nvSpPr>
          <p:cNvPr id="5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Ograda številke diapoz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3403F-A447-4FD8-8F7A-9BDD9BAF605C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0552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8" name="Ograda vsebine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Ograda datum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8453E8B-0B04-4282-877C-B5E584F8B587}" type="datetime9">
              <a:rPr lang="sl-SI"/>
              <a:pPr>
                <a:defRPr/>
              </a:pPr>
              <a:t>28.2.2013 11:26:29</a:t>
            </a:fld>
            <a:endParaRPr lang="sl-SI"/>
          </a:p>
        </p:txBody>
      </p:sp>
      <p:sp>
        <p:nvSpPr>
          <p:cNvPr id="5" name="Ograda številke diapozitiva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8B147A2-F874-4119-9CC5-7FBBAB897569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sp>
        <p:nvSpPr>
          <p:cNvPr id="6" name="Ograda noge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7134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otnik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Pravokotnik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Pravokotnik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Pravokotnik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aven konektor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aven konektor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aven konektor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aven konektor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Raven konektor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Pravokotnik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Elipsa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Elipsa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Elipsa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Elipsa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Elipsa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Raven konektor 31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20" name="Ograda datum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7737C-A412-48A3-AC87-11EB45E37D38}" type="datetime9">
              <a:rPr lang="sl-SI"/>
              <a:pPr>
                <a:defRPr/>
              </a:pPr>
              <a:t>28.2.2013 11:26:29</a:t>
            </a:fld>
            <a:endParaRPr lang="sl-SI"/>
          </a:p>
        </p:txBody>
      </p:sp>
      <p:sp>
        <p:nvSpPr>
          <p:cNvPr id="21" name="Ograda no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22" name="Ograda številke diapoz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67E95-D25F-4B80-B225-719A740AD307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80941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9" name="Ograda vsebine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11" name="Ograda vsebine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5" name="Ograda datum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3B77E-D3E7-4E36-9E48-FB9F14E6805F}" type="datetime9">
              <a:rPr lang="sl-SI"/>
              <a:pPr>
                <a:defRPr/>
              </a:pPr>
              <a:t>28.2.2013 11:26:29</a:t>
            </a:fld>
            <a:endParaRPr lang="sl-SI"/>
          </a:p>
        </p:txBody>
      </p:sp>
      <p:sp>
        <p:nvSpPr>
          <p:cNvPr id="6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Ograda številke diapoz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4E735-C591-4E7A-A80B-04DD6DBB7546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2359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11" name="Ograda vsebine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13" name="Ograda vsebine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12" name="Ograda besedila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14" name="Ograda besedila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7" name="Ograda datum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CF780-29A2-454F-8B37-25929DF34F39}" type="datetime9">
              <a:rPr lang="sl-SI"/>
              <a:pPr>
                <a:defRPr/>
              </a:pPr>
              <a:t>28.2.2013 11:26:29</a:t>
            </a:fld>
            <a:endParaRPr lang="sl-SI"/>
          </a:p>
        </p:txBody>
      </p:sp>
      <p:sp>
        <p:nvSpPr>
          <p:cNvPr id="8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9" name="Ograda številke diapoz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1F4D4-28E7-48CC-BF04-E3AB4CAA14D0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3117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datum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40F51C6-BFAF-4059-B246-5C644F3661D0}" type="datetime9">
              <a:rPr lang="sl-SI"/>
              <a:pPr>
                <a:defRPr/>
              </a:pPr>
              <a:t>28.2.2013 11:26:29</a:t>
            </a:fld>
            <a:endParaRPr lang="sl-SI"/>
          </a:p>
        </p:txBody>
      </p:sp>
      <p:sp>
        <p:nvSpPr>
          <p:cNvPr id="4" name="Ograda številke diapoz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0FB0654-B24B-40F5-864A-A70A2EAF29AD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sp>
        <p:nvSpPr>
          <p:cNvPr id="5" name="Ograda no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9297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4CC18-5023-4308-8F3B-BD4CA409F59E}" type="datetime9">
              <a:rPr lang="sl-SI"/>
              <a:pPr>
                <a:defRPr/>
              </a:pPr>
              <a:t>28.2.2013 11:26:29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" name="Ograda številke diapoz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973D7-3B19-4073-A8F2-2A6ABAE0AC45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0631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aven konektor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aven konektor 14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Raven konek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8" name="Raven konek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9" name="Pravokotnik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aven konek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11" name="Elipsa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18" name="Ograda vsebine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12" name="Ograda datuma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9C21251-E4DB-4666-8DD7-0A42CAA8CD51}" type="datetime9">
              <a:rPr lang="sl-SI"/>
              <a:pPr>
                <a:defRPr/>
              </a:pPr>
              <a:t>28.2.2013 11:26:29</a:t>
            </a:fld>
            <a:endParaRPr lang="sl-SI"/>
          </a:p>
        </p:txBody>
      </p:sp>
      <p:sp>
        <p:nvSpPr>
          <p:cNvPr id="13" name="Ograda številke diapozitiva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25B3977-EA6B-4EC8-B462-3FDC07F71A15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sp>
        <p:nvSpPr>
          <p:cNvPr id="14" name="Ograda noge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04643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aven konektor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Elipsa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aven konek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8" name="Pravokotnik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aven konek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10" name="Raven konektor 1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Raven konek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sl-SI" noProof="0" smtClean="0"/>
              <a:t>Kliknite ikono, če želite dodati sliko</a:t>
            </a:r>
            <a:endParaRPr lang="en-US" noProof="0" dirty="0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12" name="Ograda datum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59CD1F0-6C20-4FBA-A8F0-F2CC9686947C}" type="datetime9">
              <a:rPr lang="sl-SI"/>
              <a:pPr>
                <a:defRPr/>
              </a:pPr>
              <a:t>28.2.2013 11:26:29</a:t>
            </a:fld>
            <a:endParaRPr lang="sl-SI"/>
          </a:p>
        </p:txBody>
      </p:sp>
      <p:sp>
        <p:nvSpPr>
          <p:cNvPr id="13" name="Ograda številke diapoz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5782B70-59E7-4569-836C-5A8D6398C0C1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sp>
        <p:nvSpPr>
          <p:cNvPr id="14" name="Ograda no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6520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aven konek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Ograda naslova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1028" name="Ograda besedila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smtClean="0"/>
          </a:p>
        </p:txBody>
      </p:sp>
      <p:sp>
        <p:nvSpPr>
          <p:cNvPr id="14" name="Ograda datuma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981A9F4-A9EB-47E0-96D4-6FE52EFD3D20}" type="datetime9">
              <a:rPr lang="sl-SI"/>
              <a:pPr>
                <a:defRPr/>
              </a:pPr>
              <a:t>28.2.2013 11:26:29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aven konek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Raven konek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10" name="Pravokot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Raven konek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12" name="Elipsa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Ograda številke diapozitiva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C482B1-454A-47C5-A6FF-68AF7A65B00B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0" r:id="rId4"/>
    <p:sldLayoutId id="2147483781" r:id="rId5"/>
    <p:sldLayoutId id="2147483788" r:id="rId6"/>
    <p:sldLayoutId id="2147483782" r:id="rId7"/>
    <p:sldLayoutId id="2147483789" r:id="rId8"/>
    <p:sldLayoutId id="2147483790" r:id="rId9"/>
    <p:sldLayoutId id="2147483783" r:id="rId10"/>
    <p:sldLayoutId id="2147483784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l-SI" smtClean="0"/>
              <a:t>Sprožilci (Triggers</a:t>
            </a:r>
            <a:r>
              <a:rPr lang="sl-SI" dirty="0" smtClean="0"/>
              <a:t>)</a:t>
            </a:r>
            <a:endParaRPr lang="sl-SI" dirty="0"/>
          </a:p>
        </p:txBody>
      </p:sp>
      <p:sp>
        <p:nvSpPr>
          <p:cNvPr id="8195" name="Podnaslov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Postopek pisanja sprožilcev</a:t>
            </a:r>
            <a:endParaRPr lang="sl-SI" dirty="0"/>
          </a:p>
        </p:txBody>
      </p:sp>
      <p:sp>
        <p:nvSpPr>
          <p:cNvPr id="17411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457200" indent="-457200">
              <a:buFont typeface="Century Schoolbook" pitchFamily="18" charset="0"/>
              <a:buAutoNum type="arabicPeriod"/>
            </a:pPr>
            <a:r>
              <a:rPr lang="sl-SI" smtClean="0"/>
              <a:t>Pisanje potrebnih izjem</a:t>
            </a:r>
          </a:p>
          <a:p>
            <a:pPr marL="457200" indent="-457200">
              <a:buFont typeface="Century Schoolbook" pitchFamily="18" charset="0"/>
              <a:buAutoNum type="arabicPeriod"/>
            </a:pPr>
            <a:r>
              <a:rPr lang="sl-SI" smtClean="0"/>
              <a:t>Pisanje kode sprožilca</a:t>
            </a:r>
          </a:p>
          <a:p>
            <a:pPr marL="457200" indent="-457200">
              <a:buFont typeface="Century Schoolbook" pitchFamily="18" charset="0"/>
              <a:buAutoNum type="arabicPeriod"/>
            </a:pPr>
            <a:r>
              <a:rPr lang="sl-SI" smtClean="0"/>
              <a:t>Shranjevanje sprožilca</a:t>
            </a:r>
          </a:p>
          <a:p>
            <a:pPr marL="457200" indent="-457200">
              <a:buFont typeface="Century Schoolbook" pitchFamily="18" charset="0"/>
              <a:buAutoNum type="arabicPeriod"/>
            </a:pPr>
            <a:r>
              <a:rPr lang="sl-SI" smtClean="0"/>
              <a:t>Uvoz sprožilca</a:t>
            </a:r>
          </a:p>
          <a:p>
            <a:pPr marL="457200" indent="-457200">
              <a:buFont typeface="Century Schoolbook" pitchFamily="18" charset="0"/>
              <a:buAutoNum type="arabicPeriod"/>
            </a:pPr>
            <a:r>
              <a:rPr lang="sl-SI" smtClean="0"/>
              <a:t>Ogled kode sprožilca</a:t>
            </a:r>
          </a:p>
          <a:p>
            <a:pPr marL="457200" indent="-457200">
              <a:buFont typeface="Century Schoolbook" pitchFamily="18" charset="0"/>
              <a:buAutoNum type="arabicPeriod"/>
            </a:pPr>
            <a:r>
              <a:rPr lang="sl-SI" smtClean="0"/>
              <a:t>Ogled opisa tabele, s katero je povezan</a:t>
            </a:r>
          </a:p>
          <a:p>
            <a:pPr marL="457200" indent="-457200">
              <a:buFont typeface="Century Schoolbook" pitchFamily="18" charset="0"/>
              <a:buAutoNum type="arabicPeriod"/>
            </a:pPr>
            <a:r>
              <a:rPr lang="sl-SI" smtClean="0"/>
              <a:t>Testiranje delovanja sprožilca (robni primeri)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4090B70-F79C-45E6-A13B-44206C27C7C3}" type="datetime9">
              <a:rPr lang="sl-SI"/>
              <a:pPr>
                <a:defRPr/>
              </a:pPr>
              <a:t>28.2.2013 11:26:29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72DC49-E117-4E14-8899-C6C89EE81EDE}" type="slidenum">
              <a:rPr lang="sl-SI" smtClean="0"/>
              <a:pPr>
                <a:defRPr/>
              </a:pPr>
              <a:t>10</a:t>
            </a:fld>
            <a:endParaRPr lang="sl-SI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1. Primer Sprožilca</a:t>
            </a:r>
            <a:endParaRPr lang="sl-SI" dirty="0"/>
          </a:p>
        </p:txBody>
      </p:sp>
      <p:sp>
        <p:nvSpPr>
          <p:cNvPr id="18435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sl-SI" dirty="0" smtClean="0"/>
              <a:t>Shema PB:</a:t>
            </a:r>
          </a:p>
          <a:p>
            <a:pPr lvl="1"/>
            <a:r>
              <a:rPr lang="sl-SI" sz="1500" dirty="0" smtClean="0"/>
              <a:t>Ekipa(</a:t>
            </a:r>
            <a:r>
              <a:rPr lang="sl-SI" sz="1500" u="sng" dirty="0" smtClean="0"/>
              <a:t>EID:N</a:t>
            </a:r>
            <a:r>
              <a:rPr lang="sl-SI" sz="1500" dirty="0" smtClean="0"/>
              <a:t>, </a:t>
            </a:r>
            <a:r>
              <a:rPr lang="sl-SI" sz="1500" dirty="0" err="1" smtClean="0"/>
              <a:t>ImeEkipe</a:t>
            </a:r>
            <a:r>
              <a:rPr lang="sl-SI" sz="1500" dirty="0" smtClean="0"/>
              <a:t>:A10, </a:t>
            </a:r>
            <a:r>
              <a:rPr lang="sl-SI" sz="1500" dirty="0" err="1" smtClean="0"/>
              <a:t>Drzava</a:t>
            </a:r>
            <a:r>
              <a:rPr lang="sl-SI" sz="1500" dirty="0" smtClean="0"/>
              <a:t>:A3,</a:t>
            </a:r>
            <a:r>
              <a:rPr lang="sl-SI" sz="1500" dirty="0" err="1" smtClean="0"/>
              <a:t>Opombe</a:t>
            </a:r>
            <a:r>
              <a:rPr lang="sl-SI" sz="1500" baseline="30000" dirty="0" err="1" smtClean="0"/>
              <a:t>o</a:t>
            </a:r>
            <a:r>
              <a:rPr lang="sl-SI" sz="1500" dirty="0" smtClean="0"/>
              <a:t>:A100)</a:t>
            </a:r>
          </a:p>
          <a:p>
            <a:pPr lvl="1"/>
            <a:r>
              <a:rPr lang="sl-SI" sz="1500" dirty="0" smtClean="0"/>
              <a:t>Tekmovalec(</a:t>
            </a:r>
            <a:r>
              <a:rPr lang="sl-SI" sz="1500" u="sng" dirty="0" smtClean="0"/>
              <a:t>TID:N</a:t>
            </a:r>
            <a:r>
              <a:rPr lang="sl-SI" sz="1500" dirty="0" smtClean="0"/>
              <a:t>, Ime:A10, Priimek:A20, Starost:N, EID:N</a:t>
            </a:r>
            <a:r>
              <a:rPr lang="sl-SI" sz="1500" dirty="0" smtClean="0">
                <a:sym typeface="Wingdings" pitchFamily="2" charset="2"/>
              </a:rPr>
              <a:t>Ekipa)</a:t>
            </a:r>
          </a:p>
          <a:p>
            <a:endParaRPr lang="sl-SI" sz="1800" dirty="0" smtClean="0">
              <a:sym typeface="Wingdings" pitchFamily="2" charset="2"/>
            </a:endParaRPr>
          </a:p>
          <a:p>
            <a:r>
              <a:rPr lang="sl-SI" sz="1800" dirty="0" smtClean="0">
                <a:sym typeface="Wingdings" pitchFamily="2" charset="2"/>
              </a:rPr>
              <a:t>S sprožilcem realizirajte pravilo, ki pravi, da imena vseh držav v tabeli Ekipa morajo biti vpisana le z velikimi črkami. Če pride do napake, sprožite uporabniško definirano izjemo vnos_</a:t>
            </a:r>
            <a:r>
              <a:rPr lang="sl-SI" sz="1800" dirty="0" err="1" smtClean="0">
                <a:sym typeface="Wingdings" pitchFamily="2" charset="2"/>
              </a:rPr>
              <a:t>drzave</a:t>
            </a:r>
            <a:r>
              <a:rPr lang="sl-SI" sz="1800" dirty="0" smtClean="0">
                <a:sym typeface="Wingdings" pitchFamily="2" charset="2"/>
              </a:rPr>
              <a:t>. Besedilo izjeme naj bo ‘Državo vpiši z velikimi črkami’.</a:t>
            </a:r>
          </a:p>
          <a:p>
            <a:endParaRPr lang="sl-SI" sz="1800" dirty="0" smtClean="0"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sl-SI" b="1" dirty="0" smtClean="0">
                <a:sym typeface="Wingdings" pitchFamily="2" charset="2"/>
              </a:rPr>
              <a:t>1. Kreiranje izjeme</a:t>
            </a:r>
          </a:p>
          <a:p>
            <a:pPr>
              <a:buFont typeface="Wingdings" pitchFamily="2" charset="2"/>
              <a:buNone/>
            </a:pPr>
            <a:r>
              <a:rPr lang="sl-SI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SQL&gt; </a:t>
            </a:r>
            <a:r>
              <a:rPr lang="sl-SI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create</a:t>
            </a:r>
            <a:r>
              <a:rPr lang="sl-SI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sl-SI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exception</a:t>
            </a:r>
            <a:r>
              <a:rPr lang="sl-SI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vnos_</a:t>
            </a:r>
            <a:r>
              <a:rPr lang="sl-SI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drzave</a:t>
            </a:r>
            <a:r>
              <a:rPr lang="sl-SI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'</a:t>
            </a:r>
            <a:r>
              <a:rPr lang="sl-SI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Drzavo</a:t>
            </a:r>
            <a:r>
              <a:rPr lang="sl-SI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vpisi z velikimi </a:t>
            </a:r>
            <a:r>
              <a:rPr lang="sl-SI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crkami</a:t>
            </a:r>
            <a:r>
              <a:rPr lang="sl-SI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.';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1382AC7-7B33-4BA6-9F41-43D086ED6ABC}" type="datetime9">
              <a:rPr lang="sl-SI"/>
              <a:pPr>
                <a:defRPr/>
              </a:pPr>
              <a:t>28.2.2013 11:26:29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C80E7C-B6F7-4F88-80C2-BB6820695F92}" type="slidenum">
              <a:rPr lang="sl-SI" smtClean="0"/>
              <a:pPr>
                <a:defRPr/>
              </a:pPr>
              <a:t>11</a:t>
            </a:fld>
            <a:endParaRPr lang="sl-SI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1. Primer Sprožilca (nad.)</a:t>
            </a:r>
            <a:endParaRPr lang="sl-SI" dirty="0"/>
          </a:p>
        </p:txBody>
      </p:sp>
      <p:sp>
        <p:nvSpPr>
          <p:cNvPr id="19459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l-SI" smtClean="0"/>
              <a:t>2. Pisanje triggerja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sl-SI" b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set term !! 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sl-SI" b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CREATE TRIGGER bi_ekipa FOR Ekipa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sl-SI" b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BEFORE INSERT AS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sl-SI" b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BEGIN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sl-SI" b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if (New.Drzava &lt;&gt; UPPER(New.Drzava)) then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sl-SI" b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exception vnos_drzave;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sl-SI" b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END !!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sl-SI" b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set term ; !!</a:t>
            </a:r>
          </a:p>
          <a:p>
            <a:endParaRPr lang="sl-SI" smtClean="0">
              <a:sym typeface="Wingdings" pitchFamily="2" charset="2"/>
            </a:endParaRPr>
          </a:p>
          <a:p>
            <a:endParaRPr lang="sl-SI" smtClean="0"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endParaRPr lang="sl-SI" smtClean="0"/>
          </a:p>
          <a:p>
            <a:endParaRPr lang="sl-SI" smtClean="0"/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BD5609-0963-400E-B73B-69DCCE66C570}" type="datetime9">
              <a:rPr lang="sl-SI"/>
              <a:pPr>
                <a:defRPr/>
              </a:pPr>
              <a:t>28.2.2013 11:26:29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3D50E3-373D-4E04-B9DB-B3A12DF5D96F}" type="slidenum">
              <a:rPr lang="sl-SI" smtClean="0"/>
              <a:pPr>
                <a:defRPr/>
              </a:pPr>
              <a:t>12</a:t>
            </a:fld>
            <a:endParaRPr lang="sl-SI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1. Primer Sprožilca (nad.)</a:t>
            </a:r>
            <a:endParaRPr lang="sl-SI" dirty="0"/>
          </a:p>
        </p:txBody>
      </p:sp>
      <p:sp>
        <p:nvSpPr>
          <p:cNvPr id="20483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713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l-SI" sz="2000" dirty="0" smtClean="0">
                <a:sym typeface="Wingdings" pitchFamily="2" charset="2"/>
              </a:rPr>
              <a:t>3. Uvoz in ogled kode </a:t>
            </a:r>
            <a:r>
              <a:rPr lang="sl-SI" sz="2000" dirty="0" err="1" smtClean="0">
                <a:sym typeface="Wingdings" pitchFamily="2" charset="2"/>
              </a:rPr>
              <a:t>triggerja</a:t>
            </a:r>
            <a:endParaRPr lang="sl-SI" sz="2000" dirty="0" smtClean="0"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endParaRPr lang="sl-SI" sz="2000" dirty="0" smtClean="0"/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sl-SI" sz="2000" b="1" dirty="0" smtClean="0">
                <a:latin typeface="Courier New" pitchFamily="49" charset="0"/>
                <a:cs typeface="Courier New" pitchFamily="49" charset="0"/>
              </a:rPr>
              <a:t>SQL&gt; in 'c:\demo\bi_</a:t>
            </a:r>
            <a:r>
              <a:rPr lang="sl-SI" sz="2000" b="1" dirty="0" err="1" smtClean="0">
                <a:latin typeface="Courier New" pitchFamily="49" charset="0"/>
                <a:cs typeface="Courier New" pitchFamily="49" charset="0"/>
              </a:rPr>
              <a:t>ekipa1.sql</a:t>
            </a:r>
            <a:r>
              <a:rPr lang="sl-SI" sz="2000" b="1" dirty="0" smtClean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SQL&gt; </a:t>
            </a:r>
            <a:r>
              <a:rPr lang="sl-SI" sz="2000" dirty="0" err="1" smtClean="0">
                <a:latin typeface="Courier New" pitchFamily="49" charset="0"/>
                <a:cs typeface="Courier New" pitchFamily="49" charset="0"/>
              </a:rPr>
              <a:t>show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sz="2000" dirty="0" err="1" smtClean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Table name  </a:t>
            </a:r>
            <a:r>
              <a:rPr lang="sl-SI" sz="2000" dirty="0" err="1" smtClean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 name    Invalid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==========================  =======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EKIPA       BI_EKIPA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sl-SI" sz="2000" b="1" dirty="0" smtClean="0">
                <a:latin typeface="Courier New" pitchFamily="49" charset="0"/>
                <a:cs typeface="Courier New" pitchFamily="49" charset="0"/>
              </a:rPr>
              <a:t>SQL&gt; </a:t>
            </a:r>
            <a:r>
              <a:rPr lang="sl-SI" sz="2000" b="1" dirty="0" err="1" smtClean="0">
                <a:latin typeface="Courier New" pitchFamily="49" charset="0"/>
                <a:cs typeface="Courier New" pitchFamily="49" charset="0"/>
              </a:rPr>
              <a:t>show</a:t>
            </a:r>
            <a:r>
              <a:rPr lang="sl-SI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sz="2000" b="1" dirty="0" err="1" smtClean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sl-SI" sz="2000" b="1" dirty="0" smtClean="0">
                <a:latin typeface="Courier New" pitchFamily="49" charset="0"/>
                <a:cs typeface="Courier New" pitchFamily="49" charset="0"/>
              </a:rPr>
              <a:t> bi_ekipa;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endParaRPr lang="sl-SI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sl-SI" sz="2000" dirty="0" err="1" smtClean="0">
                <a:latin typeface="Courier New" pitchFamily="49" charset="0"/>
                <a:cs typeface="Courier New" pitchFamily="49" charset="0"/>
              </a:rPr>
              <a:t>Triggers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 on Table EKIPA: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BI_EKIPA, </a:t>
            </a:r>
            <a:r>
              <a:rPr lang="sl-SI" sz="2000" dirty="0" err="1" smtClean="0">
                <a:latin typeface="Courier New" pitchFamily="49" charset="0"/>
                <a:cs typeface="Courier New" pitchFamily="49" charset="0"/>
              </a:rPr>
              <a:t>Sequence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: 0, </a:t>
            </a:r>
            <a:r>
              <a:rPr lang="sl-SI" sz="20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: BEFORE INSERT, </a:t>
            </a:r>
            <a:r>
              <a:rPr lang="sl-SI" sz="2000" dirty="0" err="1" smtClean="0">
                <a:latin typeface="Courier New" pitchFamily="49" charset="0"/>
                <a:cs typeface="Courier New" pitchFamily="49" charset="0"/>
              </a:rPr>
              <a:t>Active</a:t>
            </a:r>
            <a:endParaRPr lang="sl-SI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l-SI" sz="20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sl-SI" sz="2000" dirty="0" err="1" smtClean="0">
                <a:latin typeface="Courier New" pitchFamily="49" charset="0"/>
                <a:cs typeface="Courier New" pitchFamily="49" charset="0"/>
              </a:rPr>
              <a:t>New.Drzava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 &lt;&gt; UPPER(</a:t>
            </a:r>
            <a:r>
              <a:rPr lang="sl-SI" sz="2000" dirty="0" err="1" smtClean="0">
                <a:latin typeface="Courier New" pitchFamily="49" charset="0"/>
                <a:cs typeface="Courier New" pitchFamily="49" charset="0"/>
              </a:rPr>
              <a:t>New.Drzava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)) </a:t>
            </a:r>
            <a:r>
              <a:rPr lang="sl-SI" sz="2000" dirty="0" err="1" smtClean="0">
                <a:latin typeface="Courier New" pitchFamily="49" charset="0"/>
                <a:cs typeface="Courier New" pitchFamily="49" charset="0"/>
              </a:rPr>
              <a:t>then</a:t>
            </a:r>
            <a:endParaRPr lang="sl-SI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sl-SI" sz="2000" dirty="0" err="1" smtClean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 vnos_</a:t>
            </a:r>
            <a:r>
              <a:rPr lang="sl-SI" sz="2000" dirty="0" err="1" smtClean="0">
                <a:latin typeface="Courier New" pitchFamily="49" charset="0"/>
                <a:cs typeface="Courier New" pitchFamily="49" charset="0"/>
              </a:rPr>
              <a:t>drzave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9EF862-6A65-4784-86DB-985D94FA69B0}" type="datetime9">
              <a:rPr lang="sl-SI"/>
              <a:pPr>
                <a:defRPr/>
              </a:pPr>
              <a:t>28.2.2013 11:26:29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40BB5D-640E-4E7A-8D6B-8B45C4EB086B}" type="slidenum">
              <a:rPr lang="sl-SI" smtClean="0"/>
              <a:pPr>
                <a:defRPr/>
              </a:pPr>
              <a:t>13</a:t>
            </a:fld>
            <a:endParaRPr lang="sl-SI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1. Primer Sprožilca (nad.)</a:t>
            </a:r>
            <a:endParaRPr lang="sl-SI" dirty="0"/>
          </a:p>
        </p:txBody>
      </p:sp>
      <p:sp>
        <p:nvSpPr>
          <p:cNvPr id="21507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l-SI" smtClean="0"/>
              <a:t>4. Ogled strukture tabele Ekipa</a:t>
            </a:r>
          </a:p>
          <a:p>
            <a:pPr>
              <a:buFont typeface="Wingdings" pitchFamily="2" charset="2"/>
              <a:buNone/>
            </a:pPr>
            <a:endParaRPr lang="sl-SI" smtClean="0"/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sl-SI" b="1" smtClean="0">
                <a:latin typeface="Courier New" pitchFamily="49" charset="0"/>
                <a:cs typeface="Courier New" pitchFamily="49" charset="0"/>
              </a:rPr>
              <a:t>SQL&gt; show table ekipa;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sl-SI" smtClean="0">
                <a:latin typeface="Courier New" pitchFamily="49" charset="0"/>
                <a:cs typeface="Courier New" pitchFamily="49" charset="0"/>
              </a:rPr>
              <a:t>EID  INTEGER Not Null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sl-SI" smtClean="0">
                <a:latin typeface="Courier New" pitchFamily="49" charset="0"/>
                <a:cs typeface="Courier New" pitchFamily="49" charset="0"/>
              </a:rPr>
              <a:t>IMEEKIPE CHAR(10) Not Null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sl-SI" smtClean="0">
                <a:latin typeface="Courier New" pitchFamily="49" charset="0"/>
                <a:cs typeface="Courier New" pitchFamily="49" charset="0"/>
              </a:rPr>
              <a:t>DRZAVA   CHAR(3) Not Null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sl-SI" smtClean="0">
                <a:latin typeface="Courier New" pitchFamily="49" charset="0"/>
                <a:cs typeface="Courier New" pitchFamily="49" charset="0"/>
              </a:rPr>
              <a:t>OPOMBE   CHAR(100) Nullable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sl-SI" smtClean="0">
                <a:latin typeface="Courier New" pitchFamily="49" charset="0"/>
                <a:cs typeface="Courier New" pitchFamily="49" charset="0"/>
              </a:rPr>
              <a:t>CONSTRAINT INTEG_4: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sl-SI" smtClean="0">
                <a:latin typeface="Courier New" pitchFamily="49" charset="0"/>
                <a:cs typeface="Courier New" pitchFamily="49" charset="0"/>
              </a:rPr>
              <a:t>  Primary key (EID)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endParaRPr lang="sl-SI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sl-SI" b="1" smtClean="0">
                <a:latin typeface="Courier New" pitchFamily="49" charset="0"/>
                <a:cs typeface="Courier New" pitchFamily="49" charset="0"/>
              </a:rPr>
              <a:t>Triggers on Table EKIPA: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sl-SI" b="1" smtClean="0">
                <a:latin typeface="Courier New" pitchFamily="49" charset="0"/>
                <a:cs typeface="Courier New" pitchFamily="49" charset="0"/>
              </a:rPr>
              <a:t>BI_EKIPA, Sequence: 0, Type: BEFORE INSERT, Active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3AE0056-3829-4062-A593-0385AC6362FF}" type="datetime9">
              <a:rPr lang="sl-SI"/>
              <a:pPr>
                <a:defRPr/>
              </a:pPr>
              <a:t>28.2.2013 11:26:29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D030D2-A671-4F01-9167-0BB07DD1C487}" type="slidenum">
              <a:rPr lang="sl-SI" smtClean="0"/>
              <a:pPr>
                <a:defRPr/>
              </a:pPr>
              <a:t>14</a:t>
            </a:fld>
            <a:endParaRPr lang="sl-SI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1. Primer Sprožilca (nad.)</a:t>
            </a:r>
            <a:endParaRPr lang="sl-SI" dirty="0"/>
          </a:p>
        </p:txBody>
      </p:sp>
      <p:sp>
        <p:nvSpPr>
          <p:cNvPr id="22531" name="Ograda vsebine 2"/>
          <p:cNvSpPr>
            <a:spLocks noGrp="1"/>
          </p:cNvSpPr>
          <p:nvPr>
            <p:ph sz="quarter" idx="1"/>
          </p:nvPr>
        </p:nvSpPr>
        <p:spPr>
          <a:xfrm>
            <a:off x="179388" y="1600200"/>
            <a:ext cx="8640762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l-SI" dirty="0" smtClean="0"/>
              <a:t>5. Testiranje delovanja </a:t>
            </a:r>
            <a:r>
              <a:rPr lang="sl-SI" dirty="0" err="1" smtClean="0"/>
              <a:t>triggerja</a:t>
            </a:r>
            <a:endParaRPr lang="sl-SI" dirty="0" smtClean="0"/>
          </a:p>
          <a:p>
            <a:pPr>
              <a:buFont typeface="Wingdings" pitchFamily="2" charset="2"/>
              <a:buNone/>
            </a:pPr>
            <a:endParaRPr lang="sl-SI" dirty="0" smtClean="0"/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SQL&gt; </a:t>
            </a:r>
            <a:r>
              <a:rPr lang="sl-SI" sz="1800" dirty="0" err="1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sz="1800" dirty="0" err="1" smtClean="0">
                <a:latin typeface="Courier New" pitchFamily="49" charset="0"/>
                <a:cs typeface="Courier New" pitchFamily="49" charset="0"/>
              </a:rPr>
              <a:t>into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 ekipa </a:t>
            </a:r>
            <a:r>
              <a:rPr lang="sl-SI" sz="1800" dirty="0" err="1" smtClean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 (1,'Vegova </a:t>
            </a:r>
            <a:r>
              <a:rPr lang="sl-SI" sz="1800" dirty="0" err="1" smtClean="0">
                <a:latin typeface="Courier New" pitchFamily="49" charset="0"/>
                <a:cs typeface="Courier New" pitchFamily="49" charset="0"/>
              </a:rPr>
              <a:t>Lj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','</a:t>
            </a:r>
            <a:r>
              <a:rPr lang="sl-SI" sz="1800" b="1" dirty="0" smtClean="0">
                <a:latin typeface="Courier New" pitchFamily="49" charset="0"/>
                <a:cs typeface="Courier New" pitchFamily="49" charset="0"/>
              </a:rPr>
              <a:t>slo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',NULL);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endParaRPr lang="sl-SI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sl-SI" sz="2000" b="1" dirty="0" err="1" smtClean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sl-SI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sz="2000" b="1" dirty="0" err="1" smtClean="0">
                <a:latin typeface="Courier New" pitchFamily="49" charset="0"/>
                <a:cs typeface="Courier New" pitchFamily="49" charset="0"/>
              </a:rPr>
              <a:t>failed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, SQLCODE = -836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sl-SI" sz="2000" dirty="0" err="1" smtClean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-VNOS_DRZAVE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sl-SI" sz="2000" b="1" dirty="0" err="1" smtClean="0">
                <a:latin typeface="Courier New" pitchFamily="49" charset="0"/>
                <a:cs typeface="Courier New" pitchFamily="49" charset="0"/>
              </a:rPr>
              <a:t>Drzavo</a:t>
            </a:r>
            <a:r>
              <a:rPr lang="sl-SI" sz="2000" b="1" dirty="0" smtClean="0">
                <a:latin typeface="Courier New" pitchFamily="49" charset="0"/>
                <a:cs typeface="Courier New" pitchFamily="49" charset="0"/>
              </a:rPr>
              <a:t> vpisi z velikimi </a:t>
            </a:r>
            <a:r>
              <a:rPr lang="sl-SI" sz="2000" b="1" dirty="0" err="1" smtClean="0">
                <a:latin typeface="Courier New" pitchFamily="49" charset="0"/>
                <a:cs typeface="Courier New" pitchFamily="49" charset="0"/>
              </a:rPr>
              <a:t>crkami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-At </a:t>
            </a:r>
            <a:r>
              <a:rPr lang="sl-SI" sz="2000" dirty="0" err="1" smtClean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 'BI_EKIPA' line: 4, col: 40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endParaRPr lang="sl-SI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endParaRPr lang="sl-SI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SQL&gt; </a:t>
            </a:r>
            <a:r>
              <a:rPr lang="sl-SI" sz="1800" dirty="0" err="1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sz="1800" dirty="0" err="1" smtClean="0">
                <a:latin typeface="Courier New" pitchFamily="49" charset="0"/>
                <a:cs typeface="Courier New" pitchFamily="49" charset="0"/>
              </a:rPr>
              <a:t>into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 ekipa </a:t>
            </a:r>
            <a:r>
              <a:rPr lang="sl-SI" sz="1800" dirty="0" err="1" smtClean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 (1,’Vegova </a:t>
            </a:r>
            <a:r>
              <a:rPr lang="sl-SI" sz="1800" dirty="0" err="1" smtClean="0">
                <a:latin typeface="Courier New" pitchFamily="49" charset="0"/>
                <a:cs typeface="Courier New" pitchFamily="49" charset="0"/>
              </a:rPr>
              <a:t>Lj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','</a:t>
            </a:r>
            <a:r>
              <a:rPr lang="sl-SI" sz="1800" b="1" dirty="0" smtClean="0">
                <a:latin typeface="Courier New" pitchFamily="49" charset="0"/>
                <a:cs typeface="Courier New" pitchFamily="49" charset="0"/>
              </a:rPr>
              <a:t>SLO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',NULL);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endParaRPr lang="sl-SI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SQL&gt; </a:t>
            </a:r>
            <a:r>
              <a:rPr lang="sl-SI" sz="2000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sl-SI" sz="20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 ekipa;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endParaRPr lang="sl-SI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EID IMEEKIPE   DRZAVA OPOMBE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endParaRPr lang="sl-SI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=== ========== ====== ==========================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1   Vegova </a:t>
            </a:r>
            <a:r>
              <a:rPr lang="sl-SI" sz="2000" dirty="0" err="1" smtClean="0">
                <a:latin typeface="Courier New" pitchFamily="49" charset="0"/>
                <a:cs typeface="Courier New" pitchFamily="49" charset="0"/>
              </a:rPr>
              <a:t>Lj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  SLO    &lt;</a:t>
            </a:r>
            <a:r>
              <a:rPr lang="sl-SI" sz="20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23FB6B-89FE-40EE-A478-37DD66290683}" type="datetime9">
              <a:rPr lang="sl-SI"/>
              <a:pPr>
                <a:defRPr/>
              </a:pPr>
              <a:t>28.2.2013 11:26:29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6B6001-A25F-4D5C-BEA4-551B84BA9195}" type="slidenum">
              <a:rPr lang="sl-SI" smtClean="0"/>
              <a:pPr>
                <a:defRPr/>
              </a:pPr>
              <a:t>15</a:t>
            </a:fld>
            <a:endParaRPr lang="sl-SI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2. Primer Sprožilca</a:t>
            </a:r>
            <a:endParaRPr lang="sl-SI" dirty="0"/>
          </a:p>
        </p:txBody>
      </p:sp>
      <p:sp>
        <p:nvSpPr>
          <p:cNvPr id="23555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sl-SI" sz="1800" dirty="0" smtClean="0">
                <a:sym typeface="Wingdings" pitchFamily="2" charset="2"/>
              </a:rPr>
              <a:t>S sprožilcem realizirajte pravilo, ki zagotavlja, da so imena in priimki vseh tekmovalcev vpisani le velikimi črkami. Morebitni napačni vnos naj bo spremenjen v velike črke </a:t>
            </a:r>
            <a:r>
              <a:rPr lang="sl-SI" sz="1800" b="1" dirty="0" smtClean="0">
                <a:sym typeface="Wingdings" pitchFamily="2" charset="2"/>
              </a:rPr>
              <a:t>samodejno</a:t>
            </a:r>
            <a:r>
              <a:rPr lang="sl-SI" sz="1800" dirty="0" smtClean="0">
                <a:sym typeface="Wingdings" pitchFamily="2" charset="2"/>
              </a:rPr>
              <a:t>.</a:t>
            </a:r>
          </a:p>
          <a:p>
            <a:r>
              <a:rPr lang="sl-SI" sz="1800" dirty="0" smtClean="0">
                <a:sym typeface="Wingdings" pitchFamily="2" charset="2"/>
              </a:rPr>
              <a:t>Koda </a:t>
            </a:r>
            <a:r>
              <a:rPr lang="sl-SI" sz="1800" dirty="0" err="1" smtClean="0">
                <a:sym typeface="Wingdings" pitchFamily="2" charset="2"/>
              </a:rPr>
              <a:t>triggerja</a:t>
            </a:r>
            <a:r>
              <a:rPr lang="sl-SI" sz="1800" dirty="0" smtClean="0">
                <a:sym typeface="Wingdings" pitchFamily="2" charset="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sl-SI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set term !! ;</a:t>
            </a:r>
          </a:p>
          <a:p>
            <a:pPr>
              <a:buFont typeface="Wingdings" pitchFamily="2" charset="2"/>
              <a:buNone/>
            </a:pPr>
            <a:r>
              <a:rPr lang="sl-SI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CREATE TRIGGER bi_tekmovalec FOR Tekmovalec</a:t>
            </a:r>
          </a:p>
          <a:p>
            <a:pPr>
              <a:buFont typeface="Wingdings" pitchFamily="2" charset="2"/>
              <a:buNone/>
            </a:pPr>
            <a:r>
              <a:rPr lang="sl-SI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BEFORE INSERT OR UPDATE AS</a:t>
            </a:r>
          </a:p>
          <a:p>
            <a:pPr>
              <a:buFont typeface="Wingdings" pitchFamily="2" charset="2"/>
              <a:buNone/>
            </a:pPr>
            <a:r>
              <a:rPr lang="sl-SI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BEGIN</a:t>
            </a:r>
          </a:p>
          <a:p>
            <a:pPr>
              <a:buFont typeface="Wingdings" pitchFamily="2" charset="2"/>
              <a:buNone/>
            </a:pPr>
            <a:r>
              <a:rPr lang="sl-SI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sl-SI" sz="18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New.Ime</a:t>
            </a:r>
            <a:r>
              <a:rPr lang="sl-SI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=UPPER(</a:t>
            </a:r>
            <a:r>
              <a:rPr lang="sl-SI" sz="18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New.Ime</a:t>
            </a:r>
            <a:r>
              <a:rPr lang="sl-SI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sl-SI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sl-SI" sz="18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New.Priimek</a:t>
            </a:r>
            <a:r>
              <a:rPr lang="sl-SI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=UPPER(</a:t>
            </a:r>
            <a:r>
              <a:rPr lang="sl-SI" sz="18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New.Priimek</a:t>
            </a:r>
            <a:r>
              <a:rPr lang="sl-SI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sl-SI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END !!</a:t>
            </a:r>
          </a:p>
          <a:p>
            <a:pPr>
              <a:buFont typeface="Wingdings" pitchFamily="2" charset="2"/>
              <a:buNone/>
            </a:pPr>
            <a:r>
              <a:rPr lang="sl-SI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set term ; !! 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1C5DB3-88CD-41AB-B9AF-91313576F30C}" type="datetime9">
              <a:rPr lang="sl-SI"/>
              <a:pPr>
                <a:defRPr/>
              </a:pPr>
              <a:t>28.2.2013 11:26:29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29C642-5EEC-4BD5-AC0D-B2C2083C64D7}" type="slidenum">
              <a:rPr lang="sl-SI" smtClean="0"/>
              <a:pPr>
                <a:defRPr/>
              </a:pPr>
              <a:t>16</a:t>
            </a:fld>
            <a:endParaRPr lang="sl-SI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2. Primer Sprožilca (nad.)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>
          <a:xfrm>
            <a:off x="179388" y="1600200"/>
            <a:ext cx="8713787" cy="4873625"/>
          </a:xfrm>
        </p:spPr>
        <p:txBody>
          <a:bodyPr/>
          <a:lstStyle/>
          <a:p>
            <a:pPr>
              <a:defRPr/>
            </a:pPr>
            <a:r>
              <a:rPr lang="sl-SI" dirty="0" smtClean="0"/>
              <a:t>Uvoz in testiranje </a:t>
            </a:r>
            <a:r>
              <a:rPr lang="sl-SI" dirty="0" err="1" smtClean="0"/>
              <a:t>triggerja</a:t>
            </a:r>
            <a:endParaRPr lang="sl-SI" dirty="0" smtClean="0"/>
          </a:p>
          <a:p>
            <a:pPr>
              <a:buFont typeface="Wingdings" pitchFamily="2" charset="2"/>
              <a:buNone/>
              <a:defRPr/>
            </a:pP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SQL&gt; in 'c:\demo\bi_</a:t>
            </a:r>
            <a:r>
              <a:rPr lang="sl-SI" sz="1800" dirty="0" err="1" smtClean="0">
                <a:latin typeface="Courier New" pitchFamily="49" charset="0"/>
                <a:cs typeface="Courier New" pitchFamily="49" charset="0"/>
              </a:rPr>
              <a:t>tekmoval3ec1.sql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>
              <a:buFont typeface="Wingdings" pitchFamily="2" charset="2"/>
              <a:buNone/>
              <a:defRPr/>
            </a:pP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SQL&gt; </a:t>
            </a:r>
            <a:r>
              <a:rPr lang="sl-SI" sz="1800" dirty="0" err="1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sz="1800" dirty="0" err="1" smtClean="0">
                <a:latin typeface="Courier New" pitchFamily="49" charset="0"/>
                <a:cs typeface="Courier New" pitchFamily="49" charset="0"/>
              </a:rPr>
              <a:t>into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 tekmovalec </a:t>
            </a:r>
            <a:r>
              <a:rPr lang="sl-SI" sz="1800" dirty="0" err="1" smtClean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 (10,</a:t>
            </a:r>
            <a:r>
              <a:rPr lang="sl-SI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sl-SI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matej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',</a:t>
            </a:r>
            <a:r>
              <a:rPr lang="sl-SI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sl-SI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jenko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',21,1);</a:t>
            </a:r>
          </a:p>
          <a:p>
            <a:pPr>
              <a:buFont typeface="Wingdings" pitchFamily="2" charset="2"/>
              <a:buNone/>
              <a:defRPr/>
            </a:pP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SQL&gt; </a:t>
            </a:r>
            <a:r>
              <a:rPr lang="sl-SI" sz="1800" dirty="0" err="1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sz="1800" dirty="0" err="1" smtClean="0">
                <a:latin typeface="Courier New" pitchFamily="49" charset="0"/>
                <a:cs typeface="Courier New" pitchFamily="49" charset="0"/>
              </a:rPr>
              <a:t>into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 tekmovalec </a:t>
            </a:r>
            <a:r>
              <a:rPr lang="sl-SI" sz="1800" dirty="0" err="1" smtClean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 (12,</a:t>
            </a:r>
            <a:r>
              <a:rPr lang="sl-SI" sz="18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'Jure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',</a:t>
            </a:r>
            <a:r>
              <a:rPr lang="sl-SI" sz="18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sl-SI" sz="1800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jenko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',20,1);</a:t>
            </a:r>
          </a:p>
          <a:p>
            <a:pPr>
              <a:buFont typeface="Wingdings" pitchFamily="2" charset="2"/>
              <a:buNone/>
              <a:defRPr/>
            </a:pP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SQL&gt; </a:t>
            </a:r>
            <a:r>
              <a:rPr lang="sl-SI" sz="1800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sl-SI" sz="18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 tekmovalec;</a:t>
            </a:r>
          </a:p>
          <a:p>
            <a:pPr>
              <a:buFont typeface="Wingdings" pitchFamily="2" charset="2"/>
              <a:buNone/>
              <a:defRPr/>
            </a:pP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TID IME        PRIIMEK                   STAROST          EID</a:t>
            </a:r>
          </a:p>
          <a:p>
            <a:pPr>
              <a:buFont typeface="Wingdings" pitchFamily="2" charset="2"/>
              <a:buNone/>
              <a:defRPr/>
            </a:pP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=== ========== ==================== ============ ============</a:t>
            </a:r>
          </a:p>
          <a:p>
            <a:pPr>
              <a:buFont typeface="Wingdings" pitchFamily="2" charset="2"/>
              <a:buNone/>
              <a:defRPr/>
            </a:pP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10 </a:t>
            </a:r>
            <a:r>
              <a:rPr lang="sl-SI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MATEJ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sl-SI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JENKO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                          21            1</a:t>
            </a:r>
          </a:p>
          <a:p>
            <a:pPr>
              <a:buFont typeface="Wingdings" pitchFamily="2" charset="2"/>
              <a:buNone/>
              <a:defRPr/>
            </a:pP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12 </a:t>
            </a:r>
            <a:r>
              <a:rPr lang="sl-SI" sz="18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JURE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sl-SI" sz="18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JENKO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                          20            1</a:t>
            </a:r>
          </a:p>
          <a:p>
            <a:pPr>
              <a:buFont typeface="Wingdings" pitchFamily="2" charset="2"/>
              <a:buNone/>
              <a:defRPr/>
            </a:pPr>
            <a:endParaRPr lang="sl-SI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3</a:t>
            </a:r>
            <a:fld id="{1E83BA38-CDD1-4350-9D74-EDF700295726}" type="datetime9">
              <a:rPr lang="sl-SI"/>
              <a:pPr>
                <a:defRPr/>
              </a:pPr>
              <a:t>28.2.2013 11:26:29</a:t>
            </a:fld>
            <a:endParaRPr lang="sl-SI" dirty="0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029C86-3CC4-4593-A511-A8F7E169170B}" type="slidenum">
              <a:rPr lang="sl-SI" smtClean="0"/>
              <a:pPr>
                <a:defRPr/>
              </a:pPr>
              <a:t>17</a:t>
            </a:fld>
            <a:endParaRPr lang="sl-SI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Naloge</a:t>
            </a:r>
            <a:endParaRPr lang="sl-SI" dirty="0"/>
          </a:p>
        </p:txBody>
      </p:sp>
      <p:sp>
        <p:nvSpPr>
          <p:cNvPr id="25603" name="Ograda vsebine 2"/>
          <p:cNvSpPr>
            <a:spLocks noGrp="1"/>
          </p:cNvSpPr>
          <p:nvPr>
            <p:ph sz="quarter" idx="1"/>
          </p:nvPr>
        </p:nvSpPr>
        <p:spPr>
          <a:xfrm>
            <a:off x="457200" y="1412875"/>
            <a:ext cx="7467600" cy="4873625"/>
          </a:xfrm>
        </p:spPr>
        <p:txBody>
          <a:bodyPr/>
          <a:lstStyle/>
          <a:p>
            <a:pPr marL="457200" indent="-457200">
              <a:buFont typeface="Century Schoolbook" pitchFamily="18" charset="0"/>
              <a:buAutoNum type="arabicPeriod"/>
            </a:pPr>
            <a:r>
              <a:rPr lang="sl-SI" sz="2000" smtClean="0">
                <a:sym typeface="Wingdings" pitchFamily="2" charset="2"/>
              </a:rPr>
              <a:t>S sprožilcem realizirajte poslovno pravilo, ki pravi, da se starost tekmovalca lahko le poveča, vendar največ za 1. Pri kršitvi tega poslovnega pravila, naj se sproži izjema prepovedan_updateTekmovalca z besedilom ‘Starost tekmovalca lahko le povečate za 1’. </a:t>
            </a:r>
          </a:p>
          <a:p>
            <a:pPr marL="457200" indent="-457200">
              <a:buFont typeface="Century Schoolbook" pitchFamily="18" charset="0"/>
              <a:buAutoNum type="arabicPeriod"/>
            </a:pPr>
            <a:endParaRPr lang="sl-SI" sz="2000" smtClean="0">
              <a:sym typeface="Wingdings" pitchFamily="2" charset="2"/>
            </a:endParaRPr>
          </a:p>
          <a:p>
            <a:pPr marL="457200" indent="-457200">
              <a:buFont typeface="Century Schoolbook" pitchFamily="18" charset="0"/>
              <a:buAutoNum type="arabicPeriod"/>
            </a:pPr>
            <a:r>
              <a:rPr lang="sl-SI" sz="2000" smtClean="0">
                <a:sym typeface="Wingdings" pitchFamily="2" charset="2"/>
              </a:rPr>
              <a:t>Pri brisanju tekmovalca, naj se samodejno v tabelo ‘Izbrisani’ vpišejo naslednji podatki: TID, Ime, Priimek, ime uporabnika, ki je opravil brisanje, datum in čas brisanja.</a:t>
            </a:r>
          </a:p>
          <a:p>
            <a:pPr marL="457200" indent="-457200">
              <a:buFont typeface="Century Schoolbook" pitchFamily="18" charset="0"/>
              <a:buAutoNum type="arabicPeriod"/>
            </a:pPr>
            <a:endParaRPr lang="sl-SI" sz="2000" smtClean="0">
              <a:sym typeface="Wingdings" pitchFamily="2" charset="2"/>
            </a:endParaRPr>
          </a:p>
          <a:p>
            <a:pPr marL="457200" indent="-457200">
              <a:buFont typeface="Century Schoolbook" pitchFamily="18" charset="0"/>
              <a:buAutoNum type="arabicPeriod"/>
            </a:pPr>
            <a:r>
              <a:rPr lang="sl-SI" sz="2000" smtClean="0">
                <a:sym typeface="Wingdings" pitchFamily="2" charset="2"/>
              </a:rPr>
              <a:t>S sprožilcem realizirajte poslovno pravilo, ki pravi, da v eni ekipi imamo največ 4 tekmovalce. Če je ekipa že polna in uporabnik želi dodati še enega tekmovalca, naj se sproži uporabniško definirana izjema ekipa_polna z besedilo ‘Ekipa je polna’.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D5E2B14-7045-4368-AA2C-14EACDDD50E2}" type="datetime9">
              <a:rPr lang="sl-SI"/>
              <a:pPr>
                <a:defRPr/>
              </a:pPr>
              <a:t>28.2.2013 11:26:29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CB057B-3A90-4F02-9BC6-A76422DE674A}" type="slidenum">
              <a:rPr lang="sl-SI" smtClean="0"/>
              <a:pPr>
                <a:defRPr/>
              </a:pPr>
              <a:t>18</a:t>
            </a:fld>
            <a:endParaRPr lang="sl-SI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Značilnosti sprožilca</a:t>
            </a:r>
            <a:endParaRPr lang="sl-SI" dirty="0"/>
          </a:p>
        </p:txBody>
      </p:sp>
      <p:sp>
        <p:nvSpPr>
          <p:cNvPr id="9219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sl-SI" smtClean="0"/>
              <a:t>Je programski modul, ki je napisan, shranjen in se izvaja na strani podatkovnega strežnika</a:t>
            </a:r>
          </a:p>
          <a:p>
            <a:r>
              <a:rPr lang="sl-SI" smtClean="0"/>
              <a:t>Je vedno </a:t>
            </a:r>
            <a:r>
              <a:rPr lang="sl-SI" b="1" smtClean="0"/>
              <a:t>povezan z eno </a:t>
            </a:r>
            <a:r>
              <a:rPr lang="sl-SI" smtClean="0"/>
              <a:t>tabelo</a:t>
            </a:r>
          </a:p>
          <a:p>
            <a:r>
              <a:rPr lang="sl-SI" smtClean="0"/>
              <a:t>Sproži se </a:t>
            </a:r>
            <a:r>
              <a:rPr lang="sl-SI" b="1" smtClean="0"/>
              <a:t>samodejno</a:t>
            </a:r>
            <a:r>
              <a:rPr lang="sl-SI" smtClean="0"/>
              <a:t> ob izvedbi ene od operacij za manipulacijo s podatki: delete / insert  / update</a:t>
            </a:r>
          </a:p>
          <a:p>
            <a:r>
              <a:rPr lang="sl-SI" smtClean="0"/>
              <a:t>Obstaja možnost ‘</a:t>
            </a:r>
            <a:r>
              <a:rPr lang="sl-SI" b="1" smtClean="0"/>
              <a:t>univerzalnih sprožilcev</a:t>
            </a:r>
            <a:r>
              <a:rPr lang="sl-SI" smtClean="0"/>
              <a:t>’ </a:t>
            </a:r>
            <a:r>
              <a:rPr lang="sl-SI" smtClean="0">
                <a:sym typeface="Wingdings" pitchFamily="2" charset="2"/>
              </a:rPr>
              <a:t> en sprožilec se lahko sproža ob izvedbi različnih operacij</a:t>
            </a:r>
            <a:endParaRPr lang="sl-SI" smtClean="0"/>
          </a:p>
          <a:p>
            <a:r>
              <a:rPr lang="sl-SI" b="1" smtClean="0"/>
              <a:t>Nima parametrov </a:t>
            </a:r>
            <a:r>
              <a:rPr lang="sl-SI" smtClean="0"/>
              <a:t>(ne vhodnih niti izhodnih)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A20B99B-4AD9-4142-B327-CD6CFFC0CAFD}" type="datetime9">
              <a:rPr lang="sl-SI"/>
              <a:pPr>
                <a:defRPr/>
              </a:pPr>
              <a:t>28.2.2013 11:26:29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544887-FBCF-44B3-99AE-4829FF9A3D2D}" type="slidenum">
              <a:rPr lang="sl-SI" smtClean="0"/>
              <a:pPr>
                <a:defRPr/>
              </a:pPr>
              <a:t>2</a:t>
            </a:fld>
            <a:endParaRPr lang="sl-SI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Značilnosti sprožilca (nad.)</a:t>
            </a:r>
            <a:endParaRPr lang="sl-SI" dirty="0"/>
          </a:p>
        </p:txBody>
      </p:sp>
      <p:sp>
        <p:nvSpPr>
          <p:cNvPr id="10243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sl-SI" smtClean="0"/>
              <a:t>Zasnovan je na spremembi vsebine ene vrstice tabele </a:t>
            </a:r>
            <a:r>
              <a:rPr lang="sl-SI" smtClean="0">
                <a:sym typeface="Wingdings" pitchFamily="2" charset="2"/>
              </a:rPr>
              <a:t> za </a:t>
            </a:r>
            <a:r>
              <a:rPr lang="sl-SI" b="1" smtClean="0">
                <a:sym typeface="Wingdings" pitchFamily="2" charset="2"/>
              </a:rPr>
              <a:t>vsako spremembo </a:t>
            </a:r>
            <a:r>
              <a:rPr lang="sl-SI" smtClean="0">
                <a:sym typeface="Wingdings" pitchFamily="2" charset="2"/>
              </a:rPr>
              <a:t>vrstice, se </a:t>
            </a:r>
            <a:r>
              <a:rPr lang="sl-SI" b="1" smtClean="0">
                <a:sym typeface="Wingdings" pitchFamily="2" charset="2"/>
              </a:rPr>
              <a:t>izvedba sprožilca ponovi </a:t>
            </a:r>
            <a:endParaRPr lang="sl-SI" b="1" smtClean="0"/>
          </a:p>
          <a:p>
            <a:r>
              <a:rPr lang="sl-SI" smtClean="0"/>
              <a:t>Stanje sprožilca je lahko </a:t>
            </a:r>
            <a:r>
              <a:rPr lang="sl-SI" b="1" smtClean="0"/>
              <a:t>aktiven | neaktiven</a:t>
            </a:r>
          </a:p>
          <a:p>
            <a:r>
              <a:rPr lang="sl-SI" smtClean="0"/>
              <a:t>Sprožilec lahko kliče izvajanje shranjenih procedur (enako, kakor iz isql ali aplikacije)</a:t>
            </a:r>
          </a:p>
          <a:p>
            <a:r>
              <a:rPr lang="sl-SI" smtClean="0"/>
              <a:t>Obstaja možnost </a:t>
            </a:r>
            <a:r>
              <a:rPr lang="sl-SI" b="1" smtClean="0"/>
              <a:t>večkratnih sprožilcev </a:t>
            </a:r>
            <a:r>
              <a:rPr lang="sl-SI" smtClean="0"/>
              <a:t>nad isto tabelo/operacijo, ki se izvedejo v vnaprej določenem vrstnem redu (po </a:t>
            </a:r>
            <a:r>
              <a:rPr lang="sl-SI" b="1" smtClean="0"/>
              <a:t>prioriteti</a:t>
            </a:r>
            <a:r>
              <a:rPr lang="sl-SI" smtClean="0"/>
              <a:t>); privzeta vrednost za POSITION je 0</a:t>
            </a:r>
          </a:p>
          <a:p>
            <a:endParaRPr lang="sl-SI" smtClean="0"/>
          </a:p>
          <a:p>
            <a:endParaRPr lang="sl-SI" smtClean="0"/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69474B-6A07-491E-B4D6-D955B341D1FB}" type="datetime9">
              <a:rPr lang="sl-SI"/>
              <a:pPr>
                <a:defRPr/>
              </a:pPr>
              <a:t>28.2.2013 11:26:29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42C905E-7C60-4548-9815-61E9C10D2152}" type="slidenum">
              <a:rPr lang="sl-SI" smtClean="0"/>
              <a:pPr>
                <a:defRPr/>
              </a:pPr>
              <a:t>3</a:t>
            </a:fld>
            <a:endParaRPr lang="sl-SI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Značilnosti sprožilca (nad.)</a:t>
            </a:r>
            <a:endParaRPr lang="sl-SI" dirty="0"/>
          </a:p>
        </p:txBody>
      </p:sp>
      <p:sp>
        <p:nvSpPr>
          <p:cNvPr id="11267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sl-SI" smtClean="0"/>
              <a:t>Lahko sproža uporabniško definirane izjeme</a:t>
            </a:r>
          </a:p>
          <a:p>
            <a:r>
              <a:rPr lang="sl-SI" smtClean="0"/>
              <a:t>Omogoča uporabo kontekstnih spremenljivk </a:t>
            </a:r>
            <a:r>
              <a:rPr lang="sl-SI" b="1" smtClean="0"/>
              <a:t>OLD.atribut</a:t>
            </a:r>
            <a:r>
              <a:rPr lang="sl-SI" smtClean="0"/>
              <a:t> in </a:t>
            </a:r>
            <a:r>
              <a:rPr lang="sl-SI" b="1" smtClean="0"/>
              <a:t>NEW.atribut</a:t>
            </a:r>
          </a:p>
          <a:p>
            <a:r>
              <a:rPr lang="sl-SI" smtClean="0"/>
              <a:t>Omogoča uporabo kontekstnih logičnih spremenljivk </a:t>
            </a:r>
            <a:r>
              <a:rPr lang="sl-SI" b="1" smtClean="0"/>
              <a:t>INSERTING</a:t>
            </a:r>
            <a:r>
              <a:rPr lang="sl-SI" smtClean="0"/>
              <a:t>, </a:t>
            </a:r>
            <a:r>
              <a:rPr lang="sl-SI" b="1" smtClean="0"/>
              <a:t>UPDATING</a:t>
            </a:r>
            <a:r>
              <a:rPr lang="sl-SI" smtClean="0"/>
              <a:t>, </a:t>
            </a:r>
            <a:r>
              <a:rPr lang="sl-SI" b="1" smtClean="0"/>
              <a:t>DELETING</a:t>
            </a:r>
          </a:p>
          <a:p>
            <a:r>
              <a:rPr lang="sl-SI" smtClean="0"/>
              <a:t>Lahko se </a:t>
            </a:r>
            <a:r>
              <a:rPr lang="sl-SI" b="1" smtClean="0"/>
              <a:t>sproži pred ali po </a:t>
            </a:r>
            <a:r>
              <a:rPr lang="sl-SI" smtClean="0"/>
              <a:t>izvedbi operacije spreminjanja podatkov </a:t>
            </a:r>
            <a:r>
              <a:rPr lang="sl-SI" smtClean="0">
                <a:sym typeface="Wingdings" pitchFamily="2" charset="2"/>
              </a:rPr>
              <a:t> 6 možnih vrst sprožilcev</a:t>
            </a:r>
            <a:endParaRPr lang="sl-SI" smtClean="0"/>
          </a:p>
          <a:p>
            <a:endParaRPr lang="sl-SI" smtClean="0"/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4C7FD8-CBB3-402E-AC2D-2EE7844CD735}" type="datetime9">
              <a:rPr lang="sl-SI"/>
              <a:pPr>
                <a:defRPr/>
              </a:pPr>
              <a:t>28.2.2013 11:26:29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461244-7A8E-4D87-9135-71AD5B383B39}" type="slidenum">
              <a:rPr lang="sl-SI" smtClean="0"/>
              <a:pPr>
                <a:defRPr/>
              </a:pPr>
              <a:t>4</a:t>
            </a:fld>
            <a:endParaRPr lang="sl-SI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27313" y="4940300"/>
            <a:ext cx="16668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/>
            </a:pPr>
            <a:r>
              <a:rPr lang="sl-SI" sz="2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Before</a:t>
            </a:r>
            <a:endParaRPr lang="sl-SI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/>
            </a:pPr>
            <a:r>
              <a:rPr lang="sl-SI" sz="2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After</a:t>
            </a:r>
            <a:endParaRPr lang="sl-SI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864100" y="4840288"/>
            <a:ext cx="1652588" cy="168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/>
            </a:pPr>
            <a:r>
              <a:rPr lang="sl-SI" sz="2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Insert</a:t>
            </a:r>
            <a:endParaRPr lang="sl-SI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/>
            </a:pPr>
            <a:r>
              <a:rPr lang="sl-SI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Delete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/>
            </a:pPr>
            <a:r>
              <a:rPr lang="sl-SI" sz="2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Update</a:t>
            </a:r>
            <a:endParaRPr lang="sl-SI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1272" name="Skupina 13"/>
          <p:cNvGrpSpPr>
            <a:grpSpLocks/>
          </p:cNvGrpSpPr>
          <p:nvPr/>
        </p:nvGrpSpPr>
        <p:grpSpPr bwMode="auto">
          <a:xfrm>
            <a:off x="3924300" y="5086350"/>
            <a:ext cx="1008063" cy="719138"/>
            <a:chOff x="3779838" y="5876925"/>
            <a:chExt cx="1008062" cy="719138"/>
          </a:xfrm>
        </p:grpSpPr>
        <p:sp>
          <p:nvSpPr>
            <p:cNvPr id="11273" name="Line 6"/>
            <p:cNvSpPr>
              <a:spLocks noChangeShapeType="1"/>
            </p:cNvSpPr>
            <p:nvPr/>
          </p:nvSpPr>
          <p:spPr bwMode="auto">
            <a:xfrm flipV="1">
              <a:off x="3779838" y="5876925"/>
              <a:ext cx="863600" cy="7143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1274" name="Line 7"/>
            <p:cNvSpPr>
              <a:spLocks noChangeShapeType="1"/>
            </p:cNvSpPr>
            <p:nvPr/>
          </p:nvSpPr>
          <p:spPr bwMode="auto">
            <a:xfrm>
              <a:off x="3779838" y="5948363"/>
              <a:ext cx="936625" cy="28892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1275" name="Line 8"/>
            <p:cNvSpPr>
              <a:spLocks noChangeShapeType="1"/>
            </p:cNvSpPr>
            <p:nvPr/>
          </p:nvSpPr>
          <p:spPr bwMode="auto">
            <a:xfrm>
              <a:off x="3779838" y="5948363"/>
              <a:ext cx="1008062" cy="6477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1276" name="Line 9"/>
            <p:cNvSpPr>
              <a:spLocks noChangeShapeType="1"/>
            </p:cNvSpPr>
            <p:nvPr/>
          </p:nvSpPr>
          <p:spPr bwMode="auto">
            <a:xfrm flipV="1">
              <a:off x="3779838" y="5876925"/>
              <a:ext cx="936625" cy="4318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1277" name="Line 10"/>
            <p:cNvSpPr>
              <a:spLocks noChangeShapeType="1"/>
            </p:cNvSpPr>
            <p:nvPr/>
          </p:nvSpPr>
          <p:spPr bwMode="auto">
            <a:xfrm flipV="1">
              <a:off x="3779838" y="6237288"/>
              <a:ext cx="1008062" cy="7143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1278" name="Line 11"/>
            <p:cNvSpPr>
              <a:spLocks noChangeShapeType="1"/>
            </p:cNvSpPr>
            <p:nvPr/>
          </p:nvSpPr>
          <p:spPr bwMode="auto">
            <a:xfrm>
              <a:off x="3779838" y="6308725"/>
              <a:ext cx="1008062" cy="28733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l-SI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Uporaba sprožilcev</a:t>
            </a:r>
            <a:endParaRPr lang="sl-SI" dirty="0"/>
          </a:p>
        </p:txBody>
      </p:sp>
      <p:sp>
        <p:nvSpPr>
          <p:cNvPr id="12291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sl-SI" smtClean="0"/>
              <a:t>Realizacija integritetnih omejitev</a:t>
            </a:r>
          </a:p>
          <a:p>
            <a:pPr lvl="1"/>
            <a:r>
              <a:rPr lang="sl-SI" smtClean="0"/>
              <a:t>Deklarativno (s stavki DDL) ali</a:t>
            </a:r>
          </a:p>
          <a:p>
            <a:pPr lvl="1"/>
            <a:r>
              <a:rPr lang="sl-SI" smtClean="0"/>
              <a:t>S sprožilci</a:t>
            </a:r>
          </a:p>
          <a:p>
            <a:r>
              <a:rPr lang="sl-SI" smtClean="0"/>
              <a:t>Realizacija specifičnih poslovnih pravil</a:t>
            </a:r>
          </a:p>
          <a:p>
            <a:r>
              <a:rPr lang="sl-SI" smtClean="0"/>
              <a:t>Generiranje ključev (auto-inkrement podatkov)</a:t>
            </a:r>
          </a:p>
          <a:p>
            <a:pPr>
              <a:lnSpc>
                <a:spcPct val="80000"/>
              </a:lnSpc>
            </a:pPr>
            <a:r>
              <a:rPr lang="sl-SI" smtClean="0"/>
              <a:t>Implementicija in modificiranje mehanizma beleženje dogodkov nad tabelami (logging</a:t>
            </a:r>
            <a:r>
              <a:rPr lang="sl-SI" sz="1900" smtClean="0"/>
              <a:t>)</a:t>
            </a:r>
          </a:p>
          <a:p>
            <a:pPr>
              <a:lnSpc>
                <a:spcPct val="80000"/>
              </a:lnSpc>
            </a:pPr>
            <a:r>
              <a:rPr lang="sl-SI" smtClean="0"/>
              <a:t>Uveljavljanje dodatnih pogojev, samodejno spreminjanje (oblikovanje) podatkov ob zajemu</a:t>
            </a:r>
          </a:p>
          <a:p>
            <a:pPr>
              <a:lnSpc>
                <a:spcPct val="80000"/>
              </a:lnSpc>
            </a:pPr>
            <a:endParaRPr lang="sl-SI" sz="1900" smtClean="0"/>
          </a:p>
          <a:p>
            <a:endParaRPr lang="sl-SI" smtClean="0"/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A3C5E8-235B-4697-980F-9F0DFDE1F973}" type="datetime9">
              <a:rPr lang="sl-SI"/>
              <a:pPr>
                <a:defRPr/>
              </a:pPr>
              <a:t>28.2.2013 11:26:29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8DE810-48A9-4E13-A847-D75FBD6E93D8}" type="slidenum">
              <a:rPr lang="sl-SI" smtClean="0"/>
              <a:pPr>
                <a:defRPr/>
              </a:pPr>
              <a:t>5</a:t>
            </a:fld>
            <a:endParaRPr lang="sl-SI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Prednosti in slabosti uporabe sprožilcev</a:t>
            </a:r>
            <a:endParaRPr lang="sl-SI" dirty="0"/>
          </a:p>
        </p:txBody>
      </p:sp>
      <p:sp>
        <p:nvSpPr>
          <p:cNvPr id="13315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sl-SI" smtClean="0"/>
              <a:t>Prednosti</a:t>
            </a:r>
          </a:p>
          <a:p>
            <a:pPr lvl="1"/>
            <a:r>
              <a:rPr lang="sl-SI" smtClean="0"/>
              <a:t>Manj dela za aplikacijske programerje</a:t>
            </a:r>
          </a:p>
          <a:p>
            <a:pPr lvl="1"/>
            <a:r>
              <a:rPr lang="sl-SI" smtClean="0"/>
              <a:t>Lažje vzdrževanje PB</a:t>
            </a:r>
          </a:p>
          <a:p>
            <a:pPr lvl="1"/>
            <a:r>
              <a:rPr lang="sl-SI" smtClean="0"/>
              <a:t>Hitrejše delovanje baze</a:t>
            </a:r>
          </a:p>
          <a:p>
            <a:pPr lvl="1"/>
            <a:r>
              <a:rPr lang="sl-SI" smtClean="0"/>
              <a:t>Skrivanje implementacija pravil (omejitev) od ‘drugih’ uporabnikov</a:t>
            </a:r>
          </a:p>
          <a:p>
            <a:endParaRPr lang="sl-SI" smtClean="0"/>
          </a:p>
          <a:p>
            <a:r>
              <a:rPr lang="sl-SI" smtClean="0"/>
              <a:t>Slabosti</a:t>
            </a:r>
          </a:p>
          <a:p>
            <a:pPr lvl="1"/>
            <a:r>
              <a:rPr lang="sl-SI" smtClean="0"/>
              <a:t>Napisani so v jeziku, ki ga podpira SUPB </a:t>
            </a:r>
            <a:r>
              <a:rPr lang="sl-SI" smtClean="0">
                <a:sym typeface="Wingdings" pitchFamily="2" charset="2"/>
              </a:rPr>
              <a:t> v</a:t>
            </a:r>
            <a:r>
              <a:rPr lang="sl-SI" smtClean="0"/>
              <a:t>eč dela ob prenosu PB na druge SUPB</a:t>
            </a:r>
          </a:p>
          <a:p>
            <a:pPr lvl="1"/>
            <a:r>
              <a:rPr lang="sl-SI" smtClean="0"/>
              <a:t>Dodatno programiranje na strani strežnika</a:t>
            </a:r>
          </a:p>
          <a:p>
            <a:pPr lvl="1"/>
            <a:r>
              <a:rPr lang="sl-SI" smtClean="0"/>
              <a:t>Večja velikost PB </a:t>
            </a:r>
            <a:r>
              <a:rPr lang="sl-SI" smtClean="0">
                <a:sym typeface="Wingdings" pitchFamily="2" charset="2"/>
              </a:rPr>
              <a:t> več časa za arhiviranje</a:t>
            </a:r>
            <a:endParaRPr lang="sl-SI" smtClean="0"/>
          </a:p>
          <a:p>
            <a:endParaRPr lang="sl-SI" smtClean="0"/>
          </a:p>
          <a:p>
            <a:endParaRPr lang="sl-SI" smtClean="0"/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179C190-509C-4ED9-BFF0-FB505DE87BFC}" type="datetime9">
              <a:rPr lang="sl-SI"/>
              <a:pPr>
                <a:defRPr/>
              </a:pPr>
              <a:t>28.2.2013 11:26:29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09E720-E78E-44DE-948E-AED0F67DF8E6}" type="slidenum">
              <a:rPr lang="sl-SI" smtClean="0"/>
              <a:pPr>
                <a:defRPr/>
              </a:pPr>
              <a:t>6</a:t>
            </a:fld>
            <a:endParaRPr lang="sl-SI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grada številke diapozitiva 5"/>
          <p:cNvSpPr>
            <a:spLocks noGrp="1"/>
          </p:cNvSpPr>
          <p:nvPr>
            <p:ph type="sldNum" sz="quarter" idx="11"/>
          </p:nvPr>
        </p:nvSpPr>
        <p:spPr>
          <a:xfrm rot="5400000">
            <a:off x="6989763" y="3736975"/>
            <a:ext cx="3200400" cy="365125"/>
          </a:xfrm>
        </p:spPr>
        <p:txBody>
          <a:bodyPr anchorCtr="0"/>
          <a:lstStyle/>
          <a:p>
            <a:pPr algn="l">
              <a:defRPr/>
            </a:pPr>
            <a:fld id="{8EB6650F-6446-4501-8684-4DBFF69C4830}" type="slidenum">
              <a:rPr lang="sl-SI" sz="1200" b="0">
                <a:solidFill>
                  <a:schemeClr val="tx2"/>
                </a:solidFill>
              </a:rPr>
              <a:pPr algn="l">
                <a:defRPr/>
              </a:pPr>
              <a:t>7</a:t>
            </a:fld>
            <a:endParaRPr lang="sl-SI" sz="1200" b="0">
              <a:solidFill>
                <a:schemeClr val="tx2"/>
              </a:solidFill>
            </a:endParaRPr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Sintaksa sprožilca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l-SI" sz="2000" b="1" smtClean="0">
                <a:latin typeface="Courier New" pitchFamily="49" charset="0"/>
              </a:rPr>
              <a:t>SET TERM !!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AT" sz="2000" b="1" smtClean="0">
                <a:latin typeface="Courier New" pitchFamily="49" charset="0"/>
              </a:rPr>
              <a:t>CREATE TRIGGER </a:t>
            </a:r>
            <a:r>
              <a:rPr lang="sl-SI" sz="2000" b="1" smtClean="0">
                <a:solidFill>
                  <a:srgbClr val="FF0000"/>
                </a:solidFill>
                <a:latin typeface="Courier New" pitchFamily="49" charset="0"/>
              </a:rPr>
              <a:t>ime</a:t>
            </a:r>
            <a:r>
              <a:rPr lang="de-AT" sz="2000" b="1" smtClean="0">
                <a:latin typeface="Courier New" pitchFamily="49" charset="0"/>
              </a:rPr>
              <a:t> FOR </a:t>
            </a:r>
            <a:r>
              <a:rPr lang="sl-SI" sz="2000" b="1" smtClean="0">
                <a:solidFill>
                  <a:srgbClr val="FF0000"/>
                </a:solidFill>
                <a:latin typeface="Courier New" pitchFamily="49" charset="0"/>
              </a:rPr>
              <a:t>ime_tabele</a:t>
            </a:r>
            <a:r>
              <a:rPr lang="de-AT" sz="2000" b="1" smtClean="0">
                <a:latin typeface="Courier New" pitchFamily="49" charset="0"/>
              </a:rPr>
              <a:t/>
            </a:r>
            <a:br>
              <a:rPr lang="de-AT" sz="2000" b="1" smtClean="0">
                <a:latin typeface="Courier New" pitchFamily="49" charset="0"/>
              </a:rPr>
            </a:br>
            <a:r>
              <a:rPr lang="de-AT" sz="2000" b="1" smtClean="0">
                <a:latin typeface="Courier New" pitchFamily="49" charset="0"/>
              </a:rPr>
              <a:t>[ACTIVE | INACTIVE]</a:t>
            </a:r>
            <a:br>
              <a:rPr lang="de-AT" sz="2000" b="1" smtClean="0">
                <a:latin typeface="Courier New" pitchFamily="49" charset="0"/>
              </a:rPr>
            </a:br>
            <a:r>
              <a:rPr lang="de-AT" sz="2000" b="1" smtClean="0">
                <a:latin typeface="Courier New" pitchFamily="49" charset="0"/>
              </a:rPr>
              <a:t>{BEFORE | AFTER} {DELETE | INSERT | UPDATE}</a:t>
            </a:r>
            <a:br>
              <a:rPr lang="de-AT" sz="2000" b="1" smtClean="0">
                <a:latin typeface="Courier New" pitchFamily="49" charset="0"/>
              </a:rPr>
            </a:br>
            <a:r>
              <a:rPr lang="de-AT" sz="2000" b="1" smtClean="0">
                <a:latin typeface="Courier New" pitchFamily="49" charset="0"/>
              </a:rPr>
              <a:t>[POSITION number]</a:t>
            </a:r>
            <a:br>
              <a:rPr lang="de-AT" sz="2000" b="1" smtClean="0">
                <a:latin typeface="Courier New" pitchFamily="49" charset="0"/>
              </a:rPr>
            </a:br>
            <a:r>
              <a:rPr lang="de-AT" sz="2000" b="1" smtClean="0">
                <a:latin typeface="Courier New" pitchFamily="49" charset="0"/>
              </a:rPr>
              <a:t>AS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AT" sz="2000" b="1" smtClean="0">
                <a:latin typeface="Courier New" pitchFamily="49" charset="0"/>
              </a:rPr>
              <a:t>[DECLARE VARIABLE </a:t>
            </a:r>
            <a:r>
              <a:rPr lang="sl-SI" sz="2000" b="1" smtClean="0">
                <a:latin typeface="Courier New" pitchFamily="49" charset="0"/>
              </a:rPr>
              <a:t>spremnljivka tip</a:t>
            </a:r>
            <a:r>
              <a:rPr lang="de-AT" sz="2000" b="1" smtClean="0">
                <a:latin typeface="Courier New" pitchFamily="49" charset="0"/>
              </a:rPr>
              <a:t>; ...]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AT" sz="2000" b="1" smtClean="0">
                <a:latin typeface="Courier New" pitchFamily="49" charset="0"/>
              </a:rPr>
              <a:t>BEGIN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AT" sz="2000" b="1" smtClean="0">
                <a:latin typeface="Courier New" pitchFamily="49" charset="0"/>
              </a:rPr>
              <a:t>  </a:t>
            </a:r>
            <a:r>
              <a:rPr lang="sl-SI" sz="2000" b="1" smtClean="0">
                <a:latin typeface="Courier New" pitchFamily="49" charset="0"/>
              </a:rPr>
              <a:t>…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AT" sz="2000" b="1" smtClean="0">
                <a:latin typeface="Courier New" pitchFamily="49" charset="0"/>
              </a:rPr>
              <a:t>END</a:t>
            </a:r>
            <a:endParaRPr lang="sl-SI" sz="2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l-SI" sz="2000" b="1" smtClean="0">
                <a:latin typeface="Courier New" pitchFamily="49" charset="0"/>
              </a:rPr>
              <a:t>!!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l-SI" sz="2000" b="1" smtClean="0">
                <a:latin typeface="Courier New" pitchFamily="49" charset="0"/>
              </a:rPr>
              <a:t>SET TERM ; !!</a:t>
            </a:r>
            <a:endParaRPr lang="de-AT" sz="2000" b="1" smtClean="0">
              <a:latin typeface="Courier New" pitchFamily="49" charset="0"/>
            </a:endParaRPr>
          </a:p>
          <a:p>
            <a:r>
              <a:rPr lang="sl-SI" smtClean="0"/>
              <a:t>Sprožajo se le sprožilci, ki imajo status ACTIVE  (to je tudi privzeta vrednost); če še ni aktiven, se status lahko spremeni z ALTER TRIGGER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D45F8F6-C3AA-4D7C-B7A0-9BFDA71B6B9F}" type="datetime9">
              <a:rPr lang="sl-SI"/>
              <a:pPr>
                <a:defRPr/>
              </a:pPr>
              <a:t>28.2.2013 11:26:29</a:t>
            </a:fld>
            <a:endParaRPr lang="sl-S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grada številke diapozitiva 5"/>
          <p:cNvSpPr>
            <a:spLocks noGrp="1"/>
          </p:cNvSpPr>
          <p:nvPr>
            <p:ph type="sldNum" sz="quarter" idx="11"/>
          </p:nvPr>
        </p:nvSpPr>
        <p:spPr>
          <a:xfrm rot="5400000">
            <a:off x="6989763" y="3736975"/>
            <a:ext cx="3200400" cy="365125"/>
          </a:xfrm>
        </p:spPr>
        <p:txBody>
          <a:bodyPr anchorCtr="0"/>
          <a:lstStyle/>
          <a:p>
            <a:pPr algn="l">
              <a:defRPr/>
            </a:pPr>
            <a:fld id="{269ABA31-5421-40DA-9460-333171265C75}" type="slidenum">
              <a:rPr lang="sl-SI" sz="1200" b="0">
                <a:solidFill>
                  <a:schemeClr val="tx2"/>
                </a:solidFill>
              </a:rPr>
              <a:pPr algn="l">
                <a:defRPr/>
              </a:pPr>
              <a:t>8</a:t>
            </a:fld>
            <a:endParaRPr lang="sl-SI" sz="1200" b="0">
              <a:solidFill>
                <a:schemeClr val="tx2"/>
              </a:solidFill>
            </a:endParaRPr>
          </a:p>
        </p:txBody>
      </p:sp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Posebnosti sprožilcev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sl-SI" sz="2800" smtClean="0"/>
              <a:t>Možnost uporabe kontekstnih spremenljivk OLD / NEW glede na operacijo:</a:t>
            </a:r>
          </a:p>
          <a:p>
            <a:pPr marL="1371600" lvl="2" indent="-457200">
              <a:lnSpc>
                <a:spcPct val="90000"/>
              </a:lnSpc>
            </a:pPr>
            <a:r>
              <a:rPr lang="sl-SI" sz="2000" smtClean="0"/>
              <a:t>INSERT : NEW </a:t>
            </a:r>
          </a:p>
          <a:p>
            <a:pPr marL="1371600" lvl="2" indent="-457200">
              <a:lnSpc>
                <a:spcPct val="90000"/>
              </a:lnSpc>
            </a:pPr>
            <a:r>
              <a:rPr lang="sl-SI" sz="2000" smtClean="0"/>
              <a:t>UPDATE: NEW in OLD</a:t>
            </a:r>
          </a:p>
          <a:p>
            <a:pPr marL="1371600" lvl="2" indent="-457200">
              <a:lnSpc>
                <a:spcPct val="90000"/>
              </a:lnSpc>
            </a:pPr>
            <a:r>
              <a:rPr lang="sl-SI" sz="2000" smtClean="0"/>
              <a:t>DELETE: OLD</a:t>
            </a:r>
          </a:p>
          <a:p>
            <a:pPr marL="609600" indent="-609600">
              <a:lnSpc>
                <a:spcPct val="90000"/>
              </a:lnSpc>
            </a:pPr>
            <a:endParaRPr lang="sl-SI" sz="2800" smtClean="0"/>
          </a:p>
          <a:p>
            <a:pPr marL="609600" indent="-609600">
              <a:lnSpc>
                <a:spcPct val="90000"/>
              </a:lnSpc>
            </a:pPr>
            <a:r>
              <a:rPr lang="sl-SI" sz="2800" smtClean="0"/>
              <a:t>Vrstni red izvajanja sprožilcev glede na integritetne omejitve:</a:t>
            </a:r>
          </a:p>
          <a:p>
            <a:pPr marL="1204913" lvl="1" indent="-381000">
              <a:lnSpc>
                <a:spcPct val="90000"/>
              </a:lnSpc>
              <a:buFont typeface="Century Schoolbook" pitchFamily="18" charset="0"/>
              <a:buAutoNum type="arabicPeriod"/>
            </a:pPr>
            <a:r>
              <a:rPr lang="de-AT" smtClean="0"/>
              <a:t>BEFORE Trigger</a:t>
            </a:r>
          </a:p>
          <a:p>
            <a:pPr marL="1204913" lvl="1" indent="-381000">
              <a:lnSpc>
                <a:spcPct val="90000"/>
              </a:lnSpc>
              <a:buFont typeface="Century Schoolbook" pitchFamily="18" charset="0"/>
              <a:buAutoNum type="arabicPeriod"/>
            </a:pPr>
            <a:r>
              <a:rPr lang="sl-SI" smtClean="0"/>
              <a:t>Vrednotenje obstoječih integritetnih omejitev</a:t>
            </a:r>
          </a:p>
          <a:p>
            <a:pPr marL="1204913" lvl="1" indent="-381000">
              <a:lnSpc>
                <a:spcPct val="90000"/>
              </a:lnSpc>
              <a:buFont typeface="Century Schoolbook" pitchFamily="18" charset="0"/>
              <a:buAutoNum type="arabicPeriod"/>
            </a:pPr>
            <a:r>
              <a:rPr lang="de-AT" smtClean="0"/>
              <a:t>AFTER Trigger</a:t>
            </a:r>
          </a:p>
          <a:p>
            <a:pPr marL="609600" indent="-609600">
              <a:lnSpc>
                <a:spcPct val="90000"/>
              </a:lnSpc>
            </a:pPr>
            <a:endParaRPr lang="sl-SI" sz="28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00546F6-9289-468A-8C36-94E750E121A3}" type="datetime9">
              <a:rPr lang="sl-SI"/>
              <a:pPr>
                <a:defRPr/>
              </a:pPr>
              <a:t>28.2.2013 11:26:29</a:t>
            </a:fld>
            <a:endParaRPr lang="sl-S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PREMISLEK, pred pisanjem sprožilca</a:t>
            </a:r>
            <a:endParaRPr lang="sl-SI" dirty="0"/>
          </a:p>
        </p:txBody>
      </p:sp>
      <p:sp>
        <p:nvSpPr>
          <p:cNvPr id="16387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lvl="1"/>
            <a:r>
              <a:rPr lang="sl-SI" smtClean="0">
                <a:sym typeface="Wingdings" pitchFamily="2" charset="2"/>
              </a:rPr>
              <a:t>S katero tabelo naj povežem sprožilec?</a:t>
            </a:r>
          </a:p>
          <a:p>
            <a:pPr lvl="1"/>
            <a:r>
              <a:rPr lang="sl-SI" smtClean="0">
                <a:sym typeface="Wingdings" pitchFamily="2" charset="2"/>
              </a:rPr>
              <a:t>S katerim dogodkom (katerimi dogodki) naj povežem sprožilec?</a:t>
            </a:r>
          </a:p>
          <a:p>
            <a:pPr lvl="1"/>
            <a:r>
              <a:rPr lang="sl-SI" smtClean="0">
                <a:sym typeface="Wingdings" pitchFamily="2" charset="2"/>
              </a:rPr>
              <a:t>Kdaj naj se sprožilec izvede (pred ali po dogodku)?</a:t>
            </a:r>
          </a:p>
          <a:p>
            <a:endParaRPr lang="sl-SI" smtClean="0"/>
          </a:p>
          <a:p>
            <a:endParaRPr lang="sl-SI" smtClean="0"/>
          </a:p>
          <a:p>
            <a:endParaRPr lang="sl-SI" smtClean="0"/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2B8B3D-BAB5-4D81-9508-453DC912BA00}" type="datetime9">
              <a:rPr lang="sl-SI"/>
              <a:pPr>
                <a:defRPr/>
              </a:pPr>
              <a:t>28.2.2013 11:26:29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BD2F4C-6101-4D6B-8815-8A8C14C20BFE}" type="slidenum">
              <a:rPr lang="sl-SI" smtClean="0"/>
              <a:pPr>
                <a:defRPr/>
              </a:pPr>
              <a:t>9</a:t>
            </a:fld>
            <a:endParaRPr lang="sl-SI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tana">
  <a:themeElements>
    <a:clrScheme name="Altan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ltan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ltan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ltana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2280</TotalTime>
  <Words>1076</Words>
  <Application>Microsoft Office PowerPoint</Application>
  <PresentationFormat>Diaprojekcija na zaslonu (4:3)</PresentationFormat>
  <Paragraphs>211</Paragraphs>
  <Slides>18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18</vt:i4>
      </vt:variant>
    </vt:vector>
  </HeadingPairs>
  <TitlesOfParts>
    <vt:vector size="19" baseType="lpstr">
      <vt:lpstr>Altana</vt:lpstr>
      <vt:lpstr>Sprožilci (Triggers)</vt:lpstr>
      <vt:lpstr>Značilnosti sprožilca</vt:lpstr>
      <vt:lpstr>Značilnosti sprožilca (nad.)</vt:lpstr>
      <vt:lpstr>Značilnosti sprožilca (nad.)</vt:lpstr>
      <vt:lpstr>Uporaba sprožilcev</vt:lpstr>
      <vt:lpstr>Prednosti in slabosti uporabe sprožilcev</vt:lpstr>
      <vt:lpstr>Sintaksa sprožilca</vt:lpstr>
      <vt:lpstr>Posebnosti sprožilcev</vt:lpstr>
      <vt:lpstr>PREMISLEK, pred pisanjem sprožilca</vt:lpstr>
      <vt:lpstr>Postopek pisanja sprožilcev</vt:lpstr>
      <vt:lpstr>1. Primer Sprožilca</vt:lpstr>
      <vt:lpstr>1. Primer Sprožilca (nad.)</vt:lpstr>
      <vt:lpstr>1. Primer Sprožilca (nad.)</vt:lpstr>
      <vt:lpstr>1. Primer Sprožilca (nad.)</vt:lpstr>
      <vt:lpstr>1. Primer Sprožilca (nad.)</vt:lpstr>
      <vt:lpstr>2. Primer Sprožilca</vt:lpstr>
      <vt:lpstr>2. Primer Sprožilca (nad.)</vt:lpstr>
      <vt:lpstr>Naloge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podatkovnega strežnika</dc:title>
  <dc:creator>Mit</dc:creator>
  <cp:lastModifiedBy>Vegova Ljubljana</cp:lastModifiedBy>
  <cp:revision>265</cp:revision>
  <dcterms:created xsi:type="dcterms:W3CDTF">2010-10-09T20:25:01Z</dcterms:created>
  <dcterms:modified xsi:type="dcterms:W3CDTF">2013-02-28T10:30:50Z</dcterms:modified>
</cp:coreProperties>
</file>