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316" r:id="rId3"/>
    <p:sldId id="333" r:id="rId4"/>
    <p:sldId id="330" r:id="rId5"/>
    <p:sldId id="334" r:id="rId6"/>
    <p:sldId id="337" r:id="rId7"/>
    <p:sldId id="335" r:id="rId8"/>
    <p:sldId id="336" r:id="rId9"/>
    <p:sldId id="338" r:id="rId10"/>
    <p:sldId id="339" r:id="rId11"/>
    <p:sldId id="340" r:id="rId12"/>
    <p:sldId id="341" r:id="rId13"/>
  </p:sldIdLst>
  <p:sldSz cx="9144000" cy="6858000" type="screen4x3"/>
  <p:notesSz cx="6858000" cy="9144000"/>
  <p:defaultTextStyle>
    <a:defPPr>
      <a:defRPr lang="sl-SI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78" autoAdjust="0"/>
    <p:restoredTop sz="94660"/>
  </p:normalViewPr>
  <p:slideViewPr>
    <p:cSldViewPr>
      <p:cViewPr>
        <p:scale>
          <a:sx n="68" d="100"/>
          <a:sy n="68" d="100"/>
        </p:scale>
        <p:origin x="-2298" y="-9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glav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3" name="Ograda datum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2D956C3-5236-4417-ACD5-EC3E8B60A783}" type="datetimeFigureOut">
              <a:rPr lang="sl-SI"/>
              <a:pPr>
                <a:defRPr/>
              </a:pPr>
              <a:t>11.04.12</a:t>
            </a:fld>
            <a:endParaRPr lang="sl-SI"/>
          </a:p>
        </p:txBody>
      </p:sp>
      <p:sp>
        <p:nvSpPr>
          <p:cNvPr id="4" name="Ograda no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B2FEAD5-63C7-4456-A47E-A0DC00B6B35B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2165428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glav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3" name="Ograda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3175FB1-7EF2-4D31-BDF2-901D372517F4}" type="datetimeFigureOut">
              <a:rPr lang="sl-SI"/>
              <a:pPr>
                <a:defRPr/>
              </a:pPr>
              <a:t>11.04.12</a:t>
            </a:fld>
            <a:endParaRPr lang="sl-SI"/>
          </a:p>
        </p:txBody>
      </p:sp>
      <p:sp>
        <p:nvSpPr>
          <p:cNvPr id="4" name="Ograda stranske slik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l-SI" noProof="0"/>
          </a:p>
        </p:txBody>
      </p:sp>
      <p:sp>
        <p:nvSpPr>
          <p:cNvPr id="5" name="Ograda opomb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 noProof="0" smtClean="0"/>
              <a:t>Kliknite, če želite urediti sloge besedila matrice</a:t>
            </a:r>
          </a:p>
          <a:p>
            <a:pPr lvl="1"/>
            <a:r>
              <a:rPr lang="sl-SI" noProof="0" smtClean="0"/>
              <a:t>Druga raven</a:t>
            </a:r>
          </a:p>
          <a:p>
            <a:pPr lvl="2"/>
            <a:r>
              <a:rPr lang="sl-SI" noProof="0" smtClean="0"/>
              <a:t>Tretja raven</a:t>
            </a:r>
          </a:p>
          <a:p>
            <a:pPr lvl="3"/>
            <a:r>
              <a:rPr lang="sl-SI" noProof="0" smtClean="0"/>
              <a:t>Četrta raven</a:t>
            </a:r>
          </a:p>
          <a:p>
            <a:pPr lvl="4"/>
            <a:r>
              <a:rPr lang="sl-SI" noProof="0" smtClean="0"/>
              <a:t>Peta raven</a:t>
            </a:r>
            <a:endParaRPr lang="sl-SI" noProof="0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AC35EE5-B537-4D85-9F16-915565C7F50F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475550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grada stranske slik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Ograda opomb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l-SI" smtClean="0"/>
          </a:p>
        </p:txBody>
      </p:sp>
      <p:sp>
        <p:nvSpPr>
          <p:cNvPr id="22532" name="Ograda številke diapozitiva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DEABE93-5657-470E-819D-EBC69532DC5C}" type="slidenum">
              <a:rPr lang="sl-SI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sl-SI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kotnik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Pravokotnik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Pravokotnik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Pravokotnik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aven konektor 18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Raven konektor 19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Raven konektor 20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aven konektor 23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Raven konektor 2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Raven konektor 25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Pravokotnik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Elipsa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Elipsa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Elipsa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Elipsa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Elipsa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Naslov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sl-SI" smtClean="0"/>
              <a:t>Kliknite, če želite urediti slog naslova matrice</a:t>
            </a:r>
            <a:endParaRPr lang="en-US"/>
          </a:p>
        </p:txBody>
      </p:sp>
      <p:sp>
        <p:nvSpPr>
          <p:cNvPr id="9" name="Podnaslov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sl-SI" smtClean="0"/>
              <a:t>Kliknite, če želite urediti slog podnaslova matrice</a:t>
            </a:r>
            <a:endParaRPr lang="en-US"/>
          </a:p>
        </p:txBody>
      </p:sp>
      <p:sp>
        <p:nvSpPr>
          <p:cNvPr id="22" name="Ograda datum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3E278E-126F-4033-B1E7-E5A2A379A820}" type="datetime1">
              <a:rPr lang="sl-SI"/>
              <a:pPr>
                <a:defRPr/>
              </a:pPr>
              <a:t>11.04.12</a:t>
            </a:fld>
            <a:endParaRPr lang="sl-SI"/>
          </a:p>
        </p:txBody>
      </p:sp>
      <p:sp>
        <p:nvSpPr>
          <p:cNvPr id="23" name="Ograda no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24" name="Ograda številke diapozitiva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F4E4B1-2AFF-4877-9D2E-0529F412A95A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91144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en-US"/>
          </a:p>
        </p:txBody>
      </p:sp>
      <p:sp>
        <p:nvSpPr>
          <p:cNvPr id="3" name="Ograd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/>
          </a:p>
        </p:txBody>
      </p:sp>
      <p:sp>
        <p:nvSpPr>
          <p:cNvPr id="4" name="Ograda datum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93DEA-69A4-4C5F-838F-BD18D4B033FA}" type="datetime1">
              <a:rPr lang="sl-SI"/>
              <a:pPr>
                <a:defRPr/>
              </a:pPr>
              <a:t>11.04.12</a:t>
            </a:fld>
            <a:endParaRPr lang="sl-SI"/>
          </a:p>
        </p:txBody>
      </p:sp>
      <p:sp>
        <p:nvSpPr>
          <p:cNvPr id="5" name="Ograd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6" name="Ograda številke diapozitiva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B8B5C1-EE08-48E6-94C0-466C019FF295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87831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sl-SI" smtClean="0"/>
              <a:t>Kliknite, če želite urediti slog naslova matrice</a:t>
            </a:r>
            <a:endParaRPr lang="en-US"/>
          </a:p>
        </p:txBody>
      </p:sp>
      <p:sp>
        <p:nvSpPr>
          <p:cNvPr id="3" name="Ograda navpičnega besedil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/>
          </a:p>
        </p:txBody>
      </p:sp>
      <p:sp>
        <p:nvSpPr>
          <p:cNvPr id="4" name="Ograda datum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F7233-006F-44F5-85DE-75C5B54B91B6}" type="datetime1">
              <a:rPr lang="sl-SI"/>
              <a:pPr>
                <a:defRPr/>
              </a:pPr>
              <a:t>11.04.12</a:t>
            </a:fld>
            <a:endParaRPr lang="sl-SI"/>
          </a:p>
        </p:txBody>
      </p:sp>
      <p:sp>
        <p:nvSpPr>
          <p:cNvPr id="5" name="Ograd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6" name="Ograda številke diapozitiva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33258-9028-43D6-A522-B78E303DD047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91992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en-US"/>
          </a:p>
        </p:txBody>
      </p:sp>
      <p:sp>
        <p:nvSpPr>
          <p:cNvPr id="8" name="Ograda vsebine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/>
          </a:p>
        </p:txBody>
      </p:sp>
      <p:sp>
        <p:nvSpPr>
          <p:cNvPr id="4" name="Ograda datum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5AEDF14-25B4-49B2-8E92-D6C3FEBF5F83}" type="datetime1">
              <a:rPr lang="sl-SI"/>
              <a:pPr>
                <a:defRPr/>
              </a:pPr>
              <a:t>11.04.12</a:t>
            </a:fld>
            <a:endParaRPr lang="sl-SI"/>
          </a:p>
        </p:txBody>
      </p:sp>
      <p:sp>
        <p:nvSpPr>
          <p:cNvPr id="5" name="Ograda številke diapozitiva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44FAAFA-9B2C-421C-8AF3-F86560EA4655}" type="slidenum">
              <a:rPr lang="sl-SI"/>
              <a:pPr>
                <a:defRPr/>
              </a:pPr>
              <a:t>‹#›</a:t>
            </a:fld>
            <a:endParaRPr lang="sl-SI"/>
          </a:p>
        </p:txBody>
      </p:sp>
      <p:sp>
        <p:nvSpPr>
          <p:cNvPr id="6" name="Ograda noge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81298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Glava odsek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kotnik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Pravokotnik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Pravokotnik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Pravokotnik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aven konektor 18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aven konektor 19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Raven konektor 20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Raven konektor 23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Raven konektor 2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Pravokotnik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Elipsa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Elipsa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Elipsa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Elipsa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Elipsa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Raven konektor 31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sl-SI" smtClean="0"/>
              <a:t>Kliknite, če želite urediti slog naslova matrice</a:t>
            </a:r>
            <a:endParaRPr lang="en-US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20" name="Ograda datum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34D62-8EA3-4D39-A310-332A2722DF75}" type="datetime1">
              <a:rPr lang="sl-SI"/>
              <a:pPr>
                <a:defRPr/>
              </a:pPr>
              <a:t>11.04.12</a:t>
            </a:fld>
            <a:endParaRPr lang="sl-SI"/>
          </a:p>
        </p:txBody>
      </p:sp>
      <p:sp>
        <p:nvSpPr>
          <p:cNvPr id="21" name="Ograda no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22" name="Ograda številke diapozitiva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BC94B-944E-476B-B1A9-32CB5F2B1963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323846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en-US"/>
          </a:p>
        </p:txBody>
      </p:sp>
      <p:sp>
        <p:nvSpPr>
          <p:cNvPr id="9" name="Ograda vsebine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/>
          </a:p>
        </p:txBody>
      </p:sp>
      <p:sp>
        <p:nvSpPr>
          <p:cNvPr id="11" name="Ograda vsebine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/>
          </a:p>
        </p:txBody>
      </p:sp>
      <p:sp>
        <p:nvSpPr>
          <p:cNvPr id="5" name="Ograda datum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0A789E-5577-4300-A1AA-FF41212E71AE}" type="datetime1">
              <a:rPr lang="sl-SI"/>
              <a:pPr>
                <a:defRPr/>
              </a:pPr>
              <a:t>11.04.12</a:t>
            </a:fld>
            <a:endParaRPr lang="sl-SI"/>
          </a:p>
        </p:txBody>
      </p:sp>
      <p:sp>
        <p:nvSpPr>
          <p:cNvPr id="6" name="Ograd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7" name="Ograda številke diapozitiva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3F3F12-8A44-43E0-A03C-BE203A921CD7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5834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l-SI" smtClean="0"/>
              <a:t>Kliknite, če želite urediti slog naslova matrice</a:t>
            </a:r>
            <a:endParaRPr lang="en-US"/>
          </a:p>
        </p:txBody>
      </p:sp>
      <p:sp>
        <p:nvSpPr>
          <p:cNvPr id="11" name="Ograda vsebine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/>
          </a:p>
        </p:txBody>
      </p:sp>
      <p:sp>
        <p:nvSpPr>
          <p:cNvPr id="13" name="Ograda vsebine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/>
          </a:p>
        </p:txBody>
      </p:sp>
      <p:sp>
        <p:nvSpPr>
          <p:cNvPr id="12" name="Ograda besedila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14" name="Ograda besedila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7" name="Ograda datum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A09C4-E8A5-4D8E-966F-6A63D2470931}" type="datetime1">
              <a:rPr lang="sl-SI"/>
              <a:pPr>
                <a:defRPr/>
              </a:pPr>
              <a:t>11.04.12</a:t>
            </a:fld>
            <a:endParaRPr lang="sl-SI"/>
          </a:p>
        </p:txBody>
      </p:sp>
      <p:sp>
        <p:nvSpPr>
          <p:cNvPr id="8" name="Ograd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9" name="Ograda številke diapozitiva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802D7-A518-4D64-A17C-B08C6D5B5702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7067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en-US"/>
          </a:p>
        </p:txBody>
      </p:sp>
      <p:sp>
        <p:nvSpPr>
          <p:cNvPr id="3" name="Ograda datum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217E5F6-6440-41E8-8718-231BFE16ABBF}" type="datetime1">
              <a:rPr lang="sl-SI"/>
              <a:pPr>
                <a:defRPr/>
              </a:pPr>
              <a:t>11.04.12</a:t>
            </a:fld>
            <a:endParaRPr lang="sl-SI"/>
          </a:p>
        </p:txBody>
      </p:sp>
      <p:sp>
        <p:nvSpPr>
          <p:cNvPr id="4" name="Ograda številke diapozitiva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B14FF3E-99C5-4DDE-B582-16A16B587D27}" type="slidenum">
              <a:rPr lang="sl-SI"/>
              <a:pPr>
                <a:defRPr/>
              </a:pPr>
              <a:t>‹#›</a:t>
            </a:fld>
            <a:endParaRPr lang="sl-SI"/>
          </a:p>
        </p:txBody>
      </p:sp>
      <p:sp>
        <p:nvSpPr>
          <p:cNvPr id="5" name="Ograda no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72213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datum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0A3B9-C4EF-4C0D-B1A0-9ECBFDF7F526}" type="datetime1">
              <a:rPr lang="sl-SI"/>
              <a:pPr>
                <a:defRPr/>
              </a:pPr>
              <a:t>11.04.12</a:t>
            </a:fld>
            <a:endParaRPr lang="sl-SI"/>
          </a:p>
        </p:txBody>
      </p:sp>
      <p:sp>
        <p:nvSpPr>
          <p:cNvPr id="3" name="Ograd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4" name="Ograda številke diapozitiva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B856F-A5C8-498F-B587-3BC385C2EF8E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63010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1_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aven konektor 12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Raven konektor 14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Raven konektor 1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Raven konektor 1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Pravokotnik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aven konektor 1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Elipsa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sl-SI" smtClean="0"/>
              <a:t>Kliknite, če želite urediti slog naslova matrice</a:t>
            </a:r>
            <a:endParaRPr lang="en-US"/>
          </a:p>
        </p:txBody>
      </p:sp>
      <p:sp>
        <p:nvSpPr>
          <p:cNvPr id="3" name="Ograda besedila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18" name="Ograda vsebine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/>
          </a:p>
        </p:txBody>
      </p:sp>
      <p:sp>
        <p:nvSpPr>
          <p:cNvPr id="12" name="Ograda datuma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D559AC8-7715-4C37-9835-8B89F23A42A6}" type="datetime1">
              <a:rPr lang="sl-SI"/>
              <a:pPr>
                <a:defRPr/>
              </a:pPr>
              <a:t>11.04.12</a:t>
            </a:fld>
            <a:endParaRPr lang="sl-SI"/>
          </a:p>
        </p:txBody>
      </p:sp>
      <p:sp>
        <p:nvSpPr>
          <p:cNvPr id="13" name="Ograda številke diapozitiva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8D24F42-9092-4B5D-8E6B-29DA5B1E82A8}" type="slidenum">
              <a:rPr lang="sl-SI"/>
              <a:pPr>
                <a:defRPr/>
              </a:pPr>
              <a:t>‹#›</a:t>
            </a:fld>
            <a:endParaRPr lang="sl-SI"/>
          </a:p>
        </p:txBody>
      </p:sp>
      <p:sp>
        <p:nvSpPr>
          <p:cNvPr id="14" name="Ograda noge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65805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aven konektor 12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Elipsa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aven konektor 1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Pravokotnik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aven konektor 1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Raven konektor 1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Raven konektor 2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sl-SI" smtClean="0"/>
              <a:t>Kliknite, če želite urediti slog naslova matrice</a:t>
            </a:r>
            <a:endParaRPr lang="en-US"/>
          </a:p>
        </p:txBody>
      </p:sp>
      <p:sp>
        <p:nvSpPr>
          <p:cNvPr id="3" name="Ograda slike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sl-SI" noProof="0" smtClean="0"/>
              <a:t>Kliknite ikono, če želite dodati sliko</a:t>
            </a:r>
            <a:endParaRPr lang="en-US" noProof="0" dirty="0"/>
          </a:p>
        </p:txBody>
      </p:sp>
      <p:sp>
        <p:nvSpPr>
          <p:cNvPr id="4" name="Ograda besedila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12" name="Ograda datum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F9128E6-2733-4F66-9820-F64B4936D7ED}" type="datetime1">
              <a:rPr lang="sl-SI"/>
              <a:pPr>
                <a:defRPr/>
              </a:pPr>
              <a:t>11.04.12</a:t>
            </a:fld>
            <a:endParaRPr lang="sl-SI"/>
          </a:p>
        </p:txBody>
      </p:sp>
      <p:sp>
        <p:nvSpPr>
          <p:cNvPr id="13" name="Ograda številke diapozitiva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2613B32-26EA-4A1E-BCE2-2D8F551132F9}" type="slidenum">
              <a:rPr lang="sl-SI"/>
              <a:pPr>
                <a:defRPr/>
              </a:pPr>
              <a:t>‹#›</a:t>
            </a:fld>
            <a:endParaRPr lang="sl-SI"/>
          </a:p>
        </p:txBody>
      </p:sp>
      <p:sp>
        <p:nvSpPr>
          <p:cNvPr id="14" name="Ograda no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07796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aven konek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Ograda naslova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sl-SI" smtClean="0"/>
              <a:t>Kliknite, če želite urediti slog naslova matrice</a:t>
            </a:r>
            <a:endParaRPr lang="en-US"/>
          </a:p>
        </p:txBody>
      </p:sp>
      <p:sp>
        <p:nvSpPr>
          <p:cNvPr id="1028" name="Ograda besedila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smtClean="0"/>
          </a:p>
        </p:txBody>
      </p:sp>
      <p:sp>
        <p:nvSpPr>
          <p:cNvPr id="14" name="Ograda datuma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A20DE79-F156-442F-84E9-354C44B6CB38}" type="datetime1">
              <a:rPr lang="sl-SI"/>
              <a:pPr>
                <a:defRPr/>
              </a:pPr>
              <a:t>11.04.12</a:t>
            </a:fld>
            <a:endParaRPr lang="sl-SI"/>
          </a:p>
        </p:txBody>
      </p:sp>
      <p:sp>
        <p:nvSpPr>
          <p:cNvPr id="3" name="Ograda noge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7" name="Raven konek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aven konek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Pravokotni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aven konek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Elipsa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Ograda številke diapozitiva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33147AC-68B4-4449-8FEA-E97CC98AA5EC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63" r:id="rId4"/>
    <p:sldLayoutId id="2147483764" r:id="rId5"/>
    <p:sldLayoutId id="2147483771" r:id="rId6"/>
    <p:sldLayoutId id="2147483765" r:id="rId7"/>
    <p:sldLayoutId id="2147483772" r:id="rId8"/>
    <p:sldLayoutId id="2147483773" r:id="rId9"/>
    <p:sldLayoutId id="2147483766" r:id="rId10"/>
    <p:sldLayoutId id="2147483767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38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l-SI" smtClean="0"/>
              <a:t>Sprožilci (Triggers</a:t>
            </a:r>
            <a:r>
              <a:rPr lang="sl-SI" dirty="0" smtClean="0"/>
              <a:t>)</a:t>
            </a:r>
            <a:endParaRPr lang="sl-SI" dirty="0"/>
          </a:p>
        </p:txBody>
      </p:sp>
      <p:sp>
        <p:nvSpPr>
          <p:cNvPr id="8195" name="Podnaslov 2"/>
          <p:cNvSpPr>
            <a:spLocks noGrp="1"/>
          </p:cNvSpPr>
          <p:nvPr>
            <p:ph type="subTitle" idx="1"/>
          </p:nvPr>
        </p:nvSpPr>
        <p:spPr>
          <a:xfrm>
            <a:off x="2286000" y="5003800"/>
            <a:ext cx="6172200" cy="1371600"/>
          </a:xfrm>
        </p:spPr>
        <p:txBody>
          <a:bodyPr/>
          <a:lstStyle/>
          <a:p>
            <a:pPr eaLnBrk="1" hangingPunct="1"/>
            <a:r>
              <a:rPr lang="sl-SI" smtClean="0"/>
              <a:t>2. del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l-SI" dirty="0" smtClean="0"/>
              <a:t>Stavki za delo z generatorji (</a:t>
            </a:r>
            <a:r>
              <a:rPr lang="sl-SI" dirty="0" err="1" smtClean="0"/>
              <a:t>Firebird</a:t>
            </a:r>
            <a:r>
              <a:rPr lang="sl-SI" dirty="0" smtClean="0"/>
              <a:t> 2 sintaksa)</a:t>
            </a:r>
            <a:endParaRPr lang="sl-SI" dirty="0"/>
          </a:p>
        </p:txBody>
      </p:sp>
      <p:sp>
        <p:nvSpPr>
          <p:cNvPr id="17411" name="Ograda vsebine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62950" cy="4873625"/>
          </a:xfrm>
        </p:spPr>
        <p:txBody>
          <a:bodyPr/>
          <a:lstStyle/>
          <a:p>
            <a:r>
              <a:rPr lang="sl-SI" smtClean="0"/>
              <a:t>DDL:</a:t>
            </a:r>
          </a:p>
          <a:p>
            <a:pPr>
              <a:buFont typeface="Wingdings" pitchFamily="2" charset="2"/>
              <a:buNone/>
            </a:pPr>
            <a:r>
              <a:rPr lang="sl-SI" sz="2000" smtClean="0">
                <a:latin typeface="Courier New" pitchFamily="49" charset="0"/>
                <a:cs typeface="Courier New" pitchFamily="49" charset="0"/>
              </a:rPr>
              <a:t>CREATE SEQUENCE ime;</a:t>
            </a:r>
          </a:p>
          <a:p>
            <a:pPr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ALTER SEQUENCE </a:t>
            </a:r>
            <a:r>
              <a:rPr lang="sl-SI" sz="2000" smtClean="0">
                <a:latin typeface="Courier New" pitchFamily="49" charset="0"/>
                <a:cs typeface="Courier New" pitchFamily="49" charset="0"/>
              </a:rPr>
              <a:t>ime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 RESTART WITH </a:t>
            </a:r>
            <a:r>
              <a:rPr lang="sl-SI" sz="2000" smtClean="0">
                <a:latin typeface="Courier New" pitchFamily="49" charset="0"/>
                <a:cs typeface="Courier New" pitchFamily="49" charset="0"/>
              </a:rPr>
              <a:t>vrednost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sl-SI" sz="2000" smtClean="0">
                <a:latin typeface="Courier New" pitchFamily="49" charset="0"/>
                <a:cs typeface="Courier New" pitchFamily="49" charset="0"/>
              </a:rPr>
              <a:t>DROP SEQUENCE ime;</a:t>
            </a:r>
            <a:endParaRPr lang="sl-SI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sl-SI" sz="2000" smtClean="0">
              <a:latin typeface="Courier New" pitchFamily="49" charset="0"/>
              <a:cs typeface="Courier New" pitchFamily="49" charset="0"/>
            </a:endParaRPr>
          </a:p>
          <a:p>
            <a:r>
              <a:rPr lang="sl-SI" smtClean="0"/>
              <a:t>Firebird2 sintaksa omogoča spreminjanje vrednosti le za </a:t>
            </a:r>
            <a:r>
              <a:rPr lang="sl-SI" b="1" smtClean="0"/>
              <a:t>1</a:t>
            </a:r>
            <a:r>
              <a:rPr lang="sl-SI" smtClean="0"/>
              <a:t>; branje vrednosti – enako kakor pri klasični sintaksi</a:t>
            </a:r>
          </a:p>
          <a:p>
            <a:r>
              <a:rPr lang="sl-SI" smtClean="0"/>
              <a:t>DML  v isql:</a:t>
            </a:r>
          </a:p>
          <a:p>
            <a:pPr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SELECT NEXT VALUE FOR </a:t>
            </a:r>
            <a:r>
              <a:rPr lang="sl-SI" sz="2000" smtClean="0">
                <a:latin typeface="Courier New" pitchFamily="49" charset="0"/>
                <a:cs typeface="Courier New" pitchFamily="49" charset="0"/>
              </a:rPr>
              <a:t>ime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 FROM RDB$DATABASE;</a:t>
            </a:r>
          </a:p>
          <a:p>
            <a:pPr>
              <a:buFont typeface="Wingdings" pitchFamily="2" charset="2"/>
              <a:buNone/>
            </a:pPr>
            <a:endParaRPr lang="en-US" sz="2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mtClean="0"/>
              <a:t>DML </a:t>
            </a:r>
            <a:r>
              <a:rPr lang="sl-SI" smtClean="0"/>
              <a:t> v PSQL</a:t>
            </a:r>
            <a:endParaRPr lang="en-US" sz="200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sl-SI" sz="2000" smtClean="0">
                <a:latin typeface="Courier New" pitchFamily="49" charset="0"/>
                <a:cs typeface="Courier New" pitchFamily="49" charset="0"/>
              </a:rPr>
              <a:t>spremenljivka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 = NEXT VALUE FOR </a:t>
            </a:r>
            <a:r>
              <a:rPr lang="sl-SI" sz="2000" smtClean="0">
                <a:latin typeface="Courier New" pitchFamily="49" charset="0"/>
                <a:cs typeface="Courier New" pitchFamily="49" charset="0"/>
              </a:rPr>
              <a:t>ime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;</a:t>
            </a:r>
            <a:endParaRPr lang="sl-SI" sz="200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sl-SI" sz="2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Ograda datum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652F0CC-8226-4427-8611-072133470FE3}" type="datetime1">
              <a:rPr lang="sl-SI" smtClean="0"/>
              <a:pPr>
                <a:defRPr/>
              </a:pPr>
              <a:t>11.04.12</a:t>
            </a:fld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2C35966-13C5-463C-8FA3-8D2794E0EB11}" type="slidenum">
              <a:rPr lang="sl-SI" smtClean="0"/>
              <a:pPr>
                <a:defRPr/>
              </a:pPr>
              <a:t>10</a:t>
            </a:fld>
            <a:endParaRPr lang="sl-SI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l-SI" dirty="0" smtClean="0"/>
              <a:t>Primer generatorja</a:t>
            </a:r>
            <a:endParaRPr lang="sl-SI" dirty="0"/>
          </a:p>
        </p:txBody>
      </p:sp>
      <p:sp>
        <p:nvSpPr>
          <p:cNvPr id="18435" name="Ograda vsebine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sl-SI" b="1" dirty="0" smtClean="0"/>
              <a:t>Kreiranje in </a:t>
            </a:r>
            <a:r>
              <a:rPr lang="sl-SI" b="1" dirty="0" err="1" smtClean="0"/>
              <a:t>inicializiranje</a:t>
            </a:r>
            <a:r>
              <a:rPr lang="sl-SI" b="1" dirty="0" smtClean="0"/>
              <a:t> generatorja</a:t>
            </a:r>
          </a:p>
          <a:p>
            <a:pPr>
              <a:buFont typeface="Wingdings" pitchFamily="2" charset="2"/>
              <a:buNone/>
            </a:pPr>
            <a:r>
              <a:rPr lang="sl-SI" dirty="0" smtClean="0">
                <a:latin typeface="Courier New" pitchFamily="49" charset="0"/>
                <a:cs typeface="Courier New" pitchFamily="49" charset="0"/>
              </a:rPr>
              <a:t>CREATE GENERATOR </a:t>
            </a:r>
            <a:r>
              <a:rPr lang="sl-SI" b="1" dirty="0" smtClean="0">
                <a:latin typeface="Courier New" pitchFamily="49" charset="0"/>
                <a:cs typeface="Courier New" pitchFamily="49" charset="0"/>
              </a:rPr>
              <a:t>GEN_PK_tabela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sl-SI" dirty="0" smtClean="0">
                <a:latin typeface="Courier New" pitchFamily="49" charset="0"/>
                <a:cs typeface="Courier New" pitchFamily="49" charset="0"/>
              </a:rPr>
              <a:t>SET GENERATOR </a:t>
            </a:r>
            <a:r>
              <a:rPr lang="sl-SI" b="1" dirty="0" smtClean="0">
                <a:latin typeface="Courier New" pitchFamily="49" charset="0"/>
                <a:cs typeface="Courier New" pitchFamily="49" charset="0"/>
              </a:rPr>
              <a:t>GEN_PK_tabela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 TO </a:t>
            </a:r>
            <a:r>
              <a:rPr lang="sl-SI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sl-SI" dirty="0" smtClean="0"/>
          </a:p>
          <a:p>
            <a:r>
              <a:rPr lang="sl-SI" dirty="0" smtClean="0"/>
              <a:t>Koda sprožilca:</a:t>
            </a:r>
          </a:p>
          <a:p>
            <a:pPr>
              <a:buFont typeface="Wingdings" pitchFamily="2" charset="2"/>
              <a:buNone/>
            </a:pPr>
            <a:r>
              <a:rPr lang="sl-SI" sz="2000" b="1" dirty="0" smtClean="0">
                <a:latin typeface="Courier New" pitchFamily="49" charset="0"/>
                <a:cs typeface="Courier New" pitchFamily="49" charset="0"/>
              </a:rPr>
              <a:t>CREATE TRIGGER</a:t>
            </a:r>
            <a:r>
              <a:rPr lang="sl-SI" sz="2000" dirty="0" smtClean="0">
                <a:latin typeface="Courier New" pitchFamily="49" charset="0"/>
                <a:cs typeface="Courier New" pitchFamily="49" charset="0"/>
              </a:rPr>
              <a:t> BI_tabela FOR tabela</a:t>
            </a:r>
          </a:p>
          <a:p>
            <a:pPr>
              <a:buFont typeface="Wingdings" pitchFamily="2" charset="2"/>
              <a:buNone/>
            </a:pPr>
            <a:r>
              <a:rPr lang="sl-SI" sz="2000" dirty="0" smtClean="0">
                <a:latin typeface="Courier New" pitchFamily="49" charset="0"/>
                <a:cs typeface="Courier New" pitchFamily="49" charset="0"/>
              </a:rPr>
              <a:t>ACTIVE </a:t>
            </a:r>
            <a:r>
              <a:rPr lang="sl-SI" sz="2000" b="1" dirty="0" smtClean="0">
                <a:latin typeface="Courier New" pitchFamily="49" charset="0"/>
                <a:cs typeface="Courier New" pitchFamily="49" charset="0"/>
              </a:rPr>
              <a:t>BEFORE INSERT POSITION 0</a:t>
            </a:r>
            <a:endParaRPr lang="sl-SI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sl-SI" sz="2000" dirty="0" smtClean="0">
                <a:latin typeface="Courier New" pitchFamily="49" charset="0"/>
                <a:cs typeface="Courier New" pitchFamily="49" charset="0"/>
              </a:rPr>
              <a:t>AS</a:t>
            </a:r>
          </a:p>
          <a:p>
            <a:pPr>
              <a:buFont typeface="Wingdings" pitchFamily="2" charset="2"/>
              <a:buNone/>
            </a:pPr>
            <a:r>
              <a:rPr lang="sl-SI" sz="2000" dirty="0" smtClean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>
              <a:buFont typeface="Wingdings" pitchFamily="2" charset="2"/>
              <a:buNone/>
            </a:pPr>
            <a:r>
              <a:rPr lang="sl-SI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sl-SI" sz="20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sl-SI" sz="20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sl-SI" sz="2000" dirty="0" err="1" smtClean="0">
                <a:latin typeface="Courier New" pitchFamily="49" charset="0"/>
                <a:cs typeface="Courier New" pitchFamily="49" charset="0"/>
              </a:rPr>
              <a:t>NEW.kljuc</a:t>
            </a:r>
            <a:r>
              <a:rPr lang="sl-SI" sz="2000" dirty="0" smtClean="0">
                <a:latin typeface="Courier New" pitchFamily="49" charset="0"/>
                <a:cs typeface="Courier New" pitchFamily="49" charset="0"/>
              </a:rPr>
              <a:t> is NULL) THEN</a:t>
            </a:r>
          </a:p>
          <a:p>
            <a:pPr>
              <a:buFont typeface="Wingdings" pitchFamily="2" charset="2"/>
              <a:buNone/>
            </a:pPr>
            <a:r>
              <a:rPr lang="sl-SI" sz="20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sl-SI" sz="2000" dirty="0" err="1" smtClean="0">
                <a:latin typeface="Courier New" pitchFamily="49" charset="0"/>
                <a:cs typeface="Courier New" pitchFamily="49" charset="0"/>
              </a:rPr>
              <a:t>NEW.kljuc</a:t>
            </a:r>
            <a:r>
              <a:rPr lang="sl-SI" sz="20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sl-SI" sz="2000" b="1" dirty="0" smtClean="0">
                <a:latin typeface="Courier New" pitchFamily="49" charset="0"/>
                <a:cs typeface="Courier New" pitchFamily="49" charset="0"/>
              </a:rPr>
              <a:t>GEN_ID(GEN_PK_tabela,1);</a:t>
            </a:r>
            <a:endParaRPr lang="sl-SI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sl-SI" sz="2000" dirty="0" smtClean="0">
                <a:latin typeface="Courier New" pitchFamily="49" charset="0"/>
                <a:cs typeface="Courier New" pitchFamily="49" charset="0"/>
              </a:rPr>
              <a:t>END </a:t>
            </a:r>
          </a:p>
          <a:p>
            <a:endParaRPr lang="sl-SI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Ograda datum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652F0CC-8226-4427-8611-072133470FE3}" type="datetime1">
              <a:rPr lang="sl-SI" smtClean="0"/>
              <a:pPr>
                <a:defRPr/>
              </a:pPr>
              <a:t>11.04.12</a:t>
            </a:fld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AB2BF2F-486A-4FF7-B976-C50651FE9113}" type="slidenum">
              <a:rPr lang="sl-SI" smtClean="0"/>
              <a:pPr>
                <a:defRPr/>
              </a:pPr>
              <a:t>11</a:t>
            </a:fld>
            <a:endParaRPr lang="sl-SI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l-SI" dirty="0" smtClean="0"/>
              <a:t>Naloge</a:t>
            </a:r>
            <a:endParaRPr lang="sl-SI" dirty="0"/>
          </a:p>
        </p:txBody>
      </p:sp>
      <p:sp>
        <p:nvSpPr>
          <p:cNvPr id="19459" name="Ograda vsebine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sl-SI" sz="2000" dirty="0" smtClean="0"/>
              <a:t>V PB </a:t>
            </a:r>
            <a:r>
              <a:rPr lang="sl-SI" sz="2000" dirty="0" err="1" smtClean="0"/>
              <a:t>glasbenaZbirka</a:t>
            </a:r>
            <a:r>
              <a:rPr lang="sl-SI" sz="2000" dirty="0" smtClean="0"/>
              <a:t> je tabela CD. Ko se nek CD uniči oz. poškoduje, ga iz tabele izbrišemo. Sočasno </a:t>
            </a:r>
            <a:r>
              <a:rPr lang="sl-SI" sz="2000" dirty="0" smtClean="0"/>
              <a:t>v </a:t>
            </a:r>
            <a:r>
              <a:rPr lang="sl-SI" sz="2000" dirty="0" smtClean="0"/>
              <a:t>tabelo </a:t>
            </a:r>
            <a:r>
              <a:rPr lang="sl-SI" sz="2000" dirty="0" err="1" smtClean="0"/>
              <a:t>UniceniCD</a:t>
            </a:r>
            <a:r>
              <a:rPr lang="sl-SI" sz="2000" dirty="0" smtClean="0"/>
              <a:t> vpišemo naslednje podatke: zaporedna_</a:t>
            </a:r>
            <a:r>
              <a:rPr lang="sl-SI" sz="2000" dirty="0" err="1" smtClean="0"/>
              <a:t>stevilka</a:t>
            </a:r>
            <a:r>
              <a:rPr lang="sl-SI" sz="2000" dirty="0" smtClean="0"/>
              <a:t> (dobimo jo z </a:t>
            </a:r>
            <a:r>
              <a:rPr lang="sl-SI" sz="2000" dirty="0" smtClean="0"/>
              <a:t>generatorjem), </a:t>
            </a:r>
            <a:r>
              <a:rPr lang="sl-SI" sz="2000" dirty="0" smtClean="0"/>
              <a:t>CDID in datum </a:t>
            </a:r>
            <a:r>
              <a:rPr lang="sl-SI" sz="2000" dirty="0" smtClean="0"/>
              <a:t>uničenja. </a:t>
            </a:r>
            <a:r>
              <a:rPr lang="sl-SI" sz="2000" dirty="0" smtClean="0"/>
              <a:t>Pozor: Pred brisanjem zapisa tabele CD je potrebno izbrisati vse pripadajoče zapise tabele </a:t>
            </a:r>
            <a:r>
              <a:rPr lang="sl-SI" sz="2000" dirty="0" smtClean="0"/>
              <a:t>Vsebina!</a:t>
            </a:r>
            <a:endParaRPr lang="sl-SI" sz="2000" dirty="0" smtClean="0"/>
          </a:p>
          <a:p>
            <a:endParaRPr lang="sl-SI" sz="2000" dirty="0" smtClean="0"/>
          </a:p>
          <a:p>
            <a:r>
              <a:rPr lang="sl-SI" sz="2000" dirty="0"/>
              <a:t>V PB </a:t>
            </a:r>
            <a:r>
              <a:rPr lang="sl-SI" sz="2000" dirty="0" err="1" smtClean="0"/>
              <a:t>Racuni</a:t>
            </a:r>
            <a:r>
              <a:rPr lang="sl-SI" sz="2000" dirty="0" smtClean="0"/>
              <a:t> imate </a:t>
            </a:r>
            <a:r>
              <a:rPr lang="sl-SI" sz="2000" dirty="0"/>
              <a:t>tabeli:</a:t>
            </a:r>
          </a:p>
          <a:p>
            <a:pPr lvl="1"/>
            <a:r>
              <a:rPr lang="sl-SI" sz="1700" dirty="0" err="1" smtClean="0"/>
              <a:t>Racun</a:t>
            </a:r>
            <a:r>
              <a:rPr lang="sl-SI" sz="1700" dirty="0" smtClean="0"/>
              <a:t>_</a:t>
            </a:r>
            <a:r>
              <a:rPr lang="sl-SI" sz="1700" dirty="0" err="1" smtClean="0"/>
              <a:t>domaci</a:t>
            </a:r>
            <a:r>
              <a:rPr lang="sl-SI" sz="1700" dirty="0" smtClean="0"/>
              <a:t>(</a:t>
            </a:r>
            <a:r>
              <a:rPr lang="sl-SI" sz="1700" u="sng" dirty="0" smtClean="0"/>
              <a:t>RID:N</a:t>
            </a:r>
            <a:r>
              <a:rPr lang="sl-SI" sz="1700" dirty="0" smtClean="0"/>
              <a:t>, Datum:D, Znesek:N) </a:t>
            </a:r>
            <a:r>
              <a:rPr lang="sl-SI" sz="1700" dirty="0"/>
              <a:t>in </a:t>
            </a:r>
            <a:r>
              <a:rPr lang="sl-SI" sz="1700" dirty="0" err="1" smtClean="0"/>
              <a:t>Racun</a:t>
            </a:r>
            <a:r>
              <a:rPr lang="sl-SI" sz="1700" dirty="0" smtClean="0"/>
              <a:t>_tuji(</a:t>
            </a:r>
            <a:r>
              <a:rPr lang="sl-SI" sz="1700" u="sng" dirty="0" smtClean="0"/>
              <a:t>RID:N</a:t>
            </a:r>
            <a:r>
              <a:rPr lang="sl-SI" sz="1700" dirty="0" smtClean="0"/>
              <a:t>,Datum:D,Znesek:N,Valuta:N). </a:t>
            </a:r>
            <a:r>
              <a:rPr lang="sl-SI" sz="1700" dirty="0"/>
              <a:t>Realizirajte enotno številčenje računov za </a:t>
            </a:r>
            <a:r>
              <a:rPr lang="sl-SI" sz="1700"/>
              <a:t>obe </a:t>
            </a:r>
            <a:r>
              <a:rPr lang="sl-SI" sz="1700" smtClean="0"/>
              <a:t>tabeli</a:t>
            </a:r>
            <a:r>
              <a:rPr lang="sl-SI" sz="1700"/>
              <a:t> </a:t>
            </a:r>
            <a:r>
              <a:rPr lang="sl-SI" sz="1700" smtClean="0"/>
              <a:t>(namig</a:t>
            </a:r>
            <a:r>
              <a:rPr lang="sl-SI" sz="1700" dirty="0"/>
              <a:t>: potrebovali boste generator in 2 univerzalna </a:t>
            </a:r>
            <a:r>
              <a:rPr lang="sl-SI" sz="1700" dirty="0" smtClean="0"/>
              <a:t>sprožilca: </a:t>
            </a:r>
            <a:r>
              <a:rPr lang="sl-SI" sz="1700" dirty="0"/>
              <a:t>za vsako tabelo enega</a:t>
            </a:r>
            <a:r>
              <a:rPr lang="sl-SI" sz="1700" dirty="0" smtClean="0"/>
              <a:t>).</a:t>
            </a:r>
            <a:endParaRPr lang="sl-SI" sz="1700" dirty="0"/>
          </a:p>
        </p:txBody>
      </p:sp>
      <p:sp>
        <p:nvSpPr>
          <p:cNvPr id="4" name="Ograda datum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652F0CC-8226-4427-8611-072133470FE3}" type="datetime1">
              <a:rPr lang="sl-SI" smtClean="0"/>
              <a:pPr>
                <a:defRPr/>
              </a:pPr>
              <a:t>11.04.12</a:t>
            </a:fld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B3BACD-094F-41F7-BAC7-5DD7D14482A6}" type="slidenum">
              <a:rPr lang="sl-SI" smtClean="0"/>
              <a:pPr>
                <a:defRPr/>
              </a:pPr>
              <a:t>12</a:t>
            </a:fld>
            <a:endParaRPr lang="sl-SI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l-SI" dirty="0" smtClean="0"/>
              <a:t>UNIVERZALNI SPROŽILCI</a:t>
            </a:r>
            <a:endParaRPr lang="sl-SI" dirty="0"/>
          </a:p>
        </p:txBody>
      </p:sp>
      <p:sp>
        <p:nvSpPr>
          <p:cNvPr id="9219" name="Ograda vsebine 2"/>
          <p:cNvSpPr>
            <a:spLocks noGrp="1"/>
          </p:cNvSpPr>
          <p:nvPr>
            <p:ph sz="quarter" idx="1"/>
          </p:nvPr>
        </p:nvSpPr>
        <p:spPr>
          <a:xfrm>
            <a:off x="250825" y="1600200"/>
            <a:ext cx="8424863" cy="4873625"/>
          </a:xfrm>
        </p:spPr>
        <p:txBody>
          <a:bodyPr/>
          <a:lstStyle/>
          <a:p>
            <a:r>
              <a:rPr lang="sl-SI" smtClean="0"/>
              <a:t>Omogočajo kreiranje enega sprožilca, ki se sproža ob izvedbi več različnih operacij za manipulacijo s podati</a:t>
            </a:r>
          </a:p>
          <a:p>
            <a:r>
              <a:rPr lang="sl-SI" smtClean="0"/>
              <a:t>Dovoljene so vse možne kombinacije operacij: insert + delete, update + delete, insert + update, insert + update + delete</a:t>
            </a:r>
          </a:p>
          <a:p>
            <a:r>
              <a:rPr lang="sl-SI" smtClean="0"/>
              <a:t>Za ugotavljanje dejanske akcije, se uporabljajo logične spremenljivke INSERTING, DELETING, UPDATING</a:t>
            </a:r>
          </a:p>
          <a:p>
            <a:r>
              <a:rPr lang="sl-SI" smtClean="0"/>
              <a:t>Vrednost spremenljivk se nastavi </a:t>
            </a:r>
            <a:r>
              <a:rPr lang="sl-SI" b="1" smtClean="0"/>
              <a:t>samodejno</a:t>
            </a:r>
            <a:r>
              <a:rPr lang="sl-SI" smtClean="0"/>
              <a:t> – primer: če je izvajanje sprožil stavek INSERT, se vrednost spremenljivke INSERTING postavi na TRUE, ostali dve pa imata vrednost FALSE</a:t>
            </a:r>
          </a:p>
        </p:txBody>
      </p:sp>
      <p:sp>
        <p:nvSpPr>
          <p:cNvPr id="4" name="Ograda datum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5093EB3-E666-411F-A966-8AC1C9584A6F}" type="datetime1">
              <a:rPr lang="sl-SI" smtClean="0"/>
              <a:pPr>
                <a:defRPr/>
              </a:pPr>
              <a:t>11.04.12</a:t>
            </a:fld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09158B-2B61-4341-96A1-722119BC6C4D}" type="slidenum">
              <a:rPr lang="sl-SI" smtClean="0"/>
              <a:pPr>
                <a:defRPr/>
              </a:pPr>
              <a:t>2</a:t>
            </a:fld>
            <a:endParaRPr lang="sl-SI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l-SI" dirty="0" smtClean="0"/>
              <a:t>UNIVERZALNI SPROŽILCI (nad.)</a:t>
            </a:r>
            <a:endParaRPr lang="sl-SI" dirty="0"/>
          </a:p>
        </p:txBody>
      </p:sp>
      <p:sp>
        <p:nvSpPr>
          <p:cNvPr id="10243" name="Ograda vsebine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sl-SI" smtClean="0"/>
              <a:t>Sintaksa: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AT" b="1" smtClean="0">
                <a:latin typeface="Courier New" pitchFamily="49" charset="0"/>
              </a:rPr>
              <a:t>CREATE TRIGGER </a:t>
            </a:r>
            <a:r>
              <a:rPr lang="sl-SI" b="1" smtClean="0">
                <a:latin typeface="Courier New" pitchFamily="49" charset="0"/>
              </a:rPr>
              <a:t>ime_sprozilca</a:t>
            </a:r>
            <a:r>
              <a:rPr lang="de-AT" b="1" smtClean="0">
                <a:latin typeface="Courier New" pitchFamily="49" charset="0"/>
              </a:rPr>
              <a:t> FOR </a:t>
            </a:r>
            <a:r>
              <a:rPr lang="sl-SI" b="1" smtClean="0">
                <a:latin typeface="Courier New" pitchFamily="49" charset="0"/>
              </a:rPr>
              <a:t>ime_tabele</a:t>
            </a:r>
            <a:r>
              <a:rPr lang="de-AT" b="1" smtClean="0">
                <a:latin typeface="Courier New" pitchFamily="49" charset="0"/>
              </a:rPr>
              <a:t/>
            </a:r>
            <a:br>
              <a:rPr lang="de-AT" b="1" smtClean="0">
                <a:latin typeface="Courier New" pitchFamily="49" charset="0"/>
              </a:rPr>
            </a:br>
            <a:r>
              <a:rPr lang="de-AT" b="1" smtClean="0">
                <a:latin typeface="Courier New" pitchFamily="49" charset="0"/>
              </a:rPr>
              <a:t>[ACTIVE | INACTIVE] {BEFORE | AFTER} </a:t>
            </a:r>
            <a:br>
              <a:rPr lang="de-AT" b="1" smtClean="0">
                <a:latin typeface="Courier New" pitchFamily="49" charset="0"/>
              </a:rPr>
            </a:br>
            <a:r>
              <a:rPr lang="sl-SI" b="1" smtClean="0">
                <a:solidFill>
                  <a:srgbClr val="FF0000"/>
                </a:solidFill>
                <a:latin typeface="Courier New" pitchFamily="49" charset="0"/>
              </a:rPr>
              <a:t>akcija1</a:t>
            </a:r>
            <a:r>
              <a:rPr lang="de-AT" b="1" smtClean="0">
                <a:solidFill>
                  <a:srgbClr val="FF0000"/>
                </a:solidFill>
                <a:latin typeface="Courier New" pitchFamily="49" charset="0"/>
              </a:rPr>
              <a:t> [OR </a:t>
            </a:r>
            <a:r>
              <a:rPr lang="sl-SI" b="1" smtClean="0">
                <a:solidFill>
                  <a:srgbClr val="FF0000"/>
                </a:solidFill>
                <a:latin typeface="Courier New" pitchFamily="49" charset="0"/>
              </a:rPr>
              <a:t>akcija2 [</a:t>
            </a:r>
            <a:r>
              <a:rPr lang="de-AT" b="1" smtClean="0">
                <a:solidFill>
                  <a:srgbClr val="FF0000"/>
                </a:solidFill>
                <a:latin typeface="Courier New" pitchFamily="49" charset="0"/>
              </a:rPr>
              <a:t>OR </a:t>
            </a:r>
            <a:r>
              <a:rPr lang="sl-SI" b="1" smtClean="0">
                <a:solidFill>
                  <a:srgbClr val="FF0000"/>
                </a:solidFill>
                <a:latin typeface="Courier New" pitchFamily="49" charset="0"/>
              </a:rPr>
              <a:t>akcija3</a:t>
            </a:r>
            <a:r>
              <a:rPr lang="de-AT" b="1" smtClean="0">
                <a:solidFill>
                  <a:srgbClr val="FF0000"/>
                </a:solidFill>
                <a:latin typeface="Courier New" pitchFamily="49" charset="0"/>
              </a:rPr>
              <a:t>]</a:t>
            </a:r>
            <a:r>
              <a:rPr lang="sl-SI" b="1" smtClean="0">
                <a:solidFill>
                  <a:srgbClr val="FF0000"/>
                </a:solidFill>
                <a:latin typeface="Courier New" pitchFamily="49" charset="0"/>
              </a:rPr>
              <a:t>]</a:t>
            </a:r>
            <a:r>
              <a:rPr lang="de-AT" b="1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e-AT" b="1" smtClean="0">
                <a:latin typeface="Courier New" pitchFamily="49" charset="0"/>
              </a:rPr>
              <a:t/>
            </a:r>
            <a:br>
              <a:rPr lang="de-AT" b="1" smtClean="0">
                <a:latin typeface="Courier New" pitchFamily="49" charset="0"/>
              </a:rPr>
            </a:br>
            <a:r>
              <a:rPr lang="de-AT" b="1" smtClean="0">
                <a:latin typeface="Courier New" pitchFamily="49" charset="0"/>
              </a:rPr>
              <a:t>[POSITION number]</a:t>
            </a:r>
            <a:r>
              <a:rPr lang="sl-SI" b="1" smtClean="0">
                <a:latin typeface="Courier New" pitchFamily="49" charset="0"/>
              </a:rPr>
              <a:t> </a:t>
            </a:r>
            <a:r>
              <a:rPr lang="de-AT" b="1" smtClean="0">
                <a:latin typeface="Courier New" pitchFamily="49" charset="0"/>
              </a:rPr>
              <a:t/>
            </a:r>
            <a:br>
              <a:rPr lang="de-AT" b="1" smtClean="0">
                <a:latin typeface="Courier New" pitchFamily="49" charset="0"/>
              </a:rPr>
            </a:br>
            <a:r>
              <a:rPr lang="de-AT" b="1" smtClean="0">
                <a:latin typeface="Courier New" pitchFamily="49" charset="0"/>
              </a:rPr>
              <a:t>AS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AT" b="1" smtClean="0">
                <a:latin typeface="Courier New" pitchFamily="49" charset="0"/>
              </a:rPr>
              <a:t>[DECLARE VARIABLE </a:t>
            </a:r>
            <a:r>
              <a:rPr lang="sl-SI" b="1" smtClean="0">
                <a:latin typeface="Courier New" pitchFamily="49" charset="0"/>
              </a:rPr>
              <a:t>sprem tip</a:t>
            </a:r>
            <a:r>
              <a:rPr lang="de-AT" b="1" smtClean="0">
                <a:latin typeface="Courier New" pitchFamily="49" charset="0"/>
              </a:rPr>
              <a:t>; ...]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AT" b="1" smtClean="0">
                <a:latin typeface="Courier New" pitchFamily="49" charset="0"/>
              </a:rPr>
              <a:t>BEGIN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AT" b="1" smtClean="0">
                <a:latin typeface="Courier New" pitchFamily="49" charset="0"/>
              </a:rPr>
              <a:t>  </a:t>
            </a:r>
            <a:r>
              <a:rPr lang="sl-SI" b="1" smtClean="0">
                <a:latin typeface="Courier New" pitchFamily="49" charset="0"/>
              </a:rPr>
              <a:t>[stavki</a:t>
            </a:r>
            <a:r>
              <a:rPr lang="de-AT" b="1" smtClean="0">
                <a:latin typeface="Courier New" pitchFamily="49" charset="0"/>
              </a:rPr>
              <a:t>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AT" b="1" smtClean="0">
                <a:latin typeface="Courier New" pitchFamily="49" charset="0"/>
              </a:rPr>
              <a:t>END</a:t>
            </a:r>
          </a:p>
        </p:txBody>
      </p:sp>
      <p:sp>
        <p:nvSpPr>
          <p:cNvPr id="4" name="Ograda datum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652F0CC-8226-4427-8611-072133470FE3}" type="datetime1">
              <a:rPr lang="sl-SI" smtClean="0"/>
              <a:pPr>
                <a:defRPr/>
              </a:pPr>
              <a:t>11.04.12</a:t>
            </a:fld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669C67F-A0FB-4C1A-BD8A-DCB2B971C76D}" type="slidenum">
              <a:rPr lang="sl-SI" smtClean="0"/>
              <a:pPr>
                <a:defRPr/>
              </a:pPr>
              <a:t>3</a:t>
            </a:fld>
            <a:endParaRPr lang="sl-SI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l-SI" dirty="0" smtClean="0"/>
              <a:t>1. Primer </a:t>
            </a:r>
            <a:r>
              <a:rPr lang="sl-SI" b="1" dirty="0" smtClean="0"/>
              <a:t>brez</a:t>
            </a:r>
            <a:r>
              <a:rPr lang="sl-SI" dirty="0" smtClean="0"/>
              <a:t> uporabe univerzalnih sprožilcev</a:t>
            </a:r>
            <a:endParaRPr lang="sl-SI" dirty="0"/>
          </a:p>
        </p:txBody>
      </p:sp>
      <p:sp>
        <p:nvSpPr>
          <p:cNvPr id="11267" name="Ograda vsebine 2"/>
          <p:cNvSpPr>
            <a:spLocks noGrp="1"/>
          </p:cNvSpPr>
          <p:nvPr>
            <p:ph sz="quarter" idx="1"/>
          </p:nvPr>
        </p:nvSpPr>
        <p:spPr>
          <a:xfrm>
            <a:off x="179388" y="1600200"/>
            <a:ext cx="8569325" cy="487362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de-AT" sz="1800" dirty="0" err="1" smtClean="0">
                <a:latin typeface="Courier New" pitchFamily="49" charset="0"/>
              </a:rPr>
              <a:t>set</a:t>
            </a:r>
            <a:r>
              <a:rPr lang="de-AT" sz="1800" dirty="0" smtClean="0">
                <a:latin typeface="Courier New" pitchFamily="49" charset="0"/>
              </a:rPr>
              <a:t> </a:t>
            </a:r>
            <a:r>
              <a:rPr lang="de-AT" sz="1800" dirty="0" err="1" smtClean="0">
                <a:latin typeface="Courier New" pitchFamily="49" charset="0"/>
              </a:rPr>
              <a:t>term</a:t>
            </a:r>
            <a:r>
              <a:rPr lang="de-AT" sz="1800" dirty="0" smtClean="0">
                <a:latin typeface="Courier New" pitchFamily="49" charset="0"/>
              </a:rPr>
              <a:t> !! 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sl-SI" sz="1800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de-AT" sz="1800" dirty="0" err="1" smtClean="0">
                <a:latin typeface="Courier New" pitchFamily="49" charset="0"/>
              </a:rPr>
              <a:t>create</a:t>
            </a:r>
            <a:r>
              <a:rPr lang="de-AT" sz="1800" dirty="0" smtClean="0">
                <a:latin typeface="Courier New" pitchFamily="49" charset="0"/>
              </a:rPr>
              <a:t> </a:t>
            </a:r>
            <a:r>
              <a:rPr lang="de-AT" sz="1800" dirty="0" err="1" smtClean="0">
                <a:latin typeface="Courier New" pitchFamily="49" charset="0"/>
              </a:rPr>
              <a:t>trigger</a:t>
            </a:r>
            <a:r>
              <a:rPr lang="de-AT" sz="1800" dirty="0" smtClean="0">
                <a:latin typeface="Courier New" pitchFamily="49" charset="0"/>
              </a:rPr>
              <a:t> </a:t>
            </a:r>
            <a:r>
              <a:rPr lang="de-AT" sz="1800" dirty="0" err="1" smtClean="0">
                <a:latin typeface="Courier New" pitchFamily="49" charset="0"/>
              </a:rPr>
              <a:t>tri_address_birthday_bi</a:t>
            </a:r>
            <a:r>
              <a:rPr lang="de-AT" sz="1800" dirty="0" smtClean="0">
                <a:latin typeface="Courier New" pitchFamily="49" charset="0"/>
              </a:rPr>
              <a:t> </a:t>
            </a:r>
            <a:r>
              <a:rPr lang="de-AT" sz="1800" dirty="0" err="1" smtClean="0">
                <a:latin typeface="Courier New" pitchFamily="49" charset="0"/>
              </a:rPr>
              <a:t>for</a:t>
            </a:r>
            <a:r>
              <a:rPr lang="de-AT" sz="1800" dirty="0" smtClean="0">
                <a:latin typeface="Courier New" pitchFamily="49" charset="0"/>
              </a:rPr>
              <a:t> </a:t>
            </a:r>
            <a:r>
              <a:rPr lang="de-AT" sz="1800" dirty="0" err="1" smtClean="0">
                <a:latin typeface="Courier New" pitchFamily="49" charset="0"/>
              </a:rPr>
              <a:t>address</a:t>
            </a:r>
            <a:r>
              <a:rPr lang="de-AT" sz="1800" dirty="0" smtClean="0">
                <a:latin typeface="Courier New" pitchFamily="49" charset="0"/>
              </a:rPr>
              <a:t> </a:t>
            </a:r>
            <a:r>
              <a:rPr lang="de-AT" sz="1800" dirty="0" err="1" smtClean="0">
                <a:latin typeface="Courier New" pitchFamily="49" charset="0"/>
              </a:rPr>
              <a:t>active</a:t>
            </a:r>
            <a:r>
              <a:rPr lang="de-AT" sz="1800" dirty="0" smtClean="0">
                <a:latin typeface="Courier New" pitchFamily="49" charset="0"/>
              </a:rPr>
              <a:t> </a:t>
            </a:r>
            <a:r>
              <a:rPr lang="de-AT" sz="1800" b="1" dirty="0" err="1" smtClean="0">
                <a:latin typeface="Courier New" pitchFamily="49" charset="0"/>
              </a:rPr>
              <a:t>before</a:t>
            </a:r>
            <a:r>
              <a:rPr lang="de-AT" sz="1800" b="1" dirty="0" smtClean="0">
                <a:latin typeface="Courier New" pitchFamily="49" charset="0"/>
              </a:rPr>
              <a:t> </a:t>
            </a:r>
            <a:r>
              <a:rPr lang="de-AT" sz="1800" b="1" dirty="0" err="1" smtClean="0">
                <a:latin typeface="Courier New" pitchFamily="49" charset="0"/>
              </a:rPr>
              <a:t>insert</a:t>
            </a:r>
            <a:r>
              <a:rPr lang="de-AT" sz="1800" b="1" dirty="0" smtClean="0">
                <a:latin typeface="Courier New" pitchFamily="49" charset="0"/>
              </a:rPr>
              <a:t> </a:t>
            </a:r>
            <a:r>
              <a:rPr lang="de-AT" sz="1800" dirty="0" err="1" smtClean="0">
                <a:latin typeface="Courier New" pitchFamily="49" charset="0"/>
              </a:rPr>
              <a:t>position</a:t>
            </a:r>
            <a:r>
              <a:rPr lang="de-AT" sz="1800" dirty="0" smtClean="0">
                <a:latin typeface="Courier New" pitchFamily="49" charset="0"/>
              </a:rPr>
              <a:t> 0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de-AT" sz="1800" dirty="0" err="1" smtClean="0">
                <a:latin typeface="Courier New" pitchFamily="49" charset="0"/>
              </a:rPr>
              <a:t>as</a:t>
            </a:r>
            <a:endParaRPr lang="de-AT" sz="1800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de-AT" sz="1800" dirty="0" err="1" smtClean="0">
                <a:latin typeface="Courier New" pitchFamily="49" charset="0"/>
              </a:rPr>
              <a:t>begin</a:t>
            </a:r>
            <a:endParaRPr lang="de-AT" sz="1800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de-AT" sz="1800" dirty="0" smtClean="0">
                <a:latin typeface="Courier New" pitchFamily="49" charset="0"/>
              </a:rPr>
              <a:t>  </a:t>
            </a:r>
            <a:r>
              <a:rPr lang="de-AT" sz="1800" dirty="0" err="1" smtClean="0">
                <a:latin typeface="Courier New" pitchFamily="49" charset="0"/>
              </a:rPr>
              <a:t>new.bday</a:t>
            </a:r>
            <a:r>
              <a:rPr lang="de-AT" sz="1800" dirty="0" smtClean="0">
                <a:latin typeface="Courier New" pitchFamily="49" charset="0"/>
              </a:rPr>
              <a:t> = </a:t>
            </a:r>
            <a:r>
              <a:rPr lang="de-AT" sz="1800" dirty="0" err="1" smtClean="0">
                <a:latin typeface="Courier New" pitchFamily="49" charset="0"/>
              </a:rPr>
              <a:t>extract</a:t>
            </a:r>
            <a:r>
              <a:rPr lang="de-AT" sz="1800" dirty="0" smtClean="0">
                <a:latin typeface="Courier New" pitchFamily="49" charset="0"/>
              </a:rPr>
              <a:t>(</a:t>
            </a:r>
            <a:r>
              <a:rPr lang="de-AT" sz="1800" dirty="0" err="1" smtClean="0">
                <a:latin typeface="Courier New" pitchFamily="49" charset="0"/>
              </a:rPr>
              <a:t>day</a:t>
            </a:r>
            <a:r>
              <a:rPr lang="de-AT" sz="1800" dirty="0" smtClean="0">
                <a:latin typeface="Courier New" pitchFamily="49" charset="0"/>
              </a:rPr>
              <a:t> </a:t>
            </a:r>
            <a:r>
              <a:rPr lang="de-AT" sz="1800" dirty="0" err="1" smtClean="0">
                <a:latin typeface="Courier New" pitchFamily="49" charset="0"/>
              </a:rPr>
              <a:t>from</a:t>
            </a:r>
            <a:r>
              <a:rPr lang="de-AT" sz="1800" dirty="0" smtClean="0">
                <a:latin typeface="Courier New" pitchFamily="49" charset="0"/>
              </a:rPr>
              <a:t> </a:t>
            </a:r>
            <a:r>
              <a:rPr lang="de-AT" sz="1800" dirty="0" err="1" smtClean="0">
                <a:latin typeface="Courier New" pitchFamily="49" charset="0"/>
              </a:rPr>
              <a:t>new.birthday</a:t>
            </a:r>
            <a:r>
              <a:rPr lang="de-AT" sz="1800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de-AT" sz="1800" dirty="0" smtClean="0">
                <a:latin typeface="Courier New" pitchFamily="49" charset="0"/>
              </a:rPr>
              <a:t>  </a:t>
            </a:r>
            <a:r>
              <a:rPr lang="de-AT" sz="1800" dirty="0" err="1" smtClean="0">
                <a:latin typeface="Courier New" pitchFamily="49" charset="0"/>
              </a:rPr>
              <a:t>new.bmonth</a:t>
            </a:r>
            <a:r>
              <a:rPr lang="de-AT" sz="1800" dirty="0" smtClean="0">
                <a:latin typeface="Courier New" pitchFamily="49" charset="0"/>
              </a:rPr>
              <a:t> = </a:t>
            </a:r>
            <a:r>
              <a:rPr lang="de-AT" sz="1800" dirty="0" err="1" smtClean="0">
                <a:latin typeface="Courier New" pitchFamily="49" charset="0"/>
              </a:rPr>
              <a:t>extract</a:t>
            </a:r>
            <a:r>
              <a:rPr lang="de-AT" sz="1800" dirty="0" smtClean="0">
                <a:latin typeface="Courier New" pitchFamily="49" charset="0"/>
              </a:rPr>
              <a:t>(</a:t>
            </a:r>
            <a:r>
              <a:rPr lang="de-AT" sz="1800" dirty="0" err="1" smtClean="0">
                <a:latin typeface="Courier New" pitchFamily="49" charset="0"/>
              </a:rPr>
              <a:t>month</a:t>
            </a:r>
            <a:r>
              <a:rPr lang="de-AT" sz="1800" dirty="0" smtClean="0">
                <a:latin typeface="Courier New" pitchFamily="49" charset="0"/>
              </a:rPr>
              <a:t> </a:t>
            </a:r>
            <a:r>
              <a:rPr lang="de-AT" sz="1800" dirty="0" err="1" smtClean="0">
                <a:latin typeface="Courier New" pitchFamily="49" charset="0"/>
              </a:rPr>
              <a:t>from</a:t>
            </a:r>
            <a:r>
              <a:rPr lang="de-AT" sz="1800" dirty="0" smtClean="0">
                <a:latin typeface="Courier New" pitchFamily="49" charset="0"/>
              </a:rPr>
              <a:t> </a:t>
            </a:r>
            <a:r>
              <a:rPr lang="de-AT" sz="1800" dirty="0" err="1" smtClean="0">
                <a:latin typeface="Courier New" pitchFamily="49" charset="0"/>
              </a:rPr>
              <a:t>new.birthday</a:t>
            </a:r>
            <a:r>
              <a:rPr lang="de-AT" sz="1800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de-AT" sz="1800" dirty="0" smtClean="0">
                <a:latin typeface="Courier New" pitchFamily="49" charset="0"/>
              </a:rPr>
              <a:t>  </a:t>
            </a:r>
            <a:r>
              <a:rPr lang="de-AT" sz="1800" dirty="0" err="1" smtClean="0">
                <a:latin typeface="Courier New" pitchFamily="49" charset="0"/>
              </a:rPr>
              <a:t>new.byear</a:t>
            </a:r>
            <a:r>
              <a:rPr lang="de-AT" sz="1800" dirty="0" smtClean="0">
                <a:latin typeface="Courier New" pitchFamily="49" charset="0"/>
              </a:rPr>
              <a:t> = </a:t>
            </a:r>
            <a:r>
              <a:rPr lang="de-AT" sz="1800" dirty="0" err="1" smtClean="0">
                <a:latin typeface="Courier New" pitchFamily="49" charset="0"/>
              </a:rPr>
              <a:t>extract</a:t>
            </a:r>
            <a:r>
              <a:rPr lang="de-AT" sz="1800" dirty="0" smtClean="0">
                <a:latin typeface="Courier New" pitchFamily="49" charset="0"/>
              </a:rPr>
              <a:t>(</a:t>
            </a:r>
            <a:r>
              <a:rPr lang="de-AT" sz="1800" dirty="0" err="1" smtClean="0">
                <a:latin typeface="Courier New" pitchFamily="49" charset="0"/>
              </a:rPr>
              <a:t>year</a:t>
            </a:r>
            <a:r>
              <a:rPr lang="de-AT" sz="1800" dirty="0" smtClean="0">
                <a:latin typeface="Courier New" pitchFamily="49" charset="0"/>
              </a:rPr>
              <a:t> </a:t>
            </a:r>
            <a:r>
              <a:rPr lang="de-AT" sz="1800" dirty="0" err="1" smtClean="0">
                <a:latin typeface="Courier New" pitchFamily="49" charset="0"/>
              </a:rPr>
              <a:t>from</a:t>
            </a:r>
            <a:r>
              <a:rPr lang="de-AT" sz="1800" dirty="0" smtClean="0">
                <a:latin typeface="Courier New" pitchFamily="49" charset="0"/>
              </a:rPr>
              <a:t> </a:t>
            </a:r>
            <a:r>
              <a:rPr lang="de-AT" sz="1800" dirty="0" err="1" smtClean="0">
                <a:latin typeface="Courier New" pitchFamily="49" charset="0"/>
              </a:rPr>
              <a:t>new.birthday</a:t>
            </a:r>
            <a:r>
              <a:rPr lang="de-AT" sz="1800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de-AT" sz="1800" dirty="0" smtClean="0">
                <a:latin typeface="Courier New" pitchFamily="49" charset="0"/>
              </a:rPr>
              <a:t>end!!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sl-SI" sz="1800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de-AT" sz="1800" dirty="0" err="1" smtClean="0">
                <a:latin typeface="Courier New" pitchFamily="49" charset="0"/>
              </a:rPr>
              <a:t>create</a:t>
            </a:r>
            <a:r>
              <a:rPr lang="de-AT" sz="1800" dirty="0" smtClean="0">
                <a:latin typeface="Courier New" pitchFamily="49" charset="0"/>
              </a:rPr>
              <a:t> </a:t>
            </a:r>
            <a:r>
              <a:rPr lang="de-AT" sz="1800" dirty="0" err="1" smtClean="0">
                <a:latin typeface="Courier New" pitchFamily="49" charset="0"/>
              </a:rPr>
              <a:t>trigger</a:t>
            </a:r>
            <a:r>
              <a:rPr lang="de-AT" sz="1800" dirty="0" smtClean="0">
                <a:latin typeface="Courier New" pitchFamily="49" charset="0"/>
              </a:rPr>
              <a:t> </a:t>
            </a:r>
            <a:r>
              <a:rPr lang="de-AT" sz="1800" dirty="0" err="1" smtClean="0">
                <a:latin typeface="Courier New" pitchFamily="49" charset="0"/>
              </a:rPr>
              <a:t>tri_address_birthday_bu</a:t>
            </a:r>
            <a:r>
              <a:rPr lang="de-AT" sz="1800" dirty="0" smtClean="0">
                <a:latin typeface="Courier New" pitchFamily="49" charset="0"/>
              </a:rPr>
              <a:t> </a:t>
            </a:r>
            <a:r>
              <a:rPr lang="de-AT" sz="1800" dirty="0" err="1" smtClean="0">
                <a:latin typeface="Courier New" pitchFamily="49" charset="0"/>
              </a:rPr>
              <a:t>for</a:t>
            </a:r>
            <a:r>
              <a:rPr lang="de-AT" sz="1800" dirty="0" smtClean="0">
                <a:latin typeface="Courier New" pitchFamily="49" charset="0"/>
              </a:rPr>
              <a:t> </a:t>
            </a:r>
            <a:r>
              <a:rPr lang="de-AT" sz="1800" dirty="0" err="1" smtClean="0">
                <a:latin typeface="Courier New" pitchFamily="49" charset="0"/>
              </a:rPr>
              <a:t>address</a:t>
            </a:r>
            <a:r>
              <a:rPr lang="de-AT" sz="1800" dirty="0" smtClean="0">
                <a:latin typeface="Courier New" pitchFamily="49" charset="0"/>
              </a:rPr>
              <a:t> </a:t>
            </a:r>
            <a:r>
              <a:rPr lang="de-AT" sz="1800" dirty="0" err="1" smtClean="0">
                <a:latin typeface="Courier New" pitchFamily="49" charset="0"/>
              </a:rPr>
              <a:t>active</a:t>
            </a:r>
            <a:r>
              <a:rPr lang="de-AT" sz="1800" dirty="0" smtClean="0">
                <a:latin typeface="Courier New" pitchFamily="49" charset="0"/>
              </a:rPr>
              <a:t> </a:t>
            </a:r>
            <a:r>
              <a:rPr lang="de-AT" sz="1800" b="1" dirty="0" err="1" smtClean="0">
                <a:latin typeface="Courier New" pitchFamily="49" charset="0"/>
              </a:rPr>
              <a:t>before</a:t>
            </a:r>
            <a:r>
              <a:rPr lang="de-AT" sz="1800" b="1" dirty="0" smtClean="0">
                <a:latin typeface="Courier New" pitchFamily="49" charset="0"/>
              </a:rPr>
              <a:t> update </a:t>
            </a:r>
            <a:r>
              <a:rPr lang="de-AT" sz="1800" dirty="0" err="1" smtClean="0">
                <a:latin typeface="Courier New" pitchFamily="49" charset="0"/>
              </a:rPr>
              <a:t>position</a:t>
            </a:r>
            <a:r>
              <a:rPr lang="de-AT" sz="1800" dirty="0" smtClean="0">
                <a:latin typeface="Courier New" pitchFamily="49" charset="0"/>
              </a:rPr>
              <a:t> 0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de-AT" sz="1800" dirty="0" err="1" smtClean="0">
                <a:latin typeface="Courier New" pitchFamily="49" charset="0"/>
              </a:rPr>
              <a:t>as</a:t>
            </a:r>
            <a:endParaRPr lang="de-AT" sz="1800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de-AT" sz="1800" dirty="0" err="1" smtClean="0">
                <a:latin typeface="Courier New" pitchFamily="49" charset="0"/>
              </a:rPr>
              <a:t>begin</a:t>
            </a:r>
            <a:endParaRPr lang="de-AT" sz="1800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de-AT" sz="1800" dirty="0" smtClean="0">
                <a:latin typeface="Courier New" pitchFamily="49" charset="0"/>
              </a:rPr>
              <a:t>  </a:t>
            </a:r>
            <a:r>
              <a:rPr lang="de-AT" sz="1800" dirty="0" err="1" smtClean="0">
                <a:latin typeface="Courier New" pitchFamily="49" charset="0"/>
              </a:rPr>
              <a:t>new.bday</a:t>
            </a:r>
            <a:r>
              <a:rPr lang="de-AT" sz="1800" dirty="0" smtClean="0">
                <a:latin typeface="Courier New" pitchFamily="49" charset="0"/>
              </a:rPr>
              <a:t> = </a:t>
            </a:r>
            <a:r>
              <a:rPr lang="de-AT" sz="1800" dirty="0" err="1" smtClean="0">
                <a:latin typeface="Courier New" pitchFamily="49" charset="0"/>
              </a:rPr>
              <a:t>extract</a:t>
            </a:r>
            <a:r>
              <a:rPr lang="de-AT" sz="1800" dirty="0" smtClean="0">
                <a:latin typeface="Courier New" pitchFamily="49" charset="0"/>
              </a:rPr>
              <a:t>(</a:t>
            </a:r>
            <a:r>
              <a:rPr lang="de-AT" sz="1800" dirty="0" err="1" smtClean="0">
                <a:latin typeface="Courier New" pitchFamily="49" charset="0"/>
              </a:rPr>
              <a:t>day</a:t>
            </a:r>
            <a:r>
              <a:rPr lang="de-AT" sz="1800" dirty="0" smtClean="0">
                <a:latin typeface="Courier New" pitchFamily="49" charset="0"/>
              </a:rPr>
              <a:t> </a:t>
            </a:r>
            <a:r>
              <a:rPr lang="de-AT" sz="1800" dirty="0" err="1" smtClean="0">
                <a:latin typeface="Courier New" pitchFamily="49" charset="0"/>
              </a:rPr>
              <a:t>from</a:t>
            </a:r>
            <a:r>
              <a:rPr lang="de-AT" sz="1800" dirty="0" smtClean="0">
                <a:latin typeface="Courier New" pitchFamily="49" charset="0"/>
              </a:rPr>
              <a:t> </a:t>
            </a:r>
            <a:r>
              <a:rPr lang="de-AT" sz="1800" dirty="0" err="1" smtClean="0">
                <a:latin typeface="Courier New" pitchFamily="49" charset="0"/>
              </a:rPr>
              <a:t>new.birthday</a:t>
            </a:r>
            <a:r>
              <a:rPr lang="de-AT" sz="1800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de-AT" sz="1800" dirty="0" smtClean="0">
                <a:latin typeface="Courier New" pitchFamily="49" charset="0"/>
              </a:rPr>
              <a:t>  </a:t>
            </a:r>
            <a:r>
              <a:rPr lang="de-AT" sz="1800" dirty="0" err="1" smtClean="0">
                <a:latin typeface="Courier New" pitchFamily="49" charset="0"/>
              </a:rPr>
              <a:t>new.bmonth</a:t>
            </a:r>
            <a:r>
              <a:rPr lang="de-AT" sz="1800" dirty="0" smtClean="0">
                <a:latin typeface="Courier New" pitchFamily="49" charset="0"/>
              </a:rPr>
              <a:t> = </a:t>
            </a:r>
            <a:r>
              <a:rPr lang="de-AT" sz="1800" dirty="0" err="1" smtClean="0">
                <a:latin typeface="Courier New" pitchFamily="49" charset="0"/>
              </a:rPr>
              <a:t>extract</a:t>
            </a:r>
            <a:r>
              <a:rPr lang="de-AT" sz="1800" dirty="0" smtClean="0">
                <a:latin typeface="Courier New" pitchFamily="49" charset="0"/>
              </a:rPr>
              <a:t>(</a:t>
            </a:r>
            <a:r>
              <a:rPr lang="de-AT" sz="1800" dirty="0" err="1" smtClean="0">
                <a:latin typeface="Courier New" pitchFamily="49" charset="0"/>
              </a:rPr>
              <a:t>month</a:t>
            </a:r>
            <a:r>
              <a:rPr lang="de-AT" sz="1800" dirty="0" smtClean="0">
                <a:latin typeface="Courier New" pitchFamily="49" charset="0"/>
              </a:rPr>
              <a:t> </a:t>
            </a:r>
            <a:r>
              <a:rPr lang="de-AT" sz="1800" dirty="0" err="1" smtClean="0">
                <a:latin typeface="Courier New" pitchFamily="49" charset="0"/>
              </a:rPr>
              <a:t>from</a:t>
            </a:r>
            <a:r>
              <a:rPr lang="de-AT" sz="1800" dirty="0" smtClean="0">
                <a:latin typeface="Courier New" pitchFamily="49" charset="0"/>
              </a:rPr>
              <a:t> </a:t>
            </a:r>
            <a:r>
              <a:rPr lang="de-AT" sz="1800" dirty="0" err="1" smtClean="0">
                <a:latin typeface="Courier New" pitchFamily="49" charset="0"/>
              </a:rPr>
              <a:t>new.birthday</a:t>
            </a:r>
            <a:r>
              <a:rPr lang="de-AT" sz="1800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de-AT" sz="1800" dirty="0" smtClean="0">
                <a:latin typeface="Courier New" pitchFamily="49" charset="0"/>
              </a:rPr>
              <a:t>  </a:t>
            </a:r>
            <a:r>
              <a:rPr lang="de-AT" sz="1800" dirty="0" err="1" smtClean="0">
                <a:latin typeface="Courier New" pitchFamily="49" charset="0"/>
              </a:rPr>
              <a:t>new.byear</a:t>
            </a:r>
            <a:r>
              <a:rPr lang="de-AT" sz="1800" dirty="0" smtClean="0">
                <a:latin typeface="Courier New" pitchFamily="49" charset="0"/>
              </a:rPr>
              <a:t> = </a:t>
            </a:r>
            <a:r>
              <a:rPr lang="de-AT" sz="1800" dirty="0" err="1" smtClean="0">
                <a:latin typeface="Courier New" pitchFamily="49" charset="0"/>
              </a:rPr>
              <a:t>extract</a:t>
            </a:r>
            <a:r>
              <a:rPr lang="de-AT" sz="1800" dirty="0" smtClean="0">
                <a:latin typeface="Courier New" pitchFamily="49" charset="0"/>
              </a:rPr>
              <a:t>(</a:t>
            </a:r>
            <a:r>
              <a:rPr lang="de-AT" sz="1800" dirty="0" err="1" smtClean="0">
                <a:latin typeface="Courier New" pitchFamily="49" charset="0"/>
              </a:rPr>
              <a:t>year</a:t>
            </a:r>
            <a:r>
              <a:rPr lang="de-AT" sz="1800" dirty="0" smtClean="0">
                <a:latin typeface="Courier New" pitchFamily="49" charset="0"/>
              </a:rPr>
              <a:t> </a:t>
            </a:r>
            <a:r>
              <a:rPr lang="de-AT" sz="1800" dirty="0" err="1" smtClean="0">
                <a:latin typeface="Courier New" pitchFamily="49" charset="0"/>
              </a:rPr>
              <a:t>from</a:t>
            </a:r>
            <a:r>
              <a:rPr lang="de-AT" sz="1800" dirty="0" smtClean="0">
                <a:latin typeface="Courier New" pitchFamily="49" charset="0"/>
              </a:rPr>
              <a:t> </a:t>
            </a:r>
            <a:r>
              <a:rPr lang="de-AT" sz="1800" dirty="0" err="1" smtClean="0">
                <a:latin typeface="Courier New" pitchFamily="49" charset="0"/>
              </a:rPr>
              <a:t>new.birthday</a:t>
            </a:r>
            <a:r>
              <a:rPr lang="de-AT" sz="1800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de-AT" sz="1800" dirty="0" smtClean="0">
                <a:latin typeface="Courier New" pitchFamily="49" charset="0"/>
              </a:rPr>
              <a:t>end!!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de-AT" sz="1800" dirty="0" err="1" smtClean="0">
                <a:latin typeface="Courier New" pitchFamily="49" charset="0"/>
              </a:rPr>
              <a:t>set</a:t>
            </a:r>
            <a:r>
              <a:rPr lang="de-AT" sz="1800" dirty="0" smtClean="0">
                <a:latin typeface="Courier New" pitchFamily="49" charset="0"/>
              </a:rPr>
              <a:t> </a:t>
            </a:r>
            <a:r>
              <a:rPr lang="de-AT" sz="1800" dirty="0" err="1" smtClean="0">
                <a:latin typeface="Courier New" pitchFamily="49" charset="0"/>
              </a:rPr>
              <a:t>term</a:t>
            </a:r>
            <a:r>
              <a:rPr lang="de-AT" sz="1800" dirty="0" smtClean="0">
                <a:latin typeface="Courier New" pitchFamily="49" charset="0"/>
              </a:rPr>
              <a:t> ; !!</a:t>
            </a:r>
          </a:p>
          <a:p>
            <a:pPr>
              <a:spcBef>
                <a:spcPct val="0"/>
              </a:spcBef>
            </a:pPr>
            <a:endParaRPr lang="sl-SI" sz="1800" b="1" dirty="0" smtClean="0"/>
          </a:p>
          <a:p>
            <a:pPr>
              <a:spcBef>
                <a:spcPct val="0"/>
              </a:spcBef>
            </a:pPr>
            <a:endParaRPr lang="sl-SI" sz="1800" b="1" dirty="0" smtClean="0"/>
          </a:p>
        </p:txBody>
      </p:sp>
      <p:sp>
        <p:nvSpPr>
          <p:cNvPr id="4" name="Ograda datum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5093EB3-E666-411F-A966-8AC1C9584A6F}" type="datetime1">
              <a:rPr lang="sl-SI" smtClean="0"/>
              <a:pPr>
                <a:defRPr/>
              </a:pPr>
              <a:t>11.04.12</a:t>
            </a:fld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D66CEB1-E536-4E87-9D58-AD6E69C61158}" type="slidenum">
              <a:rPr lang="sl-SI" smtClean="0"/>
              <a:pPr>
                <a:defRPr/>
              </a:pPr>
              <a:t>4</a:t>
            </a:fld>
            <a:endParaRPr lang="sl-SI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l-SI" dirty="0" smtClean="0"/>
              <a:t>1. primer </a:t>
            </a:r>
            <a:r>
              <a:rPr lang="sl-SI" b="1" dirty="0" smtClean="0"/>
              <a:t>z uporabo univerzalnih </a:t>
            </a:r>
            <a:r>
              <a:rPr lang="sl-SI" dirty="0" smtClean="0"/>
              <a:t>sprožilcev</a:t>
            </a:r>
            <a:endParaRPr lang="sl-SI" dirty="0"/>
          </a:p>
        </p:txBody>
      </p:sp>
      <p:sp>
        <p:nvSpPr>
          <p:cNvPr id="12291" name="Ograda vsebine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47050" cy="48736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AT" sz="2000" dirty="0" err="1" smtClean="0">
                <a:latin typeface="Courier New" pitchFamily="49" charset="0"/>
              </a:rPr>
              <a:t>set</a:t>
            </a:r>
            <a:r>
              <a:rPr lang="de-AT" sz="2000" dirty="0" smtClean="0">
                <a:latin typeface="Courier New" pitchFamily="49" charset="0"/>
              </a:rPr>
              <a:t> </a:t>
            </a:r>
            <a:r>
              <a:rPr lang="de-AT" sz="2000" dirty="0" err="1" smtClean="0">
                <a:latin typeface="Courier New" pitchFamily="49" charset="0"/>
              </a:rPr>
              <a:t>term</a:t>
            </a:r>
            <a:r>
              <a:rPr lang="de-AT" sz="2000" dirty="0" smtClean="0">
                <a:latin typeface="Courier New" pitchFamily="49" charset="0"/>
              </a:rPr>
              <a:t> !! 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sl-SI" sz="2000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AT" sz="2000" dirty="0" err="1" smtClean="0">
                <a:latin typeface="Courier New" pitchFamily="49" charset="0"/>
              </a:rPr>
              <a:t>create</a:t>
            </a:r>
            <a:r>
              <a:rPr lang="de-AT" sz="2000" dirty="0" smtClean="0">
                <a:latin typeface="Courier New" pitchFamily="49" charset="0"/>
              </a:rPr>
              <a:t> </a:t>
            </a:r>
            <a:r>
              <a:rPr lang="de-AT" sz="2000" dirty="0" err="1" smtClean="0">
                <a:latin typeface="Courier New" pitchFamily="49" charset="0"/>
              </a:rPr>
              <a:t>trigger</a:t>
            </a:r>
            <a:r>
              <a:rPr lang="de-AT" sz="2000" dirty="0" smtClean="0">
                <a:latin typeface="Courier New" pitchFamily="49" charset="0"/>
              </a:rPr>
              <a:t> </a:t>
            </a:r>
            <a:r>
              <a:rPr lang="de-AT" sz="2000" dirty="0" err="1" smtClean="0">
                <a:latin typeface="Courier New" pitchFamily="49" charset="0"/>
              </a:rPr>
              <a:t>tri_address_birthday_biu</a:t>
            </a:r>
            <a:r>
              <a:rPr lang="de-AT" sz="2000" dirty="0" smtClean="0">
                <a:latin typeface="Courier New" pitchFamily="49" charset="0"/>
              </a:rPr>
              <a:t> </a:t>
            </a:r>
            <a:r>
              <a:rPr lang="de-AT" sz="2000" dirty="0" err="1" smtClean="0">
                <a:latin typeface="Courier New" pitchFamily="49" charset="0"/>
              </a:rPr>
              <a:t>for</a:t>
            </a:r>
            <a:r>
              <a:rPr lang="de-AT" sz="2000" dirty="0" smtClean="0">
                <a:latin typeface="Courier New" pitchFamily="49" charset="0"/>
              </a:rPr>
              <a:t> </a:t>
            </a:r>
            <a:r>
              <a:rPr lang="de-AT" sz="2000" dirty="0" err="1" smtClean="0">
                <a:latin typeface="Courier New" pitchFamily="49" charset="0"/>
              </a:rPr>
              <a:t>address</a:t>
            </a:r>
            <a:r>
              <a:rPr lang="de-AT" sz="2000" dirty="0" smtClean="0">
                <a:latin typeface="Courier New" pitchFamily="49" charset="0"/>
              </a:rPr>
              <a:t> </a:t>
            </a:r>
            <a:r>
              <a:rPr lang="de-AT" sz="2000" dirty="0" err="1" smtClean="0">
                <a:latin typeface="Courier New" pitchFamily="49" charset="0"/>
              </a:rPr>
              <a:t>active</a:t>
            </a:r>
            <a:endParaRPr lang="de-AT" sz="2000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AT" sz="2000" b="1" dirty="0" err="1" smtClean="0">
                <a:latin typeface="Courier New" pitchFamily="49" charset="0"/>
              </a:rPr>
              <a:t>before</a:t>
            </a:r>
            <a:r>
              <a:rPr lang="de-AT" sz="2000" b="1" dirty="0" smtClean="0">
                <a:latin typeface="Courier New" pitchFamily="49" charset="0"/>
              </a:rPr>
              <a:t> </a:t>
            </a:r>
            <a:r>
              <a:rPr lang="de-AT" sz="2000" b="1" dirty="0" err="1" smtClean="0">
                <a:latin typeface="Courier New" pitchFamily="49" charset="0"/>
              </a:rPr>
              <a:t>insert</a:t>
            </a:r>
            <a:r>
              <a:rPr lang="de-AT" sz="2000" b="1" dirty="0" smtClean="0">
                <a:latin typeface="Courier New" pitchFamily="49" charset="0"/>
              </a:rPr>
              <a:t> </a:t>
            </a:r>
            <a:r>
              <a:rPr lang="de-AT" sz="2000" b="1" dirty="0" err="1" smtClean="0">
                <a:latin typeface="Courier New" pitchFamily="49" charset="0"/>
              </a:rPr>
              <a:t>or</a:t>
            </a:r>
            <a:r>
              <a:rPr lang="de-AT" sz="2000" b="1" dirty="0" smtClean="0">
                <a:latin typeface="Courier New" pitchFamily="49" charset="0"/>
              </a:rPr>
              <a:t> update</a:t>
            </a:r>
            <a:r>
              <a:rPr lang="de-AT" sz="2000" dirty="0" smtClean="0">
                <a:latin typeface="Courier New" pitchFamily="49" charset="0"/>
              </a:rPr>
              <a:t> </a:t>
            </a:r>
            <a:r>
              <a:rPr lang="de-AT" sz="2000" dirty="0" err="1" smtClean="0">
                <a:latin typeface="Courier New" pitchFamily="49" charset="0"/>
              </a:rPr>
              <a:t>position</a:t>
            </a:r>
            <a:r>
              <a:rPr lang="de-AT" sz="2000" dirty="0" smtClean="0">
                <a:latin typeface="Courier New" pitchFamily="49" charset="0"/>
              </a:rPr>
              <a:t> 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AT" sz="2000" dirty="0" err="1" smtClean="0">
                <a:latin typeface="Courier New" pitchFamily="49" charset="0"/>
              </a:rPr>
              <a:t>as</a:t>
            </a:r>
            <a:endParaRPr lang="de-AT" sz="2000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AT" sz="2000" dirty="0" err="1" smtClean="0">
                <a:latin typeface="Courier New" pitchFamily="49" charset="0"/>
              </a:rPr>
              <a:t>begin</a:t>
            </a:r>
            <a:endParaRPr lang="de-AT" sz="2000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AT" sz="2000" dirty="0" smtClean="0">
                <a:latin typeface="Courier New" pitchFamily="49" charset="0"/>
              </a:rPr>
              <a:t>  </a:t>
            </a:r>
            <a:r>
              <a:rPr lang="de-AT" sz="2000" dirty="0" err="1" smtClean="0">
                <a:latin typeface="Courier New" pitchFamily="49" charset="0"/>
              </a:rPr>
              <a:t>new.bday</a:t>
            </a:r>
            <a:r>
              <a:rPr lang="de-AT" sz="2000" dirty="0" smtClean="0">
                <a:latin typeface="Courier New" pitchFamily="49" charset="0"/>
              </a:rPr>
              <a:t> = </a:t>
            </a:r>
            <a:r>
              <a:rPr lang="de-AT" sz="2000" dirty="0" err="1" smtClean="0">
                <a:latin typeface="Courier New" pitchFamily="49" charset="0"/>
              </a:rPr>
              <a:t>extract</a:t>
            </a:r>
            <a:r>
              <a:rPr lang="de-AT" sz="2000" dirty="0" smtClean="0">
                <a:latin typeface="Courier New" pitchFamily="49" charset="0"/>
              </a:rPr>
              <a:t>(</a:t>
            </a:r>
            <a:r>
              <a:rPr lang="de-AT" sz="2000" dirty="0" err="1" smtClean="0">
                <a:latin typeface="Courier New" pitchFamily="49" charset="0"/>
              </a:rPr>
              <a:t>day</a:t>
            </a:r>
            <a:r>
              <a:rPr lang="de-AT" sz="2000" dirty="0" smtClean="0">
                <a:latin typeface="Courier New" pitchFamily="49" charset="0"/>
              </a:rPr>
              <a:t> </a:t>
            </a:r>
            <a:r>
              <a:rPr lang="de-AT" sz="2000" dirty="0" err="1" smtClean="0">
                <a:latin typeface="Courier New" pitchFamily="49" charset="0"/>
              </a:rPr>
              <a:t>from</a:t>
            </a:r>
            <a:r>
              <a:rPr lang="de-AT" sz="2000" dirty="0" smtClean="0">
                <a:latin typeface="Courier New" pitchFamily="49" charset="0"/>
              </a:rPr>
              <a:t> </a:t>
            </a:r>
            <a:r>
              <a:rPr lang="de-AT" sz="2000" dirty="0" err="1" smtClean="0">
                <a:latin typeface="Courier New" pitchFamily="49" charset="0"/>
              </a:rPr>
              <a:t>new.birthday</a:t>
            </a:r>
            <a:r>
              <a:rPr lang="de-AT" sz="2000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AT" sz="2000" dirty="0" smtClean="0">
                <a:latin typeface="Courier New" pitchFamily="49" charset="0"/>
              </a:rPr>
              <a:t>  </a:t>
            </a:r>
            <a:r>
              <a:rPr lang="de-AT" sz="2000" dirty="0" err="1" smtClean="0">
                <a:latin typeface="Courier New" pitchFamily="49" charset="0"/>
              </a:rPr>
              <a:t>new.bmonth</a:t>
            </a:r>
            <a:r>
              <a:rPr lang="de-AT" sz="2000" dirty="0" smtClean="0">
                <a:latin typeface="Courier New" pitchFamily="49" charset="0"/>
              </a:rPr>
              <a:t> = </a:t>
            </a:r>
            <a:r>
              <a:rPr lang="de-AT" sz="2000" dirty="0" err="1" smtClean="0">
                <a:latin typeface="Courier New" pitchFamily="49" charset="0"/>
              </a:rPr>
              <a:t>extract</a:t>
            </a:r>
            <a:r>
              <a:rPr lang="de-AT" sz="2000" dirty="0" smtClean="0">
                <a:latin typeface="Courier New" pitchFamily="49" charset="0"/>
              </a:rPr>
              <a:t>(</a:t>
            </a:r>
            <a:r>
              <a:rPr lang="de-AT" sz="2000" dirty="0" err="1" smtClean="0">
                <a:latin typeface="Courier New" pitchFamily="49" charset="0"/>
              </a:rPr>
              <a:t>month</a:t>
            </a:r>
            <a:r>
              <a:rPr lang="de-AT" sz="2000" dirty="0" smtClean="0">
                <a:latin typeface="Courier New" pitchFamily="49" charset="0"/>
              </a:rPr>
              <a:t> </a:t>
            </a:r>
            <a:r>
              <a:rPr lang="de-AT" sz="2000" dirty="0" err="1" smtClean="0">
                <a:latin typeface="Courier New" pitchFamily="49" charset="0"/>
              </a:rPr>
              <a:t>from</a:t>
            </a:r>
            <a:r>
              <a:rPr lang="de-AT" sz="2000" dirty="0" smtClean="0">
                <a:latin typeface="Courier New" pitchFamily="49" charset="0"/>
              </a:rPr>
              <a:t> </a:t>
            </a:r>
            <a:r>
              <a:rPr lang="de-AT" sz="2000" dirty="0" err="1" smtClean="0">
                <a:latin typeface="Courier New" pitchFamily="49" charset="0"/>
              </a:rPr>
              <a:t>new.birthday</a:t>
            </a:r>
            <a:r>
              <a:rPr lang="de-AT" sz="2000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AT" sz="2000" dirty="0" smtClean="0">
                <a:latin typeface="Courier New" pitchFamily="49" charset="0"/>
              </a:rPr>
              <a:t>  </a:t>
            </a:r>
            <a:r>
              <a:rPr lang="de-AT" sz="2000" dirty="0" err="1" smtClean="0">
                <a:latin typeface="Courier New" pitchFamily="49" charset="0"/>
              </a:rPr>
              <a:t>new.byear</a:t>
            </a:r>
            <a:r>
              <a:rPr lang="de-AT" sz="2000" dirty="0" smtClean="0">
                <a:latin typeface="Courier New" pitchFamily="49" charset="0"/>
              </a:rPr>
              <a:t> = </a:t>
            </a:r>
            <a:r>
              <a:rPr lang="de-AT" sz="2000" dirty="0" err="1" smtClean="0">
                <a:latin typeface="Courier New" pitchFamily="49" charset="0"/>
              </a:rPr>
              <a:t>extract</a:t>
            </a:r>
            <a:r>
              <a:rPr lang="de-AT" sz="2000" dirty="0" smtClean="0">
                <a:latin typeface="Courier New" pitchFamily="49" charset="0"/>
              </a:rPr>
              <a:t>(</a:t>
            </a:r>
            <a:r>
              <a:rPr lang="de-AT" sz="2000" dirty="0" err="1" smtClean="0">
                <a:latin typeface="Courier New" pitchFamily="49" charset="0"/>
              </a:rPr>
              <a:t>year</a:t>
            </a:r>
            <a:r>
              <a:rPr lang="de-AT" sz="2000" dirty="0" smtClean="0">
                <a:latin typeface="Courier New" pitchFamily="49" charset="0"/>
              </a:rPr>
              <a:t> </a:t>
            </a:r>
            <a:r>
              <a:rPr lang="de-AT" sz="2000" dirty="0" err="1" smtClean="0">
                <a:latin typeface="Courier New" pitchFamily="49" charset="0"/>
              </a:rPr>
              <a:t>from</a:t>
            </a:r>
            <a:r>
              <a:rPr lang="de-AT" sz="2000" dirty="0" smtClean="0">
                <a:latin typeface="Courier New" pitchFamily="49" charset="0"/>
              </a:rPr>
              <a:t> </a:t>
            </a:r>
            <a:r>
              <a:rPr lang="de-AT" sz="2000" dirty="0" err="1" smtClean="0">
                <a:latin typeface="Courier New" pitchFamily="49" charset="0"/>
              </a:rPr>
              <a:t>new.birthday</a:t>
            </a:r>
            <a:r>
              <a:rPr lang="de-AT" sz="2000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AT" sz="2000" dirty="0" smtClean="0">
                <a:latin typeface="Courier New" pitchFamily="49" charset="0"/>
              </a:rPr>
              <a:t>end!!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de-AT" sz="2000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AT" sz="2000" dirty="0" err="1" smtClean="0">
                <a:latin typeface="Courier New" pitchFamily="49" charset="0"/>
              </a:rPr>
              <a:t>set</a:t>
            </a:r>
            <a:r>
              <a:rPr lang="de-AT" sz="2000" dirty="0" smtClean="0">
                <a:latin typeface="Courier New" pitchFamily="49" charset="0"/>
              </a:rPr>
              <a:t> </a:t>
            </a:r>
            <a:r>
              <a:rPr lang="de-AT" sz="2000" dirty="0" err="1" smtClean="0">
                <a:latin typeface="Courier New" pitchFamily="49" charset="0"/>
              </a:rPr>
              <a:t>term</a:t>
            </a:r>
            <a:r>
              <a:rPr lang="de-AT" sz="2000" dirty="0" smtClean="0">
                <a:latin typeface="Courier New" pitchFamily="49" charset="0"/>
              </a:rPr>
              <a:t> ; !!</a:t>
            </a:r>
            <a:endParaRPr lang="sl-SI" sz="2000" dirty="0" smtClean="0"/>
          </a:p>
        </p:txBody>
      </p:sp>
      <p:sp>
        <p:nvSpPr>
          <p:cNvPr id="4" name="Ograda datum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652F0CC-8226-4427-8611-072133470FE3}" type="datetime1">
              <a:rPr lang="sl-SI" smtClean="0"/>
              <a:pPr>
                <a:defRPr/>
              </a:pPr>
              <a:t>11.04.12</a:t>
            </a:fld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DA4029C-F198-48B7-B792-8AF31E0BEE1D}" type="slidenum">
              <a:rPr lang="sl-SI" smtClean="0"/>
              <a:pPr>
                <a:defRPr/>
              </a:pPr>
              <a:t>5</a:t>
            </a:fld>
            <a:endParaRPr lang="sl-SI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l-SI" dirty="0" smtClean="0"/>
              <a:t>2. Primer univerzalnega sprožilca</a:t>
            </a:r>
            <a:endParaRPr lang="sl-SI" dirty="0"/>
          </a:p>
        </p:txBody>
      </p:sp>
      <p:sp>
        <p:nvSpPr>
          <p:cNvPr id="13315" name="Ograda vsebine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sl-SI" dirty="0" smtClean="0"/>
              <a:t>Denimo, da želimo v tabeli LOG beležiti spremembe cen izdelkov</a:t>
            </a:r>
          </a:p>
          <a:p>
            <a:pPr>
              <a:buFont typeface="Wingdings" pitchFamily="2" charset="2"/>
              <a:buNone/>
            </a:pPr>
            <a:r>
              <a:rPr lang="sl-SI" sz="1800" dirty="0" smtClean="0">
                <a:latin typeface="Courier New" pitchFamily="49" charset="0"/>
                <a:cs typeface="Courier New" pitchFamily="49" charset="0"/>
              </a:rPr>
              <a:t>CREATE TRIGGER </a:t>
            </a:r>
            <a:r>
              <a:rPr lang="sl-SI" sz="1800" dirty="0" err="1" smtClean="0">
                <a:latin typeface="Courier New" pitchFamily="49" charset="0"/>
                <a:cs typeface="Courier New" pitchFamily="49" charset="0"/>
              </a:rPr>
              <a:t>aiu</a:t>
            </a:r>
            <a:r>
              <a:rPr lang="sl-SI" sz="1800" dirty="0" smtClean="0">
                <a:latin typeface="Courier New" pitchFamily="49" charset="0"/>
                <a:cs typeface="Courier New" pitchFamily="49" charset="0"/>
              </a:rPr>
              <a:t>_izdelek FOR Izdelek</a:t>
            </a:r>
          </a:p>
          <a:p>
            <a:pPr>
              <a:buFont typeface="Wingdings" pitchFamily="2" charset="2"/>
              <a:buNone/>
            </a:pPr>
            <a:r>
              <a:rPr lang="sl-SI" sz="1800" b="1" dirty="0" smtClean="0">
                <a:latin typeface="Courier New" pitchFamily="49" charset="0"/>
                <a:cs typeface="Courier New" pitchFamily="49" charset="0"/>
              </a:rPr>
              <a:t>AFTER INSERT OR UPDATE </a:t>
            </a:r>
            <a:r>
              <a:rPr lang="sl-SI" sz="1800" dirty="0" smtClean="0">
                <a:latin typeface="Courier New" pitchFamily="49" charset="0"/>
                <a:cs typeface="Courier New" pitchFamily="49" charset="0"/>
              </a:rPr>
              <a:t>AS </a:t>
            </a:r>
          </a:p>
          <a:p>
            <a:pPr>
              <a:buFont typeface="Wingdings" pitchFamily="2" charset="2"/>
              <a:buNone/>
            </a:pPr>
            <a:r>
              <a:rPr lang="sl-SI" sz="1800" dirty="0" smtClean="0">
                <a:latin typeface="Courier New" pitchFamily="49" charset="0"/>
                <a:cs typeface="Courier New" pitchFamily="49" charset="0"/>
              </a:rPr>
              <a:t>BEGIN </a:t>
            </a:r>
          </a:p>
          <a:p>
            <a:pPr>
              <a:buFont typeface="Wingdings" pitchFamily="2" charset="2"/>
              <a:buNone/>
            </a:pPr>
            <a:r>
              <a:rPr lang="sl-SI" sz="1800" b="1" dirty="0" smtClean="0">
                <a:latin typeface="Courier New" pitchFamily="49" charset="0"/>
                <a:cs typeface="Courier New" pitchFamily="49" charset="0"/>
              </a:rPr>
              <a:t>IF INSERTING </a:t>
            </a:r>
            <a:r>
              <a:rPr lang="sl-SI" sz="1800" dirty="0" smtClean="0">
                <a:latin typeface="Courier New" pitchFamily="49" charset="0"/>
                <a:cs typeface="Courier New" pitchFamily="49" charset="0"/>
              </a:rPr>
              <a:t>THEN INSERT INTO Izdelki_log (IID, akcija, datum, nova_cena) VALUES (</a:t>
            </a:r>
            <a:r>
              <a:rPr lang="sl-SI" sz="1800" dirty="0" err="1" smtClean="0">
                <a:latin typeface="Courier New" pitchFamily="49" charset="0"/>
                <a:cs typeface="Courier New" pitchFamily="49" charset="0"/>
              </a:rPr>
              <a:t>NEW.IID</a:t>
            </a:r>
            <a:r>
              <a:rPr lang="sl-SI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sl-SI" sz="1800" b="1" dirty="0" smtClean="0">
                <a:latin typeface="Courier New" pitchFamily="49" charset="0"/>
                <a:cs typeface="Courier New" pitchFamily="49" charset="0"/>
              </a:rPr>
              <a:t>'I'</a:t>
            </a:r>
            <a:r>
              <a:rPr lang="sl-SI" sz="1800" dirty="0" smtClean="0">
                <a:latin typeface="Courier New" pitchFamily="49" charset="0"/>
                <a:cs typeface="Courier New" pitchFamily="49" charset="0"/>
              </a:rPr>
              <a:t>, 'NOW', </a:t>
            </a:r>
            <a:r>
              <a:rPr lang="sl-SI" sz="1800" dirty="0" err="1" smtClean="0">
                <a:latin typeface="Courier New" pitchFamily="49" charset="0"/>
                <a:cs typeface="Courier New" pitchFamily="49" charset="0"/>
              </a:rPr>
              <a:t>NEW.Cena</a:t>
            </a:r>
            <a:r>
              <a:rPr lang="sl-SI" sz="1800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buFont typeface="Wingdings" pitchFamily="2" charset="2"/>
              <a:buNone/>
            </a:pPr>
            <a:r>
              <a:rPr lang="sl-SI" sz="1800" dirty="0" smtClean="0">
                <a:latin typeface="Courier New" pitchFamily="49" charset="0"/>
                <a:cs typeface="Courier New" pitchFamily="49" charset="0"/>
              </a:rPr>
              <a:t>ELSE </a:t>
            </a:r>
            <a:r>
              <a:rPr lang="sl-SI" sz="1800" dirty="0" smtClean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>
              <a:buFont typeface="Wingdings" pitchFamily="2" charset="2"/>
              <a:buNone/>
            </a:pPr>
            <a:r>
              <a:rPr lang="sl-SI" sz="18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sl-SI" sz="1800" dirty="0" err="1" smtClean="0">
                <a:latin typeface="Courier New" pitchFamily="49" charset="0"/>
                <a:cs typeface="Courier New" pitchFamily="49" charset="0"/>
              </a:rPr>
              <a:t>new.iid</a:t>
            </a:r>
            <a:r>
              <a:rPr lang="sl-SI" sz="18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sl-SI" sz="1800" dirty="0" err="1" smtClean="0">
                <a:latin typeface="Courier New" pitchFamily="49" charset="0"/>
                <a:cs typeface="Courier New" pitchFamily="49" charset="0"/>
              </a:rPr>
              <a:t>old.iid</a:t>
            </a:r>
            <a:r>
              <a:rPr lang="sl-SI" sz="18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sl-SI" sz="1800" dirty="0" err="1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sl-SI" sz="18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sl-SI" sz="1800" dirty="0" err="1" smtClean="0">
                <a:latin typeface="Courier New" pitchFamily="49" charset="0"/>
                <a:cs typeface="Courier New" pitchFamily="49" charset="0"/>
              </a:rPr>
              <a:t>new.cena</a:t>
            </a:r>
            <a:r>
              <a:rPr lang="sl-SI" sz="1800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sl-SI" sz="1800" dirty="0" err="1" smtClean="0">
                <a:latin typeface="Courier New" pitchFamily="49" charset="0"/>
                <a:cs typeface="Courier New" pitchFamily="49" charset="0"/>
              </a:rPr>
              <a:t>old.cena</a:t>
            </a:r>
            <a:r>
              <a:rPr lang="sl-SI" sz="1800" dirty="0" smtClean="0">
                <a:latin typeface="Courier New" pitchFamily="49" charset="0"/>
                <a:cs typeface="Courier New" pitchFamily="49" charset="0"/>
              </a:rPr>
              <a:t>)) INSERT </a:t>
            </a:r>
            <a:r>
              <a:rPr lang="sl-SI" sz="1800" dirty="0" smtClean="0">
                <a:latin typeface="Courier New" pitchFamily="49" charset="0"/>
                <a:cs typeface="Courier New" pitchFamily="49" charset="0"/>
              </a:rPr>
              <a:t>INTO Izdelki_log (IID, akcija, datum, nova_cena) VALUES (</a:t>
            </a:r>
            <a:r>
              <a:rPr lang="sl-SI" sz="1800" dirty="0" err="1" smtClean="0">
                <a:latin typeface="Courier New" pitchFamily="49" charset="0"/>
                <a:cs typeface="Courier New" pitchFamily="49" charset="0"/>
              </a:rPr>
              <a:t>NEW.IID</a:t>
            </a:r>
            <a:r>
              <a:rPr lang="sl-SI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sl-SI" sz="1800" b="1" dirty="0" smtClean="0">
                <a:latin typeface="Courier New" pitchFamily="49" charset="0"/>
                <a:cs typeface="Courier New" pitchFamily="49" charset="0"/>
              </a:rPr>
              <a:t>'U'</a:t>
            </a:r>
            <a:r>
              <a:rPr lang="sl-SI" sz="1800" dirty="0" smtClean="0">
                <a:latin typeface="Courier New" pitchFamily="49" charset="0"/>
                <a:cs typeface="Courier New" pitchFamily="49" charset="0"/>
              </a:rPr>
              <a:t>, 'NOW', </a:t>
            </a:r>
            <a:r>
              <a:rPr lang="sl-SI" sz="1800" dirty="0" err="1" smtClean="0">
                <a:latin typeface="Courier New" pitchFamily="49" charset="0"/>
                <a:cs typeface="Courier New" pitchFamily="49" charset="0"/>
              </a:rPr>
              <a:t>NEW.Cena</a:t>
            </a:r>
            <a:r>
              <a:rPr lang="sl-SI" sz="1800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buFont typeface="Wingdings" pitchFamily="2" charset="2"/>
              <a:buNone/>
            </a:pPr>
            <a:r>
              <a:rPr lang="sl-SI" sz="1800" dirty="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>
              <a:buFont typeface="Wingdings" pitchFamily="2" charset="2"/>
              <a:buNone/>
            </a:pPr>
            <a:r>
              <a:rPr lang="sl-SI" sz="18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sl-SI" sz="1800" dirty="0" smtClean="0">
                <a:latin typeface="Courier New" pitchFamily="49" charset="0"/>
                <a:cs typeface="Courier New" pitchFamily="49" charset="0"/>
              </a:rPr>
              <a:t>!!</a:t>
            </a:r>
          </a:p>
        </p:txBody>
      </p:sp>
      <p:sp>
        <p:nvSpPr>
          <p:cNvPr id="4" name="Ograda datum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652F0CC-8226-4427-8611-072133470FE3}" type="datetime1">
              <a:rPr lang="sl-SI" smtClean="0"/>
              <a:pPr>
                <a:defRPr/>
              </a:pPr>
              <a:t>11.04.12</a:t>
            </a:fld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FA1BF1-37D5-494A-89A8-529E3BD25BC1}" type="slidenum">
              <a:rPr lang="sl-SI" smtClean="0"/>
              <a:pPr>
                <a:defRPr/>
              </a:pPr>
              <a:t>6</a:t>
            </a:fld>
            <a:endParaRPr lang="sl-SI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l-SI" dirty="0" smtClean="0"/>
              <a:t>Univerzalni sprožilci - naloge</a:t>
            </a:r>
            <a:endParaRPr lang="sl-SI" dirty="0"/>
          </a:p>
        </p:txBody>
      </p:sp>
      <p:sp>
        <p:nvSpPr>
          <p:cNvPr id="14339" name="Ograda vsebine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sl-SI" sz="1800" dirty="0" smtClean="0"/>
              <a:t>V PB </a:t>
            </a:r>
            <a:r>
              <a:rPr lang="sl-SI" sz="1800" dirty="0" err="1" smtClean="0"/>
              <a:t>glasbenaZbirka</a:t>
            </a:r>
            <a:r>
              <a:rPr lang="sl-SI" sz="1800" dirty="0" smtClean="0"/>
              <a:t> tabeli CD dodajte podatek datum vnosa in uporabnik. Napišite sprožilec, ki v primeru dodajanja ali posodabljanja podatkov tabele CD v atribut datum vnosa vpiše sistemski datum, v atribut uporabnik pa ime uporabnika.</a:t>
            </a:r>
          </a:p>
          <a:p>
            <a:endParaRPr lang="sl-SI" sz="1800" dirty="0"/>
          </a:p>
          <a:p>
            <a:pPr marL="0" indent="0">
              <a:buNone/>
            </a:pPr>
            <a:r>
              <a:rPr lang="sl-SI" sz="1800" dirty="0" smtClean="0"/>
              <a:t> </a:t>
            </a:r>
          </a:p>
          <a:p>
            <a:r>
              <a:rPr lang="sl-SI" sz="1800" dirty="0" smtClean="0"/>
              <a:t>Napišite sprožilec, ki v primeru brisanja avtorja najprej izbriše vse podatke o posnetkih tega avtorja (iz tabel Posnetek in Vsebina) in potem izbriše še samega avtorja.   // univerzalni sprožilec ni potreben</a:t>
            </a:r>
          </a:p>
        </p:txBody>
      </p:sp>
      <p:sp>
        <p:nvSpPr>
          <p:cNvPr id="4" name="Ograda datum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652F0CC-8226-4427-8611-072133470FE3}" type="datetime1">
              <a:rPr lang="sl-SI" smtClean="0"/>
              <a:pPr>
                <a:defRPr/>
              </a:pPr>
              <a:t>11.04.12</a:t>
            </a:fld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FD4181-2303-4810-B992-544476F42430}" type="slidenum">
              <a:rPr lang="sl-SI" smtClean="0"/>
              <a:pPr>
                <a:defRPr/>
              </a:pPr>
              <a:t>7</a:t>
            </a:fld>
            <a:endParaRPr lang="sl-SI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l-SI" dirty="0" smtClean="0"/>
              <a:t>Generatorji</a:t>
            </a:r>
            <a:endParaRPr lang="sl-SI" dirty="0"/>
          </a:p>
        </p:txBody>
      </p:sp>
      <p:sp>
        <p:nvSpPr>
          <p:cNvPr id="15363" name="Ograda vsebine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sl-SI" smtClean="0"/>
              <a:t>Omogočajo implementacijo podatkov tipa autoincrement</a:t>
            </a:r>
          </a:p>
          <a:p>
            <a:r>
              <a:rPr lang="sl-SI" smtClean="0"/>
              <a:t>Generatorji so shranjeni v PB </a:t>
            </a:r>
            <a:r>
              <a:rPr lang="sl-SI" smtClean="0">
                <a:sym typeface="Wingdings" pitchFamily="2" charset="2"/>
              </a:rPr>
              <a:t> možna uporaba enega generatorja za eno ali več tabel</a:t>
            </a:r>
            <a:endParaRPr lang="sl-SI" smtClean="0"/>
          </a:p>
          <a:p>
            <a:r>
              <a:rPr lang="sl-SI" smtClean="0"/>
              <a:t>Za realizacijo auto-inkerement podatkov uporabite trigger BEFORE INSERT z najvišjo možno prioriteto (POSITION 0).</a:t>
            </a:r>
          </a:p>
        </p:txBody>
      </p:sp>
      <p:sp>
        <p:nvSpPr>
          <p:cNvPr id="4" name="Ograda datum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652F0CC-8226-4427-8611-072133470FE3}" type="datetime1">
              <a:rPr lang="sl-SI" smtClean="0"/>
              <a:pPr>
                <a:defRPr/>
              </a:pPr>
              <a:t>11.04.12</a:t>
            </a:fld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49C6C0-8895-4AE8-AB64-BBBB17C298FA}" type="slidenum">
              <a:rPr lang="sl-SI" smtClean="0"/>
              <a:pPr>
                <a:defRPr/>
              </a:pPr>
              <a:t>8</a:t>
            </a:fld>
            <a:endParaRPr lang="sl-SI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l-SI" dirty="0" smtClean="0"/>
              <a:t>Stavki za delo z generatorji (klasična sintaksa)</a:t>
            </a:r>
            <a:endParaRPr lang="sl-SI" dirty="0"/>
          </a:p>
        </p:txBody>
      </p:sp>
      <p:sp>
        <p:nvSpPr>
          <p:cNvPr id="16387" name="Ograda vsebine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sl-SI" smtClean="0"/>
              <a:t>DDL:</a:t>
            </a:r>
          </a:p>
          <a:p>
            <a:pPr>
              <a:buFont typeface="Wingdings" pitchFamily="2" charset="2"/>
              <a:buNone/>
            </a:pPr>
            <a:r>
              <a:rPr lang="sl-SI" sz="2000" smtClean="0">
                <a:latin typeface="Courier New" pitchFamily="49" charset="0"/>
                <a:cs typeface="Courier New" pitchFamily="49" charset="0"/>
              </a:rPr>
              <a:t>CREATE GENERATOR ime;</a:t>
            </a:r>
          </a:p>
          <a:p>
            <a:pPr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SET GENERATOR </a:t>
            </a:r>
            <a:r>
              <a:rPr lang="sl-SI" sz="2000" smtClean="0">
                <a:latin typeface="Courier New" pitchFamily="49" charset="0"/>
                <a:cs typeface="Courier New" pitchFamily="49" charset="0"/>
              </a:rPr>
              <a:t>ime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 TO </a:t>
            </a:r>
            <a:r>
              <a:rPr lang="sl-SI" sz="2000" smtClean="0">
                <a:latin typeface="Courier New" pitchFamily="49" charset="0"/>
                <a:cs typeface="Courier New" pitchFamily="49" charset="0"/>
              </a:rPr>
              <a:t>vrednost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sl-SI" sz="2000" smtClean="0">
                <a:latin typeface="Courier New" pitchFamily="49" charset="0"/>
                <a:cs typeface="Courier New" pitchFamily="49" charset="0"/>
              </a:rPr>
              <a:t>DROP GENERATOR ime;</a:t>
            </a:r>
          </a:p>
          <a:p>
            <a:pPr>
              <a:buFont typeface="Wingdings" pitchFamily="2" charset="2"/>
              <a:buNone/>
            </a:pPr>
            <a:endParaRPr lang="sl-SI" sz="2000" smtClean="0">
              <a:latin typeface="Courier New" pitchFamily="49" charset="0"/>
              <a:cs typeface="Courier New" pitchFamily="49" charset="0"/>
            </a:endParaRPr>
          </a:p>
          <a:p>
            <a:r>
              <a:rPr lang="sl-SI" smtClean="0"/>
              <a:t>DML  v isql:</a:t>
            </a:r>
          </a:p>
          <a:p>
            <a:pPr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SELECT GEN_ID(</a:t>
            </a:r>
            <a:r>
              <a:rPr lang="sl-SI" sz="2000" smtClean="0">
                <a:latin typeface="Courier New" pitchFamily="49" charset="0"/>
                <a:cs typeface="Courier New" pitchFamily="49" charset="0"/>
              </a:rPr>
              <a:t>ime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sl-SI" sz="2000" smtClean="0">
                <a:latin typeface="Courier New" pitchFamily="49" charset="0"/>
                <a:cs typeface="Courier New" pitchFamily="49" charset="0"/>
              </a:rPr>
              <a:t>sprememba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) FROM RDB$DATABASE;</a:t>
            </a:r>
            <a:endParaRPr lang="sl-SI" sz="200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en-US" sz="2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mtClean="0"/>
              <a:t>DML </a:t>
            </a:r>
            <a:r>
              <a:rPr lang="sl-SI" smtClean="0"/>
              <a:t> v PSQL</a:t>
            </a:r>
            <a:endParaRPr lang="en-US" sz="200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sl-SI" sz="2000" smtClean="0">
                <a:latin typeface="Courier New" pitchFamily="49" charset="0"/>
                <a:cs typeface="Courier New" pitchFamily="49" charset="0"/>
              </a:rPr>
              <a:t>spremenljivka = GEN_ID( ime, sprememba);</a:t>
            </a:r>
          </a:p>
          <a:p>
            <a:r>
              <a:rPr lang="sl-SI" smtClean="0"/>
              <a:t>Za branje trenutne vrednosti, se v </a:t>
            </a:r>
            <a:r>
              <a:rPr lang="sl-SI" sz="2000" smtClean="0">
                <a:latin typeface="Courier New" pitchFamily="49" charset="0"/>
                <a:cs typeface="Courier New" pitchFamily="49" charset="0"/>
              </a:rPr>
              <a:t>sprememba </a:t>
            </a:r>
            <a:r>
              <a:rPr lang="sl-SI" smtClean="0"/>
              <a:t>vpiše 0.</a:t>
            </a:r>
          </a:p>
        </p:txBody>
      </p:sp>
      <p:sp>
        <p:nvSpPr>
          <p:cNvPr id="4" name="Ograda datum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652F0CC-8226-4427-8611-072133470FE3}" type="datetime1">
              <a:rPr lang="sl-SI" smtClean="0"/>
              <a:pPr>
                <a:defRPr/>
              </a:pPr>
              <a:t>11.04.12</a:t>
            </a:fld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04748C-8019-430B-BD8C-00E2335D5090}" type="slidenum">
              <a:rPr lang="sl-SI" smtClean="0"/>
              <a:pPr>
                <a:defRPr/>
              </a:pPr>
              <a:t>9</a:t>
            </a:fld>
            <a:endParaRPr lang="sl-SI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ltana">
  <a:themeElements>
    <a:clrScheme name="Altan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Altan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ltan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isar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isar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Altana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2430</TotalTime>
  <Words>736</Words>
  <Application>Microsoft Office PowerPoint</Application>
  <PresentationFormat>Diaprojekcija na zaslonu (4:3)</PresentationFormat>
  <Paragraphs>130</Paragraphs>
  <Slides>12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diapozitivov</vt:lpstr>
      </vt:variant>
      <vt:variant>
        <vt:i4>12</vt:i4>
      </vt:variant>
    </vt:vector>
  </HeadingPairs>
  <TitlesOfParts>
    <vt:vector size="13" baseType="lpstr">
      <vt:lpstr>Altana</vt:lpstr>
      <vt:lpstr>Sprožilci (Triggers)</vt:lpstr>
      <vt:lpstr>UNIVERZALNI SPROŽILCI</vt:lpstr>
      <vt:lpstr>UNIVERZALNI SPROŽILCI (nad.)</vt:lpstr>
      <vt:lpstr>1. Primer brez uporabe univerzalnih sprožilcev</vt:lpstr>
      <vt:lpstr>1. primer z uporabo univerzalnih sprožilcev</vt:lpstr>
      <vt:lpstr>2. Primer univerzalnega sprožilca</vt:lpstr>
      <vt:lpstr>Univerzalni sprožilci - naloge</vt:lpstr>
      <vt:lpstr>Generatorji</vt:lpstr>
      <vt:lpstr>Stavki za delo z generatorji (klasična sintaksa)</vt:lpstr>
      <vt:lpstr>Stavki za delo z generatorji (Firebird 2 sintaksa)</vt:lpstr>
      <vt:lpstr>Primer generatorja</vt:lpstr>
      <vt:lpstr>Naloge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Programiranje podatkovnega strežnika</dc:title>
  <dc:creator>Mit</dc:creator>
  <cp:lastModifiedBy>ERSSG</cp:lastModifiedBy>
  <cp:revision>289</cp:revision>
  <dcterms:created xsi:type="dcterms:W3CDTF">2010-10-09T20:25:01Z</dcterms:created>
  <dcterms:modified xsi:type="dcterms:W3CDTF">2012-04-11T21:02:27Z</dcterms:modified>
</cp:coreProperties>
</file>