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3000" u="none" kumimoji="0" normalizeH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 b="def" i="def"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 b="def" i="def"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6" name="Shape 236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tif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.tif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6129359" y="5143500"/>
            <a:ext cx="17780001" cy="2434233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485464"/>
                </a:solidFill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2" name="Rectangle"/>
          <p:cNvSpPr/>
          <p:nvPr/>
        </p:nvSpPr>
        <p:spPr>
          <a:xfrm>
            <a:off x="-25400" y="-8467"/>
            <a:ext cx="4187561" cy="13732935"/>
          </a:xfrm>
          <a:prstGeom prst="rect">
            <a:avLst/>
          </a:prstGeom>
          <a:solidFill>
            <a:srgbClr val="373741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3" name="Rectangle"/>
          <p:cNvSpPr/>
          <p:nvPr/>
        </p:nvSpPr>
        <p:spPr>
          <a:xfrm>
            <a:off x="8466" y="1184076"/>
            <a:ext cx="24367068" cy="2921001"/>
          </a:xfrm>
          <a:prstGeom prst="rect">
            <a:avLst/>
          </a:prstGeom>
          <a:solidFill>
            <a:srgbClr val="F2F2DB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14" name="JANI ANTTILA"/>
          <p:cNvSpPr txBox="1"/>
          <p:nvPr/>
        </p:nvSpPr>
        <p:spPr>
          <a:xfrm>
            <a:off x="6112426" y="1286924"/>
            <a:ext cx="10931519" cy="1691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12000">
                <a:solidFill>
                  <a:srgbClr val="485464"/>
                </a:solidFill>
              </a:defRPr>
            </a:lvl1pPr>
          </a:lstStyle>
          <a:p>
            <a:pPr/>
            <a:r>
              <a:t>JANI ANTTILA</a:t>
            </a:r>
          </a:p>
        </p:txBody>
      </p:sp>
      <p:sp>
        <p:nvSpPr>
          <p:cNvPr id="15" name="Independent Consultant"/>
          <p:cNvSpPr txBox="1"/>
          <p:nvPr/>
        </p:nvSpPr>
        <p:spPr>
          <a:xfrm>
            <a:off x="6112426" y="2792149"/>
            <a:ext cx="10931519" cy="1210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l">
              <a:defRPr sz="7100">
                <a:solidFill>
                  <a:srgbClr val="373741"/>
                </a:solidFill>
              </a:defRPr>
            </a:lvl1pPr>
          </a:lstStyle>
          <a:p>
            <a:pPr/>
            <a:r>
              <a:t>Independent Consultant</a:t>
            </a:r>
          </a:p>
        </p:txBody>
      </p:sp>
      <p:pic>
        <p:nvPicPr>
          <p:cNvPr id="16" name="CTA_Logo_Transparent.png" descr="CTA_Logo_Transparent.png"/>
          <p:cNvPicPr>
            <a:picLocks noChangeAspect="1"/>
          </p:cNvPicPr>
          <p:nvPr/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9188591" y="1619249"/>
            <a:ext cx="2734382" cy="2050787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Title Text"/>
          <p:cNvSpPr txBox="1"/>
          <p:nvPr>
            <p:ph type="body" sz="quarter" idx="13"/>
          </p:nvPr>
        </p:nvSpPr>
        <p:spPr>
          <a:xfrm>
            <a:off x="6129359" y="8506933"/>
            <a:ext cx="17780001" cy="1859691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SzTx/>
              <a:buNone/>
              <a:defRPr sz="5400"/>
            </a:lvl1pPr>
          </a:lstStyle>
          <a:p>
            <a:pPr/>
            <a:r>
              <a:t>Title Text</a:t>
            </a:r>
          </a:p>
        </p:txBody>
      </p:sp>
      <p:grpSp>
        <p:nvGrpSpPr>
          <p:cNvPr id="27" name="Group"/>
          <p:cNvGrpSpPr/>
          <p:nvPr/>
        </p:nvGrpSpPr>
        <p:grpSpPr>
          <a:xfrm>
            <a:off x="698" y="593443"/>
            <a:ext cx="4135364" cy="12817262"/>
            <a:chOff x="0" y="0"/>
            <a:chExt cx="4135363" cy="12817260"/>
          </a:xfrm>
        </p:grpSpPr>
        <p:pic>
          <p:nvPicPr>
            <p:cNvPr id="18" name="Contact Details QR Code.png" descr="Contact Details QR Cod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705027" y="10091952"/>
              <a:ext cx="2725309" cy="27253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" name="PROFILE"/>
            <p:cNvSpPr txBox="1"/>
            <p:nvPr/>
          </p:nvSpPr>
          <p:spPr>
            <a:xfrm>
              <a:off x="160866" y="4343915"/>
              <a:ext cx="3463984" cy="56044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solidFill>
                    <a:srgbClr val="F2F2DB"/>
                  </a:solidFill>
                </a:defRPr>
              </a:lvl1pPr>
            </a:lstStyle>
            <a:p>
              <a:pPr/>
              <a:r>
                <a:t>PROFILE</a:t>
              </a:r>
            </a:p>
          </p:txBody>
        </p:sp>
        <p:sp>
          <p:nvSpPr>
            <p:cNvPr id="20" name="I discover, model and manage application portfolios for Windows upgrades and new virtualization technology deployments."/>
            <p:cNvSpPr txBox="1"/>
            <p:nvPr/>
          </p:nvSpPr>
          <p:spPr>
            <a:xfrm>
              <a:off x="162681" y="4961256"/>
              <a:ext cx="3810001" cy="2606600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spcBef>
                  <a:spcPts val="4500"/>
                </a:spcBef>
                <a:defRPr b="0" sz="2700">
                  <a:solidFill>
                    <a:srgbClr val="FFFFFF"/>
                  </a:solidFill>
                </a:defRPr>
              </a:lvl1pPr>
            </a:lstStyle>
            <a:p>
              <a:pPr/>
              <a:r>
                <a:t>I discover, model and manage application portfolios for Windows upgrades and new virtualization technology deployments.</a:t>
              </a:r>
            </a:p>
          </p:txBody>
        </p:sp>
        <p:sp>
          <p:nvSpPr>
            <p:cNvPr id="21" name="Circle"/>
            <p:cNvSpPr/>
            <p:nvPr/>
          </p:nvSpPr>
          <p:spPr>
            <a:xfrm>
              <a:off x="16549" y="0"/>
              <a:ext cx="4102266" cy="4102266"/>
            </a:xfrm>
            <a:prstGeom prst="ellipse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pic>
          <p:nvPicPr>
            <p:cNvPr id="22" name="Janianttilalogo_round480x480.png" descr="Janianttilalogo_round480x480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134415" y="134800"/>
              <a:ext cx="3832667" cy="383266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grpSp>
          <p:nvGrpSpPr>
            <p:cNvPr id="25" name="Group"/>
            <p:cNvGrpSpPr/>
            <p:nvPr/>
          </p:nvGrpSpPr>
          <p:grpSpPr>
            <a:xfrm>
              <a:off x="227908" y="8094946"/>
              <a:ext cx="3329900" cy="683978"/>
              <a:chOff x="0" y="0"/>
              <a:chExt cx="3329898" cy="683976"/>
            </a:xfrm>
          </p:grpSpPr>
          <p:pic>
            <p:nvPicPr>
              <p:cNvPr id="23" name="Image" descr="Image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0" y="0"/>
                <a:ext cx="683976" cy="683977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4" name="@jani_anttila"/>
              <p:cNvSpPr txBox="1"/>
              <p:nvPr/>
            </p:nvSpPr>
            <p:spPr>
              <a:xfrm>
                <a:off x="306413" y="0"/>
                <a:ext cx="3023486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@jani_anttila</a:t>
                </a:r>
              </a:p>
            </p:txBody>
          </p:sp>
        </p:grpSp>
        <p:sp>
          <p:nvSpPr>
            <p:cNvPr id="26" name="www.janianttila.com"/>
            <p:cNvSpPr txBox="1"/>
            <p:nvPr/>
          </p:nvSpPr>
          <p:spPr>
            <a:xfrm>
              <a:off x="0" y="8747069"/>
              <a:ext cx="4135364" cy="54813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 b="0">
                  <a:solidFill>
                    <a:srgbClr val="FFFFFF"/>
                  </a:solidFill>
                </a:defRPr>
              </a:lvl1pPr>
            </a:lstStyle>
            <a:p>
              <a:pPr/>
              <a:r>
                <a:t>www.janianttila.com</a:t>
              </a:r>
            </a:p>
          </p:txBody>
        </p:sp>
      </p:grpSp>
      <p:sp>
        <p:nvSpPr>
          <p:cNvPr id="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–Johnny Appleseed"/>
          <p:cNvSpPr txBox="1"/>
          <p:nvPr>
            <p:ph type="body" sz="quarter" idx="13"/>
          </p:nvPr>
        </p:nvSpPr>
        <p:spPr>
          <a:xfrm>
            <a:off x="5400377" y="8953500"/>
            <a:ext cx="16608723" cy="58552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i="1" sz="3200"/>
            </a:lvl1pPr>
          </a:lstStyle>
          <a:p>
            <a:pPr/>
            <a:r>
              <a:t>–Johnny Appleseed</a:t>
            </a:r>
          </a:p>
        </p:txBody>
      </p:sp>
      <p:sp>
        <p:nvSpPr>
          <p:cNvPr id="200" name="“Type a quote here.”"/>
          <p:cNvSpPr txBox="1"/>
          <p:nvPr>
            <p:ph type="body" sz="quarter" idx="14"/>
          </p:nvPr>
        </p:nvSpPr>
        <p:spPr>
          <a:xfrm>
            <a:off x="5400377" y="6079441"/>
            <a:ext cx="16608723" cy="820518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“Type a quote here.” </a:t>
            </a:r>
          </a:p>
        </p:txBody>
      </p:sp>
      <p:grpSp>
        <p:nvGrpSpPr>
          <p:cNvPr id="213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201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202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212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203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04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205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206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207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210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208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209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211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2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Image"/>
          <p:cNvSpPr/>
          <p:nvPr>
            <p:ph type="pic" idx="13"/>
          </p:nvPr>
        </p:nvSpPr>
        <p:spPr>
          <a:xfrm>
            <a:off x="0" y="0"/>
            <a:ext cx="24384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Image"/>
          <p:cNvSpPr/>
          <p:nvPr>
            <p:ph type="pic" idx="13"/>
          </p:nvPr>
        </p:nvSpPr>
        <p:spPr>
          <a:xfrm>
            <a:off x="4405045" y="250181"/>
            <a:ext cx="19791727" cy="953551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6" name="Title Text"/>
          <p:cNvSpPr txBox="1"/>
          <p:nvPr>
            <p:ph type="title"/>
          </p:nvPr>
        </p:nvSpPr>
        <p:spPr>
          <a:xfrm>
            <a:off x="4573289" y="9512300"/>
            <a:ext cx="19175711" cy="20066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37" name="Body Level One…"/>
          <p:cNvSpPr txBox="1"/>
          <p:nvPr>
            <p:ph type="body" sz="quarter" idx="1"/>
          </p:nvPr>
        </p:nvSpPr>
        <p:spPr>
          <a:xfrm>
            <a:off x="4573289" y="11442700"/>
            <a:ext cx="19175711" cy="15875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50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38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39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49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40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41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42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43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44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47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45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46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48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5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itle Text"/>
          <p:cNvSpPr txBox="1"/>
          <p:nvPr>
            <p:ph type="title"/>
          </p:nvPr>
        </p:nvSpPr>
        <p:spPr>
          <a:xfrm>
            <a:off x="4523978" y="4533900"/>
            <a:ext cx="19606022" cy="46482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71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59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60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70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61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62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63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64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65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68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66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67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69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7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Image"/>
          <p:cNvSpPr/>
          <p:nvPr>
            <p:ph type="pic" sz="half" idx="13"/>
          </p:nvPr>
        </p:nvSpPr>
        <p:spPr>
          <a:xfrm>
            <a:off x="14283580" y="831850"/>
            <a:ext cx="9525001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80" name="Title Text"/>
          <p:cNvSpPr txBox="1"/>
          <p:nvPr>
            <p:ph type="title"/>
          </p:nvPr>
        </p:nvSpPr>
        <p:spPr>
          <a:xfrm>
            <a:off x="5029976" y="3993852"/>
            <a:ext cx="8385789" cy="1644948"/>
          </a:xfrm>
          <a:prstGeom prst="rect">
            <a:avLst/>
          </a:prstGeom>
        </p:spPr>
        <p:txBody>
          <a:bodyPr anchor="b"/>
          <a:lstStyle>
            <a:lvl1pPr algn="l">
              <a:defRPr sz="5000"/>
            </a:lvl1pPr>
          </a:lstStyle>
          <a:p>
            <a:pPr/>
            <a:r>
              <a:t>Title Text</a:t>
            </a:r>
          </a:p>
        </p:txBody>
      </p:sp>
      <p:sp>
        <p:nvSpPr>
          <p:cNvPr id="81" name="Body Level One…"/>
          <p:cNvSpPr txBox="1"/>
          <p:nvPr>
            <p:ph type="body" sz="quarter" idx="1"/>
          </p:nvPr>
        </p:nvSpPr>
        <p:spPr>
          <a:xfrm>
            <a:off x="5029976" y="6146800"/>
            <a:ext cx="8385789" cy="5727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400"/>
            </a:lvl1pPr>
            <a:lvl2pPr marL="0" indent="228600" algn="ctr">
              <a:spcBef>
                <a:spcPts val="0"/>
              </a:spcBef>
              <a:buSzTx/>
              <a:buNone/>
              <a:defRPr sz="5400"/>
            </a:lvl2pPr>
            <a:lvl3pPr marL="0" indent="457200" algn="ctr">
              <a:spcBef>
                <a:spcPts val="0"/>
              </a:spcBef>
              <a:buSzTx/>
              <a:buNone/>
              <a:defRPr sz="5400"/>
            </a:lvl3pPr>
            <a:lvl4pPr marL="0" indent="685800" algn="ctr">
              <a:spcBef>
                <a:spcPts val="0"/>
              </a:spcBef>
              <a:buSzTx/>
              <a:buNone/>
              <a:defRPr sz="5400"/>
            </a:lvl4pPr>
            <a:lvl5pPr marL="0" indent="914400" algn="ctr">
              <a:spcBef>
                <a:spcPts val="0"/>
              </a:spcBef>
              <a:buSzTx/>
              <a:buNone/>
              <a:defRPr sz="5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94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82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83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93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84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85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86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87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88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91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89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90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92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9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itle Text"/>
          <p:cNvSpPr txBox="1"/>
          <p:nvPr>
            <p:ph type="title"/>
          </p:nvPr>
        </p:nvSpPr>
        <p:spPr>
          <a:xfrm>
            <a:off x="4932759" y="355600"/>
            <a:ext cx="18679617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grpSp>
        <p:nvGrpSpPr>
          <p:cNvPr id="115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103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04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14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105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06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107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108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09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12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110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11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113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11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itle Text"/>
          <p:cNvSpPr txBox="1"/>
          <p:nvPr>
            <p:ph type="title"/>
          </p:nvPr>
        </p:nvSpPr>
        <p:spPr>
          <a:xfrm>
            <a:off x="4834433" y="355600"/>
            <a:ext cx="17860467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24" name="Body Level One…"/>
          <p:cNvSpPr txBox="1"/>
          <p:nvPr>
            <p:ph type="body" idx="1"/>
          </p:nvPr>
        </p:nvSpPr>
        <p:spPr>
          <a:xfrm>
            <a:off x="4834433" y="3149600"/>
            <a:ext cx="17860467" cy="92964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37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125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26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36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127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28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129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130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31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34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132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33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135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13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Image"/>
          <p:cNvSpPr/>
          <p:nvPr>
            <p:ph type="pic" sz="half" idx="13"/>
          </p:nvPr>
        </p:nvSpPr>
        <p:spPr>
          <a:xfrm>
            <a:off x="13169900" y="3149600"/>
            <a:ext cx="9525000" cy="929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46" name="Title Text"/>
          <p:cNvSpPr txBox="1"/>
          <p:nvPr>
            <p:ph type="title"/>
          </p:nvPr>
        </p:nvSpPr>
        <p:spPr>
          <a:xfrm>
            <a:off x="4513560" y="355600"/>
            <a:ext cx="18181340" cy="2286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47" name="Body Level One…"/>
          <p:cNvSpPr txBox="1"/>
          <p:nvPr>
            <p:ph type="body" sz="half" idx="1"/>
          </p:nvPr>
        </p:nvSpPr>
        <p:spPr>
          <a:xfrm>
            <a:off x="4513560" y="3149600"/>
            <a:ext cx="8304940" cy="9296400"/>
          </a:xfrm>
          <a:prstGeom prst="rect">
            <a:avLst/>
          </a:prstGeom>
        </p:spPr>
        <p:txBody>
          <a:bodyPr/>
          <a:lstStyle>
            <a:lvl1pPr marL="558800" indent="-558800">
              <a:spcBef>
                <a:spcPts val="4500"/>
              </a:spcBef>
              <a:defRPr sz="3800"/>
            </a:lvl1pPr>
            <a:lvl2pPr marL="1117600" indent="-558800">
              <a:spcBef>
                <a:spcPts val="4500"/>
              </a:spcBef>
              <a:defRPr sz="3800"/>
            </a:lvl2pPr>
            <a:lvl3pPr marL="1676400" indent="-558800">
              <a:spcBef>
                <a:spcPts val="4500"/>
              </a:spcBef>
              <a:defRPr sz="3800"/>
            </a:lvl3pPr>
            <a:lvl4pPr marL="2235200" indent="-558800">
              <a:spcBef>
                <a:spcPts val="4500"/>
              </a:spcBef>
              <a:defRPr sz="3800"/>
            </a:lvl4pPr>
            <a:lvl5pPr marL="2794000" indent="-558800">
              <a:spcBef>
                <a:spcPts val="4500"/>
              </a:spcBef>
              <a:defRPr sz="3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60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148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49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59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150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51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152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153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54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57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155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56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158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16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Body Level One…"/>
          <p:cNvSpPr txBox="1"/>
          <p:nvPr>
            <p:ph type="body" idx="1"/>
          </p:nvPr>
        </p:nvSpPr>
        <p:spPr>
          <a:xfrm>
            <a:off x="5424289" y="1778000"/>
            <a:ext cx="17270611" cy="10160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grpSp>
        <p:nvGrpSpPr>
          <p:cNvPr id="181" name="Group"/>
          <p:cNvGrpSpPr/>
          <p:nvPr/>
        </p:nvGrpSpPr>
        <p:grpSpPr>
          <a:xfrm>
            <a:off x="-25400" y="-8467"/>
            <a:ext cx="4221428" cy="13732935"/>
            <a:chOff x="0" y="0"/>
            <a:chExt cx="4221427" cy="13732933"/>
          </a:xfrm>
        </p:grpSpPr>
        <p:sp>
          <p:nvSpPr>
            <p:cNvPr id="169" name="Rectangle"/>
            <p:cNvSpPr/>
            <p:nvPr/>
          </p:nvSpPr>
          <p:spPr>
            <a:xfrm>
              <a:off x="0" y="0"/>
              <a:ext cx="4187561" cy="13732934"/>
            </a:xfrm>
            <a:prstGeom prst="rect">
              <a:avLst/>
            </a:prstGeom>
            <a:solidFill>
              <a:srgbClr val="373741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sp>
          <p:nvSpPr>
            <p:cNvPr id="170" name="Rectangle"/>
            <p:cNvSpPr/>
            <p:nvPr/>
          </p:nvSpPr>
          <p:spPr>
            <a:xfrm>
              <a:off x="33866" y="1192543"/>
              <a:ext cx="4187562" cy="2921001"/>
            </a:xfrm>
            <a:prstGeom prst="rect">
              <a:avLst/>
            </a:prstGeom>
            <a:solidFill>
              <a:srgbClr val="F2F2DB"/>
            </a:solidFill>
            <a:ln w="12700" cap="flat">
              <a:noFill/>
              <a:miter lim="400000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  <p:grpSp>
          <p:nvGrpSpPr>
            <p:cNvPr id="180" name="Group"/>
            <p:cNvGrpSpPr/>
            <p:nvPr/>
          </p:nvGrpSpPr>
          <p:grpSpPr>
            <a:xfrm>
              <a:off x="26098" y="601910"/>
              <a:ext cx="4135364" cy="12817261"/>
              <a:chOff x="0" y="0"/>
              <a:chExt cx="4135363" cy="12817260"/>
            </a:xfrm>
          </p:grpSpPr>
          <p:pic>
            <p:nvPicPr>
              <p:cNvPr id="171" name="Contact Details QR Code.png" descr="Contact Details QR Code.png"/>
              <p:cNvPicPr>
                <a:picLocks noChangeAspect="1"/>
              </p:cNvPicPr>
              <p:nvPr/>
            </p:nvPicPr>
            <p:blipFill>
              <a:blip r:embed="rId2">
                <a:extLst/>
              </a:blip>
              <a:stretch>
                <a:fillRect/>
              </a:stretch>
            </p:blipFill>
            <p:spPr>
              <a:xfrm>
                <a:off x="705027" y="10091952"/>
                <a:ext cx="2725309" cy="27253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172" name="PROFILE"/>
              <p:cNvSpPr txBox="1"/>
              <p:nvPr/>
            </p:nvSpPr>
            <p:spPr>
              <a:xfrm>
                <a:off x="160866" y="4343915"/>
                <a:ext cx="3463984" cy="560449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defRPr>
                    <a:solidFill>
                      <a:srgbClr val="F2F2DB"/>
                    </a:solidFill>
                  </a:defRPr>
                </a:lvl1pPr>
              </a:lstStyle>
              <a:p>
                <a:pPr/>
                <a:r>
                  <a:t>PROFILE</a:t>
                </a:r>
              </a:p>
            </p:txBody>
          </p:sp>
          <p:sp>
            <p:nvSpPr>
              <p:cNvPr id="173" name="I discover, model and manage application portfolios for Windows upgrades and new virtualization technology deployments."/>
              <p:cNvSpPr txBox="1"/>
              <p:nvPr/>
            </p:nvSpPr>
            <p:spPr>
              <a:xfrm>
                <a:off x="162681" y="4961256"/>
                <a:ext cx="3810001" cy="2606600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 algn="l">
                  <a:spcBef>
                    <a:spcPts val="4500"/>
                  </a:spcBef>
                  <a:defRPr b="0" sz="270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I discover, model and manage application portfolios for Windows upgrades and new virtualization technology deployments.</a:t>
                </a:r>
              </a:p>
            </p:txBody>
          </p:sp>
          <p:sp>
            <p:nvSpPr>
              <p:cNvPr id="174" name="Circle"/>
              <p:cNvSpPr/>
              <p:nvPr/>
            </p:nvSpPr>
            <p:spPr>
              <a:xfrm>
                <a:off x="16549" y="0"/>
                <a:ext cx="4102266" cy="4102266"/>
              </a:xfrm>
              <a:prstGeom prst="ellipse">
                <a:avLst/>
              </a:prstGeom>
              <a:solidFill>
                <a:srgbClr val="F2F2D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0" tIns="0" rIns="0" bIns="0" numCol="1" anchor="ctr">
                <a:noAutofit/>
              </a:bodyPr>
              <a:lstStyle/>
              <a:p>
                <a:pPr>
                  <a:defRPr b="0" sz="320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</a:p>
            </p:txBody>
          </p:sp>
          <p:pic>
            <p:nvPicPr>
              <p:cNvPr id="175" name="Janianttilalogo_round480x480.png" descr="Janianttilalogo_round480x480.png"/>
              <p:cNvPicPr>
                <a:picLocks noChangeAspect="1"/>
              </p:cNvPicPr>
              <p:nvPr/>
            </p:nvPicPr>
            <p:blipFill>
              <a:blip r:embed="rId3">
                <a:extLst/>
              </a:blip>
              <a:stretch>
                <a:fillRect/>
              </a:stretch>
            </p:blipFill>
            <p:spPr>
              <a:xfrm>
                <a:off x="134415" y="134800"/>
                <a:ext cx="3832667" cy="3832666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grpSp>
            <p:nvGrpSpPr>
              <p:cNvPr id="178" name="Group"/>
              <p:cNvGrpSpPr/>
              <p:nvPr/>
            </p:nvGrpSpPr>
            <p:grpSpPr>
              <a:xfrm>
                <a:off x="227908" y="8094946"/>
                <a:ext cx="3329900" cy="683978"/>
                <a:chOff x="0" y="0"/>
                <a:chExt cx="3329898" cy="683976"/>
              </a:xfrm>
            </p:grpSpPr>
            <p:pic>
              <p:nvPicPr>
                <p:cNvPr id="176" name="Image" descr="Image"/>
                <p:cNvPicPr>
                  <a:picLocks noChangeAspect="1"/>
                </p:cNvPicPr>
                <p:nvPr/>
              </p:nvPicPr>
              <p:blipFill>
                <a:blip r:embed="rId4">
                  <a:extLst/>
                </a:blip>
                <a:stretch>
                  <a:fillRect/>
                </a:stretch>
              </p:blipFill>
              <p:spPr>
                <a:xfrm>
                  <a:off x="0" y="0"/>
                  <a:ext cx="683976" cy="683977"/>
                </a:xfrm>
                <a:prstGeom prst="rect">
                  <a:avLst/>
                </a:prstGeom>
                <a:ln w="12700" cap="flat">
                  <a:noFill/>
                  <a:miter lim="400000"/>
                </a:ln>
                <a:effectLst/>
              </p:spPr>
            </p:pic>
            <p:sp>
              <p:nvSpPr>
                <p:cNvPr id="177" name="@jani_anttila"/>
                <p:cNvSpPr txBox="1"/>
                <p:nvPr/>
              </p:nvSpPr>
              <p:spPr>
                <a:xfrm>
                  <a:off x="306413" y="0"/>
                  <a:ext cx="3023486" cy="548133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  <a:extLst>
                  <a:ext uri="{C572A759-6A51-4108-AA02-DFA0A04FC94B}">
                    <ma14:wrappingTextBoxFlag xmlns:ma14="http://schemas.microsoft.com/office/mac/drawingml/2011/main" val="1"/>
                  </a:ext>
                </a:extLst>
              </p:spPr>
              <p:txBody>
                <a:bodyPr wrap="square" lIns="50800" tIns="50800" rIns="50800" bIns="50800" numCol="1" anchor="ctr">
                  <a:spAutoFit/>
                </a:bodyPr>
                <a:lstStyle>
                  <a:lvl1pPr>
                    <a:defRPr b="0">
                      <a:solidFill>
                        <a:srgbClr val="FFFFFF"/>
                      </a:solidFill>
                    </a:defRPr>
                  </a:lvl1pPr>
                </a:lstStyle>
                <a:p>
                  <a:pPr/>
                  <a:r>
                    <a:t>@jani_anttila</a:t>
                  </a:r>
                </a:p>
              </p:txBody>
            </p:sp>
          </p:grpSp>
          <p:sp>
            <p:nvSpPr>
              <p:cNvPr id="179" name="www.janianttila.com"/>
              <p:cNvSpPr txBox="1"/>
              <p:nvPr/>
            </p:nvSpPr>
            <p:spPr>
              <a:xfrm>
                <a:off x="0" y="8747069"/>
                <a:ext cx="4135364" cy="548133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spAutoFit/>
              </a:bodyPr>
              <a:lstStyle>
                <a:lvl1pPr>
                  <a:defRPr b="0">
                    <a:solidFill>
                      <a:srgbClr val="FFFFFF"/>
                    </a:solidFill>
                  </a:defRPr>
                </a:lvl1pPr>
              </a:lstStyle>
              <a:p>
                <a:pPr/>
                <a:r>
                  <a:t>www.janianttila.com</a:t>
                </a:r>
              </a:p>
            </p:txBody>
          </p:sp>
        </p:grpSp>
      </p:grpSp>
      <p:sp>
        <p:nvSpPr>
          <p:cNvPr id="1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Image"/>
          <p:cNvSpPr/>
          <p:nvPr>
            <p:ph type="pic" sz="quarter" idx="13"/>
          </p:nvPr>
        </p:nvSpPr>
        <p:spPr>
          <a:xfrm>
            <a:off x="15760700" y="70485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0" name="Image"/>
          <p:cNvSpPr/>
          <p:nvPr>
            <p:ph type="pic" sz="quarter" idx="14"/>
          </p:nvPr>
        </p:nvSpPr>
        <p:spPr>
          <a:xfrm>
            <a:off x="15760700" y="1130300"/>
            <a:ext cx="7404100" cy="5549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1" name="Image"/>
          <p:cNvSpPr/>
          <p:nvPr>
            <p:ph type="pic" idx="15"/>
          </p:nvPr>
        </p:nvSpPr>
        <p:spPr>
          <a:xfrm>
            <a:off x="1206500" y="1130300"/>
            <a:ext cx="14173200" cy="114681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1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24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1200" u="none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b="0" baseline="0" cap="none" i="0" spc="0" strike="noStrike" sz="4800" u="none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400" u="none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tif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image" Target="../media/image3.jpe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9.png"/></Relationships>
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0.png"/></Relationships>
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
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tif"/></Relationships>
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Relationship Id="rId3" Type="http://schemas.openxmlformats.org/officeDocument/2006/relationships/image" Target="../media/image19.png"/></Relationships>
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tif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tif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tif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tif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tif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Application lifecycle and metadata management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 defTabSz="561340">
              <a:defRPr sz="7616"/>
            </a:lvl1pPr>
          </a:lstStyle>
          <a:p>
            <a:pPr/>
            <a:r>
              <a:t>Application lifecycle and metadata management</a:t>
            </a:r>
          </a:p>
        </p:txBody>
      </p:sp>
      <p:sp>
        <p:nvSpPr>
          <p:cNvPr id="239" name="Citrix User Group Community"/>
          <p:cNvSpPr txBox="1"/>
          <p:nvPr>
            <p:ph type="body" idx="13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Citrix User Group Community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9230" y="3598396"/>
            <a:ext cx="13970001" cy="928234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7" name="Group"/>
          <p:cNvGrpSpPr/>
          <p:nvPr/>
        </p:nvGrpSpPr>
        <p:grpSpPr>
          <a:xfrm>
            <a:off x="9171640" y="304655"/>
            <a:ext cx="10313380" cy="13106690"/>
            <a:chOff x="0" y="0"/>
            <a:chExt cx="10313379" cy="13106688"/>
          </a:xfrm>
        </p:grpSpPr>
        <p:pic>
          <p:nvPicPr>
            <p:cNvPr id="274" name="Effort-calculator-pie-charts2.jpg" descr="Effort-calculator-pie-charts2.jp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30" y="0"/>
              <a:ext cx="10302921" cy="408918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5" name="effort-calculator-worksheet1.jpg" descr="effort-calculator-worksheet1.jp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230" y="4177608"/>
              <a:ext cx="10302921" cy="4330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6" name="effort-calculator-hours2.jpg" descr="effort-calculator-hours2.jp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8776324"/>
              <a:ext cx="10313380" cy="433036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Reportslider1.png" descr="Reportslider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6381" y="1055190"/>
            <a:ext cx="23711510" cy="1185575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1" name="Picture 40" descr="Picture 4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02319" y="2263437"/>
            <a:ext cx="23581037" cy="8348973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ID="9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dissolve" transition="in">
                                      <p:cBhvr>
                                        <p:cTn id="7" dur="25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81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Reportslider2.png" descr="Reportslider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85769" y="1056740"/>
            <a:ext cx="24555538" cy="1227776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5" name="Reportslider3.png" descr="Reportslider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89382" y="3281963"/>
            <a:ext cx="24762764" cy="123813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Reportslider4.png" descr="Reportslider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199982" y="662009"/>
            <a:ext cx="24783964" cy="1239198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Picture 1" descr="Picture 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12335" y="2485471"/>
            <a:ext cx="23959330" cy="945542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Automation</a:t>
            </a:r>
          </a:p>
        </p:txBody>
      </p:sp>
      <p:pic>
        <p:nvPicPr>
          <p:cNvPr id="292" name="Picture 9" descr="Picture 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42762" y="2820433"/>
            <a:ext cx="5590964" cy="10018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93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003055" y="3136071"/>
            <a:ext cx="12919609" cy="6530230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40000"/>
              </a:srgbClr>
            </a:outerShdw>
          </a:effectLst>
        </p:spPr>
      </p:pic>
      <p:pic>
        <p:nvPicPr>
          <p:cNvPr id="294" name="Picture 10" descr="Picture 10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1335797" y="6035330"/>
            <a:ext cx="12254121" cy="5695191"/>
          </a:xfrm>
          <a:prstGeom prst="rect">
            <a:avLst/>
          </a:prstGeom>
          <a:ln w="12700">
            <a:miter lim="400000"/>
          </a:ln>
          <a:effectLst>
            <a:outerShdw sx="100000" sy="100000" kx="0" ky="0" algn="b" rotWithShape="0" blurRad="63500" dist="0" dir="0">
              <a:srgbClr val="000000">
                <a:alpha val="50000"/>
              </a:srgbClr>
            </a:outerShdw>
          </a:effectLst>
        </p:spPr>
      </p:pic>
      <p:sp>
        <p:nvSpPr>
          <p:cNvPr id="295" name="Line"/>
          <p:cNvSpPr/>
          <p:nvPr/>
        </p:nvSpPr>
        <p:spPr>
          <a:xfrm>
            <a:off x="7556398" y="3919645"/>
            <a:ext cx="3769663" cy="526025"/>
          </a:xfrm>
          <a:prstGeom prst="line">
            <a:avLst/>
          </a:prstGeom>
          <a:ln w="63500">
            <a:solidFill>
              <a:schemeClr val="accent5">
                <a:lumOff val="-29866"/>
              </a:schemeClr>
            </a:solidFill>
            <a:miter lim="400000"/>
            <a:tailEnd type="triangle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Auto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Automation</a:t>
            </a:r>
          </a:p>
        </p:txBody>
      </p:sp>
      <p:grpSp>
        <p:nvGrpSpPr>
          <p:cNvPr id="303" name="Group"/>
          <p:cNvGrpSpPr/>
          <p:nvPr/>
        </p:nvGrpSpPr>
        <p:grpSpPr>
          <a:xfrm>
            <a:off x="6659168" y="2296121"/>
            <a:ext cx="13890124" cy="11344282"/>
            <a:chOff x="0" y="0"/>
            <a:chExt cx="13890122" cy="11344280"/>
          </a:xfrm>
        </p:grpSpPr>
        <p:pic>
          <p:nvPicPr>
            <p:cNvPr id="298" name="Picture 40" descr="Picture 40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0" r="15444" b="50199"/>
            <a:stretch>
              <a:fillRect/>
            </a:stretch>
          </p:blipFill>
          <p:spPr>
            <a:xfrm>
              <a:off x="702740" y="8737056"/>
              <a:ext cx="12982157" cy="2607225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63500" dist="0" dir="0">
                <a:srgbClr val="000000">
                  <a:alpha val="40000"/>
                </a:srgbClr>
              </a:outerShdw>
            </a:effectLst>
          </p:spPr>
        </p:pic>
        <p:pic>
          <p:nvPicPr>
            <p:cNvPr id="299" name="Picture 1" descr="Picture 1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491977" y="1975260"/>
              <a:ext cx="13398146" cy="507139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0" name="Picture 4" descr="Picture 4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10571526" cy="193465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1" name="Picture 3" descr="Picture 3"/>
            <p:cNvPicPr>
              <a:picLocks noChangeAspect="1"/>
            </p:cNvPicPr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953667" y="1558072"/>
              <a:ext cx="2140993" cy="5650454"/>
            </a:xfrm>
            <a:prstGeom prst="rect">
              <a:avLst/>
            </a:prstGeom>
            <a:ln w="12700" cap="flat">
              <a:noFill/>
              <a:miter lim="400000"/>
            </a:ln>
            <a:effectLst>
              <a:outerShdw sx="100000" sy="100000" kx="0" ky="0" algn="b" rotWithShape="0" blurRad="50800" dist="38100" dir="8100000">
                <a:srgbClr val="000000">
                  <a:alpha val="40000"/>
                </a:srgbClr>
              </a:outerShdw>
            </a:effectLst>
          </p:spPr>
        </p:pic>
        <p:sp>
          <p:nvSpPr>
            <p:cNvPr id="302" name="Line"/>
            <p:cNvSpPr/>
            <p:nvPr/>
          </p:nvSpPr>
          <p:spPr>
            <a:xfrm flipH="1">
              <a:off x="2670593" y="7217554"/>
              <a:ext cx="3068118" cy="1173254"/>
            </a:xfrm>
            <a:prstGeom prst="line">
              <a:avLst/>
            </a:prstGeom>
            <a:noFill/>
            <a:ln w="50800" cap="flat">
              <a:solidFill>
                <a:srgbClr val="FF0000"/>
              </a:solidFill>
              <a:prstDash val="solid"/>
              <a:miter lim="400000"/>
              <a:tailEnd type="triangle" w="med" len="med"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>
                <a:defRPr b="0" sz="320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1200" r="0" b="1200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42" name="Topic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Topics</a:t>
            </a:r>
          </a:p>
        </p:txBody>
      </p:sp>
      <p:sp>
        <p:nvSpPr>
          <p:cNvPr id="243" name="Lifecycle…"/>
          <p:cNvSpPr txBox="1"/>
          <p:nvPr>
            <p:ph type="body" sz="half" idx="1"/>
          </p:nvPr>
        </p:nvSpPr>
        <p:spPr>
          <a:xfrm>
            <a:off x="5234269" y="3149600"/>
            <a:ext cx="8304941" cy="9296400"/>
          </a:xfrm>
          <a:prstGeom prst="rect">
            <a:avLst/>
          </a:prstGeom>
        </p:spPr>
        <p:txBody>
          <a:bodyPr/>
          <a:lstStyle/>
          <a:p>
            <a:pPr/>
            <a:r>
              <a:t>Lifecycle</a:t>
            </a:r>
          </a:p>
          <a:p>
            <a:pPr/>
            <a:r>
              <a:t>Metadata</a:t>
            </a:r>
          </a:p>
          <a:p>
            <a:pPr/>
            <a:r>
              <a:t>Integrations</a:t>
            </a:r>
          </a:p>
          <a:p>
            <a:pPr/>
            <a:r>
              <a:t>Analytics</a:t>
            </a:r>
          </a:p>
          <a:p>
            <a:pPr/>
            <a:r>
              <a:t>Reporting</a:t>
            </a:r>
          </a:p>
          <a:p>
            <a:pPr/>
            <a:r>
              <a:t>Automation</a:t>
            </a:r>
          </a:p>
          <a:p>
            <a:pPr/>
            <a:r>
              <a:t>Customization (SDK)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Customization (SDK)"/>
          <p:cNvSpPr txBox="1"/>
          <p:nvPr/>
        </p:nvSpPr>
        <p:spPr>
          <a:xfrm>
            <a:off x="5351424" y="520032"/>
            <a:ext cx="13681152" cy="17875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b="0" sz="112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pPr/>
            <a:r>
              <a:t>Customization (SDK)</a:t>
            </a:r>
          </a:p>
        </p:txBody>
      </p:sp>
      <p:grpSp>
        <p:nvGrpSpPr>
          <p:cNvPr id="309" name="Group"/>
          <p:cNvGrpSpPr/>
          <p:nvPr/>
        </p:nvGrpSpPr>
        <p:grpSpPr>
          <a:xfrm>
            <a:off x="5100637" y="3298831"/>
            <a:ext cx="18546394" cy="9197276"/>
            <a:chOff x="0" y="0"/>
            <a:chExt cx="18546393" cy="9197274"/>
          </a:xfrm>
        </p:grpSpPr>
        <p:sp>
          <p:nvSpPr>
            <p:cNvPr id="306" name="void PrintApplicationAttributes(AppDNA.Application app)…"/>
            <p:cNvSpPr txBox="1"/>
            <p:nvPr/>
          </p:nvSpPr>
          <p:spPr>
            <a:xfrm>
              <a:off x="0" y="1165803"/>
              <a:ext cx="8089568" cy="748072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void PrintApplicationAttributes(AppDNA.Application app)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{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foreach (var attribute in app.Attributes)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{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string valueString = string.Empty;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if (attribute.IsNull)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valueString = "&lt;null&gt;";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else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{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switch (attribute.Definition.DataType)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{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AppDNA.AttributeDefinitionDataType.Boolean: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valueString = attribute.BooleanValue.ToString();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break;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AppDNA.AttributeDefinitionDataType.DateTime: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valueString = attribute.DateTimeValue.ToString();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break;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AppDNA.AttributeDefinitionDataType.Numeric: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valueString = attribute.NumericValue.ToString();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break;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AppDNA.AttributeDefinitionDataType.Rag: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valueString = attribute.RagValue.ToString();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break;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AppDNA.AttributeDefinitionDataType.String: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case AppDNA.AttributeDefinitionDataType.StringList: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valueString = attribute.StringValue;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        break;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    }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}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    Console.WriteLine(attribute.Definition.Name + " : " + valueString);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    } </a:t>
              </a:r>
            </a:p>
            <a:p>
              <a:pPr algn="l" defTabSz="457200">
                <a:defRPr b="0" sz="1600">
                  <a:latin typeface="Courier"/>
                  <a:ea typeface="Courier"/>
                  <a:cs typeface="Courier"/>
                  <a:sym typeface="Courier"/>
                </a:defRPr>
              </a:pPr>
              <a:r>
                <a:t>}</a:t>
              </a:r>
            </a:p>
          </p:txBody>
        </p:sp>
        <p:pic>
          <p:nvPicPr>
            <p:cNvPr id="307" name="Image" descr="Image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864879" y="40950"/>
              <a:ext cx="6442941" cy="9156325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308" name="dna-sdk-overview.png" descr="dna-sdk-overview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1444459" y="0"/>
              <a:ext cx="7101935" cy="8698709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Thanks!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Thanks!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680" r="0" b="680"/>
          <a:stretch>
            <a:fillRect/>
          </a:stretch>
        </p:blipFill>
        <p:spPr>
          <a:xfrm>
            <a:off x="14566273" y="3149600"/>
            <a:ext cx="9525001" cy="9296400"/>
          </a:xfrm>
          <a:prstGeom prst="rect">
            <a:avLst/>
          </a:prstGeom>
        </p:spPr>
      </p:pic>
      <p:sp>
        <p:nvSpPr>
          <p:cNvPr id="246" name="Application lifecycl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lifecycle</a:t>
            </a:r>
          </a:p>
        </p:txBody>
      </p:sp>
      <p:sp>
        <p:nvSpPr>
          <p:cNvPr id="247" name="Applications are the muscles while users are the brains for business operation - Business must keep moving, apps will evolve…"/>
          <p:cNvSpPr txBox="1"/>
          <p:nvPr>
            <p:ph type="body" sz="half" idx="1"/>
          </p:nvPr>
        </p:nvSpPr>
        <p:spPr>
          <a:xfrm>
            <a:off x="4513560" y="3149600"/>
            <a:ext cx="9860817" cy="9296400"/>
          </a:xfrm>
          <a:prstGeom prst="rect">
            <a:avLst/>
          </a:prstGeom>
        </p:spPr>
        <p:txBody>
          <a:bodyPr/>
          <a:lstStyle/>
          <a:p>
            <a:pPr/>
            <a:r>
              <a:t>Applications are the muscles while users are the brains for business operation - Business must keep moving, apps will evolve</a:t>
            </a:r>
          </a:p>
          <a:p>
            <a:pPr/>
            <a:r>
              <a:t>Starts somewhere in business with an </a:t>
            </a:r>
            <a:r>
              <a:rPr b="1"/>
              <a:t>idea or need </a:t>
            </a:r>
            <a:r>
              <a:t>to introduce a new application </a:t>
            </a:r>
            <a:r>
              <a:rPr b="1"/>
              <a:t>through development or purchase</a:t>
            </a:r>
            <a:r>
              <a:t> and continues until retirement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9" name="Image" descr="Image"/>
          <p:cNvPicPr>
            <a:picLocks noChangeAspect="1"/>
          </p:cNvPicPr>
          <p:nvPr>
            <p:ph type="pic" idx="13"/>
          </p:nvPr>
        </p:nvPicPr>
        <p:blipFill>
          <a:blip r:embed="rId2">
            <a:extLst/>
          </a:blip>
          <a:srcRect l="0" t="9613" r="0" b="9613"/>
          <a:stretch>
            <a:fillRect/>
          </a:stretch>
        </p:blipFill>
        <p:spPr>
          <a:prstGeom prst="rect">
            <a:avLst/>
          </a:prstGeom>
        </p:spPr>
      </p:pic>
      <p:sp>
        <p:nvSpPr>
          <p:cNvPr id="250" name="Application metadata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metadata</a:t>
            </a:r>
          </a:p>
        </p:txBody>
      </p:sp>
      <p:sp>
        <p:nvSpPr>
          <p:cNvPr id="251" name="Metadata is “data about data”, the set of information associated with an application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62491" indent="-462491" defTabSz="759459">
              <a:spcBef>
                <a:spcPts val="4100"/>
              </a:spcBef>
              <a:defRPr sz="3496"/>
            </a:pPr>
            <a:r>
              <a:t>Metadata is “data about data”, the set of information associated with an application</a:t>
            </a:r>
          </a:p>
          <a:p>
            <a:pPr marL="462491" indent="-462491" defTabSz="759459">
              <a:spcBef>
                <a:spcPts val="4100"/>
              </a:spcBef>
              <a:defRPr sz="3496"/>
            </a:pPr>
            <a:r>
              <a:t>Technical, business or process details</a:t>
            </a:r>
          </a:p>
          <a:p>
            <a:pPr marL="462491" indent="-462491" defTabSz="759459">
              <a:spcBef>
                <a:spcPts val="4100"/>
              </a:spcBef>
              <a:defRPr sz="3496"/>
            </a:pPr>
            <a:r>
              <a:t>Metadata is determined by the business need and agreed upon by the people responsible for the process, business or technology</a:t>
            </a:r>
          </a:p>
          <a:p>
            <a:pPr marL="462491" indent="-462491" defTabSz="759459">
              <a:spcBef>
                <a:spcPts val="4100"/>
              </a:spcBef>
              <a:defRPr sz="3496"/>
            </a:pPr>
            <a:r>
              <a:t>May be spread around multiple libraries. ERP, SAM, ITSM, CMDB…</a:t>
            </a:r>
          </a:p>
          <a:p>
            <a:pPr marL="462491" indent="-462491" defTabSz="759459">
              <a:spcBef>
                <a:spcPts val="4100"/>
              </a:spcBef>
              <a:defRPr sz="3496"/>
            </a:pPr>
            <a:r>
              <a:t>Metadata exists before the application -&gt; Create application stubs when working with development</a:t>
            </a:r>
          </a:p>
        </p:txBody>
      </p:sp>
      <p:sp>
        <p:nvSpPr>
          <p:cNvPr id="252" name="Rectangle"/>
          <p:cNvSpPr/>
          <p:nvPr/>
        </p:nvSpPr>
        <p:spPr>
          <a:xfrm>
            <a:off x="13167782" y="5339356"/>
            <a:ext cx="9529235" cy="667181"/>
          </a:xfrm>
          <a:prstGeom prst="rect">
            <a:avLst/>
          </a:prstGeom>
          <a:ln w="254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  <p:sp>
        <p:nvSpPr>
          <p:cNvPr id="253" name="Rectangle"/>
          <p:cNvSpPr/>
          <p:nvPr/>
        </p:nvSpPr>
        <p:spPr>
          <a:xfrm>
            <a:off x="13148732" y="6434321"/>
            <a:ext cx="9529235" cy="2222501"/>
          </a:xfrm>
          <a:prstGeom prst="rect">
            <a:avLst/>
          </a:prstGeom>
          <a:ln w="25400">
            <a:solidFill>
              <a:srgbClr val="FF0000"/>
            </a:solidFill>
            <a:miter lim="400000"/>
          </a:ln>
        </p:spPr>
        <p:txBody>
          <a:bodyPr lIns="0" tIns="0" rIns="0" bIns="0" anchor="ctr"/>
          <a:lstStyle/>
          <a:p>
            <a:pPr>
              <a:defRPr b="0" sz="320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age" descr="Image"/>
          <p:cNvPicPr>
            <a:picLocks noChangeAspect="0"/>
          </p:cNvPicPr>
          <p:nvPr>
            <p:ph type="pic" idx="13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-26431361" y="-784651"/>
            <a:ext cx="13716001" cy="2184401"/>
          </a:xfrm>
          <a:prstGeom prst="rect">
            <a:avLst/>
          </a:prstGeom>
        </p:spPr>
      </p:pic>
      <p:sp>
        <p:nvSpPr>
          <p:cNvPr id="256" name="Application discover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Application discovery</a:t>
            </a:r>
          </a:p>
        </p:txBody>
      </p:sp>
      <p:sp>
        <p:nvSpPr>
          <p:cNvPr id="257" name="Applications and devices from distribution systems via install capture or direct import from SCCM, from file share of manual capturing…"/>
          <p:cNvSpPr txBox="1"/>
          <p:nvPr>
            <p:ph type="body" idx="1"/>
          </p:nvPr>
        </p:nvSpPr>
        <p:spPr>
          <a:xfrm>
            <a:off x="4409946" y="6081352"/>
            <a:ext cx="19765117" cy="6770047"/>
          </a:xfrm>
          <a:prstGeom prst="rect">
            <a:avLst/>
          </a:prstGeom>
        </p:spPr>
        <p:txBody>
          <a:bodyPr/>
          <a:lstStyle/>
          <a:p>
            <a:pPr marL="536447" indent="-536447" defTabSz="792479">
              <a:spcBef>
                <a:spcPts val="4300"/>
              </a:spcBef>
              <a:defRPr sz="3648"/>
            </a:pPr>
            <a:r>
              <a:t>Applications and devices from distribution systems via install capture or direct import from SCCM, from file share of manual capturing</a:t>
            </a:r>
          </a:p>
          <a:p>
            <a:pPr marL="536447" indent="-536447" defTabSz="792479">
              <a:spcBef>
                <a:spcPts val="4300"/>
              </a:spcBef>
              <a:defRPr sz="3648"/>
            </a:pPr>
            <a:r>
              <a:t>Users and groups from Active Directory</a:t>
            </a:r>
          </a:p>
          <a:p>
            <a:pPr marL="536447" indent="-536447" defTabSz="792479">
              <a:spcBef>
                <a:spcPts val="4300"/>
              </a:spcBef>
              <a:defRPr sz="3648"/>
            </a:pPr>
            <a:r>
              <a:t>Application usage from Lakeside SysTrack</a:t>
            </a:r>
          </a:p>
          <a:p>
            <a:pPr marL="536447" indent="-536447" defTabSz="792479">
              <a:spcBef>
                <a:spcPts val="4300"/>
              </a:spcBef>
              <a:defRPr sz="3648"/>
            </a:pPr>
            <a:r>
              <a:t>Citrix AppDisks from XenDesktop </a:t>
            </a:r>
            <a:r>
              <a:rPr b="1" sz="2880">
                <a:solidFill>
                  <a:schemeClr val="accent5">
                    <a:lumOff val="-29866"/>
                  </a:schemeClr>
                </a:solidFill>
              </a:rPr>
              <a:t>New!</a:t>
            </a:r>
            <a:endParaRPr b="1" sz="2880">
              <a:solidFill>
                <a:schemeClr val="accent5">
                  <a:lumOff val="-29866"/>
                </a:schemeClr>
              </a:solidFill>
            </a:endParaRPr>
          </a:p>
          <a:p>
            <a:pPr marL="536447" indent="-536447" defTabSz="792479">
              <a:spcBef>
                <a:spcPts val="4300"/>
              </a:spcBef>
              <a:defRPr sz="3648"/>
            </a:pPr>
            <a:r>
              <a:t>Windows updates from WSUS</a:t>
            </a:r>
            <a:r>
              <a:rPr b="1" sz="2880">
                <a:solidFill>
                  <a:schemeClr val="accent5">
                    <a:lumOff val="-29866"/>
                  </a:schemeClr>
                </a:solidFill>
              </a:rPr>
              <a:t> New!</a:t>
            </a:r>
          </a:p>
          <a:p>
            <a:pPr marL="536447" indent="-536447" defTabSz="792479">
              <a:spcBef>
                <a:spcPts val="4300"/>
              </a:spcBef>
              <a:defRPr b="1" sz="3648"/>
            </a:pPr>
            <a:r>
              <a:t>Metadata collection from any system capable on CSV export ! </a:t>
            </a:r>
            <a:r>
              <a:rPr sz="2880">
                <a:solidFill>
                  <a:schemeClr val="accent5">
                    <a:lumOff val="-29866"/>
                  </a:schemeClr>
                </a:solidFill>
              </a:rPr>
              <a:t>New!</a:t>
            </a:r>
          </a:p>
        </p:txBody>
      </p:sp>
      <p:pic>
        <p:nvPicPr>
          <p:cNvPr id="25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3290" y="2943212"/>
            <a:ext cx="19358429" cy="308300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Desktop transform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Desktop transformation</a:t>
            </a:r>
          </a:p>
        </p:txBody>
      </p:sp>
      <p:sp>
        <p:nvSpPr>
          <p:cNvPr id="261" name="Windows 10, Windows Server 2016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Windows 10, Windows Server 2016</a:t>
            </a:r>
          </a:p>
        </p:txBody>
      </p:sp>
      <p:pic>
        <p:nvPicPr>
          <p:cNvPr id="262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19444" y="1600200"/>
            <a:ext cx="6883401" cy="6883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Operating systems…"/>
          <p:cNvSpPr txBox="1"/>
          <p:nvPr>
            <p:ph type="body" sz="quarter" idx="1"/>
          </p:nvPr>
        </p:nvSpPr>
        <p:spPr>
          <a:xfrm>
            <a:off x="4513560" y="6386707"/>
            <a:ext cx="9327415" cy="6059293"/>
          </a:xfrm>
          <a:prstGeom prst="rect">
            <a:avLst/>
          </a:prstGeom>
        </p:spPr>
        <p:txBody>
          <a:bodyPr/>
          <a:lstStyle/>
          <a:p>
            <a:pPr/>
            <a:r>
              <a:t>Operating systems</a:t>
            </a:r>
          </a:p>
          <a:p>
            <a:pPr/>
            <a:r>
              <a:t>Applications</a:t>
            </a:r>
          </a:p>
          <a:p>
            <a:pPr/>
            <a:r>
              <a:t>Browsers</a:t>
            </a:r>
          </a:p>
          <a:p>
            <a:pPr/>
            <a:r>
              <a:t>Profiling </a:t>
            </a:r>
            <a:r>
              <a:rPr b="1" sz="3000">
                <a:solidFill>
                  <a:schemeClr val="accent5">
                    <a:lumOff val="-29866"/>
                  </a:schemeClr>
                </a:solidFill>
              </a:rPr>
              <a:t>New!</a:t>
            </a:r>
          </a:p>
          <a:p>
            <a:pPr/>
            <a:r>
              <a:t>Security </a:t>
            </a:r>
            <a:r>
              <a:rPr b="1" sz="3000">
                <a:solidFill>
                  <a:schemeClr val="accent5">
                    <a:lumOff val="-29866"/>
                  </a:schemeClr>
                </a:solidFill>
              </a:rPr>
              <a:t>New!</a:t>
            </a:r>
          </a:p>
        </p:txBody>
      </p:sp>
      <p:pic>
        <p:nvPicPr>
          <p:cNvPr id="265" name="Effort_calculator.png" descr="Effort_calculator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513560" y="1349896"/>
            <a:ext cx="19539677" cy="3824194"/>
          </a:xfrm>
          <a:prstGeom prst="rect">
            <a:avLst/>
          </a:prstGeom>
          <a:ln w="12700">
            <a:miter lim="400000"/>
          </a:ln>
        </p:spPr>
      </p:pic>
      <p:sp>
        <p:nvSpPr>
          <p:cNvPr id="266" name="Application compatibility assessment…"/>
          <p:cNvSpPr txBox="1"/>
          <p:nvPr/>
        </p:nvSpPr>
        <p:spPr>
          <a:xfrm>
            <a:off x="14158507" y="6386707"/>
            <a:ext cx="9655770" cy="60592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 marL="5588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Application compatibility assessment</a:t>
            </a:r>
          </a:p>
          <a:p>
            <a:pPr marL="5588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Migration effort assessment</a:t>
            </a:r>
          </a:p>
          <a:p>
            <a:pPr marL="5588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OS Build assessment </a:t>
            </a:r>
            <a:r>
              <a:rPr b="1" sz="3000">
                <a:solidFill>
                  <a:schemeClr val="accent5">
                    <a:lumOff val="-29866"/>
                  </a:schemeClr>
                </a:solidFill>
              </a:rPr>
              <a:t>New!</a:t>
            </a:r>
          </a:p>
          <a:p>
            <a:pPr marL="5588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Patch impact assessment </a:t>
            </a:r>
            <a:r>
              <a:rPr b="1" sz="3000">
                <a:solidFill>
                  <a:schemeClr val="accent5">
                    <a:lumOff val="-29866"/>
                  </a:schemeClr>
                </a:solidFill>
              </a:rPr>
              <a:t>New!</a:t>
            </a:r>
          </a:p>
          <a:p>
            <a:pPr marL="558800" indent="-558800" algn="l">
              <a:spcBef>
                <a:spcPts val="4500"/>
              </a:spcBef>
              <a:buSzPct val="125000"/>
              <a:buChar char="•"/>
              <a:defRPr b="0" sz="3800"/>
            </a:pPr>
            <a:r>
              <a:t>Deployment solutions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9230" y="2443304"/>
            <a:ext cx="13970001" cy="107089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619230" y="2495852"/>
            <a:ext cx="13970001" cy="1060389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30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