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Bangers"/>
      <p:regular r:id="rId18"/>
    </p:embeddedFon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font" Target="fonts/Banger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b7240697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b7240697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973f743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973f743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973f743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973f743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9973f743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9973f743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b7240697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b7240697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9973f743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973f743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724069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724069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9973f743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9973f743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9973f74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9973f74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973f74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973f74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973f743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973f743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4"/>
                </a:solidFill>
              </a:rPr>
              <a:t>Cancer</a:t>
            </a:r>
            <a:endParaRPr>
              <a:solidFill>
                <a:schemeClr val="accent4"/>
              </a:solidFil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By: Raven, Venisha, &amp; Elijah</a:t>
            </a:r>
            <a:r>
              <a:rPr lang="en">
                <a:solidFill>
                  <a:schemeClr val="accent5"/>
                </a:solidFill>
              </a:rPr>
              <a:t> </a:t>
            </a:r>
            <a:endParaRPr>
              <a:solidFill>
                <a:schemeClr val="accent5"/>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9275"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inferences/conclusion</a:t>
            </a:r>
            <a:endParaRPr/>
          </a:p>
        </p:txBody>
      </p:sp>
      <p:sp>
        <p:nvSpPr>
          <p:cNvPr id="129" name="Google Shape;129;p22"/>
          <p:cNvSpPr txBox="1"/>
          <p:nvPr>
            <p:ph idx="1" type="body"/>
          </p:nvPr>
        </p:nvSpPr>
        <p:spPr>
          <a:xfrm>
            <a:off x="217425" y="617450"/>
            <a:ext cx="8712300" cy="1339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2000">
                <a:solidFill>
                  <a:schemeClr val="accent2"/>
                </a:solidFill>
              </a:rPr>
              <a:t>From our graph we gathered that : </a:t>
            </a:r>
            <a:endParaRPr sz="2000">
              <a:solidFill>
                <a:schemeClr val="accent2"/>
              </a:solidFill>
            </a:endParaRPr>
          </a:p>
          <a:p>
            <a:pPr indent="0" lvl="0" marL="0" rtl="0" algn="l">
              <a:lnSpc>
                <a:spcPct val="100000"/>
              </a:lnSpc>
              <a:spcBef>
                <a:spcPts val="0"/>
              </a:spcBef>
              <a:spcAft>
                <a:spcPts val="0"/>
              </a:spcAft>
              <a:buNone/>
            </a:pPr>
            <a:r>
              <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 sz="2000">
                <a:solidFill>
                  <a:schemeClr val="accent2"/>
                </a:solidFill>
              </a:rPr>
              <a:t>We could conclude that there are roughly 1 million total cases found in women </a:t>
            </a:r>
            <a:endParaRPr sz="2000">
              <a:solidFill>
                <a:schemeClr val="accent2"/>
              </a:solidFill>
            </a:endParaRPr>
          </a:p>
          <a:p>
            <a:pPr indent="0" lvl="0" marL="0" rtl="0" algn="l">
              <a:lnSpc>
                <a:spcPct val="100000"/>
              </a:lnSpc>
              <a:spcBef>
                <a:spcPts val="0"/>
              </a:spcBef>
              <a:spcAft>
                <a:spcPts val="0"/>
              </a:spcAft>
              <a:buNone/>
            </a:pPr>
            <a:r>
              <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 sz="2000">
                <a:solidFill>
                  <a:schemeClr val="accent2"/>
                </a:solidFill>
              </a:rPr>
              <a:t>The Cancer types with the highest amount of cases are </a:t>
            </a:r>
            <a:r>
              <a:rPr lang="en" sz="2000">
                <a:solidFill>
                  <a:schemeClr val="accent2"/>
                </a:solidFill>
              </a:rPr>
              <a:t>Breast Cancer (approx. 270 thousand cases)  and Respiratory Cancer (approx. 141 thousand cases) </a:t>
            </a:r>
            <a:endParaRPr sz="2000">
              <a:solidFill>
                <a:schemeClr val="accent2"/>
              </a:solidFill>
            </a:endParaRPr>
          </a:p>
          <a:p>
            <a:pPr indent="0" lvl="0" marL="457200" rtl="0" algn="l">
              <a:lnSpc>
                <a:spcPct val="100000"/>
              </a:lnSpc>
              <a:spcBef>
                <a:spcPts val="0"/>
              </a:spcBef>
              <a:spcAft>
                <a:spcPts val="0"/>
              </a:spcAft>
              <a:buNone/>
            </a:pPr>
            <a:r>
              <a:t/>
            </a:r>
            <a:endParaRPr sz="2000">
              <a:solidFill>
                <a:schemeClr val="accent2"/>
              </a:solidFill>
            </a:endParaRPr>
          </a:p>
          <a:p>
            <a:pPr indent="0" lvl="0" marL="0" rtl="0" algn="l">
              <a:lnSpc>
                <a:spcPct val="100000"/>
              </a:lnSpc>
              <a:spcBef>
                <a:spcPts val="0"/>
              </a:spcBef>
              <a:spcAft>
                <a:spcPts val="0"/>
              </a:spcAft>
              <a:buNone/>
            </a:pPr>
            <a:r>
              <a:rPr lang="en" sz="2000">
                <a:solidFill>
                  <a:schemeClr val="accent2"/>
                </a:solidFill>
              </a:rPr>
              <a:t>-  Cancers </a:t>
            </a:r>
            <a:r>
              <a:rPr lang="en" sz="2000">
                <a:solidFill>
                  <a:schemeClr val="accent2"/>
                </a:solidFill>
              </a:rPr>
              <a:t>like Bone Cancer Joint (1470) and Eye Cancer (1500) are the least occuring forms of cancer. </a:t>
            </a:r>
            <a:endParaRPr sz="2000">
              <a:solidFill>
                <a:schemeClr val="accent2"/>
              </a:solidFill>
            </a:endParaRPr>
          </a:p>
          <a:p>
            <a:pPr indent="0" lvl="0" marL="457200" rtl="0" algn="l">
              <a:lnSpc>
                <a:spcPct val="100000"/>
              </a:lnSpc>
              <a:spcBef>
                <a:spcPts val="0"/>
              </a:spcBef>
              <a:spcAft>
                <a:spcPts val="0"/>
              </a:spcAft>
              <a:buNone/>
            </a:pPr>
            <a:r>
              <a:t/>
            </a:r>
            <a:endParaRPr sz="2000">
              <a:solidFill>
                <a:schemeClr val="accent2"/>
              </a:solidFill>
            </a:endParaRPr>
          </a:p>
          <a:p>
            <a:pPr indent="0" lvl="0" marL="457200" rtl="0" algn="l">
              <a:lnSpc>
                <a:spcPct val="100000"/>
              </a:lnSpc>
              <a:spcBef>
                <a:spcPts val="0"/>
              </a:spcBef>
              <a:spcAft>
                <a:spcPts val="0"/>
              </a:spcAft>
              <a:buNone/>
            </a:pPr>
            <a:r>
              <a:t/>
            </a:r>
            <a:endParaRPr sz="2000">
              <a:solidFill>
                <a:schemeClr val="accent2"/>
              </a:solidFill>
            </a:endParaRPr>
          </a:p>
          <a:p>
            <a:pPr indent="0" lvl="0" marL="0" rtl="0" algn="l">
              <a:lnSpc>
                <a:spcPct val="100000"/>
              </a:lnSpc>
              <a:spcBef>
                <a:spcPts val="0"/>
              </a:spcBef>
              <a:spcAft>
                <a:spcPts val="0"/>
              </a:spcAft>
              <a:buNone/>
            </a:pPr>
            <a:r>
              <a:t/>
            </a:r>
            <a:endParaRPr sz="2000">
              <a:solidFill>
                <a:schemeClr val="accent2"/>
              </a:solidFill>
            </a:endParaRPr>
          </a:p>
          <a:p>
            <a:pPr indent="0" lvl="0" marL="457200" rtl="0" algn="l">
              <a:lnSpc>
                <a:spcPct val="100000"/>
              </a:lnSpc>
              <a:spcBef>
                <a:spcPts val="0"/>
              </a:spcBef>
              <a:spcAft>
                <a:spcPts val="0"/>
              </a:spcAft>
              <a:buNone/>
            </a:pPr>
            <a:r>
              <a:t/>
            </a:r>
            <a:endParaRPr sz="2000">
              <a:solidFill>
                <a:schemeClr val="accent2"/>
              </a:solidFil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35425" y="-42875"/>
            <a:ext cx="9004800" cy="133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8000">
                <a:solidFill>
                  <a:schemeClr val="accent1"/>
                </a:solidFill>
                <a:latin typeface="Bangers"/>
                <a:ea typeface="Bangers"/>
                <a:cs typeface="Bangers"/>
                <a:sym typeface="Bangers"/>
              </a:rPr>
              <a:t>Thanks For Listening</a:t>
            </a:r>
            <a:r>
              <a:rPr lang="en" sz="8000"/>
              <a:t> </a:t>
            </a:r>
            <a:endParaRPr sz="8000"/>
          </a:p>
        </p:txBody>
      </p:sp>
      <p:pic>
        <p:nvPicPr>
          <p:cNvPr id="135" name="Google Shape;135;p23"/>
          <p:cNvPicPr preferRelativeResize="0"/>
          <p:nvPr/>
        </p:nvPicPr>
        <p:blipFill>
          <a:blip r:embed="rId3">
            <a:alphaModFix/>
          </a:blip>
          <a:stretch>
            <a:fillRect/>
          </a:stretch>
        </p:blipFill>
        <p:spPr>
          <a:xfrm>
            <a:off x="4885725" y="2571750"/>
            <a:ext cx="4258275" cy="2395274"/>
          </a:xfrm>
          <a:prstGeom prst="rect">
            <a:avLst/>
          </a:prstGeom>
          <a:noFill/>
          <a:ln>
            <a:noFill/>
          </a:ln>
        </p:spPr>
      </p:pic>
      <p:sp>
        <p:nvSpPr>
          <p:cNvPr id="136" name="Google Shape;136;p23"/>
          <p:cNvSpPr txBox="1"/>
          <p:nvPr/>
        </p:nvSpPr>
        <p:spPr>
          <a:xfrm rot="5219957">
            <a:off x="598646" y="5450472"/>
            <a:ext cx="7335458" cy="85586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0">
                <a:latin typeface="Open Sans"/>
                <a:ea typeface="Open Sans"/>
                <a:cs typeface="Open Sans"/>
                <a:sym typeface="Open Sans"/>
              </a:rPr>
              <a:t>:)</a:t>
            </a:r>
            <a:endParaRPr sz="30000">
              <a:latin typeface="Open Sans"/>
              <a:ea typeface="Open Sans"/>
              <a:cs typeface="Open Sans"/>
              <a:sym typeface="Open Sans"/>
            </a:endParaRPr>
          </a:p>
        </p:txBody>
      </p:sp>
      <p:sp>
        <p:nvSpPr>
          <p:cNvPr id="137" name="Google Shape;137;p23"/>
          <p:cNvSpPr txBox="1"/>
          <p:nvPr/>
        </p:nvSpPr>
        <p:spPr>
          <a:xfrm>
            <a:off x="2759200" y="1544550"/>
            <a:ext cx="43188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accent2"/>
                </a:solidFill>
                <a:latin typeface="Bangers"/>
                <a:ea typeface="Bangers"/>
                <a:cs typeface="Bangers"/>
                <a:sym typeface="Bangers"/>
              </a:rPr>
              <a:t>Any Questions?</a:t>
            </a:r>
            <a:endParaRPr sz="4000">
              <a:solidFill>
                <a:schemeClr val="accent2"/>
              </a:solidFill>
              <a:latin typeface="Bangers"/>
              <a:ea typeface="Bangers"/>
              <a:cs typeface="Bangers"/>
              <a:sym typeface="Bangers"/>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43" name="Google Shape;143;p24"/>
          <p:cNvSpPr txBox="1"/>
          <p:nvPr>
            <p:ph idx="1" type="body"/>
          </p:nvPr>
        </p:nvSpPr>
        <p:spPr>
          <a:xfrm>
            <a:off x="371675" y="121385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100">
                <a:solidFill>
                  <a:srgbClr val="000000"/>
                </a:solidFill>
                <a:latin typeface="Arial"/>
                <a:ea typeface="Arial"/>
                <a:cs typeface="Arial"/>
                <a:sym typeface="Arial"/>
              </a:rPr>
              <a:t>“Spyder.” </a:t>
            </a:r>
            <a:r>
              <a:rPr i="1" lang="en" sz="1100">
                <a:solidFill>
                  <a:srgbClr val="000000"/>
                </a:solidFill>
                <a:latin typeface="Arial"/>
                <a:ea typeface="Arial"/>
                <a:cs typeface="Arial"/>
                <a:sym typeface="Arial"/>
              </a:rPr>
              <a:t>Bing</a:t>
            </a:r>
            <a:r>
              <a:rPr lang="en" sz="1100">
                <a:solidFill>
                  <a:srgbClr val="000000"/>
                </a:solidFill>
                <a:latin typeface="Arial"/>
                <a:ea typeface="Arial"/>
                <a:cs typeface="Arial"/>
                <a:sym typeface="Arial"/>
              </a:rPr>
              <a:t>, Microsoft, www.bing.com/images/search?q=spyder%2Blogo&amp;qs=n&amp;form=QBILPG&amp;sp=-1&amp;pq=spyder%2Bl&amp;sc=8-8&amp;sk=&amp;cvid=72873D84C112459E93A73DF865B562EA.</a:t>
            </a:r>
            <a:endParaRPr/>
          </a:p>
          <a:p>
            <a:pPr indent="-342900" lvl="0" marL="457200" rtl="0" algn="l">
              <a:spcBef>
                <a:spcPts val="0"/>
              </a:spcBef>
              <a:spcAft>
                <a:spcPts val="0"/>
              </a:spcAft>
              <a:buSzPts val="1800"/>
              <a:buChar char="-"/>
            </a:pPr>
            <a:r>
              <a:rPr lang="en" sz="1100">
                <a:solidFill>
                  <a:srgbClr val="000000"/>
                </a:solidFill>
                <a:latin typeface="Arial"/>
                <a:ea typeface="Arial"/>
                <a:cs typeface="Arial"/>
                <a:sym typeface="Arial"/>
              </a:rPr>
              <a:t>“Cancer Facts.” </a:t>
            </a:r>
            <a:r>
              <a:rPr i="1" lang="en" sz="1100">
                <a:solidFill>
                  <a:srgbClr val="000000"/>
                </a:solidFill>
                <a:latin typeface="Arial"/>
                <a:ea typeface="Arial"/>
                <a:cs typeface="Arial"/>
                <a:sym typeface="Arial"/>
              </a:rPr>
              <a:t>Word Press</a:t>
            </a:r>
            <a:r>
              <a:rPr lang="en" sz="1100">
                <a:solidFill>
                  <a:srgbClr val="000000"/>
                </a:solidFill>
                <a:latin typeface="Arial"/>
                <a:ea typeface="Arial"/>
                <a:cs typeface="Arial"/>
                <a:sym typeface="Arial"/>
              </a:rPr>
              <a:t>, 2015, farajacancersupport.files.wordpress.com/2016/01/cervical-cancer-myths-2015.jpg.</a:t>
            </a:r>
            <a:endParaRPr sz="11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sz="1100">
                <a:solidFill>
                  <a:srgbClr val="000000"/>
                </a:solidFill>
                <a:latin typeface="Arial"/>
                <a:ea typeface="Arial"/>
                <a:cs typeface="Arial"/>
                <a:sym typeface="Arial"/>
              </a:rPr>
              <a:t>““Medical Photo.” </a:t>
            </a:r>
            <a:r>
              <a:rPr i="1" lang="en" sz="1100">
                <a:solidFill>
                  <a:srgbClr val="000000"/>
                </a:solidFill>
                <a:latin typeface="Arial"/>
                <a:ea typeface="Arial"/>
                <a:cs typeface="Arial"/>
                <a:sym typeface="Arial"/>
              </a:rPr>
              <a:t>Bing</a:t>
            </a:r>
            <a:r>
              <a:rPr lang="en" sz="1100">
                <a:solidFill>
                  <a:srgbClr val="000000"/>
                </a:solidFill>
                <a:latin typeface="Arial"/>
                <a:ea typeface="Arial"/>
                <a:cs typeface="Arial"/>
                <a:sym typeface="Arial"/>
              </a:rPr>
              <a:t>, 2014, cta.tech/CTA/media/BlogImages/2014/medical.jpg.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“Cancer Photo.” </a:t>
            </a:r>
            <a:r>
              <a:rPr i="1" lang="en" sz="1100">
                <a:solidFill>
                  <a:srgbClr val="000000"/>
                </a:solidFill>
                <a:latin typeface="Arial"/>
                <a:ea typeface="Arial"/>
                <a:cs typeface="Arial"/>
                <a:sym typeface="Arial"/>
              </a:rPr>
              <a:t>Bing</a:t>
            </a:r>
            <a:r>
              <a:rPr lang="en" sz="1100">
                <a:solidFill>
                  <a:srgbClr val="000000"/>
                </a:solidFill>
                <a:latin typeface="Arial"/>
                <a:ea typeface="Arial"/>
                <a:cs typeface="Arial"/>
                <a:sym typeface="Arial"/>
              </a:rPr>
              <a:t>, Microsoft, www.bing.com/images/search?view=detailV2&amp;ccid=9owc15bO&amp;id=0876DE65586FF2D85ED51737F04F28E51A48C041&amp;thid=OIP.9owc15bO0yJq_53ISbZzigHaFj&amp;mediaurl=https%3A%2F%2Fpublichealthwatch.files.wordpress.com%2F2014%2F04%2Fbreast-cancer-awareness-month-1.jpg&amp;exph=546&amp;expw=728&amp;q=%2Bwomen%2Bcancer%2Bpictures&amp;simid=608011151466499601&amp;selectedIndex=21&amp;ajaxhist=0.</a:t>
            </a:r>
            <a:endParaRPr sz="1100">
              <a:solidFill>
                <a:srgbClr val="000000"/>
              </a:solidFill>
              <a:latin typeface="Arial"/>
              <a:ea typeface="Arial"/>
              <a:cs typeface="Arial"/>
              <a:sym typeface="Arial"/>
            </a:endParaRPr>
          </a:p>
          <a:p>
            <a:pPr indent="0" lvl="0" marL="457200" rtl="0" algn="l">
              <a:spcBef>
                <a:spcPts val="1600"/>
              </a:spcBef>
              <a:spcAft>
                <a:spcPts val="16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52975" y="-147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126900" y="400675"/>
            <a:ext cx="4049700" cy="41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rPr>
              <a:t>Hi my name is Venisha Patel, I am 16 years old and I currently go to Lowell High school</a:t>
            </a:r>
            <a:endParaRPr sz="1500">
              <a:solidFill>
                <a:schemeClr val="accent2"/>
              </a:solidFill>
            </a:endParaRPr>
          </a:p>
          <a:p>
            <a:pPr indent="0" lvl="0" marL="0" rtl="0" algn="l">
              <a:spcBef>
                <a:spcPts val="1600"/>
              </a:spcBef>
              <a:spcAft>
                <a:spcPts val="0"/>
              </a:spcAft>
              <a:buNone/>
            </a:pPr>
            <a:r>
              <a:rPr lang="en" sz="1500">
                <a:solidFill>
                  <a:schemeClr val="accent2"/>
                </a:solidFill>
              </a:rPr>
              <a:t>Hi my name Elijah Casilang, I am 16 years old and I currently go to International High School.</a:t>
            </a:r>
            <a:endParaRPr sz="1500">
              <a:solidFill>
                <a:schemeClr val="accent2"/>
              </a:solidFill>
            </a:endParaRPr>
          </a:p>
          <a:p>
            <a:pPr indent="0" lvl="0" marL="0" rtl="0" algn="l">
              <a:spcBef>
                <a:spcPts val="1600"/>
              </a:spcBef>
              <a:spcAft>
                <a:spcPts val="0"/>
              </a:spcAft>
              <a:buNone/>
            </a:pPr>
            <a:r>
              <a:rPr lang="en" sz="1500">
                <a:solidFill>
                  <a:schemeClr val="accent2"/>
                </a:solidFill>
              </a:rPr>
              <a:t>Hi my name is Raven Coffer, I am 16 years old and I currently go to Sacred Heart Cathedral Prep High School.</a:t>
            </a:r>
            <a:endParaRPr sz="1500">
              <a:solidFill>
                <a:schemeClr val="accent2"/>
              </a:solidFill>
            </a:endParaRPr>
          </a:p>
          <a:p>
            <a:pPr indent="0" lvl="0" marL="0" rtl="0" algn="l">
              <a:spcBef>
                <a:spcPts val="1600"/>
              </a:spcBef>
              <a:spcAft>
                <a:spcPts val="1600"/>
              </a:spcAft>
              <a:buNone/>
            </a:pPr>
            <a:r>
              <a:rPr lang="en" sz="1500">
                <a:solidFill>
                  <a:schemeClr val="accent2"/>
                </a:solidFill>
              </a:rPr>
              <a:t>Our project is based on Cancer frequency in women and includes visual aids of our research. </a:t>
            </a:r>
            <a:endParaRPr sz="1500">
              <a:solidFill>
                <a:schemeClr val="accent2"/>
              </a:solidFill>
            </a:endParaRPr>
          </a:p>
        </p:txBody>
      </p:sp>
      <p:pic>
        <p:nvPicPr>
          <p:cNvPr id="74" name="Google Shape;74;p14"/>
          <p:cNvPicPr preferRelativeResize="0"/>
          <p:nvPr/>
        </p:nvPicPr>
        <p:blipFill>
          <a:blip r:embed="rId3">
            <a:alphaModFix/>
          </a:blip>
          <a:stretch>
            <a:fillRect/>
          </a:stretch>
        </p:blipFill>
        <p:spPr>
          <a:xfrm>
            <a:off x="6512425" y="156750"/>
            <a:ext cx="2378000" cy="1585327"/>
          </a:xfrm>
          <a:prstGeom prst="rect">
            <a:avLst/>
          </a:prstGeom>
          <a:noFill/>
          <a:ln>
            <a:noFill/>
          </a:ln>
        </p:spPr>
      </p:pic>
      <p:pic>
        <p:nvPicPr>
          <p:cNvPr id="75" name="Google Shape;75;p14"/>
          <p:cNvPicPr preferRelativeResize="0"/>
          <p:nvPr/>
        </p:nvPicPr>
        <p:blipFill>
          <a:blip r:embed="rId4">
            <a:alphaModFix/>
          </a:blip>
          <a:stretch>
            <a:fillRect/>
          </a:stretch>
        </p:blipFill>
        <p:spPr>
          <a:xfrm>
            <a:off x="4176600" y="1742075"/>
            <a:ext cx="2283748" cy="1522499"/>
          </a:xfrm>
          <a:prstGeom prst="rect">
            <a:avLst/>
          </a:prstGeom>
          <a:noFill/>
          <a:ln>
            <a:noFill/>
          </a:ln>
        </p:spPr>
      </p:pic>
      <p:sp>
        <p:nvSpPr>
          <p:cNvPr id="76" name="Google Shape;76;p14"/>
          <p:cNvSpPr txBox="1"/>
          <p:nvPr/>
        </p:nvSpPr>
        <p:spPr>
          <a:xfrm>
            <a:off x="4220875" y="3574650"/>
            <a:ext cx="4257900" cy="49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 spirit -</a:t>
            </a:r>
            <a:endParaRPr>
              <a:latin typeface="Open Sans"/>
              <a:ea typeface="Open Sans"/>
              <a:cs typeface="Open Sans"/>
              <a:sym typeface="Open Sans"/>
            </a:endParaRPr>
          </a:p>
        </p:txBody>
      </p:sp>
      <p:pic>
        <p:nvPicPr>
          <p:cNvPr id="77" name="Google Shape;77;p14"/>
          <p:cNvPicPr preferRelativeResize="0"/>
          <p:nvPr/>
        </p:nvPicPr>
        <p:blipFill>
          <a:blip r:embed="rId5">
            <a:alphaModFix/>
          </a:blip>
          <a:stretch>
            <a:fillRect/>
          </a:stretch>
        </p:blipFill>
        <p:spPr>
          <a:xfrm>
            <a:off x="6512425" y="3269700"/>
            <a:ext cx="2469024" cy="1646023"/>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57100" y="419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Argument</a:t>
            </a:r>
            <a:endParaRPr/>
          </a:p>
        </p:txBody>
      </p:sp>
      <p:sp>
        <p:nvSpPr>
          <p:cNvPr id="83" name="Google Shape;83;p15"/>
          <p:cNvSpPr txBox="1"/>
          <p:nvPr>
            <p:ph idx="1" type="body"/>
          </p:nvPr>
        </p:nvSpPr>
        <p:spPr>
          <a:xfrm>
            <a:off x="191725" y="749325"/>
            <a:ext cx="8520600" cy="248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
                <a:solidFill>
                  <a:schemeClr val="accent2"/>
                </a:solidFill>
              </a:rPr>
              <a:t>We are researching the different types of Cancer that most frequently appear in a woman’s body. We decided to research this topic because we found it important to be highlight which Cancer appears more in a woman’s body rather than both men and women. This information can be used to further our knowledge in the topic; and on a larger scale advance future medical technology based off the data we </a:t>
            </a:r>
            <a:r>
              <a:rPr lang="en">
                <a:solidFill>
                  <a:schemeClr val="accent2"/>
                </a:solidFill>
              </a:rPr>
              <a:t>received</a:t>
            </a:r>
            <a:r>
              <a:rPr lang="en">
                <a:solidFill>
                  <a:schemeClr val="accent2"/>
                </a:solidFill>
              </a:rPr>
              <a:t>. </a:t>
            </a:r>
            <a:endParaRPr>
              <a:solidFill>
                <a:schemeClr val="accent2"/>
              </a:solidFill>
            </a:endParaRPr>
          </a:p>
        </p:txBody>
      </p:sp>
      <p:pic>
        <p:nvPicPr>
          <p:cNvPr id="84" name="Google Shape;84;p15"/>
          <p:cNvPicPr preferRelativeResize="0"/>
          <p:nvPr/>
        </p:nvPicPr>
        <p:blipFill>
          <a:blip r:embed="rId3">
            <a:alphaModFix/>
          </a:blip>
          <a:stretch>
            <a:fillRect/>
          </a:stretch>
        </p:blipFill>
        <p:spPr>
          <a:xfrm>
            <a:off x="5289975" y="2750525"/>
            <a:ext cx="3474224" cy="213913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Evidence</a:t>
            </a:r>
            <a:endParaRPr/>
          </a:p>
        </p:txBody>
      </p:sp>
      <p:sp>
        <p:nvSpPr>
          <p:cNvPr id="90" name="Google Shape;90;p16"/>
          <p:cNvSpPr txBox="1"/>
          <p:nvPr>
            <p:ph idx="1" type="body"/>
          </p:nvPr>
        </p:nvSpPr>
        <p:spPr>
          <a:xfrm>
            <a:off x="197800" y="13284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We chose the Cancer types in women data</a:t>
            </a:r>
            <a:endParaRPr>
              <a:solidFill>
                <a:schemeClr val="accent2"/>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chemeClr val="accent2"/>
                </a:solidFill>
              </a:rPr>
              <a:t>Sources Cited:</a:t>
            </a:r>
            <a:endParaRPr>
              <a:solidFill>
                <a:schemeClr val="accent2"/>
              </a:solidFill>
            </a:endParaRPr>
          </a:p>
          <a:p>
            <a:pPr indent="0" lvl="0" marL="0" rtl="0" algn="l">
              <a:spcBef>
                <a:spcPts val="1600"/>
              </a:spcBef>
              <a:spcAft>
                <a:spcPts val="0"/>
              </a:spcAft>
              <a:buNone/>
            </a:pPr>
            <a:r>
              <a:rPr lang="en">
                <a:solidFill>
                  <a:schemeClr val="accent2"/>
                </a:solidFill>
              </a:rPr>
              <a:t>The number of cancer cases in women in the United States</a:t>
            </a:r>
            <a:endParaRPr>
              <a:solidFill>
                <a:schemeClr val="accent2"/>
              </a:solidFill>
            </a:endParaRPr>
          </a:p>
          <a:p>
            <a:pPr indent="0" lvl="0" marL="0" rtl="0" algn="l">
              <a:spcBef>
                <a:spcPts val="1600"/>
              </a:spcBef>
              <a:spcAft>
                <a:spcPts val="0"/>
              </a:spcAft>
              <a:buNone/>
            </a:pPr>
            <a:r>
              <a:rPr i="1" lang="en">
                <a:solidFill>
                  <a:schemeClr val="accent2"/>
                </a:solidFill>
              </a:rPr>
              <a:t>Data source: American Cancer Society.</a:t>
            </a:r>
            <a:endParaRPr>
              <a:solidFill>
                <a:schemeClr val="accent2"/>
              </a:solidFill>
            </a:endParaRPr>
          </a:p>
          <a:p>
            <a:pPr indent="0" lvl="0" marL="0" rtl="0" algn="l">
              <a:spcBef>
                <a:spcPts val="1600"/>
              </a:spcBef>
              <a:spcAft>
                <a:spcPts val="1600"/>
              </a:spcAft>
              <a:buNone/>
            </a:pPr>
            <a:r>
              <a:t/>
            </a:r>
            <a:endParaRPr/>
          </a:p>
        </p:txBody>
      </p:sp>
      <p:pic>
        <p:nvPicPr>
          <p:cNvPr id="91" name="Google Shape;91;p16"/>
          <p:cNvPicPr preferRelativeResize="0"/>
          <p:nvPr/>
        </p:nvPicPr>
        <p:blipFill>
          <a:blip r:embed="rId3">
            <a:alphaModFix/>
          </a:blip>
          <a:stretch>
            <a:fillRect/>
          </a:stretch>
        </p:blipFill>
        <p:spPr>
          <a:xfrm>
            <a:off x="5698900" y="127572"/>
            <a:ext cx="3263499" cy="24441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806525" y="0"/>
            <a:ext cx="7248250" cy="4784300"/>
          </a:xfrm>
          <a:prstGeom prst="rect">
            <a:avLst/>
          </a:prstGeom>
          <a:noFill/>
          <a:ln>
            <a:noFill/>
          </a:ln>
        </p:spPr>
      </p:pic>
      <p:sp>
        <p:nvSpPr>
          <p:cNvPr id="97" name="Google Shape;97;p17"/>
          <p:cNvSpPr txBox="1"/>
          <p:nvPr/>
        </p:nvSpPr>
        <p:spPr>
          <a:xfrm>
            <a:off x="69375" y="64950"/>
            <a:ext cx="68172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4"/>
                </a:solidFill>
                <a:latin typeface="PT Sans Narrow"/>
                <a:ea typeface="PT Sans Narrow"/>
                <a:cs typeface="PT Sans Narrow"/>
                <a:sym typeface="PT Sans Narrow"/>
              </a:rPr>
              <a:t>Graph to show different types of Cancer in females and their frequency</a:t>
            </a:r>
            <a:endParaRPr sz="2000">
              <a:latin typeface="PT Sans Narrow"/>
              <a:ea typeface="PT Sans Narrow"/>
              <a:cs typeface="PT Sans Narrow"/>
              <a:sym typeface="PT Sans Narrow"/>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149075" y="902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Clarification of X - Axis</a:t>
            </a:r>
            <a:endParaRPr/>
          </a:p>
        </p:txBody>
      </p:sp>
      <p:sp>
        <p:nvSpPr>
          <p:cNvPr id="103" name="Google Shape;103;p18"/>
          <p:cNvSpPr txBox="1"/>
          <p:nvPr>
            <p:ph idx="1" type="body"/>
          </p:nvPr>
        </p:nvSpPr>
        <p:spPr>
          <a:xfrm>
            <a:off x="149075" y="852400"/>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2000">
                <a:solidFill>
                  <a:schemeClr val="accent2"/>
                </a:solidFill>
              </a:rPr>
              <a:t>Breast , Digestive system , Respiratory system,  Lung and bronchus,  Genital system,  Colorectum, Uterine corpus, Colon (excluding rectum), Skin (excluding basal and squamous), Melanoma of the skin, Endocrine system, Thyroid   Lymphoma, Non-Hodgkin lymphoma, Kidney and renal pelvis , Pancreas, Leukemia,Ovary ,Urinary bladder, Rectum   , Oral cavity and pharynx , Other and unspecified primary sites , Myeloma , Cervix   , Liver and intrahepatic bile duct   , Brain and other nervous system , Stomach, Acute myeloid leukemia, Chronic lymphocytic leukemia, Gallbladder and other biliary,	Vulva, Mouth, Anus, anal canal and anorectum, Soft tissue (including heart), Vagina and other female genital, Small intestine,Tongue, Esophagus, Chronic myeloid leukemia, Hodgkin lymphoma, Pharynx,  Acute lymphocytic leukemia, Larynx, Eye and orbit, Bones and joints. </a:t>
            </a:r>
            <a:endParaRPr sz="2000">
              <a:solidFill>
                <a:schemeClr val="accent2"/>
              </a:solidFil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facts of what we found out</a:t>
            </a:r>
            <a:endParaRPr/>
          </a:p>
        </p:txBody>
      </p:sp>
      <p:sp>
        <p:nvSpPr>
          <p:cNvPr id="109" name="Google Shape;109;p19"/>
          <p:cNvSpPr txBox="1"/>
          <p:nvPr/>
        </p:nvSpPr>
        <p:spPr>
          <a:xfrm>
            <a:off x="0" y="707400"/>
            <a:ext cx="5410500" cy="3364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accent2"/>
              </a:buClr>
              <a:buSzPts val="2000"/>
              <a:buFont typeface="Open Sans"/>
              <a:buChar char="-"/>
            </a:pPr>
            <a:r>
              <a:rPr lang="en" sz="2000">
                <a:solidFill>
                  <a:schemeClr val="accent2"/>
                </a:solidFill>
                <a:latin typeface="Open Sans"/>
                <a:ea typeface="Open Sans"/>
                <a:cs typeface="Open Sans"/>
                <a:sym typeface="Open Sans"/>
              </a:rPr>
              <a:t>Most common type of cancer found in </a:t>
            </a:r>
            <a:r>
              <a:rPr lang="en" sz="2000">
                <a:solidFill>
                  <a:schemeClr val="accent2"/>
                </a:solidFill>
                <a:latin typeface="Open Sans"/>
                <a:ea typeface="Open Sans"/>
                <a:cs typeface="Open Sans"/>
                <a:sym typeface="Open Sans"/>
              </a:rPr>
              <a:t>woman's</a:t>
            </a:r>
            <a:r>
              <a:rPr lang="en" sz="2000">
                <a:solidFill>
                  <a:schemeClr val="accent2"/>
                </a:solidFill>
                <a:latin typeface="Open Sans"/>
                <a:ea typeface="Open Sans"/>
                <a:cs typeface="Open Sans"/>
                <a:sym typeface="Open Sans"/>
              </a:rPr>
              <a:t> Breast Cancer </a:t>
            </a:r>
            <a:endParaRPr sz="2000">
              <a:solidFill>
                <a:schemeClr val="accent2"/>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accent2"/>
              </a:solidFill>
              <a:latin typeface="Open Sans"/>
              <a:ea typeface="Open Sans"/>
              <a:cs typeface="Open Sans"/>
              <a:sym typeface="Open Sans"/>
            </a:endParaRPr>
          </a:p>
          <a:p>
            <a:pPr indent="-355600" lvl="0" marL="457200" rtl="0" algn="l">
              <a:spcBef>
                <a:spcPts val="0"/>
              </a:spcBef>
              <a:spcAft>
                <a:spcPts val="0"/>
              </a:spcAft>
              <a:buClr>
                <a:schemeClr val="accent2"/>
              </a:buClr>
              <a:buSzPts val="2000"/>
              <a:buFont typeface="Open Sans"/>
              <a:buChar char="-"/>
            </a:pPr>
            <a:r>
              <a:rPr lang="en" sz="2000">
                <a:solidFill>
                  <a:schemeClr val="accent2"/>
                </a:solidFill>
                <a:latin typeface="Open Sans"/>
                <a:ea typeface="Open Sans"/>
                <a:cs typeface="Open Sans"/>
                <a:sym typeface="Open Sans"/>
              </a:rPr>
              <a:t>Least common type of cancer found in women is Bone Cancer in the joints</a:t>
            </a:r>
            <a:endParaRPr sz="2000">
              <a:solidFill>
                <a:schemeClr val="accent2"/>
              </a:solidFill>
              <a:latin typeface="Open Sans"/>
              <a:ea typeface="Open Sans"/>
              <a:cs typeface="Open Sans"/>
              <a:sym typeface="Open Sans"/>
            </a:endParaRPr>
          </a:p>
          <a:p>
            <a:pPr indent="0" lvl="0" marL="457200" rtl="0" algn="l">
              <a:spcBef>
                <a:spcPts val="0"/>
              </a:spcBef>
              <a:spcAft>
                <a:spcPts val="0"/>
              </a:spcAft>
              <a:buNone/>
            </a:pPr>
            <a:r>
              <a:t/>
            </a:r>
            <a:endParaRPr sz="2000">
              <a:solidFill>
                <a:schemeClr val="accent2"/>
              </a:solidFill>
              <a:latin typeface="Open Sans"/>
              <a:ea typeface="Open Sans"/>
              <a:cs typeface="Open Sans"/>
              <a:sym typeface="Open Sans"/>
            </a:endParaRPr>
          </a:p>
          <a:p>
            <a:pPr indent="-355600" lvl="0" marL="457200" rtl="0" algn="l">
              <a:spcBef>
                <a:spcPts val="0"/>
              </a:spcBef>
              <a:spcAft>
                <a:spcPts val="0"/>
              </a:spcAft>
              <a:buClr>
                <a:schemeClr val="accent2"/>
              </a:buClr>
              <a:buSzPts val="2000"/>
              <a:buFont typeface="Open Sans"/>
              <a:buChar char="-"/>
            </a:pPr>
            <a:r>
              <a:rPr lang="en" sz="2000">
                <a:solidFill>
                  <a:schemeClr val="accent2"/>
                </a:solidFill>
                <a:latin typeface="Open Sans"/>
                <a:ea typeface="Open Sans"/>
                <a:cs typeface="Open Sans"/>
                <a:sym typeface="Open Sans"/>
              </a:rPr>
              <a:t>Cancer is treatable most of the time ( when caught early/ on time )</a:t>
            </a:r>
            <a:endParaRPr sz="2000">
              <a:solidFill>
                <a:schemeClr val="accent2"/>
              </a:solidFill>
              <a:latin typeface="Open Sans"/>
              <a:ea typeface="Open Sans"/>
              <a:cs typeface="Open Sans"/>
              <a:sym typeface="Open Sans"/>
            </a:endParaRPr>
          </a:p>
          <a:p>
            <a:pPr indent="0" lvl="0" marL="914400" rtl="0" algn="l">
              <a:spcBef>
                <a:spcPts val="0"/>
              </a:spcBef>
              <a:spcAft>
                <a:spcPts val="0"/>
              </a:spcAft>
              <a:buNone/>
            </a:pPr>
            <a:r>
              <a:t/>
            </a:r>
            <a:endParaRPr sz="2000">
              <a:solidFill>
                <a:schemeClr val="accent2"/>
              </a:solidFill>
              <a:latin typeface="Open Sans"/>
              <a:ea typeface="Open Sans"/>
              <a:cs typeface="Open Sans"/>
              <a:sym typeface="Open Sans"/>
            </a:endParaRPr>
          </a:p>
          <a:p>
            <a:pPr indent="-355600" lvl="0" marL="457200" rtl="0" algn="l">
              <a:spcBef>
                <a:spcPts val="0"/>
              </a:spcBef>
              <a:spcAft>
                <a:spcPts val="0"/>
              </a:spcAft>
              <a:buClr>
                <a:schemeClr val="accent2"/>
              </a:buClr>
              <a:buSzPts val="2000"/>
              <a:buFont typeface="Open Sans"/>
              <a:buChar char="-"/>
            </a:pPr>
            <a:r>
              <a:rPr lang="en" sz="2000">
                <a:solidFill>
                  <a:schemeClr val="accent2"/>
                </a:solidFill>
                <a:latin typeface="Open Sans"/>
                <a:ea typeface="Open Sans"/>
                <a:cs typeface="Open Sans"/>
                <a:sym typeface="Open Sans"/>
              </a:rPr>
              <a:t>Yet cancer is one of the most popular leading causes of deaths</a:t>
            </a:r>
            <a:endParaRPr sz="2000">
              <a:solidFill>
                <a:schemeClr val="accent2"/>
              </a:solidFill>
              <a:latin typeface="Open Sans"/>
              <a:ea typeface="Open Sans"/>
              <a:cs typeface="Open Sans"/>
              <a:sym typeface="Open Sans"/>
            </a:endParaRPr>
          </a:p>
        </p:txBody>
      </p:sp>
      <p:pic>
        <p:nvPicPr>
          <p:cNvPr id="110" name="Google Shape;110;p19"/>
          <p:cNvPicPr preferRelativeResize="0"/>
          <p:nvPr/>
        </p:nvPicPr>
        <p:blipFill>
          <a:blip r:embed="rId3">
            <a:alphaModFix/>
          </a:blip>
          <a:stretch>
            <a:fillRect/>
          </a:stretch>
        </p:blipFill>
        <p:spPr>
          <a:xfrm>
            <a:off x="5440575" y="849525"/>
            <a:ext cx="3599299" cy="322207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did it</a:t>
            </a:r>
            <a:endParaRPr/>
          </a:p>
        </p:txBody>
      </p:sp>
      <p:sp>
        <p:nvSpPr>
          <p:cNvPr id="116" name="Google Shape;116;p20"/>
          <p:cNvSpPr txBox="1"/>
          <p:nvPr>
            <p:ph idx="1" type="body"/>
          </p:nvPr>
        </p:nvSpPr>
        <p:spPr>
          <a:xfrm>
            <a:off x="215600" y="11524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 program used for coding was Spyder</a:t>
            </a:r>
            <a:endParaRPr/>
          </a:p>
          <a:p>
            <a:pPr indent="0" lvl="0" marL="457200" rtl="0" algn="l">
              <a:spcBef>
                <a:spcPts val="1600"/>
              </a:spcBef>
              <a:spcAft>
                <a:spcPts val="0"/>
              </a:spcAft>
              <a:buNone/>
            </a:pPr>
            <a:r>
              <a:rPr lang="en"/>
              <a:t>Language used: Python</a:t>
            </a:r>
            <a:endParaRPr/>
          </a:p>
          <a:p>
            <a:pPr indent="0" lvl="0" marL="457200" rtl="0" algn="l">
              <a:spcBef>
                <a:spcPts val="1600"/>
              </a:spcBef>
              <a:spcAft>
                <a:spcPts val="0"/>
              </a:spcAft>
              <a:buNone/>
            </a:pPr>
            <a:r>
              <a:rPr lang="en"/>
              <a:t>Libraries used:</a:t>
            </a:r>
            <a:endParaRPr/>
          </a:p>
          <a:p>
            <a:pPr indent="0" lvl="0" marL="0" rtl="0" algn="l">
              <a:spcBef>
                <a:spcPts val="1600"/>
              </a:spcBef>
              <a:spcAft>
                <a:spcPts val="0"/>
              </a:spcAft>
              <a:buNone/>
            </a:pPr>
            <a:r>
              <a:rPr lang="en"/>
              <a:t> Pandas: To analyze and label the data</a:t>
            </a:r>
            <a:endParaRPr/>
          </a:p>
          <a:p>
            <a:pPr indent="0" lvl="0" marL="0" rtl="0" algn="l">
              <a:spcBef>
                <a:spcPts val="1600"/>
              </a:spcBef>
              <a:spcAft>
                <a:spcPts val="1600"/>
              </a:spcAft>
              <a:buNone/>
            </a:pPr>
            <a:r>
              <a:rPr lang="en"/>
              <a:t> Plotly:  To graph and organize</a:t>
            </a:r>
            <a:endParaRPr/>
          </a:p>
        </p:txBody>
      </p:sp>
      <p:pic>
        <p:nvPicPr>
          <p:cNvPr id="117" name="Google Shape;117;p20"/>
          <p:cNvPicPr preferRelativeResize="0"/>
          <p:nvPr/>
        </p:nvPicPr>
        <p:blipFill>
          <a:blip r:embed="rId3">
            <a:alphaModFix/>
          </a:blip>
          <a:stretch>
            <a:fillRect/>
          </a:stretch>
        </p:blipFill>
        <p:spPr>
          <a:xfrm>
            <a:off x="4918925" y="574350"/>
            <a:ext cx="3721200" cy="2159526"/>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0" y="38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Code</a:t>
            </a:r>
            <a:endParaRPr/>
          </a:p>
        </p:txBody>
      </p:sp>
      <p:pic>
        <p:nvPicPr>
          <p:cNvPr id="123" name="Google Shape;123;p21"/>
          <p:cNvPicPr preferRelativeResize="0"/>
          <p:nvPr/>
        </p:nvPicPr>
        <p:blipFill>
          <a:blip r:embed="rId3">
            <a:alphaModFix/>
          </a:blip>
          <a:stretch>
            <a:fillRect/>
          </a:stretch>
        </p:blipFill>
        <p:spPr>
          <a:xfrm>
            <a:off x="1083975" y="783575"/>
            <a:ext cx="6120651" cy="40804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