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Source Code Pro"/>
      <p:regular r:id="rId15"/>
      <p:bold r:id="rId16"/>
    </p:embeddedFont>
    <p:embeddedFont>
      <p:font typeface="Oswald"/>
      <p:regular r:id="rId17"/>
      <p:bold r:id="rId18"/>
    </p:embeddedFont>
    <p:embeddedFont>
      <p:font typeface="Cherry Cream Soda"/>
      <p:regular r:id="rId19"/>
    </p:embeddedFont>
    <p:embeddedFont>
      <p:font typeface="Handle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dle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herryCreamSoda-regular.fntdata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903b3534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903b3534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903b3534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903b3534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b74bbbac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b74bbbac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74bbba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74bbba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903b3534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903b3534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74bbbac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74bbbac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65000" y="660975"/>
            <a:ext cx="8282400" cy="15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herry Cream Soda"/>
                <a:ea typeface="Cherry Cream Soda"/>
                <a:cs typeface="Cherry Cream Soda"/>
                <a:sym typeface="Cherry Cream Soda"/>
              </a:rPr>
              <a:t>GIS 2019 Group Project SFO</a:t>
            </a:r>
            <a:endParaRPr sz="5000">
              <a:latin typeface="Cherry Cream Soda"/>
              <a:ea typeface="Cherry Cream Soda"/>
              <a:cs typeface="Cherry Cream Soda"/>
              <a:sym typeface="Cherry Cream Soda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r</a:t>
            </a:r>
            <a:r>
              <a:rPr lang="en"/>
              <a:t>ica, Victoria, Serena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Names: Serena Wee, Victoria Enciso, Erica Sailors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our project is about?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Based on the different type of cancer found in women and the number cancer cases that were recorded.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chose this project?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American Cancer Society surveyed the number of women who </a:t>
            </a:r>
            <a:r>
              <a:rPr lang="en"/>
              <a:t>experience</a:t>
            </a:r>
            <a:r>
              <a:rPr lang="en"/>
              <a:t> cancer of any kind. We chose this project to spread awareness of the biggest killer in women’s life. We want people to start taking care of </a:t>
            </a:r>
            <a:r>
              <a:rPr lang="en"/>
              <a:t>themselves</a:t>
            </a:r>
            <a:r>
              <a:rPr lang="en"/>
              <a:t> as the grow.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43275" y="2429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Did It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59875" y="14429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  computer program called </a:t>
            </a:r>
            <a:r>
              <a:rPr lang="en"/>
              <a:t>Spyder</a:t>
            </a:r>
            <a:r>
              <a:rPr lang="en"/>
              <a:t> that allows you to create a code with Python and test it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 this program we used the libraries pandas and plotly. Pandas allowed us to read data from a </a:t>
            </a:r>
            <a:r>
              <a:rPr lang="en"/>
              <a:t>separate</a:t>
            </a:r>
            <a:r>
              <a:rPr lang="en"/>
              <a:t> file and read it back to us in Spyder. We again </a:t>
            </a:r>
            <a:r>
              <a:rPr lang="en"/>
              <a:t>use</a:t>
            </a:r>
            <a:r>
              <a:rPr lang="en"/>
              <a:t> Pandas to create a data frame. Then we used Plotly to plot this data frame into a graph.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4572000" y="-9235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import pandas as pd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import plotly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import plotly.graph_objs as go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from plotly.offline import plot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df = pd.read_excel("GISdata.xlsx", sheet_name = "cancercases")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print(df)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cancercases = go.Bar(x=df["CancerType"], y=df["Number"],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 	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	marker = {"color": df["Number"], "colorscale" : "Portland"}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	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titles = go.Layout(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	title = "Number of Cancer cases by types within women",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	xaxis=go.layout.XAxis(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        	title=go.layout.xaxis.Title(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        	text="Types of Cancer",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    	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	),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	yaxis=go.layout.YAxis(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        	title=go.layout.yaxis.Title(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        	text="Numbers of Cases",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        	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  	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	</a:t>
            </a: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fig = go.Figure(data=[cancercases], layout = titles)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plot(fig)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erry Cream Soda"/>
                <a:ea typeface="Cherry Cream Soda"/>
                <a:cs typeface="Cherry Cream Soda"/>
                <a:sym typeface="Cherry Cream Soda"/>
              </a:rPr>
              <a:t>Code→</a:t>
            </a:r>
            <a:endParaRPr>
              <a:latin typeface="Cherry Cream Soda"/>
              <a:ea typeface="Cherry Cream Soda"/>
              <a:cs typeface="Cherry Cream Soda"/>
              <a:sym typeface="Cherry Cream Soda"/>
            </a:endParaRPr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Handlee"/>
                <a:ea typeface="Handlee"/>
                <a:cs typeface="Handlee"/>
                <a:sym typeface="Handlee"/>
              </a:rPr>
              <a:t>Language used: python</a:t>
            </a:r>
            <a:endParaRPr sz="2500">
              <a:latin typeface="Handlee"/>
              <a:ea typeface="Handlee"/>
              <a:cs typeface="Handlee"/>
              <a:sym typeface="Handl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356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erry Cream Soda"/>
                <a:ea typeface="Cherry Cream Soda"/>
                <a:cs typeface="Cherry Cream Soda"/>
                <a:sym typeface="Cherry Cream Soda"/>
              </a:rPr>
              <a:t>Conclusion</a:t>
            </a:r>
            <a:endParaRPr>
              <a:latin typeface="Cherry Cream Soda"/>
              <a:ea typeface="Cherry Cream Soda"/>
              <a:cs typeface="Cherry Cream Soda"/>
              <a:sym typeface="Cherry Cream Soda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468825"/>
            <a:ext cx="85206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erry Cream Soda"/>
                <a:ea typeface="Cherry Cream Soda"/>
                <a:cs typeface="Cherry Cream Soda"/>
                <a:sym typeface="Cherry Cream Soda"/>
              </a:rPr>
              <a:t>Observations:</a:t>
            </a:r>
            <a:endParaRPr>
              <a:latin typeface="Cherry Cream Soda"/>
              <a:ea typeface="Cherry Cream Soda"/>
              <a:cs typeface="Cherry Cream Soda"/>
              <a:sym typeface="Cherry Cream Sod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andlee"/>
              <a:buChar char="➔"/>
            </a:pPr>
            <a:r>
              <a:rPr lang="en">
                <a:latin typeface="Handlee"/>
                <a:ea typeface="Handlee"/>
                <a:cs typeface="Handlee"/>
                <a:sym typeface="Handlee"/>
              </a:rPr>
              <a:t>The highest cancer in women is </a:t>
            </a:r>
            <a:r>
              <a:rPr lang="en">
                <a:solidFill>
                  <a:srgbClr val="FF5CC9"/>
                </a:solidFill>
                <a:latin typeface="Handlee"/>
                <a:ea typeface="Handlee"/>
                <a:cs typeface="Handlee"/>
                <a:sym typeface="Handlee"/>
              </a:rPr>
              <a:t>Breast Cancer</a:t>
            </a:r>
            <a:endParaRPr>
              <a:solidFill>
                <a:srgbClr val="000000"/>
              </a:solidFill>
              <a:latin typeface="Handlee"/>
              <a:ea typeface="Handlee"/>
              <a:cs typeface="Handlee"/>
              <a:sym typeface="Handle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andlee"/>
              <a:buChar char="➔"/>
            </a:pPr>
            <a:r>
              <a:rPr lang="en">
                <a:solidFill>
                  <a:srgbClr val="000000"/>
                </a:solidFill>
                <a:latin typeface="Handlee"/>
                <a:ea typeface="Handlee"/>
                <a:cs typeface="Handlee"/>
                <a:sym typeface="Handlee"/>
              </a:rPr>
              <a:t>There are under 150,000 cases of any other cancer beside </a:t>
            </a:r>
            <a:r>
              <a:rPr lang="en">
                <a:solidFill>
                  <a:srgbClr val="FF5CC9"/>
                </a:solidFill>
                <a:latin typeface="Handlee"/>
                <a:ea typeface="Handlee"/>
                <a:cs typeface="Handlee"/>
                <a:sym typeface="Handlee"/>
              </a:rPr>
              <a:t>Breast</a:t>
            </a:r>
            <a:endParaRPr>
              <a:latin typeface="Handlee"/>
              <a:ea typeface="Handlee"/>
              <a:cs typeface="Handlee"/>
              <a:sym typeface="Handlee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andlee"/>
              <a:buChar char="◆"/>
            </a:pPr>
            <a:r>
              <a:rPr lang="en" sz="1700">
                <a:latin typeface="Handlee"/>
                <a:ea typeface="Handlee"/>
                <a:cs typeface="Handlee"/>
                <a:sym typeface="Handlee"/>
              </a:rPr>
              <a:t>This highlights the lack of cancer screening knowledge and the data can help spread awareness of the different cancers in women.</a:t>
            </a:r>
            <a:endParaRPr sz="1700">
              <a:latin typeface="Handlee"/>
              <a:ea typeface="Handlee"/>
              <a:cs typeface="Handlee"/>
              <a:sym typeface="Handle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andlee"/>
              <a:buChar char="➔"/>
            </a:pPr>
            <a:r>
              <a:rPr lang="en" sz="1700">
                <a:latin typeface="Handlee"/>
                <a:ea typeface="Handlee"/>
                <a:cs typeface="Handlee"/>
                <a:sym typeface="Handlee"/>
              </a:rPr>
              <a:t>The second highest cancer(</a:t>
            </a:r>
            <a:r>
              <a:rPr lang="en" sz="1700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rPr>
              <a:t>Respiratory</a:t>
            </a:r>
            <a:r>
              <a:rPr lang="en" sz="1700">
                <a:latin typeface="Handlee"/>
                <a:ea typeface="Handlee"/>
                <a:cs typeface="Handlee"/>
                <a:sym typeface="Handlee"/>
              </a:rPr>
              <a:t>) has about 141 thousands cases, compared to </a:t>
            </a:r>
            <a:r>
              <a:rPr lang="en" sz="1700">
                <a:solidFill>
                  <a:srgbClr val="FF5CC9"/>
                </a:solidFill>
                <a:latin typeface="Handlee"/>
                <a:ea typeface="Handlee"/>
                <a:cs typeface="Handlee"/>
                <a:sym typeface="Handlee"/>
              </a:rPr>
              <a:t>Breast</a:t>
            </a:r>
            <a:r>
              <a:rPr lang="en" sz="1700">
                <a:latin typeface="Handlee"/>
                <a:ea typeface="Handlee"/>
                <a:cs typeface="Handlee"/>
                <a:sym typeface="Handlee"/>
              </a:rPr>
              <a:t> Cancer at about 270 thousand cases</a:t>
            </a:r>
            <a:endParaRPr sz="1700">
              <a:latin typeface="Handlee"/>
              <a:ea typeface="Handlee"/>
              <a:cs typeface="Handlee"/>
              <a:sym typeface="Handle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herry Cream Soda"/>
                <a:ea typeface="Cherry Cream Soda"/>
                <a:cs typeface="Cherry Cream Soda"/>
                <a:sym typeface="Cherry Cream Soda"/>
              </a:rPr>
              <a:t>Inferences:</a:t>
            </a:r>
            <a:endParaRPr>
              <a:latin typeface="Cherry Cream Soda"/>
              <a:ea typeface="Cherry Cream Soda"/>
              <a:cs typeface="Cherry Cream Soda"/>
              <a:sym typeface="Cherry Cream Sod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andlee"/>
              <a:buChar char="➢"/>
            </a:pPr>
            <a:r>
              <a:rPr lang="en">
                <a:latin typeface="Handlee"/>
                <a:ea typeface="Handlee"/>
                <a:cs typeface="Handlee"/>
                <a:sym typeface="Handlee"/>
              </a:rPr>
              <a:t>That cancers like Bone, Joint, or Larynx cancers have low recognition.</a:t>
            </a:r>
            <a:endParaRPr>
              <a:latin typeface="Handlee"/>
              <a:ea typeface="Handlee"/>
              <a:cs typeface="Handlee"/>
              <a:sym typeface="Handle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Handlee"/>
              <a:ea typeface="Handlee"/>
              <a:cs typeface="Handlee"/>
              <a:sym typeface="Handle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