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c1ab305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c1ab305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-way later than 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c1ab305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c1ab305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c1ab30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c1ab30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c1ab305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c1ab305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c1ab30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c1ab30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c1ab305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c1ab305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c1ab305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c1ab305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c1ab305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c1ab305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>
        <p14:prism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tinyurl.com/y5wv9uj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80175" y="10831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CEOs in Corporate America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24463" y="29795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Deniesha, Jada, </a:t>
            </a:r>
            <a:r>
              <a:rPr lang="en"/>
              <a:t>Lydmarie, S</a:t>
            </a:r>
            <a:r>
              <a:rPr lang="en"/>
              <a:t>aribel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">
            <a:off x="6514025" y="195078"/>
            <a:ext cx="2466950" cy="225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this topic?</a:t>
            </a:r>
            <a:endParaRPr u="sng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13600" y="113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-W</a:t>
            </a:r>
            <a:r>
              <a:rPr lang="en" sz="2000"/>
              <a:t>omen began to really make an entrance into workplaces and embracing the idea of “independent female workers”, in the 1830s-1980s.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-It serves the purpose of emphasizing the importance of </a:t>
            </a:r>
            <a:r>
              <a:rPr lang="en" sz="2000"/>
              <a:t>consciousness</a:t>
            </a:r>
            <a:r>
              <a:rPr lang="en" sz="2000"/>
              <a:t> that community represents unity and equality for everyone in it.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-Its also serves as a foundation of support for the claim that women have been </a:t>
            </a:r>
            <a:r>
              <a:rPr lang="en" sz="2000"/>
              <a:t>underrepresented in most labor fields, and it shows the improvement throughout the years.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Methodology</a:t>
            </a:r>
            <a:endParaRPr u="sng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000" y="1017450"/>
            <a:ext cx="40560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Import </a:t>
            </a:r>
            <a:r>
              <a:rPr lang="en" sz="1400">
                <a:solidFill>
                  <a:srgbClr val="666666"/>
                </a:solidFill>
              </a:rPr>
              <a:t>pandas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741B47"/>
                </a:solidFill>
              </a:rPr>
              <a:t>dir</a:t>
            </a:r>
            <a:r>
              <a:rPr lang="en" sz="1400">
                <a:solidFill>
                  <a:srgbClr val="666666"/>
                </a:solidFill>
              </a:rPr>
              <a:t>(pandas)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import</a:t>
            </a:r>
            <a:r>
              <a:rPr lang="en" sz="1400"/>
              <a:t> plotly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90000"/>
                </a:solidFill>
              </a:rPr>
              <a:t>dir</a:t>
            </a:r>
            <a:r>
              <a:rPr lang="en" sz="1400"/>
              <a:t>(plotly)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from</a:t>
            </a:r>
            <a:r>
              <a:rPr lang="en" sz="1400"/>
              <a:t> plotly.offline import plot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import plotly.graph_objs </a:t>
            </a:r>
            <a:r>
              <a:rPr lang="en" sz="1400">
                <a:solidFill>
                  <a:srgbClr val="0000FF"/>
                </a:solidFill>
              </a:rPr>
              <a:t>as </a:t>
            </a:r>
            <a:r>
              <a:rPr lang="en" sz="1400"/>
              <a:t>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wcdf = pandas.read_excel(</a:t>
            </a:r>
            <a:r>
              <a:rPr lang="en" sz="1400">
                <a:solidFill>
                  <a:srgbClr val="6AA84F"/>
                </a:solidFill>
              </a:rPr>
              <a:t>"GISdata.xlsx"</a:t>
            </a:r>
            <a:r>
              <a:rPr lang="en" sz="1400"/>
              <a:t>,sheet_name = </a:t>
            </a:r>
            <a:r>
              <a:rPr lang="en" sz="1400">
                <a:solidFill>
                  <a:srgbClr val="6AA84F"/>
                </a:solidFill>
              </a:rPr>
              <a:t>"womenCEOs"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wcdf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wcdfbar = go.Bar(x=wcdf[</a:t>
            </a:r>
            <a:r>
              <a:rPr lang="en" sz="1400">
                <a:solidFill>
                  <a:srgbClr val="6AA84F"/>
                </a:solidFill>
              </a:rPr>
              <a:t>"Year"</a:t>
            </a:r>
            <a:r>
              <a:rPr lang="en" sz="1400"/>
              <a:t>], y = wcdf[</a:t>
            </a:r>
            <a:r>
              <a:rPr lang="en" sz="1400">
                <a:solidFill>
                  <a:srgbClr val="6AA84F"/>
                </a:solidFill>
              </a:rPr>
              <a:t>"CEOs"</a:t>
            </a:r>
            <a:r>
              <a:rPr lang="en" sz="1400"/>
              <a:t>],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marker = {</a:t>
            </a:r>
            <a:r>
              <a:rPr lang="en" sz="1400">
                <a:solidFill>
                  <a:srgbClr val="6AA84F"/>
                </a:solidFill>
              </a:rPr>
              <a:t>"color"</a:t>
            </a:r>
            <a:r>
              <a:rPr lang="en" sz="1400"/>
              <a:t>: w</a:t>
            </a:r>
            <a:r>
              <a:rPr lang="en" sz="1400"/>
              <a:t>cdf[</a:t>
            </a:r>
            <a:r>
              <a:rPr lang="en" sz="1400">
                <a:solidFill>
                  <a:srgbClr val="6AA84F"/>
                </a:solidFill>
              </a:rPr>
              <a:t>"CEOs"</a:t>
            </a:r>
            <a:r>
              <a:rPr lang="en" sz="1400"/>
              <a:t>],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6AA84F"/>
                </a:solidFill>
              </a:rPr>
              <a:t> </a:t>
            </a:r>
            <a:r>
              <a:rPr lang="en" sz="1400">
                <a:solidFill>
                  <a:srgbClr val="6AA84F"/>
                </a:solidFill>
              </a:rPr>
              <a:t>"colorscale</a:t>
            </a:r>
            <a:r>
              <a:rPr lang="en" sz="1400"/>
              <a:t>" : </a:t>
            </a:r>
            <a:r>
              <a:rPr lang="en" sz="1400">
                <a:solidFill>
                  <a:srgbClr val="6AA84F"/>
                </a:solidFill>
              </a:rPr>
              <a:t>"Jet"</a:t>
            </a:r>
            <a:r>
              <a:rPr lang="en" sz="1400"/>
              <a:t>})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5"/>
          <p:cNvSpPr txBox="1"/>
          <p:nvPr/>
        </p:nvSpPr>
        <p:spPr>
          <a:xfrm>
            <a:off x="4443000" y="913725"/>
            <a:ext cx="45381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layout = go.Layout(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#Title of the Graph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title =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'Share of CEOs'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#Name of the X-axis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xaxis=go.layout.XAxis(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	title=go.layout.xaxis.Title(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	text=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'Year'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	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#Name of Y-axis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	yaxis=go.layout.YAxis(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	title=go.layout.yaxis.Title(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	text=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'Percentages'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 = go.Figure(data=[wcdfbar], layout=layout)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plot(fig)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175" y="-12"/>
            <a:ext cx="1307825" cy="13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918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Data Frame Results</a:t>
            </a:r>
            <a:endParaRPr u="sng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6495" l="2017" r="23798" t="5367"/>
          <a:stretch/>
        </p:blipFill>
        <p:spPr>
          <a:xfrm>
            <a:off x="311700" y="817975"/>
            <a:ext cx="4288899" cy="39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4415" l="0" r="0" t="0"/>
          <a:stretch/>
        </p:blipFill>
        <p:spPr>
          <a:xfrm>
            <a:off x="4862675" y="1526388"/>
            <a:ext cx="3515000" cy="2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Graph</a:t>
            </a:r>
            <a:endParaRPr u="sng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5" y="1193175"/>
            <a:ext cx="9045474" cy="36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VS MEN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24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WOMEN PAID MORE THAN MEN!!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Handful of elite women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$22.7mil &gt; $14.9mil***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Demanding better or equal pay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Gender gap </a:t>
            </a:r>
            <a:r>
              <a:rPr b="1" lang="en" sz="1600"/>
              <a:t>DOES </a:t>
            </a:r>
            <a:r>
              <a:rPr lang="en" sz="1600"/>
              <a:t>exist!!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19374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475" y="1086125"/>
            <a:ext cx="4492351" cy="29712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38150" y="3732800"/>
            <a:ext cx="20772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***</a:t>
            </a:r>
            <a:r>
              <a:rPr b="1" lang="en">
                <a:solidFill>
                  <a:schemeClr val="dk2"/>
                </a:solidFill>
              </a:rPr>
              <a:t> Huffington Post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https://tinyurl.com/y5wv9ujr</a:t>
            </a:r>
            <a:r>
              <a:rPr b="1" lang="en" sz="1100"/>
              <a:t> 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 flipH="1" rot="10800000">
            <a:off x="3100000" y="2905475"/>
            <a:ext cx="4198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043500" y="2571750"/>
            <a:ext cx="6033300" cy="1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3762" l="0" r="0" t="0"/>
          <a:stretch/>
        </p:blipFill>
        <p:spPr>
          <a:xfrm>
            <a:off x="1437050" y="96737"/>
            <a:ext cx="6269900" cy="49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Concluding Points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</a:t>
            </a:r>
            <a:r>
              <a:rPr lang="en"/>
              <a:t>can see</a:t>
            </a:r>
            <a:r>
              <a:rPr lang="en"/>
              <a:t> in the data graph how the growth of </a:t>
            </a:r>
            <a:r>
              <a:rPr lang="en"/>
              <a:t>participation in regards to female employees </a:t>
            </a:r>
            <a:r>
              <a:rPr lang="en"/>
              <a:t>in </a:t>
            </a:r>
            <a:r>
              <a:rPr lang="en"/>
              <a:t>workplaces</a:t>
            </a:r>
            <a:r>
              <a:rPr lang="en"/>
              <a:t> has been great, and we need to acknowledge that without teamwork, none of this </a:t>
            </a:r>
            <a:r>
              <a:rPr lang="en"/>
              <a:t>would've</a:t>
            </a:r>
            <a:r>
              <a:rPr lang="en"/>
              <a:t> been possible.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Women have worked for many years, and we have gotten the </a:t>
            </a:r>
            <a:r>
              <a:rPr lang="en"/>
              <a:t>results we</a:t>
            </a:r>
            <a:r>
              <a:rPr lang="en"/>
              <a:t> were hoping for but we do need to stay mindful that not every work </a:t>
            </a:r>
            <a:r>
              <a:rPr lang="en"/>
              <a:t>corporation</a:t>
            </a:r>
            <a:r>
              <a:rPr lang="en"/>
              <a:t> have these high percentages and female involvement. Therefore, we need to continue to grow on a larger scale.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In other words OUR WORK </a:t>
            </a:r>
            <a:r>
              <a:rPr lang="en"/>
              <a:t>ISN'T</a:t>
            </a:r>
            <a:r>
              <a:rPr lang="en"/>
              <a:t> DONE!!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-15848" t="25250"/>
          <a:stretch/>
        </p:blipFill>
        <p:spPr>
          <a:xfrm rot="44">
            <a:off x="5046775" y="3287471"/>
            <a:ext cx="3289250" cy="169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Questions?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50" y="1017450"/>
            <a:ext cx="4466299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