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89738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35496" y="58019"/>
            <a:ext cx="1008112" cy="6599853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流程引擎</a:t>
            </a:r>
            <a:endParaRPr lang="en-US" altLang="zh-CN" sz="1400" dirty="0" smtClean="0">
              <a:latin typeface="Adobe 仿宋 Std R" pitchFamily="18" charset="-122"/>
              <a:ea typeface="Adobe 仿宋 Std R" pitchFamily="18" charset="-122"/>
            </a:endParaRPr>
          </a:p>
          <a:p>
            <a:pPr algn="ctr"/>
            <a:r>
              <a:rPr lang="en-US" altLang="zh-CN" sz="1400" dirty="0" smtClean="0">
                <a:latin typeface="Adobe 仿宋 Std R" pitchFamily="18" charset="-122"/>
                <a:ea typeface="Adobe 仿宋 Std R" pitchFamily="18" charset="-122"/>
              </a:rPr>
              <a:t>XPDL</a:t>
            </a:r>
            <a:endParaRPr lang="zh-CN" altLang="en-US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115616" y="571480"/>
            <a:ext cx="642942" cy="5929354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619672" y="3357562"/>
            <a:ext cx="1008112" cy="42862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运转逻辑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619672" y="714356"/>
            <a:ext cx="1008112" cy="42862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流程状态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619672" y="1428736"/>
            <a:ext cx="1008112" cy="42862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运转时间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619672" y="5214950"/>
            <a:ext cx="1008112" cy="42862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dobe 仿宋 Std R" pitchFamily="18" charset="-122"/>
                <a:ea typeface="Adobe 仿宋 Std R" pitchFamily="18" charset="-122"/>
              </a:rPr>
              <a:t>XPDL</a:t>
            </a:r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解析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619672" y="5929330"/>
            <a:ext cx="1008112" cy="428628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流程扩展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3499149" y="5221501"/>
            <a:ext cx="1057066" cy="1000132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流程定义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  <a:p>
            <a:pPr algn="ctr"/>
            <a:r>
              <a:rPr lang="en-US" altLang="zh-CN" sz="1400" dirty="0">
                <a:latin typeface="Adobe 仿宋 Std R" pitchFamily="18" charset="-122"/>
                <a:ea typeface="Adobe 仿宋 Std R" pitchFamily="18" charset="-122"/>
              </a:rPr>
              <a:t>SVG</a:t>
            </a:r>
            <a:endParaRPr lang="zh-CN" altLang="en-US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4693242" y="4920474"/>
            <a:ext cx="500066" cy="1602185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3486763" y="3119300"/>
            <a:ext cx="1099879" cy="1000132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流程执行</a:t>
            </a:r>
            <a:endParaRPr lang="zh-CN" altLang="en-US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72513" y="726127"/>
            <a:ext cx="1110339" cy="114300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</a:t>
            </a:r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监控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682286" y="2597658"/>
            <a:ext cx="500066" cy="2271501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681716" y="58019"/>
            <a:ext cx="500066" cy="245568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5182352" y="2564904"/>
            <a:ext cx="997587" cy="1224136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任务领取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5182351" y="3858198"/>
            <a:ext cx="997587" cy="108297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任务执行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5182351" y="6068216"/>
            <a:ext cx="997587" cy="428628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动态修改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5182351" y="5016596"/>
            <a:ext cx="997587" cy="428628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流程模板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181781" y="5589240"/>
            <a:ext cx="997587" cy="428628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流程定义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5181781" y="116632"/>
            <a:ext cx="997587" cy="42862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业务流转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5181781" y="759574"/>
            <a:ext cx="997587" cy="42862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监控图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6" name="流程图: 可选过程 25"/>
          <p:cNvSpPr/>
          <p:nvPr/>
        </p:nvSpPr>
        <p:spPr>
          <a:xfrm>
            <a:off x="5181781" y="1402516"/>
            <a:ext cx="997587" cy="42862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甘特图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7" name="流程图: 可选过程 26"/>
          <p:cNvSpPr/>
          <p:nvPr/>
        </p:nvSpPr>
        <p:spPr>
          <a:xfrm>
            <a:off x="5181781" y="2045458"/>
            <a:ext cx="997587" cy="428628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dobe 仿宋 Std R" pitchFamily="18" charset="-122"/>
                <a:ea typeface="Adobe 仿宋 Std R" pitchFamily="18" charset="-122"/>
              </a:rPr>
              <a:t>流程统计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52477" y="5422120"/>
            <a:ext cx="664032" cy="6429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 flipV="1">
            <a:off x="3599054" y="4396338"/>
            <a:ext cx="857256" cy="6429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6200000" flipV="1">
            <a:off x="3599054" y="2133986"/>
            <a:ext cx="857256" cy="6429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2752477" y="3250405"/>
            <a:ext cx="664032" cy="6429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752477" y="983439"/>
            <a:ext cx="664032" cy="6429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/>
          <p:cNvSpPr/>
          <p:nvPr/>
        </p:nvSpPr>
        <p:spPr>
          <a:xfrm>
            <a:off x="6785311" y="2373296"/>
            <a:ext cx="1008112" cy="42862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消息管理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6804248" y="486099"/>
            <a:ext cx="1008112" cy="96441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数据中心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6804248" y="4462917"/>
            <a:ext cx="1008112" cy="509782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综合设计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44" name="右箭头 43"/>
          <p:cNvSpPr/>
          <p:nvPr/>
        </p:nvSpPr>
        <p:spPr>
          <a:xfrm rot="10800000">
            <a:off x="6228184" y="881738"/>
            <a:ext cx="523917" cy="1842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可选过程 48"/>
          <p:cNvSpPr/>
          <p:nvPr/>
        </p:nvSpPr>
        <p:spPr>
          <a:xfrm>
            <a:off x="8081302" y="57635"/>
            <a:ext cx="1008112" cy="6599853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系统工程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6785311" y="3893347"/>
            <a:ext cx="1008112" cy="50409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数据管理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6228184" y="244935"/>
            <a:ext cx="1776437" cy="17202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右箭头 55"/>
          <p:cNvSpPr/>
          <p:nvPr/>
        </p:nvSpPr>
        <p:spPr>
          <a:xfrm>
            <a:off x="6204061" y="5822030"/>
            <a:ext cx="1776437" cy="48606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可选过程 56"/>
          <p:cNvSpPr/>
          <p:nvPr/>
        </p:nvSpPr>
        <p:spPr>
          <a:xfrm>
            <a:off x="6785311" y="3360412"/>
            <a:ext cx="1008112" cy="42862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人员管理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8" name="流程图: 可选过程 57"/>
          <p:cNvSpPr/>
          <p:nvPr/>
        </p:nvSpPr>
        <p:spPr>
          <a:xfrm>
            <a:off x="6785311" y="2877352"/>
            <a:ext cx="1008112" cy="42862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dobe 仿宋 Std R" pitchFamily="18" charset="-122"/>
                <a:ea typeface="Adobe 仿宋 Std R" pitchFamily="18" charset="-122"/>
              </a:rPr>
              <a:t>权限管理</a:t>
            </a:r>
            <a:endParaRPr lang="en-US" altLang="zh-CN" sz="14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62" name="右箭头 61"/>
          <p:cNvSpPr/>
          <p:nvPr/>
        </p:nvSpPr>
        <p:spPr>
          <a:xfrm rot="10800000">
            <a:off x="6228271" y="2999518"/>
            <a:ext cx="523917" cy="1842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 rot="10800000">
            <a:off x="6228271" y="3527218"/>
            <a:ext cx="523917" cy="1842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6229074" y="2513701"/>
            <a:ext cx="523917" cy="1842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6229074" y="4625660"/>
            <a:ext cx="523917" cy="1842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右箭头 66"/>
          <p:cNvSpPr/>
          <p:nvPr/>
        </p:nvSpPr>
        <p:spPr>
          <a:xfrm>
            <a:off x="6229074" y="4059383"/>
            <a:ext cx="523917" cy="17202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XPDL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流程（</a:t>
            </a:r>
            <a:r>
              <a:rPr lang="en-US" altLang="zh-CN" dirty="0"/>
              <a:t> Process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活动（</a:t>
            </a:r>
            <a:r>
              <a:rPr lang="en-US" altLang="zh-CN" dirty="0"/>
              <a:t> Activity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转移（</a:t>
            </a:r>
            <a:r>
              <a:rPr lang="en-US" altLang="zh-CN" dirty="0"/>
              <a:t> Transition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流程驱动</a:t>
            </a:r>
            <a:endParaRPr lang="en-US" altLang="zh-CN" dirty="0" smtClean="0"/>
          </a:p>
          <a:p>
            <a:pPr lvl="1"/>
            <a:r>
              <a:rPr lang="zh-CN" altLang="en-US" dirty="0"/>
              <a:t>以任务（ 活动 ）为执行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转移确定目标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以行为确定过程</a:t>
            </a:r>
            <a:endParaRPr lang="en-US" altLang="zh-CN" dirty="0" smtClean="0"/>
          </a:p>
          <a:p>
            <a:r>
              <a:rPr lang="zh-CN" altLang="en-US" dirty="0" smtClean="0"/>
              <a:t>流程状态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过程、行为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画图工具</a:t>
            </a:r>
            <a:endParaRPr lang="en-US" altLang="zh-CN" dirty="0" smtClean="0"/>
          </a:p>
          <a:p>
            <a:pPr lvl="1"/>
            <a:r>
              <a:rPr lang="zh-CN" altLang="en-US" sz="2900" dirty="0">
                <a:latin typeface="+mn-ea"/>
              </a:rPr>
              <a:t>可缩放矢量图形（</a:t>
            </a:r>
            <a:r>
              <a:rPr lang="en-US" altLang="zh-CN" sz="2900" dirty="0">
                <a:latin typeface="+mn-ea"/>
              </a:rPr>
              <a:t>Scalable Vector Graphics</a:t>
            </a:r>
            <a:r>
              <a:rPr lang="zh-CN" altLang="en-US" sz="2900" dirty="0">
                <a:latin typeface="+mn-ea"/>
              </a:rPr>
              <a:t>，</a:t>
            </a:r>
            <a:r>
              <a:rPr lang="en-US" altLang="zh-CN" sz="2900" dirty="0">
                <a:latin typeface="+mn-ea"/>
              </a:rPr>
              <a:t>SVG</a:t>
            </a:r>
            <a:r>
              <a:rPr lang="zh-CN" altLang="en-US" sz="2900" dirty="0">
                <a:latin typeface="+mn-ea"/>
              </a:rPr>
              <a:t>）是基于可扩展标记语言（</a:t>
            </a:r>
            <a:r>
              <a:rPr lang="en-US" altLang="zh-CN" sz="2900" dirty="0" smtClean="0">
                <a:latin typeface="+mn-ea"/>
              </a:rPr>
              <a:t>XML</a:t>
            </a:r>
            <a:r>
              <a:rPr lang="zh-CN" altLang="en-US" sz="2900" dirty="0" smtClean="0">
                <a:latin typeface="+mn-ea"/>
              </a:rPr>
              <a:t>），</a:t>
            </a:r>
            <a:r>
              <a:rPr lang="zh-CN" altLang="en-US" sz="2900" dirty="0">
                <a:latin typeface="+mn-ea"/>
              </a:rPr>
              <a:t>用于描述二维矢量图形的一种图形格式。</a:t>
            </a:r>
            <a:endParaRPr lang="en-US" altLang="zh-CN" sz="2900" dirty="0">
              <a:latin typeface="+mn-ea"/>
            </a:endParaRPr>
          </a:p>
          <a:p>
            <a:pPr lvl="1"/>
            <a:r>
              <a:rPr lang="zh-CN" altLang="en-US" dirty="0" smtClean="0"/>
              <a:t>直观、高效的定义流程</a:t>
            </a:r>
            <a:endParaRPr lang="en-US" altLang="zh-CN" dirty="0" smtClean="0"/>
          </a:p>
          <a:p>
            <a:r>
              <a:rPr lang="zh-CN" altLang="en-US" dirty="0" smtClean="0"/>
              <a:t>模板、文件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模板化管理</a:t>
            </a:r>
            <a:endParaRPr lang="en-US" altLang="zh-CN" dirty="0" smtClean="0"/>
          </a:p>
          <a:p>
            <a:pPr lvl="2"/>
            <a:r>
              <a:rPr lang="zh-CN" altLang="en-US" dirty="0"/>
              <a:t>规范局部或整体的流程</a:t>
            </a:r>
            <a:endParaRPr lang="en-US" altLang="zh-CN" dirty="0"/>
          </a:p>
          <a:p>
            <a:pPr lvl="2"/>
            <a:r>
              <a:rPr lang="zh-CN" altLang="en-US" dirty="0"/>
              <a:t>简化流程的整体结构</a:t>
            </a:r>
            <a:endParaRPr lang="en-US" altLang="zh-CN" dirty="0"/>
          </a:p>
          <a:p>
            <a:pPr lvl="2"/>
            <a:r>
              <a:rPr lang="zh-CN" altLang="en-US" dirty="0"/>
              <a:t>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文件转存</a:t>
            </a:r>
            <a:endParaRPr lang="en-US" altLang="zh-CN" dirty="0" smtClean="0"/>
          </a:p>
          <a:p>
            <a:pPr lvl="2"/>
            <a:r>
              <a:rPr lang="zh-CN" altLang="en-US" dirty="0"/>
              <a:t>异地</a:t>
            </a:r>
            <a:r>
              <a:rPr lang="zh-CN" altLang="en-US" dirty="0" smtClean="0"/>
              <a:t>转存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备份</a:t>
            </a:r>
            <a:endParaRPr lang="en-US" altLang="zh-CN" dirty="0" smtClean="0"/>
          </a:p>
          <a:p>
            <a:r>
              <a:rPr lang="zh-CN" altLang="en-US" dirty="0" smtClean="0"/>
              <a:t>动态修改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业务流程扩展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细节流程变更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任务领取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自动通知用户领取任务的消息机制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人员匹配和自动授权机制。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用户对任务的初期操作。（</a:t>
            </a:r>
            <a:r>
              <a:rPr lang="zh-CN" altLang="en-US" dirty="0"/>
              <a:t>领取、放弃、</a:t>
            </a:r>
            <a:r>
              <a:rPr lang="zh-CN" altLang="en-US" dirty="0" smtClean="0"/>
              <a:t>取消）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任务预报及后续任务查看。</a:t>
            </a:r>
            <a:endParaRPr lang="en-US" altLang="zh-CN" dirty="0" smtClean="0"/>
          </a:p>
          <a:p>
            <a:r>
              <a:rPr lang="zh-CN" altLang="en-US" dirty="0" smtClean="0"/>
              <a:t>任务执行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任务及其相关信息查看。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处理任务内容，提交完成任务。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流程运转机制，自动发起下一任务。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流程细化操作。（</a:t>
            </a:r>
            <a:r>
              <a:rPr lang="zh-CN" altLang="en-US" dirty="0"/>
              <a:t>驳回、指派、变更、</a:t>
            </a:r>
            <a:r>
              <a:rPr lang="zh-CN" altLang="en-US" dirty="0" smtClean="0"/>
              <a:t>分解）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管理</a:t>
            </a:r>
            <a:r>
              <a:rPr lang="zh-CN" altLang="en-US" dirty="0" smtClean="0"/>
              <a:t>（</a:t>
            </a:r>
            <a:r>
              <a:rPr lang="zh-CN" altLang="en-US" dirty="0"/>
              <a:t>调用数据管理提供的服务，维护任务的临时和输出数据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综合设计</a:t>
            </a:r>
            <a:r>
              <a:rPr lang="zh-CN" altLang="en-US" dirty="0" smtClean="0"/>
              <a:t>（调用本地工具或组件解决问题）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业务流转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查看流程运行的状态。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zh-CN" altLang="en-US" dirty="0"/>
              <a:t>流程</a:t>
            </a:r>
            <a:r>
              <a:rPr lang="zh-CN" altLang="en-US" dirty="0" smtClean="0"/>
              <a:t>的控制权限。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驳回（ 驳回指定任务通知用户重新执行，同时其后续任务都需要重做 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指派（ 重新指定任务执行人 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后续流程分解和流程细节调整。</a:t>
            </a:r>
            <a:endParaRPr lang="en-US" altLang="zh-CN" dirty="0" smtClean="0"/>
          </a:p>
          <a:p>
            <a:r>
              <a:rPr lang="zh-CN" altLang="en-US" dirty="0" smtClean="0"/>
              <a:t>监控图（图形展现）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展现流程状态和行为。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</a:t>
            </a:r>
            <a:r>
              <a:rPr lang="en-US" altLang="zh-CN" dirty="0" smtClean="0"/>
              <a:t>WBS</a:t>
            </a:r>
            <a:r>
              <a:rPr lang="zh-CN" altLang="en-US" dirty="0" smtClean="0"/>
              <a:t>任务的数据流转状态。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展现资源分配及各</a:t>
            </a:r>
            <a:r>
              <a:rPr lang="zh-CN" altLang="en-US" dirty="0"/>
              <a:t>活动之间的逻辑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r>
              <a:rPr lang="zh-CN" altLang="en-US" dirty="0" smtClean="0"/>
              <a:t>甘特图（图形展现）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展现整个</a:t>
            </a:r>
            <a:r>
              <a:rPr lang="zh-CN" altLang="en-US" dirty="0"/>
              <a:t>期间上计划和实际的活动完成情况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流程统计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提供多模式的</a:t>
            </a:r>
            <a:r>
              <a:rPr lang="zh-CN" altLang="en-US" dirty="0"/>
              <a:t>统计图表。（列表、柱状图、饼图）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提供多维度的统计方式。（定义、执行）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提供多角度的统计</a:t>
            </a:r>
            <a:r>
              <a:rPr lang="zh-CN" altLang="en-US" dirty="0"/>
              <a:t>范围。（状态、流程</a:t>
            </a:r>
            <a:r>
              <a:rPr lang="zh-CN" altLang="en-US" dirty="0" smtClean="0"/>
              <a:t>、时间、人员等）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413</Words>
  <Application>Microsoft Office PowerPoint</Application>
  <PresentationFormat>全屏显示(4:3)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流程引擎</vt:lpstr>
      <vt:lpstr>流程定义</vt:lpstr>
      <vt:lpstr>流程执行</vt:lpstr>
      <vt:lpstr>流程监控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李青田</dc:creator>
  <cp:lastModifiedBy>qingtian.li</cp:lastModifiedBy>
  <cp:revision>160</cp:revision>
  <cp:lastPrinted>2011-10-10T01:20:08Z</cp:lastPrinted>
  <dcterms:created xsi:type="dcterms:W3CDTF">2011-10-05T02:31:41Z</dcterms:created>
  <dcterms:modified xsi:type="dcterms:W3CDTF">2011-10-11T02:40:57Z</dcterms:modified>
</cp:coreProperties>
</file>