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68" r:id="rId2"/>
  </p:sldIdLst>
  <p:sldSz cx="12801600" cy="9601200" type="A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6400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12801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9202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25603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3200400" algn="l" defTabSz="128016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3840480" algn="l" defTabSz="128016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4480560" algn="l" defTabSz="128016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5120640" algn="l" defTabSz="128016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669900"/>
    <a:srgbClr val="5858C8"/>
    <a:srgbClr val="FFCC00"/>
    <a:srgbClr val="E9F7E5"/>
    <a:srgbClr val="B0E1A3"/>
    <a:srgbClr val="8EDAB4"/>
    <a:srgbClr val="3399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893" autoAdjust="0"/>
    <p:restoredTop sz="91492" autoAdjust="0"/>
  </p:normalViewPr>
  <p:slideViewPr>
    <p:cSldViewPr>
      <p:cViewPr varScale="1">
        <p:scale>
          <a:sx n="63" d="100"/>
          <a:sy n="63" d="100"/>
        </p:scale>
        <p:origin x="-1182" y="-120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148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36F44A78-1AFB-4F6B-ADF3-19006B4B9C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16469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BF99B2E2-88C4-4113-A517-B31C520C60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85296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64008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128016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92024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256032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7"/>
          <p:cNvGrpSpPr>
            <a:grpSpLocks/>
          </p:cNvGrpSpPr>
          <p:nvPr userDrawn="1"/>
        </p:nvGrpSpPr>
        <p:grpSpPr bwMode="auto">
          <a:xfrm>
            <a:off x="4384993" y="3289300"/>
            <a:ext cx="8416607" cy="1511300"/>
            <a:chOff x="1973" y="1480"/>
            <a:chExt cx="3787" cy="680"/>
          </a:xfrm>
        </p:grpSpPr>
        <p:sp>
          <p:nvSpPr>
            <p:cNvPr id="5" name="AutoShape 23"/>
            <p:cNvSpPr>
              <a:spLocks noChangeArrowheads="1"/>
            </p:cNvSpPr>
            <p:nvPr userDrawn="1"/>
          </p:nvSpPr>
          <p:spPr bwMode="auto">
            <a:xfrm>
              <a:off x="1973" y="1480"/>
              <a:ext cx="3787" cy="680"/>
            </a:xfrm>
            <a:custGeom>
              <a:avLst/>
              <a:gdLst>
                <a:gd name="G0" fmla="+- 1757 0 0"/>
                <a:gd name="G1" fmla="+- 21600 0 1757"/>
                <a:gd name="G2" fmla="*/ 1757 1 2"/>
                <a:gd name="G3" fmla="+- 21600 0 G2"/>
                <a:gd name="G4" fmla="+/ 1757 21600 2"/>
                <a:gd name="G5" fmla="+/ G1 0 2"/>
                <a:gd name="G6" fmla="*/ 21600 21600 1757"/>
                <a:gd name="G7" fmla="*/ G6 1 2"/>
                <a:gd name="G8" fmla="+- 21600 0 G7"/>
                <a:gd name="G9" fmla="*/ 21600 1 2"/>
                <a:gd name="G10" fmla="+- 1757 0 G9"/>
                <a:gd name="G11" fmla="?: G10 G8 0"/>
                <a:gd name="G12" fmla="?: G10 G7 21600"/>
                <a:gd name="T0" fmla="*/ 20721 w 21600"/>
                <a:gd name="T1" fmla="*/ 10800 h 21600"/>
                <a:gd name="T2" fmla="*/ 10800 w 21600"/>
                <a:gd name="T3" fmla="*/ 21600 h 21600"/>
                <a:gd name="T4" fmla="*/ 879 w 21600"/>
                <a:gd name="T5" fmla="*/ 10800 h 21600"/>
                <a:gd name="T6" fmla="*/ 10800 w 21600"/>
                <a:gd name="T7" fmla="*/ 0 h 21600"/>
                <a:gd name="T8" fmla="*/ 2679 w 21600"/>
                <a:gd name="T9" fmla="*/ 2679 h 21600"/>
                <a:gd name="T10" fmla="*/ 18921 w 21600"/>
                <a:gd name="T11" fmla="*/ 1892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757" y="21600"/>
                  </a:lnTo>
                  <a:lnTo>
                    <a:pt x="1984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66">
                    <a:alpha val="89999"/>
                  </a:srgbClr>
                </a:gs>
                <a:gs pos="100000">
                  <a:srgbClr val="F6D300">
                    <a:alpha val="0"/>
                  </a:srgb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AutoShape 36"/>
            <p:cNvSpPr>
              <a:spLocks noChangeArrowheads="1"/>
            </p:cNvSpPr>
            <p:nvPr userDrawn="1"/>
          </p:nvSpPr>
          <p:spPr bwMode="auto">
            <a:xfrm flipH="1">
              <a:off x="5452" y="1480"/>
              <a:ext cx="308" cy="680"/>
            </a:xfrm>
            <a:prstGeom prst="rtTriangle">
              <a:avLst/>
            </a:prstGeom>
            <a:gradFill rotWithShape="1">
              <a:gsLst>
                <a:gs pos="0">
                  <a:srgbClr val="FFFF66">
                    <a:alpha val="39000"/>
                  </a:srgbClr>
                </a:gs>
                <a:gs pos="100000">
                  <a:srgbClr val="FFFF66">
                    <a:alpha val="0"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7" name="Picture 14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34676" y="264478"/>
            <a:ext cx="1684655" cy="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0" y="9254491"/>
            <a:ext cx="12801600" cy="34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8016" tIns="64008" rIns="128016" bIns="6400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ea typeface="宋体" charset="-122"/>
              </a:rPr>
              <a:t>A </a:t>
            </a:r>
            <a:r>
              <a:rPr lang="en-US" altLang="zh-CN" sz="1400" dirty="0" err="1">
                <a:ea typeface="宋体" charset="-122"/>
              </a:rPr>
              <a:t>Pera</a:t>
            </a:r>
            <a:r>
              <a:rPr lang="en-US" altLang="zh-CN" sz="1400" dirty="0">
                <a:ea typeface="宋体" charset="-122"/>
              </a:rPr>
              <a:t> Global Company © 2009 PERA China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88632" y="2742566"/>
            <a:ext cx="8165707" cy="2058035"/>
          </a:xfrm>
        </p:spPr>
        <p:txBody>
          <a:bodyPr/>
          <a:lstStyle>
            <a:lvl1pPr>
              <a:defRPr sz="5000">
                <a:latin typeface="汉仪大黑简" pitchFamily="49" charset="-122"/>
                <a:ea typeface="汉仪大黑简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91736" y="4196080"/>
            <a:ext cx="7358698" cy="66897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40080" y="8743315"/>
            <a:ext cx="2987040" cy="666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4480" y="8743315"/>
            <a:ext cx="2987040" cy="666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5147C-424F-4858-A9D3-DA23614D94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F09E3-7436-4C20-B787-4EFA7A0D09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76728" y="-24448"/>
            <a:ext cx="3073717" cy="86010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1131" y="-24448"/>
            <a:ext cx="9012238" cy="860107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8B36B-78A8-4934-A196-A7D4EB99A0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30" y="-24447"/>
            <a:ext cx="9390063" cy="11912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51156" y="1373505"/>
            <a:ext cx="5942965" cy="720312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507481" y="1373505"/>
            <a:ext cx="5942965" cy="34937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507481" y="5080635"/>
            <a:ext cx="5942965" cy="34959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58493-C426-4350-A8DA-69BCCDF6D1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258E9-C8F7-44B9-8A10-2AB1449762DC}" type="datetimeFigureOut">
              <a:rPr lang="en-US" altLang="zh-CN"/>
              <a:pPr>
                <a:defRPr/>
              </a:pPr>
              <a:t>6/19/2012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06459-787A-40C3-8A32-3A7B7822D95D}" type="slidenum">
              <a:rPr lang="en-US" altLang="zh-CN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0" y="0"/>
            <a:ext cx="12801600" cy="960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8016" tIns="64008" rIns="128016" bIns="6400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2801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806" y="364908"/>
            <a:ext cx="8483387" cy="1191261"/>
          </a:xfrm>
          <a:effectLst>
            <a:outerShdw blurRad="114300" dist="381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3400">
                <a:latin typeface="汉仪大黑简" pitchFamily="49" charset="-122"/>
                <a:ea typeface="汉仪大黑简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7806" y="1877075"/>
            <a:ext cx="10887611" cy="6699553"/>
          </a:xfr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500">
                <a:latin typeface="微软雅黑" pitchFamily="34" charset="-122"/>
                <a:ea typeface="微软雅黑" pitchFamily="34" charset="-122"/>
              </a:defRPr>
            </a:lvl3pPr>
            <a:lvl4pPr>
              <a:defRPr sz="2500">
                <a:latin typeface="微软雅黑" pitchFamily="34" charset="-122"/>
                <a:ea typeface="微软雅黑" pitchFamily="34" charset="-122"/>
              </a:defRPr>
            </a:lvl4pPr>
            <a:lvl5pPr>
              <a:defRPr sz="25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EE3B4-E8BB-4F12-AFF0-D58B53277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14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63195" y="465718"/>
            <a:ext cx="1684655" cy="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auto">
          <a:xfrm>
            <a:off x="0" y="0"/>
            <a:ext cx="12801600" cy="960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8016" tIns="64008" rIns="128016" bIns="6400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2801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1862" y="3691678"/>
            <a:ext cx="10276493" cy="1100415"/>
          </a:xfrm>
          <a:effectLst>
            <a:outerShdw blurRad="762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algn="ctr">
              <a:defRPr sz="5600" b="0" cap="all">
                <a:latin typeface="汉仪大黑简" pitchFamily="49" charset="-122"/>
                <a:ea typeface="汉仪大黑简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1238" y="5103034"/>
            <a:ext cx="10881360" cy="1066626"/>
          </a:xfrm>
        </p:spPr>
        <p:txBody>
          <a:bodyPr anchor="b"/>
          <a:lstStyle>
            <a:lvl1pPr marL="0" indent="0">
              <a:buNone/>
              <a:defRPr sz="2800"/>
            </a:lvl1pPr>
            <a:lvl2pPr marL="640080" indent="0">
              <a:buNone/>
              <a:defRPr sz="2500"/>
            </a:lvl2pPr>
            <a:lvl3pPr marL="1280160" indent="0">
              <a:buNone/>
              <a:defRPr sz="2200"/>
            </a:lvl3pPr>
            <a:lvl4pPr marL="1920240" indent="0">
              <a:buNone/>
              <a:defRPr sz="2000"/>
            </a:lvl4pPr>
            <a:lvl5pPr marL="2560320" indent="0">
              <a:buNone/>
              <a:defRPr sz="2000"/>
            </a:lvl5pPr>
            <a:lvl6pPr marL="3200400" indent="0">
              <a:buNone/>
              <a:defRPr sz="2000"/>
            </a:lvl6pPr>
            <a:lvl7pPr marL="3840480" indent="0">
              <a:buNone/>
              <a:defRPr sz="2000"/>
            </a:lvl7pPr>
            <a:lvl8pPr marL="4480560" indent="0">
              <a:buNone/>
              <a:defRPr sz="2000"/>
            </a:lvl8pPr>
            <a:lvl9pPr marL="5120640" indent="0">
              <a:buNone/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E9495-ACD6-4D49-868E-C34D4F69D4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" name="Picture 14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63195" y="465718"/>
            <a:ext cx="1684655" cy="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auto">
          <a:xfrm>
            <a:off x="0" y="0"/>
            <a:ext cx="12801600" cy="960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8016" tIns="64008" rIns="128016" bIns="6400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2801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95" y="484192"/>
            <a:ext cx="8584198" cy="1191261"/>
          </a:xfrm>
          <a:noFill/>
          <a:ln w="9525">
            <a:noFill/>
            <a:miter lim="800000"/>
            <a:headEnd/>
            <a:tailEnd/>
          </a:ln>
          <a:effectLst>
            <a:outerShdw blurRad="1143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400" dirty="0">
                <a:solidFill>
                  <a:schemeClr val="tx1"/>
                </a:solidFill>
                <a:latin typeface="汉仪大黑简" pitchFamily="49" charset="-122"/>
                <a:ea typeface="汉仪大黑简" pitchFamily="49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7482" y="2985999"/>
            <a:ext cx="5639558" cy="559062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lang="zh-CN" altLang="en-US" sz="25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lang="zh-CN" altLang="en-US" sz="2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lang="zh-CN" altLang="en-US" sz="17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lang="zh-CN" altLang="en-US" sz="1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9BE62-5DB8-48B3-807E-FB21E79B1A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14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63195" y="465718"/>
            <a:ext cx="1684655" cy="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C5400-DCE1-4003-A716-240106ED63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A5EDD-0283-43D7-A05B-B335093793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B8763-9BA2-45E7-A9E0-BDBF061EA8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88063-D3D3-483F-83A0-7292B99B54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A3B1D-F6BB-41FF-B298-F3CED7B7E2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 b="-288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971233"/>
            <a:ext cx="12801600" cy="8265477"/>
          </a:xfrm>
          <a:prstGeom prst="rect">
            <a:avLst/>
          </a:prstGeom>
          <a:gradFill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28016" tIns="64008" rIns="128016" bIns="6400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128" y="-24447"/>
            <a:ext cx="9189065" cy="119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1155" y="1373505"/>
            <a:ext cx="12099290" cy="720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3390" y="8743315"/>
            <a:ext cx="298704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>
              <a:defRPr sz="20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3880" y="8743315"/>
            <a:ext cx="405384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63405" y="8743315"/>
            <a:ext cx="298704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ea typeface="宋体" charset="-122"/>
              </a:defRPr>
            </a:lvl1pPr>
          </a:lstStyle>
          <a:p>
            <a:pPr>
              <a:defRPr/>
            </a:pPr>
            <a:fld id="{0E2792DC-2CBC-460D-A4C7-46FC9C97B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2" name="Picture 7" descr="logo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734676" y="264478"/>
            <a:ext cx="1684655" cy="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944563"/>
            <a:ext cx="12801600" cy="24447"/>
          </a:xfrm>
          <a:prstGeom prst="rect">
            <a:avLst/>
          </a:prstGeom>
          <a:solidFill>
            <a:srgbClr val="FFDB0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28016" tIns="64008" rIns="128016" bIns="6400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0" y="9254491"/>
            <a:ext cx="12801600" cy="34226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lIns="128016" tIns="64008" rIns="128016" bIns="6400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ea typeface="宋体" charset="-122"/>
              </a:rPr>
              <a:t>A </a:t>
            </a:r>
            <a:r>
              <a:rPr lang="en-US" altLang="zh-CN" sz="1400" dirty="0" err="1">
                <a:ea typeface="宋体" charset="-122"/>
              </a:rPr>
              <a:t>Pera</a:t>
            </a:r>
            <a:r>
              <a:rPr lang="en-US" altLang="zh-CN" sz="1400" dirty="0">
                <a:ea typeface="宋体" charset="-122"/>
              </a:rPr>
              <a:t> Global Company © 2009 PERA China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黑体" pitchFamily="2" charset="-122"/>
        </a:defRPr>
      </a:lvl5pPr>
      <a:lvl6pPr marL="64008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黑体" pitchFamily="2" charset="-122"/>
        </a:defRPr>
      </a:lvl6pPr>
      <a:lvl7pPr marL="128016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黑体" pitchFamily="2" charset="-122"/>
        </a:defRPr>
      </a:lvl7pPr>
      <a:lvl8pPr marL="192024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黑体" pitchFamily="2" charset="-122"/>
        </a:defRPr>
      </a:lvl8pPr>
      <a:lvl9pPr marL="256032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480060" indent="-48006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  <a:ea typeface="+mn-ea"/>
        </a:defRPr>
      </a:lvl2pPr>
      <a:lvl3pPr marL="1600200" indent="-32004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2240280" indent="-32004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▪"/>
        <a:defRPr sz="2700">
          <a:solidFill>
            <a:schemeClr val="tx1"/>
          </a:solidFill>
          <a:latin typeface="+mn-lt"/>
          <a:ea typeface="+mn-ea"/>
        </a:defRPr>
      </a:lvl4pPr>
      <a:lvl5pPr marL="2880360" indent="-32004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»"/>
        <a:defRPr sz="2700">
          <a:solidFill>
            <a:schemeClr val="tx1"/>
          </a:solidFill>
          <a:latin typeface="+mn-lt"/>
          <a:ea typeface="+mn-ea"/>
        </a:defRPr>
      </a:lvl5pPr>
      <a:lvl6pPr marL="3520440" indent="-32004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»"/>
        <a:defRPr sz="2700">
          <a:solidFill>
            <a:schemeClr val="tx1"/>
          </a:solidFill>
          <a:latin typeface="+mn-lt"/>
          <a:ea typeface="+mn-ea"/>
        </a:defRPr>
      </a:lvl6pPr>
      <a:lvl7pPr marL="4160520" indent="-32004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»"/>
        <a:defRPr sz="2700">
          <a:solidFill>
            <a:schemeClr val="tx1"/>
          </a:solidFill>
          <a:latin typeface="+mn-lt"/>
          <a:ea typeface="+mn-ea"/>
        </a:defRPr>
      </a:lvl7pPr>
      <a:lvl8pPr marL="4800600" indent="-32004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»"/>
        <a:defRPr sz="2700">
          <a:solidFill>
            <a:schemeClr val="tx1"/>
          </a:solidFill>
          <a:latin typeface="+mn-lt"/>
          <a:ea typeface="+mn-ea"/>
        </a:defRPr>
      </a:lvl8pPr>
      <a:lvl9pPr marL="5440680" indent="-32004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»"/>
        <a:defRPr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 bwMode="auto">
          <a:xfrm>
            <a:off x="0" y="0"/>
            <a:ext cx="12801600" cy="96593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28016" tIns="64008" rIns="128016" bIns="64008"/>
          <a:lstStyle/>
          <a:p>
            <a:pPr algn="ctr" eaLnBrk="1" hangingPunct="1">
              <a:defRPr/>
            </a:pPr>
            <a:endParaRPr lang="zh-CN" altLang="en-US" sz="2700" dirty="0"/>
          </a:p>
        </p:txBody>
      </p:sp>
      <p:sp>
        <p:nvSpPr>
          <p:cNvPr id="28" name="TextBox 27"/>
          <p:cNvSpPr txBox="1"/>
          <p:nvPr/>
        </p:nvSpPr>
        <p:spPr>
          <a:xfrm>
            <a:off x="14469" y="82631"/>
            <a:ext cx="5144049" cy="533485"/>
          </a:xfrm>
          <a:prstGeom prst="rect">
            <a:avLst/>
          </a:prstGeom>
          <a:noFill/>
        </p:spPr>
        <p:txBody>
          <a:bodyPr wrap="none" lIns="101606" tIns="50803" rIns="101606" bIns="50803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综合设计新增功能清单（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630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1446" y="1800204"/>
            <a:ext cx="12330154" cy="1928827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algn="ctr"/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-42" y="1800205"/>
            <a:ext cx="400050" cy="192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chemeClr val="tx1"/>
                </a:solidFill>
              </a:rPr>
              <a:t>统一封装环境</a:t>
            </a:r>
            <a:endParaRPr lang="zh-CN" altLang="en-US" sz="1400" kern="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014386"/>
            <a:ext cx="12801600" cy="62845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630</a:t>
            </a:r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版本新增功能清单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85760" y="2014519"/>
            <a:ext cx="1428760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数据库组件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400272" y="2014519"/>
            <a:ext cx="1428760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计算器组件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900734" y="2014519"/>
            <a:ext cx="1428760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数据解析组件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043346" y="2014519"/>
            <a:ext cx="1571636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报告组件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85760" y="2586023"/>
            <a:ext cx="1428760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文件选择控件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400272" y="2586023"/>
            <a:ext cx="1428760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组合框控件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0758518" y="2586023"/>
            <a:ext cx="1428760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复选框控件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9186882" y="2586023"/>
            <a:ext cx="1428760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日期选择控件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543808" y="2586023"/>
            <a:ext cx="1428760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超链接控件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829296" y="2586023"/>
            <a:ext cx="1428760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单选按钮控件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043346" y="2586023"/>
            <a:ext cx="1500198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下拉列表控件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85760" y="3086089"/>
            <a:ext cx="1428760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Tab</a:t>
            </a:r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页签控件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972172" y="3086089"/>
            <a:ext cx="1428760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数组编辑控件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043346" y="3086089"/>
            <a:ext cx="1643074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数据可视化控件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400272" y="3086089"/>
            <a:ext cx="1428760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数据选择控件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42868" y="4300534"/>
            <a:ext cx="12330154" cy="19288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algn="ctr"/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-28620" y="4300535"/>
            <a:ext cx="400050" cy="1928826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chemeClr val="tx1"/>
                </a:solidFill>
              </a:rPr>
              <a:t>统一建模环境</a:t>
            </a:r>
            <a:endParaRPr lang="zh-CN" altLang="en-US" sz="1400" kern="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57182" y="4514849"/>
            <a:ext cx="1428760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独立工作包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371694" y="4514849"/>
            <a:ext cx="1671652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图形化数据映射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615510" y="5229228"/>
            <a:ext cx="1857388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循环控制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329098" y="4514848"/>
            <a:ext cx="1785950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数据视图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85760" y="5300666"/>
            <a:ext cx="1428760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公式关联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400272" y="5300666"/>
            <a:ext cx="1428760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数组参数支持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472238" y="5372104"/>
            <a:ext cx="1571636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优化设计时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4543412" y="5372104"/>
            <a:ext cx="1500198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建模环境优化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500066" y="7015178"/>
            <a:ext cx="12330154" cy="1928827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algn="ctr"/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8578" y="7015179"/>
            <a:ext cx="400050" cy="192882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chemeClr val="tx1"/>
                </a:solidFill>
              </a:rPr>
              <a:t>统一运行环境</a:t>
            </a:r>
            <a:endParaRPr lang="zh-CN" altLang="en-US" sz="1400" kern="0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14380" y="7229493"/>
            <a:ext cx="1428760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组件结果提参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972832" y="8443938"/>
            <a:ext cx="1428760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公式计算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0972832" y="7800996"/>
            <a:ext cx="1428760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循环控制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400272" y="7229492"/>
            <a:ext cx="1571636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迭代版本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14380" y="7800997"/>
            <a:ext cx="1428760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复杂参数支持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428892" y="7800997"/>
            <a:ext cx="1428760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数据映射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686552" y="7800996"/>
            <a:ext cx="1428760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优化运行时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329098" y="7800996"/>
            <a:ext cx="1857388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过程数据存储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686552" y="8372500"/>
            <a:ext cx="1428760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图形监控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686552" y="7229492"/>
            <a:ext cx="1643074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客户端执行环境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257660" y="7229492"/>
            <a:ext cx="1928826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Robot</a:t>
            </a:r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结果自动提交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471710" y="8372500"/>
            <a:ext cx="3643338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优化结果自动提交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615246" y="3086088"/>
            <a:ext cx="1928826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Robot</a:t>
            </a:r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复杂数据支持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9758386" y="3086088"/>
            <a:ext cx="1928826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Robot</a:t>
            </a:r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文件传递支持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685760" y="8372500"/>
            <a:ext cx="1500198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临时输入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0972832" y="7229492"/>
            <a:ext cx="1500198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数据追溯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GO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-perachina_2009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PPT-perachina_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perachina_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perachina_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perachina_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perachina_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perachina_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perachina_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perachina_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perachina_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perachina_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perachina_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perachina_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11348</TotalTime>
  <Words>133</Words>
  <Application>Microsoft Office PowerPoint</Application>
  <PresentationFormat>A3 纸张(297x420 毫米)</PresentationFormat>
  <Paragraphs>44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LOGO方案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精益研发平台架构</dc:title>
  <dc:creator>佘玲玲</dc:creator>
  <cp:lastModifiedBy>qingtian.li</cp:lastModifiedBy>
  <cp:revision>359</cp:revision>
  <dcterms:created xsi:type="dcterms:W3CDTF">2011-04-28T10:44:06Z</dcterms:created>
  <dcterms:modified xsi:type="dcterms:W3CDTF">2012-06-19T03:30:48Z</dcterms:modified>
</cp:coreProperties>
</file>