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5" autoAdjust="0"/>
  </p:normalViewPr>
  <p:slideViewPr>
    <p:cSldViewPr>
      <p:cViewPr varScale="1">
        <p:scale>
          <a:sx n="84" d="100"/>
          <a:sy n="84" d="100"/>
        </p:scale>
        <p:origin x="-114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7E5CAD1-84F5-44CC-A964-7C5AD7116569}" type="datetimeFigureOut">
              <a:rPr lang="zh-CN" altLang="en-US" smtClean="0"/>
              <a:pPr/>
              <a:t>2012/3/14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ABB22E-6980-4054-ADBB-72FDE5F6A39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E5CAD1-84F5-44CC-A964-7C5AD7116569}" type="datetimeFigureOut">
              <a:rPr lang="zh-CN" altLang="en-US" smtClean="0"/>
              <a:pPr/>
              <a:t>2012/3/14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ABB22E-6980-4054-ADBB-72FDE5F6A39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E5CAD1-84F5-44CC-A964-7C5AD7116569}" type="datetimeFigureOut">
              <a:rPr lang="zh-CN" altLang="en-US" smtClean="0"/>
              <a:pPr/>
              <a:t>2012/3/14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ABB22E-6980-4054-ADBB-72FDE5F6A39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E5CAD1-84F5-44CC-A964-7C5AD7116569}" type="datetimeFigureOut">
              <a:rPr lang="zh-CN" altLang="en-US" smtClean="0"/>
              <a:pPr/>
              <a:t>2012/3/14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ABB22E-6980-4054-ADBB-72FDE5F6A39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7E5CAD1-84F5-44CC-A964-7C5AD7116569}" type="datetimeFigureOut">
              <a:rPr lang="zh-CN" altLang="en-US" smtClean="0"/>
              <a:pPr/>
              <a:t>2012/3/14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ABB22E-6980-4054-ADBB-72FDE5F6A39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7E5CAD1-84F5-44CC-A964-7C5AD7116569}" type="datetimeFigureOut">
              <a:rPr lang="zh-CN" altLang="en-US" smtClean="0"/>
              <a:pPr/>
              <a:t>2012/3/14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ABB22E-6980-4054-ADBB-72FDE5F6A39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7E5CAD1-84F5-44CC-A964-7C5AD7116569}" type="datetimeFigureOut">
              <a:rPr lang="zh-CN" altLang="en-US" smtClean="0"/>
              <a:pPr/>
              <a:t>2012/3/14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ABB22E-6980-4054-ADBB-72FDE5F6A39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7E5CAD1-84F5-44CC-A964-7C5AD7116569}" type="datetimeFigureOut">
              <a:rPr lang="zh-CN" altLang="en-US" smtClean="0"/>
              <a:pPr/>
              <a:t>2012/3/14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ABB22E-6980-4054-ADBB-72FDE5F6A39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E5CAD1-84F5-44CC-A964-7C5AD7116569}" type="datetimeFigureOut">
              <a:rPr lang="zh-CN" altLang="en-US" smtClean="0"/>
              <a:pPr/>
              <a:t>2012/3/14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ABB22E-6980-4054-ADBB-72FDE5F6A39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E5CAD1-84F5-44CC-A964-7C5AD7116569}" type="datetimeFigureOut">
              <a:rPr lang="zh-CN" altLang="en-US" smtClean="0"/>
              <a:pPr/>
              <a:t>2012/3/14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ABB22E-6980-4054-ADBB-72FDE5F6A39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E5CAD1-84F5-44CC-A964-7C5AD7116569}" type="datetimeFigureOut">
              <a:rPr lang="zh-CN" altLang="en-US" smtClean="0"/>
              <a:pPr/>
              <a:t>2012/3/14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ABB22E-6980-4054-ADBB-72FDE5F6A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E5CAD1-84F5-44CC-A964-7C5AD7116569}" type="datetimeFigureOut">
              <a:rPr lang="zh-CN" altLang="en-US" smtClean="0"/>
              <a:pPr/>
              <a:t>2012/3/14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BB22E-6980-4054-ADBB-72FDE5F6A39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仿宋" pitchFamily="49" charset="-122"/>
                <a:ea typeface="仿宋" pitchFamily="49" charset="-122"/>
              </a:rPr>
              <a:t>统一建模</a:t>
            </a:r>
          </a:p>
        </p:txBody>
      </p:sp>
      <p:sp>
        <p:nvSpPr>
          <p:cNvPr id="3" name="内容占位符 2"/>
          <p:cNvSpPr>
            <a:spLocks noGrp="1"/>
          </p:cNvSpPr>
          <p:nvPr>
            <p:ph idx="1"/>
          </p:nvPr>
        </p:nvSpPr>
        <p:spPr/>
        <p:txBody>
          <a:bodyPr>
            <a:normAutofit fontScale="62500" lnSpcReduction="20000"/>
          </a:bodyPr>
          <a:lstStyle/>
          <a:p>
            <a:pPr lvl="0"/>
            <a:r>
              <a:rPr lang="zh-CN" altLang="en-US" dirty="0">
                <a:latin typeface="仿宋" pitchFamily="49" charset="-122"/>
                <a:ea typeface="仿宋" pitchFamily="49" charset="-122"/>
              </a:rPr>
              <a:t>统一</a:t>
            </a:r>
            <a:r>
              <a:rPr lang="zh-CN" altLang="en-US" dirty="0" smtClean="0">
                <a:latin typeface="仿宋" pitchFamily="49" charset="-122"/>
                <a:ea typeface="仿宋" pitchFamily="49" charset="-122"/>
              </a:rPr>
              <a:t>的</a:t>
            </a:r>
            <a:r>
              <a:rPr lang="zh-CN" altLang="en-US" dirty="0">
                <a:latin typeface="仿宋" pitchFamily="49" charset="-122"/>
                <a:ea typeface="仿宋" pitchFamily="49" charset="-122"/>
              </a:rPr>
              <a:t>建模</a:t>
            </a:r>
            <a:r>
              <a:rPr lang="zh-CN" altLang="en-US" dirty="0" smtClean="0">
                <a:latin typeface="仿宋" pitchFamily="49" charset="-122"/>
                <a:ea typeface="仿宋" pitchFamily="49" charset="-122"/>
              </a:rPr>
              <a:t>环境</a:t>
            </a:r>
            <a:r>
              <a:rPr lang="zh-CN" altLang="en-US" dirty="0">
                <a:latin typeface="仿宋" pitchFamily="49" charset="-122"/>
                <a:ea typeface="仿宋" pitchFamily="49" charset="-122"/>
              </a:rPr>
              <a:t>：以组件为基础元素建立模型，组件为综合设计环境中的唯一元素，所有的建模结果都可以封装为组件，同时组件可以实现自封装，即可以以组件为基础继续封装新的组件。</a:t>
            </a:r>
          </a:p>
          <a:p>
            <a:pPr lvl="1"/>
            <a:r>
              <a:rPr lang="zh-CN" altLang="en-US" dirty="0">
                <a:latin typeface="仿宋" pitchFamily="49" charset="-122"/>
                <a:ea typeface="仿宋" pitchFamily="49" charset="-122"/>
              </a:rPr>
              <a:t>组件具有</a:t>
            </a:r>
            <a:r>
              <a:rPr lang="zh-CN" altLang="en-US" dirty="0" smtClean="0">
                <a:latin typeface="仿宋" pitchFamily="49" charset="-122"/>
                <a:ea typeface="仿宋" pitchFamily="49" charset="-122"/>
              </a:rPr>
              <a:t>统一输入、输出接口</a:t>
            </a:r>
            <a:r>
              <a:rPr lang="zh-CN" altLang="en-US" dirty="0">
                <a:latin typeface="仿宋" pitchFamily="49" charset="-122"/>
                <a:ea typeface="仿宋" pitchFamily="49" charset="-122"/>
              </a:rPr>
              <a:t>。</a:t>
            </a:r>
          </a:p>
          <a:p>
            <a:pPr lvl="1"/>
            <a:r>
              <a:rPr lang="zh-CN" altLang="en-US" dirty="0">
                <a:latin typeface="仿宋" pitchFamily="49" charset="-122"/>
                <a:ea typeface="仿宋" pitchFamily="49" charset="-122"/>
              </a:rPr>
              <a:t>组件可以组合生成新的组件。</a:t>
            </a:r>
          </a:p>
          <a:p>
            <a:pPr lvl="1"/>
            <a:r>
              <a:rPr lang="zh-CN" altLang="en-US" dirty="0" smtClean="0">
                <a:latin typeface="仿宋" pitchFamily="49" charset="-122"/>
                <a:ea typeface="仿宋" pitchFamily="49" charset="-122"/>
              </a:rPr>
              <a:t>组件可以是模板</a:t>
            </a:r>
            <a:r>
              <a:rPr lang="zh-CN" altLang="en-US" dirty="0">
                <a:latin typeface="仿宋" pitchFamily="49" charset="-122"/>
                <a:ea typeface="仿宋" pitchFamily="49" charset="-122"/>
              </a:rPr>
              <a:t>化</a:t>
            </a:r>
            <a:r>
              <a:rPr lang="zh-CN" altLang="en-US" dirty="0" smtClean="0">
                <a:latin typeface="仿宋" pitchFamily="49" charset="-122"/>
                <a:ea typeface="仿宋" pitchFamily="49" charset="-122"/>
              </a:rPr>
              <a:t>的模型（流程）。</a:t>
            </a:r>
            <a:endParaRPr lang="zh-CN" altLang="en-US" dirty="0">
              <a:latin typeface="仿宋" pitchFamily="49" charset="-122"/>
              <a:ea typeface="仿宋" pitchFamily="49" charset="-122"/>
            </a:endParaRPr>
          </a:p>
          <a:p>
            <a:pPr lvl="0"/>
            <a:r>
              <a:rPr lang="zh-CN" altLang="en-US" dirty="0">
                <a:latin typeface="仿宋" pitchFamily="49" charset="-122"/>
                <a:ea typeface="仿宋" pitchFamily="49" charset="-122"/>
              </a:rPr>
              <a:t>统一的运行环境：以组件为基础元素建立的模型在综合设计环境中以统一的运行模式运行，采用统一的监控、统计、分析。</a:t>
            </a:r>
          </a:p>
          <a:p>
            <a:pPr lvl="1"/>
            <a:r>
              <a:rPr lang="zh-CN" altLang="en-US" dirty="0">
                <a:latin typeface="仿宋" pitchFamily="49" charset="-122"/>
                <a:ea typeface="仿宋" pitchFamily="49" charset="-122"/>
              </a:rPr>
              <a:t>综合设计环境具有统一的控制引擎。</a:t>
            </a:r>
          </a:p>
          <a:p>
            <a:pPr lvl="1"/>
            <a:r>
              <a:rPr lang="zh-CN" altLang="en-US" dirty="0">
                <a:latin typeface="仿宋" pitchFamily="49" charset="-122"/>
                <a:ea typeface="仿宋" pitchFamily="49" charset="-122"/>
              </a:rPr>
              <a:t>控制引擎的驱动模式包括：流程驱动、</a:t>
            </a:r>
            <a:r>
              <a:rPr lang="zh-CN" altLang="en-US" dirty="0" smtClean="0">
                <a:latin typeface="仿宋" pitchFamily="49" charset="-122"/>
                <a:ea typeface="仿宋" pitchFamily="49" charset="-122"/>
              </a:rPr>
              <a:t>数据驱动。</a:t>
            </a:r>
            <a:r>
              <a:rPr lang="zh-CN" altLang="en-US" i="1" dirty="0" smtClean="0">
                <a:solidFill>
                  <a:srgbClr val="0070C0"/>
                </a:solidFill>
                <a:latin typeface="仿宋" pitchFamily="49" charset="-122"/>
                <a:ea typeface="仿宋" pitchFamily="49" charset="-122"/>
              </a:rPr>
              <a:t>（驱动选择在单层流程中是唯一的，但不同的层级之间可以使用不同的驱动模式）</a:t>
            </a:r>
            <a:endParaRPr lang="zh-CN" altLang="en-US" i="1" dirty="0">
              <a:solidFill>
                <a:srgbClr val="0070C0"/>
              </a:solidFill>
              <a:latin typeface="仿宋" pitchFamily="49" charset="-122"/>
              <a:ea typeface="仿宋" pitchFamily="49" charset="-122"/>
            </a:endParaRPr>
          </a:p>
          <a:p>
            <a:pPr lvl="1"/>
            <a:r>
              <a:rPr lang="zh-CN" altLang="en-US" dirty="0">
                <a:latin typeface="仿宋" pitchFamily="49" charset="-122"/>
                <a:ea typeface="仿宋" pitchFamily="49" charset="-122"/>
              </a:rPr>
              <a:t>控制引擎可以实现具体任务的分发机制，即任务节点应记录该任务的处理要求，当模型流转到该任务时，分发机制根据该任务的具体要求分发到指定的任务处理引擎完成该任务。</a:t>
            </a:r>
          </a:p>
          <a:p>
            <a:pPr lvl="1"/>
            <a:r>
              <a:rPr lang="zh-CN" altLang="en-US" dirty="0">
                <a:latin typeface="仿宋" pitchFamily="49" charset="-122"/>
                <a:ea typeface="仿宋" pitchFamily="49" charset="-122"/>
              </a:rPr>
              <a:t>任务处理引擎可以扩充，现包括：</a:t>
            </a:r>
            <a:r>
              <a:rPr lang="en-US" dirty="0" err="1">
                <a:latin typeface="仿宋" pitchFamily="49" charset="-122"/>
                <a:ea typeface="仿宋" pitchFamily="49" charset="-122"/>
              </a:rPr>
              <a:t>FlexWare</a:t>
            </a:r>
            <a:r>
              <a:rPr lang="zh-CN" altLang="en-US" dirty="0">
                <a:latin typeface="仿宋" pitchFamily="49" charset="-122"/>
                <a:ea typeface="仿宋" pitchFamily="49" charset="-122"/>
              </a:rPr>
              <a:t>运行时、</a:t>
            </a:r>
            <a:r>
              <a:rPr lang="en-US" dirty="0" err="1">
                <a:latin typeface="仿宋" pitchFamily="49" charset="-122"/>
                <a:ea typeface="仿宋" pitchFamily="49" charset="-122"/>
              </a:rPr>
              <a:t>SimWorkflow</a:t>
            </a:r>
            <a:r>
              <a:rPr lang="zh-CN" altLang="en-US" dirty="0">
                <a:latin typeface="仿宋" pitchFamily="49" charset="-122"/>
                <a:ea typeface="仿宋" pitchFamily="49" charset="-122"/>
              </a:rPr>
              <a:t>运行</a:t>
            </a:r>
            <a:r>
              <a:rPr lang="zh-CN" altLang="en-US" dirty="0" smtClean="0">
                <a:latin typeface="仿宋" pitchFamily="49" charset="-122"/>
                <a:ea typeface="仿宋" pitchFamily="49" charset="-122"/>
              </a:rPr>
              <a:t>时</a:t>
            </a:r>
            <a:endParaRPr lang="zh-CN" altLang="en-US" dirty="0">
              <a:latin typeface="仿宋" pitchFamily="49" charset="-122"/>
              <a:ea typeface="仿宋"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itchFamily="49" charset="-122"/>
                <a:ea typeface="仿宋" pitchFamily="49" charset="-122"/>
              </a:rPr>
              <a:t>流程驱动</a:t>
            </a:r>
            <a:endParaRPr lang="zh-CN" altLang="en-US" dirty="0">
              <a:latin typeface="仿宋" pitchFamily="49" charset="-122"/>
              <a:ea typeface="仿宋" pitchFamily="49" charset="-122"/>
            </a:endParaRPr>
          </a:p>
        </p:txBody>
      </p:sp>
      <p:sp>
        <p:nvSpPr>
          <p:cNvPr id="3" name="内容占位符 2"/>
          <p:cNvSpPr>
            <a:spLocks noGrp="1"/>
          </p:cNvSpPr>
          <p:nvPr>
            <p:ph idx="1"/>
          </p:nvPr>
        </p:nvSpPr>
        <p:spPr/>
        <p:txBody>
          <a:bodyPr/>
          <a:lstStyle/>
          <a:p>
            <a:r>
              <a:rPr lang="zh-CN" altLang="en-US" dirty="0" smtClean="0">
                <a:latin typeface="仿宋" pitchFamily="49" charset="-122"/>
                <a:ea typeface="仿宋" pitchFamily="49" charset="-122"/>
              </a:rPr>
              <a:t>以控制流为基础完成建模。</a:t>
            </a:r>
            <a:endParaRPr lang="en-US" altLang="zh-CN" dirty="0" smtClean="0">
              <a:latin typeface="仿宋" pitchFamily="49" charset="-122"/>
              <a:ea typeface="仿宋" pitchFamily="49" charset="-122"/>
            </a:endParaRPr>
          </a:p>
          <a:p>
            <a:r>
              <a:rPr lang="zh-CN" altLang="en-US" dirty="0" smtClean="0">
                <a:latin typeface="仿宋" pitchFamily="49" charset="-122"/>
                <a:ea typeface="仿宋" pitchFamily="49" charset="-122"/>
              </a:rPr>
              <a:t>沿用流程管理的驱动引擎，控制任务的开始和结束。</a:t>
            </a:r>
            <a:endParaRPr lang="en-US" altLang="zh-CN" dirty="0" smtClean="0">
              <a:latin typeface="仿宋" pitchFamily="49" charset="-122"/>
              <a:ea typeface="仿宋" pitchFamily="49" charset="-122"/>
            </a:endParaRPr>
          </a:p>
          <a:p>
            <a:r>
              <a:rPr lang="zh-CN" altLang="en-US" dirty="0" smtClean="0">
                <a:latin typeface="仿宋" pitchFamily="49" charset="-122"/>
                <a:ea typeface="仿宋" pitchFamily="49" charset="-122"/>
              </a:rPr>
              <a:t>加入自动计算节点。</a:t>
            </a:r>
            <a:r>
              <a:rPr lang="zh-CN" altLang="en-US" i="1" dirty="0" smtClean="0">
                <a:solidFill>
                  <a:srgbClr val="0070C0"/>
                </a:solidFill>
                <a:latin typeface="仿宋" pitchFamily="49" charset="-122"/>
                <a:ea typeface="仿宋" pitchFamily="49" charset="-122"/>
              </a:rPr>
              <a:t>（支持节点后台自动执行）</a:t>
            </a:r>
            <a:endParaRPr lang="en-US" altLang="zh-CN" i="1" dirty="0" smtClean="0">
              <a:solidFill>
                <a:srgbClr val="0070C0"/>
              </a:solidFill>
              <a:latin typeface="仿宋" pitchFamily="49" charset="-122"/>
              <a:ea typeface="仿宋" pitchFamily="49" charset="-122"/>
            </a:endParaRPr>
          </a:p>
          <a:p>
            <a:r>
              <a:rPr lang="zh-CN" altLang="en-US" i="1" dirty="0" smtClean="0">
                <a:solidFill>
                  <a:srgbClr val="0070C0"/>
                </a:solidFill>
                <a:latin typeface="仿宋" pitchFamily="49" charset="-122"/>
                <a:ea typeface="仿宋" pitchFamily="49" charset="-122"/>
              </a:rPr>
              <a:t>增加循环、优化等流程元素，支持业务模型。</a:t>
            </a:r>
            <a:endParaRPr lang="zh-CN" altLang="en-US" i="1" dirty="0">
              <a:solidFill>
                <a:srgbClr val="0070C0"/>
              </a:solidFill>
              <a:latin typeface="仿宋" pitchFamily="49" charset="-122"/>
              <a:ea typeface="仿宋"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仿宋" pitchFamily="49" charset="-122"/>
                <a:ea typeface="仿宋" pitchFamily="49" charset="-122"/>
              </a:rPr>
              <a:t>数据</a:t>
            </a:r>
            <a:r>
              <a:rPr lang="zh-CN" altLang="en-US" dirty="0" smtClean="0">
                <a:latin typeface="仿宋" pitchFamily="49" charset="-122"/>
                <a:ea typeface="仿宋" pitchFamily="49" charset="-122"/>
              </a:rPr>
              <a:t>驱动</a:t>
            </a:r>
            <a:endParaRPr lang="zh-CN" altLang="en-US" dirty="0">
              <a:latin typeface="仿宋" pitchFamily="49" charset="-122"/>
              <a:ea typeface="仿宋" pitchFamily="49" charset="-122"/>
            </a:endParaRPr>
          </a:p>
        </p:txBody>
      </p:sp>
      <p:sp>
        <p:nvSpPr>
          <p:cNvPr id="3" name="内容占位符 2"/>
          <p:cNvSpPr>
            <a:spLocks noGrp="1"/>
          </p:cNvSpPr>
          <p:nvPr>
            <p:ph idx="1"/>
          </p:nvPr>
        </p:nvSpPr>
        <p:spPr/>
        <p:txBody>
          <a:bodyPr/>
          <a:lstStyle/>
          <a:p>
            <a:r>
              <a:rPr lang="zh-CN" altLang="en-US" dirty="0" smtClean="0">
                <a:latin typeface="仿宋" pitchFamily="49" charset="-122"/>
                <a:ea typeface="仿宋" pitchFamily="49" charset="-122"/>
              </a:rPr>
              <a:t>以数据流为基础完成建模。</a:t>
            </a:r>
            <a:endParaRPr lang="en-US" altLang="zh-CN" dirty="0" smtClean="0">
              <a:latin typeface="仿宋" pitchFamily="49" charset="-122"/>
              <a:ea typeface="仿宋" pitchFamily="49" charset="-122"/>
            </a:endParaRPr>
          </a:p>
          <a:p>
            <a:r>
              <a:rPr lang="zh-CN" altLang="en-US" dirty="0">
                <a:latin typeface="仿宋" pitchFamily="49" charset="-122"/>
                <a:ea typeface="仿宋" pitchFamily="49" charset="-122"/>
              </a:rPr>
              <a:t>以数据</a:t>
            </a:r>
            <a:r>
              <a:rPr lang="zh-CN" altLang="en-US" dirty="0" smtClean="0">
                <a:latin typeface="仿宋" pitchFamily="49" charset="-122"/>
                <a:ea typeface="仿宋" pitchFamily="49" charset="-122"/>
              </a:rPr>
              <a:t>池为驱动源，任务的开始和完成以其自身的输入、输出参数决定。</a:t>
            </a:r>
            <a:r>
              <a:rPr lang="zh-CN" altLang="en-US" i="1" dirty="0" smtClean="0">
                <a:solidFill>
                  <a:srgbClr val="0070C0"/>
                </a:solidFill>
                <a:latin typeface="仿宋" pitchFamily="49" charset="-122"/>
                <a:ea typeface="仿宋" pitchFamily="49" charset="-122"/>
              </a:rPr>
              <a:t>（支持任务的重复执行和文件的版本迭代）</a:t>
            </a:r>
            <a:endParaRPr lang="en-US" altLang="zh-CN" i="1" dirty="0" smtClean="0">
              <a:solidFill>
                <a:srgbClr val="0070C0"/>
              </a:solidFill>
              <a:latin typeface="仿宋" pitchFamily="49" charset="-122"/>
              <a:ea typeface="仿宋" pitchFamily="49" charset="-122"/>
            </a:endParaRPr>
          </a:p>
          <a:p>
            <a:r>
              <a:rPr lang="zh-CN" altLang="en-US" dirty="0" smtClean="0">
                <a:latin typeface="仿宋" pitchFamily="49" charset="-122"/>
                <a:ea typeface="仿宋" pitchFamily="49" charset="-122"/>
              </a:rPr>
              <a:t>加入自动计算节点。</a:t>
            </a:r>
            <a:r>
              <a:rPr lang="zh-CN" altLang="en-US" i="1" dirty="0" smtClean="0">
                <a:solidFill>
                  <a:srgbClr val="0070C0"/>
                </a:solidFill>
                <a:latin typeface="仿宋" pitchFamily="49" charset="-122"/>
                <a:ea typeface="仿宋" pitchFamily="49" charset="-122"/>
              </a:rPr>
              <a:t>支持节点后台自动执行。</a:t>
            </a:r>
            <a:endParaRPr lang="en-US" altLang="zh-CN" i="1" dirty="0" smtClean="0">
              <a:solidFill>
                <a:srgbClr val="0070C0"/>
              </a:solidFill>
              <a:latin typeface="仿宋" pitchFamily="49" charset="-122"/>
              <a:ea typeface="仿宋"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itchFamily="49" charset="-122"/>
                <a:ea typeface="仿宋" pitchFamily="49" charset="-122"/>
              </a:rPr>
              <a:t>组件、模型关系</a:t>
            </a:r>
            <a:endParaRPr lang="zh-CN" altLang="en-US" dirty="0">
              <a:latin typeface="仿宋" pitchFamily="49" charset="-122"/>
              <a:ea typeface="仿宋" pitchFamily="49" charset="-122"/>
            </a:endParaRPr>
          </a:p>
        </p:txBody>
      </p:sp>
      <p:grpSp>
        <p:nvGrpSpPr>
          <p:cNvPr id="29" name="组合 28"/>
          <p:cNvGrpSpPr/>
          <p:nvPr/>
        </p:nvGrpSpPr>
        <p:grpSpPr>
          <a:xfrm>
            <a:off x="500034" y="1643050"/>
            <a:ext cx="8215370" cy="4643470"/>
            <a:chOff x="500034" y="1643050"/>
            <a:chExt cx="8215370" cy="4643470"/>
          </a:xfrm>
        </p:grpSpPr>
        <p:grpSp>
          <p:nvGrpSpPr>
            <p:cNvPr id="4" name="组合 3"/>
            <p:cNvGrpSpPr/>
            <p:nvPr/>
          </p:nvGrpSpPr>
          <p:grpSpPr>
            <a:xfrm>
              <a:off x="500034" y="1643050"/>
              <a:ext cx="8215370" cy="4643470"/>
              <a:chOff x="428596" y="1000108"/>
              <a:chExt cx="8215370" cy="4643470"/>
            </a:xfrm>
          </p:grpSpPr>
          <p:grpSp>
            <p:nvGrpSpPr>
              <p:cNvPr id="5" name="组合 9"/>
              <p:cNvGrpSpPr/>
              <p:nvPr/>
            </p:nvGrpSpPr>
            <p:grpSpPr>
              <a:xfrm>
                <a:off x="2928926" y="1000108"/>
                <a:ext cx="3143272" cy="4572032"/>
                <a:chOff x="2928926" y="1000108"/>
                <a:chExt cx="3143272" cy="4572032"/>
              </a:xfrm>
            </p:grpSpPr>
            <p:sp>
              <p:nvSpPr>
                <p:cNvPr id="23" name="圆角矩形 22"/>
                <p:cNvSpPr/>
                <p:nvPr/>
              </p:nvSpPr>
              <p:spPr>
                <a:xfrm>
                  <a:off x="2928926" y="1000108"/>
                  <a:ext cx="3143272" cy="4572032"/>
                </a:xfrm>
                <a:prstGeom prst="round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latin typeface="仿宋" pitchFamily="49" charset="-122"/>
                      <a:ea typeface="仿宋" pitchFamily="49" charset="-122"/>
                    </a:rPr>
                    <a:t>组件库</a:t>
                  </a:r>
                  <a:endParaRPr lang="en-US" altLang="zh-CN" dirty="0" smtClean="0">
                    <a:latin typeface="仿宋" pitchFamily="49" charset="-122"/>
                    <a:ea typeface="仿宋" pitchFamily="49" charset="-122"/>
                  </a:endParaRPr>
                </a:p>
              </p:txBody>
            </p:sp>
            <p:sp>
              <p:nvSpPr>
                <p:cNvPr id="24" name="圆角矩形 23"/>
                <p:cNvSpPr/>
                <p:nvPr/>
              </p:nvSpPr>
              <p:spPr>
                <a:xfrm>
                  <a:off x="3500430" y="2285992"/>
                  <a:ext cx="2000264" cy="571504"/>
                </a:xfrm>
                <a:prstGeom prst="roundRect">
                  <a:avLst/>
                </a:prstGeom>
                <a:effectLst>
                  <a:outerShdw blurRad="50800" dist="38100" dir="18900000" algn="b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latin typeface="仿宋" pitchFamily="49" charset="-122"/>
                      <a:ea typeface="仿宋" pitchFamily="49" charset="-122"/>
                    </a:rPr>
                    <a:t>Robot</a:t>
                  </a:r>
                  <a:endParaRPr lang="zh-CN" altLang="en-US" sz="1400" dirty="0">
                    <a:latin typeface="仿宋" pitchFamily="49" charset="-122"/>
                    <a:ea typeface="仿宋" pitchFamily="49" charset="-122"/>
                  </a:endParaRPr>
                </a:p>
              </p:txBody>
            </p:sp>
            <p:sp>
              <p:nvSpPr>
                <p:cNvPr id="25" name="圆角矩形 24"/>
                <p:cNvSpPr/>
                <p:nvPr/>
              </p:nvSpPr>
              <p:spPr>
                <a:xfrm>
                  <a:off x="3500430" y="3500438"/>
                  <a:ext cx="2000264" cy="571504"/>
                </a:xfrm>
                <a:prstGeom prst="roundRect">
                  <a:avLst/>
                </a:prstGeom>
                <a:effectLst>
                  <a:outerShdw blurRad="50800" dist="38100" dir="18900000" algn="b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smtClean="0">
                      <a:latin typeface="仿宋" pitchFamily="49" charset="-122"/>
                      <a:ea typeface="仿宋" pitchFamily="49" charset="-122"/>
                    </a:rPr>
                    <a:t>组件</a:t>
                  </a:r>
                  <a:endParaRPr lang="zh-CN" altLang="en-US" sz="1400" dirty="0">
                    <a:latin typeface="仿宋" pitchFamily="49" charset="-122"/>
                    <a:ea typeface="仿宋" pitchFamily="49" charset="-122"/>
                  </a:endParaRPr>
                </a:p>
              </p:txBody>
            </p:sp>
          </p:grpSp>
          <p:sp>
            <p:nvSpPr>
              <p:cNvPr id="6" name="圆角矩形 5"/>
              <p:cNvSpPr/>
              <p:nvPr/>
            </p:nvSpPr>
            <p:spPr>
              <a:xfrm>
                <a:off x="6858016" y="1000108"/>
                <a:ext cx="1785950" cy="4572032"/>
              </a:xfrm>
              <a:prstGeom prst="round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latin typeface="仿宋" pitchFamily="49" charset="-122"/>
                    <a:ea typeface="仿宋" pitchFamily="49" charset="-122"/>
                  </a:rPr>
                  <a:t>Robot</a:t>
                </a:r>
                <a:r>
                  <a:rPr lang="zh-CN" altLang="en-US" dirty="0" smtClean="0">
                    <a:latin typeface="仿宋" pitchFamily="49" charset="-122"/>
                    <a:ea typeface="仿宋" pitchFamily="49" charset="-122"/>
                  </a:rPr>
                  <a:t>封装</a:t>
                </a:r>
                <a:endParaRPr lang="en-US" altLang="zh-CN" dirty="0" smtClean="0">
                  <a:latin typeface="仿宋" pitchFamily="49" charset="-122"/>
                  <a:ea typeface="仿宋" pitchFamily="49" charset="-122"/>
                </a:endParaRPr>
              </a:p>
            </p:txBody>
          </p:sp>
          <p:sp>
            <p:nvSpPr>
              <p:cNvPr id="7" name="圆角矩形 6"/>
              <p:cNvSpPr/>
              <p:nvPr/>
            </p:nvSpPr>
            <p:spPr>
              <a:xfrm>
                <a:off x="428596" y="1071546"/>
                <a:ext cx="1643074" cy="4572032"/>
              </a:xfrm>
              <a:prstGeom prst="round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latin typeface="仿宋" pitchFamily="49" charset="-122"/>
                    <a:ea typeface="仿宋" pitchFamily="49" charset="-122"/>
                  </a:rPr>
                  <a:t>统一</a:t>
                </a:r>
                <a:r>
                  <a:rPr lang="zh-CN" altLang="en-US" dirty="0" smtClean="0">
                    <a:latin typeface="仿宋" pitchFamily="49" charset="-122"/>
                    <a:ea typeface="仿宋" pitchFamily="49" charset="-122"/>
                  </a:rPr>
                  <a:t>建模</a:t>
                </a:r>
                <a:endParaRPr lang="en-US" altLang="zh-CN" dirty="0" smtClean="0">
                  <a:latin typeface="仿宋" pitchFamily="49" charset="-122"/>
                  <a:ea typeface="仿宋" pitchFamily="49" charset="-122"/>
                </a:endParaRPr>
              </a:p>
            </p:txBody>
          </p:sp>
          <p:sp>
            <p:nvSpPr>
              <p:cNvPr id="8" name="左箭头 7"/>
              <p:cNvSpPr/>
              <p:nvPr/>
            </p:nvSpPr>
            <p:spPr>
              <a:xfrm>
                <a:off x="1785918" y="2428868"/>
                <a:ext cx="1500198" cy="214314"/>
              </a:xfrm>
              <a:prstGeom prst="leftArrow">
                <a:avLst/>
              </a:prstGeom>
              <a:solidFill>
                <a:srgbClr val="92D050"/>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仿宋" pitchFamily="49" charset="-122"/>
                    <a:ea typeface="仿宋" pitchFamily="49" charset="-122"/>
                  </a:rPr>
                  <a:t>使用</a:t>
                </a:r>
                <a:endParaRPr lang="en-US" altLang="zh-CN" dirty="0" smtClean="0">
                  <a:solidFill>
                    <a:schemeClr val="tx1"/>
                  </a:solidFill>
                  <a:latin typeface="仿宋" pitchFamily="49" charset="-122"/>
                  <a:ea typeface="仿宋" pitchFamily="49" charset="-122"/>
                </a:endParaRPr>
              </a:p>
              <a:p>
                <a:pPr algn="ctr"/>
                <a:endParaRPr lang="zh-CN" altLang="en-US" dirty="0">
                  <a:solidFill>
                    <a:schemeClr val="tx1"/>
                  </a:solidFill>
                  <a:latin typeface="仿宋" pitchFamily="49" charset="-122"/>
                  <a:ea typeface="仿宋" pitchFamily="49" charset="-122"/>
                </a:endParaRPr>
              </a:p>
            </p:txBody>
          </p:sp>
          <p:sp>
            <p:nvSpPr>
              <p:cNvPr id="9" name="左箭头 8"/>
              <p:cNvSpPr/>
              <p:nvPr/>
            </p:nvSpPr>
            <p:spPr>
              <a:xfrm>
                <a:off x="1785918" y="3643314"/>
                <a:ext cx="1500198" cy="214314"/>
              </a:xfrm>
              <a:prstGeom prst="leftArrow">
                <a:avLst/>
              </a:prstGeom>
              <a:solidFill>
                <a:srgbClr val="92D050"/>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仿宋" pitchFamily="49" charset="-122"/>
                    <a:ea typeface="仿宋" pitchFamily="49" charset="-122"/>
                  </a:rPr>
                  <a:t>使用</a:t>
                </a:r>
                <a:endParaRPr lang="en-US" altLang="zh-CN" dirty="0" smtClean="0">
                  <a:solidFill>
                    <a:schemeClr val="tx1"/>
                  </a:solidFill>
                  <a:latin typeface="仿宋" pitchFamily="49" charset="-122"/>
                  <a:ea typeface="仿宋" pitchFamily="49" charset="-122"/>
                </a:endParaRPr>
              </a:p>
              <a:p>
                <a:pPr algn="ctr"/>
                <a:endParaRPr lang="zh-CN" altLang="en-US" dirty="0">
                  <a:solidFill>
                    <a:schemeClr val="tx1"/>
                  </a:solidFill>
                  <a:latin typeface="仿宋" pitchFamily="49" charset="-122"/>
                  <a:ea typeface="仿宋" pitchFamily="49" charset="-122"/>
                </a:endParaRPr>
              </a:p>
            </p:txBody>
          </p:sp>
          <p:grpSp>
            <p:nvGrpSpPr>
              <p:cNvPr id="10" name="组合 16"/>
              <p:cNvGrpSpPr/>
              <p:nvPr/>
            </p:nvGrpSpPr>
            <p:grpSpPr>
              <a:xfrm>
                <a:off x="4165950" y="2928934"/>
                <a:ext cx="646331" cy="500066"/>
                <a:chOff x="4165950" y="2928934"/>
                <a:chExt cx="646331" cy="500066"/>
              </a:xfrm>
            </p:grpSpPr>
            <p:sp>
              <p:nvSpPr>
                <p:cNvPr id="21" name="下箭头 20"/>
                <p:cNvSpPr/>
                <p:nvPr/>
              </p:nvSpPr>
              <p:spPr>
                <a:xfrm>
                  <a:off x="4357686" y="2928934"/>
                  <a:ext cx="285752" cy="500066"/>
                </a:xfrm>
                <a:prstGeom prst="downArrow">
                  <a:avLst/>
                </a:prstGeom>
                <a:solidFill>
                  <a:srgbClr val="FFFF00"/>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latin typeface="仿宋" pitchFamily="49" charset="-122"/>
                    <a:ea typeface="仿宋" pitchFamily="49" charset="-122"/>
                  </a:endParaRPr>
                </a:p>
              </p:txBody>
            </p:sp>
            <p:sp>
              <p:nvSpPr>
                <p:cNvPr id="22" name="TextBox 21"/>
                <p:cNvSpPr txBox="1"/>
                <p:nvPr/>
              </p:nvSpPr>
              <p:spPr>
                <a:xfrm>
                  <a:off x="4165950" y="2928934"/>
                  <a:ext cx="646331" cy="369332"/>
                </a:xfrm>
                <a:prstGeom prst="rect">
                  <a:avLst/>
                </a:prstGeom>
                <a:noFill/>
              </p:spPr>
              <p:txBody>
                <a:bodyPr wrap="none" rtlCol="0">
                  <a:spAutoFit/>
                </a:bodyPr>
                <a:lstStyle/>
                <a:p>
                  <a:r>
                    <a:rPr lang="zh-CN" altLang="en-US" dirty="0" smtClean="0">
                      <a:latin typeface="仿宋" pitchFamily="49" charset="-122"/>
                      <a:ea typeface="仿宋" pitchFamily="49" charset="-122"/>
                    </a:rPr>
                    <a:t>组合</a:t>
                  </a:r>
                  <a:endParaRPr lang="zh-CN" altLang="en-US" dirty="0">
                    <a:latin typeface="仿宋" pitchFamily="49" charset="-122"/>
                    <a:ea typeface="仿宋" pitchFamily="49" charset="-122"/>
                  </a:endParaRPr>
                </a:p>
              </p:txBody>
            </p:sp>
          </p:grpSp>
          <p:sp>
            <p:nvSpPr>
              <p:cNvPr id="20" name="TextBox 19"/>
              <p:cNvSpPr txBox="1"/>
              <p:nvPr/>
            </p:nvSpPr>
            <p:spPr>
              <a:xfrm>
                <a:off x="4154661" y="4143380"/>
                <a:ext cx="184731" cy="369332"/>
              </a:xfrm>
              <a:prstGeom prst="rect">
                <a:avLst/>
              </a:prstGeom>
              <a:noFill/>
            </p:spPr>
            <p:txBody>
              <a:bodyPr wrap="none" rtlCol="0">
                <a:spAutoFit/>
              </a:bodyPr>
              <a:lstStyle/>
              <a:p>
                <a:endParaRPr lang="zh-CN" altLang="en-US" dirty="0">
                  <a:latin typeface="仿宋" pitchFamily="49" charset="-122"/>
                  <a:ea typeface="仿宋" pitchFamily="49" charset="-122"/>
                </a:endParaRPr>
              </a:p>
            </p:txBody>
          </p:sp>
          <p:sp>
            <p:nvSpPr>
              <p:cNvPr id="12" name="圆角矩形 11"/>
              <p:cNvSpPr/>
              <p:nvPr/>
            </p:nvSpPr>
            <p:spPr>
              <a:xfrm>
                <a:off x="7358082" y="2285992"/>
                <a:ext cx="928694" cy="571504"/>
              </a:xfrm>
              <a:prstGeom prst="roundRect">
                <a:avLst/>
              </a:prstGeom>
              <a:effectLst>
                <a:outerShdw blurRad="50800" dist="38100" dir="18900000" algn="b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latin typeface="仿宋" pitchFamily="49" charset="-122"/>
                    <a:ea typeface="仿宋" pitchFamily="49" charset="-122"/>
                  </a:rPr>
                  <a:t>Robot</a:t>
                </a:r>
                <a:endParaRPr lang="zh-CN" altLang="en-US" sz="1400" dirty="0">
                  <a:latin typeface="仿宋" pitchFamily="49" charset="-122"/>
                  <a:ea typeface="仿宋" pitchFamily="49" charset="-122"/>
                </a:endParaRPr>
              </a:p>
            </p:txBody>
          </p:sp>
          <p:sp>
            <p:nvSpPr>
              <p:cNvPr id="13" name="左箭头 12"/>
              <p:cNvSpPr/>
              <p:nvPr/>
            </p:nvSpPr>
            <p:spPr>
              <a:xfrm>
                <a:off x="5715008" y="2428868"/>
                <a:ext cx="1500198" cy="214314"/>
              </a:xfrm>
              <a:prstGeom prst="leftArrow">
                <a:avLst/>
              </a:prstGeom>
              <a:solidFill>
                <a:srgbClr val="92D050"/>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仿宋" pitchFamily="49" charset="-122"/>
                    <a:ea typeface="仿宋" pitchFamily="49" charset="-122"/>
                  </a:rPr>
                  <a:t>上传</a:t>
                </a:r>
                <a:endParaRPr lang="en-US" altLang="zh-CN" dirty="0" smtClean="0">
                  <a:solidFill>
                    <a:schemeClr val="tx1"/>
                  </a:solidFill>
                  <a:latin typeface="仿宋" pitchFamily="49" charset="-122"/>
                  <a:ea typeface="仿宋" pitchFamily="49" charset="-122"/>
                </a:endParaRPr>
              </a:p>
              <a:p>
                <a:pPr algn="ctr"/>
                <a:endParaRPr lang="zh-CN" altLang="en-US" dirty="0">
                  <a:solidFill>
                    <a:schemeClr val="tx1"/>
                  </a:solidFill>
                  <a:latin typeface="仿宋" pitchFamily="49" charset="-122"/>
                  <a:ea typeface="仿宋" pitchFamily="49" charset="-122"/>
                </a:endParaRPr>
              </a:p>
            </p:txBody>
          </p:sp>
          <p:sp>
            <p:nvSpPr>
              <p:cNvPr id="14" name="圆角矩形 13"/>
              <p:cNvSpPr/>
              <p:nvPr/>
            </p:nvSpPr>
            <p:spPr>
              <a:xfrm>
                <a:off x="714348" y="2214554"/>
                <a:ext cx="928694" cy="1857388"/>
              </a:xfrm>
              <a:prstGeom prst="roundRect">
                <a:avLst/>
              </a:prstGeom>
              <a:effectLst>
                <a:outerShdw blurRad="50800" dist="38100" dir="18900000" algn="b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smtClean="0">
                    <a:latin typeface="仿宋" pitchFamily="49" charset="-122"/>
                    <a:ea typeface="仿宋" pitchFamily="49" charset="-122"/>
                  </a:rPr>
                  <a:t>模型</a:t>
                </a:r>
                <a:endParaRPr lang="zh-CN" altLang="en-US" sz="1400" dirty="0">
                  <a:latin typeface="仿宋" pitchFamily="49" charset="-122"/>
                  <a:ea typeface="仿宋" pitchFamily="49" charset="-122"/>
                </a:endParaRPr>
              </a:p>
            </p:txBody>
          </p:sp>
          <p:sp>
            <p:nvSpPr>
              <p:cNvPr id="15" name="圆角矩形 14"/>
              <p:cNvSpPr/>
              <p:nvPr/>
            </p:nvSpPr>
            <p:spPr>
              <a:xfrm>
                <a:off x="571472" y="4714884"/>
                <a:ext cx="1214446" cy="571504"/>
              </a:xfrm>
              <a:prstGeom prst="roundRect">
                <a:avLst/>
              </a:prstGeom>
              <a:effectLst>
                <a:outerShdw blurRad="50800" dist="38100" dir="18900000" algn="b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smtClean="0">
                    <a:latin typeface="仿宋" pitchFamily="49" charset="-122"/>
                    <a:ea typeface="仿宋" pitchFamily="49" charset="-122"/>
                  </a:rPr>
                  <a:t>基础元素</a:t>
                </a:r>
                <a:endParaRPr lang="zh-CN" altLang="en-US" sz="1400" dirty="0">
                  <a:latin typeface="仿宋" pitchFamily="49" charset="-122"/>
                  <a:ea typeface="仿宋" pitchFamily="49" charset="-122"/>
                </a:endParaRPr>
              </a:p>
            </p:txBody>
          </p:sp>
          <p:sp>
            <p:nvSpPr>
              <p:cNvPr id="16" name="上箭头 15"/>
              <p:cNvSpPr/>
              <p:nvPr/>
            </p:nvSpPr>
            <p:spPr>
              <a:xfrm>
                <a:off x="1071538" y="4098224"/>
                <a:ext cx="285752" cy="571504"/>
              </a:xfrm>
              <a:prstGeom prst="upArrow">
                <a:avLst/>
              </a:prstGeom>
              <a:solidFill>
                <a:srgbClr val="FFFF0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oAutofit/>
              </a:bodyPr>
              <a:lstStyle/>
              <a:p>
                <a:pPr algn="ctr"/>
                <a:endParaRPr lang="zh-CN" altLang="en-US" dirty="0">
                  <a:solidFill>
                    <a:schemeClr val="tx1"/>
                  </a:solidFill>
                  <a:latin typeface="仿宋" pitchFamily="49" charset="-122"/>
                  <a:ea typeface="仿宋" pitchFamily="49" charset="-122"/>
                </a:endParaRPr>
              </a:p>
            </p:txBody>
          </p:sp>
          <p:sp>
            <p:nvSpPr>
              <p:cNvPr id="17" name="TextBox 16"/>
              <p:cNvSpPr txBox="1"/>
              <p:nvPr/>
            </p:nvSpPr>
            <p:spPr>
              <a:xfrm>
                <a:off x="891091" y="4214818"/>
                <a:ext cx="646331" cy="369332"/>
              </a:xfrm>
              <a:prstGeom prst="rect">
                <a:avLst/>
              </a:prstGeom>
              <a:noFill/>
            </p:spPr>
            <p:txBody>
              <a:bodyPr wrap="none" rtlCol="0">
                <a:spAutoFit/>
              </a:bodyPr>
              <a:lstStyle/>
              <a:p>
                <a:r>
                  <a:rPr lang="zh-CN" altLang="en-US" dirty="0" smtClean="0">
                    <a:latin typeface="仿宋" pitchFamily="49" charset="-122"/>
                    <a:ea typeface="仿宋" pitchFamily="49" charset="-122"/>
                  </a:rPr>
                  <a:t>支持</a:t>
                </a:r>
                <a:endParaRPr lang="zh-CN" altLang="en-US" dirty="0">
                  <a:latin typeface="仿宋" pitchFamily="49" charset="-122"/>
                  <a:ea typeface="仿宋" pitchFamily="49" charset="-122"/>
                </a:endParaRPr>
              </a:p>
            </p:txBody>
          </p:sp>
        </p:grpSp>
        <p:sp>
          <p:nvSpPr>
            <p:cNvPr id="27" name="左弧形箭头 26"/>
            <p:cNvSpPr/>
            <p:nvPr/>
          </p:nvSpPr>
          <p:spPr>
            <a:xfrm>
              <a:off x="1857356" y="3500438"/>
              <a:ext cx="1500198" cy="714380"/>
            </a:xfrm>
            <a:prstGeom prst="curvedRightArrow">
              <a:avLst/>
            </a:prstGeom>
            <a:solidFill>
              <a:srgbClr val="FFFF00"/>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TextBox 27"/>
            <p:cNvSpPr txBox="1"/>
            <p:nvPr/>
          </p:nvSpPr>
          <p:spPr>
            <a:xfrm>
              <a:off x="2428860" y="3571876"/>
              <a:ext cx="646331" cy="369332"/>
            </a:xfrm>
            <a:prstGeom prst="rect">
              <a:avLst/>
            </a:prstGeom>
            <a:noFill/>
          </p:spPr>
          <p:txBody>
            <a:bodyPr wrap="none" rtlCol="0">
              <a:spAutoFit/>
            </a:bodyPr>
            <a:lstStyle/>
            <a:p>
              <a:r>
                <a:rPr lang="zh-CN" altLang="en-US" dirty="0" smtClean="0">
                  <a:latin typeface="仿宋" pitchFamily="49" charset="-122"/>
                  <a:ea typeface="仿宋" pitchFamily="49" charset="-122"/>
                </a:rPr>
                <a:t>组合</a:t>
              </a:r>
              <a:endParaRPr lang="zh-CN" altLang="en-US" dirty="0">
                <a:latin typeface="仿宋" pitchFamily="49" charset="-122"/>
                <a:ea typeface="仿宋" pitchFamily="49" charset="-122"/>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347</Words>
  <Application>Microsoft Office PowerPoint</Application>
  <PresentationFormat>全屏显示(4:3)</PresentationFormat>
  <Paragraphs>34</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统一建模</vt:lpstr>
      <vt:lpstr>流程驱动</vt:lpstr>
      <vt:lpstr>数据驱动</vt:lpstr>
      <vt:lpstr>组件、模型关系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李青田</dc:creator>
  <cp:lastModifiedBy>李青田</cp:lastModifiedBy>
  <cp:revision>67</cp:revision>
  <dcterms:created xsi:type="dcterms:W3CDTF">2012-03-08T07:36:57Z</dcterms:created>
  <dcterms:modified xsi:type="dcterms:W3CDTF">2012-03-14T10:29:30Z</dcterms:modified>
</cp:coreProperties>
</file>