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30"/>
  </p:notesMasterIdLst>
  <p:handoutMasterIdLst>
    <p:handoutMasterId r:id="rId31"/>
  </p:handoutMasterIdLst>
  <p:sldIdLst>
    <p:sldId id="883" r:id="rId2"/>
    <p:sldId id="1251" r:id="rId3"/>
    <p:sldId id="1296" r:id="rId4"/>
    <p:sldId id="1302" r:id="rId5"/>
    <p:sldId id="1312" r:id="rId6"/>
    <p:sldId id="1311" r:id="rId7"/>
    <p:sldId id="1303" r:id="rId8"/>
    <p:sldId id="1301" r:id="rId9"/>
    <p:sldId id="1304" r:id="rId10"/>
    <p:sldId id="1305" r:id="rId11"/>
    <p:sldId id="1310" r:id="rId12"/>
    <p:sldId id="1306" r:id="rId13"/>
    <p:sldId id="1307" r:id="rId14"/>
    <p:sldId id="1308" r:id="rId15"/>
    <p:sldId id="1309" r:id="rId16"/>
    <p:sldId id="1313" r:id="rId17"/>
    <p:sldId id="1315" r:id="rId18"/>
    <p:sldId id="1314" r:id="rId19"/>
    <p:sldId id="1316" r:id="rId20"/>
    <p:sldId id="1317" r:id="rId21"/>
    <p:sldId id="1318" r:id="rId22"/>
    <p:sldId id="1319" r:id="rId23"/>
    <p:sldId id="1320" r:id="rId24"/>
    <p:sldId id="1321" r:id="rId25"/>
    <p:sldId id="1322" r:id="rId26"/>
    <p:sldId id="1323" r:id="rId27"/>
    <p:sldId id="1324" r:id="rId28"/>
    <p:sldId id="983" r:id="rId29"/>
  </p:sldIdLst>
  <p:sldSz cx="9144000" cy="6858000" type="screen4x3"/>
  <p:notesSz cx="6858000" cy="9144000"/>
  <p:custShowLst>
    <p:custShow name="典型DSE1" id="0">
      <p:sldLst/>
    </p:custShow>
    <p:custShow name="典型DSE2" id="1">
      <p:sldLst/>
    </p:custShow>
    <p:custShow name="main" id="2">
      <p:sldLst/>
    </p:custShow>
  </p:custShowLst>
  <p:defaultTextStyle>
    <a:defPPr>
      <a:defRPr lang="zh-CN"/>
    </a:defPPr>
    <a:lvl1pPr algn="l" rtl="0" fontAlgn="base">
      <a:spcBef>
        <a:spcPct val="0"/>
      </a:spcBef>
      <a:spcAft>
        <a:spcPct val="0"/>
      </a:spcAft>
      <a:defRPr kern="1200">
        <a:solidFill>
          <a:schemeClr val="tx1"/>
        </a:solidFill>
        <a:latin typeface="Arial" charset="0"/>
        <a:ea typeface="黑体" pitchFamily="2" charset="-122"/>
        <a:cs typeface="+mn-cs"/>
      </a:defRPr>
    </a:lvl1pPr>
    <a:lvl2pPr marL="457200" algn="l" rtl="0" fontAlgn="base">
      <a:spcBef>
        <a:spcPct val="0"/>
      </a:spcBef>
      <a:spcAft>
        <a:spcPct val="0"/>
      </a:spcAft>
      <a:defRPr kern="1200">
        <a:solidFill>
          <a:schemeClr val="tx1"/>
        </a:solidFill>
        <a:latin typeface="Arial" charset="0"/>
        <a:ea typeface="黑体" pitchFamily="2" charset="-122"/>
        <a:cs typeface="+mn-cs"/>
      </a:defRPr>
    </a:lvl2pPr>
    <a:lvl3pPr marL="914400" algn="l" rtl="0" fontAlgn="base">
      <a:spcBef>
        <a:spcPct val="0"/>
      </a:spcBef>
      <a:spcAft>
        <a:spcPct val="0"/>
      </a:spcAft>
      <a:defRPr kern="1200">
        <a:solidFill>
          <a:schemeClr val="tx1"/>
        </a:solidFill>
        <a:latin typeface="Arial" charset="0"/>
        <a:ea typeface="黑体" pitchFamily="2" charset="-122"/>
        <a:cs typeface="+mn-cs"/>
      </a:defRPr>
    </a:lvl3pPr>
    <a:lvl4pPr marL="1371600" algn="l" rtl="0" fontAlgn="base">
      <a:spcBef>
        <a:spcPct val="0"/>
      </a:spcBef>
      <a:spcAft>
        <a:spcPct val="0"/>
      </a:spcAft>
      <a:defRPr kern="1200">
        <a:solidFill>
          <a:schemeClr val="tx1"/>
        </a:solidFill>
        <a:latin typeface="Arial" charset="0"/>
        <a:ea typeface="黑体" pitchFamily="2" charset="-122"/>
        <a:cs typeface="+mn-cs"/>
      </a:defRPr>
    </a:lvl4pPr>
    <a:lvl5pPr marL="1828800" algn="l" rtl="0" fontAlgn="base">
      <a:spcBef>
        <a:spcPct val="0"/>
      </a:spcBef>
      <a:spcAft>
        <a:spcPct val="0"/>
      </a:spcAft>
      <a:defRPr kern="1200">
        <a:solidFill>
          <a:schemeClr val="tx1"/>
        </a:solidFill>
        <a:latin typeface="Arial" charset="0"/>
        <a:ea typeface="黑体" pitchFamily="2" charset="-122"/>
        <a:cs typeface="+mn-cs"/>
      </a:defRPr>
    </a:lvl5pPr>
    <a:lvl6pPr marL="2286000" algn="l" defTabSz="914400" rtl="0" eaLnBrk="1" latinLnBrk="0" hangingPunct="1">
      <a:defRPr kern="1200">
        <a:solidFill>
          <a:schemeClr val="tx1"/>
        </a:solidFill>
        <a:latin typeface="Arial" charset="0"/>
        <a:ea typeface="黑体" pitchFamily="2" charset="-122"/>
        <a:cs typeface="+mn-cs"/>
      </a:defRPr>
    </a:lvl6pPr>
    <a:lvl7pPr marL="2743200" algn="l" defTabSz="914400" rtl="0" eaLnBrk="1" latinLnBrk="0" hangingPunct="1">
      <a:defRPr kern="1200">
        <a:solidFill>
          <a:schemeClr val="tx1"/>
        </a:solidFill>
        <a:latin typeface="Arial" charset="0"/>
        <a:ea typeface="黑体" pitchFamily="2" charset="-122"/>
        <a:cs typeface="+mn-cs"/>
      </a:defRPr>
    </a:lvl7pPr>
    <a:lvl8pPr marL="3200400" algn="l" defTabSz="914400" rtl="0" eaLnBrk="1" latinLnBrk="0" hangingPunct="1">
      <a:defRPr kern="1200">
        <a:solidFill>
          <a:schemeClr val="tx1"/>
        </a:solidFill>
        <a:latin typeface="Arial" charset="0"/>
        <a:ea typeface="黑体" pitchFamily="2" charset="-122"/>
        <a:cs typeface="+mn-cs"/>
      </a:defRPr>
    </a:lvl8pPr>
    <a:lvl9pPr marL="3657600" algn="l" defTabSz="914400" rtl="0" eaLnBrk="1" latinLnBrk="0" hangingPunct="1">
      <a:defRPr kern="1200">
        <a:solidFill>
          <a:schemeClr val="tx1"/>
        </a:solidFill>
        <a:latin typeface="Arial" charset="0"/>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F25"/>
    <a:srgbClr val="007A37"/>
    <a:srgbClr val="FAE6E4"/>
    <a:srgbClr val="F68A1E"/>
    <a:srgbClr val="C0C0C0"/>
    <a:srgbClr val="E2E2E2"/>
    <a:srgbClr val="FFFFFF"/>
    <a:srgbClr val="0060C0"/>
    <a:srgbClr val="FFE025"/>
    <a:srgbClr val="FFC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5" autoAdjust="0"/>
    <p:restoredTop sz="94424" autoAdjust="0"/>
  </p:normalViewPr>
  <p:slideViewPr>
    <p:cSldViewPr>
      <p:cViewPr varScale="1">
        <p:scale>
          <a:sx n="89" d="100"/>
          <a:sy n="89" d="100"/>
        </p:scale>
        <p:origin x="1104" y="91"/>
      </p:cViewPr>
      <p:guideLst>
        <p:guide orient="horz" pos="2160"/>
        <p:guide pos="2880"/>
      </p:guideLst>
    </p:cSldViewPr>
  </p:slideViewPr>
  <p:outlineViewPr>
    <p:cViewPr>
      <p:scale>
        <a:sx n="33" d="100"/>
        <a:sy n="33" d="100"/>
      </p:scale>
      <p:origin x="0" y="13056"/>
    </p:cViewPr>
  </p:outlineViewPr>
  <p:notesTextViewPr>
    <p:cViewPr>
      <p:scale>
        <a:sx n="100" d="100"/>
        <a:sy n="100" d="100"/>
      </p:scale>
      <p:origin x="0" y="0"/>
    </p:cViewPr>
  </p:notesTextViewPr>
  <p:sorterViewPr>
    <p:cViewPr>
      <p:scale>
        <a:sx n="66" d="100"/>
        <a:sy n="66" d="100"/>
      </p:scale>
      <p:origin x="0" y="408"/>
    </p:cViewPr>
  </p:sorterViewPr>
  <p:notesViewPr>
    <p:cSldViewPr>
      <p:cViewPr varScale="1">
        <p:scale>
          <a:sx n="86" d="100"/>
          <a:sy n="86" d="100"/>
        </p:scale>
        <p:origin x="-25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ea typeface="宋体" charset="-122"/>
              </a:defRPr>
            </a:lvl1pPr>
          </a:lstStyle>
          <a:p>
            <a:pPr>
              <a:defRPr/>
            </a:pPr>
            <a:endParaRPr lang="en-US" altLang="zh-CN"/>
          </a:p>
        </p:txBody>
      </p:sp>
      <p:sp>
        <p:nvSpPr>
          <p:cNvPr id="675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endParaRPr lang="en-US" altLang="zh-CN"/>
          </a:p>
        </p:txBody>
      </p:sp>
      <p:sp>
        <p:nvSpPr>
          <p:cNvPr id="675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ea typeface="宋体" charset="-122"/>
              </a:defRPr>
            </a:lvl1pPr>
          </a:lstStyle>
          <a:p>
            <a:pPr>
              <a:defRPr/>
            </a:pPr>
            <a:endParaRPr lang="en-US" altLang="zh-CN"/>
          </a:p>
        </p:txBody>
      </p:sp>
      <p:sp>
        <p:nvSpPr>
          <p:cNvPr id="675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ea typeface="宋体" charset="-122"/>
              </a:defRPr>
            </a:lvl1pPr>
          </a:lstStyle>
          <a:p>
            <a:pPr>
              <a:defRPr/>
            </a:pPr>
            <a:fld id="{A1B0CF65-1C1F-436A-A957-37311F4D4C90}" type="slidenum">
              <a:rPr lang="en-US" altLang="zh-CN"/>
              <a:pPr>
                <a:defRPr/>
              </a:pPr>
              <a:t>‹#›</a:t>
            </a:fld>
            <a:endParaRPr lang="en-US" altLang="zh-CN"/>
          </a:p>
        </p:txBody>
      </p:sp>
    </p:spTree>
    <p:extLst>
      <p:ext uri="{BB962C8B-B14F-4D97-AF65-F5344CB8AC3E}">
        <p14:creationId xmlns:p14="http://schemas.microsoft.com/office/powerpoint/2010/main" val="3678595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ea typeface="宋体" charset="-122"/>
              </a:defRPr>
            </a:lvl1pPr>
          </a:lstStyle>
          <a:p>
            <a:pPr>
              <a:defRPr/>
            </a:pPr>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endParaRPr lang="en-US" altLang="zh-CN"/>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ea typeface="宋体" charset="-122"/>
              </a:defRPr>
            </a:lvl1pPr>
          </a:lstStyle>
          <a:p>
            <a:pPr>
              <a:defRPr/>
            </a:pPr>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ea typeface="宋体" charset="-122"/>
              </a:defRPr>
            </a:lvl1pPr>
          </a:lstStyle>
          <a:p>
            <a:pPr>
              <a:defRPr/>
            </a:pPr>
            <a:fld id="{78262CC7-F01E-4CAD-AD57-D21B65C027C6}" type="slidenum">
              <a:rPr lang="en-US" altLang="zh-CN"/>
              <a:pPr>
                <a:defRPr/>
              </a:pPr>
              <a:t>‹#›</a:t>
            </a:fld>
            <a:endParaRPr lang="en-US" altLang="zh-CN"/>
          </a:p>
        </p:txBody>
      </p:sp>
    </p:spTree>
    <p:extLst>
      <p:ext uri="{BB962C8B-B14F-4D97-AF65-F5344CB8AC3E}">
        <p14:creationId xmlns:p14="http://schemas.microsoft.com/office/powerpoint/2010/main" val="32625084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2</a:t>
            </a:fld>
            <a:endParaRPr lang="en-US" altLang="zh-CN"/>
          </a:p>
        </p:txBody>
      </p:sp>
    </p:spTree>
    <p:extLst>
      <p:ext uri="{BB962C8B-B14F-4D97-AF65-F5344CB8AC3E}">
        <p14:creationId xmlns:p14="http://schemas.microsoft.com/office/powerpoint/2010/main" val="385050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11</a:t>
            </a:fld>
            <a:endParaRPr lang="en-US" altLang="zh-CN"/>
          </a:p>
        </p:txBody>
      </p:sp>
    </p:spTree>
    <p:extLst>
      <p:ext uri="{BB962C8B-B14F-4D97-AF65-F5344CB8AC3E}">
        <p14:creationId xmlns:p14="http://schemas.microsoft.com/office/powerpoint/2010/main" val="4002643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12</a:t>
            </a:fld>
            <a:endParaRPr lang="en-US" altLang="zh-CN"/>
          </a:p>
        </p:txBody>
      </p:sp>
    </p:spTree>
    <p:extLst>
      <p:ext uri="{BB962C8B-B14F-4D97-AF65-F5344CB8AC3E}">
        <p14:creationId xmlns:p14="http://schemas.microsoft.com/office/powerpoint/2010/main" val="1948522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13</a:t>
            </a:fld>
            <a:endParaRPr lang="en-US" altLang="zh-CN"/>
          </a:p>
        </p:txBody>
      </p:sp>
    </p:spTree>
    <p:extLst>
      <p:ext uri="{BB962C8B-B14F-4D97-AF65-F5344CB8AC3E}">
        <p14:creationId xmlns:p14="http://schemas.microsoft.com/office/powerpoint/2010/main" val="2102622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14</a:t>
            </a:fld>
            <a:endParaRPr lang="en-US" altLang="zh-CN"/>
          </a:p>
        </p:txBody>
      </p:sp>
    </p:spTree>
    <p:extLst>
      <p:ext uri="{BB962C8B-B14F-4D97-AF65-F5344CB8AC3E}">
        <p14:creationId xmlns:p14="http://schemas.microsoft.com/office/powerpoint/2010/main" val="3443546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15</a:t>
            </a:fld>
            <a:endParaRPr lang="en-US" altLang="zh-CN"/>
          </a:p>
        </p:txBody>
      </p:sp>
    </p:spTree>
    <p:extLst>
      <p:ext uri="{BB962C8B-B14F-4D97-AF65-F5344CB8AC3E}">
        <p14:creationId xmlns:p14="http://schemas.microsoft.com/office/powerpoint/2010/main" val="4184800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16</a:t>
            </a:fld>
            <a:endParaRPr lang="en-US" altLang="zh-CN"/>
          </a:p>
        </p:txBody>
      </p:sp>
    </p:spTree>
    <p:extLst>
      <p:ext uri="{BB962C8B-B14F-4D97-AF65-F5344CB8AC3E}">
        <p14:creationId xmlns:p14="http://schemas.microsoft.com/office/powerpoint/2010/main" val="4156530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17</a:t>
            </a:fld>
            <a:endParaRPr lang="en-US" altLang="zh-CN"/>
          </a:p>
        </p:txBody>
      </p:sp>
    </p:spTree>
    <p:extLst>
      <p:ext uri="{BB962C8B-B14F-4D97-AF65-F5344CB8AC3E}">
        <p14:creationId xmlns:p14="http://schemas.microsoft.com/office/powerpoint/2010/main" val="2734739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18</a:t>
            </a:fld>
            <a:endParaRPr lang="en-US" altLang="zh-CN"/>
          </a:p>
        </p:txBody>
      </p:sp>
    </p:spTree>
    <p:extLst>
      <p:ext uri="{BB962C8B-B14F-4D97-AF65-F5344CB8AC3E}">
        <p14:creationId xmlns:p14="http://schemas.microsoft.com/office/powerpoint/2010/main" val="4188567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19</a:t>
            </a:fld>
            <a:endParaRPr lang="en-US" altLang="zh-CN"/>
          </a:p>
        </p:txBody>
      </p:sp>
    </p:spTree>
    <p:extLst>
      <p:ext uri="{BB962C8B-B14F-4D97-AF65-F5344CB8AC3E}">
        <p14:creationId xmlns:p14="http://schemas.microsoft.com/office/powerpoint/2010/main" val="2694828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20</a:t>
            </a:fld>
            <a:endParaRPr lang="en-US" altLang="zh-CN"/>
          </a:p>
        </p:txBody>
      </p:sp>
    </p:spTree>
    <p:extLst>
      <p:ext uri="{BB962C8B-B14F-4D97-AF65-F5344CB8AC3E}">
        <p14:creationId xmlns:p14="http://schemas.microsoft.com/office/powerpoint/2010/main" val="3151848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3</a:t>
            </a:fld>
            <a:endParaRPr lang="en-US" altLang="zh-CN"/>
          </a:p>
        </p:txBody>
      </p:sp>
    </p:spTree>
    <p:extLst>
      <p:ext uri="{BB962C8B-B14F-4D97-AF65-F5344CB8AC3E}">
        <p14:creationId xmlns:p14="http://schemas.microsoft.com/office/powerpoint/2010/main" val="2350557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21</a:t>
            </a:fld>
            <a:endParaRPr lang="en-US" altLang="zh-CN"/>
          </a:p>
        </p:txBody>
      </p:sp>
    </p:spTree>
    <p:extLst>
      <p:ext uri="{BB962C8B-B14F-4D97-AF65-F5344CB8AC3E}">
        <p14:creationId xmlns:p14="http://schemas.microsoft.com/office/powerpoint/2010/main" val="1348607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22</a:t>
            </a:fld>
            <a:endParaRPr lang="en-US" altLang="zh-CN"/>
          </a:p>
        </p:txBody>
      </p:sp>
    </p:spTree>
    <p:extLst>
      <p:ext uri="{BB962C8B-B14F-4D97-AF65-F5344CB8AC3E}">
        <p14:creationId xmlns:p14="http://schemas.microsoft.com/office/powerpoint/2010/main" val="23988946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23</a:t>
            </a:fld>
            <a:endParaRPr lang="en-US" altLang="zh-CN"/>
          </a:p>
        </p:txBody>
      </p:sp>
    </p:spTree>
    <p:extLst>
      <p:ext uri="{BB962C8B-B14F-4D97-AF65-F5344CB8AC3E}">
        <p14:creationId xmlns:p14="http://schemas.microsoft.com/office/powerpoint/2010/main" val="1386668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24</a:t>
            </a:fld>
            <a:endParaRPr lang="en-US" altLang="zh-CN"/>
          </a:p>
        </p:txBody>
      </p:sp>
    </p:spTree>
    <p:extLst>
      <p:ext uri="{BB962C8B-B14F-4D97-AF65-F5344CB8AC3E}">
        <p14:creationId xmlns:p14="http://schemas.microsoft.com/office/powerpoint/2010/main" val="844673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25</a:t>
            </a:fld>
            <a:endParaRPr lang="en-US" altLang="zh-CN"/>
          </a:p>
        </p:txBody>
      </p:sp>
    </p:spTree>
    <p:extLst>
      <p:ext uri="{BB962C8B-B14F-4D97-AF65-F5344CB8AC3E}">
        <p14:creationId xmlns:p14="http://schemas.microsoft.com/office/powerpoint/2010/main" val="4202553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26</a:t>
            </a:fld>
            <a:endParaRPr lang="en-US" altLang="zh-CN"/>
          </a:p>
        </p:txBody>
      </p:sp>
    </p:spTree>
    <p:extLst>
      <p:ext uri="{BB962C8B-B14F-4D97-AF65-F5344CB8AC3E}">
        <p14:creationId xmlns:p14="http://schemas.microsoft.com/office/powerpoint/2010/main" val="1160124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27</a:t>
            </a:fld>
            <a:endParaRPr lang="en-US" altLang="zh-CN"/>
          </a:p>
        </p:txBody>
      </p:sp>
    </p:spTree>
    <p:extLst>
      <p:ext uri="{BB962C8B-B14F-4D97-AF65-F5344CB8AC3E}">
        <p14:creationId xmlns:p14="http://schemas.microsoft.com/office/powerpoint/2010/main" val="11388861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7A9DCE8-2838-4B1A-A0F6-26AD909FB7FD}" type="slidenum">
              <a:rPr lang="en-US" altLang="zh-CN" smtClean="0">
                <a:latin typeface="Arial" pitchFamily="34" charset="0"/>
              </a:rPr>
              <a:pPr/>
              <a:t>28</a:t>
            </a:fld>
            <a:endParaRPr lang="en-US" altLang="zh-CN" smtClean="0">
              <a:latin typeface="Arial"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14400" y="4343400"/>
            <a:ext cx="5029200" cy="4114800"/>
          </a:xfrm>
          <a:noFill/>
          <a:ln/>
        </p:spPr>
        <p:txBody>
          <a:bodyPr lIns="91851" tIns="45926" rIns="91851" bIns="45926"/>
          <a:lstStyle/>
          <a:p>
            <a:pPr eaLnBrk="1" hangingPunct="1"/>
            <a:endParaRPr lang="zh-CN" altLang="zh-CN" dirty="0" smtClean="0">
              <a:latin typeface="Arial" pitchFamily="34" charset="0"/>
            </a:endParaRPr>
          </a:p>
        </p:txBody>
      </p:sp>
    </p:spTree>
    <p:extLst>
      <p:ext uri="{BB962C8B-B14F-4D97-AF65-F5344CB8AC3E}">
        <p14:creationId xmlns:p14="http://schemas.microsoft.com/office/powerpoint/2010/main" val="1103936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4</a:t>
            </a:fld>
            <a:endParaRPr lang="en-US" altLang="zh-CN"/>
          </a:p>
        </p:txBody>
      </p:sp>
    </p:spTree>
    <p:extLst>
      <p:ext uri="{BB962C8B-B14F-4D97-AF65-F5344CB8AC3E}">
        <p14:creationId xmlns:p14="http://schemas.microsoft.com/office/powerpoint/2010/main" val="1970652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5</a:t>
            </a:fld>
            <a:endParaRPr lang="en-US" altLang="zh-CN"/>
          </a:p>
        </p:txBody>
      </p:sp>
    </p:spTree>
    <p:extLst>
      <p:ext uri="{BB962C8B-B14F-4D97-AF65-F5344CB8AC3E}">
        <p14:creationId xmlns:p14="http://schemas.microsoft.com/office/powerpoint/2010/main" val="3361668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6</a:t>
            </a:fld>
            <a:endParaRPr lang="en-US" altLang="zh-CN"/>
          </a:p>
        </p:txBody>
      </p:sp>
    </p:spTree>
    <p:extLst>
      <p:ext uri="{BB962C8B-B14F-4D97-AF65-F5344CB8AC3E}">
        <p14:creationId xmlns:p14="http://schemas.microsoft.com/office/powerpoint/2010/main" val="1883902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7</a:t>
            </a:fld>
            <a:endParaRPr lang="en-US" altLang="zh-CN"/>
          </a:p>
        </p:txBody>
      </p:sp>
    </p:spTree>
    <p:extLst>
      <p:ext uri="{BB962C8B-B14F-4D97-AF65-F5344CB8AC3E}">
        <p14:creationId xmlns:p14="http://schemas.microsoft.com/office/powerpoint/2010/main" val="1327266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8</a:t>
            </a:fld>
            <a:endParaRPr lang="en-US" altLang="zh-CN"/>
          </a:p>
        </p:txBody>
      </p:sp>
    </p:spTree>
    <p:extLst>
      <p:ext uri="{BB962C8B-B14F-4D97-AF65-F5344CB8AC3E}">
        <p14:creationId xmlns:p14="http://schemas.microsoft.com/office/powerpoint/2010/main" val="21247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9</a:t>
            </a:fld>
            <a:endParaRPr lang="en-US" altLang="zh-CN"/>
          </a:p>
        </p:txBody>
      </p:sp>
    </p:spTree>
    <p:extLst>
      <p:ext uri="{BB962C8B-B14F-4D97-AF65-F5344CB8AC3E}">
        <p14:creationId xmlns:p14="http://schemas.microsoft.com/office/powerpoint/2010/main" val="2871837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262CC7-F01E-4CAD-AD57-D21B65C027C6}" type="slidenum">
              <a:rPr lang="en-US" altLang="zh-CN" smtClean="0"/>
              <a:pPr>
                <a:defRPr/>
              </a:pPr>
              <a:t>10</a:t>
            </a:fld>
            <a:endParaRPr lang="en-US" altLang="zh-CN"/>
          </a:p>
        </p:txBody>
      </p:sp>
    </p:spTree>
    <p:extLst>
      <p:ext uri="{BB962C8B-B14F-4D97-AF65-F5344CB8AC3E}">
        <p14:creationId xmlns:p14="http://schemas.microsoft.com/office/powerpoint/2010/main" val="4098291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标题幻灯片">
    <p:spTree>
      <p:nvGrpSpPr>
        <p:cNvPr id="1" name=""/>
        <p:cNvGrpSpPr/>
        <p:nvPr/>
      </p:nvGrpSpPr>
      <p:grpSpPr>
        <a:xfrm>
          <a:off x="0" y="0"/>
          <a:ext cx="0" cy="0"/>
          <a:chOff x="0" y="0"/>
          <a:chExt cx="0" cy="0"/>
        </a:xfrm>
      </p:grpSpPr>
      <p:sp>
        <p:nvSpPr>
          <p:cNvPr id="28" name="矩形 27"/>
          <p:cNvSpPr/>
          <p:nvPr/>
        </p:nvSpPr>
        <p:spPr>
          <a:xfrm>
            <a:off x="0" y="6336704"/>
            <a:ext cx="9144000" cy="52129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0" y="0"/>
            <a:ext cx="9144000" cy="1628800"/>
          </a:xfrm>
          <a:prstGeom prst="rect">
            <a:avLst/>
          </a:prstGeom>
          <a:noFill/>
          <a:ln w="9525">
            <a:noFill/>
            <a:miter lim="800000"/>
            <a:headEnd/>
            <a:tailEnd/>
          </a:ln>
        </p:spPr>
      </p:pic>
      <p:sp>
        <p:nvSpPr>
          <p:cNvPr id="10" name="Rectangle 5"/>
          <p:cNvSpPr>
            <a:spLocks noGrp="1" noChangeArrowheads="1"/>
          </p:cNvSpPr>
          <p:nvPr>
            <p:ph type="ftr" sz="quarter" idx="11"/>
          </p:nvPr>
        </p:nvSpPr>
        <p:spPr>
          <a:xfrm>
            <a:off x="3260576" y="6337126"/>
            <a:ext cx="2895600" cy="476250"/>
          </a:xfrm>
        </p:spPr>
        <p:txBody>
          <a:bodyPr/>
          <a:lstStyle>
            <a:lvl1pPr>
              <a:defRPr smtClean="0"/>
            </a:lvl1pPr>
          </a:lstStyle>
          <a:p>
            <a:pPr>
              <a:defRPr/>
            </a:pPr>
            <a:endParaRPr lang="en-US" altLang="zh-CN"/>
          </a:p>
        </p:txBody>
      </p:sp>
      <p:sp>
        <p:nvSpPr>
          <p:cNvPr id="8" name="Text Box 15"/>
          <p:cNvSpPr txBox="1">
            <a:spLocks noChangeArrowheads="1"/>
          </p:cNvSpPr>
          <p:nvPr/>
        </p:nvSpPr>
        <p:spPr bwMode="auto">
          <a:xfrm>
            <a:off x="-108520" y="6453336"/>
            <a:ext cx="3455368" cy="246221"/>
          </a:xfrm>
          <a:prstGeom prst="rect">
            <a:avLst/>
          </a:prstGeom>
          <a:noFill/>
          <a:ln w="9525">
            <a:noFill/>
            <a:miter lim="800000"/>
            <a:headEnd/>
            <a:tailEnd/>
          </a:ln>
          <a:effectLst/>
        </p:spPr>
        <p:txBody>
          <a:bodyPr wrap="square">
            <a:spAutoFit/>
          </a:bodyPr>
          <a:lstStyle/>
          <a:p>
            <a:pPr algn="ctr" defTabSz="814388" rtl="0" eaLnBrk="0" fontAlgn="base" hangingPunct="0">
              <a:spcBef>
                <a:spcPct val="0"/>
              </a:spcBef>
              <a:spcAft>
                <a:spcPct val="0"/>
              </a:spcAft>
              <a:defRPr/>
            </a:pPr>
            <a:r>
              <a:rPr lang="en-US" sz="1000" kern="1200" dirty="0" smtClean="0">
                <a:solidFill>
                  <a:schemeClr val="tx1"/>
                </a:solidFill>
                <a:latin typeface="Arial" charset="0"/>
                <a:ea typeface="微软雅黑" pitchFamily="34" charset="-122"/>
                <a:cs typeface="+mn-cs"/>
              </a:rPr>
              <a:t>© 2013 </a:t>
            </a:r>
            <a:r>
              <a:rPr lang="en-US" altLang="zh-CN" sz="1000" kern="1200" dirty="0" smtClean="0">
                <a:solidFill>
                  <a:schemeClr val="tx1"/>
                </a:solidFill>
                <a:latin typeface="Arial" charset="0"/>
                <a:ea typeface="微软雅黑" pitchFamily="34" charset="-122"/>
                <a:cs typeface="+mn-cs"/>
              </a:rPr>
              <a:t>Pera Corporation Ltd.</a:t>
            </a:r>
            <a:r>
              <a:rPr lang="en-US" sz="1000" kern="1200" dirty="0" smtClean="0">
                <a:solidFill>
                  <a:schemeClr val="tx1"/>
                </a:solidFill>
                <a:latin typeface="Arial" charset="0"/>
                <a:ea typeface="微软雅黑" pitchFamily="34" charset="-122"/>
                <a:cs typeface="+mn-cs"/>
              </a:rPr>
              <a:t> All rights reserved.</a:t>
            </a:r>
            <a:endParaRPr lang="en-US" sz="1000" kern="1200" dirty="0">
              <a:solidFill>
                <a:schemeClr val="tx1"/>
              </a:solidFill>
              <a:latin typeface="Arial" charset="0"/>
              <a:ea typeface="微软雅黑" pitchFamily="34" charset="-122"/>
              <a:cs typeface="+mn-cs"/>
            </a:endParaRPr>
          </a:p>
        </p:txBody>
      </p:sp>
      <p:sp>
        <p:nvSpPr>
          <p:cNvPr id="9" name="Rectangle 4"/>
          <p:cNvSpPr>
            <a:spLocks noGrp="1" noChangeArrowheads="1"/>
          </p:cNvSpPr>
          <p:nvPr>
            <p:ph type="dt" sz="half" idx="10"/>
          </p:nvPr>
        </p:nvSpPr>
        <p:spPr>
          <a:xfrm>
            <a:off x="457200" y="6245225"/>
            <a:ext cx="2133600" cy="476250"/>
          </a:xfrm>
        </p:spPr>
        <p:txBody>
          <a:bodyPr/>
          <a:lstStyle>
            <a:lvl1pPr>
              <a:defRPr smtClean="0"/>
            </a:lvl1pPr>
          </a:lstStyle>
          <a:p>
            <a:pPr>
              <a:defRPr/>
            </a:pPr>
            <a:endParaRPr lang="en-US" altLang="zh-CN" dirty="0"/>
          </a:p>
        </p:txBody>
      </p:sp>
      <p:sp>
        <p:nvSpPr>
          <p:cNvPr id="11" name="Rectangle 6"/>
          <p:cNvSpPr>
            <a:spLocks noGrp="1" noChangeArrowheads="1"/>
          </p:cNvSpPr>
          <p:nvPr>
            <p:ph type="sldNum" sz="quarter" idx="12"/>
          </p:nvPr>
        </p:nvSpPr>
        <p:spPr>
          <a:xfrm>
            <a:off x="6553200" y="6245225"/>
            <a:ext cx="2133600" cy="476250"/>
          </a:xfrm>
        </p:spPr>
        <p:txBody>
          <a:bodyPr/>
          <a:lstStyle>
            <a:lvl1pPr>
              <a:defRPr smtClean="0"/>
            </a:lvl1pPr>
          </a:lstStyle>
          <a:p>
            <a:pPr>
              <a:defRPr/>
            </a:pPr>
            <a:fld id="{F58032A8-556B-4924-9D97-DC0904CCA646}" type="slidenum">
              <a:rPr lang="en-US" altLang="zh-CN" smtClean="0"/>
              <a:pPr>
                <a:defRPr/>
              </a:pPr>
              <a:t>‹#›</a:t>
            </a:fld>
            <a:endParaRPr lang="en-US" altLang="zh-CN"/>
          </a:p>
        </p:txBody>
      </p:sp>
      <p:sp>
        <p:nvSpPr>
          <p:cNvPr id="27" name="矩形 26"/>
          <p:cNvSpPr/>
          <p:nvPr/>
        </p:nvSpPr>
        <p:spPr>
          <a:xfrm>
            <a:off x="0" y="4077072"/>
            <a:ext cx="9144000" cy="2232248"/>
          </a:xfrm>
          <a:prstGeom prst="rect">
            <a:avLst/>
          </a:prstGeom>
          <a:solidFill>
            <a:schemeClr val="tx1">
              <a:lumMod val="50000"/>
              <a:lumOff val="50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pic>
        <p:nvPicPr>
          <p:cNvPr id="26" name="Picture 10" descr="C:\Users\lucy.wang\Desktop\精益研发.png"/>
          <p:cNvPicPr>
            <a:picLocks noChangeAspect="1" noChangeArrowheads="1"/>
          </p:cNvPicPr>
          <p:nvPr/>
        </p:nvPicPr>
        <p:blipFill>
          <a:blip r:embed="rId3" cstate="print"/>
          <a:srcRect/>
          <a:stretch>
            <a:fillRect/>
          </a:stretch>
        </p:blipFill>
        <p:spPr bwMode="auto">
          <a:xfrm>
            <a:off x="7281488" y="6429511"/>
            <a:ext cx="1755008" cy="311857"/>
          </a:xfrm>
          <a:prstGeom prst="rect">
            <a:avLst/>
          </a:prstGeom>
          <a:noFill/>
        </p:spPr>
      </p:pic>
      <p:grpSp>
        <p:nvGrpSpPr>
          <p:cNvPr id="2" name="Group 37"/>
          <p:cNvGrpSpPr>
            <a:grpSpLocks/>
          </p:cNvGrpSpPr>
          <p:nvPr userDrawn="1"/>
        </p:nvGrpSpPr>
        <p:grpSpPr bwMode="auto">
          <a:xfrm>
            <a:off x="3132138" y="2420888"/>
            <a:ext cx="6011862" cy="1079500"/>
            <a:chOff x="1973" y="1480"/>
            <a:chExt cx="3787" cy="680"/>
          </a:xfrm>
        </p:grpSpPr>
        <p:sp>
          <p:nvSpPr>
            <p:cNvPr id="15" name="AutoShape 23"/>
            <p:cNvSpPr>
              <a:spLocks noChangeArrowheads="1"/>
            </p:cNvSpPr>
            <p:nvPr userDrawn="1"/>
          </p:nvSpPr>
          <p:spPr bwMode="auto">
            <a:xfrm>
              <a:off x="1973" y="1480"/>
              <a:ext cx="3787" cy="680"/>
            </a:xfrm>
            <a:custGeom>
              <a:avLst/>
              <a:gdLst>
                <a:gd name="G0" fmla="+- 1757 0 0"/>
                <a:gd name="G1" fmla="+- 21600 0 1757"/>
                <a:gd name="G2" fmla="*/ 1757 1 2"/>
                <a:gd name="G3" fmla="+- 21600 0 G2"/>
                <a:gd name="G4" fmla="+/ 1757 21600 2"/>
                <a:gd name="G5" fmla="+/ G1 0 2"/>
                <a:gd name="G6" fmla="*/ 21600 21600 1757"/>
                <a:gd name="G7" fmla="*/ G6 1 2"/>
                <a:gd name="G8" fmla="+- 21600 0 G7"/>
                <a:gd name="G9" fmla="*/ 21600 1 2"/>
                <a:gd name="G10" fmla="+- 1757 0 G9"/>
                <a:gd name="G11" fmla="?: G10 G8 0"/>
                <a:gd name="G12" fmla="?: G10 G7 21600"/>
                <a:gd name="T0" fmla="*/ 20721 w 21600"/>
                <a:gd name="T1" fmla="*/ 10800 h 21600"/>
                <a:gd name="T2" fmla="*/ 10800 w 21600"/>
                <a:gd name="T3" fmla="*/ 21600 h 21600"/>
                <a:gd name="T4" fmla="*/ 879 w 21600"/>
                <a:gd name="T5" fmla="*/ 10800 h 21600"/>
                <a:gd name="T6" fmla="*/ 10800 w 21600"/>
                <a:gd name="T7" fmla="*/ 0 h 21600"/>
                <a:gd name="T8" fmla="*/ 2679 w 21600"/>
                <a:gd name="T9" fmla="*/ 2679 h 21600"/>
                <a:gd name="T10" fmla="*/ 18921 w 21600"/>
                <a:gd name="T11" fmla="*/ 18921 h 21600"/>
              </a:gdLst>
              <a:ahLst/>
              <a:cxnLst>
                <a:cxn ang="0">
                  <a:pos x="T0" y="T1"/>
                </a:cxn>
                <a:cxn ang="0">
                  <a:pos x="T2" y="T3"/>
                </a:cxn>
                <a:cxn ang="0">
                  <a:pos x="T4" y="T5"/>
                </a:cxn>
                <a:cxn ang="0">
                  <a:pos x="T6" y="T7"/>
                </a:cxn>
              </a:cxnLst>
              <a:rect l="T8" t="T9" r="T10" b="T11"/>
              <a:pathLst>
                <a:path w="21600" h="21600">
                  <a:moveTo>
                    <a:pt x="0" y="0"/>
                  </a:moveTo>
                  <a:lnTo>
                    <a:pt x="1757" y="21600"/>
                  </a:lnTo>
                  <a:lnTo>
                    <a:pt x="19843" y="21600"/>
                  </a:lnTo>
                  <a:lnTo>
                    <a:pt x="21600" y="0"/>
                  </a:lnTo>
                  <a:close/>
                </a:path>
              </a:pathLst>
            </a:custGeom>
            <a:gradFill rotWithShape="1">
              <a:gsLst>
                <a:gs pos="15000">
                  <a:srgbClr val="FEE426">
                    <a:alpha val="94000"/>
                  </a:srgbClr>
                </a:gs>
                <a:gs pos="100000">
                  <a:srgbClr val="F6D300">
                    <a:alpha val="0"/>
                  </a:srgbClr>
                </a:gs>
              </a:gsLst>
              <a:lin ang="2700000" scaled="1"/>
            </a:gradFill>
            <a:ln w="9525" algn="ctr">
              <a:noFill/>
              <a:miter lim="800000"/>
              <a:headEnd/>
              <a:tailEnd/>
            </a:ln>
            <a:effectLst/>
          </p:spPr>
          <p:txBody>
            <a:bodyPr wrap="none" anchor="ctr"/>
            <a:lstStyle/>
            <a:p>
              <a:pPr>
                <a:defRPr/>
              </a:pPr>
              <a:endParaRPr lang="zh-CN" altLang="en-US"/>
            </a:p>
          </p:txBody>
        </p:sp>
        <p:sp>
          <p:nvSpPr>
            <p:cNvPr id="16" name="AutoShape 36"/>
            <p:cNvSpPr>
              <a:spLocks noChangeArrowheads="1"/>
            </p:cNvSpPr>
            <p:nvPr userDrawn="1"/>
          </p:nvSpPr>
          <p:spPr bwMode="auto">
            <a:xfrm flipH="1">
              <a:off x="5452" y="1480"/>
              <a:ext cx="308" cy="680"/>
            </a:xfrm>
            <a:prstGeom prst="rtTriangle">
              <a:avLst/>
            </a:prstGeom>
            <a:gradFill rotWithShape="1">
              <a:gsLst>
                <a:gs pos="0">
                  <a:srgbClr val="FFFF66">
                    <a:alpha val="39000"/>
                  </a:srgbClr>
                </a:gs>
                <a:gs pos="100000">
                  <a:srgbClr val="FFFF66">
                    <a:alpha val="0"/>
                  </a:srgbClr>
                </a:gs>
              </a:gsLst>
              <a:lin ang="5400000" scaled="1"/>
            </a:gradFill>
            <a:ln w="9525" algn="ctr">
              <a:noFill/>
              <a:miter lim="800000"/>
              <a:headEnd/>
              <a:tailEnd/>
            </a:ln>
            <a:effectLst/>
          </p:spPr>
          <p:txBody>
            <a:bodyPr wrap="none" anchor="ctr"/>
            <a:lstStyle/>
            <a:p>
              <a:pPr>
                <a:defRPr/>
              </a:pPr>
              <a:endParaRPr lang="zh-CN" altLang="en-US"/>
            </a:p>
          </p:txBody>
        </p:sp>
      </p:grpSp>
      <p:pic>
        <p:nvPicPr>
          <p:cNvPr id="20" name="Picture 2" descr="C:\Users\lucy.wang\Desktop\3D.png"/>
          <p:cNvPicPr>
            <a:picLocks noChangeAspect="1" noChangeArrowheads="1"/>
          </p:cNvPicPr>
          <p:nvPr/>
        </p:nvPicPr>
        <p:blipFill>
          <a:blip r:embed="rId4" cstate="print"/>
          <a:srcRect/>
          <a:stretch>
            <a:fillRect/>
          </a:stretch>
        </p:blipFill>
        <p:spPr bwMode="auto">
          <a:xfrm>
            <a:off x="316617" y="836712"/>
            <a:ext cx="3967351" cy="4388576"/>
          </a:xfrm>
          <a:prstGeom prst="rect">
            <a:avLst/>
          </a:prstGeom>
          <a:noFill/>
        </p:spPr>
      </p:pic>
      <p:sp>
        <p:nvSpPr>
          <p:cNvPr id="21" name="Rectangle 2"/>
          <p:cNvSpPr>
            <a:spLocks noGrp="1" noChangeArrowheads="1"/>
          </p:cNvSpPr>
          <p:nvPr>
            <p:ph type="ctrTitle"/>
          </p:nvPr>
        </p:nvSpPr>
        <p:spPr>
          <a:xfrm>
            <a:off x="3995936" y="2276872"/>
            <a:ext cx="4896544" cy="1470025"/>
          </a:xfrm>
        </p:spPr>
        <p:txBody>
          <a:bodyPr/>
          <a:lstStyle>
            <a:lvl1pPr>
              <a:defRPr sz="2800" b="1">
                <a:solidFill>
                  <a:schemeClr val="tx1">
                    <a:lumMod val="85000"/>
                    <a:lumOff val="15000"/>
                  </a:schemeClr>
                </a:solidFill>
                <a:latin typeface="黑体" pitchFamily="49" charset="-122"/>
                <a:ea typeface="黑体" pitchFamily="49" charset="-122"/>
              </a:defRPr>
            </a:lvl1pPr>
          </a:lstStyle>
          <a:p>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7663" y="1268759"/>
            <a:ext cx="2195512" cy="485740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7950" y="1268759"/>
            <a:ext cx="6437313" cy="4857403"/>
          </a:xfrm>
        </p:spPr>
        <p:txBody>
          <a:bodyPr vert="eaVert"/>
          <a:lstStyle>
            <a:lvl1pPr>
              <a:defRPr>
                <a:latin typeface="+mn-ea"/>
                <a:ea typeface="+mn-ea"/>
              </a:defRPr>
            </a:lvl1pPr>
            <a:lvl2pPr>
              <a:defRPr sz="1800">
                <a:latin typeface="+mn-ea"/>
                <a:ea typeface="+mn-ea"/>
              </a:defRPr>
            </a:lvl2pPr>
            <a:lvl3pPr>
              <a:defRPr sz="1800">
                <a:latin typeface="+mn-ea"/>
                <a:ea typeface="+mn-ea"/>
              </a:defRPr>
            </a:lvl3pPr>
            <a:lvl4pPr>
              <a:defRPr sz="1800">
                <a:latin typeface="+mn-ea"/>
                <a:ea typeface="+mn-ea"/>
              </a:defRPr>
            </a:lvl4pPr>
            <a:lvl5pPr>
              <a:defRPr sz="18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7E7D8A9-CAC9-4145-8792-C85D45B27C55}" type="slidenum">
              <a:rPr lang="en-US" altLang="zh-CN" smtClean="0"/>
              <a:pPr>
                <a:defRPr/>
              </a:pPr>
              <a:t>‹#›</a:t>
            </a:fld>
            <a:endParaRPr lang="en-US" altLang="zh-CN"/>
          </a:p>
        </p:txBody>
      </p:sp>
      <p:sp>
        <p:nvSpPr>
          <p:cNvPr id="7" name="标题 1"/>
          <p:cNvSpPr txBox="1">
            <a:spLocks/>
          </p:cNvSpPr>
          <p:nvPr userDrawn="1"/>
        </p:nvSpPr>
        <p:spPr bwMode="auto">
          <a:xfrm>
            <a:off x="251520" y="188640"/>
            <a:ext cx="7344370" cy="85090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cs typeface="+mj-cs"/>
              </a:rPr>
              <a:t>单击此处编辑母版标题样式</a:t>
            </a:r>
            <a:endParaRPr kumimoji="0" lang="zh-CN" altLang="en-US" sz="24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51520" y="188640"/>
            <a:ext cx="6707188" cy="850901"/>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250825" y="1277277"/>
            <a:ext cx="4244975" cy="4848885"/>
          </a:xfrm>
        </p:spPr>
        <p:txBody>
          <a:bodyPr/>
          <a:lstStyle>
            <a:lvl1pPr>
              <a:defRPr>
                <a:latin typeface="+mn-ea"/>
                <a:ea typeface="+mn-ea"/>
              </a:defRPr>
            </a:lvl1pPr>
            <a:lvl2pPr>
              <a:defRPr sz="1800"/>
            </a:lvl2pPr>
            <a:lvl3pPr>
              <a:defRPr sz="18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4648200" y="1124743"/>
            <a:ext cx="4244975" cy="2351881"/>
          </a:xfrm>
        </p:spPr>
        <p:txBody>
          <a:bodyPr/>
          <a:lstStyle>
            <a:lvl1pPr>
              <a:defRPr>
                <a:latin typeface="+mn-ea"/>
                <a:ea typeface="+mn-ea"/>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4648200" y="3772785"/>
            <a:ext cx="4244975" cy="2353378"/>
          </a:xfrm>
        </p:spPr>
        <p:txBody>
          <a:bodyPr/>
          <a:lstStyle>
            <a:lvl1pPr>
              <a:defRPr>
                <a:latin typeface="+mn-ea"/>
                <a:ea typeface="+mn-ea"/>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005CDBDA-13C8-4D3D-95E1-679DC3A3762A}" type="slidenum">
              <a:rPr lang="en-US" altLang="zh-CN"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3" name="表格占位符 2"/>
          <p:cNvSpPr>
            <a:spLocks noGrp="1"/>
          </p:cNvSpPr>
          <p:nvPr>
            <p:ph type="tbl" idx="1"/>
          </p:nvPr>
        </p:nvSpPr>
        <p:spPr>
          <a:xfrm>
            <a:off x="341313" y="1544638"/>
            <a:ext cx="8445500" cy="5027612"/>
          </a:xfrm>
        </p:spPr>
        <p:txBody>
          <a:bodyPr/>
          <a:lstStyle/>
          <a:p>
            <a:pPr lvl="0"/>
            <a:r>
              <a:rPr lang="zh-CN" altLang="en-US" noProof="0" dirty="0" smtClean="0"/>
              <a:t>单击图标添加表格</a:t>
            </a:r>
            <a:endParaRPr lang="zh-CN" altLang="en-US" noProof="0" dirty="0"/>
          </a:p>
        </p:txBody>
      </p:sp>
      <p:sp>
        <p:nvSpPr>
          <p:cNvPr id="4" name="灯片编号占位符 4"/>
          <p:cNvSpPr>
            <a:spLocks noGrp="1"/>
          </p:cNvSpPr>
          <p:nvPr>
            <p:ph type="sldNum" sz="quarter" idx="10"/>
          </p:nvPr>
        </p:nvSpPr>
        <p:spPr>
          <a:xfrm>
            <a:off x="341313" y="6735763"/>
            <a:ext cx="444500" cy="106362"/>
          </a:xfrm>
        </p:spPr>
        <p:txBody>
          <a:bodyPr/>
          <a:lstStyle>
            <a:lvl1pPr>
              <a:defRPr>
                <a:ea typeface="方正大标宋简体" pitchFamily="2" charset="-122"/>
                <a:cs typeface="+mn-cs"/>
              </a:defRPr>
            </a:lvl1pPr>
          </a:lstStyle>
          <a:p>
            <a:pPr>
              <a:defRPr/>
            </a:pPr>
            <a:fld id="{B6B5368A-2542-46A6-A94F-0E09C10ED55A}" type="slidenum">
              <a:rPr lang="en-US" altLang="zh-CN" smtClean="0"/>
              <a:pPr>
                <a:defRPr/>
              </a:pPr>
              <a:t>‹#›</a:t>
            </a:fld>
            <a:endParaRPr lang="en-US" altLang="zh-CN"/>
          </a:p>
        </p:txBody>
      </p:sp>
      <p:sp>
        <p:nvSpPr>
          <p:cNvPr id="6" name="标题 1"/>
          <p:cNvSpPr>
            <a:spLocks noGrp="1"/>
          </p:cNvSpPr>
          <p:nvPr>
            <p:ph type="title"/>
          </p:nvPr>
        </p:nvSpPr>
        <p:spPr>
          <a:xfrm>
            <a:off x="251520" y="188640"/>
            <a:ext cx="6707188" cy="850901"/>
          </a:xfrm>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468527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howcase">
    <p:spTree>
      <p:nvGrpSpPr>
        <p:cNvPr id="1" name=""/>
        <p:cNvGrpSpPr/>
        <p:nvPr/>
      </p:nvGrpSpPr>
      <p:grpSpPr>
        <a:xfrm>
          <a:off x="0" y="0"/>
          <a:ext cx="0" cy="0"/>
          <a:chOff x="0" y="0"/>
          <a:chExt cx="0" cy="0"/>
        </a:xfrm>
      </p:grpSpPr>
      <p:sp>
        <p:nvSpPr>
          <p:cNvPr id="21" name="Text Placeholder 23"/>
          <p:cNvSpPr>
            <a:spLocks noGrp="1"/>
          </p:cNvSpPr>
          <p:nvPr>
            <p:ph type="body" sz="quarter" idx="13"/>
          </p:nvPr>
        </p:nvSpPr>
        <p:spPr>
          <a:xfrm>
            <a:off x="792168" y="1583045"/>
            <a:ext cx="7559675" cy="377198"/>
          </a:xfrm>
          <a:prstGeom prst="rect">
            <a:avLst/>
          </a:prstGeom>
        </p:spPr>
        <p:txBody>
          <a:bodyPr>
            <a:normAutofit/>
          </a:bodyPr>
          <a:lstStyle>
            <a:lvl1pPr marL="0" indent="0" algn="ctr">
              <a:spcBef>
                <a:spcPts val="0"/>
              </a:spcBef>
              <a:buNone/>
              <a:defRPr sz="1200" b="1">
                <a:solidFill>
                  <a:schemeClr val="tx1">
                    <a:lumMod val="65000"/>
                    <a:lumOff val="35000"/>
                  </a:schemeClr>
                </a:solidFill>
                <a:latin typeface="Arial" pitchFamily="34" charset="0"/>
                <a:cs typeface="Arial" pitchFamily="34" charset="0"/>
              </a:defRPr>
            </a:lvl1pPr>
          </a:lstStyle>
          <a:p>
            <a:pPr lvl="0"/>
            <a:r>
              <a:rPr lang="zh-CN" altLang="en-US" smtClean="0"/>
              <a:t>单击此处编辑母版文本样式</a:t>
            </a:r>
          </a:p>
        </p:txBody>
      </p:sp>
      <p:sp>
        <p:nvSpPr>
          <p:cNvPr id="23" name="Title 22"/>
          <p:cNvSpPr>
            <a:spLocks noGrp="1"/>
          </p:cNvSpPr>
          <p:nvPr>
            <p:ph type="title"/>
          </p:nvPr>
        </p:nvSpPr>
        <p:spPr>
          <a:xfrm>
            <a:off x="251966" y="188640"/>
            <a:ext cx="7344370" cy="850901"/>
          </a:xfrm>
        </p:spPr>
        <p:txBody>
          <a:bodyPr/>
          <a:lstStyle/>
          <a:p>
            <a:r>
              <a:rPr lang="zh-CN" altLang="en-US" dirty="0" smtClean="0"/>
              <a:t>单击此处编辑母版标题样式</a:t>
            </a:r>
            <a:endParaRPr lang="mk-MK" dirty="0"/>
          </a:p>
        </p:txBody>
      </p:sp>
      <p:sp>
        <p:nvSpPr>
          <p:cNvPr id="43" name="Picture Placeholder 13"/>
          <p:cNvSpPr>
            <a:spLocks noGrp="1" noChangeAspect="1"/>
          </p:cNvSpPr>
          <p:nvPr>
            <p:ph type="pic" sz="quarter" idx="14"/>
          </p:nvPr>
        </p:nvSpPr>
        <p:spPr>
          <a:xfrm>
            <a:off x="761979" y="2240280"/>
            <a:ext cx="1890000" cy="1274400"/>
          </a:xfrm>
          <a:noFill/>
        </p:spPr>
        <p:txBody>
          <a:bodyPr rtlCol="0">
            <a:normAutofit/>
          </a:bodyPr>
          <a:lstStyle>
            <a:lvl1pPr algn="ctr">
              <a:buNone/>
              <a:defRPr sz="1200">
                <a:solidFill>
                  <a:schemeClr val="tx1">
                    <a:lumMod val="65000"/>
                    <a:lumOff val="35000"/>
                  </a:schemeClr>
                </a:solidFill>
                <a:latin typeface="Cambria" pitchFamily="18" charset="0"/>
              </a:defRPr>
            </a:lvl1pPr>
          </a:lstStyle>
          <a:p>
            <a:pPr lvl="0"/>
            <a:r>
              <a:rPr lang="zh-CN" altLang="en-US" noProof="0" smtClean="0"/>
              <a:t>单击图标添加图片</a:t>
            </a:r>
            <a:endParaRPr lang="mk-MK" noProof="0" dirty="0"/>
          </a:p>
        </p:txBody>
      </p:sp>
      <p:sp>
        <p:nvSpPr>
          <p:cNvPr id="44" name="Picture Placeholder 13"/>
          <p:cNvSpPr>
            <a:spLocks noGrp="1" noChangeAspect="1"/>
          </p:cNvSpPr>
          <p:nvPr>
            <p:ph type="pic" sz="quarter" idx="30"/>
          </p:nvPr>
        </p:nvSpPr>
        <p:spPr>
          <a:xfrm>
            <a:off x="2663801" y="2240280"/>
            <a:ext cx="1890000" cy="1274400"/>
          </a:xfrm>
          <a:noFill/>
        </p:spPr>
        <p:txBody>
          <a:bodyPr rtlCol="0">
            <a:normAutofit/>
          </a:bodyPr>
          <a:lstStyle>
            <a:lvl1pPr marL="342900" marR="0" indent="-342900" algn="ctr" defTabSz="914400" rtl="0" eaLnBrk="1" fontAlgn="auto" latinLnBrk="0" hangingPunct="1">
              <a:lnSpc>
                <a:spcPct val="100000"/>
              </a:lnSpc>
              <a:spcBef>
                <a:spcPts val="0"/>
              </a:spcBef>
              <a:spcAft>
                <a:spcPts val="0"/>
              </a:spcAft>
              <a:buClrTx/>
              <a:buSzTx/>
              <a:buFont typeface="Arial" pitchFamily="34" charset="0"/>
              <a:buNone/>
              <a:tabLst/>
              <a:defRPr sz="1200">
                <a:solidFill>
                  <a:schemeClr val="tx1">
                    <a:lumMod val="65000"/>
                    <a:lumOff val="35000"/>
                  </a:schemeClr>
                </a:solidFill>
                <a:latin typeface="Cambria" pitchFamily="18" charset="0"/>
              </a:defRPr>
            </a:lvl1pPr>
          </a:lstStyle>
          <a:p>
            <a:pPr lvl="0"/>
            <a:r>
              <a:rPr lang="zh-CN" altLang="en-US" noProof="0" smtClean="0"/>
              <a:t>单击图标添加图片</a:t>
            </a:r>
            <a:endParaRPr lang="mk-MK" noProof="0" dirty="0" smtClean="0"/>
          </a:p>
        </p:txBody>
      </p:sp>
      <p:sp>
        <p:nvSpPr>
          <p:cNvPr id="45" name="Picture Placeholder 13"/>
          <p:cNvSpPr>
            <a:spLocks noGrp="1" noChangeAspect="1"/>
          </p:cNvSpPr>
          <p:nvPr>
            <p:ph type="pic" sz="quarter" idx="31"/>
          </p:nvPr>
        </p:nvSpPr>
        <p:spPr>
          <a:xfrm>
            <a:off x="4564049" y="2240280"/>
            <a:ext cx="1890000" cy="1274400"/>
          </a:xfrm>
          <a:noFill/>
        </p:spPr>
        <p:txBody>
          <a:bodyPr rtlCol="0">
            <a:normAutofit/>
          </a:bodyPr>
          <a:lstStyle>
            <a:lvl1pPr marL="342900" marR="0" indent="-342900" algn="ctr" defTabSz="914400" rtl="0" eaLnBrk="1" fontAlgn="auto" latinLnBrk="0" hangingPunct="1">
              <a:lnSpc>
                <a:spcPct val="100000"/>
              </a:lnSpc>
              <a:spcBef>
                <a:spcPts val="0"/>
              </a:spcBef>
              <a:spcAft>
                <a:spcPts val="0"/>
              </a:spcAft>
              <a:buClrTx/>
              <a:buSzTx/>
              <a:buFont typeface="Arial" pitchFamily="34" charset="0"/>
              <a:buNone/>
              <a:tabLst/>
              <a:defRPr sz="1200">
                <a:solidFill>
                  <a:schemeClr val="tx1">
                    <a:lumMod val="65000"/>
                    <a:lumOff val="35000"/>
                  </a:schemeClr>
                </a:solidFill>
                <a:latin typeface="Cambria" pitchFamily="18" charset="0"/>
              </a:defRPr>
            </a:lvl1pPr>
          </a:lstStyle>
          <a:p>
            <a:pPr lvl="0"/>
            <a:r>
              <a:rPr lang="zh-CN" altLang="en-US" noProof="0" smtClean="0"/>
              <a:t>单击图标添加图片</a:t>
            </a:r>
            <a:endParaRPr lang="mk-MK" noProof="0" dirty="0" smtClean="0"/>
          </a:p>
        </p:txBody>
      </p:sp>
      <p:sp>
        <p:nvSpPr>
          <p:cNvPr id="46" name="Picture Placeholder 13"/>
          <p:cNvSpPr>
            <a:spLocks noGrp="1" noChangeAspect="1"/>
          </p:cNvSpPr>
          <p:nvPr>
            <p:ph type="pic" sz="quarter" idx="32"/>
          </p:nvPr>
        </p:nvSpPr>
        <p:spPr>
          <a:xfrm>
            <a:off x="6464297" y="2240280"/>
            <a:ext cx="1890000" cy="1274400"/>
          </a:xfrm>
          <a:noFill/>
        </p:spPr>
        <p:txBody>
          <a:bodyPr rtlCol="0">
            <a:normAutofit/>
          </a:bodyPr>
          <a:lstStyle>
            <a:lvl1pPr marL="342900" marR="0" indent="-342900" algn="ctr" defTabSz="914400" rtl="0" eaLnBrk="1" fontAlgn="auto" latinLnBrk="0" hangingPunct="1">
              <a:lnSpc>
                <a:spcPct val="100000"/>
              </a:lnSpc>
              <a:spcBef>
                <a:spcPts val="0"/>
              </a:spcBef>
              <a:spcAft>
                <a:spcPts val="0"/>
              </a:spcAft>
              <a:buClrTx/>
              <a:buSzTx/>
              <a:buFont typeface="Arial" pitchFamily="34" charset="0"/>
              <a:buNone/>
              <a:tabLst/>
              <a:defRPr sz="1200">
                <a:solidFill>
                  <a:schemeClr val="tx1">
                    <a:lumMod val="65000"/>
                    <a:lumOff val="35000"/>
                  </a:schemeClr>
                </a:solidFill>
                <a:latin typeface="Cambria" pitchFamily="18" charset="0"/>
              </a:defRPr>
            </a:lvl1pPr>
          </a:lstStyle>
          <a:p>
            <a:pPr lvl="0"/>
            <a:r>
              <a:rPr lang="zh-CN" altLang="en-US" noProof="0" smtClean="0"/>
              <a:t>单击图标添加图片</a:t>
            </a:r>
            <a:endParaRPr lang="mk-MK" noProof="0" dirty="0" smtClean="0"/>
          </a:p>
        </p:txBody>
      </p:sp>
      <p:sp>
        <p:nvSpPr>
          <p:cNvPr id="47" name="Picture Placeholder 13"/>
          <p:cNvSpPr>
            <a:spLocks noGrp="1" noChangeAspect="1"/>
          </p:cNvSpPr>
          <p:nvPr>
            <p:ph type="pic" sz="quarter" idx="33"/>
          </p:nvPr>
        </p:nvSpPr>
        <p:spPr>
          <a:xfrm>
            <a:off x="761979" y="3528044"/>
            <a:ext cx="1890000" cy="1274400"/>
          </a:xfrm>
          <a:noFill/>
        </p:spPr>
        <p:txBody>
          <a:bodyPr rtlCol="0">
            <a:normAutofit/>
          </a:bodyPr>
          <a:lstStyle>
            <a:lvl1pPr algn="ctr">
              <a:buNone/>
              <a:defRPr sz="1200">
                <a:solidFill>
                  <a:schemeClr val="tx1">
                    <a:lumMod val="65000"/>
                    <a:lumOff val="35000"/>
                  </a:schemeClr>
                </a:solidFill>
                <a:latin typeface="Cambria" pitchFamily="18" charset="0"/>
              </a:defRPr>
            </a:lvl1pPr>
          </a:lstStyle>
          <a:p>
            <a:pPr lvl="0"/>
            <a:r>
              <a:rPr lang="zh-CN" altLang="en-US" noProof="0" smtClean="0"/>
              <a:t>单击图标添加图片</a:t>
            </a:r>
            <a:endParaRPr lang="mk-MK" noProof="0" dirty="0"/>
          </a:p>
        </p:txBody>
      </p:sp>
      <p:sp>
        <p:nvSpPr>
          <p:cNvPr id="48" name="Picture Placeholder 13"/>
          <p:cNvSpPr>
            <a:spLocks noGrp="1" noChangeAspect="1"/>
          </p:cNvSpPr>
          <p:nvPr>
            <p:ph type="pic" sz="quarter" idx="34"/>
          </p:nvPr>
        </p:nvSpPr>
        <p:spPr>
          <a:xfrm>
            <a:off x="2663801" y="3528044"/>
            <a:ext cx="1890000" cy="1274400"/>
          </a:xfrm>
          <a:noFill/>
        </p:spPr>
        <p:txBody>
          <a:bodyPr rtlCol="0">
            <a:normAutofit/>
          </a:bodyPr>
          <a:lstStyle>
            <a:lvl1pPr marL="342900" marR="0" indent="-342900" algn="ctr" defTabSz="914400" rtl="0" eaLnBrk="1" fontAlgn="auto" latinLnBrk="0" hangingPunct="1">
              <a:lnSpc>
                <a:spcPct val="100000"/>
              </a:lnSpc>
              <a:spcBef>
                <a:spcPts val="0"/>
              </a:spcBef>
              <a:spcAft>
                <a:spcPts val="0"/>
              </a:spcAft>
              <a:buClrTx/>
              <a:buSzTx/>
              <a:buFont typeface="Arial" pitchFamily="34" charset="0"/>
              <a:buNone/>
              <a:tabLst/>
              <a:defRPr sz="1200">
                <a:solidFill>
                  <a:schemeClr val="tx1">
                    <a:lumMod val="65000"/>
                    <a:lumOff val="35000"/>
                  </a:schemeClr>
                </a:solidFill>
                <a:latin typeface="Cambria" pitchFamily="18" charset="0"/>
              </a:defRPr>
            </a:lvl1pPr>
          </a:lstStyle>
          <a:p>
            <a:pPr lvl="0"/>
            <a:r>
              <a:rPr lang="zh-CN" altLang="en-US" noProof="0" dirty="0" smtClean="0"/>
              <a:t>单击图标添加图片</a:t>
            </a:r>
            <a:endParaRPr lang="mk-MK" noProof="0" dirty="0" smtClean="0"/>
          </a:p>
        </p:txBody>
      </p:sp>
      <p:sp>
        <p:nvSpPr>
          <p:cNvPr id="49" name="Picture Placeholder 13"/>
          <p:cNvSpPr>
            <a:spLocks noGrp="1" noChangeAspect="1"/>
          </p:cNvSpPr>
          <p:nvPr>
            <p:ph type="pic" sz="quarter" idx="35"/>
          </p:nvPr>
        </p:nvSpPr>
        <p:spPr>
          <a:xfrm>
            <a:off x="4564049" y="3528044"/>
            <a:ext cx="1890000" cy="1274400"/>
          </a:xfrm>
          <a:noFill/>
        </p:spPr>
        <p:txBody>
          <a:bodyPr rtlCol="0">
            <a:normAutofit/>
          </a:bodyPr>
          <a:lstStyle>
            <a:lvl1pPr marL="342900" marR="0" indent="-342900" algn="ctr" defTabSz="914400" rtl="0" eaLnBrk="1" fontAlgn="auto" latinLnBrk="0" hangingPunct="1">
              <a:lnSpc>
                <a:spcPct val="100000"/>
              </a:lnSpc>
              <a:spcBef>
                <a:spcPts val="0"/>
              </a:spcBef>
              <a:spcAft>
                <a:spcPts val="0"/>
              </a:spcAft>
              <a:buClrTx/>
              <a:buSzTx/>
              <a:buFont typeface="Arial" pitchFamily="34" charset="0"/>
              <a:buNone/>
              <a:tabLst/>
              <a:defRPr sz="1200">
                <a:solidFill>
                  <a:schemeClr val="tx1">
                    <a:lumMod val="65000"/>
                    <a:lumOff val="35000"/>
                  </a:schemeClr>
                </a:solidFill>
                <a:latin typeface="Cambria" pitchFamily="18" charset="0"/>
              </a:defRPr>
            </a:lvl1pPr>
          </a:lstStyle>
          <a:p>
            <a:pPr lvl="0"/>
            <a:r>
              <a:rPr lang="zh-CN" altLang="en-US" noProof="0" smtClean="0"/>
              <a:t>单击图标添加图片</a:t>
            </a:r>
            <a:endParaRPr lang="mk-MK" noProof="0" dirty="0" smtClean="0"/>
          </a:p>
        </p:txBody>
      </p:sp>
      <p:sp>
        <p:nvSpPr>
          <p:cNvPr id="50" name="Picture Placeholder 13"/>
          <p:cNvSpPr>
            <a:spLocks noGrp="1" noChangeAspect="1"/>
          </p:cNvSpPr>
          <p:nvPr>
            <p:ph type="pic" sz="quarter" idx="36"/>
          </p:nvPr>
        </p:nvSpPr>
        <p:spPr>
          <a:xfrm>
            <a:off x="6464297" y="3528044"/>
            <a:ext cx="1890000" cy="1274400"/>
          </a:xfrm>
          <a:noFill/>
        </p:spPr>
        <p:txBody>
          <a:bodyPr rtlCol="0">
            <a:normAutofit/>
          </a:bodyPr>
          <a:lstStyle>
            <a:lvl1pPr marL="342900" marR="0" indent="-342900" algn="ctr" defTabSz="914400" rtl="0" eaLnBrk="1" fontAlgn="auto" latinLnBrk="0" hangingPunct="1">
              <a:lnSpc>
                <a:spcPct val="100000"/>
              </a:lnSpc>
              <a:spcBef>
                <a:spcPts val="0"/>
              </a:spcBef>
              <a:spcAft>
                <a:spcPts val="0"/>
              </a:spcAft>
              <a:buClrTx/>
              <a:buSzTx/>
              <a:buFont typeface="Arial" pitchFamily="34" charset="0"/>
              <a:buNone/>
              <a:tabLst/>
              <a:defRPr sz="1200">
                <a:solidFill>
                  <a:schemeClr val="tx1">
                    <a:lumMod val="65000"/>
                    <a:lumOff val="35000"/>
                  </a:schemeClr>
                </a:solidFill>
                <a:latin typeface="Cambria" pitchFamily="18" charset="0"/>
              </a:defRPr>
            </a:lvl1pPr>
          </a:lstStyle>
          <a:p>
            <a:pPr lvl="0"/>
            <a:r>
              <a:rPr lang="zh-CN" altLang="en-US" noProof="0" smtClean="0"/>
              <a:t>单击图标添加图片</a:t>
            </a:r>
            <a:endParaRPr lang="mk-MK" noProof="0" dirty="0" smtClean="0"/>
          </a:p>
        </p:txBody>
      </p:sp>
      <p:sp>
        <p:nvSpPr>
          <p:cNvPr id="51" name="Picture Placeholder 13"/>
          <p:cNvSpPr>
            <a:spLocks noGrp="1" noChangeAspect="1"/>
          </p:cNvSpPr>
          <p:nvPr>
            <p:ph type="pic" sz="quarter" idx="37"/>
          </p:nvPr>
        </p:nvSpPr>
        <p:spPr>
          <a:xfrm>
            <a:off x="761979" y="4814730"/>
            <a:ext cx="1890000" cy="1274400"/>
          </a:xfrm>
          <a:noFill/>
        </p:spPr>
        <p:txBody>
          <a:bodyPr rtlCol="0">
            <a:normAutofit/>
          </a:bodyPr>
          <a:lstStyle>
            <a:lvl1pPr algn="ctr">
              <a:buNone/>
              <a:defRPr sz="1200">
                <a:solidFill>
                  <a:schemeClr val="tx1">
                    <a:lumMod val="65000"/>
                    <a:lumOff val="35000"/>
                  </a:schemeClr>
                </a:solidFill>
                <a:latin typeface="Cambria" pitchFamily="18" charset="0"/>
              </a:defRPr>
            </a:lvl1pPr>
          </a:lstStyle>
          <a:p>
            <a:pPr lvl="0"/>
            <a:r>
              <a:rPr lang="zh-CN" altLang="en-US" noProof="0" smtClean="0"/>
              <a:t>单击图标添加图片</a:t>
            </a:r>
            <a:endParaRPr lang="mk-MK" noProof="0" dirty="0"/>
          </a:p>
        </p:txBody>
      </p:sp>
      <p:sp>
        <p:nvSpPr>
          <p:cNvPr id="52" name="Picture Placeholder 13"/>
          <p:cNvSpPr>
            <a:spLocks noGrp="1" noChangeAspect="1"/>
          </p:cNvSpPr>
          <p:nvPr>
            <p:ph type="pic" sz="quarter" idx="38"/>
          </p:nvPr>
        </p:nvSpPr>
        <p:spPr>
          <a:xfrm>
            <a:off x="2663801" y="4814730"/>
            <a:ext cx="1890000" cy="1274400"/>
          </a:xfrm>
          <a:noFill/>
        </p:spPr>
        <p:txBody>
          <a:bodyPr rtlCol="0">
            <a:normAutofit/>
          </a:bodyPr>
          <a:lstStyle>
            <a:lvl1pPr marL="342900" marR="0" indent="-342900" algn="ctr" defTabSz="914400" rtl="0" eaLnBrk="1" fontAlgn="auto" latinLnBrk="0" hangingPunct="1">
              <a:lnSpc>
                <a:spcPct val="100000"/>
              </a:lnSpc>
              <a:spcBef>
                <a:spcPts val="0"/>
              </a:spcBef>
              <a:spcAft>
                <a:spcPts val="0"/>
              </a:spcAft>
              <a:buClrTx/>
              <a:buSzTx/>
              <a:buFont typeface="Arial" pitchFamily="34" charset="0"/>
              <a:buNone/>
              <a:tabLst/>
              <a:defRPr sz="1200">
                <a:solidFill>
                  <a:schemeClr val="tx1">
                    <a:lumMod val="65000"/>
                    <a:lumOff val="35000"/>
                  </a:schemeClr>
                </a:solidFill>
                <a:latin typeface="Cambria" pitchFamily="18" charset="0"/>
              </a:defRPr>
            </a:lvl1pPr>
          </a:lstStyle>
          <a:p>
            <a:pPr lvl="0"/>
            <a:r>
              <a:rPr lang="zh-CN" altLang="en-US" noProof="0" smtClean="0"/>
              <a:t>单击图标添加图片</a:t>
            </a:r>
            <a:endParaRPr lang="mk-MK" noProof="0" dirty="0" smtClean="0"/>
          </a:p>
        </p:txBody>
      </p:sp>
      <p:sp>
        <p:nvSpPr>
          <p:cNvPr id="53" name="Picture Placeholder 13"/>
          <p:cNvSpPr>
            <a:spLocks noGrp="1" noChangeAspect="1"/>
          </p:cNvSpPr>
          <p:nvPr>
            <p:ph type="pic" sz="quarter" idx="39"/>
          </p:nvPr>
        </p:nvSpPr>
        <p:spPr>
          <a:xfrm>
            <a:off x="4564049" y="4814730"/>
            <a:ext cx="1890000" cy="1274400"/>
          </a:xfrm>
          <a:noFill/>
        </p:spPr>
        <p:txBody>
          <a:bodyPr rtlCol="0">
            <a:normAutofit/>
          </a:bodyPr>
          <a:lstStyle>
            <a:lvl1pPr marL="342900" marR="0" indent="-342900" algn="ctr" defTabSz="914400" rtl="0" eaLnBrk="1" fontAlgn="auto" latinLnBrk="0" hangingPunct="1">
              <a:lnSpc>
                <a:spcPct val="100000"/>
              </a:lnSpc>
              <a:spcBef>
                <a:spcPts val="0"/>
              </a:spcBef>
              <a:spcAft>
                <a:spcPts val="0"/>
              </a:spcAft>
              <a:buClrTx/>
              <a:buSzTx/>
              <a:buFont typeface="Arial" pitchFamily="34" charset="0"/>
              <a:buNone/>
              <a:tabLst/>
              <a:defRPr sz="1200">
                <a:solidFill>
                  <a:schemeClr val="tx1">
                    <a:lumMod val="65000"/>
                    <a:lumOff val="35000"/>
                  </a:schemeClr>
                </a:solidFill>
                <a:latin typeface="Cambria" pitchFamily="18" charset="0"/>
              </a:defRPr>
            </a:lvl1pPr>
          </a:lstStyle>
          <a:p>
            <a:pPr lvl="0"/>
            <a:r>
              <a:rPr lang="zh-CN" altLang="en-US" noProof="0" smtClean="0"/>
              <a:t>单击图标添加图片</a:t>
            </a:r>
            <a:endParaRPr lang="mk-MK" noProof="0" dirty="0" smtClean="0"/>
          </a:p>
        </p:txBody>
      </p:sp>
      <p:sp>
        <p:nvSpPr>
          <p:cNvPr id="54" name="Picture Placeholder 13"/>
          <p:cNvSpPr>
            <a:spLocks noGrp="1" noChangeAspect="1"/>
          </p:cNvSpPr>
          <p:nvPr>
            <p:ph type="pic" sz="quarter" idx="40"/>
          </p:nvPr>
        </p:nvSpPr>
        <p:spPr>
          <a:xfrm>
            <a:off x="6464297" y="4814730"/>
            <a:ext cx="1890000" cy="1274400"/>
          </a:xfrm>
          <a:noFill/>
        </p:spPr>
        <p:txBody>
          <a:bodyPr rtlCol="0">
            <a:normAutofit/>
          </a:bodyPr>
          <a:lstStyle>
            <a:lvl1pPr marL="342900" marR="0" indent="-342900" algn="ctr" defTabSz="914400" rtl="0" eaLnBrk="1" fontAlgn="auto" latinLnBrk="0" hangingPunct="1">
              <a:lnSpc>
                <a:spcPct val="100000"/>
              </a:lnSpc>
              <a:spcBef>
                <a:spcPts val="0"/>
              </a:spcBef>
              <a:spcAft>
                <a:spcPts val="0"/>
              </a:spcAft>
              <a:buClrTx/>
              <a:buSzTx/>
              <a:buFont typeface="Arial" pitchFamily="34" charset="0"/>
              <a:buNone/>
              <a:tabLst/>
              <a:defRPr sz="1200">
                <a:solidFill>
                  <a:schemeClr val="tx1">
                    <a:lumMod val="65000"/>
                    <a:lumOff val="35000"/>
                  </a:schemeClr>
                </a:solidFill>
                <a:latin typeface="Cambria" pitchFamily="18" charset="0"/>
              </a:defRPr>
            </a:lvl1pPr>
          </a:lstStyle>
          <a:p>
            <a:pPr lvl="0"/>
            <a:r>
              <a:rPr lang="zh-CN" altLang="en-US" noProof="0" smtClean="0"/>
              <a:t>单击图标添加图片</a:t>
            </a:r>
            <a:endParaRPr lang="mk-MK" noProof="0" dirty="0" smtClean="0"/>
          </a:p>
        </p:txBody>
      </p:sp>
      <p:sp>
        <p:nvSpPr>
          <p:cNvPr id="16" name="Slide Number Placeholder 5"/>
          <p:cNvSpPr>
            <a:spLocks noGrp="1"/>
          </p:cNvSpPr>
          <p:nvPr>
            <p:ph type="sldNum" sz="quarter" idx="41"/>
          </p:nvPr>
        </p:nvSpPr>
        <p:spPr>
          <a:ln/>
        </p:spPr>
        <p:txBody>
          <a:bodyPr/>
          <a:lstStyle>
            <a:lvl1pPr>
              <a:defRPr/>
            </a:lvl1pPr>
          </a:lstStyle>
          <a:p>
            <a:pPr>
              <a:defRPr/>
            </a:pPr>
            <a:fld id="{B6B5368A-2542-46A6-A94F-0E09C10ED55A}" type="slidenum">
              <a:rPr lang="en-US" altLang="zh-CN" smtClean="0"/>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am Members">
    <p:spTree>
      <p:nvGrpSpPr>
        <p:cNvPr id="1" name=""/>
        <p:cNvGrpSpPr/>
        <p:nvPr/>
      </p:nvGrpSpPr>
      <p:grpSpPr>
        <a:xfrm>
          <a:off x="0" y="0"/>
          <a:ext cx="0" cy="0"/>
          <a:chOff x="0" y="0"/>
          <a:chExt cx="0" cy="0"/>
        </a:xfrm>
      </p:grpSpPr>
      <p:sp>
        <p:nvSpPr>
          <p:cNvPr id="7" name="Text Placeholder 5"/>
          <p:cNvSpPr>
            <a:spLocks noGrp="1"/>
          </p:cNvSpPr>
          <p:nvPr>
            <p:ph type="body" sz="quarter" idx="16"/>
          </p:nvPr>
        </p:nvSpPr>
        <p:spPr>
          <a:xfrm>
            <a:off x="781647" y="3873667"/>
            <a:ext cx="1879589" cy="681208"/>
          </a:xfrm>
        </p:spPr>
        <p:txBody>
          <a:bodyPr>
            <a:normAutofit/>
          </a:bodyPr>
          <a:lstStyle>
            <a:lvl1pPr marL="0" indent="0">
              <a:buNone/>
              <a:defRPr sz="1600">
                <a:latin typeface="+mn-lt"/>
              </a:defRPr>
            </a:lvl1pPr>
          </a:lstStyle>
          <a:p>
            <a:pPr lvl="0"/>
            <a:r>
              <a:rPr lang="zh-CN" altLang="en-US" smtClean="0"/>
              <a:t>单击此处编辑母版文本样式</a:t>
            </a:r>
          </a:p>
        </p:txBody>
      </p:sp>
      <p:sp>
        <p:nvSpPr>
          <p:cNvPr id="8" name="Text Placeholder 5"/>
          <p:cNvSpPr>
            <a:spLocks noGrp="1"/>
          </p:cNvSpPr>
          <p:nvPr>
            <p:ph type="body" sz="quarter" idx="17"/>
          </p:nvPr>
        </p:nvSpPr>
        <p:spPr>
          <a:xfrm>
            <a:off x="784194" y="4554875"/>
            <a:ext cx="1904372" cy="1381918"/>
          </a:xfrm>
        </p:spPr>
        <p:txBody>
          <a:bodyPr>
            <a:normAutofit/>
          </a:bodyPr>
          <a:lstStyle>
            <a:lvl1pPr marL="0" indent="0">
              <a:buNone/>
              <a:defRPr sz="1400">
                <a:latin typeface="+mn-lt"/>
              </a:defRPr>
            </a:lvl1pPr>
          </a:lstStyle>
          <a:p>
            <a:pPr lvl="0"/>
            <a:r>
              <a:rPr lang="zh-CN" altLang="en-US" smtClean="0"/>
              <a:t>单击此处编辑母版文本样式</a:t>
            </a:r>
          </a:p>
          <a:p>
            <a:pPr lvl="1"/>
            <a:r>
              <a:rPr lang="zh-CN" altLang="en-US" smtClean="0"/>
              <a:t>第二级</a:t>
            </a:r>
          </a:p>
        </p:txBody>
      </p:sp>
      <p:sp>
        <p:nvSpPr>
          <p:cNvPr id="11" name="Text Placeholder 5"/>
          <p:cNvSpPr>
            <a:spLocks noGrp="1"/>
          </p:cNvSpPr>
          <p:nvPr>
            <p:ph type="body" sz="quarter" idx="20"/>
          </p:nvPr>
        </p:nvSpPr>
        <p:spPr>
          <a:xfrm>
            <a:off x="2679432" y="3873667"/>
            <a:ext cx="1879589" cy="681208"/>
          </a:xfrm>
        </p:spPr>
        <p:txBody>
          <a:bodyPr>
            <a:normAutofit/>
          </a:bodyPr>
          <a:lstStyle>
            <a:lvl1pPr marL="0" indent="0">
              <a:buNone/>
              <a:defRPr sz="1600">
                <a:latin typeface="+mn-lt"/>
              </a:defRPr>
            </a:lvl1pPr>
          </a:lstStyle>
          <a:p>
            <a:pPr lvl="0"/>
            <a:r>
              <a:rPr lang="zh-CN" altLang="en-US" smtClean="0"/>
              <a:t>单击此处编辑母版文本样式</a:t>
            </a:r>
          </a:p>
        </p:txBody>
      </p:sp>
      <p:sp>
        <p:nvSpPr>
          <p:cNvPr id="12" name="Text Placeholder 5"/>
          <p:cNvSpPr>
            <a:spLocks noGrp="1"/>
          </p:cNvSpPr>
          <p:nvPr>
            <p:ph type="body" sz="quarter" idx="21"/>
          </p:nvPr>
        </p:nvSpPr>
        <p:spPr>
          <a:xfrm>
            <a:off x="2681979" y="4554875"/>
            <a:ext cx="1904372" cy="1381918"/>
          </a:xfrm>
        </p:spPr>
        <p:txBody>
          <a:bodyPr>
            <a:normAutofit/>
          </a:bodyPr>
          <a:lstStyle>
            <a:lvl1pPr marL="0" indent="0">
              <a:buNone/>
              <a:defRPr sz="1400">
                <a:latin typeface="+mn-lt"/>
              </a:defRPr>
            </a:lvl1pPr>
          </a:lstStyle>
          <a:p>
            <a:pPr lvl="0"/>
            <a:r>
              <a:rPr lang="zh-CN" altLang="en-US" smtClean="0"/>
              <a:t>单击此处编辑母版文本样式</a:t>
            </a:r>
          </a:p>
          <a:p>
            <a:pPr lvl="1"/>
            <a:r>
              <a:rPr lang="zh-CN" altLang="en-US" smtClean="0"/>
              <a:t>第二级</a:t>
            </a:r>
          </a:p>
        </p:txBody>
      </p:sp>
      <p:sp>
        <p:nvSpPr>
          <p:cNvPr id="15" name="Text Placeholder 5"/>
          <p:cNvSpPr>
            <a:spLocks noGrp="1"/>
          </p:cNvSpPr>
          <p:nvPr>
            <p:ph type="body" sz="quarter" idx="24"/>
          </p:nvPr>
        </p:nvSpPr>
        <p:spPr>
          <a:xfrm>
            <a:off x="4581257" y="3873667"/>
            <a:ext cx="1879589" cy="681208"/>
          </a:xfrm>
        </p:spPr>
        <p:txBody>
          <a:bodyPr>
            <a:normAutofit/>
          </a:bodyPr>
          <a:lstStyle>
            <a:lvl1pPr marL="0" indent="0">
              <a:buNone/>
              <a:defRPr sz="1600">
                <a:latin typeface="+mn-lt"/>
              </a:defRPr>
            </a:lvl1pPr>
          </a:lstStyle>
          <a:p>
            <a:pPr lvl="0"/>
            <a:r>
              <a:rPr lang="zh-CN" altLang="en-US" smtClean="0"/>
              <a:t>单击此处编辑母版文本样式</a:t>
            </a:r>
          </a:p>
        </p:txBody>
      </p:sp>
      <p:sp>
        <p:nvSpPr>
          <p:cNvPr id="16" name="Text Placeholder 5"/>
          <p:cNvSpPr>
            <a:spLocks noGrp="1"/>
          </p:cNvSpPr>
          <p:nvPr>
            <p:ph type="body" sz="quarter" idx="25"/>
          </p:nvPr>
        </p:nvSpPr>
        <p:spPr>
          <a:xfrm>
            <a:off x="4583804" y="4554875"/>
            <a:ext cx="1904372" cy="1381918"/>
          </a:xfrm>
        </p:spPr>
        <p:txBody>
          <a:bodyPr>
            <a:normAutofit/>
          </a:bodyPr>
          <a:lstStyle>
            <a:lvl1pPr marL="0" indent="0">
              <a:buNone/>
              <a:defRPr sz="1400">
                <a:latin typeface="+mn-lt"/>
              </a:defRPr>
            </a:lvl1pPr>
          </a:lstStyle>
          <a:p>
            <a:pPr lvl="0"/>
            <a:r>
              <a:rPr lang="zh-CN" altLang="en-US" smtClean="0"/>
              <a:t>单击此处编辑母版文本样式</a:t>
            </a:r>
          </a:p>
          <a:p>
            <a:pPr lvl="1"/>
            <a:r>
              <a:rPr lang="zh-CN" altLang="en-US" smtClean="0"/>
              <a:t>第二级</a:t>
            </a:r>
          </a:p>
        </p:txBody>
      </p:sp>
      <p:sp>
        <p:nvSpPr>
          <p:cNvPr id="19" name="Text Placeholder 5"/>
          <p:cNvSpPr>
            <a:spLocks noGrp="1"/>
          </p:cNvSpPr>
          <p:nvPr>
            <p:ph type="body" sz="quarter" idx="28"/>
          </p:nvPr>
        </p:nvSpPr>
        <p:spPr>
          <a:xfrm>
            <a:off x="6481505" y="3873667"/>
            <a:ext cx="1879589" cy="681208"/>
          </a:xfrm>
        </p:spPr>
        <p:txBody>
          <a:bodyPr>
            <a:normAutofit/>
          </a:bodyPr>
          <a:lstStyle>
            <a:lvl1pPr marL="0" indent="0">
              <a:buNone/>
              <a:defRPr sz="1600">
                <a:latin typeface="+mn-lt"/>
              </a:defRPr>
            </a:lvl1pPr>
          </a:lstStyle>
          <a:p>
            <a:pPr lvl="0"/>
            <a:r>
              <a:rPr lang="zh-CN" altLang="en-US" smtClean="0"/>
              <a:t>单击此处编辑母版文本样式</a:t>
            </a:r>
          </a:p>
        </p:txBody>
      </p:sp>
      <p:sp>
        <p:nvSpPr>
          <p:cNvPr id="20" name="Text Placeholder 5"/>
          <p:cNvSpPr>
            <a:spLocks noGrp="1"/>
          </p:cNvSpPr>
          <p:nvPr>
            <p:ph type="body" sz="quarter" idx="29"/>
          </p:nvPr>
        </p:nvSpPr>
        <p:spPr>
          <a:xfrm>
            <a:off x="6484052" y="4554875"/>
            <a:ext cx="1904372" cy="1381918"/>
          </a:xfrm>
        </p:spPr>
        <p:txBody>
          <a:bodyPr>
            <a:normAutofit/>
          </a:bodyPr>
          <a:lstStyle>
            <a:lvl1pPr marL="0" indent="0">
              <a:buNone/>
              <a:defRPr sz="1400">
                <a:latin typeface="+mn-lt"/>
              </a:defRPr>
            </a:lvl1pPr>
          </a:lstStyle>
          <a:p>
            <a:pPr lvl="0"/>
            <a:r>
              <a:rPr lang="zh-CN" altLang="en-US" smtClean="0"/>
              <a:t>单击此处编辑母版文本样式</a:t>
            </a:r>
          </a:p>
          <a:p>
            <a:pPr lvl="1"/>
            <a:r>
              <a:rPr lang="zh-CN" altLang="en-US" smtClean="0"/>
              <a:t>第二级</a:t>
            </a:r>
          </a:p>
        </p:txBody>
      </p:sp>
      <p:sp>
        <p:nvSpPr>
          <p:cNvPr id="21" name="Text Placeholder 23"/>
          <p:cNvSpPr>
            <a:spLocks noGrp="1"/>
          </p:cNvSpPr>
          <p:nvPr>
            <p:ph type="body" sz="quarter" idx="13"/>
          </p:nvPr>
        </p:nvSpPr>
        <p:spPr>
          <a:xfrm>
            <a:off x="784194" y="1484784"/>
            <a:ext cx="7559675" cy="377198"/>
          </a:xfrm>
          <a:prstGeom prst="rect">
            <a:avLst/>
          </a:prstGeom>
        </p:spPr>
        <p:txBody>
          <a:bodyPr>
            <a:normAutofit/>
          </a:bodyPr>
          <a:lstStyle>
            <a:lvl1pPr marL="0" indent="0" algn="ctr">
              <a:spcBef>
                <a:spcPts val="0"/>
              </a:spcBef>
              <a:buNone/>
              <a:defRPr sz="1200" b="1">
                <a:solidFill>
                  <a:schemeClr val="tx1">
                    <a:lumMod val="65000"/>
                    <a:lumOff val="35000"/>
                  </a:schemeClr>
                </a:solidFill>
                <a:latin typeface="Cambria" pitchFamily="18" charset="0"/>
              </a:defRPr>
            </a:lvl1pPr>
          </a:lstStyle>
          <a:p>
            <a:pPr lvl="0"/>
            <a:r>
              <a:rPr lang="zh-CN" altLang="en-US" smtClean="0"/>
              <a:t>单击此处编辑母版文本样式</a:t>
            </a:r>
          </a:p>
        </p:txBody>
      </p:sp>
      <p:sp>
        <p:nvSpPr>
          <p:cNvPr id="23" name="Title 22"/>
          <p:cNvSpPr>
            <a:spLocks noGrp="1"/>
          </p:cNvSpPr>
          <p:nvPr>
            <p:ph type="title"/>
          </p:nvPr>
        </p:nvSpPr>
        <p:spPr>
          <a:xfrm>
            <a:off x="251966" y="188640"/>
            <a:ext cx="7344370" cy="850901"/>
          </a:xfrm>
        </p:spPr>
        <p:txBody>
          <a:bodyPr/>
          <a:lstStyle/>
          <a:p>
            <a:r>
              <a:rPr lang="zh-CN" altLang="en-US" dirty="0" smtClean="0"/>
              <a:t>单击此处编辑母版标题样式</a:t>
            </a:r>
            <a:endParaRPr lang="mk-MK" dirty="0"/>
          </a:p>
        </p:txBody>
      </p:sp>
      <p:sp>
        <p:nvSpPr>
          <p:cNvPr id="26" name="Text Placeholder 5"/>
          <p:cNvSpPr>
            <a:spLocks noGrp="1"/>
          </p:cNvSpPr>
          <p:nvPr>
            <p:ph type="body" sz="quarter" idx="33"/>
          </p:nvPr>
        </p:nvSpPr>
        <p:spPr>
          <a:xfrm>
            <a:off x="781647" y="3439324"/>
            <a:ext cx="1874755" cy="395471"/>
          </a:xfrm>
        </p:spPr>
        <p:txBody>
          <a:bodyPr>
            <a:noAutofit/>
          </a:bodyPr>
          <a:lstStyle>
            <a:lvl1pPr marL="0" indent="0">
              <a:buNone/>
              <a:defRPr sz="1600" b="1">
                <a:solidFill>
                  <a:schemeClr val="tx1">
                    <a:lumMod val="75000"/>
                    <a:lumOff val="25000"/>
                  </a:schemeClr>
                </a:solidFill>
                <a:latin typeface="微软雅黑" pitchFamily="34" charset="-122"/>
                <a:ea typeface="微软雅黑" pitchFamily="34" charset="-122"/>
              </a:defRPr>
            </a:lvl1pPr>
          </a:lstStyle>
          <a:p>
            <a:pPr lvl="0"/>
            <a:r>
              <a:rPr lang="zh-CN" altLang="en-US" smtClean="0"/>
              <a:t>单击此处编辑母版文本样式</a:t>
            </a:r>
          </a:p>
        </p:txBody>
      </p:sp>
      <p:sp>
        <p:nvSpPr>
          <p:cNvPr id="28" name="Text Placeholder 5"/>
          <p:cNvSpPr>
            <a:spLocks noGrp="1"/>
          </p:cNvSpPr>
          <p:nvPr>
            <p:ph type="body" sz="quarter" idx="34"/>
          </p:nvPr>
        </p:nvSpPr>
        <p:spPr>
          <a:xfrm>
            <a:off x="2683466" y="3439324"/>
            <a:ext cx="1874755" cy="395471"/>
          </a:xfrm>
        </p:spPr>
        <p:txBody>
          <a:bodyPr>
            <a:noAutofit/>
          </a:bodyPr>
          <a:lstStyle>
            <a:lvl1pPr marL="0" indent="0">
              <a:buNone/>
              <a:defRPr sz="1600" b="1">
                <a:solidFill>
                  <a:schemeClr val="tx1">
                    <a:lumMod val="75000"/>
                    <a:lumOff val="25000"/>
                  </a:schemeClr>
                </a:solidFill>
                <a:latin typeface="微软雅黑" pitchFamily="34" charset="-122"/>
                <a:ea typeface="微软雅黑" pitchFamily="34" charset="-122"/>
              </a:defRPr>
            </a:lvl1pPr>
          </a:lstStyle>
          <a:p>
            <a:pPr lvl="0"/>
            <a:r>
              <a:rPr lang="zh-CN" altLang="en-US" dirty="0" smtClean="0"/>
              <a:t>单击此处编辑母版文本样式</a:t>
            </a:r>
          </a:p>
        </p:txBody>
      </p:sp>
      <p:sp>
        <p:nvSpPr>
          <p:cNvPr id="29" name="Text Placeholder 5"/>
          <p:cNvSpPr>
            <a:spLocks noGrp="1"/>
          </p:cNvSpPr>
          <p:nvPr>
            <p:ph type="body" sz="quarter" idx="35"/>
          </p:nvPr>
        </p:nvSpPr>
        <p:spPr>
          <a:xfrm>
            <a:off x="4583717" y="3439324"/>
            <a:ext cx="1874755" cy="395471"/>
          </a:xfrm>
        </p:spPr>
        <p:txBody>
          <a:bodyPr>
            <a:noAutofit/>
          </a:bodyPr>
          <a:lstStyle>
            <a:lvl1pPr marL="0" indent="0">
              <a:buNone/>
              <a:defRPr sz="1600" b="1">
                <a:solidFill>
                  <a:schemeClr val="tx1">
                    <a:lumMod val="75000"/>
                    <a:lumOff val="25000"/>
                  </a:schemeClr>
                </a:solidFill>
                <a:latin typeface="微软雅黑" pitchFamily="34" charset="-122"/>
                <a:ea typeface="微软雅黑" pitchFamily="34" charset="-122"/>
              </a:defRPr>
            </a:lvl1pPr>
          </a:lstStyle>
          <a:p>
            <a:pPr lvl="0"/>
            <a:r>
              <a:rPr lang="zh-CN" altLang="en-US" smtClean="0"/>
              <a:t>单击此处编辑母版文本样式</a:t>
            </a:r>
          </a:p>
        </p:txBody>
      </p:sp>
      <p:sp>
        <p:nvSpPr>
          <p:cNvPr id="30" name="Text Placeholder 5"/>
          <p:cNvSpPr>
            <a:spLocks noGrp="1"/>
          </p:cNvSpPr>
          <p:nvPr>
            <p:ph type="body" sz="quarter" idx="36"/>
          </p:nvPr>
        </p:nvSpPr>
        <p:spPr>
          <a:xfrm>
            <a:off x="6483960" y="3439324"/>
            <a:ext cx="1874755" cy="395471"/>
          </a:xfrm>
        </p:spPr>
        <p:txBody>
          <a:bodyPr>
            <a:noAutofit/>
          </a:bodyPr>
          <a:lstStyle>
            <a:lvl1pPr marL="0" indent="0">
              <a:buNone/>
              <a:defRPr sz="1600" b="1">
                <a:solidFill>
                  <a:schemeClr val="tx1">
                    <a:lumMod val="75000"/>
                    <a:lumOff val="25000"/>
                  </a:schemeClr>
                </a:solidFill>
                <a:latin typeface="微软雅黑" pitchFamily="34" charset="-122"/>
                <a:ea typeface="微软雅黑" pitchFamily="34" charset="-122"/>
              </a:defRPr>
            </a:lvl1pPr>
          </a:lstStyle>
          <a:p>
            <a:pPr lvl="0"/>
            <a:r>
              <a:rPr lang="zh-CN" altLang="en-US" smtClean="0"/>
              <a:t>单击此处编辑母版文本样式</a:t>
            </a:r>
          </a:p>
        </p:txBody>
      </p:sp>
      <p:sp>
        <p:nvSpPr>
          <p:cNvPr id="22" name="Picture Placeholder 13"/>
          <p:cNvSpPr>
            <a:spLocks noGrp="1" noChangeAspect="1"/>
          </p:cNvSpPr>
          <p:nvPr>
            <p:ph type="pic" sz="quarter" idx="14"/>
          </p:nvPr>
        </p:nvSpPr>
        <p:spPr>
          <a:xfrm>
            <a:off x="752716" y="2142019"/>
            <a:ext cx="1890000" cy="1274400"/>
          </a:xfrm>
          <a:noFill/>
        </p:spPr>
        <p:txBody>
          <a:bodyPr rtlCol="0">
            <a:normAutofit/>
          </a:bodyPr>
          <a:lstStyle>
            <a:lvl1pPr algn="ctr">
              <a:buNone/>
              <a:defRPr sz="1200">
                <a:solidFill>
                  <a:schemeClr val="tx1">
                    <a:lumMod val="65000"/>
                    <a:lumOff val="35000"/>
                  </a:schemeClr>
                </a:solidFill>
                <a:latin typeface="Cambria" pitchFamily="18" charset="0"/>
              </a:defRPr>
            </a:lvl1pPr>
          </a:lstStyle>
          <a:p>
            <a:pPr lvl="0"/>
            <a:r>
              <a:rPr lang="zh-CN" altLang="en-US" noProof="0" smtClean="0"/>
              <a:t>单击图标添加图片</a:t>
            </a:r>
            <a:endParaRPr lang="mk-MK" noProof="0" dirty="0"/>
          </a:p>
        </p:txBody>
      </p:sp>
      <p:sp>
        <p:nvSpPr>
          <p:cNvPr id="31" name="Picture Placeholder 13"/>
          <p:cNvSpPr>
            <a:spLocks noGrp="1" noChangeAspect="1"/>
          </p:cNvSpPr>
          <p:nvPr>
            <p:ph type="pic" sz="quarter" idx="30"/>
          </p:nvPr>
        </p:nvSpPr>
        <p:spPr>
          <a:xfrm>
            <a:off x="2654538" y="2142019"/>
            <a:ext cx="1890000" cy="1274400"/>
          </a:xfrm>
          <a:noFill/>
        </p:spPr>
        <p:txBody>
          <a:bodyPr rtlCol="0">
            <a:normAutofit/>
          </a:bodyPr>
          <a:lstStyle>
            <a:lvl1pPr marL="342900" marR="0" indent="-342900" algn="ctr" defTabSz="914400" rtl="0" eaLnBrk="1" fontAlgn="auto" latinLnBrk="0" hangingPunct="1">
              <a:lnSpc>
                <a:spcPct val="100000"/>
              </a:lnSpc>
              <a:spcBef>
                <a:spcPts val="0"/>
              </a:spcBef>
              <a:spcAft>
                <a:spcPts val="0"/>
              </a:spcAft>
              <a:buClrTx/>
              <a:buSzTx/>
              <a:buFont typeface="Arial" pitchFamily="34" charset="0"/>
              <a:buNone/>
              <a:tabLst/>
              <a:defRPr sz="1200">
                <a:solidFill>
                  <a:schemeClr val="tx1">
                    <a:lumMod val="65000"/>
                    <a:lumOff val="35000"/>
                  </a:schemeClr>
                </a:solidFill>
                <a:latin typeface="Cambria" pitchFamily="18" charset="0"/>
              </a:defRPr>
            </a:lvl1pPr>
          </a:lstStyle>
          <a:p>
            <a:pPr lvl="0"/>
            <a:r>
              <a:rPr lang="zh-CN" altLang="en-US" noProof="0" smtClean="0"/>
              <a:t>单击图标添加图片</a:t>
            </a:r>
            <a:endParaRPr lang="mk-MK" noProof="0" dirty="0" smtClean="0"/>
          </a:p>
        </p:txBody>
      </p:sp>
      <p:sp>
        <p:nvSpPr>
          <p:cNvPr id="32" name="Picture Placeholder 13"/>
          <p:cNvSpPr>
            <a:spLocks noGrp="1" noChangeAspect="1"/>
          </p:cNvSpPr>
          <p:nvPr>
            <p:ph type="pic" sz="quarter" idx="31"/>
          </p:nvPr>
        </p:nvSpPr>
        <p:spPr>
          <a:xfrm>
            <a:off x="4554786" y="2142019"/>
            <a:ext cx="1890000" cy="1274400"/>
          </a:xfrm>
          <a:noFill/>
        </p:spPr>
        <p:txBody>
          <a:bodyPr rtlCol="0">
            <a:normAutofit/>
          </a:bodyPr>
          <a:lstStyle>
            <a:lvl1pPr marL="342900" marR="0" indent="-342900" algn="ctr" defTabSz="914400" rtl="0" eaLnBrk="1" fontAlgn="auto" latinLnBrk="0" hangingPunct="1">
              <a:lnSpc>
                <a:spcPct val="100000"/>
              </a:lnSpc>
              <a:spcBef>
                <a:spcPts val="0"/>
              </a:spcBef>
              <a:spcAft>
                <a:spcPts val="0"/>
              </a:spcAft>
              <a:buClrTx/>
              <a:buSzTx/>
              <a:buFont typeface="Arial" pitchFamily="34" charset="0"/>
              <a:buNone/>
              <a:tabLst/>
              <a:defRPr sz="1200">
                <a:solidFill>
                  <a:schemeClr val="tx1">
                    <a:lumMod val="65000"/>
                    <a:lumOff val="35000"/>
                  </a:schemeClr>
                </a:solidFill>
                <a:latin typeface="Cambria" pitchFamily="18" charset="0"/>
              </a:defRPr>
            </a:lvl1pPr>
          </a:lstStyle>
          <a:p>
            <a:pPr lvl="0"/>
            <a:r>
              <a:rPr lang="zh-CN" altLang="en-US" noProof="0" smtClean="0"/>
              <a:t>单击图标添加图片</a:t>
            </a:r>
            <a:endParaRPr lang="mk-MK" noProof="0" dirty="0" smtClean="0"/>
          </a:p>
        </p:txBody>
      </p:sp>
      <p:sp>
        <p:nvSpPr>
          <p:cNvPr id="33" name="Picture Placeholder 13"/>
          <p:cNvSpPr>
            <a:spLocks noGrp="1" noChangeAspect="1"/>
          </p:cNvSpPr>
          <p:nvPr>
            <p:ph type="pic" sz="quarter" idx="32"/>
          </p:nvPr>
        </p:nvSpPr>
        <p:spPr>
          <a:xfrm>
            <a:off x="6455034" y="2142019"/>
            <a:ext cx="1890000" cy="1274400"/>
          </a:xfrm>
          <a:noFill/>
        </p:spPr>
        <p:txBody>
          <a:bodyPr rtlCol="0">
            <a:normAutofit/>
          </a:bodyPr>
          <a:lstStyle>
            <a:lvl1pPr marL="342900" marR="0" indent="-342900" algn="ctr" defTabSz="914400" rtl="0" eaLnBrk="1" fontAlgn="auto" latinLnBrk="0" hangingPunct="1">
              <a:lnSpc>
                <a:spcPct val="100000"/>
              </a:lnSpc>
              <a:spcBef>
                <a:spcPts val="0"/>
              </a:spcBef>
              <a:spcAft>
                <a:spcPts val="0"/>
              </a:spcAft>
              <a:buClrTx/>
              <a:buSzTx/>
              <a:buFont typeface="Arial" pitchFamily="34" charset="0"/>
              <a:buNone/>
              <a:tabLst/>
              <a:defRPr sz="1200">
                <a:solidFill>
                  <a:schemeClr val="tx1">
                    <a:lumMod val="65000"/>
                    <a:lumOff val="35000"/>
                  </a:schemeClr>
                </a:solidFill>
                <a:latin typeface="Cambria" pitchFamily="18" charset="0"/>
              </a:defRPr>
            </a:lvl1pPr>
          </a:lstStyle>
          <a:p>
            <a:pPr lvl="0"/>
            <a:r>
              <a:rPr lang="zh-CN" altLang="en-US" noProof="0" smtClean="0"/>
              <a:t>单击图标添加图片</a:t>
            </a:r>
            <a:endParaRPr lang="mk-MK" noProof="0" dirty="0" smtClean="0"/>
          </a:p>
        </p:txBody>
      </p:sp>
      <p:sp>
        <p:nvSpPr>
          <p:cNvPr id="24" name="Slide Number Placeholder 5"/>
          <p:cNvSpPr>
            <a:spLocks noGrp="1"/>
          </p:cNvSpPr>
          <p:nvPr>
            <p:ph type="sldNum" sz="quarter" idx="37"/>
          </p:nvPr>
        </p:nvSpPr>
        <p:spPr>
          <a:ln/>
        </p:spPr>
        <p:txBody>
          <a:bodyPr/>
          <a:lstStyle>
            <a:lvl1pPr>
              <a:defRPr/>
            </a:lvl1pPr>
          </a:lstStyle>
          <a:p>
            <a:pPr>
              <a:defRPr/>
            </a:pPr>
            <a:fld id="{B6B5368A-2542-46A6-A94F-0E09C10ED55A}" type="slidenum">
              <a:rPr lang="en-US" altLang="zh-CN" smtClean="0"/>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1966" y="188640"/>
            <a:ext cx="7344370" cy="850901"/>
          </a:xfrm>
        </p:spPr>
        <p:txBody>
          <a:bodyPr/>
          <a:lstStyle>
            <a:lvl1pPr>
              <a:defRPr b="0">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mn-ea"/>
                <a:ea typeface="+mn-ea"/>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xfrm>
            <a:off x="6444208" y="6237312"/>
            <a:ext cx="2133600" cy="476250"/>
          </a:xfrm>
          <a:ln/>
        </p:spPr>
        <p:txBody>
          <a:bodyPr/>
          <a:lstStyle>
            <a:lvl1pPr>
              <a:defRPr/>
            </a:lvl1pPr>
          </a:lstStyle>
          <a:p>
            <a:pPr>
              <a:defRPr/>
            </a:pPr>
            <a:fld id="{92E7C81E-783B-4B5E-BABA-EEEBC4861743}" type="slidenum">
              <a:rPr lang="en-US" altLang="zh-CN" smtClean="0"/>
              <a:pPr>
                <a:defRPr/>
              </a:pPr>
              <a:t>‹#›</a:t>
            </a:fld>
            <a:endParaRPr lang="en-US" altLang="zh-CN"/>
          </a:p>
        </p:txBody>
      </p:sp>
      <p:pic>
        <p:nvPicPr>
          <p:cNvPr id="7" name="Picture 10" descr="C:\Users\lucy.wang\Desktop\精益研发.png"/>
          <p:cNvPicPr>
            <a:picLocks noChangeAspect="1" noChangeArrowheads="1"/>
          </p:cNvPicPr>
          <p:nvPr userDrawn="1"/>
        </p:nvPicPr>
        <p:blipFill>
          <a:blip r:embed="rId2" cstate="print"/>
          <a:srcRect/>
          <a:stretch>
            <a:fillRect/>
          </a:stretch>
        </p:blipFill>
        <p:spPr bwMode="auto">
          <a:xfrm>
            <a:off x="7281488" y="6429511"/>
            <a:ext cx="1755008" cy="311857"/>
          </a:xfrm>
          <a:prstGeom prst="rect">
            <a:avLst/>
          </a:prstGeom>
          <a:noFill/>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3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1DF7BFD-D502-4F39-A637-B279CACE1DE8}" type="slidenum">
              <a:rPr lang="en-US" altLang="zh-CN" smtClean="0"/>
              <a:pPr>
                <a:defRPr/>
              </a:pPr>
              <a:t>‹#›</a:t>
            </a:fld>
            <a:endParaRPr lang="en-US" altLang="zh-CN"/>
          </a:p>
        </p:txBody>
      </p:sp>
      <p:sp>
        <p:nvSpPr>
          <p:cNvPr id="7" name="标题 1"/>
          <p:cNvSpPr txBox="1">
            <a:spLocks/>
          </p:cNvSpPr>
          <p:nvPr userDrawn="1"/>
        </p:nvSpPr>
        <p:spPr bwMode="auto">
          <a:xfrm>
            <a:off x="251520" y="188640"/>
            <a:ext cx="7344370" cy="85090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smtClean="0">
                <a:ln>
                  <a:noFill/>
                </a:ln>
                <a:solidFill>
                  <a:schemeClr val="bg1"/>
                </a:solidFill>
                <a:effectLst/>
                <a:uLnTx/>
                <a:uFillTx/>
                <a:latin typeface="黑体" pitchFamily="49" charset="-122"/>
                <a:ea typeface="黑体" pitchFamily="49" charset="-122"/>
                <a:cs typeface="+mj-cs"/>
              </a:rPr>
              <a:t>单击此处编辑母版标题样式</a:t>
            </a:r>
            <a:endParaRPr kumimoji="0" lang="zh-CN" altLang="en-US" sz="2400" b="0" i="0" u="none" strike="noStrike" kern="0" cap="none" spc="0" normalizeH="0" baseline="0" noProof="0" dirty="0">
              <a:ln>
                <a:noFill/>
              </a:ln>
              <a:solidFill>
                <a:schemeClr val="bg1"/>
              </a:solidFill>
              <a:effectLst/>
              <a:uLnTx/>
              <a:uFillTx/>
              <a:latin typeface="黑体" pitchFamily="49" charset="-122"/>
              <a:ea typeface="黑体" pitchFamily="49" charset="-122"/>
              <a:cs typeface="+mj-cs"/>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51520" y="188640"/>
            <a:ext cx="7344370" cy="850901"/>
          </a:xfrm>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250825" y="1412775"/>
            <a:ext cx="4244975" cy="4713387"/>
          </a:xfrm>
        </p:spPr>
        <p:txBody>
          <a:bodyPr/>
          <a:lstStyle>
            <a:lvl1pPr>
              <a:defRPr sz="23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412775"/>
            <a:ext cx="4244975" cy="4713387"/>
          </a:xfrm>
        </p:spPr>
        <p:txBody>
          <a:bodyPr/>
          <a:lstStyle>
            <a:lvl1pPr>
              <a:defRPr sz="23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5A4B552-E065-4E4B-AC5F-7B154D19C66C}" type="slidenum">
              <a:rPr lang="en-US" altLang="zh-CN"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300"/>
            </a:lvl1pPr>
            <a:lvl2pPr>
              <a:defRPr sz="1800">
                <a:latin typeface="黑体" pitchFamily="49" charset="-122"/>
                <a:ea typeface="黑体" pitchFamily="49" charset="-122"/>
              </a:defRPr>
            </a:lvl2pPr>
            <a:lvl3pPr>
              <a:defRPr sz="18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300"/>
            </a:lvl1pPr>
            <a:lvl2pPr>
              <a:defRPr sz="1800">
                <a:latin typeface="黑体" pitchFamily="49" charset="-122"/>
                <a:ea typeface="黑体" pitchFamily="49" charset="-122"/>
              </a:defRPr>
            </a:lvl2pPr>
            <a:lvl3pPr>
              <a:defRPr sz="18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CFB5B83-44CD-4487-8E7A-2103792B8C0D}" type="slidenum">
              <a:rPr lang="en-US" altLang="zh-CN" smtClean="0"/>
              <a:pPr>
                <a:defRPr/>
              </a:pPr>
              <a:t>‹#›</a:t>
            </a:fld>
            <a:endParaRPr lang="en-US" altLang="zh-CN"/>
          </a:p>
        </p:txBody>
      </p:sp>
      <p:sp>
        <p:nvSpPr>
          <p:cNvPr id="10" name="标题 1"/>
          <p:cNvSpPr>
            <a:spLocks noGrp="1"/>
          </p:cNvSpPr>
          <p:nvPr>
            <p:ph type="title"/>
          </p:nvPr>
        </p:nvSpPr>
        <p:spPr>
          <a:xfrm>
            <a:off x="251966" y="188640"/>
            <a:ext cx="7344370" cy="850901"/>
          </a:xfrm>
        </p:spPr>
        <p:txBody>
          <a:bodyPr/>
          <a:lstStyle>
            <a:lvl1pPr>
              <a:defRPr sz="2400"/>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51966" y="188640"/>
            <a:ext cx="7344370" cy="850901"/>
          </a:xfrm>
        </p:spPr>
        <p:txBody>
          <a:bodyPr/>
          <a:lstStyle>
            <a:lvl1pPr>
              <a:defRPr sz="2400"/>
            </a:lvl1pPr>
          </a:lstStyle>
          <a:p>
            <a:r>
              <a:rPr lang="zh-CN" altLang="en-US" dirty="0" smtClean="0"/>
              <a:t>单击此处编辑母版标题样式</a:t>
            </a:r>
            <a:endParaRPr lang="zh-CN" alt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246CC1D-868F-4456-A3D3-452B73964810}" type="slidenum">
              <a:rPr lang="en-US" altLang="zh-CN"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95536" y="620688"/>
            <a:ext cx="4186808" cy="1139726"/>
          </a:xfrm>
        </p:spPr>
        <p:txBody>
          <a:bodyPr anchor="b"/>
          <a:lstStyle>
            <a:lvl1pPr algn="l">
              <a:defRPr sz="2000" b="1"/>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5050" y="1196752"/>
            <a:ext cx="5111750" cy="4929411"/>
          </a:xfrm>
        </p:spPr>
        <p:txBody>
          <a:bodyPr/>
          <a:lstStyle>
            <a:lvl1pPr>
              <a:defRPr sz="2300"/>
            </a:lvl1pPr>
            <a:lvl2pPr>
              <a:defRPr sz="1800">
                <a:latin typeface="黑体" pitchFamily="49" charset="-122"/>
                <a:ea typeface="黑体" pitchFamily="49" charset="-122"/>
              </a:defRPr>
            </a:lvl2pPr>
            <a:lvl3pPr>
              <a:defRPr sz="18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844824"/>
            <a:ext cx="3008313" cy="4281339"/>
          </a:xfrm>
        </p:spPr>
        <p:txBody>
          <a:bodyPr/>
          <a:lstStyle>
            <a:lvl1pPr marL="0" indent="0">
              <a:buNone/>
              <a:defRPr sz="1800" b="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5902EB9-69F7-4593-AD6F-95354EE7F890}" type="slidenum">
              <a:rPr lang="en-US" altLang="zh-CN" smtClean="0"/>
              <a:pPr>
                <a:defRPr/>
              </a:pPr>
              <a:t>‹#›</a:t>
            </a:fld>
            <a:endParaRPr lang="en-US" altLang="zh-CN"/>
          </a:p>
        </p:txBody>
      </p:sp>
      <p:sp>
        <p:nvSpPr>
          <p:cNvPr id="8" name="标题 1"/>
          <p:cNvSpPr txBox="1">
            <a:spLocks/>
          </p:cNvSpPr>
          <p:nvPr userDrawn="1"/>
        </p:nvSpPr>
        <p:spPr bwMode="auto">
          <a:xfrm>
            <a:off x="251520" y="188640"/>
            <a:ext cx="7344370" cy="85090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cs typeface="+mj-cs"/>
              </a:rPr>
              <a:t>单击此处编辑母版标题样式</a:t>
            </a:r>
            <a:endParaRPr kumimoji="0" lang="zh-CN" altLang="en-US" sz="24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1196753"/>
            <a:ext cx="5011960" cy="3530822"/>
          </a:xfrm>
        </p:spPr>
        <p:txBody>
          <a:bodyPr/>
          <a:lstStyle>
            <a:lvl1pPr marL="0" indent="0">
              <a:buNone/>
              <a:defRPr sz="23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dirty="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800" b="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C04F927-0062-47FD-904C-544737C1A377}" type="slidenum">
              <a:rPr lang="en-US" altLang="zh-CN" smtClean="0"/>
              <a:pPr>
                <a:defRPr/>
              </a:pPr>
              <a:t>‹#›</a:t>
            </a:fld>
            <a:endParaRPr lang="en-US" altLang="zh-CN"/>
          </a:p>
        </p:txBody>
      </p:sp>
      <p:sp>
        <p:nvSpPr>
          <p:cNvPr id="8" name="标题 1"/>
          <p:cNvSpPr txBox="1">
            <a:spLocks/>
          </p:cNvSpPr>
          <p:nvPr userDrawn="1"/>
        </p:nvSpPr>
        <p:spPr bwMode="auto">
          <a:xfrm>
            <a:off x="251520" y="188640"/>
            <a:ext cx="7344370" cy="85090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cs typeface="+mj-cs"/>
              </a:rPr>
              <a:t>单击此处编辑母版标题样式</a:t>
            </a:r>
            <a:endParaRPr kumimoji="0" lang="zh-CN" altLang="en-US" sz="24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51520" y="188640"/>
            <a:ext cx="7344370" cy="850901"/>
          </a:xfrm>
        </p:spPr>
        <p:txBody>
          <a:body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lvl1pPr>
              <a:defRPr>
                <a:latin typeface="+mj-ea"/>
                <a:ea typeface="+mj-ea"/>
              </a:defRPr>
            </a:lvl1pPr>
            <a:lvl2pPr>
              <a:defRPr sz="1800">
                <a:latin typeface="+mj-ea"/>
                <a:ea typeface="+mj-ea"/>
              </a:defRPr>
            </a:lvl2pPr>
            <a:lvl3pPr>
              <a:defRPr sz="1800">
                <a:latin typeface="+mj-ea"/>
                <a:ea typeface="+mj-ea"/>
              </a:defRPr>
            </a:lvl3pPr>
            <a:lvl4pPr>
              <a:defRPr sz="1800">
                <a:latin typeface="+mj-ea"/>
                <a:ea typeface="+mj-ea"/>
              </a:defRPr>
            </a:lvl4pPr>
            <a:lvl5pPr>
              <a:defRPr sz="1800">
                <a:latin typeface="+mj-ea"/>
                <a:ea typeface="+mj-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5EB73A6-53ED-4357-8713-35DF8BEECD06}" type="slidenum">
              <a:rPr lang="en-US" altLang="zh-CN" smtClean="0"/>
              <a:pPr>
                <a:defRPr/>
              </a:pPr>
              <a:t>‹#›</a:t>
            </a:fld>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17" cstate="print">
            <a:duotone>
              <a:schemeClr val="bg2">
                <a:shade val="45000"/>
                <a:satMod val="135000"/>
              </a:schemeClr>
              <a:prstClr val="white"/>
            </a:duotone>
            <a:lum bright="8000" contrast="-24000"/>
          </a:blip>
          <a:stretch>
            <a:fillRect/>
          </a:stretch>
        </p:blipFill>
        <p:spPr bwMode="auto">
          <a:xfrm>
            <a:off x="6084168" y="404664"/>
            <a:ext cx="3059348" cy="432048"/>
          </a:xfrm>
          <a:prstGeom prst="rect">
            <a:avLst/>
          </a:prstGeom>
          <a:noFill/>
          <a:ln>
            <a:noFill/>
          </a:ln>
        </p:spPr>
      </p:pic>
      <p:sp>
        <p:nvSpPr>
          <p:cNvPr id="20" name="圆角矩形 19"/>
          <p:cNvSpPr/>
          <p:nvPr/>
        </p:nvSpPr>
        <p:spPr bwMode="auto">
          <a:xfrm>
            <a:off x="251520" y="332656"/>
            <a:ext cx="5832648" cy="504056"/>
          </a:xfrm>
          <a:prstGeom prst="roundRect">
            <a:avLst/>
          </a:prstGeom>
          <a:solidFill>
            <a:schemeClr val="tx1">
              <a:lumMod val="50000"/>
              <a:lumOff val="50000"/>
            </a:schemeClr>
          </a:solidFill>
          <a:ln w="28575"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黑体" pitchFamily="2" charset="-122"/>
            </a:endParaRPr>
          </a:p>
        </p:txBody>
      </p:sp>
      <p:sp>
        <p:nvSpPr>
          <p:cNvPr id="18" name="矩形 17"/>
          <p:cNvSpPr/>
          <p:nvPr/>
        </p:nvSpPr>
        <p:spPr>
          <a:xfrm>
            <a:off x="0" y="6381328"/>
            <a:ext cx="9144000" cy="4766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6" name="Rectangle 2"/>
          <p:cNvSpPr>
            <a:spLocks noGrp="1" noChangeArrowheads="1"/>
          </p:cNvSpPr>
          <p:nvPr>
            <p:ph type="title"/>
          </p:nvPr>
        </p:nvSpPr>
        <p:spPr bwMode="auto">
          <a:xfrm>
            <a:off x="251966" y="188640"/>
            <a:ext cx="7344370" cy="85090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3076" name="Rectangle 3"/>
          <p:cNvSpPr>
            <a:spLocks noGrp="1" noChangeArrowheads="1"/>
          </p:cNvSpPr>
          <p:nvPr>
            <p:ph type="body" idx="1"/>
          </p:nvPr>
        </p:nvSpPr>
        <p:spPr bwMode="auto">
          <a:xfrm>
            <a:off x="250825" y="1412777"/>
            <a:ext cx="8642350" cy="4713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8" name="Rectangle 4"/>
          <p:cNvSpPr>
            <a:spLocks noGrp="1" noChangeArrowheads="1"/>
          </p:cNvSpPr>
          <p:nvPr>
            <p:ph type="dt" sz="half" idx="2"/>
          </p:nvPr>
        </p:nvSpPr>
        <p:spPr bwMode="auto">
          <a:xfrm>
            <a:off x="32385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a typeface="宋体"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260576" y="6237312"/>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759575"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ea typeface="宋体" charset="-122"/>
              </a:defRPr>
            </a:lvl1pPr>
          </a:lstStyle>
          <a:p>
            <a:pPr>
              <a:defRPr/>
            </a:pPr>
            <a:fld id="{B6B5368A-2542-46A6-A94F-0E09C10ED55A}" type="slidenum">
              <a:rPr lang="en-US" altLang="zh-CN" smtClean="0"/>
              <a:pPr>
                <a:defRPr/>
              </a:pPr>
              <a:t>‹#›</a:t>
            </a:fld>
            <a:endParaRPr lang="en-US" altLang="zh-CN"/>
          </a:p>
        </p:txBody>
      </p:sp>
      <p:sp>
        <p:nvSpPr>
          <p:cNvPr id="10" name="Text Box 15"/>
          <p:cNvSpPr txBox="1">
            <a:spLocks noChangeArrowheads="1"/>
          </p:cNvSpPr>
          <p:nvPr/>
        </p:nvSpPr>
        <p:spPr bwMode="auto">
          <a:xfrm>
            <a:off x="179512" y="6495147"/>
            <a:ext cx="5940152" cy="246221"/>
          </a:xfrm>
          <a:prstGeom prst="rect">
            <a:avLst/>
          </a:prstGeom>
          <a:noFill/>
          <a:ln w="9525">
            <a:noFill/>
            <a:miter lim="800000"/>
            <a:headEnd/>
            <a:tailEnd/>
          </a:ln>
          <a:effectLst/>
        </p:spPr>
        <p:txBody>
          <a:bodyPr wrap="square">
            <a:spAutoFit/>
          </a:bodyPr>
          <a:lstStyle/>
          <a:p>
            <a:pPr algn="l" defTabSz="814388" rtl="0" eaLnBrk="0" fontAlgn="base" hangingPunct="0">
              <a:spcBef>
                <a:spcPct val="0"/>
              </a:spcBef>
              <a:spcAft>
                <a:spcPct val="0"/>
              </a:spcAft>
              <a:defRPr/>
            </a:pPr>
            <a:r>
              <a:rPr lang="en-US" sz="1000" kern="1200" dirty="0" smtClean="0">
                <a:solidFill>
                  <a:schemeClr val="tx1"/>
                </a:solidFill>
                <a:latin typeface="Arial" charset="0"/>
                <a:ea typeface="微软雅黑" pitchFamily="34" charset="-122"/>
                <a:cs typeface="+mn-cs"/>
              </a:rPr>
              <a:t>© 2013 </a:t>
            </a:r>
            <a:r>
              <a:rPr lang="en-US" altLang="zh-CN" sz="1000" kern="1200" dirty="0" smtClean="0">
                <a:solidFill>
                  <a:schemeClr val="tx1"/>
                </a:solidFill>
                <a:latin typeface="Arial" charset="0"/>
                <a:ea typeface="微软雅黑" pitchFamily="34" charset="-122"/>
                <a:cs typeface="+mn-cs"/>
              </a:rPr>
              <a:t>Pera Corporation Ltd.</a:t>
            </a:r>
            <a:r>
              <a:rPr lang="en-US" sz="1000" kern="1200" dirty="0" smtClean="0">
                <a:solidFill>
                  <a:schemeClr val="tx1"/>
                </a:solidFill>
                <a:latin typeface="Arial" charset="0"/>
                <a:ea typeface="微软雅黑" pitchFamily="34" charset="-122"/>
                <a:cs typeface="+mn-cs"/>
              </a:rPr>
              <a:t> All rights reserved.</a:t>
            </a:r>
            <a:endParaRPr lang="en-US" sz="1000" kern="1200" dirty="0">
              <a:solidFill>
                <a:schemeClr val="tx1"/>
              </a:solidFill>
              <a:latin typeface="Arial" charset="0"/>
              <a:ea typeface="微软雅黑" pitchFamily="34" charset="-122"/>
              <a:cs typeface="+mn-cs"/>
            </a:endParaRPr>
          </a:p>
        </p:txBody>
      </p:sp>
      <p:pic>
        <p:nvPicPr>
          <p:cNvPr id="17" name="Picture 11" descr="C:\Users\lucy.wang\Desktop\2安世三角logo.png"/>
          <p:cNvPicPr>
            <a:picLocks noChangeAspect="1" noChangeArrowheads="1"/>
          </p:cNvPicPr>
          <p:nvPr/>
        </p:nvPicPr>
        <p:blipFill>
          <a:blip r:embed="rId18" cstate="print"/>
          <a:srcRect/>
          <a:stretch>
            <a:fillRect/>
          </a:stretch>
        </p:blipFill>
        <p:spPr bwMode="auto">
          <a:xfrm>
            <a:off x="8028384" y="44624"/>
            <a:ext cx="1008112" cy="2886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Lst>
  <p:timing>
    <p:tnLst>
      <p:par>
        <p:cTn id="1" dur="indefinite" restart="never" nodeType="tmRoot"/>
      </p:par>
    </p:tnLst>
  </p:timing>
  <p:txStyles>
    <p:titleStyle>
      <a:lvl1pPr algn="l" rtl="0" eaLnBrk="1" fontAlgn="base" hangingPunct="1">
        <a:spcBef>
          <a:spcPct val="0"/>
        </a:spcBef>
        <a:spcAft>
          <a:spcPct val="0"/>
        </a:spcAft>
        <a:defRPr sz="2400">
          <a:solidFill>
            <a:schemeClr val="bg1"/>
          </a:solidFill>
          <a:latin typeface="黑体" pitchFamily="49" charset="-122"/>
          <a:ea typeface="黑体" pitchFamily="49" charset="-122"/>
          <a:cs typeface="+mj-cs"/>
        </a:defRPr>
      </a:lvl1pPr>
      <a:lvl2pPr algn="l" rtl="0" eaLnBrk="1" fontAlgn="base" hangingPunct="1">
        <a:spcBef>
          <a:spcPct val="0"/>
        </a:spcBef>
        <a:spcAft>
          <a:spcPct val="0"/>
        </a:spcAft>
        <a:defRPr sz="2500">
          <a:solidFill>
            <a:schemeClr val="tx1"/>
          </a:solidFill>
          <a:latin typeface="Arial" charset="0"/>
          <a:ea typeface="黑体" pitchFamily="2" charset="-122"/>
        </a:defRPr>
      </a:lvl2pPr>
      <a:lvl3pPr algn="l" rtl="0" eaLnBrk="1" fontAlgn="base" hangingPunct="1">
        <a:spcBef>
          <a:spcPct val="0"/>
        </a:spcBef>
        <a:spcAft>
          <a:spcPct val="0"/>
        </a:spcAft>
        <a:defRPr sz="2500">
          <a:solidFill>
            <a:schemeClr val="tx1"/>
          </a:solidFill>
          <a:latin typeface="Arial" charset="0"/>
          <a:ea typeface="黑体" pitchFamily="2" charset="-122"/>
        </a:defRPr>
      </a:lvl3pPr>
      <a:lvl4pPr algn="l" rtl="0" eaLnBrk="1" fontAlgn="base" hangingPunct="1">
        <a:spcBef>
          <a:spcPct val="0"/>
        </a:spcBef>
        <a:spcAft>
          <a:spcPct val="0"/>
        </a:spcAft>
        <a:defRPr sz="2500">
          <a:solidFill>
            <a:schemeClr val="tx1"/>
          </a:solidFill>
          <a:latin typeface="Arial" charset="0"/>
          <a:ea typeface="黑体" pitchFamily="2" charset="-122"/>
        </a:defRPr>
      </a:lvl4pPr>
      <a:lvl5pPr algn="l" rtl="0" eaLnBrk="1" fontAlgn="base" hangingPunct="1">
        <a:spcBef>
          <a:spcPct val="0"/>
        </a:spcBef>
        <a:spcAft>
          <a:spcPct val="0"/>
        </a:spcAft>
        <a:defRPr sz="2500">
          <a:solidFill>
            <a:schemeClr val="tx1"/>
          </a:solidFill>
          <a:latin typeface="Arial" charset="0"/>
          <a:ea typeface="黑体" pitchFamily="2" charset="-122"/>
        </a:defRPr>
      </a:lvl5pPr>
      <a:lvl6pPr marL="457200" algn="l" rtl="0" eaLnBrk="1" fontAlgn="base" hangingPunct="1">
        <a:spcBef>
          <a:spcPct val="0"/>
        </a:spcBef>
        <a:spcAft>
          <a:spcPct val="0"/>
        </a:spcAft>
        <a:defRPr sz="2500">
          <a:solidFill>
            <a:schemeClr val="tx1"/>
          </a:solidFill>
          <a:latin typeface="Arial" charset="0"/>
          <a:ea typeface="黑体" pitchFamily="2" charset="-122"/>
        </a:defRPr>
      </a:lvl6pPr>
      <a:lvl7pPr marL="914400" algn="l" rtl="0" eaLnBrk="1" fontAlgn="base" hangingPunct="1">
        <a:spcBef>
          <a:spcPct val="0"/>
        </a:spcBef>
        <a:spcAft>
          <a:spcPct val="0"/>
        </a:spcAft>
        <a:defRPr sz="2500">
          <a:solidFill>
            <a:schemeClr val="tx1"/>
          </a:solidFill>
          <a:latin typeface="Arial" charset="0"/>
          <a:ea typeface="黑体" pitchFamily="2" charset="-122"/>
        </a:defRPr>
      </a:lvl7pPr>
      <a:lvl8pPr marL="1371600" algn="l" rtl="0" eaLnBrk="1" fontAlgn="base" hangingPunct="1">
        <a:spcBef>
          <a:spcPct val="0"/>
        </a:spcBef>
        <a:spcAft>
          <a:spcPct val="0"/>
        </a:spcAft>
        <a:defRPr sz="2500">
          <a:solidFill>
            <a:schemeClr val="tx1"/>
          </a:solidFill>
          <a:latin typeface="Arial" charset="0"/>
          <a:ea typeface="黑体" pitchFamily="2" charset="-122"/>
        </a:defRPr>
      </a:lvl8pPr>
      <a:lvl9pPr marL="1828800" algn="l" rtl="0" eaLnBrk="1" fontAlgn="base" hangingPunct="1">
        <a:spcBef>
          <a:spcPct val="0"/>
        </a:spcBef>
        <a:spcAft>
          <a:spcPct val="0"/>
        </a:spcAft>
        <a:defRPr sz="2500">
          <a:solidFill>
            <a:schemeClr val="tx1"/>
          </a:solidFill>
          <a:latin typeface="Arial" charset="0"/>
          <a:ea typeface="黑体" pitchFamily="2" charset="-122"/>
        </a:defRPr>
      </a:lvl9pPr>
    </p:titleStyle>
    <p:bodyStyle>
      <a:lvl1pPr marL="342900" indent="-342900" algn="l" rtl="0" eaLnBrk="1" fontAlgn="base" hangingPunct="1">
        <a:lnSpc>
          <a:spcPct val="120000"/>
        </a:lnSpc>
        <a:spcBef>
          <a:spcPct val="20000"/>
        </a:spcBef>
        <a:spcAft>
          <a:spcPct val="0"/>
        </a:spcAft>
        <a:buFont typeface="Wingdings" pitchFamily="2" charset="2"/>
        <a:buChar char="n"/>
        <a:defRPr sz="2300" b="1">
          <a:solidFill>
            <a:schemeClr val="tx1"/>
          </a:solidFill>
          <a:latin typeface="+mn-ea"/>
          <a:ea typeface="+mn-ea"/>
          <a:cs typeface="+mn-cs"/>
        </a:defRPr>
      </a:lvl1pPr>
      <a:lvl2pPr marL="742950" indent="-285750" algn="l" rtl="0" eaLnBrk="1" fontAlgn="base" hangingPunct="1">
        <a:lnSpc>
          <a:spcPct val="120000"/>
        </a:lnSpc>
        <a:spcBef>
          <a:spcPct val="20000"/>
        </a:spcBef>
        <a:spcAft>
          <a:spcPct val="0"/>
        </a:spcAft>
        <a:buChar char="–"/>
        <a:defRPr sz="1800">
          <a:solidFill>
            <a:schemeClr val="tx1"/>
          </a:solidFill>
          <a:latin typeface="黑体" pitchFamily="49" charset="-122"/>
          <a:ea typeface="黑体" pitchFamily="49" charset="-122"/>
        </a:defRPr>
      </a:lvl2pPr>
      <a:lvl3pPr marL="1143000" indent="-228600" algn="l" rtl="0" eaLnBrk="1" fontAlgn="base" hangingPunct="1">
        <a:lnSpc>
          <a:spcPct val="120000"/>
        </a:lnSpc>
        <a:spcBef>
          <a:spcPct val="20000"/>
        </a:spcBef>
        <a:spcAft>
          <a:spcPct val="0"/>
        </a:spcAft>
        <a:buChar char="•"/>
        <a:defRPr sz="1800">
          <a:solidFill>
            <a:schemeClr val="tx1"/>
          </a:solidFill>
          <a:latin typeface="黑体" pitchFamily="49" charset="-122"/>
          <a:ea typeface="黑体" pitchFamily="49" charset="-122"/>
        </a:defRPr>
      </a:lvl3pPr>
      <a:lvl4pPr marL="1600200" indent="-228600" algn="l" rtl="0" eaLnBrk="1" fontAlgn="base" hangingPunct="1">
        <a:lnSpc>
          <a:spcPct val="120000"/>
        </a:lnSpc>
        <a:spcBef>
          <a:spcPct val="20000"/>
        </a:spcBef>
        <a:spcAft>
          <a:spcPct val="0"/>
        </a:spcAft>
        <a:buFont typeface="Arial" charset="0"/>
        <a:buChar char="▪"/>
        <a:defRPr sz="1800">
          <a:solidFill>
            <a:schemeClr val="tx1"/>
          </a:solidFill>
          <a:latin typeface="黑体" pitchFamily="49" charset="-122"/>
          <a:ea typeface="黑体" pitchFamily="49" charset="-122"/>
        </a:defRPr>
      </a:lvl4pPr>
      <a:lvl5pPr marL="2057400" indent="-228600" algn="l" rtl="0" eaLnBrk="1" fontAlgn="base" hangingPunct="1">
        <a:lnSpc>
          <a:spcPct val="120000"/>
        </a:lnSpc>
        <a:spcBef>
          <a:spcPct val="20000"/>
        </a:spcBef>
        <a:spcAft>
          <a:spcPct val="0"/>
        </a:spcAft>
        <a:buFont typeface="Arial" charset="0"/>
        <a:buChar char="»"/>
        <a:defRPr sz="1800">
          <a:solidFill>
            <a:schemeClr val="tx1"/>
          </a:solidFill>
          <a:latin typeface="黑体" pitchFamily="49" charset="-122"/>
          <a:ea typeface="黑体" pitchFamily="49" charset="-122"/>
        </a:defRPr>
      </a:lvl5pPr>
      <a:lvl6pPr marL="2514600" indent="-228600" algn="l" rtl="0" eaLnBrk="1" fontAlgn="base" hangingPunct="1">
        <a:lnSpc>
          <a:spcPct val="120000"/>
        </a:lnSpc>
        <a:spcBef>
          <a:spcPct val="20000"/>
        </a:spcBef>
        <a:spcAft>
          <a:spcPct val="0"/>
        </a:spcAft>
        <a:buFont typeface="Arial" charset="0"/>
        <a:buChar char="»"/>
        <a:defRPr sz="1900">
          <a:solidFill>
            <a:schemeClr val="tx1"/>
          </a:solidFill>
          <a:latin typeface="+mn-lt"/>
          <a:ea typeface="+mn-ea"/>
        </a:defRPr>
      </a:lvl6pPr>
      <a:lvl7pPr marL="2971800" indent="-228600" algn="l" rtl="0" eaLnBrk="1" fontAlgn="base" hangingPunct="1">
        <a:lnSpc>
          <a:spcPct val="120000"/>
        </a:lnSpc>
        <a:spcBef>
          <a:spcPct val="20000"/>
        </a:spcBef>
        <a:spcAft>
          <a:spcPct val="0"/>
        </a:spcAft>
        <a:buFont typeface="Arial" charset="0"/>
        <a:buChar char="»"/>
        <a:defRPr sz="1900">
          <a:solidFill>
            <a:schemeClr val="tx1"/>
          </a:solidFill>
          <a:latin typeface="+mn-lt"/>
          <a:ea typeface="+mn-ea"/>
        </a:defRPr>
      </a:lvl7pPr>
      <a:lvl8pPr marL="3429000" indent="-228600" algn="l" rtl="0" eaLnBrk="1" fontAlgn="base" hangingPunct="1">
        <a:lnSpc>
          <a:spcPct val="120000"/>
        </a:lnSpc>
        <a:spcBef>
          <a:spcPct val="20000"/>
        </a:spcBef>
        <a:spcAft>
          <a:spcPct val="0"/>
        </a:spcAft>
        <a:buFont typeface="Arial" charset="0"/>
        <a:buChar char="»"/>
        <a:defRPr sz="1900">
          <a:solidFill>
            <a:schemeClr val="tx1"/>
          </a:solidFill>
          <a:latin typeface="+mn-lt"/>
          <a:ea typeface="+mn-ea"/>
        </a:defRPr>
      </a:lvl8pPr>
      <a:lvl9pPr marL="3886200" indent="-228600" algn="l" rtl="0" eaLnBrk="1" fontAlgn="base" hangingPunct="1">
        <a:lnSpc>
          <a:spcPct val="120000"/>
        </a:lnSpc>
        <a:spcBef>
          <a:spcPct val="20000"/>
        </a:spcBef>
        <a:spcAft>
          <a:spcPct val="0"/>
        </a:spcAft>
        <a:buFont typeface="Arial" charset="0"/>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cs.waikato.ac.nz/ml/weka/index.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mallet.cs.umass.edu/"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mahout.apache.org/"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dirty="0" smtClean="0">
                <a:solidFill>
                  <a:schemeClr val="tx1"/>
                </a:solidFill>
              </a:rPr>
              <a:t>分类和聚类的调查</a:t>
            </a:r>
            <a:endParaRPr lang="zh-CN" altLang="en-US" dirty="0">
              <a:solidFill>
                <a:schemeClr val="tx1"/>
              </a:solidFill>
            </a:endParaRPr>
          </a:p>
        </p:txBody>
      </p:sp>
      <p:sp>
        <p:nvSpPr>
          <p:cNvPr id="7" name="副标题 2"/>
          <p:cNvSpPr txBox="1">
            <a:spLocks/>
          </p:cNvSpPr>
          <p:nvPr/>
        </p:nvSpPr>
        <p:spPr>
          <a:xfrm>
            <a:off x="4788024" y="3645024"/>
            <a:ext cx="4104456" cy="1944216"/>
          </a:xfrm>
          <a:prstGeom prst="rect">
            <a:avLst/>
          </a:prstGeom>
        </p:spPr>
        <p:txBody>
          <a:bodyPr/>
          <a:lstStyle/>
          <a:p>
            <a:pPr marL="342900" marR="0" lvl="0" indent="-342900" defTabSz="914400" rtl="0" eaLnBrk="1" fontAlgn="base" latinLnBrk="0" hangingPunct="1">
              <a:lnSpc>
                <a:spcPct val="120000"/>
              </a:lnSpc>
              <a:spcBef>
                <a:spcPct val="20000"/>
              </a:spcBef>
              <a:spcAft>
                <a:spcPct val="0"/>
              </a:spcAft>
              <a:buClrTx/>
              <a:buSzTx/>
              <a:tabLst/>
              <a:defRPr/>
            </a:pPr>
            <a:r>
              <a:rPr kumimoji="0" lang="zh-CN" altLang="en-US" sz="1600" b="1" i="0" u="none" strike="noStrike" kern="0" cap="none" spc="0" normalizeH="0" baseline="0" noProof="0" dirty="0" smtClean="0">
                <a:ln>
                  <a:noFill/>
                </a:ln>
                <a:effectLst/>
                <a:uLnTx/>
                <a:uFillTx/>
                <a:latin typeface="微软雅黑" pitchFamily="34" charset="-122"/>
                <a:ea typeface="微软雅黑" pitchFamily="34" charset="-122"/>
              </a:rPr>
              <a:t>汇报单位：</a:t>
            </a:r>
            <a:r>
              <a:rPr lang="zh-CN" altLang="en-US" sz="1600" b="1" kern="0" noProof="0" dirty="0" smtClean="0">
                <a:latin typeface="微软雅黑" pitchFamily="34" charset="-122"/>
                <a:ea typeface="微软雅黑" pitchFamily="34" charset="-122"/>
              </a:rPr>
              <a:t>技术开发部</a:t>
            </a:r>
            <a:r>
              <a:rPr lang="zh-CN" altLang="en-US" sz="1600" b="1" kern="0" dirty="0" smtClean="0">
                <a:latin typeface="微软雅黑" pitchFamily="34" charset="-122"/>
                <a:ea typeface="微软雅黑" pitchFamily="34" charset="-122"/>
              </a:rPr>
              <a:t>－</a:t>
            </a:r>
            <a:r>
              <a:rPr lang="en-US" altLang="zh-CN" sz="1600" b="1" kern="0" dirty="0" smtClean="0">
                <a:latin typeface="微软雅黑" pitchFamily="34" charset="-122"/>
                <a:ea typeface="微软雅黑" pitchFamily="34" charset="-122"/>
              </a:rPr>
              <a:t>IT</a:t>
            </a:r>
            <a:r>
              <a:rPr lang="zh-CN" altLang="en-US" sz="1600" b="1" kern="0" dirty="0" smtClean="0">
                <a:latin typeface="微软雅黑" pitchFamily="34" charset="-122"/>
                <a:ea typeface="微软雅黑" pitchFamily="34" charset="-122"/>
              </a:rPr>
              <a:t>技术部</a:t>
            </a:r>
            <a:endParaRPr kumimoji="0" lang="en-US" altLang="zh-CN" sz="1600" b="1" i="0" u="none" strike="noStrike" kern="0" cap="none" spc="0" normalizeH="0" baseline="0" noProof="0" dirty="0" smtClean="0">
              <a:ln>
                <a:noFill/>
              </a:ln>
              <a:effectLst/>
              <a:uLnTx/>
              <a:uFillTx/>
              <a:latin typeface="微软雅黑" pitchFamily="34" charset="-122"/>
              <a:ea typeface="微软雅黑" pitchFamily="34" charset="-122"/>
            </a:endParaRPr>
          </a:p>
          <a:p>
            <a:pPr marL="342900" marR="0" lvl="0" indent="-342900" defTabSz="914400" rtl="0" eaLnBrk="1" fontAlgn="base" latinLnBrk="0" hangingPunct="1">
              <a:lnSpc>
                <a:spcPct val="120000"/>
              </a:lnSpc>
              <a:spcBef>
                <a:spcPct val="20000"/>
              </a:spcBef>
              <a:spcAft>
                <a:spcPct val="0"/>
              </a:spcAft>
              <a:buClrTx/>
              <a:buSzTx/>
              <a:tabLst/>
              <a:defRPr/>
            </a:pPr>
            <a:endParaRPr lang="en-US" altLang="zh-CN" sz="1600" b="1" kern="0" dirty="0" smtClean="0">
              <a:latin typeface="微软雅黑" pitchFamily="34" charset="-122"/>
              <a:ea typeface="微软雅黑" pitchFamily="34" charset="-122"/>
            </a:endParaRPr>
          </a:p>
          <a:p>
            <a:pPr marL="342900" marR="0" lvl="0" indent="-342900" defTabSz="914400" rtl="0" eaLnBrk="1" fontAlgn="base" latinLnBrk="0" hangingPunct="1">
              <a:lnSpc>
                <a:spcPct val="120000"/>
              </a:lnSpc>
              <a:spcBef>
                <a:spcPct val="20000"/>
              </a:spcBef>
              <a:spcAft>
                <a:spcPct val="0"/>
              </a:spcAft>
              <a:buClrTx/>
              <a:buSzTx/>
              <a:buFont typeface="Wingdings" pitchFamily="2" charset="2"/>
              <a:buChar char="n"/>
              <a:tabLst/>
              <a:defRPr/>
            </a:pPr>
            <a:endParaRPr kumimoji="0" lang="en-US" altLang="zh-CN" sz="1600" b="1" i="0" u="none" strike="noStrike" kern="0" cap="none" spc="0" normalizeH="0" baseline="0" noProof="0" dirty="0" smtClean="0">
              <a:ln>
                <a:noFill/>
              </a:ln>
              <a:effectLst/>
              <a:uLnTx/>
              <a:uFillTx/>
              <a:latin typeface="微软雅黑" pitchFamily="34" charset="-122"/>
              <a:ea typeface="微软雅黑" pitchFamily="34" charset="-122"/>
            </a:endParaRPr>
          </a:p>
          <a:p>
            <a:pPr marL="342900" marR="0" lvl="0" indent="-342900" defTabSz="914400" rtl="0" eaLnBrk="1" fontAlgn="base" latinLnBrk="0" hangingPunct="1">
              <a:lnSpc>
                <a:spcPct val="120000"/>
              </a:lnSpc>
              <a:spcBef>
                <a:spcPct val="20000"/>
              </a:spcBef>
              <a:spcAft>
                <a:spcPct val="0"/>
              </a:spcAft>
              <a:buClrTx/>
              <a:buSzTx/>
              <a:tabLst/>
              <a:defRPr/>
            </a:pPr>
            <a:r>
              <a:rPr kumimoji="0" lang="zh-CN" altLang="en-US" sz="1600" b="1" i="0" u="none" strike="noStrike" kern="0" cap="none" spc="0" normalizeH="0" baseline="0" noProof="0" dirty="0" smtClean="0">
                <a:ln>
                  <a:noFill/>
                </a:ln>
                <a:effectLst/>
                <a:uLnTx/>
                <a:uFillTx/>
                <a:latin typeface="微软雅黑" pitchFamily="34" charset="-122"/>
                <a:ea typeface="微软雅黑" pitchFamily="34" charset="-122"/>
              </a:rPr>
              <a:t>汇报人：</a:t>
            </a:r>
            <a:r>
              <a:rPr lang="zh-CN" altLang="en-US" sz="1600" b="1" kern="0" dirty="0">
                <a:latin typeface="微软雅黑" pitchFamily="34" charset="-122"/>
                <a:ea typeface="微软雅黑" pitchFamily="34" charset="-122"/>
              </a:rPr>
              <a:t>陈善强</a:t>
            </a:r>
            <a:endParaRPr kumimoji="0" lang="en-US" altLang="zh-CN" sz="1600" b="1" i="0" u="none" strike="noStrike" kern="0" cap="none" spc="0" normalizeH="0" baseline="0" noProof="0" dirty="0" smtClean="0">
              <a:ln>
                <a:noFill/>
              </a:ln>
              <a:effectLst/>
              <a:uLnTx/>
              <a:uFillTx/>
              <a:latin typeface="微软雅黑" pitchFamily="34" charset="-122"/>
              <a:ea typeface="微软雅黑" pitchFamily="34" charset="-122"/>
            </a:endParaRPr>
          </a:p>
          <a:p>
            <a:pPr marL="342900" marR="0" lvl="0" indent="-342900" defTabSz="914400" rtl="0" eaLnBrk="1" fontAlgn="base" latinLnBrk="0" hangingPunct="1">
              <a:lnSpc>
                <a:spcPct val="120000"/>
              </a:lnSpc>
              <a:spcBef>
                <a:spcPct val="20000"/>
              </a:spcBef>
              <a:spcAft>
                <a:spcPct val="0"/>
              </a:spcAft>
              <a:buClrTx/>
              <a:buSzTx/>
              <a:tabLst/>
              <a:defRPr/>
            </a:pPr>
            <a:r>
              <a:rPr kumimoji="0" lang="zh-CN" altLang="en-US" sz="1600" b="1" i="0" u="none" strike="noStrike" kern="0" cap="none" spc="0" normalizeH="0" baseline="0" noProof="0" dirty="0" smtClean="0">
                <a:ln>
                  <a:noFill/>
                </a:ln>
                <a:effectLst/>
                <a:uLnTx/>
                <a:uFillTx/>
                <a:latin typeface="微软雅黑" pitchFamily="34" charset="-122"/>
                <a:ea typeface="微软雅黑" pitchFamily="34" charset="-122"/>
              </a:rPr>
              <a:t>时    间：</a:t>
            </a:r>
            <a:r>
              <a:rPr kumimoji="0" lang="en-US" altLang="zh-CN" sz="1600" b="1" i="0" u="none" strike="noStrike" kern="0" cap="none" spc="0" normalizeH="0" baseline="0" noProof="0" dirty="0" smtClean="0">
                <a:ln>
                  <a:noFill/>
                </a:ln>
                <a:effectLst/>
                <a:uLnTx/>
                <a:uFillTx/>
                <a:latin typeface="微软雅黑" pitchFamily="34" charset="-122"/>
                <a:ea typeface="微软雅黑" pitchFamily="34" charset="-122"/>
              </a:rPr>
              <a:t>2013-07-31</a:t>
            </a:r>
            <a:endParaRPr kumimoji="0" lang="zh-CN" altLang="en-US" sz="16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4" name="TextBox 3"/>
          <p:cNvSpPr txBox="1"/>
          <p:nvPr/>
        </p:nvSpPr>
        <p:spPr>
          <a:xfrm>
            <a:off x="-3492896" y="188640"/>
            <a:ext cx="3312368" cy="1200329"/>
          </a:xfrm>
          <a:prstGeom prst="rect">
            <a:avLst/>
          </a:prstGeom>
          <a:noFill/>
        </p:spPr>
        <p:txBody>
          <a:bodyPr wrap="square" rtlCol="0">
            <a:spAutoFit/>
          </a:bodyPr>
          <a:lstStyle/>
          <a:p>
            <a:r>
              <a:rPr lang="zh-CN" altLang="en-US" dirty="0" smtClean="0">
                <a:solidFill>
                  <a:srgbClr val="FF0000"/>
                </a:solidFill>
              </a:rPr>
              <a:t>格式要求：</a:t>
            </a:r>
            <a:endParaRPr lang="en-US" altLang="zh-CN" dirty="0" smtClean="0">
              <a:solidFill>
                <a:srgbClr val="FF0000"/>
              </a:solidFill>
            </a:endParaRPr>
          </a:p>
          <a:p>
            <a:pPr marL="342900" indent="-342900">
              <a:buFont typeface="+mj-lt"/>
              <a:buAutoNum type="arabicPeriod"/>
            </a:pPr>
            <a:r>
              <a:rPr lang="zh-CN" altLang="en-US" dirty="0" smtClean="0">
                <a:solidFill>
                  <a:srgbClr val="FF0000"/>
                </a:solidFill>
              </a:rPr>
              <a:t>标题字体为黑体，字号</a:t>
            </a:r>
            <a:r>
              <a:rPr lang="en-US" altLang="zh-CN" dirty="0" smtClean="0">
                <a:solidFill>
                  <a:srgbClr val="FF0000"/>
                </a:solidFill>
              </a:rPr>
              <a:t>28.</a:t>
            </a:r>
          </a:p>
          <a:p>
            <a:pPr marL="342900" indent="-342900">
              <a:buFont typeface="+mj-lt"/>
              <a:buAutoNum type="arabicPeriod"/>
            </a:pPr>
            <a:r>
              <a:rPr lang="zh-CN" altLang="en-US" dirty="0" smtClean="0">
                <a:solidFill>
                  <a:srgbClr val="FF0000"/>
                </a:solidFill>
              </a:rPr>
              <a:t>副标题字体为黑体，字号</a:t>
            </a:r>
            <a:r>
              <a:rPr lang="en-US" altLang="zh-CN" dirty="0" smtClean="0">
                <a:solidFill>
                  <a:srgbClr val="FF0000"/>
                </a:solidFill>
              </a:rPr>
              <a:t>16.</a:t>
            </a:r>
          </a:p>
          <a:p>
            <a:pPr marL="342900" indent="-342900">
              <a:buFont typeface="+mj-lt"/>
              <a:buAutoNum type="arabicPeriod"/>
            </a:pPr>
            <a:r>
              <a:rPr lang="zh-CN" altLang="en-US" dirty="0" smtClean="0">
                <a:solidFill>
                  <a:srgbClr val="FF0000"/>
                </a:solidFill>
              </a:rPr>
              <a:t>如字数过长可适当缩小字体。</a:t>
            </a:r>
            <a:endParaRPr lang="zh-CN" altLang="en-US" dirty="0">
              <a:solidFill>
                <a:srgbClr val="FF0000"/>
              </a:solidFill>
            </a:endParaRPr>
          </a:p>
        </p:txBody>
      </p:sp>
    </p:spTree>
    <p:extLst>
      <p:ext uri="{BB962C8B-B14F-4D97-AF65-F5344CB8AC3E}">
        <p14:creationId xmlns:p14="http://schemas.microsoft.com/office/powerpoint/2010/main" val="38647519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kNN</a:t>
            </a:r>
            <a:endParaRPr lang="zh-CN" altLang="en-US" dirty="0"/>
          </a:p>
        </p:txBody>
      </p:sp>
      <p:sp>
        <p:nvSpPr>
          <p:cNvPr id="3" name="内容占位符 2"/>
          <p:cNvSpPr>
            <a:spLocks noGrp="1"/>
          </p:cNvSpPr>
          <p:nvPr>
            <p:ph idx="1"/>
          </p:nvPr>
        </p:nvSpPr>
        <p:spPr/>
        <p:txBody>
          <a:bodyPr/>
          <a:lstStyle/>
          <a:p>
            <a:r>
              <a:rPr lang="zh-CN" altLang="en-US" dirty="0">
                <a:latin typeface="Times New Roman" pitchFamily="18" charset="0"/>
              </a:rPr>
              <a:t>概率型</a:t>
            </a:r>
            <a:r>
              <a:rPr lang="en-US" altLang="zh-CN" dirty="0" err="1">
                <a:latin typeface="Times New Roman" pitchFamily="18" charset="0"/>
              </a:rPr>
              <a:t>kNN</a:t>
            </a:r>
            <a:endParaRPr lang="en-US" altLang="zh-CN" dirty="0"/>
          </a:p>
          <a:p>
            <a:pPr lvl="1"/>
            <a:r>
              <a:rPr lang="en-US" altLang="zh-CN" dirty="0" err="1" smtClean="0">
                <a:latin typeface="Times New Roman" pitchFamily="18" charset="0"/>
              </a:rPr>
              <a:t>kNN</a:t>
            </a:r>
            <a:r>
              <a:rPr lang="zh-CN" altLang="en-US" dirty="0" smtClean="0">
                <a:latin typeface="Times New Roman" pitchFamily="18" charset="0"/>
              </a:rPr>
              <a:t>的概率型版本</a:t>
            </a:r>
            <a:r>
              <a:rPr lang="en-US" altLang="zh-CN" dirty="0" smtClean="0">
                <a:latin typeface="Times New Roman" pitchFamily="18" charset="0"/>
              </a:rPr>
              <a:t>: </a:t>
            </a:r>
            <a:r>
              <a:rPr lang="en-US" altLang="zh-CN" i="1" dirty="0" smtClean="0">
                <a:latin typeface="Times New Roman" pitchFamily="18" charset="0"/>
              </a:rPr>
              <a:t>P</a:t>
            </a:r>
            <a:r>
              <a:rPr lang="en-US" altLang="zh-CN" dirty="0" smtClean="0">
                <a:latin typeface="Times New Roman" pitchFamily="18" charset="0"/>
              </a:rPr>
              <a:t>(</a:t>
            </a:r>
            <a:r>
              <a:rPr lang="en-US" altLang="zh-CN" i="1" dirty="0" err="1" smtClean="0">
                <a:latin typeface="Times New Roman" pitchFamily="18" charset="0"/>
              </a:rPr>
              <a:t>c</a:t>
            </a:r>
            <a:r>
              <a:rPr lang="en-US" altLang="zh-CN" dirty="0" err="1" smtClean="0">
                <a:latin typeface="Times New Roman" pitchFamily="18" charset="0"/>
              </a:rPr>
              <a:t>|</a:t>
            </a:r>
            <a:r>
              <a:rPr lang="en-US" altLang="zh-CN" i="1" dirty="0" err="1" smtClean="0">
                <a:latin typeface="Times New Roman" pitchFamily="18" charset="0"/>
              </a:rPr>
              <a:t>d</a:t>
            </a:r>
            <a:r>
              <a:rPr lang="en-US" altLang="zh-CN" dirty="0" smtClean="0">
                <a:latin typeface="Times New Roman" pitchFamily="18" charset="0"/>
              </a:rPr>
              <a:t>) = d</a:t>
            </a:r>
            <a:r>
              <a:rPr lang="zh-CN" altLang="en-US" dirty="0" smtClean="0">
                <a:latin typeface="Times New Roman" pitchFamily="18" charset="0"/>
              </a:rPr>
              <a:t>的最近的</a:t>
            </a:r>
            <a:r>
              <a:rPr lang="en-US" altLang="zh-CN" i="1" dirty="0" smtClean="0">
                <a:latin typeface="Times New Roman" pitchFamily="18" charset="0"/>
              </a:rPr>
              <a:t>k</a:t>
            </a:r>
            <a:r>
              <a:rPr lang="zh-CN" altLang="en-US" dirty="0" smtClean="0">
                <a:latin typeface="Times New Roman" pitchFamily="18" charset="0"/>
              </a:rPr>
              <a:t>个邻居中属于</a:t>
            </a:r>
            <a:r>
              <a:rPr lang="en-US" altLang="zh-CN" dirty="0" smtClean="0">
                <a:latin typeface="Times New Roman" pitchFamily="18" charset="0"/>
              </a:rPr>
              <a:t>c</a:t>
            </a:r>
            <a:r>
              <a:rPr lang="zh-CN" altLang="en-US" dirty="0" smtClean="0">
                <a:latin typeface="Times New Roman" pitchFamily="18" charset="0"/>
              </a:rPr>
              <a:t>类的比例</a:t>
            </a:r>
            <a:endParaRPr lang="en-US" altLang="zh-CN" dirty="0">
              <a:latin typeface="Times New Roman" pitchFamily="18" charset="0"/>
            </a:endParaRPr>
          </a:p>
          <a:p>
            <a:pPr lvl="1"/>
            <a:r>
              <a:rPr lang="zh-CN" altLang="en-US" dirty="0" smtClean="0">
                <a:latin typeface="Times New Roman" pitchFamily="18" charset="0"/>
              </a:rPr>
              <a:t>概率</a:t>
            </a:r>
            <a:r>
              <a:rPr lang="zh-CN" altLang="en-US" dirty="0">
                <a:latin typeface="Times New Roman" pitchFamily="18" charset="0"/>
              </a:rPr>
              <a:t>型</a:t>
            </a:r>
            <a:r>
              <a:rPr lang="en-US" altLang="zh-CN" dirty="0" err="1">
                <a:latin typeface="Times New Roman" pitchFamily="18" charset="0"/>
              </a:rPr>
              <a:t>kNN</a:t>
            </a:r>
            <a:r>
              <a:rPr lang="en-US" altLang="zh-CN" dirty="0">
                <a:latin typeface="Times New Roman" pitchFamily="18" charset="0"/>
              </a:rPr>
              <a:t>: </a:t>
            </a:r>
            <a:r>
              <a:rPr lang="zh-CN" altLang="en-US" dirty="0">
                <a:latin typeface="Times New Roman" pitchFamily="18" charset="0"/>
              </a:rPr>
              <a:t>将</a:t>
            </a:r>
            <a:r>
              <a:rPr lang="en-US" altLang="zh-CN" i="1" dirty="0">
                <a:latin typeface="Times New Roman" pitchFamily="18" charset="0"/>
              </a:rPr>
              <a:t>d</a:t>
            </a:r>
            <a:r>
              <a:rPr lang="zh-CN" altLang="en-US" dirty="0">
                <a:latin typeface="Times New Roman" pitchFamily="18" charset="0"/>
              </a:rPr>
              <a:t>分到具有最高概率</a:t>
            </a:r>
            <a:r>
              <a:rPr lang="de-DE" altLang="zh-CN" i="1" dirty="0">
                <a:latin typeface="Times New Roman" pitchFamily="18" charset="0"/>
              </a:rPr>
              <a:t>P</a:t>
            </a:r>
            <a:r>
              <a:rPr lang="de-DE" altLang="zh-CN" dirty="0">
                <a:latin typeface="Times New Roman" pitchFamily="18" charset="0"/>
              </a:rPr>
              <a:t>(</a:t>
            </a:r>
            <a:r>
              <a:rPr lang="de-DE" altLang="zh-CN" i="1" dirty="0">
                <a:latin typeface="Times New Roman" pitchFamily="18" charset="0"/>
              </a:rPr>
              <a:t>c</a:t>
            </a:r>
            <a:r>
              <a:rPr lang="de-DE" altLang="zh-CN" dirty="0">
                <a:latin typeface="Times New Roman" pitchFamily="18" charset="0"/>
              </a:rPr>
              <a:t>|</a:t>
            </a:r>
            <a:r>
              <a:rPr lang="de-DE" altLang="zh-CN" i="1" dirty="0">
                <a:latin typeface="Times New Roman" pitchFamily="18" charset="0"/>
              </a:rPr>
              <a:t>d</a:t>
            </a:r>
            <a:r>
              <a:rPr lang="de-DE" altLang="zh-CN" dirty="0">
                <a:latin typeface="Times New Roman" pitchFamily="18" charset="0"/>
              </a:rPr>
              <a:t>)</a:t>
            </a:r>
            <a:r>
              <a:rPr lang="zh-CN" altLang="en-US" dirty="0">
                <a:latin typeface="Times New Roman" pitchFamily="18" charset="0"/>
              </a:rPr>
              <a:t>的类别</a:t>
            </a:r>
            <a:r>
              <a:rPr lang="en-US" altLang="zh-CN" i="1" dirty="0">
                <a:latin typeface="Times New Roman" pitchFamily="18" charset="0"/>
              </a:rPr>
              <a:t>c</a:t>
            </a:r>
            <a:r>
              <a:rPr lang="zh-CN" altLang="en-US" dirty="0">
                <a:latin typeface="Times New Roman" pitchFamily="18" charset="0"/>
              </a:rPr>
              <a:t>中</a:t>
            </a:r>
            <a:endParaRPr lang="en-US" altLang="zh-CN" sz="4800" dirty="0">
              <a:latin typeface="Times New Roman" pitchFamily="18" charset="0"/>
            </a:endParaRPr>
          </a:p>
          <a:p>
            <a:pPr lvl="1"/>
            <a:endParaRPr lang="en-US" altLang="zh-CN" sz="1700" dirty="0">
              <a:latin typeface="Times New Roman" pitchFamily="18" charset="0"/>
            </a:endParaRPr>
          </a:p>
          <a:p>
            <a:endParaRPr lang="zh-CN" altLang="en-US" b="0" dirty="0"/>
          </a:p>
        </p:txBody>
      </p:sp>
    </p:spTree>
    <p:extLst>
      <p:ext uri="{BB962C8B-B14F-4D97-AF65-F5344CB8AC3E}">
        <p14:creationId xmlns:p14="http://schemas.microsoft.com/office/powerpoint/2010/main" val="35137325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SVM</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itchFamily="18" charset="0"/>
              </a:rPr>
              <a:t>支持</a:t>
            </a:r>
            <a:r>
              <a:rPr lang="zh-CN" altLang="en-US" dirty="0">
                <a:latin typeface="Times New Roman" pitchFamily="18" charset="0"/>
              </a:rPr>
              <a:t>向量机方法是建立在统计学习理论的</a:t>
            </a:r>
            <a:r>
              <a:rPr lang="en-US" altLang="zh-CN" dirty="0">
                <a:latin typeface="Times New Roman" pitchFamily="18" charset="0"/>
              </a:rPr>
              <a:t>VC</a:t>
            </a:r>
            <a:r>
              <a:rPr lang="zh-CN" altLang="en-US" dirty="0">
                <a:latin typeface="Times New Roman" pitchFamily="18" charset="0"/>
              </a:rPr>
              <a:t>维理论和结构风险最小原理基础上的，根据有限的样本信息在模型的</a:t>
            </a:r>
            <a:r>
              <a:rPr lang="zh-CN" altLang="en-US" dirty="0" smtClean="0">
                <a:latin typeface="Times New Roman" pitchFamily="18" charset="0"/>
              </a:rPr>
              <a:t>复杂性和</a:t>
            </a:r>
            <a:r>
              <a:rPr lang="zh-CN" altLang="en-US" dirty="0">
                <a:latin typeface="Times New Roman" pitchFamily="18" charset="0"/>
              </a:rPr>
              <a:t>学习能力（即无错误地识别任意样本的能力）之间寻求最佳折衷，以期获得最好的推广</a:t>
            </a:r>
            <a:r>
              <a:rPr lang="zh-CN" altLang="en-US" dirty="0" smtClean="0">
                <a:latin typeface="Times New Roman" pitchFamily="18" charset="0"/>
              </a:rPr>
              <a:t>能力</a:t>
            </a:r>
            <a:endParaRPr lang="en-US" altLang="zh-CN" dirty="0" smtClean="0">
              <a:latin typeface="Times New Roman" pitchFamily="18" charset="0"/>
            </a:endParaRPr>
          </a:p>
          <a:p>
            <a:r>
              <a:rPr lang="zh-CN" altLang="en-US" sz="2300" b="1" dirty="0" smtClean="0">
                <a:latin typeface="Times New Roman" pitchFamily="18" charset="0"/>
                <a:ea typeface="+mn-ea"/>
                <a:cs typeface="+mn-cs"/>
              </a:rPr>
              <a:t>给定</a:t>
            </a:r>
            <a:r>
              <a:rPr lang="zh-CN" altLang="en-US" sz="2300" b="1" dirty="0">
                <a:latin typeface="Times New Roman" pitchFamily="18" charset="0"/>
                <a:ea typeface="+mn-ea"/>
                <a:cs typeface="+mn-cs"/>
              </a:rPr>
              <a:t>训练数据</a:t>
            </a:r>
            <a:r>
              <a:rPr lang="zh-CN" altLang="en-US" sz="2300" b="1" dirty="0" smtClean="0">
                <a:latin typeface="Times New Roman" pitchFamily="18" charset="0"/>
                <a:ea typeface="+mn-ea"/>
                <a:cs typeface="+mn-cs"/>
              </a:rPr>
              <a:t>集</a:t>
            </a:r>
            <a:endParaRPr lang="en-US" altLang="zh-CN" dirty="0">
              <a:latin typeface="Times New Roman" pitchFamily="18" charset="0"/>
            </a:endParaRPr>
          </a:p>
          <a:p>
            <a:pPr lvl="1"/>
            <a:r>
              <a:rPr lang="zh-CN" altLang="en-US" dirty="0" smtClean="0">
                <a:latin typeface="Times New Roman" pitchFamily="18" charset="0"/>
              </a:rPr>
              <a:t>该</a:t>
            </a:r>
            <a:r>
              <a:rPr lang="zh-CN" altLang="en-US" dirty="0">
                <a:latin typeface="Times New Roman" pitchFamily="18" charset="0"/>
              </a:rPr>
              <a:t>数据集定义了最佳的分类</a:t>
            </a:r>
            <a:r>
              <a:rPr lang="zh-CN" altLang="en-US" dirty="0" smtClean="0">
                <a:latin typeface="Times New Roman" pitchFamily="18" charset="0"/>
              </a:rPr>
              <a:t>超平面</a:t>
            </a:r>
            <a:endParaRPr lang="en-US" altLang="zh-CN" dirty="0" smtClean="0">
              <a:latin typeface="Times New Roman" pitchFamily="18" charset="0"/>
            </a:endParaRPr>
          </a:p>
          <a:p>
            <a:pPr lvl="1"/>
            <a:r>
              <a:rPr lang="zh-CN" altLang="en-US" dirty="0" smtClean="0">
                <a:latin typeface="Times New Roman" pitchFamily="18" charset="0"/>
              </a:rPr>
              <a:t>基于</a:t>
            </a:r>
            <a:r>
              <a:rPr lang="zh-CN" altLang="en-US" dirty="0">
                <a:latin typeface="Times New Roman" pitchFamily="18" charset="0"/>
              </a:rPr>
              <a:t>该数据集，通过二次优化过程寻找该</a:t>
            </a:r>
            <a:r>
              <a:rPr lang="zh-CN" altLang="en-US" dirty="0" smtClean="0">
                <a:latin typeface="Times New Roman" pitchFamily="18" charset="0"/>
              </a:rPr>
              <a:t>超平面</a:t>
            </a:r>
            <a:endParaRPr lang="en-US" altLang="zh-CN" dirty="0" smtClean="0">
              <a:latin typeface="Times New Roman" pitchFamily="18" charset="0"/>
            </a:endParaRPr>
          </a:p>
          <a:p>
            <a:pPr lvl="1"/>
            <a:r>
              <a:rPr lang="zh-CN" altLang="en-US" dirty="0" smtClean="0">
                <a:latin typeface="Times New Roman" pitchFamily="18" charset="0"/>
              </a:rPr>
              <a:t>         对于</a:t>
            </a:r>
            <a:r>
              <a:rPr lang="zh-CN" altLang="en-US" dirty="0">
                <a:latin typeface="Times New Roman" pitchFamily="18" charset="0"/>
              </a:rPr>
              <a:t>待分类的新数据点      </a:t>
            </a:r>
            <a:r>
              <a:rPr lang="zh-CN" altLang="en-US" dirty="0" smtClean="0">
                <a:latin typeface="Times New Roman" pitchFamily="18" charset="0"/>
              </a:rPr>
              <a:t>，   分</a:t>
            </a:r>
            <a:r>
              <a:rPr lang="zh-CN" altLang="en-US" dirty="0">
                <a:latin typeface="Times New Roman" pitchFamily="18" charset="0"/>
              </a:rPr>
              <a:t>类函数计算该点到超平面法向量的</a:t>
            </a:r>
            <a:r>
              <a:rPr lang="zh-CN" altLang="en-US" dirty="0" smtClean="0">
                <a:latin typeface="Times New Roman" pitchFamily="18" charset="0"/>
              </a:rPr>
              <a:t>投影</a:t>
            </a:r>
            <a:endParaRPr lang="en-US" altLang="zh-CN" dirty="0" smtClean="0">
              <a:latin typeface="Times New Roman" pitchFamily="18" charset="0"/>
            </a:endParaRPr>
          </a:p>
          <a:p>
            <a:pPr lvl="1"/>
            <a:r>
              <a:rPr lang="zh-CN" altLang="en-US" dirty="0" smtClean="0">
                <a:latin typeface="Times New Roman" pitchFamily="18" charset="0"/>
              </a:rPr>
              <a:t>上述</a:t>
            </a:r>
            <a:r>
              <a:rPr lang="zh-CN" altLang="en-US" dirty="0">
                <a:latin typeface="Times New Roman" pitchFamily="18" charset="0"/>
              </a:rPr>
              <a:t>函数的符号决定了该数据点类别的</a:t>
            </a:r>
            <a:r>
              <a:rPr lang="zh-CN" altLang="en-US" dirty="0" smtClean="0">
                <a:latin typeface="Times New Roman" pitchFamily="18" charset="0"/>
              </a:rPr>
              <a:t>归属</a:t>
            </a:r>
            <a:endParaRPr lang="en-US" altLang="zh-CN" dirty="0" smtClean="0">
              <a:latin typeface="Times New Roman" pitchFamily="18" charset="0"/>
            </a:endParaRPr>
          </a:p>
          <a:p>
            <a:pPr lvl="1"/>
            <a:r>
              <a:rPr lang="zh-CN" altLang="en-US" dirty="0" smtClean="0">
                <a:latin typeface="Times New Roman" pitchFamily="18" charset="0"/>
              </a:rPr>
              <a:t>如果</a:t>
            </a:r>
            <a:r>
              <a:rPr lang="zh-CN" altLang="en-US" dirty="0">
                <a:latin typeface="Times New Roman" pitchFamily="18" charset="0"/>
              </a:rPr>
              <a:t>该点在分类器的间隔之内，分类器可以在原来的两个类之外，返回</a:t>
            </a:r>
            <a:r>
              <a:rPr lang="zh-CN" altLang="en-US" dirty="0" smtClean="0">
                <a:latin typeface="Times New Roman" pitchFamily="18" charset="0"/>
              </a:rPr>
              <a:t>“类别未知”</a:t>
            </a:r>
            <a:endParaRPr lang="en-US" altLang="zh-CN" dirty="0" smtClean="0">
              <a:latin typeface="Times New Roman" pitchFamily="18" charset="0"/>
            </a:endParaRPr>
          </a:p>
          <a:p>
            <a:pPr lvl="1"/>
            <a:r>
              <a:rPr lang="zh-CN" altLang="en-US" dirty="0" smtClean="0">
                <a:latin typeface="Times New Roman" pitchFamily="18" charset="0"/>
              </a:rPr>
              <a:t>          的</a:t>
            </a:r>
            <a:r>
              <a:rPr lang="zh-CN" altLang="en-US" dirty="0">
                <a:latin typeface="Times New Roman" pitchFamily="18" charset="0"/>
              </a:rPr>
              <a:t>值可以转化为一个分类概率</a:t>
            </a:r>
            <a:endParaRPr lang="de-DE" altLang="zh-CN" dirty="0">
              <a:latin typeface="Times New Roman" pitchFamily="18" charset="0"/>
            </a:endParaRPr>
          </a:p>
          <a:p>
            <a:pPr lvl="1"/>
            <a:endParaRPr lang="en-US" altLang="zh-CN" dirty="0" smtClean="0">
              <a:latin typeface="Times New Roman" pitchFamily="18" charset="0"/>
            </a:endParaRPr>
          </a:p>
          <a:p>
            <a:pPr marL="457200" lvl="1" indent="0">
              <a:buNone/>
            </a:pPr>
            <a:endParaRPr lang="en-US" altLang="zh-CN" dirty="0" smtClean="0">
              <a:latin typeface="Times New Roman" pitchFamily="18" charset="0"/>
            </a:endParaRPr>
          </a:p>
          <a:p>
            <a:pPr lvl="1"/>
            <a:endParaRPr lang="en-US" altLang="zh-CN" sz="900" dirty="0">
              <a:latin typeface="Times New Roman" pitchFamily="18" charset="0"/>
            </a:endParaRPr>
          </a:p>
          <a:p>
            <a:endParaRPr lang="zh-CN" altLang="en-US" sz="1050" b="0" dirty="0"/>
          </a:p>
        </p:txBody>
      </p:sp>
      <p:pic>
        <p:nvPicPr>
          <p:cNvPr id="5" name="Picture 9" descr="152149.png"/>
          <p:cNvPicPr>
            <a:picLocks noChangeAspect="1"/>
          </p:cNvPicPr>
          <p:nvPr/>
        </p:nvPicPr>
        <p:blipFill>
          <a:blip r:embed="rId3" cstate="print"/>
          <a:stretch>
            <a:fillRect/>
          </a:stretch>
        </p:blipFill>
        <p:spPr>
          <a:xfrm>
            <a:off x="1043608" y="4437112"/>
            <a:ext cx="553499" cy="324000"/>
          </a:xfrm>
          <a:prstGeom prst="rect">
            <a:avLst/>
          </a:prstGeom>
        </p:spPr>
      </p:pic>
      <p:pic>
        <p:nvPicPr>
          <p:cNvPr id="6" name="Picture 11" descr="152148.png"/>
          <p:cNvPicPr>
            <a:picLocks noChangeAspect="1"/>
          </p:cNvPicPr>
          <p:nvPr/>
        </p:nvPicPr>
        <p:blipFill>
          <a:blip r:embed="rId4" cstate="print"/>
          <a:stretch>
            <a:fillRect/>
          </a:stretch>
        </p:blipFill>
        <p:spPr>
          <a:xfrm>
            <a:off x="3878952" y="4479945"/>
            <a:ext cx="324000" cy="324000"/>
          </a:xfrm>
          <a:prstGeom prst="rect">
            <a:avLst/>
          </a:prstGeom>
          <a:solidFill>
            <a:schemeClr val="bg1"/>
          </a:solidFill>
        </p:spPr>
      </p:pic>
      <p:pic>
        <p:nvPicPr>
          <p:cNvPr id="7" name="Picture 9" descr="152149.png"/>
          <p:cNvPicPr>
            <a:picLocks noChangeAspect="1"/>
          </p:cNvPicPr>
          <p:nvPr/>
        </p:nvPicPr>
        <p:blipFill>
          <a:blip r:embed="rId3" cstate="print"/>
          <a:stretch>
            <a:fillRect/>
          </a:stretch>
        </p:blipFill>
        <p:spPr>
          <a:xfrm>
            <a:off x="971600" y="5964163"/>
            <a:ext cx="553499" cy="324000"/>
          </a:xfrm>
          <a:prstGeom prst="rect">
            <a:avLst/>
          </a:prstGeom>
        </p:spPr>
      </p:pic>
    </p:spTree>
    <p:extLst>
      <p:ext uri="{BB962C8B-B14F-4D97-AF65-F5344CB8AC3E}">
        <p14:creationId xmlns:p14="http://schemas.microsoft.com/office/powerpoint/2010/main" val="641589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文本分类应用</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itchFamily="18" charset="0"/>
                <a:ea typeface="黑体" pitchFamily="49" charset="-122"/>
              </a:rPr>
              <a:t>许多</a:t>
            </a:r>
            <a:r>
              <a:rPr lang="zh-CN" altLang="en-US" dirty="0">
                <a:latin typeface="Times New Roman" pitchFamily="18" charset="0"/>
                <a:ea typeface="黑体" pitchFamily="49" charset="-122"/>
              </a:rPr>
              <a:t>商业</a:t>
            </a:r>
            <a:r>
              <a:rPr lang="zh-CN" altLang="en-US" dirty="0" smtClean="0">
                <a:latin typeface="Times New Roman" pitchFamily="18" charset="0"/>
                <a:ea typeface="黑体" pitchFamily="49" charset="-122"/>
              </a:rPr>
              <a:t>应用</a:t>
            </a:r>
            <a:endParaRPr lang="de-DE" altLang="zh-CN" dirty="0">
              <a:latin typeface="Times New Roman" pitchFamily="18" charset="0"/>
              <a:ea typeface="黑体" pitchFamily="49" charset="-122"/>
            </a:endParaRPr>
          </a:p>
          <a:p>
            <a:pPr lvl="1"/>
            <a:r>
              <a:rPr lang="en-US" altLang="zh-CN" sz="1700" dirty="0" smtClean="0">
                <a:latin typeface="Times New Roman" pitchFamily="18" charset="0"/>
              </a:rPr>
              <a:t>“</a:t>
            </a:r>
            <a:r>
              <a:rPr lang="zh-CN" altLang="zh-CN" dirty="0" smtClean="0">
                <a:latin typeface="Times New Roman" pitchFamily="18" charset="0"/>
              </a:rPr>
              <a:t>能够基于内容对文档进行自动分类的商业价值毋庸置疑，在公司内网、政府机构及互联网出版等机构或领域中存在大量的潜在应用</a:t>
            </a:r>
            <a:r>
              <a:rPr lang="de-DE" altLang="zh-CN" sz="1700" dirty="0" smtClean="0">
                <a:latin typeface="Times New Roman" pitchFamily="18" charset="0"/>
              </a:rPr>
              <a:t>”</a:t>
            </a:r>
          </a:p>
          <a:p>
            <a:pPr lvl="1">
              <a:buClr>
                <a:srgbClr val="336699"/>
              </a:buClr>
              <a:buFont typeface="Wingdings" pitchFamily="2" charset="2"/>
              <a:buChar char="§"/>
            </a:pPr>
            <a:endParaRPr lang="de-DE" altLang="zh-CN" sz="2200" dirty="0">
              <a:latin typeface="Times New Roman" pitchFamily="18" charset="0"/>
            </a:endParaRPr>
          </a:p>
          <a:p>
            <a:r>
              <a:rPr lang="zh-CN" altLang="zh-CN" dirty="0">
                <a:latin typeface="Times New Roman" pitchFamily="18" charset="0"/>
                <a:ea typeface="黑体" pitchFamily="49" charset="-122"/>
              </a:rPr>
              <a:t>采用领域相关的文本特征在性能上会比采用新的机器学习方法获得更大的</a:t>
            </a:r>
            <a:r>
              <a:rPr lang="zh-CN" altLang="zh-CN" dirty="0" smtClean="0">
                <a:latin typeface="Times New Roman" pitchFamily="18" charset="0"/>
                <a:ea typeface="黑体" pitchFamily="49" charset="-122"/>
              </a:rPr>
              <a:t>提升</a:t>
            </a:r>
            <a:endParaRPr lang="de-DE" altLang="zh-CN" sz="2800" dirty="0" smtClean="0">
              <a:latin typeface="Times New Roman" pitchFamily="18" charset="0"/>
              <a:ea typeface="黑体" pitchFamily="49" charset="-122"/>
            </a:endParaRPr>
          </a:p>
          <a:p>
            <a:pPr lvl="1"/>
            <a:r>
              <a:rPr lang="en-US" altLang="zh-CN" dirty="0" smtClean="0">
                <a:latin typeface="Times New Roman" pitchFamily="18" charset="0"/>
              </a:rPr>
              <a:t>“</a:t>
            </a:r>
            <a:r>
              <a:rPr lang="zh-CN" altLang="zh-CN" dirty="0">
                <a:latin typeface="Times New Roman" pitchFamily="18" charset="0"/>
              </a:rPr>
              <a:t>对数据的理解是分类成功的关键之一，然而这又是大部分分类工具供应商非常不擅长的领域。市场上很多所谓的通用分类工具并没有在不同类型的内容上进行广泛的测试。</a:t>
            </a:r>
            <a:r>
              <a:rPr lang="de-DE" altLang="zh-CN" sz="1700" dirty="0">
                <a:latin typeface="Times New Roman" pitchFamily="18" charset="0"/>
              </a:rPr>
              <a:t>”</a:t>
            </a:r>
          </a:p>
        </p:txBody>
      </p:sp>
    </p:spTree>
    <p:extLst>
      <p:ext uri="{BB962C8B-B14F-4D97-AF65-F5344CB8AC3E}">
        <p14:creationId xmlns:p14="http://schemas.microsoft.com/office/powerpoint/2010/main" val="3277860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分类器的选择</a:t>
            </a:r>
            <a:endParaRPr lang="zh-CN" altLang="en-US" dirty="0"/>
          </a:p>
        </p:txBody>
      </p:sp>
      <p:sp>
        <p:nvSpPr>
          <p:cNvPr id="3" name="内容占位符 2"/>
          <p:cNvSpPr>
            <a:spLocks noGrp="1"/>
          </p:cNvSpPr>
          <p:nvPr>
            <p:ph idx="1"/>
          </p:nvPr>
        </p:nvSpPr>
        <p:spPr/>
        <p:txBody>
          <a:bodyPr/>
          <a:lstStyle/>
          <a:p>
            <a:r>
              <a:rPr lang="zh-CN" altLang="zh-CN" sz="2400" dirty="0" smtClean="0">
                <a:latin typeface="Times New Roman" pitchFamily="18" charset="0"/>
                <a:ea typeface="黑体" pitchFamily="49" charset="-122"/>
              </a:rPr>
              <a:t>当面</a:t>
            </a:r>
            <a:r>
              <a:rPr lang="zh-CN" altLang="zh-CN" sz="2400" dirty="0">
                <a:latin typeface="Times New Roman" pitchFamily="18" charset="0"/>
                <a:ea typeface="黑体" pitchFamily="49" charset="-122"/>
              </a:rPr>
              <a:t>对一个建立分类器的需求时，第一个要问的问题就是：训练数据有多少</a:t>
            </a:r>
            <a:r>
              <a:rPr lang="zh-CN" altLang="zh-CN" sz="2000" dirty="0">
                <a:latin typeface="Times New Roman" pitchFamily="18" charset="0"/>
                <a:ea typeface="黑体" pitchFamily="49" charset="-122"/>
              </a:rPr>
              <a:t>？</a:t>
            </a:r>
            <a:endParaRPr lang="en-US" altLang="zh-CN" sz="2000" dirty="0">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latin typeface="Times New Roman" pitchFamily="18" charset="0"/>
              </a:rPr>
              <a:t>一点都没有</a:t>
            </a:r>
            <a:r>
              <a:rPr lang="de-DE" altLang="zh-CN" dirty="0">
                <a:latin typeface="Times New Roman" pitchFamily="18" charset="0"/>
              </a:rPr>
              <a:t>?</a:t>
            </a:r>
          </a:p>
          <a:p>
            <a:pPr lvl="1">
              <a:spcBef>
                <a:spcPts val="700"/>
              </a:spcBef>
              <a:buClr>
                <a:srgbClr val="336699"/>
              </a:buClr>
              <a:buFont typeface="Wingdings" pitchFamily="2" charset="2"/>
              <a:buChar char="§"/>
            </a:pPr>
            <a:r>
              <a:rPr lang="zh-CN" altLang="en-US" dirty="0">
                <a:latin typeface="Times New Roman" pitchFamily="18" charset="0"/>
              </a:rPr>
              <a:t>很少</a:t>
            </a:r>
            <a:r>
              <a:rPr lang="de-DE" altLang="zh-CN" dirty="0">
                <a:latin typeface="Times New Roman" pitchFamily="18" charset="0"/>
              </a:rPr>
              <a:t>?</a:t>
            </a:r>
          </a:p>
          <a:p>
            <a:pPr lvl="1">
              <a:spcBef>
                <a:spcPts val="700"/>
              </a:spcBef>
              <a:buClr>
                <a:srgbClr val="336699"/>
              </a:buClr>
              <a:buFont typeface="Wingdings" pitchFamily="2" charset="2"/>
              <a:buChar char="§"/>
            </a:pPr>
            <a:r>
              <a:rPr lang="zh-CN" altLang="en-US" dirty="0">
                <a:latin typeface="Times New Roman" pitchFamily="18" charset="0"/>
              </a:rPr>
              <a:t>挺多</a:t>
            </a:r>
            <a:r>
              <a:rPr lang="de-DE" altLang="zh-CN" dirty="0">
                <a:latin typeface="Times New Roman" pitchFamily="18" charset="0"/>
              </a:rPr>
              <a:t>?</a:t>
            </a:r>
          </a:p>
          <a:p>
            <a:pPr lvl="1">
              <a:spcBef>
                <a:spcPts val="700"/>
              </a:spcBef>
              <a:buClr>
                <a:srgbClr val="336699"/>
              </a:buClr>
              <a:buFont typeface="Wingdings" pitchFamily="2" charset="2"/>
              <a:buChar char="§"/>
            </a:pPr>
            <a:r>
              <a:rPr lang="zh-CN" altLang="en-US" dirty="0">
                <a:latin typeface="Times New Roman" pitchFamily="18" charset="0"/>
              </a:rPr>
              <a:t>量很大，而且每天都在增长</a:t>
            </a:r>
            <a:r>
              <a:rPr lang="en-US" altLang="zh-CN" dirty="0" smtClean="0">
                <a:latin typeface="Times New Roman" pitchFamily="18" charset="0"/>
              </a:rPr>
              <a:t>?</a:t>
            </a:r>
          </a:p>
          <a:p>
            <a:pPr marL="457200" lvl="1" indent="0">
              <a:spcBef>
                <a:spcPts val="700"/>
              </a:spcBef>
              <a:buClr>
                <a:srgbClr val="336699"/>
              </a:buClr>
              <a:buNone/>
            </a:pPr>
            <a:endParaRPr lang="de-DE" altLang="zh-CN" dirty="0">
              <a:latin typeface="Times New Roman" pitchFamily="18" charset="0"/>
            </a:endParaRPr>
          </a:p>
          <a:p>
            <a:pPr fontAlgn="t"/>
            <a:r>
              <a:rPr lang="zh-CN" altLang="zh-CN" sz="2000" b="0" dirty="0"/>
              <a:t>实际中的挑战</a:t>
            </a:r>
            <a:r>
              <a:rPr lang="en-US" altLang="zh-CN" sz="2000" b="0" dirty="0"/>
              <a:t>: </a:t>
            </a:r>
            <a:r>
              <a:rPr lang="zh-CN" altLang="zh-CN" sz="2000" b="0" dirty="0"/>
              <a:t>建立或获取足够的训练语料</a:t>
            </a:r>
          </a:p>
          <a:p>
            <a:pPr fontAlgn="t"/>
            <a:r>
              <a:rPr lang="zh-CN" altLang="zh-CN" sz="2000" b="0" dirty="0"/>
              <a:t>为了获得高性能的分类器，每个类都需要成百上千的训练文档，而且现实当中的类别体系也非常庞大</a:t>
            </a:r>
          </a:p>
          <a:p>
            <a:pPr marL="0" indent="0">
              <a:buNone/>
            </a:pPr>
            <a:endParaRPr lang="de-DE" altLang="zh-CN" sz="2200" dirty="0">
              <a:latin typeface="Times New Roman" pitchFamily="18" charset="0"/>
            </a:endParaRPr>
          </a:p>
        </p:txBody>
      </p:sp>
    </p:spTree>
    <p:extLst>
      <p:ext uri="{BB962C8B-B14F-4D97-AF65-F5344CB8AC3E}">
        <p14:creationId xmlns:p14="http://schemas.microsoft.com/office/powerpoint/2010/main" val="3630407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分类器的</a:t>
            </a:r>
            <a:r>
              <a:rPr lang="zh-CN" altLang="en-US" dirty="0" smtClean="0"/>
              <a:t>选择</a:t>
            </a:r>
            <a:endParaRPr lang="zh-CN" altLang="en-US" dirty="0"/>
          </a:p>
        </p:txBody>
      </p:sp>
      <p:sp>
        <p:nvSpPr>
          <p:cNvPr id="3" name="内容占位符 2"/>
          <p:cNvSpPr>
            <a:spLocks noGrp="1"/>
          </p:cNvSpPr>
          <p:nvPr>
            <p:ph idx="1"/>
          </p:nvPr>
        </p:nvSpPr>
        <p:spPr/>
        <p:txBody>
          <a:bodyPr/>
          <a:lstStyle/>
          <a:p>
            <a:r>
              <a:rPr lang="zh-CN" altLang="en-US" sz="2400" dirty="0">
                <a:latin typeface="Times New Roman" pitchFamily="18" charset="0"/>
                <a:ea typeface="黑体" pitchFamily="49" charset="-122"/>
              </a:rPr>
              <a:t>如果拥有训练数据</a:t>
            </a:r>
            <a:endParaRPr lang="en-US" altLang="zh-CN" sz="2400" dirty="0">
              <a:latin typeface="Times New Roman" pitchFamily="18" charset="0"/>
              <a:ea typeface="黑体" pitchFamily="49" charset="-122"/>
            </a:endParaRPr>
          </a:p>
          <a:p>
            <a:pPr fontAlgn="auto"/>
            <a:r>
              <a:rPr lang="zh-CN" altLang="zh-CN" sz="2000" b="0" dirty="0"/>
              <a:t>拥有适量的标注数据</a:t>
            </a:r>
            <a:endParaRPr lang="zh-CN" altLang="zh-CN" sz="1600" b="0" dirty="0"/>
          </a:p>
          <a:p>
            <a:pPr lvl="1" fontAlgn="t"/>
            <a:r>
              <a:rPr lang="zh-CN" altLang="zh-CN" b="0" dirty="0"/>
              <a:t>能够使用我们在前面所介绍的任何文本分类技术</a:t>
            </a:r>
            <a:endParaRPr lang="zh-CN" altLang="zh-CN" sz="1400" b="0" dirty="0"/>
          </a:p>
          <a:p>
            <a:pPr lvl="1" fontAlgn="t"/>
            <a:r>
              <a:rPr lang="zh-CN" altLang="zh-CN" b="0" dirty="0"/>
              <a:t>通常优先考虑混合方法</a:t>
            </a:r>
            <a:endParaRPr lang="zh-CN" altLang="zh-CN" sz="1400" b="0" dirty="0"/>
          </a:p>
          <a:p>
            <a:pPr marL="457200" lvl="1" indent="0">
              <a:spcBef>
                <a:spcPts val="700"/>
              </a:spcBef>
              <a:buClr>
                <a:srgbClr val="336699"/>
              </a:buClr>
              <a:buNone/>
            </a:pPr>
            <a:endParaRPr lang="de-DE" altLang="zh-CN" dirty="0">
              <a:latin typeface="Times New Roman" pitchFamily="18" charset="0"/>
            </a:endParaRPr>
          </a:p>
          <a:p>
            <a:pPr fontAlgn="auto"/>
            <a:r>
              <a:rPr lang="zh-CN" altLang="zh-CN" sz="2000" b="0" dirty="0"/>
              <a:t>拥有极大规模的标注数据</a:t>
            </a:r>
          </a:p>
          <a:p>
            <a:pPr lvl="1" fontAlgn="t"/>
            <a:r>
              <a:rPr lang="zh-CN" altLang="zh-CN" b="0" dirty="0"/>
              <a:t>分类器的选择也许对最后的结果没有什么影响，目前我们还不清楚是否有最佳的选择方法。也许最好的方法是基于训练的规模扩展性或运行效率来选择。为达到这个目的，需要极大规模的数据。一个通用的经验法则是，训练数据规模每增加一倍，那么分类器的效果将得到线性的提高。但是对于极大规模的数据来说，效果提高的幅度会降低成亚线性。</a:t>
            </a:r>
          </a:p>
          <a:p>
            <a:pPr marL="0" indent="0">
              <a:buNone/>
            </a:pPr>
            <a:endParaRPr lang="de-DE" altLang="zh-CN" sz="2200" dirty="0">
              <a:latin typeface="Times New Roman" pitchFamily="18" charset="0"/>
            </a:endParaRPr>
          </a:p>
        </p:txBody>
      </p:sp>
    </p:spTree>
    <p:extLst>
      <p:ext uri="{BB962C8B-B14F-4D97-AF65-F5344CB8AC3E}">
        <p14:creationId xmlns:p14="http://schemas.microsoft.com/office/powerpoint/2010/main" val="4051499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分类器的选择</a:t>
            </a:r>
          </a:p>
        </p:txBody>
      </p:sp>
      <p:sp>
        <p:nvSpPr>
          <p:cNvPr id="3" name="内容占位符 2"/>
          <p:cNvSpPr>
            <a:spLocks noGrp="1"/>
          </p:cNvSpPr>
          <p:nvPr>
            <p:ph idx="1"/>
          </p:nvPr>
        </p:nvSpPr>
        <p:spPr/>
        <p:txBody>
          <a:bodyPr/>
          <a:lstStyle/>
          <a:p>
            <a:r>
              <a:rPr lang="zh-CN" altLang="en-US" sz="2400" dirty="0">
                <a:latin typeface="Times New Roman" pitchFamily="18" charset="0"/>
                <a:ea typeface="黑体" pitchFamily="49" charset="-122"/>
              </a:rPr>
              <a:t>大规模高难度分类体系</a:t>
            </a:r>
            <a:endParaRPr lang="en-US" altLang="zh-CN" sz="2400" dirty="0">
              <a:latin typeface="Times New Roman" pitchFamily="18" charset="0"/>
              <a:ea typeface="黑体" pitchFamily="49" charset="-122"/>
            </a:endParaRPr>
          </a:p>
          <a:p>
            <a:r>
              <a:rPr lang="zh-CN" altLang="zh-CN" sz="2000" dirty="0">
                <a:latin typeface="Times New Roman" pitchFamily="18" charset="0"/>
                <a:ea typeface="黑体" pitchFamily="49" charset="-122"/>
              </a:rPr>
              <a:t>如果文本分类问题仅包含少量具有区分度的类别，那么很多分类算法都可能取得很好的结果。但是实际的文本分类问题往往包含大量非常类似的类别</a:t>
            </a:r>
            <a:r>
              <a:rPr lang="zh-CN" altLang="zh-CN" sz="2000" dirty="0" smtClean="0">
                <a:latin typeface="Times New Roman" pitchFamily="18" charset="0"/>
                <a:ea typeface="黑体" pitchFamily="49" charset="-122"/>
              </a:rPr>
              <a:t>。</a:t>
            </a:r>
            <a:endParaRPr lang="en-US" altLang="zh-CN" sz="2000" dirty="0" smtClean="0">
              <a:latin typeface="Times New Roman" pitchFamily="18" charset="0"/>
              <a:ea typeface="黑体" pitchFamily="49" charset="-122"/>
            </a:endParaRPr>
          </a:p>
          <a:p>
            <a:pPr lvl="1"/>
            <a:r>
              <a:rPr lang="en-US" altLang="zh-CN" sz="1600" kern="1200" dirty="0">
                <a:solidFill>
                  <a:schemeClr val="dk1"/>
                </a:solidFill>
                <a:latin typeface="Times New Roman" pitchFamily="18" charset="0"/>
              </a:rPr>
              <a:t>Web</a:t>
            </a:r>
            <a:r>
              <a:rPr lang="zh-CN" altLang="zh-CN" sz="1600" kern="1200" dirty="0">
                <a:solidFill>
                  <a:schemeClr val="dk1"/>
                </a:solidFill>
                <a:latin typeface="Times New Roman" pitchFamily="18" charset="0"/>
              </a:rPr>
              <a:t>目录（如</a:t>
            </a:r>
            <a:r>
              <a:rPr lang="en-US" altLang="zh-CN" sz="1600" kern="1200" dirty="0">
                <a:solidFill>
                  <a:schemeClr val="dk1"/>
                </a:solidFill>
                <a:latin typeface="Times New Roman" pitchFamily="18" charset="0"/>
              </a:rPr>
              <a:t>Yahoo!</a:t>
            </a:r>
            <a:r>
              <a:rPr lang="zh-CN" altLang="zh-CN" sz="1600" kern="1200" dirty="0">
                <a:solidFill>
                  <a:schemeClr val="dk1"/>
                </a:solidFill>
                <a:latin typeface="Times New Roman" pitchFamily="18" charset="0"/>
              </a:rPr>
              <a:t>目录或</a:t>
            </a:r>
            <a:r>
              <a:rPr lang="en-US" altLang="zh-CN" sz="1600" kern="1200" dirty="0" err="1">
                <a:solidFill>
                  <a:schemeClr val="dk1"/>
                </a:solidFill>
                <a:latin typeface="Times New Roman" pitchFamily="18" charset="0"/>
              </a:rPr>
              <a:t>ODP</a:t>
            </a:r>
            <a:r>
              <a:rPr lang="zh-CN" altLang="zh-CN" sz="1600" kern="1200" dirty="0">
                <a:solidFill>
                  <a:schemeClr val="dk1"/>
                </a:solidFill>
                <a:latin typeface="Times New Roman" pitchFamily="18" charset="0"/>
              </a:rPr>
              <a:t>（</a:t>
            </a:r>
            <a:r>
              <a:rPr lang="en-US" altLang="zh-CN" sz="1600" kern="1200" dirty="0">
                <a:solidFill>
                  <a:schemeClr val="dk1"/>
                </a:solidFill>
                <a:latin typeface="Times New Roman" pitchFamily="18" charset="0"/>
              </a:rPr>
              <a:t>Open Directory Project</a:t>
            </a:r>
            <a:r>
              <a:rPr lang="zh-CN" altLang="zh-CN" sz="1600" kern="1200" dirty="0">
                <a:solidFill>
                  <a:schemeClr val="dk1"/>
                </a:solidFill>
                <a:latin typeface="Times New Roman" pitchFamily="18" charset="0"/>
              </a:rPr>
              <a:t>）目录）、图书馆分类机制（杜威十进制分类法或美国国会图书馆分类法），或者用于法律和医学领域的分类机制</a:t>
            </a:r>
            <a:r>
              <a:rPr lang="zh-CN" altLang="zh-CN" sz="1600" kern="1200" dirty="0" smtClean="0">
                <a:solidFill>
                  <a:schemeClr val="dk1"/>
                </a:solidFill>
                <a:latin typeface="Times New Roman" pitchFamily="18" charset="0"/>
              </a:rPr>
              <a:t>。</a:t>
            </a:r>
            <a:endParaRPr lang="en-US" altLang="zh-CN" sz="1600" kern="1200" dirty="0" smtClean="0">
              <a:solidFill>
                <a:schemeClr val="dk1"/>
              </a:solidFill>
              <a:latin typeface="Times New Roman" pitchFamily="18" charset="0"/>
            </a:endParaRPr>
          </a:p>
          <a:p>
            <a:pPr lvl="1"/>
            <a:endParaRPr lang="en-US" altLang="zh-CN" sz="2000" kern="1200" dirty="0">
              <a:latin typeface="Times New Roman" pitchFamily="18" charset="0"/>
            </a:endParaRPr>
          </a:p>
          <a:p>
            <a:pPr marL="342900" lvl="1" indent="-342900">
              <a:buFont typeface="Wingdings" pitchFamily="2" charset="2"/>
              <a:buChar char="n"/>
            </a:pPr>
            <a:r>
              <a:rPr lang="zh-CN" altLang="zh-CN" sz="2400" b="1" dirty="0">
                <a:latin typeface="Times New Roman" pitchFamily="18" charset="0"/>
                <a:cs typeface="+mn-cs"/>
              </a:rPr>
              <a:t>对大量相近的类别进行精确分类是一个固有的难题</a:t>
            </a:r>
            <a:endParaRPr lang="de-DE" altLang="zh-CN" sz="2400" b="1" dirty="0">
              <a:latin typeface="Times New Roman" pitchFamily="18" charset="0"/>
              <a:cs typeface="+mn-cs"/>
            </a:endParaRPr>
          </a:p>
          <a:p>
            <a:pPr marL="457200" lvl="1" indent="0">
              <a:buNone/>
            </a:pPr>
            <a:endParaRPr lang="en-US" altLang="zh-CN" sz="1500" dirty="0">
              <a:latin typeface="Times New Roman" pitchFamily="18" charset="0"/>
              <a:ea typeface="黑体" pitchFamily="49" charset="-122"/>
            </a:endParaRPr>
          </a:p>
          <a:p>
            <a:pPr marL="457200" lvl="1" indent="0">
              <a:spcBef>
                <a:spcPts val="700"/>
              </a:spcBef>
              <a:buClr>
                <a:srgbClr val="336699"/>
              </a:buClr>
              <a:buNone/>
            </a:pPr>
            <a:endParaRPr lang="de-DE" altLang="zh-CN" dirty="0">
              <a:latin typeface="Times New Roman" pitchFamily="18" charset="0"/>
            </a:endParaRPr>
          </a:p>
        </p:txBody>
      </p:sp>
    </p:spTree>
    <p:extLst>
      <p:ext uri="{BB962C8B-B14F-4D97-AF65-F5344CB8AC3E}">
        <p14:creationId xmlns:p14="http://schemas.microsoft.com/office/powerpoint/2010/main" val="32496518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聚类的定义</a:t>
            </a:r>
            <a:endParaRPr lang="zh-CN" altLang="en-US" dirty="0"/>
          </a:p>
        </p:txBody>
      </p:sp>
      <p:sp>
        <p:nvSpPr>
          <p:cNvPr id="3" name="内容占位符 2"/>
          <p:cNvSpPr>
            <a:spLocks noGrp="1"/>
          </p:cNvSpPr>
          <p:nvPr>
            <p:ph idx="1"/>
          </p:nvPr>
        </p:nvSpPr>
        <p:spPr/>
        <p:txBody>
          <a:bodyPr/>
          <a:lstStyle/>
          <a:p>
            <a:r>
              <a:rPr lang="zh-CN" altLang="en-US" b="0" dirty="0"/>
              <a:t>将物理或抽象对象的集合分成由类似的对象组成的多个类的过程被称为聚类。由聚类所生成的簇是一组数据对象的集合，这些对象与同一个簇中的对象彼此相似，与其他簇中的对象</a:t>
            </a:r>
            <a:r>
              <a:rPr lang="zh-CN" altLang="en-US" b="0" dirty="0" smtClean="0"/>
              <a:t>相异。</a:t>
            </a:r>
            <a:endParaRPr lang="en-US" altLang="zh-CN" b="0" dirty="0" smtClean="0"/>
          </a:p>
          <a:p>
            <a:endParaRPr lang="en-US" altLang="zh-CN" b="0" dirty="0" smtClean="0"/>
          </a:p>
          <a:p>
            <a:r>
              <a:rPr lang="zh-CN" altLang="en-US" b="0" dirty="0" smtClean="0"/>
              <a:t>聚类算法将一系列文档聚团成多个子集或者簇，其目标是建立类内紧密，类间分散的多个簇</a:t>
            </a:r>
            <a:endParaRPr lang="en-US" altLang="zh-CN" b="0" dirty="0" smtClean="0"/>
          </a:p>
          <a:p>
            <a:endParaRPr lang="en-US" altLang="zh-CN" b="0" dirty="0"/>
          </a:p>
          <a:p>
            <a:r>
              <a:rPr lang="zh-CN" altLang="en-US" b="0" dirty="0" smtClean="0"/>
              <a:t>聚类是无监督学习的一种普遍形式</a:t>
            </a:r>
            <a:endParaRPr lang="en-US" altLang="zh-CN" b="0" dirty="0"/>
          </a:p>
        </p:txBody>
      </p:sp>
    </p:spTree>
    <p:extLst>
      <p:ext uri="{BB962C8B-B14F-4D97-AF65-F5344CB8AC3E}">
        <p14:creationId xmlns:p14="http://schemas.microsoft.com/office/powerpoint/2010/main" val="20180005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分类和聚类</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itchFamily="18" charset="0"/>
              </a:rPr>
              <a:t>分类</a:t>
            </a:r>
            <a:r>
              <a:rPr lang="de-DE" altLang="zh-CN" dirty="0">
                <a:latin typeface="Times New Roman" pitchFamily="18" charset="0"/>
              </a:rPr>
              <a:t>: </a:t>
            </a:r>
            <a:r>
              <a:rPr lang="zh-CN" altLang="en-US" dirty="0">
                <a:latin typeface="Times New Roman" pitchFamily="18" charset="0"/>
              </a:rPr>
              <a:t>有监督的</a:t>
            </a:r>
            <a:r>
              <a:rPr lang="zh-CN" altLang="en-US" dirty="0" smtClean="0">
                <a:latin typeface="Times New Roman" pitchFamily="18" charset="0"/>
              </a:rPr>
              <a:t>学习</a:t>
            </a:r>
            <a:endParaRPr lang="en-US" altLang="zh-CN" dirty="0" smtClean="0">
              <a:latin typeface="Times New Roman" pitchFamily="18" charset="0"/>
            </a:endParaRPr>
          </a:p>
          <a:p>
            <a:endParaRPr lang="de-DE" altLang="zh-CN" dirty="0" smtClean="0">
              <a:latin typeface="Times New Roman" pitchFamily="18" charset="0"/>
            </a:endParaRPr>
          </a:p>
          <a:p>
            <a:r>
              <a:rPr lang="zh-CN" altLang="en-US" dirty="0" smtClean="0">
                <a:latin typeface="Times New Roman" pitchFamily="18" charset="0"/>
              </a:rPr>
              <a:t>聚类</a:t>
            </a:r>
            <a:r>
              <a:rPr lang="zh-CN" altLang="en-US" dirty="0">
                <a:latin typeface="Times New Roman" pitchFamily="18" charset="0"/>
              </a:rPr>
              <a:t>：无监督的</a:t>
            </a:r>
            <a:r>
              <a:rPr lang="zh-CN" altLang="en-US" dirty="0" smtClean="0">
                <a:latin typeface="Times New Roman" pitchFamily="18" charset="0"/>
              </a:rPr>
              <a:t>学习</a:t>
            </a:r>
            <a:endParaRPr lang="en-US" altLang="zh-CN" dirty="0" smtClean="0">
              <a:latin typeface="Times New Roman" pitchFamily="18" charset="0"/>
            </a:endParaRPr>
          </a:p>
          <a:p>
            <a:endParaRPr lang="de-DE" altLang="zh-CN" dirty="0">
              <a:latin typeface="Times New Roman" pitchFamily="18" charset="0"/>
            </a:endParaRPr>
          </a:p>
          <a:p>
            <a:r>
              <a:rPr lang="zh-CN" altLang="en-US" dirty="0" smtClean="0">
                <a:latin typeface="Times New Roman" pitchFamily="18" charset="0"/>
              </a:rPr>
              <a:t>分类：类别事先人工定义好，并且是学习算法的输入的一部分</a:t>
            </a:r>
            <a:endParaRPr lang="en-US" altLang="zh-CN" dirty="0" smtClean="0">
              <a:latin typeface="Times New Roman" pitchFamily="18" charset="0"/>
            </a:endParaRPr>
          </a:p>
          <a:p>
            <a:endParaRPr lang="en-US" altLang="zh-CN" dirty="0" smtClean="0">
              <a:latin typeface="Times New Roman" pitchFamily="18" charset="0"/>
            </a:endParaRPr>
          </a:p>
          <a:p>
            <a:r>
              <a:rPr lang="zh-CN" altLang="en-US" dirty="0" smtClean="0">
                <a:latin typeface="Times New Roman" pitchFamily="18" charset="0"/>
              </a:rPr>
              <a:t>聚类</a:t>
            </a:r>
            <a:r>
              <a:rPr lang="en-US" altLang="zh-CN" dirty="0">
                <a:latin typeface="Times New Roman" pitchFamily="18" charset="0"/>
              </a:rPr>
              <a:t>: </a:t>
            </a:r>
            <a:r>
              <a:rPr lang="zh-CN" altLang="en-US" dirty="0">
                <a:latin typeface="Times New Roman" pitchFamily="18" charset="0"/>
              </a:rPr>
              <a:t>簇在没有人工输入的情况下从数据中推理而</a:t>
            </a:r>
            <a:r>
              <a:rPr lang="zh-CN" altLang="en-US" dirty="0" smtClean="0">
                <a:latin typeface="Times New Roman" pitchFamily="18" charset="0"/>
              </a:rPr>
              <a:t>得</a:t>
            </a:r>
            <a:endParaRPr lang="de-DE" altLang="zh-CN" dirty="0" smtClean="0">
              <a:latin typeface="Times New Roman" pitchFamily="18" charset="0"/>
            </a:endParaRPr>
          </a:p>
          <a:p>
            <a:pPr lvl="1"/>
            <a:r>
              <a:rPr lang="zh-CN" altLang="en-US" sz="1700" dirty="0" smtClean="0">
                <a:latin typeface="Times New Roman" pitchFamily="18" charset="0"/>
              </a:rPr>
              <a:t>但是</a:t>
            </a:r>
            <a:r>
              <a:rPr lang="zh-CN" altLang="en-US" sz="1700" dirty="0">
                <a:latin typeface="Times New Roman" pitchFamily="18" charset="0"/>
              </a:rPr>
              <a:t>，很多因素会影响聚类的输出结果：簇的个数、相似度计算方法、文档的表示方式，等等</a:t>
            </a:r>
            <a:endParaRPr lang="de-DE" altLang="zh-CN" sz="1700" dirty="0">
              <a:latin typeface="Times New Roman" pitchFamily="18" charset="0"/>
            </a:endParaRPr>
          </a:p>
          <a:p>
            <a:endParaRPr lang="en-US" altLang="zh-CN" b="0" dirty="0"/>
          </a:p>
        </p:txBody>
      </p:sp>
    </p:spTree>
    <p:extLst>
      <p:ext uri="{BB962C8B-B14F-4D97-AF65-F5344CB8AC3E}">
        <p14:creationId xmlns:p14="http://schemas.microsoft.com/office/powerpoint/2010/main" val="1485900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聚类的分类</a:t>
            </a:r>
            <a:endParaRPr lang="zh-CN" altLang="en-US" dirty="0"/>
          </a:p>
        </p:txBody>
      </p:sp>
      <p:sp>
        <p:nvSpPr>
          <p:cNvPr id="3" name="内容占位符 2"/>
          <p:cNvSpPr>
            <a:spLocks noGrp="1"/>
          </p:cNvSpPr>
          <p:nvPr>
            <p:ph idx="1"/>
          </p:nvPr>
        </p:nvSpPr>
        <p:spPr/>
        <p:txBody>
          <a:bodyPr/>
          <a:lstStyle/>
          <a:p>
            <a:r>
              <a:rPr lang="zh-CN" altLang="en-US" b="0" dirty="0" smtClean="0"/>
              <a:t>扁平聚类算法会给出一系列扁平结构的簇，他们之间没有任何显示的结构来表明彼此的关联性。</a:t>
            </a:r>
            <a:endParaRPr lang="en-US" altLang="zh-CN" b="0" dirty="0" smtClean="0"/>
          </a:p>
          <a:p>
            <a:pPr lvl="2">
              <a:spcBef>
                <a:spcPts val="700"/>
              </a:spcBef>
              <a:buClr>
                <a:srgbClr val="336699"/>
              </a:buClr>
              <a:buFont typeface="Wingdings" pitchFamily="2" charset="2"/>
              <a:buChar char="§"/>
            </a:pPr>
            <a:r>
              <a:rPr lang="zh-CN" altLang="en-US" sz="2200" dirty="0">
                <a:latin typeface="Times New Roman" pitchFamily="18" charset="0"/>
              </a:rPr>
              <a:t>通过一开始将全部或部分文档随机划分为不同的组</a:t>
            </a:r>
            <a:endParaRPr lang="de-DE" altLang="zh-CN" sz="2200" dirty="0">
              <a:latin typeface="Times New Roman" pitchFamily="18" charset="0"/>
            </a:endParaRPr>
          </a:p>
          <a:p>
            <a:pPr lvl="2">
              <a:spcBef>
                <a:spcPts val="700"/>
              </a:spcBef>
              <a:buClr>
                <a:srgbClr val="336699"/>
              </a:buClr>
              <a:buFont typeface="Wingdings" pitchFamily="2" charset="2"/>
              <a:buChar char="§"/>
            </a:pPr>
            <a:r>
              <a:rPr lang="zh-CN" altLang="en-US" sz="2200" dirty="0">
                <a:latin typeface="Times New Roman" pitchFamily="18" charset="0"/>
              </a:rPr>
              <a:t>通过迭代方式不断修正</a:t>
            </a:r>
            <a:endParaRPr lang="de-DE" altLang="zh-CN" sz="2200" dirty="0">
              <a:latin typeface="Times New Roman" pitchFamily="18" charset="0"/>
            </a:endParaRPr>
          </a:p>
          <a:p>
            <a:pPr lvl="2">
              <a:spcBef>
                <a:spcPts val="700"/>
              </a:spcBef>
              <a:buClr>
                <a:srgbClr val="336699"/>
              </a:buClr>
              <a:buFont typeface="Wingdings" pitchFamily="2" charset="2"/>
              <a:buChar char="§"/>
            </a:pPr>
            <a:r>
              <a:rPr lang="zh-CN" altLang="en-US" sz="2200" dirty="0">
                <a:latin typeface="Times New Roman" pitchFamily="18" charset="0"/>
              </a:rPr>
              <a:t>代表算法：</a:t>
            </a:r>
            <a:r>
              <a:rPr lang="en-US" altLang="zh-CN" sz="2200" dirty="0">
                <a:latin typeface="Times New Roman" pitchFamily="18" charset="0"/>
              </a:rPr>
              <a:t>K-</a:t>
            </a:r>
            <a:r>
              <a:rPr lang="zh-CN" altLang="en-US" sz="2200" dirty="0">
                <a:latin typeface="Times New Roman" pitchFamily="18" charset="0"/>
              </a:rPr>
              <a:t>均值聚类</a:t>
            </a:r>
            <a:r>
              <a:rPr lang="zh-CN" altLang="en-US" sz="2200" dirty="0" smtClean="0">
                <a:latin typeface="Times New Roman" pitchFamily="18" charset="0"/>
              </a:rPr>
              <a:t>算法、</a:t>
            </a:r>
            <a:r>
              <a:rPr lang="en-US" altLang="zh-CN" sz="2200" dirty="0" err="1" smtClean="0">
                <a:latin typeface="Times New Roman" pitchFamily="18" charset="0"/>
              </a:rPr>
              <a:t>EM</a:t>
            </a:r>
            <a:r>
              <a:rPr lang="zh-CN" altLang="en-US" sz="2200" dirty="0" smtClean="0">
                <a:latin typeface="Times New Roman" pitchFamily="18" charset="0"/>
              </a:rPr>
              <a:t>算法（</a:t>
            </a:r>
            <a:r>
              <a:rPr lang="en-US" altLang="zh-CN" sz="2200" dirty="0" err="1" smtClean="0">
                <a:latin typeface="Times New Roman" pitchFamily="18" charset="0"/>
              </a:rPr>
              <a:t>Exprectation</a:t>
            </a:r>
            <a:r>
              <a:rPr lang="en-US" altLang="zh-CN" sz="2200" dirty="0" smtClean="0">
                <a:latin typeface="Times New Roman" pitchFamily="18" charset="0"/>
              </a:rPr>
              <a:t> Maximization Algorithm </a:t>
            </a:r>
            <a:r>
              <a:rPr lang="zh-CN" altLang="en-US" sz="2200" dirty="0" smtClean="0">
                <a:latin typeface="Times New Roman" pitchFamily="18" charset="0"/>
              </a:rPr>
              <a:t>期望最大化算法）</a:t>
            </a:r>
            <a:endParaRPr lang="en-US" altLang="zh-CN" b="0" dirty="0"/>
          </a:p>
          <a:p>
            <a:r>
              <a:rPr lang="zh-CN" altLang="en-US" b="0" dirty="0" smtClean="0"/>
              <a:t>层次聚类算法则会产生层次性的聚类结果。</a:t>
            </a:r>
            <a:endParaRPr lang="en-US" altLang="zh-CN" b="0" dirty="0" smtClean="0"/>
          </a:p>
          <a:p>
            <a:pPr lvl="2">
              <a:spcBef>
                <a:spcPts val="700"/>
              </a:spcBef>
              <a:buClr>
                <a:srgbClr val="336699"/>
              </a:buClr>
              <a:buFont typeface="Wingdings" pitchFamily="2" charset="2"/>
              <a:buChar char="§"/>
            </a:pPr>
            <a:r>
              <a:rPr lang="zh-CN" altLang="en-US" sz="2200" dirty="0">
                <a:latin typeface="Times New Roman" pitchFamily="18" charset="0"/>
              </a:rPr>
              <a:t>构建具有层次结构的簇</a:t>
            </a:r>
            <a:endParaRPr lang="de-DE" altLang="zh-CN" sz="2200" dirty="0">
              <a:latin typeface="Times New Roman" pitchFamily="18" charset="0"/>
            </a:endParaRPr>
          </a:p>
          <a:p>
            <a:pPr lvl="2">
              <a:spcBef>
                <a:spcPts val="700"/>
              </a:spcBef>
              <a:buClr>
                <a:srgbClr val="336699"/>
              </a:buClr>
              <a:buFont typeface="Wingdings" pitchFamily="2" charset="2"/>
              <a:buChar char="§"/>
            </a:pPr>
            <a:r>
              <a:rPr lang="zh-CN" altLang="en-US" sz="2200" dirty="0">
                <a:latin typeface="Times New Roman" pitchFamily="18" charset="0"/>
              </a:rPr>
              <a:t>自底向上</a:t>
            </a:r>
            <a:r>
              <a:rPr lang="en-US" altLang="zh-CN" sz="2200" dirty="0">
                <a:latin typeface="Times New Roman" pitchFamily="18" charset="0"/>
              </a:rPr>
              <a:t>(</a:t>
            </a:r>
            <a:r>
              <a:rPr lang="de-DE" altLang="zh-CN" sz="2200" dirty="0">
                <a:latin typeface="Times New Roman" pitchFamily="18" charset="0"/>
              </a:rPr>
              <a:t>Bottom-up)</a:t>
            </a:r>
            <a:r>
              <a:rPr lang="zh-CN" altLang="en-US" sz="2200" dirty="0">
                <a:latin typeface="Times New Roman" pitchFamily="18" charset="0"/>
              </a:rPr>
              <a:t>的算法称为凝聚式</a:t>
            </a:r>
            <a:r>
              <a:rPr lang="en-US" altLang="zh-CN" sz="2200" dirty="0">
                <a:latin typeface="Times New Roman" pitchFamily="18" charset="0"/>
              </a:rPr>
              <a:t>(</a:t>
            </a:r>
            <a:r>
              <a:rPr lang="de-DE" altLang="zh-CN" sz="2200" dirty="0">
                <a:latin typeface="Times New Roman" pitchFamily="18" charset="0"/>
              </a:rPr>
              <a:t>agglomerative</a:t>
            </a:r>
            <a:r>
              <a:rPr lang="en-US" altLang="zh-CN" sz="2200" dirty="0">
                <a:latin typeface="Times New Roman" pitchFamily="18" charset="0"/>
              </a:rPr>
              <a:t>)</a:t>
            </a:r>
            <a:r>
              <a:rPr lang="zh-CN" altLang="en-US" sz="2200" dirty="0">
                <a:latin typeface="Times New Roman" pitchFamily="18" charset="0"/>
              </a:rPr>
              <a:t>算法</a:t>
            </a:r>
            <a:endParaRPr lang="de-DE" altLang="zh-CN" sz="2200" dirty="0">
              <a:latin typeface="Times New Roman" pitchFamily="18" charset="0"/>
            </a:endParaRPr>
          </a:p>
          <a:p>
            <a:pPr lvl="2">
              <a:spcBef>
                <a:spcPts val="700"/>
              </a:spcBef>
              <a:buClr>
                <a:srgbClr val="336699"/>
              </a:buClr>
              <a:buFont typeface="Wingdings" pitchFamily="2" charset="2"/>
              <a:buChar char="§"/>
            </a:pPr>
            <a:r>
              <a:rPr lang="zh-CN" altLang="en-US" sz="2200" dirty="0">
                <a:latin typeface="Times New Roman" pitchFamily="18" charset="0"/>
              </a:rPr>
              <a:t>自顶向下</a:t>
            </a:r>
            <a:r>
              <a:rPr lang="en-US" altLang="zh-CN" sz="2200" dirty="0">
                <a:latin typeface="Times New Roman" pitchFamily="18" charset="0"/>
              </a:rPr>
              <a:t>(</a:t>
            </a:r>
            <a:r>
              <a:rPr lang="de-DE" altLang="zh-CN" sz="2200" dirty="0">
                <a:latin typeface="Times New Roman" pitchFamily="18" charset="0"/>
              </a:rPr>
              <a:t>Top-down)</a:t>
            </a:r>
            <a:r>
              <a:rPr lang="zh-CN" altLang="en-US" sz="2200" dirty="0">
                <a:latin typeface="Times New Roman" pitchFamily="18" charset="0"/>
              </a:rPr>
              <a:t>的算法称为分裂式</a:t>
            </a:r>
            <a:r>
              <a:rPr lang="en-US" altLang="zh-CN" sz="2200" dirty="0">
                <a:latin typeface="Times New Roman" pitchFamily="18" charset="0"/>
              </a:rPr>
              <a:t>(</a:t>
            </a:r>
            <a:r>
              <a:rPr lang="de-DE" altLang="zh-CN" sz="2200" dirty="0">
                <a:latin typeface="Times New Roman" pitchFamily="18" charset="0"/>
              </a:rPr>
              <a:t>divisive)</a:t>
            </a:r>
            <a:r>
              <a:rPr lang="zh-CN" altLang="en-US" sz="2200" dirty="0" smtClean="0">
                <a:latin typeface="Times New Roman" pitchFamily="18" charset="0"/>
              </a:rPr>
              <a:t>算法</a:t>
            </a:r>
            <a:endParaRPr lang="en-US" altLang="zh-CN" sz="2200" dirty="0" smtClean="0">
              <a:latin typeface="Times New Roman" pitchFamily="18" charset="0"/>
            </a:endParaRPr>
          </a:p>
          <a:p>
            <a:pPr marL="0" indent="0">
              <a:buNone/>
            </a:pPr>
            <a:endParaRPr lang="en-US" altLang="zh-CN" b="0" dirty="0"/>
          </a:p>
        </p:txBody>
      </p:sp>
    </p:spTree>
    <p:extLst>
      <p:ext uri="{BB962C8B-B14F-4D97-AF65-F5344CB8AC3E}">
        <p14:creationId xmlns:p14="http://schemas.microsoft.com/office/powerpoint/2010/main" val="15230412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聚类的</a:t>
            </a:r>
            <a:r>
              <a:rPr lang="zh-CN" altLang="en-US" dirty="0"/>
              <a:t>应用</a:t>
            </a:r>
          </a:p>
        </p:txBody>
      </p:sp>
      <p:sp>
        <p:nvSpPr>
          <p:cNvPr id="3" name="内容占位符 2"/>
          <p:cNvSpPr>
            <a:spLocks noGrp="1"/>
          </p:cNvSpPr>
          <p:nvPr>
            <p:ph idx="1"/>
          </p:nvPr>
        </p:nvSpPr>
        <p:spPr/>
        <p:txBody>
          <a:bodyPr/>
          <a:lstStyle/>
          <a:p>
            <a:r>
              <a:rPr lang="zh-CN" altLang="en-US" dirty="0">
                <a:latin typeface="Times New Roman" pitchFamily="18" charset="0"/>
                <a:ea typeface="黑体" pitchFamily="49" charset="-122"/>
              </a:rPr>
              <a:t>聚类假设：</a:t>
            </a:r>
            <a:r>
              <a:rPr lang="zh-CN" altLang="zh-CN" dirty="0">
                <a:latin typeface="Times New Roman" pitchFamily="18" charset="0"/>
                <a:ea typeface="黑体" pitchFamily="49" charset="-122"/>
              </a:rPr>
              <a:t>在考虑文档和信息需求之间的相关性时，同一簇中的文档表现互相类似。</a:t>
            </a:r>
            <a:r>
              <a:rPr lang="en-US" altLang="zh-CN" dirty="0">
                <a:latin typeface="Times New Roman" pitchFamily="18" charset="0"/>
                <a:ea typeface="黑体" pitchFamily="49" charset="-122"/>
              </a:rPr>
              <a:t>. </a:t>
            </a:r>
          </a:p>
          <a:p>
            <a:endParaRPr lang="en-US" altLang="zh-CN" dirty="0">
              <a:latin typeface="Times New Roman" pitchFamily="18" charset="0"/>
              <a:ea typeface="黑体" pitchFamily="49" charset="-122"/>
            </a:endParaRPr>
          </a:p>
          <a:p>
            <a:r>
              <a:rPr lang="zh-CN" altLang="en-US" dirty="0">
                <a:latin typeface="Times New Roman" pitchFamily="18" charset="0"/>
                <a:ea typeface="黑体" pitchFamily="49" charset="-122"/>
              </a:rPr>
              <a:t>聚类在</a:t>
            </a:r>
            <a:r>
              <a:rPr lang="en-US" altLang="zh-CN" dirty="0" err="1">
                <a:latin typeface="Times New Roman" pitchFamily="18" charset="0"/>
                <a:ea typeface="黑体" pitchFamily="49" charset="-122"/>
              </a:rPr>
              <a:t>IR</a:t>
            </a:r>
            <a:r>
              <a:rPr lang="zh-CN" altLang="en-US" dirty="0">
                <a:latin typeface="Times New Roman" pitchFamily="18" charset="0"/>
                <a:ea typeface="黑体" pitchFamily="49" charset="-122"/>
              </a:rPr>
              <a:t>中的应用所有应用都直接或间接基于上述聚类假设</a:t>
            </a:r>
            <a:endParaRPr lang="de-DE" altLang="zh-CN" dirty="0">
              <a:latin typeface="Times New Roman" pitchFamily="18" charset="0"/>
              <a:ea typeface="黑体" pitchFamily="49" charset="-122"/>
            </a:endParaRPr>
          </a:p>
          <a:p>
            <a:endParaRPr lang="de-DE" altLang="zh-CN" dirty="0">
              <a:latin typeface="Times New Roman" pitchFamily="18" charset="0"/>
              <a:ea typeface="黑体" pitchFamily="49" charset="-122"/>
            </a:endParaRPr>
          </a:p>
          <a:p>
            <a:r>
              <a:rPr lang="de-DE" altLang="zh-CN" dirty="0">
                <a:latin typeface="Times New Roman" pitchFamily="18" charset="0"/>
                <a:ea typeface="黑体" pitchFamily="49" charset="-122"/>
              </a:rPr>
              <a:t>Van Rijsbergen</a:t>
            </a:r>
            <a:r>
              <a:rPr lang="zh-CN" altLang="en-US" dirty="0">
                <a:latin typeface="Times New Roman" pitchFamily="18" charset="0"/>
                <a:ea typeface="黑体" pitchFamily="49" charset="-122"/>
              </a:rPr>
              <a:t>的原始定义</a:t>
            </a:r>
            <a:r>
              <a:rPr lang="de-DE" altLang="zh-CN" dirty="0">
                <a:latin typeface="Times New Roman" pitchFamily="18" charset="0"/>
                <a:ea typeface="黑体" pitchFamily="49" charset="-122"/>
              </a:rPr>
              <a:t>: “closely </a:t>
            </a:r>
            <a:r>
              <a:rPr lang="en-US" altLang="zh-CN" dirty="0">
                <a:latin typeface="Times New Roman" pitchFamily="18" charset="0"/>
                <a:ea typeface="黑体" pitchFamily="49" charset="-122"/>
              </a:rPr>
              <a:t>associated documents tend to be relevant to the same requests” </a:t>
            </a:r>
            <a:r>
              <a:rPr lang="zh-CN" altLang="en-US" dirty="0">
                <a:latin typeface="Times New Roman" pitchFamily="18" charset="0"/>
                <a:ea typeface="黑体" pitchFamily="49" charset="-122"/>
              </a:rPr>
              <a:t>（彼此密切关联的文档和同一信息需求相关）</a:t>
            </a:r>
            <a:endParaRPr lang="en-US" altLang="zh-CN" dirty="0">
              <a:latin typeface="Times New Roman" pitchFamily="18" charset="0"/>
              <a:ea typeface="黑体" pitchFamily="49" charset="-122"/>
            </a:endParaRPr>
          </a:p>
          <a:p>
            <a:endParaRPr lang="en-US" altLang="zh-CN" b="0" dirty="0"/>
          </a:p>
        </p:txBody>
      </p:sp>
    </p:spTree>
    <p:extLst>
      <p:ext uri="{BB962C8B-B14F-4D97-AF65-F5344CB8AC3E}">
        <p14:creationId xmlns:p14="http://schemas.microsoft.com/office/powerpoint/2010/main" val="925840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分类的定义</a:t>
            </a:r>
            <a:endParaRPr lang="zh-CN" altLang="en-US" dirty="0"/>
          </a:p>
        </p:txBody>
      </p:sp>
      <p:sp>
        <p:nvSpPr>
          <p:cNvPr id="3" name="内容占位符 2"/>
          <p:cNvSpPr>
            <a:spLocks noGrp="1"/>
          </p:cNvSpPr>
          <p:nvPr>
            <p:ph idx="1"/>
          </p:nvPr>
        </p:nvSpPr>
        <p:spPr/>
        <p:txBody>
          <a:bodyPr/>
          <a:lstStyle/>
          <a:p>
            <a:r>
              <a:rPr lang="zh-CN" altLang="en-US" b="0" dirty="0"/>
              <a:t>通过比较事物之间的相似性，把具有某些共同点或相似特征的事物归属于一个不确定集合的逻辑</a:t>
            </a:r>
            <a:r>
              <a:rPr lang="zh-CN" altLang="en-US" b="0" dirty="0" smtClean="0"/>
              <a:t>方法</a:t>
            </a:r>
            <a:endParaRPr lang="en-US" altLang="zh-CN" b="0" dirty="0" smtClean="0"/>
          </a:p>
          <a:p>
            <a:endParaRPr lang="en-US" altLang="zh-CN" b="0" dirty="0"/>
          </a:p>
          <a:p>
            <a:r>
              <a:rPr lang="zh-CN" altLang="en-US" b="0" dirty="0" smtClean="0"/>
              <a:t>面向文本的分类称为文本分类，给定一系列类别，分类是指将给定对象归入一个或者多个类别的过程</a:t>
            </a:r>
            <a:endParaRPr lang="en-US" altLang="zh-CN" b="0" dirty="0" smtClean="0"/>
          </a:p>
          <a:p>
            <a:endParaRPr lang="en-US" altLang="zh-CN" b="0" dirty="0"/>
          </a:p>
          <a:p>
            <a:endParaRPr lang="zh-CN" altLang="en-US" dirty="0"/>
          </a:p>
        </p:txBody>
      </p:sp>
    </p:spTree>
    <p:extLst>
      <p:ext uri="{BB962C8B-B14F-4D97-AF65-F5344CB8AC3E}">
        <p14:creationId xmlns:p14="http://schemas.microsoft.com/office/powerpoint/2010/main" val="9123001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聚类的</a:t>
            </a:r>
            <a:r>
              <a:rPr lang="zh-CN" altLang="en-US" dirty="0"/>
              <a:t>应用</a:t>
            </a:r>
          </a:p>
        </p:txBody>
      </p:sp>
      <p:sp>
        <p:nvSpPr>
          <p:cNvPr id="4" name="Text Box 4"/>
          <p:cNvSpPr txBox="1">
            <a:spLocks noChangeArrowheads="1"/>
          </p:cNvSpPr>
          <p:nvPr/>
        </p:nvSpPr>
        <p:spPr bwMode="auto">
          <a:xfrm>
            <a:off x="7854921" y="-6817"/>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5" name="Table 7"/>
          <p:cNvGraphicFramePr>
            <a:graphicFrameLocks noGrp="1"/>
          </p:cNvGraphicFramePr>
          <p:nvPr>
            <p:extLst>
              <p:ext uri="{D42A27DB-BD31-4B8C-83A1-F6EECF244321}">
                <p14:modId xmlns:p14="http://schemas.microsoft.com/office/powerpoint/2010/main" val="2839996732"/>
              </p:ext>
            </p:extLst>
          </p:nvPr>
        </p:nvGraphicFramePr>
        <p:xfrm>
          <a:off x="395536" y="1196752"/>
          <a:ext cx="8572560" cy="4392698"/>
        </p:xfrm>
        <a:graphic>
          <a:graphicData uri="http://schemas.openxmlformats.org/drawingml/2006/table">
            <a:tbl>
              <a:tblPr firstRow="1" bandRow="1">
                <a:tableStyleId>{5FD0F851-EC5A-4D38-B0AD-8093EC10F338}</a:tableStyleId>
              </a:tblPr>
              <a:tblGrid>
                <a:gridCol w="2857520"/>
                <a:gridCol w="2857520"/>
                <a:gridCol w="2857520"/>
              </a:tblGrid>
              <a:tr h="755290">
                <a:tc>
                  <a:txBody>
                    <a:bodyPr/>
                    <a:lstStyle/>
                    <a:p>
                      <a:r>
                        <a:rPr lang="zh-CN" altLang="en-US" dirty="0" smtClean="0">
                          <a:latin typeface="Times New Roman" pitchFamily="18" charset="0"/>
                        </a:rPr>
                        <a:t>应　　用		</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聚类对象</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优　　点</a:t>
                      </a:r>
                      <a:endParaRPr lang="zh-CN" altLang="en-US" dirty="0">
                        <a:latin typeface="Times New Roman" pitchFamily="18" charset="0"/>
                      </a:endParaRPr>
                    </a:p>
                  </a:txBody>
                  <a:tcPr marL="68580" marR="68580" marT="0" marB="0" anchor="ctr"/>
                </a:tc>
              </a:tr>
              <a:tr h="705822">
                <a:tc>
                  <a:txBody>
                    <a:bodyPr/>
                    <a:lstStyle/>
                    <a:p>
                      <a:r>
                        <a:rPr lang="zh-CN" altLang="en-US" dirty="0" smtClean="0">
                          <a:latin typeface="Times New Roman" pitchFamily="18" charset="0"/>
                        </a:rPr>
                        <a:t>搜索结果聚类	</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搜索结果	</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提供面向用户的更有效的展示</a:t>
                      </a:r>
                      <a:endParaRPr lang="zh-CN" altLang="en-US" dirty="0">
                        <a:latin typeface="Times New Roman" pitchFamily="18" charset="0"/>
                      </a:endParaRPr>
                    </a:p>
                  </a:txBody>
                  <a:tcPr marL="68580" marR="68580" marT="0" marB="0" anchor="ctr"/>
                </a:tc>
              </a:tr>
              <a:tr h="818966">
                <a:tc>
                  <a:txBody>
                    <a:bodyPr/>
                    <a:lstStyle/>
                    <a:p>
                      <a:r>
                        <a:rPr lang="zh-CN" altLang="en-US" dirty="0" smtClean="0">
                          <a:latin typeface="Times New Roman" pitchFamily="18" charset="0"/>
                        </a:rPr>
                        <a:t>“分散</a:t>
                      </a:r>
                      <a:r>
                        <a:rPr lang="en-US" altLang="zh-CN" dirty="0" smtClean="0">
                          <a:latin typeface="Times New Roman" pitchFamily="18" charset="0"/>
                        </a:rPr>
                        <a:t>—</a:t>
                      </a:r>
                      <a:r>
                        <a:rPr lang="zh-CN" altLang="en-US" dirty="0" smtClean="0">
                          <a:latin typeface="Times New Roman" pitchFamily="18" charset="0"/>
                        </a:rPr>
                        <a:t>集中”界面	</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文档集和文档子集</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提供了另一种用户界面，即不需要人工输入关键词的搜索界面</a:t>
                      </a:r>
                      <a:endParaRPr lang="zh-CN" altLang="en-US" dirty="0">
                        <a:latin typeface="Times New Roman" pitchFamily="18" charset="0"/>
                      </a:endParaRPr>
                    </a:p>
                  </a:txBody>
                  <a:tcPr marL="68580" marR="68580" marT="0" marB="0" anchor="ctr"/>
                </a:tc>
              </a:tr>
              <a:tr h="716086">
                <a:tc>
                  <a:txBody>
                    <a:bodyPr/>
                    <a:lstStyle/>
                    <a:p>
                      <a:r>
                        <a:rPr lang="zh-CN" altLang="en-US" dirty="0" smtClean="0">
                          <a:latin typeface="Times New Roman" pitchFamily="18" charset="0"/>
                        </a:rPr>
                        <a:t>文档集聚类</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文档集</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提供了一种面向探索式浏览的有效的信息展示方法</a:t>
                      </a:r>
                      <a:endParaRPr lang="zh-CN" altLang="en-US" dirty="0">
                        <a:latin typeface="Times New Roman" pitchFamily="18" charset="0"/>
                      </a:endParaRPr>
                    </a:p>
                  </a:txBody>
                  <a:tcPr marL="68580" marR="68580" marT="0" marB="0" anchor="ctr"/>
                </a:tc>
              </a:tr>
              <a:tr h="696270">
                <a:tc>
                  <a:txBody>
                    <a:bodyPr/>
                    <a:lstStyle/>
                    <a:p>
                      <a:r>
                        <a:rPr lang="zh-CN" altLang="en-US" dirty="0" smtClean="0">
                          <a:latin typeface="Times New Roman" pitchFamily="18" charset="0"/>
                        </a:rPr>
                        <a:t>基于语言建模的</a:t>
                      </a:r>
                      <a:r>
                        <a:rPr lang="en-US" altLang="zh-CN" smtClean="0">
                          <a:latin typeface="Times New Roman" pitchFamily="18" charset="0"/>
                        </a:rPr>
                        <a:t>IR</a:t>
                      </a:r>
                      <a:r>
                        <a:rPr lang="zh-CN" altLang="en-US" smtClean="0">
                          <a:latin typeface="Times New Roman" pitchFamily="18" charset="0"/>
                        </a:rPr>
                        <a:t>文档</a:t>
                      </a:r>
                      <a:r>
                        <a:rPr lang="zh-CN" altLang="en-US" dirty="0" smtClean="0">
                          <a:latin typeface="Times New Roman" pitchFamily="18" charset="0"/>
                        </a:rPr>
                        <a:t>集</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文档集</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提高了正确率和</a:t>
                      </a:r>
                      <a:r>
                        <a:rPr lang="en-US" altLang="zh-CN" dirty="0" smtClean="0">
                          <a:latin typeface="Times New Roman" pitchFamily="18" charset="0"/>
                        </a:rPr>
                        <a:t>/</a:t>
                      </a:r>
                      <a:r>
                        <a:rPr lang="zh-CN" altLang="en-US" dirty="0" smtClean="0">
                          <a:latin typeface="Times New Roman" pitchFamily="18" charset="0"/>
                        </a:rPr>
                        <a:t>或召回率</a:t>
                      </a:r>
                      <a:endParaRPr lang="zh-CN" altLang="en-US" dirty="0">
                        <a:latin typeface="Times New Roman" pitchFamily="18" charset="0"/>
                      </a:endParaRPr>
                    </a:p>
                  </a:txBody>
                  <a:tcPr marL="68580" marR="68580" marT="0" marB="0" anchor="ctr"/>
                </a:tc>
              </a:tr>
              <a:tr h="69627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latin typeface="Times New Roman" pitchFamily="18" charset="0"/>
                        </a:rPr>
                        <a:t>基于聚类的检索	</a:t>
                      </a:r>
                      <a:endParaRPr lang="zh-CN" altLang="en-US" dirty="0">
                        <a:latin typeface="Times New Roman" pitchFamily="18" charset="0"/>
                      </a:endParaRPr>
                    </a:p>
                  </a:txBody>
                  <a:tcPr marL="68580" marR="68580" marT="0" marB="0" anchor="ctr"/>
                </a:tc>
                <a:tc>
                  <a:txBody>
                    <a:bodyPr/>
                    <a:lstStyle/>
                    <a:p>
                      <a:r>
                        <a:rPr lang="zh-CN" altLang="en-US" dirty="0" smtClean="0">
                          <a:latin typeface="Times New Roman" pitchFamily="18" charset="0"/>
                        </a:rPr>
                        <a:t>文档集</a:t>
                      </a:r>
                      <a:endParaRPr lang="zh-CN" altLang="en-US" dirty="0">
                        <a:latin typeface="Times New Roman" pitchFamily="18" charset="0"/>
                      </a:endParaRPr>
                    </a:p>
                  </a:txBody>
                  <a:tcPr marL="68580" marR="6858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latin typeface="Times New Roman" pitchFamily="18" charset="0"/>
                        </a:rPr>
                        <a:t>加快了搜索的速度</a:t>
                      </a:r>
                      <a:endParaRPr lang="zh-CN" altLang="en-US" dirty="0">
                        <a:latin typeface="Times New Roman" pitchFamily="18" charset="0"/>
                      </a:endParaRPr>
                    </a:p>
                  </a:txBody>
                  <a:tcPr marL="68580" marR="68580" marT="0" marB="0" anchor="ctr"/>
                </a:tc>
              </a:tr>
            </a:tbl>
          </a:graphicData>
        </a:graphic>
      </p:graphicFrame>
    </p:spTree>
    <p:extLst>
      <p:ext uri="{BB962C8B-B14F-4D97-AF65-F5344CB8AC3E}">
        <p14:creationId xmlns:p14="http://schemas.microsoft.com/office/powerpoint/2010/main" val="2800207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a:t>
            </a:r>
            <a:r>
              <a:rPr lang="zh-CN" altLang="en-US" dirty="0" smtClean="0"/>
              <a:t>均值聚类算法</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itchFamily="18" charset="0"/>
              </a:rPr>
              <a:t>或许</a:t>
            </a:r>
            <a:r>
              <a:rPr lang="zh-CN" altLang="en-US" dirty="0">
                <a:latin typeface="Times New Roman" pitchFamily="18" charset="0"/>
              </a:rPr>
              <a:t>是最著名的聚类</a:t>
            </a:r>
            <a:r>
              <a:rPr lang="zh-CN" altLang="en-US" dirty="0" smtClean="0">
                <a:latin typeface="Times New Roman" pitchFamily="18" charset="0"/>
              </a:rPr>
              <a:t>算法</a:t>
            </a:r>
            <a:endParaRPr lang="en-US" altLang="zh-CN" dirty="0" smtClean="0">
              <a:latin typeface="Times New Roman" pitchFamily="18" charset="0"/>
            </a:endParaRPr>
          </a:p>
          <a:p>
            <a:endParaRPr lang="en-US" altLang="zh-CN" dirty="0" smtClean="0">
              <a:latin typeface="Times New Roman" pitchFamily="18" charset="0"/>
            </a:endParaRPr>
          </a:p>
          <a:p>
            <a:r>
              <a:rPr lang="zh-CN" altLang="en-US" dirty="0" smtClean="0">
                <a:latin typeface="Times New Roman" pitchFamily="18" charset="0"/>
              </a:rPr>
              <a:t>算法</a:t>
            </a:r>
            <a:r>
              <a:rPr lang="zh-CN" altLang="en-US" dirty="0">
                <a:latin typeface="Times New Roman" pitchFamily="18" charset="0"/>
              </a:rPr>
              <a:t>十分简单，但是在很多情况下效果</a:t>
            </a:r>
            <a:r>
              <a:rPr lang="zh-CN" altLang="en-US" dirty="0" smtClean="0">
                <a:latin typeface="Times New Roman" pitchFamily="18" charset="0"/>
              </a:rPr>
              <a:t>不错</a:t>
            </a:r>
            <a:endParaRPr lang="en-US" altLang="zh-CN" dirty="0" smtClean="0">
              <a:latin typeface="Times New Roman" pitchFamily="18" charset="0"/>
            </a:endParaRPr>
          </a:p>
          <a:p>
            <a:endParaRPr lang="en-US" altLang="zh-CN" dirty="0" smtClean="0">
              <a:latin typeface="Times New Roman" pitchFamily="18" charset="0"/>
            </a:endParaRPr>
          </a:p>
          <a:p>
            <a:r>
              <a:rPr lang="zh-CN" altLang="en-US" dirty="0" smtClean="0">
                <a:latin typeface="Times New Roman" pitchFamily="18" charset="0"/>
              </a:rPr>
              <a:t>是</a:t>
            </a:r>
            <a:r>
              <a:rPr lang="zh-CN" altLang="en-US" dirty="0">
                <a:latin typeface="Times New Roman" pitchFamily="18" charset="0"/>
              </a:rPr>
              <a:t>文档聚类的默认或基准</a:t>
            </a:r>
            <a:r>
              <a:rPr lang="zh-CN" altLang="en-US" dirty="0" smtClean="0">
                <a:latin typeface="Times New Roman" pitchFamily="18" charset="0"/>
              </a:rPr>
              <a:t>算法</a:t>
            </a:r>
            <a:endParaRPr lang="en-US" altLang="zh-CN" dirty="0">
              <a:latin typeface="Times New Roman" pitchFamily="18" charset="0"/>
            </a:endParaRPr>
          </a:p>
        </p:txBody>
      </p:sp>
    </p:spTree>
    <p:extLst>
      <p:ext uri="{BB962C8B-B14F-4D97-AF65-F5344CB8AC3E}">
        <p14:creationId xmlns:p14="http://schemas.microsoft.com/office/powerpoint/2010/main" val="17151360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a:t>
            </a:r>
            <a:r>
              <a:rPr lang="zh-CN" altLang="en-US" dirty="0" smtClean="0"/>
              <a:t>均值聚类算法</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itchFamily="18" charset="0"/>
              </a:rPr>
              <a:t>或许</a:t>
            </a:r>
            <a:r>
              <a:rPr lang="zh-CN" altLang="en-US" dirty="0">
                <a:latin typeface="Times New Roman" pitchFamily="18" charset="0"/>
              </a:rPr>
              <a:t>是最著名的聚类</a:t>
            </a:r>
            <a:r>
              <a:rPr lang="zh-CN" altLang="en-US" dirty="0" smtClean="0">
                <a:latin typeface="Times New Roman" pitchFamily="18" charset="0"/>
              </a:rPr>
              <a:t>算法</a:t>
            </a:r>
            <a:endParaRPr lang="en-US" altLang="zh-CN" dirty="0">
              <a:latin typeface="Times New Roman" pitchFamily="18" charset="0"/>
            </a:endParaRPr>
          </a:p>
          <a:p>
            <a:r>
              <a:rPr lang="en-US" altLang="zh-CN" dirty="0" smtClean="0">
                <a:latin typeface="Times New Roman" pitchFamily="18" charset="0"/>
              </a:rPr>
              <a:t>K-</a:t>
            </a:r>
            <a:r>
              <a:rPr lang="zh-CN" altLang="en-US" dirty="0">
                <a:latin typeface="Times New Roman" pitchFamily="18" charset="0"/>
              </a:rPr>
              <a:t>均值聚类算法中的每个簇都定义为其质心</a:t>
            </a:r>
            <a:r>
              <a:rPr lang="zh-CN" altLang="en-US" dirty="0" smtClean="0">
                <a:latin typeface="Times New Roman" pitchFamily="18" charset="0"/>
              </a:rPr>
              <a:t>向量</a:t>
            </a:r>
            <a:endParaRPr lang="en-US" altLang="zh-CN" dirty="0" smtClean="0">
              <a:latin typeface="Times New Roman" pitchFamily="18" charset="0"/>
            </a:endParaRPr>
          </a:p>
          <a:p>
            <a:r>
              <a:rPr lang="zh-CN" altLang="en-US" dirty="0" smtClean="0">
                <a:latin typeface="Times New Roman" pitchFamily="18" charset="0"/>
              </a:rPr>
              <a:t>划分</a:t>
            </a:r>
            <a:r>
              <a:rPr lang="zh-CN" altLang="en-US" dirty="0">
                <a:latin typeface="Times New Roman" pitchFamily="18" charset="0"/>
              </a:rPr>
              <a:t>准则： 使得所有文档到其所在簇的质心向量的平方和</a:t>
            </a:r>
            <a:r>
              <a:rPr lang="zh-CN" altLang="en-US" dirty="0" smtClean="0">
                <a:latin typeface="Times New Roman" pitchFamily="18" charset="0"/>
              </a:rPr>
              <a:t>最小</a:t>
            </a:r>
            <a:endParaRPr lang="en-US" altLang="zh-CN" dirty="0" smtClean="0">
              <a:latin typeface="Times New Roman" pitchFamily="18" charset="0"/>
            </a:endParaRPr>
          </a:p>
          <a:p>
            <a:r>
              <a:rPr lang="zh-CN" altLang="en-US" dirty="0" smtClean="0">
                <a:latin typeface="Times New Roman" pitchFamily="18" charset="0"/>
              </a:rPr>
              <a:t>质心</a:t>
            </a:r>
            <a:r>
              <a:rPr lang="zh-CN" altLang="en-US" dirty="0">
                <a:latin typeface="Times New Roman" pitchFamily="18" charset="0"/>
              </a:rPr>
              <a:t>向量的定义：</a:t>
            </a:r>
            <a:endParaRPr lang="de-DE" altLang="zh-CN" dirty="0">
              <a:latin typeface="Times New Roman" pitchFamily="18" charset="0"/>
            </a:endParaRPr>
          </a:p>
          <a:p>
            <a:pPr lvl="1">
              <a:buClr>
                <a:srgbClr val="336699"/>
              </a:buClr>
            </a:pPr>
            <a:endParaRPr lang="en-US" altLang="zh-CN" dirty="0">
              <a:latin typeface="Times New Roman" pitchFamily="18" charset="0"/>
            </a:endParaRPr>
          </a:p>
          <a:p>
            <a:pPr lvl="1">
              <a:buClr>
                <a:srgbClr val="336699"/>
              </a:buClr>
            </a:pPr>
            <a:endParaRPr lang="de-DE" altLang="zh-CN" dirty="0">
              <a:latin typeface="Times New Roman" pitchFamily="18" charset="0"/>
            </a:endParaRPr>
          </a:p>
          <a:p>
            <a:pPr lvl="1">
              <a:buClr>
                <a:srgbClr val="336699"/>
              </a:buClr>
            </a:pPr>
            <a:r>
              <a:rPr lang="de-DE" altLang="zh-CN" dirty="0">
                <a:latin typeface="Times New Roman" pitchFamily="18" charset="0"/>
              </a:rPr>
              <a:t>	</a:t>
            </a:r>
          </a:p>
          <a:p>
            <a:pPr lvl="1">
              <a:buClr>
                <a:srgbClr val="336699"/>
              </a:buClr>
            </a:pPr>
            <a:r>
              <a:rPr lang="zh-CN" altLang="en-US" dirty="0">
                <a:latin typeface="Times New Roman" pitchFamily="18" charset="0"/>
              </a:rPr>
              <a:t>其中</a:t>
            </a:r>
            <a:r>
              <a:rPr lang="en-US" altLang="zh-CN" dirty="0">
                <a:latin typeface="Times New Roman" pitchFamily="18" charset="0"/>
              </a:rPr>
              <a:t> </a:t>
            </a:r>
            <a:r>
              <a:rPr lang="en-US" altLang="zh-CN" i="1" dirty="0">
                <a:latin typeface="Times New Roman" pitchFamily="18" charset="0"/>
              </a:rPr>
              <a:t>ω</a:t>
            </a:r>
            <a:r>
              <a:rPr lang="en-US" altLang="zh-CN" dirty="0">
                <a:latin typeface="Times New Roman" pitchFamily="18" charset="0"/>
              </a:rPr>
              <a:t> </a:t>
            </a:r>
            <a:r>
              <a:rPr lang="zh-CN" altLang="en-US" dirty="0">
                <a:latin typeface="Times New Roman" pitchFamily="18" charset="0"/>
              </a:rPr>
              <a:t>代表一个</a:t>
            </a:r>
            <a:r>
              <a:rPr lang="zh-CN" altLang="en-US" dirty="0" smtClean="0">
                <a:latin typeface="Times New Roman" pitchFamily="18" charset="0"/>
              </a:rPr>
              <a:t>簇</a:t>
            </a:r>
            <a:endParaRPr lang="en-US" altLang="zh-CN" dirty="0" smtClean="0">
              <a:latin typeface="Times New Roman" pitchFamily="18" charset="0"/>
            </a:endParaRPr>
          </a:p>
          <a:p>
            <a:pPr lvl="1">
              <a:buClr>
                <a:srgbClr val="336699"/>
              </a:buClr>
            </a:pPr>
            <a:r>
              <a:rPr lang="zh-CN" altLang="en-US" dirty="0" smtClean="0">
                <a:latin typeface="Times New Roman" pitchFamily="18" charset="0"/>
              </a:rPr>
              <a:t>通过</a:t>
            </a:r>
            <a:r>
              <a:rPr lang="zh-CN" altLang="en-US" dirty="0">
                <a:latin typeface="Times New Roman" pitchFamily="18" charset="0"/>
              </a:rPr>
              <a:t>下列两步来实现目标优化</a:t>
            </a:r>
            <a:r>
              <a:rPr lang="de-DE" altLang="zh-CN" dirty="0" smtClean="0">
                <a:latin typeface="Times New Roman" pitchFamily="18" charset="0"/>
              </a:rPr>
              <a:t>:</a:t>
            </a:r>
          </a:p>
          <a:p>
            <a:pPr lvl="2">
              <a:buClr>
                <a:srgbClr val="336699"/>
              </a:buClr>
            </a:pPr>
            <a:r>
              <a:rPr lang="zh-CN" altLang="en-US" sz="2200" dirty="0" smtClean="0">
                <a:solidFill>
                  <a:srgbClr val="0070C0"/>
                </a:solidFill>
                <a:latin typeface="Times New Roman" pitchFamily="18" charset="0"/>
              </a:rPr>
              <a:t>重分配</a:t>
            </a:r>
            <a:r>
              <a:rPr lang="en-US" altLang="zh-CN" sz="2200" dirty="0">
                <a:solidFill>
                  <a:srgbClr val="0070C0"/>
                </a:solidFill>
                <a:latin typeface="Times New Roman" pitchFamily="18" charset="0"/>
              </a:rPr>
              <a:t>(reassignment)</a:t>
            </a:r>
            <a:r>
              <a:rPr lang="en-US" altLang="zh-CN" sz="2200" dirty="0">
                <a:latin typeface="Times New Roman" pitchFamily="18" charset="0"/>
              </a:rPr>
              <a:t>: </a:t>
            </a:r>
            <a:r>
              <a:rPr lang="zh-CN" altLang="en-US" sz="2200" dirty="0">
                <a:latin typeface="Times New Roman" pitchFamily="18" charset="0"/>
              </a:rPr>
              <a:t>将每篇文档分配给离它最近的</a:t>
            </a:r>
            <a:r>
              <a:rPr lang="zh-CN" altLang="en-US" sz="2200" dirty="0" smtClean="0">
                <a:latin typeface="Times New Roman" pitchFamily="18" charset="0"/>
              </a:rPr>
              <a:t>簇</a:t>
            </a:r>
            <a:endParaRPr lang="en-US" altLang="zh-CN" sz="2200" dirty="0" smtClean="0">
              <a:latin typeface="Times New Roman" pitchFamily="18" charset="0"/>
            </a:endParaRPr>
          </a:p>
          <a:p>
            <a:pPr lvl="2">
              <a:buClr>
                <a:srgbClr val="336699"/>
              </a:buClr>
            </a:pPr>
            <a:r>
              <a:rPr lang="zh-CN" altLang="en-US" sz="2200" dirty="0" smtClean="0">
                <a:solidFill>
                  <a:srgbClr val="0070C0"/>
                </a:solidFill>
                <a:latin typeface="Times New Roman" pitchFamily="18" charset="0"/>
              </a:rPr>
              <a:t>重</a:t>
            </a:r>
            <a:r>
              <a:rPr lang="zh-CN" altLang="en-US" sz="2200" dirty="0">
                <a:solidFill>
                  <a:srgbClr val="0070C0"/>
                </a:solidFill>
                <a:latin typeface="Times New Roman" pitchFamily="18" charset="0"/>
              </a:rPr>
              <a:t>计算</a:t>
            </a:r>
            <a:r>
              <a:rPr lang="en-US" altLang="zh-CN" sz="2200" dirty="0">
                <a:solidFill>
                  <a:srgbClr val="0070C0"/>
                </a:solidFill>
                <a:latin typeface="Times New Roman" pitchFamily="18" charset="0"/>
              </a:rPr>
              <a:t>(</a:t>
            </a:r>
            <a:r>
              <a:rPr lang="en-US" altLang="zh-CN" sz="2200" dirty="0" err="1">
                <a:solidFill>
                  <a:srgbClr val="0070C0"/>
                </a:solidFill>
                <a:latin typeface="Times New Roman" pitchFamily="18" charset="0"/>
              </a:rPr>
              <a:t>recomputation</a:t>
            </a:r>
            <a:r>
              <a:rPr lang="en-US" altLang="zh-CN" sz="2200" dirty="0">
                <a:solidFill>
                  <a:srgbClr val="0070C0"/>
                </a:solidFill>
                <a:latin typeface="Times New Roman" pitchFamily="18" charset="0"/>
              </a:rPr>
              <a:t>)</a:t>
            </a:r>
            <a:r>
              <a:rPr lang="en-US" altLang="zh-CN" sz="2200" dirty="0">
                <a:latin typeface="Times New Roman" pitchFamily="18" charset="0"/>
              </a:rPr>
              <a:t>: </a:t>
            </a:r>
            <a:r>
              <a:rPr lang="zh-CN" altLang="en-US" sz="2200" dirty="0">
                <a:latin typeface="Times New Roman" pitchFamily="18" charset="0"/>
              </a:rPr>
              <a:t>重新计算每个簇的质心向量</a:t>
            </a:r>
            <a:endParaRPr lang="en-US" altLang="zh-CN" sz="2200" dirty="0">
              <a:latin typeface="Times New Roman" pitchFamily="18" charset="0"/>
            </a:endParaRPr>
          </a:p>
        </p:txBody>
      </p:sp>
      <p:pic>
        <p:nvPicPr>
          <p:cNvPr id="4" name="Picture 5" descr="1638.png"/>
          <p:cNvPicPr>
            <a:picLocks noChangeAspect="1"/>
          </p:cNvPicPr>
          <p:nvPr/>
        </p:nvPicPr>
        <p:blipFill>
          <a:blip r:embed="rId3" cstate="print"/>
          <a:stretch>
            <a:fillRect/>
          </a:stretch>
        </p:blipFill>
        <p:spPr>
          <a:xfrm>
            <a:off x="3203848" y="3140968"/>
            <a:ext cx="2332560" cy="834950"/>
          </a:xfrm>
          <a:prstGeom prst="rect">
            <a:avLst/>
          </a:prstGeom>
        </p:spPr>
      </p:pic>
    </p:spTree>
    <p:extLst>
      <p:ext uri="{BB962C8B-B14F-4D97-AF65-F5344CB8AC3E}">
        <p14:creationId xmlns:p14="http://schemas.microsoft.com/office/powerpoint/2010/main" val="1800331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层次凝聚式聚类</a:t>
            </a:r>
            <a:endParaRPr lang="zh-CN" altLang="en-US" dirty="0"/>
          </a:p>
        </p:txBody>
      </p:sp>
      <p:sp>
        <p:nvSpPr>
          <p:cNvPr id="3" name="内容占位符 2"/>
          <p:cNvSpPr>
            <a:spLocks noGrp="1"/>
          </p:cNvSpPr>
          <p:nvPr>
            <p:ph idx="1"/>
          </p:nvPr>
        </p:nvSpPr>
        <p:spPr/>
        <p:txBody>
          <a:bodyPr/>
          <a:lstStyle/>
          <a:p>
            <a:r>
              <a:rPr lang="en-US" altLang="zh-CN" dirty="0" err="1" smtClean="0">
                <a:latin typeface="Times New Roman" pitchFamily="18" charset="0"/>
              </a:rPr>
              <a:t>HAC</a:t>
            </a:r>
            <a:r>
              <a:rPr lang="zh-CN" altLang="en-US" dirty="0">
                <a:latin typeface="Times New Roman" pitchFamily="18" charset="0"/>
              </a:rPr>
              <a:t>会生成一棵二叉树形式的类别</a:t>
            </a:r>
            <a:r>
              <a:rPr lang="zh-CN" altLang="en-US" dirty="0" smtClean="0">
                <a:latin typeface="Times New Roman" pitchFamily="18" charset="0"/>
              </a:rPr>
              <a:t>层次结构</a:t>
            </a:r>
            <a:endParaRPr lang="en-US" altLang="zh-CN" dirty="0" smtClean="0">
              <a:latin typeface="Times New Roman" pitchFamily="18" charset="0"/>
            </a:endParaRPr>
          </a:p>
          <a:p>
            <a:r>
              <a:rPr lang="zh-CN" altLang="en-US" dirty="0" smtClean="0">
                <a:latin typeface="Times New Roman" pitchFamily="18" charset="0"/>
              </a:rPr>
              <a:t>到</a:t>
            </a:r>
            <a:r>
              <a:rPr lang="zh-CN" altLang="en-US" dirty="0">
                <a:latin typeface="Times New Roman" pitchFamily="18" charset="0"/>
              </a:rPr>
              <a:t>目前为止，我们的相似度都定义在文档之间，现在我们假设相似度定义在两个簇</a:t>
            </a:r>
            <a:r>
              <a:rPr lang="zh-CN" altLang="en-US" dirty="0" smtClean="0">
                <a:latin typeface="Times New Roman" pitchFamily="18" charset="0"/>
              </a:rPr>
              <a:t>之间</a:t>
            </a:r>
            <a:endParaRPr lang="en-US" altLang="zh-CN" dirty="0" smtClean="0">
              <a:latin typeface="Times New Roman" pitchFamily="18" charset="0"/>
            </a:endParaRPr>
          </a:p>
          <a:p>
            <a:r>
              <a:rPr lang="zh-CN" altLang="en-US" dirty="0" smtClean="0">
                <a:latin typeface="Times New Roman" pitchFamily="18" charset="0"/>
              </a:rPr>
              <a:t>接下来</a:t>
            </a:r>
            <a:r>
              <a:rPr lang="zh-CN" altLang="en-US" dirty="0">
                <a:latin typeface="Times New Roman" pitchFamily="18" charset="0"/>
              </a:rPr>
              <a:t>我们考察不同的簇相似度</a:t>
            </a:r>
            <a:r>
              <a:rPr lang="zh-CN" altLang="en-US" dirty="0" smtClean="0">
                <a:latin typeface="Times New Roman" pitchFamily="18" charset="0"/>
              </a:rPr>
              <a:t>计算方法</a:t>
            </a:r>
            <a:endParaRPr lang="en-US" altLang="zh-CN" dirty="0">
              <a:latin typeface="Times New Roman" pitchFamily="18" charset="0"/>
            </a:endParaRPr>
          </a:p>
          <a:p>
            <a:pPr lvl="1"/>
            <a:r>
              <a:rPr lang="zh-CN" altLang="en-US" dirty="0" smtClean="0">
                <a:latin typeface="Times New Roman" pitchFamily="18" charset="0"/>
              </a:rPr>
              <a:t>一</a:t>
            </a:r>
            <a:r>
              <a:rPr lang="zh-CN" altLang="en-US" dirty="0">
                <a:latin typeface="Times New Roman" pitchFamily="18" charset="0"/>
              </a:rPr>
              <a:t>开始每篇文档作为一个独立的</a:t>
            </a:r>
            <a:r>
              <a:rPr lang="zh-CN" altLang="en-US" dirty="0" smtClean="0">
                <a:latin typeface="Times New Roman" pitchFamily="18" charset="0"/>
              </a:rPr>
              <a:t>簇</a:t>
            </a:r>
            <a:endParaRPr lang="en-US" altLang="zh-CN" dirty="0" smtClean="0">
              <a:solidFill>
                <a:srgbClr val="0070C0"/>
              </a:solidFill>
              <a:latin typeface="Times New Roman" pitchFamily="18" charset="0"/>
            </a:endParaRPr>
          </a:p>
          <a:p>
            <a:pPr lvl="1"/>
            <a:r>
              <a:rPr lang="zh-CN" altLang="en-US" dirty="0" smtClean="0">
                <a:latin typeface="Times New Roman" pitchFamily="18" charset="0"/>
              </a:rPr>
              <a:t>然后</a:t>
            </a:r>
            <a:r>
              <a:rPr lang="zh-CN" altLang="en-US" dirty="0">
                <a:latin typeface="Times New Roman" pitchFamily="18" charset="0"/>
              </a:rPr>
              <a:t>，将其中最相似的两个簇进行</a:t>
            </a:r>
            <a:r>
              <a:rPr lang="zh-CN" altLang="en-US" dirty="0" smtClean="0">
                <a:latin typeface="Times New Roman" pitchFamily="18" charset="0"/>
              </a:rPr>
              <a:t>合并</a:t>
            </a:r>
            <a:endParaRPr lang="en-US" altLang="zh-CN" dirty="0" smtClean="0">
              <a:latin typeface="Times New Roman" pitchFamily="18" charset="0"/>
            </a:endParaRPr>
          </a:p>
          <a:p>
            <a:pPr lvl="1"/>
            <a:r>
              <a:rPr lang="zh-CN" altLang="en-US" dirty="0" smtClean="0">
                <a:latin typeface="Times New Roman" pitchFamily="18" charset="0"/>
              </a:rPr>
              <a:t>重复</a:t>
            </a:r>
            <a:r>
              <a:rPr lang="zh-CN" altLang="en-US" dirty="0">
                <a:latin typeface="Times New Roman" pitchFamily="18" charset="0"/>
              </a:rPr>
              <a:t>上一步直至仅剩一个</a:t>
            </a:r>
            <a:r>
              <a:rPr lang="zh-CN" altLang="en-US" dirty="0" smtClean="0">
                <a:latin typeface="Times New Roman" pitchFamily="18" charset="0"/>
              </a:rPr>
              <a:t>簇</a:t>
            </a:r>
            <a:endParaRPr lang="en-US" altLang="zh-CN" dirty="0" smtClean="0">
              <a:latin typeface="Times New Roman" pitchFamily="18" charset="0"/>
            </a:endParaRPr>
          </a:p>
          <a:p>
            <a:pPr lvl="1"/>
            <a:r>
              <a:rPr lang="zh-CN" altLang="en-US" dirty="0" smtClean="0">
                <a:latin typeface="Times New Roman" pitchFamily="18" charset="0"/>
              </a:rPr>
              <a:t>整个</a:t>
            </a:r>
            <a:r>
              <a:rPr lang="zh-CN" altLang="en-US" dirty="0">
                <a:latin typeface="Times New Roman" pitchFamily="18" charset="0"/>
              </a:rPr>
              <a:t>合并的历史构成一个</a:t>
            </a:r>
            <a:r>
              <a:rPr lang="zh-CN" altLang="en-US" dirty="0" smtClean="0">
                <a:latin typeface="Times New Roman" pitchFamily="18" charset="0"/>
              </a:rPr>
              <a:t>二叉树</a:t>
            </a:r>
            <a:endParaRPr lang="de-DE" altLang="zh-CN" dirty="0" smtClean="0">
              <a:latin typeface="Times New Roman" pitchFamily="18" charset="0"/>
            </a:endParaRPr>
          </a:p>
          <a:p>
            <a:pPr lvl="1"/>
            <a:r>
              <a:rPr lang="zh-CN" altLang="en-US" dirty="0" smtClean="0">
                <a:latin typeface="Times New Roman" pitchFamily="18" charset="0"/>
              </a:rPr>
              <a:t>一</a:t>
            </a:r>
            <a:r>
              <a:rPr lang="zh-CN" altLang="en-US" dirty="0">
                <a:latin typeface="Times New Roman" pitchFamily="18" charset="0"/>
              </a:rPr>
              <a:t>个标准的描述层次聚类合并历史的方法是采用树状图</a:t>
            </a:r>
            <a:r>
              <a:rPr lang="en-US" altLang="zh-CN" dirty="0">
                <a:latin typeface="Times New Roman" pitchFamily="18" charset="0"/>
              </a:rPr>
              <a:t>(</a:t>
            </a:r>
            <a:r>
              <a:rPr lang="en-US" altLang="zh-CN" dirty="0" err="1">
                <a:solidFill>
                  <a:srgbClr val="0070C0"/>
                </a:solidFill>
                <a:latin typeface="Times New Roman" pitchFamily="18" charset="0"/>
              </a:rPr>
              <a:t>dendrogram</a:t>
            </a:r>
            <a:r>
              <a:rPr lang="en-US" altLang="zh-CN" dirty="0">
                <a:latin typeface="Times New Roman" pitchFamily="18" charset="0"/>
              </a:rPr>
              <a:t>)</a:t>
            </a:r>
          </a:p>
          <a:p>
            <a:endParaRPr lang="en-US" altLang="zh-CN" dirty="0">
              <a:latin typeface="Times New Roman" pitchFamily="18" charset="0"/>
            </a:endParaRPr>
          </a:p>
        </p:txBody>
      </p:sp>
    </p:spTree>
    <p:extLst>
      <p:ext uri="{BB962C8B-B14F-4D97-AF65-F5344CB8AC3E}">
        <p14:creationId xmlns:p14="http://schemas.microsoft.com/office/powerpoint/2010/main" val="2920551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分裂式聚类</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itchFamily="18" charset="0"/>
              </a:rPr>
              <a:t>分裂</a:t>
            </a:r>
            <a:r>
              <a:rPr lang="zh-CN" altLang="en-US" dirty="0">
                <a:latin typeface="Times New Roman" pitchFamily="18" charset="0"/>
              </a:rPr>
              <a:t>式聚类是从顶</a:t>
            </a:r>
            <a:r>
              <a:rPr lang="zh-CN" altLang="en-US" dirty="0" smtClean="0">
                <a:latin typeface="Times New Roman" pitchFamily="18" charset="0"/>
              </a:rPr>
              <a:t>往下</a:t>
            </a:r>
            <a:endParaRPr lang="de-DE" altLang="zh-CN" dirty="0" smtClean="0">
              <a:latin typeface="Times New Roman" pitchFamily="18" charset="0"/>
            </a:endParaRPr>
          </a:p>
          <a:p>
            <a:r>
              <a:rPr lang="en-US" altLang="zh-CN" dirty="0" err="1" smtClean="0">
                <a:latin typeface="Times New Roman" pitchFamily="18" charset="0"/>
              </a:rPr>
              <a:t>HAC</a:t>
            </a:r>
            <a:r>
              <a:rPr lang="en-US" altLang="zh-CN" dirty="0" smtClean="0">
                <a:latin typeface="Times New Roman" pitchFamily="18" charset="0"/>
              </a:rPr>
              <a:t> </a:t>
            </a:r>
            <a:r>
              <a:rPr lang="en-US" altLang="zh-CN" dirty="0">
                <a:latin typeface="Times New Roman" pitchFamily="18" charset="0"/>
              </a:rPr>
              <a:t>(</a:t>
            </a:r>
            <a:r>
              <a:rPr lang="zh-CN" altLang="en-US" dirty="0">
                <a:latin typeface="Times New Roman" pitchFamily="18" charset="0"/>
              </a:rPr>
              <a:t>自底往上</a:t>
            </a:r>
            <a:r>
              <a:rPr lang="en-US" altLang="zh-CN" dirty="0">
                <a:latin typeface="Times New Roman" pitchFamily="18" charset="0"/>
              </a:rPr>
              <a:t>) </a:t>
            </a:r>
            <a:r>
              <a:rPr lang="zh-CN" altLang="en-US" dirty="0">
                <a:latin typeface="Times New Roman" pitchFamily="18" charset="0"/>
              </a:rPr>
              <a:t>的一种替代</a:t>
            </a:r>
            <a:r>
              <a:rPr lang="zh-CN" altLang="en-US" dirty="0" smtClean="0">
                <a:latin typeface="Times New Roman" pitchFamily="18" charset="0"/>
              </a:rPr>
              <a:t>形式</a:t>
            </a:r>
            <a:endParaRPr lang="en-US" altLang="zh-CN" dirty="0" smtClean="0">
              <a:latin typeface="Times New Roman" pitchFamily="18" charset="0"/>
            </a:endParaRPr>
          </a:p>
          <a:p>
            <a:r>
              <a:rPr lang="zh-CN" altLang="en-US" dirty="0" smtClean="0">
                <a:latin typeface="Times New Roman" pitchFamily="18" charset="0"/>
              </a:rPr>
              <a:t>分裂</a:t>
            </a:r>
            <a:r>
              <a:rPr lang="zh-CN" altLang="en-US" dirty="0">
                <a:latin typeface="Times New Roman" pitchFamily="18" charset="0"/>
              </a:rPr>
              <a:t>式聚类：</a:t>
            </a:r>
            <a:endParaRPr lang="de-DE" altLang="zh-CN" dirty="0">
              <a:latin typeface="Times New Roman" pitchFamily="18" charset="0"/>
            </a:endParaRPr>
          </a:p>
          <a:p>
            <a:pPr lvl="2">
              <a:spcBef>
                <a:spcPts val="700"/>
              </a:spcBef>
              <a:buClr>
                <a:srgbClr val="336699"/>
              </a:buClr>
              <a:buFont typeface="Wingdings" pitchFamily="2" charset="2"/>
              <a:buChar char="§"/>
            </a:pPr>
            <a:r>
              <a:rPr lang="zh-CN" altLang="en-US" sz="2200" dirty="0">
                <a:latin typeface="Times New Roman" pitchFamily="18" charset="0"/>
              </a:rPr>
              <a:t>一开始所有文档聚成一类</a:t>
            </a:r>
            <a:endParaRPr lang="en-US" altLang="zh-CN" sz="2200" dirty="0">
              <a:latin typeface="Times New Roman" pitchFamily="18" charset="0"/>
            </a:endParaRPr>
          </a:p>
          <a:p>
            <a:pPr lvl="2">
              <a:spcBef>
                <a:spcPts val="700"/>
              </a:spcBef>
              <a:buClr>
                <a:srgbClr val="336699"/>
              </a:buClr>
              <a:buFont typeface="Wingdings" pitchFamily="2" charset="2"/>
              <a:buChar char="§"/>
            </a:pPr>
            <a:r>
              <a:rPr lang="zh-CN" altLang="en-US" sz="2200" dirty="0">
                <a:latin typeface="Times New Roman" pitchFamily="18" charset="0"/>
              </a:rPr>
              <a:t>然后，不断迭代进行类别分割</a:t>
            </a:r>
            <a:endParaRPr lang="de-DE" altLang="zh-CN" sz="2200" dirty="0">
              <a:latin typeface="Times New Roman" pitchFamily="18" charset="0"/>
            </a:endParaRPr>
          </a:p>
          <a:p>
            <a:pPr lvl="2">
              <a:spcBef>
                <a:spcPts val="700"/>
              </a:spcBef>
              <a:buClr>
                <a:srgbClr val="336699"/>
              </a:buClr>
              <a:buFont typeface="Wingdings" pitchFamily="2" charset="2"/>
              <a:buChar char="§"/>
            </a:pPr>
            <a:r>
              <a:rPr lang="zh-CN" altLang="en-US" sz="2200" dirty="0">
                <a:latin typeface="Times New Roman" pitchFamily="18" charset="0"/>
              </a:rPr>
              <a:t>最终，每个节点构成一个</a:t>
            </a:r>
            <a:r>
              <a:rPr lang="zh-CN" altLang="en-US" sz="2200" dirty="0" smtClean="0">
                <a:latin typeface="Times New Roman" pitchFamily="18" charset="0"/>
              </a:rPr>
              <a:t>类</a:t>
            </a:r>
            <a:endParaRPr lang="en-US" altLang="zh-CN" sz="2200" dirty="0">
              <a:latin typeface="Times New Roman" pitchFamily="18" charset="0"/>
            </a:endParaRPr>
          </a:p>
          <a:p>
            <a:pPr marL="800100" lvl="3" indent="-342900">
              <a:buClr>
                <a:srgbClr val="336699"/>
              </a:buClr>
              <a:buFont typeface="Wingdings" pitchFamily="2" charset="2"/>
              <a:buChar char="n"/>
            </a:pPr>
            <a:r>
              <a:rPr lang="en-US" altLang="zh-CN" sz="2300" b="1" dirty="0">
                <a:latin typeface="Times New Roman" pitchFamily="18" charset="0"/>
                <a:ea typeface="+mn-ea"/>
                <a:cs typeface="+mn-cs"/>
              </a:rPr>
              <a:t>→ Bisecting K-</a:t>
            </a:r>
            <a:r>
              <a:rPr lang="zh-CN" altLang="en-US" sz="2300" b="1" dirty="0">
                <a:latin typeface="Times New Roman" pitchFamily="18" charset="0"/>
                <a:ea typeface="+mn-ea"/>
                <a:cs typeface="+mn-cs"/>
              </a:rPr>
              <a:t>均值算法</a:t>
            </a:r>
            <a:endParaRPr lang="en-US" altLang="zh-CN" sz="2300" b="1" dirty="0">
              <a:latin typeface="Times New Roman" pitchFamily="18" charset="0"/>
              <a:ea typeface="+mn-ea"/>
              <a:cs typeface="+mn-cs"/>
            </a:endParaRPr>
          </a:p>
        </p:txBody>
      </p:sp>
    </p:spTree>
    <p:extLst>
      <p:ext uri="{BB962C8B-B14F-4D97-AF65-F5344CB8AC3E}">
        <p14:creationId xmlns:p14="http://schemas.microsoft.com/office/powerpoint/2010/main" val="6802670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机器学习的开源软件</a:t>
            </a:r>
            <a:endParaRPr lang="zh-CN" altLang="en-US" dirty="0"/>
          </a:p>
        </p:txBody>
      </p:sp>
      <p:sp>
        <p:nvSpPr>
          <p:cNvPr id="3" name="内容占位符 2"/>
          <p:cNvSpPr>
            <a:spLocks noGrp="1"/>
          </p:cNvSpPr>
          <p:nvPr>
            <p:ph idx="1"/>
          </p:nvPr>
        </p:nvSpPr>
        <p:spPr/>
        <p:txBody>
          <a:bodyPr/>
          <a:lstStyle/>
          <a:p>
            <a:r>
              <a:rPr lang="en-US" altLang="zh-CN" dirty="0" err="1" smtClean="0">
                <a:latin typeface="Times New Roman" pitchFamily="18" charset="0"/>
              </a:rPr>
              <a:t>Weka</a:t>
            </a:r>
            <a:endParaRPr lang="en-US" altLang="zh-CN" dirty="0" smtClean="0">
              <a:latin typeface="Times New Roman" pitchFamily="18" charset="0"/>
            </a:endParaRPr>
          </a:p>
          <a:p>
            <a:pPr lvl="1"/>
            <a:r>
              <a:rPr lang="en-US" altLang="zh-CN" dirty="0" err="1"/>
              <a:t>Weka</a:t>
            </a:r>
            <a:r>
              <a:rPr lang="zh-CN" altLang="en-US" dirty="0"/>
              <a:t>的全名是怀卡托智能分析环境（</a:t>
            </a:r>
            <a:r>
              <a:rPr lang="en-US" altLang="zh-CN" dirty="0"/>
              <a:t>Waikato Environment for Knowledge Analysis</a:t>
            </a:r>
            <a:r>
              <a:rPr lang="zh-CN" altLang="en-US" dirty="0"/>
              <a:t>），是一款免费的，非商业化（与之对应的是</a:t>
            </a:r>
            <a:r>
              <a:rPr lang="en-US" altLang="zh-CN" dirty="0"/>
              <a:t>SPSS</a:t>
            </a:r>
            <a:r>
              <a:rPr lang="zh-CN" altLang="en-US" dirty="0"/>
              <a:t>公司商业数据挖掘产品</a:t>
            </a:r>
            <a:r>
              <a:rPr lang="en-US" altLang="zh-CN" dirty="0"/>
              <a:t>--Clementine </a:t>
            </a:r>
            <a:r>
              <a:rPr lang="zh-CN" altLang="en-US" dirty="0"/>
              <a:t>）的，基于</a:t>
            </a:r>
            <a:r>
              <a:rPr lang="en-US" altLang="zh-CN" dirty="0"/>
              <a:t>JAVA</a:t>
            </a:r>
            <a:r>
              <a:rPr lang="zh-CN" altLang="en-US" dirty="0"/>
              <a:t>环境下开源的机器学习（</a:t>
            </a:r>
            <a:r>
              <a:rPr lang="en-US" altLang="zh-CN" dirty="0"/>
              <a:t>machine learning</a:t>
            </a:r>
            <a:r>
              <a:rPr lang="zh-CN" altLang="en-US" dirty="0"/>
              <a:t>）以及数据挖掘（</a:t>
            </a:r>
            <a:r>
              <a:rPr lang="en-US" altLang="zh-CN" dirty="0"/>
              <a:t>data </a:t>
            </a:r>
            <a:r>
              <a:rPr lang="en-US" altLang="zh-CN" dirty="0" err="1"/>
              <a:t>minining</a:t>
            </a:r>
            <a:r>
              <a:rPr lang="zh-CN" altLang="en-US" dirty="0"/>
              <a:t>）软件</a:t>
            </a:r>
            <a:r>
              <a:rPr lang="zh-CN" altLang="en-US" dirty="0" smtClean="0"/>
              <a:t>。</a:t>
            </a:r>
            <a:r>
              <a:rPr lang="en-US" altLang="zh-CN" dirty="0" err="1"/>
              <a:t>WEKA</a:t>
            </a:r>
            <a:r>
              <a:rPr lang="zh-CN" altLang="en-US" dirty="0"/>
              <a:t>作为一个公开的数据挖掘工作平台，集合了大量能承担数据挖掘任务的机器学习算法，包括对数据进行预处理，分类，回归、</a:t>
            </a:r>
            <a:r>
              <a:rPr lang="zh-CN" altLang="en-US" dirty="0" smtClean="0"/>
              <a:t>聚类以及</a:t>
            </a:r>
            <a:r>
              <a:rPr lang="zh-CN" altLang="en-US" dirty="0"/>
              <a:t>在新的交互式界面上的可视化</a:t>
            </a:r>
            <a:r>
              <a:rPr lang="zh-CN" altLang="en-US" dirty="0" smtClean="0"/>
              <a:t>。</a:t>
            </a:r>
            <a:endParaRPr lang="en-US" altLang="zh-CN" dirty="0" smtClean="0"/>
          </a:p>
          <a:p>
            <a:pPr lvl="1"/>
            <a:endParaRPr lang="en-US" altLang="zh-CN" dirty="0"/>
          </a:p>
          <a:p>
            <a:pPr lvl="1"/>
            <a:endParaRPr lang="en-US" altLang="zh-CN" dirty="0" smtClean="0"/>
          </a:p>
          <a:p>
            <a:pPr marL="457200" lvl="1" indent="0">
              <a:buNone/>
            </a:pPr>
            <a:r>
              <a:rPr lang="zh-CN" altLang="en-US" dirty="0" smtClean="0"/>
              <a:t>网址：</a:t>
            </a:r>
            <a:r>
              <a:rPr lang="en-US" altLang="zh-CN" dirty="0">
                <a:hlinkClick r:id="rId3"/>
              </a:rPr>
              <a:t>http://</a:t>
            </a:r>
            <a:r>
              <a:rPr lang="en-US" altLang="zh-CN" dirty="0" err="1">
                <a:hlinkClick r:id="rId3"/>
              </a:rPr>
              <a:t>www.cs.waikato.ac.nz</a:t>
            </a:r>
            <a:r>
              <a:rPr lang="en-US" altLang="zh-CN" dirty="0">
                <a:hlinkClick r:id="rId3"/>
              </a:rPr>
              <a:t>/ml/</a:t>
            </a:r>
            <a:r>
              <a:rPr lang="en-US" altLang="zh-CN" dirty="0" err="1">
                <a:hlinkClick r:id="rId3"/>
              </a:rPr>
              <a:t>weka</a:t>
            </a:r>
            <a:r>
              <a:rPr lang="en-US" altLang="zh-CN" dirty="0">
                <a:hlinkClick r:id="rId3"/>
              </a:rPr>
              <a:t>/</a:t>
            </a:r>
            <a:r>
              <a:rPr lang="en-US" altLang="zh-CN" dirty="0" err="1">
                <a:hlinkClick r:id="rId3"/>
              </a:rPr>
              <a:t>index.html</a:t>
            </a:r>
            <a:endParaRPr lang="en-US" altLang="zh-CN" dirty="0" smtClean="0"/>
          </a:p>
        </p:txBody>
      </p:sp>
    </p:spTree>
    <p:extLst>
      <p:ext uri="{BB962C8B-B14F-4D97-AF65-F5344CB8AC3E}">
        <p14:creationId xmlns:p14="http://schemas.microsoft.com/office/powerpoint/2010/main" val="4834606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机器学习的开源软件</a:t>
            </a:r>
            <a:endParaRPr lang="zh-CN" altLang="en-US" dirty="0"/>
          </a:p>
        </p:txBody>
      </p:sp>
      <p:sp>
        <p:nvSpPr>
          <p:cNvPr id="3" name="内容占位符 2"/>
          <p:cNvSpPr>
            <a:spLocks noGrp="1"/>
          </p:cNvSpPr>
          <p:nvPr>
            <p:ph idx="1"/>
          </p:nvPr>
        </p:nvSpPr>
        <p:spPr/>
        <p:txBody>
          <a:bodyPr/>
          <a:lstStyle/>
          <a:p>
            <a:r>
              <a:rPr lang="en-US" altLang="zh-CN" dirty="0" smtClean="0">
                <a:latin typeface="Times New Roman" pitchFamily="18" charset="0"/>
              </a:rPr>
              <a:t>MALLET</a:t>
            </a:r>
          </a:p>
          <a:p>
            <a:pPr lvl="1"/>
            <a:r>
              <a:rPr lang="en-US" altLang="zh-CN" dirty="0"/>
              <a:t>MALLET</a:t>
            </a:r>
            <a:r>
              <a:rPr lang="zh-CN" altLang="en-US" dirty="0"/>
              <a:t>是基于</a:t>
            </a:r>
            <a:r>
              <a:rPr lang="en-US" altLang="zh-CN" dirty="0"/>
              <a:t>java</a:t>
            </a:r>
            <a:r>
              <a:rPr lang="zh-CN" altLang="en-US" dirty="0"/>
              <a:t>的自然语言处理工具箱，包括分档得分类、句类、主题模型、信息抽取等其他机器学习在文本方面的应用，虽然是文本的应用，但是完全可以拿到多媒体方面来，例如机器视觉</a:t>
            </a:r>
            <a:r>
              <a:rPr lang="zh-CN" altLang="en-US" dirty="0" smtClean="0"/>
              <a:t>。</a:t>
            </a:r>
            <a:endParaRPr lang="en-US" altLang="zh-CN" dirty="0" smtClean="0"/>
          </a:p>
          <a:p>
            <a:pPr lvl="1"/>
            <a:r>
              <a:rPr lang="en-US" altLang="zh-CN" dirty="0"/>
              <a:t>MALLET</a:t>
            </a:r>
            <a:r>
              <a:rPr lang="zh-CN" altLang="en-US" dirty="0"/>
              <a:t>包含了足够的文本分类的算法，还有特征提取的算法等。文本分类的算法像是</a:t>
            </a:r>
            <a:r>
              <a:rPr lang="en-US" altLang="zh-CN" dirty="0"/>
              <a:t>Naïve Bayes, Maximum Entropy, and Decision Trees</a:t>
            </a:r>
            <a:r>
              <a:rPr lang="zh-CN" altLang="en-US" dirty="0"/>
              <a:t>等，而且也对代码做了优化</a:t>
            </a:r>
            <a:r>
              <a:rPr lang="zh-CN" altLang="en-US" dirty="0" smtClean="0"/>
              <a:t>。</a:t>
            </a:r>
            <a:endParaRPr lang="en-US" altLang="zh-CN" dirty="0" smtClean="0"/>
          </a:p>
          <a:p>
            <a:pPr lvl="1"/>
            <a:r>
              <a:rPr lang="en-US" altLang="zh-CN" dirty="0"/>
              <a:t>MALLET</a:t>
            </a:r>
            <a:r>
              <a:rPr lang="zh-CN" altLang="en-US" dirty="0"/>
              <a:t>也包含</a:t>
            </a:r>
            <a:r>
              <a:rPr lang="en-US" altLang="zh-CN" dirty="0"/>
              <a:t>sequence tagging</a:t>
            </a:r>
            <a:r>
              <a:rPr lang="zh-CN" altLang="en-US" dirty="0"/>
              <a:t>的工具和算法，例如信息抽取的应用等，算法有</a:t>
            </a:r>
            <a:r>
              <a:rPr lang="en-US" altLang="zh-CN" dirty="0"/>
              <a:t>Hidden Markov Models, Maximum Entropy Markov Models, and Conditional Random Fields</a:t>
            </a:r>
            <a:r>
              <a:rPr lang="en-US" altLang="zh-CN" dirty="0" smtClean="0"/>
              <a:t>.</a:t>
            </a:r>
          </a:p>
          <a:p>
            <a:pPr lvl="1"/>
            <a:endParaRPr lang="en-US" altLang="zh-CN" dirty="0"/>
          </a:p>
          <a:p>
            <a:pPr marL="457200" lvl="1" indent="0">
              <a:buNone/>
            </a:pPr>
            <a:r>
              <a:rPr lang="zh-CN" altLang="en-US" dirty="0" smtClean="0"/>
              <a:t>网址：</a:t>
            </a:r>
            <a:r>
              <a:rPr lang="en-US" altLang="zh-CN" dirty="0">
                <a:hlinkClick r:id="rId3"/>
              </a:rPr>
              <a:t>http://</a:t>
            </a:r>
            <a:r>
              <a:rPr lang="en-US" altLang="zh-CN" dirty="0" err="1">
                <a:hlinkClick r:id="rId3"/>
              </a:rPr>
              <a:t>mallet.cs.umass.edu</a:t>
            </a:r>
            <a:r>
              <a:rPr lang="en-US" altLang="zh-CN" dirty="0">
                <a:hlinkClick r:id="rId3"/>
              </a:rPr>
              <a:t>/</a:t>
            </a:r>
            <a:endParaRPr lang="en-US" altLang="zh-CN" dirty="0" smtClean="0"/>
          </a:p>
        </p:txBody>
      </p:sp>
    </p:spTree>
    <p:extLst>
      <p:ext uri="{BB962C8B-B14F-4D97-AF65-F5344CB8AC3E}">
        <p14:creationId xmlns:p14="http://schemas.microsoft.com/office/powerpoint/2010/main" val="4778682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机器学习的开源软件</a:t>
            </a:r>
            <a:endParaRPr lang="zh-CN" altLang="en-US" dirty="0"/>
          </a:p>
        </p:txBody>
      </p:sp>
      <p:sp>
        <p:nvSpPr>
          <p:cNvPr id="3" name="内容占位符 2"/>
          <p:cNvSpPr>
            <a:spLocks noGrp="1"/>
          </p:cNvSpPr>
          <p:nvPr>
            <p:ph idx="1"/>
          </p:nvPr>
        </p:nvSpPr>
        <p:spPr/>
        <p:txBody>
          <a:bodyPr/>
          <a:lstStyle/>
          <a:p>
            <a:r>
              <a:rPr lang="en-US" altLang="zh-CN" dirty="0" smtClean="0">
                <a:latin typeface="Times New Roman" pitchFamily="18" charset="0"/>
              </a:rPr>
              <a:t>MAHOUT</a:t>
            </a:r>
          </a:p>
          <a:p>
            <a:pPr lvl="1"/>
            <a:r>
              <a:rPr lang="en-US" altLang="zh-CN" b="0" dirty="0"/>
              <a:t>Mahout </a:t>
            </a:r>
            <a:r>
              <a:rPr lang="zh-CN" altLang="en-US" b="0" dirty="0"/>
              <a:t>是 </a:t>
            </a:r>
            <a:r>
              <a:rPr lang="en-US" altLang="zh-CN" b="0" dirty="0"/>
              <a:t>Apache Software Foundation</a:t>
            </a:r>
            <a:r>
              <a:rPr lang="zh-CN" altLang="en-US" b="0" dirty="0"/>
              <a:t>（</a:t>
            </a:r>
            <a:r>
              <a:rPr lang="en-US" altLang="zh-CN" b="0" dirty="0" err="1"/>
              <a:t>ASF</a:t>
            </a:r>
            <a:r>
              <a:rPr lang="zh-CN" altLang="en-US" b="0" dirty="0"/>
              <a:t>） 旗下的一个开源项目，提供一些可扩展的机器学习领域经典算法的实现，旨在帮助开发人员更加方便快捷地创建智能应用程序。</a:t>
            </a:r>
            <a:r>
              <a:rPr lang="en-US" altLang="zh-CN" b="0" dirty="0"/>
              <a:t>Apache Mahout</a:t>
            </a:r>
            <a:r>
              <a:rPr lang="zh-CN" altLang="en-US" b="0" dirty="0"/>
              <a:t>项目已经发展到了它的第三个年头，目前已经有了三个公共发行版本。</a:t>
            </a:r>
            <a:r>
              <a:rPr lang="en-US" altLang="zh-CN" b="0" dirty="0"/>
              <a:t>Mahout</a:t>
            </a:r>
            <a:r>
              <a:rPr lang="zh-CN" altLang="en-US" b="0" dirty="0"/>
              <a:t>包含许多实现，包括集群、分类、推荐过滤、频繁子项挖掘。此外，通过使用 </a:t>
            </a:r>
            <a:r>
              <a:rPr lang="en-US" altLang="zh-CN" b="0" dirty="0"/>
              <a:t>Apache </a:t>
            </a:r>
            <a:r>
              <a:rPr lang="en-US" altLang="zh-CN" b="0" dirty="0" err="1"/>
              <a:t>Hadoop</a:t>
            </a:r>
            <a:r>
              <a:rPr lang="en-US" altLang="zh-CN" b="0" dirty="0"/>
              <a:t> </a:t>
            </a:r>
            <a:r>
              <a:rPr lang="zh-CN" altLang="en-US" b="0" dirty="0"/>
              <a:t>库，</a:t>
            </a:r>
            <a:r>
              <a:rPr lang="en-US" altLang="zh-CN" b="0" dirty="0"/>
              <a:t>Mahout </a:t>
            </a:r>
            <a:r>
              <a:rPr lang="zh-CN" altLang="en-US" b="0" dirty="0"/>
              <a:t>可以有效地扩展到云中。</a:t>
            </a:r>
          </a:p>
          <a:p>
            <a:pPr lvl="1"/>
            <a:r>
              <a:rPr lang="en-US" altLang="zh-CN" b="0" dirty="0"/>
              <a:t>Mahout </a:t>
            </a:r>
            <a:r>
              <a:rPr lang="zh-CN" altLang="en-US" b="0" dirty="0"/>
              <a:t>的创始人 </a:t>
            </a:r>
            <a:r>
              <a:rPr lang="en-US" altLang="zh-CN" b="0" dirty="0"/>
              <a:t>Grant Ingersoll </a:t>
            </a:r>
            <a:r>
              <a:rPr lang="zh-CN" altLang="en-US" b="0" dirty="0"/>
              <a:t>介绍了机器学习的基本概念，并演示了如何使用 </a:t>
            </a:r>
            <a:r>
              <a:rPr lang="en-US" altLang="zh-CN" b="0" dirty="0"/>
              <a:t>Mahout </a:t>
            </a:r>
            <a:r>
              <a:rPr lang="zh-CN" altLang="en-US" b="0" dirty="0"/>
              <a:t>来实现文档集群、提出建议和组织内容。</a:t>
            </a:r>
          </a:p>
          <a:p>
            <a:pPr lvl="1"/>
            <a:endParaRPr lang="en-US" altLang="zh-CN" dirty="0" smtClean="0">
              <a:latin typeface="Times New Roman" pitchFamily="18" charset="0"/>
            </a:endParaRPr>
          </a:p>
          <a:p>
            <a:pPr marL="457200" lvl="1" indent="0">
              <a:buNone/>
            </a:pPr>
            <a:endParaRPr lang="en-US" altLang="zh-CN" dirty="0"/>
          </a:p>
          <a:p>
            <a:pPr marL="457200" lvl="1" indent="0">
              <a:buNone/>
            </a:pPr>
            <a:r>
              <a:rPr lang="zh-CN" altLang="en-US" dirty="0" smtClean="0"/>
              <a:t>网址：</a:t>
            </a:r>
            <a:r>
              <a:rPr lang="en-US" altLang="zh-CN" dirty="0">
                <a:hlinkClick r:id="rId3"/>
              </a:rPr>
              <a:t>http://</a:t>
            </a:r>
            <a:r>
              <a:rPr lang="en-US" altLang="zh-CN" dirty="0" err="1">
                <a:hlinkClick r:id="rId3"/>
              </a:rPr>
              <a:t>mahout.apache.org</a:t>
            </a:r>
            <a:r>
              <a:rPr lang="en-US" altLang="zh-CN" dirty="0">
                <a:hlinkClick r:id="rId3"/>
              </a:rPr>
              <a:t>/</a:t>
            </a:r>
            <a:endParaRPr lang="en-US" altLang="zh-CN" dirty="0" smtClean="0"/>
          </a:p>
        </p:txBody>
      </p:sp>
    </p:spTree>
    <p:extLst>
      <p:ext uri="{BB962C8B-B14F-4D97-AF65-F5344CB8AC3E}">
        <p14:creationId xmlns:p14="http://schemas.microsoft.com/office/powerpoint/2010/main" val="36181594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lucy.wang\Desktop\封底.jpg"/>
          <p:cNvPicPr>
            <a:picLocks noChangeAspect="1" noChangeArrowheads="1"/>
          </p:cNvPicPr>
          <p:nvPr/>
        </p:nvPicPr>
        <p:blipFill>
          <a:blip r:embed="rId3"/>
          <a:stretch>
            <a:fillRect/>
          </a:stretch>
        </p:blipFill>
        <p:spPr bwMode="auto">
          <a:xfrm>
            <a:off x="3678" y="-137964"/>
            <a:ext cx="9140322" cy="6591300"/>
          </a:xfrm>
          <a:prstGeom prst="rect">
            <a:avLst/>
          </a:prstGeom>
          <a:noFill/>
        </p:spPr>
      </p:pic>
      <p:sp>
        <p:nvSpPr>
          <p:cNvPr id="33795" name="Text Box 3"/>
          <p:cNvSpPr txBox="1">
            <a:spLocks noChangeArrowheads="1"/>
          </p:cNvSpPr>
          <p:nvPr/>
        </p:nvSpPr>
        <p:spPr bwMode="auto">
          <a:xfrm>
            <a:off x="2285984" y="2132856"/>
            <a:ext cx="4419600" cy="907941"/>
          </a:xfrm>
          <a:prstGeom prst="rect">
            <a:avLst/>
          </a:prstGeom>
          <a:noFill/>
          <a:ln w="9525">
            <a:noFill/>
            <a:miter lim="800000"/>
            <a:headEnd/>
            <a:tailEnd/>
          </a:ln>
        </p:spPr>
        <p:txBody>
          <a:bodyPr>
            <a:spAutoFit/>
          </a:bodyPr>
          <a:lstStyle/>
          <a:p>
            <a:pPr algn="ctr">
              <a:spcBef>
                <a:spcPct val="50000"/>
              </a:spcBef>
            </a:pPr>
            <a:r>
              <a:rPr kumimoji="1" lang="en-US" altLang="zh-CN" sz="3200" b="1" dirty="0" smtClean="0">
                <a:solidFill>
                  <a:schemeClr val="tx2"/>
                </a:solidFill>
                <a:latin typeface="微软雅黑" pitchFamily="34" charset="-122"/>
                <a:ea typeface="微软雅黑" pitchFamily="34" charset="-122"/>
              </a:rPr>
              <a:t>Thank You</a:t>
            </a:r>
          </a:p>
          <a:p>
            <a:pPr algn="ctr">
              <a:spcBef>
                <a:spcPct val="50000"/>
              </a:spcBef>
            </a:pPr>
            <a:r>
              <a:rPr kumimoji="1" lang="en-US" altLang="zh-CN" sz="1400" dirty="0" smtClean="0">
                <a:solidFill>
                  <a:schemeClr val="tx2"/>
                </a:solidFill>
                <a:latin typeface="微软雅黑" pitchFamily="34" charset="-122"/>
                <a:ea typeface="微软雅黑" pitchFamily="34" charset="-122"/>
              </a:rPr>
              <a:t>www.peraglobal.com</a:t>
            </a:r>
            <a:endParaRPr kumimoji="1" lang="zh-CN" altLang="en-US" sz="6000" dirty="0">
              <a:solidFill>
                <a:schemeClr val="tx2"/>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分类</a:t>
            </a:r>
            <a:r>
              <a:rPr lang="zh-CN" altLang="en-US" smtClean="0"/>
              <a:t>的算法</a:t>
            </a:r>
            <a:endParaRPr lang="zh-CN" altLang="en-US" dirty="0"/>
          </a:p>
        </p:txBody>
      </p:sp>
      <p:sp>
        <p:nvSpPr>
          <p:cNvPr id="3" name="内容占位符 2"/>
          <p:cNvSpPr>
            <a:spLocks noGrp="1"/>
          </p:cNvSpPr>
          <p:nvPr>
            <p:ph idx="1"/>
          </p:nvPr>
        </p:nvSpPr>
        <p:spPr/>
        <p:txBody>
          <a:bodyPr/>
          <a:lstStyle/>
          <a:p>
            <a:r>
              <a:rPr lang="zh-CN" altLang="en-US" dirty="0"/>
              <a:t>决策树，</a:t>
            </a:r>
            <a:r>
              <a:rPr lang="en-US" altLang="zh-CN" dirty="0" err="1"/>
              <a:t>Rocchio</a:t>
            </a:r>
            <a:r>
              <a:rPr lang="zh-CN" altLang="en-US" dirty="0"/>
              <a:t>，朴素贝叶斯，神经网络，支持向量机，线性最小平方拟合，</a:t>
            </a:r>
            <a:r>
              <a:rPr lang="en-US" altLang="zh-CN" dirty="0" err="1"/>
              <a:t>kNN</a:t>
            </a:r>
            <a:r>
              <a:rPr lang="zh-CN" altLang="en-US" dirty="0"/>
              <a:t>，遗传算法，最大熵，</a:t>
            </a:r>
            <a:r>
              <a:rPr lang="en-US" altLang="zh-CN" dirty="0"/>
              <a:t>Generalized Instance Set</a:t>
            </a:r>
            <a:r>
              <a:rPr lang="zh-CN" altLang="en-US" dirty="0"/>
              <a:t>等</a:t>
            </a:r>
            <a:r>
              <a:rPr lang="zh-CN" altLang="en-US" dirty="0" smtClean="0"/>
              <a:t>。</a:t>
            </a:r>
            <a:endParaRPr lang="en-US" altLang="zh-CN" dirty="0" smtClean="0"/>
          </a:p>
        </p:txBody>
      </p:sp>
    </p:spTree>
    <p:extLst>
      <p:ext uri="{BB962C8B-B14F-4D97-AF65-F5344CB8AC3E}">
        <p14:creationId xmlns:p14="http://schemas.microsoft.com/office/powerpoint/2010/main" val="2081415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朴素贝叶斯算法（</a:t>
            </a:r>
            <a:r>
              <a:rPr lang="en-US" altLang="zh-CN" dirty="0" smtClean="0"/>
              <a:t>NB</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sz="2200" dirty="0">
                <a:latin typeface="Times New Roman" pitchFamily="18" charset="0"/>
              </a:rPr>
              <a:t>基本</a:t>
            </a:r>
            <a:r>
              <a:rPr lang="zh-CN" altLang="en-US" sz="2200" dirty="0" smtClean="0">
                <a:latin typeface="Times New Roman" pitchFamily="18" charset="0"/>
              </a:rPr>
              <a:t>思想</a:t>
            </a:r>
            <a:endParaRPr lang="en-US" altLang="zh-CN" sz="2200" dirty="0">
              <a:latin typeface="Times New Roman" pitchFamily="18" charset="0"/>
            </a:endParaRPr>
          </a:p>
          <a:p>
            <a:r>
              <a:rPr lang="zh-CN" altLang="en-US" sz="2000" b="0" dirty="0" smtClean="0"/>
              <a:t>朴素</a:t>
            </a:r>
            <a:r>
              <a:rPr lang="zh-CN" altLang="en-US" sz="2000" b="0" dirty="0"/>
              <a:t>贝叶斯是一个概率分类器</a:t>
            </a:r>
            <a:endParaRPr lang="en-US" altLang="zh-CN" sz="2000" b="0" dirty="0"/>
          </a:p>
          <a:p>
            <a:r>
              <a:rPr lang="zh-CN" altLang="en-US" sz="2000" b="0" dirty="0"/>
              <a:t>文档</a:t>
            </a:r>
            <a:r>
              <a:rPr lang="en-US" altLang="zh-CN" sz="2000" b="0" dirty="0"/>
              <a:t> d </a:t>
            </a:r>
            <a:r>
              <a:rPr lang="zh-CN" altLang="en-US" sz="2000" b="0" dirty="0"/>
              <a:t>属于类别</a:t>
            </a:r>
            <a:r>
              <a:rPr lang="en-US" altLang="zh-CN" sz="2000" b="0" dirty="0"/>
              <a:t> </a:t>
            </a:r>
            <a:r>
              <a:rPr lang="de-DE" altLang="zh-CN" sz="2000" b="0" dirty="0"/>
              <a:t>c </a:t>
            </a:r>
            <a:r>
              <a:rPr lang="zh-CN" altLang="en-US" sz="2000" b="0" dirty="0"/>
              <a:t>的概率计算如下：</a:t>
            </a:r>
            <a:r>
              <a:rPr lang="de-DE" altLang="zh-CN" sz="2000" b="0" dirty="0"/>
              <a:t> </a:t>
            </a:r>
            <a:endParaRPr lang="de-DE" altLang="zh-CN" sz="2000" b="0" dirty="0" smtClean="0"/>
          </a:p>
          <a:p>
            <a:pPr marL="0" indent="0">
              <a:buNone/>
            </a:pPr>
            <a:r>
              <a:rPr lang="de-DE" altLang="zh-CN" sz="2000" b="0" dirty="0" smtClean="0"/>
              <a:t>  </a:t>
            </a:r>
          </a:p>
          <a:p>
            <a:endParaRPr lang="de-DE" altLang="zh-CN" sz="2000" b="0" dirty="0"/>
          </a:p>
          <a:p>
            <a:pPr lvl="1"/>
            <a:r>
              <a:rPr lang="en-US" altLang="zh-CN" sz="1500" b="0" dirty="0" err="1"/>
              <a:t>nd</a:t>
            </a:r>
            <a:r>
              <a:rPr lang="en-US" altLang="zh-CN" sz="1500" b="0" dirty="0"/>
              <a:t> </a:t>
            </a:r>
            <a:r>
              <a:rPr lang="zh-CN" altLang="en-US" sz="1500" b="0" dirty="0"/>
              <a:t>是文档的长度</a:t>
            </a:r>
            <a:r>
              <a:rPr lang="en-US" altLang="zh-CN" sz="1500" b="0" dirty="0"/>
              <a:t>(</a:t>
            </a:r>
            <a:r>
              <a:rPr lang="zh-CN" altLang="en-US" sz="1500" b="0" dirty="0"/>
              <a:t>词条的个数</a:t>
            </a:r>
            <a:r>
              <a:rPr lang="en-US" altLang="zh-CN" sz="1500" b="0" dirty="0"/>
              <a:t>)</a:t>
            </a:r>
          </a:p>
          <a:p>
            <a:pPr lvl="1"/>
            <a:r>
              <a:rPr lang="en-US" altLang="zh-CN" sz="1500" b="0" dirty="0"/>
              <a:t>P(</a:t>
            </a:r>
            <a:r>
              <a:rPr lang="en-US" altLang="zh-CN" sz="1500" b="0" dirty="0" err="1"/>
              <a:t>tk</a:t>
            </a:r>
            <a:r>
              <a:rPr lang="en-US" altLang="zh-CN" sz="1500" b="0" dirty="0"/>
              <a:t> |c) </a:t>
            </a:r>
            <a:r>
              <a:rPr lang="zh-CN" altLang="en-US" sz="1500" b="0" dirty="0"/>
              <a:t>是词项</a:t>
            </a:r>
            <a:r>
              <a:rPr lang="en-US" altLang="zh-CN" sz="1500" b="0" dirty="0" err="1"/>
              <a:t>tk</a:t>
            </a:r>
            <a:r>
              <a:rPr lang="en-US" altLang="zh-CN" sz="1500" b="0" dirty="0"/>
              <a:t> </a:t>
            </a:r>
            <a:r>
              <a:rPr lang="zh-CN" altLang="en-US" sz="1500" b="0" dirty="0"/>
              <a:t>出现在类别</a:t>
            </a:r>
            <a:r>
              <a:rPr lang="de-DE" altLang="zh-CN" sz="1500" b="0" dirty="0"/>
              <a:t>c</a:t>
            </a:r>
            <a:r>
              <a:rPr lang="zh-CN" altLang="en-US" sz="1500" b="0" dirty="0"/>
              <a:t>中文档的概率</a:t>
            </a:r>
            <a:endParaRPr lang="de-DE" altLang="zh-CN" sz="1500" b="0" dirty="0"/>
          </a:p>
          <a:p>
            <a:pPr lvl="1"/>
            <a:r>
              <a:rPr lang="en-US" altLang="zh-CN" sz="1500" b="0" dirty="0"/>
              <a:t>P(</a:t>
            </a:r>
            <a:r>
              <a:rPr lang="en-US" altLang="zh-CN" sz="1500" b="0" dirty="0" err="1"/>
              <a:t>tk</a:t>
            </a:r>
            <a:r>
              <a:rPr lang="en-US" altLang="zh-CN" sz="1500" b="0" dirty="0"/>
              <a:t> |c) </a:t>
            </a:r>
            <a:r>
              <a:rPr lang="zh-CN" altLang="en-US" sz="1500" b="0" dirty="0"/>
              <a:t>度量的是当</a:t>
            </a:r>
            <a:r>
              <a:rPr lang="en-US" altLang="zh-CN" sz="1500" b="0" dirty="0"/>
              <a:t>c</a:t>
            </a:r>
            <a:r>
              <a:rPr lang="zh-CN" altLang="en-US" sz="1500" b="0" dirty="0"/>
              <a:t>是正确类别时</a:t>
            </a:r>
            <a:r>
              <a:rPr lang="en-US" altLang="zh-CN" sz="1500" b="0" dirty="0" err="1"/>
              <a:t>tk</a:t>
            </a:r>
            <a:r>
              <a:rPr lang="en-US" altLang="zh-CN" sz="1500" b="0" dirty="0"/>
              <a:t> </a:t>
            </a:r>
            <a:r>
              <a:rPr lang="zh-CN" altLang="en-US" sz="1500" b="0" dirty="0"/>
              <a:t>的贡献</a:t>
            </a:r>
            <a:endParaRPr lang="en-US" altLang="zh-CN" sz="1500" b="0" dirty="0"/>
          </a:p>
          <a:p>
            <a:pPr lvl="1"/>
            <a:r>
              <a:rPr lang="en-US" altLang="zh-CN" sz="1500" b="0" dirty="0"/>
              <a:t>P(c) </a:t>
            </a:r>
            <a:r>
              <a:rPr lang="zh-CN" altLang="en-US" sz="1500" b="0" dirty="0"/>
              <a:t>是类别</a:t>
            </a:r>
            <a:r>
              <a:rPr lang="en-US" altLang="zh-CN" sz="1500" b="0" dirty="0"/>
              <a:t>c</a:t>
            </a:r>
            <a:r>
              <a:rPr lang="zh-CN" altLang="en-US" sz="1500" b="0" dirty="0"/>
              <a:t>的先验概率</a:t>
            </a:r>
            <a:endParaRPr lang="en-US" altLang="zh-CN" sz="1500" b="0" dirty="0"/>
          </a:p>
          <a:p>
            <a:r>
              <a:rPr lang="zh-CN" altLang="en-US" sz="2000" b="0" dirty="0"/>
              <a:t>如果文档的词项无法提供属于哪个类别的信息，那么我们直接选择</a:t>
            </a:r>
            <a:r>
              <a:rPr lang="en-US" altLang="zh-CN" sz="2000" b="0" dirty="0"/>
              <a:t>P(c)</a:t>
            </a:r>
            <a:r>
              <a:rPr lang="zh-CN" altLang="en-US" sz="2000" b="0" dirty="0"/>
              <a:t>最高的那个类别</a:t>
            </a:r>
            <a:endParaRPr lang="en-US" altLang="zh-CN" sz="2000" b="0" dirty="0"/>
          </a:p>
        </p:txBody>
      </p:sp>
      <p:pic>
        <p:nvPicPr>
          <p:cNvPr id="6" name="Picture 11" descr="1326.png"/>
          <p:cNvPicPr>
            <a:picLocks noChangeAspect="1"/>
          </p:cNvPicPr>
          <p:nvPr/>
        </p:nvPicPr>
        <p:blipFill>
          <a:blip r:embed="rId3" cstate="print"/>
          <a:stretch>
            <a:fillRect/>
          </a:stretch>
        </p:blipFill>
        <p:spPr>
          <a:xfrm>
            <a:off x="1187624" y="2852936"/>
            <a:ext cx="3542146" cy="684000"/>
          </a:xfrm>
          <a:prstGeom prst="rect">
            <a:avLst/>
          </a:prstGeom>
        </p:spPr>
      </p:pic>
    </p:spTree>
    <p:extLst>
      <p:ext uri="{BB962C8B-B14F-4D97-AF65-F5344CB8AC3E}">
        <p14:creationId xmlns:p14="http://schemas.microsoft.com/office/powerpoint/2010/main" val="1734944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朴素贝叶斯算法（</a:t>
            </a:r>
            <a:r>
              <a:rPr lang="en-US" altLang="zh-CN" dirty="0" smtClean="0"/>
              <a:t>NB</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sz="2200" dirty="0" smtClean="0">
                <a:latin typeface="Times New Roman" pitchFamily="18" charset="0"/>
              </a:rPr>
              <a:t>NB</a:t>
            </a:r>
            <a:r>
              <a:rPr lang="zh-CN" altLang="en-US" sz="2200" dirty="0" smtClean="0">
                <a:latin typeface="Times New Roman" pitchFamily="18" charset="0"/>
              </a:rPr>
              <a:t>的主要优势是其速度快，训练和分类过程都只需要扫描一遍数据</a:t>
            </a:r>
            <a:endParaRPr lang="en-US" altLang="zh-CN" sz="2200" dirty="0" smtClean="0">
              <a:latin typeface="Times New Roman" pitchFamily="18" charset="0"/>
            </a:endParaRPr>
          </a:p>
          <a:p>
            <a:endParaRPr lang="en-US" altLang="zh-CN" sz="2200" dirty="0" smtClean="0">
              <a:latin typeface="Times New Roman" pitchFamily="18" charset="0"/>
            </a:endParaRPr>
          </a:p>
          <a:p>
            <a:r>
              <a:rPr lang="zh-CN" altLang="en-US" sz="2200" dirty="0" smtClean="0">
                <a:latin typeface="Times New Roman" pitchFamily="18" charset="0"/>
              </a:rPr>
              <a:t>速度优势和不低的精确率，使</a:t>
            </a:r>
            <a:r>
              <a:rPr lang="en-US" altLang="zh-CN" sz="2200" dirty="0" smtClean="0">
                <a:latin typeface="Times New Roman" pitchFamily="18" charset="0"/>
              </a:rPr>
              <a:t>NB</a:t>
            </a:r>
            <a:r>
              <a:rPr lang="zh-CN" altLang="en-US" sz="2200" dirty="0" smtClean="0">
                <a:latin typeface="Times New Roman" pitchFamily="18" charset="0"/>
              </a:rPr>
              <a:t>成为文本分类研究的基准分类器</a:t>
            </a:r>
            <a:endParaRPr lang="en-US" altLang="zh-CN" sz="2200" dirty="0" smtClean="0">
              <a:latin typeface="Times New Roman" pitchFamily="18" charset="0"/>
            </a:endParaRPr>
          </a:p>
          <a:p>
            <a:endParaRPr lang="en-US" altLang="zh-CN" sz="2200" dirty="0" smtClean="0">
              <a:latin typeface="Times New Roman" pitchFamily="18" charset="0"/>
            </a:endParaRPr>
          </a:p>
          <a:p>
            <a:r>
              <a:rPr lang="zh-CN" altLang="en-US" sz="2200" dirty="0" smtClean="0">
                <a:latin typeface="Times New Roman" pitchFamily="18" charset="0"/>
              </a:rPr>
              <a:t>在下列情况考虑使用</a:t>
            </a:r>
            <a:r>
              <a:rPr lang="en-US" altLang="zh-CN" sz="2200" dirty="0" smtClean="0">
                <a:latin typeface="Times New Roman" pitchFamily="18" charset="0"/>
              </a:rPr>
              <a:t>NB</a:t>
            </a:r>
            <a:r>
              <a:rPr lang="zh-CN" altLang="en-US" sz="2200" dirty="0" smtClean="0">
                <a:latin typeface="Times New Roman" pitchFamily="18" charset="0"/>
              </a:rPr>
              <a:t>分类：</a:t>
            </a:r>
            <a:endParaRPr lang="en-US" altLang="zh-CN" sz="2200" dirty="0" smtClean="0">
              <a:latin typeface="Times New Roman" pitchFamily="18" charset="0"/>
            </a:endParaRPr>
          </a:p>
          <a:p>
            <a:pPr lvl="1"/>
            <a:r>
              <a:rPr lang="zh-CN" altLang="en-US" sz="1700" dirty="0" smtClean="0">
                <a:latin typeface="Times New Roman" pitchFamily="18" charset="0"/>
              </a:rPr>
              <a:t>不值得为了提高一丁点的精确率而在文本分类中引入更繁琐的策略。</a:t>
            </a:r>
            <a:endParaRPr lang="en-US" altLang="zh-CN" sz="1700" dirty="0" smtClean="0">
              <a:latin typeface="Times New Roman" pitchFamily="18" charset="0"/>
            </a:endParaRPr>
          </a:p>
          <a:p>
            <a:pPr lvl="1"/>
            <a:r>
              <a:rPr lang="zh-CN" altLang="en-US" sz="1700" dirty="0">
                <a:latin typeface="Times New Roman" pitchFamily="18" charset="0"/>
              </a:rPr>
              <a:t>荡</a:t>
            </a:r>
            <a:r>
              <a:rPr lang="zh-CN" altLang="en-US" sz="1700" dirty="0" smtClean="0">
                <a:latin typeface="Times New Roman" pitchFamily="18" charset="0"/>
              </a:rPr>
              <a:t>悠大规模的训练数据，</a:t>
            </a:r>
            <a:r>
              <a:rPr lang="en-US" altLang="zh-CN" sz="1700" dirty="0" smtClean="0">
                <a:latin typeface="Times New Roman" pitchFamily="18" charset="0"/>
              </a:rPr>
              <a:t>NB</a:t>
            </a:r>
            <a:r>
              <a:rPr lang="zh-CN" altLang="en-US" sz="1700" dirty="0" smtClean="0">
                <a:latin typeface="Times New Roman" pitchFamily="18" charset="0"/>
              </a:rPr>
              <a:t>可以从这么多的数据中获得更多的信息，而不采用工作在小规模训练数据上使用更好的分类器。</a:t>
            </a:r>
            <a:endParaRPr lang="en-US" altLang="zh-CN" sz="1700" dirty="0" smtClean="0">
              <a:latin typeface="Times New Roman" pitchFamily="18" charset="0"/>
            </a:endParaRPr>
          </a:p>
          <a:p>
            <a:pPr lvl="1"/>
            <a:r>
              <a:rPr lang="zh-CN" altLang="en-US" sz="1700" dirty="0" smtClean="0">
                <a:latin typeface="Times New Roman" pitchFamily="18" charset="0"/>
              </a:rPr>
              <a:t>要考虑概念漂移的鲁棒性</a:t>
            </a:r>
            <a:endParaRPr lang="en-US" altLang="zh-CN" sz="1700" dirty="0" smtClean="0">
              <a:latin typeface="Times New Roman" pitchFamily="18" charset="0"/>
            </a:endParaRPr>
          </a:p>
          <a:p>
            <a:pPr lvl="1"/>
            <a:endParaRPr lang="en-US" altLang="zh-CN" sz="1700" dirty="0">
              <a:latin typeface="Times New Roman" pitchFamily="18" charset="0"/>
            </a:endParaRPr>
          </a:p>
        </p:txBody>
      </p:sp>
    </p:spTree>
    <p:extLst>
      <p:ext uri="{BB962C8B-B14F-4D97-AF65-F5344CB8AC3E}">
        <p14:creationId xmlns:p14="http://schemas.microsoft.com/office/powerpoint/2010/main" val="66991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Rocchio</a:t>
            </a:r>
            <a:r>
              <a:rPr lang="zh-CN" altLang="en-US" dirty="0"/>
              <a:t>算法</a:t>
            </a:r>
          </a:p>
        </p:txBody>
      </p:sp>
      <p:sp>
        <p:nvSpPr>
          <p:cNvPr id="3" name="内容占位符 2"/>
          <p:cNvSpPr>
            <a:spLocks noGrp="1"/>
          </p:cNvSpPr>
          <p:nvPr>
            <p:ph idx="1"/>
          </p:nvPr>
        </p:nvSpPr>
        <p:spPr/>
        <p:txBody>
          <a:bodyPr/>
          <a:lstStyle/>
          <a:p>
            <a:r>
              <a:rPr lang="zh-CN" altLang="en-US" sz="2000" b="0" dirty="0" smtClean="0"/>
              <a:t>基本思想</a:t>
            </a:r>
            <a:endParaRPr lang="en-US" altLang="zh-CN" sz="2000" b="0" dirty="0" smtClean="0"/>
          </a:p>
          <a:p>
            <a:pPr lvl="1"/>
            <a:r>
              <a:rPr lang="zh-CN" altLang="en-US" dirty="0" smtClean="0">
                <a:latin typeface="Times New Roman" pitchFamily="18" charset="0"/>
              </a:rPr>
              <a:t>计算</a:t>
            </a:r>
            <a:r>
              <a:rPr lang="zh-CN" altLang="en-US" dirty="0">
                <a:latin typeface="Times New Roman" pitchFamily="18" charset="0"/>
              </a:rPr>
              <a:t>每个类的中心</a:t>
            </a:r>
            <a:r>
              <a:rPr lang="zh-CN" altLang="en-US" dirty="0" smtClean="0">
                <a:latin typeface="Times New Roman" pitchFamily="18" charset="0"/>
              </a:rPr>
              <a:t>向量</a:t>
            </a:r>
            <a:endParaRPr lang="en-US" altLang="zh-CN" dirty="0" smtClean="0">
              <a:latin typeface="Times New Roman" pitchFamily="18" charset="0"/>
            </a:endParaRPr>
          </a:p>
          <a:p>
            <a:pPr lvl="2"/>
            <a:r>
              <a:rPr lang="zh-CN" altLang="en-US" sz="1700" dirty="0" smtClean="0">
                <a:latin typeface="Times New Roman" pitchFamily="18" charset="0"/>
              </a:rPr>
              <a:t>中心</a:t>
            </a:r>
            <a:r>
              <a:rPr lang="zh-CN" altLang="en-US" sz="1700" dirty="0">
                <a:latin typeface="Times New Roman" pitchFamily="18" charset="0"/>
              </a:rPr>
              <a:t>向量是所有文档向量的</a:t>
            </a:r>
            <a:r>
              <a:rPr lang="zh-CN" altLang="en-US" sz="1700" dirty="0" smtClean="0">
                <a:latin typeface="Times New Roman" pitchFamily="18" charset="0"/>
              </a:rPr>
              <a:t>算术平均</a:t>
            </a:r>
            <a:endParaRPr lang="en-US" altLang="zh-CN" sz="1700" dirty="0" smtClean="0">
              <a:latin typeface="Times New Roman" pitchFamily="18" charset="0"/>
            </a:endParaRPr>
          </a:p>
          <a:p>
            <a:pPr lvl="1"/>
            <a:r>
              <a:rPr lang="zh-CN" altLang="en-US" dirty="0" smtClean="0">
                <a:latin typeface="Times New Roman" pitchFamily="18" charset="0"/>
              </a:rPr>
              <a:t>将每篇</a:t>
            </a:r>
            <a:r>
              <a:rPr lang="zh-CN" altLang="en-US" dirty="0">
                <a:latin typeface="Times New Roman" pitchFamily="18" charset="0"/>
              </a:rPr>
              <a:t>测试文档分到离它最近的那个中心</a:t>
            </a:r>
            <a:r>
              <a:rPr lang="zh-CN" altLang="en-US" dirty="0" smtClean="0">
                <a:latin typeface="Times New Roman" pitchFamily="18" charset="0"/>
              </a:rPr>
              <a:t>向量</a:t>
            </a:r>
            <a:endParaRPr lang="en-US" altLang="zh-CN" dirty="0" smtClean="0">
              <a:latin typeface="Times New Roman" pitchFamily="18" charset="0"/>
            </a:endParaRPr>
          </a:p>
          <a:p>
            <a:pPr marL="342900" lvl="1" indent="-342900">
              <a:buFont typeface="Wingdings" pitchFamily="2" charset="2"/>
              <a:buChar char="n"/>
            </a:pPr>
            <a:r>
              <a:rPr lang="zh-CN" altLang="en-US" sz="2000" dirty="0">
                <a:latin typeface="+mn-ea"/>
                <a:ea typeface="+mn-ea"/>
                <a:cs typeface="+mn-cs"/>
              </a:rPr>
              <a:t>中心</a:t>
            </a:r>
            <a:r>
              <a:rPr lang="zh-CN" altLang="en-US" sz="2000" dirty="0" smtClean="0">
                <a:latin typeface="+mn-ea"/>
                <a:ea typeface="+mn-ea"/>
                <a:cs typeface="+mn-cs"/>
              </a:rPr>
              <a:t>向量</a:t>
            </a:r>
            <a:endParaRPr lang="en-US" altLang="zh-CN" sz="2000" dirty="0" smtClean="0">
              <a:latin typeface="+mn-ea"/>
              <a:ea typeface="+mn-ea"/>
              <a:cs typeface="+mn-cs"/>
            </a:endParaRPr>
          </a:p>
          <a:p>
            <a:pPr marL="342900" lvl="1" indent="-342900">
              <a:buFont typeface="Wingdings" pitchFamily="2" charset="2"/>
              <a:buChar char="n"/>
            </a:pPr>
            <a:endParaRPr lang="en-US" altLang="zh-CN" sz="2000" dirty="0" smtClean="0">
              <a:latin typeface="+mn-ea"/>
              <a:ea typeface="+mn-ea"/>
              <a:cs typeface="+mn-cs"/>
            </a:endParaRPr>
          </a:p>
          <a:p>
            <a:pPr marL="342900" lvl="1" indent="-342900">
              <a:buFont typeface="Wingdings" pitchFamily="2" charset="2"/>
              <a:buChar char="n"/>
            </a:pPr>
            <a:endParaRPr lang="en-US" altLang="zh-CN" sz="2000" dirty="0" smtClean="0">
              <a:latin typeface="+mn-ea"/>
              <a:ea typeface="+mn-ea"/>
              <a:cs typeface="+mn-cs"/>
            </a:endParaRPr>
          </a:p>
          <a:p>
            <a:pPr marL="342900" lvl="1" indent="-342900">
              <a:buFont typeface="Wingdings" pitchFamily="2" charset="2"/>
              <a:buChar char="n"/>
            </a:pPr>
            <a:endParaRPr lang="en-US" altLang="zh-CN" sz="2000" dirty="0">
              <a:latin typeface="+mn-ea"/>
              <a:ea typeface="+mn-ea"/>
              <a:cs typeface="+mn-cs"/>
            </a:endParaRPr>
          </a:p>
          <a:p>
            <a:pPr marL="342900" lvl="1" indent="-342900">
              <a:buFont typeface="Wingdings" pitchFamily="2" charset="2"/>
              <a:buChar char="n"/>
            </a:pPr>
            <a:r>
              <a:rPr lang="zh-CN" altLang="en-US" sz="2000" dirty="0">
                <a:latin typeface="Times New Roman" pitchFamily="18" charset="0"/>
              </a:rPr>
              <a:t>其中</a:t>
            </a:r>
            <a:r>
              <a:rPr lang="en-US" altLang="zh-CN" sz="2000" dirty="0">
                <a:latin typeface="Times New Roman" pitchFamily="18" charset="0"/>
              </a:rPr>
              <a:t> </a:t>
            </a:r>
            <a:r>
              <a:rPr lang="en-US" altLang="zh-CN" sz="2000" i="1" dirty="0">
                <a:latin typeface="Times New Roman" pitchFamily="18" charset="0"/>
              </a:rPr>
              <a:t>D</a:t>
            </a:r>
            <a:r>
              <a:rPr lang="en-US" altLang="zh-CN" sz="1200" i="1" dirty="0">
                <a:latin typeface="Times New Roman" pitchFamily="18" charset="0"/>
              </a:rPr>
              <a:t>c</a:t>
            </a:r>
            <a:r>
              <a:rPr lang="en-US" altLang="zh-CN" sz="1200" dirty="0">
                <a:latin typeface="Times New Roman" pitchFamily="18" charset="0"/>
              </a:rPr>
              <a:t> </a:t>
            </a:r>
            <a:r>
              <a:rPr lang="en-US" altLang="zh-CN" sz="2000" dirty="0">
                <a:latin typeface="Times New Roman" pitchFamily="18" charset="0"/>
              </a:rPr>
              <a:t> </a:t>
            </a:r>
            <a:r>
              <a:rPr lang="zh-CN" altLang="en-US" sz="2000" dirty="0">
                <a:latin typeface="Times New Roman" pitchFamily="18" charset="0"/>
              </a:rPr>
              <a:t>是所有属于类别</a:t>
            </a:r>
            <a:r>
              <a:rPr lang="en-US" altLang="zh-CN" sz="2000" dirty="0">
                <a:latin typeface="Times New Roman" pitchFamily="18" charset="0"/>
              </a:rPr>
              <a:t> c </a:t>
            </a:r>
            <a:r>
              <a:rPr lang="zh-CN" altLang="en-US" sz="2000" dirty="0">
                <a:latin typeface="Times New Roman" pitchFamily="18" charset="0"/>
              </a:rPr>
              <a:t>的文档，</a:t>
            </a:r>
            <a:r>
              <a:rPr lang="en-US" altLang="zh-CN" sz="2000" dirty="0">
                <a:latin typeface="Times New Roman" pitchFamily="18" charset="0"/>
              </a:rPr>
              <a:t>           </a:t>
            </a:r>
            <a:r>
              <a:rPr lang="zh-CN" altLang="en-US" sz="2000" dirty="0">
                <a:latin typeface="Times New Roman" pitchFamily="18" charset="0"/>
              </a:rPr>
              <a:t>是文档</a:t>
            </a:r>
            <a:r>
              <a:rPr lang="en-US" altLang="zh-CN" sz="2000" i="1" dirty="0">
                <a:latin typeface="Times New Roman" pitchFamily="18" charset="0"/>
              </a:rPr>
              <a:t>d</a:t>
            </a:r>
            <a:r>
              <a:rPr lang="zh-CN" altLang="en-US" sz="2000" dirty="0">
                <a:latin typeface="Times New Roman" pitchFamily="18" charset="0"/>
              </a:rPr>
              <a:t>的向量空间表示</a:t>
            </a:r>
            <a:endParaRPr lang="en-US" altLang="zh-CN" sz="8000" dirty="0">
              <a:latin typeface="Times New Roman" pitchFamily="18" charset="0"/>
            </a:endParaRPr>
          </a:p>
          <a:p>
            <a:pPr marL="342900" lvl="1" indent="-342900">
              <a:buFont typeface="Wingdings" pitchFamily="2" charset="2"/>
              <a:buChar char="n"/>
            </a:pPr>
            <a:endParaRPr lang="en-US" altLang="zh-CN" sz="2000" dirty="0">
              <a:latin typeface="+mn-ea"/>
              <a:ea typeface="+mn-ea"/>
              <a:cs typeface="+mn-cs"/>
            </a:endParaRPr>
          </a:p>
        </p:txBody>
      </p:sp>
      <p:pic>
        <p:nvPicPr>
          <p:cNvPr id="4" name="Picture 5" descr="1428.png"/>
          <p:cNvPicPr>
            <a:picLocks noChangeAspect="1"/>
          </p:cNvPicPr>
          <p:nvPr/>
        </p:nvPicPr>
        <p:blipFill>
          <a:blip r:embed="rId3" cstate="print"/>
          <a:stretch>
            <a:fillRect/>
          </a:stretch>
        </p:blipFill>
        <p:spPr>
          <a:xfrm>
            <a:off x="1907704" y="3573016"/>
            <a:ext cx="2886860" cy="921627"/>
          </a:xfrm>
          <a:prstGeom prst="rect">
            <a:avLst/>
          </a:prstGeom>
        </p:spPr>
      </p:pic>
      <p:pic>
        <p:nvPicPr>
          <p:cNvPr id="5" name="Picture 6" descr="14282.png"/>
          <p:cNvPicPr>
            <a:picLocks noChangeAspect="1"/>
          </p:cNvPicPr>
          <p:nvPr/>
        </p:nvPicPr>
        <p:blipFill>
          <a:blip r:embed="rId4" cstate="print"/>
          <a:stretch>
            <a:fillRect/>
          </a:stretch>
        </p:blipFill>
        <p:spPr>
          <a:xfrm>
            <a:off x="4586090" y="4751991"/>
            <a:ext cx="637027" cy="361946"/>
          </a:xfrm>
          <a:prstGeom prst="rect">
            <a:avLst/>
          </a:prstGeom>
        </p:spPr>
      </p:pic>
    </p:spTree>
    <p:extLst>
      <p:ext uri="{BB962C8B-B14F-4D97-AF65-F5344CB8AC3E}">
        <p14:creationId xmlns:p14="http://schemas.microsoft.com/office/powerpoint/2010/main" val="120989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Rocchio</a:t>
            </a:r>
            <a:r>
              <a:rPr lang="zh-CN" altLang="en-US" dirty="0"/>
              <a:t>算法</a:t>
            </a:r>
          </a:p>
        </p:txBody>
      </p:sp>
      <p:sp>
        <p:nvSpPr>
          <p:cNvPr id="3" name="内容占位符 2"/>
          <p:cNvSpPr>
            <a:spLocks noGrp="1"/>
          </p:cNvSpPr>
          <p:nvPr>
            <p:ph idx="1"/>
          </p:nvPr>
        </p:nvSpPr>
        <p:spPr/>
        <p:txBody>
          <a:bodyPr/>
          <a:lstStyle/>
          <a:p>
            <a:r>
              <a:rPr lang="zh-CN" altLang="en-US" sz="2000" b="0" dirty="0"/>
              <a:t>性质</a:t>
            </a:r>
            <a:endParaRPr lang="en-US" altLang="zh-CN" sz="2000" b="0" dirty="0" smtClean="0"/>
          </a:p>
          <a:p>
            <a:pPr lvl="1"/>
            <a:r>
              <a:rPr lang="en-US" altLang="zh-CN" dirty="0" err="1" smtClean="0">
                <a:latin typeface="Times New Roman" pitchFamily="18" charset="0"/>
              </a:rPr>
              <a:t>Rocchio</a:t>
            </a:r>
            <a:r>
              <a:rPr lang="zh-CN" altLang="en-US" dirty="0">
                <a:latin typeface="Times New Roman" pitchFamily="18" charset="0"/>
              </a:rPr>
              <a:t>简单地将每个类别表示成其中心</a:t>
            </a:r>
            <a:r>
              <a:rPr lang="zh-CN" altLang="en-US" dirty="0" smtClean="0">
                <a:latin typeface="Times New Roman" pitchFamily="18" charset="0"/>
              </a:rPr>
              <a:t>向量</a:t>
            </a:r>
            <a:endParaRPr lang="en-US" altLang="zh-CN" dirty="0" smtClean="0">
              <a:latin typeface="Times New Roman" pitchFamily="18" charset="0"/>
            </a:endParaRPr>
          </a:p>
          <a:p>
            <a:pPr lvl="2"/>
            <a:r>
              <a:rPr lang="zh-CN" altLang="en-US" sz="1700" dirty="0" smtClean="0">
                <a:latin typeface="Times New Roman" pitchFamily="18" charset="0"/>
              </a:rPr>
              <a:t>中心向量可以看成类别的原型</a:t>
            </a:r>
            <a:r>
              <a:rPr lang="en-US" altLang="zh-CN" sz="1700" dirty="0" smtClean="0">
                <a:latin typeface="Times New Roman" pitchFamily="18" charset="0"/>
              </a:rPr>
              <a:t>(prototype)</a:t>
            </a:r>
          </a:p>
          <a:p>
            <a:pPr lvl="1"/>
            <a:r>
              <a:rPr lang="zh-CN" altLang="en-US" dirty="0" smtClean="0">
                <a:latin typeface="Times New Roman" pitchFamily="18" charset="0"/>
              </a:rPr>
              <a:t>分类基于文档向量到原型的相似度或聚类来进行</a:t>
            </a:r>
            <a:endParaRPr lang="en-US" altLang="zh-CN" dirty="0" smtClean="0">
              <a:latin typeface="Times New Roman" pitchFamily="18" charset="0"/>
            </a:endParaRPr>
          </a:p>
          <a:p>
            <a:pPr lvl="1"/>
            <a:r>
              <a:rPr lang="zh-CN" altLang="en-US" dirty="0" smtClean="0">
                <a:latin typeface="Times New Roman" pitchFamily="18" charset="0"/>
              </a:rPr>
              <a:t>并不保证分类结果与训练集一致，即得到分类器后，不能保证训练集中的文档能否正确分类</a:t>
            </a:r>
            <a:endParaRPr lang="en-US" altLang="zh-CN" sz="8300" dirty="0" smtClean="0">
              <a:latin typeface="Times New Roman" pitchFamily="18" charset="0"/>
            </a:endParaRPr>
          </a:p>
          <a:p>
            <a:pPr lvl="1"/>
            <a:endParaRPr lang="en-US" altLang="zh-CN" sz="1500" b="0" dirty="0" smtClean="0"/>
          </a:p>
          <a:p>
            <a:pPr marL="342900" lvl="1" indent="-342900">
              <a:buFont typeface="Wingdings" pitchFamily="2" charset="2"/>
              <a:buChar char="n"/>
            </a:pPr>
            <a:endParaRPr lang="en-US" altLang="zh-CN" sz="2000" dirty="0">
              <a:latin typeface="+mn-ea"/>
              <a:ea typeface="+mn-ea"/>
              <a:cs typeface="+mn-cs"/>
            </a:endParaRPr>
          </a:p>
        </p:txBody>
      </p:sp>
    </p:spTree>
    <p:extLst>
      <p:ext uri="{BB962C8B-B14F-4D97-AF65-F5344CB8AC3E}">
        <p14:creationId xmlns:p14="http://schemas.microsoft.com/office/powerpoint/2010/main" val="1534065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kNN</a:t>
            </a:r>
            <a:endParaRPr lang="zh-CN" altLang="en-US" dirty="0"/>
          </a:p>
        </p:txBody>
      </p:sp>
      <p:sp>
        <p:nvSpPr>
          <p:cNvPr id="3" name="内容占位符 2"/>
          <p:cNvSpPr>
            <a:spLocks noGrp="1"/>
          </p:cNvSpPr>
          <p:nvPr>
            <p:ph idx="1"/>
          </p:nvPr>
        </p:nvSpPr>
        <p:spPr/>
        <p:txBody>
          <a:bodyPr/>
          <a:lstStyle/>
          <a:p>
            <a:r>
              <a:rPr lang="en-US" altLang="zh-CN" sz="2300" dirty="0" err="1" smtClean="0">
                <a:latin typeface="+mn-ea"/>
                <a:ea typeface="+mn-ea"/>
                <a:cs typeface="+mn-cs"/>
              </a:rPr>
              <a:t>kNN</a:t>
            </a:r>
            <a:r>
              <a:rPr lang="en-US" altLang="zh-CN" sz="2300" dirty="0" smtClean="0">
                <a:latin typeface="+mn-ea"/>
                <a:ea typeface="+mn-ea"/>
                <a:cs typeface="+mn-cs"/>
              </a:rPr>
              <a:t> </a:t>
            </a:r>
            <a:r>
              <a:rPr lang="zh-CN" altLang="en-US" sz="2300" dirty="0">
                <a:latin typeface="+mn-ea"/>
                <a:ea typeface="+mn-ea"/>
                <a:cs typeface="+mn-cs"/>
              </a:rPr>
              <a:t>是另外一种基于向量空间的分类</a:t>
            </a:r>
            <a:r>
              <a:rPr lang="zh-CN" altLang="en-US" sz="2300" dirty="0" smtClean="0">
                <a:latin typeface="+mn-ea"/>
                <a:ea typeface="+mn-ea"/>
                <a:cs typeface="+mn-cs"/>
              </a:rPr>
              <a:t>方法</a:t>
            </a:r>
            <a:endParaRPr lang="en-US" altLang="zh-CN" sz="2300" dirty="0" smtClean="0">
              <a:latin typeface="+mn-ea"/>
              <a:ea typeface="+mn-ea"/>
              <a:cs typeface="+mn-cs"/>
            </a:endParaRPr>
          </a:p>
          <a:p>
            <a:r>
              <a:rPr lang="zh-CN" altLang="en-US" sz="2300" dirty="0" smtClean="0">
                <a:latin typeface="+mn-ea"/>
                <a:ea typeface="+mn-ea"/>
                <a:cs typeface="+mn-cs"/>
              </a:rPr>
              <a:t>该</a:t>
            </a:r>
            <a:r>
              <a:rPr lang="zh-CN" altLang="en-US" sz="2300" dirty="0">
                <a:latin typeface="+mn-ea"/>
                <a:ea typeface="+mn-ea"/>
                <a:cs typeface="+mn-cs"/>
              </a:rPr>
              <a:t>方法非常简单，也容易</a:t>
            </a:r>
            <a:r>
              <a:rPr lang="zh-CN" altLang="en-US" sz="2300" dirty="0" smtClean="0">
                <a:latin typeface="+mn-ea"/>
                <a:ea typeface="+mn-ea"/>
                <a:cs typeface="+mn-cs"/>
              </a:rPr>
              <a:t>实现</a:t>
            </a:r>
            <a:endParaRPr lang="en-US" altLang="zh-CN" sz="2300" dirty="0" smtClean="0">
              <a:latin typeface="+mn-ea"/>
              <a:ea typeface="+mn-ea"/>
              <a:cs typeface="+mn-cs"/>
            </a:endParaRPr>
          </a:p>
          <a:p>
            <a:r>
              <a:rPr lang="zh-CN" altLang="en-US" sz="2300" dirty="0" smtClean="0">
                <a:latin typeface="+mn-ea"/>
                <a:ea typeface="+mn-ea"/>
                <a:cs typeface="+mn-cs"/>
              </a:rPr>
              <a:t>在</a:t>
            </a:r>
            <a:r>
              <a:rPr lang="zh-CN" altLang="en-US" sz="2300" dirty="0">
                <a:latin typeface="+mn-ea"/>
                <a:ea typeface="+mn-ea"/>
                <a:cs typeface="+mn-cs"/>
              </a:rPr>
              <a:t>大多数情况下，</a:t>
            </a:r>
            <a:r>
              <a:rPr lang="en-US" altLang="zh-CN" sz="2300" dirty="0" err="1">
                <a:latin typeface="+mn-ea"/>
                <a:ea typeface="+mn-ea"/>
                <a:cs typeface="+mn-cs"/>
              </a:rPr>
              <a:t>kNN</a:t>
            </a:r>
            <a:r>
              <a:rPr lang="zh-CN" altLang="en-US" sz="2300" dirty="0">
                <a:latin typeface="+mn-ea"/>
                <a:ea typeface="+mn-ea"/>
                <a:cs typeface="+mn-cs"/>
              </a:rPr>
              <a:t>的效果比朴素贝叶斯和</a:t>
            </a:r>
            <a:r>
              <a:rPr lang="de-DE" altLang="zh-CN" sz="2300" dirty="0">
                <a:latin typeface="+mn-ea"/>
                <a:ea typeface="+mn-ea"/>
                <a:cs typeface="+mn-cs"/>
              </a:rPr>
              <a:t>Rocchio</a:t>
            </a:r>
            <a:r>
              <a:rPr lang="zh-CN" altLang="en-US" sz="2300" dirty="0" smtClean="0">
                <a:latin typeface="+mn-ea"/>
                <a:ea typeface="+mn-ea"/>
                <a:cs typeface="+mn-cs"/>
              </a:rPr>
              <a:t>要好</a:t>
            </a:r>
            <a:endParaRPr lang="en-US" altLang="zh-CN" sz="2300" dirty="0" smtClean="0">
              <a:latin typeface="+mn-ea"/>
              <a:ea typeface="+mn-ea"/>
              <a:cs typeface="+mn-cs"/>
            </a:endParaRPr>
          </a:p>
          <a:p>
            <a:r>
              <a:rPr lang="zh-CN" altLang="en-US" sz="2300" dirty="0" smtClean="0">
                <a:latin typeface="+mn-ea"/>
                <a:ea typeface="+mn-ea"/>
                <a:cs typeface="+mn-cs"/>
              </a:rPr>
              <a:t>如果</a:t>
            </a:r>
            <a:r>
              <a:rPr lang="zh-CN" altLang="en-US" sz="2300" dirty="0">
                <a:latin typeface="+mn-ea"/>
                <a:ea typeface="+mn-ea"/>
                <a:cs typeface="+mn-cs"/>
              </a:rPr>
              <a:t>你急切需要一种精度很高分类器并很快投入运行</a:t>
            </a:r>
            <a:r>
              <a:rPr lang="de-DE" altLang="zh-CN" sz="2300" dirty="0">
                <a:latin typeface="+mn-ea"/>
                <a:ea typeface="+mn-ea"/>
                <a:cs typeface="+mn-cs"/>
              </a:rPr>
              <a:t> </a:t>
            </a:r>
            <a:endParaRPr lang="de-DE" altLang="zh-CN" sz="2300" dirty="0" smtClean="0">
              <a:latin typeface="+mn-ea"/>
              <a:ea typeface="+mn-ea"/>
              <a:cs typeface="+mn-cs"/>
            </a:endParaRPr>
          </a:p>
          <a:p>
            <a:r>
              <a:rPr lang="zh-CN" altLang="en-US" sz="2300" dirty="0" smtClean="0">
                <a:latin typeface="+mn-ea"/>
                <a:ea typeface="+mn-ea"/>
                <a:cs typeface="+mn-cs"/>
              </a:rPr>
              <a:t>如果</a:t>
            </a:r>
            <a:r>
              <a:rPr lang="zh-CN" altLang="en-US" sz="2300" dirty="0">
                <a:latin typeface="+mn-ea"/>
                <a:ea typeface="+mn-ea"/>
                <a:cs typeface="+mn-cs"/>
              </a:rPr>
              <a:t>你不是特别关注</a:t>
            </a:r>
            <a:r>
              <a:rPr lang="zh-CN" altLang="en-US" sz="2300" dirty="0" smtClean="0">
                <a:latin typeface="+mn-ea"/>
                <a:ea typeface="+mn-ea"/>
                <a:cs typeface="+mn-cs"/>
              </a:rPr>
              <a:t>效率</a:t>
            </a:r>
            <a:r>
              <a:rPr lang="en-US" altLang="zh-CN" sz="2300" dirty="0">
                <a:latin typeface="+mn-ea"/>
                <a:ea typeface="+mn-ea"/>
                <a:cs typeface="+mn-cs"/>
              </a:rPr>
              <a:t>,</a:t>
            </a:r>
            <a:r>
              <a:rPr lang="zh-CN" altLang="en-US" sz="2300" dirty="0" smtClean="0">
                <a:latin typeface="+mn-ea"/>
                <a:ea typeface="+mn-ea"/>
                <a:cs typeface="+mn-cs"/>
              </a:rPr>
              <a:t>那么</a:t>
            </a:r>
            <a:r>
              <a:rPr lang="zh-CN" altLang="en-US" sz="2300" dirty="0">
                <a:latin typeface="+mn-ea"/>
                <a:ea typeface="+mn-ea"/>
                <a:cs typeface="+mn-cs"/>
              </a:rPr>
              <a:t>就使用</a:t>
            </a:r>
            <a:r>
              <a:rPr lang="de-DE" altLang="zh-CN" sz="2300" dirty="0">
                <a:latin typeface="+mn-ea"/>
                <a:ea typeface="+mn-ea"/>
                <a:cs typeface="+mn-cs"/>
              </a:rPr>
              <a:t>kNN</a:t>
            </a:r>
            <a:endParaRPr lang="en-US" altLang="zh-CN" sz="2300" dirty="0">
              <a:latin typeface="+mn-ea"/>
              <a:ea typeface="+mn-ea"/>
              <a:cs typeface="+mn-cs"/>
            </a:endParaRPr>
          </a:p>
          <a:p>
            <a:endParaRPr lang="zh-CN" altLang="en-US" b="0" dirty="0"/>
          </a:p>
        </p:txBody>
      </p:sp>
    </p:spTree>
    <p:extLst>
      <p:ext uri="{BB962C8B-B14F-4D97-AF65-F5344CB8AC3E}">
        <p14:creationId xmlns:p14="http://schemas.microsoft.com/office/powerpoint/2010/main" val="2898130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kNN</a:t>
            </a:r>
            <a:endParaRPr lang="zh-CN" altLang="en-US" dirty="0"/>
          </a:p>
        </p:txBody>
      </p:sp>
      <p:sp>
        <p:nvSpPr>
          <p:cNvPr id="3" name="内容占位符 2"/>
          <p:cNvSpPr>
            <a:spLocks noGrp="1"/>
          </p:cNvSpPr>
          <p:nvPr>
            <p:ph idx="1"/>
          </p:nvPr>
        </p:nvSpPr>
        <p:spPr/>
        <p:txBody>
          <a:bodyPr/>
          <a:lstStyle/>
          <a:p>
            <a:r>
              <a:rPr lang="en-US" altLang="zh-CN" sz="2300" dirty="0" err="1" smtClean="0">
                <a:latin typeface="+mn-ea"/>
                <a:ea typeface="+mn-ea"/>
                <a:cs typeface="+mn-cs"/>
              </a:rPr>
              <a:t>kNN</a:t>
            </a:r>
            <a:r>
              <a:rPr lang="en-US" altLang="zh-CN" sz="2300" dirty="0" smtClean="0">
                <a:latin typeface="+mn-ea"/>
                <a:ea typeface="+mn-ea"/>
                <a:cs typeface="+mn-cs"/>
              </a:rPr>
              <a:t> </a:t>
            </a:r>
            <a:r>
              <a:rPr lang="zh-CN" altLang="en-US" sz="2300" dirty="0" smtClean="0">
                <a:latin typeface="+mn-ea"/>
                <a:ea typeface="+mn-ea"/>
                <a:cs typeface="+mn-cs"/>
              </a:rPr>
              <a:t>是另外一种基于向量空间的分类方法</a:t>
            </a:r>
            <a:endParaRPr lang="en-US" altLang="zh-CN" dirty="0"/>
          </a:p>
          <a:p>
            <a:r>
              <a:rPr lang="en-US" altLang="zh-CN" sz="2300" b="1" dirty="0" err="1" smtClean="0">
                <a:latin typeface="+mn-ea"/>
                <a:ea typeface="+mn-ea"/>
                <a:cs typeface="+mn-cs"/>
              </a:rPr>
              <a:t>kNN</a:t>
            </a:r>
            <a:r>
              <a:rPr lang="en-US" altLang="zh-CN" sz="2300" b="1" dirty="0" smtClean="0">
                <a:latin typeface="+mn-ea"/>
                <a:ea typeface="+mn-ea"/>
                <a:cs typeface="+mn-cs"/>
              </a:rPr>
              <a:t> </a:t>
            </a:r>
            <a:r>
              <a:rPr lang="de-DE" altLang="zh-CN" sz="2300" b="1" dirty="0">
                <a:latin typeface="+mn-ea"/>
                <a:ea typeface="+mn-ea"/>
                <a:cs typeface="+mn-cs"/>
              </a:rPr>
              <a:t>= k nearest neighbors</a:t>
            </a:r>
            <a:r>
              <a:rPr lang="zh-CN" altLang="en-US" sz="2300" b="1" dirty="0">
                <a:latin typeface="+mn-ea"/>
                <a:ea typeface="+mn-ea"/>
                <a:cs typeface="+mn-cs"/>
              </a:rPr>
              <a:t>，</a:t>
            </a:r>
            <a:r>
              <a:rPr lang="en-US" altLang="zh-CN" sz="2300" b="1" dirty="0">
                <a:latin typeface="+mn-ea"/>
                <a:ea typeface="+mn-ea"/>
                <a:cs typeface="+mn-cs"/>
              </a:rPr>
              <a:t>k</a:t>
            </a:r>
            <a:r>
              <a:rPr lang="zh-CN" altLang="en-US" sz="2300" b="1" dirty="0" smtClean="0">
                <a:latin typeface="+mn-ea"/>
                <a:ea typeface="+mn-ea"/>
                <a:cs typeface="+mn-cs"/>
              </a:rPr>
              <a:t>近邻</a:t>
            </a:r>
            <a:endParaRPr lang="de-DE" altLang="zh-CN" dirty="0"/>
          </a:p>
          <a:p>
            <a:r>
              <a:rPr lang="en-US" altLang="zh-CN" sz="2300" b="1" dirty="0" smtClean="0">
                <a:latin typeface="+mn-ea"/>
                <a:ea typeface="+mn-ea"/>
                <a:cs typeface="+mn-cs"/>
              </a:rPr>
              <a:t>k </a:t>
            </a:r>
            <a:r>
              <a:rPr lang="en-US" altLang="zh-CN" sz="2300" b="1" dirty="0">
                <a:latin typeface="+mn-ea"/>
                <a:ea typeface="+mn-ea"/>
                <a:cs typeface="+mn-cs"/>
              </a:rPr>
              <a:t>= 1 </a:t>
            </a:r>
            <a:r>
              <a:rPr lang="zh-CN" altLang="en-US" sz="2300" b="1" dirty="0">
                <a:latin typeface="+mn-ea"/>
                <a:ea typeface="+mn-ea"/>
                <a:cs typeface="+mn-cs"/>
              </a:rPr>
              <a:t>情况下的</a:t>
            </a:r>
            <a:r>
              <a:rPr lang="en-US" altLang="zh-CN" sz="2300" b="1" dirty="0" err="1">
                <a:latin typeface="+mn-ea"/>
                <a:ea typeface="+mn-ea"/>
                <a:cs typeface="+mn-cs"/>
              </a:rPr>
              <a:t>kNN</a:t>
            </a:r>
            <a:r>
              <a:rPr lang="en-US" altLang="zh-CN" sz="2300" b="1" dirty="0">
                <a:latin typeface="+mn-ea"/>
                <a:ea typeface="+mn-ea"/>
                <a:cs typeface="+mn-cs"/>
              </a:rPr>
              <a:t> (</a:t>
            </a:r>
            <a:r>
              <a:rPr lang="zh-CN" altLang="en-US" sz="2300" b="1" dirty="0">
                <a:latin typeface="+mn-ea"/>
                <a:ea typeface="+mn-ea"/>
                <a:cs typeface="+mn-cs"/>
              </a:rPr>
              <a:t>最近邻</a:t>
            </a:r>
            <a:r>
              <a:rPr lang="en-US" altLang="zh-CN" sz="2300" b="1" dirty="0">
                <a:latin typeface="+mn-ea"/>
                <a:ea typeface="+mn-ea"/>
                <a:cs typeface="+mn-cs"/>
              </a:rPr>
              <a:t>): </a:t>
            </a:r>
            <a:r>
              <a:rPr lang="zh-CN" altLang="en-US" sz="2300" b="1" dirty="0">
                <a:latin typeface="+mn-ea"/>
                <a:ea typeface="+mn-ea"/>
                <a:cs typeface="+mn-cs"/>
              </a:rPr>
              <a:t>将每篇测试文档分给训练集中离它最近的那篇文档所属的类别</a:t>
            </a:r>
            <a:r>
              <a:rPr lang="zh-CN" altLang="en-US" sz="2300" b="1" dirty="0" smtClean="0">
                <a:latin typeface="+mn-ea"/>
                <a:ea typeface="+mn-ea"/>
                <a:cs typeface="+mn-cs"/>
              </a:rPr>
              <a:t>。</a:t>
            </a:r>
            <a:endParaRPr lang="de-DE" altLang="zh-CN" dirty="0"/>
          </a:p>
          <a:p>
            <a:r>
              <a:rPr lang="en-US" altLang="zh-CN" sz="2300" b="1" dirty="0" err="1" smtClean="0">
                <a:latin typeface="+mn-ea"/>
                <a:ea typeface="+mn-ea"/>
                <a:cs typeface="+mn-cs"/>
              </a:rPr>
              <a:t>1NN</a:t>
            </a:r>
            <a:r>
              <a:rPr lang="en-US" altLang="zh-CN" sz="2300" b="1" dirty="0" smtClean="0">
                <a:latin typeface="+mn-ea"/>
                <a:ea typeface="+mn-ea"/>
                <a:cs typeface="+mn-cs"/>
              </a:rPr>
              <a:t> </a:t>
            </a:r>
            <a:r>
              <a:rPr lang="zh-CN" altLang="en-US" sz="2300" b="1" dirty="0">
                <a:latin typeface="+mn-ea"/>
                <a:ea typeface="+mn-ea"/>
                <a:cs typeface="+mn-cs"/>
              </a:rPr>
              <a:t>不很鲁棒</a:t>
            </a:r>
            <a:r>
              <a:rPr lang="en-US" altLang="zh-CN" sz="2300" b="1" dirty="0">
                <a:latin typeface="+mn-ea"/>
                <a:ea typeface="+mn-ea"/>
                <a:cs typeface="+mn-cs"/>
              </a:rPr>
              <a:t>—</a:t>
            </a:r>
            <a:r>
              <a:rPr lang="zh-CN" altLang="en-US" sz="2300" b="1" dirty="0">
                <a:latin typeface="+mn-ea"/>
                <a:ea typeface="+mn-ea"/>
                <a:cs typeface="+mn-cs"/>
              </a:rPr>
              <a:t>一篇文档可能会分错类或者这篇文档本身就很</a:t>
            </a:r>
            <a:r>
              <a:rPr lang="zh-CN" altLang="en-US" sz="2300" b="1" dirty="0" smtClean="0">
                <a:latin typeface="+mn-ea"/>
                <a:ea typeface="+mn-ea"/>
                <a:cs typeface="+mn-cs"/>
              </a:rPr>
              <a:t>反常</a:t>
            </a:r>
            <a:endParaRPr lang="de-DE" altLang="zh-CN" dirty="0"/>
          </a:p>
          <a:p>
            <a:r>
              <a:rPr lang="en-US" altLang="zh-CN" sz="2300" b="1" dirty="0" smtClean="0">
                <a:latin typeface="+mn-ea"/>
                <a:ea typeface="+mn-ea"/>
                <a:cs typeface="+mn-cs"/>
              </a:rPr>
              <a:t>k </a:t>
            </a:r>
            <a:r>
              <a:rPr lang="en-US" altLang="zh-CN" sz="2300" b="1" dirty="0">
                <a:latin typeface="+mn-ea"/>
                <a:ea typeface="+mn-ea"/>
                <a:cs typeface="+mn-cs"/>
              </a:rPr>
              <a:t>&gt; 1 </a:t>
            </a:r>
            <a:r>
              <a:rPr lang="zh-CN" altLang="en-US" sz="2300" b="1" dirty="0">
                <a:latin typeface="+mn-ea"/>
                <a:ea typeface="+mn-ea"/>
                <a:cs typeface="+mn-cs"/>
              </a:rPr>
              <a:t>情况下的</a:t>
            </a:r>
            <a:r>
              <a:rPr lang="en-US" altLang="zh-CN" sz="2300" b="1" dirty="0" err="1">
                <a:latin typeface="+mn-ea"/>
                <a:ea typeface="+mn-ea"/>
                <a:cs typeface="+mn-cs"/>
              </a:rPr>
              <a:t>kNN</a:t>
            </a:r>
            <a:r>
              <a:rPr lang="en-US" altLang="zh-CN" sz="2300" b="1" dirty="0">
                <a:latin typeface="+mn-ea"/>
                <a:ea typeface="+mn-ea"/>
                <a:cs typeface="+mn-cs"/>
              </a:rPr>
              <a:t>: </a:t>
            </a:r>
            <a:r>
              <a:rPr lang="zh-CN" altLang="en-US" sz="2300" b="1" dirty="0">
                <a:latin typeface="+mn-ea"/>
                <a:ea typeface="+mn-ea"/>
                <a:cs typeface="+mn-cs"/>
              </a:rPr>
              <a:t>将每篇测试文档分到训练集中离它最近的</a:t>
            </a:r>
            <a:r>
              <a:rPr lang="en-US" altLang="zh-CN" sz="2300" b="1" dirty="0">
                <a:latin typeface="+mn-ea"/>
                <a:ea typeface="+mn-ea"/>
                <a:cs typeface="+mn-cs"/>
              </a:rPr>
              <a:t>k</a:t>
            </a:r>
            <a:r>
              <a:rPr lang="zh-CN" altLang="en-US" sz="2300" b="1" dirty="0">
                <a:latin typeface="+mn-ea"/>
                <a:ea typeface="+mn-ea"/>
                <a:cs typeface="+mn-cs"/>
              </a:rPr>
              <a:t>篇文档所属类别中最多的那个</a:t>
            </a:r>
            <a:r>
              <a:rPr lang="zh-CN" altLang="en-US" sz="2300" b="1" dirty="0" smtClean="0">
                <a:latin typeface="+mn-ea"/>
                <a:ea typeface="+mn-ea"/>
                <a:cs typeface="+mn-cs"/>
              </a:rPr>
              <a:t>类别</a:t>
            </a:r>
            <a:endParaRPr lang="de-DE" altLang="zh-CN" dirty="0"/>
          </a:p>
          <a:p>
            <a:r>
              <a:rPr lang="en-US" altLang="zh-CN" sz="2300" b="1" dirty="0" err="1" smtClean="0">
                <a:latin typeface="+mn-ea"/>
                <a:ea typeface="+mn-ea"/>
                <a:cs typeface="+mn-cs"/>
              </a:rPr>
              <a:t>kNN</a:t>
            </a:r>
            <a:r>
              <a:rPr lang="zh-CN" altLang="en-US" sz="2300" b="1" dirty="0">
                <a:latin typeface="+mn-ea"/>
                <a:ea typeface="+mn-ea"/>
                <a:cs typeface="+mn-cs"/>
              </a:rPr>
              <a:t>的基本原理</a:t>
            </a:r>
            <a:r>
              <a:rPr lang="en-US" altLang="zh-CN" sz="2300" b="1" dirty="0">
                <a:latin typeface="+mn-ea"/>
                <a:ea typeface="+mn-ea"/>
                <a:cs typeface="+mn-cs"/>
              </a:rPr>
              <a:t>: </a:t>
            </a:r>
            <a:r>
              <a:rPr lang="zh-CN" altLang="en-US" sz="2300" b="1" dirty="0">
                <a:latin typeface="+mn-ea"/>
                <a:ea typeface="+mn-ea"/>
                <a:cs typeface="+mn-cs"/>
              </a:rPr>
              <a:t>邻近性</a:t>
            </a:r>
            <a:r>
              <a:rPr lang="zh-CN" altLang="en-US" sz="2300" b="1" dirty="0" smtClean="0">
                <a:latin typeface="+mn-ea"/>
                <a:ea typeface="+mn-ea"/>
                <a:cs typeface="+mn-cs"/>
              </a:rPr>
              <a:t>假设</a:t>
            </a:r>
            <a:endParaRPr lang="en-US" altLang="zh-CN" dirty="0"/>
          </a:p>
          <a:p>
            <a:pPr lvl="1"/>
            <a:r>
              <a:rPr lang="zh-CN" altLang="en-US" sz="1700" dirty="0" smtClean="0">
                <a:latin typeface="Times New Roman" pitchFamily="18" charset="0"/>
              </a:rPr>
              <a:t>我们</a:t>
            </a:r>
            <a:r>
              <a:rPr lang="zh-CN" altLang="en-US" sz="1700" dirty="0">
                <a:latin typeface="Times New Roman" pitchFamily="18" charset="0"/>
              </a:rPr>
              <a:t>期望一篇测试文档</a:t>
            </a:r>
            <a:r>
              <a:rPr lang="en-US" altLang="zh-CN" sz="1700" i="1" dirty="0">
                <a:latin typeface="Times New Roman" pitchFamily="18" charset="0"/>
              </a:rPr>
              <a:t>d</a:t>
            </a:r>
            <a:r>
              <a:rPr lang="zh-CN" altLang="en-US" sz="1700" dirty="0">
                <a:latin typeface="Times New Roman" pitchFamily="18" charset="0"/>
              </a:rPr>
              <a:t>与训练集中</a:t>
            </a:r>
            <a:r>
              <a:rPr lang="en-US" altLang="zh-CN" sz="1700" i="1" dirty="0">
                <a:latin typeface="Times New Roman" pitchFamily="18" charset="0"/>
              </a:rPr>
              <a:t>d</a:t>
            </a:r>
            <a:r>
              <a:rPr lang="zh-CN" altLang="en-US" sz="1700" dirty="0">
                <a:latin typeface="Times New Roman" pitchFamily="18" charset="0"/>
              </a:rPr>
              <a:t>周围邻域文档的类别标签一样。</a:t>
            </a:r>
            <a:endParaRPr lang="en-US" altLang="zh-CN" sz="1700" dirty="0">
              <a:latin typeface="Times New Roman" pitchFamily="18" charset="0"/>
            </a:endParaRPr>
          </a:p>
          <a:p>
            <a:endParaRPr lang="zh-CN" altLang="en-US" b="0" dirty="0"/>
          </a:p>
        </p:txBody>
      </p:sp>
    </p:spTree>
    <p:extLst>
      <p:ext uri="{BB962C8B-B14F-4D97-AF65-F5344CB8AC3E}">
        <p14:creationId xmlns:p14="http://schemas.microsoft.com/office/powerpoint/2010/main" val="698517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PPT-perachina_200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PT-perachina_2009">
      <a:majorFont>
        <a:latin typeface="Arial"/>
        <a:ea typeface="黑体"/>
        <a:cs typeface=""/>
      </a:majorFont>
      <a:minorFont>
        <a:latin typeface="Arial"/>
        <a:ea typeface="黑体"/>
        <a:cs typeface=""/>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PPT-perachina_2009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perachina_2009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perachina_2009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perachina_2009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perachina_2009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perachina_2009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perachina_2009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perachina_2009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perachina_2009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perachina_2009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perachina_2009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perachina_2009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市场部报告</Template>
  <TotalTime>21514</TotalTime>
  <Words>2346</Words>
  <Application>Microsoft Office PowerPoint</Application>
  <PresentationFormat>全屏显示(4:3)</PresentationFormat>
  <Paragraphs>243</Paragraphs>
  <Slides>28</Slides>
  <Notes>27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幻灯片标题</vt:lpstr>
      </vt:variant>
      <vt:variant>
        <vt:i4>28</vt:i4>
      </vt:variant>
      <vt:variant>
        <vt:lpstr>自定义放映</vt:lpstr>
      </vt:variant>
      <vt:variant>
        <vt:i4>3</vt:i4>
      </vt:variant>
    </vt:vector>
  </HeadingPairs>
  <TitlesOfParts>
    <vt:vector size="40" baseType="lpstr">
      <vt:lpstr>方正大标宋简体</vt:lpstr>
      <vt:lpstr>黑体</vt:lpstr>
      <vt:lpstr>宋体</vt:lpstr>
      <vt:lpstr>微软雅黑</vt:lpstr>
      <vt:lpstr>Arial</vt:lpstr>
      <vt:lpstr>Cambria</vt:lpstr>
      <vt:lpstr>Times New Roman</vt:lpstr>
      <vt:lpstr>Wingdings</vt:lpstr>
      <vt:lpstr>1_PPT-perachina_2009</vt:lpstr>
      <vt:lpstr>分类和聚类的调查</vt:lpstr>
      <vt:lpstr>分类的定义</vt:lpstr>
      <vt:lpstr>分类的算法</vt:lpstr>
      <vt:lpstr>朴素贝叶斯算法（NB）</vt:lpstr>
      <vt:lpstr>朴素贝叶斯算法（NB）</vt:lpstr>
      <vt:lpstr>Rocchio算法</vt:lpstr>
      <vt:lpstr>Rocchio算法</vt:lpstr>
      <vt:lpstr>kNN</vt:lpstr>
      <vt:lpstr>kNN</vt:lpstr>
      <vt:lpstr>kNN</vt:lpstr>
      <vt:lpstr>SVM</vt:lpstr>
      <vt:lpstr>文本分类应用</vt:lpstr>
      <vt:lpstr>分类器的选择</vt:lpstr>
      <vt:lpstr>分类器的选择</vt:lpstr>
      <vt:lpstr>分类器的选择</vt:lpstr>
      <vt:lpstr>聚类的定义</vt:lpstr>
      <vt:lpstr>分类和聚类</vt:lpstr>
      <vt:lpstr>聚类的分类</vt:lpstr>
      <vt:lpstr>聚类的应用</vt:lpstr>
      <vt:lpstr>聚类的应用</vt:lpstr>
      <vt:lpstr>K-均值聚类算法</vt:lpstr>
      <vt:lpstr>K-均值聚类算法</vt:lpstr>
      <vt:lpstr>层次凝聚式聚类</vt:lpstr>
      <vt:lpstr>分裂式聚类</vt:lpstr>
      <vt:lpstr>机器学习的开源软件</vt:lpstr>
      <vt:lpstr>机器学习的开源软件</vt:lpstr>
      <vt:lpstr>机器学习的开源软件</vt:lpstr>
      <vt:lpstr>PowerPoint 演示文稿</vt:lpstr>
      <vt:lpstr>典型DSE1</vt:lpstr>
      <vt:lpstr>典型DSE2</vt:lpstr>
      <vt:lpstr>main</vt:lpstr>
    </vt:vector>
  </TitlesOfParts>
  <Company>pera global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航空工业集团与安世亚太</dc:title>
  <dc:creator>段慧颖</dc:creator>
  <cp:lastModifiedBy>wuge</cp:lastModifiedBy>
  <cp:revision>2604</cp:revision>
  <dcterms:created xsi:type="dcterms:W3CDTF">2009-02-06T02:56:07Z</dcterms:created>
  <dcterms:modified xsi:type="dcterms:W3CDTF">2013-08-09T05:47:23Z</dcterms:modified>
</cp:coreProperties>
</file>