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5"/>
  </p:notesMasterIdLst>
  <p:handoutMasterIdLst>
    <p:handoutMasterId r:id="rId36"/>
  </p:handoutMasterIdLst>
  <p:sldIdLst>
    <p:sldId id="797" r:id="rId2"/>
    <p:sldId id="799" r:id="rId3"/>
    <p:sldId id="974" r:id="rId4"/>
    <p:sldId id="972" r:id="rId5"/>
    <p:sldId id="973" r:id="rId6"/>
    <p:sldId id="937" r:id="rId7"/>
    <p:sldId id="969" r:id="rId8"/>
    <p:sldId id="970" r:id="rId9"/>
    <p:sldId id="971" r:id="rId10"/>
    <p:sldId id="919" r:id="rId11"/>
    <p:sldId id="808" r:id="rId12"/>
    <p:sldId id="809" r:id="rId13"/>
    <p:sldId id="927" r:id="rId14"/>
    <p:sldId id="957" r:id="rId15"/>
    <p:sldId id="975" r:id="rId16"/>
    <p:sldId id="955" r:id="rId17"/>
    <p:sldId id="976" r:id="rId18"/>
    <p:sldId id="977" r:id="rId19"/>
    <p:sldId id="810" r:id="rId20"/>
    <p:sldId id="813" r:id="rId21"/>
    <p:sldId id="814" r:id="rId22"/>
    <p:sldId id="815" r:id="rId23"/>
    <p:sldId id="817" r:id="rId24"/>
    <p:sldId id="818" r:id="rId25"/>
    <p:sldId id="819" r:id="rId26"/>
    <p:sldId id="820" r:id="rId27"/>
    <p:sldId id="821" r:id="rId28"/>
    <p:sldId id="823" r:id="rId29"/>
    <p:sldId id="830" r:id="rId30"/>
    <p:sldId id="839" r:id="rId31"/>
    <p:sldId id="978" r:id="rId32"/>
    <p:sldId id="979" r:id="rId33"/>
    <p:sldId id="886" r:id="rId34"/>
  </p:sldIdLst>
  <p:sldSz cx="9144000" cy="6858000" type="screen4x3"/>
  <p:notesSz cx="7315200" cy="96012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EAED5D"/>
    <a:srgbClr val="F9DF73"/>
    <a:srgbClr val="99FF99"/>
    <a:srgbClr val="003300"/>
    <a:srgbClr val="DEA900"/>
    <a:srgbClr val="669900"/>
    <a:srgbClr val="99A747"/>
    <a:srgbClr val="0033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98" autoAdjust="0"/>
    <p:restoredTop sz="99757" autoAdjust="0"/>
  </p:normalViewPr>
  <p:slideViewPr>
    <p:cSldViewPr snapToGrid="0">
      <p:cViewPr>
        <p:scale>
          <a:sx n="100" d="100"/>
          <a:sy n="100" d="100"/>
        </p:scale>
        <p:origin x="66" y="-252"/>
      </p:cViewPr>
      <p:guideLst>
        <p:guide orient="horz" pos="213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1366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A3EC5D9C-7EE8-4B38-A447-FE89288EC416}" type="datetimeFigureOut">
              <a:rPr lang="en-US"/>
              <a:pPr/>
              <a:t>12/12/2011</a:t>
            </a:fld>
            <a:endParaRPr lang="en-US"/>
          </a:p>
        </p:txBody>
      </p:sp>
      <p:sp>
        <p:nvSpPr>
          <p:cNvPr id="11366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1366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3E092116-E60B-4D18-858E-75CDE1D514CC}"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09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pPr>
              <a:defRPr/>
            </a:pPr>
            <a:endParaRPr lang="en-US"/>
          </a:p>
        </p:txBody>
      </p:sp>
      <p:sp>
        <p:nvSpPr>
          <p:cNvPr id="3809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809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09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pPr>
              <a:defRPr/>
            </a:pPr>
            <a:endParaRPr lang="en-US"/>
          </a:p>
        </p:txBody>
      </p:sp>
      <p:sp>
        <p:nvSpPr>
          <p:cNvPr id="3809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pPr>
              <a:defRPr/>
            </a:pPr>
            <a:fld id="{3C6D9CB7-40D5-429D-898E-4D02CAAFD14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latin typeface="Arial" pitchFamily="34" charset="0"/>
              </a:rPr>
              <a:t>Good Morning and Good Afternoon, I am Dave Nacy and will be your presenter today.  Welcome to our Webinar. </a:t>
            </a:r>
          </a:p>
          <a:p>
            <a:endParaRPr lang="en-US" smtClean="0">
              <a:latin typeface="Arial" pitchFamily="34" charset="0"/>
            </a:endParaRPr>
          </a:p>
          <a:p>
            <a:r>
              <a:rPr lang="en-US" smtClean="0">
                <a:latin typeface="Arial" pitchFamily="34" charset="0"/>
              </a:rPr>
              <a:t>This 1-hr webinar will introduce you to how one can efficiently </a:t>
            </a:r>
            <a:r>
              <a:rPr lang="en-US" i="1" smtClean="0">
                <a:latin typeface="Arial" pitchFamily="34" charset="0"/>
              </a:rPr>
              <a:t>reduce, visualize and share </a:t>
            </a:r>
            <a:r>
              <a:rPr lang="en-US" smtClean="0">
                <a:latin typeface="Arial" pitchFamily="34" charset="0"/>
              </a:rPr>
              <a:t>CAE results.</a:t>
            </a:r>
          </a:p>
          <a:p>
            <a:endParaRPr lang="en-US" smtClean="0">
              <a:latin typeface="Arial" pitchFamily="34" charset="0"/>
            </a:endParaRPr>
          </a:p>
          <a:p>
            <a:r>
              <a:rPr lang="en-US" smtClean="0">
                <a:latin typeface="Arial" pitchFamily="34" charset="0"/>
              </a:rPr>
              <a:t>We also cover, how enterprises can use our technologies to communicate CAE results across the Enterprise.  </a:t>
            </a:r>
          </a:p>
          <a:p>
            <a:endParaRPr lang="en-US" smtClean="0">
              <a:latin typeface="Arial" pitchFamily="34" charset="0"/>
            </a:endParaRPr>
          </a:p>
          <a:p>
            <a:r>
              <a:rPr lang="en-US" smtClean="0">
                <a:latin typeface="Arial" pitchFamily="34" charset="0"/>
              </a:rPr>
              <a:t>Joining me is Mr. Prasad Mandava, the founder and CEO of Visual Collaboration Technologies.   </a:t>
            </a:r>
          </a:p>
          <a:p>
            <a:endParaRPr lang="en-US" smtClean="0">
              <a:latin typeface="Arial" pitchFamily="34" charset="0"/>
            </a:endParaRPr>
          </a:p>
          <a:p>
            <a:r>
              <a:rPr lang="en-US" smtClean="0">
                <a:latin typeface="Arial" pitchFamily="34" charset="0"/>
              </a:rPr>
              <a:t>Here’s the agenda for today’s webinar (next page)</a:t>
            </a:r>
          </a:p>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r>
              <a:rPr lang="en-US" smtClean="0">
                <a:latin typeface="Arial" pitchFamily="34" charset="0"/>
              </a:rPr>
              <a:t>VMoveCAE is a key tool that works like a universal CAE data reduction engine.  It reads native CAE data and converts the CAE models and results into compact CAX files.</a:t>
            </a:r>
          </a:p>
          <a:p>
            <a:endParaRPr lang="en-US" smtClean="0">
              <a:latin typeface="Arial" pitchFamily="34" charset="0"/>
            </a:endParaRPr>
          </a:p>
          <a:p>
            <a:r>
              <a:rPr lang="en-US" smtClean="0">
                <a:latin typeface="Arial" pitchFamily="34" charset="0"/>
              </a:rPr>
              <a:t>VMoveCAE can be run interactively or in batch mode. </a:t>
            </a:r>
          </a:p>
          <a:p>
            <a:endParaRPr lang="en-US" smtClean="0">
              <a:latin typeface="Arial" pitchFamily="34" charset="0"/>
            </a:endParaRPr>
          </a:p>
          <a:p>
            <a:r>
              <a:rPr lang="en-US" smtClean="0">
                <a:latin typeface="Arial" pitchFamily="34" charset="0"/>
              </a:rPr>
              <a:t>The batch capability allows enterprises to reduce the CAE results files on HPC/storage server into smaller CAX files as part of a job run. Then, the CAX files can be made available to global teams, suppliers for CAE visualization and collaboration.</a:t>
            </a:r>
          </a:p>
          <a:p>
            <a:r>
              <a:rPr lang="en-US" smtClean="0">
                <a:latin typeface="Arial" pitchFamily="34" charset="0"/>
              </a:rPr>
              <a:t> </a:t>
            </a:r>
          </a:p>
          <a:p>
            <a:r>
              <a:rPr lang="en-US" smtClean="0">
                <a:latin typeface="Arial" pitchFamily="34" charset="0"/>
              </a:rPr>
              <a:t>Results, time steps/load cases, parts etc. can be filtered to only include the result types of interest. VMoveCAE uses XML templates for customizing the reduction criteria so that one can maximally compress the data.  Departments or enterprises can capture their best practices, define them in XML files, and apply them to create CAX files that contain all of the model and results data of interest.</a:t>
            </a:r>
          </a:p>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58888" y="720725"/>
            <a:ext cx="4800600" cy="3600450"/>
          </a:xfrm>
          <a:ln/>
        </p:spPr>
      </p:sp>
      <p:sp>
        <p:nvSpPr>
          <p:cNvPr id="78851" name="Rectangle 3"/>
          <p:cNvSpPr>
            <a:spLocks noGrp="1" noChangeArrowheads="1"/>
          </p:cNvSpPr>
          <p:nvPr>
            <p:ph type="body" idx="1"/>
          </p:nvPr>
        </p:nvSpPr>
        <p:spPr>
          <a:noFill/>
          <a:ln/>
        </p:spPr>
        <p:txBody>
          <a:bodyPr/>
          <a:lstStyle/>
          <a:p>
            <a:r>
              <a:rPr lang="en-US" smtClean="0">
                <a:latin typeface="Arial" pitchFamily="34" charset="0"/>
              </a:rPr>
              <a:t>VCOllab Presenter Lite ( free Viewer) and the CAX writer API are new products.  Both are very significant for success of the CAE PDF startegy.  </a:t>
            </a:r>
          </a:p>
          <a:p>
            <a:endParaRPr lang="en-US" smtClean="0">
              <a:latin typeface="Arial" pitchFamily="34" charset="0"/>
            </a:endParaRPr>
          </a:p>
          <a:p>
            <a:r>
              <a:rPr lang="en-US" smtClean="0">
                <a:latin typeface="Arial" pitchFamily="34" charset="0"/>
              </a:rPr>
              <a:t>Presenter Lite allows enterprises to integrate designers, release engineers, service personal, partners and suppliers into the CAE data sharing and collaboration process.</a:t>
            </a:r>
          </a:p>
          <a:p>
            <a:endParaRPr lang="en-US" smtClean="0">
              <a:latin typeface="Arial" pitchFamily="34" charset="0"/>
            </a:endParaRPr>
          </a:p>
          <a:p>
            <a:r>
              <a:rPr lang="en-US" smtClean="0">
                <a:latin typeface="Arial" pitchFamily="34" charset="0"/>
              </a:rPr>
              <a:t>CAX Writer API would allow the customers with in-house CAE software and the CAE vendors to write out the CAE results into ultra compact and portable CAX files.</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58888" y="720725"/>
            <a:ext cx="4800600" cy="3600450"/>
          </a:xfrm>
          <a:ln/>
        </p:spPr>
      </p:sp>
      <p:sp>
        <p:nvSpPr>
          <p:cNvPr id="78851" name="Rectangle 3"/>
          <p:cNvSpPr>
            <a:spLocks noGrp="1" noChangeArrowheads="1"/>
          </p:cNvSpPr>
          <p:nvPr>
            <p:ph type="body" idx="1"/>
          </p:nvPr>
        </p:nvSpPr>
        <p:spPr>
          <a:noFill/>
          <a:ln/>
        </p:spPr>
        <p:txBody>
          <a:bodyPr/>
          <a:lstStyle/>
          <a:p>
            <a:r>
              <a:rPr lang="en-US" smtClean="0">
                <a:latin typeface="Arial" pitchFamily="34" charset="0"/>
              </a:rPr>
              <a:t>VCOllab Presenter Lite ( free Viewer) and the CAX writer API are new products.  Both are very significant for success of the CAE PDF startegy.  </a:t>
            </a:r>
          </a:p>
          <a:p>
            <a:endParaRPr lang="en-US" smtClean="0">
              <a:latin typeface="Arial" pitchFamily="34" charset="0"/>
            </a:endParaRPr>
          </a:p>
          <a:p>
            <a:r>
              <a:rPr lang="en-US" smtClean="0">
                <a:latin typeface="Arial" pitchFamily="34" charset="0"/>
              </a:rPr>
              <a:t>Presenter Lite allows enterprises to integrate designers, release engineers, service personal, partners and suppliers into the CAE data sharing and collaboration process.</a:t>
            </a:r>
          </a:p>
          <a:p>
            <a:endParaRPr lang="en-US" smtClean="0">
              <a:latin typeface="Arial" pitchFamily="34" charset="0"/>
            </a:endParaRPr>
          </a:p>
          <a:p>
            <a:r>
              <a:rPr lang="en-US" smtClean="0">
                <a:latin typeface="Arial" pitchFamily="34" charset="0"/>
              </a:rPr>
              <a:t>CAX Writer API would allow the customers with in-house CAE software and the CAE vendors to write out the CAE results into ultra compact and portable CAX files.</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latin typeface="Arial" pitchFamily="34" charset="0"/>
            </a:endParaRPr>
          </a:p>
        </p:txBody>
      </p:sp>
      <p:sp>
        <p:nvSpPr>
          <p:cNvPr id="70660" name="Slide Number Placeholder 3"/>
          <p:cNvSpPr>
            <a:spLocks noGrp="1"/>
          </p:cNvSpPr>
          <p:nvPr>
            <p:ph type="sldNum" sz="quarter" idx="5"/>
          </p:nvPr>
        </p:nvSpPr>
        <p:spPr>
          <a:noFill/>
        </p:spPr>
        <p:txBody>
          <a:bodyPr/>
          <a:lstStyle/>
          <a:p>
            <a:fld id="{282AFAC0-D67D-4257-8E7F-413156AEB8E0}" type="slidenum">
              <a:rPr lang="en-US" smtClean="0"/>
              <a:pPr/>
              <a:t>19</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58888" y="720725"/>
            <a:ext cx="4800600" cy="3600450"/>
          </a:xfrm>
          <a:ln/>
        </p:spPr>
      </p:sp>
      <p:sp>
        <p:nvSpPr>
          <p:cNvPr id="78851" name="Rectangle 3"/>
          <p:cNvSpPr>
            <a:spLocks noGrp="1" noChangeArrowheads="1"/>
          </p:cNvSpPr>
          <p:nvPr>
            <p:ph type="body" idx="1"/>
          </p:nvPr>
        </p:nvSpPr>
        <p:spPr>
          <a:noFill/>
          <a:ln/>
        </p:spPr>
        <p:txBody>
          <a:bodyPr/>
          <a:lstStyle/>
          <a:p>
            <a:r>
              <a:rPr lang="en-US" smtClean="0">
                <a:latin typeface="Arial" pitchFamily="34" charset="0"/>
              </a:rPr>
              <a:t>VCOllab Presenter Lite ( free Viewer) and the CAX writer API are new products.  Both are very significant for success of the CAE PDF startegy.  </a:t>
            </a:r>
          </a:p>
          <a:p>
            <a:endParaRPr lang="en-US" smtClean="0">
              <a:latin typeface="Arial" pitchFamily="34" charset="0"/>
            </a:endParaRPr>
          </a:p>
          <a:p>
            <a:r>
              <a:rPr lang="en-US" smtClean="0">
                <a:latin typeface="Arial" pitchFamily="34" charset="0"/>
              </a:rPr>
              <a:t>Presenter Lite allows enterprises to integrate designers, release engineers, service personal, partners and suppliers into the CAE data sharing and collaboration process.</a:t>
            </a:r>
          </a:p>
          <a:p>
            <a:endParaRPr lang="en-US" smtClean="0">
              <a:latin typeface="Arial" pitchFamily="34" charset="0"/>
            </a:endParaRPr>
          </a:p>
          <a:p>
            <a:r>
              <a:rPr lang="en-US" smtClean="0">
                <a:latin typeface="Arial" pitchFamily="34" charset="0"/>
              </a:rPr>
              <a:t>CAX Writer API would allow the customers with in-house CAE software and the CAE vendors to write out the CAE results into ultra compact and portable CAX files.</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58888" y="720725"/>
            <a:ext cx="4800600" cy="3600450"/>
          </a:xfrm>
          <a:ln/>
        </p:spPr>
      </p:sp>
      <p:sp>
        <p:nvSpPr>
          <p:cNvPr id="78851" name="Rectangle 3"/>
          <p:cNvSpPr>
            <a:spLocks noGrp="1" noChangeArrowheads="1"/>
          </p:cNvSpPr>
          <p:nvPr>
            <p:ph type="body" idx="1"/>
          </p:nvPr>
        </p:nvSpPr>
        <p:spPr>
          <a:noFill/>
          <a:ln/>
        </p:spPr>
        <p:txBody>
          <a:bodyPr/>
          <a:lstStyle/>
          <a:p>
            <a:r>
              <a:rPr lang="en-US" smtClean="0">
                <a:latin typeface="Arial" pitchFamily="34" charset="0"/>
              </a:rPr>
              <a:t>VCOllab Presenter Lite ( free Viewer) and the CAX writer API are new products.  Both are very significant for success of the CAE PDF startegy.  </a:t>
            </a:r>
          </a:p>
          <a:p>
            <a:endParaRPr lang="en-US" smtClean="0">
              <a:latin typeface="Arial" pitchFamily="34" charset="0"/>
            </a:endParaRPr>
          </a:p>
          <a:p>
            <a:r>
              <a:rPr lang="en-US" smtClean="0">
                <a:latin typeface="Arial" pitchFamily="34" charset="0"/>
              </a:rPr>
              <a:t>Presenter Lite allows enterprises to integrate designers, release engineers, service personal, partners and suppliers into the CAE data sharing and collaboration process.</a:t>
            </a:r>
          </a:p>
          <a:p>
            <a:endParaRPr lang="en-US" smtClean="0">
              <a:latin typeface="Arial" pitchFamily="34" charset="0"/>
            </a:endParaRPr>
          </a:p>
          <a:p>
            <a:r>
              <a:rPr lang="en-US" smtClean="0">
                <a:latin typeface="Arial" pitchFamily="34" charset="0"/>
              </a:rPr>
              <a:t>CAX Writer API would allow the customers with in-house CAE software and the CAE vendors to write out the CAE results into ultra compact and portable CAX files.</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r>
              <a:rPr lang="en-US" smtClean="0">
                <a:latin typeface="Arial" pitchFamily="34" charset="0"/>
              </a:rPr>
              <a:t>I am sure, most of you heard about 3D PDF.   With VCollab, you can make 3D PPT, 3D DOC, 3D XLS documents.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r>
              <a:rPr lang="en-US" smtClean="0">
                <a:latin typeface="Arial" pitchFamily="34" charset="0"/>
              </a:rPr>
              <a:t>Let us talk little bit more on the CAX and MS office integration and see what it offers to CAE community.</a:t>
            </a:r>
          </a:p>
          <a:p>
            <a:r>
              <a:rPr lang="en-US" smtClean="0">
                <a:latin typeface="Arial" pitchFamily="34" charset="0"/>
              </a:rPr>
              <a:t>  </a:t>
            </a:r>
          </a:p>
          <a:p>
            <a:r>
              <a:rPr lang="en-US" smtClean="0">
                <a:latin typeface="Arial" pitchFamily="34" charset="0"/>
              </a:rPr>
              <a:t>As the diagram shows, 2 different worlds exist in our work environment.  One is a very complex CAE domain where only experts can effectively use complex and expensive software tools.  The other world is the easy-to-use MS Office world.  Everyone knows how to use popular Office tools like Excel, Word, and PowerPoint.  VCollab bridges these 2 worlds with CAX and VCollab Viewer. With this capability, CAE community can build interactive 3D Engineering Reports that everyone can use. </a:t>
            </a:r>
          </a:p>
          <a:p>
            <a:r>
              <a:rPr lang="en-US" smtClean="0">
                <a:latin typeface="Arial" pitchFamily="34" charset="0"/>
              </a:rPr>
              <a:t> </a:t>
            </a:r>
          </a:p>
          <a:p>
            <a:r>
              <a:rPr lang="en-US" smtClean="0">
                <a:latin typeface="Arial" pitchFamily="34" charset="0"/>
              </a:rPr>
              <a:t>It is common practice in CAE community to create a number of images, videos and use them as lightweight vehicles for CAE communications. </a:t>
            </a:r>
          </a:p>
          <a:p>
            <a:endParaRPr lang="en-US" smtClean="0">
              <a:latin typeface="Arial" pitchFamily="34" charset="0"/>
            </a:endParaRPr>
          </a:p>
          <a:p>
            <a:r>
              <a:rPr lang="en-US" smtClean="0">
                <a:latin typeface="Arial" pitchFamily="34" charset="0"/>
              </a:rPr>
              <a:t>CAE CAX files enhance these CAE communications with interactive 3D.   CAX files have similar integrations with MS Office documents or WEB.  One can take CAX file and embed into PowerPoint slide as easily as one embeds an image or video. We will show a demo of this in a bit.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r>
              <a:rPr lang="en-US" smtClean="0">
                <a:latin typeface="Arial" pitchFamily="34" charset="0"/>
              </a:rPr>
              <a:t>Similarly, CAX files can be integrated into WEB pages.   </a:t>
            </a:r>
          </a:p>
          <a:p>
            <a:endParaRPr lang="en-US" smtClean="0">
              <a:latin typeface="Arial" pitchFamily="34" charset="0"/>
            </a:endParaRPr>
          </a:p>
          <a:p>
            <a:r>
              <a:rPr lang="en-US" smtClean="0">
                <a:latin typeface="Arial" pitchFamily="34" charset="0"/>
              </a:rPr>
              <a:t>Significant point to note is that the CAX files and VCollab Viewer are integrated with many CAE process management systems as well as Simulation Data Management systems.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smtClean="0">
                <a:latin typeface="Arial" pitchFamily="34" charset="0"/>
              </a:rPr>
              <a:t>VCollab is a privately held software firm established in 2001.  </a:t>
            </a:r>
          </a:p>
          <a:p>
            <a:endParaRPr lang="en-US" smtClean="0">
              <a:latin typeface="Arial" pitchFamily="34" charset="0"/>
            </a:endParaRPr>
          </a:p>
          <a:p>
            <a:r>
              <a:rPr lang="en-US" smtClean="0">
                <a:latin typeface="Arial" pitchFamily="34" charset="0"/>
              </a:rPr>
              <a:t>We are currently headquartered in Troy Michigan.  </a:t>
            </a:r>
          </a:p>
          <a:p>
            <a:endParaRPr lang="en-US" smtClean="0">
              <a:latin typeface="Arial" pitchFamily="34" charset="0"/>
            </a:endParaRPr>
          </a:p>
          <a:p>
            <a:r>
              <a:rPr lang="en-US" smtClean="0">
                <a:latin typeface="Arial" pitchFamily="34" charset="0"/>
              </a:rPr>
              <a:t>VCollab is a stable company that has mature collaborative visualization technology which has been accepted by several major companies.</a:t>
            </a:r>
          </a:p>
          <a:p>
            <a:endParaRPr lang="en-US" smtClean="0">
              <a:latin typeface="Arial" pitchFamily="34" charset="0"/>
            </a:endParaRPr>
          </a:p>
          <a:p>
            <a:r>
              <a:rPr lang="en-US" smtClean="0">
                <a:latin typeface="Arial" pitchFamily="34" charset="0"/>
              </a:rPr>
              <a:t>This webinar will help explain what the VCollab software system is and why many are choosing to implement it. (Next)</a:t>
            </a:r>
          </a:p>
        </p:txBody>
      </p:sp>
      <p:sp>
        <p:nvSpPr>
          <p:cNvPr id="59396" name="Slide Number Placeholder 3"/>
          <p:cNvSpPr>
            <a:spLocks noGrp="1"/>
          </p:cNvSpPr>
          <p:nvPr>
            <p:ph type="sldNum" sz="quarter" idx="5"/>
          </p:nvPr>
        </p:nvSpPr>
        <p:spPr>
          <a:noFill/>
        </p:spPr>
        <p:txBody>
          <a:bodyPr/>
          <a:lstStyle/>
          <a:p>
            <a:fld id="{375E039E-E208-49AE-92FC-01EA5887D0A9}"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257300" y="720725"/>
            <a:ext cx="4800600" cy="3600450"/>
          </a:xfrm>
          <a:ln/>
        </p:spPr>
      </p:sp>
      <p:sp>
        <p:nvSpPr>
          <p:cNvPr id="43011"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smtClean="0">
                <a:latin typeface="Arial" pitchFamily="34" charset="0"/>
              </a:rPr>
              <a:t>So what is it that we address?  </a:t>
            </a:r>
          </a:p>
          <a:p>
            <a:endParaRPr lang="en-US" smtClean="0">
              <a:latin typeface="Arial" pitchFamily="34" charset="0"/>
            </a:endParaRPr>
          </a:p>
          <a:p>
            <a:r>
              <a:rPr lang="en-US" smtClean="0">
                <a:latin typeface="Arial" pitchFamily="34" charset="0"/>
              </a:rPr>
              <a:t>We all have lived thru the rapid growth of CAD/CAM/CAE/CFD in the past 20 years.  It is obvious to us that the FEA / CFD market is a very complex space.  For every solution, it has its own specific input and out put format.  And it requires specific pre/post processing software to go with it.  To view the results in any level of details, specific tools are required.</a:t>
            </a:r>
          </a:p>
          <a:p>
            <a:endParaRPr lang="en-US" smtClean="0">
              <a:latin typeface="Arial" pitchFamily="34" charset="0"/>
            </a:endParaRPr>
          </a:p>
          <a:p>
            <a:r>
              <a:rPr lang="en-US" smtClean="0">
                <a:latin typeface="Arial" pitchFamily="34" charset="0"/>
              </a:rPr>
              <a:t>Historically, in order to share our models or results, we needed to send recipients the full deck or raw data.  Then person we sent it to needed the same pre/post processing tools to view it or process it. </a:t>
            </a:r>
          </a:p>
          <a:p>
            <a:endParaRPr lang="en-US" smtClean="0">
              <a:latin typeface="Arial" pitchFamily="34" charset="0"/>
            </a:endParaRPr>
          </a:p>
          <a:p>
            <a:r>
              <a:rPr lang="en-US" smtClean="0">
                <a:latin typeface="Arial" pitchFamily="34" charset="0"/>
              </a:rPr>
              <a:t>Wouldn’t it be nice that we have something similar to pdf that we can use to easily communicate with others using just a viewer?</a:t>
            </a:r>
          </a:p>
          <a:p>
            <a:endParaRPr lang="en-US" smtClean="0">
              <a:latin typeface="Arial" pitchFamily="34" charset="0"/>
            </a:endParaRPr>
          </a:p>
          <a:p>
            <a:r>
              <a:rPr lang="en-US" smtClean="0">
                <a:latin typeface="Arial" pitchFamily="34" charset="0"/>
              </a:rPr>
              <a:t>Such solutions have existed for a long time in the CAD world, as part of product lifecycle management systems.  Unfortunately, there is not such tool for the CAE user community that makes it easy to publish your models and results so that they can be: shared via a web browser, shared as a Microsoft Office document like PowerPoint and Word, or integrated with our simulation data management system.</a:t>
            </a:r>
          </a:p>
          <a:p>
            <a:endParaRPr lang="en-US" smtClean="0">
              <a:latin typeface="Arial" pitchFamily="34" charset="0"/>
            </a:endParaRPr>
          </a:p>
          <a:p>
            <a:r>
              <a:rPr lang="en-US" smtClean="0">
                <a:latin typeface="Arial" pitchFamily="34" charset="0"/>
              </a:rPr>
              <a:t>Establishing something like pdf for CAE is the driving force for us to develop VCollab technology, now a de facto standard for CAE visualization in many companies.</a:t>
            </a:r>
          </a:p>
          <a:p>
            <a:endParaRPr lang="en-US" smtClean="0">
              <a:latin typeface="Arial" pitchFamily="34" charset="0"/>
            </a:endParaRPr>
          </a:p>
          <a:p>
            <a:r>
              <a:rPr lang="en-US" smtClean="0">
                <a:latin typeface="Arial" pitchFamily="34" charset="0"/>
              </a:rPr>
              <a:t>The concept is simple, but try to realize it is another matter. To be successful we’ve had to address a number of challenges.</a:t>
            </a:r>
          </a:p>
          <a:p>
            <a:endParaRPr lang="en-US" smtClean="0">
              <a:latin typeface="Arial" pitchFamily="34" charset="0"/>
            </a:endParaRPr>
          </a:p>
          <a:p>
            <a:r>
              <a:rPr lang="en-US" smtClean="0">
                <a:latin typeface="Arial" pitchFamily="34" charset="0"/>
              </a:rPr>
              <a:t>First, there are many different solvers with different output formats in CAE. So, a means to convert models and results from a myriad of solvers is needed.</a:t>
            </a:r>
          </a:p>
          <a:p>
            <a:endParaRPr lang="en-US" smtClean="0">
              <a:latin typeface="Arial" pitchFamily="34" charset="0"/>
            </a:endParaRPr>
          </a:p>
          <a:p>
            <a:r>
              <a:rPr lang="en-US" smtClean="0">
                <a:latin typeface="Arial" pitchFamily="34" charset="0"/>
              </a:rPr>
              <a:t>Secondly, the CAE file sizes are large. The amount of data needs to be reduced so it can effectively be managed and shared.</a:t>
            </a:r>
          </a:p>
          <a:p>
            <a:endParaRPr lang="en-US" smtClean="0">
              <a:latin typeface="Arial" pitchFamily="34" charset="0"/>
            </a:endParaRPr>
          </a:p>
          <a:p>
            <a:r>
              <a:rPr lang="en-US" smtClean="0">
                <a:latin typeface="Arial" pitchFamily="34" charset="0"/>
              </a:rPr>
              <a:t>The information is so diverse from scalar, vector to Tensors, eigen vectors to transient simulations. Many visualization types are needed so that results can be presented in a form that enable people to understand and explore your models and the results of your analyses.</a:t>
            </a:r>
          </a:p>
          <a:p>
            <a:endParaRPr lang="en-US" smtClean="0">
              <a:latin typeface="Arial" pitchFamily="34" charset="0"/>
            </a:endParaRPr>
          </a:p>
          <a:p>
            <a:r>
              <a:rPr lang="en-US" smtClean="0">
                <a:latin typeface="Arial" pitchFamily="34" charset="0"/>
              </a:rPr>
              <a:t>We have to deal with 3D visualization and effects.  Computer graphics have undergone tremendous change over the years and we want to offer you state-of-the art graphics presentation and interactivity.  </a:t>
            </a:r>
          </a:p>
          <a:p>
            <a:endParaRPr lang="en-US" smtClean="0">
              <a:latin typeface="Arial" pitchFamily="34" charset="0"/>
            </a:endParaRPr>
          </a:p>
          <a:p>
            <a:r>
              <a:rPr lang="en-US" smtClean="0">
                <a:latin typeface="Arial" pitchFamily="34" charset="0"/>
              </a:rPr>
              <a:t>So, in the last few years we have spent a tremendous amount of effort implementing interface technologies to commercial CAE/CFD software, creating compelling 3D visualizations, supporting diverse post-processing requirements, and integrating with popular data management systems while making sure our tools are easy-to-use, especially for the non-CAE user.   </a:t>
            </a:r>
          </a:p>
          <a:p>
            <a:endParaRPr lang="en-US" smtClean="0">
              <a:latin typeface="Arial" pitchFamily="34" charset="0"/>
            </a:endParaRPr>
          </a:p>
          <a:p>
            <a:r>
              <a:rPr lang="en-US" smtClean="0">
                <a:latin typeface="Arial" pitchFamily="34" charset="0"/>
              </a:rPr>
              <a:t>What we do is enable you to efficiently and effectively communicate your results from CAE/CFD solvers in a lightweight, portable format, with powerful visual effects. </a:t>
            </a:r>
          </a:p>
          <a:p>
            <a:endParaRPr lang="en-US" smtClean="0">
              <a:latin typeface="Arial" pitchFamily="34" charset="0"/>
            </a:endParaRPr>
          </a:p>
          <a:p>
            <a:r>
              <a:rPr lang="en-US" smtClean="0">
                <a:latin typeface="Arial" pitchFamily="34" charset="0"/>
              </a:rPr>
              <a:t>As you will see in today’s presentation we can help you to reduce your large data sets into portable, shareable files and allow people to display and interact with your 3D models and results using VCollab’s lightweight visualization tools.</a:t>
            </a:r>
          </a:p>
          <a:p>
            <a:endParaRPr lang="en-US" smtClean="0">
              <a:latin typeface="Arial" pitchFamily="34" charset="0"/>
            </a:endParaRPr>
          </a:p>
          <a:p>
            <a:r>
              <a:rPr lang="en-US" smtClean="0">
                <a:latin typeface="Arial" pitchFamily="34" charset="0"/>
              </a:rPr>
              <a:t>(next)</a:t>
            </a:r>
          </a:p>
        </p:txBody>
      </p:sp>
      <p:sp>
        <p:nvSpPr>
          <p:cNvPr id="60420"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3E88E8F4-E846-4B5F-8B75-832DFFB05625}" type="slidenum">
              <a:rPr lang="en-US" sz="1300"/>
              <a:pPr algn="r" defTabSz="966788" eaLnBrk="1" hangingPunct="1"/>
              <a:t>4</a:t>
            </a:fld>
            <a:endParaRPr 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pPr>
              <a:defRPr/>
            </a:pPr>
            <a:r>
              <a:rPr lang="en-US" dirty="0" smtClean="0">
                <a:latin typeface="Arial" pitchFamily="34" charset="0"/>
              </a:rPr>
              <a:t>As a first step, we developed an ultra compact, vendor neutral, common data format called “</a:t>
            </a:r>
            <a:r>
              <a:rPr lang="en-US" sz="1400" dirty="0" smtClean="0">
                <a:solidFill>
                  <a:srgbClr val="FF3300"/>
                </a:solidFill>
                <a:latin typeface="Arial" pitchFamily="34" charset="0"/>
              </a:rPr>
              <a:t>.CAX”,</a:t>
            </a:r>
            <a:r>
              <a:rPr lang="en-US" dirty="0" smtClean="0">
                <a:latin typeface="Arial" pitchFamily="34" charset="0"/>
              </a:rPr>
              <a:t> to store any 3D FEA/CFD data efficiently.  &lt;click&gt;</a:t>
            </a:r>
          </a:p>
          <a:p>
            <a:pPr>
              <a:defRPr/>
            </a:pPr>
            <a:endParaRPr lang="en-US" dirty="0" smtClean="0">
              <a:latin typeface="Arial" pitchFamily="34" charset="0"/>
            </a:endParaRPr>
          </a:p>
          <a:p>
            <a:pPr>
              <a:defRPr/>
            </a:pPr>
            <a:r>
              <a:rPr lang="en-US" dirty="0" smtClean="0">
                <a:latin typeface="Arial" pitchFamily="34" charset="0"/>
              </a:rPr>
              <a:t>The CAX file can also be used to visualize CAD. </a:t>
            </a:r>
            <a:r>
              <a:rPr lang="en-US" strike="sngStrike" dirty="0" smtClean="0">
                <a:latin typeface="Arial" pitchFamily="34" charset="0"/>
              </a:rPr>
              <a:t>CAD support isn’t as extensive as the designer centric JT format.</a:t>
            </a:r>
            <a:r>
              <a:rPr lang="en-US" dirty="0" smtClean="0">
                <a:latin typeface="Arial" pitchFamily="34" charset="0"/>
              </a:rPr>
              <a:t> CAX support for CAD is done in a way to meet the needs of the CAE community.</a:t>
            </a:r>
          </a:p>
          <a:p>
            <a:pPr>
              <a:defRPr/>
            </a:pPr>
            <a:endParaRPr lang="en-US" altLang="ko-KR" dirty="0" smtClean="0">
              <a:latin typeface="Arial" pitchFamily="34" charset="0"/>
              <a:ea typeface="Gulim" pitchFamily="34" charset="-127"/>
            </a:endParaRPr>
          </a:p>
          <a:p>
            <a:pPr>
              <a:defRPr/>
            </a:pPr>
            <a:r>
              <a:rPr lang="en-US" altLang="ko-KR" dirty="0" err="1" smtClean="0">
                <a:latin typeface="Arial" pitchFamily="34" charset="0"/>
                <a:ea typeface="Gulim" pitchFamily="34" charset="-127"/>
              </a:rPr>
              <a:t>VCollab’s</a:t>
            </a:r>
            <a:r>
              <a:rPr lang="en-US" altLang="ko-KR" dirty="0" smtClean="0">
                <a:latin typeface="Arial" pitchFamily="34" charset="0"/>
                <a:ea typeface="Gulim" pitchFamily="34" charset="-127"/>
              </a:rPr>
              <a:t> </a:t>
            </a:r>
            <a:r>
              <a:rPr lang="en-US" altLang="ko-KR" b="1" dirty="0" smtClean="0">
                <a:solidFill>
                  <a:srgbClr val="FF0000"/>
                </a:solidFill>
                <a:latin typeface="Arial" pitchFamily="34" charset="0"/>
                <a:ea typeface="Gulim" pitchFamily="34" charset="-127"/>
              </a:rPr>
              <a:t>CAX</a:t>
            </a:r>
            <a:r>
              <a:rPr lang="en-US" altLang="ko-KR" dirty="0" smtClean="0">
                <a:latin typeface="Arial" pitchFamily="34" charset="0"/>
                <a:ea typeface="Gulim" pitchFamily="34" charset="-127"/>
              </a:rPr>
              <a:t> format is Similar to Adobe’s portable document format, otherwise know as </a:t>
            </a:r>
            <a:r>
              <a:rPr lang="en-US" altLang="ko-KR" b="1" dirty="0" smtClean="0">
                <a:solidFill>
                  <a:srgbClr val="FF0000"/>
                </a:solidFill>
                <a:latin typeface="Arial" pitchFamily="34" charset="0"/>
                <a:ea typeface="Gulim" pitchFamily="34" charset="-127"/>
              </a:rPr>
              <a:t>PDF</a:t>
            </a:r>
            <a:r>
              <a:rPr lang="en-US" altLang="ko-KR" dirty="0" smtClean="0">
                <a:latin typeface="Arial" pitchFamily="34" charset="0"/>
                <a:ea typeface="Gulim" pitchFamily="34" charset="-127"/>
              </a:rPr>
              <a:t>. Think of CAX as the “</a:t>
            </a:r>
            <a:r>
              <a:rPr lang="en-US" altLang="ko-KR" b="1" dirty="0" smtClean="0">
                <a:solidFill>
                  <a:srgbClr val="0070C0"/>
                </a:solidFill>
                <a:latin typeface="Arial" pitchFamily="34" charset="0"/>
                <a:ea typeface="Gulim" pitchFamily="34" charset="-127"/>
              </a:rPr>
              <a:t>PDF of CAE Data”</a:t>
            </a:r>
            <a:r>
              <a:rPr lang="en-US" altLang="ko-KR" dirty="0" smtClean="0">
                <a:latin typeface="Arial" pitchFamily="34" charset="0"/>
                <a:ea typeface="Gulim" pitchFamily="34" charset="-127"/>
              </a:rPr>
              <a:t>.  The CAX files are ultra compact and are easily portable.</a:t>
            </a:r>
          </a:p>
          <a:p>
            <a:pPr>
              <a:defRPr/>
            </a:pPr>
            <a:endParaRPr lang="en-US" dirty="0" smtClean="0">
              <a:latin typeface="Arial" pitchFamily="34" charset="0"/>
            </a:endParaRPr>
          </a:p>
          <a:p>
            <a:pPr>
              <a:defRPr/>
            </a:pPr>
            <a:r>
              <a:rPr lang="en-US" dirty="0" smtClean="0">
                <a:latin typeface="Arial" pitchFamily="34" charset="0"/>
              </a:rPr>
              <a:t>The CAX file definition is a key element that we’ve invested our resources developing and refining over the years.  It is the result of what we’ve learned from interactions with our customers and we continue to listen and respond to market needs.</a:t>
            </a:r>
          </a:p>
          <a:p>
            <a:pPr>
              <a:defRPr/>
            </a:pPr>
            <a:endParaRPr lang="en-US"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a:p>
            <a:pPr>
              <a:defRPr/>
            </a:pPr>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xfrm>
            <a:off x="731838" y="4562475"/>
            <a:ext cx="5851525" cy="4318000"/>
          </a:xfrm>
          <a:noFill/>
          <a:ln/>
        </p:spPr>
        <p:txBody>
          <a:bodyPr lIns="97419" tIns="48710" rIns="97419" bIns="48710"/>
          <a:lstStyle/>
          <a:p>
            <a:pPr eaLnBrk="1" hangingPunct="1"/>
            <a:r>
              <a:rPr lang="en-US" smtClean="0">
                <a:latin typeface="Arial" pitchFamily="34" charset="0"/>
              </a:rPr>
              <a:t>The file size reductions vary based on a variety of factors. The % vary around 50 to 99%.   The key is that VCollab provides tools to the users to set the reduction criteria and control these file size reductions.</a:t>
            </a:r>
          </a:p>
          <a:p>
            <a:pPr eaLnBrk="1" hangingPunct="1"/>
            <a:endParaRPr lang="en-US" smtClean="0">
              <a:latin typeface="Arial" pitchFamily="34" charset="0"/>
            </a:endParaRPr>
          </a:p>
          <a:p>
            <a:pPr eaLnBrk="1" hangingPunct="1"/>
            <a:r>
              <a:rPr lang="en-US" smtClean="0">
                <a:latin typeface="Arial" pitchFamily="34" charset="0"/>
              </a:rPr>
              <a:t>Note: Need to filter and then compress to get maximum savings. Compression alone is not enough. </a:t>
            </a:r>
          </a:p>
        </p:txBody>
      </p:sp>
      <p:sp>
        <p:nvSpPr>
          <p:cNvPr id="67588"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7419" tIns="48710" rIns="97419" bIns="48710" anchor="b"/>
          <a:lstStyle/>
          <a:p>
            <a:pPr algn="r" defTabSz="974725" eaLnBrk="1" hangingPunct="1"/>
            <a:fld id="{BBF115A2-C3CB-4DCD-9D0D-0CD1D73667A6}" type="slidenum">
              <a:rPr lang="en-US" sz="1300">
                <a:latin typeface="Calibri" pitchFamily="34" charset="0"/>
                <a:cs typeface="Arial" pitchFamily="34" charset="0"/>
              </a:rPr>
              <a:pPr algn="r" defTabSz="974725" eaLnBrk="1" hangingPunct="1"/>
              <a:t>7</a:t>
            </a:fld>
            <a:endParaRPr lang="en-US" sz="1300">
              <a:latin typeface="Calibri"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258888" y="720725"/>
            <a:ext cx="4800600" cy="3600450"/>
          </a:xfrm>
          <a:ln/>
        </p:spPr>
      </p:sp>
      <p:sp>
        <p:nvSpPr>
          <p:cNvPr id="68611" name="Notes Placeholder 2"/>
          <p:cNvSpPr>
            <a:spLocks noGrp="1"/>
          </p:cNvSpPr>
          <p:nvPr>
            <p:ph type="body" idx="1"/>
          </p:nvPr>
        </p:nvSpPr>
        <p:spPr>
          <a:xfrm>
            <a:off x="731838" y="4562475"/>
            <a:ext cx="5851525" cy="4318000"/>
          </a:xfrm>
          <a:noFill/>
          <a:ln/>
        </p:spPr>
        <p:txBody>
          <a:bodyPr lIns="97411" tIns="48706" rIns="97411" bIns="48706"/>
          <a:lstStyle/>
          <a:p>
            <a:pPr eaLnBrk="1" hangingPunct="1"/>
            <a:r>
              <a:rPr lang="en-US" smtClean="0">
                <a:latin typeface="Arial" pitchFamily="34" charset="0"/>
              </a:rPr>
              <a:t>The file size reductions vary based on a variety of factors. The % vary around 50 to 99%.   The key is that VCollab provides tools to the users to set the reduction criteria and control these file size reductions.</a:t>
            </a:r>
          </a:p>
          <a:p>
            <a:pPr eaLnBrk="1" hangingPunct="1"/>
            <a:endParaRPr lang="en-US" smtClean="0">
              <a:latin typeface="Arial" pitchFamily="34" charset="0"/>
            </a:endParaRPr>
          </a:p>
          <a:p>
            <a:pPr eaLnBrk="1" hangingPunct="1"/>
            <a:r>
              <a:rPr lang="en-US" smtClean="0">
                <a:latin typeface="Arial" pitchFamily="34" charset="0"/>
              </a:rPr>
              <a:t>Note: Need to filter and then compress to get maximum savings. Compression alone is not enough. </a:t>
            </a:r>
          </a:p>
        </p:txBody>
      </p:sp>
      <p:sp>
        <p:nvSpPr>
          <p:cNvPr id="68612" name="Slide Number Placeholder 3"/>
          <p:cNvSpPr txBox="1">
            <a:spLocks noGrp="1"/>
          </p:cNvSpPr>
          <p:nvPr/>
        </p:nvSpPr>
        <p:spPr bwMode="auto">
          <a:xfrm>
            <a:off x="4143375" y="9120188"/>
            <a:ext cx="3170238" cy="479425"/>
          </a:xfrm>
          <a:prstGeom prst="rect">
            <a:avLst/>
          </a:prstGeom>
          <a:noFill/>
          <a:ln w="9525">
            <a:noFill/>
            <a:miter lim="800000"/>
            <a:headEnd/>
            <a:tailEnd/>
          </a:ln>
        </p:spPr>
        <p:txBody>
          <a:bodyPr lIns="97411" tIns="48706" rIns="97411" bIns="48706" anchor="b"/>
          <a:lstStyle/>
          <a:p>
            <a:pPr algn="r" defTabSz="974725" eaLnBrk="1" hangingPunct="1"/>
            <a:fld id="{6BCE9021-FF3C-4A39-8798-FC23424688DE}" type="slidenum">
              <a:rPr lang="en-US" sz="1300">
                <a:latin typeface="Calibri" pitchFamily="34" charset="0"/>
                <a:cs typeface="Arial" pitchFamily="34" charset="0"/>
              </a:rPr>
              <a:pPr algn="r" defTabSz="974725" eaLnBrk="1" hangingPunct="1"/>
              <a:t>8</a:t>
            </a:fld>
            <a:endParaRPr lang="en-US" sz="1300">
              <a:latin typeface="Calibri"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75CF95C5-DB38-4933-B29B-B44C0AA45B51}" type="slidenum">
              <a:rPr lang="en-US" sz="1300"/>
              <a:pPr algn="r" defTabSz="966788" eaLnBrk="1" hangingPunct="1"/>
              <a:t>9</a:t>
            </a:fld>
            <a:endParaRPr lang="en-US" sz="13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smtClean="0">
                <a:latin typeface="Arial" pitchFamily="34" charset="0"/>
              </a:rPr>
              <a:t>Then, we have developed other essential tools around CAX.  First are the tools for CAE data reduction. We overcame the most challenging part of the interface technology to 3</a:t>
            </a:r>
            <a:r>
              <a:rPr lang="en-US" baseline="30000" smtClean="0">
                <a:latin typeface="Arial" pitchFamily="34" charset="0"/>
              </a:rPr>
              <a:t>rd</a:t>
            </a:r>
            <a:r>
              <a:rPr lang="en-US" smtClean="0">
                <a:latin typeface="Arial" pitchFamily="34" charset="0"/>
              </a:rPr>
              <a:t> party codes. We discuss more about them as we go. </a:t>
            </a:r>
          </a:p>
          <a:p>
            <a:pPr eaLnBrk="1" hangingPunct="1"/>
            <a:endParaRPr lang="en-US" smtClean="0">
              <a:latin typeface="Arial" pitchFamily="34" charset="0"/>
            </a:endParaRPr>
          </a:p>
          <a:p>
            <a:pPr eaLnBrk="1" hangingPunct="1"/>
            <a:r>
              <a:rPr lang="en-US" smtClean="0">
                <a:latin typeface="Arial" pitchFamily="34" charset="0"/>
              </a:rPr>
              <a:t>Viewers were developed to view the CAX files, with state of the art graphics and high performance, from a simple Viewer to full VR environment.  We will see the demo of these viewers at the end.     </a:t>
            </a:r>
          </a:p>
          <a:p>
            <a:pPr eaLnBrk="1" hangingPunct="1"/>
            <a:endParaRPr lang="en-US" smtClean="0">
              <a:latin typeface="Arial" pitchFamily="34" charset="0"/>
            </a:endParaRPr>
          </a:p>
          <a:p>
            <a:pPr eaLnBrk="1" hangingPunct="1"/>
            <a:r>
              <a:rPr lang="en-US" smtClean="0">
                <a:latin typeface="Arial" pitchFamily="34" charset="0"/>
              </a:rPr>
              <a:t>CAX files can be easily integrated with existing process and data management systems in an enterprise.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B71B71DE-6319-4A48-863D-4E054BF4595D}" type="slidenum">
              <a:rPr lang="en-US" smtClean="0">
                <a:latin typeface="Arial" charset="0"/>
              </a:rPr>
              <a:pPr/>
              <a:t>10</a:t>
            </a:fld>
            <a:endParaRPr lang="en-US" smtClean="0">
              <a:latin typeface="Arial" charset="0"/>
            </a:endParaRPr>
          </a:p>
        </p:txBody>
      </p:sp>
      <p:sp>
        <p:nvSpPr>
          <p:cNvPr id="15362" name="Rectangle 7"/>
          <p:cNvSpPr txBox="1">
            <a:spLocks noGrp="1" noChangeArrowheads="1"/>
          </p:cNvSpPr>
          <p:nvPr/>
        </p:nvSpPr>
        <p:spPr bwMode="auto">
          <a:xfrm>
            <a:off x="4143375" y="9118600"/>
            <a:ext cx="3170238" cy="481013"/>
          </a:xfrm>
          <a:prstGeom prst="rect">
            <a:avLst/>
          </a:prstGeom>
          <a:noFill/>
          <a:ln w="9525">
            <a:noFill/>
            <a:miter lim="800000"/>
            <a:headEnd/>
            <a:tailEnd/>
          </a:ln>
        </p:spPr>
        <p:txBody>
          <a:bodyPr lIns="97411" tIns="48706" rIns="97411" bIns="48706" anchor="b"/>
          <a:lstStyle/>
          <a:p>
            <a:pPr algn="r" defTabSz="974725" eaLnBrk="0" hangingPunct="0"/>
            <a:fld id="{C499AFDE-3958-4944-8907-937512A7A068}" type="slidenum">
              <a:rPr lang="en-US" sz="1200"/>
              <a:pPr algn="r" defTabSz="974725" eaLnBrk="0" hangingPunct="0"/>
              <a:t>10</a:t>
            </a:fld>
            <a:endParaRPr 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731838" y="4562475"/>
            <a:ext cx="5851525" cy="4319588"/>
          </a:xfrm>
          <a:noFill/>
          <a:ln/>
        </p:spPr>
        <p:txBody>
          <a:bodyPr lIns="97411" tIns="48706" rIns="97411" bIns="48706"/>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smtClean="0">
                <a:latin typeface="Arial" pitchFamily="34" charset="0"/>
              </a:rPr>
              <a:t>Here are the CAE applications and the formats, that are currently supported by VCollab.   </a:t>
            </a:r>
          </a:p>
          <a:p>
            <a:r>
              <a:rPr lang="en-US" smtClean="0">
                <a:latin typeface="Arial" pitchFamily="34" charset="0"/>
              </a:rPr>
              <a:t>We continue to support more and more tools every year.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2301" y="377825"/>
            <a:ext cx="6324600" cy="538163"/>
          </a:xfrm>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400"/>
            </a:lvl1pPr>
            <a:lvl2pPr>
              <a:defRPr sz="2000"/>
            </a:lvl2pPr>
            <a:lvl3pPr>
              <a:defRPr sz="18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48CA2570-0A22-4855-8C0F-B8F43599DCE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4" descr="VCollab Shaded Logo Final"/>
          <p:cNvPicPr>
            <a:picLocks noChangeAspect="1" noChangeArrowheads="1"/>
          </p:cNvPicPr>
          <p:nvPr/>
        </p:nvPicPr>
        <p:blipFill>
          <a:blip r:embed="rId2" cstate="print"/>
          <a:srcRect/>
          <a:stretch>
            <a:fillRect/>
          </a:stretch>
        </p:blipFill>
        <p:spPr bwMode="auto">
          <a:xfrm>
            <a:off x="3321050" y="746125"/>
            <a:ext cx="2459038" cy="590550"/>
          </a:xfrm>
          <a:prstGeom prst="rect">
            <a:avLst/>
          </a:prstGeom>
          <a:noFill/>
          <a:ln w="9525">
            <a:noFill/>
            <a:miter lim="800000"/>
            <a:headEnd/>
            <a:tailEnd/>
          </a:ln>
        </p:spPr>
      </p:pic>
      <p:sp>
        <p:nvSpPr>
          <p:cNvPr id="5" name="Rectangle 4"/>
          <p:cNvSpPr>
            <a:spLocks noChangeArrowheads="1"/>
          </p:cNvSpPr>
          <p:nvPr/>
        </p:nvSpPr>
        <p:spPr bwMode="auto">
          <a:xfrm>
            <a:off x="2484438" y="5856288"/>
            <a:ext cx="4138612" cy="336550"/>
          </a:xfrm>
          <a:prstGeom prst="rect">
            <a:avLst/>
          </a:prstGeom>
          <a:noFill/>
          <a:ln w="12700">
            <a:noFill/>
            <a:miter lim="800000"/>
            <a:headEnd/>
            <a:tailEnd/>
          </a:ln>
          <a:effectLst/>
        </p:spPr>
        <p:txBody>
          <a:bodyPr wrap="none">
            <a:spAutoFit/>
          </a:bodyPr>
          <a:lstStyle/>
          <a:p>
            <a:pPr algn="ctr" eaLnBrk="0" hangingPunct="0">
              <a:defRPr/>
            </a:pPr>
            <a:r>
              <a:rPr lang="en-US" b="1">
                <a:effectLst>
                  <a:outerShdw blurRad="38100" dist="38100" dir="2700000" algn="tl">
                    <a:srgbClr val="C0C0C0"/>
                  </a:outerShdw>
                </a:effectLst>
                <a:latin typeface="Lucida Sans" pitchFamily="34" charset="0"/>
              </a:rPr>
              <a:t>Visual Collaboration Technologies Inc</a:t>
            </a:r>
          </a:p>
        </p:txBody>
      </p:sp>
      <p:sp>
        <p:nvSpPr>
          <p:cNvPr id="7" name="Rectangle 6"/>
          <p:cNvSpPr>
            <a:spLocks noChangeArrowheads="1"/>
          </p:cNvSpPr>
          <p:nvPr userDrawn="1"/>
        </p:nvSpPr>
        <p:spPr bwMode="auto">
          <a:xfrm>
            <a:off x="3963988" y="5491163"/>
            <a:ext cx="153801" cy="165080"/>
          </a:xfrm>
          <a:prstGeom prst="rect">
            <a:avLst/>
          </a:prstGeom>
          <a:solidFill>
            <a:srgbClr val="660066"/>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0" hangingPunct="0">
              <a:defRPr/>
            </a:pPr>
            <a:endParaRPr lang="en-US"/>
          </a:p>
        </p:txBody>
      </p:sp>
      <p:sp>
        <p:nvSpPr>
          <p:cNvPr id="8" name="Rectangle 7"/>
          <p:cNvSpPr>
            <a:spLocks noChangeArrowheads="1"/>
          </p:cNvSpPr>
          <p:nvPr userDrawn="1"/>
        </p:nvSpPr>
        <p:spPr bwMode="auto">
          <a:xfrm>
            <a:off x="4222334" y="5494358"/>
            <a:ext cx="153801" cy="165080"/>
          </a:xfrm>
          <a:prstGeom prst="rect">
            <a:avLst/>
          </a:prstGeom>
          <a:solidFill>
            <a:srgbClr val="B80000"/>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0" hangingPunct="0">
              <a:defRPr/>
            </a:pPr>
            <a:endParaRPr lang="en-US"/>
          </a:p>
        </p:txBody>
      </p:sp>
      <p:sp>
        <p:nvSpPr>
          <p:cNvPr id="9" name="Rectangle 8"/>
          <p:cNvSpPr>
            <a:spLocks noChangeArrowheads="1"/>
          </p:cNvSpPr>
          <p:nvPr userDrawn="1"/>
        </p:nvSpPr>
        <p:spPr bwMode="auto">
          <a:xfrm>
            <a:off x="4479675" y="5492228"/>
            <a:ext cx="153801" cy="165080"/>
          </a:xfrm>
          <a:prstGeom prst="rect">
            <a:avLst/>
          </a:prstGeom>
          <a:solidFill>
            <a:srgbClr val="EE6000"/>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0" hangingPunct="0">
              <a:defRPr/>
            </a:pPr>
            <a:endParaRPr lang="en-US"/>
          </a:p>
        </p:txBody>
      </p:sp>
      <p:sp>
        <p:nvSpPr>
          <p:cNvPr id="10" name="Rectangle 9"/>
          <p:cNvSpPr>
            <a:spLocks noChangeArrowheads="1"/>
          </p:cNvSpPr>
          <p:nvPr userDrawn="1"/>
        </p:nvSpPr>
        <p:spPr bwMode="auto">
          <a:xfrm>
            <a:off x="4737016" y="5492228"/>
            <a:ext cx="153801" cy="165080"/>
          </a:xfrm>
          <a:prstGeom prst="rect">
            <a:avLst/>
          </a:prstGeom>
          <a:solidFill>
            <a:srgbClr val="208856"/>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0" hangingPunct="0">
              <a:defRPr/>
            </a:pPr>
            <a:endParaRPr lang="en-US"/>
          </a:p>
        </p:txBody>
      </p:sp>
      <p:sp>
        <p:nvSpPr>
          <p:cNvPr id="11" name="Rectangle 10"/>
          <p:cNvSpPr>
            <a:spLocks noChangeArrowheads="1"/>
          </p:cNvSpPr>
          <p:nvPr userDrawn="1"/>
        </p:nvSpPr>
        <p:spPr bwMode="auto">
          <a:xfrm>
            <a:off x="5002399" y="5491163"/>
            <a:ext cx="153801" cy="165080"/>
          </a:xfrm>
          <a:prstGeom prst="rect">
            <a:avLst/>
          </a:prstGeom>
          <a:solidFill>
            <a:srgbClr val="023F98"/>
          </a:solidFill>
          <a:ln w="12700">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0" hangingPunct="0">
              <a:defRPr/>
            </a:pPr>
            <a:endParaRPr lang="en-US"/>
          </a:p>
        </p:txBody>
      </p:sp>
      <p:sp>
        <p:nvSpPr>
          <p:cNvPr id="285698" name="Rectangle 2"/>
          <p:cNvSpPr>
            <a:spLocks noGrp="1" noChangeArrowheads="1"/>
          </p:cNvSpPr>
          <p:nvPr>
            <p:ph type="ctrTitle"/>
          </p:nvPr>
        </p:nvSpPr>
        <p:spPr>
          <a:xfrm>
            <a:off x="677863" y="1916113"/>
            <a:ext cx="7772400" cy="1720850"/>
          </a:xfrm>
        </p:spPr>
        <p:txBody>
          <a:bodyPr/>
          <a:lstStyle>
            <a:lvl1pPr algn="ctr">
              <a:defRPr b="1">
                <a:effectLst>
                  <a:outerShdw blurRad="38100" dist="38100" dir="2700000" algn="tl">
                    <a:srgbClr val="C0C0C0"/>
                  </a:outerShdw>
                </a:effectLst>
              </a:defRPr>
            </a:lvl1pPr>
          </a:lstStyle>
          <a:p>
            <a:r>
              <a:rPr lang="en-US"/>
              <a:t>Click to edit Master title style</a:t>
            </a:r>
          </a:p>
        </p:txBody>
      </p:sp>
      <p:sp>
        <p:nvSpPr>
          <p:cNvPr id="285699" name="Rectangle 3"/>
          <p:cNvSpPr>
            <a:spLocks noGrp="1" noChangeArrowheads="1"/>
          </p:cNvSpPr>
          <p:nvPr>
            <p:ph type="subTitle" idx="1"/>
          </p:nvPr>
        </p:nvSpPr>
        <p:spPr>
          <a:xfrm>
            <a:off x="1568450" y="4165600"/>
            <a:ext cx="6400800" cy="104775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25610A7A-066F-4C82-A6CF-36F7D1CF496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3750" y="1606550"/>
            <a:ext cx="3784600" cy="4173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0750" y="1606550"/>
            <a:ext cx="3784600" cy="4173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4652E48C-6B93-4F9A-B4BC-3D6E9F369F2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1B703E33-E0B9-4077-811E-A0CF261F65C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5E6CA5E1-C62B-490C-BB75-3D82A65C67C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4CC202DA-36E6-45A8-B380-6C5F64B89D4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0" y="1238250"/>
            <a:ext cx="9144000" cy="120650"/>
          </a:xfrm>
          <a:prstGeom prst="rect">
            <a:avLst/>
          </a:prstGeom>
          <a:gradFill rotWithShape="1">
            <a:gsLst>
              <a:gs pos="0">
                <a:srgbClr val="777777">
                  <a:gamma/>
                  <a:tint val="0"/>
                  <a:invGamma/>
                </a:srgbClr>
              </a:gs>
              <a:gs pos="100000">
                <a:srgbClr val="777777"/>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a:defRPr/>
            </a:pPr>
            <a:endParaRPr lang="en-US">
              <a:latin typeface="Franklin Gothic Medium" pitchFamily="34" charset="0"/>
            </a:endParaRPr>
          </a:p>
        </p:txBody>
      </p:sp>
      <p:sp>
        <p:nvSpPr>
          <p:cNvPr id="284675" name="Rectangle 3"/>
          <p:cNvSpPr>
            <a:spLocks noChangeArrowheads="1"/>
          </p:cNvSpPr>
          <p:nvPr/>
        </p:nvSpPr>
        <p:spPr bwMode="auto">
          <a:xfrm>
            <a:off x="0" y="6491288"/>
            <a:ext cx="9144000" cy="244475"/>
          </a:xfrm>
          <a:prstGeom prst="rect">
            <a:avLst/>
          </a:prstGeom>
          <a:noFill/>
          <a:ln w="9525">
            <a:noFill/>
            <a:miter lim="800000"/>
            <a:headEnd/>
            <a:tailEnd/>
          </a:ln>
        </p:spPr>
        <p:txBody>
          <a:bodyPr/>
          <a:lstStyle/>
          <a:p>
            <a:pPr algn="ctr">
              <a:defRPr/>
            </a:pPr>
            <a:r>
              <a:rPr lang="en-GB" sz="1200" dirty="0">
                <a:latin typeface="Calibri" pitchFamily="34" charset="0"/>
              </a:rPr>
              <a:t>Copyright </a:t>
            </a:r>
            <a:r>
              <a:rPr lang="en-US" sz="1200" dirty="0">
                <a:latin typeface="Calibri" pitchFamily="34" charset="0"/>
              </a:rPr>
              <a:t>©</a:t>
            </a:r>
            <a:r>
              <a:rPr lang="en-GB" sz="1200" dirty="0">
                <a:latin typeface="Calibri" pitchFamily="34" charset="0"/>
              </a:rPr>
              <a:t> </a:t>
            </a:r>
            <a:r>
              <a:rPr lang="en-US" sz="1200" dirty="0">
                <a:latin typeface="Calibri" pitchFamily="34" charset="0"/>
              </a:rPr>
              <a:t> Visual Collaboration Technologies Inc. </a:t>
            </a:r>
            <a:r>
              <a:rPr lang="en-US" sz="1200" dirty="0" smtClean="0">
                <a:latin typeface="Calibri" pitchFamily="34" charset="0"/>
              </a:rPr>
              <a:t>2011</a:t>
            </a:r>
            <a:endParaRPr lang="en-US" sz="1200" dirty="0">
              <a:latin typeface="Calibri" pitchFamily="34" charset="0"/>
            </a:endParaRPr>
          </a:p>
        </p:txBody>
      </p:sp>
      <p:sp>
        <p:nvSpPr>
          <p:cNvPr id="1028" name="Rectangle 4"/>
          <p:cNvSpPr>
            <a:spLocks noGrp="1" noChangeArrowheads="1"/>
          </p:cNvSpPr>
          <p:nvPr>
            <p:ph type="title"/>
          </p:nvPr>
        </p:nvSpPr>
        <p:spPr bwMode="auto">
          <a:xfrm>
            <a:off x="619125" y="377825"/>
            <a:ext cx="6022975" cy="538163"/>
          </a:xfrm>
          <a:prstGeom prst="rect">
            <a:avLst/>
          </a:prstGeom>
          <a:noFill/>
          <a:ln w="9525">
            <a:noFill/>
            <a:miter lim="800000"/>
            <a:headEnd/>
            <a:tailEnd/>
          </a:ln>
          <a:effectLst>
            <a:outerShdw blurRad="50800" dist="38100" dir="2700000" algn="tl" rotWithShape="0">
              <a:prstClr val="black">
                <a:alpha val="14000"/>
              </a:prst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793750" y="1606550"/>
            <a:ext cx="7721600" cy="4173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6" descr="VCollab Shaded Logo Final"/>
          <p:cNvPicPr>
            <a:picLocks noChangeAspect="1" noChangeArrowheads="1"/>
          </p:cNvPicPr>
          <p:nvPr/>
        </p:nvPicPr>
        <p:blipFill>
          <a:blip r:embed="rId9" cstate="print"/>
          <a:srcRect/>
          <a:stretch>
            <a:fillRect/>
          </a:stretch>
        </p:blipFill>
        <p:spPr bwMode="auto">
          <a:xfrm>
            <a:off x="7132638" y="481013"/>
            <a:ext cx="1692275" cy="406400"/>
          </a:xfrm>
          <a:prstGeom prst="rect">
            <a:avLst/>
          </a:prstGeom>
          <a:noFill/>
          <a:ln w="9525">
            <a:noFill/>
            <a:miter lim="800000"/>
            <a:headEnd/>
            <a:tailEnd/>
          </a:ln>
          <a:effectLst/>
        </p:spPr>
      </p:pic>
      <p:sp>
        <p:nvSpPr>
          <p:cNvPr id="284679" name="Rectangle 7"/>
          <p:cNvSpPr>
            <a:spLocks noGrp="1" noChangeArrowheads="1"/>
          </p:cNvSpPr>
          <p:nvPr>
            <p:ph type="sldNum" sz="quarter" idx="4"/>
          </p:nvPr>
        </p:nvSpPr>
        <p:spPr bwMode="auto">
          <a:xfrm>
            <a:off x="6886575" y="627221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CF604B67-B25A-49E7-AE9A-69D3C615A64F}" type="slidenum">
              <a:rPr lang="en-US"/>
              <a:pPr>
                <a:defRPr/>
              </a:pPr>
              <a:t>‹#›</a:t>
            </a:fld>
            <a:endParaRPr lang="en-US"/>
          </a:p>
        </p:txBody>
      </p:sp>
      <p:sp>
        <p:nvSpPr>
          <p:cNvPr id="284680" name="Rectangle 8"/>
          <p:cNvSpPr>
            <a:spLocks noChangeArrowheads="1"/>
          </p:cNvSpPr>
          <p:nvPr/>
        </p:nvSpPr>
        <p:spPr bwMode="auto">
          <a:xfrm>
            <a:off x="896938" y="1165225"/>
            <a:ext cx="157162" cy="258763"/>
          </a:xfrm>
          <a:prstGeom prst="rect">
            <a:avLst/>
          </a:prstGeom>
          <a:solidFill>
            <a:srgbClr val="660066"/>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0" hangingPunct="0">
              <a:defRPr/>
            </a:pPr>
            <a:endParaRPr lang="en-US"/>
          </a:p>
        </p:txBody>
      </p:sp>
      <p:sp>
        <p:nvSpPr>
          <p:cNvPr id="284681" name="Rectangle 9"/>
          <p:cNvSpPr>
            <a:spLocks noChangeArrowheads="1"/>
          </p:cNvSpPr>
          <p:nvPr/>
        </p:nvSpPr>
        <p:spPr bwMode="auto">
          <a:xfrm>
            <a:off x="1162050" y="1163638"/>
            <a:ext cx="157163" cy="258762"/>
          </a:xfrm>
          <a:prstGeom prst="rect">
            <a:avLst/>
          </a:prstGeom>
          <a:solidFill>
            <a:srgbClr val="B80000"/>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0" hangingPunct="0">
              <a:defRPr/>
            </a:pPr>
            <a:endParaRPr lang="en-US"/>
          </a:p>
        </p:txBody>
      </p:sp>
      <p:sp>
        <p:nvSpPr>
          <p:cNvPr id="284682" name="Rectangle 10"/>
          <p:cNvSpPr>
            <a:spLocks noChangeArrowheads="1"/>
          </p:cNvSpPr>
          <p:nvPr/>
        </p:nvSpPr>
        <p:spPr bwMode="auto">
          <a:xfrm>
            <a:off x="1423988" y="1160463"/>
            <a:ext cx="157162" cy="258762"/>
          </a:xfrm>
          <a:prstGeom prst="rect">
            <a:avLst/>
          </a:prstGeom>
          <a:solidFill>
            <a:srgbClr val="EE6000"/>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0" hangingPunct="0">
              <a:defRPr/>
            </a:pPr>
            <a:endParaRPr lang="en-US"/>
          </a:p>
        </p:txBody>
      </p:sp>
      <p:sp>
        <p:nvSpPr>
          <p:cNvPr id="284683" name="Rectangle 11"/>
          <p:cNvSpPr>
            <a:spLocks noChangeArrowheads="1"/>
          </p:cNvSpPr>
          <p:nvPr/>
        </p:nvSpPr>
        <p:spPr bwMode="auto">
          <a:xfrm>
            <a:off x="1685925" y="1162050"/>
            <a:ext cx="157163" cy="258763"/>
          </a:xfrm>
          <a:prstGeom prst="rect">
            <a:avLst/>
          </a:prstGeom>
          <a:solidFill>
            <a:srgbClr val="208856"/>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0" hangingPunct="0">
              <a:defRPr/>
            </a:pPr>
            <a:endParaRPr lang="en-US"/>
          </a:p>
        </p:txBody>
      </p:sp>
      <p:sp>
        <p:nvSpPr>
          <p:cNvPr id="284684" name="Rectangle 12"/>
          <p:cNvSpPr>
            <a:spLocks noChangeArrowheads="1"/>
          </p:cNvSpPr>
          <p:nvPr/>
        </p:nvSpPr>
        <p:spPr bwMode="auto">
          <a:xfrm>
            <a:off x="1957388" y="1165225"/>
            <a:ext cx="157162" cy="258763"/>
          </a:xfrm>
          <a:prstGeom prst="rect">
            <a:avLst/>
          </a:prstGeom>
          <a:solidFill>
            <a:srgbClr val="023F98"/>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0" r:id="rId3"/>
    <p:sldLayoutId id="2147483669" r:id="rId4"/>
    <p:sldLayoutId id="2147483668" r:id="rId5"/>
    <p:sldLayoutId id="2147483667" r:id="rId6"/>
    <p:sldLayoutId id="2147483666" r:id="rId7"/>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tx1"/>
          </a:solidFill>
          <a:latin typeface="Calibri" pitchFamily="34" charset="0"/>
          <a:ea typeface="+mj-ea"/>
          <a:cs typeface="+mj-cs"/>
        </a:defRPr>
      </a:lvl1pPr>
      <a:lvl2pPr algn="l" rtl="0" eaLnBrk="0" fontAlgn="base" hangingPunct="0">
        <a:spcBef>
          <a:spcPct val="0"/>
        </a:spcBef>
        <a:spcAft>
          <a:spcPct val="0"/>
        </a:spcAft>
        <a:defRPr sz="2400" b="1">
          <a:solidFill>
            <a:schemeClr val="tx1"/>
          </a:solidFill>
          <a:latin typeface="Calibri" pitchFamily="34" charset="0"/>
        </a:defRPr>
      </a:lvl2pPr>
      <a:lvl3pPr algn="l" rtl="0" eaLnBrk="0" fontAlgn="base" hangingPunct="0">
        <a:spcBef>
          <a:spcPct val="0"/>
        </a:spcBef>
        <a:spcAft>
          <a:spcPct val="0"/>
        </a:spcAft>
        <a:defRPr sz="2400" b="1">
          <a:solidFill>
            <a:schemeClr val="tx1"/>
          </a:solidFill>
          <a:latin typeface="Calibri" pitchFamily="34" charset="0"/>
        </a:defRPr>
      </a:lvl3pPr>
      <a:lvl4pPr algn="l" rtl="0" eaLnBrk="0" fontAlgn="base" hangingPunct="0">
        <a:spcBef>
          <a:spcPct val="0"/>
        </a:spcBef>
        <a:spcAft>
          <a:spcPct val="0"/>
        </a:spcAft>
        <a:defRPr sz="2400" b="1">
          <a:solidFill>
            <a:schemeClr val="tx1"/>
          </a:solidFill>
          <a:latin typeface="Calibri" pitchFamily="34" charset="0"/>
        </a:defRPr>
      </a:lvl4pPr>
      <a:lvl5pPr algn="l" rtl="0" eaLnBrk="0" fontAlgn="base" hangingPunct="0">
        <a:spcBef>
          <a:spcPct val="0"/>
        </a:spcBef>
        <a:spcAft>
          <a:spcPct val="0"/>
        </a:spcAft>
        <a:defRPr sz="2400" b="1">
          <a:solidFill>
            <a:schemeClr val="tx1"/>
          </a:solidFill>
          <a:latin typeface="Calibri" pitchFamily="34"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342900" indent="-342900" algn="l" rtl="0" eaLnBrk="0" fontAlgn="base" hangingPunct="0">
        <a:lnSpc>
          <a:spcPct val="120000"/>
        </a:lnSpc>
        <a:spcBef>
          <a:spcPct val="20000"/>
        </a:spcBef>
        <a:spcAft>
          <a:spcPct val="0"/>
        </a:spcAft>
        <a:buClr>
          <a:srgbClr val="660066"/>
        </a:buClr>
        <a:buSzPct val="75000"/>
        <a:buFont typeface="Wingdings" pitchFamily="2" charset="2"/>
        <a:buChar char="n"/>
        <a:defRPr sz="2400">
          <a:solidFill>
            <a:schemeClr val="tx1"/>
          </a:solidFill>
          <a:latin typeface="Calibri" pitchFamily="34" charset="0"/>
          <a:ea typeface="+mn-ea"/>
          <a:cs typeface="+mn-cs"/>
        </a:defRPr>
      </a:lvl1pPr>
      <a:lvl2pPr marL="742950" indent="-285750" algn="l" rtl="0" eaLnBrk="0" fontAlgn="base" hangingPunct="0">
        <a:lnSpc>
          <a:spcPct val="105000"/>
        </a:lnSpc>
        <a:spcBef>
          <a:spcPts val="600"/>
        </a:spcBef>
        <a:spcAft>
          <a:spcPct val="0"/>
        </a:spcAft>
        <a:buClr>
          <a:schemeClr val="accent2"/>
        </a:buClr>
        <a:buSzPct val="70000"/>
        <a:buFont typeface="Wingdings" pitchFamily="2" charset="2"/>
        <a:buChar char="¨"/>
        <a:defRPr sz="2000">
          <a:solidFill>
            <a:srgbClr val="0000CC"/>
          </a:solidFill>
          <a:latin typeface="Calibri" pitchFamily="34" charset="0"/>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Calibri" pitchFamily="34" charset="0"/>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Calibri" pitchFamily="34" charset="0"/>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Calibri" pitchFamily="34"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asad@vcollab.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6.jpeg"/><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0.jpeg"/><Relationship Id="rId3" Type="http://schemas.openxmlformats.org/officeDocument/2006/relationships/image" Target="../media/image3.jpeg"/><Relationship Id="rId7" Type="http://schemas.openxmlformats.org/officeDocument/2006/relationships/image" Target="file:///C:\Documents%20and%20Settings\por\Application%20Data\Tencent\Users\261906044\QQ\WinTemp\RichOle\%5bH$S_FNTP89ZFD%5dG%7b9YQHRH.jpg" TargetMode="External"/><Relationship Id="rId12"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5.jpeg"/><Relationship Id="rId11" Type="http://schemas.openxmlformats.org/officeDocument/2006/relationships/image" Target="../media/image8.png"/><Relationship Id="rId5" Type="http://schemas.openxmlformats.org/officeDocument/2006/relationships/image" Target="file:///C:\Documents%20and%20Settings\por\Application%20Data\Tencent\Users\261906044\QQ\WinTemp\RichOle\720V%25ER~HD6CI(4%5bZ0T(~W6.jpg" TargetMode="External"/><Relationship Id="rId10" Type="http://schemas.openxmlformats.org/officeDocument/2006/relationships/image" Target="../media/image7.png"/><Relationship Id="rId4" Type="http://schemas.openxmlformats.org/officeDocument/2006/relationships/image" Target="../media/image4.jpeg"/><Relationship Id="rId9" Type="http://schemas.openxmlformats.org/officeDocument/2006/relationships/image" Target="http://ge.hiall.com.cn/bbs/attachments/month_1011/101117121562a7c441e74be526.jp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www.vcollab.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ctrTitle"/>
          </p:nvPr>
        </p:nvSpPr>
        <p:spPr>
          <a:xfrm>
            <a:off x="909638" y="2162175"/>
            <a:ext cx="7772400" cy="1720850"/>
          </a:xfrm>
        </p:spPr>
        <p:txBody>
          <a:bodyPr/>
          <a:lstStyle/>
          <a:p>
            <a:pPr algn="ctr" eaLnBrk="1" hangingPunct="1">
              <a:defRPr/>
            </a:pPr>
            <a:r>
              <a:rPr lang="en-US" sz="3600" dirty="0" smtClean="0">
                <a:effectLst>
                  <a:outerShdw blurRad="38100" dist="38100" dir="2700000" algn="tl">
                    <a:srgbClr val="C0C0C0"/>
                  </a:outerShdw>
                </a:effectLst>
              </a:rPr>
              <a:t> </a:t>
            </a:r>
            <a:r>
              <a:rPr lang="en-US" dirty="0" smtClean="0">
                <a:effectLst>
                  <a:outerShdw blurRad="38100" dist="38100" dir="2700000" algn="tl">
                    <a:srgbClr val="C0C0C0"/>
                  </a:outerShdw>
                </a:effectLst>
              </a:rPr>
              <a:t/>
            </a:r>
            <a:br>
              <a:rPr lang="en-US" dirty="0" smtClean="0">
                <a:effectLst>
                  <a:outerShdw blurRad="38100" dist="38100" dir="2700000" algn="tl">
                    <a:srgbClr val="C0C0C0"/>
                  </a:outerShdw>
                </a:effectLst>
              </a:rPr>
            </a:br>
            <a:r>
              <a:rPr lang="en-US" dirty="0" smtClean="0">
                <a:effectLst>
                  <a:outerShdw blurRad="38100" dist="38100" dir="2700000" algn="tl">
                    <a:srgbClr val="C0C0C0"/>
                  </a:outerShdw>
                </a:effectLst>
              </a:rPr>
              <a:t> </a:t>
            </a:r>
          </a:p>
        </p:txBody>
      </p:sp>
      <p:sp>
        <p:nvSpPr>
          <p:cNvPr id="367620" name="Rectangle 4"/>
          <p:cNvSpPr>
            <a:spLocks noChangeArrowheads="1"/>
          </p:cNvSpPr>
          <p:nvPr/>
        </p:nvSpPr>
        <p:spPr bwMode="auto">
          <a:xfrm>
            <a:off x="605785" y="2320770"/>
            <a:ext cx="8111612" cy="1549912"/>
          </a:xfrm>
          <a:prstGeom prst="rect">
            <a:avLst/>
          </a:prstGeom>
          <a:noFill/>
          <a:ln w="9525">
            <a:noFill/>
            <a:miter lim="800000"/>
            <a:headEnd/>
            <a:tailEnd/>
          </a:ln>
          <a:effectLst/>
        </p:spPr>
        <p:txBody>
          <a:bodyPr anchor="ctr"/>
          <a:lstStyle/>
          <a:p>
            <a:pPr algn="ctr" eaLnBrk="1" hangingPunct="1">
              <a:defRPr/>
            </a:pPr>
            <a:r>
              <a:rPr lang="en-US" sz="3200" b="1" dirty="0">
                <a:effectLst>
                  <a:outerShdw blurRad="38100" dist="38100" dir="2700000" algn="tl">
                    <a:srgbClr val="C0C0C0"/>
                  </a:outerShdw>
                </a:effectLst>
              </a:rPr>
              <a:t> </a:t>
            </a:r>
            <a:endParaRPr lang="en-US" sz="3200" b="1" dirty="0" smtClean="0">
              <a:effectLst>
                <a:outerShdw blurRad="38100" dist="38100" dir="2700000" algn="tl">
                  <a:srgbClr val="C0C0C0"/>
                </a:outerShdw>
              </a:effectLst>
            </a:endParaRPr>
          </a:p>
          <a:p>
            <a:pPr algn="ctr" eaLnBrk="1" hangingPunct="1">
              <a:defRPr/>
            </a:pPr>
            <a:endParaRPr lang="en-US" sz="3200" b="1" dirty="0" smtClean="0">
              <a:effectLst>
                <a:outerShdw blurRad="38100" dist="38100" dir="2700000" algn="tl">
                  <a:srgbClr val="C0C0C0"/>
                </a:outerShdw>
              </a:effectLst>
            </a:endParaRPr>
          </a:p>
          <a:p>
            <a:pPr algn="ctr" eaLnBrk="1" hangingPunct="1">
              <a:defRPr/>
            </a:pPr>
            <a:endParaRPr lang="en-US" sz="3200" b="1" dirty="0" smtClean="0">
              <a:effectLst>
                <a:outerShdw blurRad="38100" dist="38100" dir="2700000" algn="tl">
                  <a:srgbClr val="C0C0C0"/>
                </a:outerShdw>
              </a:effectLst>
            </a:endParaRPr>
          </a:p>
          <a:p>
            <a:pPr algn="ctr" eaLnBrk="1" hangingPunct="1">
              <a:defRPr/>
            </a:pPr>
            <a:r>
              <a:rPr lang="en-US" sz="3600" b="1" dirty="0" smtClean="0">
                <a:effectLst>
                  <a:outerShdw blurRad="38100" dist="38100" dir="2700000" algn="tl">
                    <a:srgbClr val="C0C0C0"/>
                  </a:outerShdw>
                </a:effectLst>
              </a:rPr>
              <a:t>CAE </a:t>
            </a:r>
            <a:r>
              <a:rPr lang="en-US" sz="3600" b="1" dirty="0">
                <a:effectLst>
                  <a:outerShdw blurRad="38100" dist="38100" dir="2700000" algn="tl">
                    <a:srgbClr val="C0C0C0"/>
                  </a:outerShdw>
                </a:effectLst>
              </a:rPr>
              <a:t>Data</a:t>
            </a:r>
          </a:p>
          <a:p>
            <a:pPr algn="ctr" eaLnBrk="1" hangingPunct="1">
              <a:defRPr/>
            </a:pPr>
            <a:r>
              <a:rPr lang="en-US" sz="3200" b="1" dirty="0">
                <a:effectLst>
                  <a:outerShdw blurRad="38100" dist="38100" dir="2700000" algn="tl">
                    <a:srgbClr val="C0C0C0"/>
                  </a:outerShdw>
                </a:effectLst>
              </a:rPr>
              <a:t>Reduce, Visualize and </a:t>
            </a:r>
            <a:r>
              <a:rPr lang="en-US" sz="3200" b="1" dirty="0" smtClean="0">
                <a:effectLst>
                  <a:outerShdw blurRad="38100" dist="38100" dir="2700000" algn="tl">
                    <a:srgbClr val="C0C0C0"/>
                  </a:outerShdw>
                </a:effectLst>
              </a:rPr>
              <a:t>Share</a:t>
            </a:r>
          </a:p>
          <a:p>
            <a:pPr algn="ctr" eaLnBrk="1" hangingPunct="1">
              <a:defRPr/>
            </a:pPr>
            <a:endParaRPr lang="en-US" sz="3200" b="1" dirty="0" smtClean="0">
              <a:effectLst>
                <a:outerShdw blurRad="38100" dist="38100" dir="2700000" algn="tl">
                  <a:srgbClr val="C0C0C0"/>
                </a:outerShdw>
              </a:effectLst>
            </a:endParaRPr>
          </a:p>
          <a:p>
            <a:pPr algn="ctr" eaLnBrk="1" hangingPunct="1">
              <a:defRPr/>
            </a:pPr>
            <a:r>
              <a:rPr lang="en-US" sz="3200" b="1" dirty="0">
                <a:effectLst>
                  <a:outerShdw blurRad="38100" dist="38100" dir="2700000" algn="tl">
                    <a:srgbClr val="C0C0C0"/>
                  </a:outerShdw>
                </a:effectLst>
              </a:rPr>
              <a:t/>
            </a:r>
            <a:br>
              <a:rPr lang="en-US" sz="3200" b="1" dirty="0">
                <a:effectLst>
                  <a:outerShdw blurRad="38100" dist="38100" dir="2700000" algn="tl">
                    <a:srgbClr val="C0C0C0"/>
                  </a:outerShdw>
                </a:effectLst>
              </a:rPr>
            </a:br>
            <a:r>
              <a:rPr lang="en-US" sz="2800" b="1" dirty="0">
                <a:effectLst>
                  <a:outerShdw blurRad="38100" dist="38100" dir="2700000" algn="tl">
                    <a:srgbClr val="C0C0C0"/>
                  </a:outerShdw>
                </a:effectLst>
              </a:rPr>
              <a:t/>
            </a:r>
            <a:br>
              <a:rPr lang="en-US" sz="2800" b="1" dirty="0">
                <a:effectLst>
                  <a:outerShdw blurRad="38100" dist="38100" dir="2700000" algn="tl">
                    <a:srgbClr val="C0C0C0"/>
                  </a:outerShdw>
                </a:effectLst>
              </a:rPr>
            </a:br>
            <a:endParaRPr lang="en-US" sz="2800" b="1" dirty="0">
              <a:effectLst>
                <a:outerShdw blurRad="38100" dist="38100" dir="2700000" algn="tl">
                  <a:srgbClr val="C0C0C0"/>
                </a:outerShdw>
              </a:effectLst>
            </a:endParaRPr>
          </a:p>
        </p:txBody>
      </p:sp>
      <p:sp>
        <p:nvSpPr>
          <p:cNvPr id="4" name="TextBox 3"/>
          <p:cNvSpPr txBox="1"/>
          <p:nvPr/>
        </p:nvSpPr>
        <p:spPr>
          <a:xfrm>
            <a:off x="2799815" y="4195605"/>
            <a:ext cx="3491345" cy="861774"/>
          </a:xfrm>
          <a:prstGeom prst="rect">
            <a:avLst/>
          </a:prstGeom>
          <a:noFill/>
        </p:spPr>
        <p:txBody>
          <a:bodyPr wrap="square" rtlCol="0">
            <a:spAutoFit/>
          </a:bodyPr>
          <a:lstStyle/>
          <a:p>
            <a:pPr algn="ctr"/>
            <a:r>
              <a:rPr lang="en-US" sz="1800" dirty="0" smtClean="0"/>
              <a:t>Prasad </a:t>
            </a:r>
            <a:r>
              <a:rPr lang="en-US" sz="1800" dirty="0" err="1" smtClean="0"/>
              <a:t>Mandava</a:t>
            </a:r>
            <a:endParaRPr lang="en-US" sz="1800" dirty="0" smtClean="0"/>
          </a:p>
          <a:p>
            <a:pPr algn="ctr"/>
            <a:r>
              <a:rPr lang="en-US" dirty="0" smtClean="0">
                <a:hlinkClick r:id="rId3"/>
              </a:rPr>
              <a:t>prasad@vcollab.com</a:t>
            </a:r>
            <a:endParaRPr lang="en-US" dirty="0" smtClean="0"/>
          </a:p>
          <a:p>
            <a:pPr algn="ct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6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own Arrow 35"/>
          <p:cNvSpPr/>
          <p:nvPr/>
        </p:nvSpPr>
        <p:spPr bwMode="auto">
          <a:xfrm>
            <a:off x="1468193" y="2691684"/>
            <a:ext cx="257578" cy="450762"/>
          </a:xfrm>
          <a:prstGeom prst="downArrow">
            <a:avLst/>
          </a:prstGeom>
          <a:solidFill>
            <a:schemeClr val="bg1">
              <a:lumMod val="7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38" name="Down Arrow 37"/>
          <p:cNvSpPr/>
          <p:nvPr/>
        </p:nvSpPr>
        <p:spPr bwMode="auto">
          <a:xfrm>
            <a:off x="6001561" y="2704563"/>
            <a:ext cx="257578" cy="450762"/>
          </a:xfrm>
          <a:prstGeom prst="downArrow">
            <a:avLst/>
          </a:prstGeom>
          <a:solidFill>
            <a:schemeClr val="bg1">
              <a:lumMod val="7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eaLnBrk="0" hangingPunct="0"/>
            <a:endParaRPr lang="en-US" smtClean="0"/>
          </a:p>
        </p:txBody>
      </p:sp>
      <p:sp>
        <p:nvSpPr>
          <p:cNvPr id="39" name="Down Arrow 38"/>
          <p:cNvSpPr/>
          <p:nvPr/>
        </p:nvSpPr>
        <p:spPr bwMode="auto">
          <a:xfrm>
            <a:off x="3977424" y="2702416"/>
            <a:ext cx="257578" cy="450762"/>
          </a:xfrm>
          <a:prstGeom prst="downArrow">
            <a:avLst/>
          </a:prstGeom>
          <a:solidFill>
            <a:schemeClr val="bg1">
              <a:lumMod val="7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eaLnBrk="0" hangingPunct="0"/>
            <a:endParaRPr lang="en-US" smtClean="0"/>
          </a:p>
        </p:txBody>
      </p:sp>
      <p:sp>
        <p:nvSpPr>
          <p:cNvPr id="40" name="Down Arrow 39"/>
          <p:cNvSpPr/>
          <p:nvPr/>
        </p:nvSpPr>
        <p:spPr bwMode="auto">
          <a:xfrm>
            <a:off x="2713150" y="2700269"/>
            <a:ext cx="257578" cy="450762"/>
          </a:xfrm>
          <a:prstGeom prst="downArrow">
            <a:avLst/>
          </a:prstGeom>
          <a:solidFill>
            <a:schemeClr val="bg1">
              <a:lumMod val="7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41" name="Down Arrow 40"/>
          <p:cNvSpPr/>
          <p:nvPr/>
        </p:nvSpPr>
        <p:spPr bwMode="auto">
          <a:xfrm>
            <a:off x="7289448" y="2704562"/>
            <a:ext cx="257578" cy="450762"/>
          </a:xfrm>
          <a:prstGeom prst="downArrow">
            <a:avLst/>
          </a:prstGeom>
          <a:solidFill>
            <a:schemeClr val="bg1">
              <a:lumMod val="7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bodyPr>
          <a:lstStyle/>
          <a:p>
            <a:pPr eaLnBrk="0" hangingPunct="0"/>
            <a:endParaRPr lang="en-US" smtClean="0"/>
          </a:p>
        </p:txBody>
      </p:sp>
      <p:sp>
        <p:nvSpPr>
          <p:cNvPr id="14337" name="Rectangle 14"/>
          <p:cNvSpPr>
            <a:spLocks noGrp="1" noChangeArrowheads="1"/>
          </p:cNvSpPr>
          <p:nvPr>
            <p:ph type="title"/>
          </p:nvPr>
        </p:nvSpPr>
        <p:spPr>
          <a:xfrm>
            <a:off x="479426" y="415925"/>
            <a:ext cx="3140074" cy="538163"/>
          </a:xfrm>
        </p:spPr>
        <p:txBody>
          <a:bodyPr/>
          <a:lstStyle/>
          <a:p>
            <a:r>
              <a:rPr lang="en-US" sz="3200" smtClean="0"/>
              <a:t>VCollab</a:t>
            </a:r>
            <a:r>
              <a:rPr lang="en-US" sz="3200" dirty="0" smtClean="0"/>
              <a:t> Solution </a:t>
            </a:r>
          </a:p>
        </p:txBody>
      </p:sp>
      <p:sp>
        <p:nvSpPr>
          <p:cNvPr id="14359" name="Text Box 33"/>
          <p:cNvSpPr txBox="1">
            <a:spLocks noChangeArrowheads="1"/>
          </p:cNvSpPr>
          <p:nvPr/>
        </p:nvSpPr>
        <p:spPr bwMode="auto">
          <a:xfrm>
            <a:off x="4876800" y="1371600"/>
            <a:ext cx="914400" cy="366713"/>
          </a:xfrm>
          <a:prstGeom prst="rect">
            <a:avLst/>
          </a:prstGeom>
          <a:noFill/>
          <a:ln w="9525">
            <a:noFill/>
            <a:miter lim="800000"/>
            <a:headEnd/>
            <a:tailEnd/>
          </a:ln>
        </p:spPr>
        <p:txBody>
          <a:bodyPr>
            <a:spAutoFit/>
          </a:bodyPr>
          <a:lstStyle/>
          <a:p>
            <a:pPr eaLnBrk="0" hangingPunct="0">
              <a:spcBef>
                <a:spcPct val="50000"/>
              </a:spcBef>
            </a:pPr>
            <a:r>
              <a:rPr lang="en-US">
                <a:solidFill>
                  <a:schemeClr val="bg1"/>
                </a:solidFill>
              </a:rPr>
              <a:t>C</a:t>
            </a:r>
            <a:r>
              <a:rPr lang="en-US" b="1">
                <a:solidFill>
                  <a:schemeClr val="bg1"/>
                </a:solidFill>
              </a:rPr>
              <a:t>AE</a:t>
            </a:r>
          </a:p>
        </p:txBody>
      </p:sp>
      <p:sp>
        <p:nvSpPr>
          <p:cNvPr id="379919" name="Text Box 15"/>
          <p:cNvSpPr txBox="1">
            <a:spLocks noChangeArrowheads="1"/>
          </p:cNvSpPr>
          <p:nvPr/>
        </p:nvSpPr>
        <p:spPr bwMode="auto">
          <a:xfrm>
            <a:off x="1016227" y="1643576"/>
            <a:ext cx="1108789" cy="1065213"/>
          </a:xfrm>
          <a:prstGeom prst="rect">
            <a:avLst/>
          </a:prstGeom>
          <a:solidFill>
            <a:srgbClr val="660066"/>
          </a:solidFill>
          <a:ln w="127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lstStyle/>
          <a:p>
            <a:pPr algn="ctr" eaLnBrk="0" hangingPunct="0">
              <a:defRPr/>
            </a:pPr>
            <a:r>
              <a:rPr lang="en-US" b="1" dirty="0">
                <a:solidFill>
                  <a:srgbClr val="FFFFFF"/>
                </a:solidFill>
                <a:latin typeface="Arial" pitchFamily="34" charset="0"/>
              </a:rPr>
              <a:t>       </a:t>
            </a:r>
          </a:p>
          <a:p>
            <a:pPr algn="ctr" eaLnBrk="0" hangingPunct="0">
              <a:defRPr/>
            </a:pPr>
            <a:r>
              <a:rPr lang="en-US" sz="1400" b="1" u="sng" dirty="0">
                <a:solidFill>
                  <a:srgbClr val="FFFFFF"/>
                </a:solidFill>
                <a:latin typeface="Arial" pitchFamily="34" charset="0"/>
              </a:rPr>
              <a:t>Durability</a:t>
            </a:r>
          </a:p>
          <a:p>
            <a:pPr algn="ctr" eaLnBrk="0" hangingPunct="0">
              <a:defRPr/>
            </a:pPr>
            <a:r>
              <a:rPr lang="en-US" sz="1400" b="1" dirty="0" smtClean="0">
                <a:solidFill>
                  <a:srgbClr val="FFFFFF"/>
                </a:solidFill>
                <a:latin typeface="Arial" pitchFamily="34" charset="0"/>
              </a:rPr>
              <a:t>ABAQUS/ </a:t>
            </a:r>
          </a:p>
          <a:p>
            <a:pPr algn="ctr" eaLnBrk="0" hangingPunct="0">
              <a:defRPr/>
            </a:pPr>
            <a:r>
              <a:rPr lang="en-US" sz="1400" b="1" dirty="0" smtClean="0">
                <a:solidFill>
                  <a:srgbClr val="FFFFFF"/>
                </a:solidFill>
                <a:latin typeface="Arial" pitchFamily="34" charset="0"/>
              </a:rPr>
              <a:t>MARC</a:t>
            </a:r>
            <a:endParaRPr lang="en-US" sz="1400" b="1" dirty="0">
              <a:solidFill>
                <a:srgbClr val="FFFFFF"/>
              </a:solidFill>
              <a:latin typeface="Arial" pitchFamily="34" charset="0"/>
            </a:endParaRPr>
          </a:p>
          <a:p>
            <a:pPr algn="ctr" eaLnBrk="0" hangingPunct="0">
              <a:defRPr/>
            </a:pPr>
            <a:endParaRPr lang="en-US" b="1" dirty="0">
              <a:solidFill>
                <a:srgbClr val="FFFFFF"/>
              </a:solidFill>
              <a:latin typeface="Arial" pitchFamily="34" charset="0"/>
            </a:endParaRPr>
          </a:p>
        </p:txBody>
      </p:sp>
      <p:sp>
        <p:nvSpPr>
          <p:cNvPr id="379922" name="Text Box 18"/>
          <p:cNvSpPr txBox="1">
            <a:spLocks noChangeArrowheads="1"/>
          </p:cNvSpPr>
          <p:nvPr/>
        </p:nvSpPr>
        <p:spPr bwMode="auto">
          <a:xfrm>
            <a:off x="2300037" y="1643576"/>
            <a:ext cx="1114404" cy="1060987"/>
          </a:xfrm>
          <a:prstGeom prst="rect">
            <a:avLst/>
          </a:prstGeom>
          <a:solidFill>
            <a:srgbClr val="B80000"/>
          </a:solidFill>
          <a:ln w="127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lstStyle/>
          <a:p>
            <a:pPr algn="ctr" eaLnBrk="0" hangingPunct="0">
              <a:buClr>
                <a:srgbClr val="FFFFFF"/>
              </a:buClr>
              <a:buFont typeface="Wingdings" pitchFamily="2" charset="2"/>
              <a:buNone/>
              <a:defRPr/>
            </a:pPr>
            <a:endParaRPr lang="en-US" sz="1400" b="1" dirty="0">
              <a:solidFill>
                <a:srgbClr val="FFFFFF"/>
              </a:solidFill>
              <a:latin typeface="Arial" pitchFamily="34" charset="0"/>
            </a:endParaRPr>
          </a:p>
          <a:p>
            <a:pPr algn="ctr" eaLnBrk="0" hangingPunct="0">
              <a:buClr>
                <a:srgbClr val="FFFFFF"/>
              </a:buClr>
              <a:buFont typeface="Wingdings" pitchFamily="2" charset="2"/>
              <a:buNone/>
              <a:defRPr/>
            </a:pPr>
            <a:r>
              <a:rPr lang="en-US" sz="1400" b="1" u="sng" dirty="0">
                <a:solidFill>
                  <a:srgbClr val="FFFFFF"/>
                </a:solidFill>
                <a:latin typeface="Arial" pitchFamily="34" charset="0"/>
              </a:rPr>
              <a:t>Thermal</a:t>
            </a:r>
          </a:p>
          <a:p>
            <a:pPr algn="ctr" eaLnBrk="0" hangingPunct="0">
              <a:buClr>
                <a:srgbClr val="FFFFFF"/>
              </a:buClr>
              <a:buFont typeface="Wingdings" pitchFamily="2" charset="2"/>
              <a:buNone/>
              <a:defRPr/>
            </a:pPr>
            <a:r>
              <a:rPr lang="en-US" sz="1400" b="1" dirty="0" smtClean="0">
                <a:solidFill>
                  <a:srgbClr val="FFFFFF"/>
                </a:solidFill>
                <a:latin typeface="Arial" pitchFamily="34" charset="0"/>
              </a:rPr>
              <a:t>ANSYS</a:t>
            </a:r>
            <a:endParaRPr lang="en-US" sz="1400" b="1" dirty="0">
              <a:solidFill>
                <a:srgbClr val="FFFFFF"/>
              </a:solidFill>
              <a:latin typeface="Arial" pitchFamily="34" charset="0"/>
            </a:endParaRPr>
          </a:p>
          <a:p>
            <a:pPr algn="ctr" eaLnBrk="0" hangingPunct="0">
              <a:defRPr/>
            </a:pPr>
            <a:endParaRPr lang="en-US" sz="1200" b="1" dirty="0">
              <a:solidFill>
                <a:srgbClr val="FFFFFF"/>
              </a:solidFill>
              <a:latin typeface="Arial" pitchFamily="34" charset="0"/>
            </a:endParaRPr>
          </a:p>
          <a:p>
            <a:pPr algn="ctr" eaLnBrk="0" hangingPunct="0">
              <a:defRPr/>
            </a:pPr>
            <a:endParaRPr lang="en-US" sz="1200" b="1" dirty="0">
              <a:solidFill>
                <a:srgbClr val="FFFFFF"/>
              </a:solidFill>
              <a:latin typeface="Arial" pitchFamily="34" charset="0"/>
            </a:endParaRPr>
          </a:p>
          <a:p>
            <a:pPr algn="ctr" eaLnBrk="0" hangingPunct="0">
              <a:defRPr/>
            </a:pPr>
            <a:endParaRPr lang="en-US" sz="1200" b="1" dirty="0">
              <a:solidFill>
                <a:srgbClr val="FFFFFF"/>
              </a:solidFill>
              <a:latin typeface="Arial" pitchFamily="34" charset="0"/>
            </a:endParaRPr>
          </a:p>
        </p:txBody>
      </p:sp>
      <p:sp>
        <p:nvSpPr>
          <p:cNvPr id="42" name="Rectangle 41"/>
          <p:cNvSpPr/>
          <p:nvPr/>
        </p:nvSpPr>
        <p:spPr>
          <a:xfrm>
            <a:off x="4769490" y="1765773"/>
            <a:ext cx="697627" cy="707886"/>
          </a:xfrm>
          <a:prstGeom prst="rect">
            <a:avLst/>
          </a:prstGeom>
          <a:effectLst>
            <a:outerShdw blurRad="76200" dir="18900000" sy="23000" kx="-1200000" algn="bl" rotWithShape="0">
              <a:prstClr val="black">
                <a:alpha val="20000"/>
              </a:prstClr>
            </a:outerShdw>
          </a:effectLst>
        </p:spPr>
        <p:txBody>
          <a:bodyPr wrap="none">
            <a:spAutoFit/>
          </a:bodyPr>
          <a:lstStyle/>
          <a:p>
            <a:r>
              <a:rPr lang="en-US" sz="4000" b="1" dirty="0" smtClean="0">
                <a:latin typeface="Arial" pitchFamily="34" charset="0"/>
              </a:rPr>
              <a:t>…</a:t>
            </a:r>
            <a:endParaRPr lang="en-US" sz="4000" dirty="0"/>
          </a:p>
        </p:txBody>
      </p:sp>
      <p:sp>
        <p:nvSpPr>
          <p:cNvPr id="379920" name="Text Box 16"/>
          <p:cNvSpPr txBox="1">
            <a:spLocks noChangeArrowheads="1"/>
          </p:cNvSpPr>
          <p:nvPr/>
        </p:nvSpPr>
        <p:spPr bwMode="auto">
          <a:xfrm>
            <a:off x="3569758" y="1643576"/>
            <a:ext cx="1146220" cy="1065213"/>
          </a:xfrm>
          <a:prstGeom prst="rect">
            <a:avLst/>
          </a:prstGeom>
          <a:solidFill>
            <a:srgbClr val="EE6000"/>
          </a:solidFill>
          <a:ln w="127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lstStyle/>
          <a:p>
            <a:pPr marL="457200" indent="-457200" algn="ctr" eaLnBrk="0" hangingPunct="0">
              <a:buClr>
                <a:srgbClr val="FFFFFF"/>
              </a:buClr>
              <a:buFont typeface="Wingdings" pitchFamily="2" charset="2"/>
              <a:buNone/>
              <a:defRPr/>
            </a:pPr>
            <a:endParaRPr lang="en-US" sz="1400" b="1" dirty="0">
              <a:solidFill>
                <a:srgbClr val="FFFFFF"/>
              </a:solidFill>
              <a:latin typeface="Arial" pitchFamily="34" charset="0"/>
            </a:endParaRPr>
          </a:p>
          <a:p>
            <a:pPr marL="457200" indent="-457200" algn="ctr" eaLnBrk="0" hangingPunct="0">
              <a:buClr>
                <a:srgbClr val="FFFFFF"/>
              </a:buClr>
              <a:buFont typeface="Wingdings" pitchFamily="2" charset="2"/>
              <a:buNone/>
              <a:defRPr/>
            </a:pPr>
            <a:r>
              <a:rPr lang="en-US" sz="1400" b="1" dirty="0">
                <a:solidFill>
                  <a:srgbClr val="FFFFFF"/>
                </a:solidFill>
                <a:latin typeface="Arial" pitchFamily="34" charset="0"/>
              </a:rPr>
              <a:t> </a:t>
            </a:r>
            <a:r>
              <a:rPr lang="en-US" sz="1400" b="1" u="sng" dirty="0" smtClean="0">
                <a:solidFill>
                  <a:srgbClr val="FFFFFF"/>
                </a:solidFill>
                <a:latin typeface="Arial" pitchFamily="34" charset="0"/>
              </a:rPr>
              <a:t>NVH</a:t>
            </a:r>
            <a:endParaRPr lang="en-US" sz="1400" b="1" u="sng" dirty="0">
              <a:solidFill>
                <a:srgbClr val="FFFFFF"/>
              </a:solidFill>
              <a:latin typeface="Arial" pitchFamily="34" charset="0"/>
            </a:endParaRPr>
          </a:p>
          <a:p>
            <a:pPr marL="457200" indent="-457200" algn="ctr" eaLnBrk="0" hangingPunct="0">
              <a:buClr>
                <a:srgbClr val="FFFFFF"/>
              </a:buClr>
              <a:buFont typeface="Wingdings" pitchFamily="2" charset="2"/>
              <a:buNone/>
              <a:defRPr/>
            </a:pPr>
            <a:r>
              <a:rPr lang="en-US" sz="1400" b="1" dirty="0" err="1" smtClean="0">
                <a:solidFill>
                  <a:srgbClr val="FFFFFF"/>
                </a:solidFill>
                <a:latin typeface="Arial" pitchFamily="34" charset="0"/>
              </a:rPr>
              <a:t>Nastran</a:t>
            </a:r>
            <a:r>
              <a:rPr lang="en-US" sz="1400" b="1" dirty="0">
                <a:solidFill>
                  <a:srgbClr val="FFFFFF"/>
                </a:solidFill>
                <a:latin typeface="Arial" pitchFamily="34" charset="0"/>
              </a:rPr>
              <a:t>/</a:t>
            </a:r>
            <a:r>
              <a:rPr lang="en-US" sz="1400" b="1" dirty="0" smtClean="0">
                <a:solidFill>
                  <a:srgbClr val="FFFFFF"/>
                </a:solidFill>
                <a:latin typeface="Arial" pitchFamily="34" charset="0"/>
              </a:rPr>
              <a:t> </a:t>
            </a:r>
            <a:endParaRPr lang="en-US" sz="1400" b="1" dirty="0">
              <a:solidFill>
                <a:srgbClr val="FFFFFF"/>
              </a:solidFill>
              <a:latin typeface="Arial" pitchFamily="34" charset="0"/>
            </a:endParaRPr>
          </a:p>
          <a:p>
            <a:pPr marL="457200" indent="-457200" algn="ctr" eaLnBrk="0" hangingPunct="0">
              <a:buClr>
                <a:srgbClr val="FFFFFF"/>
              </a:buClr>
              <a:buFont typeface="Wingdings" pitchFamily="2" charset="2"/>
              <a:buNone/>
              <a:defRPr/>
            </a:pPr>
            <a:r>
              <a:rPr lang="en-US" sz="1400" b="1" dirty="0" smtClean="0">
                <a:solidFill>
                  <a:srgbClr val="FFFFFF"/>
                </a:solidFill>
                <a:latin typeface="Arial" pitchFamily="34" charset="0"/>
              </a:rPr>
              <a:t>NX</a:t>
            </a:r>
            <a:endParaRPr lang="en-US" sz="1400" b="1" dirty="0">
              <a:solidFill>
                <a:srgbClr val="FFFFFF"/>
              </a:solidFill>
              <a:latin typeface="Arial" pitchFamily="34" charset="0"/>
            </a:endParaRPr>
          </a:p>
        </p:txBody>
      </p:sp>
      <p:sp>
        <p:nvSpPr>
          <p:cNvPr id="379921" name="Text Box 17"/>
          <p:cNvSpPr txBox="1">
            <a:spLocks noChangeArrowheads="1"/>
          </p:cNvSpPr>
          <p:nvPr/>
        </p:nvSpPr>
        <p:spPr bwMode="auto">
          <a:xfrm>
            <a:off x="5510626" y="1646751"/>
            <a:ext cx="1146217" cy="1063625"/>
          </a:xfrm>
          <a:prstGeom prst="rect">
            <a:avLst/>
          </a:prstGeom>
          <a:solidFill>
            <a:srgbClr val="DEA900"/>
          </a:solidFill>
          <a:ln w="127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eaLnBrk="0" hangingPunct="0">
              <a:buClr>
                <a:srgbClr val="FFFFFF"/>
              </a:buClr>
              <a:buFont typeface="Wingdings" pitchFamily="2" charset="2"/>
              <a:buNone/>
              <a:defRPr/>
            </a:pPr>
            <a:r>
              <a:rPr lang="en-US" sz="1400" b="1" dirty="0">
                <a:solidFill>
                  <a:srgbClr val="FFFFFF"/>
                </a:solidFill>
                <a:latin typeface="Arial" pitchFamily="34" charset="0"/>
              </a:rPr>
              <a:t> </a:t>
            </a:r>
            <a:r>
              <a:rPr lang="en-US" sz="1400" b="1" u="sng" dirty="0" smtClean="0">
                <a:solidFill>
                  <a:srgbClr val="FFFFFF"/>
                </a:solidFill>
                <a:latin typeface="Arial" pitchFamily="34" charset="0"/>
              </a:rPr>
              <a:t>Impact </a:t>
            </a:r>
          </a:p>
          <a:p>
            <a:pPr algn="ctr" eaLnBrk="0" hangingPunct="0">
              <a:buClr>
                <a:srgbClr val="FFFFFF"/>
              </a:buClr>
              <a:buFont typeface="Wingdings" pitchFamily="2" charset="2"/>
              <a:buNone/>
              <a:defRPr/>
            </a:pPr>
            <a:r>
              <a:rPr lang="en-US" sz="1400" b="1" dirty="0" smtClean="0">
                <a:solidFill>
                  <a:srgbClr val="FFFFFF"/>
                </a:solidFill>
                <a:latin typeface="Arial" pitchFamily="34" charset="0"/>
              </a:rPr>
              <a:t>Ls-</a:t>
            </a:r>
            <a:r>
              <a:rPr lang="en-US" sz="1400" b="1" dirty="0" err="1" smtClean="0">
                <a:solidFill>
                  <a:srgbClr val="FFFFFF"/>
                </a:solidFill>
                <a:latin typeface="Arial" pitchFamily="34" charset="0"/>
              </a:rPr>
              <a:t>Dyna</a:t>
            </a:r>
            <a:endParaRPr lang="en-US" sz="1400" b="1" dirty="0">
              <a:solidFill>
                <a:srgbClr val="FFFFFF"/>
              </a:solidFill>
              <a:latin typeface="Arial" pitchFamily="34" charset="0"/>
            </a:endParaRPr>
          </a:p>
        </p:txBody>
      </p:sp>
      <p:sp>
        <p:nvSpPr>
          <p:cNvPr id="379923" name="Text Box 19"/>
          <p:cNvSpPr txBox="1">
            <a:spLocks noChangeArrowheads="1"/>
          </p:cNvSpPr>
          <p:nvPr/>
        </p:nvSpPr>
        <p:spPr bwMode="auto">
          <a:xfrm>
            <a:off x="6817978" y="1643576"/>
            <a:ext cx="1166933" cy="1065213"/>
          </a:xfrm>
          <a:prstGeom prst="rect">
            <a:avLst/>
          </a:prstGeom>
          <a:solidFill>
            <a:srgbClr val="4E4E76"/>
          </a:solidFill>
          <a:ln w="12700" algn="ctr">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lstStyle/>
          <a:p>
            <a:pPr marL="457200" indent="-457200" algn="ctr" eaLnBrk="0" hangingPunct="0">
              <a:buClr>
                <a:srgbClr val="FFFFFF"/>
              </a:buClr>
              <a:buFont typeface="Wingdings" pitchFamily="2" charset="2"/>
              <a:buNone/>
              <a:defRPr/>
            </a:pPr>
            <a:endParaRPr lang="en-US" sz="1400" b="1" dirty="0">
              <a:solidFill>
                <a:srgbClr val="FFFFFF"/>
              </a:solidFill>
              <a:latin typeface="Arial" pitchFamily="34" charset="0"/>
            </a:endParaRPr>
          </a:p>
          <a:p>
            <a:pPr marL="457200" indent="-457200" algn="ctr" eaLnBrk="0" hangingPunct="0">
              <a:buClr>
                <a:srgbClr val="FFFFFF"/>
              </a:buClr>
              <a:buFont typeface="Wingdings" pitchFamily="2" charset="2"/>
              <a:buNone/>
              <a:defRPr/>
            </a:pPr>
            <a:r>
              <a:rPr lang="en-US" sz="1400" b="1" u="sng" dirty="0">
                <a:solidFill>
                  <a:srgbClr val="FFFFFF"/>
                </a:solidFill>
                <a:latin typeface="Arial" pitchFamily="34" charset="0"/>
              </a:rPr>
              <a:t>CFD</a:t>
            </a:r>
          </a:p>
          <a:p>
            <a:pPr marL="457200" indent="-457200" algn="ctr" eaLnBrk="0" hangingPunct="0">
              <a:buClr>
                <a:srgbClr val="FFFFFF"/>
              </a:buClr>
              <a:buFont typeface="Wingdings" pitchFamily="2" charset="2"/>
              <a:buNone/>
              <a:defRPr/>
            </a:pPr>
            <a:r>
              <a:rPr lang="en-US" sz="1400" b="1" dirty="0" err="1" smtClean="0">
                <a:solidFill>
                  <a:srgbClr val="FFFFFF"/>
                </a:solidFill>
                <a:latin typeface="Arial" pitchFamily="34" charset="0"/>
              </a:rPr>
              <a:t>StarCCM</a:t>
            </a:r>
            <a:r>
              <a:rPr lang="en-US" sz="1400" b="1" dirty="0" smtClean="0">
                <a:solidFill>
                  <a:srgbClr val="FFFFFF"/>
                </a:solidFill>
                <a:latin typeface="Arial" pitchFamily="34" charset="0"/>
              </a:rPr>
              <a:t>+</a:t>
            </a:r>
            <a:endParaRPr lang="en-US" sz="1400" b="1" dirty="0">
              <a:solidFill>
                <a:srgbClr val="FFFFFF"/>
              </a:solidFill>
              <a:latin typeface="Arial" pitchFamily="34" charset="0"/>
            </a:endParaRPr>
          </a:p>
          <a:p>
            <a:pPr marL="457200" indent="-457200" algn="ctr" eaLnBrk="0" hangingPunct="0">
              <a:buClr>
                <a:srgbClr val="FFFFFF"/>
              </a:buClr>
              <a:buFont typeface="Wingdings" pitchFamily="2" charset="2"/>
              <a:buNone/>
              <a:defRPr/>
            </a:pPr>
            <a:r>
              <a:rPr lang="en-US" sz="1400" b="1" dirty="0" smtClean="0">
                <a:solidFill>
                  <a:srgbClr val="FFFFFF"/>
                </a:solidFill>
                <a:latin typeface="Arial" pitchFamily="34" charset="0"/>
              </a:rPr>
              <a:t>Fluent</a:t>
            </a:r>
            <a:endParaRPr lang="en-US" sz="1400" b="1" dirty="0">
              <a:solidFill>
                <a:srgbClr val="FFFFFF"/>
              </a:solidFill>
              <a:latin typeface="Arial" pitchFamily="34" charset="0"/>
            </a:endParaRPr>
          </a:p>
          <a:p>
            <a:pPr marL="457200" indent="-457200" algn="ctr" eaLnBrk="0" hangingPunct="0">
              <a:buClr>
                <a:srgbClr val="FFFFFF"/>
              </a:buClr>
              <a:buFont typeface="Wingdings" pitchFamily="2" charset="2"/>
              <a:buNone/>
              <a:defRPr/>
            </a:pPr>
            <a:endParaRPr lang="en-US" sz="1400" b="1" dirty="0">
              <a:solidFill>
                <a:srgbClr val="FFFFFF"/>
              </a:solidFill>
              <a:latin typeface="Arial" pitchFamily="34" charset="0"/>
            </a:endParaRPr>
          </a:p>
          <a:p>
            <a:pPr marL="457200" indent="-457200" algn="ctr" eaLnBrk="0" hangingPunct="0">
              <a:buClr>
                <a:srgbClr val="FFFFFF"/>
              </a:buClr>
              <a:buFont typeface="Wingdings" pitchFamily="2" charset="2"/>
              <a:buNone/>
              <a:defRPr/>
            </a:pPr>
            <a:r>
              <a:rPr lang="en-US" sz="1400" b="1" dirty="0">
                <a:solidFill>
                  <a:srgbClr val="FFFFFF"/>
                </a:solidFill>
                <a:latin typeface="Arial" pitchFamily="34" charset="0"/>
              </a:rPr>
              <a:t> </a:t>
            </a:r>
          </a:p>
          <a:p>
            <a:pPr marL="457200" indent="-457200" algn="ctr" eaLnBrk="0" hangingPunct="0">
              <a:buClr>
                <a:srgbClr val="FFFFFF"/>
              </a:buClr>
              <a:buFont typeface="Wingdings" pitchFamily="2" charset="2"/>
              <a:buNone/>
              <a:defRPr/>
            </a:pPr>
            <a:endParaRPr lang="en-US" sz="1400" b="1" dirty="0">
              <a:solidFill>
                <a:srgbClr val="FFFFFF"/>
              </a:solidFill>
              <a:latin typeface="Arial" pitchFamily="34" charset="0"/>
            </a:endParaRPr>
          </a:p>
          <a:p>
            <a:pPr marL="457200" indent="-457200" algn="ctr" eaLnBrk="0" hangingPunct="0">
              <a:buClr>
                <a:srgbClr val="FFFFFF"/>
              </a:buClr>
              <a:buFont typeface="Wingdings" pitchFamily="2" charset="2"/>
              <a:buNone/>
              <a:defRPr/>
            </a:pPr>
            <a:endParaRPr lang="en-US" sz="1400" b="1" dirty="0">
              <a:solidFill>
                <a:srgbClr val="FFFFFF"/>
              </a:solidFill>
              <a:latin typeface="Arial" pitchFamily="34" charset="0"/>
            </a:endParaRPr>
          </a:p>
        </p:txBody>
      </p:sp>
      <p:sp>
        <p:nvSpPr>
          <p:cNvPr id="43" name="Rectangle 42"/>
          <p:cNvSpPr/>
          <p:nvPr/>
        </p:nvSpPr>
        <p:spPr bwMode="auto">
          <a:xfrm>
            <a:off x="914399" y="3193959"/>
            <a:ext cx="7096259" cy="631065"/>
          </a:xfrm>
          <a:prstGeom prst="rect">
            <a:avLst/>
          </a:prstGeom>
          <a:solidFill>
            <a:srgbClr val="FFC000"/>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latin typeface="Arial" charset="0"/>
              </a:rPr>
              <a:t>VMoveCAE</a:t>
            </a:r>
            <a:r>
              <a:rPr lang="en-US" sz="2400" b="1" dirty="0" smtClean="0"/>
              <a:t>/ </a:t>
            </a:r>
            <a:r>
              <a:rPr lang="en-US" sz="2400" b="1" dirty="0" err="1" smtClean="0"/>
              <a:t>VMoveCAD</a:t>
            </a:r>
            <a:r>
              <a:rPr lang="en-US" sz="2400" b="1" dirty="0" smtClean="0"/>
              <a:t> / </a:t>
            </a:r>
            <a:r>
              <a:rPr kumimoji="0" lang="en-US" sz="2400" b="1" i="0" u="none" strike="noStrike" cap="none" normalizeH="0" baseline="0" dirty="0" smtClean="0">
                <a:ln>
                  <a:noFill/>
                </a:ln>
                <a:latin typeface="Arial" charset="0"/>
              </a:rPr>
              <a:t>CAX</a:t>
            </a:r>
            <a:r>
              <a:rPr kumimoji="0" lang="en-US" sz="2400" b="1" i="0" u="none" strike="noStrike" cap="none" normalizeH="0" dirty="0" smtClean="0">
                <a:ln>
                  <a:noFill/>
                </a:ln>
                <a:latin typeface="Arial" charset="0"/>
              </a:rPr>
              <a:t> Writer API</a:t>
            </a:r>
            <a:endParaRPr kumimoji="0" lang="en-US" sz="2400" b="1" i="0" u="none" strike="noStrike" cap="none" normalizeH="0" baseline="0" dirty="0" smtClean="0">
              <a:ln>
                <a:noFill/>
              </a:ln>
              <a:latin typeface="Arial" charset="0"/>
            </a:endParaRPr>
          </a:p>
        </p:txBody>
      </p:sp>
      <p:sp>
        <p:nvSpPr>
          <p:cNvPr id="44" name="Rectangle 43"/>
          <p:cNvSpPr/>
          <p:nvPr/>
        </p:nvSpPr>
        <p:spPr bwMode="auto">
          <a:xfrm>
            <a:off x="925130" y="4325163"/>
            <a:ext cx="7096259" cy="631065"/>
          </a:xfrm>
          <a:prstGeom prst="rect">
            <a:avLst/>
          </a:prstGeom>
          <a:solidFill>
            <a:srgbClr val="008000"/>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latin typeface="Arial" charset="0"/>
              </a:rPr>
              <a:t>*.CAX   </a:t>
            </a:r>
          </a:p>
        </p:txBody>
      </p:sp>
      <p:sp>
        <p:nvSpPr>
          <p:cNvPr id="45" name="Down Arrow 44"/>
          <p:cNvSpPr/>
          <p:nvPr/>
        </p:nvSpPr>
        <p:spPr bwMode="auto">
          <a:xfrm>
            <a:off x="4052550" y="3820740"/>
            <a:ext cx="828542" cy="493683"/>
          </a:xfrm>
          <a:prstGeom prst="downArrow">
            <a:avLst/>
          </a:prstGeom>
          <a:solidFill>
            <a:srgbClr val="FFC000"/>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none" lIns="91440" tIns="45720" rIns="91440" bIns="45720" numCol="1" rtlCol="0" anchor="ctr" anchorCtr="0" compatLnSpc="1">
            <a:prstTxWarp prst="textNoShape">
              <a:avLst/>
            </a:prstTxWarp>
          </a:bodyPr>
          <a:lstStyle/>
          <a:p>
            <a:pPr eaLnBrk="0" hangingPunct="0"/>
            <a:endParaRPr lang="en-US" smtClean="0"/>
          </a:p>
        </p:txBody>
      </p:sp>
      <p:grpSp>
        <p:nvGrpSpPr>
          <p:cNvPr id="2" name="Group 46"/>
          <p:cNvGrpSpPr/>
          <p:nvPr/>
        </p:nvGrpSpPr>
        <p:grpSpPr>
          <a:xfrm>
            <a:off x="3580326" y="4943341"/>
            <a:ext cx="1811470" cy="1199883"/>
            <a:chOff x="3580326" y="4943341"/>
            <a:chExt cx="1811470" cy="1199883"/>
          </a:xfrm>
          <a:solidFill>
            <a:srgbClr val="008000"/>
          </a:solidFill>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p:grpSpPr>
        <p:sp>
          <p:nvSpPr>
            <p:cNvPr id="379911" name="Rectangle 7"/>
            <p:cNvSpPr>
              <a:spLocks noChangeArrowheads="1"/>
            </p:cNvSpPr>
            <p:nvPr/>
          </p:nvSpPr>
          <p:spPr bwMode="auto">
            <a:xfrm>
              <a:off x="3580326" y="5413469"/>
              <a:ext cx="1811470" cy="729755"/>
            </a:xfrm>
            <a:prstGeom prst="rect">
              <a:avLst/>
            </a:prstGeom>
            <a:grpFill/>
            <a:ln w="12700"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eaLnBrk="0" hangingPunct="0">
                <a:defRPr/>
              </a:pPr>
              <a:r>
                <a:rPr lang="en-US" b="1" dirty="0" err="1">
                  <a:solidFill>
                    <a:schemeClr val="bg1"/>
                  </a:solidFill>
                  <a:effectLst>
                    <a:outerShdw blurRad="38100" dist="38100" dir="2700000" algn="tl">
                      <a:srgbClr val="000000">
                        <a:alpha val="43137"/>
                      </a:srgbClr>
                    </a:outerShdw>
                  </a:effectLst>
                  <a:latin typeface="Arial" pitchFamily="34" charset="0"/>
                </a:rPr>
                <a:t>VCollab</a:t>
              </a:r>
              <a:r>
                <a:rPr lang="en-US" b="1" dirty="0">
                  <a:solidFill>
                    <a:schemeClr val="bg1"/>
                  </a:solidFill>
                  <a:latin typeface="Arial" pitchFamily="34" charset="0"/>
                </a:rPr>
                <a:t> </a:t>
              </a:r>
            </a:p>
            <a:p>
              <a:pPr algn="ctr" eaLnBrk="0" hangingPunct="0">
                <a:defRPr/>
              </a:pPr>
              <a:r>
                <a:rPr lang="en-US" b="1" dirty="0">
                  <a:solidFill>
                    <a:schemeClr val="bg1"/>
                  </a:solidFill>
                  <a:effectLst>
                    <a:outerShdw blurRad="38100" dist="38100" dir="2700000" algn="tl">
                      <a:srgbClr val="000000">
                        <a:alpha val="43137"/>
                      </a:srgbClr>
                    </a:outerShdw>
                  </a:effectLst>
                  <a:latin typeface="Arial" pitchFamily="34" charset="0"/>
                </a:rPr>
                <a:t>Presenter</a:t>
              </a:r>
            </a:p>
          </p:txBody>
        </p:sp>
        <p:sp>
          <p:nvSpPr>
            <p:cNvPr id="46" name="Down Arrow 45"/>
            <p:cNvSpPr/>
            <p:nvPr/>
          </p:nvSpPr>
          <p:spPr bwMode="auto">
            <a:xfrm flipV="1">
              <a:off x="4243588" y="4943341"/>
              <a:ext cx="444324" cy="465786"/>
            </a:xfrm>
            <a:prstGeom prst="downArrow">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1440" tIns="45720" rIns="91440" bIns="45720" numCol="1" rtlCol="0" anchor="ctr" anchorCtr="0" compatLnSpc="1">
              <a:prstTxWarp prst="textNoShape">
                <a:avLst/>
              </a:prstTxWarp>
            </a:bodyPr>
            <a:lstStyle/>
            <a:p>
              <a:pPr eaLnBrk="0" hangingPunct="0"/>
              <a:endParaRPr lang="en-US" smtClean="0"/>
            </a:p>
          </p:txBody>
        </p:sp>
      </p:grpSp>
      <p:grpSp>
        <p:nvGrpSpPr>
          <p:cNvPr id="3" name="Group 50"/>
          <p:cNvGrpSpPr/>
          <p:nvPr/>
        </p:nvGrpSpPr>
        <p:grpSpPr>
          <a:xfrm>
            <a:off x="6126050" y="4951927"/>
            <a:ext cx="1811470" cy="1199883"/>
            <a:chOff x="3580326" y="4943341"/>
            <a:chExt cx="1811470" cy="1199883"/>
          </a:xfrm>
          <a:solidFill>
            <a:srgbClr val="003300"/>
          </a:solidFill>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p:grpSpPr>
        <p:sp>
          <p:nvSpPr>
            <p:cNvPr id="52" name="Rectangle 7"/>
            <p:cNvSpPr>
              <a:spLocks noChangeArrowheads="1"/>
            </p:cNvSpPr>
            <p:nvPr/>
          </p:nvSpPr>
          <p:spPr bwMode="auto">
            <a:xfrm>
              <a:off x="3580326" y="5413469"/>
              <a:ext cx="1811470" cy="729755"/>
            </a:xfrm>
            <a:prstGeom prst="rect">
              <a:avLst/>
            </a:prstGeom>
            <a:grpFill/>
            <a:ln w="12700"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eaLnBrk="0" hangingPunct="0">
                <a:defRPr/>
              </a:pPr>
              <a:r>
                <a:rPr lang="en-US" b="1" dirty="0" err="1">
                  <a:solidFill>
                    <a:schemeClr val="bg1"/>
                  </a:solidFill>
                  <a:effectLst>
                    <a:outerShdw blurRad="38100" dist="38100" dir="2700000" algn="tl">
                      <a:srgbClr val="000000">
                        <a:alpha val="43137"/>
                      </a:srgbClr>
                    </a:outerShdw>
                  </a:effectLst>
                  <a:latin typeface="Arial" pitchFamily="34" charset="0"/>
                </a:rPr>
                <a:t>VCollab</a:t>
              </a:r>
              <a:r>
                <a:rPr lang="en-US" b="1" dirty="0">
                  <a:solidFill>
                    <a:schemeClr val="bg1"/>
                  </a:solidFill>
                  <a:latin typeface="Arial" pitchFamily="34" charset="0"/>
                </a:rPr>
                <a:t> </a:t>
              </a:r>
            </a:p>
            <a:p>
              <a:pPr algn="ctr" eaLnBrk="0" hangingPunct="0">
                <a:defRPr/>
              </a:pPr>
              <a:r>
                <a:rPr lang="en-US" b="1" dirty="0" smtClean="0">
                  <a:solidFill>
                    <a:schemeClr val="bg1"/>
                  </a:solidFill>
                  <a:effectLst>
                    <a:outerShdw blurRad="38100" dist="38100" dir="2700000" algn="tl">
                      <a:srgbClr val="000000">
                        <a:alpha val="43137"/>
                      </a:srgbClr>
                    </a:outerShdw>
                  </a:effectLst>
                  <a:latin typeface="Arial" pitchFamily="34" charset="0"/>
                </a:rPr>
                <a:t>Professional</a:t>
              </a:r>
              <a:endParaRPr lang="en-US" b="1" dirty="0">
                <a:solidFill>
                  <a:schemeClr val="bg1"/>
                </a:solidFill>
                <a:effectLst>
                  <a:outerShdw blurRad="38100" dist="38100" dir="2700000" algn="tl">
                    <a:srgbClr val="000000">
                      <a:alpha val="43137"/>
                    </a:srgbClr>
                  </a:outerShdw>
                </a:effectLst>
                <a:latin typeface="Arial" pitchFamily="34" charset="0"/>
              </a:endParaRPr>
            </a:p>
          </p:txBody>
        </p:sp>
        <p:sp>
          <p:nvSpPr>
            <p:cNvPr id="53" name="Down Arrow 52"/>
            <p:cNvSpPr/>
            <p:nvPr/>
          </p:nvSpPr>
          <p:spPr bwMode="auto">
            <a:xfrm flipV="1">
              <a:off x="4243588" y="4943341"/>
              <a:ext cx="444324" cy="465786"/>
            </a:xfrm>
            <a:prstGeom prst="downArrow">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1440" tIns="45720" rIns="91440" bIns="45720" numCol="1" rtlCol="0" anchor="ctr" anchorCtr="0" compatLnSpc="1">
              <a:prstTxWarp prst="textNoShape">
                <a:avLst/>
              </a:prstTxWarp>
            </a:bodyPr>
            <a:lstStyle/>
            <a:p>
              <a:pPr eaLnBrk="0" hangingPunct="0"/>
              <a:endParaRPr lang="en-US" smtClean="0"/>
            </a:p>
          </p:txBody>
        </p:sp>
      </p:grpSp>
      <p:grpSp>
        <p:nvGrpSpPr>
          <p:cNvPr id="4" name="Group 47"/>
          <p:cNvGrpSpPr/>
          <p:nvPr/>
        </p:nvGrpSpPr>
        <p:grpSpPr>
          <a:xfrm>
            <a:off x="1079678" y="4966952"/>
            <a:ext cx="1811470" cy="1199883"/>
            <a:chOff x="3580326" y="4943341"/>
            <a:chExt cx="1811470" cy="1199883"/>
          </a:xfrm>
          <a:solidFill>
            <a:srgbClr val="92D050"/>
          </a:solidFill>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p:grpSpPr>
        <p:sp>
          <p:nvSpPr>
            <p:cNvPr id="49" name="Rectangle 7"/>
            <p:cNvSpPr>
              <a:spLocks noChangeArrowheads="1"/>
            </p:cNvSpPr>
            <p:nvPr/>
          </p:nvSpPr>
          <p:spPr bwMode="auto">
            <a:xfrm>
              <a:off x="3580326" y="5413469"/>
              <a:ext cx="1811470" cy="729755"/>
            </a:xfrm>
            <a:prstGeom prst="rect">
              <a:avLst/>
            </a:prstGeom>
            <a:grpFill/>
            <a:ln w="12700"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eaLnBrk="0" hangingPunct="0">
                <a:defRPr/>
              </a:pPr>
              <a:r>
                <a:rPr lang="en-US" b="1" dirty="0" err="1" smtClean="0">
                  <a:solidFill>
                    <a:schemeClr val="bg1"/>
                  </a:solidFill>
                  <a:effectLst>
                    <a:outerShdw blurRad="38100" dist="38100" dir="2700000" algn="tl">
                      <a:srgbClr val="000000">
                        <a:alpha val="43137"/>
                      </a:srgbClr>
                    </a:outerShdw>
                  </a:effectLst>
                  <a:latin typeface="Arial" pitchFamily="34" charset="0"/>
                </a:rPr>
                <a:t>VCollab</a:t>
              </a:r>
              <a:r>
                <a:rPr lang="en-US" b="1" dirty="0" smtClean="0">
                  <a:solidFill>
                    <a:schemeClr val="bg1"/>
                  </a:solidFill>
                  <a:effectLst>
                    <a:outerShdw blurRad="38100" dist="38100" dir="2700000" algn="tl">
                      <a:srgbClr val="000000">
                        <a:alpha val="43137"/>
                      </a:srgbClr>
                    </a:outerShdw>
                  </a:effectLst>
                  <a:latin typeface="Arial" pitchFamily="34" charset="0"/>
                </a:rPr>
                <a:t> Presenter  </a:t>
              </a:r>
            </a:p>
            <a:p>
              <a:pPr algn="ctr" eaLnBrk="0" hangingPunct="0">
                <a:defRPr/>
              </a:pPr>
              <a:r>
                <a:rPr lang="en-US" b="1" dirty="0" err="1" smtClean="0">
                  <a:solidFill>
                    <a:schemeClr val="bg1"/>
                  </a:solidFill>
                  <a:effectLst>
                    <a:outerShdw blurRad="38100" dist="38100" dir="2700000" algn="tl">
                      <a:srgbClr val="000000">
                        <a:alpha val="43137"/>
                      </a:srgbClr>
                    </a:outerShdw>
                  </a:effectLst>
                  <a:latin typeface="Arial" pitchFamily="34" charset="0"/>
                </a:rPr>
                <a:t>Lite</a:t>
              </a:r>
              <a:endParaRPr lang="en-US" b="1" dirty="0">
                <a:solidFill>
                  <a:schemeClr val="bg1"/>
                </a:solidFill>
                <a:effectLst>
                  <a:outerShdw blurRad="38100" dist="38100" dir="2700000" algn="tl">
                    <a:srgbClr val="000000">
                      <a:alpha val="43137"/>
                    </a:srgbClr>
                  </a:outerShdw>
                </a:effectLst>
                <a:latin typeface="Arial" pitchFamily="34" charset="0"/>
              </a:endParaRPr>
            </a:p>
          </p:txBody>
        </p:sp>
        <p:sp>
          <p:nvSpPr>
            <p:cNvPr id="50" name="Down Arrow 49"/>
            <p:cNvSpPr/>
            <p:nvPr/>
          </p:nvSpPr>
          <p:spPr bwMode="auto">
            <a:xfrm flipV="1">
              <a:off x="4243588" y="4943341"/>
              <a:ext cx="444324" cy="465786"/>
            </a:xfrm>
            <a:prstGeom prst="downArrow">
              <a:avLst/>
            </a:prstGeom>
            <a:grpFill/>
            <a:ln w="9525"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91440" tIns="45720" rIns="91440" bIns="45720" numCol="1" rtlCol="0" anchor="ctr" anchorCtr="0" compatLnSpc="1">
              <a:prstTxWarp prst="textNoShape">
                <a:avLst/>
              </a:prstTxWarp>
            </a:bodyPr>
            <a:lstStyle/>
            <a:p>
              <a:pPr eaLnBrk="0" hangingPunct="0"/>
              <a:endParaRPr lang="en-US" smtClean="0"/>
            </a:p>
          </p:txBody>
        </p:sp>
      </p:grpSp>
      <p:sp>
        <p:nvSpPr>
          <p:cNvPr id="56" name="Rectangle 55"/>
          <p:cNvSpPr/>
          <p:nvPr/>
        </p:nvSpPr>
        <p:spPr>
          <a:xfrm>
            <a:off x="7980402" y="1760513"/>
            <a:ext cx="697627" cy="707886"/>
          </a:xfrm>
          <a:prstGeom prst="rect">
            <a:avLst/>
          </a:prstGeom>
          <a:effectLst>
            <a:outerShdw blurRad="76200" dir="18900000" sy="23000" kx="-1200000" algn="bl" rotWithShape="0">
              <a:prstClr val="black">
                <a:alpha val="20000"/>
              </a:prstClr>
            </a:outerShdw>
          </a:effectLst>
        </p:spPr>
        <p:txBody>
          <a:bodyPr wrap="none">
            <a:spAutoFit/>
          </a:bodyPr>
          <a:lstStyle/>
          <a:p>
            <a:r>
              <a:rPr lang="en-US" sz="4000" b="1" dirty="0" smtClean="0">
                <a:latin typeface="Arial" pitchFamily="34" charset="0"/>
              </a:rPr>
              <a:t>…</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1000"/>
                                        <p:tgtEl>
                                          <p:spTgt spid="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1000"/>
                                        <p:tgtEl>
                                          <p:spTgt spid="3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up)">
                                      <p:cBhvr>
                                        <p:cTn id="13" dur="1000"/>
                                        <p:tgtEl>
                                          <p:spTgt spid="3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1000"/>
                                        <p:tgtEl>
                                          <p:spTgt spid="4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up)">
                                      <p:cBhvr>
                                        <p:cTn id="19" dur="1000"/>
                                        <p:tgtEl>
                                          <p:spTgt spid="41"/>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10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10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1000" fill="hold"/>
                                        <p:tgtEl>
                                          <p:spTgt spid="44"/>
                                        </p:tgtEl>
                                        <p:attrNameLst>
                                          <p:attrName>ppt_w</p:attrName>
                                        </p:attrNameLst>
                                      </p:cBhvr>
                                      <p:tavLst>
                                        <p:tav tm="0">
                                          <p:val>
                                            <p:fltVal val="0"/>
                                          </p:val>
                                        </p:tav>
                                        <p:tav tm="100000">
                                          <p:val>
                                            <p:strVal val="#ppt_w"/>
                                          </p:val>
                                        </p:tav>
                                      </p:tavLst>
                                    </p:anim>
                                    <p:anim calcmode="lin" valueType="num">
                                      <p:cBhvr>
                                        <p:cTn id="34" dur="1000" fill="hold"/>
                                        <p:tgtEl>
                                          <p:spTgt spid="44"/>
                                        </p:tgtEl>
                                        <p:attrNameLst>
                                          <p:attrName>ppt_h</p:attrName>
                                        </p:attrNameLst>
                                      </p:cBhvr>
                                      <p:tavLst>
                                        <p:tav tm="0">
                                          <p:val>
                                            <p:fltVal val="0"/>
                                          </p:val>
                                        </p:tav>
                                        <p:tav tm="100000">
                                          <p:val>
                                            <p:strVal val="#ppt_h"/>
                                          </p:val>
                                        </p:tav>
                                      </p:tavLst>
                                    </p:anim>
                                    <p:animEffect transition="in" filter="fade">
                                      <p:cBhvr>
                                        <p:cTn id="35" dur="10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down)">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1" grpId="0" animBg="1"/>
      <p:bldP spid="43" grpId="0" animBg="1"/>
      <p:bldP spid="44" grpId="0" animBg="1"/>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txBox="1">
            <a:spLocks noChangeArrowheads="1"/>
          </p:cNvSpPr>
          <p:nvPr/>
        </p:nvSpPr>
        <p:spPr bwMode="auto">
          <a:xfrm>
            <a:off x="0" y="442913"/>
            <a:ext cx="7078663" cy="468312"/>
          </a:xfrm>
          <a:prstGeom prst="rect">
            <a:avLst/>
          </a:prstGeom>
          <a:noFill/>
          <a:ln w="9525">
            <a:noFill/>
            <a:miter lim="800000"/>
            <a:headEnd/>
            <a:tailEnd/>
          </a:ln>
        </p:spPr>
        <p:txBody>
          <a:bodyPr/>
          <a:lstStyle/>
          <a:p>
            <a:pPr eaLnBrk="1" latinLnBrk="1" hangingPunct="1"/>
            <a:r>
              <a:rPr lang="en-US" altLang="ko-KR" sz="2400" b="1">
                <a:latin typeface="Gill Sans MT" pitchFamily="34" charset="0"/>
                <a:ea typeface="굴림" charset="-127"/>
                <a:cs typeface="Arial" pitchFamily="34" charset="0"/>
              </a:rPr>
              <a:t>VCollab</a:t>
            </a:r>
            <a:r>
              <a:rPr lang="ko-KR" altLang="en-US" sz="2400" b="1">
                <a:latin typeface="Gill Sans MT" pitchFamily="34" charset="0"/>
                <a:ea typeface="굴림" charset="-127"/>
                <a:cs typeface="Arial" pitchFamily="34" charset="0"/>
              </a:rPr>
              <a:t> </a:t>
            </a:r>
            <a:r>
              <a:rPr lang="en-US" altLang="ko-KR" sz="2400" b="1">
                <a:latin typeface="Gill Sans MT" pitchFamily="34" charset="0"/>
                <a:ea typeface="굴림" charset="-127"/>
                <a:cs typeface="Arial" pitchFamily="34" charset="0"/>
              </a:rPr>
              <a:t>supported CAE Applications &amp; Formats </a:t>
            </a:r>
          </a:p>
        </p:txBody>
      </p:sp>
      <p:graphicFrame>
        <p:nvGraphicFramePr>
          <p:cNvPr id="15463" name="Group 103"/>
          <p:cNvGraphicFramePr>
            <a:graphicFrameLocks noGrp="1"/>
          </p:cNvGraphicFramePr>
          <p:nvPr/>
        </p:nvGraphicFramePr>
        <p:xfrm>
          <a:off x="236538" y="1111050"/>
          <a:ext cx="8688387" cy="5081916"/>
        </p:xfrm>
        <a:graphic>
          <a:graphicData uri="http://schemas.openxmlformats.org/drawingml/2006/table">
            <a:tbl>
              <a:tblPr/>
              <a:tblGrid>
                <a:gridCol w="3643312"/>
                <a:gridCol w="3044825"/>
                <a:gridCol w="2000250"/>
              </a:tblGrid>
              <a:tr h="764517">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800" b="1" i="0" u="none" strike="noStrike" cap="none" normalizeH="0" baseline="0" dirty="0" smtClean="0">
                          <a:ln>
                            <a:noFill/>
                          </a:ln>
                          <a:solidFill>
                            <a:schemeClr val="tx1"/>
                          </a:solidFill>
                          <a:effectLst/>
                          <a:latin typeface="Arial" pitchFamily="34" charset="0"/>
                          <a:ea typeface="굴림" charset="-127"/>
                          <a:cs typeface="Arial" pitchFamily="34" charset="0"/>
                        </a:rPr>
                        <a:t>  Natively Supported CAE  Software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EEF4"/>
                    </a:solid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800" b="1" i="0" u="none" strike="noStrike" cap="none" normalizeH="0" baseline="0" dirty="0" smtClean="0">
                          <a:ln>
                            <a:noFill/>
                          </a:ln>
                          <a:solidFill>
                            <a:schemeClr val="tx1"/>
                          </a:solidFill>
                          <a:effectLst/>
                          <a:latin typeface="Arial" pitchFamily="34" charset="0"/>
                          <a:ea typeface="굴림" charset="-127"/>
                          <a:cs typeface="Arial" pitchFamily="34" charset="0"/>
                        </a:rPr>
                        <a:t>Formats Supported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EEF4"/>
                    </a:solid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800" b="1" i="0" u="none" strike="noStrike" cap="none" normalizeH="0" baseline="0" smtClean="0">
                          <a:ln>
                            <a:noFill/>
                          </a:ln>
                          <a:solidFill>
                            <a:schemeClr val="tx1"/>
                          </a:solidFill>
                          <a:effectLst/>
                          <a:latin typeface="Arial" pitchFamily="34" charset="0"/>
                          <a:ea typeface="굴림" charset="-127"/>
                          <a:cs typeface="Arial" pitchFamily="34" charset="0"/>
                        </a:rPr>
                        <a:t>Remarks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EEF4"/>
                    </a:solidFill>
                  </a:tcPr>
                </a:tc>
              </a:tr>
              <a:tr h="351549">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rgbClr val="010000"/>
                          </a:solidFill>
                          <a:effectLst/>
                          <a:latin typeface="Arial" pitchFamily="34" charset="0"/>
                          <a:ea typeface="굴림" charset="-127"/>
                          <a:cs typeface="Arial" pitchFamily="34" charset="0"/>
                        </a:rPr>
                        <a:t>ABAQUS</a:t>
                      </a:r>
                      <a:endPar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rgbClr val="010000"/>
                          </a:solidFill>
                          <a:effectLst/>
                          <a:latin typeface="Arial" pitchFamily="34" charset="0"/>
                          <a:ea typeface="굴림" charset="-127"/>
                          <a:cs typeface="Arial" pitchFamily="34" charset="0"/>
                        </a:rPr>
                        <a:t>ODB, FIL, INP</a:t>
                      </a:r>
                      <a:endPar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rPr>
                        <a:t>Supports V6.11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0586">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rgbClr val="010000"/>
                          </a:solidFill>
                          <a:effectLst/>
                          <a:latin typeface="Arial" pitchFamily="34" charset="0"/>
                          <a:ea typeface="굴림" charset="-127"/>
                          <a:cs typeface="Arial" pitchFamily="34" charset="0"/>
                        </a:rPr>
                        <a:t>MSC.NASTRAN, NX.NASTRAN</a:t>
                      </a:r>
                      <a:endPar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rgbClr val="010000"/>
                          </a:solidFill>
                          <a:effectLst/>
                          <a:latin typeface="Arial" pitchFamily="34" charset="0"/>
                          <a:ea typeface="굴림" charset="-127"/>
                          <a:cs typeface="Arial" pitchFamily="34" charset="0"/>
                        </a:rPr>
                        <a:t>OP2, BDF</a:t>
                      </a:r>
                      <a:endPar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rgbClr val="010000"/>
                          </a:solidFill>
                          <a:effectLst/>
                          <a:latin typeface="Arial" pitchFamily="34" charset="0"/>
                          <a:ea typeface="굴림" charset="-127"/>
                          <a:cs typeface="Arial" pitchFamily="34" charset="0"/>
                        </a:rPr>
                        <a:t>Supports Complex </a:t>
                      </a:r>
                    </a:p>
                    <a:p>
                      <a:pPr marL="0" marR="0" lvl="0" indent="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rgbClr val="010000"/>
                          </a:solidFill>
                          <a:effectLst/>
                          <a:latin typeface="Arial" pitchFamily="34" charset="0"/>
                          <a:ea typeface="굴림" charset="-127"/>
                          <a:cs typeface="Arial" pitchFamily="34" charset="0"/>
                        </a:rPr>
                        <a:t>Eigen Vectors</a:t>
                      </a:r>
                      <a:endPar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872">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rPr>
                        <a:t>MSC.MARC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smtClean="0">
                          <a:ln>
                            <a:noFill/>
                          </a:ln>
                          <a:solidFill>
                            <a:schemeClr val="tx1"/>
                          </a:solidFill>
                          <a:effectLst/>
                          <a:latin typeface="Arial" pitchFamily="34" charset="0"/>
                          <a:ea typeface="굴림" charset="-127"/>
                          <a:cs typeface="Arial" pitchFamily="34" charset="0"/>
                        </a:rPr>
                        <a:t>T16 and t17 plot files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endParaRPr kumimoji="0" lang="en-US" altLang="ko-KR" sz="1400" b="0" i="0" u="none" strike="noStrike" cap="none" normalizeH="0" baseline="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549">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smtClean="0">
                          <a:ln>
                            <a:noFill/>
                          </a:ln>
                          <a:solidFill>
                            <a:srgbClr val="010000"/>
                          </a:solidFill>
                          <a:effectLst/>
                          <a:latin typeface="Arial" pitchFamily="34" charset="0"/>
                          <a:ea typeface="굴림" charset="-127"/>
                          <a:cs typeface="Arial" pitchFamily="34" charset="0"/>
                        </a:rPr>
                        <a:t>ANSYS</a:t>
                      </a:r>
                      <a:endParaRPr kumimoji="0" lang="en-US" altLang="ko-KR" sz="1400" b="0" i="0" u="none" strike="noStrike" cap="none" normalizeH="0" baseline="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smtClean="0">
                          <a:ln>
                            <a:noFill/>
                          </a:ln>
                          <a:solidFill>
                            <a:srgbClr val="010000"/>
                          </a:solidFill>
                          <a:effectLst/>
                          <a:latin typeface="Arial" pitchFamily="34" charset="0"/>
                          <a:ea typeface="굴림" charset="-127"/>
                          <a:cs typeface="Arial" pitchFamily="34" charset="0"/>
                        </a:rPr>
                        <a:t>RST, RTH, RFL</a:t>
                      </a:r>
                      <a:endParaRPr kumimoji="0" lang="en-US" altLang="ko-KR" sz="1400" b="0" i="0" u="none" strike="noStrike" cap="none" normalizeH="0" baseline="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400" b="0" i="0" u="none" strike="noStrike" cap="none" normalizeH="0" baseline="0" smtClean="0">
                          <a:ln>
                            <a:noFill/>
                          </a:ln>
                          <a:solidFill>
                            <a:schemeClr val="tx1"/>
                          </a:solidFill>
                          <a:effectLst/>
                          <a:latin typeface="Arial" pitchFamily="34" charset="0"/>
                          <a:ea typeface="굴림" charset="-127"/>
                          <a:cs typeface="Arial" pitchFamily="34" charset="0"/>
                        </a:rPr>
                        <a:t>Supports ANSYS 12.0</a:t>
                      </a:r>
                      <a:endParaRPr kumimoji="0" lang="ko-KR" altLang="ko-KR" sz="1400" b="0" i="0" u="none" strike="noStrike" cap="none" normalizeH="0" baseline="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549">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rgbClr val="010000"/>
                          </a:solidFill>
                          <a:effectLst/>
                          <a:latin typeface="Arial" pitchFamily="34" charset="0"/>
                          <a:ea typeface="굴림" charset="-127"/>
                          <a:cs typeface="Arial" pitchFamily="34" charset="0"/>
                        </a:rPr>
                        <a:t>LS-DYNA</a:t>
                      </a:r>
                      <a:endPar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rgbClr val="010000"/>
                          </a:solidFill>
                          <a:effectLst/>
                          <a:latin typeface="Arial" pitchFamily="34" charset="0"/>
                          <a:ea typeface="굴림" charset="-127"/>
                          <a:cs typeface="Arial" pitchFamily="34" charset="0"/>
                        </a:rPr>
                        <a:t>D3PLOT files, key Files</a:t>
                      </a:r>
                      <a:endPar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endParaRPr kumimoji="0" lang="ko-KR"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549">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rPr>
                        <a:t>ESI PAM CRASH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rPr>
                        <a:t>DSY files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endParaRPr kumimoji="0" lang="ko-KR"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549">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smtClean="0">
                          <a:ln>
                            <a:noFill/>
                          </a:ln>
                          <a:solidFill>
                            <a:srgbClr val="010000"/>
                          </a:solidFill>
                          <a:effectLst/>
                          <a:latin typeface="Arial" pitchFamily="34" charset="0"/>
                          <a:ea typeface="굴림" charset="-127"/>
                          <a:cs typeface="Arial" pitchFamily="34" charset="0"/>
                        </a:rPr>
                        <a:t>FLUENT</a:t>
                      </a:r>
                      <a:endParaRPr kumimoji="0" lang="en-US" altLang="ko-KR" sz="1400" b="0" i="0" u="none" strike="noStrike" cap="none" normalizeH="0" baseline="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smtClean="0">
                          <a:ln>
                            <a:noFill/>
                          </a:ln>
                          <a:solidFill>
                            <a:srgbClr val="010000"/>
                          </a:solidFill>
                          <a:effectLst/>
                          <a:latin typeface="Arial" pitchFamily="34" charset="0"/>
                          <a:ea typeface="굴림" charset="-127"/>
                          <a:cs typeface="Arial" pitchFamily="34" charset="0"/>
                        </a:rPr>
                        <a:t>Binary Output (.CAS and .DAT files)</a:t>
                      </a:r>
                      <a:endParaRPr kumimoji="0" lang="en-US" altLang="ko-KR" sz="1400" b="0" i="0" u="none" strike="noStrike" cap="none" normalizeH="0" baseline="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endParaRPr kumimoji="0" lang="ko-KR" altLang="ko-KR" sz="1400" b="0" i="0" u="none" strike="noStrike" cap="none" normalizeH="0" baseline="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549">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rgbClr val="010000"/>
                          </a:solidFill>
                          <a:effectLst/>
                          <a:latin typeface="Arial" pitchFamily="34" charset="0"/>
                          <a:ea typeface="굴림" charset="-127"/>
                          <a:cs typeface="Arial" pitchFamily="34" charset="0"/>
                        </a:rPr>
                        <a:t>ENSIGHT GOLD </a:t>
                      </a:r>
                      <a:endPar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smtClean="0">
                          <a:ln>
                            <a:noFill/>
                          </a:ln>
                          <a:solidFill>
                            <a:srgbClr val="010000"/>
                          </a:solidFill>
                          <a:effectLst/>
                          <a:latin typeface="Arial" pitchFamily="34" charset="0"/>
                          <a:ea typeface="굴림" charset="-127"/>
                          <a:cs typeface="Arial" pitchFamily="34" charset="0"/>
                        </a:rPr>
                        <a:t>.CASE, .ENCASE</a:t>
                      </a:r>
                      <a:endParaRPr kumimoji="0" lang="en-US" altLang="ko-KR" sz="1400" b="0" i="0" u="none" strike="noStrike" cap="none" normalizeH="0" baseline="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endParaRPr kumimoji="0" lang="ko-KR" altLang="ko-KR" sz="1400" b="0" i="0" u="none" strike="noStrike" cap="none" normalizeH="0" baseline="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549">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smtClean="0">
                          <a:ln>
                            <a:noFill/>
                          </a:ln>
                          <a:solidFill>
                            <a:schemeClr val="tx1"/>
                          </a:solidFill>
                          <a:effectLst/>
                          <a:latin typeface="Arial" pitchFamily="34" charset="0"/>
                          <a:ea typeface="굴림" charset="-127"/>
                          <a:cs typeface="Arial" pitchFamily="34" charset="0"/>
                        </a:rPr>
                        <a:t>PATRAN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smtClean="0">
                          <a:ln>
                            <a:noFill/>
                          </a:ln>
                          <a:solidFill>
                            <a:schemeClr val="tx1"/>
                          </a:solidFill>
                          <a:effectLst/>
                          <a:latin typeface="Arial" pitchFamily="34" charset="0"/>
                          <a:ea typeface="굴림" charset="-127"/>
                          <a:cs typeface="Arial" pitchFamily="34" charset="0"/>
                        </a:rPr>
                        <a:t>.PAT, .OUT files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endParaRPr kumimoji="0" lang="ko-KR" altLang="ko-KR" sz="1400" b="0" i="0" u="none" strike="noStrike" cap="none" normalizeH="0" baseline="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549">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rgbClr val="010000"/>
                          </a:solidFill>
                          <a:effectLst/>
                          <a:latin typeface="Arial" pitchFamily="34" charset="0"/>
                          <a:ea typeface="굴림" charset="-127"/>
                          <a:cs typeface="Arial" pitchFamily="34" charset="0"/>
                        </a:rPr>
                        <a:t>Star-CD (Star-CCM)</a:t>
                      </a:r>
                      <a:endPar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rgbClr val="010000"/>
                          </a:solidFill>
                          <a:effectLst/>
                          <a:latin typeface="Arial" pitchFamily="34" charset="0"/>
                          <a:ea typeface="굴림" charset="-127"/>
                          <a:cs typeface="Arial" pitchFamily="34" charset="0"/>
                        </a:rPr>
                        <a:t>.CCM</a:t>
                      </a:r>
                      <a:endPar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endParaRPr kumimoji="0" lang="ko-KR"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549">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rPr>
                        <a:t>FE SAFE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20000"/>
                        </a:lnSpc>
                        <a:spcBef>
                          <a:spcPct val="0"/>
                        </a:spcBef>
                        <a:spcAft>
                          <a:spcPct val="0"/>
                        </a:spcAft>
                        <a:buClr>
                          <a:srgbClr val="660066"/>
                        </a:buClr>
                        <a:buSzPct val="75000"/>
                        <a:buFont typeface="Wingdings" pitchFamily="2" charset="2"/>
                        <a:buNone/>
                        <a:tabLst/>
                      </a:pPr>
                      <a:r>
                        <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rPr>
                        <a:t>.</a:t>
                      </a:r>
                      <a:r>
                        <a:rPr kumimoji="0" lang="en-US" altLang="ko-KR" sz="1400" b="0" i="0" u="none" strike="noStrike" cap="none" normalizeH="0" baseline="0" dirty="0" err="1" smtClean="0">
                          <a:ln>
                            <a:noFill/>
                          </a:ln>
                          <a:solidFill>
                            <a:schemeClr val="tx1"/>
                          </a:solidFill>
                          <a:effectLst/>
                          <a:latin typeface="Arial" pitchFamily="34" charset="0"/>
                          <a:ea typeface="굴림" charset="-127"/>
                          <a:cs typeface="Arial" pitchFamily="34" charset="0"/>
                        </a:rPr>
                        <a:t>fer</a:t>
                      </a:r>
                      <a:endParaRPr kumimoji="0" lang="en-US"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endParaRPr kumimoji="0" lang="ko-KR" altLang="ko-KR" sz="1400" b="0" i="0" u="none" strike="noStrike" cap="none" normalizeH="0" baseline="0" dirty="0" smtClean="0">
                        <a:ln>
                          <a:noFill/>
                        </a:ln>
                        <a:solidFill>
                          <a:schemeClr val="tx1"/>
                        </a:solidFill>
                        <a:effectLst/>
                        <a:latin typeface="Arial" pitchFamily="34" charset="0"/>
                        <a:ea typeface="굴림" charset="-127"/>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idx="4294967295"/>
          </p:nvPr>
        </p:nvSpPr>
        <p:spPr>
          <a:xfrm>
            <a:off x="0" y="387350"/>
            <a:ext cx="6510338" cy="538163"/>
          </a:xfrm>
        </p:spPr>
        <p:txBody>
          <a:bodyPr/>
          <a:lstStyle/>
          <a:p>
            <a:r>
              <a:rPr lang="en-US" sz="3200" dirty="0" err="1" smtClean="0"/>
              <a:t>VMoveCAE</a:t>
            </a:r>
            <a:r>
              <a:rPr lang="en-US" sz="3200" dirty="0" smtClean="0"/>
              <a:t> : </a:t>
            </a:r>
            <a:r>
              <a:rPr lang="en-US" dirty="0" smtClean="0"/>
              <a:t>Universal Data Reduction Engine</a:t>
            </a:r>
          </a:p>
        </p:txBody>
      </p:sp>
      <p:sp>
        <p:nvSpPr>
          <p:cNvPr id="12291" name="Content Placeholder 4"/>
          <p:cNvSpPr>
            <a:spLocks noGrp="1"/>
          </p:cNvSpPr>
          <p:nvPr>
            <p:ph idx="4294967295"/>
          </p:nvPr>
        </p:nvSpPr>
        <p:spPr>
          <a:xfrm>
            <a:off x="0" y="1390650"/>
            <a:ext cx="6000750" cy="4452938"/>
          </a:xfrm>
        </p:spPr>
        <p:txBody>
          <a:bodyPr/>
          <a:lstStyle/>
          <a:p>
            <a:r>
              <a:rPr lang="en-US" b="1" dirty="0" err="1" smtClean="0"/>
              <a:t>VMoveCAE</a:t>
            </a:r>
            <a:r>
              <a:rPr lang="en-US" dirty="0" smtClean="0"/>
              <a:t>: Tool to reduce CAE data and generate CAX files and meta data</a:t>
            </a:r>
          </a:p>
          <a:p>
            <a:pPr lvl="1"/>
            <a:r>
              <a:rPr lang="en-US" dirty="0" smtClean="0"/>
              <a:t>GUI</a:t>
            </a:r>
          </a:p>
          <a:p>
            <a:pPr lvl="1"/>
            <a:r>
              <a:rPr lang="en-US" dirty="0" smtClean="0"/>
              <a:t>Batch command</a:t>
            </a:r>
          </a:p>
          <a:p>
            <a:pPr lvl="1"/>
            <a:r>
              <a:rPr lang="en-US" dirty="0" smtClean="0"/>
              <a:t>Remote execution on HPC. </a:t>
            </a:r>
          </a:p>
          <a:p>
            <a:pPr lvl="1"/>
            <a:r>
              <a:rPr lang="en-US" dirty="0" smtClean="0"/>
              <a:t>Supports Windows, LINUX etc. </a:t>
            </a:r>
          </a:p>
          <a:p>
            <a:r>
              <a:rPr lang="en-US" b="1" dirty="0" smtClean="0"/>
              <a:t>Attributes based filters</a:t>
            </a:r>
          </a:p>
          <a:p>
            <a:pPr lvl="1"/>
            <a:r>
              <a:rPr lang="en-US" dirty="0" smtClean="0"/>
              <a:t>Filter results</a:t>
            </a:r>
          </a:p>
          <a:p>
            <a:pPr lvl="1"/>
            <a:r>
              <a:rPr lang="en-US" dirty="0" smtClean="0"/>
              <a:t>Filter Load Cases </a:t>
            </a:r>
          </a:p>
          <a:p>
            <a:pPr lvl="1"/>
            <a:r>
              <a:rPr lang="en-US" dirty="0" smtClean="0"/>
              <a:t>Filter parts</a:t>
            </a:r>
          </a:p>
          <a:p>
            <a:pPr lvl="1"/>
            <a:r>
              <a:rPr lang="en-US" dirty="0" smtClean="0"/>
              <a:t>Volume feature extractions</a:t>
            </a:r>
          </a:p>
          <a:p>
            <a:r>
              <a:rPr lang="en-US" b="1" dirty="0" smtClean="0"/>
              <a:t>XML files for customizing</a:t>
            </a:r>
            <a:r>
              <a:rPr lang="en-US" dirty="0" smtClean="0"/>
              <a:t> reduction criteria</a:t>
            </a:r>
          </a:p>
          <a:p>
            <a:pPr lvl="1"/>
            <a:endParaRPr lang="en-US" dirty="0" smtClean="0"/>
          </a:p>
          <a:p>
            <a:endParaRPr lang="en-US" dirty="0" smtClean="0"/>
          </a:p>
        </p:txBody>
      </p:sp>
      <p:pic>
        <p:nvPicPr>
          <p:cNvPr id="12292" name="Picture 4" descr="vmovecae_main_pop_2009"/>
          <p:cNvPicPr>
            <a:picLocks noChangeAspect="1" noChangeArrowheads="1"/>
          </p:cNvPicPr>
          <p:nvPr/>
        </p:nvPicPr>
        <p:blipFill>
          <a:blip r:embed="rId3" cstate="print"/>
          <a:srcRect/>
          <a:stretch>
            <a:fillRect/>
          </a:stretch>
        </p:blipFill>
        <p:spPr bwMode="auto">
          <a:xfrm>
            <a:off x="6118225" y="1023938"/>
            <a:ext cx="2754313" cy="2392362"/>
          </a:xfrm>
          <a:prstGeom prst="rect">
            <a:avLst/>
          </a:prstGeom>
          <a:noFill/>
          <a:ln w="9525">
            <a:noFill/>
            <a:miter lim="800000"/>
            <a:headEnd/>
            <a:tailEnd/>
          </a:ln>
        </p:spPr>
      </p:pic>
      <p:pic>
        <p:nvPicPr>
          <p:cNvPr id="12293" name="Picture 5" descr="VCollab_EngineousGraphic2_new"/>
          <p:cNvPicPr>
            <a:picLocks noChangeAspect="1" noChangeArrowheads="1"/>
          </p:cNvPicPr>
          <p:nvPr/>
        </p:nvPicPr>
        <p:blipFill>
          <a:blip r:embed="rId4" cstate="print"/>
          <a:srcRect/>
          <a:stretch>
            <a:fillRect/>
          </a:stretch>
        </p:blipFill>
        <p:spPr bwMode="auto">
          <a:xfrm>
            <a:off x="5808663" y="3773488"/>
            <a:ext cx="3201987" cy="2711450"/>
          </a:xfrm>
          <a:prstGeom prst="rect">
            <a:avLst/>
          </a:prstGeom>
          <a:noFill/>
          <a:ln w="9525">
            <a:noFill/>
            <a:miter lim="800000"/>
            <a:headEnd/>
            <a:tailEnd/>
          </a:ln>
        </p:spPr>
      </p:pic>
      <p:sp>
        <p:nvSpPr>
          <p:cNvPr id="12294" name="Text Box 6"/>
          <p:cNvSpPr txBox="1">
            <a:spLocks noChangeArrowheads="1"/>
          </p:cNvSpPr>
          <p:nvPr/>
        </p:nvSpPr>
        <p:spPr bwMode="auto">
          <a:xfrm>
            <a:off x="4792663" y="2513013"/>
            <a:ext cx="1160462" cy="349250"/>
          </a:xfrm>
          <a:prstGeom prst="rect">
            <a:avLst/>
          </a:prstGeom>
          <a:noFill/>
          <a:ln w="12700">
            <a:solidFill>
              <a:schemeClr val="tx1"/>
            </a:solidFill>
            <a:miter lim="800000"/>
            <a:headEnd/>
            <a:tailEnd/>
          </a:ln>
        </p:spPr>
        <p:txBody>
          <a:bodyPr>
            <a:spAutoFit/>
          </a:bodyPr>
          <a:lstStyle/>
          <a:p>
            <a:pPr>
              <a:spcBef>
                <a:spcPct val="50000"/>
              </a:spcBef>
            </a:pPr>
            <a:r>
              <a:rPr lang="en-US" dirty="0"/>
              <a:t>GUI mode</a:t>
            </a:r>
          </a:p>
        </p:txBody>
      </p:sp>
      <p:sp>
        <p:nvSpPr>
          <p:cNvPr id="12295" name="Text Box 7"/>
          <p:cNvSpPr txBox="1">
            <a:spLocks noChangeArrowheads="1"/>
          </p:cNvSpPr>
          <p:nvPr/>
        </p:nvSpPr>
        <p:spPr bwMode="auto">
          <a:xfrm>
            <a:off x="4329113" y="4741863"/>
            <a:ext cx="1319212" cy="349250"/>
          </a:xfrm>
          <a:prstGeom prst="rect">
            <a:avLst/>
          </a:prstGeom>
          <a:noFill/>
          <a:ln w="12700">
            <a:solidFill>
              <a:schemeClr val="tx1"/>
            </a:solidFill>
            <a:miter lim="800000"/>
            <a:headEnd/>
            <a:tailEnd/>
          </a:ln>
        </p:spPr>
        <p:txBody>
          <a:bodyPr>
            <a:spAutoFit/>
          </a:bodyPr>
          <a:lstStyle/>
          <a:p>
            <a:pPr>
              <a:spcBef>
                <a:spcPct val="50000"/>
              </a:spcBef>
            </a:pPr>
            <a:r>
              <a:rPr lang="en-US"/>
              <a:t>Batch Mode</a:t>
            </a:r>
          </a:p>
        </p:txBody>
      </p:sp>
      <p:sp>
        <p:nvSpPr>
          <p:cNvPr id="12296" name="Line 8"/>
          <p:cNvSpPr>
            <a:spLocks noChangeShapeType="1"/>
          </p:cNvSpPr>
          <p:nvPr/>
        </p:nvSpPr>
        <p:spPr bwMode="auto">
          <a:xfrm flipV="1">
            <a:off x="5943600" y="2670175"/>
            <a:ext cx="169863" cy="11113"/>
          </a:xfrm>
          <a:prstGeom prst="line">
            <a:avLst/>
          </a:prstGeom>
          <a:noFill/>
          <a:ln w="12700">
            <a:solidFill>
              <a:schemeClr val="tx1"/>
            </a:solidFill>
            <a:round/>
            <a:headEnd/>
            <a:tailEnd type="triangle" w="med" len="med"/>
          </a:ln>
        </p:spPr>
        <p:txBody>
          <a:bodyPr wrap="none" anchor="ctr"/>
          <a:lstStyle/>
          <a:p>
            <a:endParaRPr lang="en-US"/>
          </a:p>
        </p:txBody>
      </p:sp>
      <p:sp>
        <p:nvSpPr>
          <p:cNvPr id="12297" name="Line 10"/>
          <p:cNvSpPr>
            <a:spLocks noChangeShapeType="1"/>
          </p:cNvSpPr>
          <p:nvPr/>
        </p:nvSpPr>
        <p:spPr bwMode="auto">
          <a:xfrm>
            <a:off x="5664200" y="4902200"/>
            <a:ext cx="217488" cy="0"/>
          </a:xfrm>
          <a:prstGeom prst="line">
            <a:avLst/>
          </a:prstGeom>
          <a:noFill/>
          <a:ln w="12700">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87" y="318190"/>
            <a:ext cx="7056783" cy="538163"/>
          </a:xfrm>
        </p:spPr>
        <p:txBody>
          <a:bodyPr rtlCol="0">
            <a:noAutofit/>
          </a:bodyPr>
          <a:lstStyle/>
          <a:p>
            <a:pPr fontAlgn="auto">
              <a:spcAft>
                <a:spcPts val="0"/>
              </a:spcAft>
              <a:defRPr/>
            </a:pPr>
            <a:r>
              <a:rPr lang="en-US" dirty="0" err="1" smtClean="0"/>
              <a:t>VMoveCAD</a:t>
            </a:r>
            <a:r>
              <a:rPr lang="en-US" dirty="0" smtClean="0"/>
              <a:t> supported native CAD applications</a:t>
            </a:r>
            <a:endParaRPr lang="en-US" dirty="0"/>
          </a:p>
        </p:txBody>
      </p:sp>
      <p:graphicFrame>
        <p:nvGraphicFramePr>
          <p:cNvPr id="4" name="Table 3"/>
          <p:cNvGraphicFramePr>
            <a:graphicFrameLocks noGrp="1"/>
          </p:cNvGraphicFramePr>
          <p:nvPr/>
        </p:nvGraphicFramePr>
        <p:xfrm>
          <a:off x="296930" y="1111802"/>
          <a:ext cx="8427970" cy="4858719"/>
        </p:xfrm>
        <a:graphic>
          <a:graphicData uri="http://schemas.openxmlformats.org/drawingml/2006/table">
            <a:tbl>
              <a:tblPr firstRow="1" bandRow="1">
                <a:tableStyleId>{5C22544A-7EE6-4342-B048-85BDC9FD1C3A}</a:tableStyleId>
              </a:tblPr>
              <a:tblGrid>
                <a:gridCol w="947737"/>
                <a:gridCol w="1658852"/>
                <a:gridCol w="2432815"/>
                <a:gridCol w="3388566"/>
              </a:tblGrid>
              <a:tr h="723639">
                <a:tc>
                  <a:txBody>
                    <a:bodyPr/>
                    <a:lstStyle/>
                    <a:p>
                      <a:pPr algn="ctr"/>
                      <a:r>
                        <a:rPr lang="en-US" dirty="0" smtClean="0"/>
                        <a:t>S. No.</a:t>
                      </a:r>
                      <a:endParaRPr lang="en-US" dirty="0"/>
                    </a:p>
                  </a:txBody>
                  <a:tcPr/>
                </a:tc>
                <a:tc>
                  <a:txBody>
                    <a:bodyPr/>
                    <a:lstStyle/>
                    <a:p>
                      <a:pPr algn="ctr"/>
                      <a:r>
                        <a:rPr lang="en-US" dirty="0" smtClean="0"/>
                        <a:t>CAD Package</a:t>
                      </a:r>
                      <a:endParaRPr lang="en-US" dirty="0"/>
                    </a:p>
                  </a:txBody>
                  <a:tcPr/>
                </a:tc>
                <a:tc>
                  <a:txBody>
                    <a:bodyPr/>
                    <a:lstStyle/>
                    <a:p>
                      <a:pPr algn="ctr"/>
                      <a:r>
                        <a:rPr lang="en-US" dirty="0" smtClean="0"/>
                        <a:t>Supported Versions</a:t>
                      </a:r>
                      <a:endParaRPr lang="en-US" dirty="0"/>
                    </a:p>
                  </a:txBody>
                  <a:tcPr/>
                </a:tc>
                <a:tc>
                  <a:txBody>
                    <a:bodyPr/>
                    <a:lstStyle/>
                    <a:p>
                      <a:pPr algn="ctr"/>
                      <a:r>
                        <a:rPr lang="en-US" dirty="0" smtClean="0"/>
                        <a:t>Supported Extensions</a:t>
                      </a:r>
                      <a:endParaRPr lang="en-US" dirty="0"/>
                    </a:p>
                  </a:txBody>
                  <a:tcPr/>
                </a:tc>
              </a:tr>
              <a:tr h="413508">
                <a:tc>
                  <a:txBody>
                    <a:bodyPr/>
                    <a:lstStyle/>
                    <a:p>
                      <a:pPr algn="ctr"/>
                      <a:r>
                        <a:rPr lang="en-US" dirty="0" smtClean="0"/>
                        <a:t>1</a:t>
                      </a:r>
                      <a:endParaRPr lang="en-US" dirty="0"/>
                    </a:p>
                  </a:txBody>
                  <a:tcPr/>
                </a:tc>
                <a:tc>
                  <a:txBody>
                    <a:bodyPr/>
                    <a:lstStyle/>
                    <a:p>
                      <a:r>
                        <a:rPr lang="en-US" dirty="0" err="1" smtClean="0"/>
                        <a:t>Catia</a:t>
                      </a:r>
                      <a:r>
                        <a:rPr lang="en-US" dirty="0" smtClean="0"/>
                        <a:t> V4</a:t>
                      </a:r>
                      <a:endParaRPr lang="en-US" dirty="0"/>
                    </a:p>
                  </a:txBody>
                  <a:tcPr/>
                </a:tc>
                <a:tc>
                  <a:txBody>
                    <a:bodyPr/>
                    <a:lstStyle/>
                    <a:p>
                      <a:r>
                        <a:rPr lang="en-US" dirty="0" smtClean="0"/>
                        <a:t>4.15 to 4.24</a:t>
                      </a:r>
                      <a:endParaRPr lang="en-US" dirty="0"/>
                    </a:p>
                  </a:txBody>
                  <a:tcPr/>
                </a:tc>
                <a:tc>
                  <a:txBody>
                    <a:bodyPr/>
                    <a:lstStyle/>
                    <a:p>
                      <a:r>
                        <a:rPr lang="en-US" dirty="0" smtClean="0"/>
                        <a:t>*.model</a:t>
                      </a:r>
                      <a:endParaRPr lang="en-US" dirty="0"/>
                    </a:p>
                  </a:txBody>
                  <a:tcPr/>
                </a:tc>
              </a:tr>
              <a:tr h="413508">
                <a:tc>
                  <a:txBody>
                    <a:bodyPr/>
                    <a:lstStyle/>
                    <a:p>
                      <a:pPr algn="ctr"/>
                      <a:r>
                        <a:rPr lang="en-US" dirty="0" smtClean="0"/>
                        <a:t>2</a:t>
                      </a:r>
                      <a:endParaRPr lang="en-US" dirty="0"/>
                    </a:p>
                  </a:txBody>
                  <a:tcPr/>
                </a:tc>
                <a:tc>
                  <a:txBody>
                    <a:bodyPr/>
                    <a:lstStyle/>
                    <a:p>
                      <a:r>
                        <a:rPr lang="en-US" dirty="0" err="1" smtClean="0"/>
                        <a:t>Catia</a:t>
                      </a:r>
                      <a:r>
                        <a:rPr lang="en-US" baseline="0" dirty="0" smtClean="0"/>
                        <a:t> V5</a:t>
                      </a:r>
                      <a:endParaRPr lang="en-US" dirty="0"/>
                    </a:p>
                  </a:txBody>
                  <a:tcPr/>
                </a:tc>
                <a:tc>
                  <a:txBody>
                    <a:bodyPr/>
                    <a:lstStyle/>
                    <a:p>
                      <a:r>
                        <a:rPr lang="en-US" dirty="0" smtClean="0"/>
                        <a:t> R7 to R20 </a:t>
                      </a:r>
                      <a:endParaRPr lang="en-US" dirty="0"/>
                    </a:p>
                  </a:txBody>
                  <a:tcPr/>
                </a:tc>
                <a:tc>
                  <a:txBody>
                    <a:bodyPr/>
                    <a:lstStyle/>
                    <a:p>
                      <a:r>
                        <a:rPr lang="en-US" dirty="0" smtClean="0"/>
                        <a:t>*.</a:t>
                      </a:r>
                      <a:r>
                        <a:rPr lang="en-US" dirty="0" err="1" smtClean="0"/>
                        <a:t>CATPart</a:t>
                      </a:r>
                      <a:r>
                        <a:rPr lang="en-US" dirty="0" smtClean="0"/>
                        <a:t>, *.</a:t>
                      </a:r>
                      <a:r>
                        <a:rPr lang="en-US" dirty="0" err="1" smtClean="0"/>
                        <a:t>CATProduct</a:t>
                      </a:r>
                      <a:endParaRPr lang="en-US" dirty="0"/>
                    </a:p>
                  </a:txBody>
                  <a:tcPr/>
                </a:tc>
              </a:tr>
              <a:tr h="413508">
                <a:tc>
                  <a:txBody>
                    <a:bodyPr/>
                    <a:lstStyle/>
                    <a:p>
                      <a:pPr algn="ctr"/>
                      <a:r>
                        <a:rPr lang="en-US" dirty="0" smtClean="0"/>
                        <a:t>3</a:t>
                      </a:r>
                      <a:endParaRPr lang="en-US" dirty="0"/>
                    </a:p>
                  </a:txBody>
                  <a:tcPr/>
                </a:tc>
                <a:tc>
                  <a:txBody>
                    <a:bodyPr/>
                    <a:lstStyle/>
                    <a:p>
                      <a:r>
                        <a:rPr lang="en-US" dirty="0" err="1" smtClean="0"/>
                        <a:t>Unigraphics</a:t>
                      </a:r>
                      <a:endParaRPr lang="en-US" dirty="0"/>
                    </a:p>
                  </a:txBody>
                  <a:tcPr/>
                </a:tc>
                <a:tc>
                  <a:txBody>
                    <a:bodyPr/>
                    <a:lstStyle/>
                    <a:p>
                      <a:r>
                        <a:rPr lang="en-US" dirty="0" smtClean="0"/>
                        <a:t>v10 to NX7.5</a:t>
                      </a:r>
                      <a:endParaRPr lang="en-US" dirty="0"/>
                    </a:p>
                  </a:txBody>
                  <a:tcPr/>
                </a:tc>
                <a:tc>
                  <a:txBody>
                    <a:bodyPr/>
                    <a:lstStyle/>
                    <a:p>
                      <a:r>
                        <a:rPr lang="en-US" dirty="0" smtClean="0"/>
                        <a:t>*.prt</a:t>
                      </a:r>
                      <a:endParaRPr lang="en-US" dirty="0"/>
                    </a:p>
                  </a:txBody>
                  <a:tcPr/>
                </a:tc>
              </a:tr>
              <a:tr h="413508">
                <a:tc>
                  <a:txBody>
                    <a:bodyPr/>
                    <a:lstStyle/>
                    <a:p>
                      <a:pPr algn="ctr"/>
                      <a:r>
                        <a:rPr lang="en-US" dirty="0" smtClean="0"/>
                        <a:t>4</a:t>
                      </a:r>
                      <a:endParaRPr lang="en-US" dirty="0"/>
                    </a:p>
                  </a:txBody>
                  <a:tcPr/>
                </a:tc>
                <a:tc>
                  <a:txBody>
                    <a:bodyPr/>
                    <a:lstStyle/>
                    <a:p>
                      <a:r>
                        <a:rPr lang="en-US" dirty="0" smtClean="0"/>
                        <a:t>Pro/E</a:t>
                      </a:r>
                      <a:endParaRPr lang="en-US" dirty="0"/>
                    </a:p>
                  </a:txBody>
                  <a:tcPr/>
                </a:tc>
                <a:tc>
                  <a:txBody>
                    <a:bodyPr/>
                    <a:lstStyle/>
                    <a:p>
                      <a:r>
                        <a:rPr lang="en-US" dirty="0" smtClean="0"/>
                        <a:t>2000 to WildFire5</a:t>
                      </a:r>
                      <a:endParaRPr lang="en-US" dirty="0"/>
                    </a:p>
                  </a:txBody>
                  <a:tcPr/>
                </a:tc>
                <a:tc>
                  <a:txBody>
                    <a:bodyPr/>
                    <a:lstStyle/>
                    <a:p>
                      <a:r>
                        <a:rPr lang="en-US" dirty="0" smtClean="0"/>
                        <a:t>*.prt , *.asm , *.</a:t>
                      </a:r>
                      <a:r>
                        <a:rPr lang="en-US" dirty="0" err="1" smtClean="0"/>
                        <a:t>prt</a:t>
                      </a:r>
                      <a:r>
                        <a:rPr lang="en-US" dirty="0" smtClean="0"/>
                        <a:t>.* ,*.</a:t>
                      </a:r>
                      <a:r>
                        <a:rPr lang="en-US" dirty="0" err="1" smtClean="0"/>
                        <a:t>asm</a:t>
                      </a:r>
                      <a:r>
                        <a:rPr lang="en-US" dirty="0" smtClean="0"/>
                        <a:t>.*</a:t>
                      </a:r>
                      <a:endParaRPr lang="en-US" dirty="0"/>
                    </a:p>
                  </a:txBody>
                  <a:tcPr/>
                </a:tc>
              </a:tr>
              <a:tr h="413508">
                <a:tc>
                  <a:txBody>
                    <a:bodyPr/>
                    <a:lstStyle/>
                    <a:p>
                      <a:pPr algn="ctr"/>
                      <a:r>
                        <a:rPr lang="en-US" dirty="0" smtClean="0"/>
                        <a:t>5</a:t>
                      </a:r>
                      <a:endParaRPr lang="en-US" dirty="0"/>
                    </a:p>
                  </a:txBody>
                  <a:tcPr/>
                </a:tc>
                <a:tc>
                  <a:txBody>
                    <a:bodyPr/>
                    <a:lstStyle/>
                    <a:p>
                      <a:r>
                        <a:rPr lang="en-US" dirty="0" err="1" smtClean="0"/>
                        <a:t>SolidWorks</a:t>
                      </a:r>
                      <a:endParaRPr lang="en-US" dirty="0"/>
                    </a:p>
                  </a:txBody>
                  <a:tcPr/>
                </a:tc>
                <a:tc>
                  <a:txBody>
                    <a:bodyPr/>
                    <a:lstStyle/>
                    <a:p>
                      <a:r>
                        <a:rPr lang="en-US" dirty="0" smtClean="0"/>
                        <a:t>1999 to 2011</a:t>
                      </a:r>
                      <a:endParaRPr lang="en-US" dirty="0"/>
                    </a:p>
                  </a:txBody>
                  <a:tcPr/>
                </a:tc>
                <a:tc>
                  <a:txBody>
                    <a:bodyPr/>
                    <a:lstStyle/>
                    <a:p>
                      <a:r>
                        <a:rPr lang="en-US" dirty="0" smtClean="0"/>
                        <a:t>*.</a:t>
                      </a:r>
                      <a:r>
                        <a:rPr lang="en-US" dirty="0" err="1" smtClean="0"/>
                        <a:t>sldprt</a:t>
                      </a:r>
                      <a:r>
                        <a:rPr lang="en-US" dirty="0" smtClean="0"/>
                        <a:t> *.</a:t>
                      </a:r>
                      <a:r>
                        <a:rPr lang="en-US" dirty="0" err="1" smtClean="0"/>
                        <a:t>sldasm</a:t>
                      </a:r>
                      <a:endParaRPr lang="en-US" dirty="0"/>
                    </a:p>
                  </a:txBody>
                  <a:tcPr/>
                </a:tc>
              </a:tr>
              <a:tr h="413508">
                <a:tc>
                  <a:txBody>
                    <a:bodyPr/>
                    <a:lstStyle/>
                    <a:p>
                      <a:pPr algn="ctr"/>
                      <a:r>
                        <a:rPr lang="en-US" dirty="0" smtClean="0"/>
                        <a:t>6</a:t>
                      </a:r>
                      <a:endParaRPr lang="en-US" dirty="0"/>
                    </a:p>
                  </a:txBody>
                  <a:tcPr/>
                </a:tc>
                <a:tc>
                  <a:txBody>
                    <a:bodyPr/>
                    <a:lstStyle/>
                    <a:p>
                      <a:r>
                        <a:rPr lang="en-US" dirty="0" err="1" smtClean="0"/>
                        <a:t>SolidEdge</a:t>
                      </a:r>
                      <a:endParaRPr lang="en-US" dirty="0"/>
                    </a:p>
                  </a:txBody>
                  <a:tcPr/>
                </a:tc>
                <a:tc>
                  <a:txBody>
                    <a:bodyPr/>
                    <a:lstStyle/>
                    <a:p>
                      <a:r>
                        <a:rPr lang="en-US" dirty="0" err="1" smtClean="0"/>
                        <a:t>Upto</a:t>
                      </a:r>
                      <a:r>
                        <a:rPr lang="en-US" dirty="0" smtClean="0"/>
                        <a:t> ST3</a:t>
                      </a:r>
                      <a:endParaRPr lang="en-US" dirty="0"/>
                    </a:p>
                  </a:txBody>
                  <a:tcPr/>
                </a:tc>
                <a:tc>
                  <a:txBody>
                    <a:bodyPr/>
                    <a:lstStyle/>
                    <a:p>
                      <a:r>
                        <a:rPr lang="en-US" dirty="0" smtClean="0"/>
                        <a:t>*.par *.asm *.psm</a:t>
                      </a:r>
                      <a:endParaRPr lang="en-US" dirty="0"/>
                    </a:p>
                  </a:txBody>
                  <a:tcPr/>
                </a:tc>
              </a:tr>
              <a:tr h="413508">
                <a:tc>
                  <a:txBody>
                    <a:bodyPr/>
                    <a:lstStyle/>
                    <a:p>
                      <a:pPr algn="ctr"/>
                      <a:r>
                        <a:rPr lang="en-US" dirty="0" smtClean="0"/>
                        <a:t>7</a:t>
                      </a:r>
                      <a:endParaRPr lang="en-US" dirty="0"/>
                    </a:p>
                  </a:txBody>
                  <a:tcPr/>
                </a:tc>
                <a:tc>
                  <a:txBody>
                    <a:bodyPr/>
                    <a:lstStyle/>
                    <a:p>
                      <a:r>
                        <a:rPr lang="en-US" dirty="0" smtClean="0"/>
                        <a:t>Inventor</a:t>
                      </a:r>
                      <a:endParaRPr lang="en-US" dirty="0"/>
                    </a:p>
                  </a:txBody>
                  <a:tcPr/>
                </a:tc>
                <a:tc>
                  <a:txBody>
                    <a:bodyPr/>
                    <a:lstStyle/>
                    <a:p>
                      <a:r>
                        <a:rPr lang="en-US" dirty="0" smtClean="0"/>
                        <a:t>10 to 2011</a:t>
                      </a:r>
                      <a:endParaRPr lang="en-US" dirty="0"/>
                    </a:p>
                  </a:txBody>
                  <a:tcPr/>
                </a:tc>
                <a:tc>
                  <a:txBody>
                    <a:bodyPr/>
                    <a:lstStyle/>
                    <a:p>
                      <a:r>
                        <a:rPr lang="en-US" dirty="0" smtClean="0"/>
                        <a:t>*.iam  , *.ipt</a:t>
                      </a:r>
                      <a:endParaRPr lang="en-US" dirty="0"/>
                    </a:p>
                  </a:txBody>
                  <a:tcPr/>
                </a:tc>
              </a:tr>
              <a:tr h="413508">
                <a:tc>
                  <a:txBody>
                    <a:bodyPr/>
                    <a:lstStyle/>
                    <a:p>
                      <a:pPr algn="ctr"/>
                      <a:r>
                        <a:rPr lang="en-US" dirty="0" smtClean="0"/>
                        <a:t>8</a:t>
                      </a:r>
                      <a:endParaRPr lang="en-US" dirty="0"/>
                    </a:p>
                  </a:txBody>
                  <a:tcPr/>
                </a:tc>
                <a:tc>
                  <a:txBody>
                    <a:bodyPr/>
                    <a:lstStyle/>
                    <a:p>
                      <a:r>
                        <a:rPr lang="en-US" dirty="0" smtClean="0"/>
                        <a:t>IGES</a:t>
                      </a:r>
                      <a:endParaRPr lang="en-US" dirty="0"/>
                    </a:p>
                  </a:txBody>
                  <a:tcPr/>
                </a:tc>
                <a:tc>
                  <a:txBody>
                    <a:bodyPr/>
                    <a:lstStyle/>
                    <a:p>
                      <a:r>
                        <a:rPr lang="en-US" dirty="0" err="1" smtClean="0"/>
                        <a:t>Upto</a:t>
                      </a:r>
                      <a:r>
                        <a:rPr lang="en-US" dirty="0" smtClean="0"/>
                        <a:t> 5.2</a:t>
                      </a:r>
                      <a:endParaRPr lang="en-US" dirty="0"/>
                    </a:p>
                  </a:txBody>
                  <a:tcPr/>
                </a:tc>
                <a:tc>
                  <a:txBody>
                    <a:bodyPr/>
                    <a:lstStyle/>
                    <a:p>
                      <a:r>
                        <a:rPr lang="en-US" dirty="0" smtClean="0"/>
                        <a:t>*.igs</a:t>
                      </a:r>
                      <a:endParaRPr lang="en-US" dirty="0"/>
                    </a:p>
                  </a:txBody>
                  <a:tcPr/>
                </a:tc>
              </a:tr>
              <a:tr h="413508">
                <a:tc>
                  <a:txBody>
                    <a:bodyPr/>
                    <a:lstStyle/>
                    <a:p>
                      <a:pPr algn="ctr"/>
                      <a:r>
                        <a:rPr lang="en-US" dirty="0" smtClean="0"/>
                        <a:t>9</a:t>
                      </a:r>
                      <a:endParaRPr lang="en-US" dirty="0"/>
                    </a:p>
                  </a:txBody>
                  <a:tcPr/>
                </a:tc>
                <a:tc>
                  <a:txBody>
                    <a:bodyPr/>
                    <a:lstStyle/>
                    <a:p>
                      <a:r>
                        <a:rPr lang="en-US" dirty="0" smtClean="0"/>
                        <a:t>STEP</a:t>
                      </a:r>
                      <a:endParaRPr lang="en-US" dirty="0"/>
                    </a:p>
                  </a:txBody>
                  <a:tcPr/>
                </a:tc>
                <a:tc>
                  <a:txBody>
                    <a:bodyPr/>
                    <a:lstStyle/>
                    <a:p>
                      <a:r>
                        <a:rPr lang="en-US" dirty="0" smtClean="0"/>
                        <a:t>from AP203/AP214</a:t>
                      </a:r>
                      <a:endParaRPr lang="en-US" dirty="0"/>
                    </a:p>
                  </a:txBody>
                  <a:tcPr/>
                </a:tc>
                <a:tc>
                  <a:txBody>
                    <a:bodyPr/>
                    <a:lstStyle/>
                    <a:p>
                      <a:r>
                        <a:rPr lang="en-US" dirty="0" smtClean="0"/>
                        <a:t>*.stp; *.step</a:t>
                      </a:r>
                      <a:endParaRPr lang="en-US" dirty="0"/>
                    </a:p>
                  </a:txBody>
                  <a:tcPr/>
                </a:tc>
              </a:tr>
              <a:tr h="413508">
                <a:tc>
                  <a:txBody>
                    <a:bodyPr/>
                    <a:lstStyle/>
                    <a:p>
                      <a:pPr algn="ctr"/>
                      <a:r>
                        <a:rPr lang="en-US" b="1" dirty="0" smtClean="0">
                          <a:solidFill>
                            <a:srgbClr val="FF0000"/>
                          </a:solidFill>
                        </a:rPr>
                        <a:t>10</a:t>
                      </a:r>
                      <a:endParaRPr lang="en-US" b="1" dirty="0">
                        <a:solidFill>
                          <a:srgbClr val="FF0000"/>
                        </a:solidFill>
                      </a:endParaRPr>
                    </a:p>
                  </a:txBody>
                  <a:tcPr/>
                </a:tc>
                <a:tc>
                  <a:txBody>
                    <a:bodyPr/>
                    <a:lstStyle/>
                    <a:p>
                      <a:r>
                        <a:rPr lang="en-US" b="1" dirty="0" smtClean="0">
                          <a:solidFill>
                            <a:srgbClr val="FF0000"/>
                          </a:solidFill>
                        </a:rPr>
                        <a:t>CGR</a:t>
                      </a:r>
                      <a:endParaRPr lang="en-US" b="1" dirty="0">
                        <a:solidFill>
                          <a:srgbClr val="FF0000"/>
                        </a:solidFill>
                      </a:endParaRPr>
                    </a:p>
                  </a:txBody>
                  <a:tcPr/>
                </a:tc>
                <a:tc>
                  <a:txBody>
                    <a:bodyPr/>
                    <a:lstStyle/>
                    <a:p>
                      <a:r>
                        <a:rPr lang="en-US" b="1" dirty="0" smtClean="0">
                          <a:solidFill>
                            <a:srgbClr val="FF0000"/>
                          </a:solidFill>
                        </a:rPr>
                        <a:t>R10 to R20</a:t>
                      </a:r>
                      <a:endParaRPr lang="en-US" b="1" dirty="0">
                        <a:solidFill>
                          <a:srgbClr val="FF0000"/>
                        </a:solidFill>
                      </a:endParaRPr>
                    </a:p>
                  </a:txBody>
                  <a:tcPr/>
                </a:tc>
                <a:tc>
                  <a:txBody>
                    <a:bodyPr/>
                    <a:lstStyle/>
                    <a:p>
                      <a:r>
                        <a:rPr lang="en-US" b="1" dirty="0" smtClean="0">
                          <a:solidFill>
                            <a:srgbClr val="FF0000"/>
                          </a:solidFill>
                        </a:rPr>
                        <a:t>*.cgr</a:t>
                      </a:r>
                      <a:endParaRPr lang="en-US" b="1" dirty="0">
                        <a:solidFill>
                          <a:srgbClr val="FF0000"/>
                        </a:solidFill>
                      </a:endParaRPr>
                    </a:p>
                  </a:txBody>
                  <a:tcPr/>
                </a:tc>
              </a:tr>
            </a:tbl>
          </a:graphicData>
        </a:graphic>
      </p:graphicFrame>
      <p:sp>
        <p:nvSpPr>
          <p:cNvPr id="5" name="TextBox 4"/>
          <p:cNvSpPr txBox="1"/>
          <p:nvPr/>
        </p:nvSpPr>
        <p:spPr>
          <a:xfrm>
            <a:off x="304800" y="6105525"/>
            <a:ext cx="8429625" cy="338554"/>
          </a:xfrm>
          <a:prstGeom prst="rect">
            <a:avLst/>
          </a:prstGeom>
          <a:noFill/>
          <a:ln>
            <a:solidFill>
              <a:schemeClr val="accent1"/>
            </a:solidFill>
          </a:ln>
        </p:spPr>
        <p:txBody>
          <a:bodyPr wrap="square" rtlCol="0">
            <a:spAutoFit/>
          </a:bodyPr>
          <a:lstStyle/>
          <a:p>
            <a:r>
              <a:rPr lang="en-US" b="1" dirty="0" smtClean="0"/>
              <a:t>Supported Platforms : </a:t>
            </a:r>
            <a:r>
              <a:rPr lang="en-US" dirty="0" smtClean="0"/>
              <a:t>  </a:t>
            </a:r>
            <a:r>
              <a:rPr lang="en-US" b="1" dirty="0" smtClean="0"/>
              <a:t>WIN 32 BIT, WIN 64 BIT  </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301" y="377825"/>
            <a:ext cx="3174447" cy="538163"/>
          </a:xfrm>
        </p:spPr>
        <p:txBody>
          <a:bodyPr/>
          <a:lstStyle/>
          <a:p>
            <a:r>
              <a:rPr lang="en-US" sz="3200" dirty="0" err="1" smtClean="0"/>
              <a:t>VMoveCAD</a:t>
            </a:r>
            <a:r>
              <a:rPr lang="en-US" sz="3200" dirty="0" smtClean="0"/>
              <a:t>  GUI</a:t>
            </a:r>
            <a:endParaRPr lang="en-US" sz="3200" dirty="0"/>
          </a:p>
        </p:txBody>
      </p:sp>
      <p:pic>
        <p:nvPicPr>
          <p:cNvPr id="9" name="Picture 2"/>
          <p:cNvPicPr>
            <a:picLocks noChangeAspect="1" noChangeArrowheads="1"/>
          </p:cNvPicPr>
          <p:nvPr/>
        </p:nvPicPr>
        <p:blipFill>
          <a:blip r:embed="rId2" cstate="print"/>
          <a:srcRect/>
          <a:stretch>
            <a:fillRect/>
          </a:stretch>
        </p:blipFill>
        <p:spPr bwMode="auto">
          <a:xfrm>
            <a:off x="687189" y="1721927"/>
            <a:ext cx="4144616" cy="3478696"/>
          </a:xfrm>
          <a:prstGeom prst="rect">
            <a:avLst/>
          </a:prstGeom>
          <a:noFill/>
          <a:ln w="9525">
            <a:noFill/>
            <a:miter lim="800000"/>
            <a:headEnd/>
            <a:tailEnd/>
          </a:ln>
        </p:spPr>
      </p:pic>
      <p:sp>
        <p:nvSpPr>
          <p:cNvPr id="11" name="TextBox 10"/>
          <p:cNvSpPr txBox="1"/>
          <p:nvPr/>
        </p:nvSpPr>
        <p:spPr>
          <a:xfrm>
            <a:off x="5487467" y="2894531"/>
            <a:ext cx="2842593" cy="338554"/>
          </a:xfrm>
          <a:prstGeom prst="rect">
            <a:avLst/>
          </a:prstGeom>
          <a:noFill/>
          <a:ln>
            <a:solidFill>
              <a:schemeClr val="accent1"/>
            </a:solidFill>
          </a:ln>
        </p:spPr>
        <p:txBody>
          <a:bodyPr wrap="square" rtlCol="0">
            <a:spAutoFit/>
          </a:bodyPr>
          <a:lstStyle/>
          <a:p>
            <a:r>
              <a:rPr lang="en-US" b="1" dirty="0" smtClean="0"/>
              <a:t>Specify the native CAD file</a:t>
            </a:r>
          </a:p>
        </p:txBody>
      </p:sp>
      <p:sp>
        <p:nvSpPr>
          <p:cNvPr id="13" name="TextBox 12"/>
          <p:cNvSpPr txBox="1"/>
          <p:nvPr/>
        </p:nvSpPr>
        <p:spPr>
          <a:xfrm>
            <a:off x="5497408" y="4385400"/>
            <a:ext cx="2832652" cy="338554"/>
          </a:xfrm>
          <a:prstGeom prst="rect">
            <a:avLst/>
          </a:prstGeom>
          <a:noFill/>
          <a:ln>
            <a:solidFill>
              <a:schemeClr val="accent1"/>
            </a:solidFill>
          </a:ln>
        </p:spPr>
        <p:txBody>
          <a:bodyPr wrap="square" rtlCol="0">
            <a:spAutoFit/>
          </a:bodyPr>
          <a:lstStyle/>
          <a:p>
            <a:r>
              <a:rPr lang="en-US" b="1" dirty="0" smtClean="0"/>
              <a:t>Specify the target CAX file </a:t>
            </a:r>
          </a:p>
        </p:txBody>
      </p:sp>
      <p:cxnSp>
        <p:nvCxnSpPr>
          <p:cNvPr id="14" name="Straight Arrow Connector 13"/>
          <p:cNvCxnSpPr>
            <a:stCxn id="11" idx="1"/>
          </p:cNvCxnSpPr>
          <p:nvPr/>
        </p:nvCxnSpPr>
        <p:spPr bwMode="auto">
          <a:xfrm rot="10800000" flipV="1">
            <a:off x="4473681" y="3063807"/>
            <a:ext cx="1013786" cy="34755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5" name="Straight Arrow Connector 14"/>
          <p:cNvCxnSpPr>
            <a:stCxn id="13" idx="1"/>
          </p:cNvCxnSpPr>
          <p:nvPr/>
        </p:nvCxnSpPr>
        <p:spPr bwMode="auto">
          <a:xfrm rot="10800000">
            <a:off x="4443860" y="4186623"/>
            <a:ext cx="1053548" cy="36805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7" name="TextBox 16"/>
          <p:cNvSpPr txBox="1"/>
          <p:nvPr/>
        </p:nvSpPr>
        <p:spPr>
          <a:xfrm>
            <a:off x="698091" y="5427407"/>
            <a:ext cx="4100051" cy="954107"/>
          </a:xfrm>
          <a:prstGeom prst="rect">
            <a:avLst/>
          </a:prstGeom>
          <a:noFill/>
          <a:ln>
            <a:solidFill>
              <a:schemeClr val="accent1"/>
            </a:solidFill>
          </a:ln>
        </p:spPr>
        <p:txBody>
          <a:bodyPr wrap="square" rtlCol="0">
            <a:spAutoFit/>
          </a:bodyPr>
          <a:lstStyle/>
          <a:p>
            <a:r>
              <a:rPr lang="en-US" sz="2000" b="1" u="sng" dirty="0" smtClean="0"/>
              <a:t>Supported Platforms</a:t>
            </a:r>
            <a:endParaRPr lang="en-US" sz="2000" dirty="0" smtClean="0"/>
          </a:p>
          <a:p>
            <a:r>
              <a:rPr lang="en-US" sz="1800" dirty="0" smtClean="0"/>
              <a:t>Win 32 and WIN 64 BIT</a:t>
            </a:r>
          </a:p>
          <a:p>
            <a:r>
              <a:rPr lang="en-US" sz="1800" dirty="0" smtClean="0"/>
              <a:t>Runs in Batch mode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379" y="422174"/>
            <a:ext cx="5846846" cy="523220"/>
          </a:xfrm>
          <a:prstGeom prst="rect">
            <a:avLst/>
          </a:prstGeom>
          <a:noFill/>
        </p:spPr>
        <p:txBody>
          <a:bodyPr wrap="square" rtlCol="0">
            <a:spAutoFit/>
          </a:bodyPr>
          <a:lstStyle/>
          <a:p>
            <a:r>
              <a:rPr lang="en-US" sz="2800" b="1" dirty="0" smtClean="0"/>
              <a:t>PLM/SDM/SLM Components </a:t>
            </a:r>
            <a:endParaRPr lang="en-US" sz="2800" b="1" dirty="0"/>
          </a:p>
        </p:txBody>
      </p:sp>
      <p:graphicFrame>
        <p:nvGraphicFramePr>
          <p:cNvPr id="4" name="Table 3"/>
          <p:cNvGraphicFramePr>
            <a:graphicFrameLocks noGrp="1"/>
          </p:cNvGraphicFramePr>
          <p:nvPr/>
        </p:nvGraphicFramePr>
        <p:xfrm>
          <a:off x="240633" y="1104900"/>
          <a:ext cx="8647729" cy="4789003"/>
        </p:xfrm>
        <a:graphic>
          <a:graphicData uri="http://schemas.openxmlformats.org/drawingml/2006/table">
            <a:tbl>
              <a:tblPr firstRow="1" bandRow="1">
                <a:tableStyleId>{5C22544A-7EE6-4342-B048-85BDC9FD1C3A}</a:tableStyleId>
              </a:tblPr>
              <a:tblGrid>
                <a:gridCol w="3805363"/>
                <a:gridCol w="2421183"/>
                <a:gridCol w="2421183"/>
              </a:tblGrid>
              <a:tr h="1437542">
                <a:tc>
                  <a:txBody>
                    <a:bodyPr/>
                    <a:lstStyle/>
                    <a:p>
                      <a:r>
                        <a:rPr lang="en-US" sz="2000" dirty="0" smtClean="0"/>
                        <a:t>SDM  Functionality</a:t>
                      </a:r>
                      <a:endParaRPr lang="en-US" sz="2000" dirty="0"/>
                    </a:p>
                  </a:txBody>
                  <a:tcPr/>
                </a:tc>
                <a:tc>
                  <a:txBody>
                    <a:bodyPr/>
                    <a:lstStyle/>
                    <a:p>
                      <a:r>
                        <a:rPr lang="en-US" sz="2000" dirty="0" err="1" smtClean="0"/>
                        <a:t>VCollab</a:t>
                      </a:r>
                      <a:r>
                        <a:rPr lang="en-US" sz="2000" dirty="0" smtClean="0"/>
                        <a:t> Tool </a:t>
                      </a:r>
                      <a:endParaRPr lang="en-US" sz="2000" dirty="0"/>
                    </a:p>
                  </a:txBody>
                  <a:tcPr/>
                </a:tc>
                <a:tc>
                  <a:txBody>
                    <a:bodyPr/>
                    <a:lstStyle/>
                    <a:p>
                      <a:r>
                        <a:rPr lang="en-US" sz="2000" dirty="0" smtClean="0"/>
                        <a:t>Remarks</a:t>
                      </a:r>
                      <a:endParaRPr lang="en-US" sz="2000" dirty="0"/>
                    </a:p>
                  </a:txBody>
                  <a:tcPr/>
                </a:tc>
              </a:tr>
              <a:tr h="588499">
                <a:tc>
                  <a:txBody>
                    <a:bodyPr/>
                    <a:lstStyle/>
                    <a:p>
                      <a:r>
                        <a:rPr lang="en-US" sz="1800" b="1" dirty="0" smtClean="0">
                          <a:solidFill>
                            <a:srgbClr val="C00000"/>
                          </a:solidFill>
                        </a:rPr>
                        <a:t>Meta Data Creation</a:t>
                      </a:r>
                      <a:endParaRPr lang="en-US" dirty="0"/>
                    </a:p>
                  </a:txBody>
                  <a:tcPr/>
                </a:tc>
                <a:tc>
                  <a:txBody>
                    <a:bodyPr/>
                    <a:lstStyle/>
                    <a:p>
                      <a:r>
                        <a:rPr lang="en-US" dirty="0" err="1" smtClean="0"/>
                        <a:t>VMoveCAE</a:t>
                      </a:r>
                      <a:r>
                        <a:rPr lang="en-US" dirty="0" smtClean="0"/>
                        <a:t> / </a:t>
                      </a:r>
                      <a:r>
                        <a:rPr lang="en-US" dirty="0" err="1" smtClean="0"/>
                        <a:t>CAEInfo</a:t>
                      </a:r>
                      <a:endParaRPr lang="en-US" dirty="0"/>
                    </a:p>
                  </a:txBody>
                  <a:tcPr/>
                </a:tc>
                <a:tc>
                  <a:txBody>
                    <a:bodyPr/>
                    <a:lstStyle/>
                    <a:p>
                      <a:r>
                        <a:rPr lang="en-US" dirty="0" smtClean="0"/>
                        <a:t>Eliminates Scripting</a:t>
                      </a:r>
                      <a:endParaRPr lang="en-US" dirty="0"/>
                    </a:p>
                  </a:txBody>
                  <a:tcPr/>
                </a:tc>
              </a:tr>
              <a:tr h="1104187">
                <a:tc>
                  <a:txBody>
                    <a:bodyPr/>
                    <a:lstStyle/>
                    <a:p>
                      <a:r>
                        <a:rPr lang="en-US" sz="1800" b="1" dirty="0" smtClean="0">
                          <a:solidFill>
                            <a:srgbClr val="C00000"/>
                          </a:solidFill>
                        </a:rPr>
                        <a:t>Creating light weight CAX files to provide common viewing of 3D simulations to all SDM users</a:t>
                      </a:r>
                      <a:endParaRPr lang="en-US" dirty="0"/>
                    </a:p>
                  </a:txBody>
                  <a:tcPr/>
                </a:tc>
                <a:tc>
                  <a:txBody>
                    <a:bodyPr/>
                    <a:lstStyle/>
                    <a:p>
                      <a:r>
                        <a:rPr lang="en-US" dirty="0" err="1" smtClean="0"/>
                        <a:t>VMoveCAE</a:t>
                      </a:r>
                      <a:r>
                        <a:rPr lang="en-US" dirty="0" smtClean="0"/>
                        <a:t> / </a:t>
                      </a:r>
                      <a:r>
                        <a:rPr lang="en-US" dirty="0" err="1" smtClean="0"/>
                        <a:t>VCollab</a:t>
                      </a:r>
                      <a:r>
                        <a:rPr lang="en-US" dirty="0" smtClean="0"/>
                        <a:t> Presenter</a:t>
                      </a:r>
                      <a:endParaRPr lang="en-US" dirty="0"/>
                    </a:p>
                  </a:txBody>
                  <a:tcPr/>
                </a:tc>
                <a:tc>
                  <a:txBody>
                    <a:bodyPr/>
                    <a:lstStyle/>
                    <a:p>
                      <a:r>
                        <a:rPr lang="en-US" dirty="0" smtClean="0"/>
                        <a:t>Reduces</a:t>
                      </a:r>
                      <a:r>
                        <a:rPr lang="en-US" baseline="0" dirty="0" smtClean="0"/>
                        <a:t> load on CAE Infrastructure</a:t>
                      </a:r>
                      <a:endParaRPr lang="en-US" dirty="0"/>
                    </a:p>
                  </a:txBody>
                  <a:tcPr/>
                </a:tc>
              </a:tr>
              <a:tr h="1658775">
                <a:tc>
                  <a:txBody>
                    <a:bodyPr/>
                    <a:lstStyle/>
                    <a:p>
                      <a:r>
                        <a:rPr lang="en-US" sz="1800" b="1" dirty="0" smtClean="0">
                          <a:solidFill>
                            <a:srgbClr val="C00000"/>
                          </a:solidFill>
                        </a:rPr>
                        <a:t>Automate the CAE Report generation</a:t>
                      </a:r>
                      <a:endParaRPr lang="en-US" dirty="0"/>
                    </a:p>
                  </a:txBody>
                  <a:tcPr/>
                </a:tc>
                <a:tc>
                  <a:txBody>
                    <a:bodyPr/>
                    <a:lstStyle/>
                    <a:p>
                      <a:r>
                        <a:rPr lang="en-US" dirty="0" err="1" smtClean="0"/>
                        <a:t>VCollab</a:t>
                      </a:r>
                      <a:r>
                        <a:rPr lang="en-US" dirty="0" smtClean="0"/>
                        <a:t> Pro /</a:t>
                      </a:r>
                      <a:r>
                        <a:rPr lang="en-US" dirty="0" err="1" smtClean="0"/>
                        <a:t>ImageGenerator</a:t>
                      </a:r>
                      <a:endParaRPr lang="en-US" dirty="0" smtClean="0"/>
                    </a:p>
                    <a:p>
                      <a:r>
                        <a:rPr lang="en-US" dirty="0" smtClean="0"/>
                        <a:t>Or </a:t>
                      </a:r>
                    </a:p>
                    <a:p>
                      <a:r>
                        <a:rPr lang="en-US" dirty="0" err="1" smtClean="0"/>
                        <a:t>VMoveAPI</a:t>
                      </a:r>
                      <a:endParaRPr lang="en-US" dirty="0"/>
                    </a:p>
                  </a:txBody>
                  <a:tcPr/>
                </a:tc>
                <a:tc>
                  <a:txBody>
                    <a:bodyPr/>
                    <a:lstStyle/>
                    <a:p>
                      <a:r>
                        <a:rPr lang="en-US" dirty="0" smtClean="0"/>
                        <a:t>Eliminates Scripting</a:t>
                      </a:r>
                    </a:p>
                    <a:p>
                      <a:endParaRPr lang="en-US" dirty="0" smtClean="0"/>
                    </a:p>
                    <a:p>
                      <a:r>
                        <a:rPr lang="en-US" dirty="0" smtClean="0"/>
                        <a:t>Enriched 3D Reporting/ Long term archival </a:t>
                      </a:r>
                      <a:endParaRPr lang="en-US" dirty="0"/>
                    </a:p>
                  </a:txBody>
                  <a:tcPr/>
                </a:tc>
              </a:tr>
            </a:tbl>
          </a:graphicData>
        </a:graphic>
      </p:graphicFrame>
      <p:sp>
        <p:nvSpPr>
          <p:cNvPr id="6" name="TextBox 5"/>
          <p:cNvSpPr txBox="1"/>
          <p:nvPr/>
        </p:nvSpPr>
        <p:spPr>
          <a:xfrm>
            <a:off x="3185652" y="6018518"/>
            <a:ext cx="2477729" cy="338554"/>
          </a:xfrm>
          <a:prstGeom prst="rect">
            <a:avLst/>
          </a:prstGeom>
          <a:noFill/>
        </p:spPr>
        <p:txBody>
          <a:bodyPr wrap="square" rtlCol="0">
            <a:spAutoFit/>
          </a:bodyPr>
          <a:lstStyle/>
          <a:p>
            <a:r>
              <a:rPr lang="en-US" dirty="0" smtClean="0">
                <a:solidFill>
                  <a:srgbClr val="C00000"/>
                </a:solidFill>
              </a:rPr>
              <a:t>Mark up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0851" y="368300"/>
            <a:ext cx="6324600" cy="538163"/>
          </a:xfrm>
        </p:spPr>
        <p:txBody>
          <a:bodyPr/>
          <a:lstStyle/>
          <a:p>
            <a:r>
              <a:rPr lang="en-US" sz="3200" dirty="0" smtClean="0"/>
              <a:t>Inter exchange with other formats</a:t>
            </a:r>
            <a:endParaRPr lang="en-US" sz="3200" dirty="0"/>
          </a:p>
        </p:txBody>
      </p:sp>
      <p:sp>
        <p:nvSpPr>
          <p:cNvPr id="5" name="Content Placeholder 4"/>
          <p:cNvSpPr>
            <a:spLocks noGrp="1"/>
          </p:cNvSpPr>
          <p:nvPr>
            <p:ph idx="1"/>
          </p:nvPr>
        </p:nvSpPr>
        <p:spPr/>
        <p:txBody>
          <a:bodyPr/>
          <a:lstStyle/>
          <a:p>
            <a:r>
              <a:rPr lang="en-US" dirty="0" err="1" smtClean="0"/>
              <a:t>Dassault</a:t>
            </a:r>
            <a:r>
              <a:rPr lang="en-US" dirty="0" smtClean="0"/>
              <a:t> </a:t>
            </a:r>
            <a:r>
              <a:rPr lang="en-US" dirty="0" err="1" smtClean="0"/>
              <a:t>Systeme’s</a:t>
            </a:r>
            <a:r>
              <a:rPr lang="en-US" dirty="0" smtClean="0"/>
              <a:t> CGR and CAX ( CAD data can be exchanged between CGR and CAX ) – </a:t>
            </a:r>
            <a:r>
              <a:rPr lang="en-US" dirty="0" smtClean="0">
                <a:solidFill>
                  <a:srgbClr val="FF0000"/>
                </a:solidFill>
              </a:rPr>
              <a:t>AVAILABLE</a:t>
            </a:r>
          </a:p>
          <a:p>
            <a:r>
              <a:rPr lang="en-US" dirty="0" smtClean="0"/>
              <a:t>Siemens JT and CAX</a:t>
            </a:r>
            <a:r>
              <a:rPr lang="en-US" dirty="0" smtClean="0">
                <a:solidFill>
                  <a:srgbClr val="FF0000"/>
                </a:solidFill>
              </a:rPr>
              <a:t> ( CAD data and basic CAE data can be exchanged between JT and CAX )</a:t>
            </a:r>
          </a:p>
          <a:p>
            <a:r>
              <a:rPr lang="en-US" dirty="0" smtClean="0"/>
              <a:t>VMoveSTEP209 ( STEP209 to CAX )  - </a:t>
            </a:r>
            <a:r>
              <a:rPr lang="en-US" dirty="0" smtClean="0">
                <a:solidFill>
                  <a:srgbClr val="FF0000"/>
                </a:solidFill>
              </a:rPr>
              <a:t>In Progress ( Available by 2</a:t>
            </a:r>
            <a:r>
              <a:rPr lang="en-US" baseline="30000" dirty="0" smtClean="0">
                <a:solidFill>
                  <a:srgbClr val="FF0000"/>
                </a:solidFill>
              </a:rPr>
              <a:t>nd</a:t>
            </a:r>
            <a:r>
              <a:rPr lang="en-US" dirty="0" smtClean="0">
                <a:solidFill>
                  <a:srgbClr val="FF0000"/>
                </a:solidFill>
              </a:rPr>
              <a:t> Quarter of 2012 )</a:t>
            </a:r>
          </a:p>
          <a:p>
            <a:r>
              <a:rPr lang="en-US" dirty="0" smtClean="0"/>
              <a:t>Inter operability between 3D XML and CAX – </a:t>
            </a:r>
            <a:r>
              <a:rPr lang="en-US" dirty="0" smtClean="0">
                <a:solidFill>
                  <a:srgbClr val="FF0000"/>
                </a:solidFill>
              </a:rPr>
              <a:t>Planned for  3</a:t>
            </a:r>
            <a:r>
              <a:rPr lang="en-US" baseline="30000" dirty="0" smtClean="0">
                <a:solidFill>
                  <a:srgbClr val="FF0000"/>
                </a:solidFill>
              </a:rPr>
              <a:t>rd</a:t>
            </a:r>
            <a:r>
              <a:rPr lang="en-US" dirty="0" smtClean="0">
                <a:solidFill>
                  <a:srgbClr val="FF0000"/>
                </a:solidFill>
              </a:rPr>
              <a:t> Quarter of 2012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ChangeArrowheads="1"/>
          </p:cNvSpPr>
          <p:nvPr/>
        </p:nvSpPr>
        <p:spPr bwMode="auto">
          <a:xfrm>
            <a:off x="276225" y="363538"/>
            <a:ext cx="7999413" cy="468312"/>
          </a:xfrm>
          <a:prstGeom prst="rect">
            <a:avLst/>
          </a:prstGeom>
          <a:noFill/>
          <a:ln w="9525">
            <a:noFill/>
            <a:miter lim="800000"/>
            <a:headEnd/>
            <a:tailEnd/>
          </a:ln>
        </p:spPr>
        <p:txBody>
          <a:bodyPr/>
          <a:lstStyle/>
          <a:p>
            <a:pPr eaLnBrk="1" latinLnBrk="1" hangingPunct="1"/>
            <a:r>
              <a:rPr lang="en-US" altLang="ko-KR" sz="2400" b="1">
                <a:latin typeface="Gill Sans MT" pitchFamily="34" charset="0"/>
                <a:ea typeface="굴림" charset="-127"/>
                <a:cs typeface="Arial" pitchFamily="34" charset="0"/>
              </a:rPr>
              <a:t>VCollab</a:t>
            </a:r>
            <a:r>
              <a:rPr lang="ko-KR" altLang="en-US" sz="2400" b="1">
                <a:latin typeface="Gill Sans MT" pitchFamily="34" charset="0"/>
                <a:ea typeface="굴림" charset="-127"/>
                <a:cs typeface="Arial" pitchFamily="34" charset="0"/>
              </a:rPr>
              <a:t> </a:t>
            </a:r>
            <a:r>
              <a:rPr lang="en-US" altLang="ko-KR" sz="2400" b="1">
                <a:latin typeface="Gill Sans MT" pitchFamily="34" charset="0"/>
                <a:ea typeface="굴림" charset="-127"/>
                <a:cs typeface="Arial" pitchFamily="34" charset="0"/>
              </a:rPr>
              <a:t>Product Configuration</a:t>
            </a:r>
          </a:p>
        </p:txBody>
      </p:sp>
      <p:graphicFrame>
        <p:nvGraphicFramePr>
          <p:cNvPr id="125955" name="Group 3"/>
          <p:cNvGraphicFramePr>
            <a:graphicFrameLocks noGrp="1"/>
          </p:cNvGraphicFramePr>
          <p:nvPr/>
        </p:nvGraphicFramePr>
        <p:xfrm>
          <a:off x="203200" y="1524000"/>
          <a:ext cx="8737601" cy="4736338"/>
        </p:xfrm>
        <a:graphic>
          <a:graphicData uri="http://schemas.openxmlformats.org/drawingml/2006/table">
            <a:tbl>
              <a:tblPr/>
              <a:tblGrid>
                <a:gridCol w="2398457"/>
                <a:gridCol w="4526977"/>
                <a:gridCol w="1812167"/>
              </a:tblGrid>
              <a:tr h="282893">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dirty="0" smtClean="0">
                          <a:ln>
                            <a:noFill/>
                          </a:ln>
                          <a:solidFill>
                            <a:schemeClr val="bg1"/>
                          </a:solidFill>
                          <a:effectLst/>
                          <a:latin typeface="Arial" pitchFamily="34" charset="0"/>
                          <a:ea typeface="굴림" charset="-127"/>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smtClean="0">
                          <a:ln>
                            <a:noFill/>
                          </a:ln>
                          <a:solidFill>
                            <a:schemeClr val="bg1"/>
                          </a:solidFill>
                          <a:effectLst/>
                          <a:latin typeface="Arial" pitchFamily="34" charset="0"/>
                          <a:ea typeface="굴림" charset="-127"/>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smtClean="0">
                          <a:ln>
                            <a:noFill/>
                          </a:ln>
                          <a:solidFill>
                            <a:schemeClr val="bg1"/>
                          </a:solidFill>
                          <a:effectLst/>
                          <a:latin typeface="Arial" pitchFamily="34" charset="0"/>
                          <a:ea typeface="굴림" charset="-127"/>
                        </a:rPr>
                        <a:t>License Model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r>
              <a:tr h="1078547">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smtClean="0">
                          <a:ln>
                            <a:noFill/>
                          </a:ln>
                          <a:solidFill>
                            <a:srgbClr val="254061"/>
                          </a:solidFill>
                          <a:effectLst/>
                          <a:latin typeface="Arial" pitchFamily="34" charset="0"/>
                          <a:ea typeface="굴림" charset="-127"/>
                        </a:rPr>
                        <a:t>VMoveCAE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smtClean="0">
                          <a:ln>
                            <a:noFill/>
                          </a:ln>
                          <a:solidFill>
                            <a:srgbClr val="0070C0"/>
                          </a:solidFill>
                          <a:effectLst/>
                          <a:latin typeface="Arial" pitchFamily="34" charset="0"/>
                          <a:ea typeface="굴림" charset="-127"/>
                        </a:rPr>
                        <a:t>CAE Data Translator</a:t>
                      </a:r>
                      <a:endParaRPr kumimoji="0" lang="en-US" altLang="ko-KR" sz="1000" b="1" i="0" u="none" strike="noStrike" cap="none" normalizeH="0" baseline="0" smtClean="0">
                        <a:ln>
                          <a:noFill/>
                        </a:ln>
                        <a:solidFill>
                          <a:srgbClr val="0070C0"/>
                        </a:solidFill>
                        <a:effectLst/>
                        <a:latin typeface="Arial" pitchFamily="34" charset="0"/>
                        <a:ea typeface="굴림" charset="-127"/>
                      </a:endParaRP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Works in Batch Mode as well as GUI Mode.  Generates light weight CAX files from CAE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results files.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FlexLM</a:t>
                      </a:r>
                      <a:r>
                        <a:rPr kumimoji="0" lang="en-US" altLang="ko-KR" sz="1000" b="0" i="0" u="none" strike="noStrike" cap="none" normalizeH="0" baseline="0" dirty="0" smtClean="0">
                          <a:ln>
                            <a:noFill/>
                          </a:ln>
                          <a:solidFill>
                            <a:schemeClr val="tx1"/>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Floating- LAN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Floating- WAN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dirty="0" err="1" smtClean="0">
                          <a:ln>
                            <a:noFill/>
                          </a:ln>
                          <a:solidFill>
                            <a:srgbClr val="254061"/>
                          </a:solidFill>
                          <a:effectLst/>
                          <a:latin typeface="Arial" pitchFamily="34" charset="0"/>
                          <a:ea typeface="굴림" charset="-127"/>
                        </a:rPr>
                        <a:t>VCollab</a:t>
                      </a:r>
                      <a:r>
                        <a:rPr kumimoji="0" lang="en-US" altLang="ko-KR" sz="1000" b="1" i="0" u="none" strike="noStrike" cap="none" normalizeH="0" baseline="0" dirty="0" smtClean="0">
                          <a:ln>
                            <a:noFill/>
                          </a:ln>
                          <a:solidFill>
                            <a:srgbClr val="254061"/>
                          </a:solidFill>
                          <a:effectLst/>
                          <a:latin typeface="Arial" pitchFamily="34" charset="0"/>
                          <a:ea typeface="굴림" charset="-127"/>
                        </a:rPr>
                        <a:t> Presenter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dirty="0" smtClean="0">
                          <a:ln>
                            <a:noFill/>
                          </a:ln>
                          <a:solidFill>
                            <a:srgbClr val="0070C0"/>
                          </a:solidFill>
                          <a:effectLst/>
                          <a:latin typeface="Arial" pitchFamily="34" charset="0"/>
                          <a:ea typeface="굴림" charset="-127"/>
                        </a:rPr>
                        <a:t>Light Weight CAE viewer</a:t>
                      </a:r>
                      <a:r>
                        <a:rPr kumimoji="0" lang="en-US" altLang="ko-KR" sz="1000" b="1" i="0" u="none" strike="noStrike" cap="none" normalizeH="0" baseline="0" dirty="0" smtClean="0">
                          <a:ln>
                            <a:noFill/>
                          </a:ln>
                          <a:solidFill>
                            <a:srgbClr val="0070C0"/>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To view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VCollab</a:t>
                      </a:r>
                      <a:r>
                        <a:rPr kumimoji="0" lang="en-US" altLang="ko-KR" sz="1000" b="0" i="0" u="none" strike="noStrike" cap="none" normalizeH="0" baseline="0" dirty="0" smtClean="0">
                          <a:ln>
                            <a:noFill/>
                          </a:ln>
                          <a:solidFill>
                            <a:schemeClr val="tx1"/>
                          </a:solidFill>
                          <a:effectLst/>
                          <a:latin typeface="Arial" pitchFamily="34" charset="0"/>
                          <a:ea typeface="굴림" charset="-127"/>
                        </a:rPr>
                        <a:t> CAX files.  Extends visualization to decision support. Works within MS Office, MS SharePoint and Web Browser integration.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FlexLM</a:t>
                      </a:r>
                      <a:r>
                        <a:rPr kumimoji="0" lang="en-US" altLang="ko-KR" sz="1000" b="0" i="0" u="none" strike="noStrike" cap="none" normalizeH="0" baseline="0" dirty="0" smtClean="0">
                          <a:ln>
                            <a:noFill/>
                          </a:ln>
                          <a:solidFill>
                            <a:schemeClr val="tx1"/>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Node Lock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Named User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880">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smtClean="0">
                          <a:ln>
                            <a:noFill/>
                          </a:ln>
                          <a:solidFill>
                            <a:srgbClr val="254061"/>
                          </a:solidFill>
                          <a:effectLst/>
                          <a:latin typeface="Arial" pitchFamily="34" charset="0"/>
                          <a:ea typeface="굴림" charset="-127"/>
                        </a:rPr>
                        <a:t>VCollab Professional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dirty="0" smtClean="0">
                          <a:ln>
                            <a:noFill/>
                          </a:ln>
                          <a:solidFill>
                            <a:srgbClr val="0070C0"/>
                          </a:solidFill>
                          <a:effectLst/>
                          <a:latin typeface="Arial" pitchFamily="34" charset="0"/>
                          <a:ea typeface="굴림" charset="-127"/>
                        </a:rPr>
                        <a:t>Thick Client / DMU type tool for CAX</a:t>
                      </a:r>
                      <a:endParaRPr kumimoji="0" lang="en-US" altLang="ko-KR" sz="1000" b="1" i="0" u="none" strike="noStrike" cap="none" normalizeH="0" baseline="0" dirty="0" smtClean="0">
                        <a:ln>
                          <a:noFill/>
                        </a:ln>
                        <a:solidFill>
                          <a:srgbClr val="0070C0"/>
                        </a:solidFill>
                        <a:effectLst/>
                        <a:latin typeface="Arial" pitchFamily="34" charset="0"/>
                        <a:ea typeface="굴림" charset="-127"/>
                      </a:endParaRP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Multiple model overlays, Parts and Results filtering, Annotations, Viewpoints,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Walkthrus</a:t>
                      </a:r>
                      <a:r>
                        <a:rPr kumimoji="0" lang="en-US" altLang="ko-KR" sz="1000" b="0" i="0" u="none" strike="noStrike" cap="none" normalizeH="0" baseline="0" dirty="0" smtClean="0">
                          <a:ln>
                            <a:noFill/>
                          </a:ln>
                          <a:solidFill>
                            <a:schemeClr val="tx1"/>
                          </a:solidFill>
                          <a:effectLst/>
                          <a:latin typeface="Arial" pitchFamily="34" charset="0"/>
                          <a:ea typeface="굴림" charset="-127"/>
                        </a:rPr>
                        <a:t>, AVI/GIF Animations, Stereo Views can be created.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-FlexLM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-Floating-LAN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-Floating-WAN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025">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smtClean="0">
                          <a:ln>
                            <a:noFill/>
                          </a:ln>
                          <a:solidFill>
                            <a:srgbClr val="006600"/>
                          </a:solidFill>
                          <a:effectLst/>
                          <a:latin typeface="Arial" pitchFamily="34" charset="0"/>
                          <a:ea typeface="굴림" charset="-127"/>
                        </a:rPr>
                        <a:t>VCollab Presenter Lite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smtClean="0">
                          <a:ln>
                            <a:noFill/>
                          </a:ln>
                          <a:solidFill>
                            <a:srgbClr val="00B050"/>
                          </a:solidFill>
                          <a:effectLst/>
                          <a:latin typeface="Arial" pitchFamily="34" charset="0"/>
                          <a:ea typeface="굴림" charset="-127"/>
                        </a:rPr>
                        <a:t>Light Weight CAE viewer</a:t>
                      </a:r>
                      <a:r>
                        <a:rPr kumimoji="0" lang="en-US" altLang="ko-KR" sz="1000" b="1" i="0" u="none" strike="noStrike" cap="none" normalizeH="0" baseline="0" smtClean="0">
                          <a:ln>
                            <a:noFill/>
                          </a:ln>
                          <a:solidFill>
                            <a:srgbClr val="00B050"/>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(w/ Limited Functionality)</a:t>
                      </a:r>
                      <a:endParaRPr kumimoji="0" lang="en-US" altLang="ko-KR" sz="1000" b="1" i="0" u="none" strike="noStrike" cap="none" normalizeH="0" baseline="0" smtClean="0">
                        <a:ln>
                          <a:noFill/>
                        </a:ln>
                        <a:solidFill>
                          <a:srgbClr val="0070C0"/>
                        </a:solidFill>
                        <a:effectLst/>
                        <a:latin typeface="Arial" pitchFamily="34" charset="0"/>
                        <a:ea typeface="굴림"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Free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dirty="0" err="1" smtClean="0">
                          <a:ln>
                            <a:noFill/>
                          </a:ln>
                          <a:solidFill>
                            <a:srgbClr val="006600"/>
                          </a:solidFill>
                          <a:effectLst/>
                          <a:latin typeface="Arial" pitchFamily="34" charset="0"/>
                          <a:ea typeface="굴림" charset="-127"/>
                        </a:rPr>
                        <a:t>VMoveAPI</a:t>
                      </a:r>
                      <a:endParaRPr kumimoji="0" lang="en-US" altLang="ko-KR" sz="1000" b="1" i="0" u="none" strike="noStrike" cap="none" normalizeH="0" baseline="0" dirty="0" smtClean="0">
                        <a:ln>
                          <a:noFill/>
                        </a:ln>
                        <a:solidFill>
                          <a:srgbClr val="006600"/>
                        </a:solidFill>
                        <a:effectLst/>
                        <a:latin typeface="Arial" pitchFamily="34" charset="0"/>
                        <a:ea typeface="굴림" charset="-127"/>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smtClean="0">
                          <a:ln>
                            <a:noFill/>
                          </a:ln>
                          <a:solidFill>
                            <a:srgbClr val="0070C0"/>
                          </a:solidFill>
                          <a:effectLst/>
                          <a:latin typeface="Arial" pitchFamily="34" charset="0"/>
                          <a:ea typeface="굴림" charset="-127"/>
                        </a:rPr>
                        <a:t>Provides ability to write CAX files from 3</a:t>
                      </a:r>
                      <a:r>
                        <a:rPr kumimoji="0" lang="en-US" altLang="ko-KR" sz="1000" b="1" i="0" u="none" strike="noStrike" cap="none" normalizeH="0" baseline="30000" smtClean="0">
                          <a:ln>
                            <a:noFill/>
                          </a:ln>
                          <a:solidFill>
                            <a:srgbClr val="0070C0"/>
                          </a:solidFill>
                          <a:effectLst/>
                          <a:latin typeface="Arial" pitchFamily="34" charset="0"/>
                          <a:ea typeface="굴림" charset="-127"/>
                        </a:rPr>
                        <a:t>rd</a:t>
                      </a:r>
                      <a:r>
                        <a:rPr kumimoji="0" lang="en-US" altLang="ko-KR" sz="1000" b="1" i="0" u="none" strike="noStrike" cap="none" normalizeH="0" baseline="0" smtClean="0">
                          <a:ln>
                            <a:noFill/>
                          </a:ln>
                          <a:solidFill>
                            <a:srgbClr val="0070C0"/>
                          </a:solidFill>
                          <a:effectLst/>
                          <a:latin typeface="Arial" pitchFamily="34" charset="0"/>
                          <a:ea typeface="굴림" charset="-127"/>
                        </a:rPr>
                        <a:t> party CAE solvers, Post Processors, in-house CAE applications.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TBD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ChangeArrowheads="1"/>
          </p:cNvSpPr>
          <p:nvPr/>
        </p:nvSpPr>
        <p:spPr bwMode="auto">
          <a:xfrm>
            <a:off x="266065" y="363538"/>
            <a:ext cx="4752975" cy="468312"/>
          </a:xfrm>
          <a:prstGeom prst="rect">
            <a:avLst/>
          </a:prstGeom>
          <a:noFill/>
          <a:ln w="9525">
            <a:noFill/>
            <a:miter lim="800000"/>
            <a:headEnd/>
            <a:tailEnd/>
          </a:ln>
        </p:spPr>
        <p:txBody>
          <a:bodyPr/>
          <a:lstStyle/>
          <a:p>
            <a:pPr eaLnBrk="1" latinLnBrk="1" hangingPunct="1"/>
            <a:r>
              <a:rPr lang="en-US" altLang="ko-KR" sz="2400" b="1" dirty="0" err="1">
                <a:latin typeface="Gill Sans MT" pitchFamily="34" charset="0"/>
                <a:ea typeface="굴림" charset="-127"/>
                <a:cs typeface="Arial" pitchFamily="34" charset="0"/>
              </a:rPr>
              <a:t>VCollab</a:t>
            </a:r>
            <a:r>
              <a:rPr lang="ko-KR" altLang="en-US" sz="2400" b="1" dirty="0">
                <a:latin typeface="Gill Sans MT" pitchFamily="34" charset="0"/>
                <a:ea typeface="굴림" charset="-127"/>
                <a:cs typeface="Arial" pitchFamily="34" charset="0"/>
              </a:rPr>
              <a:t> </a:t>
            </a:r>
            <a:r>
              <a:rPr lang="en-US" altLang="ko-KR" sz="2400" b="1" dirty="0" smtClean="0">
                <a:latin typeface="Gill Sans MT" pitchFamily="34" charset="0"/>
                <a:ea typeface="굴림" charset="-127"/>
                <a:cs typeface="Arial" pitchFamily="34" charset="0"/>
              </a:rPr>
              <a:t>New Products in 2011    </a:t>
            </a:r>
            <a:endParaRPr lang="en-US" altLang="ko-KR" sz="2400" b="1" dirty="0">
              <a:latin typeface="Gill Sans MT" pitchFamily="34" charset="0"/>
              <a:ea typeface="굴림" charset="-127"/>
              <a:cs typeface="Arial" pitchFamily="34" charset="0"/>
            </a:endParaRPr>
          </a:p>
        </p:txBody>
      </p:sp>
      <p:graphicFrame>
        <p:nvGraphicFramePr>
          <p:cNvPr id="125955" name="Group 3"/>
          <p:cNvGraphicFramePr>
            <a:graphicFrameLocks noGrp="1"/>
          </p:cNvGraphicFramePr>
          <p:nvPr/>
        </p:nvGraphicFramePr>
        <p:xfrm>
          <a:off x="335281" y="2072640"/>
          <a:ext cx="8463279" cy="2376995"/>
        </p:xfrm>
        <a:graphic>
          <a:graphicData uri="http://schemas.openxmlformats.org/drawingml/2006/table">
            <a:tbl>
              <a:tblPr/>
              <a:tblGrid>
                <a:gridCol w="2370568"/>
                <a:gridCol w="4474337"/>
                <a:gridCol w="1618374"/>
              </a:tblGrid>
              <a:tr h="282893">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dirty="0" smtClean="0">
                          <a:ln>
                            <a:noFill/>
                          </a:ln>
                          <a:solidFill>
                            <a:schemeClr val="bg1"/>
                          </a:solidFill>
                          <a:effectLst/>
                          <a:latin typeface="Arial" pitchFamily="34" charset="0"/>
                          <a:ea typeface="굴림" charset="-127"/>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smtClean="0">
                          <a:ln>
                            <a:noFill/>
                          </a:ln>
                          <a:solidFill>
                            <a:schemeClr val="bg1"/>
                          </a:solidFill>
                          <a:effectLst/>
                          <a:latin typeface="Arial" pitchFamily="34" charset="0"/>
                          <a:ea typeface="굴림" charset="-127"/>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smtClean="0">
                          <a:ln>
                            <a:noFill/>
                          </a:ln>
                          <a:solidFill>
                            <a:schemeClr val="bg1"/>
                          </a:solidFill>
                          <a:effectLst/>
                          <a:latin typeface="Arial" pitchFamily="34" charset="0"/>
                          <a:ea typeface="굴림" charset="-127"/>
                        </a:rPr>
                        <a:t>License Model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r>
              <a:tr h="1078547">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dirty="0" err="1" smtClean="0">
                          <a:ln>
                            <a:noFill/>
                          </a:ln>
                          <a:solidFill>
                            <a:srgbClr val="254061"/>
                          </a:solidFill>
                          <a:effectLst/>
                          <a:latin typeface="Arial" pitchFamily="34" charset="0"/>
                          <a:ea typeface="굴림" charset="-127"/>
                        </a:rPr>
                        <a:t>VMoveCAD</a:t>
                      </a:r>
                      <a:endParaRPr kumimoji="0" lang="en-US" altLang="ko-KR" sz="1000" b="1" i="0" u="none" strike="noStrike" cap="none" normalizeH="0" baseline="0" dirty="0" smtClean="0">
                        <a:ln>
                          <a:noFill/>
                        </a:ln>
                        <a:solidFill>
                          <a:srgbClr val="254061"/>
                        </a:solidFill>
                        <a:effectLst/>
                        <a:latin typeface="Arial" pitchFamily="34" charset="0"/>
                        <a:ea typeface="굴림" charset="-127"/>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dirty="0" smtClean="0">
                          <a:ln>
                            <a:noFill/>
                          </a:ln>
                          <a:solidFill>
                            <a:srgbClr val="0070C0"/>
                          </a:solidFill>
                          <a:effectLst/>
                          <a:latin typeface="Arial" pitchFamily="34" charset="0"/>
                          <a:ea typeface="굴림" charset="-127"/>
                        </a:rPr>
                        <a:t>CAD Data Translator</a:t>
                      </a:r>
                      <a:endParaRPr kumimoji="0" lang="en-US" altLang="ko-KR" sz="1000" b="1" i="0" u="none" strike="noStrike" cap="none" normalizeH="0" baseline="0" dirty="0" smtClean="0">
                        <a:ln>
                          <a:noFill/>
                        </a:ln>
                        <a:solidFill>
                          <a:srgbClr val="0070C0"/>
                        </a:solidFill>
                        <a:effectLst/>
                        <a:latin typeface="Arial" pitchFamily="34" charset="0"/>
                        <a:ea typeface="굴림" charset="-127"/>
                      </a:endParaRP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Works in Batch Mode as well as GUI Mode.  Generates light weight CAX files from CAD</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files.  Also generates Meta Data files in XML format.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FlexLM</a:t>
                      </a:r>
                      <a:r>
                        <a:rPr kumimoji="0" lang="en-US" altLang="ko-KR" sz="1000" b="0" i="0" u="none" strike="noStrike" cap="none" normalizeH="0" baseline="0" dirty="0" smtClean="0">
                          <a:ln>
                            <a:noFill/>
                          </a:ln>
                          <a:solidFill>
                            <a:schemeClr val="tx1"/>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Floating- LAN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Floating- WAN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dirty="0" smtClean="0">
                          <a:ln>
                            <a:noFill/>
                          </a:ln>
                          <a:solidFill>
                            <a:srgbClr val="254061"/>
                          </a:solidFill>
                          <a:effectLst/>
                          <a:latin typeface="Arial" pitchFamily="34" charset="0"/>
                          <a:ea typeface="굴림" charset="-127"/>
                        </a:rPr>
                        <a:t>JT2CAX and CAX2JT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dirty="0" smtClean="0">
                          <a:ln>
                            <a:noFill/>
                          </a:ln>
                          <a:solidFill>
                            <a:srgbClr val="0070C0"/>
                          </a:solidFill>
                          <a:effectLst/>
                          <a:latin typeface="Arial" pitchFamily="34" charset="0"/>
                          <a:ea typeface="굴림" charset="-127"/>
                        </a:rPr>
                        <a:t>JT inter operability</a:t>
                      </a:r>
                      <a:endParaRPr kumimoji="0" lang="en-US" altLang="ko-KR" sz="1000" b="1" i="0" u="none" strike="noStrike" cap="none" normalizeH="0" baseline="0" dirty="0" smtClean="0">
                        <a:ln>
                          <a:noFill/>
                        </a:ln>
                        <a:solidFill>
                          <a:srgbClr val="0070C0"/>
                        </a:solidFill>
                        <a:effectLst/>
                        <a:latin typeface="Arial" pitchFamily="34" charset="0"/>
                        <a:ea typeface="굴림" charset="-127"/>
                      </a:endParaRP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Provide tools to interoperable with JT.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FlexLM</a:t>
                      </a:r>
                      <a:r>
                        <a:rPr kumimoji="0" lang="en-US" altLang="ko-KR" sz="1000" b="0" i="0" u="none" strike="noStrike" cap="none" normalizeH="0" baseline="0" dirty="0" smtClean="0">
                          <a:ln>
                            <a:noFill/>
                          </a:ln>
                          <a:solidFill>
                            <a:schemeClr val="tx1"/>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Node Lock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Named User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49250" y="344488"/>
            <a:ext cx="3028950" cy="668337"/>
          </a:xfrm>
        </p:spPr>
        <p:txBody>
          <a:bodyPr/>
          <a:lstStyle/>
          <a:p>
            <a:r>
              <a:rPr lang="en-US" sz="3200" smtClean="0"/>
              <a:t>Share CAX</a:t>
            </a:r>
            <a:r>
              <a:rPr lang="en-US" smtClean="0"/>
              <a:t> </a:t>
            </a:r>
          </a:p>
        </p:txBody>
      </p:sp>
      <p:sp>
        <p:nvSpPr>
          <p:cNvPr id="19459" name="Rectangle 3"/>
          <p:cNvSpPr>
            <a:spLocks noGrp="1" noChangeArrowheads="1"/>
          </p:cNvSpPr>
          <p:nvPr>
            <p:ph idx="1"/>
          </p:nvPr>
        </p:nvSpPr>
        <p:spPr/>
        <p:txBody>
          <a:bodyPr/>
          <a:lstStyle/>
          <a:p>
            <a:r>
              <a:rPr lang="en-US" smtClean="0"/>
              <a:t>Thru e-mail</a:t>
            </a:r>
          </a:p>
          <a:p>
            <a:r>
              <a:rPr lang="en-US" smtClean="0"/>
              <a:t>Thru PowerPoint or Word or Excel</a:t>
            </a:r>
          </a:p>
          <a:p>
            <a:r>
              <a:rPr lang="en-US" smtClean="0"/>
              <a:t>Thru WEB Page</a:t>
            </a:r>
          </a:p>
          <a:p>
            <a:r>
              <a:rPr lang="en-US" smtClean="0"/>
              <a:t>Thru SharePoint or other portals</a:t>
            </a:r>
          </a:p>
          <a:p>
            <a:r>
              <a:rPr lang="en-US" smtClean="0"/>
              <a:t>Thru PLM</a:t>
            </a:r>
          </a:p>
          <a:p>
            <a:r>
              <a:rPr lang="en-US" smtClean="0"/>
              <a:t>Thru SLM</a:t>
            </a:r>
          </a:p>
          <a:p>
            <a:r>
              <a:rPr lang="en-US" smtClean="0"/>
              <a:t>Thru ERP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2438" y="425450"/>
            <a:ext cx="4212918" cy="538163"/>
          </a:xfrm>
        </p:spPr>
        <p:txBody>
          <a:bodyPr/>
          <a:lstStyle/>
          <a:p>
            <a:r>
              <a:rPr lang="en-US" sz="3200" dirty="0" smtClean="0"/>
              <a:t>Company Overview</a:t>
            </a:r>
          </a:p>
        </p:txBody>
      </p:sp>
      <p:sp>
        <p:nvSpPr>
          <p:cNvPr id="6147" name="Rectangle 3"/>
          <p:cNvSpPr>
            <a:spLocks noGrp="1" noChangeArrowheads="1"/>
          </p:cNvSpPr>
          <p:nvPr>
            <p:ph idx="1"/>
          </p:nvPr>
        </p:nvSpPr>
        <p:spPr>
          <a:xfrm>
            <a:off x="422170" y="1868745"/>
            <a:ext cx="8598005" cy="3960556"/>
          </a:xfrm>
        </p:spPr>
        <p:txBody>
          <a:bodyPr/>
          <a:lstStyle/>
          <a:p>
            <a:r>
              <a:rPr lang="en-US" sz="2000" dirty="0" smtClean="0"/>
              <a:t>Privately owned, Visual Collaboration Technologies Inc. (VCTI)  is a software solutions company. Founded in Yr 2000.</a:t>
            </a:r>
          </a:p>
          <a:p>
            <a:r>
              <a:rPr lang="en-US" sz="2000" dirty="0" smtClean="0"/>
              <a:t>Headquartered in Troy, Michigan with offices in Texas and Bangalore</a:t>
            </a:r>
          </a:p>
          <a:p>
            <a:r>
              <a:rPr lang="en-US" sz="2000" dirty="0" smtClean="0"/>
              <a:t>Technology partnerships with ANSYS, MSC, ESI, CD ADAPCO, </a:t>
            </a:r>
            <a:r>
              <a:rPr lang="en-US" sz="2000" dirty="0" err="1" smtClean="0"/>
              <a:t>Dassault</a:t>
            </a:r>
            <a:r>
              <a:rPr lang="en-US" sz="2000" dirty="0" smtClean="0"/>
              <a:t>  </a:t>
            </a:r>
            <a:r>
              <a:rPr lang="en-US" sz="2000" dirty="0" err="1" smtClean="0"/>
              <a:t>Systemes</a:t>
            </a:r>
            <a:r>
              <a:rPr lang="en-US" sz="2000" dirty="0" smtClean="0"/>
              <a:t> </a:t>
            </a:r>
            <a:r>
              <a:rPr lang="en-US" sz="2000" dirty="0" err="1" smtClean="0"/>
              <a:t>Simulia</a:t>
            </a:r>
            <a:r>
              <a:rPr lang="en-US" sz="2000" dirty="0" smtClean="0"/>
              <a:t>, Siemens PLM, Phoenix Integration, JOTNE </a:t>
            </a:r>
            <a:r>
              <a:rPr lang="en-US" sz="2000" dirty="0" err="1" smtClean="0"/>
              <a:t>e.t.c</a:t>
            </a:r>
            <a:r>
              <a:rPr lang="en-US" sz="2000" dirty="0" smtClean="0"/>
              <a:t> </a:t>
            </a:r>
          </a:p>
          <a:p>
            <a:r>
              <a:rPr lang="en-US" sz="2000" dirty="0" err="1" smtClean="0"/>
              <a:t>VCollab</a:t>
            </a:r>
            <a:r>
              <a:rPr lang="en-US" sz="2000" dirty="0" smtClean="0"/>
              <a:t> is part of the SDM Working Group at NAFEMS </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0988" y="355600"/>
            <a:ext cx="6022975" cy="538163"/>
          </a:xfrm>
        </p:spPr>
        <p:txBody>
          <a:bodyPr/>
          <a:lstStyle/>
          <a:p>
            <a:r>
              <a:rPr lang="en-US" sz="3200" dirty="0" smtClean="0"/>
              <a:t>Multi </a:t>
            </a:r>
            <a:r>
              <a:rPr lang="en-US" sz="3200" dirty="0" err="1" smtClean="0"/>
              <a:t>CAx</a:t>
            </a:r>
            <a:r>
              <a:rPr lang="en-US" sz="3200" dirty="0" smtClean="0"/>
              <a:t> Data visualization</a:t>
            </a:r>
          </a:p>
        </p:txBody>
      </p:sp>
      <p:pic>
        <p:nvPicPr>
          <p:cNvPr id="17411" name="Picture 3" descr="aero-vcollabpro3d_aero"/>
          <p:cNvPicPr>
            <a:picLocks noChangeAspect="1" noChangeArrowheads="1"/>
          </p:cNvPicPr>
          <p:nvPr/>
        </p:nvPicPr>
        <p:blipFill>
          <a:blip r:embed="rId2" cstate="print"/>
          <a:srcRect/>
          <a:stretch>
            <a:fillRect/>
          </a:stretch>
        </p:blipFill>
        <p:spPr bwMode="auto">
          <a:xfrm>
            <a:off x="285750" y="1030288"/>
            <a:ext cx="7883525" cy="5256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ChangeArrowheads="1"/>
          </p:cNvSpPr>
          <p:nvPr/>
        </p:nvSpPr>
        <p:spPr bwMode="auto">
          <a:xfrm>
            <a:off x="276225" y="363538"/>
            <a:ext cx="7999413" cy="468312"/>
          </a:xfrm>
          <a:prstGeom prst="rect">
            <a:avLst/>
          </a:prstGeom>
          <a:noFill/>
          <a:ln w="9525">
            <a:noFill/>
            <a:miter lim="800000"/>
            <a:headEnd/>
            <a:tailEnd/>
          </a:ln>
        </p:spPr>
        <p:txBody>
          <a:bodyPr/>
          <a:lstStyle/>
          <a:p>
            <a:pPr eaLnBrk="1" latinLnBrk="1" hangingPunct="1"/>
            <a:r>
              <a:rPr lang="en-US" altLang="ko-KR" sz="2400" b="1">
                <a:latin typeface="Gill Sans MT" pitchFamily="34" charset="0"/>
                <a:ea typeface="굴림" charset="-127"/>
                <a:cs typeface="Arial" pitchFamily="34" charset="0"/>
              </a:rPr>
              <a:t>VCollab</a:t>
            </a:r>
            <a:r>
              <a:rPr lang="ko-KR" altLang="en-US" sz="2400" b="1">
                <a:latin typeface="Gill Sans MT" pitchFamily="34" charset="0"/>
                <a:ea typeface="굴림" charset="-127"/>
                <a:cs typeface="Arial" pitchFamily="34" charset="0"/>
              </a:rPr>
              <a:t> </a:t>
            </a:r>
            <a:r>
              <a:rPr lang="en-US" altLang="ko-KR" sz="2400" b="1">
                <a:latin typeface="Gill Sans MT" pitchFamily="34" charset="0"/>
                <a:ea typeface="굴림" charset="-127"/>
                <a:cs typeface="Arial" pitchFamily="34" charset="0"/>
              </a:rPr>
              <a:t>Product Configuration</a:t>
            </a:r>
          </a:p>
        </p:txBody>
      </p:sp>
      <p:graphicFrame>
        <p:nvGraphicFramePr>
          <p:cNvPr id="125955" name="Group 3"/>
          <p:cNvGraphicFramePr>
            <a:graphicFrameLocks noGrp="1"/>
          </p:cNvGraphicFramePr>
          <p:nvPr/>
        </p:nvGraphicFramePr>
        <p:xfrm>
          <a:off x="203200" y="1524000"/>
          <a:ext cx="8737601" cy="4736338"/>
        </p:xfrm>
        <a:graphic>
          <a:graphicData uri="http://schemas.openxmlformats.org/drawingml/2006/table">
            <a:tbl>
              <a:tblPr/>
              <a:tblGrid>
                <a:gridCol w="2398457"/>
                <a:gridCol w="4526977"/>
                <a:gridCol w="1812167"/>
              </a:tblGrid>
              <a:tr h="282893">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dirty="0" smtClean="0">
                          <a:ln>
                            <a:noFill/>
                          </a:ln>
                          <a:solidFill>
                            <a:schemeClr val="bg1"/>
                          </a:solidFill>
                          <a:effectLst/>
                          <a:latin typeface="Arial" pitchFamily="34" charset="0"/>
                          <a:ea typeface="굴림" charset="-127"/>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smtClean="0">
                          <a:ln>
                            <a:noFill/>
                          </a:ln>
                          <a:solidFill>
                            <a:schemeClr val="bg1"/>
                          </a:solidFill>
                          <a:effectLst/>
                          <a:latin typeface="Arial" pitchFamily="34" charset="0"/>
                          <a:ea typeface="굴림" charset="-127"/>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smtClean="0">
                          <a:ln>
                            <a:noFill/>
                          </a:ln>
                          <a:solidFill>
                            <a:schemeClr val="bg1"/>
                          </a:solidFill>
                          <a:effectLst/>
                          <a:latin typeface="Arial" pitchFamily="34" charset="0"/>
                          <a:ea typeface="굴림" charset="-127"/>
                        </a:rPr>
                        <a:t>License Model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r>
              <a:tr h="1078547">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smtClean="0">
                          <a:ln>
                            <a:noFill/>
                          </a:ln>
                          <a:solidFill>
                            <a:srgbClr val="254061"/>
                          </a:solidFill>
                          <a:effectLst/>
                          <a:latin typeface="Arial" pitchFamily="34" charset="0"/>
                          <a:ea typeface="굴림" charset="-127"/>
                        </a:rPr>
                        <a:t>VMoveCAE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smtClean="0">
                          <a:ln>
                            <a:noFill/>
                          </a:ln>
                          <a:solidFill>
                            <a:srgbClr val="0070C0"/>
                          </a:solidFill>
                          <a:effectLst/>
                          <a:latin typeface="Arial" pitchFamily="34" charset="0"/>
                          <a:ea typeface="굴림" charset="-127"/>
                        </a:rPr>
                        <a:t>CAE Data Translator</a:t>
                      </a:r>
                      <a:endParaRPr kumimoji="0" lang="en-US" altLang="ko-KR" sz="1000" b="1" i="0" u="none" strike="noStrike" cap="none" normalizeH="0" baseline="0" smtClean="0">
                        <a:ln>
                          <a:noFill/>
                        </a:ln>
                        <a:solidFill>
                          <a:srgbClr val="0070C0"/>
                        </a:solidFill>
                        <a:effectLst/>
                        <a:latin typeface="Arial" pitchFamily="34" charset="0"/>
                        <a:ea typeface="굴림" charset="-127"/>
                      </a:endParaRP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Works in Batch Mode as well as GUI Mode.  Generates light weight CAX files from CAE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results files.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FlexLM</a:t>
                      </a:r>
                      <a:r>
                        <a:rPr kumimoji="0" lang="en-US" altLang="ko-KR" sz="1000" b="0" i="0" u="none" strike="noStrike" cap="none" normalizeH="0" baseline="0" dirty="0" smtClean="0">
                          <a:ln>
                            <a:noFill/>
                          </a:ln>
                          <a:solidFill>
                            <a:schemeClr val="tx1"/>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Floating- LAN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Floating- WAN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dirty="0" err="1" smtClean="0">
                          <a:ln>
                            <a:noFill/>
                          </a:ln>
                          <a:solidFill>
                            <a:srgbClr val="254061"/>
                          </a:solidFill>
                          <a:effectLst/>
                          <a:latin typeface="Arial" pitchFamily="34" charset="0"/>
                          <a:ea typeface="굴림" charset="-127"/>
                        </a:rPr>
                        <a:t>VCollab</a:t>
                      </a:r>
                      <a:r>
                        <a:rPr kumimoji="0" lang="en-US" altLang="ko-KR" sz="1000" b="1" i="0" u="none" strike="noStrike" cap="none" normalizeH="0" baseline="0" dirty="0" smtClean="0">
                          <a:ln>
                            <a:noFill/>
                          </a:ln>
                          <a:solidFill>
                            <a:srgbClr val="254061"/>
                          </a:solidFill>
                          <a:effectLst/>
                          <a:latin typeface="Arial" pitchFamily="34" charset="0"/>
                          <a:ea typeface="굴림" charset="-127"/>
                        </a:rPr>
                        <a:t> Presenter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dirty="0" smtClean="0">
                          <a:ln>
                            <a:noFill/>
                          </a:ln>
                          <a:solidFill>
                            <a:srgbClr val="0070C0"/>
                          </a:solidFill>
                          <a:effectLst/>
                          <a:latin typeface="Arial" pitchFamily="34" charset="0"/>
                          <a:ea typeface="굴림" charset="-127"/>
                        </a:rPr>
                        <a:t>Light Weight CAE viewer</a:t>
                      </a:r>
                      <a:r>
                        <a:rPr kumimoji="0" lang="en-US" altLang="ko-KR" sz="1000" b="1" i="0" u="none" strike="noStrike" cap="none" normalizeH="0" baseline="0" dirty="0" smtClean="0">
                          <a:ln>
                            <a:noFill/>
                          </a:ln>
                          <a:solidFill>
                            <a:srgbClr val="0070C0"/>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To view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VCollab</a:t>
                      </a:r>
                      <a:r>
                        <a:rPr kumimoji="0" lang="en-US" altLang="ko-KR" sz="1000" b="0" i="0" u="none" strike="noStrike" cap="none" normalizeH="0" baseline="0" dirty="0" smtClean="0">
                          <a:ln>
                            <a:noFill/>
                          </a:ln>
                          <a:solidFill>
                            <a:schemeClr val="tx1"/>
                          </a:solidFill>
                          <a:effectLst/>
                          <a:latin typeface="Arial" pitchFamily="34" charset="0"/>
                          <a:ea typeface="굴림" charset="-127"/>
                        </a:rPr>
                        <a:t> CAX files.  Extends visualization to decision support. Works within MS Office, MS SharePoint and Web Browser integration.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FlexLM</a:t>
                      </a:r>
                      <a:r>
                        <a:rPr kumimoji="0" lang="en-US" altLang="ko-KR" sz="1000" b="0" i="0" u="none" strike="noStrike" cap="none" normalizeH="0" baseline="0" dirty="0" smtClean="0">
                          <a:ln>
                            <a:noFill/>
                          </a:ln>
                          <a:solidFill>
                            <a:schemeClr val="tx1"/>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Node Lock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Named User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880">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smtClean="0">
                          <a:ln>
                            <a:noFill/>
                          </a:ln>
                          <a:solidFill>
                            <a:srgbClr val="254061"/>
                          </a:solidFill>
                          <a:effectLst/>
                          <a:latin typeface="Arial" pitchFamily="34" charset="0"/>
                          <a:ea typeface="굴림" charset="-127"/>
                        </a:rPr>
                        <a:t>VCollab Professional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dirty="0" smtClean="0">
                          <a:ln>
                            <a:noFill/>
                          </a:ln>
                          <a:solidFill>
                            <a:srgbClr val="0070C0"/>
                          </a:solidFill>
                          <a:effectLst/>
                          <a:latin typeface="Arial" pitchFamily="34" charset="0"/>
                          <a:ea typeface="굴림" charset="-127"/>
                        </a:rPr>
                        <a:t>Thick Client / DMU type tool for CAX</a:t>
                      </a:r>
                      <a:endParaRPr kumimoji="0" lang="en-US" altLang="ko-KR" sz="1000" b="1" i="0" u="none" strike="noStrike" cap="none" normalizeH="0" baseline="0" dirty="0" smtClean="0">
                        <a:ln>
                          <a:noFill/>
                        </a:ln>
                        <a:solidFill>
                          <a:srgbClr val="0070C0"/>
                        </a:solidFill>
                        <a:effectLst/>
                        <a:latin typeface="Arial" pitchFamily="34" charset="0"/>
                        <a:ea typeface="굴림" charset="-127"/>
                      </a:endParaRP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Multiple model overlays, Parts and Results filtering, Annotations, Viewpoints,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Walkthrus</a:t>
                      </a:r>
                      <a:r>
                        <a:rPr kumimoji="0" lang="en-US" altLang="ko-KR" sz="1000" b="0" i="0" u="none" strike="noStrike" cap="none" normalizeH="0" baseline="0" dirty="0" smtClean="0">
                          <a:ln>
                            <a:noFill/>
                          </a:ln>
                          <a:solidFill>
                            <a:schemeClr val="tx1"/>
                          </a:solidFill>
                          <a:effectLst/>
                          <a:latin typeface="Arial" pitchFamily="34" charset="0"/>
                          <a:ea typeface="굴림" charset="-127"/>
                        </a:rPr>
                        <a:t>, AVI/GIF Animations, Stereo Views can be created.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-FlexLM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-Floating-LAN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-Floating-WAN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025">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smtClean="0">
                          <a:ln>
                            <a:noFill/>
                          </a:ln>
                          <a:solidFill>
                            <a:srgbClr val="006600"/>
                          </a:solidFill>
                          <a:effectLst/>
                          <a:latin typeface="Arial" pitchFamily="34" charset="0"/>
                          <a:ea typeface="굴림" charset="-127"/>
                        </a:rPr>
                        <a:t>VCollab Presenter Lite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smtClean="0">
                          <a:ln>
                            <a:noFill/>
                          </a:ln>
                          <a:solidFill>
                            <a:srgbClr val="00B050"/>
                          </a:solidFill>
                          <a:effectLst/>
                          <a:latin typeface="Arial" pitchFamily="34" charset="0"/>
                          <a:ea typeface="굴림" charset="-127"/>
                        </a:rPr>
                        <a:t>Light Weight CAE viewer</a:t>
                      </a:r>
                      <a:r>
                        <a:rPr kumimoji="0" lang="en-US" altLang="ko-KR" sz="1000" b="1" i="0" u="none" strike="noStrike" cap="none" normalizeH="0" baseline="0" smtClean="0">
                          <a:ln>
                            <a:noFill/>
                          </a:ln>
                          <a:solidFill>
                            <a:srgbClr val="00B050"/>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(w/ Limited Functionality)</a:t>
                      </a:r>
                      <a:endParaRPr kumimoji="0" lang="en-US" altLang="ko-KR" sz="1000" b="1" i="0" u="none" strike="noStrike" cap="none" normalizeH="0" baseline="0" smtClean="0">
                        <a:ln>
                          <a:noFill/>
                        </a:ln>
                        <a:solidFill>
                          <a:srgbClr val="0070C0"/>
                        </a:solidFill>
                        <a:effectLst/>
                        <a:latin typeface="Arial" pitchFamily="34" charset="0"/>
                        <a:ea typeface="굴림"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smtClean="0">
                          <a:ln>
                            <a:noFill/>
                          </a:ln>
                          <a:solidFill>
                            <a:schemeClr val="tx1"/>
                          </a:solidFill>
                          <a:effectLst/>
                          <a:latin typeface="Arial" pitchFamily="34" charset="0"/>
                          <a:ea typeface="굴림" charset="-127"/>
                        </a:rPr>
                        <a:t>Free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dirty="0" err="1" smtClean="0">
                          <a:ln>
                            <a:noFill/>
                          </a:ln>
                          <a:solidFill>
                            <a:srgbClr val="006600"/>
                          </a:solidFill>
                          <a:effectLst/>
                          <a:latin typeface="Arial" pitchFamily="34" charset="0"/>
                          <a:ea typeface="굴림" charset="-127"/>
                        </a:rPr>
                        <a:t>VMoveAPI</a:t>
                      </a:r>
                      <a:endParaRPr kumimoji="0" lang="en-US" altLang="ko-KR" sz="1000" b="1" i="0" u="none" strike="noStrike" cap="none" normalizeH="0" baseline="0" dirty="0" smtClean="0">
                        <a:ln>
                          <a:noFill/>
                        </a:ln>
                        <a:solidFill>
                          <a:srgbClr val="006600"/>
                        </a:solidFill>
                        <a:effectLst/>
                        <a:latin typeface="Arial" pitchFamily="34" charset="0"/>
                        <a:ea typeface="굴림" charset="-127"/>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smtClean="0">
                          <a:ln>
                            <a:noFill/>
                          </a:ln>
                          <a:solidFill>
                            <a:srgbClr val="0070C0"/>
                          </a:solidFill>
                          <a:effectLst/>
                          <a:latin typeface="Arial" pitchFamily="34" charset="0"/>
                          <a:ea typeface="굴림" charset="-127"/>
                        </a:rPr>
                        <a:t>Provides ability to write CAX files from 3</a:t>
                      </a:r>
                      <a:r>
                        <a:rPr kumimoji="0" lang="en-US" altLang="ko-KR" sz="1000" b="1" i="0" u="none" strike="noStrike" cap="none" normalizeH="0" baseline="30000" smtClean="0">
                          <a:ln>
                            <a:noFill/>
                          </a:ln>
                          <a:solidFill>
                            <a:srgbClr val="0070C0"/>
                          </a:solidFill>
                          <a:effectLst/>
                          <a:latin typeface="Arial" pitchFamily="34" charset="0"/>
                          <a:ea typeface="굴림" charset="-127"/>
                        </a:rPr>
                        <a:t>rd</a:t>
                      </a:r>
                      <a:r>
                        <a:rPr kumimoji="0" lang="en-US" altLang="ko-KR" sz="1000" b="1" i="0" u="none" strike="noStrike" cap="none" normalizeH="0" baseline="0" smtClean="0">
                          <a:ln>
                            <a:noFill/>
                          </a:ln>
                          <a:solidFill>
                            <a:srgbClr val="0070C0"/>
                          </a:solidFill>
                          <a:effectLst/>
                          <a:latin typeface="Arial" pitchFamily="34" charset="0"/>
                          <a:ea typeface="굴림" charset="-127"/>
                        </a:rPr>
                        <a:t> party CAE solvers, Post Processors, in-house CAE applications.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TBD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ChangeArrowheads="1"/>
          </p:cNvSpPr>
          <p:nvPr/>
        </p:nvSpPr>
        <p:spPr bwMode="auto">
          <a:xfrm>
            <a:off x="266065" y="363538"/>
            <a:ext cx="4752975" cy="468312"/>
          </a:xfrm>
          <a:prstGeom prst="rect">
            <a:avLst/>
          </a:prstGeom>
          <a:noFill/>
          <a:ln w="9525">
            <a:noFill/>
            <a:miter lim="800000"/>
            <a:headEnd/>
            <a:tailEnd/>
          </a:ln>
        </p:spPr>
        <p:txBody>
          <a:bodyPr/>
          <a:lstStyle/>
          <a:p>
            <a:pPr eaLnBrk="1" latinLnBrk="1" hangingPunct="1"/>
            <a:r>
              <a:rPr lang="en-US" altLang="ko-KR" sz="2400" b="1" dirty="0" err="1">
                <a:latin typeface="Gill Sans MT" pitchFamily="34" charset="0"/>
                <a:ea typeface="굴림" charset="-127"/>
                <a:cs typeface="Arial" pitchFamily="34" charset="0"/>
              </a:rPr>
              <a:t>VCollab</a:t>
            </a:r>
            <a:r>
              <a:rPr lang="ko-KR" altLang="en-US" sz="2400" b="1" dirty="0">
                <a:latin typeface="Gill Sans MT" pitchFamily="34" charset="0"/>
                <a:ea typeface="굴림" charset="-127"/>
                <a:cs typeface="Arial" pitchFamily="34" charset="0"/>
              </a:rPr>
              <a:t> </a:t>
            </a:r>
            <a:r>
              <a:rPr lang="en-US" altLang="ko-KR" sz="2400" b="1" dirty="0" smtClean="0">
                <a:latin typeface="Gill Sans MT" pitchFamily="34" charset="0"/>
                <a:ea typeface="굴림" charset="-127"/>
                <a:cs typeface="Arial" pitchFamily="34" charset="0"/>
              </a:rPr>
              <a:t>New Products in 2011    </a:t>
            </a:r>
            <a:endParaRPr lang="en-US" altLang="ko-KR" sz="2400" b="1" dirty="0">
              <a:latin typeface="Gill Sans MT" pitchFamily="34" charset="0"/>
              <a:ea typeface="굴림" charset="-127"/>
              <a:cs typeface="Arial" pitchFamily="34" charset="0"/>
            </a:endParaRPr>
          </a:p>
        </p:txBody>
      </p:sp>
      <p:graphicFrame>
        <p:nvGraphicFramePr>
          <p:cNvPr id="125955" name="Group 3"/>
          <p:cNvGraphicFramePr>
            <a:graphicFrameLocks noGrp="1"/>
          </p:cNvGraphicFramePr>
          <p:nvPr/>
        </p:nvGraphicFramePr>
        <p:xfrm>
          <a:off x="335281" y="2072640"/>
          <a:ext cx="8463279" cy="2376995"/>
        </p:xfrm>
        <a:graphic>
          <a:graphicData uri="http://schemas.openxmlformats.org/drawingml/2006/table">
            <a:tbl>
              <a:tblPr/>
              <a:tblGrid>
                <a:gridCol w="2370568"/>
                <a:gridCol w="4474337"/>
                <a:gridCol w="1618374"/>
              </a:tblGrid>
              <a:tr h="282893">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dirty="0" smtClean="0">
                          <a:ln>
                            <a:noFill/>
                          </a:ln>
                          <a:solidFill>
                            <a:schemeClr val="bg1"/>
                          </a:solidFill>
                          <a:effectLst/>
                          <a:latin typeface="Arial" pitchFamily="34" charset="0"/>
                          <a:ea typeface="굴림" charset="-127"/>
                        </a:rPr>
                        <a:t>Product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smtClean="0">
                          <a:ln>
                            <a:noFill/>
                          </a:ln>
                          <a:solidFill>
                            <a:schemeClr val="bg1"/>
                          </a:solidFill>
                          <a:effectLst/>
                          <a:latin typeface="Arial" pitchFamily="34" charset="0"/>
                          <a:ea typeface="굴림" charset="-127"/>
                        </a:rPr>
                        <a:t>Description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600" b="1" i="0" u="none" strike="noStrike" cap="none" normalizeH="0" baseline="0" smtClean="0">
                          <a:ln>
                            <a:noFill/>
                          </a:ln>
                          <a:solidFill>
                            <a:schemeClr val="bg1"/>
                          </a:solidFill>
                          <a:effectLst/>
                          <a:latin typeface="Arial" pitchFamily="34" charset="0"/>
                          <a:ea typeface="굴림" charset="-127"/>
                        </a:rPr>
                        <a:t>License Model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00"/>
                    </a:solidFill>
                  </a:tcPr>
                </a:tc>
              </a:tr>
              <a:tr h="1078547">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dirty="0" err="1" smtClean="0">
                          <a:ln>
                            <a:noFill/>
                          </a:ln>
                          <a:solidFill>
                            <a:srgbClr val="254061"/>
                          </a:solidFill>
                          <a:effectLst/>
                          <a:latin typeface="Arial" pitchFamily="34" charset="0"/>
                          <a:ea typeface="굴림" charset="-127"/>
                        </a:rPr>
                        <a:t>VMoveCAD</a:t>
                      </a:r>
                      <a:endParaRPr kumimoji="0" lang="en-US" altLang="ko-KR" sz="1000" b="1" i="0" u="none" strike="noStrike" cap="none" normalizeH="0" baseline="0" dirty="0" smtClean="0">
                        <a:ln>
                          <a:noFill/>
                        </a:ln>
                        <a:solidFill>
                          <a:srgbClr val="254061"/>
                        </a:solidFill>
                        <a:effectLst/>
                        <a:latin typeface="Arial" pitchFamily="34" charset="0"/>
                        <a:ea typeface="굴림" charset="-127"/>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dirty="0" smtClean="0">
                          <a:ln>
                            <a:noFill/>
                          </a:ln>
                          <a:solidFill>
                            <a:srgbClr val="0070C0"/>
                          </a:solidFill>
                          <a:effectLst/>
                          <a:latin typeface="Arial" pitchFamily="34" charset="0"/>
                          <a:ea typeface="굴림" charset="-127"/>
                        </a:rPr>
                        <a:t>CAD Data Translator</a:t>
                      </a:r>
                      <a:endParaRPr kumimoji="0" lang="en-US" altLang="ko-KR" sz="1000" b="1" i="0" u="none" strike="noStrike" cap="none" normalizeH="0" baseline="0" dirty="0" smtClean="0">
                        <a:ln>
                          <a:noFill/>
                        </a:ln>
                        <a:solidFill>
                          <a:srgbClr val="0070C0"/>
                        </a:solidFill>
                        <a:effectLst/>
                        <a:latin typeface="Arial" pitchFamily="34" charset="0"/>
                        <a:ea typeface="굴림" charset="-127"/>
                      </a:endParaRP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Works in Batch Mode as well as GUI Mode.  Generates light weight CAX files from CAD</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files.  Also generates Meta Data files in XML format.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FlexLM</a:t>
                      </a:r>
                      <a:r>
                        <a:rPr kumimoji="0" lang="en-US" altLang="ko-KR" sz="1000" b="0" i="0" u="none" strike="noStrike" cap="none" normalizeH="0" baseline="0" dirty="0" smtClean="0">
                          <a:ln>
                            <a:noFill/>
                          </a:ln>
                          <a:solidFill>
                            <a:schemeClr val="tx1"/>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Floating- LAN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Floating- WAN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none" strike="noStrike" cap="none" normalizeH="0" baseline="0" dirty="0" smtClean="0">
                          <a:ln>
                            <a:noFill/>
                          </a:ln>
                          <a:solidFill>
                            <a:srgbClr val="254061"/>
                          </a:solidFill>
                          <a:effectLst/>
                          <a:latin typeface="Arial" pitchFamily="34" charset="0"/>
                          <a:ea typeface="굴림" charset="-127"/>
                        </a:rPr>
                        <a:t>JT2CAX and CAX2JT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1" i="0" u="sng" strike="noStrike" cap="none" normalizeH="0" baseline="0" dirty="0" smtClean="0">
                          <a:ln>
                            <a:noFill/>
                          </a:ln>
                          <a:solidFill>
                            <a:srgbClr val="0070C0"/>
                          </a:solidFill>
                          <a:effectLst/>
                          <a:latin typeface="Arial" pitchFamily="34" charset="0"/>
                          <a:ea typeface="굴림" charset="-127"/>
                        </a:rPr>
                        <a:t>JT inter operability</a:t>
                      </a:r>
                      <a:endParaRPr kumimoji="0" lang="en-US" altLang="ko-KR" sz="1000" b="1" i="0" u="none" strike="noStrike" cap="none" normalizeH="0" baseline="0" dirty="0" smtClean="0">
                        <a:ln>
                          <a:noFill/>
                        </a:ln>
                        <a:solidFill>
                          <a:srgbClr val="0070C0"/>
                        </a:solidFill>
                        <a:effectLst/>
                        <a:latin typeface="Arial" pitchFamily="34" charset="0"/>
                        <a:ea typeface="굴림" charset="-127"/>
                      </a:endParaRP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Provide tools to interoperable with JT.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a:t>
                      </a:r>
                      <a:r>
                        <a:rPr kumimoji="0" lang="en-US" altLang="ko-KR" sz="1000" b="0" i="0" u="none" strike="noStrike" cap="none" normalizeH="0" baseline="0" dirty="0" err="1" smtClean="0">
                          <a:ln>
                            <a:noFill/>
                          </a:ln>
                          <a:solidFill>
                            <a:schemeClr val="tx1"/>
                          </a:solidFill>
                          <a:effectLst/>
                          <a:latin typeface="Arial" pitchFamily="34" charset="0"/>
                          <a:ea typeface="굴림" charset="-127"/>
                        </a:rPr>
                        <a:t>FlexLM</a:t>
                      </a:r>
                      <a:r>
                        <a:rPr kumimoji="0" lang="en-US" altLang="ko-KR" sz="1000" b="0" i="0" u="none" strike="noStrike" cap="none" normalizeH="0" baseline="0" dirty="0" smtClean="0">
                          <a:ln>
                            <a:noFill/>
                          </a:ln>
                          <a:solidFill>
                            <a:schemeClr val="tx1"/>
                          </a:solidFill>
                          <a:effectLst/>
                          <a:latin typeface="Arial" pitchFamily="34" charset="0"/>
                          <a:ea typeface="굴림" charset="-127"/>
                        </a:rPr>
                        <a:t>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Node Lock  </a:t>
                      </a:r>
                    </a:p>
                    <a:p>
                      <a:pPr marL="0" marR="0" lvl="0" indent="0" algn="ctr" defTabSz="914400" rtl="0" eaLnBrk="0" fontAlgn="base" latinLnBrk="0" hangingPunct="0">
                        <a:lnSpc>
                          <a:spcPct val="120000"/>
                        </a:lnSpc>
                        <a:spcBef>
                          <a:spcPct val="20000"/>
                        </a:spcBef>
                        <a:spcAft>
                          <a:spcPct val="0"/>
                        </a:spcAft>
                        <a:buClr>
                          <a:srgbClr val="660066"/>
                        </a:buClr>
                        <a:buSzPct val="75000"/>
                        <a:buFont typeface="Wingdings" pitchFamily="2" charset="2"/>
                        <a:buNone/>
                        <a:tabLst/>
                      </a:pPr>
                      <a:r>
                        <a:rPr kumimoji="0" lang="en-US" altLang="ko-KR" sz="1000" b="0" i="0" u="none" strike="noStrike" cap="none" normalizeH="0" baseline="0" dirty="0" smtClean="0">
                          <a:ln>
                            <a:noFill/>
                          </a:ln>
                          <a:solidFill>
                            <a:schemeClr val="tx1"/>
                          </a:solidFill>
                          <a:effectLst/>
                          <a:latin typeface="Arial" pitchFamily="34" charset="0"/>
                          <a:ea typeface="굴림" charset="-127"/>
                        </a:rPr>
                        <a:t>- Named User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459" y="486384"/>
            <a:ext cx="5550441" cy="461665"/>
          </a:xfrm>
          <a:prstGeom prst="rect">
            <a:avLst/>
          </a:prstGeom>
          <a:noFill/>
        </p:spPr>
        <p:txBody>
          <a:bodyPr wrap="square" rtlCol="0">
            <a:spAutoFit/>
          </a:bodyPr>
          <a:lstStyle/>
          <a:p>
            <a:r>
              <a:rPr lang="en-US" sz="2400" b="1" dirty="0" smtClean="0"/>
              <a:t>Automatic CAE Report Generation  </a:t>
            </a:r>
            <a:endParaRPr lang="en-US" sz="2400" b="1" dirty="0"/>
          </a:p>
        </p:txBody>
      </p:sp>
      <p:sp>
        <p:nvSpPr>
          <p:cNvPr id="62" name="Rectangle 61"/>
          <p:cNvSpPr/>
          <p:nvPr/>
        </p:nvSpPr>
        <p:spPr bwMode="auto">
          <a:xfrm>
            <a:off x="5924145" y="1955258"/>
            <a:ext cx="2937753" cy="2889115"/>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3" name="TextBox 2"/>
          <p:cNvSpPr txBox="1"/>
          <p:nvPr/>
        </p:nvSpPr>
        <p:spPr>
          <a:xfrm>
            <a:off x="6274340" y="2840476"/>
            <a:ext cx="2266544" cy="338554"/>
          </a:xfrm>
          <a:prstGeom prst="rect">
            <a:avLst/>
          </a:prstGeom>
          <a:noFill/>
          <a:ln>
            <a:solidFill>
              <a:schemeClr val="accent1"/>
            </a:solidFill>
          </a:ln>
        </p:spPr>
        <p:txBody>
          <a:bodyPr wrap="square" rtlCol="0">
            <a:spAutoFit/>
          </a:bodyPr>
          <a:lstStyle/>
          <a:p>
            <a:r>
              <a:rPr lang="en-US" b="1" dirty="0" smtClean="0"/>
              <a:t>           </a:t>
            </a:r>
            <a:r>
              <a:rPr lang="en-US" b="1" dirty="0" err="1" smtClean="0"/>
              <a:t>VCollab</a:t>
            </a:r>
            <a:endParaRPr lang="en-US" b="1" dirty="0"/>
          </a:p>
        </p:txBody>
      </p:sp>
      <p:sp>
        <p:nvSpPr>
          <p:cNvPr id="4" name="TextBox 3"/>
          <p:cNvSpPr txBox="1"/>
          <p:nvPr/>
        </p:nvSpPr>
        <p:spPr>
          <a:xfrm>
            <a:off x="6040877" y="3633389"/>
            <a:ext cx="2723744" cy="338554"/>
          </a:xfrm>
          <a:prstGeom prst="rect">
            <a:avLst/>
          </a:prstGeom>
          <a:noFill/>
          <a:ln>
            <a:solidFill>
              <a:schemeClr val="accent1"/>
            </a:solidFill>
          </a:ln>
        </p:spPr>
        <p:txBody>
          <a:bodyPr wrap="square" rtlCol="0">
            <a:spAutoFit/>
          </a:bodyPr>
          <a:lstStyle/>
          <a:p>
            <a:r>
              <a:rPr lang="en-US" b="1" dirty="0" smtClean="0"/>
              <a:t>Find hot spots &amp; Annotate</a:t>
            </a:r>
            <a:endParaRPr lang="en-US" b="1" dirty="0"/>
          </a:p>
        </p:txBody>
      </p:sp>
      <p:sp>
        <p:nvSpPr>
          <p:cNvPr id="33" name="TextBox 32"/>
          <p:cNvSpPr txBox="1"/>
          <p:nvPr/>
        </p:nvSpPr>
        <p:spPr>
          <a:xfrm>
            <a:off x="6254886" y="2140085"/>
            <a:ext cx="2295727" cy="338554"/>
          </a:xfrm>
          <a:prstGeom prst="rect">
            <a:avLst/>
          </a:prstGeom>
          <a:noFill/>
          <a:ln>
            <a:solidFill>
              <a:schemeClr val="accent1"/>
            </a:solidFill>
          </a:ln>
        </p:spPr>
        <p:txBody>
          <a:bodyPr wrap="square" rtlCol="0">
            <a:spAutoFit/>
          </a:bodyPr>
          <a:lstStyle/>
          <a:p>
            <a:r>
              <a:rPr lang="en-US" dirty="0" smtClean="0"/>
              <a:t>            </a:t>
            </a:r>
            <a:r>
              <a:rPr lang="en-US" b="1" dirty="0" smtClean="0"/>
              <a:t>ABAQUS</a:t>
            </a:r>
            <a:endParaRPr lang="en-US" b="1" dirty="0"/>
          </a:p>
        </p:txBody>
      </p:sp>
      <p:cxnSp>
        <p:nvCxnSpPr>
          <p:cNvPr id="35" name="Straight Arrow Connector 34"/>
          <p:cNvCxnSpPr>
            <a:stCxn id="33" idx="2"/>
            <a:endCxn id="3" idx="0"/>
          </p:cNvCxnSpPr>
          <p:nvPr/>
        </p:nvCxnSpPr>
        <p:spPr bwMode="auto">
          <a:xfrm rot="16200000" flipH="1">
            <a:off x="7224263" y="2657126"/>
            <a:ext cx="361837" cy="486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grpSp>
        <p:nvGrpSpPr>
          <p:cNvPr id="5" name="Group 63"/>
          <p:cNvGrpSpPr/>
          <p:nvPr/>
        </p:nvGrpSpPr>
        <p:grpSpPr>
          <a:xfrm>
            <a:off x="369650" y="1896894"/>
            <a:ext cx="2957209" cy="4610910"/>
            <a:chOff x="1118680" y="1478604"/>
            <a:chExt cx="2957209" cy="5029200"/>
          </a:xfrm>
        </p:grpSpPr>
        <p:sp>
          <p:nvSpPr>
            <p:cNvPr id="48" name="Rectangle 47"/>
            <p:cNvSpPr/>
            <p:nvPr/>
          </p:nvSpPr>
          <p:spPr bwMode="auto">
            <a:xfrm>
              <a:off x="1118680" y="1478604"/>
              <a:ext cx="2957209" cy="5029200"/>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grpSp>
          <p:nvGrpSpPr>
            <p:cNvPr id="6" name="Group 49"/>
            <p:cNvGrpSpPr/>
            <p:nvPr/>
          </p:nvGrpSpPr>
          <p:grpSpPr>
            <a:xfrm>
              <a:off x="1368356" y="1786647"/>
              <a:ext cx="2402731" cy="4531175"/>
              <a:chOff x="1177046" y="1663430"/>
              <a:chExt cx="2402731" cy="4531175"/>
            </a:xfrm>
          </p:grpSpPr>
          <p:sp>
            <p:nvSpPr>
              <p:cNvPr id="51" name="TextBox 50"/>
              <p:cNvSpPr txBox="1"/>
              <p:nvPr/>
            </p:nvSpPr>
            <p:spPr>
              <a:xfrm>
                <a:off x="1235412" y="2363821"/>
                <a:ext cx="2266544" cy="607764"/>
              </a:xfrm>
              <a:prstGeom prst="rect">
                <a:avLst/>
              </a:prstGeom>
              <a:noFill/>
              <a:ln>
                <a:solidFill>
                  <a:schemeClr val="accent1"/>
                </a:solidFill>
              </a:ln>
            </p:spPr>
            <p:txBody>
              <a:bodyPr wrap="square" rtlCol="0">
                <a:spAutoFit/>
              </a:bodyPr>
              <a:lstStyle/>
              <a:p>
                <a:r>
                  <a:rPr lang="en-US" b="1" dirty="0" err="1" smtClean="0"/>
                  <a:t>HyperView</a:t>
                </a:r>
                <a:r>
                  <a:rPr lang="en-US" b="1" dirty="0" smtClean="0"/>
                  <a:t> / </a:t>
                </a:r>
              </a:p>
              <a:p>
                <a:r>
                  <a:rPr lang="en-US" b="1" dirty="0" smtClean="0"/>
                  <a:t>ABAQUS CAE Viewer</a:t>
                </a:r>
                <a:endParaRPr lang="en-US" b="1" dirty="0"/>
              </a:p>
            </p:txBody>
          </p:sp>
          <p:sp>
            <p:nvSpPr>
              <p:cNvPr id="52" name="TextBox 51"/>
              <p:cNvSpPr txBox="1"/>
              <p:nvPr/>
            </p:nvSpPr>
            <p:spPr>
              <a:xfrm>
                <a:off x="1177048" y="3497202"/>
                <a:ext cx="2383276" cy="351864"/>
              </a:xfrm>
              <a:prstGeom prst="rect">
                <a:avLst/>
              </a:prstGeom>
              <a:noFill/>
              <a:ln>
                <a:solidFill>
                  <a:schemeClr val="accent1"/>
                </a:solidFill>
              </a:ln>
            </p:spPr>
            <p:txBody>
              <a:bodyPr wrap="square" rtlCol="0">
                <a:spAutoFit/>
              </a:bodyPr>
              <a:lstStyle/>
              <a:p>
                <a:r>
                  <a:rPr lang="en-US" dirty="0" smtClean="0"/>
                  <a:t>Find hot spots manually</a:t>
                </a:r>
                <a:endParaRPr lang="en-US" dirty="0"/>
              </a:p>
            </p:txBody>
          </p:sp>
          <p:sp>
            <p:nvSpPr>
              <p:cNvPr id="53" name="TextBox 52"/>
              <p:cNvSpPr txBox="1"/>
              <p:nvPr/>
            </p:nvSpPr>
            <p:spPr>
              <a:xfrm>
                <a:off x="1177047" y="4316120"/>
                <a:ext cx="2393004" cy="351864"/>
              </a:xfrm>
              <a:prstGeom prst="rect">
                <a:avLst/>
              </a:prstGeom>
              <a:noFill/>
              <a:ln>
                <a:solidFill>
                  <a:schemeClr val="accent1"/>
                </a:solidFill>
              </a:ln>
            </p:spPr>
            <p:txBody>
              <a:bodyPr wrap="square" rtlCol="0">
                <a:spAutoFit/>
              </a:bodyPr>
              <a:lstStyle/>
              <a:p>
                <a:r>
                  <a:rPr lang="en-US" dirty="0" smtClean="0"/>
                  <a:t>Write them on a paper</a:t>
                </a:r>
                <a:endParaRPr lang="en-US" dirty="0"/>
              </a:p>
            </p:txBody>
          </p:sp>
          <p:sp>
            <p:nvSpPr>
              <p:cNvPr id="54" name="TextBox 53"/>
              <p:cNvSpPr txBox="1"/>
              <p:nvPr/>
            </p:nvSpPr>
            <p:spPr>
              <a:xfrm>
                <a:off x="1177046" y="5094596"/>
                <a:ext cx="2393004" cy="369267"/>
              </a:xfrm>
              <a:prstGeom prst="rect">
                <a:avLst/>
              </a:prstGeom>
              <a:noFill/>
              <a:ln>
                <a:solidFill>
                  <a:schemeClr val="accent1"/>
                </a:solidFill>
              </a:ln>
            </p:spPr>
            <p:txBody>
              <a:bodyPr wrap="square" rtlCol="0">
                <a:spAutoFit/>
              </a:bodyPr>
              <a:lstStyle/>
              <a:p>
                <a:r>
                  <a:rPr lang="en-US" dirty="0" smtClean="0"/>
                  <a:t>   Go to PowerPoint</a:t>
                </a:r>
                <a:endParaRPr lang="en-US" dirty="0"/>
              </a:p>
            </p:txBody>
          </p:sp>
          <p:sp>
            <p:nvSpPr>
              <p:cNvPr id="55" name="TextBox 54"/>
              <p:cNvSpPr txBox="1"/>
              <p:nvPr/>
            </p:nvSpPr>
            <p:spPr>
              <a:xfrm>
                <a:off x="1186773" y="5842741"/>
                <a:ext cx="2393004" cy="351864"/>
              </a:xfrm>
              <a:prstGeom prst="rect">
                <a:avLst/>
              </a:prstGeom>
              <a:noFill/>
              <a:ln>
                <a:solidFill>
                  <a:schemeClr val="accent1"/>
                </a:solidFill>
              </a:ln>
            </p:spPr>
            <p:txBody>
              <a:bodyPr wrap="square" rtlCol="0">
                <a:spAutoFit/>
              </a:bodyPr>
              <a:lstStyle/>
              <a:p>
                <a:r>
                  <a:rPr lang="en-US" dirty="0" smtClean="0"/>
                  <a:t>Annotate in PowerPoint</a:t>
                </a:r>
                <a:endParaRPr lang="en-US" dirty="0"/>
              </a:p>
            </p:txBody>
          </p:sp>
          <p:cxnSp>
            <p:nvCxnSpPr>
              <p:cNvPr id="56" name="Straight Arrow Connector 55"/>
              <p:cNvCxnSpPr>
                <a:stCxn id="52" idx="2"/>
                <a:endCxn id="53" idx="0"/>
              </p:cNvCxnSpPr>
              <p:nvPr/>
            </p:nvCxnSpPr>
            <p:spPr bwMode="auto">
              <a:xfrm rot="16200000" flipH="1">
                <a:off x="2137590" y="4080161"/>
                <a:ext cx="467054" cy="486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7" name="Straight Arrow Connector 56"/>
              <p:cNvCxnSpPr>
                <a:stCxn id="53" idx="2"/>
                <a:endCxn id="54" idx="0"/>
              </p:cNvCxnSpPr>
              <p:nvPr/>
            </p:nvCxnSpPr>
            <p:spPr bwMode="auto">
              <a:xfrm rot="5400000">
                <a:off x="2160244" y="4881290"/>
                <a:ext cx="426611" cy="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8" name="Straight Arrow Connector 57"/>
              <p:cNvCxnSpPr>
                <a:stCxn id="54" idx="2"/>
                <a:endCxn id="55" idx="0"/>
              </p:cNvCxnSpPr>
              <p:nvPr/>
            </p:nvCxnSpPr>
            <p:spPr bwMode="auto">
              <a:xfrm rot="16200000" flipH="1">
                <a:off x="2188972" y="5648438"/>
                <a:ext cx="378878" cy="9727"/>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59" name="TextBox 58"/>
              <p:cNvSpPr txBox="1"/>
              <p:nvPr/>
            </p:nvSpPr>
            <p:spPr>
              <a:xfrm>
                <a:off x="1215958" y="1663430"/>
                <a:ext cx="2295727" cy="338554"/>
              </a:xfrm>
              <a:prstGeom prst="rect">
                <a:avLst/>
              </a:prstGeom>
              <a:noFill/>
              <a:ln>
                <a:solidFill>
                  <a:schemeClr val="accent1"/>
                </a:solidFill>
              </a:ln>
            </p:spPr>
            <p:txBody>
              <a:bodyPr wrap="square" rtlCol="0">
                <a:spAutoFit/>
              </a:bodyPr>
              <a:lstStyle/>
              <a:p>
                <a:r>
                  <a:rPr lang="en-US" dirty="0" smtClean="0"/>
                  <a:t>            </a:t>
                </a:r>
                <a:r>
                  <a:rPr lang="en-US" b="1" dirty="0" smtClean="0"/>
                  <a:t>ABAQUS</a:t>
                </a:r>
                <a:endParaRPr lang="en-US" b="1" dirty="0"/>
              </a:p>
            </p:txBody>
          </p:sp>
          <p:cxnSp>
            <p:nvCxnSpPr>
              <p:cNvPr id="60" name="Straight Arrow Connector 59"/>
              <p:cNvCxnSpPr>
                <a:stCxn id="59" idx="2"/>
                <a:endCxn id="51" idx="0"/>
              </p:cNvCxnSpPr>
              <p:nvPr/>
            </p:nvCxnSpPr>
            <p:spPr bwMode="auto">
              <a:xfrm rot="16200000" flipH="1">
                <a:off x="2185335" y="2180471"/>
                <a:ext cx="361837" cy="486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1" name="Straight Arrow Connector 60"/>
              <p:cNvCxnSpPr>
                <a:stCxn id="51" idx="2"/>
                <a:endCxn id="52" idx="0"/>
              </p:cNvCxnSpPr>
              <p:nvPr/>
            </p:nvCxnSpPr>
            <p:spPr bwMode="auto">
              <a:xfrm rot="16200000" flipH="1">
                <a:off x="2105877" y="3234392"/>
                <a:ext cx="525617" cy="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grpSp>
      </p:grpSp>
      <p:sp>
        <p:nvSpPr>
          <p:cNvPr id="67" name="TextBox 66"/>
          <p:cNvSpPr txBox="1"/>
          <p:nvPr/>
        </p:nvSpPr>
        <p:spPr>
          <a:xfrm>
            <a:off x="4046707" y="3336586"/>
            <a:ext cx="1332689" cy="338554"/>
          </a:xfrm>
          <a:prstGeom prst="rect">
            <a:avLst/>
          </a:prstGeom>
          <a:noFill/>
          <a:ln>
            <a:solidFill>
              <a:schemeClr val="tx1"/>
            </a:solidFill>
          </a:ln>
        </p:spPr>
        <p:txBody>
          <a:bodyPr wrap="square" rtlCol="0">
            <a:spAutoFit/>
          </a:bodyPr>
          <a:lstStyle/>
          <a:p>
            <a:r>
              <a:rPr lang="en-US" dirty="0" smtClean="0"/>
              <a:t> CAE Report</a:t>
            </a:r>
            <a:endParaRPr lang="en-US" dirty="0"/>
          </a:p>
        </p:txBody>
      </p:sp>
      <p:cxnSp>
        <p:nvCxnSpPr>
          <p:cNvPr id="69" name="Straight Arrow Connector 68"/>
          <p:cNvCxnSpPr>
            <a:endCxn id="67" idx="1"/>
          </p:cNvCxnSpPr>
          <p:nvPr/>
        </p:nvCxnSpPr>
        <p:spPr bwMode="auto">
          <a:xfrm flipV="1">
            <a:off x="3326859" y="3505863"/>
            <a:ext cx="719848" cy="957"/>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72" name="Straight Arrow Connector 71"/>
          <p:cNvCxnSpPr>
            <a:endCxn id="67" idx="3"/>
          </p:cNvCxnSpPr>
          <p:nvPr/>
        </p:nvCxnSpPr>
        <p:spPr bwMode="auto">
          <a:xfrm rot="10800000" flipV="1">
            <a:off x="5379397" y="3501957"/>
            <a:ext cx="544749" cy="390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7" name="TextBox 26"/>
          <p:cNvSpPr txBox="1"/>
          <p:nvPr/>
        </p:nvSpPr>
        <p:spPr>
          <a:xfrm>
            <a:off x="6741267" y="4270443"/>
            <a:ext cx="1303507" cy="338554"/>
          </a:xfrm>
          <a:prstGeom prst="rect">
            <a:avLst/>
          </a:prstGeom>
          <a:solidFill>
            <a:schemeClr val="bg1"/>
          </a:solidFill>
          <a:ln>
            <a:solidFill>
              <a:schemeClr val="tx1"/>
            </a:solidFill>
          </a:ln>
        </p:spPr>
        <p:txBody>
          <a:bodyPr wrap="square" rtlCol="0">
            <a:spAutoFit/>
          </a:bodyPr>
          <a:lstStyle/>
          <a:p>
            <a:r>
              <a:rPr lang="en-US" dirty="0" smtClean="0"/>
              <a:t>      </a:t>
            </a:r>
            <a:r>
              <a:rPr lang="en-US" b="1" dirty="0" smtClean="0"/>
              <a:t>CAX</a:t>
            </a:r>
            <a:endParaRPr lang="en-US" b="1" dirty="0"/>
          </a:p>
        </p:txBody>
      </p:sp>
      <p:cxnSp>
        <p:nvCxnSpPr>
          <p:cNvPr id="29" name="Straight Arrow Connector 28"/>
          <p:cNvCxnSpPr>
            <a:stCxn id="4" idx="2"/>
            <a:endCxn id="27" idx="0"/>
          </p:cNvCxnSpPr>
          <p:nvPr/>
        </p:nvCxnSpPr>
        <p:spPr bwMode="auto">
          <a:xfrm rot="5400000">
            <a:off x="7248635" y="4116329"/>
            <a:ext cx="298500" cy="972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4" name="TextBox 33"/>
          <p:cNvSpPr txBox="1"/>
          <p:nvPr/>
        </p:nvSpPr>
        <p:spPr>
          <a:xfrm>
            <a:off x="3530600" y="5505855"/>
            <a:ext cx="5389663" cy="338554"/>
          </a:xfrm>
          <a:prstGeom prst="rect">
            <a:avLst/>
          </a:prstGeom>
          <a:solidFill>
            <a:schemeClr val="accent3">
              <a:lumMod val="95000"/>
            </a:schemeClr>
          </a:solidFill>
          <a:ln>
            <a:solidFill>
              <a:schemeClr val="tx1"/>
            </a:solidFill>
          </a:ln>
        </p:spPr>
        <p:txBody>
          <a:bodyPr wrap="square" rtlCol="0">
            <a:spAutoFit/>
          </a:bodyPr>
          <a:lstStyle/>
          <a:p>
            <a:r>
              <a:rPr lang="en-US" b="1" dirty="0" err="1" smtClean="0">
                <a:solidFill>
                  <a:srgbClr val="C00000"/>
                </a:solidFill>
              </a:rPr>
              <a:t>VCollab</a:t>
            </a:r>
            <a:r>
              <a:rPr lang="en-US" b="1" dirty="0" smtClean="0">
                <a:solidFill>
                  <a:srgbClr val="C00000"/>
                </a:solidFill>
              </a:rPr>
              <a:t> saves 70% of analysts time in making reports</a:t>
            </a:r>
            <a:endParaRPr lang="en-US" b="1" dirty="0">
              <a:solidFill>
                <a:srgbClr val="C00000"/>
              </a:solidFill>
            </a:endParaRPr>
          </a:p>
        </p:txBody>
      </p:sp>
      <p:sp>
        <p:nvSpPr>
          <p:cNvPr id="36" name="TextBox 35"/>
          <p:cNvSpPr txBox="1"/>
          <p:nvPr/>
        </p:nvSpPr>
        <p:spPr>
          <a:xfrm>
            <a:off x="1040860" y="1478604"/>
            <a:ext cx="2023353" cy="369332"/>
          </a:xfrm>
          <a:prstGeom prst="rect">
            <a:avLst/>
          </a:prstGeom>
          <a:noFill/>
        </p:spPr>
        <p:txBody>
          <a:bodyPr wrap="square" rtlCol="0">
            <a:spAutoFit/>
          </a:bodyPr>
          <a:lstStyle/>
          <a:p>
            <a:r>
              <a:rPr lang="en-US" sz="1800" b="1" dirty="0" smtClean="0">
                <a:solidFill>
                  <a:srgbClr val="C00000"/>
                </a:solidFill>
              </a:rPr>
              <a:t>As is process</a:t>
            </a:r>
            <a:endParaRPr lang="en-US" sz="1800" b="1" dirty="0">
              <a:solidFill>
                <a:srgbClr val="C00000"/>
              </a:solidFill>
            </a:endParaRPr>
          </a:p>
        </p:txBody>
      </p:sp>
      <p:sp>
        <p:nvSpPr>
          <p:cNvPr id="37" name="TextBox 36"/>
          <p:cNvSpPr txBox="1"/>
          <p:nvPr/>
        </p:nvSpPr>
        <p:spPr>
          <a:xfrm>
            <a:off x="6420255" y="1507787"/>
            <a:ext cx="1643974" cy="369332"/>
          </a:xfrm>
          <a:prstGeom prst="rect">
            <a:avLst/>
          </a:prstGeom>
          <a:noFill/>
        </p:spPr>
        <p:txBody>
          <a:bodyPr wrap="square" rtlCol="0">
            <a:spAutoFit/>
          </a:bodyPr>
          <a:lstStyle/>
          <a:p>
            <a:r>
              <a:rPr lang="en-US" sz="1800" b="1" dirty="0" smtClean="0">
                <a:solidFill>
                  <a:srgbClr val="C00000"/>
                </a:solidFill>
              </a:rPr>
              <a:t>New process</a:t>
            </a:r>
            <a:endParaRPr lang="en-US" sz="1800" b="1" dirty="0">
              <a:solidFill>
                <a:srgbClr val="C00000"/>
              </a:solidFill>
            </a:endParaRPr>
          </a:p>
        </p:txBody>
      </p:sp>
      <p:cxnSp>
        <p:nvCxnSpPr>
          <p:cNvPr id="41" name="Straight Arrow Connector 40"/>
          <p:cNvCxnSpPr>
            <a:stCxn id="3" idx="2"/>
          </p:cNvCxnSpPr>
          <p:nvPr/>
        </p:nvCxnSpPr>
        <p:spPr bwMode="auto">
          <a:xfrm rot="5400000">
            <a:off x="7204807" y="3376973"/>
            <a:ext cx="400749" cy="4863"/>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1098550" y="2703513"/>
            <a:ext cx="6897688" cy="1385887"/>
          </a:xfrm>
          <a:prstGeom prst="rect">
            <a:avLst/>
          </a:prstGeom>
          <a:noFill/>
          <a:ln w="9525">
            <a:noFill/>
            <a:miter lim="800000"/>
            <a:headEnd/>
            <a:tailEnd/>
          </a:ln>
        </p:spPr>
        <p:txBody>
          <a:bodyPr>
            <a:spAutoFit/>
          </a:bodyPr>
          <a:lstStyle/>
          <a:p>
            <a:pPr algn="ctr"/>
            <a:r>
              <a:rPr lang="en-US" sz="2800" b="1" dirty="0" err="1"/>
              <a:t>VCollab</a:t>
            </a:r>
            <a:r>
              <a:rPr lang="en-US" sz="2800" b="1" dirty="0"/>
              <a:t> integration with MS Office, WEB, Enterprise Data Management and Process Management Systems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3"/>
          <p:cNvSpPr txBox="1">
            <a:spLocks noChangeArrowheads="1"/>
          </p:cNvSpPr>
          <p:nvPr/>
        </p:nvSpPr>
        <p:spPr bwMode="auto">
          <a:xfrm>
            <a:off x="0" y="0"/>
            <a:ext cx="8856663" cy="468313"/>
          </a:xfrm>
          <a:prstGeom prst="rect">
            <a:avLst/>
          </a:prstGeom>
          <a:noFill/>
          <a:ln w="9525">
            <a:noFill/>
            <a:miter lim="800000"/>
            <a:headEnd/>
            <a:tailEnd/>
          </a:ln>
        </p:spPr>
        <p:txBody>
          <a:bodyPr/>
          <a:lstStyle/>
          <a:p>
            <a:pPr eaLnBrk="1" latinLnBrk="1" hangingPunct="1"/>
            <a:r>
              <a:rPr lang="en-US" altLang="ko-KR" sz="2400" b="1">
                <a:latin typeface="Gill Sans MT" pitchFamily="34" charset="0"/>
                <a:ea typeface="맑은 고딕"/>
                <a:cs typeface="맑은 고딕"/>
              </a:rPr>
              <a:t>Interactive 3D Presentation / Documentation </a:t>
            </a:r>
          </a:p>
          <a:p>
            <a:pPr eaLnBrk="1" latinLnBrk="1" hangingPunct="1"/>
            <a:r>
              <a:rPr lang="en-US" altLang="ko-KR" sz="2400" b="1">
                <a:latin typeface="Gill Sans MT" pitchFamily="34" charset="0"/>
                <a:ea typeface="맑은 고딕"/>
                <a:cs typeface="맑은 고딕"/>
              </a:rPr>
              <a:t>with MS-Office </a:t>
            </a:r>
          </a:p>
        </p:txBody>
      </p:sp>
      <p:pic>
        <p:nvPicPr>
          <p:cNvPr id="22531" name="Picture 3" descr="powerpoint"/>
          <p:cNvPicPr>
            <a:picLocks noChangeAspect="1" noChangeArrowheads="1"/>
          </p:cNvPicPr>
          <p:nvPr/>
        </p:nvPicPr>
        <p:blipFill>
          <a:blip r:embed="rId3" cstate="print"/>
          <a:srcRect/>
          <a:stretch>
            <a:fillRect/>
          </a:stretch>
        </p:blipFill>
        <p:spPr bwMode="auto">
          <a:xfrm>
            <a:off x="285750" y="857250"/>
            <a:ext cx="4819650" cy="3357563"/>
          </a:xfrm>
          <a:prstGeom prst="rect">
            <a:avLst/>
          </a:prstGeom>
          <a:noFill/>
          <a:ln w="9525">
            <a:noFill/>
            <a:miter lim="800000"/>
            <a:headEnd/>
            <a:tailEnd/>
          </a:ln>
        </p:spPr>
      </p:pic>
      <p:sp>
        <p:nvSpPr>
          <p:cNvPr id="10" name="Text Box 20"/>
          <p:cNvSpPr txBox="1">
            <a:spLocks noChangeArrowheads="1"/>
          </p:cNvSpPr>
          <p:nvPr/>
        </p:nvSpPr>
        <p:spPr bwMode="auto">
          <a:xfrm>
            <a:off x="-204788" y="4284669"/>
            <a:ext cx="2214579" cy="338554"/>
          </a:xfrm>
          <a:prstGeom prst="rect">
            <a:avLst/>
          </a:prstGeom>
          <a:noFill/>
          <a:ln w="12700">
            <a:noFill/>
            <a:miter lim="800000"/>
            <a:headEnd/>
            <a:tailEnd/>
          </a:ln>
          <a:scene3d>
            <a:camera prst="orthographicFront"/>
            <a:lightRig rig="threePt" dir="t"/>
          </a:scene3d>
          <a:sp3d>
            <a:bevelT/>
          </a:sp3d>
        </p:spPr>
        <p:txBody>
          <a:bodyPr>
            <a:spAutoFit/>
          </a:bodyPr>
          <a:lstStyle/>
          <a:p>
            <a:pPr algn="ctr" eaLnBrk="1" latinLnBrk="1" hangingPunct="1">
              <a:spcBef>
                <a:spcPct val="50000"/>
              </a:spcBef>
              <a:defRPr/>
            </a:pPr>
            <a:r>
              <a:rPr lang="en-US" altLang="ko-KR" b="1">
                <a:solidFill>
                  <a:srgbClr val="002060"/>
                </a:solidFill>
                <a:latin typeface="맑은 고딕" pitchFamily="34" charset="-127"/>
                <a:ea typeface="Gulim" pitchFamily="34" charset="-127"/>
              </a:rPr>
              <a:t>3D PPT</a:t>
            </a:r>
          </a:p>
        </p:txBody>
      </p:sp>
      <p:sp>
        <p:nvSpPr>
          <p:cNvPr id="11" name="Text Box 20"/>
          <p:cNvSpPr txBox="1">
            <a:spLocks noChangeArrowheads="1"/>
          </p:cNvSpPr>
          <p:nvPr/>
        </p:nvSpPr>
        <p:spPr bwMode="auto">
          <a:xfrm>
            <a:off x="6631003" y="4500570"/>
            <a:ext cx="2214577" cy="338554"/>
          </a:xfrm>
          <a:prstGeom prst="rect">
            <a:avLst/>
          </a:prstGeom>
          <a:noFill/>
          <a:ln w="12700">
            <a:noFill/>
            <a:miter lim="800000"/>
            <a:headEnd/>
            <a:tailEnd/>
          </a:ln>
          <a:scene3d>
            <a:camera prst="orthographicFront"/>
            <a:lightRig rig="threePt" dir="t"/>
          </a:scene3d>
          <a:sp3d>
            <a:bevelT/>
          </a:sp3d>
        </p:spPr>
        <p:txBody>
          <a:bodyPr>
            <a:spAutoFit/>
          </a:bodyPr>
          <a:lstStyle/>
          <a:p>
            <a:pPr algn="ctr" eaLnBrk="1" latinLnBrk="1" hangingPunct="1">
              <a:spcBef>
                <a:spcPct val="50000"/>
              </a:spcBef>
              <a:defRPr/>
            </a:pPr>
            <a:r>
              <a:rPr lang="en-US" altLang="ko-KR" b="1">
                <a:solidFill>
                  <a:srgbClr val="002060"/>
                </a:solidFill>
                <a:latin typeface="맑은 고딕" pitchFamily="34" charset="-127"/>
                <a:ea typeface="Gulim" pitchFamily="34" charset="-127"/>
              </a:rPr>
              <a:t>3D DOC</a:t>
            </a:r>
          </a:p>
        </p:txBody>
      </p:sp>
      <p:pic>
        <p:nvPicPr>
          <p:cNvPr id="22538" name="Picture 4" descr="excel"/>
          <p:cNvPicPr>
            <a:picLocks noChangeAspect="1" noChangeArrowheads="1"/>
          </p:cNvPicPr>
          <p:nvPr/>
        </p:nvPicPr>
        <p:blipFill>
          <a:blip r:embed="rId4" cstate="print"/>
          <a:srcRect/>
          <a:stretch>
            <a:fillRect/>
          </a:stretch>
        </p:blipFill>
        <p:spPr bwMode="auto">
          <a:xfrm>
            <a:off x="2147888" y="3790950"/>
            <a:ext cx="4357687" cy="3067050"/>
          </a:xfrm>
          <a:prstGeom prst="rect">
            <a:avLst/>
          </a:prstGeom>
          <a:noFill/>
          <a:ln w="9525">
            <a:noFill/>
            <a:miter lim="800000"/>
            <a:headEnd/>
            <a:tailEnd/>
          </a:ln>
        </p:spPr>
      </p:pic>
      <p:pic>
        <p:nvPicPr>
          <p:cNvPr id="22539" name="Picture 3" descr="word"/>
          <p:cNvPicPr>
            <a:picLocks noChangeAspect="1" noChangeArrowheads="1"/>
          </p:cNvPicPr>
          <p:nvPr/>
        </p:nvPicPr>
        <p:blipFill>
          <a:blip r:embed="rId5" cstate="print"/>
          <a:srcRect/>
          <a:stretch>
            <a:fillRect/>
          </a:stretch>
        </p:blipFill>
        <p:spPr bwMode="auto">
          <a:xfrm>
            <a:off x="5572125" y="1112838"/>
            <a:ext cx="3357563" cy="3355975"/>
          </a:xfrm>
          <a:prstGeom prst="rect">
            <a:avLst/>
          </a:prstGeom>
          <a:noFill/>
          <a:ln w="9525">
            <a:noFill/>
            <a:miter lim="800000"/>
            <a:headEnd/>
            <a:tailEnd/>
          </a:ln>
        </p:spPr>
      </p:pic>
      <p:sp>
        <p:nvSpPr>
          <p:cNvPr id="13" name="Text Box 20"/>
          <p:cNvSpPr txBox="1">
            <a:spLocks noChangeArrowheads="1"/>
          </p:cNvSpPr>
          <p:nvPr/>
        </p:nvSpPr>
        <p:spPr bwMode="auto">
          <a:xfrm>
            <a:off x="6570394" y="6276996"/>
            <a:ext cx="1575123" cy="338554"/>
          </a:xfrm>
          <a:prstGeom prst="rect">
            <a:avLst/>
          </a:prstGeom>
          <a:noFill/>
          <a:ln w="12700">
            <a:noFill/>
            <a:miter lim="800000"/>
            <a:headEnd/>
            <a:tailEnd/>
          </a:ln>
          <a:scene3d>
            <a:camera prst="orthographicFront"/>
            <a:lightRig rig="threePt" dir="t"/>
          </a:scene3d>
          <a:sp3d>
            <a:bevelT/>
          </a:sp3d>
        </p:spPr>
        <p:txBody>
          <a:bodyPr>
            <a:spAutoFit/>
          </a:bodyPr>
          <a:lstStyle/>
          <a:p>
            <a:pPr eaLnBrk="1" latinLnBrk="1" hangingPunct="1">
              <a:spcBef>
                <a:spcPct val="50000"/>
              </a:spcBef>
              <a:defRPr/>
            </a:pPr>
            <a:r>
              <a:rPr lang="en-US" altLang="ko-KR" b="1">
                <a:solidFill>
                  <a:srgbClr val="002060"/>
                </a:solidFill>
                <a:latin typeface="맑은 고딕" pitchFamily="34" charset="-127"/>
                <a:ea typeface="Gulim" pitchFamily="34" charset="-127"/>
              </a:rPr>
              <a:t> 3D XLS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txBox="1">
            <a:spLocks noChangeArrowheads="1"/>
          </p:cNvSpPr>
          <p:nvPr/>
        </p:nvSpPr>
        <p:spPr bwMode="auto">
          <a:xfrm>
            <a:off x="236538" y="182563"/>
            <a:ext cx="8570912" cy="468312"/>
          </a:xfrm>
          <a:prstGeom prst="rect">
            <a:avLst/>
          </a:prstGeom>
          <a:noFill/>
          <a:ln w="9525">
            <a:noFill/>
            <a:miter lim="800000"/>
            <a:headEnd/>
            <a:tailEnd/>
          </a:ln>
        </p:spPr>
        <p:txBody>
          <a:bodyPr/>
          <a:lstStyle/>
          <a:p>
            <a:pPr eaLnBrk="1" latinLnBrk="1" hangingPunct="1"/>
            <a:r>
              <a:rPr lang="en-US" altLang="ko-KR" sz="2400" b="1">
                <a:latin typeface="Gill Sans MT" pitchFamily="34" charset="0"/>
                <a:ea typeface="맑은 고딕"/>
                <a:cs typeface="맑은 고딕"/>
              </a:rPr>
              <a:t>Integration with MS-Office &amp; Web </a:t>
            </a:r>
          </a:p>
          <a:p>
            <a:pPr eaLnBrk="1" latinLnBrk="1" hangingPunct="1"/>
            <a:r>
              <a:rPr lang="en-US" altLang="ko-KR" sz="2400" b="1">
                <a:latin typeface="Gill Sans MT" pitchFamily="34" charset="0"/>
                <a:ea typeface="맑은 고딕"/>
                <a:cs typeface="맑은 고딕"/>
              </a:rPr>
              <a:t>(Report &amp; Archiving)</a:t>
            </a:r>
          </a:p>
        </p:txBody>
      </p:sp>
      <p:sp>
        <p:nvSpPr>
          <p:cNvPr id="5" name="Oval 2"/>
          <p:cNvSpPr>
            <a:spLocks noChangeArrowheads="1"/>
          </p:cNvSpPr>
          <p:nvPr/>
        </p:nvSpPr>
        <p:spPr bwMode="auto">
          <a:xfrm>
            <a:off x="5475288" y="3014663"/>
            <a:ext cx="2395537" cy="836612"/>
          </a:xfrm>
          <a:prstGeom prst="ellipse">
            <a:avLst/>
          </a:prstGeom>
          <a:solidFill>
            <a:schemeClr val="accent1"/>
          </a:solidFill>
          <a:ln w="12700">
            <a:solidFill>
              <a:schemeClr val="tx1"/>
            </a:solidFill>
            <a:round/>
            <a:headEnd/>
            <a:tailEnd/>
          </a:ln>
        </p:spPr>
        <p:txBody>
          <a:bodyPr wrap="none" anchor="ctr"/>
          <a:lstStyle/>
          <a:p>
            <a:pPr eaLnBrk="1" latinLnBrk="1" hangingPunct="1"/>
            <a:endParaRPr lang="ko-KR" altLang="ko-KR" sz="1800">
              <a:latin typeface="맑은 고딕"/>
              <a:ea typeface="맑은 고딕"/>
              <a:cs typeface="맑은 고딕"/>
            </a:endParaRPr>
          </a:p>
        </p:txBody>
      </p:sp>
      <p:sp>
        <p:nvSpPr>
          <p:cNvPr id="6" name="Oval 3"/>
          <p:cNvSpPr>
            <a:spLocks noChangeArrowheads="1"/>
          </p:cNvSpPr>
          <p:nvPr/>
        </p:nvSpPr>
        <p:spPr bwMode="auto">
          <a:xfrm>
            <a:off x="1430338" y="2935288"/>
            <a:ext cx="3978275" cy="1030287"/>
          </a:xfrm>
          <a:prstGeom prst="ellipse">
            <a:avLst/>
          </a:prstGeom>
          <a:solidFill>
            <a:schemeClr val="accent1"/>
          </a:solidFill>
          <a:ln w="12700">
            <a:solidFill>
              <a:schemeClr val="tx1"/>
            </a:solidFill>
            <a:round/>
            <a:headEnd/>
            <a:tailEnd/>
          </a:ln>
        </p:spPr>
        <p:txBody>
          <a:bodyPr wrap="none" anchor="ctr"/>
          <a:lstStyle/>
          <a:p>
            <a:pPr eaLnBrk="1" latinLnBrk="1" hangingPunct="1"/>
            <a:endParaRPr lang="ko-KR" altLang="ko-KR" sz="1800">
              <a:latin typeface="맑은 고딕"/>
              <a:ea typeface="맑은 고딕"/>
              <a:cs typeface="맑은 고딕"/>
            </a:endParaRPr>
          </a:p>
        </p:txBody>
      </p:sp>
      <p:sp>
        <p:nvSpPr>
          <p:cNvPr id="7" name="Rectangle 5"/>
          <p:cNvSpPr txBox="1">
            <a:spLocks noChangeArrowheads="1"/>
          </p:cNvSpPr>
          <p:nvPr/>
        </p:nvSpPr>
        <p:spPr>
          <a:xfrm>
            <a:off x="376238" y="1466850"/>
            <a:ext cx="8491537" cy="593725"/>
          </a:xfrm>
          <a:prstGeom prst="rect">
            <a:avLst/>
          </a:prstGeom>
          <a:solidFill>
            <a:schemeClr val="accent4">
              <a:lumMod val="75000"/>
            </a:schemeClr>
          </a:solidFill>
          <a:ln>
            <a:solidFill>
              <a:schemeClr val="bg1"/>
            </a:solidFill>
          </a:ln>
        </p:spPr>
        <p:txBody>
          <a:bodyPr anchor="ctr">
            <a:normAutofit/>
          </a:bodyPr>
          <a:lstStyle/>
          <a:p>
            <a:pPr marL="342900" indent="-342900" algn="ctr" eaLnBrk="1" latinLnBrk="1" hangingPunct="1">
              <a:lnSpc>
                <a:spcPct val="80000"/>
              </a:lnSpc>
              <a:spcBef>
                <a:spcPct val="20000"/>
              </a:spcBef>
              <a:buFont typeface="Wingdings" pitchFamily="2" charset="2"/>
              <a:buNone/>
              <a:defRPr/>
            </a:pPr>
            <a:r>
              <a:rPr lang="en-US" altLang="ko-KR" b="1">
                <a:solidFill>
                  <a:schemeClr val="bg1"/>
                </a:solidFill>
                <a:latin typeface="맑은 고딕" pitchFamily="34" charset="-127"/>
                <a:ea typeface="Gulim" pitchFamily="34" charset="-127"/>
              </a:rPr>
              <a:t>CAD/CAM/CAE Tools</a:t>
            </a:r>
          </a:p>
          <a:p>
            <a:pPr marL="342900" indent="-342900" algn="ctr" eaLnBrk="1" latinLnBrk="1" hangingPunct="1">
              <a:lnSpc>
                <a:spcPct val="80000"/>
              </a:lnSpc>
              <a:spcBef>
                <a:spcPct val="20000"/>
              </a:spcBef>
              <a:buFont typeface="Wingdings" pitchFamily="2" charset="2"/>
              <a:buNone/>
              <a:defRPr/>
            </a:pPr>
            <a:r>
              <a:rPr lang="en-US" altLang="ko-KR" sz="900" b="1">
                <a:solidFill>
                  <a:schemeClr val="bg1"/>
                </a:solidFill>
                <a:latin typeface="맑은 고딕" pitchFamily="34" charset="-127"/>
                <a:ea typeface="Gulim" pitchFamily="34" charset="-127"/>
              </a:rPr>
              <a:t>CATIA, UG, PRO/E, IDEAS, ABAQUS, NASTRAN, ANSYS, LS-DYNA, Fluent, EnSight, etc.</a:t>
            </a:r>
            <a:r>
              <a:rPr lang="en-US" altLang="ko-KR" sz="500" b="1">
                <a:solidFill>
                  <a:schemeClr val="bg1"/>
                </a:solidFill>
                <a:latin typeface="맑은 고딕" pitchFamily="34" charset="-127"/>
                <a:ea typeface="Gulim" pitchFamily="34" charset="-127"/>
              </a:rPr>
              <a:t> </a:t>
            </a:r>
            <a:endParaRPr lang="en-US" altLang="ko-KR" sz="500">
              <a:solidFill>
                <a:schemeClr val="bg1"/>
              </a:solidFill>
              <a:latin typeface="맑은 고딕" pitchFamily="34" charset="-127"/>
              <a:ea typeface="Gulim" pitchFamily="34" charset="-127"/>
            </a:endParaRPr>
          </a:p>
        </p:txBody>
      </p:sp>
      <p:grpSp>
        <p:nvGrpSpPr>
          <p:cNvPr id="2" name="Group 6"/>
          <p:cNvGrpSpPr>
            <a:grpSpLocks/>
          </p:cNvGrpSpPr>
          <p:nvPr/>
        </p:nvGrpSpPr>
        <p:grpSpPr bwMode="auto">
          <a:xfrm>
            <a:off x="3714750" y="2044700"/>
            <a:ext cx="1143000" cy="1533525"/>
            <a:chOff x="2364" y="1288"/>
            <a:chExt cx="720" cy="966"/>
          </a:xfrm>
        </p:grpSpPr>
        <p:sp>
          <p:nvSpPr>
            <p:cNvPr id="21528" name="Line 7"/>
            <p:cNvSpPr>
              <a:spLocks noChangeShapeType="1"/>
            </p:cNvSpPr>
            <p:nvPr/>
          </p:nvSpPr>
          <p:spPr bwMode="auto">
            <a:xfrm>
              <a:off x="2751" y="1288"/>
              <a:ext cx="0" cy="768"/>
            </a:xfrm>
            <a:prstGeom prst="line">
              <a:avLst/>
            </a:prstGeom>
            <a:noFill/>
            <a:ln w="9525">
              <a:solidFill>
                <a:srgbClr val="9966FF"/>
              </a:solidFill>
              <a:round/>
              <a:headEnd/>
              <a:tailEnd type="triangle" w="med" len="med"/>
            </a:ln>
          </p:spPr>
          <p:txBody>
            <a:bodyPr/>
            <a:lstStyle/>
            <a:p>
              <a:endParaRPr lang="en-US"/>
            </a:p>
          </p:txBody>
        </p:sp>
        <p:sp>
          <p:nvSpPr>
            <p:cNvPr id="21529" name="Text Box 8"/>
            <p:cNvSpPr txBox="1">
              <a:spLocks noChangeArrowheads="1"/>
            </p:cNvSpPr>
            <p:nvPr/>
          </p:nvSpPr>
          <p:spPr bwMode="auto">
            <a:xfrm>
              <a:off x="2364" y="2056"/>
              <a:ext cx="720" cy="198"/>
            </a:xfrm>
            <a:prstGeom prst="rect">
              <a:avLst/>
            </a:prstGeom>
            <a:solidFill>
              <a:srgbClr val="35AA2C"/>
            </a:solidFill>
            <a:ln w="9525">
              <a:solidFill>
                <a:schemeClr val="bg1"/>
              </a:solidFill>
              <a:miter lim="800000"/>
              <a:headEnd/>
              <a:tailEnd/>
            </a:ln>
          </p:spPr>
          <p:txBody>
            <a:bodyPr>
              <a:spAutoFit/>
            </a:bodyPr>
            <a:lstStyle/>
            <a:p>
              <a:pPr eaLnBrk="1" latinLnBrk="1" hangingPunct="1">
                <a:spcBef>
                  <a:spcPct val="50000"/>
                </a:spcBef>
              </a:pPr>
              <a:r>
                <a:rPr lang="en-US" altLang="ko-KR" sz="1400" b="1">
                  <a:solidFill>
                    <a:schemeClr val="bg1"/>
                  </a:solidFill>
                  <a:latin typeface="맑은 고딕"/>
                  <a:ea typeface="굴림" charset="-127"/>
                </a:rPr>
                <a:t> MPEG/AVI</a:t>
              </a:r>
            </a:p>
          </p:txBody>
        </p:sp>
      </p:grpSp>
      <p:sp>
        <p:nvSpPr>
          <p:cNvPr id="11" name="Line 9"/>
          <p:cNvSpPr>
            <a:spLocks noChangeShapeType="1"/>
          </p:cNvSpPr>
          <p:nvPr/>
        </p:nvSpPr>
        <p:spPr bwMode="auto">
          <a:xfrm flipH="1">
            <a:off x="6308725" y="2032000"/>
            <a:ext cx="3175" cy="1257300"/>
          </a:xfrm>
          <a:prstGeom prst="line">
            <a:avLst/>
          </a:prstGeom>
          <a:noFill/>
          <a:ln w="9525">
            <a:solidFill>
              <a:srgbClr val="9966FF"/>
            </a:solidFill>
            <a:round/>
            <a:headEnd/>
            <a:tailEnd type="triangle" w="med" len="med"/>
          </a:ln>
        </p:spPr>
        <p:txBody>
          <a:bodyPr/>
          <a:lstStyle/>
          <a:p>
            <a:endParaRPr lang="en-US"/>
          </a:p>
        </p:txBody>
      </p:sp>
      <p:sp>
        <p:nvSpPr>
          <p:cNvPr id="12" name="Text Box 10"/>
          <p:cNvSpPr txBox="1">
            <a:spLocks noChangeArrowheads="1"/>
          </p:cNvSpPr>
          <p:nvPr/>
        </p:nvSpPr>
        <p:spPr bwMode="auto">
          <a:xfrm>
            <a:off x="5805488" y="3289300"/>
            <a:ext cx="1752600" cy="314325"/>
          </a:xfrm>
          <a:prstGeom prst="rect">
            <a:avLst/>
          </a:prstGeom>
          <a:solidFill>
            <a:srgbClr val="FF0000"/>
          </a:solidFill>
          <a:ln w="9525">
            <a:solidFill>
              <a:schemeClr val="bg1"/>
            </a:solidFill>
            <a:miter lim="800000"/>
            <a:headEnd/>
            <a:tailEnd/>
          </a:ln>
        </p:spPr>
        <p:txBody>
          <a:bodyPr>
            <a:spAutoFit/>
          </a:bodyPr>
          <a:lstStyle/>
          <a:p>
            <a:pPr eaLnBrk="1" latinLnBrk="1" hangingPunct="1">
              <a:spcBef>
                <a:spcPct val="50000"/>
              </a:spcBef>
            </a:pPr>
            <a:r>
              <a:rPr lang="en-US" altLang="ko-KR" sz="1400" b="1">
                <a:solidFill>
                  <a:schemeClr val="bg1"/>
                </a:solidFill>
                <a:latin typeface="맑은 고딕"/>
                <a:ea typeface="굴림" charset="-127"/>
              </a:rPr>
              <a:t>          CAX</a:t>
            </a:r>
          </a:p>
        </p:txBody>
      </p:sp>
      <p:sp>
        <p:nvSpPr>
          <p:cNvPr id="13" name="Line 11"/>
          <p:cNvSpPr>
            <a:spLocks noChangeShapeType="1"/>
          </p:cNvSpPr>
          <p:nvPr/>
        </p:nvSpPr>
        <p:spPr bwMode="auto">
          <a:xfrm flipH="1">
            <a:off x="7302500" y="2897188"/>
            <a:ext cx="219075" cy="219075"/>
          </a:xfrm>
          <a:prstGeom prst="line">
            <a:avLst/>
          </a:prstGeom>
          <a:noFill/>
          <a:ln w="12700">
            <a:solidFill>
              <a:schemeClr val="tx1"/>
            </a:solidFill>
            <a:round/>
            <a:headEnd/>
            <a:tailEnd type="triangle" w="med" len="med"/>
          </a:ln>
        </p:spPr>
        <p:txBody>
          <a:bodyPr wrap="none" anchor="ctr"/>
          <a:lstStyle/>
          <a:p>
            <a:endParaRPr lang="en-US"/>
          </a:p>
        </p:txBody>
      </p:sp>
      <p:sp>
        <p:nvSpPr>
          <p:cNvPr id="14" name="Text Box 12"/>
          <p:cNvSpPr txBox="1">
            <a:spLocks noChangeArrowheads="1"/>
          </p:cNvSpPr>
          <p:nvPr/>
        </p:nvSpPr>
        <p:spPr bwMode="auto">
          <a:xfrm>
            <a:off x="6462713" y="2500313"/>
            <a:ext cx="2609850" cy="366712"/>
          </a:xfrm>
          <a:prstGeom prst="rect">
            <a:avLst/>
          </a:prstGeom>
          <a:noFill/>
          <a:ln w="12700">
            <a:noFill/>
            <a:miter lim="800000"/>
            <a:headEnd/>
            <a:tailEnd/>
          </a:ln>
        </p:spPr>
        <p:txBody>
          <a:bodyPr>
            <a:spAutoFit/>
          </a:bodyPr>
          <a:lstStyle/>
          <a:p>
            <a:pPr eaLnBrk="1" latinLnBrk="1" hangingPunct="1">
              <a:spcBef>
                <a:spcPct val="50000"/>
              </a:spcBef>
            </a:pPr>
            <a:r>
              <a:rPr lang="en-US" altLang="ko-KR" sz="1800">
                <a:latin typeface="맑은 고딕"/>
                <a:ea typeface="굴림" charset="-127"/>
              </a:rPr>
              <a:t>     Interactive 3D    </a:t>
            </a:r>
          </a:p>
        </p:txBody>
      </p:sp>
      <p:sp>
        <p:nvSpPr>
          <p:cNvPr id="15" name="Text Box 13"/>
          <p:cNvSpPr txBox="1">
            <a:spLocks noChangeArrowheads="1"/>
          </p:cNvSpPr>
          <p:nvPr/>
        </p:nvSpPr>
        <p:spPr bwMode="auto">
          <a:xfrm>
            <a:off x="546100" y="2571750"/>
            <a:ext cx="2239963" cy="366713"/>
          </a:xfrm>
          <a:prstGeom prst="rect">
            <a:avLst/>
          </a:prstGeom>
          <a:noFill/>
          <a:ln w="12700">
            <a:noFill/>
            <a:miter lim="800000"/>
            <a:headEnd/>
            <a:tailEnd/>
          </a:ln>
        </p:spPr>
        <p:txBody>
          <a:bodyPr>
            <a:spAutoFit/>
          </a:bodyPr>
          <a:lstStyle/>
          <a:p>
            <a:pPr eaLnBrk="1" latinLnBrk="1" hangingPunct="1">
              <a:spcBef>
                <a:spcPct val="50000"/>
              </a:spcBef>
            </a:pPr>
            <a:r>
              <a:rPr lang="en-US" altLang="ko-KR" sz="1800">
                <a:latin typeface="맑은 고딕"/>
                <a:ea typeface="굴림" charset="-127"/>
              </a:rPr>
              <a:t>Passive  </a:t>
            </a:r>
          </a:p>
        </p:txBody>
      </p:sp>
      <p:sp>
        <p:nvSpPr>
          <p:cNvPr id="16" name="Line 14"/>
          <p:cNvSpPr>
            <a:spLocks noChangeShapeType="1"/>
          </p:cNvSpPr>
          <p:nvPr/>
        </p:nvSpPr>
        <p:spPr bwMode="auto">
          <a:xfrm>
            <a:off x="1401763" y="2960688"/>
            <a:ext cx="271462" cy="231775"/>
          </a:xfrm>
          <a:prstGeom prst="line">
            <a:avLst/>
          </a:prstGeom>
          <a:noFill/>
          <a:ln w="12700">
            <a:solidFill>
              <a:schemeClr val="tx1"/>
            </a:solidFill>
            <a:round/>
            <a:headEnd/>
            <a:tailEnd type="triangle" w="med" len="med"/>
          </a:ln>
        </p:spPr>
        <p:txBody>
          <a:bodyPr wrap="none" anchor="ctr"/>
          <a:lstStyle/>
          <a:p>
            <a:endParaRPr lang="en-US"/>
          </a:p>
        </p:txBody>
      </p:sp>
      <p:sp>
        <p:nvSpPr>
          <p:cNvPr id="17" name="Text Box 15"/>
          <p:cNvSpPr txBox="1">
            <a:spLocks noChangeArrowheads="1"/>
          </p:cNvSpPr>
          <p:nvPr/>
        </p:nvSpPr>
        <p:spPr bwMode="auto">
          <a:xfrm>
            <a:off x="379413" y="4324350"/>
            <a:ext cx="8385175" cy="338138"/>
          </a:xfrm>
          <a:prstGeom prst="rect">
            <a:avLst/>
          </a:prstGeom>
          <a:solidFill>
            <a:schemeClr val="accent4">
              <a:lumMod val="75000"/>
            </a:schemeClr>
          </a:solidFill>
          <a:ln w="12700">
            <a:solidFill>
              <a:schemeClr val="tx1"/>
            </a:solidFill>
            <a:miter lim="800000"/>
            <a:headEnd/>
            <a:tailEnd/>
          </a:ln>
        </p:spPr>
        <p:txBody>
          <a:bodyPr>
            <a:spAutoFit/>
          </a:bodyPr>
          <a:lstStyle/>
          <a:p>
            <a:pPr algn="ctr" eaLnBrk="1" fontAlgn="auto" latinLnBrk="1" hangingPunct="1">
              <a:spcBef>
                <a:spcPct val="50000"/>
              </a:spcBef>
              <a:spcAft>
                <a:spcPts val="0"/>
              </a:spcAft>
              <a:defRPr/>
            </a:pPr>
            <a:r>
              <a:rPr lang="en-US" altLang="ko-KR" b="1" dirty="0">
                <a:solidFill>
                  <a:schemeClr val="bg1"/>
                </a:solidFill>
                <a:latin typeface="+mn-lt"/>
                <a:ea typeface="굴림" charset="-127"/>
              </a:rPr>
              <a:t>PowerPoint, Word, Excel, WEB Page</a:t>
            </a:r>
          </a:p>
        </p:txBody>
      </p:sp>
      <p:sp>
        <p:nvSpPr>
          <p:cNvPr id="18" name="Line 16"/>
          <p:cNvSpPr>
            <a:spLocks noChangeShapeType="1"/>
          </p:cNvSpPr>
          <p:nvPr/>
        </p:nvSpPr>
        <p:spPr bwMode="auto">
          <a:xfrm>
            <a:off x="3333750" y="3979863"/>
            <a:ext cx="1588" cy="358775"/>
          </a:xfrm>
          <a:prstGeom prst="line">
            <a:avLst/>
          </a:prstGeom>
          <a:noFill/>
          <a:ln w="28575">
            <a:solidFill>
              <a:srgbClr val="9966FF"/>
            </a:solidFill>
            <a:round/>
            <a:headEnd/>
            <a:tailEnd type="triangle" w="med" len="med"/>
          </a:ln>
        </p:spPr>
        <p:txBody>
          <a:bodyPr wrap="none" anchor="ctr"/>
          <a:lstStyle/>
          <a:p>
            <a:endParaRPr lang="en-US"/>
          </a:p>
        </p:txBody>
      </p:sp>
      <p:sp>
        <p:nvSpPr>
          <p:cNvPr id="19" name="Line 17"/>
          <p:cNvSpPr>
            <a:spLocks noChangeShapeType="1"/>
          </p:cNvSpPr>
          <p:nvPr/>
        </p:nvSpPr>
        <p:spPr bwMode="auto">
          <a:xfrm>
            <a:off x="6657975" y="3851275"/>
            <a:ext cx="12700" cy="487363"/>
          </a:xfrm>
          <a:prstGeom prst="line">
            <a:avLst/>
          </a:prstGeom>
          <a:noFill/>
          <a:ln w="28575">
            <a:solidFill>
              <a:srgbClr val="9966FF"/>
            </a:solidFill>
            <a:round/>
            <a:headEnd/>
            <a:tailEnd type="triangle" w="med" len="med"/>
          </a:ln>
        </p:spPr>
        <p:txBody>
          <a:bodyPr wrap="none" anchor="ctr"/>
          <a:lstStyle/>
          <a:p>
            <a:endParaRPr lang="en-US"/>
          </a:p>
        </p:txBody>
      </p:sp>
      <p:sp>
        <p:nvSpPr>
          <p:cNvPr id="20" name="Text Box 18"/>
          <p:cNvSpPr txBox="1">
            <a:spLocks noChangeArrowheads="1"/>
          </p:cNvSpPr>
          <p:nvPr/>
        </p:nvSpPr>
        <p:spPr bwMode="auto">
          <a:xfrm>
            <a:off x="2293938" y="3259138"/>
            <a:ext cx="849312" cy="304800"/>
          </a:xfrm>
          <a:prstGeom prst="rect">
            <a:avLst/>
          </a:prstGeom>
          <a:solidFill>
            <a:srgbClr val="35AA2C"/>
          </a:solidFill>
          <a:ln w="12700">
            <a:solidFill>
              <a:schemeClr val="bg1"/>
            </a:solidFill>
            <a:miter lim="800000"/>
            <a:headEnd/>
            <a:tailEnd/>
          </a:ln>
        </p:spPr>
        <p:txBody>
          <a:bodyPr>
            <a:spAutoFit/>
          </a:bodyPr>
          <a:lstStyle/>
          <a:p>
            <a:pPr eaLnBrk="1" latinLnBrk="1" hangingPunct="1">
              <a:spcBef>
                <a:spcPct val="50000"/>
              </a:spcBef>
            </a:pPr>
            <a:r>
              <a:rPr lang="en-US" altLang="ko-KR" sz="1400" b="1">
                <a:solidFill>
                  <a:schemeClr val="bg1"/>
                </a:solidFill>
                <a:latin typeface="맑은 고딕"/>
                <a:ea typeface="굴림" charset="-127"/>
              </a:rPr>
              <a:t>  JPEG</a:t>
            </a:r>
          </a:p>
        </p:txBody>
      </p:sp>
      <p:sp>
        <p:nvSpPr>
          <p:cNvPr id="21" name="Line 19"/>
          <p:cNvSpPr>
            <a:spLocks noChangeShapeType="1"/>
          </p:cNvSpPr>
          <p:nvPr/>
        </p:nvSpPr>
        <p:spPr bwMode="auto">
          <a:xfrm>
            <a:off x="2768600" y="2060575"/>
            <a:ext cx="0" cy="1198563"/>
          </a:xfrm>
          <a:prstGeom prst="line">
            <a:avLst/>
          </a:prstGeom>
          <a:noFill/>
          <a:ln w="12700">
            <a:solidFill>
              <a:srgbClr val="9966FF"/>
            </a:solidFill>
            <a:round/>
            <a:headEnd/>
            <a:tailEnd type="triangle" w="med" len="med"/>
          </a:ln>
        </p:spPr>
        <p:txBody>
          <a:bodyPr wrap="none" anchor="ctr"/>
          <a:lstStyle/>
          <a:p>
            <a:endParaRPr lang="en-US"/>
          </a:p>
        </p:txBody>
      </p:sp>
      <p:sp>
        <p:nvSpPr>
          <p:cNvPr id="22" name="Text Box 20"/>
          <p:cNvSpPr txBox="1">
            <a:spLocks noChangeArrowheads="1"/>
          </p:cNvSpPr>
          <p:nvPr/>
        </p:nvSpPr>
        <p:spPr bwMode="auto">
          <a:xfrm>
            <a:off x="1785918" y="4899025"/>
            <a:ext cx="5715040" cy="366713"/>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a:solidFill>
              <a:schemeClr val="tx1"/>
            </a:solidFill>
            <a:miter lim="800000"/>
            <a:headEnd/>
            <a:tailEnd/>
          </a:ln>
          <a:scene3d>
            <a:camera prst="orthographicFront"/>
            <a:lightRig rig="threePt" dir="t"/>
          </a:scene3d>
          <a:sp3d>
            <a:bevelT/>
          </a:sp3d>
        </p:spPr>
        <p:txBody>
          <a:bodyPr>
            <a:spAutoFit/>
          </a:bodyPr>
          <a:lstStyle/>
          <a:p>
            <a:pPr algn="ctr" eaLnBrk="1" fontAlgn="auto" latinLnBrk="1" hangingPunct="1">
              <a:spcBef>
                <a:spcPct val="50000"/>
              </a:spcBef>
              <a:spcAft>
                <a:spcPts val="0"/>
              </a:spcAft>
              <a:defRPr/>
            </a:pPr>
            <a:r>
              <a:rPr lang="en-US" altLang="ko-KR" sz="1800" b="1" dirty="0">
                <a:solidFill>
                  <a:schemeClr val="bg1"/>
                </a:solidFill>
                <a:latin typeface="+mn-lt"/>
                <a:ea typeface="굴림" charset="-127"/>
              </a:rPr>
              <a:t>  Interactive 3D Engineering Documents</a:t>
            </a:r>
          </a:p>
        </p:txBody>
      </p:sp>
      <p:sp>
        <p:nvSpPr>
          <p:cNvPr id="23" name="Text Box 21"/>
          <p:cNvSpPr txBox="1">
            <a:spLocks noChangeArrowheads="1"/>
          </p:cNvSpPr>
          <p:nvPr/>
        </p:nvSpPr>
        <p:spPr bwMode="auto">
          <a:xfrm>
            <a:off x="1785918" y="5429264"/>
            <a:ext cx="5711825" cy="37941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a:solidFill>
              <a:schemeClr val="tx1"/>
            </a:solidFill>
            <a:miter lim="800000"/>
            <a:headEnd/>
            <a:tailEnd/>
          </a:ln>
          <a:scene3d>
            <a:camera prst="orthographicFront"/>
            <a:lightRig rig="threePt" dir="t"/>
          </a:scene3d>
          <a:sp3d>
            <a:bevelT/>
          </a:sp3d>
        </p:spPr>
        <p:txBody>
          <a:bodyPr>
            <a:spAutoFit/>
          </a:bodyPr>
          <a:lstStyle/>
          <a:p>
            <a:pPr algn="ctr" eaLnBrk="1" fontAlgn="auto" latinLnBrk="1" hangingPunct="1">
              <a:spcBef>
                <a:spcPct val="50000"/>
              </a:spcBef>
              <a:spcAft>
                <a:spcPts val="0"/>
              </a:spcAft>
              <a:defRPr/>
            </a:pPr>
            <a:r>
              <a:rPr lang="en-US" altLang="ko-KR" sz="1800" b="1" dirty="0">
                <a:solidFill>
                  <a:schemeClr val="bg1"/>
                </a:solidFill>
                <a:latin typeface="+mn-lt"/>
                <a:ea typeface="굴림" charset="-127"/>
              </a:rPr>
              <a:t>Value : Ease of Use, Decision Support to SDM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P spid="13" grpId="0" animBg="1"/>
      <p:bldP spid="14" grpId="0"/>
      <p:bldP spid="15" grpId="0"/>
      <p:bldP spid="16" grpId="0" animBg="1"/>
      <p:bldP spid="17" grpId="0" animBg="1"/>
      <p:bldP spid="18" grpId="0" animBg="1"/>
      <p:bldP spid="19" grpId="0" animBg="1"/>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3"/>
          <p:cNvSpPr txBox="1">
            <a:spLocks noChangeArrowheads="1"/>
          </p:cNvSpPr>
          <p:nvPr/>
        </p:nvSpPr>
        <p:spPr bwMode="auto">
          <a:xfrm>
            <a:off x="0" y="363794"/>
            <a:ext cx="4267200" cy="468313"/>
          </a:xfrm>
          <a:prstGeom prst="rect">
            <a:avLst/>
          </a:prstGeom>
          <a:noFill/>
          <a:ln w="9525">
            <a:noFill/>
            <a:miter lim="800000"/>
            <a:headEnd/>
            <a:tailEnd/>
          </a:ln>
        </p:spPr>
        <p:txBody>
          <a:bodyPr/>
          <a:lstStyle/>
          <a:p>
            <a:pPr eaLnBrk="1" latinLnBrk="1" hangingPunct="1"/>
            <a:r>
              <a:rPr lang="en-US" altLang="ko-KR" sz="2400" b="1" dirty="0">
                <a:latin typeface="Gill Sans MT" pitchFamily="34" charset="0"/>
                <a:ea typeface="굴림" charset="-127"/>
              </a:rPr>
              <a:t>Integration with Web  </a:t>
            </a:r>
          </a:p>
        </p:txBody>
      </p:sp>
      <p:sp>
        <p:nvSpPr>
          <p:cNvPr id="29" name="Text Box 20"/>
          <p:cNvSpPr txBox="1">
            <a:spLocks noChangeArrowheads="1"/>
          </p:cNvSpPr>
          <p:nvPr/>
        </p:nvSpPr>
        <p:spPr bwMode="auto">
          <a:xfrm>
            <a:off x="153956" y="4468818"/>
            <a:ext cx="2500331" cy="338554"/>
          </a:xfrm>
          <a:prstGeom prst="rect">
            <a:avLst/>
          </a:prstGeom>
          <a:noFill/>
          <a:ln w="12700">
            <a:noFill/>
            <a:miter lim="800000"/>
            <a:headEnd/>
            <a:tailEnd/>
          </a:ln>
          <a:scene3d>
            <a:camera prst="orthographicFront"/>
            <a:lightRig rig="threePt" dir="t"/>
          </a:scene3d>
          <a:sp3d>
            <a:bevelT/>
          </a:sp3d>
        </p:spPr>
        <p:txBody>
          <a:bodyPr>
            <a:spAutoFit/>
          </a:bodyPr>
          <a:lstStyle/>
          <a:p>
            <a:pPr eaLnBrk="1" latinLnBrk="1" hangingPunct="1">
              <a:spcBef>
                <a:spcPct val="50000"/>
              </a:spcBef>
              <a:defRPr/>
            </a:pPr>
            <a:r>
              <a:rPr lang="en-US" altLang="ko-KR" b="1">
                <a:solidFill>
                  <a:srgbClr val="002060"/>
                </a:solidFill>
                <a:latin typeface="맑은 고딕" pitchFamily="34" charset="-127"/>
                <a:ea typeface="Gulim" pitchFamily="34" charset="-127"/>
              </a:rPr>
              <a:t> Web Integration</a:t>
            </a:r>
          </a:p>
        </p:txBody>
      </p:sp>
      <p:pic>
        <p:nvPicPr>
          <p:cNvPr id="23558" name="Picture 4" descr="Multi-Disciplinary_aero2"/>
          <p:cNvPicPr>
            <a:picLocks noChangeAspect="1" noChangeArrowheads="1"/>
          </p:cNvPicPr>
          <p:nvPr/>
        </p:nvPicPr>
        <p:blipFill>
          <a:blip r:embed="rId3" cstate="print"/>
          <a:srcRect/>
          <a:stretch>
            <a:fillRect/>
          </a:stretch>
        </p:blipFill>
        <p:spPr bwMode="auto">
          <a:xfrm>
            <a:off x="214313" y="1000125"/>
            <a:ext cx="4578350" cy="3441700"/>
          </a:xfrm>
          <a:prstGeom prst="rect">
            <a:avLst/>
          </a:prstGeom>
          <a:noFill/>
          <a:ln w="9525">
            <a:noFill/>
            <a:miter lim="800000"/>
            <a:headEnd/>
            <a:tailEnd/>
          </a:ln>
        </p:spPr>
      </p:pic>
      <p:pic>
        <p:nvPicPr>
          <p:cNvPr id="23559" name="그림 29" descr="KnuckleWebTop.jpg"/>
          <p:cNvPicPr>
            <a:picLocks noChangeAspect="1"/>
          </p:cNvPicPr>
          <p:nvPr/>
        </p:nvPicPr>
        <p:blipFill>
          <a:blip r:embed="rId4" cstate="print"/>
          <a:srcRect/>
          <a:stretch>
            <a:fillRect/>
          </a:stretch>
        </p:blipFill>
        <p:spPr bwMode="auto">
          <a:xfrm>
            <a:off x="4052888" y="2317750"/>
            <a:ext cx="4948237" cy="4373563"/>
          </a:xfrm>
          <a:prstGeom prst="rect">
            <a:avLst/>
          </a:prstGeom>
          <a:noFill/>
          <a:ln w="9525">
            <a:noFill/>
            <a:miter lim="800000"/>
            <a:headEnd/>
            <a:tailEnd/>
          </a:ln>
        </p:spPr>
      </p:pic>
      <p:sp>
        <p:nvSpPr>
          <p:cNvPr id="31" name="Text Box 20"/>
          <p:cNvSpPr txBox="1">
            <a:spLocks noChangeArrowheads="1"/>
          </p:cNvSpPr>
          <p:nvPr/>
        </p:nvSpPr>
        <p:spPr bwMode="auto">
          <a:xfrm>
            <a:off x="4929190" y="1643050"/>
            <a:ext cx="4000560" cy="584775"/>
          </a:xfrm>
          <a:prstGeom prst="rect">
            <a:avLst/>
          </a:prstGeom>
          <a:noFill/>
          <a:ln w="12700">
            <a:noFill/>
            <a:miter lim="800000"/>
            <a:headEnd/>
            <a:tailEnd/>
          </a:ln>
          <a:scene3d>
            <a:camera prst="orthographicFront"/>
            <a:lightRig rig="threePt" dir="t"/>
          </a:scene3d>
          <a:sp3d>
            <a:bevelT/>
          </a:sp3d>
        </p:spPr>
        <p:txBody>
          <a:bodyPr>
            <a:spAutoFit/>
          </a:bodyPr>
          <a:lstStyle/>
          <a:p>
            <a:pPr algn="r" eaLnBrk="1" latinLnBrk="1" hangingPunct="1">
              <a:spcBef>
                <a:spcPct val="50000"/>
              </a:spcBef>
              <a:defRPr/>
            </a:pPr>
            <a:r>
              <a:rPr lang="en-US" altLang="ko-KR" b="1">
                <a:solidFill>
                  <a:srgbClr val="002060"/>
                </a:solidFill>
                <a:ea typeface="굴림" charset="-127"/>
              </a:rPr>
              <a:t>Integration with</a:t>
            </a:r>
          </a:p>
          <a:p>
            <a:pPr algn="r" eaLnBrk="1" latinLnBrk="1" hangingPunct="1">
              <a:defRPr/>
            </a:pPr>
            <a:r>
              <a:rPr lang="en-US" altLang="ko-KR" b="1">
                <a:solidFill>
                  <a:srgbClr val="002060"/>
                </a:solidFill>
                <a:ea typeface="굴림" charset="-127"/>
              </a:rPr>
              <a:t>Simulation Process Management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542925"/>
            <a:ext cx="6843713" cy="538163"/>
          </a:xfrm>
        </p:spPr>
        <p:txBody>
          <a:bodyPr/>
          <a:lstStyle/>
          <a:p>
            <a:pPr>
              <a:defRPr/>
            </a:pPr>
            <a:r>
              <a:rPr lang="en-US" sz="2800" smtClean="0">
                <a:effectLst>
                  <a:outerShdw blurRad="38100" dist="38100" dir="2700000" algn="tl">
                    <a:srgbClr val="C0C0C0"/>
                  </a:outerShdw>
                </a:effectLst>
              </a:rPr>
              <a:t>Integration with Data Management Systems</a:t>
            </a:r>
            <a:br>
              <a:rPr lang="en-US" sz="2800" smtClean="0">
                <a:effectLst>
                  <a:outerShdw blurRad="38100" dist="38100" dir="2700000" algn="tl">
                    <a:srgbClr val="C0C0C0"/>
                  </a:outerShdw>
                </a:effectLst>
              </a:rPr>
            </a:br>
            <a:endParaRPr lang="en-US" sz="2800" smtClean="0">
              <a:effectLst>
                <a:outerShdw blurRad="38100" dist="38100" dir="2700000" algn="tl">
                  <a:srgbClr val="C0C0C0"/>
                </a:outerShdw>
              </a:effectLst>
            </a:endParaRPr>
          </a:p>
        </p:txBody>
      </p:sp>
      <p:sp>
        <p:nvSpPr>
          <p:cNvPr id="96259" name="Rectangle 3"/>
          <p:cNvSpPr>
            <a:spLocks noGrp="1" noChangeArrowheads="1"/>
          </p:cNvSpPr>
          <p:nvPr>
            <p:ph idx="1"/>
          </p:nvPr>
        </p:nvSpPr>
        <p:spPr>
          <a:xfrm>
            <a:off x="515221" y="1500136"/>
            <a:ext cx="3860134" cy="2173288"/>
          </a:xfrm>
        </p:spPr>
        <p:txBody>
          <a:bodyPr/>
          <a:lstStyle/>
          <a:p>
            <a:pPr lvl="1">
              <a:lnSpc>
                <a:spcPct val="95000"/>
              </a:lnSpc>
              <a:defRPr/>
            </a:pPr>
            <a:r>
              <a:rPr lang="en-US" dirty="0" err="1" smtClean="0">
                <a:effectLst>
                  <a:outerShdw blurRad="38100" dist="38100" dir="2700000" algn="tl">
                    <a:srgbClr val="C0C0C0"/>
                  </a:outerShdw>
                </a:effectLst>
              </a:rPr>
              <a:t>Simulia</a:t>
            </a:r>
            <a:r>
              <a:rPr lang="en-US" dirty="0" smtClean="0">
                <a:effectLst>
                  <a:outerShdw blurRad="38100" dist="38100" dir="2700000" algn="tl">
                    <a:srgbClr val="C0C0C0"/>
                  </a:outerShdw>
                </a:effectLst>
              </a:rPr>
              <a:t>/SLM</a:t>
            </a:r>
          </a:p>
          <a:p>
            <a:pPr lvl="1">
              <a:lnSpc>
                <a:spcPct val="95000"/>
              </a:lnSpc>
              <a:defRPr/>
            </a:pPr>
            <a:r>
              <a:rPr lang="en-US" dirty="0" smtClean="0">
                <a:effectLst>
                  <a:outerShdw blurRad="38100" dist="38100" dir="2700000" algn="tl">
                    <a:srgbClr val="C0C0C0"/>
                  </a:outerShdw>
                </a:effectLst>
              </a:rPr>
              <a:t>MSC/</a:t>
            </a:r>
            <a:r>
              <a:rPr lang="en-US" dirty="0" err="1" smtClean="0">
                <a:effectLst>
                  <a:outerShdw blurRad="38100" dist="38100" dir="2700000" algn="tl">
                    <a:srgbClr val="C0C0C0"/>
                  </a:outerShdw>
                </a:effectLst>
              </a:rPr>
              <a:t>SimManager</a:t>
            </a:r>
            <a:endParaRPr lang="en-US" dirty="0" smtClean="0">
              <a:effectLst>
                <a:outerShdw blurRad="38100" dist="38100" dir="2700000" algn="tl">
                  <a:srgbClr val="C0C0C0"/>
                </a:outerShdw>
              </a:effectLst>
            </a:endParaRPr>
          </a:p>
          <a:p>
            <a:pPr lvl="1">
              <a:lnSpc>
                <a:spcPct val="95000"/>
              </a:lnSpc>
              <a:defRPr/>
            </a:pPr>
            <a:r>
              <a:rPr lang="en-US" dirty="0" smtClean="0">
                <a:effectLst>
                  <a:outerShdw blurRad="38100" dist="38100" dir="2700000" algn="tl">
                    <a:srgbClr val="C0C0C0"/>
                  </a:outerShdw>
                </a:effectLst>
              </a:rPr>
              <a:t>Phoenix Analysis Library</a:t>
            </a:r>
          </a:p>
          <a:p>
            <a:pPr lvl="1">
              <a:lnSpc>
                <a:spcPct val="95000"/>
              </a:lnSpc>
              <a:defRPr/>
            </a:pPr>
            <a:r>
              <a:rPr lang="en-US" dirty="0" err="1" smtClean="0">
                <a:effectLst>
                  <a:outerShdw blurRad="38100" dist="38100" dir="2700000" algn="tl">
                    <a:srgbClr val="C0C0C0"/>
                  </a:outerShdw>
                </a:effectLst>
              </a:rPr>
              <a:t>Ansys</a:t>
            </a:r>
            <a:r>
              <a:rPr lang="en-US" dirty="0" smtClean="0">
                <a:effectLst>
                  <a:outerShdw blurRad="38100" dist="38100" dir="2700000" algn="tl">
                    <a:srgbClr val="C0C0C0"/>
                  </a:outerShdw>
                </a:effectLst>
              </a:rPr>
              <a:t>/EKM</a:t>
            </a:r>
          </a:p>
          <a:p>
            <a:pPr lvl="1">
              <a:lnSpc>
                <a:spcPct val="95000"/>
              </a:lnSpc>
              <a:defRPr/>
            </a:pPr>
            <a:r>
              <a:rPr lang="en-US" dirty="0" smtClean="0">
                <a:effectLst>
                  <a:outerShdw blurRad="38100" dist="38100" dir="2700000" algn="tl">
                    <a:srgbClr val="C0C0C0"/>
                  </a:outerShdw>
                </a:effectLst>
              </a:rPr>
              <a:t>MS SharePoint</a:t>
            </a:r>
          </a:p>
          <a:p>
            <a:pPr lvl="1">
              <a:lnSpc>
                <a:spcPct val="95000"/>
              </a:lnSpc>
              <a:defRPr/>
            </a:pPr>
            <a:r>
              <a:rPr lang="en-US" dirty="0" smtClean="0">
                <a:effectLst>
                  <a:outerShdw blurRad="38100" dist="38100" dir="2700000" algn="tl">
                    <a:srgbClr val="C0C0C0"/>
                  </a:outerShdw>
                </a:effectLst>
              </a:rPr>
              <a:t>Team Center Simulation</a:t>
            </a:r>
          </a:p>
          <a:p>
            <a:pPr lvl="1">
              <a:lnSpc>
                <a:spcPct val="95000"/>
              </a:lnSpc>
              <a:buFont typeface="Wingdings" pitchFamily="2" charset="2"/>
              <a:buNone/>
              <a:defRPr/>
            </a:pPr>
            <a:endParaRPr lang="en-US" dirty="0" smtClean="0">
              <a:effectLst>
                <a:outerShdw blurRad="38100" dist="38100" dir="2700000" algn="tl">
                  <a:srgbClr val="C0C0C0"/>
                </a:outerShdw>
              </a:effectLst>
            </a:endParaRPr>
          </a:p>
        </p:txBody>
      </p:sp>
      <p:pic>
        <p:nvPicPr>
          <p:cNvPr id="25604" name="Picture 5" descr="SimManager-VCollab"/>
          <p:cNvPicPr>
            <a:picLocks noChangeAspect="1" noChangeArrowheads="1"/>
          </p:cNvPicPr>
          <p:nvPr/>
        </p:nvPicPr>
        <p:blipFill>
          <a:blip r:embed="rId3" cstate="print"/>
          <a:srcRect/>
          <a:stretch>
            <a:fillRect/>
          </a:stretch>
        </p:blipFill>
        <p:spPr bwMode="auto">
          <a:xfrm>
            <a:off x="125054" y="3834581"/>
            <a:ext cx="2893449" cy="2704332"/>
          </a:xfrm>
          <a:prstGeom prst="rect">
            <a:avLst/>
          </a:prstGeom>
          <a:noFill/>
          <a:ln w="9525">
            <a:noFill/>
            <a:miter lim="800000"/>
            <a:headEnd/>
            <a:tailEnd/>
          </a:ln>
        </p:spPr>
      </p:pic>
      <p:pic>
        <p:nvPicPr>
          <p:cNvPr id="25605" name="Picture 6" descr="Ekm-VCollab"/>
          <p:cNvPicPr>
            <a:picLocks noChangeAspect="1" noChangeArrowheads="1"/>
          </p:cNvPicPr>
          <p:nvPr/>
        </p:nvPicPr>
        <p:blipFill>
          <a:blip r:embed="rId4" cstate="print"/>
          <a:srcRect/>
          <a:stretch>
            <a:fillRect/>
          </a:stretch>
        </p:blipFill>
        <p:spPr bwMode="auto">
          <a:xfrm>
            <a:off x="6104603" y="3956563"/>
            <a:ext cx="2891913" cy="2593975"/>
          </a:xfrm>
          <a:prstGeom prst="rect">
            <a:avLst/>
          </a:prstGeom>
          <a:noFill/>
          <a:ln w="9525">
            <a:noFill/>
            <a:miter lim="800000"/>
            <a:headEnd/>
            <a:tailEnd/>
          </a:ln>
        </p:spPr>
      </p:pic>
      <p:pic>
        <p:nvPicPr>
          <p:cNvPr id="25606" name="Picture 5" descr="VCollab_EngineousGraphic2_new"/>
          <p:cNvPicPr>
            <a:picLocks noChangeAspect="1" noChangeArrowheads="1"/>
          </p:cNvPicPr>
          <p:nvPr/>
        </p:nvPicPr>
        <p:blipFill>
          <a:blip r:embed="rId5" cstate="print"/>
          <a:srcRect/>
          <a:stretch>
            <a:fillRect/>
          </a:stretch>
        </p:blipFill>
        <p:spPr bwMode="auto">
          <a:xfrm>
            <a:off x="2993257" y="3942735"/>
            <a:ext cx="3033918" cy="2622141"/>
          </a:xfrm>
          <a:prstGeom prst="rect">
            <a:avLst/>
          </a:prstGeom>
          <a:noFill/>
          <a:ln w="9525">
            <a:noFill/>
            <a:miter lim="800000"/>
            <a:headEnd/>
            <a:tailEnd/>
          </a:ln>
        </p:spPr>
      </p:pic>
      <p:pic>
        <p:nvPicPr>
          <p:cNvPr id="7" name="Picture 3"/>
          <p:cNvPicPr>
            <a:picLocks noChangeAspect="1" noChangeArrowheads="1"/>
          </p:cNvPicPr>
          <p:nvPr/>
        </p:nvPicPr>
        <p:blipFill>
          <a:blip r:embed="rId6" cstate="print"/>
          <a:srcRect/>
          <a:stretch>
            <a:fillRect/>
          </a:stretch>
        </p:blipFill>
        <p:spPr bwMode="auto">
          <a:xfrm>
            <a:off x="5171768" y="1179871"/>
            <a:ext cx="3805085" cy="270325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5"/>
          <p:cNvSpPr txBox="1">
            <a:spLocks noChangeArrowheads="1"/>
          </p:cNvSpPr>
          <p:nvPr/>
        </p:nvSpPr>
        <p:spPr bwMode="auto">
          <a:xfrm>
            <a:off x="6273800" y="1604963"/>
            <a:ext cx="1246188" cy="3316287"/>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sp3d>
        </p:spPr>
        <p:txBody>
          <a:bodyPr>
            <a:flatTx/>
          </a:bodyPr>
          <a:lstStyle/>
          <a:p>
            <a:pPr algn="ctr" eaLnBrk="1" hangingPunct="1"/>
            <a:r>
              <a:rPr lang="en-US" sz="1200" b="1" u="sng" dirty="0" smtClean="0">
                <a:solidFill>
                  <a:srgbClr val="FFFF00"/>
                </a:solidFill>
                <a:latin typeface="Century Gothic" pitchFamily="34" charset="0"/>
              </a:rPr>
              <a:t>FEA</a:t>
            </a:r>
          </a:p>
          <a:p>
            <a:pPr algn="ctr" eaLnBrk="1" hangingPunct="1"/>
            <a:endParaRPr lang="en-US" sz="1200" u="sng" dirty="0"/>
          </a:p>
          <a:p>
            <a:pPr eaLnBrk="1" hangingPunct="1">
              <a:buClr>
                <a:srgbClr val="FFFFFF"/>
              </a:buClr>
              <a:buFont typeface="Wingdings" pitchFamily="2" charset="2"/>
              <a:buChar char="ü"/>
            </a:pPr>
            <a:r>
              <a:rPr lang="en-US" sz="1200" dirty="0" smtClean="0">
                <a:solidFill>
                  <a:srgbClr val="FFFFFF"/>
                </a:solidFill>
              </a:rPr>
              <a:t>NASTRAN</a:t>
            </a:r>
          </a:p>
          <a:p>
            <a:pPr eaLnBrk="1" hangingPunct="1">
              <a:buClr>
                <a:srgbClr val="FFFFFF"/>
              </a:buClr>
              <a:buFont typeface="Wingdings" pitchFamily="2" charset="2"/>
              <a:buChar char="ü"/>
            </a:pPr>
            <a:r>
              <a:rPr lang="en-US" sz="1200" dirty="0" smtClean="0">
                <a:solidFill>
                  <a:srgbClr val="FFFFFF"/>
                </a:solidFill>
              </a:rPr>
              <a:t>MSC MARC</a:t>
            </a:r>
            <a:endParaRPr lang="en-US" sz="1200" dirty="0">
              <a:solidFill>
                <a:srgbClr val="FFFFFF"/>
              </a:solidFill>
            </a:endParaRPr>
          </a:p>
          <a:p>
            <a:pPr eaLnBrk="1" hangingPunct="1">
              <a:buClr>
                <a:srgbClr val="FFFFFF"/>
              </a:buClr>
              <a:buFont typeface="Wingdings" pitchFamily="2" charset="2"/>
              <a:buChar char="ü"/>
            </a:pPr>
            <a:r>
              <a:rPr lang="en-US" sz="1200" dirty="0">
                <a:solidFill>
                  <a:srgbClr val="FFFFFF"/>
                </a:solidFill>
              </a:rPr>
              <a:t>ANSYS</a:t>
            </a:r>
          </a:p>
          <a:p>
            <a:pPr eaLnBrk="1" hangingPunct="1">
              <a:buClr>
                <a:srgbClr val="FFFFFF"/>
              </a:buClr>
              <a:buFont typeface="Wingdings" pitchFamily="2" charset="2"/>
              <a:buChar char="ü"/>
            </a:pPr>
            <a:r>
              <a:rPr lang="en-US" sz="1200" dirty="0">
                <a:solidFill>
                  <a:srgbClr val="FFFFFF"/>
                </a:solidFill>
              </a:rPr>
              <a:t>ABAQUS</a:t>
            </a:r>
          </a:p>
          <a:p>
            <a:pPr eaLnBrk="1" hangingPunct="1">
              <a:buClr>
                <a:srgbClr val="FFFFFF"/>
              </a:buClr>
              <a:buFont typeface="Wingdings" pitchFamily="2" charset="2"/>
              <a:buChar char="ü"/>
            </a:pPr>
            <a:r>
              <a:rPr lang="en-US" sz="1200" dirty="0">
                <a:solidFill>
                  <a:srgbClr val="FFFFFF"/>
                </a:solidFill>
              </a:rPr>
              <a:t>LS DYNA</a:t>
            </a:r>
          </a:p>
          <a:p>
            <a:pPr eaLnBrk="1" hangingPunct="1">
              <a:buClr>
                <a:srgbClr val="FFFFFF"/>
              </a:buClr>
              <a:buFont typeface="Wingdings" pitchFamily="2" charset="2"/>
              <a:buChar char="ü"/>
            </a:pPr>
            <a:r>
              <a:rPr lang="en-US" sz="1200" dirty="0">
                <a:solidFill>
                  <a:srgbClr val="FFFFFF"/>
                </a:solidFill>
              </a:rPr>
              <a:t>SDRC</a:t>
            </a:r>
            <a:r>
              <a:rPr lang="en-US" sz="1200" b="1" u="sng" dirty="0">
                <a:solidFill>
                  <a:srgbClr val="FFFFFF"/>
                </a:solidFill>
              </a:rPr>
              <a:t> </a:t>
            </a:r>
            <a:endParaRPr lang="en-US" sz="1200" b="1" u="sng" dirty="0" smtClean="0">
              <a:solidFill>
                <a:srgbClr val="FFFFFF"/>
              </a:solidFill>
            </a:endParaRPr>
          </a:p>
          <a:p>
            <a:pPr eaLnBrk="1" hangingPunct="1">
              <a:buClr>
                <a:srgbClr val="FFFFFF"/>
              </a:buClr>
              <a:buFont typeface="Wingdings" pitchFamily="2" charset="2"/>
              <a:buChar char="ü"/>
            </a:pPr>
            <a:r>
              <a:rPr lang="en-US" sz="1200" dirty="0" smtClean="0">
                <a:solidFill>
                  <a:srgbClr val="FFFFFF"/>
                </a:solidFill>
              </a:rPr>
              <a:t>FESAFE</a:t>
            </a:r>
          </a:p>
          <a:p>
            <a:pPr eaLnBrk="1" hangingPunct="1">
              <a:buClr>
                <a:srgbClr val="FFFFFF"/>
              </a:buClr>
              <a:buFont typeface="Wingdings" pitchFamily="2" charset="2"/>
              <a:buChar char="ü"/>
            </a:pPr>
            <a:r>
              <a:rPr lang="en-US" sz="1200" dirty="0" smtClean="0">
                <a:solidFill>
                  <a:srgbClr val="FFFFFF"/>
                </a:solidFill>
              </a:rPr>
              <a:t>PAM CRASH</a:t>
            </a:r>
            <a:endParaRPr lang="en-US" sz="1200" dirty="0">
              <a:solidFill>
                <a:srgbClr val="FFFFFF"/>
              </a:solidFill>
            </a:endParaRPr>
          </a:p>
          <a:p>
            <a:pPr eaLnBrk="1" hangingPunct="1">
              <a:buClr>
                <a:srgbClr val="FFFFFF"/>
              </a:buClr>
              <a:buFont typeface="Wingdings" pitchFamily="2" charset="2"/>
              <a:buChar char="ü"/>
            </a:pPr>
            <a:endParaRPr lang="en-US" sz="1200" b="1" u="sng" dirty="0">
              <a:solidFill>
                <a:srgbClr val="FFFFFF"/>
              </a:solidFill>
            </a:endParaRPr>
          </a:p>
          <a:p>
            <a:pPr eaLnBrk="1" hangingPunct="1">
              <a:buClr>
                <a:srgbClr val="FFFFFF"/>
              </a:buClr>
              <a:buFont typeface="Wingdings" pitchFamily="2" charset="2"/>
              <a:buNone/>
            </a:pPr>
            <a:r>
              <a:rPr lang="en-US" sz="1200" b="1" u="sng" dirty="0">
                <a:solidFill>
                  <a:srgbClr val="FFFF00"/>
                </a:solidFill>
                <a:latin typeface="Century Gothic" pitchFamily="34" charset="0"/>
              </a:rPr>
              <a:t> </a:t>
            </a:r>
            <a:endParaRPr lang="en-US" sz="1200" dirty="0">
              <a:solidFill>
                <a:srgbClr val="FFFFFF"/>
              </a:solidFill>
            </a:endParaRPr>
          </a:p>
          <a:p>
            <a:pPr eaLnBrk="1" hangingPunct="1">
              <a:buClr>
                <a:srgbClr val="FFFFFF"/>
              </a:buClr>
              <a:buFont typeface="Wingdings" pitchFamily="2" charset="2"/>
              <a:buNone/>
            </a:pPr>
            <a:r>
              <a:rPr lang="en-US" sz="1200" dirty="0">
                <a:solidFill>
                  <a:srgbClr val="FFFFFF"/>
                </a:solidFill>
              </a:rPr>
              <a:t> </a:t>
            </a:r>
          </a:p>
          <a:p>
            <a:pPr eaLnBrk="1" hangingPunct="1">
              <a:buClr>
                <a:srgbClr val="FFFFFF"/>
              </a:buClr>
              <a:buFont typeface="Wingdings" pitchFamily="2" charset="2"/>
              <a:buNone/>
            </a:pPr>
            <a:endParaRPr lang="en-US" sz="1200" dirty="0">
              <a:solidFill>
                <a:srgbClr val="FFFFFF"/>
              </a:solidFill>
            </a:endParaRPr>
          </a:p>
          <a:p>
            <a:pPr eaLnBrk="1" hangingPunct="1"/>
            <a:endParaRPr lang="en-US" sz="1200" dirty="0"/>
          </a:p>
          <a:p>
            <a:pPr eaLnBrk="1" hangingPunct="1"/>
            <a:endParaRPr lang="en-US" sz="1200" dirty="0"/>
          </a:p>
          <a:p>
            <a:pPr eaLnBrk="1" hangingPunct="1"/>
            <a:endParaRPr lang="en-US" sz="1200" dirty="0"/>
          </a:p>
          <a:p>
            <a:pPr eaLnBrk="1" hangingPunct="1"/>
            <a:endParaRPr lang="en-US" sz="1200" dirty="0"/>
          </a:p>
          <a:p>
            <a:pPr eaLnBrk="1" hangingPunct="1"/>
            <a:endParaRPr lang="en-US" sz="1400" b="1" dirty="0"/>
          </a:p>
        </p:txBody>
      </p:sp>
      <p:sp>
        <p:nvSpPr>
          <p:cNvPr id="20483" name="Text Box 6"/>
          <p:cNvSpPr txBox="1">
            <a:spLocks noChangeArrowheads="1"/>
          </p:cNvSpPr>
          <p:nvPr/>
        </p:nvSpPr>
        <p:spPr bwMode="auto">
          <a:xfrm>
            <a:off x="7753350" y="1558925"/>
            <a:ext cx="1092200" cy="3384550"/>
          </a:xfrm>
          <a:prstGeom prst="rect">
            <a:avLst/>
          </a:prstGeom>
          <a:solidFill>
            <a:srgbClr val="99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00"/>
            </a:extrusionClr>
          </a:sp3d>
        </p:spPr>
        <p:txBody>
          <a:bodyPr>
            <a:flatTx/>
          </a:bodyPr>
          <a:lstStyle/>
          <a:p>
            <a:pPr algn="ctr" eaLnBrk="1" hangingPunct="1"/>
            <a:r>
              <a:rPr lang="en-US" sz="1200" b="1" u="sng" dirty="0">
                <a:solidFill>
                  <a:srgbClr val="FFFF00"/>
                </a:solidFill>
                <a:latin typeface="Century Gothic" pitchFamily="34" charset="0"/>
              </a:rPr>
              <a:t>CFD</a:t>
            </a:r>
            <a:endParaRPr lang="en-US" sz="1200" u="sng" dirty="0">
              <a:solidFill>
                <a:srgbClr val="FFFF00"/>
              </a:solidFill>
              <a:latin typeface="Century Gothic" pitchFamily="34" charset="0"/>
            </a:endParaRPr>
          </a:p>
          <a:p>
            <a:pPr eaLnBrk="1" hangingPunct="1"/>
            <a:endParaRPr lang="en-US" sz="1200" dirty="0"/>
          </a:p>
          <a:p>
            <a:pPr eaLnBrk="1" hangingPunct="1">
              <a:buClr>
                <a:srgbClr val="FFFFFF"/>
              </a:buClr>
              <a:buFont typeface="Wingdings" pitchFamily="2" charset="2"/>
              <a:buChar char="ü"/>
            </a:pPr>
            <a:r>
              <a:rPr lang="en-US" sz="1200" dirty="0">
                <a:solidFill>
                  <a:srgbClr val="FFFFFF"/>
                </a:solidFill>
              </a:rPr>
              <a:t>FLUENT</a:t>
            </a:r>
          </a:p>
          <a:p>
            <a:pPr eaLnBrk="1" hangingPunct="1">
              <a:buClr>
                <a:srgbClr val="FFFFFF"/>
              </a:buClr>
              <a:buFont typeface="Wingdings" pitchFamily="2" charset="2"/>
              <a:buChar char="ü"/>
            </a:pPr>
            <a:r>
              <a:rPr lang="en-US" sz="1200" dirty="0" smtClean="0">
                <a:solidFill>
                  <a:srgbClr val="FFFFFF"/>
                </a:solidFill>
              </a:rPr>
              <a:t>STARCCM</a:t>
            </a:r>
            <a:endParaRPr lang="en-US" sz="1200" dirty="0">
              <a:solidFill>
                <a:srgbClr val="FFFFFF"/>
              </a:solidFill>
            </a:endParaRPr>
          </a:p>
          <a:p>
            <a:pPr eaLnBrk="1" hangingPunct="1">
              <a:buClr>
                <a:srgbClr val="FFFFFF"/>
              </a:buClr>
              <a:buFont typeface="Wingdings" pitchFamily="2" charset="2"/>
              <a:buChar char="ü"/>
            </a:pPr>
            <a:r>
              <a:rPr lang="en-US" sz="1200" dirty="0">
                <a:solidFill>
                  <a:srgbClr val="FFFFFF"/>
                </a:solidFill>
              </a:rPr>
              <a:t>…</a:t>
            </a:r>
          </a:p>
          <a:p>
            <a:pPr eaLnBrk="1" hangingPunct="1">
              <a:buClr>
                <a:srgbClr val="FFFFFF"/>
              </a:buClr>
              <a:buFont typeface="Wingdings" pitchFamily="2" charset="2"/>
              <a:buChar char="ü"/>
            </a:pPr>
            <a:endParaRPr lang="en-US" sz="1200" dirty="0">
              <a:solidFill>
                <a:srgbClr val="FFFFFF"/>
              </a:solidFill>
            </a:endParaRPr>
          </a:p>
          <a:p>
            <a:pPr eaLnBrk="1" hangingPunct="1">
              <a:buClr>
                <a:srgbClr val="FFFFFF"/>
              </a:buClr>
              <a:buFont typeface="Wingdings" pitchFamily="2" charset="2"/>
              <a:buNone/>
            </a:pPr>
            <a:endParaRPr lang="en-US" sz="1000" b="1" dirty="0">
              <a:solidFill>
                <a:srgbClr val="FFFFFF"/>
              </a:solidFill>
            </a:endParaRPr>
          </a:p>
          <a:p>
            <a:pPr eaLnBrk="1" hangingPunct="1">
              <a:buClr>
                <a:srgbClr val="FFFFFF"/>
              </a:buClr>
              <a:buFont typeface="Wingdings" pitchFamily="2" charset="2"/>
              <a:buNone/>
            </a:pPr>
            <a:r>
              <a:rPr lang="en-US" sz="1200" b="1" u="sng" dirty="0">
                <a:solidFill>
                  <a:srgbClr val="FFFF00"/>
                </a:solidFill>
                <a:latin typeface="Century Gothic" pitchFamily="34" charset="0"/>
              </a:rPr>
              <a:t>PRE/POST </a:t>
            </a:r>
          </a:p>
          <a:p>
            <a:pPr eaLnBrk="1" hangingPunct="1">
              <a:buClr>
                <a:srgbClr val="FFFFFF"/>
              </a:buClr>
              <a:buFont typeface="Wingdings" pitchFamily="2" charset="2"/>
              <a:buChar char="ü"/>
            </a:pPr>
            <a:r>
              <a:rPr lang="en-US" sz="1200" dirty="0" err="1">
                <a:solidFill>
                  <a:srgbClr val="FFFFFF"/>
                </a:solidFill>
              </a:rPr>
              <a:t>EnSight</a:t>
            </a:r>
            <a:endParaRPr lang="en-US" sz="1400" b="1" dirty="0"/>
          </a:p>
        </p:txBody>
      </p:sp>
      <p:sp>
        <p:nvSpPr>
          <p:cNvPr id="20484" name="Text Box 9"/>
          <p:cNvSpPr txBox="1">
            <a:spLocks noChangeArrowheads="1"/>
          </p:cNvSpPr>
          <p:nvPr/>
        </p:nvSpPr>
        <p:spPr bwMode="auto">
          <a:xfrm>
            <a:off x="5980113" y="5429250"/>
            <a:ext cx="2868612" cy="376238"/>
          </a:xfrm>
          <a:prstGeom prst="rect">
            <a:avLst/>
          </a:prstGeom>
          <a:solidFill>
            <a:srgbClr val="99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66FF"/>
            </a:extrusionClr>
          </a:sp3d>
        </p:spPr>
        <p:txBody>
          <a:bodyPr>
            <a:spAutoFit/>
            <a:flatTx/>
          </a:bodyPr>
          <a:lstStyle/>
          <a:p>
            <a:pPr>
              <a:spcBef>
                <a:spcPct val="50000"/>
              </a:spcBef>
            </a:pPr>
            <a:r>
              <a:rPr lang="en-US" sz="1800">
                <a:solidFill>
                  <a:srgbClr val="FFFF00"/>
                </a:solidFill>
              </a:rPr>
              <a:t>   Mesh + Transient Data</a:t>
            </a:r>
          </a:p>
        </p:txBody>
      </p:sp>
      <p:sp>
        <p:nvSpPr>
          <p:cNvPr id="20485" name="Text Box 10"/>
          <p:cNvSpPr txBox="1">
            <a:spLocks noChangeArrowheads="1"/>
          </p:cNvSpPr>
          <p:nvPr/>
        </p:nvSpPr>
        <p:spPr bwMode="auto">
          <a:xfrm>
            <a:off x="766763" y="6160524"/>
            <a:ext cx="7134225" cy="376238"/>
          </a:xfrm>
          <a:prstGeom prst="rect">
            <a:avLst/>
          </a:prstGeom>
          <a:solidFill>
            <a:srgbClr val="CC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a:spAutoFit/>
            <a:flatTx/>
          </a:bodyPr>
          <a:lstStyle/>
          <a:p>
            <a:pPr>
              <a:spcBef>
                <a:spcPct val="50000"/>
              </a:spcBef>
            </a:pPr>
            <a:r>
              <a:rPr lang="en-US" sz="1800"/>
              <a:t> </a:t>
            </a:r>
            <a:r>
              <a:rPr lang="en-US" sz="1800">
                <a:solidFill>
                  <a:schemeClr val="bg1"/>
                </a:solidFill>
              </a:rPr>
              <a:t>	    </a:t>
            </a:r>
            <a:r>
              <a:rPr lang="en-US" sz="1800" b="1">
                <a:solidFill>
                  <a:schemeClr val="bg1"/>
                </a:solidFill>
              </a:rPr>
              <a:t>CAX</a:t>
            </a:r>
            <a:r>
              <a:rPr lang="en-US" sz="1800">
                <a:solidFill>
                  <a:schemeClr val="bg1"/>
                </a:solidFill>
              </a:rPr>
              <a:t> .. Common Light Weight D</a:t>
            </a:r>
            <a:r>
              <a:rPr lang="en-US" sz="1800" b="1">
                <a:solidFill>
                  <a:schemeClr val="bg1"/>
                </a:solidFill>
              </a:rPr>
              <a:t>ata Model/Format  </a:t>
            </a:r>
            <a:endParaRPr lang="en-US" sz="1800">
              <a:solidFill>
                <a:schemeClr val="bg1"/>
              </a:solidFill>
            </a:endParaRPr>
          </a:p>
        </p:txBody>
      </p:sp>
      <p:sp>
        <p:nvSpPr>
          <p:cNvPr id="20486" name="Line 14"/>
          <p:cNvSpPr>
            <a:spLocks noChangeShapeType="1"/>
          </p:cNvSpPr>
          <p:nvPr/>
        </p:nvSpPr>
        <p:spPr bwMode="auto">
          <a:xfrm>
            <a:off x="6853238" y="4897438"/>
            <a:ext cx="1587" cy="400050"/>
          </a:xfrm>
          <a:prstGeom prst="line">
            <a:avLst/>
          </a:prstGeom>
          <a:noFill/>
          <a:ln w="12700">
            <a:solidFill>
              <a:srgbClr val="9966FF"/>
            </a:solidFill>
            <a:round/>
            <a:headEnd/>
            <a:tailEnd type="triangle" w="med" len="med"/>
          </a:ln>
        </p:spPr>
        <p:txBody>
          <a:bodyPr wrap="none" anchor="ctr"/>
          <a:lstStyle/>
          <a:p>
            <a:endParaRPr lang="en-US"/>
          </a:p>
        </p:txBody>
      </p:sp>
      <p:sp>
        <p:nvSpPr>
          <p:cNvPr id="20487" name="Line 15"/>
          <p:cNvSpPr>
            <a:spLocks noChangeShapeType="1"/>
          </p:cNvSpPr>
          <p:nvPr/>
        </p:nvSpPr>
        <p:spPr bwMode="auto">
          <a:xfrm>
            <a:off x="8296275" y="4924425"/>
            <a:ext cx="0" cy="373063"/>
          </a:xfrm>
          <a:prstGeom prst="line">
            <a:avLst/>
          </a:prstGeom>
          <a:noFill/>
          <a:ln w="12700">
            <a:solidFill>
              <a:srgbClr val="9966FF"/>
            </a:solidFill>
            <a:round/>
            <a:headEnd/>
            <a:tailEnd type="triangle" w="med" len="med"/>
          </a:ln>
        </p:spPr>
        <p:txBody>
          <a:bodyPr wrap="none" anchor="ctr"/>
          <a:lstStyle/>
          <a:p>
            <a:endParaRPr lang="en-US"/>
          </a:p>
        </p:txBody>
      </p:sp>
      <p:sp>
        <p:nvSpPr>
          <p:cNvPr id="20488" name="Line 17"/>
          <p:cNvSpPr>
            <a:spLocks noChangeShapeType="1"/>
          </p:cNvSpPr>
          <p:nvPr/>
        </p:nvSpPr>
        <p:spPr bwMode="auto">
          <a:xfrm>
            <a:off x="7334250" y="5778500"/>
            <a:ext cx="7938" cy="304800"/>
          </a:xfrm>
          <a:prstGeom prst="line">
            <a:avLst/>
          </a:prstGeom>
          <a:noFill/>
          <a:ln w="57150">
            <a:solidFill>
              <a:srgbClr val="9966FF"/>
            </a:solidFill>
            <a:round/>
            <a:headEnd/>
            <a:tailEnd type="triangle" w="med" len="med"/>
          </a:ln>
        </p:spPr>
        <p:txBody>
          <a:bodyPr wrap="none" anchor="ctr"/>
          <a:lstStyle/>
          <a:p>
            <a:endParaRPr lang="en-US"/>
          </a:p>
        </p:txBody>
      </p:sp>
      <p:sp>
        <p:nvSpPr>
          <p:cNvPr id="20489" name="Rectangle 9"/>
          <p:cNvSpPr>
            <a:spLocks noChangeArrowheads="1"/>
          </p:cNvSpPr>
          <p:nvPr/>
        </p:nvSpPr>
        <p:spPr bwMode="auto">
          <a:xfrm>
            <a:off x="233363" y="1490663"/>
            <a:ext cx="5821362" cy="4191000"/>
          </a:xfrm>
          <a:prstGeom prst="rect">
            <a:avLst/>
          </a:prstGeom>
          <a:noFill/>
          <a:ln w="9525">
            <a:noFill/>
            <a:miter lim="800000"/>
            <a:headEnd/>
            <a:tailEnd/>
          </a:ln>
        </p:spPr>
        <p:txBody>
          <a:bodyPr/>
          <a:lstStyle/>
          <a:p>
            <a:pPr marL="342900" indent="-342900">
              <a:spcBef>
                <a:spcPct val="20000"/>
              </a:spcBef>
              <a:buClr>
                <a:srgbClr val="660066"/>
              </a:buClr>
              <a:buSzPct val="75000"/>
              <a:buFont typeface="Wingdings" pitchFamily="2" charset="2"/>
              <a:buChar char="n"/>
            </a:pPr>
            <a:r>
              <a:rPr lang="en-US" sz="2000" b="1" dirty="0"/>
              <a:t>Provide universal compact CAE format (.CAX)</a:t>
            </a:r>
          </a:p>
          <a:p>
            <a:pPr marL="742950" lvl="1" indent="-285750">
              <a:lnSpc>
                <a:spcPct val="80000"/>
              </a:lnSpc>
              <a:spcBef>
                <a:spcPct val="15000"/>
              </a:spcBef>
              <a:spcAft>
                <a:spcPct val="10000"/>
              </a:spcAft>
              <a:buClr>
                <a:schemeClr val="accent2"/>
              </a:buClr>
              <a:buSzPct val="70000"/>
              <a:buFont typeface="Wingdings" pitchFamily="2" charset="2"/>
              <a:buChar char="¨"/>
            </a:pPr>
            <a:r>
              <a:rPr lang="en-US" sz="1400" dirty="0">
                <a:solidFill>
                  <a:srgbClr val="800080"/>
                </a:solidFill>
              </a:rPr>
              <a:t>Proprietary </a:t>
            </a:r>
            <a:r>
              <a:rPr lang="en-US" sz="1400" dirty="0" err="1">
                <a:solidFill>
                  <a:srgbClr val="800080"/>
                </a:solidFill>
              </a:rPr>
              <a:t>VCollab</a:t>
            </a:r>
            <a:r>
              <a:rPr lang="en-US" sz="1400" dirty="0">
                <a:solidFill>
                  <a:srgbClr val="800080"/>
                </a:solidFill>
              </a:rPr>
              <a:t> format </a:t>
            </a:r>
          </a:p>
          <a:p>
            <a:pPr marL="742950" lvl="1" indent="-285750">
              <a:lnSpc>
                <a:spcPct val="80000"/>
              </a:lnSpc>
              <a:spcBef>
                <a:spcPct val="15000"/>
              </a:spcBef>
              <a:spcAft>
                <a:spcPct val="10000"/>
              </a:spcAft>
              <a:buClr>
                <a:schemeClr val="accent2"/>
              </a:buClr>
              <a:buSzPct val="70000"/>
              <a:buFont typeface="Wingdings" pitchFamily="2" charset="2"/>
              <a:buChar char="¨"/>
            </a:pPr>
            <a:r>
              <a:rPr lang="en-US" sz="1400" dirty="0">
                <a:solidFill>
                  <a:srgbClr val="800080"/>
                </a:solidFill>
              </a:rPr>
              <a:t>Typically </a:t>
            </a:r>
            <a:r>
              <a:rPr lang="en-US" sz="1400" dirty="0" smtClean="0">
                <a:solidFill>
                  <a:srgbClr val="800080"/>
                </a:solidFill>
              </a:rPr>
              <a:t>50-99% compressions </a:t>
            </a:r>
            <a:r>
              <a:rPr lang="en-US" sz="1400" dirty="0">
                <a:solidFill>
                  <a:srgbClr val="800080"/>
                </a:solidFill>
              </a:rPr>
              <a:t>rates</a:t>
            </a:r>
            <a:r>
              <a:rPr lang="en-US" dirty="0">
                <a:solidFill>
                  <a:srgbClr val="800080"/>
                </a:solidFill>
              </a:rPr>
              <a:t> </a:t>
            </a:r>
          </a:p>
          <a:p>
            <a:pPr marL="342900" indent="-342900">
              <a:spcBef>
                <a:spcPct val="20000"/>
              </a:spcBef>
              <a:buClr>
                <a:srgbClr val="660066"/>
              </a:buClr>
              <a:buSzPct val="75000"/>
              <a:buFont typeface="Wingdings" pitchFamily="2" charset="2"/>
              <a:buChar char="n"/>
            </a:pPr>
            <a:r>
              <a:rPr lang="en-US" sz="2000" b="1" dirty="0" smtClean="0"/>
              <a:t>Provide CAE data reduction tools (VMOVE) to create CAX files</a:t>
            </a:r>
            <a:endParaRPr lang="en-US" sz="2000" dirty="0" smtClean="0"/>
          </a:p>
          <a:p>
            <a:pPr marL="742950" lvl="1" indent="-285750">
              <a:lnSpc>
                <a:spcPct val="80000"/>
              </a:lnSpc>
              <a:spcBef>
                <a:spcPct val="15000"/>
              </a:spcBef>
              <a:spcAft>
                <a:spcPct val="10000"/>
              </a:spcAft>
              <a:buClr>
                <a:schemeClr val="accent2"/>
              </a:buClr>
              <a:buSzPct val="70000"/>
              <a:buFont typeface="Wingdings" pitchFamily="2" charset="2"/>
              <a:buChar char="¨"/>
            </a:pPr>
            <a:r>
              <a:rPr lang="en-US" sz="1400" dirty="0" err="1" smtClean="0">
                <a:solidFill>
                  <a:srgbClr val="800080"/>
                </a:solidFill>
              </a:rPr>
              <a:t>VMoveCAE</a:t>
            </a:r>
            <a:r>
              <a:rPr lang="en-US" sz="1400" dirty="0" smtClean="0">
                <a:solidFill>
                  <a:srgbClr val="800080"/>
                </a:solidFill>
              </a:rPr>
              <a:t> -  Supports most of the leading  CAE software</a:t>
            </a:r>
          </a:p>
          <a:p>
            <a:pPr marL="742950" lvl="1" indent="-285750">
              <a:lnSpc>
                <a:spcPct val="80000"/>
              </a:lnSpc>
              <a:spcBef>
                <a:spcPct val="15000"/>
              </a:spcBef>
              <a:spcAft>
                <a:spcPct val="10000"/>
              </a:spcAft>
              <a:buClr>
                <a:schemeClr val="accent2"/>
              </a:buClr>
              <a:buSzPct val="70000"/>
              <a:buFont typeface="Wingdings" pitchFamily="2" charset="2"/>
              <a:buChar char="¨"/>
            </a:pPr>
            <a:r>
              <a:rPr lang="en-US" sz="1400" dirty="0" err="1" smtClean="0">
                <a:solidFill>
                  <a:srgbClr val="800080"/>
                </a:solidFill>
              </a:rPr>
              <a:t>CAXWriterAPI</a:t>
            </a:r>
            <a:r>
              <a:rPr lang="en-US" sz="1400" dirty="0" smtClean="0">
                <a:solidFill>
                  <a:srgbClr val="800080"/>
                </a:solidFill>
              </a:rPr>
              <a:t> – for non-supported and in-house codes</a:t>
            </a:r>
          </a:p>
          <a:p>
            <a:pPr marL="742950" lvl="1" indent="-285750">
              <a:lnSpc>
                <a:spcPct val="80000"/>
              </a:lnSpc>
              <a:spcBef>
                <a:spcPct val="15000"/>
              </a:spcBef>
              <a:spcAft>
                <a:spcPct val="10000"/>
              </a:spcAft>
              <a:buClr>
                <a:schemeClr val="accent2"/>
              </a:buClr>
              <a:buSzPct val="70000"/>
              <a:buFont typeface="Wingdings" pitchFamily="2" charset="2"/>
              <a:buChar char="¨"/>
            </a:pPr>
            <a:r>
              <a:rPr lang="en-US" sz="1400" dirty="0" err="1" smtClean="0">
                <a:solidFill>
                  <a:srgbClr val="800080"/>
                </a:solidFill>
              </a:rPr>
              <a:t>VMoveCAD</a:t>
            </a:r>
            <a:r>
              <a:rPr lang="en-US" sz="1400" dirty="0" smtClean="0">
                <a:solidFill>
                  <a:srgbClr val="800080"/>
                </a:solidFill>
              </a:rPr>
              <a:t> – Supports most of the leading CAD software</a:t>
            </a:r>
          </a:p>
          <a:p>
            <a:pPr marL="342900" indent="-342900">
              <a:lnSpc>
                <a:spcPct val="85000"/>
              </a:lnSpc>
              <a:spcBef>
                <a:spcPct val="20000"/>
              </a:spcBef>
              <a:buClr>
                <a:srgbClr val="660066"/>
              </a:buClr>
              <a:buSzPct val="75000"/>
              <a:buFont typeface="Wingdings" pitchFamily="2" charset="2"/>
              <a:buChar char="n"/>
            </a:pPr>
            <a:r>
              <a:rPr lang="en-US" sz="2000" b="1" dirty="0" smtClean="0"/>
              <a:t>Provide a common, easy to use and scalable CAE Viewers (</a:t>
            </a:r>
            <a:r>
              <a:rPr lang="en-US" sz="2000" b="1" dirty="0" err="1" smtClean="0"/>
              <a:t>VCollab</a:t>
            </a:r>
            <a:r>
              <a:rPr lang="en-US" sz="2000" b="1" dirty="0" smtClean="0"/>
              <a:t>)</a:t>
            </a:r>
          </a:p>
          <a:p>
            <a:pPr marL="342900" indent="-342900">
              <a:lnSpc>
                <a:spcPct val="85000"/>
              </a:lnSpc>
              <a:spcBef>
                <a:spcPct val="20000"/>
              </a:spcBef>
              <a:buClr>
                <a:srgbClr val="660066"/>
              </a:buClr>
              <a:buSzPct val="75000"/>
              <a:buFont typeface="Wingdings" pitchFamily="2" charset="2"/>
              <a:buChar char="n"/>
            </a:pPr>
            <a:r>
              <a:rPr lang="en-US" sz="2000" b="1" dirty="0" smtClean="0"/>
              <a:t>Provide integration with general tools ( WEB, MS Office, PLM, SLM  etc.. )</a:t>
            </a:r>
          </a:p>
          <a:p>
            <a:pPr marL="342900" indent="-342900">
              <a:spcBef>
                <a:spcPct val="20000"/>
              </a:spcBef>
              <a:buClr>
                <a:srgbClr val="660066"/>
              </a:buClr>
              <a:buSzPct val="75000"/>
              <a:buFont typeface="Wingdings" pitchFamily="2" charset="2"/>
              <a:buChar char="n"/>
            </a:pPr>
            <a:r>
              <a:rPr lang="en-US" sz="2000" b="1" dirty="0" smtClean="0"/>
              <a:t>Provide automated report generation</a:t>
            </a:r>
            <a:endParaRPr lang="en-US" sz="2400" b="1" dirty="0" smtClean="0"/>
          </a:p>
          <a:p>
            <a:pPr marL="342900" indent="-342900">
              <a:spcBef>
                <a:spcPct val="20000"/>
              </a:spcBef>
              <a:buClr>
                <a:srgbClr val="660066"/>
              </a:buClr>
              <a:buSzPct val="75000"/>
              <a:buFont typeface="Wingdings" pitchFamily="2" charset="2"/>
              <a:buChar char="n"/>
            </a:pPr>
            <a:endParaRPr lang="en-US" sz="2000" dirty="0"/>
          </a:p>
        </p:txBody>
      </p:sp>
      <p:sp>
        <p:nvSpPr>
          <p:cNvPr id="20490" name="Rectangle 10"/>
          <p:cNvSpPr>
            <a:spLocks noChangeArrowheads="1"/>
          </p:cNvSpPr>
          <p:nvPr/>
        </p:nvSpPr>
        <p:spPr bwMode="auto">
          <a:xfrm>
            <a:off x="120650" y="390525"/>
            <a:ext cx="5632450" cy="538163"/>
          </a:xfrm>
          <a:prstGeom prst="rect">
            <a:avLst/>
          </a:prstGeom>
          <a:noFill/>
          <a:ln w="9525">
            <a:noFill/>
            <a:miter lim="800000"/>
            <a:headEnd/>
            <a:tailEnd/>
          </a:ln>
        </p:spPr>
        <p:txBody>
          <a:bodyPr anchor="ctr"/>
          <a:lstStyle/>
          <a:p>
            <a:r>
              <a:rPr lang="en-US" sz="3200" b="1" dirty="0" err="1"/>
              <a:t>VCollab</a:t>
            </a:r>
            <a:r>
              <a:rPr lang="en-US" sz="3200" b="1" dirty="0"/>
              <a:t> </a:t>
            </a:r>
            <a:r>
              <a:rPr lang="en-US" sz="3200" b="1" dirty="0" smtClean="0"/>
              <a:t>Components</a:t>
            </a:r>
            <a:endParaRPr lang="en-US" sz="3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377825"/>
            <a:ext cx="4181475" cy="538163"/>
          </a:xfrm>
        </p:spPr>
        <p:txBody>
          <a:bodyPr/>
          <a:lstStyle/>
          <a:p>
            <a:pPr>
              <a:defRPr/>
            </a:pPr>
            <a:r>
              <a:rPr lang="en-US" altLang="zh-CN" dirty="0" smtClean="0"/>
              <a:t>Major Customers</a:t>
            </a:r>
            <a:endParaRPr lang="zh-CN" altLang="en-US" dirty="0" smtClean="0">
              <a:ea typeface="宋体" charset="-122"/>
            </a:endParaRPr>
          </a:p>
        </p:txBody>
      </p:sp>
      <p:sp>
        <p:nvSpPr>
          <p:cNvPr id="20" name="Content Placeholder 19"/>
          <p:cNvSpPr>
            <a:spLocks noGrp="1"/>
          </p:cNvSpPr>
          <p:nvPr>
            <p:ph sz="half" idx="1"/>
          </p:nvPr>
        </p:nvSpPr>
        <p:spPr>
          <a:xfrm>
            <a:off x="781050" y="1606550"/>
            <a:ext cx="3638550" cy="3765550"/>
          </a:xfrm>
        </p:spPr>
        <p:txBody>
          <a:bodyPr/>
          <a:lstStyle/>
          <a:p>
            <a:r>
              <a:rPr lang="en-US" altLang="zh-CN" sz="2400" dirty="0" smtClean="0"/>
              <a:t>Aerospace</a:t>
            </a:r>
          </a:p>
          <a:p>
            <a:pPr lvl="1"/>
            <a:r>
              <a:rPr lang="en-US" sz="2000" dirty="0" err="1" smtClean="0"/>
              <a:t>Avio</a:t>
            </a:r>
            <a:endParaRPr lang="en-US" sz="2000" dirty="0" smtClean="0"/>
          </a:p>
          <a:p>
            <a:pPr lvl="1"/>
            <a:r>
              <a:rPr lang="en-US" sz="2000" dirty="0" err="1" smtClean="0"/>
              <a:t>Alenia</a:t>
            </a:r>
            <a:r>
              <a:rPr lang="en-US" sz="2000" dirty="0" smtClean="0"/>
              <a:t> </a:t>
            </a:r>
            <a:r>
              <a:rPr lang="en-US" sz="2000" dirty="0" err="1" smtClean="0"/>
              <a:t>Aeronautica</a:t>
            </a:r>
            <a:endParaRPr lang="en-US" sz="2000" dirty="0" smtClean="0"/>
          </a:p>
          <a:p>
            <a:pPr lvl="1"/>
            <a:r>
              <a:rPr lang="en-US" sz="2000" dirty="0" smtClean="0"/>
              <a:t>GE</a:t>
            </a:r>
          </a:p>
          <a:p>
            <a:pPr lvl="1"/>
            <a:r>
              <a:rPr lang="en-US" sz="2000" dirty="0" smtClean="0"/>
              <a:t>Honeywell</a:t>
            </a:r>
          </a:p>
          <a:p>
            <a:pPr lvl="1"/>
            <a:r>
              <a:rPr lang="en-US" sz="2000" dirty="0" smtClean="0"/>
              <a:t>Lockheed</a:t>
            </a:r>
          </a:p>
          <a:p>
            <a:pPr lvl="1"/>
            <a:r>
              <a:rPr lang="en-US" sz="2000" dirty="0" smtClean="0"/>
              <a:t>Pratt &amp; Whitney</a:t>
            </a:r>
          </a:p>
          <a:p>
            <a:pPr lvl="1"/>
            <a:r>
              <a:rPr lang="en-US" sz="2000" dirty="0" smtClean="0"/>
              <a:t>Hamilton Sundstrand</a:t>
            </a:r>
          </a:p>
          <a:p>
            <a:pPr lvl="1"/>
            <a:r>
              <a:rPr lang="en-US" altLang="zh-CN" sz="2000" b="1" dirty="0" smtClean="0">
                <a:solidFill>
                  <a:srgbClr val="FF0000"/>
                </a:solidFill>
              </a:rPr>
              <a:t>AVIO</a:t>
            </a:r>
            <a:endParaRPr lang="en-US" sz="2000" b="1" dirty="0" smtClean="0">
              <a:solidFill>
                <a:srgbClr val="FF0000"/>
              </a:solidFill>
            </a:endParaRPr>
          </a:p>
          <a:p>
            <a:pPr lvl="1"/>
            <a:endParaRPr lang="en-US" dirty="0"/>
          </a:p>
        </p:txBody>
      </p:sp>
      <p:sp>
        <p:nvSpPr>
          <p:cNvPr id="21" name="Content Placeholder 20"/>
          <p:cNvSpPr>
            <a:spLocks noGrp="1"/>
          </p:cNvSpPr>
          <p:nvPr>
            <p:ph sz="half" idx="2"/>
          </p:nvPr>
        </p:nvSpPr>
        <p:spPr/>
        <p:txBody>
          <a:bodyPr/>
          <a:lstStyle/>
          <a:p>
            <a:r>
              <a:rPr lang="en-US" altLang="zh-CN" sz="2400" dirty="0" smtClean="0"/>
              <a:t>Auto &amp; Railroad</a:t>
            </a:r>
          </a:p>
          <a:p>
            <a:pPr lvl="1"/>
            <a:r>
              <a:rPr lang="en-US" sz="2000" dirty="0" smtClean="0"/>
              <a:t>GM</a:t>
            </a:r>
          </a:p>
          <a:p>
            <a:pPr lvl="1"/>
            <a:r>
              <a:rPr lang="en-US" sz="2000" dirty="0" smtClean="0"/>
              <a:t>Toyota</a:t>
            </a:r>
          </a:p>
          <a:p>
            <a:pPr lvl="1"/>
            <a:r>
              <a:rPr lang="en-US" sz="2000" dirty="0" err="1" smtClean="0"/>
              <a:t>Brembo</a:t>
            </a:r>
            <a:endParaRPr lang="en-US" sz="2000" dirty="0" smtClean="0"/>
          </a:p>
          <a:p>
            <a:pPr lvl="1"/>
            <a:r>
              <a:rPr lang="en-US" altLang="zh-CN" sz="2000" dirty="0" smtClean="0"/>
              <a:t>Tang Shan Railroad</a:t>
            </a:r>
          </a:p>
          <a:p>
            <a:r>
              <a:rPr lang="en-US" altLang="zh-CN" sz="2400" dirty="0" smtClean="0"/>
              <a:t>Hi-tech</a:t>
            </a:r>
          </a:p>
          <a:p>
            <a:pPr lvl="1"/>
            <a:r>
              <a:rPr lang="en-US" sz="2000" dirty="0" smtClean="0"/>
              <a:t>Ricoh</a:t>
            </a:r>
          </a:p>
        </p:txBody>
      </p:sp>
      <p:pic>
        <p:nvPicPr>
          <p:cNvPr id="16387" name="Picture 7" descr="2008527224646505_2"/>
          <p:cNvPicPr>
            <a:picLocks noChangeAspect="1" noChangeArrowheads="1"/>
          </p:cNvPicPr>
          <p:nvPr/>
        </p:nvPicPr>
        <p:blipFill>
          <a:blip r:embed="rId2" cstate="print"/>
          <a:srcRect/>
          <a:stretch>
            <a:fillRect/>
          </a:stretch>
        </p:blipFill>
        <p:spPr bwMode="auto">
          <a:xfrm>
            <a:off x="8001000" y="1828800"/>
            <a:ext cx="533400" cy="533400"/>
          </a:xfrm>
          <a:prstGeom prst="rect">
            <a:avLst/>
          </a:prstGeom>
          <a:noFill/>
          <a:ln w="9525">
            <a:noFill/>
            <a:miter lim="800000"/>
            <a:headEnd/>
            <a:tailEnd/>
          </a:ln>
        </p:spPr>
      </p:pic>
      <p:pic>
        <p:nvPicPr>
          <p:cNvPr id="16388" name="Picture 8" descr="01300000350658125177855942016"/>
          <p:cNvPicPr>
            <a:picLocks noChangeAspect="1" noChangeArrowheads="1"/>
          </p:cNvPicPr>
          <p:nvPr/>
        </p:nvPicPr>
        <p:blipFill>
          <a:blip r:embed="rId3" cstate="print"/>
          <a:srcRect/>
          <a:stretch>
            <a:fillRect/>
          </a:stretch>
        </p:blipFill>
        <p:spPr bwMode="auto">
          <a:xfrm>
            <a:off x="7924800" y="2514600"/>
            <a:ext cx="737346" cy="552641"/>
          </a:xfrm>
          <a:prstGeom prst="rect">
            <a:avLst/>
          </a:prstGeom>
          <a:noFill/>
          <a:ln w="9525">
            <a:noFill/>
            <a:miter lim="800000"/>
            <a:headEnd/>
            <a:tailEnd/>
          </a:ln>
        </p:spPr>
      </p:pic>
      <p:pic>
        <p:nvPicPr>
          <p:cNvPr id="16390" name="Picture 13" descr="C:\Documents and Settings\por\Application Data\Tencent\Users\261906044\QQ\WinTemp\RichOle\720V%ER~HD6CI(4[Z0T(~W6.jpg"/>
          <p:cNvPicPr>
            <a:picLocks noChangeAspect="1" noChangeArrowheads="1"/>
          </p:cNvPicPr>
          <p:nvPr/>
        </p:nvPicPr>
        <p:blipFill>
          <a:blip r:embed="rId4" r:link="rId5" cstate="print"/>
          <a:srcRect/>
          <a:stretch>
            <a:fillRect/>
          </a:stretch>
        </p:blipFill>
        <p:spPr bwMode="auto">
          <a:xfrm>
            <a:off x="4267200" y="5867400"/>
            <a:ext cx="1368425" cy="487363"/>
          </a:xfrm>
          <a:prstGeom prst="rect">
            <a:avLst/>
          </a:prstGeom>
          <a:noFill/>
          <a:ln w="9525">
            <a:noFill/>
            <a:miter lim="800000"/>
            <a:headEnd/>
            <a:tailEnd/>
          </a:ln>
        </p:spPr>
      </p:pic>
      <p:pic>
        <p:nvPicPr>
          <p:cNvPr id="16391" name="Picture 15" descr="C:\Documents and Settings\por\Application Data\Tencent\Users\261906044\QQ\WinTemp\RichOle\[H$S_FNTP89ZFD]G{9YQHRH.jpg"/>
          <p:cNvPicPr>
            <a:picLocks noChangeAspect="1" noChangeArrowheads="1"/>
          </p:cNvPicPr>
          <p:nvPr/>
        </p:nvPicPr>
        <p:blipFill>
          <a:blip r:embed="rId6" r:link="rId7" cstate="print"/>
          <a:srcRect/>
          <a:stretch>
            <a:fillRect/>
          </a:stretch>
        </p:blipFill>
        <p:spPr bwMode="auto">
          <a:xfrm>
            <a:off x="2667000" y="5943600"/>
            <a:ext cx="1346801" cy="434975"/>
          </a:xfrm>
          <a:prstGeom prst="rect">
            <a:avLst/>
          </a:prstGeom>
          <a:noFill/>
          <a:ln w="9525">
            <a:noFill/>
            <a:miter lim="800000"/>
            <a:headEnd/>
            <a:tailEnd/>
          </a:ln>
        </p:spPr>
      </p:pic>
      <p:pic>
        <p:nvPicPr>
          <p:cNvPr id="16392" name="Picture 29" descr="http://ge.hiall.com.cn/bbs/attachments/month_1011/101117121562a7c441e74be526.jpg"/>
          <p:cNvPicPr>
            <a:picLocks noChangeAspect="1" noChangeArrowheads="1"/>
          </p:cNvPicPr>
          <p:nvPr/>
        </p:nvPicPr>
        <p:blipFill>
          <a:blip r:embed="rId8" r:link="rId9" cstate="print"/>
          <a:srcRect/>
          <a:stretch>
            <a:fillRect/>
          </a:stretch>
        </p:blipFill>
        <p:spPr bwMode="auto">
          <a:xfrm>
            <a:off x="7620000" y="4711175"/>
            <a:ext cx="1191296" cy="699025"/>
          </a:xfrm>
          <a:prstGeom prst="rect">
            <a:avLst/>
          </a:prstGeom>
          <a:noFill/>
          <a:ln w="9525">
            <a:noFill/>
            <a:miter lim="800000"/>
            <a:headEnd/>
            <a:tailEnd/>
          </a:ln>
        </p:spPr>
      </p:pic>
      <p:pic>
        <p:nvPicPr>
          <p:cNvPr id="15" name="Picture 14" descr="250px-Alenia_Aeronautica_Logo_svg.png"/>
          <p:cNvPicPr>
            <a:picLocks noChangeAspect="1"/>
          </p:cNvPicPr>
          <p:nvPr/>
        </p:nvPicPr>
        <p:blipFill>
          <a:blip r:embed="rId10" cstate="print"/>
          <a:stretch>
            <a:fillRect/>
          </a:stretch>
        </p:blipFill>
        <p:spPr>
          <a:xfrm>
            <a:off x="5867400" y="5791200"/>
            <a:ext cx="1752600" cy="616915"/>
          </a:xfrm>
          <a:prstGeom prst="rect">
            <a:avLst/>
          </a:prstGeom>
        </p:spPr>
      </p:pic>
      <p:pic>
        <p:nvPicPr>
          <p:cNvPr id="16" name="Picture 10" descr="eaglec~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7772400" y="3789099"/>
            <a:ext cx="907335" cy="782901"/>
          </a:xfrm>
          <a:prstGeom prst="rect">
            <a:avLst/>
          </a:prstGeom>
          <a:noFill/>
          <a:ln w="76200" cmpd="tri">
            <a:noFill/>
            <a:miter lim="800000"/>
            <a:headEnd/>
            <a:tailEnd/>
          </a:ln>
        </p:spPr>
      </p:pic>
      <p:pic>
        <p:nvPicPr>
          <p:cNvPr id="17" name="Picture 6" descr="AvioLogo_ing_def TRASPARENTE"/>
          <p:cNvPicPr>
            <a:picLocks noChangeAspect="1"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7848600" y="3276600"/>
            <a:ext cx="956071"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descr="CASC-logo.jpg"/>
          <p:cNvPicPr>
            <a:picLocks noChangeAspect="1"/>
          </p:cNvPicPr>
          <p:nvPr/>
        </p:nvPicPr>
        <p:blipFill>
          <a:blip r:embed="rId13" cstate="print"/>
          <a:stretch>
            <a:fillRect/>
          </a:stretch>
        </p:blipFill>
        <p:spPr>
          <a:xfrm>
            <a:off x="7924800" y="5474161"/>
            <a:ext cx="735689" cy="1002839"/>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0" y="333375"/>
            <a:ext cx="7710488" cy="538163"/>
          </a:xfrm>
        </p:spPr>
        <p:txBody>
          <a:bodyPr/>
          <a:lstStyle/>
          <a:p>
            <a:r>
              <a:rPr lang="en-US" sz="3200" smtClean="0"/>
              <a:t>Summary </a:t>
            </a:r>
            <a:r>
              <a:rPr lang="en-US" sz="2800" smtClean="0"/>
              <a:t> </a:t>
            </a:r>
          </a:p>
        </p:txBody>
      </p:sp>
      <p:sp>
        <p:nvSpPr>
          <p:cNvPr id="30723" name="Content Placeholder 2"/>
          <p:cNvSpPr>
            <a:spLocks noGrp="1"/>
          </p:cNvSpPr>
          <p:nvPr>
            <p:ph idx="4294967295"/>
          </p:nvPr>
        </p:nvSpPr>
        <p:spPr>
          <a:xfrm>
            <a:off x="333375" y="1676400"/>
            <a:ext cx="7543800" cy="2806700"/>
          </a:xfrm>
        </p:spPr>
        <p:txBody>
          <a:bodyPr/>
          <a:lstStyle/>
          <a:p>
            <a:r>
              <a:rPr lang="en-US" dirty="0" smtClean="0"/>
              <a:t>CAE </a:t>
            </a:r>
            <a:r>
              <a:rPr lang="en-US" b="1" dirty="0" smtClean="0"/>
              <a:t>Data</a:t>
            </a:r>
            <a:r>
              <a:rPr lang="en-US" b="1" dirty="0" smtClean="0">
                <a:solidFill>
                  <a:srgbClr val="FF3300"/>
                </a:solidFill>
              </a:rPr>
              <a:t> Reduction</a:t>
            </a:r>
          </a:p>
          <a:p>
            <a:r>
              <a:rPr lang="en-US" dirty="0" smtClean="0"/>
              <a:t>Unified </a:t>
            </a:r>
            <a:r>
              <a:rPr lang="en-US" b="1" dirty="0" smtClean="0">
                <a:solidFill>
                  <a:srgbClr val="FF3300"/>
                </a:solidFill>
              </a:rPr>
              <a:t>Visualization</a:t>
            </a:r>
            <a:r>
              <a:rPr lang="en-US" dirty="0" smtClean="0"/>
              <a:t> </a:t>
            </a:r>
          </a:p>
          <a:p>
            <a:r>
              <a:rPr lang="en-US" b="1" dirty="0" smtClean="0">
                <a:solidFill>
                  <a:srgbClr val="FF0000"/>
                </a:solidFill>
              </a:rPr>
              <a:t>Presentations</a:t>
            </a:r>
            <a:r>
              <a:rPr lang="en-US" dirty="0" smtClean="0"/>
              <a:t> and Analysis Reviews</a:t>
            </a:r>
          </a:p>
          <a:p>
            <a:r>
              <a:rPr lang="en-US" dirty="0" smtClean="0"/>
              <a:t>Light Weight Data </a:t>
            </a:r>
            <a:r>
              <a:rPr lang="en-US" b="1" dirty="0" smtClean="0">
                <a:solidFill>
                  <a:srgbClr val="FF3300"/>
                </a:solidFill>
              </a:rPr>
              <a:t>Sharing and Collaboration</a:t>
            </a:r>
            <a:r>
              <a:rPr lang="en-US" dirty="0" smtClean="0"/>
              <a:t>  </a:t>
            </a:r>
          </a:p>
          <a:p>
            <a:endParaRPr lang="en-US" dirty="0" smtClean="0"/>
          </a:p>
          <a:p>
            <a:pPr algn="ctr">
              <a:buFont typeface="Wingdings" pitchFamily="2" charset="2"/>
              <a:buNone/>
            </a:pPr>
            <a:r>
              <a:rPr lang="en-US" dirty="0" smtClean="0"/>
              <a:t>     </a:t>
            </a:r>
          </a:p>
          <a:p>
            <a:pPr lvl="1"/>
            <a:endParaRPr lang="en-US"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5" y="400050"/>
            <a:ext cx="4419600" cy="584775"/>
          </a:xfrm>
          <a:prstGeom prst="rect">
            <a:avLst/>
          </a:prstGeom>
          <a:noFill/>
        </p:spPr>
        <p:txBody>
          <a:bodyPr wrap="square" rtlCol="0">
            <a:spAutoFit/>
          </a:bodyPr>
          <a:lstStyle/>
          <a:p>
            <a:r>
              <a:rPr lang="en-US" sz="3200" b="1" dirty="0" smtClean="0"/>
              <a:t>OEM Details</a:t>
            </a:r>
            <a:endParaRPr lang="en-US" sz="3200" b="1" dirty="0"/>
          </a:p>
        </p:txBody>
      </p:sp>
      <p:sp>
        <p:nvSpPr>
          <p:cNvPr id="3" name="TextBox 2"/>
          <p:cNvSpPr txBox="1"/>
          <p:nvPr/>
        </p:nvSpPr>
        <p:spPr>
          <a:xfrm>
            <a:off x="447675" y="1457327"/>
            <a:ext cx="8277225" cy="5355312"/>
          </a:xfrm>
          <a:prstGeom prst="rect">
            <a:avLst/>
          </a:prstGeom>
          <a:noFill/>
        </p:spPr>
        <p:txBody>
          <a:bodyPr wrap="square" rtlCol="0">
            <a:spAutoFit/>
          </a:bodyPr>
          <a:lstStyle/>
          <a:p>
            <a:r>
              <a:rPr lang="en-US" sz="2000" b="1" u="sng" dirty="0" smtClean="0"/>
              <a:t>Reseller </a:t>
            </a:r>
          </a:p>
          <a:p>
            <a:endParaRPr lang="en-US" sz="1800" dirty="0" smtClean="0"/>
          </a:p>
          <a:p>
            <a:pPr marL="342900" indent="-342900">
              <a:buFont typeface="+mj-lt"/>
              <a:buAutoNum type="arabicPeriod"/>
            </a:pPr>
            <a:r>
              <a:rPr lang="en-US" sz="1800" dirty="0" err="1" smtClean="0"/>
              <a:t>VMoveCAE</a:t>
            </a:r>
            <a:endParaRPr lang="en-US" sz="1800" dirty="0" smtClean="0"/>
          </a:p>
          <a:p>
            <a:pPr marL="342900" indent="-342900">
              <a:buFont typeface="+mj-lt"/>
              <a:buAutoNum type="arabicPeriod"/>
            </a:pPr>
            <a:r>
              <a:rPr lang="en-US" sz="1800" dirty="0" err="1" smtClean="0"/>
              <a:t>VCollab</a:t>
            </a:r>
            <a:r>
              <a:rPr lang="en-US" sz="1800" dirty="0" smtClean="0"/>
              <a:t> Presenter</a:t>
            </a:r>
          </a:p>
          <a:p>
            <a:pPr marL="342900" indent="-342900">
              <a:buFont typeface="+mj-lt"/>
              <a:buAutoNum type="arabicPeriod"/>
            </a:pPr>
            <a:r>
              <a:rPr lang="en-US" sz="1800" dirty="0" err="1" smtClean="0"/>
              <a:t>VCollab</a:t>
            </a:r>
            <a:r>
              <a:rPr lang="en-US" sz="1800" dirty="0" smtClean="0"/>
              <a:t> Pro</a:t>
            </a:r>
          </a:p>
          <a:p>
            <a:pPr marL="342900" indent="-342900">
              <a:buFont typeface="+mj-lt"/>
              <a:buAutoNum type="arabicPeriod"/>
            </a:pPr>
            <a:r>
              <a:rPr lang="en-US" sz="1800" dirty="0" err="1" smtClean="0"/>
              <a:t>VMoveCAD</a:t>
            </a:r>
            <a:r>
              <a:rPr lang="en-US" sz="1800" dirty="0" smtClean="0"/>
              <a:t>  ( New *** )</a:t>
            </a:r>
          </a:p>
          <a:p>
            <a:pPr marL="342900" indent="-342900">
              <a:buFont typeface="+mj-lt"/>
              <a:buAutoNum type="arabicPeriod"/>
            </a:pPr>
            <a:endParaRPr lang="en-US" sz="1800" dirty="0" smtClean="0"/>
          </a:p>
          <a:p>
            <a:r>
              <a:rPr lang="en-US" sz="2000" b="1" u="sng" dirty="0" smtClean="0"/>
              <a:t>OEM Products</a:t>
            </a:r>
          </a:p>
          <a:p>
            <a:endParaRPr lang="en-US" sz="1800" dirty="0" smtClean="0"/>
          </a:p>
          <a:p>
            <a:pPr marL="342900" indent="-342900">
              <a:buFont typeface="+mj-lt"/>
              <a:buAutoNum type="arabicPeriod"/>
            </a:pPr>
            <a:r>
              <a:rPr lang="en-US" sz="1800" dirty="0" smtClean="0"/>
              <a:t>CAX Writer API   ( Available )</a:t>
            </a:r>
          </a:p>
          <a:p>
            <a:pPr marL="342900" indent="-342900">
              <a:buFont typeface="+mj-lt"/>
              <a:buAutoNum type="arabicPeriod"/>
            </a:pPr>
            <a:r>
              <a:rPr lang="en-US" sz="1800" dirty="0" smtClean="0"/>
              <a:t>Presenter            ( Will be available in 2</a:t>
            </a:r>
            <a:r>
              <a:rPr lang="en-US" sz="1800" baseline="30000" dirty="0" smtClean="0"/>
              <a:t>nd</a:t>
            </a:r>
            <a:r>
              <a:rPr lang="en-US" sz="1800" dirty="0" smtClean="0"/>
              <a:t> Quarter 2012 )</a:t>
            </a:r>
          </a:p>
          <a:p>
            <a:endParaRPr lang="en-US" sz="1800" b="1" u="sng" dirty="0" smtClean="0"/>
          </a:p>
          <a:p>
            <a:r>
              <a:rPr lang="en-US" sz="1800" b="1" u="sng" dirty="0" smtClean="0"/>
              <a:t>Bundled </a:t>
            </a:r>
            <a:r>
              <a:rPr lang="en-US" sz="1800" b="1" u="sng" dirty="0" smtClean="0"/>
              <a:t>Products </a:t>
            </a:r>
            <a:r>
              <a:rPr lang="en-US" sz="1800" b="1" u="sng" dirty="0" smtClean="0"/>
              <a:t>   (under </a:t>
            </a:r>
            <a:r>
              <a:rPr lang="en-US" sz="1800" b="1" u="sng" dirty="0" err="1" smtClean="0"/>
              <a:t>Pera’s</a:t>
            </a:r>
            <a:r>
              <a:rPr lang="en-US" sz="1800" b="1" u="sng" dirty="0" smtClean="0"/>
              <a:t> Product </a:t>
            </a:r>
            <a:r>
              <a:rPr lang="en-US" sz="1800" b="1" u="sng" dirty="0" smtClean="0"/>
              <a:t>) : Most popular currently ***    </a:t>
            </a:r>
            <a:endParaRPr lang="en-US" sz="1800" b="1" u="sng" dirty="0" smtClean="0"/>
          </a:p>
          <a:p>
            <a:endParaRPr lang="en-US" dirty="0" smtClean="0"/>
          </a:p>
          <a:p>
            <a:pPr marL="342900" indent="-342900">
              <a:buFont typeface="+mj-lt"/>
              <a:buAutoNum type="arabicPeriod"/>
            </a:pPr>
            <a:r>
              <a:rPr lang="en-US" sz="1800" dirty="0" err="1" smtClean="0"/>
              <a:t>VMoveCAE</a:t>
            </a:r>
            <a:endParaRPr lang="en-US" sz="1800" dirty="0" smtClean="0"/>
          </a:p>
          <a:p>
            <a:pPr marL="342900" indent="-342900">
              <a:buFont typeface="+mj-lt"/>
              <a:buAutoNum type="arabicPeriod"/>
            </a:pPr>
            <a:r>
              <a:rPr lang="en-US" sz="1800" dirty="0" err="1" smtClean="0"/>
              <a:t>VCollab</a:t>
            </a:r>
            <a:r>
              <a:rPr lang="en-US" sz="1800" dirty="0" smtClean="0"/>
              <a:t> Presenter </a:t>
            </a:r>
          </a:p>
          <a:p>
            <a:pPr marL="342900" indent="-342900">
              <a:buFont typeface="+mj-lt"/>
              <a:buAutoNum type="arabicPeriod"/>
            </a:pPr>
            <a:r>
              <a:rPr lang="en-US" sz="1800" dirty="0" err="1" smtClean="0"/>
              <a:t>VCollab</a:t>
            </a:r>
            <a:r>
              <a:rPr lang="en-US" sz="1800" dirty="0" smtClean="0"/>
              <a:t> </a:t>
            </a:r>
            <a:r>
              <a:rPr lang="en-US" sz="1800" dirty="0" smtClean="0"/>
              <a:t>Pro</a:t>
            </a:r>
          </a:p>
          <a:p>
            <a:pPr marL="342900" indent="-342900">
              <a:buFont typeface="+mj-lt"/>
              <a:buAutoNum type="arabicPeriod"/>
            </a:pPr>
            <a:r>
              <a:rPr lang="en-US" sz="1800" dirty="0" err="1" smtClean="0"/>
              <a:t>VMoveCAD</a:t>
            </a:r>
            <a:r>
              <a:rPr lang="en-US" sz="1800" dirty="0" smtClean="0"/>
              <a:t>  </a:t>
            </a:r>
            <a:r>
              <a:rPr lang="en-US" sz="1800" dirty="0" err="1" smtClean="0"/>
              <a:t>Ver</a:t>
            </a:r>
            <a:r>
              <a:rPr lang="en-US" sz="1800" dirty="0" smtClean="0"/>
              <a:t> 1.0    (New *** ) </a:t>
            </a:r>
            <a:endParaRPr lang="en-US" sz="1800" dirty="0" smtClean="0"/>
          </a:p>
          <a:p>
            <a:endParaRPr lang="en-US" b="1" u="sng"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676" y="459373"/>
            <a:ext cx="3870673" cy="584775"/>
          </a:xfrm>
          <a:prstGeom prst="rect">
            <a:avLst/>
          </a:prstGeom>
        </p:spPr>
        <p:txBody>
          <a:bodyPr wrap="square">
            <a:spAutoFit/>
          </a:bodyPr>
          <a:lstStyle/>
          <a:p>
            <a:r>
              <a:rPr lang="en-US" sz="3200" b="1" dirty="0" smtClean="0"/>
              <a:t>OEM </a:t>
            </a:r>
            <a:r>
              <a:rPr lang="en-US" sz="3200" b="1" dirty="0" smtClean="0"/>
              <a:t>Details</a:t>
            </a:r>
            <a:endParaRPr lang="en-US" sz="32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8525" y="1824038"/>
            <a:ext cx="7772400" cy="1720850"/>
          </a:xfrm>
        </p:spPr>
        <p:txBody>
          <a:bodyPr/>
          <a:lstStyle/>
          <a:p>
            <a:pPr>
              <a:defRPr/>
            </a:pPr>
            <a:r>
              <a:rPr lang="en-US" sz="4800" dirty="0" smtClean="0"/>
              <a:t>THANK You!!!</a:t>
            </a:r>
            <a:endParaRPr lang="en-US" sz="4800" dirty="0"/>
          </a:p>
        </p:txBody>
      </p:sp>
      <p:sp>
        <p:nvSpPr>
          <p:cNvPr id="55299" name="Subtitle 2"/>
          <p:cNvSpPr>
            <a:spLocks noGrp="1"/>
          </p:cNvSpPr>
          <p:nvPr>
            <p:ph type="subTitle" idx="1"/>
          </p:nvPr>
        </p:nvSpPr>
        <p:spPr>
          <a:xfrm>
            <a:off x="1484313" y="3481388"/>
            <a:ext cx="6415087" cy="1616075"/>
          </a:xfrm>
        </p:spPr>
        <p:txBody>
          <a:bodyPr/>
          <a:lstStyle/>
          <a:p>
            <a:r>
              <a:rPr lang="en-US" smtClean="0">
                <a:solidFill>
                  <a:srgbClr val="0070C0"/>
                </a:solidFill>
              </a:rPr>
              <a:t>Check us out at </a:t>
            </a:r>
          </a:p>
          <a:p>
            <a:r>
              <a:rPr lang="en-US" smtClean="0">
                <a:solidFill>
                  <a:srgbClr val="0070C0"/>
                </a:solidFill>
                <a:hlinkClick r:id="rId3"/>
              </a:rPr>
              <a:t>http://www.vcollab.com</a:t>
            </a:r>
            <a:endParaRPr lang="en-US" smtClean="0">
              <a:solidFill>
                <a:srgbClr val="0070C0"/>
              </a:solidFill>
            </a:endParaRPr>
          </a:p>
          <a:p>
            <a:r>
              <a:rPr lang="en-US" smtClean="0">
                <a:solidFill>
                  <a:srgbClr val="0070C0"/>
                </a:solidFill>
              </a:rPr>
              <a:t>http://www.marechi.com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04800" y="457200"/>
            <a:ext cx="4078357" cy="579438"/>
          </a:xfrm>
          <a:prstGeom prst="rect">
            <a:avLst/>
          </a:prstGeom>
          <a:noFill/>
          <a:ln w="9525">
            <a:noFill/>
            <a:miter lim="800000"/>
            <a:headEnd/>
            <a:tailEnd/>
          </a:ln>
        </p:spPr>
        <p:txBody>
          <a:bodyPr wrap="square">
            <a:spAutoFit/>
          </a:bodyPr>
          <a:lstStyle/>
          <a:p>
            <a:pPr eaLnBrk="1" hangingPunct="1">
              <a:spcBef>
                <a:spcPct val="50000"/>
              </a:spcBef>
            </a:pPr>
            <a:r>
              <a:rPr lang="en-US" sz="3200" b="1"/>
              <a:t> </a:t>
            </a:r>
          </a:p>
        </p:txBody>
      </p:sp>
      <p:sp>
        <p:nvSpPr>
          <p:cNvPr id="7171" name="Text Box 4"/>
          <p:cNvSpPr txBox="1">
            <a:spLocks noChangeArrowheads="1"/>
          </p:cNvSpPr>
          <p:nvPr/>
        </p:nvSpPr>
        <p:spPr bwMode="auto">
          <a:xfrm>
            <a:off x="982663" y="1657350"/>
            <a:ext cx="1112837" cy="2796715"/>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a:flatTx/>
          </a:bodyPr>
          <a:lstStyle/>
          <a:p>
            <a:pPr algn="ctr" eaLnBrk="1" hangingPunct="1"/>
            <a:r>
              <a:rPr lang="en-US" sz="1200" b="1" u="sng" dirty="0">
                <a:solidFill>
                  <a:srgbClr val="FFFF00"/>
                </a:solidFill>
                <a:latin typeface="Century Gothic" pitchFamily="34" charset="0"/>
              </a:rPr>
              <a:t>Styling</a:t>
            </a:r>
          </a:p>
          <a:p>
            <a:pPr algn="ctr" eaLnBrk="1" hangingPunct="1"/>
            <a:endParaRPr lang="en-US" sz="1000" b="1" dirty="0">
              <a:solidFill>
                <a:schemeClr val="bg1"/>
              </a:solidFill>
            </a:endParaRPr>
          </a:p>
          <a:p>
            <a:pPr eaLnBrk="1" hangingPunct="1">
              <a:buClr>
                <a:srgbClr val="FFFFFF"/>
              </a:buClr>
              <a:buFont typeface="Wingdings" pitchFamily="2" charset="2"/>
              <a:buChar char="ü"/>
            </a:pPr>
            <a:r>
              <a:rPr lang="en-US" sz="1200" dirty="0">
                <a:solidFill>
                  <a:srgbClr val="FFFFFF"/>
                </a:solidFill>
              </a:rPr>
              <a:t>Alias</a:t>
            </a:r>
          </a:p>
          <a:p>
            <a:pPr eaLnBrk="1" hangingPunct="1">
              <a:buClr>
                <a:srgbClr val="FFFFFF"/>
              </a:buClr>
              <a:buFont typeface="Wingdings" pitchFamily="2" charset="2"/>
              <a:buChar char="ü"/>
            </a:pPr>
            <a:r>
              <a:rPr lang="en-US" sz="1200" dirty="0">
                <a:solidFill>
                  <a:srgbClr val="FFFFFF"/>
                </a:solidFill>
              </a:rPr>
              <a:t>Maya</a:t>
            </a:r>
          </a:p>
          <a:p>
            <a:pPr eaLnBrk="1" hangingPunct="1">
              <a:buClr>
                <a:srgbClr val="FFFFFF"/>
              </a:buClr>
              <a:buFont typeface="Wingdings" pitchFamily="2" charset="2"/>
              <a:buChar char="ü"/>
            </a:pPr>
            <a:r>
              <a:rPr lang="en-US" sz="1200" dirty="0">
                <a:solidFill>
                  <a:srgbClr val="FFFFFF"/>
                </a:solidFill>
              </a:rPr>
              <a:t>3D Studio</a:t>
            </a:r>
          </a:p>
          <a:p>
            <a:pPr eaLnBrk="1" hangingPunct="1">
              <a:buClr>
                <a:srgbClr val="FFFFFF"/>
              </a:buClr>
              <a:buFont typeface="Wingdings" pitchFamily="2" charset="2"/>
              <a:buChar char="ü"/>
            </a:pPr>
            <a:endParaRPr lang="en-US" sz="1200" dirty="0">
              <a:solidFill>
                <a:srgbClr val="FFFFFF"/>
              </a:solidFill>
            </a:endParaRPr>
          </a:p>
          <a:p>
            <a:pPr eaLnBrk="1" hangingPunct="1">
              <a:buClr>
                <a:srgbClr val="FFFFFF"/>
              </a:buClr>
              <a:buFont typeface="Wingdings" pitchFamily="2" charset="2"/>
              <a:buChar char="ü"/>
            </a:pPr>
            <a:r>
              <a:rPr lang="en-US" sz="1200" b="1" u="sng" dirty="0">
                <a:solidFill>
                  <a:srgbClr val="FFFF00"/>
                </a:solidFill>
                <a:latin typeface="Century Gothic" pitchFamily="34" charset="0"/>
              </a:rPr>
              <a:t>CAD</a:t>
            </a:r>
          </a:p>
          <a:p>
            <a:pPr eaLnBrk="1" hangingPunct="1"/>
            <a:endParaRPr lang="en-US" sz="1200" dirty="0"/>
          </a:p>
          <a:p>
            <a:pPr eaLnBrk="1" hangingPunct="1"/>
            <a:r>
              <a:rPr lang="en-US" sz="1200" dirty="0" err="1">
                <a:solidFill>
                  <a:srgbClr val="FFFFFF"/>
                </a:solidFill>
              </a:rPr>
              <a:t>UniGraphics</a:t>
            </a:r>
            <a:endParaRPr lang="en-US" sz="1200" dirty="0">
              <a:solidFill>
                <a:srgbClr val="FFFFFF"/>
              </a:solidFill>
            </a:endParaRPr>
          </a:p>
          <a:p>
            <a:pPr eaLnBrk="1" hangingPunct="1"/>
            <a:r>
              <a:rPr lang="en-US" sz="1200" dirty="0">
                <a:solidFill>
                  <a:srgbClr val="FFFFFF"/>
                </a:solidFill>
              </a:rPr>
              <a:t>CATIA</a:t>
            </a:r>
          </a:p>
          <a:p>
            <a:pPr eaLnBrk="1" hangingPunct="1"/>
            <a:r>
              <a:rPr lang="en-US" sz="1200" dirty="0">
                <a:solidFill>
                  <a:srgbClr val="FFFFFF"/>
                </a:solidFill>
              </a:rPr>
              <a:t>Pro/E</a:t>
            </a:r>
          </a:p>
          <a:p>
            <a:pPr eaLnBrk="1" hangingPunct="1"/>
            <a:r>
              <a:rPr lang="en-US" sz="1200" dirty="0" err="1">
                <a:solidFill>
                  <a:srgbClr val="FFFFFF"/>
                </a:solidFill>
              </a:rPr>
              <a:t>Solidworks</a:t>
            </a:r>
            <a:endParaRPr lang="en-US" sz="1200" dirty="0">
              <a:solidFill>
                <a:srgbClr val="FFFFFF"/>
              </a:solidFill>
            </a:endParaRPr>
          </a:p>
          <a:p>
            <a:pPr eaLnBrk="1" hangingPunct="1"/>
            <a:r>
              <a:rPr lang="en-US" sz="1200" dirty="0">
                <a:solidFill>
                  <a:srgbClr val="FFFFFF"/>
                </a:solidFill>
              </a:rPr>
              <a:t>Ideas</a:t>
            </a:r>
          </a:p>
          <a:p>
            <a:pPr eaLnBrk="1" hangingPunct="1"/>
            <a:r>
              <a:rPr lang="en-US" sz="1200" dirty="0">
                <a:solidFill>
                  <a:srgbClr val="FFFFFF"/>
                </a:solidFill>
              </a:rPr>
              <a:t> </a:t>
            </a:r>
          </a:p>
          <a:p>
            <a:pPr eaLnBrk="1" hangingPunct="1"/>
            <a:r>
              <a:rPr lang="en-US" sz="1000" b="1" dirty="0">
                <a:solidFill>
                  <a:schemeClr val="bg1"/>
                </a:solidFill>
              </a:rPr>
              <a:t> </a:t>
            </a:r>
          </a:p>
        </p:txBody>
      </p:sp>
      <p:sp>
        <p:nvSpPr>
          <p:cNvPr id="7172" name="Text Box 5"/>
          <p:cNvSpPr txBox="1">
            <a:spLocks noChangeArrowheads="1"/>
          </p:cNvSpPr>
          <p:nvPr/>
        </p:nvSpPr>
        <p:spPr bwMode="auto">
          <a:xfrm>
            <a:off x="5767081" y="1622272"/>
            <a:ext cx="1066800" cy="2343150"/>
          </a:xfrm>
          <a:prstGeom prst="rect">
            <a:avLst/>
          </a:prstGeom>
          <a:solidFill>
            <a:srgbClr val="99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00"/>
            </a:extrusionClr>
          </a:sp3d>
        </p:spPr>
        <p:txBody>
          <a:bodyPr>
            <a:flatTx/>
          </a:bodyPr>
          <a:lstStyle/>
          <a:p>
            <a:pPr algn="ctr" eaLnBrk="1" hangingPunct="1"/>
            <a:r>
              <a:rPr lang="en-US" sz="1200" b="1" u="sng" dirty="0">
                <a:solidFill>
                  <a:srgbClr val="FFFF00"/>
                </a:solidFill>
                <a:latin typeface="Century Gothic" pitchFamily="34" charset="0"/>
              </a:rPr>
              <a:t>CFD</a:t>
            </a:r>
            <a:endParaRPr lang="en-US" sz="1200" u="sng" dirty="0">
              <a:solidFill>
                <a:srgbClr val="FFFF00"/>
              </a:solidFill>
              <a:latin typeface="Century Gothic" pitchFamily="34" charset="0"/>
            </a:endParaRPr>
          </a:p>
          <a:p>
            <a:pPr eaLnBrk="1" hangingPunct="1"/>
            <a:endParaRPr lang="en-US" sz="1200" dirty="0"/>
          </a:p>
          <a:p>
            <a:pPr eaLnBrk="1" hangingPunct="1">
              <a:buClr>
                <a:srgbClr val="FFFFFF"/>
              </a:buClr>
              <a:buFont typeface="Wingdings" pitchFamily="2" charset="2"/>
              <a:buChar char="ü"/>
            </a:pPr>
            <a:r>
              <a:rPr lang="en-US" sz="1200" dirty="0">
                <a:solidFill>
                  <a:srgbClr val="FFFFFF"/>
                </a:solidFill>
              </a:rPr>
              <a:t>FLUENT</a:t>
            </a:r>
          </a:p>
          <a:p>
            <a:pPr eaLnBrk="1" hangingPunct="1">
              <a:buClr>
                <a:srgbClr val="FFFFFF"/>
              </a:buClr>
              <a:buFont typeface="Wingdings" pitchFamily="2" charset="2"/>
              <a:buChar char="ü"/>
            </a:pPr>
            <a:r>
              <a:rPr lang="en-US" sz="1200" dirty="0">
                <a:solidFill>
                  <a:srgbClr val="FFFFFF"/>
                </a:solidFill>
              </a:rPr>
              <a:t>STARCD</a:t>
            </a:r>
          </a:p>
          <a:p>
            <a:pPr eaLnBrk="1" hangingPunct="1">
              <a:buClr>
                <a:srgbClr val="FFFFFF"/>
              </a:buClr>
              <a:buFont typeface="Wingdings" pitchFamily="2" charset="2"/>
              <a:buChar char="ü"/>
            </a:pPr>
            <a:r>
              <a:rPr lang="en-US" sz="1200" dirty="0">
                <a:solidFill>
                  <a:srgbClr val="FFFFFF"/>
                </a:solidFill>
              </a:rPr>
              <a:t>…</a:t>
            </a:r>
          </a:p>
          <a:p>
            <a:pPr eaLnBrk="1" hangingPunct="1">
              <a:buClr>
                <a:srgbClr val="FFFFFF"/>
              </a:buClr>
              <a:buFont typeface="Wingdings" pitchFamily="2" charset="2"/>
              <a:buChar char="ü"/>
            </a:pPr>
            <a:endParaRPr lang="en-US" sz="1200" dirty="0">
              <a:solidFill>
                <a:srgbClr val="FFFFFF"/>
              </a:solidFill>
            </a:endParaRPr>
          </a:p>
          <a:p>
            <a:pPr eaLnBrk="1" hangingPunct="1">
              <a:buClr>
                <a:srgbClr val="FFFFFF"/>
              </a:buClr>
              <a:buFont typeface="Wingdings" pitchFamily="2" charset="2"/>
              <a:buNone/>
            </a:pPr>
            <a:endParaRPr lang="en-US" sz="1000" b="1" dirty="0">
              <a:solidFill>
                <a:srgbClr val="FFFFFF"/>
              </a:solidFill>
            </a:endParaRPr>
          </a:p>
          <a:p>
            <a:pPr eaLnBrk="1" hangingPunct="1">
              <a:buClr>
                <a:srgbClr val="FFFFFF"/>
              </a:buClr>
              <a:buFont typeface="Wingdings" pitchFamily="2" charset="2"/>
              <a:buNone/>
            </a:pPr>
            <a:r>
              <a:rPr lang="en-US" sz="1200" b="1" u="sng" dirty="0">
                <a:solidFill>
                  <a:srgbClr val="FFFF00"/>
                </a:solidFill>
                <a:latin typeface="Century Gothic" pitchFamily="34" charset="0"/>
              </a:rPr>
              <a:t>PRE/POST </a:t>
            </a:r>
          </a:p>
          <a:p>
            <a:pPr eaLnBrk="1" hangingPunct="1">
              <a:buClr>
                <a:srgbClr val="FFFFFF"/>
              </a:buClr>
              <a:buFont typeface="Wingdings" pitchFamily="2" charset="2"/>
              <a:buChar char="ü"/>
            </a:pPr>
            <a:r>
              <a:rPr lang="en-US" sz="1200" dirty="0" err="1">
                <a:solidFill>
                  <a:srgbClr val="FFFFFF"/>
                </a:solidFill>
              </a:rPr>
              <a:t>EnSight</a:t>
            </a:r>
            <a:endParaRPr lang="en-US" sz="1200" dirty="0">
              <a:solidFill>
                <a:srgbClr val="FFFFFF"/>
              </a:solidFill>
            </a:endParaRPr>
          </a:p>
          <a:p>
            <a:pPr eaLnBrk="1" hangingPunct="1">
              <a:buClr>
                <a:srgbClr val="FFFFFF"/>
              </a:buClr>
              <a:buFont typeface="Wingdings" pitchFamily="2" charset="2"/>
              <a:buChar char="ü"/>
            </a:pPr>
            <a:r>
              <a:rPr lang="en-US" sz="1200" dirty="0">
                <a:solidFill>
                  <a:srgbClr val="FFFFFF"/>
                </a:solidFill>
              </a:rPr>
              <a:t>ANSA </a:t>
            </a:r>
          </a:p>
          <a:p>
            <a:pPr eaLnBrk="1" hangingPunct="1">
              <a:buClr>
                <a:srgbClr val="FFFFFF"/>
              </a:buClr>
              <a:buFont typeface="Wingdings" pitchFamily="2" charset="2"/>
              <a:buChar char="ü"/>
            </a:pPr>
            <a:r>
              <a:rPr lang="en-US" sz="1200" dirty="0" err="1">
                <a:solidFill>
                  <a:srgbClr val="FFFFFF"/>
                </a:solidFill>
              </a:rPr>
              <a:t>TecPLOT</a:t>
            </a:r>
            <a:endParaRPr lang="en-US" sz="1200" dirty="0">
              <a:solidFill>
                <a:srgbClr val="FFFFFF"/>
              </a:solidFill>
            </a:endParaRPr>
          </a:p>
          <a:p>
            <a:pPr eaLnBrk="1" hangingPunct="1">
              <a:buClr>
                <a:srgbClr val="FFFFFF"/>
              </a:buClr>
              <a:buFont typeface="Wingdings" pitchFamily="2" charset="2"/>
              <a:buChar char="ü"/>
            </a:pPr>
            <a:r>
              <a:rPr lang="en-US" sz="1200" dirty="0">
                <a:solidFill>
                  <a:srgbClr val="FFFFFF"/>
                </a:solidFill>
              </a:rPr>
              <a:t>…</a:t>
            </a:r>
          </a:p>
          <a:p>
            <a:pPr eaLnBrk="1" hangingPunct="1">
              <a:buClr>
                <a:srgbClr val="FFFFFF"/>
              </a:buClr>
              <a:buFont typeface="Wingdings" pitchFamily="2" charset="2"/>
              <a:buChar char="ü"/>
            </a:pPr>
            <a:endParaRPr lang="en-US" sz="1200" dirty="0">
              <a:solidFill>
                <a:srgbClr val="FFFFFF"/>
              </a:solidFill>
            </a:endParaRPr>
          </a:p>
          <a:p>
            <a:pPr eaLnBrk="1" hangingPunct="1">
              <a:buClr>
                <a:srgbClr val="FFFFFF"/>
              </a:buClr>
              <a:buFont typeface="Wingdings" pitchFamily="2" charset="2"/>
              <a:buChar char="ü"/>
            </a:pPr>
            <a:endParaRPr lang="en-US" sz="1000" dirty="0">
              <a:solidFill>
                <a:srgbClr val="FFFFFF"/>
              </a:solidFill>
            </a:endParaRPr>
          </a:p>
          <a:p>
            <a:pPr eaLnBrk="1" hangingPunct="1">
              <a:buClr>
                <a:srgbClr val="FFFFFF"/>
              </a:buClr>
              <a:buFont typeface="Wingdings" pitchFamily="2" charset="2"/>
              <a:buChar char="ü"/>
            </a:pPr>
            <a:endParaRPr lang="en-US" sz="1400" b="1" dirty="0"/>
          </a:p>
        </p:txBody>
      </p:sp>
      <p:sp>
        <p:nvSpPr>
          <p:cNvPr id="7173" name="Text Box 6"/>
          <p:cNvSpPr txBox="1">
            <a:spLocks noChangeArrowheads="1"/>
          </p:cNvSpPr>
          <p:nvPr/>
        </p:nvSpPr>
        <p:spPr bwMode="auto">
          <a:xfrm>
            <a:off x="2300287" y="1638301"/>
            <a:ext cx="1166813" cy="1886768"/>
          </a:xfrm>
          <a:prstGeom prst="rect">
            <a:avLst/>
          </a:prstGeom>
          <a:solidFill>
            <a:srgbClr val="00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FF"/>
            </a:extrusionClr>
          </a:sp3d>
        </p:spPr>
        <p:txBody>
          <a:bodyPr>
            <a:flatTx/>
          </a:bodyPr>
          <a:lstStyle/>
          <a:p>
            <a:pPr algn="ctr" eaLnBrk="1" hangingPunct="1"/>
            <a:r>
              <a:rPr lang="en-US" sz="1200" b="1" u="sng" dirty="0">
                <a:solidFill>
                  <a:srgbClr val="FFFF00"/>
                </a:solidFill>
                <a:latin typeface="Century Gothic" pitchFamily="34" charset="0"/>
              </a:rPr>
              <a:t>CAD </a:t>
            </a:r>
            <a:r>
              <a:rPr lang="en-US" sz="1200" b="1" u="sng" dirty="0" err="1">
                <a:solidFill>
                  <a:srgbClr val="FFFF00"/>
                </a:solidFill>
                <a:latin typeface="Century Gothic" pitchFamily="34" charset="0"/>
              </a:rPr>
              <a:t>Viz</a:t>
            </a:r>
            <a:r>
              <a:rPr lang="en-US" sz="1200" b="1" u="sng" dirty="0">
                <a:solidFill>
                  <a:srgbClr val="FFFF00"/>
                </a:solidFill>
                <a:latin typeface="Century Gothic" pitchFamily="34" charset="0"/>
              </a:rPr>
              <a:t>/Mark Up</a:t>
            </a:r>
          </a:p>
          <a:p>
            <a:pPr eaLnBrk="1" hangingPunct="1"/>
            <a:endParaRPr lang="en-US" sz="1200" b="1" u="sng" dirty="0">
              <a:solidFill>
                <a:srgbClr val="FFFF00"/>
              </a:solidFill>
              <a:latin typeface="Century Gothic" pitchFamily="34" charset="0"/>
            </a:endParaRPr>
          </a:p>
          <a:p>
            <a:pPr eaLnBrk="1" hangingPunct="1"/>
            <a:r>
              <a:rPr lang="en-US" sz="1200" dirty="0" err="1" smtClean="0">
                <a:solidFill>
                  <a:srgbClr val="FFFFFF"/>
                </a:solidFill>
              </a:rPr>
              <a:t>ProductView</a:t>
            </a:r>
            <a:endParaRPr lang="en-US" sz="1200" dirty="0" smtClean="0">
              <a:solidFill>
                <a:srgbClr val="FFFFFF"/>
              </a:solidFill>
            </a:endParaRPr>
          </a:p>
          <a:p>
            <a:pPr eaLnBrk="1" hangingPunct="1"/>
            <a:r>
              <a:rPr lang="en-US" sz="1200" dirty="0" err="1" smtClean="0">
                <a:solidFill>
                  <a:srgbClr val="FFFFFF"/>
                </a:solidFill>
              </a:rPr>
              <a:t>VisMockUp</a:t>
            </a:r>
            <a:r>
              <a:rPr lang="en-US" sz="1200" dirty="0" smtClean="0">
                <a:solidFill>
                  <a:srgbClr val="FFFFFF"/>
                </a:solidFill>
              </a:rPr>
              <a:t> </a:t>
            </a:r>
            <a:endParaRPr lang="en-US" sz="1200" dirty="0">
              <a:solidFill>
                <a:srgbClr val="FFFFFF"/>
              </a:solidFill>
            </a:endParaRPr>
          </a:p>
          <a:p>
            <a:pPr eaLnBrk="1" hangingPunct="1"/>
            <a:r>
              <a:rPr lang="en-US" sz="1200" dirty="0" smtClean="0">
                <a:solidFill>
                  <a:srgbClr val="FFFFFF"/>
                </a:solidFill>
              </a:rPr>
              <a:t>3D </a:t>
            </a:r>
            <a:r>
              <a:rPr lang="en-US" sz="1200" dirty="0">
                <a:solidFill>
                  <a:srgbClr val="FFFFFF"/>
                </a:solidFill>
              </a:rPr>
              <a:t>XML</a:t>
            </a:r>
          </a:p>
          <a:p>
            <a:pPr eaLnBrk="1" hangingPunct="1"/>
            <a:r>
              <a:rPr lang="en-US" sz="1200" dirty="0">
                <a:solidFill>
                  <a:srgbClr val="FFFFFF"/>
                </a:solidFill>
              </a:rPr>
              <a:t>Etc.</a:t>
            </a:r>
          </a:p>
        </p:txBody>
      </p:sp>
      <p:sp>
        <p:nvSpPr>
          <p:cNvPr id="7174" name="Text Box 8"/>
          <p:cNvSpPr txBox="1">
            <a:spLocks noChangeArrowheads="1"/>
          </p:cNvSpPr>
          <p:nvPr/>
        </p:nvSpPr>
        <p:spPr bwMode="auto">
          <a:xfrm>
            <a:off x="4383753" y="1604502"/>
            <a:ext cx="1181100" cy="3825875"/>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sp3d>
        </p:spPr>
        <p:txBody>
          <a:bodyPr>
            <a:flatTx/>
          </a:bodyPr>
          <a:lstStyle/>
          <a:p>
            <a:pPr algn="ctr" eaLnBrk="1" hangingPunct="1"/>
            <a:r>
              <a:rPr lang="en-US" sz="1200" b="1" u="sng" dirty="0">
                <a:solidFill>
                  <a:srgbClr val="FFFF00"/>
                </a:solidFill>
                <a:latin typeface="Century Gothic" pitchFamily="34" charset="0"/>
              </a:rPr>
              <a:t>FEA</a:t>
            </a:r>
            <a:endParaRPr lang="en-US" sz="1200" u="sng" dirty="0"/>
          </a:p>
          <a:p>
            <a:pPr eaLnBrk="1" hangingPunct="1">
              <a:buClr>
                <a:srgbClr val="FFFFFF"/>
              </a:buClr>
              <a:buFont typeface="Wingdings" pitchFamily="2" charset="2"/>
              <a:buChar char="ü"/>
            </a:pPr>
            <a:r>
              <a:rPr lang="en-US" sz="1200" dirty="0">
                <a:solidFill>
                  <a:srgbClr val="FFFFFF"/>
                </a:solidFill>
              </a:rPr>
              <a:t>NASTRAN</a:t>
            </a:r>
          </a:p>
          <a:p>
            <a:pPr eaLnBrk="1" hangingPunct="1">
              <a:buClr>
                <a:srgbClr val="FFFFFF"/>
              </a:buClr>
              <a:buFont typeface="Wingdings" pitchFamily="2" charset="2"/>
              <a:buChar char="ü"/>
            </a:pPr>
            <a:r>
              <a:rPr lang="en-US" sz="1200" dirty="0">
                <a:solidFill>
                  <a:srgbClr val="FFFFFF"/>
                </a:solidFill>
              </a:rPr>
              <a:t>ANSYS</a:t>
            </a:r>
          </a:p>
          <a:p>
            <a:pPr eaLnBrk="1" hangingPunct="1">
              <a:buClr>
                <a:srgbClr val="FFFFFF"/>
              </a:buClr>
              <a:buFont typeface="Wingdings" pitchFamily="2" charset="2"/>
              <a:buChar char="ü"/>
            </a:pPr>
            <a:r>
              <a:rPr lang="en-US" sz="1200" dirty="0">
                <a:solidFill>
                  <a:srgbClr val="FFFFFF"/>
                </a:solidFill>
              </a:rPr>
              <a:t>MARC</a:t>
            </a:r>
          </a:p>
          <a:p>
            <a:pPr eaLnBrk="1" hangingPunct="1">
              <a:buClr>
                <a:srgbClr val="FFFFFF"/>
              </a:buClr>
              <a:buFont typeface="Wingdings" pitchFamily="2" charset="2"/>
              <a:buChar char="ü"/>
            </a:pPr>
            <a:r>
              <a:rPr lang="en-US" sz="1200" dirty="0">
                <a:solidFill>
                  <a:srgbClr val="FFFFFF"/>
                </a:solidFill>
              </a:rPr>
              <a:t>ABAQUS</a:t>
            </a:r>
          </a:p>
          <a:p>
            <a:pPr eaLnBrk="1" hangingPunct="1">
              <a:buClr>
                <a:srgbClr val="FFFFFF"/>
              </a:buClr>
              <a:buFont typeface="Wingdings" pitchFamily="2" charset="2"/>
              <a:buChar char="ü"/>
            </a:pPr>
            <a:r>
              <a:rPr lang="en-US" sz="1200" dirty="0">
                <a:solidFill>
                  <a:srgbClr val="FFFFFF"/>
                </a:solidFill>
              </a:rPr>
              <a:t>LS DYNA</a:t>
            </a:r>
          </a:p>
          <a:p>
            <a:pPr eaLnBrk="1" hangingPunct="1">
              <a:buClr>
                <a:srgbClr val="FFFFFF"/>
              </a:buClr>
              <a:buFont typeface="Wingdings" pitchFamily="2" charset="2"/>
              <a:buChar char="ü"/>
            </a:pPr>
            <a:r>
              <a:rPr lang="en-US" sz="1200" dirty="0">
                <a:solidFill>
                  <a:srgbClr val="FFFFFF"/>
                </a:solidFill>
              </a:rPr>
              <a:t>…</a:t>
            </a:r>
          </a:p>
          <a:p>
            <a:pPr eaLnBrk="1" hangingPunct="1">
              <a:buClr>
                <a:srgbClr val="FFFFFF"/>
              </a:buClr>
              <a:buFont typeface="Wingdings" pitchFamily="2" charset="2"/>
              <a:buChar char="ü"/>
            </a:pPr>
            <a:endParaRPr lang="en-US" sz="1200" dirty="0">
              <a:solidFill>
                <a:srgbClr val="FFFFFF"/>
              </a:solidFill>
            </a:endParaRPr>
          </a:p>
          <a:p>
            <a:pPr eaLnBrk="1" hangingPunct="1">
              <a:buClr>
                <a:srgbClr val="FFFFFF"/>
              </a:buClr>
              <a:buFont typeface="Wingdings" pitchFamily="2" charset="2"/>
              <a:buChar char="ü"/>
            </a:pPr>
            <a:endParaRPr lang="en-US" sz="1200" dirty="0">
              <a:solidFill>
                <a:srgbClr val="FFFFFF"/>
              </a:solidFill>
            </a:endParaRPr>
          </a:p>
          <a:p>
            <a:pPr eaLnBrk="1" hangingPunct="1">
              <a:buClr>
                <a:srgbClr val="FFFFFF"/>
              </a:buClr>
              <a:buFont typeface="Wingdings" pitchFamily="2" charset="2"/>
              <a:buNone/>
            </a:pPr>
            <a:r>
              <a:rPr lang="en-US" sz="1200" b="1" u="sng" dirty="0">
                <a:solidFill>
                  <a:srgbClr val="FFFF00"/>
                </a:solidFill>
                <a:latin typeface="Century Gothic" pitchFamily="34" charset="0"/>
              </a:rPr>
              <a:t>PRE/POST</a:t>
            </a:r>
          </a:p>
          <a:p>
            <a:pPr eaLnBrk="1" hangingPunct="1">
              <a:buClr>
                <a:srgbClr val="FFFFFF"/>
              </a:buClr>
              <a:buFont typeface="Wingdings" pitchFamily="2" charset="2"/>
              <a:buNone/>
            </a:pPr>
            <a:r>
              <a:rPr lang="en-US" sz="1200" dirty="0" smtClean="0">
                <a:solidFill>
                  <a:srgbClr val="FFFFFF"/>
                </a:solidFill>
              </a:rPr>
              <a:t>ANSA</a:t>
            </a:r>
            <a:endParaRPr lang="en-US" sz="1200" dirty="0">
              <a:solidFill>
                <a:srgbClr val="FFFFFF"/>
              </a:solidFill>
            </a:endParaRPr>
          </a:p>
          <a:p>
            <a:pPr eaLnBrk="1" hangingPunct="1">
              <a:buClr>
                <a:srgbClr val="FFFFFF"/>
              </a:buClr>
              <a:buFont typeface="Wingdings" pitchFamily="2" charset="2"/>
              <a:buNone/>
            </a:pPr>
            <a:r>
              <a:rPr lang="en-US" sz="1200" dirty="0" err="1">
                <a:solidFill>
                  <a:srgbClr val="FFFFFF"/>
                </a:solidFill>
              </a:rPr>
              <a:t>Patran</a:t>
            </a:r>
            <a:endParaRPr lang="en-US" sz="1200" dirty="0">
              <a:solidFill>
                <a:srgbClr val="FFFFFF"/>
              </a:solidFill>
            </a:endParaRPr>
          </a:p>
          <a:p>
            <a:pPr eaLnBrk="1" hangingPunct="1">
              <a:buClr>
                <a:srgbClr val="FFFFFF"/>
              </a:buClr>
              <a:buFont typeface="Wingdings" pitchFamily="2" charset="2"/>
              <a:buNone/>
            </a:pPr>
            <a:r>
              <a:rPr lang="en-US" sz="1200" dirty="0">
                <a:solidFill>
                  <a:srgbClr val="FFFFFF"/>
                </a:solidFill>
              </a:rPr>
              <a:t> …</a:t>
            </a:r>
          </a:p>
          <a:p>
            <a:pPr eaLnBrk="1" hangingPunct="1">
              <a:buClr>
                <a:srgbClr val="FFFFFF"/>
              </a:buClr>
              <a:buFont typeface="Wingdings" pitchFamily="2" charset="2"/>
              <a:buNone/>
            </a:pPr>
            <a:endParaRPr lang="en-US" sz="1200" dirty="0">
              <a:solidFill>
                <a:srgbClr val="FFFFFF"/>
              </a:solidFill>
            </a:endParaRPr>
          </a:p>
          <a:p>
            <a:pPr eaLnBrk="1" hangingPunct="1"/>
            <a:endParaRPr lang="en-US" sz="1200" dirty="0"/>
          </a:p>
          <a:p>
            <a:pPr eaLnBrk="1" hangingPunct="1"/>
            <a:endParaRPr lang="en-US" sz="1200" dirty="0"/>
          </a:p>
          <a:p>
            <a:pPr eaLnBrk="1" hangingPunct="1"/>
            <a:endParaRPr lang="en-US" sz="1200" dirty="0"/>
          </a:p>
          <a:p>
            <a:pPr eaLnBrk="1" hangingPunct="1"/>
            <a:endParaRPr lang="en-US" sz="1200" dirty="0"/>
          </a:p>
          <a:p>
            <a:pPr eaLnBrk="1" hangingPunct="1"/>
            <a:endParaRPr lang="en-US" sz="1400" b="1" dirty="0"/>
          </a:p>
        </p:txBody>
      </p:sp>
      <p:grpSp>
        <p:nvGrpSpPr>
          <p:cNvPr id="2" name="Group 9"/>
          <p:cNvGrpSpPr>
            <a:grpSpLocks/>
          </p:cNvGrpSpPr>
          <p:nvPr/>
        </p:nvGrpSpPr>
        <p:grpSpPr bwMode="auto">
          <a:xfrm>
            <a:off x="369793" y="4557841"/>
            <a:ext cx="2954432" cy="541338"/>
            <a:chOff x="723" y="2404"/>
            <a:chExt cx="1282" cy="277"/>
          </a:xfrm>
        </p:grpSpPr>
        <p:sp>
          <p:nvSpPr>
            <p:cNvPr id="7184" name="Oval 10"/>
            <p:cNvSpPr>
              <a:spLocks noChangeArrowheads="1"/>
            </p:cNvSpPr>
            <p:nvPr/>
          </p:nvSpPr>
          <p:spPr bwMode="auto">
            <a:xfrm>
              <a:off x="723" y="2404"/>
              <a:ext cx="1282" cy="277"/>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185" name="Text Box 11"/>
            <p:cNvSpPr txBox="1">
              <a:spLocks noChangeArrowheads="1"/>
            </p:cNvSpPr>
            <p:nvPr/>
          </p:nvSpPr>
          <p:spPr bwMode="auto">
            <a:xfrm>
              <a:off x="810" y="2445"/>
              <a:ext cx="1176" cy="188"/>
            </a:xfrm>
            <a:prstGeom prst="rect">
              <a:avLst/>
            </a:prstGeom>
            <a:noFill/>
            <a:ln w="12700">
              <a:noFill/>
              <a:miter lim="800000"/>
              <a:headEnd/>
              <a:tailEnd/>
            </a:ln>
          </p:spPr>
          <p:txBody>
            <a:bodyPr>
              <a:spAutoFit/>
            </a:bodyPr>
            <a:lstStyle/>
            <a:p>
              <a:pPr>
                <a:spcBef>
                  <a:spcPct val="50000"/>
                </a:spcBef>
              </a:pPr>
              <a:r>
                <a:rPr lang="en-US" sz="1800" dirty="0" smtClean="0">
                  <a:solidFill>
                    <a:schemeClr val="bg1"/>
                  </a:solidFill>
                </a:rPr>
                <a:t>Master </a:t>
              </a:r>
              <a:r>
                <a:rPr lang="en-US" sz="1800" dirty="0">
                  <a:solidFill>
                    <a:schemeClr val="bg1"/>
                  </a:solidFill>
                </a:rPr>
                <a:t>Geometry</a:t>
              </a:r>
            </a:p>
          </p:txBody>
        </p:sp>
      </p:grpSp>
      <p:grpSp>
        <p:nvGrpSpPr>
          <p:cNvPr id="3" name="Group 12"/>
          <p:cNvGrpSpPr>
            <a:grpSpLocks/>
          </p:cNvGrpSpPr>
          <p:nvPr/>
        </p:nvGrpSpPr>
        <p:grpSpPr bwMode="auto">
          <a:xfrm>
            <a:off x="3744453" y="4118237"/>
            <a:ext cx="4951872" cy="1215763"/>
            <a:chOff x="3126" y="2423"/>
            <a:chExt cx="1853" cy="600"/>
          </a:xfrm>
        </p:grpSpPr>
        <p:sp>
          <p:nvSpPr>
            <p:cNvPr id="7182" name="Oval 13"/>
            <p:cNvSpPr>
              <a:spLocks noChangeArrowheads="1"/>
            </p:cNvSpPr>
            <p:nvPr/>
          </p:nvSpPr>
          <p:spPr bwMode="auto">
            <a:xfrm>
              <a:off x="3126" y="2423"/>
              <a:ext cx="1853" cy="6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7183" name="Text Box 14"/>
            <p:cNvSpPr txBox="1">
              <a:spLocks noChangeArrowheads="1"/>
            </p:cNvSpPr>
            <p:nvPr/>
          </p:nvSpPr>
          <p:spPr bwMode="auto">
            <a:xfrm>
              <a:off x="3318" y="2428"/>
              <a:ext cx="1581" cy="441"/>
            </a:xfrm>
            <a:prstGeom prst="rect">
              <a:avLst/>
            </a:prstGeom>
            <a:noFill/>
            <a:ln w="12700">
              <a:noFill/>
              <a:miter lim="800000"/>
              <a:headEnd/>
              <a:tailEnd/>
            </a:ln>
          </p:spPr>
          <p:txBody>
            <a:bodyPr wrap="square">
              <a:spAutoFit/>
            </a:bodyPr>
            <a:lstStyle/>
            <a:p>
              <a:pPr>
                <a:spcBef>
                  <a:spcPct val="50000"/>
                </a:spcBef>
              </a:pPr>
              <a:r>
                <a:rPr lang="en-US" sz="1800" dirty="0" smtClean="0">
                  <a:solidFill>
                    <a:schemeClr val="bg1"/>
                  </a:solidFill>
                </a:rPr>
                <a:t>                 </a:t>
              </a:r>
              <a:r>
                <a:rPr lang="en-US" sz="1800" u="sng" dirty="0" smtClean="0">
                  <a:solidFill>
                    <a:schemeClr val="bg1"/>
                  </a:solidFill>
                </a:rPr>
                <a:t>Multi Physics</a:t>
              </a:r>
            </a:p>
            <a:p>
              <a:pPr>
                <a:spcBef>
                  <a:spcPct val="50000"/>
                </a:spcBef>
              </a:pPr>
              <a:r>
                <a:rPr lang="en-US" sz="1800" dirty="0" smtClean="0">
                  <a:solidFill>
                    <a:schemeClr val="bg1"/>
                  </a:solidFill>
                </a:rPr>
                <a:t>Solid mechanics, Fluid Mechanics, Electro Mechanics, Acoustics etc.    </a:t>
              </a:r>
              <a:endParaRPr lang="en-US" sz="1800" dirty="0">
                <a:solidFill>
                  <a:schemeClr val="bg1"/>
                </a:solidFill>
              </a:endParaRPr>
            </a:p>
          </p:txBody>
        </p:sp>
      </p:grpSp>
      <p:sp>
        <p:nvSpPr>
          <p:cNvPr id="7177" name="Rectangle 15"/>
          <p:cNvSpPr>
            <a:spLocks noGrp="1" noChangeArrowheads="1"/>
          </p:cNvSpPr>
          <p:nvPr>
            <p:ph type="title" idx="4294967295"/>
          </p:nvPr>
        </p:nvSpPr>
        <p:spPr>
          <a:xfrm>
            <a:off x="114300" y="373063"/>
            <a:ext cx="4138613" cy="538162"/>
          </a:xfrm>
        </p:spPr>
        <p:txBody>
          <a:bodyPr/>
          <a:lstStyle/>
          <a:p>
            <a:r>
              <a:rPr lang="en-US" sz="3200" dirty="0" smtClean="0"/>
              <a:t>CAE data : Challenges</a:t>
            </a:r>
          </a:p>
        </p:txBody>
      </p:sp>
      <p:sp>
        <p:nvSpPr>
          <p:cNvPr id="374787" name="Text Box 3"/>
          <p:cNvSpPr txBox="1">
            <a:spLocks noChangeArrowheads="1"/>
          </p:cNvSpPr>
          <p:nvPr/>
        </p:nvSpPr>
        <p:spPr bwMode="auto">
          <a:xfrm>
            <a:off x="574368" y="5522708"/>
            <a:ext cx="6320961" cy="400110"/>
          </a:xfrm>
          <a:prstGeom prst="rect">
            <a:avLst/>
          </a:prstGeom>
          <a:noFill/>
          <a:ln w="9525">
            <a:solidFill>
              <a:schemeClr val="bg1"/>
            </a:solidFill>
            <a:miter lim="800000"/>
            <a:headEnd/>
            <a:tailEnd/>
          </a:ln>
        </p:spPr>
        <p:txBody>
          <a:bodyPr wrap="none">
            <a:spAutoFit/>
          </a:bodyPr>
          <a:lstStyle/>
          <a:p>
            <a:pPr eaLnBrk="1" hangingPunct="1"/>
            <a:r>
              <a:rPr lang="en-US" sz="2000" b="1" dirty="0">
                <a:solidFill>
                  <a:srgbClr val="CC3300"/>
                </a:solidFill>
              </a:rPr>
              <a:t>1) Communication Nightmare!  Many apps/formats</a:t>
            </a:r>
          </a:p>
        </p:txBody>
      </p:sp>
      <p:sp>
        <p:nvSpPr>
          <p:cNvPr id="86031" name="Line 15"/>
          <p:cNvSpPr>
            <a:spLocks noChangeShapeType="1"/>
          </p:cNvSpPr>
          <p:nvPr/>
        </p:nvSpPr>
        <p:spPr bwMode="auto">
          <a:xfrm flipH="1">
            <a:off x="4695877" y="6081558"/>
            <a:ext cx="293687" cy="0"/>
          </a:xfrm>
          <a:prstGeom prst="line">
            <a:avLst/>
          </a:prstGeom>
          <a:noFill/>
          <a:ln w="28575">
            <a:solidFill>
              <a:srgbClr val="FF3300"/>
            </a:solidFill>
            <a:round/>
            <a:headEnd/>
            <a:tailEnd type="triangle" w="med" len="med"/>
          </a:ln>
        </p:spPr>
        <p:txBody>
          <a:bodyPr wrap="none" anchor="ctr"/>
          <a:lstStyle/>
          <a:p>
            <a:endParaRPr lang="en-US"/>
          </a:p>
        </p:txBody>
      </p:sp>
      <p:sp>
        <p:nvSpPr>
          <p:cNvPr id="86033" name="Rectangle 17"/>
          <p:cNvSpPr>
            <a:spLocks noChangeArrowheads="1"/>
          </p:cNvSpPr>
          <p:nvPr/>
        </p:nvSpPr>
        <p:spPr bwMode="auto">
          <a:xfrm>
            <a:off x="555010" y="5874826"/>
            <a:ext cx="7472363" cy="400110"/>
          </a:xfrm>
          <a:prstGeom prst="rect">
            <a:avLst/>
          </a:prstGeom>
          <a:noFill/>
          <a:ln w="12700">
            <a:noFill/>
            <a:miter lim="800000"/>
            <a:headEnd/>
            <a:tailEnd/>
          </a:ln>
        </p:spPr>
        <p:txBody>
          <a:bodyPr>
            <a:spAutoFit/>
          </a:bodyPr>
          <a:lstStyle/>
          <a:p>
            <a:pPr eaLnBrk="1" hangingPunct="1"/>
            <a:r>
              <a:rPr lang="en-US" sz="2000" b="1" dirty="0">
                <a:solidFill>
                  <a:srgbClr val="CC3300"/>
                </a:solidFill>
              </a:rPr>
              <a:t>2) CAE results file sizes are large</a:t>
            </a:r>
            <a:r>
              <a:rPr lang="en-US" sz="2000" b="1" dirty="0" smtClean="0">
                <a:solidFill>
                  <a:srgbClr val="CC3300"/>
                </a:solidFill>
              </a:rPr>
              <a:t>!     ( HPC )</a:t>
            </a:r>
          </a:p>
        </p:txBody>
      </p:sp>
      <p:sp>
        <p:nvSpPr>
          <p:cNvPr id="18" name="TextBox 17"/>
          <p:cNvSpPr txBox="1"/>
          <p:nvPr/>
        </p:nvSpPr>
        <p:spPr>
          <a:xfrm>
            <a:off x="578466" y="6211669"/>
            <a:ext cx="6746259" cy="646331"/>
          </a:xfrm>
          <a:prstGeom prst="rect">
            <a:avLst/>
          </a:prstGeom>
          <a:noFill/>
        </p:spPr>
        <p:txBody>
          <a:bodyPr wrap="square" rtlCol="0">
            <a:spAutoFit/>
          </a:bodyPr>
          <a:lstStyle/>
          <a:p>
            <a:r>
              <a:rPr lang="en-US" sz="2000" b="1" dirty="0" smtClean="0">
                <a:solidFill>
                  <a:srgbClr val="CC3300"/>
                </a:solidFill>
              </a:rPr>
              <a:t>3) Complexity of post processors deters designers </a:t>
            </a:r>
          </a:p>
          <a:p>
            <a:endParaRPr lang="en-US" dirty="0"/>
          </a:p>
        </p:txBody>
      </p:sp>
      <p:sp>
        <p:nvSpPr>
          <p:cNvPr id="21" name="Text Box 6"/>
          <p:cNvSpPr txBox="1">
            <a:spLocks noChangeArrowheads="1"/>
          </p:cNvSpPr>
          <p:nvPr/>
        </p:nvSpPr>
        <p:spPr bwMode="auto">
          <a:xfrm>
            <a:off x="7062787" y="1600201"/>
            <a:ext cx="1204913" cy="2333624"/>
          </a:xfrm>
          <a:prstGeom prst="rect">
            <a:avLst/>
          </a:prstGeom>
          <a:solidFill>
            <a:srgbClr val="00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FF"/>
            </a:extrusionClr>
          </a:sp3d>
        </p:spPr>
        <p:txBody>
          <a:bodyPr>
            <a:flatTx/>
          </a:bodyPr>
          <a:lstStyle/>
          <a:p>
            <a:pPr algn="ctr" eaLnBrk="1" hangingPunct="1"/>
            <a:r>
              <a:rPr lang="en-US" sz="1200" b="1" u="sng" dirty="0" smtClean="0">
                <a:solidFill>
                  <a:srgbClr val="FFFF00"/>
                </a:solidFill>
                <a:latin typeface="Century Gothic" pitchFamily="34" charset="0"/>
              </a:rPr>
              <a:t>Higher Level Tools</a:t>
            </a:r>
            <a:endParaRPr lang="en-US" sz="1200" b="1" u="sng" dirty="0">
              <a:solidFill>
                <a:srgbClr val="FFFF00"/>
              </a:solidFill>
              <a:latin typeface="Century Gothic" pitchFamily="34" charset="0"/>
            </a:endParaRPr>
          </a:p>
          <a:p>
            <a:pPr eaLnBrk="1" hangingPunct="1"/>
            <a:endParaRPr lang="en-US" sz="1200" b="1" u="sng" dirty="0">
              <a:solidFill>
                <a:srgbClr val="FFFF00"/>
              </a:solidFill>
              <a:latin typeface="Century Gothic" pitchFamily="34" charset="0"/>
            </a:endParaRPr>
          </a:p>
          <a:p>
            <a:pPr eaLnBrk="1" hangingPunct="1">
              <a:buFont typeface="Wingdings" pitchFamily="2" charset="2"/>
              <a:buChar char="ü"/>
            </a:pPr>
            <a:r>
              <a:rPr lang="en-US" sz="1200" dirty="0" smtClean="0">
                <a:solidFill>
                  <a:srgbClr val="FFFFFF"/>
                </a:solidFill>
              </a:rPr>
              <a:t>DOE</a:t>
            </a:r>
          </a:p>
          <a:p>
            <a:pPr eaLnBrk="1" hangingPunct="1">
              <a:buFont typeface="Wingdings" pitchFamily="2" charset="2"/>
              <a:buChar char="ü"/>
            </a:pPr>
            <a:r>
              <a:rPr lang="en-US" sz="1200" dirty="0" smtClean="0">
                <a:solidFill>
                  <a:srgbClr val="FFFFFF"/>
                </a:solidFill>
              </a:rPr>
              <a:t>Systems Engineering</a:t>
            </a:r>
          </a:p>
          <a:p>
            <a:pPr eaLnBrk="1" hangingPunct="1">
              <a:buFont typeface="Wingdings" pitchFamily="2" charset="2"/>
              <a:buChar char="ü"/>
            </a:pPr>
            <a:r>
              <a:rPr lang="en-US" sz="1200" dirty="0" smtClean="0">
                <a:solidFill>
                  <a:srgbClr val="FFFFFF"/>
                </a:solidFill>
              </a:rPr>
              <a:t>Robust Engineering</a:t>
            </a:r>
          </a:p>
          <a:p>
            <a:pPr eaLnBrk="1" hangingPunct="1">
              <a:buFont typeface="Wingdings" pitchFamily="2" charset="2"/>
              <a:buChar char="ü"/>
            </a:pPr>
            <a:r>
              <a:rPr lang="en-US" sz="1200" dirty="0" err="1" smtClean="0">
                <a:solidFill>
                  <a:srgbClr val="FFFFFF"/>
                </a:solidFill>
              </a:rPr>
              <a:t>Stochastics</a:t>
            </a:r>
            <a:endParaRPr lang="en-US" sz="12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4787">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478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60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03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allAtOnce" animBg="1"/>
      <p:bldP spid="86031" grpId="0" animBg="1"/>
      <p:bldP spid="86033" grpId="0" build="allAtOnce"/>
      <p:bldP spid="18"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04800" y="347663"/>
            <a:ext cx="4056063" cy="579437"/>
          </a:xfrm>
          <a:prstGeom prst="rect">
            <a:avLst/>
          </a:prstGeom>
          <a:noFill/>
          <a:ln w="9525">
            <a:noFill/>
            <a:miter lim="800000"/>
            <a:headEnd/>
            <a:tailEnd/>
          </a:ln>
        </p:spPr>
        <p:txBody>
          <a:bodyPr>
            <a:spAutoFit/>
          </a:bodyPr>
          <a:lstStyle/>
          <a:p>
            <a:pPr eaLnBrk="1" hangingPunct="1">
              <a:spcBef>
                <a:spcPct val="50000"/>
              </a:spcBef>
            </a:pPr>
            <a:r>
              <a:rPr lang="en-US" sz="3200" b="1"/>
              <a:t> </a:t>
            </a:r>
          </a:p>
        </p:txBody>
      </p:sp>
      <p:sp>
        <p:nvSpPr>
          <p:cNvPr id="8195" name="Text Box 4"/>
          <p:cNvSpPr txBox="1">
            <a:spLocks noChangeArrowheads="1"/>
          </p:cNvSpPr>
          <p:nvPr/>
        </p:nvSpPr>
        <p:spPr bwMode="auto">
          <a:xfrm>
            <a:off x="1022350" y="1641475"/>
            <a:ext cx="1127125" cy="3254375"/>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a:flatTx/>
          </a:bodyPr>
          <a:lstStyle/>
          <a:p>
            <a:pPr algn="ctr" eaLnBrk="1" hangingPunct="1"/>
            <a:r>
              <a:rPr lang="en-US" sz="1200" b="1" u="sng" dirty="0">
                <a:solidFill>
                  <a:srgbClr val="FFFF00"/>
                </a:solidFill>
                <a:latin typeface="Century Gothic" pitchFamily="34" charset="0"/>
              </a:rPr>
              <a:t>Styling</a:t>
            </a:r>
          </a:p>
          <a:p>
            <a:pPr algn="ctr" eaLnBrk="1" hangingPunct="1"/>
            <a:endParaRPr lang="en-US" sz="1000" b="1" dirty="0">
              <a:solidFill>
                <a:schemeClr val="bg1"/>
              </a:solidFill>
            </a:endParaRPr>
          </a:p>
          <a:p>
            <a:pPr eaLnBrk="1" hangingPunct="1">
              <a:buClr>
                <a:srgbClr val="FFFFFF"/>
              </a:buClr>
              <a:buFont typeface="Wingdings" pitchFamily="2" charset="2"/>
              <a:buChar char="ü"/>
            </a:pPr>
            <a:r>
              <a:rPr lang="en-US" sz="1200" dirty="0">
                <a:solidFill>
                  <a:srgbClr val="FFFFFF"/>
                </a:solidFill>
              </a:rPr>
              <a:t>Alias</a:t>
            </a:r>
          </a:p>
          <a:p>
            <a:pPr eaLnBrk="1" hangingPunct="1">
              <a:buClr>
                <a:srgbClr val="FFFFFF"/>
              </a:buClr>
              <a:buFont typeface="Wingdings" pitchFamily="2" charset="2"/>
              <a:buChar char="ü"/>
            </a:pPr>
            <a:r>
              <a:rPr lang="en-US" sz="1200" dirty="0">
                <a:solidFill>
                  <a:srgbClr val="FFFFFF"/>
                </a:solidFill>
              </a:rPr>
              <a:t>Maya</a:t>
            </a:r>
          </a:p>
          <a:p>
            <a:pPr eaLnBrk="1" hangingPunct="1">
              <a:buClr>
                <a:srgbClr val="FFFFFF"/>
              </a:buClr>
              <a:buFont typeface="Wingdings" pitchFamily="2" charset="2"/>
              <a:buChar char="ü"/>
            </a:pPr>
            <a:r>
              <a:rPr lang="en-US" sz="1200" dirty="0">
                <a:solidFill>
                  <a:srgbClr val="FFFFFF"/>
                </a:solidFill>
              </a:rPr>
              <a:t>3D Studio</a:t>
            </a:r>
          </a:p>
          <a:p>
            <a:pPr eaLnBrk="1" hangingPunct="1">
              <a:buClr>
                <a:srgbClr val="FFFFFF"/>
              </a:buClr>
              <a:buFont typeface="Wingdings" pitchFamily="2" charset="2"/>
              <a:buChar char="ü"/>
            </a:pPr>
            <a:endParaRPr lang="en-US" sz="1200" dirty="0">
              <a:solidFill>
                <a:srgbClr val="FFFFFF"/>
              </a:solidFill>
            </a:endParaRPr>
          </a:p>
          <a:p>
            <a:pPr eaLnBrk="1" hangingPunct="1">
              <a:buClr>
                <a:srgbClr val="FFFFFF"/>
              </a:buClr>
              <a:buFont typeface="Wingdings" pitchFamily="2" charset="2"/>
              <a:buChar char="ü"/>
            </a:pPr>
            <a:r>
              <a:rPr lang="en-US" sz="1200" b="1" u="sng" dirty="0">
                <a:solidFill>
                  <a:srgbClr val="FFFF00"/>
                </a:solidFill>
                <a:latin typeface="Century Gothic" pitchFamily="34" charset="0"/>
              </a:rPr>
              <a:t>CAD</a:t>
            </a:r>
          </a:p>
          <a:p>
            <a:pPr eaLnBrk="1" hangingPunct="1"/>
            <a:endParaRPr lang="en-US" sz="1200" dirty="0"/>
          </a:p>
          <a:p>
            <a:pPr eaLnBrk="1" hangingPunct="1"/>
            <a:r>
              <a:rPr lang="en-US" sz="1200" dirty="0" err="1">
                <a:solidFill>
                  <a:srgbClr val="FFFFFF"/>
                </a:solidFill>
              </a:rPr>
              <a:t>UniGraphics</a:t>
            </a:r>
            <a:endParaRPr lang="en-US" sz="1200" dirty="0">
              <a:solidFill>
                <a:srgbClr val="FFFFFF"/>
              </a:solidFill>
            </a:endParaRPr>
          </a:p>
          <a:p>
            <a:pPr eaLnBrk="1" hangingPunct="1"/>
            <a:r>
              <a:rPr lang="en-US" sz="1200" dirty="0">
                <a:solidFill>
                  <a:srgbClr val="FFFFFF"/>
                </a:solidFill>
              </a:rPr>
              <a:t>CATIA</a:t>
            </a:r>
          </a:p>
          <a:p>
            <a:pPr eaLnBrk="1" hangingPunct="1"/>
            <a:r>
              <a:rPr lang="en-US" sz="1200" dirty="0">
                <a:solidFill>
                  <a:srgbClr val="FFFFFF"/>
                </a:solidFill>
              </a:rPr>
              <a:t>Pro/E</a:t>
            </a:r>
          </a:p>
          <a:p>
            <a:pPr eaLnBrk="1" hangingPunct="1"/>
            <a:r>
              <a:rPr lang="en-US" sz="1200" dirty="0" err="1">
                <a:solidFill>
                  <a:srgbClr val="FFFFFF"/>
                </a:solidFill>
              </a:rPr>
              <a:t>Solidworks</a:t>
            </a:r>
            <a:endParaRPr lang="en-US" sz="1200" dirty="0">
              <a:solidFill>
                <a:srgbClr val="FFFFFF"/>
              </a:solidFill>
            </a:endParaRPr>
          </a:p>
          <a:p>
            <a:pPr eaLnBrk="1" hangingPunct="1"/>
            <a:r>
              <a:rPr lang="en-US" sz="1200" dirty="0">
                <a:solidFill>
                  <a:srgbClr val="FFFFFF"/>
                </a:solidFill>
              </a:rPr>
              <a:t>Ideas</a:t>
            </a:r>
          </a:p>
          <a:p>
            <a:pPr eaLnBrk="1" hangingPunct="1"/>
            <a:r>
              <a:rPr lang="en-US" sz="1200" dirty="0">
                <a:solidFill>
                  <a:srgbClr val="FFFFFF"/>
                </a:solidFill>
              </a:rPr>
              <a:t> </a:t>
            </a:r>
          </a:p>
          <a:p>
            <a:pPr eaLnBrk="1" hangingPunct="1"/>
            <a:r>
              <a:rPr lang="en-US" sz="1000" b="1" dirty="0">
                <a:solidFill>
                  <a:schemeClr val="bg1"/>
                </a:solidFill>
              </a:rPr>
              <a:t> </a:t>
            </a:r>
          </a:p>
        </p:txBody>
      </p:sp>
      <p:sp>
        <p:nvSpPr>
          <p:cNvPr id="8196" name="Text Box 5"/>
          <p:cNvSpPr txBox="1">
            <a:spLocks noChangeArrowheads="1"/>
          </p:cNvSpPr>
          <p:nvPr/>
        </p:nvSpPr>
        <p:spPr bwMode="auto">
          <a:xfrm>
            <a:off x="6062663" y="1641475"/>
            <a:ext cx="1131887" cy="3132138"/>
          </a:xfrm>
          <a:prstGeom prst="rect">
            <a:avLst/>
          </a:prstGeom>
          <a:solidFill>
            <a:srgbClr val="99CC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00"/>
            </a:extrusionClr>
          </a:sp3d>
        </p:spPr>
        <p:txBody>
          <a:bodyPr>
            <a:flatTx/>
          </a:bodyPr>
          <a:lstStyle/>
          <a:p>
            <a:pPr algn="ctr" eaLnBrk="1" hangingPunct="1"/>
            <a:r>
              <a:rPr lang="en-US" sz="1200" b="1" u="sng">
                <a:solidFill>
                  <a:srgbClr val="FFFF00"/>
                </a:solidFill>
                <a:latin typeface="Century Gothic" pitchFamily="34" charset="0"/>
              </a:rPr>
              <a:t>CFD</a:t>
            </a:r>
            <a:endParaRPr lang="en-US" sz="1200" u="sng">
              <a:solidFill>
                <a:srgbClr val="FFFF00"/>
              </a:solidFill>
              <a:latin typeface="Century Gothic" pitchFamily="34" charset="0"/>
            </a:endParaRPr>
          </a:p>
          <a:p>
            <a:pPr eaLnBrk="1" hangingPunct="1"/>
            <a:endParaRPr lang="en-US" sz="1200"/>
          </a:p>
          <a:p>
            <a:pPr eaLnBrk="1" hangingPunct="1">
              <a:buClr>
                <a:srgbClr val="FFFFFF"/>
              </a:buClr>
              <a:buFont typeface="Wingdings" pitchFamily="2" charset="2"/>
              <a:buChar char="ü"/>
            </a:pPr>
            <a:r>
              <a:rPr lang="en-US" sz="1200">
                <a:solidFill>
                  <a:srgbClr val="FFFFFF"/>
                </a:solidFill>
              </a:rPr>
              <a:t>FLUENT</a:t>
            </a:r>
          </a:p>
          <a:p>
            <a:pPr eaLnBrk="1" hangingPunct="1">
              <a:buClr>
                <a:srgbClr val="FFFFFF"/>
              </a:buClr>
              <a:buFont typeface="Wingdings" pitchFamily="2" charset="2"/>
              <a:buChar char="ü"/>
            </a:pPr>
            <a:r>
              <a:rPr lang="en-US" sz="1200">
                <a:solidFill>
                  <a:srgbClr val="FFFFFF"/>
                </a:solidFill>
              </a:rPr>
              <a:t>STARCD</a:t>
            </a:r>
          </a:p>
          <a:p>
            <a:pPr eaLnBrk="1" hangingPunct="1">
              <a:buClr>
                <a:srgbClr val="FFFFFF"/>
              </a:buClr>
              <a:buFont typeface="Wingdings" pitchFamily="2" charset="2"/>
              <a:buChar char="ü"/>
            </a:pPr>
            <a:r>
              <a:rPr lang="en-US" sz="1200">
                <a:solidFill>
                  <a:srgbClr val="FFFFFF"/>
                </a:solidFill>
              </a:rPr>
              <a:t>…</a:t>
            </a:r>
          </a:p>
          <a:p>
            <a:pPr eaLnBrk="1" hangingPunct="1">
              <a:buClr>
                <a:srgbClr val="FFFFFF"/>
              </a:buClr>
              <a:buFont typeface="Wingdings" pitchFamily="2" charset="2"/>
              <a:buChar char="ü"/>
            </a:pPr>
            <a:endParaRPr lang="en-US" sz="1200">
              <a:solidFill>
                <a:srgbClr val="FFFFFF"/>
              </a:solidFill>
            </a:endParaRPr>
          </a:p>
          <a:p>
            <a:pPr eaLnBrk="1" hangingPunct="1">
              <a:buClr>
                <a:srgbClr val="FFFFFF"/>
              </a:buClr>
              <a:buFont typeface="Wingdings" pitchFamily="2" charset="2"/>
              <a:buNone/>
            </a:pPr>
            <a:endParaRPr lang="en-US" sz="1000" b="1">
              <a:solidFill>
                <a:srgbClr val="FFFFFF"/>
              </a:solidFill>
            </a:endParaRPr>
          </a:p>
          <a:p>
            <a:pPr eaLnBrk="1" hangingPunct="1">
              <a:buClr>
                <a:srgbClr val="FFFFFF"/>
              </a:buClr>
              <a:buFont typeface="Wingdings" pitchFamily="2" charset="2"/>
              <a:buNone/>
            </a:pPr>
            <a:endParaRPr lang="en-US" sz="1200" b="1" u="sng">
              <a:solidFill>
                <a:srgbClr val="FFFF00"/>
              </a:solidFill>
              <a:latin typeface="Century Gothic" pitchFamily="34" charset="0"/>
            </a:endParaRPr>
          </a:p>
          <a:p>
            <a:pPr eaLnBrk="1" hangingPunct="1">
              <a:buClr>
                <a:srgbClr val="FFFFFF"/>
              </a:buClr>
              <a:buFont typeface="Wingdings" pitchFamily="2" charset="2"/>
              <a:buNone/>
            </a:pPr>
            <a:endParaRPr lang="en-US" sz="1200" b="1" u="sng">
              <a:solidFill>
                <a:srgbClr val="FFFF00"/>
              </a:solidFill>
              <a:latin typeface="Century Gothic" pitchFamily="34" charset="0"/>
            </a:endParaRPr>
          </a:p>
          <a:p>
            <a:pPr eaLnBrk="1" hangingPunct="1">
              <a:buClr>
                <a:srgbClr val="FFFFFF"/>
              </a:buClr>
              <a:buFont typeface="Wingdings" pitchFamily="2" charset="2"/>
              <a:buNone/>
            </a:pPr>
            <a:endParaRPr lang="en-US" sz="1200" b="1" u="sng">
              <a:solidFill>
                <a:srgbClr val="FFFF00"/>
              </a:solidFill>
              <a:latin typeface="Century Gothic" pitchFamily="34" charset="0"/>
            </a:endParaRPr>
          </a:p>
          <a:p>
            <a:pPr eaLnBrk="1" hangingPunct="1">
              <a:buClr>
                <a:srgbClr val="FFFFFF"/>
              </a:buClr>
              <a:buFont typeface="Wingdings" pitchFamily="2" charset="2"/>
              <a:buNone/>
            </a:pPr>
            <a:r>
              <a:rPr lang="en-US" sz="1200" b="1" u="sng">
                <a:solidFill>
                  <a:srgbClr val="FFFF00"/>
                </a:solidFill>
                <a:latin typeface="Century Gothic" pitchFamily="34" charset="0"/>
              </a:rPr>
              <a:t>PRE/POST </a:t>
            </a:r>
          </a:p>
          <a:p>
            <a:pPr eaLnBrk="1" hangingPunct="1">
              <a:buClr>
                <a:srgbClr val="FFFFFF"/>
              </a:buClr>
              <a:buFont typeface="Wingdings" pitchFamily="2" charset="2"/>
              <a:buNone/>
            </a:pPr>
            <a:endParaRPr lang="en-US" sz="1200" b="1" u="sng">
              <a:solidFill>
                <a:srgbClr val="FFFF00"/>
              </a:solidFill>
              <a:latin typeface="Century Gothic" pitchFamily="34" charset="0"/>
            </a:endParaRPr>
          </a:p>
          <a:p>
            <a:pPr eaLnBrk="1" hangingPunct="1">
              <a:buClr>
                <a:srgbClr val="FFFFFF"/>
              </a:buClr>
              <a:buFont typeface="Wingdings" pitchFamily="2" charset="2"/>
              <a:buChar char="ü"/>
            </a:pPr>
            <a:r>
              <a:rPr lang="en-US" sz="1200">
                <a:solidFill>
                  <a:srgbClr val="FFFFFF"/>
                </a:solidFill>
              </a:rPr>
              <a:t>EnSight</a:t>
            </a:r>
          </a:p>
          <a:p>
            <a:pPr eaLnBrk="1" hangingPunct="1">
              <a:buClr>
                <a:srgbClr val="FFFFFF"/>
              </a:buClr>
              <a:buFont typeface="Wingdings" pitchFamily="2" charset="2"/>
              <a:buChar char="ü"/>
            </a:pPr>
            <a:endParaRPr lang="en-US" sz="1200">
              <a:solidFill>
                <a:srgbClr val="FFFFFF"/>
              </a:solidFill>
            </a:endParaRPr>
          </a:p>
          <a:p>
            <a:pPr eaLnBrk="1" hangingPunct="1">
              <a:buClr>
                <a:srgbClr val="FFFFFF"/>
              </a:buClr>
              <a:buFont typeface="Wingdings" pitchFamily="2" charset="2"/>
              <a:buChar char="ü"/>
            </a:pPr>
            <a:endParaRPr lang="en-US" sz="1200">
              <a:solidFill>
                <a:srgbClr val="FFFFFF"/>
              </a:solidFill>
            </a:endParaRPr>
          </a:p>
          <a:p>
            <a:pPr eaLnBrk="1" hangingPunct="1">
              <a:buClr>
                <a:srgbClr val="FFFFFF"/>
              </a:buClr>
              <a:buFont typeface="Wingdings" pitchFamily="2" charset="2"/>
              <a:buChar char="ü"/>
            </a:pPr>
            <a:endParaRPr lang="en-US" sz="1200">
              <a:solidFill>
                <a:srgbClr val="FFFFFF"/>
              </a:solidFill>
            </a:endParaRPr>
          </a:p>
          <a:p>
            <a:pPr eaLnBrk="1" hangingPunct="1">
              <a:buClr>
                <a:srgbClr val="FFFFFF"/>
              </a:buClr>
              <a:buFont typeface="Wingdings" pitchFamily="2" charset="2"/>
              <a:buChar char="ü"/>
            </a:pPr>
            <a:endParaRPr lang="en-US" sz="1000">
              <a:solidFill>
                <a:srgbClr val="FFFFFF"/>
              </a:solidFill>
            </a:endParaRPr>
          </a:p>
          <a:p>
            <a:pPr eaLnBrk="1" hangingPunct="1">
              <a:buClr>
                <a:srgbClr val="FFFFFF"/>
              </a:buClr>
              <a:buFont typeface="Wingdings" pitchFamily="2" charset="2"/>
              <a:buChar char="ü"/>
            </a:pPr>
            <a:endParaRPr lang="en-US" sz="1400" b="1"/>
          </a:p>
        </p:txBody>
      </p:sp>
      <p:sp>
        <p:nvSpPr>
          <p:cNvPr id="8197" name="Text Box 6"/>
          <p:cNvSpPr txBox="1">
            <a:spLocks noChangeArrowheads="1"/>
          </p:cNvSpPr>
          <p:nvPr/>
        </p:nvSpPr>
        <p:spPr bwMode="auto">
          <a:xfrm>
            <a:off x="2436813" y="1627188"/>
            <a:ext cx="1143000" cy="3243262"/>
          </a:xfrm>
          <a:prstGeom prst="rect">
            <a:avLst/>
          </a:prstGeom>
          <a:solidFill>
            <a:srgbClr val="00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FF"/>
            </a:extrusionClr>
          </a:sp3d>
        </p:spPr>
        <p:txBody>
          <a:bodyPr>
            <a:flatTx/>
          </a:bodyPr>
          <a:lstStyle/>
          <a:p>
            <a:pPr algn="ctr" eaLnBrk="1" hangingPunct="1"/>
            <a:r>
              <a:rPr lang="en-US" sz="1200" b="1" u="sng" dirty="0">
                <a:solidFill>
                  <a:srgbClr val="FFFF00"/>
                </a:solidFill>
                <a:latin typeface="Century Gothic" pitchFamily="34" charset="0"/>
              </a:rPr>
              <a:t>Mark Up</a:t>
            </a:r>
          </a:p>
          <a:p>
            <a:pPr eaLnBrk="1" hangingPunct="1"/>
            <a:endParaRPr lang="en-US" sz="1200" b="1" u="sng" dirty="0">
              <a:solidFill>
                <a:srgbClr val="FFFF00"/>
              </a:solidFill>
              <a:latin typeface="Century Gothic" pitchFamily="34" charset="0"/>
            </a:endParaRPr>
          </a:p>
          <a:p>
            <a:pPr eaLnBrk="1" hangingPunct="1"/>
            <a:r>
              <a:rPr lang="en-US" sz="1200" dirty="0" err="1">
                <a:solidFill>
                  <a:srgbClr val="FFFFFF"/>
                </a:solidFill>
              </a:rPr>
              <a:t>VisMockUp</a:t>
            </a:r>
            <a:r>
              <a:rPr lang="en-US" sz="1200" dirty="0">
                <a:solidFill>
                  <a:srgbClr val="FFFFFF"/>
                </a:solidFill>
              </a:rPr>
              <a:t> </a:t>
            </a:r>
          </a:p>
          <a:p>
            <a:pPr eaLnBrk="1" hangingPunct="1"/>
            <a:r>
              <a:rPr lang="en-US" sz="1200" dirty="0" smtClean="0">
                <a:solidFill>
                  <a:srgbClr val="FFFFFF"/>
                </a:solidFill>
              </a:rPr>
              <a:t>3D </a:t>
            </a:r>
            <a:r>
              <a:rPr lang="en-US" sz="1200" dirty="0">
                <a:solidFill>
                  <a:srgbClr val="FFFFFF"/>
                </a:solidFill>
              </a:rPr>
              <a:t>XML</a:t>
            </a:r>
          </a:p>
          <a:p>
            <a:pPr eaLnBrk="1" hangingPunct="1"/>
            <a:r>
              <a:rPr lang="en-US" sz="1200" dirty="0">
                <a:solidFill>
                  <a:srgbClr val="FFFFFF"/>
                </a:solidFill>
              </a:rPr>
              <a:t>Etc.</a:t>
            </a:r>
          </a:p>
        </p:txBody>
      </p:sp>
      <p:sp>
        <p:nvSpPr>
          <p:cNvPr id="8198" name="Text Box 8"/>
          <p:cNvSpPr txBox="1">
            <a:spLocks noChangeArrowheads="1"/>
          </p:cNvSpPr>
          <p:nvPr/>
        </p:nvSpPr>
        <p:spPr bwMode="auto">
          <a:xfrm>
            <a:off x="4341813" y="1655763"/>
            <a:ext cx="1181100" cy="3157537"/>
          </a:xfrm>
          <a:prstGeom prst="rect">
            <a:avLst/>
          </a:prstGeom>
          <a:solidFill>
            <a:srgbClr val="33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66FF"/>
            </a:extrusionClr>
          </a:sp3d>
        </p:spPr>
        <p:txBody>
          <a:bodyPr>
            <a:flatTx/>
          </a:bodyPr>
          <a:lstStyle/>
          <a:p>
            <a:pPr algn="ctr" eaLnBrk="1" hangingPunct="1"/>
            <a:r>
              <a:rPr lang="en-US" sz="1200" b="1" u="sng" dirty="0">
                <a:solidFill>
                  <a:srgbClr val="FFFF00"/>
                </a:solidFill>
                <a:latin typeface="Century Gothic" pitchFamily="34" charset="0"/>
              </a:rPr>
              <a:t>FEA</a:t>
            </a:r>
          </a:p>
          <a:p>
            <a:pPr algn="ctr" eaLnBrk="1" hangingPunct="1"/>
            <a:endParaRPr lang="en-US" sz="1200" u="sng" dirty="0"/>
          </a:p>
          <a:p>
            <a:pPr eaLnBrk="1" hangingPunct="1">
              <a:buClr>
                <a:srgbClr val="FFFFFF"/>
              </a:buClr>
              <a:buFont typeface="Wingdings" pitchFamily="2" charset="2"/>
              <a:buChar char="ü"/>
            </a:pPr>
            <a:r>
              <a:rPr lang="en-US" sz="1200" dirty="0">
                <a:solidFill>
                  <a:srgbClr val="FFFFFF"/>
                </a:solidFill>
              </a:rPr>
              <a:t>NASTRAN</a:t>
            </a:r>
          </a:p>
          <a:p>
            <a:pPr eaLnBrk="1" hangingPunct="1">
              <a:buClr>
                <a:srgbClr val="FFFFFF"/>
              </a:buClr>
              <a:buFont typeface="Wingdings" pitchFamily="2" charset="2"/>
              <a:buChar char="ü"/>
            </a:pPr>
            <a:r>
              <a:rPr lang="en-US" sz="1200" dirty="0">
                <a:solidFill>
                  <a:srgbClr val="FFFFFF"/>
                </a:solidFill>
              </a:rPr>
              <a:t>ANSYS</a:t>
            </a:r>
          </a:p>
          <a:p>
            <a:pPr eaLnBrk="1" hangingPunct="1">
              <a:buClr>
                <a:srgbClr val="FFFFFF"/>
              </a:buClr>
              <a:buFont typeface="Wingdings" pitchFamily="2" charset="2"/>
              <a:buChar char="ü"/>
            </a:pPr>
            <a:r>
              <a:rPr lang="en-US" sz="1200" dirty="0">
                <a:solidFill>
                  <a:srgbClr val="FFFFFF"/>
                </a:solidFill>
              </a:rPr>
              <a:t>MARC</a:t>
            </a:r>
          </a:p>
          <a:p>
            <a:pPr eaLnBrk="1" hangingPunct="1">
              <a:buClr>
                <a:srgbClr val="FFFFFF"/>
              </a:buClr>
              <a:buFont typeface="Wingdings" pitchFamily="2" charset="2"/>
              <a:buChar char="ü"/>
            </a:pPr>
            <a:r>
              <a:rPr lang="en-US" sz="1200" dirty="0">
                <a:solidFill>
                  <a:srgbClr val="FFFFFF"/>
                </a:solidFill>
              </a:rPr>
              <a:t>ABAQUS</a:t>
            </a:r>
          </a:p>
          <a:p>
            <a:pPr eaLnBrk="1" hangingPunct="1">
              <a:buClr>
                <a:srgbClr val="FFFFFF"/>
              </a:buClr>
              <a:buFont typeface="Wingdings" pitchFamily="2" charset="2"/>
              <a:buChar char="ü"/>
            </a:pPr>
            <a:r>
              <a:rPr lang="en-US" sz="1200" dirty="0">
                <a:solidFill>
                  <a:srgbClr val="FFFFFF"/>
                </a:solidFill>
              </a:rPr>
              <a:t>LS DYNA</a:t>
            </a:r>
          </a:p>
          <a:p>
            <a:pPr eaLnBrk="1" hangingPunct="1">
              <a:buClr>
                <a:srgbClr val="FFFFFF"/>
              </a:buClr>
              <a:buFont typeface="Wingdings" pitchFamily="2" charset="2"/>
              <a:buChar char="ü"/>
            </a:pPr>
            <a:endParaRPr lang="en-US" sz="1200" dirty="0">
              <a:solidFill>
                <a:srgbClr val="FFFFFF"/>
              </a:solidFill>
            </a:endParaRPr>
          </a:p>
          <a:p>
            <a:pPr eaLnBrk="1" hangingPunct="1">
              <a:buClr>
                <a:srgbClr val="FFFFFF"/>
              </a:buClr>
              <a:buFont typeface="Wingdings" pitchFamily="2" charset="2"/>
              <a:buChar char="ü"/>
            </a:pPr>
            <a:endParaRPr lang="en-US" sz="1200" dirty="0">
              <a:solidFill>
                <a:srgbClr val="FFFFFF"/>
              </a:solidFill>
            </a:endParaRPr>
          </a:p>
          <a:p>
            <a:pPr eaLnBrk="1" hangingPunct="1">
              <a:buClr>
                <a:srgbClr val="FFFFFF"/>
              </a:buClr>
              <a:buFont typeface="Wingdings" pitchFamily="2" charset="2"/>
              <a:buNone/>
            </a:pPr>
            <a:endParaRPr lang="en-US" sz="1200" b="1" u="sng" dirty="0">
              <a:solidFill>
                <a:srgbClr val="FFFF00"/>
              </a:solidFill>
              <a:latin typeface="Century Gothic" pitchFamily="34" charset="0"/>
            </a:endParaRPr>
          </a:p>
          <a:p>
            <a:pPr eaLnBrk="1" hangingPunct="1">
              <a:buClr>
                <a:srgbClr val="FFFFFF"/>
              </a:buClr>
              <a:buFont typeface="Wingdings" pitchFamily="2" charset="2"/>
              <a:buNone/>
            </a:pPr>
            <a:r>
              <a:rPr lang="en-US" sz="1200" b="1" u="sng" dirty="0">
                <a:solidFill>
                  <a:srgbClr val="FFFF00"/>
                </a:solidFill>
                <a:latin typeface="Century Gothic" pitchFamily="34" charset="0"/>
              </a:rPr>
              <a:t>PRE/POST</a:t>
            </a:r>
          </a:p>
          <a:p>
            <a:pPr eaLnBrk="1" hangingPunct="1">
              <a:buClr>
                <a:srgbClr val="FFFFFF"/>
              </a:buClr>
              <a:buFont typeface="Wingdings" pitchFamily="2" charset="2"/>
              <a:buNone/>
            </a:pPr>
            <a:endParaRPr lang="en-US" sz="1200" b="1" u="sng" dirty="0">
              <a:solidFill>
                <a:srgbClr val="FFFF00"/>
              </a:solidFill>
              <a:latin typeface="Century Gothic" pitchFamily="34" charset="0"/>
            </a:endParaRPr>
          </a:p>
          <a:p>
            <a:pPr eaLnBrk="1" hangingPunct="1">
              <a:buClr>
                <a:srgbClr val="FFFFFF"/>
              </a:buClr>
              <a:buFont typeface="Wingdings" pitchFamily="2" charset="2"/>
              <a:buNone/>
            </a:pPr>
            <a:r>
              <a:rPr lang="en-US" sz="1200" dirty="0">
                <a:solidFill>
                  <a:srgbClr val="FFFFFF"/>
                </a:solidFill>
              </a:rPr>
              <a:t>HM</a:t>
            </a:r>
          </a:p>
          <a:p>
            <a:pPr eaLnBrk="1" hangingPunct="1">
              <a:buClr>
                <a:srgbClr val="FFFFFF"/>
              </a:buClr>
              <a:buFont typeface="Wingdings" pitchFamily="2" charset="2"/>
              <a:buNone/>
            </a:pPr>
            <a:endParaRPr lang="en-US" sz="1200" dirty="0"/>
          </a:p>
          <a:p>
            <a:pPr eaLnBrk="1" hangingPunct="1"/>
            <a:endParaRPr lang="en-US" sz="1200" dirty="0"/>
          </a:p>
          <a:p>
            <a:pPr eaLnBrk="1" hangingPunct="1"/>
            <a:endParaRPr lang="en-US" sz="1200" dirty="0"/>
          </a:p>
          <a:p>
            <a:pPr eaLnBrk="1" hangingPunct="1"/>
            <a:endParaRPr lang="en-US" sz="1200" dirty="0"/>
          </a:p>
          <a:p>
            <a:pPr eaLnBrk="1" hangingPunct="1"/>
            <a:endParaRPr lang="en-US" sz="1400" b="1" dirty="0"/>
          </a:p>
        </p:txBody>
      </p:sp>
      <p:sp>
        <p:nvSpPr>
          <p:cNvPr id="8199" name="Rectangle 15"/>
          <p:cNvSpPr>
            <a:spLocks noGrp="1" noChangeArrowheads="1"/>
          </p:cNvSpPr>
          <p:nvPr>
            <p:ph type="title" idx="4294967295"/>
          </p:nvPr>
        </p:nvSpPr>
        <p:spPr>
          <a:xfrm>
            <a:off x="0" y="204788"/>
            <a:ext cx="6324600" cy="538162"/>
          </a:xfrm>
        </p:spPr>
        <p:txBody>
          <a:bodyPr/>
          <a:lstStyle/>
          <a:p>
            <a:r>
              <a:rPr lang="en-US" sz="3200" dirty="0" smtClean="0"/>
              <a:t/>
            </a:r>
            <a:br>
              <a:rPr lang="en-US" sz="3200" dirty="0" smtClean="0"/>
            </a:br>
            <a:r>
              <a:rPr lang="en-US" sz="3200" dirty="0" smtClean="0"/>
              <a:t>  </a:t>
            </a:r>
          </a:p>
        </p:txBody>
      </p:sp>
      <p:sp>
        <p:nvSpPr>
          <p:cNvPr id="10" name="Text Box 10"/>
          <p:cNvSpPr txBox="1">
            <a:spLocks noChangeArrowheads="1"/>
          </p:cNvSpPr>
          <p:nvPr/>
        </p:nvSpPr>
        <p:spPr bwMode="auto">
          <a:xfrm>
            <a:off x="952500" y="6076950"/>
            <a:ext cx="6554788" cy="376238"/>
          </a:xfrm>
          <a:prstGeom prst="rect">
            <a:avLst/>
          </a:prstGeom>
          <a:solidFill>
            <a:srgbClr val="CC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3300"/>
            </a:extrusionClr>
          </a:sp3d>
        </p:spPr>
        <p:txBody>
          <a:bodyPr>
            <a:spAutoFit/>
            <a:flatTx/>
          </a:bodyPr>
          <a:lstStyle/>
          <a:p>
            <a:pPr algn="ctr" eaLnBrk="1" latinLnBrk="1" hangingPunct="1">
              <a:spcBef>
                <a:spcPct val="50000"/>
              </a:spcBef>
            </a:pPr>
            <a:r>
              <a:rPr lang="en-US" altLang="ko-KR" sz="1800" b="1">
                <a:solidFill>
                  <a:schemeClr val="bg1"/>
                </a:solidFill>
                <a:latin typeface="맑은 고딕"/>
                <a:ea typeface="굴림" charset="-127"/>
              </a:rPr>
              <a:t>  CAX</a:t>
            </a:r>
            <a:r>
              <a:rPr lang="en-US" altLang="ko-KR" sz="1800">
                <a:solidFill>
                  <a:schemeClr val="bg1"/>
                </a:solidFill>
                <a:latin typeface="맑은 고딕"/>
                <a:ea typeface="굴림" charset="-127"/>
              </a:rPr>
              <a:t> =</a:t>
            </a:r>
            <a:r>
              <a:rPr lang="en-US" altLang="ko-KR" sz="1800" b="1">
                <a:solidFill>
                  <a:schemeClr val="bg1"/>
                </a:solidFill>
                <a:latin typeface="맑은 고딕"/>
                <a:ea typeface="굴림" charset="-127"/>
              </a:rPr>
              <a:t> Common, Unified, Ultra Compact 3D Data Format  </a:t>
            </a:r>
          </a:p>
        </p:txBody>
      </p:sp>
      <p:sp>
        <p:nvSpPr>
          <p:cNvPr id="16" name="Line 16"/>
          <p:cNvSpPr>
            <a:spLocks noChangeShapeType="1"/>
          </p:cNvSpPr>
          <p:nvPr/>
        </p:nvSpPr>
        <p:spPr bwMode="auto">
          <a:xfrm>
            <a:off x="2133600" y="5676900"/>
            <a:ext cx="4763" cy="271463"/>
          </a:xfrm>
          <a:prstGeom prst="line">
            <a:avLst/>
          </a:prstGeom>
          <a:noFill/>
          <a:ln w="57150">
            <a:solidFill>
              <a:srgbClr val="9966FF"/>
            </a:solidFill>
            <a:round/>
            <a:headEnd/>
            <a:tailEnd type="triangle" w="med" len="med"/>
          </a:ln>
        </p:spPr>
        <p:txBody>
          <a:bodyPr wrap="none" anchor="ctr"/>
          <a:lstStyle/>
          <a:p>
            <a:endParaRPr lang="en-US"/>
          </a:p>
        </p:txBody>
      </p:sp>
      <p:sp>
        <p:nvSpPr>
          <p:cNvPr id="17" name="Line 17"/>
          <p:cNvSpPr>
            <a:spLocks noChangeShapeType="1"/>
          </p:cNvSpPr>
          <p:nvPr/>
        </p:nvSpPr>
        <p:spPr bwMode="auto">
          <a:xfrm>
            <a:off x="6010275" y="5676900"/>
            <a:ext cx="17463" cy="296863"/>
          </a:xfrm>
          <a:prstGeom prst="line">
            <a:avLst/>
          </a:prstGeom>
          <a:noFill/>
          <a:ln w="57150">
            <a:solidFill>
              <a:srgbClr val="9966FF"/>
            </a:solidFill>
            <a:round/>
            <a:headEnd/>
            <a:tailEnd type="triangle" w="med" len="med"/>
          </a:ln>
        </p:spPr>
        <p:txBody>
          <a:bodyPr wrap="none" anchor="ctr"/>
          <a:lstStyle/>
          <a:p>
            <a:endParaRPr lang="en-US"/>
          </a:p>
        </p:txBody>
      </p:sp>
      <p:sp>
        <p:nvSpPr>
          <p:cNvPr id="8203" name="Text Box 8"/>
          <p:cNvSpPr txBox="1">
            <a:spLocks noChangeArrowheads="1"/>
          </p:cNvSpPr>
          <p:nvPr/>
        </p:nvSpPr>
        <p:spPr bwMode="auto">
          <a:xfrm>
            <a:off x="933450" y="5314950"/>
            <a:ext cx="2224088" cy="376238"/>
          </a:xfrm>
          <a:prstGeom prst="rect">
            <a:avLst/>
          </a:prstGeom>
          <a:solidFill>
            <a:srgbClr val="99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66FF"/>
            </a:extrusionClr>
          </a:sp3d>
        </p:spPr>
        <p:txBody>
          <a:bodyPr>
            <a:spAutoFit/>
            <a:flatTx/>
          </a:bodyPr>
          <a:lstStyle/>
          <a:p>
            <a:pPr eaLnBrk="1" latinLnBrk="1" hangingPunct="1">
              <a:spcBef>
                <a:spcPct val="50000"/>
              </a:spcBef>
            </a:pPr>
            <a:r>
              <a:rPr lang="en-US" altLang="ko-KR" sz="1800">
                <a:solidFill>
                  <a:srgbClr val="FFFF00"/>
                </a:solidFill>
                <a:latin typeface="맑은 고딕"/>
                <a:ea typeface="굴림" charset="-127"/>
              </a:rPr>
              <a:t>        Geometry</a:t>
            </a:r>
          </a:p>
        </p:txBody>
      </p:sp>
      <p:sp>
        <p:nvSpPr>
          <p:cNvPr id="8204" name="Text Box 9"/>
          <p:cNvSpPr txBox="1">
            <a:spLocks noChangeArrowheads="1"/>
          </p:cNvSpPr>
          <p:nvPr/>
        </p:nvSpPr>
        <p:spPr bwMode="auto">
          <a:xfrm>
            <a:off x="4076700" y="5372100"/>
            <a:ext cx="3429000" cy="369332"/>
          </a:xfrm>
          <a:prstGeom prst="rect">
            <a:avLst/>
          </a:prstGeom>
          <a:solidFill>
            <a:srgbClr val="9966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66FF"/>
            </a:extrusionClr>
          </a:sp3d>
        </p:spPr>
        <p:txBody>
          <a:bodyPr wrap="square">
            <a:spAutoFit/>
            <a:flatTx/>
          </a:bodyPr>
          <a:lstStyle/>
          <a:p>
            <a:pPr eaLnBrk="1" latinLnBrk="1" hangingPunct="1">
              <a:spcBef>
                <a:spcPct val="50000"/>
              </a:spcBef>
            </a:pPr>
            <a:r>
              <a:rPr lang="en-US" altLang="ko-KR" sz="1800">
                <a:solidFill>
                  <a:srgbClr val="FFFF00"/>
                </a:solidFill>
                <a:latin typeface="맑은 고딕"/>
                <a:ea typeface="굴림" charset="-127"/>
              </a:rPr>
              <a:t>      Mesh +   Simulation Results</a:t>
            </a:r>
          </a:p>
        </p:txBody>
      </p:sp>
      <p:sp>
        <p:nvSpPr>
          <p:cNvPr id="8205" name="Line 11"/>
          <p:cNvSpPr>
            <a:spLocks noChangeShapeType="1"/>
          </p:cNvSpPr>
          <p:nvPr/>
        </p:nvSpPr>
        <p:spPr bwMode="auto">
          <a:xfrm>
            <a:off x="1574800" y="4902200"/>
            <a:ext cx="0" cy="347663"/>
          </a:xfrm>
          <a:prstGeom prst="line">
            <a:avLst/>
          </a:prstGeom>
          <a:noFill/>
          <a:ln w="12700">
            <a:solidFill>
              <a:srgbClr val="9966FF"/>
            </a:solidFill>
            <a:round/>
            <a:headEnd/>
            <a:tailEnd type="triangle" w="med" len="med"/>
          </a:ln>
        </p:spPr>
        <p:txBody>
          <a:bodyPr wrap="none" anchor="ctr"/>
          <a:lstStyle/>
          <a:p>
            <a:endParaRPr lang="en-US"/>
          </a:p>
        </p:txBody>
      </p:sp>
      <p:sp>
        <p:nvSpPr>
          <p:cNvPr id="8206" name="Line 12"/>
          <p:cNvSpPr>
            <a:spLocks noChangeShapeType="1"/>
          </p:cNvSpPr>
          <p:nvPr/>
        </p:nvSpPr>
        <p:spPr bwMode="auto">
          <a:xfrm>
            <a:off x="2852738" y="4849813"/>
            <a:ext cx="12700" cy="385762"/>
          </a:xfrm>
          <a:prstGeom prst="line">
            <a:avLst/>
          </a:prstGeom>
          <a:noFill/>
          <a:ln w="12700">
            <a:solidFill>
              <a:srgbClr val="9966FF"/>
            </a:solidFill>
            <a:round/>
            <a:headEnd/>
            <a:tailEnd type="triangle" w="med" len="med"/>
          </a:ln>
        </p:spPr>
        <p:txBody>
          <a:bodyPr wrap="none" anchor="ctr"/>
          <a:lstStyle/>
          <a:p>
            <a:endParaRPr lang="en-US"/>
          </a:p>
        </p:txBody>
      </p:sp>
      <p:sp>
        <p:nvSpPr>
          <p:cNvPr id="8207" name="Line 13"/>
          <p:cNvSpPr>
            <a:spLocks noChangeShapeType="1"/>
          </p:cNvSpPr>
          <p:nvPr/>
        </p:nvSpPr>
        <p:spPr bwMode="auto">
          <a:xfrm>
            <a:off x="4973638" y="4799013"/>
            <a:ext cx="0" cy="427037"/>
          </a:xfrm>
          <a:prstGeom prst="line">
            <a:avLst/>
          </a:prstGeom>
          <a:noFill/>
          <a:ln w="12700">
            <a:solidFill>
              <a:srgbClr val="9966FF"/>
            </a:solidFill>
            <a:round/>
            <a:headEnd/>
            <a:tailEnd type="triangle" w="med" len="med"/>
          </a:ln>
        </p:spPr>
        <p:txBody>
          <a:bodyPr wrap="none" anchor="ctr"/>
          <a:lstStyle/>
          <a:p>
            <a:endParaRPr lang="en-US"/>
          </a:p>
        </p:txBody>
      </p:sp>
      <p:sp>
        <p:nvSpPr>
          <p:cNvPr id="8208" name="Line 14"/>
          <p:cNvSpPr>
            <a:spLocks noChangeShapeType="1"/>
          </p:cNvSpPr>
          <p:nvPr/>
        </p:nvSpPr>
        <p:spPr bwMode="auto">
          <a:xfrm>
            <a:off x="6738938" y="4772025"/>
            <a:ext cx="14287" cy="454025"/>
          </a:xfrm>
          <a:prstGeom prst="line">
            <a:avLst/>
          </a:prstGeom>
          <a:noFill/>
          <a:ln w="12700">
            <a:solidFill>
              <a:srgbClr val="9966FF"/>
            </a:solidFill>
            <a:round/>
            <a:headEnd/>
            <a:tailEnd type="triangle" w="med" len="med"/>
          </a:ln>
        </p:spPr>
        <p:txBody>
          <a:bodyPr wrap="none" anchor="ctr"/>
          <a:lstStyle/>
          <a:p>
            <a:endParaRPr lang="en-US"/>
          </a:p>
        </p:txBody>
      </p:sp>
      <p:sp>
        <p:nvSpPr>
          <p:cNvPr id="8209" name="Rectangle 3"/>
          <p:cNvSpPr txBox="1">
            <a:spLocks noChangeArrowheads="1"/>
          </p:cNvSpPr>
          <p:nvPr/>
        </p:nvSpPr>
        <p:spPr bwMode="auto">
          <a:xfrm>
            <a:off x="0" y="417582"/>
            <a:ext cx="6997148" cy="468313"/>
          </a:xfrm>
          <a:prstGeom prst="rect">
            <a:avLst/>
          </a:prstGeom>
          <a:noFill/>
          <a:ln w="9525">
            <a:noFill/>
            <a:miter lim="800000"/>
            <a:headEnd/>
            <a:tailEnd/>
          </a:ln>
        </p:spPr>
        <p:txBody>
          <a:bodyPr/>
          <a:lstStyle/>
          <a:p>
            <a:pPr eaLnBrk="1" latinLnBrk="1" hangingPunct="1"/>
            <a:r>
              <a:rPr lang="en-US" altLang="ko-KR" sz="2400" b="1" dirty="0">
                <a:latin typeface="Gill Sans MT" pitchFamily="34" charset="0"/>
                <a:ea typeface="맑은 고딕"/>
                <a:cs typeface="맑은 고딕"/>
              </a:rPr>
              <a:t>CAX - </a:t>
            </a:r>
            <a:r>
              <a:rPr lang="en-US" altLang="ko-KR" sz="2000" b="1" dirty="0">
                <a:latin typeface="Gill Sans MT" pitchFamily="34" charset="0"/>
                <a:ea typeface="맑은 고딕"/>
                <a:cs typeface="맑은 고딕"/>
              </a:rPr>
              <a:t>Common 3D Data Model for 3D </a:t>
            </a:r>
            <a:r>
              <a:rPr lang="en-US" altLang="ko-KR" sz="2000" b="1" dirty="0" smtClean="0">
                <a:latin typeface="Gill Sans MT" pitchFamily="34" charset="0"/>
                <a:ea typeface="맑은 고딕"/>
                <a:cs typeface="맑은 고딕"/>
              </a:rPr>
              <a:t>CAX </a:t>
            </a:r>
            <a:r>
              <a:rPr lang="en-US" altLang="ko-KR" sz="2000" b="1" dirty="0">
                <a:latin typeface="Gill Sans MT" pitchFamily="34" charset="0"/>
                <a:ea typeface="맑은 고딕"/>
                <a:cs typeface="맑은 고딕"/>
              </a:rPr>
              <a:t>Data</a:t>
            </a:r>
          </a:p>
        </p:txBody>
      </p:sp>
      <p:pic>
        <p:nvPicPr>
          <p:cNvPr id="8210" name="Picture 5"/>
          <p:cNvPicPr>
            <a:picLocks noChangeAspect="1" noChangeArrowheads="1"/>
          </p:cNvPicPr>
          <p:nvPr/>
        </p:nvPicPr>
        <p:blipFill>
          <a:blip r:embed="rId3" cstate="print"/>
          <a:srcRect/>
          <a:stretch>
            <a:fillRect/>
          </a:stretch>
        </p:blipFill>
        <p:spPr bwMode="auto">
          <a:xfrm>
            <a:off x="7818438" y="2568575"/>
            <a:ext cx="700087" cy="7096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2250" y="434975"/>
            <a:ext cx="4397375" cy="538163"/>
          </a:xfrm>
        </p:spPr>
        <p:txBody>
          <a:bodyPr/>
          <a:lstStyle/>
          <a:p>
            <a:pPr>
              <a:defRPr/>
            </a:pPr>
            <a:r>
              <a:rPr lang="en-US" sz="3200" dirty="0" err="1" smtClean="0"/>
              <a:t>VCollab</a:t>
            </a:r>
            <a:r>
              <a:rPr lang="en-US" sz="3200" dirty="0" smtClean="0"/>
              <a:t> Solution 1-2-3</a:t>
            </a:r>
            <a:endParaRPr lang="en-US" sz="3200" dirty="0"/>
          </a:p>
        </p:txBody>
      </p:sp>
      <p:sp>
        <p:nvSpPr>
          <p:cNvPr id="20482" name="Content Placeholder 4"/>
          <p:cNvSpPr>
            <a:spLocks noGrp="1"/>
          </p:cNvSpPr>
          <p:nvPr>
            <p:ph idx="1"/>
          </p:nvPr>
        </p:nvSpPr>
        <p:spPr>
          <a:xfrm>
            <a:off x="657225" y="1590675"/>
            <a:ext cx="8105775" cy="5133975"/>
          </a:xfrm>
        </p:spPr>
        <p:txBody>
          <a:bodyPr/>
          <a:lstStyle/>
          <a:p>
            <a:pPr>
              <a:buNone/>
            </a:pPr>
            <a:r>
              <a:rPr lang="en-US" altLang="zh-CN" sz="2000" dirty="0" smtClean="0">
                <a:ea typeface="宋体" charset="-122"/>
              </a:rPr>
              <a:t>1)  Extract &amp; Compress key results (attributes) from FEA/CFD output into a common and </a:t>
            </a:r>
            <a:r>
              <a:rPr lang="en-US" altLang="zh-CN" sz="2000" b="1" dirty="0" smtClean="0">
                <a:solidFill>
                  <a:srgbClr val="FF0000"/>
                </a:solidFill>
                <a:ea typeface="宋体" charset="-122"/>
              </a:rPr>
              <a:t>ultra compact format </a:t>
            </a:r>
            <a:r>
              <a:rPr lang="en-US" altLang="zh-CN" b="1" dirty="0" smtClean="0">
                <a:solidFill>
                  <a:srgbClr val="FF0000"/>
                </a:solidFill>
                <a:ea typeface="宋体" charset="-122"/>
              </a:rPr>
              <a:t>3D CAX</a:t>
            </a:r>
            <a:r>
              <a:rPr lang="en-US" altLang="zh-CN" sz="2000" dirty="0" smtClean="0">
                <a:ea typeface="宋体" charset="-122"/>
              </a:rPr>
              <a:t>.</a:t>
            </a:r>
          </a:p>
          <a:p>
            <a:pPr>
              <a:buNone/>
            </a:pPr>
            <a:r>
              <a:rPr lang="en-US" altLang="zh-CN" sz="2000" dirty="0" smtClean="0">
                <a:ea typeface="宋体" charset="-122"/>
              </a:rPr>
              <a:t>2) Create </a:t>
            </a:r>
            <a:r>
              <a:rPr lang="en-US" altLang="zh-CN" sz="2000" dirty="0" err="1" smtClean="0">
                <a:ea typeface="宋体" charset="-122"/>
              </a:rPr>
              <a:t>ViewPoints</a:t>
            </a:r>
            <a:r>
              <a:rPr lang="en-US" altLang="zh-CN" sz="2000" dirty="0" smtClean="0">
                <a:ea typeface="宋体" charset="-122"/>
              </a:rPr>
              <a:t> / Story Board / Report  (optional step) -&gt; 3D CAX </a:t>
            </a:r>
          </a:p>
          <a:p>
            <a:pPr>
              <a:buNone/>
            </a:pPr>
            <a:r>
              <a:rPr lang="en-US" altLang="zh-CN" sz="2000" dirty="0" smtClean="0">
                <a:ea typeface="宋体" charset="-122"/>
              </a:rPr>
              <a:t>3)  View with Powerful </a:t>
            </a:r>
            <a:r>
              <a:rPr lang="en-US" altLang="zh-CN" b="1" dirty="0" smtClean="0">
                <a:solidFill>
                  <a:srgbClr val="1818FF"/>
                </a:solidFill>
                <a:ea typeface="宋体" charset="-122"/>
              </a:rPr>
              <a:t>Lightweight</a:t>
            </a:r>
            <a:r>
              <a:rPr lang="en-US" altLang="zh-CN" b="1" dirty="0" smtClean="0">
                <a:ea typeface="宋体" charset="-122"/>
              </a:rPr>
              <a:t>, </a:t>
            </a:r>
            <a:r>
              <a:rPr lang="en-US" altLang="zh-CN" b="1" dirty="0" smtClean="0">
                <a:solidFill>
                  <a:srgbClr val="1818FF"/>
                </a:solidFill>
                <a:ea typeface="宋体" charset="-122"/>
              </a:rPr>
              <a:t>function-rich</a:t>
            </a:r>
            <a:r>
              <a:rPr lang="en-US" altLang="zh-CN" b="1" dirty="0" smtClean="0">
                <a:ea typeface="宋体" charset="-122"/>
              </a:rPr>
              <a:t> viewer </a:t>
            </a:r>
            <a:endParaRPr lang="en-US" altLang="zh-CN" sz="2000" b="1" dirty="0" smtClean="0">
              <a:ea typeface="宋体" charset="-122"/>
            </a:endParaRPr>
          </a:p>
          <a:p>
            <a:endParaRPr lang="en-US" altLang="zh-CN" sz="2000" dirty="0" smtClean="0">
              <a:ea typeface="宋体" charset="-122"/>
            </a:endParaRPr>
          </a:p>
        </p:txBody>
      </p:sp>
      <p:sp>
        <p:nvSpPr>
          <p:cNvPr id="6" name="TextBox 5"/>
          <p:cNvSpPr txBox="1"/>
          <p:nvPr/>
        </p:nvSpPr>
        <p:spPr>
          <a:xfrm>
            <a:off x="6858001" y="52548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7" name="TextBox 6"/>
          <p:cNvSpPr txBox="1"/>
          <p:nvPr/>
        </p:nvSpPr>
        <p:spPr>
          <a:xfrm>
            <a:off x="6096001" y="47976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8" name="TextBox 7"/>
          <p:cNvSpPr txBox="1"/>
          <p:nvPr/>
        </p:nvSpPr>
        <p:spPr>
          <a:xfrm>
            <a:off x="6096001" y="4306669"/>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9" name="TextBox 8"/>
          <p:cNvSpPr txBox="1"/>
          <p:nvPr/>
        </p:nvSpPr>
        <p:spPr>
          <a:xfrm>
            <a:off x="5334001" y="52548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10" name="TextBox 9"/>
          <p:cNvSpPr txBox="1"/>
          <p:nvPr/>
        </p:nvSpPr>
        <p:spPr>
          <a:xfrm>
            <a:off x="6858001" y="47976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11" name="TextBox 10"/>
          <p:cNvSpPr txBox="1"/>
          <p:nvPr/>
        </p:nvSpPr>
        <p:spPr>
          <a:xfrm>
            <a:off x="6858001" y="4306669"/>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12" name="TextBox 11"/>
          <p:cNvSpPr txBox="1"/>
          <p:nvPr/>
        </p:nvSpPr>
        <p:spPr>
          <a:xfrm>
            <a:off x="5334001" y="4306669"/>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13" name="TextBox 12"/>
          <p:cNvSpPr txBox="1"/>
          <p:nvPr/>
        </p:nvSpPr>
        <p:spPr>
          <a:xfrm>
            <a:off x="5334001" y="47976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14" name="TextBox 13"/>
          <p:cNvSpPr txBox="1"/>
          <p:nvPr/>
        </p:nvSpPr>
        <p:spPr>
          <a:xfrm>
            <a:off x="6096001" y="52548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grpSp>
        <p:nvGrpSpPr>
          <p:cNvPr id="2" name="Group 14"/>
          <p:cNvGrpSpPr>
            <a:grpSpLocks/>
          </p:cNvGrpSpPr>
          <p:nvPr/>
        </p:nvGrpSpPr>
        <p:grpSpPr bwMode="auto">
          <a:xfrm>
            <a:off x="1066800" y="3581400"/>
            <a:ext cx="2971799" cy="2971800"/>
            <a:chOff x="415345" y="1501464"/>
            <a:chExt cx="3993693" cy="4362651"/>
          </a:xfrm>
        </p:grpSpPr>
        <p:sp>
          <p:nvSpPr>
            <p:cNvPr id="16" name="TextBox 15"/>
            <p:cNvSpPr txBox="1"/>
            <p:nvPr/>
          </p:nvSpPr>
          <p:spPr>
            <a:xfrm rot="20711177">
              <a:off x="1876326" y="2395191"/>
              <a:ext cx="1222240" cy="412490"/>
            </a:xfrm>
            <a:prstGeom prst="rect">
              <a:avLst/>
            </a:prstGeom>
            <a:solidFill>
              <a:schemeClr val="accent4">
                <a:lumMod val="60000"/>
                <a:lumOff val="40000"/>
              </a:schemeClr>
            </a:solidFill>
            <a:ln>
              <a:solidFill>
                <a:schemeClr val="tx1"/>
              </a:solidFill>
            </a:ln>
          </p:spPr>
          <p:txBody>
            <a:bodyPr wrap="none">
              <a:spAutoFit/>
            </a:bodyPr>
            <a:lstStyle/>
            <a:p>
              <a:pPr>
                <a:defRPr/>
              </a:pPr>
              <a:r>
                <a:rPr lang="en-US" sz="1100" b="1" dirty="0">
                  <a:solidFill>
                    <a:schemeClr val="bg1"/>
                  </a:solidFill>
                  <a:ea typeface="+mn-ea"/>
                </a:rPr>
                <a:t>.ENCASE</a:t>
              </a:r>
            </a:p>
          </p:txBody>
        </p:sp>
        <p:sp>
          <p:nvSpPr>
            <p:cNvPr id="20542" name="TextBox 16"/>
            <p:cNvSpPr txBox="1">
              <a:spLocks noChangeArrowheads="1"/>
            </p:cNvSpPr>
            <p:nvPr/>
          </p:nvSpPr>
          <p:spPr bwMode="auto">
            <a:xfrm rot="-3043597">
              <a:off x="1720298" y="1932042"/>
              <a:ext cx="1101024" cy="507605"/>
            </a:xfrm>
            <a:prstGeom prst="rect">
              <a:avLst/>
            </a:prstGeom>
            <a:solidFill>
              <a:srgbClr val="92D050"/>
            </a:solidFill>
            <a:ln w="9525">
              <a:solidFill>
                <a:schemeClr val="tx1"/>
              </a:solidFill>
              <a:miter lim="800000"/>
              <a:headEnd/>
              <a:tailEnd/>
            </a:ln>
          </p:spPr>
          <p:txBody>
            <a:bodyPr wrap="none">
              <a:spAutoFit/>
            </a:bodyPr>
            <a:lstStyle/>
            <a:p>
              <a:r>
                <a:rPr lang="en-US" altLang="zh-CN" b="1">
                  <a:solidFill>
                    <a:schemeClr val="bg1"/>
                  </a:solidFill>
                </a:rPr>
                <a:t>.ODB</a:t>
              </a:r>
            </a:p>
          </p:txBody>
        </p:sp>
        <p:sp>
          <p:nvSpPr>
            <p:cNvPr id="20543" name="TextBox 17"/>
            <p:cNvSpPr txBox="1">
              <a:spLocks noChangeArrowheads="1"/>
            </p:cNvSpPr>
            <p:nvPr/>
          </p:nvSpPr>
          <p:spPr bwMode="auto">
            <a:xfrm rot="499710">
              <a:off x="1792190" y="2820786"/>
              <a:ext cx="771984" cy="412884"/>
            </a:xfrm>
            <a:prstGeom prst="rect">
              <a:avLst/>
            </a:prstGeom>
            <a:solidFill>
              <a:srgbClr val="00B0F0"/>
            </a:solidFill>
            <a:ln w="9525">
              <a:solidFill>
                <a:schemeClr val="tx1"/>
              </a:solidFill>
              <a:miter lim="800000"/>
              <a:headEnd/>
              <a:tailEnd/>
            </a:ln>
          </p:spPr>
          <p:txBody>
            <a:bodyPr wrap="none">
              <a:spAutoFit/>
            </a:bodyPr>
            <a:lstStyle/>
            <a:p>
              <a:r>
                <a:rPr lang="en-US" altLang="zh-CN" sz="1100" b="1">
                  <a:solidFill>
                    <a:schemeClr val="bg1"/>
                  </a:solidFill>
                </a:rPr>
                <a:t>.RTH</a:t>
              </a:r>
            </a:p>
          </p:txBody>
        </p:sp>
        <p:sp>
          <p:nvSpPr>
            <p:cNvPr id="20544" name="TextBox 18"/>
            <p:cNvSpPr txBox="1">
              <a:spLocks noChangeArrowheads="1"/>
            </p:cNvSpPr>
            <p:nvPr/>
          </p:nvSpPr>
          <p:spPr bwMode="auto">
            <a:xfrm rot="-490002">
              <a:off x="1921414" y="3073934"/>
              <a:ext cx="1170954" cy="412884"/>
            </a:xfrm>
            <a:prstGeom prst="rect">
              <a:avLst/>
            </a:prstGeom>
            <a:solidFill>
              <a:srgbClr val="FFC000"/>
            </a:solidFill>
            <a:ln w="9525">
              <a:solidFill>
                <a:srgbClr val="FFFF00"/>
              </a:solidFill>
              <a:miter lim="800000"/>
              <a:headEnd/>
              <a:tailEnd/>
            </a:ln>
          </p:spPr>
          <p:txBody>
            <a:bodyPr wrap="none">
              <a:spAutoFit/>
            </a:bodyPr>
            <a:lstStyle/>
            <a:p>
              <a:r>
                <a:rPr lang="en-US" altLang="zh-CN" sz="1100" b="1">
                  <a:solidFill>
                    <a:schemeClr val="bg1"/>
                  </a:solidFill>
                </a:rPr>
                <a:t>.D3PLOT</a:t>
              </a:r>
            </a:p>
          </p:txBody>
        </p:sp>
        <p:sp>
          <p:nvSpPr>
            <p:cNvPr id="20545" name="TextBox 19"/>
            <p:cNvSpPr txBox="1">
              <a:spLocks noChangeArrowheads="1"/>
            </p:cNvSpPr>
            <p:nvPr/>
          </p:nvSpPr>
          <p:spPr bwMode="auto">
            <a:xfrm rot="-1487613">
              <a:off x="2831455" y="2345194"/>
              <a:ext cx="663830" cy="412884"/>
            </a:xfrm>
            <a:prstGeom prst="rect">
              <a:avLst/>
            </a:prstGeom>
            <a:solidFill>
              <a:srgbClr val="00B050"/>
            </a:solidFill>
            <a:ln w="9525">
              <a:solidFill>
                <a:schemeClr val="tx1"/>
              </a:solidFill>
              <a:miter lim="800000"/>
              <a:headEnd/>
              <a:tailEnd/>
            </a:ln>
          </p:spPr>
          <p:txBody>
            <a:bodyPr wrap="none">
              <a:spAutoFit/>
            </a:bodyPr>
            <a:lstStyle/>
            <a:p>
              <a:r>
                <a:rPr lang="en-US" altLang="zh-CN" sz="1100" b="1">
                  <a:solidFill>
                    <a:schemeClr val="bg1"/>
                  </a:solidFill>
                </a:rPr>
                <a:t>.bdf</a:t>
              </a:r>
            </a:p>
          </p:txBody>
        </p:sp>
        <p:sp>
          <p:nvSpPr>
            <p:cNvPr id="20546" name="TextBox 20"/>
            <p:cNvSpPr txBox="1">
              <a:spLocks noChangeArrowheads="1"/>
            </p:cNvSpPr>
            <p:nvPr/>
          </p:nvSpPr>
          <p:spPr bwMode="auto">
            <a:xfrm rot="1432059">
              <a:off x="2582377" y="2711901"/>
              <a:ext cx="651811" cy="412884"/>
            </a:xfrm>
            <a:prstGeom prst="rect">
              <a:avLst/>
            </a:prstGeom>
            <a:solidFill>
              <a:srgbClr val="C00000"/>
            </a:solidFill>
            <a:ln w="9525">
              <a:solidFill>
                <a:schemeClr val="tx1"/>
              </a:solidFill>
              <a:miter lim="800000"/>
              <a:headEnd/>
              <a:tailEnd/>
            </a:ln>
          </p:spPr>
          <p:txBody>
            <a:bodyPr wrap="none">
              <a:spAutoFit/>
            </a:bodyPr>
            <a:lstStyle/>
            <a:p>
              <a:r>
                <a:rPr lang="en-US" altLang="zh-CN" sz="1100" b="1">
                  <a:solidFill>
                    <a:schemeClr val="bg1"/>
                  </a:solidFill>
                </a:rPr>
                <a:t>.FIL</a:t>
              </a:r>
            </a:p>
          </p:txBody>
        </p:sp>
        <p:sp>
          <p:nvSpPr>
            <p:cNvPr id="22" name="TextBox 21"/>
            <p:cNvSpPr txBox="1"/>
            <p:nvPr/>
          </p:nvSpPr>
          <p:spPr>
            <a:xfrm rot="2220663">
              <a:off x="929153" y="4457639"/>
              <a:ext cx="851157" cy="486967"/>
            </a:xfrm>
            <a:prstGeom prst="rect">
              <a:avLst/>
            </a:prstGeom>
            <a:solidFill>
              <a:schemeClr val="tx2">
                <a:lumMod val="75000"/>
              </a:schemeClr>
            </a:solidFill>
            <a:ln>
              <a:solidFill>
                <a:schemeClr val="tx1"/>
              </a:solidFill>
            </a:ln>
          </p:spPr>
          <p:txBody>
            <a:bodyPr wrap="none">
              <a:spAutoFit/>
            </a:bodyPr>
            <a:lstStyle/>
            <a:p>
              <a:pPr>
                <a:defRPr/>
              </a:pPr>
              <a:r>
                <a:rPr lang="en-US" sz="1400" b="1" dirty="0">
                  <a:solidFill>
                    <a:schemeClr val="bg1"/>
                  </a:solidFill>
                  <a:ea typeface="+mn-ea"/>
                </a:rPr>
                <a:t>.PAT</a:t>
              </a:r>
            </a:p>
          </p:txBody>
        </p:sp>
        <p:sp>
          <p:nvSpPr>
            <p:cNvPr id="20548" name="TextBox 22"/>
            <p:cNvSpPr txBox="1">
              <a:spLocks noChangeArrowheads="1"/>
            </p:cNvSpPr>
            <p:nvPr/>
          </p:nvSpPr>
          <p:spPr bwMode="auto">
            <a:xfrm rot="2040685">
              <a:off x="1550245" y="3252625"/>
              <a:ext cx="925804" cy="412884"/>
            </a:xfrm>
            <a:prstGeom prst="rect">
              <a:avLst/>
            </a:prstGeom>
            <a:solidFill>
              <a:srgbClr val="FF0000"/>
            </a:solidFill>
            <a:ln w="9525">
              <a:solidFill>
                <a:schemeClr val="tx1"/>
              </a:solidFill>
              <a:miter lim="800000"/>
              <a:headEnd/>
              <a:tailEnd/>
            </a:ln>
          </p:spPr>
          <p:txBody>
            <a:bodyPr wrap="none">
              <a:spAutoFit/>
            </a:bodyPr>
            <a:lstStyle/>
            <a:p>
              <a:r>
                <a:rPr lang="en-US" altLang="zh-CN" sz="1100" b="1">
                  <a:solidFill>
                    <a:schemeClr val="bg1"/>
                  </a:solidFill>
                </a:rPr>
                <a:t>.CASE</a:t>
              </a:r>
            </a:p>
          </p:txBody>
        </p:sp>
        <p:sp>
          <p:nvSpPr>
            <p:cNvPr id="24" name="TextBox 23"/>
            <p:cNvSpPr txBox="1"/>
            <p:nvPr/>
          </p:nvSpPr>
          <p:spPr>
            <a:xfrm rot="4048796">
              <a:off x="1345678" y="2351984"/>
              <a:ext cx="799199" cy="381463"/>
            </a:xfrm>
            <a:prstGeom prst="rect">
              <a:avLst/>
            </a:prstGeom>
            <a:solidFill>
              <a:schemeClr val="accent6">
                <a:lumMod val="75000"/>
              </a:schemeClr>
            </a:solidFill>
            <a:ln>
              <a:solidFill>
                <a:schemeClr val="tx1"/>
              </a:solidFill>
            </a:ln>
          </p:spPr>
          <p:txBody>
            <a:bodyPr wrap="none">
              <a:spAutoFit/>
            </a:bodyPr>
            <a:lstStyle/>
            <a:p>
              <a:pPr>
                <a:defRPr/>
              </a:pPr>
              <a:r>
                <a:rPr lang="en-US" sz="1050" b="1" dirty="0">
                  <a:solidFill>
                    <a:schemeClr val="bg1"/>
                  </a:solidFill>
                  <a:ea typeface="+mn-ea"/>
                </a:rPr>
                <a:t>.CAS</a:t>
              </a:r>
            </a:p>
          </p:txBody>
        </p:sp>
        <p:sp>
          <p:nvSpPr>
            <p:cNvPr id="25" name="TextBox 24"/>
            <p:cNvSpPr txBox="1"/>
            <p:nvPr/>
          </p:nvSpPr>
          <p:spPr>
            <a:xfrm rot="3239652">
              <a:off x="3274944" y="3867609"/>
              <a:ext cx="1160128" cy="552732"/>
            </a:xfrm>
            <a:prstGeom prst="rect">
              <a:avLst/>
            </a:prstGeom>
            <a:solidFill>
              <a:schemeClr val="bg2">
                <a:lumMod val="50000"/>
              </a:schemeClr>
            </a:solidFill>
            <a:ln>
              <a:solidFill>
                <a:schemeClr val="tx1"/>
              </a:solidFill>
            </a:ln>
          </p:spPr>
          <p:txBody>
            <a:bodyPr wrap="none">
              <a:spAutoFit/>
            </a:bodyPr>
            <a:lstStyle/>
            <a:p>
              <a:pPr>
                <a:defRPr/>
              </a:pPr>
              <a:r>
                <a:rPr lang="en-US" sz="1800" b="1" dirty="0">
                  <a:solidFill>
                    <a:schemeClr val="bg1"/>
                  </a:solidFill>
                  <a:ea typeface="+mn-ea"/>
                </a:rPr>
                <a:t>.OUT</a:t>
              </a:r>
            </a:p>
          </p:txBody>
        </p:sp>
        <p:sp>
          <p:nvSpPr>
            <p:cNvPr id="26" name="TextBox 25"/>
            <p:cNvSpPr txBox="1"/>
            <p:nvPr/>
          </p:nvSpPr>
          <p:spPr>
            <a:xfrm rot="19779127">
              <a:off x="2657418" y="3002468"/>
              <a:ext cx="817423" cy="412490"/>
            </a:xfrm>
            <a:prstGeom prst="rect">
              <a:avLst/>
            </a:prstGeom>
            <a:solidFill>
              <a:schemeClr val="accent5">
                <a:lumMod val="75000"/>
              </a:schemeClr>
            </a:solidFill>
            <a:ln>
              <a:solidFill>
                <a:schemeClr val="tx1"/>
              </a:solidFill>
            </a:ln>
          </p:spPr>
          <p:txBody>
            <a:bodyPr wrap="none">
              <a:spAutoFit/>
            </a:bodyPr>
            <a:lstStyle/>
            <a:p>
              <a:pPr>
                <a:defRPr/>
              </a:pPr>
              <a:r>
                <a:rPr lang="en-US" sz="1100" b="1" dirty="0">
                  <a:solidFill>
                    <a:schemeClr val="bg1"/>
                  </a:solidFill>
                  <a:ea typeface="+mn-ea"/>
                </a:rPr>
                <a:t>.CCM</a:t>
              </a:r>
            </a:p>
          </p:txBody>
        </p:sp>
        <p:sp>
          <p:nvSpPr>
            <p:cNvPr id="27" name="TextBox 26"/>
            <p:cNvSpPr txBox="1"/>
            <p:nvPr/>
          </p:nvSpPr>
          <p:spPr>
            <a:xfrm rot="16867742">
              <a:off x="1356505" y="4838918"/>
              <a:ext cx="1286164" cy="391843"/>
            </a:xfrm>
            <a:prstGeom prst="rect">
              <a:avLst/>
            </a:prstGeom>
            <a:solidFill>
              <a:schemeClr val="accent4">
                <a:lumMod val="60000"/>
                <a:lumOff val="40000"/>
              </a:schemeClr>
            </a:solidFill>
            <a:ln>
              <a:solidFill>
                <a:schemeClr val="tx1"/>
              </a:solidFill>
            </a:ln>
          </p:spPr>
          <p:txBody>
            <a:bodyPr wrap="none">
              <a:spAutoFit/>
            </a:bodyPr>
            <a:lstStyle/>
            <a:p>
              <a:pPr>
                <a:defRPr/>
              </a:pPr>
              <a:r>
                <a:rPr lang="en-US" sz="1100" b="1" dirty="0">
                  <a:solidFill>
                    <a:schemeClr val="bg1"/>
                  </a:solidFill>
                  <a:ea typeface="+mn-ea"/>
                </a:rPr>
                <a:t>.ENCASE</a:t>
              </a:r>
            </a:p>
          </p:txBody>
        </p:sp>
        <p:sp>
          <p:nvSpPr>
            <p:cNvPr id="20553" name="TextBox 27"/>
            <p:cNvSpPr txBox="1">
              <a:spLocks noChangeArrowheads="1"/>
            </p:cNvSpPr>
            <p:nvPr/>
          </p:nvSpPr>
          <p:spPr bwMode="auto">
            <a:xfrm rot="-708026">
              <a:off x="1101510" y="2909305"/>
              <a:ext cx="1142113" cy="582895"/>
            </a:xfrm>
            <a:prstGeom prst="rect">
              <a:avLst/>
            </a:prstGeom>
            <a:solidFill>
              <a:srgbClr val="92D050"/>
            </a:solidFill>
            <a:ln w="9525">
              <a:solidFill>
                <a:schemeClr val="tx1"/>
              </a:solidFill>
              <a:miter lim="800000"/>
              <a:headEnd/>
              <a:tailEnd/>
            </a:ln>
          </p:spPr>
          <p:txBody>
            <a:bodyPr wrap="none">
              <a:spAutoFit/>
            </a:bodyPr>
            <a:lstStyle/>
            <a:p>
              <a:r>
                <a:rPr lang="en-US" altLang="zh-CN" sz="1800" b="1">
                  <a:solidFill>
                    <a:schemeClr val="bg1"/>
                  </a:solidFill>
                </a:rPr>
                <a:t>.ODB</a:t>
              </a:r>
            </a:p>
          </p:txBody>
        </p:sp>
        <p:sp>
          <p:nvSpPr>
            <p:cNvPr id="20554" name="TextBox 28"/>
            <p:cNvSpPr txBox="1">
              <a:spLocks noChangeArrowheads="1"/>
            </p:cNvSpPr>
            <p:nvPr/>
          </p:nvSpPr>
          <p:spPr bwMode="auto">
            <a:xfrm rot="499710">
              <a:off x="1944589" y="2973187"/>
              <a:ext cx="771984" cy="412884"/>
            </a:xfrm>
            <a:prstGeom prst="rect">
              <a:avLst/>
            </a:prstGeom>
            <a:solidFill>
              <a:srgbClr val="00B0F0"/>
            </a:solidFill>
            <a:ln w="9525">
              <a:solidFill>
                <a:schemeClr val="tx1"/>
              </a:solidFill>
              <a:miter lim="800000"/>
              <a:headEnd/>
              <a:tailEnd/>
            </a:ln>
          </p:spPr>
          <p:txBody>
            <a:bodyPr wrap="none">
              <a:spAutoFit/>
            </a:bodyPr>
            <a:lstStyle/>
            <a:p>
              <a:r>
                <a:rPr lang="en-US" altLang="zh-CN" sz="1100" b="1">
                  <a:solidFill>
                    <a:schemeClr val="bg1"/>
                  </a:solidFill>
                </a:rPr>
                <a:t>.RTH</a:t>
              </a:r>
            </a:p>
          </p:txBody>
        </p:sp>
        <p:sp>
          <p:nvSpPr>
            <p:cNvPr id="20555" name="TextBox 29"/>
            <p:cNvSpPr txBox="1">
              <a:spLocks noChangeArrowheads="1"/>
            </p:cNvSpPr>
            <p:nvPr/>
          </p:nvSpPr>
          <p:spPr bwMode="auto">
            <a:xfrm rot="616596">
              <a:off x="1925206" y="3471835"/>
              <a:ext cx="1170954" cy="412884"/>
            </a:xfrm>
            <a:prstGeom prst="rect">
              <a:avLst/>
            </a:prstGeom>
            <a:solidFill>
              <a:srgbClr val="FFC000"/>
            </a:solidFill>
            <a:ln w="9525">
              <a:solidFill>
                <a:srgbClr val="FFFF00"/>
              </a:solidFill>
              <a:miter lim="800000"/>
              <a:headEnd/>
              <a:tailEnd/>
            </a:ln>
          </p:spPr>
          <p:txBody>
            <a:bodyPr wrap="none">
              <a:spAutoFit/>
            </a:bodyPr>
            <a:lstStyle/>
            <a:p>
              <a:r>
                <a:rPr lang="en-US" altLang="zh-CN" sz="1100" b="1">
                  <a:solidFill>
                    <a:schemeClr val="bg1"/>
                  </a:solidFill>
                </a:rPr>
                <a:t>.D3PLOT</a:t>
              </a:r>
            </a:p>
          </p:txBody>
        </p:sp>
        <p:sp>
          <p:nvSpPr>
            <p:cNvPr id="20556" name="TextBox 30"/>
            <p:cNvSpPr txBox="1">
              <a:spLocks noChangeArrowheads="1"/>
            </p:cNvSpPr>
            <p:nvPr/>
          </p:nvSpPr>
          <p:spPr bwMode="auto">
            <a:xfrm rot="-589166">
              <a:off x="3112257" y="3813074"/>
              <a:ext cx="663830" cy="412884"/>
            </a:xfrm>
            <a:prstGeom prst="rect">
              <a:avLst/>
            </a:prstGeom>
            <a:solidFill>
              <a:srgbClr val="00B050"/>
            </a:solidFill>
            <a:ln w="9525">
              <a:solidFill>
                <a:schemeClr val="tx1"/>
              </a:solidFill>
              <a:miter lim="800000"/>
              <a:headEnd/>
              <a:tailEnd/>
            </a:ln>
          </p:spPr>
          <p:txBody>
            <a:bodyPr wrap="none">
              <a:spAutoFit/>
            </a:bodyPr>
            <a:lstStyle/>
            <a:p>
              <a:r>
                <a:rPr lang="en-US" altLang="zh-CN" sz="1100" b="1">
                  <a:solidFill>
                    <a:schemeClr val="bg1"/>
                  </a:solidFill>
                </a:rPr>
                <a:t>.bdf</a:t>
              </a:r>
            </a:p>
          </p:txBody>
        </p:sp>
        <p:sp>
          <p:nvSpPr>
            <p:cNvPr id="20557" name="TextBox 31"/>
            <p:cNvSpPr txBox="1">
              <a:spLocks noChangeArrowheads="1"/>
            </p:cNvSpPr>
            <p:nvPr/>
          </p:nvSpPr>
          <p:spPr bwMode="auto">
            <a:xfrm rot="-593675">
              <a:off x="957208" y="3656178"/>
              <a:ext cx="651811" cy="412884"/>
            </a:xfrm>
            <a:prstGeom prst="rect">
              <a:avLst/>
            </a:prstGeom>
            <a:solidFill>
              <a:srgbClr val="C00000"/>
            </a:solidFill>
            <a:ln w="9525">
              <a:solidFill>
                <a:schemeClr val="tx1"/>
              </a:solidFill>
              <a:miter lim="800000"/>
              <a:headEnd/>
              <a:tailEnd/>
            </a:ln>
          </p:spPr>
          <p:txBody>
            <a:bodyPr wrap="none">
              <a:spAutoFit/>
            </a:bodyPr>
            <a:lstStyle/>
            <a:p>
              <a:r>
                <a:rPr lang="en-US" altLang="zh-CN" sz="1100" b="1">
                  <a:solidFill>
                    <a:schemeClr val="bg1"/>
                  </a:solidFill>
                </a:rPr>
                <a:t>.FIL</a:t>
              </a:r>
            </a:p>
          </p:txBody>
        </p:sp>
        <p:sp>
          <p:nvSpPr>
            <p:cNvPr id="33" name="TextBox 32"/>
            <p:cNvSpPr txBox="1"/>
            <p:nvPr/>
          </p:nvSpPr>
          <p:spPr>
            <a:xfrm>
              <a:off x="3217936" y="4222749"/>
              <a:ext cx="760333" cy="415355"/>
            </a:xfrm>
            <a:prstGeom prst="rect">
              <a:avLst/>
            </a:prstGeom>
            <a:solidFill>
              <a:schemeClr val="tx2">
                <a:lumMod val="75000"/>
              </a:schemeClr>
            </a:solidFill>
            <a:ln>
              <a:solidFill>
                <a:schemeClr val="tx1"/>
              </a:solidFill>
            </a:ln>
          </p:spPr>
          <p:txBody>
            <a:bodyPr wrap="none">
              <a:spAutoFit/>
            </a:bodyPr>
            <a:lstStyle/>
            <a:p>
              <a:pPr>
                <a:defRPr/>
              </a:pPr>
              <a:r>
                <a:rPr lang="en-US" sz="1100" b="1" dirty="0">
                  <a:solidFill>
                    <a:schemeClr val="bg1"/>
                  </a:solidFill>
                  <a:ea typeface="+mn-ea"/>
                </a:rPr>
                <a:t>.PAT</a:t>
              </a:r>
            </a:p>
          </p:txBody>
        </p:sp>
        <p:sp>
          <p:nvSpPr>
            <p:cNvPr id="34" name="TextBox 33"/>
            <p:cNvSpPr txBox="1"/>
            <p:nvPr/>
          </p:nvSpPr>
          <p:spPr>
            <a:xfrm rot="4048796">
              <a:off x="1187470" y="4304686"/>
              <a:ext cx="824979" cy="391843"/>
            </a:xfrm>
            <a:prstGeom prst="rect">
              <a:avLst/>
            </a:prstGeom>
            <a:solidFill>
              <a:schemeClr val="accent6">
                <a:lumMod val="75000"/>
              </a:schemeClr>
            </a:solidFill>
            <a:ln>
              <a:solidFill>
                <a:schemeClr val="tx1"/>
              </a:solidFill>
            </a:ln>
          </p:spPr>
          <p:txBody>
            <a:bodyPr wrap="none">
              <a:spAutoFit/>
            </a:bodyPr>
            <a:lstStyle/>
            <a:p>
              <a:pPr>
                <a:defRPr/>
              </a:pPr>
              <a:r>
                <a:rPr lang="en-US" sz="1100" b="1" dirty="0">
                  <a:solidFill>
                    <a:schemeClr val="bg1"/>
                  </a:solidFill>
                  <a:ea typeface="+mn-ea"/>
                </a:rPr>
                <a:t>.CAS</a:t>
              </a:r>
            </a:p>
          </p:txBody>
        </p:sp>
        <p:sp>
          <p:nvSpPr>
            <p:cNvPr id="35" name="TextBox 34"/>
            <p:cNvSpPr txBox="1"/>
            <p:nvPr/>
          </p:nvSpPr>
          <p:spPr>
            <a:xfrm rot="1293204">
              <a:off x="1974936" y="2200405"/>
              <a:ext cx="783687" cy="412490"/>
            </a:xfrm>
            <a:prstGeom prst="rect">
              <a:avLst/>
            </a:prstGeom>
            <a:solidFill>
              <a:schemeClr val="bg2">
                <a:lumMod val="50000"/>
              </a:schemeClr>
            </a:solidFill>
            <a:ln>
              <a:solidFill>
                <a:schemeClr val="tx1"/>
              </a:solidFill>
            </a:ln>
          </p:spPr>
          <p:txBody>
            <a:bodyPr wrap="none">
              <a:spAutoFit/>
            </a:bodyPr>
            <a:lstStyle/>
            <a:p>
              <a:pPr>
                <a:defRPr/>
              </a:pPr>
              <a:r>
                <a:rPr lang="en-US" sz="1100" b="1" dirty="0">
                  <a:solidFill>
                    <a:schemeClr val="bg1"/>
                  </a:solidFill>
                  <a:ea typeface="+mn-ea"/>
                </a:rPr>
                <a:t>.OUT</a:t>
              </a:r>
            </a:p>
          </p:txBody>
        </p:sp>
        <p:sp>
          <p:nvSpPr>
            <p:cNvPr id="36" name="TextBox 35"/>
            <p:cNvSpPr txBox="1"/>
            <p:nvPr/>
          </p:nvSpPr>
          <p:spPr>
            <a:xfrm rot="1211880">
              <a:off x="804594" y="2418107"/>
              <a:ext cx="1162556" cy="584360"/>
            </a:xfrm>
            <a:prstGeom prst="rect">
              <a:avLst/>
            </a:prstGeom>
            <a:solidFill>
              <a:schemeClr val="accent5">
                <a:lumMod val="75000"/>
              </a:schemeClr>
            </a:solidFill>
            <a:ln>
              <a:solidFill>
                <a:schemeClr val="tx1"/>
              </a:solidFill>
            </a:ln>
          </p:spPr>
          <p:txBody>
            <a:bodyPr wrap="none">
              <a:spAutoFit/>
            </a:bodyPr>
            <a:lstStyle/>
            <a:p>
              <a:pPr>
                <a:defRPr/>
              </a:pPr>
              <a:r>
                <a:rPr lang="en-US" sz="1800" b="1" dirty="0">
                  <a:solidFill>
                    <a:schemeClr val="bg1"/>
                  </a:solidFill>
                  <a:ea typeface="+mn-ea"/>
                </a:rPr>
                <a:t>.CCM</a:t>
              </a:r>
            </a:p>
          </p:txBody>
        </p:sp>
        <p:sp>
          <p:nvSpPr>
            <p:cNvPr id="37" name="TextBox 36"/>
            <p:cNvSpPr txBox="1"/>
            <p:nvPr/>
          </p:nvSpPr>
          <p:spPr>
            <a:xfrm rot="21374140">
              <a:off x="438701" y="3188662"/>
              <a:ext cx="1222240" cy="415353"/>
            </a:xfrm>
            <a:prstGeom prst="rect">
              <a:avLst/>
            </a:prstGeom>
            <a:solidFill>
              <a:schemeClr val="accent4">
                <a:lumMod val="60000"/>
                <a:lumOff val="40000"/>
              </a:schemeClr>
            </a:solidFill>
            <a:ln>
              <a:solidFill>
                <a:schemeClr val="tx1"/>
              </a:solidFill>
            </a:ln>
          </p:spPr>
          <p:txBody>
            <a:bodyPr wrap="none">
              <a:spAutoFit/>
            </a:bodyPr>
            <a:lstStyle/>
            <a:p>
              <a:pPr>
                <a:defRPr/>
              </a:pPr>
              <a:r>
                <a:rPr lang="en-US" sz="1100" b="1" dirty="0">
                  <a:solidFill>
                    <a:schemeClr val="bg1"/>
                  </a:solidFill>
                  <a:ea typeface="+mn-ea"/>
                </a:rPr>
                <a:t>.ENCASE</a:t>
              </a:r>
            </a:p>
          </p:txBody>
        </p:sp>
        <p:sp>
          <p:nvSpPr>
            <p:cNvPr id="20563" name="TextBox 37"/>
            <p:cNvSpPr txBox="1">
              <a:spLocks noChangeArrowheads="1"/>
            </p:cNvSpPr>
            <p:nvPr/>
          </p:nvSpPr>
          <p:spPr bwMode="auto">
            <a:xfrm rot="723086">
              <a:off x="3149156" y="2468483"/>
              <a:ext cx="1259882" cy="728619"/>
            </a:xfrm>
            <a:prstGeom prst="rect">
              <a:avLst/>
            </a:prstGeom>
            <a:solidFill>
              <a:srgbClr val="92D050"/>
            </a:solidFill>
            <a:ln w="9525">
              <a:solidFill>
                <a:schemeClr val="tx1"/>
              </a:solidFill>
              <a:miter lim="800000"/>
              <a:headEnd/>
              <a:tailEnd/>
            </a:ln>
          </p:spPr>
          <p:txBody>
            <a:bodyPr wrap="none">
              <a:spAutoFit/>
            </a:bodyPr>
            <a:lstStyle/>
            <a:p>
              <a:r>
                <a:rPr lang="en-US" altLang="zh-CN" sz="2400" b="1">
                  <a:solidFill>
                    <a:schemeClr val="bg1"/>
                  </a:solidFill>
                </a:rPr>
                <a:t>.</a:t>
              </a:r>
              <a:r>
                <a:rPr lang="en-US" altLang="zh-CN" sz="2000" b="1">
                  <a:solidFill>
                    <a:schemeClr val="bg1"/>
                  </a:solidFill>
                </a:rPr>
                <a:t>ODB</a:t>
              </a:r>
              <a:endParaRPr lang="en-US" altLang="zh-CN" sz="2400" b="1">
                <a:solidFill>
                  <a:schemeClr val="bg1"/>
                </a:solidFill>
              </a:endParaRPr>
            </a:p>
          </p:txBody>
        </p:sp>
        <p:sp>
          <p:nvSpPr>
            <p:cNvPr id="20564" name="TextBox 38"/>
            <p:cNvSpPr txBox="1">
              <a:spLocks noChangeArrowheads="1"/>
            </p:cNvSpPr>
            <p:nvPr/>
          </p:nvSpPr>
          <p:spPr bwMode="auto">
            <a:xfrm rot="-2088210">
              <a:off x="2808173" y="3305474"/>
              <a:ext cx="771984" cy="412884"/>
            </a:xfrm>
            <a:prstGeom prst="rect">
              <a:avLst/>
            </a:prstGeom>
            <a:solidFill>
              <a:srgbClr val="00B0F0"/>
            </a:solidFill>
            <a:ln w="9525">
              <a:solidFill>
                <a:schemeClr val="tx1"/>
              </a:solidFill>
              <a:miter lim="800000"/>
              <a:headEnd/>
              <a:tailEnd/>
            </a:ln>
          </p:spPr>
          <p:txBody>
            <a:bodyPr wrap="none">
              <a:spAutoFit/>
            </a:bodyPr>
            <a:lstStyle/>
            <a:p>
              <a:r>
                <a:rPr lang="en-US" altLang="zh-CN" sz="1100" b="1">
                  <a:solidFill>
                    <a:schemeClr val="bg1"/>
                  </a:solidFill>
                </a:rPr>
                <a:t>.RTH</a:t>
              </a:r>
            </a:p>
          </p:txBody>
        </p:sp>
        <p:sp>
          <p:nvSpPr>
            <p:cNvPr id="20565" name="TextBox 39"/>
            <p:cNvSpPr txBox="1">
              <a:spLocks noChangeArrowheads="1"/>
            </p:cNvSpPr>
            <p:nvPr/>
          </p:nvSpPr>
          <p:spPr bwMode="auto">
            <a:xfrm rot="-490002">
              <a:off x="952010" y="2684129"/>
              <a:ext cx="1738164" cy="582895"/>
            </a:xfrm>
            <a:prstGeom prst="rect">
              <a:avLst/>
            </a:prstGeom>
            <a:solidFill>
              <a:srgbClr val="FFC000"/>
            </a:solidFill>
            <a:ln w="9525">
              <a:solidFill>
                <a:srgbClr val="FFFF00"/>
              </a:solidFill>
              <a:miter lim="800000"/>
              <a:headEnd/>
              <a:tailEnd/>
            </a:ln>
          </p:spPr>
          <p:txBody>
            <a:bodyPr wrap="none">
              <a:spAutoFit/>
            </a:bodyPr>
            <a:lstStyle/>
            <a:p>
              <a:r>
                <a:rPr lang="en-US" altLang="zh-CN" sz="1800" b="1">
                  <a:solidFill>
                    <a:schemeClr val="bg1"/>
                  </a:solidFill>
                </a:rPr>
                <a:t>.D3PLOT</a:t>
              </a:r>
            </a:p>
          </p:txBody>
        </p:sp>
        <p:sp>
          <p:nvSpPr>
            <p:cNvPr id="20566" name="TextBox 40"/>
            <p:cNvSpPr txBox="1">
              <a:spLocks noChangeArrowheads="1"/>
            </p:cNvSpPr>
            <p:nvPr/>
          </p:nvSpPr>
          <p:spPr bwMode="auto">
            <a:xfrm rot="-1319567">
              <a:off x="2937287" y="4460709"/>
              <a:ext cx="841683" cy="534320"/>
            </a:xfrm>
            <a:prstGeom prst="rect">
              <a:avLst/>
            </a:prstGeom>
            <a:solidFill>
              <a:srgbClr val="00B050"/>
            </a:solidFill>
            <a:ln w="9525">
              <a:solidFill>
                <a:schemeClr val="tx1"/>
              </a:solidFill>
              <a:miter lim="800000"/>
              <a:headEnd/>
              <a:tailEnd/>
            </a:ln>
          </p:spPr>
          <p:txBody>
            <a:bodyPr wrap="none">
              <a:spAutoFit/>
            </a:bodyPr>
            <a:lstStyle/>
            <a:p>
              <a:r>
                <a:rPr lang="en-US" altLang="zh-CN" b="1" dirty="0">
                  <a:solidFill>
                    <a:schemeClr val="bg1"/>
                  </a:solidFill>
                </a:rPr>
                <a:t>.</a:t>
              </a:r>
              <a:r>
                <a:rPr lang="en-US" altLang="zh-CN" b="1" dirty="0" err="1">
                  <a:solidFill>
                    <a:schemeClr val="bg1"/>
                  </a:solidFill>
                </a:rPr>
                <a:t>bdf</a:t>
              </a:r>
              <a:endParaRPr lang="en-US" altLang="zh-CN" b="1" dirty="0">
                <a:solidFill>
                  <a:schemeClr val="bg1"/>
                </a:solidFill>
              </a:endParaRPr>
            </a:p>
          </p:txBody>
        </p:sp>
        <p:sp>
          <p:nvSpPr>
            <p:cNvPr id="20567" name="TextBox 41"/>
            <p:cNvSpPr txBox="1">
              <a:spLocks noChangeArrowheads="1"/>
            </p:cNvSpPr>
            <p:nvPr/>
          </p:nvSpPr>
          <p:spPr bwMode="auto">
            <a:xfrm rot="-882750">
              <a:off x="2733358" y="2907409"/>
              <a:ext cx="959452" cy="631470"/>
            </a:xfrm>
            <a:prstGeom prst="rect">
              <a:avLst/>
            </a:prstGeom>
            <a:solidFill>
              <a:srgbClr val="C00000"/>
            </a:solidFill>
            <a:ln w="9525">
              <a:solidFill>
                <a:schemeClr val="tx1"/>
              </a:solidFill>
              <a:miter lim="800000"/>
              <a:headEnd/>
              <a:tailEnd/>
            </a:ln>
          </p:spPr>
          <p:txBody>
            <a:bodyPr wrap="none">
              <a:spAutoFit/>
            </a:bodyPr>
            <a:lstStyle/>
            <a:p>
              <a:r>
                <a:rPr lang="en-US" altLang="zh-CN" sz="2000" b="1">
                  <a:solidFill>
                    <a:schemeClr val="bg1"/>
                  </a:solidFill>
                </a:rPr>
                <a:t>.FIL</a:t>
              </a:r>
            </a:p>
          </p:txBody>
        </p:sp>
        <p:sp>
          <p:nvSpPr>
            <p:cNvPr id="43" name="TextBox 42"/>
            <p:cNvSpPr txBox="1"/>
            <p:nvPr/>
          </p:nvSpPr>
          <p:spPr>
            <a:xfrm>
              <a:off x="1458532" y="3483706"/>
              <a:ext cx="929007" cy="535664"/>
            </a:xfrm>
            <a:prstGeom prst="rect">
              <a:avLst/>
            </a:prstGeom>
            <a:solidFill>
              <a:schemeClr val="tx2">
                <a:lumMod val="75000"/>
              </a:schemeClr>
            </a:solidFill>
            <a:ln>
              <a:solidFill>
                <a:schemeClr val="tx1"/>
              </a:solidFill>
            </a:ln>
          </p:spPr>
          <p:txBody>
            <a:bodyPr wrap="none">
              <a:spAutoFit/>
            </a:bodyPr>
            <a:lstStyle/>
            <a:p>
              <a:pPr>
                <a:defRPr/>
              </a:pPr>
              <a:r>
                <a:rPr lang="en-US" b="1" dirty="0">
                  <a:solidFill>
                    <a:schemeClr val="bg1"/>
                  </a:solidFill>
                  <a:ea typeface="+mn-ea"/>
                </a:rPr>
                <a:t>.PAT</a:t>
              </a:r>
            </a:p>
          </p:txBody>
        </p:sp>
        <p:sp>
          <p:nvSpPr>
            <p:cNvPr id="20569" name="TextBox 43"/>
            <p:cNvSpPr txBox="1">
              <a:spLocks noChangeArrowheads="1"/>
            </p:cNvSpPr>
            <p:nvPr/>
          </p:nvSpPr>
          <p:spPr bwMode="auto">
            <a:xfrm rot="-493263">
              <a:off x="2293575" y="4503173"/>
              <a:ext cx="925803" cy="412884"/>
            </a:xfrm>
            <a:prstGeom prst="rect">
              <a:avLst/>
            </a:prstGeom>
            <a:solidFill>
              <a:srgbClr val="FF0000"/>
            </a:solidFill>
            <a:ln w="9525">
              <a:solidFill>
                <a:schemeClr val="tx1"/>
              </a:solidFill>
              <a:miter lim="800000"/>
              <a:headEnd/>
              <a:tailEnd/>
            </a:ln>
          </p:spPr>
          <p:txBody>
            <a:bodyPr wrap="none">
              <a:spAutoFit/>
            </a:bodyPr>
            <a:lstStyle/>
            <a:p>
              <a:r>
                <a:rPr lang="en-US" altLang="zh-CN" sz="1100" b="1">
                  <a:solidFill>
                    <a:schemeClr val="bg1"/>
                  </a:solidFill>
                </a:rPr>
                <a:t>.CASE</a:t>
              </a:r>
            </a:p>
          </p:txBody>
        </p:sp>
        <p:sp>
          <p:nvSpPr>
            <p:cNvPr id="45" name="TextBox 44"/>
            <p:cNvSpPr txBox="1"/>
            <p:nvPr/>
          </p:nvSpPr>
          <p:spPr>
            <a:xfrm rot="971867">
              <a:off x="2250005" y="3844634"/>
              <a:ext cx="783687" cy="412490"/>
            </a:xfrm>
            <a:prstGeom prst="rect">
              <a:avLst/>
            </a:prstGeom>
            <a:solidFill>
              <a:schemeClr val="accent6">
                <a:lumMod val="75000"/>
              </a:schemeClr>
            </a:solidFill>
            <a:ln>
              <a:solidFill>
                <a:schemeClr val="tx1"/>
              </a:solidFill>
            </a:ln>
          </p:spPr>
          <p:txBody>
            <a:bodyPr wrap="none">
              <a:spAutoFit/>
            </a:bodyPr>
            <a:lstStyle/>
            <a:p>
              <a:pPr>
                <a:defRPr/>
              </a:pPr>
              <a:r>
                <a:rPr lang="en-US" sz="1100" b="1" dirty="0">
                  <a:solidFill>
                    <a:schemeClr val="bg1"/>
                  </a:solidFill>
                  <a:ea typeface="+mn-ea"/>
                </a:rPr>
                <a:t>.CAS</a:t>
              </a:r>
            </a:p>
          </p:txBody>
        </p:sp>
        <p:sp>
          <p:nvSpPr>
            <p:cNvPr id="46" name="TextBox 45"/>
            <p:cNvSpPr txBox="1"/>
            <p:nvPr/>
          </p:nvSpPr>
          <p:spPr>
            <a:xfrm rot="3239652">
              <a:off x="2692565" y="4175782"/>
              <a:ext cx="824979" cy="391843"/>
            </a:xfrm>
            <a:prstGeom prst="rect">
              <a:avLst/>
            </a:prstGeom>
            <a:solidFill>
              <a:schemeClr val="bg2">
                <a:lumMod val="50000"/>
              </a:schemeClr>
            </a:solidFill>
            <a:ln>
              <a:solidFill>
                <a:schemeClr val="tx1"/>
              </a:solidFill>
            </a:ln>
          </p:spPr>
          <p:txBody>
            <a:bodyPr wrap="none">
              <a:spAutoFit/>
            </a:bodyPr>
            <a:lstStyle/>
            <a:p>
              <a:pPr>
                <a:defRPr/>
              </a:pPr>
              <a:r>
                <a:rPr lang="en-US" sz="1100" b="1" dirty="0">
                  <a:solidFill>
                    <a:schemeClr val="bg1"/>
                  </a:solidFill>
                  <a:ea typeface="+mn-ea"/>
                </a:rPr>
                <a:t>.OUT</a:t>
              </a:r>
            </a:p>
          </p:txBody>
        </p:sp>
        <p:sp>
          <p:nvSpPr>
            <p:cNvPr id="47" name="TextBox 46"/>
            <p:cNvSpPr txBox="1"/>
            <p:nvPr/>
          </p:nvSpPr>
          <p:spPr>
            <a:xfrm rot="256473">
              <a:off x="700794" y="3936298"/>
              <a:ext cx="1159962" cy="581497"/>
            </a:xfrm>
            <a:prstGeom prst="rect">
              <a:avLst/>
            </a:prstGeom>
            <a:solidFill>
              <a:schemeClr val="accent5">
                <a:lumMod val="75000"/>
              </a:schemeClr>
            </a:solidFill>
            <a:ln>
              <a:solidFill>
                <a:schemeClr val="tx1"/>
              </a:solidFill>
            </a:ln>
          </p:spPr>
          <p:txBody>
            <a:bodyPr wrap="none">
              <a:spAutoFit/>
            </a:bodyPr>
            <a:lstStyle/>
            <a:p>
              <a:pPr>
                <a:defRPr/>
              </a:pPr>
              <a:r>
                <a:rPr lang="en-US" sz="1800" b="1" dirty="0">
                  <a:solidFill>
                    <a:schemeClr val="bg1"/>
                  </a:solidFill>
                  <a:ea typeface="+mn-ea"/>
                </a:rPr>
                <a:t>.CCM</a:t>
              </a:r>
            </a:p>
          </p:txBody>
        </p:sp>
        <p:sp>
          <p:nvSpPr>
            <p:cNvPr id="48" name="TextBox 47"/>
            <p:cNvSpPr txBox="1"/>
            <p:nvPr/>
          </p:nvSpPr>
          <p:spPr>
            <a:xfrm rot="291007">
              <a:off x="1967150" y="4113898"/>
              <a:ext cx="1219646" cy="412490"/>
            </a:xfrm>
            <a:prstGeom prst="rect">
              <a:avLst/>
            </a:prstGeom>
            <a:solidFill>
              <a:schemeClr val="accent4">
                <a:lumMod val="60000"/>
                <a:lumOff val="40000"/>
              </a:schemeClr>
            </a:solidFill>
            <a:ln>
              <a:solidFill>
                <a:schemeClr val="tx1"/>
              </a:solidFill>
            </a:ln>
          </p:spPr>
          <p:txBody>
            <a:bodyPr wrap="none">
              <a:spAutoFit/>
            </a:bodyPr>
            <a:lstStyle/>
            <a:p>
              <a:pPr>
                <a:defRPr/>
              </a:pPr>
              <a:r>
                <a:rPr lang="en-US" sz="1100" b="1" dirty="0">
                  <a:solidFill>
                    <a:schemeClr val="bg1"/>
                  </a:solidFill>
                  <a:ea typeface="+mn-ea"/>
                </a:rPr>
                <a:t>.ENCASE</a:t>
              </a:r>
            </a:p>
          </p:txBody>
        </p:sp>
        <p:sp>
          <p:nvSpPr>
            <p:cNvPr id="20574" name="TextBox 48"/>
            <p:cNvSpPr txBox="1">
              <a:spLocks noChangeArrowheads="1"/>
            </p:cNvSpPr>
            <p:nvPr/>
          </p:nvSpPr>
          <p:spPr bwMode="auto">
            <a:xfrm rot="-235094">
              <a:off x="801195" y="2893802"/>
              <a:ext cx="805632" cy="412884"/>
            </a:xfrm>
            <a:prstGeom prst="rect">
              <a:avLst/>
            </a:prstGeom>
            <a:solidFill>
              <a:srgbClr val="92D050"/>
            </a:solidFill>
            <a:ln w="9525">
              <a:solidFill>
                <a:schemeClr val="tx1"/>
              </a:solidFill>
              <a:miter lim="800000"/>
              <a:headEnd/>
              <a:tailEnd/>
            </a:ln>
          </p:spPr>
          <p:txBody>
            <a:bodyPr wrap="none">
              <a:spAutoFit/>
            </a:bodyPr>
            <a:lstStyle/>
            <a:p>
              <a:r>
                <a:rPr lang="en-US" altLang="zh-CN" sz="1100" b="1">
                  <a:solidFill>
                    <a:schemeClr val="bg1"/>
                  </a:solidFill>
                </a:rPr>
                <a:t>.ODB</a:t>
              </a:r>
            </a:p>
          </p:txBody>
        </p:sp>
        <p:sp>
          <p:nvSpPr>
            <p:cNvPr id="20575" name="TextBox 49"/>
            <p:cNvSpPr txBox="1">
              <a:spLocks noChangeArrowheads="1"/>
            </p:cNvSpPr>
            <p:nvPr/>
          </p:nvSpPr>
          <p:spPr bwMode="auto">
            <a:xfrm rot="-1208356">
              <a:off x="415345" y="3400911"/>
              <a:ext cx="993100" cy="534320"/>
            </a:xfrm>
            <a:prstGeom prst="rect">
              <a:avLst/>
            </a:prstGeom>
            <a:solidFill>
              <a:srgbClr val="00B0F0"/>
            </a:solidFill>
            <a:ln w="9525">
              <a:solidFill>
                <a:schemeClr val="tx1"/>
              </a:solidFill>
              <a:miter lim="800000"/>
              <a:headEnd/>
              <a:tailEnd/>
            </a:ln>
          </p:spPr>
          <p:txBody>
            <a:bodyPr wrap="none">
              <a:spAutoFit/>
            </a:bodyPr>
            <a:lstStyle/>
            <a:p>
              <a:r>
                <a:rPr lang="en-US" altLang="zh-CN" b="1">
                  <a:solidFill>
                    <a:schemeClr val="bg1"/>
                  </a:solidFill>
                </a:rPr>
                <a:t>.RTH</a:t>
              </a:r>
            </a:p>
          </p:txBody>
        </p:sp>
        <p:sp>
          <p:nvSpPr>
            <p:cNvPr id="20576" name="TextBox 50"/>
            <p:cNvSpPr txBox="1">
              <a:spLocks noChangeArrowheads="1"/>
            </p:cNvSpPr>
            <p:nvPr/>
          </p:nvSpPr>
          <p:spPr bwMode="auto">
            <a:xfrm rot="2755487">
              <a:off x="1943685" y="4781508"/>
              <a:ext cx="1657609" cy="507605"/>
            </a:xfrm>
            <a:prstGeom prst="rect">
              <a:avLst/>
            </a:prstGeom>
            <a:solidFill>
              <a:srgbClr val="FFC000"/>
            </a:solidFill>
            <a:ln w="9525">
              <a:solidFill>
                <a:srgbClr val="FFFF00"/>
              </a:solidFill>
              <a:miter lim="800000"/>
              <a:headEnd/>
              <a:tailEnd/>
            </a:ln>
          </p:spPr>
          <p:txBody>
            <a:bodyPr wrap="none">
              <a:spAutoFit/>
            </a:bodyPr>
            <a:lstStyle/>
            <a:p>
              <a:r>
                <a:rPr lang="en-US" altLang="zh-CN" b="1">
                  <a:solidFill>
                    <a:schemeClr val="bg1"/>
                  </a:solidFill>
                </a:rPr>
                <a:t>.D3PLOT</a:t>
              </a:r>
            </a:p>
          </p:txBody>
        </p:sp>
        <p:sp>
          <p:nvSpPr>
            <p:cNvPr id="20577" name="TextBox 51"/>
            <p:cNvSpPr txBox="1">
              <a:spLocks noChangeArrowheads="1"/>
            </p:cNvSpPr>
            <p:nvPr/>
          </p:nvSpPr>
          <p:spPr bwMode="auto">
            <a:xfrm>
              <a:off x="1990736" y="4322676"/>
              <a:ext cx="663830" cy="412884"/>
            </a:xfrm>
            <a:prstGeom prst="rect">
              <a:avLst/>
            </a:prstGeom>
            <a:solidFill>
              <a:srgbClr val="00B050"/>
            </a:solidFill>
            <a:ln w="9525">
              <a:solidFill>
                <a:schemeClr val="tx1"/>
              </a:solidFill>
              <a:miter lim="800000"/>
              <a:headEnd/>
              <a:tailEnd/>
            </a:ln>
          </p:spPr>
          <p:txBody>
            <a:bodyPr wrap="none">
              <a:spAutoFit/>
            </a:bodyPr>
            <a:lstStyle/>
            <a:p>
              <a:r>
                <a:rPr lang="en-US" altLang="zh-CN" sz="1100" b="1">
                  <a:solidFill>
                    <a:schemeClr val="bg1"/>
                  </a:solidFill>
                </a:rPr>
                <a:t>.bdf</a:t>
              </a:r>
            </a:p>
          </p:txBody>
        </p:sp>
        <p:sp>
          <p:nvSpPr>
            <p:cNvPr id="20578" name="TextBox 52"/>
            <p:cNvSpPr txBox="1">
              <a:spLocks noChangeArrowheads="1"/>
            </p:cNvSpPr>
            <p:nvPr/>
          </p:nvSpPr>
          <p:spPr bwMode="auto">
            <a:xfrm rot="-1231003">
              <a:off x="2120812" y="3692771"/>
              <a:ext cx="651811" cy="412884"/>
            </a:xfrm>
            <a:prstGeom prst="rect">
              <a:avLst/>
            </a:prstGeom>
            <a:solidFill>
              <a:srgbClr val="C00000"/>
            </a:solidFill>
            <a:ln w="9525">
              <a:solidFill>
                <a:schemeClr val="tx1"/>
              </a:solidFill>
              <a:miter lim="800000"/>
              <a:headEnd/>
              <a:tailEnd/>
            </a:ln>
          </p:spPr>
          <p:txBody>
            <a:bodyPr wrap="none">
              <a:spAutoFit/>
            </a:bodyPr>
            <a:lstStyle/>
            <a:p>
              <a:r>
                <a:rPr lang="en-US" altLang="zh-CN" sz="1100" b="1">
                  <a:solidFill>
                    <a:schemeClr val="bg1"/>
                  </a:solidFill>
                </a:rPr>
                <a:t>.FIL</a:t>
              </a:r>
            </a:p>
          </p:txBody>
        </p:sp>
        <p:sp>
          <p:nvSpPr>
            <p:cNvPr id="54" name="TextBox 53"/>
            <p:cNvSpPr txBox="1"/>
            <p:nvPr/>
          </p:nvSpPr>
          <p:spPr>
            <a:xfrm rot="759577">
              <a:off x="3461865" y="2836326"/>
              <a:ext cx="760333" cy="412490"/>
            </a:xfrm>
            <a:prstGeom prst="rect">
              <a:avLst/>
            </a:prstGeom>
            <a:solidFill>
              <a:schemeClr val="tx2">
                <a:lumMod val="75000"/>
              </a:schemeClr>
            </a:solidFill>
            <a:ln>
              <a:solidFill>
                <a:schemeClr val="tx1"/>
              </a:solidFill>
            </a:ln>
          </p:spPr>
          <p:txBody>
            <a:bodyPr wrap="none">
              <a:spAutoFit/>
            </a:bodyPr>
            <a:lstStyle/>
            <a:p>
              <a:pPr>
                <a:defRPr/>
              </a:pPr>
              <a:r>
                <a:rPr lang="en-US" sz="1100" b="1" dirty="0">
                  <a:solidFill>
                    <a:schemeClr val="bg1"/>
                  </a:solidFill>
                  <a:ea typeface="+mn-ea"/>
                </a:rPr>
                <a:t>.PAT</a:t>
              </a:r>
            </a:p>
          </p:txBody>
        </p:sp>
        <p:sp>
          <p:nvSpPr>
            <p:cNvPr id="20580" name="TextBox 54"/>
            <p:cNvSpPr txBox="1">
              <a:spLocks noChangeArrowheads="1"/>
            </p:cNvSpPr>
            <p:nvPr/>
          </p:nvSpPr>
          <p:spPr bwMode="auto">
            <a:xfrm rot="-1540419">
              <a:off x="2892303" y="1888493"/>
              <a:ext cx="990696" cy="485747"/>
            </a:xfrm>
            <a:prstGeom prst="rect">
              <a:avLst/>
            </a:prstGeom>
            <a:solidFill>
              <a:srgbClr val="FF0000"/>
            </a:solidFill>
            <a:ln w="9525">
              <a:solidFill>
                <a:schemeClr val="tx1"/>
              </a:solidFill>
              <a:miter lim="800000"/>
              <a:headEnd/>
              <a:tailEnd/>
            </a:ln>
          </p:spPr>
          <p:txBody>
            <a:bodyPr wrap="none">
              <a:spAutoFit/>
            </a:bodyPr>
            <a:lstStyle/>
            <a:p>
              <a:r>
                <a:rPr lang="en-US" altLang="zh-CN" sz="1400" b="1">
                  <a:solidFill>
                    <a:schemeClr val="bg1"/>
                  </a:solidFill>
                </a:rPr>
                <a:t>.</a:t>
              </a:r>
              <a:r>
                <a:rPr lang="en-US" altLang="zh-CN" sz="1200" b="1">
                  <a:solidFill>
                    <a:schemeClr val="bg1"/>
                  </a:solidFill>
                </a:rPr>
                <a:t>CASE</a:t>
              </a:r>
              <a:endParaRPr lang="en-US" altLang="zh-CN" sz="1400" b="1">
                <a:solidFill>
                  <a:schemeClr val="bg1"/>
                </a:solidFill>
              </a:endParaRPr>
            </a:p>
          </p:txBody>
        </p:sp>
        <p:sp>
          <p:nvSpPr>
            <p:cNvPr id="56" name="TextBox 55"/>
            <p:cNvSpPr txBox="1"/>
            <p:nvPr/>
          </p:nvSpPr>
          <p:spPr>
            <a:xfrm rot="2267838">
              <a:off x="2182535" y="2773307"/>
              <a:ext cx="783687" cy="412490"/>
            </a:xfrm>
            <a:prstGeom prst="rect">
              <a:avLst/>
            </a:prstGeom>
            <a:solidFill>
              <a:schemeClr val="accent6">
                <a:lumMod val="75000"/>
              </a:schemeClr>
            </a:solidFill>
            <a:ln>
              <a:solidFill>
                <a:schemeClr val="tx1"/>
              </a:solidFill>
            </a:ln>
          </p:spPr>
          <p:txBody>
            <a:bodyPr wrap="none">
              <a:spAutoFit/>
            </a:bodyPr>
            <a:lstStyle/>
            <a:p>
              <a:pPr>
                <a:defRPr/>
              </a:pPr>
              <a:r>
                <a:rPr lang="en-US" sz="1100" b="1" dirty="0">
                  <a:solidFill>
                    <a:schemeClr val="bg1"/>
                  </a:solidFill>
                  <a:ea typeface="+mn-ea"/>
                </a:rPr>
                <a:t>.CAS</a:t>
              </a:r>
            </a:p>
          </p:txBody>
        </p:sp>
        <p:sp>
          <p:nvSpPr>
            <p:cNvPr id="57" name="TextBox 56"/>
            <p:cNvSpPr txBox="1"/>
            <p:nvPr/>
          </p:nvSpPr>
          <p:spPr>
            <a:xfrm rot="20297006">
              <a:off x="944723" y="2137385"/>
              <a:ext cx="757738" cy="398168"/>
            </a:xfrm>
            <a:prstGeom prst="rect">
              <a:avLst/>
            </a:prstGeom>
            <a:solidFill>
              <a:schemeClr val="bg2">
                <a:lumMod val="50000"/>
              </a:schemeClr>
            </a:solidFill>
            <a:ln>
              <a:solidFill>
                <a:schemeClr val="tx1"/>
              </a:solidFill>
            </a:ln>
          </p:spPr>
          <p:txBody>
            <a:bodyPr wrap="none">
              <a:spAutoFit/>
            </a:bodyPr>
            <a:lstStyle/>
            <a:p>
              <a:pPr>
                <a:defRPr/>
              </a:pPr>
              <a:r>
                <a:rPr lang="en-US" sz="1050" b="1" dirty="0">
                  <a:solidFill>
                    <a:schemeClr val="bg1"/>
                  </a:solidFill>
                  <a:ea typeface="+mn-ea"/>
                </a:rPr>
                <a:t>.OUT</a:t>
              </a:r>
            </a:p>
          </p:txBody>
        </p:sp>
        <p:sp>
          <p:nvSpPr>
            <p:cNvPr id="58" name="TextBox 57"/>
            <p:cNvSpPr txBox="1"/>
            <p:nvPr/>
          </p:nvSpPr>
          <p:spPr>
            <a:xfrm rot="19779127">
              <a:off x="2992173" y="3397770"/>
              <a:ext cx="1063947" cy="535664"/>
            </a:xfrm>
            <a:prstGeom prst="rect">
              <a:avLst/>
            </a:prstGeom>
            <a:solidFill>
              <a:schemeClr val="accent5">
                <a:lumMod val="75000"/>
              </a:schemeClr>
            </a:solidFill>
            <a:ln>
              <a:solidFill>
                <a:schemeClr val="tx1"/>
              </a:solidFill>
            </a:ln>
          </p:spPr>
          <p:txBody>
            <a:bodyPr wrap="none">
              <a:spAutoFit/>
            </a:bodyPr>
            <a:lstStyle/>
            <a:p>
              <a:pPr>
                <a:defRPr/>
              </a:pPr>
              <a:r>
                <a:rPr lang="en-US" b="1" dirty="0">
                  <a:solidFill>
                    <a:schemeClr val="bg1"/>
                  </a:solidFill>
                  <a:ea typeface="+mn-ea"/>
                </a:rPr>
                <a:t>.CCM</a:t>
              </a:r>
            </a:p>
          </p:txBody>
        </p:sp>
        <p:sp>
          <p:nvSpPr>
            <p:cNvPr id="59" name="Freeform 58"/>
            <p:cNvSpPr/>
            <p:nvPr/>
          </p:nvSpPr>
          <p:spPr>
            <a:xfrm>
              <a:off x="3521551" y="1578807"/>
              <a:ext cx="121964" cy="280722"/>
            </a:xfrm>
            <a:custGeom>
              <a:avLst/>
              <a:gdLst>
                <a:gd name="connsiteX0" fmla="*/ 0 w 230227"/>
                <a:gd name="connsiteY0" fmla="*/ 0 h 509798"/>
                <a:gd name="connsiteX1" fmla="*/ 136478 w 230227"/>
                <a:gd name="connsiteY1" fmla="*/ 191069 h 509798"/>
                <a:gd name="connsiteX2" fmla="*/ 150126 w 230227"/>
                <a:gd name="connsiteY2" fmla="*/ 232012 h 509798"/>
                <a:gd name="connsiteX3" fmla="*/ 191069 w 230227"/>
                <a:gd name="connsiteY3" fmla="*/ 286603 h 509798"/>
                <a:gd name="connsiteX4" fmla="*/ 191069 w 230227"/>
                <a:gd name="connsiteY4" fmla="*/ 477672 h 509798"/>
                <a:gd name="connsiteX5" fmla="*/ 122830 w 230227"/>
                <a:gd name="connsiteY5" fmla="*/ 395785 h 509798"/>
                <a:gd name="connsiteX6" fmla="*/ 81887 w 230227"/>
                <a:gd name="connsiteY6" fmla="*/ 354842 h 509798"/>
                <a:gd name="connsiteX7" fmla="*/ 136478 w 230227"/>
                <a:gd name="connsiteY7" fmla="*/ 204716 h 509798"/>
                <a:gd name="connsiteX8" fmla="*/ 163773 w 230227"/>
                <a:gd name="connsiteY8" fmla="*/ 109182 h 509798"/>
                <a:gd name="connsiteX9" fmla="*/ 191069 w 230227"/>
                <a:gd name="connsiteY9" fmla="*/ 68239 h 509798"/>
                <a:gd name="connsiteX10" fmla="*/ 204717 w 230227"/>
                <a:gd name="connsiteY10" fmla="*/ 13648 h 50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227" h="509798">
                  <a:moveTo>
                    <a:pt x="0" y="0"/>
                  </a:moveTo>
                  <a:lnTo>
                    <a:pt x="136478" y="191069"/>
                  </a:lnTo>
                  <a:cubicBezTo>
                    <a:pt x="144840" y="202775"/>
                    <a:pt x="142989" y="219522"/>
                    <a:pt x="150126" y="232012"/>
                  </a:cubicBezTo>
                  <a:cubicBezTo>
                    <a:pt x="161411" y="251761"/>
                    <a:pt x="177421" y="268406"/>
                    <a:pt x="191069" y="286603"/>
                  </a:cubicBezTo>
                  <a:cubicBezTo>
                    <a:pt x="230227" y="404079"/>
                    <a:pt x="225342" y="340577"/>
                    <a:pt x="191069" y="477672"/>
                  </a:cubicBezTo>
                  <a:cubicBezTo>
                    <a:pt x="71445" y="358045"/>
                    <a:pt x="217842" y="509798"/>
                    <a:pt x="122830" y="395785"/>
                  </a:cubicBezTo>
                  <a:cubicBezTo>
                    <a:pt x="110474" y="380958"/>
                    <a:pt x="95535" y="368490"/>
                    <a:pt x="81887" y="354842"/>
                  </a:cubicBezTo>
                  <a:cubicBezTo>
                    <a:pt x="140662" y="119737"/>
                    <a:pt x="76348" y="324975"/>
                    <a:pt x="136478" y="204716"/>
                  </a:cubicBezTo>
                  <a:cubicBezTo>
                    <a:pt x="163043" y="151588"/>
                    <a:pt x="137530" y="170416"/>
                    <a:pt x="163773" y="109182"/>
                  </a:cubicBezTo>
                  <a:cubicBezTo>
                    <a:pt x="170234" y="94106"/>
                    <a:pt x="181970" y="81887"/>
                    <a:pt x="191069" y="68239"/>
                  </a:cubicBezTo>
                  <a:cubicBezTo>
                    <a:pt x="206156" y="22979"/>
                    <a:pt x="204717" y="41681"/>
                    <a:pt x="204717" y="13648"/>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100"/>
            </a:p>
          </p:txBody>
        </p:sp>
        <p:sp>
          <p:nvSpPr>
            <p:cNvPr id="60" name="Freeform 59"/>
            <p:cNvSpPr/>
            <p:nvPr/>
          </p:nvSpPr>
          <p:spPr>
            <a:xfrm>
              <a:off x="3215342" y="5082103"/>
              <a:ext cx="124560" cy="283587"/>
            </a:xfrm>
            <a:custGeom>
              <a:avLst/>
              <a:gdLst>
                <a:gd name="connsiteX0" fmla="*/ 0 w 230227"/>
                <a:gd name="connsiteY0" fmla="*/ 0 h 509798"/>
                <a:gd name="connsiteX1" fmla="*/ 136478 w 230227"/>
                <a:gd name="connsiteY1" fmla="*/ 191069 h 509798"/>
                <a:gd name="connsiteX2" fmla="*/ 150126 w 230227"/>
                <a:gd name="connsiteY2" fmla="*/ 232012 h 509798"/>
                <a:gd name="connsiteX3" fmla="*/ 191069 w 230227"/>
                <a:gd name="connsiteY3" fmla="*/ 286603 h 509798"/>
                <a:gd name="connsiteX4" fmla="*/ 191069 w 230227"/>
                <a:gd name="connsiteY4" fmla="*/ 477672 h 509798"/>
                <a:gd name="connsiteX5" fmla="*/ 122830 w 230227"/>
                <a:gd name="connsiteY5" fmla="*/ 395785 h 509798"/>
                <a:gd name="connsiteX6" fmla="*/ 81887 w 230227"/>
                <a:gd name="connsiteY6" fmla="*/ 354842 h 509798"/>
                <a:gd name="connsiteX7" fmla="*/ 136478 w 230227"/>
                <a:gd name="connsiteY7" fmla="*/ 204716 h 509798"/>
                <a:gd name="connsiteX8" fmla="*/ 163773 w 230227"/>
                <a:gd name="connsiteY8" fmla="*/ 109182 h 509798"/>
                <a:gd name="connsiteX9" fmla="*/ 191069 w 230227"/>
                <a:gd name="connsiteY9" fmla="*/ 68239 h 509798"/>
                <a:gd name="connsiteX10" fmla="*/ 204717 w 230227"/>
                <a:gd name="connsiteY10" fmla="*/ 13648 h 50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227" h="509798">
                  <a:moveTo>
                    <a:pt x="0" y="0"/>
                  </a:moveTo>
                  <a:lnTo>
                    <a:pt x="136478" y="191069"/>
                  </a:lnTo>
                  <a:cubicBezTo>
                    <a:pt x="144840" y="202775"/>
                    <a:pt x="142989" y="219522"/>
                    <a:pt x="150126" y="232012"/>
                  </a:cubicBezTo>
                  <a:cubicBezTo>
                    <a:pt x="161411" y="251761"/>
                    <a:pt x="177421" y="268406"/>
                    <a:pt x="191069" y="286603"/>
                  </a:cubicBezTo>
                  <a:cubicBezTo>
                    <a:pt x="230227" y="404079"/>
                    <a:pt x="225342" y="340577"/>
                    <a:pt x="191069" y="477672"/>
                  </a:cubicBezTo>
                  <a:cubicBezTo>
                    <a:pt x="71445" y="358045"/>
                    <a:pt x="217842" y="509798"/>
                    <a:pt x="122830" y="395785"/>
                  </a:cubicBezTo>
                  <a:cubicBezTo>
                    <a:pt x="110474" y="380958"/>
                    <a:pt x="95535" y="368490"/>
                    <a:pt x="81887" y="354842"/>
                  </a:cubicBezTo>
                  <a:cubicBezTo>
                    <a:pt x="140662" y="119737"/>
                    <a:pt x="76348" y="324975"/>
                    <a:pt x="136478" y="204716"/>
                  </a:cubicBezTo>
                  <a:cubicBezTo>
                    <a:pt x="163043" y="151588"/>
                    <a:pt x="137530" y="170416"/>
                    <a:pt x="163773" y="109182"/>
                  </a:cubicBezTo>
                  <a:cubicBezTo>
                    <a:pt x="170234" y="94106"/>
                    <a:pt x="181970" y="81887"/>
                    <a:pt x="191069" y="68239"/>
                  </a:cubicBezTo>
                  <a:cubicBezTo>
                    <a:pt x="206156" y="22979"/>
                    <a:pt x="204717" y="41681"/>
                    <a:pt x="204717" y="13648"/>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100"/>
            </a:p>
          </p:txBody>
        </p:sp>
        <p:sp>
          <p:nvSpPr>
            <p:cNvPr id="61" name="Freeform 60"/>
            <p:cNvSpPr/>
            <p:nvPr/>
          </p:nvSpPr>
          <p:spPr>
            <a:xfrm>
              <a:off x="4131373" y="4016505"/>
              <a:ext cx="121965" cy="283587"/>
            </a:xfrm>
            <a:custGeom>
              <a:avLst/>
              <a:gdLst>
                <a:gd name="connsiteX0" fmla="*/ 0 w 230227"/>
                <a:gd name="connsiteY0" fmla="*/ 0 h 509798"/>
                <a:gd name="connsiteX1" fmla="*/ 136478 w 230227"/>
                <a:gd name="connsiteY1" fmla="*/ 191069 h 509798"/>
                <a:gd name="connsiteX2" fmla="*/ 150126 w 230227"/>
                <a:gd name="connsiteY2" fmla="*/ 232012 h 509798"/>
                <a:gd name="connsiteX3" fmla="*/ 191069 w 230227"/>
                <a:gd name="connsiteY3" fmla="*/ 286603 h 509798"/>
                <a:gd name="connsiteX4" fmla="*/ 191069 w 230227"/>
                <a:gd name="connsiteY4" fmla="*/ 477672 h 509798"/>
                <a:gd name="connsiteX5" fmla="*/ 122830 w 230227"/>
                <a:gd name="connsiteY5" fmla="*/ 395785 h 509798"/>
                <a:gd name="connsiteX6" fmla="*/ 81887 w 230227"/>
                <a:gd name="connsiteY6" fmla="*/ 354842 h 509798"/>
                <a:gd name="connsiteX7" fmla="*/ 136478 w 230227"/>
                <a:gd name="connsiteY7" fmla="*/ 204716 h 509798"/>
                <a:gd name="connsiteX8" fmla="*/ 163773 w 230227"/>
                <a:gd name="connsiteY8" fmla="*/ 109182 h 509798"/>
                <a:gd name="connsiteX9" fmla="*/ 191069 w 230227"/>
                <a:gd name="connsiteY9" fmla="*/ 68239 h 509798"/>
                <a:gd name="connsiteX10" fmla="*/ 204717 w 230227"/>
                <a:gd name="connsiteY10" fmla="*/ 13648 h 50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227" h="509798">
                  <a:moveTo>
                    <a:pt x="0" y="0"/>
                  </a:moveTo>
                  <a:lnTo>
                    <a:pt x="136478" y="191069"/>
                  </a:lnTo>
                  <a:cubicBezTo>
                    <a:pt x="144840" y="202775"/>
                    <a:pt x="142989" y="219522"/>
                    <a:pt x="150126" y="232012"/>
                  </a:cubicBezTo>
                  <a:cubicBezTo>
                    <a:pt x="161411" y="251761"/>
                    <a:pt x="177421" y="268406"/>
                    <a:pt x="191069" y="286603"/>
                  </a:cubicBezTo>
                  <a:cubicBezTo>
                    <a:pt x="230227" y="404079"/>
                    <a:pt x="225342" y="340577"/>
                    <a:pt x="191069" y="477672"/>
                  </a:cubicBezTo>
                  <a:cubicBezTo>
                    <a:pt x="71445" y="358045"/>
                    <a:pt x="217842" y="509798"/>
                    <a:pt x="122830" y="395785"/>
                  </a:cubicBezTo>
                  <a:cubicBezTo>
                    <a:pt x="110474" y="380958"/>
                    <a:pt x="95535" y="368490"/>
                    <a:pt x="81887" y="354842"/>
                  </a:cubicBezTo>
                  <a:cubicBezTo>
                    <a:pt x="140662" y="119737"/>
                    <a:pt x="76348" y="324975"/>
                    <a:pt x="136478" y="204716"/>
                  </a:cubicBezTo>
                  <a:cubicBezTo>
                    <a:pt x="163043" y="151588"/>
                    <a:pt x="137530" y="170416"/>
                    <a:pt x="163773" y="109182"/>
                  </a:cubicBezTo>
                  <a:cubicBezTo>
                    <a:pt x="170234" y="94106"/>
                    <a:pt x="181970" y="81887"/>
                    <a:pt x="191069" y="68239"/>
                  </a:cubicBezTo>
                  <a:cubicBezTo>
                    <a:pt x="206156" y="22979"/>
                    <a:pt x="204717" y="41681"/>
                    <a:pt x="204717" y="13648"/>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100"/>
            </a:p>
          </p:txBody>
        </p:sp>
        <p:sp>
          <p:nvSpPr>
            <p:cNvPr id="62" name="Freeform 61"/>
            <p:cNvSpPr/>
            <p:nvPr/>
          </p:nvSpPr>
          <p:spPr>
            <a:xfrm>
              <a:off x="1388468" y="1959786"/>
              <a:ext cx="121964" cy="280722"/>
            </a:xfrm>
            <a:custGeom>
              <a:avLst/>
              <a:gdLst>
                <a:gd name="connsiteX0" fmla="*/ 0 w 230227"/>
                <a:gd name="connsiteY0" fmla="*/ 0 h 509798"/>
                <a:gd name="connsiteX1" fmla="*/ 136478 w 230227"/>
                <a:gd name="connsiteY1" fmla="*/ 191069 h 509798"/>
                <a:gd name="connsiteX2" fmla="*/ 150126 w 230227"/>
                <a:gd name="connsiteY2" fmla="*/ 232012 h 509798"/>
                <a:gd name="connsiteX3" fmla="*/ 191069 w 230227"/>
                <a:gd name="connsiteY3" fmla="*/ 286603 h 509798"/>
                <a:gd name="connsiteX4" fmla="*/ 191069 w 230227"/>
                <a:gd name="connsiteY4" fmla="*/ 477672 h 509798"/>
                <a:gd name="connsiteX5" fmla="*/ 122830 w 230227"/>
                <a:gd name="connsiteY5" fmla="*/ 395785 h 509798"/>
                <a:gd name="connsiteX6" fmla="*/ 81887 w 230227"/>
                <a:gd name="connsiteY6" fmla="*/ 354842 h 509798"/>
                <a:gd name="connsiteX7" fmla="*/ 136478 w 230227"/>
                <a:gd name="connsiteY7" fmla="*/ 204716 h 509798"/>
                <a:gd name="connsiteX8" fmla="*/ 163773 w 230227"/>
                <a:gd name="connsiteY8" fmla="*/ 109182 h 509798"/>
                <a:gd name="connsiteX9" fmla="*/ 191069 w 230227"/>
                <a:gd name="connsiteY9" fmla="*/ 68239 h 509798"/>
                <a:gd name="connsiteX10" fmla="*/ 204717 w 230227"/>
                <a:gd name="connsiteY10" fmla="*/ 13648 h 50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227" h="509798">
                  <a:moveTo>
                    <a:pt x="0" y="0"/>
                  </a:moveTo>
                  <a:lnTo>
                    <a:pt x="136478" y="191069"/>
                  </a:lnTo>
                  <a:cubicBezTo>
                    <a:pt x="144840" y="202775"/>
                    <a:pt x="142989" y="219522"/>
                    <a:pt x="150126" y="232012"/>
                  </a:cubicBezTo>
                  <a:cubicBezTo>
                    <a:pt x="161411" y="251761"/>
                    <a:pt x="177421" y="268406"/>
                    <a:pt x="191069" y="286603"/>
                  </a:cubicBezTo>
                  <a:cubicBezTo>
                    <a:pt x="230227" y="404079"/>
                    <a:pt x="225342" y="340577"/>
                    <a:pt x="191069" y="477672"/>
                  </a:cubicBezTo>
                  <a:cubicBezTo>
                    <a:pt x="71445" y="358045"/>
                    <a:pt x="217842" y="509798"/>
                    <a:pt x="122830" y="395785"/>
                  </a:cubicBezTo>
                  <a:cubicBezTo>
                    <a:pt x="110474" y="380958"/>
                    <a:pt x="95535" y="368490"/>
                    <a:pt x="81887" y="354842"/>
                  </a:cubicBezTo>
                  <a:cubicBezTo>
                    <a:pt x="140662" y="119737"/>
                    <a:pt x="76348" y="324975"/>
                    <a:pt x="136478" y="204716"/>
                  </a:cubicBezTo>
                  <a:cubicBezTo>
                    <a:pt x="163043" y="151588"/>
                    <a:pt x="137530" y="170416"/>
                    <a:pt x="163773" y="109182"/>
                  </a:cubicBezTo>
                  <a:cubicBezTo>
                    <a:pt x="170234" y="94106"/>
                    <a:pt x="181970" y="81887"/>
                    <a:pt x="191069" y="68239"/>
                  </a:cubicBezTo>
                  <a:cubicBezTo>
                    <a:pt x="206156" y="22979"/>
                    <a:pt x="204717" y="41681"/>
                    <a:pt x="204717" y="13648"/>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100"/>
            </a:p>
          </p:txBody>
        </p:sp>
        <p:sp>
          <p:nvSpPr>
            <p:cNvPr id="63" name="Freeform 62"/>
            <p:cNvSpPr/>
            <p:nvPr/>
          </p:nvSpPr>
          <p:spPr>
            <a:xfrm>
              <a:off x="4206629" y="2415244"/>
              <a:ext cx="124560" cy="283586"/>
            </a:xfrm>
            <a:custGeom>
              <a:avLst/>
              <a:gdLst>
                <a:gd name="connsiteX0" fmla="*/ 0 w 230227"/>
                <a:gd name="connsiteY0" fmla="*/ 0 h 509798"/>
                <a:gd name="connsiteX1" fmla="*/ 136478 w 230227"/>
                <a:gd name="connsiteY1" fmla="*/ 191069 h 509798"/>
                <a:gd name="connsiteX2" fmla="*/ 150126 w 230227"/>
                <a:gd name="connsiteY2" fmla="*/ 232012 h 509798"/>
                <a:gd name="connsiteX3" fmla="*/ 191069 w 230227"/>
                <a:gd name="connsiteY3" fmla="*/ 286603 h 509798"/>
                <a:gd name="connsiteX4" fmla="*/ 191069 w 230227"/>
                <a:gd name="connsiteY4" fmla="*/ 477672 h 509798"/>
                <a:gd name="connsiteX5" fmla="*/ 122830 w 230227"/>
                <a:gd name="connsiteY5" fmla="*/ 395785 h 509798"/>
                <a:gd name="connsiteX6" fmla="*/ 81887 w 230227"/>
                <a:gd name="connsiteY6" fmla="*/ 354842 h 509798"/>
                <a:gd name="connsiteX7" fmla="*/ 136478 w 230227"/>
                <a:gd name="connsiteY7" fmla="*/ 204716 h 509798"/>
                <a:gd name="connsiteX8" fmla="*/ 163773 w 230227"/>
                <a:gd name="connsiteY8" fmla="*/ 109182 h 509798"/>
                <a:gd name="connsiteX9" fmla="*/ 191069 w 230227"/>
                <a:gd name="connsiteY9" fmla="*/ 68239 h 509798"/>
                <a:gd name="connsiteX10" fmla="*/ 204717 w 230227"/>
                <a:gd name="connsiteY10" fmla="*/ 13648 h 50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227" h="509798">
                  <a:moveTo>
                    <a:pt x="0" y="0"/>
                  </a:moveTo>
                  <a:lnTo>
                    <a:pt x="136478" y="191069"/>
                  </a:lnTo>
                  <a:cubicBezTo>
                    <a:pt x="144840" y="202775"/>
                    <a:pt x="142989" y="219522"/>
                    <a:pt x="150126" y="232012"/>
                  </a:cubicBezTo>
                  <a:cubicBezTo>
                    <a:pt x="161411" y="251761"/>
                    <a:pt x="177421" y="268406"/>
                    <a:pt x="191069" y="286603"/>
                  </a:cubicBezTo>
                  <a:cubicBezTo>
                    <a:pt x="230227" y="404079"/>
                    <a:pt x="225342" y="340577"/>
                    <a:pt x="191069" y="477672"/>
                  </a:cubicBezTo>
                  <a:cubicBezTo>
                    <a:pt x="71445" y="358045"/>
                    <a:pt x="217842" y="509798"/>
                    <a:pt x="122830" y="395785"/>
                  </a:cubicBezTo>
                  <a:cubicBezTo>
                    <a:pt x="110474" y="380958"/>
                    <a:pt x="95535" y="368490"/>
                    <a:pt x="81887" y="354842"/>
                  </a:cubicBezTo>
                  <a:cubicBezTo>
                    <a:pt x="140662" y="119737"/>
                    <a:pt x="76348" y="324975"/>
                    <a:pt x="136478" y="204716"/>
                  </a:cubicBezTo>
                  <a:cubicBezTo>
                    <a:pt x="163043" y="151588"/>
                    <a:pt x="137530" y="170416"/>
                    <a:pt x="163773" y="109182"/>
                  </a:cubicBezTo>
                  <a:cubicBezTo>
                    <a:pt x="170234" y="94106"/>
                    <a:pt x="181970" y="81887"/>
                    <a:pt x="191069" y="68239"/>
                  </a:cubicBezTo>
                  <a:cubicBezTo>
                    <a:pt x="206156" y="22979"/>
                    <a:pt x="204717" y="41681"/>
                    <a:pt x="204717" y="13648"/>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100"/>
            </a:p>
          </p:txBody>
        </p:sp>
        <p:sp>
          <p:nvSpPr>
            <p:cNvPr id="64" name="Freeform 63"/>
            <p:cNvSpPr/>
            <p:nvPr/>
          </p:nvSpPr>
          <p:spPr>
            <a:xfrm>
              <a:off x="2301905" y="1501464"/>
              <a:ext cx="121964" cy="283587"/>
            </a:xfrm>
            <a:custGeom>
              <a:avLst/>
              <a:gdLst>
                <a:gd name="connsiteX0" fmla="*/ 0 w 230227"/>
                <a:gd name="connsiteY0" fmla="*/ 0 h 509798"/>
                <a:gd name="connsiteX1" fmla="*/ 136478 w 230227"/>
                <a:gd name="connsiteY1" fmla="*/ 191069 h 509798"/>
                <a:gd name="connsiteX2" fmla="*/ 150126 w 230227"/>
                <a:gd name="connsiteY2" fmla="*/ 232012 h 509798"/>
                <a:gd name="connsiteX3" fmla="*/ 191069 w 230227"/>
                <a:gd name="connsiteY3" fmla="*/ 286603 h 509798"/>
                <a:gd name="connsiteX4" fmla="*/ 191069 w 230227"/>
                <a:gd name="connsiteY4" fmla="*/ 477672 h 509798"/>
                <a:gd name="connsiteX5" fmla="*/ 122830 w 230227"/>
                <a:gd name="connsiteY5" fmla="*/ 395785 h 509798"/>
                <a:gd name="connsiteX6" fmla="*/ 81887 w 230227"/>
                <a:gd name="connsiteY6" fmla="*/ 354842 h 509798"/>
                <a:gd name="connsiteX7" fmla="*/ 136478 w 230227"/>
                <a:gd name="connsiteY7" fmla="*/ 204716 h 509798"/>
                <a:gd name="connsiteX8" fmla="*/ 163773 w 230227"/>
                <a:gd name="connsiteY8" fmla="*/ 109182 h 509798"/>
                <a:gd name="connsiteX9" fmla="*/ 191069 w 230227"/>
                <a:gd name="connsiteY9" fmla="*/ 68239 h 509798"/>
                <a:gd name="connsiteX10" fmla="*/ 204717 w 230227"/>
                <a:gd name="connsiteY10" fmla="*/ 13648 h 50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227" h="509798">
                  <a:moveTo>
                    <a:pt x="0" y="0"/>
                  </a:moveTo>
                  <a:lnTo>
                    <a:pt x="136478" y="191069"/>
                  </a:lnTo>
                  <a:cubicBezTo>
                    <a:pt x="144840" y="202775"/>
                    <a:pt x="142989" y="219522"/>
                    <a:pt x="150126" y="232012"/>
                  </a:cubicBezTo>
                  <a:cubicBezTo>
                    <a:pt x="161411" y="251761"/>
                    <a:pt x="177421" y="268406"/>
                    <a:pt x="191069" y="286603"/>
                  </a:cubicBezTo>
                  <a:cubicBezTo>
                    <a:pt x="230227" y="404079"/>
                    <a:pt x="225342" y="340577"/>
                    <a:pt x="191069" y="477672"/>
                  </a:cubicBezTo>
                  <a:cubicBezTo>
                    <a:pt x="71445" y="358045"/>
                    <a:pt x="217842" y="509798"/>
                    <a:pt x="122830" y="395785"/>
                  </a:cubicBezTo>
                  <a:cubicBezTo>
                    <a:pt x="110474" y="380958"/>
                    <a:pt x="95535" y="368490"/>
                    <a:pt x="81887" y="354842"/>
                  </a:cubicBezTo>
                  <a:cubicBezTo>
                    <a:pt x="140662" y="119737"/>
                    <a:pt x="76348" y="324975"/>
                    <a:pt x="136478" y="204716"/>
                  </a:cubicBezTo>
                  <a:cubicBezTo>
                    <a:pt x="163043" y="151588"/>
                    <a:pt x="137530" y="170416"/>
                    <a:pt x="163773" y="109182"/>
                  </a:cubicBezTo>
                  <a:cubicBezTo>
                    <a:pt x="170234" y="94106"/>
                    <a:pt x="181970" y="81887"/>
                    <a:pt x="191069" y="68239"/>
                  </a:cubicBezTo>
                  <a:cubicBezTo>
                    <a:pt x="206156" y="22979"/>
                    <a:pt x="204717" y="41681"/>
                    <a:pt x="204717" y="13648"/>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100"/>
            </a:p>
          </p:txBody>
        </p:sp>
      </p:grpSp>
      <p:sp>
        <p:nvSpPr>
          <p:cNvPr id="65" name="TextBox 64"/>
          <p:cNvSpPr txBox="1"/>
          <p:nvPr/>
        </p:nvSpPr>
        <p:spPr>
          <a:xfrm>
            <a:off x="7010401" y="54072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66" name="TextBox 65"/>
          <p:cNvSpPr txBox="1"/>
          <p:nvPr/>
        </p:nvSpPr>
        <p:spPr>
          <a:xfrm>
            <a:off x="6248401" y="49500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67" name="TextBox 66"/>
          <p:cNvSpPr txBox="1"/>
          <p:nvPr/>
        </p:nvSpPr>
        <p:spPr>
          <a:xfrm>
            <a:off x="6248401" y="4459069"/>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68" name="TextBox 67"/>
          <p:cNvSpPr txBox="1"/>
          <p:nvPr/>
        </p:nvSpPr>
        <p:spPr>
          <a:xfrm>
            <a:off x="5486401" y="54072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69" name="TextBox 68"/>
          <p:cNvSpPr txBox="1"/>
          <p:nvPr/>
        </p:nvSpPr>
        <p:spPr>
          <a:xfrm>
            <a:off x="7010401" y="49500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70" name="TextBox 69"/>
          <p:cNvSpPr txBox="1"/>
          <p:nvPr/>
        </p:nvSpPr>
        <p:spPr>
          <a:xfrm>
            <a:off x="7010401" y="4459069"/>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71" name="TextBox 70"/>
          <p:cNvSpPr txBox="1"/>
          <p:nvPr/>
        </p:nvSpPr>
        <p:spPr>
          <a:xfrm>
            <a:off x="5486401" y="4459069"/>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72" name="TextBox 71"/>
          <p:cNvSpPr txBox="1"/>
          <p:nvPr/>
        </p:nvSpPr>
        <p:spPr>
          <a:xfrm>
            <a:off x="5486401" y="49500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73" name="TextBox 72"/>
          <p:cNvSpPr txBox="1"/>
          <p:nvPr/>
        </p:nvSpPr>
        <p:spPr>
          <a:xfrm>
            <a:off x="6248401" y="5407223"/>
            <a:ext cx="609600" cy="307777"/>
          </a:xfrm>
          <a:prstGeom prst="rect">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defRPr/>
            </a:pPr>
            <a:r>
              <a:rPr lang="en-US" sz="1400" b="1" dirty="0">
                <a:ea typeface="+mn-ea"/>
              </a:rPr>
              <a:t>.CAX</a:t>
            </a:r>
          </a:p>
        </p:txBody>
      </p:sp>
      <p:sp>
        <p:nvSpPr>
          <p:cNvPr id="74" name="Right Arrow 73"/>
          <p:cNvSpPr/>
          <p:nvPr/>
        </p:nvSpPr>
        <p:spPr bwMode="auto">
          <a:xfrm>
            <a:off x="4445876" y="4590450"/>
            <a:ext cx="504497" cy="725213"/>
          </a:xfrm>
          <a:prstGeom prst="rightArrow">
            <a:avLst/>
          </a:prstGeom>
          <a:solidFill>
            <a:srgbClr val="008000"/>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eaLnBrk="0" hangingPunct="0">
              <a:defRPr/>
            </a:pPr>
            <a:endParaRPr lang="en-US">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1000"/>
                                        <p:tgtEl>
                                          <p:spTgt spid="8"/>
                                        </p:tgtEl>
                                      </p:cBhvr>
                                    </p:animEffect>
                                  </p:childTnLst>
                                </p:cTn>
                              </p:par>
                              <p:par>
                                <p:cTn id="19" presetID="2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1000"/>
                                        <p:tgtEl>
                                          <p:spTgt spid="9"/>
                                        </p:tgtEl>
                                      </p:cBhvr>
                                    </p:animEffect>
                                  </p:childTnLst>
                                </p:cTn>
                              </p:par>
                              <p:par>
                                <p:cTn id="22" presetID="22" presetClass="entr" presetSubtype="8"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1000"/>
                                        <p:tgtEl>
                                          <p:spTgt spid="10"/>
                                        </p:tgtEl>
                                      </p:cBhvr>
                                    </p:animEffect>
                                  </p:childTnLst>
                                </p:cTn>
                              </p:par>
                              <p:par>
                                <p:cTn id="25" presetID="22" presetClass="entr" presetSubtype="8"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par>
                                <p:cTn id="28" presetID="22" presetClass="entr" presetSubtype="8"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000"/>
                                        <p:tgtEl>
                                          <p:spTgt spid="12"/>
                                        </p:tgtEl>
                                      </p:cBhvr>
                                    </p:animEffect>
                                  </p:childTnLst>
                                </p:cTn>
                              </p:par>
                              <p:par>
                                <p:cTn id="31" presetID="22" presetClass="entr" presetSubtype="8"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1000"/>
                                        <p:tgtEl>
                                          <p:spTgt spid="13"/>
                                        </p:tgtEl>
                                      </p:cBhvr>
                                    </p:animEffect>
                                  </p:childTnLst>
                                </p:cTn>
                              </p:par>
                              <p:par>
                                <p:cTn id="34" presetID="22" presetClass="entr" presetSubtype="8"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1000"/>
                                        <p:tgtEl>
                                          <p:spTgt spid="14"/>
                                        </p:tgtEl>
                                      </p:cBhvr>
                                    </p:animEffect>
                                  </p:childTnLst>
                                </p:cTn>
                              </p:par>
                              <p:par>
                                <p:cTn id="37" presetID="22" presetClass="entr" presetSubtype="8"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1000"/>
                                        <p:tgtEl>
                                          <p:spTgt spid="65"/>
                                        </p:tgtEl>
                                      </p:cBhvr>
                                    </p:animEffect>
                                  </p:childTnLst>
                                </p:cTn>
                              </p:par>
                              <p:par>
                                <p:cTn id="40" presetID="22" presetClass="entr" presetSubtype="8"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wipe(left)">
                                      <p:cBhvr>
                                        <p:cTn id="42" dur="1000"/>
                                        <p:tgtEl>
                                          <p:spTgt spid="66"/>
                                        </p:tgtEl>
                                      </p:cBhvr>
                                    </p:animEffect>
                                  </p:childTnLst>
                                </p:cTn>
                              </p:par>
                              <p:par>
                                <p:cTn id="43" presetID="22" presetClass="entr" presetSubtype="8"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left)">
                                      <p:cBhvr>
                                        <p:cTn id="45" dur="1000"/>
                                        <p:tgtEl>
                                          <p:spTgt spid="67"/>
                                        </p:tgtEl>
                                      </p:cBhvr>
                                    </p:animEffect>
                                  </p:childTnLst>
                                </p:cTn>
                              </p:par>
                              <p:par>
                                <p:cTn id="46" presetID="22" presetClass="entr" presetSubtype="8" fill="hold" nodeType="with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1000"/>
                                        <p:tgtEl>
                                          <p:spTgt spid="68"/>
                                        </p:tgtEl>
                                      </p:cBhvr>
                                    </p:animEffect>
                                  </p:childTnLst>
                                </p:cTn>
                              </p:par>
                              <p:par>
                                <p:cTn id="49" presetID="22" presetClass="entr" presetSubtype="8"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left)">
                                      <p:cBhvr>
                                        <p:cTn id="51" dur="1000"/>
                                        <p:tgtEl>
                                          <p:spTgt spid="69"/>
                                        </p:tgtEl>
                                      </p:cBhvr>
                                    </p:animEffect>
                                  </p:childTnLst>
                                </p:cTn>
                              </p:par>
                              <p:par>
                                <p:cTn id="52" presetID="22" presetClass="entr" presetSubtype="8"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left)">
                                      <p:cBhvr>
                                        <p:cTn id="54" dur="1000"/>
                                        <p:tgtEl>
                                          <p:spTgt spid="70"/>
                                        </p:tgtEl>
                                      </p:cBhvr>
                                    </p:animEffect>
                                  </p:childTnLst>
                                </p:cTn>
                              </p:par>
                              <p:par>
                                <p:cTn id="55" presetID="22" presetClass="entr" presetSubtype="8"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left)">
                                      <p:cBhvr>
                                        <p:cTn id="57" dur="1000"/>
                                        <p:tgtEl>
                                          <p:spTgt spid="71"/>
                                        </p:tgtEl>
                                      </p:cBhvr>
                                    </p:animEffect>
                                  </p:childTnLst>
                                </p:cTn>
                              </p:par>
                              <p:par>
                                <p:cTn id="58" presetID="22" presetClass="entr" presetSubtype="8" fill="hold" nodeType="with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wipe(left)">
                                      <p:cBhvr>
                                        <p:cTn id="60" dur="1000"/>
                                        <p:tgtEl>
                                          <p:spTgt spid="72"/>
                                        </p:tgtEl>
                                      </p:cBhvr>
                                    </p:animEffect>
                                  </p:childTnLst>
                                </p:cTn>
                              </p:par>
                              <p:par>
                                <p:cTn id="61" presetID="22" presetClass="entr" presetSubtype="8"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left)">
                                      <p:cBhvr>
                                        <p:cTn id="63"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3"/>
          <p:cNvSpPr>
            <a:spLocks noGrp="1"/>
          </p:cNvSpPr>
          <p:nvPr>
            <p:ph type="title" idx="4294967295"/>
          </p:nvPr>
        </p:nvSpPr>
        <p:spPr>
          <a:xfrm>
            <a:off x="0" y="360363"/>
            <a:ext cx="6569075" cy="574675"/>
          </a:xfrm>
        </p:spPr>
        <p:txBody>
          <a:bodyPr/>
          <a:lstStyle/>
          <a:p>
            <a:pPr eaLnBrk="1" hangingPunct="1"/>
            <a:r>
              <a:rPr lang="en-US" sz="3200" smtClean="0"/>
              <a:t>CAX .. Sample File Size Reductions</a:t>
            </a:r>
            <a:r>
              <a:rPr lang="en-US" sz="2000" smtClean="0"/>
              <a:t>  </a:t>
            </a:r>
          </a:p>
        </p:txBody>
      </p:sp>
      <p:graphicFrame>
        <p:nvGraphicFramePr>
          <p:cNvPr id="201731" name="Group 3"/>
          <p:cNvGraphicFramePr>
            <a:graphicFrameLocks noGrp="1"/>
          </p:cNvGraphicFramePr>
          <p:nvPr>
            <p:ph idx="4294967295"/>
          </p:nvPr>
        </p:nvGraphicFramePr>
        <p:xfrm>
          <a:off x="342900" y="1482725"/>
          <a:ext cx="8505825" cy="4964177"/>
        </p:xfrm>
        <a:graphic>
          <a:graphicData uri="http://schemas.openxmlformats.org/drawingml/2006/table">
            <a:tbl>
              <a:tblPr lastRow="1"/>
              <a:tblGrid>
                <a:gridCol w="2049462"/>
                <a:gridCol w="2125663"/>
                <a:gridCol w="1292225"/>
                <a:gridCol w="1581150"/>
                <a:gridCol w="1457325"/>
              </a:tblGrid>
              <a:tr h="1503363">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dirty="0" smtClean="0">
                          <a:ln>
                            <a:noFill/>
                          </a:ln>
                          <a:solidFill>
                            <a:schemeClr val="tx1"/>
                          </a:solidFill>
                          <a:effectLst/>
                          <a:latin typeface="Calibri" pitchFamily="34" charset="0"/>
                        </a:rPr>
                        <a:t>CAE Software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smtClean="0">
                          <a:ln>
                            <a:noFill/>
                          </a:ln>
                          <a:solidFill>
                            <a:schemeClr val="tx1"/>
                          </a:solidFill>
                          <a:effectLst/>
                          <a:latin typeface="Calibri" pitchFamily="34" charset="0"/>
                        </a:rPr>
                        <a:t>CAE Results File Size  </a:t>
                      </a:r>
                    </a:p>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smtClean="0">
                          <a:ln>
                            <a:noFill/>
                          </a:ln>
                          <a:solidFill>
                            <a:schemeClr val="tx1"/>
                          </a:solidFill>
                          <a:effectLst/>
                          <a:latin typeface="Calibri" pitchFamily="34" charset="0"/>
                        </a:rPr>
                        <a:t>( MB)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smtClean="0">
                          <a:ln>
                            <a:noFill/>
                          </a:ln>
                          <a:solidFill>
                            <a:schemeClr val="tx1"/>
                          </a:solidFill>
                          <a:effectLst/>
                          <a:latin typeface="Calibri" pitchFamily="34" charset="0"/>
                        </a:rPr>
                        <a:t>CAX File Size (MB)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smtClean="0">
                          <a:ln>
                            <a:noFill/>
                          </a:ln>
                          <a:solidFill>
                            <a:schemeClr val="tx1"/>
                          </a:solidFill>
                          <a:effectLst/>
                          <a:latin typeface="Calibri" pitchFamily="34" charset="0"/>
                        </a:rPr>
                        <a:t>File size reduction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smtClean="0">
                          <a:ln>
                            <a:noFill/>
                          </a:ln>
                          <a:solidFill>
                            <a:schemeClr val="tx1"/>
                          </a:solidFill>
                          <a:effectLst/>
                          <a:latin typeface="Calibri" pitchFamily="34" charset="0"/>
                        </a:rPr>
                        <a:t>Time for translation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ABAQUS (FIL)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2930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47.4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3 </a:t>
                      </a:r>
                      <a:r>
                        <a:rPr kumimoji="0" lang="en-US" sz="2000" b="0" i="0" u="none" strike="noStrike" cap="none" normalizeH="0" baseline="0" dirty="0" err="1" smtClean="0">
                          <a:ln>
                            <a:noFill/>
                          </a:ln>
                          <a:solidFill>
                            <a:schemeClr val="tx1"/>
                          </a:solidFill>
                          <a:effectLst/>
                          <a:latin typeface="Calibri" pitchFamily="34" charset="0"/>
                        </a:rPr>
                        <a:t>Mins</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MSC </a:t>
                      </a:r>
                      <a:r>
                        <a:rPr kumimoji="0" lang="en-US" sz="2000" b="0" i="0" u="none" strike="noStrike" cap="none" normalizeH="0" baseline="0" dirty="0" smtClean="0">
                          <a:ln>
                            <a:noFill/>
                          </a:ln>
                          <a:solidFill>
                            <a:schemeClr val="tx1"/>
                          </a:solidFill>
                          <a:effectLst/>
                          <a:latin typeface="Calibri" pitchFamily="34" charset="0"/>
                        </a:rPr>
                        <a:t>NASTRAN or NX </a:t>
                      </a:r>
                      <a:r>
                        <a:rPr kumimoji="0" lang="en-US" sz="2000" b="0" i="0" u="none" strike="noStrike" cap="none" normalizeH="0" baseline="0" dirty="0" err="1" smtClean="0">
                          <a:ln>
                            <a:noFill/>
                          </a:ln>
                          <a:solidFill>
                            <a:schemeClr val="tx1"/>
                          </a:solidFill>
                          <a:effectLst/>
                          <a:latin typeface="Calibri" pitchFamily="34" charset="0"/>
                        </a:rPr>
                        <a:t>Nastran</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46.4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&lt;1 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MSC MARC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243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23.9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&gt;1 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ANSYS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14000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 35 </a:t>
                      </a:r>
                      <a:r>
                        <a:rPr kumimoji="0" lang="en-US" sz="2000" b="0" i="0" u="none" strike="noStrike" cap="none" normalizeH="0" baseline="0" smtClean="0">
                          <a:ln>
                            <a:noFill/>
                          </a:ln>
                          <a:solidFill>
                            <a:schemeClr val="tx1"/>
                          </a:solidFill>
                          <a:effectLst/>
                          <a:latin typeface="Calibri" pitchFamily="34" charset="0"/>
                        </a:rPr>
                        <a:t>Mins   </a:t>
                      </a:r>
                      <a:endParaRPr kumimoji="0" lang="en-US" sz="20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LS DYNA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363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145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&lt;1.5 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FLUENT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347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13.1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&lt; 1 Min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3"/>
          <p:cNvSpPr>
            <a:spLocks noGrp="1"/>
          </p:cNvSpPr>
          <p:nvPr>
            <p:ph type="title" idx="4294967295"/>
          </p:nvPr>
        </p:nvSpPr>
        <p:spPr>
          <a:xfrm>
            <a:off x="1" y="396875"/>
            <a:ext cx="7153274" cy="574675"/>
          </a:xfrm>
        </p:spPr>
        <p:txBody>
          <a:bodyPr/>
          <a:lstStyle/>
          <a:p>
            <a:pPr eaLnBrk="1" hangingPunct="1"/>
            <a:r>
              <a:rPr lang="en-US" sz="3200" dirty="0" smtClean="0"/>
              <a:t>Key Attributes: </a:t>
            </a:r>
            <a:r>
              <a:rPr lang="en-US" dirty="0" smtClean="0"/>
              <a:t>Reduces further by filtering    </a:t>
            </a:r>
          </a:p>
        </p:txBody>
      </p:sp>
      <p:graphicFrame>
        <p:nvGraphicFramePr>
          <p:cNvPr id="203779" name="Group 3"/>
          <p:cNvGraphicFramePr>
            <a:graphicFrameLocks noGrp="1"/>
          </p:cNvGraphicFramePr>
          <p:nvPr>
            <p:ph idx="4294967295"/>
          </p:nvPr>
        </p:nvGraphicFramePr>
        <p:xfrm>
          <a:off x="152400" y="1665288"/>
          <a:ext cx="8772525" cy="2996248"/>
        </p:xfrm>
        <a:graphic>
          <a:graphicData uri="http://schemas.openxmlformats.org/drawingml/2006/table">
            <a:tbl>
              <a:tblPr/>
              <a:tblGrid>
                <a:gridCol w="2152873"/>
                <a:gridCol w="2101733"/>
                <a:gridCol w="1316825"/>
                <a:gridCol w="1871703"/>
                <a:gridCol w="1329391"/>
              </a:tblGrid>
              <a:tr h="1503363">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dirty="0" smtClean="0">
                          <a:ln>
                            <a:noFill/>
                          </a:ln>
                          <a:solidFill>
                            <a:schemeClr val="tx1"/>
                          </a:solidFill>
                          <a:effectLst/>
                          <a:latin typeface="Calibri" pitchFamily="34" charset="0"/>
                        </a:rPr>
                        <a:t>CAE Software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smtClean="0">
                          <a:ln>
                            <a:noFill/>
                          </a:ln>
                          <a:solidFill>
                            <a:schemeClr val="tx1"/>
                          </a:solidFill>
                          <a:effectLst/>
                          <a:latin typeface="Calibri" pitchFamily="34" charset="0"/>
                        </a:rPr>
                        <a:t>CAE Results File Size  </a:t>
                      </a:r>
                    </a:p>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smtClean="0">
                          <a:ln>
                            <a:noFill/>
                          </a:ln>
                          <a:solidFill>
                            <a:schemeClr val="tx1"/>
                          </a:solidFill>
                          <a:effectLst/>
                          <a:latin typeface="Calibri" pitchFamily="34" charset="0"/>
                        </a:rPr>
                        <a:t>( MB)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smtClean="0">
                          <a:ln>
                            <a:noFill/>
                          </a:ln>
                          <a:solidFill>
                            <a:schemeClr val="tx1"/>
                          </a:solidFill>
                          <a:effectLst/>
                          <a:latin typeface="Calibri" pitchFamily="34" charset="0"/>
                        </a:rPr>
                        <a:t>CAX File Size (MB)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smtClean="0">
                          <a:ln>
                            <a:noFill/>
                          </a:ln>
                          <a:solidFill>
                            <a:schemeClr val="tx1"/>
                          </a:solidFill>
                          <a:effectLst/>
                          <a:latin typeface="Calibri" pitchFamily="34" charset="0"/>
                        </a:rPr>
                        <a:t>File size reduction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400" b="1" i="0" u="none" strike="noStrike" cap="none" normalizeH="0" baseline="0" smtClean="0">
                          <a:ln>
                            <a:noFill/>
                          </a:ln>
                          <a:solidFill>
                            <a:schemeClr val="tx1"/>
                          </a:solidFill>
                          <a:effectLst/>
                          <a:latin typeface="Calibri" pitchFamily="34" charset="0"/>
                        </a:rPr>
                        <a:t>Time for translation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9925">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ANSYS (10 results)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 1953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  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98.7 %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 3 Min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ANSYS ( One result extracted)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 1953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    2.31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99.9 %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rgbClr val="660066"/>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 2 Sec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63773" y="422252"/>
            <a:ext cx="3466531" cy="538162"/>
          </a:xfrm>
        </p:spPr>
        <p:txBody>
          <a:bodyPr/>
          <a:lstStyle/>
          <a:p>
            <a:pPr eaLnBrk="1" hangingPunct="1"/>
            <a:r>
              <a:rPr lang="en-US" sz="3200" dirty="0" smtClean="0"/>
              <a:t>Our  Solution </a:t>
            </a:r>
          </a:p>
        </p:txBody>
      </p:sp>
      <p:sp>
        <p:nvSpPr>
          <p:cNvPr id="9219" name="Rectangle 3"/>
          <p:cNvSpPr>
            <a:spLocks noGrp="1" noChangeArrowheads="1"/>
          </p:cNvSpPr>
          <p:nvPr>
            <p:ph idx="4294967295"/>
          </p:nvPr>
        </p:nvSpPr>
        <p:spPr>
          <a:xfrm>
            <a:off x="447675" y="1455738"/>
            <a:ext cx="7953375" cy="4173537"/>
          </a:xfrm>
        </p:spPr>
        <p:txBody>
          <a:bodyPr/>
          <a:lstStyle/>
          <a:p>
            <a:pPr eaLnBrk="1" hangingPunct="1">
              <a:buFont typeface="Wingdings" pitchFamily="2" charset="2"/>
              <a:buNone/>
            </a:pPr>
            <a:r>
              <a:rPr lang="en-US" b="1" dirty="0" smtClean="0">
                <a:solidFill>
                  <a:srgbClr val="FF3300"/>
                </a:solidFill>
              </a:rPr>
              <a:t>CAX </a:t>
            </a:r>
            <a:r>
              <a:rPr lang="en-US" b="1" dirty="0" smtClean="0">
                <a:solidFill>
                  <a:srgbClr val="621C21"/>
                </a:solidFill>
              </a:rPr>
              <a:t> - A vendor neutral, </a:t>
            </a:r>
            <a:r>
              <a:rPr lang="en-US" b="1" u="sng" dirty="0" smtClean="0">
                <a:solidFill>
                  <a:srgbClr val="621C21"/>
                </a:solidFill>
              </a:rPr>
              <a:t>common data format </a:t>
            </a:r>
            <a:r>
              <a:rPr lang="en-US" b="1" dirty="0" smtClean="0">
                <a:solidFill>
                  <a:srgbClr val="621C21"/>
                </a:solidFill>
              </a:rPr>
              <a:t>to store and visualize 3D FEA/CFD data with extension to CAD – in an ultra compact form</a:t>
            </a:r>
            <a:r>
              <a:rPr lang="en-US" dirty="0" smtClean="0">
                <a:solidFill>
                  <a:srgbClr val="621C21"/>
                </a:solidFill>
              </a:rPr>
              <a:t>. </a:t>
            </a:r>
            <a:r>
              <a:rPr lang="en-US" b="1" dirty="0" smtClean="0">
                <a:solidFill>
                  <a:srgbClr val="621C21"/>
                </a:solidFill>
              </a:rPr>
              <a:t>Stores meta data.</a:t>
            </a:r>
          </a:p>
          <a:p>
            <a:pPr eaLnBrk="1" hangingPunct="1"/>
            <a:r>
              <a:rPr lang="en-US" b="1" dirty="0" smtClean="0">
                <a:solidFill>
                  <a:srgbClr val="FF3300"/>
                </a:solidFill>
              </a:rPr>
              <a:t>Data retrieval</a:t>
            </a:r>
            <a:r>
              <a:rPr lang="en-US" dirty="0" smtClean="0">
                <a:solidFill>
                  <a:srgbClr val="621C21"/>
                </a:solidFill>
              </a:rPr>
              <a:t> and </a:t>
            </a:r>
            <a:r>
              <a:rPr lang="en-US" b="1" dirty="0" smtClean="0">
                <a:solidFill>
                  <a:srgbClr val="FF3300"/>
                </a:solidFill>
              </a:rPr>
              <a:t>data reduction</a:t>
            </a:r>
            <a:r>
              <a:rPr lang="en-US" b="1" dirty="0" smtClean="0">
                <a:solidFill>
                  <a:srgbClr val="621C21"/>
                </a:solidFill>
              </a:rPr>
              <a:t> technologies</a:t>
            </a:r>
            <a:r>
              <a:rPr lang="en-US" dirty="0" smtClean="0">
                <a:solidFill>
                  <a:srgbClr val="621C21"/>
                </a:solidFill>
              </a:rPr>
              <a:t> </a:t>
            </a:r>
          </a:p>
          <a:p>
            <a:pPr eaLnBrk="1" hangingPunct="1"/>
            <a:r>
              <a:rPr lang="en-US" dirty="0" smtClean="0">
                <a:solidFill>
                  <a:srgbClr val="621C21"/>
                </a:solidFill>
              </a:rPr>
              <a:t>High performance </a:t>
            </a:r>
            <a:r>
              <a:rPr lang="en-US" b="1" dirty="0" smtClean="0">
                <a:solidFill>
                  <a:srgbClr val="FF3300"/>
                </a:solidFill>
              </a:rPr>
              <a:t>Viewers</a:t>
            </a:r>
          </a:p>
          <a:p>
            <a:pPr eaLnBrk="1" hangingPunct="1"/>
            <a:r>
              <a:rPr lang="en-US" b="1" dirty="0" smtClean="0">
                <a:solidFill>
                  <a:srgbClr val="FF3300"/>
                </a:solidFill>
              </a:rPr>
              <a:t>Integration</a:t>
            </a:r>
            <a:r>
              <a:rPr lang="en-US" dirty="0" smtClean="0">
                <a:solidFill>
                  <a:srgbClr val="621C21"/>
                </a:solidFill>
              </a:rPr>
              <a:t> with process and data management systems and job submission systems  </a:t>
            </a:r>
            <a:r>
              <a:rPr lang="en-US" b="1" dirty="0" smtClean="0">
                <a:solidFill>
                  <a:srgbClr val="FF0000"/>
                </a:solidFill>
              </a:rPr>
              <a:t>Ex. PLM /SLM /MDO etc</a:t>
            </a:r>
          </a:p>
        </p:txBody>
      </p:sp>
      <p:pic>
        <p:nvPicPr>
          <p:cNvPr id="9220" name="Picture 3" descr="VCollab_EngineousGraphic2"/>
          <p:cNvPicPr>
            <a:picLocks noChangeAspect="1" noChangeArrowheads="1"/>
          </p:cNvPicPr>
          <p:nvPr/>
        </p:nvPicPr>
        <p:blipFill>
          <a:blip r:embed="rId3" cstate="print"/>
          <a:srcRect/>
          <a:stretch>
            <a:fillRect/>
          </a:stretch>
        </p:blipFill>
        <p:spPr bwMode="auto">
          <a:xfrm>
            <a:off x="6469063" y="4851400"/>
            <a:ext cx="2192337" cy="1851025"/>
          </a:xfrm>
          <a:prstGeom prst="rect">
            <a:avLst/>
          </a:prstGeom>
          <a:noFill/>
          <a:ln w="9525">
            <a:noFill/>
            <a:miter lim="800000"/>
            <a:headEnd/>
            <a:tailEnd/>
          </a:ln>
        </p:spPr>
      </p:pic>
      <p:pic>
        <p:nvPicPr>
          <p:cNvPr id="9221" name="Picture 5" descr="visualization_pop (1)"/>
          <p:cNvPicPr>
            <a:picLocks noChangeAspect="1" noChangeArrowheads="1"/>
          </p:cNvPicPr>
          <p:nvPr/>
        </p:nvPicPr>
        <p:blipFill>
          <a:blip r:embed="rId4" cstate="print"/>
          <a:srcRect/>
          <a:stretch>
            <a:fillRect/>
          </a:stretch>
        </p:blipFill>
        <p:spPr bwMode="auto">
          <a:xfrm>
            <a:off x="406400" y="5040313"/>
            <a:ext cx="2279650" cy="1590675"/>
          </a:xfrm>
          <a:prstGeom prst="rect">
            <a:avLst/>
          </a:prstGeom>
          <a:noFill/>
          <a:ln w="9525">
            <a:noFill/>
            <a:miter lim="800000"/>
            <a:headEnd/>
            <a:tailEnd/>
          </a:ln>
        </p:spPr>
      </p:pic>
      <p:pic>
        <p:nvPicPr>
          <p:cNvPr id="7" name="그림 18" descr="explode_biw.jpg"/>
          <p:cNvPicPr>
            <a:picLocks noChangeAspect="1"/>
          </p:cNvPicPr>
          <p:nvPr/>
        </p:nvPicPr>
        <p:blipFill>
          <a:blip r:embed="rId5" cstate="print"/>
          <a:stretch>
            <a:fillRect/>
          </a:stretch>
        </p:blipFill>
        <p:spPr>
          <a:xfrm>
            <a:off x="3260948" y="5010150"/>
            <a:ext cx="2237447" cy="153130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1699897</TotalTime>
  <Words>3829</Words>
  <Application>Microsoft Office PowerPoint</Application>
  <PresentationFormat>On-screen Show (4:3)</PresentationFormat>
  <Paragraphs>764</Paragraphs>
  <Slides>33</Slides>
  <Notes>22</Notes>
  <HiddenSlides>3</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Pixel</vt:lpstr>
      <vt:lpstr>   </vt:lpstr>
      <vt:lpstr>Company Overview</vt:lpstr>
      <vt:lpstr>Major Customers</vt:lpstr>
      <vt:lpstr>CAE data : Challenges</vt:lpstr>
      <vt:lpstr>   </vt:lpstr>
      <vt:lpstr>VCollab Solution 1-2-3</vt:lpstr>
      <vt:lpstr>CAX .. Sample File Size Reductions  </vt:lpstr>
      <vt:lpstr>Key Attributes: Reduces further by filtering    </vt:lpstr>
      <vt:lpstr>Our  Solution </vt:lpstr>
      <vt:lpstr>VCollab Solution </vt:lpstr>
      <vt:lpstr>Slide 11</vt:lpstr>
      <vt:lpstr>VMoveCAE : Universal Data Reduction Engine</vt:lpstr>
      <vt:lpstr>VMoveCAD supported native CAD applications</vt:lpstr>
      <vt:lpstr>VMoveCAD  GUI</vt:lpstr>
      <vt:lpstr>Slide 15</vt:lpstr>
      <vt:lpstr>Inter exchange with other formats</vt:lpstr>
      <vt:lpstr>Slide 17</vt:lpstr>
      <vt:lpstr>Slide 18</vt:lpstr>
      <vt:lpstr>Share CAX </vt:lpstr>
      <vt:lpstr>Multi CAx Data visualization</vt:lpstr>
      <vt:lpstr>Slide 21</vt:lpstr>
      <vt:lpstr>Slide 22</vt:lpstr>
      <vt:lpstr>Slide 23</vt:lpstr>
      <vt:lpstr>Slide 24</vt:lpstr>
      <vt:lpstr>Slide 25</vt:lpstr>
      <vt:lpstr>Slide 26</vt:lpstr>
      <vt:lpstr>Slide 27</vt:lpstr>
      <vt:lpstr>Integration with Data Management Systems </vt:lpstr>
      <vt:lpstr>Slide 29</vt:lpstr>
      <vt:lpstr>Summary  </vt:lpstr>
      <vt:lpstr>Slide 31</vt:lpstr>
      <vt:lpstr>Slide 32</vt:lpstr>
      <vt:lpstr>THANK You!!!</vt:lpstr>
    </vt:vector>
  </TitlesOfParts>
  <Company>Engineous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Selling Vcollab  for Vcollab Resellers &amp; Distributors</dc:title>
  <dc:creator>Admin</dc:creator>
  <cp:lastModifiedBy>Prasad Mandava</cp:lastModifiedBy>
  <cp:revision>1502</cp:revision>
  <cp:lastPrinted>1601-01-01T00:00:00Z</cp:lastPrinted>
  <dcterms:created xsi:type="dcterms:W3CDTF">2004-12-09T06:54:13Z</dcterms:created>
  <dcterms:modified xsi:type="dcterms:W3CDTF">2011-12-13T00:55:49Z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