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2" r:id="rId2"/>
    <p:sldId id="568" r:id="rId3"/>
    <p:sldId id="566" r:id="rId4"/>
    <p:sldId id="562" r:id="rId5"/>
    <p:sldId id="601" r:id="rId6"/>
    <p:sldId id="600" r:id="rId7"/>
    <p:sldId id="599" r:id="rId8"/>
  </p:sldIdLst>
  <p:sldSz cx="12801600" cy="9601200" type="A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9900"/>
    <a:srgbClr val="5858C8"/>
    <a:srgbClr val="FFCC00"/>
    <a:srgbClr val="E9F7E5"/>
    <a:srgbClr val="B0E1A3"/>
    <a:srgbClr val="8EDAB4"/>
    <a:srgbClr val="33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93" autoAdjust="0"/>
    <p:restoredTop sz="91492" autoAdjust="0"/>
  </p:normalViewPr>
  <p:slideViewPr>
    <p:cSldViewPr>
      <p:cViewPr>
        <p:scale>
          <a:sx n="66" d="100"/>
          <a:sy n="66" d="100"/>
        </p:scale>
        <p:origin x="-516" y="-8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6F44A78-1AFB-4F6B-ADF3-19006B4B9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1646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F99B2E2-88C4-4113-A517-B31C520C6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5296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64008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28016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92024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56032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9B2E2-88C4-4113-A517-B31C520C609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 userDrawn="1"/>
        </p:nvGrpSpPr>
        <p:grpSpPr bwMode="auto">
          <a:xfrm>
            <a:off x="4384993" y="3289300"/>
            <a:ext cx="8416607" cy="1511300"/>
            <a:chOff x="1973" y="1480"/>
            <a:chExt cx="3787" cy="680"/>
          </a:xfrm>
        </p:grpSpPr>
        <p:sp>
          <p:nvSpPr>
            <p:cNvPr id="5" name="AutoShape 23"/>
            <p:cNvSpPr>
              <a:spLocks noChangeArrowheads="1"/>
            </p:cNvSpPr>
            <p:nvPr userDrawn="1"/>
          </p:nvSpPr>
          <p:spPr bwMode="auto">
            <a:xfrm>
              <a:off x="1973" y="1480"/>
              <a:ext cx="3787" cy="680"/>
            </a:xfrm>
            <a:custGeom>
              <a:avLst/>
              <a:gdLst>
                <a:gd name="G0" fmla="+- 1757 0 0"/>
                <a:gd name="G1" fmla="+- 21600 0 1757"/>
                <a:gd name="G2" fmla="*/ 1757 1 2"/>
                <a:gd name="G3" fmla="+- 21600 0 G2"/>
                <a:gd name="G4" fmla="+/ 1757 21600 2"/>
                <a:gd name="G5" fmla="+/ G1 0 2"/>
                <a:gd name="G6" fmla="*/ 21600 21600 1757"/>
                <a:gd name="G7" fmla="*/ G6 1 2"/>
                <a:gd name="G8" fmla="+- 21600 0 G7"/>
                <a:gd name="G9" fmla="*/ 21600 1 2"/>
                <a:gd name="G10" fmla="+- 1757 0 G9"/>
                <a:gd name="G11" fmla="?: G10 G8 0"/>
                <a:gd name="G12" fmla="?: G10 G7 21600"/>
                <a:gd name="T0" fmla="*/ 20721 w 21600"/>
                <a:gd name="T1" fmla="*/ 10800 h 21600"/>
                <a:gd name="T2" fmla="*/ 10800 w 21600"/>
                <a:gd name="T3" fmla="*/ 21600 h 21600"/>
                <a:gd name="T4" fmla="*/ 879 w 21600"/>
                <a:gd name="T5" fmla="*/ 10800 h 21600"/>
                <a:gd name="T6" fmla="*/ 10800 w 21600"/>
                <a:gd name="T7" fmla="*/ 0 h 21600"/>
                <a:gd name="T8" fmla="*/ 2679 w 21600"/>
                <a:gd name="T9" fmla="*/ 2679 h 21600"/>
                <a:gd name="T10" fmla="*/ 18921 w 21600"/>
                <a:gd name="T11" fmla="*/ 189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757" y="21600"/>
                  </a:lnTo>
                  <a:lnTo>
                    <a:pt x="1984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66">
                    <a:alpha val="89999"/>
                  </a:srgbClr>
                </a:gs>
                <a:gs pos="100000">
                  <a:srgbClr val="F6D300">
                    <a:alpha val="0"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utoShape 36"/>
            <p:cNvSpPr>
              <a:spLocks noChangeArrowheads="1"/>
            </p:cNvSpPr>
            <p:nvPr userDrawn="1"/>
          </p:nvSpPr>
          <p:spPr bwMode="auto">
            <a:xfrm flipH="1">
              <a:off x="5452" y="1480"/>
              <a:ext cx="308" cy="680"/>
            </a:xfrm>
            <a:prstGeom prst="rtTriangle">
              <a:avLst/>
            </a:prstGeom>
            <a:gradFill rotWithShape="1">
              <a:gsLst>
                <a:gs pos="0">
                  <a:srgbClr val="FFFF66">
                    <a:alpha val="39000"/>
                  </a:srgbClr>
                </a:gs>
                <a:gs pos="100000">
                  <a:srgbClr val="FFFF66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" name="Picture 1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4676" y="26447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9254491"/>
            <a:ext cx="12801600" cy="34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ea typeface="宋体" charset="-122"/>
              </a:rPr>
              <a:t>A </a:t>
            </a:r>
            <a:r>
              <a:rPr lang="en-US" altLang="zh-CN" sz="1400" dirty="0" err="1">
                <a:ea typeface="宋体" charset="-122"/>
              </a:rPr>
              <a:t>Pera</a:t>
            </a:r>
            <a:r>
              <a:rPr lang="en-US" altLang="zh-CN" sz="1400" dirty="0">
                <a:ea typeface="宋体" charset="-122"/>
              </a:rPr>
              <a:t> Global Company © 2009 PERA China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8632" y="2742566"/>
            <a:ext cx="8165707" cy="2058035"/>
          </a:xfrm>
        </p:spPr>
        <p:txBody>
          <a:bodyPr/>
          <a:lstStyle>
            <a:lvl1pPr>
              <a:defRPr sz="50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91736" y="4196080"/>
            <a:ext cx="7358698" cy="66897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0080" y="8743315"/>
            <a:ext cx="2987040" cy="666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4480" y="8743315"/>
            <a:ext cx="2987040" cy="666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147C-424F-4858-A9D3-DA23614D9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09E3-7436-4C20-B787-4EFA7A0D0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6728" y="-24448"/>
            <a:ext cx="3073717" cy="86010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131" y="-24448"/>
            <a:ext cx="9012238" cy="86010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8B36B-78A8-4934-A196-A7D4EB99A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30" y="-24447"/>
            <a:ext cx="9390063" cy="11912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1156" y="1373505"/>
            <a:ext cx="5942965" cy="72031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507481" y="1373505"/>
            <a:ext cx="5942965" cy="34937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507481" y="5080635"/>
            <a:ext cx="5942965" cy="34959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8493-C426-4350-A8DA-69BCCDF6D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258E9-C8F7-44B9-8A10-2AB1449762DC}" type="datetimeFigureOut">
              <a:rPr lang="en-US" altLang="zh-CN"/>
              <a:pPr>
                <a:defRPr/>
              </a:pPr>
              <a:t>3/24/2012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6459-787A-40C3-8A32-3A7B7822D95D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806" y="364908"/>
            <a:ext cx="8483387" cy="1191261"/>
          </a:xfrm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3400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806" y="1877075"/>
            <a:ext cx="10887611" cy="669955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500">
                <a:latin typeface="微软雅黑" pitchFamily="34" charset="-122"/>
                <a:ea typeface="微软雅黑" pitchFamily="34" charset="-122"/>
              </a:defRPr>
            </a:lvl3pPr>
            <a:lvl4pPr>
              <a:defRPr sz="2500">
                <a:latin typeface="微软雅黑" pitchFamily="34" charset="-122"/>
                <a:ea typeface="微软雅黑" pitchFamily="34" charset="-122"/>
              </a:defRPr>
            </a:lvl4pPr>
            <a:lvl5pPr>
              <a:defRPr sz="25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3B4-E8BB-4F12-AFF0-D58B53277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1862" y="3691678"/>
            <a:ext cx="10276493" cy="1100415"/>
          </a:xfrm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ctr">
              <a:defRPr sz="5600" b="0" cap="all">
                <a:latin typeface="汉仪大黑简" pitchFamily="49" charset="-122"/>
                <a:ea typeface="汉仪大黑简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5103034"/>
            <a:ext cx="10881360" cy="1066626"/>
          </a:xfrm>
        </p:spPr>
        <p:txBody>
          <a:bodyPr anchor="b"/>
          <a:lstStyle>
            <a:lvl1pPr marL="0" indent="0">
              <a:buNone/>
              <a:defRPr sz="2800"/>
            </a:lvl1pPr>
            <a:lvl2pPr marL="640080" indent="0">
              <a:buNone/>
              <a:defRPr sz="2500"/>
            </a:lvl2pPr>
            <a:lvl3pPr marL="1280160" indent="0">
              <a:buNone/>
              <a:defRPr sz="2200"/>
            </a:lvl3pPr>
            <a:lvl4pPr marL="1920240" indent="0">
              <a:buNone/>
              <a:defRPr sz="2000"/>
            </a:lvl4pPr>
            <a:lvl5pPr marL="2560320" indent="0">
              <a:buNone/>
              <a:defRPr sz="2000"/>
            </a:lvl5pPr>
            <a:lvl6pPr marL="3200400" indent="0">
              <a:buNone/>
              <a:defRPr sz="2000"/>
            </a:lvl6pPr>
            <a:lvl7pPr marL="3840480" indent="0">
              <a:buNone/>
              <a:defRPr sz="2000"/>
            </a:lvl7pPr>
            <a:lvl8pPr marL="4480560" indent="0">
              <a:buNone/>
              <a:defRPr sz="2000"/>
            </a:lvl8pPr>
            <a:lvl9pPr marL="5120640" indent="0">
              <a:buNone/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E9495-ACD6-4D49-868E-C34D4F69D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128016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801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95" y="484192"/>
            <a:ext cx="8584198" cy="1191261"/>
          </a:xfrm>
          <a:noFill/>
          <a:ln w="9525">
            <a:noFill/>
            <a:miter lim="800000"/>
            <a:headEnd/>
            <a:tailEnd/>
          </a:ln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400" dirty="0">
                <a:solidFill>
                  <a:schemeClr val="tx1"/>
                </a:solidFill>
                <a:latin typeface="汉仪大黑简" pitchFamily="49" charset="-122"/>
                <a:ea typeface="汉仪大黑简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2" y="2985999"/>
            <a:ext cx="5639558" cy="55906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5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7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lang="zh-CN" altLang="en-US" sz="17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9BE62-5DB8-48B3-807E-FB21E79B1A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195" y="46571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5400-DCE1-4003-A716-240106ED6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A5EDD-0283-43D7-A05B-B33509379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8763-9BA2-45E7-A9E0-BDBF061EA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88063-D3D3-483F-83A0-7292B99B5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3B1D-F6BB-41FF-B298-F3CED7B7E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 b="-28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71233"/>
            <a:ext cx="12801600" cy="8265477"/>
          </a:xfrm>
          <a:prstGeom prst="rect">
            <a:avLst/>
          </a:prstGeom>
          <a:gradFill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128" y="-24447"/>
            <a:ext cx="9189065" cy="119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1155" y="1373505"/>
            <a:ext cx="12099290" cy="720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3390" y="8743315"/>
            <a:ext cx="29870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sz="2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880" y="8743315"/>
            <a:ext cx="40538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63405" y="8743315"/>
            <a:ext cx="298704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ea typeface="宋体" charset="-122"/>
              </a:defRPr>
            </a:lvl1pPr>
          </a:lstStyle>
          <a:p>
            <a:pPr>
              <a:defRPr/>
            </a:pPr>
            <a:fld id="{0E2792DC-2CBC-460D-A4C7-46FC9C97B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7" descr="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734676" y="264478"/>
            <a:ext cx="168465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44563"/>
            <a:ext cx="12801600" cy="24447"/>
          </a:xfrm>
          <a:prstGeom prst="rect">
            <a:avLst/>
          </a:prstGeom>
          <a:solidFill>
            <a:srgbClr val="FFDB0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254491"/>
            <a:ext cx="12801600" cy="34226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ea typeface="宋体" charset="-122"/>
              </a:rPr>
              <a:t>A </a:t>
            </a:r>
            <a:r>
              <a:rPr lang="en-US" altLang="zh-CN" sz="1400" dirty="0" err="1">
                <a:ea typeface="宋体" charset="-122"/>
              </a:rPr>
              <a:t>Pera</a:t>
            </a:r>
            <a:r>
              <a:rPr lang="en-US" altLang="zh-CN" sz="1400" dirty="0">
                <a:ea typeface="宋体" charset="-122"/>
              </a:rPr>
              <a:t> Global Company © 2009 PERA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480060" indent="-48006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+mn-ea"/>
        </a:defRPr>
      </a:lvl2pPr>
      <a:lvl3pPr marL="160020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224028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▪"/>
        <a:defRPr sz="2700">
          <a:solidFill>
            <a:schemeClr val="tx1"/>
          </a:solidFill>
          <a:latin typeface="+mn-lt"/>
          <a:ea typeface="+mn-ea"/>
        </a:defRPr>
      </a:lvl4pPr>
      <a:lvl5pPr marL="288036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5pPr>
      <a:lvl6pPr marL="352044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6pPr>
      <a:lvl7pPr marL="416052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7pPr>
      <a:lvl8pPr marL="480060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8pPr>
      <a:lvl9pPr marL="5440680" indent="-32004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»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0470" y="0"/>
            <a:ext cx="4000483" cy="800072"/>
          </a:xfrm>
        </p:spPr>
        <p:txBody>
          <a:bodyPr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平台总体技术架构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auto">
          <a:xfrm>
            <a:off x="600034" y="1000098"/>
            <a:ext cx="10901439" cy="140018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34925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cs typeface="Arial" charset="0"/>
            </a:endParaRPr>
          </a:p>
        </p:txBody>
      </p:sp>
      <p:sp>
        <p:nvSpPr>
          <p:cNvPr id="102" name="AutoShape 36"/>
          <p:cNvSpPr>
            <a:spLocks noChangeArrowheads="1"/>
          </p:cNvSpPr>
          <p:nvPr/>
        </p:nvSpPr>
        <p:spPr bwMode="auto">
          <a:xfrm>
            <a:off x="600035" y="3598204"/>
            <a:ext cx="8658285" cy="1300186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cs typeface="Arial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   应用框架</a:t>
            </a:r>
            <a:endParaRPr lang="en-US" altLang="zh-CN" sz="20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900" dirty="0" smtClean="0">
              <a:cs typeface="Arial" charset="0"/>
            </a:endParaRPr>
          </a:p>
          <a:p>
            <a:pPr marL="508953" indent="-264478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200" dirty="0">
              <a:cs typeface="Arial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900075" y="3998271"/>
            <a:ext cx="1700226" cy="8001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系统工程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4" name="AutoShape 74"/>
          <p:cNvSpPr>
            <a:spLocks noChangeArrowheads="1"/>
          </p:cNvSpPr>
          <p:nvPr/>
        </p:nvSpPr>
        <p:spPr bwMode="auto">
          <a:xfrm>
            <a:off x="500021" y="8301061"/>
            <a:ext cx="9101201" cy="900120"/>
          </a:xfrm>
          <a:prstGeom prst="roundRect">
            <a:avLst>
              <a:gd name="adj" fmla="val 7819"/>
            </a:avLst>
          </a:prstGeom>
          <a:solidFill>
            <a:srgbClr val="C0CAD8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C0CAD8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05" name="AutoShape 77"/>
          <p:cNvSpPr>
            <a:spLocks noChangeArrowheads="1"/>
          </p:cNvSpPr>
          <p:nvPr/>
        </p:nvSpPr>
        <p:spPr bwMode="auto">
          <a:xfrm>
            <a:off x="600034" y="2598072"/>
            <a:ext cx="10901439" cy="900119"/>
          </a:xfrm>
          <a:prstGeom prst="roundRect">
            <a:avLst>
              <a:gd name="adj" fmla="val 26111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94A5BD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06" name="AutoShape 79"/>
          <p:cNvSpPr>
            <a:spLocks noChangeArrowheads="1"/>
          </p:cNvSpPr>
          <p:nvPr/>
        </p:nvSpPr>
        <p:spPr bwMode="auto">
          <a:xfrm>
            <a:off x="600034" y="8801128"/>
            <a:ext cx="8920800" cy="300040"/>
          </a:xfrm>
          <a:prstGeom prst="roundRect">
            <a:avLst>
              <a:gd name="adj" fmla="val 26667"/>
            </a:avLst>
          </a:prstGeom>
          <a:solidFill>
            <a:srgbClr val="94A5BD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94A5BD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07" name="AutoShape 81"/>
          <p:cNvSpPr>
            <a:spLocks noChangeArrowheads="1"/>
          </p:cNvSpPr>
          <p:nvPr/>
        </p:nvSpPr>
        <p:spPr bwMode="auto">
          <a:xfrm>
            <a:off x="600034" y="8425525"/>
            <a:ext cx="5500726" cy="302400"/>
          </a:xfrm>
          <a:prstGeom prst="roundRect">
            <a:avLst>
              <a:gd name="adj" fmla="val 26111"/>
            </a:avLst>
          </a:prstGeom>
          <a:solidFill>
            <a:srgbClr val="94A5BD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94A5BD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08" name="Text Box 78"/>
          <p:cNvSpPr txBox="1">
            <a:spLocks noChangeArrowheads="1"/>
          </p:cNvSpPr>
          <p:nvPr/>
        </p:nvSpPr>
        <p:spPr bwMode="auto">
          <a:xfrm>
            <a:off x="700048" y="8801128"/>
            <a:ext cx="8467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OS:               Linux: Redhat,Ubuntu,FreeBSD; Windows; Unix; Solaris, AIX                                      </a:t>
            </a:r>
            <a:endParaRPr lang="zh-CN" altLang="en-US" sz="17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09" name="AutoShape 31"/>
          <p:cNvSpPr>
            <a:spLocks noChangeArrowheads="1"/>
          </p:cNvSpPr>
          <p:nvPr/>
        </p:nvSpPr>
        <p:spPr bwMode="auto">
          <a:xfrm>
            <a:off x="9701236" y="8301063"/>
            <a:ext cx="3035890" cy="900117"/>
          </a:xfrm>
          <a:prstGeom prst="roundRect">
            <a:avLst>
              <a:gd name="adj" fmla="val 15569"/>
            </a:avLst>
          </a:prstGeom>
          <a:solidFill>
            <a:srgbClr val="C0C0C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10007939" y="8385660"/>
            <a:ext cx="2393653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 数据库</a:t>
            </a:r>
            <a:r>
              <a:rPr lang="en-US" altLang="zh-CN" sz="1400" b="1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 </a:t>
            </a:r>
            <a:endParaRPr lang="zh-CN" altLang="en-US" sz="1400" b="1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1" name="AutoShape 34"/>
          <p:cNvSpPr>
            <a:spLocks noChangeArrowheads="1"/>
          </p:cNvSpPr>
          <p:nvPr/>
        </p:nvSpPr>
        <p:spPr bwMode="auto">
          <a:xfrm>
            <a:off x="9801249" y="8718898"/>
            <a:ext cx="802323" cy="377825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9990143" y="8803353"/>
            <a:ext cx="538609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Oracle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3" name="AutoShape 38"/>
          <p:cNvSpPr>
            <a:spLocks noChangeArrowheads="1"/>
          </p:cNvSpPr>
          <p:nvPr/>
        </p:nvSpPr>
        <p:spPr bwMode="auto">
          <a:xfrm>
            <a:off x="10801381" y="8723343"/>
            <a:ext cx="802323" cy="377825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14" name="Text Box 39"/>
          <p:cNvSpPr txBox="1">
            <a:spLocks noChangeArrowheads="1"/>
          </p:cNvSpPr>
          <p:nvPr/>
        </p:nvSpPr>
        <p:spPr bwMode="auto">
          <a:xfrm>
            <a:off x="11034361" y="8812243"/>
            <a:ext cx="448841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CN" sz="1400" dirty="0" err="1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MySQL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5" name="AutoShape 41"/>
          <p:cNvSpPr>
            <a:spLocks noChangeArrowheads="1"/>
          </p:cNvSpPr>
          <p:nvPr/>
        </p:nvSpPr>
        <p:spPr bwMode="auto">
          <a:xfrm>
            <a:off x="11801513" y="8710008"/>
            <a:ext cx="802323" cy="377825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16" name="Text Box 42"/>
          <p:cNvSpPr txBox="1">
            <a:spLocks noChangeArrowheads="1"/>
          </p:cNvSpPr>
          <p:nvPr/>
        </p:nvSpPr>
        <p:spPr bwMode="auto">
          <a:xfrm>
            <a:off x="12132288" y="8807798"/>
            <a:ext cx="269304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ja-JP" sz="14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DB2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7" name="Text Box 78"/>
          <p:cNvSpPr txBox="1">
            <a:spLocks noChangeArrowheads="1"/>
          </p:cNvSpPr>
          <p:nvPr/>
        </p:nvSpPr>
        <p:spPr bwMode="auto">
          <a:xfrm>
            <a:off x="700048" y="8401075"/>
            <a:ext cx="52006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Java</a:t>
            </a:r>
            <a:r>
              <a:rPr lang="zh-CN" altLang="en-US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EE</a:t>
            </a:r>
            <a:r>
              <a:rPr lang="zh-CN" altLang="en-US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应用服务器</a:t>
            </a:r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:    </a:t>
            </a:r>
            <a:r>
              <a:rPr lang="en-US" altLang="zh-CN" sz="1700" dirty="0" err="1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Weblogic;WebSphere;JBoss</a:t>
            </a:r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                                      </a:t>
            </a:r>
            <a:endParaRPr lang="zh-CN" altLang="en-US" sz="17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18" name="AutoShape 81"/>
          <p:cNvSpPr>
            <a:spLocks noChangeArrowheads="1"/>
          </p:cNvSpPr>
          <p:nvPr/>
        </p:nvSpPr>
        <p:spPr bwMode="auto">
          <a:xfrm>
            <a:off x="6176383" y="8425525"/>
            <a:ext cx="3326400" cy="302400"/>
          </a:xfrm>
          <a:prstGeom prst="roundRect">
            <a:avLst>
              <a:gd name="adj" fmla="val 26111"/>
            </a:avLst>
          </a:prstGeom>
          <a:solidFill>
            <a:srgbClr val="94A5BD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94A5BD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19" name="Text Box 78"/>
          <p:cNvSpPr txBox="1">
            <a:spLocks noChangeArrowheads="1"/>
          </p:cNvSpPr>
          <p:nvPr/>
        </p:nvSpPr>
        <p:spPr bwMode="auto">
          <a:xfrm>
            <a:off x="6400800" y="8442583"/>
            <a:ext cx="2923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.NET </a:t>
            </a:r>
            <a:r>
              <a:rPr lang="en-US" altLang="zh-CN" sz="1700" dirty="0" err="1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FrameWrok,Native</a:t>
            </a:r>
            <a:r>
              <a:rPr lang="en-US" altLang="zh-CN" sz="17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 C/C++                                   </a:t>
            </a:r>
            <a:endParaRPr lang="zh-CN" altLang="en-US" sz="17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8001022"/>
            <a:ext cx="400008" cy="1220982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  <a:latin typeface="Calibri"/>
                <a:ea typeface="宋体"/>
              </a:rPr>
              <a:t>基础支撑层</a:t>
            </a:r>
          </a:p>
        </p:txBody>
      </p:sp>
      <p:pic>
        <p:nvPicPr>
          <p:cNvPr id="121" name="Picture 36" descr="Oracle"/>
          <p:cNvPicPr preferRelativeResize="0"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01236" y="8469974"/>
            <a:ext cx="1022350" cy="131128"/>
          </a:xfrm>
          <a:prstGeom prst="rect">
            <a:avLst/>
          </a:prstGeom>
          <a:noFill/>
        </p:spPr>
      </p:pic>
      <p:pic>
        <p:nvPicPr>
          <p:cNvPr id="122" name="Picture 43" descr="ibm_black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8208" y="8401077"/>
            <a:ext cx="613410" cy="257810"/>
          </a:xfrm>
          <a:prstGeom prst="rect">
            <a:avLst/>
          </a:prstGeom>
          <a:noFill/>
        </p:spPr>
      </p:pic>
      <p:sp>
        <p:nvSpPr>
          <p:cNvPr id="123" name="AutoShape 53"/>
          <p:cNvSpPr>
            <a:spLocks noChangeArrowheads="1"/>
          </p:cNvSpPr>
          <p:nvPr/>
        </p:nvSpPr>
        <p:spPr bwMode="auto">
          <a:xfrm>
            <a:off x="600034" y="5000626"/>
            <a:ext cx="8658286" cy="2900383"/>
          </a:xfrm>
          <a:prstGeom prst="roundRect">
            <a:avLst>
              <a:gd name="adj" fmla="val 7819"/>
            </a:avLst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C0CAD8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24" name="AutoShape 58"/>
          <p:cNvSpPr>
            <a:spLocks noChangeArrowheads="1"/>
          </p:cNvSpPr>
          <p:nvPr/>
        </p:nvSpPr>
        <p:spPr bwMode="auto">
          <a:xfrm flipV="1">
            <a:off x="600034" y="8037028"/>
            <a:ext cx="12001584" cy="64007"/>
          </a:xfrm>
          <a:prstGeom prst="roundRect">
            <a:avLst>
              <a:gd name="adj" fmla="val 16667"/>
            </a:avLst>
          </a:prstGeom>
          <a:solidFill>
            <a:srgbClr val="3B78B5"/>
          </a:solidFill>
          <a:ln w="9525">
            <a:noFill/>
            <a:round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3000352" y="3998271"/>
            <a:ext cx="1700226" cy="8001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知识工程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5200641" y="3998271"/>
            <a:ext cx="1700226" cy="8001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综合设计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300918" y="3998271"/>
            <a:ext cx="1700226" cy="8001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质量工程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0" y="5000626"/>
            <a:ext cx="400008" cy="29003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  <a:latin typeface="Calibri"/>
                <a:ea typeface="宋体"/>
              </a:rPr>
              <a:t>平台框架层</a:t>
            </a:r>
          </a:p>
        </p:txBody>
      </p:sp>
      <p:sp>
        <p:nvSpPr>
          <p:cNvPr id="129" name="圆角矩形 128"/>
          <p:cNvSpPr/>
          <p:nvPr/>
        </p:nvSpPr>
        <p:spPr bwMode="auto">
          <a:xfrm>
            <a:off x="1100101" y="5909400"/>
            <a:ext cx="2200290" cy="4000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sz="1700" dirty="0" smtClean="0">
                <a:latin typeface="Arial" charset="0"/>
              </a:rPr>
              <a:t>         用户权限</a:t>
            </a:r>
            <a:endParaRPr lang="zh-CN" altLang="en-US" sz="1700" dirty="0">
              <a:latin typeface="Arial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1100101" y="6409466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zh-CN" altLang="en-US" sz="1700" dirty="0" smtClean="0">
                <a:latin typeface="Arial" charset="0"/>
              </a:rPr>
              <a:t>本体服务</a:t>
            </a:r>
          </a:p>
        </p:txBody>
      </p:sp>
      <p:sp>
        <p:nvSpPr>
          <p:cNvPr id="131" name="圆角矩形 130"/>
          <p:cNvSpPr/>
          <p:nvPr/>
        </p:nvSpPr>
        <p:spPr bwMode="auto">
          <a:xfrm>
            <a:off x="3800457" y="6400811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/>
            <a:r>
              <a:rPr lang="zh-CN" altLang="en-US" sz="1700" dirty="0" smtClean="0">
                <a:latin typeface="Arial" charset="0"/>
              </a:rPr>
              <a:t>组件服务</a:t>
            </a:r>
          </a:p>
        </p:txBody>
      </p:sp>
      <p:sp>
        <p:nvSpPr>
          <p:cNvPr id="132" name="圆角矩形 131"/>
          <p:cNvSpPr/>
          <p:nvPr/>
        </p:nvSpPr>
        <p:spPr bwMode="auto">
          <a:xfrm>
            <a:off x="3800457" y="5900745"/>
            <a:ext cx="2200290" cy="4000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/>
            <a:r>
              <a:rPr lang="zh-CN" altLang="en-US" sz="1700" dirty="0" smtClean="0">
                <a:latin typeface="Arial" charset="0"/>
              </a:rPr>
              <a:t>知识引擎</a:t>
            </a:r>
            <a:endParaRPr lang="zh-CN" altLang="en-US" sz="1700" dirty="0">
              <a:latin typeface="Arial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1100101" y="6909532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zh-CN" altLang="en-US" sz="1700" dirty="0" smtClean="0">
                <a:latin typeface="Arial" charset="0"/>
              </a:rPr>
              <a:t>消息引擎</a:t>
            </a:r>
          </a:p>
        </p:txBody>
      </p:sp>
      <p:sp>
        <p:nvSpPr>
          <p:cNvPr id="134" name="圆角矩形 133"/>
          <p:cNvSpPr/>
          <p:nvPr/>
        </p:nvSpPr>
        <p:spPr bwMode="auto">
          <a:xfrm>
            <a:off x="3800457" y="6900877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zh-CN" altLang="en-US" sz="1700" dirty="0" smtClean="0">
                <a:latin typeface="Arial" charset="0"/>
              </a:rPr>
              <a:t>流程引擎</a:t>
            </a:r>
          </a:p>
        </p:txBody>
      </p:sp>
      <p:sp>
        <p:nvSpPr>
          <p:cNvPr id="135" name="圆角矩形 134"/>
          <p:cNvSpPr/>
          <p:nvPr/>
        </p:nvSpPr>
        <p:spPr bwMode="auto">
          <a:xfrm>
            <a:off x="6500813" y="5909400"/>
            <a:ext cx="2200290" cy="4000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sz="1700" dirty="0" smtClean="0">
                <a:latin typeface="Arial" charset="0"/>
              </a:rPr>
              <a:t>         助手模型</a:t>
            </a:r>
            <a:endParaRPr lang="zh-CN" altLang="en-US" sz="1700" dirty="0" smtClean="0">
              <a:latin typeface="Arial" charset="0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1100101" y="7409598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/>
            <a:r>
              <a:rPr lang="en-US" altLang="zh-CN" sz="1700" dirty="0" smtClean="0">
                <a:latin typeface="Arial" charset="0"/>
              </a:rPr>
              <a:t>SOUL</a:t>
            </a:r>
            <a:r>
              <a:rPr lang="zh-CN" altLang="en-US" sz="1700" dirty="0" smtClean="0">
                <a:latin typeface="Arial" charset="0"/>
              </a:rPr>
              <a:t>卡</a:t>
            </a:r>
          </a:p>
        </p:txBody>
      </p:sp>
      <p:sp>
        <p:nvSpPr>
          <p:cNvPr id="137" name="圆角矩形 136"/>
          <p:cNvSpPr/>
          <p:nvPr/>
        </p:nvSpPr>
        <p:spPr bwMode="auto">
          <a:xfrm>
            <a:off x="6500813" y="6409466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zh-CN" altLang="en-US" sz="1700" dirty="0" smtClean="0">
                <a:latin typeface="Arial" charset="0"/>
              </a:rPr>
              <a:t>统一建模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6500813" y="6909532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zh-CN" altLang="en-US" sz="1700" dirty="0" smtClean="0">
                <a:latin typeface="Arial" charset="0"/>
              </a:rPr>
              <a:t>数据服务</a:t>
            </a:r>
          </a:p>
        </p:txBody>
      </p:sp>
      <p:sp>
        <p:nvSpPr>
          <p:cNvPr id="139" name="Rectangle 40"/>
          <p:cNvSpPr>
            <a:spLocks noChangeArrowheads="1"/>
          </p:cNvSpPr>
          <p:nvPr/>
        </p:nvSpPr>
        <p:spPr bwMode="auto">
          <a:xfrm>
            <a:off x="800061" y="5000626"/>
            <a:ext cx="8601135" cy="300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平台服务</a:t>
            </a:r>
            <a:endParaRPr lang="en-US" altLang="zh-CN" sz="2000" dirty="0"/>
          </a:p>
        </p:txBody>
      </p:sp>
      <p:sp>
        <p:nvSpPr>
          <p:cNvPr id="140" name="圆角矩形 139"/>
          <p:cNvSpPr/>
          <p:nvPr/>
        </p:nvSpPr>
        <p:spPr bwMode="auto">
          <a:xfrm>
            <a:off x="3800457" y="7409598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zh-CN" altLang="en-US" sz="1700" dirty="0" smtClean="0">
                <a:latin typeface="Arial" charset="0"/>
              </a:rPr>
              <a:t>分布资源管理</a:t>
            </a:r>
          </a:p>
        </p:txBody>
      </p:sp>
      <p:sp>
        <p:nvSpPr>
          <p:cNvPr id="141" name="同侧圆角矩形 140"/>
          <p:cNvSpPr/>
          <p:nvPr/>
        </p:nvSpPr>
        <p:spPr bwMode="auto">
          <a:xfrm>
            <a:off x="9401196" y="3600442"/>
            <a:ext cx="2100277" cy="4200554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b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9501209" y="5800732"/>
            <a:ext cx="1900251" cy="20002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。。。</a:t>
            </a:r>
          </a:p>
        </p:txBody>
      </p:sp>
      <p:sp>
        <p:nvSpPr>
          <p:cNvPr id="143" name="矩形 142"/>
          <p:cNvSpPr/>
          <p:nvPr/>
        </p:nvSpPr>
        <p:spPr>
          <a:xfrm>
            <a:off x="9501209" y="3598219"/>
            <a:ext cx="1900251" cy="387799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700" dirty="0" smtClean="0">
                <a:latin typeface="+mn-ea"/>
                <a:ea typeface="+mn-ea"/>
              </a:rPr>
              <a:t>数据中心</a:t>
            </a:r>
            <a:endParaRPr lang="zh-CN" altLang="en-US" sz="1700" dirty="0">
              <a:latin typeface="+mn-ea"/>
              <a:ea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00034" y="2510314"/>
            <a:ext cx="10901439" cy="437043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2000" dirty="0" smtClean="0"/>
              <a:t>业务扩展</a:t>
            </a:r>
            <a:endParaRPr lang="zh-CN" altLang="en-US" sz="2000" dirty="0"/>
          </a:p>
        </p:txBody>
      </p:sp>
      <p:sp>
        <p:nvSpPr>
          <p:cNvPr id="145" name="圆角矩形 144"/>
          <p:cNvSpPr/>
          <p:nvPr/>
        </p:nvSpPr>
        <p:spPr>
          <a:xfrm>
            <a:off x="700048" y="2898112"/>
            <a:ext cx="3402000" cy="519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系统扩展及应用开发接口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4301332" y="2898113"/>
            <a:ext cx="3399640" cy="520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计算资源集成接口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899447" y="2880351"/>
            <a:ext cx="3402000" cy="520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外部系统集成接口</a:t>
            </a:r>
            <a:endParaRPr lang="en-US" altLang="zh-CN" sz="1700" dirty="0" smtClean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0" y="2600310"/>
            <a:ext cx="400008" cy="2298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应用框架</a:t>
            </a:r>
            <a:endParaRPr lang="en-US" altLang="zh-CN" sz="1400" kern="0" dirty="0" smtClean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层</a:t>
            </a:r>
            <a:endParaRPr lang="en-US" altLang="zh-CN" sz="1400" kern="0" dirty="0" smtClea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650" y="992230"/>
            <a:ext cx="392358" cy="14080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128016" tIns="64008" rIns="128016" bIns="64008" rtlCol="0" anchor="ctr" anchorCtr="1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业务系统层</a:t>
            </a:r>
          </a:p>
        </p:txBody>
      </p:sp>
      <p:grpSp>
        <p:nvGrpSpPr>
          <p:cNvPr id="3" name="组合 107"/>
          <p:cNvGrpSpPr/>
          <p:nvPr/>
        </p:nvGrpSpPr>
        <p:grpSpPr>
          <a:xfrm>
            <a:off x="1100100" y="1189255"/>
            <a:ext cx="1800238" cy="1100145"/>
            <a:chOff x="785786" y="785794"/>
            <a:chExt cx="1285884" cy="785818"/>
          </a:xfrm>
        </p:grpSpPr>
        <p:sp>
          <p:nvSpPr>
            <p:cNvPr id="151" name="矩形 150"/>
            <p:cNvSpPr/>
            <p:nvPr/>
          </p:nvSpPr>
          <p:spPr>
            <a:xfrm>
              <a:off x="785786" y="785794"/>
              <a:ext cx="1285884" cy="7858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 defTabSz="128016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kern="0" dirty="0" smtClean="0">
                  <a:solidFill>
                    <a:sysClr val="windowText" lastClr="000000"/>
                  </a:solidFill>
                  <a:latin typeface="Calibri"/>
                  <a:ea typeface="宋体"/>
                </a:rPr>
                <a:t>总体设计系统</a:t>
              </a:r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785786" y="1071546"/>
              <a:ext cx="1214446" cy="1588"/>
            </a:xfrm>
            <a:prstGeom prst="line">
              <a:avLst/>
            </a:prstGeom>
            <a:noFill/>
            <a:ln w="50800" cap="flat" cmpd="thinThick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823612" y="1071546"/>
              <a:ext cx="1248058" cy="49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总体方案设计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总体性能评估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sz="1300" kern="0" dirty="0" smtClean="0">
                  <a:solidFill>
                    <a:sysClr val="windowText" lastClr="000000"/>
                  </a:solidFill>
                </a:rPr>
                <a:t>·······</a:t>
              </a:r>
              <a:endParaRPr lang="zh-CN" altLang="en-US" sz="13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10701368" y="1200126"/>
            <a:ext cx="500066" cy="10522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t" anchorCtr="0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……</a:t>
            </a:r>
          </a:p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……</a:t>
            </a:r>
            <a:endParaRPr lang="zh-CN" altLang="en-US" sz="1400" b="1" kern="0" dirty="0" smtClea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" name="组合 125"/>
          <p:cNvGrpSpPr/>
          <p:nvPr/>
        </p:nvGrpSpPr>
        <p:grpSpPr>
          <a:xfrm>
            <a:off x="3500417" y="1189255"/>
            <a:ext cx="1800238" cy="1100145"/>
            <a:chOff x="642910" y="785794"/>
            <a:chExt cx="1285884" cy="785818"/>
          </a:xfrm>
        </p:grpSpPr>
        <p:sp>
          <p:nvSpPr>
            <p:cNvPr id="156" name="矩形 155"/>
            <p:cNvSpPr/>
            <p:nvPr/>
          </p:nvSpPr>
          <p:spPr>
            <a:xfrm>
              <a:off x="642910" y="785794"/>
              <a:ext cx="1285884" cy="7858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 defTabSz="128016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kern="0" dirty="0" smtClean="0">
                  <a:solidFill>
                    <a:sysClr val="windowText" lastClr="000000"/>
                  </a:solidFill>
                  <a:latin typeface="Calibri"/>
                  <a:ea typeface="宋体"/>
                </a:rPr>
                <a:t>气动系统</a:t>
              </a: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42910" y="1071546"/>
              <a:ext cx="1214446" cy="1588"/>
            </a:xfrm>
            <a:prstGeom prst="line">
              <a:avLst/>
            </a:prstGeom>
            <a:noFill/>
            <a:ln w="50800" cap="flat" cmpd="thinThick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58" name="TextBox 157"/>
            <p:cNvSpPr txBox="1"/>
            <p:nvPr/>
          </p:nvSpPr>
          <p:spPr>
            <a:xfrm>
              <a:off x="680736" y="1071546"/>
              <a:ext cx="1248058" cy="49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方案设计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性能评估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sz="1300" kern="0" dirty="0" smtClean="0">
                  <a:solidFill>
                    <a:sysClr val="windowText" lastClr="000000"/>
                  </a:solidFill>
                </a:rPr>
                <a:t>·······</a:t>
              </a:r>
              <a:endParaRPr lang="zh-CN" altLang="en-US" sz="13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129"/>
          <p:cNvGrpSpPr/>
          <p:nvPr/>
        </p:nvGrpSpPr>
        <p:grpSpPr>
          <a:xfrm>
            <a:off x="5900734" y="1189255"/>
            <a:ext cx="1800238" cy="1100145"/>
            <a:chOff x="785786" y="785794"/>
            <a:chExt cx="1285884" cy="785818"/>
          </a:xfrm>
        </p:grpSpPr>
        <p:sp>
          <p:nvSpPr>
            <p:cNvPr id="160" name="矩形 159"/>
            <p:cNvSpPr/>
            <p:nvPr/>
          </p:nvSpPr>
          <p:spPr>
            <a:xfrm>
              <a:off x="785786" y="785794"/>
              <a:ext cx="1285884" cy="7858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 defTabSz="128016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kern="0" dirty="0" smtClean="0">
                  <a:solidFill>
                    <a:sysClr val="windowText" lastClr="000000"/>
                  </a:solidFill>
                  <a:latin typeface="Calibri"/>
                  <a:ea typeface="宋体"/>
                </a:rPr>
                <a:t>液压传动设计系统</a:t>
              </a:r>
            </a:p>
          </p:txBody>
        </p:sp>
        <p:cxnSp>
          <p:nvCxnSpPr>
            <p:cNvPr id="161" name="直接连接符 160"/>
            <p:cNvCxnSpPr/>
            <p:nvPr/>
          </p:nvCxnSpPr>
          <p:spPr>
            <a:xfrm>
              <a:off x="785786" y="1071546"/>
              <a:ext cx="1214446" cy="1588"/>
            </a:xfrm>
            <a:prstGeom prst="line">
              <a:avLst/>
            </a:prstGeom>
            <a:noFill/>
            <a:ln w="50800" cap="flat" cmpd="thinThick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62" name="TextBox 161"/>
            <p:cNvSpPr txBox="1"/>
            <p:nvPr/>
          </p:nvSpPr>
          <p:spPr>
            <a:xfrm>
              <a:off x="823612" y="1071546"/>
              <a:ext cx="1248058" cy="49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方案设计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效果评估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sz="1300" kern="0" dirty="0" smtClean="0">
                  <a:solidFill>
                    <a:sysClr val="windowText" lastClr="000000"/>
                  </a:solidFill>
                </a:rPr>
                <a:t>·······</a:t>
              </a:r>
              <a:endParaRPr lang="zh-CN" altLang="en-US" sz="13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组合 133"/>
          <p:cNvGrpSpPr/>
          <p:nvPr/>
        </p:nvGrpSpPr>
        <p:grpSpPr>
          <a:xfrm>
            <a:off x="8301051" y="1189255"/>
            <a:ext cx="1800238" cy="1100145"/>
            <a:chOff x="785786" y="785794"/>
            <a:chExt cx="1285884" cy="785818"/>
          </a:xfrm>
        </p:grpSpPr>
        <p:sp>
          <p:nvSpPr>
            <p:cNvPr id="164" name="矩形 163"/>
            <p:cNvSpPr/>
            <p:nvPr/>
          </p:nvSpPr>
          <p:spPr>
            <a:xfrm>
              <a:off x="785786" y="785794"/>
              <a:ext cx="1285884" cy="7858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 defTabSz="128016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500" b="1" kern="0" dirty="0" smtClean="0">
                  <a:solidFill>
                    <a:sysClr val="windowText" lastClr="000000"/>
                  </a:solidFill>
                  <a:latin typeface="Calibri"/>
                  <a:ea typeface="宋体"/>
                </a:rPr>
                <a:t>结构强度系统</a:t>
              </a:r>
            </a:p>
          </p:txBody>
        </p:sp>
        <p:cxnSp>
          <p:nvCxnSpPr>
            <p:cNvPr id="165" name="直接连接符 164"/>
            <p:cNvCxnSpPr/>
            <p:nvPr/>
          </p:nvCxnSpPr>
          <p:spPr>
            <a:xfrm>
              <a:off x="785786" y="1071546"/>
              <a:ext cx="1214446" cy="1588"/>
            </a:xfrm>
            <a:prstGeom prst="line">
              <a:avLst/>
            </a:prstGeom>
            <a:noFill/>
            <a:ln w="50800" cap="flat" cmpd="thinThick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>
              <a:off x="823612" y="1071546"/>
              <a:ext cx="1248058" cy="49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方案设计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zh-CN" altLang="en-US" sz="1300" kern="0" dirty="0" smtClean="0">
                  <a:solidFill>
                    <a:sysClr val="windowText" lastClr="000000"/>
                  </a:solidFill>
                </a:rPr>
                <a:t>测试环境 </a:t>
              </a:r>
              <a:endParaRPr lang="en-US" altLang="zh-CN" sz="1300" kern="0" dirty="0" smtClean="0">
                <a:solidFill>
                  <a:sysClr val="windowText" lastClr="000000"/>
                </a:solidFill>
              </a:endParaRPr>
            </a:p>
            <a:p>
              <a:pPr marL="186690" indent="-186690" defTabSz="128016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zh-CN" sz="1300" kern="0" dirty="0" smtClean="0">
                  <a:solidFill>
                    <a:sysClr val="windowText" lastClr="000000"/>
                  </a:solidFill>
                </a:rPr>
                <a:t>·······</a:t>
              </a:r>
              <a:endParaRPr lang="zh-CN" altLang="en-US" sz="13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600034" y="5300668"/>
            <a:ext cx="4300568" cy="40227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zh-CN" altLang="en-US" sz="1700" dirty="0" smtClean="0"/>
              <a:t>企业服务总线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00629" y="5300666"/>
            <a:ext cx="4100541" cy="40227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zh-CN" altLang="en-US" sz="1700" dirty="0" smtClean="0"/>
              <a:t>组件对象接口集</a:t>
            </a:r>
            <a:endParaRPr lang="zh-CN" altLang="en-US" sz="1700" dirty="0" smtClean="0">
              <a:solidFill>
                <a:schemeClr val="tx1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571116" y="5700719"/>
            <a:ext cx="8830080" cy="2223"/>
          </a:xfrm>
          <a:prstGeom prst="line">
            <a:avLst/>
          </a:prstGeom>
          <a:ln>
            <a:prstDash val="dash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" name="组合 144"/>
          <p:cNvGrpSpPr/>
          <p:nvPr/>
        </p:nvGrpSpPr>
        <p:grpSpPr>
          <a:xfrm>
            <a:off x="9501209" y="3998274"/>
            <a:ext cx="1900251" cy="500066"/>
            <a:chOff x="7786710" y="2786058"/>
            <a:chExt cx="1071569" cy="297658"/>
          </a:xfrm>
        </p:grpSpPr>
        <p:sp>
          <p:nvSpPr>
            <p:cNvPr id="171" name="AutoShape 17"/>
            <p:cNvSpPr>
              <a:spLocks noChangeArrowheads="1"/>
            </p:cNvSpPr>
            <p:nvPr/>
          </p:nvSpPr>
          <p:spPr bwMode="auto">
            <a:xfrm>
              <a:off x="7786710" y="2786058"/>
              <a:ext cx="1071569" cy="297658"/>
            </a:xfrm>
            <a:prstGeom prst="can">
              <a:avLst>
                <a:gd name="adj" fmla="val 2298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A9A9A9">
                    <a:gamma/>
                    <a:tint val="63922"/>
                    <a:invGamma/>
                  </a:srgbClr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A9A9A9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18"/>
            <p:cNvSpPr txBox="1">
              <a:spLocks noChangeArrowheads="1"/>
            </p:cNvSpPr>
            <p:nvPr/>
          </p:nvSpPr>
          <p:spPr bwMode="auto">
            <a:xfrm>
              <a:off x="8061181" y="2897266"/>
              <a:ext cx="571504" cy="128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363D62"/>
                  </a:solidFill>
                  <a:latin typeface="宋体" charset="-122"/>
                  <a:ea typeface="宋体" charset="-122"/>
                </a:rPr>
                <a:t>业务数据</a:t>
              </a:r>
              <a:r>
                <a:rPr lang="en-US" altLang="zh-CN" sz="1400" dirty="0" smtClean="0">
                  <a:solidFill>
                    <a:srgbClr val="363D62"/>
                  </a:solidFill>
                  <a:latin typeface="宋体" charset="-122"/>
                  <a:ea typeface="宋体" charset="-122"/>
                </a:rPr>
                <a:t>1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  <a:ea typeface="宋体" charset="-122"/>
              </a:endParaRPr>
            </a:p>
          </p:txBody>
        </p:sp>
      </p:grpSp>
      <p:sp>
        <p:nvSpPr>
          <p:cNvPr id="173" name="圆角矩形 172"/>
          <p:cNvSpPr/>
          <p:nvPr/>
        </p:nvSpPr>
        <p:spPr bwMode="auto">
          <a:xfrm>
            <a:off x="6500813" y="7409598"/>
            <a:ext cx="2200290" cy="391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+mn-cs"/>
              </a:defRPr>
            </a:lvl9pPr>
          </a:lstStyle>
          <a:p>
            <a:pPr algn="ctr" defTabSz="1280160"/>
            <a:r>
              <a:rPr lang="en-US" altLang="zh-CN" sz="1700" dirty="0" smtClean="0">
                <a:latin typeface="Arial" charset="0"/>
              </a:rPr>
              <a:t>License</a:t>
            </a:r>
            <a:r>
              <a:rPr lang="zh-CN" altLang="en-US" sz="1700" dirty="0" smtClean="0">
                <a:latin typeface="Arial" charset="0"/>
              </a:rPr>
              <a:t>服务</a:t>
            </a:r>
          </a:p>
        </p:txBody>
      </p:sp>
      <p:sp>
        <p:nvSpPr>
          <p:cNvPr id="174" name="AutoShape 17"/>
          <p:cNvSpPr>
            <a:spLocks noChangeArrowheads="1"/>
          </p:cNvSpPr>
          <p:nvPr/>
        </p:nvSpPr>
        <p:spPr bwMode="auto">
          <a:xfrm>
            <a:off x="9701236" y="6574669"/>
            <a:ext cx="1500198" cy="363131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75" name="Text Box 18"/>
          <p:cNvSpPr txBox="1">
            <a:spLocks noChangeArrowheads="1"/>
          </p:cNvSpPr>
          <p:nvPr/>
        </p:nvSpPr>
        <p:spPr bwMode="auto">
          <a:xfrm>
            <a:off x="9701236" y="6685434"/>
            <a:ext cx="1500198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组件库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76" name="AutoShape 17"/>
          <p:cNvSpPr>
            <a:spLocks noChangeArrowheads="1"/>
          </p:cNvSpPr>
          <p:nvPr/>
        </p:nvSpPr>
        <p:spPr bwMode="auto">
          <a:xfrm>
            <a:off x="9701236" y="7337853"/>
            <a:ext cx="1500198" cy="363131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77" name="Text Box 18"/>
          <p:cNvSpPr txBox="1">
            <a:spLocks noChangeArrowheads="1"/>
          </p:cNvSpPr>
          <p:nvPr/>
        </p:nvSpPr>
        <p:spPr bwMode="auto">
          <a:xfrm>
            <a:off x="9701236" y="7400943"/>
            <a:ext cx="1500198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工具库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78" name="AutoShape 17"/>
          <p:cNvSpPr>
            <a:spLocks noChangeArrowheads="1"/>
          </p:cNvSpPr>
          <p:nvPr/>
        </p:nvSpPr>
        <p:spPr bwMode="auto">
          <a:xfrm>
            <a:off x="9701236" y="6974722"/>
            <a:ext cx="1500198" cy="363131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79" name="Text Box 18"/>
          <p:cNvSpPr txBox="1">
            <a:spLocks noChangeArrowheads="1"/>
          </p:cNvSpPr>
          <p:nvPr/>
        </p:nvSpPr>
        <p:spPr bwMode="auto">
          <a:xfrm>
            <a:off x="9701236" y="7037811"/>
            <a:ext cx="1500197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构件库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grpSp>
        <p:nvGrpSpPr>
          <p:cNvPr id="8" name="组合 161"/>
          <p:cNvGrpSpPr/>
          <p:nvPr/>
        </p:nvGrpSpPr>
        <p:grpSpPr>
          <a:xfrm>
            <a:off x="9501209" y="4600574"/>
            <a:ext cx="1900251" cy="500066"/>
            <a:chOff x="7786710" y="2786058"/>
            <a:chExt cx="1071569" cy="297658"/>
          </a:xfrm>
        </p:grpSpPr>
        <p:sp>
          <p:nvSpPr>
            <p:cNvPr id="181" name="AutoShape 17"/>
            <p:cNvSpPr>
              <a:spLocks noChangeArrowheads="1"/>
            </p:cNvSpPr>
            <p:nvPr/>
          </p:nvSpPr>
          <p:spPr bwMode="auto">
            <a:xfrm>
              <a:off x="7786710" y="2786058"/>
              <a:ext cx="1071569" cy="297658"/>
            </a:xfrm>
            <a:prstGeom prst="can">
              <a:avLst>
                <a:gd name="adj" fmla="val 2298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A9A9A9">
                    <a:gamma/>
                    <a:tint val="63922"/>
                    <a:invGamma/>
                  </a:srgbClr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A9A9A9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18"/>
            <p:cNvSpPr txBox="1">
              <a:spLocks noChangeArrowheads="1"/>
            </p:cNvSpPr>
            <p:nvPr/>
          </p:nvSpPr>
          <p:spPr bwMode="auto">
            <a:xfrm>
              <a:off x="8061181" y="2895945"/>
              <a:ext cx="571504" cy="128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363D62"/>
                  </a:solidFill>
                  <a:latin typeface="宋体" charset="-122"/>
                  <a:ea typeface="宋体" charset="-122"/>
                </a:rPr>
                <a:t>业务数据</a:t>
              </a:r>
              <a:r>
                <a:rPr lang="en-US" altLang="zh-CN" sz="1400" dirty="0" smtClean="0">
                  <a:solidFill>
                    <a:srgbClr val="363D62"/>
                  </a:solidFill>
                  <a:latin typeface="宋体" charset="-122"/>
                  <a:ea typeface="宋体" charset="-122"/>
                </a:rPr>
                <a:t>2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  <a:ea typeface="宋体" charset="-122"/>
              </a:endParaRPr>
            </a:p>
          </p:txBody>
        </p:sp>
      </p:grpSp>
      <p:grpSp>
        <p:nvGrpSpPr>
          <p:cNvPr id="9" name="组合 164"/>
          <p:cNvGrpSpPr/>
          <p:nvPr/>
        </p:nvGrpSpPr>
        <p:grpSpPr>
          <a:xfrm>
            <a:off x="9501209" y="5200653"/>
            <a:ext cx="1900251" cy="500066"/>
            <a:chOff x="7786710" y="2786058"/>
            <a:chExt cx="1071569" cy="297658"/>
          </a:xfrm>
        </p:grpSpPr>
        <p:sp>
          <p:nvSpPr>
            <p:cNvPr id="184" name="AutoShape 17"/>
            <p:cNvSpPr>
              <a:spLocks noChangeArrowheads="1"/>
            </p:cNvSpPr>
            <p:nvPr/>
          </p:nvSpPr>
          <p:spPr bwMode="auto">
            <a:xfrm>
              <a:off x="7786710" y="2786058"/>
              <a:ext cx="1071569" cy="297658"/>
            </a:xfrm>
            <a:prstGeom prst="can">
              <a:avLst>
                <a:gd name="adj" fmla="val 2298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A9A9A9">
                    <a:gamma/>
                    <a:tint val="63922"/>
                    <a:invGamma/>
                  </a:srgbClr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A9A9A9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18"/>
            <p:cNvSpPr txBox="1">
              <a:spLocks noChangeArrowheads="1"/>
            </p:cNvSpPr>
            <p:nvPr/>
          </p:nvSpPr>
          <p:spPr bwMode="auto">
            <a:xfrm>
              <a:off x="8061181" y="2905121"/>
              <a:ext cx="571504" cy="128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363D62"/>
                  </a:solidFill>
                  <a:latin typeface="宋体" charset="-122"/>
                  <a:ea typeface="宋体" charset="-122"/>
                </a:rPr>
                <a:t>业务数据</a:t>
              </a:r>
              <a:r>
                <a:rPr lang="en-US" altLang="zh-CN" sz="1400" dirty="0" smtClean="0">
                  <a:solidFill>
                    <a:srgbClr val="363D62"/>
                  </a:solidFill>
                  <a:latin typeface="宋体" charset="-122"/>
                  <a:ea typeface="宋体" charset="-122"/>
                </a:rPr>
                <a:t>…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  <a:ea typeface="宋体" charset="-122"/>
              </a:endParaRPr>
            </a:p>
          </p:txBody>
        </p:sp>
      </p:grpSp>
      <p:sp>
        <p:nvSpPr>
          <p:cNvPr id="186" name="AutoShape 17"/>
          <p:cNvSpPr>
            <a:spLocks noChangeArrowheads="1"/>
          </p:cNvSpPr>
          <p:nvPr/>
        </p:nvSpPr>
        <p:spPr bwMode="auto">
          <a:xfrm>
            <a:off x="9701236" y="6174617"/>
            <a:ext cx="1500198" cy="363131"/>
          </a:xfrm>
          <a:prstGeom prst="can">
            <a:avLst>
              <a:gd name="adj" fmla="val 22986"/>
            </a:avLst>
          </a:prstGeom>
          <a:gradFill rotWithShape="1">
            <a:gsLst>
              <a:gs pos="0">
                <a:srgbClr val="A9A9A9"/>
              </a:gs>
              <a:gs pos="50000">
                <a:srgbClr val="A9A9A9">
                  <a:gamma/>
                  <a:tint val="63922"/>
                  <a:invGamma/>
                </a:srgbClr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A9A9A9">
                <a:gamma/>
                <a:shade val="60000"/>
                <a:invGamma/>
              </a:srgbClr>
            </a:prstShdw>
          </a:effectLst>
        </p:spPr>
        <p:txBody>
          <a:bodyPr lIns="128016" tIns="64008" rIns="128016" bIns="64008"/>
          <a:lstStyle/>
          <a:p>
            <a:endParaRPr lang="zh-CN" altLang="en-US"/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9701236" y="6237706"/>
            <a:ext cx="1500198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363D62"/>
                </a:solidFill>
                <a:latin typeface="宋体" charset="-122"/>
                <a:ea typeface="宋体" charset="-122"/>
              </a:rPr>
              <a:t>模板库</a:t>
            </a:r>
            <a:endParaRPr lang="en-US" altLang="ja-JP" sz="1400" dirty="0">
              <a:solidFill>
                <a:srgbClr val="363D6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9801249" y="5800732"/>
            <a:ext cx="1300172" cy="400053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700" dirty="0" smtClean="0">
                <a:latin typeface="+mn-ea"/>
                <a:ea typeface="+mn-ea"/>
              </a:rPr>
              <a:t>基础库</a:t>
            </a:r>
            <a:endParaRPr lang="zh-CN" altLang="en-US" sz="1700" dirty="0">
              <a:latin typeface="+mn-ea"/>
              <a:ea typeface="+mn-ea"/>
            </a:endParaRPr>
          </a:p>
        </p:txBody>
      </p:sp>
      <p:sp>
        <p:nvSpPr>
          <p:cNvPr id="189" name="AutoShape 6"/>
          <p:cNvSpPr>
            <a:spLocks noChangeArrowheads="1"/>
          </p:cNvSpPr>
          <p:nvPr/>
        </p:nvSpPr>
        <p:spPr bwMode="auto">
          <a:xfrm>
            <a:off x="11601486" y="1000099"/>
            <a:ext cx="1098720" cy="68032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4925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cs typeface="Arial" charset="0"/>
              </a:rPr>
              <a:t> </a:t>
            </a:r>
            <a:endParaRPr lang="zh-CN" altLang="en-US" sz="2200" dirty="0">
              <a:cs typeface="Arial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601531" y="1200126"/>
            <a:ext cx="1200069" cy="646331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700" dirty="0" smtClean="0">
                <a:latin typeface="+mn-ea"/>
                <a:ea typeface="+mn-ea"/>
              </a:rPr>
              <a:t>外部系统集成</a:t>
            </a:r>
          </a:p>
        </p:txBody>
      </p:sp>
      <p:grpSp>
        <p:nvGrpSpPr>
          <p:cNvPr id="10" name="组合 190"/>
          <p:cNvGrpSpPr/>
          <p:nvPr/>
        </p:nvGrpSpPr>
        <p:grpSpPr>
          <a:xfrm>
            <a:off x="11701500" y="2001336"/>
            <a:ext cx="902160" cy="498960"/>
            <a:chOff x="2158071" y="693766"/>
            <a:chExt cx="1186023" cy="333968"/>
          </a:xfrm>
        </p:grpSpPr>
        <p:sp>
          <p:nvSpPr>
            <p:cNvPr id="192" name="圆角矩形 191"/>
            <p:cNvSpPr/>
            <p:nvPr/>
          </p:nvSpPr>
          <p:spPr>
            <a:xfrm>
              <a:off x="2158071" y="693766"/>
              <a:ext cx="1186023" cy="3339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3" name="圆角矩形 7"/>
            <p:cNvSpPr/>
            <p:nvPr/>
          </p:nvSpPr>
          <p:spPr>
            <a:xfrm>
              <a:off x="2167853" y="703548"/>
              <a:ext cx="1166459" cy="314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algn="ctr" defTabSz="653415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500" dirty="0" smtClean="0"/>
                <a:t>PDM</a:t>
              </a:r>
              <a:r>
                <a:rPr lang="zh-CN" altLang="en-US" sz="1500" dirty="0" smtClean="0"/>
                <a:t>系统</a:t>
              </a:r>
              <a:endParaRPr lang="zh-CN" altLang="en-US" sz="1500" dirty="0"/>
            </a:p>
          </p:txBody>
        </p:sp>
      </p:grpSp>
      <p:grpSp>
        <p:nvGrpSpPr>
          <p:cNvPr id="11" name="组合 193"/>
          <p:cNvGrpSpPr/>
          <p:nvPr/>
        </p:nvGrpSpPr>
        <p:grpSpPr>
          <a:xfrm>
            <a:off x="11701500" y="2900349"/>
            <a:ext cx="902160" cy="498960"/>
            <a:chOff x="2158071" y="693766"/>
            <a:chExt cx="1186023" cy="333968"/>
          </a:xfrm>
        </p:grpSpPr>
        <p:sp>
          <p:nvSpPr>
            <p:cNvPr id="195" name="圆角矩形 194"/>
            <p:cNvSpPr/>
            <p:nvPr/>
          </p:nvSpPr>
          <p:spPr>
            <a:xfrm>
              <a:off x="2158071" y="693766"/>
              <a:ext cx="1186023" cy="3339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6" name="圆角矩形 7"/>
            <p:cNvSpPr/>
            <p:nvPr/>
          </p:nvSpPr>
          <p:spPr>
            <a:xfrm>
              <a:off x="2167853" y="703548"/>
              <a:ext cx="1166458" cy="314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algn="ctr" defTabSz="653415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500" dirty="0" smtClean="0"/>
                <a:t>项目管理系统</a:t>
              </a:r>
              <a:endParaRPr lang="zh-CN" altLang="en-US" sz="1500" dirty="0"/>
            </a:p>
          </p:txBody>
        </p:sp>
      </p:grpSp>
      <p:grpSp>
        <p:nvGrpSpPr>
          <p:cNvPr id="12" name="组合 196"/>
          <p:cNvGrpSpPr/>
          <p:nvPr/>
        </p:nvGrpSpPr>
        <p:grpSpPr>
          <a:xfrm>
            <a:off x="11699458" y="3800468"/>
            <a:ext cx="902160" cy="498960"/>
            <a:chOff x="2158071" y="693766"/>
            <a:chExt cx="1186023" cy="333968"/>
          </a:xfrm>
        </p:grpSpPr>
        <p:sp>
          <p:nvSpPr>
            <p:cNvPr id="198" name="圆角矩形 197"/>
            <p:cNvSpPr/>
            <p:nvPr/>
          </p:nvSpPr>
          <p:spPr>
            <a:xfrm>
              <a:off x="2158071" y="693766"/>
              <a:ext cx="1186023" cy="3339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9" name="圆角矩形 7"/>
            <p:cNvSpPr/>
            <p:nvPr/>
          </p:nvSpPr>
          <p:spPr>
            <a:xfrm>
              <a:off x="2167853" y="703550"/>
              <a:ext cx="1166458" cy="314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试验数据</a:t>
              </a:r>
              <a:endParaRPr lang="en-US" altLang="zh-CN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  <a:p>
              <a:pPr algn="ctr"/>
              <a:r>
                <a:rPr lang="zh-CN" altLang="en-US" sz="1500" dirty="0" smtClean="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管理系统</a:t>
              </a:r>
              <a:endParaRPr lang="en-US" altLang="zh-CN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13" name="组合 199"/>
          <p:cNvGrpSpPr/>
          <p:nvPr/>
        </p:nvGrpSpPr>
        <p:grpSpPr>
          <a:xfrm>
            <a:off x="11701500" y="4700587"/>
            <a:ext cx="902160" cy="498960"/>
            <a:chOff x="2158071" y="693766"/>
            <a:chExt cx="1186023" cy="333968"/>
          </a:xfrm>
        </p:grpSpPr>
        <p:sp>
          <p:nvSpPr>
            <p:cNvPr id="201" name="圆角矩形 200"/>
            <p:cNvSpPr/>
            <p:nvPr/>
          </p:nvSpPr>
          <p:spPr>
            <a:xfrm>
              <a:off x="2158071" y="693766"/>
              <a:ext cx="1186023" cy="3339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2" name="圆角矩形 7"/>
            <p:cNvSpPr/>
            <p:nvPr/>
          </p:nvSpPr>
          <p:spPr>
            <a:xfrm>
              <a:off x="2167853" y="703548"/>
              <a:ext cx="1166459" cy="314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algn="ctr" defTabSz="653415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500" dirty="0" smtClean="0"/>
                <a:t>MIS</a:t>
              </a:r>
              <a:r>
                <a:rPr lang="zh-CN" altLang="en-US" sz="1500" dirty="0" smtClean="0"/>
                <a:t>系统</a:t>
              </a:r>
              <a:endParaRPr lang="zh-CN" altLang="en-US" sz="1500" dirty="0"/>
            </a:p>
          </p:txBody>
        </p:sp>
      </p:grpSp>
      <p:grpSp>
        <p:nvGrpSpPr>
          <p:cNvPr id="14" name="组合 202"/>
          <p:cNvGrpSpPr/>
          <p:nvPr/>
        </p:nvGrpSpPr>
        <p:grpSpPr>
          <a:xfrm>
            <a:off x="11701500" y="5700719"/>
            <a:ext cx="902160" cy="498960"/>
            <a:chOff x="2158071" y="693766"/>
            <a:chExt cx="1186023" cy="333968"/>
          </a:xfrm>
        </p:grpSpPr>
        <p:sp>
          <p:nvSpPr>
            <p:cNvPr id="204" name="圆角矩形 203"/>
            <p:cNvSpPr/>
            <p:nvPr/>
          </p:nvSpPr>
          <p:spPr>
            <a:xfrm>
              <a:off x="2158071" y="693766"/>
              <a:ext cx="1186023" cy="3339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5" name="圆角矩形 7"/>
            <p:cNvSpPr/>
            <p:nvPr/>
          </p:nvSpPr>
          <p:spPr>
            <a:xfrm>
              <a:off x="2167853" y="703548"/>
              <a:ext cx="1166458" cy="314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algn="ctr" defTabSz="653415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500" dirty="0" smtClean="0"/>
                <a:t>企业自研系统</a:t>
              </a:r>
              <a:endParaRPr lang="zh-CN" altLang="en-US" sz="1500" dirty="0"/>
            </a:p>
          </p:txBody>
        </p:sp>
      </p:grpSp>
      <p:grpSp>
        <p:nvGrpSpPr>
          <p:cNvPr id="15" name="组合 205"/>
          <p:cNvGrpSpPr/>
          <p:nvPr/>
        </p:nvGrpSpPr>
        <p:grpSpPr>
          <a:xfrm>
            <a:off x="11701500" y="6700851"/>
            <a:ext cx="902160" cy="498960"/>
            <a:chOff x="2158071" y="693766"/>
            <a:chExt cx="1186023" cy="333968"/>
          </a:xfrm>
        </p:grpSpPr>
        <p:sp>
          <p:nvSpPr>
            <p:cNvPr id="207" name="圆角矩形 206"/>
            <p:cNvSpPr/>
            <p:nvPr/>
          </p:nvSpPr>
          <p:spPr>
            <a:xfrm>
              <a:off x="2158071" y="693766"/>
              <a:ext cx="1186023" cy="3339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8" name="圆角矩形 7"/>
            <p:cNvSpPr/>
            <p:nvPr/>
          </p:nvSpPr>
          <p:spPr>
            <a:xfrm>
              <a:off x="2167853" y="703548"/>
              <a:ext cx="1166458" cy="314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algn="ctr" defTabSz="653415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500" dirty="0" smtClean="0"/>
                <a:t>。。。</a:t>
              </a:r>
              <a:endParaRPr lang="zh-CN" altLang="en-US" sz="15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0" y="-58187"/>
            <a:ext cx="12801600" cy="9659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8016" tIns="64008" rIns="128016" bIns="64008"/>
          <a:lstStyle/>
          <a:p>
            <a:pPr algn="ctr" eaLnBrk="1" hangingPunct="1">
              <a:defRPr/>
            </a:pPr>
            <a:endParaRPr lang="zh-CN" alt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69" y="82631"/>
            <a:ext cx="4154996" cy="533485"/>
          </a:xfrm>
          <a:prstGeom prst="rect">
            <a:avLst/>
          </a:prstGeom>
          <a:noFill/>
        </p:spPr>
        <p:txBody>
          <a:bodyPr wrap="none" lIns="101606" tIns="50803" rIns="101606" bIns="50803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j-cs"/>
              </a:rPr>
              <a:t>功能架构图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45" y="700059"/>
            <a:ext cx="11701544" cy="690091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endParaRPr lang="zh-CN" altLang="en-US" sz="15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46" y="2371708"/>
            <a:ext cx="11098576" cy="512924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322" y="2443146"/>
            <a:ext cx="5286413" cy="357190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数据协同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4321" y="6586550"/>
            <a:ext cx="10572825" cy="814392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数据管理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42555" y="657196"/>
            <a:ext cx="6485102" cy="387799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/>
            <a:r>
              <a:rPr lang="zh-CN" altLang="en-US" sz="1700" dirty="0" smtClean="0">
                <a:latin typeface="+mj-ea"/>
                <a:ea typeface="+mj-ea"/>
                <a:cs typeface="Arial Unicode MS" pitchFamily="34" charset="-122"/>
              </a:rPr>
              <a:t>综合设计系统</a:t>
            </a:r>
            <a:endParaRPr lang="zh-CN" altLang="en-US" sz="17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" name="组合 33"/>
          <p:cNvGrpSpPr/>
          <p:nvPr/>
        </p:nvGrpSpPr>
        <p:grpSpPr>
          <a:xfrm>
            <a:off x="1" y="7600970"/>
            <a:ext cx="12737148" cy="2000264"/>
            <a:chOff x="0" y="4679950"/>
            <a:chExt cx="9097963" cy="1906588"/>
          </a:xfrm>
        </p:grpSpPr>
        <p:sp>
          <p:nvSpPr>
            <p:cNvPr id="35" name="AutoShape 74"/>
            <p:cNvSpPr>
              <a:spLocks noChangeArrowheads="1"/>
            </p:cNvSpPr>
            <p:nvPr/>
          </p:nvSpPr>
          <p:spPr bwMode="auto">
            <a:xfrm>
              <a:off x="357188" y="4797425"/>
              <a:ext cx="6500812" cy="1774825"/>
            </a:xfrm>
            <a:prstGeom prst="roundRect">
              <a:avLst>
                <a:gd name="adj" fmla="val 7819"/>
              </a:avLst>
            </a:prstGeom>
            <a:solidFill>
              <a:srgbClr val="C0CAD8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737982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/>
          </p:nvSpPr>
          <p:spPr bwMode="auto">
            <a:xfrm>
              <a:off x="428625" y="6286500"/>
              <a:ext cx="6372225" cy="214313"/>
            </a:xfrm>
            <a:prstGeom prst="roundRect">
              <a:avLst>
                <a:gd name="adj" fmla="val 26667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596371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7" name="AutoShape 81"/>
            <p:cNvSpPr>
              <a:spLocks noChangeArrowheads="1"/>
            </p:cNvSpPr>
            <p:nvPr/>
          </p:nvSpPr>
          <p:spPr bwMode="auto">
            <a:xfrm>
              <a:off x="428625" y="5865813"/>
              <a:ext cx="3929063" cy="368300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596371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500063" y="6286500"/>
              <a:ext cx="6048375" cy="24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OS:               Linux: </a:t>
              </a:r>
              <a:r>
                <a:rPr lang="en-US" altLang="zh-CN" sz="1700" dirty="0" err="1">
                  <a:solidFill>
                    <a:srgbClr val="363D62"/>
                  </a:solidFill>
                  <a:latin typeface="宋体" charset="-122"/>
                </a:rPr>
                <a:t>Redhat,Ubuntu,FreeBSD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; Windows; Unix; Solaris, AIX                                      </a:t>
              </a:r>
              <a:endParaRPr lang="zh-CN" altLang="en-US" sz="17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39" name="AutoShape 31"/>
            <p:cNvSpPr>
              <a:spLocks noChangeArrowheads="1"/>
            </p:cNvSpPr>
            <p:nvPr/>
          </p:nvSpPr>
          <p:spPr bwMode="auto">
            <a:xfrm>
              <a:off x="6929438" y="4797425"/>
              <a:ext cx="2168525" cy="1774825"/>
            </a:xfrm>
            <a:prstGeom prst="roundRect">
              <a:avLst>
                <a:gd name="adj" fmla="val 15569"/>
              </a:avLst>
            </a:prstGeom>
            <a:solidFill>
              <a:srgbClr val="C0C0C0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737373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7148513" y="4941888"/>
              <a:ext cx="1709737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363D62"/>
                  </a:solidFill>
                  <a:latin typeface="宋体" charset="-122"/>
                </a:rPr>
                <a:t> 数据库</a:t>
              </a:r>
              <a:r>
                <a:rPr lang="en-US" altLang="zh-CN" sz="1400" b="1" dirty="0">
                  <a:solidFill>
                    <a:srgbClr val="363D62"/>
                  </a:solidFill>
                  <a:latin typeface="宋体" charset="-122"/>
                </a:rPr>
                <a:t> </a:t>
              </a:r>
              <a:endParaRPr lang="zh-CN" altLang="en-US" sz="1400" b="1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>
              <a:off x="7000875" y="5226050"/>
              <a:ext cx="573088" cy="1165225"/>
            </a:xfrm>
            <a:prstGeom prst="can">
              <a:avLst>
                <a:gd name="adj" fmla="val 2299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C8C8C8"/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656565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7135813" y="5732463"/>
              <a:ext cx="384721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363D62"/>
                  </a:solidFill>
                  <a:latin typeface="宋体" charset="-122"/>
                </a:rPr>
                <a:t>Oracle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7715250" y="5229225"/>
              <a:ext cx="573088" cy="1165225"/>
            </a:xfrm>
            <a:prstGeom prst="can">
              <a:avLst>
                <a:gd name="adj" fmla="val 2299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C8C8C8"/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656565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7881938" y="5738813"/>
              <a:ext cx="320601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dirty="0" err="1">
                  <a:solidFill>
                    <a:srgbClr val="363D62"/>
                  </a:solidFill>
                  <a:latin typeface="宋体" charset="-122"/>
                </a:rPr>
                <a:t>MySQL</a:t>
              </a:r>
              <a:endParaRPr lang="en-US" altLang="ja-JP" sz="14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8429625" y="5219700"/>
              <a:ext cx="573088" cy="1165225"/>
            </a:xfrm>
            <a:prstGeom prst="can">
              <a:avLst>
                <a:gd name="adj" fmla="val 22996"/>
              </a:avLst>
            </a:prstGeom>
            <a:gradFill rotWithShape="1">
              <a:gsLst>
                <a:gs pos="0">
                  <a:srgbClr val="A9A9A9"/>
                </a:gs>
                <a:gs pos="50000">
                  <a:srgbClr val="C8C8C8"/>
                </a:gs>
                <a:gs pos="100000">
                  <a:srgbClr val="A9A9A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656565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8666163" y="5735638"/>
              <a:ext cx="192360" cy="20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solidFill>
                    <a:srgbClr val="363D62"/>
                  </a:solidFill>
                  <a:latin typeface="宋体" charset="-122"/>
                </a:rPr>
                <a:t>DB2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500063" y="5949950"/>
              <a:ext cx="3714750" cy="24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Java</a:t>
              </a:r>
              <a:r>
                <a:rPr lang="zh-CN" altLang="en-US" sz="1700" dirty="0">
                  <a:solidFill>
                    <a:srgbClr val="363D62"/>
                  </a:solidFill>
                  <a:latin typeface="宋体" charset="-122"/>
                </a:rPr>
                <a:t> 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EE</a:t>
              </a:r>
              <a:r>
                <a:rPr lang="zh-CN" altLang="en-US" sz="1700" dirty="0">
                  <a:solidFill>
                    <a:srgbClr val="363D62"/>
                  </a:solidFill>
                  <a:latin typeface="宋体" charset="-122"/>
                </a:rPr>
                <a:t>应用服务器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:    </a:t>
              </a:r>
              <a:r>
                <a:rPr lang="en-US" altLang="zh-CN" sz="1700" dirty="0" err="1">
                  <a:solidFill>
                    <a:srgbClr val="363D62"/>
                  </a:solidFill>
                  <a:latin typeface="宋体" charset="-122"/>
                </a:rPr>
                <a:t>Weblogic;WebSphere;JBoss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                                      </a:t>
              </a:r>
              <a:endParaRPr lang="zh-CN" altLang="en-US" sz="17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48" name="AutoShape 81"/>
            <p:cNvSpPr>
              <a:spLocks noChangeArrowheads="1"/>
            </p:cNvSpPr>
            <p:nvPr/>
          </p:nvSpPr>
          <p:spPr bwMode="auto">
            <a:xfrm>
              <a:off x="4411663" y="5865813"/>
              <a:ext cx="2376487" cy="368300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596371"/>
              </a:prstShdw>
            </a:effectLst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4572000" y="5949950"/>
              <a:ext cx="2087563" cy="24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.NET </a:t>
              </a:r>
              <a:r>
                <a:rPr lang="en-US" altLang="zh-CN" sz="1700" dirty="0" err="1">
                  <a:solidFill>
                    <a:srgbClr val="363D62"/>
                  </a:solidFill>
                  <a:latin typeface="宋体" charset="-122"/>
                </a:rPr>
                <a:t>FrameWrok,Native</a:t>
              </a:r>
              <a:r>
                <a:rPr lang="en-US" altLang="zh-CN" sz="1700" dirty="0">
                  <a:solidFill>
                    <a:srgbClr val="363D62"/>
                  </a:solidFill>
                  <a:latin typeface="宋体" charset="-122"/>
                </a:rPr>
                <a:t> C/C++                                   </a:t>
              </a:r>
              <a:endParaRPr lang="zh-CN" altLang="en-US" sz="1700" dirty="0">
                <a:solidFill>
                  <a:srgbClr val="363D62"/>
                </a:solidFill>
                <a:latin typeface="宋体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0" y="4797425"/>
              <a:ext cx="285750" cy="1789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chemeClr val="tx1"/>
                  </a:solidFill>
                </a:rPr>
                <a:t>基础支撑层</a:t>
              </a:r>
            </a:p>
          </p:txBody>
        </p:sp>
        <p:pic>
          <p:nvPicPr>
            <p:cNvPr id="51" name="Picture 36" descr="Oracle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29438" y="5000625"/>
              <a:ext cx="73025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43" descr="ibm_black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62975" y="4951413"/>
              <a:ext cx="438150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AutoShape 58"/>
            <p:cNvSpPr>
              <a:spLocks noChangeArrowheads="1"/>
            </p:cNvSpPr>
            <p:nvPr/>
          </p:nvSpPr>
          <p:spPr bwMode="auto">
            <a:xfrm flipV="1">
              <a:off x="428625" y="4679950"/>
              <a:ext cx="8572500" cy="44450"/>
            </a:xfrm>
            <a:prstGeom prst="roundRect">
              <a:avLst>
                <a:gd name="adj" fmla="val 16667"/>
              </a:avLst>
            </a:prstGeom>
            <a:solidFill>
              <a:srgbClr val="3B78B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4" name="AutoShape 81"/>
            <p:cNvSpPr>
              <a:spLocks noChangeArrowheads="1"/>
            </p:cNvSpPr>
            <p:nvPr/>
          </p:nvSpPr>
          <p:spPr bwMode="auto">
            <a:xfrm>
              <a:off x="467544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j-ea"/>
                </a:rPr>
                <a:t>Spring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5" name="AutoShape 81"/>
            <p:cNvSpPr>
              <a:spLocks noChangeArrowheads="1"/>
            </p:cNvSpPr>
            <p:nvPr/>
          </p:nvSpPr>
          <p:spPr bwMode="auto">
            <a:xfrm>
              <a:off x="1106955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n-ea"/>
                </a:rPr>
                <a:t>Hibernate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6" name="AutoShape 81"/>
            <p:cNvSpPr>
              <a:spLocks noChangeArrowheads="1"/>
            </p:cNvSpPr>
            <p:nvPr/>
          </p:nvSpPr>
          <p:spPr bwMode="auto">
            <a:xfrm>
              <a:off x="1746366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j-ea"/>
                </a:rPr>
                <a:t>Struts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7" name="AutoShape 81"/>
            <p:cNvSpPr>
              <a:spLocks noChangeArrowheads="1"/>
            </p:cNvSpPr>
            <p:nvPr/>
          </p:nvSpPr>
          <p:spPr bwMode="auto">
            <a:xfrm>
              <a:off x="2385777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>
                  <a:latin typeface="+mj-ea"/>
                  <a:ea typeface="+mj-ea"/>
                </a:rPr>
                <a:t>XFire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8" name="AutoShape 81"/>
            <p:cNvSpPr>
              <a:spLocks noChangeArrowheads="1"/>
            </p:cNvSpPr>
            <p:nvPr/>
          </p:nvSpPr>
          <p:spPr bwMode="auto">
            <a:xfrm>
              <a:off x="3025188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>
                  <a:latin typeface="+mj-ea"/>
                  <a:ea typeface="+mn-ea"/>
                </a:rPr>
                <a:t>EhCache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59" name="AutoShape 81"/>
            <p:cNvSpPr>
              <a:spLocks noChangeArrowheads="1"/>
            </p:cNvSpPr>
            <p:nvPr/>
          </p:nvSpPr>
          <p:spPr bwMode="auto">
            <a:xfrm>
              <a:off x="3664599" y="4850807"/>
              <a:ext cx="504055" cy="93275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>
                  <a:latin typeface="+mj-ea"/>
                  <a:ea typeface="+mj-ea"/>
                </a:rPr>
                <a:t>Log4J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0" name="AutoShape 81"/>
            <p:cNvSpPr>
              <a:spLocks noChangeArrowheads="1"/>
            </p:cNvSpPr>
            <p:nvPr/>
          </p:nvSpPr>
          <p:spPr bwMode="auto">
            <a:xfrm>
              <a:off x="4303713" y="4851400"/>
              <a:ext cx="504825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smtClean="0">
                  <a:latin typeface="+mj-ea"/>
                  <a:ea typeface="+mj-ea"/>
                </a:rPr>
                <a:t>JMS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1" name="AutoShape 81"/>
            <p:cNvSpPr>
              <a:spLocks noChangeArrowheads="1"/>
            </p:cNvSpPr>
            <p:nvPr/>
          </p:nvSpPr>
          <p:spPr bwMode="auto">
            <a:xfrm>
              <a:off x="4943475" y="4851400"/>
              <a:ext cx="503238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 smtClean="0">
                  <a:latin typeface="+mj-ea"/>
                  <a:ea typeface="+mj-ea"/>
                </a:rPr>
                <a:t>Lucene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2" name="AutoShape 81"/>
            <p:cNvSpPr>
              <a:spLocks noChangeArrowheads="1"/>
            </p:cNvSpPr>
            <p:nvPr/>
          </p:nvSpPr>
          <p:spPr bwMode="auto">
            <a:xfrm>
              <a:off x="5583238" y="4851400"/>
              <a:ext cx="503237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 smtClean="0">
                  <a:latin typeface="+mj-ea"/>
                  <a:ea typeface="+mj-ea"/>
                </a:rPr>
                <a:t>Tika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  <p:sp>
          <p:nvSpPr>
            <p:cNvPr id="63" name="AutoShape 81"/>
            <p:cNvSpPr>
              <a:spLocks noChangeArrowheads="1"/>
            </p:cNvSpPr>
            <p:nvPr/>
          </p:nvSpPr>
          <p:spPr bwMode="auto">
            <a:xfrm>
              <a:off x="6223000" y="4851400"/>
              <a:ext cx="503238" cy="931863"/>
            </a:xfrm>
            <a:prstGeom prst="roundRect">
              <a:avLst>
                <a:gd name="adj" fmla="val 26111"/>
              </a:avLst>
            </a:prstGeom>
            <a:solidFill>
              <a:srgbClr val="94A5BD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94A5BD">
                  <a:gamma/>
                  <a:shade val="60000"/>
                  <a:invGamma/>
                </a:srgbClr>
              </a:prstShdw>
            </a:effectLst>
          </p:spPr>
          <p:txBody>
            <a:bodyPr vert="vert27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dirty="0" err="1" smtClean="0">
                  <a:latin typeface="+mj-ea"/>
                  <a:ea typeface="+mj-ea"/>
                </a:rPr>
                <a:t>JFreeChart</a:t>
              </a:r>
              <a:endParaRPr lang="zh-CN" altLang="en-US" sz="1700" dirty="0">
                <a:latin typeface="+mj-ea"/>
                <a:ea typeface="+mj-ea"/>
              </a:endParaRPr>
            </a:p>
          </p:txBody>
        </p:sp>
      </p:grp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11760917" y="700059"/>
            <a:ext cx="997865" cy="690091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4925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28016" tIns="64008" rIns="128016" bIns="64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cs typeface="Arial" charset="0"/>
              </a:rPr>
              <a:t> </a:t>
            </a:r>
            <a:endParaRPr lang="zh-CN" altLang="en-US" sz="2200" dirty="0">
              <a:cs typeface="Arial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687212" y="900085"/>
            <a:ext cx="1154394" cy="646747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00" dirty="0">
                <a:latin typeface="+mn-ea"/>
                <a:ea typeface="+mn-ea"/>
              </a:rPr>
              <a:t>外部系统集成</a:t>
            </a: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11903120" y="1775778"/>
            <a:ext cx="760095" cy="2015807"/>
          </a:xfrm>
          <a:prstGeom prst="roundRect">
            <a:avLst>
              <a:gd name="adj" fmla="val 7819"/>
            </a:avLst>
          </a:prstGeom>
          <a:solidFill>
            <a:srgbClr val="C0CAD8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37982"/>
            </a:prstShdw>
          </a:effectLst>
        </p:spPr>
        <p:txBody>
          <a:bodyPr lIns="128016" tIns="64008" rIns="128016" bIns="64008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" name="AutoShape 17"/>
          <p:cNvSpPr>
            <a:spLocks noChangeArrowheads="1"/>
          </p:cNvSpPr>
          <p:nvPr/>
        </p:nvSpPr>
        <p:spPr bwMode="auto">
          <a:xfrm>
            <a:off x="12060916" y="1775777"/>
            <a:ext cx="471170" cy="1924677"/>
          </a:xfrm>
          <a:prstGeom prst="can">
            <a:avLst>
              <a:gd name="adj" fmla="val 83596"/>
            </a:avLst>
          </a:prstGeom>
          <a:gradFill rotWithShape="1">
            <a:gsLst>
              <a:gs pos="0">
                <a:srgbClr val="A9A9A9"/>
              </a:gs>
              <a:gs pos="50000">
                <a:srgbClr val="C8C8C8"/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656565"/>
            </a:prstShdw>
          </a:effectLst>
        </p:spPr>
        <p:txBody>
          <a:bodyPr lIns="128016" tIns="64008" rIns="128016" bIns="64008"/>
          <a:lstStyle/>
          <a:p>
            <a:pPr algn="ctr"/>
            <a:r>
              <a:rPr lang="en-US" altLang="zh-CN" sz="1400" b="1" dirty="0" smtClean="0"/>
              <a:t>PDM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/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T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D</a:t>
            </a:r>
          </a:p>
          <a:p>
            <a:pPr algn="ctr"/>
            <a:r>
              <a:rPr lang="en-US" altLang="zh-CN" sz="1400" b="1" dirty="0" smtClean="0">
                <a:latin typeface="Calibri" pitchFamily="34" charset="0"/>
              </a:rPr>
              <a:t>M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8" name="AutoShape 74"/>
          <p:cNvSpPr>
            <a:spLocks noChangeArrowheads="1"/>
          </p:cNvSpPr>
          <p:nvPr/>
        </p:nvSpPr>
        <p:spPr bwMode="auto">
          <a:xfrm>
            <a:off x="11903120" y="4093846"/>
            <a:ext cx="760095" cy="2218055"/>
          </a:xfrm>
          <a:prstGeom prst="roundRect">
            <a:avLst>
              <a:gd name="adj" fmla="val 7819"/>
            </a:avLst>
          </a:prstGeom>
          <a:solidFill>
            <a:srgbClr val="C0CAD8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737982"/>
            </a:prstShdw>
          </a:effectLst>
        </p:spPr>
        <p:txBody>
          <a:bodyPr lIns="128016" tIns="64008" rIns="128016" bIns="64008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" name="AutoShape 17"/>
          <p:cNvSpPr>
            <a:spLocks noChangeArrowheads="1"/>
          </p:cNvSpPr>
          <p:nvPr/>
        </p:nvSpPr>
        <p:spPr bwMode="auto">
          <a:xfrm>
            <a:off x="12060916" y="4398329"/>
            <a:ext cx="471170" cy="1802457"/>
          </a:xfrm>
          <a:prstGeom prst="can">
            <a:avLst>
              <a:gd name="adj" fmla="val 78608"/>
            </a:avLst>
          </a:prstGeom>
          <a:gradFill rotWithShape="1">
            <a:gsLst>
              <a:gs pos="0">
                <a:srgbClr val="A9A9A9"/>
              </a:gs>
              <a:gs pos="50000">
                <a:srgbClr val="C8C8C8"/>
              </a:gs>
              <a:gs pos="100000">
                <a:srgbClr val="A9A9A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656565"/>
            </a:prstShdw>
          </a:effectLst>
        </p:spPr>
        <p:txBody>
          <a:bodyPr lIns="128016" tIns="64008" rIns="128016" bIns="64008"/>
          <a:lstStyle/>
          <a:p>
            <a:pPr algn="ctr"/>
            <a:r>
              <a:rPr lang="zh-CN" altLang="en-US" sz="1400" b="1" dirty="0" smtClean="0">
                <a:latin typeface="Calibri" pitchFamily="34" charset="0"/>
              </a:rPr>
              <a:t>其它外部系统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00761" y="2445658"/>
            <a:ext cx="5086385" cy="354678"/>
          </a:xfrm>
          <a:prstGeom prst="rect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流程协同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" name="流程图: 磁盘 86"/>
          <p:cNvSpPr/>
          <p:nvPr/>
        </p:nvSpPr>
        <p:spPr bwMode="auto">
          <a:xfrm>
            <a:off x="1300127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元数据管理</a:t>
            </a:r>
          </a:p>
        </p:txBody>
      </p:sp>
      <p:sp>
        <p:nvSpPr>
          <p:cNvPr id="88" name="流程图: 磁盘 87"/>
          <p:cNvSpPr/>
          <p:nvPr/>
        </p:nvSpPr>
        <p:spPr bwMode="auto">
          <a:xfrm>
            <a:off x="3800457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参数管理</a:t>
            </a:r>
          </a:p>
        </p:txBody>
      </p:sp>
      <p:sp>
        <p:nvSpPr>
          <p:cNvPr id="89" name="流程图: 磁盘 88"/>
          <p:cNvSpPr/>
          <p:nvPr/>
        </p:nvSpPr>
        <p:spPr bwMode="auto">
          <a:xfrm>
            <a:off x="6200774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网格文件管理</a:t>
            </a:r>
          </a:p>
        </p:txBody>
      </p:sp>
      <p:sp>
        <p:nvSpPr>
          <p:cNvPr id="90" name="流程图: 磁盘 89"/>
          <p:cNvSpPr/>
          <p:nvPr/>
        </p:nvSpPr>
        <p:spPr bwMode="auto">
          <a:xfrm>
            <a:off x="8601090" y="6772289"/>
            <a:ext cx="1500198" cy="600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algn="ctr" defTabSz="1280160"/>
            <a:r>
              <a:rPr lang="zh-CN" altLang="en-US" sz="15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过程文件管理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471446" y="1100112"/>
            <a:ext cx="11098576" cy="112872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专业应用系统</a:t>
            </a:r>
            <a:endParaRPr lang="zh-CN" altLang="en-US" sz="15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-42" y="2371708"/>
            <a:ext cx="400050" cy="5143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chemeClr val="tx1"/>
                </a:solidFill>
              </a:rPr>
              <a:t>应用框架层</a:t>
            </a:r>
            <a:endParaRPr lang="zh-CN" altLang="en-US" sz="1400" kern="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0" y="1085825"/>
            <a:ext cx="4000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128016" tIns="64008" rIns="128016" bIns="64008" rtlCol="0" anchor="ctr" anchorCtr="1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业务系统层</a:t>
            </a:r>
          </a:p>
        </p:txBody>
      </p:sp>
      <p:sp>
        <p:nvSpPr>
          <p:cNvPr id="8" name="矩形 7"/>
          <p:cNvSpPr/>
          <p:nvPr/>
        </p:nvSpPr>
        <p:spPr>
          <a:xfrm>
            <a:off x="612334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8748041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n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3321600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6038774" y="1443014"/>
            <a:ext cx="2369429" cy="62845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br>
              <a:rPr lang="en-US" altLang="zh-CN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15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</a:t>
            </a:r>
            <a:r>
              <a:rPr lang="zh-CN" altLang="en-US" sz="15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系统</a:t>
            </a: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22" y="2871774"/>
            <a:ext cx="10572824" cy="3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4850"/>
            <a:ext cx="12115800" cy="88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471" y="82632"/>
            <a:ext cx="3795899" cy="533475"/>
          </a:xfrm>
          <a:prstGeom prst="rect">
            <a:avLst/>
          </a:prstGeom>
          <a:noFill/>
        </p:spPr>
        <p:txBody>
          <a:bodyPr wrap="none" lIns="101594" tIns="50798" rIns="101594" bIns="50798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综合设计系统总体用例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0" y="-58186"/>
            <a:ext cx="12801600" cy="96593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8001" tIns="64001" rIns="128001" bIns="64001"/>
          <a:lstStyle/>
          <a:p>
            <a:pPr algn="ctr" eaLnBrk="1" hangingPunct="1">
              <a:defRPr/>
            </a:pPr>
            <a:endParaRPr lang="zh-CN" alt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14471" y="82632"/>
            <a:ext cx="3795899" cy="533475"/>
          </a:xfrm>
          <a:prstGeom prst="rect">
            <a:avLst/>
          </a:prstGeom>
          <a:noFill/>
        </p:spPr>
        <p:txBody>
          <a:bodyPr wrap="none" lIns="101594" tIns="50798" rIns="101594" bIns="50798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综合设计系统总体用例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07"/>
          <p:cNvGrpSpPr/>
          <p:nvPr/>
        </p:nvGrpSpPr>
        <p:grpSpPr>
          <a:xfrm>
            <a:off x="0" y="800072"/>
            <a:ext cx="12801601" cy="8501122"/>
            <a:chOff x="0" y="857232"/>
            <a:chExt cx="9144000" cy="5572143"/>
          </a:xfrm>
        </p:grpSpPr>
        <p:grpSp>
          <p:nvGrpSpPr>
            <p:cNvPr id="4" name="组合 382"/>
            <p:cNvGrpSpPr/>
            <p:nvPr/>
          </p:nvGrpSpPr>
          <p:grpSpPr>
            <a:xfrm>
              <a:off x="7990818" y="857232"/>
              <a:ext cx="1153182" cy="5572143"/>
              <a:chOff x="7990818" y="857232"/>
              <a:chExt cx="1153182" cy="5572143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7990818" y="857232"/>
                <a:ext cx="1153182" cy="5277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外部系统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990818" y="1443644"/>
                <a:ext cx="1153154" cy="4985731"/>
              </a:xfrm>
              <a:prstGeom prst="rect">
                <a:avLst/>
              </a:prstGeom>
              <a:gradFill flip="none" rotWithShape="1">
                <a:gsLst>
                  <a:gs pos="0">
                    <a:schemeClr val="dk1">
                      <a:tint val="66000"/>
                      <a:satMod val="160000"/>
                    </a:schemeClr>
                  </a:gs>
                  <a:gs pos="50000">
                    <a:schemeClr val="dk1">
                      <a:tint val="44500"/>
                      <a:satMod val="160000"/>
                    </a:schemeClr>
                  </a:gs>
                  <a:gs pos="100000">
                    <a:schemeClr val="dk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383"/>
            <p:cNvGrpSpPr/>
            <p:nvPr/>
          </p:nvGrpSpPr>
          <p:grpSpPr>
            <a:xfrm>
              <a:off x="4429124" y="857234"/>
              <a:ext cx="1785950" cy="5572137"/>
              <a:chOff x="4429124" y="857234"/>
              <a:chExt cx="1785950" cy="5572137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4429124" y="857234"/>
                <a:ext cx="1785950" cy="5277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72576" tIns="36288" rIns="72576" bIns="36288" rtlCol="0" anchor="ctr"/>
              <a:lstStyle/>
              <a:p>
                <a:pPr algn="ctr"/>
                <a:r>
                  <a:rPr lang="zh-CN" altLang="en-US" sz="17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统一运行环境</a:t>
                </a:r>
                <a:endParaRPr lang="zh-CN" altLang="en-US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4429124" y="1443646"/>
                <a:ext cx="1785950" cy="49857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72576" tIns="36288" rIns="72576" bIns="36288"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384"/>
            <p:cNvGrpSpPr/>
            <p:nvPr/>
          </p:nvGrpSpPr>
          <p:grpSpPr>
            <a:xfrm>
              <a:off x="6215074" y="857232"/>
              <a:ext cx="1775745" cy="5572143"/>
              <a:chOff x="6215074" y="857232"/>
              <a:chExt cx="1775745" cy="5572143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6215074" y="857232"/>
                <a:ext cx="1775745" cy="5277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组件</a:t>
                </a:r>
                <a:r>
                  <a:rPr lang="zh-CN" altLang="en-US" sz="17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封装环境</a:t>
                </a: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215075" y="1443645"/>
                <a:ext cx="1775744" cy="49857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385"/>
            <p:cNvGrpSpPr/>
            <p:nvPr/>
          </p:nvGrpSpPr>
          <p:grpSpPr>
            <a:xfrm>
              <a:off x="2428860" y="857234"/>
              <a:ext cx="2000263" cy="5572141"/>
              <a:chOff x="2428860" y="857234"/>
              <a:chExt cx="2000263" cy="5572141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2428860" y="857234"/>
                <a:ext cx="2000263" cy="5277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7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专业设计环境</a:t>
                </a:r>
              </a:p>
              <a:p>
                <a:pPr algn="ctr"/>
                <a:endParaRPr lang="zh-CN" altLang="en-US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428860" y="1443646"/>
                <a:ext cx="2000263" cy="49857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386"/>
            <p:cNvGrpSpPr/>
            <p:nvPr/>
          </p:nvGrpSpPr>
          <p:grpSpPr>
            <a:xfrm>
              <a:off x="0" y="857258"/>
              <a:ext cx="857224" cy="5572115"/>
              <a:chOff x="0" y="857258"/>
              <a:chExt cx="857224" cy="5572115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0" y="1428736"/>
                <a:ext cx="832699" cy="1785926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管理者</a:t>
                </a:r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0" y="2823871"/>
                <a:ext cx="832699" cy="2319641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资深设计师</a:t>
                </a: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0" y="4556386"/>
                <a:ext cx="832699" cy="1872987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endPara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设计师</a:t>
                </a: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0" y="857258"/>
                <a:ext cx="832699" cy="500040"/>
              </a:xfrm>
              <a:prstGeom prst="rect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-1941097" y="3631053"/>
                <a:ext cx="5572115" cy="24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 bwMode="auto">
            <a:xfrm>
              <a:off x="832698" y="1428736"/>
              <a:ext cx="1596162" cy="500063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72576" tIns="36288" rIns="72576" bIns="36288" rtlCol="0" anchor="ctr"/>
            <a:lstStyle/>
            <a:p>
              <a:pPr algn="ctr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0" y="4556386"/>
              <a:ext cx="9144000" cy="14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0" y="2822430"/>
              <a:ext cx="9144000" cy="14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 bwMode="auto">
            <a:xfrm>
              <a:off x="949073" y="1512778"/>
              <a:ext cx="642942" cy="38828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工作包领取</a:t>
              </a:r>
            </a:p>
          </p:txBody>
        </p:sp>
        <p:grpSp>
          <p:nvGrpSpPr>
            <p:cNvPr id="18" name="组合 387"/>
            <p:cNvGrpSpPr/>
            <p:nvPr/>
          </p:nvGrpSpPr>
          <p:grpSpPr>
            <a:xfrm>
              <a:off x="321358" y="1693951"/>
              <a:ext cx="214259" cy="518459"/>
              <a:chOff x="321358" y="1693951"/>
              <a:chExt cx="214259" cy="518459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373195" y="1693951"/>
                <a:ext cx="103674" cy="12961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321358" y="1888373"/>
                <a:ext cx="207348" cy="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30" idx="4"/>
              </p:cNvCxnSpPr>
              <p:nvPr/>
            </p:nvCxnSpPr>
            <p:spPr>
              <a:xfrm rot="5400000">
                <a:off x="295417" y="1953325"/>
                <a:ext cx="259230" cy="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308388" y="2095766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6200000" flipV="1">
                <a:off x="418972" y="2095766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388"/>
            <p:cNvGrpSpPr/>
            <p:nvPr/>
          </p:nvGrpSpPr>
          <p:grpSpPr>
            <a:xfrm>
              <a:off x="321358" y="3767784"/>
              <a:ext cx="214259" cy="518459"/>
              <a:chOff x="321358" y="3767784"/>
              <a:chExt cx="214259" cy="518459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373195" y="3767784"/>
                <a:ext cx="103674" cy="12961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321358" y="3962207"/>
                <a:ext cx="207348" cy="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6" idx="4"/>
              </p:cNvCxnSpPr>
              <p:nvPr/>
            </p:nvCxnSpPr>
            <p:spPr>
              <a:xfrm rot="5400000">
                <a:off x="295417" y="4027158"/>
                <a:ext cx="259230" cy="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5400000">
                <a:off x="308388" y="4169599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16200000" flipV="1">
                <a:off x="418972" y="4169599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89"/>
            <p:cNvGrpSpPr/>
            <p:nvPr/>
          </p:nvGrpSpPr>
          <p:grpSpPr>
            <a:xfrm>
              <a:off x="285720" y="5357812"/>
              <a:ext cx="214259" cy="518459"/>
              <a:chOff x="285720" y="5357812"/>
              <a:chExt cx="214259" cy="518459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337557" y="5357812"/>
                <a:ext cx="103674" cy="129615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85720" y="5552235"/>
                <a:ext cx="207348" cy="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42" idx="4"/>
              </p:cNvCxnSpPr>
              <p:nvPr/>
            </p:nvCxnSpPr>
            <p:spPr>
              <a:xfrm rot="5400000">
                <a:off x="259779" y="5617186"/>
                <a:ext cx="259230" cy="1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272750" y="5759627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6200000" flipV="1">
                <a:off x="383334" y="5759627"/>
                <a:ext cx="129615" cy="103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椭圆 46"/>
            <p:cNvSpPr/>
            <p:nvPr/>
          </p:nvSpPr>
          <p:spPr bwMode="auto">
            <a:xfrm>
              <a:off x="1000100" y="2121500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任务分派</a:t>
              </a: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857224" y="857232"/>
              <a:ext cx="1571636" cy="5277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00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过程管理</a:t>
              </a:r>
            </a:p>
          </p:txBody>
        </p:sp>
        <p:cxnSp>
          <p:nvCxnSpPr>
            <p:cNvPr id="52" name="直接箭头连接符 51"/>
            <p:cNvCxnSpPr>
              <a:endCxn id="27" idx="2"/>
            </p:cNvCxnSpPr>
            <p:nvPr/>
          </p:nvCxnSpPr>
          <p:spPr>
            <a:xfrm flipV="1">
              <a:off x="591883" y="1706919"/>
              <a:ext cx="357190" cy="234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7"/>
              <a:endCxn id="129" idx="2"/>
            </p:cNvCxnSpPr>
            <p:nvPr/>
          </p:nvCxnSpPr>
          <p:spPr>
            <a:xfrm rot="5400000" flipH="1" flipV="1">
              <a:off x="1542839" y="1838626"/>
              <a:ext cx="269790" cy="379654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27" idx="6"/>
              <a:endCxn id="110" idx="2"/>
            </p:cNvCxnSpPr>
            <p:nvPr/>
          </p:nvCxnSpPr>
          <p:spPr>
            <a:xfrm>
              <a:off x="1592015" y="1706920"/>
              <a:ext cx="6337571" cy="7569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/>
            <p:cNvSpPr/>
            <p:nvPr/>
          </p:nvSpPr>
          <p:spPr bwMode="auto">
            <a:xfrm>
              <a:off x="7929586" y="1571612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发布任务</a:t>
              </a:r>
            </a:p>
          </p:txBody>
        </p:sp>
        <p:grpSp>
          <p:nvGrpSpPr>
            <p:cNvPr id="41" name="组合 390"/>
            <p:cNvGrpSpPr/>
            <p:nvPr/>
          </p:nvGrpSpPr>
          <p:grpSpPr>
            <a:xfrm>
              <a:off x="8471288" y="1571612"/>
              <a:ext cx="516625" cy="558925"/>
              <a:chOff x="8471288" y="1571612"/>
              <a:chExt cx="516625" cy="558925"/>
            </a:xfrm>
          </p:grpSpPr>
          <p:grpSp>
            <p:nvGrpSpPr>
              <p:cNvPr id="48" name="组合 591"/>
              <p:cNvGrpSpPr/>
              <p:nvPr/>
            </p:nvGrpSpPr>
            <p:grpSpPr>
              <a:xfrm>
                <a:off x="8715404" y="1571612"/>
                <a:ext cx="214314" cy="285752"/>
                <a:chOff x="-985889" y="2279639"/>
                <a:chExt cx="295276" cy="571504"/>
              </a:xfrm>
            </p:grpSpPr>
            <p:sp>
              <p:nvSpPr>
                <p:cNvPr id="112" name="椭圆 111"/>
                <p:cNvSpPr/>
                <p:nvPr/>
              </p:nvSpPr>
              <p:spPr bwMode="auto">
                <a:xfrm>
                  <a:off x="-914451" y="2279639"/>
                  <a:ext cx="142876" cy="142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 dirty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-985889" y="2493953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>
                  <a:stCxn id="112" idx="4"/>
                </p:cNvCxnSpPr>
                <p:nvPr/>
              </p:nvCxnSpPr>
              <p:spPr>
                <a:xfrm rot="5400000">
                  <a:off x="-985889" y="2565391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 rot="5400000">
                  <a:off x="-985889" y="2708267"/>
                  <a:ext cx="142876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 rot="16200000" flipV="1">
                  <a:off x="-833489" y="2708267"/>
                  <a:ext cx="142876" cy="142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矩形 116"/>
              <p:cNvSpPr/>
              <p:nvPr/>
            </p:nvSpPr>
            <p:spPr>
              <a:xfrm>
                <a:off x="8471288" y="1928802"/>
                <a:ext cx="516625" cy="201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科技处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25" name="直接箭头连接符 124"/>
            <p:cNvCxnSpPr>
              <a:stCxn id="27" idx="4"/>
              <a:endCxn id="47" idx="0"/>
            </p:cNvCxnSpPr>
            <p:nvPr/>
          </p:nvCxnSpPr>
          <p:spPr>
            <a:xfrm rot="16200000" flipH="1">
              <a:off x="1167978" y="2003626"/>
              <a:ext cx="220440" cy="153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/>
            <p:cNvSpPr/>
            <p:nvPr/>
          </p:nvSpPr>
          <p:spPr bwMode="auto">
            <a:xfrm>
              <a:off x="1867561" y="1746902"/>
              <a:ext cx="571504" cy="293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数据分派</a:t>
              </a:r>
            </a:p>
          </p:txBody>
        </p:sp>
        <p:sp>
          <p:nvSpPr>
            <p:cNvPr id="135" name="椭圆 134"/>
            <p:cNvSpPr/>
            <p:nvPr/>
          </p:nvSpPr>
          <p:spPr bwMode="auto">
            <a:xfrm>
              <a:off x="1867561" y="2074675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流程任务</a:t>
              </a:r>
            </a:p>
          </p:txBody>
        </p:sp>
        <p:cxnSp>
          <p:nvCxnSpPr>
            <p:cNvPr id="136" name="直接箭头连接符 135"/>
            <p:cNvCxnSpPr>
              <a:stCxn id="47" idx="6"/>
              <a:endCxn id="135" idx="2"/>
            </p:cNvCxnSpPr>
            <p:nvPr/>
          </p:nvCxnSpPr>
          <p:spPr>
            <a:xfrm flipV="1">
              <a:off x="1571603" y="2217551"/>
              <a:ext cx="295959" cy="4682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/>
            <p:cNvSpPr/>
            <p:nvPr/>
          </p:nvSpPr>
          <p:spPr bwMode="auto">
            <a:xfrm>
              <a:off x="847019" y="5258757"/>
              <a:ext cx="510271" cy="64618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数据流程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任务查看</a:t>
              </a:r>
            </a:p>
          </p:txBody>
        </p:sp>
        <p:sp>
          <p:nvSpPr>
            <p:cNvPr id="141" name="椭圆 140"/>
            <p:cNvSpPr/>
            <p:nvPr/>
          </p:nvSpPr>
          <p:spPr bwMode="auto">
            <a:xfrm>
              <a:off x="1663453" y="5680179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锁定</a:t>
              </a:r>
            </a:p>
          </p:txBody>
        </p:sp>
        <p:sp>
          <p:nvSpPr>
            <p:cNvPr id="142" name="椭圆 141"/>
            <p:cNvSpPr/>
            <p:nvPr/>
          </p:nvSpPr>
          <p:spPr bwMode="auto">
            <a:xfrm>
              <a:off x="2990159" y="5399231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</a:p>
          </p:txBody>
        </p:sp>
        <p:sp>
          <p:nvSpPr>
            <p:cNvPr id="143" name="椭圆 142"/>
            <p:cNvSpPr/>
            <p:nvPr/>
          </p:nvSpPr>
          <p:spPr bwMode="auto">
            <a:xfrm>
              <a:off x="2479887" y="4696860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工程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仿真</a:t>
              </a: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3806593" y="5773829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仿真</a:t>
              </a:r>
            </a:p>
          </p:txBody>
        </p:sp>
        <p:sp>
          <p:nvSpPr>
            <p:cNvPr id="145" name="椭圆 144"/>
            <p:cNvSpPr/>
            <p:nvPr/>
          </p:nvSpPr>
          <p:spPr bwMode="auto">
            <a:xfrm>
              <a:off x="2479887" y="591430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虚拟现实</a:t>
              </a:r>
            </a:p>
          </p:txBody>
        </p:sp>
        <p:cxnSp>
          <p:nvCxnSpPr>
            <p:cNvPr id="146" name="直接箭头连接符 145"/>
            <p:cNvCxnSpPr>
              <a:stCxn id="142" idx="1"/>
              <a:endCxn id="143" idx="4"/>
            </p:cNvCxnSpPr>
            <p:nvPr/>
          </p:nvCxnSpPr>
          <p:spPr>
            <a:xfrm rot="16200000" flipV="1">
              <a:off x="2690514" y="5057738"/>
              <a:ext cx="458466" cy="30821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0" idx="6"/>
              <a:endCxn id="141" idx="2"/>
            </p:cNvCxnSpPr>
            <p:nvPr/>
          </p:nvCxnSpPr>
          <p:spPr>
            <a:xfrm>
              <a:off x="1357289" y="5581847"/>
              <a:ext cx="306164" cy="2412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 bwMode="auto">
            <a:xfrm>
              <a:off x="4572000" y="4837334"/>
              <a:ext cx="612326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DRM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2" name="直接箭头连接符 151"/>
            <p:cNvCxnSpPr>
              <a:stCxn id="141" idx="5"/>
              <a:endCxn id="142" idx="2"/>
            </p:cNvCxnSpPr>
            <p:nvPr/>
          </p:nvCxnSpPr>
          <p:spPr>
            <a:xfrm rot="5400000" flipH="1" flipV="1">
              <a:off x="2379721" y="5313647"/>
              <a:ext cx="381977" cy="838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2" idx="5"/>
              <a:endCxn id="144" idx="1"/>
            </p:cNvCxnSpPr>
            <p:nvPr/>
          </p:nvCxnSpPr>
          <p:spPr>
            <a:xfrm rot="16200000" flipH="1">
              <a:off x="3597857" y="5523245"/>
              <a:ext cx="172540" cy="412321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42" idx="3"/>
              <a:endCxn id="145" idx="0"/>
            </p:cNvCxnSpPr>
            <p:nvPr/>
          </p:nvCxnSpPr>
          <p:spPr>
            <a:xfrm rot="5400000">
              <a:off x="2784163" y="5624611"/>
              <a:ext cx="271167" cy="30821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/>
            <p:cNvSpPr/>
            <p:nvPr/>
          </p:nvSpPr>
          <p:spPr bwMode="auto">
            <a:xfrm>
              <a:off x="5388434" y="5165107"/>
              <a:ext cx="816434" cy="2809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高性能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计算集群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椭圆 180"/>
            <p:cNvSpPr/>
            <p:nvPr/>
          </p:nvSpPr>
          <p:spPr bwMode="auto">
            <a:xfrm>
              <a:off x="4520973" y="6101602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参数解析</a:t>
              </a:r>
            </a:p>
          </p:txBody>
        </p:sp>
        <p:sp>
          <p:nvSpPr>
            <p:cNvPr id="182" name="椭圆 181"/>
            <p:cNvSpPr/>
            <p:nvPr/>
          </p:nvSpPr>
          <p:spPr bwMode="auto">
            <a:xfrm>
              <a:off x="5490489" y="6054777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数据管理</a:t>
              </a:r>
            </a:p>
          </p:txBody>
        </p:sp>
        <p:cxnSp>
          <p:nvCxnSpPr>
            <p:cNvPr id="186" name="直接箭头连接符 185"/>
            <p:cNvCxnSpPr>
              <a:stCxn id="171" idx="0"/>
              <a:endCxn id="151" idx="5"/>
            </p:cNvCxnSpPr>
            <p:nvPr/>
          </p:nvCxnSpPr>
          <p:spPr>
            <a:xfrm rot="16200000" flipV="1">
              <a:off x="5403718" y="4772174"/>
              <a:ext cx="83868" cy="70199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/>
            <p:cNvCxnSpPr>
              <a:stCxn id="171" idx="3"/>
              <a:endCxn id="181" idx="7"/>
            </p:cNvCxnSpPr>
            <p:nvPr/>
          </p:nvCxnSpPr>
          <p:spPr>
            <a:xfrm rot="5400000">
              <a:off x="4889121" y="5524571"/>
              <a:ext cx="738538" cy="4992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/>
            <p:cNvCxnSpPr>
              <a:stCxn id="181" idx="6"/>
              <a:endCxn id="182" idx="2"/>
            </p:cNvCxnSpPr>
            <p:nvPr/>
          </p:nvCxnSpPr>
          <p:spPr>
            <a:xfrm flipV="1">
              <a:off x="5092476" y="6197654"/>
              <a:ext cx="398013" cy="46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椭圆 209"/>
            <p:cNvSpPr/>
            <p:nvPr/>
          </p:nvSpPr>
          <p:spPr bwMode="auto">
            <a:xfrm>
              <a:off x="3551457" y="2355623"/>
              <a:ext cx="785818" cy="3933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搭建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专业设计环境</a:t>
              </a:r>
            </a:p>
          </p:txBody>
        </p:sp>
        <p:sp>
          <p:nvSpPr>
            <p:cNvPr id="211" name="椭圆 210"/>
            <p:cNvSpPr/>
            <p:nvPr/>
          </p:nvSpPr>
          <p:spPr bwMode="auto">
            <a:xfrm>
              <a:off x="7123357" y="3198468"/>
              <a:ext cx="867461" cy="23412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自研程序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椭圆 212"/>
            <p:cNvSpPr/>
            <p:nvPr/>
          </p:nvSpPr>
          <p:spPr bwMode="auto">
            <a:xfrm>
              <a:off x="6562059" y="5446056"/>
              <a:ext cx="66335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界面封装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8" name="直接箭头连接符 217"/>
            <p:cNvCxnSpPr>
              <a:stCxn id="401" idx="0"/>
              <a:endCxn id="109" idx="3"/>
            </p:cNvCxnSpPr>
            <p:nvPr/>
          </p:nvCxnSpPr>
          <p:spPr>
            <a:xfrm rot="16200000" flipV="1">
              <a:off x="5389716" y="4639607"/>
              <a:ext cx="1920991" cy="66504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>
              <a:stCxn id="470" idx="6"/>
              <a:endCxn id="109" idx="2"/>
            </p:cNvCxnSpPr>
            <p:nvPr/>
          </p:nvCxnSpPr>
          <p:spPr>
            <a:xfrm flipV="1">
              <a:off x="4214810" y="3596479"/>
              <a:ext cx="1990058" cy="140474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/>
            <p:cNvCxnSpPr>
              <a:stCxn id="109" idx="3"/>
              <a:endCxn id="213" idx="0"/>
            </p:cNvCxnSpPr>
            <p:nvPr/>
          </p:nvCxnSpPr>
          <p:spPr>
            <a:xfrm rot="16200000" flipH="1">
              <a:off x="5738501" y="4290822"/>
              <a:ext cx="1733693" cy="576776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>
              <a:stCxn id="210" idx="6"/>
              <a:endCxn id="109" idx="1"/>
            </p:cNvCxnSpPr>
            <p:nvPr/>
          </p:nvCxnSpPr>
          <p:spPr>
            <a:xfrm>
              <a:off x="4337275" y="2552287"/>
              <a:ext cx="1979685" cy="928307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椭圆 285"/>
            <p:cNvSpPr/>
            <p:nvPr/>
          </p:nvSpPr>
          <p:spPr bwMode="auto">
            <a:xfrm>
              <a:off x="2632968" y="244927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专业系统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7" name="直接箭头连接符 286"/>
            <p:cNvCxnSpPr>
              <a:stCxn id="210" idx="2"/>
              <a:endCxn id="286" idx="6"/>
            </p:cNvCxnSpPr>
            <p:nvPr/>
          </p:nvCxnSpPr>
          <p:spPr>
            <a:xfrm rot="10800000" flipV="1">
              <a:off x="3204471" y="2552287"/>
              <a:ext cx="346986" cy="39862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286" idx="4"/>
              <a:endCxn id="142" idx="1"/>
            </p:cNvCxnSpPr>
            <p:nvPr/>
          </p:nvCxnSpPr>
          <p:spPr>
            <a:xfrm rot="16200000" flipH="1">
              <a:off x="1643261" y="4010484"/>
              <a:ext cx="2706053" cy="155134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椭圆 312"/>
            <p:cNvSpPr/>
            <p:nvPr/>
          </p:nvSpPr>
          <p:spPr bwMode="auto">
            <a:xfrm>
              <a:off x="7225411" y="244927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审批</a:t>
              </a:r>
            </a:p>
          </p:txBody>
        </p:sp>
        <p:cxnSp>
          <p:nvCxnSpPr>
            <p:cNvPr id="325" name="直接箭头连接符 324"/>
            <p:cNvCxnSpPr>
              <a:stCxn id="109" idx="0"/>
              <a:endCxn id="313" idx="4"/>
            </p:cNvCxnSpPr>
            <p:nvPr/>
          </p:nvCxnSpPr>
          <p:spPr>
            <a:xfrm rot="5400000" flipH="1" flipV="1">
              <a:off x="6700583" y="2622014"/>
              <a:ext cx="697567" cy="923591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椭圆 328"/>
            <p:cNvSpPr/>
            <p:nvPr/>
          </p:nvSpPr>
          <p:spPr bwMode="auto">
            <a:xfrm>
              <a:off x="8194927" y="5305581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关联知识</a:t>
              </a:r>
            </a:p>
          </p:txBody>
        </p:sp>
        <p:sp>
          <p:nvSpPr>
            <p:cNvPr id="338" name="椭圆 337"/>
            <p:cNvSpPr/>
            <p:nvPr/>
          </p:nvSpPr>
          <p:spPr bwMode="auto">
            <a:xfrm>
              <a:off x="8194927" y="6101602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关联质量</a:t>
              </a:r>
            </a:p>
          </p:txBody>
        </p:sp>
        <p:cxnSp>
          <p:nvCxnSpPr>
            <p:cNvPr id="339" name="直接箭头连接符 338"/>
            <p:cNvCxnSpPr>
              <a:stCxn id="142" idx="7"/>
              <a:endCxn id="329" idx="2"/>
            </p:cNvCxnSpPr>
            <p:nvPr/>
          </p:nvCxnSpPr>
          <p:spPr>
            <a:xfrm rot="16200000" flipH="1">
              <a:off x="5832757" y="3086288"/>
              <a:ext cx="7379" cy="4716961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箭头连接符 343"/>
            <p:cNvCxnSpPr>
              <a:stCxn id="142" idx="6"/>
              <a:endCxn id="338" idx="2"/>
            </p:cNvCxnSpPr>
            <p:nvPr/>
          </p:nvCxnSpPr>
          <p:spPr>
            <a:xfrm>
              <a:off x="3561661" y="5542107"/>
              <a:ext cx="4633266" cy="702371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椭圆 355"/>
            <p:cNvSpPr/>
            <p:nvPr/>
          </p:nvSpPr>
          <p:spPr bwMode="auto">
            <a:xfrm>
              <a:off x="8215337" y="4696860"/>
              <a:ext cx="642942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知识贡献</a:t>
              </a:r>
            </a:p>
          </p:txBody>
        </p:sp>
        <p:cxnSp>
          <p:nvCxnSpPr>
            <p:cNvPr id="358" name="直接箭头连接符 357"/>
            <p:cNvCxnSpPr>
              <a:stCxn id="356" idx="2"/>
              <a:endCxn id="109" idx="4"/>
            </p:cNvCxnSpPr>
            <p:nvPr/>
          </p:nvCxnSpPr>
          <p:spPr>
            <a:xfrm rot="10800000">
              <a:off x="6587572" y="3760365"/>
              <a:ext cx="1627766" cy="1079372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椭圆 372"/>
            <p:cNvSpPr/>
            <p:nvPr/>
          </p:nvSpPr>
          <p:spPr bwMode="auto">
            <a:xfrm>
              <a:off x="1561399" y="4790509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任务提交</a:t>
              </a:r>
            </a:p>
          </p:txBody>
        </p:sp>
        <p:sp>
          <p:nvSpPr>
            <p:cNvPr id="374" name="椭圆 373"/>
            <p:cNvSpPr/>
            <p:nvPr/>
          </p:nvSpPr>
          <p:spPr bwMode="auto">
            <a:xfrm>
              <a:off x="1408317" y="2449273"/>
              <a:ext cx="571503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审批</a:t>
              </a:r>
            </a:p>
          </p:txBody>
        </p:sp>
        <p:cxnSp>
          <p:nvCxnSpPr>
            <p:cNvPr id="375" name="直接箭头连接符 374"/>
            <p:cNvCxnSpPr>
              <a:stCxn id="373" idx="0"/>
              <a:endCxn id="374" idx="4"/>
            </p:cNvCxnSpPr>
            <p:nvPr/>
          </p:nvCxnSpPr>
          <p:spPr>
            <a:xfrm rot="16200000" flipV="1">
              <a:off x="742868" y="3686226"/>
              <a:ext cx="2055484" cy="1530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378"/>
            <p:cNvCxnSpPr>
              <a:stCxn id="142" idx="1"/>
              <a:endCxn id="373" idx="5"/>
            </p:cNvCxnSpPr>
            <p:nvPr/>
          </p:nvCxnSpPr>
          <p:spPr>
            <a:xfrm rot="16200000" flipV="1">
              <a:off x="2358199" y="4725423"/>
              <a:ext cx="406664" cy="1024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 bwMode="auto">
            <a:xfrm>
              <a:off x="7276439" y="1887376"/>
              <a:ext cx="724584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组件库维护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 bwMode="auto">
            <a:xfrm>
              <a:off x="6255896" y="1746902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删除组件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6255896" y="2074675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修改组件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椭圆 147"/>
            <p:cNvSpPr/>
            <p:nvPr/>
          </p:nvSpPr>
          <p:spPr bwMode="auto">
            <a:xfrm>
              <a:off x="6255896" y="2402448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查询组件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椭圆 148"/>
            <p:cNvSpPr/>
            <p:nvPr/>
          </p:nvSpPr>
          <p:spPr bwMode="auto">
            <a:xfrm>
              <a:off x="6255896" y="1419129"/>
              <a:ext cx="867461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新增组件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6" name="直接箭头连接符 155"/>
            <p:cNvCxnSpPr>
              <a:stCxn id="149" idx="6"/>
              <a:endCxn id="131" idx="0"/>
            </p:cNvCxnSpPr>
            <p:nvPr/>
          </p:nvCxnSpPr>
          <p:spPr>
            <a:xfrm>
              <a:off x="7123356" y="1562005"/>
              <a:ext cx="515375" cy="325371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8" idx="6"/>
              <a:endCxn id="131" idx="1"/>
            </p:cNvCxnSpPr>
            <p:nvPr/>
          </p:nvCxnSpPr>
          <p:spPr>
            <a:xfrm>
              <a:off x="7123357" y="1889778"/>
              <a:ext cx="259195" cy="39445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39" idx="6"/>
              <a:endCxn id="131" idx="2"/>
            </p:cNvCxnSpPr>
            <p:nvPr/>
          </p:nvCxnSpPr>
          <p:spPr>
            <a:xfrm flipV="1">
              <a:off x="7123357" y="2030253"/>
              <a:ext cx="153082" cy="187299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48" idx="6"/>
              <a:endCxn id="131" idx="3"/>
            </p:cNvCxnSpPr>
            <p:nvPr/>
          </p:nvCxnSpPr>
          <p:spPr>
            <a:xfrm flipV="1">
              <a:off x="7123357" y="2131281"/>
              <a:ext cx="259195" cy="414043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椭圆 197"/>
            <p:cNvSpPr/>
            <p:nvPr/>
          </p:nvSpPr>
          <p:spPr bwMode="auto">
            <a:xfrm>
              <a:off x="2479887" y="1793727"/>
              <a:ext cx="867461" cy="3933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组件单元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工作流程控制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椭圆 198"/>
            <p:cNvSpPr/>
            <p:nvPr/>
          </p:nvSpPr>
          <p:spPr bwMode="auto">
            <a:xfrm>
              <a:off x="3602484" y="1746902"/>
              <a:ext cx="867461" cy="39332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组件单元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数据流控制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椭圆 199"/>
            <p:cNvSpPr/>
            <p:nvPr/>
          </p:nvSpPr>
          <p:spPr bwMode="auto">
            <a:xfrm>
              <a:off x="2786050" y="1512778"/>
              <a:ext cx="1275678" cy="187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组件单元组合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14" name="直接箭头连接符 213"/>
            <p:cNvCxnSpPr>
              <a:stCxn id="210" idx="1"/>
              <a:endCxn id="198" idx="5"/>
            </p:cNvCxnSpPr>
            <p:nvPr/>
          </p:nvCxnSpPr>
          <p:spPr>
            <a:xfrm rot="16200000" flipV="1">
              <a:off x="3301539" y="2048225"/>
              <a:ext cx="283771" cy="44622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210" idx="0"/>
              <a:endCxn id="199" idx="4"/>
            </p:cNvCxnSpPr>
            <p:nvPr/>
          </p:nvCxnSpPr>
          <p:spPr>
            <a:xfrm rot="5400000" flipH="1" flipV="1">
              <a:off x="3882594" y="2202002"/>
              <a:ext cx="215394" cy="91849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210" idx="1"/>
              <a:endCxn id="200" idx="4"/>
            </p:cNvCxnSpPr>
            <p:nvPr/>
          </p:nvCxnSpPr>
          <p:spPr>
            <a:xfrm rot="16200000" flipV="1">
              <a:off x="3188640" y="1935326"/>
              <a:ext cx="713147" cy="242649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椭圆 226"/>
            <p:cNvSpPr/>
            <p:nvPr/>
          </p:nvSpPr>
          <p:spPr bwMode="auto">
            <a:xfrm>
              <a:off x="3143240" y="6054777"/>
              <a:ext cx="714380" cy="2857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576" tIns="36288" rIns="72576" bIns="36288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多学科优化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9" name="直接箭头连接符 228"/>
            <p:cNvCxnSpPr>
              <a:stCxn id="142" idx="4"/>
              <a:endCxn id="227" idx="0"/>
            </p:cNvCxnSpPr>
            <p:nvPr/>
          </p:nvCxnSpPr>
          <p:spPr>
            <a:xfrm rot="16200000" flipH="1">
              <a:off x="3203273" y="5757620"/>
              <a:ext cx="369794" cy="224519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椭圆 108"/>
          <p:cNvSpPr/>
          <p:nvPr/>
        </p:nvSpPr>
        <p:spPr bwMode="auto">
          <a:xfrm>
            <a:off x="8686816" y="4729162"/>
            <a:ext cx="1071570" cy="5000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1606" tIns="50803" rIns="101606" bIns="50803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组件封装</a:t>
            </a:r>
          </a:p>
        </p:txBody>
      </p:sp>
      <p:sp>
        <p:nvSpPr>
          <p:cNvPr id="130" name="椭圆 129"/>
          <p:cNvSpPr/>
          <p:nvPr/>
        </p:nvSpPr>
        <p:spPr bwMode="auto">
          <a:xfrm>
            <a:off x="9972700" y="4729161"/>
            <a:ext cx="1214446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10258452" y="5514980"/>
            <a:ext cx="71438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公式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9972700" y="5086351"/>
            <a:ext cx="1214446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8" name="直接箭头连接符 247"/>
          <p:cNvCxnSpPr>
            <a:stCxn id="109" idx="7"/>
            <a:endCxn id="211" idx="2"/>
          </p:cNvCxnSpPr>
          <p:nvPr/>
        </p:nvCxnSpPr>
        <p:spPr>
          <a:xfrm rot="5400000" flipH="1" flipV="1">
            <a:off x="9661165" y="4490860"/>
            <a:ext cx="251828" cy="371243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09" idx="6"/>
            <a:endCxn id="130" idx="2"/>
          </p:cNvCxnSpPr>
          <p:nvPr/>
        </p:nvCxnSpPr>
        <p:spPr>
          <a:xfrm flipV="1">
            <a:off x="9758386" y="4907757"/>
            <a:ext cx="214314" cy="71438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109" idx="5"/>
            <a:endCxn id="134" idx="1"/>
          </p:cNvCxnSpPr>
          <p:nvPr/>
        </p:nvCxnSpPr>
        <p:spPr>
          <a:xfrm rot="16200000" flipH="1">
            <a:off x="9776617" y="4980834"/>
            <a:ext cx="411295" cy="761613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109" idx="5"/>
            <a:endCxn id="137" idx="1"/>
          </p:cNvCxnSpPr>
          <p:nvPr/>
        </p:nvCxnSpPr>
        <p:spPr>
          <a:xfrm rot="5400000" flipH="1" flipV="1">
            <a:off x="9867338" y="4872780"/>
            <a:ext cx="17334" cy="54909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 bwMode="auto">
          <a:xfrm>
            <a:off x="7543808" y="6586550"/>
            <a:ext cx="1100145" cy="4286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FREE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基础执行环境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0" name="直接箭头连接符 349"/>
          <p:cNvCxnSpPr>
            <a:stCxn id="151" idx="7"/>
            <a:endCxn id="316" idx="2"/>
          </p:cNvCxnSpPr>
          <p:nvPr/>
        </p:nvCxnSpPr>
        <p:spPr>
          <a:xfrm rot="5400000" flipH="1" flipV="1">
            <a:off x="7270520" y="6662858"/>
            <a:ext cx="135282" cy="4112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椭圆 367"/>
          <p:cNvSpPr/>
          <p:nvPr/>
        </p:nvSpPr>
        <p:spPr bwMode="auto">
          <a:xfrm>
            <a:off x="6615114" y="5229228"/>
            <a:ext cx="1214446" cy="4286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流程引擎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2" name="直接箭头连接符 371"/>
          <p:cNvCxnSpPr>
            <a:stCxn id="368" idx="4"/>
            <a:endCxn id="151" idx="0"/>
          </p:cNvCxnSpPr>
          <p:nvPr/>
        </p:nvCxnSpPr>
        <p:spPr>
          <a:xfrm rot="5400000">
            <a:off x="6418660" y="6068625"/>
            <a:ext cx="1214446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>
            <a:stCxn id="142" idx="7"/>
            <a:endCxn id="368" idx="3"/>
          </p:cNvCxnSpPr>
          <p:nvPr/>
        </p:nvCxnSpPr>
        <p:spPr>
          <a:xfrm rot="5400000" flipH="1" flipV="1">
            <a:off x="4731902" y="5732338"/>
            <a:ext cx="2198317" cy="192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 bwMode="auto">
          <a:xfrm>
            <a:off x="8401064" y="8086748"/>
            <a:ext cx="1071570" cy="4359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Robot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9" name="椭圆 448"/>
          <p:cNvSpPr/>
          <p:nvPr/>
        </p:nvSpPr>
        <p:spPr bwMode="auto">
          <a:xfrm>
            <a:off x="9401196" y="6015046"/>
            <a:ext cx="1143008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业务封装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" name="椭圆 449"/>
          <p:cNvSpPr/>
          <p:nvPr/>
        </p:nvSpPr>
        <p:spPr bwMode="auto">
          <a:xfrm>
            <a:off x="8258188" y="3943344"/>
            <a:ext cx="1214446" cy="3571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数据封装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9" name="直接箭头连接符 458"/>
          <p:cNvCxnSpPr>
            <a:stCxn id="109" idx="4"/>
            <a:endCxn id="449" idx="0"/>
          </p:cNvCxnSpPr>
          <p:nvPr/>
        </p:nvCxnSpPr>
        <p:spPr>
          <a:xfrm rot="16200000" flipH="1">
            <a:off x="9204741" y="5247086"/>
            <a:ext cx="785819" cy="750099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>
            <a:stCxn id="109" idx="0"/>
            <a:endCxn id="450" idx="4"/>
          </p:cNvCxnSpPr>
          <p:nvPr/>
        </p:nvCxnSpPr>
        <p:spPr>
          <a:xfrm rot="16200000" flipV="1">
            <a:off x="8829693" y="4336254"/>
            <a:ext cx="428627" cy="35719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7" name="Picture 12" descr="C:\Documents and Settings\wenxin.zhao\My Documents\My Pictures\Microsoft 剪辑管理器\004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3742" y="7372368"/>
            <a:ext cx="500066" cy="458395"/>
          </a:xfrm>
          <a:prstGeom prst="rect">
            <a:avLst/>
          </a:prstGeom>
          <a:noFill/>
        </p:spPr>
      </p:pic>
      <p:sp>
        <p:nvSpPr>
          <p:cNvPr id="470" name="椭圆 469"/>
          <p:cNvSpPr/>
          <p:nvPr/>
        </p:nvSpPr>
        <p:spPr bwMode="auto">
          <a:xfrm>
            <a:off x="4829164" y="4943476"/>
            <a:ext cx="1071570" cy="5000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1606" tIns="50803" rIns="101606" bIns="50803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业务装配</a:t>
            </a:r>
          </a:p>
        </p:txBody>
      </p:sp>
      <p:cxnSp>
        <p:nvCxnSpPr>
          <p:cNvPr id="472" name="直接箭头连接符 471"/>
          <p:cNvCxnSpPr>
            <a:stCxn id="142" idx="0"/>
            <a:endCxn id="470" idx="4"/>
          </p:cNvCxnSpPr>
          <p:nvPr/>
        </p:nvCxnSpPr>
        <p:spPr>
          <a:xfrm rot="5400000" flipH="1" flipV="1">
            <a:off x="3832604" y="6197213"/>
            <a:ext cx="2286017" cy="77867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 bwMode="auto">
          <a:xfrm>
            <a:off x="9829824" y="4014783"/>
            <a:ext cx="1500198" cy="3571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交互式插件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9686948" y="8158186"/>
            <a:ext cx="1143008" cy="43595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助手模型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4" name="直接箭头连接符 163"/>
          <p:cNvCxnSpPr>
            <a:endCxn id="158" idx="0"/>
          </p:cNvCxnSpPr>
          <p:nvPr/>
        </p:nvCxnSpPr>
        <p:spPr>
          <a:xfrm rot="16200000" flipH="1">
            <a:off x="8043874" y="5943608"/>
            <a:ext cx="3143272" cy="128588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13" idx="0"/>
            <a:endCxn id="131" idx="4"/>
          </p:cNvCxnSpPr>
          <p:nvPr/>
        </p:nvCxnSpPr>
        <p:spPr>
          <a:xfrm rot="5400000" flipH="1" flipV="1">
            <a:off x="10394276" y="2929017"/>
            <a:ext cx="421299" cy="178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 bwMode="auto">
          <a:xfrm>
            <a:off x="9044006" y="3729031"/>
            <a:ext cx="1500198" cy="2857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576" tIns="36288" rIns="72576" bIns="36288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结构化知识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0" name="直接箭头连接符 189"/>
          <p:cNvCxnSpPr>
            <a:stCxn id="109" idx="0"/>
            <a:endCxn id="189" idx="4"/>
          </p:cNvCxnSpPr>
          <p:nvPr/>
        </p:nvCxnSpPr>
        <p:spPr>
          <a:xfrm rot="5400000" flipH="1" flipV="1">
            <a:off x="9151164" y="4086221"/>
            <a:ext cx="714379" cy="571504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241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900953" cy="800072"/>
          </a:xfrm>
        </p:spPr>
        <p:txBody>
          <a:bodyPr/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综合设计系统技术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801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56" y="657196"/>
            <a:ext cx="12473030" cy="883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36" y="-256494"/>
            <a:ext cx="11715832" cy="1009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1439" y="0"/>
            <a:ext cx="828635" cy="3814722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综合设计概念架构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9" y="1000132"/>
            <a:ext cx="10847357" cy="865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600607" cy="800072"/>
          </a:xfrm>
        </p:spPr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PERA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系统物理架构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O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-perachina_200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PPT-perachina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perachina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perachina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9339</TotalTime>
  <Words>416</Words>
  <Application>Microsoft Office PowerPoint</Application>
  <PresentationFormat>A3 纸张(297x420 毫米)</PresentationFormat>
  <Paragraphs>204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LOGO方案</vt:lpstr>
      <vt:lpstr>平台总体技术架构</vt:lpstr>
      <vt:lpstr>幻灯片 2</vt:lpstr>
      <vt:lpstr>幻灯片 3</vt:lpstr>
      <vt:lpstr>幻灯片 4</vt:lpstr>
      <vt:lpstr>综合设计系统技术架构</vt:lpstr>
      <vt:lpstr>综合设计概念架构</vt:lpstr>
      <vt:lpstr>PERA系统物理架构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精益研发平台架构</dc:title>
  <dc:creator>佘玲玲</dc:creator>
  <cp:lastModifiedBy>冯维</cp:lastModifiedBy>
  <cp:revision>345</cp:revision>
  <dcterms:created xsi:type="dcterms:W3CDTF">2011-04-28T10:44:06Z</dcterms:created>
  <dcterms:modified xsi:type="dcterms:W3CDTF">2012-03-24T09:47:39Z</dcterms:modified>
</cp:coreProperties>
</file>