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68" r:id="rId2"/>
    <p:sldId id="601" r:id="rId3"/>
    <p:sldId id="566" r:id="rId4"/>
    <p:sldId id="562" r:id="rId5"/>
    <p:sldId id="602" r:id="rId6"/>
    <p:sldId id="615" r:id="rId7"/>
    <p:sldId id="604" r:id="rId8"/>
    <p:sldId id="605" r:id="rId9"/>
    <p:sldId id="607" r:id="rId10"/>
    <p:sldId id="608" r:id="rId11"/>
    <p:sldId id="609" r:id="rId12"/>
    <p:sldId id="610" r:id="rId13"/>
    <p:sldId id="611" r:id="rId14"/>
    <p:sldId id="612" r:id="rId15"/>
    <p:sldId id="613" r:id="rId16"/>
    <p:sldId id="614" r:id="rId17"/>
  </p:sldIdLst>
  <p:sldSz cx="12801600" cy="9601200" type="A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6400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12801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9202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25603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3200400" algn="l" defTabSz="128016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3840480" algn="l" defTabSz="128016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4480560" algn="l" defTabSz="128016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5120640" algn="l" defTabSz="128016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669900"/>
    <a:srgbClr val="5858C8"/>
    <a:srgbClr val="FFCC00"/>
    <a:srgbClr val="E9F7E5"/>
    <a:srgbClr val="B0E1A3"/>
    <a:srgbClr val="8EDAB4"/>
    <a:srgbClr val="3399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893" autoAdjust="0"/>
    <p:restoredTop sz="91492" autoAdjust="0"/>
  </p:normalViewPr>
  <p:slideViewPr>
    <p:cSldViewPr>
      <p:cViewPr>
        <p:scale>
          <a:sx n="66" d="100"/>
          <a:sy n="66" d="100"/>
        </p:scale>
        <p:origin x="-516" y="558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148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36F44A78-1AFB-4F6B-ADF3-19006B4B9C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16469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BF99B2E2-88C4-4113-A517-B31C520C60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85296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64008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128016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92024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256032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9B2E2-88C4-4113-A517-B31C520C609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7"/>
          <p:cNvGrpSpPr>
            <a:grpSpLocks/>
          </p:cNvGrpSpPr>
          <p:nvPr userDrawn="1"/>
        </p:nvGrpSpPr>
        <p:grpSpPr bwMode="auto">
          <a:xfrm>
            <a:off x="4384993" y="3289300"/>
            <a:ext cx="8416607" cy="1511300"/>
            <a:chOff x="1973" y="1480"/>
            <a:chExt cx="3787" cy="680"/>
          </a:xfrm>
        </p:grpSpPr>
        <p:sp>
          <p:nvSpPr>
            <p:cNvPr id="5" name="AutoShape 23"/>
            <p:cNvSpPr>
              <a:spLocks noChangeArrowheads="1"/>
            </p:cNvSpPr>
            <p:nvPr userDrawn="1"/>
          </p:nvSpPr>
          <p:spPr bwMode="auto">
            <a:xfrm>
              <a:off x="1973" y="1480"/>
              <a:ext cx="3787" cy="680"/>
            </a:xfrm>
            <a:custGeom>
              <a:avLst/>
              <a:gdLst>
                <a:gd name="G0" fmla="+- 1757 0 0"/>
                <a:gd name="G1" fmla="+- 21600 0 1757"/>
                <a:gd name="G2" fmla="*/ 1757 1 2"/>
                <a:gd name="G3" fmla="+- 21600 0 G2"/>
                <a:gd name="G4" fmla="+/ 1757 21600 2"/>
                <a:gd name="G5" fmla="+/ G1 0 2"/>
                <a:gd name="G6" fmla="*/ 21600 21600 1757"/>
                <a:gd name="G7" fmla="*/ G6 1 2"/>
                <a:gd name="G8" fmla="+- 21600 0 G7"/>
                <a:gd name="G9" fmla="*/ 21600 1 2"/>
                <a:gd name="G10" fmla="+- 1757 0 G9"/>
                <a:gd name="G11" fmla="?: G10 G8 0"/>
                <a:gd name="G12" fmla="?: G10 G7 21600"/>
                <a:gd name="T0" fmla="*/ 20721 w 21600"/>
                <a:gd name="T1" fmla="*/ 10800 h 21600"/>
                <a:gd name="T2" fmla="*/ 10800 w 21600"/>
                <a:gd name="T3" fmla="*/ 21600 h 21600"/>
                <a:gd name="T4" fmla="*/ 879 w 21600"/>
                <a:gd name="T5" fmla="*/ 10800 h 21600"/>
                <a:gd name="T6" fmla="*/ 10800 w 21600"/>
                <a:gd name="T7" fmla="*/ 0 h 21600"/>
                <a:gd name="T8" fmla="*/ 2679 w 21600"/>
                <a:gd name="T9" fmla="*/ 2679 h 21600"/>
                <a:gd name="T10" fmla="*/ 18921 w 21600"/>
                <a:gd name="T11" fmla="*/ 1892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757" y="21600"/>
                  </a:lnTo>
                  <a:lnTo>
                    <a:pt x="1984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66">
                    <a:alpha val="89999"/>
                  </a:srgbClr>
                </a:gs>
                <a:gs pos="100000">
                  <a:srgbClr val="F6D300">
                    <a:alpha val="0"/>
                  </a:srgb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AutoShape 36"/>
            <p:cNvSpPr>
              <a:spLocks noChangeArrowheads="1"/>
            </p:cNvSpPr>
            <p:nvPr userDrawn="1"/>
          </p:nvSpPr>
          <p:spPr bwMode="auto">
            <a:xfrm flipH="1">
              <a:off x="5452" y="1480"/>
              <a:ext cx="308" cy="680"/>
            </a:xfrm>
            <a:prstGeom prst="rtTriangle">
              <a:avLst/>
            </a:prstGeom>
            <a:gradFill rotWithShape="1">
              <a:gsLst>
                <a:gs pos="0">
                  <a:srgbClr val="FFFF66">
                    <a:alpha val="39000"/>
                  </a:srgbClr>
                </a:gs>
                <a:gs pos="100000">
                  <a:srgbClr val="FFFF66">
                    <a:alpha val="0"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7" name="Picture 14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34676" y="264478"/>
            <a:ext cx="1684655" cy="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0" y="9254491"/>
            <a:ext cx="12801600" cy="34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8016" tIns="64008" rIns="128016" bIns="6400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ea typeface="宋体" charset="-122"/>
              </a:rPr>
              <a:t>A </a:t>
            </a:r>
            <a:r>
              <a:rPr lang="en-US" altLang="zh-CN" sz="1400" dirty="0" err="1">
                <a:ea typeface="宋体" charset="-122"/>
              </a:rPr>
              <a:t>Pera</a:t>
            </a:r>
            <a:r>
              <a:rPr lang="en-US" altLang="zh-CN" sz="1400" dirty="0">
                <a:ea typeface="宋体" charset="-122"/>
              </a:rPr>
              <a:t> Global Company © 2009 PERA China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88632" y="2742566"/>
            <a:ext cx="8165707" cy="2058035"/>
          </a:xfrm>
        </p:spPr>
        <p:txBody>
          <a:bodyPr/>
          <a:lstStyle>
            <a:lvl1pPr>
              <a:defRPr sz="5000">
                <a:latin typeface="汉仪大黑简" pitchFamily="49" charset="-122"/>
                <a:ea typeface="汉仪大黑简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91736" y="4196080"/>
            <a:ext cx="7358698" cy="66897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40080" y="8743315"/>
            <a:ext cx="2987040" cy="666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4480" y="8743315"/>
            <a:ext cx="2987040" cy="666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5147C-424F-4858-A9D3-DA23614D94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F09E3-7436-4C20-B787-4EFA7A0D09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76728" y="-24448"/>
            <a:ext cx="3073717" cy="86010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1131" y="-24448"/>
            <a:ext cx="9012238" cy="860107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8B36B-78A8-4934-A196-A7D4EB99A0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30" y="-24447"/>
            <a:ext cx="9390063" cy="11912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51156" y="1373505"/>
            <a:ext cx="5942965" cy="720312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507481" y="1373505"/>
            <a:ext cx="5942965" cy="34937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507481" y="5080635"/>
            <a:ext cx="5942965" cy="34959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58493-C426-4350-A8DA-69BCCDF6D1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258E9-C8F7-44B9-8A10-2AB1449762DC}" type="datetimeFigureOut">
              <a:rPr lang="en-US" altLang="zh-CN"/>
              <a:pPr>
                <a:defRPr/>
              </a:pPr>
              <a:t>5/14/2012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06459-787A-40C3-8A32-3A7B7822D95D}" type="slidenum">
              <a:rPr lang="en-US" altLang="zh-CN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0" y="0"/>
            <a:ext cx="12801600" cy="960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8016" tIns="64008" rIns="128016" bIns="6400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2801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806" y="364908"/>
            <a:ext cx="8483387" cy="1191261"/>
          </a:xfrm>
          <a:effectLst>
            <a:outerShdw blurRad="114300" dist="381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3400">
                <a:latin typeface="汉仪大黑简" pitchFamily="49" charset="-122"/>
                <a:ea typeface="汉仪大黑简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7806" y="1877075"/>
            <a:ext cx="10887611" cy="6699553"/>
          </a:xfr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500">
                <a:latin typeface="微软雅黑" pitchFamily="34" charset="-122"/>
                <a:ea typeface="微软雅黑" pitchFamily="34" charset="-122"/>
              </a:defRPr>
            </a:lvl3pPr>
            <a:lvl4pPr>
              <a:defRPr sz="2500">
                <a:latin typeface="微软雅黑" pitchFamily="34" charset="-122"/>
                <a:ea typeface="微软雅黑" pitchFamily="34" charset="-122"/>
              </a:defRPr>
            </a:lvl4pPr>
            <a:lvl5pPr>
              <a:defRPr sz="25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EE3B4-E8BB-4F12-AFF0-D58B53277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14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63195" y="465718"/>
            <a:ext cx="1684655" cy="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auto">
          <a:xfrm>
            <a:off x="0" y="0"/>
            <a:ext cx="12801600" cy="960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8016" tIns="64008" rIns="128016" bIns="6400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2801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1862" y="3691678"/>
            <a:ext cx="10276493" cy="1100415"/>
          </a:xfrm>
          <a:effectLst>
            <a:outerShdw blurRad="762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algn="ctr">
              <a:defRPr sz="5600" b="0" cap="all">
                <a:latin typeface="汉仪大黑简" pitchFamily="49" charset="-122"/>
                <a:ea typeface="汉仪大黑简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1238" y="5103034"/>
            <a:ext cx="10881360" cy="1066626"/>
          </a:xfrm>
        </p:spPr>
        <p:txBody>
          <a:bodyPr anchor="b"/>
          <a:lstStyle>
            <a:lvl1pPr marL="0" indent="0">
              <a:buNone/>
              <a:defRPr sz="2800"/>
            </a:lvl1pPr>
            <a:lvl2pPr marL="640080" indent="0">
              <a:buNone/>
              <a:defRPr sz="2500"/>
            </a:lvl2pPr>
            <a:lvl3pPr marL="1280160" indent="0">
              <a:buNone/>
              <a:defRPr sz="2200"/>
            </a:lvl3pPr>
            <a:lvl4pPr marL="1920240" indent="0">
              <a:buNone/>
              <a:defRPr sz="2000"/>
            </a:lvl4pPr>
            <a:lvl5pPr marL="2560320" indent="0">
              <a:buNone/>
              <a:defRPr sz="2000"/>
            </a:lvl5pPr>
            <a:lvl6pPr marL="3200400" indent="0">
              <a:buNone/>
              <a:defRPr sz="2000"/>
            </a:lvl6pPr>
            <a:lvl7pPr marL="3840480" indent="0">
              <a:buNone/>
              <a:defRPr sz="2000"/>
            </a:lvl7pPr>
            <a:lvl8pPr marL="4480560" indent="0">
              <a:buNone/>
              <a:defRPr sz="2000"/>
            </a:lvl8pPr>
            <a:lvl9pPr marL="5120640" indent="0">
              <a:buNone/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E9495-ACD6-4D49-868E-C34D4F69D4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" name="Picture 14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63195" y="465718"/>
            <a:ext cx="1684655" cy="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auto">
          <a:xfrm>
            <a:off x="0" y="0"/>
            <a:ext cx="12801600" cy="960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8016" tIns="64008" rIns="128016" bIns="6400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2801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95" y="484192"/>
            <a:ext cx="8584198" cy="1191261"/>
          </a:xfrm>
          <a:noFill/>
          <a:ln w="9525">
            <a:noFill/>
            <a:miter lim="800000"/>
            <a:headEnd/>
            <a:tailEnd/>
          </a:ln>
          <a:effectLst>
            <a:outerShdw blurRad="1143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400" dirty="0">
                <a:solidFill>
                  <a:schemeClr val="tx1"/>
                </a:solidFill>
                <a:latin typeface="汉仪大黑简" pitchFamily="49" charset="-122"/>
                <a:ea typeface="汉仪大黑简" pitchFamily="49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7482" y="2985999"/>
            <a:ext cx="5639558" cy="559062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lang="zh-CN" altLang="en-US" sz="25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lang="zh-CN" altLang="en-US" sz="2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lang="zh-CN" altLang="en-US" sz="17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lang="zh-CN" altLang="en-US" sz="1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9BE62-5DB8-48B3-807E-FB21E79B1A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14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63195" y="465718"/>
            <a:ext cx="1684655" cy="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C5400-DCE1-4003-A716-240106ED63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A5EDD-0283-43D7-A05B-B335093793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B8763-9BA2-45E7-A9E0-BDBF061EA8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88063-D3D3-483F-83A0-7292B99B54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A3B1D-F6BB-41FF-B298-F3CED7B7E2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 b="-288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971233"/>
            <a:ext cx="12801600" cy="8265477"/>
          </a:xfrm>
          <a:prstGeom prst="rect">
            <a:avLst/>
          </a:prstGeom>
          <a:gradFill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28016" tIns="64008" rIns="128016" bIns="6400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128" y="-24447"/>
            <a:ext cx="9189065" cy="119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1155" y="1373505"/>
            <a:ext cx="12099290" cy="720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3390" y="8743315"/>
            <a:ext cx="298704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>
              <a:defRPr sz="20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880" y="8743315"/>
            <a:ext cx="405384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63405" y="8743315"/>
            <a:ext cx="298704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ea typeface="宋体" charset="-122"/>
              </a:defRPr>
            </a:lvl1pPr>
          </a:lstStyle>
          <a:p>
            <a:pPr>
              <a:defRPr/>
            </a:pPr>
            <a:fld id="{0E2792DC-2CBC-460D-A4C7-46FC9C97B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Picture 7" descr="logo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734676" y="264478"/>
            <a:ext cx="1684655" cy="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944563"/>
            <a:ext cx="12801600" cy="24447"/>
          </a:xfrm>
          <a:prstGeom prst="rect">
            <a:avLst/>
          </a:prstGeom>
          <a:solidFill>
            <a:srgbClr val="FFDB0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28016" tIns="64008" rIns="128016" bIns="6400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0" y="9254491"/>
            <a:ext cx="12801600" cy="34226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lIns="128016" tIns="64008" rIns="128016" bIns="6400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ea typeface="宋体" charset="-122"/>
              </a:rPr>
              <a:t>A </a:t>
            </a:r>
            <a:r>
              <a:rPr lang="en-US" altLang="zh-CN" sz="1400" dirty="0" err="1">
                <a:ea typeface="宋体" charset="-122"/>
              </a:rPr>
              <a:t>Pera</a:t>
            </a:r>
            <a:r>
              <a:rPr lang="en-US" altLang="zh-CN" sz="1400" dirty="0">
                <a:ea typeface="宋体" charset="-122"/>
              </a:rPr>
              <a:t> Global Company © 2009 PERA China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黑体" pitchFamily="2" charset="-122"/>
        </a:defRPr>
      </a:lvl5pPr>
      <a:lvl6pPr marL="64008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黑体" pitchFamily="2" charset="-122"/>
        </a:defRPr>
      </a:lvl6pPr>
      <a:lvl7pPr marL="128016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黑体" pitchFamily="2" charset="-122"/>
        </a:defRPr>
      </a:lvl7pPr>
      <a:lvl8pPr marL="192024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黑体" pitchFamily="2" charset="-122"/>
        </a:defRPr>
      </a:lvl8pPr>
      <a:lvl9pPr marL="256032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480060" indent="-48006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  <a:ea typeface="+mn-ea"/>
        </a:defRPr>
      </a:lvl2pPr>
      <a:lvl3pPr marL="1600200" indent="-32004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2240280" indent="-32004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▪"/>
        <a:defRPr sz="2700">
          <a:solidFill>
            <a:schemeClr val="tx1"/>
          </a:solidFill>
          <a:latin typeface="+mn-lt"/>
          <a:ea typeface="+mn-ea"/>
        </a:defRPr>
      </a:lvl4pPr>
      <a:lvl5pPr marL="2880360" indent="-32004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»"/>
        <a:defRPr sz="2700">
          <a:solidFill>
            <a:schemeClr val="tx1"/>
          </a:solidFill>
          <a:latin typeface="+mn-lt"/>
          <a:ea typeface="+mn-ea"/>
        </a:defRPr>
      </a:lvl5pPr>
      <a:lvl6pPr marL="3520440" indent="-32004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»"/>
        <a:defRPr sz="2700">
          <a:solidFill>
            <a:schemeClr val="tx1"/>
          </a:solidFill>
          <a:latin typeface="+mn-lt"/>
          <a:ea typeface="+mn-ea"/>
        </a:defRPr>
      </a:lvl6pPr>
      <a:lvl7pPr marL="4160520" indent="-32004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»"/>
        <a:defRPr sz="2700">
          <a:solidFill>
            <a:schemeClr val="tx1"/>
          </a:solidFill>
          <a:latin typeface="+mn-lt"/>
          <a:ea typeface="+mn-ea"/>
        </a:defRPr>
      </a:lvl7pPr>
      <a:lvl8pPr marL="4800600" indent="-32004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»"/>
        <a:defRPr sz="2700">
          <a:solidFill>
            <a:schemeClr val="tx1"/>
          </a:solidFill>
          <a:latin typeface="+mn-lt"/>
          <a:ea typeface="+mn-ea"/>
        </a:defRPr>
      </a:lvl8pPr>
      <a:lvl9pPr marL="5440680" indent="-32004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»"/>
        <a:defRPr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 bwMode="auto">
          <a:xfrm>
            <a:off x="0" y="-58187"/>
            <a:ext cx="12801600" cy="96593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28016" tIns="64008" rIns="128016" bIns="64008"/>
          <a:lstStyle/>
          <a:p>
            <a:pPr algn="ctr" eaLnBrk="1" hangingPunct="1">
              <a:defRPr/>
            </a:pPr>
            <a:endParaRPr lang="zh-CN" altLang="en-US" sz="2700" dirty="0"/>
          </a:p>
        </p:txBody>
      </p:sp>
      <p:sp>
        <p:nvSpPr>
          <p:cNvPr id="28" name="TextBox 27"/>
          <p:cNvSpPr txBox="1"/>
          <p:nvPr/>
        </p:nvSpPr>
        <p:spPr>
          <a:xfrm>
            <a:off x="14469" y="82631"/>
            <a:ext cx="4154996" cy="533485"/>
          </a:xfrm>
          <a:prstGeom prst="rect">
            <a:avLst/>
          </a:prstGeom>
          <a:noFill/>
        </p:spPr>
        <p:txBody>
          <a:bodyPr wrap="none" lIns="101606" tIns="50803" rIns="101606" bIns="50803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综合设计系统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功能架构图</a:t>
            </a:r>
            <a:endParaRPr lang="zh-CN" altLang="en-US" sz="28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45" y="700059"/>
            <a:ext cx="11701544" cy="690091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endParaRPr lang="zh-CN" altLang="en-US" sz="15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1446" y="2371708"/>
            <a:ext cx="11098576" cy="5129249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algn="ctr"/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4322" y="2443146"/>
            <a:ext cx="5286413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数据协同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4321" y="6586550"/>
            <a:ext cx="10572825" cy="814392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数据管理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42555" y="657196"/>
            <a:ext cx="6485102" cy="387799"/>
          </a:xfrm>
          <a:prstGeom prst="rect">
            <a:avLst/>
          </a:prstGeom>
        </p:spPr>
        <p:txBody>
          <a:bodyPr wrap="square" lIns="128016" tIns="64008" rIns="128016" bIns="64008">
            <a:spAutoFit/>
          </a:bodyPr>
          <a:lstStyle/>
          <a:p>
            <a:pPr algn="ctr"/>
            <a:r>
              <a:rPr lang="zh-CN" altLang="en-US" sz="1700" dirty="0" smtClean="0">
                <a:latin typeface="+mj-ea"/>
                <a:ea typeface="+mj-ea"/>
                <a:cs typeface="Arial Unicode MS" pitchFamily="34" charset="-122"/>
              </a:rPr>
              <a:t>综合设计系统</a:t>
            </a:r>
            <a:endParaRPr lang="zh-CN" altLang="en-US" sz="17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" name="组合 33"/>
          <p:cNvGrpSpPr/>
          <p:nvPr/>
        </p:nvGrpSpPr>
        <p:grpSpPr>
          <a:xfrm>
            <a:off x="1" y="7600970"/>
            <a:ext cx="12737148" cy="2000264"/>
            <a:chOff x="0" y="4679950"/>
            <a:chExt cx="9097963" cy="1906588"/>
          </a:xfrm>
        </p:grpSpPr>
        <p:sp>
          <p:nvSpPr>
            <p:cNvPr id="35" name="AutoShape 74"/>
            <p:cNvSpPr>
              <a:spLocks noChangeArrowheads="1"/>
            </p:cNvSpPr>
            <p:nvPr/>
          </p:nvSpPr>
          <p:spPr bwMode="auto">
            <a:xfrm>
              <a:off x="357188" y="4797425"/>
              <a:ext cx="6500812" cy="1774825"/>
            </a:xfrm>
            <a:prstGeom prst="roundRect">
              <a:avLst>
                <a:gd name="adj" fmla="val 7819"/>
              </a:avLst>
            </a:prstGeom>
            <a:solidFill>
              <a:srgbClr val="C0CAD8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737982"/>
              </a:prstShdw>
            </a:effectLst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6" name="AutoShape 79"/>
            <p:cNvSpPr>
              <a:spLocks noChangeArrowheads="1"/>
            </p:cNvSpPr>
            <p:nvPr/>
          </p:nvSpPr>
          <p:spPr bwMode="auto">
            <a:xfrm>
              <a:off x="428625" y="6286500"/>
              <a:ext cx="6372225" cy="214313"/>
            </a:xfrm>
            <a:prstGeom prst="roundRect">
              <a:avLst>
                <a:gd name="adj" fmla="val 26667"/>
              </a:avLst>
            </a:prstGeom>
            <a:solidFill>
              <a:srgbClr val="94A5BD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596371"/>
              </a:prstShdw>
            </a:effectLst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7" name="AutoShape 81"/>
            <p:cNvSpPr>
              <a:spLocks noChangeArrowheads="1"/>
            </p:cNvSpPr>
            <p:nvPr/>
          </p:nvSpPr>
          <p:spPr bwMode="auto">
            <a:xfrm>
              <a:off x="428625" y="5865813"/>
              <a:ext cx="3929063" cy="368300"/>
            </a:xfrm>
            <a:prstGeom prst="roundRect">
              <a:avLst>
                <a:gd name="adj" fmla="val 26111"/>
              </a:avLst>
            </a:prstGeom>
            <a:solidFill>
              <a:srgbClr val="94A5BD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596371"/>
              </a:prstShdw>
            </a:effectLst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8" name="Text Box 78"/>
            <p:cNvSpPr txBox="1">
              <a:spLocks noChangeArrowheads="1"/>
            </p:cNvSpPr>
            <p:nvPr/>
          </p:nvSpPr>
          <p:spPr bwMode="auto">
            <a:xfrm>
              <a:off x="500063" y="6286500"/>
              <a:ext cx="6048375" cy="249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700" dirty="0">
                  <a:solidFill>
                    <a:srgbClr val="363D62"/>
                  </a:solidFill>
                  <a:latin typeface="宋体" charset="-122"/>
                </a:rPr>
                <a:t>OS:               Linux: </a:t>
              </a:r>
              <a:r>
                <a:rPr lang="en-US" altLang="zh-CN" sz="1700" dirty="0" err="1">
                  <a:solidFill>
                    <a:srgbClr val="363D62"/>
                  </a:solidFill>
                  <a:latin typeface="宋体" charset="-122"/>
                </a:rPr>
                <a:t>Redhat,Ubuntu,FreeBSD</a:t>
              </a:r>
              <a:r>
                <a:rPr lang="en-US" altLang="zh-CN" sz="1700" dirty="0">
                  <a:solidFill>
                    <a:srgbClr val="363D62"/>
                  </a:solidFill>
                  <a:latin typeface="宋体" charset="-122"/>
                </a:rPr>
                <a:t>; Windows; Unix; Solaris, AIX                                      </a:t>
              </a:r>
              <a:endParaRPr lang="zh-CN" altLang="en-US" sz="1700" dirty="0">
                <a:solidFill>
                  <a:srgbClr val="363D62"/>
                </a:solidFill>
                <a:latin typeface="宋体" charset="-122"/>
              </a:endParaRPr>
            </a:p>
          </p:txBody>
        </p:sp>
        <p:sp>
          <p:nvSpPr>
            <p:cNvPr id="39" name="AutoShape 31"/>
            <p:cNvSpPr>
              <a:spLocks noChangeArrowheads="1"/>
            </p:cNvSpPr>
            <p:nvPr/>
          </p:nvSpPr>
          <p:spPr bwMode="auto">
            <a:xfrm>
              <a:off x="6929438" y="4797425"/>
              <a:ext cx="2168525" cy="1774825"/>
            </a:xfrm>
            <a:prstGeom prst="roundRect">
              <a:avLst>
                <a:gd name="adj" fmla="val 15569"/>
              </a:avLst>
            </a:prstGeom>
            <a:solidFill>
              <a:srgbClr val="C0C0C0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737373"/>
              </a:prstShdw>
            </a:effectLst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7148513" y="4941888"/>
              <a:ext cx="1709737" cy="205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363D62"/>
                  </a:solidFill>
                  <a:latin typeface="宋体" charset="-122"/>
                </a:rPr>
                <a:t> 数据库</a:t>
              </a:r>
              <a:r>
                <a:rPr lang="en-US" altLang="zh-CN" sz="1400" b="1" dirty="0">
                  <a:solidFill>
                    <a:srgbClr val="363D62"/>
                  </a:solidFill>
                  <a:latin typeface="宋体" charset="-122"/>
                </a:rPr>
                <a:t> </a:t>
              </a:r>
              <a:endParaRPr lang="zh-CN" altLang="en-US" sz="1400" b="1" dirty="0">
                <a:solidFill>
                  <a:srgbClr val="363D62"/>
                </a:solidFill>
                <a:latin typeface="宋体" charset="-122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/>
          </p:nvSpPr>
          <p:spPr bwMode="auto">
            <a:xfrm>
              <a:off x="7000875" y="5226050"/>
              <a:ext cx="573088" cy="1165225"/>
            </a:xfrm>
            <a:prstGeom prst="can">
              <a:avLst>
                <a:gd name="adj" fmla="val 22996"/>
              </a:avLst>
            </a:prstGeom>
            <a:gradFill rotWithShape="1">
              <a:gsLst>
                <a:gs pos="0">
                  <a:srgbClr val="A9A9A9"/>
                </a:gs>
                <a:gs pos="50000">
                  <a:srgbClr val="C8C8C8"/>
                </a:gs>
                <a:gs pos="100000">
                  <a:srgbClr val="A9A9A9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656565"/>
              </a:prstShdw>
            </a:effectLst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7135813" y="5732463"/>
              <a:ext cx="384721" cy="205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dirty="0">
                  <a:solidFill>
                    <a:srgbClr val="363D62"/>
                  </a:solidFill>
                  <a:latin typeface="宋体" charset="-122"/>
                </a:rPr>
                <a:t>Oracle</a:t>
              </a:r>
              <a:endParaRPr lang="en-US" altLang="ja-JP" sz="1400" dirty="0">
                <a:solidFill>
                  <a:srgbClr val="363D62"/>
                </a:solidFill>
                <a:latin typeface="宋体" charset="-122"/>
              </a:endParaRPr>
            </a:p>
          </p:txBody>
        </p:sp>
        <p:sp>
          <p:nvSpPr>
            <p:cNvPr id="43" name="AutoShape 38"/>
            <p:cNvSpPr>
              <a:spLocks noChangeArrowheads="1"/>
            </p:cNvSpPr>
            <p:nvPr/>
          </p:nvSpPr>
          <p:spPr bwMode="auto">
            <a:xfrm>
              <a:off x="7715250" y="5229225"/>
              <a:ext cx="573088" cy="1165225"/>
            </a:xfrm>
            <a:prstGeom prst="can">
              <a:avLst>
                <a:gd name="adj" fmla="val 22996"/>
              </a:avLst>
            </a:prstGeom>
            <a:gradFill rotWithShape="1">
              <a:gsLst>
                <a:gs pos="0">
                  <a:srgbClr val="A9A9A9"/>
                </a:gs>
                <a:gs pos="50000">
                  <a:srgbClr val="C8C8C8"/>
                </a:gs>
                <a:gs pos="100000">
                  <a:srgbClr val="A9A9A9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656565"/>
              </a:prstShdw>
            </a:effectLst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7881938" y="5738813"/>
              <a:ext cx="320601" cy="205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dirty="0" err="1">
                  <a:solidFill>
                    <a:srgbClr val="363D62"/>
                  </a:solidFill>
                  <a:latin typeface="宋体" charset="-122"/>
                </a:rPr>
                <a:t>MySQL</a:t>
              </a:r>
              <a:endParaRPr lang="en-US" altLang="ja-JP" sz="1400" dirty="0">
                <a:solidFill>
                  <a:srgbClr val="363D62"/>
                </a:solidFill>
                <a:latin typeface="宋体" charset="-122"/>
              </a:endParaRPr>
            </a:p>
          </p:txBody>
        </p:sp>
        <p:sp>
          <p:nvSpPr>
            <p:cNvPr id="45" name="AutoShape 41"/>
            <p:cNvSpPr>
              <a:spLocks noChangeArrowheads="1"/>
            </p:cNvSpPr>
            <p:nvPr/>
          </p:nvSpPr>
          <p:spPr bwMode="auto">
            <a:xfrm>
              <a:off x="8429625" y="5219700"/>
              <a:ext cx="573088" cy="1165225"/>
            </a:xfrm>
            <a:prstGeom prst="can">
              <a:avLst>
                <a:gd name="adj" fmla="val 22996"/>
              </a:avLst>
            </a:prstGeom>
            <a:gradFill rotWithShape="1">
              <a:gsLst>
                <a:gs pos="0">
                  <a:srgbClr val="A9A9A9"/>
                </a:gs>
                <a:gs pos="50000">
                  <a:srgbClr val="C8C8C8"/>
                </a:gs>
                <a:gs pos="100000">
                  <a:srgbClr val="A9A9A9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656565"/>
              </a:prstShdw>
            </a:effectLst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46" name="Text Box 42"/>
            <p:cNvSpPr txBox="1">
              <a:spLocks noChangeArrowheads="1"/>
            </p:cNvSpPr>
            <p:nvPr/>
          </p:nvSpPr>
          <p:spPr bwMode="auto">
            <a:xfrm>
              <a:off x="8666163" y="5735638"/>
              <a:ext cx="192360" cy="205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sz="1400" dirty="0">
                  <a:solidFill>
                    <a:srgbClr val="363D62"/>
                  </a:solidFill>
                  <a:latin typeface="宋体" charset="-122"/>
                </a:rPr>
                <a:t>DB2</a:t>
              </a:r>
            </a:p>
          </p:txBody>
        </p:sp>
        <p:sp>
          <p:nvSpPr>
            <p:cNvPr id="47" name="Text Box 78"/>
            <p:cNvSpPr txBox="1">
              <a:spLocks noChangeArrowheads="1"/>
            </p:cNvSpPr>
            <p:nvPr/>
          </p:nvSpPr>
          <p:spPr bwMode="auto">
            <a:xfrm>
              <a:off x="500063" y="5949950"/>
              <a:ext cx="3714750" cy="249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700" dirty="0">
                  <a:solidFill>
                    <a:srgbClr val="363D62"/>
                  </a:solidFill>
                  <a:latin typeface="宋体" charset="-122"/>
                </a:rPr>
                <a:t>Java</a:t>
              </a:r>
              <a:r>
                <a:rPr lang="zh-CN" altLang="en-US" sz="1700" dirty="0">
                  <a:solidFill>
                    <a:srgbClr val="363D62"/>
                  </a:solidFill>
                  <a:latin typeface="宋体" charset="-122"/>
                </a:rPr>
                <a:t> </a:t>
              </a:r>
              <a:r>
                <a:rPr lang="en-US" altLang="zh-CN" sz="1700" dirty="0">
                  <a:solidFill>
                    <a:srgbClr val="363D62"/>
                  </a:solidFill>
                  <a:latin typeface="宋体" charset="-122"/>
                </a:rPr>
                <a:t>EE</a:t>
              </a:r>
              <a:r>
                <a:rPr lang="zh-CN" altLang="en-US" sz="1700" dirty="0">
                  <a:solidFill>
                    <a:srgbClr val="363D62"/>
                  </a:solidFill>
                  <a:latin typeface="宋体" charset="-122"/>
                </a:rPr>
                <a:t>应用服务器</a:t>
              </a:r>
              <a:r>
                <a:rPr lang="en-US" altLang="zh-CN" sz="1700" dirty="0">
                  <a:solidFill>
                    <a:srgbClr val="363D62"/>
                  </a:solidFill>
                  <a:latin typeface="宋体" charset="-122"/>
                </a:rPr>
                <a:t>:    </a:t>
              </a:r>
              <a:r>
                <a:rPr lang="en-US" altLang="zh-CN" sz="1700" dirty="0" err="1">
                  <a:solidFill>
                    <a:srgbClr val="363D62"/>
                  </a:solidFill>
                  <a:latin typeface="宋体" charset="-122"/>
                </a:rPr>
                <a:t>Weblogic;WebSphere;JBoss</a:t>
              </a:r>
              <a:r>
                <a:rPr lang="en-US" altLang="zh-CN" sz="1700" dirty="0">
                  <a:solidFill>
                    <a:srgbClr val="363D62"/>
                  </a:solidFill>
                  <a:latin typeface="宋体" charset="-122"/>
                </a:rPr>
                <a:t>                                      </a:t>
              </a:r>
              <a:endParaRPr lang="zh-CN" altLang="en-US" sz="1700" dirty="0">
                <a:solidFill>
                  <a:srgbClr val="363D62"/>
                </a:solidFill>
                <a:latin typeface="宋体" charset="-122"/>
              </a:endParaRPr>
            </a:p>
          </p:txBody>
        </p:sp>
        <p:sp>
          <p:nvSpPr>
            <p:cNvPr id="48" name="AutoShape 81"/>
            <p:cNvSpPr>
              <a:spLocks noChangeArrowheads="1"/>
            </p:cNvSpPr>
            <p:nvPr/>
          </p:nvSpPr>
          <p:spPr bwMode="auto">
            <a:xfrm>
              <a:off x="4411663" y="5865813"/>
              <a:ext cx="2376487" cy="368300"/>
            </a:xfrm>
            <a:prstGeom prst="roundRect">
              <a:avLst>
                <a:gd name="adj" fmla="val 26111"/>
              </a:avLst>
            </a:prstGeom>
            <a:solidFill>
              <a:srgbClr val="94A5BD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596371"/>
              </a:prstShdw>
            </a:effectLst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49" name="Text Box 78"/>
            <p:cNvSpPr txBox="1">
              <a:spLocks noChangeArrowheads="1"/>
            </p:cNvSpPr>
            <p:nvPr/>
          </p:nvSpPr>
          <p:spPr bwMode="auto">
            <a:xfrm>
              <a:off x="4572000" y="5949950"/>
              <a:ext cx="2087563" cy="249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700" dirty="0">
                  <a:solidFill>
                    <a:srgbClr val="363D62"/>
                  </a:solidFill>
                  <a:latin typeface="宋体" charset="-122"/>
                </a:rPr>
                <a:t>.NET </a:t>
              </a:r>
              <a:r>
                <a:rPr lang="en-US" altLang="zh-CN" sz="1700" dirty="0" err="1">
                  <a:solidFill>
                    <a:srgbClr val="363D62"/>
                  </a:solidFill>
                  <a:latin typeface="宋体" charset="-122"/>
                </a:rPr>
                <a:t>FrameWrok,Native</a:t>
              </a:r>
              <a:r>
                <a:rPr lang="en-US" altLang="zh-CN" sz="1700" dirty="0">
                  <a:solidFill>
                    <a:srgbClr val="363D62"/>
                  </a:solidFill>
                  <a:latin typeface="宋体" charset="-122"/>
                </a:rPr>
                <a:t> C/C++                                   </a:t>
              </a:r>
              <a:endParaRPr lang="zh-CN" altLang="en-US" sz="1700" dirty="0">
                <a:solidFill>
                  <a:srgbClr val="363D62"/>
                </a:solidFill>
                <a:latin typeface="宋体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0" y="4797425"/>
              <a:ext cx="285750" cy="17891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schemeClr val="tx1"/>
                  </a:solidFill>
                </a:rPr>
                <a:t>基础支撑层</a:t>
              </a:r>
            </a:p>
          </p:txBody>
        </p:sp>
        <p:pic>
          <p:nvPicPr>
            <p:cNvPr id="51" name="Picture 36" descr="Oracle"/>
            <p:cNvPicPr preferRelativeResize="0"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929438" y="5000625"/>
              <a:ext cx="730250" cy="9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" name="Picture 43" descr="ibm_black"/>
            <p:cNvPicPr preferRelativeResize="0"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562975" y="4951413"/>
              <a:ext cx="438150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" name="AutoShape 58"/>
            <p:cNvSpPr>
              <a:spLocks noChangeArrowheads="1"/>
            </p:cNvSpPr>
            <p:nvPr/>
          </p:nvSpPr>
          <p:spPr bwMode="auto">
            <a:xfrm flipV="1">
              <a:off x="428625" y="4679950"/>
              <a:ext cx="8572500" cy="44450"/>
            </a:xfrm>
            <a:prstGeom prst="roundRect">
              <a:avLst>
                <a:gd name="adj" fmla="val 16667"/>
              </a:avLst>
            </a:prstGeom>
            <a:solidFill>
              <a:srgbClr val="3B78B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54" name="AutoShape 81"/>
            <p:cNvSpPr>
              <a:spLocks noChangeArrowheads="1"/>
            </p:cNvSpPr>
            <p:nvPr/>
          </p:nvSpPr>
          <p:spPr bwMode="auto">
            <a:xfrm>
              <a:off x="467544" y="4850807"/>
              <a:ext cx="504055" cy="932753"/>
            </a:xfrm>
            <a:prstGeom prst="roundRect">
              <a:avLst>
                <a:gd name="adj" fmla="val 26111"/>
              </a:avLst>
            </a:prstGeom>
            <a:solidFill>
              <a:srgbClr val="94A5BD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94A5BD">
                  <a:gamma/>
                  <a:shade val="60000"/>
                  <a:invGamma/>
                </a:srgbClr>
              </a:prstShdw>
            </a:effectLst>
          </p:spPr>
          <p:txBody>
            <a:bodyPr vert="vert27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00" dirty="0">
                  <a:latin typeface="+mj-ea"/>
                  <a:ea typeface="+mj-ea"/>
                </a:rPr>
                <a:t>Spring</a:t>
              </a:r>
              <a:endParaRPr lang="zh-CN" altLang="en-US" sz="1700" dirty="0">
                <a:latin typeface="+mj-ea"/>
                <a:ea typeface="+mj-ea"/>
              </a:endParaRPr>
            </a:p>
          </p:txBody>
        </p:sp>
        <p:sp>
          <p:nvSpPr>
            <p:cNvPr id="55" name="AutoShape 81"/>
            <p:cNvSpPr>
              <a:spLocks noChangeArrowheads="1"/>
            </p:cNvSpPr>
            <p:nvPr/>
          </p:nvSpPr>
          <p:spPr bwMode="auto">
            <a:xfrm>
              <a:off x="1106955" y="4850807"/>
              <a:ext cx="504055" cy="932753"/>
            </a:xfrm>
            <a:prstGeom prst="roundRect">
              <a:avLst>
                <a:gd name="adj" fmla="val 26111"/>
              </a:avLst>
            </a:prstGeom>
            <a:solidFill>
              <a:srgbClr val="94A5BD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94A5BD">
                  <a:gamma/>
                  <a:shade val="60000"/>
                  <a:invGamma/>
                </a:srgbClr>
              </a:prstShdw>
            </a:effectLst>
          </p:spPr>
          <p:txBody>
            <a:bodyPr vert="vert27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00" dirty="0">
                  <a:latin typeface="+mj-ea"/>
                  <a:ea typeface="+mn-ea"/>
                </a:rPr>
                <a:t>Hibernate</a:t>
              </a:r>
              <a:endParaRPr lang="zh-CN" altLang="en-US" sz="1700" dirty="0">
                <a:latin typeface="+mj-ea"/>
                <a:ea typeface="+mj-ea"/>
              </a:endParaRPr>
            </a:p>
          </p:txBody>
        </p:sp>
        <p:sp>
          <p:nvSpPr>
            <p:cNvPr id="56" name="AutoShape 81"/>
            <p:cNvSpPr>
              <a:spLocks noChangeArrowheads="1"/>
            </p:cNvSpPr>
            <p:nvPr/>
          </p:nvSpPr>
          <p:spPr bwMode="auto">
            <a:xfrm>
              <a:off x="1746366" y="4850807"/>
              <a:ext cx="504055" cy="932753"/>
            </a:xfrm>
            <a:prstGeom prst="roundRect">
              <a:avLst>
                <a:gd name="adj" fmla="val 26111"/>
              </a:avLst>
            </a:prstGeom>
            <a:solidFill>
              <a:srgbClr val="94A5BD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94A5BD">
                  <a:gamma/>
                  <a:shade val="60000"/>
                  <a:invGamma/>
                </a:srgbClr>
              </a:prstShdw>
            </a:effectLst>
          </p:spPr>
          <p:txBody>
            <a:bodyPr vert="vert27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00" dirty="0">
                  <a:latin typeface="+mj-ea"/>
                  <a:ea typeface="+mj-ea"/>
                </a:rPr>
                <a:t>Struts</a:t>
              </a:r>
              <a:endParaRPr lang="zh-CN" altLang="en-US" sz="1700" dirty="0">
                <a:latin typeface="+mj-ea"/>
                <a:ea typeface="+mj-ea"/>
              </a:endParaRPr>
            </a:p>
          </p:txBody>
        </p:sp>
        <p:sp>
          <p:nvSpPr>
            <p:cNvPr id="57" name="AutoShape 81"/>
            <p:cNvSpPr>
              <a:spLocks noChangeArrowheads="1"/>
            </p:cNvSpPr>
            <p:nvPr/>
          </p:nvSpPr>
          <p:spPr bwMode="auto">
            <a:xfrm>
              <a:off x="2385777" y="4850807"/>
              <a:ext cx="504055" cy="932753"/>
            </a:xfrm>
            <a:prstGeom prst="roundRect">
              <a:avLst>
                <a:gd name="adj" fmla="val 26111"/>
              </a:avLst>
            </a:prstGeom>
            <a:solidFill>
              <a:srgbClr val="94A5BD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94A5BD">
                  <a:gamma/>
                  <a:shade val="60000"/>
                  <a:invGamma/>
                </a:srgbClr>
              </a:prstShdw>
            </a:effectLst>
          </p:spPr>
          <p:txBody>
            <a:bodyPr vert="vert27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00" dirty="0" err="1">
                  <a:latin typeface="+mj-ea"/>
                  <a:ea typeface="+mj-ea"/>
                </a:rPr>
                <a:t>XFire</a:t>
              </a:r>
              <a:endParaRPr lang="zh-CN" altLang="en-US" sz="1700" dirty="0">
                <a:latin typeface="+mj-ea"/>
                <a:ea typeface="+mj-ea"/>
              </a:endParaRPr>
            </a:p>
          </p:txBody>
        </p:sp>
        <p:sp>
          <p:nvSpPr>
            <p:cNvPr id="58" name="AutoShape 81"/>
            <p:cNvSpPr>
              <a:spLocks noChangeArrowheads="1"/>
            </p:cNvSpPr>
            <p:nvPr/>
          </p:nvSpPr>
          <p:spPr bwMode="auto">
            <a:xfrm>
              <a:off x="3025188" y="4850807"/>
              <a:ext cx="504055" cy="932753"/>
            </a:xfrm>
            <a:prstGeom prst="roundRect">
              <a:avLst>
                <a:gd name="adj" fmla="val 26111"/>
              </a:avLst>
            </a:prstGeom>
            <a:solidFill>
              <a:srgbClr val="94A5BD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94A5BD">
                  <a:gamma/>
                  <a:shade val="60000"/>
                  <a:invGamma/>
                </a:srgbClr>
              </a:prstShdw>
            </a:effectLst>
          </p:spPr>
          <p:txBody>
            <a:bodyPr vert="vert27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00" dirty="0" err="1">
                  <a:latin typeface="+mj-ea"/>
                  <a:ea typeface="+mn-ea"/>
                </a:rPr>
                <a:t>EhCache</a:t>
              </a:r>
              <a:endParaRPr lang="zh-CN" altLang="en-US" sz="1700" dirty="0">
                <a:latin typeface="+mj-ea"/>
                <a:ea typeface="+mj-ea"/>
              </a:endParaRPr>
            </a:p>
          </p:txBody>
        </p:sp>
        <p:sp>
          <p:nvSpPr>
            <p:cNvPr id="59" name="AutoShape 81"/>
            <p:cNvSpPr>
              <a:spLocks noChangeArrowheads="1"/>
            </p:cNvSpPr>
            <p:nvPr/>
          </p:nvSpPr>
          <p:spPr bwMode="auto">
            <a:xfrm>
              <a:off x="3664599" y="4850807"/>
              <a:ext cx="504055" cy="932753"/>
            </a:xfrm>
            <a:prstGeom prst="roundRect">
              <a:avLst>
                <a:gd name="adj" fmla="val 26111"/>
              </a:avLst>
            </a:prstGeom>
            <a:solidFill>
              <a:srgbClr val="94A5BD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94A5BD">
                  <a:gamma/>
                  <a:shade val="60000"/>
                  <a:invGamma/>
                </a:srgbClr>
              </a:prstShdw>
            </a:effectLst>
          </p:spPr>
          <p:txBody>
            <a:bodyPr vert="vert27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00" dirty="0">
                  <a:latin typeface="+mj-ea"/>
                  <a:ea typeface="+mj-ea"/>
                </a:rPr>
                <a:t>Log4J</a:t>
              </a:r>
              <a:endParaRPr lang="zh-CN" altLang="en-US" sz="1700" dirty="0">
                <a:latin typeface="+mj-ea"/>
                <a:ea typeface="+mj-ea"/>
              </a:endParaRPr>
            </a:p>
          </p:txBody>
        </p:sp>
        <p:sp>
          <p:nvSpPr>
            <p:cNvPr id="60" name="AutoShape 81"/>
            <p:cNvSpPr>
              <a:spLocks noChangeArrowheads="1"/>
            </p:cNvSpPr>
            <p:nvPr/>
          </p:nvSpPr>
          <p:spPr bwMode="auto">
            <a:xfrm>
              <a:off x="4303713" y="4851400"/>
              <a:ext cx="504825" cy="931863"/>
            </a:xfrm>
            <a:prstGeom prst="roundRect">
              <a:avLst>
                <a:gd name="adj" fmla="val 26111"/>
              </a:avLst>
            </a:prstGeom>
            <a:solidFill>
              <a:srgbClr val="94A5BD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94A5BD">
                  <a:gamma/>
                  <a:shade val="60000"/>
                  <a:invGamma/>
                </a:srgbClr>
              </a:prstShdw>
            </a:effectLst>
          </p:spPr>
          <p:txBody>
            <a:bodyPr vert="vert27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00" dirty="0" smtClean="0">
                  <a:latin typeface="+mj-ea"/>
                  <a:ea typeface="+mj-ea"/>
                </a:rPr>
                <a:t>JMS</a:t>
              </a:r>
              <a:endParaRPr lang="zh-CN" altLang="en-US" sz="1700" dirty="0">
                <a:latin typeface="+mj-ea"/>
                <a:ea typeface="+mj-ea"/>
              </a:endParaRPr>
            </a:p>
          </p:txBody>
        </p:sp>
        <p:sp>
          <p:nvSpPr>
            <p:cNvPr id="61" name="AutoShape 81"/>
            <p:cNvSpPr>
              <a:spLocks noChangeArrowheads="1"/>
            </p:cNvSpPr>
            <p:nvPr/>
          </p:nvSpPr>
          <p:spPr bwMode="auto">
            <a:xfrm>
              <a:off x="4943475" y="4851400"/>
              <a:ext cx="503238" cy="931863"/>
            </a:xfrm>
            <a:prstGeom prst="roundRect">
              <a:avLst>
                <a:gd name="adj" fmla="val 26111"/>
              </a:avLst>
            </a:prstGeom>
            <a:solidFill>
              <a:srgbClr val="94A5BD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94A5BD">
                  <a:gamma/>
                  <a:shade val="60000"/>
                  <a:invGamma/>
                </a:srgbClr>
              </a:prstShdw>
            </a:effectLst>
          </p:spPr>
          <p:txBody>
            <a:bodyPr vert="vert27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00" dirty="0" err="1" smtClean="0">
                  <a:latin typeface="+mj-ea"/>
                  <a:ea typeface="+mj-ea"/>
                </a:rPr>
                <a:t>Lucene</a:t>
              </a:r>
              <a:endParaRPr lang="zh-CN" altLang="en-US" sz="1700" dirty="0">
                <a:latin typeface="+mj-ea"/>
                <a:ea typeface="+mj-ea"/>
              </a:endParaRPr>
            </a:p>
          </p:txBody>
        </p:sp>
        <p:sp>
          <p:nvSpPr>
            <p:cNvPr id="62" name="AutoShape 81"/>
            <p:cNvSpPr>
              <a:spLocks noChangeArrowheads="1"/>
            </p:cNvSpPr>
            <p:nvPr/>
          </p:nvSpPr>
          <p:spPr bwMode="auto">
            <a:xfrm>
              <a:off x="5583238" y="4851400"/>
              <a:ext cx="503237" cy="931863"/>
            </a:xfrm>
            <a:prstGeom prst="roundRect">
              <a:avLst>
                <a:gd name="adj" fmla="val 26111"/>
              </a:avLst>
            </a:prstGeom>
            <a:solidFill>
              <a:srgbClr val="94A5BD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94A5BD">
                  <a:gamma/>
                  <a:shade val="60000"/>
                  <a:invGamma/>
                </a:srgbClr>
              </a:prstShdw>
            </a:effectLst>
          </p:spPr>
          <p:txBody>
            <a:bodyPr vert="vert27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00" dirty="0" err="1" smtClean="0">
                  <a:latin typeface="+mj-ea"/>
                  <a:ea typeface="+mj-ea"/>
                </a:rPr>
                <a:t>Tika</a:t>
              </a:r>
              <a:endParaRPr lang="zh-CN" altLang="en-US" sz="1700" dirty="0">
                <a:latin typeface="+mj-ea"/>
                <a:ea typeface="+mj-ea"/>
              </a:endParaRPr>
            </a:p>
          </p:txBody>
        </p:sp>
        <p:sp>
          <p:nvSpPr>
            <p:cNvPr id="63" name="AutoShape 81"/>
            <p:cNvSpPr>
              <a:spLocks noChangeArrowheads="1"/>
            </p:cNvSpPr>
            <p:nvPr/>
          </p:nvSpPr>
          <p:spPr bwMode="auto">
            <a:xfrm>
              <a:off x="6223000" y="4851400"/>
              <a:ext cx="503238" cy="931863"/>
            </a:xfrm>
            <a:prstGeom prst="roundRect">
              <a:avLst>
                <a:gd name="adj" fmla="val 26111"/>
              </a:avLst>
            </a:prstGeom>
            <a:solidFill>
              <a:srgbClr val="94A5BD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94A5BD">
                  <a:gamma/>
                  <a:shade val="60000"/>
                  <a:invGamma/>
                </a:srgbClr>
              </a:prstShdw>
            </a:effectLst>
          </p:spPr>
          <p:txBody>
            <a:bodyPr vert="vert27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00" dirty="0" err="1" smtClean="0">
                  <a:latin typeface="+mj-ea"/>
                  <a:ea typeface="+mj-ea"/>
                </a:rPr>
                <a:t>JFreeChart</a:t>
              </a:r>
              <a:endParaRPr lang="zh-CN" altLang="en-US" sz="1700" dirty="0">
                <a:latin typeface="+mj-ea"/>
                <a:ea typeface="+mj-ea"/>
              </a:endParaRPr>
            </a:p>
          </p:txBody>
        </p:sp>
      </p:grpSp>
      <p:sp>
        <p:nvSpPr>
          <p:cNvPr id="64" name="AutoShape 6"/>
          <p:cNvSpPr>
            <a:spLocks noChangeArrowheads="1"/>
          </p:cNvSpPr>
          <p:nvPr/>
        </p:nvSpPr>
        <p:spPr bwMode="auto">
          <a:xfrm>
            <a:off x="11760917" y="700059"/>
            <a:ext cx="997865" cy="690091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34925">
            <a:solidFill>
              <a:schemeClr val="bg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128016" tIns="64008" rIns="128016" bIns="640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cs typeface="Arial" charset="0"/>
              </a:rPr>
              <a:t> </a:t>
            </a:r>
            <a:endParaRPr lang="zh-CN" altLang="en-US" sz="2200" dirty="0">
              <a:cs typeface="Arial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1687212" y="900085"/>
            <a:ext cx="1154394" cy="646747"/>
          </a:xfrm>
          <a:prstGeom prst="rect">
            <a:avLst/>
          </a:prstGeom>
        </p:spPr>
        <p:txBody>
          <a:bodyPr wrap="square" lIns="128016" tIns="64008" rIns="128016" bIns="6400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700" dirty="0">
                <a:latin typeface="+mn-ea"/>
                <a:ea typeface="+mn-ea"/>
              </a:rPr>
              <a:t>外部系统集成</a:t>
            </a:r>
          </a:p>
        </p:txBody>
      </p:sp>
      <p:sp>
        <p:nvSpPr>
          <p:cNvPr id="66" name="AutoShape 74"/>
          <p:cNvSpPr>
            <a:spLocks noChangeArrowheads="1"/>
          </p:cNvSpPr>
          <p:nvPr/>
        </p:nvSpPr>
        <p:spPr bwMode="auto">
          <a:xfrm>
            <a:off x="11903120" y="1775778"/>
            <a:ext cx="760095" cy="2015807"/>
          </a:xfrm>
          <a:prstGeom prst="roundRect">
            <a:avLst>
              <a:gd name="adj" fmla="val 7819"/>
            </a:avLst>
          </a:prstGeom>
          <a:solidFill>
            <a:srgbClr val="C0CAD8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737982"/>
            </a:prstShdw>
          </a:effectLst>
        </p:spPr>
        <p:txBody>
          <a:bodyPr lIns="128016" tIns="64008" rIns="128016" bIns="64008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7" name="AutoShape 17"/>
          <p:cNvSpPr>
            <a:spLocks noChangeArrowheads="1"/>
          </p:cNvSpPr>
          <p:nvPr/>
        </p:nvSpPr>
        <p:spPr bwMode="auto">
          <a:xfrm>
            <a:off x="12060916" y="1775777"/>
            <a:ext cx="471170" cy="1924677"/>
          </a:xfrm>
          <a:prstGeom prst="can">
            <a:avLst>
              <a:gd name="adj" fmla="val 83596"/>
            </a:avLst>
          </a:prstGeom>
          <a:gradFill rotWithShape="1">
            <a:gsLst>
              <a:gs pos="0">
                <a:srgbClr val="A9A9A9"/>
              </a:gs>
              <a:gs pos="50000">
                <a:srgbClr val="C8C8C8"/>
              </a:gs>
              <a:gs pos="100000">
                <a:srgbClr val="A9A9A9"/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prstShdw prst="shdw17" dist="17961" dir="2700000">
              <a:srgbClr val="656565"/>
            </a:prstShdw>
          </a:effectLst>
        </p:spPr>
        <p:txBody>
          <a:bodyPr lIns="128016" tIns="64008" rIns="128016" bIns="64008"/>
          <a:lstStyle/>
          <a:p>
            <a:pPr algn="ctr"/>
            <a:r>
              <a:rPr lang="en-US" altLang="zh-CN" sz="1400" b="1" dirty="0" smtClean="0"/>
              <a:t>PDM</a:t>
            </a:r>
          </a:p>
          <a:p>
            <a:pPr algn="ctr"/>
            <a:r>
              <a:rPr lang="en-US" altLang="zh-CN" sz="1400" b="1" dirty="0" smtClean="0">
                <a:latin typeface="Calibri" pitchFamily="34" charset="0"/>
              </a:rPr>
              <a:t>/</a:t>
            </a:r>
          </a:p>
          <a:p>
            <a:pPr algn="ctr"/>
            <a:r>
              <a:rPr lang="en-US" altLang="zh-CN" sz="1400" b="1" dirty="0" smtClean="0">
                <a:latin typeface="Calibri" pitchFamily="34" charset="0"/>
              </a:rPr>
              <a:t>T</a:t>
            </a:r>
          </a:p>
          <a:p>
            <a:pPr algn="ctr"/>
            <a:r>
              <a:rPr lang="en-US" altLang="zh-CN" sz="1400" b="1" dirty="0" smtClean="0">
                <a:latin typeface="Calibri" pitchFamily="34" charset="0"/>
              </a:rPr>
              <a:t>D</a:t>
            </a:r>
          </a:p>
          <a:p>
            <a:pPr algn="ctr"/>
            <a:r>
              <a:rPr lang="en-US" altLang="zh-CN" sz="1400" b="1" dirty="0" smtClean="0">
                <a:latin typeface="Calibri" pitchFamily="34" charset="0"/>
              </a:rPr>
              <a:t>M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68" name="AutoShape 74"/>
          <p:cNvSpPr>
            <a:spLocks noChangeArrowheads="1"/>
          </p:cNvSpPr>
          <p:nvPr/>
        </p:nvSpPr>
        <p:spPr bwMode="auto">
          <a:xfrm>
            <a:off x="11903120" y="4093846"/>
            <a:ext cx="760095" cy="2218055"/>
          </a:xfrm>
          <a:prstGeom prst="roundRect">
            <a:avLst>
              <a:gd name="adj" fmla="val 7819"/>
            </a:avLst>
          </a:prstGeom>
          <a:solidFill>
            <a:srgbClr val="C0CAD8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737982"/>
            </a:prstShdw>
          </a:effectLst>
        </p:spPr>
        <p:txBody>
          <a:bodyPr lIns="128016" tIns="64008" rIns="128016" bIns="64008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9" name="AutoShape 17"/>
          <p:cNvSpPr>
            <a:spLocks noChangeArrowheads="1"/>
          </p:cNvSpPr>
          <p:nvPr/>
        </p:nvSpPr>
        <p:spPr bwMode="auto">
          <a:xfrm>
            <a:off x="12060916" y="4398329"/>
            <a:ext cx="471170" cy="1802457"/>
          </a:xfrm>
          <a:prstGeom prst="can">
            <a:avLst>
              <a:gd name="adj" fmla="val 78608"/>
            </a:avLst>
          </a:prstGeom>
          <a:gradFill rotWithShape="1">
            <a:gsLst>
              <a:gs pos="0">
                <a:srgbClr val="A9A9A9"/>
              </a:gs>
              <a:gs pos="50000">
                <a:srgbClr val="C8C8C8"/>
              </a:gs>
              <a:gs pos="100000">
                <a:srgbClr val="A9A9A9"/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prstShdw prst="shdw17" dist="17961" dir="2700000">
              <a:srgbClr val="656565"/>
            </a:prstShdw>
          </a:effectLst>
        </p:spPr>
        <p:txBody>
          <a:bodyPr lIns="128016" tIns="64008" rIns="128016" bIns="64008"/>
          <a:lstStyle/>
          <a:p>
            <a:pPr algn="ctr"/>
            <a:r>
              <a:rPr lang="zh-CN" altLang="en-US" sz="1400" b="1" dirty="0" smtClean="0">
                <a:latin typeface="Calibri" pitchFamily="34" charset="0"/>
              </a:rPr>
              <a:t>其它外部系统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100761" y="2445658"/>
            <a:ext cx="5086385" cy="354678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流程协同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7" name="流程图: 磁盘 86"/>
          <p:cNvSpPr/>
          <p:nvPr/>
        </p:nvSpPr>
        <p:spPr bwMode="auto">
          <a:xfrm>
            <a:off x="1300127" y="6772289"/>
            <a:ext cx="1500198" cy="600079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28016" tIns="64008" rIns="128016" bIns="64008" numCol="1" rtlCol="0" anchor="ctr" anchorCtr="0" compatLnSpc="1">
            <a:prstTxWarp prst="textNoShape">
              <a:avLst/>
            </a:prstTxWarp>
          </a:bodyPr>
          <a:lstStyle/>
          <a:p>
            <a:pPr algn="ctr" defTabSz="1280160"/>
            <a:r>
              <a:rPr lang="zh-CN" altLang="en-US" sz="1500" dirty="0" smtClean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元数据管理</a:t>
            </a:r>
          </a:p>
        </p:txBody>
      </p:sp>
      <p:sp>
        <p:nvSpPr>
          <p:cNvPr id="88" name="流程图: 磁盘 87"/>
          <p:cNvSpPr/>
          <p:nvPr/>
        </p:nvSpPr>
        <p:spPr bwMode="auto">
          <a:xfrm>
            <a:off x="3800457" y="6772289"/>
            <a:ext cx="1500198" cy="600079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28016" tIns="64008" rIns="128016" bIns="64008" numCol="1" rtlCol="0" anchor="ctr" anchorCtr="0" compatLnSpc="1">
            <a:prstTxWarp prst="textNoShape">
              <a:avLst/>
            </a:prstTxWarp>
          </a:bodyPr>
          <a:lstStyle/>
          <a:p>
            <a:pPr algn="ctr" defTabSz="1280160"/>
            <a:r>
              <a:rPr lang="zh-CN" altLang="en-US" sz="1500" dirty="0" smtClean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参数管理</a:t>
            </a:r>
          </a:p>
        </p:txBody>
      </p:sp>
      <p:sp>
        <p:nvSpPr>
          <p:cNvPr id="89" name="流程图: 磁盘 88"/>
          <p:cNvSpPr/>
          <p:nvPr/>
        </p:nvSpPr>
        <p:spPr bwMode="auto">
          <a:xfrm>
            <a:off x="6200774" y="6772289"/>
            <a:ext cx="1500198" cy="600079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28016" tIns="64008" rIns="128016" bIns="64008" numCol="1" rtlCol="0" anchor="ctr" anchorCtr="0" compatLnSpc="1">
            <a:prstTxWarp prst="textNoShape">
              <a:avLst/>
            </a:prstTxWarp>
          </a:bodyPr>
          <a:lstStyle/>
          <a:p>
            <a:pPr algn="ctr" defTabSz="1280160"/>
            <a:r>
              <a:rPr lang="zh-CN" altLang="en-US" sz="1500" dirty="0" smtClean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网格文件管理</a:t>
            </a:r>
          </a:p>
        </p:txBody>
      </p:sp>
      <p:sp>
        <p:nvSpPr>
          <p:cNvPr id="90" name="流程图: 磁盘 89"/>
          <p:cNvSpPr/>
          <p:nvPr/>
        </p:nvSpPr>
        <p:spPr bwMode="auto">
          <a:xfrm>
            <a:off x="8601090" y="6772289"/>
            <a:ext cx="1500198" cy="600079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28016" tIns="64008" rIns="128016" bIns="64008" numCol="1" rtlCol="0" anchor="ctr" anchorCtr="0" compatLnSpc="1">
            <a:prstTxWarp prst="textNoShape">
              <a:avLst/>
            </a:prstTxWarp>
          </a:bodyPr>
          <a:lstStyle/>
          <a:p>
            <a:pPr algn="ctr" defTabSz="1280160"/>
            <a:r>
              <a:rPr lang="zh-CN" altLang="en-US" sz="1500" dirty="0" smtClean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过程文件管理</a:t>
            </a:r>
          </a:p>
        </p:txBody>
      </p:sp>
      <p:sp>
        <p:nvSpPr>
          <p:cNvPr id="14" name="矩形 13"/>
          <p:cNvSpPr/>
          <p:nvPr/>
        </p:nvSpPr>
        <p:spPr>
          <a:xfrm>
            <a:off x="471446" y="1100112"/>
            <a:ext cx="11098576" cy="1128720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专业应用系统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-42" y="2371708"/>
            <a:ext cx="400050" cy="51435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chemeClr val="tx1"/>
                </a:solidFill>
              </a:rPr>
              <a:t>应用框架层</a:t>
            </a:r>
            <a:endParaRPr lang="zh-CN" altLang="en-US" sz="1400" kern="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0" y="1085825"/>
            <a:ext cx="400008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128016" tIns="64008" rIns="128016" bIns="64008" rtlCol="0" anchor="ctr" anchorCtr="1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ysClr val="windowText" lastClr="000000"/>
                </a:solidFill>
                <a:latin typeface="Calibri"/>
                <a:ea typeface="宋体"/>
              </a:rPr>
              <a:t>业务系统层</a:t>
            </a:r>
          </a:p>
        </p:txBody>
      </p:sp>
      <p:sp>
        <p:nvSpPr>
          <p:cNvPr id="8" name="矩形 7"/>
          <p:cNvSpPr/>
          <p:nvPr/>
        </p:nvSpPr>
        <p:spPr>
          <a:xfrm>
            <a:off x="612334" y="1443014"/>
            <a:ext cx="2369429" cy="62845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专业</a:t>
            </a:r>
            <a:r>
              <a:rPr lang="en-US" altLang="zh-CN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br>
              <a:rPr lang="en-US" altLang="zh-CN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应用</a:t>
            </a:r>
            <a:r>
              <a:rPr lang="zh-CN" altLang="en-US" sz="15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系统</a:t>
            </a:r>
          </a:p>
        </p:txBody>
      </p:sp>
      <p:sp>
        <p:nvSpPr>
          <p:cNvPr id="9" name="矩形 8"/>
          <p:cNvSpPr/>
          <p:nvPr/>
        </p:nvSpPr>
        <p:spPr>
          <a:xfrm>
            <a:off x="8748041" y="1443014"/>
            <a:ext cx="2369429" cy="62845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专业</a:t>
            </a:r>
            <a:r>
              <a:rPr lang="en-US" altLang="zh-CN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n</a:t>
            </a:r>
            <a:br>
              <a:rPr lang="en-US" altLang="zh-CN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应用</a:t>
            </a:r>
            <a:r>
              <a:rPr lang="zh-CN" altLang="en-US" sz="15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系统</a:t>
            </a:r>
          </a:p>
        </p:txBody>
      </p:sp>
      <p:sp>
        <p:nvSpPr>
          <p:cNvPr id="10" name="矩形 9"/>
          <p:cNvSpPr/>
          <p:nvPr/>
        </p:nvSpPr>
        <p:spPr>
          <a:xfrm>
            <a:off x="3321600" y="1443014"/>
            <a:ext cx="2369429" cy="62845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专业</a:t>
            </a:r>
            <a:r>
              <a:rPr lang="en-US" altLang="zh-CN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</a:t>
            </a:r>
            <a:br>
              <a:rPr lang="en-US" altLang="zh-CN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应用</a:t>
            </a:r>
            <a:r>
              <a:rPr lang="zh-CN" altLang="en-US" sz="15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系统</a:t>
            </a:r>
          </a:p>
        </p:txBody>
      </p:sp>
      <p:sp>
        <p:nvSpPr>
          <p:cNvPr id="11" name="矩形 10"/>
          <p:cNvSpPr/>
          <p:nvPr/>
        </p:nvSpPr>
        <p:spPr>
          <a:xfrm>
            <a:off x="6038774" y="1443014"/>
            <a:ext cx="2369429" cy="62845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专业</a:t>
            </a:r>
            <a:r>
              <a:rPr lang="en-US" altLang="zh-CN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</a:t>
            </a:r>
            <a:br>
              <a:rPr lang="en-US" altLang="zh-CN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应用</a:t>
            </a:r>
            <a:r>
              <a:rPr lang="zh-CN" altLang="en-US" sz="15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系统</a:t>
            </a:r>
          </a:p>
        </p:txBody>
      </p:sp>
      <p:pic>
        <p:nvPicPr>
          <p:cNvPr id="7270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22" y="2871774"/>
            <a:ext cx="10572824" cy="364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1305336" cy="988526"/>
          </a:xfrm>
        </p:spPr>
        <p:txBody>
          <a:bodyPr>
            <a:normAutofit/>
          </a:bodyPr>
          <a:lstStyle/>
          <a:p>
            <a:r>
              <a:rPr lang="zh-CN" altLang="en-US" sz="2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综合设计统一运行时数据流逻辑图</a:t>
            </a:r>
          </a:p>
        </p:txBody>
      </p:sp>
      <p:pic>
        <p:nvPicPr>
          <p:cNvPr id="5" name="Picture 4" descr="circuler_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1527489" y="4212812"/>
            <a:ext cx="1190494" cy="115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>
            <a:spLocks noChangeArrowheads="1"/>
          </p:cNvSpPr>
          <p:nvPr/>
        </p:nvSpPr>
        <p:spPr bwMode="gray">
          <a:xfrm>
            <a:off x="1540234" y="4207772"/>
            <a:ext cx="1177749" cy="1164374"/>
          </a:xfrm>
          <a:prstGeom prst="ellipse">
            <a:avLst/>
          </a:prstGeom>
          <a:solidFill>
            <a:srgbClr val="92D050">
              <a:alpha val="50195"/>
            </a:srgbClr>
          </a:solidFill>
          <a:ln w="76200" algn="ctr">
            <a:solidFill>
              <a:srgbClr val="FFFFFF">
                <a:alpha val="79999"/>
              </a:srgbClr>
            </a:solidFill>
            <a:round/>
            <a:headEnd/>
            <a:tailEnd/>
          </a:ln>
        </p:spPr>
        <p:txBody>
          <a:bodyPr wrap="none" lIns="128016" tIns="64008" rIns="128016" bIns="64008" anchor="ctr"/>
          <a:lstStyle/>
          <a:p>
            <a:endParaRPr lang="zh-CN" altLang="en-US"/>
          </a:p>
        </p:txBody>
      </p:sp>
      <p:sp>
        <p:nvSpPr>
          <p:cNvPr id="7" name="Freeform 9"/>
          <p:cNvSpPr>
            <a:spLocks/>
          </p:cNvSpPr>
          <p:nvPr/>
        </p:nvSpPr>
        <p:spPr bwMode="gray">
          <a:xfrm>
            <a:off x="2837462" y="4589142"/>
            <a:ext cx="2779745" cy="210658"/>
          </a:xfrm>
          <a:custGeom>
            <a:avLst/>
            <a:gdLst>
              <a:gd name="T0" fmla="*/ 0 w 2347"/>
              <a:gd name="T1" fmla="*/ 2147483647 h 336"/>
              <a:gd name="T2" fmla="*/ 0 w 2347"/>
              <a:gd name="T3" fmla="*/ 2147483647 h 336"/>
              <a:gd name="T4" fmla="*/ 2147483647 w 2347"/>
              <a:gd name="T5" fmla="*/ 2147483647 h 336"/>
              <a:gd name="T6" fmla="*/ 2147483647 w 2347"/>
              <a:gd name="T7" fmla="*/ 0 h 336"/>
              <a:gd name="T8" fmla="*/ 2147483647 w 2347"/>
              <a:gd name="T9" fmla="*/ 2147483647 h 336"/>
              <a:gd name="T10" fmla="*/ 0 w 2347"/>
              <a:gd name="T11" fmla="*/ 2147483647 h 3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47"/>
              <a:gd name="T19" fmla="*/ 0 h 336"/>
              <a:gd name="T20" fmla="*/ 2347 w 2347"/>
              <a:gd name="T21" fmla="*/ 336 h 3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47" h="336">
                <a:moveTo>
                  <a:pt x="0" y="188"/>
                </a:moveTo>
                <a:lnTo>
                  <a:pt x="0" y="336"/>
                </a:lnTo>
                <a:lnTo>
                  <a:pt x="2347" y="336"/>
                </a:lnTo>
                <a:lnTo>
                  <a:pt x="2005" y="0"/>
                </a:lnTo>
                <a:lnTo>
                  <a:pt x="2005" y="189"/>
                </a:lnTo>
                <a:lnTo>
                  <a:pt x="0" y="188"/>
                </a:lnTo>
                <a:close/>
              </a:path>
            </a:pathLst>
          </a:custGeom>
          <a:gradFill rotWithShape="1">
            <a:gsLst>
              <a:gs pos="0">
                <a:srgbClr val="EEEEA9"/>
              </a:gs>
              <a:gs pos="100000">
                <a:srgbClr val="CCCC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016" tIns="64008" rIns="128016" bIns="64008" anchor="ctr"/>
          <a:lstStyle/>
          <a:p>
            <a:endParaRPr lang="zh-CN" altLang="en-US"/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invGray">
          <a:xfrm>
            <a:off x="7388633" y="5095879"/>
            <a:ext cx="2258060" cy="1202372"/>
          </a:xfrm>
          <a:prstGeom prst="upArrow">
            <a:avLst>
              <a:gd name="adj1" fmla="val 65157"/>
              <a:gd name="adj2" fmla="val 48347"/>
            </a:avLst>
          </a:prstGeom>
          <a:gradFill rotWithShape="1">
            <a:gsLst>
              <a:gs pos="0">
                <a:srgbClr val="FF993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016" tIns="64008" rIns="128016" bIns="64008" anchor="ctr"/>
          <a:lstStyle/>
          <a:p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invGray">
          <a:xfrm flipV="1">
            <a:off x="3101148" y="3163518"/>
            <a:ext cx="2258060" cy="1202372"/>
          </a:xfrm>
          <a:prstGeom prst="upArrow">
            <a:avLst>
              <a:gd name="adj1" fmla="val 65157"/>
              <a:gd name="adj2" fmla="val 4834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016" tIns="64008" rIns="128016" bIns="64008" anchor="ctr"/>
          <a:lstStyle/>
          <a:p>
            <a:endParaRPr lang="zh-CN" altLang="en-US"/>
          </a:p>
        </p:txBody>
      </p:sp>
      <p:cxnSp>
        <p:nvCxnSpPr>
          <p:cNvPr id="10" name="AutoShape 13"/>
          <p:cNvCxnSpPr>
            <a:cxnSpLocks noChangeShapeType="1"/>
          </p:cNvCxnSpPr>
          <p:nvPr/>
        </p:nvCxnSpPr>
        <p:spPr bwMode="auto">
          <a:xfrm rot="16200000" flipH="1">
            <a:off x="6310317" y="5274444"/>
            <a:ext cx="1735476" cy="1360538"/>
          </a:xfrm>
          <a:prstGeom prst="bentConnector3">
            <a:avLst>
              <a:gd name="adj1" fmla="val 99476"/>
            </a:avLst>
          </a:prstGeom>
          <a:noFill/>
          <a:ln w="38100" cap="rnd">
            <a:solidFill>
              <a:srgbClr val="B2B2B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AutoShape 14"/>
          <p:cNvCxnSpPr>
            <a:cxnSpLocks noChangeShapeType="1"/>
          </p:cNvCxnSpPr>
          <p:nvPr/>
        </p:nvCxnSpPr>
        <p:spPr bwMode="auto">
          <a:xfrm rot="5400000">
            <a:off x="8931328" y="5045561"/>
            <a:ext cx="1766887" cy="1786890"/>
          </a:xfrm>
          <a:prstGeom prst="bentConnector2">
            <a:avLst/>
          </a:prstGeom>
          <a:noFill/>
          <a:ln w="38100" cap="rnd">
            <a:solidFill>
              <a:srgbClr val="B2B2B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" name="Freeform 15"/>
          <p:cNvSpPr>
            <a:spLocks/>
          </p:cNvSpPr>
          <p:nvPr/>
        </p:nvSpPr>
        <p:spPr bwMode="gray">
          <a:xfrm flipH="1" flipV="1">
            <a:off x="2837461" y="4849584"/>
            <a:ext cx="2779741" cy="205979"/>
          </a:xfrm>
          <a:custGeom>
            <a:avLst/>
            <a:gdLst>
              <a:gd name="T0" fmla="*/ 0 w 2347"/>
              <a:gd name="T1" fmla="*/ 2147483647 h 336"/>
              <a:gd name="T2" fmla="*/ 0 w 2347"/>
              <a:gd name="T3" fmla="*/ 2147483647 h 336"/>
              <a:gd name="T4" fmla="*/ 2147483647 w 2347"/>
              <a:gd name="T5" fmla="*/ 2147483647 h 336"/>
              <a:gd name="T6" fmla="*/ 2147483647 w 2347"/>
              <a:gd name="T7" fmla="*/ 0 h 336"/>
              <a:gd name="T8" fmla="*/ 2147483647 w 2347"/>
              <a:gd name="T9" fmla="*/ 2147483647 h 336"/>
              <a:gd name="T10" fmla="*/ 0 w 2347"/>
              <a:gd name="T11" fmla="*/ 2147483647 h 3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47"/>
              <a:gd name="T19" fmla="*/ 0 h 336"/>
              <a:gd name="T20" fmla="*/ 2347 w 2347"/>
              <a:gd name="T21" fmla="*/ 336 h 3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47" h="336">
                <a:moveTo>
                  <a:pt x="0" y="188"/>
                </a:moveTo>
                <a:lnTo>
                  <a:pt x="0" y="336"/>
                </a:lnTo>
                <a:lnTo>
                  <a:pt x="2347" y="336"/>
                </a:lnTo>
                <a:lnTo>
                  <a:pt x="2005" y="0"/>
                </a:lnTo>
                <a:lnTo>
                  <a:pt x="2005" y="189"/>
                </a:lnTo>
                <a:lnTo>
                  <a:pt x="0" y="188"/>
                </a:lnTo>
                <a:close/>
              </a:path>
            </a:pathLst>
          </a:custGeom>
          <a:gradFill rotWithShape="1">
            <a:gsLst>
              <a:gs pos="0">
                <a:srgbClr val="EEEEA9"/>
              </a:gs>
              <a:gs pos="100000">
                <a:srgbClr val="CCCC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016" tIns="64008" rIns="128016" bIns="64008" anchor="ctr"/>
          <a:lstStyle/>
          <a:p>
            <a:endParaRPr lang="zh-CN" altLang="en-US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412787" y="4352714"/>
            <a:ext cx="1461072" cy="47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016" tIns="64008" rIns="128016" bIns="640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200" dirty="0" smtClean="0">
                <a:solidFill>
                  <a:schemeClr val="accent1"/>
                </a:solidFill>
              </a:rPr>
              <a:t>活动</a:t>
            </a:r>
            <a:endParaRPr lang="en-US" altLang="zh-CN" sz="2200" dirty="0">
              <a:solidFill>
                <a:schemeClr val="accent1"/>
              </a:solidFill>
            </a:endParaRPr>
          </a:p>
        </p:txBody>
      </p:sp>
      <p:cxnSp>
        <p:nvCxnSpPr>
          <p:cNvPr id="14" name="AutoShape 21"/>
          <p:cNvCxnSpPr>
            <a:cxnSpLocks noChangeShapeType="1"/>
            <a:stCxn id="6" idx="0"/>
          </p:cNvCxnSpPr>
          <p:nvPr/>
        </p:nvCxnSpPr>
        <p:spPr bwMode="auto">
          <a:xfrm rot="5400000" flipH="1" flipV="1">
            <a:off x="1987081" y="2761985"/>
            <a:ext cx="1587817" cy="1303760"/>
          </a:xfrm>
          <a:prstGeom prst="bentConnector3">
            <a:avLst>
              <a:gd name="adj1" fmla="val 96211"/>
            </a:avLst>
          </a:prstGeom>
          <a:noFill/>
          <a:ln w="38100" cap="rnd">
            <a:solidFill>
              <a:srgbClr val="B2B2B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2"/>
          <p:cNvCxnSpPr>
            <a:cxnSpLocks noChangeShapeType="1"/>
            <a:stCxn id="19" idx="0"/>
            <a:endCxn id="16" idx="3"/>
          </p:cNvCxnSpPr>
          <p:nvPr/>
        </p:nvCxnSpPr>
        <p:spPr bwMode="auto">
          <a:xfrm rot="16200000" flipV="1">
            <a:off x="5106419" y="2872639"/>
            <a:ext cx="1565703" cy="1060335"/>
          </a:xfrm>
          <a:prstGeom prst="bentConnector2">
            <a:avLst/>
          </a:prstGeom>
          <a:noFill/>
          <a:ln w="38100" cap="rnd">
            <a:solidFill>
              <a:srgbClr val="B2B2B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AutoShape 23"/>
          <p:cNvSpPr>
            <a:spLocks noChangeArrowheads="1"/>
          </p:cNvSpPr>
          <p:nvPr/>
        </p:nvSpPr>
        <p:spPr bwMode="gray">
          <a:xfrm>
            <a:off x="3084441" y="2300270"/>
            <a:ext cx="2274661" cy="63936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128016" tIns="64008" rIns="128016" bIns="64008" anchor="ctr"/>
          <a:lstStyle/>
          <a:p>
            <a:endParaRPr lang="zh-CN" altLang="en-US" sz="1400" dirty="0"/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2951591" y="2300270"/>
            <a:ext cx="2350695" cy="56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016" tIns="64008" rIns="128016" bIns="64008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2">
                    <a:lumMod val="10000"/>
                  </a:schemeClr>
                </a:solidFill>
                <a:latin typeface="宋体" pitchFamily="2" charset="-122"/>
                <a:ea typeface="宋体" pitchFamily="2" charset="-122"/>
              </a:rPr>
              <a:t>通过</a:t>
            </a:r>
            <a:r>
              <a:rPr lang="en-US" altLang="zh-CN" sz="1400" b="1" dirty="0" smtClean="0">
                <a:solidFill>
                  <a:schemeClr val="bg2">
                    <a:lumMod val="10000"/>
                  </a:schemeClr>
                </a:solidFill>
                <a:latin typeface="宋体" pitchFamily="2" charset="-122"/>
                <a:ea typeface="宋体" pitchFamily="2" charset="-122"/>
              </a:rPr>
              <a:t>Desc.xml</a:t>
            </a:r>
            <a:r>
              <a:rPr lang="zh-CN" altLang="en-US" sz="1400" b="1" dirty="0" smtClean="0">
                <a:solidFill>
                  <a:schemeClr val="bg2">
                    <a:lumMod val="10000"/>
                  </a:schemeClr>
                </a:solidFill>
                <a:latin typeface="宋体" pitchFamily="2" charset="-122"/>
                <a:ea typeface="宋体" pitchFamily="2" charset="-122"/>
              </a:rPr>
              <a:t>获取节点的输入输出，进行映射</a:t>
            </a:r>
            <a:endParaRPr lang="en-US" altLang="zh-CN" sz="1400" b="1" dirty="0">
              <a:solidFill>
                <a:schemeClr val="bg2">
                  <a:lumMod val="1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8" name="Picture 4" descr="circuler_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5817817" y="4190698"/>
            <a:ext cx="1190494" cy="115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Oval 5"/>
          <p:cNvSpPr>
            <a:spLocks noChangeArrowheads="1"/>
          </p:cNvSpPr>
          <p:nvPr/>
        </p:nvSpPr>
        <p:spPr bwMode="gray">
          <a:xfrm>
            <a:off x="5830562" y="4185658"/>
            <a:ext cx="1177749" cy="1164374"/>
          </a:xfrm>
          <a:prstGeom prst="ellipse">
            <a:avLst/>
          </a:prstGeom>
          <a:solidFill>
            <a:schemeClr val="tx2">
              <a:lumMod val="60000"/>
              <a:lumOff val="40000"/>
              <a:alpha val="50195"/>
            </a:schemeClr>
          </a:solidFill>
          <a:ln w="76200" algn="ctr">
            <a:solidFill>
              <a:srgbClr val="FFFFFF">
                <a:alpha val="79999"/>
              </a:srgbClr>
            </a:solidFill>
            <a:round/>
            <a:headEnd/>
            <a:tailEnd/>
          </a:ln>
        </p:spPr>
        <p:txBody>
          <a:bodyPr wrap="none" lIns="128016" tIns="64008" rIns="128016" bIns="64008" anchor="ctr"/>
          <a:lstStyle/>
          <a:p>
            <a:endParaRPr lang="zh-CN" altLang="en-US"/>
          </a:p>
        </p:txBody>
      </p:sp>
      <p:sp>
        <p:nvSpPr>
          <p:cNvPr id="20" name="Freeform 9"/>
          <p:cNvSpPr>
            <a:spLocks/>
          </p:cNvSpPr>
          <p:nvPr/>
        </p:nvSpPr>
        <p:spPr bwMode="gray">
          <a:xfrm>
            <a:off x="7127790" y="4567027"/>
            <a:ext cx="2779745" cy="210658"/>
          </a:xfrm>
          <a:custGeom>
            <a:avLst/>
            <a:gdLst>
              <a:gd name="T0" fmla="*/ 0 w 2347"/>
              <a:gd name="T1" fmla="*/ 2147483647 h 336"/>
              <a:gd name="T2" fmla="*/ 0 w 2347"/>
              <a:gd name="T3" fmla="*/ 2147483647 h 336"/>
              <a:gd name="T4" fmla="*/ 2147483647 w 2347"/>
              <a:gd name="T5" fmla="*/ 2147483647 h 336"/>
              <a:gd name="T6" fmla="*/ 2147483647 w 2347"/>
              <a:gd name="T7" fmla="*/ 0 h 336"/>
              <a:gd name="T8" fmla="*/ 2147483647 w 2347"/>
              <a:gd name="T9" fmla="*/ 2147483647 h 336"/>
              <a:gd name="T10" fmla="*/ 0 w 2347"/>
              <a:gd name="T11" fmla="*/ 2147483647 h 3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47"/>
              <a:gd name="T19" fmla="*/ 0 h 336"/>
              <a:gd name="T20" fmla="*/ 2347 w 2347"/>
              <a:gd name="T21" fmla="*/ 336 h 3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47" h="336">
                <a:moveTo>
                  <a:pt x="0" y="188"/>
                </a:moveTo>
                <a:lnTo>
                  <a:pt x="0" y="336"/>
                </a:lnTo>
                <a:lnTo>
                  <a:pt x="2347" y="336"/>
                </a:lnTo>
                <a:lnTo>
                  <a:pt x="2005" y="0"/>
                </a:lnTo>
                <a:lnTo>
                  <a:pt x="2005" y="189"/>
                </a:lnTo>
                <a:lnTo>
                  <a:pt x="0" y="188"/>
                </a:lnTo>
                <a:close/>
              </a:path>
            </a:pathLst>
          </a:custGeom>
          <a:gradFill rotWithShape="1">
            <a:gsLst>
              <a:gs pos="0">
                <a:srgbClr val="EEEEA9"/>
              </a:gs>
              <a:gs pos="100000">
                <a:srgbClr val="CCCC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016" tIns="64008" rIns="128016" bIns="64008" anchor="ctr"/>
          <a:lstStyle/>
          <a:p>
            <a:endParaRPr lang="zh-CN" altLang="en-US"/>
          </a:p>
        </p:txBody>
      </p:sp>
      <p:sp>
        <p:nvSpPr>
          <p:cNvPr id="21" name="Freeform 15"/>
          <p:cNvSpPr>
            <a:spLocks/>
          </p:cNvSpPr>
          <p:nvPr/>
        </p:nvSpPr>
        <p:spPr bwMode="gray">
          <a:xfrm flipH="1" flipV="1">
            <a:off x="7127790" y="4827469"/>
            <a:ext cx="2779741" cy="205979"/>
          </a:xfrm>
          <a:custGeom>
            <a:avLst/>
            <a:gdLst>
              <a:gd name="T0" fmla="*/ 0 w 2347"/>
              <a:gd name="T1" fmla="*/ 2147483647 h 336"/>
              <a:gd name="T2" fmla="*/ 0 w 2347"/>
              <a:gd name="T3" fmla="*/ 2147483647 h 336"/>
              <a:gd name="T4" fmla="*/ 2147483647 w 2347"/>
              <a:gd name="T5" fmla="*/ 2147483647 h 336"/>
              <a:gd name="T6" fmla="*/ 2147483647 w 2347"/>
              <a:gd name="T7" fmla="*/ 0 h 336"/>
              <a:gd name="T8" fmla="*/ 2147483647 w 2347"/>
              <a:gd name="T9" fmla="*/ 2147483647 h 336"/>
              <a:gd name="T10" fmla="*/ 0 w 2347"/>
              <a:gd name="T11" fmla="*/ 2147483647 h 3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47"/>
              <a:gd name="T19" fmla="*/ 0 h 336"/>
              <a:gd name="T20" fmla="*/ 2347 w 2347"/>
              <a:gd name="T21" fmla="*/ 336 h 3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47" h="336">
                <a:moveTo>
                  <a:pt x="0" y="188"/>
                </a:moveTo>
                <a:lnTo>
                  <a:pt x="0" y="336"/>
                </a:lnTo>
                <a:lnTo>
                  <a:pt x="2347" y="336"/>
                </a:lnTo>
                <a:lnTo>
                  <a:pt x="2005" y="0"/>
                </a:lnTo>
                <a:lnTo>
                  <a:pt x="2005" y="189"/>
                </a:lnTo>
                <a:lnTo>
                  <a:pt x="0" y="188"/>
                </a:lnTo>
                <a:close/>
              </a:path>
            </a:pathLst>
          </a:custGeom>
          <a:gradFill rotWithShape="1">
            <a:gsLst>
              <a:gs pos="0">
                <a:srgbClr val="EEEEA9"/>
              </a:gs>
              <a:gs pos="100000">
                <a:srgbClr val="CCCC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016" tIns="64008" rIns="128016" bIns="64008" anchor="ctr"/>
          <a:lstStyle/>
          <a:p>
            <a:endParaRPr lang="zh-CN" altLang="en-US"/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5716983" y="4315983"/>
            <a:ext cx="1461072" cy="47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016" tIns="64008" rIns="128016" bIns="640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200" dirty="0" smtClean="0">
                <a:solidFill>
                  <a:schemeClr val="accent1"/>
                </a:solidFill>
              </a:rPr>
              <a:t>组件</a:t>
            </a:r>
            <a:endParaRPr lang="en-US" altLang="zh-CN" sz="2200" dirty="0">
              <a:solidFill>
                <a:schemeClr val="accent1"/>
              </a:solidFill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3421636" y="3527001"/>
            <a:ext cx="1529080" cy="47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016" tIns="64008" rIns="128016" bIns="640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200" b="1" dirty="0" smtClean="0">
                <a:solidFill>
                  <a:srgbClr val="FF0000"/>
                </a:solidFill>
              </a:rPr>
              <a:t>Mapping</a:t>
            </a:r>
            <a:endParaRPr lang="en-US" altLang="zh-CN" sz="2200" b="1" dirty="0">
              <a:solidFill>
                <a:srgbClr val="FF0000"/>
              </a:solidFill>
            </a:endParaRPr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gray">
          <a:xfrm>
            <a:off x="10013402" y="4217613"/>
            <a:ext cx="1177749" cy="1164374"/>
          </a:xfrm>
          <a:prstGeom prst="ellipse">
            <a:avLst/>
          </a:prstGeom>
          <a:solidFill>
            <a:schemeClr val="tx2">
              <a:lumMod val="60000"/>
              <a:lumOff val="40000"/>
              <a:alpha val="50195"/>
            </a:schemeClr>
          </a:solidFill>
          <a:ln w="76200" algn="ctr">
            <a:solidFill>
              <a:srgbClr val="FFFFFF">
                <a:alpha val="79999"/>
              </a:srgbClr>
            </a:solidFill>
            <a:round/>
            <a:headEnd/>
            <a:tailEnd/>
          </a:ln>
        </p:spPr>
        <p:txBody>
          <a:bodyPr wrap="none" lIns="128016" tIns="64008" rIns="128016" bIns="64008" anchor="ctr"/>
          <a:lstStyle/>
          <a:p>
            <a:endParaRPr lang="zh-CN" altLang="en-US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9842185" y="4315983"/>
            <a:ext cx="1461072" cy="47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016" tIns="64008" rIns="128016" bIns="640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200" dirty="0" smtClean="0">
                <a:solidFill>
                  <a:schemeClr val="accent1"/>
                </a:solidFill>
              </a:rPr>
              <a:t>组件</a:t>
            </a:r>
            <a:endParaRPr lang="en-US" altLang="zh-CN" sz="2200" dirty="0">
              <a:solidFill>
                <a:schemeClr val="accent1"/>
              </a:solidFill>
            </a:endParaRPr>
          </a:p>
        </p:txBody>
      </p:sp>
      <p:sp>
        <p:nvSpPr>
          <p:cNvPr id="26" name="AutoShape 23"/>
          <p:cNvSpPr>
            <a:spLocks noChangeArrowheads="1"/>
          </p:cNvSpPr>
          <p:nvPr/>
        </p:nvSpPr>
        <p:spPr bwMode="gray">
          <a:xfrm>
            <a:off x="7369177" y="6516376"/>
            <a:ext cx="2274661" cy="63936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128016" tIns="64008" rIns="128016" bIns="64008" anchor="ctr"/>
          <a:lstStyle/>
          <a:p>
            <a:endParaRPr lang="zh-CN" altLang="en-US" sz="1400" dirty="0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7441704" y="6551177"/>
            <a:ext cx="2145318" cy="56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016" tIns="64008" rIns="128016" bIns="64008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宋体" pitchFamily="2" charset="-122"/>
                <a:ea typeface="宋体" pitchFamily="2" charset="-122"/>
              </a:rPr>
              <a:t>通过</a:t>
            </a:r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宋体" pitchFamily="2" charset="-122"/>
                <a:ea typeface="宋体" pitchFamily="2" charset="-122"/>
              </a:rPr>
              <a:t>Desc.xml</a:t>
            </a: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宋体" pitchFamily="2" charset="-122"/>
                <a:ea typeface="宋体" pitchFamily="2" charset="-122"/>
              </a:rPr>
              <a:t>获取节点的输入输出，进行映射</a:t>
            </a:r>
            <a:endParaRPr lang="en-US" altLang="zh-CN" sz="1400" b="1" dirty="0">
              <a:solidFill>
                <a:schemeClr val="bg2">
                  <a:lumMod val="1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7798673" y="5697064"/>
            <a:ext cx="1529080" cy="47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016" tIns="64008" rIns="128016" bIns="640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200" b="1" dirty="0" smtClean="0">
                <a:solidFill>
                  <a:srgbClr val="FF0000"/>
                </a:solidFill>
              </a:rPr>
              <a:t>Mapping</a:t>
            </a:r>
            <a:endParaRPr lang="en-US" altLang="zh-CN" sz="2200" b="1" dirty="0">
              <a:solidFill>
                <a:srgbClr val="FF0000"/>
              </a:solidFill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5766698" y="4694471"/>
            <a:ext cx="1411357" cy="38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016" tIns="64008" rIns="128016" bIns="640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Desc.xml</a:t>
            </a:r>
            <a:endParaRPr lang="en-US" altLang="zh-CN" sz="17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9918665" y="4694471"/>
            <a:ext cx="1411357" cy="38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016" tIns="64008" rIns="128016" bIns="640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Desc.xml</a:t>
            </a:r>
            <a:endParaRPr lang="en-US" altLang="zh-CN" sz="17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304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1305336" cy="988526"/>
          </a:xfrm>
        </p:spPr>
        <p:txBody>
          <a:bodyPr>
            <a:normAutofit/>
          </a:bodyPr>
          <a:lstStyle/>
          <a:p>
            <a:r>
              <a:rPr lang="zh-CN" altLang="en-US" sz="2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综合设计统一运行时物理架构图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00272" y="1217615"/>
            <a:ext cx="8458870" cy="751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521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1305336" cy="988526"/>
          </a:xfrm>
        </p:spPr>
        <p:txBody>
          <a:bodyPr>
            <a:normAutofit/>
          </a:bodyPr>
          <a:lstStyle/>
          <a:p>
            <a:r>
              <a:rPr lang="zh-CN" altLang="en-US" sz="2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综合设计统一运行时活动图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183" y="1417378"/>
            <a:ext cx="11862971" cy="674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69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1305336" cy="988526"/>
          </a:xfrm>
        </p:spPr>
        <p:txBody>
          <a:bodyPr>
            <a:normAutofit/>
          </a:bodyPr>
          <a:lstStyle/>
          <a:p>
            <a:r>
              <a:rPr lang="zh-CN" altLang="en-US" sz="2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综合设计统一运行时用例图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4652" y="1371576"/>
            <a:ext cx="6520815" cy="676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5563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1305336" cy="988526"/>
          </a:xfrm>
        </p:spPr>
        <p:txBody>
          <a:bodyPr>
            <a:normAutofit/>
          </a:bodyPr>
          <a:lstStyle/>
          <a:p>
            <a:r>
              <a:rPr lang="zh-CN" altLang="en-US" sz="2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综合设计统一运行时时序图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8636" y="1085824"/>
            <a:ext cx="11374684" cy="7543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5563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1305336" cy="988526"/>
          </a:xfrm>
        </p:spPr>
        <p:txBody>
          <a:bodyPr>
            <a:normAutofit/>
          </a:bodyPr>
          <a:lstStyle/>
          <a:p>
            <a:r>
              <a:rPr lang="zh-CN" altLang="en-US" sz="2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综合设计统一运行时组件解析类图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7264" y="1443014"/>
            <a:ext cx="10383554" cy="72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1834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1305336" cy="988526"/>
          </a:xfrm>
        </p:spPr>
        <p:txBody>
          <a:bodyPr>
            <a:normAutofit/>
          </a:bodyPr>
          <a:lstStyle/>
          <a:p>
            <a:r>
              <a:rPr lang="zh-CN" altLang="en-US" sz="2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综合设计统一运行时组件运行类图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0074" y="1371576"/>
            <a:ext cx="11190043" cy="6537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7770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900953" cy="800072"/>
          </a:xfrm>
        </p:spPr>
        <p:txBody>
          <a:bodyPr/>
          <a:lstStyle/>
          <a:p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综合设计系统技术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架构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8016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36" y="706158"/>
            <a:ext cx="12239694" cy="8666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1" y="82632"/>
            <a:ext cx="3795899" cy="533475"/>
          </a:xfrm>
          <a:prstGeom prst="rect">
            <a:avLst/>
          </a:prstGeom>
          <a:noFill/>
        </p:spPr>
        <p:txBody>
          <a:bodyPr wrap="none" lIns="101594" tIns="50798" rIns="101594" bIns="50798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综合设计系统总体用例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570" y="704850"/>
            <a:ext cx="12115800" cy="889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0" y="-58186"/>
            <a:ext cx="12801600" cy="96593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28001" tIns="64001" rIns="128001" bIns="64001"/>
          <a:lstStyle/>
          <a:p>
            <a:pPr algn="ctr" eaLnBrk="1" hangingPunct="1">
              <a:defRPr/>
            </a:pPr>
            <a:endParaRPr lang="zh-CN" altLang="en-US" sz="2700" dirty="0"/>
          </a:p>
        </p:txBody>
      </p:sp>
      <p:sp>
        <p:nvSpPr>
          <p:cNvPr id="28" name="TextBox 27"/>
          <p:cNvSpPr txBox="1"/>
          <p:nvPr/>
        </p:nvSpPr>
        <p:spPr>
          <a:xfrm>
            <a:off x="14471" y="82632"/>
            <a:ext cx="3795899" cy="533475"/>
          </a:xfrm>
          <a:prstGeom prst="rect">
            <a:avLst/>
          </a:prstGeom>
          <a:noFill/>
        </p:spPr>
        <p:txBody>
          <a:bodyPr wrap="none" lIns="101594" tIns="50798" rIns="101594" bIns="50798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综合设计系统总体用例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07"/>
          <p:cNvGrpSpPr/>
          <p:nvPr/>
        </p:nvGrpSpPr>
        <p:grpSpPr>
          <a:xfrm>
            <a:off x="0" y="800072"/>
            <a:ext cx="12801601" cy="8501122"/>
            <a:chOff x="0" y="857232"/>
            <a:chExt cx="9144000" cy="5572143"/>
          </a:xfrm>
        </p:grpSpPr>
        <p:grpSp>
          <p:nvGrpSpPr>
            <p:cNvPr id="4" name="组合 382"/>
            <p:cNvGrpSpPr/>
            <p:nvPr/>
          </p:nvGrpSpPr>
          <p:grpSpPr>
            <a:xfrm>
              <a:off x="7990818" y="857232"/>
              <a:ext cx="1153182" cy="5572143"/>
              <a:chOff x="7990818" y="857232"/>
              <a:chExt cx="1153182" cy="5572143"/>
            </a:xfrm>
          </p:grpSpPr>
          <p:sp>
            <p:nvSpPr>
              <p:cNvPr id="7" name="矩形 6"/>
              <p:cNvSpPr/>
              <p:nvPr/>
            </p:nvSpPr>
            <p:spPr bwMode="auto">
              <a:xfrm>
                <a:off x="7990818" y="857232"/>
                <a:ext cx="1153182" cy="52775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700" dirty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外部系统</a:t>
                </a: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7990818" y="1443644"/>
                <a:ext cx="1153154" cy="4985731"/>
              </a:xfrm>
              <a:prstGeom prst="rect">
                <a:avLst/>
              </a:prstGeom>
              <a:gradFill flip="none" rotWithShape="1">
                <a:gsLst>
                  <a:gs pos="0">
                    <a:schemeClr val="dk1">
                      <a:tint val="66000"/>
                      <a:satMod val="160000"/>
                    </a:schemeClr>
                  </a:gs>
                  <a:gs pos="50000">
                    <a:schemeClr val="dk1">
                      <a:tint val="44500"/>
                      <a:satMod val="160000"/>
                    </a:schemeClr>
                  </a:gs>
                  <a:gs pos="100000">
                    <a:schemeClr val="dk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" name="组合 383"/>
            <p:cNvGrpSpPr/>
            <p:nvPr/>
          </p:nvGrpSpPr>
          <p:grpSpPr>
            <a:xfrm>
              <a:off x="4429124" y="857234"/>
              <a:ext cx="1785950" cy="5572137"/>
              <a:chOff x="4429124" y="857234"/>
              <a:chExt cx="1785950" cy="5572137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4429124" y="857234"/>
                <a:ext cx="1785950" cy="52775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72576" tIns="36288" rIns="72576" bIns="36288" rtlCol="0" anchor="ctr"/>
              <a:lstStyle/>
              <a:p>
                <a:pPr algn="ctr"/>
                <a:r>
                  <a:rPr lang="zh-CN" altLang="en-US" sz="1700" dirty="0" smtClean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统一运行环境</a:t>
                </a:r>
                <a:endParaRPr lang="zh-CN" altLang="en-US" sz="1700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4429124" y="1443646"/>
                <a:ext cx="1785950" cy="49857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tint val="66000"/>
                      <a:satMod val="160000"/>
                    </a:schemeClr>
                  </a:gs>
                  <a:gs pos="50000">
                    <a:schemeClr val="accent2">
                      <a:tint val="44500"/>
                      <a:satMod val="160000"/>
                    </a:schemeClr>
                  </a:gs>
                  <a:gs pos="100000">
                    <a:schemeClr val="accent2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72576" tIns="36288" rIns="72576" bIns="36288" rtlCol="0" anchor="ctr"/>
              <a:lstStyle/>
              <a:p>
                <a:pPr algn="ctr"/>
                <a:endParaRPr lang="zh-CN" altLang="en-US" sz="1400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" name="组合 384"/>
            <p:cNvGrpSpPr/>
            <p:nvPr/>
          </p:nvGrpSpPr>
          <p:grpSpPr>
            <a:xfrm>
              <a:off x="6215074" y="857232"/>
              <a:ext cx="1775745" cy="5572143"/>
              <a:chOff x="6215074" y="857232"/>
              <a:chExt cx="1775745" cy="5572143"/>
            </a:xfrm>
          </p:grpSpPr>
          <p:sp>
            <p:nvSpPr>
              <p:cNvPr id="13" name="矩形 12"/>
              <p:cNvSpPr/>
              <p:nvPr/>
            </p:nvSpPr>
            <p:spPr bwMode="auto">
              <a:xfrm>
                <a:off x="6215074" y="857232"/>
                <a:ext cx="1775745" cy="52775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700" smtClean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组件</a:t>
                </a:r>
                <a:r>
                  <a:rPr lang="zh-CN" altLang="en-US" sz="1700" dirty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封装环境</a:t>
                </a: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6215075" y="1443645"/>
                <a:ext cx="1775744" cy="49857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0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accent6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2" name="组合 385"/>
            <p:cNvGrpSpPr/>
            <p:nvPr/>
          </p:nvGrpSpPr>
          <p:grpSpPr>
            <a:xfrm>
              <a:off x="2428860" y="857234"/>
              <a:ext cx="2000263" cy="5572141"/>
              <a:chOff x="2428860" y="857234"/>
              <a:chExt cx="2000263" cy="5572141"/>
            </a:xfrm>
          </p:grpSpPr>
          <p:sp>
            <p:nvSpPr>
              <p:cNvPr id="16" name="矩形 15"/>
              <p:cNvSpPr/>
              <p:nvPr/>
            </p:nvSpPr>
            <p:spPr bwMode="auto">
              <a:xfrm>
                <a:off x="2428860" y="857234"/>
                <a:ext cx="2000263" cy="52775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700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700" dirty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专业设计环境</a:t>
                </a:r>
              </a:p>
              <a:p>
                <a:pPr algn="ctr"/>
                <a:endParaRPr lang="zh-CN" altLang="en-US" sz="1700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2428860" y="1443646"/>
                <a:ext cx="2000263" cy="498572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5" name="组合 386"/>
            <p:cNvGrpSpPr/>
            <p:nvPr/>
          </p:nvGrpSpPr>
          <p:grpSpPr>
            <a:xfrm>
              <a:off x="0" y="857258"/>
              <a:ext cx="857224" cy="5572115"/>
              <a:chOff x="0" y="857258"/>
              <a:chExt cx="857224" cy="5572115"/>
            </a:xfrm>
          </p:grpSpPr>
          <p:sp>
            <p:nvSpPr>
              <p:cNvPr id="19" name="矩形 18"/>
              <p:cNvSpPr/>
              <p:nvPr/>
            </p:nvSpPr>
            <p:spPr bwMode="auto">
              <a:xfrm>
                <a:off x="0" y="1428736"/>
                <a:ext cx="832699" cy="1785926"/>
              </a:xfrm>
              <a:prstGeom prst="rect">
                <a:avLst/>
              </a:prstGeom>
              <a:solidFill>
                <a:schemeClr val="bg2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管理者</a:t>
                </a:r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0" y="2823871"/>
                <a:ext cx="832699" cy="2319641"/>
              </a:xfrm>
              <a:prstGeom prst="rect">
                <a:avLst/>
              </a:prstGeom>
              <a:solidFill>
                <a:schemeClr val="bg2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资深设计师</a:t>
                </a:r>
                <a:endPara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 bwMode="auto">
              <a:xfrm>
                <a:off x="0" y="4556386"/>
                <a:ext cx="832699" cy="1872987"/>
              </a:xfrm>
              <a:prstGeom prst="rect">
                <a:avLst/>
              </a:prstGeom>
              <a:solidFill>
                <a:schemeClr val="bg2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设计师</a:t>
                </a:r>
                <a:endPara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 bwMode="auto">
              <a:xfrm>
                <a:off x="0" y="857258"/>
                <a:ext cx="832699" cy="500040"/>
              </a:xfrm>
              <a:prstGeom prst="rect">
                <a:avLst/>
              </a:prstGeom>
              <a:solidFill>
                <a:schemeClr val="bg2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16200000" flipH="1">
                <a:off x="-1941097" y="3631053"/>
                <a:ext cx="5572115" cy="245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矩形 23"/>
            <p:cNvSpPr/>
            <p:nvPr/>
          </p:nvSpPr>
          <p:spPr bwMode="auto">
            <a:xfrm>
              <a:off x="832698" y="1428736"/>
              <a:ext cx="1596162" cy="5000636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72576" tIns="36288" rIns="72576" bIns="36288" rtlCol="0" anchor="ctr"/>
            <a:lstStyle/>
            <a:p>
              <a:pPr algn="ctr"/>
              <a:endParaRPr lang="zh-CN" altLang="en-US" sz="14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0" y="4556386"/>
              <a:ext cx="9144000" cy="14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0" y="2822430"/>
              <a:ext cx="9144000" cy="14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 bwMode="auto">
            <a:xfrm>
              <a:off x="949073" y="1512778"/>
              <a:ext cx="642942" cy="38828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工作包领取</a:t>
              </a:r>
            </a:p>
          </p:txBody>
        </p:sp>
        <p:grpSp>
          <p:nvGrpSpPr>
            <p:cNvPr id="18" name="组合 387"/>
            <p:cNvGrpSpPr/>
            <p:nvPr/>
          </p:nvGrpSpPr>
          <p:grpSpPr>
            <a:xfrm>
              <a:off x="321358" y="1693951"/>
              <a:ext cx="214259" cy="518459"/>
              <a:chOff x="321358" y="1693951"/>
              <a:chExt cx="214259" cy="518459"/>
            </a:xfrm>
          </p:grpSpPr>
          <p:sp>
            <p:nvSpPr>
              <p:cNvPr id="30" name="椭圆 29"/>
              <p:cNvSpPr/>
              <p:nvPr/>
            </p:nvSpPr>
            <p:spPr bwMode="auto">
              <a:xfrm>
                <a:off x="373195" y="1693951"/>
                <a:ext cx="103674" cy="129615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321358" y="1888373"/>
                <a:ext cx="207348" cy="14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30" idx="4"/>
              </p:cNvCxnSpPr>
              <p:nvPr/>
            </p:nvCxnSpPr>
            <p:spPr>
              <a:xfrm rot="5400000">
                <a:off x="295417" y="1953325"/>
                <a:ext cx="259230" cy="1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5400000">
                <a:off x="308388" y="2095766"/>
                <a:ext cx="129615" cy="103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16200000" flipV="1">
                <a:off x="418972" y="2095766"/>
                <a:ext cx="129615" cy="103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388"/>
            <p:cNvGrpSpPr/>
            <p:nvPr/>
          </p:nvGrpSpPr>
          <p:grpSpPr>
            <a:xfrm>
              <a:off x="321358" y="3767784"/>
              <a:ext cx="214259" cy="518459"/>
              <a:chOff x="321358" y="3767784"/>
              <a:chExt cx="214259" cy="518459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373195" y="3767784"/>
                <a:ext cx="103674" cy="129615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>
                <a:off x="321358" y="3962207"/>
                <a:ext cx="207348" cy="14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36" idx="4"/>
              </p:cNvCxnSpPr>
              <p:nvPr/>
            </p:nvCxnSpPr>
            <p:spPr>
              <a:xfrm rot="5400000">
                <a:off x="295417" y="4027158"/>
                <a:ext cx="259230" cy="1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5400000">
                <a:off x="308388" y="4169599"/>
                <a:ext cx="129615" cy="103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16200000" flipV="1">
                <a:off x="418972" y="4169599"/>
                <a:ext cx="129615" cy="103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89"/>
            <p:cNvGrpSpPr/>
            <p:nvPr/>
          </p:nvGrpSpPr>
          <p:grpSpPr>
            <a:xfrm>
              <a:off x="285720" y="5357812"/>
              <a:ext cx="214259" cy="518459"/>
              <a:chOff x="285720" y="5357812"/>
              <a:chExt cx="214259" cy="518459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337557" y="5357812"/>
                <a:ext cx="103674" cy="129615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>
                <a:off x="285720" y="5552235"/>
                <a:ext cx="207348" cy="14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42" idx="4"/>
              </p:cNvCxnSpPr>
              <p:nvPr/>
            </p:nvCxnSpPr>
            <p:spPr>
              <a:xfrm rot="5400000">
                <a:off x="259779" y="5617186"/>
                <a:ext cx="259230" cy="1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400000">
                <a:off x="272750" y="5759627"/>
                <a:ext cx="129615" cy="103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6200000" flipV="1">
                <a:off x="383334" y="5759627"/>
                <a:ext cx="129615" cy="103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椭圆 46"/>
            <p:cNvSpPr/>
            <p:nvPr/>
          </p:nvSpPr>
          <p:spPr bwMode="auto">
            <a:xfrm>
              <a:off x="1000100" y="2121500"/>
              <a:ext cx="571503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任务分派</a:t>
              </a: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857224" y="857232"/>
              <a:ext cx="1571636" cy="52775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700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过程管理</a:t>
              </a:r>
            </a:p>
          </p:txBody>
        </p:sp>
        <p:cxnSp>
          <p:nvCxnSpPr>
            <p:cNvPr id="52" name="直接箭头连接符 51"/>
            <p:cNvCxnSpPr>
              <a:endCxn id="27" idx="2"/>
            </p:cNvCxnSpPr>
            <p:nvPr/>
          </p:nvCxnSpPr>
          <p:spPr>
            <a:xfrm flipV="1">
              <a:off x="591883" y="1706919"/>
              <a:ext cx="357190" cy="2345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7" idx="7"/>
              <a:endCxn id="129" idx="2"/>
            </p:cNvCxnSpPr>
            <p:nvPr/>
          </p:nvCxnSpPr>
          <p:spPr>
            <a:xfrm rot="5400000" flipH="1" flipV="1">
              <a:off x="1542839" y="1838626"/>
              <a:ext cx="269790" cy="379654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27" idx="6"/>
              <a:endCxn id="110" idx="2"/>
            </p:cNvCxnSpPr>
            <p:nvPr/>
          </p:nvCxnSpPr>
          <p:spPr>
            <a:xfrm>
              <a:off x="1592015" y="1706920"/>
              <a:ext cx="6337571" cy="7569"/>
            </a:xfrm>
            <a:prstGeom prst="straightConnector1">
              <a:avLst/>
            </a:prstGeom>
            <a:ln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椭圆 109"/>
            <p:cNvSpPr/>
            <p:nvPr/>
          </p:nvSpPr>
          <p:spPr bwMode="auto">
            <a:xfrm>
              <a:off x="7929586" y="1571612"/>
              <a:ext cx="642942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发布任务</a:t>
              </a:r>
            </a:p>
          </p:txBody>
        </p:sp>
        <p:grpSp>
          <p:nvGrpSpPr>
            <p:cNvPr id="41" name="组合 390"/>
            <p:cNvGrpSpPr/>
            <p:nvPr/>
          </p:nvGrpSpPr>
          <p:grpSpPr>
            <a:xfrm>
              <a:off x="8471288" y="1571612"/>
              <a:ext cx="516625" cy="558925"/>
              <a:chOff x="8471288" y="1571612"/>
              <a:chExt cx="516625" cy="558925"/>
            </a:xfrm>
          </p:grpSpPr>
          <p:grpSp>
            <p:nvGrpSpPr>
              <p:cNvPr id="48" name="组合 591"/>
              <p:cNvGrpSpPr/>
              <p:nvPr/>
            </p:nvGrpSpPr>
            <p:grpSpPr>
              <a:xfrm>
                <a:off x="8715404" y="1571612"/>
                <a:ext cx="214314" cy="285752"/>
                <a:chOff x="-985889" y="2279639"/>
                <a:chExt cx="295276" cy="571504"/>
              </a:xfrm>
            </p:grpSpPr>
            <p:sp>
              <p:nvSpPr>
                <p:cNvPr id="112" name="椭圆 111"/>
                <p:cNvSpPr/>
                <p:nvPr/>
              </p:nvSpPr>
              <p:spPr bwMode="auto">
                <a:xfrm>
                  <a:off x="-914451" y="2279639"/>
                  <a:ext cx="142876" cy="14287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ln w="18000">
                      <a:solidFill>
                        <a:schemeClr val="accent2">
                          <a:satMod val="140000"/>
                        </a:schemeClr>
                      </a:solidFill>
                      <a:prstDash val="solid"/>
                      <a:miter lim="800000"/>
                    </a:ln>
                    <a:noFill/>
                    <a:effectLst>
                      <a:outerShdw blurRad="25500" dist="23000" dir="7020000" algn="tl">
                        <a:srgbClr val="000000">
                          <a:alpha val="50000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cxnSp>
              <p:nvCxnSpPr>
                <p:cNvPr id="113" name="直接连接符 112"/>
                <p:cNvCxnSpPr/>
                <p:nvPr/>
              </p:nvCxnSpPr>
              <p:spPr>
                <a:xfrm>
                  <a:off x="-985889" y="2493953"/>
                  <a:ext cx="28575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/>
                <p:cNvCxnSpPr>
                  <a:stCxn id="112" idx="4"/>
                </p:cNvCxnSpPr>
                <p:nvPr/>
              </p:nvCxnSpPr>
              <p:spPr>
                <a:xfrm rot="5400000">
                  <a:off x="-985889" y="2565391"/>
                  <a:ext cx="28575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/>
                <p:cNvCxnSpPr/>
                <p:nvPr/>
              </p:nvCxnSpPr>
              <p:spPr>
                <a:xfrm rot="5400000">
                  <a:off x="-985889" y="2708267"/>
                  <a:ext cx="142876" cy="142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/>
                <p:cNvCxnSpPr/>
                <p:nvPr/>
              </p:nvCxnSpPr>
              <p:spPr>
                <a:xfrm rot="16200000" flipV="1">
                  <a:off x="-833489" y="2708267"/>
                  <a:ext cx="142876" cy="142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矩形 116"/>
              <p:cNvSpPr/>
              <p:nvPr/>
            </p:nvSpPr>
            <p:spPr>
              <a:xfrm>
                <a:off x="8471288" y="1928802"/>
                <a:ext cx="516625" cy="201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科技处</a:t>
                </a:r>
                <a:endParaRPr lang="en-US" altLang="zh-CN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25" name="直接箭头连接符 124"/>
            <p:cNvCxnSpPr>
              <a:stCxn id="27" idx="4"/>
              <a:endCxn id="47" idx="0"/>
            </p:cNvCxnSpPr>
            <p:nvPr/>
          </p:nvCxnSpPr>
          <p:spPr>
            <a:xfrm rot="16200000" flipH="1">
              <a:off x="1167978" y="2003626"/>
              <a:ext cx="220440" cy="1530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椭圆 128"/>
            <p:cNvSpPr/>
            <p:nvPr/>
          </p:nvSpPr>
          <p:spPr bwMode="auto">
            <a:xfrm>
              <a:off x="1867561" y="1746902"/>
              <a:ext cx="571504" cy="29331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数据分派</a:t>
              </a:r>
            </a:p>
          </p:txBody>
        </p:sp>
        <p:sp>
          <p:nvSpPr>
            <p:cNvPr id="135" name="椭圆 134"/>
            <p:cNvSpPr/>
            <p:nvPr/>
          </p:nvSpPr>
          <p:spPr bwMode="auto">
            <a:xfrm>
              <a:off x="1867561" y="2074675"/>
              <a:ext cx="571503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流程任务</a:t>
              </a:r>
            </a:p>
          </p:txBody>
        </p:sp>
        <p:cxnSp>
          <p:nvCxnSpPr>
            <p:cNvPr id="136" name="直接箭头连接符 135"/>
            <p:cNvCxnSpPr>
              <a:stCxn id="47" idx="6"/>
              <a:endCxn id="135" idx="2"/>
            </p:cNvCxnSpPr>
            <p:nvPr/>
          </p:nvCxnSpPr>
          <p:spPr>
            <a:xfrm flipV="1">
              <a:off x="1571603" y="2217551"/>
              <a:ext cx="295959" cy="46825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椭圆 139"/>
            <p:cNvSpPr/>
            <p:nvPr/>
          </p:nvSpPr>
          <p:spPr bwMode="auto">
            <a:xfrm>
              <a:off x="847019" y="5258757"/>
              <a:ext cx="510271" cy="64618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数据流程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任务查看</a:t>
              </a:r>
            </a:p>
          </p:txBody>
        </p:sp>
        <p:sp>
          <p:nvSpPr>
            <p:cNvPr id="141" name="椭圆 140"/>
            <p:cNvSpPr/>
            <p:nvPr/>
          </p:nvSpPr>
          <p:spPr bwMode="auto">
            <a:xfrm>
              <a:off x="1663453" y="5680179"/>
              <a:ext cx="571503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  <a:endPara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锁定</a:t>
              </a:r>
            </a:p>
          </p:txBody>
        </p:sp>
        <p:sp>
          <p:nvSpPr>
            <p:cNvPr id="142" name="椭圆 141"/>
            <p:cNvSpPr/>
            <p:nvPr/>
          </p:nvSpPr>
          <p:spPr bwMode="auto">
            <a:xfrm>
              <a:off x="2990159" y="5399231"/>
              <a:ext cx="571503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设计</a:t>
              </a:r>
              <a:endPara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分析</a:t>
              </a:r>
            </a:p>
          </p:txBody>
        </p:sp>
        <p:sp>
          <p:nvSpPr>
            <p:cNvPr id="143" name="椭圆 142"/>
            <p:cNvSpPr/>
            <p:nvPr/>
          </p:nvSpPr>
          <p:spPr bwMode="auto">
            <a:xfrm>
              <a:off x="2479887" y="4696860"/>
              <a:ext cx="571503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工程</a:t>
              </a:r>
              <a:endPara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仿真</a:t>
              </a:r>
            </a:p>
          </p:txBody>
        </p:sp>
        <p:sp>
          <p:nvSpPr>
            <p:cNvPr id="144" name="椭圆 143"/>
            <p:cNvSpPr/>
            <p:nvPr/>
          </p:nvSpPr>
          <p:spPr bwMode="auto">
            <a:xfrm>
              <a:off x="3806593" y="5773829"/>
              <a:ext cx="571503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  <a:endPara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仿真</a:t>
              </a:r>
            </a:p>
          </p:txBody>
        </p:sp>
        <p:sp>
          <p:nvSpPr>
            <p:cNvPr id="145" name="椭圆 144"/>
            <p:cNvSpPr/>
            <p:nvPr/>
          </p:nvSpPr>
          <p:spPr bwMode="auto">
            <a:xfrm>
              <a:off x="2479887" y="5914303"/>
              <a:ext cx="571503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虚拟现实</a:t>
              </a:r>
            </a:p>
          </p:txBody>
        </p:sp>
        <p:cxnSp>
          <p:nvCxnSpPr>
            <p:cNvPr id="146" name="直接箭头连接符 145"/>
            <p:cNvCxnSpPr>
              <a:stCxn id="142" idx="1"/>
              <a:endCxn id="143" idx="4"/>
            </p:cNvCxnSpPr>
            <p:nvPr/>
          </p:nvCxnSpPr>
          <p:spPr>
            <a:xfrm rot="16200000" flipV="1">
              <a:off x="2690514" y="5057738"/>
              <a:ext cx="458466" cy="308215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>
              <a:stCxn id="140" idx="6"/>
              <a:endCxn id="141" idx="2"/>
            </p:cNvCxnSpPr>
            <p:nvPr/>
          </p:nvCxnSpPr>
          <p:spPr>
            <a:xfrm>
              <a:off x="1357289" y="5581847"/>
              <a:ext cx="306164" cy="2412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椭圆 150"/>
            <p:cNvSpPr/>
            <p:nvPr/>
          </p:nvSpPr>
          <p:spPr bwMode="auto">
            <a:xfrm>
              <a:off x="4572000" y="4837334"/>
              <a:ext cx="612326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DRM</a:t>
              </a: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2" name="直接箭头连接符 151"/>
            <p:cNvCxnSpPr>
              <a:stCxn id="141" idx="5"/>
              <a:endCxn id="142" idx="2"/>
            </p:cNvCxnSpPr>
            <p:nvPr/>
          </p:nvCxnSpPr>
          <p:spPr>
            <a:xfrm rot="5400000" flipH="1" flipV="1">
              <a:off x="2379721" y="5313647"/>
              <a:ext cx="381977" cy="8388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/>
            <p:cNvCxnSpPr>
              <a:stCxn id="142" idx="5"/>
              <a:endCxn id="144" idx="1"/>
            </p:cNvCxnSpPr>
            <p:nvPr/>
          </p:nvCxnSpPr>
          <p:spPr>
            <a:xfrm rot="16200000" flipH="1">
              <a:off x="3597857" y="5523245"/>
              <a:ext cx="172540" cy="412321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>
              <a:stCxn id="142" idx="3"/>
              <a:endCxn id="145" idx="0"/>
            </p:cNvCxnSpPr>
            <p:nvPr/>
          </p:nvCxnSpPr>
          <p:spPr>
            <a:xfrm rot="5400000">
              <a:off x="2784163" y="5624611"/>
              <a:ext cx="271167" cy="308216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椭圆 170"/>
            <p:cNvSpPr/>
            <p:nvPr/>
          </p:nvSpPr>
          <p:spPr bwMode="auto">
            <a:xfrm>
              <a:off x="5388434" y="5165107"/>
              <a:ext cx="816434" cy="2809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高性能</a:t>
              </a:r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计算集群</a:t>
              </a: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1" name="椭圆 180"/>
            <p:cNvSpPr/>
            <p:nvPr/>
          </p:nvSpPr>
          <p:spPr bwMode="auto">
            <a:xfrm>
              <a:off x="4520973" y="6101602"/>
              <a:ext cx="571503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参数解析</a:t>
              </a:r>
            </a:p>
          </p:txBody>
        </p:sp>
        <p:sp>
          <p:nvSpPr>
            <p:cNvPr id="182" name="椭圆 181"/>
            <p:cNvSpPr/>
            <p:nvPr/>
          </p:nvSpPr>
          <p:spPr bwMode="auto">
            <a:xfrm>
              <a:off x="5490489" y="6054777"/>
              <a:ext cx="571503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数据管理</a:t>
              </a:r>
            </a:p>
          </p:txBody>
        </p:sp>
        <p:cxnSp>
          <p:nvCxnSpPr>
            <p:cNvPr id="186" name="直接箭头连接符 185"/>
            <p:cNvCxnSpPr>
              <a:stCxn id="171" idx="0"/>
              <a:endCxn id="151" idx="5"/>
            </p:cNvCxnSpPr>
            <p:nvPr/>
          </p:nvCxnSpPr>
          <p:spPr>
            <a:xfrm rot="16200000" flipV="1">
              <a:off x="5403718" y="4772174"/>
              <a:ext cx="83868" cy="701999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/>
            <p:cNvCxnSpPr>
              <a:stCxn id="171" idx="3"/>
              <a:endCxn id="181" idx="7"/>
            </p:cNvCxnSpPr>
            <p:nvPr/>
          </p:nvCxnSpPr>
          <p:spPr>
            <a:xfrm rot="5400000">
              <a:off x="4889121" y="5524571"/>
              <a:ext cx="738538" cy="4992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箭头连接符 195"/>
            <p:cNvCxnSpPr>
              <a:stCxn id="181" idx="6"/>
              <a:endCxn id="182" idx="2"/>
            </p:cNvCxnSpPr>
            <p:nvPr/>
          </p:nvCxnSpPr>
          <p:spPr>
            <a:xfrm flipV="1">
              <a:off x="5092476" y="6197654"/>
              <a:ext cx="398013" cy="468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椭圆 209"/>
            <p:cNvSpPr/>
            <p:nvPr/>
          </p:nvSpPr>
          <p:spPr bwMode="auto">
            <a:xfrm>
              <a:off x="3551457" y="2355623"/>
              <a:ext cx="785818" cy="39332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搭建</a:t>
              </a:r>
              <a:endPara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专业设计环境</a:t>
              </a:r>
            </a:p>
          </p:txBody>
        </p:sp>
        <p:sp>
          <p:nvSpPr>
            <p:cNvPr id="211" name="椭圆 210"/>
            <p:cNvSpPr/>
            <p:nvPr/>
          </p:nvSpPr>
          <p:spPr bwMode="auto">
            <a:xfrm>
              <a:off x="7123357" y="3198468"/>
              <a:ext cx="867461" cy="23412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自研程序</a:t>
              </a: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椭圆 212"/>
            <p:cNvSpPr/>
            <p:nvPr/>
          </p:nvSpPr>
          <p:spPr bwMode="auto">
            <a:xfrm>
              <a:off x="6562059" y="5446056"/>
              <a:ext cx="663353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界面封装</a:t>
              </a: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18" name="直接箭头连接符 217"/>
            <p:cNvCxnSpPr>
              <a:stCxn id="401" idx="0"/>
              <a:endCxn id="109" idx="3"/>
            </p:cNvCxnSpPr>
            <p:nvPr/>
          </p:nvCxnSpPr>
          <p:spPr>
            <a:xfrm rot="16200000" flipV="1">
              <a:off x="5389716" y="4639607"/>
              <a:ext cx="1920991" cy="66504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/>
            <p:cNvCxnSpPr>
              <a:stCxn id="470" idx="6"/>
              <a:endCxn id="109" idx="2"/>
            </p:cNvCxnSpPr>
            <p:nvPr/>
          </p:nvCxnSpPr>
          <p:spPr>
            <a:xfrm flipV="1">
              <a:off x="4214810" y="3596479"/>
              <a:ext cx="1990058" cy="140474"/>
            </a:xfrm>
            <a:prstGeom prst="straightConnector1">
              <a:avLst/>
            </a:prstGeom>
            <a:ln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/>
            <p:cNvCxnSpPr>
              <a:stCxn id="109" idx="3"/>
              <a:endCxn id="213" idx="0"/>
            </p:cNvCxnSpPr>
            <p:nvPr/>
          </p:nvCxnSpPr>
          <p:spPr>
            <a:xfrm rot="16200000" flipH="1">
              <a:off x="5738501" y="4290822"/>
              <a:ext cx="1733693" cy="576776"/>
            </a:xfrm>
            <a:prstGeom prst="straightConnector1">
              <a:avLst/>
            </a:prstGeom>
            <a:ln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>
              <a:stCxn id="210" idx="6"/>
              <a:endCxn id="109" idx="1"/>
            </p:cNvCxnSpPr>
            <p:nvPr/>
          </p:nvCxnSpPr>
          <p:spPr>
            <a:xfrm>
              <a:off x="4337275" y="2552287"/>
              <a:ext cx="1979685" cy="928307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椭圆 285"/>
            <p:cNvSpPr/>
            <p:nvPr/>
          </p:nvSpPr>
          <p:spPr bwMode="auto">
            <a:xfrm>
              <a:off x="2632968" y="2449273"/>
              <a:ext cx="571503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专业系统</a:t>
              </a:r>
              <a:endPara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87" name="直接箭头连接符 286"/>
            <p:cNvCxnSpPr>
              <a:stCxn id="210" idx="2"/>
              <a:endCxn id="286" idx="6"/>
            </p:cNvCxnSpPr>
            <p:nvPr/>
          </p:nvCxnSpPr>
          <p:spPr>
            <a:xfrm rot="10800000" flipV="1">
              <a:off x="3204471" y="2552287"/>
              <a:ext cx="346986" cy="39862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箭头连接符 290"/>
            <p:cNvCxnSpPr>
              <a:stCxn id="286" idx="4"/>
              <a:endCxn id="142" idx="1"/>
            </p:cNvCxnSpPr>
            <p:nvPr/>
          </p:nvCxnSpPr>
          <p:spPr>
            <a:xfrm rot="16200000" flipH="1">
              <a:off x="1643261" y="4010484"/>
              <a:ext cx="2706053" cy="155134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椭圆 312"/>
            <p:cNvSpPr/>
            <p:nvPr/>
          </p:nvSpPr>
          <p:spPr bwMode="auto">
            <a:xfrm>
              <a:off x="7225411" y="2449273"/>
              <a:ext cx="571503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审批</a:t>
              </a:r>
            </a:p>
          </p:txBody>
        </p:sp>
        <p:cxnSp>
          <p:nvCxnSpPr>
            <p:cNvPr id="325" name="直接箭头连接符 324"/>
            <p:cNvCxnSpPr>
              <a:stCxn id="109" idx="0"/>
              <a:endCxn id="313" idx="4"/>
            </p:cNvCxnSpPr>
            <p:nvPr/>
          </p:nvCxnSpPr>
          <p:spPr>
            <a:xfrm rot="5400000" flipH="1" flipV="1">
              <a:off x="6700583" y="2622014"/>
              <a:ext cx="697567" cy="923591"/>
            </a:xfrm>
            <a:prstGeom prst="straightConnector1">
              <a:avLst/>
            </a:prstGeom>
            <a:ln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椭圆 328"/>
            <p:cNvSpPr/>
            <p:nvPr/>
          </p:nvSpPr>
          <p:spPr bwMode="auto">
            <a:xfrm>
              <a:off x="8194927" y="5305581"/>
              <a:ext cx="642942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关联知识</a:t>
              </a:r>
            </a:p>
          </p:txBody>
        </p:sp>
        <p:sp>
          <p:nvSpPr>
            <p:cNvPr id="338" name="椭圆 337"/>
            <p:cNvSpPr/>
            <p:nvPr/>
          </p:nvSpPr>
          <p:spPr bwMode="auto">
            <a:xfrm>
              <a:off x="8194927" y="6101602"/>
              <a:ext cx="642942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关联质量</a:t>
              </a:r>
            </a:p>
          </p:txBody>
        </p:sp>
        <p:cxnSp>
          <p:nvCxnSpPr>
            <p:cNvPr id="339" name="直接箭头连接符 338"/>
            <p:cNvCxnSpPr>
              <a:stCxn id="142" idx="7"/>
              <a:endCxn id="329" idx="2"/>
            </p:cNvCxnSpPr>
            <p:nvPr/>
          </p:nvCxnSpPr>
          <p:spPr>
            <a:xfrm rot="16200000" flipH="1">
              <a:off x="5832757" y="3086288"/>
              <a:ext cx="7379" cy="4716961"/>
            </a:xfrm>
            <a:prstGeom prst="straightConnector1">
              <a:avLst/>
            </a:prstGeom>
            <a:ln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箭头连接符 343"/>
            <p:cNvCxnSpPr>
              <a:stCxn id="142" idx="6"/>
              <a:endCxn id="338" idx="2"/>
            </p:cNvCxnSpPr>
            <p:nvPr/>
          </p:nvCxnSpPr>
          <p:spPr>
            <a:xfrm>
              <a:off x="3561661" y="5542107"/>
              <a:ext cx="4633266" cy="702371"/>
            </a:xfrm>
            <a:prstGeom prst="straightConnector1">
              <a:avLst/>
            </a:prstGeom>
            <a:ln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椭圆 355"/>
            <p:cNvSpPr/>
            <p:nvPr/>
          </p:nvSpPr>
          <p:spPr bwMode="auto">
            <a:xfrm>
              <a:off x="8215337" y="4696860"/>
              <a:ext cx="642942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知识贡献</a:t>
              </a:r>
            </a:p>
          </p:txBody>
        </p:sp>
        <p:cxnSp>
          <p:nvCxnSpPr>
            <p:cNvPr id="358" name="直接箭头连接符 357"/>
            <p:cNvCxnSpPr>
              <a:stCxn id="356" idx="2"/>
              <a:endCxn id="109" idx="4"/>
            </p:cNvCxnSpPr>
            <p:nvPr/>
          </p:nvCxnSpPr>
          <p:spPr>
            <a:xfrm rot="10800000">
              <a:off x="6587572" y="3760365"/>
              <a:ext cx="1627766" cy="1079372"/>
            </a:xfrm>
            <a:prstGeom prst="straightConnector1">
              <a:avLst/>
            </a:prstGeom>
            <a:ln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椭圆 372"/>
            <p:cNvSpPr/>
            <p:nvPr/>
          </p:nvSpPr>
          <p:spPr bwMode="auto">
            <a:xfrm>
              <a:off x="1561399" y="4790509"/>
              <a:ext cx="571503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任务提交</a:t>
              </a:r>
            </a:p>
          </p:txBody>
        </p:sp>
        <p:sp>
          <p:nvSpPr>
            <p:cNvPr id="374" name="椭圆 373"/>
            <p:cNvSpPr/>
            <p:nvPr/>
          </p:nvSpPr>
          <p:spPr bwMode="auto">
            <a:xfrm>
              <a:off x="1408317" y="2449273"/>
              <a:ext cx="571503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审批</a:t>
              </a:r>
            </a:p>
          </p:txBody>
        </p:sp>
        <p:cxnSp>
          <p:nvCxnSpPr>
            <p:cNvPr id="375" name="直接箭头连接符 374"/>
            <p:cNvCxnSpPr>
              <a:stCxn id="373" idx="0"/>
              <a:endCxn id="374" idx="4"/>
            </p:cNvCxnSpPr>
            <p:nvPr/>
          </p:nvCxnSpPr>
          <p:spPr>
            <a:xfrm rot="16200000" flipV="1">
              <a:off x="742868" y="3686226"/>
              <a:ext cx="2055484" cy="1530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箭头连接符 378"/>
            <p:cNvCxnSpPr>
              <a:stCxn id="142" idx="1"/>
              <a:endCxn id="373" idx="5"/>
            </p:cNvCxnSpPr>
            <p:nvPr/>
          </p:nvCxnSpPr>
          <p:spPr>
            <a:xfrm rot="16200000" flipV="1">
              <a:off x="2358199" y="4725423"/>
              <a:ext cx="406664" cy="1024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椭圆 130"/>
            <p:cNvSpPr/>
            <p:nvPr/>
          </p:nvSpPr>
          <p:spPr bwMode="auto">
            <a:xfrm>
              <a:off x="7276439" y="1887376"/>
              <a:ext cx="724584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组件库维护</a:t>
              </a: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 bwMode="auto">
            <a:xfrm>
              <a:off x="6255896" y="1746902"/>
              <a:ext cx="867461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删除组件</a:t>
              </a: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 bwMode="auto">
            <a:xfrm>
              <a:off x="6255896" y="2074675"/>
              <a:ext cx="867461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修改组件</a:t>
              </a: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8" name="椭圆 147"/>
            <p:cNvSpPr/>
            <p:nvPr/>
          </p:nvSpPr>
          <p:spPr bwMode="auto">
            <a:xfrm>
              <a:off x="6255896" y="2402448"/>
              <a:ext cx="867461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查询组件</a:t>
              </a: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椭圆 148"/>
            <p:cNvSpPr/>
            <p:nvPr/>
          </p:nvSpPr>
          <p:spPr bwMode="auto">
            <a:xfrm>
              <a:off x="6255896" y="1419129"/>
              <a:ext cx="867461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新增组件</a:t>
              </a: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6" name="直接箭头连接符 155"/>
            <p:cNvCxnSpPr>
              <a:stCxn id="149" idx="6"/>
              <a:endCxn id="131" idx="0"/>
            </p:cNvCxnSpPr>
            <p:nvPr/>
          </p:nvCxnSpPr>
          <p:spPr>
            <a:xfrm>
              <a:off x="7123356" y="1562005"/>
              <a:ext cx="515375" cy="325371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>
              <a:stCxn id="138" idx="6"/>
              <a:endCxn id="131" idx="1"/>
            </p:cNvCxnSpPr>
            <p:nvPr/>
          </p:nvCxnSpPr>
          <p:spPr>
            <a:xfrm>
              <a:off x="7123357" y="1889778"/>
              <a:ext cx="259195" cy="39445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>
              <a:stCxn id="139" idx="6"/>
              <a:endCxn id="131" idx="2"/>
            </p:cNvCxnSpPr>
            <p:nvPr/>
          </p:nvCxnSpPr>
          <p:spPr>
            <a:xfrm flipV="1">
              <a:off x="7123357" y="2030253"/>
              <a:ext cx="153082" cy="187299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/>
            <p:cNvCxnSpPr>
              <a:stCxn id="148" idx="6"/>
              <a:endCxn id="131" idx="3"/>
            </p:cNvCxnSpPr>
            <p:nvPr/>
          </p:nvCxnSpPr>
          <p:spPr>
            <a:xfrm flipV="1">
              <a:off x="7123357" y="2131281"/>
              <a:ext cx="259195" cy="414043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椭圆 197"/>
            <p:cNvSpPr/>
            <p:nvPr/>
          </p:nvSpPr>
          <p:spPr bwMode="auto">
            <a:xfrm>
              <a:off x="2479887" y="1793727"/>
              <a:ext cx="867461" cy="39332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组件单元</a:t>
              </a: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工作流程控制</a:t>
              </a: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9" name="椭圆 198"/>
            <p:cNvSpPr/>
            <p:nvPr/>
          </p:nvSpPr>
          <p:spPr bwMode="auto">
            <a:xfrm>
              <a:off x="3602484" y="1746902"/>
              <a:ext cx="867461" cy="39332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组件单元</a:t>
              </a: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数据流控制</a:t>
              </a: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0" name="椭圆 199"/>
            <p:cNvSpPr/>
            <p:nvPr/>
          </p:nvSpPr>
          <p:spPr bwMode="auto">
            <a:xfrm>
              <a:off x="2786050" y="1512778"/>
              <a:ext cx="1275678" cy="1872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组件单元组合</a:t>
              </a: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14" name="直接箭头连接符 213"/>
            <p:cNvCxnSpPr>
              <a:stCxn id="210" idx="1"/>
              <a:endCxn id="198" idx="5"/>
            </p:cNvCxnSpPr>
            <p:nvPr/>
          </p:nvCxnSpPr>
          <p:spPr>
            <a:xfrm rot="16200000" flipV="1">
              <a:off x="3301539" y="2048225"/>
              <a:ext cx="283771" cy="446226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214"/>
            <p:cNvCxnSpPr>
              <a:stCxn id="210" idx="0"/>
              <a:endCxn id="199" idx="4"/>
            </p:cNvCxnSpPr>
            <p:nvPr/>
          </p:nvCxnSpPr>
          <p:spPr>
            <a:xfrm rot="5400000" flipH="1" flipV="1">
              <a:off x="3882594" y="2202002"/>
              <a:ext cx="215394" cy="91849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215"/>
            <p:cNvCxnSpPr>
              <a:stCxn id="210" idx="1"/>
              <a:endCxn id="200" idx="4"/>
            </p:cNvCxnSpPr>
            <p:nvPr/>
          </p:nvCxnSpPr>
          <p:spPr>
            <a:xfrm rot="16200000" flipV="1">
              <a:off x="3188640" y="1935326"/>
              <a:ext cx="713147" cy="242649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椭圆 226"/>
            <p:cNvSpPr/>
            <p:nvPr/>
          </p:nvSpPr>
          <p:spPr bwMode="auto">
            <a:xfrm>
              <a:off x="3143240" y="6054777"/>
              <a:ext cx="714380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多学科优化</a:t>
              </a: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29" name="直接箭头连接符 228"/>
            <p:cNvCxnSpPr>
              <a:stCxn id="142" idx="4"/>
              <a:endCxn id="227" idx="0"/>
            </p:cNvCxnSpPr>
            <p:nvPr/>
          </p:nvCxnSpPr>
          <p:spPr>
            <a:xfrm rot="16200000" flipH="1">
              <a:off x="3203273" y="5757620"/>
              <a:ext cx="369794" cy="224519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椭圆 108"/>
          <p:cNvSpPr/>
          <p:nvPr/>
        </p:nvSpPr>
        <p:spPr bwMode="auto">
          <a:xfrm>
            <a:off x="8686816" y="4729162"/>
            <a:ext cx="1071570" cy="5000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01606" tIns="50803" rIns="101606" bIns="50803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组件封装</a:t>
            </a:r>
          </a:p>
        </p:txBody>
      </p:sp>
      <p:sp>
        <p:nvSpPr>
          <p:cNvPr id="130" name="椭圆 129"/>
          <p:cNvSpPr/>
          <p:nvPr/>
        </p:nvSpPr>
        <p:spPr bwMode="auto">
          <a:xfrm>
            <a:off x="9972700" y="4729161"/>
            <a:ext cx="1214446" cy="35719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576" tIns="36288" rIns="72576" bIns="36288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算法集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椭圆 133"/>
          <p:cNvSpPr/>
          <p:nvPr/>
        </p:nvSpPr>
        <p:spPr bwMode="auto">
          <a:xfrm>
            <a:off x="10258452" y="5514980"/>
            <a:ext cx="71438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576" tIns="36288" rIns="72576" bIns="36288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公式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椭圆 136"/>
          <p:cNvSpPr/>
          <p:nvPr/>
        </p:nvSpPr>
        <p:spPr bwMode="auto">
          <a:xfrm>
            <a:off x="9972700" y="5086351"/>
            <a:ext cx="1214446" cy="35719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576" tIns="36288" rIns="72576" bIns="36288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应用程序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8" name="直接箭头连接符 247"/>
          <p:cNvCxnSpPr>
            <a:stCxn id="109" idx="7"/>
            <a:endCxn id="211" idx="2"/>
          </p:cNvCxnSpPr>
          <p:nvPr/>
        </p:nvCxnSpPr>
        <p:spPr>
          <a:xfrm rot="5400000" flipH="1" flipV="1">
            <a:off x="9661165" y="4490860"/>
            <a:ext cx="251828" cy="371243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/>
          <p:cNvCxnSpPr>
            <a:stCxn id="109" idx="6"/>
            <a:endCxn id="130" idx="2"/>
          </p:cNvCxnSpPr>
          <p:nvPr/>
        </p:nvCxnSpPr>
        <p:spPr>
          <a:xfrm flipV="1">
            <a:off x="9758386" y="4907757"/>
            <a:ext cx="214314" cy="71438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>
            <a:stCxn id="109" idx="5"/>
            <a:endCxn id="134" idx="1"/>
          </p:cNvCxnSpPr>
          <p:nvPr/>
        </p:nvCxnSpPr>
        <p:spPr>
          <a:xfrm rot="16200000" flipH="1">
            <a:off x="9776617" y="4980834"/>
            <a:ext cx="411295" cy="761613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109" idx="5"/>
            <a:endCxn id="137" idx="1"/>
          </p:cNvCxnSpPr>
          <p:nvPr/>
        </p:nvCxnSpPr>
        <p:spPr>
          <a:xfrm rot="5400000" flipH="1" flipV="1">
            <a:off x="9867338" y="4872780"/>
            <a:ext cx="17334" cy="549094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椭圆 315"/>
          <p:cNvSpPr/>
          <p:nvPr/>
        </p:nvSpPr>
        <p:spPr bwMode="auto">
          <a:xfrm>
            <a:off x="7543808" y="6586550"/>
            <a:ext cx="1100145" cy="42862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576" tIns="36288" rIns="72576" bIns="36288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FREE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基础执行环境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0" name="直接箭头连接符 349"/>
          <p:cNvCxnSpPr>
            <a:stCxn id="151" idx="7"/>
            <a:endCxn id="316" idx="2"/>
          </p:cNvCxnSpPr>
          <p:nvPr/>
        </p:nvCxnSpPr>
        <p:spPr>
          <a:xfrm rot="5400000" flipH="1" flipV="1">
            <a:off x="7270520" y="6662858"/>
            <a:ext cx="135282" cy="41129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椭圆 367"/>
          <p:cNvSpPr/>
          <p:nvPr/>
        </p:nvSpPr>
        <p:spPr bwMode="auto">
          <a:xfrm>
            <a:off x="6615114" y="5229228"/>
            <a:ext cx="1214446" cy="4286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576" tIns="36288" rIns="72576" bIns="36288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流程引擎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2" name="直接箭头连接符 371"/>
          <p:cNvCxnSpPr>
            <a:stCxn id="368" idx="4"/>
            <a:endCxn id="151" idx="0"/>
          </p:cNvCxnSpPr>
          <p:nvPr/>
        </p:nvCxnSpPr>
        <p:spPr>
          <a:xfrm rot="5400000">
            <a:off x="6418660" y="6068625"/>
            <a:ext cx="1214446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箭头连接符 377"/>
          <p:cNvCxnSpPr>
            <a:stCxn id="142" idx="7"/>
            <a:endCxn id="368" idx="3"/>
          </p:cNvCxnSpPr>
          <p:nvPr/>
        </p:nvCxnSpPr>
        <p:spPr>
          <a:xfrm rot="5400000" flipH="1" flipV="1">
            <a:off x="4731902" y="5732338"/>
            <a:ext cx="2198317" cy="1923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椭圆 400"/>
          <p:cNvSpPr/>
          <p:nvPr/>
        </p:nvSpPr>
        <p:spPr bwMode="auto">
          <a:xfrm>
            <a:off x="8401064" y="8086748"/>
            <a:ext cx="1071570" cy="43595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576" tIns="36288" rIns="72576" bIns="36288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Robot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注册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9" name="椭圆 448"/>
          <p:cNvSpPr/>
          <p:nvPr/>
        </p:nvSpPr>
        <p:spPr bwMode="auto">
          <a:xfrm>
            <a:off x="9401196" y="6015046"/>
            <a:ext cx="1143008" cy="35719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576" tIns="36288" rIns="72576" bIns="36288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业务封装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" name="椭圆 449"/>
          <p:cNvSpPr/>
          <p:nvPr/>
        </p:nvSpPr>
        <p:spPr bwMode="auto">
          <a:xfrm>
            <a:off x="8258188" y="3943344"/>
            <a:ext cx="1214446" cy="35719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576" tIns="36288" rIns="72576" bIns="36288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数据封装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59" name="直接箭头连接符 458"/>
          <p:cNvCxnSpPr>
            <a:stCxn id="109" idx="4"/>
            <a:endCxn id="449" idx="0"/>
          </p:cNvCxnSpPr>
          <p:nvPr/>
        </p:nvCxnSpPr>
        <p:spPr>
          <a:xfrm rot="16200000" flipH="1">
            <a:off x="9204741" y="5247086"/>
            <a:ext cx="785819" cy="750099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箭头连接符 461"/>
          <p:cNvCxnSpPr>
            <a:stCxn id="109" idx="0"/>
            <a:endCxn id="450" idx="4"/>
          </p:cNvCxnSpPr>
          <p:nvPr/>
        </p:nvCxnSpPr>
        <p:spPr>
          <a:xfrm rot="16200000" flipV="1">
            <a:off x="8829693" y="4336254"/>
            <a:ext cx="428627" cy="357190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7" name="Picture 12" descr="C:\Documents and Settings\wenxin.zhao\My Documents\My Pictures\Microsoft 剪辑管理器\004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3742" y="7372368"/>
            <a:ext cx="500066" cy="458395"/>
          </a:xfrm>
          <a:prstGeom prst="rect">
            <a:avLst/>
          </a:prstGeom>
          <a:noFill/>
        </p:spPr>
      </p:pic>
      <p:sp>
        <p:nvSpPr>
          <p:cNvPr id="470" name="椭圆 469"/>
          <p:cNvSpPr/>
          <p:nvPr/>
        </p:nvSpPr>
        <p:spPr bwMode="auto">
          <a:xfrm>
            <a:off x="4829164" y="4943476"/>
            <a:ext cx="1071570" cy="5000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01606" tIns="50803" rIns="101606" bIns="50803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业务装配</a:t>
            </a:r>
          </a:p>
        </p:txBody>
      </p:sp>
      <p:cxnSp>
        <p:nvCxnSpPr>
          <p:cNvPr id="472" name="直接箭头连接符 471"/>
          <p:cNvCxnSpPr>
            <a:stCxn id="142" idx="0"/>
            <a:endCxn id="470" idx="4"/>
          </p:cNvCxnSpPr>
          <p:nvPr/>
        </p:nvCxnSpPr>
        <p:spPr>
          <a:xfrm rot="5400000" flipH="1" flipV="1">
            <a:off x="3832604" y="6197213"/>
            <a:ext cx="2286017" cy="778674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椭圆 154"/>
          <p:cNvSpPr/>
          <p:nvPr/>
        </p:nvSpPr>
        <p:spPr bwMode="auto">
          <a:xfrm>
            <a:off x="9829824" y="4014783"/>
            <a:ext cx="1500198" cy="3571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576" tIns="36288" rIns="72576" bIns="36288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交互式插件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9686948" y="8158186"/>
            <a:ext cx="1143008" cy="43595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576" tIns="36288" rIns="72576" bIns="36288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助手模型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4" name="直接箭头连接符 163"/>
          <p:cNvCxnSpPr>
            <a:endCxn id="158" idx="0"/>
          </p:cNvCxnSpPr>
          <p:nvPr/>
        </p:nvCxnSpPr>
        <p:spPr>
          <a:xfrm rot="16200000" flipH="1">
            <a:off x="8043874" y="5943608"/>
            <a:ext cx="3143272" cy="1285884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313" idx="0"/>
            <a:endCxn id="131" idx="4"/>
          </p:cNvCxnSpPr>
          <p:nvPr/>
        </p:nvCxnSpPr>
        <p:spPr>
          <a:xfrm rot="5400000" flipH="1" flipV="1">
            <a:off x="10394276" y="2929017"/>
            <a:ext cx="421299" cy="178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椭圆 188"/>
          <p:cNvSpPr/>
          <p:nvPr/>
        </p:nvSpPr>
        <p:spPr bwMode="auto">
          <a:xfrm>
            <a:off x="9044006" y="3729031"/>
            <a:ext cx="1500198" cy="2857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576" tIns="36288" rIns="72576" bIns="36288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结构化知识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0" name="直接箭头连接符 189"/>
          <p:cNvCxnSpPr>
            <a:stCxn id="109" idx="0"/>
            <a:endCxn id="189" idx="4"/>
          </p:cNvCxnSpPr>
          <p:nvPr/>
        </p:nvCxnSpPr>
        <p:spPr>
          <a:xfrm rot="5400000" flipH="1" flipV="1">
            <a:off x="9151164" y="4086221"/>
            <a:ext cx="714379" cy="571504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2410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1439" y="0"/>
            <a:ext cx="6043609" cy="585758"/>
          </a:xfrm>
        </p:spPr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综合设计概念架构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9" y="597973"/>
            <a:ext cx="10887106" cy="906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1439" y="0"/>
            <a:ext cx="6043609" cy="585758"/>
          </a:xfrm>
        </p:spPr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综合设计逻辑架构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157262"/>
            <a:ext cx="12844637" cy="800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1" y="82632"/>
            <a:ext cx="4154971" cy="533475"/>
          </a:xfrm>
          <a:prstGeom prst="rect">
            <a:avLst/>
          </a:prstGeom>
          <a:noFill/>
        </p:spPr>
        <p:txBody>
          <a:bodyPr wrap="none" lIns="101594" tIns="50798" rIns="101594" bIns="50798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综合设计系统运行时架构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00072"/>
            <a:ext cx="11972964" cy="9068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1" y="82632"/>
            <a:ext cx="4514044" cy="533475"/>
          </a:xfrm>
          <a:prstGeom prst="rect">
            <a:avLst/>
          </a:prstGeom>
          <a:noFill/>
        </p:spPr>
        <p:txBody>
          <a:bodyPr wrap="none" lIns="101594" tIns="50798" rIns="101594" bIns="50798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综合设计系统统一建模环境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优化建模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02" y="1228700"/>
            <a:ext cx="9515475" cy="5210175"/>
          </a:xfrm>
          <a:prstGeom prst="rect">
            <a:avLst/>
          </a:prstGeom>
        </p:spPr>
      </p:pic>
      <p:pic>
        <p:nvPicPr>
          <p:cNvPr id="10" name="图片 9" descr="结构记录卡运行时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34" y="2014518"/>
            <a:ext cx="9514800" cy="5745908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1305336" cy="988526"/>
          </a:xfrm>
        </p:spPr>
        <p:txBody>
          <a:bodyPr>
            <a:normAutofit/>
          </a:bodyPr>
          <a:lstStyle/>
          <a:p>
            <a:r>
              <a:rPr lang="zh-CN" altLang="en-US" sz="2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综合设计统一运行时逻辑架构图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57528" y="871510"/>
            <a:ext cx="6653539" cy="8117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4872038"/>
            <a:ext cx="4435693" cy="960263"/>
          </a:xfrm>
          <a:prstGeom prst="rect">
            <a:avLst/>
          </a:prstGeom>
        </p:spPr>
        <p:txBody>
          <a:bodyPr wrap="square" lIns="128016" tIns="64008" rIns="128016" bIns="64008">
            <a:spAutoFit/>
          </a:bodyPr>
          <a:lstStyle/>
          <a:p>
            <a:r>
              <a:rPr lang="zh-CN" altLang="en-US" dirty="0"/>
              <a:t>各种</a:t>
            </a:r>
            <a:r>
              <a:rPr lang="en-US" altLang="zh-CN" dirty="0"/>
              <a:t>CAX</a:t>
            </a:r>
            <a:r>
              <a:rPr lang="zh-CN" altLang="en-US" dirty="0" smtClean="0"/>
              <a:t>组件、</a:t>
            </a:r>
            <a:r>
              <a:rPr lang="zh-CN" altLang="en-US" dirty="0"/>
              <a:t>通用</a:t>
            </a:r>
            <a:r>
              <a:rPr lang="zh-CN" altLang="en-US" dirty="0" smtClean="0"/>
              <a:t>组件（</a:t>
            </a:r>
            <a:r>
              <a:rPr lang="en-US" altLang="zh-CN" dirty="0" smtClean="0"/>
              <a:t>DataParser</a:t>
            </a:r>
            <a:r>
              <a:rPr lang="zh-CN" altLang="en-US" dirty="0"/>
              <a:t>、</a:t>
            </a:r>
            <a:r>
              <a:rPr lang="en-US" altLang="zh-CN" dirty="0"/>
              <a:t>Excel</a:t>
            </a:r>
            <a:r>
              <a:rPr lang="zh-CN" altLang="en-US" dirty="0"/>
              <a:t>、</a:t>
            </a:r>
            <a:r>
              <a:rPr lang="en-US" altLang="zh-CN" dirty="0"/>
              <a:t>Calculator</a:t>
            </a:r>
            <a:r>
              <a:rPr lang="zh-CN" altLang="en-US" dirty="0" smtClean="0"/>
              <a:t>等），</a:t>
            </a:r>
            <a:r>
              <a:rPr lang="zh-CN" altLang="en-US" dirty="0"/>
              <a:t>都封装成运行时模型，提交给</a:t>
            </a:r>
            <a:r>
              <a:rPr lang="en-US" altLang="zh-CN" dirty="0"/>
              <a:t>DRM</a:t>
            </a:r>
            <a:r>
              <a:rPr lang="zh-CN" altLang="en-US" dirty="0"/>
              <a:t>进行分布执行</a:t>
            </a:r>
          </a:p>
        </p:txBody>
      </p:sp>
    </p:spTree>
    <p:extLst>
      <p:ext uri="{BB962C8B-B14F-4D97-AF65-F5344CB8AC3E}">
        <p14:creationId xmlns:p14="http://schemas.microsoft.com/office/powerpoint/2010/main" xmlns="" val="186090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GO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-perachina_2009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PPT-perachina_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perachina_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perachina_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perachina_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perachina_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perachina_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perachina_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perachina_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perachina_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perachina_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perachina_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perachina_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11308</TotalTime>
  <Words>367</Words>
  <Application>Microsoft Office PowerPoint</Application>
  <PresentationFormat>A3 纸张(297x420 毫米)</PresentationFormat>
  <Paragraphs>149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LOGO方案</vt:lpstr>
      <vt:lpstr>幻灯片 1</vt:lpstr>
      <vt:lpstr>综合设计系统技术架构</vt:lpstr>
      <vt:lpstr>幻灯片 3</vt:lpstr>
      <vt:lpstr>幻灯片 4</vt:lpstr>
      <vt:lpstr>综合设计概念架构</vt:lpstr>
      <vt:lpstr>综合设计逻辑架构</vt:lpstr>
      <vt:lpstr>幻灯片 7</vt:lpstr>
      <vt:lpstr>幻灯片 8</vt:lpstr>
      <vt:lpstr>综合设计统一运行时逻辑架构图</vt:lpstr>
      <vt:lpstr>综合设计统一运行时数据流逻辑图</vt:lpstr>
      <vt:lpstr>综合设计统一运行时物理架构图</vt:lpstr>
      <vt:lpstr>综合设计统一运行时活动图</vt:lpstr>
      <vt:lpstr>综合设计统一运行时用例图</vt:lpstr>
      <vt:lpstr>综合设计统一运行时时序图</vt:lpstr>
      <vt:lpstr>综合设计统一运行时组件解析类图</vt:lpstr>
      <vt:lpstr>综合设计统一运行时组件运行类图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精益研发平台架构</dc:title>
  <dc:creator>佘玲玲</dc:creator>
  <cp:lastModifiedBy>冯维</cp:lastModifiedBy>
  <cp:revision>356</cp:revision>
  <dcterms:created xsi:type="dcterms:W3CDTF">2011-04-28T10:44:06Z</dcterms:created>
  <dcterms:modified xsi:type="dcterms:W3CDTF">2012-05-14T08:49:23Z</dcterms:modified>
</cp:coreProperties>
</file>