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9" r:id="rId6"/>
    <p:sldId id="270" r:id="rId7"/>
    <p:sldId id="261" r:id="rId8"/>
    <p:sldId id="262" r:id="rId9"/>
    <p:sldId id="267" r:id="rId10"/>
    <p:sldId id="268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0" autoAdjust="0"/>
  </p:normalViewPr>
  <p:slideViewPr>
    <p:cSldViewPr>
      <p:cViewPr varScale="1">
        <p:scale>
          <a:sx n="77" d="100"/>
          <a:sy n="77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2F079-7002-42BF-97EA-8F1FF7BC91FA}" type="datetimeFigureOut">
              <a:rPr lang="zh-CN" altLang="en-US" smtClean="0"/>
              <a:pPr/>
              <a:t>2013/5/23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2DB8D-7881-4ED3-90EA-941079142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tps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每秒事务处理量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性能测试的术语介绍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TPS(Transaction Per Second)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每秒钟系统能够处理的交易或事务的数量。它是衡量系统处理能力的重要指标。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LoadRunner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中重要的性能参数指标。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2DB8D-7881-4ED3-90EA-94107914228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2013/5/23 Thursday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2013/5/23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系统性能优化</a:t>
            </a:r>
            <a:endParaRPr lang="en-US" altLang="zh-CN" dirty="0" smtClean="0"/>
          </a:p>
          <a:p>
            <a:r>
              <a:rPr lang="zh-CN" altLang="en-US" dirty="0" smtClean="0"/>
              <a:t>功能点优化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性能优化（三）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800" dirty="0" smtClean="0"/>
              <a:t>-server </a:t>
            </a:r>
            <a:br>
              <a:rPr lang="en-US" altLang="zh-CN" sz="2800" dirty="0" smtClean="0"/>
            </a:br>
            <a:r>
              <a:rPr lang="en-US" altLang="zh-CN" sz="2800" dirty="0" smtClean="0"/>
              <a:t>-Xmx1024M -Xms1024M -Xss256K </a:t>
            </a:r>
            <a:br>
              <a:rPr lang="en-US" altLang="zh-CN" sz="2800" dirty="0" smtClean="0"/>
            </a:b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XX:PermSize</a:t>
            </a:r>
            <a:r>
              <a:rPr lang="en-US" altLang="zh-CN" sz="2800" dirty="0" smtClean="0"/>
              <a:t>=128M -</a:t>
            </a:r>
            <a:r>
              <a:rPr lang="en-US" altLang="zh-CN" sz="2800" dirty="0" err="1" smtClean="0"/>
              <a:t>XX:MaxPermSize</a:t>
            </a:r>
            <a:r>
              <a:rPr lang="en-US" altLang="zh-CN" sz="2800" dirty="0" smtClean="0"/>
              <a:t>=128M </a:t>
            </a:r>
            <a:br>
              <a:rPr lang="en-US" altLang="zh-CN" sz="2800" dirty="0" smtClean="0"/>
            </a:br>
            <a:r>
              <a:rPr lang="en-US" altLang="zh-CN" sz="2800" dirty="0" smtClean="0"/>
              <a:t>-Xmn</a:t>
            </a:r>
            <a:r>
              <a:rPr lang="en-US" altLang="zh-CN" sz="2800" dirty="0" smtClean="0">
                <a:solidFill>
                  <a:srgbClr val="FF0000"/>
                </a:solidFill>
              </a:rPr>
              <a:t>256</a:t>
            </a:r>
            <a:r>
              <a:rPr lang="en-US" altLang="zh-CN" sz="2800" dirty="0" smtClean="0"/>
              <a:t>M -</a:t>
            </a:r>
            <a:r>
              <a:rPr lang="en-US" altLang="zh-CN" sz="2800" dirty="0" err="1" smtClean="0"/>
              <a:t>XX:SurvivorRatio</a:t>
            </a:r>
            <a:r>
              <a:rPr lang="en-US" altLang="zh-CN" sz="2800" dirty="0" smtClean="0"/>
              <a:t>=</a:t>
            </a:r>
            <a:r>
              <a:rPr lang="en-US" altLang="zh-CN" sz="2800" dirty="0" smtClean="0">
                <a:solidFill>
                  <a:srgbClr val="FF0000"/>
                </a:solidFill>
              </a:rPr>
              <a:t>8 </a:t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XX:CMSInitiatingOccupancyFraction</a:t>
            </a:r>
            <a:r>
              <a:rPr lang="en-US" altLang="zh-CN" sz="2800" dirty="0" smtClean="0"/>
              <a:t>=</a:t>
            </a:r>
            <a:r>
              <a:rPr lang="en-US" altLang="zh-CN" sz="2800" dirty="0" smtClean="0">
                <a:solidFill>
                  <a:srgbClr val="FF0000"/>
                </a:solidFill>
              </a:rPr>
              <a:t>65 </a:t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XX:MaxTenuringThreshold</a:t>
            </a:r>
            <a:r>
              <a:rPr lang="en-US" altLang="zh-CN" sz="2800" dirty="0" smtClean="0"/>
              <a:t>=15 </a:t>
            </a:r>
            <a:br>
              <a:rPr lang="en-US" altLang="zh-CN" sz="2800" dirty="0" smtClean="0"/>
            </a:br>
            <a:r>
              <a:rPr lang="en-US" altLang="zh-CN" sz="2800" dirty="0" smtClean="0"/>
              <a:t>-XX:+</a:t>
            </a:r>
            <a:r>
              <a:rPr lang="en-US" altLang="zh-CN" sz="2800" dirty="0" err="1" smtClean="0"/>
              <a:t>DisableExplicitGC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en-US" altLang="zh-CN" sz="2800" dirty="0" smtClean="0"/>
              <a:t>-XX:+</a:t>
            </a:r>
            <a:r>
              <a:rPr lang="en-US" altLang="zh-CN" sz="2800" dirty="0" err="1" smtClean="0"/>
              <a:t>UseConcMarkSweepGC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en-US" altLang="zh-CN" sz="2800" dirty="0" smtClean="0"/>
              <a:t>-XX:+</a:t>
            </a:r>
            <a:r>
              <a:rPr lang="en-US" altLang="zh-CN" sz="2800" dirty="0" err="1" smtClean="0"/>
              <a:t>UseParNewGC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en-US" altLang="zh-CN" sz="2800" dirty="0" smtClean="0"/>
              <a:t>-XX:+</a:t>
            </a:r>
            <a:r>
              <a:rPr lang="en-US" altLang="zh-CN" sz="2800" dirty="0" err="1" smtClean="0"/>
              <a:t>CMSParallelRemarkEnabled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en-US" altLang="zh-CN" sz="2800" dirty="0" smtClean="0"/>
              <a:t>-XX:+</a:t>
            </a:r>
            <a:r>
              <a:rPr lang="en-US" altLang="zh-CN" sz="2800" dirty="0" err="1" smtClean="0"/>
              <a:t>UseCMSCompactAtFullCollection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XX:CMSFullGCsBeforeCompaction</a:t>
            </a:r>
            <a:r>
              <a:rPr lang="en-US" altLang="zh-CN" sz="2800" dirty="0" smtClean="0"/>
              <a:t>=0 </a:t>
            </a:r>
            <a:br>
              <a:rPr lang="en-US" altLang="zh-CN" sz="2800" dirty="0" smtClean="0"/>
            </a:br>
            <a:r>
              <a:rPr lang="en-US" altLang="zh-CN" sz="2800" dirty="0" smtClean="0"/>
              <a:t>-XX:+</a:t>
            </a:r>
            <a:r>
              <a:rPr lang="en-US" altLang="zh-CN" sz="2800" dirty="0" err="1" smtClean="0"/>
              <a:t>CMSClassUnloadingEnabled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XX:LargePageSizeInBytes</a:t>
            </a:r>
            <a:r>
              <a:rPr lang="en-US" altLang="zh-CN" sz="2800" dirty="0" smtClean="0"/>
              <a:t>=128M </a:t>
            </a:r>
            <a:br>
              <a:rPr lang="en-US" altLang="zh-CN" sz="2800" dirty="0" smtClean="0"/>
            </a:br>
            <a:r>
              <a:rPr lang="en-US" altLang="zh-CN" sz="2800" dirty="0" smtClean="0"/>
              <a:t>-XX:+</a:t>
            </a:r>
            <a:r>
              <a:rPr lang="en-US" altLang="zh-CN" sz="2800" dirty="0" err="1" smtClean="0"/>
              <a:t>UseFastAccessorMethods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en-US" altLang="zh-CN" sz="2800" dirty="0" smtClean="0"/>
              <a:t>-XX:+</a:t>
            </a:r>
            <a:r>
              <a:rPr lang="en-US" altLang="zh-CN" sz="2800" dirty="0" err="1" smtClean="0"/>
              <a:t>UseCMSInitiatingOccupancyOnly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XX:SoftRefLRUPolicyMSPerMB</a:t>
            </a:r>
            <a:r>
              <a:rPr lang="en-US" altLang="zh-CN" sz="2800" dirty="0" smtClean="0"/>
              <a:t>=0 </a:t>
            </a:r>
            <a:br>
              <a:rPr lang="en-US" altLang="zh-CN" sz="2800" dirty="0" smtClean="0"/>
            </a:br>
            <a:r>
              <a:rPr lang="en-US" altLang="zh-CN" sz="2800" dirty="0" smtClean="0"/>
              <a:t>-XX:+</a:t>
            </a:r>
            <a:r>
              <a:rPr lang="en-US" altLang="zh-CN" sz="2800" dirty="0" err="1" smtClean="0"/>
              <a:t>UseCompressedOops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功能点优化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通信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中间件</a:t>
            </a:r>
            <a:r>
              <a:rPr lang="en-US" altLang="zh-CN" dirty="0" smtClean="0"/>
              <a:t>ICE</a:t>
            </a:r>
          </a:p>
          <a:p>
            <a:r>
              <a:rPr lang="zh-CN" altLang="en-US" dirty="0" smtClean="0"/>
              <a:t>多数据源并发下载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通信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中间件</a:t>
            </a:r>
            <a:r>
              <a:rPr lang="en-US" altLang="zh-CN" dirty="0" smtClean="0"/>
              <a:t>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高性能的中间件，可以实现电信级的解决方案。</a:t>
            </a:r>
          </a:p>
          <a:p>
            <a:pPr lvl="1"/>
            <a:r>
              <a:rPr lang="zh-CN" altLang="en-US" dirty="0" smtClean="0"/>
              <a:t>支持分布式的部署管理，消息中间件，以及网格计算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跨语言通信（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高性能</a:t>
            </a:r>
            <a:endParaRPr lang="en-US" altLang="zh-CN" dirty="0" smtClean="0"/>
          </a:p>
          <a:p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Javascript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Com</a:t>
            </a:r>
            <a:r>
              <a:rPr lang="zh-CN" altLang="en-US" dirty="0" smtClean="0"/>
              <a:t>的通用</a:t>
            </a:r>
            <a:r>
              <a:rPr lang="en-US" altLang="zh-CN" dirty="0" smtClean="0"/>
              <a:t>ICE</a:t>
            </a:r>
            <a:r>
              <a:rPr lang="zh-CN" altLang="en-US" dirty="0" smtClean="0"/>
              <a:t>接口，经过测试数据如下</a:t>
            </a:r>
          </a:p>
          <a:p>
            <a:pPr lvl="1"/>
            <a:r>
              <a:rPr lang="zh-CN" altLang="en-US" dirty="0" smtClean="0"/>
              <a:t>数据</a:t>
            </a:r>
            <a:r>
              <a:rPr lang="en-US" altLang="zh-CN" dirty="0" smtClean="0"/>
              <a:t>(k) 50 250 500 750 1000 1500 2000 3000 4000 </a:t>
            </a:r>
            <a:br>
              <a:rPr lang="en-US" altLang="zh-CN" dirty="0" smtClean="0"/>
            </a:br>
            <a:r>
              <a:rPr lang="zh-CN" altLang="en-US" dirty="0" smtClean="0"/>
              <a:t>耗时</a:t>
            </a:r>
            <a:r>
              <a:rPr lang="en-US" altLang="zh-CN" dirty="0" smtClean="0"/>
              <a:t>(ms)16 47  78  94   141  218  281  375  688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多数据源并发下载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当远程计算任务存在多个任务文件时，并发下载任务文件，节省下载时间</a:t>
            </a:r>
            <a:endParaRPr lang="en-US" altLang="zh-CN" dirty="0" smtClean="0"/>
          </a:p>
          <a:p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基于</a:t>
            </a:r>
            <a:r>
              <a:rPr lang="zh-CN" altLang="zh-CN" sz="1600" dirty="0" smtClean="0"/>
              <a:t>CountDownLatch</a:t>
            </a:r>
            <a:r>
              <a:rPr lang="zh-CN" altLang="zh-CN" sz="2400" dirty="0" smtClean="0"/>
              <a:t>处理实现多文件并发下载，当多文件并发下载时，主程序等待；当所有文件下载完毕后，主程序进入下一步操作；相对于顺序下载，任务文件下载时间能节省(n-1)/n。</a:t>
            </a:r>
          </a:p>
          <a:p>
            <a:pPr lvl="1"/>
            <a:r>
              <a:rPr lang="zh-CN" altLang="zh-CN" sz="2500" dirty="0" smtClean="0"/>
              <a:t>并发程序控制</a:t>
            </a:r>
            <a:r>
              <a:rPr lang="en-US" altLang="zh-CN" sz="1500" dirty="0" err="1" smtClean="0"/>
              <a:t>CountDownLatch</a:t>
            </a:r>
            <a:r>
              <a:rPr lang="zh-CN" altLang="zh-CN" sz="2500" dirty="0" smtClean="0"/>
              <a:t>原理具体参考</a:t>
            </a:r>
            <a:r>
              <a:rPr lang="en-US" altLang="zh-CN" sz="2500" dirty="0" smtClean="0"/>
              <a:t>JDK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系统性能优化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的执行与监控</a:t>
            </a:r>
            <a:endParaRPr lang="en-US" altLang="zh-CN" dirty="0" smtClean="0"/>
          </a:p>
          <a:p>
            <a:r>
              <a:rPr lang="zh-CN" altLang="en-US" dirty="0" smtClean="0"/>
              <a:t>服务层的集群与负载均衡</a:t>
            </a:r>
            <a:endParaRPr lang="en-US" altLang="zh-CN" dirty="0" smtClean="0"/>
          </a:p>
          <a:p>
            <a:r>
              <a:rPr lang="zh-CN" altLang="en-US" dirty="0" smtClean="0"/>
              <a:t>缓存组件策略与命中率</a:t>
            </a:r>
            <a:endParaRPr lang="en-US" altLang="zh-CN" dirty="0" smtClean="0"/>
          </a:p>
          <a:p>
            <a:r>
              <a:rPr lang="zh-CN" altLang="en-US" dirty="0" smtClean="0"/>
              <a:t>虚拟机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性能优化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的执行与监控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78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监控视图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辅助手段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执行次数较多的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，调整缓存组件策略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执行时间较长的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，进行数据库优化（比如建索引）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0808"/>
            <a:ext cx="5607149" cy="3243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服务层的集群与负载均衡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优势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集群容错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Failover Cluster </a:t>
            </a:r>
            <a:r>
              <a:rPr lang="zh-CN" altLang="en-US" dirty="0" smtClean="0"/>
              <a:t>失败自动切换服务器重试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FailFast</a:t>
            </a:r>
            <a:r>
              <a:rPr lang="en-US" altLang="zh-CN" dirty="0" smtClean="0"/>
              <a:t> Cluster </a:t>
            </a:r>
            <a:r>
              <a:rPr lang="zh-CN" altLang="en-US" dirty="0" smtClean="0"/>
              <a:t>快速失败，失败立即报错（比如新增）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FailSave</a:t>
            </a:r>
            <a:r>
              <a:rPr lang="en-US" altLang="zh-CN" dirty="0" smtClean="0"/>
              <a:t> Cluster </a:t>
            </a:r>
            <a:r>
              <a:rPr lang="zh-CN" altLang="en-US" dirty="0" smtClean="0"/>
              <a:t>失败安全，直接忽视（比如日志）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FailBack</a:t>
            </a:r>
            <a:r>
              <a:rPr lang="en-US" altLang="zh-CN" dirty="0" smtClean="0"/>
              <a:t> Cluster </a:t>
            </a:r>
            <a:r>
              <a:rPr lang="zh-CN" altLang="en-US" dirty="0" smtClean="0"/>
              <a:t>失败自动恢复，自动重发（比如消息通知）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Forking Cluster </a:t>
            </a:r>
            <a:r>
              <a:rPr lang="zh-CN" altLang="en-US" dirty="0" smtClean="0"/>
              <a:t>并行调用多个，成功一个及返回（比如高实时）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策略：随机调用、权重轮询、一致性</a:t>
            </a:r>
            <a:r>
              <a:rPr lang="en-US" altLang="zh-CN" dirty="0" smtClean="0"/>
              <a:t>Hash</a:t>
            </a:r>
          </a:p>
          <a:p>
            <a:pPr lvl="1"/>
            <a:r>
              <a:rPr lang="zh-CN" altLang="en-US" dirty="0" smtClean="0"/>
              <a:t>多协议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hession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NIO</a:t>
            </a:r>
          </a:p>
          <a:p>
            <a:pPr lvl="1"/>
            <a:r>
              <a:rPr lang="zh-CN" altLang="en-US" dirty="0" smtClean="0"/>
              <a:t>多注册中心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zookeeper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multicast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memcache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多版本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 err="1" smtClean="0"/>
              <a:t>dubbo:service</a:t>
            </a:r>
            <a:r>
              <a:rPr lang="en-US" altLang="zh-CN" dirty="0" smtClean="0"/>
              <a:t> interface="</a:t>
            </a:r>
            <a:r>
              <a:rPr lang="en-US" altLang="zh-CN" dirty="0" err="1" smtClean="0"/>
              <a:t>com.foo.BarService</a:t>
            </a:r>
            <a:r>
              <a:rPr lang="en-US" altLang="zh-CN" dirty="0" smtClean="0"/>
              <a:t>" version="1.0.0</a:t>
            </a:r>
            <a:r>
              <a:rPr lang="en-US" altLang="zh-CN" smtClean="0"/>
              <a:t>" /&gt;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 err="1" smtClean="0"/>
              <a:t>dubbo:service</a:t>
            </a:r>
            <a:r>
              <a:rPr lang="en-US" altLang="zh-CN" dirty="0" smtClean="0"/>
              <a:t> interface="</a:t>
            </a:r>
            <a:r>
              <a:rPr lang="en-US" altLang="zh-CN" dirty="0" err="1" smtClean="0"/>
              <a:t>com.foo.BarService</a:t>
            </a:r>
            <a:r>
              <a:rPr lang="en-US" altLang="zh-CN" dirty="0" smtClean="0"/>
              <a:t>" version="2.0.0" /&gt;</a:t>
            </a:r>
          </a:p>
          <a:p>
            <a:pPr lvl="1"/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连通性、健壮性、伸缩性、升级性</a:t>
            </a:r>
            <a:endParaRPr lang="en-US" altLang="zh-CN" dirty="0" smtClean="0"/>
          </a:p>
          <a:p>
            <a:pPr lvl="2"/>
            <a:r>
              <a:rPr lang="zh-CN" altLang="en-US" sz="2200" dirty="0" smtClean="0"/>
              <a:t>注册中心可动态增加机器部署实例，所有客户端将自动发现新的注册中心</a:t>
            </a:r>
          </a:p>
          <a:p>
            <a:pPr lvl="2"/>
            <a:r>
              <a:rPr lang="zh-CN" altLang="en-US" sz="2200" dirty="0" smtClean="0"/>
              <a:t>服务提供者无状态，可动态增加机器部署实例，注册中心将推送新的服务提供者信息给消费者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4" name="图片 33" descr="dubbo-architecture-road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268760"/>
            <a:ext cx="7920880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服务层的集群与负载均衡（</a:t>
            </a:r>
            <a:r>
              <a:rPr lang="en-US" altLang="zh-CN" dirty="0" err="1" smtClean="0"/>
              <a:t>pojo</a:t>
            </a:r>
            <a:r>
              <a:rPr lang="en-US" altLang="zh-CN" dirty="0" smtClean="0"/>
              <a:t> </a:t>
            </a:r>
            <a:r>
              <a:rPr lang="zh-CN" altLang="en-US" dirty="0" smtClean="0"/>
              <a:t>场景）</a:t>
            </a:r>
            <a:endParaRPr lang="zh-CN" altLang="en-US" dirty="0"/>
          </a:p>
        </p:txBody>
      </p:sp>
      <p:pic>
        <p:nvPicPr>
          <p:cNvPr id="3074" name="Picture 2" descr="http://code.alibabatech.com/wiki/download/attachments/6947356/pojotps.png?version=1&amp;modificationDate=13173883560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96752"/>
            <a:ext cx="7180523" cy="4680520"/>
          </a:xfrm>
          <a:prstGeom prst="rect">
            <a:avLst/>
          </a:prstGeom>
          <a:noFill/>
        </p:spPr>
      </p:pic>
      <p:pic>
        <p:nvPicPr>
          <p:cNvPr id="3076" name="Picture 4" descr="http://code.alibabatech.com/wiki/download/attachments/6947356/pojores.png?version=1&amp;modificationDate=13173883490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772816"/>
            <a:ext cx="6138988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服务层的集群与负载均衡（</a:t>
            </a:r>
            <a:r>
              <a:rPr lang="en-US" altLang="zh-CN" dirty="0" smtClean="0"/>
              <a:t>1k string </a:t>
            </a:r>
            <a:r>
              <a:rPr lang="zh-CN" altLang="en-US" dirty="0" smtClean="0"/>
              <a:t>场景）</a:t>
            </a:r>
            <a:endParaRPr lang="zh-CN" altLang="en-US" dirty="0"/>
          </a:p>
        </p:txBody>
      </p:sp>
      <p:pic>
        <p:nvPicPr>
          <p:cNvPr id="27650" name="Picture 2" descr="http://code.alibabatech.com/wiki/download/attachments/6947356/1ktps.png?version=1&amp;modificationDate=13173883450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6603816" cy="4680520"/>
          </a:xfrm>
          <a:prstGeom prst="rect">
            <a:avLst/>
          </a:prstGeom>
          <a:noFill/>
        </p:spPr>
      </p:pic>
      <p:pic>
        <p:nvPicPr>
          <p:cNvPr id="27652" name="Picture 4" descr="http://code.alibabatech.com/wiki/download/attachments/6947356/1kres.png?version=1&amp;modificationDate=13173883290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844824"/>
            <a:ext cx="6194495" cy="450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缓存组件策略与命中率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提高缓存命中率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包概念</a:t>
            </a:r>
            <a:r>
              <a:rPr lang="en-US" altLang="zh-CN" dirty="0" smtClean="0"/>
              <a:t>+</a:t>
            </a:r>
            <a:r>
              <a:rPr lang="zh-CN" altLang="en-US" dirty="0" smtClean="0"/>
              <a:t>缓存版本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通过缓存版本控制</a:t>
            </a:r>
            <a:r>
              <a:rPr lang="en-US" altLang="zh-CN" dirty="0" err="1" smtClean="0"/>
              <a:t>cacheKey,CacheKey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EntityCacheId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cacheVersion</a:t>
            </a:r>
            <a:r>
              <a:rPr lang="zh-CN" altLang="zh-CN" dirty="0" smtClean="0"/>
              <a:t>组成</a:t>
            </a:r>
            <a:r>
              <a:rPr lang="en-US" altLang="zh-CN" dirty="0" smtClean="0"/>
              <a:t>,</a:t>
            </a:r>
            <a:r>
              <a:rPr lang="zh-CN" altLang="zh-CN" dirty="0" smtClean="0"/>
              <a:t>当更新</a:t>
            </a:r>
            <a:r>
              <a:rPr lang="en-US" altLang="zh-CN" dirty="0" smtClean="0"/>
              <a:t>/</a:t>
            </a:r>
            <a:r>
              <a:rPr lang="zh-CN" altLang="zh-CN" dirty="0" smtClean="0"/>
              <a:t>新增</a:t>
            </a:r>
            <a:r>
              <a:rPr lang="en-US" altLang="zh-CN" dirty="0" smtClean="0"/>
              <a:t>entity</a:t>
            </a:r>
            <a:r>
              <a:rPr lang="zh-CN" altLang="zh-CN" dirty="0" smtClean="0"/>
              <a:t>时</a:t>
            </a:r>
            <a:r>
              <a:rPr lang="en-US" altLang="zh-CN" dirty="0" smtClean="0"/>
              <a:t>,</a:t>
            </a:r>
            <a:r>
              <a:rPr lang="zh-CN" altLang="zh-CN" dirty="0" smtClean="0"/>
              <a:t>增加该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对应的</a:t>
            </a:r>
            <a:r>
              <a:rPr lang="en-US" altLang="zh-CN" dirty="0" err="1" smtClean="0"/>
              <a:t>cacheVersion</a:t>
            </a:r>
            <a:r>
              <a:rPr lang="zh-CN" altLang="zh-CN" dirty="0" smtClean="0"/>
              <a:t>的版本值</a:t>
            </a:r>
            <a:r>
              <a:rPr lang="en-US" altLang="zh-CN" dirty="0" smtClean="0"/>
              <a:t>,</a:t>
            </a:r>
            <a:r>
              <a:rPr lang="zh-CN" altLang="zh-CN" dirty="0" smtClean="0"/>
              <a:t>这样该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涉及的所有查询方法的</a:t>
            </a:r>
            <a:r>
              <a:rPr lang="en-US" altLang="zh-CN" dirty="0" err="1" smtClean="0"/>
              <a:t>CacheKey</a:t>
            </a:r>
            <a:r>
              <a:rPr lang="zh-CN" altLang="zh-CN" dirty="0" smtClean="0"/>
              <a:t>的值都变化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更新后，不用将整个</a:t>
            </a:r>
            <a:r>
              <a:rPr lang="en-US" altLang="zh-CN" dirty="0" smtClean="0"/>
              <a:t>cache</a:t>
            </a:r>
            <a:r>
              <a:rPr lang="zh-CN" altLang="zh-CN" dirty="0" smtClean="0"/>
              <a:t>进行</a:t>
            </a:r>
            <a:r>
              <a:rPr lang="en-US" altLang="zh-CN" dirty="0" smtClean="0"/>
              <a:t>clear</a:t>
            </a:r>
            <a:r>
              <a:rPr lang="zh-CN" altLang="zh-CN" dirty="0" smtClean="0"/>
              <a:t>，提高命中效率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减少缓存容量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所有的</a:t>
            </a:r>
            <a:r>
              <a:rPr lang="en-US" altLang="zh-CN" dirty="0" smtClean="0"/>
              <a:t>List&lt;Entity&gt;</a:t>
            </a:r>
            <a:r>
              <a:rPr lang="zh-CN" altLang="zh-CN" dirty="0" smtClean="0"/>
              <a:t>或者</a:t>
            </a:r>
            <a:r>
              <a:rPr lang="en-US" altLang="zh-CN" dirty="0" smtClean="0"/>
              <a:t>Page&lt;Entity&gt;</a:t>
            </a:r>
            <a:r>
              <a:rPr lang="zh-CN" altLang="zh-CN" dirty="0" smtClean="0"/>
              <a:t>对象将转换为</a:t>
            </a:r>
            <a:r>
              <a:rPr lang="en-US" altLang="zh-CN" dirty="0" smtClean="0"/>
              <a:t>List&lt;</a:t>
            </a:r>
            <a:r>
              <a:rPr lang="en-US" altLang="zh-CN" dirty="0" err="1" smtClean="0"/>
              <a:t>CacheKVP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或者</a:t>
            </a:r>
            <a:r>
              <a:rPr lang="en-US" altLang="zh-CN" dirty="0" smtClean="0"/>
              <a:t>Page&lt;</a:t>
            </a:r>
            <a:r>
              <a:rPr lang="en-US" altLang="zh-CN" dirty="0" err="1" smtClean="0"/>
              <a:t>CacheKVP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对象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CacheKVP</a:t>
            </a:r>
            <a:r>
              <a:rPr lang="zh-CN" altLang="zh-CN" dirty="0" smtClean="0"/>
              <a:t>对象只包含</a:t>
            </a:r>
            <a:r>
              <a:rPr lang="en-US" altLang="zh-CN" dirty="0" err="1" smtClean="0"/>
              <a:t>classname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idValue</a:t>
            </a:r>
            <a:r>
              <a:rPr lang="en-US" altLang="zh-CN" dirty="0" smtClean="0"/>
              <a:t>)</a:t>
            </a:r>
            <a:r>
              <a:rPr lang="zh-CN" altLang="zh-CN" dirty="0" smtClean="0"/>
              <a:t>保存到缓存中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优势：缓存中只有一份Entity的实例，减少缓存容量，提高缓存性能；</a:t>
            </a:r>
          </a:p>
          <a:p>
            <a:pPr lvl="3"/>
            <a:r>
              <a:rPr lang="zh-CN" altLang="zh-CN" dirty="0" smtClean="0"/>
              <a:t>劣势：查询时，需要将</a:t>
            </a:r>
            <a:r>
              <a:rPr lang="en-US" altLang="zh-CN" dirty="0" err="1" smtClean="0"/>
              <a:t>CacheKVP</a:t>
            </a:r>
            <a:r>
              <a:rPr lang="zh-CN" altLang="zh-CN" dirty="0" smtClean="0"/>
              <a:t>转换为</a:t>
            </a:r>
            <a:r>
              <a:rPr lang="en-US" altLang="zh-CN" dirty="0" smtClean="0"/>
              <a:t>Entity</a:t>
            </a:r>
            <a:r>
              <a:rPr lang="zh-CN" altLang="zh-CN" dirty="0" smtClean="0"/>
              <a:t>对象，需要进行缓存二次查询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虚拟机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性能优化（一）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优化目标</a:t>
            </a:r>
            <a:endParaRPr lang="en-US" altLang="zh-CN" dirty="0" smtClean="0"/>
          </a:p>
          <a:p>
            <a:pPr lvl="1"/>
            <a:r>
              <a:rPr lang="zh-CN" altLang="en-US" sz="2500" dirty="0" smtClean="0"/>
              <a:t>降低</a:t>
            </a:r>
            <a:r>
              <a:rPr lang="en-US" altLang="zh-CN" sz="2500" dirty="0" smtClean="0"/>
              <a:t>Full GC</a:t>
            </a:r>
            <a:r>
              <a:rPr lang="zh-CN" altLang="en-US" sz="2500" dirty="0" smtClean="0"/>
              <a:t>执行频率？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降低</a:t>
            </a:r>
            <a:r>
              <a:rPr lang="en-US" altLang="zh-CN" sz="2500" dirty="0" smtClean="0"/>
              <a:t>Full GC</a:t>
            </a:r>
            <a:r>
              <a:rPr lang="zh-CN" altLang="en-US" sz="2500" dirty="0" smtClean="0"/>
              <a:t>消耗时间？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降低</a:t>
            </a:r>
            <a:r>
              <a:rPr lang="en-US" altLang="zh-CN" sz="2500" dirty="0" smtClean="0"/>
              <a:t>Full GC</a:t>
            </a:r>
            <a:r>
              <a:rPr lang="zh-CN" altLang="en-US" sz="2500" dirty="0" smtClean="0"/>
              <a:t>所造成的应用暂停时间？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降低</a:t>
            </a:r>
            <a:r>
              <a:rPr lang="en-US" altLang="zh-CN" sz="2500" dirty="0" smtClean="0"/>
              <a:t>Minor GC</a:t>
            </a:r>
            <a:r>
              <a:rPr lang="zh-CN" altLang="en-US" sz="2500" dirty="0" smtClean="0"/>
              <a:t>执行频率？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降低</a:t>
            </a:r>
            <a:r>
              <a:rPr lang="en-US" altLang="zh-CN" sz="2500" dirty="0" smtClean="0"/>
              <a:t>Minor GC</a:t>
            </a:r>
            <a:r>
              <a:rPr lang="zh-CN" altLang="en-US" sz="2500" dirty="0" smtClean="0"/>
              <a:t>暂停时间？</a:t>
            </a:r>
            <a:endParaRPr lang="en-US" altLang="zh-CN" sz="2500" dirty="0" smtClean="0"/>
          </a:p>
          <a:p>
            <a:r>
              <a:rPr lang="zh-CN" altLang="en-US" sz="2800" dirty="0" smtClean="0"/>
              <a:t>实际测试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硬件环境：</a:t>
            </a:r>
            <a:r>
              <a:rPr lang="en-US" altLang="zh-CN" dirty="0" smtClean="0"/>
              <a:t>2U,4G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,64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Loadrunner:10</a:t>
            </a:r>
            <a:r>
              <a:rPr lang="zh-CN" altLang="en-US" dirty="0" smtClean="0"/>
              <a:t>并发，测试时间</a:t>
            </a:r>
            <a:r>
              <a:rPr lang="en-US" altLang="zh-CN" dirty="0" smtClean="0"/>
              <a:t>30min</a:t>
            </a:r>
          </a:p>
          <a:p>
            <a:pPr lvl="1"/>
            <a:r>
              <a:rPr lang="zh-CN" altLang="en-US" dirty="0" smtClean="0"/>
              <a:t>注：由于测试条件的限制，如测试时间，硬件等等，该测试结果不具备任何代表性，只能作为参考</a:t>
            </a:r>
            <a:endParaRPr lang="zh-CN" altLang="en-US" sz="2200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性能优化（二）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323528" y="1268760"/>
          <a:ext cx="8568954" cy="5638800"/>
        </p:xfrm>
        <a:graphic>
          <a:graphicData uri="http://schemas.openxmlformats.org/drawingml/2006/table">
            <a:tbl>
              <a:tblPr/>
              <a:tblGrid>
                <a:gridCol w="387064"/>
                <a:gridCol w="1364668"/>
                <a:gridCol w="1363139"/>
                <a:gridCol w="1363138"/>
                <a:gridCol w="1364668"/>
                <a:gridCol w="1363139"/>
                <a:gridCol w="1363138"/>
              </a:tblGrid>
              <a:tr h="316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128</a:t>
                      </a: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85</a:t>
                      </a: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）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192</a:t>
                      </a: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76</a:t>
                      </a: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）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256</a:t>
                      </a: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66</a:t>
                      </a: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）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320</a:t>
                      </a: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54</a:t>
                      </a: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）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384</a:t>
                      </a: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40</a:t>
                      </a: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）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448</a:t>
                      </a: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22</a:t>
                      </a: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）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0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10431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136.203s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256.189ms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4643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105.739s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3.111s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7893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133.238s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388.682ms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4163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113.714 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502.330ms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3512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100.891s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708.299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ms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3043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87.567s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2.243s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0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6839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156.028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264.366ms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4692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126.217s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302.589ms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101.918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253.345ms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2323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83.415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562.976ms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2406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79.278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514.307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2026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67.972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1.283s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80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5686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148.006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384.861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ms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3763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120.055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274.276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ms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2925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92.324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257.069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ms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2365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77.683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197.239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ms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1936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65.411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367.790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ms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1756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59.017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1.321s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92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4962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131.984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1.204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892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3083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82.288s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378.982ms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06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3066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75.763s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375.754ms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2130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69.206s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640.647ms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1643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61.894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610.666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1450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55.892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915.672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161</TotalTime>
  <Words>931</Words>
  <Application>Microsoft Office PowerPoint</Application>
  <PresentationFormat>全屏显示(4:3)</PresentationFormat>
  <Paragraphs>205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质朴</vt:lpstr>
      <vt:lpstr>幻灯片 1</vt:lpstr>
      <vt:lpstr>系统性能优化</vt:lpstr>
      <vt:lpstr>SQL的执行与监控</vt:lpstr>
      <vt:lpstr>服务层的集群与负载均衡</vt:lpstr>
      <vt:lpstr>服务层的集群与负载均衡（pojo 场景）</vt:lpstr>
      <vt:lpstr>服务层的集群与负载均衡（1k string 场景）</vt:lpstr>
      <vt:lpstr>缓存组件策略与命中率</vt:lpstr>
      <vt:lpstr>虚拟机JVM性能优化（一）</vt:lpstr>
      <vt:lpstr>虚拟机JVM性能优化（二）</vt:lpstr>
      <vt:lpstr>虚拟机JVM性能优化（三）</vt:lpstr>
      <vt:lpstr>功能点优化</vt:lpstr>
      <vt:lpstr>通信-中间件ICE</vt:lpstr>
      <vt:lpstr>多数据源并发下载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性能优化</dc:title>
  <cp:lastModifiedBy>User</cp:lastModifiedBy>
  <cp:revision>51</cp:revision>
  <dcterms:modified xsi:type="dcterms:W3CDTF">2013-05-23T05:11:22Z</dcterms:modified>
</cp:coreProperties>
</file>