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</p:sldMasterIdLst>
  <p:notesMasterIdLst>
    <p:notesMasterId r:id="rId21"/>
  </p:notesMasterIdLst>
  <p:sldIdLst>
    <p:sldId id="256" r:id="rId3"/>
    <p:sldId id="257" r:id="rId4"/>
    <p:sldId id="259" r:id="rId5"/>
    <p:sldId id="260" r:id="rId6"/>
    <p:sldId id="266" r:id="rId7"/>
    <p:sldId id="261" r:id="rId8"/>
    <p:sldId id="267" r:id="rId9"/>
    <p:sldId id="270" r:id="rId10"/>
    <p:sldId id="271" r:id="rId11"/>
    <p:sldId id="277" r:id="rId12"/>
    <p:sldId id="274" r:id="rId13"/>
    <p:sldId id="278" r:id="rId14"/>
    <p:sldId id="276" r:id="rId15"/>
    <p:sldId id="262" r:id="rId16"/>
    <p:sldId id="268" r:id="rId17"/>
    <p:sldId id="279" r:id="rId18"/>
    <p:sldId id="275" r:id="rId19"/>
    <p:sldId id="264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000066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68" autoAdjust="0"/>
    <p:restoredTop sz="92647" autoAdjust="0"/>
  </p:normalViewPr>
  <p:slideViewPr>
    <p:cSldViewPr>
      <p:cViewPr>
        <p:scale>
          <a:sx n="70" d="100"/>
          <a:sy n="70" d="100"/>
        </p:scale>
        <p:origin x="-7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2CA3AE-8CA5-40AF-85F1-BB431F7DCFB1}" type="datetimeFigureOut">
              <a:rPr lang="zh-CN" altLang="en-US" smtClean="0"/>
              <a:pPr/>
              <a:t>2012-9-10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D2488-B8D8-4C9D-90DE-2D4647E787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SOA(Service-Oriented Architecture)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，面向服务架构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IaaS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Infrastructure as a Service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），基础设施即服务。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PaaS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Platform as a Service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平台即服务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SaaS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as a Service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），软件即服务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D2488-B8D8-4C9D-90DE-2D4647E7877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、注册中心</a:t>
            </a:r>
            <a:r>
              <a:rPr lang="en-US" altLang="zh-CN" dirty="0" smtClean="0"/>
              <a:t>:</a:t>
            </a:r>
            <a:r>
              <a:rPr lang="zh-CN" altLang="en-US" dirty="0" smtClean="0"/>
              <a:t>提供服务注册发现、</a:t>
            </a:r>
            <a:r>
              <a:rPr lang="en-US" altLang="zh-CN" dirty="0" smtClean="0"/>
              <a:t>Agent</a:t>
            </a:r>
            <a:r>
              <a:rPr lang="zh-CN" altLang="en-US" dirty="0" smtClean="0"/>
              <a:t>的注册与销毁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、控制中心</a:t>
            </a:r>
            <a:r>
              <a:rPr lang="en-US" altLang="zh-CN" dirty="0" smtClean="0"/>
              <a:t>:</a:t>
            </a:r>
            <a:r>
              <a:rPr lang="zh-CN" altLang="en-US" dirty="0" smtClean="0"/>
              <a:t>分布式锁机制、分布式消息机制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D2488-B8D8-4C9D-90DE-2D4647E78777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81E5-27BE-4ACD-9834-D013C038ABA0}" type="datetimeFigureOut">
              <a:rPr lang="zh-CN" altLang="en-US" smtClean="0"/>
              <a:pPr/>
              <a:t>2012-9-10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43A7-D649-44E4-BA76-C1E28B9252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81E5-27BE-4ACD-9834-D013C038ABA0}" type="datetimeFigureOut">
              <a:rPr lang="zh-CN" altLang="en-US" smtClean="0"/>
              <a:pPr/>
              <a:t>2012-9-10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43A7-D649-44E4-BA76-C1E28B9252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ll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81E5-27BE-4ACD-9834-D013C038ABA0}" type="datetimeFigureOut">
              <a:rPr lang="zh-CN" altLang="en-US" smtClean="0"/>
              <a:pPr/>
              <a:t>2012-9-10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43A7-D649-44E4-BA76-C1E28B9252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ll dir="r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30820CF-B880-4189-942D-D702A7CBA730}" type="datetimeFigureOut">
              <a:rPr lang="zh-CN" altLang="en-US" smtClean="0"/>
              <a:pPr/>
              <a:t>2012-9-10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pull dir="r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2012-9-10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>
        <p:tmplLst>
          <p:tmpl lvl="1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3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3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3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3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2012-9-10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 dir="rd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2012-9-10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2012-9-10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2012-9-10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pull dir="r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2012-9-10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pull dir="r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2012-9-10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81E5-27BE-4ACD-9834-D013C038ABA0}" type="datetimeFigureOut">
              <a:rPr lang="zh-CN" altLang="en-US" smtClean="0"/>
              <a:pPr/>
              <a:t>2012-9-10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43A7-D649-44E4-BA76-C1E28B9252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ll dir="rd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2012-9-10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 dir="rd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2012-9-10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ll dir="r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2012-9-10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81E5-27BE-4ACD-9834-D013C038ABA0}" type="datetimeFigureOut">
              <a:rPr lang="zh-CN" altLang="en-US" smtClean="0"/>
              <a:pPr/>
              <a:t>2012-9-10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43A7-D649-44E4-BA76-C1E28B9252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81E5-27BE-4ACD-9834-D013C038ABA0}" type="datetimeFigureOut">
              <a:rPr lang="zh-CN" altLang="en-US" smtClean="0"/>
              <a:pPr/>
              <a:t>2012-9-10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43A7-D649-44E4-BA76-C1E28B9252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81E5-27BE-4ACD-9834-D013C038ABA0}" type="datetimeFigureOut">
              <a:rPr lang="zh-CN" altLang="en-US" smtClean="0"/>
              <a:pPr/>
              <a:t>2012-9-10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43A7-D649-44E4-BA76-C1E28B9252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ll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81E5-27BE-4ACD-9834-D013C038ABA0}" type="datetimeFigureOut">
              <a:rPr lang="zh-CN" altLang="en-US" smtClean="0"/>
              <a:pPr/>
              <a:t>2012-9-10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43A7-D649-44E4-BA76-C1E28B9252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81E5-27BE-4ACD-9834-D013C038ABA0}" type="datetimeFigureOut">
              <a:rPr lang="zh-CN" altLang="en-US" smtClean="0"/>
              <a:pPr/>
              <a:t>2012-9-10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43A7-D649-44E4-BA76-C1E28B9252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81E5-27BE-4ACD-9834-D013C038ABA0}" type="datetimeFigureOut">
              <a:rPr lang="zh-CN" altLang="en-US" smtClean="0"/>
              <a:pPr/>
              <a:t>2012-9-10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43A7-D649-44E4-BA76-C1E28B9252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81E5-27BE-4ACD-9834-D013C038ABA0}" type="datetimeFigureOut">
              <a:rPr lang="zh-CN" altLang="en-US" smtClean="0"/>
              <a:pPr/>
              <a:t>2012-9-10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43A7-D649-44E4-BA76-C1E28B9252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ll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381E5-27BE-4ACD-9834-D013C038ABA0}" type="datetimeFigureOut">
              <a:rPr lang="zh-CN" altLang="en-US" smtClean="0"/>
              <a:pPr/>
              <a:t>2012-9-10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743A7-D649-44E4-BA76-C1E28B9252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pull dir="rd"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86381E5-27BE-4ACD-9834-D013C038ABA0}" type="datetimeFigureOut">
              <a:rPr lang="zh-CN" altLang="en-US" smtClean="0"/>
              <a:pPr/>
              <a:t>2012-9-10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35743A7-D649-44E4-BA76-C1E28B92526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pull dir="rd"/>
  </p:transition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统一运行系统研讨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谢斌</a:t>
            </a:r>
            <a:endParaRPr lang="zh-CN" altLang="en-US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系统演化之路</a:t>
            </a:r>
            <a:endParaRPr lang="zh-CN" altLang="en-US" dirty="0"/>
          </a:p>
        </p:txBody>
      </p:sp>
      <p:pic>
        <p:nvPicPr>
          <p:cNvPr id="4" name="内容占位符 3" descr="dubbo-architecture-roadmap2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 rot="18735463">
            <a:off x="299763" y="2655349"/>
            <a:ext cx="4320481" cy="1296144"/>
          </a:xfrm>
        </p:spPr>
      </p:pic>
      <p:sp>
        <p:nvSpPr>
          <p:cNvPr id="9" name="Freeform 31"/>
          <p:cNvSpPr>
            <a:spLocks/>
          </p:cNvSpPr>
          <p:nvPr/>
        </p:nvSpPr>
        <p:spPr bwMode="gray">
          <a:xfrm rot="18320416" flipH="1">
            <a:off x="4546311" y="1668811"/>
            <a:ext cx="1074737" cy="601662"/>
          </a:xfrm>
          <a:custGeom>
            <a:avLst/>
            <a:gdLst>
              <a:gd name="T0" fmla="*/ 0 w 982"/>
              <a:gd name="T1" fmla="*/ 774 h 774"/>
              <a:gd name="T2" fmla="*/ 2 w 982"/>
              <a:gd name="T3" fmla="*/ 770 h 774"/>
              <a:gd name="T4" fmla="*/ 8 w 982"/>
              <a:gd name="T5" fmla="*/ 754 h 774"/>
              <a:gd name="T6" fmla="*/ 16 w 982"/>
              <a:gd name="T7" fmla="*/ 730 h 774"/>
              <a:gd name="T8" fmla="*/ 32 w 982"/>
              <a:gd name="T9" fmla="*/ 698 h 774"/>
              <a:gd name="T10" fmla="*/ 50 w 982"/>
              <a:gd name="T11" fmla="*/ 660 h 774"/>
              <a:gd name="T12" fmla="*/ 76 w 982"/>
              <a:gd name="T13" fmla="*/ 618 h 774"/>
              <a:gd name="T14" fmla="*/ 106 w 982"/>
              <a:gd name="T15" fmla="*/ 574 h 774"/>
              <a:gd name="T16" fmla="*/ 142 w 982"/>
              <a:gd name="T17" fmla="*/ 528 h 774"/>
              <a:gd name="T18" fmla="*/ 186 w 982"/>
              <a:gd name="T19" fmla="*/ 482 h 774"/>
              <a:gd name="T20" fmla="*/ 236 w 982"/>
              <a:gd name="T21" fmla="*/ 438 h 774"/>
              <a:gd name="T22" fmla="*/ 294 w 982"/>
              <a:gd name="T23" fmla="*/ 398 h 774"/>
              <a:gd name="T24" fmla="*/ 360 w 982"/>
              <a:gd name="T25" fmla="*/ 360 h 774"/>
              <a:gd name="T26" fmla="*/ 426 w 982"/>
              <a:gd name="T27" fmla="*/ 332 h 774"/>
              <a:gd name="T28" fmla="*/ 488 w 982"/>
              <a:gd name="T29" fmla="*/ 314 h 774"/>
              <a:gd name="T30" fmla="*/ 544 w 982"/>
              <a:gd name="T31" fmla="*/ 304 h 774"/>
              <a:gd name="T32" fmla="*/ 594 w 982"/>
              <a:gd name="T33" fmla="*/ 300 h 774"/>
              <a:gd name="T34" fmla="*/ 638 w 982"/>
              <a:gd name="T35" fmla="*/ 300 h 774"/>
              <a:gd name="T36" fmla="*/ 678 w 982"/>
              <a:gd name="T37" fmla="*/ 304 h 774"/>
              <a:gd name="T38" fmla="*/ 710 w 982"/>
              <a:gd name="T39" fmla="*/ 312 h 774"/>
              <a:gd name="T40" fmla="*/ 736 w 982"/>
              <a:gd name="T41" fmla="*/ 320 h 774"/>
              <a:gd name="T42" fmla="*/ 754 w 982"/>
              <a:gd name="T43" fmla="*/ 326 h 774"/>
              <a:gd name="T44" fmla="*/ 766 w 982"/>
              <a:gd name="T45" fmla="*/ 332 h 774"/>
              <a:gd name="T46" fmla="*/ 770 w 982"/>
              <a:gd name="T47" fmla="*/ 334 h 774"/>
              <a:gd name="T48" fmla="*/ 680 w 982"/>
              <a:gd name="T49" fmla="*/ 476 h 774"/>
              <a:gd name="T50" fmla="*/ 982 w 982"/>
              <a:gd name="T51" fmla="*/ 370 h 774"/>
              <a:gd name="T52" fmla="*/ 912 w 982"/>
              <a:gd name="T53" fmla="*/ 0 h 774"/>
              <a:gd name="T54" fmla="*/ 854 w 982"/>
              <a:gd name="T55" fmla="*/ 150 h 774"/>
              <a:gd name="T56" fmla="*/ 850 w 982"/>
              <a:gd name="T57" fmla="*/ 148 h 774"/>
              <a:gd name="T58" fmla="*/ 838 w 982"/>
              <a:gd name="T59" fmla="*/ 142 h 774"/>
              <a:gd name="T60" fmla="*/ 822 w 982"/>
              <a:gd name="T61" fmla="*/ 134 h 774"/>
              <a:gd name="T62" fmla="*/ 798 w 982"/>
              <a:gd name="T63" fmla="*/ 126 h 774"/>
              <a:gd name="T64" fmla="*/ 768 w 982"/>
              <a:gd name="T65" fmla="*/ 120 h 774"/>
              <a:gd name="T66" fmla="*/ 732 w 982"/>
              <a:gd name="T67" fmla="*/ 114 h 774"/>
              <a:gd name="T68" fmla="*/ 692 w 982"/>
              <a:gd name="T69" fmla="*/ 110 h 774"/>
              <a:gd name="T70" fmla="*/ 646 w 982"/>
              <a:gd name="T71" fmla="*/ 110 h 774"/>
              <a:gd name="T72" fmla="*/ 596 w 982"/>
              <a:gd name="T73" fmla="*/ 116 h 774"/>
              <a:gd name="T74" fmla="*/ 540 w 982"/>
              <a:gd name="T75" fmla="*/ 126 h 774"/>
              <a:gd name="T76" fmla="*/ 482 w 982"/>
              <a:gd name="T77" fmla="*/ 146 h 774"/>
              <a:gd name="T78" fmla="*/ 422 w 982"/>
              <a:gd name="T79" fmla="*/ 172 h 774"/>
              <a:gd name="T80" fmla="*/ 356 w 982"/>
              <a:gd name="T81" fmla="*/ 210 h 774"/>
              <a:gd name="T82" fmla="*/ 290 w 982"/>
              <a:gd name="T83" fmla="*/ 258 h 774"/>
              <a:gd name="T84" fmla="*/ 230 w 982"/>
              <a:gd name="T85" fmla="*/ 310 h 774"/>
              <a:gd name="T86" fmla="*/ 178 w 982"/>
              <a:gd name="T87" fmla="*/ 364 h 774"/>
              <a:gd name="T88" fmla="*/ 136 w 982"/>
              <a:gd name="T89" fmla="*/ 422 h 774"/>
              <a:gd name="T90" fmla="*/ 100 w 982"/>
              <a:gd name="T91" fmla="*/ 480 h 774"/>
              <a:gd name="T92" fmla="*/ 72 w 982"/>
              <a:gd name="T93" fmla="*/ 536 h 774"/>
              <a:gd name="T94" fmla="*/ 48 w 982"/>
              <a:gd name="T95" fmla="*/ 590 h 774"/>
              <a:gd name="T96" fmla="*/ 30 w 982"/>
              <a:gd name="T97" fmla="*/ 640 h 774"/>
              <a:gd name="T98" fmla="*/ 18 w 982"/>
              <a:gd name="T99" fmla="*/ 684 h 774"/>
              <a:gd name="T100" fmla="*/ 8 w 982"/>
              <a:gd name="T101" fmla="*/ 722 h 774"/>
              <a:gd name="T102" fmla="*/ 4 w 982"/>
              <a:gd name="T103" fmla="*/ 750 h 774"/>
              <a:gd name="T104" fmla="*/ 0 w 982"/>
              <a:gd name="T105" fmla="*/ 768 h 774"/>
              <a:gd name="T106" fmla="*/ 0 w 982"/>
              <a:gd name="T107" fmla="*/ 774 h 774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982"/>
              <a:gd name="T163" fmla="*/ 0 h 774"/>
              <a:gd name="T164" fmla="*/ 982 w 982"/>
              <a:gd name="T165" fmla="*/ 774 h 774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982" h="774">
                <a:moveTo>
                  <a:pt x="0" y="774"/>
                </a:moveTo>
                <a:lnTo>
                  <a:pt x="2" y="770"/>
                </a:lnTo>
                <a:lnTo>
                  <a:pt x="8" y="754"/>
                </a:lnTo>
                <a:lnTo>
                  <a:pt x="16" y="730"/>
                </a:lnTo>
                <a:lnTo>
                  <a:pt x="32" y="698"/>
                </a:lnTo>
                <a:lnTo>
                  <a:pt x="50" y="660"/>
                </a:lnTo>
                <a:lnTo>
                  <a:pt x="76" y="618"/>
                </a:lnTo>
                <a:lnTo>
                  <a:pt x="106" y="574"/>
                </a:lnTo>
                <a:lnTo>
                  <a:pt x="142" y="528"/>
                </a:lnTo>
                <a:lnTo>
                  <a:pt x="186" y="482"/>
                </a:lnTo>
                <a:lnTo>
                  <a:pt x="236" y="438"/>
                </a:lnTo>
                <a:lnTo>
                  <a:pt x="294" y="398"/>
                </a:lnTo>
                <a:lnTo>
                  <a:pt x="360" y="360"/>
                </a:lnTo>
                <a:lnTo>
                  <a:pt x="426" y="332"/>
                </a:lnTo>
                <a:lnTo>
                  <a:pt x="488" y="314"/>
                </a:lnTo>
                <a:lnTo>
                  <a:pt x="544" y="304"/>
                </a:lnTo>
                <a:lnTo>
                  <a:pt x="594" y="300"/>
                </a:lnTo>
                <a:lnTo>
                  <a:pt x="638" y="300"/>
                </a:lnTo>
                <a:lnTo>
                  <a:pt x="678" y="304"/>
                </a:lnTo>
                <a:lnTo>
                  <a:pt x="710" y="312"/>
                </a:lnTo>
                <a:lnTo>
                  <a:pt x="736" y="320"/>
                </a:lnTo>
                <a:lnTo>
                  <a:pt x="754" y="326"/>
                </a:lnTo>
                <a:lnTo>
                  <a:pt x="766" y="332"/>
                </a:lnTo>
                <a:lnTo>
                  <a:pt x="770" y="334"/>
                </a:lnTo>
                <a:lnTo>
                  <a:pt x="680" y="476"/>
                </a:lnTo>
                <a:lnTo>
                  <a:pt x="982" y="370"/>
                </a:lnTo>
                <a:lnTo>
                  <a:pt x="912" y="0"/>
                </a:lnTo>
                <a:lnTo>
                  <a:pt x="854" y="150"/>
                </a:lnTo>
                <a:lnTo>
                  <a:pt x="850" y="148"/>
                </a:lnTo>
                <a:lnTo>
                  <a:pt x="838" y="142"/>
                </a:lnTo>
                <a:lnTo>
                  <a:pt x="822" y="134"/>
                </a:lnTo>
                <a:lnTo>
                  <a:pt x="798" y="126"/>
                </a:lnTo>
                <a:lnTo>
                  <a:pt x="768" y="120"/>
                </a:lnTo>
                <a:lnTo>
                  <a:pt x="732" y="114"/>
                </a:lnTo>
                <a:lnTo>
                  <a:pt x="692" y="110"/>
                </a:lnTo>
                <a:lnTo>
                  <a:pt x="646" y="110"/>
                </a:lnTo>
                <a:lnTo>
                  <a:pt x="596" y="116"/>
                </a:lnTo>
                <a:lnTo>
                  <a:pt x="540" y="126"/>
                </a:lnTo>
                <a:lnTo>
                  <a:pt x="482" y="146"/>
                </a:lnTo>
                <a:lnTo>
                  <a:pt x="422" y="172"/>
                </a:lnTo>
                <a:lnTo>
                  <a:pt x="356" y="210"/>
                </a:lnTo>
                <a:lnTo>
                  <a:pt x="290" y="258"/>
                </a:lnTo>
                <a:lnTo>
                  <a:pt x="230" y="310"/>
                </a:lnTo>
                <a:lnTo>
                  <a:pt x="178" y="364"/>
                </a:lnTo>
                <a:lnTo>
                  <a:pt x="136" y="422"/>
                </a:lnTo>
                <a:lnTo>
                  <a:pt x="100" y="480"/>
                </a:lnTo>
                <a:lnTo>
                  <a:pt x="72" y="536"/>
                </a:lnTo>
                <a:lnTo>
                  <a:pt x="48" y="590"/>
                </a:lnTo>
                <a:lnTo>
                  <a:pt x="30" y="640"/>
                </a:lnTo>
                <a:lnTo>
                  <a:pt x="18" y="684"/>
                </a:lnTo>
                <a:lnTo>
                  <a:pt x="8" y="722"/>
                </a:lnTo>
                <a:lnTo>
                  <a:pt x="4" y="750"/>
                </a:lnTo>
                <a:lnTo>
                  <a:pt x="0" y="768"/>
                </a:lnTo>
                <a:lnTo>
                  <a:pt x="0" y="774"/>
                </a:lnTo>
              </a:path>
            </a:pathLst>
          </a:custGeom>
          <a:gradFill rotWithShape="1">
            <a:gsLst>
              <a:gs pos="0">
                <a:srgbClr val="E7A9A9">
                  <a:alpha val="32001"/>
                </a:srgbClr>
              </a:gs>
              <a:gs pos="100000">
                <a:srgbClr val="D05656"/>
              </a:gs>
            </a:gsLst>
            <a:lin ang="0" scaled="1"/>
          </a:gradFill>
          <a:ln w="12700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Freeform 32"/>
          <p:cNvSpPr>
            <a:spLocks/>
          </p:cNvSpPr>
          <p:nvPr/>
        </p:nvSpPr>
        <p:spPr bwMode="gray">
          <a:xfrm rot="18320416" flipH="1">
            <a:off x="3509674" y="2940033"/>
            <a:ext cx="1074738" cy="601663"/>
          </a:xfrm>
          <a:custGeom>
            <a:avLst/>
            <a:gdLst>
              <a:gd name="T0" fmla="*/ 0 w 982"/>
              <a:gd name="T1" fmla="*/ 774 h 774"/>
              <a:gd name="T2" fmla="*/ 2 w 982"/>
              <a:gd name="T3" fmla="*/ 770 h 774"/>
              <a:gd name="T4" fmla="*/ 8 w 982"/>
              <a:gd name="T5" fmla="*/ 754 h 774"/>
              <a:gd name="T6" fmla="*/ 16 w 982"/>
              <a:gd name="T7" fmla="*/ 730 h 774"/>
              <a:gd name="T8" fmla="*/ 32 w 982"/>
              <a:gd name="T9" fmla="*/ 698 h 774"/>
              <a:gd name="T10" fmla="*/ 50 w 982"/>
              <a:gd name="T11" fmla="*/ 660 h 774"/>
              <a:gd name="T12" fmla="*/ 76 w 982"/>
              <a:gd name="T13" fmla="*/ 618 h 774"/>
              <a:gd name="T14" fmla="*/ 106 w 982"/>
              <a:gd name="T15" fmla="*/ 574 h 774"/>
              <a:gd name="T16" fmla="*/ 142 w 982"/>
              <a:gd name="T17" fmla="*/ 528 h 774"/>
              <a:gd name="T18" fmla="*/ 186 w 982"/>
              <a:gd name="T19" fmla="*/ 482 h 774"/>
              <a:gd name="T20" fmla="*/ 236 w 982"/>
              <a:gd name="T21" fmla="*/ 438 h 774"/>
              <a:gd name="T22" fmla="*/ 294 w 982"/>
              <a:gd name="T23" fmla="*/ 398 h 774"/>
              <a:gd name="T24" fmla="*/ 360 w 982"/>
              <a:gd name="T25" fmla="*/ 360 h 774"/>
              <a:gd name="T26" fmla="*/ 426 w 982"/>
              <a:gd name="T27" fmla="*/ 332 h 774"/>
              <a:gd name="T28" fmla="*/ 488 w 982"/>
              <a:gd name="T29" fmla="*/ 314 h 774"/>
              <a:gd name="T30" fmla="*/ 544 w 982"/>
              <a:gd name="T31" fmla="*/ 304 h 774"/>
              <a:gd name="T32" fmla="*/ 594 w 982"/>
              <a:gd name="T33" fmla="*/ 300 h 774"/>
              <a:gd name="T34" fmla="*/ 638 w 982"/>
              <a:gd name="T35" fmla="*/ 300 h 774"/>
              <a:gd name="T36" fmla="*/ 678 w 982"/>
              <a:gd name="T37" fmla="*/ 304 h 774"/>
              <a:gd name="T38" fmla="*/ 710 w 982"/>
              <a:gd name="T39" fmla="*/ 312 h 774"/>
              <a:gd name="T40" fmla="*/ 736 w 982"/>
              <a:gd name="T41" fmla="*/ 320 h 774"/>
              <a:gd name="T42" fmla="*/ 754 w 982"/>
              <a:gd name="T43" fmla="*/ 326 h 774"/>
              <a:gd name="T44" fmla="*/ 766 w 982"/>
              <a:gd name="T45" fmla="*/ 332 h 774"/>
              <a:gd name="T46" fmla="*/ 770 w 982"/>
              <a:gd name="T47" fmla="*/ 334 h 774"/>
              <a:gd name="T48" fmla="*/ 680 w 982"/>
              <a:gd name="T49" fmla="*/ 476 h 774"/>
              <a:gd name="T50" fmla="*/ 982 w 982"/>
              <a:gd name="T51" fmla="*/ 370 h 774"/>
              <a:gd name="T52" fmla="*/ 912 w 982"/>
              <a:gd name="T53" fmla="*/ 0 h 774"/>
              <a:gd name="T54" fmla="*/ 854 w 982"/>
              <a:gd name="T55" fmla="*/ 150 h 774"/>
              <a:gd name="T56" fmla="*/ 850 w 982"/>
              <a:gd name="T57" fmla="*/ 148 h 774"/>
              <a:gd name="T58" fmla="*/ 838 w 982"/>
              <a:gd name="T59" fmla="*/ 142 h 774"/>
              <a:gd name="T60" fmla="*/ 822 w 982"/>
              <a:gd name="T61" fmla="*/ 134 h 774"/>
              <a:gd name="T62" fmla="*/ 798 w 982"/>
              <a:gd name="T63" fmla="*/ 126 h 774"/>
              <a:gd name="T64" fmla="*/ 768 w 982"/>
              <a:gd name="T65" fmla="*/ 120 h 774"/>
              <a:gd name="T66" fmla="*/ 732 w 982"/>
              <a:gd name="T67" fmla="*/ 114 h 774"/>
              <a:gd name="T68" fmla="*/ 692 w 982"/>
              <a:gd name="T69" fmla="*/ 110 h 774"/>
              <a:gd name="T70" fmla="*/ 646 w 982"/>
              <a:gd name="T71" fmla="*/ 110 h 774"/>
              <a:gd name="T72" fmla="*/ 596 w 982"/>
              <a:gd name="T73" fmla="*/ 116 h 774"/>
              <a:gd name="T74" fmla="*/ 540 w 982"/>
              <a:gd name="T75" fmla="*/ 126 h 774"/>
              <a:gd name="T76" fmla="*/ 482 w 982"/>
              <a:gd name="T77" fmla="*/ 146 h 774"/>
              <a:gd name="T78" fmla="*/ 422 w 982"/>
              <a:gd name="T79" fmla="*/ 172 h 774"/>
              <a:gd name="T80" fmla="*/ 356 w 982"/>
              <a:gd name="T81" fmla="*/ 210 h 774"/>
              <a:gd name="T82" fmla="*/ 290 w 982"/>
              <a:gd name="T83" fmla="*/ 258 h 774"/>
              <a:gd name="T84" fmla="*/ 230 w 982"/>
              <a:gd name="T85" fmla="*/ 310 h 774"/>
              <a:gd name="T86" fmla="*/ 178 w 982"/>
              <a:gd name="T87" fmla="*/ 364 h 774"/>
              <a:gd name="T88" fmla="*/ 136 w 982"/>
              <a:gd name="T89" fmla="*/ 422 h 774"/>
              <a:gd name="T90" fmla="*/ 100 w 982"/>
              <a:gd name="T91" fmla="*/ 480 h 774"/>
              <a:gd name="T92" fmla="*/ 72 w 982"/>
              <a:gd name="T93" fmla="*/ 536 h 774"/>
              <a:gd name="T94" fmla="*/ 48 w 982"/>
              <a:gd name="T95" fmla="*/ 590 h 774"/>
              <a:gd name="T96" fmla="*/ 30 w 982"/>
              <a:gd name="T97" fmla="*/ 640 h 774"/>
              <a:gd name="T98" fmla="*/ 18 w 982"/>
              <a:gd name="T99" fmla="*/ 684 h 774"/>
              <a:gd name="T100" fmla="*/ 8 w 982"/>
              <a:gd name="T101" fmla="*/ 722 h 774"/>
              <a:gd name="T102" fmla="*/ 4 w 982"/>
              <a:gd name="T103" fmla="*/ 750 h 774"/>
              <a:gd name="T104" fmla="*/ 0 w 982"/>
              <a:gd name="T105" fmla="*/ 768 h 774"/>
              <a:gd name="T106" fmla="*/ 0 w 982"/>
              <a:gd name="T107" fmla="*/ 774 h 774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982"/>
              <a:gd name="T163" fmla="*/ 0 h 774"/>
              <a:gd name="T164" fmla="*/ 982 w 982"/>
              <a:gd name="T165" fmla="*/ 774 h 774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982" h="774">
                <a:moveTo>
                  <a:pt x="0" y="774"/>
                </a:moveTo>
                <a:lnTo>
                  <a:pt x="2" y="770"/>
                </a:lnTo>
                <a:lnTo>
                  <a:pt x="8" y="754"/>
                </a:lnTo>
                <a:lnTo>
                  <a:pt x="16" y="730"/>
                </a:lnTo>
                <a:lnTo>
                  <a:pt x="32" y="698"/>
                </a:lnTo>
                <a:lnTo>
                  <a:pt x="50" y="660"/>
                </a:lnTo>
                <a:lnTo>
                  <a:pt x="76" y="618"/>
                </a:lnTo>
                <a:lnTo>
                  <a:pt x="106" y="574"/>
                </a:lnTo>
                <a:lnTo>
                  <a:pt x="142" y="528"/>
                </a:lnTo>
                <a:lnTo>
                  <a:pt x="186" y="482"/>
                </a:lnTo>
                <a:lnTo>
                  <a:pt x="236" y="438"/>
                </a:lnTo>
                <a:lnTo>
                  <a:pt x="294" y="398"/>
                </a:lnTo>
                <a:lnTo>
                  <a:pt x="360" y="360"/>
                </a:lnTo>
                <a:lnTo>
                  <a:pt x="426" y="332"/>
                </a:lnTo>
                <a:lnTo>
                  <a:pt x="488" y="314"/>
                </a:lnTo>
                <a:lnTo>
                  <a:pt x="544" y="304"/>
                </a:lnTo>
                <a:lnTo>
                  <a:pt x="594" y="300"/>
                </a:lnTo>
                <a:lnTo>
                  <a:pt x="638" y="300"/>
                </a:lnTo>
                <a:lnTo>
                  <a:pt x="678" y="304"/>
                </a:lnTo>
                <a:lnTo>
                  <a:pt x="710" y="312"/>
                </a:lnTo>
                <a:lnTo>
                  <a:pt x="736" y="320"/>
                </a:lnTo>
                <a:lnTo>
                  <a:pt x="754" y="326"/>
                </a:lnTo>
                <a:lnTo>
                  <a:pt x="766" y="332"/>
                </a:lnTo>
                <a:lnTo>
                  <a:pt x="770" y="334"/>
                </a:lnTo>
                <a:lnTo>
                  <a:pt x="680" y="476"/>
                </a:lnTo>
                <a:lnTo>
                  <a:pt x="982" y="370"/>
                </a:lnTo>
                <a:lnTo>
                  <a:pt x="912" y="0"/>
                </a:lnTo>
                <a:lnTo>
                  <a:pt x="854" y="150"/>
                </a:lnTo>
                <a:lnTo>
                  <a:pt x="850" y="148"/>
                </a:lnTo>
                <a:lnTo>
                  <a:pt x="838" y="142"/>
                </a:lnTo>
                <a:lnTo>
                  <a:pt x="822" y="134"/>
                </a:lnTo>
                <a:lnTo>
                  <a:pt x="798" y="126"/>
                </a:lnTo>
                <a:lnTo>
                  <a:pt x="768" y="120"/>
                </a:lnTo>
                <a:lnTo>
                  <a:pt x="732" y="114"/>
                </a:lnTo>
                <a:lnTo>
                  <a:pt x="692" y="110"/>
                </a:lnTo>
                <a:lnTo>
                  <a:pt x="646" y="110"/>
                </a:lnTo>
                <a:lnTo>
                  <a:pt x="596" y="116"/>
                </a:lnTo>
                <a:lnTo>
                  <a:pt x="540" y="126"/>
                </a:lnTo>
                <a:lnTo>
                  <a:pt x="482" y="146"/>
                </a:lnTo>
                <a:lnTo>
                  <a:pt x="422" y="172"/>
                </a:lnTo>
                <a:lnTo>
                  <a:pt x="356" y="210"/>
                </a:lnTo>
                <a:lnTo>
                  <a:pt x="290" y="258"/>
                </a:lnTo>
                <a:lnTo>
                  <a:pt x="230" y="310"/>
                </a:lnTo>
                <a:lnTo>
                  <a:pt x="178" y="364"/>
                </a:lnTo>
                <a:lnTo>
                  <a:pt x="136" y="422"/>
                </a:lnTo>
                <a:lnTo>
                  <a:pt x="100" y="480"/>
                </a:lnTo>
                <a:lnTo>
                  <a:pt x="72" y="536"/>
                </a:lnTo>
                <a:lnTo>
                  <a:pt x="48" y="590"/>
                </a:lnTo>
                <a:lnTo>
                  <a:pt x="30" y="640"/>
                </a:lnTo>
                <a:lnTo>
                  <a:pt x="18" y="684"/>
                </a:lnTo>
                <a:lnTo>
                  <a:pt x="8" y="722"/>
                </a:lnTo>
                <a:lnTo>
                  <a:pt x="4" y="750"/>
                </a:lnTo>
                <a:lnTo>
                  <a:pt x="0" y="768"/>
                </a:lnTo>
                <a:lnTo>
                  <a:pt x="0" y="774"/>
                </a:lnTo>
              </a:path>
            </a:pathLst>
          </a:custGeom>
          <a:gradFill rotWithShape="1">
            <a:gsLst>
              <a:gs pos="0">
                <a:srgbClr val="E7A9A9">
                  <a:alpha val="32001"/>
                </a:srgbClr>
              </a:gs>
              <a:gs pos="100000">
                <a:srgbClr val="D05656"/>
              </a:gs>
            </a:gsLst>
            <a:lin ang="0" scaled="1"/>
          </a:gradFill>
          <a:ln w="12700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Freeform 33"/>
          <p:cNvSpPr>
            <a:spLocks/>
          </p:cNvSpPr>
          <p:nvPr/>
        </p:nvSpPr>
        <p:spPr bwMode="gray">
          <a:xfrm rot="18320416" flipH="1">
            <a:off x="2502628" y="4316592"/>
            <a:ext cx="1074738" cy="601662"/>
          </a:xfrm>
          <a:custGeom>
            <a:avLst/>
            <a:gdLst>
              <a:gd name="T0" fmla="*/ 0 w 982"/>
              <a:gd name="T1" fmla="*/ 774 h 774"/>
              <a:gd name="T2" fmla="*/ 2 w 982"/>
              <a:gd name="T3" fmla="*/ 770 h 774"/>
              <a:gd name="T4" fmla="*/ 8 w 982"/>
              <a:gd name="T5" fmla="*/ 754 h 774"/>
              <a:gd name="T6" fmla="*/ 16 w 982"/>
              <a:gd name="T7" fmla="*/ 730 h 774"/>
              <a:gd name="T8" fmla="*/ 32 w 982"/>
              <a:gd name="T9" fmla="*/ 698 h 774"/>
              <a:gd name="T10" fmla="*/ 50 w 982"/>
              <a:gd name="T11" fmla="*/ 660 h 774"/>
              <a:gd name="T12" fmla="*/ 76 w 982"/>
              <a:gd name="T13" fmla="*/ 618 h 774"/>
              <a:gd name="T14" fmla="*/ 106 w 982"/>
              <a:gd name="T15" fmla="*/ 574 h 774"/>
              <a:gd name="T16" fmla="*/ 142 w 982"/>
              <a:gd name="T17" fmla="*/ 528 h 774"/>
              <a:gd name="T18" fmla="*/ 186 w 982"/>
              <a:gd name="T19" fmla="*/ 482 h 774"/>
              <a:gd name="T20" fmla="*/ 236 w 982"/>
              <a:gd name="T21" fmla="*/ 438 h 774"/>
              <a:gd name="T22" fmla="*/ 294 w 982"/>
              <a:gd name="T23" fmla="*/ 398 h 774"/>
              <a:gd name="T24" fmla="*/ 360 w 982"/>
              <a:gd name="T25" fmla="*/ 360 h 774"/>
              <a:gd name="T26" fmla="*/ 426 w 982"/>
              <a:gd name="T27" fmla="*/ 332 h 774"/>
              <a:gd name="T28" fmla="*/ 488 w 982"/>
              <a:gd name="T29" fmla="*/ 314 h 774"/>
              <a:gd name="T30" fmla="*/ 544 w 982"/>
              <a:gd name="T31" fmla="*/ 304 h 774"/>
              <a:gd name="T32" fmla="*/ 594 w 982"/>
              <a:gd name="T33" fmla="*/ 300 h 774"/>
              <a:gd name="T34" fmla="*/ 638 w 982"/>
              <a:gd name="T35" fmla="*/ 300 h 774"/>
              <a:gd name="T36" fmla="*/ 678 w 982"/>
              <a:gd name="T37" fmla="*/ 304 h 774"/>
              <a:gd name="T38" fmla="*/ 710 w 982"/>
              <a:gd name="T39" fmla="*/ 312 h 774"/>
              <a:gd name="T40" fmla="*/ 736 w 982"/>
              <a:gd name="T41" fmla="*/ 320 h 774"/>
              <a:gd name="T42" fmla="*/ 754 w 982"/>
              <a:gd name="T43" fmla="*/ 326 h 774"/>
              <a:gd name="T44" fmla="*/ 766 w 982"/>
              <a:gd name="T45" fmla="*/ 332 h 774"/>
              <a:gd name="T46" fmla="*/ 770 w 982"/>
              <a:gd name="T47" fmla="*/ 334 h 774"/>
              <a:gd name="T48" fmla="*/ 680 w 982"/>
              <a:gd name="T49" fmla="*/ 476 h 774"/>
              <a:gd name="T50" fmla="*/ 982 w 982"/>
              <a:gd name="T51" fmla="*/ 370 h 774"/>
              <a:gd name="T52" fmla="*/ 912 w 982"/>
              <a:gd name="T53" fmla="*/ 0 h 774"/>
              <a:gd name="T54" fmla="*/ 854 w 982"/>
              <a:gd name="T55" fmla="*/ 150 h 774"/>
              <a:gd name="T56" fmla="*/ 850 w 982"/>
              <a:gd name="T57" fmla="*/ 148 h 774"/>
              <a:gd name="T58" fmla="*/ 838 w 982"/>
              <a:gd name="T59" fmla="*/ 142 h 774"/>
              <a:gd name="T60" fmla="*/ 822 w 982"/>
              <a:gd name="T61" fmla="*/ 134 h 774"/>
              <a:gd name="T62" fmla="*/ 798 w 982"/>
              <a:gd name="T63" fmla="*/ 126 h 774"/>
              <a:gd name="T64" fmla="*/ 768 w 982"/>
              <a:gd name="T65" fmla="*/ 120 h 774"/>
              <a:gd name="T66" fmla="*/ 732 w 982"/>
              <a:gd name="T67" fmla="*/ 114 h 774"/>
              <a:gd name="T68" fmla="*/ 692 w 982"/>
              <a:gd name="T69" fmla="*/ 110 h 774"/>
              <a:gd name="T70" fmla="*/ 646 w 982"/>
              <a:gd name="T71" fmla="*/ 110 h 774"/>
              <a:gd name="T72" fmla="*/ 596 w 982"/>
              <a:gd name="T73" fmla="*/ 116 h 774"/>
              <a:gd name="T74" fmla="*/ 540 w 982"/>
              <a:gd name="T75" fmla="*/ 126 h 774"/>
              <a:gd name="T76" fmla="*/ 482 w 982"/>
              <a:gd name="T77" fmla="*/ 146 h 774"/>
              <a:gd name="T78" fmla="*/ 422 w 982"/>
              <a:gd name="T79" fmla="*/ 172 h 774"/>
              <a:gd name="T80" fmla="*/ 356 w 982"/>
              <a:gd name="T81" fmla="*/ 210 h 774"/>
              <a:gd name="T82" fmla="*/ 290 w 982"/>
              <a:gd name="T83" fmla="*/ 258 h 774"/>
              <a:gd name="T84" fmla="*/ 230 w 982"/>
              <a:gd name="T85" fmla="*/ 310 h 774"/>
              <a:gd name="T86" fmla="*/ 178 w 982"/>
              <a:gd name="T87" fmla="*/ 364 h 774"/>
              <a:gd name="T88" fmla="*/ 136 w 982"/>
              <a:gd name="T89" fmla="*/ 422 h 774"/>
              <a:gd name="T90" fmla="*/ 100 w 982"/>
              <a:gd name="T91" fmla="*/ 480 h 774"/>
              <a:gd name="T92" fmla="*/ 72 w 982"/>
              <a:gd name="T93" fmla="*/ 536 h 774"/>
              <a:gd name="T94" fmla="*/ 48 w 982"/>
              <a:gd name="T95" fmla="*/ 590 h 774"/>
              <a:gd name="T96" fmla="*/ 30 w 982"/>
              <a:gd name="T97" fmla="*/ 640 h 774"/>
              <a:gd name="T98" fmla="*/ 18 w 982"/>
              <a:gd name="T99" fmla="*/ 684 h 774"/>
              <a:gd name="T100" fmla="*/ 8 w 982"/>
              <a:gd name="T101" fmla="*/ 722 h 774"/>
              <a:gd name="T102" fmla="*/ 4 w 982"/>
              <a:gd name="T103" fmla="*/ 750 h 774"/>
              <a:gd name="T104" fmla="*/ 0 w 982"/>
              <a:gd name="T105" fmla="*/ 768 h 774"/>
              <a:gd name="T106" fmla="*/ 0 w 982"/>
              <a:gd name="T107" fmla="*/ 774 h 774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982"/>
              <a:gd name="T163" fmla="*/ 0 h 774"/>
              <a:gd name="T164" fmla="*/ 982 w 982"/>
              <a:gd name="T165" fmla="*/ 774 h 774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982" h="774">
                <a:moveTo>
                  <a:pt x="0" y="774"/>
                </a:moveTo>
                <a:lnTo>
                  <a:pt x="2" y="770"/>
                </a:lnTo>
                <a:lnTo>
                  <a:pt x="8" y="754"/>
                </a:lnTo>
                <a:lnTo>
                  <a:pt x="16" y="730"/>
                </a:lnTo>
                <a:lnTo>
                  <a:pt x="32" y="698"/>
                </a:lnTo>
                <a:lnTo>
                  <a:pt x="50" y="660"/>
                </a:lnTo>
                <a:lnTo>
                  <a:pt x="76" y="618"/>
                </a:lnTo>
                <a:lnTo>
                  <a:pt x="106" y="574"/>
                </a:lnTo>
                <a:lnTo>
                  <a:pt x="142" y="528"/>
                </a:lnTo>
                <a:lnTo>
                  <a:pt x="186" y="482"/>
                </a:lnTo>
                <a:lnTo>
                  <a:pt x="236" y="438"/>
                </a:lnTo>
                <a:lnTo>
                  <a:pt x="294" y="398"/>
                </a:lnTo>
                <a:lnTo>
                  <a:pt x="360" y="360"/>
                </a:lnTo>
                <a:lnTo>
                  <a:pt x="426" y="332"/>
                </a:lnTo>
                <a:lnTo>
                  <a:pt x="488" y="314"/>
                </a:lnTo>
                <a:lnTo>
                  <a:pt x="544" y="304"/>
                </a:lnTo>
                <a:lnTo>
                  <a:pt x="594" y="300"/>
                </a:lnTo>
                <a:lnTo>
                  <a:pt x="638" y="300"/>
                </a:lnTo>
                <a:lnTo>
                  <a:pt x="678" y="304"/>
                </a:lnTo>
                <a:lnTo>
                  <a:pt x="710" y="312"/>
                </a:lnTo>
                <a:lnTo>
                  <a:pt x="736" y="320"/>
                </a:lnTo>
                <a:lnTo>
                  <a:pt x="754" y="326"/>
                </a:lnTo>
                <a:lnTo>
                  <a:pt x="766" y="332"/>
                </a:lnTo>
                <a:lnTo>
                  <a:pt x="770" y="334"/>
                </a:lnTo>
                <a:lnTo>
                  <a:pt x="680" y="476"/>
                </a:lnTo>
                <a:lnTo>
                  <a:pt x="982" y="370"/>
                </a:lnTo>
                <a:lnTo>
                  <a:pt x="912" y="0"/>
                </a:lnTo>
                <a:lnTo>
                  <a:pt x="854" y="150"/>
                </a:lnTo>
                <a:lnTo>
                  <a:pt x="850" y="148"/>
                </a:lnTo>
                <a:lnTo>
                  <a:pt x="838" y="142"/>
                </a:lnTo>
                <a:lnTo>
                  <a:pt x="822" y="134"/>
                </a:lnTo>
                <a:lnTo>
                  <a:pt x="798" y="126"/>
                </a:lnTo>
                <a:lnTo>
                  <a:pt x="768" y="120"/>
                </a:lnTo>
                <a:lnTo>
                  <a:pt x="732" y="114"/>
                </a:lnTo>
                <a:lnTo>
                  <a:pt x="692" y="110"/>
                </a:lnTo>
                <a:lnTo>
                  <a:pt x="646" y="110"/>
                </a:lnTo>
                <a:lnTo>
                  <a:pt x="596" y="116"/>
                </a:lnTo>
                <a:lnTo>
                  <a:pt x="540" y="126"/>
                </a:lnTo>
                <a:lnTo>
                  <a:pt x="482" y="146"/>
                </a:lnTo>
                <a:lnTo>
                  <a:pt x="422" y="172"/>
                </a:lnTo>
                <a:lnTo>
                  <a:pt x="356" y="210"/>
                </a:lnTo>
                <a:lnTo>
                  <a:pt x="290" y="258"/>
                </a:lnTo>
                <a:lnTo>
                  <a:pt x="230" y="310"/>
                </a:lnTo>
                <a:lnTo>
                  <a:pt x="178" y="364"/>
                </a:lnTo>
                <a:lnTo>
                  <a:pt x="136" y="422"/>
                </a:lnTo>
                <a:lnTo>
                  <a:pt x="100" y="480"/>
                </a:lnTo>
                <a:lnTo>
                  <a:pt x="72" y="536"/>
                </a:lnTo>
                <a:lnTo>
                  <a:pt x="48" y="590"/>
                </a:lnTo>
                <a:lnTo>
                  <a:pt x="30" y="640"/>
                </a:lnTo>
                <a:lnTo>
                  <a:pt x="18" y="684"/>
                </a:lnTo>
                <a:lnTo>
                  <a:pt x="8" y="722"/>
                </a:lnTo>
                <a:lnTo>
                  <a:pt x="4" y="750"/>
                </a:lnTo>
                <a:lnTo>
                  <a:pt x="0" y="768"/>
                </a:lnTo>
                <a:lnTo>
                  <a:pt x="0" y="774"/>
                </a:lnTo>
              </a:path>
            </a:pathLst>
          </a:custGeom>
          <a:gradFill rotWithShape="1">
            <a:gsLst>
              <a:gs pos="0">
                <a:srgbClr val="E7A9A9">
                  <a:alpha val="32001"/>
                </a:srgbClr>
              </a:gs>
              <a:gs pos="100000">
                <a:srgbClr val="D05656"/>
              </a:gs>
            </a:gsLst>
            <a:lin ang="0" scaled="1"/>
          </a:gradFill>
          <a:ln w="12700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4654261" y="2554271"/>
            <a:ext cx="3341688" cy="427038"/>
            <a:chOff x="4654261" y="2847429"/>
            <a:chExt cx="3341688" cy="427038"/>
          </a:xfrm>
        </p:grpSpPr>
        <p:sp>
          <p:nvSpPr>
            <p:cNvPr id="6" name="AutoShape 28"/>
            <p:cNvSpPr>
              <a:spLocks noChangeArrowheads="1"/>
            </p:cNvSpPr>
            <p:nvPr/>
          </p:nvSpPr>
          <p:spPr bwMode="ltGray">
            <a:xfrm>
              <a:off x="4654261" y="2847429"/>
              <a:ext cx="3341688" cy="427038"/>
            </a:xfrm>
            <a:prstGeom prst="bevel">
              <a:avLst>
                <a:gd name="adj" fmla="val 12639"/>
              </a:avLst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34"/>
            <p:cNvSpPr>
              <a:spLocks noChangeArrowheads="1"/>
            </p:cNvSpPr>
            <p:nvPr/>
          </p:nvSpPr>
          <p:spPr bwMode="auto">
            <a:xfrm>
              <a:off x="4762211" y="2907754"/>
              <a:ext cx="2043113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1400" b="1" dirty="0" smtClean="0"/>
                <a:t>垂直应用架构</a:t>
              </a:r>
              <a:endParaRPr lang="en-US" altLang="zh-CN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5654386" y="1268760"/>
            <a:ext cx="3341688" cy="427038"/>
            <a:chOff x="5654386" y="1669504"/>
            <a:chExt cx="3341688" cy="427038"/>
          </a:xfrm>
        </p:grpSpPr>
        <p:sp>
          <p:nvSpPr>
            <p:cNvPr id="5" name="AutoShape 27"/>
            <p:cNvSpPr>
              <a:spLocks noChangeArrowheads="1"/>
            </p:cNvSpPr>
            <p:nvPr/>
          </p:nvSpPr>
          <p:spPr bwMode="ltGray">
            <a:xfrm>
              <a:off x="5654386" y="1669504"/>
              <a:ext cx="3341688" cy="427038"/>
            </a:xfrm>
            <a:prstGeom prst="bevel">
              <a:avLst>
                <a:gd name="adj" fmla="val 12639"/>
              </a:avLst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35"/>
            <p:cNvSpPr>
              <a:spLocks noChangeArrowheads="1"/>
            </p:cNvSpPr>
            <p:nvPr/>
          </p:nvSpPr>
          <p:spPr bwMode="auto">
            <a:xfrm>
              <a:off x="5760749" y="1736179"/>
              <a:ext cx="2043112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1400" b="1" dirty="0" smtClean="0"/>
                <a:t>单一应用架构</a:t>
              </a:r>
              <a:endParaRPr lang="en-US" altLang="zh-CN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617624" y="3724259"/>
            <a:ext cx="3341687" cy="427037"/>
            <a:chOff x="3617624" y="4017417"/>
            <a:chExt cx="3341687" cy="427037"/>
          </a:xfrm>
        </p:grpSpPr>
        <p:sp>
          <p:nvSpPr>
            <p:cNvPr id="7" name="AutoShape 29"/>
            <p:cNvSpPr>
              <a:spLocks noChangeArrowheads="1"/>
            </p:cNvSpPr>
            <p:nvPr/>
          </p:nvSpPr>
          <p:spPr bwMode="ltGray">
            <a:xfrm>
              <a:off x="3617624" y="4017417"/>
              <a:ext cx="3341687" cy="427037"/>
            </a:xfrm>
            <a:prstGeom prst="bevel">
              <a:avLst>
                <a:gd name="adj" fmla="val 10407"/>
              </a:avLst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36"/>
            <p:cNvSpPr>
              <a:spLocks noChangeArrowheads="1"/>
            </p:cNvSpPr>
            <p:nvPr/>
          </p:nvSpPr>
          <p:spPr bwMode="auto">
            <a:xfrm>
              <a:off x="3725574" y="4069804"/>
              <a:ext cx="2043112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1400" b="1" dirty="0" smtClean="0"/>
                <a:t>远程调用架构</a:t>
              </a:r>
              <a:endParaRPr lang="en-US" altLang="zh-CN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627784" y="5234211"/>
            <a:ext cx="3341688" cy="427037"/>
            <a:chOff x="2695286" y="5208042"/>
            <a:chExt cx="3341688" cy="427037"/>
          </a:xfrm>
        </p:grpSpPr>
        <p:sp>
          <p:nvSpPr>
            <p:cNvPr id="8" name="AutoShape 30"/>
            <p:cNvSpPr>
              <a:spLocks noChangeArrowheads="1"/>
            </p:cNvSpPr>
            <p:nvPr/>
          </p:nvSpPr>
          <p:spPr bwMode="ltGray">
            <a:xfrm>
              <a:off x="2695286" y="5208042"/>
              <a:ext cx="3341688" cy="427037"/>
            </a:xfrm>
            <a:prstGeom prst="bevel">
              <a:avLst>
                <a:gd name="adj" fmla="val 12639"/>
              </a:avLst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37"/>
            <p:cNvSpPr>
              <a:spLocks noChangeArrowheads="1"/>
            </p:cNvSpPr>
            <p:nvPr/>
          </p:nvSpPr>
          <p:spPr bwMode="auto">
            <a:xfrm>
              <a:off x="2773074" y="5269954"/>
              <a:ext cx="2043112" cy="304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1400" b="1" dirty="0" smtClean="0"/>
                <a:t>分布式服务架构</a:t>
              </a:r>
              <a:endParaRPr lang="en-US" altLang="zh-CN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Rectangle 38"/>
          <p:cNvSpPr>
            <a:spLocks noChangeArrowheads="1"/>
          </p:cNvSpPr>
          <p:nvPr/>
        </p:nvSpPr>
        <p:spPr bwMode="auto">
          <a:xfrm>
            <a:off x="5654386" y="1735485"/>
            <a:ext cx="3341688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1200" dirty="0">
                <a:solidFill>
                  <a:srgbClr val="1C1C1C"/>
                </a:solidFill>
              </a:rPr>
              <a:t> </a:t>
            </a:r>
            <a:r>
              <a:rPr lang="en-US" altLang="zh-CN" sz="1200" dirty="0" smtClean="0">
                <a:solidFill>
                  <a:srgbClr val="1C1C1C"/>
                </a:solidFill>
              </a:rPr>
              <a:t>-</a:t>
            </a:r>
            <a:r>
              <a:rPr lang="zh-CN" altLang="en-US" sz="1200" dirty="0" smtClean="0"/>
              <a:t>当网站流量很小时，只需一个应用，将所有功能都部署在一起，以减少部署节点和成本。</a:t>
            </a:r>
            <a:endParaRPr lang="en-US" altLang="zh-CN" sz="1200" dirty="0">
              <a:solidFill>
                <a:srgbClr val="1C1C1C"/>
              </a:solidFill>
            </a:endParaRPr>
          </a:p>
          <a:p>
            <a:pPr eaLnBrk="0" hangingPunct="0"/>
            <a:r>
              <a:rPr lang="en-US" altLang="zh-CN" sz="1200" dirty="0">
                <a:solidFill>
                  <a:srgbClr val="1C1C1C"/>
                </a:solidFill>
              </a:rPr>
              <a:t> </a:t>
            </a:r>
            <a:r>
              <a:rPr lang="en-US" altLang="zh-CN" sz="1200" dirty="0" smtClean="0">
                <a:solidFill>
                  <a:srgbClr val="1C1C1C"/>
                </a:solidFill>
              </a:rPr>
              <a:t>-</a:t>
            </a:r>
            <a:r>
              <a:rPr lang="zh-CN" altLang="en-US" sz="1200" dirty="0" smtClean="0"/>
              <a:t>此时，用于简化增删改查工作量的 </a:t>
            </a:r>
            <a:r>
              <a:rPr lang="zh-CN" altLang="en-US" sz="1200" b="1" dirty="0" smtClean="0"/>
              <a:t>数据访问框架</a:t>
            </a:r>
            <a:r>
              <a:rPr lang="en-US" altLang="zh-CN" sz="1200" b="1" dirty="0" smtClean="0"/>
              <a:t>(ORM)</a:t>
            </a:r>
            <a:r>
              <a:rPr lang="zh-CN" altLang="en-US" sz="1200" dirty="0" smtClean="0"/>
              <a:t> 是关键。</a:t>
            </a:r>
            <a:endParaRPr lang="en-US" altLang="zh-CN" sz="1200" dirty="0">
              <a:solidFill>
                <a:srgbClr val="1C1C1C"/>
              </a:solidFill>
            </a:endParaRPr>
          </a:p>
        </p:txBody>
      </p:sp>
      <p:sp>
        <p:nvSpPr>
          <p:cNvPr id="17" name="Rectangle 39"/>
          <p:cNvSpPr>
            <a:spLocks noChangeArrowheads="1"/>
          </p:cNvSpPr>
          <p:nvPr/>
        </p:nvSpPr>
        <p:spPr bwMode="auto">
          <a:xfrm>
            <a:off x="4654260" y="3043221"/>
            <a:ext cx="4090293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1200" dirty="0">
                <a:solidFill>
                  <a:srgbClr val="1C1C1C"/>
                </a:solidFill>
              </a:rPr>
              <a:t> </a:t>
            </a:r>
            <a:r>
              <a:rPr lang="en-US" altLang="zh-CN" sz="1200" dirty="0" smtClean="0">
                <a:solidFill>
                  <a:srgbClr val="1C1C1C"/>
                </a:solidFill>
              </a:rPr>
              <a:t>-</a:t>
            </a:r>
            <a:r>
              <a:rPr lang="zh-CN" altLang="en-US" sz="1200" dirty="0" smtClean="0"/>
              <a:t>当访问量逐渐增大，单一应用增加机器带来的加速度越来越小，将应用拆成互不相干的几个应用，以提升效率。</a:t>
            </a:r>
            <a:endParaRPr lang="en-US" altLang="zh-CN" sz="1200" dirty="0">
              <a:solidFill>
                <a:srgbClr val="1C1C1C"/>
              </a:solidFill>
            </a:endParaRPr>
          </a:p>
          <a:p>
            <a:pPr eaLnBrk="0" hangingPunct="0"/>
            <a:r>
              <a:rPr lang="en-US" altLang="zh-CN" sz="1200" dirty="0">
                <a:solidFill>
                  <a:srgbClr val="1C1C1C"/>
                </a:solidFill>
              </a:rPr>
              <a:t> </a:t>
            </a:r>
            <a:r>
              <a:rPr lang="en-US" altLang="zh-CN" sz="1200" dirty="0" smtClean="0">
                <a:solidFill>
                  <a:srgbClr val="1C1C1C"/>
                </a:solidFill>
              </a:rPr>
              <a:t>-</a:t>
            </a:r>
            <a:r>
              <a:rPr lang="zh-CN" altLang="en-US" sz="1200" dirty="0" smtClean="0"/>
              <a:t>此时，用于加速前端页面开发的 </a:t>
            </a:r>
            <a:r>
              <a:rPr lang="en-US" altLang="zh-CN" sz="1200" b="1" dirty="0" smtClean="0"/>
              <a:t>Web</a:t>
            </a:r>
            <a:r>
              <a:rPr lang="zh-CN" altLang="en-US" sz="1200" b="1" dirty="0" smtClean="0"/>
              <a:t>框架</a:t>
            </a:r>
            <a:r>
              <a:rPr lang="en-US" altLang="zh-CN" sz="1200" b="1" dirty="0" smtClean="0"/>
              <a:t>(MVC)</a:t>
            </a:r>
            <a:r>
              <a:rPr lang="zh-CN" altLang="en-US" sz="1200" dirty="0" smtClean="0"/>
              <a:t> 是关键</a:t>
            </a:r>
            <a:endParaRPr lang="en-US" altLang="zh-CN" sz="1200" dirty="0">
              <a:solidFill>
                <a:srgbClr val="1C1C1C"/>
              </a:solidFill>
            </a:endParaRPr>
          </a:p>
        </p:txBody>
      </p:sp>
      <p:sp>
        <p:nvSpPr>
          <p:cNvPr id="18" name="Rectangle 40"/>
          <p:cNvSpPr>
            <a:spLocks noChangeArrowheads="1"/>
          </p:cNvSpPr>
          <p:nvPr/>
        </p:nvSpPr>
        <p:spPr bwMode="auto">
          <a:xfrm>
            <a:off x="3695410" y="4214796"/>
            <a:ext cx="4329063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1200" dirty="0">
                <a:solidFill>
                  <a:srgbClr val="1C1C1C"/>
                </a:solidFill>
              </a:rPr>
              <a:t> </a:t>
            </a:r>
            <a:r>
              <a:rPr lang="en-US" altLang="zh-CN" sz="1200" dirty="0" smtClean="0">
                <a:solidFill>
                  <a:srgbClr val="1C1C1C"/>
                </a:solidFill>
              </a:rPr>
              <a:t>-</a:t>
            </a:r>
            <a:r>
              <a:rPr lang="zh-CN" altLang="en-US" sz="1200" dirty="0" smtClean="0"/>
              <a:t>当垂直应用越来越多，应用之间交互不可避免，将核心业务抽取出来，作为独立的服务，逐渐形成稳定的服务中心，使前端应用能更快速的响应多变的市场需求。</a:t>
            </a:r>
            <a:endParaRPr lang="en-US" altLang="zh-CN" sz="1200" dirty="0">
              <a:solidFill>
                <a:srgbClr val="1C1C1C"/>
              </a:solidFill>
            </a:endParaRPr>
          </a:p>
          <a:p>
            <a:pPr eaLnBrk="0" hangingPunct="0"/>
            <a:r>
              <a:rPr lang="en-US" altLang="zh-CN" sz="1200" dirty="0">
                <a:solidFill>
                  <a:srgbClr val="1C1C1C"/>
                </a:solidFill>
              </a:rPr>
              <a:t> </a:t>
            </a:r>
            <a:r>
              <a:rPr lang="en-US" altLang="zh-CN" sz="1200" dirty="0" smtClean="0">
                <a:solidFill>
                  <a:srgbClr val="1C1C1C"/>
                </a:solidFill>
              </a:rPr>
              <a:t>-</a:t>
            </a:r>
            <a:r>
              <a:rPr lang="zh-CN" altLang="en-US" sz="1200" dirty="0" smtClean="0"/>
              <a:t>此时，用于提高业务复用及整合的 </a:t>
            </a:r>
            <a:r>
              <a:rPr lang="zh-CN" altLang="en-US" sz="1200" b="1" dirty="0" smtClean="0"/>
              <a:t>远程调用框架</a:t>
            </a:r>
            <a:r>
              <a:rPr lang="en-US" altLang="zh-CN" sz="1200" b="1" dirty="0" smtClean="0"/>
              <a:t>(RPC)</a:t>
            </a:r>
            <a:r>
              <a:rPr lang="zh-CN" altLang="en-US" sz="1200" dirty="0" smtClean="0"/>
              <a:t> 是关键</a:t>
            </a:r>
            <a:endParaRPr lang="en-US" altLang="zh-CN" sz="1200" dirty="0">
              <a:solidFill>
                <a:srgbClr val="1C1C1C"/>
              </a:solidFill>
            </a:endParaRPr>
          </a:p>
        </p:txBody>
      </p:sp>
      <p:sp>
        <p:nvSpPr>
          <p:cNvPr id="19" name="Rectangle 41"/>
          <p:cNvSpPr>
            <a:spLocks noChangeArrowheads="1"/>
          </p:cNvSpPr>
          <p:nvPr/>
        </p:nvSpPr>
        <p:spPr bwMode="auto">
          <a:xfrm>
            <a:off x="2734974" y="5708104"/>
            <a:ext cx="4089400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1200" dirty="0" smtClean="0">
                <a:solidFill>
                  <a:srgbClr val="1C1C1C"/>
                </a:solidFill>
              </a:rPr>
              <a:t>-</a:t>
            </a:r>
            <a:r>
              <a:rPr lang="zh-CN" altLang="en-US" sz="1200" dirty="0" smtClean="0"/>
              <a:t>当服务越来越多，容量的评估，小服务资源的浪费等问题逐渐显现，此时需增加一个调度中心基于访问压力实时管理集群容量，提高集群利用率。</a:t>
            </a:r>
            <a:endParaRPr lang="en-US" altLang="zh-CN" sz="1200" dirty="0" smtClean="0"/>
          </a:p>
          <a:p>
            <a:pPr eaLnBrk="0" hangingPunct="0"/>
            <a:r>
              <a:rPr lang="en-US" altLang="zh-CN" sz="1200" dirty="0" smtClean="0">
                <a:solidFill>
                  <a:srgbClr val="1C1C1C"/>
                </a:solidFill>
              </a:rPr>
              <a:t>-</a:t>
            </a:r>
            <a:r>
              <a:rPr lang="zh-CN" altLang="en-US" sz="1200" dirty="0" smtClean="0"/>
              <a:t>此时，用于提高机器利用率的 </a:t>
            </a:r>
            <a:r>
              <a:rPr lang="zh-CN" altLang="en-US" sz="1200" b="1" dirty="0" smtClean="0"/>
              <a:t>分布式服务框架 </a:t>
            </a:r>
            <a:r>
              <a:rPr lang="en-US" altLang="zh-CN" sz="1200" b="1" dirty="0" smtClean="0"/>
              <a:t>(SOA)</a:t>
            </a:r>
            <a:r>
              <a:rPr lang="zh-CN" altLang="en-US" sz="1200" dirty="0" smtClean="0"/>
              <a:t> 是关键</a:t>
            </a:r>
            <a:endParaRPr lang="en-US" altLang="zh-CN" sz="1200" dirty="0">
              <a:solidFill>
                <a:srgbClr val="1C1C1C"/>
              </a:solidFill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6" grpId="0"/>
      <p:bldP spid="17" grpId="0"/>
      <p:bldP spid="18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分布式服务框架</a:t>
            </a:r>
            <a:endParaRPr lang="zh-CN" alt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14600" y="1600200"/>
            <a:ext cx="58674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 dirty="0" smtClean="0"/>
              <a:t>远程通信</a:t>
            </a:r>
            <a:r>
              <a:rPr lang="en-US" altLang="zh-CN" sz="2000" b="1" dirty="0" smtClean="0"/>
              <a:t>:</a:t>
            </a:r>
            <a:endParaRPr lang="en-US" altLang="zh-CN" sz="2000" b="1" dirty="0"/>
          </a:p>
          <a:p>
            <a:r>
              <a:rPr lang="zh-CN" altLang="en-US" sz="1600" dirty="0" smtClean="0"/>
              <a:t>远程通讯基础，提供对多种</a:t>
            </a:r>
            <a:r>
              <a:rPr lang="en-US" altLang="zh-CN" sz="1600" dirty="0" smtClean="0"/>
              <a:t>NIO</a:t>
            </a:r>
            <a:r>
              <a:rPr lang="zh-CN" altLang="en-US" sz="1600" dirty="0" smtClean="0"/>
              <a:t>框架抽象封装，包括“同步转异步”和“请求</a:t>
            </a:r>
            <a:r>
              <a:rPr lang="en-US" altLang="zh-CN" sz="1600" dirty="0" smtClean="0"/>
              <a:t>-</a:t>
            </a:r>
            <a:r>
              <a:rPr lang="zh-CN" altLang="en-US" sz="1600" dirty="0" smtClean="0"/>
              <a:t>响应”模式的信息交换方式。</a:t>
            </a:r>
            <a:endParaRPr lang="en-US" altLang="zh-CN" sz="16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552700" y="3138488"/>
            <a:ext cx="5743575" cy="885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 dirty="0" smtClean="0"/>
              <a:t>集群容错</a:t>
            </a:r>
            <a:r>
              <a:rPr lang="en-US" altLang="zh-CN" sz="2000" b="1" dirty="0" smtClean="0"/>
              <a:t>:</a:t>
            </a:r>
            <a:endParaRPr lang="en-US" altLang="zh-CN" sz="2000" b="1" dirty="0"/>
          </a:p>
          <a:p>
            <a:r>
              <a:rPr lang="zh-CN" altLang="en-US" sz="1600" dirty="0" smtClean="0"/>
              <a:t>服务框架核心，提供基于接口方法的远程过程调用，包括多协议支持，并提供软负载均衡和容错机制的集群支持。</a:t>
            </a:r>
            <a:endParaRPr lang="en-US" altLang="zh-CN" sz="1600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505075" y="4748213"/>
            <a:ext cx="5514975" cy="885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 dirty="0" smtClean="0"/>
              <a:t>自动发现</a:t>
            </a:r>
            <a:r>
              <a:rPr lang="en-US" altLang="zh-CN" sz="2000" b="1" dirty="0" smtClean="0"/>
              <a:t>:</a:t>
            </a:r>
            <a:endParaRPr lang="en-US" altLang="zh-CN" sz="2000" b="1" dirty="0"/>
          </a:p>
          <a:p>
            <a:r>
              <a:rPr lang="zh-CN" altLang="en-US" sz="1600" dirty="0" smtClean="0"/>
              <a:t>服务注册中心，使服务消费方能动态的查找服务提供方，使地址透明，使服务提供方可以平滑增加或减少机器。</a:t>
            </a:r>
            <a:endParaRPr lang="zh-CN" altLang="en-US" sz="1600" dirty="0"/>
          </a:p>
        </p:txBody>
      </p:sp>
      <p:grpSp>
        <p:nvGrpSpPr>
          <p:cNvPr id="13" name="组合 12"/>
          <p:cNvGrpSpPr/>
          <p:nvPr/>
        </p:nvGrpSpPr>
        <p:grpSpPr>
          <a:xfrm>
            <a:off x="963613" y="1395413"/>
            <a:ext cx="1365250" cy="1339850"/>
            <a:chOff x="963613" y="1395413"/>
            <a:chExt cx="1365250" cy="1339850"/>
          </a:xfrm>
        </p:grpSpPr>
        <p:sp>
          <p:nvSpPr>
            <p:cNvPr id="4" name="AutoShape 3"/>
            <p:cNvSpPr>
              <a:spLocks noChangeArrowheads="1"/>
            </p:cNvSpPr>
            <p:nvPr/>
          </p:nvSpPr>
          <p:spPr bwMode="gray">
            <a:xfrm>
              <a:off x="963613" y="1395413"/>
              <a:ext cx="1365250" cy="1339850"/>
            </a:xfrm>
            <a:prstGeom prst="flowChartConnector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66275"/>
                    <a:invGamma/>
                  </a:schemeClr>
                </a:gs>
              </a:gsLst>
              <a:lin ang="2700000" scaled="1"/>
            </a:gradFill>
            <a:ln w="88900" cmpd="thinThick" algn="ctr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090620" y="1884363"/>
              <a:ext cx="1114409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1C1C1C"/>
                  </a:solidFill>
                </a:rPr>
                <a:t>远程通信</a:t>
              </a:r>
              <a:endParaRPr lang="en-US" altLang="zh-CN" b="1" dirty="0">
                <a:solidFill>
                  <a:srgbClr val="1C1C1C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963613" y="2962275"/>
            <a:ext cx="1365250" cy="1339850"/>
            <a:chOff x="963613" y="2962275"/>
            <a:chExt cx="1365250" cy="1339850"/>
          </a:xfrm>
        </p:grpSpPr>
        <p:sp>
          <p:nvSpPr>
            <p:cNvPr id="5" name="AutoShape 4"/>
            <p:cNvSpPr>
              <a:spLocks noChangeArrowheads="1"/>
            </p:cNvSpPr>
            <p:nvPr/>
          </p:nvSpPr>
          <p:spPr bwMode="gray">
            <a:xfrm>
              <a:off x="963613" y="2962275"/>
              <a:ext cx="1365250" cy="1339850"/>
            </a:xfrm>
            <a:prstGeom prst="flowChartConnector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66275"/>
                    <a:invGamma/>
                  </a:schemeClr>
                </a:gs>
              </a:gsLst>
              <a:lin ang="2700000" scaled="1"/>
            </a:gradFill>
            <a:ln w="88900" cmpd="thinThick" algn="ctr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1090620" y="3455988"/>
              <a:ext cx="1114409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1C1C1C"/>
                  </a:solidFill>
                </a:rPr>
                <a:t>集群容错</a:t>
              </a:r>
              <a:endParaRPr lang="en-US" altLang="zh-CN" b="1" dirty="0">
                <a:solidFill>
                  <a:srgbClr val="1C1C1C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963613" y="4543425"/>
            <a:ext cx="1365250" cy="1339850"/>
            <a:chOff x="963613" y="4543425"/>
            <a:chExt cx="1365250" cy="1339850"/>
          </a:xfrm>
        </p:grpSpPr>
        <p:sp>
          <p:nvSpPr>
            <p:cNvPr id="6" name="AutoShape 5"/>
            <p:cNvSpPr>
              <a:spLocks noChangeArrowheads="1"/>
            </p:cNvSpPr>
            <p:nvPr/>
          </p:nvSpPr>
          <p:spPr bwMode="ltGray">
            <a:xfrm>
              <a:off x="963613" y="4543425"/>
              <a:ext cx="1365250" cy="1339850"/>
            </a:xfrm>
            <a:prstGeom prst="flowChartConnector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66275"/>
                    <a:invGamma/>
                  </a:schemeClr>
                </a:gs>
              </a:gsLst>
              <a:lin ang="2700000" scaled="1"/>
            </a:gradFill>
            <a:ln w="88900" cmpd="thinThick" algn="ctr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019175" y="5048596"/>
              <a:ext cx="1266825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1C1C1C"/>
                  </a:solidFill>
                </a:rPr>
                <a:t>自动发现</a:t>
              </a:r>
              <a:endParaRPr lang="en-US" altLang="zh-CN" b="1" dirty="0">
                <a:solidFill>
                  <a:srgbClr val="1C1C1C"/>
                </a:solidFill>
              </a:endParaRPr>
            </a:p>
          </p:txBody>
        </p:sp>
      </p:grp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分布式服务框架</a:t>
            </a:r>
            <a:r>
              <a:rPr lang="en-US" altLang="zh-CN" dirty="0" smtClean="0"/>
              <a:t>-</a:t>
            </a:r>
            <a:r>
              <a:rPr lang="zh-CN" altLang="en-US" dirty="0" smtClean="0"/>
              <a:t>基本原理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103948" y="1700808"/>
            <a:ext cx="122413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注册中心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300192" y="3356992"/>
            <a:ext cx="1224136" cy="1008112"/>
            <a:chOff x="5940152" y="2924944"/>
            <a:chExt cx="1224136" cy="1008112"/>
          </a:xfrm>
        </p:grpSpPr>
        <p:sp>
          <p:nvSpPr>
            <p:cNvPr id="5" name="矩形 4"/>
            <p:cNvSpPr/>
            <p:nvPr/>
          </p:nvSpPr>
          <p:spPr>
            <a:xfrm>
              <a:off x="5940152" y="3429000"/>
              <a:ext cx="1224136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服务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提供者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940152" y="2924944"/>
              <a:ext cx="1224136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Exporter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619672" y="3356992"/>
            <a:ext cx="1224136" cy="1008112"/>
            <a:chOff x="1691680" y="3068960"/>
            <a:chExt cx="1224136" cy="1008112"/>
          </a:xfrm>
        </p:grpSpPr>
        <p:sp>
          <p:nvSpPr>
            <p:cNvPr id="6" name="矩形 5"/>
            <p:cNvSpPr/>
            <p:nvPr/>
          </p:nvSpPr>
          <p:spPr>
            <a:xfrm>
              <a:off x="1691680" y="3573016"/>
              <a:ext cx="1224136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服务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消费者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691680" y="3068960"/>
              <a:ext cx="1224136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Invoker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4103948" y="5157192"/>
            <a:ext cx="122413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监控统计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>
            <a:stCxn id="8" idx="0"/>
            <a:endCxn id="4" idx="2"/>
          </p:cNvCxnSpPr>
          <p:nvPr/>
        </p:nvCxnSpPr>
        <p:spPr>
          <a:xfrm flipV="1">
            <a:off x="2231740" y="2204864"/>
            <a:ext cx="2484276" cy="1152128"/>
          </a:xfrm>
          <a:prstGeom prst="straightConnector1">
            <a:avLst/>
          </a:prstGeom>
          <a:ln w="19050">
            <a:solidFill>
              <a:srgbClr val="003399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" idx="0"/>
            <a:endCxn id="4" idx="2"/>
          </p:cNvCxnSpPr>
          <p:nvPr/>
        </p:nvCxnSpPr>
        <p:spPr>
          <a:xfrm flipH="1" flipV="1">
            <a:off x="4716016" y="2204864"/>
            <a:ext cx="2196244" cy="1152128"/>
          </a:xfrm>
          <a:prstGeom prst="straightConnector1">
            <a:avLst/>
          </a:prstGeom>
          <a:ln w="19050">
            <a:solidFill>
              <a:srgbClr val="0033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8" idx="3"/>
            <a:endCxn id="7" idx="1"/>
          </p:cNvCxnSpPr>
          <p:nvPr/>
        </p:nvCxnSpPr>
        <p:spPr>
          <a:xfrm>
            <a:off x="2843808" y="3609020"/>
            <a:ext cx="3456384" cy="0"/>
          </a:xfrm>
          <a:prstGeom prst="straightConnector1">
            <a:avLst/>
          </a:prstGeom>
          <a:ln w="19050">
            <a:solidFill>
              <a:srgbClr val="0033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6" idx="3"/>
            <a:endCxn id="9" idx="0"/>
          </p:cNvCxnSpPr>
          <p:nvPr/>
        </p:nvCxnSpPr>
        <p:spPr>
          <a:xfrm>
            <a:off x="2843808" y="4113076"/>
            <a:ext cx="1872208" cy="1044116"/>
          </a:xfrm>
          <a:prstGeom prst="straightConnector1">
            <a:avLst/>
          </a:prstGeom>
          <a:ln w="28575">
            <a:solidFill>
              <a:srgbClr val="003399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5" idx="1"/>
            <a:endCxn id="9" idx="0"/>
          </p:cNvCxnSpPr>
          <p:nvPr/>
        </p:nvCxnSpPr>
        <p:spPr>
          <a:xfrm flipH="1">
            <a:off x="4716016" y="4113076"/>
            <a:ext cx="1584176" cy="1044116"/>
          </a:xfrm>
          <a:prstGeom prst="straightConnector1">
            <a:avLst/>
          </a:prstGeom>
          <a:ln w="28575">
            <a:solidFill>
              <a:srgbClr val="003399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2739901" y="3594282"/>
            <a:ext cx="0" cy="432048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6391043" y="3655657"/>
            <a:ext cx="0" cy="432048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合 34"/>
          <p:cNvGrpSpPr/>
          <p:nvPr/>
        </p:nvGrpSpPr>
        <p:grpSpPr>
          <a:xfrm>
            <a:off x="971600" y="1556792"/>
            <a:ext cx="1440160" cy="585136"/>
            <a:chOff x="971600" y="1556792"/>
            <a:chExt cx="1440160" cy="585136"/>
          </a:xfrm>
        </p:grpSpPr>
        <p:cxnSp>
          <p:nvCxnSpPr>
            <p:cNvPr id="23" name="直接箭头连接符 22"/>
            <p:cNvCxnSpPr/>
            <p:nvPr/>
          </p:nvCxnSpPr>
          <p:spPr>
            <a:xfrm>
              <a:off x="971600" y="1741999"/>
              <a:ext cx="720080" cy="0"/>
            </a:xfrm>
            <a:prstGeom prst="straightConnector1">
              <a:avLst/>
            </a:prstGeom>
            <a:ln w="19050">
              <a:solidFill>
                <a:srgbClr val="0033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>
              <a:off x="971600" y="1958023"/>
              <a:ext cx="720080" cy="0"/>
            </a:xfrm>
            <a:prstGeom prst="straightConnector1">
              <a:avLst/>
            </a:prstGeom>
            <a:ln w="28575">
              <a:solidFill>
                <a:srgbClr val="003399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606605" y="1556792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/>
                <a:t>长链接</a:t>
              </a:r>
              <a:endParaRPr lang="zh-CN" altLang="en-US" sz="16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611541" y="1803374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/>
                <a:t>短链接</a:t>
              </a:r>
              <a:endParaRPr lang="zh-CN" altLang="en-US" sz="1600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4788024" y="2636912"/>
            <a:ext cx="2428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r>
              <a:rPr lang="zh-CN" altLang="en-US" sz="1400" dirty="0" smtClean="0"/>
              <a:t>、启动时以注册提供的服务</a:t>
            </a:r>
            <a:endParaRPr lang="zh-CN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1907704" y="2492896"/>
            <a:ext cx="2428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</a:t>
            </a:r>
            <a:r>
              <a:rPr lang="zh-CN" altLang="en-US" sz="1400" dirty="0" smtClean="0"/>
              <a:t>、启动时订阅服务地址列表</a:t>
            </a:r>
            <a:endParaRPr lang="zh-CN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1907704" y="2780928"/>
            <a:ext cx="2428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3</a:t>
            </a:r>
            <a:r>
              <a:rPr lang="zh-CN" altLang="en-US" sz="1400" dirty="0" smtClean="0"/>
              <a:t>、变更时推送服务地址列表</a:t>
            </a:r>
            <a:endParaRPr lang="zh-CN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3182582" y="3316883"/>
            <a:ext cx="2787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</a:t>
            </a:r>
            <a:r>
              <a:rPr lang="zh-CN" altLang="en-US" sz="1400" dirty="0" smtClean="0"/>
              <a:t>、策略控制下调用一个服务地址</a:t>
            </a:r>
            <a:endParaRPr lang="zh-CN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2555776" y="4581128"/>
            <a:ext cx="40446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6</a:t>
            </a:r>
            <a:r>
              <a:rPr lang="zh-CN" altLang="en-US" sz="1400" dirty="0" smtClean="0"/>
              <a:t>、后台定时采集服务调用次数和调用时间等信息</a:t>
            </a:r>
            <a:endParaRPr lang="zh-CN" altLang="en-US" sz="1400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36" grpId="0"/>
      <p:bldP spid="37" grpId="0"/>
      <p:bldP spid="38" grpId="0"/>
      <p:bldP spid="39" grpId="0"/>
      <p:bldP spid="4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分布式中心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Apache</a:t>
            </a:r>
            <a:r>
              <a:rPr lang="zh-CN" altLang="en-US" dirty="0" smtClean="0"/>
              <a:t>顶级项目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大象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)</a:t>
            </a:r>
            <a:r>
              <a:rPr lang="zh-CN" altLang="en-US" dirty="0" smtClean="0"/>
              <a:t> 分布式协调服务控制器</a:t>
            </a:r>
            <a:endParaRPr lang="en-US" altLang="zh-CN" dirty="0" smtClean="0"/>
          </a:p>
          <a:p>
            <a:r>
              <a:rPr lang="zh-CN" altLang="en-US" dirty="0" smtClean="0"/>
              <a:t>分布式服务框架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部署范围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运行在</a:t>
            </a:r>
            <a:r>
              <a:rPr lang="en-US" altLang="zh-CN" dirty="0" smtClean="0"/>
              <a:t>200+ </a:t>
            </a:r>
            <a:r>
              <a:rPr lang="zh-CN" altLang="en-US" dirty="0" smtClean="0"/>
              <a:t>个产品中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为</a:t>
            </a:r>
            <a:r>
              <a:rPr lang="en-US" altLang="zh-CN" dirty="0" smtClean="0"/>
              <a:t>1000+</a:t>
            </a:r>
            <a:r>
              <a:rPr lang="zh-CN" altLang="en-US" dirty="0" smtClean="0"/>
              <a:t>的服务提供支持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涉及到数千台服务器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繁忙程度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最繁忙的单个应用：</a:t>
            </a:r>
            <a:r>
              <a:rPr lang="en-US" altLang="zh-CN" dirty="0" smtClean="0"/>
              <a:t>4</a:t>
            </a:r>
            <a:r>
              <a:rPr lang="zh-CN" altLang="en-US" dirty="0" smtClean="0"/>
              <a:t>亿次</a:t>
            </a:r>
            <a:r>
              <a:rPr lang="en-US" altLang="zh-CN" dirty="0" smtClean="0"/>
              <a:t>/</a:t>
            </a:r>
            <a:r>
              <a:rPr lang="zh-CN" altLang="en-US" dirty="0" smtClean="0"/>
              <a:t>天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累计：</a:t>
            </a:r>
            <a:r>
              <a:rPr lang="en-US" altLang="zh-CN" dirty="0" smtClean="0"/>
              <a:t>10</a:t>
            </a:r>
            <a:r>
              <a:rPr lang="zh-CN" altLang="en-US" dirty="0" smtClean="0"/>
              <a:t>亿次</a:t>
            </a:r>
            <a:r>
              <a:rPr lang="en-US" altLang="zh-CN" dirty="0" smtClean="0"/>
              <a:t>/</a:t>
            </a:r>
            <a:r>
              <a:rPr lang="zh-CN" altLang="en-US" dirty="0" smtClean="0"/>
              <a:t>天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中级架构设计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7668344" y="1247494"/>
            <a:ext cx="972000" cy="435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698824" y="1901115"/>
            <a:ext cx="914400" cy="6126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Agent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698824" y="1274079"/>
            <a:ext cx="914400" cy="6126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Agent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698824" y="4351632"/>
            <a:ext cx="914400" cy="6126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LSF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698824" y="3739003"/>
            <a:ext cx="914400" cy="6126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HPC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698824" y="2513744"/>
            <a:ext cx="914400" cy="6126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Agent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698824" y="3126373"/>
            <a:ext cx="914400" cy="6126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Agent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698258" y="4964261"/>
            <a:ext cx="914400" cy="6126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SGE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13" idx="2"/>
            <a:endCxn id="16" idx="3"/>
          </p:cNvCxnSpPr>
          <p:nvPr/>
        </p:nvCxnSpPr>
        <p:spPr>
          <a:xfrm flipH="1">
            <a:off x="1461486" y="2132856"/>
            <a:ext cx="3110514" cy="1260140"/>
          </a:xfrm>
          <a:prstGeom prst="straightConnector1">
            <a:avLst/>
          </a:prstGeom>
          <a:ln w="28575">
            <a:headEnd type="arrow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3" idx="2"/>
            <a:endCxn id="17" idx="1"/>
          </p:cNvCxnSpPr>
          <p:nvPr/>
        </p:nvCxnSpPr>
        <p:spPr>
          <a:xfrm>
            <a:off x="4572000" y="2132856"/>
            <a:ext cx="3096344" cy="1292638"/>
          </a:xfrm>
          <a:prstGeom prst="straightConnector1">
            <a:avLst/>
          </a:prstGeom>
          <a:ln w="28575">
            <a:headEnd type="arrow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6" idx="3"/>
            <a:endCxn id="28" idx="1"/>
          </p:cNvCxnSpPr>
          <p:nvPr/>
        </p:nvCxnSpPr>
        <p:spPr>
          <a:xfrm>
            <a:off x="1461486" y="3392996"/>
            <a:ext cx="1742362" cy="1369612"/>
          </a:xfrm>
          <a:prstGeom prst="straightConnector1">
            <a:avLst/>
          </a:prstGeom>
          <a:ln w="28575">
            <a:prstDash val="soli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7" idx="1"/>
            <a:endCxn id="8" idx="3"/>
          </p:cNvCxnSpPr>
          <p:nvPr/>
        </p:nvCxnSpPr>
        <p:spPr>
          <a:xfrm flipH="1">
            <a:off x="5982684" y="3425494"/>
            <a:ext cx="1685660" cy="1343226"/>
          </a:xfrm>
          <a:prstGeom prst="straightConnector1">
            <a:avLst/>
          </a:prstGeom>
          <a:ln w="28575">
            <a:prstDash val="soli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组合 75"/>
          <p:cNvGrpSpPr/>
          <p:nvPr/>
        </p:nvGrpSpPr>
        <p:grpSpPr>
          <a:xfrm>
            <a:off x="3923928" y="1192984"/>
            <a:ext cx="1296144" cy="939872"/>
            <a:chOff x="3707904" y="904952"/>
            <a:chExt cx="1296144" cy="939872"/>
          </a:xfrm>
        </p:grpSpPr>
        <p:sp>
          <p:nvSpPr>
            <p:cNvPr id="13" name="矩形 12"/>
            <p:cNvSpPr/>
            <p:nvPr/>
          </p:nvSpPr>
          <p:spPr>
            <a:xfrm>
              <a:off x="3707904" y="908720"/>
              <a:ext cx="1296144" cy="9361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3707904" y="904952"/>
              <a:ext cx="1296144" cy="4404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 smtClean="0">
                  <a:solidFill>
                    <a:schemeClr val="tx1"/>
                  </a:solidFill>
                </a:rPr>
                <a:t>分布式中心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3707904" y="1340768"/>
              <a:ext cx="648000" cy="5040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solidFill>
                    <a:schemeClr val="tx1"/>
                  </a:solidFill>
                </a:rPr>
                <a:t>注册</a:t>
              </a:r>
              <a:endParaRPr lang="en-US" altLang="zh-CN" sz="12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200" b="1" dirty="0" smtClean="0">
                  <a:solidFill>
                    <a:schemeClr val="tx1"/>
                  </a:solidFill>
                </a:rPr>
                <a:t>中心</a:t>
              </a:r>
              <a:endParaRPr lang="en-US" altLang="zh-CN" sz="12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4355976" y="1340768"/>
              <a:ext cx="648000" cy="5040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solidFill>
                    <a:schemeClr val="tx1"/>
                  </a:solidFill>
                </a:rPr>
                <a:t>控制</a:t>
              </a:r>
              <a:endParaRPr lang="en-US" altLang="zh-CN" sz="12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200" b="1" dirty="0" smtClean="0">
                  <a:solidFill>
                    <a:schemeClr val="tx1"/>
                  </a:solidFill>
                </a:rPr>
                <a:t>中心</a:t>
              </a:r>
              <a:endParaRPr lang="en-US" altLang="zh-CN" sz="1200" b="1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63" name="直接箭头连接符 62"/>
          <p:cNvCxnSpPr>
            <a:stCxn id="4" idx="0"/>
          </p:cNvCxnSpPr>
          <p:nvPr/>
        </p:nvCxnSpPr>
        <p:spPr>
          <a:xfrm flipH="1" flipV="1">
            <a:off x="4572000" y="2132856"/>
            <a:ext cx="21448" cy="7514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518286" y="1268760"/>
            <a:ext cx="943200" cy="42484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467544" y="1318529"/>
            <a:ext cx="1008112" cy="3787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</a:rPr>
              <a:t>外部系统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22754" y="2588607"/>
            <a:ext cx="936000" cy="3471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数据管理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22754" y="4922574"/>
            <a:ext cx="936000" cy="3471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某某系统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22754" y="4144585"/>
            <a:ext cx="936000" cy="3471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某某系统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22754" y="3366596"/>
            <a:ext cx="936000" cy="3471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某某系统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22754" y="1810617"/>
            <a:ext cx="936000" cy="3471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流程管理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03848" y="2884336"/>
            <a:ext cx="2779200" cy="342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635896" y="5427459"/>
            <a:ext cx="1908000" cy="2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任务队列</a:t>
            </a:r>
            <a:r>
              <a:rPr lang="en-US" altLang="zh-CN" sz="1600" dirty="0" smtClean="0">
                <a:solidFill>
                  <a:schemeClr val="tx1"/>
                </a:solidFill>
              </a:rPr>
              <a:t>Queue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35896" y="5726716"/>
            <a:ext cx="1908000" cy="2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分布式缓存</a:t>
            </a:r>
            <a:r>
              <a:rPr lang="en-US" altLang="zh-CN" sz="1600" dirty="0" smtClean="0">
                <a:solidFill>
                  <a:schemeClr val="tx1"/>
                </a:solidFill>
              </a:rPr>
              <a:t>Cache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35896" y="6019562"/>
            <a:ext cx="1908000" cy="2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数据库</a:t>
            </a:r>
            <a:r>
              <a:rPr lang="en-US" altLang="zh-CN" sz="1600" dirty="0" smtClean="0">
                <a:solidFill>
                  <a:schemeClr val="tx1"/>
                </a:solidFill>
              </a:rPr>
              <a:t>DB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50636" y="3231520"/>
            <a:ext cx="432048" cy="307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分布式服务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46529" y="4256213"/>
            <a:ext cx="190800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流程引擎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593266" y="4774752"/>
            <a:ext cx="936000" cy="64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调度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监控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203848" y="3225408"/>
            <a:ext cx="432048" cy="307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分布式服务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649544" y="4774752"/>
            <a:ext cx="936000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任务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调度</a:t>
            </a:r>
            <a:endParaRPr lang="en-US" altLang="zh-CN" sz="1600" dirty="0" smtClean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635896" y="3741522"/>
            <a:ext cx="648072" cy="50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优化组件</a:t>
            </a:r>
            <a:endParaRPr lang="en-US" altLang="zh-CN" sz="1400" dirty="0" smtClean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283968" y="3741522"/>
            <a:ext cx="61200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循环组件</a:t>
            </a:r>
            <a:endParaRPr lang="en-US" altLang="zh-CN" sz="1400" dirty="0" smtClean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900213" y="3741522"/>
            <a:ext cx="64800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CMD</a:t>
            </a: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组件</a:t>
            </a:r>
            <a:endParaRPr lang="en-US" altLang="zh-CN" sz="1400" dirty="0" smtClean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635896" y="3229258"/>
            <a:ext cx="190800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流程定义</a:t>
            </a:r>
            <a:r>
              <a:rPr lang="en-US" altLang="zh-CN" dirty="0" smtClean="0">
                <a:solidFill>
                  <a:schemeClr val="tx1"/>
                </a:solidFill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</a:rPr>
              <a:t>解析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3419872" y="2852936"/>
            <a:ext cx="2304256" cy="39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统一运行系统集群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 rot="19312679">
            <a:off x="6298908" y="386139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服务调用</a:t>
            </a:r>
            <a:endParaRPr lang="zh-CN" altLang="en-US" sz="1400" dirty="0"/>
          </a:p>
        </p:txBody>
      </p:sp>
      <p:sp>
        <p:nvSpPr>
          <p:cNvPr id="54" name="TextBox 53"/>
          <p:cNvSpPr txBox="1"/>
          <p:nvPr/>
        </p:nvSpPr>
        <p:spPr>
          <a:xfrm rot="2250890">
            <a:off x="1926917" y="379791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服务调用</a:t>
            </a:r>
            <a:endParaRPr lang="zh-CN" altLang="en-US" sz="1400" dirty="0"/>
          </a:p>
        </p:txBody>
      </p:sp>
      <p:sp>
        <p:nvSpPr>
          <p:cNvPr id="57" name="TextBox 56"/>
          <p:cNvSpPr txBox="1"/>
          <p:nvPr/>
        </p:nvSpPr>
        <p:spPr>
          <a:xfrm rot="20246178">
            <a:off x="1979565" y="2553564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服务订阅消息推送</a:t>
            </a:r>
            <a:endParaRPr lang="zh-CN" altLang="en-US" sz="1400" dirty="0"/>
          </a:p>
        </p:txBody>
      </p:sp>
      <p:sp>
        <p:nvSpPr>
          <p:cNvPr id="75" name="TextBox 74"/>
          <p:cNvSpPr txBox="1"/>
          <p:nvPr/>
        </p:nvSpPr>
        <p:spPr>
          <a:xfrm rot="1366204">
            <a:off x="5402919" y="2531501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服务订阅消息推送</a:t>
            </a:r>
            <a:endParaRPr lang="zh-CN" altLang="en-US" sz="1400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850106"/>
          </a:xfrm>
        </p:spPr>
        <p:txBody>
          <a:bodyPr/>
          <a:lstStyle/>
          <a:p>
            <a:r>
              <a:rPr lang="zh-CN" altLang="en-US" dirty="0" smtClean="0"/>
              <a:t>中级架构网络拓扑图</a:t>
            </a:r>
            <a:endParaRPr lang="zh-CN" altLang="en-US" dirty="0"/>
          </a:p>
        </p:txBody>
      </p:sp>
      <p:grpSp>
        <p:nvGrpSpPr>
          <p:cNvPr id="76" name="组合 75"/>
          <p:cNvGrpSpPr/>
          <p:nvPr/>
        </p:nvGrpSpPr>
        <p:grpSpPr>
          <a:xfrm>
            <a:off x="507755" y="908720"/>
            <a:ext cx="8605521" cy="5180582"/>
            <a:chOff x="507755" y="908720"/>
            <a:chExt cx="8605521" cy="5180582"/>
          </a:xfrm>
        </p:grpSpPr>
        <p:sp>
          <p:nvSpPr>
            <p:cNvPr id="51" name="Line 12"/>
            <p:cNvSpPr>
              <a:spLocks noChangeShapeType="1"/>
            </p:cNvSpPr>
            <p:nvPr/>
          </p:nvSpPr>
          <p:spPr bwMode="auto">
            <a:xfrm flipH="1">
              <a:off x="1032975" y="3140967"/>
              <a:ext cx="600447" cy="391939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AutoShape 10"/>
            <p:cNvSpPr>
              <a:spLocks noChangeArrowheads="1"/>
            </p:cNvSpPr>
            <p:nvPr/>
          </p:nvSpPr>
          <p:spPr bwMode="auto">
            <a:xfrm>
              <a:off x="4776149" y="2936061"/>
              <a:ext cx="2448000" cy="1512000"/>
            </a:xfrm>
            <a:prstGeom prst="diamond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" name="Line 12"/>
            <p:cNvSpPr>
              <a:spLocks noChangeShapeType="1"/>
            </p:cNvSpPr>
            <p:nvPr/>
          </p:nvSpPr>
          <p:spPr bwMode="auto">
            <a:xfrm>
              <a:off x="6641182" y="4058022"/>
              <a:ext cx="792088" cy="504056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12"/>
            <p:cNvSpPr>
              <a:spLocks noChangeShapeType="1"/>
            </p:cNvSpPr>
            <p:nvPr/>
          </p:nvSpPr>
          <p:spPr bwMode="auto">
            <a:xfrm flipH="1">
              <a:off x="3398606" y="4458378"/>
              <a:ext cx="432048" cy="288032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12"/>
            <p:cNvSpPr>
              <a:spLocks noChangeShapeType="1"/>
            </p:cNvSpPr>
            <p:nvPr/>
          </p:nvSpPr>
          <p:spPr bwMode="auto">
            <a:xfrm flipH="1">
              <a:off x="5141240" y="5521000"/>
              <a:ext cx="432048" cy="288032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12"/>
            <p:cNvSpPr>
              <a:spLocks noChangeShapeType="1"/>
            </p:cNvSpPr>
            <p:nvPr/>
          </p:nvSpPr>
          <p:spPr bwMode="auto">
            <a:xfrm flipH="1">
              <a:off x="8028384" y="2492896"/>
              <a:ext cx="576064" cy="432048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 flipH="1">
              <a:off x="6660232" y="1700808"/>
              <a:ext cx="576064" cy="432048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12"/>
            <p:cNvSpPr>
              <a:spLocks noChangeShapeType="1"/>
            </p:cNvSpPr>
            <p:nvPr/>
          </p:nvSpPr>
          <p:spPr bwMode="auto">
            <a:xfrm flipH="1">
              <a:off x="4283968" y="4005064"/>
              <a:ext cx="1080120" cy="72008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12"/>
            <p:cNvSpPr>
              <a:spLocks noChangeShapeType="1"/>
            </p:cNvSpPr>
            <p:nvPr/>
          </p:nvSpPr>
          <p:spPr bwMode="auto">
            <a:xfrm flipH="1">
              <a:off x="2153203" y="1362034"/>
              <a:ext cx="3168351" cy="2088232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12"/>
            <p:cNvSpPr>
              <a:spLocks noChangeShapeType="1"/>
            </p:cNvSpPr>
            <p:nvPr/>
          </p:nvSpPr>
          <p:spPr bwMode="auto">
            <a:xfrm>
              <a:off x="4020444" y="2445396"/>
              <a:ext cx="1368152" cy="864096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12"/>
            <p:cNvSpPr>
              <a:spLocks noChangeShapeType="1"/>
            </p:cNvSpPr>
            <p:nvPr/>
          </p:nvSpPr>
          <p:spPr bwMode="auto">
            <a:xfrm flipH="1">
              <a:off x="4860032" y="2965888"/>
              <a:ext cx="1080120" cy="72008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12"/>
            <p:cNvSpPr>
              <a:spLocks noChangeShapeType="1"/>
            </p:cNvSpPr>
            <p:nvPr/>
          </p:nvSpPr>
          <p:spPr bwMode="auto">
            <a:xfrm>
              <a:off x="5940152" y="2924944"/>
              <a:ext cx="1143744" cy="711696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12"/>
            <p:cNvSpPr>
              <a:spLocks noChangeShapeType="1"/>
            </p:cNvSpPr>
            <p:nvPr/>
          </p:nvSpPr>
          <p:spPr bwMode="auto">
            <a:xfrm>
              <a:off x="4860032" y="3717032"/>
              <a:ext cx="1143744" cy="711696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12"/>
            <p:cNvSpPr>
              <a:spLocks noChangeShapeType="1"/>
            </p:cNvSpPr>
            <p:nvPr/>
          </p:nvSpPr>
          <p:spPr bwMode="auto">
            <a:xfrm flipH="1">
              <a:off x="6025808" y="3645024"/>
              <a:ext cx="1210488" cy="798912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5" name="Picture 80" descr="AR28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82612" y="3221186"/>
              <a:ext cx="894238" cy="576312"/>
            </a:xfrm>
            <a:prstGeom prst="rect">
              <a:avLst/>
            </a:prstGeom>
            <a:noFill/>
          </p:spPr>
        </p:pic>
        <p:pic>
          <p:nvPicPr>
            <p:cNvPr id="8" name="Picture 51" descr="serve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644008" y="3140968"/>
              <a:ext cx="526101" cy="756270"/>
            </a:xfrm>
            <a:prstGeom prst="rect">
              <a:avLst/>
            </a:prstGeom>
            <a:noFill/>
          </p:spPr>
        </p:pic>
        <p:pic>
          <p:nvPicPr>
            <p:cNvPr id="10" name="Picture 51" descr="serve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52120" y="2492896"/>
              <a:ext cx="526101" cy="756270"/>
            </a:xfrm>
            <a:prstGeom prst="rect">
              <a:avLst/>
            </a:prstGeom>
            <a:noFill/>
          </p:spPr>
        </p:pic>
        <p:pic>
          <p:nvPicPr>
            <p:cNvPr id="11" name="Picture 51" descr="serve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04248" y="3140968"/>
              <a:ext cx="526101" cy="756270"/>
            </a:xfrm>
            <a:prstGeom prst="rect">
              <a:avLst/>
            </a:prstGeom>
            <a:noFill/>
          </p:spPr>
        </p:pic>
        <p:sp>
          <p:nvSpPr>
            <p:cNvPr id="14" name="Line 20"/>
            <p:cNvSpPr>
              <a:spLocks noChangeShapeType="1"/>
            </p:cNvSpPr>
            <p:nvPr/>
          </p:nvSpPr>
          <p:spPr bwMode="auto">
            <a:xfrm>
              <a:off x="1619672" y="3140968"/>
              <a:ext cx="3960440" cy="2376264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5" name="Picture 36" descr="网桥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644008" y="4077072"/>
              <a:ext cx="592897" cy="432048"/>
            </a:xfrm>
            <a:prstGeom prst="rect">
              <a:avLst/>
            </a:prstGeom>
            <a:noFill/>
          </p:spPr>
        </p:pic>
        <p:pic>
          <p:nvPicPr>
            <p:cNvPr id="18" name="Picture 184" descr="router-high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491880" y="1988840"/>
              <a:ext cx="720080" cy="667916"/>
            </a:xfrm>
            <a:prstGeom prst="rect">
              <a:avLst/>
            </a:prstGeom>
            <a:noFill/>
          </p:spPr>
        </p:pic>
        <p:pic>
          <p:nvPicPr>
            <p:cNvPr id="19" name="Picture 67" descr="manager_server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876256" y="908720"/>
              <a:ext cx="720080" cy="1143050"/>
            </a:xfrm>
            <a:prstGeom prst="rect">
              <a:avLst/>
            </a:prstGeom>
            <a:noFill/>
          </p:spPr>
        </p:pic>
        <p:pic>
          <p:nvPicPr>
            <p:cNvPr id="20" name="Picture 55" descr="ICP_server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8100392" y="1988840"/>
              <a:ext cx="672480" cy="792088"/>
            </a:xfrm>
            <a:prstGeom prst="rect">
              <a:avLst/>
            </a:prstGeom>
            <a:noFill/>
          </p:spPr>
        </p:pic>
        <p:pic>
          <p:nvPicPr>
            <p:cNvPr id="21" name="Picture 30" descr="磁盘阵列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7092280" y="4221088"/>
              <a:ext cx="702276" cy="720080"/>
            </a:xfrm>
            <a:prstGeom prst="rect">
              <a:avLst/>
            </a:prstGeom>
            <a:noFill/>
          </p:spPr>
        </p:pic>
        <p:pic>
          <p:nvPicPr>
            <p:cNvPr id="9" name="Picture 51" descr="serve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868144" y="3789040"/>
              <a:ext cx="526101" cy="756270"/>
            </a:xfrm>
            <a:prstGeom prst="rect">
              <a:avLst/>
            </a:prstGeom>
            <a:noFill/>
          </p:spPr>
        </p:pic>
        <p:sp>
          <p:nvSpPr>
            <p:cNvPr id="46" name="Line 20"/>
            <p:cNvSpPr>
              <a:spLocks noChangeShapeType="1"/>
            </p:cNvSpPr>
            <p:nvPr/>
          </p:nvSpPr>
          <p:spPr bwMode="auto">
            <a:xfrm>
              <a:off x="5313346" y="1351401"/>
              <a:ext cx="2736304" cy="1584176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12"/>
            <p:cNvSpPr>
              <a:spLocks noChangeShapeType="1"/>
            </p:cNvSpPr>
            <p:nvPr/>
          </p:nvSpPr>
          <p:spPr bwMode="auto">
            <a:xfrm flipH="1">
              <a:off x="6447450" y="2586170"/>
              <a:ext cx="1008112" cy="648072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22" name="Picture 36" descr="网桥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710974" y="2673779"/>
              <a:ext cx="592897" cy="432048"/>
            </a:xfrm>
            <a:prstGeom prst="rect">
              <a:avLst/>
            </a:prstGeom>
            <a:noFill/>
          </p:spPr>
        </p:pic>
        <p:sp>
          <p:nvSpPr>
            <p:cNvPr id="52" name="Line 12"/>
            <p:cNvSpPr>
              <a:spLocks noChangeShapeType="1"/>
            </p:cNvSpPr>
            <p:nvPr/>
          </p:nvSpPr>
          <p:spPr bwMode="auto">
            <a:xfrm flipH="1">
              <a:off x="1866280" y="3555074"/>
              <a:ext cx="432048" cy="288032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12"/>
            <p:cNvSpPr>
              <a:spLocks noChangeShapeType="1"/>
            </p:cNvSpPr>
            <p:nvPr/>
          </p:nvSpPr>
          <p:spPr bwMode="auto">
            <a:xfrm flipH="1">
              <a:off x="2617151" y="4000839"/>
              <a:ext cx="432048" cy="288032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4" name="Picture 80" descr="AR28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02095" y="3645024"/>
              <a:ext cx="894238" cy="576312"/>
            </a:xfrm>
            <a:prstGeom prst="rect">
              <a:avLst/>
            </a:prstGeom>
            <a:noFill/>
          </p:spPr>
        </p:pic>
        <p:pic>
          <p:nvPicPr>
            <p:cNvPr id="6" name="Picture 80" descr="AR28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21578" y="4076824"/>
              <a:ext cx="894238" cy="576312"/>
            </a:xfrm>
            <a:prstGeom prst="rect">
              <a:avLst/>
            </a:prstGeom>
            <a:noFill/>
          </p:spPr>
        </p:pic>
        <p:sp>
          <p:nvSpPr>
            <p:cNvPr id="54" name="Line 12"/>
            <p:cNvSpPr>
              <a:spLocks noChangeShapeType="1"/>
            </p:cNvSpPr>
            <p:nvPr/>
          </p:nvSpPr>
          <p:spPr bwMode="auto">
            <a:xfrm flipH="1">
              <a:off x="4248343" y="4976793"/>
              <a:ext cx="432048" cy="288032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6" name="Group 92"/>
            <p:cNvGrpSpPr>
              <a:grpSpLocks/>
            </p:cNvGrpSpPr>
            <p:nvPr/>
          </p:nvGrpSpPr>
          <p:grpSpPr bwMode="auto">
            <a:xfrm>
              <a:off x="2949155" y="4581128"/>
              <a:ext cx="750888" cy="500062"/>
              <a:chOff x="1791" y="2299"/>
              <a:chExt cx="473" cy="315"/>
            </a:xfrm>
          </p:grpSpPr>
          <p:pic>
            <p:nvPicPr>
              <p:cNvPr id="27" name="Picture 93" descr="assistant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1791" y="2299"/>
                <a:ext cx="473" cy="31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>
                <a:outerShdw dist="63500" dir="2212194" algn="ctr" rotWithShape="0">
                  <a:srgbClr val="808080">
                    <a:alpha val="50000"/>
                  </a:srgbClr>
                </a:outerShdw>
              </a:effectLst>
            </p:spPr>
          </p:pic>
          <p:sp>
            <p:nvSpPr>
              <p:cNvPr id="28" name="Text Box 94"/>
              <p:cNvSpPr txBox="1">
                <a:spLocks noChangeArrowheads="1"/>
              </p:cNvSpPr>
              <p:nvPr/>
            </p:nvSpPr>
            <p:spPr bwMode="auto">
              <a:xfrm>
                <a:off x="1909" y="2367"/>
                <a:ext cx="239" cy="14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fontAlgn="b"/>
                <a:r>
                  <a:rPr kumimoji="1" lang="en-US" altLang="zh-CN" sz="900" b="1" dirty="0" smtClean="0">
                    <a:solidFill>
                      <a:schemeClr val="bg1"/>
                    </a:solidFill>
                    <a:ea typeface="方正黑体简体" pitchFamily="65" charset="-122"/>
                  </a:rPr>
                  <a:t>HPC</a:t>
                </a:r>
                <a:endParaRPr kumimoji="1" lang="en-US" altLang="zh-CN" sz="900" b="1" dirty="0">
                  <a:solidFill>
                    <a:schemeClr val="bg1"/>
                  </a:solidFill>
                  <a:ea typeface="方正黑体简体" pitchFamily="65" charset="-122"/>
                </a:endParaRPr>
              </a:p>
            </p:txBody>
          </p:sp>
        </p:grpSp>
        <p:grpSp>
          <p:nvGrpSpPr>
            <p:cNvPr id="29" name="Group 92"/>
            <p:cNvGrpSpPr>
              <a:grpSpLocks/>
            </p:cNvGrpSpPr>
            <p:nvPr/>
          </p:nvGrpSpPr>
          <p:grpSpPr bwMode="auto">
            <a:xfrm>
              <a:off x="3813255" y="5085184"/>
              <a:ext cx="750889" cy="500062"/>
              <a:chOff x="1791" y="2299"/>
              <a:chExt cx="473" cy="315"/>
            </a:xfrm>
          </p:grpSpPr>
          <p:pic>
            <p:nvPicPr>
              <p:cNvPr id="30" name="Picture 93" descr="assistant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1791" y="2299"/>
                <a:ext cx="473" cy="31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>
                <a:outerShdw dist="63500" dir="2212194" algn="ctr" rotWithShape="0">
                  <a:srgbClr val="808080">
                    <a:alpha val="50000"/>
                  </a:srgbClr>
                </a:outerShdw>
              </a:effectLst>
            </p:spPr>
          </p:pic>
          <p:sp>
            <p:nvSpPr>
              <p:cNvPr id="31" name="Text Box 94"/>
              <p:cNvSpPr txBox="1">
                <a:spLocks noChangeArrowheads="1"/>
              </p:cNvSpPr>
              <p:nvPr/>
            </p:nvSpPr>
            <p:spPr bwMode="auto">
              <a:xfrm>
                <a:off x="1944" y="2367"/>
                <a:ext cx="214" cy="14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fontAlgn="b"/>
                <a:r>
                  <a:rPr kumimoji="1" lang="en-US" altLang="zh-CN" sz="900" b="1" dirty="0" smtClean="0">
                    <a:solidFill>
                      <a:schemeClr val="bg1"/>
                    </a:solidFill>
                    <a:ea typeface="方正黑体简体" pitchFamily="65" charset="-122"/>
                  </a:rPr>
                  <a:t>LSF</a:t>
                </a:r>
                <a:endParaRPr kumimoji="1" lang="en-US" altLang="zh-CN" sz="900" b="1" dirty="0">
                  <a:solidFill>
                    <a:schemeClr val="bg1"/>
                  </a:solidFill>
                  <a:ea typeface="方正黑体简体" pitchFamily="65" charset="-122"/>
                </a:endParaRPr>
              </a:p>
            </p:txBody>
          </p:sp>
        </p:grpSp>
        <p:grpSp>
          <p:nvGrpSpPr>
            <p:cNvPr id="32" name="Group 92"/>
            <p:cNvGrpSpPr>
              <a:grpSpLocks/>
            </p:cNvGrpSpPr>
            <p:nvPr/>
          </p:nvGrpSpPr>
          <p:grpSpPr bwMode="auto">
            <a:xfrm>
              <a:off x="4749355" y="5589240"/>
              <a:ext cx="750888" cy="500062"/>
              <a:chOff x="1791" y="2299"/>
              <a:chExt cx="473" cy="315"/>
            </a:xfrm>
          </p:grpSpPr>
          <p:pic>
            <p:nvPicPr>
              <p:cNvPr id="33" name="Picture 93" descr="assistant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1791" y="2299"/>
                <a:ext cx="473" cy="31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>
                <a:outerShdw dist="63500" dir="2212194" algn="ctr" rotWithShape="0">
                  <a:srgbClr val="808080">
                    <a:alpha val="50000"/>
                  </a:srgbClr>
                </a:outerShdw>
              </a:effectLst>
            </p:spPr>
          </p:pic>
          <p:sp>
            <p:nvSpPr>
              <p:cNvPr id="34" name="Text Box 94"/>
              <p:cNvSpPr txBox="1">
                <a:spLocks noChangeArrowheads="1"/>
              </p:cNvSpPr>
              <p:nvPr/>
            </p:nvSpPr>
            <p:spPr bwMode="auto">
              <a:xfrm>
                <a:off x="1899" y="2367"/>
                <a:ext cx="232" cy="14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fontAlgn="b"/>
                <a:r>
                  <a:rPr kumimoji="1" lang="en-US" altLang="zh-CN" sz="900" b="1" dirty="0" smtClean="0">
                    <a:solidFill>
                      <a:schemeClr val="bg1"/>
                    </a:solidFill>
                    <a:ea typeface="方正黑体简体" pitchFamily="65" charset="-122"/>
                  </a:rPr>
                  <a:t>SGE</a:t>
                </a:r>
                <a:endParaRPr kumimoji="1" lang="en-US" altLang="zh-CN" sz="900" b="1" dirty="0">
                  <a:solidFill>
                    <a:schemeClr val="bg1"/>
                  </a:solidFill>
                  <a:ea typeface="方正黑体简体" pitchFamily="65" charset="-122"/>
                </a:endParaRPr>
              </a:p>
            </p:txBody>
          </p:sp>
        </p:grpSp>
        <p:sp>
          <p:nvSpPr>
            <p:cNvPr id="58" name="Text Box 63"/>
            <p:cNvSpPr txBox="1">
              <a:spLocks noChangeArrowheads="1"/>
            </p:cNvSpPr>
            <p:nvPr/>
          </p:nvSpPr>
          <p:spPr bwMode="auto">
            <a:xfrm rot="19569257">
              <a:off x="4672024" y="4355467"/>
              <a:ext cx="954107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b"/>
              <a:r>
                <a:rPr kumimoji="1" lang="zh-CN" altLang="en-US" sz="1000" dirty="0" smtClean="0">
                  <a:ea typeface="黑体" pitchFamily="2" charset="-122"/>
                </a:rPr>
                <a:t>分布式服务层</a:t>
              </a:r>
              <a:endParaRPr kumimoji="1" lang="en-US" altLang="zh-CN" sz="1000" dirty="0">
                <a:ea typeface="黑体" pitchFamily="2" charset="-122"/>
              </a:endParaRPr>
            </a:p>
          </p:txBody>
        </p:sp>
        <p:sp>
          <p:nvSpPr>
            <p:cNvPr id="59" name="Text Box 63"/>
            <p:cNvSpPr txBox="1">
              <a:spLocks noChangeArrowheads="1"/>
            </p:cNvSpPr>
            <p:nvPr/>
          </p:nvSpPr>
          <p:spPr bwMode="auto">
            <a:xfrm rot="19288295">
              <a:off x="3059625" y="1824161"/>
              <a:ext cx="825867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b"/>
              <a:r>
                <a:rPr kumimoji="1" lang="zh-CN" altLang="en-US" sz="1000" dirty="0" smtClean="0">
                  <a:ea typeface="黑体" pitchFamily="2" charset="-122"/>
                </a:rPr>
                <a:t>分布式中心</a:t>
              </a:r>
              <a:endParaRPr kumimoji="1" lang="en-US" altLang="zh-CN" sz="1000" dirty="0">
                <a:ea typeface="黑体" pitchFamily="2" charset="-122"/>
              </a:endParaRPr>
            </a:p>
          </p:txBody>
        </p:sp>
        <p:sp>
          <p:nvSpPr>
            <p:cNvPr id="60" name="Text Box 63"/>
            <p:cNvSpPr txBox="1">
              <a:spLocks noChangeArrowheads="1"/>
            </p:cNvSpPr>
            <p:nvPr/>
          </p:nvSpPr>
          <p:spPr bwMode="auto">
            <a:xfrm rot="1804868">
              <a:off x="507755" y="3560758"/>
              <a:ext cx="49404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b"/>
              <a:r>
                <a:rPr kumimoji="1" lang="en-US" altLang="zh-CN" sz="1000" dirty="0" smtClean="0">
                  <a:ea typeface="黑体" pitchFamily="2" charset="-122"/>
                </a:rPr>
                <a:t>Agent</a:t>
              </a:r>
              <a:endParaRPr kumimoji="1" lang="en-US" altLang="zh-CN" sz="1000" dirty="0">
                <a:ea typeface="黑体" pitchFamily="2" charset="-122"/>
              </a:endParaRPr>
            </a:p>
          </p:txBody>
        </p:sp>
        <p:sp>
          <p:nvSpPr>
            <p:cNvPr id="65" name="Text Box 63"/>
            <p:cNvSpPr txBox="1">
              <a:spLocks noChangeArrowheads="1"/>
            </p:cNvSpPr>
            <p:nvPr/>
          </p:nvSpPr>
          <p:spPr bwMode="auto">
            <a:xfrm rot="1804868">
              <a:off x="1216061" y="3989548"/>
              <a:ext cx="49404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b"/>
              <a:r>
                <a:rPr kumimoji="1" lang="en-US" altLang="zh-CN" sz="1000" dirty="0" smtClean="0">
                  <a:ea typeface="黑体" pitchFamily="2" charset="-122"/>
                </a:rPr>
                <a:t>Agent</a:t>
              </a:r>
              <a:endParaRPr kumimoji="1" lang="en-US" altLang="zh-CN" sz="1000" dirty="0">
                <a:ea typeface="黑体" pitchFamily="2" charset="-122"/>
              </a:endParaRPr>
            </a:p>
          </p:txBody>
        </p:sp>
        <p:sp>
          <p:nvSpPr>
            <p:cNvPr id="66" name="Text Box 63"/>
            <p:cNvSpPr txBox="1">
              <a:spLocks noChangeArrowheads="1"/>
            </p:cNvSpPr>
            <p:nvPr/>
          </p:nvSpPr>
          <p:spPr bwMode="auto">
            <a:xfrm rot="1804868">
              <a:off x="1968039" y="4419174"/>
              <a:ext cx="49404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b"/>
              <a:r>
                <a:rPr kumimoji="1" lang="en-US" altLang="zh-CN" sz="1000" dirty="0" smtClean="0">
                  <a:ea typeface="黑体" pitchFamily="2" charset="-122"/>
                </a:rPr>
                <a:t>Agent</a:t>
              </a:r>
              <a:endParaRPr kumimoji="1" lang="en-US" altLang="zh-CN" sz="1000" dirty="0">
                <a:ea typeface="黑体" pitchFamily="2" charset="-122"/>
              </a:endParaRPr>
            </a:p>
          </p:txBody>
        </p:sp>
        <p:sp>
          <p:nvSpPr>
            <p:cNvPr id="69" name="Text Box 63"/>
            <p:cNvSpPr txBox="1">
              <a:spLocks noChangeArrowheads="1"/>
            </p:cNvSpPr>
            <p:nvPr/>
          </p:nvSpPr>
          <p:spPr bwMode="auto">
            <a:xfrm rot="19569257">
              <a:off x="6290342" y="2564241"/>
              <a:ext cx="954107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b"/>
              <a:r>
                <a:rPr kumimoji="1" lang="zh-CN" altLang="en-US" sz="1000" dirty="0" smtClean="0">
                  <a:ea typeface="黑体" pitchFamily="2" charset="-122"/>
                </a:rPr>
                <a:t>分布式服务层</a:t>
              </a:r>
              <a:endParaRPr kumimoji="1" lang="en-US" altLang="zh-CN" sz="1000" dirty="0">
                <a:ea typeface="黑体" pitchFamily="2" charset="-122"/>
              </a:endParaRPr>
            </a:p>
          </p:txBody>
        </p:sp>
        <p:sp>
          <p:nvSpPr>
            <p:cNvPr id="70" name="Text Box 63"/>
            <p:cNvSpPr txBox="1">
              <a:spLocks noChangeArrowheads="1"/>
            </p:cNvSpPr>
            <p:nvPr/>
          </p:nvSpPr>
          <p:spPr bwMode="auto">
            <a:xfrm rot="19569257">
              <a:off x="7392693" y="4740901"/>
              <a:ext cx="569387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b"/>
              <a:r>
                <a:rPr kumimoji="1" lang="zh-CN" altLang="en-US" sz="1000" dirty="0" smtClean="0">
                  <a:ea typeface="黑体" pitchFamily="2" charset="-122"/>
                </a:rPr>
                <a:t>数据库</a:t>
              </a:r>
              <a:endParaRPr kumimoji="1" lang="en-US" altLang="zh-CN" sz="1000" dirty="0">
                <a:ea typeface="黑体" pitchFamily="2" charset="-122"/>
              </a:endParaRPr>
            </a:p>
          </p:txBody>
        </p:sp>
        <p:sp>
          <p:nvSpPr>
            <p:cNvPr id="73" name="Text Box 63"/>
            <p:cNvSpPr txBox="1">
              <a:spLocks noChangeArrowheads="1"/>
            </p:cNvSpPr>
            <p:nvPr/>
          </p:nvSpPr>
          <p:spPr bwMode="auto">
            <a:xfrm rot="19216222">
              <a:off x="7325971" y="1908139"/>
              <a:ext cx="697627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b"/>
              <a:r>
                <a:rPr kumimoji="1" lang="zh-CN" altLang="en-US" sz="1000" dirty="0" smtClean="0">
                  <a:ea typeface="黑体" pitchFamily="2" charset="-122"/>
                </a:rPr>
                <a:t>流程管理</a:t>
              </a:r>
              <a:endParaRPr kumimoji="1" lang="en-US" altLang="zh-CN" sz="1000" dirty="0">
                <a:ea typeface="黑体" pitchFamily="2" charset="-122"/>
              </a:endParaRPr>
            </a:p>
          </p:txBody>
        </p:sp>
        <p:sp>
          <p:nvSpPr>
            <p:cNvPr id="74" name="Text Box 63"/>
            <p:cNvSpPr txBox="1">
              <a:spLocks noChangeArrowheads="1"/>
            </p:cNvSpPr>
            <p:nvPr/>
          </p:nvSpPr>
          <p:spPr bwMode="auto">
            <a:xfrm rot="19569257">
              <a:off x="8415649" y="2682728"/>
              <a:ext cx="697627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b"/>
              <a:r>
                <a:rPr kumimoji="1" lang="zh-CN" altLang="en-US" sz="1000" dirty="0" smtClean="0">
                  <a:ea typeface="黑体" pitchFamily="2" charset="-122"/>
                </a:rPr>
                <a:t>数据管理</a:t>
              </a:r>
              <a:endParaRPr kumimoji="1" lang="en-US" altLang="zh-CN" sz="1000" dirty="0">
                <a:ea typeface="黑体" pitchFamily="2" charset="-122"/>
              </a:endParaRPr>
            </a:p>
          </p:txBody>
        </p:sp>
        <p:sp>
          <p:nvSpPr>
            <p:cNvPr id="75" name="Text Box 63"/>
            <p:cNvSpPr txBox="1">
              <a:spLocks noChangeArrowheads="1"/>
            </p:cNvSpPr>
            <p:nvPr/>
          </p:nvSpPr>
          <p:spPr bwMode="auto">
            <a:xfrm>
              <a:off x="5673386" y="3388891"/>
              <a:ext cx="697627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b"/>
              <a:r>
                <a:rPr kumimoji="1" lang="zh-CN" altLang="en-US" sz="1000" dirty="0" smtClean="0">
                  <a:ea typeface="黑体" pitchFamily="2" charset="-122"/>
                </a:rPr>
                <a:t>统一运行</a:t>
              </a:r>
              <a:endParaRPr kumimoji="1" lang="en-US" altLang="zh-CN" sz="1000" dirty="0" smtClean="0">
                <a:ea typeface="黑体" pitchFamily="2" charset="-122"/>
              </a:endParaRPr>
            </a:p>
            <a:p>
              <a:pPr fontAlgn="b"/>
              <a:r>
                <a:rPr kumimoji="1" lang="zh-CN" altLang="en-US" sz="1000" dirty="0" smtClean="0">
                  <a:ea typeface="黑体" pitchFamily="2" charset="-122"/>
                </a:rPr>
                <a:t>系统集群</a:t>
              </a:r>
              <a:endParaRPr kumimoji="1" lang="en-US" altLang="zh-CN" sz="1000" dirty="0">
                <a:ea typeface="黑体" pitchFamily="2" charset="-122"/>
              </a:endParaRPr>
            </a:p>
          </p:txBody>
        </p:sp>
      </p:grp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中级架构时序图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7857" y="1219200"/>
            <a:ext cx="7708285" cy="493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800" dirty="0" smtClean="0">
                <a:ea typeface="宋体" charset="-122"/>
              </a:rPr>
              <a:t>系统特色</a:t>
            </a:r>
            <a:endParaRPr lang="en-US" altLang="zh-CN" sz="2800" dirty="0" smtClean="0">
              <a:ea typeface="宋体" charset="-122"/>
            </a:endParaRPr>
          </a:p>
        </p:txBody>
      </p:sp>
      <p:sp>
        <p:nvSpPr>
          <p:cNvPr id="239633" name="Line 17"/>
          <p:cNvSpPr>
            <a:spLocks noChangeShapeType="1"/>
          </p:cNvSpPr>
          <p:nvPr/>
        </p:nvSpPr>
        <p:spPr bwMode="auto">
          <a:xfrm flipH="1">
            <a:off x="454025" y="4719638"/>
            <a:ext cx="2709863" cy="0"/>
          </a:xfrm>
          <a:prstGeom prst="line">
            <a:avLst/>
          </a:prstGeom>
          <a:noFill/>
          <a:ln w="9525">
            <a:solidFill>
              <a:srgbClr val="1C1C1C"/>
            </a:solidFill>
            <a:round/>
            <a:headEnd type="oval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634" name="Line 18"/>
          <p:cNvSpPr>
            <a:spLocks noChangeShapeType="1"/>
          </p:cNvSpPr>
          <p:nvPr/>
        </p:nvSpPr>
        <p:spPr bwMode="auto">
          <a:xfrm>
            <a:off x="5351463" y="4722813"/>
            <a:ext cx="2946400" cy="0"/>
          </a:xfrm>
          <a:prstGeom prst="line">
            <a:avLst/>
          </a:prstGeom>
          <a:noFill/>
          <a:ln w="9525">
            <a:solidFill>
              <a:srgbClr val="1C1C1C"/>
            </a:solidFill>
            <a:round/>
            <a:headEnd type="oval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637" name="Line 21"/>
          <p:cNvSpPr>
            <a:spLocks noChangeShapeType="1"/>
          </p:cNvSpPr>
          <p:nvPr/>
        </p:nvSpPr>
        <p:spPr bwMode="auto">
          <a:xfrm flipH="1">
            <a:off x="557213" y="2509838"/>
            <a:ext cx="2709862" cy="0"/>
          </a:xfrm>
          <a:prstGeom prst="line">
            <a:avLst/>
          </a:prstGeom>
          <a:noFill/>
          <a:ln w="9525">
            <a:solidFill>
              <a:srgbClr val="1C1C1C"/>
            </a:solidFill>
            <a:round/>
            <a:headEnd type="oval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645" name="Line 29"/>
          <p:cNvSpPr>
            <a:spLocks noChangeShapeType="1"/>
          </p:cNvSpPr>
          <p:nvPr/>
        </p:nvSpPr>
        <p:spPr bwMode="auto">
          <a:xfrm>
            <a:off x="5451475" y="2509838"/>
            <a:ext cx="2946400" cy="0"/>
          </a:xfrm>
          <a:prstGeom prst="line">
            <a:avLst/>
          </a:prstGeom>
          <a:noFill/>
          <a:ln w="9525">
            <a:solidFill>
              <a:srgbClr val="1C1C1C"/>
            </a:solidFill>
            <a:round/>
            <a:headEnd type="oval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9" name="组合 38"/>
          <p:cNvGrpSpPr/>
          <p:nvPr/>
        </p:nvGrpSpPr>
        <p:grpSpPr>
          <a:xfrm>
            <a:off x="2962275" y="2209800"/>
            <a:ext cx="2881313" cy="2841625"/>
            <a:chOff x="2962275" y="2209800"/>
            <a:chExt cx="2881313" cy="2841625"/>
          </a:xfrm>
        </p:grpSpPr>
        <p:sp>
          <p:nvSpPr>
            <p:cNvPr id="239619" name="AutoShape 3"/>
            <p:cNvSpPr>
              <a:spLocks noChangeArrowheads="1"/>
            </p:cNvSpPr>
            <p:nvPr/>
          </p:nvSpPr>
          <p:spPr bwMode="gray">
            <a:xfrm>
              <a:off x="2962275" y="4437063"/>
              <a:ext cx="614363" cy="614362"/>
            </a:xfrm>
            <a:prstGeom prst="cube">
              <a:avLst>
                <a:gd name="adj" fmla="val 28912"/>
              </a:avLst>
            </a:prstGeom>
            <a:solidFill>
              <a:srgbClr val="00D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620" name="AutoShape 4"/>
            <p:cNvSpPr>
              <a:spLocks noChangeArrowheads="1"/>
            </p:cNvSpPr>
            <p:nvPr/>
          </p:nvSpPr>
          <p:spPr bwMode="gray">
            <a:xfrm>
              <a:off x="3638550" y="4244975"/>
              <a:ext cx="614363" cy="614363"/>
            </a:xfrm>
            <a:prstGeom prst="cube">
              <a:avLst>
                <a:gd name="adj" fmla="val 28912"/>
              </a:avLst>
            </a:prstGeom>
            <a:solidFill>
              <a:srgbClr val="C0C0C0">
                <a:alpha val="59999"/>
              </a:srgbClr>
            </a:solidFill>
            <a:ln w="9525">
              <a:solidFill>
                <a:srgbClr val="FFFFFF">
                  <a:alpha val="7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621" name="AutoShape 5"/>
            <p:cNvSpPr>
              <a:spLocks noChangeArrowheads="1"/>
            </p:cNvSpPr>
            <p:nvPr/>
          </p:nvSpPr>
          <p:spPr bwMode="gray">
            <a:xfrm>
              <a:off x="4067175" y="4244975"/>
              <a:ext cx="614363" cy="614363"/>
            </a:xfrm>
            <a:prstGeom prst="cube">
              <a:avLst>
                <a:gd name="adj" fmla="val 28912"/>
              </a:avLst>
            </a:prstGeom>
            <a:solidFill>
              <a:srgbClr val="C0C0C0">
                <a:alpha val="59999"/>
              </a:srgbClr>
            </a:solidFill>
            <a:ln w="9525">
              <a:solidFill>
                <a:srgbClr val="FFFFFF">
                  <a:alpha val="7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622" name="AutoShape 6"/>
            <p:cNvSpPr>
              <a:spLocks noChangeArrowheads="1"/>
            </p:cNvSpPr>
            <p:nvPr/>
          </p:nvSpPr>
          <p:spPr bwMode="gray">
            <a:xfrm>
              <a:off x="4495800" y="4244975"/>
              <a:ext cx="614363" cy="614363"/>
            </a:xfrm>
            <a:prstGeom prst="cube">
              <a:avLst>
                <a:gd name="adj" fmla="val 28912"/>
              </a:avLst>
            </a:prstGeom>
            <a:solidFill>
              <a:srgbClr val="C0C0C0">
                <a:alpha val="59999"/>
              </a:srgbClr>
            </a:solidFill>
            <a:ln w="9525">
              <a:solidFill>
                <a:srgbClr val="FFFFFF">
                  <a:alpha val="7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623" name="AutoShape 7"/>
            <p:cNvSpPr>
              <a:spLocks noChangeArrowheads="1"/>
            </p:cNvSpPr>
            <p:nvPr/>
          </p:nvSpPr>
          <p:spPr bwMode="gray">
            <a:xfrm>
              <a:off x="3154363" y="3738563"/>
              <a:ext cx="614362" cy="614362"/>
            </a:xfrm>
            <a:prstGeom prst="cube">
              <a:avLst>
                <a:gd name="adj" fmla="val 28912"/>
              </a:avLst>
            </a:prstGeom>
            <a:solidFill>
              <a:schemeClr val="tx2">
                <a:alpha val="83920"/>
              </a:schemeClr>
            </a:solidFill>
            <a:ln w="9525">
              <a:solidFill>
                <a:srgbClr val="FFFFFF">
                  <a:alpha val="7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624" name="AutoShape 8"/>
            <p:cNvSpPr>
              <a:spLocks noChangeArrowheads="1"/>
            </p:cNvSpPr>
            <p:nvPr/>
          </p:nvSpPr>
          <p:spPr bwMode="gray">
            <a:xfrm>
              <a:off x="3154363" y="3300413"/>
              <a:ext cx="614362" cy="614362"/>
            </a:xfrm>
            <a:prstGeom prst="cube">
              <a:avLst>
                <a:gd name="adj" fmla="val 28912"/>
              </a:avLst>
            </a:prstGeom>
            <a:solidFill>
              <a:schemeClr val="tx2">
                <a:alpha val="72156"/>
              </a:schemeClr>
            </a:solidFill>
            <a:ln w="9525">
              <a:solidFill>
                <a:srgbClr val="FFFFFF">
                  <a:alpha val="7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625" name="AutoShape 9"/>
            <p:cNvSpPr>
              <a:spLocks noChangeArrowheads="1"/>
            </p:cNvSpPr>
            <p:nvPr/>
          </p:nvSpPr>
          <p:spPr bwMode="gray">
            <a:xfrm>
              <a:off x="3154363" y="2862263"/>
              <a:ext cx="614362" cy="614362"/>
            </a:xfrm>
            <a:prstGeom prst="cube">
              <a:avLst>
                <a:gd name="adj" fmla="val 28912"/>
              </a:avLst>
            </a:prstGeom>
            <a:solidFill>
              <a:schemeClr val="tx2">
                <a:alpha val="39999"/>
              </a:schemeClr>
            </a:solidFill>
            <a:ln w="9525">
              <a:solidFill>
                <a:srgbClr val="FFFFFF">
                  <a:alpha val="7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626" name="AutoShape 10"/>
            <p:cNvSpPr>
              <a:spLocks noChangeArrowheads="1"/>
            </p:cNvSpPr>
            <p:nvPr/>
          </p:nvSpPr>
          <p:spPr bwMode="gray">
            <a:xfrm>
              <a:off x="3717925" y="3730625"/>
              <a:ext cx="614363" cy="614363"/>
            </a:xfrm>
            <a:prstGeom prst="cube">
              <a:avLst>
                <a:gd name="adj" fmla="val 28912"/>
              </a:avLst>
            </a:prstGeom>
            <a:solidFill>
              <a:srgbClr val="C0C0C0">
                <a:alpha val="83920"/>
              </a:srgbClr>
            </a:solidFill>
            <a:ln w="9525">
              <a:solidFill>
                <a:srgbClr val="FFFFFF">
                  <a:alpha val="7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627" name="AutoShape 11"/>
            <p:cNvSpPr>
              <a:spLocks noChangeArrowheads="1"/>
            </p:cNvSpPr>
            <p:nvPr/>
          </p:nvSpPr>
          <p:spPr bwMode="gray">
            <a:xfrm>
              <a:off x="4146550" y="3730625"/>
              <a:ext cx="614363" cy="614363"/>
            </a:xfrm>
            <a:prstGeom prst="cube">
              <a:avLst>
                <a:gd name="adj" fmla="val 28912"/>
              </a:avLst>
            </a:prstGeom>
            <a:solidFill>
              <a:srgbClr val="C0C0C0">
                <a:alpha val="83920"/>
              </a:srgbClr>
            </a:solidFill>
            <a:ln w="9525">
              <a:solidFill>
                <a:srgbClr val="FFFFFF">
                  <a:alpha val="7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628" name="AutoShape 12"/>
            <p:cNvSpPr>
              <a:spLocks noChangeArrowheads="1"/>
            </p:cNvSpPr>
            <p:nvPr/>
          </p:nvSpPr>
          <p:spPr bwMode="gray">
            <a:xfrm>
              <a:off x="4575175" y="3730625"/>
              <a:ext cx="614363" cy="614363"/>
            </a:xfrm>
            <a:prstGeom prst="cube">
              <a:avLst>
                <a:gd name="adj" fmla="val 28912"/>
              </a:avLst>
            </a:prstGeom>
            <a:solidFill>
              <a:srgbClr val="C0C0C0">
                <a:alpha val="83920"/>
              </a:srgbClr>
            </a:solidFill>
            <a:ln w="9525">
              <a:solidFill>
                <a:srgbClr val="FFFFFF">
                  <a:alpha val="7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629" name="AutoShape 13"/>
            <p:cNvSpPr>
              <a:spLocks noChangeArrowheads="1"/>
            </p:cNvSpPr>
            <p:nvPr/>
          </p:nvSpPr>
          <p:spPr bwMode="gray">
            <a:xfrm>
              <a:off x="3717925" y="3292475"/>
              <a:ext cx="1465263" cy="614363"/>
            </a:xfrm>
            <a:prstGeom prst="cube">
              <a:avLst>
                <a:gd name="adj" fmla="val 28912"/>
              </a:avLst>
            </a:prstGeom>
            <a:solidFill>
              <a:srgbClr val="F8F8F8"/>
            </a:solidFill>
            <a:ln w="9525">
              <a:solidFill>
                <a:srgbClr val="FFFFFF">
                  <a:alpha val="7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630" name="AutoShape 14"/>
            <p:cNvSpPr>
              <a:spLocks noChangeArrowheads="1"/>
            </p:cNvSpPr>
            <p:nvPr/>
          </p:nvSpPr>
          <p:spPr bwMode="gray">
            <a:xfrm>
              <a:off x="3717925" y="2854325"/>
              <a:ext cx="614363" cy="614363"/>
            </a:xfrm>
            <a:prstGeom prst="cube">
              <a:avLst>
                <a:gd name="adj" fmla="val 28912"/>
              </a:avLst>
            </a:prstGeom>
            <a:solidFill>
              <a:srgbClr val="C0C0C0">
                <a:alpha val="39999"/>
              </a:srgbClr>
            </a:solidFill>
            <a:ln w="9525">
              <a:solidFill>
                <a:srgbClr val="FFFFFF">
                  <a:alpha val="7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631" name="AutoShape 15"/>
            <p:cNvSpPr>
              <a:spLocks noChangeArrowheads="1"/>
            </p:cNvSpPr>
            <p:nvPr/>
          </p:nvSpPr>
          <p:spPr bwMode="gray">
            <a:xfrm>
              <a:off x="4575175" y="2854325"/>
              <a:ext cx="614363" cy="614363"/>
            </a:xfrm>
            <a:prstGeom prst="cube">
              <a:avLst>
                <a:gd name="adj" fmla="val 28912"/>
              </a:avLst>
            </a:prstGeom>
            <a:solidFill>
              <a:srgbClr val="C0C0C0">
                <a:alpha val="39999"/>
              </a:srgbClr>
            </a:solidFill>
            <a:ln w="9525">
              <a:solidFill>
                <a:srgbClr val="FFFFFF">
                  <a:alpha val="7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632" name="AutoShape 16"/>
            <p:cNvSpPr>
              <a:spLocks noChangeArrowheads="1"/>
            </p:cNvSpPr>
            <p:nvPr/>
          </p:nvSpPr>
          <p:spPr bwMode="gray">
            <a:xfrm>
              <a:off x="5113338" y="4432300"/>
              <a:ext cx="614362" cy="619125"/>
            </a:xfrm>
            <a:prstGeom prst="cube">
              <a:avLst>
                <a:gd name="adj" fmla="val 28912"/>
              </a:avLst>
            </a:prstGeom>
            <a:solidFill>
              <a:srgbClr val="3377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635" name="AutoShape 19"/>
            <p:cNvSpPr>
              <a:spLocks noChangeArrowheads="1"/>
            </p:cNvSpPr>
            <p:nvPr/>
          </p:nvSpPr>
          <p:spPr bwMode="gray">
            <a:xfrm>
              <a:off x="4146550" y="2854325"/>
              <a:ext cx="614363" cy="614363"/>
            </a:xfrm>
            <a:prstGeom prst="cube">
              <a:avLst>
                <a:gd name="adj" fmla="val 28912"/>
              </a:avLst>
            </a:prstGeom>
            <a:solidFill>
              <a:srgbClr val="C0C0C0">
                <a:alpha val="39999"/>
              </a:srgbClr>
            </a:solidFill>
            <a:ln w="9525">
              <a:solidFill>
                <a:srgbClr val="FFFFFF">
                  <a:alpha val="7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636" name="AutoShape 20"/>
            <p:cNvSpPr>
              <a:spLocks noChangeArrowheads="1"/>
            </p:cNvSpPr>
            <p:nvPr/>
          </p:nvSpPr>
          <p:spPr bwMode="gray">
            <a:xfrm>
              <a:off x="3078163" y="2209800"/>
              <a:ext cx="614362" cy="614363"/>
            </a:xfrm>
            <a:prstGeom prst="cube">
              <a:avLst>
                <a:gd name="adj" fmla="val 28912"/>
              </a:avLst>
            </a:prstGeom>
            <a:solidFill>
              <a:srgbClr val="FFC00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638" name="AutoShape 22"/>
            <p:cNvSpPr>
              <a:spLocks noChangeArrowheads="1"/>
            </p:cNvSpPr>
            <p:nvPr/>
          </p:nvSpPr>
          <p:spPr bwMode="gray">
            <a:xfrm>
              <a:off x="5113338" y="3738563"/>
              <a:ext cx="614362" cy="603250"/>
            </a:xfrm>
            <a:prstGeom prst="cube">
              <a:avLst>
                <a:gd name="adj" fmla="val 28912"/>
              </a:avLst>
            </a:prstGeom>
            <a:solidFill>
              <a:schemeClr val="tx2">
                <a:alpha val="83920"/>
              </a:schemeClr>
            </a:solidFill>
            <a:ln w="9525">
              <a:solidFill>
                <a:srgbClr val="FFFFFF">
                  <a:alpha val="7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639" name="AutoShape 23"/>
            <p:cNvSpPr>
              <a:spLocks noChangeArrowheads="1"/>
            </p:cNvSpPr>
            <p:nvPr/>
          </p:nvSpPr>
          <p:spPr bwMode="gray">
            <a:xfrm>
              <a:off x="5113338" y="3300413"/>
              <a:ext cx="614362" cy="603250"/>
            </a:xfrm>
            <a:prstGeom prst="cube">
              <a:avLst>
                <a:gd name="adj" fmla="val 28912"/>
              </a:avLst>
            </a:prstGeom>
            <a:solidFill>
              <a:schemeClr val="tx2">
                <a:alpha val="72156"/>
              </a:schemeClr>
            </a:solidFill>
            <a:ln w="9525">
              <a:solidFill>
                <a:srgbClr val="FFFFFF">
                  <a:alpha val="7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640" name="AutoShape 24"/>
            <p:cNvSpPr>
              <a:spLocks noChangeArrowheads="1"/>
            </p:cNvSpPr>
            <p:nvPr/>
          </p:nvSpPr>
          <p:spPr bwMode="gray">
            <a:xfrm>
              <a:off x="5113338" y="2862263"/>
              <a:ext cx="614362" cy="603250"/>
            </a:xfrm>
            <a:prstGeom prst="cube">
              <a:avLst>
                <a:gd name="adj" fmla="val 28912"/>
              </a:avLst>
            </a:prstGeom>
            <a:solidFill>
              <a:schemeClr val="tx2">
                <a:alpha val="39999"/>
              </a:schemeClr>
            </a:solidFill>
            <a:ln w="9525">
              <a:solidFill>
                <a:srgbClr val="FFFFFF">
                  <a:alpha val="7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641" name="AutoShape 25"/>
            <p:cNvSpPr>
              <a:spLocks noChangeArrowheads="1"/>
            </p:cNvSpPr>
            <p:nvPr/>
          </p:nvSpPr>
          <p:spPr bwMode="gray">
            <a:xfrm>
              <a:off x="3719513" y="2328863"/>
              <a:ext cx="614362" cy="614362"/>
            </a:xfrm>
            <a:prstGeom prst="cube">
              <a:avLst>
                <a:gd name="adj" fmla="val 28912"/>
              </a:avLst>
            </a:prstGeom>
            <a:solidFill>
              <a:srgbClr val="C0C0C0">
                <a:alpha val="70195"/>
              </a:srgbClr>
            </a:solidFill>
            <a:ln w="9525">
              <a:solidFill>
                <a:srgbClr val="FFFFFF">
                  <a:alpha val="7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642" name="AutoShape 26"/>
            <p:cNvSpPr>
              <a:spLocks noChangeArrowheads="1"/>
            </p:cNvSpPr>
            <p:nvPr/>
          </p:nvSpPr>
          <p:spPr bwMode="gray">
            <a:xfrm>
              <a:off x="4135438" y="2325688"/>
              <a:ext cx="614362" cy="614362"/>
            </a:xfrm>
            <a:prstGeom prst="cube">
              <a:avLst>
                <a:gd name="adj" fmla="val 28912"/>
              </a:avLst>
            </a:prstGeom>
            <a:solidFill>
              <a:srgbClr val="C0C0C0">
                <a:alpha val="70195"/>
              </a:srgbClr>
            </a:solidFill>
            <a:ln w="9525">
              <a:solidFill>
                <a:srgbClr val="FFFFFF">
                  <a:alpha val="7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643" name="AutoShape 27"/>
            <p:cNvSpPr>
              <a:spLocks noChangeArrowheads="1"/>
            </p:cNvSpPr>
            <p:nvPr/>
          </p:nvSpPr>
          <p:spPr bwMode="gray">
            <a:xfrm>
              <a:off x="4576763" y="2328863"/>
              <a:ext cx="614362" cy="614362"/>
            </a:xfrm>
            <a:prstGeom prst="cube">
              <a:avLst>
                <a:gd name="adj" fmla="val 28912"/>
              </a:avLst>
            </a:prstGeom>
            <a:solidFill>
              <a:srgbClr val="C0C0C0">
                <a:alpha val="70195"/>
              </a:srgbClr>
            </a:solidFill>
            <a:ln w="9525">
              <a:solidFill>
                <a:srgbClr val="FFFFFF">
                  <a:alpha val="7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644" name="AutoShape 28"/>
            <p:cNvSpPr>
              <a:spLocks noChangeArrowheads="1"/>
            </p:cNvSpPr>
            <p:nvPr/>
          </p:nvSpPr>
          <p:spPr bwMode="gray">
            <a:xfrm>
              <a:off x="5229225" y="2209800"/>
              <a:ext cx="614363" cy="614363"/>
            </a:xfrm>
            <a:prstGeom prst="cube">
              <a:avLst>
                <a:gd name="adj" fmla="val 28912"/>
              </a:avLst>
            </a:prstGeom>
            <a:solidFill>
              <a:srgbClr val="FF111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646" name="Rectangle 30"/>
            <p:cNvSpPr>
              <a:spLocks noChangeArrowheads="1"/>
            </p:cNvSpPr>
            <p:nvPr/>
          </p:nvSpPr>
          <p:spPr bwMode="gray">
            <a:xfrm>
              <a:off x="3811627" y="3516313"/>
              <a:ext cx="110799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b="1" dirty="0" smtClean="0">
                  <a:solidFill>
                    <a:srgbClr val="663300"/>
                  </a:solidFill>
                </a:rPr>
                <a:t>统一运行</a:t>
              </a:r>
              <a:endParaRPr lang="en-US" altLang="zh-CN" b="1" dirty="0">
                <a:solidFill>
                  <a:srgbClr val="663300"/>
                </a:solidFill>
              </a:endParaRPr>
            </a:p>
          </p:txBody>
        </p:sp>
      </p:grpSp>
      <p:sp>
        <p:nvSpPr>
          <p:cNvPr id="239647" name="Rectangle 31"/>
          <p:cNvSpPr>
            <a:spLocks noChangeArrowheads="1"/>
          </p:cNvSpPr>
          <p:nvPr/>
        </p:nvSpPr>
        <p:spPr bwMode="auto">
          <a:xfrm>
            <a:off x="474298" y="2209800"/>
            <a:ext cx="1433406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buFont typeface="Wingdings" pitchFamily="2" charset="2"/>
              <a:buChar char="§"/>
            </a:pPr>
            <a:r>
              <a:rPr lang="zh-CN" altLang="en-US" sz="1400" b="1" dirty="0">
                <a:solidFill>
                  <a:srgbClr val="C08E00"/>
                </a:solidFill>
              </a:rPr>
              <a:t> </a:t>
            </a:r>
            <a:r>
              <a:rPr lang="zh-CN" altLang="en-US" sz="1400" b="1" dirty="0" smtClean="0">
                <a:solidFill>
                  <a:srgbClr val="C08E00"/>
                </a:solidFill>
              </a:rPr>
              <a:t>多种调度策略</a:t>
            </a:r>
            <a:endParaRPr lang="en-US" altLang="zh-CN" sz="1400" b="1" dirty="0">
              <a:solidFill>
                <a:srgbClr val="C08E00"/>
              </a:solidFill>
            </a:endParaRPr>
          </a:p>
        </p:txBody>
      </p:sp>
      <p:sp>
        <p:nvSpPr>
          <p:cNvPr id="239648" name="Rectangle 32"/>
          <p:cNvSpPr>
            <a:spLocks noChangeArrowheads="1"/>
          </p:cNvSpPr>
          <p:nvPr/>
        </p:nvSpPr>
        <p:spPr bwMode="auto">
          <a:xfrm>
            <a:off x="6540477" y="2209800"/>
            <a:ext cx="161294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buFont typeface="Wingdings" pitchFamily="2" charset="2"/>
              <a:buChar char="§"/>
            </a:pPr>
            <a:r>
              <a:rPr lang="zh-CN" altLang="en-US" sz="1400" b="1" dirty="0">
                <a:solidFill>
                  <a:srgbClr val="FF1111"/>
                </a:solidFill>
              </a:rPr>
              <a:t> </a:t>
            </a:r>
            <a:r>
              <a:rPr lang="zh-CN" altLang="en-US" sz="1400" b="1" dirty="0" smtClean="0">
                <a:solidFill>
                  <a:srgbClr val="FF1111"/>
                </a:solidFill>
              </a:rPr>
              <a:t>大规模集群部署</a:t>
            </a:r>
            <a:endParaRPr lang="en-US" altLang="zh-CN" sz="1400" b="1" dirty="0">
              <a:solidFill>
                <a:srgbClr val="FF1111"/>
              </a:solidFill>
            </a:endParaRPr>
          </a:p>
        </p:txBody>
      </p:sp>
      <p:sp>
        <p:nvSpPr>
          <p:cNvPr id="239649" name="Rectangle 33"/>
          <p:cNvSpPr>
            <a:spLocks noChangeArrowheads="1"/>
          </p:cNvSpPr>
          <p:nvPr/>
        </p:nvSpPr>
        <p:spPr bwMode="auto">
          <a:xfrm>
            <a:off x="539552" y="4419600"/>
            <a:ext cx="1343638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buFont typeface="Wingdings" pitchFamily="2" charset="2"/>
              <a:buChar char="§"/>
            </a:pPr>
            <a:r>
              <a:rPr lang="zh-CN" altLang="en-US" sz="1400" b="1" dirty="0">
                <a:solidFill>
                  <a:srgbClr val="218321"/>
                </a:solidFill>
              </a:rPr>
              <a:t> </a:t>
            </a:r>
            <a:r>
              <a:rPr lang="zh-CN" altLang="en-US" sz="1400" b="1" dirty="0" smtClean="0">
                <a:solidFill>
                  <a:srgbClr val="218321"/>
                </a:solidFill>
              </a:rPr>
              <a:t>采用</a:t>
            </a:r>
            <a:r>
              <a:rPr lang="en-US" altLang="zh-CN" sz="1400" b="1" dirty="0" smtClean="0">
                <a:solidFill>
                  <a:srgbClr val="218321"/>
                </a:solidFill>
              </a:rPr>
              <a:t>SOA</a:t>
            </a:r>
            <a:r>
              <a:rPr lang="zh-CN" altLang="en-US" sz="1400" b="1" dirty="0" smtClean="0">
                <a:solidFill>
                  <a:srgbClr val="218321"/>
                </a:solidFill>
              </a:rPr>
              <a:t>架构</a:t>
            </a:r>
            <a:endParaRPr lang="en-US" altLang="zh-CN" sz="1400" b="1" dirty="0">
              <a:solidFill>
                <a:srgbClr val="218321"/>
              </a:solidFill>
            </a:endParaRPr>
          </a:p>
        </p:txBody>
      </p:sp>
      <p:sp>
        <p:nvSpPr>
          <p:cNvPr id="239650" name="Rectangle 34"/>
          <p:cNvSpPr>
            <a:spLocks noChangeArrowheads="1"/>
          </p:cNvSpPr>
          <p:nvPr/>
        </p:nvSpPr>
        <p:spPr bwMode="auto">
          <a:xfrm>
            <a:off x="6444208" y="4437112"/>
            <a:ext cx="1074333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buFont typeface="Wingdings" pitchFamily="2" charset="2"/>
              <a:buChar char="§"/>
            </a:pPr>
            <a:r>
              <a:rPr lang="zh-CN" altLang="en-US" sz="1400" b="1" dirty="0">
                <a:solidFill>
                  <a:srgbClr val="3377FF"/>
                </a:solidFill>
              </a:rPr>
              <a:t> </a:t>
            </a:r>
            <a:r>
              <a:rPr lang="zh-CN" altLang="en-US" sz="1400" b="1" dirty="0" smtClean="0">
                <a:solidFill>
                  <a:srgbClr val="3377FF"/>
                </a:solidFill>
              </a:rPr>
              <a:t>快速部署</a:t>
            </a:r>
            <a:endParaRPr lang="en-US" altLang="zh-CN" sz="1400" b="1" dirty="0">
              <a:solidFill>
                <a:srgbClr val="3377FF"/>
              </a:solidFill>
            </a:endParaRPr>
          </a:p>
        </p:txBody>
      </p:sp>
      <p:sp>
        <p:nvSpPr>
          <p:cNvPr id="239651" name="Text Box 35"/>
          <p:cNvSpPr txBox="1">
            <a:spLocks noChangeArrowheads="1"/>
          </p:cNvSpPr>
          <p:nvPr/>
        </p:nvSpPr>
        <p:spPr bwMode="black">
          <a:xfrm>
            <a:off x="533400" y="2605088"/>
            <a:ext cx="1884363" cy="1255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20650" indent="-120650">
              <a:lnSpc>
                <a:spcPct val="60000"/>
              </a:lnSpc>
              <a:spcBef>
                <a:spcPct val="50000"/>
              </a:spcBef>
              <a:buClr>
                <a:srgbClr val="1F3F5F"/>
              </a:buClr>
              <a:buFontTx/>
              <a:buChar char="•"/>
            </a:pPr>
            <a:r>
              <a:rPr lang="en-US" altLang="zh-CN" sz="1400" dirty="0" err="1" smtClean="0">
                <a:solidFill>
                  <a:srgbClr val="1C1C1C"/>
                </a:solidFill>
              </a:rPr>
              <a:t>Pera</a:t>
            </a:r>
            <a:r>
              <a:rPr lang="zh-CN" altLang="en-US" sz="1400" dirty="0" smtClean="0">
                <a:solidFill>
                  <a:srgbClr val="1C1C1C"/>
                </a:solidFill>
              </a:rPr>
              <a:t>分布式调度策略</a:t>
            </a:r>
            <a:endParaRPr lang="en-US" altLang="zh-CN" sz="1400" dirty="0" smtClean="0">
              <a:solidFill>
                <a:srgbClr val="1C1C1C"/>
              </a:solidFill>
            </a:endParaRPr>
          </a:p>
          <a:p>
            <a:pPr marL="120650" indent="-120650">
              <a:lnSpc>
                <a:spcPct val="60000"/>
              </a:lnSpc>
              <a:spcBef>
                <a:spcPct val="50000"/>
              </a:spcBef>
              <a:buClr>
                <a:srgbClr val="1F3F5F"/>
              </a:buClr>
              <a:buFontTx/>
              <a:buChar char="•"/>
            </a:pPr>
            <a:r>
              <a:rPr lang="zh-CN" altLang="en-US" sz="1400" dirty="0" smtClean="0">
                <a:solidFill>
                  <a:srgbClr val="1C1C1C"/>
                </a:solidFill>
              </a:rPr>
              <a:t>支持</a:t>
            </a:r>
            <a:r>
              <a:rPr lang="en-US" altLang="zh-CN" sz="1400" dirty="0" smtClean="0">
                <a:solidFill>
                  <a:srgbClr val="1C1C1C"/>
                </a:solidFill>
              </a:rPr>
              <a:t>SLF</a:t>
            </a:r>
          </a:p>
          <a:p>
            <a:pPr marL="120650" indent="-120650">
              <a:buFontTx/>
              <a:buChar char="•"/>
            </a:pPr>
            <a:r>
              <a:rPr lang="zh-CN" altLang="en-US" sz="1400" dirty="0" smtClean="0">
                <a:solidFill>
                  <a:srgbClr val="1C1C1C"/>
                </a:solidFill>
              </a:rPr>
              <a:t>支持</a:t>
            </a:r>
            <a:r>
              <a:rPr lang="en-US" altLang="zh-CN" sz="1400" dirty="0" smtClean="0">
                <a:solidFill>
                  <a:srgbClr val="1C1C1C"/>
                </a:solidFill>
              </a:rPr>
              <a:t>SGE</a:t>
            </a:r>
            <a:endParaRPr lang="en-US" altLang="zh-CN" sz="1400" dirty="0">
              <a:solidFill>
                <a:srgbClr val="1C1C1C"/>
              </a:solidFill>
            </a:endParaRPr>
          </a:p>
          <a:p>
            <a:pPr marL="120650" indent="-120650">
              <a:buFontTx/>
              <a:buChar char="•"/>
            </a:pPr>
            <a:r>
              <a:rPr lang="zh-CN" altLang="en-US" sz="1400" dirty="0" smtClean="0">
                <a:solidFill>
                  <a:srgbClr val="1C1C1C"/>
                </a:solidFill>
              </a:rPr>
              <a:t>支持</a:t>
            </a:r>
            <a:r>
              <a:rPr lang="en-US" altLang="zh-CN" sz="1400" dirty="0" smtClean="0">
                <a:solidFill>
                  <a:srgbClr val="1C1C1C"/>
                </a:solidFill>
              </a:rPr>
              <a:t>HPC</a:t>
            </a:r>
            <a:endParaRPr lang="en-US" altLang="zh-CN" sz="1400" dirty="0">
              <a:solidFill>
                <a:srgbClr val="1C1C1C"/>
              </a:solidFill>
            </a:endParaRPr>
          </a:p>
          <a:p>
            <a:pPr marL="120650" indent="-120650">
              <a:lnSpc>
                <a:spcPct val="60000"/>
              </a:lnSpc>
              <a:spcBef>
                <a:spcPct val="50000"/>
              </a:spcBef>
              <a:buClr>
                <a:srgbClr val="1F3F5F"/>
              </a:buClr>
            </a:pPr>
            <a:endParaRPr lang="zh-CN" altLang="en-US" sz="1400" dirty="0">
              <a:solidFill>
                <a:srgbClr val="1C1C1C"/>
              </a:solidFill>
            </a:endParaRPr>
          </a:p>
        </p:txBody>
      </p:sp>
      <p:sp>
        <p:nvSpPr>
          <p:cNvPr id="239652" name="Text Box 36"/>
          <p:cNvSpPr txBox="1">
            <a:spLocks noChangeArrowheads="1"/>
          </p:cNvSpPr>
          <p:nvPr/>
        </p:nvSpPr>
        <p:spPr bwMode="black">
          <a:xfrm>
            <a:off x="6477000" y="2605088"/>
            <a:ext cx="1884363" cy="1148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20650" indent="-120650">
              <a:lnSpc>
                <a:spcPct val="60000"/>
              </a:lnSpc>
              <a:spcBef>
                <a:spcPct val="50000"/>
              </a:spcBef>
              <a:buClr>
                <a:srgbClr val="1F3F5F"/>
              </a:buClr>
              <a:buFontTx/>
              <a:buChar char="•"/>
            </a:pPr>
            <a:r>
              <a:rPr lang="zh-CN" altLang="en-US" sz="1400" dirty="0" smtClean="0">
                <a:solidFill>
                  <a:srgbClr val="1C1C1C"/>
                </a:solidFill>
              </a:rPr>
              <a:t>可配置的</a:t>
            </a:r>
            <a:r>
              <a:rPr lang="en-US" altLang="zh-CN" sz="1400" dirty="0" err="1" smtClean="0"/>
              <a:t>LoadBalance</a:t>
            </a:r>
            <a:r>
              <a:rPr lang="en-US" altLang="zh-CN" sz="1400" dirty="0" smtClean="0"/>
              <a:t>/Failover</a:t>
            </a:r>
            <a:r>
              <a:rPr lang="zh-CN" altLang="en-US" sz="1400" dirty="0" smtClean="0"/>
              <a:t>策略</a:t>
            </a:r>
            <a:endParaRPr lang="en-US" altLang="zh-CN" sz="1400" dirty="0" smtClean="0">
              <a:solidFill>
                <a:srgbClr val="1C1C1C"/>
              </a:solidFill>
            </a:endParaRPr>
          </a:p>
          <a:p>
            <a:pPr marL="120650" indent="-120650">
              <a:buFontTx/>
              <a:buChar char="•"/>
            </a:pPr>
            <a:r>
              <a:rPr lang="zh-CN" altLang="en-US" sz="1400" dirty="0" smtClean="0">
                <a:solidFill>
                  <a:srgbClr val="1C1C1C"/>
                </a:solidFill>
              </a:rPr>
              <a:t>高并发</a:t>
            </a:r>
            <a:endParaRPr lang="en-US" altLang="zh-CN" sz="1400" dirty="0" smtClean="0">
              <a:solidFill>
                <a:srgbClr val="1C1C1C"/>
              </a:solidFill>
            </a:endParaRPr>
          </a:p>
          <a:p>
            <a:pPr marL="120650" indent="-120650">
              <a:buFontTx/>
              <a:buChar char="•"/>
            </a:pPr>
            <a:r>
              <a:rPr lang="zh-CN" altLang="en-US" sz="1400" dirty="0" smtClean="0">
                <a:solidFill>
                  <a:srgbClr val="1C1C1C"/>
                </a:solidFill>
              </a:rPr>
              <a:t>高性能</a:t>
            </a:r>
            <a:endParaRPr lang="en-US" altLang="zh-CN" sz="1400" dirty="0">
              <a:solidFill>
                <a:srgbClr val="1C1C1C"/>
              </a:solidFill>
            </a:endParaRPr>
          </a:p>
          <a:p>
            <a:pPr marL="120650" indent="-120650">
              <a:lnSpc>
                <a:spcPct val="60000"/>
              </a:lnSpc>
              <a:spcBef>
                <a:spcPct val="50000"/>
              </a:spcBef>
              <a:buClr>
                <a:srgbClr val="1F3F5F"/>
              </a:buClr>
            </a:pPr>
            <a:endParaRPr lang="zh-CN" altLang="en-US" sz="1400" dirty="0">
              <a:solidFill>
                <a:srgbClr val="1C1C1C"/>
              </a:solidFill>
            </a:endParaRPr>
          </a:p>
        </p:txBody>
      </p:sp>
      <p:sp>
        <p:nvSpPr>
          <p:cNvPr id="239653" name="Text Box 37"/>
          <p:cNvSpPr txBox="1">
            <a:spLocks noChangeArrowheads="1"/>
          </p:cNvSpPr>
          <p:nvPr/>
        </p:nvSpPr>
        <p:spPr bwMode="black">
          <a:xfrm>
            <a:off x="533400" y="4867275"/>
            <a:ext cx="1884363" cy="587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20650" indent="-120650">
              <a:lnSpc>
                <a:spcPct val="60000"/>
              </a:lnSpc>
              <a:spcBef>
                <a:spcPct val="50000"/>
              </a:spcBef>
              <a:buClr>
                <a:srgbClr val="1F3F5F"/>
              </a:buClr>
              <a:buFontTx/>
              <a:buChar char="•"/>
            </a:pPr>
            <a:r>
              <a:rPr lang="zh-CN" altLang="en-US" sz="1400" dirty="0" smtClean="0">
                <a:solidFill>
                  <a:srgbClr val="1C1C1C"/>
                </a:solidFill>
              </a:rPr>
              <a:t>对内</a:t>
            </a:r>
            <a:r>
              <a:rPr lang="en-US" altLang="zh-CN" sz="1400" dirty="0" smtClean="0">
                <a:solidFill>
                  <a:srgbClr val="1C1C1C"/>
                </a:solidFill>
              </a:rPr>
              <a:t>/</a:t>
            </a:r>
            <a:r>
              <a:rPr lang="zh-CN" altLang="en-US" sz="1400" dirty="0" smtClean="0">
                <a:solidFill>
                  <a:srgbClr val="1C1C1C"/>
                </a:solidFill>
              </a:rPr>
              <a:t>外提供分布式服务</a:t>
            </a:r>
            <a:endParaRPr lang="en-US" altLang="zh-CN" sz="1400" dirty="0">
              <a:solidFill>
                <a:srgbClr val="1C1C1C"/>
              </a:solidFill>
            </a:endParaRPr>
          </a:p>
          <a:p>
            <a:pPr marL="120650" indent="-120650">
              <a:lnSpc>
                <a:spcPct val="60000"/>
              </a:lnSpc>
              <a:spcBef>
                <a:spcPct val="50000"/>
              </a:spcBef>
              <a:buClr>
                <a:srgbClr val="1F3F5F"/>
              </a:buClr>
            </a:pPr>
            <a:endParaRPr lang="zh-CN" altLang="en-US" sz="1400" dirty="0">
              <a:solidFill>
                <a:srgbClr val="1C1C1C"/>
              </a:solidFill>
            </a:endParaRPr>
          </a:p>
        </p:txBody>
      </p:sp>
      <p:sp>
        <p:nvSpPr>
          <p:cNvPr id="239654" name="Text Box 38"/>
          <p:cNvSpPr txBox="1">
            <a:spLocks noChangeArrowheads="1"/>
          </p:cNvSpPr>
          <p:nvPr/>
        </p:nvSpPr>
        <p:spPr bwMode="black">
          <a:xfrm>
            <a:off x="6400800" y="4867275"/>
            <a:ext cx="1884363" cy="43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20650" indent="-120650">
              <a:lnSpc>
                <a:spcPct val="60000"/>
              </a:lnSpc>
              <a:spcBef>
                <a:spcPct val="50000"/>
              </a:spcBef>
              <a:buClr>
                <a:srgbClr val="1F3F5F"/>
              </a:buClr>
              <a:buFontTx/>
              <a:buChar char="•"/>
            </a:pPr>
            <a:r>
              <a:rPr lang="en-US" altLang="zh-CN" sz="1400" dirty="0" err="1" smtClean="0">
                <a:solidFill>
                  <a:srgbClr val="1C1C1C"/>
                </a:solidFill>
              </a:rPr>
              <a:t>Agen</a:t>
            </a:r>
            <a:r>
              <a:rPr lang="zh-CN" altLang="en-US" sz="1400" dirty="0" smtClean="0">
                <a:solidFill>
                  <a:srgbClr val="1C1C1C"/>
                </a:solidFill>
              </a:rPr>
              <a:t>快速部署</a:t>
            </a:r>
            <a:endParaRPr lang="en-US" altLang="zh-CN" sz="1400" dirty="0">
              <a:solidFill>
                <a:srgbClr val="1C1C1C"/>
              </a:solidFill>
            </a:endParaRPr>
          </a:p>
          <a:p>
            <a:pPr marL="120650" indent="-120650">
              <a:buFontTx/>
              <a:buChar char="•"/>
            </a:pPr>
            <a:r>
              <a:rPr lang="en-US" altLang="zh-CN" sz="1400" dirty="0" smtClean="0">
                <a:solidFill>
                  <a:srgbClr val="1C1C1C"/>
                </a:solidFill>
              </a:rPr>
              <a:t>Agent</a:t>
            </a:r>
            <a:r>
              <a:rPr lang="zh-CN" altLang="en-US" sz="1400" dirty="0" smtClean="0">
                <a:solidFill>
                  <a:srgbClr val="1C1C1C"/>
                </a:solidFill>
              </a:rPr>
              <a:t>配置推送</a:t>
            </a:r>
            <a:endParaRPr lang="en-US" altLang="zh-CN" sz="1400" dirty="0">
              <a:solidFill>
                <a:srgbClr val="1C1C1C"/>
              </a:solidFill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9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3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39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39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39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39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39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9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39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39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3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39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33" grpId="0" animBg="1"/>
      <p:bldP spid="239634" grpId="0" animBg="1"/>
      <p:bldP spid="239637" grpId="0" animBg="1"/>
      <p:bldP spid="239645" grpId="0" animBg="1"/>
      <p:bldP spid="239647" grpId="0"/>
      <p:bldP spid="239648" grpId="0"/>
      <p:bldP spid="239649" grpId="0"/>
      <p:bldP spid="239650" grpId="0"/>
      <p:bldP spid="239651" grpId="0"/>
      <p:bldP spid="239652" grpId="0"/>
      <p:bldP spid="239653" grpId="0"/>
      <p:bldP spid="23965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059832" y="2852936"/>
            <a:ext cx="3096344" cy="136815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6600" dirty="0" smtClean="0"/>
              <a:t>谢谢！</a:t>
            </a:r>
            <a:endParaRPr lang="zh-CN" altLang="en-US" sz="6600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SimWorkflow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优点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站在巨人的肩上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满足现有项目的需求</a:t>
            </a:r>
            <a:endParaRPr lang="en-US" altLang="zh-CN" dirty="0" smtClean="0"/>
          </a:p>
          <a:p>
            <a:r>
              <a:rPr lang="zh-CN" altLang="en-US" dirty="0" smtClean="0"/>
              <a:t>缺陷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版权问题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任务分配</a:t>
            </a:r>
            <a:r>
              <a:rPr lang="en-US" altLang="zh-CN" dirty="0" err="1" smtClean="0"/>
              <a:t>Pera</a:t>
            </a:r>
            <a:r>
              <a:rPr lang="zh-CN" altLang="en-US" dirty="0" smtClean="0"/>
              <a:t>模式有待完善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</a:t>
            </a:r>
            <a:r>
              <a:rPr lang="en-US" altLang="zh-CN" dirty="0" smtClean="0"/>
              <a:t>LSF</a:t>
            </a:r>
            <a:r>
              <a:rPr lang="zh-CN" altLang="en-US" dirty="0" smtClean="0"/>
              <a:t>有待完善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统一运行需求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流程引擎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流程解析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流程组件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优化组件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Loop</a:t>
            </a:r>
            <a:r>
              <a:rPr lang="zh-CN" altLang="en-US" dirty="0" smtClean="0"/>
              <a:t>组件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CMD</a:t>
            </a:r>
            <a:r>
              <a:rPr lang="zh-CN" altLang="en-US" dirty="0" smtClean="0"/>
              <a:t>组件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流程运行</a:t>
            </a:r>
            <a:endParaRPr lang="en-US" altLang="zh-CN" dirty="0" smtClean="0"/>
          </a:p>
          <a:p>
            <a:r>
              <a:rPr lang="en-US" altLang="zh-CN" dirty="0" smtClean="0"/>
              <a:t>DRM</a:t>
            </a:r>
          </a:p>
          <a:p>
            <a:pPr lvl="1"/>
            <a:r>
              <a:rPr lang="zh-CN" altLang="en-US" dirty="0" smtClean="0"/>
              <a:t>调度策略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Pera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LSF</a:t>
            </a:r>
          </a:p>
          <a:p>
            <a:pPr lvl="2"/>
            <a:r>
              <a:rPr lang="en-US" altLang="zh-CN" dirty="0" smtClean="0"/>
              <a:t>SGE</a:t>
            </a:r>
          </a:p>
          <a:p>
            <a:pPr lvl="1"/>
            <a:r>
              <a:rPr lang="zh-CN" altLang="en-US" dirty="0" smtClean="0"/>
              <a:t>调度监控</a:t>
            </a:r>
            <a:endParaRPr lang="en-US" altLang="zh-CN" dirty="0" smtClean="0"/>
          </a:p>
          <a:p>
            <a:r>
              <a:rPr lang="en-US" altLang="zh-CN" dirty="0" smtClean="0"/>
              <a:t>Agent</a:t>
            </a:r>
          </a:p>
          <a:p>
            <a:pPr lvl="1"/>
            <a:r>
              <a:rPr lang="en-US" altLang="zh-CN" dirty="0" smtClean="0"/>
              <a:t>Agent</a:t>
            </a:r>
            <a:r>
              <a:rPr lang="zh-CN" altLang="en-US" dirty="0" smtClean="0"/>
              <a:t>监控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系统监控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任务执行</a:t>
            </a:r>
            <a:endParaRPr lang="zh-CN" altLang="en-US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初级架构设计</a:t>
            </a:r>
            <a:endParaRPr lang="zh-CN" altLang="en-US" dirty="0"/>
          </a:p>
        </p:txBody>
      </p:sp>
      <p:grpSp>
        <p:nvGrpSpPr>
          <p:cNvPr id="35" name="组合 34"/>
          <p:cNvGrpSpPr/>
          <p:nvPr/>
        </p:nvGrpSpPr>
        <p:grpSpPr>
          <a:xfrm>
            <a:off x="107504" y="1484784"/>
            <a:ext cx="8928992" cy="4226768"/>
            <a:chOff x="107504" y="1484784"/>
            <a:chExt cx="8928992" cy="4226768"/>
          </a:xfrm>
        </p:grpSpPr>
        <p:sp>
          <p:nvSpPr>
            <p:cNvPr id="5" name="矩形 4"/>
            <p:cNvSpPr/>
            <p:nvPr/>
          </p:nvSpPr>
          <p:spPr>
            <a:xfrm>
              <a:off x="2702609" y="1528816"/>
              <a:ext cx="3764136" cy="41324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2693041" y="5079280"/>
              <a:ext cx="3756376" cy="5742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</a:rPr>
                <a:t>数据库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DB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693041" y="3453072"/>
              <a:ext cx="3756376" cy="70683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流程引擎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2733151" y="4207056"/>
              <a:ext cx="3692216" cy="843334"/>
              <a:chOff x="3431595" y="4514338"/>
              <a:chExt cx="2436539" cy="581609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4697677" y="4514355"/>
                <a:ext cx="1170457" cy="58157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</a:rPr>
                  <a:t>调度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</a:rPr>
                  <a:t>监控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3431595" y="4514338"/>
                <a:ext cx="1239948" cy="58160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</a:rPr>
                  <a:t>任务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</a:rPr>
                  <a:t>调度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2775682" y="2790780"/>
              <a:ext cx="3596519" cy="606361"/>
              <a:chOff x="3459662" y="3523948"/>
              <a:chExt cx="2373387" cy="418180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3459662" y="3523949"/>
                <a:ext cx="757742" cy="41815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solidFill>
                      <a:schemeClr val="tx1"/>
                    </a:solidFill>
                  </a:rPr>
                  <a:t>优化组件</a:t>
                </a:r>
                <a:endParaRPr lang="en-US" altLang="zh-CN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4274475" y="3523949"/>
                <a:ext cx="723587" cy="41817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solidFill>
                      <a:schemeClr val="tx1"/>
                    </a:solidFill>
                  </a:rPr>
                  <a:t>循环组件</a:t>
                </a:r>
                <a:endParaRPr lang="en-US" altLang="zh-CN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055133" y="3523948"/>
                <a:ext cx="777916" cy="41817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>
                    <a:solidFill>
                      <a:schemeClr val="tx1"/>
                    </a:solidFill>
                  </a:rPr>
                  <a:t>CMD</a:t>
                </a:r>
              </a:p>
              <a:p>
                <a:pPr algn="ctr"/>
                <a:r>
                  <a:rPr lang="zh-CN" altLang="en-US" sz="1400" dirty="0" smtClean="0">
                    <a:solidFill>
                      <a:schemeClr val="tx1"/>
                    </a:solidFill>
                  </a:rPr>
                  <a:t>组件</a:t>
                </a:r>
                <a:endParaRPr lang="en-US" altLang="zh-CN" sz="1400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2703674" y="2032288"/>
              <a:ext cx="3756376" cy="70683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流程定义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/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解析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267744" y="1484784"/>
              <a:ext cx="4536504" cy="555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统一运行系统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07504" y="2802632"/>
              <a:ext cx="914400" cy="9144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流程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管理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直接箭头连接符 41"/>
            <p:cNvCxnSpPr>
              <a:stCxn id="22" idx="3"/>
              <a:endCxn id="17" idx="1"/>
            </p:cNvCxnSpPr>
            <p:nvPr/>
          </p:nvCxnSpPr>
          <p:spPr>
            <a:xfrm flipV="1">
              <a:off x="1021904" y="2385705"/>
              <a:ext cx="1681770" cy="87412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10" idx="1"/>
              <a:endCxn id="22" idx="3"/>
            </p:cNvCxnSpPr>
            <p:nvPr/>
          </p:nvCxnSpPr>
          <p:spPr>
            <a:xfrm flipH="1" flipV="1">
              <a:off x="1021904" y="3259832"/>
              <a:ext cx="1671137" cy="54665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10" idx="3"/>
              <a:endCxn id="23" idx="1"/>
            </p:cNvCxnSpPr>
            <p:nvPr/>
          </p:nvCxnSpPr>
          <p:spPr>
            <a:xfrm flipV="1">
              <a:off x="6449417" y="1941984"/>
              <a:ext cx="1672679" cy="1864505"/>
            </a:xfrm>
            <a:prstGeom prst="straightConnector1">
              <a:avLst/>
            </a:prstGeom>
            <a:ln w="28575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矩形 48"/>
            <p:cNvSpPr/>
            <p:nvPr/>
          </p:nvSpPr>
          <p:spPr>
            <a:xfrm rot="18735628">
              <a:off x="6784442" y="2390059"/>
              <a:ext cx="1152128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RPC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调用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 rot="18789469">
              <a:off x="7041569" y="2496195"/>
              <a:ext cx="1152128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JMS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通知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 rot="1109902">
              <a:off x="1358993" y="3530464"/>
              <a:ext cx="1152128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JMS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通知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 rot="19926802">
              <a:off x="1348945" y="2453398"/>
              <a:ext cx="1152128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RPC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调用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直接箭头连接符 58"/>
            <p:cNvCxnSpPr>
              <a:stCxn id="10" idx="3"/>
              <a:endCxn id="55" idx="1"/>
            </p:cNvCxnSpPr>
            <p:nvPr/>
          </p:nvCxnSpPr>
          <p:spPr>
            <a:xfrm flipV="1">
              <a:off x="6449417" y="3046107"/>
              <a:ext cx="1672679" cy="760382"/>
            </a:xfrm>
            <a:prstGeom prst="straightConnector1">
              <a:avLst/>
            </a:prstGeom>
            <a:ln w="28575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10" idx="3"/>
              <a:endCxn id="56" idx="1"/>
            </p:cNvCxnSpPr>
            <p:nvPr/>
          </p:nvCxnSpPr>
          <p:spPr>
            <a:xfrm>
              <a:off x="6449417" y="3806489"/>
              <a:ext cx="1672679" cy="343741"/>
            </a:xfrm>
            <a:prstGeom prst="straightConnector1">
              <a:avLst/>
            </a:prstGeom>
            <a:ln w="28575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 62"/>
            <p:cNvSpPr/>
            <p:nvPr/>
          </p:nvSpPr>
          <p:spPr>
            <a:xfrm rot="20145396">
              <a:off x="6971379" y="3289624"/>
              <a:ext cx="1152128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SSH/CMD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 rot="695657">
              <a:off x="6851829" y="3937671"/>
              <a:ext cx="1152128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SSH/CMD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72" name="组合 71"/>
            <p:cNvGrpSpPr/>
            <p:nvPr/>
          </p:nvGrpSpPr>
          <p:grpSpPr>
            <a:xfrm>
              <a:off x="8122096" y="1484784"/>
              <a:ext cx="914400" cy="4226768"/>
              <a:chOff x="8122096" y="1556792"/>
              <a:chExt cx="914400" cy="4226768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8122096" y="1556792"/>
                <a:ext cx="914400" cy="914400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chemeClr val="tx1"/>
                    </a:solidFill>
                  </a:rPr>
                  <a:t>Agent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8122096" y="2660915"/>
                <a:ext cx="914400" cy="914400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chemeClr val="tx1"/>
                    </a:solidFill>
                  </a:rPr>
                  <a:t>LSF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8122096" y="3765038"/>
                <a:ext cx="914400" cy="914400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chemeClr val="tx1"/>
                    </a:solidFill>
                  </a:rPr>
                  <a:t>SEG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8122096" y="4869160"/>
                <a:ext cx="914400" cy="914400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chemeClr val="tx1"/>
                    </a:solidFill>
                  </a:rPr>
                  <a:t>HPC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8" name="直接箭头连接符 67"/>
            <p:cNvCxnSpPr>
              <a:stCxn id="10" idx="3"/>
              <a:endCxn id="65" idx="1"/>
            </p:cNvCxnSpPr>
            <p:nvPr/>
          </p:nvCxnSpPr>
          <p:spPr>
            <a:xfrm>
              <a:off x="6449417" y="3806489"/>
              <a:ext cx="1672679" cy="1447863"/>
            </a:xfrm>
            <a:prstGeom prst="straightConnector1">
              <a:avLst/>
            </a:prstGeom>
            <a:ln w="28575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矩形 68"/>
            <p:cNvSpPr/>
            <p:nvPr/>
          </p:nvSpPr>
          <p:spPr>
            <a:xfrm rot="2518435">
              <a:off x="6848862" y="4632180"/>
              <a:ext cx="1152128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SSH/CMD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Q&amp;A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优化算法取</a:t>
            </a:r>
            <a:r>
              <a:rPr lang="en-US" altLang="zh-CN" dirty="0" smtClean="0"/>
              <a:t>1</a:t>
            </a:r>
            <a:r>
              <a:rPr lang="zh-CN" altLang="en-US" dirty="0" smtClean="0"/>
              <a:t>万个样本点，需要多长时间？</a:t>
            </a:r>
            <a:endParaRPr lang="en-US" altLang="zh-CN" dirty="0" smtClean="0"/>
          </a:p>
          <a:p>
            <a:r>
              <a:rPr lang="en-US" altLang="zh-CN" dirty="0" smtClean="0"/>
              <a:t>100</a:t>
            </a:r>
            <a:r>
              <a:rPr lang="zh-CN" altLang="en-US" dirty="0" smtClean="0"/>
              <a:t>个</a:t>
            </a:r>
            <a:r>
              <a:rPr lang="en-US" altLang="zh-CN" dirty="0" smtClean="0"/>
              <a:t>Agent</a:t>
            </a:r>
            <a:r>
              <a:rPr lang="zh-CN" altLang="en-US" dirty="0" smtClean="0"/>
              <a:t>进行优化演算，服务端能否抗住压力？</a:t>
            </a:r>
            <a:endParaRPr lang="en-US" altLang="zh-CN" dirty="0" smtClean="0"/>
          </a:p>
          <a:p>
            <a:r>
              <a:rPr lang="en-US" altLang="zh-CN" dirty="0" smtClean="0"/>
              <a:t>1000</a:t>
            </a:r>
            <a:r>
              <a:rPr lang="zh-CN" altLang="en-US" dirty="0" smtClean="0"/>
              <a:t>个</a:t>
            </a:r>
            <a:r>
              <a:rPr lang="en-US" altLang="zh-CN" dirty="0" smtClean="0"/>
              <a:t>Agent</a:t>
            </a:r>
            <a:r>
              <a:rPr lang="zh-CN" altLang="en-US" dirty="0" smtClean="0"/>
              <a:t>是否支持快速部署？</a:t>
            </a:r>
            <a:endParaRPr lang="en-US" altLang="zh-CN" dirty="0" smtClean="0"/>
          </a:p>
          <a:p>
            <a:r>
              <a:rPr lang="zh-CN" altLang="en-US" dirty="0" smtClean="0"/>
              <a:t>如果需要同时满足上述条件呢？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不满足？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软件行业现状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SOA</a:t>
            </a:r>
          </a:p>
          <a:p>
            <a:pPr lvl="1"/>
            <a:r>
              <a:rPr lang="en-US" altLang="zh-CN" dirty="0" err="1" smtClean="0"/>
              <a:t>SaaS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IaaS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PaaS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Amazon EC2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Joyent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Rackspace</a:t>
            </a:r>
            <a:r>
              <a:rPr lang="en-US" altLang="zh-CN" dirty="0" smtClean="0"/>
              <a:t> Cloud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Windows Azure VM</a:t>
            </a:r>
          </a:p>
          <a:p>
            <a:pPr lvl="2"/>
            <a:r>
              <a:rPr lang="en-US" altLang="zh-CN" dirty="0" err="1" smtClean="0"/>
              <a:t>alwaysdata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cloudControl</a:t>
            </a:r>
            <a:r>
              <a:rPr lang="en-US" altLang="zh-CN" dirty="0" smtClean="0"/>
              <a:t> 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dotCloud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Heroku</a:t>
            </a:r>
            <a:r>
              <a:rPr lang="en-US" altLang="zh-CN" dirty="0" smtClean="0"/>
              <a:t> 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NodeGrid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RedHat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OpenShift</a:t>
            </a:r>
            <a:r>
              <a:rPr lang="en-US" altLang="zh-CN" dirty="0" smtClean="0"/>
              <a:t>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VMware </a:t>
            </a:r>
            <a:r>
              <a:rPr lang="en-US" altLang="zh-CN" dirty="0" err="1" smtClean="0"/>
              <a:t>CloudFoundry</a:t>
            </a:r>
            <a:r>
              <a:rPr lang="en-US" altLang="zh-CN" dirty="0" smtClean="0"/>
              <a:t>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Windows Azure </a:t>
            </a:r>
          </a:p>
          <a:p>
            <a:pPr lvl="1"/>
            <a:r>
              <a:rPr lang="zh-CN" altLang="en-US" dirty="0" smtClean="0"/>
              <a:t>各种云</a:t>
            </a:r>
            <a:r>
              <a:rPr lang="en-US" altLang="zh-CN" dirty="0" smtClean="0"/>
              <a:t>(</a:t>
            </a:r>
            <a:r>
              <a:rPr lang="zh-CN" altLang="en-US" dirty="0" smtClean="0"/>
              <a:t>阿里云</a:t>
            </a:r>
            <a:r>
              <a:rPr lang="en-US" altLang="zh-CN" dirty="0" smtClean="0"/>
              <a:t>\</a:t>
            </a:r>
            <a:r>
              <a:rPr lang="zh-CN" altLang="en-US" dirty="0" smtClean="0"/>
              <a:t>盛大云</a:t>
            </a:r>
            <a:r>
              <a:rPr lang="en-US" altLang="zh-CN" dirty="0" smtClean="0"/>
              <a:t>\</a:t>
            </a:r>
            <a:r>
              <a:rPr lang="zh-CN" altLang="en-US" dirty="0" smtClean="0"/>
              <a:t>腾讯云</a:t>
            </a:r>
            <a:r>
              <a:rPr lang="en-US" altLang="zh-CN" dirty="0" smtClean="0"/>
              <a:t>\</a:t>
            </a:r>
            <a:r>
              <a:rPr lang="zh-CN" altLang="en-US" dirty="0" smtClean="0"/>
              <a:t>金蝶云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公司期望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有卖点、能赚钱</a:t>
            </a:r>
            <a:endParaRPr lang="en-US" altLang="zh-CN" dirty="0" smtClean="0"/>
          </a:p>
          <a:p>
            <a:r>
              <a:rPr lang="zh-CN" altLang="en-US" dirty="0" smtClean="0"/>
              <a:t>客户期望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实用、好用</a:t>
            </a:r>
            <a:endParaRPr lang="en-US" altLang="zh-CN" dirty="0" smtClean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高可靠</a:t>
            </a:r>
            <a:r>
              <a:rPr lang="en-US" altLang="zh-CN" dirty="0" smtClean="0"/>
              <a:t>/</a:t>
            </a:r>
            <a:r>
              <a:rPr lang="zh-CN" altLang="en-US" dirty="0" smtClean="0"/>
              <a:t>高并发</a:t>
            </a:r>
            <a:r>
              <a:rPr lang="en-US" altLang="zh-CN" dirty="0" smtClean="0"/>
              <a:t>/</a:t>
            </a:r>
            <a:r>
              <a:rPr lang="zh-CN" altLang="en-US" dirty="0" smtClean="0"/>
              <a:t>高性能</a:t>
            </a:r>
            <a:endParaRPr lang="en-US" altLang="zh-CN" dirty="0" smtClean="0"/>
          </a:p>
          <a:p>
            <a:r>
              <a:rPr lang="zh-CN" altLang="en-US" dirty="0" smtClean="0"/>
              <a:t>对内</a:t>
            </a:r>
            <a:r>
              <a:rPr lang="en-US" altLang="zh-CN" dirty="0" smtClean="0"/>
              <a:t>/</a:t>
            </a:r>
            <a:r>
              <a:rPr lang="zh-CN" altLang="en-US" dirty="0" smtClean="0"/>
              <a:t>外分布式服务</a:t>
            </a:r>
            <a:endParaRPr lang="en-US" altLang="zh-CN" dirty="0" smtClean="0"/>
          </a:p>
          <a:p>
            <a:r>
              <a:rPr lang="en-US" altLang="zh-CN" dirty="0" smtClean="0"/>
              <a:t>Agent</a:t>
            </a:r>
            <a:r>
              <a:rPr lang="zh-CN" altLang="en-US" dirty="0" smtClean="0"/>
              <a:t>快速部署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中级系统架构设计</a:t>
            </a:r>
            <a:endParaRPr lang="zh-CN" altLang="en-US" dirty="0"/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black">
          <a:xfrm>
            <a:off x="5076056" y="5065439"/>
            <a:ext cx="1872208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buFontTx/>
              <a:buChar char="-"/>
            </a:pPr>
            <a:r>
              <a:rPr lang="zh-CN" altLang="en-US" sz="1400" dirty="0" smtClean="0">
                <a:solidFill>
                  <a:srgbClr val="000000"/>
                </a:solidFill>
                <a:cs typeface="Arial" charset="0"/>
              </a:rPr>
              <a:t>流程解析与运行</a:t>
            </a:r>
            <a:endParaRPr lang="en-US" altLang="zh-CN" sz="14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black">
          <a:xfrm>
            <a:off x="5292080" y="1897087"/>
            <a:ext cx="2118320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buFontTx/>
              <a:buChar char="-"/>
            </a:pPr>
            <a:r>
              <a:rPr lang="zh-CN" altLang="en-US" sz="1400" dirty="0" smtClean="0">
                <a:solidFill>
                  <a:srgbClr val="000000"/>
                </a:solidFill>
                <a:cs typeface="Arial" charset="0"/>
              </a:rPr>
              <a:t>注册中心和控制中心</a:t>
            </a:r>
            <a:endParaRPr lang="en-US" altLang="zh-CN" sz="14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326232" y="3409255"/>
            <a:ext cx="16534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buClr>
                <a:srgbClr val="FFFF66"/>
              </a:buClr>
              <a:buFont typeface="Wingdings" pitchFamily="2" charset="2"/>
              <a:buNone/>
            </a:pPr>
            <a:r>
              <a:rPr lang="en-US" altLang="zh-CN" sz="1400" dirty="0">
                <a:solidFill>
                  <a:srgbClr val="000000"/>
                </a:solidFill>
                <a:cs typeface="Arial" charset="0"/>
              </a:rPr>
              <a:t>- </a:t>
            </a:r>
            <a:r>
              <a:rPr lang="zh-CN" altLang="en-US" sz="1400" dirty="0" smtClean="0">
                <a:solidFill>
                  <a:srgbClr val="000000"/>
                </a:solidFill>
                <a:cs typeface="Arial" charset="0"/>
              </a:rPr>
              <a:t>任务调度与执行</a:t>
            </a:r>
            <a:endParaRPr lang="en-US" altLang="zh-CN" sz="14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7086600" y="3481263"/>
            <a:ext cx="16618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Clr>
                <a:srgbClr val="FFFF66"/>
              </a:buClr>
              <a:buFont typeface="Wingdings" pitchFamily="2" charset="2"/>
              <a:buNone/>
            </a:pPr>
            <a:r>
              <a:rPr lang="en-US" altLang="zh-CN" sz="1400" dirty="0">
                <a:solidFill>
                  <a:srgbClr val="000000"/>
                </a:solidFill>
                <a:cs typeface="Arial" charset="0"/>
              </a:rPr>
              <a:t>- </a:t>
            </a:r>
            <a:r>
              <a:rPr lang="zh-CN" altLang="en-US" sz="1400" dirty="0" smtClean="0">
                <a:solidFill>
                  <a:srgbClr val="000000"/>
                </a:solidFill>
                <a:cs typeface="Arial" charset="0"/>
              </a:rPr>
              <a:t>远程通信与集群</a:t>
            </a:r>
            <a:endParaRPr lang="en-US" altLang="zh-CN" sz="1400" dirty="0">
              <a:solidFill>
                <a:srgbClr val="000000"/>
              </a:solidFill>
              <a:cs typeface="Arial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3124200" y="2263775"/>
            <a:ext cx="2743200" cy="2743200"/>
            <a:chOff x="3124200" y="2263775"/>
            <a:chExt cx="2743200" cy="2743200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 rot="2700000">
              <a:off x="3124200" y="2263775"/>
              <a:ext cx="2743200" cy="2743200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Rectangle 17"/>
            <p:cNvSpPr>
              <a:spLocks noChangeArrowheads="1"/>
            </p:cNvSpPr>
            <p:nvPr/>
          </p:nvSpPr>
          <p:spPr bwMode="black">
            <a:xfrm>
              <a:off x="3429000" y="3399383"/>
              <a:ext cx="2133600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24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oper Black" pitchFamily="18" charset="0"/>
                  <a:ea typeface="宋体" pitchFamily="2" charset="-122"/>
                  <a:cs typeface="Arial" charset="0"/>
                </a:rPr>
                <a:t>统一运行</a:t>
              </a:r>
              <a:endParaRPr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oper Black" pitchFamily="18" charset="0"/>
                <a:ea typeface="宋体" pitchFamily="2" charset="-122"/>
                <a:cs typeface="Arial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976438" y="2938463"/>
            <a:ext cx="1336675" cy="1346200"/>
            <a:chOff x="1976438" y="2938463"/>
            <a:chExt cx="1336675" cy="1346200"/>
          </a:xfrm>
        </p:grpSpPr>
        <p:grpSp>
          <p:nvGrpSpPr>
            <p:cNvPr id="22" name="Group 37"/>
            <p:cNvGrpSpPr>
              <a:grpSpLocks/>
            </p:cNvGrpSpPr>
            <p:nvPr/>
          </p:nvGrpSpPr>
          <p:grpSpPr bwMode="auto">
            <a:xfrm>
              <a:off x="1976438" y="2938463"/>
              <a:ext cx="1336675" cy="1346200"/>
              <a:chOff x="1197" y="2249"/>
              <a:chExt cx="842" cy="848"/>
            </a:xfrm>
          </p:grpSpPr>
          <p:sp>
            <p:nvSpPr>
              <p:cNvPr id="23" name="AutoShape 6"/>
              <p:cNvSpPr>
                <a:spLocks noChangeArrowheads="1"/>
              </p:cNvSpPr>
              <p:nvPr/>
            </p:nvSpPr>
            <p:spPr bwMode="gray">
              <a:xfrm>
                <a:off x="1197" y="2249"/>
                <a:ext cx="842" cy="848"/>
              </a:xfrm>
              <a:prstGeom prst="roundRect">
                <a:avLst>
                  <a:gd name="adj" fmla="val 11875"/>
                </a:avLst>
              </a:prstGeom>
              <a:gradFill rotWithShape="1">
                <a:gsLst>
                  <a:gs pos="0">
                    <a:srgbClr val="003263"/>
                  </a:gs>
                  <a:gs pos="50000">
                    <a:srgbClr val="006BD6"/>
                  </a:gs>
                  <a:gs pos="100000">
                    <a:srgbClr val="003263"/>
                  </a:gs>
                </a:gsLst>
                <a:lin ang="2700000" scaled="1"/>
              </a:gradFill>
              <a:ln w="38100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>
                  <a:cs typeface="Arial" charset="0"/>
                </a:endParaRPr>
              </a:p>
            </p:txBody>
          </p:sp>
          <p:pic>
            <p:nvPicPr>
              <p:cNvPr id="24" name="Picture 32" descr="Picture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224" y="2832"/>
                <a:ext cx="309" cy="2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5" name="Picture 33" descr="Picture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10800000">
                <a:off x="1687" y="2267"/>
                <a:ext cx="309" cy="2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6" name="Rectangle 9"/>
            <p:cNvSpPr>
              <a:spLocks noChangeArrowheads="1"/>
            </p:cNvSpPr>
            <p:nvPr/>
          </p:nvSpPr>
          <p:spPr bwMode="white">
            <a:xfrm>
              <a:off x="1994209" y="3212976"/>
              <a:ext cx="129540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>
              <a:spAutoFit/>
            </a:bodyPr>
            <a:lstStyle/>
            <a:p>
              <a:pPr algn="ctr" eaLnBrk="0" hangingPunct="0">
                <a:defRPr/>
              </a:pPr>
              <a:r>
                <a:rPr lang="en-US" altLang="zh-CN" dirty="0" smtClean="0">
                  <a:solidFill>
                    <a:srgbClr val="FEFEFE"/>
                  </a:solidFill>
                  <a:ea typeface="+mn-ea"/>
                </a:rPr>
                <a:t>DRM</a:t>
              </a:r>
            </a:p>
            <a:p>
              <a:pPr algn="ctr" eaLnBrk="0" hangingPunct="0">
                <a:defRPr/>
              </a:pPr>
              <a:r>
                <a:rPr lang="en-US" altLang="zh-CN" dirty="0" smtClean="0">
                  <a:solidFill>
                    <a:srgbClr val="FEFEFE"/>
                  </a:solidFill>
                  <a:ea typeface="+mn-ea"/>
                </a:rPr>
                <a:t>Agent</a:t>
              </a:r>
              <a:endParaRPr lang="en-US" dirty="0">
                <a:solidFill>
                  <a:srgbClr val="FEFEFE"/>
                </a:solidFill>
                <a:ea typeface="+mn-ea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656263" y="2949575"/>
            <a:ext cx="1339850" cy="1346200"/>
            <a:chOff x="5656263" y="2949575"/>
            <a:chExt cx="1339850" cy="1346200"/>
          </a:xfrm>
        </p:grpSpPr>
        <p:grpSp>
          <p:nvGrpSpPr>
            <p:cNvPr id="14" name="Group 35"/>
            <p:cNvGrpSpPr>
              <a:grpSpLocks/>
            </p:cNvGrpSpPr>
            <p:nvPr/>
          </p:nvGrpSpPr>
          <p:grpSpPr bwMode="auto">
            <a:xfrm>
              <a:off x="5656263" y="2949575"/>
              <a:ext cx="1339850" cy="1346200"/>
              <a:chOff x="3515" y="2256"/>
              <a:chExt cx="844" cy="848"/>
            </a:xfrm>
          </p:grpSpPr>
          <p:sp>
            <p:nvSpPr>
              <p:cNvPr id="15" name="AutoShape 5"/>
              <p:cNvSpPr>
                <a:spLocks noChangeArrowheads="1"/>
              </p:cNvSpPr>
              <p:nvPr/>
            </p:nvSpPr>
            <p:spPr bwMode="gray">
              <a:xfrm>
                <a:off x="3515" y="2256"/>
                <a:ext cx="844" cy="848"/>
              </a:xfrm>
              <a:prstGeom prst="roundRect">
                <a:avLst>
                  <a:gd name="adj" fmla="val 12440"/>
                </a:avLst>
              </a:prstGeom>
              <a:gradFill rotWithShape="0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38100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>
                  <a:ea typeface="宋体" pitchFamily="2" charset="-122"/>
                  <a:cs typeface="Arial" charset="0"/>
                </a:endParaRPr>
              </a:p>
            </p:txBody>
          </p:sp>
          <p:pic>
            <p:nvPicPr>
              <p:cNvPr id="16" name="Picture 28" descr="Picture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3544" y="2826"/>
                <a:ext cx="309" cy="2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" name="Picture 29" descr="Picture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 rot="10800000">
                <a:off x="4013" y="2273"/>
                <a:ext cx="309" cy="2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7" name="Rectangle 10"/>
            <p:cNvSpPr>
              <a:spLocks noChangeArrowheads="1"/>
            </p:cNvSpPr>
            <p:nvPr/>
          </p:nvSpPr>
          <p:spPr bwMode="white">
            <a:xfrm>
              <a:off x="5661074" y="3293194"/>
              <a:ext cx="129540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>
              <a:spAutoFit/>
            </a:bodyPr>
            <a:lstStyle/>
            <a:p>
              <a:pPr algn="ctr" eaLnBrk="0" hangingPunct="0">
                <a:defRPr/>
              </a:pPr>
              <a:r>
                <a:rPr lang="zh-CN" altLang="en-US" b="1" dirty="0" smtClean="0">
                  <a:solidFill>
                    <a:srgbClr val="FEFEFE"/>
                  </a:solidFill>
                </a:rPr>
                <a:t>分布式服务框架</a:t>
              </a:r>
              <a:endParaRPr lang="en-US" b="1" dirty="0">
                <a:solidFill>
                  <a:srgbClr val="FEFEFE"/>
                </a:solidFill>
                <a:ea typeface="+mn-ea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870325" y="1524000"/>
            <a:ext cx="1336675" cy="1346200"/>
            <a:chOff x="3870325" y="1524000"/>
            <a:chExt cx="1336675" cy="1346200"/>
          </a:xfrm>
        </p:grpSpPr>
        <p:grpSp>
          <p:nvGrpSpPr>
            <p:cNvPr id="10" name="Group 34"/>
            <p:cNvGrpSpPr>
              <a:grpSpLocks/>
            </p:cNvGrpSpPr>
            <p:nvPr/>
          </p:nvGrpSpPr>
          <p:grpSpPr bwMode="auto">
            <a:xfrm>
              <a:off x="3870325" y="1524000"/>
              <a:ext cx="1336675" cy="1346200"/>
              <a:chOff x="2390" y="1358"/>
              <a:chExt cx="842" cy="848"/>
            </a:xfrm>
          </p:grpSpPr>
          <p:sp>
            <p:nvSpPr>
              <p:cNvPr id="11" name="AutoShape 4"/>
              <p:cNvSpPr>
                <a:spLocks noChangeArrowheads="1"/>
              </p:cNvSpPr>
              <p:nvPr/>
            </p:nvSpPr>
            <p:spPr bwMode="gray">
              <a:xfrm>
                <a:off x="2390" y="1358"/>
                <a:ext cx="842" cy="848"/>
              </a:xfrm>
              <a:prstGeom prst="roundRect">
                <a:avLst>
                  <a:gd name="adj" fmla="val 13537"/>
                </a:avLst>
              </a:prstGeom>
              <a:gradFill rotWithShape="0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38100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>
                  <a:ea typeface="宋体" pitchFamily="2" charset="-122"/>
                  <a:cs typeface="Arial" charset="0"/>
                </a:endParaRPr>
              </a:p>
            </p:txBody>
          </p:sp>
          <p:pic>
            <p:nvPicPr>
              <p:cNvPr id="12" name="Picture 26" descr="Picture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430" y="1927"/>
                <a:ext cx="309" cy="2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3" name="Picture 27" descr="Picture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10800000">
                <a:off x="2881" y="1380"/>
                <a:ext cx="309" cy="2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8" name="Rectangle 8"/>
            <p:cNvSpPr>
              <a:spLocks noChangeArrowheads="1"/>
            </p:cNvSpPr>
            <p:nvPr/>
          </p:nvSpPr>
          <p:spPr bwMode="white">
            <a:xfrm>
              <a:off x="3871913" y="1882775"/>
              <a:ext cx="129540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>
              <a:spAutoFit/>
            </a:bodyPr>
            <a:lstStyle/>
            <a:p>
              <a:pPr algn="ctr" eaLnBrk="0" hangingPunct="0">
                <a:defRPr/>
              </a:pPr>
              <a:r>
                <a:rPr lang="zh-CN" altLang="en-US" b="1" dirty="0" smtClean="0">
                  <a:solidFill>
                    <a:srgbClr val="FEFEFE"/>
                  </a:solidFill>
                  <a:ea typeface="+mn-ea"/>
                </a:rPr>
                <a:t>分布式</a:t>
              </a:r>
              <a:endParaRPr lang="en-US" altLang="zh-CN" b="1" dirty="0" smtClean="0">
                <a:solidFill>
                  <a:srgbClr val="FEFEFE"/>
                </a:solidFill>
                <a:ea typeface="+mn-ea"/>
              </a:endParaRPr>
            </a:p>
            <a:p>
              <a:pPr algn="ctr" eaLnBrk="0" hangingPunct="0">
                <a:defRPr/>
              </a:pPr>
              <a:r>
                <a:rPr lang="zh-CN" altLang="en-US" b="1" dirty="0" smtClean="0">
                  <a:solidFill>
                    <a:srgbClr val="FEFEFE"/>
                  </a:solidFill>
                </a:rPr>
                <a:t>中心</a:t>
              </a:r>
              <a:endParaRPr lang="en-US" b="1" dirty="0">
                <a:solidFill>
                  <a:srgbClr val="FEFEFE"/>
                </a:solidFill>
                <a:ea typeface="+mn-ea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838575" y="4465638"/>
            <a:ext cx="1336675" cy="1346200"/>
            <a:chOff x="3838575" y="4465638"/>
            <a:chExt cx="1336675" cy="1346200"/>
          </a:xfrm>
        </p:grpSpPr>
        <p:grpSp>
          <p:nvGrpSpPr>
            <p:cNvPr id="18" name="Group 36"/>
            <p:cNvGrpSpPr>
              <a:grpSpLocks/>
            </p:cNvGrpSpPr>
            <p:nvPr/>
          </p:nvGrpSpPr>
          <p:grpSpPr bwMode="auto">
            <a:xfrm>
              <a:off x="3838575" y="4465638"/>
              <a:ext cx="1336675" cy="1346200"/>
              <a:chOff x="2370" y="3211"/>
              <a:chExt cx="842" cy="848"/>
            </a:xfrm>
          </p:grpSpPr>
          <p:sp>
            <p:nvSpPr>
              <p:cNvPr id="19" name="AutoShape 7"/>
              <p:cNvSpPr>
                <a:spLocks noChangeArrowheads="1"/>
              </p:cNvSpPr>
              <p:nvPr/>
            </p:nvSpPr>
            <p:spPr bwMode="gray">
              <a:xfrm>
                <a:off x="2370" y="3211"/>
                <a:ext cx="842" cy="848"/>
              </a:xfrm>
              <a:prstGeom prst="roundRect">
                <a:avLst>
                  <a:gd name="adj" fmla="val 13537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38100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>
                  <a:ea typeface="宋体" pitchFamily="2" charset="-122"/>
                  <a:cs typeface="Arial" charset="0"/>
                </a:endParaRPr>
              </a:p>
            </p:txBody>
          </p:sp>
          <p:pic>
            <p:nvPicPr>
              <p:cNvPr id="20" name="Picture 30" descr="Picture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2406" y="3781"/>
                <a:ext cx="309" cy="2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1" name="Picture 31" descr="Picture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 rot="10800000">
                <a:off x="2863" y="3228"/>
                <a:ext cx="309" cy="2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9" name="Rectangle 11"/>
            <p:cNvSpPr>
              <a:spLocks noChangeArrowheads="1"/>
            </p:cNvSpPr>
            <p:nvPr/>
          </p:nvSpPr>
          <p:spPr bwMode="white">
            <a:xfrm>
              <a:off x="3871913" y="4931876"/>
              <a:ext cx="12954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>
              <a:spAutoFit/>
            </a:bodyPr>
            <a:lstStyle/>
            <a:p>
              <a:pPr algn="ctr" eaLnBrk="0" hangingPunct="0">
                <a:defRPr/>
              </a:pPr>
              <a:r>
                <a:rPr lang="zh-CN" altLang="en-US" b="1" dirty="0" smtClean="0">
                  <a:solidFill>
                    <a:srgbClr val="FEFEFE"/>
                  </a:solidFill>
                  <a:ea typeface="+mn-ea"/>
                </a:rPr>
                <a:t>流程</a:t>
              </a:r>
              <a:r>
                <a:rPr lang="zh-CN" altLang="en-US" b="1" dirty="0">
                  <a:solidFill>
                    <a:srgbClr val="FEFEFE"/>
                  </a:solidFill>
                </a:rPr>
                <a:t>引擎</a:t>
              </a:r>
              <a:endParaRPr lang="en-US" altLang="zh-CN" b="1" dirty="0" smtClean="0">
                <a:solidFill>
                  <a:srgbClr val="FEFEFE"/>
                </a:solidFill>
                <a:ea typeface="+mn-ea"/>
              </a:endParaRPr>
            </a:p>
          </p:txBody>
        </p:sp>
      </p:grp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分布式中心</a:t>
            </a:r>
            <a:endParaRPr lang="zh-CN" altLang="en-US" dirty="0"/>
          </a:p>
        </p:txBody>
      </p:sp>
      <p:grpSp>
        <p:nvGrpSpPr>
          <p:cNvPr id="67" name="组合 66"/>
          <p:cNvGrpSpPr/>
          <p:nvPr/>
        </p:nvGrpSpPr>
        <p:grpSpPr>
          <a:xfrm>
            <a:off x="533400" y="1905000"/>
            <a:ext cx="2719388" cy="3865563"/>
            <a:chOff x="533400" y="1905000"/>
            <a:chExt cx="2719388" cy="3865563"/>
          </a:xfrm>
        </p:grpSpPr>
        <p:sp>
          <p:nvSpPr>
            <p:cNvPr id="9" name="AutoShape 8"/>
            <p:cNvSpPr>
              <a:spLocks noChangeArrowheads="1"/>
            </p:cNvSpPr>
            <p:nvPr/>
          </p:nvSpPr>
          <p:spPr bwMode="gray">
            <a:xfrm>
              <a:off x="533400" y="3432175"/>
              <a:ext cx="2719388" cy="812800"/>
            </a:xfrm>
            <a:prstGeom prst="rightArrow">
              <a:avLst>
                <a:gd name="adj1" fmla="val 54000"/>
                <a:gd name="adj2" fmla="val 68618"/>
              </a:avLst>
            </a:prstGeom>
            <a:gradFill rotWithShape="1">
              <a:gsLst>
                <a:gs pos="0">
                  <a:srgbClr val="6A5919"/>
                </a:gs>
                <a:gs pos="100000">
                  <a:srgbClr val="E5C037"/>
                </a:gs>
              </a:gsLst>
              <a:lin ang="0" scaled="1"/>
            </a:gradFill>
            <a:ln w="9525" algn="ctr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533400" y="1905000"/>
              <a:ext cx="2163763" cy="3865563"/>
              <a:chOff x="533400" y="1905000"/>
              <a:chExt cx="2163763" cy="3865563"/>
            </a:xfrm>
          </p:grpSpPr>
          <p:sp>
            <p:nvSpPr>
              <p:cNvPr id="5" name="Rectangle 4"/>
              <p:cNvSpPr>
                <a:spLocks noChangeArrowheads="1"/>
              </p:cNvSpPr>
              <p:nvPr/>
            </p:nvSpPr>
            <p:spPr bwMode="gray">
              <a:xfrm>
                <a:off x="533400" y="1905000"/>
                <a:ext cx="2163763" cy="3865563"/>
              </a:xfrm>
              <a:prstGeom prst="rect">
                <a:avLst/>
              </a:prstGeom>
              <a:solidFill>
                <a:srgbClr val="FFFFFF">
                  <a:alpha val="10196"/>
                </a:srgbClr>
              </a:solidFill>
              <a:ln w="9525" algn="ctr">
                <a:solidFill>
                  <a:srgbClr val="5F5F5F">
                    <a:alpha val="89803"/>
                  </a:srgbClr>
                </a:solidFill>
                <a:prstDash val="dash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6" name="Group 5"/>
              <p:cNvGrpSpPr>
                <a:grpSpLocks/>
              </p:cNvGrpSpPr>
              <p:nvPr/>
            </p:nvGrpSpPr>
            <p:grpSpPr bwMode="auto">
              <a:xfrm>
                <a:off x="828675" y="2643188"/>
                <a:ext cx="1773238" cy="2409825"/>
                <a:chOff x="193" y="1350"/>
                <a:chExt cx="1310" cy="1780"/>
              </a:xfrm>
            </p:grpSpPr>
            <p:sp>
              <p:nvSpPr>
                <p:cNvPr id="7" name="Freeform 6"/>
                <p:cNvSpPr>
                  <a:spLocks/>
                </p:cNvSpPr>
                <p:nvPr/>
              </p:nvSpPr>
              <p:spPr bwMode="gray">
                <a:xfrm flipV="1">
                  <a:off x="193" y="1350"/>
                  <a:ext cx="1310" cy="749"/>
                </a:xfrm>
                <a:custGeom>
                  <a:avLst/>
                  <a:gdLst>
                    <a:gd name="T0" fmla="*/ 1305 w 1210"/>
                    <a:gd name="T1" fmla="*/ 5784 h 97"/>
                    <a:gd name="T2" fmla="*/ 1418 w 1210"/>
                    <a:gd name="T3" fmla="*/ 0 h 97"/>
                    <a:gd name="T4" fmla="*/ 114 w 1210"/>
                    <a:gd name="T5" fmla="*/ 0 h 97"/>
                    <a:gd name="T6" fmla="*/ 0 w 1210"/>
                    <a:gd name="T7" fmla="*/ 5784 h 97"/>
                    <a:gd name="T8" fmla="*/ 1305 w 1210"/>
                    <a:gd name="T9" fmla="*/ 5784 h 9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10"/>
                    <a:gd name="T16" fmla="*/ 0 h 97"/>
                    <a:gd name="T17" fmla="*/ 1210 w 1210"/>
                    <a:gd name="T18" fmla="*/ 97 h 9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10" h="97">
                      <a:moveTo>
                        <a:pt x="1113" y="97"/>
                      </a:moveTo>
                      <a:lnTo>
                        <a:pt x="1210" y="0"/>
                      </a:lnTo>
                      <a:lnTo>
                        <a:pt x="97" y="0"/>
                      </a:lnTo>
                      <a:lnTo>
                        <a:pt x="0" y="97"/>
                      </a:lnTo>
                      <a:lnTo>
                        <a:pt x="1113" y="97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/>
                    </a:gs>
                    <a:gs pos="100000">
                      <a:srgbClr val="878787"/>
                    </a:gs>
                  </a:gsLst>
                  <a:lin ang="5400000" scaled="1"/>
                </a:gradFill>
                <a:ln w="952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" name="Freeform 7"/>
                <p:cNvSpPr>
                  <a:spLocks/>
                </p:cNvSpPr>
                <p:nvPr/>
              </p:nvSpPr>
              <p:spPr bwMode="gray">
                <a:xfrm>
                  <a:off x="196" y="2381"/>
                  <a:ext cx="1307" cy="749"/>
                </a:xfrm>
                <a:custGeom>
                  <a:avLst/>
                  <a:gdLst>
                    <a:gd name="T0" fmla="*/ 1298 w 1210"/>
                    <a:gd name="T1" fmla="*/ 5784 h 97"/>
                    <a:gd name="T2" fmla="*/ 1412 w 1210"/>
                    <a:gd name="T3" fmla="*/ 0 h 97"/>
                    <a:gd name="T4" fmla="*/ 113 w 1210"/>
                    <a:gd name="T5" fmla="*/ 0 h 97"/>
                    <a:gd name="T6" fmla="*/ 0 w 1210"/>
                    <a:gd name="T7" fmla="*/ 5784 h 97"/>
                    <a:gd name="T8" fmla="*/ 1298 w 1210"/>
                    <a:gd name="T9" fmla="*/ 5784 h 9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10"/>
                    <a:gd name="T16" fmla="*/ 0 h 97"/>
                    <a:gd name="T17" fmla="*/ 1210 w 1210"/>
                    <a:gd name="T18" fmla="*/ 97 h 9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10" h="97">
                      <a:moveTo>
                        <a:pt x="1113" y="97"/>
                      </a:moveTo>
                      <a:lnTo>
                        <a:pt x="1210" y="0"/>
                      </a:lnTo>
                      <a:lnTo>
                        <a:pt x="97" y="0"/>
                      </a:lnTo>
                      <a:lnTo>
                        <a:pt x="0" y="97"/>
                      </a:lnTo>
                      <a:lnTo>
                        <a:pt x="1113" y="97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/>
                    </a:gs>
                    <a:gs pos="100000">
                      <a:srgbClr val="858585"/>
                    </a:gs>
                  </a:gsLst>
                  <a:lin ang="5400000" scaled="1"/>
                </a:gradFill>
                <a:ln w="952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0" name="Rectangle 9"/>
              <p:cNvSpPr>
                <a:spLocks noChangeArrowheads="1"/>
              </p:cNvSpPr>
              <p:nvPr/>
            </p:nvSpPr>
            <p:spPr bwMode="gray">
              <a:xfrm>
                <a:off x="628650" y="2348880"/>
                <a:ext cx="1828800" cy="3240360"/>
              </a:xfrm>
              <a:prstGeom prst="rect">
                <a:avLst/>
              </a:prstGeom>
              <a:gradFill rotWithShape="1">
                <a:gsLst>
                  <a:gs pos="0">
                    <a:schemeClr val="bg2"/>
                  </a:gs>
                  <a:gs pos="50000">
                    <a:schemeClr val="bg2">
                      <a:gamma/>
                      <a:tint val="42353"/>
                      <a:invGamma/>
                    </a:schemeClr>
                  </a:gs>
                  <a:gs pos="100000">
                    <a:schemeClr val="bg2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6" name="Rectangle 15"/>
              <p:cNvSpPr>
                <a:spLocks noChangeArrowheads="1"/>
              </p:cNvSpPr>
              <p:nvPr/>
            </p:nvSpPr>
            <p:spPr bwMode="gray">
              <a:xfrm>
                <a:off x="741363" y="1905000"/>
                <a:ext cx="1673225" cy="3968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zh-CN" altLang="en-US" sz="2000" b="1" dirty="0" smtClean="0">
                    <a:solidFill>
                      <a:srgbClr val="1C1C1C"/>
                    </a:solidFill>
                  </a:rPr>
                  <a:t>控制中心</a:t>
                </a:r>
                <a:endParaRPr lang="en-US" altLang="zh-CN" sz="2000" b="1" dirty="0">
                  <a:solidFill>
                    <a:srgbClr val="1C1C1C"/>
                  </a:solidFill>
                </a:endParaRPr>
              </a:p>
            </p:txBody>
          </p:sp>
          <p:sp>
            <p:nvSpPr>
              <p:cNvPr id="18" name="Text Box 17"/>
              <p:cNvSpPr txBox="1">
                <a:spLocks noChangeArrowheads="1"/>
              </p:cNvSpPr>
              <p:nvPr/>
            </p:nvSpPr>
            <p:spPr bwMode="gray">
              <a:xfrm>
                <a:off x="611560" y="2492896"/>
                <a:ext cx="1841500" cy="19020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120650" indent="-120650">
                  <a:spcBef>
                    <a:spcPct val="50000"/>
                  </a:spcBef>
                  <a:buClr>
                    <a:schemeClr val="bg1"/>
                  </a:buClr>
                  <a:buFont typeface="Wingdings" pitchFamily="2" charset="2"/>
                  <a:buChar char="§"/>
                </a:pPr>
                <a:r>
                  <a:rPr lang="zh-CN" altLang="en-US" sz="1200" b="1" dirty="0" smtClean="0">
                    <a:solidFill>
                      <a:srgbClr val="1C1C1C"/>
                    </a:solidFill>
                  </a:rPr>
                  <a:t>分布式锁机制</a:t>
                </a:r>
                <a:endParaRPr lang="en-US" altLang="zh-CN" sz="1200" b="1" dirty="0" smtClean="0">
                  <a:solidFill>
                    <a:srgbClr val="1C1C1C"/>
                  </a:solidFill>
                </a:endParaRPr>
              </a:p>
              <a:p>
                <a:pPr marL="120650" indent="-120650">
                  <a:lnSpc>
                    <a:spcPct val="60000"/>
                  </a:lnSpc>
                  <a:spcBef>
                    <a:spcPct val="50000"/>
                  </a:spcBef>
                  <a:buClr>
                    <a:schemeClr val="hlink"/>
                  </a:buClr>
                  <a:buFont typeface="Wingdings" pitchFamily="2" charset="2"/>
                  <a:buNone/>
                </a:pPr>
                <a:r>
                  <a:rPr lang="en-US" altLang="zh-CN" sz="1200" dirty="0" smtClean="0">
                    <a:solidFill>
                      <a:srgbClr val="1C1C1C"/>
                    </a:solidFill>
                  </a:rPr>
                  <a:t>  -</a:t>
                </a:r>
                <a:r>
                  <a:rPr lang="zh-CN" altLang="en-US" sz="1200" dirty="0" smtClean="0">
                    <a:solidFill>
                      <a:srgbClr val="1C1C1C"/>
                    </a:solidFill>
                  </a:rPr>
                  <a:t>独占锁</a:t>
                </a:r>
                <a:endParaRPr lang="en-US" altLang="zh-CN" sz="1200" dirty="0">
                  <a:solidFill>
                    <a:srgbClr val="1C1C1C"/>
                  </a:solidFill>
                </a:endParaRPr>
              </a:p>
              <a:p>
                <a:pPr marL="120650" indent="-120650">
                  <a:lnSpc>
                    <a:spcPct val="60000"/>
                  </a:lnSpc>
                  <a:spcBef>
                    <a:spcPct val="50000"/>
                  </a:spcBef>
                  <a:buClr>
                    <a:schemeClr val="hlink"/>
                  </a:buClr>
                  <a:buFont typeface="Wingdings" pitchFamily="2" charset="2"/>
                  <a:buNone/>
                </a:pPr>
                <a:r>
                  <a:rPr lang="en-US" altLang="zh-CN" sz="1200" dirty="0" smtClean="0">
                    <a:solidFill>
                      <a:srgbClr val="1C1C1C"/>
                    </a:solidFill>
                  </a:rPr>
                  <a:t>  -</a:t>
                </a:r>
                <a:r>
                  <a:rPr lang="zh-CN" altLang="en-US" sz="1200" dirty="0" smtClean="0">
                    <a:solidFill>
                      <a:srgbClr val="1C1C1C"/>
                    </a:solidFill>
                  </a:rPr>
                  <a:t>共享锁</a:t>
                </a:r>
                <a:endParaRPr lang="en-US" altLang="zh-CN" sz="1200" dirty="0">
                  <a:solidFill>
                    <a:srgbClr val="1C1C1C"/>
                  </a:solidFill>
                </a:endParaRPr>
              </a:p>
              <a:p>
                <a:pPr marL="120650" indent="-120650">
                  <a:lnSpc>
                    <a:spcPct val="60000"/>
                  </a:lnSpc>
                  <a:spcBef>
                    <a:spcPct val="50000"/>
                  </a:spcBef>
                  <a:buClr>
                    <a:schemeClr val="hlink"/>
                  </a:buClr>
                  <a:buFont typeface="Wingdings" pitchFamily="2" charset="2"/>
                  <a:buChar char="§"/>
                </a:pPr>
                <a:endParaRPr lang="en-US" altLang="zh-CN" sz="1200" b="1" dirty="0">
                  <a:solidFill>
                    <a:srgbClr val="1C1C1C"/>
                  </a:solidFill>
                </a:endParaRPr>
              </a:p>
              <a:p>
                <a:pPr marL="120650" indent="-120650">
                  <a:lnSpc>
                    <a:spcPct val="60000"/>
                  </a:lnSpc>
                  <a:spcBef>
                    <a:spcPct val="50000"/>
                  </a:spcBef>
                  <a:buClr>
                    <a:schemeClr val="bg1"/>
                  </a:buClr>
                  <a:buFont typeface="Wingdings" pitchFamily="2" charset="2"/>
                  <a:buChar char="§"/>
                </a:pPr>
                <a:r>
                  <a:rPr lang="zh-CN" altLang="en-US" sz="1200" b="1" dirty="0" smtClean="0">
                    <a:solidFill>
                      <a:srgbClr val="1C1C1C"/>
                    </a:solidFill>
                  </a:rPr>
                  <a:t>分布式通知</a:t>
                </a:r>
                <a:endParaRPr lang="en-US" altLang="zh-CN" sz="1200" b="1" dirty="0" smtClean="0">
                  <a:solidFill>
                    <a:srgbClr val="1C1C1C"/>
                  </a:solidFill>
                </a:endParaRPr>
              </a:p>
              <a:p>
                <a:pPr marL="120650" indent="-120650">
                  <a:lnSpc>
                    <a:spcPct val="60000"/>
                  </a:lnSpc>
                  <a:spcBef>
                    <a:spcPct val="50000"/>
                  </a:spcBef>
                  <a:buClr>
                    <a:schemeClr val="bg1"/>
                  </a:buClr>
                </a:pPr>
                <a:r>
                  <a:rPr lang="en-US" altLang="zh-CN" sz="1200" b="1" dirty="0" smtClean="0">
                    <a:solidFill>
                      <a:srgbClr val="1C1C1C"/>
                    </a:solidFill>
                  </a:rPr>
                  <a:t>  -</a:t>
                </a:r>
                <a:r>
                  <a:rPr lang="zh-CN" altLang="en-US" sz="1200" dirty="0" smtClean="0">
                    <a:solidFill>
                      <a:srgbClr val="1C1C1C"/>
                    </a:solidFill>
                  </a:rPr>
                  <a:t>异步通知</a:t>
                </a:r>
                <a:endParaRPr lang="en-US" altLang="zh-CN" sz="1200" dirty="0" smtClean="0">
                  <a:solidFill>
                    <a:srgbClr val="1C1C1C"/>
                  </a:solidFill>
                </a:endParaRPr>
              </a:p>
              <a:p>
                <a:pPr marL="120650" indent="-120650">
                  <a:lnSpc>
                    <a:spcPct val="60000"/>
                  </a:lnSpc>
                  <a:spcBef>
                    <a:spcPct val="50000"/>
                  </a:spcBef>
                  <a:buClr>
                    <a:schemeClr val="bg1"/>
                  </a:buClr>
                </a:pPr>
                <a:endParaRPr lang="en-US" altLang="zh-CN" sz="1200" dirty="0">
                  <a:solidFill>
                    <a:srgbClr val="1C1C1C"/>
                  </a:solidFill>
                </a:endParaRPr>
              </a:p>
              <a:p>
                <a:pPr marL="120650" indent="-120650">
                  <a:lnSpc>
                    <a:spcPct val="60000"/>
                  </a:lnSpc>
                  <a:spcBef>
                    <a:spcPct val="50000"/>
                  </a:spcBef>
                  <a:buClr>
                    <a:schemeClr val="bg1"/>
                  </a:buClr>
                  <a:buFont typeface="Wingdings" pitchFamily="2" charset="2"/>
                  <a:buChar char="§"/>
                </a:pPr>
                <a:r>
                  <a:rPr lang="zh-CN" altLang="en-US" sz="1200" b="1" dirty="0" smtClean="0">
                    <a:solidFill>
                      <a:srgbClr val="1C1C1C"/>
                    </a:solidFill>
                  </a:rPr>
                  <a:t>队列服务</a:t>
                </a:r>
                <a:endParaRPr lang="en-US" altLang="zh-CN" sz="1200" b="1" dirty="0" smtClean="0">
                  <a:solidFill>
                    <a:srgbClr val="1C1C1C"/>
                  </a:solidFill>
                </a:endParaRPr>
              </a:p>
              <a:p>
                <a:pPr marL="120650" indent="-120650">
                  <a:lnSpc>
                    <a:spcPct val="60000"/>
                  </a:lnSpc>
                  <a:spcBef>
                    <a:spcPct val="50000"/>
                  </a:spcBef>
                  <a:buClr>
                    <a:schemeClr val="bg1"/>
                  </a:buClr>
                </a:pPr>
                <a:r>
                  <a:rPr lang="en-US" altLang="zh-CN" sz="1200" b="1" dirty="0" smtClean="0">
                    <a:solidFill>
                      <a:srgbClr val="1C1C1C"/>
                    </a:solidFill>
                  </a:rPr>
                  <a:t>  -</a:t>
                </a:r>
                <a:r>
                  <a:rPr lang="en-US" altLang="zh-CN" sz="1200" dirty="0" smtClean="0">
                    <a:solidFill>
                      <a:srgbClr val="1C1C1C"/>
                    </a:solidFill>
                  </a:rPr>
                  <a:t>FIFO</a:t>
                </a:r>
                <a:r>
                  <a:rPr lang="zh-CN" altLang="en-US" sz="1200" dirty="0" smtClean="0">
                    <a:solidFill>
                      <a:srgbClr val="1C1C1C"/>
                    </a:solidFill>
                  </a:rPr>
                  <a:t>方式</a:t>
                </a:r>
                <a:endParaRPr lang="en-US" altLang="zh-CN" sz="1200" dirty="0" smtClean="0">
                  <a:solidFill>
                    <a:srgbClr val="1C1C1C"/>
                  </a:solidFill>
                </a:endParaRPr>
              </a:p>
            </p:txBody>
          </p:sp>
        </p:grpSp>
      </p:grpSp>
      <p:grpSp>
        <p:nvGrpSpPr>
          <p:cNvPr id="66" name="组合 65"/>
          <p:cNvGrpSpPr/>
          <p:nvPr/>
        </p:nvGrpSpPr>
        <p:grpSpPr>
          <a:xfrm>
            <a:off x="5784850" y="1925638"/>
            <a:ext cx="2673350" cy="3865562"/>
            <a:chOff x="5784850" y="1925638"/>
            <a:chExt cx="2673350" cy="3865562"/>
          </a:xfrm>
        </p:grpSpPr>
        <p:sp>
          <p:nvSpPr>
            <p:cNvPr id="11" name="Rectangle 10"/>
            <p:cNvSpPr>
              <a:spLocks noChangeArrowheads="1"/>
            </p:cNvSpPr>
            <p:nvPr/>
          </p:nvSpPr>
          <p:spPr bwMode="gray">
            <a:xfrm>
              <a:off x="6281738" y="1925638"/>
              <a:ext cx="2162175" cy="3865562"/>
            </a:xfrm>
            <a:prstGeom prst="rect">
              <a:avLst/>
            </a:prstGeom>
            <a:solidFill>
              <a:srgbClr val="F8F8F8">
                <a:alpha val="10196"/>
              </a:srgbClr>
            </a:solidFill>
            <a:ln w="9525" algn="ctr">
              <a:solidFill>
                <a:srgbClr val="5F5F5F">
                  <a:alpha val="89803"/>
                </a:srgbClr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2" name="Group 11"/>
            <p:cNvGrpSpPr>
              <a:grpSpLocks/>
            </p:cNvGrpSpPr>
            <p:nvPr/>
          </p:nvGrpSpPr>
          <p:grpSpPr bwMode="auto">
            <a:xfrm>
              <a:off x="6408738" y="2668588"/>
              <a:ext cx="1819275" cy="2401887"/>
              <a:chOff x="4267" y="1389"/>
              <a:chExt cx="1344" cy="1774"/>
            </a:xfrm>
          </p:grpSpPr>
          <p:sp>
            <p:nvSpPr>
              <p:cNvPr id="13" name="Freeform 12"/>
              <p:cNvSpPr>
                <a:spLocks/>
              </p:cNvSpPr>
              <p:nvPr/>
            </p:nvSpPr>
            <p:spPr bwMode="gray">
              <a:xfrm flipH="1" flipV="1">
                <a:off x="4267" y="1389"/>
                <a:ext cx="1344" cy="747"/>
              </a:xfrm>
              <a:custGeom>
                <a:avLst/>
                <a:gdLst>
                  <a:gd name="T0" fmla="*/ 1373 w 1210"/>
                  <a:gd name="T1" fmla="*/ 5753 h 97"/>
                  <a:gd name="T2" fmla="*/ 1493 w 1210"/>
                  <a:gd name="T3" fmla="*/ 0 h 97"/>
                  <a:gd name="T4" fmla="*/ 120 w 1210"/>
                  <a:gd name="T5" fmla="*/ 0 h 97"/>
                  <a:gd name="T6" fmla="*/ 0 w 1210"/>
                  <a:gd name="T7" fmla="*/ 5753 h 97"/>
                  <a:gd name="T8" fmla="*/ 1373 w 1210"/>
                  <a:gd name="T9" fmla="*/ 5753 h 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10"/>
                  <a:gd name="T16" fmla="*/ 0 h 97"/>
                  <a:gd name="T17" fmla="*/ 1210 w 1210"/>
                  <a:gd name="T18" fmla="*/ 97 h 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10" h="97">
                    <a:moveTo>
                      <a:pt x="1113" y="97"/>
                    </a:moveTo>
                    <a:lnTo>
                      <a:pt x="1210" y="0"/>
                    </a:lnTo>
                    <a:lnTo>
                      <a:pt x="97" y="0"/>
                    </a:lnTo>
                    <a:lnTo>
                      <a:pt x="0" y="97"/>
                    </a:lnTo>
                    <a:lnTo>
                      <a:pt x="1113" y="9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848484"/>
                  </a:gs>
                </a:gsLst>
                <a:lin ang="540000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Freeform 13"/>
              <p:cNvSpPr>
                <a:spLocks/>
              </p:cNvSpPr>
              <p:nvPr/>
            </p:nvSpPr>
            <p:spPr bwMode="gray">
              <a:xfrm flipH="1">
                <a:off x="4267" y="2416"/>
                <a:ext cx="1329" cy="747"/>
              </a:xfrm>
              <a:custGeom>
                <a:avLst/>
                <a:gdLst>
                  <a:gd name="T0" fmla="*/ 1342 w 1210"/>
                  <a:gd name="T1" fmla="*/ 5753 h 97"/>
                  <a:gd name="T2" fmla="*/ 1460 w 1210"/>
                  <a:gd name="T3" fmla="*/ 0 h 97"/>
                  <a:gd name="T4" fmla="*/ 118 w 1210"/>
                  <a:gd name="T5" fmla="*/ 0 h 97"/>
                  <a:gd name="T6" fmla="*/ 0 w 1210"/>
                  <a:gd name="T7" fmla="*/ 5753 h 97"/>
                  <a:gd name="T8" fmla="*/ 1342 w 1210"/>
                  <a:gd name="T9" fmla="*/ 5753 h 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10"/>
                  <a:gd name="T16" fmla="*/ 0 h 97"/>
                  <a:gd name="T17" fmla="*/ 1210 w 1210"/>
                  <a:gd name="T18" fmla="*/ 97 h 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10" h="97">
                    <a:moveTo>
                      <a:pt x="1113" y="97"/>
                    </a:moveTo>
                    <a:lnTo>
                      <a:pt x="1210" y="0"/>
                    </a:lnTo>
                    <a:lnTo>
                      <a:pt x="97" y="0"/>
                    </a:lnTo>
                    <a:lnTo>
                      <a:pt x="0" y="97"/>
                    </a:lnTo>
                    <a:lnTo>
                      <a:pt x="1113" y="9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848484"/>
                  </a:gs>
                </a:gsLst>
                <a:lin ang="540000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" name="AutoShape 14"/>
            <p:cNvSpPr>
              <a:spLocks noChangeArrowheads="1"/>
            </p:cNvSpPr>
            <p:nvPr/>
          </p:nvSpPr>
          <p:spPr bwMode="gray">
            <a:xfrm flipH="1">
              <a:off x="5784850" y="3473450"/>
              <a:ext cx="2673350" cy="717550"/>
            </a:xfrm>
            <a:prstGeom prst="rightArrow">
              <a:avLst>
                <a:gd name="adj1" fmla="val 62213"/>
                <a:gd name="adj2" fmla="val 69425"/>
              </a:avLst>
            </a:prstGeom>
            <a:gradFill rotWithShape="1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gray">
            <a:xfrm>
              <a:off x="6554788" y="1925638"/>
              <a:ext cx="1673225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rgbClr val="1C1C1C"/>
                  </a:solidFill>
                </a:rPr>
                <a:t>注册中心</a:t>
              </a:r>
              <a:endParaRPr lang="en-US" altLang="zh-CN" sz="2000" b="1" dirty="0">
                <a:solidFill>
                  <a:srgbClr val="1C1C1C"/>
                </a:solidFill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gray">
            <a:xfrm>
              <a:off x="6546850" y="2348880"/>
              <a:ext cx="1828800" cy="3312368"/>
            </a:xfrm>
            <a:prstGeom prst="rect">
              <a:avLst/>
            </a:prstGeom>
            <a:gradFill rotWithShape="1">
              <a:gsLst>
                <a:gs pos="0">
                  <a:schemeClr val="bg2"/>
                </a:gs>
                <a:gs pos="50000">
                  <a:schemeClr val="bg2">
                    <a:gamma/>
                    <a:tint val="33333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gray">
            <a:xfrm>
              <a:off x="6516216" y="2564904"/>
              <a:ext cx="1881188" cy="2068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120650" indent="-120650">
                <a:spcBef>
                  <a:spcPct val="50000"/>
                </a:spcBef>
                <a:buClr>
                  <a:schemeClr val="bg1"/>
                </a:buClr>
                <a:buFont typeface="Wingdings" pitchFamily="2" charset="2"/>
                <a:buChar char="§"/>
              </a:pPr>
              <a:r>
                <a:rPr lang="zh-CN" altLang="en-US" sz="1200" b="1" dirty="0" smtClean="0">
                  <a:solidFill>
                    <a:srgbClr val="1C1C1C"/>
                  </a:solidFill>
                </a:rPr>
                <a:t>服务注册与发现</a:t>
              </a:r>
              <a:endParaRPr lang="en-US" altLang="zh-CN" sz="1200" b="1" dirty="0" smtClean="0">
                <a:solidFill>
                  <a:srgbClr val="1C1C1C"/>
                </a:solidFill>
              </a:endParaRPr>
            </a:p>
            <a:p>
              <a:pPr marL="120650" indent="-120650">
                <a:lnSpc>
                  <a:spcPct val="60000"/>
                </a:lnSpc>
                <a:spcBef>
                  <a:spcPct val="5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1200" dirty="0" smtClean="0">
                  <a:solidFill>
                    <a:srgbClr val="1C1C1C"/>
                  </a:solidFill>
                </a:rPr>
                <a:t>   -</a:t>
              </a:r>
              <a:r>
                <a:rPr lang="zh-CN" altLang="en-US" sz="1200" dirty="0" smtClean="0">
                  <a:solidFill>
                    <a:srgbClr val="1C1C1C"/>
                  </a:solidFill>
                </a:rPr>
                <a:t>提供服务地址列表</a:t>
              </a:r>
              <a:endParaRPr lang="en-US" altLang="zh-CN" sz="1200" dirty="0">
                <a:solidFill>
                  <a:srgbClr val="1C1C1C"/>
                </a:solidFill>
              </a:endParaRPr>
            </a:p>
            <a:p>
              <a:pPr marL="120650" indent="-120650">
                <a:lnSpc>
                  <a:spcPct val="60000"/>
                </a:lnSpc>
                <a:spcBef>
                  <a:spcPct val="5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1200" dirty="0" smtClean="0">
                  <a:solidFill>
                    <a:srgbClr val="1C1C1C"/>
                  </a:solidFill>
                </a:rPr>
                <a:t>   -</a:t>
              </a:r>
              <a:r>
                <a:rPr lang="zh-CN" altLang="en-US" sz="1200" dirty="0" smtClean="0">
                  <a:solidFill>
                    <a:srgbClr val="1C1C1C"/>
                  </a:solidFill>
                </a:rPr>
                <a:t>服务地址变更时推送</a:t>
              </a:r>
              <a:endParaRPr lang="en-US" altLang="zh-CN" sz="1200" dirty="0">
                <a:solidFill>
                  <a:srgbClr val="1C1C1C"/>
                </a:solidFill>
              </a:endParaRPr>
            </a:p>
            <a:p>
              <a:pPr marL="120650" indent="-120650">
                <a:lnSpc>
                  <a:spcPct val="60000"/>
                </a:lnSpc>
                <a:spcBef>
                  <a:spcPct val="50000"/>
                </a:spcBef>
                <a:buClr>
                  <a:schemeClr val="hlink"/>
                </a:buClr>
                <a:buFont typeface="Wingdings" pitchFamily="2" charset="2"/>
                <a:buChar char="§"/>
              </a:pPr>
              <a:endParaRPr lang="en-US" altLang="zh-CN" sz="1200" b="1" dirty="0">
                <a:solidFill>
                  <a:srgbClr val="1C1C1C"/>
                </a:solidFill>
              </a:endParaRPr>
            </a:p>
            <a:p>
              <a:pPr marL="120650" indent="-120650">
                <a:lnSpc>
                  <a:spcPct val="60000"/>
                </a:lnSpc>
                <a:spcBef>
                  <a:spcPct val="50000"/>
                </a:spcBef>
                <a:buClr>
                  <a:schemeClr val="bg1"/>
                </a:buClr>
                <a:buFont typeface="Wingdings" pitchFamily="2" charset="2"/>
                <a:buChar char="§"/>
              </a:pPr>
              <a:r>
                <a:rPr lang="en-US" altLang="zh-CN" sz="1200" dirty="0">
                  <a:solidFill>
                    <a:srgbClr val="1C1C1C"/>
                  </a:solidFill>
                </a:rPr>
                <a:t> </a:t>
              </a:r>
              <a:r>
                <a:rPr lang="en-US" altLang="zh-CN" sz="1200" b="1" dirty="0" smtClean="0">
                  <a:solidFill>
                    <a:srgbClr val="1C1C1C"/>
                  </a:solidFill>
                </a:rPr>
                <a:t>Agent</a:t>
              </a:r>
              <a:r>
                <a:rPr lang="zh-CN" altLang="en-US" sz="1200" b="1" dirty="0" smtClean="0">
                  <a:solidFill>
                    <a:srgbClr val="1C1C1C"/>
                  </a:solidFill>
                </a:rPr>
                <a:t>注册与监控</a:t>
              </a:r>
              <a:endParaRPr lang="en-US" altLang="zh-CN" sz="1200" b="1" dirty="0">
                <a:solidFill>
                  <a:srgbClr val="1C1C1C"/>
                </a:solidFill>
              </a:endParaRPr>
            </a:p>
            <a:p>
              <a:pPr marL="120650" indent="-120650" eaLnBrk="0" hangingPunct="0">
                <a:buClr>
                  <a:schemeClr val="hlink"/>
                </a:buClr>
              </a:pPr>
              <a:r>
                <a:rPr lang="en-US" altLang="zh-CN" sz="1200" dirty="0">
                  <a:solidFill>
                    <a:srgbClr val="1C1C1C"/>
                  </a:solidFill>
                </a:rPr>
                <a:t>  </a:t>
              </a:r>
              <a:r>
                <a:rPr lang="en-US" altLang="zh-CN" sz="1200" dirty="0" smtClean="0">
                  <a:solidFill>
                    <a:srgbClr val="1C1C1C"/>
                  </a:solidFill>
                </a:rPr>
                <a:t> -</a:t>
              </a:r>
              <a:r>
                <a:rPr lang="zh-CN" altLang="en-US" sz="1200" dirty="0" smtClean="0">
                  <a:solidFill>
                    <a:srgbClr val="1C1C1C"/>
                  </a:solidFill>
                </a:rPr>
                <a:t>提供</a:t>
              </a:r>
              <a:r>
                <a:rPr lang="en-US" altLang="zh-CN" sz="1200" dirty="0" smtClean="0">
                  <a:solidFill>
                    <a:srgbClr val="1C1C1C"/>
                  </a:solidFill>
                </a:rPr>
                <a:t>Agent</a:t>
              </a:r>
              <a:r>
                <a:rPr lang="zh-CN" altLang="en-US" sz="1200" dirty="0" smtClean="0">
                  <a:solidFill>
                    <a:srgbClr val="1C1C1C"/>
                  </a:solidFill>
                </a:rPr>
                <a:t>列表</a:t>
              </a:r>
              <a:endParaRPr lang="en-US" altLang="zh-CN" sz="1200" dirty="0">
                <a:solidFill>
                  <a:srgbClr val="1C1C1C"/>
                </a:solidFill>
              </a:endParaRPr>
            </a:p>
            <a:p>
              <a:pPr marL="120650" indent="-120650" eaLnBrk="0" hangingPunct="0">
                <a:buClr>
                  <a:schemeClr val="hlink"/>
                </a:buClr>
              </a:pPr>
              <a:r>
                <a:rPr lang="en-US" altLang="zh-CN" sz="1200" dirty="0">
                  <a:solidFill>
                    <a:srgbClr val="1C1C1C"/>
                  </a:solidFill>
                </a:rPr>
                <a:t>  </a:t>
              </a:r>
              <a:r>
                <a:rPr lang="en-US" altLang="zh-CN" sz="1200" dirty="0" smtClean="0">
                  <a:solidFill>
                    <a:srgbClr val="1C1C1C"/>
                  </a:solidFill>
                </a:rPr>
                <a:t> -</a:t>
              </a:r>
              <a:r>
                <a:rPr lang="zh-CN" altLang="en-US" sz="1200" dirty="0" smtClean="0">
                  <a:solidFill>
                    <a:srgbClr val="1C1C1C"/>
                  </a:solidFill>
                </a:rPr>
                <a:t>监控</a:t>
              </a:r>
              <a:r>
                <a:rPr lang="en-US" altLang="zh-CN" sz="1200" dirty="0" smtClean="0">
                  <a:solidFill>
                    <a:srgbClr val="1C1C1C"/>
                  </a:solidFill>
                </a:rPr>
                <a:t>Agent</a:t>
              </a:r>
              <a:r>
                <a:rPr lang="zh-CN" altLang="en-US" sz="1200" dirty="0" smtClean="0">
                  <a:solidFill>
                    <a:srgbClr val="1C1C1C"/>
                  </a:solidFill>
                </a:rPr>
                <a:t>状态</a:t>
              </a:r>
              <a:endParaRPr lang="en-US" altLang="zh-CN" sz="1200" dirty="0">
                <a:solidFill>
                  <a:srgbClr val="1C1C1C"/>
                </a:solidFill>
              </a:endParaRPr>
            </a:p>
            <a:p>
              <a:pPr marL="120650" indent="-120650">
                <a:lnSpc>
                  <a:spcPct val="60000"/>
                </a:lnSpc>
                <a:spcBef>
                  <a:spcPct val="50000"/>
                </a:spcBef>
                <a:buClr>
                  <a:schemeClr val="hlink"/>
                </a:buClr>
                <a:buFontTx/>
                <a:buChar char="•"/>
              </a:pPr>
              <a:endParaRPr lang="en-US" altLang="zh-CN" sz="1200" dirty="0">
                <a:solidFill>
                  <a:srgbClr val="1C1C1C"/>
                </a:solidFill>
              </a:endParaRPr>
            </a:p>
            <a:p>
              <a:pPr marL="120650" indent="-120650">
                <a:lnSpc>
                  <a:spcPct val="60000"/>
                </a:lnSpc>
                <a:spcBef>
                  <a:spcPct val="50000"/>
                </a:spcBef>
                <a:buClr>
                  <a:schemeClr val="bg1"/>
                </a:buClr>
                <a:buFont typeface="Wingdings" pitchFamily="2" charset="2"/>
                <a:buChar char="§"/>
              </a:pPr>
              <a:r>
                <a:rPr lang="zh-CN" altLang="en-US" sz="1200" b="1" dirty="0" smtClean="0">
                  <a:solidFill>
                    <a:srgbClr val="1C1C1C"/>
                  </a:solidFill>
                </a:rPr>
                <a:t>配置同步</a:t>
              </a:r>
              <a:endParaRPr lang="en-US" altLang="zh-CN" sz="1200" b="1" dirty="0" smtClean="0">
                <a:solidFill>
                  <a:srgbClr val="1C1C1C"/>
                </a:solidFill>
              </a:endParaRPr>
            </a:p>
            <a:p>
              <a:pPr marL="120650" indent="-120650">
                <a:lnSpc>
                  <a:spcPct val="60000"/>
                </a:lnSpc>
                <a:spcBef>
                  <a:spcPct val="50000"/>
                </a:spcBef>
                <a:buClr>
                  <a:schemeClr val="bg1"/>
                </a:buClr>
              </a:pPr>
              <a:r>
                <a:rPr lang="en-US" altLang="zh-CN" sz="1200" b="1" dirty="0" smtClean="0">
                  <a:solidFill>
                    <a:srgbClr val="1C1C1C"/>
                  </a:solidFill>
                </a:rPr>
                <a:t>   </a:t>
              </a:r>
              <a:r>
                <a:rPr lang="en-US" altLang="zh-CN" sz="1200" dirty="0" smtClean="0">
                  <a:solidFill>
                    <a:srgbClr val="1C1C1C"/>
                  </a:solidFill>
                </a:rPr>
                <a:t>-</a:t>
              </a:r>
              <a:r>
                <a:rPr lang="zh-CN" altLang="en-US" sz="1200" dirty="0" smtClean="0">
                  <a:solidFill>
                    <a:srgbClr val="1C1C1C"/>
                  </a:solidFill>
                </a:rPr>
                <a:t>推送</a:t>
              </a:r>
              <a:r>
                <a:rPr lang="en-US" altLang="zh-CN" sz="1200" dirty="0" smtClean="0">
                  <a:solidFill>
                    <a:srgbClr val="1C1C1C"/>
                  </a:solidFill>
                </a:rPr>
                <a:t>Agent</a:t>
              </a:r>
              <a:r>
                <a:rPr lang="zh-CN" altLang="en-US" sz="1200" dirty="0" smtClean="0">
                  <a:solidFill>
                    <a:srgbClr val="1C1C1C"/>
                  </a:solidFill>
                </a:rPr>
                <a:t>配置信息</a:t>
              </a:r>
              <a:endParaRPr lang="en-US" altLang="zh-CN" sz="1200" dirty="0" smtClean="0">
                <a:solidFill>
                  <a:srgbClr val="1C1C1C"/>
                </a:solidFill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2895600" y="2209800"/>
            <a:ext cx="3200400" cy="3200400"/>
            <a:chOff x="2895600" y="2209800"/>
            <a:chExt cx="3200400" cy="3200400"/>
          </a:xfrm>
        </p:grpSpPr>
        <p:sp>
          <p:nvSpPr>
            <p:cNvPr id="4" name="Oval 3"/>
            <p:cNvSpPr>
              <a:spLocks noChangeArrowheads="1"/>
            </p:cNvSpPr>
            <p:nvPr/>
          </p:nvSpPr>
          <p:spPr bwMode="gray">
            <a:xfrm>
              <a:off x="2895600" y="2209800"/>
              <a:ext cx="3200400" cy="3200400"/>
            </a:xfrm>
            <a:prstGeom prst="ellipse">
              <a:avLst/>
            </a:prstGeom>
            <a:noFill/>
            <a:ln w="28575" cap="rnd">
              <a:solidFill>
                <a:schemeClr val="bg2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1" name="Group 20"/>
            <p:cNvGrpSpPr>
              <a:grpSpLocks/>
            </p:cNvGrpSpPr>
            <p:nvPr/>
          </p:nvGrpSpPr>
          <p:grpSpPr bwMode="auto">
            <a:xfrm>
              <a:off x="3124200" y="2438400"/>
              <a:ext cx="2819400" cy="2819400"/>
              <a:chOff x="1488" y="960"/>
              <a:chExt cx="2928" cy="2880"/>
            </a:xfrm>
          </p:grpSpPr>
          <p:grpSp>
            <p:nvGrpSpPr>
              <p:cNvPr id="22" name="Group 21"/>
              <p:cNvGrpSpPr>
                <a:grpSpLocks/>
              </p:cNvGrpSpPr>
              <p:nvPr/>
            </p:nvGrpSpPr>
            <p:grpSpPr bwMode="auto">
              <a:xfrm>
                <a:off x="2356" y="960"/>
                <a:ext cx="1192" cy="959"/>
                <a:chOff x="2356" y="960"/>
                <a:chExt cx="1192" cy="959"/>
              </a:xfrm>
            </p:grpSpPr>
            <p:grpSp>
              <p:nvGrpSpPr>
                <p:cNvPr id="59" name="Group 22"/>
                <p:cNvGrpSpPr>
                  <a:grpSpLocks/>
                </p:cNvGrpSpPr>
                <p:nvPr/>
              </p:nvGrpSpPr>
              <p:grpSpPr bwMode="auto">
                <a:xfrm>
                  <a:off x="2356" y="960"/>
                  <a:ext cx="1192" cy="959"/>
                  <a:chOff x="2057" y="862"/>
                  <a:chExt cx="1549" cy="1351"/>
                </a:xfrm>
              </p:grpSpPr>
              <p:sp>
                <p:nvSpPr>
                  <p:cNvPr id="61" name="AutoShape 23"/>
                  <p:cNvSpPr>
                    <a:spLocks noChangeArrowheads="1"/>
                  </p:cNvSpPr>
                  <p:nvPr/>
                </p:nvSpPr>
                <p:spPr bwMode="gray">
                  <a:xfrm>
                    <a:off x="2070" y="885"/>
                    <a:ext cx="1536" cy="1328"/>
                  </a:xfrm>
                  <a:prstGeom prst="hexagon">
                    <a:avLst>
                      <a:gd name="adj" fmla="val 28916"/>
                      <a:gd name="vf" fmla="val 115470"/>
                    </a:avLst>
                  </a:prstGeom>
                  <a:solidFill>
                    <a:srgbClr val="80808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" name="AutoShape 24"/>
                  <p:cNvSpPr>
                    <a:spLocks noChangeArrowheads="1"/>
                  </p:cNvSpPr>
                  <p:nvPr/>
                </p:nvSpPr>
                <p:spPr bwMode="gray">
                  <a:xfrm>
                    <a:off x="2057" y="862"/>
                    <a:ext cx="1536" cy="1328"/>
                  </a:xfrm>
                  <a:prstGeom prst="hexagon">
                    <a:avLst>
                      <a:gd name="adj" fmla="val 28916"/>
                      <a:gd name="vf" fmla="val 115470"/>
                    </a:avLst>
                  </a:prstGeom>
                  <a:gradFill rotWithShape="1">
                    <a:gsLst>
                      <a:gs pos="0">
                        <a:srgbClr val="E6E6E6"/>
                      </a:gs>
                      <a:gs pos="7500">
                        <a:srgbClr val="7D8496"/>
                      </a:gs>
                      <a:gs pos="26500">
                        <a:srgbClr val="E6E6E6"/>
                      </a:gs>
                      <a:gs pos="34000">
                        <a:srgbClr val="7D8496"/>
                      </a:gs>
                      <a:gs pos="46500">
                        <a:srgbClr val="E6E6E6"/>
                      </a:gs>
                      <a:gs pos="50000">
                        <a:srgbClr val="FFFFFF"/>
                      </a:gs>
                      <a:gs pos="53500">
                        <a:srgbClr val="E6E6E6"/>
                      </a:gs>
                      <a:gs pos="66000">
                        <a:srgbClr val="7D8496"/>
                      </a:gs>
                      <a:gs pos="73500">
                        <a:srgbClr val="E6E6E6"/>
                      </a:gs>
                      <a:gs pos="92500">
                        <a:srgbClr val="7D8496"/>
                      </a:gs>
                      <a:gs pos="100000">
                        <a:srgbClr val="E6E6E6"/>
                      </a:gs>
                    </a:gsLst>
                    <a:lin ang="2700000" scaled="1"/>
                  </a:gradFill>
                  <a:ln w="9525">
                    <a:solidFill>
                      <a:srgbClr val="C0C0C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" name="AutoShape 25"/>
                  <p:cNvSpPr>
                    <a:spLocks noChangeArrowheads="1"/>
                  </p:cNvSpPr>
                  <p:nvPr/>
                </p:nvSpPr>
                <p:spPr bwMode="gray">
                  <a:xfrm>
                    <a:off x="2147" y="942"/>
                    <a:ext cx="1350" cy="1168"/>
                  </a:xfrm>
                  <a:prstGeom prst="hexagon">
                    <a:avLst>
                      <a:gd name="adj" fmla="val 28896"/>
                      <a:gd name="vf" fmla="val 115470"/>
                    </a:avLst>
                  </a:prstGeom>
                  <a:gradFill rotWithShape="1">
                    <a:gsLst>
                      <a:gs pos="0">
                        <a:srgbClr val="7262EC"/>
                      </a:gs>
                      <a:gs pos="100000">
                        <a:srgbClr val="2614AA"/>
                      </a:gs>
                    </a:gsLst>
                    <a:lin ang="2700000" scaled="1"/>
                  </a:gra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0" name="Text Box 26"/>
                <p:cNvSpPr txBox="1">
                  <a:spLocks noChangeArrowheads="1"/>
                </p:cNvSpPr>
                <p:nvPr/>
              </p:nvSpPr>
              <p:spPr bwMode="gray">
                <a:xfrm>
                  <a:off x="2604" y="1078"/>
                  <a:ext cx="675" cy="66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zh-CN" altLang="en-US" b="1" dirty="0" smtClean="0">
                      <a:solidFill>
                        <a:srgbClr val="FFFFFF"/>
                      </a:solidFill>
                    </a:rPr>
                    <a:t>服务</a:t>
                  </a:r>
                  <a:endParaRPr lang="en-US" altLang="zh-CN" b="1" dirty="0" smtClean="0">
                    <a:solidFill>
                      <a:srgbClr val="FFFFFF"/>
                    </a:solidFill>
                  </a:endParaRPr>
                </a:p>
                <a:p>
                  <a:pPr algn="ctr" eaLnBrk="0" hangingPunct="0"/>
                  <a:r>
                    <a:rPr lang="zh-CN" altLang="en-US" b="1" dirty="0" smtClean="0">
                      <a:solidFill>
                        <a:srgbClr val="FFFFFF"/>
                      </a:solidFill>
                    </a:rPr>
                    <a:t>注册</a:t>
                  </a:r>
                  <a:endParaRPr lang="en-US" altLang="zh-CN" b="1" dirty="0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23" name="Group 27"/>
              <p:cNvGrpSpPr>
                <a:grpSpLocks/>
              </p:cNvGrpSpPr>
              <p:nvPr/>
            </p:nvGrpSpPr>
            <p:grpSpPr bwMode="auto">
              <a:xfrm>
                <a:off x="1488" y="1438"/>
                <a:ext cx="1193" cy="959"/>
                <a:chOff x="1488" y="1438"/>
                <a:chExt cx="1193" cy="959"/>
              </a:xfrm>
            </p:grpSpPr>
            <p:grpSp>
              <p:nvGrpSpPr>
                <p:cNvPr id="54" name="Group 28"/>
                <p:cNvGrpSpPr>
                  <a:grpSpLocks/>
                </p:cNvGrpSpPr>
                <p:nvPr/>
              </p:nvGrpSpPr>
              <p:grpSpPr bwMode="auto">
                <a:xfrm>
                  <a:off x="1488" y="1438"/>
                  <a:ext cx="1193" cy="959"/>
                  <a:chOff x="1110" y="2656"/>
                  <a:chExt cx="1549" cy="1351"/>
                </a:xfrm>
              </p:grpSpPr>
              <p:sp>
                <p:nvSpPr>
                  <p:cNvPr id="56" name="AutoShape 29"/>
                  <p:cNvSpPr>
                    <a:spLocks noChangeArrowheads="1"/>
                  </p:cNvSpPr>
                  <p:nvPr/>
                </p:nvSpPr>
                <p:spPr bwMode="gray">
                  <a:xfrm>
                    <a:off x="1123" y="2679"/>
                    <a:ext cx="1536" cy="1328"/>
                  </a:xfrm>
                  <a:prstGeom prst="hexagon">
                    <a:avLst>
                      <a:gd name="adj" fmla="val 28916"/>
                      <a:gd name="vf" fmla="val 115470"/>
                    </a:avLst>
                  </a:prstGeom>
                  <a:solidFill>
                    <a:srgbClr val="80808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" name="AutoShape 30"/>
                  <p:cNvSpPr>
                    <a:spLocks noChangeArrowheads="1"/>
                  </p:cNvSpPr>
                  <p:nvPr/>
                </p:nvSpPr>
                <p:spPr bwMode="gray">
                  <a:xfrm>
                    <a:off x="1110" y="2656"/>
                    <a:ext cx="1536" cy="1328"/>
                  </a:xfrm>
                  <a:prstGeom prst="hexagon">
                    <a:avLst>
                      <a:gd name="adj" fmla="val 28916"/>
                      <a:gd name="vf" fmla="val 115470"/>
                    </a:avLst>
                  </a:prstGeom>
                  <a:gradFill rotWithShape="1">
                    <a:gsLst>
                      <a:gs pos="0">
                        <a:srgbClr val="E6E6E6"/>
                      </a:gs>
                      <a:gs pos="7500">
                        <a:srgbClr val="7D8496"/>
                      </a:gs>
                      <a:gs pos="26500">
                        <a:srgbClr val="E6E6E6"/>
                      </a:gs>
                      <a:gs pos="34000">
                        <a:srgbClr val="7D8496"/>
                      </a:gs>
                      <a:gs pos="46500">
                        <a:srgbClr val="E6E6E6"/>
                      </a:gs>
                      <a:gs pos="50000">
                        <a:srgbClr val="FFFFFF"/>
                      </a:gs>
                      <a:gs pos="53500">
                        <a:srgbClr val="E6E6E6"/>
                      </a:gs>
                      <a:gs pos="66000">
                        <a:srgbClr val="7D8496"/>
                      </a:gs>
                      <a:gs pos="73500">
                        <a:srgbClr val="E6E6E6"/>
                      </a:gs>
                      <a:gs pos="92500">
                        <a:srgbClr val="7D8496"/>
                      </a:gs>
                      <a:gs pos="100000">
                        <a:srgbClr val="E6E6E6"/>
                      </a:gs>
                    </a:gsLst>
                    <a:lin ang="2700000" scaled="1"/>
                  </a:gradFill>
                  <a:ln w="9525">
                    <a:solidFill>
                      <a:srgbClr val="C0C0C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" name="AutoShape 31"/>
                  <p:cNvSpPr>
                    <a:spLocks noChangeArrowheads="1"/>
                  </p:cNvSpPr>
                  <p:nvPr/>
                </p:nvSpPr>
                <p:spPr bwMode="gray">
                  <a:xfrm>
                    <a:off x="1200" y="2736"/>
                    <a:ext cx="1350" cy="1168"/>
                  </a:xfrm>
                  <a:prstGeom prst="hexagon">
                    <a:avLst>
                      <a:gd name="adj" fmla="val 28896"/>
                      <a:gd name="vf" fmla="val 115470"/>
                    </a:avLst>
                  </a:prstGeom>
                  <a:gradFill rotWithShape="1">
                    <a:gsLst>
                      <a:gs pos="0">
                        <a:srgbClr val="24B443"/>
                      </a:gs>
                      <a:gs pos="100000">
                        <a:srgbClr val="115D16"/>
                      </a:gs>
                    </a:gsLst>
                    <a:lin ang="2700000" scaled="1"/>
                  </a:gra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5" name="Text Box 32"/>
                <p:cNvSpPr txBox="1">
                  <a:spLocks noChangeArrowheads="1"/>
                </p:cNvSpPr>
                <p:nvPr/>
              </p:nvSpPr>
              <p:spPr bwMode="gray">
                <a:xfrm>
                  <a:off x="1611" y="1577"/>
                  <a:ext cx="916" cy="66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zh-CN" altLang="en-US" b="1" dirty="0" smtClean="0">
                      <a:solidFill>
                        <a:srgbClr val="FFFFFF"/>
                      </a:solidFill>
                    </a:rPr>
                    <a:t>分布式</a:t>
                  </a:r>
                  <a:endParaRPr lang="en-US" altLang="zh-CN" b="1" dirty="0" smtClean="0">
                    <a:solidFill>
                      <a:srgbClr val="FFFFFF"/>
                    </a:solidFill>
                  </a:endParaRPr>
                </a:p>
                <a:p>
                  <a:pPr algn="ctr" eaLnBrk="0" hangingPunct="0"/>
                  <a:r>
                    <a:rPr lang="zh-CN" altLang="en-US" b="1" dirty="0" smtClean="0">
                      <a:solidFill>
                        <a:srgbClr val="FFFFFF"/>
                      </a:solidFill>
                    </a:rPr>
                    <a:t>锁机制</a:t>
                  </a:r>
                  <a:endParaRPr lang="en-US" altLang="zh-CN" b="1" dirty="0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24" name="Group 33"/>
              <p:cNvGrpSpPr>
                <a:grpSpLocks/>
              </p:cNvGrpSpPr>
              <p:nvPr/>
            </p:nvGrpSpPr>
            <p:grpSpPr bwMode="auto">
              <a:xfrm>
                <a:off x="2356" y="1919"/>
                <a:ext cx="1192" cy="959"/>
                <a:chOff x="2356" y="1919"/>
                <a:chExt cx="1192" cy="959"/>
              </a:xfrm>
            </p:grpSpPr>
            <p:grpSp>
              <p:nvGrpSpPr>
                <p:cNvPr id="49" name="Group 34"/>
                <p:cNvGrpSpPr>
                  <a:grpSpLocks/>
                </p:cNvGrpSpPr>
                <p:nvPr/>
              </p:nvGrpSpPr>
              <p:grpSpPr bwMode="auto">
                <a:xfrm>
                  <a:off x="2356" y="1919"/>
                  <a:ext cx="1192" cy="959"/>
                  <a:chOff x="3174" y="2656"/>
                  <a:chExt cx="1549" cy="1351"/>
                </a:xfrm>
              </p:grpSpPr>
              <p:sp>
                <p:nvSpPr>
                  <p:cNvPr id="51" name="AutoShape 35"/>
                  <p:cNvSpPr>
                    <a:spLocks noChangeArrowheads="1"/>
                  </p:cNvSpPr>
                  <p:nvPr/>
                </p:nvSpPr>
                <p:spPr bwMode="gray">
                  <a:xfrm>
                    <a:off x="3187" y="2679"/>
                    <a:ext cx="1536" cy="1328"/>
                  </a:xfrm>
                  <a:prstGeom prst="hexagon">
                    <a:avLst>
                      <a:gd name="adj" fmla="val 28916"/>
                      <a:gd name="vf" fmla="val 115470"/>
                    </a:avLst>
                  </a:prstGeom>
                  <a:solidFill>
                    <a:srgbClr val="80808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" name="AutoShape 36"/>
                  <p:cNvSpPr>
                    <a:spLocks noChangeArrowheads="1"/>
                  </p:cNvSpPr>
                  <p:nvPr/>
                </p:nvSpPr>
                <p:spPr bwMode="gray">
                  <a:xfrm>
                    <a:off x="3174" y="2656"/>
                    <a:ext cx="1536" cy="1328"/>
                  </a:xfrm>
                  <a:prstGeom prst="hexagon">
                    <a:avLst>
                      <a:gd name="adj" fmla="val 28916"/>
                      <a:gd name="vf" fmla="val 115470"/>
                    </a:avLst>
                  </a:prstGeom>
                  <a:gradFill rotWithShape="1">
                    <a:gsLst>
                      <a:gs pos="0">
                        <a:srgbClr val="E6E6E6"/>
                      </a:gs>
                      <a:gs pos="7500">
                        <a:srgbClr val="7D8496"/>
                      </a:gs>
                      <a:gs pos="26500">
                        <a:srgbClr val="E6E6E6"/>
                      </a:gs>
                      <a:gs pos="34000">
                        <a:srgbClr val="7D8496"/>
                      </a:gs>
                      <a:gs pos="46500">
                        <a:srgbClr val="E6E6E6"/>
                      </a:gs>
                      <a:gs pos="50000">
                        <a:srgbClr val="FFFFFF"/>
                      </a:gs>
                      <a:gs pos="53500">
                        <a:srgbClr val="E6E6E6"/>
                      </a:gs>
                      <a:gs pos="66000">
                        <a:srgbClr val="7D8496"/>
                      </a:gs>
                      <a:gs pos="73500">
                        <a:srgbClr val="E6E6E6"/>
                      </a:gs>
                      <a:gs pos="92500">
                        <a:srgbClr val="7D8496"/>
                      </a:gs>
                      <a:gs pos="100000">
                        <a:srgbClr val="E6E6E6"/>
                      </a:gs>
                    </a:gsLst>
                    <a:lin ang="2700000" scaled="1"/>
                  </a:gradFill>
                  <a:ln w="9525">
                    <a:solidFill>
                      <a:srgbClr val="C0C0C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" name="AutoShape 37"/>
                  <p:cNvSpPr>
                    <a:spLocks noChangeArrowheads="1"/>
                  </p:cNvSpPr>
                  <p:nvPr/>
                </p:nvSpPr>
                <p:spPr bwMode="gray">
                  <a:xfrm>
                    <a:off x="3264" y="2736"/>
                    <a:ext cx="1350" cy="1168"/>
                  </a:xfrm>
                  <a:prstGeom prst="hexagon">
                    <a:avLst>
                      <a:gd name="adj" fmla="val 28896"/>
                      <a:gd name="vf" fmla="val 115470"/>
                    </a:avLst>
                  </a:prstGeom>
                  <a:gradFill rotWithShape="1">
                    <a:gsLst>
                      <a:gs pos="0">
                        <a:srgbClr val="CC7032"/>
                      </a:gs>
                      <a:gs pos="100000">
                        <a:srgbClr val="844820"/>
                      </a:gs>
                    </a:gsLst>
                    <a:lin ang="2700000" scaled="1"/>
                  </a:gra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0" name="Text Box 38"/>
                <p:cNvSpPr txBox="1">
                  <a:spLocks noChangeArrowheads="1"/>
                </p:cNvSpPr>
                <p:nvPr/>
              </p:nvSpPr>
              <p:spPr bwMode="gray">
                <a:xfrm>
                  <a:off x="2474" y="2080"/>
                  <a:ext cx="916" cy="66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zh-CN" altLang="en-US" b="1" dirty="0" smtClean="0">
                      <a:solidFill>
                        <a:srgbClr val="FFFFFF"/>
                      </a:solidFill>
                    </a:rPr>
                    <a:t>分布式</a:t>
                  </a:r>
                  <a:endParaRPr lang="en-US" altLang="zh-CN" b="1" dirty="0" smtClean="0">
                    <a:solidFill>
                      <a:srgbClr val="FFFFFF"/>
                    </a:solidFill>
                  </a:endParaRPr>
                </a:p>
                <a:p>
                  <a:pPr algn="ctr" eaLnBrk="0" hangingPunct="0"/>
                  <a:r>
                    <a:rPr lang="zh-CN" altLang="en-US" b="1" dirty="0" smtClean="0">
                      <a:solidFill>
                        <a:srgbClr val="FFFFFF"/>
                      </a:solidFill>
                    </a:rPr>
                    <a:t>中心</a:t>
                  </a:r>
                  <a:endParaRPr lang="en-US" altLang="zh-CN" b="1" dirty="0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25" name="Group 39"/>
              <p:cNvGrpSpPr>
                <a:grpSpLocks/>
              </p:cNvGrpSpPr>
              <p:nvPr/>
            </p:nvGrpSpPr>
            <p:grpSpPr bwMode="auto">
              <a:xfrm>
                <a:off x="3223" y="1438"/>
                <a:ext cx="1193" cy="959"/>
                <a:chOff x="3223" y="1438"/>
                <a:chExt cx="1193" cy="959"/>
              </a:xfrm>
            </p:grpSpPr>
            <p:grpSp>
              <p:nvGrpSpPr>
                <p:cNvPr id="44" name="Group 40"/>
                <p:cNvGrpSpPr>
                  <a:grpSpLocks/>
                </p:cNvGrpSpPr>
                <p:nvPr/>
              </p:nvGrpSpPr>
              <p:grpSpPr bwMode="auto">
                <a:xfrm>
                  <a:off x="3223" y="1438"/>
                  <a:ext cx="1193" cy="959"/>
                  <a:chOff x="2057" y="862"/>
                  <a:chExt cx="1549" cy="1351"/>
                </a:xfrm>
              </p:grpSpPr>
              <p:sp>
                <p:nvSpPr>
                  <p:cNvPr id="46" name="AutoShape 41"/>
                  <p:cNvSpPr>
                    <a:spLocks noChangeArrowheads="1"/>
                  </p:cNvSpPr>
                  <p:nvPr/>
                </p:nvSpPr>
                <p:spPr bwMode="gray">
                  <a:xfrm>
                    <a:off x="2070" y="885"/>
                    <a:ext cx="1536" cy="1328"/>
                  </a:xfrm>
                  <a:prstGeom prst="hexagon">
                    <a:avLst>
                      <a:gd name="adj" fmla="val 28916"/>
                      <a:gd name="vf" fmla="val 115470"/>
                    </a:avLst>
                  </a:prstGeom>
                  <a:solidFill>
                    <a:srgbClr val="80808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" name="AutoShape 42"/>
                  <p:cNvSpPr>
                    <a:spLocks noChangeArrowheads="1"/>
                  </p:cNvSpPr>
                  <p:nvPr/>
                </p:nvSpPr>
                <p:spPr bwMode="gray">
                  <a:xfrm>
                    <a:off x="2057" y="862"/>
                    <a:ext cx="1536" cy="1328"/>
                  </a:xfrm>
                  <a:prstGeom prst="hexagon">
                    <a:avLst>
                      <a:gd name="adj" fmla="val 28916"/>
                      <a:gd name="vf" fmla="val 115470"/>
                    </a:avLst>
                  </a:prstGeom>
                  <a:gradFill rotWithShape="1">
                    <a:gsLst>
                      <a:gs pos="0">
                        <a:srgbClr val="E6E6E6"/>
                      </a:gs>
                      <a:gs pos="7500">
                        <a:srgbClr val="7D8496"/>
                      </a:gs>
                      <a:gs pos="26500">
                        <a:srgbClr val="E6E6E6"/>
                      </a:gs>
                      <a:gs pos="34000">
                        <a:srgbClr val="7D8496"/>
                      </a:gs>
                      <a:gs pos="46500">
                        <a:srgbClr val="E6E6E6"/>
                      </a:gs>
                      <a:gs pos="50000">
                        <a:srgbClr val="FFFFFF"/>
                      </a:gs>
                      <a:gs pos="53500">
                        <a:srgbClr val="E6E6E6"/>
                      </a:gs>
                      <a:gs pos="66000">
                        <a:srgbClr val="7D8496"/>
                      </a:gs>
                      <a:gs pos="73500">
                        <a:srgbClr val="E6E6E6"/>
                      </a:gs>
                      <a:gs pos="92500">
                        <a:srgbClr val="7D8496"/>
                      </a:gs>
                      <a:gs pos="100000">
                        <a:srgbClr val="E6E6E6"/>
                      </a:gs>
                    </a:gsLst>
                    <a:lin ang="2700000" scaled="1"/>
                  </a:gradFill>
                  <a:ln w="9525">
                    <a:solidFill>
                      <a:srgbClr val="C0C0C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" name="AutoShape 43"/>
                  <p:cNvSpPr>
                    <a:spLocks noChangeArrowheads="1"/>
                  </p:cNvSpPr>
                  <p:nvPr/>
                </p:nvSpPr>
                <p:spPr bwMode="gray">
                  <a:xfrm>
                    <a:off x="2147" y="942"/>
                    <a:ext cx="1350" cy="1168"/>
                  </a:xfrm>
                  <a:prstGeom prst="hexagon">
                    <a:avLst>
                      <a:gd name="adj" fmla="val 28896"/>
                      <a:gd name="vf" fmla="val 115470"/>
                    </a:avLst>
                  </a:prstGeom>
                  <a:gradFill rotWithShape="1">
                    <a:gsLst>
                      <a:gs pos="0">
                        <a:srgbClr val="3E565A"/>
                      </a:gs>
                      <a:gs pos="100000">
                        <a:srgbClr val="85B9C3"/>
                      </a:gs>
                    </a:gsLst>
                    <a:lin ang="2700000" scaled="1"/>
                  </a:gra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5" name="Text Box 44"/>
                <p:cNvSpPr txBox="1">
                  <a:spLocks noChangeArrowheads="1"/>
                </p:cNvSpPr>
                <p:nvPr/>
              </p:nvSpPr>
              <p:spPr bwMode="gray">
                <a:xfrm>
                  <a:off x="3438" y="1587"/>
                  <a:ext cx="776" cy="66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altLang="zh-CN" b="1" dirty="0" smtClean="0">
                      <a:solidFill>
                        <a:srgbClr val="FFFFFF"/>
                      </a:solidFill>
                    </a:rPr>
                    <a:t>Agent</a:t>
                  </a:r>
                </a:p>
                <a:p>
                  <a:pPr algn="ctr" eaLnBrk="0" hangingPunct="0"/>
                  <a:r>
                    <a:rPr lang="zh-CN" altLang="en-US" b="1" dirty="0" smtClean="0">
                      <a:solidFill>
                        <a:srgbClr val="FFFFFF"/>
                      </a:solidFill>
                    </a:rPr>
                    <a:t>监控</a:t>
                  </a:r>
                  <a:endParaRPr lang="en-US" altLang="zh-CN" b="1" dirty="0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26" name="Group 45"/>
              <p:cNvGrpSpPr>
                <a:grpSpLocks/>
              </p:cNvGrpSpPr>
              <p:nvPr/>
            </p:nvGrpSpPr>
            <p:grpSpPr bwMode="auto">
              <a:xfrm>
                <a:off x="3223" y="2400"/>
                <a:ext cx="1193" cy="959"/>
                <a:chOff x="3223" y="2400"/>
                <a:chExt cx="1193" cy="959"/>
              </a:xfrm>
            </p:grpSpPr>
            <p:grpSp>
              <p:nvGrpSpPr>
                <p:cNvPr id="39" name="Group 46"/>
                <p:cNvGrpSpPr>
                  <a:grpSpLocks/>
                </p:cNvGrpSpPr>
                <p:nvPr/>
              </p:nvGrpSpPr>
              <p:grpSpPr bwMode="auto">
                <a:xfrm>
                  <a:off x="3223" y="2400"/>
                  <a:ext cx="1193" cy="959"/>
                  <a:chOff x="3174" y="2656"/>
                  <a:chExt cx="1549" cy="1351"/>
                </a:xfrm>
              </p:grpSpPr>
              <p:sp>
                <p:nvSpPr>
                  <p:cNvPr id="41" name="AutoShape 47"/>
                  <p:cNvSpPr>
                    <a:spLocks noChangeArrowheads="1"/>
                  </p:cNvSpPr>
                  <p:nvPr/>
                </p:nvSpPr>
                <p:spPr bwMode="gray">
                  <a:xfrm>
                    <a:off x="3187" y="2679"/>
                    <a:ext cx="1536" cy="1328"/>
                  </a:xfrm>
                  <a:prstGeom prst="hexagon">
                    <a:avLst>
                      <a:gd name="adj" fmla="val 28916"/>
                      <a:gd name="vf" fmla="val 115470"/>
                    </a:avLst>
                  </a:prstGeom>
                  <a:solidFill>
                    <a:srgbClr val="80808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" name="AutoShape 48"/>
                  <p:cNvSpPr>
                    <a:spLocks noChangeArrowheads="1"/>
                  </p:cNvSpPr>
                  <p:nvPr/>
                </p:nvSpPr>
                <p:spPr bwMode="gray">
                  <a:xfrm>
                    <a:off x="3174" y="2656"/>
                    <a:ext cx="1536" cy="1328"/>
                  </a:xfrm>
                  <a:prstGeom prst="hexagon">
                    <a:avLst>
                      <a:gd name="adj" fmla="val 28916"/>
                      <a:gd name="vf" fmla="val 115470"/>
                    </a:avLst>
                  </a:prstGeom>
                  <a:gradFill rotWithShape="1">
                    <a:gsLst>
                      <a:gs pos="0">
                        <a:srgbClr val="E6E6E6"/>
                      </a:gs>
                      <a:gs pos="7500">
                        <a:srgbClr val="7D8496"/>
                      </a:gs>
                      <a:gs pos="26500">
                        <a:srgbClr val="E6E6E6"/>
                      </a:gs>
                      <a:gs pos="34000">
                        <a:srgbClr val="7D8496"/>
                      </a:gs>
                      <a:gs pos="46500">
                        <a:srgbClr val="E6E6E6"/>
                      </a:gs>
                      <a:gs pos="50000">
                        <a:srgbClr val="FFFFFF"/>
                      </a:gs>
                      <a:gs pos="53500">
                        <a:srgbClr val="E6E6E6"/>
                      </a:gs>
                      <a:gs pos="66000">
                        <a:srgbClr val="7D8496"/>
                      </a:gs>
                      <a:gs pos="73500">
                        <a:srgbClr val="E6E6E6"/>
                      </a:gs>
                      <a:gs pos="92500">
                        <a:srgbClr val="7D8496"/>
                      </a:gs>
                      <a:gs pos="100000">
                        <a:srgbClr val="E6E6E6"/>
                      </a:gs>
                    </a:gsLst>
                    <a:lin ang="2700000" scaled="1"/>
                  </a:gradFill>
                  <a:ln w="9525">
                    <a:solidFill>
                      <a:srgbClr val="C0C0C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" name="AutoShape 49"/>
                  <p:cNvSpPr>
                    <a:spLocks noChangeArrowheads="1"/>
                  </p:cNvSpPr>
                  <p:nvPr/>
                </p:nvSpPr>
                <p:spPr bwMode="gray">
                  <a:xfrm>
                    <a:off x="3264" y="2736"/>
                    <a:ext cx="1350" cy="1168"/>
                  </a:xfrm>
                  <a:prstGeom prst="hexagon">
                    <a:avLst>
                      <a:gd name="adj" fmla="val 28896"/>
                      <a:gd name="vf" fmla="val 115470"/>
                    </a:avLst>
                  </a:prstGeom>
                  <a:gradFill rotWithShape="1">
                    <a:gsLst>
                      <a:gs pos="0">
                        <a:srgbClr val="245D52"/>
                      </a:gs>
                      <a:gs pos="100000">
                        <a:srgbClr val="4DC9B1"/>
                      </a:gs>
                    </a:gsLst>
                    <a:lin ang="2700000" scaled="1"/>
                  </a:gra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0" name="Text Box 50"/>
                <p:cNvSpPr txBox="1">
                  <a:spLocks noChangeArrowheads="1"/>
                </p:cNvSpPr>
                <p:nvPr/>
              </p:nvSpPr>
              <p:spPr bwMode="gray">
                <a:xfrm>
                  <a:off x="3483" y="2550"/>
                  <a:ext cx="675" cy="66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zh-CN" altLang="en-US" b="1" dirty="0" smtClean="0">
                      <a:solidFill>
                        <a:srgbClr val="FFFFFF"/>
                      </a:solidFill>
                    </a:rPr>
                    <a:t>配置</a:t>
                  </a:r>
                  <a:endParaRPr lang="en-US" altLang="zh-CN" b="1" dirty="0" smtClean="0">
                    <a:solidFill>
                      <a:srgbClr val="FFFFFF"/>
                    </a:solidFill>
                  </a:endParaRPr>
                </a:p>
                <a:p>
                  <a:pPr algn="ctr" eaLnBrk="0" hangingPunct="0"/>
                  <a:r>
                    <a:rPr lang="zh-CN" altLang="en-US" b="1" dirty="0" smtClean="0">
                      <a:solidFill>
                        <a:srgbClr val="FFFFFF"/>
                      </a:solidFill>
                    </a:rPr>
                    <a:t>同步</a:t>
                  </a:r>
                  <a:endParaRPr lang="en-US" altLang="zh-CN" b="1" dirty="0" smtClean="0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27" name="Group 51"/>
              <p:cNvGrpSpPr>
                <a:grpSpLocks/>
              </p:cNvGrpSpPr>
              <p:nvPr/>
            </p:nvGrpSpPr>
            <p:grpSpPr bwMode="auto">
              <a:xfrm>
                <a:off x="1488" y="2400"/>
                <a:ext cx="1193" cy="959"/>
                <a:chOff x="1488" y="2400"/>
                <a:chExt cx="1193" cy="959"/>
              </a:xfrm>
            </p:grpSpPr>
            <p:grpSp>
              <p:nvGrpSpPr>
                <p:cNvPr id="34" name="Group 52"/>
                <p:cNvGrpSpPr>
                  <a:grpSpLocks/>
                </p:cNvGrpSpPr>
                <p:nvPr/>
              </p:nvGrpSpPr>
              <p:grpSpPr bwMode="auto">
                <a:xfrm>
                  <a:off x="1488" y="2400"/>
                  <a:ext cx="1193" cy="959"/>
                  <a:chOff x="3174" y="2656"/>
                  <a:chExt cx="1549" cy="1351"/>
                </a:xfrm>
              </p:grpSpPr>
              <p:sp>
                <p:nvSpPr>
                  <p:cNvPr id="36" name="AutoShape 53"/>
                  <p:cNvSpPr>
                    <a:spLocks noChangeArrowheads="1"/>
                  </p:cNvSpPr>
                  <p:nvPr/>
                </p:nvSpPr>
                <p:spPr bwMode="gray">
                  <a:xfrm>
                    <a:off x="3187" y="2679"/>
                    <a:ext cx="1536" cy="1328"/>
                  </a:xfrm>
                  <a:prstGeom prst="hexagon">
                    <a:avLst>
                      <a:gd name="adj" fmla="val 28916"/>
                      <a:gd name="vf" fmla="val 115470"/>
                    </a:avLst>
                  </a:prstGeom>
                  <a:solidFill>
                    <a:srgbClr val="80808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" name="AutoShape 54"/>
                  <p:cNvSpPr>
                    <a:spLocks noChangeArrowheads="1"/>
                  </p:cNvSpPr>
                  <p:nvPr/>
                </p:nvSpPr>
                <p:spPr bwMode="gray">
                  <a:xfrm>
                    <a:off x="3174" y="2656"/>
                    <a:ext cx="1536" cy="1328"/>
                  </a:xfrm>
                  <a:prstGeom prst="hexagon">
                    <a:avLst>
                      <a:gd name="adj" fmla="val 28916"/>
                      <a:gd name="vf" fmla="val 115470"/>
                    </a:avLst>
                  </a:prstGeom>
                  <a:gradFill rotWithShape="1">
                    <a:gsLst>
                      <a:gs pos="0">
                        <a:srgbClr val="E6E6E6"/>
                      </a:gs>
                      <a:gs pos="7500">
                        <a:srgbClr val="7D8496"/>
                      </a:gs>
                      <a:gs pos="26500">
                        <a:srgbClr val="E6E6E6"/>
                      </a:gs>
                      <a:gs pos="34000">
                        <a:srgbClr val="7D8496"/>
                      </a:gs>
                      <a:gs pos="46500">
                        <a:srgbClr val="E6E6E6"/>
                      </a:gs>
                      <a:gs pos="50000">
                        <a:srgbClr val="FFFFFF"/>
                      </a:gs>
                      <a:gs pos="53500">
                        <a:srgbClr val="E6E6E6"/>
                      </a:gs>
                      <a:gs pos="66000">
                        <a:srgbClr val="7D8496"/>
                      </a:gs>
                      <a:gs pos="73500">
                        <a:srgbClr val="E6E6E6"/>
                      </a:gs>
                      <a:gs pos="92500">
                        <a:srgbClr val="7D8496"/>
                      </a:gs>
                      <a:gs pos="100000">
                        <a:srgbClr val="E6E6E6"/>
                      </a:gs>
                    </a:gsLst>
                    <a:lin ang="2700000" scaled="1"/>
                  </a:gradFill>
                  <a:ln w="9525">
                    <a:solidFill>
                      <a:srgbClr val="C0C0C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" name="AutoShape 55"/>
                  <p:cNvSpPr>
                    <a:spLocks noChangeArrowheads="1"/>
                  </p:cNvSpPr>
                  <p:nvPr/>
                </p:nvSpPr>
                <p:spPr bwMode="gray">
                  <a:xfrm>
                    <a:off x="3264" y="2736"/>
                    <a:ext cx="1350" cy="1168"/>
                  </a:xfrm>
                  <a:prstGeom prst="hexagon">
                    <a:avLst>
                      <a:gd name="adj" fmla="val 28896"/>
                      <a:gd name="vf" fmla="val 115470"/>
                    </a:avLst>
                  </a:prstGeom>
                  <a:gradFill rotWithShape="1">
                    <a:gsLst>
                      <a:gs pos="0">
                        <a:srgbClr val="0066CC"/>
                      </a:gs>
                      <a:gs pos="100000">
                        <a:srgbClr val="002F5E"/>
                      </a:gs>
                    </a:gsLst>
                    <a:lin ang="5400000" scaled="1"/>
                  </a:gra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5" name="Text Box 56"/>
                <p:cNvSpPr txBox="1">
                  <a:spLocks noChangeArrowheads="1"/>
                </p:cNvSpPr>
                <p:nvPr/>
              </p:nvSpPr>
              <p:spPr bwMode="gray">
                <a:xfrm>
                  <a:off x="1634" y="2549"/>
                  <a:ext cx="916" cy="66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zh-CN" altLang="en-US" b="1" dirty="0" smtClean="0">
                      <a:solidFill>
                        <a:srgbClr val="FFFFFF"/>
                      </a:solidFill>
                    </a:rPr>
                    <a:t>分布式</a:t>
                  </a:r>
                  <a:endParaRPr lang="en-US" altLang="zh-CN" b="1" dirty="0" smtClean="0">
                    <a:solidFill>
                      <a:srgbClr val="FFFFFF"/>
                    </a:solidFill>
                  </a:endParaRPr>
                </a:p>
                <a:p>
                  <a:pPr algn="ctr" eaLnBrk="0" hangingPunct="0"/>
                  <a:r>
                    <a:rPr lang="zh-CN" altLang="en-US" b="1" dirty="0" smtClean="0">
                      <a:solidFill>
                        <a:srgbClr val="FFFFFF"/>
                      </a:solidFill>
                    </a:rPr>
                    <a:t>通知</a:t>
                  </a:r>
                  <a:endParaRPr lang="en-US" altLang="zh-CN" b="1" dirty="0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28" name="Group 57"/>
              <p:cNvGrpSpPr>
                <a:grpSpLocks/>
              </p:cNvGrpSpPr>
              <p:nvPr/>
            </p:nvGrpSpPr>
            <p:grpSpPr bwMode="auto">
              <a:xfrm>
                <a:off x="2356" y="2881"/>
                <a:ext cx="1192" cy="959"/>
                <a:chOff x="2356" y="2881"/>
                <a:chExt cx="1192" cy="959"/>
              </a:xfrm>
            </p:grpSpPr>
            <p:grpSp>
              <p:nvGrpSpPr>
                <p:cNvPr id="29" name="Group 58"/>
                <p:cNvGrpSpPr>
                  <a:grpSpLocks/>
                </p:cNvGrpSpPr>
                <p:nvPr/>
              </p:nvGrpSpPr>
              <p:grpSpPr bwMode="auto">
                <a:xfrm>
                  <a:off x="2356" y="2881"/>
                  <a:ext cx="1192" cy="959"/>
                  <a:chOff x="3174" y="2656"/>
                  <a:chExt cx="1549" cy="1351"/>
                </a:xfrm>
              </p:grpSpPr>
              <p:sp>
                <p:nvSpPr>
                  <p:cNvPr id="31" name="AutoShape 59"/>
                  <p:cNvSpPr>
                    <a:spLocks noChangeArrowheads="1"/>
                  </p:cNvSpPr>
                  <p:nvPr/>
                </p:nvSpPr>
                <p:spPr bwMode="gray">
                  <a:xfrm>
                    <a:off x="3187" y="2679"/>
                    <a:ext cx="1536" cy="1328"/>
                  </a:xfrm>
                  <a:prstGeom prst="hexagon">
                    <a:avLst>
                      <a:gd name="adj" fmla="val 28916"/>
                      <a:gd name="vf" fmla="val 115470"/>
                    </a:avLst>
                  </a:prstGeom>
                  <a:solidFill>
                    <a:srgbClr val="80808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" name="AutoShape 60"/>
                  <p:cNvSpPr>
                    <a:spLocks noChangeArrowheads="1"/>
                  </p:cNvSpPr>
                  <p:nvPr/>
                </p:nvSpPr>
                <p:spPr bwMode="gray">
                  <a:xfrm>
                    <a:off x="3174" y="2656"/>
                    <a:ext cx="1536" cy="1328"/>
                  </a:xfrm>
                  <a:prstGeom prst="hexagon">
                    <a:avLst>
                      <a:gd name="adj" fmla="val 28916"/>
                      <a:gd name="vf" fmla="val 115470"/>
                    </a:avLst>
                  </a:prstGeom>
                  <a:gradFill rotWithShape="1">
                    <a:gsLst>
                      <a:gs pos="0">
                        <a:srgbClr val="E6E6E6"/>
                      </a:gs>
                      <a:gs pos="7500">
                        <a:srgbClr val="7D8496"/>
                      </a:gs>
                      <a:gs pos="26500">
                        <a:srgbClr val="E6E6E6"/>
                      </a:gs>
                      <a:gs pos="34000">
                        <a:srgbClr val="7D8496"/>
                      </a:gs>
                      <a:gs pos="46500">
                        <a:srgbClr val="E6E6E6"/>
                      </a:gs>
                      <a:gs pos="50000">
                        <a:srgbClr val="FFFFFF"/>
                      </a:gs>
                      <a:gs pos="53500">
                        <a:srgbClr val="E6E6E6"/>
                      </a:gs>
                      <a:gs pos="66000">
                        <a:srgbClr val="7D8496"/>
                      </a:gs>
                      <a:gs pos="73500">
                        <a:srgbClr val="E6E6E6"/>
                      </a:gs>
                      <a:gs pos="92500">
                        <a:srgbClr val="7D8496"/>
                      </a:gs>
                      <a:gs pos="100000">
                        <a:srgbClr val="E6E6E6"/>
                      </a:gs>
                    </a:gsLst>
                    <a:lin ang="2700000" scaled="1"/>
                  </a:gradFill>
                  <a:ln w="9525">
                    <a:solidFill>
                      <a:srgbClr val="C0C0C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" name="AutoShape 61"/>
                  <p:cNvSpPr>
                    <a:spLocks noChangeArrowheads="1"/>
                  </p:cNvSpPr>
                  <p:nvPr/>
                </p:nvSpPr>
                <p:spPr bwMode="gray">
                  <a:xfrm>
                    <a:off x="3264" y="2736"/>
                    <a:ext cx="1350" cy="1168"/>
                  </a:xfrm>
                  <a:prstGeom prst="hexagon">
                    <a:avLst>
                      <a:gd name="adj" fmla="val 28896"/>
                      <a:gd name="vf" fmla="val 115470"/>
                    </a:avLst>
                  </a:prstGeom>
                  <a:gradFill rotWithShape="1">
                    <a:gsLst>
                      <a:gs pos="0">
                        <a:srgbClr val="584F25"/>
                      </a:gs>
                      <a:gs pos="100000">
                        <a:srgbClr val="BFAA4F"/>
                      </a:gs>
                    </a:gsLst>
                    <a:lin ang="2700000" scaled="1"/>
                  </a:gra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0" name="Text Box 62"/>
                <p:cNvSpPr txBox="1">
                  <a:spLocks noChangeArrowheads="1"/>
                </p:cNvSpPr>
                <p:nvPr/>
              </p:nvSpPr>
              <p:spPr bwMode="gray">
                <a:xfrm>
                  <a:off x="2618" y="3046"/>
                  <a:ext cx="675" cy="66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zh-CN" altLang="en-US" b="1" dirty="0" smtClean="0">
                      <a:solidFill>
                        <a:srgbClr val="FFFFFF"/>
                      </a:solidFill>
                    </a:rPr>
                    <a:t>队列</a:t>
                  </a:r>
                  <a:endParaRPr lang="en-US" altLang="zh-CN" b="1" dirty="0" smtClean="0">
                    <a:solidFill>
                      <a:srgbClr val="FFFFFF"/>
                    </a:solidFill>
                  </a:endParaRPr>
                </a:p>
                <a:p>
                  <a:pPr algn="ctr" eaLnBrk="0" hangingPunct="0"/>
                  <a:r>
                    <a:rPr lang="zh-CN" altLang="en-US" b="1" dirty="0" smtClean="0">
                      <a:solidFill>
                        <a:srgbClr val="FFFFFF"/>
                      </a:solidFill>
                    </a:rPr>
                    <a:t>服务</a:t>
                  </a:r>
                  <a:endParaRPr lang="en-US" altLang="zh-CN" b="1" dirty="0">
                    <a:solidFill>
                      <a:srgbClr val="FFFFFF"/>
                    </a:solidFill>
                  </a:endParaRPr>
                </a:p>
              </p:txBody>
            </p:sp>
          </p:grpSp>
        </p:grpSp>
      </p:grp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质朴">
  <a:themeElements>
    <a:clrScheme name="质朴">
      <a:dk1>
        <a:sysClr val="windowText" lastClr="000000"/>
      </a:dk1>
      <a:lt1>
        <a:sysClr val="window" lastClr="CCE8C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1005</TotalTime>
  <Words>979</Words>
  <Application>Microsoft Office PowerPoint</Application>
  <PresentationFormat>全屏显示(4:3)</PresentationFormat>
  <Paragraphs>253</Paragraphs>
  <Slides>18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0" baseType="lpstr">
      <vt:lpstr>自定义设计方案</vt:lpstr>
      <vt:lpstr>质朴</vt:lpstr>
      <vt:lpstr>统一运行系统研讨</vt:lpstr>
      <vt:lpstr>SimWorkflow</vt:lpstr>
      <vt:lpstr>统一运行需求</vt:lpstr>
      <vt:lpstr>初级架构设计</vt:lpstr>
      <vt:lpstr>Q&amp;A</vt:lpstr>
      <vt:lpstr>不满足？</vt:lpstr>
      <vt:lpstr>新需求</vt:lpstr>
      <vt:lpstr>中级系统架构设计</vt:lpstr>
      <vt:lpstr>分布式中心</vt:lpstr>
      <vt:lpstr>系统演化之路</vt:lpstr>
      <vt:lpstr>分布式服务框架</vt:lpstr>
      <vt:lpstr>分布式服务框架-基本原理</vt:lpstr>
      <vt:lpstr>相关数据</vt:lpstr>
      <vt:lpstr>中级架构设计</vt:lpstr>
      <vt:lpstr>中级架构网络拓扑图</vt:lpstr>
      <vt:lpstr>中级架构时序图</vt:lpstr>
      <vt:lpstr>系统特色</vt:lpstr>
      <vt:lpstr>幻灯片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bin.xie</cp:lastModifiedBy>
  <cp:revision>132</cp:revision>
  <dcterms:modified xsi:type="dcterms:W3CDTF">2012-09-10T06:28:29Z</dcterms:modified>
</cp:coreProperties>
</file>