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1" r:id="rId5"/>
    <p:sldId id="260" r:id="rId6"/>
    <p:sldId id="259"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DA5B2-F8F7-4C1B-B1E3-B691EAEDDA8E}" type="datetimeFigureOut">
              <a:rPr lang="zh-CN" altLang="en-US" smtClean="0"/>
              <a:pPr/>
              <a:t>2013/3/28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B9CC2-093E-453E-8B45-C57AD224E2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工作流引擎工作实例架构图</a:t>
            </a:r>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接口调用说明</a:t>
            </a:r>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Workflow</a:t>
            </a:r>
            <a:r>
              <a:rPr lang="zh-CN" altLang="en-US" dirty="0" smtClean="0"/>
              <a:t>和</a:t>
            </a:r>
            <a:r>
              <a:rPr lang="en-US" altLang="zh-CN" dirty="0" smtClean="0"/>
              <a:t>process</a:t>
            </a:r>
            <a:r>
              <a:rPr lang="zh-CN" altLang="en-US" dirty="0" smtClean="0"/>
              <a:t>关联关系说明</a:t>
            </a:r>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核心引擎对</a:t>
            </a:r>
            <a:r>
              <a:rPr lang="en-US" altLang="zh-CN" dirty="0" smtClean="0"/>
              <a:t>workflow</a:t>
            </a:r>
            <a:r>
              <a:rPr lang="zh-CN" altLang="en-US" dirty="0" smtClean="0"/>
              <a:t>与</a:t>
            </a:r>
            <a:r>
              <a:rPr lang="en-US" altLang="zh-CN" dirty="0" smtClean="0"/>
              <a:t>process</a:t>
            </a:r>
            <a:r>
              <a:rPr lang="zh-CN" altLang="en-US" dirty="0" smtClean="0"/>
              <a:t>总体核心功能抽取</a:t>
            </a:r>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核心引擎建模交互解析原子功能抽取</a:t>
            </a:r>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核心引擎流程执行原子功能抽取</a:t>
            </a:r>
          </a:p>
          <a:p>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核心引擎任务执行原子功能抽取</a:t>
            </a:r>
          </a:p>
          <a:p>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核心引擎管理监控原子功能抽取</a:t>
            </a:r>
          </a:p>
          <a:p>
            <a:endParaRPr lang="zh-CN" altLang="en-US" dirty="0"/>
          </a:p>
        </p:txBody>
      </p:sp>
      <p:sp>
        <p:nvSpPr>
          <p:cNvPr id="4" name="灯片编号占位符 3"/>
          <p:cNvSpPr>
            <a:spLocks noGrp="1"/>
          </p:cNvSpPr>
          <p:nvPr>
            <p:ph type="sldNum" sz="quarter" idx="10"/>
          </p:nvPr>
        </p:nvSpPr>
        <p:spPr/>
        <p:txBody>
          <a:bodyPr/>
          <a:lstStyle/>
          <a:p>
            <a:fld id="{644B9CC2-093E-453E-8B45-C57AD224E296}"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Workflow</a:t>
            </a:r>
            <a:r>
              <a:rPr lang="zh-CN" altLang="en-US" dirty="0" smtClean="0"/>
              <a:t>与</a:t>
            </a:r>
            <a:r>
              <a:rPr lang="en-US" altLang="zh-CN" dirty="0" smtClean="0"/>
              <a:t>process</a:t>
            </a:r>
            <a:r>
              <a:rPr lang="zh-CN" altLang="en-US" dirty="0" smtClean="0"/>
              <a:t>分离设计架构说明</a:t>
            </a:r>
            <a:endParaRPr lang="zh-CN" altLang="en-US" dirty="0"/>
          </a:p>
        </p:txBody>
      </p:sp>
      <p:sp>
        <p:nvSpPr>
          <p:cNvPr id="3" name="副标题 2"/>
          <p:cNvSpPr>
            <a:spLocks noGrp="1"/>
          </p:cNvSpPr>
          <p:nvPr>
            <p:ph type="subTitle" idx="1"/>
          </p:nvPr>
        </p:nvSpPr>
        <p:spPr/>
        <p:txBody>
          <a:bodyPr/>
          <a:lstStyle/>
          <a:p>
            <a:r>
              <a:rPr lang="en-US" altLang="zh-CN" dirty="0" smtClean="0"/>
              <a:t>Pera13.1</a:t>
            </a:r>
            <a:r>
              <a:rPr lang="zh-CN" altLang="en-US" dirty="0" smtClean="0"/>
              <a:t>设计文档</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2195736" y="2348880"/>
            <a:ext cx="4680520"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3779912" y="2492896"/>
            <a:ext cx="1584176"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工作流核心引擎</a:t>
            </a:r>
            <a:endParaRPr lang="zh-CN" altLang="en-US" dirty="0"/>
          </a:p>
        </p:txBody>
      </p:sp>
      <p:sp>
        <p:nvSpPr>
          <p:cNvPr id="20" name="矩形 19"/>
          <p:cNvSpPr/>
          <p:nvPr/>
        </p:nvSpPr>
        <p:spPr>
          <a:xfrm>
            <a:off x="2411760" y="3645024"/>
            <a:ext cx="172819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workflow</a:t>
            </a:r>
            <a:endParaRPr lang="zh-CN" altLang="en-US" dirty="0"/>
          </a:p>
        </p:txBody>
      </p:sp>
      <p:sp>
        <p:nvSpPr>
          <p:cNvPr id="21" name="矩形 20"/>
          <p:cNvSpPr/>
          <p:nvPr/>
        </p:nvSpPr>
        <p:spPr>
          <a:xfrm>
            <a:off x="5004048" y="3645024"/>
            <a:ext cx="180020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process</a:t>
            </a:r>
            <a:endParaRPr lang="zh-CN" altLang="en-US" dirty="0"/>
          </a:p>
        </p:txBody>
      </p:sp>
      <p:sp>
        <p:nvSpPr>
          <p:cNvPr id="28" name="圆角右箭头 27"/>
          <p:cNvSpPr/>
          <p:nvPr/>
        </p:nvSpPr>
        <p:spPr>
          <a:xfrm>
            <a:off x="3131840" y="2780928"/>
            <a:ext cx="648072" cy="792088"/>
          </a:xfrm>
          <a:prstGeom prst="ben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31" name="圆角右箭头 30"/>
          <p:cNvSpPr/>
          <p:nvPr/>
        </p:nvSpPr>
        <p:spPr>
          <a:xfrm>
            <a:off x="5364088" y="2780928"/>
            <a:ext cx="648072" cy="792088"/>
          </a:xfrm>
          <a:prstGeom prst="bentArrow">
            <a:avLst>
              <a:gd name="adj1" fmla="val 25000"/>
              <a:gd name="adj2" fmla="val 26138"/>
              <a:gd name="adj3" fmla="val 25000"/>
              <a:gd name="adj4" fmla="val 43750"/>
            </a:avLst>
          </a:prstGeom>
          <a:scene3d>
            <a:camera prst="orthographicFront">
              <a:rot lat="0" lon="10800000" rev="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32" name="椭圆 31"/>
          <p:cNvSpPr/>
          <p:nvPr/>
        </p:nvSpPr>
        <p:spPr>
          <a:xfrm>
            <a:off x="3563888" y="260648"/>
            <a:ext cx="2016224" cy="9144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chemeClr val="tx1"/>
                </a:solidFill>
              </a:rPr>
              <a:t>流程定义工具</a:t>
            </a:r>
            <a:endParaRPr lang="zh-CN" altLang="en-US" dirty="0">
              <a:solidFill>
                <a:schemeClr val="tx1"/>
              </a:solidFill>
            </a:endParaRPr>
          </a:p>
        </p:txBody>
      </p:sp>
      <p:sp>
        <p:nvSpPr>
          <p:cNvPr id="33" name="矩形 32"/>
          <p:cNvSpPr/>
          <p:nvPr/>
        </p:nvSpPr>
        <p:spPr>
          <a:xfrm>
            <a:off x="0" y="2420888"/>
            <a:ext cx="914400" cy="24265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管理监控工具</a:t>
            </a:r>
            <a:endParaRPr lang="zh-CN" altLang="en-US" dirty="0">
              <a:solidFill>
                <a:schemeClr val="tx1"/>
              </a:solidFill>
            </a:endParaRPr>
          </a:p>
        </p:txBody>
      </p:sp>
      <p:sp>
        <p:nvSpPr>
          <p:cNvPr id="34" name="矩形 33"/>
          <p:cNvSpPr/>
          <p:nvPr/>
        </p:nvSpPr>
        <p:spPr>
          <a:xfrm>
            <a:off x="8229600" y="2348880"/>
            <a:ext cx="914400" cy="24265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其他工作流执行服务</a:t>
            </a:r>
            <a:endParaRPr lang="zh-CN" altLang="en-US" dirty="0">
              <a:solidFill>
                <a:schemeClr val="tx1"/>
              </a:solidFill>
            </a:endParaRPr>
          </a:p>
        </p:txBody>
      </p:sp>
      <p:sp>
        <p:nvSpPr>
          <p:cNvPr id="35" name="上下箭头 34"/>
          <p:cNvSpPr/>
          <p:nvPr/>
        </p:nvSpPr>
        <p:spPr>
          <a:xfrm>
            <a:off x="4355976" y="1196752"/>
            <a:ext cx="484632" cy="108012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1</a:t>
            </a:r>
            <a:endParaRPr lang="zh-CN" altLang="en-US" dirty="0">
              <a:solidFill>
                <a:schemeClr val="tx1"/>
              </a:solidFill>
            </a:endParaRPr>
          </a:p>
        </p:txBody>
      </p:sp>
      <p:sp>
        <p:nvSpPr>
          <p:cNvPr id="37" name="椭圆 36"/>
          <p:cNvSpPr/>
          <p:nvPr/>
        </p:nvSpPr>
        <p:spPr>
          <a:xfrm>
            <a:off x="1979712" y="5589240"/>
            <a:ext cx="2016224" cy="9144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chemeClr val="tx1"/>
                </a:solidFill>
              </a:rPr>
              <a:t>任务数据同步</a:t>
            </a:r>
            <a:endParaRPr lang="zh-CN" altLang="en-US" dirty="0">
              <a:solidFill>
                <a:schemeClr val="tx1"/>
              </a:solidFill>
            </a:endParaRPr>
          </a:p>
        </p:txBody>
      </p:sp>
      <p:sp>
        <p:nvSpPr>
          <p:cNvPr id="38" name="上下箭头 37"/>
          <p:cNvSpPr/>
          <p:nvPr/>
        </p:nvSpPr>
        <p:spPr>
          <a:xfrm>
            <a:off x="2627784" y="4437112"/>
            <a:ext cx="484632" cy="108012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3</a:t>
            </a:r>
            <a:endParaRPr lang="zh-CN" altLang="en-US" dirty="0">
              <a:solidFill>
                <a:schemeClr val="tx1"/>
              </a:solidFill>
            </a:endParaRPr>
          </a:p>
        </p:txBody>
      </p:sp>
      <p:sp>
        <p:nvSpPr>
          <p:cNvPr id="39" name="左右箭头 38"/>
          <p:cNvSpPr/>
          <p:nvPr/>
        </p:nvSpPr>
        <p:spPr>
          <a:xfrm>
            <a:off x="971600" y="3212976"/>
            <a:ext cx="1216152" cy="484632"/>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4</a:t>
            </a:r>
            <a:endParaRPr lang="zh-CN" altLang="en-US" dirty="0">
              <a:solidFill>
                <a:schemeClr val="tx1"/>
              </a:solidFill>
            </a:endParaRPr>
          </a:p>
        </p:txBody>
      </p:sp>
      <p:sp>
        <p:nvSpPr>
          <p:cNvPr id="40" name="左右箭头 39"/>
          <p:cNvSpPr/>
          <p:nvPr/>
        </p:nvSpPr>
        <p:spPr>
          <a:xfrm>
            <a:off x="6948264" y="3068960"/>
            <a:ext cx="1216152" cy="484632"/>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5</a:t>
            </a:r>
            <a:endParaRPr lang="zh-CN" altLang="en-US" dirty="0">
              <a:solidFill>
                <a:schemeClr val="tx1"/>
              </a:solidFill>
            </a:endParaRPr>
          </a:p>
        </p:txBody>
      </p:sp>
      <p:sp>
        <p:nvSpPr>
          <p:cNvPr id="42" name="椭圆 41"/>
          <p:cNvSpPr/>
          <p:nvPr/>
        </p:nvSpPr>
        <p:spPr>
          <a:xfrm>
            <a:off x="5076056" y="5661248"/>
            <a:ext cx="2016224" cy="9144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chemeClr val="tx1"/>
                </a:solidFill>
              </a:rPr>
              <a:t>任务实例调用应用</a:t>
            </a:r>
            <a:endParaRPr lang="zh-CN" altLang="en-US" dirty="0">
              <a:solidFill>
                <a:schemeClr val="tx1"/>
              </a:solidFill>
            </a:endParaRPr>
          </a:p>
        </p:txBody>
      </p:sp>
      <p:sp>
        <p:nvSpPr>
          <p:cNvPr id="43" name="上下箭头 42"/>
          <p:cNvSpPr/>
          <p:nvPr/>
        </p:nvSpPr>
        <p:spPr>
          <a:xfrm>
            <a:off x="5724128" y="4437112"/>
            <a:ext cx="484632" cy="108012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2</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51520" y="188640"/>
            <a:ext cx="8712968" cy="10081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1</a:t>
            </a:r>
            <a:r>
              <a:rPr lang="zh-CN" altLang="en-US" dirty="0" smtClean="0">
                <a:solidFill>
                  <a:schemeClr val="tx1"/>
                </a:solidFill>
              </a:rPr>
              <a:t>：</a:t>
            </a:r>
            <a:r>
              <a:rPr lang="zh-CN" altLang="en-US" dirty="0" smtClean="0"/>
              <a:t>在建模或定义工具与运行时期工作流管理软件间的接口</a:t>
            </a:r>
            <a:endParaRPr lang="zh-CN" altLang="en-US" dirty="0">
              <a:solidFill>
                <a:schemeClr val="tx1"/>
              </a:solidFill>
            </a:endParaRPr>
          </a:p>
        </p:txBody>
      </p:sp>
      <p:sp>
        <p:nvSpPr>
          <p:cNvPr id="8" name="圆角矩形 7"/>
          <p:cNvSpPr/>
          <p:nvPr/>
        </p:nvSpPr>
        <p:spPr>
          <a:xfrm>
            <a:off x="251520" y="5517232"/>
            <a:ext cx="8712968" cy="10801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5</a:t>
            </a:r>
            <a:r>
              <a:rPr lang="zh-CN" altLang="en-US" dirty="0" smtClean="0">
                <a:solidFill>
                  <a:schemeClr val="tx1"/>
                </a:solidFill>
              </a:rPr>
              <a:t>：</a:t>
            </a:r>
            <a:r>
              <a:rPr lang="zh-CN" altLang="en-US" dirty="0" smtClean="0"/>
              <a:t>工作流引擎与其他应用程序之间通信的</a:t>
            </a:r>
            <a:r>
              <a:rPr lang="en-US" altLang="zh-CN" dirty="0" smtClean="0"/>
              <a:t>API</a:t>
            </a:r>
            <a:endParaRPr lang="zh-CN" altLang="en-US" dirty="0">
              <a:solidFill>
                <a:schemeClr val="tx1"/>
              </a:solidFill>
            </a:endParaRPr>
          </a:p>
        </p:txBody>
      </p:sp>
      <p:sp>
        <p:nvSpPr>
          <p:cNvPr id="9" name="圆角矩形 8"/>
          <p:cNvSpPr/>
          <p:nvPr/>
        </p:nvSpPr>
        <p:spPr>
          <a:xfrm>
            <a:off x="251520" y="1484784"/>
            <a:ext cx="8712968" cy="10801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2</a:t>
            </a:r>
            <a:r>
              <a:rPr lang="zh-CN" altLang="en-US" dirty="0" smtClean="0">
                <a:solidFill>
                  <a:schemeClr val="tx1"/>
                </a:solidFill>
              </a:rPr>
              <a:t>：任务实例流转实例生成、回退、再运行等操作</a:t>
            </a:r>
            <a:endParaRPr lang="zh-CN" altLang="en-US" dirty="0">
              <a:solidFill>
                <a:schemeClr val="tx1"/>
              </a:solidFill>
            </a:endParaRPr>
          </a:p>
        </p:txBody>
      </p:sp>
      <p:sp>
        <p:nvSpPr>
          <p:cNvPr id="10" name="圆角矩形 9"/>
          <p:cNvSpPr/>
          <p:nvPr/>
        </p:nvSpPr>
        <p:spPr>
          <a:xfrm>
            <a:off x="251520" y="2924944"/>
            <a:ext cx="8712968" cy="100811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solidFill>
                  <a:schemeClr val="tx1"/>
                </a:solidFill>
              </a:rPr>
              <a:t>接口</a:t>
            </a:r>
            <a:r>
              <a:rPr lang="en-US" altLang="zh-CN" dirty="0" smtClean="0">
                <a:solidFill>
                  <a:schemeClr val="tx1"/>
                </a:solidFill>
              </a:rPr>
              <a:t>3</a:t>
            </a:r>
            <a:r>
              <a:rPr lang="zh-CN" altLang="en-US" dirty="0" smtClean="0">
                <a:solidFill>
                  <a:schemeClr val="tx1"/>
                </a:solidFill>
              </a:rPr>
              <a:t>：引擎流转接口封装数据同步接口</a:t>
            </a:r>
            <a:endParaRPr lang="zh-CN" altLang="en-US" dirty="0">
              <a:solidFill>
                <a:schemeClr val="tx1"/>
              </a:solidFill>
            </a:endParaRPr>
          </a:p>
        </p:txBody>
      </p:sp>
      <p:sp>
        <p:nvSpPr>
          <p:cNvPr id="11" name="圆角矩形 10"/>
          <p:cNvSpPr/>
          <p:nvPr/>
        </p:nvSpPr>
        <p:spPr>
          <a:xfrm>
            <a:off x="251520" y="4221088"/>
            <a:ext cx="8712968" cy="100811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接口</a:t>
            </a:r>
            <a:r>
              <a:rPr lang="en-US" altLang="zh-CN" dirty="0" smtClean="0"/>
              <a:t>4</a:t>
            </a:r>
            <a:r>
              <a:rPr lang="zh-CN" altLang="en-US" dirty="0" smtClean="0"/>
              <a:t>：对工作流引擎的当前状态及运行在该引擎下的实例的监管和管理的接口</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203848" y="1340768"/>
            <a:ext cx="2808312"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核心工作引擎</a:t>
            </a:r>
            <a:endParaRPr lang="zh-CN" altLang="en-US" dirty="0">
              <a:solidFill>
                <a:schemeClr val="tx1"/>
              </a:solidFill>
            </a:endParaRPr>
          </a:p>
        </p:txBody>
      </p:sp>
      <p:sp>
        <p:nvSpPr>
          <p:cNvPr id="5" name="椭圆 4"/>
          <p:cNvSpPr/>
          <p:nvPr/>
        </p:nvSpPr>
        <p:spPr>
          <a:xfrm>
            <a:off x="827584" y="3284984"/>
            <a:ext cx="2448272"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chemeClr val="tx1"/>
                </a:solidFill>
              </a:rPr>
              <a:t>Workflow</a:t>
            </a:r>
            <a:r>
              <a:rPr lang="zh-CN" altLang="en-US" dirty="0" smtClean="0">
                <a:solidFill>
                  <a:schemeClr val="tx1"/>
                </a:solidFill>
              </a:rPr>
              <a:t>包</a:t>
            </a:r>
            <a:endParaRPr lang="zh-CN" altLang="en-US" dirty="0">
              <a:solidFill>
                <a:schemeClr val="tx1"/>
              </a:solidFill>
            </a:endParaRPr>
          </a:p>
        </p:txBody>
      </p:sp>
      <p:sp>
        <p:nvSpPr>
          <p:cNvPr id="6" name="椭圆 5"/>
          <p:cNvSpPr/>
          <p:nvPr/>
        </p:nvSpPr>
        <p:spPr>
          <a:xfrm>
            <a:off x="5940152" y="3212976"/>
            <a:ext cx="2448272"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chemeClr val="tx1"/>
                </a:solidFill>
              </a:rPr>
              <a:t>Process</a:t>
            </a:r>
            <a:r>
              <a:rPr lang="zh-CN" altLang="en-US" dirty="0" smtClean="0">
                <a:solidFill>
                  <a:schemeClr val="tx1"/>
                </a:solidFill>
              </a:rPr>
              <a:t>包</a:t>
            </a:r>
            <a:endParaRPr lang="zh-CN" altLang="en-US" dirty="0">
              <a:solidFill>
                <a:schemeClr val="tx1"/>
              </a:solidFill>
            </a:endParaRPr>
          </a:p>
        </p:txBody>
      </p:sp>
      <p:sp>
        <p:nvSpPr>
          <p:cNvPr id="7" name="圆角矩形 6"/>
          <p:cNvSpPr/>
          <p:nvPr/>
        </p:nvSpPr>
        <p:spPr>
          <a:xfrm>
            <a:off x="4067944" y="5301208"/>
            <a:ext cx="1440160" cy="914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solidFill>
                  <a:schemeClr val="tx1"/>
                </a:solidFill>
              </a:rPr>
              <a:t>XPDL</a:t>
            </a:r>
            <a:endParaRPr lang="zh-CN" altLang="en-US" dirty="0">
              <a:solidFill>
                <a:schemeClr val="tx1"/>
              </a:solidFill>
            </a:endParaRPr>
          </a:p>
        </p:txBody>
      </p:sp>
      <p:sp>
        <p:nvSpPr>
          <p:cNvPr id="8" name="右箭头 7"/>
          <p:cNvSpPr/>
          <p:nvPr/>
        </p:nvSpPr>
        <p:spPr>
          <a:xfrm rot="19001115">
            <a:off x="2072774" y="2426968"/>
            <a:ext cx="1296144" cy="5760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sp>
        <p:nvSpPr>
          <p:cNvPr id="9" name="右箭头 8"/>
          <p:cNvSpPr/>
          <p:nvPr/>
        </p:nvSpPr>
        <p:spPr>
          <a:xfrm rot="12604731">
            <a:off x="6069248" y="2346869"/>
            <a:ext cx="1296144" cy="5760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sp>
        <p:nvSpPr>
          <p:cNvPr id="10" name="上下箭头 9"/>
          <p:cNvSpPr/>
          <p:nvPr/>
        </p:nvSpPr>
        <p:spPr>
          <a:xfrm rot="18840897">
            <a:off x="3207168" y="4137787"/>
            <a:ext cx="484632" cy="1216152"/>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11" name="上下箭头 10"/>
          <p:cNvSpPr/>
          <p:nvPr/>
        </p:nvSpPr>
        <p:spPr>
          <a:xfrm rot="2604875">
            <a:off x="5859720" y="4149247"/>
            <a:ext cx="484632" cy="1216152"/>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a:off x="3635896" y="2708920"/>
            <a:ext cx="1944216" cy="1512168"/>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流程引擎</a:t>
            </a:r>
            <a:endParaRPr lang="zh-CN" altLang="en-US" dirty="0">
              <a:solidFill>
                <a:schemeClr val="tx1"/>
              </a:solidFill>
            </a:endParaRPr>
          </a:p>
        </p:txBody>
      </p:sp>
      <p:sp>
        <p:nvSpPr>
          <p:cNvPr id="5" name="圆角矩形 4"/>
          <p:cNvSpPr/>
          <p:nvPr/>
        </p:nvSpPr>
        <p:spPr>
          <a:xfrm>
            <a:off x="3491880" y="836712"/>
            <a:ext cx="2232248" cy="57606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solidFill>
                  <a:schemeClr val="tx1"/>
                </a:solidFill>
              </a:rPr>
              <a:t>流程定义工具</a:t>
            </a:r>
            <a:endParaRPr lang="zh-CN" altLang="en-US" dirty="0">
              <a:solidFill>
                <a:schemeClr val="tx1"/>
              </a:solidFill>
            </a:endParaRPr>
          </a:p>
        </p:txBody>
      </p:sp>
      <p:sp>
        <p:nvSpPr>
          <p:cNvPr id="6" name="圆角矩形 5"/>
          <p:cNvSpPr/>
          <p:nvPr/>
        </p:nvSpPr>
        <p:spPr>
          <a:xfrm>
            <a:off x="3491880" y="5445224"/>
            <a:ext cx="2232248" cy="57606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solidFill>
                  <a:schemeClr val="tx1"/>
                </a:solidFill>
              </a:rPr>
              <a:t>流程执行</a:t>
            </a:r>
            <a:endParaRPr lang="zh-CN" altLang="en-US" dirty="0">
              <a:solidFill>
                <a:schemeClr val="tx1"/>
              </a:solidFill>
            </a:endParaRPr>
          </a:p>
        </p:txBody>
      </p:sp>
      <p:sp>
        <p:nvSpPr>
          <p:cNvPr id="7" name="圆角矩形 6"/>
          <p:cNvSpPr/>
          <p:nvPr/>
        </p:nvSpPr>
        <p:spPr>
          <a:xfrm>
            <a:off x="6948264" y="2348880"/>
            <a:ext cx="792088" cy="223224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solidFill>
                  <a:schemeClr val="tx1"/>
                </a:solidFill>
              </a:rPr>
              <a:t>任</a:t>
            </a:r>
            <a:endParaRPr lang="en-US" altLang="zh-CN" dirty="0" smtClean="0">
              <a:solidFill>
                <a:schemeClr val="tx1"/>
              </a:solidFill>
            </a:endParaRPr>
          </a:p>
          <a:p>
            <a:pPr algn="ctr"/>
            <a:r>
              <a:rPr lang="zh-CN" altLang="en-US" dirty="0" smtClean="0">
                <a:solidFill>
                  <a:schemeClr val="tx1"/>
                </a:solidFill>
              </a:rPr>
              <a:t>务</a:t>
            </a:r>
            <a:endParaRPr lang="en-US" altLang="zh-CN" dirty="0" smtClean="0">
              <a:solidFill>
                <a:schemeClr val="tx1"/>
              </a:solidFill>
            </a:endParaRPr>
          </a:p>
          <a:p>
            <a:pPr algn="ctr"/>
            <a:r>
              <a:rPr lang="zh-CN" altLang="en-US" dirty="0" smtClean="0">
                <a:solidFill>
                  <a:schemeClr val="tx1"/>
                </a:solidFill>
              </a:rPr>
              <a:t>执</a:t>
            </a:r>
            <a:endParaRPr lang="en-US" altLang="zh-CN" dirty="0" smtClean="0">
              <a:solidFill>
                <a:schemeClr val="tx1"/>
              </a:solidFill>
            </a:endParaRPr>
          </a:p>
          <a:p>
            <a:pPr algn="ctr"/>
            <a:r>
              <a:rPr lang="zh-CN" altLang="en-US" dirty="0" smtClean="0">
                <a:solidFill>
                  <a:schemeClr val="tx1"/>
                </a:solidFill>
              </a:rPr>
              <a:t>行</a:t>
            </a:r>
            <a:endParaRPr lang="zh-CN" altLang="en-US" dirty="0">
              <a:solidFill>
                <a:schemeClr val="tx1"/>
              </a:solidFill>
            </a:endParaRPr>
          </a:p>
        </p:txBody>
      </p:sp>
      <p:sp>
        <p:nvSpPr>
          <p:cNvPr id="8" name="圆角矩形 7"/>
          <p:cNvSpPr/>
          <p:nvPr/>
        </p:nvSpPr>
        <p:spPr>
          <a:xfrm>
            <a:off x="1475656" y="2420888"/>
            <a:ext cx="792088" cy="223224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solidFill>
                  <a:schemeClr val="tx1"/>
                </a:solidFill>
              </a:rPr>
              <a:t>管</a:t>
            </a:r>
            <a:endParaRPr lang="en-US" altLang="zh-CN" dirty="0" smtClean="0">
              <a:solidFill>
                <a:schemeClr val="tx1"/>
              </a:solidFill>
            </a:endParaRPr>
          </a:p>
          <a:p>
            <a:pPr algn="ctr"/>
            <a:r>
              <a:rPr lang="zh-CN" altLang="en-US" dirty="0" smtClean="0">
                <a:solidFill>
                  <a:schemeClr val="tx1"/>
                </a:solidFill>
              </a:rPr>
              <a:t>理</a:t>
            </a:r>
            <a:endParaRPr lang="en-US" altLang="zh-CN" dirty="0" smtClean="0">
              <a:solidFill>
                <a:schemeClr val="tx1"/>
              </a:solidFill>
            </a:endParaRPr>
          </a:p>
          <a:p>
            <a:pPr algn="ctr"/>
            <a:r>
              <a:rPr lang="zh-CN" altLang="en-US" dirty="0" smtClean="0">
                <a:solidFill>
                  <a:schemeClr val="tx1"/>
                </a:solidFill>
              </a:rPr>
              <a:t>监</a:t>
            </a:r>
            <a:endParaRPr lang="en-US" altLang="zh-CN" dirty="0" smtClean="0">
              <a:solidFill>
                <a:schemeClr val="tx1"/>
              </a:solidFill>
            </a:endParaRPr>
          </a:p>
          <a:p>
            <a:pPr algn="ctr"/>
            <a:r>
              <a:rPr lang="zh-CN" altLang="en-US" dirty="0" smtClean="0">
                <a:solidFill>
                  <a:schemeClr val="tx1"/>
                </a:solidFill>
              </a:rPr>
              <a:t>控</a:t>
            </a:r>
            <a:endParaRPr lang="en-US" altLang="zh-CN" dirty="0" smtClean="0">
              <a:solidFill>
                <a:schemeClr val="tx1"/>
              </a:solidFill>
            </a:endParaRPr>
          </a:p>
        </p:txBody>
      </p:sp>
      <p:sp>
        <p:nvSpPr>
          <p:cNvPr id="9" name="左箭头 8"/>
          <p:cNvSpPr/>
          <p:nvPr/>
        </p:nvSpPr>
        <p:spPr>
          <a:xfrm>
            <a:off x="2411760" y="3212976"/>
            <a:ext cx="978408" cy="484632"/>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0" name="右箭头 9"/>
          <p:cNvSpPr/>
          <p:nvPr/>
        </p:nvSpPr>
        <p:spPr>
          <a:xfrm>
            <a:off x="5796136" y="3212976"/>
            <a:ext cx="978408"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1" name="上箭头 10"/>
          <p:cNvSpPr/>
          <p:nvPr/>
        </p:nvSpPr>
        <p:spPr>
          <a:xfrm>
            <a:off x="4355976" y="1628800"/>
            <a:ext cx="484632" cy="97840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2" name="下箭头 11"/>
          <p:cNvSpPr/>
          <p:nvPr/>
        </p:nvSpPr>
        <p:spPr>
          <a:xfrm>
            <a:off x="4355976" y="4365104"/>
            <a:ext cx="484632" cy="97840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347864" y="476672"/>
            <a:ext cx="2160240"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solidFill>
                  <a:schemeClr val="tx1"/>
                </a:solidFill>
              </a:rPr>
              <a:t>核心引擎封装功能</a:t>
            </a:r>
            <a:r>
              <a:rPr lang="en-US" altLang="zh-CN" dirty="0" err="1" smtClean="0">
                <a:solidFill>
                  <a:schemeClr val="tx1"/>
                </a:solidFill>
              </a:rPr>
              <a:t>xpdlLoad</a:t>
            </a:r>
            <a:r>
              <a:rPr lang="zh-CN" altLang="en-US" dirty="0" smtClean="0">
                <a:solidFill>
                  <a:schemeClr val="tx1"/>
                </a:solidFill>
              </a:rPr>
              <a:t>与</a:t>
            </a:r>
            <a:r>
              <a:rPr lang="en-US" altLang="zh-CN" dirty="0" err="1" smtClean="0">
                <a:solidFill>
                  <a:schemeClr val="tx1"/>
                </a:solidFill>
              </a:rPr>
              <a:t>xpdlRead</a:t>
            </a:r>
            <a:endParaRPr lang="zh-CN" altLang="en-US" dirty="0">
              <a:solidFill>
                <a:schemeClr val="tx1"/>
              </a:solidFill>
            </a:endParaRPr>
          </a:p>
        </p:txBody>
      </p:sp>
      <p:sp>
        <p:nvSpPr>
          <p:cNvPr id="6" name="椭圆 5"/>
          <p:cNvSpPr/>
          <p:nvPr/>
        </p:nvSpPr>
        <p:spPr>
          <a:xfrm>
            <a:off x="2987824" y="2348880"/>
            <a:ext cx="2952328" cy="158417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solidFill>
                  <a:schemeClr val="tx1"/>
                </a:solidFill>
              </a:rPr>
              <a:t>流程定义工具</a:t>
            </a:r>
            <a:endParaRPr lang="zh-CN" altLang="en-US" dirty="0">
              <a:solidFill>
                <a:schemeClr val="tx1"/>
              </a:solidFill>
            </a:endParaRPr>
          </a:p>
        </p:txBody>
      </p:sp>
      <p:sp>
        <p:nvSpPr>
          <p:cNvPr id="7" name="矩形 6"/>
          <p:cNvSpPr/>
          <p:nvPr/>
        </p:nvSpPr>
        <p:spPr>
          <a:xfrm>
            <a:off x="323528" y="4797152"/>
            <a:ext cx="1728192"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普通节点对象</a:t>
            </a:r>
            <a:endParaRPr lang="zh-CN" altLang="en-US" dirty="0">
              <a:solidFill>
                <a:schemeClr val="tx1"/>
              </a:solidFill>
            </a:endParaRPr>
          </a:p>
        </p:txBody>
      </p:sp>
      <p:sp>
        <p:nvSpPr>
          <p:cNvPr id="8" name="矩形 7"/>
          <p:cNvSpPr/>
          <p:nvPr/>
        </p:nvSpPr>
        <p:spPr>
          <a:xfrm>
            <a:off x="3563888" y="4797152"/>
            <a:ext cx="18002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子流程对象</a:t>
            </a:r>
            <a:endParaRPr lang="zh-CN" altLang="en-US" dirty="0">
              <a:solidFill>
                <a:schemeClr val="tx1"/>
              </a:solidFill>
            </a:endParaRPr>
          </a:p>
        </p:txBody>
      </p:sp>
      <p:sp>
        <p:nvSpPr>
          <p:cNvPr id="9" name="矩形 8"/>
          <p:cNvSpPr/>
          <p:nvPr/>
        </p:nvSpPr>
        <p:spPr>
          <a:xfrm>
            <a:off x="6732240" y="4869160"/>
            <a:ext cx="1800200" cy="84239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路由对象</a:t>
            </a:r>
            <a:endParaRPr lang="zh-CN" altLang="en-US" dirty="0">
              <a:solidFill>
                <a:schemeClr val="tx1"/>
              </a:solidFill>
            </a:endParaRPr>
          </a:p>
        </p:txBody>
      </p:sp>
      <p:sp>
        <p:nvSpPr>
          <p:cNvPr id="10" name="矩形 9"/>
          <p:cNvSpPr/>
          <p:nvPr/>
        </p:nvSpPr>
        <p:spPr>
          <a:xfrm>
            <a:off x="7020272" y="2708920"/>
            <a:ext cx="18002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数据映射</a:t>
            </a:r>
            <a:endParaRPr lang="zh-CN" altLang="en-US" dirty="0">
              <a:solidFill>
                <a:schemeClr val="tx1"/>
              </a:solidFill>
            </a:endParaRPr>
          </a:p>
        </p:txBody>
      </p:sp>
      <p:sp>
        <p:nvSpPr>
          <p:cNvPr id="11" name="矩形 10"/>
          <p:cNvSpPr/>
          <p:nvPr/>
        </p:nvSpPr>
        <p:spPr>
          <a:xfrm>
            <a:off x="179512" y="2780928"/>
            <a:ext cx="18002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数据视图</a:t>
            </a:r>
            <a:endParaRPr lang="zh-CN" altLang="en-US" dirty="0">
              <a:solidFill>
                <a:schemeClr val="tx1"/>
              </a:solidFill>
            </a:endParaRPr>
          </a:p>
        </p:txBody>
      </p:sp>
      <p:sp>
        <p:nvSpPr>
          <p:cNvPr id="13" name="下箭头 12"/>
          <p:cNvSpPr/>
          <p:nvPr/>
        </p:nvSpPr>
        <p:spPr>
          <a:xfrm flipH="1">
            <a:off x="4355976" y="1412776"/>
            <a:ext cx="242313" cy="93610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solidFill>
                <a:schemeClr val="tx1"/>
              </a:solidFill>
            </a:endParaRPr>
          </a:p>
        </p:txBody>
      </p:sp>
      <p:sp>
        <p:nvSpPr>
          <p:cNvPr id="15" name="下箭头 14"/>
          <p:cNvSpPr/>
          <p:nvPr/>
        </p:nvSpPr>
        <p:spPr>
          <a:xfrm>
            <a:off x="4283968" y="4005064"/>
            <a:ext cx="288032" cy="79208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endParaRPr>
          </a:p>
        </p:txBody>
      </p:sp>
      <p:sp>
        <p:nvSpPr>
          <p:cNvPr id="16" name="右箭头 15"/>
          <p:cNvSpPr/>
          <p:nvPr/>
        </p:nvSpPr>
        <p:spPr>
          <a:xfrm>
            <a:off x="6012160" y="3068960"/>
            <a:ext cx="936104" cy="21602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endParaRPr>
          </a:p>
        </p:txBody>
      </p:sp>
      <p:sp>
        <p:nvSpPr>
          <p:cNvPr id="17" name="左箭头 16"/>
          <p:cNvSpPr/>
          <p:nvPr/>
        </p:nvSpPr>
        <p:spPr>
          <a:xfrm>
            <a:off x="1979712" y="3068960"/>
            <a:ext cx="978408" cy="288032"/>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endParaRPr>
          </a:p>
        </p:txBody>
      </p:sp>
      <p:sp>
        <p:nvSpPr>
          <p:cNvPr id="18" name="下箭头 17"/>
          <p:cNvSpPr/>
          <p:nvPr/>
        </p:nvSpPr>
        <p:spPr>
          <a:xfrm rot="3031968">
            <a:off x="2449644" y="3360144"/>
            <a:ext cx="383061" cy="1584809"/>
          </a:xfrm>
          <a:prstGeom prst="downArrow">
            <a:avLst>
              <a:gd name="adj1" fmla="val 50000"/>
              <a:gd name="adj2" fmla="val 8132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endParaRPr>
          </a:p>
        </p:txBody>
      </p:sp>
      <p:sp>
        <p:nvSpPr>
          <p:cNvPr id="19" name="下箭头 18"/>
          <p:cNvSpPr/>
          <p:nvPr/>
        </p:nvSpPr>
        <p:spPr>
          <a:xfrm rot="18871259">
            <a:off x="6015849" y="3472782"/>
            <a:ext cx="383061" cy="1584809"/>
          </a:xfrm>
          <a:prstGeom prst="downArrow">
            <a:avLst>
              <a:gd name="adj1" fmla="val 50000"/>
              <a:gd name="adj2" fmla="val 8132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47864" y="476672"/>
            <a:ext cx="2160240"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solidFill>
                  <a:schemeClr val="tx1"/>
                </a:solidFill>
              </a:rPr>
              <a:t>核心引擎封装功能</a:t>
            </a:r>
            <a:r>
              <a:rPr lang="en-US" altLang="zh-CN" dirty="0" err="1" smtClean="0">
                <a:solidFill>
                  <a:schemeClr val="tx1"/>
                </a:solidFill>
              </a:rPr>
              <a:t>xpdlLoad</a:t>
            </a:r>
            <a:r>
              <a:rPr lang="zh-CN" altLang="en-US" dirty="0" smtClean="0">
                <a:solidFill>
                  <a:schemeClr val="tx1"/>
                </a:solidFill>
              </a:rPr>
              <a:t>与</a:t>
            </a:r>
            <a:r>
              <a:rPr lang="en-US" altLang="zh-CN" dirty="0" err="1" smtClean="0">
                <a:solidFill>
                  <a:schemeClr val="tx1"/>
                </a:solidFill>
              </a:rPr>
              <a:t>xpdlRead</a:t>
            </a:r>
            <a:endParaRPr lang="zh-CN" altLang="en-US" dirty="0">
              <a:solidFill>
                <a:schemeClr val="tx1"/>
              </a:solidFill>
            </a:endParaRPr>
          </a:p>
        </p:txBody>
      </p:sp>
      <p:sp>
        <p:nvSpPr>
          <p:cNvPr id="3" name="椭圆 2"/>
          <p:cNvSpPr/>
          <p:nvPr/>
        </p:nvSpPr>
        <p:spPr>
          <a:xfrm>
            <a:off x="3275856" y="2564904"/>
            <a:ext cx="2376264" cy="13681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solidFill>
                  <a:schemeClr val="tx1"/>
                </a:solidFill>
              </a:rPr>
              <a:t>流程执行</a:t>
            </a:r>
            <a:endParaRPr lang="zh-CN" altLang="en-US" dirty="0">
              <a:solidFill>
                <a:schemeClr val="tx1"/>
              </a:solidFill>
            </a:endParaRPr>
          </a:p>
        </p:txBody>
      </p:sp>
      <p:sp>
        <p:nvSpPr>
          <p:cNvPr id="4" name="矩形 3"/>
          <p:cNvSpPr/>
          <p:nvPr/>
        </p:nvSpPr>
        <p:spPr>
          <a:xfrm>
            <a:off x="1259632" y="4725144"/>
            <a:ext cx="1872208"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流程发起</a:t>
            </a:r>
            <a:endParaRPr lang="zh-CN" altLang="en-US" dirty="0">
              <a:solidFill>
                <a:schemeClr val="tx1"/>
              </a:solidFill>
            </a:endParaRPr>
          </a:p>
        </p:txBody>
      </p:sp>
      <p:sp>
        <p:nvSpPr>
          <p:cNvPr id="5" name="矩形 4"/>
          <p:cNvSpPr/>
          <p:nvPr/>
        </p:nvSpPr>
        <p:spPr>
          <a:xfrm>
            <a:off x="5940152" y="4653136"/>
            <a:ext cx="1872208"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流程结束</a:t>
            </a:r>
            <a:endParaRPr lang="zh-CN" altLang="en-US" dirty="0">
              <a:solidFill>
                <a:schemeClr val="tx1"/>
              </a:solidFill>
            </a:endParaRPr>
          </a:p>
        </p:txBody>
      </p:sp>
      <p:sp>
        <p:nvSpPr>
          <p:cNvPr id="6" name="下箭头 5"/>
          <p:cNvSpPr/>
          <p:nvPr/>
        </p:nvSpPr>
        <p:spPr>
          <a:xfrm>
            <a:off x="4211960" y="1556792"/>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7" name="下箭头 6"/>
          <p:cNvSpPr/>
          <p:nvPr/>
        </p:nvSpPr>
        <p:spPr>
          <a:xfrm rot="2209752">
            <a:off x="2771800" y="3717032"/>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9" name="下箭头 8"/>
          <p:cNvSpPr/>
          <p:nvPr/>
        </p:nvSpPr>
        <p:spPr>
          <a:xfrm rot="18889045">
            <a:off x="5711597" y="3672524"/>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75856" y="188640"/>
            <a:ext cx="2160240"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solidFill>
                  <a:schemeClr val="tx1"/>
                </a:solidFill>
              </a:rPr>
              <a:t>核心引擎封装功能</a:t>
            </a:r>
            <a:r>
              <a:rPr lang="en-US" altLang="zh-CN" dirty="0" err="1" smtClean="0">
                <a:solidFill>
                  <a:schemeClr val="tx1"/>
                </a:solidFill>
              </a:rPr>
              <a:t>xpdlLoad</a:t>
            </a:r>
            <a:r>
              <a:rPr lang="zh-CN" altLang="en-US" dirty="0" smtClean="0">
                <a:solidFill>
                  <a:schemeClr val="tx1"/>
                </a:solidFill>
              </a:rPr>
              <a:t>与</a:t>
            </a:r>
            <a:r>
              <a:rPr lang="en-US" altLang="zh-CN" dirty="0" err="1" smtClean="0">
                <a:solidFill>
                  <a:schemeClr val="tx1"/>
                </a:solidFill>
              </a:rPr>
              <a:t>xpdlRead</a:t>
            </a:r>
            <a:endParaRPr lang="zh-CN" altLang="en-US" dirty="0">
              <a:solidFill>
                <a:schemeClr val="tx1"/>
              </a:solidFill>
            </a:endParaRPr>
          </a:p>
        </p:txBody>
      </p:sp>
      <p:sp>
        <p:nvSpPr>
          <p:cNvPr id="6" name="椭圆 5"/>
          <p:cNvSpPr/>
          <p:nvPr/>
        </p:nvSpPr>
        <p:spPr>
          <a:xfrm>
            <a:off x="3059832" y="2276872"/>
            <a:ext cx="2376264" cy="13681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solidFill>
                  <a:schemeClr val="tx1"/>
                </a:solidFill>
              </a:rPr>
              <a:t>任务执行</a:t>
            </a:r>
            <a:endParaRPr lang="zh-CN" altLang="en-US" dirty="0">
              <a:solidFill>
                <a:schemeClr val="tx1"/>
              </a:solidFill>
            </a:endParaRPr>
          </a:p>
        </p:txBody>
      </p:sp>
      <p:sp>
        <p:nvSpPr>
          <p:cNvPr id="7" name="圆角矩形 6"/>
          <p:cNvSpPr/>
          <p:nvPr/>
        </p:nvSpPr>
        <p:spPr>
          <a:xfrm>
            <a:off x="1043608" y="2204864"/>
            <a:ext cx="648072" cy="158417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任务提交</a:t>
            </a:r>
            <a:endParaRPr lang="zh-CN" altLang="en-US" dirty="0">
              <a:solidFill>
                <a:schemeClr val="tx1"/>
              </a:solidFill>
            </a:endParaRPr>
          </a:p>
        </p:txBody>
      </p:sp>
      <p:sp>
        <p:nvSpPr>
          <p:cNvPr id="8" name="圆角矩形 7"/>
          <p:cNvSpPr/>
          <p:nvPr/>
        </p:nvSpPr>
        <p:spPr>
          <a:xfrm>
            <a:off x="7020272" y="2204864"/>
            <a:ext cx="648072" cy="158417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任务创建</a:t>
            </a:r>
            <a:endParaRPr lang="zh-CN" altLang="en-US" dirty="0">
              <a:solidFill>
                <a:schemeClr val="tx1"/>
              </a:solidFill>
            </a:endParaRPr>
          </a:p>
        </p:txBody>
      </p:sp>
      <p:sp>
        <p:nvSpPr>
          <p:cNvPr id="9" name="圆角矩形 8"/>
          <p:cNvSpPr/>
          <p:nvPr/>
        </p:nvSpPr>
        <p:spPr>
          <a:xfrm>
            <a:off x="1619672" y="4653136"/>
            <a:ext cx="1944216" cy="6480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转移线创建</a:t>
            </a:r>
            <a:endParaRPr lang="zh-CN" altLang="en-US" dirty="0">
              <a:solidFill>
                <a:schemeClr val="tx1"/>
              </a:solidFill>
            </a:endParaRPr>
          </a:p>
        </p:txBody>
      </p:sp>
      <p:sp>
        <p:nvSpPr>
          <p:cNvPr id="10" name="圆角矩形 9"/>
          <p:cNvSpPr/>
          <p:nvPr/>
        </p:nvSpPr>
        <p:spPr>
          <a:xfrm>
            <a:off x="5076056" y="4653136"/>
            <a:ext cx="1944216" cy="6480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转移线</a:t>
            </a:r>
            <a:r>
              <a:rPr lang="en-US" altLang="zh-CN" dirty="0" smtClean="0">
                <a:solidFill>
                  <a:schemeClr val="tx1"/>
                </a:solidFill>
              </a:rPr>
              <a:t>walk</a:t>
            </a:r>
            <a:endParaRPr lang="zh-CN" altLang="en-US" dirty="0">
              <a:solidFill>
                <a:schemeClr val="tx1"/>
              </a:solidFill>
            </a:endParaRPr>
          </a:p>
        </p:txBody>
      </p:sp>
      <p:sp>
        <p:nvSpPr>
          <p:cNvPr id="11" name="右箭头 10"/>
          <p:cNvSpPr/>
          <p:nvPr/>
        </p:nvSpPr>
        <p:spPr>
          <a:xfrm>
            <a:off x="5724128" y="2708920"/>
            <a:ext cx="978408" cy="4846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12" name="下箭头 11"/>
          <p:cNvSpPr/>
          <p:nvPr/>
        </p:nvSpPr>
        <p:spPr>
          <a:xfrm>
            <a:off x="3995936" y="1196752"/>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13" name="下箭头 12"/>
          <p:cNvSpPr/>
          <p:nvPr/>
        </p:nvSpPr>
        <p:spPr>
          <a:xfrm rot="2088878">
            <a:off x="2771800" y="3645024"/>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14" name="下箭头 13"/>
          <p:cNvSpPr/>
          <p:nvPr/>
        </p:nvSpPr>
        <p:spPr>
          <a:xfrm rot="19380965">
            <a:off x="5249596" y="3620365"/>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15" name="下箭头 14"/>
          <p:cNvSpPr/>
          <p:nvPr/>
        </p:nvSpPr>
        <p:spPr>
          <a:xfrm rot="5400000">
            <a:off x="2082584" y="2462032"/>
            <a:ext cx="484632" cy="9784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275856" y="548680"/>
            <a:ext cx="2160240"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solidFill>
                  <a:schemeClr val="tx1"/>
                </a:solidFill>
              </a:rPr>
              <a:t>核心引擎封装功能</a:t>
            </a:r>
            <a:r>
              <a:rPr lang="en-US" altLang="zh-CN" dirty="0" err="1" smtClean="0">
                <a:solidFill>
                  <a:schemeClr val="tx1"/>
                </a:solidFill>
              </a:rPr>
              <a:t>xpdlLoad</a:t>
            </a:r>
            <a:r>
              <a:rPr lang="zh-CN" altLang="en-US" dirty="0" smtClean="0">
                <a:solidFill>
                  <a:schemeClr val="tx1"/>
                </a:solidFill>
              </a:rPr>
              <a:t>与</a:t>
            </a:r>
            <a:r>
              <a:rPr lang="en-US" altLang="zh-CN" dirty="0" err="1" smtClean="0">
                <a:solidFill>
                  <a:schemeClr val="tx1"/>
                </a:solidFill>
              </a:rPr>
              <a:t>xpdlRead</a:t>
            </a:r>
            <a:endParaRPr lang="zh-CN" altLang="en-US" dirty="0">
              <a:solidFill>
                <a:schemeClr val="tx1"/>
              </a:solidFill>
            </a:endParaRPr>
          </a:p>
        </p:txBody>
      </p:sp>
      <p:sp>
        <p:nvSpPr>
          <p:cNvPr id="5" name="椭圆 4"/>
          <p:cNvSpPr/>
          <p:nvPr/>
        </p:nvSpPr>
        <p:spPr>
          <a:xfrm>
            <a:off x="3275856" y="2420888"/>
            <a:ext cx="2376264" cy="13681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solidFill>
                  <a:schemeClr val="tx1"/>
                </a:solidFill>
              </a:rPr>
              <a:t>管理监控</a:t>
            </a:r>
            <a:endParaRPr lang="zh-CN" altLang="en-US" dirty="0">
              <a:solidFill>
                <a:schemeClr val="tx1"/>
              </a:solidFill>
            </a:endParaRPr>
          </a:p>
        </p:txBody>
      </p:sp>
      <p:sp>
        <p:nvSpPr>
          <p:cNvPr id="6" name="圆角矩形 5"/>
          <p:cNvSpPr/>
          <p:nvPr/>
        </p:nvSpPr>
        <p:spPr>
          <a:xfrm>
            <a:off x="1187624" y="2204864"/>
            <a:ext cx="576064" cy="177849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全局流程图</a:t>
            </a:r>
            <a:endParaRPr lang="zh-CN" altLang="en-US" dirty="0">
              <a:solidFill>
                <a:schemeClr val="tx1"/>
              </a:solidFill>
            </a:endParaRPr>
          </a:p>
        </p:txBody>
      </p:sp>
      <p:sp>
        <p:nvSpPr>
          <p:cNvPr id="7" name="圆角矩形 6"/>
          <p:cNvSpPr/>
          <p:nvPr/>
        </p:nvSpPr>
        <p:spPr>
          <a:xfrm>
            <a:off x="7164288" y="2276872"/>
            <a:ext cx="576064" cy="177849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流程查询</a:t>
            </a:r>
            <a:endParaRPr lang="zh-CN" altLang="en-US" dirty="0">
              <a:solidFill>
                <a:schemeClr val="tx1"/>
              </a:solidFill>
            </a:endParaRPr>
          </a:p>
        </p:txBody>
      </p:sp>
      <p:sp>
        <p:nvSpPr>
          <p:cNvPr id="8" name="圆角矩形 7"/>
          <p:cNvSpPr/>
          <p:nvPr/>
        </p:nvSpPr>
        <p:spPr>
          <a:xfrm>
            <a:off x="3491880" y="4725144"/>
            <a:ext cx="1944216" cy="5760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相关流程任务查询</a:t>
            </a:r>
            <a:endParaRPr lang="zh-CN" altLang="en-US" dirty="0">
              <a:solidFill>
                <a:schemeClr val="tx1"/>
              </a:solidFill>
            </a:endParaRPr>
          </a:p>
        </p:txBody>
      </p:sp>
      <p:sp>
        <p:nvSpPr>
          <p:cNvPr id="9" name="圆角矩形 8"/>
          <p:cNvSpPr/>
          <p:nvPr/>
        </p:nvSpPr>
        <p:spPr>
          <a:xfrm>
            <a:off x="3563888" y="6281936"/>
            <a:ext cx="1944216" cy="5760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solidFill>
                  <a:schemeClr val="tx1"/>
                </a:solidFill>
              </a:rPr>
              <a:t>任务执行明细</a:t>
            </a:r>
            <a:endParaRPr lang="zh-CN" altLang="en-US" dirty="0">
              <a:solidFill>
                <a:schemeClr val="tx1"/>
              </a:solidFill>
            </a:endParaRPr>
          </a:p>
        </p:txBody>
      </p:sp>
      <p:sp>
        <p:nvSpPr>
          <p:cNvPr id="10" name="下箭头 9"/>
          <p:cNvSpPr/>
          <p:nvPr/>
        </p:nvSpPr>
        <p:spPr>
          <a:xfrm>
            <a:off x="4211960" y="1556792"/>
            <a:ext cx="360040" cy="79208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11" name="下箭头 10"/>
          <p:cNvSpPr/>
          <p:nvPr/>
        </p:nvSpPr>
        <p:spPr>
          <a:xfrm>
            <a:off x="4283968" y="3861048"/>
            <a:ext cx="351656" cy="79208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12" name="下箭头 11"/>
          <p:cNvSpPr/>
          <p:nvPr/>
        </p:nvSpPr>
        <p:spPr>
          <a:xfrm>
            <a:off x="4283968" y="5445224"/>
            <a:ext cx="360040" cy="79208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13" name="右箭头 12"/>
          <p:cNvSpPr/>
          <p:nvPr/>
        </p:nvSpPr>
        <p:spPr>
          <a:xfrm>
            <a:off x="5940152" y="2924944"/>
            <a:ext cx="978408"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14" name="左箭头 13"/>
          <p:cNvSpPr/>
          <p:nvPr/>
        </p:nvSpPr>
        <p:spPr>
          <a:xfrm>
            <a:off x="2051720" y="2924944"/>
            <a:ext cx="978408" cy="36004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solidFill>
              <a:schemeClr val="tx1"/>
            </a:solidFill>
          </a:defRPr>
        </a:defPPr>
      </a:lstStyle>
      <a:style>
        <a:lnRef idx="1">
          <a:schemeClr val="accent2"/>
        </a:lnRef>
        <a:fillRef idx="2">
          <a:schemeClr val="accent2"/>
        </a:fillRef>
        <a:effectRef idx="1">
          <a:schemeClr val="accent2"/>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285</Words>
  <Application>Microsoft Office PowerPoint</Application>
  <PresentationFormat>全屏显示(4:3)</PresentationFormat>
  <Paragraphs>75</Paragraphs>
  <Slides>9</Slides>
  <Notes>9</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Workflow与process分离设计架构说明</vt:lpstr>
      <vt:lpstr>幻灯片 2</vt:lpstr>
      <vt:lpstr>幻灯片 3</vt:lpstr>
      <vt:lpstr>幻灯片 4</vt:lpstr>
      <vt:lpstr>幻灯片 5</vt:lpstr>
      <vt:lpstr>幻灯片 6</vt:lpstr>
      <vt:lpstr>幻灯片 7</vt:lpstr>
      <vt:lpstr>幻灯片 8</vt:lpstr>
      <vt:lpstr>幻灯片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Workflow与process分离设计架构说明</dc:title>
  <dc:creator>耿笑翾</dc:creator>
  <cp:lastModifiedBy>耿笑翾</cp:lastModifiedBy>
  <cp:revision>62</cp:revision>
  <dcterms:created xsi:type="dcterms:W3CDTF">2013-03-27T02:49:26Z</dcterms:created>
  <dcterms:modified xsi:type="dcterms:W3CDTF">2013-03-28T03:21:22Z</dcterms:modified>
</cp:coreProperties>
</file>