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6" r:id="rId5"/>
    <p:sldId id="298" r:id="rId6"/>
    <p:sldId id="292" r:id="rId7"/>
    <p:sldId id="260" r:id="rId8"/>
    <p:sldId id="268" r:id="rId9"/>
    <p:sldId id="296" r:id="rId10"/>
    <p:sldId id="297" r:id="rId11"/>
    <p:sldId id="293" r:id="rId12"/>
    <p:sldId id="299" r:id="rId13"/>
    <p:sldId id="295" r:id="rId14"/>
    <p:sldId id="304" r:id="rId15"/>
    <p:sldId id="301" r:id="rId16"/>
    <p:sldId id="300" r:id="rId17"/>
    <p:sldId id="294" r:id="rId18"/>
    <p:sldId id="302" r:id="rId19"/>
    <p:sldId id="303" r:id="rId20"/>
    <p:sldId id="289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92491" autoAdjust="0"/>
  </p:normalViewPr>
  <p:slideViewPr>
    <p:cSldViewPr>
      <p:cViewPr varScale="1">
        <p:scale>
          <a:sx n="89" d="100"/>
          <a:sy n="89" d="100"/>
        </p:scale>
        <p:origin x="270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9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20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4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25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92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72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187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10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38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90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9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2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8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06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92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4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D8E6-C8C7-4110-94EE-507477E36C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  <a:alpha val="2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2774803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主讲人</a:t>
            </a:r>
            <a:r>
              <a:rPr lang="zh-CN" altLang="en-US" dirty="0" smtClean="0"/>
              <a:t>：简敏勇</a:t>
            </a:r>
            <a:endParaRPr lang="zh-CN" altLang="en-US" dirty="0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843809" y="4138481"/>
            <a:ext cx="677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en-US" altLang="zh-CN" sz="24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Examination Enrollment Management System</a:t>
            </a:r>
            <a:endParaRPr lang="zh-CN" altLang="zh-CN" sz="2400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933" y="1412544"/>
            <a:ext cx="83263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sz="7200" b="1" i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考试报名管理系统</a:t>
            </a:r>
            <a:endParaRPr lang="zh-CN" altLang="en-US" sz="7200" b="1" i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 rot="18900000">
            <a:off x="5821733" y="1252043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93085" y="3571973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822463">
            <a:off x="942595" y="105242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0547" y="4801684"/>
            <a:ext cx="6398640" cy="354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组长：姜瑞                    组员：简敏勇   王辉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00734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425"/>
                                </p:stCondLst>
                                <p:childTnLst>
                                  <p:par>
                                    <p:cTn id="1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25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25"/>
                                </p:stCondLst>
                                <p:childTnLst>
                                  <p:par>
                                    <p:cTn id="25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425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925"/>
                                </p:stCondLst>
                                <p:childTnLst>
                                  <p:par>
                                    <p:cTn id="7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5" grpId="0"/>
          <p:bldP spid="24" grpId="0"/>
          <p:bldP spid="23" grpId="0" animBg="1"/>
          <p:bldP spid="34" grpId="0" animBg="1"/>
          <p:bldP spid="35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425"/>
                                </p:stCondLst>
                                <p:childTnLst>
                                  <p:par>
                                    <p:cTn id="1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25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25"/>
                                </p:stCondLst>
                                <p:childTnLst>
                                  <p:par>
                                    <p:cTn id="25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425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925"/>
                                </p:stCondLst>
                                <p:childTnLst>
                                  <p:par>
                                    <p:cTn id="7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5" grpId="0"/>
          <p:bldP spid="24" grpId="0"/>
          <p:bldP spid="23" grpId="0" animBg="1"/>
          <p:bldP spid="34" grpId="0" animBg="1"/>
          <p:bldP spid="35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/>
          <p:bldP spid="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5482952" cy="216023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699542"/>
            <a:ext cx="842517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842517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6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5482952" cy="216023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684439"/>
            <a:ext cx="8453486" cy="1684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功能设计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：用户填写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，密码，验证码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后台验证信息的准确性，判断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是否能够进行登录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889248" y="3075806"/>
            <a:ext cx="1022203" cy="1022070"/>
          </a:xfrm>
          <a:prstGeom prst="ellipse">
            <a:avLst/>
          </a:prstGeom>
          <a:noFill/>
          <a:ln w="1270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27000" tIns="34290" rIns="2700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9712" y="2920114"/>
            <a:ext cx="1005181" cy="1333454"/>
            <a:chOff x="3851920" y="1290118"/>
            <a:chExt cx="1005181" cy="1333454"/>
          </a:xfrm>
        </p:grpSpPr>
        <p:cxnSp>
          <p:nvCxnSpPr>
            <p:cNvPr id="13" name="肘形连接符 12"/>
            <p:cNvCxnSpPr/>
            <p:nvPr/>
          </p:nvCxnSpPr>
          <p:spPr>
            <a:xfrm rot="16200000" flipH="1">
              <a:off x="4276056" y="2042527"/>
              <a:ext cx="75026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 rot="5400000" flipH="1" flipV="1">
              <a:off x="4359591" y="1375800"/>
              <a:ext cx="58319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851920" y="1947897"/>
              <a:ext cx="1005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3059832" y="275198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考生登录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53154" y="3441759"/>
            <a:ext cx="30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招生人员登录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059832" y="408264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超级管理员登录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750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29 0.11667 C -0.0066 0.10062 -0.00486 0.08766 -0.00313 0.07223 C -0.00209 0.04846 1.94444E-6 0.02747 1.94444E-6 -4.93827E-6 " pathEditMode="relative" rAng="0" ptsTypes="AAAA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6779096" cy="28803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532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2" y="1299565"/>
            <a:ext cx="8453486" cy="38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7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3 C -0.00209 0.04846 4.44444E-6 0.02747 4.44444E-6 -4.69136E-6 " pathEditMode="relative" rAng="0" ptsTypes="AAAA">
                                      <p:cBhvr>
                                        <p:cTn id="1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6419056" cy="216023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考生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532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1" y="1347614"/>
            <a:ext cx="8453487" cy="33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5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3 C -0.00209 0.04846 4.44444E-6 0.02747 4.44444E-6 -4.69136E-6 " pathEditMode="relative" rAng="0" ptsTypes="AAAA">
                                      <p:cBhvr>
                                        <p:cTn id="1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6419056" cy="216023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考生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532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2" y="1447487"/>
            <a:ext cx="8453486" cy="31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5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3 C -0.00209 0.04846 4.44444E-6 0.02747 4.44444E-6 -4.69136E-6 " pathEditMode="relative" rAng="0" ptsTypes="AAAA">
                                      <p:cBhvr>
                                        <p:cTn id="1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5208" y="251910"/>
            <a:ext cx="7013214" cy="266476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招生人员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532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2" y="1347614"/>
            <a:ext cx="845348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9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3 C -0.00209 0.04846 4.44444E-6 0.02747 4.44444E-6 -4.69136E-6 " pathEditMode="relative" rAng="0" ptsTypes="AAAA">
                                      <p:cBhvr>
                                        <p:cTn id="1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8075240" cy="36485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超级管理员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532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2" y="1347614"/>
            <a:ext cx="845348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7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3 C -0.00209 0.04846 4.44444E-6 0.02747 4.44444E-6 -4.69136E-6 " pathEditMode="relative" rAng="0" ptsTypes="AAAA">
                                      <p:cBhvr>
                                        <p:cTn id="1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6707088" cy="330286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考生管理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8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功能设计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：这个功能属于超级管理员和招生人员，可以进行添加考生，删除考生，修改考生部分信息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03" y="1590932"/>
            <a:ext cx="604613" cy="351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90931"/>
            <a:ext cx="7848872" cy="35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2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2 C -0.00209 0.04846 4.44444E-6 0.02747 4.44444E-6 -1.85185E-6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0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6707088" cy="330286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考试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8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功能设计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：这个功能属于超级管理员和招生人员，可以进行添加考试信息，删除考试信息，修改考试信息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03" y="1590932"/>
            <a:ext cx="604613" cy="351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90931"/>
            <a:ext cx="7848872" cy="35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7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2 C -0.00209 0.04846 4.44444E-6 0.02747 4.44444E-6 -1.85185E-6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0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7067128" cy="330286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8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功能设计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：这个功能属于超级管理员，可以进行添加管理员，删除管理员，修改管理员信息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03" y="1590932"/>
            <a:ext cx="604613" cy="351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90932"/>
            <a:ext cx="7848872" cy="35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19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2 C -0.00209 0.04846 4.44444E-6 0.02747 4.44444E-6 -1.85185E-6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0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9" y="0"/>
            <a:ext cx="7462369" cy="5143499"/>
          </a:xfrm>
          <a:prstGeom prst="rect">
            <a:avLst/>
          </a:prstGeom>
        </p:spPr>
      </p:pic>
      <p:sp>
        <p:nvSpPr>
          <p:cNvPr id="4" name="矩形 3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35896" y="-36705"/>
            <a:ext cx="5641730" cy="5216908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115616" y="205978"/>
            <a:ext cx="8229600" cy="565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方案设计</a:t>
            </a:r>
            <a:endParaRPr lang="zh-CN" altLang="en-US" sz="3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094350" y="2766682"/>
            <a:ext cx="3852453" cy="122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87644" tIns="43822" rIns="87644" bIns="43822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系统功能设计及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4499992" y="1094307"/>
            <a:ext cx="224335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4944945" y="944092"/>
            <a:ext cx="3647510" cy="62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87644" tIns="43822" rIns="87644" bIns="43822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角色权限划分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WordArt 20"/>
          <p:cNvSpPr>
            <a:spLocks noChangeArrowheads="1" noChangeShapeType="1" noTextEdit="1"/>
          </p:cNvSpPr>
          <p:nvPr/>
        </p:nvSpPr>
        <p:spPr bwMode="auto">
          <a:xfrm>
            <a:off x="4708205" y="2927205"/>
            <a:ext cx="299113" cy="4060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pPr algn="r"/>
            <a:r>
              <a:rPr lang="en-US" altLang="zh-CN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5" name="WordArt 20"/>
          <p:cNvSpPr>
            <a:spLocks noChangeArrowheads="1" noChangeShapeType="1" noTextEdit="1"/>
          </p:cNvSpPr>
          <p:nvPr/>
        </p:nvSpPr>
        <p:spPr bwMode="auto">
          <a:xfrm>
            <a:off x="5094350" y="3485602"/>
            <a:ext cx="299113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8" name="WordArt 20"/>
          <p:cNvSpPr>
            <a:spLocks noChangeArrowheads="1" noChangeShapeType="1" noTextEdit="1"/>
          </p:cNvSpPr>
          <p:nvPr/>
        </p:nvSpPr>
        <p:spPr bwMode="auto">
          <a:xfrm>
            <a:off x="4932540" y="3337217"/>
            <a:ext cx="299113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20" name="1" descr="D:\360data\重要数据\桌面\66666666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2" descr="D:\360data\重要数据\桌面\55555555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3" descr="D:\360data\重要数据\桌面\4444444444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4" descr="D:\360data\重要数据\桌面\33333333333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5" descr="D:\360data\重要数据\桌面\222222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6" descr="D:\360data\重要数据\桌面\11111111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59632" y="2067694"/>
            <a:ext cx="3456384" cy="835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 smtClean="0">
                <a:effectLst>
                  <a:outerShdw blurRad="50800" dist="50800" dir="5400000" algn="ctr" rotWithShape="0">
                    <a:schemeClr val="tx1">
                      <a:alpha val="42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 录</a:t>
            </a:r>
            <a:endParaRPr lang="zh-CN" altLang="en-US" sz="4400" b="1" dirty="0">
              <a:effectLst>
                <a:outerShdw blurRad="50800" dist="50800" dir="5400000" algn="ctr" rotWithShape="0">
                  <a:schemeClr val="tx1">
                    <a:alpha val="42000"/>
                  </a:schemeClr>
                </a:outerShdw>
              </a:effectLst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304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64800000">
                                      <p:cBhvr>
                                        <p:cTn id="8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43200000">
                                      <p:cBhvr>
                                        <p:cTn id="9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43200000">
                                      <p:cBhvr>
                                        <p:cTn id="92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9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/>
      <p:bldP spid="11" grpId="0" bldLvl="0" autoUpdateAnimBg="0"/>
      <p:bldP spid="12" grpId="0"/>
      <p:bldP spid="13" grpId="0" bldLvl="0" autoUpdateAnimBg="0"/>
      <p:bldP spid="14" grpId="0"/>
      <p:bldP spid="15" grpId="0"/>
      <p:bldP spid="18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6464" y="48760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1763689" y="4138481"/>
            <a:ext cx="8402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en-US" altLang="zh-CN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Examination Enrollment Management System</a:t>
            </a:r>
            <a:endParaRPr lang="zh-CN" altLang="zh-CN" sz="2800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3807532" y="2931601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807532" y="318871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97143" y="1779662"/>
            <a:ext cx="2462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谢谢观看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44615" y="2476207"/>
            <a:ext cx="1523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5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/>
      <p:bldP spid="7" grpId="0" animBg="1"/>
      <p:bldP spid="8" grpId="0" animBg="1"/>
      <p:bldP spid="9" grpId="0" animBg="1"/>
      <p:bldP spid="10" grpId="0" animBg="1"/>
      <p:bldP spid="11" grpId="0" animBg="1"/>
      <p:bldP spid="23" grpId="0"/>
      <p:bldP spid="24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71014" y="591656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08453" y="2056664"/>
            <a:ext cx="2480839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角色权限划分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75377" y="275898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69229" y="3074164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7944" y="2633948"/>
            <a:ext cx="3438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   生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824018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8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78000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accel="78000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580"/>
                                </p:stCondLst>
                                <p:childTnLst>
                                  <p:par>
                                    <p:cTn id="8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1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680"/>
                                </p:stCondLst>
                                <p:childTnLst>
                                  <p:par>
                                    <p:cTn id="8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418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680"/>
                                </p:stCondLst>
                                <p:childTnLst>
                                  <p:par>
                                    <p:cTn id="9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1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0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9" grpId="0" animBg="1"/>
          <p:bldP spid="20" grpId="0" animBg="1"/>
          <p:bldP spid="23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8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7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accel="7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580"/>
                                </p:stCondLst>
                                <p:childTnLst>
                                  <p:par>
                                    <p:cTn id="8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1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680"/>
                                </p:stCondLst>
                                <p:childTnLst>
                                  <p:par>
                                    <p:cTn id="8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418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680"/>
                                </p:stCondLst>
                                <p:childTnLst>
                                  <p:par>
                                    <p:cTn id="9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1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0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9" grpId="0" animBg="1"/>
          <p:bldP spid="20" grpId="0" animBg="1"/>
          <p:bldP spid="23" grpId="0"/>
          <p:bldP spid="3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95452" y="183048"/>
            <a:ext cx="3898776" cy="395637"/>
          </a:xfrm>
        </p:spPr>
        <p:txBody>
          <a:bodyPr>
            <a:noAutofit/>
          </a:bodyPr>
          <a:lstStyle/>
          <a:p>
            <a:r>
              <a:rPr lang="en-US" altLang="zh-C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</a:t>
            </a:r>
            <a:r>
              <a:rPr lang="zh-CN" altLang="en-US" sz="2800" b="1" dirty="0" smtClean="0"/>
              <a:t>角色权限划分</a:t>
            </a:r>
            <a:r>
              <a:rPr lang="zh-CN" altLang="en-US" sz="1800" b="1" dirty="0" smtClean="0"/>
              <a:t>（考生）</a:t>
            </a:r>
            <a:endParaRPr lang="zh-CN" altLang="en-US" sz="1800" b="1" dirty="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421672" y="1767568"/>
            <a:ext cx="1676239" cy="1634876"/>
          </a:xfrm>
          <a:prstGeom prst="ellipse">
            <a:avLst/>
          </a:prstGeom>
          <a:noFill/>
          <a:ln w="1270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27000" tIns="34290" rIns="2700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考生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60"/>
          <p:cNvSpPr>
            <a:spLocks noChangeArrowheads="1"/>
          </p:cNvSpPr>
          <p:nvPr/>
        </p:nvSpPr>
        <p:spPr bwMode="auto">
          <a:xfrm>
            <a:off x="3152903" y="667871"/>
            <a:ext cx="2502322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注册系统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账户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矩形 60"/>
          <p:cNvSpPr>
            <a:spLocks noChangeArrowheads="1"/>
          </p:cNvSpPr>
          <p:nvPr/>
        </p:nvSpPr>
        <p:spPr bwMode="auto">
          <a:xfrm>
            <a:off x="3152903" y="1183686"/>
            <a:ext cx="2502322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登录系统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1" name="矩形 60"/>
          <p:cNvSpPr>
            <a:spLocks noChangeArrowheads="1"/>
          </p:cNvSpPr>
          <p:nvPr/>
        </p:nvSpPr>
        <p:spPr bwMode="auto">
          <a:xfrm>
            <a:off x="3141810" y="1713893"/>
            <a:ext cx="4742557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查看考试信息（科目，时间等）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36796" y="1982703"/>
            <a:ext cx="1013152" cy="1181450"/>
            <a:chOff x="3851920" y="1360141"/>
            <a:chExt cx="1013152" cy="1181450"/>
          </a:xfrm>
        </p:grpSpPr>
        <p:cxnSp>
          <p:nvCxnSpPr>
            <p:cNvPr id="23" name="肘形连接符 22"/>
            <p:cNvCxnSpPr/>
            <p:nvPr/>
          </p:nvCxnSpPr>
          <p:spPr>
            <a:xfrm rot="16200000" flipH="1">
              <a:off x="4283414" y="1960546"/>
              <a:ext cx="75026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rot="5400000" flipH="1" flipV="1">
              <a:off x="4367563" y="1445823"/>
              <a:ext cx="58319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851920" y="1947897"/>
              <a:ext cx="1005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5400000" flipH="1" flipV="1">
            <a:off x="2651824" y="1548389"/>
            <a:ext cx="58319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 flipH="1" flipV="1">
            <a:off x="2651824" y="1033351"/>
            <a:ext cx="58319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2568289" y="3160491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6200000" flipH="1">
            <a:off x="2573105" y="3774711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矩形 60"/>
          <p:cNvSpPr>
            <a:spLocks noChangeArrowheads="1"/>
          </p:cNvSpPr>
          <p:nvPr/>
        </p:nvSpPr>
        <p:spPr bwMode="auto">
          <a:xfrm>
            <a:off x="3138298" y="2285323"/>
            <a:ext cx="3446247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选择并报名考试科目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2" name="矩形 60"/>
          <p:cNvSpPr>
            <a:spLocks noChangeArrowheads="1"/>
          </p:cNvSpPr>
          <p:nvPr/>
        </p:nvSpPr>
        <p:spPr bwMode="auto">
          <a:xfrm>
            <a:off x="3138298" y="2889463"/>
            <a:ext cx="4242014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修改自身报名信息（退选等）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3" name="矩形 60"/>
          <p:cNvSpPr>
            <a:spLocks noChangeArrowheads="1"/>
          </p:cNvSpPr>
          <p:nvPr/>
        </p:nvSpPr>
        <p:spPr bwMode="auto">
          <a:xfrm>
            <a:off x="3149334" y="3460893"/>
            <a:ext cx="4014954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修改部分自身注册信息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4" name="矩形 60"/>
          <p:cNvSpPr>
            <a:spLocks noChangeArrowheads="1"/>
          </p:cNvSpPr>
          <p:nvPr/>
        </p:nvSpPr>
        <p:spPr bwMode="auto">
          <a:xfrm>
            <a:off x="3138298" y="4089560"/>
            <a:ext cx="4530046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查看自身报名信息（已选考试等）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309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7" grpId="0"/>
      <p:bldP spid="21" grpId="0"/>
      <p:bldP spid="27" grpId="0"/>
      <p:bldP spid="26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5208" y="172466"/>
            <a:ext cx="4384864" cy="395637"/>
          </a:xfrm>
        </p:spPr>
        <p:txBody>
          <a:bodyPr>
            <a:noAutofit/>
          </a:bodyPr>
          <a:lstStyle/>
          <a:p>
            <a:r>
              <a:rPr lang="en-US" altLang="zh-C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</a:t>
            </a:r>
            <a:r>
              <a:rPr lang="zh-CN" altLang="en-US" sz="2800" b="1" dirty="0"/>
              <a:t>角色</a:t>
            </a:r>
            <a:r>
              <a:rPr lang="zh-CN" altLang="en-US" sz="2800" b="1" dirty="0" smtClean="0"/>
              <a:t>权限</a:t>
            </a:r>
            <a:r>
              <a:rPr lang="zh-CN" altLang="en-US" sz="2800" b="1" dirty="0"/>
              <a:t>划分</a:t>
            </a:r>
            <a:r>
              <a:rPr lang="zh-CN" altLang="en-US" sz="1800" b="1" dirty="0"/>
              <a:t>（管理员）</a:t>
            </a: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421672" y="1767568"/>
            <a:ext cx="1676239" cy="1634876"/>
          </a:xfrm>
          <a:prstGeom prst="ellipse">
            <a:avLst/>
          </a:prstGeom>
          <a:noFill/>
          <a:ln w="1270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27000" tIns="34290" rIns="27000" bIns="3429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招生人员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矩形 60"/>
          <p:cNvSpPr>
            <a:spLocks noChangeArrowheads="1"/>
          </p:cNvSpPr>
          <p:nvPr/>
        </p:nvSpPr>
        <p:spPr bwMode="auto">
          <a:xfrm>
            <a:off x="3152902" y="667871"/>
            <a:ext cx="3579337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发布（添加）考试信息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17" name="矩形 60"/>
          <p:cNvSpPr>
            <a:spLocks noChangeArrowheads="1"/>
          </p:cNvSpPr>
          <p:nvPr/>
        </p:nvSpPr>
        <p:spPr bwMode="auto">
          <a:xfrm>
            <a:off x="3152903" y="1183686"/>
            <a:ext cx="2502322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修改考试信息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21" name="矩形 60"/>
          <p:cNvSpPr>
            <a:spLocks noChangeArrowheads="1"/>
          </p:cNvSpPr>
          <p:nvPr/>
        </p:nvSpPr>
        <p:spPr bwMode="auto">
          <a:xfrm>
            <a:off x="3141810" y="1713893"/>
            <a:ext cx="4742557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删除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考试信息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36796" y="1982703"/>
            <a:ext cx="1013152" cy="1181450"/>
            <a:chOff x="3851920" y="1360141"/>
            <a:chExt cx="1013152" cy="1181450"/>
          </a:xfrm>
        </p:grpSpPr>
        <p:cxnSp>
          <p:nvCxnSpPr>
            <p:cNvPr id="23" name="肘形连接符 22"/>
            <p:cNvCxnSpPr/>
            <p:nvPr/>
          </p:nvCxnSpPr>
          <p:spPr>
            <a:xfrm rot="16200000" flipH="1">
              <a:off x="4283414" y="1960546"/>
              <a:ext cx="75026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rot="5400000" flipH="1" flipV="1">
              <a:off x="4367563" y="1445823"/>
              <a:ext cx="58319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851920" y="1947897"/>
              <a:ext cx="1005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5400000" flipH="1" flipV="1">
            <a:off x="2651824" y="1548389"/>
            <a:ext cx="58319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 flipH="1" flipV="1">
            <a:off x="2651824" y="1033351"/>
            <a:ext cx="58319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2568289" y="3160491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6200000" flipH="1">
            <a:off x="2573105" y="3774711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矩形 60"/>
          <p:cNvSpPr>
            <a:spLocks noChangeArrowheads="1"/>
          </p:cNvSpPr>
          <p:nvPr/>
        </p:nvSpPr>
        <p:spPr bwMode="auto">
          <a:xfrm>
            <a:off x="3138298" y="2285323"/>
            <a:ext cx="5178118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修改部分考生信息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（具体仍在考虑）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42" name="矩形 60"/>
          <p:cNvSpPr>
            <a:spLocks noChangeArrowheads="1"/>
          </p:cNvSpPr>
          <p:nvPr/>
        </p:nvSpPr>
        <p:spPr bwMode="auto">
          <a:xfrm>
            <a:off x="3138298" y="2889463"/>
            <a:ext cx="424201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删除考生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43" name="矩形 60"/>
          <p:cNvSpPr>
            <a:spLocks noChangeArrowheads="1"/>
          </p:cNvSpPr>
          <p:nvPr/>
        </p:nvSpPr>
        <p:spPr bwMode="auto">
          <a:xfrm>
            <a:off x="3149334" y="3460893"/>
            <a:ext cx="401495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添加考生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44" name="矩形 60"/>
          <p:cNvSpPr>
            <a:spLocks noChangeArrowheads="1"/>
          </p:cNvSpPr>
          <p:nvPr/>
        </p:nvSpPr>
        <p:spPr bwMode="auto">
          <a:xfrm>
            <a:off x="3138298" y="4089560"/>
            <a:ext cx="5322134" cy="102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查看各考试科目与选择该科目的学生的对应表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556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7" grpId="0"/>
      <p:bldP spid="21" grpId="0"/>
      <p:bldP spid="27" grpId="0"/>
      <p:bldP spid="26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5208" y="172466"/>
            <a:ext cx="4384864" cy="395637"/>
          </a:xfrm>
        </p:spPr>
        <p:txBody>
          <a:bodyPr>
            <a:noAutofit/>
          </a:bodyPr>
          <a:lstStyle/>
          <a:p>
            <a:r>
              <a:rPr lang="en-US" altLang="zh-C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</a:t>
            </a:r>
            <a:r>
              <a:rPr lang="zh-CN" altLang="en-US" sz="2800" b="1" dirty="0"/>
              <a:t>角色</a:t>
            </a:r>
            <a:r>
              <a:rPr lang="zh-CN" altLang="en-US" sz="2800" b="1" dirty="0" smtClean="0"/>
              <a:t>权限</a:t>
            </a:r>
            <a:r>
              <a:rPr lang="zh-CN" altLang="en-US" sz="2800" b="1" dirty="0"/>
              <a:t>划分</a:t>
            </a:r>
            <a:r>
              <a:rPr lang="zh-CN" altLang="en-US" sz="1800" b="1" dirty="0"/>
              <a:t>（管理员）</a:t>
            </a: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114743" y="1274990"/>
            <a:ext cx="1990407" cy="2067089"/>
          </a:xfrm>
          <a:prstGeom prst="ellipse">
            <a:avLst/>
          </a:prstGeom>
          <a:noFill/>
          <a:ln w="1270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27000" tIns="34290" rIns="27000" bIns="3429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超级管理员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矩形 60"/>
          <p:cNvSpPr>
            <a:spLocks noChangeArrowheads="1"/>
          </p:cNvSpPr>
          <p:nvPr/>
        </p:nvSpPr>
        <p:spPr bwMode="auto">
          <a:xfrm>
            <a:off x="3148723" y="602156"/>
            <a:ext cx="3579337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发布（添加）考试信息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17" name="矩形 60"/>
          <p:cNvSpPr>
            <a:spLocks noChangeArrowheads="1"/>
          </p:cNvSpPr>
          <p:nvPr/>
        </p:nvSpPr>
        <p:spPr bwMode="auto">
          <a:xfrm>
            <a:off x="3148723" y="1076250"/>
            <a:ext cx="2502322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/>
              </a:rPr>
              <a:t>修改考试信息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</a:endParaRPr>
          </a:p>
        </p:txBody>
      </p:sp>
      <p:sp>
        <p:nvSpPr>
          <p:cNvPr id="21" name="矩形 60"/>
          <p:cNvSpPr>
            <a:spLocks noChangeArrowheads="1"/>
          </p:cNvSpPr>
          <p:nvPr/>
        </p:nvSpPr>
        <p:spPr bwMode="auto">
          <a:xfrm>
            <a:off x="3148723" y="1541016"/>
            <a:ext cx="4742557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/>
              </a:rPr>
              <a:t>删除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</a:rPr>
              <a:t>考试信息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3542" y="1798532"/>
            <a:ext cx="1005181" cy="1009169"/>
            <a:chOff x="3859892" y="1360141"/>
            <a:chExt cx="1005181" cy="1009169"/>
          </a:xfrm>
        </p:grpSpPr>
        <p:cxnSp>
          <p:nvCxnSpPr>
            <p:cNvPr id="23" name="肘形连接符 22"/>
            <p:cNvCxnSpPr/>
            <p:nvPr/>
          </p:nvCxnSpPr>
          <p:spPr>
            <a:xfrm rot="16200000" flipH="1">
              <a:off x="4284028" y="1788265"/>
              <a:ext cx="75026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rot="5400000" flipH="1" flipV="1">
              <a:off x="4367563" y="1445823"/>
              <a:ext cx="583192" cy="41182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859892" y="1906700"/>
              <a:ext cx="1005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5400000" flipH="1" flipV="1">
            <a:off x="2651825" y="1408146"/>
            <a:ext cx="58319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 flipH="1" flipV="1">
            <a:off x="2651825" y="947032"/>
            <a:ext cx="58319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2567678" y="2775161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6200000" flipH="1">
            <a:off x="2567678" y="3292297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矩形 60"/>
          <p:cNvSpPr>
            <a:spLocks noChangeArrowheads="1"/>
          </p:cNvSpPr>
          <p:nvPr/>
        </p:nvSpPr>
        <p:spPr bwMode="auto">
          <a:xfrm>
            <a:off x="3148723" y="2070882"/>
            <a:ext cx="5178118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修改部分考生信息（具体仍在考虑）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42" name="矩形 60"/>
          <p:cNvSpPr>
            <a:spLocks noChangeArrowheads="1"/>
          </p:cNvSpPr>
          <p:nvPr/>
        </p:nvSpPr>
        <p:spPr bwMode="auto">
          <a:xfrm>
            <a:off x="3148723" y="2566732"/>
            <a:ext cx="4242014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删除考生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43" name="矩形 60"/>
          <p:cNvSpPr>
            <a:spLocks noChangeArrowheads="1"/>
          </p:cNvSpPr>
          <p:nvPr/>
        </p:nvSpPr>
        <p:spPr bwMode="auto">
          <a:xfrm>
            <a:off x="3148723" y="3094928"/>
            <a:ext cx="4014954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添加考生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sp>
        <p:nvSpPr>
          <p:cNvPr id="44" name="矩形 60"/>
          <p:cNvSpPr>
            <a:spLocks noChangeArrowheads="1"/>
          </p:cNvSpPr>
          <p:nvPr/>
        </p:nvSpPr>
        <p:spPr bwMode="auto">
          <a:xfrm>
            <a:off x="3148723" y="3616870"/>
            <a:ext cx="5322134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rPr>
              <a:t>查看各考试科目与选择该科目的学生的对应表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/>
              <a:cs typeface="+mn-cs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6200000" flipH="1">
            <a:off x="2567678" y="3774044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6200000" flipH="1">
            <a:off x="2567679" y="4261708"/>
            <a:ext cx="750262" cy="411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48723" y="4149402"/>
            <a:ext cx="5178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/>
              </a:rPr>
              <a:t>对管理员进行管理（添加，删除，修改信息等）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8722" y="4615775"/>
            <a:ext cx="502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/>
              </a:rPr>
              <a:t>系统设置</a:t>
            </a:r>
          </a:p>
        </p:txBody>
      </p:sp>
    </p:spTree>
    <p:extLst>
      <p:ext uri="{BB962C8B-B14F-4D97-AF65-F5344CB8AC3E}">
        <p14:creationId xmlns:p14="http://schemas.microsoft.com/office/powerpoint/2010/main" val="2608725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00"/>
                            </p:stCondLst>
                            <p:childTnLst>
                              <p:par>
                                <p:cTn id="8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7" grpId="0"/>
      <p:bldP spid="21" grpId="0"/>
      <p:bldP spid="27" grpId="0"/>
      <p:bldP spid="26" grpId="0"/>
      <p:bldP spid="41" grpId="0"/>
      <p:bldP spid="42" grpId="0"/>
      <p:bldP spid="43" grpId="0"/>
      <p:bldP spid="4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877752" y="3595255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94452" y="1995686"/>
            <a:ext cx="3433732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系统功能设计及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</a:p>
        </p:txBody>
      </p:sp>
      <p:sp>
        <p:nvSpPr>
          <p:cNvPr id="23" name="椭圆 22"/>
          <p:cNvSpPr/>
          <p:nvPr/>
        </p:nvSpPr>
        <p:spPr>
          <a:xfrm>
            <a:off x="3797945" y="2696371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97945" y="302580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04332" y="2534700"/>
            <a:ext cx="335184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功能设计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983044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2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3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6" dur="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7" dur="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0" dur="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1" dur="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4" dur="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5" dur="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8" dur="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9" dur="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2" dur="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3" dur="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0" dur="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1" dur="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4" dur="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5" dur="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8" dur="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9" dur="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2" dur="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3" dur="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66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76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1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360"/>
                                </p:stCondLst>
                                <p:childTnLst>
                                  <p:par>
                                    <p:cTn id="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1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3960"/>
                                </p:stCondLst>
                                <p:childTnLst>
                                  <p:par>
                                    <p:cTn id="10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1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406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3" grpId="0" animBg="1"/>
          <p:bldP spid="24" grpId="0" animBg="1"/>
          <p:bldP spid="29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66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76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1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360"/>
                                </p:stCondLst>
                                <p:childTnLst>
                                  <p:par>
                                    <p:cTn id="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1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3960"/>
                                </p:stCondLst>
                                <p:childTnLst>
                                  <p:par>
                                    <p:cTn id="10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1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406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3" grpId="0" animBg="1"/>
          <p:bldP spid="24" grpId="0" animBg="1"/>
          <p:bldP spid="29" grpId="0"/>
          <p:bldP spid="3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5482952" cy="216023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002" y="742902"/>
            <a:ext cx="8453486" cy="1684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功能设计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：用户在注册界面填写考生号（学号）、密码、姓名、性别、身份证号、手机号、所在地。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后台经过判定条件（考生号不允许与数据库中以有的考生号相同），判断考生是否能够进行注册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002" y="3651870"/>
            <a:ext cx="838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注：注册指的是考生注册，管理员不需要注册，它由系统最初始的超级管理员来添加，管理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876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73704 C -0.01233 0.53087 -0.03004 0.31914 -0.0073 0.11667 C -0.0066 0.10062 -0.00487 0.08766 -0.00313 0.07223 C -0.00209 0.04846 4.44444E-6 0.02747 4.44444E-6 -4.69136E-6 " pathEditMode="relative" rAng="0" ptsTypes="AAAA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3" grpId="1" animBg="1"/>
      <p:bldP spid="3" grpId="2" animBg="1"/>
      <p:bldP spid="16" grpId="0"/>
      <p:bldP spid="1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7"/>
            <a:ext cx="5482952" cy="216023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699542"/>
            <a:ext cx="842517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展示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延迟符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842517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12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22daf625e7f85d06b96e1ac2e1adb1a8fb1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665</Words>
  <Application>Microsoft Office PowerPoint</Application>
  <PresentationFormat>全屏显示(16:9)</PresentationFormat>
  <Paragraphs>128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Agency FB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01 角色权限划分（考生）</vt:lpstr>
      <vt:lpstr>01 角色权限划分（管理员）</vt:lpstr>
      <vt:lpstr>01 角色权限划分（管理员）</vt:lpstr>
      <vt:lpstr>PowerPoint 演示文稿</vt:lpstr>
      <vt:lpstr>02  系统功能设计及UI展示——注册</vt:lpstr>
      <vt:lpstr>02  系统功能设计及UI展示——注册</vt:lpstr>
      <vt:lpstr>02  系统功能设计及UI展示——注册</vt:lpstr>
      <vt:lpstr>02  系统功能设计及UI展示——登录</vt:lpstr>
      <vt:lpstr>02  系统功能设计及UI展示——登录</vt:lpstr>
      <vt:lpstr>02  系统功能设计及UI展示——考生登录</vt:lpstr>
      <vt:lpstr>02  系统功能设计及UI展示——考生登录</vt:lpstr>
      <vt:lpstr>02  系统功能设计及UI展示——招生人员登录</vt:lpstr>
      <vt:lpstr>02  系统功能设计及UI展示——超级管理员登录</vt:lpstr>
      <vt:lpstr>02  系统功能设计及UI展示——考生管理</vt:lpstr>
      <vt:lpstr>02  系统功能设计及UI展示——考试管理</vt:lpstr>
      <vt:lpstr>02  系统功能设计及UI展示——管理员管理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用户</cp:lastModifiedBy>
  <cp:revision>134</cp:revision>
  <dcterms:created xsi:type="dcterms:W3CDTF">2015-10-21T17:10:39Z</dcterms:created>
  <dcterms:modified xsi:type="dcterms:W3CDTF">2017-06-06T06:11:03Z</dcterms:modified>
</cp:coreProperties>
</file>