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8" r:id="rId3"/>
    <p:sldId id="257" r:id="rId4"/>
    <p:sldId id="269" r:id="rId5"/>
    <p:sldId id="258" r:id="rId6"/>
    <p:sldId id="270" r:id="rId7"/>
    <p:sldId id="259" r:id="rId8"/>
    <p:sldId id="271" r:id="rId9"/>
    <p:sldId id="260" r:id="rId10"/>
    <p:sldId id="272" r:id="rId11"/>
    <p:sldId id="261" r:id="rId12"/>
    <p:sldId id="273" r:id="rId13"/>
    <p:sldId id="262" r:id="rId14"/>
    <p:sldId id="274" r:id="rId15"/>
    <p:sldId id="263" r:id="rId16"/>
    <p:sldId id="275" r:id="rId17"/>
    <p:sldId id="264"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BA7CDF0-1B9A-40DB-A9F7-E02D35E0B702}">
          <p14:sldIdLst>
            <p14:sldId id="256"/>
            <p14:sldId id="268"/>
            <p14:sldId id="257"/>
            <p14:sldId id="269"/>
            <p14:sldId id="258"/>
            <p14:sldId id="270"/>
            <p14:sldId id="259"/>
            <p14:sldId id="271"/>
            <p14:sldId id="260"/>
            <p14:sldId id="272"/>
            <p14:sldId id="261"/>
            <p14:sldId id="273"/>
            <p14:sldId id="262"/>
            <p14:sldId id="274"/>
            <p14:sldId id="263"/>
            <p14:sldId id="275"/>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9845" autoAdjust="0"/>
  </p:normalViewPr>
  <p:slideViewPr>
    <p:cSldViewPr snapToGrid="0">
      <p:cViewPr>
        <p:scale>
          <a:sx n="66" d="100"/>
          <a:sy n="66" d="100"/>
        </p:scale>
        <p:origin x="1724" y="10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4186" units="1/cm"/>
          <inkml:channelProperty channel="Y" name="resolution" value="74.4186" units="1/cm"/>
          <inkml:channelProperty channel="T" name="resolution" value="1" units="1/dev"/>
        </inkml:channelProperties>
      </inkml:inkSource>
      <inkml:timestamp xml:id="ts0" timeString="2023-12-26T05:45:02.899"/>
    </inkml:context>
    <inkml:brush xml:id="br0">
      <inkml:brushProperty name="width" value="0.05292" units="cm"/>
      <inkml:brushProperty name="height" value="0.05292" units="cm"/>
      <inkml:brushProperty name="color" value="#FF0000"/>
    </inkml:brush>
  </inkml:definitions>
  <inkml:trace contextRef="#ctx0" brushRef="#br0">25395 3195 0,'-21'0'0,"1"0"0,-1 0 0,1 0 16,-1 0-1,21 21-15,-41-21 0,20 0 0,21 20 16,-20-20-16,-1 0 0,21 21 0,-21-21 0,21 21 0,-20-21 0,-1 0 0,21 20 15,-21-20-15,21 21 0,-20-1 0,-1-20 0,1 21 0,-1 0 0,0-1 16,1 1-16,20 0 0,-21-21 0,21 20 0,-20-20 0,-1 21 0,0-1 0,1 1 16,20 0-16,-21-1 0,21 1 0,-21-21 0,21 20 0,-20-20 0,20 21 0,-21 0 0,1-1 15,20 1-15,-21-21 0,0 21 0,21-1 0,0 1 0,0-1 0,-20-20 0,20 21 0,0 0 0,-21-1 16,1-20-16,20 21 0,-21-21 0,21 20 0,-21 1 0,21 0 0,0-1 0,-20 1 0,20 0 16,0-1-16,-21 1 0,21-1 0,-20-20 0,20 21 0,-21 0 0,21-1 0,0 1 0,0-1 0,-21 1 15,21 0-15,-20-21 0,20 20 0,0 1 0,0 0 0,0-1 0,0 1 0,-21-1 0,21 1 0,-21-21 0,21 21 0,0-1 16,0 1-16,0-1 0,-20 1 0,-1 0 0,21-1 0,0 1 0,0 0 0,-20-1 0,20 1 0,0-1 0,-21 1 0,21 0 15,0 20-15,0-20 0,0-1 0,0 1 0,-21-1 0,21 1 0,0 0 0,0-1 0,0 1 16,0-1-16,0 1 0,-20 0 0,20-1 0,0 1 0,-21-21 0,21 21 0,0-1 0,0 1 0,0-1 0,0 1 0,0 0 16,0-1-16,0 1 0,0-1 0,0 1 0,0 0 0,0-1 0,0 1 15,0 0-15,-20-1 0,20 1 0,0-1 0,0 1 0,0 0 0,0-1 0,0 1 16,0-1-16,0 1 0,0 20 0,0-20 0,0 0 0,0-1 16,0 1-16,0-1 0,0 1 0,0 0 0,0-1 0,0 1 0,0 0 0,0-1 15,0 1-15,0-1 0,0 1 0,0 0 0,0-1 0,0 1 16,0-1-16,0 1 0,0 0 0,0-1 0,0 1 0,0 0 15,0-1-15,0 1 0,0-1 0,0 1 0,0 0 0,0-1 0,0 1 16,0-1-16,0 1 0,0 0 0,20-21 0,-20 20 0,0 1 0,0 0 0,0-1 0,0 1 16,0-1-16,0 1 0,0 0 0,0-1 0,21 1 0,-21-1 0,0 1 0,0 0 15,0-1-15,20-20 0,-20 21 0,0 0 0,0-1 0,0 1 0,0-1 0,0 1 0,0 0 16,0-1-16,21-20 0,-21 21 0,0 0 0,21-1 0,-21 1 0,20-21 0,-20 20 16,0 1-16,0 0 0,21-1 0,-1-20 0,-20 21 0,0-1 0,21 1 15,-21 0-15,0-1 0,0 1 0,21-21 0,-21 21 0,0-1 0,20-20 0,-20 21 16,0-1-16,21-20 0,-21 21 0,21-21 0,-21 21 0,20-1 0,-20 1 15,21-21-15,-21 20 0,0 1 0,0 0 0,20-21 0,-20 20 0,0 1 0,21-21 0,0 21 16,-21-1-16,20 1 0,1-21 0,-21 20 0,20 1 0,1-21 0,-21 21 0,21-21 0,-1 20 16,-20 1-16,21-21 0,-21 20 0,20-20 0,-20 21 0,21-21 0,0 21 0,-1-21 0,-20 20 0,21-20 15,0 21-15,-1 0 0,1-1 0,-1-20 0,1 0 0,0 21 0,-1-1 0,1-20 16,-21 21-16,20 0 0,1-1 0,0-20 0,-1 21 0,1-21 0,0 0 0,-21 20 0,20 1 0,1 0 16,-1-21-16,1 20 0,0-20 0,-21 21 0,20 0 0,1-21 0,-1 0 0,-20 20 15,21-20-15,0 0 0,-21 21 0,20-21 0,-20 20 0,21-20 0,-21 21 0,20-21 0,1 21 0,0-21 0,-1 20 16,1-20-16,0 0 0,-1 21 0,1-21 0,-1 0 0,1 21 0,0-21 0,-21 20 0,20-20 0,1 0 0,-1 21 15,1-21-15,0 0 0,-1 20 0,1-20 0,0 21 0,-1-21 0,1 0 0,-1 0 0,22 0 0,-22 0 0,1 0 16,-1 21-16,1-21 0,0 0 0,-1 20 0,1-20 0,-1 0 0,1 0 0,0 0 0,-21 21 0,20-21 0,1 0 0,0 20 0,-1-20 16,1 0-16,-1 0 0,1 0 0,0 21 0,20 0 0,-21-21 0,1 0 0,0 0 15,-1 0-15,1 0 0,0 0 0,-1 20 0,1-20 0,-1 0 0,1 0 0,0 0 0,-1 21 16,1-21-16,-1 0 0,1 21 0,0-21 0,-1 0 0,1 0 0,-1 0 0,1 0 0,-21 20 0,21-20 0,-1 0 16,1 0-16,0 0 0,-1 21 0,1-21 0,-1 0 0,1 0 0,0 0 0,-1 0 0,1 0 0,-1 20 0,1-20 15,0 0-15,-1 0 0,1 0 0,0 0 0,-1 0 0,1 0 0,-1 0 0,1 0 0,0 0 0,-1 0 0,1 0 16,-1 0-16,1 0 0,0 0 0,-1 0 0,1 0 0,-1 0 0,1 0 0,0 0 0,-1 0 0,1 0 0,0 0 0,-21 21 15,20-21-15,1 0 0,-1 0 0,1 0 0,0 0 0,-1 0 0,1 0 0,-1 0 0,1 0 0,0 21 0,-1-21 16,1 0-16,0 0 0,-1 20 0,1-20 0,-1 0 0,1 0 0,0 0 0,-1 0 0,1 0 0,-1 0 0,1 0 0,0 0 16,-1 0-16,1 0 0,-1 0 0,22 0 0,-22 0 0,1 0 0,0 0 0,-1 0 15,1 0-15,-1 0 0,1 0 0,0 0 0,-1 0 0,1 0 0,-1 0 0,1 0 0,0 0 0,-1 0 0,1 0 16,-1 0-16,1 0 0,0 0 0,20 0 0,-20 0 0,-1 0 0,1 0 0,-1 0 0,1 0 0,20 0 0,0 0 0,1 0 0,-22 0 16,22 0-16,-1 0 0,-21 0 0,1 0 0,0 0 0,-1 0 0,1 0 0,-1 0 15,1 0-15,0 0 0,-1 0 0,1 0 0,-1 0 0,1 0 0,0 0 0,-1 0 0,1 0 0,0 0 0,-1 0 16,1 0-16,-1 0 0,22 0 0,-22 0 0,1 0 0,-1 0 0,1 0 0,0 0 0,-1 0 0,22 0 15,-1 0-15,-21 0 0,22 0 0,-22 0 0,1 0 0,-1 0 0,1 0 0,0 0 0,20 0 0,-21 0 0,1 0 16,20 0-16,-20 0 0,20 0 0,-20 0 0,-1 0 0,1 0 0,0 0 0,-1 0 0,1 0 0,-1 0 16,22 0-16,-22 0 0,1 0 0,0 0 0,-1 0 0,1 0 0,-1 0 0,1 0 0,0 0 0,-1 0 0,1 0 0,-1 0 0,1 0 0,0 0 15,20 0-15,21 0 0,-42 0 0,1 0 0,20 0 0,-20 0 0,-1 0 0,1 0 0,0 0 0,-1 0 0,1 0 16,-1 0-16,1 0 0,0 0 0,41-20 0,-42 20 0,1 0 0,-1 0 0,1 0 0,0 0 0,-1 0 0,1 0 0,20 0 16,-20 0-16,20-21 0,-21 21 0,1 0 0,0 0 0,-1 0 0,1 0 0,20 0 0,-41-21 0,21 21 15,-1 0-15,1 0 0,0 0 0,-1 0 0,1 0 0,-1 0 0,1 0 0,20 0 0,-20-20 0,-1 20 0,1 0 16,0 0-16,-1 0 0,1 0 0,0 0 0,-1 0 0,1-21 0,20 21 0,-20-20 0,20 20 15,-21 0-15,1 0 0,0-21 0,-1 21 0,1 0 0,0-21 0,-1 21 0,1 0 0,-1 0 0,-20-20 0,21 20 16,0 0-16,-1 0 0,1 0 0,-1 0 0,1 0 0,-21-21 0,21 21 0,-1-21 0,1 21 0,-1 0 0,1 0 16,0 0-16,-21-20 0,20 20 0,1 0 0,0-21 0,-1 21 0,1 0 0,-21-20 0,20 20 0,1 0 15,-21-21-15,21 21 0,-1 0 0,1 0 0,-1 0 0,1 0 0,0 0 0,-1-21 0,1 21 16,0-20-16,-1 20 0,-20-21 0,21 21 0,-1 0 0,1-20 16,0 20-16,-1 0 0,-20-21 0,21 21 0,-1-21 0,1 21 0,0 0 0,-1 0 0,1 0 0,-1 0 0,-20-20 15,21 20-15,0 0 0,-21-21 0,20 21 0,1 0 0,0-21 0,-1 21 0,-20-20 0,21 20 0,-21-21 16,20 21-16,1 0 0,0 0 0,-1-20 0,1 20 0,-1-21 0,1 0 0,0 21 15,-21-20-15,20 20 0,1-21 0,0 0 0,-1 21 0,1-20 0,-1-1 16,1 21-16,0-20 0,-21-1 0,20 21 0,-20-21 0,21 21 0,-1-20 0,1 20 0,0 0 0,-1-21 16,1 1-16,-1 20 0,-20-21 0,21 21 0,-21-21 0,21 21 0,-1 0 0,1-20 0,-21-1 15,21 21-15,-1 0 0,1-21 0,-1 21 0,-20-20 0,21 20 0,-21-21 0,21 1 0,-1 20 16,1-21-16,-1 0 0,1 21 0,-21-20 0,21 20 0,-21-21 0,0 1 0,20 20 0,-20-21 0,21 0 16,0 1-16,-1 20 0,-20-21 0,21 21 0,-1-21 0,-20 1 0,21-1 15,-21 1-15,21 20 0,-1-21 0,1 21 0,-21-21 0,20 1 0,1 20 16,-21-21-16,0 1 0,21 20 0,-21-21 0,20 21 0,1 0 0,-21-21 0,20 21 0,-20-20 0,21 20 15,-21-21-15,21 0 0,-21 1 0,0-1 0,20 21 0,1 0 0,-21-20 16,0-1-16,21 21 0,-21-21 0,20 1 0,-20-1 0,21 21 0,-21-20 0,0-1 16,20 21-16,-20-21 0,0 1 0,0-1 0,0 0 0,0 1 15,0-1-15,21 21 0,-21-20 0,0-1 0,0 0 0,0 1 0,0-1 16,0 0-16,0 1 0,0-1 0,0 1 0,0-1 0,0 0 0,0 1 16,0-1-16,0 1 0,0-1 0,0 0 0,0 1 0,0-22 0,0 22 0,0-1 15,0 1-15,0-1 0,0 0 0,0 1 0,0-1 16,0 1-16,0-1 0,0 0 15,0 1-15,0-1 0,0 0 0,0 1 0,0-1 16,0 1-16,0-1 0,0 0 0,0 1 0,0-1 0,0 1 16,0-1-16,0 0 0,0 1 0,0-1 0,0 0 15,0 1-15,0-1 0,0 1 0,0-1 16,0 0-16,-21 21 0,21-20 0,0-1 0,-20 21 0,20-21 0,0 1 16,0-1-16,0 1 0,0-1 0,-21 21 0,21-21 0,-20 21 0,20-20 0,0-1 15,0 1-15,0-1 0,0 0 0,-21 21 0,21-20 0,-21-1 0,21 0 0,0 1 0,0-1 16,0 1-16,0-1 0,-20 0 0,20 1 0,0-1 0,0 1 0,-21 20 15,21-21-15,-21 0 0,21 1 0,0-1 0,0 0 0,-20 21 0,20-20 0,0-1 16,0 1-16,-21-1 0,21 0 0,-20 1 0,20-21 0,0 20 0,-21 21 16,21-21-16,0 1 0,-21-1 0,21 0 0,-20 21 0,20-20 0,-21-1 0,21 1 0,-20 20 0,20-21 15,0 0-15,-21 1 0,21-1 0,-21 0 0,21 1 0,-20 20 0,20-21 0,-21 1 0,1 20 0,20-21 0,-21 0 16,0 21-16,21-20 0,0-1 0,-20 1 0,-1-1 0,0 0 0,21 1 16,-20 20-16,-1-21 0,21 0 0,-20 21 0,20-20 0,0-1 0,-21 21 0,21-20 0,-21 20 0,21-21 15,-20 21-15,20-21 0,-21 21 0,21-20 0,0-1 0,-20 21 0,20-20 0,-21-1 0,0 0 16,21 1-16,-20-1 0,-1 0 0,21 1 0,-21 20 0,1 0 0,20-21 0,0 1 0,-21 20 15,21-21-15,-20 0 0,-1 1 0,0 20 0,21-21 0,-20 21 0,-1-20 0,21-1 0,0 0 0,-20 21 16,20-20-16,-21-1 0,0 21 0,1-21 0,-1 21 0,21-20 0,-20 20 0,20-21 0,0 1 0,-21 20 16,0-21-16,1 0 0,-1 21 0,0 0 0,21-20 0,-20 20 0,20-21 0,-21 1 0,1 20 15,-1 0-15,21-21 0,-21 21 0,1-21 0,20 1 0,-21 20 0,1 0 0,-1 0 0,21-21 0,-21 21 0,1 0 0,20-21 16,-21 21-16,21-20 0,-21 20 0,1 0 0,20-21 0,-21 21 0,1-20 0,-1 20 0,0 0 0,1-21 0,-21 21 0,20 0 0,0-21 0,1 21 16,20-20-16,-21 20 0,1 0 0,-22-21 0,22 0 0,-1 21 0,0 0 0,1-20 0,-1 20 0,1 0 15,20-21-15,-21 21 0,0 0 0,1 0 0,-1 0 0,1-20 0,-1 20 0,0 0 0,1 0 0,-1 0 16,21-21-16,-21 21 0,1-21 0,-1 21 0,1 0 0,-1 0 0,0 0 0,21-20 0,-20 20 0,-1 0 15,1-21-15,-1 21 0,0 0 0,1-20 0,-1 20 0,1 0 0,-1 0 0,0 0 0,1 0 0,-1 0 0,0-21 16,1 21-16,-1 0 0,1-21 0,-1 21 0,0 0 0,1-20 0,-1 20 0,1 0 0,-1 0 0,0 0 0,1 0 0,-22-21 16,22 21-16,-1 0 0,1-21 0,-1 21 0,0 0 0,1 0 0,-1 0 0,1 0 0,-1 0 0,0 0 0,1 0 0,20-20 0,-21 20 15,1 0-15,-1 0 0,0 0 0,1 0 0,-1 0 0,0 0 0,1 0 0,-1 0 16,1 0-16,-1 0 0,0 0 0,1 0 0,-1 0 0,1 0 16,-1 0-16,0 0 0,1 0 0,-1 0 0,1 0 0,-1 0 0,0-21 15,1 21-15,-1 0 0,0 0 0,1 0 0,-1 0 0,1 0 0,-1 0 16,0 0-16,1 0 0,-1 0 0,1 0 0,-1 0 0,0 0 0,1 0 0,-1 0 0,0 0 15,1-20-15,-21 20 0,20 0 0,0 0 0,1 0 0,-1 0 0,1 0 0,-1 0 0,0 0 16,1 0-16,-21 0 0,20 0 0,0 0 0,1 0 0,-22 0 0,22 0 0,-1 0 16,1 0-16,-1 0 0,0 0 0,1 0 0,-1 0 0,1 0 0,-1 0 0,0 0 0,1 0 15,-1 0-15,0 0 0,1 0 0,-21 0 0,20 0 16,0 0-16,1 0 0,-1 0 0,1 0 0,-1 0 0,0 0 0,1 0 16,-1 0-16,1 0 0,-1 0 0,0 20 0,-20-20 0,20 0 15,1 0-15,-1 0 0,1 0 0,-1 0 0,0 0 0,1 0 0,-1 0 0,1 0 0,-1 0 0,0 0 16,21 21-16,-20-21 0,-1 0 0,0 0 0,1 0 0,-1 0 0,1 0 0,-1 0 0,0 0 0,1 0 0,-1 20 0,1-20 15,-1 0-15,0 0 0,1 0 0,-1 0 0,1 0 0,-1 21 0,-20-21 0,-1 21 0,22-21 0,-1 0 0,1 0 16,-1 0-16,0 0 0,1 0 0,-1 0 0,1 0 0,-1 0 0,-20 0 0,20 0 0,0 0 16,1 0-16,-1 0 15,1 0-15,-1 0 0,0 0 0,1 0 0,-1 0 0,1 0 0,-1 0 0,0 0 0,-20 0 0,0 0 0,0 0 0,20 0 16,0 0-16,-20 0 0,0 0 0,20 0 0,-20 0 0,21 0 0,-1 0 0,0 0 0,1 0 0,-1 0 16,-20 0-16,20 0 0,1 0 0,-1 0 0,0 0 0,1 0 0,-1 0 0,1 0 0,-1 0 0,0 0 15,1 0-15,-1 0 0,1 0 0,-1 0 0,0 0 0,1 0 0,-1 0 0,0 0 0,1 0 16,-1 0-16,1 0 0,-1 0 0,0 0 0,1 0 0,-1 0 0,1 0 15,-1 0-15,0 0 0,1 0 0,-1 0 0,1 0 0,-1 0 0,0 0 0,1 0 0,-22 0 16,22 0-16,-1 0 0,1 0 0,-1 0 0,0 0 0,21 20 0,-20-20 0,-1 0 16,1 0-16,-1 0 0,0 0 0,1 0 0,-1 0 0,0 0 15,1 21-15,-1-21 0,1 0 0,-1 21 0,0-21 16,1 0-16,-1 0 0,21 20 0,-20-20 0,-1 0 0,0 0 0,21 21 0,-20-21 0,-1 0 16,1 20-16,-1-20 0,0 0 0,1 21 0,-1-21 0,0 0 0,1 0 0,-1 0 0,1 0 15,-1 21-15,0-21 0,1 0 0,-1 0 0,1 0 0,-1 0 0,21 20 0,-21-20 16,1 0-16,-1 21 0,0-21 0,1 0 0,-1 0 0,21 20 15,-20-20-15,-1 0 0,0 0 0,1 21 0,-1-21 16,1 0-16,-1 0 0,21 21 0,-21-21 0,1 0 0,-1 0 16,1 0-16,-1 0 0,0 0 0,1 0 0,-1 0 0,0 0 15,1 0-15,-1 0 0,1 0 0,-1 0 16,0 0-16,1 20 0,-1-20 0,1 0 0,-1 0 0,0 0 0,1 0 0,-1 0 16,0 0-16,1 0 0,-1 21 15,1-21-15,-1 0 0,0 0 0,1 0 63,-1 0-48,1 0 1,-1 0 109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59FEDF-B8A0-405E-9CB1-072347DEC803}" type="datetimeFigureOut">
              <a:rPr lang="zh-CN" altLang="en-US" smtClean="0"/>
              <a:t>2024/1/15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AC56E1-4092-4DD6-A1C0-06C19E820B68}" type="slidenum">
              <a:rPr lang="zh-CN" altLang="en-US" smtClean="0"/>
              <a:t>‹#›</a:t>
            </a:fld>
            <a:endParaRPr lang="zh-CN" altLang="en-US"/>
          </a:p>
        </p:txBody>
      </p:sp>
    </p:spTree>
    <p:extLst>
      <p:ext uri="{BB962C8B-B14F-4D97-AF65-F5344CB8AC3E}">
        <p14:creationId xmlns:p14="http://schemas.microsoft.com/office/powerpoint/2010/main" val="2942879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AC56E1-4092-4DD6-A1C0-06C19E820B68}" type="slidenum">
              <a:rPr lang="zh-CN" altLang="en-US" smtClean="0"/>
              <a:t>1</a:t>
            </a:fld>
            <a:endParaRPr lang="zh-CN" altLang="en-US"/>
          </a:p>
        </p:txBody>
      </p:sp>
    </p:spTree>
    <p:extLst>
      <p:ext uri="{BB962C8B-B14F-4D97-AF65-F5344CB8AC3E}">
        <p14:creationId xmlns:p14="http://schemas.microsoft.com/office/powerpoint/2010/main" val="3786186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F1F1F"/>
                </a:solidFill>
                <a:effectLst/>
                <a:latin typeface="ElsevierGulliver"/>
              </a:rPr>
              <a:t>在确认存在全 </a:t>
            </a:r>
            <a:r>
              <a:rPr lang="en-US" altLang="zh-CN" b="0" i="0" dirty="0">
                <a:solidFill>
                  <a:srgbClr val="1F1F1F"/>
                </a:solidFill>
                <a:effectLst/>
                <a:latin typeface="ElsevierGulliver"/>
              </a:rPr>
              <a:t>16S rRNA </a:t>
            </a:r>
            <a:r>
              <a:rPr lang="zh-CN" altLang="en-US" b="0" i="0" dirty="0">
                <a:solidFill>
                  <a:srgbClr val="1F1F1F"/>
                </a:solidFill>
                <a:effectLst/>
                <a:latin typeface="ElsevierGulliver"/>
              </a:rPr>
              <a:t>扩增子后，用 </a:t>
            </a:r>
            <a:r>
              <a:rPr lang="en-US" altLang="zh-CN" b="0" i="0" dirty="0" err="1">
                <a:solidFill>
                  <a:srgbClr val="1F1F1F"/>
                </a:solidFill>
                <a:effectLst/>
                <a:latin typeface="ElsevierGulliver"/>
              </a:rPr>
              <a:t>Agencourt</a:t>
            </a:r>
            <a:r>
              <a:rPr lang="en-US" altLang="zh-CN" b="0" i="0" dirty="0">
                <a:solidFill>
                  <a:srgbClr val="1F1F1F"/>
                </a:solidFill>
                <a:effectLst/>
                <a:latin typeface="ElsevierGulliver"/>
              </a:rPr>
              <a:t> </a:t>
            </a:r>
            <a:r>
              <a:rPr lang="en-US" altLang="zh-CN" b="0" i="0" dirty="0" err="1">
                <a:solidFill>
                  <a:srgbClr val="1F1F1F"/>
                </a:solidFill>
                <a:effectLst/>
                <a:latin typeface="ElsevierGulliver"/>
              </a:rPr>
              <a:t>AMPure</a:t>
            </a:r>
            <a:r>
              <a:rPr lang="en-US" altLang="zh-CN" b="0" i="0" dirty="0">
                <a:solidFill>
                  <a:srgbClr val="1F1F1F"/>
                </a:solidFill>
                <a:effectLst/>
                <a:latin typeface="ElsevierGulliver"/>
              </a:rPr>
              <a:t> XP </a:t>
            </a:r>
            <a:r>
              <a:rPr lang="zh-CN" altLang="en-US" b="0" i="0" dirty="0">
                <a:solidFill>
                  <a:srgbClr val="1F1F1F"/>
                </a:solidFill>
                <a:effectLst/>
                <a:latin typeface="ElsevierGulliver"/>
              </a:rPr>
              <a:t>磁珠（美国 </a:t>
            </a:r>
            <a:r>
              <a:rPr lang="en-US" altLang="zh-CN" b="0" i="0" dirty="0">
                <a:solidFill>
                  <a:srgbClr val="1F1F1F"/>
                </a:solidFill>
                <a:effectLst/>
                <a:latin typeface="ElsevierGulliver"/>
              </a:rPr>
              <a:t>Beckman Coulter</a:t>
            </a:r>
            <a:r>
              <a:rPr lang="zh-CN" altLang="en-US" b="0" i="0" dirty="0">
                <a:solidFill>
                  <a:srgbClr val="1F1F1F"/>
                </a:solidFill>
                <a:effectLst/>
                <a:latin typeface="ElsevierGulliver"/>
              </a:rPr>
              <a:t>）以 </a:t>
            </a:r>
            <a:r>
              <a:rPr lang="en-US" altLang="zh-CN" b="0" i="0" dirty="0">
                <a:solidFill>
                  <a:srgbClr val="1F1F1F"/>
                </a:solidFill>
                <a:effectLst/>
                <a:latin typeface="ElsevierGulliver"/>
              </a:rPr>
              <a:t>1</a:t>
            </a:r>
            <a:r>
              <a:rPr lang="zh-CN" altLang="en-US" b="0" i="0" dirty="0">
                <a:solidFill>
                  <a:srgbClr val="1F1F1F"/>
                </a:solidFill>
                <a:effectLst/>
                <a:latin typeface="ElsevierGulliver"/>
              </a:rPr>
              <a:t>：</a:t>
            </a:r>
            <a:r>
              <a:rPr lang="en-US" altLang="zh-CN" b="0" i="0" dirty="0">
                <a:solidFill>
                  <a:srgbClr val="1F1F1F"/>
                </a:solidFill>
                <a:effectLst/>
                <a:latin typeface="ElsevierGulliver"/>
              </a:rPr>
              <a:t>2 </a:t>
            </a:r>
            <a:r>
              <a:rPr lang="zh-CN" altLang="en-US" b="0" i="0" dirty="0">
                <a:solidFill>
                  <a:srgbClr val="1F1F1F"/>
                </a:solidFill>
                <a:effectLst/>
                <a:latin typeface="ElsevierGulliver"/>
              </a:rPr>
              <a:t>的样品</a:t>
            </a:r>
            <a:r>
              <a:rPr lang="en-US" altLang="zh-CN" b="0" i="0" dirty="0">
                <a:solidFill>
                  <a:srgbClr val="1F1F1F"/>
                </a:solidFill>
                <a:effectLst/>
                <a:latin typeface="ElsevierGulliver"/>
              </a:rPr>
              <a:t>-</a:t>
            </a:r>
            <a:r>
              <a:rPr lang="zh-CN" altLang="en-US" b="0" i="0" dirty="0">
                <a:solidFill>
                  <a:srgbClr val="1F1F1F"/>
                </a:solidFill>
                <a:effectLst/>
                <a:latin typeface="ElsevierGulliver"/>
              </a:rPr>
              <a:t>磁珠比例纯化 </a:t>
            </a:r>
            <a:r>
              <a:rPr lang="en-US" altLang="zh-CN" b="0" i="0" dirty="0">
                <a:solidFill>
                  <a:srgbClr val="1F1F1F"/>
                </a:solidFill>
                <a:effectLst/>
                <a:latin typeface="ElsevierGulliver"/>
              </a:rPr>
              <a:t>PCR </a:t>
            </a:r>
            <a:r>
              <a:rPr lang="zh-CN" altLang="en-US" b="0" i="0" dirty="0">
                <a:solidFill>
                  <a:srgbClr val="1F1F1F"/>
                </a:solidFill>
                <a:effectLst/>
                <a:latin typeface="ElsevierGulliver"/>
              </a:rPr>
              <a:t>产物。将混合物在室温下孵育</a:t>
            </a:r>
            <a:r>
              <a:rPr lang="en-US" altLang="zh-CN" b="0" i="0" dirty="0">
                <a:solidFill>
                  <a:srgbClr val="1F1F1F"/>
                </a:solidFill>
                <a:effectLst/>
                <a:latin typeface="ElsevierGulliver"/>
              </a:rPr>
              <a:t>5</a:t>
            </a:r>
            <a:r>
              <a:rPr lang="zh-CN" altLang="en-US" b="0" i="0" dirty="0">
                <a:solidFill>
                  <a:srgbClr val="1F1F1F"/>
                </a:solidFill>
                <a:effectLst/>
                <a:latin typeface="ElsevierGulliver"/>
              </a:rPr>
              <a:t>分钟，并将样品置于磁力架中进行乙醇洗涤（新鲜制备的</a:t>
            </a:r>
            <a:r>
              <a:rPr lang="en-US" altLang="zh-CN" b="0" i="0" dirty="0">
                <a:solidFill>
                  <a:srgbClr val="1F1F1F"/>
                </a:solidFill>
                <a:effectLst/>
                <a:latin typeface="ElsevierGulliver"/>
              </a:rPr>
              <a:t>70%</a:t>
            </a:r>
            <a:r>
              <a:rPr lang="zh-CN" altLang="en-US" b="0" i="0" dirty="0">
                <a:solidFill>
                  <a:srgbClr val="1F1F1F"/>
                </a:solidFill>
                <a:effectLst/>
                <a:latin typeface="ElsevierGulliver"/>
              </a:rPr>
              <a:t>）。将洗涤后的混合物重悬于超纯灭菌水中，将纯化产物置于磁性支架中，将其与珠子分离。纯化的扩增子用作模板，按照制造商的 </a:t>
            </a:r>
            <a:r>
              <a:rPr lang="en-US" altLang="zh-CN" b="0" i="0" dirty="0">
                <a:solidFill>
                  <a:srgbClr val="1F1F1F"/>
                </a:solidFill>
                <a:effectLst/>
                <a:latin typeface="ElsevierGulliver"/>
              </a:rPr>
              <a:t>1D </a:t>
            </a:r>
            <a:r>
              <a:rPr lang="zh-CN" altLang="en-US" b="0" i="0" dirty="0">
                <a:solidFill>
                  <a:srgbClr val="1F1F1F"/>
                </a:solidFill>
                <a:effectLst/>
                <a:latin typeface="ElsevierGulliver"/>
              </a:rPr>
              <a:t>测序策略说明，使用 </a:t>
            </a:r>
            <a:r>
              <a:rPr lang="en-US" altLang="zh-CN" b="0" i="0" dirty="0">
                <a:solidFill>
                  <a:srgbClr val="1F1F1F"/>
                </a:solidFill>
                <a:effectLst/>
                <a:latin typeface="ElsevierGulliver"/>
              </a:rPr>
              <a:t>16S </a:t>
            </a:r>
            <a:r>
              <a:rPr lang="zh-CN" altLang="en-US" b="0" i="0" dirty="0">
                <a:solidFill>
                  <a:srgbClr val="1F1F1F"/>
                </a:solidFill>
                <a:effectLst/>
                <a:latin typeface="ElsevierGulliver"/>
              </a:rPr>
              <a:t>条形码试剂盒（</a:t>
            </a:r>
            <a:r>
              <a:rPr lang="en-US" altLang="zh-CN" b="0" i="0" dirty="0">
                <a:solidFill>
                  <a:srgbClr val="1F1F1F"/>
                </a:solidFill>
                <a:effectLst/>
                <a:latin typeface="ElsevierGulliver"/>
              </a:rPr>
              <a:t>SQK-RAB204</a:t>
            </a:r>
            <a:r>
              <a:rPr lang="zh-CN" altLang="en-US" b="0" i="0" dirty="0">
                <a:solidFill>
                  <a:srgbClr val="1F1F1F"/>
                </a:solidFill>
                <a:effectLst/>
                <a:latin typeface="ElsevierGulliver"/>
              </a:rPr>
              <a:t>，</a:t>
            </a:r>
            <a:r>
              <a:rPr lang="en-US" altLang="zh-CN" b="0" i="0" dirty="0">
                <a:solidFill>
                  <a:srgbClr val="1F1F1F"/>
                </a:solidFill>
                <a:effectLst/>
                <a:latin typeface="ElsevierGulliver"/>
              </a:rPr>
              <a:t>Oxford Nanopore Technologies</a:t>
            </a:r>
            <a:r>
              <a:rPr lang="zh-CN" altLang="en-US" b="0" i="0" dirty="0">
                <a:solidFill>
                  <a:srgbClr val="1F1F1F"/>
                </a:solidFill>
                <a:effectLst/>
                <a:latin typeface="ElsevierGulliver"/>
              </a:rPr>
              <a:t>，</a:t>
            </a:r>
            <a:r>
              <a:rPr lang="en-US" altLang="zh-CN" b="0" i="0" dirty="0">
                <a:solidFill>
                  <a:srgbClr val="1F1F1F"/>
                </a:solidFill>
                <a:effectLst/>
                <a:latin typeface="ElsevierGulliver"/>
              </a:rPr>
              <a:t>UK</a:t>
            </a:r>
            <a:r>
              <a:rPr lang="zh-CN" altLang="en-US" b="0" i="0" dirty="0">
                <a:solidFill>
                  <a:srgbClr val="1F1F1F"/>
                </a:solidFill>
                <a:effectLst/>
                <a:latin typeface="ElsevierGulliver"/>
              </a:rPr>
              <a:t>）进行文库合成。将纯化的 </a:t>
            </a:r>
            <a:r>
              <a:rPr lang="en-US" altLang="zh-CN" b="0" i="0" dirty="0">
                <a:solidFill>
                  <a:srgbClr val="1F1F1F"/>
                </a:solidFill>
                <a:effectLst/>
                <a:latin typeface="ElsevierGulliver"/>
              </a:rPr>
              <a:t>16S </a:t>
            </a:r>
            <a:r>
              <a:rPr lang="zh-CN" altLang="en-US" b="0" i="0" dirty="0">
                <a:solidFill>
                  <a:srgbClr val="1F1F1F"/>
                </a:solidFill>
                <a:effectLst/>
                <a:latin typeface="ElsevierGulliver"/>
              </a:rPr>
              <a:t>扩增子相应地与条形码混合，并使用 </a:t>
            </a:r>
            <a:r>
              <a:rPr lang="en-US" altLang="zh-CN" b="0" i="0" dirty="0" err="1">
                <a:solidFill>
                  <a:srgbClr val="1F1F1F"/>
                </a:solidFill>
                <a:effectLst/>
                <a:latin typeface="ElsevierGulliver"/>
              </a:rPr>
              <a:t>LongAmp</a:t>
            </a:r>
            <a:r>
              <a:rPr lang="en-US" altLang="zh-CN" b="0" i="0" dirty="0">
                <a:solidFill>
                  <a:srgbClr val="1F1F1F"/>
                </a:solidFill>
                <a:effectLst/>
                <a:latin typeface="ElsevierGulliver"/>
              </a:rPr>
              <a:t> Taq </a:t>
            </a:r>
            <a:r>
              <a:rPr lang="zh-CN" altLang="en-US" b="0" i="0" dirty="0">
                <a:solidFill>
                  <a:srgbClr val="1F1F1F"/>
                </a:solidFill>
                <a:effectLst/>
                <a:latin typeface="ElsevierGulliver"/>
              </a:rPr>
              <a:t>聚合酶（</a:t>
            </a:r>
            <a:r>
              <a:rPr lang="en-US" altLang="zh-CN" b="0" i="0" dirty="0">
                <a:solidFill>
                  <a:srgbClr val="1F1F1F"/>
                </a:solidFill>
                <a:effectLst/>
                <a:latin typeface="ElsevierGulliver"/>
              </a:rPr>
              <a:t>New England Biolabs</a:t>
            </a:r>
            <a:r>
              <a:rPr lang="zh-CN" altLang="en-US" b="0" i="0" dirty="0">
                <a:solidFill>
                  <a:srgbClr val="1F1F1F"/>
                </a:solidFill>
                <a:effectLst/>
                <a:latin typeface="ElsevierGulliver"/>
              </a:rPr>
              <a:t>，</a:t>
            </a:r>
            <a:r>
              <a:rPr lang="en-US" altLang="zh-CN" b="0" i="0" dirty="0">
                <a:solidFill>
                  <a:srgbClr val="1F1F1F"/>
                </a:solidFill>
                <a:effectLst/>
                <a:latin typeface="ElsevierGulliver"/>
              </a:rPr>
              <a:t>USA</a:t>
            </a:r>
            <a:r>
              <a:rPr lang="zh-CN" altLang="en-US" b="0" i="0" dirty="0">
                <a:solidFill>
                  <a:srgbClr val="1F1F1F"/>
                </a:solidFill>
                <a:effectLst/>
                <a:latin typeface="ElsevierGulliver"/>
              </a:rPr>
              <a:t>）。</a:t>
            </a:r>
            <a:r>
              <a:rPr lang="en-US" altLang="zh-CN" b="0" i="0" dirty="0">
                <a:solidFill>
                  <a:srgbClr val="1F1F1F"/>
                </a:solidFill>
                <a:effectLst/>
                <a:latin typeface="ElsevierGulliver"/>
              </a:rPr>
              <a:t>PCR</a:t>
            </a:r>
            <a:r>
              <a:rPr lang="zh-CN" altLang="en-US" b="0" i="0" dirty="0">
                <a:solidFill>
                  <a:srgbClr val="1F1F1F"/>
                </a:solidFill>
                <a:effectLst/>
                <a:latin typeface="ElsevierGulliver"/>
              </a:rPr>
              <a:t>的最终反应体积为</a:t>
            </a:r>
            <a:r>
              <a:rPr lang="en-US" altLang="zh-CN" b="0" i="0" dirty="0">
                <a:solidFill>
                  <a:srgbClr val="1F1F1F"/>
                </a:solidFill>
                <a:effectLst/>
                <a:latin typeface="ElsevierGulliver"/>
              </a:rPr>
              <a:t>50 </a:t>
            </a:r>
            <a:r>
              <a:rPr lang="el-GR" altLang="zh-CN" b="0" i="0" dirty="0">
                <a:solidFill>
                  <a:srgbClr val="1F1F1F"/>
                </a:solidFill>
                <a:effectLst/>
                <a:latin typeface="ElsevierGulliver"/>
              </a:rPr>
              <a:t>μ</a:t>
            </a:r>
            <a:r>
              <a:rPr lang="en-US" altLang="zh-CN" b="0" i="0" dirty="0">
                <a:solidFill>
                  <a:srgbClr val="1F1F1F"/>
                </a:solidFill>
                <a:effectLst/>
                <a:latin typeface="ElsevierGulliver"/>
              </a:rPr>
              <a:t>L</a:t>
            </a:r>
            <a:r>
              <a:rPr lang="zh-CN" altLang="en-US" b="0" i="0" dirty="0">
                <a:solidFill>
                  <a:srgbClr val="1F1F1F"/>
                </a:solidFill>
                <a:effectLst/>
                <a:latin typeface="ElsevierGulliver"/>
              </a:rPr>
              <a:t>。用</a:t>
            </a:r>
            <a:r>
              <a:rPr lang="en-US" altLang="zh-CN" b="0" i="0" dirty="0" err="1">
                <a:solidFill>
                  <a:srgbClr val="1F1F1F"/>
                </a:solidFill>
                <a:effectLst/>
                <a:latin typeface="ElsevierGulliver"/>
              </a:rPr>
              <a:t>Agencourt</a:t>
            </a:r>
            <a:r>
              <a:rPr lang="en-US" altLang="zh-CN" b="0" i="0" dirty="0">
                <a:solidFill>
                  <a:srgbClr val="1F1F1F"/>
                </a:solidFill>
                <a:effectLst/>
                <a:latin typeface="ElsevierGulliver"/>
              </a:rPr>
              <a:t> </a:t>
            </a:r>
            <a:r>
              <a:rPr lang="en-US" altLang="zh-CN" b="0" i="0" dirty="0" err="1">
                <a:solidFill>
                  <a:srgbClr val="1F1F1F"/>
                </a:solidFill>
                <a:effectLst/>
                <a:latin typeface="ElsevierGulliver"/>
              </a:rPr>
              <a:t>AMPure</a:t>
            </a:r>
            <a:r>
              <a:rPr lang="en-US" altLang="zh-CN" b="0" i="0" dirty="0">
                <a:solidFill>
                  <a:srgbClr val="1F1F1F"/>
                </a:solidFill>
                <a:effectLst/>
                <a:latin typeface="ElsevierGulliver"/>
              </a:rPr>
              <a:t> XP</a:t>
            </a:r>
            <a:r>
              <a:rPr lang="zh-CN" altLang="en-US" b="0" i="0" dirty="0">
                <a:solidFill>
                  <a:srgbClr val="1F1F1F"/>
                </a:solidFill>
                <a:effectLst/>
                <a:latin typeface="ElsevierGulliver"/>
              </a:rPr>
              <a:t>磁珠再次纯化</a:t>
            </a:r>
            <a:r>
              <a:rPr lang="en-US" altLang="zh-CN" b="0" i="0" dirty="0">
                <a:solidFill>
                  <a:srgbClr val="1F1F1F"/>
                </a:solidFill>
                <a:effectLst/>
                <a:latin typeface="ElsevierGulliver"/>
              </a:rPr>
              <a:t>PCR</a:t>
            </a:r>
            <a:r>
              <a:rPr lang="zh-CN" altLang="en-US" b="0" i="0" dirty="0">
                <a:solidFill>
                  <a:srgbClr val="1F1F1F"/>
                </a:solidFill>
                <a:effectLst/>
                <a:latin typeface="ElsevierGulliver"/>
              </a:rPr>
              <a:t>产物，并在</a:t>
            </a:r>
            <a:r>
              <a:rPr lang="en-US" altLang="zh-CN" b="0" i="0" dirty="0" err="1">
                <a:solidFill>
                  <a:srgbClr val="1F1F1F"/>
                </a:solidFill>
                <a:effectLst/>
                <a:latin typeface="ElsevierGulliver"/>
              </a:rPr>
              <a:t>HulaMixer</a:t>
            </a:r>
            <a:r>
              <a:rPr lang="zh-CN" altLang="en-US" b="0" i="0" dirty="0">
                <a:solidFill>
                  <a:srgbClr val="1F1F1F"/>
                </a:solidFill>
                <a:effectLst/>
                <a:latin typeface="ElsevierGulliver"/>
              </a:rPr>
              <a:t>中孵育</a:t>
            </a:r>
            <a:r>
              <a:rPr lang="en-US" altLang="zh-CN" b="0" i="0" dirty="0">
                <a:solidFill>
                  <a:srgbClr val="1F1F1F"/>
                </a:solidFill>
                <a:effectLst/>
                <a:latin typeface="ElsevierGulliver"/>
              </a:rPr>
              <a:t>5</a:t>
            </a:r>
            <a:r>
              <a:rPr lang="zh-CN" altLang="en-US" b="0" i="0" dirty="0">
                <a:solidFill>
                  <a:srgbClr val="1F1F1F"/>
                </a:solidFill>
                <a:effectLst/>
                <a:latin typeface="ElsevierGulliver"/>
              </a:rPr>
              <a:t>分钟。磁珠洗涤步骤后，将纯化产物在</a:t>
            </a:r>
            <a:r>
              <a:rPr lang="en-US" altLang="zh-CN" b="0" i="0" dirty="0">
                <a:solidFill>
                  <a:srgbClr val="1F1F1F"/>
                </a:solidFill>
                <a:effectLst/>
                <a:latin typeface="ElsevierGulliver"/>
              </a:rPr>
              <a:t>10 </a:t>
            </a:r>
            <a:r>
              <a:rPr lang="el-GR" altLang="zh-CN" b="0" i="0" dirty="0">
                <a:solidFill>
                  <a:srgbClr val="1F1F1F"/>
                </a:solidFill>
                <a:effectLst/>
                <a:latin typeface="ElsevierGulliver"/>
              </a:rPr>
              <a:t>μ</a:t>
            </a:r>
            <a:r>
              <a:rPr lang="en-US" altLang="zh-CN" b="0" i="0" dirty="0">
                <a:solidFill>
                  <a:srgbClr val="1F1F1F"/>
                </a:solidFill>
                <a:effectLst/>
                <a:latin typeface="ElsevierGulliver"/>
              </a:rPr>
              <a:t>L</a:t>
            </a:r>
            <a:r>
              <a:rPr lang="zh-CN" altLang="en-US" b="0" i="0" dirty="0">
                <a:solidFill>
                  <a:srgbClr val="1F1F1F"/>
                </a:solidFill>
                <a:effectLst/>
                <a:latin typeface="ElsevierGulliver"/>
              </a:rPr>
              <a:t>洗脱缓冲液（</a:t>
            </a:r>
            <a:r>
              <a:rPr lang="en-US" altLang="zh-CN" b="0" i="0" dirty="0">
                <a:solidFill>
                  <a:srgbClr val="1F1F1F"/>
                </a:solidFill>
                <a:effectLst/>
                <a:latin typeface="ElsevierGulliver"/>
              </a:rPr>
              <a:t>10 mM Tris-HCl pH 8.0</a:t>
            </a:r>
            <a:r>
              <a:rPr lang="zh-CN" altLang="en-US" b="0" i="0" dirty="0">
                <a:solidFill>
                  <a:srgbClr val="1F1F1F"/>
                </a:solidFill>
                <a:effectLst/>
                <a:latin typeface="ElsevierGulliver"/>
              </a:rPr>
              <a:t>，含</a:t>
            </a:r>
            <a:r>
              <a:rPr lang="en-US" altLang="zh-CN" b="0" i="0" dirty="0">
                <a:solidFill>
                  <a:srgbClr val="1F1F1F"/>
                </a:solidFill>
                <a:effectLst/>
                <a:latin typeface="ElsevierGulliver"/>
              </a:rPr>
              <a:t>50 mM NaCl</a:t>
            </a:r>
            <a:r>
              <a:rPr lang="zh-CN" altLang="en-US" b="0" i="0" dirty="0">
                <a:solidFill>
                  <a:srgbClr val="1F1F1F"/>
                </a:solidFill>
                <a:effectLst/>
                <a:latin typeface="ElsevierGulliver"/>
              </a:rPr>
              <a:t>）中洗脱。</a:t>
            </a:r>
            <a:endParaRPr lang="en-US" altLang="zh-CN" b="0" i="0" dirty="0">
              <a:solidFill>
                <a:srgbClr val="1F1F1F"/>
              </a:solidFill>
              <a:effectLst/>
              <a:latin typeface="ElsevierGulliver"/>
            </a:endParaRPr>
          </a:p>
          <a:p>
            <a:endParaRPr lang="en-US" altLang="zh-CN" b="0" i="0" dirty="0">
              <a:solidFill>
                <a:srgbClr val="1F1F1F"/>
              </a:solidFill>
              <a:effectLst/>
              <a:latin typeface="ElsevierGulliver"/>
            </a:endParaRPr>
          </a:p>
          <a:p>
            <a:r>
              <a:rPr lang="zh-CN" altLang="en-US" b="0" i="0" dirty="0">
                <a:solidFill>
                  <a:srgbClr val="374151"/>
                </a:solidFill>
                <a:effectLst/>
                <a:latin typeface="Söhne"/>
              </a:rPr>
              <a:t>废水样本的</a:t>
            </a:r>
            <a:r>
              <a:rPr lang="en-US" altLang="zh-CN" b="0" i="0" dirty="0">
                <a:solidFill>
                  <a:srgbClr val="374151"/>
                </a:solidFill>
                <a:effectLst/>
                <a:latin typeface="Söhne"/>
              </a:rPr>
              <a:t>DNA</a:t>
            </a:r>
            <a:r>
              <a:rPr lang="zh-CN" altLang="en-US" b="0" i="0" dirty="0">
                <a:solidFill>
                  <a:srgbClr val="374151"/>
                </a:solidFill>
                <a:effectLst/>
                <a:latin typeface="Söhne"/>
              </a:rPr>
              <a:t>测序和宏基因组分析的数据</a:t>
            </a:r>
            <a:endParaRPr lang="en-US" altLang="zh-CN" b="0" i="0" dirty="0">
              <a:solidFill>
                <a:srgbClr val="1F1F1F"/>
              </a:solidFill>
              <a:effectLst/>
              <a:latin typeface="ElsevierGulliver"/>
            </a:endParaRPr>
          </a:p>
        </p:txBody>
      </p:sp>
      <p:sp>
        <p:nvSpPr>
          <p:cNvPr id="4" name="灯片编号占位符 3"/>
          <p:cNvSpPr>
            <a:spLocks noGrp="1"/>
          </p:cNvSpPr>
          <p:nvPr>
            <p:ph type="sldNum" sz="quarter" idx="5"/>
          </p:nvPr>
        </p:nvSpPr>
        <p:spPr/>
        <p:txBody>
          <a:bodyPr/>
          <a:lstStyle/>
          <a:p>
            <a:fld id="{2BAC56E1-4092-4DD6-A1C0-06C19E820B68}" type="slidenum">
              <a:rPr lang="zh-CN" altLang="en-US" smtClean="0"/>
              <a:t>5</a:t>
            </a:fld>
            <a:endParaRPr lang="zh-CN" altLang="en-US"/>
          </a:p>
        </p:txBody>
      </p:sp>
    </p:spTree>
    <p:extLst>
      <p:ext uri="{BB962C8B-B14F-4D97-AF65-F5344CB8AC3E}">
        <p14:creationId xmlns:p14="http://schemas.microsoft.com/office/powerpoint/2010/main" val="3221430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mj-lt"/>
              <a:buAutoNum type="arabicPeriod"/>
            </a:pPr>
            <a:r>
              <a:rPr lang="zh-CN" altLang="en-US" b="1" i="0" dirty="0">
                <a:solidFill>
                  <a:srgbClr val="374151"/>
                </a:solidFill>
                <a:effectLst/>
                <a:latin typeface="Söhne"/>
              </a:rPr>
              <a:t>质粒</a:t>
            </a:r>
            <a:r>
              <a:rPr lang="en-US" altLang="zh-CN" b="1" i="0" dirty="0">
                <a:solidFill>
                  <a:srgbClr val="374151"/>
                </a:solidFill>
                <a:effectLst/>
                <a:latin typeface="Söhne"/>
              </a:rPr>
              <a:t>DNA</a:t>
            </a:r>
            <a:r>
              <a:rPr lang="zh-CN" altLang="en-US" b="1" i="0" dirty="0">
                <a:solidFill>
                  <a:srgbClr val="374151"/>
                </a:solidFill>
                <a:effectLst/>
                <a:latin typeface="Söhne"/>
              </a:rPr>
              <a:t>隔离</a:t>
            </a:r>
            <a:r>
              <a:rPr lang="zh-CN" altLang="en-US" b="0" i="0" dirty="0">
                <a:solidFill>
                  <a:srgbClr val="374151"/>
                </a:solidFill>
                <a:effectLst/>
                <a:latin typeface="Söhne"/>
              </a:rPr>
              <a:t>：首先进行了优化的质粒</a:t>
            </a:r>
            <a:r>
              <a:rPr lang="en-US" altLang="zh-CN" b="0" i="0" dirty="0">
                <a:solidFill>
                  <a:srgbClr val="374151"/>
                </a:solidFill>
                <a:effectLst/>
                <a:latin typeface="Söhne"/>
              </a:rPr>
              <a:t>DNA</a:t>
            </a:r>
            <a:r>
              <a:rPr lang="zh-CN" altLang="en-US" b="0" i="0" dirty="0">
                <a:solidFill>
                  <a:srgbClr val="374151"/>
                </a:solidFill>
                <a:effectLst/>
                <a:latin typeface="Söhne"/>
              </a:rPr>
              <a:t>隔离流程，随后是质粒安全的</a:t>
            </a:r>
            <a:r>
              <a:rPr lang="en-US" altLang="zh-CN" b="0" i="0" dirty="0">
                <a:solidFill>
                  <a:srgbClr val="374151"/>
                </a:solidFill>
                <a:effectLst/>
                <a:latin typeface="Söhne"/>
              </a:rPr>
              <a:t>DNase</a:t>
            </a:r>
            <a:r>
              <a:rPr lang="zh-CN" altLang="en-US" b="0" i="0" dirty="0">
                <a:solidFill>
                  <a:srgbClr val="374151"/>
                </a:solidFill>
                <a:effectLst/>
                <a:latin typeface="Söhne"/>
              </a:rPr>
              <a:t>处理和多次位点特异性扩增（</a:t>
            </a:r>
            <a:r>
              <a:rPr lang="en-US" altLang="zh-CN" b="0" i="0" dirty="0">
                <a:solidFill>
                  <a:srgbClr val="374151"/>
                </a:solidFill>
                <a:effectLst/>
                <a:latin typeface="Söhne"/>
              </a:rPr>
              <a:t>MDA</a:t>
            </a:r>
            <a:r>
              <a:rPr lang="zh-CN" altLang="en-US" b="0" i="0" dirty="0">
                <a:solidFill>
                  <a:srgbClr val="374151"/>
                </a:solidFill>
                <a:effectLst/>
                <a:latin typeface="Söhne"/>
              </a:rPr>
              <a:t>），以获得足够的质粒</a:t>
            </a:r>
            <a:r>
              <a:rPr lang="en-US" altLang="zh-CN" b="0" i="0" dirty="0">
                <a:solidFill>
                  <a:srgbClr val="374151"/>
                </a:solidFill>
                <a:effectLst/>
                <a:latin typeface="Söhne"/>
              </a:rPr>
              <a:t>DNA</a:t>
            </a:r>
            <a:r>
              <a:rPr lang="zh-CN" altLang="en-US" b="0" i="0" dirty="0">
                <a:solidFill>
                  <a:srgbClr val="374151"/>
                </a:solidFill>
                <a:effectLst/>
                <a:latin typeface="Söhne"/>
              </a:rPr>
              <a:t>进行</a:t>
            </a:r>
            <a:r>
              <a:rPr lang="en-US" altLang="zh-CN" b="0" i="0" dirty="0">
                <a:solidFill>
                  <a:srgbClr val="374151"/>
                </a:solidFill>
                <a:effectLst/>
                <a:latin typeface="Söhne"/>
              </a:rPr>
              <a:t>Oxford Nanopore</a:t>
            </a:r>
            <a:r>
              <a:rPr lang="zh-CN" altLang="en-US" b="0" i="0" dirty="0">
                <a:solidFill>
                  <a:srgbClr val="374151"/>
                </a:solidFill>
                <a:effectLst/>
                <a:latin typeface="Söhne"/>
              </a:rPr>
              <a:t>测序​​。</a:t>
            </a:r>
          </a:p>
          <a:p>
            <a:pPr algn="l">
              <a:buFont typeface="+mj-lt"/>
              <a:buAutoNum type="arabicPeriod"/>
            </a:pPr>
            <a:r>
              <a:rPr lang="en-US" altLang="zh-CN" b="1" i="0" dirty="0">
                <a:solidFill>
                  <a:srgbClr val="374151"/>
                </a:solidFill>
                <a:effectLst/>
                <a:latin typeface="Söhne"/>
              </a:rPr>
              <a:t>DNA</a:t>
            </a:r>
            <a:r>
              <a:rPr lang="zh-CN" altLang="en-US" b="1" i="0" dirty="0">
                <a:solidFill>
                  <a:srgbClr val="374151"/>
                </a:solidFill>
                <a:effectLst/>
                <a:latin typeface="Söhne"/>
              </a:rPr>
              <a:t>无碎片化处理</a:t>
            </a:r>
            <a:r>
              <a:rPr lang="zh-CN" altLang="en-US" b="0" i="0" dirty="0">
                <a:solidFill>
                  <a:srgbClr val="374151"/>
                </a:solidFill>
                <a:effectLst/>
                <a:latin typeface="Söhne"/>
              </a:rPr>
              <a:t>：使用</a:t>
            </a:r>
            <a:r>
              <a:rPr lang="en-US" altLang="zh-CN" b="0" i="0" dirty="0">
                <a:solidFill>
                  <a:srgbClr val="374151"/>
                </a:solidFill>
                <a:effectLst/>
                <a:latin typeface="Söhne"/>
              </a:rPr>
              <a:t>1</a:t>
            </a:r>
            <a:r>
              <a:rPr lang="zh-CN" altLang="en-US" b="0" i="0" dirty="0">
                <a:solidFill>
                  <a:srgbClr val="374151"/>
                </a:solidFill>
                <a:effectLst/>
                <a:latin typeface="Söhne"/>
              </a:rPr>
              <a:t>毫克的质粒</a:t>
            </a:r>
            <a:r>
              <a:rPr lang="en-US" altLang="zh-CN" b="0" i="0" dirty="0">
                <a:solidFill>
                  <a:srgbClr val="374151"/>
                </a:solidFill>
                <a:effectLst/>
                <a:latin typeface="Söhne"/>
              </a:rPr>
              <a:t>DNA</a:t>
            </a:r>
            <a:r>
              <a:rPr lang="zh-CN" altLang="en-US" b="0" i="0" dirty="0">
                <a:solidFill>
                  <a:srgbClr val="374151"/>
                </a:solidFill>
                <a:effectLst/>
                <a:latin typeface="Söhne"/>
              </a:rPr>
              <a:t>混合</a:t>
            </a:r>
            <a:r>
              <a:rPr lang="en-US" altLang="zh-CN" b="0" i="0" dirty="0">
                <a:solidFill>
                  <a:srgbClr val="374151"/>
                </a:solidFill>
                <a:effectLst/>
                <a:latin typeface="Söhne"/>
              </a:rPr>
              <a:t>45</a:t>
            </a:r>
            <a:r>
              <a:rPr lang="zh-CN" altLang="en-US" b="0" i="0" dirty="0">
                <a:solidFill>
                  <a:srgbClr val="374151"/>
                </a:solidFill>
                <a:effectLst/>
                <a:latin typeface="Söhne"/>
              </a:rPr>
              <a:t>毫升缓冲液进行图书馆准备，</a:t>
            </a:r>
            <a:r>
              <a:rPr lang="en-US" altLang="zh-CN" b="0" i="0" dirty="0">
                <a:solidFill>
                  <a:srgbClr val="374151"/>
                </a:solidFill>
                <a:effectLst/>
                <a:latin typeface="Söhne"/>
              </a:rPr>
              <a:t>DNA</a:t>
            </a:r>
            <a:r>
              <a:rPr lang="zh-CN" altLang="en-US" b="0" i="0" dirty="0">
                <a:solidFill>
                  <a:srgbClr val="374151"/>
                </a:solidFill>
                <a:effectLst/>
                <a:latin typeface="Söhne"/>
              </a:rPr>
              <a:t>未进行碎片化处理​​。</a:t>
            </a:r>
          </a:p>
          <a:p>
            <a:pPr algn="l">
              <a:buFont typeface="+mj-lt"/>
              <a:buAutoNum type="arabicPeriod"/>
            </a:pPr>
            <a:r>
              <a:rPr lang="zh-CN" altLang="en-US" b="1" i="0" dirty="0">
                <a:solidFill>
                  <a:srgbClr val="374151"/>
                </a:solidFill>
                <a:effectLst/>
                <a:latin typeface="Söhne"/>
              </a:rPr>
              <a:t>末端修复和</a:t>
            </a:r>
            <a:r>
              <a:rPr lang="en-US" altLang="zh-CN" b="1" i="0" dirty="0" err="1">
                <a:solidFill>
                  <a:srgbClr val="374151"/>
                </a:solidFill>
                <a:effectLst/>
                <a:latin typeface="Söhne"/>
              </a:rPr>
              <a:t>dA</a:t>
            </a:r>
            <a:r>
              <a:rPr lang="zh-CN" altLang="en-US" b="1" i="0" dirty="0">
                <a:solidFill>
                  <a:srgbClr val="374151"/>
                </a:solidFill>
                <a:effectLst/>
                <a:latin typeface="Söhne"/>
              </a:rPr>
              <a:t>尾化</a:t>
            </a:r>
            <a:r>
              <a:rPr lang="zh-CN" altLang="en-US" b="0" i="0" dirty="0">
                <a:solidFill>
                  <a:srgbClr val="374151"/>
                </a:solidFill>
                <a:effectLst/>
                <a:latin typeface="Söhne"/>
              </a:rPr>
              <a:t>：使用</a:t>
            </a:r>
            <a:r>
              <a:rPr lang="en-US" altLang="zh-CN" b="0" i="0" dirty="0" err="1">
                <a:solidFill>
                  <a:srgbClr val="374151"/>
                </a:solidFill>
                <a:effectLst/>
                <a:latin typeface="Söhne"/>
              </a:rPr>
              <a:t>NEBNext</a:t>
            </a:r>
            <a:r>
              <a:rPr lang="en-US" altLang="zh-CN" b="0" i="0" dirty="0">
                <a:solidFill>
                  <a:srgbClr val="374151"/>
                </a:solidFill>
                <a:effectLst/>
                <a:latin typeface="Söhne"/>
              </a:rPr>
              <a:t> FFPE</a:t>
            </a:r>
            <a:r>
              <a:rPr lang="zh-CN" altLang="en-US" b="0" i="0" dirty="0">
                <a:solidFill>
                  <a:srgbClr val="374151"/>
                </a:solidFill>
                <a:effectLst/>
                <a:latin typeface="Söhne"/>
              </a:rPr>
              <a:t>修复混合物和</a:t>
            </a:r>
            <a:r>
              <a:rPr lang="en-US" altLang="zh-CN" b="0" i="0" dirty="0" err="1">
                <a:solidFill>
                  <a:srgbClr val="374151"/>
                </a:solidFill>
                <a:effectLst/>
                <a:latin typeface="Söhne"/>
              </a:rPr>
              <a:t>NEBNext</a:t>
            </a:r>
            <a:r>
              <a:rPr lang="en-US" altLang="zh-CN" b="0" i="0" dirty="0">
                <a:solidFill>
                  <a:srgbClr val="374151"/>
                </a:solidFill>
                <a:effectLst/>
                <a:latin typeface="Söhne"/>
              </a:rPr>
              <a:t> Ultra II</a:t>
            </a:r>
            <a:r>
              <a:rPr lang="zh-CN" altLang="en-US" b="0" i="0" dirty="0">
                <a:solidFill>
                  <a:srgbClr val="374151"/>
                </a:solidFill>
                <a:effectLst/>
                <a:latin typeface="Söhne"/>
              </a:rPr>
              <a:t>末端修复</a:t>
            </a:r>
            <a:r>
              <a:rPr lang="en-US" altLang="zh-CN" b="0" i="0" dirty="0">
                <a:solidFill>
                  <a:srgbClr val="374151"/>
                </a:solidFill>
                <a:effectLst/>
                <a:latin typeface="Söhne"/>
              </a:rPr>
              <a:t>/</a:t>
            </a:r>
            <a:r>
              <a:rPr lang="en-US" altLang="zh-CN" b="0" i="0" dirty="0" err="1">
                <a:solidFill>
                  <a:srgbClr val="374151"/>
                </a:solidFill>
                <a:effectLst/>
                <a:latin typeface="Söhne"/>
              </a:rPr>
              <a:t>dA</a:t>
            </a:r>
            <a:r>
              <a:rPr lang="zh-CN" altLang="en-US" b="0" i="0" dirty="0">
                <a:solidFill>
                  <a:srgbClr val="374151"/>
                </a:solidFill>
                <a:effectLst/>
                <a:latin typeface="Söhne"/>
              </a:rPr>
              <a:t>尾化模块进行末端修复和</a:t>
            </a:r>
            <a:r>
              <a:rPr lang="en-US" altLang="zh-CN" b="0" i="0" dirty="0" err="1">
                <a:solidFill>
                  <a:srgbClr val="374151"/>
                </a:solidFill>
                <a:effectLst/>
                <a:latin typeface="Söhne"/>
              </a:rPr>
              <a:t>dA</a:t>
            </a:r>
            <a:r>
              <a:rPr lang="zh-CN" altLang="en-US" b="0" i="0" dirty="0">
                <a:solidFill>
                  <a:srgbClr val="374151"/>
                </a:solidFill>
                <a:effectLst/>
                <a:latin typeface="Söhne"/>
              </a:rPr>
              <a:t>尾化。</a:t>
            </a:r>
            <a:r>
              <a:rPr lang="en-US" altLang="zh-CN" b="0" i="0" dirty="0">
                <a:solidFill>
                  <a:srgbClr val="374151"/>
                </a:solidFill>
                <a:effectLst/>
                <a:latin typeface="Söhne"/>
              </a:rPr>
              <a:t>DNA</a:t>
            </a:r>
            <a:r>
              <a:rPr lang="zh-CN" altLang="en-US" b="0" i="0" dirty="0">
                <a:solidFill>
                  <a:srgbClr val="374151"/>
                </a:solidFill>
                <a:effectLst/>
                <a:latin typeface="Söhne"/>
              </a:rPr>
              <a:t>与</a:t>
            </a:r>
            <a:r>
              <a:rPr lang="en-US" altLang="zh-CN" b="0" i="0" dirty="0" err="1">
                <a:solidFill>
                  <a:srgbClr val="374151"/>
                </a:solidFill>
                <a:effectLst/>
                <a:latin typeface="Söhne"/>
              </a:rPr>
              <a:t>NEBNext</a:t>
            </a:r>
            <a:r>
              <a:rPr lang="en-US" altLang="zh-CN" b="0" i="0" dirty="0">
                <a:solidFill>
                  <a:srgbClr val="374151"/>
                </a:solidFill>
                <a:effectLst/>
                <a:latin typeface="Söhne"/>
              </a:rPr>
              <a:t> FFPE DNA</a:t>
            </a:r>
            <a:r>
              <a:rPr lang="zh-CN" altLang="en-US" b="0" i="0" dirty="0">
                <a:solidFill>
                  <a:srgbClr val="374151"/>
                </a:solidFill>
                <a:effectLst/>
                <a:latin typeface="Söhne"/>
              </a:rPr>
              <a:t>修复缓冲液、修复混合物、</a:t>
            </a:r>
            <a:r>
              <a:rPr lang="en-US" altLang="zh-CN" b="0" i="0" dirty="0">
                <a:solidFill>
                  <a:srgbClr val="374151"/>
                </a:solidFill>
                <a:effectLst/>
                <a:latin typeface="Söhne"/>
              </a:rPr>
              <a:t>Ultra II End-Prep</a:t>
            </a:r>
            <a:r>
              <a:rPr lang="zh-CN" altLang="en-US" b="0" i="0" dirty="0">
                <a:solidFill>
                  <a:srgbClr val="374151"/>
                </a:solidFill>
                <a:effectLst/>
                <a:latin typeface="Söhne"/>
              </a:rPr>
              <a:t>反应缓冲液和</a:t>
            </a:r>
            <a:r>
              <a:rPr lang="en-US" altLang="zh-CN" b="0" i="0" dirty="0">
                <a:solidFill>
                  <a:srgbClr val="374151"/>
                </a:solidFill>
                <a:effectLst/>
                <a:latin typeface="Söhne"/>
              </a:rPr>
              <a:t>Ultra II End-Prep</a:t>
            </a:r>
            <a:r>
              <a:rPr lang="zh-CN" altLang="en-US" b="0" i="0" dirty="0">
                <a:solidFill>
                  <a:srgbClr val="374151"/>
                </a:solidFill>
                <a:effectLst/>
                <a:latin typeface="Söhne"/>
              </a:rPr>
              <a:t>酶混合物混合，最终体积调整至</a:t>
            </a:r>
            <a:r>
              <a:rPr lang="en-US" altLang="zh-CN" b="0" i="0" dirty="0">
                <a:solidFill>
                  <a:srgbClr val="374151"/>
                </a:solidFill>
                <a:effectLst/>
                <a:latin typeface="Söhne"/>
              </a:rPr>
              <a:t>60</a:t>
            </a:r>
            <a:r>
              <a:rPr lang="zh-CN" altLang="en-US" b="0" i="0" dirty="0">
                <a:solidFill>
                  <a:srgbClr val="374151"/>
                </a:solidFill>
                <a:effectLst/>
                <a:latin typeface="Söhne"/>
              </a:rPr>
              <a:t>毫升，并在</a:t>
            </a:r>
            <a:r>
              <a:rPr lang="en-US" altLang="zh-CN" b="0" i="0" dirty="0">
                <a:solidFill>
                  <a:srgbClr val="374151"/>
                </a:solidFill>
                <a:effectLst/>
                <a:latin typeface="Söhne"/>
              </a:rPr>
              <a:t>20°C</a:t>
            </a:r>
            <a:r>
              <a:rPr lang="zh-CN" altLang="en-US" b="0" i="0" dirty="0">
                <a:solidFill>
                  <a:srgbClr val="374151"/>
                </a:solidFill>
                <a:effectLst/>
                <a:latin typeface="Söhne"/>
              </a:rPr>
              <a:t>下孵育</a:t>
            </a:r>
            <a:r>
              <a:rPr lang="en-US" altLang="zh-CN" b="0" i="0" dirty="0">
                <a:solidFill>
                  <a:srgbClr val="374151"/>
                </a:solidFill>
                <a:effectLst/>
                <a:latin typeface="Söhne"/>
              </a:rPr>
              <a:t>10</a:t>
            </a:r>
            <a:r>
              <a:rPr lang="zh-CN" altLang="en-US" b="0" i="0" dirty="0">
                <a:solidFill>
                  <a:srgbClr val="374151"/>
                </a:solidFill>
                <a:effectLst/>
                <a:latin typeface="Söhne"/>
              </a:rPr>
              <a:t>分钟​​。</a:t>
            </a:r>
          </a:p>
          <a:p>
            <a:endParaRPr lang="zh-CN" altLang="en-US" dirty="0"/>
          </a:p>
        </p:txBody>
      </p:sp>
      <p:sp>
        <p:nvSpPr>
          <p:cNvPr id="4" name="灯片编号占位符 3"/>
          <p:cNvSpPr>
            <a:spLocks noGrp="1"/>
          </p:cNvSpPr>
          <p:nvPr>
            <p:ph type="sldNum" sz="quarter" idx="5"/>
          </p:nvPr>
        </p:nvSpPr>
        <p:spPr/>
        <p:txBody>
          <a:bodyPr/>
          <a:lstStyle/>
          <a:p>
            <a:fld id="{2BAC56E1-4092-4DD6-A1C0-06C19E820B68}" type="slidenum">
              <a:rPr lang="zh-CN" altLang="en-US" smtClean="0"/>
              <a:t>7</a:t>
            </a:fld>
            <a:endParaRPr lang="zh-CN" altLang="en-US"/>
          </a:p>
        </p:txBody>
      </p:sp>
    </p:spTree>
    <p:extLst>
      <p:ext uri="{BB962C8B-B14F-4D97-AF65-F5344CB8AC3E}">
        <p14:creationId xmlns:p14="http://schemas.microsoft.com/office/powerpoint/2010/main" val="1251589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mj-lt"/>
              <a:buAutoNum type="arabicPeriod"/>
            </a:pPr>
            <a:r>
              <a:rPr lang="en-US" altLang="zh-CN" b="1" i="0" dirty="0">
                <a:solidFill>
                  <a:srgbClr val="374151"/>
                </a:solidFill>
                <a:effectLst/>
                <a:latin typeface="Söhne"/>
              </a:rPr>
              <a:t>PCR</a:t>
            </a:r>
            <a:r>
              <a:rPr lang="zh-CN" altLang="en-US" b="1" i="0" dirty="0">
                <a:solidFill>
                  <a:srgbClr val="374151"/>
                </a:solidFill>
                <a:effectLst/>
                <a:latin typeface="Söhne"/>
              </a:rPr>
              <a:t>扩增</a:t>
            </a:r>
            <a:r>
              <a:rPr lang="zh-CN" altLang="en-US" b="0" i="0" dirty="0">
                <a:solidFill>
                  <a:srgbClr val="374151"/>
                </a:solidFill>
                <a:effectLst/>
                <a:latin typeface="Söhne"/>
              </a:rPr>
              <a:t>：使用特定引物对北海样本进行</a:t>
            </a:r>
            <a:r>
              <a:rPr lang="en-US" altLang="zh-CN" b="0" i="0" dirty="0">
                <a:solidFill>
                  <a:srgbClr val="374151"/>
                </a:solidFill>
                <a:effectLst/>
                <a:latin typeface="Söhne"/>
              </a:rPr>
              <a:t>PCR</a:t>
            </a:r>
            <a:r>
              <a:rPr lang="zh-CN" altLang="en-US" b="0" i="0" dirty="0">
                <a:solidFill>
                  <a:srgbClr val="374151"/>
                </a:solidFill>
                <a:effectLst/>
                <a:latin typeface="Söhne"/>
              </a:rPr>
              <a:t>扩增，采用热启动和</a:t>
            </a:r>
            <a:r>
              <a:rPr lang="en-US" altLang="zh-CN" b="0" i="0" dirty="0">
                <a:solidFill>
                  <a:srgbClr val="374151"/>
                </a:solidFill>
                <a:effectLst/>
                <a:latin typeface="Söhne"/>
              </a:rPr>
              <a:t>59°C</a:t>
            </a:r>
            <a:r>
              <a:rPr lang="zh-CN" altLang="en-US" b="0" i="0" dirty="0">
                <a:solidFill>
                  <a:srgbClr val="374151"/>
                </a:solidFill>
                <a:effectLst/>
                <a:latin typeface="Söhne"/>
              </a:rPr>
              <a:t>退火温度，持续时间</a:t>
            </a:r>
            <a:r>
              <a:rPr lang="en-US" altLang="zh-CN" b="0" i="0" dirty="0">
                <a:solidFill>
                  <a:srgbClr val="374151"/>
                </a:solidFill>
                <a:effectLst/>
                <a:latin typeface="Söhne"/>
              </a:rPr>
              <a:t>8</a:t>
            </a:r>
            <a:r>
              <a:rPr lang="zh-CN" altLang="en-US" b="0" i="0" dirty="0">
                <a:solidFill>
                  <a:srgbClr val="374151"/>
                </a:solidFill>
                <a:effectLst/>
                <a:latin typeface="Söhne"/>
              </a:rPr>
              <a:t>秒。对于</a:t>
            </a:r>
            <a:r>
              <a:rPr lang="en-US" altLang="zh-CN" b="0" i="0" dirty="0" err="1">
                <a:solidFill>
                  <a:srgbClr val="374151"/>
                </a:solidFill>
                <a:effectLst/>
                <a:latin typeface="Söhne"/>
              </a:rPr>
              <a:t>Borkum</a:t>
            </a:r>
            <a:r>
              <a:rPr lang="en-US" altLang="zh-CN" b="0" i="0" dirty="0">
                <a:solidFill>
                  <a:srgbClr val="374151"/>
                </a:solidFill>
                <a:effectLst/>
                <a:latin typeface="Söhne"/>
              </a:rPr>
              <a:t> Reef Grounds</a:t>
            </a:r>
            <a:r>
              <a:rPr lang="zh-CN" altLang="en-US" b="0" i="0" dirty="0">
                <a:solidFill>
                  <a:srgbClr val="374151"/>
                </a:solidFill>
                <a:effectLst/>
                <a:latin typeface="Söhne"/>
              </a:rPr>
              <a:t>横断面的样本，根据样本进行了</a:t>
            </a:r>
            <a:r>
              <a:rPr lang="en-US" altLang="zh-CN" b="0" i="0" dirty="0">
                <a:solidFill>
                  <a:srgbClr val="374151"/>
                </a:solidFill>
                <a:effectLst/>
                <a:latin typeface="Söhne"/>
              </a:rPr>
              <a:t>35-45</a:t>
            </a:r>
            <a:r>
              <a:rPr lang="zh-CN" altLang="en-US" b="0" i="0" dirty="0">
                <a:solidFill>
                  <a:srgbClr val="374151"/>
                </a:solidFill>
                <a:effectLst/>
                <a:latin typeface="Söhne"/>
              </a:rPr>
              <a:t>个循环的扩增，以提高扩增产率。</a:t>
            </a:r>
            <a:r>
              <a:rPr lang="en-US" altLang="zh-CN" b="0" i="0" dirty="0">
                <a:solidFill>
                  <a:srgbClr val="374151"/>
                </a:solidFill>
                <a:effectLst/>
                <a:latin typeface="Söhne"/>
              </a:rPr>
              <a:t>PCR</a:t>
            </a:r>
            <a:r>
              <a:rPr lang="zh-CN" altLang="en-US" b="0" i="0" dirty="0">
                <a:solidFill>
                  <a:srgbClr val="374151"/>
                </a:solidFill>
                <a:effectLst/>
                <a:latin typeface="Söhne"/>
              </a:rPr>
              <a:t>复制品在纯化前被合并​​。</a:t>
            </a:r>
          </a:p>
          <a:p>
            <a:pPr algn="l">
              <a:buFont typeface="+mj-lt"/>
              <a:buAutoNum type="arabicPeriod"/>
            </a:pPr>
            <a:r>
              <a:rPr lang="zh-CN" altLang="en-US" b="1" i="0" dirty="0">
                <a:solidFill>
                  <a:srgbClr val="374151"/>
                </a:solidFill>
                <a:effectLst/>
                <a:latin typeface="Söhne"/>
              </a:rPr>
              <a:t>条形码</a:t>
            </a:r>
            <a:r>
              <a:rPr lang="en-US" altLang="zh-CN" b="1" i="0" dirty="0">
                <a:solidFill>
                  <a:srgbClr val="374151"/>
                </a:solidFill>
                <a:effectLst/>
                <a:latin typeface="Söhne"/>
              </a:rPr>
              <a:t>PCR</a:t>
            </a:r>
            <a:r>
              <a:rPr lang="zh-CN" altLang="en-US" b="0" i="0" dirty="0">
                <a:solidFill>
                  <a:srgbClr val="374151"/>
                </a:solidFill>
                <a:effectLst/>
                <a:latin typeface="Söhne"/>
              </a:rPr>
              <a:t>：进行条形码</a:t>
            </a:r>
            <a:r>
              <a:rPr lang="en-US" altLang="zh-CN" b="0" i="0" dirty="0">
                <a:solidFill>
                  <a:srgbClr val="374151"/>
                </a:solidFill>
                <a:effectLst/>
                <a:latin typeface="Söhne"/>
              </a:rPr>
              <a:t>PCR</a:t>
            </a:r>
            <a:r>
              <a:rPr lang="zh-CN" altLang="en-US" b="0" i="0" dirty="0">
                <a:solidFill>
                  <a:srgbClr val="374151"/>
                </a:solidFill>
                <a:effectLst/>
                <a:latin typeface="Söhne"/>
              </a:rPr>
              <a:t>，总体积</a:t>
            </a:r>
            <a:r>
              <a:rPr lang="en-US" altLang="zh-CN" b="0" i="0" dirty="0">
                <a:solidFill>
                  <a:srgbClr val="374151"/>
                </a:solidFill>
                <a:effectLst/>
                <a:latin typeface="Söhne"/>
              </a:rPr>
              <a:t>15µL</a:t>
            </a:r>
            <a:r>
              <a:rPr lang="zh-CN" altLang="en-US" b="0" i="0" dirty="0">
                <a:solidFill>
                  <a:srgbClr val="374151"/>
                </a:solidFill>
                <a:effectLst/>
                <a:latin typeface="Söhne"/>
              </a:rPr>
              <a:t>，包含</a:t>
            </a:r>
            <a:r>
              <a:rPr lang="en-US" altLang="zh-CN" b="0" i="0" dirty="0">
                <a:solidFill>
                  <a:srgbClr val="374151"/>
                </a:solidFill>
                <a:effectLst/>
                <a:latin typeface="Söhne"/>
              </a:rPr>
              <a:t>0.3µL PCR</a:t>
            </a:r>
            <a:r>
              <a:rPr lang="zh-CN" altLang="en-US" b="0" i="0" dirty="0">
                <a:solidFill>
                  <a:srgbClr val="374151"/>
                </a:solidFill>
                <a:effectLst/>
                <a:latin typeface="Söhne"/>
              </a:rPr>
              <a:t>条形码引物和</a:t>
            </a:r>
            <a:r>
              <a:rPr lang="en-US" altLang="zh-CN" b="0" i="0" dirty="0">
                <a:solidFill>
                  <a:srgbClr val="374151"/>
                </a:solidFill>
                <a:effectLst/>
                <a:latin typeface="Söhne"/>
              </a:rPr>
              <a:t>10-50ng</a:t>
            </a:r>
            <a:r>
              <a:rPr lang="zh-CN" altLang="en-US" b="0" i="0" dirty="0">
                <a:solidFill>
                  <a:srgbClr val="374151"/>
                </a:solidFill>
                <a:effectLst/>
                <a:latin typeface="Söhne"/>
              </a:rPr>
              <a:t>的扩增产物。条形码</a:t>
            </a:r>
            <a:r>
              <a:rPr lang="en-US" altLang="zh-CN" b="0" i="0" dirty="0">
                <a:solidFill>
                  <a:srgbClr val="374151"/>
                </a:solidFill>
                <a:effectLst/>
                <a:latin typeface="Söhne"/>
              </a:rPr>
              <a:t>PCR</a:t>
            </a:r>
            <a:r>
              <a:rPr lang="zh-CN" altLang="en-US" b="0" i="0" dirty="0">
                <a:solidFill>
                  <a:srgbClr val="374151"/>
                </a:solidFill>
                <a:effectLst/>
                <a:latin typeface="Söhne"/>
              </a:rPr>
              <a:t>程序包括</a:t>
            </a:r>
            <a:r>
              <a:rPr lang="en-US" altLang="zh-CN" b="0" i="0" dirty="0">
                <a:solidFill>
                  <a:srgbClr val="374151"/>
                </a:solidFill>
                <a:effectLst/>
                <a:latin typeface="Söhne"/>
              </a:rPr>
              <a:t>95°C</a:t>
            </a:r>
            <a:r>
              <a:rPr lang="zh-CN" altLang="en-US" b="0" i="0" dirty="0">
                <a:solidFill>
                  <a:srgbClr val="374151"/>
                </a:solidFill>
                <a:effectLst/>
                <a:latin typeface="Söhne"/>
              </a:rPr>
              <a:t>的初始变性</a:t>
            </a:r>
            <a:r>
              <a:rPr lang="en-US" altLang="zh-CN" b="0" i="0" dirty="0">
                <a:solidFill>
                  <a:srgbClr val="374151"/>
                </a:solidFill>
                <a:effectLst/>
                <a:latin typeface="Söhne"/>
              </a:rPr>
              <a:t>180</a:t>
            </a:r>
            <a:r>
              <a:rPr lang="zh-CN" altLang="en-US" b="0" i="0" dirty="0">
                <a:solidFill>
                  <a:srgbClr val="374151"/>
                </a:solidFill>
                <a:effectLst/>
                <a:latin typeface="Söhne"/>
              </a:rPr>
              <a:t>秒，接着进行</a:t>
            </a:r>
            <a:r>
              <a:rPr lang="en-US" altLang="zh-CN" b="0" i="0" dirty="0">
                <a:solidFill>
                  <a:srgbClr val="374151"/>
                </a:solidFill>
                <a:effectLst/>
                <a:latin typeface="Söhne"/>
              </a:rPr>
              <a:t>15</a:t>
            </a:r>
            <a:r>
              <a:rPr lang="zh-CN" altLang="en-US" b="0" i="0" dirty="0">
                <a:solidFill>
                  <a:srgbClr val="374151"/>
                </a:solidFill>
                <a:effectLst/>
                <a:latin typeface="Söhne"/>
              </a:rPr>
              <a:t>个循环，每个循环包括</a:t>
            </a:r>
            <a:r>
              <a:rPr lang="en-US" altLang="zh-CN" b="0" i="0" dirty="0">
                <a:solidFill>
                  <a:srgbClr val="374151"/>
                </a:solidFill>
                <a:effectLst/>
                <a:latin typeface="Söhne"/>
              </a:rPr>
              <a:t>95°C 15</a:t>
            </a:r>
            <a:r>
              <a:rPr lang="zh-CN" altLang="en-US" b="0" i="0" dirty="0">
                <a:solidFill>
                  <a:srgbClr val="374151"/>
                </a:solidFill>
                <a:effectLst/>
                <a:latin typeface="Söhne"/>
              </a:rPr>
              <a:t>秒、</a:t>
            </a:r>
            <a:r>
              <a:rPr lang="en-US" altLang="zh-CN" b="0" i="0" dirty="0">
                <a:solidFill>
                  <a:srgbClr val="374151"/>
                </a:solidFill>
                <a:effectLst/>
                <a:latin typeface="Söhne"/>
              </a:rPr>
              <a:t>62°C 15</a:t>
            </a:r>
            <a:r>
              <a:rPr lang="zh-CN" altLang="en-US" b="0" i="0" dirty="0">
                <a:solidFill>
                  <a:srgbClr val="374151"/>
                </a:solidFill>
                <a:effectLst/>
                <a:latin typeface="Söhne"/>
              </a:rPr>
              <a:t>秒、</a:t>
            </a:r>
            <a:r>
              <a:rPr lang="en-US" altLang="zh-CN" b="0" i="0" dirty="0">
                <a:solidFill>
                  <a:srgbClr val="374151"/>
                </a:solidFill>
                <a:effectLst/>
                <a:latin typeface="Söhne"/>
              </a:rPr>
              <a:t>65°C 90</a:t>
            </a:r>
            <a:r>
              <a:rPr lang="zh-CN" altLang="en-US" b="0" i="0" dirty="0">
                <a:solidFill>
                  <a:srgbClr val="374151"/>
                </a:solidFill>
                <a:effectLst/>
                <a:latin typeface="Söhne"/>
              </a:rPr>
              <a:t>秒，最后在</a:t>
            </a:r>
            <a:r>
              <a:rPr lang="en-US" altLang="zh-CN" b="0" i="0" dirty="0">
                <a:solidFill>
                  <a:srgbClr val="374151"/>
                </a:solidFill>
                <a:effectLst/>
                <a:latin typeface="Söhne"/>
              </a:rPr>
              <a:t>65°C</a:t>
            </a:r>
            <a:r>
              <a:rPr lang="zh-CN" altLang="en-US" b="0" i="0" dirty="0">
                <a:solidFill>
                  <a:srgbClr val="374151"/>
                </a:solidFill>
                <a:effectLst/>
                <a:latin typeface="Söhne"/>
              </a:rPr>
              <a:t>延伸</a:t>
            </a:r>
            <a:r>
              <a:rPr lang="en-US" altLang="zh-CN" b="0" i="0" dirty="0">
                <a:solidFill>
                  <a:srgbClr val="374151"/>
                </a:solidFill>
                <a:effectLst/>
                <a:latin typeface="Söhne"/>
              </a:rPr>
              <a:t>180</a:t>
            </a:r>
            <a:r>
              <a:rPr lang="zh-CN" altLang="en-US" b="0" i="0" dirty="0">
                <a:solidFill>
                  <a:srgbClr val="374151"/>
                </a:solidFill>
                <a:effectLst/>
                <a:latin typeface="Söhne"/>
              </a:rPr>
              <a:t>秒​​。</a:t>
            </a:r>
          </a:p>
          <a:p>
            <a:pPr algn="l">
              <a:buFont typeface="+mj-lt"/>
              <a:buAutoNum type="arabicPeriod"/>
            </a:pPr>
            <a:r>
              <a:rPr lang="zh-CN" altLang="en-US" b="1" i="0" dirty="0">
                <a:solidFill>
                  <a:srgbClr val="374151"/>
                </a:solidFill>
                <a:effectLst/>
                <a:latin typeface="Söhne"/>
              </a:rPr>
              <a:t>样品池制备和清洗</a:t>
            </a:r>
            <a:r>
              <a:rPr lang="zh-CN" altLang="en-US" b="0" i="0" dirty="0">
                <a:solidFill>
                  <a:srgbClr val="374151"/>
                </a:solidFill>
                <a:effectLst/>
                <a:latin typeface="Söhne"/>
              </a:rPr>
              <a:t>：条形码</a:t>
            </a:r>
            <a:r>
              <a:rPr lang="en-US" altLang="zh-CN" b="0" i="0" dirty="0">
                <a:solidFill>
                  <a:srgbClr val="374151"/>
                </a:solidFill>
                <a:effectLst/>
                <a:latin typeface="Söhne"/>
              </a:rPr>
              <a:t>PCR</a:t>
            </a:r>
            <a:r>
              <a:rPr lang="zh-CN" altLang="en-US" b="0" i="0" dirty="0">
                <a:solidFill>
                  <a:srgbClr val="374151"/>
                </a:solidFill>
                <a:effectLst/>
                <a:latin typeface="Söhne"/>
              </a:rPr>
              <a:t>后，使用</a:t>
            </a:r>
            <a:r>
              <a:rPr lang="en-US" altLang="zh-CN" b="0" i="0" dirty="0">
                <a:solidFill>
                  <a:srgbClr val="374151"/>
                </a:solidFill>
                <a:effectLst/>
                <a:latin typeface="Söhne"/>
              </a:rPr>
              <a:t>Qubit HS</a:t>
            </a:r>
            <a:r>
              <a:rPr lang="zh-CN" altLang="en-US" b="0" i="0" dirty="0">
                <a:solidFill>
                  <a:srgbClr val="374151"/>
                </a:solidFill>
                <a:effectLst/>
                <a:latin typeface="Söhne"/>
              </a:rPr>
              <a:t>试剂盒估计未纯化的条形码</a:t>
            </a:r>
            <a:r>
              <a:rPr lang="en-US" altLang="zh-CN" b="0" i="0" dirty="0">
                <a:solidFill>
                  <a:srgbClr val="374151"/>
                </a:solidFill>
                <a:effectLst/>
                <a:latin typeface="Söhne"/>
              </a:rPr>
              <a:t>PCR</a:t>
            </a:r>
            <a:r>
              <a:rPr lang="zh-CN" altLang="en-US" b="0" i="0" dirty="0">
                <a:solidFill>
                  <a:srgbClr val="374151"/>
                </a:solidFill>
                <a:effectLst/>
                <a:latin typeface="Söhne"/>
              </a:rPr>
              <a:t>产物的浓度，并将样品以等摩尔比例合并。然后使用磁珠清洁合并的扩增产物文库，先用</a:t>
            </a:r>
            <a:r>
              <a:rPr lang="en-US" altLang="zh-CN" b="0" i="0" dirty="0">
                <a:solidFill>
                  <a:srgbClr val="374151"/>
                </a:solidFill>
                <a:effectLst/>
                <a:latin typeface="Söhne"/>
              </a:rPr>
              <a:t>70%</a:t>
            </a:r>
            <a:r>
              <a:rPr lang="zh-CN" altLang="en-US" b="0" i="0" dirty="0">
                <a:solidFill>
                  <a:srgbClr val="374151"/>
                </a:solidFill>
                <a:effectLst/>
                <a:latin typeface="Söhne"/>
              </a:rPr>
              <a:t>乙醇清洗一次，然后用长片段缓冲液（</a:t>
            </a:r>
            <a:r>
              <a:rPr lang="en-US" altLang="zh-CN" b="0" i="0" dirty="0">
                <a:solidFill>
                  <a:srgbClr val="374151"/>
                </a:solidFill>
                <a:effectLst/>
                <a:latin typeface="Söhne"/>
              </a:rPr>
              <a:t>LFB</a:t>
            </a:r>
            <a:r>
              <a:rPr lang="zh-CN" altLang="en-US" b="0" i="0" dirty="0">
                <a:solidFill>
                  <a:srgbClr val="374151"/>
                </a:solidFill>
                <a:effectLst/>
                <a:latin typeface="Söhne"/>
              </a:rPr>
              <a:t>）和短片段缓冲液（</a:t>
            </a:r>
            <a:r>
              <a:rPr lang="en-US" altLang="zh-CN" b="0" i="0" dirty="0">
                <a:solidFill>
                  <a:srgbClr val="374151"/>
                </a:solidFill>
                <a:effectLst/>
                <a:latin typeface="Söhne"/>
              </a:rPr>
              <a:t>SFB</a:t>
            </a:r>
            <a:r>
              <a:rPr lang="zh-CN" altLang="en-US" b="0" i="0" dirty="0">
                <a:solidFill>
                  <a:srgbClr val="374151"/>
                </a:solidFill>
                <a:effectLst/>
                <a:latin typeface="Söhne"/>
              </a:rPr>
              <a:t>）混合液清洗一次​​</a:t>
            </a:r>
          </a:p>
        </p:txBody>
      </p:sp>
      <p:sp>
        <p:nvSpPr>
          <p:cNvPr id="4" name="灯片编号占位符 3"/>
          <p:cNvSpPr>
            <a:spLocks noGrp="1"/>
          </p:cNvSpPr>
          <p:nvPr>
            <p:ph type="sldNum" sz="quarter" idx="5"/>
          </p:nvPr>
        </p:nvSpPr>
        <p:spPr/>
        <p:txBody>
          <a:bodyPr/>
          <a:lstStyle/>
          <a:p>
            <a:fld id="{2BAC56E1-4092-4DD6-A1C0-06C19E820B68}" type="slidenum">
              <a:rPr lang="zh-CN" altLang="en-US" smtClean="0"/>
              <a:t>9</a:t>
            </a:fld>
            <a:endParaRPr lang="zh-CN" altLang="en-US"/>
          </a:p>
        </p:txBody>
      </p:sp>
    </p:spTree>
    <p:extLst>
      <p:ext uri="{BB962C8B-B14F-4D97-AF65-F5344CB8AC3E}">
        <p14:creationId xmlns:p14="http://schemas.microsoft.com/office/powerpoint/2010/main" val="916181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mj-lt"/>
              <a:buAutoNum type="arabicPeriod"/>
            </a:pPr>
            <a:r>
              <a:rPr lang="zh-CN" altLang="en-US" b="1" i="0" dirty="0">
                <a:solidFill>
                  <a:srgbClr val="374151"/>
                </a:solidFill>
                <a:effectLst/>
                <a:latin typeface="Söhne"/>
              </a:rPr>
              <a:t>样本前期处理</a:t>
            </a:r>
            <a:r>
              <a:rPr lang="zh-CN" altLang="en-US" b="0" i="0" dirty="0">
                <a:solidFill>
                  <a:srgbClr val="374151"/>
                </a:solidFill>
                <a:effectLst/>
                <a:latin typeface="Söhne"/>
              </a:rPr>
              <a:t>：</a:t>
            </a:r>
          </a:p>
          <a:p>
            <a:pPr marL="742950" lvl="1" indent="-285750" algn="l">
              <a:buFont typeface="+mj-lt"/>
              <a:buAutoNum type="arabicPeriod"/>
            </a:pPr>
            <a:r>
              <a:rPr lang="zh-CN" altLang="en-US" b="1" i="0" dirty="0">
                <a:solidFill>
                  <a:srgbClr val="374151"/>
                </a:solidFill>
                <a:effectLst/>
                <a:latin typeface="Söhne"/>
              </a:rPr>
              <a:t>过滤</a:t>
            </a:r>
            <a:r>
              <a:rPr lang="zh-CN" altLang="en-US" b="0" i="0" dirty="0">
                <a:solidFill>
                  <a:srgbClr val="374151"/>
                </a:solidFill>
                <a:effectLst/>
                <a:latin typeface="Söhne"/>
              </a:rPr>
              <a:t>：使用</a:t>
            </a:r>
            <a:r>
              <a:rPr lang="en-US" altLang="zh-CN" b="0" i="0" dirty="0">
                <a:solidFill>
                  <a:srgbClr val="374151"/>
                </a:solidFill>
                <a:effectLst/>
                <a:latin typeface="Söhne"/>
              </a:rPr>
              <a:t>0.2 µm</a:t>
            </a:r>
            <a:r>
              <a:rPr lang="zh-CN" altLang="en-US" b="0" i="0" dirty="0">
                <a:solidFill>
                  <a:srgbClr val="374151"/>
                </a:solidFill>
                <a:effectLst/>
                <a:latin typeface="Söhne"/>
              </a:rPr>
              <a:t>纤维素膜过滤</a:t>
            </a:r>
            <a:r>
              <a:rPr lang="en-US" altLang="zh-CN" b="0" i="0" dirty="0">
                <a:solidFill>
                  <a:srgbClr val="374151"/>
                </a:solidFill>
                <a:effectLst/>
                <a:latin typeface="Söhne"/>
              </a:rPr>
              <a:t>400 mL</a:t>
            </a:r>
            <a:r>
              <a:rPr lang="zh-CN" altLang="en-US" b="0" i="0" dirty="0">
                <a:solidFill>
                  <a:srgbClr val="374151"/>
                </a:solidFill>
                <a:effectLst/>
                <a:latin typeface="Söhne"/>
              </a:rPr>
              <a:t>的河水样本。</a:t>
            </a:r>
          </a:p>
          <a:p>
            <a:pPr marL="742950" lvl="1" indent="-285750" algn="l">
              <a:buFont typeface="+mj-lt"/>
              <a:buAutoNum type="arabicPeriod"/>
            </a:pPr>
            <a:r>
              <a:rPr lang="en-US" altLang="zh-CN" b="1" i="0" dirty="0">
                <a:solidFill>
                  <a:srgbClr val="374151"/>
                </a:solidFill>
                <a:effectLst/>
                <a:latin typeface="Söhne"/>
              </a:rPr>
              <a:t>DNA</a:t>
            </a:r>
            <a:r>
              <a:rPr lang="zh-CN" altLang="en-US" b="1" i="0" dirty="0">
                <a:solidFill>
                  <a:srgbClr val="374151"/>
                </a:solidFill>
                <a:effectLst/>
                <a:latin typeface="Söhne"/>
              </a:rPr>
              <a:t>提取</a:t>
            </a:r>
            <a:r>
              <a:rPr lang="zh-CN" altLang="en-US" b="0" i="0" dirty="0">
                <a:solidFill>
                  <a:srgbClr val="374151"/>
                </a:solidFill>
                <a:effectLst/>
                <a:latin typeface="Söhne"/>
              </a:rPr>
              <a:t>：利用</a:t>
            </a:r>
            <a:r>
              <a:rPr lang="en-US" altLang="zh-CN" b="0" i="0" dirty="0">
                <a:solidFill>
                  <a:srgbClr val="374151"/>
                </a:solidFill>
                <a:effectLst/>
                <a:latin typeface="Söhne"/>
              </a:rPr>
              <a:t>Qiagen DNA Power Water Kit</a:t>
            </a:r>
            <a:r>
              <a:rPr lang="zh-CN" altLang="en-US" b="0" i="0" dirty="0">
                <a:solidFill>
                  <a:srgbClr val="374151"/>
                </a:solidFill>
                <a:effectLst/>
                <a:latin typeface="Söhne"/>
              </a:rPr>
              <a:t>进行</a:t>
            </a:r>
            <a:r>
              <a:rPr lang="en-US" altLang="zh-CN" b="0" i="0" dirty="0">
                <a:solidFill>
                  <a:srgbClr val="374151"/>
                </a:solidFill>
                <a:effectLst/>
                <a:latin typeface="Söhne"/>
              </a:rPr>
              <a:t>DNA</a:t>
            </a:r>
            <a:r>
              <a:rPr lang="zh-CN" altLang="en-US" b="0" i="0" dirty="0">
                <a:solidFill>
                  <a:srgbClr val="374151"/>
                </a:solidFill>
                <a:effectLst/>
                <a:latin typeface="Söhne"/>
              </a:rPr>
              <a:t>提取。</a:t>
            </a:r>
          </a:p>
          <a:p>
            <a:pPr marL="742950" lvl="1" indent="-285750" algn="l">
              <a:buFont typeface="+mj-lt"/>
              <a:buAutoNum type="arabicPeriod"/>
            </a:pPr>
            <a:r>
              <a:rPr lang="en-US" altLang="zh-CN" b="1" i="0" dirty="0">
                <a:solidFill>
                  <a:srgbClr val="374151"/>
                </a:solidFill>
                <a:effectLst/>
                <a:latin typeface="Söhne"/>
              </a:rPr>
              <a:t>16S rRNA</a:t>
            </a:r>
            <a:r>
              <a:rPr lang="zh-CN" altLang="en-US" b="1" i="0" dirty="0">
                <a:solidFill>
                  <a:srgbClr val="374151"/>
                </a:solidFill>
                <a:effectLst/>
                <a:latin typeface="Söhne"/>
              </a:rPr>
              <a:t>扩增</a:t>
            </a:r>
            <a:r>
              <a:rPr lang="zh-CN" altLang="en-US" b="0" i="0" dirty="0">
                <a:solidFill>
                  <a:srgbClr val="374151"/>
                </a:solidFill>
                <a:effectLst/>
                <a:latin typeface="Söhne"/>
              </a:rPr>
              <a:t>：使用带有条形码的定制引物进行</a:t>
            </a:r>
            <a:r>
              <a:rPr lang="en-US" altLang="zh-CN" b="0" i="0" dirty="0">
                <a:solidFill>
                  <a:srgbClr val="374151"/>
                </a:solidFill>
                <a:effectLst/>
                <a:latin typeface="Söhne"/>
              </a:rPr>
              <a:t>16S rRNA</a:t>
            </a:r>
            <a:r>
              <a:rPr lang="zh-CN" altLang="en-US" b="0" i="0" dirty="0">
                <a:solidFill>
                  <a:srgbClr val="374151"/>
                </a:solidFill>
                <a:effectLst/>
                <a:latin typeface="Söhne"/>
              </a:rPr>
              <a:t>基因的扩增​​。</a:t>
            </a:r>
          </a:p>
          <a:p>
            <a:pPr algn="l">
              <a:buFont typeface="+mj-lt"/>
              <a:buAutoNum type="arabicPeriod"/>
            </a:pPr>
            <a:r>
              <a:rPr lang="zh-CN" altLang="en-US" b="1" i="0" dirty="0">
                <a:solidFill>
                  <a:srgbClr val="374151"/>
                </a:solidFill>
                <a:effectLst/>
                <a:latin typeface="Söhne"/>
              </a:rPr>
              <a:t>测序库准备</a:t>
            </a:r>
            <a:r>
              <a:rPr lang="zh-CN" altLang="en-US" b="0" i="0" dirty="0">
                <a:solidFill>
                  <a:srgbClr val="374151"/>
                </a:solidFill>
                <a:effectLst/>
                <a:latin typeface="Söhne"/>
              </a:rPr>
              <a:t>：</a:t>
            </a:r>
          </a:p>
          <a:p>
            <a:pPr marL="742950" lvl="1" indent="-285750" algn="l">
              <a:buFont typeface="+mj-lt"/>
              <a:buAutoNum type="arabicPeriod"/>
            </a:pPr>
            <a:r>
              <a:rPr lang="zh-CN" altLang="en-US" b="1" i="0" dirty="0">
                <a:solidFill>
                  <a:srgbClr val="374151"/>
                </a:solidFill>
                <a:effectLst/>
                <a:latin typeface="Söhne"/>
              </a:rPr>
              <a:t>纳米孔库准备</a:t>
            </a:r>
            <a:r>
              <a:rPr lang="zh-CN" altLang="en-US" b="0" i="0" dirty="0">
                <a:solidFill>
                  <a:srgbClr val="374151"/>
                </a:solidFill>
                <a:effectLst/>
                <a:latin typeface="Söhne"/>
              </a:rPr>
              <a:t>：首先，从反应混合物中使用</a:t>
            </a:r>
            <a:r>
              <a:rPr lang="en-US" altLang="zh-CN" b="0" i="0" dirty="0" err="1">
                <a:solidFill>
                  <a:srgbClr val="374151"/>
                </a:solidFill>
                <a:effectLst/>
                <a:latin typeface="Söhne"/>
              </a:rPr>
              <a:t>QIAquick</a:t>
            </a:r>
            <a:r>
              <a:rPr lang="zh-CN" altLang="en-US" b="0" i="0" dirty="0">
                <a:solidFill>
                  <a:srgbClr val="374151"/>
                </a:solidFill>
                <a:effectLst/>
                <a:latin typeface="Söhne"/>
              </a:rPr>
              <a:t>净化试剂盒（</a:t>
            </a:r>
            <a:r>
              <a:rPr lang="en-US" altLang="zh-CN" b="0" i="0" dirty="0">
                <a:solidFill>
                  <a:srgbClr val="374151"/>
                </a:solidFill>
                <a:effectLst/>
                <a:latin typeface="Söhne"/>
              </a:rPr>
              <a:t>Qiagen</a:t>
            </a:r>
            <a:r>
              <a:rPr lang="zh-CN" altLang="en-US" b="0" i="0" dirty="0">
                <a:solidFill>
                  <a:srgbClr val="374151"/>
                </a:solidFill>
                <a:effectLst/>
                <a:latin typeface="Söhne"/>
              </a:rPr>
              <a:t>）净化扩增子。然后进行两轮含酒精的洗涤，接着在室温下干燥两分钟。之后，用</a:t>
            </a:r>
            <a:r>
              <a:rPr lang="en-US" altLang="zh-CN" b="0" i="0" dirty="0">
                <a:solidFill>
                  <a:srgbClr val="374151"/>
                </a:solidFill>
                <a:effectLst/>
                <a:latin typeface="Söhne"/>
              </a:rPr>
              <a:t>30 µL 10 mM Tris-HCl</a:t>
            </a:r>
            <a:r>
              <a:rPr lang="zh-CN" altLang="en-US" b="0" i="0" dirty="0">
                <a:solidFill>
                  <a:srgbClr val="374151"/>
                </a:solidFill>
                <a:effectLst/>
                <a:latin typeface="Söhne"/>
              </a:rPr>
              <a:t>（</a:t>
            </a:r>
            <a:r>
              <a:rPr lang="en-US" altLang="zh-CN" b="0" i="0" dirty="0">
                <a:solidFill>
                  <a:srgbClr val="374151"/>
                </a:solidFill>
                <a:effectLst/>
                <a:latin typeface="Söhne"/>
              </a:rPr>
              <a:t>pH 8.0</a:t>
            </a:r>
            <a:r>
              <a:rPr lang="zh-CN" altLang="en-US" b="0" i="0" dirty="0">
                <a:solidFill>
                  <a:srgbClr val="374151"/>
                </a:solidFill>
                <a:effectLst/>
                <a:latin typeface="Söhne"/>
              </a:rPr>
              <a:t>）和</a:t>
            </a:r>
            <a:r>
              <a:rPr lang="en-US" altLang="zh-CN" b="0" i="0" dirty="0">
                <a:solidFill>
                  <a:srgbClr val="374151"/>
                </a:solidFill>
                <a:effectLst/>
                <a:latin typeface="Söhne"/>
              </a:rPr>
              <a:t>50 mM NaCl</a:t>
            </a:r>
            <a:r>
              <a:rPr lang="zh-CN" altLang="en-US" b="0" i="0" dirty="0">
                <a:solidFill>
                  <a:srgbClr val="374151"/>
                </a:solidFill>
                <a:effectLst/>
                <a:latin typeface="Söhne"/>
              </a:rPr>
              <a:t>溶液洗脱。</a:t>
            </a:r>
          </a:p>
          <a:p>
            <a:pPr marL="742950" lvl="1" indent="-285750" algn="l">
              <a:buFont typeface="+mj-lt"/>
              <a:buAutoNum type="arabicPeriod"/>
            </a:pPr>
            <a:r>
              <a:rPr lang="zh-CN" altLang="en-US" b="1" i="0" dirty="0">
                <a:solidFill>
                  <a:srgbClr val="374151"/>
                </a:solidFill>
                <a:effectLst/>
                <a:latin typeface="Söhne"/>
              </a:rPr>
              <a:t>浓度测量</a:t>
            </a:r>
            <a:r>
              <a:rPr lang="zh-CN" altLang="en-US" b="0" i="0" dirty="0">
                <a:solidFill>
                  <a:srgbClr val="374151"/>
                </a:solidFill>
                <a:effectLst/>
                <a:latin typeface="Söhne"/>
              </a:rPr>
              <a:t>：使用</a:t>
            </a:r>
            <a:r>
              <a:rPr lang="en-US" altLang="zh-CN" b="0" i="0" dirty="0">
                <a:solidFill>
                  <a:srgbClr val="374151"/>
                </a:solidFill>
                <a:effectLst/>
                <a:latin typeface="Söhne"/>
              </a:rPr>
              <a:t>Qubit dsDNA HS</a:t>
            </a:r>
            <a:r>
              <a:rPr lang="zh-CN" altLang="en-US" b="0" i="0" dirty="0">
                <a:solidFill>
                  <a:srgbClr val="374151"/>
                </a:solidFill>
                <a:effectLst/>
                <a:latin typeface="Söhne"/>
              </a:rPr>
              <a:t>进行浓度测量，并将同一批次的十二个带条形码的提取物按等摩尔比例混合，总</a:t>
            </a:r>
            <a:r>
              <a:rPr lang="en-US" altLang="zh-CN" b="0" i="0" dirty="0">
                <a:solidFill>
                  <a:srgbClr val="374151"/>
                </a:solidFill>
                <a:effectLst/>
                <a:latin typeface="Söhne"/>
              </a:rPr>
              <a:t>DNA</a:t>
            </a:r>
            <a:r>
              <a:rPr lang="zh-CN" altLang="en-US" b="0" i="0" dirty="0">
                <a:solidFill>
                  <a:srgbClr val="374151"/>
                </a:solidFill>
                <a:effectLst/>
                <a:latin typeface="Söhne"/>
              </a:rPr>
              <a:t>量约为</a:t>
            </a:r>
            <a:r>
              <a:rPr lang="en-US" altLang="zh-CN" b="0" i="0" dirty="0">
                <a:solidFill>
                  <a:srgbClr val="374151"/>
                </a:solidFill>
                <a:effectLst/>
                <a:latin typeface="Söhne"/>
              </a:rPr>
              <a:t>300 ng</a:t>
            </a:r>
            <a:r>
              <a:rPr lang="zh-CN" altLang="en-US" b="0" i="0" dirty="0">
                <a:solidFill>
                  <a:srgbClr val="374151"/>
                </a:solidFill>
                <a:effectLst/>
                <a:latin typeface="Söhne"/>
              </a:rPr>
              <a:t>（</a:t>
            </a:r>
            <a:r>
              <a:rPr lang="en-US" altLang="zh-CN" b="0" i="0" dirty="0">
                <a:solidFill>
                  <a:srgbClr val="374151"/>
                </a:solidFill>
                <a:effectLst/>
                <a:latin typeface="Söhne"/>
              </a:rPr>
              <a:t>Supplementary file 2b</a:t>
            </a:r>
            <a:r>
              <a:rPr lang="zh-CN" altLang="en-US" b="0" i="0" dirty="0">
                <a:solidFill>
                  <a:srgbClr val="374151"/>
                </a:solidFill>
                <a:effectLst/>
                <a:latin typeface="Söhne"/>
              </a:rPr>
              <a:t>）。使用</a:t>
            </a:r>
            <a:r>
              <a:rPr lang="en-US" altLang="zh-CN" b="0" i="0" dirty="0">
                <a:solidFill>
                  <a:srgbClr val="374151"/>
                </a:solidFill>
                <a:effectLst/>
                <a:latin typeface="Söhne"/>
              </a:rPr>
              <a:t>KAPA Pure Beads</a:t>
            </a:r>
            <a:r>
              <a:rPr lang="zh-CN" altLang="en-US" b="0" i="0" dirty="0">
                <a:solidFill>
                  <a:srgbClr val="374151"/>
                </a:solidFill>
                <a:effectLst/>
                <a:latin typeface="Söhne"/>
              </a:rPr>
              <a:t>（</a:t>
            </a:r>
            <a:r>
              <a:rPr lang="en-US" altLang="zh-CN" b="0" i="0" dirty="0">
                <a:solidFill>
                  <a:srgbClr val="374151"/>
                </a:solidFill>
                <a:effectLst/>
                <a:latin typeface="Söhne"/>
              </a:rPr>
              <a:t>KAPA Biosystems</a:t>
            </a:r>
            <a:r>
              <a:rPr lang="zh-CN" altLang="en-US" b="0" i="0" dirty="0">
                <a:solidFill>
                  <a:srgbClr val="374151"/>
                </a:solidFill>
                <a:effectLst/>
                <a:latin typeface="Söhne"/>
              </a:rPr>
              <a:t>，</a:t>
            </a:r>
            <a:r>
              <a:rPr lang="en-US" altLang="zh-CN" b="0" i="0" dirty="0">
                <a:solidFill>
                  <a:srgbClr val="374151"/>
                </a:solidFill>
                <a:effectLst/>
                <a:latin typeface="Söhne"/>
              </a:rPr>
              <a:t>Wilmington</a:t>
            </a:r>
            <a:r>
              <a:rPr lang="zh-CN" altLang="en-US" b="0" i="0" dirty="0">
                <a:solidFill>
                  <a:srgbClr val="374151"/>
                </a:solidFill>
                <a:effectLst/>
                <a:latin typeface="Söhne"/>
              </a:rPr>
              <a:t>，</a:t>
            </a:r>
            <a:r>
              <a:rPr lang="en-US" altLang="zh-CN" b="0" i="0" dirty="0">
                <a:solidFill>
                  <a:srgbClr val="374151"/>
                </a:solidFill>
                <a:effectLst/>
                <a:latin typeface="Söhne"/>
              </a:rPr>
              <a:t>MA</a:t>
            </a:r>
            <a:r>
              <a:rPr lang="zh-CN" altLang="en-US" b="0" i="0" dirty="0">
                <a:solidFill>
                  <a:srgbClr val="374151"/>
                </a:solidFill>
                <a:effectLst/>
                <a:latin typeface="Söhne"/>
              </a:rPr>
              <a:t>，</a:t>
            </a:r>
            <a:r>
              <a:rPr lang="en-US" altLang="zh-CN" b="0" i="0" dirty="0">
                <a:solidFill>
                  <a:srgbClr val="374151"/>
                </a:solidFill>
                <a:effectLst/>
                <a:latin typeface="Söhne"/>
              </a:rPr>
              <a:t>USA</a:t>
            </a:r>
            <a:r>
              <a:rPr lang="zh-CN" altLang="en-US" b="0" i="0" dirty="0">
                <a:solidFill>
                  <a:srgbClr val="374151"/>
                </a:solidFill>
                <a:effectLst/>
                <a:latin typeface="Söhne"/>
              </a:rPr>
              <a:t>）来浓缩全长</a:t>
            </a:r>
            <a:r>
              <a:rPr lang="en-US" altLang="zh-CN" b="0" i="0" dirty="0">
                <a:solidFill>
                  <a:srgbClr val="374151"/>
                </a:solidFill>
                <a:effectLst/>
                <a:latin typeface="Söhne"/>
              </a:rPr>
              <a:t>16S rDNA</a:t>
            </a:r>
            <a:r>
              <a:rPr lang="zh-CN" altLang="en-US" b="0" i="0" dirty="0">
                <a:solidFill>
                  <a:srgbClr val="374151"/>
                </a:solidFill>
                <a:effectLst/>
                <a:latin typeface="Söhne"/>
              </a:rPr>
              <a:t>产物，在</a:t>
            </a:r>
            <a:r>
              <a:rPr lang="en-US" altLang="zh-CN" b="0" i="0" dirty="0">
                <a:solidFill>
                  <a:srgbClr val="374151"/>
                </a:solidFill>
                <a:effectLst/>
                <a:latin typeface="Söhne"/>
              </a:rPr>
              <a:t>21 mL DI</a:t>
            </a:r>
            <a:r>
              <a:rPr lang="zh-CN" altLang="en-US" b="0" i="0" dirty="0">
                <a:solidFill>
                  <a:srgbClr val="374151"/>
                </a:solidFill>
                <a:effectLst/>
                <a:latin typeface="Söhne"/>
              </a:rPr>
              <a:t>水中​​。</a:t>
            </a:r>
          </a:p>
          <a:p>
            <a:endParaRPr lang="en-US" altLang="zh-CN" dirty="0"/>
          </a:p>
          <a:p>
            <a:r>
              <a:rPr lang="zh-CN" altLang="en-US" b="0" i="0" dirty="0">
                <a:solidFill>
                  <a:srgbClr val="374151"/>
                </a:solidFill>
                <a:effectLst/>
                <a:latin typeface="Söhne"/>
              </a:rPr>
              <a:t>该研究的原理验证分析强调了针对性的全长</a:t>
            </a:r>
            <a:r>
              <a:rPr lang="en-US" altLang="zh-CN" b="0" i="0" dirty="0">
                <a:solidFill>
                  <a:srgbClr val="374151"/>
                </a:solidFill>
                <a:effectLst/>
                <a:latin typeface="Söhne"/>
              </a:rPr>
              <a:t>16S rRNA</a:t>
            </a:r>
            <a:r>
              <a:rPr lang="zh-CN" altLang="en-US" b="0" i="0" dirty="0">
                <a:solidFill>
                  <a:srgbClr val="374151"/>
                </a:solidFill>
                <a:effectLst/>
                <a:latin typeface="Söhne"/>
              </a:rPr>
              <a:t>基因</a:t>
            </a:r>
            <a:r>
              <a:rPr lang="en-US" altLang="zh-CN" b="0" i="0" dirty="0" err="1">
                <a:solidFill>
                  <a:srgbClr val="374151"/>
                </a:solidFill>
                <a:effectLst/>
                <a:latin typeface="Söhne"/>
              </a:rPr>
              <a:t>MinION</a:t>
            </a:r>
            <a:r>
              <a:rPr lang="zh-CN" altLang="en-US" b="0" i="0" dirty="0">
                <a:solidFill>
                  <a:srgbClr val="374151"/>
                </a:solidFill>
                <a:effectLst/>
                <a:latin typeface="Söhne"/>
              </a:rPr>
              <a:t>测序作为水化学控制的补充，用于准确指出相对受污染的淡水地点</a:t>
            </a:r>
            <a:endParaRPr lang="zh-CN" altLang="en-US" dirty="0"/>
          </a:p>
        </p:txBody>
      </p:sp>
      <p:sp>
        <p:nvSpPr>
          <p:cNvPr id="4" name="灯片编号占位符 3"/>
          <p:cNvSpPr>
            <a:spLocks noGrp="1"/>
          </p:cNvSpPr>
          <p:nvPr>
            <p:ph type="sldNum" sz="quarter" idx="5"/>
          </p:nvPr>
        </p:nvSpPr>
        <p:spPr/>
        <p:txBody>
          <a:bodyPr/>
          <a:lstStyle/>
          <a:p>
            <a:fld id="{2BAC56E1-4092-4DD6-A1C0-06C19E820B68}" type="slidenum">
              <a:rPr lang="zh-CN" altLang="en-US" smtClean="0"/>
              <a:t>11</a:t>
            </a:fld>
            <a:endParaRPr lang="zh-CN" altLang="en-US"/>
          </a:p>
        </p:txBody>
      </p:sp>
    </p:spTree>
    <p:extLst>
      <p:ext uri="{BB962C8B-B14F-4D97-AF65-F5344CB8AC3E}">
        <p14:creationId xmlns:p14="http://schemas.microsoft.com/office/powerpoint/2010/main" val="3653059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AC56E1-4092-4DD6-A1C0-06C19E820B68}" type="slidenum">
              <a:rPr lang="zh-CN" altLang="en-US" smtClean="0"/>
              <a:t>13</a:t>
            </a:fld>
            <a:endParaRPr lang="zh-CN" altLang="en-US"/>
          </a:p>
        </p:txBody>
      </p:sp>
    </p:spTree>
    <p:extLst>
      <p:ext uri="{BB962C8B-B14F-4D97-AF65-F5344CB8AC3E}">
        <p14:creationId xmlns:p14="http://schemas.microsoft.com/office/powerpoint/2010/main" val="3126909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7EB0B-A502-D67D-74EB-AC018A6E0DF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A75B64A-46C5-004E-0360-0BE2CC0259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936652C-3E96-014A-3FD4-ACA296344AFB}"/>
              </a:ext>
            </a:extLst>
          </p:cNvPr>
          <p:cNvSpPr>
            <a:spLocks noGrp="1"/>
          </p:cNvSpPr>
          <p:nvPr>
            <p:ph type="dt" sz="half" idx="10"/>
          </p:nvPr>
        </p:nvSpPr>
        <p:spPr/>
        <p:txBody>
          <a:bodyPr/>
          <a:lstStyle/>
          <a:p>
            <a:fld id="{B4FF4B8A-4618-4CEC-A859-F1600A32BF51}" type="datetimeFigureOut">
              <a:rPr lang="zh-CN" altLang="en-US" smtClean="0"/>
              <a:t>2024/1/15</a:t>
            </a:fld>
            <a:endParaRPr lang="zh-CN" altLang="en-US"/>
          </a:p>
        </p:txBody>
      </p:sp>
      <p:sp>
        <p:nvSpPr>
          <p:cNvPr id="5" name="页脚占位符 4">
            <a:extLst>
              <a:ext uri="{FF2B5EF4-FFF2-40B4-BE49-F238E27FC236}">
                <a16:creationId xmlns:a16="http://schemas.microsoft.com/office/drawing/2014/main" id="{34327B44-69F0-169B-B6D2-827B944CFB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809827-6508-3512-859D-711C052FFD49}"/>
              </a:ext>
            </a:extLst>
          </p:cNvPr>
          <p:cNvSpPr>
            <a:spLocks noGrp="1"/>
          </p:cNvSpPr>
          <p:nvPr>
            <p:ph type="sldNum" sz="quarter" idx="12"/>
          </p:nvPr>
        </p:nvSpPr>
        <p:spPr/>
        <p:txBody>
          <a:bodyPr/>
          <a:lstStyle/>
          <a:p>
            <a:fld id="{9B1AA6A6-E1E7-43D4-A059-0B8944ED52CE}" type="slidenum">
              <a:rPr lang="zh-CN" altLang="en-US" smtClean="0"/>
              <a:t>‹#›</a:t>
            </a:fld>
            <a:endParaRPr lang="zh-CN" altLang="en-US"/>
          </a:p>
        </p:txBody>
      </p:sp>
    </p:spTree>
    <p:extLst>
      <p:ext uri="{BB962C8B-B14F-4D97-AF65-F5344CB8AC3E}">
        <p14:creationId xmlns:p14="http://schemas.microsoft.com/office/powerpoint/2010/main" val="4092630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7A8EFB-1803-B62B-7D8E-50A6D7AB25D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A5DD76B-28C9-FA17-9A4D-81CEBEC97CF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B23B03-BE96-7998-1246-7FDAE306F1AF}"/>
              </a:ext>
            </a:extLst>
          </p:cNvPr>
          <p:cNvSpPr>
            <a:spLocks noGrp="1"/>
          </p:cNvSpPr>
          <p:nvPr>
            <p:ph type="dt" sz="half" idx="10"/>
          </p:nvPr>
        </p:nvSpPr>
        <p:spPr/>
        <p:txBody>
          <a:bodyPr/>
          <a:lstStyle/>
          <a:p>
            <a:fld id="{B4FF4B8A-4618-4CEC-A859-F1600A32BF51}" type="datetimeFigureOut">
              <a:rPr lang="zh-CN" altLang="en-US" smtClean="0"/>
              <a:t>2024/1/15</a:t>
            </a:fld>
            <a:endParaRPr lang="zh-CN" altLang="en-US"/>
          </a:p>
        </p:txBody>
      </p:sp>
      <p:sp>
        <p:nvSpPr>
          <p:cNvPr id="5" name="页脚占位符 4">
            <a:extLst>
              <a:ext uri="{FF2B5EF4-FFF2-40B4-BE49-F238E27FC236}">
                <a16:creationId xmlns:a16="http://schemas.microsoft.com/office/drawing/2014/main" id="{42BB97ED-3FDC-4644-D7ED-48196B2A34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A28D1A-B932-A7B4-26AA-C9027A8D1EB2}"/>
              </a:ext>
            </a:extLst>
          </p:cNvPr>
          <p:cNvSpPr>
            <a:spLocks noGrp="1"/>
          </p:cNvSpPr>
          <p:nvPr>
            <p:ph type="sldNum" sz="quarter" idx="12"/>
          </p:nvPr>
        </p:nvSpPr>
        <p:spPr/>
        <p:txBody>
          <a:bodyPr/>
          <a:lstStyle/>
          <a:p>
            <a:fld id="{9B1AA6A6-E1E7-43D4-A059-0B8944ED52CE}" type="slidenum">
              <a:rPr lang="zh-CN" altLang="en-US" smtClean="0"/>
              <a:t>‹#›</a:t>
            </a:fld>
            <a:endParaRPr lang="zh-CN" altLang="en-US"/>
          </a:p>
        </p:txBody>
      </p:sp>
    </p:spTree>
    <p:extLst>
      <p:ext uri="{BB962C8B-B14F-4D97-AF65-F5344CB8AC3E}">
        <p14:creationId xmlns:p14="http://schemas.microsoft.com/office/powerpoint/2010/main" val="3476467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8FBFB94-F779-4D9E-FB33-612801E5BD0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8904776-06A4-FC38-32D1-E8D0C674C8C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BDA74E-047B-A12B-2AF0-FB874148E475}"/>
              </a:ext>
            </a:extLst>
          </p:cNvPr>
          <p:cNvSpPr>
            <a:spLocks noGrp="1"/>
          </p:cNvSpPr>
          <p:nvPr>
            <p:ph type="dt" sz="half" idx="10"/>
          </p:nvPr>
        </p:nvSpPr>
        <p:spPr/>
        <p:txBody>
          <a:bodyPr/>
          <a:lstStyle/>
          <a:p>
            <a:fld id="{B4FF4B8A-4618-4CEC-A859-F1600A32BF51}" type="datetimeFigureOut">
              <a:rPr lang="zh-CN" altLang="en-US" smtClean="0"/>
              <a:t>2024/1/15</a:t>
            </a:fld>
            <a:endParaRPr lang="zh-CN" altLang="en-US"/>
          </a:p>
        </p:txBody>
      </p:sp>
      <p:sp>
        <p:nvSpPr>
          <p:cNvPr id="5" name="页脚占位符 4">
            <a:extLst>
              <a:ext uri="{FF2B5EF4-FFF2-40B4-BE49-F238E27FC236}">
                <a16:creationId xmlns:a16="http://schemas.microsoft.com/office/drawing/2014/main" id="{BD3CDCB2-3FE9-FA30-7A4D-B46F4ACFBC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CA636E4-79F3-78EF-DDB5-05AB6E50CE1E}"/>
              </a:ext>
            </a:extLst>
          </p:cNvPr>
          <p:cNvSpPr>
            <a:spLocks noGrp="1"/>
          </p:cNvSpPr>
          <p:nvPr>
            <p:ph type="sldNum" sz="quarter" idx="12"/>
          </p:nvPr>
        </p:nvSpPr>
        <p:spPr/>
        <p:txBody>
          <a:bodyPr/>
          <a:lstStyle/>
          <a:p>
            <a:fld id="{9B1AA6A6-E1E7-43D4-A059-0B8944ED52CE}" type="slidenum">
              <a:rPr lang="zh-CN" altLang="en-US" smtClean="0"/>
              <a:t>‹#›</a:t>
            </a:fld>
            <a:endParaRPr lang="zh-CN" altLang="en-US"/>
          </a:p>
        </p:txBody>
      </p:sp>
    </p:spTree>
    <p:extLst>
      <p:ext uri="{BB962C8B-B14F-4D97-AF65-F5344CB8AC3E}">
        <p14:creationId xmlns:p14="http://schemas.microsoft.com/office/powerpoint/2010/main" val="4078425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FB7E18-CAD2-235B-DE36-E3B209E0101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7E38007-C883-E5B8-DA30-AC7A935FA70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3151F51-DC85-AA85-E15F-1FFF61517459}"/>
              </a:ext>
            </a:extLst>
          </p:cNvPr>
          <p:cNvSpPr>
            <a:spLocks noGrp="1"/>
          </p:cNvSpPr>
          <p:nvPr>
            <p:ph type="dt" sz="half" idx="10"/>
          </p:nvPr>
        </p:nvSpPr>
        <p:spPr/>
        <p:txBody>
          <a:bodyPr/>
          <a:lstStyle/>
          <a:p>
            <a:fld id="{B4FF4B8A-4618-4CEC-A859-F1600A32BF51}" type="datetimeFigureOut">
              <a:rPr lang="zh-CN" altLang="en-US" smtClean="0"/>
              <a:t>2024/1/15</a:t>
            </a:fld>
            <a:endParaRPr lang="zh-CN" altLang="en-US"/>
          </a:p>
        </p:txBody>
      </p:sp>
      <p:sp>
        <p:nvSpPr>
          <p:cNvPr id="5" name="页脚占位符 4">
            <a:extLst>
              <a:ext uri="{FF2B5EF4-FFF2-40B4-BE49-F238E27FC236}">
                <a16:creationId xmlns:a16="http://schemas.microsoft.com/office/drawing/2014/main" id="{898DBA34-2662-C905-7F84-6A61596888F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D08B9D-A051-BDAF-6514-CFDB850B7ABC}"/>
              </a:ext>
            </a:extLst>
          </p:cNvPr>
          <p:cNvSpPr>
            <a:spLocks noGrp="1"/>
          </p:cNvSpPr>
          <p:nvPr>
            <p:ph type="sldNum" sz="quarter" idx="12"/>
          </p:nvPr>
        </p:nvSpPr>
        <p:spPr/>
        <p:txBody>
          <a:bodyPr/>
          <a:lstStyle/>
          <a:p>
            <a:fld id="{9B1AA6A6-E1E7-43D4-A059-0B8944ED52CE}" type="slidenum">
              <a:rPr lang="zh-CN" altLang="en-US" smtClean="0"/>
              <a:t>‹#›</a:t>
            </a:fld>
            <a:endParaRPr lang="zh-CN" altLang="en-US"/>
          </a:p>
        </p:txBody>
      </p:sp>
    </p:spTree>
    <p:extLst>
      <p:ext uri="{BB962C8B-B14F-4D97-AF65-F5344CB8AC3E}">
        <p14:creationId xmlns:p14="http://schemas.microsoft.com/office/powerpoint/2010/main" val="1519437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B7C6FE-74D3-7206-1CAC-50E2CDF8894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2E4F168-2A94-F435-FAAD-942B4F5058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CCCA077-FD45-58D6-1AD2-F9A540ACD78F}"/>
              </a:ext>
            </a:extLst>
          </p:cNvPr>
          <p:cNvSpPr>
            <a:spLocks noGrp="1"/>
          </p:cNvSpPr>
          <p:nvPr>
            <p:ph type="dt" sz="half" idx="10"/>
          </p:nvPr>
        </p:nvSpPr>
        <p:spPr/>
        <p:txBody>
          <a:bodyPr/>
          <a:lstStyle/>
          <a:p>
            <a:fld id="{B4FF4B8A-4618-4CEC-A859-F1600A32BF51}" type="datetimeFigureOut">
              <a:rPr lang="zh-CN" altLang="en-US" smtClean="0"/>
              <a:t>2024/1/15</a:t>
            </a:fld>
            <a:endParaRPr lang="zh-CN" altLang="en-US"/>
          </a:p>
        </p:txBody>
      </p:sp>
      <p:sp>
        <p:nvSpPr>
          <p:cNvPr id="5" name="页脚占位符 4">
            <a:extLst>
              <a:ext uri="{FF2B5EF4-FFF2-40B4-BE49-F238E27FC236}">
                <a16:creationId xmlns:a16="http://schemas.microsoft.com/office/drawing/2014/main" id="{03EDB9EF-7D75-FC78-7A1C-7BC9E4A3EF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053C5F-94DC-674B-B970-425FAC7378E3}"/>
              </a:ext>
            </a:extLst>
          </p:cNvPr>
          <p:cNvSpPr>
            <a:spLocks noGrp="1"/>
          </p:cNvSpPr>
          <p:nvPr>
            <p:ph type="sldNum" sz="quarter" idx="12"/>
          </p:nvPr>
        </p:nvSpPr>
        <p:spPr/>
        <p:txBody>
          <a:bodyPr/>
          <a:lstStyle/>
          <a:p>
            <a:fld id="{9B1AA6A6-E1E7-43D4-A059-0B8944ED52CE}" type="slidenum">
              <a:rPr lang="zh-CN" altLang="en-US" smtClean="0"/>
              <a:t>‹#›</a:t>
            </a:fld>
            <a:endParaRPr lang="zh-CN" altLang="en-US"/>
          </a:p>
        </p:txBody>
      </p:sp>
    </p:spTree>
    <p:extLst>
      <p:ext uri="{BB962C8B-B14F-4D97-AF65-F5344CB8AC3E}">
        <p14:creationId xmlns:p14="http://schemas.microsoft.com/office/powerpoint/2010/main" val="34847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73E907-88FE-7055-073A-CE8403B07DE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B486292-60D1-D9D0-B7C7-5DF42B20CA6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CE0CF39-73D9-9AAE-9024-22479AE7A7B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E65C86A-B84D-2882-C376-33F9C0586DDE}"/>
              </a:ext>
            </a:extLst>
          </p:cNvPr>
          <p:cNvSpPr>
            <a:spLocks noGrp="1"/>
          </p:cNvSpPr>
          <p:nvPr>
            <p:ph type="dt" sz="half" idx="10"/>
          </p:nvPr>
        </p:nvSpPr>
        <p:spPr/>
        <p:txBody>
          <a:bodyPr/>
          <a:lstStyle/>
          <a:p>
            <a:fld id="{B4FF4B8A-4618-4CEC-A859-F1600A32BF51}" type="datetimeFigureOut">
              <a:rPr lang="zh-CN" altLang="en-US" smtClean="0"/>
              <a:t>2024/1/15</a:t>
            </a:fld>
            <a:endParaRPr lang="zh-CN" altLang="en-US"/>
          </a:p>
        </p:txBody>
      </p:sp>
      <p:sp>
        <p:nvSpPr>
          <p:cNvPr id="6" name="页脚占位符 5">
            <a:extLst>
              <a:ext uri="{FF2B5EF4-FFF2-40B4-BE49-F238E27FC236}">
                <a16:creationId xmlns:a16="http://schemas.microsoft.com/office/drawing/2014/main" id="{A78D38E1-BC9B-C33A-3EDA-598BF52BBE3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2D523B7-40E8-2CE4-BCB3-6E654DDC3E16}"/>
              </a:ext>
            </a:extLst>
          </p:cNvPr>
          <p:cNvSpPr>
            <a:spLocks noGrp="1"/>
          </p:cNvSpPr>
          <p:nvPr>
            <p:ph type="sldNum" sz="quarter" idx="12"/>
          </p:nvPr>
        </p:nvSpPr>
        <p:spPr/>
        <p:txBody>
          <a:bodyPr/>
          <a:lstStyle/>
          <a:p>
            <a:fld id="{9B1AA6A6-E1E7-43D4-A059-0B8944ED52CE}" type="slidenum">
              <a:rPr lang="zh-CN" altLang="en-US" smtClean="0"/>
              <a:t>‹#›</a:t>
            </a:fld>
            <a:endParaRPr lang="zh-CN" altLang="en-US"/>
          </a:p>
        </p:txBody>
      </p:sp>
    </p:spTree>
    <p:extLst>
      <p:ext uri="{BB962C8B-B14F-4D97-AF65-F5344CB8AC3E}">
        <p14:creationId xmlns:p14="http://schemas.microsoft.com/office/powerpoint/2010/main" val="1135538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C201EE-CD18-9A2A-1DA4-B19E8A40A80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C8674DD-2798-4CC7-1733-34A41E33A1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E8889C6-E55C-2CB9-8167-539EE925C55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6F4ACC5-878D-019D-979D-0CDDFF209D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5337503-4E17-7988-0425-0236FFA0B94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7526D7E-9F97-6E9D-3414-D21ECE6611DF}"/>
              </a:ext>
            </a:extLst>
          </p:cNvPr>
          <p:cNvSpPr>
            <a:spLocks noGrp="1"/>
          </p:cNvSpPr>
          <p:nvPr>
            <p:ph type="dt" sz="half" idx="10"/>
          </p:nvPr>
        </p:nvSpPr>
        <p:spPr/>
        <p:txBody>
          <a:bodyPr/>
          <a:lstStyle/>
          <a:p>
            <a:fld id="{B4FF4B8A-4618-4CEC-A859-F1600A32BF51}" type="datetimeFigureOut">
              <a:rPr lang="zh-CN" altLang="en-US" smtClean="0"/>
              <a:t>2024/1/15</a:t>
            </a:fld>
            <a:endParaRPr lang="zh-CN" altLang="en-US"/>
          </a:p>
        </p:txBody>
      </p:sp>
      <p:sp>
        <p:nvSpPr>
          <p:cNvPr id="8" name="页脚占位符 7">
            <a:extLst>
              <a:ext uri="{FF2B5EF4-FFF2-40B4-BE49-F238E27FC236}">
                <a16:creationId xmlns:a16="http://schemas.microsoft.com/office/drawing/2014/main" id="{4395E470-4456-B1CF-D363-C6479173A8E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77A5F47-CDAB-2289-3C00-0ACBB19CC3CA}"/>
              </a:ext>
            </a:extLst>
          </p:cNvPr>
          <p:cNvSpPr>
            <a:spLocks noGrp="1"/>
          </p:cNvSpPr>
          <p:nvPr>
            <p:ph type="sldNum" sz="quarter" idx="12"/>
          </p:nvPr>
        </p:nvSpPr>
        <p:spPr/>
        <p:txBody>
          <a:bodyPr/>
          <a:lstStyle/>
          <a:p>
            <a:fld id="{9B1AA6A6-E1E7-43D4-A059-0B8944ED52CE}" type="slidenum">
              <a:rPr lang="zh-CN" altLang="en-US" smtClean="0"/>
              <a:t>‹#›</a:t>
            </a:fld>
            <a:endParaRPr lang="zh-CN" altLang="en-US"/>
          </a:p>
        </p:txBody>
      </p:sp>
    </p:spTree>
    <p:extLst>
      <p:ext uri="{BB962C8B-B14F-4D97-AF65-F5344CB8AC3E}">
        <p14:creationId xmlns:p14="http://schemas.microsoft.com/office/powerpoint/2010/main" val="1399404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DFC5B7-E418-C343-92E8-2E02EFBD600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AFFC88C-6E99-FABE-C871-28DC9BED54E6}"/>
              </a:ext>
            </a:extLst>
          </p:cNvPr>
          <p:cNvSpPr>
            <a:spLocks noGrp="1"/>
          </p:cNvSpPr>
          <p:nvPr>
            <p:ph type="dt" sz="half" idx="10"/>
          </p:nvPr>
        </p:nvSpPr>
        <p:spPr/>
        <p:txBody>
          <a:bodyPr/>
          <a:lstStyle/>
          <a:p>
            <a:fld id="{B4FF4B8A-4618-4CEC-A859-F1600A32BF51}" type="datetimeFigureOut">
              <a:rPr lang="zh-CN" altLang="en-US" smtClean="0"/>
              <a:t>2024/1/15</a:t>
            </a:fld>
            <a:endParaRPr lang="zh-CN" altLang="en-US"/>
          </a:p>
        </p:txBody>
      </p:sp>
      <p:sp>
        <p:nvSpPr>
          <p:cNvPr id="4" name="页脚占位符 3">
            <a:extLst>
              <a:ext uri="{FF2B5EF4-FFF2-40B4-BE49-F238E27FC236}">
                <a16:creationId xmlns:a16="http://schemas.microsoft.com/office/drawing/2014/main" id="{636F3F75-E139-7213-2422-196F0575221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5428A70-5F54-4F5E-11DF-BAADD06A2F43}"/>
              </a:ext>
            </a:extLst>
          </p:cNvPr>
          <p:cNvSpPr>
            <a:spLocks noGrp="1"/>
          </p:cNvSpPr>
          <p:nvPr>
            <p:ph type="sldNum" sz="quarter" idx="12"/>
          </p:nvPr>
        </p:nvSpPr>
        <p:spPr/>
        <p:txBody>
          <a:bodyPr/>
          <a:lstStyle/>
          <a:p>
            <a:fld id="{9B1AA6A6-E1E7-43D4-A059-0B8944ED52CE}" type="slidenum">
              <a:rPr lang="zh-CN" altLang="en-US" smtClean="0"/>
              <a:t>‹#›</a:t>
            </a:fld>
            <a:endParaRPr lang="zh-CN" altLang="en-US"/>
          </a:p>
        </p:txBody>
      </p:sp>
    </p:spTree>
    <p:extLst>
      <p:ext uri="{BB962C8B-B14F-4D97-AF65-F5344CB8AC3E}">
        <p14:creationId xmlns:p14="http://schemas.microsoft.com/office/powerpoint/2010/main" val="2980027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42A65A8-0AA8-662C-7054-B5850B64CFE9}"/>
              </a:ext>
            </a:extLst>
          </p:cNvPr>
          <p:cNvSpPr>
            <a:spLocks noGrp="1"/>
          </p:cNvSpPr>
          <p:nvPr>
            <p:ph type="dt" sz="half" idx="10"/>
          </p:nvPr>
        </p:nvSpPr>
        <p:spPr/>
        <p:txBody>
          <a:bodyPr/>
          <a:lstStyle/>
          <a:p>
            <a:fld id="{B4FF4B8A-4618-4CEC-A859-F1600A32BF51}" type="datetimeFigureOut">
              <a:rPr lang="zh-CN" altLang="en-US" smtClean="0"/>
              <a:t>2024/1/15</a:t>
            </a:fld>
            <a:endParaRPr lang="zh-CN" altLang="en-US"/>
          </a:p>
        </p:txBody>
      </p:sp>
      <p:sp>
        <p:nvSpPr>
          <p:cNvPr id="3" name="页脚占位符 2">
            <a:extLst>
              <a:ext uri="{FF2B5EF4-FFF2-40B4-BE49-F238E27FC236}">
                <a16:creationId xmlns:a16="http://schemas.microsoft.com/office/drawing/2014/main" id="{569514F3-1D76-ED40-E3FB-3117AA81587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E185ABF-BF97-D929-6F1F-59DDCB75F8D4}"/>
              </a:ext>
            </a:extLst>
          </p:cNvPr>
          <p:cNvSpPr>
            <a:spLocks noGrp="1"/>
          </p:cNvSpPr>
          <p:nvPr>
            <p:ph type="sldNum" sz="quarter" idx="12"/>
          </p:nvPr>
        </p:nvSpPr>
        <p:spPr/>
        <p:txBody>
          <a:bodyPr/>
          <a:lstStyle/>
          <a:p>
            <a:fld id="{9B1AA6A6-E1E7-43D4-A059-0B8944ED52CE}" type="slidenum">
              <a:rPr lang="zh-CN" altLang="en-US" smtClean="0"/>
              <a:t>‹#›</a:t>
            </a:fld>
            <a:endParaRPr lang="zh-CN" altLang="en-US"/>
          </a:p>
        </p:txBody>
      </p:sp>
    </p:spTree>
    <p:extLst>
      <p:ext uri="{BB962C8B-B14F-4D97-AF65-F5344CB8AC3E}">
        <p14:creationId xmlns:p14="http://schemas.microsoft.com/office/powerpoint/2010/main" val="2947517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FD60FD-3710-8CA9-8591-39AE4DDD2F9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7F9384D-DED3-9180-BB2F-9342F79F83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196665B-8708-6620-7C69-B6425DCEA7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474653D-42F9-82BF-0CE0-1039E393F78D}"/>
              </a:ext>
            </a:extLst>
          </p:cNvPr>
          <p:cNvSpPr>
            <a:spLocks noGrp="1"/>
          </p:cNvSpPr>
          <p:nvPr>
            <p:ph type="dt" sz="half" idx="10"/>
          </p:nvPr>
        </p:nvSpPr>
        <p:spPr/>
        <p:txBody>
          <a:bodyPr/>
          <a:lstStyle/>
          <a:p>
            <a:fld id="{B4FF4B8A-4618-4CEC-A859-F1600A32BF51}" type="datetimeFigureOut">
              <a:rPr lang="zh-CN" altLang="en-US" smtClean="0"/>
              <a:t>2024/1/15</a:t>
            </a:fld>
            <a:endParaRPr lang="zh-CN" altLang="en-US"/>
          </a:p>
        </p:txBody>
      </p:sp>
      <p:sp>
        <p:nvSpPr>
          <p:cNvPr id="6" name="页脚占位符 5">
            <a:extLst>
              <a:ext uri="{FF2B5EF4-FFF2-40B4-BE49-F238E27FC236}">
                <a16:creationId xmlns:a16="http://schemas.microsoft.com/office/drawing/2014/main" id="{6A439176-B8F2-7E14-7DDB-5C87425A7D6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E06940D-9BBF-8CAC-52AD-57EB7F9516F4}"/>
              </a:ext>
            </a:extLst>
          </p:cNvPr>
          <p:cNvSpPr>
            <a:spLocks noGrp="1"/>
          </p:cNvSpPr>
          <p:nvPr>
            <p:ph type="sldNum" sz="quarter" idx="12"/>
          </p:nvPr>
        </p:nvSpPr>
        <p:spPr/>
        <p:txBody>
          <a:bodyPr/>
          <a:lstStyle/>
          <a:p>
            <a:fld id="{9B1AA6A6-E1E7-43D4-A059-0B8944ED52CE}" type="slidenum">
              <a:rPr lang="zh-CN" altLang="en-US" smtClean="0"/>
              <a:t>‹#›</a:t>
            </a:fld>
            <a:endParaRPr lang="zh-CN" altLang="en-US"/>
          </a:p>
        </p:txBody>
      </p:sp>
    </p:spTree>
    <p:extLst>
      <p:ext uri="{BB962C8B-B14F-4D97-AF65-F5344CB8AC3E}">
        <p14:creationId xmlns:p14="http://schemas.microsoft.com/office/powerpoint/2010/main" val="807079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5F7070-CFA1-546B-7BFB-4889B60D5A0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F7ECCF1-F84E-F8BB-8F46-C9B1C930CD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895921D-1DE0-72B6-3B26-F55E832B55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2551F28-A132-BA90-3B2C-9A3FE499064D}"/>
              </a:ext>
            </a:extLst>
          </p:cNvPr>
          <p:cNvSpPr>
            <a:spLocks noGrp="1"/>
          </p:cNvSpPr>
          <p:nvPr>
            <p:ph type="dt" sz="half" idx="10"/>
          </p:nvPr>
        </p:nvSpPr>
        <p:spPr/>
        <p:txBody>
          <a:bodyPr/>
          <a:lstStyle/>
          <a:p>
            <a:fld id="{B4FF4B8A-4618-4CEC-A859-F1600A32BF51}" type="datetimeFigureOut">
              <a:rPr lang="zh-CN" altLang="en-US" smtClean="0"/>
              <a:t>2024/1/15</a:t>
            </a:fld>
            <a:endParaRPr lang="zh-CN" altLang="en-US"/>
          </a:p>
        </p:txBody>
      </p:sp>
      <p:sp>
        <p:nvSpPr>
          <p:cNvPr id="6" name="页脚占位符 5">
            <a:extLst>
              <a:ext uri="{FF2B5EF4-FFF2-40B4-BE49-F238E27FC236}">
                <a16:creationId xmlns:a16="http://schemas.microsoft.com/office/drawing/2014/main" id="{7C0F61D1-6BFC-102D-AF20-EBF2C30CBD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EAA922C-F66E-0BA0-EF00-EE185F12BD22}"/>
              </a:ext>
            </a:extLst>
          </p:cNvPr>
          <p:cNvSpPr>
            <a:spLocks noGrp="1"/>
          </p:cNvSpPr>
          <p:nvPr>
            <p:ph type="sldNum" sz="quarter" idx="12"/>
          </p:nvPr>
        </p:nvSpPr>
        <p:spPr/>
        <p:txBody>
          <a:bodyPr/>
          <a:lstStyle/>
          <a:p>
            <a:fld id="{9B1AA6A6-E1E7-43D4-A059-0B8944ED52CE}" type="slidenum">
              <a:rPr lang="zh-CN" altLang="en-US" smtClean="0"/>
              <a:t>‹#›</a:t>
            </a:fld>
            <a:endParaRPr lang="zh-CN" altLang="en-US"/>
          </a:p>
        </p:txBody>
      </p:sp>
    </p:spTree>
    <p:extLst>
      <p:ext uri="{BB962C8B-B14F-4D97-AF65-F5344CB8AC3E}">
        <p14:creationId xmlns:p14="http://schemas.microsoft.com/office/powerpoint/2010/main" val="2006682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0AD6F2E-D3F2-1193-67F5-DF87CA4DC2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D92E6F4-6031-E991-E9AB-7E967E9C12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FEB3BB6-19A5-4668-075F-8CEEE5F94D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FF4B8A-4618-4CEC-A859-F1600A32BF51}" type="datetimeFigureOut">
              <a:rPr lang="zh-CN" altLang="en-US" smtClean="0"/>
              <a:t>2024/1/15</a:t>
            </a:fld>
            <a:endParaRPr lang="zh-CN" altLang="en-US"/>
          </a:p>
        </p:txBody>
      </p:sp>
      <p:sp>
        <p:nvSpPr>
          <p:cNvPr id="5" name="页脚占位符 4">
            <a:extLst>
              <a:ext uri="{FF2B5EF4-FFF2-40B4-BE49-F238E27FC236}">
                <a16:creationId xmlns:a16="http://schemas.microsoft.com/office/drawing/2014/main" id="{A7A2BBA2-A336-8709-6723-7D728AF90C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D17D601-5BAE-6F23-C09A-0D7F25DFE7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1AA6A6-E1E7-43D4-A059-0B8944ED52CE}" type="slidenum">
              <a:rPr lang="zh-CN" altLang="en-US" smtClean="0"/>
              <a:t>‹#›</a:t>
            </a:fld>
            <a:endParaRPr lang="zh-CN" altLang="en-US"/>
          </a:p>
        </p:txBody>
      </p:sp>
    </p:spTree>
    <p:extLst>
      <p:ext uri="{BB962C8B-B14F-4D97-AF65-F5344CB8AC3E}">
        <p14:creationId xmlns:p14="http://schemas.microsoft.com/office/powerpoint/2010/main" val="1590654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lifesciences.org/articles/61504"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wdecoster/nanosta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cademic.oup.com/gigascience/article/9/6/giaa053/5855463?login=true"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mdpi.com/1660-4601/16/7/1097"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bmcresnotes.biomedcentral.com/articles/10.1186/s13104-021-05457-3"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ncbi.nlm.nih.gov/bioproject/PRJNA61151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nature.com/articles/s41598-019-51997-x"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sciencedirect.com/science/article/pii/S004896972036397X?via%3Dihub"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journals.asm.org/doi/10.1128/msystems.00283-21"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philDTU/plasmidPublicatio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www.biorxiv.org/content/10.1101/2021.11.26.470087v1"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A8287B25-BE1C-CA18-3E14-3E7ED3EB2D48}"/>
              </a:ext>
            </a:extLst>
          </p:cNvPr>
          <p:cNvSpPr txBox="1"/>
          <p:nvPr/>
        </p:nvSpPr>
        <p:spPr>
          <a:xfrm>
            <a:off x="3526934" y="2890391"/>
            <a:ext cx="5138131" cy="1077218"/>
          </a:xfrm>
          <a:prstGeom prst="rect">
            <a:avLst/>
          </a:prstGeom>
          <a:noFill/>
        </p:spPr>
        <p:txBody>
          <a:bodyPr wrap="square" rtlCol="0">
            <a:spAutoFit/>
          </a:bodyPr>
          <a:lstStyle/>
          <a:p>
            <a:pPr algn="ctr"/>
            <a:r>
              <a:rPr lang="zh-CN" altLang="en-US" sz="3200" dirty="0"/>
              <a:t>纳米孔测序技术在水质检测方面的应用</a:t>
            </a:r>
          </a:p>
        </p:txBody>
      </p:sp>
    </p:spTree>
    <p:extLst>
      <p:ext uri="{BB962C8B-B14F-4D97-AF65-F5344CB8AC3E}">
        <p14:creationId xmlns:p14="http://schemas.microsoft.com/office/powerpoint/2010/main" val="1680466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21"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23"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4"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文本框 1">
            <a:extLst>
              <a:ext uri="{FF2B5EF4-FFF2-40B4-BE49-F238E27FC236}">
                <a16:creationId xmlns:a16="http://schemas.microsoft.com/office/drawing/2014/main" id="{75D48F85-AE41-D6F3-90AB-54EF779B2B59}"/>
              </a:ext>
            </a:extLst>
          </p:cNvPr>
          <p:cNvSpPr txBox="1"/>
          <p:nvPr/>
        </p:nvSpPr>
        <p:spPr>
          <a:xfrm>
            <a:off x="0" y="65492"/>
            <a:ext cx="95128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文章</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5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1" name="矩形: 圆角 10">
            <a:extLst>
              <a:ext uri="{FF2B5EF4-FFF2-40B4-BE49-F238E27FC236}">
                <a16:creationId xmlns:a16="http://schemas.microsoft.com/office/drawing/2014/main" id="{45ABB36F-38F3-9214-667F-0D4B717925D9}"/>
              </a:ext>
            </a:extLst>
          </p:cNvPr>
          <p:cNvSpPr/>
          <p:nvPr/>
        </p:nvSpPr>
        <p:spPr>
          <a:xfrm>
            <a:off x="3959118" y="3888672"/>
            <a:ext cx="3391969" cy="138499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文本框 11">
            <a:extLst>
              <a:ext uri="{FF2B5EF4-FFF2-40B4-BE49-F238E27FC236}">
                <a16:creationId xmlns:a16="http://schemas.microsoft.com/office/drawing/2014/main" id="{67698DF4-6DD9-2111-DA15-D46C6B8E625C}"/>
              </a:ext>
            </a:extLst>
          </p:cNvPr>
          <p:cNvSpPr txBox="1"/>
          <p:nvPr/>
        </p:nvSpPr>
        <p:spPr>
          <a:xfrm>
            <a:off x="4023503" y="4319559"/>
            <a:ext cx="3327584" cy="523220"/>
          </a:xfrm>
          <a:prstGeom prst="rect">
            <a:avLst/>
          </a:prstGeom>
          <a:noFill/>
        </p:spPr>
        <p:txBody>
          <a:bodyPr wrap="square" rtlCol="0">
            <a:spAutoFit/>
          </a:bodyPr>
          <a:lstStyle/>
          <a:p>
            <a:r>
              <a:rPr lang="zh-CN" altLang="en-US" sz="1400" b="0" i="0" dirty="0">
                <a:solidFill>
                  <a:srgbClr val="374151"/>
                </a:solidFill>
                <a:effectLst/>
                <a:latin typeface="Söhne"/>
              </a:rPr>
              <a:t>使用纳米孔测序技术来监测淡水环境中的微生物群落</a:t>
            </a:r>
            <a:endParaRPr lang="zh-CN" altLang="en-US" sz="1400" dirty="0"/>
          </a:p>
        </p:txBody>
      </p:sp>
      <p:pic>
        <p:nvPicPr>
          <p:cNvPr id="5" name="图片 4">
            <a:extLst>
              <a:ext uri="{FF2B5EF4-FFF2-40B4-BE49-F238E27FC236}">
                <a16:creationId xmlns:a16="http://schemas.microsoft.com/office/drawing/2014/main" id="{DDF7A7E9-864B-C86E-A1FB-F4B61F42891F}"/>
              </a:ext>
            </a:extLst>
          </p:cNvPr>
          <p:cNvPicPr>
            <a:picLocks noChangeAspect="1"/>
          </p:cNvPicPr>
          <p:nvPr/>
        </p:nvPicPr>
        <p:blipFill>
          <a:blip r:embed="rId2"/>
          <a:stretch>
            <a:fillRect/>
          </a:stretch>
        </p:blipFill>
        <p:spPr>
          <a:xfrm>
            <a:off x="2405309" y="1241647"/>
            <a:ext cx="6761153" cy="18672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文本框 7">
            <a:extLst>
              <a:ext uri="{FF2B5EF4-FFF2-40B4-BE49-F238E27FC236}">
                <a16:creationId xmlns:a16="http://schemas.microsoft.com/office/drawing/2014/main" id="{7EDF9341-1CFE-6BBD-62D7-09E471965B38}"/>
              </a:ext>
            </a:extLst>
          </p:cNvPr>
          <p:cNvSpPr txBox="1"/>
          <p:nvPr/>
        </p:nvSpPr>
        <p:spPr>
          <a:xfrm>
            <a:off x="3284240" y="6496265"/>
            <a:ext cx="5003289" cy="276999"/>
          </a:xfrm>
          <a:prstGeom prst="rect">
            <a:avLst/>
          </a:prstGeom>
          <a:noFill/>
        </p:spPr>
        <p:txBody>
          <a:bodyPr wrap="square">
            <a:spAutoFit/>
          </a:bodyPr>
          <a:lstStyle/>
          <a:p>
            <a:r>
              <a:rPr lang="en-US" altLang="zh-CN" sz="1200" dirty="0">
                <a:hlinkClick r:id="rId3"/>
              </a:rPr>
              <a:t>Freshwater monitoring by nanopore sequencing | </a:t>
            </a:r>
            <a:r>
              <a:rPr lang="en-US" altLang="zh-CN" sz="1200" dirty="0" err="1">
                <a:hlinkClick r:id="rId3"/>
              </a:rPr>
              <a:t>eLife</a:t>
            </a:r>
            <a:r>
              <a:rPr lang="en-US" altLang="zh-CN" sz="1200" dirty="0">
                <a:hlinkClick r:id="rId3"/>
              </a:rPr>
              <a:t> (elifesciences.org)</a:t>
            </a:r>
            <a:endParaRPr lang="zh-CN" altLang="en-US" sz="1200" dirty="0"/>
          </a:p>
        </p:txBody>
      </p:sp>
    </p:spTree>
    <p:extLst>
      <p:ext uri="{BB962C8B-B14F-4D97-AF65-F5344CB8AC3E}">
        <p14:creationId xmlns:p14="http://schemas.microsoft.com/office/powerpoint/2010/main" val="4212898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0FB28A3B-DF28-978F-C752-7D83DDC9D3A3}"/>
              </a:ext>
            </a:extLst>
          </p:cNvPr>
          <p:cNvSpPr txBox="1"/>
          <p:nvPr/>
        </p:nvSpPr>
        <p:spPr>
          <a:xfrm>
            <a:off x="333298" y="4518704"/>
            <a:ext cx="5468471" cy="646331"/>
          </a:xfrm>
          <a:prstGeom prst="rect">
            <a:avLst/>
          </a:prstGeom>
          <a:noFill/>
        </p:spPr>
        <p:txBody>
          <a:bodyPr wrap="square">
            <a:spAutoFit/>
          </a:bodyPr>
          <a:lstStyle/>
          <a:p>
            <a:r>
              <a:rPr lang="en-US" altLang="zh-CN" b="0" i="0" dirty="0">
                <a:solidFill>
                  <a:srgbClr val="374151"/>
                </a:solidFill>
                <a:effectLst/>
                <a:latin typeface="Söhne"/>
              </a:rPr>
              <a:t>Code</a:t>
            </a:r>
            <a:r>
              <a:rPr lang="zh-CN" altLang="en-US" b="0" i="0" dirty="0">
                <a:solidFill>
                  <a:srgbClr val="374151"/>
                </a:solidFill>
                <a:effectLst/>
                <a:latin typeface="Söhne"/>
              </a:rPr>
              <a:t>：</a:t>
            </a:r>
            <a:r>
              <a:rPr lang="en-US" altLang="zh-CN" dirty="0" err="1">
                <a:hlinkClick r:id="rId3"/>
              </a:rPr>
              <a:t>wdecoster</a:t>
            </a:r>
            <a:r>
              <a:rPr lang="en-US" altLang="zh-CN" dirty="0">
                <a:hlinkClick r:id="rId3"/>
              </a:rPr>
              <a:t>/</a:t>
            </a:r>
            <a:r>
              <a:rPr lang="en-US" altLang="zh-CN" dirty="0" err="1">
                <a:hlinkClick r:id="rId3"/>
              </a:rPr>
              <a:t>nanostat</a:t>
            </a:r>
            <a:r>
              <a:rPr lang="en-US" altLang="zh-CN" dirty="0">
                <a:hlinkClick r:id="rId3"/>
              </a:rPr>
              <a:t>: Create statistic summary of an Oxford Nanopore read dataset (github.com)</a:t>
            </a:r>
            <a:endParaRPr lang="zh-CN" altLang="en-US" dirty="0"/>
          </a:p>
        </p:txBody>
      </p:sp>
      <p:sp>
        <p:nvSpPr>
          <p:cNvPr id="13" name="文本框 12">
            <a:extLst>
              <a:ext uri="{FF2B5EF4-FFF2-40B4-BE49-F238E27FC236}">
                <a16:creationId xmlns:a16="http://schemas.microsoft.com/office/drawing/2014/main" id="{A9A37FDD-51A4-4E33-CF7B-91FE097AC7FA}"/>
              </a:ext>
            </a:extLst>
          </p:cNvPr>
          <p:cNvSpPr txBox="1"/>
          <p:nvPr/>
        </p:nvSpPr>
        <p:spPr>
          <a:xfrm>
            <a:off x="133810" y="610967"/>
            <a:ext cx="6609397" cy="923330"/>
          </a:xfrm>
          <a:prstGeom prst="rect">
            <a:avLst/>
          </a:prstGeom>
          <a:noFill/>
        </p:spPr>
        <p:txBody>
          <a:bodyPr wrap="square">
            <a:spAutoFit/>
          </a:bodyPr>
          <a:lstStyle/>
          <a:p>
            <a:r>
              <a:rPr lang="zh-CN" altLang="en-US" dirty="0">
                <a:solidFill>
                  <a:srgbClr val="374151"/>
                </a:solidFill>
                <a:latin typeface="Söhne"/>
              </a:rPr>
              <a:t>样本准备和</a:t>
            </a:r>
            <a:r>
              <a:rPr lang="en-US" altLang="zh-CN" dirty="0">
                <a:solidFill>
                  <a:srgbClr val="374151"/>
                </a:solidFill>
                <a:latin typeface="Söhne"/>
              </a:rPr>
              <a:t>DNA</a:t>
            </a:r>
            <a:r>
              <a:rPr lang="zh-CN" altLang="en-US" dirty="0">
                <a:solidFill>
                  <a:srgbClr val="374151"/>
                </a:solidFill>
                <a:latin typeface="Söhne"/>
              </a:rPr>
              <a:t>提取</a:t>
            </a:r>
            <a:endParaRPr lang="en-US" altLang="zh-CN" dirty="0">
              <a:solidFill>
                <a:srgbClr val="374151"/>
              </a:solidFill>
              <a:latin typeface="Söhne"/>
            </a:endParaRPr>
          </a:p>
          <a:p>
            <a:r>
              <a:rPr lang="en-US" altLang="zh-CN" dirty="0">
                <a:solidFill>
                  <a:srgbClr val="374151"/>
                </a:solidFill>
                <a:latin typeface="Söhne"/>
              </a:rPr>
              <a:t>	</a:t>
            </a:r>
            <a:r>
              <a:rPr lang="en-US" altLang="zh-CN" dirty="0">
                <a:solidFill>
                  <a:schemeClr val="accent2">
                    <a:lumMod val="50000"/>
                  </a:schemeClr>
                </a:solidFill>
                <a:latin typeface="Söhne"/>
              </a:rPr>
              <a:t>0.2μm</a:t>
            </a:r>
            <a:r>
              <a:rPr lang="zh-CN" altLang="en-US" dirty="0">
                <a:solidFill>
                  <a:schemeClr val="accent2">
                    <a:lumMod val="50000"/>
                  </a:schemeClr>
                </a:solidFill>
                <a:latin typeface="Söhne"/>
              </a:rPr>
              <a:t>纤维膜对</a:t>
            </a:r>
            <a:r>
              <a:rPr lang="en-US" altLang="zh-CN" dirty="0">
                <a:solidFill>
                  <a:schemeClr val="accent2">
                    <a:lumMod val="50000"/>
                  </a:schemeClr>
                </a:solidFill>
                <a:latin typeface="Söhne"/>
              </a:rPr>
              <a:t>400ml</a:t>
            </a:r>
            <a:r>
              <a:rPr lang="zh-CN" altLang="en-US" dirty="0">
                <a:solidFill>
                  <a:schemeClr val="accent2">
                    <a:lumMod val="50000"/>
                  </a:schemeClr>
                </a:solidFill>
                <a:latin typeface="Söhne"/>
              </a:rPr>
              <a:t>河水样本过滤</a:t>
            </a:r>
            <a:r>
              <a:rPr lang="en-US" altLang="zh-CN" dirty="0">
                <a:solidFill>
                  <a:schemeClr val="accent2">
                    <a:lumMod val="50000"/>
                  </a:schemeClr>
                </a:solidFill>
                <a:latin typeface="Söhne"/>
              </a:rPr>
              <a:t>	Qiagen DNA power 	water kit </a:t>
            </a:r>
            <a:r>
              <a:rPr lang="zh-CN" altLang="en-US" dirty="0">
                <a:solidFill>
                  <a:schemeClr val="accent2">
                    <a:lumMod val="50000"/>
                  </a:schemeClr>
                </a:solidFill>
                <a:latin typeface="Söhne"/>
              </a:rPr>
              <a:t>提取</a:t>
            </a:r>
            <a:r>
              <a:rPr lang="en-US" altLang="zh-CN" dirty="0">
                <a:solidFill>
                  <a:schemeClr val="accent2">
                    <a:lumMod val="50000"/>
                  </a:schemeClr>
                </a:solidFill>
                <a:latin typeface="Söhne"/>
              </a:rPr>
              <a:t>DNA</a:t>
            </a:r>
            <a:r>
              <a:rPr lang="zh-CN" altLang="en-US" dirty="0">
                <a:solidFill>
                  <a:schemeClr val="accent2">
                    <a:lumMod val="50000"/>
                  </a:schemeClr>
                </a:solidFill>
                <a:latin typeface="Söhne"/>
              </a:rPr>
              <a:t>，条形码定制引物进行</a:t>
            </a:r>
            <a:r>
              <a:rPr lang="en-US" altLang="zh-CN" dirty="0">
                <a:solidFill>
                  <a:schemeClr val="accent2">
                    <a:lumMod val="50000"/>
                  </a:schemeClr>
                </a:solidFill>
                <a:latin typeface="Söhne"/>
              </a:rPr>
              <a:t>16S rRNA</a:t>
            </a:r>
            <a:r>
              <a:rPr lang="zh-CN" altLang="en-US" dirty="0">
                <a:solidFill>
                  <a:schemeClr val="accent2">
                    <a:lumMod val="50000"/>
                  </a:schemeClr>
                </a:solidFill>
                <a:latin typeface="Söhne"/>
              </a:rPr>
              <a:t>扩增</a:t>
            </a:r>
            <a:endParaRPr lang="en-US" altLang="zh-CN" dirty="0">
              <a:solidFill>
                <a:schemeClr val="accent2">
                  <a:lumMod val="50000"/>
                </a:schemeClr>
              </a:solidFill>
              <a:latin typeface="Söhne"/>
            </a:endParaRPr>
          </a:p>
        </p:txBody>
      </p:sp>
      <p:sp>
        <p:nvSpPr>
          <p:cNvPr id="14" name="文本框 13">
            <a:extLst>
              <a:ext uri="{FF2B5EF4-FFF2-40B4-BE49-F238E27FC236}">
                <a16:creationId xmlns:a16="http://schemas.microsoft.com/office/drawing/2014/main" id="{3409B939-E7A8-A28C-4965-E0BD2217E202}"/>
              </a:ext>
            </a:extLst>
          </p:cNvPr>
          <p:cNvSpPr txBox="1"/>
          <p:nvPr/>
        </p:nvSpPr>
        <p:spPr>
          <a:xfrm>
            <a:off x="133810" y="1821213"/>
            <a:ext cx="6097904" cy="1200329"/>
          </a:xfrm>
          <a:prstGeom prst="rect">
            <a:avLst/>
          </a:prstGeom>
          <a:noFill/>
        </p:spPr>
        <p:txBody>
          <a:bodyPr wrap="square">
            <a:spAutoFit/>
          </a:bodyPr>
          <a:lstStyle/>
          <a:p>
            <a:r>
              <a:rPr lang="zh-CN" altLang="en-US" dirty="0">
                <a:solidFill>
                  <a:srgbClr val="374151"/>
                </a:solidFill>
                <a:latin typeface="Söhne"/>
              </a:rPr>
              <a:t>测序库准备和运行</a:t>
            </a:r>
            <a:endParaRPr lang="en-US" altLang="zh-CN" dirty="0">
              <a:solidFill>
                <a:srgbClr val="374151"/>
              </a:solidFill>
              <a:latin typeface="Söhne"/>
            </a:endParaRPr>
          </a:p>
          <a:p>
            <a:r>
              <a:rPr lang="en-US" altLang="zh-CN" dirty="0">
                <a:solidFill>
                  <a:srgbClr val="374151"/>
                </a:solidFill>
                <a:latin typeface="Söhne"/>
              </a:rPr>
              <a:t>	</a:t>
            </a:r>
            <a:r>
              <a:rPr lang="en-US" altLang="zh-CN" dirty="0">
                <a:solidFill>
                  <a:srgbClr val="FF0000"/>
                </a:solidFill>
                <a:latin typeface="Söhne"/>
              </a:rPr>
              <a:t>SQK-LSK109</a:t>
            </a:r>
            <a:r>
              <a:rPr lang="zh-CN" altLang="en-US" dirty="0">
                <a:solidFill>
                  <a:srgbClr val="FF0000"/>
                </a:solidFill>
                <a:latin typeface="Söhne"/>
              </a:rPr>
              <a:t>协议制备多路复用纳米孔连接测序库</a:t>
            </a:r>
            <a:endParaRPr lang="en-US" altLang="zh-CN" dirty="0">
              <a:solidFill>
                <a:srgbClr val="FF0000"/>
              </a:solidFill>
              <a:latin typeface="Söhne"/>
            </a:endParaRPr>
          </a:p>
          <a:p>
            <a:r>
              <a:rPr lang="en-US" altLang="zh-CN" dirty="0">
                <a:solidFill>
                  <a:srgbClr val="FF0000"/>
                </a:solidFill>
                <a:latin typeface="Söhne"/>
              </a:rPr>
              <a:t>	48</a:t>
            </a:r>
            <a:r>
              <a:rPr lang="zh-CN" altLang="en-US" dirty="0">
                <a:solidFill>
                  <a:srgbClr val="FF0000"/>
                </a:solidFill>
                <a:latin typeface="Söhne"/>
              </a:rPr>
              <a:t>小时</a:t>
            </a:r>
            <a:r>
              <a:rPr lang="en-US" altLang="zh-CN" dirty="0" err="1">
                <a:solidFill>
                  <a:srgbClr val="FF0000"/>
                </a:solidFill>
                <a:latin typeface="Söhne"/>
              </a:rPr>
              <a:t>MinION</a:t>
            </a:r>
            <a:r>
              <a:rPr lang="zh-CN" altLang="en-US" dirty="0">
                <a:solidFill>
                  <a:srgbClr val="FF0000"/>
                </a:solidFill>
                <a:latin typeface="Söhne"/>
              </a:rPr>
              <a:t>运行</a:t>
            </a:r>
            <a:endParaRPr lang="en-US" altLang="zh-CN" dirty="0">
              <a:solidFill>
                <a:srgbClr val="FF0000"/>
              </a:solidFill>
              <a:latin typeface="Söhne"/>
            </a:endParaRPr>
          </a:p>
          <a:p>
            <a:r>
              <a:rPr lang="en-US" altLang="zh-CN" dirty="0">
                <a:solidFill>
                  <a:srgbClr val="FF0000"/>
                </a:solidFill>
                <a:latin typeface="Söhne"/>
              </a:rPr>
              <a:t>	Guppy</a:t>
            </a:r>
            <a:r>
              <a:rPr lang="zh-CN" altLang="en-US" dirty="0">
                <a:solidFill>
                  <a:srgbClr val="FF0000"/>
                </a:solidFill>
                <a:latin typeface="Söhne"/>
              </a:rPr>
              <a:t>碱基调用</a:t>
            </a:r>
            <a:endParaRPr lang="en-US" altLang="zh-CN" dirty="0">
              <a:solidFill>
                <a:srgbClr val="FF0000"/>
              </a:solidFill>
              <a:latin typeface="Söhne"/>
            </a:endParaRPr>
          </a:p>
        </p:txBody>
      </p:sp>
      <p:sp>
        <p:nvSpPr>
          <p:cNvPr id="15" name="文本框 14">
            <a:extLst>
              <a:ext uri="{FF2B5EF4-FFF2-40B4-BE49-F238E27FC236}">
                <a16:creationId xmlns:a16="http://schemas.microsoft.com/office/drawing/2014/main" id="{F26CAA00-B5BE-BD5E-C404-864D44581EC2}"/>
              </a:ext>
            </a:extLst>
          </p:cNvPr>
          <p:cNvSpPr txBox="1"/>
          <p:nvPr/>
        </p:nvSpPr>
        <p:spPr>
          <a:xfrm>
            <a:off x="206492" y="3308458"/>
            <a:ext cx="6097904" cy="923330"/>
          </a:xfrm>
          <a:prstGeom prst="rect">
            <a:avLst/>
          </a:prstGeom>
          <a:noFill/>
        </p:spPr>
        <p:txBody>
          <a:bodyPr wrap="square">
            <a:spAutoFit/>
          </a:bodyPr>
          <a:lstStyle/>
          <a:p>
            <a:r>
              <a:rPr lang="zh-CN" altLang="en-US" dirty="0">
                <a:solidFill>
                  <a:srgbClr val="374151"/>
                </a:solidFill>
                <a:latin typeface="Söhne"/>
              </a:rPr>
              <a:t>测序数据和分析</a:t>
            </a:r>
            <a:endParaRPr lang="en-US" altLang="zh-CN" dirty="0">
              <a:solidFill>
                <a:srgbClr val="374151"/>
              </a:solidFill>
              <a:latin typeface="Söhne"/>
            </a:endParaRPr>
          </a:p>
          <a:p>
            <a:r>
              <a:rPr lang="en-US" altLang="zh-CN" dirty="0">
                <a:solidFill>
                  <a:srgbClr val="374151"/>
                </a:solidFill>
                <a:latin typeface="Söhne"/>
              </a:rPr>
              <a:t>	</a:t>
            </a:r>
            <a:r>
              <a:rPr lang="en-US" altLang="zh-CN" b="0" i="0" dirty="0">
                <a:solidFill>
                  <a:srgbClr val="374151"/>
                </a:solidFill>
                <a:effectLst/>
                <a:latin typeface="Söhne"/>
              </a:rPr>
              <a:t>30</a:t>
            </a:r>
            <a:r>
              <a:rPr lang="zh-CN" altLang="en-US" b="0" i="0" dirty="0">
                <a:solidFill>
                  <a:srgbClr val="374151"/>
                </a:solidFill>
                <a:effectLst/>
                <a:latin typeface="Söhne"/>
              </a:rPr>
              <a:t>个河水</a:t>
            </a:r>
            <a:r>
              <a:rPr lang="en-US" altLang="zh-CN" b="0" i="0" dirty="0">
                <a:solidFill>
                  <a:srgbClr val="374151"/>
                </a:solidFill>
                <a:effectLst/>
                <a:latin typeface="Söhne"/>
              </a:rPr>
              <a:t>DNA</a:t>
            </a:r>
            <a:r>
              <a:rPr lang="zh-CN" altLang="en-US" b="0" i="0" dirty="0">
                <a:solidFill>
                  <a:srgbClr val="374151"/>
                </a:solidFill>
                <a:effectLst/>
                <a:latin typeface="Söhne"/>
              </a:rPr>
              <a:t>分离物样本 </a:t>
            </a:r>
            <a:r>
              <a:rPr lang="en-US" altLang="zh-CN" b="0" i="0" dirty="0">
                <a:solidFill>
                  <a:srgbClr val="374151"/>
                </a:solidFill>
                <a:effectLst/>
                <a:latin typeface="Söhne"/>
              </a:rPr>
              <a:t>+ </a:t>
            </a:r>
            <a:r>
              <a:rPr lang="zh-CN" altLang="en-US" b="0" i="0" dirty="0">
                <a:solidFill>
                  <a:srgbClr val="374151"/>
                </a:solidFill>
                <a:effectLst/>
                <a:latin typeface="Söhne"/>
              </a:rPr>
              <a:t>六个控制样本</a:t>
            </a:r>
            <a:endParaRPr lang="en-US" altLang="zh-CN" b="0" i="0" dirty="0">
              <a:solidFill>
                <a:srgbClr val="374151"/>
              </a:solidFill>
              <a:effectLst/>
              <a:latin typeface="Söhne"/>
            </a:endParaRPr>
          </a:p>
          <a:p>
            <a:r>
              <a:rPr lang="en-US" altLang="zh-CN" b="0" i="0" dirty="0">
                <a:solidFill>
                  <a:srgbClr val="374151"/>
                </a:solidFill>
                <a:effectLst/>
                <a:latin typeface="Söhne"/>
              </a:rPr>
              <a:t>	</a:t>
            </a:r>
            <a:r>
              <a:rPr lang="zh-CN" altLang="en-US" b="0" i="0" dirty="0">
                <a:solidFill>
                  <a:srgbClr val="374151"/>
                </a:solidFill>
                <a:effectLst/>
                <a:latin typeface="Söhne"/>
              </a:rPr>
              <a:t>总共产生了大约</a:t>
            </a:r>
            <a:r>
              <a:rPr lang="en-US" altLang="zh-CN" b="0" i="0" dirty="0">
                <a:solidFill>
                  <a:srgbClr val="374151"/>
                </a:solidFill>
                <a:effectLst/>
                <a:latin typeface="Söhne"/>
              </a:rPr>
              <a:t>830</a:t>
            </a:r>
            <a:r>
              <a:rPr lang="zh-CN" altLang="en-US" b="0" i="0" dirty="0">
                <a:solidFill>
                  <a:srgbClr val="374151"/>
                </a:solidFill>
                <a:effectLst/>
                <a:latin typeface="Söhne"/>
              </a:rPr>
              <a:t>万序列</a:t>
            </a:r>
            <a:endParaRPr lang="zh-CN" altLang="en-US" dirty="0"/>
          </a:p>
        </p:txBody>
      </p:sp>
      <p:sp>
        <p:nvSpPr>
          <p:cNvPr id="17" name="矩形 16">
            <a:extLst>
              <a:ext uri="{FF2B5EF4-FFF2-40B4-BE49-F238E27FC236}">
                <a16:creationId xmlns:a16="http://schemas.microsoft.com/office/drawing/2014/main" id="{24FA02B4-774F-0D8C-D822-3A9604D25EA4}"/>
              </a:ext>
            </a:extLst>
          </p:cNvPr>
          <p:cNvSpPr/>
          <p:nvPr/>
        </p:nvSpPr>
        <p:spPr>
          <a:xfrm>
            <a:off x="7893920" y="895562"/>
            <a:ext cx="3497580" cy="425196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r>
              <a:rPr lang="en-US" altLang="zh-CN" dirty="0"/>
              <a:t>30</a:t>
            </a:r>
            <a:r>
              <a:rPr lang="zh-CN" altLang="en-US" dirty="0"/>
              <a:t>个河水</a:t>
            </a:r>
            <a:r>
              <a:rPr lang="en-US" altLang="zh-CN" dirty="0"/>
              <a:t>DNA</a:t>
            </a:r>
            <a:r>
              <a:rPr lang="zh-CN" altLang="en-US" dirty="0"/>
              <a:t>分离物样本 </a:t>
            </a:r>
            <a:r>
              <a:rPr lang="en-US" altLang="zh-CN" dirty="0"/>
              <a:t>+ </a:t>
            </a:r>
            <a:r>
              <a:rPr lang="zh-CN" altLang="en-US" dirty="0"/>
              <a:t>六个控制样本</a:t>
            </a:r>
            <a:endParaRPr lang="en-US" altLang="zh-CN" dirty="0"/>
          </a:p>
          <a:p>
            <a:r>
              <a:rPr lang="zh-CN" altLang="en-US" dirty="0"/>
              <a:t>总共产生了大约</a:t>
            </a:r>
            <a:r>
              <a:rPr lang="en-US" altLang="zh-CN" dirty="0"/>
              <a:t>830</a:t>
            </a:r>
            <a:r>
              <a:rPr lang="zh-CN" altLang="en-US" dirty="0"/>
              <a:t>万序列</a:t>
            </a:r>
          </a:p>
          <a:p>
            <a:endParaRPr lang="en-US" altLang="zh-CN" dirty="0"/>
          </a:p>
          <a:p>
            <a:r>
              <a:rPr lang="en-US" altLang="zh-CN" dirty="0"/>
              <a:t>82.9%</a:t>
            </a:r>
            <a:r>
              <a:rPr lang="zh-CN" altLang="en-US" dirty="0"/>
              <a:t>（</a:t>
            </a:r>
            <a:r>
              <a:rPr lang="en-US" altLang="zh-CN" dirty="0"/>
              <a:t>688w</a:t>
            </a:r>
            <a:r>
              <a:rPr lang="zh-CN" altLang="en-US" dirty="0"/>
              <a:t>）的原始</a:t>
            </a:r>
            <a:r>
              <a:rPr lang="en-US" altLang="zh-CN" dirty="0"/>
              <a:t>reads</a:t>
            </a:r>
            <a:r>
              <a:rPr lang="zh-CN" altLang="en-US" dirty="0"/>
              <a:t>可以在家族级别上进行分类（未考虑样本测序深度变化，对所有样本应用了一个</a:t>
            </a:r>
            <a:r>
              <a:rPr lang="en-US" altLang="zh-CN" dirty="0"/>
              <a:t>37000</a:t>
            </a:r>
            <a:r>
              <a:rPr lang="zh-CN" altLang="en-US" dirty="0"/>
              <a:t>读书的稀释）</a:t>
            </a:r>
            <a:endParaRPr lang="en-US" altLang="zh-CN" dirty="0"/>
          </a:p>
          <a:p>
            <a:endParaRPr lang="en-US" altLang="zh-CN" dirty="0"/>
          </a:p>
        </p:txBody>
      </p:sp>
    </p:spTree>
    <p:extLst>
      <p:ext uri="{BB962C8B-B14F-4D97-AF65-F5344CB8AC3E}">
        <p14:creationId xmlns:p14="http://schemas.microsoft.com/office/powerpoint/2010/main" val="3694050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21"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23"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4"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文本框 1">
            <a:extLst>
              <a:ext uri="{FF2B5EF4-FFF2-40B4-BE49-F238E27FC236}">
                <a16:creationId xmlns:a16="http://schemas.microsoft.com/office/drawing/2014/main" id="{75D48F85-AE41-D6F3-90AB-54EF779B2B59}"/>
              </a:ext>
            </a:extLst>
          </p:cNvPr>
          <p:cNvSpPr txBox="1"/>
          <p:nvPr/>
        </p:nvSpPr>
        <p:spPr>
          <a:xfrm>
            <a:off x="0" y="65492"/>
            <a:ext cx="95128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文章</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6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1" name="矩形: 圆角 10">
            <a:extLst>
              <a:ext uri="{FF2B5EF4-FFF2-40B4-BE49-F238E27FC236}">
                <a16:creationId xmlns:a16="http://schemas.microsoft.com/office/drawing/2014/main" id="{45ABB36F-38F3-9214-667F-0D4B717925D9}"/>
              </a:ext>
            </a:extLst>
          </p:cNvPr>
          <p:cNvSpPr/>
          <p:nvPr/>
        </p:nvSpPr>
        <p:spPr>
          <a:xfrm>
            <a:off x="3959118" y="4200591"/>
            <a:ext cx="3391969" cy="138499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文本框 11">
            <a:extLst>
              <a:ext uri="{FF2B5EF4-FFF2-40B4-BE49-F238E27FC236}">
                <a16:creationId xmlns:a16="http://schemas.microsoft.com/office/drawing/2014/main" id="{67698DF4-6DD9-2111-DA15-D46C6B8E625C}"/>
              </a:ext>
            </a:extLst>
          </p:cNvPr>
          <p:cNvSpPr txBox="1"/>
          <p:nvPr/>
        </p:nvSpPr>
        <p:spPr>
          <a:xfrm>
            <a:off x="3991310" y="4523757"/>
            <a:ext cx="3327584"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0" i="0" dirty="0">
                <a:solidFill>
                  <a:srgbClr val="374151"/>
                </a:solidFill>
                <a:effectLst/>
                <a:latin typeface="Söhne"/>
              </a:rPr>
              <a:t>通过使用</a:t>
            </a:r>
            <a:r>
              <a:rPr lang="en-US" altLang="zh-CN" sz="1400" b="0" i="0" dirty="0" err="1">
                <a:solidFill>
                  <a:srgbClr val="374151"/>
                </a:solidFill>
                <a:effectLst/>
                <a:latin typeface="Söhne"/>
              </a:rPr>
              <a:t>MinION</a:t>
            </a:r>
            <a:r>
              <a:rPr lang="en-US" altLang="zh-CN" sz="1400" b="0" i="0" dirty="0">
                <a:solidFill>
                  <a:srgbClr val="374151"/>
                </a:solidFill>
                <a:effectLst/>
                <a:latin typeface="Söhne"/>
              </a:rPr>
              <a:t> nanopore</a:t>
            </a:r>
            <a:r>
              <a:rPr lang="zh-CN" altLang="en-US" sz="1400" b="0" i="0" dirty="0">
                <a:solidFill>
                  <a:srgbClr val="374151"/>
                </a:solidFill>
                <a:effectLst/>
                <a:latin typeface="Söhne"/>
              </a:rPr>
              <a:t>测序技术对河流微生物群落进行宏基因组分析，来揭示河流中的微生物分类和功能。</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4" name="图片 3">
            <a:extLst>
              <a:ext uri="{FF2B5EF4-FFF2-40B4-BE49-F238E27FC236}">
                <a16:creationId xmlns:a16="http://schemas.microsoft.com/office/drawing/2014/main" id="{AC171BB8-EF69-F9D1-23D7-0C863CEA9F97}"/>
              </a:ext>
            </a:extLst>
          </p:cNvPr>
          <p:cNvPicPr>
            <a:picLocks noChangeAspect="1"/>
          </p:cNvPicPr>
          <p:nvPr/>
        </p:nvPicPr>
        <p:blipFill>
          <a:blip r:embed="rId2"/>
          <a:stretch>
            <a:fillRect/>
          </a:stretch>
        </p:blipFill>
        <p:spPr>
          <a:xfrm>
            <a:off x="2613897" y="895584"/>
            <a:ext cx="6343976" cy="277509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7" name="文本框 6">
            <a:extLst>
              <a:ext uri="{FF2B5EF4-FFF2-40B4-BE49-F238E27FC236}">
                <a16:creationId xmlns:a16="http://schemas.microsoft.com/office/drawing/2014/main" id="{2B42D1B7-4655-4BD3-6985-7667EBCBE763}"/>
              </a:ext>
            </a:extLst>
          </p:cNvPr>
          <p:cNvSpPr txBox="1"/>
          <p:nvPr/>
        </p:nvSpPr>
        <p:spPr>
          <a:xfrm>
            <a:off x="77002" y="6338682"/>
            <a:ext cx="12262585" cy="461665"/>
          </a:xfrm>
          <a:prstGeom prst="rect">
            <a:avLst/>
          </a:prstGeom>
          <a:noFill/>
        </p:spPr>
        <p:txBody>
          <a:bodyPr wrap="square">
            <a:spAutoFit/>
          </a:bodyPr>
          <a:lstStyle/>
          <a:p>
            <a:r>
              <a:rPr lang="en-US" altLang="zh-CN" sz="1200" dirty="0">
                <a:hlinkClick r:id="rId3"/>
              </a:rPr>
              <a:t>Metagenomic analysis of planktonic riverine microbial consortia using nanopore sequencing reveals insight into river microbe taxonomy and function | </a:t>
            </a:r>
            <a:r>
              <a:rPr lang="en-US" altLang="zh-CN" sz="1200" dirty="0" err="1">
                <a:hlinkClick r:id="rId3"/>
              </a:rPr>
              <a:t>GigaScience</a:t>
            </a:r>
            <a:r>
              <a:rPr lang="en-US" altLang="zh-CN" sz="1200" dirty="0">
                <a:hlinkClick r:id="rId3"/>
              </a:rPr>
              <a:t> | Oxford Academic (oup.com)</a:t>
            </a:r>
            <a:endParaRPr lang="zh-CN" altLang="en-US" sz="1200" dirty="0"/>
          </a:p>
        </p:txBody>
      </p:sp>
    </p:spTree>
    <p:extLst>
      <p:ext uri="{BB962C8B-B14F-4D97-AF65-F5344CB8AC3E}">
        <p14:creationId xmlns:p14="http://schemas.microsoft.com/office/powerpoint/2010/main" val="3320287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C22C99C4-4B48-2FF9-57A1-0951A87BCDAE}"/>
              </a:ext>
            </a:extLst>
          </p:cNvPr>
          <p:cNvSpPr txBox="1"/>
          <p:nvPr/>
        </p:nvSpPr>
        <p:spPr>
          <a:xfrm>
            <a:off x="438170" y="5525651"/>
            <a:ext cx="5750874" cy="923330"/>
          </a:xfrm>
          <a:prstGeom prst="rect">
            <a:avLst/>
          </a:prstGeom>
          <a:noFill/>
        </p:spPr>
        <p:txBody>
          <a:bodyPr wrap="square">
            <a:spAutoFit/>
          </a:bodyPr>
          <a:lstStyle/>
          <a:p>
            <a:r>
              <a:rPr lang="zh-CN" altLang="en-US" b="0" i="0" dirty="0">
                <a:solidFill>
                  <a:srgbClr val="374151"/>
                </a:solidFill>
                <a:effectLst/>
                <a:latin typeface="Söhne"/>
              </a:rPr>
              <a:t>本研究使用</a:t>
            </a:r>
            <a:r>
              <a:rPr lang="en-US" altLang="zh-CN" b="0" i="0" dirty="0" err="1">
                <a:solidFill>
                  <a:srgbClr val="374151"/>
                </a:solidFill>
                <a:effectLst/>
                <a:latin typeface="Söhne"/>
              </a:rPr>
              <a:t>MinION</a:t>
            </a:r>
            <a:r>
              <a:rPr lang="en-US" altLang="zh-CN" b="0" i="0" dirty="0">
                <a:solidFill>
                  <a:srgbClr val="374151"/>
                </a:solidFill>
                <a:effectLst/>
                <a:latin typeface="Söhne"/>
              </a:rPr>
              <a:t> nanopore</a:t>
            </a:r>
            <a:r>
              <a:rPr lang="zh-CN" altLang="en-US" b="0" i="0" dirty="0">
                <a:solidFill>
                  <a:srgbClr val="374151"/>
                </a:solidFill>
                <a:effectLst/>
                <a:latin typeface="Söhne"/>
              </a:rPr>
              <a:t>测序技术，调查了三个大陆上</a:t>
            </a:r>
            <a:r>
              <a:rPr lang="en-US" altLang="zh-CN" b="0" i="0" dirty="0">
                <a:solidFill>
                  <a:srgbClr val="374151"/>
                </a:solidFill>
                <a:effectLst/>
                <a:latin typeface="Söhne"/>
              </a:rPr>
              <a:t>11</a:t>
            </a:r>
            <a:r>
              <a:rPr lang="zh-CN" altLang="en-US" b="0" i="0" dirty="0">
                <a:solidFill>
                  <a:srgbClr val="374151"/>
                </a:solidFill>
                <a:effectLst/>
                <a:latin typeface="Söhne"/>
              </a:rPr>
              <a:t>条河流的宏基因组。通过这种便携式平台，</a:t>
            </a:r>
            <a:r>
              <a:rPr lang="zh-CN" altLang="en-US" b="1" i="0" dirty="0">
                <a:solidFill>
                  <a:srgbClr val="374151"/>
                </a:solidFill>
                <a:effectLst/>
                <a:latin typeface="Söhne"/>
              </a:rPr>
              <a:t>每次运行可生成高达</a:t>
            </a:r>
            <a:r>
              <a:rPr lang="en-US" altLang="zh-CN" b="1" i="0" dirty="0">
                <a:solidFill>
                  <a:srgbClr val="374151"/>
                </a:solidFill>
                <a:effectLst/>
                <a:latin typeface="Söhne"/>
              </a:rPr>
              <a:t>10Gb</a:t>
            </a:r>
            <a:r>
              <a:rPr lang="zh-CN" altLang="en-US" b="1" i="0" dirty="0">
                <a:solidFill>
                  <a:srgbClr val="374151"/>
                </a:solidFill>
                <a:effectLst/>
                <a:latin typeface="Söhne"/>
              </a:rPr>
              <a:t>的数据，平均读长为</a:t>
            </a:r>
            <a:r>
              <a:rPr lang="en-US" altLang="zh-CN" b="1" i="0" dirty="0">
                <a:solidFill>
                  <a:srgbClr val="374151"/>
                </a:solidFill>
                <a:effectLst/>
                <a:latin typeface="Söhne"/>
              </a:rPr>
              <a:t>3.4kb</a:t>
            </a:r>
            <a:endParaRPr lang="zh-CN" altLang="en-US" b="1" dirty="0"/>
          </a:p>
        </p:txBody>
      </p:sp>
      <p:sp>
        <p:nvSpPr>
          <p:cNvPr id="17" name="文本框 16">
            <a:extLst>
              <a:ext uri="{FF2B5EF4-FFF2-40B4-BE49-F238E27FC236}">
                <a16:creationId xmlns:a16="http://schemas.microsoft.com/office/drawing/2014/main" id="{2F4F5420-FB21-B0D3-9F4B-14514F772B20}"/>
              </a:ext>
            </a:extLst>
          </p:cNvPr>
          <p:cNvSpPr txBox="1"/>
          <p:nvPr/>
        </p:nvSpPr>
        <p:spPr>
          <a:xfrm>
            <a:off x="6652362" y="976951"/>
            <a:ext cx="5119336" cy="3416320"/>
          </a:xfrm>
          <a:prstGeom prst="rect">
            <a:avLst/>
          </a:prstGeom>
          <a:noFill/>
        </p:spPr>
        <p:txBody>
          <a:bodyPr wrap="square">
            <a:spAutoFit/>
          </a:bodyPr>
          <a:lstStyle/>
          <a:p>
            <a:pPr algn="l"/>
            <a:r>
              <a:rPr lang="zh-CN" altLang="en-US" b="1" i="0" dirty="0">
                <a:effectLst/>
                <a:latin typeface="Söhne"/>
              </a:rPr>
              <a:t>测序结果</a:t>
            </a:r>
          </a:p>
          <a:p>
            <a:pPr algn="l"/>
            <a:r>
              <a:rPr lang="zh-CN" altLang="en-US" b="0" i="0" dirty="0">
                <a:solidFill>
                  <a:srgbClr val="374151"/>
                </a:solidFill>
                <a:effectLst/>
                <a:latin typeface="Söhne"/>
              </a:rPr>
              <a:t>发现河流微生物群落展现了显著的地理差异，多样性与地理位置不完全相关，而与微生物对城市和人为影响的生态反应更有关联。</a:t>
            </a:r>
            <a:endParaRPr lang="en-US" altLang="zh-CN" b="0" i="0" dirty="0">
              <a:solidFill>
                <a:srgbClr val="374151"/>
              </a:solidFill>
              <a:effectLst/>
              <a:latin typeface="Söhne"/>
            </a:endParaRPr>
          </a:p>
          <a:p>
            <a:pPr algn="l"/>
            <a:endParaRPr lang="zh-CN" altLang="en-US" b="0" i="0" dirty="0">
              <a:solidFill>
                <a:srgbClr val="374151"/>
              </a:solidFill>
              <a:effectLst/>
              <a:latin typeface="Söhne"/>
            </a:endParaRPr>
          </a:p>
          <a:p>
            <a:pPr algn="l"/>
            <a:r>
              <a:rPr lang="zh-CN" altLang="en-US" b="1" i="0" dirty="0">
                <a:solidFill>
                  <a:srgbClr val="374151"/>
                </a:solidFill>
                <a:effectLst/>
                <a:latin typeface="Söhne"/>
              </a:rPr>
              <a:t>功能性分析</a:t>
            </a:r>
            <a:endParaRPr lang="en-US" altLang="zh-CN" dirty="0">
              <a:solidFill>
                <a:srgbClr val="374151"/>
              </a:solidFill>
              <a:latin typeface="Söhne"/>
            </a:endParaRPr>
          </a:p>
          <a:p>
            <a:pPr algn="l"/>
            <a:r>
              <a:rPr lang="zh-CN" altLang="en-US" b="0" i="0" dirty="0">
                <a:solidFill>
                  <a:srgbClr val="374151"/>
                </a:solidFill>
                <a:effectLst/>
                <a:latin typeface="Söhne"/>
              </a:rPr>
              <a:t>微生物群落的功能与它们履行的生态功能更密切相关。</a:t>
            </a:r>
            <a:endParaRPr lang="en-US" altLang="zh-CN" b="0" i="0" dirty="0">
              <a:solidFill>
                <a:srgbClr val="374151"/>
              </a:solidFill>
              <a:effectLst/>
              <a:latin typeface="Söhne"/>
            </a:endParaRPr>
          </a:p>
          <a:p>
            <a:pPr algn="l"/>
            <a:endParaRPr lang="en-US" altLang="zh-CN" dirty="0">
              <a:solidFill>
                <a:srgbClr val="374151"/>
              </a:solidFill>
              <a:latin typeface="Söhne"/>
            </a:endParaRPr>
          </a:p>
          <a:p>
            <a:pPr algn="l"/>
            <a:r>
              <a:rPr lang="zh-CN" altLang="en-US" b="1" i="0" dirty="0">
                <a:solidFill>
                  <a:srgbClr val="374151"/>
                </a:solidFill>
                <a:effectLst/>
                <a:latin typeface="Söhne"/>
              </a:rPr>
              <a:t>环境影响</a:t>
            </a:r>
            <a:endParaRPr lang="en-US" altLang="zh-CN" dirty="0">
              <a:solidFill>
                <a:srgbClr val="374151"/>
              </a:solidFill>
              <a:latin typeface="Söhne"/>
            </a:endParaRPr>
          </a:p>
          <a:p>
            <a:pPr algn="l"/>
            <a:r>
              <a:rPr lang="zh-CN" altLang="en-US" b="0" i="0" dirty="0">
                <a:solidFill>
                  <a:srgbClr val="374151"/>
                </a:solidFill>
                <a:effectLst/>
                <a:latin typeface="Söhne"/>
              </a:rPr>
              <a:t>河流微生物群落对人类活动（如城市污水和工业排放）有显著响应</a:t>
            </a:r>
            <a:r>
              <a:rPr lang="zh-CN" altLang="en-US" dirty="0">
                <a:solidFill>
                  <a:srgbClr val="374151"/>
                </a:solidFill>
                <a:latin typeface="Söhne"/>
              </a:rPr>
              <a:t>。</a:t>
            </a:r>
            <a:endParaRPr lang="zh-CN" altLang="en-US" b="0" i="0" dirty="0">
              <a:solidFill>
                <a:srgbClr val="374151"/>
              </a:solidFill>
              <a:effectLst/>
              <a:latin typeface="Söhne"/>
            </a:endParaRPr>
          </a:p>
        </p:txBody>
      </p:sp>
      <p:sp>
        <p:nvSpPr>
          <p:cNvPr id="2" name="Rectangle 1">
            <a:extLst>
              <a:ext uri="{FF2B5EF4-FFF2-40B4-BE49-F238E27FC236}">
                <a16:creationId xmlns:a16="http://schemas.microsoft.com/office/drawing/2014/main" id="{76B9D3AD-FCF3-E4B7-B90D-5053C477AA69}"/>
              </a:ext>
            </a:extLst>
          </p:cNvPr>
          <p:cNvSpPr>
            <a:spLocks noChangeArrowheads="1"/>
          </p:cNvSpPr>
          <p:nvPr/>
        </p:nvSpPr>
        <p:spPr bwMode="auto">
          <a:xfrm>
            <a:off x="228052" y="0"/>
            <a:ext cx="5570579" cy="524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zh-CN" altLang="zh-CN"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lang="zh-CN" altLang="zh-CN" b="1" dirty="0">
                <a:solidFill>
                  <a:schemeClr val="accent2">
                    <a:lumMod val="50000"/>
                  </a:schemeClr>
                </a:solidFill>
                <a:latin typeface="Söhne"/>
              </a:rPr>
              <a:t>样本采集与DNA提取：</a:t>
            </a:r>
          </a:p>
          <a:p>
            <a:pPr marL="457200" marR="0" lvl="1" indent="0" algn="l" defTabSz="914400" rtl="0" eaLnBrk="0" fontAlgn="base" latinLnBrk="0" hangingPunct="0">
              <a:lnSpc>
                <a:spcPct val="150000"/>
              </a:lnSpc>
              <a:spcBef>
                <a:spcPct val="0"/>
              </a:spcBef>
              <a:spcAft>
                <a:spcPct val="0"/>
              </a:spcAft>
              <a:buClrTx/>
              <a:buSzTx/>
              <a:buFontTx/>
              <a:buChar char="•"/>
              <a:tabLst/>
            </a:pPr>
            <a:r>
              <a:rPr lang="zh-CN" altLang="zh-CN" dirty="0">
                <a:solidFill>
                  <a:schemeClr val="accent2">
                    <a:lumMod val="50000"/>
                  </a:schemeClr>
                </a:solidFill>
                <a:latin typeface="Söhne"/>
              </a:rPr>
              <a:t>从11条河流的浅水中采集水样，深度为0.5-1米。</a:t>
            </a:r>
          </a:p>
          <a:p>
            <a:pPr marL="457200" marR="0" lvl="1" indent="0" algn="l" defTabSz="914400" rtl="0" eaLnBrk="0" fontAlgn="base" latinLnBrk="0" hangingPunct="0">
              <a:lnSpc>
                <a:spcPct val="150000"/>
              </a:lnSpc>
              <a:spcBef>
                <a:spcPct val="0"/>
              </a:spcBef>
              <a:spcAft>
                <a:spcPct val="0"/>
              </a:spcAft>
              <a:buClrTx/>
              <a:buSzTx/>
              <a:buFontTx/>
              <a:buChar char="•"/>
              <a:tabLst/>
            </a:pPr>
            <a:r>
              <a:rPr lang="zh-CN" altLang="zh-CN" dirty="0">
                <a:solidFill>
                  <a:schemeClr val="accent2">
                    <a:lumMod val="50000"/>
                  </a:schemeClr>
                </a:solidFill>
                <a:latin typeface="Söhne"/>
              </a:rPr>
              <a:t>收集2-4升河水样本进行</a:t>
            </a:r>
            <a:r>
              <a:rPr lang="zh-CN" altLang="en-US" dirty="0">
                <a:solidFill>
                  <a:schemeClr val="accent2">
                    <a:lumMod val="50000"/>
                  </a:schemeClr>
                </a:solidFill>
                <a:latin typeface="Söhne"/>
              </a:rPr>
              <a:t>二次</a:t>
            </a:r>
            <a:r>
              <a:rPr lang="zh-CN" altLang="zh-CN" dirty="0">
                <a:solidFill>
                  <a:schemeClr val="accent2">
                    <a:lumMod val="50000"/>
                  </a:schemeClr>
                </a:solidFill>
                <a:latin typeface="Söhne"/>
              </a:rPr>
              <a:t>过滤，捕获微生物。</a:t>
            </a:r>
          </a:p>
          <a:p>
            <a:pPr marL="457200" marR="0" lvl="1" indent="0" algn="l" defTabSz="914400" rtl="0" eaLnBrk="0" fontAlgn="base" latinLnBrk="0" hangingPunct="0">
              <a:lnSpc>
                <a:spcPct val="150000"/>
              </a:lnSpc>
              <a:spcBef>
                <a:spcPct val="0"/>
              </a:spcBef>
              <a:spcAft>
                <a:spcPct val="0"/>
              </a:spcAft>
              <a:buClrTx/>
              <a:buSzTx/>
              <a:buFontTx/>
              <a:buChar char="•"/>
              <a:tabLst/>
            </a:pPr>
            <a:r>
              <a:rPr lang="zh-CN" altLang="zh-CN" dirty="0">
                <a:solidFill>
                  <a:schemeClr val="accent2">
                    <a:lumMod val="50000"/>
                  </a:schemeClr>
                </a:solidFill>
                <a:latin typeface="Söhne"/>
              </a:rPr>
              <a:t>DNA提取</a:t>
            </a:r>
            <a:r>
              <a:rPr lang="zh-CN" altLang="en-US" dirty="0">
                <a:solidFill>
                  <a:schemeClr val="accent2">
                    <a:lumMod val="50000"/>
                  </a:schemeClr>
                </a:solidFill>
                <a:latin typeface="Söhne"/>
              </a:rPr>
              <a:t>，孵育。</a:t>
            </a:r>
            <a:endParaRPr lang="zh-CN" altLang="zh-CN" dirty="0">
              <a:solidFill>
                <a:schemeClr val="accent2">
                  <a:lumMod val="50000"/>
                </a:schemeClr>
              </a:solidFill>
              <a:latin typeface="Söhne"/>
            </a:endParaRP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lang="zh-CN" altLang="zh-CN" b="1" dirty="0">
                <a:solidFill>
                  <a:schemeClr val="accent2">
                    <a:lumMod val="50000"/>
                  </a:schemeClr>
                </a:solidFill>
                <a:latin typeface="Söhne"/>
              </a:rPr>
              <a:t>DNA文库制备与测序：</a:t>
            </a:r>
          </a:p>
          <a:p>
            <a:pPr marL="457200" marR="0" lvl="1" indent="0" algn="l" defTabSz="914400" rtl="0" eaLnBrk="0" fontAlgn="base" latinLnBrk="0" hangingPunct="0">
              <a:lnSpc>
                <a:spcPct val="150000"/>
              </a:lnSpc>
              <a:spcBef>
                <a:spcPct val="0"/>
              </a:spcBef>
              <a:spcAft>
                <a:spcPct val="0"/>
              </a:spcAft>
              <a:buClrTx/>
              <a:buSzTx/>
              <a:buFontTx/>
              <a:buChar char="•"/>
              <a:tabLst/>
            </a:pPr>
            <a:r>
              <a:rPr lang="zh-CN" altLang="zh-CN" dirty="0">
                <a:solidFill>
                  <a:schemeClr val="accent2">
                    <a:lumMod val="50000"/>
                  </a:schemeClr>
                </a:solidFill>
                <a:latin typeface="Söhne"/>
              </a:rPr>
              <a:t>对提取的DNA进行定量。</a:t>
            </a:r>
          </a:p>
          <a:p>
            <a:pPr marL="457200" marR="0" lvl="1" indent="0" algn="l" defTabSz="914400" rtl="0" eaLnBrk="0" fontAlgn="base" latinLnBrk="0" hangingPunct="0">
              <a:lnSpc>
                <a:spcPct val="150000"/>
              </a:lnSpc>
              <a:spcBef>
                <a:spcPct val="0"/>
              </a:spcBef>
              <a:spcAft>
                <a:spcPct val="0"/>
              </a:spcAft>
              <a:buClrTx/>
              <a:buSzTx/>
              <a:buFontTx/>
              <a:buChar char="•"/>
              <a:tabLst/>
            </a:pPr>
            <a:r>
              <a:rPr lang="zh-CN" altLang="en-US" dirty="0">
                <a:solidFill>
                  <a:schemeClr val="accent2">
                    <a:lumMod val="50000"/>
                  </a:schemeClr>
                </a:solidFill>
                <a:latin typeface="Söhne"/>
              </a:rPr>
              <a:t>清洁并进行</a:t>
            </a:r>
            <a:r>
              <a:rPr lang="en-US" altLang="zh-CN" dirty="0">
                <a:solidFill>
                  <a:schemeClr val="accent2">
                    <a:lumMod val="50000"/>
                  </a:schemeClr>
                </a:solidFill>
                <a:latin typeface="Söhne"/>
              </a:rPr>
              <a:t>PCR</a:t>
            </a:r>
            <a:r>
              <a:rPr lang="zh-CN" altLang="en-US" dirty="0">
                <a:solidFill>
                  <a:schemeClr val="accent2">
                    <a:lumMod val="50000"/>
                  </a:schemeClr>
                </a:solidFill>
                <a:latin typeface="Söhne"/>
              </a:rPr>
              <a:t>扩增。</a:t>
            </a:r>
            <a:endParaRPr lang="en-US" altLang="zh-CN" dirty="0">
              <a:solidFill>
                <a:schemeClr val="accent2">
                  <a:lumMod val="50000"/>
                </a:schemeClr>
              </a:solidFill>
              <a:latin typeface="Söhne"/>
            </a:endParaRPr>
          </a:p>
          <a:p>
            <a:pPr marL="457200" marR="0" lvl="1" indent="0" algn="l" defTabSz="914400" rtl="0" eaLnBrk="0" fontAlgn="base" latinLnBrk="0" hangingPunct="0">
              <a:lnSpc>
                <a:spcPct val="150000"/>
              </a:lnSpc>
              <a:spcBef>
                <a:spcPct val="0"/>
              </a:spcBef>
              <a:spcAft>
                <a:spcPct val="0"/>
              </a:spcAft>
              <a:buClrTx/>
              <a:buSzTx/>
              <a:buFontTx/>
              <a:buChar char="•"/>
              <a:tabLst/>
            </a:pPr>
            <a:r>
              <a:rPr lang="zh-CN" altLang="zh-CN" dirty="0">
                <a:solidFill>
                  <a:schemeClr val="accent2">
                    <a:lumMod val="50000"/>
                  </a:schemeClr>
                </a:solidFill>
                <a:latin typeface="Söhne"/>
              </a:rPr>
              <a:t>对PCR产物进行混合和清洁</a:t>
            </a:r>
            <a:r>
              <a:rPr lang="zh-CN" altLang="en-US" dirty="0">
                <a:solidFill>
                  <a:schemeClr val="accent2">
                    <a:lumMod val="50000"/>
                  </a:schemeClr>
                </a:solidFill>
                <a:latin typeface="Söhne"/>
              </a:rPr>
              <a:t>。</a:t>
            </a:r>
            <a:endParaRPr lang="en-US" altLang="zh-CN" dirty="0">
              <a:solidFill>
                <a:schemeClr val="accent2">
                  <a:lumMod val="50000"/>
                </a:schemeClr>
              </a:solidFill>
              <a:latin typeface="Söhne"/>
            </a:endParaRPr>
          </a:p>
          <a:p>
            <a:pPr marL="457200" marR="0" lvl="1" indent="0" algn="l" defTabSz="914400" rtl="0" eaLnBrk="0" fontAlgn="base" latinLnBrk="0" hangingPunct="0">
              <a:lnSpc>
                <a:spcPct val="150000"/>
              </a:lnSpc>
              <a:spcBef>
                <a:spcPct val="0"/>
              </a:spcBef>
              <a:spcAft>
                <a:spcPct val="0"/>
              </a:spcAft>
              <a:buClrTx/>
              <a:buSzTx/>
              <a:buFontTx/>
              <a:buChar char="•"/>
              <a:tabLst/>
            </a:pPr>
            <a:r>
              <a:rPr lang="zh-CN" altLang="zh-CN" dirty="0">
                <a:solidFill>
                  <a:schemeClr val="accent2">
                    <a:lumMod val="50000"/>
                  </a:schemeClr>
                </a:solidFill>
                <a:latin typeface="Söhne"/>
              </a:rPr>
              <a:t>添加测序接头，并进行室温下的连接反应。</a:t>
            </a:r>
          </a:p>
          <a:p>
            <a:pPr marL="457200" marR="0" lvl="1" indent="0" algn="l" defTabSz="914400" rtl="0" eaLnBrk="0" fontAlgn="base" latinLnBrk="0" hangingPunct="0">
              <a:lnSpc>
                <a:spcPct val="150000"/>
              </a:lnSpc>
              <a:spcBef>
                <a:spcPct val="0"/>
              </a:spcBef>
              <a:spcAft>
                <a:spcPct val="0"/>
              </a:spcAft>
              <a:buClrTx/>
              <a:buSzTx/>
              <a:buFontTx/>
              <a:buChar char="•"/>
              <a:tabLst/>
            </a:pPr>
            <a:r>
              <a:rPr lang="zh-CN" altLang="en-US" dirty="0">
                <a:solidFill>
                  <a:schemeClr val="accent2">
                    <a:lumMod val="50000"/>
                  </a:schemeClr>
                </a:solidFill>
                <a:latin typeface="Söhne"/>
              </a:rPr>
              <a:t>用</a:t>
            </a:r>
            <a:r>
              <a:rPr lang="zh-CN" altLang="zh-CN" dirty="0">
                <a:solidFill>
                  <a:schemeClr val="accent2">
                    <a:lumMod val="50000"/>
                  </a:schemeClr>
                </a:solidFill>
                <a:latin typeface="Söhne"/>
              </a:rPr>
              <a:t>制备好的文库进行全长48小时的测序。</a:t>
            </a:r>
            <a:r>
              <a:rPr kumimoji="0" lang="zh-CN" altLang="zh-CN" sz="1400" b="0" i="0" u="none" strike="noStrike" cap="none" normalizeH="0" baseline="0" dirty="0">
                <a:ln>
                  <a:noFill/>
                </a:ln>
                <a:solidFill>
                  <a:schemeClr val="accent2">
                    <a:lumMod val="50000"/>
                  </a:schemeClr>
                </a:solidFill>
                <a:effectLst/>
                <a:latin typeface="+mj-lt"/>
                <a:ea typeface="Söhne"/>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矩形 2">
            <a:extLst>
              <a:ext uri="{FF2B5EF4-FFF2-40B4-BE49-F238E27FC236}">
                <a16:creationId xmlns:a16="http://schemas.microsoft.com/office/drawing/2014/main" id="{2A5CA59E-01CE-C74F-B549-B2707D301A16}"/>
              </a:ext>
            </a:extLst>
          </p:cNvPr>
          <p:cNvSpPr/>
          <p:nvPr/>
        </p:nvSpPr>
        <p:spPr>
          <a:xfrm>
            <a:off x="6487174" y="885527"/>
            <a:ext cx="5570579" cy="3801979"/>
          </a:xfrm>
          <a:prstGeom prst="rect">
            <a:avLst/>
          </a:prstGeom>
          <a:noFill/>
          <a:ln>
            <a:solidFill>
              <a:schemeClr val="accent2">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A0A76283-BD9D-071E-BC49-5D7C7EA1C794}"/>
              </a:ext>
            </a:extLst>
          </p:cNvPr>
          <p:cNvSpPr txBox="1"/>
          <p:nvPr/>
        </p:nvSpPr>
        <p:spPr>
          <a:xfrm>
            <a:off x="7755556" y="5664150"/>
            <a:ext cx="4661033" cy="646331"/>
          </a:xfrm>
          <a:prstGeom prst="rect">
            <a:avLst/>
          </a:prstGeom>
          <a:noFill/>
        </p:spPr>
        <p:txBody>
          <a:bodyPr wrap="square">
            <a:spAutoFit/>
          </a:bodyPr>
          <a:lstStyle/>
          <a:p>
            <a:r>
              <a:rPr lang="en-US" altLang="zh-CN" dirty="0"/>
              <a:t>Raw signal files are available</a:t>
            </a:r>
            <a:r>
              <a:rPr lang="zh-CN" altLang="en-US" dirty="0"/>
              <a:t>：</a:t>
            </a:r>
            <a:endParaRPr lang="en-US" altLang="zh-CN" dirty="0"/>
          </a:p>
          <a:p>
            <a:r>
              <a:rPr lang="en-US" altLang="zh-CN" dirty="0"/>
              <a:t>Nos. PRJEB34137 and ERP116996. </a:t>
            </a:r>
            <a:r>
              <a:rPr lang="zh-CN" altLang="en-US" dirty="0"/>
              <a:t>（</a:t>
            </a:r>
            <a:r>
              <a:rPr lang="en-US" altLang="zh-CN" dirty="0"/>
              <a:t>ENA</a:t>
            </a:r>
            <a:r>
              <a:rPr lang="zh-CN" altLang="en-US" dirty="0"/>
              <a:t>）</a:t>
            </a:r>
            <a:endParaRPr lang="en-US" altLang="zh-CN" dirty="0"/>
          </a:p>
        </p:txBody>
      </p:sp>
    </p:spTree>
    <p:extLst>
      <p:ext uri="{BB962C8B-B14F-4D97-AF65-F5344CB8AC3E}">
        <p14:creationId xmlns:p14="http://schemas.microsoft.com/office/powerpoint/2010/main" val="1094940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21"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23"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4"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文本框 1">
            <a:extLst>
              <a:ext uri="{FF2B5EF4-FFF2-40B4-BE49-F238E27FC236}">
                <a16:creationId xmlns:a16="http://schemas.microsoft.com/office/drawing/2014/main" id="{75D48F85-AE41-D6F3-90AB-54EF779B2B59}"/>
              </a:ext>
            </a:extLst>
          </p:cNvPr>
          <p:cNvSpPr txBox="1"/>
          <p:nvPr/>
        </p:nvSpPr>
        <p:spPr>
          <a:xfrm>
            <a:off x="0" y="65492"/>
            <a:ext cx="95128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文章</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7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1" name="矩形: 圆角 10">
            <a:extLst>
              <a:ext uri="{FF2B5EF4-FFF2-40B4-BE49-F238E27FC236}">
                <a16:creationId xmlns:a16="http://schemas.microsoft.com/office/drawing/2014/main" id="{45ABB36F-38F3-9214-667F-0D4B717925D9}"/>
              </a:ext>
            </a:extLst>
          </p:cNvPr>
          <p:cNvSpPr/>
          <p:nvPr/>
        </p:nvSpPr>
        <p:spPr>
          <a:xfrm>
            <a:off x="3959117" y="4549682"/>
            <a:ext cx="3391969" cy="138499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文本框 11">
            <a:extLst>
              <a:ext uri="{FF2B5EF4-FFF2-40B4-BE49-F238E27FC236}">
                <a16:creationId xmlns:a16="http://schemas.microsoft.com/office/drawing/2014/main" id="{67698DF4-6DD9-2111-DA15-D46C6B8E625C}"/>
              </a:ext>
            </a:extLst>
          </p:cNvPr>
          <p:cNvSpPr txBox="1"/>
          <p:nvPr/>
        </p:nvSpPr>
        <p:spPr>
          <a:xfrm>
            <a:off x="4155047" y="4980569"/>
            <a:ext cx="3327584" cy="523220"/>
          </a:xfrm>
          <a:prstGeom prst="rect">
            <a:avLst/>
          </a:prstGeom>
          <a:noFill/>
        </p:spPr>
        <p:txBody>
          <a:bodyPr wrap="square" rtlCol="0">
            <a:spAutoFit/>
          </a:bodyPr>
          <a:lstStyle/>
          <a:p>
            <a:pPr algn="l"/>
            <a:r>
              <a:rPr lang="zh-CN" altLang="en-US" sz="1400" i="0" dirty="0">
                <a:solidFill>
                  <a:srgbClr val="374151"/>
                </a:solidFill>
                <a:effectLst/>
                <a:latin typeface="Söhne"/>
              </a:rPr>
              <a:t>识别小大角河中的微生物病原体并</a:t>
            </a:r>
            <a:endParaRPr lang="en-US" altLang="zh-CN" sz="1400" dirty="0">
              <a:solidFill>
                <a:srgbClr val="374151"/>
              </a:solidFill>
              <a:latin typeface="Söhne"/>
            </a:endParaRPr>
          </a:p>
          <a:p>
            <a:pPr algn="l"/>
            <a:r>
              <a:rPr lang="zh-CN" altLang="en-US" sz="1400" i="0" dirty="0">
                <a:solidFill>
                  <a:srgbClr val="374151"/>
                </a:solidFill>
                <a:effectLst/>
                <a:latin typeface="Söhne"/>
              </a:rPr>
              <a:t>评估宏基因组学在环境监测中的应用。</a:t>
            </a:r>
          </a:p>
        </p:txBody>
      </p:sp>
      <p:pic>
        <p:nvPicPr>
          <p:cNvPr id="5" name="图片 4">
            <a:extLst>
              <a:ext uri="{FF2B5EF4-FFF2-40B4-BE49-F238E27FC236}">
                <a16:creationId xmlns:a16="http://schemas.microsoft.com/office/drawing/2014/main" id="{DAC6B700-1623-2700-DDB3-A1DD979E1F92}"/>
              </a:ext>
            </a:extLst>
          </p:cNvPr>
          <p:cNvPicPr>
            <a:picLocks noChangeAspect="1"/>
          </p:cNvPicPr>
          <p:nvPr/>
        </p:nvPicPr>
        <p:blipFill>
          <a:blip r:embed="rId2"/>
          <a:stretch>
            <a:fillRect/>
          </a:stretch>
        </p:blipFill>
        <p:spPr>
          <a:xfrm>
            <a:off x="2546617" y="803342"/>
            <a:ext cx="6216970" cy="304815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8" name="文本框 7">
            <a:extLst>
              <a:ext uri="{FF2B5EF4-FFF2-40B4-BE49-F238E27FC236}">
                <a16:creationId xmlns:a16="http://schemas.microsoft.com/office/drawing/2014/main" id="{F7201DE6-A969-0012-F35D-C8BD02EF3EBF}"/>
              </a:ext>
            </a:extLst>
          </p:cNvPr>
          <p:cNvSpPr txBox="1"/>
          <p:nvPr/>
        </p:nvSpPr>
        <p:spPr>
          <a:xfrm>
            <a:off x="1799924" y="6412290"/>
            <a:ext cx="10655166" cy="276999"/>
          </a:xfrm>
          <a:prstGeom prst="rect">
            <a:avLst/>
          </a:prstGeom>
          <a:noFill/>
        </p:spPr>
        <p:txBody>
          <a:bodyPr wrap="square">
            <a:spAutoFit/>
          </a:bodyPr>
          <a:lstStyle/>
          <a:p>
            <a:r>
              <a:rPr lang="en-US" altLang="zh-CN" sz="1200" dirty="0">
                <a:hlinkClick r:id="rId3"/>
              </a:rPr>
              <a:t>IJERPH | Free Full-Text | Metagenomic Profiling of Microbial Pathogens in the Little Bighorn River, Montana (mdpi.com)</a:t>
            </a:r>
            <a:endParaRPr lang="zh-CN" altLang="en-US" sz="1200" dirty="0"/>
          </a:p>
        </p:txBody>
      </p:sp>
    </p:spTree>
    <p:extLst>
      <p:ext uri="{BB962C8B-B14F-4D97-AF65-F5344CB8AC3E}">
        <p14:creationId xmlns:p14="http://schemas.microsoft.com/office/powerpoint/2010/main" val="879785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9754BACB-F318-3F63-C4D7-A896C283A944}"/>
              </a:ext>
            </a:extLst>
          </p:cNvPr>
          <p:cNvSpPr txBox="1"/>
          <p:nvPr/>
        </p:nvSpPr>
        <p:spPr>
          <a:xfrm>
            <a:off x="396993" y="5216219"/>
            <a:ext cx="8240641" cy="646331"/>
          </a:xfrm>
          <a:prstGeom prst="rect">
            <a:avLst/>
          </a:prstGeom>
          <a:noFill/>
        </p:spPr>
        <p:txBody>
          <a:bodyPr wrap="square">
            <a:spAutoFit/>
          </a:bodyPr>
          <a:lstStyle/>
          <a:p>
            <a:pPr algn="l"/>
            <a:r>
              <a:rPr lang="zh-CN" altLang="en-US" b="1" i="0" dirty="0">
                <a:solidFill>
                  <a:srgbClr val="374151"/>
                </a:solidFill>
                <a:effectLst/>
                <a:latin typeface="Söhne"/>
              </a:rPr>
              <a:t>结论</a:t>
            </a:r>
            <a:r>
              <a:rPr lang="zh-CN" altLang="en-US" b="0" i="0" dirty="0">
                <a:solidFill>
                  <a:srgbClr val="374151"/>
                </a:solidFill>
                <a:effectLst/>
                <a:latin typeface="Söhne"/>
              </a:rPr>
              <a:t>：</a:t>
            </a:r>
            <a:endParaRPr lang="en-US" altLang="zh-CN" b="0" i="0" dirty="0">
              <a:solidFill>
                <a:srgbClr val="374151"/>
              </a:solidFill>
              <a:effectLst/>
              <a:latin typeface="Söhne"/>
            </a:endParaRPr>
          </a:p>
          <a:p>
            <a:pPr algn="l"/>
            <a:r>
              <a:rPr lang="zh-CN" altLang="en-US" b="0" i="0" dirty="0">
                <a:solidFill>
                  <a:srgbClr val="374151"/>
                </a:solidFill>
                <a:effectLst/>
                <a:latin typeface="Söhne"/>
              </a:rPr>
              <a:t>宏基因组学是识别水道中微生物污染并保护公共健康的有用和</a:t>
            </a:r>
            <a:r>
              <a:rPr lang="zh-CN" altLang="en-US" b="1" i="0" dirty="0">
                <a:solidFill>
                  <a:schemeClr val="accent2">
                    <a:lumMod val="50000"/>
                  </a:schemeClr>
                </a:solidFill>
                <a:effectLst/>
                <a:latin typeface="Söhne"/>
              </a:rPr>
              <a:t>潜在的</a:t>
            </a:r>
            <a:r>
              <a:rPr lang="zh-CN" altLang="en-US" b="0" i="0" dirty="0">
                <a:solidFill>
                  <a:srgbClr val="374151"/>
                </a:solidFill>
                <a:effectLst/>
                <a:latin typeface="Söhne"/>
              </a:rPr>
              <a:t>常规工具。</a:t>
            </a:r>
            <a:endParaRPr lang="en-US" altLang="zh-CN" b="0" i="0" dirty="0">
              <a:solidFill>
                <a:srgbClr val="374151"/>
              </a:solidFill>
              <a:effectLst/>
              <a:latin typeface="Söhne"/>
            </a:endParaRPr>
          </a:p>
        </p:txBody>
      </p:sp>
      <p:sp>
        <p:nvSpPr>
          <p:cNvPr id="2" name="文本框 1">
            <a:extLst>
              <a:ext uri="{FF2B5EF4-FFF2-40B4-BE49-F238E27FC236}">
                <a16:creationId xmlns:a16="http://schemas.microsoft.com/office/drawing/2014/main" id="{A42A5057-C195-63AB-8E1F-6AF4F441B229}"/>
              </a:ext>
            </a:extLst>
          </p:cNvPr>
          <p:cNvSpPr txBox="1"/>
          <p:nvPr/>
        </p:nvSpPr>
        <p:spPr>
          <a:xfrm>
            <a:off x="401054" y="1210701"/>
            <a:ext cx="6467325" cy="3139321"/>
          </a:xfrm>
          <a:prstGeom prst="rect">
            <a:avLst/>
          </a:prstGeom>
          <a:noFill/>
        </p:spPr>
        <p:txBody>
          <a:bodyPr wrap="square">
            <a:spAutoFit/>
          </a:bodyPr>
          <a:lstStyle/>
          <a:p>
            <a:pPr algn="l">
              <a:buFont typeface="+mj-lt"/>
              <a:buAutoNum type="arabicPeriod"/>
            </a:pPr>
            <a:r>
              <a:rPr lang="zh-CN" altLang="en-US" b="1" i="0" dirty="0">
                <a:solidFill>
                  <a:schemeClr val="accent2">
                    <a:lumMod val="50000"/>
                  </a:schemeClr>
                </a:solidFill>
                <a:effectLst/>
                <a:latin typeface="Söhne"/>
              </a:rPr>
              <a:t>样本采集与处理</a:t>
            </a:r>
            <a:r>
              <a:rPr lang="zh-CN" altLang="en-US" b="0" i="0" dirty="0">
                <a:solidFill>
                  <a:schemeClr val="accent2">
                    <a:lumMod val="50000"/>
                  </a:schemeClr>
                </a:solidFill>
                <a:effectLst/>
                <a:latin typeface="Söhne"/>
              </a:rPr>
              <a:t>：</a:t>
            </a:r>
          </a:p>
          <a:p>
            <a:pPr marL="742950" lvl="1" indent="-285750" algn="l">
              <a:buFont typeface="+mj-lt"/>
              <a:buAutoNum type="arabicPeriod"/>
            </a:pPr>
            <a:r>
              <a:rPr lang="zh-CN" altLang="en-US" b="0" i="0" dirty="0">
                <a:solidFill>
                  <a:schemeClr val="accent2">
                    <a:lumMod val="50000"/>
                  </a:schemeClr>
                </a:solidFill>
                <a:effectLst/>
                <a:latin typeface="Söhne"/>
              </a:rPr>
              <a:t>小大角河的</a:t>
            </a:r>
            <a:r>
              <a:rPr lang="en-US" altLang="zh-CN" b="0" i="0" dirty="0">
                <a:solidFill>
                  <a:schemeClr val="accent2">
                    <a:lumMod val="50000"/>
                  </a:schemeClr>
                </a:solidFill>
                <a:effectLst/>
                <a:latin typeface="Söhne"/>
              </a:rPr>
              <a:t>Crow Fair</a:t>
            </a:r>
            <a:r>
              <a:rPr lang="zh-CN" altLang="en-US" b="0" i="0" dirty="0">
                <a:solidFill>
                  <a:schemeClr val="accent2">
                    <a:lumMod val="50000"/>
                  </a:schemeClr>
                </a:solidFill>
                <a:effectLst/>
                <a:latin typeface="Söhne"/>
              </a:rPr>
              <a:t>游泳区采集水样。</a:t>
            </a:r>
          </a:p>
          <a:p>
            <a:pPr marL="742950" lvl="1" indent="-285750" algn="l">
              <a:buFont typeface="+mj-lt"/>
              <a:buAutoNum type="arabicPeriod"/>
            </a:pPr>
            <a:r>
              <a:rPr lang="zh-CN" altLang="en-US" b="0" i="0" dirty="0">
                <a:solidFill>
                  <a:schemeClr val="accent2">
                    <a:lumMod val="50000"/>
                  </a:schemeClr>
                </a:solidFill>
                <a:effectLst/>
                <a:latin typeface="Söhne"/>
              </a:rPr>
              <a:t>收集了四个样本，每个样本间隔十分钟，然后混合。</a:t>
            </a:r>
          </a:p>
          <a:p>
            <a:pPr marL="742950" lvl="1" indent="-285750" algn="l">
              <a:buFont typeface="+mj-lt"/>
              <a:buAutoNum type="arabicPeriod"/>
            </a:pPr>
            <a:r>
              <a:rPr lang="en-US" altLang="zh-CN" b="0" i="0" dirty="0">
                <a:solidFill>
                  <a:schemeClr val="accent2">
                    <a:lumMod val="50000"/>
                  </a:schemeClr>
                </a:solidFill>
                <a:effectLst/>
                <a:latin typeface="Söhne"/>
              </a:rPr>
              <a:t>47 mm 0.45 µm</a:t>
            </a:r>
            <a:r>
              <a:rPr lang="zh-CN" altLang="en-US" b="0" i="0" dirty="0">
                <a:solidFill>
                  <a:schemeClr val="accent2">
                    <a:lumMod val="50000"/>
                  </a:schemeClr>
                </a:solidFill>
                <a:effectLst/>
                <a:latin typeface="Söhne"/>
              </a:rPr>
              <a:t>的滤器过滤，收集颗粒物。</a:t>
            </a:r>
          </a:p>
          <a:p>
            <a:pPr algn="l">
              <a:buFont typeface="+mj-lt"/>
              <a:buAutoNum type="arabicPeriod"/>
            </a:pPr>
            <a:r>
              <a:rPr lang="en-US" altLang="zh-CN" b="1" i="0" dirty="0">
                <a:solidFill>
                  <a:schemeClr val="accent2">
                    <a:lumMod val="50000"/>
                  </a:schemeClr>
                </a:solidFill>
                <a:effectLst/>
                <a:latin typeface="Söhne"/>
              </a:rPr>
              <a:t>DNA</a:t>
            </a:r>
            <a:r>
              <a:rPr lang="zh-CN" altLang="en-US" b="1" i="0" dirty="0">
                <a:solidFill>
                  <a:schemeClr val="accent2">
                    <a:lumMod val="50000"/>
                  </a:schemeClr>
                </a:solidFill>
                <a:effectLst/>
                <a:latin typeface="Söhne"/>
              </a:rPr>
              <a:t>提取</a:t>
            </a:r>
            <a:r>
              <a:rPr lang="zh-CN" altLang="en-US" b="0" i="0" dirty="0">
                <a:solidFill>
                  <a:schemeClr val="accent2">
                    <a:lumMod val="50000"/>
                  </a:schemeClr>
                </a:solidFill>
                <a:effectLst/>
                <a:latin typeface="Söhne"/>
              </a:rPr>
              <a:t>：</a:t>
            </a:r>
            <a:endParaRPr lang="en-US" altLang="zh-CN" b="0" i="0" dirty="0">
              <a:solidFill>
                <a:schemeClr val="accent2">
                  <a:lumMod val="50000"/>
                </a:schemeClr>
              </a:solidFill>
              <a:effectLst/>
              <a:latin typeface="Söhne"/>
            </a:endParaRPr>
          </a:p>
          <a:p>
            <a:pPr marL="742950" lvl="1" indent="-285750" algn="l">
              <a:buFont typeface="+mj-lt"/>
              <a:buAutoNum type="arabicPeriod"/>
            </a:pPr>
            <a:r>
              <a:rPr lang="zh-CN" altLang="en-US" b="0" i="0" dirty="0">
                <a:solidFill>
                  <a:schemeClr val="accent2">
                    <a:lumMod val="50000"/>
                  </a:schemeClr>
                </a:solidFill>
                <a:effectLst/>
                <a:latin typeface="Söhne"/>
              </a:rPr>
              <a:t>使用</a:t>
            </a:r>
            <a:r>
              <a:rPr lang="en-US" altLang="zh-CN" b="0" i="0" dirty="0" err="1">
                <a:solidFill>
                  <a:schemeClr val="accent2">
                    <a:lumMod val="50000"/>
                  </a:schemeClr>
                </a:solidFill>
                <a:effectLst/>
                <a:latin typeface="Söhne"/>
              </a:rPr>
              <a:t>PowerWater</a:t>
            </a:r>
            <a:r>
              <a:rPr lang="en-US" altLang="zh-CN" b="0" i="0" dirty="0">
                <a:solidFill>
                  <a:schemeClr val="accent2">
                    <a:lumMod val="50000"/>
                  </a:schemeClr>
                </a:solidFill>
                <a:effectLst/>
                <a:latin typeface="Söhne"/>
              </a:rPr>
              <a:t> DNA</a:t>
            </a:r>
            <a:r>
              <a:rPr lang="zh-CN" altLang="en-US" b="0" i="0" dirty="0">
                <a:solidFill>
                  <a:schemeClr val="accent2">
                    <a:lumMod val="50000"/>
                  </a:schemeClr>
                </a:solidFill>
                <a:effectLst/>
                <a:latin typeface="Söhne"/>
              </a:rPr>
              <a:t>隔离试剂盒（</a:t>
            </a:r>
            <a:r>
              <a:rPr lang="en-US" altLang="zh-CN" b="0" i="0" dirty="0">
                <a:solidFill>
                  <a:schemeClr val="accent2">
                    <a:lumMod val="50000"/>
                  </a:schemeClr>
                </a:solidFill>
                <a:effectLst/>
                <a:latin typeface="Söhne"/>
              </a:rPr>
              <a:t>Qiagen</a:t>
            </a:r>
            <a:r>
              <a:rPr lang="zh-CN" altLang="en-US" b="0" i="0" dirty="0">
                <a:solidFill>
                  <a:schemeClr val="accent2">
                    <a:lumMod val="50000"/>
                  </a:schemeClr>
                </a:solidFill>
                <a:effectLst/>
                <a:latin typeface="Söhne"/>
              </a:rPr>
              <a:t>）处理过滤器。</a:t>
            </a:r>
          </a:p>
          <a:p>
            <a:pPr marL="742950" lvl="1" indent="-285750" algn="l">
              <a:buFont typeface="+mj-lt"/>
              <a:buAutoNum type="arabicPeriod"/>
            </a:pPr>
            <a:r>
              <a:rPr lang="zh-CN" altLang="en-US" b="0" i="0" dirty="0">
                <a:solidFill>
                  <a:schemeClr val="accent2">
                    <a:lumMod val="50000"/>
                  </a:schemeClr>
                </a:solidFill>
                <a:effectLst/>
                <a:latin typeface="Söhne"/>
              </a:rPr>
              <a:t>孵育，并在此过程中进行定期旋转和振动。</a:t>
            </a:r>
          </a:p>
          <a:p>
            <a:pPr marL="742950" lvl="1" indent="-285750" algn="l">
              <a:buFont typeface="+mj-lt"/>
              <a:buAutoNum type="arabicPeriod"/>
            </a:pPr>
            <a:r>
              <a:rPr lang="zh-CN" altLang="en-US" b="0" i="0" dirty="0">
                <a:solidFill>
                  <a:schemeClr val="accent2">
                    <a:lumMod val="50000"/>
                  </a:schemeClr>
                </a:solidFill>
                <a:effectLst/>
                <a:latin typeface="Söhne"/>
              </a:rPr>
              <a:t>另用约</a:t>
            </a:r>
            <a:r>
              <a:rPr lang="en-US" altLang="zh-CN" b="0" i="0" dirty="0">
                <a:solidFill>
                  <a:schemeClr val="accent2">
                    <a:lumMod val="50000"/>
                  </a:schemeClr>
                </a:solidFill>
                <a:effectLst/>
                <a:latin typeface="Söhne"/>
              </a:rPr>
              <a:t>50 mL</a:t>
            </a:r>
            <a:r>
              <a:rPr lang="zh-CN" altLang="en-US" b="0" i="0" dirty="0">
                <a:solidFill>
                  <a:schemeClr val="accent2">
                    <a:lumMod val="50000"/>
                  </a:schemeClr>
                </a:solidFill>
                <a:effectLst/>
                <a:latin typeface="Söhne"/>
              </a:rPr>
              <a:t>的河水真空过滤，并将滤器过夜孵育以计数大肠杆菌，并提取</a:t>
            </a:r>
            <a:r>
              <a:rPr lang="en-US" altLang="zh-CN" b="0" i="0" dirty="0">
                <a:solidFill>
                  <a:schemeClr val="accent2">
                    <a:lumMod val="50000"/>
                  </a:schemeClr>
                </a:solidFill>
                <a:effectLst/>
                <a:latin typeface="Söhne"/>
              </a:rPr>
              <a:t>DNA1</a:t>
            </a:r>
            <a:r>
              <a:rPr lang="zh-CN" altLang="en-US" b="0" i="0" dirty="0">
                <a:solidFill>
                  <a:schemeClr val="accent2">
                    <a:lumMod val="50000"/>
                  </a:schemeClr>
                </a:solidFill>
                <a:effectLst/>
                <a:latin typeface="Söhne"/>
              </a:rPr>
              <a:t>。</a:t>
            </a:r>
          </a:p>
          <a:p>
            <a:pPr marL="742950" lvl="1" indent="-285750">
              <a:buFont typeface="+mj-lt"/>
              <a:buAutoNum type="arabicPeriod"/>
            </a:pPr>
            <a:r>
              <a:rPr lang="zh-CN" altLang="zh-CN" dirty="0">
                <a:solidFill>
                  <a:schemeClr val="accent2">
                    <a:lumMod val="50000"/>
                  </a:schemeClr>
                </a:solidFill>
                <a:latin typeface="Söhne"/>
              </a:rPr>
              <a:t>使用m-ColiBlue24培养基进行选择性生长后提取DNA </a:t>
            </a:r>
            <a:r>
              <a:rPr lang="en-US" altLang="zh-CN" dirty="0">
                <a:solidFill>
                  <a:schemeClr val="accent2">
                    <a:lumMod val="50000"/>
                  </a:schemeClr>
                </a:solidFill>
                <a:latin typeface="Söhne"/>
              </a:rPr>
              <a:t>2</a:t>
            </a:r>
            <a:r>
              <a:rPr lang="zh-CN" altLang="en-US" dirty="0">
                <a:solidFill>
                  <a:schemeClr val="accent2">
                    <a:lumMod val="50000"/>
                  </a:schemeClr>
                </a:solidFill>
                <a:latin typeface="Söhne"/>
              </a:rPr>
              <a:t>。</a:t>
            </a:r>
            <a:endParaRPr lang="en-US" altLang="zh-CN" b="0" i="0" dirty="0">
              <a:solidFill>
                <a:schemeClr val="accent2">
                  <a:lumMod val="50000"/>
                </a:schemeClr>
              </a:solidFill>
              <a:effectLst/>
              <a:latin typeface="Söhne"/>
            </a:endParaRPr>
          </a:p>
          <a:p>
            <a:pPr indent="-342900">
              <a:buFont typeface="+mj-lt"/>
              <a:buAutoNum type="arabicPeriod"/>
            </a:pPr>
            <a:r>
              <a:rPr lang="zh-CN" altLang="en-US" b="1" dirty="0">
                <a:solidFill>
                  <a:schemeClr val="accent2">
                    <a:lumMod val="50000"/>
                  </a:schemeClr>
                </a:solidFill>
                <a:latin typeface="Söhne"/>
              </a:rPr>
              <a:t>测序和分析</a:t>
            </a:r>
          </a:p>
        </p:txBody>
      </p:sp>
      <p:sp>
        <p:nvSpPr>
          <p:cNvPr id="4" name="文本框 3">
            <a:extLst>
              <a:ext uri="{FF2B5EF4-FFF2-40B4-BE49-F238E27FC236}">
                <a16:creationId xmlns:a16="http://schemas.microsoft.com/office/drawing/2014/main" id="{A7EFDC2B-0CDC-A469-C7C7-F4E247B83849}"/>
              </a:ext>
            </a:extLst>
          </p:cNvPr>
          <p:cNvSpPr txBox="1"/>
          <p:nvPr/>
        </p:nvSpPr>
        <p:spPr>
          <a:xfrm>
            <a:off x="8063613" y="1116253"/>
            <a:ext cx="4321743" cy="1600438"/>
          </a:xfrm>
          <a:prstGeom prst="rect">
            <a:avLst/>
          </a:prstGeom>
          <a:noFill/>
        </p:spPr>
        <p:txBody>
          <a:bodyPr wrap="square">
            <a:spAutoFit/>
          </a:bodyPr>
          <a:lstStyle/>
          <a:p>
            <a:r>
              <a:rPr kumimoji="0" lang="zh-CN" altLang="zh-CN" sz="1400" b="0" i="0" u="none" strike="noStrike" cap="none" normalizeH="0" baseline="0" dirty="0">
                <a:ln>
                  <a:noFill/>
                </a:ln>
                <a:solidFill>
                  <a:srgbClr val="374151"/>
                </a:solidFill>
                <a:effectLst/>
                <a:ea typeface="Söhne"/>
              </a:rPr>
              <a:t>未经选择性培养的河水样品</a:t>
            </a:r>
            <a:r>
              <a:rPr lang="zh-CN" altLang="en-US" sz="1400" dirty="0">
                <a:solidFill>
                  <a:srgbClr val="374151"/>
                </a:solidFill>
                <a:ea typeface="Söhne"/>
              </a:rPr>
              <a:t>：</a:t>
            </a:r>
            <a:endParaRPr lang="en-US" altLang="zh-CN" sz="1400" dirty="0">
              <a:solidFill>
                <a:srgbClr val="374151"/>
              </a:solidFill>
              <a:ea typeface="Söhne"/>
            </a:endParaRPr>
          </a:p>
          <a:p>
            <a:r>
              <a:rPr lang="en-US" altLang="zh-CN" sz="1400" dirty="0">
                <a:solidFill>
                  <a:srgbClr val="374151"/>
                </a:solidFill>
              </a:rPr>
              <a:t>1.1G    197,884reads   2760bp/average length</a:t>
            </a:r>
          </a:p>
          <a:p>
            <a:r>
              <a:rPr lang="zh-CN" altLang="en-US" sz="1400" dirty="0">
                <a:solidFill>
                  <a:srgbClr val="374151"/>
                </a:solidFill>
              </a:rPr>
              <a:t>选择性培养：</a:t>
            </a:r>
            <a:endParaRPr lang="en-US" altLang="zh-CN" sz="1400" dirty="0">
              <a:solidFill>
                <a:srgbClr val="374151"/>
              </a:solidFill>
            </a:endParaRPr>
          </a:p>
          <a:p>
            <a:r>
              <a:rPr lang="en-US" altLang="zh-CN" sz="1400" dirty="0">
                <a:solidFill>
                  <a:srgbClr val="374151"/>
                </a:solidFill>
              </a:rPr>
              <a:t>1.6G    1,261,165reads  1260bp/average length</a:t>
            </a:r>
          </a:p>
          <a:p>
            <a:endParaRPr lang="en-US" altLang="zh-CN" sz="1400" dirty="0">
              <a:solidFill>
                <a:srgbClr val="374151"/>
              </a:solidFill>
            </a:endParaRPr>
          </a:p>
          <a:p>
            <a:r>
              <a:rPr lang="zh-CN" altLang="zh-CN" sz="1400" dirty="0">
                <a:solidFill>
                  <a:srgbClr val="374151"/>
                </a:solidFill>
              </a:rPr>
              <a:t>检测到了不同的微生物群落</a:t>
            </a:r>
            <a:endParaRPr lang="en-US" altLang="zh-CN" sz="1400" dirty="0">
              <a:solidFill>
                <a:srgbClr val="374151"/>
              </a:solidFill>
            </a:endParaRPr>
          </a:p>
          <a:p>
            <a:r>
              <a:rPr lang="zh-CN" altLang="en-US" sz="1400" dirty="0">
                <a:solidFill>
                  <a:srgbClr val="374151"/>
                </a:solidFill>
              </a:rPr>
              <a:t>如</a:t>
            </a:r>
            <a:r>
              <a:rPr lang="zh-CN" altLang="zh-CN" sz="1400" dirty="0">
                <a:solidFill>
                  <a:srgbClr val="374151"/>
                </a:solidFill>
              </a:rPr>
              <a:t>肠出血性大肠杆菌、志贺氏菌和霍乱弧菌等</a:t>
            </a:r>
            <a:endParaRPr lang="zh-CN" altLang="en-US" sz="1400" dirty="0">
              <a:solidFill>
                <a:srgbClr val="374151"/>
              </a:solidFill>
            </a:endParaRPr>
          </a:p>
        </p:txBody>
      </p:sp>
      <p:sp>
        <p:nvSpPr>
          <p:cNvPr id="6" name="矩形: 圆角 5">
            <a:extLst>
              <a:ext uri="{FF2B5EF4-FFF2-40B4-BE49-F238E27FC236}">
                <a16:creationId xmlns:a16="http://schemas.microsoft.com/office/drawing/2014/main" id="{6BECEBE4-949F-805A-054B-D88BAF885877}"/>
              </a:ext>
            </a:extLst>
          </p:cNvPr>
          <p:cNvSpPr/>
          <p:nvPr/>
        </p:nvSpPr>
        <p:spPr>
          <a:xfrm>
            <a:off x="7921592" y="995450"/>
            <a:ext cx="3946357" cy="184204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B641DBB-9694-9FC7-3639-99FD4586AEDB}"/>
              </a:ext>
            </a:extLst>
          </p:cNvPr>
          <p:cNvSpPr txBox="1"/>
          <p:nvPr/>
        </p:nvSpPr>
        <p:spPr>
          <a:xfrm>
            <a:off x="8945642" y="4020507"/>
            <a:ext cx="2107653" cy="523220"/>
          </a:xfrm>
          <a:prstGeom prst="rect">
            <a:avLst/>
          </a:prstGeom>
          <a:noFill/>
        </p:spPr>
        <p:txBody>
          <a:bodyPr wrap="square">
            <a:spAutoFit/>
          </a:bodyPr>
          <a:lstStyle/>
          <a:p>
            <a:r>
              <a:rPr lang="en-US" altLang="zh-CN" sz="2800" b="0" i="0" dirty="0">
                <a:solidFill>
                  <a:srgbClr val="374151"/>
                </a:solidFill>
                <a:effectLst/>
                <a:latin typeface="Söhne"/>
              </a:rPr>
              <a:t>No Raw data</a:t>
            </a:r>
            <a:endParaRPr lang="zh-CN" altLang="en-US" sz="2800" dirty="0"/>
          </a:p>
        </p:txBody>
      </p:sp>
    </p:spTree>
    <p:extLst>
      <p:ext uri="{BB962C8B-B14F-4D97-AF65-F5344CB8AC3E}">
        <p14:creationId xmlns:p14="http://schemas.microsoft.com/office/powerpoint/2010/main" val="3472727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21"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23"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4"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文本框 1">
            <a:extLst>
              <a:ext uri="{FF2B5EF4-FFF2-40B4-BE49-F238E27FC236}">
                <a16:creationId xmlns:a16="http://schemas.microsoft.com/office/drawing/2014/main" id="{75D48F85-AE41-D6F3-90AB-54EF779B2B59}"/>
              </a:ext>
            </a:extLst>
          </p:cNvPr>
          <p:cNvSpPr txBox="1"/>
          <p:nvPr/>
        </p:nvSpPr>
        <p:spPr>
          <a:xfrm>
            <a:off x="0" y="65492"/>
            <a:ext cx="95128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文章</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8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1" name="矩形: 圆角 10">
            <a:extLst>
              <a:ext uri="{FF2B5EF4-FFF2-40B4-BE49-F238E27FC236}">
                <a16:creationId xmlns:a16="http://schemas.microsoft.com/office/drawing/2014/main" id="{45ABB36F-38F3-9214-667F-0D4B717925D9}"/>
              </a:ext>
            </a:extLst>
          </p:cNvPr>
          <p:cNvSpPr/>
          <p:nvPr/>
        </p:nvSpPr>
        <p:spPr>
          <a:xfrm>
            <a:off x="3959117" y="4549682"/>
            <a:ext cx="3391969" cy="138499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文本框 11">
            <a:extLst>
              <a:ext uri="{FF2B5EF4-FFF2-40B4-BE49-F238E27FC236}">
                <a16:creationId xmlns:a16="http://schemas.microsoft.com/office/drawing/2014/main" id="{67698DF4-6DD9-2111-DA15-D46C6B8E625C}"/>
              </a:ext>
            </a:extLst>
          </p:cNvPr>
          <p:cNvSpPr txBox="1"/>
          <p:nvPr/>
        </p:nvSpPr>
        <p:spPr>
          <a:xfrm>
            <a:off x="4023502" y="4657963"/>
            <a:ext cx="3327584" cy="116955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0" i="0" dirty="0">
                <a:solidFill>
                  <a:srgbClr val="374151"/>
                </a:solidFill>
                <a:effectLst/>
                <a:latin typeface="Söhne"/>
              </a:rPr>
              <a:t>旨在通过对大西洋沿岸和北海南部海水样本的分析，提高对海洋微生物群落多样性的了解，并评估纳米孔测序方法在海洋生物多样性监测和基因组研究中的潜在应用。</a:t>
            </a:r>
            <a:endParaRPr kumimoji="0" lang="zh-CN" altLang="en-US" sz="1400" b="0" i="0" u="none" strike="noStrike" kern="1200" cap="none" spc="0" normalizeH="0" baseline="0" noProof="0" dirty="0">
              <a:ln>
                <a:noFill/>
              </a:ln>
              <a:solidFill>
                <a:srgbClr val="374151"/>
              </a:solidFill>
              <a:effectLst/>
              <a:uLnTx/>
              <a:uFillTx/>
              <a:latin typeface="Söhne"/>
              <a:ea typeface="等线" panose="02010600030101010101" pitchFamily="2" charset="-122"/>
              <a:cs typeface="+mn-cs"/>
            </a:endParaRPr>
          </a:p>
        </p:txBody>
      </p:sp>
      <p:pic>
        <p:nvPicPr>
          <p:cNvPr id="4" name="图片 3">
            <a:extLst>
              <a:ext uri="{FF2B5EF4-FFF2-40B4-BE49-F238E27FC236}">
                <a16:creationId xmlns:a16="http://schemas.microsoft.com/office/drawing/2014/main" id="{2BBF3024-C9CA-69DF-1480-7447176D3A89}"/>
              </a:ext>
            </a:extLst>
          </p:cNvPr>
          <p:cNvPicPr>
            <a:picLocks noChangeAspect="1"/>
          </p:cNvPicPr>
          <p:nvPr/>
        </p:nvPicPr>
        <p:blipFill>
          <a:blip r:embed="rId2"/>
          <a:stretch>
            <a:fillRect/>
          </a:stretch>
        </p:blipFill>
        <p:spPr>
          <a:xfrm>
            <a:off x="831809" y="1632062"/>
            <a:ext cx="10187914" cy="181250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7" name="文本框 6">
            <a:extLst>
              <a:ext uri="{FF2B5EF4-FFF2-40B4-BE49-F238E27FC236}">
                <a16:creationId xmlns:a16="http://schemas.microsoft.com/office/drawing/2014/main" id="{5782C2DC-FE64-1170-8B87-879FDDD5C67F}"/>
              </a:ext>
            </a:extLst>
          </p:cNvPr>
          <p:cNvSpPr txBox="1"/>
          <p:nvPr/>
        </p:nvSpPr>
        <p:spPr>
          <a:xfrm>
            <a:off x="211755" y="6453143"/>
            <a:ext cx="12358838" cy="276999"/>
          </a:xfrm>
          <a:prstGeom prst="rect">
            <a:avLst/>
          </a:prstGeom>
          <a:noFill/>
        </p:spPr>
        <p:txBody>
          <a:bodyPr wrap="square">
            <a:spAutoFit/>
          </a:bodyPr>
          <a:lstStyle/>
          <a:p>
            <a:r>
              <a:rPr lang="en-US" altLang="zh-CN" sz="1200" dirty="0">
                <a:hlinkClick r:id="rId3"/>
              </a:rPr>
              <a:t>Microbial diversity characterization of seawater in a pilot study using Oxford Nanopore Technologies long-read sequencing | BMC Research Notes | Full Text (biomedcentral.com)</a:t>
            </a:r>
            <a:endParaRPr lang="zh-CN" altLang="en-US" sz="1200" dirty="0"/>
          </a:p>
        </p:txBody>
      </p:sp>
    </p:spTree>
    <p:extLst>
      <p:ext uri="{BB962C8B-B14F-4D97-AF65-F5344CB8AC3E}">
        <p14:creationId xmlns:p14="http://schemas.microsoft.com/office/powerpoint/2010/main" val="2205797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8936BFF1-13F7-1666-09E8-FFB39F79AD6B}"/>
              </a:ext>
            </a:extLst>
          </p:cNvPr>
          <p:cNvSpPr txBox="1"/>
          <p:nvPr/>
        </p:nvSpPr>
        <p:spPr>
          <a:xfrm>
            <a:off x="125128" y="5718996"/>
            <a:ext cx="7680960" cy="584775"/>
          </a:xfrm>
          <a:prstGeom prst="rect">
            <a:avLst/>
          </a:prstGeom>
          <a:noFill/>
        </p:spPr>
        <p:txBody>
          <a:bodyPr wrap="square">
            <a:spAutoFit/>
          </a:bodyPr>
          <a:lstStyle/>
          <a:p>
            <a:pPr algn="l"/>
            <a:r>
              <a:rPr lang="zh-CN" altLang="en-US" sz="1600" b="1" i="0" dirty="0">
                <a:solidFill>
                  <a:srgbClr val="374151"/>
                </a:solidFill>
                <a:effectLst/>
                <a:latin typeface="Söhne"/>
              </a:rPr>
              <a:t>结论</a:t>
            </a:r>
            <a:r>
              <a:rPr lang="zh-CN" altLang="en-US" sz="1600" b="0" i="0" dirty="0">
                <a:solidFill>
                  <a:srgbClr val="374151"/>
                </a:solidFill>
                <a:effectLst/>
                <a:latin typeface="Söhne"/>
              </a:rPr>
              <a:t>：这项研究表明，所采用的方法适合进行如监测海洋生物多样性等可扩展的基因组研究，并为生物多样性教育提供了一个新平台</a:t>
            </a:r>
          </a:p>
        </p:txBody>
      </p:sp>
      <p:sp>
        <p:nvSpPr>
          <p:cNvPr id="10" name="Rectangle 1">
            <a:extLst>
              <a:ext uri="{FF2B5EF4-FFF2-40B4-BE49-F238E27FC236}">
                <a16:creationId xmlns:a16="http://schemas.microsoft.com/office/drawing/2014/main" id="{D93B69FD-4F4A-B3FA-B6A7-8FA6BC36D482}"/>
              </a:ext>
            </a:extLst>
          </p:cNvPr>
          <p:cNvSpPr>
            <a:spLocks noChangeArrowheads="1"/>
          </p:cNvSpPr>
          <p:nvPr/>
        </p:nvSpPr>
        <p:spPr bwMode="auto">
          <a:xfrm>
            <a:off x="6742371" y="866554"/>
            <a:ext cx="5135905" cy="3647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b="1" i="0" u="none" strike="noStrike" cap="none" normalizeH="0" baseline="0" dirty="0">
              <a:ln>
                <a:noFill/>
              </a:ln>
              <a:solidFill>
                <a:schemeClr val="tx1"/>
              </a:solidFill>
              <a:effectLst/>
              <a:latin typeface="+mn-lt"/>
              <a:ea typeface="Söhne"/>
            </a:endParaRPr>
          </a:p>
          <a:p>
            <a:pPr marL="0" marR="0" lvl="0" indent="0" algn="l" defTabSz="914400" rtl="0" eaLnBrk="0" fontAlgn="base" latinLnBrk="0" hangingPunct="0">
              <a:spcBef>
                <a:spcPct val="0"/>
              </a:spcBef>
              <a:spcAft>
                <a:spcPct val="0"/>
              </a:spcAft>
              <a:buClrTx/>
              <a:buSzTx/>
              <a:buFontTx/>
              <a:buNone/>
              <a:tabLst/>
            </a:pPr>
            <a:r>
              <a:rPr kumimoji="0" lang="zh-CN" altLang="zh-CN" sz="1600" b="1" i="0" u="none" strike="noStrike" cap="none" normalizeH="0" baseline="0" dirty="0">
                <a:ln>
                  <a:noFill/>
                </a:ln>
                <a:solidFill>
                  <a:schemeClr val="tx1"/>
                </a:solidFill>
                <a:effectLst/>
                <a:latin typeface="+mn-lt"/>
                <a:ea typeface="Söhne"/>
              </a:rPr>
              <a:t>测序结果</a:t>
            </a:r>
          </a:p>
          <a:p>
            <a:pPr marL="0" marR="0" lvl="0" indent="0" algn="l" defTabSz="914400" rtl="0" eaLnBrk="0" fontAlgn="base" latinLnBrk="0" hangingPunct="0">
              <a:spcBef>
                <a:spcPct val="0"/>
              </a:spcBef>
              <a:spcAft>
                <a:spcPct val="0"/>
              </a:spcAft>
              <a:buClrTx/>
              <a:buSzTx/>
              <a:tabLst/>
            </a:pPr>
            <a:r>
              <a:rPr kumimoji="0" lang="en-US" altLang="zh-CN" sz="1600" b="0" i="0" u="none" strike="noStrike" cap="none" normalizeH="0" baseline="0" dirty="0">
                <a:ln>
                  <a:noFill/>
                </a:ln>
                <a:solidFill>
                  <a:srgbClr val="374151"/>
                </a:solidFill>
                <a:effectLst/>
                <a:latin typeface="+mn-lt"/>
                <a:ea typeface="Söhne"/>
              </a:rPr>
              <a:t>        </a:t>
            </a:r>
            <a:r>
              <a:rPr kumimoji="0" lang="zh-CN" altLang="zh-CN" sz="1600" b="0" i="0" u="none" strike="noStrike" cap="none" normalizeH="0" baseline="0" dirty="0">
                <a:ln>
                  <a:noFill/>
                </a:ln>
                <a:solidFill>
                  <a:srgbClr val="374151"/>
                </a:solidFill>
                <a:effectLst/>
                <a:latin typeface="+mn-lt"/>
                <a:ea typeface="Söhne"/>
              </a:rPr>
              <a:t>三个数据集的平均读长范围在1511到7983 bp之间，质量波动在PHRED 12左右，表示平均每个读序列的错误率小于10%​​。</a:t>
            </a:r>
            <a:endParaRPr kumimoji="0" lang="en-US" altLang="zh-CN" sz="1600" b="0" i="0" u="none" strike="noStrike" cap="none" normalizeH="0" baseline="0" dirty="0">
              <a:ln>
                <a:noFill/>
              </a:ln>
              <a:solidFill>
                <a:srgbClr val="374151"/>
              </a:solidFill>
              <a:effectLst/>
              <a:latin typeface="+mn-lt"/>
              <a:ea typeface="Söhne"/>
            </a:endParaRPr>
          </a:p>
          <a:p>
            <a:pPr marL="0" marR="0" lvl="0" indent="0" algn="l" defTabSz="914400" rtl="0" eaLnBrk="0" fontAlgn="base" latinLnBrk="0" hangingPunct="0">
              <a:spcBef>
                <a:spcPct val="0"/>
              </a:spcBef>
              <a:spcAft>
                <a:spcPct val="0"/>
              </a:spcAft>
              <a:buClrTx/>
              <a:buSzTx/>
              <a:tabLst/>
            </a:pPr>
            <a:endParaRPr kumimoji="0" lang="en-US" altLang="zh-CN" sz="1600" b="0" i="0" u="none" strike="noStrike" cap="none" normalizeH="0" baseline="0" dirty="0">
              <a:ln>
                <a:noFill/>
              </a:ln>
              <a:solidFill>
                <a:srgbClr val="374151"/>
              </a:solidFill>
              <a:effectLst/>
              <a:latin typeface="+mn-lt"/>
              <a:ea typeface="Söhne"/>
            </a:endParaRPr>
          </a:p>
          <a:p>
            <a:pPr marL="0" marR="0" lvl="0" indent="0" algn="l" defTabSz="914400" rtl="0" eaLnBrk="0" fontAlgn="base" latinLnBrk="0" hangingPunct="0">
              <a:spcBef>
                <a:spcPct val="0"/>
              </a:spcBef>
              <a:spcAft>
                <a:spcPct val="0"/>
              </a:spcAft>
              <a:buClrTx/>
              <a:buSzTx/>
              <a:tabLst/>
            </a:pPr>
            <a:endParaRPr kumimoji="0" lang="en-US" altLang="zh-CN" sz="1600" b="0" i="0" u="none" strike="noStrike" cap="none" normalizeH="0" baseline="0" dirty="0">
              <a:ln>
                <a:noFill/>
              </a:ln>
              <a:solidFill>
                <a:srgbClr val="374151"/>
              </a:solidFill>
              <a:effectLst/>
              <a:latin typeface="+mn-lt"/>
              <a:ea typeface="Söhne"/>
            </a:endParaRPr>
          </a:p>
          <a:p>
            <a:pPr marL="742950" lvl="1" indent="-285750" algn="l">
              <a:buFont typeface="+mj-lt"/>
              <a:buAutoNum type="arabicPeriod"/>
            </a:pPr>
            <a:r>
              <a:rPr lang="zh-CN" altLang="en-US" sz="1600" b="0" i="0" dirty="0">
                <a:solidFill>
                  <a:srgbClr val="374151"/>
                </a:solidFill>
                <a:effectLst/>
                <a:latin typeface="+mn-lt"/>
              </a:rPr>
              <a:t>通过测序识别了数千种生物体，包括大量的噬菌体，其中很大一部分能在物种水平上被识别。</a:t>
            </a:r>
          </a:p>
          <a:p>
            <a:pPr marL="742950" lvl="1" indent="-285750" algn="l">
              <a:buFont typeface="+mj-lt"/>
              <a:buAutoNum type="arabicPeriod"/>
            </a:pPr>
            <a:r>
              <a:rPr lang="zh-CN" altLang="en-US" sz="1600" b="0" i="0" dirty="0">
                <a:solidFill>
                  <a:srgbClr val="374151"/>
                </a:solidFill>
                <a:effectLst/>
                <a:latin typeface="+mn-lt"/>
              </a:rPr>
              <a:t>特别地，对于一种</a:t>
            </a:r>
            <a:r>
              <a:rPr lang="en-US" altLang="zh-CN" sz="1600" b="1" i="0" dirty="0" err="1">
                <a:solidFill>
                  <a:srgbClr val="374151"/>
                </a:solidFill>
                <a:effectLst/>
                <a:latin typeface="+mn-lt"/>
              </a:rPr>
              <a:t>Thioglobus</a:t>
            </a:r>
            <a:r>
              <a:rPr lang="en-US" altLang="zh-CN" sz="1600" b="1" i="0" dirty="0">
                <a:solidFill>
                  <a:srgbClr val="374151"/>
                </a:solidFill>
                <a:effectLst/>
                <a:latin typeface="+mn-lt"/>
              </a:rPr>
              <a:t> </a:t>
            </a:r>
            <a:r>
              <a:rPr lang="en-US" altLang="zh-CN" sz="1600" b="1" i="0" dirty="0" err="1">
                <a:solidFill>
                  <a:srgbClr val="374151"/>
                </a:solidFill>
                <a:effectLst/>
                <a:latin typeface="+mn-lt"/>
              </a:rPr>
              <a:t>singularis</a:t>
            </a:r>
            <a:r>
              <a:rPr lang="zh-CN" altLang="en-US" sz="1600" b="0" i="0" dirty="0">
                <a:solidFill>
                  <a:srgbClr val="374151"/>
                </a:solidFill>
                <a:effectLst/>
                <a:latin typeface="+mn-lt"/>
              </a:rPr>
              <a:t>物种，甚至产生了几乎完整的基因组。</a:t>
            </a:r>
          </a:p>
          <a:p>
            <a:pPr marL="742950" lvl="1" indent="-285750" algn="l">
              <a:buFont typeface="+mj-lt"/>
              <a:buAutoNum type="arabicPeriod"/>
            </a:pPr>
            <a:r>
              <a:rPr lang="en-US" altLang="zh-CN" sz="1600" b="0" i="0" dirty="0">
                <a:solidFill>
                  <a:srgbClr val="374151"/>
                </a:solidFill>
                <a:effectLst/>
                <a:latin typeface="+mn-lt"/>
              </a:rPr>
              <a:t>k-</a:t>
            </a:r>
            <a:r>
              <a:rPr lang="en-US" altLang="zh-CN" sz="1600" b="0" i="0" dirty="0" err="1">
                <a:solidFill>
                  <a:srgbClr val="374151"/>
                </a:solidFill>
                <a:effectLst/>
                <a:latin typeface="+mn-lt"/>
              </a:rPr>
              <a:t>mer</a:t>
            </a:r>
            <a:r>
              <a:rPr lang="zh-CN" altLang="en-US" sz="1600" b="0" i="0" dirty="0">
                <a:solidFill>
                  <a:srgbClr val="374151"/>
                </a:solidFill>
                <a:effectLst/>
                <a:latin typeface="+mn-lt"/>
              </a:rPr>
              <a:t>分析显示，数据中很大一部分代表了尚未被纳入数据库的物种的近亲。</a:t>
            </a:r>
            <a:endParaRPr lang="en-US" altLang="zh-CN" sz="1600" b="0" i="0" dirty="0">
              <a:solidFill>
                <a:srgbClr val="374151"/>
              </a:solidFill>
              <a:effectLst/>
              <a:latin typeface="+mn-lt"/>
            </a:endParaRPr>
          </a:p>
          <a:p>
            <a:pPr marL="0" marR="0" lvl="0" indent="0" algn="l" defTabSz="914400" rtl="0" eaLnBrk="0" fontAlgn="base" latinLnBrk="0" hangingPunct="0">
              <a:lnSpc>
                <a:spcPct val="100000"/>
              </a:lnSpc>
              <a:spcBef>
                <a:spcPct val="0"/>
              </a:spcBef>
              <a:spcAft>
                <a:spcPct val="0"/>
              </a:spcAft>
              <a:buClrTx/>
              <a:buSzTx/>
              <a:tabLst/>
            </a:pPr>
            <a:endParaRPr kumimoji="0" lang="zh-CN" altLang="zh-CN" sz="1600" b="0" i="0" u="none" strike="noStrike" cap="none" normalizeH="0" baseline="0" dirty="0">
              <a:ln>
                <a:noFill/>
              </a:ln>
              <a:solidFill>
                <a:srgbClr val="374151"/>
              </a:solidFill>
              <a:effectLst/>
              <a:latin typeface="+mn-lt"/>
              <a:ea typeface="Söhne"/>
            </a:endParaRPr>
          </a:p>
        </p:txBody>
      </p:sp>
      <p:sp>
        <p:nvSpPr>
          <p:cNvPr id="2" name="文本框 1">
            <a:extLst>
              <a:ext uri="{FF2B5EF4-FFF2-40B4-BE49-F238E27FC236}">
                <a16:creationId xmlns:a16="http://schemas.microsoft.com/office/drawing/2014/main" id="{13A99980-23ED-255A-6CAC-4B69EE2623FF}"/>
              </a:ext>
            </a:extLst>
          </p:cNvPr>
          <p:cNvSpPr txBox="1"/>
          <p:nvPr/>
        </p:nvSpPr>
        <p:spPr>
          <a:xfrm>
            <a:off x="313724" y="371963"/>
            <a:ext cx="6097604" cy="4482637"/>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zh-CN" altLang="zh-CN" sz="1600" b="1" i="0" u="none" strike="noStrike" cap="none" normalizeH="0" baseline="0" dirty="0">
                <a:ln>
                  <a:noFill/>
                </a:ln>
                <a:solidFill>
                  <a:schemeClr val="accent2">
                    <a:lumMod val="50000"/>
                  </a:schemeClr>
                </a:solidFill>
                <a:effectLst/>
                <a:ea typeface="Söhne"/>
              </a:rPr>
              <a:t>样本收集</a:t>
            </a:r>
            <a:r>
              <a:rPr kumimoji="0" lang="zh-CN" altLang="zh-CN" sz="1600" b="0" i="0" u="none" strike="noStrike" cap="none" normalizeH="0" baseline="0" dirty="0">
                <a:ln>
                  <a:noFill/>
                </a:ln>
                <a:solidFill>
                  <a:schemeClr val="accent2">
                    <a:lumMod val="50000"/>
                  </a:schemeClr>
                </a:solidFill>
                <a:effectLst/>
                <a:ea typeface="Söhne"/>
              </a:rPr>
              <a:t>：从大西洋的英吉利海峡西部（Roscoff, France）和北海南部（Wassenaarseslag, the Netherlands）收集海水样本​​。</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zh-CN" altLang="zh-CN" sz="1600" b="1" i="0" u="none" strike="noStrike" cap="none" normalizeH="0" baseline="0" dirty="0">
                <a:ln>
                  <a:noFill/>
                </a:ln>
                <a:solidFill>
                  <a:schemeClr val="accent2">
                    <a:lumMod val="50000"/>
                  </a:schemeClr>
                </a:solidFill>
                <a:effectLst/>
                <a:ea typeface="Söhne"/>
              </a:rPr>
              <a:t>样本过滤和DNA提取</a:t>
            </a:r>
            <a:r>
              <a:rPr kumimoji="0" lang="zh-CN" altLang="zh-CN" sz="1600" b="0" i="0" u="none" strike="noStrike" cap="none" normalizeH="0" baseline="0" dirty="0">
                <a:ln>
                  <a:noFill/>
                </a:ln>
                <a:solidFill>
                  <a:schemeClr val="accent2">
                    <a:lumMod val="50000"/>
                  </a:schemeClr>
                </a:solidFill>
                <a:effectLst/>
                <a:ea typeface="Söhne"/>
              </a:rPr>
              <a:t>：使用1.2 µm和0.22 µm滤膜双重过滤系统处理约10升海水，分别去除真核生物和病毒/噬菌体。通过DNeasy PowerWater Kit进行DNA提取，并对酶组进行调整以增强细胞裂解效果​​。</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zh-CN" altLang="en-US" sz="1600" b="1" i="0" u="none" strike="noStrike" cap="none" normalizeH="0" baseline="0" dirty="0">
                <a:ln>
                  <a:noFill/>
                </a:ln>
                <a:solidFill>
                  <a:schemeClr val="accent2">
                    <a:lumMod val="50000"/>
                  </a:schemeClr>
                </a:solidFill>
                <a:effectLst/>
                <a:ea typeface="Söhne"/>
              </a:rPr>
              <a:t>文库</a:t>
            </a:r>
            <a:r>
              <a:rPr kumimoji="0" lang="zh-CN" altLang="zh-CN" sz="1600" b="1" i="0" u="none" strike="noStrike" cap="none" normalizeH="0" baseline="0" dirty="0">
                <a:ln>
                  <a:noFill/>
                </a:ln>
                <a:solidFill>
                  <a:schemeClr val="accent2">
                    <a:lumMod val="50000"/>
                  </a:schemeClr>
                </a:solidFill>
                <a:effectLst/>
                <a:ea typeface="Söhne"/>
              </a:rPr>
              <a:t>准备和测序</a:t>
            </a:r>
            <a:r>
              <a:rPr kumimoji="0" lang="zh-CN" altLang="zh-CN" sz="1600" b="0" i="0" u="none" strike="noStrike" cap="none" normalizeH="0" baseline="0" dirty="0">
                <a:ln>
                  <a:noFill/>
                </a:ln>
                <a:solidFill>
                  <a:schemeClr val="accent2">
                    <a:lumMod val="50000"/>
                  </a:schemeClr>
                </a:solidFill>
                <a:effectLst/>
                <a:ea typeface="Söhne"/>
              </a:rPr>
              <a:t>：使用R9.4流动池（flow cells）和快速试剂盒（SQK-RAD004）根据牛津纳米孔技术的协议准备图书馆。使用MinION设备进行48小时的测序，并通过MinKNOW软件进行数据采集和基础调用​​。</a:t>
            </a: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zh-CN" altLang="zh-CN" sz="1600" b="1" i="0" u="none" strike="noStrike" cap="none" normalizeH="0" baseline="0" dirty="0">
                <a:ln>
                  <a:noFill/>
                </a:ln>
                <a:solidFill>
                  <a:schemeClr val="accent2">
                    <a:lumMod val="50000"/>
                  </a:schemeClr>
                </a:solidFill>
                <a:effectLst/>
                <a:ea typeface="Söhne"/>
              </a:rPr>
              <a:t>基因组组装</a:t>
            </a:r>
            <a:r>
              <a:rPr kumimoji="0" lang="zh-CN" altLang="zh-CN" sz="1600" b="0" i="0" u="none" strike="noStrike" cap="none" normalizeH="0" baseline="0" dirty="0">
                <a:ln>
                  <a:noFill/>
                </a:ln>
                <a:solidFill>
                  <a:schemeClr val="accent2">
                    <a:lumMod val="50000"/>
                  </a:schemeClr>
                </a:solidFill>
                <a:effectLst/>
                <a:ea typeface="Söhne"/>
              </a:rPr>
              <a:t>：使用Flye软件分别对三个数据集进行组装，得到不同数量的拼接片段（contigs）​​。</a:t>
            </a:r>
          </a:p>
        </p:txBody>
      </p:sp>
      <p:sp>
        <p:nvSpPr>
          <p:cNvPr id="3" name="Rectangle 1">
            <a:extLst>
              <a:ext uri="{FF2B5EF4-FFF2-40B4-BE49-F238E27FC236}">
                <a16:creationId xmlns:a16="http://schemas.microsoft.com/office/drawing/2014/main" id="{0172B01B-690C-766D-E0D8-2C9EB7B35C73}"/>
              </a:ext>
            </a:extLst>
          </p:cNvPr>
          <p:cNvSpPr>
            <a:spLocks noChangeArrowheads="1"/>
          </p:cNvSpPr>
          <p:nvPr/>
        </p:nvSpPr>
        <p:spPr bwMode="auto">
          <a:xfrm>
            <a:off x="430706" y="5279300"/>
            <a:ext cx="4828925" cy="384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a:ln>
                  <a:noFill/>
                </a:ln>
                <a:solidFill>
                  <a:schemeClr val="tx1"/>
                </a:solidFill>
                <a:effectLst/>
                <a:latin typeface="Arial" panose="020B0604020202020204" pitchFamily="34" charset="0"/>
              </a:rPr>
              <a:t>样本</a:t>
            </a:r>
            <a:r>
              <a:rPr kumimoji="0" lang="en-US" altLang="zh-CN" sz="1200" b="0" i="0" u="none" strike="noStrike" cap="none" normalizeH="0" baseline="0" dirty="0">
                <a:ln>
                  <a:noFill/>
                </a:ln>
                <a:solidFill>
                  <a:schemeClr val="tx1"/>
                </a:solidFill>
                <a:effectLst/>
                <a:latin typeface="Arial" panose="020B0604020202020204" pitchFamily="34" charset="0"/>
              </a:rPr>
              <a:t>2</a:t>
            </a:r>
            <a:r>
              <a:rPr lang="zh-CN" altLang="en-US" sz="1200" dirty="0"/>
              <a:t>来自于北海，但在测序过程中效果并不理想，使用了扩增技术</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4" name="矩形 3">
            <a:extLst>
              <a:ext uri="{FF2B5EF4-FFF2-40B4-BE49-F238E27FC236}">
                <a16:creationId xmlns:a16="http://schemas.microsoft.com/office/drawing/2014/main" id="{38AD15EF-E76F-D0D4-D775-17318C70FC85}"/>
              </a:ext>
            </a:extLst>
          </p:cNvPr>
          <p:cNvSpPr/>
          <p:nvPr/>
        </p:nvSpPr>
        <p:spPr>
          <a:xfrm>
            <a:off x="125128" y="308007"/>
            <a:ext cx="6286200" cy="47645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845443B9-61F5-A339-0C9D-BC05C65F7AA9}"/>
              </a:ext>
            </a:extLst>
          </p:cNvPr>
          <p:cNvSpPr txBox="1"/>
          <p:nvPr/>
        </p:nvSpPr>
        <p:spPr>
          <a:xfrm>
            <a:off x="8342798" y="4854600"/>
            <a:ext cx="3724074" cy="892552"/>
          </a:xfrm>
          <a:prstGeom prst="rect">
            <a:avLst/>
          </a:prstGeom>
          <a:noFill/>
        </p:spPr>
        <p:txBody>
          <a:bodyPr wrap="square">
            <a:spAutoFit/>
          </a:bodyPr>
          <a:lstStyle/>
          <a:p>
            <a:r>
              <a:rPr lang="en-US" altLang="zh-CN" sz="1600" dirty="0">
                <a:solidFill>
                  <a:srgbClr val="374151"/>
                </a:solidFill>
                <a:hlinkClick r:id="rId2">
                  <a:extLst>
                    <a:ext uri="{A12FA001-AC4F-418D-AE19-62706E023703}">
                      <ahyp:hlinkClr xmlns:ahyp="http://schemas.microsoft.com/office/drawing/2018/hyperlinkcolor" val="tx"/>
                    </a:ext>
                  </a:extLst>
                </a:hlinkClick>
              </a:rPr>
              <a:t>DATA</a:t>
            </a:r>
            <a:r>
              <a:rPr lang="zh-CN" altLang="en-US" sz="1600" dirty="0">
                <a:solidFill>
                  <a:srgbClr val="374151"/>
                </a:solidFill>
                <a:hlinkClick r:id="rId2">
                  <a:extLst>
                    <a:ext uri="{A12FA001-AC4F-418D-AE19-62706E023703}">
                      <ahyp:hlinkClr xmlns:ahyp="http://schemas.microsoft.com/office/drawing/2018/hyperlinkcolor" val="tx"/>
                    </a:ext>
                  </a:extLst>
                </a:hlinkClick>
              </a:rPr>
              <a:t> </a:t>
            </a:r>
            <a:r>
              <a:rPr lang="en-US" altLang="zh-CN" sz="1600" dirty="0">
                <a:solidFill>
                  <a:srgbClr val="374151"/>
                </a:solidFill>
                <a:hlinkClick r:id="rId2">
                  <a:extLst>
                    <a:ext uri="{A12FA001-AC4F-418D-AE19-62706E023703}">
                      <ahyp:hlinkClr xmlns:ahyp="http://schemas.microsoft.com/office/drawing/2018/hyperlinkcolor" val="tx"/>
                    </a:ext>
                  </a:extLst>
                </a:hlinkClick>
              </a:rPr>
              <a:t>Availability</a:t>
            </a:r>
            <a:r>
              <a:rPr lang="zh-CN" altLang="en-US" sz="1600" dirty="0">
                <a:solidFill>
                  <a:srgbClr val="374151"/>
                </a:solidFill>
                <a:hlinkClick r:id="rId2">
                  <a:extLst>
                    <a:ext uri="{A12FA001-AC4F-418D-AE19-62706E023703}">
                      <ahyp:hlinkClr xmlns:ahyp="http://schemas.microsoft.com/office/drawing/2018/hyperlinkcolor" val="tx"/>
                    </a:ext>
                  </a:extLst>
                </a:hlinkClick>
              </a:rPr>
              <a:t>：</a:t>
            </a:r>
            <a:endParaRPr lang="en-US" altLang="zh-CN" sz="1600" dirty="0">
              <a:solidFill>
                <a:srgbClr val="374151"/>
              </a:solidFill>
              <a:hlinkClick r:id="rId2">
                <a:extLst>
                  <a:ext uri="{A12FA001-AC4F-418D-AE19-62706E023703}">
                    <ahyp:hlinkClr xmlns:ahyp="http://schemas.microsoft.com/office/drawing/2018/hyperlinkcolor" val="tx"/>
                  </a:ext>
                </a:extLst>
              </a:hlinkClick>
            </a:endParaRPr>
          </a:p>
          <a:p>
            <a:r>
              <a:rPr lang="en-US" altLang="zh-CN" b="0" i="0" dirty="0">
                <a:solidFill>
                  <a:srgbClr val="004B83"/>
                </a:solidFill>
                <a:effectLst/>
                <a:latin typeface="Georgia" panose="02040502050405020303" pitchFamily="18" charset="0"/>
                <a:hlinkClick r:id="rId2"/>
              </a:rPr>
              <a:t>https://www.ncbi.nlm.nih.gov/bioproject/PRJNA611514</a:t>
            </a:r>
            <a:r>
              <a:rPr lang="en-US" altLang="zh-CN" b="0" i="0" dirty="0">
                <a:solidFill>
                  <a:srgbClr val="333333"/>
                </a:solidFill>
                <a:effectLst/>
                <a:latin typeface="Georgia" panose="02040502050405020303" pitchFamily="18" charset="0"/>
              </a:rPr>
              <a:t>.</a:t>
            </a:r>
            <a:endParaRPr lang="zh-CN" altLang="en-US" dirty="0"/>
          </a:p>
        </p:txBody>
      </p:sp>
    </p:spTree>
    <p:extLst>
      <p:ext uri="{BB962C8B-B14F-4D97-AF65-F5344CB8AC3E}">
        <p14:creationId xmlns:p14="http://schemas.microsoft.com/office/powerpoint/2010/main" val="2732653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a:extLst>
              <a:ext uri="{FF2B5EF4-FFF2-40B4-BE49-F238E27FC236}">
                <a16:creationId xmlns:a16="http://schemas.microsoft.com/office/drawing/2014/main" id="{09C3AB90-687F-F27D-E723-DE79DE04DD8A}"/>
              </a:ext>
            </a:extLst>
          </p:cNvPr>
          <p:cNvPicPr>
            <a:picLocks noChangeAspect="1"/>
          </p:cNvPicPr>
          <p:nvPr/>
        </p:nvPicPr>
        <p:blipFill>
          <a:blip r:embed="rId2"/>
          <a:stretch>
            <a:fillRect/>
          </a:stretch>
        </p:blipFill>
        <p:spPr>
          <a:xfrm>
            <a:off x="2386573" y="434824"/>
            <a:ext cx="6130242" cy="2636003"/>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a16="http://schemas.microsoft.com/office/drawing/2014/main" id="{75D48F85-AE41-D6F3-90AB-54EF779B2B59}"/>
              </a:ext>
            </a:extLst>
          </p:cNvPr>
          <p:cNvSpPr txBox="1"/>
          <p:nvPr/>
        </p:nvSpPr>
        <p:spPr>
          <a:xfrm>
            <a:off x="0" y="65492"/>
            <a:ext cx="951282" cy="369332"/>
          </a:xfrm>
          <a:prstGeom prst="rect">
            <a:avLst/>
          </a:prstGeom>
          <a:noFill/>
        </p:spPr>
        <p:txBody>
          <a:bodyPr wrap="square" rtlCol="0">
            <a:spAutoFit/>
          </a:bodyPr>
          <a:lstStyle/>
          <a:p>
            <a:pPr algn="ctr"/>
            <a:r>
              <a:rPr lang="zh-CN" altLang="en-US" dirty="0"/>
              <a:t>文章</a:t>
            </a:r>
            <a:r>
              <a:rPr lang="en-US" altLang="zh-CN" dirty="0"/>
              <a:t>1 </a:t>
            </a:r>
            <a:endParaRPr lang="zh-CN" altLang="en-US" dirty="0"/>
          </a:p>
        </p:txBody>
      </p:sp>
      <p:sp>
        <p:nvSpPr>
          <p:cNvPr id="4" name="文本框 3">
            <a:extLst>
              <a:ext uri="{FF2B5EF4-FFF2-40B4-BE49-F238E27FC236}">
                <a16:creationId xmlns:a16="http://schemas.microsoft.com/office/drawing/2014/main" id="{2A405355-5FC1-FD55-E3E3-7B461CB8A7E3}"/>
              </a:ext>
            </a:extLst>
          </p:cNvPr>
          <p:cNvSpPr txBox="1"/>
          <p:nvPr/>
        </p:nvSpPr>
        <p:spPr>
          <a:xfrm>
            <a:off x="310661" y="6569515"/>
            <a:ext cx="11881339" cy="276999"/>
          </a:xfrm>
          <a:prstGeom prst="rect">
            <a:avLst/>
          </a:prstGeom>
          <a:noFill/>
        </p:spPr>
        <p:txBody>
          <a:bodyPr wrap="square">
            <a:spAutoFit/>
          </a:bodyPr>
          <a:lstStyle/>
          <a:p>
            <a:r>
              <a:rPr lang="en-US" altLang="zh-CN" sz="1200" dirty="0">
                <a:hlinkClick r:id="rId3"/>
              </a:rPr>
              <a:t>A comparative assessment of conventional and molecular methods, including </a:t>
            </a:r>
            <a:r>
              <a:rPr lang="en-US" altLang="zh-CN" sz="1200" dirty="0" err="1">
                <a:hlinkClick r:id="rId3"/>
              </a:rPr>
              <a:t>MinION</a:t>
            </a:r>
            <a:r>
              <a:rPr lang="en-US" altLang="zh-CN" sz="1200" dirty="0">
                <a:hlinkClick r:id="rId3"/>
              </a:rPr>
              <a:t> nanopore sequencing, for surveying water quality | Scientific Reports (nature.com)</a:t>
            </a:r>
            <a:endParaRPr lang="zh-CN" altLang="en-US" sz="1200" dirty="0"/>
          </a:p>
        </p:txBody>
      </p:sp>
      <p:sp>
        <p:nvSpPr>
          <p:cNvPr id="6" name="矩形 5">
            <a:extLst>
              <a:ext uri="{FF2B5EF4-FFF2-40B4-BE49-F238E27FC236}">
                <a16:creationId xmlns:a16="http://schemas.microsoft.com/office/drawing/2014/main" id="{88ED4D77-51DE-A099-30C8-A25F27EA0606}"/>
              </a:ext>
            </a:extLst>
          </p:cNvPr>
          <p:cNvSpPr/>
          <p:nvPr/>
        </p:nvSpPr>
        <p:spPr>
          <a:xfrm>
            <a:off x="7169480" y="4112582"/>
            <a:ext cx="2670373" cy="12057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AFEC7BEA-94F6-8B18-66DD-606CC7E1E96F}"/>
              </a:ext>
            </a:extLst>
          </p:cNvPr>
          <p:cNvSpPr txBox="1"/>
          <p:nvPr/>
        </p:nvSpPr>
        <p:spPr>
          <a:xfrm>
            <a:off x="7299512" y="4271847"/>
            <a:ext cx="2410308" cy="830997"/>
          </a:xfrm>
          <a:prstGeom prst="rect">
            <a:avLst/>
          </a:prstGeom>
          <a:noFill/>
        </p:spPr>
        <p:txBody>
          <a:bodyPr wrap="square">
            <a:spAutoFit/>
          </a:bodyPr>
          <a:lstStyle/>
          <a:p>
            <a:r>
              <a:rPr lang="zh-CN" altLang="en-US" sz="1200" dirty="0"/>
              <a:t>MinION纳米孔测序技术：</a:t>
            </a:r>
          </a:p>
          <a:p>
            <a:r>
              <a:rPr lang="zh-CN" altLang="en-US" sz="1200" dirty="0"/>
              <a:t>16S rRNA基因扩增子测序</a:t>
            </a:r>
          </a:p>
          <a:p>
            <a:r>
              <a:rPr lang="zh-CN" altLang="en-US" sz="1200" dirty="0"/>
              <a:t>病原体的检测</a:t>
            </a:r>
          </a:p>
          <a:p>
            <a:r>
              <a:rPr lang="zh-CN" altLang="en-US" sz="1200" dirty="0"/>
              <a:t>相对丰度的评估</a:t>
            </a:r>
          </a:p>
        </p:txBody>
      </p:sp>
      <p:sp>
        <p:nvSpPr>
          <p:cNvPr id="8" name="文本框 7">
            <a:extLst>
              <a:ext uri="{FF2B5EF4-FFF2-40B4-BE49-F238E27FC236}">
                <a16:creationId xmlns:a16="http://schemas.microsoft.com/office/drawing/2014/main" id="{87C1EAB0-D7FF-58C3-BAE2-D70DFB47CC13}"/>
              </a:ext>
            </a:extLst>
          </p:cNvPr>
          <p:cNvSpPr txBox="1"/>
          <p:nvPr/>
        </p:nvSpPr>
        <p:spPr>
          <a:xfrm>
            <a:off x="8151489" y="4025418"/>
            <a:ext cx="2410308" cy="307777"/>
          </a:xfrm>
          <a:prstGeom prst="rect">
            <a:avLst/>
          </a:prstGeom>
          <a:noFill/>
        </p:spPr>
        <p:txBody>
          <a:bodyPr wrap="square">
            <a:spAutoFit/>
          </a:bodyPr>
          <a:lstStyle/>
          <a:p>
            <a:endParaRPr lang="zh-CN" altLang="en-US" sz="1400" dirty="0"/>
          </a:p>
        </p:txBody>
      </p:sp>
      <p:sp>
        <p:nvSpPr>
          <p:cNvPr id="10" name="文本框 9">
            <a:extLst>
              <a:ext uri="{FF2B5EF4-FFF2-40B4-BE49-F238E27FC236}">
                <a16:creationId xmlns:a16="http://schemas.microsoft.com/office/drawing/2014/main" id="{EC8166A2-0CF8-F5EA-AC09-086D0FB4CA74}"/>
              </a:ext>
            </a:extLst>
          </p:cNvPr>
          <p:cNvSpPr txBox="1"/>
          <p:nvPr/>
        </p:nvSpPr>
        <p:spPr>
          <a:xfrm>
            <a:off x="1043847" y="4143412"/>
            <a:ext cx="3344090" cy="1200329"/>
          </a:xfrm>
          <a:prstGeom prst="rect">
            <a:avLst/>
          </a:prstGeom>
          <a:noFill/>
        </p:spPr>
        <p:txBody>
          <a:bodyPr wrap="square">
            <a:spAutoFit/>
          </a:bodyPr>
          <a:lstStyle/>
          <a:p>
            <a:r>
              <a:rPr lang="zh-CN" altLang="en-US" sz="1200" dirty="0"/>
              <a:t>目的：</a:t>
            </a:r>
            <a:endParaRPr lang="en-US" altLang="zh-CN" sz="1200" dirty="0"/>
          </a:p>
          <a:p>
            <a:r>
              <a:rPr lang="zh-CN" altLang="en-US" sz="1200" dirty="0"/>
              <a:t>在尼泊尔加德满都山谷的不同水源用不同方法包括平板计数法（传统的微生物水质分析方法）和分子方法（定量pcr和纳米孔测序技术）分析水质，主要对水中的微生物，包括细菌，致病性弧菌类进行分析比较。</a:t>
            </a:r>
          </a:p>
        </p:txBody>
      </p:sp>
      <p:sp>
        <p:nvSpPr>
          <p:cNvPr id="11" name="矩形: 圆角 10">
            <a:extLst>
              <a:ext uri="{FF2B5EF4-FFF2-40B4-BE49-F238E27FC236}">
                <a16:creationId xmlns:a16="http://schemas.microsoft.com/office/drawing/2014/main" id="{45ABB36F-38F3-9214-667F-0D4B717925D9}"/>
              </a:ext>
            </a:extLst>
          </p:cNvPr>
          <p:cNvSpPr/>
          <p:nvPr/>
        </p:nvSpPr>
        <p:spPr>
          <a:xfrm>
            <a:off x="1019908" y="4066360"/>
            <a:ext cx="3391969" cy="138499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55524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3C491C2C-F5D0-E463-C864-F73932DDE237}"/>
              </a:ext>
            </a:extLst>
          </p:cNvPr>
          <p:cNvSpPr txBox="1"/>
          <p:nvPr/>
        </p:nvSpPr>
        <p:spPr>
          <a:xfrm>
            <a:off x="142959" y="5271332"/>
            <a:ext cx="5740518" cy="1384995"/>
          </a:xfrm>
          <a:prstGeom prst="rect">
            <a:avLst/>
          </a:prstGeom>
          <a:noFill/>
        </p:spPr>
        <p:txBody>
          <a:bodyPr wrap="square">
            <a:spAutoFit/>
          </a:bodyPr>
          <a:lstStyle/>
          <a:p>
            <a:r>
              <a:rPr lang="zh-CN" altLang="en-US" sz="1400" dirty="0"/>
              <a:t>测序运行时间：</a:t>
            </a:r>
            <a:r>
              <a:rPr lang="en-US" altLang="zh-CN" sz="1400" dirty="0"/>
              <a:t>48h</a:t>
            </a:r>
          </a:p>
          <a:p>
            <a:r>
              <a:rPr lang="zh-CN" altLang="en-US" sz="1400" dirty="0"/>
              <a:t>原始读段（即</a:t>
            </a:r>
            <a:r>
              <a:rPr lang="en-US" altLang="zh-CN" sz="1400" dirty="0"/>
              <a:t>HDF5</a:t>
            </a:r>
            <a:r>
              <a:rPr lang="zh-CN" altLang="en-US" sz="1400" dirty="0"/>
              <a:t>原始信号）用</a:t>
            </a:r>
            <a:r>
              <a:rPr lang="en-US" altLang="zh-CN" sz="1400" b="1" dirty="0"/>
              <a:t>Albacore</a:t>
            </a:r>
            <a:r>
              <a:rPr lang="zh-CN" altLang="en-US" sz="1400" dirty="0"/>
              <a:t>（版本</a:t>
            </a:r>
            <a:r>
              <a:rPr lang="en-US" altLang="zh-CN" sz="1400" dirty="0"/>
              <a:t>;v2.3.3</a:t>
            </a:r>
            <a:r>
              <a:rPr lang="zh-CN" altLang="en-US" sz="1400" dirty="0"/>
              <a:t>）软件（</a:t>
            </a:r>
            <a:r>
              <a:rPr lang="en-US" altLang="zh-CN" sz="1400" dirty="0"/>
              <a:t>ONT</a:t>
            </a:r>
            <a:r>
              <a:rPr lang="zh-CN" altLang="en-US" sz="1400" dirty="0"/>
              <a:t>，</a:t>
            </a:r>
            <a:r>
              <a:rPr lang="en-US" altLang="zh-CN" sz="1400" dirty="0"/>
              <a:t>Oxford</a:t>
            </a:r>
            <a:r>
              <a:rPr lang="zh-CN" altLang="en-US" sz="1400" dirty="0"/>
              <a:t>，</a:t>
            </a:r>
            <a:r>
              <a:rPr lang="en-US" altLang="zh-CN" sz="1400" dirty="0"/>
              <a:t>UK</a:t>
            </a:r>
            <a:r>
              <a:rPr lang="zh-CN" altLang="en-US" sz="1400" dirty="0"/>
              <a:t>）生产</a:t>
            </a:r>
            <a:r>
              <a:rPr lang="en-US" altLang="zh-CN" sz="1400" dirty="0"/>
              <a:t>.</a:t>
            </a:r>
            <a:r>
              <a:rPr lang="en-US" altLang="zh-CN" sz="1400" dirty="0" err="1"/>
              <a:t>fastq</a:t>
            </a:r>
            <a:r>
              <a:rPr lang="zh-CN" altLang="en-US" sz="1400" dirty="0"/>
              <a:t>文件进行碱基调用（即将通过纳米孔的</a:t>
            </a:r>
            <a:r>
              <a:rPr lang="en-US" altLang="zh-CN" sz="1400" dirty="0"/>
              <a:t>DNA</a:t>
            </a:r>
            <a:r>
              <a:rPr lang="zh-CN" altLang="en-US" sz="1400" dirty="0"/>
              <a:t>或</a:t>
            </a:r>
            <a:r>
              <a:rPr lang="en-US" altLang="zh-CN" sz="1400" dirty="0"/>
              <a:t>RNA</a:t>
            </a:r>
            <a:r>
              <a:rPr lang="zh-CN" altLang="en-US" sz="1400" dirty="0"/>
              <a:t>链产生的电信号转换为链的相应碱基序列）。</a:t>
            </a:r>
            <a:endParaRPr lang="en-US" altLang="zh-CN" sz="1400" dirty="0"/>
          </a:p>
          <a:p>
            <a:r>
              <a:rPr lang="zh-CN" altLang="en-US" sz="1400" dirty="0"/>
              <a:t>碱基调用的数据被上传到</a:t>
            </a:r>
            <a:r>
              <a:rPr lang="en-US" altLang="zh-CN" sz="1400" dirty="0"/>
              <a:t>EPI2ME</a:t>
            </a:r>
            <a:r>
              <a:rPr lang="zh-CN" altLang="en-US" sz="1400" dirty="0"/>
              <a:t>接口。</a:t>
            </a:r>
            <a:endParaRPr lang="en-US" altLang="zh-CN" sz="1400" dirty="0"/>
          </a:p>
          <a:p>
            <a:r>
              <a:rPr lang="en-US" altLang="zh-CN" sz="1400" dirty="0"/>
              <a:t>FASTQ 16S</a:t>
            </a:r>
            <a:r>
              <a:rPr lang="zh-CN" altLang="en-US" sz="1400" dirty="0"/>
              <a:t>工作流程进行数据解释（对于质量过滤，</a:t>
            </a:r>
            <a:r>
              <a:rPr lang="zh-CN" altLang="en-US" sz="1400" b="1" dirty="0"/>
              <a:t>使用质量评分≥</a:t>
            </a:r>
            <a:r>
              <a:rPr lang="en-US" altLang="zh-CN" sz="1400" b="1" dirty="0"/>
              <a:t>7</a:t>
            </a:r>
            <a:r>
              <a:rPr lang="zh-CN" altLang="en-US" sz="1400" b="1" dirty="0"/>
              <a:t>）</a:t>
            </a:r>
          </a:p>
        </p:txBody>
      </p:sp>
      <p:sp>
        <p:nvSpPr>
          <p:cNvPr id="18" name="矩形 17">
            <a:extLst>
              <a:ext uri="{FF2B5EF4-FFF2-40B4-BE49-F238E27FC236}">
                <a16:creationId xmlns:a16="http://schemas.microsoft.com/office/drawing/2014/main" id="{D33D5362-3B1F-A94E-E8B1-BE16AB1C3F22}"/>
              </a:ext>
            </a:extLst>
          </p:cNvPr>
          <p:cNvSpPr/>
          <p:nvPr/>
        </p:nvSpPr>
        <p:spPr>
          <a:xfrm>
            <a:off x="6848176" y="682213"/>
            <a:ext cx="3141058" cy="14139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3419C881-420B-E3F6-25CD-1B36DB25A5F7}"/>
              </a:ext>
            </a:extLst>
          </p:cNvPr>
          <p:cNvSpPr txBox="1"/>
          <p:nvPr/>
        </p:nvSpPr>
        <p:spPr>
          <a:xfrm>
            <a:off x="6942355" y="823633"/>
            <a:ext cx="2949774" cy="1169551"/>
          </a:xfrm>
          <a:prstGeom prst="rect">
            <a:avLst/>
          </a:prstGeom>
          <a:noFill/>
        </p:spPr>
        <p:txBody>
          <a:bodyPr wrap="square">
            <a:spAutoFit/>
          </a:bodyPr>
          <a:lstStyle/>
          <a:p>
            <a:r>
              <a:rPr lang="zh-CN" altLang="en-US" sz="1400" dirty="0"/>
              <a:t>检测</a:t>
            </a:r>
            <a:r>
              <a:rPr lang="zh-CN" altLang="en-US" sz="1400" b="1" dirty="0"/>
              <a:t>致病性弧菌</a:t>
            </a:r>
            <a:r>
              <a:rPr lang="zh-CN" altLang="en-US" sz="1400" dirty="0"/>
              <a:t>方面跟</a:t>
            </a:r>
            <a:r>
              <a:rPr lang="en-US" altLang="zh-CN" sz="1400" dirty="0"/>
              <a:t>qPCR</a:t>
            </a:r>
            <a:r>
              <a:rPr lang="zh-CN" altLang="en-US" sz="1400" dirty="0"/>
              <a:t>结果有很好的一致性</a:t>
            </a:r>
            <a:endParaRPr lang="en-US" altLang="zh-CN" sz="1400" dirty="0"/>
          </a:p>
          <a:p>
            <a:endParaRPr lang="en-US" altLang="zh-CN" sz="1400" dirty="0"/>
          </a:p>
          <a:p>
            <a:r>
              <a:rPr lang="zh-CN" altLang="en-US" sz="1400" dirty="0"/>
              <a:t>在属级别和家族级别上获得的信息更为可靠，种级别需要十分谨慎</a:t>
            </a:r>
          </a:p>
        </p:txBody>
      </p:sp>
      <p:sp>
        <p:nvSpPr>
          <p:cNvPr id="20" name="文本框 19">
            <a:extLst>
              <a:ext uri="{FF2B5EF4-FFF2-40B4-BE49-F238E27FC236}">
                <a16:creationId xmlns:a16="http://schemas.microsoft.com/office/drawing/2014/main" id="{FB5ACE84-0FAB-F562-8163-DA6E57D8EC7C}"/>
              </a:ext>
            </a:extLst>
          </p:cNvPr>
          <p:cNvSpPr txBox="1"/>
          <p:nvPr/>
        </p:nvSpPr>
        <p:spPr>
          <a:xfrm>
            <a:off x="7297313" y="3488463"/>
            <a:ext cx="5984857" cy="2246769"/>
          </a:xfrm>
          <a:prstGeom prst="rect">
            <a:avLst/>
          </a:prstGeom>
          <a:noFill/>
        </p:spPr>
        <p:txBody>
          <a:bodyPr wrap="square">
            <a:spAutoFit/>
          </a:bodyPr>
          <a:lstStyle/>
          <a:p>
            <a:r>
              <a:rPr lang="zh-CN" altLang="en-US" sz="1400" b="1" dirty="0"/>
              <a:t>使用了</a:t>
            </a:r>
            <a:r>
              <a:rPr lang="en-US" altLang="zh-CN" sz="1400" b="1" dirty="0"/>
              <a:t>RCA</a:t>
            </a:r>
            <a:r>
              <a:rPr lang="zh-CN" altLang="en-US" sz="1400" b="1" dirty="0"/>
              <a:t>技术</a:t>
            </a:r>
            <a:r>
              <a:rPr lang="en-US" altLang="zh-CN" sz="1400" b="1" dirty="0">
                <a:sym typeface="Wingdings" panose="05000000000000000000" pitchFamily="2" charset="2"/>
              </a:rPr>
              <a:t></a:t>
            </a:r>
            <a:r>
              <a:rPr lang="zh-CN" altLang="en-US" sz="1400" b="1" dirty="0">
                <a:sym typeface="Wingdings" panose="05000000000000000000" pitchFamily="2" charset="2"/>
              </a:rPr>
              <a:t>放大</a:t>
            </a:r>
            <a:r>
              <a:rPr lang="en-US" altLang="zh-CN" sz="1400" b="1" dirty="0">
                <a:sym typeface="Wingdings" panose="05000000000000000000" pitchFamily="2" charset="2"/>
              </a:rPr>
              <a:t>DNA</a:t>
            </a:r>
            <a:r>
              <a:rPr lang="zh-CN" altLang="en-US" sz="1400" b="1" dirty="0">
                <a:sym typeface="Wingdings" panose="05000000000000000000" pitchFamily="2" charset="2"/>
              </a:rPr>
              <a:t>的办法，适用于小尺寸和低丰度</a:t>
            </a:r>
            <a:endParaRPr lang="en-US" altLang="zh-CN" sz="1400" b="1" dirty="0">
              <a:sym typeface="Wingdings" panose="05000000000000000000" pitchFamily="2" charset="2"/>
            </a:endParaRPr>
          </a:p>
          <a:p>
            <a:endParaRPr lang="en-US" altLang="zh-CN" sz="1400" b="1" dirty="0">
              <a:sym typeface="Wingdings" panose="05000000000000000000" pitchFamily="2" charset="2"/>
            </a:endParaRPr>
          </a:p>
          <a:p>
            <a:r>
              <a:rPr lang="zh-CN" altLang="en-US" sz="1400" b="1" dirty="0">
                <a:sym typeface="Wingdings" panose="05000000000000000000" pitchFamily="2" charset="2"/>
              </a:rPr>
              <a:t>无具体的</a:t>
            </a:r>
            <a:r>
              <a:rPr lang="en-US" altLang="zh-CN" sz="1400" b="1" dirty="0">
                <a:sym typeface="Wingdings" panose="05000000000000000000" pitchFamily="2" charset="2"/>
              </a:rPr>
              <a:t>workflow</a:t>
            </a:r>
            <a:r>
              <a:rPr lang="zh-CN" altLang="en-US" sz="1400" b="1" dirty="0">
                <a:sym typeface="Wingdings" panose="05000000000000000000" pitchFamily="2" charset="2"/>
              </a:rPr>
              <a:t>，推测在文献库建立阶段使用</a:t>
            </a:r>
            <a:endParaRPr lang="en-US" altLang="zh-CN" sz="1400" b="1" dirty="0">
              <a:sym typeface="Wingdings" panose="05000000000000000000" pitchFamily="2" charset="2"/>
            </a:endParaRPr>
          </a:p>
          <a:p>
            <a:endParaRPr lang="en-US" altLang="zh-CN" sz="1400" b="1" dirty="0"/>
          </a:p>
          <a:p>
            <a:r>
              <a:rPr lang="zh-CN" altLang="en-US" sz="1400" b="1" dirty="0"/>
              <a:t>文章没有具体产量数字，</a:t>
            </a:r>
            <a:endParaRPr lang="en-US" altLang="zh-CN" sz="1400" b="1" dirty="0"/>
          </a:p>
          <a:p>
            <a:endParaRPr lang="en-US" altLang="zh-CN" sz="1400" b="1" dirty="0"/>
          </a:p>
          <a:p>
            <a:r>
              <a:rPr lang="zh-CN" altLang="en-US" sz="1400" b="1" dirty="0"/>
              <a:t>相比正常</a:t>
            </a:r>
            <a:r>
              <a:rPr lang="en-US" altLang="zh-CN" sz="1400" b="1" dirty="0"/>
              <a:t>workflow</a:t>
            </a:r>
            <a:r>
              <a:rPr lang="zh-CN" altLang="en-US" sz="1400" b="1" dirty="0"/>
              <a:t>结果，准确性更高，产量更低</a:t>
            </a:r>
            <a:endParaRPr lang="en-US" altLang="zh-CN" sz="1400" b="1" dirty="0"/>
          </a:p>
          <a:p>
            <a:endParaRPr lang="en-US" altLang="zh-CN" sz="1400" b="1" dirty="0"/>
          </a:p>
          <a:p>
            <a:endParaRPr lang="en-US" altLang="zh-CN" sz="1400" b="1" dirty="0"/>
          </a:p>
          <a:p>
            <a:r>
              <a:rPr lang="zh-CN" altLang="en-US" sz="1400" b="1" dirty="0"/>
              <a:t>具体数据需要访问声明</a:t>
            </a:r>
            <a:endParaRPr lang="zh-CN" altLang="en-US" sz="1400" dirty="0"/>
          </a:p>
        </p:txBody>
      </p:sp>
      <p:sp>
        <p:nvSpPr>
          <p:cNvPr id="21" name="矩形 20">
            <a:extLst>
              <a:ext uri="{FF2B5EF4-FFF2-40B4-BE49-F238E27FC236}">
                <a16:creationId xmlns:a16="http://schemas.microsoft.com/office/drawing/2014/main" id="{2FEC57C2-0F6C-3E01-1CE8-504AE0755546}"/>
              </a:ext>
            </a:extLst>
          </p:cNvPr>
          <p:cNvSpPr/>
          <p:nvPr/>
        </p:nvSpPr>
        <p:spPr>
          <a:xfrm>
            <a:off x="7297313" y="3429000"/>
            <a:ext cx="4824556" cy="2462002"/>
          </a:xfrm>
          <a:prstGeom prst="rect">
            <a:avLst/>
          </a:prstGeom>
          <a:no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18FAABD0-E97E-A320-7277-02DB35DD0AFF}"/>
              </a:ext>
            </a:extLst>
          </p:cNvPr>
          <p:cNvSpPr/>
          <p:nvPr/>
        </p:nvSpPr>
        <p:spPr>
          <a:xfrm>
            <a:off x="7297313" y="3212538"/>
            <a:ext cx="4824556" cy="2751292"/>
          </a:xfrm>
          <a:prstGeom prst="rect">
            <a:avLst/>
          </a:prstGeom>
          <a:noFill/>
          <a:ln>
            <a:solidFill>
              <a:srgbClr val="FF0000"/>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mc:AlternateContent xmlns:mc="http://schemas.openxmlformats.org/markup-compatibility/2006">
        <mc:Choice xmlns:p14="http://schemas.microsoft.com/office/powerpoint/2010/main" Requires="p14">
          <p:contentPart p14:bwMode="auto" r:id="rId2">
            <p14:nvContentPartPr>
              <p14:cNvPr id="23" name="墨迹 22">
                <a:extLst>
                  <a:ext uri="{FF2B5EF4-FFF2-40B4-BE49-F238E27FC236}">
                    <a16:creationId xmlns:a16="http://schemas.microsoft.com/office/drawing/2014/main" id="{997D4CE3-D5D9-898A-FE65-1B6F45CB866F}"/>
                  </a:ext>
                </a:extLst>
              </p14:cNvPr>
              <p14:cNvContentPartPr/>
              <p14:nvPr/>
            </p14:nvContentPartPr>
            <p14:xfrm>
              <a:off x="6724149" y="433421"/>
              <a:ext cx="3517560" cy="1944720"/>
            </p14:xfrm>
          </p:contentPart>
        </mc:Choice>
        <mc:Fallback>
          <p:pic>
            <p:nvPicPr>
              <p:cNvPr id="23" name="墨迹 22">
                <a:extLst>
                  <a:ext uri="{FF2B5EF4-FFF2-40B4-BE49-F238E27FC236}">
                    <a16:creationId xmlns:a16="http://schemas.microsoft.com/office/drawing/2014/main" id="{997D4CE3-D5D9-898A-FE65-1B6F45CB866F}"/>
                  </a:ext>
                </a:extLst>
              </p:cNvPr>
              <p:cNvPicPr/>
              <p:nvPr/>
            </p:nvPicPr>
            <p:blipFill>
              <a:blip r:embed="rId3"/>
              <a:stretch>
                <a:fillRect/>
              </a:stretch>
            </p:blipFill>
            <p:spPr>
              <a:xfrm>
                <a:off x="6714789" y="424061"/>
                <a:ext cx="3536280" cy="1963440"/>
              </a:xfrm>
              <a:prstGeom prst="rect">
                <a:avLst/>
              </a:prstGeom>
            </p:spPr>
          </p:pic>
        </mc:Fallback>
      </mc:AlternateContent>
      <p:sp>
        <p:nvSpPr>
          <p:cNvPr id="2" name="文本框 1">
            <a:extLst>
              <a:ext uri="{FF2B5EF4-FFF2-40B4-BE49-F238E27FC236}">
                <a16:creationId xmlns:a16="http://schemas.microsoft.com/office/drawing/2014/main" id="{3DB9F2DB-9D6B-FD9D-CD63-524C075532E5}"/>
              </a:ext>
            </a:extLst>
          </p:cNvPr>
          <p:cNvSpPr txBox="1"/>
          <p:nvPr/>
        </p:nvSpPr>
        <p:spPr>
          <a:xfrm>
            <a:off x="389210" y="268363"/>
            <a:ext cx="4339650" cy="923330"/>
          </a:xfrm>
          <a:prstGeom prst="rect">
            <a:avLst/>
          </a:prstGeom>
          <a:noFill/>
        </p:spPr>
        <p:txBody>
          <a:bodyPr wrap="square" rtlCol="0">
            <a:spAutoFit/>
          </a:bodyPr>
          <a:lstStyle/>
          <a:p>
            <a:pPr algn="ctr"/>
            <a:r>
              <a:rPr lang="zh-CN" altLang="en-US" dirty="0"/>
              <a:t>不同水源收集</a:t>
            </a:r>
            <a:r>
              <a:rPr lang="en-US" altLang="zh-CN" dirty="0"/>
              <a:t>3L</a:t>
            </a:r>
            <a:r>
              <a:rPr lang="zh-CN" altLang="en-US" dirty="0"/>
              <a:t>水样</a:t>
            </a:r>
            <a:endParaRPr lang="en-US" altLang="zh-CN" dirty="0"/>
          </a:p>
          <a:p>
            <a:pPr algn="ctr"/>
            <a:r>
              <a:rPr lang="zh-CN" altLang="en-US" dirty="0"/>
              <a:t>膜过滤法检测总大肠杆菌和粪便大肠杆菌</a:t>
            </a:r>
          </a:p>
          <a:p>
            <a:pPr algn="ctr"/>
            <a:r>
              <a:rPr lang="zh-CN" altLang="en-US" dirty="0"/>
              <a:t>冷冻保存样品</a:t>
            </a:r>
            <a:endParaRPr lang="en-US" altLang="zh-CN" dirty="0"/>
          </a:p>
        </p:txBody>
      </p:sp>
      <p:sp>
        <p:nvSpPr>
          <p:cNvPr id="3" name="文本框 2">
            <a:extLst>
              <a:ext uri="{FF2B5EF4-FFF2-40B4-BE49-F238E27FC236}">
                <a16:creationId xmlns:a16="http://schemas.microsoft.com/office/drawing/2014/main" id="{40AB9FAF-DD2F-E338-B448-4F8A1AE73624}"/>
              </a:ext>
            </a:extLst>
          </p:cNvPr>
          <p:cNvSpPr txBox="1"/>
          <p:nvPr/>
        </p:nvSpPr>
        <p:spPr>
          <a:xfrm>
            <a:off x="984192" y="1591055"/>
            <a:ext cx="2986334" cy="646331"/>
          </a:xfrm>
          <a:prstGeom prst="rect">
            <a:avLst/>
          </a:prstGeom>
          <a:noFill/>
        </p:spPr>
        <p:txBody>
          <a:bodyPr wrap="square" rtlCol="0">
            <a:spAutoFit/>
          </a:bodyPr>
          <a:lstStyle/>
          <a:p>
            <a:r>
              <a:rPr lang="en-US" altLang="zh-CN" dirty="0"/>
              <a:t>DNA Isolation Kit </a:t>
            </a:r>
            <a:r>
              <a:rPr lang="zh-CN" altLang="en-US" dirty="0"/>
              <a:t>从滤膜提取的微生物中提取总</a:t>
            </a:r>
            <a:r>
              <a:rPr lang="en-US" altLang="zh-CN" dirty="0"/>
              <a:t>DNA</a:t>
            </a:r>
            <a:endParaRPr lang="zh-CN" altLang="en-US" dirty="0"/>
          </a:p>
        </p:txBody>
      </p:sp>
      <p:sp>
        <p:nvSpPr>
          <p:cNvPr id="4" name="文本框 3">
            <a:extLst>
              <a:ext uri="{FF2B5EF4-FFF2-40B4-BE49-F238E27FC236}">
                <a16:creationId xmlns:a16="http://schemas.microsoft.com/office/drawing/2014/main" id="{860BE97B-644C-936D-71E9-AE17C9214712}"/>
              </a:ext>
            </a:extLst>
          </p:cNvPr>
          <p:cNvSpPr txBox="1"/>
          <p:nvPr/>
        </p:nvSpPr>
        <p:spPr>
          <a:xfrm>
            <a:off x="1187583" y="2613736"/>
            <a:ext cx="2605200" cy="369332"/>
          </a:xfrm>
          <a:prstGeom prst="rect">
            <a:avLst/>
          </a:prstGeom>
          <a:noFill/>
        </p:spPr>
        <p:txBody>
          <a:bodyPr wrap="none" rtlCol="0">
            <a:spAutoFit/>
          </a:bodyPr>
          <a:lstStyle/>
          <a:p>
            <a:r>
              <a:rPr lang="zh-CN" altLang="en-US" dirty="0"/>
              <a:t>对提取的</a:t>
            </a:r>
            <a:r>
              <a:rPr lang="en-US" altLang="zh-CN" dirty="0"/>
              <a:t>DNA</a:t>
            </a:r>
            <a:r>
              <a:rPr lang="zh-CN" altLang="en-US" dirty="0"/>
              <a:t>进行</a:t>
            </a:r>
            <a:r>
              <a:rPr lang="en-US" altLang="zh-CN" b="1" dirty="0"/>
              <a:t>qPCR</a:t>
            </a:r>
            <a:endParaRPr lang="zh-CN" altLang="en-US" b="1" dirty="0"/>
          </a:p>
        </p:txBody>
      </p:sp>
      <p:sp>
        <p:nvSpPr>
          <p:cNvPr id="5" name="文本框 4">
            <a:extLst>
              <a:ext uri="{FF2B5EF4-FFF2-40B4-BE49-F238E27FC236}">
                <a16:creationId xmlns:a16="http://schemas.microsoft.com/office/drawing/2014/main" id="{ACDD7500-2695-4D7C-0FA5-9B70DBE4BA17}"/>
              </a:ext>
            </a:extLst>
          </p:cNvPr>
          <p:cNvSpPr txBox="1"/>
          <p:nvPr/>
        </p:nvSpPr>
        <p:spPr>
          <a:xfrm>
            <a:off x="673820" y="3406777"/>
            <a:ext cx="3607078" cy="369332"/>
          </a:xfrm>
          <a:prstGeom prst="rect">
            <a:avLst/>
          </a:prstGeom>
          <a:noFill/>
        </p:spPr>
        <p:txBody>
          <a:bodyPr wrap="none" rtlCol="0">
            <a:spAutoFit/>
          </a:bodyPr>
          <a:lstStyle/>
          <a:p>
            <a:r>
              <a:rPr lang="en-US" altLang="zh-CN" dirty="0"/>
              <a:t>16S Barcoding Kit </a:t>
            </a:r>
            <a:r>
              <a:rPr lang="zh-CN" altLang="en-US" dirty="0"/>
              <a:t>纳米孔测序建库</a:t>
            </a:r>
          </a:p>
        </p:txBody>
      </p:sp>
      <p:sp>
        <p:nvSpPr>
          <p:cNvPr id="6" name="文本框 5">
            <a:extLst>
              <a:ext uri="{FF2B5EF4-FFF2-40B4-BE49-F238E27FC236}">
                <a16:creationId xmlns:a16="http://schemas.microsoft.com/office/drawing/2014/main" id="{65BB51CE-8F05-D421-D5E1-52078043A5D4}"/>
              </a:ext>
            </a:extLst>
          </p:cNvPr>
          <p:cNvSpPr txBox="1"/>
          <p:nvPr/>
        </p:nvSpPr>
        <p:spPr>
          <a:xfrm>
            <a:off x="1777465" y="4230166"/>
            <a:ext cx="1338828" cy="369332"/>
          </a:xfrm>
          <a:prstGeom prst="rect">
            <a:avLst/>
          </a:prstGeom>
          <a:noFill/>
        </p:spPr>
        <p:txBody>
          <a:bodyPr wrap="none" rtlCol="0">
            <a:spAutoFit/>
          </a:bodyPr>
          <a:lstStyle/>
          <a:p>
            <a:r>
              <a:rPr lang="zh-CN" altLang="en-US" dirty="0"/>
              <a:t>测序和分析</a:t>
            </a:r>
          </a:p>
        </p:txBody>
      </p:sp>
      <p:sp>
        <p:nvSpPr>
          <p:cNvPr id="9" name="矩形 8">
            <a:extLst>
              <a:ext uri="{FF2B5EF4-FFF2-40B4-BE49-F238E27FC236}">
                <a16:creationId xmlns:a16="http://schemas.microsoft.com/office/drawing/2014/main" id="{1CAC279A-DE06-246F-D228-CABCA4DD504B}"/>
              </a:ext>
            </a:extLst>
          </p:cNvPr>
          <p:cNvSpPr/>
          <p:nvPr/>
        </p:nvSpPr>
        <p:spPr>
          <a:xfrm>
            <a:off x="240064" y="174172"/>
            <a:ext cx="4654624" cy="4648085"/>
          </a:xfrm>
          <a:prstGeom prst="rect">
            <a:avLst/>
          </a:prstGeom>
          <a:noFill/>
          <a:ln>
            <a:solidFill>
              <a:srgbClr val="92D050"/>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cxnSp>
        <p:nvCxnSpPr>
          <p:cNvPr id="24" name="直接箭头连接符 23">
            <a:extLst>
              <a:ext uri="{FF2B5EF4-FFF2-40B4-BE49-F238E27FC236}">
                <a16:creationId xmlns:a16="http://schemas.microsoft.com/office/drawing/2014/main" id="{DF19C1DE-DC60-A483-D2D0-34677D5FE612}"/>
              </a:ext>
            </a:extLst>
          </p:cNvPr>
          <p:cNvCxnSpPr>
            <a:cxnSpLocks/>
          </p:cNvCxnSpPr>
          <p:nvPr/>
        </p:nvCxnSpPr>
        <p:spPr>
          <a:xfrm>
            <a:off x="2477359" y="1231055"/>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73767263-6515-83AA-81AB-082AC7F81761}"/>
              </a:ext>
            </a:extLst>
          </p:cNvPr>
          <p:cNvCxnSpPr>
            <a:cxnSpLocks/>
          </p:cNvCxnSpPr>
          <p:nvPr/>
        </p:nvCxnSpPr>
        <p:spPr>
          <a:xfrm>
            <a:off x="2477359" y="2237386"/>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5C2ECEC7-3433-0918-B521-84754EC1CDCD}"/>
              </a:ext>
            </a:extLst>
          </p:cNvPr>
          <p:cNvCxnSpPr>
            <a:cxnSpLocks/>
          </p:cNvCxnSpPr>
          <p:nvPr/>
        </p:nvCxnSpPr>
        <p:spPr>
          <a:xfrm>
            <a:off x="2477359" y="298306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A74E0062-4F0B-4C12-F07A-EBFCB4E13C1E}"/>
              </a:ext>
            </a:extLst>
          </p:cNvPr>
          <p:cNvCxnSpPr>
            <a:cxnSpLocks/>
          </p:cNvCxnSpPr>
          <p:nvPr/>
        </p:nvCxnSpPr>
        <p:spPr>
          <a:xfrm>
            <a:off x="2446879" y="3776109"/>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70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21"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23"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4"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文本框 1">
            <a:extLst>
              <a:ext uri="{FF2B5EF4-FFF2-40B4-BE49-F238E27FC236}">
                <a16:creationId xmlns:a16="http://schemas.microsoft.com/office/drawing/2014/main" id="{75D48F85-AE41-D6F3-90AB-54EF779B2B59}"/>
              </a:ext>
            </a:extLst>
          </p:cNvPr>
          <p:cNvSpPr txBox="1"/>
          <p:nvPr/>
        </p:nvSpPr>
        <p:spPr>
          <a:xfrm>
            <a:off x="0" y="65492"/>
            <a:ext cx="95128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文章</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2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EC8166A2-0CF8-F5EA-AC09-086D0FB4CA74}"/>
              </a:ext>
            </a:extLst>
          </p:cNvPr>
          <p:cNvSpPr txBox="1"/>
          <p:nvPr/>
        </p:nvSpPr>
        <p:spPr>
          <a:xfrm>
            <a:off x="1206885" y="4216690"/>
            <a:ext cx="3018014" cy="138499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目的：</a:t>
            </a:r>
            <a:endParaRPr kumimoji="0" lang="en-US" altLang="zh-CN"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运用纳米孔测序技术对污水样本进行测序，测序样本来自于智利南部各类设施废水，检测水中微生物群落分布状况以及</a:t>
            </a:r>
            <a:r>
              <a:rPr kumimoji="0" lang="en-US" altLang="zh-CN"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SARS-COV-2</a:t>
            </a:r>
            <a:r>
              <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病毒情况进行分析</a:t>
            </a:r>
            <a:endParaRPr kumimoji="0" lang="en-US" altLang="zh-CN"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1" name="矩形: 圆角 10">
            <a:extLst>
              <a:ext uri="{FF2B5EF4-FFF2-40B4-BE49-F238E27FC236}">
                <a16:creationId xmlns:a16="http://schemas.microsoft.com/office/drawing/2014/main" id="{45ABB36F-38F3-9214-667F-0D4B717925D9}"/>
              </a:ext>
            </a:extLst>
          </p:cNvPr>
          <p:cNvSpPr/>
          <p:nvPr/>
        </p:nvSpPr>
        <p:spPr>
          <a:xfrm>
            <a:off x="1019908" y="4066360"/>
            <a:ext cx="3654962" cy="171149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9" name="图片 8">
            <a:extLst>
              <a:ext uri="{FF2B5EF4-FFF2-40B4-BE49-F238E27FC236}">
                <a16:creationId xmlns:a16="http://schemas.microsoft.com/office/drawing/2014/main" id="{FF000006-BFFA-6EB2-9DC6-FF8B825D2DA8}"/>
              </a:ext>
            </a:extLst>
          </p:cNvPr>
          <p:cNvPicPr>
            <a:picLocks noChangeAspect="1"/>
          </p:cNvPicPr>
          <p:nvPr/>
        </p:nvPicPr>
        <p:blipFill>
          <a:blip r:embed="rId2"/>
          <a:stretch>
            <a:fillRect/>
          </a:stretch>
        </p:blipFill>
        <p:spPr>
          <a:xfrm>
            <a:off x="1120158" y="865369"/>
            <a:ext cx="8957386" cy="285178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3" name="文本框 12">
            <a:extLst>
              <a:ext uri="{FF2B5EF4-FFF2-40B4-BE49-F238E27FC236}">
                <a16:creationId xmlns:a16="http://schemas.microsoft.com/office/drawing/2014/main" id="{3F72A0B3-0B3D-59D6-E274-597161131DF1}"/>
              </a:ext>
            </a:extLst>
          </p:cNvPr>
          <p:cNvSpPr txBox="1"/>
          <p:nvPr/>
        </p:nvSpPr>
        <p:spPr>
          <a:xfrm>
            <a:off x="2487258" y="5958792"/>
            <a:ext cx="7217484" cy="313417"/>
          </a:xfrm>
          <a:prstGeom prst="rect">
            <a:avLst/>
          </a:prstGeom>
          <a:noFill/>
        </p:spPr>
        <p:txBody>
          <a:bodyPr wrap="square">
            <a:spAutoFit/>
          </a:bodyPr>
          <a:lstStyle/>
          <a:p>
            <a:r>
              <a:rPr lang="en-US" altLang="zh-CN" sz="1400" dirty="0">
                <a:hlinkClick r:id="rId3"/>
              </a:rPr>
              <a:t>The wastewater microbiome: A novel insight for COVID-19 surveillance - ScienceDirect</a:t>
            </a:r>
            <a:endParaRPr lang="zh-CN" altLang="en-US" sz="1400" dirty="0"/>
          </a:p>
        </p:txBody>
      </p:sp>
    </p:spTree>
    <p:extLst>
      <p:ext uri="{BB962C8B-B14F-4D97-AF65-F5344CB8AC3E}">
        <p14:creationId xmlns:p14="http://schemas.microsoft.com/office/powerpoint/2010/main" val="858640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64C6FDFB-960F-5593-CEAB-2EE688670648}"/>
              </a:ext>
            </a:extLst>
          </p:cNvPr>
          <p:cNvPicPr>
            <a:picLocks noChangeAspect="1"/>
          </p:cNvPicPr>
          <p:nvPr/>
        </p:nvPicPr>
        <p:blipFill>
          <a:blip r:embed="rId3"/>
          <a:stretch>
            <a:fillRect/>
          </a:stretch>
        </p:blipFill>
        <p:spPr>
          <a:xfrm>
            <a:off x="5901686" y="2971126"/>
            <a:ext cx="5925584" cy="2897036"/>
          </a:xfrm>
          <a:prstGeom prst="rect">
            <a:avLst/>
          </a:prstGeom>
        </p:spPr>
      </p:pic>
      <p:sp>
        <p:nvSpPr>
          <p:cNvPr id="13" name="文本框 12">
            <a:extLst>
              <a:ext uri="{FF2B5EF4-FFF2-40B4-BE49-F238E27FC236}">
                <a16:creationId xmlns:a16="http://schemas.microsoft.com/office/drawing/2014/main" id="{45C3E636-BD74-1F50-6933-531B41194D58}"/>
              </a:ext>
            </a:extLst>
          </p:cNvPr>
          <p:cNvSpPr txBox="1"/>
          <p:nvPr/>
        </p:nvSpPr>
        <p:spPr>
          <a:xfrm>
            <a:off x="7634048" y="255546"/>
            <a:ext cx="4464168" cy="1600438"/>
          </a:xfrm>
          <a:prstGeom prst="rect">
            <a:avLst/>
          </a:prstGeom>
          <a:noFill/>
        </p:spPr>
        <p:txBody>
          <a:bodyPr wrap="square" rtlCol="0">
            <a:spAutoFit/>
          </a:bodyPr>
          <a:lstStyle/>
          <a:p>
            <a:r>
              <a:rPr lang="zh-CN" altLang="en-US" sz="1400" dirty="0">
                <a:solidFill>
                  <a:srgbClr val="374151"/>
                </a:solidFill>
                <a:latin typeface="Söhne"/>
              </a:rPr>
              <a:t>不同时间上对微生物村落和</a:t>
            </a:r>
            <a:r>
              <a:rPr lang="en-US" altLang="zh-CN" sz="1400" dirty="0">
                <a:solidFill>
                  <a:srgbClr val="374151"/>
                </a:solidFill>
                <a:latin typeface="Söhne"/>
              </a:rPr>
              <a:t>SARS</a:t>
            </a:r>
            <a:r>
              <a:rPr lang="zh-CN" altLang="en-US" sz="1400" dirty="0">
                <a:solidFill>
                  <a:srgbClr val="374151"/>
                </a:solidFill>
                <a:latin typeface="Söhne"/>
              </a:rPr>
              <a:t>成分进行测序检测</a:t>
            </a:r>
            <a:endParaRPr lang="en-US" altLang="zh-CN" sz="1400" dirty="0">
              <a:solidFill>
                <a:srgbClr val="374151"/>
              </a:solidFill>
              <a:latin typeface="Söhne"/>
            </a:endParaRPr>
          </a:p>
          <a:p>
            <a:endParaRPr lang="en-US" altLang="zh-CN" sz="1400" dirty="0">
              <a:solidFill>
                <a:srgbClr val="374151"/>
              </a:solidFill>
              <a:latin typeface="Söhne"/>
            </a:endParaRPr>
          </a:p>
          <a:p>
            <a:r>
              <a:rPr lang="zh-CN" altLang="en-US" sz="1400" dirty="0">
                <a:solidFill>
                  <a:srgbClr val="374151"/>
                </a:solidFill>
                <a:latin typeface="Söhne"/>
              </a:rPr>
              <a:t>结论：</a:t>
            </a:r>
            <a:endParaRPr lang="en-US" altLang="zh-CN" sz="1400" dirty="0">
              <a:solidFill>
                <a:srgbClr val="374151"/>
              </a:solidFill>
              <a:latin typeface="Söhne"/>
            </a:endParaRPr>
          </a:p>
          <a:p>
            <a:r>
              <a:rPr lang="zh-CN" altLang="en-US" sz="1400" dirty="0"/>
              <a:t>确定了在</a:t>
            </a:r>
            <a:r>
              <a:rPr lang="en-US" altLang="zh-CN" sz="1400" dirty="0"/>
              <a:t>SARS</a:t>
            </a:r>
            <a:r>
              <a:rPr lang="zh-CN" altLang="en-US" sz="1400" dirty="0"/>
              <a:t>被检测之前，特定的微生物群落已经发</a:t>
            </a:r>
            <a:r>
              <a:rPr lang="en-US" altLang="zh-CN" sz="1400" dirty="0"/>
              <a:t>1</a:t>
            </a:r>
            <a:r>
              <a:rPr lang="zh-CN" altLang="en-US" sz="1400" dirty="0"/>
              <a:t>生了变化，推断其跟病毒传播和社区中的疫情爆发有关     </a:t>
            </a:r>
            <a:endParaRPr lang="en-US" altLang="zh-CN" sz="1400" dirty="0"/>
          </a:p>
          <a:p>
            <a:endParaRPr lang="en-US" altLang="zh-CN" sz="1400" dirty="0"/>
          </a:p>
          <a:p>
            <a:r>
              <a:rPr lang="en-US" altLang="zh-CN" sz="1400" dirty="0"/>
              <a:t>No code</a:t>
            </a:r>
            <a:endParaRPr lang="zh-CN" altLang="en-US" sz="1400" dirty="0"/>
          </a:p>
        </p:txBody>
      </p:sp>
      <p:sp>
        <p:nvSpPr>
          <p:cNvPr id="2" name="矩形 1">
            <a:extLst>
              <a:ext uri="{FF2B5EF4-FFF2-40B4-BE49-F238E27FC236}">
                <a16:creationId xmlns:a16="http://schemas.microsoft.com/office/drawing/2014/main" id="{C8DF72B8-FD27-D6B6-4A20-512F31708023}"/>
              </a:ext>
            </a:extLst>
          </p:cNvPr>
          <p:cNvSpPr/>
          <p:nvPr/>
        </p:nvSpPr>
        <p:spPr>
          <a:xfrm>
            <a:off x="240064" y="174172"/>
            <a:ext cx="5200616" cy="5838008"/>
          </a:xfrm>
          <a:prstGeom prst="rect">
            <a:avLst/>
          </a:prstGeom>
          <a:noFill/>
          <a:ln>
            <a:solidFill>
              <a:srgbClr val="92D050"/>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C92F6CDC-BEEE-1ADA-C175-F633F064AA7D}"/>
              </a:ext>
            </a:extLst>
          </p:cNvPr>
          <p:cNvSpPr txBox="1"/>
          <p:nvPr/>
        </p:nvSpPr>
        <p:spPr>
          <a:xfrm>
            <a:off x="430547" y="331740"/>
            <a:ext cx="4819650" cy="369332"/>
          </a:xfrm>
          <a:prstGeom prst="rect">
            <a:avLst/>
          </a:prstGeom>
          <a:noFill/>
        </p:spPr>
        <p:txBody>
          <a:bodyPr wrap="square" rtlCol="0">
            <a:spAutoFit/>
          </a:bodyPr>
          <a:lstStyle/>
          <a:p>
            <a:r>
              <a:rPr lang="zh-CN" altLang="en-US" dirty="0">
                <a:solidFill>
                  <a:srgbClr val="374151"/>
                </a:solidFill>
                <a:latin typeface="Söhne"/>
              </a:rPr>
              <a:t>收集废水样本，离心后用</a:t>
            </a:r>
            <a:r>
              <a:rPr lang="en-US" altLang="zh-CN" dirty="0">
                <a:solidFill>
                  <a:srgbClr val="374151"/>
                </a:solidFill>
                <a:latin typeface="Söhne"/>
              </a:rPr>
              <a:t>Qiagen USA </a:t>
            </a:r>
            <a:r>
              <a:rPr lang="zh-CN" altLang="en-US" dirty="0">
                <a:solidFill>
                  <a:srgbClr val="374151"/>
                </a:solidFill>
                <a:latin typeface="Söhne"/>
              </a:rPr>
              <a:t>提取</a:t>
            </a:r>
            <a:r>
              <a:rPr lang="en-US" altLang="zh-CN" dirty="0">
                <a:solidFill>
                  <a:srgbClr val="374151"/>
                </a:solidFill>
                <a:latin typeface="Söhne"/>
              </a:rPr>
              <a:t>DNA</a:t>
            </a:r>
            <a:endParaRPr lang="zh-CN" altLang="en-US" dirty="0"/>
          </a:p>
        </p:txBody>
      </p:sp>
      <p:sp>
        <p:nvSpPr>
          <p:cNvPr id="5" name="文本框 4">
            <a:extLst>
              <a:ext uri="{FF2B5EF4-FFF2-40B4-BE49-F238E27FC236}">
                <a16:creationId xmlns:a16="http://schemas.microsoft.com/office/drawing/2014/main" id="{43857D0E-A4AE-6326-0601-54D7F58B2E9A}"/>
              </a:ext>
            </a:extLst>
          </p:cNvPr>
          <p:cNvSpPr txBox="1"/>
          <p:nvPr/>
        </p:nvSpPr>
        <p:spPr>
          <a:xfrm>
            <a:off x="1184924" y="1440494"/>
            <a:ext cx="3592813" cy="369332"/>
          </a:xfrm>
          <a:prstGeom prst="rect">
            <a:avLst/>
          </a:prstGeom>
          <a:noFill/>
        </p:spPr>
        <p:txBody>
          <a:bodyPr wrap="square" rtlCol="0">
            <a:spAutoFit/>
          </a:bodyPr>
          <a:lstStyle/>
          <a:p>
            <a:r>
              <a:rPr lang="zh-CN" altLang="en-US" dirty="0">
                <a:solidFill>
                  <a:srgbClr val="374151"/>
                </a:solidFill>
                <a:latin typeface="Söhne"/>
              </a:rPr>
              <a:t>进行全场</a:t>
            </a:r>
            <a:r>
              <a:rPr lang="en-US" altLang="zh-CN" dirty="0">
                <a:solidFill>
                  <a:srgbClr val="374151"/>
                </a:solidFill>
                <a:latin typeface="Söhne"/>
              </a:rPr>
              <a:t>16s rRNA</a:t>
            </a:r>
            <a:r>
              <a:rPr lang="zh-CN" altLang="en-US" dirty="0">
                <a:solidFill>
                  <a:srgbClr val="374151"/>
                </a:solidFill>
                <a:latin typeface="Söhne"/>
              </a:rPr>
              <a:t>基因的</a:t>
            </a:r>
            <a:r>
              <a:rPr lang="en-US" altLang="zh-CN" dirty="0">
                <a:solidFill>
                  <a:srgbClr val="374151"/>
                </a:solidFill>
                <a:latin typeface="Söhne"/>
              </a:rPr>
              <a:t>PCR</a:t>
            </a:r>
            <a:r>
              <a:rPr lang="zh-CN" altLang="en-US" dirty="0">
                <a:solidFill>
                  <a:srgbClr val="374151"/>
                </a:solidFill>
                <a:latin typeface="Söhne"/>
              </a:rPr>
              <a:t>扩增</a:t>
            </a:r>
            <a:endParaRPr lang="zh-CN" altLang="en-US" dirty="0"/>
          </a:p>
        </p:txBody>
      </p:sp>
      <p:sp>
        <p:nvSpPr>
          <p:cNvPr id="6" name="文本框 5">
            <a:extLst>
              <a:ext uri="{FF2B5EF4-FFF2-40B4-BE49-F238E27FC236}">
                <a16:creationId xmlns:a16="http://schemas.microsoft.com/office/drawing/2014/main" id="{60E004BE-12C6-45C2-B0E5-D29E203B5B6B}"/>
              </a:ext>
            </a:extLst>
          </p:cNvPr>
          <p:cNvSpPr txBox="1"/>
          <p:nvPr/>
        </p:nvSpPr>
        <p:spPr>
          <a:xfrm>
            <a:off x="973470" y="2393353"/>
            <a:ext cx="4015723" cy="369332"/>
          </a:xfrm>
          <a:prstGeom prst="rect">
            <a:avLst/>
          </a:prstGeom>
          <a:noFill/>
        </p:spPr>
        <p:txBody>
          <a:bodyPr wrap="square" rtlCol="0">
            <a:spAutoFit/>
          </a:bodyPr>
          <a:lstStyle/>
          <a:p>
            <a:r>
              <a:rPr lang="zh-CN" altLang="en-US" dirty="0">
                <a:solidFill>
                  <a:srgbClr val="374151"/>
                </a:solidFill>
                <a:latin typeface="Söhne"/>
              </a:rPr>
              <a:t>用</a:t>
            </a:r>
            <a:r>
              <a:rPr lang="en-US" altLang="zh-CN" dirty="0" err="1">
                <a:solidFill>
                  <a:srgbClr val="374151"/>
                </a:solidFill>
                <a:latin typeface="Söhne"/>
              </a:rPr>
              <a:t>Agencourt</a:t>
            </a:r>
            <a:r>
              <a:rPr lang="en-US" altLang="zh-CN" dirty="0">
                <a:solidFill>
                  <a:srgbClr val="374151"/>
                </a:solidFill>
                <a:latin typeface="Söhne"/>
              </a:rPr>
              <a:t> </a:t>
            </a:r>
            <a:r>
              <a:rPr lang="en-US" altLang="zh-CN" dirty="0" err="1">
                <a:solidFill>
                  <a:srgbClr val="374151"/>
                </a:solidFill>
                <a:latin typeface="Söhne"/>
              </a:rPr>
              <a:t>AMOure</a:t>
            </a:r>
            <a:r>
              <a:rPr lang="en-US" altLang="zh-CN" dirty="0">
                <a:solidFill>
                  <a:srgbClr val="374151"/>
                </a:solidFill>
                <a:latin typeface="Söhne"/>
              </a:rPr>
              <a:t> XP</a:t>
            </a:r>
            <a:r>
              <a:rPr lang="zh-CN" altLang="en-US" dirty="0">
                <a:solidFill>
                  <a:srgbClr val="374151"/>
                </a:solidFill>
                <a:latin typeface="Söhne"/>
              </a:rPr>
              <a:t>珠子 进行纯化</a:t>
            </a:r>
            <a:endParaRPr lang="zh-CN" altLang="en-US" dirty="0"/>
          </a:p>
        </p:txBody>
      </p:sp>
      <p:sp>
        <p:nvSpPr>
          <p:cNvPr id="10" name="文本框 9">
            <a:extLst>
              <a:ext uri="{FF2B5EF4-FFF2-40B4-BE49-F238E27FC236}">
                <a16:creationId xmlns:a16="http://schemas.microsoft.com/office/drawing/2014/main" id="{A04E3A4C-6A92-98C6-8DF2-9AD17DC702BA}"/>
              </a:ext>
            </a:extLst>
          </p:cNvPr>
          <p:cNvSpPr txBox="1"/>
          <p:nvPr/>
        </p:nvSpPr>
        <p:spPr>
          <a:xfrm>
            <a:off x="571507" y="3346494"/>
            <a:ext cx="4819650" cy="646331"/>
          </a:xfrm>
          <a:prstGeom prst="rect">
            <a:avLst/>
          </a:prstGeom>
          <a:noFill/>
        </p:spPr>
        <p:txBody>
          <a:bodyPr wrap="square" rtlCol="0">
            <a:spAutoFit/>
          </a:bodyPr>
          <a:lstStyle/>
          <a:p>
            <a:r>
              <a:rPr lang="zh-CN" altLang="en-US" dirty="0">
                <a:solidFill>
                  <a:srgbClr val="374151"/>
                </a:solidFill>
                <a:latin typeface="Söhne"/>
              </a:rPr>
              <a:t>得到混合物进行</a:t>
            </a:r>
            <a:r>
              <a:rPr lang="en-US" altLang="zh-CN" dirty="0">
                <a:solidFill>
                  <a:srgbClr val="374151"/>
                </a:solidFill>
                <a:latin typeface="Söhne"/>
              </a:rPr>
              <a:t>5min</a:t>
            </a:r>
            <a:r>
              <a:rPr lang="zh-CN" altLang="en-US" dirty="0">
                <a:solidFill>
                  <a:srgbClr val="374151"/>
                </a:solidFill>
                <a:latin typeface="Söhne"/>
              </a:rPr>
              <a:t>室温孵化，用</a:t>
            </a:r>
            <a:r>
              <a:rPr lang="en-US" altLang="zh-CN" dirty="0">
                <a:solidFill>
                  <a:srgbClr val="374151"/>
                </a:solidFill>
                <a:latin typeface="Söhne"/>
              </a:rPr>
              <a:t>70%</a:t>
            </a:r>
            <a:r>
              <a:rPr lang="zh-CN" altLang="en-US" dirty="0">
                <a:solidFill>
                  <a:srgbClr val="374151"/>
                </a:solidFill>
                <a:latin typeface="Söhne"/>
              </a:rPr>
              <a:t>乙醇洗涤在磁性支架中洗涤</a:t>
            </a:r>
            <a:endParaRPr lang="zh-CN" altLang="en-US" dirty="0"/>
          </a:p>
        </p:txBody>
      </p:sp>
      <p:sp>
        <p:nvSpPr>
          <p:cNvPr id="12" name="文本框 11">
            <a:extLst>
              <a:ext uri="{FF2B5EF4-FFF2-40B4-BE49-F238E27FC236}">
                <a16:creationId xmlns:a16="http://schemas.microsoft.com/office/drawing/2014/main" id="{1534A589-A0A2-48C0-2C91-918C65D32261}"/>
              </a:ext>
            </a:extLst>
          </p:cNvPr>
          <p:cNvSpPr txBox="1"/>
          <p:nvPr/>
        </p:nvSpPr>
        <p:spPr>
          <a:xfrm>
            <a:off x="646487" y="4564184"/>
            <a:ext cx="4669685" cy="646331"/>
          </a:xfrm>
          <a:prstGeom prst="rect">
            <a:avLst/>
          </a:prstGeom>
          <a:noFill/>
        </p:spPr>
        <p:txBody>
          <a:bodyPr wrap="square" rtlCol="0">
            <a:spAutoFit/>
          </a:bodyPr>
          <a:lstStyle/>
          <a:p>
            <a:r>
              <a:rPr lang="zh-CN" altLang="en-US" dirty="0"/>
              <a:t>洗涤后在超纯无菌水中重悬，在磁性之家中与珠子分离</a:t>
            </a:r>
          </a:p>
        </p:txBody>
      </p:sp>
      <p:cxnSp>
        <p:nvCxnSpPr>
          <p:cNvPr id="14" name="直接箭头连接符 13">
            <a:extLst>
              <a:ext uri="{FF2B5EF4-FFF2-40B4-BE49-F238E27FC236}">
                <a16:creationId xmlns:a16="http://schemas.microsoft.com/office/drawing/2014/main" id="{CE00029B-F5BC-2BB5-987D-AD0253DE449D}"/>
              </a:ext>
            </a:extLst>
          </p:cNvPr>
          <p:cNvCxnSpPr>
            <a:cxnSpLocks/>
          </p:cNvCxnSpPr>
          <p:nvPr/>
        </p:nvCxnSpPr>
        <p:spPr>
          <a:xfrm>
            <a:off x="2934559" y="933875"/>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F573210C-8D0C-9FB4-80B5-9195B467B2FC}"/>
              </a:ext>
            </a:extLst>
          </p:cNvPr>
          <p:cNvCxnSpPr>
            <a:cxnSpLocks/>
          </p:cNvCxnSpPr>
          <p:nvPr/>
        </p:nvCxnSpPr>
        <p:spPr>
          <a:xfrm>
            <a:off x="2934559" y="2033353"/>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4CEB7F7F-7E85-C4DE-E8DF-275D69F697F3}"/>
              </a:ext>
            </a:extLst>
          </p:cNvPr>
          <p:cNvCxnSpPr>
            <a:cxnSpLocks/>
          </p:cNvCxnSpPr>
          <p:nvPr/>
        </p:nvCxnSpPr>
        <p:spPr>
          <a:xfrm>
            <a:off x="2934559" y="2899835"/>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E16254A1-371A-700A-8CCD-C9588D2098E6}"/>
              </a:ext>
            </a:extLst>
          </p:cNvPr>
          <p:cNvCxnSpPr>
            <a:cxnSpLocks/>
          </p:cNvCxnSpPr>
          <p:nvPr/>
        </p:nvCxnSpPr>
        <p:spPr>
          <a:xfrm>
            <a:off x="2943038" y="3992825"/>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397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21"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23"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4"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文本框 1">
            <a:extLst>
              <a:ext uri="{FF2B5EF4-FFF2-40B4-BE49-F238E27FC236}">
                <a16:creationId xmlns:a16="http://schemas.microsoft.com/office/drawing/2014/main" id="{75D48F85-AE41-D6F3-90AB-54EF779B2B59}"/>
              </a:ext>
            </a:extLst>
          </p:cNvPr>
          <p:cNvSpPr txBox="1"/>
          <p:nvPr/>
        </p:nvSpPr>
        <p:spPr>
          <a:xfrm>
            <a:off x="0" y="65492"/>
            <a:ext cx="95128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文章</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1" name="矩形: 圆角 10">
            <a:extLst>
              <a:ext uri="{FF2B5EF4-FFF2-40B4-BE49-F238E27FC236}">
                <a16:creationId xmlns:a16="http://schemas.microsoft.com/office/drawing/2014/main" id="{45ABB36F-38F3-9214-667F-0D4B717925D9}"/>
              </a:ext>
            </a:extLst>
          </p:cNvPr>
          <p:cNvSpPr/>
          <p:nvPr/>
        </p:nvSpPr>
        <p:spPr>
          <a:xfrm>
            <a:off x="3959118" y="3888672"/>
            <a:ext cx="3391969" cy="138499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9" name="图片 8">
            <a:extLst>
              <a:ext uri="{FF2B5EF4-FFF2-40B4-BE49-F238E27FC236}">
                <a16:creationId xmlns:a16="http://schemas.microsoft.com/office/drawing/2014/main" id="{58F20BF9-4210-BDCA-6A09-D3845E6BE408}"/>
              </a:ext>
            </a:extLst>
          </p:cNvPr>
          <p:cNvPicPr>
            <a:picLocks noChangeAspect="1"/>
          </p:cNvPicPr>
          <p:nvPr/>
        </p:nvPicPr>
        <p:blipFill>
          <a:blip r:embed="rId2"/>
          <a:stretch>
            <a:fillRect/>
          </a:stretch>
        </p:blipFill>
        <p:spPr>
          <a:xfrm>
            <a:off x="2956215" y="1125900"/>
            <a:ext cx="5397777" cy="14669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文本框 11">
            <a:extLst>
              <a:ext uri="{FF2B5EF4-FFF2-40B4-BE49-F238E27FC236}">
                <a16:creationId xmlns:a16="http://schemas.microsoft.com/office/drawing/2014/main" id="{67698DF4-6DD9-2111-DA15-D46C6B8E625C}"/>
              </a:ext>
            </a:extLst>
          </p:cNvPr>
          <p:cNvSpPr txBox="1"/>
          <p:nvPr/>
        </p:nvSpPr>
        <p:spPr>
          <a:xfrm>
            <a:off x="4132833" y="4163826"/>
            <a:ext cx="3327584" cy="738664"/>
          </a:xfrm>
          <a:prstGeom prst="rect">
            <a:avLst/>
          </a:prstGeom>
          <a:noFill/>
        </p:spPr>
        <p:txBody>
          <a:bodyPr wrap="square" rtlCol="0">
            <a:spAutoFit/>
          </a:bodyPr>
          <a:lstStyle/>
          <a:p>
            <a:r>
              <a:rPr lang="zh-CN" altLang="en-US" sz="1400" dirty="0"/>
              <a:t>目标：研究全球范围内污水的质粒组成</a:t>
            </a:r>
            <a:endParaRPr lang="en-US" altLang="zh-CN" sz="1400" dirty="0"/>
          </a:p>
          <a:p>
            <a:endParaRPr lang="en-US" altLang="zh-CN" sz="1400" dirty="0"/>
          </a:p>
          <a:p>
            <a:r>
              <a:rPr lang="en-US" altLang="zh-CN" sz="1400" dirty="0"/>
              <a:t>Nanopore</a:t>
            </a:r>
            <a:r>
              <a:rPr lang="en-US" altLang="zh-CN" sz="1400" dirty="0">
                <a:sym typeface="Wingdings" panose="05000000000000000000" pitchFamily="2" charset="2"/>
              </a:rPr>
              <a:t></a:t>
            </a:r>
            <a:r>
              <a:rPr lang="zh-CN" altLang="en-US" sz="1400" dirty="0">
                <a:sym typeface="Wingdings" panose="05000000000000000000" pitchFamily="2" charset="2"/>
              </a:rPr>
              <a:t>获得质粒</a:t>
            </a:r>
            <a:r>
              <a:rPr lang="en-US" altLang="zh-CN" sz="1400" dirty="0">
                <a:sym typeface="Wingdings" panose="05000000000000000000" pitchFamily="2" charset="2"/>
              </a:rPr>
              <a:t>DNA</a:t>
            </a:r>
            <a:r>
              <a:rPr lang="zh-CN" altLang="en-US" sz="1400" dirty="0">
                <a:sym typeface="Wingdings" panose="05000000000000000000" pitchFamily="2" charset="2"/>
              </a:rPr>
              <a:t>序列</a:t>
            </a:r>
            <a:endParaRPr lang="zh-CN" altLang="en-US" sz="1400" dirty="0"/>
          </a:p>
        </p:txBody>
      </p:sp>
      <p:sp>
        <p:nvSpPr>
          <p:cNvPr id="14" name="文本框 13">
            <a:extLst>
              <a:ext uri="{FF2B5EF4-FFF2-40B4-BE49-F238E27FC236}">
                <a16:creationId xmlns:a16="http://schemas.microsoft.com/office/drawing/2014/main" id="{BCC13194-35BC-6914-5097-BA81E8AEC914}"/>
              </a:ext>
            </a:extLst>
          </p:cNvPr>
          <p:cNvSpPr txBox="1"/>
          <p:nvPr/>
        </p:nvSpPr>
        <p:spPr>
          <a:xfrm>
            <a:off x="3656484" y="6517071"/>
            <a:ext cx="6098930" cy="276999"/>
          </a:xfrm>
          <a:prstGeom prst="rect">
            <a:avLst/>
          </a:prstGeom>
          <a:noFill/>
        </p:spPr>
        <p:txBody>
          <a:bodyPr wrap="square">
            <a:spAutoFit/>
          </a:bodyPr>
          <a:lstStyle/>
          <a:p>
            <a:r>
              <a:rPr lang="en-US" altLang="zh-CN" sz="1200" dirty="0">
                <a:hlinkClick r:id="rId3"/>
              </a:rPr>
              <a:t>A Peek into the </a:t>
            </a:r>
            <a:r>
              <a:rPr lang="en-US" altLang="zh-CN" sz="1200" dirty="0" err="1">
                <a:hlinkClick r:id="rId3"/>
              </a:rPr>
              <a:t>Plasmidome</a:t>
            </a:r>
            <a:r>
              <a:rPr lang="en-US" altLang="zh-CN" sz="1200" dirty="0">
                <a:hlinkClick r:id="rId3"/>
              </a:rPr>
              <a:t> of Global Sewage | </a:t>
            </a:r>
            <a:r>
              <a:rPr lang="en-US" altLang="zh-CN" sz="1200" dirty="0" err="1">
                <a:hlinkClick r:id="rId3"/>
              </a:rPr>
              <a:t>mSystems</a:t>
            </a:r>
            <a:endParaRPr lang="zh-CN" altLang="en-US" sz="1200" dirty="0"/>
          </a:p>
        </p:txBody>
      </p:sp>
    </p:spTree>
    <p:extLst>
      <p:ext uri="{BB962C8B-B14F-4D97-AF65-F5344CB8AC3E}">
        <p14:creationId xmlns:p14="http://schemas.microsoft.com/office/powerpoint/2010/main" val="607711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CB954119-3A07-EF99-8583-B0EADC07E857}"/>
              </a:ext>
            </a:extLst>
          </p:cNvPr>
          <p:cNvSpPr txBox="1"/>
          <p:nvPr/>
        </p:nvSpPr>
        <p:spPr>
          <a:xfrm>
            <a:off x="7447525" y="144412"/>
            <a:ext cx="4744475" cy="1231106"/>
          </a:xfrm>
          <a:prstGeom prst="rect">
            <a:avLst/>
          </a:prstGeom>
          <a:noFill/>
        </p:spPr>
        <p:txBody>
          <a:bodyPr wrap="square" rtlCol="0">
            <a:spAutoFit/>
          </a:bodyPr>
          <a:lstStyle/>
          <a:p>
            <a:r>
              <a:rPr lang="zh-CN" altLang="en-US" dirty="0"/>
              <a:t>资料：</a:t>
            </a:r>
            <a:endParaRPr lang="en-US" altLang="zh-CN" dirty="0"/>
          </a:p>
          <a:p>
            <a:r>
              <a:rPr lang="en-US" altLang="zh-CN" sz="1400" dirty="0"/>
              <a:t>           DNA</a:t>
            </a:r>
            <a:r>
              <a:rPr lang="zh-CN" altLang="en-US" sz="1400" dirty="0"/>
              <a:t>序列</a:t>
            </a:r>
            <a:r>
              <a:rPr lang="en-US" altLang="zh-CN" sz="1400" dirty="0">
                <a:sym typeface="Wingdings" panose="05000000000000000000" pitchFamily="2" charset="2"/>
              </a:rPr>
              <a:t>PRJEB41171</a:t>
            </a:r>
          </a:p>
          <a:p>
            <a:r>
              <a:rPr lang="zh-CN" altLang="en-US" sz="1400" b="0" i="0" dirty="0">
                <a:solidFill>
                  <a:srgbClr val="333333"/>
                </a:solidFill>
                <a:effectLst/>
                <a:latin typeface="Source Serif Pro" panose="02040603050405020204" pitchFamily="18" charset="0"/>
              </a:rPr>
              <a:t>           （</a:t>
            </a:r>
            <a:r>
              <a:rPr lang="en-US" altLang="zh-CN" sz="1400" b="0" i="0" dirty="0">
                <a:solidFill>
                  <a:srgbClr val="333333"/>
                </a:solidFill>
                <a:effectLst/>
                <a:latin typeface="Source Serif Pro" panose="02040603050405020204" pitchFamily="18" charset="0"/>
              </a:rPr>
              <a:t>Nanopore</a:t>
            </a:r>
            <a:r>
              <a:rPr lang="zh-CN" altLang="en-US" sz="1400" b="0" i="0" dirty="0">
                <a:solidFill>
                  <a:srgbClr val="333333"/>
                </a:solidFill>
                <a:effectLst/>
                <a:latin typeface="Source Serif Pro" panose="02040603050405020204" pitchFamily="18" charset="0"/>
              </a:rPr>
              <a:t>读</a:t>
            </a:r>
            <a:r>
              <a:rPr lang="en-US" altLang="zh-CN" sz="1400" b="0" i="0" dirty="0">
                <a:solidFill>
                  <a:srgbClr val="333333"/>
                </a:solidFill>
                <a:effectLst/>
                <a:latin typeface="Source Serif Pro" panose="02040603050405020204" pitchFamily="18" charset="0"/>
              </a:rPr>
              <a:t>ERX4715074</a:t>
            </a:r>
            <a:r>
              <a:rPr lang="zh-CN" altLang="en-US" sz="1400" b="0" i="0" dirty="0">
                <a:solidFill>
                  <a:srgbClr val="333333"/>
                </a:solidFill>
                <a:effectLst/>
                <a:latin typeface="Source Serif Pro" panose="02040603050405020204" pitchFamily="18" charset="0"/>
              </a:rPr>
              <a:t>至</a:t>
            </a:r>
            <a:r>
              <a:rPr lang="en-US" altLang="zh-CN" sz="1400" b="0" i="0" dirty="0">
                <a:solidFill>
                  <a:srgbClr val="333333"/>
                </a:solidFill>
                <a:effectLst/>
                <a:latin typeface="Source Serif Pro" panose="02040603050405020204" pitchFamily="18" charset="0"/>
              </a:rPr>
              <a:t>ERX4715097</a:t>
            </a:r>
            <a:r>
              <a:rPr lang="zh-CN" altLang="en-US" sz="1400" b="0" i="0" dirty="0">
                <a:solidFill>
                  <a:srgbClr val="333333"/>
                </a:solidFill>
                <a:effectLst/>
                <a:latin typeface="Source Serif Pro" panose="02040603050405020204" pitchFamily="18" charset="0"/>
              </a:rPr>
              <a:t>）</a:t>
            </a:r>
            <a:endParaRPr lang="en-US" altLang="zh-CN" sz="1400" dirty="0"/>
          </a:p>
          <a:p>
            <a:r>
              <a:rPr lang="en-US" altLang="zh-CN" sz="1400" dirty="0"/>
              <a:t>           </a:t>
            </a:r>
            <a:r>
              <a:rPr lang="en-US" altLang="zh-CN" sz="1400" dirty="0" err="1"/>
              <a:t>Code</a:t>
            </a:r>
            <a:r>
              <a:rPr lang="en-US" altLang="zh-CN" sz="1400" dirty="0" err="1">
                <a:sym typeface="Wingdings" panose="05000000000000000000" pitchFamily="2" charset="2"/>
              </a:rPr>
              <a:t></a:t>
            </a:r>
            <a:r>
              <a:rPr lang="en-US" altLang="zh-CN" sz="1400" dirty="0" err="1">
                <a:hlinkClick r:id="rId3"/>
              </a:rPr>
              <a:t>philDTU</a:t>
            </a:r>
            <a:r>
              <a:rPr lang="en-US" altLang="zh-CN" sz="1400" dirty="0">
                <a:hlinkClick r:id="rId3"/>
              </a:rPr>
              <a:t>/</a:t>
            </a:r>
            <a:r>
              <a:rPr lang="en-US" altLang="zh-CN" sz="1400" dirty="0" err="1">
                <a:hlinkClick r:id="rId3"/>
              </a:rPr>
              <a:t>plasmidPublication</a:t>
            </a:r>
            <a:r>
              <a:rPr lang="en-US" altLang="zh-CN" sz="1400" dirty="0">
                <a:hlinkClick r:id="rId3"/>
              </a:rPr>
              <a:t>: A Peak into the       </a:t>
            </a:r>
            <a:r>
              <a:rPr lang="en-US" altLang="zh-CN" sz="1400" dirty="0" err="1">
                <a:hlinkClick r:id="rId3"/>
              </a:rPr>
              <a:t>Plasmidome</a:t>
            </a:r>
            <a:r>
              <a:rPr lang="en-US" altLang="zh-CN" sz="1400" dirty="0">
                <a:hlinkClick r:id="rId3"/>
              </a:rPr>
              <a:t> of Global Sewage (github.com)</a:t>
            </a:r>
            <a:endParaRPr lang="en-US" altLang="zh-CN" sz="1400" dirty="0"/>
          </a:p>
        </p:txBody>
      </p:sp>
      <p:sp>
        <p:nvSpPr>
          <p:cNvPr id="9" name="文本框 8">
            <a:extLst>
              <a:ext uri="{FF2B5EF4-FFF2-40B4-BE49-F238E27FC236}">
                <a16:creationId xmlns:a16="http://schemas.microsoft.com/office/drawing/2014/main" id="{5CDD46A5-2E8A-5745-36B6-5654F5EDEBF0}"/>
              </a:ext>
            </a:extLst>
          </p:cNvPr>
          <p:cNvSpPr txBox="1"/>
          <p:nvPr/>
        </p:nvSpPr>
        <p:spPr>
          <a:xfrm>
            <a:off x="144431" y="5814745"/>
            <a:ext cx="6097904" cy="646331"/>
          </a:xfrm>
          <a:prstGeom prst="rect">
            <a:avLst/>
          </a:prstGeom>
          <a:noFill/>
        </p:spPr>
        <p:txBody>
          <a:bodyPr wrap="square">
            <a:spAutoFit/>
          </a:bodyPr>
          <a:lstStyle/>
          <a:p>
            <a:r>
              <a:rPr lang="en-US" altLang="zh-CN" b="1" i="0" dirty="0">
                <a:effectLst/>
                <a:latin typeface="Söhne"/>
              </a:rPr>
              <a:t>Nanopore</a:t>
            </a:r>
            <a:r>
              <a:rPr lang="zh-CN" altLang="en-US" b="1" i="0" dirty="0">
                <a:effectLst/>
                <a:latin typeface="Söhne"/>
              </a:rPr>
              <a:t>测序</a:t>
            </a:r>
            <a:r>
              <a:rPr lang="zh-CN" altLang="en-US" b="1" dirty="0">
                <a:latin typeface="Söhne"/>
              </a:rPr>
              <a:t>结果</a:t>
            </a:r>
            <a:r>
              <a:rPr lang="zh-CN" altLang="en-US" b="0" i="0" dirty="0">
                <a:solidFill>
                  <a:srgbClr val="374151"/>
                </a:solidFill>
                <a:effectLst/>
                <a:latin typeface="Söhne"/>
              </a:rPr>
              <a:t>：平均测序产量为</a:t>
            </a:r>
            <a:r>
              <a:rPr lang="en-US" altLang="zh-CN" b="0" i="0" dirty="0">
                <a:solidFill>
                  <a:srgbClr val="374151"/>
                </a:solidFill>
                <a:effectLst/>
                <a:latin typeface="Söhne"/>
              </a:rPr>
              <a:t>1.9 </a:t>
            </a:r>
            <a:r>
              <a:rPr lang="en-US" altLang="zh-CN" b="0" i="0" dirty="0" err="1">
                <a:solidFill>
                  <a:srgbClr val="374151"/>
                </a:solidFill>
                <a:effectLst/>
                <a:latin typeface="Söhne"/>
              </a:rPr>
              <a:t>Gbp</a:t>
            </a:r>
            <a:r>
              <a:rPr lang="zh-CN" altLang="en-US" b="0" i="0" dirty="0">
                <a:solidFill>
                  <a:srgbClr val="374151"/>
                </a:solidFill>
                <a:effectLst/>
                <a:latin typeface="Söhne"/>
              </a:rPr>
              <a:t>，平均读长为</a:t>
            </a:r>
            <a:r>
              <a:rPr lang="en-US" altLang="zh-CN" b="0" i="0" dirty="0">
                <a:solidFill>
                  <a:srgbClr val="374151"/>
                </a:solidFill>
                <a:effectLst/>
                <a:latin typeface="Söhne"/>
              </a:rPr>
              <a:t>23,000</a:t>
            </a:r>
            <a:r>
              <a:rPr lang="zh-CN" altLang="en-US" b="0" i="0" dirty="0">
                <a:solidFill>
                  <a:srgbClr val="374151"/>
                </a:solidFill>
                <a:effectLst/>
                <a:latin typeface="Söhne"/>
              </a:rPr>
              <a:t>碱基（去除低于</a:t>
            </a:r>
            <a:r>
              <a:rPr lang="en-US" altLang="zh-CN" b="0" i="0" dirty="0">
                <a:solidFill>
                  <a:srgbClr val="374151"/>
                </a:solidFill>
                <a:effectLst/>
                <a:latin typeface="Söhne"/>
              </a:rPr>
              <a:t>10,000</a:t>
            </a:r>
            <a:r>
              <a:rPr lang="zh-CN" altLang="en-US" b="0" i="0" dirty="0">
                <a:solidFill>
                  <a:srgbClr val="374151"/>
                </a:solidFill>
                <a:effectLst/>
                <a:latin typeface="Söhne"/>
              </a:rPr>
              <a:t>碱基的序列后进行这一计算）。</a:t>
            </a:r>
            <a:endParaRPr lang="zh-CN" altLang="en-US" dirty="0"/>
          </a:p>
        </p:txBody>
      </p:sp>
      <p:pic>
        <p:nvPicPr>
          <p:cNvPr id="11" name="图片 10">
            <a:extLst>
              <a:ext uri="{FF2B5EF4-FFF2-40B4-BE49-F238E27FC236}">
                <a16:creationId xmlns:a16="http://schemas.microsoft.com/office/drawing/2014/main" id="{FF66769E-0BE8-5677-915D-B43A5103B413}"/>
              </a:ext>
            </a:extLst>
          </p:cNvPr>
          <p:cNvPicPr>
            <a:picLocks noChangeAspect="1"/>
          </p:cNvPicPr>
          <p:nvPr/>
        </p:nvPicPr>
        <p:blipFill>
          <a:blip r:embed="rId4"/>
          <a:stretch>
            <a:fillRect/>
          </a:stretch>
        </p:blipFill>
        <p:spPr>
          <a:xfrm>
            <a:off x="10046677" y="1473043"/>
            <a:ext cx="2043478" cy="580660"/>
          </a:xfrm>
          <a:prstGeom prst="rect">
            <a:avLst/>
          </a:prstGeom>
        </p:spPr>
      </p:pic>
      <p:sp>
        <p:nvSpPr>
          <p:cNvPr id="13" name="文本框 12">
            <a:extLst>
              <a:ext uri="{FF2B5EF4-FFF2-40B4-BE49-F238E27FC236}">
                <a16:creationId xmlns:a16="http://schemas.microsoft.com/office/drawing/2014/main" id="{C6DD572F-8883-755D-C94D-93ADFD03EC41}"/>
              </a:ext>
            </a:extLst>
          </p:cNvPr>
          <p:cNvSpPr txBox="1"/>
          <p:nvPr/>
        </p:nvSpPr>
        <p:spPr>
          <a:xfrm>
            <a:off x="9477571" y="1997339"/>
            <a:ext cx="2483630" cy="307777"/>
          </a:xfrm>
          <a:prstGeom prst="rect">
            <a:avLst/>
          </a:prstGeom>
          <a:noFill/>
        </p:spPr>
        <p:txBody>
          <a:bodyPr wrap="square">
            <a:spAutoFit/>
          </a:bodyPr>
          <a:lstStyle/>
          <a:p>
            <a:r>
              <a:rPr lang="en-US" altLang="zh-CN" sz="1400" b="1" i="0" dirty="0" err="1">
                <a:solidFill>
                  <a:srgbClr val="111111"/>
                </a:solidFill>
                <a:effectLst/>
                <a:latin typeface="Arial" panose="020B0604020202020204" pitchFamily="34" charset="0"/>
              </a:rPr>
              <a:t>NextFlow</a:t>
            </a:r>
            <a:r>
              <a:rPr lang="zh-CN" altLang="en-US" sz="1400" b="1" i="0" dirty="0">
                <a:solidFill>
                  <a:srgbClr val="111111"/>
                </a:solidFill>
                <a:effectLst/>
                <a:latin typeface="Arial" panose="020B0604020202020204" pitchFamily="34" charset="0"/>
              </a:rPr>
              <a:t>生信流程搭建工具</a:t>
            </a:r>
            <a:endParaRPr lang="zh-CN" altLang="en-US" sz="1400" dirty="0"/>
          </a:p>
        </p:txBody>
      </p:sp>
      <p:sp>
        <p:nvSpPr>
          <p:cNvPr id="14" name="文本框 13">
            <a:extLst>
              <a:ext uri="{FF2B5EF4-FFF2-40B4-BE49-F238E27FC236}">
                <a16:creationId xmlns:a16="http://schemas.microsoft.com/office/drawing/2014/main" id="{E06654A3-BDEF-D195-71BA-CCF8FD20FF1D}"/>
              </a:ext>
            </a:extLst>
          </p:cNvPr>
          <p:cNvSpPr txBox="1"/>
          <p:nvPr/>
        </p:nvSpPr>
        <p:spPr>
          <a:xfrm>
            <a:off x="230799" y="269941"/>
            <a:ext cx="6482714" cy="5078313"/>
          </a:xfrm>
          <a:prstGeom prst="rect">
            <a:avLst/>
          </a:prstGeom>
          <a:noFill/>
        </p:spPr>
        <p:txBody>
          <a:bodyPr wrap="square">
            <a:spAutoFit/>
          </a:bodyPr>
          <a:lstStyle/>
          <a:p>
            <a:r>
              <a:rPr lang="zh-CN" altLang="en-US" i="0" dirty="0">
                <a:solidFill>
                  <a:schemeClr val="accent2">
                    <a:lumMod val="50000"/>
                  </a:schemeClr>
                </a:solidFill>
                <a:effectLst/>
                <a:latin typeface="Söhne"/>
              </a:rPr>
              <a:t>全球</a:t>
            </a:r>
            <a:r>
              <a:rPr lang="en-US" altLang="zh-CN" i="0" dirty="0">
                <a:solidFill>
                  <a:schemeClr val="accent2">
                    <a:lumMod val="50000"/>
                  </a:schemeClr>
                </a:solidFill>
                <a:effectLst/>
                <a:latin typeface="Söhne"/>
              </a:rPr>
              <a:t>24</a:t>
            </a:r>
            <a:r>
              <a:rPr lang="zh-CN" altLang="en-US" i="0" dirty="0">
                <a:solidFill>
                  <a:schemeClr val="accent2">
                    <a:lumMod val="50000"/>
                  </a:schemeClr>
                </a:solidFill>
                <a:effectLst/>
                <a:latin typeface="Söhne"/>
              </a:rPr>
              <a:t>个</a:t>
            </a:r>
            <a:r>
              <a:rPr lang="en-US" altLang="zh-CN" i="0" dirty="0">
                <a:solidFill>
                  <a:schemeClr val="accent2">
                    <a:lumMod val="50000"/>
                  </a:schemeClr>
                </a:solidFill>
                <a:effectLst/>
                <a:latin typeface="Söhne"/>
              </a:rPr>
              <a:t>250ml</a:t>
            </a:r>
            <a:r>
              <a:rPr lang="zh-CN" altLang="en-US" i="0" dirty="0">
                <a:solidFill>
                  <a:schemeClr val="accent2">
                    <a:lumMod val="50000"/>
                  </a:schemeClr>
                </a:solidFill>
                <a:effectLst/>
                <a:latin typeface="Söhne"/>
              </a:rPr>
              <a:t>污水样本</a:t>
            </a:r>
            <a:endParaRPr lang="en-US" altLang="zh-CN" i="0" dirty="0">
              <a:solidFill>
                <a:schemeClr val="accent2">
                  <a:lumMod val="50000"/>
                </a:schemeClr>
              </a:solidFill>
              <a:effectLst/>
              <a:latin typeface="Söhne"/>
            </a:endParaRPr>
          </a:p>
          <a:p>
            <a:r>
              <a:rPr lang="en-US" altLang="zh-CN" i="0" dirty="0">
                <a:solidFill>
                  <a:schemeClr val="accent2">
                    <a:lumMod val="50000"/>
                  </a:schemeClr>
                </a:solidFill>
                <a:effectLst/>
                <a:latin typeface="Söhne"/>
                <a:sym typeface="Wingdings" panose="05000000000000000000" pitchFamily="2" charset="2"/>
              </a:rPr>
              <a:t>5°</a:t>
            </a:r>
            <a:r>
              <a:rPr lang="zh-CN" altLang="en-US" i="0" dirty="0">
                <a:solidFill>
                  <a:schemeClr val="accent2">
                    <a:lumMod val="50000"/>
                  </a:schemeClr>
                </a:solidFill>
                <a:effectLst/>
                <a:latin typeface="Söhne"/>
                <a:sym typeface="Wingdings" panose="05000000000000000000" pitchFamily="2" charset="2"/>
              </a:rPr>
              <a:t>以下离心得到污水沉淀物</a:t>
            </a:r>
            <a:endParaRPr lang="en-US" altLang="zh-CN" i="0" dirty="0">
              <a:solidFill>
                <a:schemeClr val="accent2">
                  <a:lumMod val="50000"/>
                </a:schemeClr>
              </a:solidFill>
              <a:effectLst/>
              <a:latin typeface="Söhne"/>
              <a:sym typeface="Wingdings" panose="05000000000000000000" pitchFamily="2" charset="2"/>
            </a:endParaRPr>
          </a:p>
          <a:p>
            <a:r>
              <a:rPr lang="en-US" altLang="zh-CN" dirty="0">
                <a:solidFill>
                  <a:schemeClr val="accent2">
                    <a:lumMod val="50000"/>
                  </a:schemeClr>
                </a:solidFill>
                <a:latin typeface="Söhne"/>
                <a:sym typeface="Wingdings" panose="05000000000000000000" pitchFamily="2" charset="2"/>
              </a:rPr>
              <a:t></a:t>
            </a:r>
            <a:r>
              <a:rPr lang="en-US" altLang="zh-CN" i="0" dirty="0">
                <a:solidFill>
                  <a:schemeClr val="accent2">
                    <a:lumMod val="50000"/>
                  </a:schemeClr>
                </a:solidFill>
                <a:effectLst/>
                <a:latin typeface="Söhne"/>
                <a:sym typeface="Wingdings" panose="05000000000000000000" pitchFamily="2" charset="2"/>
              </a:rPr>
              <a:t>-80°</a:t>
            </a:r>
            <a:r>
              <a:rPr lang="zh-CN" altLang="en-US" i="0" dirty="0">
                <a:solidFill>
                  <a:schemeClr val="accent2">
                    <a:lumMod val="50000"/>
                  </a:schemeClr>
                </a:solidFill>
                <a:effectLst/>
                <a:latin typeface="Söhne"/>
                <a:sym typeface="Wingdings" panose="05000000000000000000" pitchFamily="2" charset="2"/>
              </a:rPr>
              <a:t>冷藏</a:t>
            </a:r>
            <a:endParaRPr lang="en-US" altLang="zh-CN" dirty="0">
              <a:solidFill>
                <a:schemeClr val="accent2">
                  <a:lumMod val="50000"/>
                </a:schemeClr>
              </a:solidFill>
              <a:latin typeface="Söhne"/>
              <a:sym typeface="Wingdings" panose="05000000000000000000" pitchFamily="2" charset="2"/>
            </a:endParaRPr>
          </a:p>
          <a:p>
            <a:r>
              <a:rPr lang="en-US" altLang="zh-CN" dirty="0">
                <a:solidFill>
                  <a:schemeClr val="accent2">
                    <a:lumMod val="50000"/>
                  </a:schemeClr>
                </a:solidFill>
                <a:latin typeface="Söhne"/>
                <a:sym typeface="Wingdings" panose="05000000000000000000" pitchFamily="2" charset="2"/>
              </a:rPr>
              <a:t></a:t>
            </a:r>
            <a:r>
              <a:rPr lang="zh-CN" altLang="en-US" dirty="0">
                <a:solidFill>
                  <a:schemeClr val="accent2">
                    <a:lumMod val="50000"/>
                  </a:schemeClr>
                </a:solidFill>
              </a:rPr>
              <a:t>对</a:t>
            </a:r>
            <a:r>
              <a:rPr lang="en-US" altLang="zh-CN" dirty="0">
                <a:solidFill>
                  <a:schemeClr val="accent2">
                    <a:lumMod val="50000"/>
                  </a:schemeClr>
                </a:solidFill>
              </a:rPr>
              <a:t>420mg</a:t>
            </a:r>
            <a:r>
              <a:rPr lang="zh-CN" altLang="en-US" dirty="0">
                <a:solidFill>
                  <a:schemeClr val="accent2">
                    <a:lumMod val="50000"/>
                  </a:schemeClr>
                </a:solidFill>
              </a:rPr>
              <a:t>污水沉淀物</a:t>
            </a:r>
            <a:r>
              <a:rPr lang="en-US" altLang="zh-CN" dirty="0">
                <a:solidFill>
                  <a:schemeClr val="accent2">
                    <a:lumMod val="50000"/>
                  </a:schemeClr>
                </a:solidFill>
              </a:rPr>
              <a:t>DNA</a:t>
            </a:r>
            <a:r>
              <a:rPr lang="zh-CN" altLang="en-US" dirty="0">
                <a:solidFill>
                  <a:schemeClr val="accent2">
                    <a:lumMod val="50000"/>
                  </a:schemeClr>
                </a:solidFill>
              </a:rPr>
              <a:t>分离并提取</a:t>
            </a:r>
            <a:endParaRPr lang="en-US" altLang="zh-CN" dirty="0">
              <a:solidFill>
                <a:schemeClr val="accent2">
                  <a:lumMod val="50000"/>
                </a:schemeClr>
              </a:solidFill>
            </a:endParaRPr>
          </a:p>
          <a:p>
            <a:r>
              <a:rPr lang="en-US" altLang="zh-CN" dirty="0">
                <a:solidFill>
                  <a:schemeClr val="accent2">
                    <a:lumMod val="50000"/>
                  </a:schemeClr>
                </a:solidFill>
                <a:latin typeface="Söhne"/>
                <a:sym typeface="Wingdings" panose="05000000000000000000" pitchFamily="2" charset="2"/>
              </a:rPr>
              <a:t></a:t>
            </a:r>
            <a:r>
              <a:rPr lang="en-US" altLang="zh-CN" dirty="0">
                <a:solidFill>
                  <a:schemeClr val="accent2">
                    <a:lumMod val="50000"/>
                  </a:schemeClr>
                </a:solidFill>
              </a:rPr>
              <a:t>DNA</a:t>
            </a:r>
            <a:r>
              <a:rPr lang="zh-CN" altLang="en-US" dirty="0">
                <a:solidFill>
                  <a:schemeClr val="accent2">
                    <a:lumMod val="50000"/>
                  </a:schemeClr>
                </a:solidFill>
              </a:rPr>
              <a:t>聚合酶进行扩增</a:t>
            </a:r>
            <a:endParaRPr lang="en-US" altLang="zh-CN" dirty="0">
              <a:solidFill>
                <a:schemeClr val="accent2">
                  <a:lumMod val="50000"/>
                </a:schemeClr>
              </a:solidFill>
            </a:endParaRPr>
          </a:p>
          <a:p>
            <a:r>
              <a:rPr lang="en-US" altLang="zh-CN" dirty="0">
                <a:solidFill>
                  <a:schemeClr val="accent2">
                    <a:lumMod val="50000"/>
                  </a:schemeClr>
                </a:solidFill>
                <a:latin typeface="Söhne"/>
                <a:sym typeface="Wingdings" panose="05000000000000000000" pitchFamily="2" charset="2"/>
              </a:rPr>
              <a:t> </a:t>
            </a:r>
            <a:r>
              <a:rPr lang="en-US" altLang="zh-CN" dirty="0">
                <a:solidFill>
                  <a:schemeClr val="accent2">
                    <a:lumMod val="50000"/>
                  </a:schemeClr>
                </a:solidFill>
              </a:rPr>
              <a:t>DNA</a:t>
            </a:r>
            <a:r>
              <a:rPr lang="zh-CN" altLang="en-US" dirty="0">
                <a:solidFill>
                  <a:schemeClr val="accent2">
                    <a:lumMod val="50000"/>
                  </a:schemeClr>
                </a:solidFill>
              </a:rPr>
              <a:t>质量评估</a:t>
            </a:r>
            <a:endParaRPr lang="en-US" altLang="zh-CN" dirty="0">
              <a:solidFill>
                <a:schemeClr val="accent2">
                  <a:lumMod val="50000"/>
                </a:schemeClr>
              </a:solidFill>
            </a:endParaRPr>
          </a:p>
          <a:p>
            <a:r>
              <a:rPr lang="en-US" altLang="zh-CN" dirty="0">
                <a:solidFill>
                  <a:schemeClr val="accent2">
                    <a:lumMod val="50000"/>
                  </a:schemeClr>
                </a:solidFill>
                <a:sym typeface="Wingdings" panose="05000000000000000000" pitchFamily="2" charset="2"/>
              </a:rPr>
              <a:t></a:t>
            </a:r>
            <a:r>
              <a:rPr lang="zh-CN" altLang="en-US" b="0" i="0" dirty="0">
                <a:solidFill>
                  <a:schemeClr val="accent2">
                    <a:lumMod val="50000"/>
                  </a:schemeClr>
                </a:solidFill>
                <a:effectLst/>
                <a:latin typeface="Source Serif Pro" panose="02040603050405020204" pitchFamily="18" charset="0"/>
              </a:rPr>
              <a:t>提取的质粒</a:t>
            </a:r>
            <a:r>
              <a:rPr lang="en-US" altLang="zh-CN" b="0" i="0" dirty="0">
                <a:solidFill>
                  <a:schemeClr val="accent2">
                    <a:lumMod val="50000"/>
                  </a:schemeClr>
                </a:solidFill>
                <a:effectLst/>
                <a:latin typeface="Source Serif Pro" panose="02040603050405020204" pitchFamily="18" charset="0"/>
              </a:rPr>
              <a:t>DNA</a:t>
            </a:r>
            <a:r>
              <a:rPr lang="zh-CN" altLang="en-US" b="0" i="0" dirty="0">
                <a:solidFill>
                  <a:schemeClr val="accent2">
                    <a:lumMod val="50000"/>
                  </a:schemeClr>
                </a:solidFill>
                <a:effectLst/>
                <a:latin typeface="Source Serif Pro" panose="02040603050405020204" pitchFamily="18" charset="0"/>
              </a:rPr>
              <a:t>制备文库，无碎片化处理</a:t>
            </a:r>
            <a:endParaRPr lang="en-US" altLang="zh-CN" b="0" i="0" dirty="0">
              <a:solidFill>
                <a:schemeClr val="accent2">
                  <a:lumMod val="50000"/>
                </a:schemeClr>
              </a:solidFill>
              <a:effectLst/>
              <a:latin typeface="Source Serif Pro" panose="02040603050405020204" pitchFamily="18" charset="0"/>
            </a:endParaRPr>
          </a:p>
          <a:p>
            <a:r>
              <a:rPr lang="en-US" altLang="zh-CN" dirty="0">
                <a:solidFill>
                  <a:schemeClr val="accent2">
                    <a:lumMod val="50000"/>
                  </a:schemeClr>
                </a:solidFill>
                <a:latin typeface="Source Serif Pro" panose="02040603050405020204" pitchFamily="18" charset="0"/>
                <a:sym typeface="Wingdings" panose="05000000000000000000" pitchFamily="2" charset="2"/>
              </a:rPr>
              <a:t></a:t>
            </a:r>
            <a:r>
              <a:rPr lang="zh-CN" altLang="en-US" dirty="0">
                <a:solidFill>
                  <a:schemeClr val="accent2">
                    <a:lumMod val="50000"/>
                  </a:schemeClr>
                </a:solidFill>
                <a:latin typeface="Source Serif Pro" panose="02040603050405020204" pitchFamily="18" charset="0"/>
                <a:sym typeface="Wingdings" panose="05000000000000000000" pitchFamily="2" charset="2"/>
              </a:rPr>
              <a:t>末端修复和</a:t>
            </a:r>
            <a:r>
              <a:rPr lang="en-US" altLang="zh-CN" dirty="0" err="1">
                <a:solidFill>
                  <a:schemeClr val="accent2">
                    <a:lumMod val="50000"/>
                  </a:schemeClr>
                </a:solidFill>
                <a:latin typeface="Source Serif Pro" panose="02040603050405020204" pitchFamily="18" charset="0"/>
                <a:sym typeface="Wingdings" panose="05000000000000000000" pitchFamily="2" charset="2"/>
              </a:rPr>
              <a:t>dA</a:t>
            </a:r>
            <a:r>
              <a:rPr lang="zh-CN" altLang="en-US" dirty="0">
                <a:solidFill>
                  <a:schemeClr val="accent2">
                    <a:lumMod val="50000"/>
                  </a:schemeClr>
                </a:solidFill>
                <a:latin typeface="Source Serif Pro" panose="02040603050405020204" pitchFamily="18" charset="0"/>
                <a:sym typeface="Wingdings" panose="05000000000000000000" pitchFamily="2" charset="2"/>
              </a:rPr>
              <a:t>尾化</a:t>
            </a:r>
            <a:endParaRPr lang="en-US" altLang="zh-CN" dirty="0">
              <a:solidFill>
                <a:schemeClr val="accent2">
                  <a:lumMod val="50000"/>
                </a:schemeClr>
              </a:solidFill>
              <a:latin typeface="Source Serif Pro" panose="02040603050405020204" pitchFamily="18" charset="0"/>
              <a:sym typeface="Wingdings" panose="05000000000000000000" pitchFamily="2" charset="2"/>
            </a:endParaRPr>
          </a:p>
          <a:p>
            <a:r>
              <a:rPr lang="en-US" altLang="zh-CN" dirty="0">
                <a:solidFill>
                  <a:schemeClr val="accent2">
                    <a:lumMod val="50000"/>
                  </a:schemeClr>
                </a:solidFill>
                <a:latin typeface="Söhne"/>
                <a:sym typeface="Wingdings" panose="05000000000000000000" pitchFamily="2" charset="2"/>
              </a:rPr>
              <a:t></a:t>
            </a:r>
            <a:r>
              <a:rPr lang="zh-CN" altLang="en-US" dirty="0">
                <a:solidFill>
                  <a:schemeClr val="accent2">
                    <a:lumMod val="50000"/>
                  </a:schemeClr>
                </a:solidFill>
                <a:latin typeface="Source Serif Pro" panose="02040603050405020204" pitchFamily="18" charset="0"/>
                <a:sym typeface="Wingdings" panose="05000000000000000000" pitchFamily="2" charset="2"/>
              </a:rPr>
              <a:t>纳米孔测序</a:t>
            </a:r>
            <a:endParaRPr lang="en-US" altLang="zh-CN" dirty="0">
              <a:solidFill>
                <a:schemeClr val="accent2">
                  <a:lumMod val="50000"/>
                </a:schemeClr>
              </a:solidFill>
              <a:latin typeface="Source Serif Pro" panose="02040603050405020204" pitchFamily="18" charset="0"/>
            </a:endParaRPr>
          </a:p>
          <a:p>
            <a:endParaRPr lang="en-US" altLang="zh-CN" dirty="0">
              <a:solidFill>
                <a:srgbClr val="333333"/>
              </a:solidFill>
              <a:latin typeface="Source Serif Pro" panose="02040603050405020204" pitchFamily="18" charset="0"/>
            </a:endParaRPr>
          </a:p>
          <a:p>
            <a:r>
              <a:rPr lang="zh-CN" altLang="en-US" dirty="0">
                <a:solidFill>
                  <a:srgbClr val="333333"/>
                </a:solidFill>
                <a:latin typeface="Source Serif Pro" panose="02040603050405020204" pitchFamily="18" charset="0"/>
              </a:rPr>
              <a:t>测序：</a:t>
            </a:r>
            <a:endParaRPr lang="en-US" altLang="zh-CN" dirty="0">
              <a:solidFill>
                <a:srgbClr val="333333"/>
              </a:solidFill>
              <a:latin typeface="Source Serif Pro" panose="02040603050405020204" pitchFamily="18" charset="0"/>
            </a:endParaRPr>
          </a:p>
          <a:p>
            <a:r>
              <a:rPr lang="zh-CN" altLang="en-US" b="0" i="0" dirty="0">
                <a:solidFill>
                  <a:srgbClr val="374151"/>
                </a:solidFill>
                <a:effectLst/>
                <a:latin typeface="Söhne"/>
              </a:rPr>
              <a:t>使用</a:t>
            </a:r>
            <a:r>
              <a:rPr lang="en-US" altLang="zh-CN" b="0" i="0" dirty="0">
                <a:solidFill>
                  <a:srgbClr val="374151"/>
                </a:solidFill>
                <a:effectLst/>
                <a:latin typeface="Söhne"/>
              </a:rPr>
              <a:t>SQK-LSK109</a:t>
            </a:r>
            <a:r>
              <a:rPr lang="zh-CN" altLang="en-US" b="0" i="0" dirty="0">
                <a:solidFill>
                  <a:srgbClr val="374151"/>
                </a:solidFill>
                <a:effectLst/>
                <a:latin typeface="Söhne"/>
              </a:rPr>
              <a:t>试剂盒处理的</a:t>
            </a:r>
            <a:r>
              <a:rPr lang="en-US" altLang="zh-CN" b="0" i="0" dirty="0">
                <a:solidFill>
                  <a:srgbClr val="374151"/>
                </a:solidFill>
                <a:effectLst/>
                <a:latin typeface="Söhne"/>
              </a:rPr>
              <a:t>DNA</a:t>
            </a:r>
            <a:r>
              <a:rPr lang="zh-CN" altLang="en-US" b="0" i="0" dirty="0">
                <a:solidFill>
                  <a:srgbClr val="374151"/>
                </a:solidFill>
                <a:effectLst/>
                <a:latin typeface="Söhne"/>
              </a:rPr>
              <a:t>进行流动池预处理和图书馆加载准备</a:t>
            </a:r>
            <a:endParaRPr lang="en-US" altLang="zh-CN" dirty="0">
              <a:solidFill>
                <a:srgbClr val="333333"/>
              </a:solidFill>
              <a:latin typeface="Source Serif Pro" panose="02040603050405020204" pitchFamily="18" charset="0"/>
            </a:endParaRPr>
          </a:p>
          <a:p>
            <a:endParaRPr lang="en-US" altLang="zh-CN" dirty="0"/>
          </a:p>
          <a:p>
            <a:r>
              <a:rPr lang="zh-CN" altLang="en-US" dirty="0"/>
              <a:t>将</a:t>
            </a:r>
            <a:r>
              <a:rPr lang="en-US" altLang="zh-CN" dirty="0"/>
              <a:t>library</a:t>
            </a:r>
            <a:r>
              <a:rPr lang="zh-CN" altLang="en-US" dirty="0"/>
              <a:t>加载到</a:t>
            </a:r>
            <a:r>
              <a:rPr lang="en-US" altLang="zh-CN" b="0" i="0" dirty="0">
                <a:solidFill>
                  <a:srgbClr val="374151"/>
                </a:solidFill>
                <a:effectLst/>
                <a:latin typeface="Söhne"/>
              </a:rPr>
              <a:t>Oxford Nanopore FLO-MIN106 R 9.4.1</a:t>
            </a:r>
            <a:r>
              <a:rPr lang="zh-CN" altLang="en-US" b="0" i="0" dirty="0">
                <a:solidFill>
                  <a:srgbClr val="374151"/>
                </a:solidFill>
                <a:effectLst/>
                <a:latin typeface="Söhne"/>
              </a:rPr>
              <a:t>流动池</a:t>
            </a:r>
            <a:endParaRPr lang="en-US" altLang="zh-CN" b="0" i="0" dirty="0">
              <a:solidFill>
                <a:srgbClr val="374151"/>
              </a:solidFill>
              <a:effectLst/>
              <a:latin typeface="Söhne"/>
            </a:endParaRPr>
          </a:p>
          <a:p>
            <a:endParaRPr lang="en-US" altLang="zh-CN" dirty="0">
              <a:solidFill>
                <a:srgbClr val="374151"/>
              </a:solidFill>
              <a:latin typeface="Söhne"/>
            </a:endParaRPr>
          </a:p>
          <a:p>
            <a:r>
              <a:rPr lang="zh-CN" altLang="en-US" dirty="0">
                <a:solidFill>
                  <a:srgbClr val="374151"/>
                </a:solidFill>
                <a:latin typeface="Söhne"/>
              </a:rPr>
              <a:t>默认测序</a:t>
            </a:r>
            <a:r>
              <a:rPr lang="en-US" altLang="zh-CN" dirty="0">
                <a:solidFill>
                  <a:srgbClr val="374151"/>
                </a:solidFill>
                <a:latin typeface="Söhne"/>
              </a:rPr>
              <a:t>48</a:t>
            </a:r>
            <a:r>
              <a:rPr lang="zh-CN" altLang="en-US" dirty="0">
                <a:solidFill>
                  <a:srgbClr val="374151"/>
                </a:solidFill>
                <a:latin typeface="Söhne"/>
              </a:rPr>
              <a:t>小时</a:t>
            </a:r>
            <a:endParaRPr lang="en-US" altLang="zh-CN" dirty="0"/>
          </a:p>
          <a:p>
            <a:endParaRPr lang="zh-CN" altLang="en-US" dirty="0"/>
          </a:p>
        </p:txBody>
      </p:sp>
    </p:spTree>
    <p:extLst>
      <p:ext uri="{BB962C8B-B14F-4D97-AF65-F5344CB8AC3E}">
        <p14:creationId xmlns:p14="http://schemas.microsoft.com/office/powerpoint/2010/main" val="486409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21"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23"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4"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文本框 1">
            <a:extLst>
              <a:ext uri="{FF2B5EF4-FFF2-40B4-BE49-F238E27FC236}">
                <a16:creationId xmlns:a16="http://schemas.microsoft.com/office/drawing/2014/main" id="{75D48F85-AE41-D6F3-90AB-54EF779B2B59}"/>
              </a:ext>
            </a:extLst>
          </p:cNvPr>
          <p:cNvSpPr txBox="1"/>
          <p:nvPr/>
        </p:nvSpPr>
        <p:spPr>
          <a:xfrm>
            <a:off x="0" y="65492"/>
            <a:ext cx="95128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文章</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4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1" name="矩形: 圆角 10">
            <a:extLst>
              <a:ext uri="{FF2B5EF4-FFF2-40B4-BE49-F238E27FC236}">
                <a16:creationId xmlns:a16="http://schemas.microsoft.com/office/drawing/2014/main" id="{45ABB36F-38F3-9214-667F-0D4B717925D9}"/>
              </a:ext>
            </a:extLst>
          </p:cNvPr>
          <p:cNvSpPr/>
          <p:nvPr/>
        </p:nvSpPr>
        <p:spPr>
          <a:xfrm>
            <a:off x="3959118" y="3888672"/>
            <a:ext cx="3391969" cy="138499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文本框 11">
            <a:extLst>
              <a:ext uri="{FF2B5EF4-FFF2-40B4-BE49-F238E27FC236}">
                <a16:creationId xmlns:a16="http://schemas.microsoft.com/office/drawing/2014/main" id="{67698DF4-6DD9-2111-DA15-D46C6B8E625C}"/>
              </a:ext>
            </a:extLst>
          </p:cNvPr>
          <p:cNvSpPr txBox="1"/>
          <p:nvPr/>
        </p:nvSpPr>
        <p:spPr>
          <a:xfrm>
            <a:off x="4023503" y="4104115"/>
            <a:ext cx="3327584"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0" i="0" u="none" strike="noStrike" dirty="0">
                <a:solidFill>
                  <a:srgbClr val="000000"/>
                </a:solidFill>
                <a:effectLst/>
                <a:latin typeface="等线" panose="02010600030101010101" pitchFamily="2" charset="-122"/>
                <a:ea typeface="等线" panose="02010600030101010101" pitchFamily="2" charset="-122"/>
              </a:rPr>
              <a:t>主要是利用纳米孔测序技术对环境</a:t>
            </a:r>
            <a:r>
              <a:rPr lang="en-US" altLang="zh-CN" sz="1400" b="0" i="0" u="none" strike="noStrike" dirty="0" err="1">
                <a:solidFill>
                  <a:srgbClr val="000000"/>
                </a:solidFill>
                <a:effectLst/>
                <a:latin typeface="等线" panose="02010600030101010101" pitchFamily="2" charset="-122"/>
                <a:ea typeface="等线" panose="02010600030101010101" pitchFamily="2" charset="-122"/>
              </a:rPr>
              <a:t>dna</a:t>
            </a:r>
            <a:r>
              <a:rPr lang="zh-CN" altLang="en-US" sz="1400" b="0" i="0" u="none" strike="noStrike" dirty="0">
                <a:solidFill>
                  <a:srgbClr val="000000"/>
                </a:solidFill>
                <a:effectLst/>
                <a:latin typeface="等线" panose="02010600030101010101" pitchFamily="2" charset="-122"/>
                <a:ea typeface="等线" panose="02010600030101010101" pitchFamily="2" charset="-122"/>
              </a:rPr>
              <a:t>，即</a:t>
            </a:r>
            <a:r>
              <a:rPr lang="en-US" altLang="zh-CN" sz="1400" b="0" i="0" u="none" strike="noStrike" dirty="0" err="1">
                <a:solidFill>
                  <a:srgbClr val="000000"/>
                </a:solidFill>
                <a:effectLst/>
                <a:latin typeface="等线" panose="02010600030101010101" pitchFamily="2" charset="-122"/>
                <a:ea typeface="等线" panose="02010600030101010101" pitchFamily="2" charset="-122"/>
              </a:rPr>
              <a:t>edna</a:t>
            </a:r>
            <a:r>
              <a:rPr lang="zh-CN" altLang="en-US" sz="1400" b="0" i="0" u="none" strike="noStrike" dirty="0">
                <a:solidFill>
                  <a:srgbClr val="000000"/>
                </a:solidFill>
                <a:effectLst/>
                <a:latin typeface="等线" panose="02010600030101010101" pitchFamily="2" charset="-122"/>
                <a:ea typeface="等线" panose="02010600030101010101" pitchFamily="2" charset="-122"/>
              </a:rPr>
              <a:t>长</a:t>
            </a:r>
            <a:r>
              <a:rPr lang="en-US" altLang="zh-CN" sz="1400" b="0" i="0" u="none" strike="noStrike" dirty="0">
                <a:solidFill>
                  <a:srgbClr val="000000"/>
                </a:solidFill>
                <a:effectLst/>
                <a:latin typeface="等线" panose="02010600030101010101" pitchFamily="2" charset="-122"/>
                <a:ea typeface="等线" panose="02010600030101010101" pitchFamily="2" charset="-122"/>
              </a:rPr>
              <a:t>read</a:t>
            </a:r>
            <a:r>
              <a:rPr lang="zh-CN" altLang="en-US" sz="1400" b="0" i="0" u="none" strike="noStrike" dirty="0">
                <a:solidFill>
                  <a:srgbClr val="000000"/>
                </a:solidFill>
                <a:effectLst/>
                <a:latin typeface="等线" panose="02010600030101010101" pitchFamily="2" charset="-122"/>
                <a:ea typeface="等线" panose="02010600030101010101" pitchFamily="2" charset="-122"/>
              </a:rPr>
              <a:t>进行分析来监测北海鱼类成分，同时与传统的海洋鱼类生物监测方法进行比较</a:t>
            </a:r>
            <a:r>
              <a:rPr lang="zh-CN" altLang="en-US" sz="1400" dirty="0"/>
              <a:t> </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4" name="图片 3">
            <a:extLst>
              <a:ext uri="{FF2B5EF4-FFF2-40B4-BE49-F238E27FC236}">
                <a16:creationId xmlns:a16="http://schemas.microsoft.com/office/drawing/2014/main" id="{E742C6EB-E36C-07EE-50B7-A2C94244B81D}"/>
              </a:ext>
            </a:extLst>
          </p:cNvPr>
          <p:cNvPicPr>
            <a:picLocks noChangeAspect="1"/>
          </p:cNvPicPr>
          <p:nvPr/>
        </p:nvPicPr>
        <p:blipFill rotWithShape="1">
          <a:blip r:embed="rId2"/>
          <a:srcRect b="46610"/>
          <a:stretch/>
        </p:blipFill>
        <p:spPr>
          <a:xfrm>
            <a:off x="2187918" y="837581"/>
            <a:ext cx="6871053" cy="238688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6" name="文本框 5">
            <a:extLst>
              <a:ext uri="{FF2B5EF4-FFF2-40B4-BE49-F238E27FC236}">
                <a16:creationId xmlns:a16="http://schemas.microsoft.com/office/drawing/2014/main" id="{E1455301-71A4-ADE3-D0AE-3B896C0DF99A}"/>
              </a:ext>
            </a:extLst>
          </p:cNvPr>
          <p:cNvSpPr txBox="1"/>
          <p:nvPr/>
        </p:nvSpPr>
        <p:spPr>
          <a:xfrm>
            <a:off x="1387886" y="6517071"/>
            <a:ext cx="9416228" cy="276999"/>
          </a:xfrm>
          <a:prstGeom prst="rect">
            <a:avLst/>
          </a:prstGeom>
          <a:noFill/>
        </p:spPr>
        <p:txBody>
          <a:bodyPr wrap="square">
            <a:spAutoFit/>
          </a:bodyPr>
          <a:lstStyle/>
          <a:p>
            <a:r>
              <a:rPr lang="en-US" altLang="zh-CN" sz="1200" dirty="0">
                <a:hlinkClick r:id="rId3"/>
              </a:rPr>
              <a:t>High resolution species detection: accurate long read eDNA metabarcoding of North Sea fish using Oxford Nanopore sequencing | </a:t>
            </a:r>
            <a:r>
              <a:rPr lang="en-US" altLang="zh-CN" sz="1200" dirty="0" err="1">
                <a:hlinkClick r:id="rId3"/>
              </a:rPr>
              <a:t>bioRxiv</a:t>
            </a:r>
            <a:endParaRPr lang="zh-CN" altLang="en-US" sz="1200" dirty="0"/>
          </a:p>
        </p:txBody>
      </p:sp>
    </p:spTree>
    <p:extLst>
      <p:ext uri="{BB962C8B-B14F-4D97-AF65-F5344CB8AC3E}">
        <p14:creationId xmlns:p14="http://schemas.microsoft.com/office/powerpoint/2010/main" val="3139905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EEE774C5-4C08-0421-2202-5AEF37237915}"/>
              </a:ext>
            </a:extLst>
          </p:cNvPr>
          <p:cNvSpPr txBox="1"/>
          <p:nvPr/>
        </p:nvSpPr>
        <p:spPr>
          <a:xfrm>
            <a:off x="7198137" y="812439"/>
            <a:ext cx="2668474" cy="1754326"/>
          </a:xfrm>
          <a:prstGeom prst="rect">
            <a:avLst/>
          </a:prstGeom>
          <a:noFill/>
        </p:spPr>
        <p:txBody>
          <a:bodyPr wrap="square">
            <a:spAutoFit/>
          </a:bodyPr>
          <a:lstStyle/>
          <a:p>
            <a:r>
              <a:rPr lang="zh-CN" altLang="en-US" b="0" i="0" dirty="0">
                <a:solidFill>
                  <a:srgbClr val="374151"/>
                </a:solidFill>
                <a:effectLst/>
                <a:latin typeface="Söhne"/>
              </a:rPr>
              <a:t>结果：</a:t>
            </a:r>
            <a:endParaRPr lang="en-US" altLang="zh-CN" b="0" i="0" dirty="0">
              <a:solidFill>
                <a:srgbClr val="374151"/>
              </a:solidFill>
              <a:effectLst/>
              <a:latin typeface="Söhne"/>
            </a:endParaRPr>
          </a:p>
          <a:p>
            <a:r>
              <a:rPr lang="zh-CN" altLang="en-US" b="0" i="0" dirty="0">
                <a:solidFill>
                  <a:srgbClr val="374151"/>
                </a:solidFill>
                <a:effectLst/>
                <a:highlight>
                  <a:srgbClr val="FFFF00"/>
                </a:highlight>
                <a:latin typeface="Söhne"/>
              </a:rPr>
              <a:t>长读长</a:t>
            </a:r>
            <a:r>
              <a:rPr lang="en-US" altLang="zh-CN" b="0" i="0" dirty="0">
                <a:solidFill>
                  <a:srgbClr val="374151"/>
                </a:solidFill>
                <a:effectLst/>
                <a:highlight>
                  <a:srgbClr val="FFFF00"/>
                </a:highlight>
                <a:latin typeface="Söhne"/>
              </a:rPr>
              <a:t>eDNA</a:t>
            </a:r>
            <a:r>
              <a:rPr lang="zh-CN" altLang="en-US" b="0" i="0" dirty="0">
                <a:solidFill>
                  <a:srgbClr val="374151"/>
                </a:solidFill>
                <a:effectLst/>
                <a:highlight>
                  <a:srgbClr val="FFFF00"/>
                </a:highlight>
                <a:latin typeface="Söhne"/>
              </a:rPr>
              <a:t>条形码测序方法应用于在北海的不同地点收集的</a:t>
            </a:r>
            <a:r>
              <a:rPr lang="en-US" altLang="zh-CN" b="0" i="0" dirty="0">
                <a:solidFill>
                  <a:srgbClr val="374151"/>
                </a:solidFill>
                <a:effectLst/>
                <a:highlight>
                  <a:srgbClr val="FFFF00"/>
                </a:highlight>
                <a:latin typeface="Söhne"/>
              </a:rPr>
              <a:t>eDNA</a:t>
            </a:r>
            <a:r>
              <a:rPr lang="zh-CN" altLang="en-US" b="0" i="0" dirty="0">
                <a:solidFill>
                  <a:srgbClr val="374151"/>
                </a:solidFill>
                <a:effectLst/>
                <a:highlight>
                  <a:srgbClr val="FFFF00"/>
                </a:highlight>
                <a:latin typeface="Söhne"/>
              </a:rPr>
              <a:t>样本。获得了特定的鱼类和脊椎动物群落</a:t>
            </a:r>
            <a:endParaRPr lang="zh-CN" altLang="en-US" dirty="0">
              <a:highlight>
                <a:srgbClr val="FFFF00"/>
              </a:highlight>
            </a:endParaRPr>
          </a:p>
        </p:txBody>
      </p:sp>
      <p:sp>
        <p:nvSpPr>
          <p:cNvPr id="8" name="文本框 7">
            <a:extLst>
              <a:ext uri="{FF2B5EF4-FFF2-40B4-BE49-F238E27FC236}">
                <a16:creationId xmlns:a16="http://schemas.microsoft.com/office/drawing/2014/main" id="{5E4E97EF-FB0C-BBB9-F4D1-2AB66E78876D}"/>
              </a:ext>
            </a:extLst>
          </p:cNvPr>
          <p:cNvSpPr txBox="1"/>
          <p:nvPr/>
        </p:nvSpPr>
        <p:spPr>
          <a:xfrm>
            <a:off x="7864120" y="5769554"/>
            <a:ext cx="4004982" cy="954107"/>
          </a:xfrm>
          <a:prstGeom prst="rect">
            <a:avLst/>
          </a:prstGeom>
          <a:noFill/>
        </p:spPr>
        <p:txBody>
          <a:bodyPr wrap="square">
            <a:spAutoFit/>
          </a:bodyPr>
          <a:lstStyle/>
          <a:p>
            <a:r>
              <a:rPr lang="en-US" altLang="zh-CN" sz="2800" b="0" i="0" dirty="0">
                <a:solidFill>
                  <a:srgbClr val="374151"/>
                </a:solidFill>
                <a:effectLst/>
                <a:latin typeface="Söhne"/>
              </a:rPr>
              <a:t>No code </a:t>
            </a:r>
          </a:p>
          <a:p>
            <a:r>
              <a:rPr lang="en-US" altLang="zh-CN" sz="2800" dirty="0">
                <a:solidFill>
                  <a:srgbClr val="374151"/>
                </a:solidFill>
                <a:latin typeface="Söhne"/>
              </a:rPr>
              <a:t>Raw seq data </a:t>
            </a:r>
            <a:r>
              <a:rPr lang="zh-CN" altLang="en-US" sz="2800" dirty="0">
                <a:solidFill>
                  <a:srgbClr val="374151"/>
                </a:solidFill>
                <a:latin typeface="Söhne"/>
              </a:rPr>
              <a:t>受限访问</a:t>
            </a:r>
            <a:endParaRPr lang="zh-CN" altLang="en-US" sz="2800" dirty="0"/>
          </a:p>
        </p:txBody>
      </p:sp>
      <p:sp>
        <p:nvSpPr>
          <p:cNvPr id="13" name="文本框 12">
            <a:extLst>
              <a:ext uri="{FF2B5EF4-FFF2-40B4-BE49-F238E27FC236}">
                <a16:creationId xmlns:a16="http://schemas.microsoft.com/office/drawing/2014/main" id="{FCCA5A16-53CD-7F0A-60D9-7A1340ECAE1D}"/>
              </a:ext>
            </a:extLst>
          </p:cNvPr>
          <p:cNvSpPr txBox="1"/>
          <p:nvPr/>
        </p:nvSpPr>
        <p:spPr>
          <a:xfrm>
            <a:off x="197770" y="212393"/>
            <a:ext cx="5692891" cy="2308324"/>
          </a:xfrm>
          <a:prstGeom prst="rect">
            <a:avLst/>
          </a:prstGeom>
          <a:noFill/>
        </p:spPr>
        <p:txBody>
          <a:bodyPr wrap="square">
            <a:spAutoFit/>
          </a:bodyPr>
          <a:lstStyle/>
          <a:p>
            <a:r>
              <a:rPr lang="en-US" altLang="zh-CN" dirty="0">
                <a:solidFill>
                  <a:schemeClr val="accent4">
                    <a:lumMod val="50000"/>
                  </a:schemeClr>
                </a:solidFill>
                <a:latin typeface="Söhne"/>
              </a:rPr>
              <a:t>Library </a:t>
            </a:r>
            <a:r>
              <a:rPr lang="zh-CN" altLang="en-US" dirty="0">
                <a:solidFill>
                  <a:schemeClr val="accent4">
                    <a:lumMod val="50000"/>
                  </a:schemeClr>
                </a:solidFill>
                <a:latin typeface="Söhne"/>
              </a:rPr>
              <a:t>制备：</a:t>
            </a:r>
            <a:endParaRPr lang="en-US" altLang="zh-CN" dirty="0">
              <a:solidFill>
                <a:schemeClr val="accent4">
                  <a:lumMod val="50000"/>
                </a:schemeClr>
              </a:solidFill>
              <a:latin typeface="Söhne"/>
            </a:endParaRPr>
          </a:p>
          <a:p>
            <a:r>
              <a:rPr lang="zh-CN" altLang="en-US" dirty="0">
                <a:solidFill>
                  <a:schemeClr val="accent4">
                    <a:lumMod val="50000"/>
                  </a:schemeClr>
                </a:solidFill>
                <a:latin typeface="Söhne"/>
              </a:rPr>
              <a:t>样本</a:t>
            </a:r>
            <a:r>
              <a:rPr lang="en-US" altLang="zh-CN" dirty="0">
                <a:solidFill>
                  <a:schemeClr val="accent4">
                    <a:lumMod val="50000"/>
                  </a:schemeClr>
                </a:solidFill>
                <a:latin typeface="Söhne"/>
                <a:sym typeface="Wingdings" panose="05000000000000000000" pitchFamily="2" charset="2"/>
              </a:rPr>
              <a:t>PCR</a:t>
            </a:r>
            <a:r>
              <a:rPr lang="zh-CN" altLang="en-US" dirty="0">
                <a:solidFill>
                  <a:schemeClr val="accent4">
                    <a:lumMod val="50000"/>
                  </a:schemeClr>
                </a:solidFill>
                <a:latin typeface="Söhne"/>
                <a:sym typeface="Wingdings" panose="05000000000000000000" pitchFamily="2" charset="2"/>
              </a:rPr>
              <a:t>扩增</a:t>
            </a:r>
            <a:endParaRPr lang="en-US" altLang="zh-CN" dirty="0">
              <a:solidFill>
                <a:schemeClr val="accent4">
                  <a:lumMod val="50000"/>
                </a:schemeClr>
              </a:solidFill>
              <a:latin typeface="Söhne"/>
              <a:sym typeface="Wingdings" panose="05000000000000000000" pitchFamily="2" charset="2"/>
            </a:endParaRPr>
          </a:p>
          <a:p>
            <a:r>
              <a:rPr lang="en-US" altLang="zh-CN" dirty="0">
                <a:solidFill>
                  <a:schemeClr val="accent4">
                    <a:lumMod val="50000"/>
                  </a:schemeClr>
                </a:solidFill>
                <a:latin typeface="Söhne"/>
                <a:sym typeface="Wingdings" panose="05000000000000000000" pitchFamily="2" charset="2"/>
              </a:rPr>
              <a:t>	</a:t>
            </a:r>
            <a:r>
              <a:rPr lang="zh-CN" altLang="en-US" dirty="0">
                <a:solidFill>
                  <a:schemeClr val="accent4">
                    <a:lumMod val="50000"/>
                  </a:schemeClr>
                </a:solidFill>
                <a:latin typeface="Söhne"/>
                <a:sym typeface="Wingdings" panose="05000000000000000000" pitchFamily="2" charset="2"/>
              </a:rPr>
              <a:t>热启动和</a:t>
            </a:r>
            <a:r>
              <a:rPr lang="en-US" altLang="zh-CN" dirty="0">
                <a:solidFill>
                  <a:schemeClr val="accent4">
                    <a:lumMod val="50000"/>
                  </a:schemeClr>
                </a:solidFill>
                <a:latin typeface="Söhne"/>
                <a:sym typeface="Wingdings" panose="05000000000000000000" pitchFamily="2" charset="2"/>
              </a:rPr>
              <a:t>59</a:t>
            </a:r>
            <a:r>
              <a:rPr lang="zh-CN" altLang="en-US" dirty="0">
                <a:solidFill>
                  <a:schemeClr val="accent4">
                    <a:lumMod val="50000"/>
                  </a:schemeClr>
                </a:solidFill>
                <a:latin typeface="Söhne"/>
                <a:sym typeface="Wingdings" panose="05000000000000000000" pitchFamily="2" charset="2"/>
              </a:rPr>
              <a:t>℃退火</a:t>
            </a:r>
            <a:endParaRPr lang="en-US" altLang="zh-CN" dirty="0">
              <a:solidFill>
                <a:schemeClr val="accent4">
                  <a:lumMod val="50000"/>
                </a:schemeClr>
              </a:solidFill>
              <a:latin typeface="Söhne"/>
              <a:sym typeface="Wingdings" panose="05000000000000000000" pitchFamily="2" charset="2"/>
            </a:endParaRPr>
          </a:p>
          <a:p>
            <a:r>
              <a:rPr lang="en-US" altLang="zh-CN" dirty="0">
                <a:solidFill>
                  <a:schemeClr val="accent4">
                    <a:lumMod val="50000"/>
                  </a:schemeClr>
                </a:solidFill>
                <a:latin typeface="Söhne"/>
                <a:sym typeface="Wingdings" panose="05000000000000000000" pitchFamily="2" charset="2"/>
              </a:rPr>
              <a:t></a:t>
            </a:r>
            <a:r>
              <a:rPr lang="zh-CN" altLang="en-US" i="0" dirty="0">
                <a:solidFill>
                  <a:schemeClr val="accent4">
                    <a:lumMod val="50000"/>
                  </a:schemeClr>
                </a:solidFill>
                <a:effectLst/>
                <a:latin typeface="Söhne"/>
              </a:rPr>
              <a:t>条形码</a:t>
            </a:r>
            <a:r>
              <a:rPr lang="en-US" altLang="zh-CN" i="0" dirty="0">
                <a:solidFill>
                  <a:schemeClr val="accent4">
                    <a:lumMod val="50000"/>
                  </a:schemeClr>
                </a:solidFill>
                <a:effectLst/>
                <a:latin typeface="Söhne"/>
              </a:rPr>
              <a:t>PCR</a:t>
            </a:r>
          </a:p>
          <a:p>
            <a:r>
              <a:rPr lang="en-US" altLang="zh-CN" dirty="0">
                <a:solidFill>
                  <a:schemeClr val="accent4">
                    <a:lumMod val="50000"/>
                  </a:schemeClr>
                </a:solidFill>
                <a:latin typeface="Söhne"/>
              </a:rPr>
              <a:t>	0.3μl PCR</a:t>
            </a:r>
            <a:r>
              <a:rPr lang="zh-CN" altLang="en-US" dirty="0">
                <a:solidFill>
                  <a:schemeClr val="accent4">
                    <a:lumMod val="50000"/>
                  </a:schemeClr>
                </a:solidFill>
                <a:latin typeface="Söhne"/>
              </a:rPr>
              <a:t>条形码引物和</a:t>
            </a:r>
            <a:r>
              <a:rPr lang="en-US" altLang="zh-CN" dirty="0">
                <a:solidFill>
                  <a:schemeClr val="accent4">
                    <a:lumMod val="50000"/>
                  </a:schemeClr>
                </a:solidFill>
                <a:latin typeface="Söhne"/>
              </a:rPr>
              <a:t>10-50ng</a:t>
            </a:r>
            <a:r>
              <a:rPr lang="zh-CN" altLang="en-US" dirty="0">
                <a:solidFill>
                  <a:schemeClr val="accent4">
                    <a:lumMod val="50000"/>
                  </a:schemeClr>
                </a:solidFill>
                <a:latin typeface="Söhne"/>
              </a:rPr>
              <a:t>扩增产物</a:t>
            </a:r>
            <a:endParaRPr lang="en-US" altLang="zh-CN" i="0" dirty="0">
              <a:solidFill>
                <a:schemeClr val="accent4">
                  <a:lumMod val="50000"/>
                </a:schemeClr>
              </a:solidFill>
              <a:effectLst/>
              <a:latin typeface="Söhne"/>
            </a:endParaRPr>
          </a:p>
          <a:p>
            <a:r>
              <a:rPr lang="en-US" altLang="zh-CN" dirty="0">
                <a:solidFill>
                  <a:schemeClr val="accent4">
                    <a:lumMod val="50000"/>
                  </a:schemeClr>
                </a:solidFill>
                <a:latin typeface="Söhne"/>
                <a:sym typeface="Wingdings" panose="05000000000000000000" pitchFamily="2" charset="2"/>
              </a:rPr>
              <a:t> </a:t>
            </a:r>
            <a:r>
              <a:rPr lang="zh-CN" altLang="en-US" i="0" dirty="0">
                <a:solidFill>
                  <a:schemeClr val="accent4">
                    <a:lumMod val="50000"/>
                  </a:schemeClr>
                </a:solidFill>
                <a:effectLst/>
                <a:latin typeface="Söhne"/>
              </a:rPr>
              <a:t>样品池制备和清洗</a:t>
            </a:r>
            <a:endParaRPr lang="en-US" altLang="zh-CN" i="0" dirty="0">
              <a:solidFill>
                <a:schemeClr val="accent4">
                  <a:lumMod val="50000"/>
                </a:schemeClr>
              </a:solidFill>
              <a:effectLst/>
              <a:latin typeface="Söhne"/>
            </a:endParaRPr>
          </a:p>
          <a:p>
            <a:r>
              <a:rPr lang="en-US" altLang="zh-CN" dirty="0">
                <a:solidFill>
                  <a:schemeClr val="accent4">
                    <a:lumMod val="50000"/>
                  </a:schemeClr>
                </a:solidFill>
                <a:latin typeface="Söhne"/>
              </a:rPr>
              <a:t>	Qubit HS </a:t>
            </a:r>
            <a:r>
              <a:rPr lang="zh-CN" altLang="en-US" dirty="0">
                <a:solidFill>
                  <a:schemeClr val="accent4">
                    <a:lumMod val="50000"/>
                  </a:schemeClr>
                </a:solidFill>
                <a:latin typeface="Söhne"/>
              </a:rPr>
              <a:t>试剂盒估计未纯化的条形码</a:t>
            </a:r>
            <a:r>
              <a:rPr lang="en-US" altLang="zh-CN" dirty="0">
                <a:solidFill>
                  <a:schemeClr val="accent4">
                    <a:lumMod val="50000"/>
                  </a:schemeClr>
                </a:solidFill>
                <a:latin typeface="Söhne"/>
              </a:rPr>
              <a:t>PCR</a:t>
            </a:r>
            <a:r>
              <a:rPr lang="zh-CN" altLang="en-US" dirty="0">
                <a:solidFill>
                  <a:schemeClr val="accent4">
                    <a:lumMod val="50000"/>
                  </a:schemeClr>
                </a:solidFill>
                <a:latin typeface="Söhne"/>
              </a:rPr>
              <a:t>产物</a:t>
            </a:r>
            <a:endParaRPr lang="en-US" altLang="zh-CN" dirty="0">
              <a:solidFill>
                <a:schemeClr val="accent4">
                  <a:lumMod val="50000"/>
                </a:schemeClr>
              </a:solidFill>
              <a:latin typeface="Söhne"/>
            </a:endParaRPr>
          </a:p>
          <a:p>
            <a:r>
              <a:rPr lang="en-US" altLang="zh-CN" dirty="0">
                <a:solidFill>
                  <a:schemeClr val="accent4">
                    <a:lumMod val="50000"/>
                  </a:schemeClr>
                </a:solidFill>
                <a:latin typeface="Söhne"/>
              </a:rPr>
              <a:t>	</a:t>
            </a:r>
            <a:r>
              <a:rPr lang="zh-CN" altLang="en-US" dirty="0">
                <a:solidFill>
                  <a:schemeClr val="accent4">
                    <a:lumMod val="50000"/>
                  </a:schemeClr>
                </a:solidFill>
                <a:latin typeface="Söhne"/>
              </a:rPr>
              <a:t>磁珠清洁扩增产物文库</a:t>
            </a:r>
            <a:endParaRPr lang="zh-CN" altLang="en-US" dirty="0">
              <a:solidFill>
                <a:schemeClr val="accent4">
                  <a:lumMod val="50000"/>
                </a:schemeClr>
              </a:solidFill>
            </a:endParaRPr>
          </a:p>
        </p:txBody>
      </p:sp>
      <p:sp>
        <p:nvSpPr>
          <p:cNvPr id="16" name="文本框 15">
            <a:extLst>
              <a:ext uri="{FF2B5EF4-FFF2-40B4-BE49-F238E27FC236}">
                <a16:creationId xmlns:a16="http://schemas.microsoft.com/office/drawing/2014/main" id="{DB88A477-2FC2-F9D8-2AFD-A6BE9A285B04}"/>
              </a:ext>
            </a:extLst>
          </p:cNvPr>
          <p:cNvSpPr txBox="1"/>
          <p:nvPr/>
        </p:nvSpPr>
        <p:spPr>
          <a:xfrm>
            <a:off x="322898" y="3244334"/>
            <a:ext cx="4191350" cy="369332"/>
          </a:xfrm>
          <a:prstGeom prst="rect">
            <a:avLst/>
          </a:prstGeom>
          <a:noFill/>
        </p:spPr>
        <p:txBody>
          <a:bodyPr wrap="square">
            <a:spAutoFit/>
          </a:bodyPr>
          <a:lstStyle/>
          <a:p>
            <a:r>
              <a:rPr lang="zh-CN" altLang="en-US" dirty="0">
                <a:solidFill>
                  <a:srgbClr val="374151"/>
                </a:solidFill>
                <a:latin typeface="Söhne"/>
              </a:rPr>
              <a:t>测序：碱基调用用</a:t>
            </a:r>
            <a:r>
              <a:rPr lang="en-US" altLang="zh-CN" dirty="0">
                <a:solidFill>
                  <a:srgbClr val="374151"/>
                </a:solidFill>
                <a:latin typeface="Söhne"/>
              </a:rPr>
              <a:t>Guppy HAC</a:t>
            </a:r>
            <a:r>
              <a:rPr lang="zh-CN" altLang="en-US" dirty="0">
                <a:solidFill>
                  <a:srgbClr val="374151"/>
                </a:solidFill>
                <a:latin typeface="Söhne"/>
              </a:rPr>
              <a:t>模式</a:t>
            </a:r>
            <a:endParaRPr lang="en-US" altLang="zh-CN" dirty="0">
              <a:solidFill>
                <a:srgbClr val="374151"/>
              </a:solidFill>
              <a:latin typeface="Söhne"/>
            </a:endParaRPr>
          </a:p>
        </p:txBody>
      </p:sp>
      <p:sp>
        <p:nvSpPr>
          <p:cNvPr id="17" name="文本框 16">
            <a:extLst>
              <a:ext uri="{FF2B5EF4-FFF2-40B4-BE49-F238E27FC236}">
                <a16:creationId xmlns:a16="http://schemas.microsoft.com/office/drawing/2014/main" id="{33FC8CA3-49A6-96A3-B6EA-2B3AE44A8471}"/>
              </a:ext>
            </a:extLst>
          </p:cNvPr>
          <p:cNvSpPr txBox="1"/>
          <p:nvPr/>
        </p:nvSpPr>
        <p:spPr>
          <a:xfrm>
            <a:off x="322898" y="4075081"/>
            <a:ext cx="2416492" cy="1477328"/>
          </a:xfrm>
          <a:prstGeom prst="rect">
            <a:avLst/>
          </a:prstGeom>
          <a:noFill/>
        </p:spPr>
        <p:txBody>
          <a:bodyPr wrap="square">
            <a:spAutoFit/>
          </a:bodyPr>
          <a:lstStyle/>
          <a:p>
            <a:r>
              <a:rPr lang="zh-CN" altLang="en-US" dirty="0">
                <a:solidFill>
                  <a:schemeClr val="accent1">
                    <a:lumMod val="75000"/>
                  </a:schemeClr>
                </a:solidFill>
                <a:latin typeface="Söhne"/>
              </a:rPr>
              <a:t>产量：</a:t>
            </a:r>
            <a:endParaRPr lang="en-US" altLang="zh-CN" dirty="0">
              <a:solidFill>
                <a:schemeClr val="accent1">
                  <a:lumMod val="75000"/>
                </a:schemeClr>
              </a:solidFill>
              <a:latin typeface="Söhne"/>
            </a:endParaRPr>
          </a:p>
          <a:p>
            <a:r>
              <a:rPr lang="zh-CN" altLang="en-US" dirty="0">
                <a:solidFill>
                  <a:schemeClr val="accent1">
                    <a:lumMod val="75000"/>
                  </a:schemeClr>
                </a:solidFill>
                <a:latin typeface="Söhne"/>
              </a:rPr>
              <a:t>北海洋样本中</a:t>
            </a:r>
            <a:endParaRPr lang="en-US" altLang="zh-CN" dirty="0">
              <a:solidFill>
                <a:schemeClr val="accent1">
                  <a:lumMod val="75000"/>
                </a:schemeClr>
              </a:solidFill>
              <a:latin typeface="Söhne"/>
            </a:endParaRPr>
          </a:p>
          <a:p>
            <a:r>
              <a:rPr lang="zh-CN" altLang="en-US" dirty="0">
                <a:solidFill>
                  <a:schemeClr val="accent1">
                    <a:lumMod val="75000"/>
                  </a:schemeClr>
                </a:solidFill>
                <a:latin typeface="Söhne"/>
              </a:rPr>
              <a:t>礁地有</a:t>
            </a:r>
            <a:r>
              <a:rPr lang="en-US" altLang="zh-CN" dirty="0">
                <a:solidFill>
                  <a:schemeClr val="accent1">
                    <a:lumMod val="75000"/>
                  </a:schemeClr>
                </a:solidFill>
                <a:latin typeface="Söhne"/>
              </a:rPr>
              <a:t>25-50k reads</a:t>
            </a:r>
          </a:p>
          <a:p>
            <a:r>
              <a:rPr lang="zh-CN" altLang="en-US" dirty="0">
                <a:solidFill>
                  <a:schemeClr val="accent1">
                    <a:lumMod val="75000"/>
                  </a:schemeClr>
                </a:solidFill>
                <a:latin typeface="Söhne"/>
              </a:rPr>
              <a:t>沉船：</a:t>
            </a:r>
            <a:r>
              <a:rPr lang="en-US" altLang="zh-CN" dirty="0">
                <a:solidFill>
                  <a:schemeClr val="accent1">
                    <a:lumMod val="75000"/>
                  </a:schemeClr>
                </a:solidFill>
                <a:latin typeface="Söhne"/>
              </a:rPr>
              <a:t>70-100k reads</a:t>
            </a:r>
          </a:p>
          <a:p>
            <a:endParaRPr lang="en-US" altLang="zh-CN" dirty="0">
              <a:solidFill>
                <a:srgbClr val="374151"/>
              </a:solidFill>
              <a:latin typeface="Söhne"/>
            </a:endParaRPr>
          </a:p>
        </p:txBody>
      </p:sp>
      <p:sp>
        <p:nvSpPr>
          <p:cNvPr id="18" name="文本框 17">
            <a:extLst>
              <a:ext uri="{FF2B5EF4-FFF2-40B4-BE49-F238E27FC236}">
                <a16:creationId xmlns:a16="http://schemas.microsoft.com/office/drawing/2014/main" id="{2C269252-2F92-4230-3A16-8660B9A4E967}"/>
              </a:ext>
            </a:extLst>
          </p:cNvPr>
          <p:cNvSpPr txBox="1"/>
          <p:nvPr/>
        </p:nvSpPr>
        <p:spPr>
          <a:xfrm>
            <a:off x="7198137" y="2673389"/>
            <a:ext cx="1864042" cy="923330"/>
          </a:xfrm>
          <a:prstGeom prst="rect">
            <a:avLst/>
          </a:prstGeom>
          <a:noFill/>
        </p:spPr>
        <p:txBody>
          <a:bodyPr wrap="square">
            <a:spAutoFit/>
          </a:bodyPr>
          <a:lstStyle/>
          <a:p>
            <a:r>
              <a:rPr lang="zh-CN" altLang="en-US" dirty="0">
                <a:solidFill>
                  <a:srgbClr val="374151"/>
                </a:solidFill>
                <a:latin typeface="Söhne"/>
              </a:rPr>
              <a:t>识别情况：</a:t>
            </a:r>
            <a:endParaRPr lang="en-US" altLang="zh-CN" dirty="0">
              <a:solidFill>
                <a:srgbClr val="374151"/>
              </a:solidFill>
              <a:latin typeface="Söhne"/>
            </a:endParaRPr>
          </a:p>
          <a:p>
            <a:r>
              <a:rPr lang="zh-CN" altLang="en-US" dirty="0">
                <a:solidFill>
                  <a:srgbClr val="C00000"/>
                </a:solidFill>
                <a:latin typeface="Söhne"/>
              </a:rPr>
              <a:t>特定地点的鱼类和脊椎动物群落</a:t>
            </a:r>
            <a:endParaRPr lang="en-US" altLang="zh-CN" dirty="0">
              <a:solidFill>
                <a:srgbClr val="C00000"/>
              </a:solidFill>
              <a:latin typeface="Söhne"/>
            </a:endParaRPr>
          </a:p>
        </p:txBody>
      </p:sp>
      <p:sp>
        <p:nvSpPr>
          <p:cNvPr id="2" name="矩形 1">
            <a:extLst>
              <a:ext uri="{FF2B5EF4-FFF2-40B4-BE49-F238E27FC236}">
                <a16:creationId xmlns:a16="http://schemas.microsoft.com/office/drawing/2014/main" id="{BEB50335-5F14-B283-5BE5-183654DD9868}"/>
              </a:ext>
            </a:extLst>
          </p:cNvPr>
          <p:cNvSpPr/>
          <p:nvPr/>
        </p:nvSpPr>
        <p:spPr>
          <a:xfrm>
            <a:off x="7007192" y="596766"/>
            <a:ext cx="3108960" cy="320521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808434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2638</TotalTime>
  <Words>2708</Words>
  <Application>Microsoft Office PowerPoint</Application>
  <PresentationFormat>宽屏</PresentationFormat>
  <Paragraphs>206</Paragraphs>
  <Slides>17</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ElsevierGulliver</vt:lpstr>
      <vt:lpstr>Söhne</vt:lpstr>
      <vt:lpstr>等线</vt:lpstr>
      <vt:lpstr>等线 Light</vt:lpstr>
      <vt:lpstr>Arial</vt:lpstr>
      <vt:lpstr>Georgia</vt:lpstr>
      <vt:lpstr>Source Serif Pro</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思浩 胡</dc:creator>
  <cp:lastModifiedBy>思浩 胡</cp:lastModifiedBy>
  <cp:revision>18</cp:revision>
  <dcterms:created xsi:type="dcterms:W3CDTF">2023-12-18T03:16:39Z</dcterms:created>
  <dcterms:modified xsi:type="dcterms:W3CDTF">2024-01-16T05:20:05Z</dcterms:modified>
</cp:coreProperties>
</file>