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311" r:id="rId4"/>
    <p:sldId id="257" r:id="rId5"/>
    <p:sldId id="258" r:id="rId6"/>
    <p:sldId id="312" r:id="rId7"/>
    <p:sldId id="313" r:id="rId8"/>
    <p:sldId id="262" r:id="rId9"/>
    <p:sldId id="327" r:id="rId10"/>
    <p:sldId id="331" r:id="rId11"/>
    <p:sldId id="268" r:id="rId12"/>
    <p:sldId id="297" r:id="rId13"/>
    <p:sldId id="332" r:id="rId14"/>
    <p:sldId id="314" r:id="rId15"/>
    <p:sldId id="286" r:id="rId16"/>
    <p:sldId id="315" r:id="rId17"/>
    <p:sldId id="316" r:id="rId18"/>
    <p:sldId id="317" r:id="rId19"/>
    <p:sldId id="328" r:id="rId20"/>
    <p:sldId id="321" r:id="rId21"/>
    <p:sldId id="324" r:id="rId22"/>
    <p:sldId id="326" r:id="rId23"/>
    <p:sldId id="319" r:id="rId24"/>
    <p:sldId id="329" r:id="rId25"/>
    <p:sldId id="330" r:id="rId26"/>
    <p:sldId id="260" r:id="rId27"/>
    <p:sldId id="261" r:id="rId28"/>
    <p:sldId id="335" r:id="rId29"/>
    <p:sldId id="336" r:id="rId30"/>
    <p:sldId id="337" r:id="rId31"/>
    <p:sldId id="33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44845-3DC6-4220-A28C-DB0355EDE542}">
          <p14:sldIdLst>
            <p14:sldId id="256"/>
            <p14:sldId id="263"/>
            <p14:sldId id="311"/>
            <p14:sldId id="257"/>
            <p14:sldId id="258"/>
            <p14:sldId id="312"/>
            <p14:sldId id="313"/>
            <p14:sldId id="262"/>
            <p14:sldId id="327"/>
            <p14:sldId id="331"/>
            <p14:sldId id="268"/>
            <p14:sldId id="297"/>
            <p14:sldId id="332"/>
            <p14:sldId id="314"/>
            <p14:sldId id="286"/>
            <p14:sldId id="315"/>
            <p14:sldId id="316"/>
            <p14:sldId id="317"/>
            <p14:sldId id="328"/>
            <p14:sldId id="321"/>
            <p14:sldId id="324"/>
            <p14:sldId id="326"/>
            <p14:sldId id="319"/>
            <p14:sldId id="329"/>
            <p14:sldId id="330"/>
            <p14:sldId id="260"/>
            <p14:sldId id="261"/>
            <p14:sldId id="335"/>
            <p14:sldId id="336"/>
            <p14:sldId id="337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77335" autoAdjust="0"/>
  </p:normalViewPr>
  <p:slideViewPr>
    <p:cSldViewPr snapToGrid="0">
      <p:cViewPr varScale="1">
        <p:scale>
          <a:sx n="56" d="100"/>
          <a:sy n="56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07:03:19.2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07:03:20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07:03:20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  <inkml:trace contextRef="#ctx0" brushRef="#br0" timeOffset="1">0 0,'6'0,"1"0</inkml:trace>
  <inkml:trace contextRef="#ctx0" brushRef="#br0" timeOffset="334.106">63 0,'6'0,"6"0,7 0,7 0,-3 0</inkml:trace>
  <inkml:trace contextRef="#ctx0" brushRef="#br0" timeOffset="335.106">412 0,'6'0,"6"0,2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07:03:19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0,'5'0,"2"0</inkml:trace>
  <inkml:trace contextRef="#ctx0" brushRef="#br0" timeOffset="355.049">159 0,'6'0,"1"0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07:03:21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0,'11'0,"3"0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07:03:22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63,'6'0,"6"0,7 0,1-5,-4-3</inkml:trace>
  <inkml:trace contextRef="#ctx0" brushRef="#br0" timeOffset="328.234">223 0,'5'0,"8"0,6 0,6 0,4 0,-3 0</inkml:trace>
  <inkml:trace contextRef="#ctx0" brushRef="#br0" timeOffset="329.234">477 0,'5'0,"8"0,6 0,1 0</inkml:trace>
  <inkml:trace contextRef="#ctx0" brushRef="#br0" timeOffset="679.373">668 0,'5'0,"7"0,8 0,0 0</inkml:trace>
  <inkml:trace contextRef="#ctx0" brushRef="#br0" timeOffset="680.373">889 0,'6'0,"6"0,8 0,-1 0</inkml:trace>
  <inkml:trace contextRef="#ctx0" brushRef="#br0" timeOffset="1015.844">1017 0,'5'0,"2"0</inkml:trace>
  <inkml:trace contextRef="#ctx0" brushRef="#br0" timeOffset="1016.844">1048 0,'5'0,"8"0,1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7T07:35:39.9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7T07:35:42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7T07:35:47.6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61567-D22C-4819-96CE-06E1AECE72A1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31F8C-6718-4698-85ED-C0C8E00320D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Image SR is ill-posed, since there exists multiple solutions for any LR input, trying to reconstruct the high-frequency info</a:t>
            </a:r>
          </a:p>
          <a:p>
            <a:r>
              <a:rPr lang="en-US" altLang="zh-CN" dirty="0"/>
              <a:t>The main purpose is to restore high frequency details</a:t>
            </a:r>
          </a:p>
          <a:p>
            <a:endParaRPr lang="en-US" altLang="zh-CN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Yu, X., Fernando, B., Hartley, R.,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Porikli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 (2018). Super-resolving very low-resolution face images with supplementary attributes.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IEEE Conference on Computer Vision and Pattern Recognition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 908-917).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module contains a long skip connection and a short skip connection</a:t>
            </a:r>
          </a:p>
          <a:p>
            <a:r>
              <a:rPr lang="en-US" altLang="zh-CN" dirty="0"/>
              <a:t>Too deep a network layer can lead to training difficulties (400 layers)</a:t>
            </a:r>
          </a:p>
          <a:p>
            <a:r>
              <a:rPr lang="en-US" altLang="zh-CN" dirty="0"/>
              <a:t>Long connection: similar to VDSR, because simply add residual blocks will not have good results</a:t>
            </a:r>
          </a:p>
          <a:p>
            <a:r>
              <a:rPr lang="en-US" altLang="zh-CN" dirty="0"/>
              <a:t>Short link: Add skip connection during increasement of Attention block</a:t>
            </a:r>
          </a:p>
          <a:p>
            <a:r>
              <a:rPr lang="en-US" altLang="zh-CN" dirty="0"/>
              <a:t>The low frequency between LR and HR is similar, and skipped with skip connection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94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Induce extra texture/high-frequency details for SR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39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[1] </a:t>
            </a:r>
            <a:r>
              <a:rPr lang="en-US" dirty="0" err="1"/>
              <a:t>Bulat</a:t>
            </a:r>
            <a:r>
              <a:rPr lang="en-US" dirty="0"/>
              <a:t>, A., Yang, J., &amp; </a:t>
            </a:r>
            <a:r>
              <a:rPr lang="en-US" dirty="0" err="1"/>
              <a:t>Tzimiropoulos</a:t>
            </a:r>
            <a:r>
              <a:rPr lang="en-US" dirty="0"/>
              <a:t>, G. (2018). To learn image super-resolution, use a GAN to learn how to do image degradation first. In Proceedings of the European Conference on Computer Vision (ECCV) (pp. 185-200).</a:t>
            </a:r>
          </a:p>
          <a:p>
            <a:r>
              <a:rPr lang="en-US" dirty="0"/>
              <a:t>[2] Zoom to Learn, Learn to Zoom(CVPR2019)</a:t>
            </a:r>
          </a:p>
          <a:p>
            <a:r>
              <a:rPr lang="en-US" dirty="0"/>
              <a:t>[3]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Zhang, K.,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W., &amp; Zhang, L. (2018). Learning a single convolutional super-resolution network for multiple degradations.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IEEE Conference on Computer Vision and Pattern Recognition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 3262-3271).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Dong, C., Loy, C. C., He, K., &amp; Tang, X. (2015). Image super-resolution using deep convolutional networks.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transactions on pattern analysis and machine intelligence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295-307.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Ledig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L.,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Huszár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F., Caballero, J., Cunningham, A., Acosta, A., ... &amp; Shi, W. (2017). Photo-realistic single image super-resolution using a generative adversarial network. In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IEEE conference on computer vision and pattern recognition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 4681-4690).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0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Ledig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C.,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L.,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Huszár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F., Caballero, J., Cunningham, A., Acosta, A., ... &amp; Shi, W. (2017). Photo-realistic single image super-resolution using a generative adversarial network. In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Proceedings of the IEEE conference on computer vision and pattern recognition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(pp. 4681-4690).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5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 that it is possible to recover textures faithful to semantic classes,</a:t>
            </a:r>
          </a:p>
          <a:p>
            <a:r>
              <a:rPr lang="en-US" dirty="0"/>
              <a:t>Specifically, we try to restore the visually ambiguous plant and building pairs using two different CNN models, each of which is specially trained on a plant dataset and a building dataset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58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简单的为特征添加有条件的偏差，不像</a:t>
            </a:r>
            <a:r>
              <a:rPr lang="en-US" altLang="zh-CN" dirty="0"/>
              <a:t>SFT</a:t>
            </a:r>
            <a:r>
              <a:rPr lang="zh-CN" altLang="en-US" dirty="0"/>
              <a:t>一样直接进行仿射变换，</a:t>
            </a:r>
            <a:r>
              <a:rPr lang="en-US" altLang="zh-CN" dirty="0"/>
              <a:t>SFT</a:t>
            </a:r>
            <a:r>
              <a:rPr lang="zh-CN" altLang="en-US" dirty="0"/>
              <a:t>的一种特例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41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如上所述，</a:t>
            </a:r>
            <a:r>
              <a:rPr lang="en-CA" altLang="zh-CN" dirty="0"/>
              <a:t>Res Block</a:t>
            </a:r>
            <a:r>
              <a:rPr lang="zh-CN" altLang="en-US" dirty="0"/>
              <a:t>和</a:t>
            </a:r>
            <a:r>
              <a:rPr lang="en-CA" altLang="zh-CN" dirty="0"/>
              <a:t>Skip Connection</a:t>
            </a:r>
            <a:r>
              <a:rPr lang="zh-CN" altLang="en-US" dirty="0"/>
              <a:t>允许网络的主要部分集中于</a:t>
            </a:r>
            <a:r>
              <a:rPr lang="en-US" altLang="zh-CN" dirty="0"/>
              <a:t>LR</a:t>
            </a:r>
            <a:r>
              <a:rPr lang="zh-CN" altLang="en-US" dirty="0"/>
              <a:t>特征的更多信息性组件。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31F8C-6718-4698-85ED-C0C8E00320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7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7592-9844-49F3-8F0A-03E1C460C9AB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B9D9A-D1FA-4AF7-91B1-574ED7DF42EE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customXml" Target="../ink/ink4.xml"/><Relationship Id="rId12" Type="http://schemas.openxmlformats.org/officeDocument/2006/relationships/image" Target="../media/image2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.hk/citations?user=OSDCB0UAAAAJ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rsonal.ie.cuhk.edu.hk/~ccloy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9.xml"/><Relationship Id="rId5" Type="http://schemas.openxmlformats.org/officeDocument/2006/relationships/image" Target="../media/image34.jpeg"/><Relationship Id="rId10" Type="http://schemas.openxmlformats.org/officeDocument/2006/relationships/customXml" Target="../ink/ink8.xml"/><Relationship Id="rId4" Type="http://schemas.openxmlformats.org/officeDocument/2006/relationships/image" Target="../media/image33.jpe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xpl/RecentIssue.jsp?punumber=7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Single Image </a:t>
            </a:r>
            <a:br>
              <a:rPr lang="en-US" altLang="zh-CN"/>
            </a:br>
            <a:r>
              <a:rPr lang="en-US" altLang="zh-CN"/>
              <a:t>Super </a:t>
            </a:r>
            <a:r>
              <a:rPr lang="en-US" altLang="zh-CN" dirty="0"/>
              <a:t>Resolution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6734" y="4079875"/>
            <a:ext cx="9144000" cy="1655762"/>
          </a:xfrm>
        </p:spPr>
        <p:txBody>
          <a:bodyPr/>
          <a:lstStyle/>
          <a:p>
            <a:r>
              <a:rPr lang="en-US" altLang="zh-CN" dirty="0"/>
              <a:t>Gabriel Yuan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39005-2511-4402-A3D4-224D0F9B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Photo-Realistic Single Image Super-Resolution Using a Generative Adversarial Network</a:t>
            </a:r>
            <a:endParaRPr lang="en-CA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D4071-E385-464F-BF1C-F42B8153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Christian </a:t>
            </a:r>
            <a:r>
              <a:rPr lang="en-CA" dirty="0" err="1"/>
              <a:t>Ledig</a:t>
            </a:r>
            <a:r>
              <a:rPr lang="en-CA" dirty="0"/>
              <a:t> et al </a:t>
            </a:r>
          </a:p>
          <a:p>
            <a:r>
              <a:rPr lang="en-CA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55698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SRGAN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 Loss</a:t>
            </a:r>
            <a:r>
              <a:rPr lang="zh-CN" altLang="en-US" dirty="0"/>
              <a:t>：</a:t>
            </a:r>
            <a:endParaRPr lang="en-CA" altLang="zh-CN" dirty="0"/>
          </a:p>
          <a:p>
            <a:endParaRPr lang="en-US" altLang="zh-CN" dirty="0"/>
          </a:p>
          <a:p>
            <a:r>
              <a:rPr lang="en-US" altLang="zh-CN" dirty="0"/>
              <a:t>Perceptual Loss</a:t>
            </a:r>
            <a:r>
              <a:rPr lang="zh-CN" altLang="en-US" dirty="0"/>
              <a:t>：</a:t>
            </a:r>
            <a:endParaRPr lang="en-CA" altLang="zh-CN" dirty="0"/>
          </a:p>
          <a:p>
            <a:endParaRPr lang="en-CA" altLang="zh-CN" dirty="0"/>
          </a:p>
          <a:p>
            <a:endParaRPr lang="en-CA" altLang="zh-CN" dirty="0"/>
          </a:p>
          <a:p>
            <a:endParaRPr lang="en-CA" altLang="zh-CN" dirty="0"/>
          </a:p>
          <a:p>
            <a:r>
              <a:rPr lang="en-US" dirty="0"/>
              <a:t>With </a:t>
            </a:r>
            <a:r>
              <a:rPr lang="en-US" dirty="0" err="1"/>
              <a:t>φi,j</a:t>
            </a:r>
            <a:r>
              <a:rPr lang="en-US" dirty="0"/>
              <a:t> we indicate the feature map obtained by the j-</a:t>
            </a:r>
            <a:r>
              <a:rPr lang="en-US" dirty="0" err="1"/>
              <a:t>th</a:t>
            </a:r>
            <a:r>
              <a:rPr lang="en-US" dirty="0"/>
              <a:t> convolution (after activation) before the </a:t>
            </a:r>
            <a:r>
              <a:rPr lang="en-US" dirty="0" err="1"/>
              <a:t>i-th</a:t>
            </a:r>
            <a:r>
              <a:rPr lang="en-US" dirty="0"/>
              <a:t> </a:t>
            </a:r>
            <a:r>
              <a:rPr lang="en-US" dirty="0" err="1"/>
              <a:t>maxpooling</a:t>
            </a:r>
            <a:r>
              <a:rPr lang="en-US" dirty="0"/>
              <a:t> layer within the VGG19 network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17" y="3056138"/>
            <a:ext cx="4763316" cy="1305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708" y="1181178"/>
            <a:ext cx="4972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0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SRGAN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786"/>
            <a:ext cx="9565640" cy="49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F570-DE2B-45BC-92D8-EE2AEE26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9FB4-3CA8-418D-AED6-170E60D9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Simply using MSE loss function will occur over-smooth problem though the metrics are high but the visual quality is not satisfying</a:t>
            </a:r>
          </a:p>
          <a:p>
            <a:endParaRPr lang="en-CA" dirty="0"/>
          </a:p>
          <a:p>
            <a:r>
              <a:rPr lang="en-CA" dirty="0"/>
              <a:t>Needs a pretrained model, unlike the tradition G</a:t>
            </a:r>
            <a:r>
              <a:rPr lang="en-US" altLang="zh-CN" dirty="0"/>
              <a:t>AN you’d better not balance the G and D. In SRGAN, it is essential to pretrain a MSE oriented model and the fine tune with the discriminator.</a:t>
            </a:r>
          </a:p>
          <a:p>
            <a:endParaRPr lang="en-US" dirty="0"/>
          </a:p>
          <a:p>
            <a:r>
              <a:rPr lang="en-US" dirty="0"/>
              <a:t>Weight for D should not be too big, 5e-3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4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39005-2511-4402-A3D4-224D0F9B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Recovering Realistic Texture in Image Super-resolution by Deep Spatial Feature Transform</a:t>
            </a:r>
            <a:endParaRPr lang="en-CA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D4071-E385-464F-BF1C-F42B8153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Xintao</a:t>
            </a:r>
            <a:r>
              <a:rPr lang="en-CA" dirty="0"/>
              <a:t> Wang                  </a:t>
            </a:r>
            <a:r>
              <a:rPr lang="en-CA" dirty="0" err="1"/>
              <a:t>Ke</a:t>
            </a:r>
            <a:r>
              <a:rPr lang="en-CA" dirty="0"/>
              <a:t> Yu</a:t>
            </a:r>
          </a:p>
          <a:p>
            <a:r>
              <a:rPr lang="en-CA" dirty="0"/>
              <a:t>CUHK - </a:t>
            </a:r>
            <a:r>
              <a:rPr lang="en-CA" dirty="0" err="1"/>
              <a:t>SenseTime</a:t>
            </a:r>
            <a:r>
              <a:rPr lang="en-CA" dirty="0"/>
              <a:t> Joint Lab , </a:t>
            </a:r>
            <a:r>
              <a:rPr lang="en-CA" dirty="0" err="1"/>
              <a:t>SenseTime</a:t>
            </a:r>
            <a:r>
              <a:rPr lang="en-CA" dirty="0"/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400096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</a:t>
            </a:r>
            <a:r>
              <a:rPr lang="en-CA" altLang="zh-CN" dirty="0"/>
              <a:t>/</a:t>
            </a:r>
            <a:r>
              <a:rPr lang="en-US" altLang="zh-CN" dirty="0"/>
              <a:t>Prior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 face super-resolution, the researchers used Heat maps [9] (learned by neural networks), face high-dimensional features [19] to reconstruct extremely blurred LR images.</a:t>
            </a:r>
          </a:p>
          <a:p>
            <a:endParaRPr lang="en-US" altLang="zh-CN" dirty="0"/>
          </a:p>
          <a:p>
            <a:r>
              <a:rPr lang="en-US" altLang="zh-CN" dirty="0"/>
              <a:t>For the license plate/text super-resolution, the best semantic feature is his string, [11] using the recognized string as a condition in the CGAN to generate a high-definition license plate.</a:t>
            </a:r>
          </a:p>
          <a:p>
            <a:endParaRPr lang="en-US" altLang="zh-CN" dirty="0"/>
          </a:p>
          <a:p>
            <a:r>
              <a:rPr lang="en-US" altLang="zh-CN" dirty="0"/>
              <a:t>In order to be able to integrate features into the neural network, the Encoder-Decoder structure is commonly used.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8C25-0F0C-4CB5-8919-4D1A3749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Semantic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415E-2C15-46CB-9A2A-67CBF394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recover textures faithful to semantic classes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26618-EF46-4BC0-B3EA-4CB0B568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81" y="2201879"/>
            <a:ext cx="5883099" cy="43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5847-A22A-49CD-9878-D5FB9B48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Feature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DB0D2-1176-4D16-BC17-57F0C045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71" y="1390269"/>
            <a:ext cx="4633730" cy="600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D6DA0-0F79-4935-8C21-32AC0534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20" y="1900249"/>
            <a:ext cx="9925560" cy="4172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CB669-AA9B-4017-B2CA-73B50981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901" y="1386911"/>
            <a:ext cx="3141523" cy="6008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B863B79-5904-4B49-88EB-F916E8A056CF}"/>
              </a:ext>
            </a:extLst>
          </p:cNvPr>
          <p:cNvSpPr/>
          <p:nvPr/>
        </p:nvSpPr>
        <p:spPr>
          <a:xfrm>
            <a:off x="5766950" y="1540479"/>
            <a:ext cx="566473" cy="359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81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D6AC-ADD6-4077-B228-5818886C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151B-FB9F-4C6F-9282-BED7F1A7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7" y="1413401"/>
            <a:ext cx="10515600" cy="4351338"/>
          </a:xfrm>
        </p:spPr>
        <p:txBody>
          <a:bodyPr/>
          <a:lstStyle/>
          <a:p>
            <a:r>
              <a:rPr lang="en-CA" dirty="0"/>
              <a:t>References to provide texture information</a:t>
            </a:r>
          </a:p>
          <a:p>
            <a:r>
              <a:rPr lang="en-CA" dirty="0"/>
              <a:t>There are alternative ways to introduce categorical priors.</a:t>
            </a:r>
          </a:p>
          <a:p>
            <a:pPr lvl="1"/>
            <a:r>
              <a:rPr lang="en-CA" dirty="0"/>
              <a:t>Brute-force reconstruct each region with specific model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Concatenate the segment with LR</a:t>
            </a:r>
          </a:p>
          <a:p>
            <a:pPr lvl="1"/>
            <a:r>
              <a:rPr lang="en-CA" dirty="0"/>
              <a:t>Concatenate the segment with feature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BCD5-A0A5-4416-B64D-846B5C87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76" y="3283776"/>
            <a:ext cx="1041454" cy="7810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EEA4ED-2C85-4165-B845-F26DDC3114D7}"/>
              </a:ext>
            </a:extLst>
          </p:cNvPr>
          <p:cNvCxnSpPr/>
          <p:nvPr/>
        </p:nvCxnSpPr>
        <p:spPr>
          <a:xfrm flipV="1">
            <a:off x="4113196" y="2998381"/>
            <a:ext cx="375385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39D7E1-6AB3-4D4C-A032-C69EEB709002}"/>
              </a:ext>
            </a:extLst>
          </p:cNvPr>
          <p:cNvCxnSpPr>
            <a:cxnSpLocks/>
          </p:cNvCxnSpPr>
          <p:nvPr/>
        </p:nvCxnSpPr>
        <p:spPr>
          <a:xfrm>
            <a:off x="4113196" y="3692296"/>
            <a:ext cx="47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F4F431-58A4-4E83-B884-A4C8E2D8F397}"/>
              </a:ext>
            </a:extLst>
          </p:cNvPr>
          <p:cNvCxnSpPr>
            <a:cxnSpLocks/>
          </p:cNvCxnSpPr>
          <p:nvPr/>
        </p:nvCxnSpPr>
        <p:spPr>
          <a:xfrm>
            <a:off x="4113196" y="4116797"/>
            <a:ext cx="464421" cy="20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3818C-015C-442E-AAE2-F32A57711DC1}"/>
              </a:ext>
            </a:extLst>
          </p:cNvPr>
          <p:cNvSpPr/>
          <p:nvPr/>
        </p:nvSpPr>
        <p:spPr>
          <a:xfrm>
            <a:off x="3195588" y="3210137"/>
            <a:ext cx="664143" cy="90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BA53E-19D5-4FB5-9650-B7C368E5E041}"/>
              </a:ext>
            </a:extLst>
          </p:cNvPr>
          <p:cNvSpPr/>
          <p:nvPr/>
        </p:nvSpPr>
        <p:spPr>
          <a:xfrm>
            <a:off x="4742046" y="2767663"/>
            <a:ext cx="946485" cy="3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CD6EB-5AE3-4344-9DA4-7E5B35196D58}"/>
              </a:ext>
            </a:extLst>
          </p:cNvPr>
          <p:cNvSpPr/>
          <p:nvPr/>
        </p:nvSpPr>
        <p:spPr>
          <a:xfrm>
            <a:off x="4800600" y="3483192"/>
            <a:ext cx="946485" cy="3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8AD170-2434-4425-8ADB-B4830323EAF4}"/>
              </a:ext>
            </a:extLst>
          </p:cNvPr>
          <p:cNvSpPr/>
          <p:nvPr/>
        </p:nvSpPr>
        <p:spPr>
          <a:xfrm>
            <a:off x="4831082" y="4116796"/>
            <a:ext cx="946485" cy="3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09411A-3A64-4ED7-A58E-8B03B8CB6A29}"/>
              </a:ext>
            </a:extLst>
          </p:cNvPr>
          <p:cNvCxnSpPr/>
          <p:nvPr/>
        </p:nvCxnSpPr>
        <p:spPr>
          <a:xfrm flipV="1">
            <a:off x="6003758" y="4064866"/>
            <a:ext cx="375385" cy="21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AB683-FE2A-4ED9-8B89-76551A2D1029}"/>
              </a:ext>
            </a:extLst>
          </p:cNvPr>
          <p:cNvCxnSpPr>
            <a:cxnSpLocks/>
          </p:cNvCxnSpPr>
          <p:nvPr/>
        </p:nvCxnSpPr>
        <p:spPr>
          <a:xfrm>
            <a:off x="6003758" y="3589070"/>
            <a:ext cx="4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B2A885-F13E-44DC-938F-F2A3AA9E9E22}"/>
              </a:ext>
            </a:extLst>
          </p:cNvPr>
          <p:cNvCxnSpPr>
            <a:cxnSpLocks/>
          </p:cNvCxnSpPr>
          <p:nvPr/>
        </p:nvCxnSpPr>
        <p:spPr>
          <a:xfrm>
            <a:off x="5954427" y="2931794"/>
            <a:ext cx="474045" cy="20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2817720-0BE4-44C8-884D-9FC35EB97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0" y="3323005"/>
            <a:ext cx="1085906" cy="79379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1C52AC-12AE-4C5E-A95E-5DAB6CCAA2D2}"/>
              </a:ext>
            </a:extLst>
          </p:cNvPr>
          <p:cNvSpPr/>
          <p:nvPr/>
        </p:nvSpPr>
        <p:spPr>
          <a:xfrm>
            <a:off x="6636137" y="3238966"/>
            <a:ext cx="664143" cy="90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55773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39005-2511-4402-A3D4-224D0F9B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Image Super-Resolution Using Very Deep Residual Channel Attention Networks</a:t>
            </a:r>
            <a:endParaRPr lang="en-CA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D4071-E385-464F-BF1C-F42B8153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Yulun</a:t>
            </a:r>
            <a:r>
              <a:rPr lang="en-CA" dirty="0"/>
              <a:t> Zhang , </a:t>
            </a:r>
            <a:r>
              <a:rPr lang="en-CA" dirty="0" err="1"/>
              <a:t>Kunpeng</a:t>
            </a:r>
            <a:r>
              <a:rPr lang="en-CA" dirty="0"/>
              <a:t> Li</a:t>
            </a:r>
          </a:p>
          <a:p>
            <a:r>
              <a:rPr lang="en-CA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25338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degradation model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33" y="1709843"/>
            <a:ext cx="2600002" cy="592746"/>
          </a:xfrm>
          <a:prstGeom prst="rect">
            <a:avLst/>
          </a:prstGeom>
        </p:spPr>
      </p:pic>
      <p:pic>
        <p:nvPicPr>
          <p:cNvPr id="7" name="Picture 6" descr="A group of pink flowers&#10;&#10;Description automatically generated">
            <a:extLst>
              <a:ext uri="{FF2B5EF4-FFF2-40B4-BE49-F238E27FC236}">
                <a16:creationId xmlns:a16="http://schemas.microsoft.com/office/drawing/2014/main" id="{FAEB4A10-B276-45F8-BB31-DF00756EF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4" y="3347221"/>
            <a:ext cx="2130469" cy="1466264"/>
          </a:xfrm>
          <a:prstGeom prst="rect">
            <a:avLst/>
          </a:prstGeom>
        </p:spPr>
      </p:pic>
      <p:pic>
        <p:nvPicPr>
          <p:cNvPr id="8" name="Picture 7" descr="A group of pink flowers&#10;&#10;Description automatically generated">
            <a:extLst>
              <a:ext uri="{FF2B5EF4-FFF2-40B4-BE49-F238E27FC236}">
                <a16:creationId xmlns:a16="http://schemas.microsoft.com/office/drawing/2014/main" id="{6361D21A-5CDF-41F0-88FF-790511C81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66" y="2856441"/>
            <a:ext cx="3556667" cy="2447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DCAD36-A06E-4D21-9B0D-BFB31B698F2C}"/>
              </a:ext>
            </a:extLst>
          </p:cNvPr>
          <p:cNvSpPr/>
          <p:nvPr/>
        </p:nvSpPr>
        <p:spPr>
          <a:xfrm>
            <a:off x="4136933" y="3429000"/>
            <a:ext cx="2600002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CNN</a:t>
            </a:r>
            <a:endParaRPr lang="en-CA" sz="28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106CC0-9452-4EA3-82DF-31628D744136}"/>
              </a:ext>
            </a:extLst>
          </p:cNvPr>
          <p:cNvSpPr/>
          <p:nvPr/>
        </p:nvSpPr>
        <p:spPr>
          <a:xfrm>
            <a:off x="3356975" y="3779729"/>
            <a:ext cx="513567" cy="6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D67FDA-3926-4681-ABC8-B48DD8307F68}"/>
              </a:ext>
            </a:extLst>
          </p:cNvPr>
          <p:cNvSpPr/>
          <p:nvPr/>
        </p:nvSpPr>
        <p:spPr>
          <a:xfrm>
            <a:off x="7448001" y="3779729"/>
            <a:ext cx="513567" cy="6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97AA9-9DFB-45DE-8BAD-08774FE8DDDF}"/>
              </a:ext>
            </a:extLst>
          </p:cNvPr>
          <p:cNvSpPr txBox="1"/>
          <p:nvPr/>
        </p:nvSpPr>
        <p:spPr>
          <a:xfrm>
            <a:off x="853928" y="5426468"/>
            <a:ext cx="1079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LR                                                                                         HR</a:t>
            </a:r>
            <a:endParaRPr lang="en-CA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7B8B6F-65AE-4199-B542-81BC9B36D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662" y="1643320"/>
            <a:ext cx="4431063" cy="75811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98DE59-9E42-4571-B2FD-0AB0A801B672}"/>
              </a:ext>
            </a:extLst>
          </p:cNvPr>
          <p:cNvSpPr/>
          <p:nvPr/>
        </p:nvSpPr>
        <p:spPr>
          <a:xfrm>
            <a:off x="6854473" y="1709843"/>
            <a:ext cx="513567" cy="6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39BB04-950B-4248-AFB4-195E18B230C0}"/>
              </a:ext>
            </a:extLst>
          </p:cNvPr>
          <p:cNvSpPr/>
          <p:nvPr/>
        </p:nvSpPr>
        <p:spPr>
          <a:xfrm>
            <a:off x="10910170" y="1690688"/>
            <a:ext cx="927555" cy="611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Channel Attention </a:t>
            </a:r>
            <a:r>
              <a:rPr lang="en-US" altLang="zh-CN" dirty="0"/>
              <a:t>Mechanism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Channel-wise attention: Features in different channels should be treated separately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Residual Channel-wise attention(RCA)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0E50F-4D1D-43F4-9E95-B79E64FBC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709" y="2260002"/>
            <a:ext cx="6750397" cy="1835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8EB30-F609-403E-9CDD-1A115997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00" y="4795147"/>
            <a:ext cx="5321573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in Residual(RIR)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RIR block, has a long skip connection to bypass low-frequency information.</a:t>
            </a:r>
          </a:p>
          <a:p>
            <a:r>
              <a:rPr lang="en-CA" dirty="0"/>
              <a:t>Force the network pay attention on the informative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69" y="3151470"/>
            <a:ext cx="9884079" cy="37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2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99"/>
            <a:ext cx="10515600" cy="1325563"/>
          </a:xfrm>
        </p:spPr>
        <p:txBody>
          <a:bodyPr/>
          <a:lstStyle/>
          <a:p>
            <a:r>
              <a:rPr lang="en-US" dirty="0"/>
              <a:t>Improvement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162"/>
            <a:ext cx="10515600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4775D-70D2-4A12-9485-4E86B0DD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70" y="1053978"/>
            <a:ext cx="8350679" cy="2375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EF33A-E5E2-4476-B917-45884180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70" y="3646662"/>
            <a:ext cx="8306227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53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39005-2511-4402-A3D4-224D0F9B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Image Super-Resolution by Neural Texture Transfer, </a:t>
            </a:r>
            <a:endParaRPr lang="en-CA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D4071-E385-464F-BF1C-F42B8153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Zhifei</a:t>
            </a:r>
            <a:r>
              <a:rPr lang="en-CA" dirty="0"/>
              <a:t> Zhang </a:t>
            </a:r>
          </a:p>
          <a:p>
            <a:r>
              <a:rPr lang="en-CA" dirty="0"/>
              <a:t>Adobe</a:t>
            </a:r>
          </a:p>
        </p:txBody>
      </p:sp>
    </p:spTree>
    <p:extLst>
      <p:ext uri="{BB962C8B-B14F-4D97-AF65-F5344CB8AC3E}">
        <p14:creationId xmlns:p14="http://schemas.microsoft.com/office/powerpoint/2010/main" val="176509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EC93-5FBF-4FF9-892B-874BBC2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transfer the details from reference to LR?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216BC-5046-4821-AB28-5C283012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doing the swapping operation between </a:t>
            </a:r>
            <a:r>
              <a:rPr lang="en-CA" dirty="0" err="1"/>
              <a:t>upsampled</a:t>
            </a:r>
            <a:r>
              <a:rPr lang="en-CA" dirty="0"/>
              <a:t> LR and reference image</a:t>
            </a:r>
          </a:p>
          <a:p>
            <a:r>
              <a:rPr lang="en-CA" dirty="0"/>
              <a:t>Could be implemented efficiently by convolution operation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A5BA9-AE66-49D1-838C-A11990CD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74" y="3560568"/>
            <a:ext cx="3655786" cy="717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40746-F55D-4CE8-91C8-C83ED12E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4" y="4413489"/>
            <a:ext cx="2844946" cy="63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A04CEF-3F25-48C4-B6B4-7F7AAD12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74" y="5284933"/>
            <a:ext cx="4146763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63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43F0-A7E0-4771-B414-BEC00454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Style Transfer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6E52-4280-4E29-A0EB-D681A4D3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DE891-40D7-440B-813B-F6FAF7DF55D1}"/>
              </a:ext>
            </a:extLst>
          </p:cNvPr>
          <p:cNvSpPr/>
          <p:nvPr/>
        </p:nvSpPr>
        <p:spPr>
          <a:xfrm>
            <a:off x="3368985" y="1553924"/>
            <a:ext cx="186309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A2EB2-CD21-4416-B347-5F732A413C1E}"/>
              </a:ext>
            </a:extLst>
          </p:cNvPr>
          <p:cNvSpPr/>
          <p:nvPr/>
        </p:nvSpPr>
        <p:spPr>
          <a:xfrm>
            <a:off x="6356025" y="1553924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4FB4B-3E4C-457D-A109-0C871E71B475}"/>
              </a:ext>
            </a:extLst>
          </p:cNvPr>
          <p:cNvSpPr/>
          <p:nvPr/>
        </p:nvSpPr>
        <p:spPr>
          <a:xfrm>
            <a:off x="6356025" y="1574721"/>
            <a:ext cx="42291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D1CD4-6BDA-459C-A8E0-DB74020B7363}"/>
              </a:ext>
            </a:extLst>
          </p:cNvPr>
          <p:cNvCxnSpPr/>
          <p:nvPr/>
        </p:nvCxnSpPr>
        <p:spPr>
          <a:xfrm flipV="1">
            <a:off x="4036695" y="1143000"/>
            <a:ext cx="3038475" cy="6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606DAA-FAC7-4178-A6E8-FE766A72518F}"/>
              </a:ext>
            </a:extLst>
          </p:cNvPr>
          <p:cNvSpPr txBox="1"/>
          <p:nvPr/>
        </p:nvSpPr>
        <p:spPr>
          <a:xfrm>
            <a:off x="7286624" y="958334"/>
            <a:ext cx="32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Convolution Kernel, total is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ECE80-FD71-486E-88A3-AE8FA88B0B8F}"/>
              </a:ext>
            </a:extLst>
          </p:cNvPr>
          <p:cNvSpPr/>
          <p:nvPr/>
        </p:nvSpPr>
        <p:spPr>
          <a:xfrm>
            <a:off x="3368985" y="1574721"/>
            <a:ext cx="42291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42DE6-ACA4-43A2-8E4C-14721EE4A43F}"/>
              </a:ext>
            </a:extLst>
          </p:cNvPr>
          <p:cNvSpPr/>
          <p:nvPr/>
        </p:nvSpPr>
        <p:spPr>
          <a:xfrm>
            <a:off x="4809165" y="2788364"/>
            <a:ext cx="42291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C4B1B00-0723-4BB9-BAD3-8AF2EDDEE392}"/>
                  </a:ext>
                </a:extLst>
              </p14:cNvPr>
              <p14:cNvContentPartPr/>
              <p14:nvPr/>
            </p14:nvContentPartPr>
            <p14:xfrm>
              <a:off x="3913905" y="178243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C4B1B00-0723-4BB9-BAD3-8AF2EDDEE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905" y="17644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5081345-6160-4075-892F-81F5F01D82DE}"/>
                  </a:ext>
                </a:extLst>
              </p14:cNvPr>
              <p14:cNvContentPartPr/>
              <p14:nvPr/>
            </p14:nvContentPartPr>
            <p14:xfrm>
              <a:off x="4610865" y="180511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5081345-6160-4075-892F-81F5F01D8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3225" y="178711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992CE34-82F8-4D87-94A2-F6B2A3DACDE0}"/>
                  </a:ext>
                </a:extLst>
              </p14:cNvPr>
              <p14:cNvContentPartPr/>
              <p14:nvPr/>
            </p14:nvContentPartPr>
            <p14:xfrm>
              <a:off x="4348065" y="1805114"/>
              <a:ext cx="16020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992CE34-82F8-4D87-94A2-F6B2A3DAC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0065" y="1787114"/>
                <a:ext cx="195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4D365CD-6B48-4409-9DF2-25158BE3AD67}"/>
                  </a:ext>
                </a:extLst>
              </p14:cNvPr>
              <p14:cNvContentPartPr/>
              <p14:nvPr/>
            </p14:nvContentPartPr>
            <p14:xfrm>
              <a:off x="4096425" y="1782434"/>
              <a:ext cx="6228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4D365CD-6B48-4409-9DF2-25158BE3AD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8682" y="1764434"/>
                <a:ext cx="98127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4A16B38-FA65-467D-B49F-392D552C215A}"/>
                  </a:ext>
                </a:extLst>
              </p14:cNvPr>
              <p14:cNvContentPartPr/>
              <p14:nvPr/>
            </p14:nvContentPartPr>
            <p14:xfrm>
              <a:off x="4199385" y="3039554"/>
              <a:ext cx="9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4A16B38-FA65-467D-B49F-392D552C21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1745" y="3021554"/>
                <a:ext cx="45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368048F-8D86-4B31-95D5-B66B687A0D2D}"/>
                  </a:ext>
                </a:extLst>
              </p14:cNvPr>
              <p14:cNvContentPartPr/>
              <p14:nvPr/>
            </p14:nvContentPartPr>
            <p14:xfrm>
              <a:off x="4370745" y="3016874"/>
              <a:ext cx="389160" cy="23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368048F-8D86-4B31-95D5-B66B687A0D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52745" y="2998874"/>
                <a:ext cx="424800" cy="586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6B3C8028-06B6-46FD-847F-AA078D2D91E7}"/>
              </a:ext>
            </a:extLst>
          </p:cNvPr>
          <p:cNvSpPr/>
          <p:nvPr/>
        </p:nvSpPr>
        <p:spPr>
          <a:xfrm>
            <a:off x="915960" y="3720623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7EF303-03B2-44BE-AA3A-C278218E54CD}"/>
              </a:ext>
            </a:extLst>
          </p:cNvPr>
          <p:cNvSpPr txBox="1"/>
          <p:nvPr/>
        </p:nvSpPr>
        <p:spPr>
          <a:xfrm>
            <a:off x="1664280" y="6219238"/>
            <a:ext cx="32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Channel is 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9FA5A58-AA88-4A5D-A769-D8FE9C5B245D}"/>
              </a:ext>
            </a:extLst>
          </p:cNvPr>
          <p:cNvSpPr/>
          <p:nvPr/>
        </p:nvSpPr>
        <p:spPr>
          <a:xfrm>
            <a:off x="1100475" y="3978275"/>
            <a:ext cx="42291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60A755-F033-41CF-B37B-BEDA906EB556}"/>
              </a:ext>
            </a:extLst>
          </p:cNvPr>
          <p:cNvSpPr/>
          <p:nvPr/>
        </p:nvSpPr>
        <p:spPr>
          <a:xfrm>
            <a:off x="1068360" y="3873023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90F269-7512-449D-8C30-1902EAD8FBED}"/>
              </a:ext>
            </a:extLst>
          </p:cNvPr>
          <p:cNvSpPr/>
          <p:nvPr/>
        </p:nvSpPr>
        <p:spPr>
          <a:xfrm>
            <a:off x="1220760" y="4025423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D8C8D4-2696-4588-8D23-90B3BBE44011}"/>
              </a:ext>
            </a:extLst>
          </p:cNvPr>
          <p:cNvSpPr/>
          <p:nvPr/>
        </p:nvSpPr>
        <p:spPr>
          <a:xfrm>
            <a:off x="1373160" y="4177823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72212F-3AFD-4A33-996E-0A0E6C264F57}"/>
              </a:ext>
            </a:extLst>
          </p:cNvPr>
          <p:cNvSpPr/>
          <p:nvPr/>
        </p:nvSpPr>
        <p:spPr>
          <a:xfrm>
            <a:off x="1525560" y="4330223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7AD203-98DC-4CA8-9314-E47F23D44023}"/>
              </a:ext>
            </a:extLst>
          </p:cNvPr>
          <p:cNvSpPr/>
          <p:nvPr/>
        </p:nvSpPr>
        <p:spPr>
          <a:xfrm>
            <a:off x="1677960" y="4482623"/>
            <a:ext cx="186309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902B34-37F4-420B-A831-30338AA48D47}"/>
              </a:ext>
            </a:extLst>
          </p:cNvPr>
          <p:cNvSpPr/>
          <p:nvPr/>
        </p:nvSpPr>
        <p:spPr>
          <a:xfrm>
            <a:off x="1868625" y="4629466"/>
            <a:ext cx="42291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9C29327-B00B-44C1-B1C4-9C4F07B64578}"/>
              </a:ext>
            </a:extLst>
          </p:cNvPr>
          <p:cNvSpPr/>
          <p:nvPr/>
        </p:nvSpPr>
        <p:spPr>
          <a:xfrm>
            <a:off x="4756785" y="4629466"/>
            <a:ext cx="1541145" cy="691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85177CA-BC3E-4EEB-A21C-2ABC7FFB5519}"/>
              </a:ext>
            </a:extLst>
          </p:cNvPr>
          <p:cNvSpPr/>
          <p:nvPr/>
        </p:nvSpPr>
        <p:spPr>
          <a:xfrm>
            <a:off x="7271384" y="4195126"/>
            <a:ext cx="1863090" cy="160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492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9B989C4-AB1F-48DC-B21B-2EF7B991D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  <a:endParaRPr lang="en-CA" altLang="zh-CN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B6203546-2526-4B57-B2E1-05AE21BB7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1. </a:t>
            </a:r>
            <a:r>
              <a:rPr lang="zh-CN" altLang="en-US" sz="2000"/>
              <a:t>如何引入先验知识：人脸场景中可以引入热力图，高维语义特征向量；车牌超分可以引入车牌字符串信息；</a:t>
            </a:r>
            <a:r>
              <a:rPr lang="en-CA" altLang="zh-CN" sz="2000"/>
              <a:t>[1] </a:t>
            </a:r>
            <a:r>
              <a:rPr lang="zh-CN" altLang="en-US" sz="2000"/>
              <a:t>中引入高级语义信息（分割图），</a:t>
            </a:r>
            <a:r>
              <a:rPr lang="zh-CN" altLang="en-US" sz="2000">
                <a:solidFill>
                  <a:srgbClr val="FF0000"/>
                </a:solidFill>
              </a:rPr>
              <a:t>提供的信息过少，没有明确的引入自然</a:t>
            </a:r>
            <a:r>
              <a:rPr lang="en-US" altLang="zh-CN" sz="2000">
                <a:solidFill>
                  <a:srgbClr val="FF0000"/>
                </a:solidFill>
              </a:rPr>
              <a:t>HR</a:t>
            </a:r>
            <a:r>
              <a:rPr lang="zh-CN" altLang="en-US" sz="2000">
                <a:solidFill>
                  <a:srgbClr val="FF0000"/>
                </a:solidFill>
              </a:rPr>
              <a:t>图片先验</a:t>
            </a:r>
            <a:endParaRPr lang="en-CA" altLang="zh-CN" sz="2000">
              <a:solidFill>
                <a:srgbClr val="FF0000"/>
              </a:solidFill>
            </a:endParaRPr>
          </a:p>
          <a:p>
            <a:pPr eaLnBrk="1" hangingPunct="1"/>
            <a:endParaRPr lang="en-CA" altLang="zh-CN" sz="2000"/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8A8C97D2-54D8-4C16-B0AF-F46824E6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08275"/>
            <a:ext cx="831215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4">
            <a:extLst>
              <a:ext uri="{FF2B5EF4-FFF2-40B4-BE49-F238E27FC236}">
                <a16:creationId xmlns:a16="http://schemas.microsoft.com/office/drawing/2014/main" id="{F127E7A8-ADB4-4337-A118-3780F4B6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5657850"/>
            <a:ext cx="843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《</a:t>
            </a:r>
            <a:r>
              <a:rPr lang="en-US" altLang="en-US" b="1"/>
              <a:t>Recovering Realistic Texture in Image Super-resolution by Deep Spatial Feature Transform</a:t>
            </a:r>
            <a:r>
              <a:rPr lang="en-US" altLang="zh-CN" b="1"/>
              <a:t>》</a:t>
            </a:r>
          </a:p>
          <a:p>
            <a:pPr eaLnBrk="1" hangingPunct="1"/>
            <a:r>
              <a:rPr lang="en-CA" altLang="en-US" b="1"/>
              <a:t>Xintao Wang </a:t>
            </a:r>
            <a:r>
              <a:rPr lang="en-CA" altLang="en-US" b="1" baseline="30000"/>
              <a:t>1</a:t>
            </a:r>
            <a:r>
              <a:rPr lang="en-CA" altLang="en-US" b="1"/>
              <a:t>   Ke Yu </a:t>
            </a:r>
            <a:r>
              <a:rPr lang="en-CA" altLang="en-US" b="1" baseline="30000"/>
              <a:t>1</a:t>
            </a:r>
            <a:r>
              <a:rPr lang="en-CA" altLang="en-US" b="1"/>
              <a:t>   </a:t>
            </a:r>
            <a:r>
              <a:rPr lang="en-CA" altLang="en-US" b="1">
                <a:hlinkClick r:id="rId3"/>
              </a:rPr>
              <a:t>Chao Dong</a:t>
            </a:r>
            <a:r>
              <a:rPr lang="en-CA" altLang="en-US" b="1"/>
              <a:t> </a:t>
            </a:r>
            <a:r>
              <a:rPr lang="en-CA" altLang="en-US" b="1" baseline="30000"/>
              <a:t>2</a:t>
            </a:r>
            <a:r>
              <a:rPr lang="en-CA" altLang="en-US" b="1"/>
              <a:t>   </a:t>
            </a:r>
            <a:r>
              <a:rPr lang="en-CA" altLang="en-US" b="1">
                <a:hlinkClick r:id="rId4"/>
              </a:rPr>
              <a:t>Chen Change Loy</a:t>
            </a:r>
            <a:r>
              <a:rPr lang="en-CA" altLang="en-US" b="1"/>
              <a:t> </a:t>
            </a:r>
            <a:r>
              <a:rPr lang="en-CA" altLang="en-US" b="1" baseline="30000"/>
              <a:t>1 </a:t>
            </a:r>
            <a:r>
              <a:rPr lang="en-CA" altLang="en-US" b="1"/>
              <a:t>CVPR 2018</a:t>
            </a:r>
            <a:endParaRPr lang="en-CA" altLang="en-US" b="1" baseline="30000"/>
          </a:p>
          <a:p>
            <a:pPr eaLnBrk="1" hangingPunct="1"/>
            <a:endParaRPr lang="en-CA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2CC44B7-4A2C-40A7-A5D5-770B4DF3B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  <a:endParaRPr lang="en-CA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C277583-209A-4CED-A9F6-82FB02F79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2. </a:t>
            </a:r>
            <a:r>
              <a:rPr lang="zh-CN" altLang="en-US" sz="2000"/>
              <a:t>跨界的风格迁移：</a:t>
            </a:r>
            <a:r>
              <a:rPr lang="en-CA" altLang="zh-CN" sz="2000"/>
              <a:t>[2] </a:t>
            </a:r>
            <a:r>
              <a:rPr lang="zh-CN" altLang="en-US" sz="2000"/>
              <a:t>中提出使用风格迁移手法将外界</a:t>
            </a:r>
            <a:r>
              <a:rPr lang="en-US" altLang="zh-CN" sz="2000"/>
              <a:t>HR</a:t>
            </a:r>
            <a:r>
              <a:rPr lang="zh-CN" altLang="en-US" sz="2000"/>
              <a:t>图片的特征加入到</a:t>
            </a:r>
            <a:r>
              <a:rPr lang="en-US" altLang="zh-CN" sz="2000"/>
              <a:t>SR</a:t>
            </a:r>
            <a:r>
              <a:rPr lang="zh-CN" altLang="en-US" sz="2000"/>
              <a:t>主模块中，</a:t>
            </a:r>
            <a:r>
              <a:rPr lang="zh-CN" altLang="en-US" sz="2000">
                <a:solidFill>
                  <a:srgbClr val="FF0000"/>
                </a:solidFill>
              </a:rPr>
              <a:t>其中</a:t>
            </a:r>
            <a:r>
              <a:rPr lang="en-US" altLang="zh-CN" sz="2000">
                <a:solidFill>
                  <a:srgbClr val="FF0000"/>
                </a:solidFill>
              </a:rPr>
              <a:t>swap</a:t>
            </a:r>
            <a:r>
              <a:rPr lang="zh-CN" altLang="en-US" sz="2000">
                <a:solidFill>
                  <a:srgbClr val="FF0000"/>
                </a:solidFill>
              </a:rPr>
              <a:t>过程是</a:t>
            </a:r>
            <a:r>
              <a:rPr lang="en-US" altLang="zh-CN" sz="2000">
                <a:solidFill>
                  <a:srgbClr val="FF0000"/>
                </a:solidFill>
              </a:rPr>
              <a:t>offline</a:t>
            </a:r>
            <a:r>
              <a:rPr lang="zh-CN" altLang="en-US" sz="2000">
                <a:solidFill>
                  <a:srgbClr val="FF0000"/>
                </a:solidFill>
              </a:rPr>
              <a:t>的，面对多张</a:t>
            </a:r>
            <a:r>
              <a:rPr lang="en-US" altLang="zh-CN" sz="2000">
                <a:solidFill>
                  <a:srgbClr val="FF0000"/>
                </a:solidFill>
              </a:rPr>
              <a:t>references</a:t>
            </a:r>
            <a:r>
              <a:rPr lang="zh-CN" altLang="en-US" sz="2000">
                <a:solidFill>
                  <a:srgbClr val="FF0000"/>
                </a:solidFill>
              </a:rPr>
              <a:t>时很耗时</a:t>
            </a:r>
            <a:endParaRPr lang="en-CA" altLang="en-US" sz="2000">
              <a:solidFill>
                <a:srgbClr val="FF0000"/>
              </a:solidFill>
            </a:endParaRPr>
          </a:p>
          <a:p>
            <a:pPr eaLnBrk="1" hangingPunct="1"/>
            <a:endParaRPr lang="en-CA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5DD6DBF-06AC-4074-8E73-7D796DCD8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9" y="2320925"/>
            <a:ext cx="391477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>
            <a:extLst>
              <a:ext uri="{FF2B5EF4-FFF2-40B4-BE49-F238E27FC236}">
                <a16:creationId xmlns:a16="http://schemas.microsoft.com/office/drawing/2014/main" id="{182ACF6B-9E44-4AAD-A31E-950A7139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6121401"/>
            <a:ext cx="6965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《</a:t>
            </a:r>
            <a:r>
              <a:rPr lang="en-US" altLang="en-US" b="1"/>
              <a:t>Image Super-Resolution by Neural Texture Transfer</a:t>
            </a:r>
            <a:r>
              <a:rPr lang="en-US" altLang="zh-CN" b="1"/>
              <a:t>》</a:t>
            </a:r>
          </a:p>
          <a:p>
            <a:pPr eaLnBrk="1" hangingPunct="1"/>
            <a:r>
              <a:rPr lang="en-CA" altLang="en-US" b="1"/>
              <a:t>Zhifei Zhang </a:t>
            </a:r>
            <a:r>
              <a:rPr lang="en-US" altLang="zh-CN" b="1"/>
              <a:t>Adobe  </a:t>
            </a:r>
            <a:r>
              <a:rPr lang="en-CA" altLang="en-US" b="1"/>
              <a:t>Zhaowen Wang  </a:t>
            </a:r>
            <a:r>
              <a:rPr lang="en-US" altLang="zh-CN" b="1"/>
              <a:t>CVPR 2019</a:t>
            </a:r>
            <a:endParaRPr lang="en-CA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C60BCC9-DD71-43BD-AC39-0AFA3AF41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Insight</a:t>
            </a:r>
            <a:endParaRPr lang="en-CA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1BA0981-5AC0-4D83-B93A-9B82D1E80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是一个</a:t>
            </a:r>
            <a:r>
              <a:rPr lang="en-US" altLang="zh-CN" sz="2400"/>
              <a:t>Reference-based</a:t>
            </a:r>
            <a:r>
              <a:rPr lang="zh-CN" altLang="en-US" sz="2400"/>
              <a:t>的方法：使用额外的高清图片增加</a:t>
            </a:r>
            <a:r>
              <a:rPr lang="en-US" altLang="zh-CN" sz="2400"/>
              <a:t>SR</a:t>
            </a:r>
            <a:r>
              <a:rPr lang="zh-CN" altLang="en-US" sz="2400"/>
              <a:t>过程中的纹理等高频细节特征，即使用</a:t>
            </a:r>
            <a:r>
              <a:rPr lang="en-US" altLang="zh-CN" sz="2400"/>
              <a:t>VGG</a:t>
            </a:r>
            <a:r>
              <a:rPr lang="zh-CN" altLang="en-US" sz="2400"/>
              <a:t>提取</a:t>
            </a:r>
            <a:r>
              <a:rPr lang="en-US" altLang="zh-CN" sz="2400"/>
              <a:t>references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特征</a:t>
            </a:r>
            <a:r>
              <a:rPr lang="zh-CN" altLang="en-US" sz="2400"/>
              <a:t>然后聚合在</a:t>
            </a:r>
            <a:r>
              <a:rPr lang="en-US" altLang="zh-CN" sz="2400"/>
              <a:t>SR</a:t>
            </a:r>
            <a:r>
              <a:rPr lang="zh-CN" altLang="en-US" sz="2400"/>
              <a:t>主网络中</a:t>
            </a:r>
            <a:endParaRPr lang="en-CA" altLang="zh-CN" sz="2400"/>
          </a:p>
          <a:p>
            <a:pPr eaLnBrk="1" hangingPunct="1"/>
            <a:endParaRPr lang="en-CA" altLang="zh-CN" sz="2400"/>
          </a:p>
          <a:p>
            <a:pPr eaLnBrk="1" hangingPunct="1"/>
            <a:r>
              <a:rPr lang="en-US" altLang="zh-CN" sz="2400"/>
              <a:t>Segmentation Attention</a:t>
            </a:r>
            <a:r>
              <a:rPr lang="zh-CN" altLang="en-US" sz="2400"/>
              <a:t>模块：使用高级语义信息</a:t>
            </a:r>
            <a:r>
              <a:rPr lang="zh-CN" altLang="en-US" sz="2400">
                <a:solidFill>
                  <a:srgbClr val="FF0000"/>
                </a:solidFill>
              </a:rPr>
              <a:t>引导</a:t>
            </a:r>
            <a:r>
              <a:rPr lang="zh-CN" altLang="en-US" sz="2400"/>
              <a:t>特征的聚合，使用分割图（暂定</a:t>
            </a:r>
            <a:r>
              <a:rPr lang="en-US" altLang="zh-CN" sz="2400"/>
              <a:t>7</a:t>
            </a:r>
            <a:r>
              <a:rPr lang="zh-CN" altLang="en-US" sz="2400"/>
              <a:t>类加默认类）对三个尺度的特征进行引导</a:t>
            </a:r>
            <a:endParaRPr lang="en-CA" altLang="zh-CN" sz="2400"/>
          </a:p>
          <a:p>
            <a:pPr eaLnBrk="1" hangingPunct="1"/>
            <a:endParaRPr lang="en-CA" altLang="zh-CN" sz="2400"/>
          </a:p>
          <a:p>
            <a:pPr eaLnBrk="1" hangingPunct="1"/>
            <a:r>
              <a:rPr lang="zh-CN" altLang="en-US" sz="2400"/>
              <a:t>辅助</a:t>
            </a:r>
            <a:r>
              <a:rPr lang="en-US" altLang="zh-CN" sz="2400"/>
              <a:t>loss</a:t>
            </a:r>
            <a:r>
              <a:rPr lang="zh-CN" altLang="en-US" sz="2400"/>
              <a:t>：</a:t>
            </a:r>
            <a:r>
              <a:rPr lang="en-US" altLang="zh-CN" sz="2400"/>
              <a:t>Reference Feature</a:t>
            </a:r>
            <a:r>
              <a:rPr lang="zh-CN" altLang="en-US" sz="2400"/>
              <a:t>与</a:t>
            </a:r>
            <a:r>
              <a:rPr lang="en-US" altLang="zh-CN" sz="2400"/>
              <a:t>Original Feature</a:t>
            </a:r>
            <a:r>
              <a:rPr lang="zh-CN" altLang="en-US" sz="2400"/>
              <a:t>之间的</a:t>
            </a:r>
            <a:r>
              <a:rPr lang="en-US" altLang="zh-CN" sz="2400"/>
              <a:t>loss</a:t>
            </a:r>
            <a:r>
              <a:rPr lang="zh-CN" altLang="en-US" sz="2400"/>
              <a:t>（实现细节没有敲定）</a:t>
            </a:r>
            <a:endParaRPr lang="en-CA" altLang="zh-CN" sz="2400"/>
          </a:p>
          <a:p>
            <a:pPr eaLnBrk="1" hangingPunct="1"/>
            <a:endParaRPr lang="en-CA" altLang="en-US" sz="2400"/>
          </a:p>
          <a:p>
            <a:pPr eaLnBrk="1" hangingPunct="1"/>
            <a:endParaRPr lang="en-CA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花">
            <a:extLst>
              <a:ext uri="{FF2B5EF4-FFF2-40B4-BE49-F238E27FC236}">
                <a16:creationId xmlns:a16="http://schemas.microsoft.com/office/drawing/2014/main" id="{9B70BFE7-125A-4414-BA4B-96402FD7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9" y="1920875"/>
            <a:ext cx="13731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8" descr="瓦砾">
            <a:extLst>
              <a:ext uri="{FF2B5EF4-FFF2-40B4-BE49-F238E27FC236}">
                <a16:creationId xmlns:a16="http://schemas.microsoft.com/office/drawing/2014/main" id="{9366D1F4-7FD2-4931-844A-528290964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2038350"/>
            <a:ext cx="13731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9" descr="天空">
            <a:extLst>
              <a:ext uri="{FF2B5EF4-FFF2-40B4-BE49-F238E27FC236}">
                <a16:creationId xmlns:a16="http://schemas.microsoft.com/office/drawing/2014/main" id="{113A81F7-4EBE-4BD5-A137-BA9018D0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117725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10" descr="草">
            <a:extLst>
              <a:ext uri="{FF2B5EF4-FFF2-40B4-BE49-F238E27FC236}">
                <a16:creationId xmlns:a16="http://schemas.microsoft.com/office/drawing/2014/main" id="{AA55C150-E5C0-4AEC-B3B3-AE68720B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239963"/>
            <a:ext cx="13700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文本框 12">
            <a:extLst>
              <a:ext uri="{FF2B5EF4-FFF2-40B4-BE49-F238E27FC236}">
                <a16:creationId xmlns:a16="http://schemas.microsoft.com/office/drawing/2014/main" id="{A09E0D2A-F8A9-4CBA-A9FE-BEA720AD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5513388"/>
            <a:ext cx="1739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Segmentation</a:t>
            </a:r>
          </a:p>
        </p:txBody>
      </p:sp>
      <p:sp>
        <p:nvSpPr>
          <p:cNvPr id="6151" name="文本框 13">
            <a:extLst>
              <a:ext uri="{FF2B5EF4-FFF2-40B4-BE49-F238E27FC236}">
                <a16:creationId xmlns:a16="http://schemas.microsoft.com/office/drawing/2014/main" id="{813A667A-DEA8-425C-B8D1-0C0205AC5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446463"/>
            <a:ext cx="232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References</a:t>
            </a:r>
          </a:p>
        </p:txBody>
      </p:sp>
      <p:pic>
        <p:nvPicPr>
          <p:cNvPr id="6152" name="图片 18">
            <a:extLst>
              <a:ext uri="{FF2B5EF4-FFF2-40B4-BE49-F238E27FC236}">
                <a16:creationId xmlns:a16="http://schemas.microsoft.com/office/drawing/2014/main" id="{3AA7DFBB-6F6E-4DE5-95A1-7F4597D2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540251"/>
            <a:ext cx="13795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3BBD7BE-FCDD-47A5-8A04-F0D23586C055}"/>
              </a:ext>
            </a:extLst>
          </p:cNvPr>
          <p:cNvSpPr/>
          <p:nvPr/>
        </p:nvSpPr>
        <p:spPr>
          <a:xfrm>
            <a:off x="3763963" y="1990726"/>
            <a:ext cx="215900" cy="12239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3044B42-F796-4F4C-B5A8-D3CEE8543C61}"/>
              </a:ext>
            </a:extLst>
          </p:cNvPr>
          <p:cNvSpPr/>
          <p:nvPr/>
        </p:nvSpPr>
        <p:spPr>
          <a:xfrm>
            <a:off x="4206875" y="1990726"/>
            <a:ext cx="215900" cy="12239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6079250-C1BF-4CA5-B537-8030E2B49996}"/>
              </a:ext>
            </a:extLst>
          </p:cNvPr>
          <p:cNvSpPr/>
          <p:nvPr/>
        </p:nvSpPr>
        <p:spPr>
          <a:xfrm>
            <a:off x="4130675" y="4433888"/>
            <a:ext cx="215900" cy="1223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AA42FB-9B63-45E4-8DE4-3C74561C169D}"/>
              </a:ext>
            </a:extLst>
          </p:cNvPr>
          <p:cNvSpPr/>
          <p:nvPr/>
        </p:nvSpPr>
        <p:spPr>
          <a:xfrm>
            <a:off x="3836988" y="4433888"/>
            <a:ext cx="215900" cy="12239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6157" name="文本框 34">
            <a:extLst>
              <a:ext uri="{FF2B5EF4-FFF2-40B4-BE49-F238E27FC236}">
                <a16:creationId xmlns:a16="http://schemas.microsoft.com/office/drawing/2014/main" id="{794A433D-6DE2-410A-B624-04C36263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236855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0B0C7D2-76AD-47AE-B451-0563FE26DA22}"/>
              </a:ext>
            </a:extLst>
          </p:cNvPr>
          <p:cNvSpPr/>
          <p:nvPr/>
        </p:nvSpPr>
        <p:spPr>
          <a:xfrm>
            <a:off x="6713538" y="4411663"/>
            <a:ext cx="215900" cy="1223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CCF9F6-91A8-4B2D-971F-9B9F04B07881}"/>
              </a:ext>
            </a:extLst>
          </p:cNvPr>
          <p:cNvSpPr/>
          <p:nvPr/>
        </p:nvSpPr>
        <p:spPr>
          <a:xfrm>
            <a:off x="6061075" y="4425951"/>
            <a:ext cx="215900" cy="1223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56CED5-1D3F-4FED-88AB-BEAF211F13FC}"/>
              </a:ext>
            </a:extLst>
          </p:cNvPr>
          <p:cNvSpPr/>
          <p:nvPr/>
        </p:nvSpPr>
        <p:spPr>
          <a:xfrm>
            <a:off x="8767763" y="4384676"/>
            <a:ext cx="215900" cy="1223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B6101B-9551-4ACF-A0B5-1319A9351FE6}"/>
              </a:ext>
            </a:extLst>
          </p:cNvPr>
          <p:cNvSpPr/>
          <p:nvPr/>
        </p:nvSpPr>
        <p:spPr>
          <a:xfrm>
            <a:off x="8075613" y="4387851"/>
            <a:ext cx="215900" cy="1223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pic>
        <p:nvPicPr>
          <p:cNvPr id="6162" name="图片 64">
            <a:extLst>
              <a:ext uri="{FF2B5EF4-FFF2-40B4-BE49-F238E27FC236}">
                <a16:creationId xmlns:a16="http://schemas.microsoft.com/office/drawing/2014/main" id="{BB72BB41-87C1-49DC-8DAD-06FE1B63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1" y="3373438"/>
            <a:ext cx="466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C4CE63E-AE2B-4006-9F7E-F9F04B33140E}"/>
              </a:ext>
            </a:extLst>
          </p:cNvPr>
          <p:cNvCxnSpPr>
            <a:stCxn id="6152" idx="3"/>
            <a:endCxn id="34" idx="1"/>
          </p:cNvCxnSpPr>
          <p:nvPr/>
        </p:nvCxnSpPr>
        <p:spPr>
          <a:xfrm flipV="1">
            <a:off x="3402014" y="5046663"/>
            <a:ext cx="434975" cy="6350"/>
          </a:xfrm>
          <a:prstGeom prst="straightConnector1">
            <a:avLst/>
          </a:prstGeom>
          <a:ln w="28575">
            <a:solidFill>
              <a:srgbClr val="FFC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64" name="文本框 69">
            <a:extLst>
              <a:ext uri="{FF2B5EF4-FFF2-40B4-BE49-F238E27FC236}">
                <a16:creationId xmlns:a16="http://schemas.microsoft.com/office/drawing/2014/main" id="{44BCF103-E7E2-4809-8BA0-783C95F9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6032500"/>
            <a:ext cx="220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Low-level Weight</a:t>
            </a:r>
          </a:p>
        </p:txBody>
      </p:sp>
      <p:sp>
        <p:nvSpPr>
          <p:cNvPr id="6165" name="文本框 70">
            <a:extLst>
              <a:ext uri="{FF2B5EF4-FFF2-40B4-BE49-F238E27FC236}">
                <a16:creationId xmlns:a16="http://schemas.microsoft.com/office/drawing/2014/main" id="{4D815813-9385-4EF9-8303-ED11F2DD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6045200"/>
            <a:ext cx="220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High-level Weight</a:t>
            </a:r>
          </a:p>
        </p:txBody>
      </p:sp>
      <p:sp>
        <p:nvSpPr>
          <p:cNvPr id="6166" name="文本框 71">
            <a:extLst>
              <a:ext uri="{FF2B5EF4-FFF2-40B4-BE49-F238E27FC236}">
                <a16:creationId xmlns:a16="http://schemas.microsoft.com/office/drawing/2014/main" id="{1BF377CE-38D4-4E86-81F4-1702E3C1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6038850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Medium-level Weight</a:t>
            </a:r>
          </a:p>
        </p:txBody>
      </p:sp>
      <p:sp>
        <p:nvSpPr>
          <p:cNvPr id="6167" name="文本框 14">
            <a:extLst>
              <a:ext uri="{FF2B5EF4-FFF2-40B4-BE49-F238E27FC236}">
                <a16:creationId xmlns:a16="http://schemas.microsoft.com/office/drawing/2014/main" id="{A4347B41-D1AA-4B56-9C54-AFEEA9AF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4" y="425451"/>
            <a:ext cx="34305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Segmentation Attention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E9CDB0-3A41-41D4-8304-95C7786FF50B}"/>
              </a:ext>
            </a:extLst>
          </p:cNvPr>
          <p:cNvSpPr/>
          <p:nvPr/>
        </p:nvSpPr>
        <p:spPr>
          <a:xfrm>
            <a:off x="6065838" y="1941513"/>
            <a:ext cx="215900" cy="1223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84D583-E546-4ACC-BE46-1D6E32C811DA}"/>
              </a:ext>
            </a:extLst>
          </p:cNvPr>
          <p:cNvSpPr/>
          <p:nvPr/>
        </p:nvSpPr>
        <p:spPr>
          <a:xfrm>
            <a:off x="6508750" y="1941513"/>
            <a:ext cx="215900" cy="1223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6170" name="文本框 17">
            <a:extLst>
              <a:ext uri="{FF2B5EF4-FFF2-40B4-BE49-F238E27FC236}">
                <a16:creationId xmlns:a16="http://schemas.microsoft.com/office/drawing/2014/main" id="{EB62CAD9-E901-48FD-9994-D1E914EFC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231775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AB98F3-592F-4398-A7CA-B74C90242056}"/>
              </a:ext>
            </a:extLst>
          </p:cNvPr>
          <p:cNvSpPr/>
          <p:nvPr/>
        </p:nvSpPr>
        <p:spPr>
          <a:xfrm>
            <a:off x="8218488" y="1922463"/>
            <a:ext cx="215900" cy="1223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7A29B0-232A-41D8-8267-120975C66D03}"/>
              </a:ext>
            </a:extLst>
          </p:cNvPr>
          <p:cNvSpPr/>
          <p:nvPr/>
        </p:nvSpPr>
        <p:spPr>
          <a:xfrm>
            <a:off x="8661400" y="1920876"/>
            <a:ext cx="215900" cy="12239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Conv</a:t>
            </a:r>
          </a:p>
        </p:txBody>
      </p:sp>
      <p:sp>
        <p:nvSpPr>
          <p:cNvPr id="6173" name="文本框 21">
            <a:extLst>
              <a:ext uri="{FF2B5EF4-FFF2-40B4-BE49-F238E27FC236}">
                <a16:creationId xmlns:a16="http://schemas.microsoft.com/office/drawing/2014/main" id="{89E31E83-C308-4BFA-AA91-AA70EA8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013" y="229870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</a:p>
        </p:txBody>
      </p:sp>
      <p:sp>
        <p:nvSpPr>
          <p:cNvPr id="46" name="立方体 127">
            <a:extLst>
              <a:ext uri="{FF2B5EF4-FFF2-40B4-BE49-F238E27FC236}">
                <a16:creationId xmlns:a16="http://schemas.microsoft.com/office/drawing/2014/main" id="{6221D2C5-CB50-4B83-AA09-23C59B11C230}"/>
              </a:ext>
            </a:extLst>
          </p:cNvPr>
          <p:cNvSpPr/>
          <p:nvPr/>
        </p:nvSpPr>
        <p:spPr>
          <a:xfrm>
            <a:off x="4797426" y="4179889"/>
            <a:ext cx="504825" cy="1627187"/>
          </a:xfrm>
          <a:prstGeom prst="cube">
            <a:avLst>
              <a:gd name="adj" fmla="val 66694"/>
            </a:avLst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立方体 127">
            <a:extLst>
              <a:ext uri="{FF2B5EF4-FFF2-40B4-BE49-F238E27FC236}">
                <a16:creationId xmlns:a16="http://schemas.microsoft.com/office/drawing/2014/main" id="{D886D7D2-4BA3-486C-A170-D194B06A50EE}"/>
              </a:ext>
            </a:extLst>
          </p:cNvPr>
          <p:cNvSpPr/>
          <p:nvPr/>
        </p:nvSpPr>
        <p:spPr>
          <a:xfrm>
            <a:off x="7256464" y="4337051"/>
            <a:ext cx="358775" cy="1312863"/>
          </a:xfrm>
          <a:prstGeom prst="cube">
            <a:avLst>
              <a:gd name="adj" fmla="val 66694"/>
            </a:avLst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" name="立方体 127">
            <a:extLst>
              <a:ext uri="{FF2B5EF4-FFF2-40B4-BE49-F238E27FC236}">
                <a16:creationId xmlns:a16="http://schemas.microsoft.com/office/drawing/2014/main" id="{1CF5A8AF-0A85-43A5-9FB9-C9D36EA04141}"/>
              </a:ext>
            </a:extLst>
          </p:cNvPr>
          <p:cNvSpPr/>
          <p:nvPr/>
        </p:nvSpPr>
        <p:spPr>
          <a:xfrm>
            <a:off x="9432925" y="4433888"/>
            <a:ext cx="215900" cy="982662"/>
          </a:xfrm>
          <a:prstGeom prst="cube">
            <a:avLst>
              <a:gd name="adj" fmla="val 66694"/>
            </a:avLst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立方体 127">
            <a:extLst>
              <a:ext uri="{FF2B5EF4-FFF2-40B4-BE49-F238E27FC236}">
                <a16:creationId xmlns:a16="http://schemas.microsoft.com/office/drawing/2014/main" id="{58BF7D65-367A-4932-A972-38E09188665D}"/>
              </a:ext>
            </a:extLst>
          </p:cNvPr>
          <p:cNvSpPr/>
          <p:nvPr/>
        </p:nvSpPr>
        <p:spPr>
          <a:xfrm>
            <a:off x="4743451" y="1817689"/>
            <a:ext cx="504825" cy="1628775"/>
          </a:xfrm>
          <a:prstGeom prst="cube">
            <a:avLst>
              <a:gd name="adj" fmla="val 66694"/>
            </a:avLst>
          </a:prstGeom>
          <a:solidFill>
            <a:schemeClr val="accent4">
              <a:lumMod val="85000"/>
              <a:lumOff val="1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立方体 127">
            <a:extLst>
              <a:ext uri="{FF2B5EF4-FFF2-40B4-BE49-F238E27FC236}">
                <a16:creationId xmlns:a16="http://schemas.microsoft.com/office/drawing/2014/main" id="{659C246F-6FDD-4759-B1C6-446F87D712D5}"/>
              </a:ext>
            </a:extLst>
          </p:cNvPr>
          <p:cNvSpPr/>
          <p:nvPr/>
        </p:nvSpPr>
        <p:spPr>
          <a:xfrm>
            <a:off x="7204076" y="1935163"/>
            <a:ext cx="358775" cy="1312862"/>
          </a:xfrm>
          <a:prstGeom prst="cube">
            <a:avLst>
              <a:gd name="adj" fmla="val 66694"/>
            </a:avLst>
          </a:prstGeom>
          <a:solidFill>
            <a:schemeClr val="accent4">
              <a:lumMod val="85000"/>
              <a:lumOff val="1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立方体 127">
            <a:extLst>
              <a:ext uri="{FF2B5EF4-FFF2-40B4-BE49-F238E27FC236}">
                <a16:creationId xmlns:a16="http://schemas.microsoft.com/office/drawing/2014/main" id="{171B0ECC-9003-408B-AAC1-417BC2A4D938}"/>
              </a:ext>
            </a:extLst>
          </p:cNvPr>
          <p:cNvSpPr/>
          <p:nvPr/>
        </p:nvSpPr>
        <p:spPr>
          <a:xfrm>
            <a:off x="9385300" y="2100263"/>
            <a:ext cx="215900" cy="982662"/>
          </a:xfrm>
          <a:prstGeom prst="cube">
            <a:avLst>
              <a:gd name="adj" fmla="val 66694"/>
            </a:avLst>
          </a:prstGeom>
          <a:solidFill>
            <a:schemeClr val="accent4">
              <a:lumMod val="85000"/>
              <a:lumOff val="1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立方体 127">
            <a:extLst>
              <a:ext uri="{FF2B5EF4-FFF2-40B4-BE49-F238E27FC236}">
                <a16:creationId xmlns:a16="http://schemas.microsoft.com/office/drawing/2014/main" id="{D36B5694-F225-4533-9A8A-E50A79267453}"/>
              </a:ext>
            </a:extLst>
          </p:cNvPr>
          <p:cNvSpPr/>
          <p:nvPr/>
        </p:nvSpPr>
        <p:spPr>
          <a:xfrm>
            <a:off x="4759326" y="65089"/>
            <a:ext cx="504825" cy="1628775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立方体 127">
            <a:extLst>
              <a:ext uri="{FF2B5EF4-FFF2-40B4-BE49-F238E27FC236}">
                <a16:creationId xmlns:a16="http://schemas.microsoft.com/office/drawing/2014/main" id="{630E1989-9A10-4E0A-A921-F26C4D2649A9}"/>
              </a:ext>
            </a:extLst>
          </p:cNvPr>
          <p:cNvSpPr/>
          <p:nvPr/>
        </p:nvSpPr>
        <p:spPr>
          <a:xfrm>
            <a:off x="7219951" y="223839"/>
            <a:ext cx="358775" cy="1311275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立方体 127">
            <a:extLst>
              <a:ext uri="{FF2B5EF4-FFF2-40B4-BE49-F238E27FC236}">
                <a16:creationId xmlns:a16="http://schemas.microsoft.com/office/drawing/2014/main" id="{CF7C48AA-0E5B-40F2-B577-60979D7CC9F3}"/>
              </a:ext>
            </a:extLst>
          </p:cNvPr>
          <p:cNvSpPr/>
          <p:nvPr/>
        </p:nvSpPr>
        <p:spPr>
          <a:xfrm>
            <a:off x="9396413" y="319088"/>
            <a:ext cx="215900" cy="982662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2" name="矩形 54">
            <a:extLst>
              <a:ext uri="{FF2B5EF4-FFF2-40B4-BE49-F238E27FC236}">
                <a16:creationId xmlns:a16="http://schemas.microsoft.com/office/drawing/2014/main" id="{17C30B33-233D-4B8D-BFDB-A58390DB6BE8}"/>
              </a:ext>
            </a:extLst>
          </p:cNvPr>
          <p:cNvSpPr/>
          <p:nvPr/>
        </p:nvSpPr>
        <p:spPr>
          <a:xfrm>
            <a:off x="6384925" y="4433888"/>
            <a:ext cx="215900" cy="1223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noProof="1"/>
              <a:t>Pool</a:t>
            </a:r>
          </a:p>
        </p:txBody>
      </p:sp>
      <p:sp>
        <p:nvSpPr>
          <p:cNvPr id="63" name="矩形 57">
            <a:extLst>
              <a:ext uri="{FF2B5EF4-FFF2-40B4-BE49-F238E27FC236}">
                <a16:creationId xmlns:a16="http://schemas.microsoft.com/office/drawing/2014/main" id="{4CC6EB9B-0674-41BE-B682-4D2837AEBAE0}"/>
              </a:ext>
            </a:extLst>
          </p:cNvPr>
          <p:cNvSpPr/>
          <p:nvPr/>
        </p:nvSpPr>
        <p:spPr>
          <a:xfrm>
            <a:off x="8428038" y="4389438"/>
            <a:ext cx="215900" cy="1223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Pool</a:t>
            </a:r>
          </a:p>
        </p:txBody>
      </p:sp>
      <p:sp>
        <p:nvSpPr>
          <p:cNvPr id="65" name="矩形 57">
            <a:extLst>
              <a:ext uri="{FF2B5EF4-FFF2-40B4-BE49-F238E27FC236}">
                <a16:creationId xmlns:a16="http://schemas.microsoft.com/office/drawing/2014/main" id="{46D6D99A-3352-4680-8937-21675B741F08}"/>
              </a:ext>
            </a:extLst>
          </p:cNvPr>
          <p:cNvSpPr/>
          <p:nvPr/>
        </p:nvSpPr>
        <p:spPr>
          <a:xfrm>
            <a:off x="9105900" y="4411663"/>
            <a:ext cx="215900" cy="1223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Pool</a:t>
            </a:r>
          </a:p>
        </p:txBody>
      </p:sp>
      <p:sp>
        <p:nvSpPr>
          <p:cNvPr id="6186" name="文本框 69">
            <a:extLst>
              <a:ext uri="{FF2B5EF4-FFF2-40B4-BE49-F238E27FC236}">
                <a16:creationId xmlns:a16="http://schemas.microsoft.com/office/drawing/2014/main" id="{BB638229-C3D0-4696-AC14-3C0E0C197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3606800"/>
            <a:ext cx="220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Low-level Feature</a:t>
            </a:r>
          </a:p>
        </p:txBody>
      </p:sp>
      <p:sp>
        <p:nvSpPr>
          <p:cNvPr id="6187" name="文本框 70">
            <a:extLst>
              <a:ext uri="{FF2B5EF4-FFF2-40B4-BE49-F238E27FC236}">
                <a16:creationId xmlns:a16="http://schemas.microsoft.com/office/drawing/2014/main" id="{36C0402A-A1A1-41F1-B414-3D05565D4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3606800"/>
            <a:ext cx="220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High-level Feature</a:t>
            </a:r>
          </a:p>
        </p:txBody>
      </p:sp>
      <p:sp>
        <p:nvSpPr>
          <p:cNvPr id="6188" name="文本框 71">
            <a:extLst>
              <a:ext uri="{FF2B5EF4-FFF2-40B4-BE49-F238E27FC236}">
                <a16:creationId xmlns:a16="http://schemas.microsoft.com/office/drawing/2014/main" id="{7BEF15EE-C839-469E-8541-222C5B380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4" y="3606800"/>
            <a:ext cx="244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Medium-level Feature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26DDDE2-A3C7-4055-9B82-70C21382CE7E}"/>
              </a:ext>
            </a:extLst>
          </p:cNvPr>
          <p:cNvCxnSpPr>
            <a:stCxn id="46" idx="5"/>
            <a:endCxn id="59" idx="5"/>
          </p:cNvCxnSpPr>
          <p:nvPr/>
        </p:nvCxnSpPr>
        <p:spPr>
          <a:xfrm flipH="1" flipV="1">
            <a:off x="5264150" y="711200"/>
            <a:ext cx="38100" cy="4114800"/>
          </a:xfrm>
          <a:prstGeom prst="bentConnector3">
            <a:avLst>
              <a:gd name="adj1" fmla="val -877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B4490F8-3255-4B35-82DA-F4436B50633D}"/>
              </a:ext>
            </a:extLst>
          </p:cNvPr>
          <p:cNvCxnSpPr/>
          <p:nvPr/>
        </p:nvCxnSpPr>
        <p:spPr>
          <a:xfrm flipH="1" flipV="1">
            <a:off x="7564438" y="790576"/>
            <a:ext cx="38100" cy="4113213"/>
          </a:xfrm>
          <a:prstGeom prst="bentConnector3">
            <a:avLst>
              <a:gd name="adj1" fmla="val -877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C0B8037-E58F-48F4-A6DD-86BEFA1ABF29}"/>
              </a:ext>
            </a:extLst>
          </p:cNvPr>
          <p:cNvCxnSpPr/>
          <p:nvPr/>
        </p:nvCxnSpPr>
        <p:spPr>
          <a:xfrm flipH="1" flipV="1">
            <a:off x="9593263" y="811213"/>
            <a:ext cx="36512" cy="4114800"/>
          </a:xfrm>
          <a:prstGeom prst="bentConnector3">
            <a:avLst>
              <a:gd name="adj1" fmla="val -877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F3910-25AE-4B03-B046-5521CCA2331D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5248276" y="2463800"/>
            <a:ext cx="3841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E883EE-89DB-4743-8123-DA350B9285C4}"/>
              </a:ext>
            </a:extLst>
          </p:cNvPr>
          <p:cNvCxnSpPr>
            <a:cxnSpLocks/>
          </p:cNvCxnSpPr>
          <p:nvPr/>
        </p:nvCxnSpPr>
        <p:spPr>
          <a:xfrm>
            <a:off x="7608888" y="2544763"/>
            <a:ext cx="311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44D8B2-794A-46E4-AD7F-446BFF1DEB6F}"/>
              </a:ext>
            </a:extLst>
          </p:cNvPr>
          <p:cNvCxnSpPr>
            <a:cxnSpLocks/>
          </p:cNvCxnSpPr>
          <p:nvPr/>
        </p:nvCxnSpPr>
        <p:spPr>
          <a:xfrm>
            <a:off x="9629775" y="2544763"/>
            <a:ext cx="312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42F7149-C66B-4263-9656-274921DCB937}"/>
              </a:ext>
            </a:extLst>
          </p:cNvPr>
          <p:cNvSpPr/>
          <p:nvPr/>
        </p:nvSpPr>
        <p:spPr>
          <a:xfrm>
            <a:off x="5489576" y="2328863"/>
            <a:ext cx="276225" cy="2841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198CB9-1236-4B6D-AD59-C61087C3CDCB}"/>
              </a:ext>
            </a:extLst>
          </p:cNvPr>
          <p:cNvSpPr/>
          <p:nvPr/>
        </p:nvSpPr>
        <p:spPr>
          <a:xfrm>
            <a:off x="7783514" y="2401888"/>
            <a:ext cx="274637" cy="284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4AF9245-CA7D-4F79-BC31-D7DEC2780CC0}"/>
              </a:ext>
            </a:extLst>
          </p:cNvPr>
          <p:cNvSpPr/>
          <p:nvPr/>
        </p:nvSpPr>
        <p:spPr>
          <a:xfrm>
            <a:off x="9825039" y="2409825"/>
            <a:ext cx="276225" cy="2857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635E77-EBFD-4679-962E-B9A768048AF1}"/>
                  </a:ext>
                </a:extLst>
              </p14:cNvPr>
              <p14:cNvContentPartPr/>
              <p14:nvPr/>
            </p14:nvContentPartPr>
            <p14:xfrm>
              <a:off x="5633931" y="2469318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635E77-EBFD-4679-962E-B9A768048A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5931" y="24513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80DA8F-BB65-46DF-8108-077A336F5C12}"/>
                  </a:ext>
                </a:extLst>
              </p14:cNvPr>
              <p14:cNvContentPartPr/>
              <p14:nvPr/>
            </p14:nvContentPartPr>
            <p14:xfrm>
              <a:off x="7933971" y="254491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80DA8F-BB65-46DF-8108-077A336F5C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5971" y="25269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1CC4023-60BC-4A81-BCE1-25CDF943AE84}"/>
                  </a:ext>
                </a:extLst>
              </p14:cNvPr>
              <p14:cNvContentPartPr/>
              <p14:nvPr/>
            </p14:nvContentPartPr>
            <p14:xfrm>
              <a:off x="9979851" y="2563638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CC4023-60BC-4A81-BCE1-25CDF943AE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61851" y="2545638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F50B6F-84FB-440F-8D44-EC9882BB0D88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2870201" y="5513389"/>
            <a:ext cx="5313363" cy="98425"/>
          </a:xfrm>
          <a:prstGeom prst="bentConnector4">
            <a:avLst>
              <a:gd name="adj1" fmla="val -25"/>
              <a:gd name="adj2" fmla="val 3322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Connector: Elbow 4104">
            <a:extLst>
              <a:ext uri="{FF2B5EF4-FFF2-40B4-BE49-F238E27FC236}">
                <a16:creationId xmlns:a16="http://schemas.microsoft.com/office/drawing/2014/main" id="{1D0EA7D8-8AC3-419E-8726-FD127D7F370F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5505451" y="5299076"/>
            <a:ext cx="815975" cy="295275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27D5-C456-4551-B299-34654630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0FD0-F37C-44F1-B90C-4ACB2226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Image Super Resolution (SISR)</a:t>
            </a:r>
          </a:p>
          <a:p>
            <a:pPr lvl="1"/>
            <a:r>
              <a:rPr lang="en-CA" dirty="0"/>
              <a:t>Degradation Model (Blur kernel in SR, lens for SR)</a:t>
            </a:r>
          </a:p>
          <a:p>
            <a:pPr lvl="1"/>
            <a:r>
              <a:rPr lang="en-CA" dirty="0"/>
              <a:t>Attention Mechanism (Spatial and Channel-Wise Attention)</a:t>
            </a:r>
          </a:p>
          <a:p>
            <a:pPr lvl="1"/>
            <a:r>
              <a:rPr lang="en-CA" dirty="0"/>
              <a:t>Texture Synthesis (GAN)</a:t>
            </a:r>
          </a:p>
          <a:p>
            <a:pPr lvl="1"/>
            <a:r>
              <a:rPr lang="en-CA" dirty="0"/>
              <a:t>Prior </a:t>
            </a:r>
            <a:r>
              <a:rPr lang="en-US" altLang="zh-CN" dirty="0"/>
              <a:t>information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err="1"/>
              <a:t>Refere</a:t>
            </a:r>
            <a:r>
              <a:rPr lang="en-US" altLang="zh-CN" dirty="0" err="1"/>
              <a:t>nce</a:t>
            </a:r>
            <a:r>
              <a:rPr lang="en-US" altLang="zh-CN" dirty="0"/>
              <a:t> based Super Resolution (</a:t>
            </a:r>
            <a:r>
              <a:rPr lang="en-US" altLang="zh-CN" dirty="0" err="1"/>
              <a:t>RefSR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How</a:t>
            </a:r>
            <a:r>
              <a:rPr lang="en-US" dirty="0"/>
              <a:t> to transfer the details from references to LR image?</a:t>
            </a:r>
          </a:p>
          <a:p>
            <a:pPr lvl="1"/>
            <a:r>
              <a:rPr lang="en-US" dirty="0"/>
              <a:t>How to require the references? </a:t>
            </a:r>
          </a:p>
          <a:p>
            <a:pPr lvl="1"/>
            <a:r>
              <a:rPr lang="en-US" dirty="0"/>
              <a:t>How to embed the information into the SR process?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22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72" descr="花">
            <a:extLst>
              <a:ext uri="{FF2B5EF4-FFF2-40B4-BE49-F238E27FC236}">
                <a16:creationId xmlns:a16="http://schemas.microsoft.com/office/drawing/2014/main" id="{D1F66B37-AC80-4E1F-AF59-568700CF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173414"/>
            <a:ext cx="1373188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73" descr="瓦砾">
            <a:extLst>
              <a:ext uri="{FF2B5EF4-FFF2-40B4-BE49-F238E27FC236}">
                <a16:creationId xmlns:a16="http://schemas.microsoft.com/office/drawing/2014/main" id="{3031BC18-EB8A-46DE-96FA-14881956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3306764"/>
            <a:ext cx="1373188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74" descr="天空">
            <a:extLst>
              <a:ext uri="{FF2B5EF4-FFF2-40B4-BE49-F238E27FC236}">
                <a16:creationId xmlns:a16="http://schemas.microsoft.com/office/drawing/2014/main" id="{685243EB-D21D-4901-971D-9C4BBB58F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471863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75" descr="草">
            <a:extLst>
              <a:ext uri="{FF2B5EF4-FFF2-40B4-BE49-F238E27FC236}">
                <a16:creationId xmlns:a16="http://schemas.microsoft.com/office/drawing/2014/main" id="{ABE8F679-FD73-414E-A51C-2133695D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3" y="3586163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76">
            <a:extLst>
              <a:ext uri="{FF2B5EF4-FFF2-40B4-BE49-F238E27FC236}">
                <a16:creationId xmlns:a16="http://schemas.microsoft.com/office/drawing/2014/main" id="{2F27107D-67C0-4F56-A3D8-A2F28836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5260976"/>
            <a:ext cx="13795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圆角矩形 77">
            <a:extLst>
              <a:ext uri="{FF2B5EF4-FFF2-40B4-BE49-F238E27FC236}">
                <a16:creationId xmlns:a16="http://schemas.microsoft.com/office/drawing/2014/main" id="{E5CF039D-B80F-4AB3-9C1F-380D46E0DF4C}"/>
              </a:ext>
            </a:extLst>
          </p:cNvPr>
          <p:cNvSpPr/>
          <p:nvPr/>
        </p:nvSpPr>
        <p:spPr>
          <a:xfrm>
            <a:off x="5130800" y="4456114"/>
            <a:ext cx="2160588" cy="93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noProof="1"/>
              <a:t>Segmentation Attention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1B62FBE-142C-4B5F-905E-163673A49502}"/>
              </a:ext>
            </a:extLst>
          </p:cNvPr>
          <p:cNvCxnSpPr>
            <a:stCxn id="7174" idx="3"/>
            <a:endCxn id="78" idx="1"/>
          </p:cNvCxnSpPr>
          <p:nvPr/>
        </p:nvCxnSpPr>
        <p:spPr>
          <a:xfrm flipV="1">
            <a:off x="4103688" y="4924426"/>
            <a:ext cx="1027112" cy="849313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54075D-9999-4E88-8482-B2AC3CDF6545}"/>
              </a:ext>
            </a:extLst>
          </p:cNvPr>
          <p:cNvCxnSpPr>
            <a:stCxn id="7174" idx="3"/>
            <a:endCxn id="78" idx="1"/>
          </p:cNvCxnSpPr>
          <p:nvPr/>
        </p:nvCxnSpPr>
        <p:spPr>
          <a:xfrm flipV="1">
            <a:off x="4103688" y="4924426"/>
            <a:ext cx="1027112" cy="849313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立方体 125">
            <a:extLst>
              <a:ext uri="{FF2B5EF4-FFF2-40B4-BE49-F238E27FC236}">
                <a16:creationId xmlns:a16="http://schemas.microsoft.com/office/drawing/2014/main" id="{7E803A3C-DCAD-4BB4-BD6E-0B3C0BA4BE37}"/>
              </a:ext>
            </a:extLst>
          </p:cNvPr>
          <p:cNvSpPr/>
          <p:nvPr/>
        </p:nvSpPr>
        <p:spPr>
          <a:xfrm>
            <a:off x="7800975" y="5978525"/>
            <a:ext cx="331788" cy="871538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E02FF15A-A54E-44ED-AB9F-FBD2D6AAA4D7}"/>
              </a:ext>
            </a:extLst>
          </p:cNvPr>
          <p:cNvSpPr/>
          <p:nvPr/>
        </p:nvSpPr>
        <p:spPr>
          <a:xfrm>
            <a:off x="7747001" y="4373563"/>
            <a:ext cx="334963" cy="1174750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C996F8FD-57A8-4FD8-82FA-407BC2381B9F}"/>
              </a:ext>
            </a:extLst>
          </p:cNvPr>
          <p:cNvSpPr/>
          <p:nvPr/>
        </p:nvSpPr>
        <p:spPr>
          <a:xfrm>
            <a:off x="7715251" y="2570164"/>
            <a:ext cx="504825" cy="1627187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C60B99-41E1-458D-A4B2-58779E968E66}"/>
              </a:ext>
            </a:extLst>
          </p:cNvPr>
          <p:cNvCxnSpPr>
            <a:stCxn id="78" idx="3"/>
          </p:cNvCxnSpPr>
          <p:nvPr/>
        </p:nvCxnSpPr>
        <p:spPr>
          <a:xfrm flipV="1">
            <a:off x="7291388" y="3636963"/>
            <a:ext cx="381000" cy="1287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B1777-A342-40CC-A756-7715684D99E3}"/>
              </a:ext>
            </a:extLst>
          </p:cNvPr>
          <p:cNvCxnSpPr>
            <a:stCxn id="78" idx="3"/>
          </p:cNvCxnSpPr>
          <p:nvPr/>
        </p:nvCxnSpPr>
        <p:spPr>
          <a:xfrm flipV="1">
            <a:off x="7291388" y="4924425"/>
            <a:ext cx="4556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6A133-F600-4AA4-B443-8DC1335D2DF7}"/>
              </a:ext>
            </a:extLst>
          </p:cNvPr>
          <p:cNvCxnSpPr>
            <a:stCxn id="78" idx="3"/>
            <a:endCxn id="126" idx="2"/>
          </p:cNvCxnSpPr>
          <p:nvPr/>
        </p:nvCxnSpPr>
        <p:spPr>
          <a:xfrm>
            <a:off x="7291389" y="4924425"/>
            <a:ext cx="509587" cy="1601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11">
            <a:extLst>
              <a:ext uri="{FF2B5EF4-FFF2-40B4-BE49-F238E27FC236}">
                <a16:creationId xmlns:a16="http://schemas.microsoft.com/office/drawing/2014/main" id="{8BFB19D4-06A7-47F3-B0BB-39F30FF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-11113"/>
            <a:ext cx="54419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/>
              <a:t>Model</a:t>
            </a:r>
            <a:endParaRPr lang="en-CA" altLang="en-US" sz="4400"/>
          </a:p>
        </p:txBody>
      </p:sp>
      <p:sp>
        <p:nvSpPr>
          <p:cNvPr id="7185" name="TextBox 12">
            <a:extLst>
              <a:ext uri="{FF2B5EF4-FFF2-40B4-BE49-F238E27FC236}">
                <a16:creationId xmlns:a16="http://schemas.microsoft.com/office/drawing/2014/main" id="{3621A654-7E02-4DBB-B19A-3A7F3CF99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1" y="6315075"/>
            <a:ext cx="3332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Segmentation Probability Map</a:t>
            </a:r>
            <a:endParaRPr lang="en-CA" altLang="en-US"/>
          </a:p>
        </p:txBody>
      </p:sp>
      <p:sp>
        <p:nvSpPr>
          <p:cNvPr id="7186" name="TextBox 53">
            <a:extLst>
              <a:ext uri="{FF2B5EF4-FFF2-40B4-BE49-F238E27FC236}">
                <a16:creationId xmlns:a16="http://schemas.microsoft.com/office/drawing/2014/main" id="{27740162-49D0-4726-A79C-1842B7550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4654550"/>
            <a:ext cx="289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References</a:t>
            </a:r>
            <a:endParaRPr lang="en-CA" altLang="en-US"/>
          </a:p>
        </p:txBody>
      </p:sp>
      <p:cxnSp>
        <p:nvCxnSpPr>
          <p:cNvPr id="55" name="直接箭头连接符 79">
            <a:extLst>
              <a:ext uri="{FF2B5EF4-FFF2-40B4-BE49-F238E27FC236}">
                <a16:creationId xmlns:a16="http://schemas.microsoft.com/office/drawing/2014/main" id="{1F03F6A8-4A42-4749-AD02-D2C3E736881D}"/>
              </a:ext>
            </a:extLst>
          </p:cNvPr>
          <p:cNvCxnSpPr>
            <a:cxnSpLocks/>
            <a:stCxn id="7170" idx="3"/>
          </p:cNvCxnSpPr>
          <p:nvPr/>
        </p:nvCxnSpPr>
        <p:spPr>
          <a:xfrm>
            <a:off x="4529139" y="3689350"/>
            <a:ext cx="547687" cy="1265238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88" name="图片 3">
            <a:extLst>
              <a:ext uri="{FF2B5EF4-FFF2-40B4-BE49-F238E27FC236}">
                <a16:creationId xmlns:a16="http://schemas.microsoft.com/office/drawing/2014/main" id="{183E5ADB-58FB-4752-91F1-7B044929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9" y="1320800"/>
            <a:ext cx="88582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9" name="文本框 11">
            <a:extLst>
              <a:ext uri="{FF2B5EF4-FFF2-40B4-BE49-F238E27FC236}">
                <a16:creationId xmlns:a16="http://schemas.microsoft.com/office/drawing/2014/main" id="{795F06F9-96BF-499C-85B5-DDA5FBD2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2124075"/>
            <a:ext cx="1155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LR</a:t>
            </a:r>
          </a:p>
        </p:txBody>
      </p:sp>
      <p:sp>
        <p:nvSpPr>
          <p:cNvPr id="61" name="圆角矩形 102">
            <a:extLst>
              <a:ext uri="{FF2B5EF4-FFF2-40B4-BE49-F238E27FC236}">
                <a16:creationId xmlns:a16="http://schemas.microsoft.com/office/drawing/2014/main" id="{F9A45855-4DE8-43AE-93F9-0DEF9052E1A4}"/>
              </a:ext>
            </a:extLst>
          </p:cNvPr>
          <p:cNvSpPr/>
          <p:nvPr/>
        </p:nvSpPr>
        <p:spPr>
          <a:xfrm>
            <a:off x="3043239" y="1430339"/>
            <a:ext cx="7000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Res</a:t>
            </a:r>
          </a:p>
        </p:txBody>
      </p:sp>
      <p:sp>
        <p:nvSpPr>
          <p:cNvPr id="62" name="立方体 112">
            <a:extLst>
              <a:ext uri="{FF2B5EF4-FFF2-40B4-BE49-F238E27FC236}">
                <a16:creationId xmlns:a16="http://schemas.microsoft.com/office/drawing/2014/main" id="{0A71CF4A-DDDC-443D-B7E8-3A793E18D507}"/>
              </a:ext>
            </a:extLst>
          </p:cNvPr>
          <p:cNvSpPr/>
          <p:nvPr/>
        </p:nvSpPr>
        <p:spPr>
          <a:xfrm>
            <a:off x="2755900" y="1158876"/>
            <a:ext cx="363538" cy="1000125"/>
          </a:xfrm>
          <a:prstGeom prst="cube">
            <a:avLst>
              <a:gd name="adj" fmla="val 666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3" name="立方体 114">
            <a:extLst>
              <a:ext uri="{FF2B5EF4-FFF2-40B4-BE49-F238E27FC236}">
                <a16:creationId xmlns:a16="http://schemas.microsoft.com/office/drawing/2014/main" id="{804A89E8-E298-4CCD-A7F8-269CC1460636}"/>
              </a:ext>
            </a:extLst>
          </p:cNvPr>
          <p:cNvSpPr/>
          <p:nvPr/>
        </p:nvSpPr>
        <p:spPr>
          <a:xfrm>
            <a:off x="3746501" y="1125539"/>
            <a:ext cx="307975" cy="1000125"/>
          </a:xfrm>
          <a:prstGeom prst="cube">
            <a:avLst>
              <a:gd name="adj" fmla="val 666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立方体 124">
            <a:extLst>
              <a:ext uri="{FF2B5EF4-FFF2-40B4-BE49-F238E27FC236}">
                <a16:creationId xmlns:a16="http://schemas.microsoft.com/office/drawing/2014/main" id="{A4AA87DB-A837-4A2D-A868-929F87B836DE}"/>
              </a:ext>
            </a:extLst>
          </p:cNvPr>
          <p:cNvSpPr/>
          <p:nvPr/>
        </p:nvSpPr>
        <p:spPr>
          <a:xfrm>
            <a:off x="4659313" y="984251"/>
            <a:ext cx="387350" cy="1312863"/>
          </a:xfrm>
          <a:prstGeom prst="cube">
            <a:avLst>
              <a:gd name="adj" fmla="val 666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5" name="立方体 128">
            <a:extLst>
              <a:ext uri="{FF2B5EF4-FFF2-40B4-BE49-F238E27FC236}">
                <a16:creationId xmlns:a16="http://schemas.microsoft.com/office/drawing/2014/main" id="{E6A7370E-9697-4571-8074-C7ECDA8FBCE3}"/>
              </a:ext>
            </a:extLst>
          </p:cNvPr>
          <p:cNvSpPr/>
          <p:nvPr/>
        </p:nvSpPr>
        <p:spPr>
          <a:xfrm>
            <a:off x="3846514" y="1125539"/>
            <a:ext cx="307975" cy="1000125"/>
          </a:xfrm>
          <a:prstGeom prst="cube">
            <a:avLst>
              <a:gd name="adj" fmla="val 6669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6" name="立方体 129">
            <a:extLst>
              <a:ext uri="{FF2B5EF4-FFF2-40B4-BE49-F238E27FC236}">
                <a16:creationId xmlns:a16="http://schemas.microsoft.com/office/drawing/2014/main" id="{2898E4B7-2721-4C28-8B87-5CF0846C4B81}"/>
              </a:ext>
            </a:extLst>
          </p:cNvPr>
          <p:cNvSpPr/>
          <p:nvPr/>
        </p:nvSpPr>
        <p:spPr>
          <a:xfrm>
            <a:off x="5772150" y="938213"/>
            <a:ext cx="388938" cy="1312862"/>
          </a:xfrm>
          <a:prstGeom prst="cube">
            <a:avLst>
              <a:gd name="adj" fmla="val 666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立方体 131">
            <a:extLst>
              <a:ext uri="{FF2B5EF4-FFF2-40B4-BE49-F238E27FC236}">
                <a16:creationId xmlns:a16="http://schemas.microsoft.com/office/drawing/2014/main" id="{7821B6E6-B5AA-487F-8324-D31656256E2D}"/>
              </a:ext>
            </a:extLst>
          </p:cNvPr>
          <p:cNvSpPr/>
          <p:nvPr/>
        </p:nvSpPr>
        <p:spPr>
          <a:xfrm>
            <a:off x="3846514" y="1125539"/>
            <a:ext cx="307975" cy="1000125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9" name="立方体 132">
            <a:extLst>
              <a:ext uri="{FF2B5EF4-FFF2-40B4-BE49-F238E27FC236}">
                <a16:creationId xmlns:a16="http://schemas.microsoft.com/office/drawing/2014/main" id="{0D1DFAF7-2948-451F-A5FF-6D56BFD0F974}"/>
              </a:ext>
            </a:extLst>
          </p:cNvPr>
          <p:cNvSpPr/>
          <p:nvPr/>
        </p:nvSpPr>
        <p:spPr>
          <a:xfrm>
            <a:off x="5856289" y="944563"/>
            <a:ext cx="388937" cy="1312862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0" name="立方体 133">
            <a:extLst>
              <a:ext uri="{FF2B5EF4-FFF2-40B4-BE49-F238E27FC236}">
                <a16:creationId xmlns:a16="http://schemas.microsoft.com/office/drawing/2014/main" id="{72CA1F92-981D-4877-AE76-6B48A32660FC}"/>
              </a:ext>
            </a:extLst>
          </p:cNvPr>
          <p:cNvSpPr/>
          <p:nvPr/>
        </p:nvSpPr>
        <p:spPr>
          <a:xfrm>
            <a:off x="6665914" y="781050"/>
            <a:ext cx="504825" cy="1627188"/>
          </a:xfrm>
          <a:prstGeom prst="cube">
            <a:avLst>
              <a:gd name="adj" fmla="val 666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" name="立方体 134">
            <a:extLst>
              <a:ext uri="{FF2B5EF4-FFF2-40B4-BE49-F238E27FC236}">
                <a16:creationId xmlns:a16="http://schemas.microsoft.com/office/drawing/2014/main" id="{62304EE5-69DE-4233-BAC9-E3FA576D0C4B}"/>
              </a:ext>
            </a:extLst>
          </p:cNvPr>
          <p:cNvSpPr/>
          <p:nvPr/>
        </p:nvSpPr>
        <p:spPr>
          <a:xfrm>
            <a:off x="7921626" y="781050"/>
            <a:ext cx="504825" cy="1627188"/>
          </a:xfrm>
          <a:prstGeom prst="cube">
            <a:avLst>
              <a:gd name="adj" fmla="val 666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2" name="梯形 137">
            <a:extLst>
              <a:ext uri="{FF2B5EF4-FFF2-40B4-BE49-F238E27FC236}">
                <a16:creationId xmlns:a16="http://schemas.microsoft.com/office/drawing/2014/main" id="{76F0CBF7-E159-4C3F-B1DA-CF65B86462CB}"/>
              </a:ext>
            </a:extLst>
          </p:cNvPr>
          <p:cNvSpPr/>
          <p:nvPr/>
        </p:nvSpPr>
        <p:spPr>
          <a:xfrm rot="16200000">
            <a:off x="4073526" y="1454151"/>
            <a:ext cx="677863" cy="41116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UP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3" name="圆角矩形 102">
            <a:extLst>
              <a:ext uri="{FF2B5EF4-FFF2-40B4-BE49-F238E27FC236}">
                <a16:creationId xmlns:a16="http://schemas.microsoft.com/office/drawing/2014/main" id="{FBA72801-7AA6-4DAD-89FD-585DB8EB90D1}"/>
              </a:ext>
            </a:extLst>
          </p:cNvPr>
          <p:cNvSpPr/>
          <p:nvPr/>
        </p:nvSpPr>
        <p:spPr>
          <a:xfrm>
            <a:off x="5062539" y="1431926"/>
            <a:ext cx="7000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Res</a:t>
            </a:r>
          </a:p>
        </p:txBody>
      </p:sp>
      <p:sp>
        <p:nvSpPr>
          <p:cNvPr id="74" name="圆角矩形 102">
            <a:extLst>
              <a:ext uri="{FF2B5EF4-FFF2-40B4-BE49-F238E27FC236}">
                <a16:creationId xmlns:a16="http://schemas.microsoft.com/office/drawing/2014/main" id="{A96A67ED-BAF9-499C-90C2-27FC632B6147}"/>
              </a:ext>
            </a:extLst>
          </p:cNvPr>
          <p:cNvSpPr/>
          <p:nvPr/>
        </p:nvSpPr>
        <p:spPr>
          <a:xfrm>
            <a:off x="7183439" y="1409701"/>
            <a:ext cx="700087" cy="371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Res</a:t>
            </a:r>
          </a:p>
        </p:txBody>
      </p:sp>
      <p:sp>
        <p:nvSpPr>
          <p:cNvPr id="75" name="梯形 137">
            <a:extLst>
              <a:ext uri="{FF2B5EF4-FFF2-40B4-BE49-F238E27FC236}">
                <a16:creationId xmlns:a16="http://schemas.microsoft.com/office/drawing/2014/main" id="{994C11DB-FC9F-4340-BA8E-3823DEADFD8E}"/>
              </a:ext>
            </a:extLst>
          </p:cNvPr>
          <p:cNvSpPr/>
          <p:nvPr/>
        </p:nvSpPr>
        <p:spPr>
          <a:xfrm rot="16200000">
            <a:off x="6093620" y="1396207"/>
            <a:ext cx="677862" cy="4095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UP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6" name="梯形 137">
            <a:extLst>
              <a:ext uri="{FF2B5EF4-FFF2-40B4-BE49-F238E27FC236}">
                <a16:creationId xmlns:a16="http://schemas.microsoft.com/office/drawing/2014/main" id="{FD1F8208-AD35-47F2-B410-952748A4550E}"/>
              </a:ext>
            </a:extLst>
          </p:cNvPr>
          <p:cNvSpPr/>
          <p:nvPr/>
        </p:nvSpPr>
        <p:spPr>
          <a:xfrm rot="16200000">
            <a:off x="8546307" y="1396207"/>
            <a:ext cx="677862" cy="4095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FFFFFF"/>
                </a:solidFill>
              </a:rPr>
              <a:t>UP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7" name="立方体 117">
            <a:extLst>
              <a:ext uri="{FF2B5EF4-FFF2-40B4-BE49-F238E27FC236}">
                <a16:creationId xmlns:a16="http://schemas.microsoft.com/office/drawing/2014/main" id="{066711AE-001B-4E27-92E9-F22DF535D710}"/>
              </a:ext>
            </a:extLst>
          </p:cNvPr>
          <p:cNvSpPr/>
          <p:nvPr/>
        </p:nvSpPr>
        <p:spPr>
          <a:xfrm>
            <a:off x="8091489" y="781050"/>
            <a:ext cx="503237" cy="1627188"/>
          </a:xfrm>
          <a:prstGeom prst="cube">
            <a:avLst>
              <a:gd name="adj" fmla="val 66694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206" name="图片 3">
            <a:extLst>
              <a:ext uri="{FF2B5EF4-FFF2-40B4-BE49-F238E27FC236}">
                <a16:creationId xmlns:a16="http://schemas.microsoft.com/office/drawing/2014/main" id="{5A825FB7-AB80-4948-94F4-C0AB8A98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1071563"/>
            <a:ext cx="153035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07" name="文本框 11">
            <a:extLst>
              <a:ext uri="{FF2B5EF4-FFF2-40B4-BE49-F238E27FC236}">
                <a16:creationId xmlns:a16="http://schemas.microsoft.com/office/drawing/2014/main" id="{0D4F887C-E230-4C20-8C5C-D1382309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75" y="2297113"/>
            <a:ext cx="1155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5ECE6-063D-4A00-A06F-6DC3287D1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D47D77-D443-42F1-A759-A37864191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45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6370" cy="4351338"/>
          </a:xfrm>
        </p:spPr>
        <p:txBody>
          <a:bodyPr/>
          <a:lstStyle/>
          <a:p>
            <a:r>
              <a:rPr lang="en-CA" altLang="zh-CN" dirty="0"/>
              <a:t>Traditional Dataset</a:t>
            </a:r>
            <a:r>
              <a:rPr lang="zh-CN" altLang="en-US" dirty="0"/>
              <a:t>：</a:t>
            </a:r>
            <a:r>
              <a:rPr lang="en-US" altLang="zh-CN" dirty="0"/>
              <a:t>DIV2K</a:t>
            </a:r>
            <a:r>
              <a:rPr lang="zh-CN" altLang="en-US" dirty="0"/>
              <a:t>，</a:t>
            </a:r>
            <a:r>
              <a:rPr lang="en-US" altLang="zh-CN" dirty="0"/>
              <a:t>Set5</a:t>
            </a:r>
            <a:r>
              <a:rPr lang="zh-CN" altLang="en-US" dirty="0"/>
              <a:t>，</a:t>
            </a:r>
            <a:r>
              <a:rPr lang="en-US" altLang="zh-CN" dirty="0"/>
              <a:t>Set14</a:t>
            </a:r>
            <a:r>
              <a:rPr lang="zh-CN" altLang="en-US" dirty="0"/>
              <a:t>等</a:t>
            </a:r>
            <a:endParaRPr lang="en-CA" altLang="zh-CN" dirty="0"/>
          </a:p>
          <a:p>
            <a:pPr lvl="1"/>
            <a:r>
              <a:rPr lang="en-CA" altLang="zh-CN" dirty="0"/>
              <a:t>Feature</a:t>
            </a:r>
            <a:r>
              <a:rPr lang="zh-CN" altLang="en-US" dirty="0"/>
              <a:t>：</a:t>
            </a:r>
            <a:r>
              <a:rPr lang="en-CA" altLang="zh-CN" dirty="0"/>
              <a:t>LR images are </a:t>
            </a:r>
            <a:r>
              <a:rPr lang="en-CA" altLang="zh-CN" dirty="0" err="1"/>
              <a:t>downsampled</a:t>
            </a:r>
            <a:r>
              <a:rPr lang="en-CA" altLang="zh-CN" dirty="0"/>
              <a:t> from the HR images, and then blur kernel and noise are added on</a:t>
            </a:r>
          </a:p>
          <a:p>
            <a:r>
              <a:rPr lang="en-CA" altLang="zh-CN" dirty="0"/>
              <a:t>Real-world</a:t>
            </a:r>
            <a:r>
              <a:rPr lang="zh-CN" altLang="en-US" dirty="0"/>
              <a:t>：</a:t>
            </a:r>
            <a:r>
              <a:rPr lang="en-CA" altLang="zh-CN" dirty="0"/>
              <a:t>GAN to generate real-world LR images[1]</a:t>
            </a:r>
            <a:r>
              <a:rPr lang="zh-CN" altLang="en-US" dirty="0"/>
              <a:t>， </a:t>
            </a:r>
            <a:r>
              <a:rPr lang="en-CA" altLang="zh-CN" dirty="0"/>
              <a:t>Use different camera lens to capture the dataset[2]</a:t>
            </a:r>
            <a:r>
              <a:rPr lang="zh-CN" altLang="en-US" dirty="0"/>
              <a:t>， </a:t>
            </a:r>
            <a:r>
              <a:rPr lang="en-CA" altLang="zh-CN" dirty="0"/>
              <a:t>Generate the blur kernel [3]</a:t>
            </a:r>
          </a:p>
          <a:p>
            <a:pPr lvl="1"/>
            <a:r>
              <a:rPr lang="en-CA" altLang="zh-CN" dirty="0" err="1"/>
              <a:t>Fearure</a:t>
            </a:r>
            <a:r>
              <a:rPr lang="zh-CN" altLang="en-US" dirty="0"/>
              <a:t>：</a:t>
            </a:r>
            <a:r>
              <a:rPr lang="en-CA" altLang="zh-CN" dirty="0"/>
              <a:t>The SR model trained by these data have a better robust performance in the real-world</a:t>
            </a:r>
          </a:p>
          <a:p>
            <a:r>
              <a:rPr lang="en-CA" altLang="zh-CN" dirty="0"/>
              <a:t>Synthesised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9F0AD-DE52-423F-8488-4F78F71A255F}"/>
              </a:ext>
            </a:extLst>
          </p:cNvPr>
          <p:cNvSpPr txBox="1"/>
          <p:nvPr/>
        </p:nvSpPr>
        <p:spPr>
          <a:xfrm>
            <a:off x="300624" y="5299800"/>
            <a:ext cx="11523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[1] </a:t>
            </a:r>
            <a:r>
              <a:rPr lang="en-US" dirty="0" err="1"/>
              <a:t>Bulat</a:t>
            </a:r>
            <a:r>
              <a:rPr lang="en-US" dirty="0"/>
              <a:t>, A., Yang, J., &amp; </a:t>
            </a:r>
            <a:r>
              <a:rPr lang="en-US" dirty="0" err="1"/>
              <a:t>Tzimiropoulos</a:t>
            </a:r>
            <a:r>
              <a:rPr lang="en-US" dirty="0"/>
              <a:t>, G. (2018). To learn image super-resolution, use a GAN to learn how to do image degradation first. In Proceedings of the European Conference on Computer Vision (ECCV) (pp. 185-200).</a:t>
            </a:r>
          </a:p>
          <a:p>
            <a:r>
              <a:rPr lang="en-US" dirty="0"/>
              <a:t>[2] Zoom to Learn, Learn to Zoom(CVPR2019)</a:t>
            </a:r>
          </a:p>
          <a:p>
            <a:r>
              <a:rPr lang="en-US" dirty="0"/>
              <a:t>[3] Zhang, K., </a:t>
            </a:r>
            <a:r>
              <a:rPr lang="en-US" dirty="0" err="1"/>
              <a:t>Zuo</a:t>
            </a:r>
            <a:r>
              <a:rPr lang="en-US" dirty="0"/>
              <a:t>, W., &amp; Zhang, L. (2018). Learning a single convolutional super-resolution network for multiple degradations. In 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 (pp. 3262-3271).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4502"/>
            <a:ext cx="12191999" cy="4351338"/>
          </a:xfrm>
        </p:spPr>
        <p:txBody>
          <a:bodyPr>
            <a:normAutofit/>
          </a:bodyPr>
          <a:lstStyle/>
          <a:p>
            <a:r>
              <a:rPr lang="en-CA" altLang="zh-CN" dirty="0"/>
              <a:t>Main</a:t>
            </a:r>
            <a:r>
              <a:rPr lang="zh-CN" altLang="en-US" dirty="0"/>
              <a:t>：</a:t>
            </a:r>
            <a:r>
              <a:rPr lang="en-US" altLang="zh-CN" dirty="0"/>
              <a:t>PSNR</a:t>
            </a:r>
            <a:r>
              <a:rPr lang="zh-CN" altLang="en-US" dirty="0"/>
              <a:t>，</a:t>
            </a:r>
            <a:r>
              <a:rPr lang="en-US" altLang="zh-CN" dirty="0"/>
              <a:t>SSIM</a:t>
            </a:r>
          </a:p>
          <a:p>
            <a:pPr lvl="1"/>
            <a:r>
              <a:rPr lang="en-US" altLang="zh-CN" dirty="0"/>
              <a:t>Both are vector norms, which are calculated by MSE. </a:t>
            </a:r>
          </a:p>
          <a:p>
            <a:pPr lvl="1"/>
            <a:r>
              <a:rPr lang="en-US" altLang="zh-CN" dirty="0"/>
              <a:t>Loss Function</a:t>
            </a:r>
            <a:r>
              <a:rPr lang="zh-CN" altLang="en-US" dirty="0"/>
              <a:t>：</a:t>
            </a:r>
            <a:r>
              <a:rPr lang="en-US" altLang="zh-CN" dirty="0"/>
              <a:t>MSE</a:t>
            </a:r>
          </a:p>
          <a:p>
            <a:pPr lvl="1"/>
            <a:r>
              <a:rPr lang="en-US" dirty="0"/>
              <a:t>PSNR correlate poorly with the human perception of image quality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CA" altLang="zh-CN" dirty="0"/>
              <a:t>Addition</a:t>
            </a:r>
            <a:r>
              <a:rPr lang="zh-CN" altLang="en-US" dirty="0"/>
              <a:t>：</a:t>
            </a:r>
            <a:endParaRPr lang="en-CA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/>
              <a:t>Perceptual loss</a:t>
            </a:r>
            <a:r>
              <a:rPr lang="zh-CN" altLang="en-US" dirty="0"/>
              <a:t>：</a:t>
            </a:r>
            <a:r>
              <a:rPr lang="en-US" altLang="zh-CN" dirty="0">
                <a:sym typeface="Wingdings" panose="05000000000000000000" pitchFamily="2" charset="2"/>
              </a:rPr>
              <a:t>Pixel-wise loss on the feature maps gained by VGG(including spatial info)</a:t>
            </a:r>
            <a:endParaRPr lang="en-CA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Contextual loss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 Feature operations for unaligned images(no spatial info)</a:t>
            </a:r>
            <a:endParaRPr lang="en-CA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CoBi</a:t>
            </a:r>
            <a:r>
              <a:rPr lang="en-US" altLang="zh-CN" dirty="0">
                <a:sym typeface="Wingdings" panose="05000000000000000000" pitchFamily="2" charset="2"/>
              </a:rPr>
              <a:t> loss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CA" altLang="zh-CN" dirty="0">
                <a:sym typeface="Wingdings" panose="05000000000000000000" pitchFamily="2" charset="2"/>
              </a:rPr>
              <a:t>Improvement for the Contextual loss(including spatial info)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68-4B46-4839-9C0A-676041FD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list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9199-1EEF-4B97-B33E-E511AAB6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200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Learning a Deep Convolutional Network for Image Super-Resolution</a:t>
            </a:r>
            <a:r>
              <a:rPr lang="en-US" sz="2400" dirty="0"/>
              <a:t>, </a:t>
            </a:r>
            <a:r>
              <a:rPr lang="en-CA" sz="2400" dirty="0"/>
              <a:t>Chao Dong et al. </a:t>
            </a:r>
          </a:p>
          <a:p>
            <a:r>
              <a:rPr lang="en-US" sz="2400" b="1" dirty="0"/>
              <a:t>Photo-Realistic Single Image Super-Resolution Using a Generative Adversarial Network, </a:t>
            </a:r>
            <a:r>
              <a:rPr lang="en-CA" sz="2400" dirty="0"/>
              <a:t>Christian </a:t>
            </a:r>
            <a:r>
              <a:rPr lang="en-CA" sz="2400" dirty="0" err="1"/>
              <a:t>Ledig</a:t>
            </a:r>
            <a:r>
              <a:rPr lang="en-CA" sz="2400" dirty="0"/>
              <a:t> et al.  CVPR2017</a:t>
            </a:r>
            <a:endParaRPr lang="en-US" sz="2400" b="1" dirty="0"/>
          </a:p>
          <a:p>
            <a:r>
              <a:rPr lang="en-US" sz="2400" b="1" dirty="0"/>
              <a:t>Recovering Realistic Texture in Image Super-resolution by Deep Spatial Feature Transform, </a:t>
            </a:r>
            <a:r>
              <a:rPr lang="en-CA" sz="2400" dirty="0" err="1"/>
              <a:t>Xintao</a:t>
            </a:r>
            <a:r>
              <a:rPr lang="en-CA" sz="2400" dirty="0"/>
              <a:t> Wang et al. CVPR2018</a:t>
            </a:r>
          </a:p>
          <a:p>
            <a:r>
              <a:rPr lang="en-US" sz="2400" b="1" dirty="0"/>
              <a:t>Image Super-Resolution Using Very Deep Residual Channel Attention Networks</a:t>
            </a:r>
            <a:r>
              <a:rPr lang="en-US" sz="2400" dirty="0"/>
              <a:t>, </a:t>
            </a:r>
            <a:r>
              <a:rPr lang="en-CA" sz="2400" dirty="0" err="1"/>
              <a:t>Yulun</a:t>
            </a:r>
            <a:r>
              <a:rPr lang="en-CA" sz="2400" dirty="0"/>
              <a:t> Zhang et al. ECCV2018</a:t>
            </a:r>
          </a:p>
          <a:p>
            <a:r>
              <a:rPr lang="en-US" sz="2400" b="1" dirty="0"/>
              <a:t>Channel-wise and Spatial Feature Modulation Network for Single Image Super-Resolution,</a:t>
            </a:r>
            <a:r>
              <a:rPr lang="en-CA" sz="2400" dirty="0"/>
              <a:t> </a:t>
            </a:r>
            <a:r>
              <a:rPr lang="en-CA" sz="2400" dirty="0" err="1"/>
              <a:t>Yanting</a:t>
            </a:r>
            <a:r>
              <a:rPr lang="en-CA" sz="2400" dirty="0"/>
              <a:t> Hu et al.</a:t>
            </a:r>
            <a:r>
              <a:rPr lang="en-US" dirty="0">
                <a:hlinkClick r:id="rId2"/>
              </a:rPr>
              <a:t>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Transactions on Circuits and Systems for Video Technology</a:t>
            </a:r>
            <a:r>
              <a:rPr lang="en-US" sz="2400" dirty="0"/>
              <a:t> 2019</a:t>
            </a:r>
          </a:p>
          <a:p>
            <a:r>
              <a:rPr lang="en-US" sz="2400" b="1" dirty="0"/>
              <a:t>Image Super-Resolution by Neural Texture Transfer, </a:t>
            </a:r>
            <a:r>
              <a:rPr lang="en-CA" sz="2400" dirty="0" err="1"/>
              <a:t>Zhifei</a:t>
            </a:r>
            <a:r>
              <a:rPr lang="en-CA" sz="2400" dirty="0"/>
              <a:t> Zhang et al. CVPR2019</a:t>
            </a:r>
            <a:endParaRPr lang="en-US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49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39005-2511-4402-A3D4-224D0F9B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Learning a Deep Convolutional Network for Image Super-Resolution </a:t>
            </a:r>
            <a:endParaRPr lang="en-CA" sz="32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4D4071-E385-464F-BF1C-F42B8153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Chao Dong                      </a:t>
            </a:r>
            <a:r>
              <a:rPr lang="en-CA" dirty="0" err="1"/>
              <a:t>Kaiming</a:t>
            </a:r>
            <a:r>
              <a:rPr lang="en-CA" dirty="0"/>
              <a:t> He</a:t>
            </a:r>
          </a:p>
        </p:txBody>
      </p:sp>
    </p:spTree>
    <p:extLst>
      <p:ext uri="{BB962C8B-B14F-4D97-AF65-F5344CB8AC3E}">
        <p14:creationId xmlns:p14="http://schemas.microsoft.com/office/powerpoint/2010/main" val="393112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Highlights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First work using CNN on super resolution</a:t>
            </a:r>
          </a:p>
          <a:p>
            <a:r>
              <a:rPr lang="en-CA" altLang="zh-CN" dirty="0"/>
              <a:t>MSE-oriented method, directly learn the mapping </a:t>
            </a:r>
          </a:p>
          <a:p>
            <a:endParaRPr lang="en-CA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52" y="2933738"/>
            <a:ext cx="7902318" cy="288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E7C7-9FA5-4934-A437-639AA628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Consclusion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CE79-87FE-4024-9762-86FBF0C3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/>
              <a:t>LR needs to </a:t>
            </a:r>
            <a:r>
              <a:rPr lang="en-CA" altLang="zh-CN" dirty="0" err="1"/>
              <a:t>upsample</a:t>
            </a:r>
            <a:r>
              <a:rPr lang="en-CA" altLang="zh-CN" dirty="0"/>
              <a:t> at first</a:t>
            </a:r>
          </a:p>
          <a:p>
            <a:r>
              <a:rPr lang="en-CA" altLang="zh-CN" dirty="0"/>
              <a:t>Simply deepen the network has no improved performance (VDSR[1])</a:t>
            </a:r>
          </a:p>
          <a:p>
            <a:endParaRPr lang="en-CA" altLang="zh-CN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0A9A7-F053-4233-84A6-ABFA808D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02" y="2827448"/>
            <a:ext cx="7241351" cy="3484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8979E-017A-4EE1-AD9B-BB3EEA2FBB47}"/>
              </a:ext>
            </a:extLst>
          </p:cNvPr>
          <p:cNvSpPr txBox="1"/>
          <p:nvPr/>
        </p:nvSpPr>
        <p:spPr>
          <a:xfrm>
            <a:off x="708660" y="6176963"/>
            <a:ext cx="916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Accurate Image Super-Resolution Using Very Deep Convolutional Networks CVPR2016 oral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503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1663</Words>
  <Application>Microsoft Office PowerPoint</Application>
  <PresentationFormat>Widescreen</PresentationFormat>
  <Paragraphs>217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Single Image  Super Resolution</vt:lpstr>
      <vt:lpstr>Task</vt:lpstr>
      <vt:lpstr>Category</vt:lpstr>
      <vt:lpstr>Dataset</vt:lpstr>
      <vt:lpstr>Loss Function</vt:lpstr>
      <vt:lpstr>Paper list</vt:lpstr>
      <vt:lpstr>Learning a Deep Convolutional Network for Image Super-Resolution </vt:lpstr>
      <vt:lpstr>Highlights</vt:lpstr>
      <vt:lpstr>Consclusion</vt:lpstr>
      <vt:lpstr>Photo-Realistic Single Image Super-Resolution Using a Generative Adversarial Network</vt:lpstr>
      <vt:lpstr>SRGAN</vt:lpstr>
      <vt:lpstr>SRGAN</vt:lpstr>
      <vt:lpstr>Conclusion</vt:lpstr>
      <vt:lpstr>Recovering Realistic Texture in Image Super-resolution by Deep Spatial Feature Transform</vt:lpstr>
      <vt:lpstr>Attribute/Prior</vt:lpstr>
      <vt:lpstr>Semantic Prior</vt:lpstr>
      <vt:lpstr>Spatial Feature Transfer</vt:lpstr>
      <vt:lpstr>Other tech</vt:lpstr>
      <vt:lpstr>Image Super-Resolution Using Very Deep Residual Channel Attention Networks</vt:lpstr>
      <vt:lpstr>Channel Attention Mechanism</vt:lpstr>
      <vt:lpstr>Residual in Residual(RIR)</vt:lpstr>
      <vt:lpstr>Improvement</vt:lpstr>
      <vt:lpstr>Image Super-Resolution by Neural Texture Transfer, </vt:lpstr>
      <vt:lpstr>How to transfer the details from reference to LR?</vt:lpstr>
      <vt:lpstr>Neural Style Transfer </vt:lpstr>
      <vt:lpstr>问题</vt:lpstr>
      <vt:lpstr>问题</vt:lpstr>
      <vt:lpstr>Insight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</dc:title>
  <dc:creator>焜 袁</dc:creator>
  <cp:lastModifiedBy>焜 袁</cp:lastModifiedBy>
  <cp:revision>408</cp:revision>
  <dcterms:created xsi:type="dcterms:W3CDTF">2019-05-15T08:23:00Z</dcterms:created>
  <dcterms:modified xsi:type="dcterms:W3CDTF">2019-08-28T15:51:36Z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