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498" r:id="rId5"/>
    <p:sldId id="499" r:id="rId6"/>
    <p:sldId id="561" r:id="rId7"/>
    <p:sldId id="500" r:id="rId8"/>
    <p:sldId id="501" r:id="rId9"/>
    <p:sldId id="533" r:id="rId10"/>
    <p:sldId id="502" r:id="rId11"/>
    <p:sldId id="534" r:id="rId12"/>
    <p:sldId id="535" r:id="rId13"/>
    <p:sldId id="504" r:id="rId14"/>
    <p:sldId id="506" r:id="rId15"/>
    <p:sldId id="507" r:id="rId16"/>
    <p:sldId id="508" r:id="rId17"/>
    <p:sldId id="510" r:id="rId18"/>
    <p:sldId id="509" r:id="rId19"/>
    <p:sldId id="511" r:id="rId20"/>
    <p:sldId id="512" r:id="rId21"/>
    <p:sldId id="562" r:id="rId22"/>
    <p:sldId id="4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8" autoAdjust="0"/>
    <p:restoredTop sz="82841" autoAdjust="0"/>
  </p:normalViewPr>
  <p:slideViewPr>
    <p:cSldViewPr>
      <p:cViewPr varScale="1">
        <p:scale>
          <a:sx n="58" d="100"/>
          <a:sy n="58" d="100"/>
        </p:scale>
        <p:origin x="-1008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9BB55-214F-4F8B-AA2F-DE63D2CBFF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D110-BDEE-4352-9604-2705644B4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8DD6E-FFFE-483F-BA26-F8623B24941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18C-86D3-45EB-9BA9-14855CF20DB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18C-86D3-45EB-9BA9-14855CF20DB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3918C-86D3-45EB-9BA9-14855CF20DB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0" y="6324600"/>
            <a:ext cx="115062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/>
          <p:cNvCxnSpPr/>
          <p:nvPr userDrawn="1"/>
        </p:nvCxnSpPr>
        <p:spPr>
          <a:xfrm>
            <a:off x="361950" y="381000"/>
            <a:ext cx="115062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/>
          <p:nvPr userDrawn="1"/>
        </p:nvCxnSpPr>
        <p:spPr>
          <a:xfrm>
            <a:off x="361950" y="457200"/>
            <a:ext cx="115062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81"/>
            <a:ext cx="10896600" cy="1229405"/>
          </a:xfrm>
        </p:spPr>
        <p:txBody>
          <a:bodyPr>
            <a:normAutofit/>
          </a:bodyPr>
          <a:lstStyle>
            <a:lvl1pPr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10972800" cy="4648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62403" y="1338942"/>
            <a:ext cx="115062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61497" y="1371600"/>
            <a:ext cx="11496675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/>
          <p:cNvCxnSpPr/>
          <p:nvPr userDrawn="1"/>
        </p:nvCxnSpPr>
        <p:spPr>
          <a:xfrm>
            <a:off x="304800" y="6324600"/>
            <a:ext cx="115062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752600"/>
            <a:ext cx="12344400" cy="23622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Skeleton-bridged deep Mesh Generation from Single-view Images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1400"/>
            <a:ext cx="9144000" cy="2743201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Xiaoguang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/>
              <a:t>The Chinese University of Hong </a:t>
            </a:r>
            <a:r>
              <a:rPr lang="en-US" sz="2800" dirty="0" smtClean="0"/>
              <a:t>Kong, Shenzhen</a:t>
            </a:r>
            <a:endParaRPr lang="en-US" sz="2800" dirty="0"/>
          </a:p>
          <a:p>
            <a:r>
              <a:rPr lang="en-US" sz="2800" dirty="0" smtClean="0"/>
              <a:t>Shenzhen Research Institute of Big Data</a:t>
            </a:r>
            <a:endParaRPr lang="en-US" sz="2800" dirty="0" smtClean="0"/>
          </a:p>
          <a:p>
            <a:r>
              <a:rPr lang="en-US" sz="2800" dirty="0" smtClean="0"/>
              <a:t>Aug 24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2019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9"/>
    </mc:Choice>
    <mc:Fallback>
      <p:transition spd="slow" advTm="53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425450"/>
            <a:ext cx="9916160" cy="395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4270375"/>
            <a:ext cx="4210050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25" y="4518025"/>
            <a:ext cx="545338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Our approach: skeleton-bridged and stage-wise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24000"/>
            <a:ext cx="11289665" cy="4648200"/>
          </a:xfrm>
        </p:spPr>
        <p:txBody>
          <a:bodyPr/>
          <a:p>
            <a:r>
              <a:rPr lang="en-US" altLang="zh-CN" b="1" i="1"/>
              <a:t>Image</a:t>
            </a:r>
            <a:r>
              <a:rPr lang="en-US" altLang="zh-CN"/>
              <a:t> to </a:t>
            </a:r>
            <a:r>
              <a:rPr lang="en-US" altLang="zh-CN" b="1" i="1"/>
              <a:t>Skeletal points</a:t>
            </a:r>
            <a:r>
              <a:rPr lang="en-US" altLang="zh-CN"/>
              <a:t> to </a:t>
            </a:r>
            <a:r>
              <a:rPr lang="en-US" altLang="zh-CN" b="1" i="1"/>
              <a:t>Skeleton volume</a:t>
            </a:r>
            <a:r>
              <a:rPr lang="en-US" altLang="zh-CN"/>
              <a:t> to </a:t>
            </a:r>
            <a:r>
              <a:rPr lang="en-US" altLang="zh-CN" b="1" i="1"/>
              <a:t>Base mesh</a:t>
            </a:r>
            <a:r>
              <a:rPr lang="en-US" altLang="zh-CN"/>
              <a:t> to </a:t>
            </a:r>
            <a:r>
              <a:rPr lang="en-US" altLang="zh-CN" b="1" i="1"/>
              <a:t>Final surface</a:t>
            </a:r>
            <a:endParaRPr lang="en-US" altLang="zh-CN" b="1" i="1"/>
          </a:p>
          <a:p>
            <a:r>
              <a:rPr lang="en-US" altLang="zh-CN" b="1" i="1"/>
              <a:t>Point Regression</a:t>
            </a:r>
            <a:r>
              <a:rPr lang="en-US" altLang="zh-CN"/>
              <a:t> to </a:t>
            </a:r>
            <a:r>
              <a:rPr lang="en-US" altLang="zh-CN" b="1" i="1"/>
              <a:t>Volumetric CNN </a:t>
            </a:r>
            <a:r>
              <a:rPr lang="en-US" altLang="zh-CN"/>
              <a:t>to </a:t>
            </a:r>
            <a:r>
              <a:rPr lang="en-US" altLang="zh-CN" b="1" i="1"/>
              <a:t>Graph CNN</a:t>
            </a:r>
            <a:endParaRPr lang="en-US" altLang="zh-CN" b="1" i="1"/>
          </a:p>
          <a:p>
            <a:r>
              <a:rPr lang="en-US" altLang="zh-CN" b="1" i="1"/>
              <a:t>Multiscale Encoders</a:t>
            </a:r>
            <a:r>
              <a:rPr lang="en-US" altLang="zh-CN"/>
              <a:t>: from structure to surface details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3230245"/>
            <a:ext cx="11642090" cy="2827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Skeleton Inference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Regress the skeletal points from the input image</a:t>
            </a:r>
            <a:endParaRPr lang="en-US" altLang="zh-CN"/>
          </a:p>
          <a:p>
            <a:r>
              <a:rPr lang="en-US" altLang="zh-CN"/>
              <a:t>Fitting </a:t>
            </a:r>
            <a:r>
              <a:rPr lang="en-US" altLang="zh-CN" i="1"/>
              <a:t>CurSke</a:t>
            </a:r>
            <a:r>
              <a:rPr lang="en-US" altLang="zh-CN"/>
              <a:t> and </a:t>
            </a:r>
            <a:r>
              <a:rPr lang="en-US" altLang="zh-CN" i="1"/>
              <a:t>SurSke</a:t>
            </a:r>
            <a:r>
              <a:rPr lang="en-US" altLang="zh-CN"/>
              <a:t> separately</a:t>
            </a:r>
            <a:endParaRPr lang="en-US" altLang="zh-CN"/>
          </a:p>
          <a:p>
            <a:r>
              <a:rPr lang="en-US" altLang="zh-CN"/>
              <a:t>Groundtruth preparation</a:t>
            </a:r>
            <a:endParaRPr lang="en-US" altLang="zh-CN"/>
          </a:p>
          <a:p>
            <a:pPr marL="0" indent="0">
              <a:buNone/>
            </a:pPr>
            <a:r>
              <a:rPr lang="en-US" altLang="zh-CN" sz="2400"/>
              <a:t>   - Meso-Skeleton extraction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- PCA-based </a:t>
            </a:r>
            <a:r>
              <a:rPr lang="en-US" altLang="zh-CN" sz="2400" i="1"/>
              <a:t>CurSke/SurSke</a:t>
            </a:r>
            <a:r>
              <a:rPr lang="en-US" altLang="zh-CN" sz="2400"/>
              <a:t> classification</a:t>
            </a:r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3978275"/>
            <a:ext cx="11677650" cy="2600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25" y="1425575"/>
            <a:ext cx="29527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Skeleton to Base mesh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Skeletal points to volumetric representation </a:t>
            </a:r>
            <a:endParaRPr lang="en-US" altLang="zh-CN"/>
          </a:p>
          <a:p>
            <a:r>
              <a:rPr lang="en-US" altLang="zh-CN"/>
              <a:t>Global guidance subvolume synthesis</a:t>
            </a:r>
            <a:endParaRPr lang="en-US" altLang="zh-CN"/>
          </a:p>
          <a:p>
            <a:r>
              <a:rPr lang="en-US" altLang="zh-CN"/>
              <a:t>Mesh extraction from volume using marching cube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3267075"/>
            <a:ext cx="5124450" cy="290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615" y="3114675"/>
            <a:ext cx="5391785" cy="3290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Mesh Refinement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Based on Pixel2Mesh:</a:t>
            </a:r>
            <a:r>
              <a:rPr lang="en-US" altLang="zh-CN" i="1"/>
              <a:t> using GCNN to learning displacements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308860"/>
            <a:ext cx="9843135" cy="3863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Results: Quantitative comparisons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860" y="2256790"/>
            <a:ext cx="11130915" cy="3303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Results: Qualitative comparisons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1452245"/>
            <a:ext cx="8728710" cy="51758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Results: On real images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0" y="1907540"/>
            <a:ext cx="10972800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Ablation Studies on Mesh Generation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w/o skeleton inference</a:t>
            </a:r>
            <a:endParaRPr lang="en-US" altLang="zh-CN"/>
          </a:p>
          <a:p>
            <a:r>
              <a:rPr lang="en-US" altLang="zh-CN"/>
              <a:t>w/o voxel-based correction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2735580"/>
            <a:ext cx="5062855" cy="3625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90" y="2692400"/>
            <a:ext cx="5918835" cy="37122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 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novel stage-wise pipeline which takes respective advantages of different representations</a:t>
            </a:r>
            <a:endParaRPr lang="en-US" altLang="zh-CN"/>
          </a:p>
          <a:p>
            <a:r>
              <a:rPr lang="en-US" altLang="zh-CN"/>
              <a:t>A novel skeleton-bridged strategy that well-handles the shapes of complex topologies</a:t>
            </a:r>
            <a:endParaRPr lang="en-US" altLang="zh-CN"/>
          </a:p>
          <a:p>
            <a:r>
              <a:rPr lang="en-US" altLang="zh-CN"/>
              <a:t>A novel design of parallel streams for seperately inferring curve-like and surface-like skeletal points </a:t>
            </a:r>
            <a:endParaRPr lang="en-US" altLang="zh-CN"/>
          </a:p>
          <a:p>
            <a:r>
              <a:rPr lang="en-US" altLang="zh-CN"/>
              <a:t>State-of-the-art performance especially on the objects with local thin structures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Task: Single-view Object Reconstruction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Problem formulation: Encoder-Decoder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115" y="3136900"/>
            <a:ext cx="2305050" cy="196215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050280" y="3225165"/>
            <a:ext cx="3377565" cy="1795780"/>
            <a:chOff x="8542" y="5630"/>
            <a:chExt cx="5319" cy="2828"/>
          </a:xfrm>
        </p:grpSpPr>
        <p:sp>
          <p:nvSpPr>
            <p:cNvPr id="12" name="矩形 11"/>
            <p:cNvSpPr/>
            <p:nvPr/>
          </p:nvSpPr>
          <p:spPr>
            <a:xfrm>
              <a:off x="10605" y="6327"/>
              <a:ext cx="3256" cy="1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3200" b="1" i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 ?</a:t>
              </a:r>
              <a:endParaRPr lang="en-US" altLang="zh-CN" sz="3200" b="1" i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/>
            <p:cNvCxnSpPr>
              <a:endCxn id="12" idx="1"/>
            </p:cNvCxnSpPr>
            <p:nvPr/>
          </p:nvCxnSpPr>
          <p:spPr>
            <a:xfrm>
              <a:off x="8587" y="5630"/>
              <a:ext cx="2018" cy="1415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8542" y="7044"/>
              <a:ext cx="2024" cy="1414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252095" y="2776855"/>
            <a:ext cx="3470275" cy="2693035"/>
            <a:chOff x="322" y="4702"/>
            <a:chExt cx="4689" cy="32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" y="4702"/>
              <a:ext cx="2473" cy="329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9" y="4702"/>
              <a:ext cx="2342" cy="3298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625" y="2597150"/>
            <a:ext cx="2133600" cy="3176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2971800"/>
            <a:ext cx="28167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Exsiting works: </a:t>
            </a:r>
            <a:r>
              <a:rPr lang="en-US" altLang="zh-CN"/>
              <a:t>Volume Decoder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Decoding voxels using 3D CNNs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 b="1" i="1">
                <a:solidFill>
                  <a:srgbClr val="C00000"/>
                </a:solidFill>
                <a:sym typeface="+mn-ea"/>
              </a:rPr>
              <a:t>Low-resolution output</a:t>
            </a:r>
            <a:r>
              <a:rPr lang="en-US" altLang="zh-CN" b="1" i="1">
                <a:sym typeface="+mn-ea"/>
              </a:rPr>
              <a:t> </a:t>
            </a:r>
            <a:r>
              <a:rPr lang="en-US" altLang="zh-CN" i="1">
                <a:sym typeface="+mn-ea"/>
              </a:rPr>
              <a:t>and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 i="1">
                <a:solidFill>
                  <a:srgbClr val="C00000"/>
                </a:solidFill>
                <a:sym typeface="+mn-ea"/>
              </a:rPr>
              <a:t>high computational cost</a:t>
            </a:r>
            <a:endParaRPr lang="en-US" altLang="zh-CN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584200" y="2804160"/>
            <a:ext cx="10397490" cy="3072765"/>
            <a:chOff x="840" y="4796"/>
            <a:chExt cx="12145" cy="33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0" y="5108"/>
              <a:ext cx="2632" cy="296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5" y="5108"/>
              <a:ext cx="6344" cy="304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9" y="4796"/>
              <a:ext cx="2817" cy="3361"/>
            </a:xfrm>
            <a:prstGeom prst="rect">
              <a:avLst/>
            </a:prstGeom>
          </p:spPr>
        </p:pic>
      </p:grpSp>
      <p:sp>
        <p:nvSpPr>
          <p:cNvPr id="8" name="右箭头 7"/>
          <p:cNvSpPr/>
          <p:nvPr/>
        </p:nvSpPr>
        <p:spPr>
          <a:xfrm>
            <a:off x="2837180" y="4308475"/>
            <a:ext cx="227330" cy="425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Exsiting works: </a:t>
            </a:r>
            <a:r>
              <a:rPr lang="en-US" altLang="zh-CN"/>
              <a:t>Volume Decoder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Octree-based volume generation</a:t>
            </a:r>
            <a:endParaRPr lang="en-US" altLang="zh-CN"/>
          </a:p>
          <a:p>
            <a:r>
              <a:rPr lang="en-US" altLang="zh-CN"/>
              <a:t> Still </a:t>
            </a:r>
            <a:r>
              <a:rPr lang="en-US" altLang="zh-CN" b="1" i="1">
                <a:solidFill>
                  <a:srgbClr val="C00000"/>
                </a:solidFill>
              </a:rPr>
              <a:t>l</a:t>
            </a:r>
            <a:r>
              <a:rPr lang="en-US" altLang="zh-CN" b="1" i="1">
                <a:solidFill>
                  <a:srgbClr val="C00000"/>
                </a:solidFill>
                <a:sym typeface="+mn-ea"/>
              </a:rPr>
              <a:t>ow-resolution</a:t>
            </a:r>
            <a:r>
              <a:rPr lang="en-US" altLang="zh-CN" b="1" i="1">
                <a:sym typeface="+mn-ea"/>
              </a:rPr>
              <a:t> </a:t>
            </a:r>
            <a:r>
              <a:rPr lang="en-US" altLang="zh-CN">
                <a:sym typeface="+mn-ea"/>
              </a:rPr>
              <a:t>and also </a:t>
            </a:r>
            <a:r>
              <a:rPr lang="en-US" altLang="zh-CN" b="1" i="1">
                <a:solidFill>
                  <a:srgbClr val="C00000"/>
                </a:solidFill>
                <a:sym typeface="+mn-ea"/>
              </a:rPr>
              <a:t>hard to train</a:t>
            </a:r>
            <a:endParaRPr lang="en-US" altLang="zh-CN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8465" y="2614930"/>
            <a:ext cx="8814435" cy="382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Exsiting works: </a:t>
            </a:r>
            <a:r>
              <a:rPr lang="en-US" altLang="zh-CN"/>
              <a:t>Multi-view Depth Decoder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Infer multi-view depth maps and fuse them into a model</a:t>
            </a:r>
            <a:endParaRPr lang="en-US" altLang="zh-CN"/>
          </a:p>
          <a:p>
            <a:r>
              <a:rPr lang="en-US" altLang="zh-CN" b="1" i="1">
                <a:solidFill>
                  <a:srgbClr val="C00000"/>
                </a:solidFill>
              </a:rPr>
              <a:t>Low-accuracy output </a:t>
            </a:r>
            <a:r>
              <a:rPr lang="en-US" altLang="zh-CN">
                <a:solidFill>
                  <a:schemeClr val="tx1"/>
                </a:solidFill>
              </a:rPr>
              <a:t>and </a:t>
            </a:r>
            <a:r>
              <a:rPr lang="en-US" altLang="zh-CN" b="1" i="1">
                <a:solidFill>
                  <a:srgbClr val="C00000"/>
                </a:solidFill>
              </a:rPr>
              <a:t>inefficient model</a:t>
            </a:r>
            <a:endParaRPr lang="en-US" altLang="zh-CN" b="1" i="1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" y="3474085"/>
            <a:ext cx="1430020" cy="216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55" y="2974340"/>
            <a:ext cx="9224645" cy="312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Exsiting works: </a:t>
            </a:r>
            <a:r>
              <a:rPr lang="en-US" altLang="zh-CN"/>
              <a:t>Points Decoder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Regress the points' coordinates with CD loss</a:t>
            </a:r>
            <a:endParaRPr lang="en-US" altLang="zh-CN"/>
          </a:p>
          <a:p>
            <a:r>
              <a:rPr lang="en-US" altLang="zh-CN" b="1" i="1">
                <a:solidFill>
                  <a:srgbClr val="C00000"/>
                </a:solidFill>
              </a:rPr>
              <a:t>Too coarse to extract a mesh from the result</a:t>
            </a:r>
            <a:endParaRPr lang="en-US" altLang="zh-CN" b="1" i="1">
              <a:solidFill>
                <a:srgbClr val="C0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6565" y="2898140"/>
            <a:ext cx="10973435" cy="2965707"/>
            <a:chOff x="2061" y="5246"/>
            <a:chExt cx="15341" cy="36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61" y="5598"/>
              <a:ext cx="3690" cy="261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1" y="5246"/>
              <a:ext cx="2325" cy="331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342" y="6129"/>
              <a:ext cx="4953" cy="1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 Regression</a:t>
              </a:r>
              <a:endPara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7" y="5419"/>
              <a:ext cx="3855" cy="297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4358" y="8389"/>
              <a:ext cx="2232" cy="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 points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Exsiting works: </a:t>
            </a:r>
            <a:r>
              <a:rPr lang="en-US" altLang="zh-CN"/>
              <a:t>Mesh Decoder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Atlasnet: transform multiple square meshes to fit the target surface</a:t>
            </a:r>
            <a:endParaRPr lang="en-US" altLang="zh-CN"/>
          </a:p>
          <a:p>
            <a:r>
              <a:rPr lang="en-US" altLang="zh-CN" b="1" i="1">
                <a:solidFill>
                  <a:srgbClr val="C00000"/>
                </a:solidFill>
              </a:rPr>
              <a:t>Overlapping and Messy output</a:t>
            </a:r>
            <a:endParaRPr lang="en-US" altLang="zh-CN" b="1" i="1">
              <a:solidFill>
                <a:srgbClr val="C00000"/>
              </a:solidFill>
            </a:endParaRPr>
          </a:p>
          <a:p>
            <a:r>
              <a:rPr lang="en-US" altLang="zh-CN" b="1" i="1">
                <a:solidFill>
                  <a:srgbClr val="C00000"/>
                </a:solidFill>
              </a:rPr>
              <a:t>Difficult to extract clean mesh</a:t>
            </a:r>
            <a:endParaRPr lang="en-US" altLang="zh-CN" b="1" i="1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0" y="3932555"/>
            <a:ext cx="11365865" cy="194119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539865" y="2152650"/>
            <a:ext cx="4521200" cy="1722120"/>
            <a:chOff x="10299" y="3390"/>
            <a:chExt cx="7120" cy="271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93" y="3390"/>
              <a:ext cx="5027" cy="271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9" y="3409"/>
              <a:ext cx="1377" cy="269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Exsiting works: </a:t>
            </a:r>
            <a:r>
              <a:rPr lang="en-US" altLang="zh-CN"/>
              <a:t>Mesh Decoder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Pixel2Mesh: regress the deformation from a template to the target shape</a:t>
            </a:r>
            <a:endParaRPr lang="en-US" altLang="zh-CN"/>
          </a:p>
          <a:p>
            <a:r>
              <a:rPr lang="en-US" altLang="zh-CN" b="1" i="1">
                <a:solidFill>
                  <a:srgbClr val="C00000"/>
                </a:solidFill>
              </a:rPr>
              <a:t>Cannot handle shapes with complex topologies  </a:t>
            </a:r>
            <a:endParaRPr lang="en-US" altLang="zh-CN" b="1" i="1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2961640"/>
            <a:ext cx="11680190" cy="293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1433195"/>
            <a:ext cx="9296400" cy="4548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Challenges: complex topologies 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11195" y="5897880"/>
            <a:ext cx="1184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3D-R2N2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1960" y="5897880"/>
            <a:ext cx="662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PSG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83780" y="5913120"/>
            <a:ext cx="10864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AtlasNet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72270" y="5905500"/>
            <a:ext cx="1424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Pixel2Mesh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WPS 演示</Application>
  <PresentationFormat>自定义</PresentationFormat>
  <Paragraphs>104</Paragraphs>
  <Slides>20</Slides>
  <Notes>60</Notes>
  <HiddenSlides>0</HiddenSlides>
  <MMClips>8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等线</vt:lpstr>
      <vt:lpstr>Office Theme</vt:lpstr>
      <vt:lpstr>Which 3D Representation is Best for  Deepnet-based Reconstruction?  </vt:lpstr>
      <vt:lpstr>Task 1: Single-view Object Reconstruction</vt:lpstr>
      <vt:lpstr>Exsiting works: Volume Decoder 1</vt:lpstr>
      <vt:lpstr>Exsiting works: Volume Decoder 2</vt:lpstr>
      <vt:lpstr>Exsiting works: Multi-view Depth Decoder</vt:lpstr>
      <vt:lpstr>Exsiting works: Points Decoder</vt:lpstr>
      <vt:lpstr>Exsiting works: Mesh Decoder 1</vt:lpstr>
      <vt:lpstr>Exsiting works: Mesh Decoder 2</vt:lpstr>
      <vt:lpstr>Challenges: complex topologies </vt:lpstr>
      <vt:lpstr>PowerPoint 演示文稿</vt:lpstr>
      <vt:lpstr>Our approach: skeleton-bridged and stage-wise</vt:lpstr>
      <vt:lpstr>Skeleton Inference</vt:lpstr>
      <vt:lpstr>Skeleton to Base mesh</vt:lpstr>
      <vt:lpstr>Mesh Refinement</vt:lpstr>
      <vt:lpstr>Results: Quantitative comparisons</vt:lpstr>
      <vt:lpstr>Results: Qualitative comparisons</vt:lpstr>
      <vt:lpstr>Results: On real images</vt:lpstr>
      <vt:lpstr>Ablation Studies on Mesh Generation </vt:lpstr>
      <vt:lpstr>Contribution 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3D reconstruction and modeling from sparse input</dc:title>
  <dc:creator>xghan</dc:creator>
  <cp:lastModifiedBy>xghan</cp:lastModifiedBy>
  <cp:revision>5275</cp:revision>
  <dcterms:created xsi:type="dcterms:W3CDTF">2006-08-16T00:00:00Z</dcterms:created>
  <dcterms:modified xsi:type="dcterms:W3CDTF">2019-08-14T09:24:56Z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