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30" r:id="rId3"/>
    <p:sldId id="347" r:id="rId4"/>
    <p:sldId id="283" r:id="rId5"/>
    <p:sldId id="327" r:id="rId6"/>
    <p:sldId id="331" r:id="rId7"/>
    <p:sldId id="332" r:id="rId8"/>
    <p:sldId id="326" r:id="rId9"/>
    <p:sldId id="339" r:id="rId10"/>
    <p:sldId id="284" r:id="rId11"/>
    <p:sldId id="324" r:id="rId12"/>
    <p:sldId id="322" r:id="rId13"/>
    <p:sldId id="323" r:id="rId14"/>
    <p:sldId id="297" r:id="rId15"/>
    <p:sldId id="301" r:id="rId16"/>
    <p:sldId id="287" r:id="rId17"/>
    <p:sldId id="298" r:id="rId18"/>
    <p:sldId id="299" r:id="rId19"/>
    <p:sldId id="300" r:id="rId20"/>
    <p:sldId id="309" r:id="rId21"/>
    <p:sldId id="325" r:id="rId22"/>
    <p:sldId id="290" r:id="rId23"/>
    <p:sldId id="328" r:id="rId24"/>
    <p:sldId id="310" r:id="rId25"/>
    <p:sldId id="305" r:id="rId26"/>
    <p:sldId id="306" r:id="rId27"/>
    <p:sldId id="315" r:id="rId28"/>
    <p:sldId id="312" r:id="rId29"/>
    <p:sldId id="303" r:id="rId30"/>
    <p:sldId id="342" r:id="rId31"/>
    <p:sldId id="343" r:id="rId32"/>
    <p:sldId id="344" r:id="rId33"/>
    <p:sldId id="346" r:id="rId34"/>
    <p:sldId id="345" r:id="rId35"/>
    <p:sldId id="314" r:id="rId36"/>
    <p:sldId id="318" r:id="rId37"/>
    <p:sldId id="329" r:id="rId38"/>
    <p:sldId id="319" r:id="rId39"/>
    <p:sldId id="333" r:id="rId40"/>
    <p:sldId id="335" r:id="rId41"/>
    <p:sldId id="285" r:id="rId42"/>
    <p:sldId id="341" r:id="rId43"/>
    <p:sldId id="340" r:id="rId44"/>
    <p:sldId id="293" r:id="rId45"/>
    <p:sldId id="334" r:id="rId46"/>
    <p:sldId id="313" r:id="rId47"/>
    <p:sldId id="294" r:id="rId48"/>
    <p:sldId id="337" r:id="rId49"/>
    <p:sldId id="338" r:id="rId50"/>
    <p:sldId id="336" r:id="rId51"/>
  </p:sldIdLst>
  <p:sldSz cx="9144000" cy="6858000" type="screen4x3"/>
  <p:notesSz cx="6797675" cy="992822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1200" kern="1200">
        <a:solidFill>
          <a:srgbClr val="7F7F7F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sz="1200" kern="1200">
        <a:solidFill>
          <a:srgbClr val="7F7F7F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sz="1200" kern="1200">
        <a:solidFill>
          <a:srgbClr val="7F7F7F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sz="1200" kern="1200">
        <a:solidFill>
          <a:srgbClr val="7F7F7F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sz="1200" kern="1200">
        <a:solidFill>
          <a:srgbClr val="7F7F7F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rgbClr val="7F7F7F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rgbClr val="7F7F7F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rgbClr val="7F7F7F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rgbClr val="7F7F7F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F11"/>
    <a:srgbClr val="C0504D"/>
    <a:srgbClr val="800040"/>
    <a:srgbClr val="FF66FF"/>
    <a:srgbClr val="FFCC66"/>
    <a:srgbClr val="58F4F6"/>
    <a:srgbClr val="FFED00"/>
    <a:srgbClr val="57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9398" autoAdjust="0"/>
  </p:normalViewPr>
  <p:slideViewPr>
    <p:cSldViewPr snapToGrid="0" snapToObjects="1">
      <p:cViewPr>
        <p:scale>
          <a:sx n="75" d="100"/>
          <a:sy n="75" d="100"/>
        </p:scale>
        <p:origin x="-102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DAFB12-5834-4CC4-B75E-ABD9810615DC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6614F2-9896-4715-A508-2F9102CB777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62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94A577-3795-4C6B-8466-7BF6A5239A02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 smtClean="0"/>
              <a:t>Click to edit Master text styles</a:t>
            </a:r>
          </a:p>
          <a:p>
            <a:pPr lvl="1"/>
            <a:r>
              <a:rPr lang="fr-CH" noProof="0" smtClean="0"/>
              <a:t>Second level</a:t>
            </a:r>
          </a:p>
          <a:p>
            <a:pPr lvl="2"/>
            <a:r>
              <a:rPr lang="fr-CH" noProof="0" smtClean="0"/>
              <a:t>Third level</a:t>
            </a:r>
          </a:p>
          <a:p>
            <a:pPr lvl="3"/>
            <a:r>
              <a:rPr lang="fr-CH" noProof="0" smtClean="0"/>
              <a:t>Fourth level</a:t>
            </a:r>
          </a:p>
          <a:p>
            <a:pPr lvl="4"/>
            <a:r>
              <a:rPr lang="fr-CH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8E459D-331B-449F-A2E8-B44FD374651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Métral, Ghoula, Silva, Falquet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Ingénierie des Connaissances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CA22B-FC81-49FD-9DBB-DE212F00E77A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Métral, Ghoula, Silva, Falquet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Ingénierie des Connaissances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2B121-71AD-4880-A6AB-966665787E48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Métral, Ghoula, Silva, Falquet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Ingénierie des Connaissances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91549-C7CE-4C84-A029-61F49318A2E3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Métral, Ghoula, Silva, Falquet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Ingénierie des Connaissances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C34A-E881-4944-A2AC-0CAD1A947032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Métral, Ghoula, Silva, Falquet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Ingénierie des Connaissances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2FEEF-2AA4-434D-81F8-60BB1DD1D663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Métral, Ghoula, Silva, Falquet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Ingénierie des Connaissances 2013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81869-5BB9-49E3-9B29-41AA52E79D80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Métral, Ghoula, Silva, Falquet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Ingénierie des Connaissances 2013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EE4C-4612-4D79-9A99-DF85250254C5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Métral, Ghoula, Silva, Falquet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Ingénierie des Connaissances 2013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65ADB-84E4-49A2-920E-64954627FC1F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Métral, Ghoula, Silva, Falquet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Ingénierie des Connaissances 2013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B8A5A-55E1-4FFE-8376-63D9F6EDA133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Métral, Ghoula, Silva, Falquet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Ingénierie des Connaissances 2013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17EB7-0A89-460D-A8A7-B1F63EDD5070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Métral, Ghoula, Silva, Falquet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Ingénierie des Connaissances 2013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55631-B4F4-4858-BD25-E8C54A3DB8A3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17650"/>
            <a:ext cx="82296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CH"/>
              <a:t>Métral, Ghoula, Silva, Falquet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7F7F7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Ingénierie des Connaissances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7F7F7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8B13A-D4FF-4B16-ADA8-ED58839FC5D3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E46C0A"/>
          </a:solidFill>
          <a:latin typeface="CMU Concrete Roman"/>
          <a:ea typeface="CMU Concrete Roman"/>
          <a:cs typeface="CMU Concrete Roman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E46C0A"/>
          </a:solidFill>
          <a:latin typeface="CMU Concrete Roman"/>
          <a:ea typeface="CMU Concrete Roman"/>
          <a:cs typeface="CMU Concrete Roman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E46C0A"/>
          </a:solidFill>
          <a:latin typeface="CMU Concrete Roman"/>
          <a:ea typeface="CMU Concrete Roman"/>
          <a:cs typeface="CMU Concrete Roman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E46C0A"/>
          </a:solidFill>
          <a:latin typeface="CMU Concrete Roman"/>
          <a:ea typeface="CMU Concrete Roman"/>
          <a:cs typeface="CMU Concrete Roman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E46C0A"/>
          </a:solidFill>
          <a:latin typeface="CMU Concrete Roman"/>
          <a:ea typeface="CMU Concrete Roman"/>
          <a:cs typeface="CMU Concrete Roman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E46C0A"/>
          </a:solidFill>
          <a:latin typeface="CMU Concrete Roman"/>
          <a:ea typeface="CMU Concrete Roman"/>
          <a:cs typeface="CMU Concrete Roman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E46C0A"/>
          </a:solidFill>
          <a:latin typeface="CMU Concrete Roman"/>
          <a:ea typeface="CMU Concrete Roman"/>
          <a:cs typeface="CMU Concrete Roman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E46C0A"/>
          </a:solidFill>
          <a:latin typeface="CMU Concrete Roman"/>
          <a:ea typeface="CMU Concrete Roman"/>
          <a:cs typeface="CMU Concrete Roman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E46C0A"/>
          </a:solidFill>
          <a:latin typeface="CMU Concrete Roman"/>
          <a:ea typeface="CMU Concrete Roman"/>
          <a:cs typeface="CMU Concrete Roman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MU Concrete Roman"/>
          <a:ea typeface="CMU Concrete Roman"/>
          <a:cs typeface="CMU Concrete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MU Concrete Roman"/>
          <a:ea typeface="CMU Concrete Roman"/>
          <a:cs typeface="CMU Concrete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MU Concrete Roman"/>
          <a:ea typeface="CMU Concrete Roman"/>
          <a:cs typeface="CMU Concrete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MU Concrete Roman"/>
          <a:ea typeface="CMU Concrete Roman"/>
          <a:cs typeface="CMU Concrete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MU Concrete Roman"/>
          <a:ea typeface="CMU Concrete Roman"/>
          <a:cs typeface="CMU Concrete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ta.info/SpatialQueries/en/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dog.com/" TargetMode="External"/><Relationship Id="rId2" Type="http://schemas.openxmlformats.org/officeDocument/2006/relationships/hyperlink" Target="https://franz.com/agraph/allegrograph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rabon.di.uoa.gr/" TargetMode="External"/><Relationship Id="rId4" Type="http://schemas.openxmlformats.org/officeDocument/2006/relationships/hyperlink" Target="https://www.stardog.com/docs/java/snarl/com/complexible/stardog/spatial/geosparq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geodata.org/sparql" TargetMode="External"/><Relationship Id="rId2" Type="http://schemas.openxmlformats.org/officeDocument/2006/relationships/hyperlink" Target="http://www.geosparql.org/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ec.wisc.edu/meetings/geosp_sem/presentations/GeoSPARQL_Getting_Started%20-%20KolasWorkshop%20Version.pdf" TargetMode="External"/><Relationship Id="rId2" Type="http://schemas.openxmlformats.org/officeDocument/2006/relationships/hyperlink" Target="http://www.opengis.net/doc/IS/geosparql/1.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emantic-web-journal.net/sites/default/files/swj176_0.pdf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names.org/" TargetMode="External"/><Relationship Id="rId2" Type="http://schemas.openxmlformats.org/officeDocument/2006/relationships/hyperlink" Target="http://www.w3.org/2005/Incubator/geo/XGR-geo-ont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.org/2003/01/geo/" TargetMode="External"/><Relationship Id="rId4" Type="http://schemas.openxmlformats.org/officeDocument/2006/relationships/hyperlink" Target="http://geovocab.org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2000/01/rdf-schema" TargetMode="External"/><Relationship Id="rId3" Type="http://schemas.openxmlformats.org/officeDocument/2006/relationships/hyperlink" Target="http://www.opengis.net/def/function/geosparql/" TargetMode="External"/><Relationship Id="rId7" Type="http://schemas.openxmlformats.org/officeDocument/2006/relationships/hyperlink" Target="http://www.w3.org/1999/02/22-rdf-syntax-ns" TargetMode="External"/><Relationship Id="rId2" Type="http://schemas.openxmlformats.org/officeDocument/2006/relationships/hyperlink" Target="http://www.opengis.net/ont/geosparq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3.org/2002/07/owl" TargetMode="External"/><Relationship Id="rId5" Type="http://schemas.openxmlformats.org/officeDocument/2006/relationships/hyperlink" Target="http://www.opengis.net/ont/gml" TargetMode="External"/><Relationship Id="rId10" Type="http://schemas.openxmlformats.org/officeDocument/2006/relationships/hyperlink" Target="http://www.w3.org/2001/XMLSchema" TargetMode="External"/><Relationship Id="rId4" Type="http://schemas.openxmlformats.org/officeDocument/2006/relationships/hyperlink" Target="http://www.opengis.net/def/rule/geosparql/" TargetMode="External"/><Relationship Id="rId9" Type="http://schemas.openxmlformats.org/officeDocument/2006/relationships/hyperlink" Target="http://www.opengis.net/ont/s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is.net/ont/gml" TargetMode="External"/><Relationship Id="rId2" Type="http://schemas.openxmlformats.org/officeDocument/2006/relationships/hyperlink" Target="http://www.opengis.net/ont/sf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is.net/ont/gml" TargetMode="External"/><Relationship Id="rId2" Type="http://schemas.openxmlformats.org/officeDocument/2006/relationships/hyperlink" Target="http://www.opengis.net/ont/s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tico.com/ontology/" TargetMode="External"/><Relationship Id="rId2" Type="http://schemas.openxmlformats.org/officeDocument/2006/relationships/hyperlink" Target="http://www.geonames.org/ontology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Spatial_relation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08013" y="1541463"/>
            <a:ext cx="8159750" cy="1595437"/>
          </a:xfrm>
        </p:spPr>
        <p:txBody>
          <a:bodyPr/>
          <a:lstStyle/>
          <a:p>
            <a:pPr algn="ctr" eaLnBrk="1" hangingPunct="1"/>
            <a:r>
              <a:rPr lang="fr-FR" sz="3600" b="1" smtClean="0">
                <a:solidFill>
                  <a:schemeClr val="tx2"/>
                </a:solidFill>
              </a:rPr>
              <a:t>GeoSPARQL: an introduction</a:t>
            </a:r>
            <a:r>
              <a:rPr lang="fr-FR" smtClean="0"/>
              <a:t> </a:t>
            </a:r>
            <a:endParaRPr lang="fr-CA" sz="2900" smtClean="0">
              <a:solidFill>
                <a:srgbClr val="800040"/>
              </a:solidFill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08013" y="3730625"/>
            <a:ext cx="7850187" cy="793750"/>
          </a:xfrm>
        </p:spPr>
        <p:txBody>
          <a:bodyPr/>
          <a:lstStyle/>
          <a:p>
            <a:pPr eaLnBrk="1" hangingPunct="1"/>
            <a:r>
              <a:rPr lang="fr-CA" sz="2400" smtClean="0">
                <a:solidFill>
                  <a:srgbClr val="0D0D0D"/>
                </a:solidFill>
              </a:rPr>
              <a:t>C. Métral</a:t>
            </a:r>
          </a:p>
        </p:txBody>
      </p:sp>
      <p:sp>
        <p:nvSpPr>
          <p:cNvPr id="15363" name="Text Box 8"/>
          <p:cNvSpPr txBox="1">
            <a:spLocks noChangeArrowheads="1"/>
          </p:cNvSpPr>
          <p:nvPr/>
        </p:nvSpPr>
        <p:spPr bwMode="auto">
          <a:xfrm>
            <a:off x="3048000" y="5240338"/>
            <a:ext cx="3068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2000" dirty="0" err="1">
                <a:solidFill>
                  <a:schemeClr val="tx1"/>
                </a:solidFill>
              </a:rPr>
              <a:t>Semantic</a:t>
            </a:r>
            <a:r>
              <a:rPr lang="fr-FR" sz="2000" dirty="0">
                <a:solidFill>
                  <a:schemeClr val="tx1"/>
                </a:solidFill>
              </a:rPr>
              <a:t> Web Technologies </a:t>
            </a:r>
            <a:r>
              <a:rPr lang="fr-FR" dirty="0"/>
              <a:t>			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400" b="1" dirty="0" err="1" smtClean="0">
                <a:solidFill>
                  <a:schemeClr val="tx2"/>
                </a:solidFill>
              </a:rPr>
              <a:t>GeoSPARQL</a:t>
            </a:r>
            <a:endParaRPr lang="fr-CA" sz="3400" b="1" dirty="0" smtClean="0">
              <a:solidFill>
                <a:schemeClr val="tx2"/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292100" y="1228725"/>
            <a:ext cx="8720138" cy="473519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600" dirty="0" smtClean="0"/>
              <a:t>Definition</a:t>
            </a:r>
          </a:p>
          <a:p>
            <a:pPr marL="0" indent="0">
              <a:buFont typeface="Arial" charset="0"/>
              <a:buNone/>
            </a:pPr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spatial extension to </a:t>
            </a:r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SPARQL</a:t>
            </a:r>
            <a:r>
              <a:rPr lang="en-US" sz="2200" dirty="0" smtClean="0"/>
              <a:t> query language for geospatial information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 smtClean="0"/>
          </a:p>
          <a:p>
            <a:pPr marL="0" indent="0">
              <a:buFont typeface="Arial" charset="0"/>
              <a:buNone/>
            </a:pPr>
            <a:r>
              <a:rPr lang="en-US" sz="2600" dirty="0" smtClean="0"/>
              <a:t>Built on existing standards</a:t>
            </a:r>
            <a:endParaRPr lang="en-US" sz="2400" dirty="0" smtClean="0"/>
          </a:p>
          <a:p>
            <a:pPr marL="0" indent="0">
              <a:buFontTx/>
              <a:buChar char="•"/>
            </a:pPr>
            <a:r>
              <a:rPr lang="en-US" sz="2200" dirty="0" smtClean="0"/>
              <a:t> World Wide Web Consortium W3C </a:t>
            </a:r>
            <a:br>
              <a:rPr lang="en-US" sz="2200" dirty="0" smtClean="0"/>
            </a:br>
            <a:r>
              <a:rPr lang="en-US" sz="2200" dirty="0" smtClean="0"/>
              <a:t>  	Semantic Web: RDF, RDFS, SPARQL…</a:t>
            </a:r>
          </a:p>
          <a:p>
            <a:pPr marL="0" indent="0">
              <a:buFontTx/>
              <a:buChar char="•"/>
            </a:pPr>
            <a:r>
              <a:rPr lang="en-US" sz="2200" dirty="0" smtClean="0"/>
              <a:t> Open Geospatial Consortium OGC </a:t>
            </a:r>
            <a:br>
              <a:rPr lang="en-US" sz="2200" dirty="0" smtClean="0"/>
            </a:br>
            <a:r>
              <a:rPr lang="en-US" sz="2200" dirty="0" smtClean="0"/>
              <a:t>  	Simple Features model, geometry models…</a:t>
            </a:r>
          </a:p>
          <a:p>
            <a:pPr marL="0" indent="0">
              <a:buFontTx/>
              <a:buChar char="•"/>
            </a:pPr>
            <a:r>
              <a:rPr lang="en-US" sz="2200" dirty="0" smtClean="0"/>
              <a:t> ISO/TC 211</a:t>
            </a:r>
          </a:p>
          <a:p>
            <a:pPr marL="0" indent="0">
              <a:buFontTx/>
              <a:buChar char="•"/>
            </a:pPr>
            <a:r>
              <a:rPr lang="en-US" sz="2200" dirty="0" smtClean="0"/>
              <a:t> …</a:t>
            </a:r>
            <a:endParaRPr lang="fr-CA" sz="2200" dirty="0" smtClean="0"/>
          </a:p>
        </p:txBody>
      </p:sp>
      <p:sp>
        <p:nvSpPr>
          <p:cNvPr id="17411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 smtClean="0"/>
              <a:t>C. </a:t>
            </a:r>
            <a:r>
              <a:rPr lang="fr-CH" dirty="0" err="1" smtClean="0"/>
              <a:t>Métral</a:t>
            </a:r>
            <a:endParaRPr lang="fr-CH" dirty="0" smtClean="0"/>
          </a:p>
        </p:txBody>
      </p:sp>
      <p:sp>
        <p:nvSpPr>
          <p:cNvPr id="17412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8C9D6A5A-0F43-499D-9D6A-4E60979288BF}" type="slidenum">
              <a:rPr lang="en-US" sz="2000">
                <a:latin typeface="+mn-lt"/>
              </a:rPr>
              <a:pPr algn="r">
                <a:defRPr/>
              </a:pPr>
              <a:t>10</a:t>
            </a:fld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400" b="1" dirty="0" err="1" smtClean="0">
                <a:solidFill>
                  <a:schemeClr val="tx2"/>
                </a:solidFill>
              </a:rPr>
              <a:t>GeoSPARQL</a:t>
            </a:r>
            <a:endParaRPr lang="fr-CA" sz="3400" b="1" dirty="0" smtClean="0">
              <a:solidFill>
                <a:schemeClr val="tx2"/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292100" y="1228725"/>
            <a:ext cx="8851900" cy="473519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Provides </a:t>
            </a:r>
            <a:r>
              <a:rPr lang="en-US" sz="2800" dirty="0"/>
              <a:t>the following </a:t>
            </a:r>
            <a:r>
              <a:rPr lang="en-US" sz="2800" dirty="0" smtClean="0"/>
              <a:t>features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 An RDF/OWL vocabulary for representing spatial information consistent with the Simple Features Model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 A set of SPARQL extension functions for spatial computations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 A set of RIF (Rule Interchange Format) rules for query transformation</a:t>
            </a:r>
          </a:p>
          <a:p>
            <a:pPr marL="0" indent="0">
              <a:buNone/>
            </a:pPr>
            <a:endParaRPr lang="fr-CA" sz="2200" dirty="0" smtClean="0"/>
          </a:p>
        </p:txBody>
      </p:sp>
      <p:sp>
        <p:nvSpPr>
          <p:cNvPr id="17411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 smtClean="0"/>
              <a:t>C. </a:t>
            </a:r>
            <a:r>
              <a:rPr lang="fr-CH" dirty="0" err="1" smtClean="0"/>
              <a:t>Métral</a:t>
            </a:r>
            <a:endParaRPr lang="fr-CH" dirty="0" smtClean="0"/>
          </a:p>
        </p:txBody>
      </p:sp>
      <p:sp>
        <p:nvSpPr>
          <p:cNvPr id="17412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8C9D6A5A-0F43-499D-9D6A-4E60979288BF}" type="slidenum">
              <a:rPr lang="en-US" sz="2000">
                <a:latin typeface="+mn-lt"/>
              </a:rPr>
              <a:pPr algn="r">
                <a:defRPr/>
              </a:pPr>
              <a:t>11</a:t>
            </a:fld>
            <a:endParaRPr lang="en-US" sz="2000"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96188" y="5208588"/>
            <a:ext cx="1090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 dirty="0" err="1">
                <a:solidFill>
                  <a:schemeClr val="tx1"/>
                </a:solidFill>
              </a:rPr>
              <a:t>From</a:t>
            </a:r>
            <a:r>
              <a:rPr lang="fr-FR" sz="1800" i="1" dirty="0">
                <a:solidFill>
                  <a:schemeClr val="tx1"/>
                </a:solidFill>
              </a:rPr>
              <a:t> </a:t>
            </a:r>
            <a:r>
              <a:rPr lang="fr-FR" sz="1800" i="1" dirty="0" smtClean="0">
                <a:solidFill>
                  <a:schemeClr val="tx1"/>
                </a:solidFill>
              </a:rPr>
              <a:t>[1]</a:t>
            </a:r>
            <a:endParaRPr lang="fr-FR" sz="1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400" b="1" dirty="0" smtClean="0">
                <a:solidFill>
                  <a:schemeClr val="tx2"/>
                </a:solidFill>
              </a:rPr>
              <a:t>SPARQL </a:t>
            </a:r>
            <a:r>
              <a:rPr lang="fr-CA" sz="3400" b="1" dirty="0" err="1" smtClean="0">
                <a:solidFill>
                  <a:schemeClr val="tx2"/>
                </a:solidFill>
              </a:rPr>
              <a:t>query</a:t>
            </a:r>
            <a:endParaRPr lang="fr-CA" sz="3400" b="1" dirty="0" smtClean="0">
              <a:solidFill>
                <a:schemeClr val="tx2"/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213360" y="1228725"/>
            <a:ext cx="8930640" cy="4928235"/>
          </a:xfrm>
        </p:spPr>
        <p:txBody>
          <a:bodyPr/>
          <a:lstStyle/>
          <a:p>
            <a:pPr marL="0" indent="0">
              <a:buNone/>
            </a:pPr>
            <a:r>
              <a:rPr lang="fr-FR" sz="2600" dirty="0" err="1"/>
              <a:t>What</a:t>
            </a:r>
            <a:r>
              <a:rPr lang="fr-FR" sz="2600" dirty="0"/>
              <a:t> are the </a:t>
            </a:r>
            <a:r>
              <a:rPr lang="fr-FR" sz="2600" dirty="0" err="1" smtClean="0"/>
              <a:t>universities</a:t>
            </a:r>
            <a:r>
              <a:rPr lang="fr-FR" sz="2600" dirty="0" smtClean="0"/>
              <a:t> </a:t>
            </a:r>
            <a:r>
              <a:rPr lang="fr-FR" sz="2600" dirty="0" err="1" smtClean="0"/>
              <a:t>that</a:t>
            </a:r>
            <a:r>
              <a:rPr lang="fr-FR" sz="2600" dirty="0" smtClean="0"/>
              <a:t> </a:t>
            </a:r>
            <a:r>
              <a:rPr lang="fr-FR" sz="2600" dirty="0"/>
              <a:t>propose courses on </a:t>
            </a:r>
            <a:r>
              <a:rPr lang="fr-FR" sz="2600" dirty="0" smtClean="0"/>
              <a:t>RDF?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…</a:t>
            </a:r>
          </a:p>
          <a:p>
            <a:pPr marL="0" indent="0">
              <a:buNone/>
            </a:pPr>
            <a:r>
              <a:rPr lang="en-US" sz="2400" dirty="0"/>
              <a:t>@prefix cui: &lt;http://cui.unige.ch/&gt; 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SELECT ?</a:t>
            </a:r>
            <a:r>
              <a:rPr lang="en-US" sz="2400" dirty="0" err="1" smtClean="0"/>
              <a:t>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{</a:t>
            </a:r>
          </a:p>
          <a:p>
            <a:pPr marL="0" indent="0">
              <a:buNone/>
            </a:pPr>
            <a:r>
              <a:rPr lang="en-US" sz="2400" dirty="0" smtClean="0"/>
              <a:t>     ?</a:t>
            </a:r>
            <a:r>
              <a:rPr lang="en-US" sz="2400" dirty="0" err="1" smtClean="0"/>
              <a:t>i</a:t>
            </a:r>
            <a:r>
              <a:rPr lang="en-US" sz="2400" dirty="0" smtClean="0"/>
              <a:t> a </a:t>
            </a:r>
            <a:r>
              <a:rPr lang="en-US" sz="2400" dirty="0" err="1" smtClean="0"/>
              <a:t>cui:University</a:t>
            </a:r>
            <a:r>
              <a:rPr lang="en-US" sz="2400" dirty="0" smtClean="0"/>
              <a:t> 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?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cui:course</a:t>
            </a:r>
            <a:r>
              <a:rPr lang="en-US" sz="2400" dirty="0" smtClean="0"/>
              <a:t> ?c 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?c </a:t>
            </a:r>
            <a:r>
              <a:rPr lang="en-US" sz="2400" dirty="0" err="1"/>
              <a:t>cui:keyword</a:t>
            </a:r>
            <a:r>
              <a:rPr lang="en-US" sz="2400" dirty="0"/>
              <a:t> ?k .</a:t>
            </a:r>
          </a:p>
          <a:p>
            <a:pPr marL="0" indent="0">
              <a:buNone/>
            </a:pPr>
            <a:r>
              <a:rPr lang="en-US" sz="2400" dirty="0"/>
              <a:t>	FILTER ( ?k = "RDF" )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fr-CA" dirty="0" smtClean="0"/>
          </a:p>
        </p:txBody>
      </p:sp>
      <p:sp>
        <p:nvSpPr>
          <p:cNvPr id="17411" name="Date Placeholder 3"/>
          <p:cNvSpPr txBox="1">
            <a:spLocks noGrp="1"/>
          </p:cNvSpPr>
          <p:nvPr/>
        </p:nvSpPr>
        <p:spPr bwMode="auto">
          <a:xfrm>
            <a:off x="457200" y="6362382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17412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8C9D6A5A-0F43-499D-9D6A-4E60979288BF}" type="slidenum">
              <a:rPr lang="en-US" sz="2000">
                <a:latin typeface="+mn-lt"/>
              </a:rPr>
              <a:pPr algn="r">
                <a:defRPr/>
              </a:pPr>
              <a:t>12</a:t>
            </a:fld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72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400" b="1" dirty="0" err="1" smtClean="0">
                <a:solidFill>
                  <a:schemeClr val="tx2"/>
                </a:solidFill>
              </a:rPr>
              <a:t>GeoSPARQL</a:t>
            </a:r>
            <a:r>
              <a:rPr lang="fr-CA" sz="3400" b="1" dirty="0" smtClean="0">
                <a:solidFill>
                  <a:schemeClr val="tx2"/>
                </a:solidFill>
              </a:rPr>
              <a:t> </a:t>
            </a:r>
            <a:r>
              <a:rPr lang="fr-CA" sz="3400" b="1" dirty="0" err="1" smtClean="0">
                <a:solidFill>
                  <a:schemeClr val="tx2"/>
                </a:solidFill>
              </a:rPr>
              <a:t>query</a:t>
            </a:r>
            <a:endParaRPr lang="fr-CA" sz="3400" b="1" dirty="0" smtClean="0">
              <a:solidFill>
                <a:schemeClr val="tx2"/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213360" y="1228725"/>
            <a:ext cx="8930640" cy="5039995"/>
          </a:xfrm>
        </p:spPr>
        <p:txBody>
          <a:bodyPr/>
          <a:lstStyle/>
          <a:p>
            <a:pPr marL="0" indent="0">
              <a:buNone/>
            </a:pPr>
            <a:r>
              <a:rPr lang="fr-FR" sz="2600" dirty="0" err="1"/>
              <a:t>What</a:t>
            </a:r>
            <a:r>
              <a:rPr lang="fr-FR" sz="2600" dirty="0"/>
              <a:t> are the </a:t>
            </a:r>
            <a:r>
              <a:rPr lang="fr-FR" sz="2600" dirty="0" err="1" smtClean="0"/>
              <a:t>universities</a:t>
            </a:r>
            <a:r>
              <a:rPr lang="fr-FR" sz="2600" dirty="0" smtClean="0"/>
              <a:t> </a:t>
            </a:r>
            <a:r>
              <a:rPr lang="fr-FR" sz="2600" b="1" dirty="0" err="1" smtClean="0">
                <a:solidFill>
                  <a:schemeClr val="accent1">
                    <a:lumMod val="75000"/>
                  </a:schemeClr>
                </a:solidFill>
              </a:rPr>
              <a:t>within</a:t>
            </a:r>
            <a:r>
              <a:rPr lang="fr-FR" sz="2600" b="1" dirty="0" smtClean="0">
                <a:solidFill>
                  <a:schemeClr val="accent1">
                    <a:lumMod val="75000"/>
                  </a:schemeClr>
                </a:solidFill>
              </a:rPr>
              <a:t> 20 </a:t>
            </a:r>
            <a:r>
              <a:rPr lang="fr-FR" sz="2600" b="1" dirty="0" smtClean="0">
                <a:solidFill>
                  <a:schemeClr val="tx2"/>
                </a:solidFill>
              </a:rPr>
              <a:t>km</a:t>
            </a:r>
            <a:r>
              <a:rPr lang="fr-FR" sz="2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600" dirty="0" smtClean="0"/>
              <a:t>(</a:t>
            </a:r>
            <a:r>
              <a:rPr lang="fr-FR" sz="2600" dirty="0" err="1" smtClean="0"/>
              <a:t>from</a:t>
            </a:r>
            <a:r>
              <a:rPr lang="fr-FR" sz="2600" dirty="0" smtClean="0"/>
              <a:t> a </a:t>
            </a:r>
            <a:r>
              <a:rPr lang="fr-FR" sz="2600" dirty="0" err="1" smtClean="0"/>
              <a:t>reference</a:t>
            </a:r>
            <a:r>
              <a:rPr lang="fr-FR" sz="2600" dirty="0" smtClean="0"/>
              <a:t> point </a:t>
            </a:r>
            <a:r>
              <a:rPr lang="fr-FR" sz="2600" dirty="0" err="1" smtClean="0"/>
              <a:t>with</a:t>
            </a:r>
            <a:r>
              <a:rPr lang="fr-FR" sz="2600" dirty="0" smtClean="0"/>
              <a:t> </a:t>
            </a:r>
            <a:r>
              <a:rPr lang="fr-FR" sz="2600" dirty="0" err="1" smtClean="0"/>
              <a:t>lat</a:t>
            </a:r>
            <a:r>
              <a:rPr lang="fr-FR" sz="2600" dirty="0" smtClean="0"/>
              <a:t>=46.202 and </a:t>
            </a:r>
            <a:r>
              <a:rPr lang="fr-FR" sz="2600" dirty="0" err="1" smtClean="0"/>
              <a:t>lon</a:t>
            </a:r>
            <a:r>
              <a:rPr lang="fr-FR" sz="2600" dirty="0" smtClean="0"/>
              <a:t>=6.146)</a:t>
            </a:r>
            <a:r>
              <a:rPr lang="fr-FR" sz="2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600" dirty="0" err="1" smtClean="0"/>
              <a:t>that</a:t>
            </a:r>
            <a:r>
              <a:rPr lang="fr-FR" sz="2600" dirty="0" smtClean="0"/>
              <a:t> </a:t>
            </a:r>
            <a:r>
              <a:rPr lang="fr-FR" sz="2600" dirty="0"/>
              <a:t>propose courses on </a:t>
            </a:r>
            <a:r>
              <a:rPr lang="fr-FR" sz="2600" dirty="0" smtClean="0"/>
              <a:t>RDF? </a:t>
            </a:r>
            <a:endParaRPr lang="en-US" sz="1400" dirty="0"/>
          </a:p>
          <a:p>
            <a:pPr marL="0" indent="0">
              <a:buNone/>
            </a:pPr>
            <a:r>
              <a:rPr lang="en-US" sz="1200" dirty="0" smtClean="0"/>
              <a:t>…</a:t>
            </a:r>
          </a:p>
          <a:p>
            <a:pPr marL="0" indent="0">
              <a:buNone/>
            </a:pPr>
            <a:r>
              <a:rPr lang="en-US" sz="2400" dirty="0" smtClean="0"/>
              <a:t>SELECT ?</a:t>
            </a:r>
            <a:r>
              <a:rPr lang="en-US" sz="2400" dirty="0" err="1" smtClean="0"/>
              <a:t>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?</a:t>
            </a:r>
            <a:r>
              <a:rPr lang="en-US" sz="2400" dirty="0" err="1"/>
              <a:t>i</a:t>
            </a:r>
            <a:r>
              <a:rPr lang="en-US" sz="2400" dirty="0"/>
              <a:t> a </a:t>
            </a:r>
            <a:r>
              <a:rPr lang="en-US" sz="2400" dirty="0" err="1" smtClean="0"/>
              <a:t>cui:University</a:t>
            </a:r>
            <a:r>
              <a:rPr lang="en-US" sz="2400" dirty="0" smtClean="0"/>
              <a:t> 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spatial:nearby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(46.202 6.146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20 'km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') 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?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cui:course</a:t>
            </a:r>
            <a:r>
              <a:rPr lang="en-US" sz="2400" dirty="0" smtClean="0"/>
              <a:t> ?c 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?c </a:t>
            </a:r>
            <a:r>
              <a:rPr lang="en-US" sz="2400" dirty="0" err="1"/>
              <a:t>cui:keyword</a:t>
            </a:r>
            <a:r>
              <a:rPr lang="en-US" sz="2400" dirty="0"/>
              <a:t> ?k .</a:t>
            </a:r>
          </a:p>
          <a:p>
            <a:pPr marL="0" indent="0">
              <a:buNone/>
            </a:pPr>
            <a:r>
              <a:rPr lang="en-US" sz="2400" dirty="0"/>
              <a:t>	FILTER ( ?k = "RDF" )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fr-CA" dirty="0" smtClean="0"/>
          </a:p>
        </p:txBody>
      </p:sp>
      <p:sp>
        <p:nvSpPr>
          <p:cNvPr id="17411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17412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8C9D6A5A-0F43-499D-9D6A-4E60979288BF}" type="slidenum">
              <a:rPr lang="en-US" sz="2000">
                <a:latin typeface="+mn-lt"/>
              </a:rPr>
              <a:pPr algn="r">
                <a:defRPr/>
              </a:pPr>
              <a:t>13</a:t>
            </a:fld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92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163512" y="980123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dirty="0" smtClean="0">
                <a:solidFill>
                  <a:schemeClr val="tx1"/>
                </a:solidFill>
              </a:rPr>
              <a:t>Main </a:t>
            </a:r>
            <a:r>
              <a:rPr lang="fr-CA" sz="3000" dirty="0" err="1" smtClean="0">
                <a:solidFill>
                  <a:schemeClr val="tx1"/>
                </a:solidFill>
              </a:rPr>
              <a:t>geospatial</a:t>
            </a:r>
            <a:r>
              <a:rPr lang="fr-CA" sz="3000" dirty="0" smtClean="0">
                <a:solidFill>
                  <a:schemeClr val="tx1"/>
                </a:solidFill>
              </a:rPr>
              <a:t> classes and </a:t>
            </a:r>
            <a:r>
              <a:rPr lang="fr-CA" sz="3000" dirty="0" err="1" smtClean="0">
                <a:solidFill>
                  <a:schemeClr val="tx1"/>
                </a:solidFill>
              </a:rPr>
              <a:t>property</a:t>
            </a:r>
            <a:endParaRPr lang="fr-CA" sz="3000" dirty="0" smtClean="0">
              <a:solidFill>
                <a:schemeClr val="tx1"/>
              </a:solidFill>
            </a:endParaRPr>
          </a:p>
        </p:txBody>
      </p:sp>
      <p:sp>
        <p:nvSpPr>
          <p:cNvPr id="18434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18435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35690597-053D-402B-AB6B-E27192C432FD}" type="slidenum">
              <a:rPr lang="en-US" sz="2000">
                <a:latin typeface="+mn-lt"/>
              </a:rPr>
              <a:pPr algn="r">
                <a:defRPr/>
              </a:pPr>
              <a:t>14</a:t>
            </a:fld>
            <a:endParaRPr lang="en-US" sz="2000">
              <a:latin typeface="+mn-lt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7596188" y="5208588"/>
            <a:ext cx="1090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[2]</a:t>
            </a:r>
          </a:p>
        </p:txBody>
      </p:sp>
      <p:grpSp>
        <p:nvGrpSpPr>
          <p:cNvPr id="18438" name="Group 10"/>
          <p:cNvGrpSpPr>
            <a:grpSpLocks/>
          </p:cNvGrpSpPr>
          <p:nvPr/>
        </p:nvGrpSpPr>
        <p:grpSpPr bwMode="auto">
          <a:xfrm>
            <a:off x="904875" y="1912620"/>
            <a:ext cx="6069013" cy="3408363"/>
            <a:chOff x="0" y="0"/>
            <a:chExt cx="35018" cy="19667"/>
          </a:xfrm>
        </p:grpSpPr>
        <p:sp>
          <p:nvSpPr>
            <p:cNvPr id="18439" name="Oval 3"/>
            <p:cNvSpPr>
              <a:spLocks noChangeArrowheads="1"/>
            </p:cNvSpPr>
            <p:nvPr/>
          </p:nvSpPr>
          <p:spPr bwMode="auto">
            <a:xfrm>
              <a:off x="11386" y="0"/>
              <a:ext cx="11474" cy="6901"/>
            </a:xfrm>
            <a:prstGeom prst="ellipse">
              <a:avLst/>
            </a:prstGeom>
            <a:solidFill>
              <a:srgbClr val="F9D8CD"/>
            </a:solidFill>
            <a:ln w="25400">
              <a:solidFill>
                <a:srgbClr val="68230B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914400">
                <a:spcBef>
                  <a:spcPts val="500"/>
                </a:spcBef>
              </a:pPr>
              <a:r>
                <a:rPr lang="fr-FR" sz="1800">
                  <a:solidFill>
                    <a:srgbClr val="000000"/>
                  </a:solidFill>
                  <a:latin typeface="Times New Roman" pitchFamily="18" charset="0"/>
                </a:rPr>
                <a:t>Spatial Object</a:t>
              </a:r>
              <a:endParaRPr lang="fr-FR" sz="1800"/>
            </a:p>
          </p:txBody>
        </p:sp>
        <p:sp>
          <p:nvSpPr>
            <p:cNvPr id="18440" name="Oval 4"/>
            <p:cNvSpPr>
              <a:spLocks noChangeArrowheads="1"/>
            </p:cNvSpPr>
            <p:nvPr/>
          </p:nvSpPr>
          <p:spPr bwMode="auto">
            <a:xfrm>
              <a:off x="0" y="15441"/>
              <a:ext cx="11468" cy="3619"/>
            </a:xfrm>
            <a:prstGeom prst="ellipse">
              <a:avLst/>
            </a:prstGeom>
            <a:solidFill>
              <a:srgbClr val="F9D8CD"/>
            </a:solidFill>
            <a:ln w="25400">
              <a:solidFill>
                <a:srgbClr val="68230B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914400">
                <a:spcBef>
                  <a:spcPts val="500"/>
                </a:spcBef>
              </a:pPr>
              <a:r>
                <a:rPr lang="fr-FR" sz="1800">
                  <a:solidFill>
                    <a:srgbClr val="000000"/>
                  </a:solidFill>
                  <a:latin typeface="Times New Roman" pitchFamily="18" charset="0"/>
                </a:rPr>
                <a:t>Feature</a:t>
              </a:r>
              <a:endParaRPr lang="fr-FR" sz="1800"/>
            </a:p>
          </p:txBody>
        </p:sp>
        <p:sp>
          <p:nvSpPr>
            <p:cNvPr id="18441" name="Oval 5"/>
            <p:cNvSpPr>
              <a:spLocks noChangeArrowheads="1"/>
            </p:cNvSpPr>
            <p:nvPr/>
          </p:nvSpPr>
          <p:spPr bwMode="auto">
            <a:xfrm>
              <a:off x="23550" y="15527"/>
              <a:ext cx="11468" cy="4140"/>
            </a:xfrm>
            <a:prstGeom prst="ellipse">
              <a:avLst/>
            </a:prstGeom>
            <a:solidFill>
              <a:srgbClr val="F9D8CD"/>
            </a:solidFill>
            <a:ln w="25400">
              <a:solidFill>
                <a:srgbClr val="68230B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914400">
                <a:spcBef>
                  <a:spcPts val="500"/>
                </a:spcBef>
              </a:pPr>
              <a:r>
                <a:rPr lang="fr-FR" sz="1800">
                  <a:solidFill>
                    <a:srgbClr val="000000"/>
                  </a:solidFill>
                  <a:latin typeface="Times New Roman" pitchFamily="18" charset="0"/>
                </a:rPr>
                <a:t>Geometry</a:t>
              </a:r>
              <a:endParaRPr lang="fr-FR" sz="1800"/>
            </a:p>
          </p:txBody>
        </p:sp>
        <p:sp>
          <p:nvSpPr>
            <p:cNvPr id="6" name="Straight Arrow Connector 6"/>
            <p:cNvSpPr>
              <a:spLocks noChangeShapeType="1"/>
            </p:cNvSpPr>
            <p:nvPr/>
          </p:nvSpPr>
          <p:spPr bwMode="auto">
            <a:xfrm flipV="1">
              <a:off x="6210" y="6898"/>
              <a:ext cx="10598" cy="853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Straight Arrow Connector 7"/>
            <p:cNvSpPr>
              <a:spLocks noChangeShapeType="1"/>
            </p:cNvSpPr>
            <p:nvPr/>
          </p:nvSpPr>
          <p:spPr bwMode="auto">
            <a:xfrm flipH="1" flipV="1">
              <a:off x="17688" y="6898"/>
              <a:ext cx="10259" cy="862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cxnSp>
          <p:nvCxnSpPr>
            <p:cNvPr id="18444" name="Straight Arrow Connector 8"/>
            <p:cNvCxnSpPr>
              <a:cxnSpLocks noChangeShapeType="1"/>
            </p:cNvCxnSpPr>
            <p:nvPr/>
          </p:nvCxnSpPr>
          <p:spPr bwMode="auto">
            <a:xfrm>
              <a:off x="11386" y="17252"/>
              <a:ext cx="12164" cy="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12594" y="15182"/>
              <a:ext cx="10266" cy="2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spcBef>
                  <a:spcPts val="500"/>
                </a:spcBef>
              </a:pPr>
              <a:r>
                <a:rPr lang="fr-FR" sz="1800">
                  <a:solidFill>
                    <a:schemeClr val="tx1"/>
                  </a:solidFill>
                  <a:latin typeface="Times New Roman" pitchFamily="18" charset="0"/>
                </a:rPr>
                <a:t>hasGeometry</a:t>
              </a:r>
              <a:endParaRPr lang="fr-FR" sz="1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 bwMode="auto">
          <a:xfrm>
            <a:off x="163512" y="113796"/>
            <a:ext cx="852328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E46C0A"/>
                </a:solidFill>
                <a:latin typeface="CMU Concrete Roman"/>
                <a:ea typeface="CMU Concrete Roman"/>
                <a:cs typeface="CMU Concrete Roma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E46C0A"/>
                </a:solidFill>
                <a:latin typeface="CMU Concrete Roman"/>
                <a:ea typeface="CMU Concrete Roman"/>
                <a:cs typeface="CMU Concrete Roman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E46C0A"/>
                </a:solidFill>
                <a:latin typeface="CMU Concrete Roman"/>
                <a:ea typeface="CMU Concrete Roman"/>
                <a:cs typeface="CMU Concrete Roman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E46C0A"/>
                </a:solidFill>
                <a:latin typeface="CMU Concrete Roman"/>
                <a:ea typeface="CMU Concrete Roman"/>
                <a:cs typeface="CMU Concrete Roman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E46C0A"/>
                </a:solidFill>
                <a:latin typeface="CMU Concrete Roman"/>
                <a:ea typeface="CMU Concrete Roman"/>
                <a:cs typeface="CMU Concrete Roman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E46C0A"/>
                </a:solidFill>
                <a:latin typeface="CMU Concrete Roman"/>
                <a:ea typeface="CMU Concrete Roman"/>
                <a:cs typeface="CMU Concrete Roman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E46C0A"/>
                </a:solidFill>
                <a:latin typeface="CMU Concrete Roman"/>
                <a:ea typeface="CMU Concrete Roman"/>
                <a:cs typeface="CMU Concrete Roman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E46C0A"/>
                </a:solidFill>
                <a:latin typeface="CMU Concrete Roman"/>
                <a:ea typeface="CMU Concrete Roman"/>
                <a:cs typeface="CMU Concrete Roman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E46C0A"/>
                </a:solidFill>
                <a:latin typeface="CMU Concrete Roman"/>
                <a:ea typeface="CMU Concrete Roman"/>
                <a:cs typeface="CMU Concrete Roman"/>
              </a:defRPr>
            </a:lvl9pPr>
          </a:lstStyle>
          <a:p>
            <a:pPr eaLnBrk="1" hangingPunct="1"/>
            <a:r>
              <a:rPr lang="fr-CA" sz="3400" b="1" smtClean="0">
                <a:solidFill>
                  <a:schemeClr val="tx2"/>
                </a:solidFill>
              </a:rPr>
              <a:t>Spatial RDFS</a:t>
            </a:r>
            <a:endParaRPr lang="fr-CA" sz="3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Geospatial and domain classes</a:t>
            </a:r>
          </a:p>
        </p:txBody>
      </p:sp>
      <p:sp>
        <p:nvSpPr>
          <p:cNvPr id="19458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19459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75B9EE9C-D96C-47BD-86EB-9684B9466F8A}" type="slidenum">
              <a:rPr lang="en-US" sz="2000">
                <a:latin typeface="+mn-lt"/>
              </a:rPr>
              <a:pPr algn="r">
                <a:defRPr/>
              </a:pPr>
              <a:t>15</a:t>
            </a:fld>
            <a:endParaRPr lang="en-US" sz="2000">
              <a:latin typeface="+mn-lt"/>
            </a:endParaRP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596188" y="5392738"/>
            <a:ext cx="1090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[3]</a:t>
            </a:r>
          </a:p>
        </p:txBody>
      </p:sp>
      <p:pic>
        <p:nvPicPr>
          <p:cNvPr id="19462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475" y="1455738"/>
            <a:ext cx="7092950" cy="39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17"/>
          <p:cNvSpPr txBox="1">
            <a:spLocks noChangeArrowheads="1"/>
          </p:cNvSpPr>
          <p:nvPr/>
        </p:nvSpPr>
        <p:spPr bwMode="auto">
          <a:xfrm>
            <a:off x="457200" y="1455738"/>
            <a:ext cx="771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endParaRPr lang="fr-FR"/>
          </a:p>
        </p:txBody>
      </p:sp>
      <p:sp>
        <p:nvSpPr>
          <p:cNvPr id="19464" name="Text Box 18"/>
          <p:cNvSpPr txBox="1">
            <a:spLocks noChangeArrowheads="1"/>
          </p:cNvSpPr>
          <p:nvPr/>
        </p:nvSpPr>
        <p:spPr bwMode="auto">
          <a:xfrm>
            <a:off x="457200" y="1384300"/>
            <a:ext cx="7715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Main geospatial classes and property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292100" y="1285875"/>
            <a:ext cx="8851900" cy="4871085"/>
          </a:xfrm>
        </p:spPr>
        <p:txBody>
          <a:bodyPr/>
          <a:lstStyle/>
          <a:p>
            <a:pPr marL="0" indent="0">
              <a:spcBef>
                <a:spcPct val="35000"/>
              </a:spcBef>
              <a:buFont typeface="Arial" charset="0"/>
              <a:buNone/>
            </a:pPr>
            <a:r>
              <a:rPr lang="en-US" sz="2200" b="1" dirty="0" err="1" smtClean="0">
                <a:solidFill>
                  <a:schemeClr val="tx2"/>
                </a:solidFill>
              </a:rPr>
              <a:t>geo:Feature</a:t>
            </a:r>
            <a:r>
              <a:rPr lang="en-US" sz="2200" dirty="0" smtClean="0"/>
              <a:t> class</a:t>
            </a:r>
            <a:br>
              <a:rPr lang="en-US" sz="2200" dirty="0" smtClean="0"/>
            </a:br>
            <a:r>
              <a:rPr lang="en-US" sz="2200" dirty="0" smtClean="0"/>
              <a:t>A thing with a spatial location (a city, a monument…)</a:t>
            </a:r>
          </a:p>
          <a:p>
            <a:pPr marL="0" indent="0">
              <a:spcBef>
                <a:spcPct val="35000"/>
              </a:spcBef>
              <a:buFont typeface="Arial" charset="0"/>
              <a:buNone/>
            </a:pPr>
            <a:r>
              <a:rPr lang="en-US" sz="2200" b="1" dirty="0" err="1" smtClean="0">
                <a:solidFill>
                  <a:schemeClr val="tx2"/>
                </a:solidFill>
              </a:rPr>
              <a:t>geo:Geometry</a:t>
            </a:r>
            <a:r>
              <a:rPr lang="en-US" sz="2200" dirty="0" smtClean="0"/>
              <a:t> class</a:t>
            </a:r>
            <a:br>
              <a:rPr lang="en-US" sz="2200" dirty="0" smtClean="0"/>
            </a:br>
            <a:r>
              <a:rPr lang="en-US" sz="2200" dirty="0" smtClean="0"/>
              <a:t>A representation of a spatial location (a set of coordinates)</a:t>
            </a:r>
          </a:p>
          <a:p>
            <a:pPr marL="0" indent="0">
              <a:spcBef>
                <a:spcPct val="35000"/>
              </a:spcBef>
              <a:buFont typeface="Arial" charset="0"/>
              <a:buNone/>
            </a:pPr>
            <a:r>
              <a:rPr lang="en-US" sz="2200" b="1" dirty="0" err="1" smtClean="0">
                <a:solidFill>
                  <a:schemeClr val="tx2"/>
                </a:solidFill>
              </a:rPr>
              <a:t>geo:SpatialObject</a:t>
            </a:r>
            <a:r>
              <a:rPr lang="en-US" sz="2200" dirty="0" smtClean="0"/>
              <a:t> class</a:t>
            </a:r>
            <a:br>
              <a:rPr lang="en-US" sz="2200" dirty="0" smtClean="0"/>
            </a:br>
            <a:r>
              <a:rPr lang="en-US" sz="2200" dirty="0" smtClean="0"/>
              <a:t>A superclass of both Feature and Geometry classes</a:t>
            </a:r>
          </a:p>
          <a:p>
            <a:pPr marL="0" indent="0">
              <a:spcBef>
                <a:spcPct val="35000"/>
              </a:spcBef>
              <a:buNone/>
            </a:pPr>
            <a:r>
              <a:rPr lang="en-US" sz="2200" b="1" dirty="0" err="1" smtClean="0">
                <a:solidFill>
                  <a:schemeClr val="tx2"/>
                </a:solidFill>
              </a:rPr>
              <a:t>geo:hasGeometry</a:t>
            </a:r>
            <a:r>
              <a:rPr lang="en-US" sz="2200" dirty="0" smtClean="0"/>
              <a:t> property</a:t>
            </a:r>
            <a:br>
              <a:rPr lang="en-US" sz="2200" dirty="0" smtClean="0"/>
            </a:br>
            <a:r>
              <a:rPr lang="en-US" sz="2200" dirty="0" smtClean="0"/>
              <a:t>To link a feature to its geometry that represents its spatial extent</a:t>
            </a:r>
            <a:br>
              <a:rPr lang="en-US" sz="2200" dirty="0" smtClean="0"/>
            </a:br>
            <a:r>
              <a:rPr lang="fr-CA" sz="2200" dirty="0" smtClean="0"/>
              <a:t>A </a:t>
            </a:r>
            <a:r>
              <a:rPr lang="fr-CA" sz="2200" dirty="0" err="1" smtClean="0"/>
              <a:t>given</a:t>
            </a:r>
            <a:r>
              <a:rPr lang="fr-CA" sz="2200" dirty="0" smtClean="0"/>
              <a:t> </a:t>
            </a:r>
            <a:r>
              <a:rPr lang="fr-CA" sz="2200" dirty="0" err="1" smtClean="0"/>
              <a:t>feature</a:t>
            </a:r>
            <a:r>
              <a:rPr lang="fr-CA" sz="2200" dirty="0" smtClean="0"/>
              <a:t> </a:t>
            </a:r>
            <a:r>
              <a:rPr lang="fr-CA" sz="2200" dirty="0" err="1" smtClean="0"/>
              <a:t>may</a:t>
            </a:r>
            <a:r>
              <a:rPr lang="fr-CA" sz="2200" dirty="0" smtClean="0"/>
              <a:t> have </a:t>
            </a:r>
            <a:r>
              <a:rPr lang="fr-CA" sz="2200" dirty="0" err="1" smtClean="0"/>
              <a:t>many</a:t>
            </a:r>
            <a:r>
              <a:rPr lang="fr-CA" sz="2200" dirty="0" smtClean="0"/>
              <a:t> </a:t>
            </a:r>
            <a:r>
              <a:rPr lang="fr-CA" sz="2200" dirty="0" err="1" smtClean="0"/>
              <a:t>associated</a:t>
            </a:r>
            <a:r>
              <a:rPr lang="fr-CA" sz="2200" dirty="0" smtClean="0"/>
              <a:t> </a:t>
            </a:r>
            <a:r>
              <a:rPr lang="fr-CA" sz="2200" dirty="0" err="1" smtClean="0"/>
              <a:t>geometries</a:t>
            </a:r>
            <a:r>
              <a:rPr lang="fr-CA" sz="2200" dirty="0" smtClean="0"/>
              <a:t> for </a:t>
            </a:r>
            <a:r>
              <a:rPr lang="fr-CA" sz="2200" dirty="0" err="1" smtClean="0"/>
              <a:t>varying</a:t>
            </a:r>
            <a:r>
              <a:rPr lang="fr-CA" sz="2200" dirty="0" smtClean="0"/>
              <a:t> </a:t>
            </a:r>
            <a:r>
              <a:rPr lang="fr-CA" sz="2200" dirty="0" err="1" smtClean="0"/>
              <a:t>purposes</a:t>
            </a:r>
            <a:r>
              <a:rPr lang="fr-CA" sz="2200" dirty="0" smtClean="0"/>
              <a:t/>
            </a:r>
            <a:br>
              <a:rPr lang="fr-CA" sz="2200" dirty="0" smtClean="0"/>
            </a:br>
            <a:r>
              <a:rPr lang="fr-CA" sz="2200" dirty="0" err="1" smtClean="0"/>
              <a:t>Example</a:t>
            </a:r>
            <a:r>
              <a:rPr lang="fr-CA" sz="2200" dirty="0" smtClean="0"/>
              <a:t>: a city </a:t>
            </a:r>
            <a:r>
              <a:rPr lang="fr-CA" sz="2200" dirty="0" err="1" smtClean="0"/>
              <a:t>can</a:t>
            </a:r>
            <a:r>
              <a:rPr lang="fr-CA" sz="2200" dirty="0" smtClean="0"/>
              <a:t> </a:t>
            </a:r>
            <a:r>
              <a:rPr lang="fr-CA" sz="2200" dirty="0" err="1" smtClean="0"/>
              <a:t>be</a:t>
            </a:r>
            <a:r>
              <a:rPr lang="fr-CA" sz="2200" dirty="0" smtClean="0"/>
              <a:t> </a:t>
            </a:r>
            <a:r>
              <a:rPr lang="fr-CA" sz="2200" dirty="0" err="1" smtClean="0"/>
              <a:t>represented</a:t>
            </a:r>
            <a:r>
              <a:rPr lang="fr-CA" sz="2200" dirty="0" smtClean="0"/>
              <a:t> </a:t>
            </a:r>
            <a:r>
              <a:rPr lang="fr-CA" sz="2200" dirty="0" err="1" smtClean="0"/>
              <a:t>either</a:t>
            </a:r>
            <a:r>
              <a:rPr lang="fr-CA" sz="2200" dirty="0" smtClean="0"/>
              <a:t> by a point or a </a:t>
            </a:r>
            <a:r>
              <a:rPr lang="fr-CA" sz="2200" dirty="0" err="1" smtClean="0"/>
              <a:t>polygon</a:t>
            </a:r>
            <a:r>
              <a:rPr lang="fr-CA" sz="2200" dirty="0" smtClean="0"/>
              <a:t> </a:t>
            </a:r>
            <a:r>
              <a:rPr lang="fr-CA" sz="2200" dirty="0" err="1" smtClean="0"/>
              <a:t>according</a:t>
            </a:r>
            <a:r>
              <a:rPr lang="fr-CA" sz="2200" dirty="0" smtClean="0"/>
              <a:t> to the </a:t>
            </a:r>
            <a:r>
              <a:rPr lang="fr-CA" sz="2200" dirty="0" err="1" smtClean="0"/>
              <a:t>scale</a:t>
            </a:r>
            <a:r>
              <a:rPr lang="fr-CA" sz="2200" dirty="0" smtClean="0"/>
              <a:t> or to the size of the city</a:t>
            </a:r>
            <a:br>
              <a:rPr lang="fr-CA" sz="2200" dirty="0" smtClean="0"/>
            </a:br>
            <a:r>
              <a:rPr lang="fr-CA" sz="2200" dirty="0" smtClean="0"/>
              <a:t>									</a:t>
            </a:r>
            <a:r>
              <a:rPr lang="fr-CA" sz="1800" dirty="0" err="1" smtClean="0">
                <a:latin typeface="Calibri" panose="020F0502020204030204" pitchFamily="34" charset="0"/>
              </a:rPr>
              <a:t>See</a:t>
            </a:r>
            <a:r>
              <a:rPr lang="fr-CA" sz="1800" dirty="0" smtClean="0">
                <a:latin typeface="Calibri" panose="020F0502020204030204" pitchFamily="34" charset="0"/>
              </a:rPr>
              <a:t> </a:t>
            </a:r>
            <a:r>
              <a:rPr lang="fr-CA" sz="1800" dirty="0">
                <a:latin typeface="Calibri" panose="020F0502020204030204" pitchFamily="34" charset="0"/>
              </a:rPr>
              <a:t>http://www.opengis.net/ont/geosparql</a:t>
            </a:r>
            <a:endParaRPr lang="fr-CA" sz="1800" dirty="0" smtClean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20484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D55C9C2E-7BB1-40EB-A607-4AE5D13CBA69}" type="slidenum">
              <a:rPr lang="en-US" sz="2000">
                <a:latin typeface="+mn-lt"/>
              </a:rPr>
              <a:pPr algn="r">
                <a:defRPr/>
              </a:pPr>
              <a:t>16</a:t>
            </a:fld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Definition of </a:t>
            </a:r>
            <a:r>
              <a:rPr lang="en-US" b="1" i="1" smtClean="0">
                <a:solidFill>
                  <a:schemeClr val="tx2"/>
                </a:solidFill>
              </a:rPr>
              <a:t>geo:SpatialObject</a:t>
            </a:r>
            <a:r>
              <a:rPr lang="en-US" b="1" smtClean="0">
                <a:solidFill>
                  <a:schemeClr val="tx2"/>
                </a:solidFill>
              </a:rPr>
              <a:t> class</a:t>
            </a:r>
            <a:endParaRPr lang="fr-CA" sz="3000" b="1" smtClean="0">
              <a:solidFill>
                <a:schemeClr val="tx2"/>
              </a:solidFill>
            </a:endParaRPr>
          </a:p>
        </p:txBody>
      </p:sp>
      <p:sp>
        <p:nvSpPr>
          <p:cNvPr id="21506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21507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BE5F4D19-0207-41B9-B08F-A6F78DE7D4D4}" type="slidenum">
              <a:rPr lang="en-US" sz="2000">
                <a:latin typeface="+mn-lt"/>
              </a:rPr>
              <a:pPr algn="r">
                <a:defRPr/>
              </a:pPr>
              <a:t>17</a:t>
            </a:fld>
            <a:endParaRPr lang="en-US" sz="2000">
              <a:latin typeface="+mn-lt"/>
            </a:endParaRP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7596188" y="5392738"/>
            <a:ext cx="1090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 dirty="0" err="1">
                <a:solidFill>
                  <a:schemeClr val="tx1"/>
                </a:solidFill>
              </a:rPr>
              <a:t>From</a:t>
            </a:r>
            <a:r>
              <a:rPr lang="fr-FR" sz="1800" i="1" dirty="0">
                <a:solidFill>
                  <a:schemeClr val="tx1"/>
                </a:solidFill>
              </a:rPr>
              <a:t> [1]</a:t>
            </a:r>
          </a:p>
        </p:txBody>
      </p:sp>
      <p:sp>
        <p:nvSpPr>
          <p:cNvPr id="21510" name="Text Box 15"/>
          <p:cNvSpPr>
            <a:spLocks noGrp="1" noChangeArrowheads="1"/>
          </p:cNvSpPr>
          <p:nvPr>
            <p:ph idx="4294967295"/>
          </p:nvPr>
        </p:nvSpPr>
        <p:spPr>
          <a:xfrm>
            <a:off x="292100" y="1243013"/>
            <a:ext cx="8394700" cy="3703637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z="1200" dirty="0" smtClean="0"/>
          </a:p>
          <a:p>
            <a:pPr>
              <a:spcBef>
                <a:spcPct val="25000"/>
              </a:spcBef>
              <a:buFont typeface="Arial" charset="0"/>
              <a:buNone/>
            </a:pPr>
            <a:r>
              <a:rPr lang="en-US" sz="2400" i="1" dirty="0" err="1" smtClean="0"/>
              <a:t>geo:SpatialObject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rdfs:Class</a:t>
            </a:r>
            <a:r>
              <a:rPr lang="en-US" sz="2400" i="1" dirty="0" smtClean="0"/>
              <a:t>,</a:t>
            </a:r>
            <a:br>
              <a:rPr lang="en-US" sz="2400" i="1" dirty="0" smtClean="0"/>
            </a:br>
            <a:r>
              <a:rPr lang="en-US" sz="2400" i="1" dirty="0" smtClean="0"/>
              <a:t>                            </a:t>
            </a:r>
            <a:r>
              <a:rPr lang="en-US" sz="2400" i="1" dirty="0" err="1" smtClean="0"/>
              <a:t>owl:Class</a:t>
            </a:r>
            <a:r>
              <a:rPr lang="en-US" sz="2400" i="1" dirty="0" smtClean="0"/>
              <a:t>;</a:t>
            </a:r>
          </a:p>
          <a:p>
            <a:pPr>
              <a:spcBef>
                <a:spcPct val="25000"/>
              </a:spcBef>
              <a:buFont typeface="Arial" charset="0"/>
              <a:buNone/>
            </a:pPr>
            <a:r>
              <a:rPr lang="en-US" sz="2400" i="1" dirty="0" err="1" smtClean="0"/>
              <a:t>rdfs:label</a:t>
            </a:r>
            <a:r>
              <a:rPr lang="en-US" sz="2400" i="1" dirty="0" smtClean="0"/>
              <a:t> "Spatial Object"@</a:t>
            </a:r>
            <a:r>
              <a:rPr lang="en-US" sz="2400" i="1" dirty="0" err="1" smtClean="0"/>
              <a:t>en</a:t>
            </a:r>
            <a:r>
              <a:rPr lang="en-US" sz="2400" i="1" dirty="0" smtClean="0"/>
              <a:t>;</a:t>
            </a:r>
          </a:p>
          <a:p>
            <a:pPr>
              <a:spcBef>
                <a:spcPct val="25000"/>
              </a:spcBef>
              <a:buNone/>
            </a:pPr>
            <a:r>
              <a:rPr lang="en-US" sz="2400" i="1" dirty="0" err="1" smtClean="0"/>
              <a:t>rdfs:comment</a:t>
            </a:r>
            <a:r>
              <a:rPr lang="en-US" sz="2400" i="1" dirty="0" smtClean="0"/>
              <a:t> </a:t>
            </a:r>
            <a:r>
              <a:rPr lang="en-US" sz="2400" i="1" dirty="0"/>
              <a:t>"The </a:t>
            </a:r>
            <a:r>
              <a:rPr lang="en-US" sz="2400" i="1" dirty="0" smtClean="0"/>
              <a:t>class Spatial Object represents everything that can have a spatial representation. It is superclass of feature and geometry"@</a:t>
            </a:r>
            <a:r>
              <a:rPr lang="en-US" sz="2400" i="1" dirty="0" err="1" smtClean="0"/>
              <a:t>en</a:t>
            </a:r>
            <a:r>
              <a:rPr lang="en-US" sz="2400" i="1" dirty="0" smtClean="0"/>
              <a:t> .</a:t>
            </a:r>
            <a:endParaRPr lang="fr-FR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Definition of </a:t>
            </a:r>
            <a:r>
              <a:rPr lang="fr-CA" sz="3000" b="1" i="1" smtClean="0">
                <a:solidFill>
                  <a:schemeClr val="tx2"/>
                </a:solidFill>
              </a:rPr>
              <a:t>geo:Feature</a:t>
            </a:r>
            <a:r>
              <a:rPr lang="fr-CA" sz="3000" b="1" smtClean="0">
                <a:solidFill>
                  <a:schemeClr val="tx2"/>
                </a:solidFill>
              </a:rPr>
              <a:t> class</a:t>
            </a:r>
          </a:p>
        </p:txBody>
      </p:sp>
      <p:sp>
        <p:nvSpPr>
          <p:cNvPr id="22530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/>
              <a:t>Métral, </a:t>
            </a:r>
            <a:endParaRPr lang="en-US"/>
          </a:p>
        </p:txBody>
      </p:sp>
      <p:sp>
        <p:nvSpPr>
          <p:cNvPr id="22531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EB6B059E-3FD0-4E7C-BDFA-7A09C8B42FD2}" type="slidenum">
              <a:rPr lang="en-US" sz="2000">
                <a:latin typeface="+mn-lt"/>
              </a:rPr>
              <a:pPr algn="r">
                <a:defRPr/>
              </a:pPr>
              <a:t>18</a:t>
            </a:fld>
            <a:endParaRPr lang="en-US" sz="2000">
              <a:latin typeface="+mn-lt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7596188" y="5575300"/>
            <a:ext cx="1090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[1]</a:t>
            </a:r>
          </a:p>
        </p:txBody>
      </p:sp>
      <p:sp>
        <p:nvSpPr>
          <p:cNvPr id="22534" name="Text Box 7"/>
          <p:cNvSpPr>
            <a:spLocks noGrp="1" noChangeArrowheads="1"/>
          </p:cNvSpPr>
          <p:nvPr>
            <p:ph idx="4294967295"/>
          </p:nvPr>
        </p:nvSpPr>
        <p:spPr>
          <a:xfrm>
            <a:off x="292100" y="1328738"/>
            <a:ext cx="8394700" cy="41497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i="1" dirty="0" err="1" smtClean="0"/>
              <a:t>geo:Feature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rdfs:Class</a:t>
            </a:r>
            <a:r>
              <a:rPr lang="en-US" sz="2400" i="1" dirty="0" smtClean="0"/>
              <a:t>,</a:t>
            </a:r>
            <a:br>
              <a:rPr lang="en-US" sz="2400" i="1" dirty="0" smtClean="0"/>
            </a:br>
            <a:r>
              <a:rPr lang="en-US" sz="2400" i="1" dirty="0" smtClean="0"/>
              <a:t>                   </a:t>
            </a:r>
            <a:r>
              <a:rPr lang="en-US" sz="2400" i="1" dirty="0" err="1" smtClean="0"/>
              <a:t>owl:Class</a:t>
            </a:r>
            <a:r>
              <a:rPr lang="en-US" sz="2400" i="1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2400" i="1" dirty="0" err="1" smtClean="0"/>
              <a:t>rdfs:label</a:t>
            </a:r>
            <a:r>
              <a:rPr lang="en-US" sz="2400" i="1" dirty="0" smtClean="0"/>
              <a:t> "Feature"@</a:t>
            </a:r>
            <a:r>
              <a:rPr lang="en-US" sz="2400" i="1" dirty="0" err="1" smtClean="0"/>
              <a:t>en</a:t>
            </a:r>
            <a:r>
              <a:rPr lang="en-US" sz="2400" i="1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2400" i="1" dirty="0" err="1" smtClean="0"/>
              <a:t>rdfs:subClassOf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geo:SpatialObject</a:t>
            </a:r>
            <a:r>
              <a:rPr lang="en-US" sz="2400" i="1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2400" i="1" dirty="0" err="1" smtClean="0"/>
              <a:t>owl:disjointWith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geo:Geometry</a:t>
            </a:r>
            <a:r>
              <a:rPr lang="en-US" sz="2400" i="1" dirty="0" smtClean="0"/>
              <a:t>;</a:t>
            </a:r>
          </a:p>
          <a:p>
            <a:pPr>
              <a:spcBef>
                <a:spcPct val="15000"/>
              </a:spcBef>
              <a:buFont typeface="Arial" charset="0"/>
              <a:buNone/>
            </a:pPr>
            <a:r>
              <a:rPr lang="en-US" sz="2400" i="1" dirty="0" err="1" smtClean="0"/>
              <a:t>rdfs:comment</a:t>
            </a:r>
            <a:r>
              <a:rPr lang="en-US" sz="2400" i="1" dirty="0" smtClean="0"/>
              <a:t> "This class represents the top-level feature type. This class is equivalent to </a:t>
            </a:r>
            <a:r>
              <a:rPr lang="en-US" sz="2400" i="1" dirty="0" err="1" smtClean="0"/>
              <a:t>GFI_Feature</a:t>
            </a:r>
            <a:r>
              <a:rPr lang="en-US" sz="2400" i="1" dirty="0" smtClean="0"/>
              <a:t> defined in ISO 19156, </a:t>
            </a:r>
            <a:r>
              <a:rPr lang="fr-FR" sz="2400" i="1" dirty="0" smtClean="0"/>
              <a:t>and </a:t>
            </a:r>
            <a:r>
              <a:rPr lang="fr-FR" sz="2400" i="1" dirty="0" err="1" smtClean="0"/>
              <a:t>it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is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superclass</a:t>
            </a:r>
            <a:r>
              <a:rPr lang="fr-FR" sz="2400" i="1" dirty="0" smtClean="0"/>
              <a:t> of all </a:t>
            </a:r>
            <a:r>
              <a:rPr lang="fr-FR" sz="2400" i="1" dirty="0" err="1" smtClean="0"/>
              <a:t>feature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types"@en</a:t>
            </a:r>
            <a:r>
              <a:rPr lang="fr-FR" sz="2400" i="1" dirty="0" smtClean="0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Definition of </a:t>
            </a:r>
            <a:r>
              <a:rPr lang="fr-CA" sz="3000" b="1" i="1" smtClean="0">
                <a:solidFill>
                  <a:schemeClr val="tx2"/>
                </a:solidFill>
              </a:rPr>
              <a:t>geo:Geometry</a:t>
            </a:r>
            <a:r>
              <a:rPr lang="fr-CA" sz="3000" b="1" smtClean="0">
                <a:solidFill>
                  <a:schemeClr val="tx2"/>
                </a:solidFill>
              </a:rPr>
              <a:t> class</a:t>
            </a:r>
          </a:p>
        </p:txBody>
      </p:sp>
      <p:sp>
        <p:nvSpPr>
          <p:cNvPr id="23554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23555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8A31502F-8ED6-4562-83EA-3573FE5C626D}" type="slidenum">
              <a:rPr lang="en-US" sz="2000">
                <a:latin typeface="+mn-lt"/>
              </a:rPr>
              <a:pPr algn="r">
                <a:defRPr/>
              </a:pPr>
              <a:t>19</a:t>
            </a:fld>
            <a:endParaRPr lang="en-US" sz="2000">
              <a:latin typeface="+mn-lt"/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7596188" y="5757863"/>
            <a:ext cx="1090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[1]</a:t>
            </a:r>
          </a:p>
        </p:txBody>
      </p:sp>
      <p:sp>
        <p:nvSpPr>
          <p:cNvPr id="23558" name="Text Box 7"/>
          <p:cNvSpPr>
            <a:spLocks noGrp="1" noChangeArrowheads="1"/>
          </p:cNvSpPr>
          <p:nvPr>
            <p:ph idx="4294967295"/>
          </p:nvPr>
        </p:nvSpPr>
        <p:spPr>
          <a:xfrm>
            <a:off x="292100" y="1243013"/>
            <a:ext cx="8394700" cy="45148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i="1" dirty="0" err="1" smtClean="0"/>
              <a:t>geo:Geometry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rdfs:Class</a:t>
            </a:r>
            <a:r>
              <a:rPr lang="en-US" sz="2400" i="1" dirty="0" smtClean="0"/>
              <a:t>,</a:t>
            </a:r>
          </a:p>
          <a:p>
            <a:pPr>
              <a:buFont typeface="Arial" charset="0"/>
              <a:buNone/>
            </a:pPr>
            <a:r>
              <a:rPr lang="en-US" sz="2400" i="1" dirty="0" smtClean="0"/>
              <a:t>					   </a:t>
            </a:r>
            <a:r>
              <a:rPr lang="en-US" sz="2400" i="1" dirty="0" err="1" smtClean="0"/>
              <a:t>owl:Class</a:t>
            </a:r>
            <a:r>
              <a:rPr lang="en-US" sz="2400" i="1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2400" i="1" dirty="0" err="1" smtClean="0"/>
              <a:t>rdfs:label</a:t>
            </a:r>
            <a:r>
              <a:rPr lang="en-US" sz="2400" i="1" dirty="0" smtClean="0"/>
              <a:t> "Geometry"@</a:t>
            </a:r>
            <a:r>
              <a:rPr lang="en-US" sz="2400" i="1" dirty="0" err="1" smtClean="0"/>
              <a:t>en</a:t>
            </a:r>
            <a:r>
              <a:rPr lang="en-US" sz="2400" i="1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2400" i="1" dirty="0" err="1" smtClean="0"/>
              <a:t>rdfs:subClassOf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geo:SpatialObject</a:t>
            </a:r>
            <a:r>
              <a:rPr lang="en-US" sz="2400" i="1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2400" i="1" dirty="0" err="1" smtClean="0"/>
              <a:t>owl:disjointWith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geo:Feature</a:t>
            </a:r>
            <a:r>
              <a:rPr lang="en-US" sz="2400" i="1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2400" i="1" dirty="0" err="1" smtClean="0"/>
              <a:t>rdfs:comment</a:t>
            </a:r>
            <a:r>
              <a:rPr lang="en-US" sz="2400" i="1" dirty="0" smtClean="0"/>
              <a:t> "The class represents the top-level geometry type. This class is equivalent to the UML class </a:t>
            </a:r>
            <a:r>
              <a:rPr lang="en-US" sz="2400" i="1" dirty="0" err="1" smtClean="0"/>
              <a:t>GM_Object</a:t>
            </a:r>
            <a:r>
              <a:rPr lang="en-US" sz="2400" i="1" dirty="0" smtClean="0"/>
              <a:t> defined in ISO 19107, and it is superclass of all geometry types"@</a:t>
            </a:r>
            <a:r>
              <a:rPr lang="en-US" sz="2400" i="1" dirty="0" err="1" smtClean="0"/>
              <a:t>en</a:t>
            </a:r>
            <a:r>
              <a:rPr lang="en-US" sz="2400" i="1" dirty="0" smtClean="0"/>
              <a:t> .</a:t>
            </a:r>
            <a:endParaRPr lang="fr-FR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23288" cy="790575"/>
          </a:xfrm>
        </p:spPr>
        <p:txBody>
          <a:bodyPr/>
          <a:lstStyle/>
          <a:p>
            <a:pPr eaLnBrk="1" hangingPunct="1"/>
            <a:r>
              <a:rPr lang="en-US" sz="3400" b="1" dirty="0" smtClean="0">
                <a:solidFill>
                  <a:schemeClr val="accent1">
                    <a:lumMod val="50000"/>
                  </a:schemeClr>
                </a:solidFill>
              </a:rPr>
              <a:t>Representing Spatial Data</a:t>
            </a:r>
            <a:endParaRPr lang="fr-CA" sz="3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269365"/>
            <a:ext cx="8229600" cy="95567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fr-FR" sz="2600" dirty="0" err="1" smtClean="0"/>
              <a:t>Available</a:t>
            </a:r>
            <a:r>
              <a:rPr lang="fr-FR" sz="2600" dirty="0" smtClean="0"/>
              <a:t> </a:t>
            </a:r>
            <a:r>
              <a:rPr lang="fr-FR" sz="2600" dirty="0" err="1" smtClean="0"/>
              <a:t>vocabulary</a:t>
            </a:r>
            <a:r>
              <a:rPr lang="fr-FR" sz="2600" dirty="0" smtClean="0"/>
              <a:t>, </a:t>
            </a:r>
            <a:r>
              <a:rPr lang="fr-FR" sz="2600" dirty="0" err="1" smtClean="0"/>
              <a:t>such</a:t>
            </a:r>
            <a:r>
              <a:rPr lang="fr-FR" sz="2600" dirty="0" smtClean="0"/>
              <a:t> as: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CH" dirty="0" smtClean="0">
                <a:solidFill>
                  <a:srgbClr val="7F7F7F"/>
                </a:solidFill>
                <a:cs typeface="Arial" charset="0"/>
              </a:rPr>
              <a:t>C. </a:t>
            </a:r>
            <a:r>
              <a:rPr lang="fr-CH" dirty="0" err="1" smtClean="0">
                <a:solidFill>
                  <a:srgbClr val="7F7F7F"/>
                </a:solidFill>
                <a:cs typeface="Arial" charset="0"/>
              </a:rPr>
              <a:t>Métral</a:t>
            </a:r>
            <a:r>
              <a:rPr lang="fr-CH" dirty="0" smtClean="0">
                <a:solidFill>
                  <a:srgbClr val="7F7F7F"/>
                </a:solidFill>
                <a:cs typeface="Arial" charset="0"/>
              </a:rPr>
              <a:t> </a:t>
            </a:r>
            <a:endParaRPr lang="en-US" dirty="0" smtClean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cs typeface="Arial" charset="0"/>
              </a:rPr>
              <a:t>Semantic Web Technologies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B9C347-F512-4B97-ABAB-53988848249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" y="1792329"/>
            <a:ext cx="6461760" cy="44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4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Definition of </a:t>
            </a:r>
            <a:r>
              <a:rPr lang="fr-CA" sz="3000" b="1" i="1" smtClean="0">
                <a:solidFill>
                  <a:schemeClr val="tx2"/>
                </a:solidFill>
              </a:rPr>
              <a:t>geo:hasGeometry</a:t>
            </a:r>
            <a:r>
              <a:rPr lang="fr-CA" sz="3000" b="1" smtClean="0">
                <a:solidFill>
                  <a:schemeClr val="tx2"/>
                </a:solidFill>
              </a:rPr>
              <a:t> property</a:t>
            </a:r>
          </a:p>
        </p:txBody>
      </p:sp>
      <p:sp>
        <p:nvSpPr>
          <p:cNvPr id="24578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24579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056D1700-8372-4B94-B28C-D2D6AB006E02}" type="slidenum">
              <a:rPr lang="en-US" sz="2000">
                <a:latin typeface="+mn-lt"/>
              </a:rPr>
              <a:pPr algn="r">
                <a:defRPr/>
              </a:pPr>
              <a:t>20</a:t>
            </a:fld>
            <a:endParaRPr lang="en-US" sz="2000">
              <a:latin typeface="+mn-lt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7596188" y="5575300"/>
            <a:ext cx="1090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[1]</a:t>
            </a:r>
          </a:p>
        </p:txBody>
      </p:sp>
      <p:sp>
        <p:nvSpPr>
          <p:cNvPr id="24582" name="Text Box 7"/>
          <p:cNvSpPr>
            <a:spLocks noGrp="1" noChangeArrowheads="1"/>
          </p:cNvSpPr>
          <p:nvPr>
            <p:ph idx="4294967295"/>
          </p:nvPr>
        </p:nvSpPr>
        <p:spPr>
          <a:xfrm>
            <a:off x="292100" y="1328738"/>
            <a:ext cx="8851900" cy="39020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i="1" dirty="0" err="1" smtClean="0"/>
              <a:t>geo:hasGeometry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rdf:Property</a:t>
            </a:r>
            <a:r>
              <a:rPr lang="en-US" sz="2400" i="1" dirty="0" smtClean="0"/>
              <a:t>,</a:t>
            </a:r>
            <a:br>
              <a:rPr lang="en-US" sz="2400" i="1" dirty="0" smtClean="0"/>
            </a:br>
            <a:r>
              <a:rPr lang="en-US" sz="2400" i="1" dirty="0" smtClean="0"/>
              <a:t>                            </a:t>
            </a:r>
            <a:r>
              <a:rPr lang="en-US" sz="2400" i="1" dirty="0" err="1" smtClean="0"/>
              <a:t>owl:ObjectProperty</a:t>
            </a:r>
            <a:r>
              <a:rPr lang="en-US" sz="2400" i="1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2400" i="1" dirty="0" err="1" smtClean="0"/>
              <a:t>rdfs:label</a:t>
            </a:r>
            <a:r>
              <a:rPr lang="en-US" sz="2400" i="1" dirty="0" smtClean="0"/>
              <a:t> "has Geometry"@</a:t>
            </a:r>
            <a:r>
              <a:rPr lang="en-US" sz="2400" i="1" dirty="0" err="1" smtClean="0"/>
              <a:t>en</a:t>
            </a:r>
            <a:r>
              <a:rPr lang="en-US" sz="2400" i="1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2400" i="1" dirty="0" err="1" smtClean="0"/>
              <a:t>rdfs:comment</a:t>
            </a:r>
            <a:r>
              <a:rPr lang="en-US" sz="2400" i="1" dirty="0" smtClean="0"/>
              <a:t> "A spatial representation for a given feature."@</a:t>
            </a:r>
            <a:r>
              <a:rPr lang="en-US" sz="2400" i="1" dirty="0" err="1" smtClean="0"/>
              <a:t>en</a:t>
            </a:r>
            <a:r>
              <a:rPr lang="en-US" sz="2400" i="1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2400" i="1" dirty="0" err="1" smtClean="0"/>
              <a:t>rdfs:domain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geo:Feature</a:t>
            </a:r>
            <a:r>
              <a:rPr lang="en-US" sz="2400" i="1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2400" i="1" dirty="0" err="1" smtClean="0"/>
              <a:t>rdfs:range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geo:Geometry</a:t>
            </a:r>
            <a:r>
              <a:rPr lang="en-US" sz="2400" i="1" dirty="0" smtClean="0"/>
              <a:t> .</a:t>
            </a:r>
            <a:endParaRPr lang="fr-FR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dirty="0" smtClean="0">
                <a:solidFill>
                  <a:schemeClr val="tx2"/>
                </a:solidFill>
              </a:rPr>
              <a:t>Main </a:t>
            </a:r>
            <a:r>
              <a:rPr lang="fr-CA" sz="3000" b="1" dirty="0" err="1" smtClean="0">
                <a:solidFill>
                  <a:schemeClr val="tx2"/>
                </a:solidFill>
              </a:rPr>
              <a:t>geometry</a:t>
            </a:r>
            <a:r>
              <a:rPr lang="fr-CA" sz="3000" b="1" dirty="0" smtClean="0">
                <a:solidFill>
                  <a:schemeClr val="tx2"/>
                </a:solidFill>
              </a:rPr>
              <a:t> </a:t>
            </a:r>
            <a:r>
              <a:rPr lang="fr-CA" sz="3000" b="1" dirty="0" err="1" smtClean="0">
                <a:solidFill>
                  <a:schemeClr val="tx2"/>
                </a:solidFill>
              </a:rPr>
              <a:t>representations</a:t>
            </a:r>
            <a:endParaRPr lang="fr-CA" sz="3000" b="1" dirty="0" smtClean="0">
              <a:solidFill>
                <a:schemeClr val="tx2"/>
              </a:solidFill>
            </a:endParaRPr>
          </a:p>
        </p:txBody>
      </p:sp>
      <p:sp>
        <p:nvSpPr>
          <p:cNvPr id="25602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25603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0DFBE53D-F436-4D4F-B355-571ED813C9C0}" type="slidenum">
              <a:rPr lang="en-US" sz="2000">
                <a:latin typeface="+mn-lt"/>
              </a:rPr>
              <a:pPr algn="r">
                <a:defRPr/>
              </a:pPr>
              <a:t>21</a:t>
            </a:fld>
            <a:endParaRPr lang="en-US" sz="2000">
              <a:latin typeface="+mn-lt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46050" y="1281428"/>
            <a:ext cx="8851900" cy="490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MU Concrete Roman"/>
                <a:ea typeface="CMU Concrete Roman"/>
                <a:cs typeface="CMU Concrete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MU Concrete Roman"/>
                <a:ea typeface="CMU Concrete Roman"/>
                <a:cs typeface="CMU Concrete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MU Concrete Roman"/>
                <a:ea typeface="CMU Concrete Roman"/>
                <a:cs typeface="CMU Concrete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MU Concrete Roman"/>
                <a:ea typeface="CMU Concrete Roman"/>
                <a:cs typeface="CMU Concrete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MU Concrete Roman"/>
                <a:ea typeface="CMU Concrete Roman"/>
                <a:cs typeface="CMU Concrete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35000"/>
              </a:spcBef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WKT (Well-known text)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</a:t>
            </a:r>
            <a:r>
              <a:rPr lang="en-US" sz="2400" dirty="0" smtClean="0"/>
              <a:t>ext markup language for representing vector geometry objects</a:t>
            </a:r>
            <a:br>
              <a:rPr lang="en-US" sz="2400" dirty="0" smtClean="0"/>
            </a:br>
            <a:r>
              <a:rPr lang="en-US" sz="2400" dirty="0" smtClean="0"/>
              <a:t>Defined by the Open Geospatial Consortium (OGC)</a:t>
            </a:r>
            <a:br>
              <a:rPr lang="en-US" sz="2400" dirty="0" smtClean="0"/>
            </a:br>
            <a:r>
              <a:rPr lang="en-US" sz="1000" dirty="0" smtClean="0"/>
              <a:t> </a:t>
            </a:r>
            <a:br>
              <a:rPr lang="en-US" sz="1000" dirty="0" smtClean="0"/>
            </a:br>
            <a:r>
              <a:rPr lang="en-US" sz="2400" dirty="0" smtClean="0"/>
              <a:t>Example: the point with 2D coordinates (x=10, y=23) defined by the string "</a:t>
            </a:r>
            <a:r>
              <a:rPr lang="en-US" sz="2200" i="1" dirty="0" smtClean="0"/>
              <a:t>POINT (10,23)"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GML (Geography Markup Language)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fr-CH" sz="2400" dirty="0" smtClean="0"/>
              <a:t>XML-</a:t>
            </a:r>
            <a:r>
              <a:rPr lang="fr-CH" sz="2400" dirty="0" err="1" smtClean="0"/>
              <a:t>based</a:t>
            </a:r>
            <a:r>
              <a:rPr lang="fr-CH" sz="2400" dirty="0" smtClean="0"/>
              <a:t> </a:t>
            </a:r>
            <a:r>
              <a:rPr lang="fr-CH" sz="2400" dirty="0" err="1" smtClean="0"/>
              <a:t>language</a:t>
            </a: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err="1" smtClean="0"/>
              <a:t>Defined</a:t>
            </a:r>
            <a:r>
              <a:rPr lang="fr-CH" sz="2400" dirty="0" smtClean="0"/>
              <a:t> by the OGC</a:t>
            </a:r>
            <a:br>
              <a:rPr lang="fr-CH" sz="2400" dirty="0" smtClean="0"/>
            </a:br>
            <a:r>
              <a:rPr lang="fr-CH" sz="1000" dirty="0" smtClean="0"/>
              <a:t> </a:t>
            </a: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1200" dirty="0" smtClean="0"/>
              <a:t> </a:t>
            </a:r>
            <a:r>
              <a:rPr lang="fr-CH" sz="2400" dirty="0" err="1" smtClean="0"/>
              <a:t>Example</a:t>
            </a:r>
            <a:r>
              <a:rPr lang="fr-CH" sz="2400" dirty="0" smtClean="0"/>
              <a:t>: </a:t>
            </a:r>
            <a:r>
              <a:rPr lang="fr-CH" sz="2400" dirty="0" err="1" smtClean="0"/>
              <a:t>definition</a:t>
            </a:r>
            <a:r>
              <a:rPr lang="fr-CH" sz="2400" dirty="0" smtClean="0"/>
              <a:t> of the point (10,23)</a:t>
            </a:r>
            <a:r>
              <a:rPr lang="fr-CH" sz="2400" dirty="0"/>
              <a:t/>
            </a:r>
            <a:br>
              <a:rPr lang="fr-CH" sz="2400" dirty="0"/>
            </a:br>
            <a:r>
              <a:rPr lang="fr-CH" sz="2400" dirty="0" smtClean="0"/>
              <a:t>	</a:t>
            </a:r>
            <a:r>
              <a:rPr lang="fr-CH" sz="2200" i="1" dirty="0" smtClean="0"/>
              <a:t>&lt;</a:t>
            </a:r>
            <a:r>
              <a:rPr lang="fr-CH" sz="2200" i="1" dirty="0" err="1"/>
              <a:t>gml:Point</a:t>
            </a:r>
            <a:r>
              <a:rPr lang="fr-CH" sz="2200" i="1" dirty="0"/>
              <a:t> </a:t>
            </a:r>
            <a:r>
              <a:rPr lang="fr-CH" sz="2200" i="1" dirty="0" err="1"/>
              <a:t>srsDimension</a:t>
            </a:r>
            <a:r>
              <a:rPr lang="fr-CH" sz="2200" i="1" dirty="0"/>
              <a:t>="2" </a:t>
            </a:r>
            <a:r>
              <a:rPr lang="fr-CH" sz="2200" i="1" dirty="0" smtClean="0"/>
              <a:t>&gt; </a:t>
            </a:r>
            <a:br>
              <a:rPr lang="fr-CH" sz="2200" i="1" dirty="0" smtClean="0"/>
            </a:br>
            <a:r>
              <a:rPr lang="fr-CH" sz="2200" i="1" dirty="0" smtClean="0"/>
              <a:t>		&lt;</a:t>
            </a:r>
            <a:r>
              <a:rPr lang="fr-CH" sz="2200" i="1" dirty="0" err="1" smtClean="0"/>
              <a:t>gml:pos</a:t>
            </a:r>
            <a:r>
              <a:rPr lang="fr-CH" sz="2200" i="1" dirty="0" smtClean="0"/>
              <a:t>&gt;10 23&lt;/</a:t>
            </a:r>
            <a:r>
              <a:rPr lang="fr-CH" sz="2200" i="1" dirty="0" err="1"/>
              <a:t>gml:pos</a:t>
            </a:r>
            <a:r>
              <a:rPr lang="fr-CH" sz="2200" i="1" dirty="0"/>
              <a:t>&gt; </a:t>
            </a:r>
            <a:r>
              <a:rPr lang="fr-CH" sz="2200" i="1" dirty="0" smtClean="0"/>
              <a:t/>
            </a:r>
            <a:br>
              <a:rPr lang="fr-CH" sz="2200" i="1" dirty="0" smtClean="0"/>
            </a:br>
            <a:r>
              <a:rPr lang="fr-CH" sz="2200" i="1" dirty="0" smtClean="0"/>
              <a:t>	&lt;/</a:t>
            </a:r>
            <a:r>
              <a:rPr lang="fr-CH" sz="2200" i="1" dirty="0" err="1"/>
              <a:t>gml:Point</a:t>
            </a:r>
            <a:r>
              <a:rPr lang="fr-CH" sz="2200" i="1" dirty="0"/>
              <a:t>&gt;</a:t>
            </a:r>
            <a:endParaRPr lang="fr-CA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20488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Main geometry types (WKT)</a:t>
            </a:r>
          </a:p>
        </p:txBody>
      </p:sp>
      <p:sp>
        <p:nvSpPr>
          <p:cNvPr id="25602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25603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0DFBE53D-F436-4D4F-B355-571ED813C9C0}" type="slidenum">
              <a:rPr lang="en-US" sz="2000">
                <a:latin typeface="+mn-lt"/>
              </a:rPr>
              <a:pPr algn="r">
                <a:defRPr/>
              </a:pPr>
              <a:t>22</a:t>
            </a:fld>
            <a:endParaRPr lang="en-US" sz="2000">
              <a:latin typeface="+mn-lt"/>
            </a:endParaRP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3789680" y="5407025"/>
            <a:ext cx="48971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 dirty="0" err="1">
                <a:solidFill>
                  <a:schemeClr val="tx1"/>
                </a:solidFill>
              </a:rPr>
              <a:t>From</a:t>
            </a:r>
            <a:r>
              <a:rPr lang="fr-FR" sz="1800" i="1" dirty="0">
                <a:solidFill>
                  <a:schemeClr val="tx1"/>
                </a:solidFill>
              </a:rPr>
              <a:t> [</a:t>
            </a:r>
            <a:r>
              <a:rPr lang="fr-FR" sz="1800" i="1" dirty="0" smtClean="0">
                <a:solidFill>
                  <a:schemeClr val="tx1"/>
                </a:solidFill>
              </a:rPr>
              <a:t>2]</a:t>
            </a:r>
            <a:r>
              <a:rPr lang="fr-FR" sz="1800" i="1" dirty="0" smtClean="0">
                <a:solidFill>
                  <a:srgbClr val="FF0000"/>
                </a:solidFill>
              </a:rPr>
              <a:t/>
            </a:r>
            <a:br>
              <a:rPr lang="fr-FR" sz="1800" i="1" dirty="0" smtClean="0">
                <a:solidFill>
                  <a:srgbClr val="FF0000"/>
                </a:solidFill>
              </a:rPr>
            </a:br>
            <a:r>
              <a:rPr lang="fr-FR" sz="1800" i="1" dirty="0" err="1" smtClean="0">
                <a:solidFill>
                  <a:schemeClr val="tx1"/>
                </a:solidFill>
              </a:rPr>
              <a:t>See</a:t>
            </a:r>
            <a:r>
              <a:rPr lang="fr-FR" sz="1800" i="1" dirty="0" smtClean="0">
                <a:solidFill>
                  <a:schemeClr val="tx1"/>
                </a:solidFill>
              </a:rPr>
              <a:t> </a:t>
            </a:r>
            <a:r>
              <a:rPr lang="fr-FR" sz="1800" i="1" dirty="0" err="1" smtClean="0">
                <a:solidFill>
                  <a:schemeClr val="tx1"/>
                </a:solidFill>
              </a:rPr>
              <a:t>also</a:t>
            </a:r>
            <a:r>
              <a:rPr lang="fr-FR" sz="1800" i="1" dirty="0" smtClean="0">
                <a:solidFill>
                  <a:schemeClr val="tx1"/>
                </a:solidFill>
              </a:rPr>
              <a:t> http</a:t>
            </a:r>
            <a:r>
              <a:rPr lang="fr-FR" sz="1800" i="1" dirty="0">
                <a:solidFill>
                  <a:schemeClr val="tx1"/>
                </a:solidFill>
              </a:rPr>
              <a:t>://www.opengis.net/ont/sf </a:t>
            </a:r>
            <a:endParaRPr lang="fr-FR" sz="1800" i="1" dirty="0">
              <a:solidFill>
                <a:srgbClr val="FF0000"/>
              </a:solidFill>
            </a:endParaRPr>
          </a:p>
        </p:txBody>
      </p:sp>
      <p:sp>
        <p:nvSpPr>
          <p:cNvPr id="25606" name="Oval 11"/>
          <p:cNvSpPr>
            <a:spLocks noChangeArrowheads="1"/>
          </p:cNvSpPr>
          <p:nvPr/>
        </p:nvSpPr>
        <p:spPr bwMode="auto">
          <a:xfrm>
            <a:off x="1866900" y="1952625"/>
            <a:ext cx="52388" cy="46038"/>
          </a:xfrm>
          <a:prstGeom prst="ellipse">
            <a:avLst/>
          </a:prstGeom>
          <a:solidFill>
            <a:srgbClr val="D34817"/>
          </a:solidFill>
          <a:ln w="25400">
            <a:solidFill>
              <a:srgbClr val="68230B"/>
            </a:solidFill>
            <a:round/>
            <a:headEnd/>
            <a:tailEnd/>
          </a:ln>
        </p:spPr>
        <p:txBody>
          <a:bodyPr anchor="ctr"/>
          <a:lstStyle/>
          <a:p>
            <a:endParaRPr lang="fr-FR"/>
          </a:p>
        </p:txBody>
      </p:sp>
      <p:grpSp>
        <p:nvGrpSpPr>
          <p:cNvPr id="25607" name="Group 132"/>
          <p:cNvGrpSpPr>
            <a:grpSpLocks/>
          </p:cNvGrpSpPr>
          <p:nvPr/>
        </p:nvGrpSpPr>
        <p:grpSpPr bwMode="auto">
          <a:xfrm>
            <a:off x="1608138" y="2487613"/>
            <a:ext cx="728662" cy="204787"/>
            <a:chOff x="1530" y="1954"/>
            <a:chExt cx="259" cy="73"/>
          </a:xfrm>
        </p:grpSpPr>
        <p:sp>
          <p:nvSpPr>
            <p:cNvPr id="25659" name="Straight Connector 12"/>
            <p:cNvSpPr>
              <a:spLocks noChangeShapeType="1"/>
            </p:cNvSpPr>
            <p:nvPr/>
          </p:nvSpPr>
          <p:spPr bwMode="auto">
            <a:xfrm flipV="1">
              <a:off x="1530" y="1957"/>
              <a:ext cx="70" cy="70"/>
            </a:xfrm>
            <a:prstGeom prst="line">
              <a:avLst/>
            </a:prstGeom>
            <a:noFill/>
            <a:ln w="28575">
              <a:solidFill>
                <a:srgbClr val="C84416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660" name="Straight Connector 13"/>
            <p:cNvSpPr>
              <a:spLocks noChangeShapeType="1"/>
            </p:cNvSpPr>
            <p:nvPr/>
          </p:nvSpPr>
          <p:spPr bwMode="auto">
            <a:xfrm>
              <a:off x="1600" y="1957"/>
              <a:ext cx="87" cy="38"/>
            </a:xfrm>
            <a:prstGeom prst="line">
              <a:avLst/>
            </a:prstGeom>
            <a:noFill/>
            <a:ln w="28575">
              <a:solidFill>
                <a:srgbClr val="C84416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661" name="Straight Connector 14"/>
            <p:cNvSpPr>
              <a:spLocks noChangeShapeType="1"/>
            </p:cNvSpPr>
            <p:nvPr/>
          </p:nvSpPr>
          <p:spPr bwMode="auto">
            <a:xfrm flipV="1">
              <a:off x="1686" y="1954"/>
              <a:ext cx="103" cy="38"/>
            </a:xfrm>
            <a:prstGeom prst="line">
              <a:avLst/>
            </a:prstGeom>
            <a:noFill/>
            <a:ln w="28575">
              <a:solidFill>
                <a:srgbClr val="C84416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5608" name="Regular Pentagon 15"/>
          <p:cNvSpPr>
            <a:spLocks noChangeArrowheads="1"/>
          </p:cNvSpPr>
          <p:nvPr/>
        </p:nvSpPr>
        <p:spPr bwMode="auto">
          <a:xfrm>
            <a:off x="1695450" y="3100388"/>
            <a:ext cx="514350" cy="412750"/>
          </a:xfrm>
          <a:prstGeom prst="pentagon">
            <a:avLst/>
          </a:prstGeom>
          <a:solidFill>
            <a:srgbClr val="E1DFDF"/>
          </a:solidFill>
          <a:ln w="25400">
            <a:solidFill>
              <a:srgbClr val="68230B"/>
            </a:solidFill>
            <a:miter lim="800000"/>
            <a:headEnd/>
            <a:tailEnd/>
          </a:ln>
        </p:spPr>
        <p:txBody>
          <a:bodyPr anchor="ctr"/>
          <a:lstStyle/>
          <a:p>
            <a:endParaRPr lang="fr-FR"/>
          </a:p>
        </p:txBody>
      </p:sp>
      <p:grpSp>
        <p:nvGrpSpPr>
          <p:cNvPr id="25609" name="Group 131"/>
          <p:cNvGrpSpPr>
            <a:grpSpLocks/>
          </p:cNvGrpSpPr>
          <p:nvPr/>
        </p:nvGrpSpPr>
        <p:grpSpPr bwMode="auto">
          <a:xfrm>
            <a:off x="1695450" y="3913188"/>
            <a:ext cx="514350" cy="452437"/>
            <a:chOff x="1540" y="2485"/>
            <a:chExt cx="272" cy="239"/>
          </a:xfrm>
        </p:grpSpPr>
        <p:sp>
          <p:nvSpPr>
            <p:cNvPr id="25657" name="Regular Pentagon 16"/>
            <p:cNvSpPr>
              <a:spLocks noChangeArrowheads="1"/>
            </p:cNvSpPr>
            <p:nvPr/>
          </p:nvSpPr>
          <p:spPr bwMode="auto">
            <a:xfrm>
              <a:off x="1540" y="2485"/>
              <a:ext cx="272" cy="239"/>
            </a:xfrm>
            <a:prstGeom prst="pentagon">
              <a:avLst/>
            </a:prstGeom>
            <a:solidFill>
              <a:srgbClr val="E1DFDF"/>
            </a:solidFill>
            <a:ln w="25400">
              <a:solidFill>
                <a:srgbClr val="68230B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25658" name="Rectangle 17"/>
            <p:cNvSpPr>
              <a:spLocks noChangeArrowheads="1"/>
            </p:cNvSpPr>
            <p:nvPr/>
          </p:nvSpPr>
          <p:spPr bwMode="auto">
            <a:xfrm>
              <a:off x="1665" y="2589"/>
              <a:ext cx="76" cy="8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68230B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fr-FR"/>
            </a:p>
          </p:txBody>
        </p:sp>
      </p:grpSp>
      <p:sp>
        <p:nvSpPr>
          <p:cNvPr id="25610" name="Rectangle 21"/>
          <p:cNvSpPr>
            <a:spLocks noChangeArrowheads="1"/>
          </p:cNvSpPr>
          <p:nvPr/>
        </p:nvSpPr>
        <p:spPr bwMode="auto">
          <a:xfrm>
            <a:off x="1531938" y="2125663"/>
            <a:ext cx="7286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25611" name="Rectangle 26"/>
          <p:cNvSpPr>
            <a:spLocks noChangeArrowheads="1"/>
          </p:cNvSpPr>
          <p:nvPr/>
        </p:nvSpPr>
        <p:spPr bwMode="auto">
          <a:xfrm>
            <a:off x="1531938" y="2125663"/>
            <a:ext cx="7286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25612" name="Rectangle 31"/>
          <p:cNvSpPr>
            <a:spLocks noChangeArrowheads="1"/>
          </p:cNvSpPr>
          <p:nvPr/>
        </p:nvSpPr>
        <p:spPr bwMode="auto">
          <a:xfrm>
            <a:off x="1531938" y="2125663"/>
            <a:ext cx="7286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25613" name="Rectangle 267"/>
          <p:cNvSpPr>
            <a:spLocks noChangeArrowheads="1"/>
          </p:cNvSpPr>
          <p:nvPr/>
        </p:nvSpPr>
        <p:spPr bwMode="auto">
          <a:xfrm>
            <a:off x="1531938" y="2125663"/>
            <a:ext cx="7286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25614" name="Rectangle 272"/>
          <p:cNvSpPr>
            <a:spLocks noChangeArrowheads="1"/>
          </p:cNvSpPr>
          <p:nvPr/>
        </p:nvSpPr>
        <p:spPr bwMode="auto">
          <a:xfrm>
            <a:off x="1531938" y="2125663"/>
            <a:ext cx="7286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25615" name="Rectangle 277"/>
          <p:cNvSpPr>
            <a:spLocks noChangeArrowheads="1"/>
          </p:cNvSpPr>
          <p:nvPr/>
        </p:nvSpPr>
        <p:spPr bwMode="auto">
          <a:xfrm>
            <a:off x="1531938" y="2125663"/>
            <a:ext cx="7286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/>
          </a:p>
        </p:txBody>
      </p:sp>
      <p:graphicFrame>
        <p:nvGraphicFramePr>
          <p:cNvPr id="25666" name="Group 66"/>
          <p:cNvGraphicFramePr>
            <a:graphicFrameLocks noGrp="1"/>
          </p:cNvGraphicFramePr>
          <p:nvPr/>
        </p:nvGraphicFramePr>
        <p:xfrm>
          <a:off x="152400" y="1384300"/>
          <a:ext cx="8826500" cy="3250248"/>
        </p:xfrm>
        <a:graphic>
          <a:graphicData uri="http://schemas.openxmlformats.org/drawingml/2006/table">
            <a:tbl>
              <a:tblPr/>
              <a:tblGrid>
                <a:gridCol w="1320800"/>
                <a:gridCol w="1003300"/>
                <a:gridCol w="1816100"/>
                <a:gridCol w="46863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CMU Concrete Roman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Tahoma" pitchFamily="34" charset="0"/>
                        <a:ea typeface="CMU Concrete Roman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CMU Concrete Roman"/>
                          <a:cs typeface="Times New Roman" pitchFamily="18" charset="0"/>
                        </a:rPr>
                        <a:t>SHAPE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Tahoma" pitchFamily="34" charset="0"/>
                        <a:ea typeface="CMU Concrete Roman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MU Concrete Roman"/>
                          <a:cs typeface="Times New Roman" pitchFamily="18" charset="0"/>
                        </a:rPr>
                        <a:t>Geometry Class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CMU Concrete Roman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MU Concrete Roman"/>
                          <a:cs typeface="Times New Roman" pitchFamily="18" charset="0"/>
                        </a:rPr>
                        <a:t>SYNTAX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CMU Concrete Roman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817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MU Concrete Roman"/>
                          <a:cs typeface="Times New Roman" pitchFamily="18" charset="0"/>
                        </a:rPr>
                        <a:t>POINT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MU Concrete Roman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Concrete Roman"/>
                        <a:ea typeface="CMU Concrete Roman"/>
                        <a:cs typeface="CMU Concrete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sf:Point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POINT(longitude latitude)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MU Concrete Roman"/>
                          <a:cs typeface="Times New Roman" pitchFamily="18" charset="0"/>
                        </a:rPr>
                        <a:t>LINESTRING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MU Concrete Roman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Concrete Roman"/>
                        <a:ea typeface="CMU Concrete Roman"/>
                        <a:cs typeface="CMU Concrete Roman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sf:LineString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LINESTRING(long1 lat1, long2 lat2,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MU Concrete Roman"/>
                          <a:cs typeface="Times New Roman" pitchFamily="18" charset="0"/>
                        </a:rPr>
                        <a:t>POLYGON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MU Concrete Roman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Concrete Roman"/>
                        <a:ea typeface="CMU Concrete Roman"/>
                        <a:cs typeface="CMU Concrete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sf:Polygon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POLYGON((long1 lat1, long2 lat2,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, long1 lat1))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MU Concrete Roman"/>
                          <a:cs typeface="Times New Roman" pitchFamily="18" charset="0"/>
                        </a:rPr>
                        <a:t>POLYGON (WITH HOLE)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MU Concrete Roman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fr-F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Concrete Roman"/>
                        <a:ea typeface="CMU Concrete Roman"/>
                        <a:cs typeface="CMU Concrete Roman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sf:Polygon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POLYGON((long1 lat1, long2 lat2,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, long1 lat1), (longA latA, longB latB,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longA latA))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56" name="Text Box 384"/>
          <p:cNvSpPr txBox="1">
            <a:spLocks noChangeArrowheads="1"/>
          </p:cNvSpPr>
          <p:nvPr/>
        </p:nvSpPr>
        <p:spPr bwMode="auto">
          <a:xfrm>
            <a:off x="152400" y="4826000"/>
            <a:ext cx="8662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To create a WKT geometry, a resource should be declared to be the appropriate type from the table above, and given an </a:t>
            </a:r>
            <a:r>
              <a:rPr lang="en-US" sz="1600" b="1">
                <a:solidFill>
                  <a:schemeClr val="tx1"/>
                </a:solidFill>
              </a:rPr>
              <a:t>asWKT</a:t>
            </a:r>
            <a:r>
              <a:rPr lang="en-US" sz="1600">
                <a:solidFill>
                  <a:schemeClr val="tx1"/>
                </a:solidFill>
              </a:rPr>
              <a:t> property with a literal of the appropriate form.</a:t>
            </a:r>
            <a:r>
              <a:rPr lang="fr-FR" sz="16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Datatype properties for </a:t>
            </a:r>
            <a:r>
              <a:rPr lang="fr-CA" sz="3000" b="1" i="1" smtClean="0">
                <a:solidFill>
                  <a:schemeClr val="tx2"/>
                </a:solidFill>
              </a:rPr>
              <a:t>geo:Geometry</a:t>
            </a:r>
          </a:p>
        </p:txBody>
      </p:sp>
      <p:sp>
        <p:nvSpPr>
          <p:cNvPr id="26626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26627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6A775F2B-24F3-4C34-A6E8-30AC14E1074F}" type="slidenum">
              <a:rPr lang="en-US" sz="2000">
                <a:latin typeface="+mn-lt"/>
              </a:rPr>
              <a:pPr algn="r">
                <a:defRPr/>
              </a:pPr>
              <a:t>23</a:t>
            </a:fld>
            <a:endParaRPr lang="en-US" sz="2000">
              <a:latin typeface="+mn-lt"/>
            </a:endParaRP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7596188" y="5575300"/>
            <a:ext cx="1090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[3]</a:t>
            </a:r>
          </a:p>
        </p:txBody>
      </p:sp>
      <p:pic>
        <p:nvPicPr>
          <p:cNvPr id="2663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347788"/>
            <a:ext cx="7399337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28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Example: representation of a spatial resource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4294967295"/>
          </p:nvPr>
        </p:nvSpPr>
        <p:spPr>
          <a:xfrm>
            <a:off x="457199" y="1228725"/>
            <a:ext cx="8593667" cy="18970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ex:Monument1 a </a:t>
            </a:r>
            <a:r>
              <a:rPr lang="en-US" b="1" dirty="0" err="1" smtClean="0">
                <a:solidFill>
                  <a:schemeClr val="accent2"/>
                </a:solidFill>
              </a:rPr>
              <a:t>geo:Feature</a:t>
            </a:r>
            <a:r>
              <a:rPr lang="en-US" dirty="0" smtClean="0"/>
              <a:t>;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                                 </a:t>
            </a:r>
            <a:r>
              <a:rPr lang="en-US" dirty="0" err="1" smtClean="0"/>
              <a:t>rdfs:label</a:t>
            </a:r>
            <a:r>
              <a:rPr lang="en-US" dirty="0" smtClean="0"/>
              <a:t> "Washington Monument";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                                 </a:t>
            </a:r>
            <a:r>
              <a:rPr lang="en-US" b="1" dirty="0" err="1" smtClean="0">
                <a:solidFill>
                  <a:schemeClr val="accent2"/>
                </a:solidFill>
              </a:rPr>
              <a:t>geo:hasGeometry</a:t>
            </a:r>
            <a:r>
              <a:rPr lang="en-US" dirty="0" smtClean="0"/>
              <a:t> ex:Point1 .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ex:Point1 a </a:t>
            </a:r>
            <a:r>
              <a:rPr lang="en-US" b="1" dirty="0" err="1" smtClean="0">
                <a:solidFill>
                  <a:schemeClr val="accent2"/>
                </a:solidFill>
              </a:rPr>
              <a:t>sf:Point</a:t>
            </a:r>
            <a:r>
              <a:rPr lang="en-US" dirty="0" smtClean="0"/>
              <a:t>;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            </a:t>
            </a:r>
            <a:r>
              <a:rPr lang="en-US" b="1" dirty="0" err="1" smtClean="0">
                <a:solidFill>
                  <a:schemeClr val="accent2"/>
                </a:solidFill>
              </a:rPr>
              <a:t>geo:asWKT</a:t>
            </a:r>
            <a:r>
              <a:rPr lang="en-US" dirty="0" smtClean="0"/>
              <a:t> "POINT(-77.03524 38.889468)"^^</a:t>
            </a:r>
            <a:r>
              <a:rPr lang="en-US" dirty="0" err="1" smtClean="0"/>
              <a:t>geo:wktLiteral</a:t>
            </a:r>
            <a:r>
              <a:rPr lang="en-US" dirty="0" smtClean="0"/>
              <a:t>.</a:t>
            </a:r>
            <a:endParaRPr lang="fr-CA" dirty="0" smtClean="0"/>
          </a:p>
        </p:txBody>
      </p:sp>
      <p:sp>
        <p:nvSpPr>
          <p:cNvPr id="27651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27652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78C1B674-DA0B-49E1-8075-F4899A80D00C}" type="slidenum">
              <a:rPr lang="en-US" sz="2000">
                <a:latin typeface="+mn-lt"/>
              </a:rPr>
              <a:pPr algn="r">
                <a:defRPr/>
              </a:pPr>
              <a:t>24</a:t>
            </a:fld>
            <a:endParaRPr lang="en-US" sz="2000">
              <a:latin typeface="+mn-lt"/>
            </a:endParaRP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7596188" y="5392738"/>
            <a:ext cx="1090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[2]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457200" y="3252788"/>
            <a:ext cx="82296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defTabSz="914400">
              <a:spcBef>
                <a:spcPct val="15000"/>
              </a:spcBef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resource is a feature </a:t>
            </a:r>
          </a:p>
          <a:p>
            <a:pPr marL="228600" indent="-228600" defTabSz="914400">
              <a:spcBef>
                <a:spcPct val="15000"/>
              </a:spcBef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This feature has a label</a:t>
            </a:r>
          </a:p>
          <a:p>
            <a:pPr marL="228600" indent="-228600" defTabSz="914400">
              <a:spcBef>
                <a:spcPct val="15000"/>
              </a:spcBef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This feature has a geometry (geo-location)</a:t>
            </a:r>
          </a:p>
          <a:p>
            <a:pPr marL="228600" indent="-228600" defTabSz="914400">
              <a:spcBef>
                <a:spcPct val="15000"/>
              </a:spcBef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This geometry is a point</a:t>
            </a:r>
          </a:p>
          <a:p>
            <a:pPr marL="228600" indent="-228600" defTabSz="914400">
              <a:spcBef>
                <a:spcPct val="15000"/>
              </a:spcBef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This point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is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defined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according</a:t>
            </a:r>
            <a:r>
              <a:rPr lang="fr-FR" sz="2400" dirty="0" smtClean="0">
                <a:solidFill>
                  <a:schemeClr val="tx1"/>
                </a:solidFill>
              </a:rPr>
              <a:t> the WKT </a:t>
            </a:r>
            <a:r>
              <a:rPr lang="fr-FR" sz="2400" dirty="0" err="1" smtClean="0">
                <a:solidFill>
                  <a:schemeClr val="tx1"/>
                </a:solidFill>
              </a:rPr>
              <a:t>representation</a:t>
            </a:r>
            <a:r>
              <a:rPr lang="fr-FR" sz="2400" dirty="0" smtClean="0">
                <a:solidFill>
                  <a:schemeClr val="tx1"/>
                </a:solidFill>
              </a:rPr>
              <a:t> by </a:t>
            </a:r>
            <a:r>
              <a:rPr lang="fr-FR" sz="2400" dirty="0">
                <a:solidFill>
                  <a:schemeClr val="tx1"/>
                </a:solidFill>
              </a:rPr>
              <a:t>2 </a:t>
            </a:r>
            <a:r>
              <a:rPr lang="fr-FR" sz="2400" dirty="0" err="1">
                <a:solidFill>
                  <a:schemeClr val="tx1"/>
                </a:solidFill>
              </a:rPr>
              <a:t>coordinates</a:t>
            </a:r>
            <a:r>
              <a:rPr lang="fr-FR" sz="2400" dirty="0">
                <a:solidFill>
                  <a:schemeClr val="tx1"/>
                </a:solidFill>
              </a:rPr>
              <a:t> (longitude latitude)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Another example: semantic part</a:t>
            </a:r>
          </a:p>
        </p:txBody>
      </p:sp>
      <p:sp>
        <p:nvSpPr>
          <p:cNvPr id="28675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E8D1A5E2-1E7F-4777-966B-B65D19E835CE}" type="slidenum">
              <a:rPr lang="en-US" sz="2000">
                <a:latin typeface="+mn-lt"/>
              </a:rPr>
              <a:pPr algn="r">
                <a:defRPr/>
              </a:pPr>
              <a:t>25</a:t>
            </a:fld>
            <a:endParaRPr lang="en-US" sz="2000">
              <a:latin typeface="+mn-lt"/>
            </a:endParaRP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7596188" y="5392738"/>
            <a:ext cx="1090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[3]</a:t>
            </a:r>
          </a:p>
        </p:txBody>
      </p:sp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93838"/>
            <a:ext cx="68961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851900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Example: definition of the (semantic) structure</a:t>
            </a:r>
          </a:p>
        </p:txBody>
      </p:sp>
      <p:sp>
        <p:nvSpPr>
          <p:cNvPr id="29698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29699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7E415E22-929D-42C9-A55E-8EBF81B807DA}" type="slidenum">
              <a:rPr lang="en-US" sz="2000">
                <a:latin typeface="+mn-lt"/>
              </a:rPr>
              <a:pPr algn="r">
                <a:defRPr/>
              </a:pPr>
              <a:t>26</a:t>
            </a:fld>
            <a:endParaRPr lang="en-US" sz="2000">
              <a:latin typeface="+mn-lt"/>
            </a:endParaRP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7391400" y="5759450"/>
            <a:ext cx="1090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[2]</a:t>
            </a:r>
          </a:p>
        </p:txBody>
      </p:sp>
      <p:sp>
        <p:nvSpPr>
          <p:cNvPr id="29702" name="Text Box 9"/>
          <p:cNvSpPr txBox="1">
            <a:spLocks noChangeArrowheads="1"/>
          </p:cNvSpPr>
          <p:nvPr/>
        </p:nvSpPr>
        <p:spPr bwMode="auto">
          <a:xfrm>
            <a:off x="292100" y="1060489"/>
            <a:ext cx="709930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 sz="2000" dirty="0">
                <a:solidFill>
                  <a:schemeClr val="tx1"/>
                </a:solidFill>
              </a:rPr>
              <a:t>@prefix…</a:t>
            </a:r>
          </a:p>
          <a:p>
            <a:pPr defTabSz="914400"/>
            <a:endParaRPr lang="en-GB" sz="1000" dirty="0">
              <a:solidFill>
                <a:schemeClr val="tx1"/>
              </a:solidFill>
            </a:endParaRPr>
          </a:p>
          <a:p>
            <a:pPr defTabSz="914400"/>
            <a:r>
              <a:rPr lang="en-US" sz="2000" dirty="0" err="1">
                <a:solidFill>
                  <a:schemeClr val="tx1"/>
                </a:solidFill>
              </a:rPr>
              <a:t>ex:Monument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owl:Class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                             </a:t>
            </a:r>
            <a:r>
              <a:rPr lang="en-US" sz="2000" dirty="0" err="1">
                <a:solidFill>
                  <a:schemeClr val="tx1"/>
                </a:solidFill>
              </a:rPr>
              <a:t>rdfs:subClassOf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ex:Attraction</a:t>
            </a:r>
            <a:r>
              <a:rPr lang="en-US" sz="2000" dirty="0">
                <a:solidFill>
                  <a:schemeClr val="tx1"/>
                </a:solidFill>
              </a:rPr>
              <a:t> .</a:t>
            </a:r>
          </a:p>
          <a:p>
            <a:pPr defTabSz="914400"/>
            <a:r>
              <a:rPr lang="en-US" sz="2000" dirty="0" err="1" smtClean="0">
                <a:solidFill>
                  <a:schemeClr val="tx1"/>
                </a:solidFill>
              </a:rPr>
              <a:t>ex:Park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 err="1">
                <a:solidFill>
                  <a:schemeClr val="tx1"/>
                </a:solidFill>
              </a:rPr>
              <a:t>owl:Class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                 </a:t>
            </a:r>
            <a:r>
              <a:rPr lang="en-US" sz="2000" dirty="0" err="1">
                <a:solidFill>
                  <a:schemeClr val="tx1"/>
                </a:solidFill>
              </a:rPr>
              <a:t>rdfs:subClassOf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ex:Attraction</a:t>
            </a:r>
            <a:r>
              <a:rPr lang="en-US" sz="2000" dirty="0">
                <a:solidFill>
                  <a:schemeClr val="tx1"/>
                </a:solidFill>
              </a:rPr>
              <a:t> .</a:t>
            </a:r>
          </a:p>
          <a:p>
            <a:pPr defTabSz="914400"/>
            <a:r>
              <a:rPr lang="en-US" sz="2000" dirty="0" err="1">
                <a:solidFill>
                  <a:schemeClr val="tx1"/>
                </a:solidFill>
              </a:rPr>
              <a:t>ex:Museum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owl:Class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                         </a:t>
            </a:r>
            <a:r>
              <a:rPr lang="en-US" sz="2000" dirty="0" err="1">
                <a:solidFill>
                  <a:schemeClr val="tx1"/>
                </a:solidFill>
              </a:rPr>
              <a:t>rdfs:subClassOf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ex:Attraction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defTabSz="914400"/>
            <a:r>
              <a:rPr lang="en-US" sz="2000" dirty="0" err="1">
                <a:solidFill>
                  <a:schemeClr val="tx1"/>
                </a:solidFill>
              </a:rPr>
              <a:t>ex:Restaurant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owl:Class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                          </a:t>
            </a:r>
            <a:r>
              <a:rPr lang="en-US" sz="2000" dirty="0" err="1">
                <a:solidFill>
                  <a:schemeClr val="tx1"/>
                </a:solidFill>
              </a:rPr>
              <a:t>rdfs:subClassOf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ex:Service</a:t>
            </a:r>
            <a:r>
              <a:rPr lang="en-US" sz="2000" dirty="0">
                <a:solidFill>
                  <a:schemeClr val="tx1"/>
                </a:solidFill>
              </a:rPr>
              <a:t> .</a:t>
            </a:r>
          </a:p>
          <a:p>
            <a:pPr defTabSz="914400"/>
            <a:r>
              <a:rPr lang="en-US" sz="2000" dirty="0" err="1">
                <a:solidFill>
                  <a:schemeClr val="tx1"/>
                </a:solidFill>
              </a:rPr>
              <a:t>ex:Attraction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owl:Class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                           </a:t>
            </a:r>
            <a:r>
              <a:rPr lang="en-US" sz="2000" dirty="0" err="1">
                <a:solidFill>
                  <a:schemeClr val="tx1"/>
                </a:solidFill>
              </a:rPr>
              <a:t>rdfs:subClassOf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ex:PointOfInterest</a:t>
            </a:r>
            <a:r>
              <a:rPr lang="en-US" sz="2000" dirty="0">
                <a:solidFill>
                  <a:schemeClr val="tx1"/>
                </a:solidFill>
              </a:rPr>
              <a:t> .</a:t>
            </a:r>
          </a:p>
          <a:p>
            <a:pPr defTabSz="914400"/>
            <a:r>
              <a:rPr lang="en-US" sz="2000" dirty="0" err="1" smtClean="0">
                <a:solidFill>
                  <a:schemeClr val="tx1"/>
                </a:solidFill>
              </a:rPr>
              <a:t>ex:Service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 err="1">
                <a:solidFill>
                  <a:schemeClr val="tx1"/>
                </a:solidFill>
              </a:rPr>
              <a:t>owl:Class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                      </a:t>
            </a:r>
            <a:r>
              <a:rPr lang="en-US" sz="2000" dirty="0" err="1">
                <a:solidFill>
                  <a:schemeClr val="tx1"/>
                </a:solidFill>
              </a:rPr>
              <a:t>rdfs:subClassOf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ex:PointOfInterest</a:t>
            </a:r>
            <a:r>
              <a:rPr lang="en-US" sz="2000" dirty="0">
                <a:solidFill>
                  <a:schemeClr val="tx1"/>
                </a:solidFill>
              </a:rPr>
              <a:t> .</a:t>
            </a:r>
          </a:p>
          <a:p>
            <a:pPr defTabSz="914400"/>
            <a:r>
              <a:rPr lang="en-US" sz="2000" dirty="0" err="1" smtClean="0">
                <a:solidFill>
                  <a:schemeClr val="tx1"/>
                </a:solidFill>
              </a:rPr>
              <a:t>ex:PointOfInterest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 err="1">
                <a:solidFill>
                  <a:schemeClr val="tx1"/>
                </a:solidFill>
              </a:rPr>
              <a:t>owl:Class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                                     </a:t>
            </a:r>
            <a:r>
              <a:rPr lang="en-US" sz="2000" dirty="0" err="1">
                <a:solidFill>
                  <a:schemeClr val="tx1"/>
                </a:solidFill>
              </a:rPr>
              <a:t>rdfs:subClassOf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geo:Feature</a:t>
            </a:r>
            <a:r>
              <a:rPr lang="en-US" sz="2000" dirty="0">
                <a:solidFill>
                  <a:schemeClr val="tx1"/>
                </a:solidFill>
              </a:rPr>
              <a:t> .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Example: definition of the geospatial data</a:t>
            </a:r>
          </a:p>
        </p:txBody>
      </p:sp>
      <p:sp>
        <p:nvSpPr>
          <p:cNvPr id="30722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0723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2BAFE7CA-6730-48E6-AF0C-673AFCEAFEF3}" type="slidenum">
              <a:rPr lang="en-US" sz="2000">
                <a:latin typeface="+mn-lt"/>
              </a:rPr>
              <a:pPr algn="r">
                <a:defRPr/>
              </a:pPr>
              <a:t>27</a:t>
            </a:fld>
            <a:endParaRPr lang="en-US" sz="2000">
              <a:latin typeface="+mn-lt"/>
            </a:endParaRP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7391400" y="5759450"/>
            <a:ext cx="1090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[2]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95250" y="1319213"/>
            <a:ext cx="8720138" cy="426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 sz="2000" dirty="0">
                <a:solidFill>
                  <a:schemeClr val="tx1"/>
                </a:solidFill>
              </a:rPr>
              <a:t>@prefix…</a:t>
            </a:r>
          </a:p>
          <a:p>
            <a:pPr defTabSz="914400"/>
            <a:endParaRPr lang="en-GB" sz="1000" dirty="0">
              <a:solidFill>
                <a:schemeClr val="tx1"/>
              </a:solidFill>
            </a:endParaRP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ex:Monument1 a </a:t>
            </a:r>
            <a:r>
              <a:rPr lang="en-US" sz="2000" dirty="0" err="1">
                <a:solidFill>
                  <a:schemeClr val="tx1"/>
                </a:solidFill>
              </a:rPr>
              <a:t>ex:Monument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                             </a:t>
            </a:r>
            <a:r>
              <a:rPr lang="en-US" sz="2000" dirty="0" err="1">
                <a:solidFill>
                  <a:schemeClr val="tx1"/>
                </a:solidFill>
              </a:rPr>
              <a:t>rdfs:label</a:t>
            </a:r>
            <a:r>
              <a:rPr lang="en-US" sz="2000" dirty="0">
                <a:solidFill>
                  <a:schemeClr val="tx1"/>
                </a:solidFill>
              </a:rPr>
              <a:t> "Washington Monument";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                             </a:t>
            </a:r>
            <a:r>
              <a:rPr lang="en-US" sz="2000" b="1" dirty="0" err="1">
                <a:solidFill>
                  <a:schemeClr val="accent2"/>
                </a:solidFill>
              </a:rPr>
              <a:t>geo:hasGeometry</a:t>
            </a:r>
            <a:r>
              <a:rPr lang="en-US" sz="2000" dirty="0">
                <a:solidFill>
                  <a:schemeClr val="tx1"/>
                </a:solidFill>
              </a:rPr>
              <a:t> ex:Point1 .</a:t>
            </a:r>
          </a:p>
          <a:p>
            <a:pPr defTabSz="914400"/>
            <a:endParaRPr lang="en-US" sz="800" dirty="0">
              <a:solidFill>
                <a:schemeClr val="tx1"/>
              </a:solidFill>
            </a:endParaRP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ex:Point1 a </a:t>
            </a:r>
            <a:r>
              <a:rPr lang="en-US" sz="2000" b="1" dirty="0" err="1">
                <a:solidFill>
                  <a:schemeClr val="accent2"/>
                </a:solidFill>
              </a:rPr>
              <a:t>sf:Point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                   </a:t>
            </a:r>
            <a:r>
              <a:rPr lang="en-US" sz="2000" b="1" dirty="0" err="1" smtClean="0">
                <a:solidFill>
                  <a:schemeClr val="accent2"/>
                </a:solidFill>
              </a:rPr>
              <a:t>geo:asWKT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"POINT(-77.03524 38.889468)"^^</a:t>
            </a:r>
            <a:r>
              <a:rPr lang="en-US" sz="2000" dirty="0" err="1">
                <a:solidFill>
                  <a:schemeClr val="tx1"/>
                </a:solidFill>
              </a:rPr>
              <a:t>geo:wktLiteral</a:t>
            </a:r>
            <a:r>
              <a:rPr lang="en-US" sz="2000" dirty="0">
                <a:solidFill>
                  <a:schemeClr val="tx1"/>
                </a:solidFill>
              </a:rPr>
              <a:t> .</a:t>
            </a:r>
          </a:p>
          <a:p>
            <a:pPr defTabSz="914400"/>
            <a:endParaRPr lang="en-US" sz="800" dirty="0">
              <a:solidFill>
                <a:schemeClr val="tx1"/>
              </a:solidFill>
            </a:endParaRP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ex:Park1 a </a:t>
            </a:r>
            <a:r>
              <a:rPr lang="en-US" sz="2000" dirty="0" err="1">
                <a:solidFill>
                  <a:schemeClr val="tx1"/>
                </a:solidFill>
              </a:rPr>
              <a:t>ex:Park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	    </a:t>
            </a:r>
            <a:r>
              <a:rPr lang="en-US" sz="2000" dirty="0" err="1">
                <a:solidFill>
                  <a:schemeClr val="tx1"/>
                </a:solidFill>
              </a:rPr>
              <a:t>rdfs:label</a:t>
            </a:r>
            <a:r>
              <a:rPr lang="en-US" sz="2000" dirty="0">
                <a:solidFill>
                  <a:schemeClr val="tx1"/>
                </a:solidFill>
              </a:rPr>
              <a:t> "Example Park";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	    </a:t>
            </a:r>
            <a:r>
              <a:rPr lang="en-US" sz="2000" b="1" dirty="0" err="1">
                <a:solidFill>
                  <a:schemeClr val="accent2"/>
                </a:solidFill>
              </a:rPr>
              <a:t>geo:hasGeometry</a:t>
            </a:r>
            <a:r>
              <a:rPr lang="en-US" sz="2000" dirty="0">
                <a:solidFill>
                  <a:schemeClr val="tx1"/>
                </a:solidFill>
              </a:rPr>
              <a:t> ex:Polygon1 .</a:t>
            </a:r>
          </a:p>
          <a:p>
            <a:pPr defTabSz="914400"/>
            <a:endParaRPr lang="en-US" sz="800" dirty="0">
              <a:solidFill>
                <a:schemeClr val="tx1"/>
              </a:solidFill>
            </a:endParaRP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ex:Polygon1 a </a:t>
            </a:r>
            <a:r>
              <a:rPr lang="en-US" sz="2000" b="1" dirty="0" err="1">
                <a:solidFill>
                  <a:schemeClr val="accent2"/>
                </a:solidFill>
              </a:rPr>
              <a:t>sf:Polygon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</a:rPr>
              <a:t>                       </a:t>
            </a:r>
            <a:r>
              <a:rPr lang="en-US" sz="2000" b="1" dirty="0" err="1">
                <a:solidFill>
                  <a:schemeClr val="accent2"/>
                </a:solidFill>
              </a:rPr>
              <a:t>geo:asWKT</a:t>
            </a:r>
            <a:r>
              <a:rPr lang="en-US" sz="2000" dirty="0">
                <a:solidFill>
                  <a:schemeClr val="tx1"/>
                </a:solidFill>
              </a:rPr>
              <a:t> "POLYGON((</a:t>
            </a:r>
            <a:r>
              <a:rPr lang="en-GB" sz="2000" dirty="0">
                <a:solidFill>
                  <a:schemeClr val="tx1"/>
                </a:solidFill>
              </a:rPr>
              <a:t>-77.05 38.87, -77.02 38.87, -77.02 38.9, 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                                              -77.05 38.9, </a:t>
            </a:r>
            <a:r>
              <a:rPr lang="en-GB" sz="2000" dirty="0" smtClean="0">
                <a:solidFill>
                  <a:schemeClr val="tx1"/>
                </a:solidFill>
              </a:rPr>
              <a:t>-77.05 </a:t>
            </a:r>
            <a:r>
              <a:rPr lang="en-GB" sz="2000" dirty="0">
                <a:solidFill>
                  <a:schemeClr val="tx1"/>
                </a:solidFill>
              </a:rPr>
              <a:t>38.87</a:t>
            </a:r>
            <a:r>
              <a:rPr lang="en-US" sz="2000" dirty="0">
                <a:solidFill>
                  <a:schemeClr val="tx1"/>
                </a:solidFill>
              </a:rPr>
              <a:t>))"^^</a:t>
            </a:r>
            <a:r>
              <a:rPr lang="en-US" sz="2000" dirty="0" err="1">
                <a:solidFill>
                  <a:schemeClr val="tx1"/>
                </a:solidFill>
              </a:rPr>
              <a:t>geo:wktLiteral</a:t>
            </a:r>
            <a:r>
              <a:rPr lang="en-US" sz="2000" dirty="0">
                <a:solidFill>
                  <a:schemeClr val="tx1"/>
                </a:solidFill>
              </a:rPr>
              <a:t> .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Example of a query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686800" cy="416401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dirty="0" smtClean="0"/>
              <a:t>Retrieve the geometry information of </a:t>
            </a:r>
            <a:r>
              <a:rPr lang="en-US" sz="2400" i="1" dirty="0" smtClean="0"/>
              <a:t>ex:Monument1</a:t>
            </a:r>
            <a:endParaRPr lang="en-US" sz="2400" dirty="0" smtClean="0"/>
          </a:p>
          <a:p>
            <a:pPr marL="0" indent="0">
              <a:buFont typeface="Arial" charset="0"/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/>
              <a:t>PREFIX geo: </a:t>
            </a:r>
            <a:r>
              <a:rPr lang="en-US" dirty="0" smtClean="0"/>
              <a:t>&lt;</a:t>
            </a:r>
            <a:r>
              <a:rPr lang="fr-CH" dirty="0"/>
              <a:t>http://www.opengis.net/ont/geosparql</a:t>
            </a:r>
            <a:r>
              <a:rPr lang="fr-CH" dirty="0" smtClean="0"/>
              <a:t>#&gt;</a:t>
            </a:r>
            <a:endParaRPr lang="en-US" dirty="0" smtClean="0">
              <a:solidFill>
                <a:srgbClr val="29AF11"/>
              </a:solidFill>
            </a:endParaRPr>
          </a:p>
          <a:p>
            <a:pPr marL="0" indent="0">
              <a:buNone/>
            </a:pPr>
            <a:r>
              <a:rPr lang="en-US" dirty="0" smtClean="0"/>
              <a:t>PREFIX </a:t>
            </a:r>
            <a:r>
              <a:rPr lang="en-US" dirty="0"/>
              <a:t>ex: &lt;http://cui.unige.ch/&gt;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sz="120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SELECT ?</a:t>
            </a:r>
            <a:r>
              <a:rPr lang="en-US" dirty="0" err="1" smtClean="0"/>
              <a:t>wkt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WHERE {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       ex:Monument1 </a:t>
            </a:r>
            <a:r>
              <a:rPr lang="en-US" b="1" dirty="0" err="1" smtClean="0">
                <a:solidFill>
                  <a:schemeClr val="accent2"/>
                </a:solidFill>
              </a:rPr>
              <a:t>geo:hasGeometry</a:t>
            </a:r>
            <a:r>
              <a:rPr lang="en-US" dirty="0" smtClean="0"/>
              <a:t> ?g .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       ?g </a:t>
            </a:r>
            <a:r>
              <a:rPr lang="en-US" b="1" dirty="0" err="1" smtClean="0">
                <a:solidFill>
                  <a:schemeClr val="accent2"/>
                </a:solidFill>
              </a:rPr>
              <a:t>geo:asWKT</a:t>
            </a:r>
            <a:r>
              <a:rPr lang="en-US" dirty="0" smtClean="0"/>
              <a:t> ?</a:t>
            </a:r>
            <a:r>
              <a:rPr lang="en-US" dirty="0" err="1" smtClean="0"/>
              <a:t>wkt</a:t>
            </a:r>
            <a:r>
              <a:rPr lang="en-US" dirty="0" smtClean="0"/>
              <a:t> .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-&gt; "POINT(-77.03524 38.889468)"</a:t>
            </a:r>
            <a:endParaRPr lang="fr-CA" dirty="0" smtClean="0"/>
          </a:p>
        </p:txBody>
      </p:sp>
      <p:sp>
        <p:nvSpPr>
          <p:cNvPr id="32771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2772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9C80792C-CC64-4796-B08D-38F075EE5A08}" type="slidenum">
              <a:rPr lang="en-US" sz="2000">
                <a:latin typeface="+mn-lt"/>
              </a:rPr>
              <a:pPr algn="r">
                <a:defRPr/>
              </a:pPr>
              <a:t>28</a:t>
            </a:fld>
            <a:endParaRPr lang="en-US" sz="2000">
              <a:latin typeface="+mn-lt"/>
            </a:endParaRP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7596188" y="5392738"/>
            <a:ext cx="1090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 dirty="0" err="1">
                <a:solidFill>
                  <a:schemeClr val="tx1"/>
                </a:solidFill>
              </a:rPr>
              <a:t>From</a:t>
            </a:r>
            <a:r>
              <a:rPr lang="fr-FR" sz="1800" i="1" dirty="0">
                <a:solidFill>
                  <a:schemeClr val="tx1"/>
                </a:solidFill>
              </a:rPr>
              <a:t> 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dirty="0" err="1" smtClean="0">
                <a:solidFill>
                  <a:schemeClr val="tx2"/>
                </a:solidFill>
              </a:rPr>
              <a:t>GeoSPARQL</a:t>
            </a:r>
            <a:r>
              <a:rPr lang="fr-CA" sz="3000" b="1" dirty="0" smtClean="0">
                <a:solidFill>
                  <a:schemeClr val="tx2"/>
                </a:solidFill>
              </a:rPr>
              <a:t> </a:t>
            </a:r>
            <a:r>
              <a:rPr lang="fr-CA" sz="3000" b="1" dirty="0" err="1" smtClean="0">
                <a:solidFill>
                  <a:schemeClr val="tx2"/>
                </a:solidFill>
              </a:rPr>
              <a:t>relationships</a:t>
            </a:r>
            <a:endParaRPr lang="fr-CA" sz="3000" b="1" dirty="0" smtClean="0">
              <a:solidFill>
                <a:schemeClr val="tx2"/>
              </a:solidFill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229600" cy="49688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/>
              <a:t>T</a:t>
            </a:r>
            <a:r>
              <a:rPr lang="en-US" dirty="0" smtClean="0"/>
              <a:t>opological relationships :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equals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disjoint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intersects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touches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within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contains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overlaps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crosses</a:t>
            </a:r>
          </a:p>
          <a:p>
            <a:pPr lvl="1">
              <a:buFont typeface="Arial" charset="0"/>
              <a:buNone/>
            </a:pPr>
            <a:endParaRPr lang="en-US" sz="1200" dirty="0" smtClean="0"/>
          </a:p>
          <a:p>
            <a:pPr marL="0" indent="0">
              <a:buFont typeface="Arial" charset="0"/>
              <a:buNone/>
            </a:pPr>
            <a:r>
              <a:rPr lang="fr-CA" dirty="0" err="1" smtClean="0"/>
              <a:t>Different</a:t>
            </a:r>
            <a:r>
              <a:rPr lang="fr-CA" dirty="0" smtClean="0"/>
              <a:t> syntaxes </a:t>
            </a:r>
            <a:r>
              <a:rPr lang="fr-CA" dirty="0" err="1" smtClean="0"/>
              <a:t>according</a:t>
            </a:r>
            <a:r>
              <a:rPr lang="fr-CA" dirty="0" smtClean="0"/>
              <a:t> to the relations </a:t>
            </a:r>
            <a:r>
              <a:rPr lang="fr-CA" dirty="0" err="1" smtClean="0"/>
              <a:t>family</a:t>
            </a:r>
            <a:r>
              <a:rPr lang="fr-CA" dirty="0" smtClean="0"/>
              <a:t>:</a:t>
            </a:r>
            <a:br>
              <a:rPr lang="fr-CA" dirty="0" smtClean="0"/>
            </a:br>
            <a:r>
              <a:rPr lang="fr-CA" dirty="0" smtClean="0"/>
              <a:t>for </a:t>
            </a:r>
            <a:r>
              <a:rPr lang="fr-CA" dirty="0" err="1" smtClean="0"/>
              <a:t>example</a:t>
            </a:r>
            <a:r>
              <a:rPr lang="fr-CA" dirty="0" smtClean="0"/>
              <a:t>, </a:t>
            </a:r>
            <a:r>
              <a:rPr lang="fr-CA" i="1" dirty="0" err="1" smtClean="0"/>
              <a:t>geo:sfEquals</a:t>
            </a:r>
            <a:r>
              <a:rPr lang="fr-CA" dirty="0" smtClean="0"/>
              <a:t> (Simple </a:t>
            </a:r>
            <a:r>
              <a:rPr lang="fr-CA" dirty="0" err="1" smtClean="0"/>
              <a:t>Features</a:t>
            </a:r>
            <a:r>
              <a:rPr lang="fr-CA" dirty="0" smtClean="0"/>
              <a:t>), </a:t>
            </a:r>
            <a:r>
              <a:rPr lang="fr-CA" i="1" dirty="0" err="1" smtClean="0"/>
              <a:t>geo:ehEquals</a:t>
            </a:r>
            <a:r>
              <a:rPr lang="fr-CA" dirty="0" smtClean="0"/>
              <a:t> (</a:t>
            </a:r>
            <a:r>
              <a:rPr lang="fr-CA" dirty="0" err="1" smtClean="0"/>
              <a:t>Egenhofer</a:t>
            </a:r>
            <a:r>
              <a:rPr lang="fr-CA" dirty="0" smtClean="0"/>
              <a:t>), </a:t>
            </a:r>
            <a:r>
              <a:rPr lang="fr-CA" i="1" dirty="0" smtClean="0"/>
              <a:t>geo:rcc8eq</a:t>
            </a:r>
            <a:r>
              <a:rPr lang="fr-CA" dirty="0" smtClean="0"/>
              <a:t> (RCC8) for the </a:t>
            </a:r>
            <a:r>
              <a:rPr lang="fr-CA" i="1" dirty="0" err="1" smtClean="0"/>
              <a:t>equals</a:t>
            </a:r>
            <a:r>
              <a:rPr lang="fr-CA" dirty="0" smtClean="0"/>
              <a:t> relation</a:t>
            </a:r>
          </a:p>
        </p:txBody>
      </p:sp>
      <p:sp>
        <p:nvSpPr>
          <p:cNvPr id="33795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3796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A6AA3487-966E-4DF3-B316-CBDE5913A82F}" type="slidenum">
              <a:rPr lang="en-US" sz="2000">
                <a:latin typeface="+mn-lt"/>
              </a:rPr>
              <a:pPr algn="r">
                <a:defRPr/>
              </a:pPr>
              <a:t>29</a:t>
            </a:fld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23288" cy="790575"/>
          </a:xfrm>
        </p:spPr>
        <p:txBody>
          <a:bodyPr/>
          <a:lstStyle/>
          <a:p>
            <a:pPr eaLnBrk="1" hangingPunct="1"/>
            <a:r>
              <a:rPr lang="en-US" sz="3400" b="1" dirty="0">
                <a:solidFill>
                  <a:schemeClr val="accent1">
                    <a:lumMod val="50000"/>
                  </a:schemeClr>
                </a:solidFill>
              </a:rPr>
              <a:t>Handling Spatial </a:t>
            </a:r>
            <a:r>
              <a:rPr lang="en-US" sz="3400" b="1" dirty="0" smtClean="0">
                <a:solidFill>
                  <a:schemeClr val="accent1">
                    <a:lumMod val="50000"/>
                  </a:schemeClr>
                </a:solidFill>
              </a:rPr>
              <a:t>Data</a:t>
            </a:r>
            <a:endParaRPr lang="fr-CA" sz="3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269365"/>
            <a:ext cx="8229600" cy="475551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fr-FR" sz="2400" dirty="0" err="1" smtClean="0"/>
              <a:t>Need</a:t>
            </a:r>
            <a:r>
              <a:rPr lang="fr-FR" sz="2400" dirty="0" smtClean="0"/>
              <a:t> for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spatial </a:t>
            </a:r>
            <a:r>
              <a:rPr lang="fr-FR" sz="2400" b="1" dirty="0" err="1" smtClean="0">
                <a:solidFill>
                  <a:schemeClr val="tx2"/>
                </a:solidFill>
              </a:rPr>
              <a:t>reasoning</a:t>
            </a:r>
            <a:endParaRPr lang="fr-FR" sz="2400" dirty="0" smtClean="0"/>
          </a:p>
          <a:p>
            <a:pPr marL="0" indent="0" eaLnBrk="1" hangingPunct="1">
              <a:buFont typeface="Arial" charset="0"/>
              <a:buNone/>
            </a:pPr>
            <a:endParaRPr lang="fr-FR" sz="1400" b="1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fr-FR" sz="2400" dirty="0" err="1" smtClean="0"/>
              <a:t>Examples</a:t>
            </a:r>
            <a:endParaRPr lang="fr-FR" sz="2400" dirty="0" smtClean="0"/>
          </a:p>
          <a:p>
            <a:pPr lvl="1" eaLnBrk="1" hangingPunct="1">
              <a:buFontTx/>
              <a:buChar char="•"/>
            </a:pPr>
            <a:r>
              <a:rPr lang="fr-FR" sz="2400" dirty="0" err="1"/>
              <a:t>What</a:t>
            </a:r>
            <a:r>
              <a:rPr lang="fr-FR" sz="2400" dirty="0"/>
              <a:t> are the monuments in </a:t>
            </a:r>
            <a:r>
              <a:rPr lang="fr-FR" sz="2400" dirty="0" err="1"/>
              <a:t>parks</a:t>
            </a:r>
            <a:r>
              <a:rPr lang="fr-FR" sz="2400" dirty="0"/>
              <a:t> of Geneva?</a:t>
            </a:r>
          </a:p>
          <a:p>
            <a:pPr lvl="1" eaLnBrk="1" hangingPunct="1">
              <a:buFontTx/>
              <a:buChar char="•"/>
            </a:pPr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/>
              <a:t>are the </a:t>
            </a:r>
            <a:r>
              <a:rPr lang="fr-FR" sz="2400" dirty="0" err="1"/>
              <a:t>universities</a:t>
            </a:r>
            <a:r>
              <a:rPr lang="fr-FR" sz="2400" dirty="0"/>
              <a:t> </a:t>
            </a:r>
            <a:r>
              <a:rPr lang="fr-FR" sz="2400" dirty="0" err="1"/>
              <a:t>within</a:t>
            </a:r>
            <a:r>
              <a:rPr lang="fr-FR" sz="2400" dirty="0"/>
              <a:t> 20 </a:t>
            </a:r>
            <a:r>
              <a:rPr lang="fr-FR" sz="2400" dirty="0" smtClean="0"/>
              <a:t>km? </a:t>
            </a:r>
          </a:p>
          <a:p>
            <a:pPr lvl="1" eaLnBrk="1" hangingPunct="1">
              <a:buFontTx/>
              <a:buChar char="•"/>
            </a:pPr>
            <a:r>
              <a:rPr lang="fr-FR" sz="2400" dirty="0" err="1" smtClean="0"/>
              <a:t>What</a:t>
            </a:r>
            <a:r>
              <a:rPr lang="fr-FR" sz="2400" dirty="0" smtClean="0"/>
              <a:t> are the commercial land </a:t>
            </a:r>
            <a:r>
              <a:rPr lang="fr-FR" sz="2400" dirty="0" err="1" smtClean="0"/>
              <a:t>parcels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touch</a:t>
            </a:r>
            <a:r>
              <a:rPr lang="fr-FR" sz="2400" dirty="0" smtClean="0"/>
              <a:t> </a:t>
            </a:r>
            <a:r>
              <a:rPr lang="fr-FR" sz="2400" dirty="0" err="1" smtClean="0"/>
              <a:t>some</a:t>
            </a:r>
            <a:r>
              <a:rPr lang="fr-FR" sz="2400" dirty="0" smtClean="0"/>
              <a:t> </a:t>
            </a:r>
            <a:r>
              <a:rPr lang="fr-FR" sz="2400" dirty="0" err="1" smtClean="0"/>
              <a:t>arterial</a:t>
            </a:r>
            <a:r>
              <a:rPr lang="fr-FR" sz="2400" dirty="0" smtClean="0"/>
              <a:t> </a:t>
            </a:r>
            <a:r>
              <a:rPr lang="fr-FR" sz="2400" dirty="0" err="1" smtClean="0"/>
              <a:t>streets</a:t>
            </a:r>
            <a:r>
              <a:rPr lang="fr-FR" sz="2400" dirty="0" smtClean="0"/>
              <a:t>?</a:t>
            </a:r>
          </a:p>
          <a:p>
            <a:pPr marL="0" indent="0" eaLnBrk="1" hangingPunct="1">
              <a:spcBef>
                <a:spcPct val="0"/>
              </a:spcBef>
              <a:buFont typeface="Symbol" pitchFamily="18" charset="2"/>
              <a:buNone/>
            </a:pPr>
            <a:r>
              <a:rPr lang="fr-FR" sz="800" dirty="0" smtClean="0"/>
              <a:t/>
            </a:r>
            <a:br>
              <a:rPr lang="fr-FR" sz="800" dirty="0" smtClean="0"/>
            </a:br>
            <a:r>
              <a:rPr lang="fr-FR" sz="2400" dirty="0" smtClean="0"/>
              <a:t>=&gt; </a:t>
            </a: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b="1" dirty="0" err="1" smtClean="0">
                <a:solidFill>
                  <a:schemeClr val="tx2"/>
                </a:solidFill>
              </a:rPr>
              <a:t>geospatial</a:t>
            </a:r>
            <a:r>
              <a:rPr lang="fr-FR" sz="2400" b="1" dirty="0" smtClean="0">
                <a:solidFill>
                  <a:schemeClr val="tx2"/>
                </a:solidFill>
              </a:rPr>
              <a:t> concepts and </a:t>
            </a:r>
            <a:r>
              <a:rPr lang="fr-FR" sz="2400" b="1" dirty="0" err="1" smtClean="0">
                <a:solidFill>
                  <a:schemeClr val="tx2"/>
                </a:solidFill>
              </a:rPr>
              <a:t>properties</a:t>
            </a:r>
            <a:r>
              <a:rPr lang="fr-FR" sz="2400" dirty="0" smtClean="0"/>
              <a:t> if the </a:t>
            </a:r>
            <a:r>
              <a:rPr lang="fr-FR" sz="2400" dirty="0" err="1" smtClean="0"/>
              <a:t>relationships</a:t>
            </a:r>
            <a:r>
              <a:rPr lang="fr-FR" sz="2400" dirty="0" smtClean="0"/>
              <a:t> (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monuments and </a:t>
            </a:r>
            <a:r>
              <a:rPr lang="fr-FR" sz="2400" dirty="0" err="1" smtClean="0"/>
              <a:t>parks</a:t>
            </a:r>
            <a:r>
              <a:rPr lang="fr-FR" sz="2400" dirty="0" smtClean="0"/>
              <a:t> or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</a:t>
            </a:r>
            <a:r>
              <a:rPr lang="fr-FR" sz="2400" dirty="0" err="1" smtClean="0"/>
              <a:t>parcels</a:t>
            </a:r>
            <a:r>
              <a:rPr lang="fr-FR" sz="2400" dirty="0" smtClean="0"/>
              <a:t> and </a:t>
            </a:r>
            <a:r>
              <a:rPr lang="fr-FR" sz="2400" dirty="0" err="1" smtClean="0"/>
              <a:t>streets</a:t>
            </a:r>
            <a:r>
              <a:rPr lang="fr-FR" sz="2400" dirty="0" smtClean="0"/>
              <a:t>) are not explicit</a:t>
            </a: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CH" dirty="0" smtClean="0">
                <a:solidFill>
                  <a:srgbClr val="7F7F7F"/>
                </a:solidFill>
                <a:cs typeface="Arial" charset="0"/>
              </a:rPr>
              <a:t>C. </a:t>
            </a:r>
            <a:r>
              <a:rPr lang="fr-CH" dirty="0" err="1" smtClean="0">
                <a:solidFill>
                  <a:srgbClr val="7F7F7F"/>
                </a:solidFill>
                <a:cs typeface="Arial" charset="0"/>
              </a:rPr>
              <a:t>Métral</a:t>
            </a:r>
            <a:r>
              <a:rPr lang="fr-CH" dirty="0" smtClean="0">
                <a:solidFill>
                  <a:srgbClr val="7F7F7F"/>
                </a:solidFill>
                <a:cs typeface="Arial" charset="0"/>
              </a:rPr>
              <a:t> </a:t>
            </a:r>
            <a:endParaRPr lang="en-US" dirty="0" smtClean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cs typeface="Arial" charset="0"/>
              </a:rPr>
              <a:t>Semantic Web Technologies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B9C347-F512-4B97-ABAB-53988848249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 idx="4294967295"/>
          </p:nvPr>
        </p:nvSpPr>
        <p:spPr>
          <a:xfrm>
            <a:off x="292100" y="131522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dirty="0" smtClean="0">
                <a:solidFill>
                  <a:schemeClr val="tx2"/>
                </a:solidFill>
              </a:rPr>
              <a:t>Simple </a:t>
            </a:r>
            <a:r>
              <a:rPr lang="fr-CA" sz="3000" b="1" dirty="0" err="1" smtClean="0">
                <a:solidFill>
                  <a:schemeClr val="tx2"/>
                </a:solidFill>
              </a:rPr>
              <a:t>features</a:t>
            </a:r>
            <a:r>
              <a:rPr lang="fr-CA" sz="3000" b="1" dirty="0" smtClean="0">
                <a:solidFill>
                  <a:schemeClr val="tx2"/>
                </a:solidFill>
              </a:rPr>
              <a:t> </a:t>
            </a:r>
            <a:r>
              <a:rPr lang="fr-CA" sz="3000" b="1" dirty="0" err="1" smtClean="0">
                <a:solidFill>
                  <a:schemeClr val="tx2"/>
                </a:solidFill>
              </a:rPr>
              <a:t>topological</a:t>
            </a:r>
            <a:r>
              <a:rPr lang="fr-CA" sz="3000" b="1" dirty="0" smtClean="0">
                <a:solidFill>
                  <a:schemeClr val="tx2"/>
                </a:solidFill>
              </a:rPr>
              <a:t> relations</a:t>
            </a:r>
          </a:p>
        </p:txBody>
      </p:sp>
      <p:sp>
        <p:nvSpPr>
          <p:cNvPr id="35843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5844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496E17FF-8967-4BF8-A7D0-4BE306EE6540}" type="slidenum">
              <a:rPr lang="en-US" sz="2000">
                <a:latin typeface="+mn-lt"/>
              </a:rPr>
              <a:pPr algn="r">
                <a:defRPr/>
              </a:pPr>
              <a:t>30</a:t>
            </a:fld>
            <a:endParaRPr lang="en-US" sz="2000">
              <a:latin typeface="+mn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7" y="891299"/>
            <a:ext cx="6256563" cy="556308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 bwMode="auto">
          <a:xfrm>
            <a:off x="6685280" y="6130151"/>
            <a:ext cx="104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fr-CH" dirty="0" err="1" smtClean="0">
                <a:solidFill>
                  <a:schemeClr val="tx1"/>
                </a:solidFill>
              </a:rPr>
              <a:t>From</a:t>
            </a:r>
            <a:r>
              <a:rPr lang="fr-CH" dirty="0" smtClean="0">
                <a:solidFill>
                  <a:schemeClr val="tx1"/>
                </a:solidFill>
              </a:rPr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20677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 idx="4294967295"/>
          </p:nvPr>
        </p:nvSpPr>
        <p:spPr>
          <a:xfrm>
            <a:off x="310356" y="159504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dirty="0" err="1" smtClean="0">
                <a:solidFill>
                  <a:schemeClr val="tx2"/>
                </a:solidFill>
              </a:rPr>
              <a:t>Egenhofer</a:t>
            </a:r>
            <a:r>
              <a:rPr lang="fr-CA" sz="3000" b="1" dirty="0" smtClean="0">
                <a:solidFill>
                  <a:schemeClr val="tx2"/>
                </a:solidFill>
              </a:rPr>
              <a:t> </a:t>
            </a:r>
            <a:r>
              <a:rPr lang="fr-CA" sz="3000" b="1" dirty="0" err="1" smtClean="0">
                <a:solidFill>
                  <a:schemeClr val="tx2"/>
                </a:solidFill>
              </a:rPr>
              <a:t>topological</a:t>
            </a:r>
            <a:r>
              <a:rPr lang="fr-CA" sz="3000" b="1" dirty="0" smtClean="0">
                <a:solidFill>
                  <a:schemeClr val="tx2"/>
                </a:solidFill>
              </a:rPr>
              <a:t> relations</a:t>
            </a:r>
          </a:p>
        </p:txBody>
      </p:sp>
      <p:sp>
        <p:nvSpPr>
          <p:cNvPr id="35843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5844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496E17FF-8967-4BF8-A7D0-4BE306EE6540}" type="slidenum">
              <a:rPr lang="en-US" sz="2000">
                <a:latin typeface="+mn-lt"/>
              </a:rPr>
              <a:pPr algn="r">
                <a:defRPr/>
              </a:pPr>
              <a:t>31</a:t>
            </a:fld>
            <a:endParaRPr lang="en-US" sz="200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 bwMode="auto">
          <a:xfrm>
            <a:off x="6868160" y="6130151"/>
            <a:ext cx="104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fr-CH" dirty="0" err="1" smtClean="0">
                <a:solidFill>
                  <a:schemeClr val="tx1"/>
                </a:solidFill>
              </a:rPr>
              <a:t>From</a:t>
            </a:r>
            <a:r>
              <a:rPr lang="fr-CH" dirty="0" smtClean="0">
                <a:solidFill>
                  <a:schemeClr val="tx1"/>
                </a:solidFill>
              </a:rPr>
              <a:t> [1]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7" y="919281"/>
            <a:ext cx="7130207" cy="52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 idx="4294967295"/>
          </p:nvPr>
        </p:nvSpPr>
        <p:spPr>
          <a:xfrm>
            <a:off x="292100" y="138634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dirty="0" smtClean="0">
                <a:solidFill>
                  <a:schemeClr val="tx2"/>
                </a:solidFill>
              </a:rPr>
              <a:t>RCC8 </a:t>
            </a:r>
            <a:r>
              <a:rPr lang="fr-CA" sz="3000" b="1" dirty="0" err="1" smtClean="0">
                <a:solidFill>
                  <a:schemeClr val="tx2"/>
                </a:solidFill>
              </a:rPr>
              <a:t>topological</a:t>
            </a:r>
            <a:r>
              <a:rPr lang="fr-CA" sz="3000" b="1" dirty="0" smtClean="0">
                <a:solidFill>
                  <a:schemeClr val="tx2"/>
                </a:solidFill>
              </a:rPr>
              <a:t> relations</a:t>
            </a:r>
          </a:p>
        </p:txBody>
      </p:sp>
      <p:sp>
        <p:nvSpPr>
          <p:cNvPr id="35843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5844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496E17FF-8967-4BF8-A7D0-4BE306EE6540}" type="slidenum">
              <a:rPr lang="en-US" sz="2000">
                <a:latin typeface="+mn-lt"/>
              </a:rPr>
              <a:pPr algn="r">
                <a:defRPr/>
              </a:pPr>
              <a:t>32</a:t>
            </a:fld>
            <a:endParaRPr lang="en-US" sz="200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 bwMode="auto">
          <a:xfrm>
            <a:off x="5506720" y="5991651"/>
            <a:ext cx="104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fr-CH" dirty="0" err="1" smtClean="0">
                <a:solidFill>
                  <a:schemeClr val="tx1"/>
                </a:solidFill>
              </a:rPr>
              <a:t>From</a:t>
            </a:r>
            <a:r>
              <a:rPr lang="fr-CH" dirty="0" smtClean="0">
                <a:solidFill>
                  <a:schemeClr val="tx1"/>
                </a:solidFill>
              </a:rPr>
              <a:t> [1]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2" y="908571"/>
            <a:ext cx="5062691" cy="5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 idx="4294967295"/>
          </p:nvPr>
        </p:nvSpPr>
        <p:spPr>
          <a:xfrm>
            <a:off x="292100" y="138634"/>
            <a:ext cx="3150663" cy="1680006"/>
          </a:xfrm>
        </p:spPr>
        <p:txBody>
          <a:bodyPr/>
          <a:lstStyle/>
          <a:p>
            <a:pPr eaLnBrk="1" hangingPunct="1"/>
            <a:r>
              <a:rPr lang="fr-CA" sz="3000" b="1" dirty="0" smtClean="0">
                <a:solidFill>
                  <a:schemeClr val="tx2"/>
                </a:solidFill>
              </a:rPr>
              <a:t>RCC8 </a:t>
            </a:r>
            <a:r>
              <a:rPr lang="fr-CA" sz="3000" b="1" dirty="0" err="1" smtClean="0">
                <a:solidFill>
                  <a:schemeClr val="tx2"/>
                </a:solidFill>
              </a:rPr>
              <a:t>topological</a:t>
            </a:r>
            <a:r>
              <a:rPr lang="fr-CA" sz="3000" b="1" dirty="0" smtClean="0">
                <a:solidFill>
                  <a:schemeClr val="tx2"/>
                </a:solidFill>
              </a:rPr>
              <a:t> relations</a:t>
            </a:r>
          </a:p>
        </p:txBody>
      </p:sp>
      <p:sp>
        <p:nvSpPr>
          <p:cNvPr id="35843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5844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496E17FF-8967-4BF8-A7D0-4BE306EE6540}" type="slidenum">
              <a:rPr lang="en-US" sz="2000">
                <a:latin typeface="+mn-lt"/>
              </a:rPr>
              <a:pPr algn="r">
                <a:defRPr/>
              </a:pPr>
              <a:t>33</a:t>
            </a:fld>
            <a:endParaRPr lang="en-US" sz="200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 bwMode="auto">
          <a:xfrm>
            <a:off x="5506720" y="5991651"/>
            <a:ext cx="104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fr-CH" dirty="0" err="1" smtClean="0">
                <a:solidFill>
                  <a:schemeClr val="tx1"/>
                </a:solidFill>
              </a:rPr>
              <a:t>From</a:t>
            </a:r>
            <a:r>
              <a:rPr lang="fr-CH" dirty="0" smtClean="0">
                <a:solidFill>
                  <a:schemeClr val="tx1"/>
                </a:solidFill>
              </a:rPr>
              <a:t> [1]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62" y="138634"/>
            <a:ext cx="4908757" cy="63101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4928979"/>
            <a:ext cx="3061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CH" dirty="0" err="1">
                <a:solidFill>
                  <a:prstClr val="black"/>
                </a:solidFill>
              </a:rPr>
              <a:t>From</a:t>
            </a:r>
            <a:r>
              <a:rPr lang="fr-CH" dirty="0">
                <a:solidFill>
                  <a:prstClr val="black"/>
                </a:solidFill>
              </a:rPr>
              <a:t> </a:t>
            </a:r>
            <a:r>
              <a:rPr lang="fr-CH" dirty="0">
                <a:solidFill>
                  <a:prstClr val="black"/>
                </a:solidFill>
                <a:hlinkClick r:id="rId3"/>
              </a:rPr>
              <a:t>http://</a:t>
            </a:r>
            <a:r>
              <a:rPr lang="fr-CH" dirty="0" smtClean="0">
                <a:solidFill>
                  <a:prstClr val="black"/>
                </a:solidFill>
                <a:hlinkClick r:id="rId3"/>
              </a:rPr>
              <a:t>www.gitta.info/SpatialQueries/en/html</a:t>
            </a:r>
            <a:endParaRPr lang="fr-CH" dirty="0" smtClean="0">
              <a:solidFill>
                <a:prstClr val="black"/>
              </a:solidFill>
            </a:endParaRPr>
          </a:p>
          <a:p>
            <a:pPr lvl="0"/>
            <a:endParaRPr lang="fr-CH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851900" cy="790575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Equivalent RCC8,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Egenhofer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and Simple Features Topological Relations</a:t>
            </a:r>
            <a:endParaRPr lang="fr-CA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843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5844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496E17FF-8967-4BF8-A7D0-4BE306EE6540}" type="slidenum">
              <a:rPr lang="en-US" sz="2000">
                <a:latin typeface="+mn-lt"/>
              </a:rPr>
              <a:pPr algn="r">
                <a:defRPr/>
              </a:pPr>
              <a:t>34</a:t>
            </a:fld>
            <a:endParaRPr lang="en-US" sz="200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 bwMode="auto">
          <a:xfrm>
            <a:off x="7620000" y="5384800"/>
            <a:ext cx="104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fr-CH" dirty="0" err="1" smtClean="0">
                <a:solidFill>
                  <a:schemeClr val="tx1"/>
                </a:solidFill>
              </a:rPr>
              <a:t>From</a:t>
            </a:r>
            <a:r>
              <a:rPr lang="fr-CH" dirty="0" smtClean="0">
                <a:solidFill>
                  <a:schemeClr val="tx1"/>
                </a:solidFill>
              </a:rPr>
              <a:t> [1]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2" y="1687539"/>
            <a:ext cx="7864469" cy="35831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3" y="2045850"/>
            <a:ext cx="7864469" cy="33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Example of a query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229600" cy="468550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dirty="0" smtClean="0"/>
              <a:t>Find the monuments that are within </a:t>
            </a:r>
            <a:r>
              <a:rPr lang="en-US" sz="2400" i="1" dirty="0" smtClean="0"/>
              <a:t>ex:Park1</a:t>
            </a:r>
            <a:endParaRPr lang="en-US" sz="2400" dirty="0" smtClean="0"/>
          </a:p>
          <a:p>
            <a:pPr marL="0" indent="0">
              <a:buFont typeface="Arial" charset="0"/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/>
              <a:t>PREFIX geo: &lt;http://www.opengis.net/def/geosparql/&gt; </a:t>
            </a:r>
          </a:p>
          <a:p>
            <a:pPr marL="0" indent="0">
              <a:buNone/>
            </a:pPr>
            <a:r>
              <a:rPr lang="en-US" dirty="0"/>
              <a:t>PREFIX ex: &lt;http://cui.unige.ch/&gt;</a:t>
            </a:r>
          </a:p>
          <a:p>
            <a:pPr marL="0" indent="0">
              <a:buFont typeface="Arial" charset="0"/>
              <a:buNone/>
            </a:pPr>
            <a:endParaRPr lang="en-US" sz="1200" dirty="0" smtClean="0"/>
          </a:p>
          <a:p>
            <a:pPr marL="0" indent="0">
              <a:buFont typeface="Arial" charset="0"/>
              <a:buNone/>
            </a:pPr>
            <a:r>
              <a:rPr lang="en-GB" dirty="0" smtClean="0"/>
              <a:t>SELECT ?f</a:t>
            </a:r>
          </a:p>
          <a:p>
            <a:pPr marL="0" indent="0">
              <a:buFont typeface="Arial" charset="0"/>
              <a:buNone/>
            </a:pPr>
            <a:r>
              <a:rPr lang="en-GB" dirty="0" smtClean="0"/>
              <a:t>WHERE { </a:t>
            </a:r>
          </a:p>
          <a:p>
            <a:pPr marL="0" indent="0">
              <a:buFont typeface="Arial" charset="0"/>
              <a:buNone/>
            </a:pPr>
            <a:r>
              <a:rPr lang="en-GB" dirty="0" smtClean="0"/>
              <a:t>                ex:Park1 </a:t>
            </a:r>
            <a:r>
              <a:rPr lang="en-GB" b="1" dirty="0" err="1" smtClean="0">
                <a:solidFill>
                  <a:schemeClr val="accent2"/>
                </a:solidFill>
              </a:rPr>
              <a:t>geo:hasGeometry</a:t>
            </a:r>
            <a:r>
              <a:rPr lang="en-GB" dirty="0" smtClean="0"/>
              <a:t> ?g1 .</a:t>
            </a:r>
          </a:p>
          <a:p>
            <a:pPr marL="0" indent="0">
              <a:buFont typeface="Arial" charset="0"/>
              <a:buNone/>
            </a:pPr>
            <a:r>
              <a:rPr lang="en-GB" dirty="0" smtClean="0"/>
              <a:t>                ?f a </a:t>
            </a:r>
            <a:r>
              <a:rPr lang="en-GB" dirty="0" err="1" smtClean="0"/>
              <a:t>ex:Monument</a:t>
            </a:r>
            <a:r>
              <a:rPr lang="en-GB" dirty="0" smtClean="0"/>
              <a:t>;</a:t>
            </a:r>
          </a:p>
          <a:p>
            <a:pPr marL="0" indent="0">
              <a:buFont typeface="Arial" charset="0"/>
              <a:buNone/>
            </a:pPr>
            <a:r>
              <a:rPr lang="en-GB" dirty="0" smtClean="0"/>
              <a:t>                 </a:t>
            </a:r>
            <a:r>
              <a:rPr lang="en-GB" b="1" dirty="0" err="1" smtClean="0">
                <a:solidFill>
                  <a:schemeClr val="accent2"/>
                </a:solidFill>
              </a:rPr>
              <a:t>geo:hasGeometry</a:t>
            </a:r>
            <a:r>
              <a:rPr lang="en-GB" dirty="0" smtClean="0"/>
              <a:t> ?g2 .</a:t>
            </a:r>
          </a:p>
          <a:p>
            <a:pPr marL="0" indent="0">
              <a:buFont typeface="Arial" charset="0"/>
              <a:buNone/>
            </a:pPr>
            <a:r>
              <a:rPr lang="en-GB" dirty="0" smtClean="0"/>
              <a:t>                ?g2 </a:t>
            </a:r>
            <a:r>
              <a:rPr lang="en-GB" b="1" dirty="0" err="1" smtClean="0">
                <a:solidFill>
                  <a:schemeClr val="accent2"/>
                </a:solidFill>
              </a:rPr>
              <a:t>geo:sfWithin</a:t>
            </a:r>
            <a:r>
              <a:rPr lang="en-GB" dirty="0" smtClean="0"/>
              <a:t> ?g1 . </a:t>
            </a:r>
          </a:p>
          <a:p>
            <a:pPr marL="0" indent="0">
              <a:buFont typeface="Arial" charset="0"/>
              <a:buNone/>
            </a:pPr>
            <a:r>
              <a:rPr lang="en-GB" dirty="0" smtClean="0"/>
              <a:t>}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sz="120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-&gt; ex:Monument1</a:t>
            </a:r>
            <a:endParaRPr lang="fr-CA" dirty="0" smtClean="0"/>
          </a:p>
        </p:txBody>
      </p:sp>
      <p:sp>
        <p:nvSpPr>
          <p:cNvPr id="34819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4820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661EC6A2-ED4E-4BB3-9DD2-DC00A331DD5F}" type="slidenum">
              <a:rPr lang="en-US" sz="2000">
                <a:latin typeface="+mn-lt"/>
              </a:rPr>
              <a:pPr algn="r">
                <a:defRPr/>
              </a:pPr>
              <a:t>35</a:t>
            </a:fld>
            <a:endParaRPr lang="en-US" sz="2000">
              <a:latin typeface="+mn-lt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7596188" y="5730875"/>
            <a:ext cx="1090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dirty="0" err="1" smtClean="0">
                <a:solidFill>
                  <a:schemeClr val="tx2"/>
                </a:solidFill>
              </a:rPr>
              <a:t>GeoSPARQL</a:t>
            </a:r>
            <a:r>
              <a:rPr lang="fr-CA" sz="3000" b="1" dirty="0" smtClean="0">
                <a:solidFill>
                  <a:schemeClr val="tx2"/>
                </a:solidFill>
              </a:rPr>
              <a:t> </a:t>
            </a:r>
            <a:r>
              <a:rPr lang="fr-CA" sz="3000" b="1" dirty="0" err="1" smtClean="0">
                <a:solidFill>
                  <a:schemeClr val="tx2"/>
                </a:solidFill>
              </a:rPr>
              <a:t>query</a:t>
            </a:r>
            <a:r>
              <a:rPr lang="fr-CA" sz="3000" b="1" dirty="0" smtClean="0">
                <a:solidFill>
                  <a:schemeClr val="tx2"/>
                </a:solidFill>
              </a:rPr>
              <a:t> </a:t>
            </a:r>
            <a:r>
              <a:rPr lang="fr-CA" sz="3000" b="1" dirty="0" err="1" smtClean="0">
                <a:solidFill>
                  <a:schemeClr val="tx2"/>
                </a:solidFill>
              </a:rPr>
              <a:t>functions</a:t>
            </a:r>
            <a:endParaRPr lang="fr-CA" sz="3000" b="1" dirty="0" smtClean="0">
              <a:solidFill>
                <a:schemeClr val="tx2"/>
              </a:solidFill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229600" cy="49688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As topological relationships but </a:t>
            </a:r>
            <a:r>
              <a:rPr lang="fr-CH" dirty="0" smtClean="0"/>
              <a:t>u</a:t>
            </a:r>
            <a:r>
              <a:rPr lang="fr-CA" dirty="0" smtClean="0"/>
              <a:t>se the </a:t>
            </a:r>
            <a:r>
              <a:rPr lang="fr-CA" dirty="0" err="1" smtClean="0"/>
              <a:t>prefix</a:t>
            </a:r>
            <a:r>
              <a:rPr lang="fr-CA" dirty="0" smtClean="0"/>
              <a:t> </a:t>
            </a:r>
            <a:r>
              <a:rPr lang="fr-CA" i="1" dirty="0" err="1" smtClean="0"/>
              <a:t>geof</a:t>
            </a:r>
            <a:r>
              <a:rPr lang="fr-CA" dirty="0" smtClean="0"/>
              <a:t> </a:t>
            </a:r>
            <a:r>
              <a:rPr lang="fr-CA" dirty="0" err="1" smtClean="0"/>
              <a:t>instead</a:t>
            </a:r>
            <a:r>
              <a:rPr lang="fr-CA" dirty="0" smtClean="0"/>
              <a:t> of </a:t>
            </a:r>
            <a:r>
              <a:rPr lang="fr-CA" i="1" dirty="0" err="1" smtClean="0"/>
              <a:t>geo</a:t>
            </a:r>
            <a:r>
              <a:rPr lang="fr-CA" dirty="0" smtClean="0"/>
              <a:t>:</a:t>
            </a:r>
            <a:br>
              <a:rPr lang="fr-CA" dirty="0" smtClean="0"/>
            </a:br>
            <a:r>
              <a:rPr lang="fr-CA" dirty="0" smtClean="0"/>
              <a:t>for </a:t>
            </a:r>
            <a:r>
              <a:rPr lang="fr-CA" dirty="0" err="1" smtClean="0"/>
              <a:t>example</a:t>
            </a:r>
            <a:r>
              <a:rPr lang="fr-CA" dirty="0" smtClean="0"/>
              <a:t>, </a:t>
            </a:r>
            <a:r>
              <a:rPr lang="fr-CA" i="1" dirty="0" err="1" smtClean="0"/>
              <a:t>geof:sfEquals</a:t>
            </a:r>
            <a:r>
              <a:rPr lang="fr-CA" dirty="0" smtClean="0"/>
              <a:t> </a:t>
            </a:r>
            <a:br>
              <a:rPr lang="fr-CA" dirty="0" smtClean="0"/>
            </a:br>
            <a:r>
              <a:rPr lang="fr-CA" dirty="0" smtClean="0"/>
              <a:t>(and not </a:t>
            </a:r>
            <a:r>
              <a:rPr lang="fr-CA" dirty="0" err="1" smtClean="0"/>
              <a:t>anymore</a:t>
            </a:r>
            <a:r>
              <a:rPr lang="fr-CA" dirty="0" smtClean="0"/>
              <a:t> </a:t>
            </a:r>
            <a:r>
              <a:rPr lang="fr-CA" i="1" dirty="0" err="1" smtClean="0"/>
              <a:t>geo:sfEquals</a:t>
            </a:r>
            <a:r>
              <a:rPr lang="fr-CA" dirty="0" smtClean="0"/>
              <a:t>)</a:t>
            </a:r>
          </a:p>
          <a:p>
            <a:pPr marL="0" indent="0">
              <a:buFont typeface="Arial" charset="0"/>
              <a:buNone/>
            </a:pPr>
            <a:endParaRPr lang="fr-CA" dirty="0"/>
          </a:p>
          <a:p>
            <a:pPr marL="0" indent="0">
              <a:buFont typeface="Arial" charset="0"/>
              <a:buNone/>
            </a:pPr>
            <a:r>
              <a:rPr lang="fr-CA" dirty="0" err="1" smtClean="0"/>
              <a:t>Returns</a:t>
            </a:r>
            <a:r>
              <a:rPr lang="fr-CA" dirty="0" smtClean="0"/>
              <a:t> </a:t>
            </a:r>
            <a:r>
              <a:rPr lang="fr-CA" i="1" dirty="0" err="1" smtClean="0"/>
              <a:t>true</a:t>
            </a:r>
            <a:r>
              <a:rPr lang="fr-CA" dirty="0" smtClean="0"/>
              <a:t> or </a:t>
            </a:r>
            <a:r>
              <a:rPr lang="fr-CA" i="1" dirty="0" smtClean="0"/>
              <a:t>false </a:t>
            </a:r>
            <a:r>
              <a:rPr lang="fr-CA" dirty="0" err="1" smtClean="0"/>
              <a:t>instead</a:t>
            </a:r>
            <a:r>
              <a:rPr lang="fr-CA" dirty="0" smtClean="0"/>
              <a:t> of a </a:t>
            </a:r>
            <a:r>
              <a:rPr lang="fr-CA" dirty="0" err="1" smtClean="0"/>
              <a:t>geometry</a:t>
            </a:r>
            <a:r>
              <a:rPr lang="fr-CA" dirty="0" smtClean="0"/>
              <a:t> as 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the </a:t>
            </a:r>
            <a:r>
              <a:rPr lang="fr-CA" dirty="0" err="1" smtClean="0"/>
              <a:t>topological</a:t>
            </a:r>
            <a:r>
              <a:rPr lang="fr-CA" dirty="0" smtClean="0"/>
              <a:t> relations </a:t>
            </a:r>
          </a:p>
        </p:txBody>
      </p:sp>
      <p:sp>
        <p:nvSpPr>
          <p:cNvPr id="35843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5844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496E17FF-8967-4BF8-A7D0-4BE306EE6540}" type="slidenum">
              <a:rPr lang="en-US" sz="2000">
                <a:latin typeface="+mn-lt"/>
              </a:rPr>
              <a:pPr algn="r">
                <a:defRPr/>
              </a:pPr>
              <a:t>36</a:t>
            </a:fld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Example of a query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58188" cy="468550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dirty="0" smtClean="0"/>
              <a:t>Find whether there are monuments that are within </a:t>
            </a:r>
            <a:r>
              <a:rPr lang="en-US" sz="2400" i="1" dirty="0" smtClean="0"/>
              <a:t>ex:Park1</a:t>
            </a:r>
            <a:endParaRPr lang="en-US" sz="2400" dirty="0" smtClean="0"/>
          </a:p>
          <a:p>
            <a:pPr marL="0" indent="0">
              <a:buFont typeface="Arial" charset="0"/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/>
              <a:t>PREFIX geo: &lt;http://www.opengis.net/def/geosparql/&gt; 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PREFIX </a:t>
            </a:r>
            <a:r>
              <a:rPr lang="en-GB" dirty="0" err="1"/>
              <a:t>geof</a:t>
            </a:r>
            <a:r>
              <a:rPr lang="en-GB" dirty="0"/>
              <a:t>: &lt;http://www.opengis.net/def/function/geosparql/&gt;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PREFIX ex: &lt;http://cui.unige.ch/&gt;</a:t>
            </a:r>
          </a:p>
          <a:p>
            <a:pPr marL="0" indent="0">
              <a:buFont typeface="Arial" charset="0"/>
              <a:buNone/>
            </a:pPr>
            <a:endParaRPr lang="en-US" sz="1200" dirty="0" smtClean="0"/>
          </a:p>
          <a:p>
            <a:pPr marL="0" indent="0">
              <a:buFont typeface="Arial" charset="0"/>
              <a:buNone/>
            </a:pPr>
            <a:r>
              <a:rPr lang="en-GB" dirty="0" smtClean="0"/>
              <a:t>SELECT ?f</a:t>
            </a:r>
          </a:p>
          <a:p>
            <a:pPr marL="0" indent="0">
              <a:buFont typeface="Arial" charset="0"/>
              <a:buNone/>
            </a:pPr>
            <a:r>
              <a:rPr lang="en-GB" dirty="0" smtClean="0"/>
              <a:t>WHERE { </a:t>
            </a:r>
          </a:p>
          <a:p>
            <a:pPr marL="0" indent="0">
              <a:buFont typeface="Arial" charset="0"/>
              <a:buNone/>
            </a:pPr>
            <a:r>
              <a:rPr lang="en-GB" dirty="0" smtClean="0"/>
              <a:t>                ex:Park1 </a:t>
            </a:r>
            <a:r>
              <a:rPr lang="en-GB" b="1" dirty="0" err="1" smtClean="0">
                <a:solidFill>
                  <a:schemeClr val="accent2"/>
                </a:solidFill>
              </a:rPr>
              <a:t>geo:hasGeometry</a:t>
            </a:r>
            <a:r>
              <a:rPr lang="en-GB" dirty="0" smtClean="0"/>
              <a:t> ?g1 .</a:t>
            </a:r>
          </a:p>
          <a:p>
            <a:pPr marL="0" indent="0">
              <a:buFont typeface="Arial" charset="0"/>
              <a:buNone/>
            </a:pPr>
            <a:r>
              <a:rPr lang="en-GB" dirty="0" smtClean="0"/>
              <a:t>                ?f a </a:t>
            </a:r>
            <a:r>
              <a:rPr lang="en-GB" dirty="0" err="1" smtClean="0"/>
              <a:t>ex:Monument</a:t>
            </a:r>
            <a:r>
              <a:rPr lang="en-GB" dirty="0" smtClean="0"/>
              <a:t>;</a:t>
            </a:r>
          </a:p>
          <a:p>
            <a:pPr marL="0" indent="0">
              <a:buFont typeface="Arial" charset="0"/>
              <a:buNone/>
            </a:pPr>
            <a:r>
              <a:rPr lang="en-GB" dirty="0" smtClean="0"/>
              <a:t>                 </a:t>
            </a:r>
            <a:r>
              <a:rPr lang="en-GB" b="1" dirty="0" err="1" smtClean="0">
                <a:solidFill>
                  <a:schemeClr val="accent2"/>
                </a:solidFill>
              </a:rPr>
              <a:t>geo:hasGeometry</a:t>
            </a:r>
            <a:r>
              <a:rPr lang="en-GB" dirty="0" smtClean="0"/>
              <a:t> ?g2 .</a:t>
            </a:r>
          </a:p>
          <a:p>
            <a:pPr marL="0" indent="0">
              <a:buFont typeface="Arial" charset="0"/>
              <a:buNone/>
            </a:pPr>
            <a:r>
              <a:rPr lang="en-GB" dirty="0" smtClean="0"/>
              <a:t>                ?g2 </a:t>
            </a:r>
            <a:r>
              <a:rPr lang="en-GB" b="1" dirty="0" err="1" smtClean="0">
                <a:solidFill>
                  <a:schemeClr val="accent2"/>
                </a:solidFill>
              </a:rPr>
              <a:t>geof:sfWithin</a:t>
            </a:r>
            <a:r>
              <a:rPr lang="en-GB" dirty="0" smtClean="0"/>
              <a:t> ?g1 . </a:t>
            </a:r>
          </a:p>
          <a:p>
            <a:pPr marL="0" indent="0">
              <a:buFont typeface="Arial" charset="0"/>
              <a:buNone/>
            </a:pPr>
            <a:r>
              <a:rPr lang="en-GB" dirty="0" smtClean="0"/>
              <a:t>}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sz="120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-&gt; true</a:t>
            </a:r>
            <a:endParaRPr lang="fr-CA" dirty="0" smtClean="0"/>
          </a:p>
        </p:txBody>
      </p:sp>
      <p:sp>
        <p:nvSpPr>
          <p:cNvPr id="34819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4820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661EC6A2-ED4E-4BB3-9DD2-DC00A331DD5F}" type="slidenum">
              <a:rPr lang="en-US" sz="2000">
                <a:latin typeface="+mn-lt"/>
              </a:rPr>
              <a:pPr algn="r">
                <a:defRPr/>
              </a:pPr>
              <a:t>37</a:t>
            </a:fld>
            <a:endParaRPr lang="en-US" sz="2000">
              <a:latin typeface="+mn-lt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7620000" y="5914231"/>
            <a:ext cx="1090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[2]</a:t>
            </a:r>
          </a:p>
        </p:txBody>
      </p:sp>
    </p:spTree>
    <p:extLst>
      <p:ext uri="{BB962C8B-B14F-4D97-AF65-F5344CB8AC3E}">
        <p14:creationId xmlns:p14="http://schemas.microsoft.com/office/powerpoint/2010/main" val="1217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Other query functions</a:t>
            </a:r>
          </a:p>
        </p:txBody>
      </p:sp>
      <p:sp>
        <p:nvSpPr>
          <p:cNvPr id="36866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6867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8986D3EE-6334-4D73-B322-34D743D305A6}" type="slidenum">
              <a:rPr lang="en-US" sz="2000">
                <a:latin typeface="+mn-lt"/>
              </a:rPr>
              <a:pPr algn="r">
                <a:defRPr/>
              </a:pPr>
              <a:t>38</a:t>
            </a:fld>
            <a:endParaRPr lang="en-US" sz="2000">
              <a:latin typeface="+mn-lt"/>
            </a:endParaRPr>
          </a:p>
        </p:txBody>
      </p:sp>
      <p:graphicFrame>
        <p:nvGraphicFramePr>
          <p:cNvPr id="3694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23702"/>
              </p:ext>
            </p:extLst>
          </p:nvPr>
        </p:nvGraphicFramePr>
        <p:xfrm>
          <a:off x="428625" y="1255713"/>
          <a:ext cx="8258175" cy="4489453"/>
        </p:xfrm>
        <a:graphic>
          <a:graphicData uri="http://schemas.openxmlformats.org/drawingml/2006/table">
            <a:tbl>
              <a:tblPr/>
              <a:tblGrid>
                <a:gridCol w="2301875"/>
                <a:gridCol w="3203575"/>
                <a:gridCol w="2752725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CMU Concrete Roman"/>
                          <a:cs typeface="Times New Roman" pitchFamily="18" charset="0"/>
                        </a:rPr>
                        <a:t>Properties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libri" pitchFamily="34" charset="0"/>
                        <a:ea typeface="CMU Concrete Roman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CMU Concrete Roman"/>
                          <a:cs typeface="Times New Roman" pitchFamily="18" charset="0"/>
                        </a:rPr>
                        <a:t>Parameters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libri" pitchFamily="34" charset="0"/>
                        <a:ea typeface="CMU Concrete Roman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CMU Concrete Roman"/>
                          <a:cs typeface="Times New Roman" pitchFamily="18" charset="0"/>
                        </a:rPr>
                        <a:t>Returns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libri" pitchFamily="34" charset="0"/>
                        <a:ea typeface="CMU Concrete Roman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817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geof:distance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Geom1, Geom2, unitsURI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xsd:double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geof:buffer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Geom1, radius, unitsURI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Geometry literal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geof:convexHull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Geometry literal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geof:intersection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Geom1, Geom2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Geometry literal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geof:union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Geom1, Geom2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Geometry literal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geof:difference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Geom1, Geom2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Geometry literal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geof:symDifference</a:t>
                      </a:r>
                      <a:endParaRPr kumimoji="0" lang="en-GB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Geom1, Geom2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Geometry literal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geof:envelope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Geom1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Geometry literal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geof:boundary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Geom1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Geometry literal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geof:getsrid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Geom1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SRID of literal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39" name="Text Box 7"/>
          <p:cNvSpPr txBox="1">
            <a:spLocks noChangeArrowheads="1"/>
          </p:cNvSpPr>
          <p:nvPr/>
        </p:nvSpPr>
        <p:spPr bwMode="auto">
          <a:xfrm>
            <a:off x="7724775" y="5861050"/>
            <a:ext cx="1090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>
                <a:solidFill>
                  <a:schemeClr val="tx1"/>
                </a:solidFill>
              </a:rPr>
              <a:t>From [2]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4877" y="4174067"/>
            <a:ext cx="2125133" cy="262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/>
          <p:cNvSpPr/>
          <p:nvPr/>
        </p:nvSpPr>
        <p:spPr>
          <a:xfrm>
            <a:off x="2834477" y="4195234"/>
            <a:ext cx="2125133" cy="262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/>
          <p:cNvSpPr/>
          <p:nvPr/>
        </p:nvSpPr>
        <p:spPr>
          <a:xfrm>
            <a:off x="472289" y="4203701"/>
            <a:ext cx="2125133" cy="262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ZoneTexte 2"/>
          <p:cNvSpPr txBox="1"/>
          <p:nvPr/>
        </p:nvSpPr>
        <p:spPr bwMode="auto">
          <a:xfrm>
            <a:off x="472289" y="4077725"/>
            <a:ext cx="416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fr-CH" sz="2000" b="1" dirty="0" smtClean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dirty="0" err="1" smtClean="0">
                <a:solidFill>
                  <a:schemeClr val="tx2"/>
                </a:solidFill>
              </a:rPr>
              <a:t>Query</a:t>
            </a:r>
            <a:r>
              <a:rPr lang="fr-CA" sz="3000" b="1" dirty="0" smtClean="0">
                <a:solidFill>
                  <a:schemeClr val="tx2"/>
                </a:solidFill>
              </a:rPr>
              <a:t> Transformation </a:t>
            </a:r>
            <a:r>
              <a:rPr lang="fr-CA" sz="3000" b="1" dirty="0" err="1" smtClean="0">
                <a:solidFill>
                  <a:schemeClr val="tx2"/>
                </a:solidFill>
              </a:rPr>
              <a:t>Rules</a:t>
            </a:r>
            <a:endParaRPr lang="fr-CA" sz="3000" b="1" dirty="0" smtClean="0">
              <a:solidFill>
                <a:schemeClr val="tx2"/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28724"/>
            <a:ext cx="8358188" cy="48571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Allow for an additional layer of abstraction in SPARQL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If a feature is used as the subject or object of a topological relation, the query is automatically rewritten to compare the geometry linked, thus removing the abstraction for processing</a:t>
            </a:r>
            <a:br>
              <a:rPr lang="en-US" sz="2400" dirty="0" smtClean="0"/>
            </a:br>
            <a:endParaRPr lang="en-US" sz="1600" dirty="0" smtClean="0"/>
          </a:p>
          <a:p>
            <a:pPr marL="0" indent="0">
              <a:buNone/>
            </a:pPr>
            <a:r>
              <a:rPr lang="en-US" sz="2400" i="1" dirty="0" smtClean="0"/>
              <a:t>Before: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1800" dirty="0"/>
              <a:t>…</a:t>
            </a:r>
            <a:br>
              <a:rPr lang="en-US" sz="1800" dirty="0"/>
            </a:br>
            <a:r>
              <a:rPr lang="en-GB" sz="1800" dirty="0"/>
              <a:t>SELECT ?f</a:t>
            </a:r>
          </a:p>
          <a:p>
            <a:pPr marL="0" indent="0">
              <a:buNone/>
            </a:pPr>
            <a:r>
              <a:rPr lang="en-GB" sz="1800" dirty="0"/>
              <a:t>WHERE { </a:t>
            </a:r>
          </a:p>
          <a:p>
            <a:pPr marL="0" indent="0">
              <a:buNone/>
            </a:pPr>
            <a:r>
              <a:rPr lang="en-GB" sz="1800" dirty="0"/>
              <a:t>	?f a </a:t>
            </a:r>
            <a:r>
              <a:rPr lang="en-GB" sz="1800" dirty="0" err="1"/>
              <a:t>ex:Monument</a:t>
            </a:r>
            <a:r>
              <a:rPr lang="en-GB" sz="1800" dirty="0"/>
              <a:t>;</a:t>
            </a:r>
          </a:p>
          <a:p>
            <a:pPr marL="0" indent="0">
              <a:buNone/>
            </a:pPr>
            <a:r>
              <a:rPr lang="en-GB" sz="1800" dirty="0"/>
              <a:t>	?f </a:t>
            </a:r>
            <a:r>
              <a:rPr lang="en-GB" sz="1800" b="1" dirty="0" err="1">
                <a:solidFill>
                  <a:schemeClr val="accent2"/>
                </a:solidFill>
              </a:rPr>
              <a:t>geo:sfWithin</a:t>
            </a:r>
            <a:r>
              <a:rPr lang="en-GB" sz="1800" dirty="0"/>
              <a:t> ex:Park1. </a:t>
            </a:r>
          </a:p>
          <a:p>
            <a:pPr marL="0" indent="0">
              <a:buNone/>
            </a:pPr>
            <a:r>
              <a:rPr lang="en-GB" sz="1800" dirty="0"/>
              <a:t>}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None/>
            </a:pPr>
            <a:endParaRPr lang="en-US" sz="1000" dirty="0" smtClean="0"/>
          </a:p>
        </p:txBody>
      </p:sp>
      <p:sp>
        <p:nvSpPr>
          <p:cNvPr id="34819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4820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661EC6A2-ED4E-4BB3-9DD2-DC00A331DD5F}" type="slidenum">
              <a:rPr lang="en-US" sz="2000">
                <a:latin typeface="+mn-lt"/>
              </a:rPr>
              <a:pPr algn="r">
                <a:defRPr/>
              </a:pPr>
              <a:t>39</a:t>
            </a:fld>
            <a:endParaRPr lang="en-US" sz="2000">
              <a:latin typeface="+mn-lt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7724776" y="3272155"/>
            <a:ext cx="1090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 dirty="0" err="1">
                <a:solidFill>
                  <a:schemeClr val="tx1"/>
                </a:solidFill>
              </a:rPr>
              <a:t>From</a:t>
            </a:r>
            <a:r>
              <a:rPr lang="fr-FR" sz="1800" i="1" dirty="0">
                <a:solidFill>
                  <a:schemeClr val="tx1"/>
                </a:solidFill>
              </a:rPr>
              <a:t> </a:t>
            </a:r>
            <a:r>
              <a:rPr lang="fr-FR" sz="1800" i="1" dirty="0" smtClean="0">
                <a:solidFill>
                  <a:schemeClr val="tx1"/>
                </a:solidFill>
              </a:rPr>
              <a:t>[4]</a:t>
            </a:r>
            <a:endParaRPr lang="fr-FR" sz="1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94958"/>
            <a:ext cx="8523288" cy="790575"/>
          </a:xfrm>
        </p:spPr>
        <p:txBody>
          <a:bodyPr/>
          <a:lstStyle/>
          <a:p>
            <a:pPr eaLnBrk="1" hangingPunct="1"/>
            <a:r>
              <a:rPr lang="en-US" sz="3400" b="1" dirty="0">
                <a:solidFill>
                  <a:schemeClr val="accent1">
                    <a:lumMod val="50000"/>
                  </a:schemeClr>
                </a:solidFill>
              </a:rPr>
              <a:t>Handling Spatial Data </a:t>
            </a:r>
            <a:r>
              <a:rPr lang="en-US" sz="3400" b="1" dirty="0" smtClean="0">
                <a:solidFill>
                  <a:schemeClr val="accent1">
                    <a:lumMod val="50000"/>
                  </a:schemeClr>
                </a:solidFill>
              </a:rPr>
              <a:t>with semantics</a:t>
            </a:r>
            <a:endParaRPr lang="fr-CA" sz="3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269365"/>
            <a:ext cx="8229600" cy="475551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fr-FR" sz="1400" b="1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fr-FR" sz="2400" dirty="0" err="1" smtClean="0"/>
              <a:t>Examples</a:t>
            </a:r>
            <a:endParaRPr lang="fr-FR" sz="2400" dirty="0" smtClean="0"/>
          </a:p>
          <a:p>
            <a:pPr lvl="1" eaLnBrk="1" hangingPunct="1">
              <a:buFontTx/>
              <a:buChar char="•"/>
            </a:pPr>
            <a:r>
              <a:rPr lang="fr-FR" sz="2400" dirty="0" err="1"/>
              <a:t>What</a:t>
            </a:r>
            <a:r>
              <a:rPr lang="fr-FR" sz="2400" dirty="0"/>
              <a:t> are the monuments in </a:t>
            </a:r>
            <a:r>
              <a:rPr lang="fr-FR" sz="2400" dirty="0" err="1"/>
              <a:t>parks</a:t>
            </a:r>
            <a:r>
              <a:rPr lang="fr-FR" sz="2400" dirty="0"/>
              <a:t> of Geneva </a:t>
            </a:r>
            <a:r>
              <a:rPr lang="fr-FR" sz="2400" b="1" dirty="0" err="1">
                <a:solidFill>
                  <a:schemeClr val="accent1">
                    <a:lumMod val="50000"/>
                  </a:schemeClr>
                </a:solidFill>
              </a:rPr>
              <a:t>that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have been made by Paul Landowski</a:t>
            </a:r>
            <a:r>
              <a:rPr lang="fr-FR" sz="2400" dirty="0"/>
              <a:t>?</a:t>
            </a:r>
          </a:p>
          <a:p>
            <a:pPr lvl="1" eaLnBrk="1" hangingPunct="1">
              <a:buFontTx/>
              <a:buChar char="•"/>
            </a:pPr>
            <a:r>
              <a:rPr lang="fr-FR" sz="2400" dirty="0" err="1" smtClean="0"/>
              <a:t>What</a:t>
            </a:r>
            <a:r>
              <a:rPr lang="fr-FR" sz="2400" dirty="0" smtClean="0"/>
              <a:t> are the </a:t>
            </a:r>
            <a:r>
              <a:rPr lang="fr-FR" sz="2400" dirty="0" err="1" smtClean="0"/>
              <a:t>universities</a:t>
            </a:r>
            <a:r>
              <a:rPr lang="fr-FR" sz="2400" dirty="0" smtClean="0"/>
              <a:t> </a:t>
            </a:r>
            <a:r>
              <a:rPr lang="fr-FR" sz="2400" dirty="0" err="1" smtClean="0"/>
              <a:t>within</a:t>
            </a:r>
            <a:r>
              <a:rPr lang="fr-FR" sz="2400" dirty="0" smtClean="0"/>
              <a:t> 20 km </a:t>
            </a:r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</a:rPr>
              <a:t>that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 propose courses on RDF</a:t>
            </a:r>
            <a:r>
              <a:rPr lang="fr-FR" sz="2400" dirty="0" smtClean="0"/>
              <a:t>?</a:t>
            </a:r>
          </a:p>
          <a:p>
            <a:pPr marL="0" indent="0" eaLnBrk="1" hangingPunct="1">
              <a:spcBef>
                <a:spcPct val="0"/>
              </a:spcBef>
              <a:buFont typeface="Symbol" pitchFamily="18" charset="2"/>
              <a:buNone/>
            </a:pPr>
            <a:r>
              <a:rPr lang="fr-FR" sz="800" dirty="0" smtClean="0"/>
              <a:t/>
            </a:r>
            <a:br>
              <a:rPr lang="fr-FR" sz="800" dirty="0" smtClean="0"/>
            </a:br>
            <a:r>
              <a:rPr lang="fr-FR" sz="2400" dirty="0" smtClean="0"/>
              <a:t>=&gt; </a:t>
            </a:r>
            <a:r>
              <a:rPr lang="fr-FR" sz="2400" dirty="0" err="1" smtClean="0"/>
              <a:t>Need</a:t>
            </a:r>
            <a:r>
              <a:rPr lang="fr-FR" sz="2400" dirty="0" smtClean="0"/>
              <a:t> RDF(S) + </a:t>
            </a:r>
            <a:r>
              <a:rPr lang="fr-FR" sz="2400" dirty="0" err="1" smtClean="0"/>
              <a:t>geospatial</a:t>
            </a:r>
            <a:r>
              <a:rPr lang="fr-FR" sz="2400" dirty="0" smtClean="0"/>
              <a:t> concepts and </a:t>
            </a:r>
            <a:r>
              <a:rPr lang="fr-FR" sz="2400" dirty="0" err="1" smtClean="0"/>
              <a:t>properties</a:t>
            </a:r>
            <a:r>
              <a:rPr lang="fr-FR" sz="2400" dirty="0" smtClean="0"/>
              <a:t> for </a:t>
            </a:r>
            <a:r>
              <a:rPr lang="fr-FR" sz="2400" dirty="0" err="1" smtClean="0"/>
              <a:t>representing</a:t>
            </a:r>
            <a:r>
              <a:rPr lang="fr-FR" sz="2400" dirty="0" smtClean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 smtClean="0"/>
              <a:t>resources</a:t>
            </a: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CH" dirty="0" smtClean="0">
                <a:solidFill>
                  <a:srgbClr val="7F7F7F"/>
                </a:solidFill>
                <a:cs typeface="Arial" charset="0"/>
              </a:rPr>
              <a:t>C. </a:t>
            </a:r>
            <a:r>
              <a:rPr lang="fr-CH" dirty="0" err="1" smtClean="0">
                <a:solidFill>
                  <a:srgbClr val="7F7F7F"/>
                </a:solidFill>
                <a:cs typeface="Arial" charset="0"/>
              </a:rPr>
              <a:t>Métral</a:t>
            </a:r>
            <a:r>
              <a:rPr lang="fr-CH" dirty="0" smtClean="0">
                <a:solidFill>
                  <a:srgbClr val="7F7F7F"/>
                </a:solidFill>
                <a:cs typeface="Arial" charset="0"/>
              </a:rPr>
              <a:t> </a:t>
            </a:r>
            <a:endParaRPr lang="en-US" dirty="0" smtClean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cs typeface="Arial" charset="0"/>
              </a:rPr>
              <a:t>Semantic Web Technologies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B9C347-F512-4B97-ABAB-53988848249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dirty="0" err="1" smtClean="0">
                <a:solidFill>
                  <a:schemeClr val="tx2"/>
                </a:solidFill>
              </a:rPr>
              <a:t>Query</a:t>
            </a:r>
            <a:r>
              <a:rPr lang="fr-CA" sz="3000" b="1" dirty="0" smtClean="0">
                <a:solidFill>
                  <a:schemeClr val="tx2"/>
                </a:solidFill>
              </a:rPr>
              <a:t> Transformation </a:t>
            </a:r>
            <a:r>
              <a:rPr lang="fr-CA" sz="3000" b="1" dirty="0" err="1" smtClean="0">
                <a:solidFill>
                  <a:schemeClr val="tx2"/>
                </a:solidFill>
              </a:rPr>
              <a:t>Rules</a:t>
            </a:r>
            <a:endParaRPr lang="fr-CA" sz="3000" b="1" dirty="0" smtClean="0">
              <a:solidFill>
                <a:schemeClr val="tx2"/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58188" cy="45021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GB" sz="2800" i="1" dirty="0" smtClean="0"/>
              <a:t>After: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…</a:t>
            </a:r>
          </a:p>
          <a:p>
            <a:pPr marL="0" indent="0">
              <a:buNone/>
            </a:pPr>
            <a:r>
              <a:rPr lang="en-GB" dirty="0"/>
              <a:t>SELECT ?f</a:t>
            </a:r>
          </a:p>
          <a:p>
            <a:pPr marL="0" indent="0">
              <a:buNone/>
            </a:pPr>
            <a:r>
              <a:rPr lang="en-GB" dirty="0"/>
              <a:t>WHERE { </a:t>
            </a:r>
          </a:p>
          <a:p>
            <a:pPr marL="0" indent="0">
              <a:buNone/>
            </a:pPr>
            <a:r>
              <a:rPr lang="en-GB" dirty="0"/>
              <a:t>                ex:Park1 </a:t>
            </a:r>
            <a:r>
              <a:rPr lang="en-GB" b="1" dirty="0" err="1">
                <a:solidFill>
                  <a:schemeClr val="accent2"/>
                </a:solidFill>
              </a:rPr>
              <a:t>geo:h</a:t>
            </a:r>
            <a:r>
              <a:rPr lang="en-GB" b="1" dirty="0" err="1">
                <a:solidFill>
                  <a:srgbClr val="C0504D"/>
                </a:solidFill>
              </a:rPr>
              <a:t>asG</a:t>
            </a:r>
            <a:r>
              <a:rPr lang="en-GB" b="1" dirty="0" err="1">
                <a:solidFill>
                  <a:schemeClr val="accent2"/>
                </a:solidFill>
              </a:rPr>
              <a:t>eometry</a:t>
            </a:r>
            <a:r>
              <a:rPr lang="en-GB" dirty="0"/>
              <a:t> ?g1 .</a:t>
            </a:r>
          </a:p>
          <a:p>
            <a:pPr marL="0" indent="0">
              <a:buNone/>
            </a:pPr>
            <a:r>
              <a:rPr lang="en-GB" dirty="0"/>
              <a:t>                ?f a </a:t>
            </a:r>
            <a:r>
              <a:rPr lang="en-GB" dirty="0" err="1"/>
              <a:t>ex:Monument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         </a:t>
            </a:r>
            <a:r>
              <a:rPr lang="en-GB" b="1" dirty="0" err="1">
                <a:solidFill>
                  <a:schemeClr val="accent2"/>
                </a:solidFill>
              </a:rPr>
              <a:t>geo:hasGeometry</a:t>
            </a:r>
            <a:r>
              <a:rPr lang="en-GB" dirty="0"/>
              <a:t> ?g2 .</a:t>
            </a:r>
          </a:p>
          <a:p>
            <a:pPr marL="0" indent="0">
              <a:buNone/>
            </a:pPr>
            <a:r>
              <a:rPr lang="en-GB" dirty="0"/>
              <a:t>                ?g2 </a:t>
            </a:r>
            <a:r>
              <a:rPr lang="en-GB" b="1" dirty="0" err="1">
                <a:solidFill>
                  <a:schemeClr val="accent2"/>
                </a:solidFill>
              </a:rPr>
              <a:t>geo:sfWithin</a:t>
            </a:r>
            <a:r>
              <a:rPr lang="en-GB" dirty="0"/>
              <a:t> ?g1 . 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  <a:p>
            <a:pPr marL="0" indent="0">
              <a:buFont typeface="Arial" charset="0"/>
              <a:buNone/>
            </a:pPr>
            <a:endParaRPr lang="en-US" sz="1200" dirty="0" smtClean="0"/>
          </a:p>
        </p:txBody>
      </p:sp>
      <p:sp>
        <p:nvSpPr>
          <p:cNvPr id="34819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4820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661EC6A2-ED4E-4BB3-9DD2-DC00A331DD5F}" type="slidenum">
              <a:rPr lang="en-US" sz="2000">
                <a:latin typeface="+mn-lt"/>
              </a:rPr>
              <a:pPr algn="r">
                <a:defRPr/>
              </a:pPr>
              <a:t>40</a:t>
            </a:fld>
            <a:endParaRPr lang="en-US" sz="2000">
              <a:latin typeface="+mn-lt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7596188" y="5730875"/>
            <a:ext cx="1090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 dirty="0" err="1">
                <a:solidFill>
                  <a:schemeClr val="tx1"/>
                </a:solidFill>
              </a:rPr>
              <a:t>From</a:t>
            </a:r>
            <a:r>
              <a:rPr lang="fr-FR" sz="1800" i="1" dirty="0">
                <a:solidFill>
                  <a:schemeClr val="tx1"/>
                </a:solidFill>
              </a:rPr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22342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 idx="4294967295"/>
          </p:nvPr>
        </p:nvSpPr>
        <p:spPr>
          <a:xfrm>
            <a:off x="301625" y="274638"/>
            <a:ext cx="8707438" cy="790575"/>
          </a:xfrm>
        </p:spPr>
        <p:txBody>
          <a:bodyPr/>
          <a:lstStyle/>
          <a:p>
            <a:pPr eaLnBrk="1" hangingPunct="1"/>
            <a:r>
              <a:rPr lang="fr-CA" sz="3000" b="1" dirty="0" err="1" smtClean="0">
                <a:solidFill>
                  <a:schemeClr val="tx2"/>
                </a:solidFill>
              </a:rPr>
              <a:t>Implementation</a:t>
            </a:r>
            <a:r>
              <a:rPr lang="fr-CA" sz="3000" b="1" dirty="0" smtClean="0">
                <a:solidFill>
                  <a:schemeClr val="tx2"/>
                </a:solidFill>
              </a:rPr>
              <a:t>: </a:t>
            </a:r>
            <a:r>
              <a:rPr lang="fr-CA" sz="3000" b="1" dirty="0" err="1" smtClean="0">
                <a:solidFill>
                  <a:schemeClr val="tx2"/>
                </a:solidFill>
              </a:rPr>
              <a:t>some</a:t>
            </a:r>
            <a:r>
              <a:rPr lang="fr-CA" sz="3000" b="1" dirty="0" smtClean="0">
                <a:solidFill>
                  <a:schemeClr val="tx2"/>
                </a:solidFill>
              </a:rPr>
              <a:t> sites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4294967295"/>
          </p:nvPr>
        </p:nvSpPr>
        <p:spPr>
          <a:xfrm>
            <a:off x="273050" y="1209040"/>
            <a:ext cx="8870950" cy="490389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dirty="0" smtClean="0">
                <a:latin typeface="Calibri" panose="020F0502020204030204" pitchFamily="34" charset="0"/>
              </a:rPr>
              <a:t>Some triple </a:t>
            </a:r>
            <a:r>
              <a:rPr lang="en-US" sz="2200" dirty="0">
                <a:latin typeface="Calibri" panose="020F0502020204030204" pitchFamily="34" charset="0"/>
              </a:rPr>
              <a:t>store implementations </a:t>
            </a:r>
            <a:r>
              <a:rPr lang="en-US" sz="2200" dirty="0" smtClean="0">
                <a:latin typeface="Calibri" panose="020F0502020204030204" pitchFamily="34" charset="0"/>
              </a:rPr>
              <a:t>that can </a:t>
            </a:r>
            <a:r>
              <a:rPr lang="en-US" sz="2200" dirty="0">
                <a:latin typeface="Calibri" panose="020F0502020204030204" pitchFamily="34" charset="0"/>
              </a:rPr>
              <a:t>spatially index information in the vocabulary, and perform spatial </a:t>
            </a:r>
            <a:r>
              <a:rPr lang="en-US" sz="2200" dirty="0" smtClean="0">
                <a:latin typeface="Calibri" panose="020F0502020204030204" pitchFamily="34" charset="0"/>
              </a:rPr>
              <a:t>reasoning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err="1" smtClean="0">
                <a:latin typeface="Calibri" panose="020F0502020204030204" pitchFamily="34" charset="0"/>
              </a:rPr>
              <a:t>AllegroGraph</a:t>
            </a:r>
            <a:r>
              <a:rPr lang="en-US" sz="2800" dirty="0">
                <a:latin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for geospatial and temporal reasoning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hlinkClick r:id="rId2"/>
              </a:rPr>
              <a:t>https://franz.com/agraph/allegrograph/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alibri" panose="020F0502020204030204" pitchFamily="34" charset="0"/>
              </a:rPr>
              <a:t>Stardog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r>
              <a:rPr lang="fr-CH" dirty="0">
                <a:latin typeface="Calibri" panose="020F0502020204030204" pitchFamily="34" charset="0"/>
                <a:hlinkClick r:id="rId3"/>
              </a:rPr>
              <a:t>https://</a:t>
            </a:r>
            <a:r>
              <a:rPr lang="fr-CH" dirty="0" smtClean="0">
                <a:latin typeface="Calibri" panose="020F0502020204030204" pitchFamily="34" charset="0"/>
                <a:hlinkClick r:id="rId3"/>
              </a:rPr>
              <a:t>www.stardog.com</a:t>
            </a:r>
            <a:r>
              <a:rPr lang="fr-CH" dirty="0">
                <a:latin typeface="Calibri" panose="020F0502020204030204" pitchFamily="34" charset="0"/>
              </a:rPr>
              <a:t/>
            </a:r>
            <a:br>
              <a:rPr lang="fr-CH" dirty="0">
                <a:latin typeface="Calibri" panose="020F0502020204030204" pitchFamily="34" charset="0"/>
              </a:rPr>
            </a:br>
            <a:r>
              <a:rPr lang="fr-CH" dirty="0">
                <a:latin typeface="Calibri" panose="020F0502020204030204" pitchFamily="34" charset="0"/>
                <a:hlinkClick r:id="rId4"/>
              </a:rPr>
              <a:t>https://</a:t>
            </a:r>
            <a:r>
              <a:rPr lang="fr-CH" dirty="0" smtClean="0">
                <a:latin typeface="Calibri" panose="020F0502020204030204" pitchFamily="34" charset="0"/>
                <a:hlinkClick r:id="rId4"/>
              </a:rPr>
              <a:t>www.stardog.com/docs/java/snarl/com/complexible/stardog/spatial/geosparql</a:t>
            </a:r>
            <a:endParaRPr lang="fr-CH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sz="2400" dirty="0" err="1" smtClean="0">
                <a:latin typeface="Calibri" panose="020F0502020204030204" pitchFamily="34" charset="0"/>
              </a:rPr>
              <a:t>Strabon</a:t>
            </a: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s</a:t>
            </a:r>
            <a:r>
              <a:rPr lang="fr-FR" dirty="0" err="1" smtClean="0">
                <a:latin typeface="Calibri" panose="020F0502020204030204" pitchFamily="34" charset="0"/>
              </a:rPr>
              <a:t>patiotemporal</a:t>
            </a:r>
            <a:r>
              <a:rPr lang="fr-FR" dirty="0" smtClean="0">
                <a:latin typeface="Calibri" panose="020F0502020204030204" pitchFamily="34" charset="0"/>
              </a:rPr>
              <a:t> RDF store </a:t>
            </a:r>
            <a:r>
              <a:rPr lang="fr-FR" dirty="0" err="1" smtClean="0">
                <a:latin typeface="Calibri" panose="020F0502020204030204" pitchFamily="34" charset="0"/>
              </a:rPr>
              <a:t>with</a:t>
            </a:r>
            <a:r>
              <a:rPr lang="fr-FR" dirty="0" smtClean="0">
                <a:latin typeface="Calibri" panose="020F0502020204030204" pitchFamily="34" charset="0"/>
              </a:rPr>
              <a:t> a </a:t>
            </a:r>
            <a:r>
              <a:rPr lang="fr-FR" dirty="0" err="1" smtClean="0">
                <a:latin typeface="Calibri" panose="020F0502020204030204" pitchFamily="34" charset="0"/>
              </a:rPr>
              <a:t>subset</a:t>
            </a:r>
            <a:r>
              <a:rPr lang="fr-FR" dirty="0" smtClean="0">
                <a:latin typeface="Calibri" panose="020F0502020204030204" pitchFamily="34" charset="0"/>
              </a:rPr>
              <a:t> of </a:t>
            </a:r>
            <a:r>
              <a:rPr lang="fr-FR" dirty="0" err="1" smtClean="0">
                <a:latin typeface="Calibri" panose="020F0502020204030204" pitchFamily="34" charset="0"/>
              </a:rPr>
              <a:t>GeoSPARQL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hlinkClick r:id="rId5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5"/>
              </a:rPr>
              <a:t>strabon.di.uoa.gr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CA" dirty="0" smtClean="0"/>
          </a:p>
        </p:txBody>
      </p:sp>
      <p:sp>
        <p:nvSpPr>
          <p:cNvPr id="39939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9940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D4EFF9A6-2A00-4270-9D8C-0C44351B35EC}" type="slidenum">
              <a:rPr lang="en-US" sz="2000">
                <a:latin typeface="+mn-lt"/>
              </a:rPr>
              <a:pPr algn="r">
                <a:defRPr/>
              </a:pPr>
              <a:t>41</a:t>
            </a:fld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 idx="4294967295"/>
          </p:nvPr>
        </p:nvSpPr>
        <p:spPr>
          <a:xfrm>
            <a:off x="301625" y="274638"/>
            <a:ext cx="8707438" cy="790575"/>
          </a:xfrm>
        </p:spPr>
        <p:txBody>
          <a:bodyPr/>
          <a:lstStyle/>
          <a:p>
            <a:pPr eaLnBrk="1" hangingPunct="1"/>
            <a:r>
              <a:rPr lang="fr-CA" sz="3000" b="1" dirty="0" err="1" smtClean="0">
                <a:solidFill>
                  <a:schemeClr val="tx2"/>
                </a:solidFill>
              </a:rPr>
              <a:t>Implementation</a:t>
            </a:r>
            <a:r>
              <a:rPr lang="fr-CA" sz="3000" b="1" dirty="0" smtClean="0">
                <a:solidFill>
                  <a:schemeClr val="tx2"/>
                </a:solidFill>
              </a:rPr>
              <a:t>: </a:t>
            </a:r>
            <a:r>
              <a:rPr lang="fr-CA" sz="3000" b="1" dirty="0" err="1" smtClean="0">
                <a:solidFill>
                  <a:schemeClr val="tx2"/>
                </a:solidFill>
              </a:rPr>
              <a:t>some</a:t>
            </a:r>
            <a:r>
              <a:rPr lang="fr-CA" sz="3000" b="1" dirty="0" smtClean="0">
                <a:solidFill>
                  <a:schemeClr val="tx2"/>
                </a:solidFill>
              </a:rPr>
              <a:t> sites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4294967295"/>
          </p:nvPr>
        </p:nvSpPr>
        <p:spPr>
          <a:xfrm>
            <a:off x="273050" y="1209040"/>
            <a:ext cx="8870950" cy="490389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" panose="020F0502020204030204" pitchFamily="34" charset="0"/>
              </a:rPr>
              <a:t>GraphDB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br>
              <a:rPr lang="en-US" sz="2400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limited </a:t>
            </a:r>
            <a:r>
              <a:rPr lang="en-US" dirty="0">
                <a:latin typeface="Calibri" panose="020F0502020204030204" pitchFamily="34" charset="0"/>
              </a:rPr>
              <a:t>custom geospatial queries possible over WGS84 data (</a:t>
            </a:r>
            <a:r>
              <a:rPr lang="en-US" dirty="0" err="1">
                <a:latin typeface="Calibri" panose="020F0502020204030204" pitchFamily="34" charset="0"/>
              </a:rPr>
              <a:t>GraphDBfunctions</a:t>
            </a:r>
            <a:r>
              <a:rPr lang="en-US" dirty="0">
                <a:latin typeface="Calibri" panose="020F0502020204030204" pitchFamily="34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sz="2400" dirty="0" err="1" smtClean="0">
                <a:latin typeface="Calibri" panose="020F0502020204030204" pitchFamily="34" charset="0"/>
              </a:rPr>
              <a:t>GeoSPARQL</a:t>
            </a:r>
            <a:r>
              <a:rPr lang="en-US" sz="2400" dirty="0" smtClean="0">
                <a:latin typeface="Calibri" panose="020F0502020204030204" pitchFamily="34" charset="0"/>
              </a:rPr>
              <a:t> sites (Online queries)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hlinkClick r:id="rId2"/>
              </a:rPr>
              <a:t>http://www.geosparql.org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/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dirty="0">
                <a:latin typeface="Calibri" panose="020F0502020204030204" pitchFamily="34" charset="0"/>
                <a:hlinkClick r:id="rId3"/>
              </a:rPr>
              <a:t>http://</a:t>
            </a:r>
            <a:r>
              <a:rPr lang="fr-CA" dirty="0" smtClean="0">
                <a:latin typeface="Calibri" panose="020F0502020204030204" pitchFamily="34" charset="0"/>
                <a:hlinkClick r:id="rId3"/>
              </a:rPr>
              <a:t>linkedgeodata.org/sparql</a:t>
            </a:r>
            <a:endParaRPr lang="fr-CA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CA" dirty="0" smtClean="0"/>
          </a:p>
        </p:txBody>
      </p:sp>
      <p:sp>
        <p:nvSpPr>
          <p:cNvPr id="39939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9940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D4EFF9A6-2A00-4270-9D8C-0C44351B35EC}" type="slidenum">
              <a:rPr lang="en-US" sz="2000">
                <a:latin typeface="+mn-lt"/>
              </a:rPr>
              <a:pPr algn="r">
                <a:defRPr/>
              </a:pPr>
              <a:t>42</a:t>
            </a:fld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21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 idx="4294967295"/>
          </p:nvPr>
        </p:nvSpPr>
        <p:spPr>
          <a:xfrm>
            <a:off x="301625" y="274638"/>
            <a:ext cx="8707438" cy="790575"/>
          </a:xfrm>
        </p:spPr>
        <p:txBody>
          <a:bodyPr/>
          <a:lstStyle/>
          <a:p>
            <a:pPr eaLnBrk="1" hangingPunct="1"/>
            <a:r>
              <a:rPr lang="fr-CA" sz="3000" b="1" dirty="0" smtClean="0">
                <a:solidFill>
                  <a:schemeClr val="tx2"/>
                </a:solidFill>
              </a:rPr>
              <a:t>On </a:t>
            </a:r>
            <a:r>
              <a:rPr lang="fr-CA" sz="3000" b="1" dirty="0" err="1" smtClean="0">
                <a:solidFill>
                  <a:schemeClr val="tx2"/>
                </a:solidFill>
              </a:rPr>
              <a:t>GraphDB</a:t>
            </a:r>
            <a:endParaRPr lang="fr-CA" sz="3000" b="1" dirty="0" smtClean="0">
              <a:solidFill>
                <a:schemeClr val="tx2"/>
              </a:solidFill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4294967295"/>
          </p:nvPr>
        </p:nvSpPr>
        <p:spPr>
          <a:xfrm>
            <a:off x="273050" y="1209040"/>
            <a:ext cx="8870950" cy="4903894"/>
          </a:xfrm>
        </p:spPr>
        <p:txBody>
          <a:bodyPr/>
          <a:lstStyle/>
          <a:p>
            <a:pPr marL="0" indent="0">
              <a:buNone/>
            </a:pPr>
            <a:r>
              <a:rPr lang="fr-CA" sz="2400" b="1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Plugin control </a:t>
            </a:r>
            <a:r>
              <a:rPr lang="fr-CA" dirty="0" err="1" smtClean="0"/>
              <a:t>predicates</a:t>
            </a:r>
            <a:endParaRPr lang="fr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A" dirty="0" err="1" smtClean="0"/>
              <a:t>Enable</a:t>
            </a:r>
            <a:r>
              <a:rPr lang="fr-CA" dirty="0" smtClean="0"/>
              <a:t> plugin </a:t>
            </a:r>
            <a:r>
              <a:rPr lang="fr-CA" dirty="0" err="1" smtClean="0"/>
              <a:t>with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en-US" dirty="0">
                <a:solidFill>
                  <a:srgbClr val="C00000"/>
                </a:solidFill>
              </a:rPr>
              <a:t>PREFIX : &lt;http://www.ontotext.com/plugins/geosparql#&gt;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INSERT </a:t>
            </a:r>
            <a:r>
              <a:rPr lang="en-US" dirty="0">
                <a:solidFill>
                  <a:srgbClr val="C00000"/>
                </a:solidFill>
              </a:rPr>
              <a:t>DATA { _:s :enabled "true" .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Disable plugin with</a:t>
            </a:r>
            <a:br>
              <a:rPr lang="en-US" dirty="0" smtClean="0"/>
            </a:br>
            <a:r>
              <a:rPr lang="en-US" dirty="0"/>
              <a:t>PREFIX : &lt;http://www.ontotext.com/plugins/geosparql#&gt;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 </a:t>
            </a:r>
            <a:r>
              <a:rPr lang="en-US" dirty="0"/>
              <a:t>DATA { _:s :enabled "false" . </a:t>
            </a:r>
            <a:r>
              <a:rPr lang="en-US" dirty="0" smtClean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Note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the plugin is disabled, it does not index any data or process updates. It does not handle any of the </a:t>
            </a:r>
            <a:r>
              <a:rPr lang="en-US" dirty="0" err="1"/>
              <a:t>GeoSPARQL</a:t>
            </a:r>
            <a:r>
              <a:rPr lang="en-US" dirty="0"/>
              <a:t> predicates </a:t>
            </a:r>
            <a:r>
              <a:rPr lang="en-US" dirty="0" smtClean="0"/>
              <a:t>either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dirty="0" err="1"/>
              <a:t>GeoSPARQL</a:t>
            </a:r>
            <a:r>
              <a:rPr lang="en-US" dirty="0"/>
              <a:t> functions starting with </a:t>
            </a:r>
            <a:r>
              <a:rPr lang="en-US" dirty="0" err="1"/>
              <a:t>geof</a:t>
            </a:r>
            <a:r>
              <a:rPr lang="en-US" dirty="0"/>
              <a:t>: like </a:t>
            </a:r>
            <a:r>
              <a:rPr lang="en-US" i="1" dirty="0" err="1"/>
              <a:t>geof:sfOverlaps</a:t>
            </a:r>
            <a:r>
              <a:rPr lang="en-US" dirty="0"/>
              <a:t> do not use any indexes and are always enabled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fr-CA" dirty="0" smtClean="0"/>
          </a:p>
        </p:txBody>
      </p:sp>
      <p:sp>
        <p:nvSpPr>
          <p:cNvPr id="39939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9940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D4EFF9A6-2A00-4270-9D8C-0C44351B35EC}" type="slidenum">
              <a:rPr lang="en-US" sz="2000">
                <a:latin typeface="+mn-lt"/>
              </a:rPr>
              <a:pPr algn="r">
                <a:defRPr/>
              </a:pPr>
              <a:t>43</a:t>
            </a:fld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Some references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5213"/>
            <a:ext cx="8229600" cy="486145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b="1" dirty="0" smtClean="0"/>
              <a:t>OGC </a:t>
            </a:r>
            <a:r>
              <a:rPr lang="en-US" b="1" dirty="0" err="1" smtClean="0"/>
              <a:t>GeoSPARQL</a:t>
            </a:r>
            <a:r>
              <a:rPr lang="en-US" b="1" dirty="0" smtClean="0"/>
              <a:t> – A Geographic Query Language for RDF Data</a:t>
            </a:r>
            <a:r>
              <a:rPr lang="en-US" dirty="0" smtClean="0"/>
              <a:t>, Open Geospatial Consortium, OGC </a:t>
            </a:r>
            <a:r>
              <a:rPr lang="en-US" dirty="0"/>
              <a:t>11-052r4</a:t>
            </a:r>
            <a:br>
              <a:rPr lang="en-US" dirty="0"/>
            </a:br>
            <a:r>
              <a:rPr lang="fr-CH" dirty="0">
                <a:hlinkClick r:id="rId2"/>
              </a:rPr>
              <a:t>http://</a:t>
            </a:r>
            <a:r>
              <a:rPr lang="fr-CH" dirty="0" smtClean="0">
                <a:hlinkClick r:id="rId2"/>
              </a:rPr>
              <a:t>www.opengis.net/doc/IS/geosparql/1.0</a:t>
            </a:r>
            <a:endParaRPr lang="fr-CH" dirty="0" smtClean="0"/>
          </a:p>
          <a:p>
            <a:pPr marL="0" indent="0">
              <a:buFont typeface="Arial" charset="0"/>
              <a:buNone/>
            </a:pPr>
            <a:r>
              <a:rPr lang="en-US" sz="1000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b="1" dirty="0" err="1" smtClean="0"/>
              <a:t>GeoSPARQL</a:t>
            </a:r>
            <a:r>
              <a:rPr lang="en-US" b="1" dirty="0" smtClean="0"/>
              <a:t> user guide</a:t>
            </a:r>
            <a:r>
              <a:rPr lang="en-US" dirty="0" smtClean="0"/>
              <a:t>, Dave Kolas &amp; Robert Battle, 1/19/2012</a:t>
            </a:r>
            <a:br>
              <a:rPr lang="en-US" dirty="0" smtClean="0"/>
            </a:br>
            <a:r>
              <a:rPr lang="en-US" sz="1000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b="1" dirty="0" smtClean="0"/>
              <a:t>Getting started with </a:t>
            </a:r>
            <a:r>
              <a:rPr lang="en-US" b="1" dirty="0" err="1" smtClean="0"/>
              <a:t>GeoSPARQL</a:t>
            </a:r>
            <a:r>
              <a:rPr lang="en-US" dirty="0" smtClean="0"/>
              <a:t>, Dave Kolas, Matt Perry &amp; John Herring, OGC, Oct 29 </a:t>
            </a:r>
            <a:r>
              <a:rPr lang="en-US" dirty="0"/>
              <a:t>2013</a:t>
            </a:r>
            <a:br>
              <a:rPr lang="en-US" dirty="0"/>
            </a:br>
            <a:r>
              <a:rPr lang="en-US" dirty="0">
                <a:hlinkClick r:id="rId3"/>
              </a:rPr>
              <a:t>http://www.ssec.wisc.edu/meetings/geosp_sem/presentations/GeoSPARQL_Getting_Started%20-%</a:t>
            </a:r>
            <a:r>
              <a:rPr lang="en-US" dirty="0" smtClean="0">
                <a:hlinkClick r:id="rId3"/>
              </a:rPr>
              <a:t>20KolasWorkshop%20Version.pdf</a:t>
            </a:r>
            <a:endParaRPr lang="en-US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[4] </a:t>
            </a:r>
            <a:r>
              <a:rPr lang="en-US" b="1" dirty="0" err="1" smtClean="0"/>
              <a:t>GeoSPARQL</a:t>
            </a:r>
            <a:r>
              <a:rPr lang="en-US" b="1" dirty="0" smtClean="0"/>
              <a:t>: Enabling a Geospatial Semantic Web</a:t>
            </a:r>
            <a:r>
              <a:rPr lang="en-US" dirty="0" smtClean="0"/>
              <a:t>, Robert Battle, </a:t>
            </a:r>
            <a:r>
              <a:rPr lang="en-US" dirty="0"/>
              <a:t>Dave Kolas</a:t>
            </a:r>
            <a:br>
              <a:rPr lang="en-US" dirty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www.semantic-web-journal.net/sites/default/files/swj176_0.pdf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    </a:t>
            </a:r>
            <a:endParaRPr lang="fr-CA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     </a:t>
            </a:r>
            <a:endParaRPr lang="fr-CA" dirty="0" smtClean="0"/>
          </a:p>
        </p:txBody>
      </p:sp>
      <p:sp>
        <p:nvSpPr>
          <p:cNvPr id="40963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40964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DF92492D-5F36-4978-95B4-5211ADAB2003}" type="slidenum">
              <a:rPr lang="en-US" sz="2000">
                <a:latin typeface="+mn-lt"/>
              </a:rPr>
              <a:pPr algn="r">
                <a:defRPr/>
              </a:pPr>
              <a:t>44</a:t>
            </a:fld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Some references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5213"/>
            <a:ext cx="8229600" cy="48614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> </a:t>
            </a:r>
            <a:r>
              <a:rPr lang="fr-CH" dirty="0" smtClean="0"/>
              <a:t>W3C </a:t>
            </a:r>
            <a:r>
              <a:rPr lang="fr-CH" dirty="0" err="1"/>
              <a:t>Geospatial</a:t>
            </a:r>
            <a:r>
              <a:rPr lang="fr-CH" dirty="0"/>
              <a:t> Ontologies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www.w3.org/2005/Incubator/geo/XGR-geo-ont/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Geonames</a:t>
            </a:r>
            <a:r>
              <a:rPr lang="en-US" dirty="0" smtClean="0"/>
              <a:t> interface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://www.geonames.org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Vocabularies for geospatial modelling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://geovocab.org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Basic Geo (WGS84 </a:t>
            </a:r>
            <a:r>
              <a:rPr lang="en-US" dirty="0" err="1"/>
              <a:t>lat</a:t>
            </a:r>
            <a:r>
              <a:rPr lang="en-US" dirty="0"/>
              <a:t>/long) Vocabulary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https://www.w3.org/2003/01/geo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fr-CA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     </a:t>
            </a:r>
            <a:endParaRPr lang="fr-CA" dirty="0" smtClean="0"/>
          </a:p>
        </p:txBody>
      </p:sp>
      <p:sp>
        <p:nvSpPr>
          <p:cNvPr id="40963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40964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DF92492D-5F36-4978-95B4-5211ADAB2003}" type="slidenum">
              <a:rPr lang="en-US" sz="2000">
                <a:latin typeface="+mn-lt"/>
              </a:rPr>
              <a:pPr algn="r">
                <a:defRPr/>
              </a:pPr>
              <a:t>45</a:t>
            </a:fld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6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 idx="4294967295"/>
          </p:nvPr>
        </p:nvSpPr>
        <p:spPr>
          <a:xfrm>
            <a:off x="301625" y="274638"/>
            <a:ext cx="870743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Annex: acronyms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4294967295"/>
          </p:nvPr>
        </p:nvSpPr>
        <p:spPr>
          <a:xfrm>
            <a:off x="273050" y="1200150"/>
            <a:ext cx="8870950" cy="476377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err="1" smtClean="0"/>
              <a:t>GeoJSON</a:t>
            </a:r>
            <a:r>
              <a:rPr lang="en-US" dirty="0" smtClean="0"/>
              <a:t>	Geographic JavaScript Object Notation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GFM 		General Feature Model (as defined in ISO 19109)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GML 		Geography Markup Language</a:t>
            </a:r>
          </a:p>
          <a:p>
            <a:pPr marL="0" indent="0">
              <a:buNone/>
            </a:pPr>
            <a:r>
              <a:rPr lang="en-US" dirty="0" smtClean="0"/>
              <a:t>KML		</a:t>
            </a:r>
            <a:r>
              <a:rPr lang="fr-CH" dirty="0"/>
              <a:t> </a:t>
            </a:r>
            <a:r>
              <a:rPr lang="fr-CH" dirty="0" err="1"/>
              <a:t>Keyhole</a:t>
            </a:r>
            <a:r>
              <a:rPr lang="fr-CH" dirty="0"/>
              <a:t> </a:t>
            </a:r>
            <a:r>
              <a:rPr lang="fr-CH" dirty="0" err="1"/>
              <a:t>Markup</a:t>
            </a:r>
            <a:r>
              <a:rPr lang="fr-CH" dirty="0"/>
              <a:t> </a:t>
            </a:r>
            <a:r>
              <a:rPr lang="fr-CH" dirty="0" err="1"/>
              <a:t>Language</a:t>
            </a:r>
            <a:r>
              <a:rPr lang="fr-CH" dirty="0"/>
              <a:t> </a:t>
            </a:r>
            <a:endParaRPr lang="fr-CH" dirty="0" smtClean="0"/>
          </a:p>
          <a:p>
            <a:pPr marL="0" indent="0">
              <a:buNone/>
            </a:pPr>
            <a:r>
              <a:rPr lang="en-US" dirty="0" smtClean="0"/>
              <a:t>OWL 		OWL 2 Web Ontology Language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RCC		Region Connection Calculus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RDF 		Resource Description Framework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RDFS 		RDF Schema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RIF 		Rule Interchange Format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SPARQL 	SPARQL Protocol and RDF Query Language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WKT 		Well Known Text (as defined by Simple Features or ISO 19125)</a:t>
            </a:r>
          </a:p>
          <a:p>
            <a:pPr marL="0" indent="0">
              <a:buFontTx/>
              <a:buNone/>
            </a:pPr>
            <a:r>
              <a:rPr lang="en-US" dirty="0" smtClean="0"/>
              <a:t>W3C 		World Wide Web Consortium (</a:t>
            </a:r>
            <a:r>
              <a:rPr lang="en-US" dirty="0" smtClean="0">
                <a:hlinkClick r:id="rId2"/>
              </a:rPr>
              <a:t>http://www.w3.org/</a:t>
            </a:r>
            <a:r>
              <a:rPr lang="en-US" dirty="0" smtClean="0"/>
              <a:t>)</a:t>
            </a:r>
          </a:p>
          <a:p>
            <a:pPr marL="0" indent="0">
              <a:buFontTx/>
              <a:buNone/>
            </a:pPr>
            <a:r>
              <a:rPr lang="en-US" dirty="0" smtClean="0"/>
              <a:t>XML 		Extensible Markup Language     </a:t>
            </a:r>
            <a:endParaRPr lang="fr-CA" dirty="0" smtClean="0"/>
          </a:p>
        </p:txBody>
      </p:sp>
      <p:sp>
        <p:nvSpPr>
          <p:cNvPr id="41987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41988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40051D1A-EFD2-4093-BD46-0027821FA30A}" type="slidenum">
              <a:rPr lang="en-US" sz="2000">
                <a:latin typeface="+mn-lt"/>
              </a:rPr>
              <a:pPr algn="r">
                <a:defRPr/>
              </a:pPr>
              <a:t>46</a:t>
            </a:fld>
            <a:endParaRPr lang="en-US" sz="2000">
              <a:latin typeface="+mn-lt"/>
            </a:endParaRP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7738428" y="5879306"/>
            <a:ext cx="1090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i="1" dirty="0" err="1">
                <a:solidFill>
                  <a:schemeClr val="tx1"/>
                </a:solidFill>
              </a:rPr>
              <a:t>From</a:t>
            </a:r>
            <a:r>
              <a:rPr lang="fr-FR" sz="1800" i="1" dirty="0">
                <a:solidFill>
                  <a:schemeClr val="tx1"/>
                </a:solidFill>
              </a:rPr>
              <a:t>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 idx="4294967295"/>
          </p:nvPr>
        </p:nvSpPr>
        <p:spPr>
          <a:xfrm>
            <a:off x="301625" y="274638"/>
            <a:ext cx="870743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Annex: XML namespaces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4294967295"/>
          </p:nvPr>
        </p:nvSpPr>
        <p:spPr>
          <a:xfrm>
            <a:off x="273050" y="1228725"/>
            <a:ext cx="8870950" cy="4306094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geo: 	</a:t>
            </a:r>
            <a:r>
              <a:rPr lang="fr-CH" dirty="0" smtClean="0">
                <a:hlinkClick r:id="rId2"/>
              </a:rPr>
              <a:t>http</a:t>
            </a:r>
            <a:r>
              <a:rPr lang="fr-CH" dirty="0">
                <a:hlinkClick r:id="rId2"/>
              </a:rPr>
              <a:t>://www.opengis.net/ont/geosparql</a:t>
            </a:r>
            <a:r>
              <a:rPr lang="fr-CH" dirty="0" smtClean="0">
                <a:hlinkClick r:id="rId2"/>
              </a:rPr>
              <a:t>#</a:t>
            </a:r>
            <a:endParaRPr lang="fr-CH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geof</a:t>
            </a:r>
            <a:r>
              <a:rPr lang="en-US" dirty="0" smtClean="0"/>
              <a:t>:	</a:t>
            </a:r>
            <a:r>
              <a:rPr lang="en-US" dirty="0" smtClean="0">
                <a:hlinkClick r:id="rId3"/>
              </a:rPr>
              <a:t>http://www.opengis.net/def/function/geosparql/</a:t>
            </a:r>
            <a:endParaRPr lang="en-US" dirty="0" smtClean="0"/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dirty="0" err="1" smtClean="0"/>
              <a:t>geor</a:t>
            </a:r>
            <a:r>
              <a:rPr lang="en-US" dirty="0" smtClean="0"/>
              <a:t>: 	</a:t>
            </a:r>
            <a:r>
              <a:rPr lang="en-US" dirty="0" smtClean="0">
                <a:hlinkClick r:id="rId4"/>
              </a:rPr>
              <a:t>http://www.opengis.net/def/rule/geosparql/</a:t>
            </a:r>
            <a:endParaRPr lang="en-US" dirty="0" smtClean="0"/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dirty="0" err="1" smtClean="0"/>
              <a:t>gml</a:t>
            </a:r>
            <a:r>
              <a:rPr lang="en-US" dirty="0" smtClean="0"/>
              <a:t>: 	</a:t>
            </a:r>
            <a:r>
              <a:rPr lang="en-US" dirty="0" smtClean="0">
                <a:hlinkClick r:id="rId5"/>
              </a:rPr>
              <a:t>http://www.opengis.net/ont/gml#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owl</a:t>
            </a:r>
            <a:r>
              <a:rPr lang="en-US" dirty="0"/>
              <a:t>: 	</a:t>
            </a:r>
            <a:r>
              <a:rPr lang="en-US" dirty="0">
                <a:hlinkClick r:id="rId6"/>
              </a:rPr>
              <a:t>http://www.w3.org/2002/07/owl#</a:t>
            </a:r>
            <a:endParaRPr lang="en-US" dirty="0"/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dirty="0" err="1" smtClean="0"/>
              <a:t>rdf</a:t>
            </a:r>
            <a:r>
              <a:rPr lang="en-US" dirty="0" smtClean="0"/>
              <a:t>: 		</a:t>
            </a:r>
            <a:r>
              <a:rPr lang="en-US" dirty="0" smtClean="0">
                <a:hlinkClick r:id="rId7"/>
              </a:rPr>
              <a:t>http://www.w3.org/1999/02/22-rdf-syntax-ns#</a:t>
            </a:r>
            <a:endParaRPr lang="en-US" dirty="0" smtClean="0"/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dirty="0" err="1" smtClean="0"/>
              <a:t>rdfs</a:t>
            </a:r>
            <a:r>
              <a:rPr lang="en-US" dirty="0" smtClean="0"/>
              <a:t>: 	</a:t>
            </a:r>
            <a:r>
              <a:rPr lang="en-US" dirty="0" smtClean="0">
                <a:hlinkClick r:id="rId8"/>
              </a:rPr>
              <a:t>http://www.w3.org/2000/01/rdf-schema#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sf: 		</a:t>
            </a:r>
            <a:r>
              <a:rPr lang="en-US" dirty="0">
                <a:hlinkClick r:id="rId9"/>
              </a:rPr>
              <a:t>http://www.opengis.net/ont/sf</a:t>
            </a:r>
            <a:r>
              <a:rPr lang="en-US" dirty="0" smtClean="0">
                <a:hlinkClick r:id="rId9"/>
              </a:rPr>
              <a:t>#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xsd</a:t>
            </a:r>
            <a:r>
              <a:rPr lang="en-US" dirty="0"/>
              <a:t>: 	</a:t>
            </a:r>
            <a:r>
              <a:rPr lang="en-US" dirty="0">
                <a:hlinkClick r:id="rId10"/>
              </a:rPr>
              <a:t>http://www.w3.org/2001/XMLSchema#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3011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43012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36046153-27FF-4F2D-B821-C6A36D6AC6D9}" type="slidenum">
              <a:rPr lang="en-US" sz="2000">
                <a:latin typeface="+mn-lt"/>
              </a:rPr>
              <a:pPr algn="r">
                <a:defRPr/>
              </a:pPr>
              <a:t>47</a:t>
            </a:fld>
            <a:endParaRPr lang="en-US" sz="2000">
              <a:latin typeface="+mn-lt"/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7596188" y="5463223"/>
            <a:ext cx="1090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i="1" dirty="0" err="1">
                <a:solidFill>
                  <a:schemeClr val="tx1"/>
                </a:solidFill>
              </a:rPr>
              <a:t>From</a:t>
            </a:r>
            <a:r>
              <a:rPr lang="fr-FR" sz="1800" i="1" dirty="0">
                <a:solidFill>
                  <a:schemeClr val="tx1"/>
                </a:solidFill>
              </a:rPr>
              <a:t>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 idx="4294967295"/>
          </p:nvPr>
        </p:nvSpPr>
        <p:spPr>
          <a:xfrm>
            <a:off x="301625" y="274638"/>
            <a:ext cx="8707438" cy="790575"/>
          </a:xfrm>
        </p:spPr>
        <p:txBody>
          <a:bodyPr/>
          <a:lstStyle/>
          <a:p>
            <a:pPr eaLnBrk="1" hangingPunct="1"/>
            <a:r>
              <a:rPr lang="fr-CA" sz="3000" b="1" dirty="0" err="1" smtClean="0">
                <a:solidFill>
                  <a:schemeClr val="tx2"/>
                </a:solidFill>
              </a:rPr>
              <a:t>Annex</a:t>
            </a:r>
            <a:r>
              <a:rPr lang="fr-CA" sz="3000" b="1" dirty="0" smtClean="0">
                <a:solidFill>
                  <a:schemeClr val="tx2"/>
                </a:solidFill>
              </a:rPr>
              <a:t>: </a:t>
            </a:r>
            <a:r>
              <a:rPr lang="fr-CA" sz="3000" b="1" dirty="0" err="1" smtClean="0">
                <a:solidFill>
                  <a:schemeClr val="tx2"/>
                </a:solidFill>
              </a:rPr>
              <a:t>Turtle</a:t>
            </a:r>
            <a:r>
              <a:rPr lang="fr-CA" sz="3000" b="1" dirty="0" smtClean="0">
                <a:solidFill>
                  <a:schemeClr val="tx2"/>
                </a:solidFill>
              </a:rPr>
              <a:t> </a:t>
            </a:r>
            <a:r>
              <a:rPr lang="fr-CA" sz="3000" b="1" dirty="0" err="1" smtClean="0">
                <a:solidFill>
                  <a:schemeClr val="tx2"/>
                </a:solidFill>
              </a:rPr>
              <a:t>prefixes</a:t>
            </a:r>
            <a:endParaRPr lang="fr-CA" sz="3000" b="1" dirty="0" smtClean="0">
              <a:solidFill>
                <a:schemeClr val="tx2"/>
              </a:solidFill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4294967295"/>
          </p:nvPr>
        </p:nvSpPr>
        <p:spPr>
          <a:xfrm>
            <a:off x="273050" y="1228725"/>
            <a:ext cx="8870950" cy="43060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@prefix </a:t>
            </a:r>
            <a:r>
              <a:rPr lang="en-US" dirty="0" err="1"/>
              <a:t>rdf</a:t>
            </a:r>
            <a:r>
              <a:rPr lang="en-US" dirty="0"/>
              <a:t>:  &lt;http://www.w3.org/1999/02/22-rdf-syntax-ns#&gt; .</a:t>
            </a:r>
            <a:br>
              <a:rPr lang="en-US" dirty="0"/>
            </a:br>
            <a:r>
              <a:rPr lang="en-US" dirty="0"/>
              <a:t>@prefix </a:t>
            </a:r>
            <a:r>
              <a:rPr lang="en-US" dirty="0" err="1"/>
              <a:t>rdfs</a:t>
            </a:r>
            <a:r>
              <a:rPr lang="en-US" dirty="0"/>
              <a:t>: &lt;http://www.w3.org/2000/01/rdf-schema#&gt; .</a:t>
            </a:r>
            <a:br>
              <a:rPr lang="en-US" dirty="0"/>
            </a:br>
            <a:r>
              <a:rPr lang="en-US" dirty="0"/>
              <a:t>@prefix </a:t>
            </a:r>
            <a:r>
              <a:rPr lang="en-US" dirty="0" err="1"/>
              <a:t>xsd</a:t>
            </a:r>
            <a:r>
              <a:rPr lang="en-US" dirty="0"/>
              <a:t>:  &lt;http://www.w3.org/2001/XMLSchema#&gt; .</a:t>
            </a:r>
            <a:endParaRPr lang="fr-CH" dirty="0"/>
          </a:p>
          <a:p>
            <a:pPr marL="0" indent="0">
              <a:buNone/>
            </a:pPr>
            <a:r>
              <a:rPr lang="en-GB" dirty="0"/>
              <a:t>@prefix geo: &lt;http://</a:t>
            </a:r>
            <a:r>
              <a:rPr lang="en-GB" dirty="0" smtClean="0"/>
              <a:t>www.opengis.net/ont/geosparql</a:t>
            </a:r>
            <a:r>
              <a:rPr lang="en-GB" dirty="0"/>
              <a:t>#</a:t>
            </a:r>
            <a:r>
              <a:rPr lang="en-GB" dirty="0" smtClean="0"/>
              <a:t>&gt; .</a:t>
            </a:r>
          </a:p>
          <a:p>
            <a:pPr marL="0" indent="0">
              <a:buNone/>
            </a:pPr>
            <a:r>
              <a:rPr lang="en-GB" dirty="0" smtClean="0"/>
              <a:t>@prefix </a:t>
            </a:r>
            <a:r>
              <a:rPr lang="en-GB" dirty="0" err="1" smtClean="0"/>
              <a:t>geof</a:t>
            </a:r>
            <a:r>
              <a:rPr lang="en-GB" dirty="0"/>
              <a:t>: &lt; http://www.opengis.net/def/function/geosparql</a:t>
            </a:r>
            <a:r>
              <a:rPr lang="en-GB" dirty="0" smtClean="0"/>
              <a:t>/&gt; 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@prefix </a:t>
            </a:r>
            <a:r>
              <a:rPr lang="en-GB" dirty="0" err="1" smtClean="0"/>
              <a:t>geor</a:t>
            </a:r>
            <a:r>
              <a:rPr lang="en-GB" dirty="0" smtClean="0"/>
              <a:t>: </a:t>
            </a:r>
            <a:r>
              <a:rPr lang="en-GB" dirty="0"/>
              <a:t>&lt; http://</a:t>
            </a:r>
            <a:r>
              <a:rPr lang="en-GB" dirty="0" smtClean="0"/>
              <a:t>www.opengis.net/def/rule/geosparql</a:t>
            </a:r>
            <a:r>
              <a:rPr lang="en-GB" dirty="0"/>
              <a:t>/&gt; .</a:t>
            </a:r>
            <a:br>
              <a:rPr lang="en-GB" dirty="0"/>
            </a:br>
            <a:r>
              <a:rPr lang="en-GB" dirty="0"/>
              <a:t>@prefix sf: </a:t>
            </a:r>
            <a:r>
              <a:rPr lang="en-GB" dirty="0" smtClean="0"/>
              <a:t> &lt;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http://www.opengis.net/ont/sf# </a:t>
            </a:r>
            <a:r>
              <a:rPr lang="en-GB" dirty="0" smtClean="0"/>
              <a:t>&gt; 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@prefix </a:t>
            </a:r>
            <a:r>
              <a:rPr lang="en-GB" dirty="0" err="1"/>
              <a:t>gml</a:t>
            </a:r>
            <a:r>
              <a:rPr lang="en-GB" dirty="0"/>
              <a:t>: </a:t>
            </a:r>
            <a:r>
              <a:rPr lang="en-GB" dirty="0" smtClean="0"/>
              <a:t>&lt;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www.opengis.net/ont/gml# </a:t>
            </a:r>
            <a:r>
              <a:rPr lang="en-GB" dirty="0" smtClean="0"/>
              <a:t>&gt; .</a:t>
            </a:r>
          </a:p>
          <a:p>
            <a:pPr marL="0" indent="0">
              <a:buNone/>
            </a:pPr>
            <a:r>
              <a:rPr lang="en-GB" dirty="0"/>
              <a:t>@prefix </a:t>
            </a:r>
            <a:r>
              <a:rPr lang="en-GB" dirty="0" smtClean="0"/>
              <a:t>owl</a:t>
            </a:r>
            <a:r>
              <a:rPr lang="en-GB" dirty="0"/>
              <a:t>: &lt;</a:t>
            </a:r>
            <a:r>
              <a:rPr lang="en-US" dirty="0">
                <a:hlinkClick r:id="rId3"/>
              </a:rPr>
              <a:t> </a:t>
            </a:r>
            <a:r>
              <a:rPr lang="fr-CH" dirty="0"/>
              <a:t>http://www.w3.org/2002/07/owl#</a:t>
            </a:r>
            <a:r>
              <a:rPr lang="en-GB" dirty="0" smtClean="0"/>
              <a:t>&gt; 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3011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43012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36046153-27FF-4F2D-B821-C6A36D6AC6D9}" type="slidenum">
              <a:rPr lang="en-US" sz="2000">
                <a:latin typeface="+mn-lt"/>
              </a:rPr>
              <a:pPr algn="r">
                <a:defRPr/>
              </a:pPr>
              <a:t>48</a:t>
            </a:fld>
            <a:endParaRPr lang="en-US" sz="2000">
              <a:latin typeface="+mn-lt"/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7596188" y="5463223"/>
            <a:ext cx="1090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i="1" dirty="0" err="1">
                <a:solidFill>
                  <a:schemeClr val="tx1"/>
                </a:solidFill>
              </a:rPr>
              <a:t>From</a:t>
            </a:r>
            <a:r>
              <a:rPr lang="fr-FR" sz="1800" i="1" dirty="0">
                <a:solidFill>
                  <a:schemeClr val="tx1"/>
                </a:solidFill>
              </a:rPr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2711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 idx="4294967295"/>
          </p:nvPr>
        </p:nvSpPr>
        <p:spPr>
          <a:xfrm>
            <a:off x="301625" y="274638"/>
            <a:ext cx="8707438" cy="790575"/>
          </a:xfrm>
        </p:spPr>
        <p:txBody>
          <a:bodyPr/>
          <a:lstStyle/>
          <a:p>
            <a:pPr eaLnBrk="1" hangingPunct="1"/>
            <a:r>
              <a:rPr lang="fr-CA" sz="3000" b="1" dirty="0" err="1" smtClean="0">
                <a:solidFill>
                  <a:schemeClr val="tx2"/>
                </a:solidFill>
              </a:rPr>
              <a:t>Annex</a:t>
            </a:r>
            <a:r>
              <a:rPr lang="fr-CA" sz="3000" b="1" dirty="0" smtClean="0">
                <a:solidFill>
                  <a:schemeClr val="tx2"/>
                </a:solidFill>
              </a:rPr>
              <a:t>: SPARQL </a:t>
            </a:r>
            <a:r>
              <a:rPr lang="fr-CA" sz="3000" b="1" dirty="0" err="1" smtClean="0">
                <a:solidFill>
                  <a:schemeClr val="tx2"/>
                </a:solidFill>
              </a:rPr>
              <a:t>prefixes</a:t>
            </a:r>
            <a:endParaRPr lang="fr-CA" sz="3000" b="1" dirty="0" smtClean="0">
              <a:solidFill>
                <a:schemeClr val="tx2"/>
              </a:solidFill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4294967295"/>
          </p:nvPr>
        </p:nvSpPr>
        <p:spPr>
          <a:xfrm>
            <a:off x="273050" y="1228725"/>
            <a:ext cx="8870950" cy="43060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  </a:t>
            </a:r>
            <a:r>
              <a:rPr lang="en-US" dirty="0" smtClean="0"/>
              <a:t>  &lt;</a:t>
            </a:r>
            <a:r>
              <a:rPr lang="en-US" dirty="0"/>
              <a:t>http://www.w3.org/1999/02/22-rdf-syntax-ns#&gt; </a:t>
            </a:r>
            <a:br>
              <a:rPr lang="en-US" dirty="0"/>
            </a:br>
            <a:r>
              <a:rPr lang="en-US" dirty="0"/>
              <a:t>PREFIX </a:t>
            </a:r>
            <a:r>
              <a:rPr lang="en-US" dirty="0" err="1"/>
              <a:t>rdfs</a:t>
            </a:r>
            <a:r>
              <a:rPr lang="en-US" dirty="0"/>
              <a:t>:  </a:t>
            </a:r>
            <a:r>
              <a:rPr lang="en-US" dirty="0" smtClean="0"/>
              <a:t> &lt;</a:t>
            </a:r>
            <a:r>
              <a:rPr lang="en-US" dirty="0"/>
              <a:t>http://www.w3.org/2000/01/rdf-schema#&gt; </a:t>
            </a:r>
            <a:br>
              <a:rPr lang="en-US" dirty="0"/>
            </a:b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  </a:t>
            </a:r>
            <a:r>
              <a:rPr lang="en-US" dirty="0" smtClean="0"/>
              <a:t>&lt;</a:t>
            </a:r>
            <a:r>
              <a:rPr lang="en-US" dirty="0"/>
              <a:t>http://www.w3.org/2001/XMLSchema#&gt; </a:t>
            </a:r>
            <a:endParaRPr lang="fr-CH" dirty="0"/>
          </a:p>
          <a:p>
            <a:pPr marL="0" indent="0">
              <a:buNone/>
            </a:pPr>
            <a:r>
              <a:rPr lang="en-US" dirty="0"/>
              <a:t>PREFIX</a:t>
            </a:r>
            <a:r>
              <a:rPr lang="en-GB" dirty="0"/>
              <a:t> geo:  </a:t>
            </a:r>
            <a:r>
              <a:rPr lang="en-GB" dirty="0" smtClean="0"/>
              <a:t>&lt;</a:t>
            </a:r>
            <a:r>
              <a:rPr lang="fr-CH" dirty="0"/>
              <a:t>http://www.opengis.net/ont/geosparql</a:t>
            </a:r>
            <a:r>
              <a:rPr lang="fr-CH" dirty="0" smtClean="0"/>
              <a:t>#</a:t>
            </a:r>
            <a:r>
              <a:rPr lang="en-GB" dirty="0" smtClean="0"/>
              <a:t>&gt;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PREFIX </a:t>
            </a:r>
            <a:r>
              <a:rPr lang="en-GB" dirty="0" err="1"/>
              <a:t>geof</a:t>
            </a:r>
            <a:r>
              <a:rPr lang="en-GB" dirty="0"/>
              <a:t>: </a:t>
            </a:r>
            <a:r>
              <a:rPr lang="en-GB" dirty="0" smtClean="0"/>
              <a:t>&lt;</a:t>
            </a:r>
            <a:r>
              <a:rPr lang="en-GB" dirty="0"/>
              <a:t>http://</a:t>
            </a:r>
            <a:r>
              <a:rPr lang="en-GB" dirty="0" smtClean="0"/>
              <a:t>www.opengis.net/def/function/geosparql/&gt;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PREFIX </a:t>
            </a:r>
            <a:r>
              <a:rPr lang="en-GB" dirty="0" err="1" smtClean="0"/>
              <a:t>geor</a:t>
            </a:r>
            <a:r>
              <a:rPr lang="en-GB" dirty="0" smtClean="0"/>
              <a:t>: </a:t>
            </a:r>
            <a:r>
              <a:rPr lang="en-GB" dirty="0"/>
              <a:t>&lt;http://</a:t>
            </a:r>
            <a:r>
              <a:rPr lang="en-GB" dirty="0" smtClean="0"/>
              <a:t>www.opengis.net/def/rule/geosparql</a:t>
            </a:r>
            <a:r>
              <a:rPr lang="en-GB" dirty="0"/>
              <a:t>/&gt; </a:t>
            </a: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PREFIX</a:t>
            </a:r>
            <a:r>
              <a:rPr lang="en-GB" dirty="0" smtClean="0"/>
              <a:t> </a:t>
            </a:r>
            <a:r>
              <a:rPr lang="en-GB" dirty="0"/>
              <a:t>sf: </a:t>
            </a:r>
            <a:r>
              <a:rPr lang="en-GB" dirty="0" smtClean="0"/>
              <a:t>	    &lt;</a:t>
            </a:r>
            <a:r>
              <a:rPr lang="en-US" dirty="0">
                <a:hlinkClick r:id="rId2"/>
              </a:rPr>
              <a:t>http://www.opengis.net/ont/sf</a:t>
            </a:r>
            <a:r>
              <a:rPr lang="en-US" dirty="0" smtClean="0">
                <a:hlinkClick r:id="rId2"/>
              </a:rPr>
              <a:t>#</a:t>
            </a:r>
            <a:r>
              <a:rPr lang="en-GB" dirty="0" smtClean="0"/>
              <a:t>&gt; </a:t>
            </a:r>
            <a:r>
              <a:rPr lang="en-GB" dirty="0"/>
              <a:t/>
            </a:r>
            <a:br>
              <a:rPr lang="en-GB" dirty="0"/>
            </a:br>
            <a:r>
              <a:rPr lang="en-US" dirty="0"/>
              <a:t>PREFIX</a:t>
            </a:r>
            <a:r>
              <a:rPr lang="en-GB" dirty="0"/>
              <a:t> </a:t>
            </a:r>
            <a:r>
              <a:rPr lang="en-GB" dirty="0" err="1"/>
              <a:t>gml</a:t>
            </a:r>
            <a:r>
              <a:rPr lang="en-GB" dirty="0"/>
              <a:t>:  </a:t>
            </a:r>
            <a:r>
              <a:rPr lang="en-GB" dirty="0" smtClean="0"/>
              <a:t>&lt;</a:t>
            </a:r>
            <a:r>
              <a:rPr lang="en-US" dirty="0">
                <a:hlinkClick r:id="rId3"/>
              </a:rPr>
              <a:t>http://www.opengis.net/ont/gml</a:t>
            </a:r>
            <a:r>
              <a:rPr lang="en-US" dirty="0" smtClean="0">
                <a:hlinkClick r:id="rId3"/>
              </a:rPr>
              <a:t>#</a:t>
            </a:r>
            <a:r>
              <a:rPr lang="en-GB" dirty="0" smtClean="0"/>
              <a:t>&gt; </a:t>
            </a:r>
          </a:p>
          <a:p>
            <a:pPr marL="0" indent="0">
              <a:buNone/>
            </a:pPr>
            <a:r>
              <a:rPr lang="en-GB" dirty="0" smtClean="0"/>
              <a:t>PREFIX owl:  &lt;</a:t>
            </a:r>
            <a:r>
              <a:rPr lang="fr-CH" dirty="0" smtClean="0"/>
              <a:t>http</a:t>
            </a:r>
            <a:r>
              <a:rPr lang="fr-CH" dirty="0"/>
              <a:t>://www.w3.org/2002/07/owl</a:t>
            </a:r>
            <a:r>
              <a:rPr lang="fr-CH" dirty="0" smtClean="0"/>
              <a:t>#&gt;</a:t>
            </a:r>
            <a:endParaRPr lang="fr-CH" dirty="0"/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3011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43012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36046153-27FF-4F2D-B821-C6A36D6AC6D9}" type="slidenum">
              <a:rPr lang="en-US" sz="2000">
                <a:latin typeface="+mn-lt"/>
              </a:rPr>
              <a:pPr algn="r">
                <a:defRPr/>
              </a:pPr>
              <a:t>49</a:t>
            </a:fld>
            <a:endParaRPr lang="en-US" sz="2000">
              <a:latin typeface="+mn-lt"/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7596188" y="5463223"/>
            <a:ext cx="1090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i="1" dirty="0" err="1">
                <a:solidFill>
                  <a:schemeClr val="tx1"/>
                </a:solidFill>
              </a:rPr>
              <a:t>From</a:t>
            </a:r>
            <a:r>
              <a:rPr lang="fr-FR" sz="1800" i="1" dirty="0">
                <a:solidFill>
                  <a:schemeClr val="tx1"/>
                </a:solidFill>
              </a:rPr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19666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400" b="1" dirty="0" smtClean="0">
                <a:solidFill>
                  <a:schemeClr val="tx2"/>
                </a:solidFill>
              </a:rPr>
              <a:t>Simple </a:t>
            </a:r>
            <a:r>
              <a:rPr lang="fr-CA" sz="3400" b="1" dirty="0" err="1" smtClean="0">
                <a:solidFill>
                  <a:schemeClr val="tx2"/>
                </a:solidFill>
              </a:rPr>
              <a:t>Features</a:t>
            </a:r>
            <a:r>
              <a:rPr lang="fr-CA" sz="3400" b="1" dirty="0" smtClean="0">
                <a:solidFill>
                  <a:schemeClr val="tx2"/>
                </a:solidFill>
              </a:rPr>
              <a:t> Model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292100" y="1228725"/>
            <a:ext cx="8720138" cy="473519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600" dirty="0" smtClean="0"/>
              <a:t>Definition</a:t>
            </a:r>
            <a:endParaRPr lang="en-US" sz="2400" dirty="0"/>
          </a:p>
          <a:p>
            <a:r>
              <a:rPr lang="en-US" sz="2400" dirty="0" smtClean="0"/>
              <a:t>It is </a:t>
            </a:r>
            <a:r>
              <a:rPr lang="en-US" sz="2400" dirty="0"/>
              <a:t>a specification of the Open Geospatial Consortium, which defines a general architecture for geographic data and </a:t>
            </a:r>
            <a:r>
              <a:rPr lang="en-US" sz="2400" dirty="0" smtClean="0"/>
              <a:t>for their geometries</a:t>
            </a:r>
          </a:p>
          <a:p>
            <a:r>
              <a:rPr lang="en-US" sz="2400" dirty="0" smtClean="0"/>
              <a:t>More precisely</a:t>
            </a:r>
          </a:p>
          <a:p>
            <a:pPr lvl="1"/>
            <a:r>
              <a:rPr lang="en-US" sz="2400" dirty="0" smtClean="0"/>
              <a:t>It describes a way to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represent geospatial data </a:t>
            </a:r>
            <a:r>
              <a:rPr lang="en-US" sz="2400" dirty="0" smtClean="0"/>
              <a:t>using a hierarchy of classes </a:t>
            </a:r>
          </a:p>
          <a:p>
            <a:pPr lvl="1"/>
            <a:r>
              <a:rPr lang="en-US" sz="2400" dirty="0" smtClean="0"/>
              <a:t>It defines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functions</a:t>
            </a:r>
            <a:r>
              <a:rPr lang="en-US" sz="2400" dirty="0" smtClean="0"/>
              <a:t> for accessing, operating and constructing these data</a:t>
            </a:r>
            <a:endParaRPr lang="en-US" sz="2400" dirty="0"/>
          </a:p>
        </p:txBody>
      </p:sp>
      <p:sp>
        <p:nvSpPr>
          <p:cNvPr id="17411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 smtClean="0"/>
              <a:t>C. </a:t>
            </a:r>
            <a:r>
              <a:rPr lang="fr-CH" dirty="0" err="1" smtClean="0"/>
              <a:t>Métral</a:t>
            </a:r>
            <a:endParaRPr lang="fr-CH" dirty="0" smtClean="0"/>
          </a:p>
        </p:txBody>
      </p:sp>
      <p:sp>
        <p:nvSpPr>
          <p:cNvPr id="17412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8C9D6A5A-0F43-499D-9D6A-4E60979288BF}" type="slidenum">
              <a:rPr lang="en-US" sz="2000">
                <a:latin typeface="+mn-lt"/>
              </a:rPr>
              <a:pPr algn="r">
                <a:defRPr/>
              </a:pPr>
              <a:t>5</a:t>
            </a:fld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55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 idx="4294967295"/>
          </p:nvPr>
        </p:nvSpPr>
        <p:spPr>
          <a:xfrm>
            <a:off x="301625" y="274638"/>
            <a:ext cx="8707438" cy="790575"/>
          </a:xfrm>
        </p:spPr>
        <p:txBody>
          <a:bodyPr/>
          <a:lstStyle/>
          <a:p>
            <a:pPr eaLnBrk="1" hangingPunct="1"/>
            <a:r>
              <a:rPr lang="fr-CA" sz="3000" b="1" dirty="0" err="1" smtClean="0">
                <a:solidFill>
                  <a:schemeClr val="tx2"/>
                </a:solidFill>
              </a:rPr>
              <a:t>Annex</a:t>
            </a:r>
            <a:r>
              <a:rPr lang="fr-CA" sz="3000" b="1" dirty="0" smtClean="0">
                <a:solidFill>
                  <a:schemeClr val="tx2"/>
                </a:solidFill>
              </a:rPr>
              <a:t>: SPARQL </a:t>
            </a:r>
            <a:r>
              <a:rPr lang="fr-CA" sz="3000" b="1" dirty="0" err="1" smtClean="0">
                <a:solidFill>
                  <a:schemeClr val="tx2"/>
                </a:solidFill>
              </a:rPr>
              <a:t>prefixes</a:t>
            </a:r>
            <a:endParaRPr lang="fr-CA" sz="3000" b="1" dirty="0" smtClean="0">
              <a:solidFill>
                <a:srgbClr val="FF0000"/>
              </a:solidFill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4294967295"/>
          </p:nvPr>
        </p:nvSpPr>
        <p:spPr>
          <a:xfrm>
            <a:off x="273050" y="1228725"/>
            <a:ext cx="8870950" cy="43060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PREFIX </a:t>
            </a:r>
            <a:r>
              <a:rPr lang="en-US" dirty="0"/>
              <a:t>geo</a:t>
            </a:r>
            <a:r>
              <a:rPr lang="en-US" dirty="0" smtClean="0"/>
              <a:t>: &lt;</a:t>
            </a:r>
            <a:r>
              <a:rPr lang="en-US" dirty="0"/>
              <a:t>http://www.w3.org/2003/01/geo/wgs84_pos#&gt;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gn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://www.geonames.org/ontology</a:t>
            </a:r>
            <a:r>
              <a:rPr lang="en-US" dirty="0" smtClean="0">
                <a:hlinkClick r:id="rId2"/>
              </a:rPr>
              <a:t>#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PREFIX </a:t>
            </a:r>
            <a:r>
              <a:rPr lang="en-US" dirty="0" err="1" smtClean="0"/>
              <a:t>geom</a:t>
            </a:r>
            <a:r>
              <a:rPr lang="en-US" dirty="0"/>
              <a:t>: &lt;http://geovocab.org/geometry#&gt;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PREFIX spatial</a:t>
            </a:r>
            <a:r>
              <a:rPr lang="en-US" dirty="0"/>
              <a:t>: &lt;http://geovocab.org/spatial#&gt; </a:t>
            </a:r>
          </a:p>
          <a:p>
            <a:pPr marL="0" indent="0">
              <a:buNone/>
            </a:pPr>
            <a:r>
              <a:rPr lang="en-US" dirty="0" smtClean="0"/>
              <a:t>PREFIX </a:t>
            </a:r>
            <a:r>
              <a:rPr lang="en-US" dirty="0" err="1"/>
              <a:t>loticoowl</a:t>
            </a:r>
            <a:r>
              <a:rPr lang="en-US" dirty="0" smtClean="0"/>
              <a:t>: &lt;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://www.lotico.com/ontology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PREFIX my:  &lt;</a:t>
            </a:r>
            <a:r>
              <a:rPr lang="fr-CH" dirty="0" smtClean="0"/>
              <a:t>http</a:t>
            </a:r>
            <a:r>
              <a:rPr lang="fr-CH" dirty="0"/>
              <a:t>://example.org/ApplicationSchema</a:t>
            </a:r>
            <a:r>
              <a:rPr lang="fr-CH" dirty="0" smtClean="0"/>
              <a:t>#&gt;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3011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43012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36046153-27FF-4F2D-B821-C6A36D6AC6D9}" type="slidenum">
              <a:rPr lang="en-US" sz="2000">
                <a:latin typeface="+mn-lt"/>
              </a:rPr>
              <a:pPr algn="r">
                <a:defRPr/>
              </a:pPr>
              <a:t>50</a:t>
            </a:fld>
            <a:endParaRPr lang="en-US" sz="2000">
              <a:latin typeface="+mn-lt"/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7596188" y="5463223"/>
            <a:ext cx="1090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i="1" dirty="0" err="1">
                <a:solidFill>
                  <a:schemeClr val="tx1"/>
                </a:solidFill>
              </a:rPr>
              <a:t>From</a:t>
            </a:r>
            <a:r>
              <a:rPr lang="fr-FR" sz="1800" i="1" dirty="0">
                <a:solidFill>
                  <a:schemeClr val="tx1"/>
                </a:solidFill>
              </a:rPr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5250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400" b="1" dirty="0" err="1" smtClean="0">
                <a:solidFill>
                  <a:schemeClr val="tx2"/>
                </a:solidFill>
              </a:rPr>
              <a:t>Features</a:t>
            </a:r>
            <a:r>
              <a:rPr lang="fr-CA" sz="3400" b="1" dirty="0" smtClean="0">
                <a:solidFill>
                  <a:schemeClr val="tx2"/>
                </a:solidFill>
              </a:rPr>
              <a:t> and </a:t>
            </a:r>
            <a:r>
              <a:rPr lang="fr-CA" sz="3400" b="1" dirty="0" err="1" smtClean="0">
                <a:solidFill>
                  <a:schemeClr val="tx2"/>
                </a:solidFill>
              </a:rPr>
              <a:t>Geometries</a:t>
            </a:r>
            <a:endParaRPr lang="fr-CA" sz="3400" b="1" dirty="0" smtClean="0">
              <a:solidFill>
                <a:schemeClr val="tx2"/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292100" y="1228725"/>
            <a:ext cx="8851900" cy="489775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</a:rPr>
              <a:t>Feature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 smtClean="0"/>
              <a:t>Any entity in the real world with some spatial location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Examples: a university, a parcel, a street…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</a:rPr>
              <a:t>Geometry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 smtClean="0"/>
              <a:t>Any geometric shape, such as a point, a line, a polygon, that</a:t>
            </a:r>
            <a:r>
              <a:rPr lang="en-US" sz="2400" i="1" dirty="0" smtClean="0"/>
              <a:t> </a:t>
            </a:r>
            <a:r>
              <a:rPr lang="en-US" sz="2400" dirty="0" smtClean="0"/>
              <a:t>is used as a representation of a feature’s spatial location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Examples: a point for a university, a polygon for a parcel…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</a:rPr>
              <a:t>Coordinate Reference System/Spatial Reference System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 smtClean="0"/>
              <a:t>Part of the metadata associated with a geometry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Examples: (X,Y) coordinates, longitude and latitude…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7411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 smtClean="0"/>
              <a:t>C. </a:t>
            </a:r>
            <a:r>
              <a:rPr lang="fr-CH" dirty="0" err="1" smtClean="0"/>
              <a:t>Métral</a:t>
            </a:r>
            <a:endParaRPr lang="fr-CH" dirty="0" smtClean="0"/>
          </a:p>
        </p:txBody>
      </p:sp>
      <p:sp>
        <p:nvSpPr>
          <p:cNvPr id="17412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8C9D6A5A-0F43-499D-9D6A-4E60979288BF}" type="slidenum">
              <a:rPr lang="en-US" sz="2000">
                <a:latin typeface="+mn-lt"/>
              </a:rPr>
              <a:pPr algn="r">
                <a:defRPr/>
              </a:pPr>
              <a:t>6</a:t>
            </a:fld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10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smtClean="0">
                <a:solidFill>
                  <a:schemeClr val="tx2"/>
                </a:solidFill>
              </a:rPr>
              <a:t>Topological relationships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432800" cy="49688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Each spatial entity is inherently related to some other spatial entities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8 geospatial topological relations to describe relationships between entities in space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/>
          </a:p>
          <a:p>
            <a:pPr marL="0" indent="0">
              <a:buFont typeface="Arial" charset="0"/>
              <a:buNone/>
            </a:pPr>
            <a:r>
              <a:rPr lang="en-US" dirty="0"/>
              <a:t>e</a:t>
            </a:r>
            <a:r>
              <a:rPr lang="en-US" dirty="0" smtClean="0"/>
              <a:t>quals</a:t>
            </a:r>
            <a:endParaRPr lang="en-US" dirty="0"/>
          </a:p>
          <a:p>
            <a:pPr marL="0" indent="0">
              <a:buFont typeface="Arial" charset="0"/>
              <a:buNone/>
            </a:pPr>
            <a:r>
              <a:rPr lang="en-US" dirty="0"/>
              <a:t>d</a:t>
            </a:r>
            <a:r>
              <a:rPr lang="en-US" dirty="0" smtClean="0"/>
              <a:t>isjoint</a:t>
            </a:r>
            <a:endParaRPr lang="en-US" dirty="0"/>
          </a:p>
          <a:p>
            <a:pPr marL="0" indent="0">
              <a:buFont typeface="Arial" charset="0"/>
              <a:buNone/>
            </a:pPr>
            <a:r>
              <a:rPr lang="en-US" dirty="0" smtClean="0"/>
              <a:t>intersects	</a:t>
            </a:r>
            <a:r>
              <a:rPr lang="en-US" i="1" dirty="0" smtClean="0"/>
              <a:t>at least one point in common (not disjoint)</a:t>
            </a:r>
            <a:endParaRPr lang="en-US" i="1" dirty="0"/>
          </a:p>
          <a:p>
            <a:pPr marL="0" indent="0">
              <a:buFont typeface="Arial" charset="0"/>
              <a:buNone/>
            </a:pPr>
            <a:r>
              <a:rPr lang="en-US" dirty="0" smtClean="0"/>
              <a:t>touches		</a:t>
            </a:r>
            <a:r>
              <a:rPr lang="en-US" i="1" dirty="0"/>
              <a:t>at least one boundary point in common, but no interior </a:t>
            </a:r>
            <a:r>
              <a:rPr lang="en-US" i="1" dirty="0" smtClean="0"/>
              <a:t>points</a:t>
            </a:r>
            <a:endParaRPr lang="en-US" i="1" dirty="0"/>
          </a:p>
          <a:p>
            <a:pPr marL="0" indent="0">
              <a:buFont typeface="Arial" charset="0"/>
              <a:buNone/>
            </a:pPr>
            <a:r>
              <a:rPr lang="en-US" dirty="0" smtClean="0"/>
              <a:t>within</a:t>
            </a:r>
            <a:endParaRPr lang="en-US" dirty="0"/>
          </a:p>
          <a:p>
            <a:pPr marL="0" indent="0">
              <a:buFont typeface="Arial" charset="0"/>
              <a:buNone/>
            </a:pPr>
            <a:r>
              <a:rPr lang="en-US" dirty="0" smtClean="0"/>
              <a:t>contains	</a:t>
            </a:r>
            <a:r>
              <a:rPr lang="en-US" i="1" dirty="0" smtClean="0"/>
              <a:t>inverse of within</a:t>
            </a:r>
            <a:endParaRPr lang="en-US" i="1" dirty="0"/>
          </a:p>
          <a:p>
            <a:pPr marL="0" indent="0">
              <a:buFont typeface="Arial" charset="0"/>
              <a:buNone/>
            </a:pPr>
            <a:r>
              <a:rPr lang="en-US" dirty="0" smtClean="0"/>
              <a:t>overlaps</a:t>
            </a:r>
            <a:endParaRPr lang="en-US" dirty="0"/>
          </a:p>
          <a:p>
            <a:pPr marL="0" indent="0">
              <a:buFont typeface="Arial" charset="0"/>
              <a:buNone/>
            </a:pPr>
            <a:r>
              <a:rPr lang="en-US" dirty="0" smtClean="0"/>
              <a:t>crosses</a:t>
            </a:r>
          </a:p>
          <a:p>
            <a:pPr lvl="1">
              <a:buFont typeface="Arial" charset="0"/>
              <a:buNone/>
            </a:pPr>
            <a:endParaRPr lang="en-US" sz="1200" dirty="0" smtClean="0"/>
          </a:p>
        </p:txBody>
      </p:sp>
      <p:sp>
        <p:nvSpPr>
          <p:cNvPr id="33795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3796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A6AA3487-966E-4DF3-B316-CBDE5913A82F}" type="slidenum">
              <a:rPr lang="en-US" sz="2000">
                <a:latin typeface="+mn-lt"/>
              </a:rPr>
              <a:pPr algn="r">
                <a:defRPr/>
              </a:pPr>
              <a:t>7</a:t>
            </a:fld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96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 idx="4294967295"/>
          </p:nvPr>
        </p:nvSpPr>
        <p:spPr>
          <a:xfrm>
            <a:off x="292100" y="274638"/>
            <a:ext cx="8523288" cy="790575"/>
          </a:xfrm>
        </p:spPr>
        <p:txBody>
          <a:bodyPr/>
          <a:lstStyle/>
          <a:p>
            <a:pPr eaLnBrk="1" hangingPunct="1"/>
            <a:r>
              <a:rPr lang="fr-CA" sz="3000" b="1" dirty="0" err="1" smtClean="0">
                <a:solidFill>
                  <a:schemeClr val="tx2"/>
                </a:solidFill>
              </a:rPr>
              <a:t>Examples</a:t>
            </a:r>
            <a:r>
              <a:rPr lang="fr-CA" sz="3000" b="1" dirty="0" smtClean="0">
                <a:solidFill>
                  <a:schemeClr val="tx2"/>
                </a:solidFill>
              </a:rPr>
              <a:t> of </a:t>
            </a:r>
            <a:r>
              <a:rPr lang="fr-CA" sz="3000" b="1" dirty="0" err="1" smtClean="0">
                <a:solidFill>
                  <a:schemeClr val="tx2"/>
                </a:solidFill>
              </a:rPr>
              <a:t>topological</a:t>
            </a:r>
            <a:r>
              <a:rPr lang="fr-CA" sz="3000" b="1" dirty="0" smtClean="0">
                <a:solidFill>
                  <a:schemeClr val="tx2"/>
                </a:solidFill>
              </a:rPr>
              <a:t> spatial relations</a:t>
            </a:r>
          </a:p>
        </p:txBody>
      </p:sp>
      <p:sp>
        <p:nvSpPr>
          <p:cNvPr id="33795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H" dirty="0"/>
              <a:t>C. </a:t>
            </a:r>
            <a:r>
              <a:rPr lang="fr-CH" dirty="0" err="1"/>
              <a:t>Métral</a:t>
            </a:r>
            <a:endParaRPr lang="fr-CH" dirty="0"/>
          </a:p>
        </p:txBody>
      </p:sp>
      <p:sp>
        <p:nvSpPr>
          <p:cNvPr id="33796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Semantic Web Technologies</a:t>
            </a:r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A6AA3487-966E-4DF3-B316-CBDE5913A82F}" type="slidenum">
              <a:rPr lang="en-US" sz="2000">
                <a:latin typeface="+mn-lt"/>
              </a:rPr>
              <a:pPr algn="r">
                <a:defRPr/>
              </a:pPr>
              <a:t>8</a:t>
            </a:fld>
            <a:endParaRPr lang="en-US" sz="2000"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49040" y="5800344"/>
            <a:ext cx="50663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fr-FR" sz="1800" i="1" dirty="0" err="1">
                <a:solidFill>
                  <a:schemeClr val="tx1"/>
                </a:solidFill>
              </a:rPr>
              <a:t>From</a:t>
            </a:r>
            <a:r>
              <a:rPr lang="fr-FR" sz="1800" i="1" dirty="0">
                <a:solidFill>
                  <a:schemeClr val="tx1"/>
                </a:solidFill>
              </a:rPr>
              <a:t> </a:t>
            </a:r>
            <a:r>
              <a:rPr lang="fr-FR" sz="1800" i="1" dirty="0" smtClean="0">
                <a:solidFill>
                  <a:schemeClr val="tx1"/>
                </a:solidFill>
              </a:rPr>
              <a:t> </a:t>
            </a:r>
            <a:r>
              <a:rPr lang="fr-FR" sz="1800" i="1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fr-FR" sz="1800" i="1" dirty="0">
                <a:solidFill>
                  <a:schemeClr val="tx1"/>
                </a:solidFill>
                <a:hlinkClick r:id="rId2"/>
              </a:rPr>
              <a:t>://</a:t>
            </a:r>
            <a:r>
              <a:rPr lang="fr-FR" sz="1800" i="1" dirty="0" smtClean="0">
                <a:solidFill>
                  <a:schemeClr val="tx1"/>
                </a:solidFill>
                <a:hlinkClick r:id="rId2"/>
              </a:rPr>
              <a:t>en.wikipedia.org/wiki/Spatial_relation</a:t>
            </a:r>
            <a:endParaRPr lang="fr-FR" sz="1800" i="1" dirty="0" smtClean="0">
              <a:solidFill>
                <a:schemeClr val="tx1"/>
              </a:solidFill>
            </a:endParaRPr>
          </a:p>
          <a:p>
            <a:pPr defTabSz="914400">
              <a:spcBef>
                <a:spcPct val="50000"/>
              </a:spcBef>
            </a:pPr>
            <a:r>
              <a:rPr lang="fr-FR" sz="800" i="1" dirty="0" smtClean="0">
                <a:solidFill>
                  <a:schemeClr val="tx1"/>
                </a:solidFill>
              </a:rPr>
              <a:t> </a:t>
            </a:r>
            <a:endParaRPr lang="fr-FR" sz="800" i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1095694"/>
            <a:ext cx="6664960" cy="47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23288" cy="790575"/>
          </a:xfrm>
        </p:spPr>
        <p:txBody>
          <a:bodyPr/>
          <a:lstStyle/>
          <a:p>
            <a:pPr eaLnBrk="1" hangingPunct="1"/>
            <a:r>
              <a:rPr lang="en-US" sz="3400" b="1" dirty="0">
                <a:solidFill>
                  <a:schemeClr val="accent1">
                    <a:lumMod val="50000"/>
                  </a:schemeClr>
                </a:solidFill>
              </a:rPr>
              <a:t>Handling </a:t>
            </a:r>
            <a:r>
              <a:rPr lang="en-US" sz="3400" b="1" dirty="0" smtClean="0">
                <a:solidFill>
                  <a:schemeClr val="accent1">
                    <a:lumMod val="50000"/>
                  </a:schemeClr>
                </a:solidFill>
              </a:rPr>
              <a:t>and Querying Spatial Data</a:t>
            </a:r>
            <a:endParaRPr lang="fr-CA" sz="3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269365"/>
            <a:ext cx="8229600" cy="475551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fr-FR" sz="1400" b="1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fr-FR" sz="2400" dirty="0" err="1" smtClean="0"/>
              <a:t>Examples</a:t>
            </a:r>
            <a:endParaRPr lang="fr-FR" sz="2400" dirty="0" smtClean="0"/>
          </a:p>
          <a:p>
            <a:pPr lvl="1" eaLnBrk="1" hangingPunct="1">
              <a:buFontTx/>
              <a:buChar char="•"/>
            </a:pPr>
            <a:r>
              <a:rPr lang="fr-FR" sz="2400" dirty="0" err="1" smtClean="0"/>
              <a:t>What</a:t>
            </a:r>
            <a:r>
              <a:rPr lang="fr-FR" sz="2400" dirty="0" smtClean="0"/>
              <a:t> are the </a:t>
            </a:r>
            <a:r>
              <a:rPr lang="fr-FR" sz="2400" dirty="0" err="1" smtClean="0"/>
              <a:t>universities</a:t>
            </a:r>
            <a:r>
              <a:rPr lang="fr-FR" sz="2400" dirty="0" smtClean="0"/>
              <a:t> </a:t>
            </a:r>
            <a:r>
              <a:rPr lang="fr-FR" sz="2400" dirty="0" err="1" smtClean="0"/>
              <a:t>within</a:t>
            </a:r>
            <a:r>
              <a:rPr lang="fr-FR" sz="2400" dirty="0" smtClean="0"/>
              <a:t> 20 km </a:t>
            </a:r>
            <a:r>
              <a:rPr lang="fr-FR" sz="2400" dirty="0" err="1" smtClean="0"/>
              <a:t>that</a:t>
            </a:r>
            <a:r>
              <a:rPr lang="fr-FR" sz="2400" dirty="0" smtClean="0"/>
              <a:t> propose courses on RDF?</a:t>
            </a:r>
          </a:p>
          <a:p>
            <a:pPr lvl="1" eaLnBrk="1" hangingPunct="1">
              <a:buFontTx/>
              <a:buChar char="•"/>
            </a:pPr>
            <a:r>
              <a:rPr lang="fr-FR" sz="2400" dirty="0" err="1"/>
              <a:t>What</a:t>
            </a:r>
            <a:r>
              <a:rPr lang="fr-FR" sz="2400" dirty="0"/>
              <a:t> are the monuments in </a:t>
            </a:r>
            <a:r>
              <a:rPr lang="fr-FR" sz="2400" dirty="0" err="1"/>
              <a:t>parks</a:t>
            </a:r>
            <a:r>
              <a:rPr lang="fr-FR" sz="2400" dirty="0"/>
              <a:t> of </a:t>
            </a:r>
            <a:r>
              <a:rPr lang="fr-FR" sz="2400" dirty="0" smtClean="0"/>
              <a:t>Geneva </a:t>
            </a:r>
            <a:r>
              <a:rPr lang="fr-FR" sz="2400" dirty="0" err="1" smtClean="0"/>
              <a:t>that</a:t>
            </a:r>
            <a:r>
              <a:rPr lang="fr-FR" sz="2400" dirty="0" smtClean="0"/>
              <a:t> have been made by Paul Landowski?</a:t>
            </a:r>
            <a:endParaRPr lang="fr-FR" sz="2400" dirty="0"/>
          </a:p>
          <a:p>
            <a:pPr marL="57150" indent="0" eaLnBrk="1" hangingPunct="1">
              <a:spcBef>
                <a:spcPts val="1800"/>
              </a:spcBef>
              <a:spcAft>
                <a:spcPts val="600"/>
              </a:spcAft>
              <a:buNone/>
            </a:pPr>
            <a:r>
              <a:rPr lang="fr-FR" sz="2400" dirty="0"/>
              <a:t>=&gt; </a:t>
            </a: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/>
              <a:t>of</a:t>
            </a:r>
            <a:r>
              <a:rPr lang="fr-FR" sz="2400" b="1" dirty="0"/>
              <a:t> </a:t>
            </a:r>
            <a:r>
              <a:rPr lang="fr-FR" sz="2400" b="1" dirty="0">
                <a:solidFill>
                  <a:schemeClr val="tx2"/>
                </a:solidFill>
              </a:rPr>
              <a:t>spatial </a:t>
            </a:r>
            <a:r>
              <a:rPr lang="fr-FR" sz="2400" b="1" dirty="0" err="1">
                <a:solidFill>
                  <a:schemeClr val="tx2"/>
                </a:solidFill>
              </a:rPr>
              <a:t>reasoning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2"/>
                </a:solidFill>
              </a:rPr>
              <a:t>semantic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err="1" smtClean="0">
                <a:solidFill>
                  <a:schemeClr val="tx2"/>
                </a:solidFill>
              </a:rPr>
              <a:t>reasoning</a:t>
            </a:r>
            <a:endParaRPr lang="fr-FR" sz="2400" dirty="0"/>
          </a:p>
          <a:p>
            <a:pPr marL="57150" indent="0" eaLnBrk="1" hangingPunct="1">
              <a:spcBef>
                <a:spcPts val="1800"/>
              </a:spcBef>
              <a:spcAft>
                <a:spcPts val="1200"/>
              </a:spcAft>
              <a:buNone/>
            </a:pPr>
            <a:r>
              <a:rPr lang="fr-FR" sz="2400" dirty="0" smtClean="0"/>
              <a:t>=&gt; </a:t>
            </a: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b="1" dirty="0" err="1" smtClean="0">
                <a:solidFill>
                  <a:schemeClr val="tx2"/>
                </a:solidFill>
              </a:rPr>
              <a:t>geospatial</a:t>
            </a:r>
            <a:r>
              <a:rPr lang="fr-FR" sz="2400" b="1" dirty="0" smtClean="0">
                <a:solidFill>
                  <a:schemeClr val="tx2"/>
                </a:solidFill>
              </a:rPr>
              <a:t> </a:t>
            </a:r>
            <a:r>
              <a:rPr lang="fr-FR" sz="2400" b="1" dirty="0" err="1" smtClean="0">
                <a:solidFill>
                  <a:schemeClr val="tx2"/>
                </a:solidFill>
              </a:rPr>
              <a:t>queries</a:t>
            </a: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CH" dirty="0" smtClean="0">
                <a:solidFill>
                  <a:srgbClr val="7F7F7F"/>
                </a:solidFill>
                <a:cs typeface="Arial" charset="0"/>
              </a:rPr>
              <a:t>C. </a:t>
            </a:r>
            <a:r>
              <a:rPr lang="fr-CH" dirty="0" err="1" smtClean="0">
                <a:solidFill>
                  <a:srgbClr val="7F7F7F"/>
                </a:solidFill>
                <a:cs typeface="Arial" charset="0"/>
              </a:rPr>
              <a:t>Métral</a:t>
            </a:r>
            <a:r>
              <a:rPr lang="fr-CH" dirty="0" smtClean="0">
                <a:solidFill>
                  <a:srgbClr val="7F7F7F"/>
                </a:solidFill>
                <a:cs typeface="Arial" charset="0"/>
              </a:rPr>
              <a:t> </a:t>
            </a:r>
            <a:endParaRPr lang="en-US" dirty="0" smtClean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cs typeface="Arial" charset="0"/>
              </a:rPr>
              <a:t>Semantic Web Technologies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B9C347-F512-4B97-ABAB-53988848249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anchor="ctr"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14955</TotalTime>
  <Words>1788</Words>
  <Application>Microsoft Office PowerPoint</Application>
  <PresentationFormat>Affichage à l'écran (4:3)</PresentationFormat>
  <Paragraphs>584</Paragraphs>
  <Slides>50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Office Theme</vt:lpstr>
      <vt:lpstr>GeoSPARQL: an introduction </vt:lpstr>
      <vt:lpstr>Representing Spatial Data</vt:lpstr>
      <vt:lpstr>Handling Spatial Data</vt:lpstr>
      <vt:lpstr>Handling Spatial Data with semantics</vt:lpstr>
      <vt:lpstr>Simple Features Model</vt:lpstr>
      <vt:lpstr>Features and Geometries</vt:lpstr>
      <vt:lpstr>Topological relationships</vt:lpstr>
      <vt:lpstr>Examples of topological spatial relations</vt:lpstr>
      <vt:lpstr>Handling and Querying Spatial Data</vt:lpstr>
      <vt:lpstr>GeoSPARQL</vt:lpstr>
      <vt:lpstr>GeoSPARQL</vt:lpstr>
      <vt:lpstr>SPARQL query</vt:lpstr>
      <vt:lpstr>GeoSPARQL query</vt:lpstr>
      <vt:lpstr>Main geospatial classes and property</vt:lpstr>
      <vt:lpstr>Geospatial and domain classes</vt:lpstr>
      <vt:lpstr>Main geospatial classes and property</vt:lpstr>
      <vt:lpstr>Definition of geo:SpatialObject class</vt:lpstr>
      <vt:lpstr>Definition of geo:Feature class</vt:lpstr>
      <vt:lpstr>Definition of geo:Geometry class</vt:lpstr>
      <vt:lpstr>Definition of geo:hasGeometry property</vt:lpstr>
      <vt:lpstr>Main geometry representations</vt:lpstr>
      <vt:lpstr>Main geometry types (WKT)</vt:lpstr>
      <vt:lpstr>Datatype properties for geo:Geometry</vt:lpstr>
      <vt:lpstr>Example: representation of a spatial resource</vt:lpstr>
      <vt:lpstr>Another example: semantic part</vt:lpstr>
      <vt:lpstr>Example: definition of the (semantic) structure</vt:lpstr>
      <vt:lpstr>Example: definition of the geospatial data</vt:lpstr>
      <vt:lpstr>Example of a query</vt:lpstr>
      <vt:lpstr>GeoSPARQL relationships</vt:lpstr>
      <vt:lpstr>Simple features topological relations</vt:lpstr>
      <vt:lpstr>Egenhofer topological relations</vt:lpstr>
      <vt:lpstr>RCC8 topological relations</vt:lpstr>
      <vt:lpstr>RCC8 topological relations</vt:lpstr>
      <vt:lpstr>Equivalent RCC8, Egenhofer and Simple Features Topological Relations</vt:lpstr>
      <vt:lpstr>Example of a query</vt:lpstr>
      <vt:lpstr>GeoSPARQL query functions</vt:lpstr>
      <vt:lpstr>Example of a query</vt:lpstr>
      <vt:lpstr>Other query functions</vt:lpstr>
      <vt:lpstr>Query Transformation Rules</vt:lpstr>
      <vt:lpstr>Query Transformation Rules</vt:lpstr>
      <vt:lpstr>Implementation: some sites</vt:lpstr>
      <vt:lpstr>Implementation: some sites</vt:lpstr>
      <vt:lpstr>On GraphDB</vt:lpstr>
      <vt:lpstr>Some references</vt:lpstr>
      <vt:lpstr>Some references</vt:lpstr>
      <vt:lpstr>Annex: acronyms</vt:lpstr>
      <vt:lpstr>Annex: XML namespaces</vt:lpstr>
      <vt:lpstr>Annex: Turtle prefixes</vt:lpstr>
      <vt:lpstr>Annex: SPARQL prefixes</vt:lpstr>
      <vt:lpstr>Annex: SPARQL prefixes</vt:lpstr>
    </vt:vector>
  </TitlesOfParts>
  <Company>UniGE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typology of spatial relations and properties for urban applications</dc:title>
  <dc:creator>Gilles Falquet</dc:creator>
  <cp:lastModifiedBy>Claudine</cp:lastModifiedBy>
  <cp:revision>521</cp:revision>
  <cp:lastPrinted>2018-10-08T12:26:57Z</cp:lastPrinted>
  <dcterms:created xsi:type="dcterms:W3CDTF">2012-10-19T10:06:43Z</dcterms:created>
  <dcterms:modified xsi:type="dcterms:W3CDTF">2022-11-01T18:34:37Z</dcterms:modified>
</cp:coreProperties>
</file>