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322" r:id="rId3"/>
    <p:sldId id="269" r:id="rId4"/>
    <p:sldId id="257" r:id="rId5"/>
    <p:sldId id="258" r:id="rId6"/>
    <p:sldId id="259" r:id="rId7"/>
    <p:sldId id="260" r:id="rId8"/>
    <p:sldId id="261" r:id="rId9"/>
    <p:sldId id="262" r:id="rId10"/>
    <p:sldId id="263" r:id="rId11"/>
    <p:sldId id="264" r:id="rId12"/>
    <p:sldId id="265" r:id="rId13"/>
    <p:sldId id="266" r:id="rId14"/>
    <p:sldId id="326" r:id="rId15"/>
    <p:sldId id="268" r:id="rId16"/>
    <p:sldId id="267" r:id="rId17"/>
    <p:sldId id="270" r:id="rId18"/>
    <p:sldId id="271" r:id="rId19"/>
    <p:sldId id="272" r:id="rId20"/>
    <p:sldId id="273" r:id="rId21"/>
    <p:sldId id="274" r:id="rId22"/>
    <p:sldId id="275" r:id="rId23"/>
    <p:sldId id="276" r:id="rId24"/>
    <p:sldId id="277" r:id="rId25"/>
    <p:sldId id="278" r:id="rId26"/>
    <p:sldId id="279" r:id="rId27"/>
    <p:sldId id="280" r:id="rId28"/>
    <p:sldId id="323" r:id="rId29"/>
    <p:sldId id="281" r:id="rId30"/>
    <p:sldId id="282" r:id="rId31"/>
    <p:sldId id="283" r:id="rId32"/>
    <p:sldId id="284" r:id="rId33"/>
    <p:sldId id="297" r:id="rId34"/>
    <p:sldId id="286" r:id="rId35"/>
    <p:sldId id="291" r:id="rId36"/>
    <p:sldId id="298" r:id="rId37"/>
    <p:sldId id="292" r:id="rId38"/>
    <p:sldId id="293" r:id="rId39"/>
    <p:sldId id="294" r:id="rId40"/>
    <p:sldId id="299" r:id="rId41"/>
    <p:sldId id="300" r:id="rId42"/>
    <p:sldId id="295" r:id="rId43"/>
    <p:sldId id="296" r:id="rId44"/>
    <p:sldId id="301" r:id="rId45"/>
    <p:sldId id="302" r:id="rId46"/>
    <p:sldId id="303" r:id="rId47"/>
    <p:sldId id="304" r:id="rId48"/>
    <p:sldId id="305" r:id="rId49"/>
    <p:sldId id="306" r:id="rId50"/>
    <p:sldId id="290"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5" r:id="rId67"/>
    <p:sldId id="32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2"/>
    <p:restoredTop sz="95687"/>
  </p:normalViewPr>
  <p:slideViewPr>
    <p:cSldViewPr snapToGrid="0" snapToObjects="1">
      <p:cViewPr varScale="1">
        <p:scale>
          <a:sx n="92" d="100"/>
          <a:sy n="92" d="100"/>
        </p:scale>
        <p:origin x="200"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47E0D-813F-5A40-913D-22CC5BCEAC7D}"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7713-1DBF-664A-A80F-A08FB4E4FB97}" type="slidenum">
              <a:rPr lang="en-US" smtClean="0"/>
              <a:t>‹#›</a:t>
            </a:fld>
            <a:endParaRPr lang="en-US"/>
          </a:p>
        </p:txBody>
      </p:sp>
    </p:spTree>
    <p:extLst>
      <p:ext uri="{BB962C8B-B14F-4D97-AF65-F5344CB8AC3E}">
        <p14:creationId xmlns:p14="http://schemas.microsoft.com/office/powerpoint/2010/main" val="17175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1</a:t>
            </a:fld>
            <a:endParaRPr lang="en-US"/>
          </a:p>
        </p:txBody>
      </p:sp>
    </p:spTree>
    <p:extLst>
      <p:ext uri="{BB962C8B-B14F-4D97-AF65-F5344CB8AC3E}">
        <p14:creationId xmlns:p14="http://schemas.microsoft.com/office/powerpoint/2010/main" val="2478522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11</a:t>
            </a:fld>
            <a:endParaRPr lang="en-US"/>
          </a:p>
        </p:txBody>
      </p:sp>
    </p:spTree>
    <p:extLst>
      <p:ext uri="{BB962C8B-B14F-4D97-AF65-F5344CB8AC3E}">
        <p14:creationId xmlns:p14="http://schemas.microsoft.com/office/powerpoint/2010/main" val="135324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12</a:t>
            </a:fld>
            <a:endParaRPr lang="en-US"/>
          </a:p>
        </p:txBody>
      </p:sp>
    </p:spTree>
    <p:extLst>
      <p:ext uri="{BB962C8B-B14F-4D97-AF65-F5344CB8AC3E}">
        <p14:creationId xmlns:p14="http://schemas.microsoft.com/office/powerpoint/2010/main" val="437811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13</a:t>
            </a:fld>
            <a:endParaRPr lang="en-US"/>
          </a:p>
        </p:txBody>
      </p:sp>
    </p:spTree>
    <p:extLst>
      <p:ext uri="{BB962C8B-B14F-4D97-AF65-F5344CB8AC3E}">
        <p14:creationId xmlns:p14="http://schemas.microsoft.com/office/powerpoint/2010/main" val="52432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16</a:t>
            </a:fld>
            <a:endParaRPr lang="en-US"/>
          </a:p>
        </p:txBody>
      </p:sp>
    </p:spTree>
    <p:extLst>
      <p:ext uri="{BB962C8B-B14F-4D97-AF65-F5344CB8AC3E}">
        <p14:creationId xmlns:p14="http://schemas.microsoft.com/office/powerpoint/2010/main" val="415078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A8E59733-FBD5-0C49-B8E5-9B272DB7C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000">
                <a:solidFill>
                  <a:schemeClr val="tx1"/>
                </a:solidFill>
                <a:latin typeface="Lucida Grande" panose="020B0600040502020204" pitchFamily="34" charset="0"/>
                <a:ea typeface="ＭＳ Ｐゴシック" panose="020B0600070205080204" pitchFamily="34" charset="-128"/>
              </a:defRPr>
            </a:lvl1pPr>
            <a:lvl2pPr marL="742950" indent="-285750" algn="ctr">
              <a:defRPr sz="2000">
                <a:solidFill>
                  <a:schemeClr val="tx1"/>
                </a:solidFill>
                <a:latin typeface="Lucida Grande" panose="020B0600040502020204" pitchFamily="34" charset="0"/>
                <a:ea typeface="ＭＳ Ｐゴシック" panose="020B0600070205080204" pitchFamily="34" charset="-128"/>
              </a:defRPr>
            </a:lvl2pPr>
            <a:lvl3pPr marL="1143000" indent="-228600" algn="ctr">
              <a:defRPr sz="2000">
                <a:solidFill>
                  <a:schemeClr val="tx1"/>
                </a:solidFill>
                <a:latin typeface="Lucida Grande" panose="020B0600040502020204" pitchFamily="34" charset="0"/>
                <a:ea typeface="ＭＳ Ｐゴシック" panose="020B0600070205080204" pitchFamily="34" charset="-128"/>
              </a:defRPr>
            </a:lvl3pPr>
            <a:lvl4pPr marL="1600200" indent="-228600" algn="ctr">
              <a:defRPr sz="2000">
                <a:solidFill>
                  <a:schemeClr val="tx1"/>
                </a:solidFill>
                <a:latin typeface="Lucida Grande" panose="020B0600040502020204" pitchFamily="34" charset="0"/>
                <a:ea typeface="ＭＳ Ｐゴシック" panose="020B0600070205080204" pitchFamily="34" charset="-128"/>
              </a:defRPr>
            </a:lvl4pPr>
            <a:lvl5pPr marL="2057400" indent="-228600" algn="ctr">
              <a:defRPr sz="2000">
                <a:solidFill>
                  <a:schemeClr val="tx1"/>
                </a:solidFill>
                <a:latin typeface="Lucida Grande" panose="020B06000405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9pPr>
          </a:lstStyle>
          <a:p>
            <a:pPr algn="r"/>
            <a:fld id="{63BE0D20-E3C9-FC46-891F-6D09CB463C76}" type="slidenum">
              <a:rPr lang="en-US" altLang="en-US" sz="1200">
                <a:latin typeface="Arial" panose="020B0604020202020204" pitchFamily="34" charset="0"/>
              </a:rPr>
              <a:pPr algn="r"/>
              <a:t>32</a:t>
            </a:fld>
            <a:endParaRPr lang="en-US" altLang="en-US" sz="1200">
              <a:latin typeface="Arial" panose="020B0604020202020204" pitchFamily="34" charset="0"/>
            </a:endParaRPr>
          </a:p>
        </p:txBody>
      </p:sp>
      <p:sp>
        <p:nvSpPr>
          <p:cNvPr id="15362" name="Rectangle 2">
            <a:extLst>
              <a:ext uri="{FF2B5EF4-FFF2-40B4-BE49-F238E27FC236}">
                <a16:creationId xmlns:a16="http://schemas.microsoft.com/office/drawing/2014/main" id="{C816463B-55DA-B242-8C42-6B1BA3E020D9}"/>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D6044B2C-3198-8C42-85C5-63E00E0EF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1073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3</a:t>
            </a:fld>
            <a:endParaRPr lang="en-US"/>
          </a:p>
        </p:txBody>
      </p:sp>
    </p:spTree>
    <p:extLst>
      <p:ext uri="{BB962C8B-B14F-4D97-AF65-F5344CB8AC3E}">
        <p14:creationId xmlns:p14="http://schemas.microsoft.com/office/powerpoint/2010/main" val="239340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4</a:t>
            </a:fld>
            <a:endParaRPr lang="en-US"/>
          </a:p>
        </p:txBody>
      </p:sp>
    </p:spTree>
    <p:extLst>
      <p:ext uri="{BB962C8B-B14F-4D97-AF65-F5344CB8AC3E}">
        <p14:creationId xmlns:p14="http://schemas.microsoft.com/office/powerpoint/2010/main" val="131322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5</a:t>
            </a:fld>
            <a:endParaRPr lang="en-US"/>
          </a:p>
        </p:txBody>
      </p:sp>
    </p:spTree>
    <p:extLst>
      <p:ext uri="{BB962C8B-B14F-4D97-AF65-F5344CB8AC3E}">
        <p14:creationId xmlns:p14="http://schemas.microsoft.com/office/powerpoint/2010/main" val="227119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6</a:t>
            </a:fld>
            <a:endParaRPr lang="en-US"/>
          </a:p>
        </p:txBody>
      </p:sp>
    </p:spTree>
    <p:extLst>
      <p:ext uri="{BB962C8B-B14F-4D97-AF65-F5344CB8AC3E}">
        <p14:creationId xmlns:p14="http://schemas.microsoft.com/office/powerpoint/2010/main" val="225449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7</a:t>
            </a:fld>
            <a:endParaRPr lang="en-US"/>
          </a:p>
        </p:txBody>
      </p:sp>
    </p:spTree>
    <p:extLst>
      <p:ext uri="{BB962C8B-B14F-4D97-AF65-F5344CB8AC3E}">
        <p14:creationId xmlns:p14="http://schemas.microsoft.com/office/powerpoint/2010/main" val="148014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8</a:t>
            </a:fld>
            <a:endParaRPr lang="en-US"/>
          </a:p>
        </p:txBody>
      </p:sp>
    </p:spTree>
    <p:extLst>
      <p:ext uri="{BB962C8B-B14F-4D97-AF65-F5344CB8AC3E}">
        <p14:creationId xmlns:p14="http://schemas.microsoft.com/office/powerpoint/2010/main" val="2655966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9</a:t>
            </a:fld>
            <a:endParaRPr lang="en-US"/>
          </a:p>
        </p:txBody>
      </p:sp>
    </p:spTree>
    <p:extLst>
      <p:ext uri="{BB962C8B-B14F-4D97-AF65-F5344CB8AC3E}">
        <p14:creationId xmlns:p14="http://schemas.microsoft.com/office/powerpoint/2010/main" val="80129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507713-1DBF-664A-A80F-A08FB4E4FB97}" type="slidenum">
              <a:rPr lang="en-US" smtClean="0"/>
              <a:t>10</a:t>
            </a:fld>
            <a:endParaRPr lang="en-US"/>
          </a:p>
        </p:txBody>
      </p:sp>
    </p:spTree>
    <p:extLst>
      <p:ext uri="{BB962C8B-B14F-4D97-AF65-F5344CB8AC3E}">
        <p14:creationId xmlns:p14="http://schemas.microsoft.com/office/powerpoint/2010/main" val="296294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74D1-F705-9644-B431-0FA564E48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29B1F6-F750-FA42-AC21-D7D578677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3D2D32-09EC-B844-BFF5-28609FD94F92}"/>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5" name="Footer Placeholder 4">
            <a:extLst>
              <a:ext uri="{FF2B5EF4-FFF2-40B4-BE49-F238E27FC236}">
                <a16:creationId xmlns:a16="http://schemas.microsoft.com/office/drawing/2014/main" id="{D4C79E8B-DDCE-764E-B931-BB1B21DBC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7E90B-305D-B34E-9986-CAFDB100E34B}"/>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134776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558E-35AC-5D4C-A3C5-8BFC12767C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C35C5F-F0E9-264D-926F-E204AA47C0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105E5-6782-7649-9A5A-3DA94C178E84}"/>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5" name="Footer Placeholder 4">
            <a:extLst>
              <a:ext uri="{FF2B5EF4-FFF2-40B4-BE49-F238E27FC236}">
                <a16:creationId xmlns:a16="http://schemas.microsoft.com/office/drawing/2014/main" id="{C623442A-1763-104A-8C2B-EE3A42E27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76824-04DC-754C-ABB8-A9E66094BF77}"/>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239628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3FB20E-2CE1-E549-B90A-096E377C30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8A733-E02B-2248-AC38-400F874984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DF503-7089-5A4A-B261-89CF741870C9}"/>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5" name="Footer Placeholder 4">
            <a:extLst>
              <a:ext uri="{FF2B5EF4-FFF2-40B4-BE49-F238E27FC236}">
                <a16:creationId xmlns:a16="http://schemas.microsoft.com/office/drawing/2014/main" id="{35CF2A03-78F8-E74B-A965-D83872756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14013-B318-EF42-B6F2-17122307AF23}"/>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168061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0CE5-35A7-6E42-BB53-FC3936BDD194}"/>
              </a:ext>
            </a:extLst>
          </p:cNvPr>
          <p:cNvSpPr>
            <a:spLocks noGrp="1"/>
          </p:cNvSpPr>
          <p:nvPr>
            <p:ph type="title"/>
          </p:nvPr>
        </p:nvSpPr>
        <p:spPr/>
        <p:txBody>
          <a:bodyPr/>
          <a:lstStyle>
            <a:lvl1pPr>
              <a:defRPr>
                <a:solidFill>
                  <a:srgbClr val="FF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C62C3B9-13C0-4542-B036-B296F3B4135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3F84FAE-C843-A84E-904E-84B679607ECA}"/>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5" name="Footer Placeholder 4">
            <a:extLst>
              <a:ext uri="{FF2B5EF4-FFF2-40B4-BE49-F238E27FC236}">
                <a16:creationId xmlns:a16="http://schemas.microsoft.com/office/drawing/2014/main" id="{59430519-D5A2-374B-84F2-03B946BF1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6D2B-D996-2C4F-A96E-192D6A1930FC}"/>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226461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E2B7-20BD-3A48-B94A-5B9226A0A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9300A-7162-8646-9F01-36DD255313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D1E9F8-2EEA-7B4D-8DBF-53F1BC52155F}"/>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5" name="Footer Placeholder 4">
            <a:extLst>
              <a:ext uri="{FF2B5EF4-FFF2-40B4-BE49-F238E27FC236}">
                <a16:creationId xmlns:a16="http://schemas.microsoft.com/office/drawing/2014/main" id="{A97A83EA-2EAD-6A4E-9E22-07DE3EF77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F0DB9-B371-6049-89AE-E9DB0BCFF06C}"/>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368929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212B-757C-B942-BA26-BB09421E6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83945-47DC-3540-A91B-AFDFE79AEB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4AE91F-AB61-F749-8F6D-6F5678B272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DB3900-7F6A-F241-9B8B-42FDFD28F270}"/>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6" name="Footer Placeholder 5">
            <a:extLst>
              <a:ext uri="{FF2B5EF4-FFF2-40B4-BE49-F238E27FC236}">
                <a16:creationId xmlns:a16="http://schemas.microsoft.com/office/drawing/2014/main" id="{131DDDD3-D125-AD46-B8DD-70D2109A4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056D4-D571-A541-814F-70CDF215B178}"/>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58607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E06B-788B-4346-8E23-1FEF0B958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A995A-9825-0042-9671-97DA04838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428835-09D0-2940-8E74-D0ABE94F7A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E6B2C-60ED-6843-8A90-8E7455430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9307A0-C488-2845-884A-C71610E7EE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B4F3B0-3B3C-3A48-962D-95A901914289}"/>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8" name="Footer Placeholder 7">
            <a:extLst>
              <a:ext uri="{FF2B5EF4-FFF2-40B4-BE49-F238E27FC236}">
                <a16:creationId xmlns:a16="http://schemas.microsoft.com/office/drawing/2014/main" id="{20AFA2E2-A510-5B4F-A336-D18435689E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35BF4-E4E2-4245-A22D-619F64F094C1}"/>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6929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1B04-AE8D-194D-ADCC-746E8CCD46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04116D-9FA9-5843-95BB-24CC04CD3E21}"/>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4" name="Footer Placeholder 3">
            <a:extLst>
              <a:ext uri="{FF2B5EF4-FFF2-40B4-BE49-F238E27FC236}">
                <a16:creationId xmlns:a16="http://schemas.microsoft.com/office/drawing/2014/main" id="{0183C978-D654-1947-B04C-E1DBEA530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4891E4-09F1-1443-8901-9FCF538B2DAF}"/>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259114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41C71-57CB-AE4D-A240-E5211D59C178}"/>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3" name="Footer Placeholder 2">
            <a:extLst>
              <a:ext uri="{FF2B5EF4-FFF2-40B4-BE49-F238E27FC236}">
                <a16:creationId xmlns:a16="http://schemas.microsoft.com/office/drawing/2014/main" id="{17B16775-3144-2740-815E-98A838E07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935DDC-E82A-4C4A-B1FC-1D0EBC40897D}"/>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270594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A46C-6617-124B-A4BF-21AACF636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E77703-AEB6-9B48-B979-8AD73A6D7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A0836-90B9-044D-A3AC-369F71780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F1B82B-E61E-3847-A82E-6E003B5B0305}"/>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6" name="Footer Placeholder 5">
            <a:extLst>
              <a:ext uri="{FF2B5EF4-FFF2-40B4-BE49-F238E27FC236}">
                <a16:creationId xmlns:a16="http://schemas.microsoft.com/office/drawing/2014/main" id="{4A5B1904-8F38-3247-94FB-8C3B2B069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ACBD2-9C7D-C14E-9501-A3812748EFDA}"/>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77972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9AC-1E5D-9B4F-B20B-45696DC94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A09FB-E485-1A47-B394-3E272FF5B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243AF-1783-CB45-8418-2993D6A1B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53EC04-F445-BB48-B070-627D2696A76A}"/>
              </a:ext>
            </a:extLst>
          </p:cNvPr>
          <p:cNvSpPr>
            <a:spLocks noGrp="1"/>
          </p:cNvSpPr>
          <p:nvPr>
            <p:ph type="dt" sz="half" idx="10"/>
          </p:nvPr>
        </p:nvSpPr>
        <p:spPr/>
        <p:txBody>
          <a:bodyPr/>
          <a:lstStyle/>
          <a:p>
            <a:fld id="{5E3873C0-61D5-474C-ACC9-40CD63FA7CE5}" type="datetimeFigureOut">
              <a:rPr lang="en-US" smtClean="0"/>
              <a:t>2/21/23</a:t>
            </a:fld>
            <a:endParaRPr lang="en-US"/>
          </a:p>
        </p:txBody>
      </p:sp>
      <p:sp>
        <p:nvSpPr>
          <p:cNvPr id="6" name="Footer Placeholder 5">
            <a:extLst>
              <a:ext uri="{FF2B5EF4-FFF2-40B4-BE49-F238E27FC236}">
                <a16:creationId xmlns:a16="http://schemas.microsoft.com/office/drawing/2014/main" id="{2EF19E23-5F34-5147-9D3A-7B40686A2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B0DFA-9DDE-4D45-9673-2EF641DA5054}"/>
              </a:ext>
            </a:extLst>
          </p:cNvPr>
          <p:cNvSpPr>
            <a:spLocks noGrp="1"/>
          </p:cNvSpPr>
          <p:nvPr>
            <p:ph type="sldNum" sz="quarter" idx="12"/>
          </p:nvPr>
        </p:nvSpPr>
        <p:spPr/>
        <p:txBody>
          <a:bodyPr/>
          <a:lstStyle/>
          <a:p>
            <a:fld id="{668205AA-7ED3-0F40-A04D-804466A00C26}" type="slidenum">
              <a:rPr lang="en-US" smtClean="0"/>
              <a:t>‹#›</a:t>
            </a:fld>
            <a:endParaRPr lang="en-US"/>
          </a:p>
        </p:txBody>
      </p:sp>
    </p:spTree>
    <p:extLst>
      <p:ext uri="{BB962C8B-B14F-4D97-AF65-F5344CB8AC3E}">
        <p14:creationId xmlns:p14="http://schemas.microsoft.com/office/powerpoint/2010/main" val="45169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B4443-1660-054D-AD18-01FE5D05B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C65CF8-C5F6-0E41-A22B-5D27971A1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492ABF-E224-5941-A3AC-E07714937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873C0-61D5-474C-ACC9-40CD63FA7CE5}" type="datetimeFigureOut">
              <a:rPr lang="en-US" smtClean="0"/>
              <a:t>2/21/23</a:t>
            </a:fld>
            <a:endParaRPr lang="en-US"/>
          </a:p>
        </p:txBody>
      </p:sp>
      <p:sp>
        <p:nvSpPr>
          <p:cNvPr id="5" name="Footer Placeholder 4">
            <a:extLst>
              <a:ext uri="{FF2B5EF4-FFF2-40B4-BE49-F238E27FC236}">
                <a16:creationId xmlns:a16="http://schemas.microsoft.com/office/drawing/2014/main" id="{4A859198-918B-2947-9ABF-E39235046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FF4E76-2812-EA47-ABC9-AE6083983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205AA-7ED3-0F40-A04D-804466A00C26}" type="slidenum">
              <a:rPr lang="en-US" smtClean="0"/>
              <a:t>‹#›</a:t>
            </a:fld>
            <a:endParaRPr lang="en-US"/>
          </a:p>
        </p:txBody>
      </p:sp>
    </p:spTree>
    <p:extLst>
      <p:ext uri="{BB962C8B-B14F-4D97-AF65-F5344CB8AC3E}">
        <p14:creationId xmlns:p14="http://schemas.microsoft.com/office/powerpoint/2010/main" val="56993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rgbClr val="FF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LM Sans 1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LM Sans 1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LM Sans 1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LM Sans 1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LM Sans 1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2ans-urbamet.developpement-durable.gouv.fr/exl-php/vue/mpd_thesaurus_urbam2_consultation" TargetMode="External"/><Relationship Id="rId2" Type="http://schemas.openxmlformats.org/officeDocument/2006/relationships/hyperlink" Target="https://agrovoc.uniroma2.it/agrovoc/agrovoc/en/" TargetMode="External"/><Relationship Id="rId1" Type="http://schemas.openxmlformats.org/officeDocument/2006/relationships/slideLayout" Target="../slideLayouts/slideLayout2.xml"/><Relationship Id="rId5" Type="http://schemas.openxmlformats.org/officeDocument/2006/relationships/hyperlink" Target="http://www.heritage-standards.org.uk/fish-vocabularies/" TargetMode="External"/><Relationship Id="rId4" Type="http://schemas.openxmlformats.org/officeDocument/2006/relationships/hyperlink" Target="http://www.eionet.europa.eu/gem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heritage-standards.org.uk/fish-vocabulari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wordnetweb.princeton.edu/perl/webwn"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8581-099F-F145-9356-4F733E4ACF14}"/>
              </a:ext>
            </a:extLst>
          </p:cNvPr>
          <p:cNvSpPr>
            <a:spLocks noGrp="1"/>
          </p:cNvSpPr>
          <p:nvPr>
            <p:ph type="ctrTitle"/>
          </p:nvPr>
        </p:nvSpPr>
        <p:spPr>
          <a:xfrm>
            <a:off x="928255" y="1122363"/>
            <a:ext cx="10460181" cy="2387600"/>
          </a:xfrm>
        </p:spPr>
        <p:txBody>
          <a:bodyPr>
            <a:normAutofit/>
          </a:bodyPr>
          <a:lstStyle/>
          <a:p>
            <a:r>
              <a:rPr lang="en-US" dirty="0"/>
              <a:t>Introduction to</a:t>
            </a:r>
            <a:br>
              <a:rPr lang="en-US" dirty="0"/>
            </a:br>
            <a:r>
              <a:rPr lang="en-US" dirty="0"/>
              <a:t>Knowledge Organization Systems</a:t>
            </a:r>
          </a:p>
        </p:txBody>
      </p:sp>
      <p:sp>
        <p:nvSpPr>
          <p:cNvPr id="3" name="Subtitle 2">
            <a:extLst>
              <a:ext uri="{FF2B5EF4-FFF2-40B4-BE49-F238E27FC236}">
                <a16:creationId xmlns:a16="http://schemas.microsoft.com/office/drawing/2014/main" id="{D55AAFDF-7FB5-E447-8F44-C103D94F7BEE}"/>
              </a:ext>
            </a:extLst>
          </p:cNvPr>
          <p:cNvSpPr>
            <a:spLocks noGrp="1"/>
          </p:cNvSpPr>
          <p:nvPr>
            <p:ph type="subTitle" idx="1"/>
          </p:nvPr>
        </p:nvSpPr>
        <p:spPr>
          <a:xfrm>
            <a:off x="1524000" y="4002088"/>
            <a:ext cx="9144000" cy="1655762"/>
          </a:xfrm>
        </p:spPr>
        <p:txBody>
          <a:bodyPr/>
          <a:lstStyle/>
          <a:p>
            <a:r>
              <a:rPr lang="en-US" dirty="0"/>
              <a:t>G. </a:t>
            </a:r>
            <a:r>
              <a:rPr lang="en-US" dirty="0" err="1"/>
              <a:t>Falquet</a:t>
            </a:r>
            <a:endParaRPr lang="en-US" dirty="0"/>
          </a:p>
          <a:p>
            <a:endParaRPr lang="en-US" dirty="0"/>
          </a:p>
          <a:p>
            <a:r>
              <a:rPr lang="en-US" dirty="0"/>
              <a:t>CUI – </a:t>
            </a:r>
            <a:r>
              <a:rPr lang="en-US" dirty="0" err="1"/>
              <a:t>Université</a:t>
            </a:r>
            <a:r>
              <a:rPr lang="en-US" dirty="0"/>
              <a:t> de Genève</a:t>
            </a:r>
          </a:p>
        </p:txBody>
      </p:sp>
    </p:spTree>
    <p:extLst>
      <p:ext uri="{BB962C8B-B14F-4D97-AF65-F5344CB8AC3E}">
        <p14:creationId xmlns:p14="http://schemas.microsoft.com/office/powerpoint/2010/main" val="124555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B5AE-D980-D24E-8A8F-920133D6FC36}"/>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Knowledge, in philosophy (to know something)</a:t>
            </a:r>
            <a:endParaRPr lang="en-US" dirty="0">
              <a:effectLst/>
            </a:endParaRPr>
          </a:p>
          <a:p>
            <a:endParaRPr lang="en-US" dirty="0"/>
          </a:p>
        </p:txBody>
      </p:sp>
      <p:sp>
        <p:nvSpPr>
          <p:cNvPr id="3" name="Content Placeholder 2">
            <a:extLst>
              <a:ext uri="{FF2B5EF4-FFF2-40B4-BE49-F238E27FC236}">
                <a16:creationId xmlns:a16="http://schemas.microsoft.com/office/drawing/2014/main" id="{E3F33B08-67CE-4D4E-9B17-E12D0D81432B}"/>
              </a:ext>
            </a:extLst>
          </p:cNvPr>
          <p:cNvSpPr>
            <a:spLocks noGrp="1"/>
          </p:cNvSpPr>
          <p:nvPr>
            <p:ph idx="1"/>
          </p:nvPr>
        </p:nvSpPr>
        <p:spPr/>
        <p:txBody>
          <a:bodyPr/>
          <a:lstStyle/>
          <a:p>
            <a:pPr marL="0" indent="0">
              <a:buNone/>
            </a:pPr>
            <a:r>
              <a:rPr lang="en-US" dirty="0"/>
              <a:t>In philosophy: knowledge is "justified true belief." (Plato) </a:t>
            </a:r>
            <a:endParaRPr lang="en-US" dirty="0">
              <a:effectLst/>
            </a:endParaRPr>
          </a:p>
          <a:p>
            <a:pPr marL="0" indent="0">
              <a:buNone/>
            </a:pPr>
            <a:r>
              <a:rPr lang="en-US" dirty="0"/>
              <a:t>S knows that a proposition P is true if, and only if: </a:t>
            </a:r>
            <a:endParaRPr lang="en-US" dirty="0">
              <a:effectLst/>
            </a:endParaRPr>
          </a:p>
          <a:p>
            <a:pPr marL="914400" lvl="1" indent="-457200">
              <a:buFont typeface="+mj-lt"/>
              <a:buAutoNum type="arabicPeriod"/>
            </a:pPr>
            <a:r>
              <a:rPr lang="en-US" dirty="0"/>
              <a:t>P is true </a:t>
            </a:r>
            <a:endParaRPr lang="en-US" dirty="0">
              <a:effectLst/>
            </a:endParaRPr>
          </a:p>
          <a:p>
            <a:pPr marL="914400" lvl="1" indent="-457200">
              <a:buFont typeface="+mj-lt"/>
              <a:buAutoNum type="arabicPeriod"/>
            </a:pPr>
            <a:r>
              <a:rPr lang="en-US" dirty="0"/>
              <a:t>S believes that P is true, </a:t>
            </a:r>
            <a:endParaRPr lang="en-US" dirty="0">
              <a:effectLst/>
            </a:endParaRPr>
          </a:p>
          <a:p>
            <a:pPr marL="914400" lvl="1" indent="-457200">
              <a:buFont typeface="+mj-lt"/>
              <a:buAutoNum type="arabicPeriod"/>
            </a:pPr>
            <a:r>
              <a:rPr lang="en-US" dirty="0"/>
              <a:t>S is justified in believing that P is true</a:t>
            </a:r>
            <a:endParaRPr lang="en-US" dirty="0">
              <a:effectLst/>
            </a:endParaRPr>
          </a:p>
          <a:p>
            <a:pPr marL="0" indent="0">
              <a:buNone/>
            </a:pPr>
            <a:r>
              <a:rPr lang="en-US" dirty="0"/>
              <a:t>... challenged by Gettier's argument </a:t>
            </a:r>
            <a:endParaRPr lang="en-US" dirty="0">
              <a:effectLst/>
            </a:endParaRPr>
          </a:p>
          <a:p>
            <a:pPr marL="0" indent="0">
              <a:buNone/>
            </a:pPr>
            <a:r>
              <a:rPr lang="en-US" dirty="0"/>
              <a:t>... repaired by Nozick </a:t>
            </a:r>
            <a:endParaRPr lang="en-US" dirty="0">
              <a:effectLst/>
            </a:endParaRPr>
          </a:p>
          <a:p>
            <a:pPr marL="0" indent="0">
              <a:buNone/>
            </a:pPr>
            <a:r>
              <a:rPr lang="en-US" dirty="0"/>
              <a:t>... re-challenged ... </a:t>
            </a:r>
            <a:endParaRPr lang="en-US" dirty="0">
              <a:effectLst/>
            </a:endParaRPr>
          </a:p>
          <a:p>
            <a:endParaRPr lang="en-US" dirty="0"/>
          </a:p>
        </p:txBody>
      </p:sp>
    </p:spTree>
    <p:extLst>
      <p:ext uri="{BB962C8B-B14F-4D97-AF65-F5344CB8AC3E}">
        <p14:creationId xmlns:p14="http://schemas.microsoft.com/office/powerpoint/2010/main" val="123709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16BF-4472-4C4C-9282-7DB3073F54E3}"/>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Knowledge Representation</a:t>
            </a:r>
            <a:endParaRPr lang="en-US" dirty="0">
              <a:effectLst/>
            </a:endParaRPr>
          </a:p>
          <a:p>
            <a:endParaRPr lang="en-US" dirty="0"/>
          </a:p>
        </p:txBody>
      </p:sp>
      <p:sp>
        <p:nvSpPr>
          <p:cNvPr id="3" name="Content Placeholder 2">
            <a:extLst>
              <a:ext uri="{FF2B5EF4-FFF2-40B4-BE49-F238E27FC236}">
                <a16:creationId xmlns:a16="http://schemas.microsoft.com/office/drawing/2014/main" id="{BE2101D2-7C01-9941-8231-B93B302D89D4}"/>
              </a:ext>
            </a:extLst>
          </p:cNvPr>
          <p:cNvSpPr>
            <a:spLocks noGrp="1"/>
          </p:cNvSpPr>
          <p:nvPr>
            <p:ph idx="1"/>
          </p:nvPr>
        </p:nvSpPr>
        <p:spPr/>
        <p:txBody>
          <a:bodyPr/>
          <a:lstStyle/>
          <a:p>
            <a:pPr marL="0" indent="0">
              <a:buNone/>
            </a:pPr>
            <a:endParaRPr lang="en-US" dirty="0"/>
          </a:p>
          <a:p>
            <a:pPr marL="0" indent="0">
              <a:buNone/>
            </a:pPr>
            <a:r>
              <a:rPr lang="en-US" dirty="0"/>
              <a:t>The field of study concerned with using formal symbols to represent a set of propositions believed by some putative agent. (Brachman &amp; Levesque, 2004)</a:t>
            </a:r>
            <a:endParaRPr lang="en-US" dirty="0">
              <a:effectLst/>
            </a:endParaRPr>
          </a:p>
          <a:p>
            <a:endParaRPr lang="en-US" dirty="0"/>
          </a:p>
        </p:txBody>
      </p:sp>
    </p:spTree>
    <p:extLst>
      <p:ext uri="{BB962C8B-B14F-4D97-AF65-F5344CB8AC3E}">
        <p14:creationId xmlns:p14="http://schemas.microsoft.com/office/powerpoint/2010/main" val="270858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4E34-EB31-2B4F-9A02-163CB3696863}"/>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Knowledge representation</a:t>
            </a:r>
            <a:endParaRPr lang="en-US" dirty="0">
              <a:effectLst/>
            </a:endParaRPr>
          </a:p>
          <a:p>
            <a:endParaRPr lang="en-US" dirty="0"/>
          </a:p>
        </p:txBody>
      </p:sp>
      <p:sp>
        <p:nvSpPr>
          <p:cNvPr id="3" name="Content Placeholder 2">
            <a:extLst>
              <a:ext uri="{FF2B5EF4-FFF2-40B4-BE49-F238E27FC236}">
                <a16:creationId xmlns:a16="http://schemas.microsoft.com/office/drawing/2014/main" id="{F164D761-D90F-014F-B8CB-5C6D0E8F7585}"/>
              </a:ext>
            </a:extLst>
          </p:cNvPr>
          <p:cNvSpPr>
            <a:spLocks noGrp="1"/>
          </p:cNvSpPr>
          <p:nvPr>
            <p:ph idx="1"/>
          </p:nvPr>
        </p:nvSpPr>
        <p:spPr/>
        <p:txBody>
          <a:bodyPr/>
          <a:lstStyle/>
          <a:p>
            <a:pPr marL="0" indent="0">
              <a:buNone/>
            </a:pPr>
            <a:r>
              <a:rPr lang="en-US" dirty="0"/>
              <a:t>Defined by its roles (Davis, </a:t>
            </a:r>
            <a:r>
              <a:rPr lang="en-US" dirty="0" err="1"/>
              <a:t>Shrobe</a:t>
            </a:r>
            <a:r>
              <a:rPr lang="en-US" dirty="0"/>
              <a:t>, and </a:t>
            </a:r>
            <a:r>
              <a:rPr lang="en-US" dirty="0" err="1"/>
              <a:t>Szolovits</a:t>
            </a:r>
            <a:r>
              <a:rPr lang="en-US" dirty="0"/>
              <a:t>, 1993)</a:t>
            </a:r>
          </a:p>
          <a:p>
            <a:pPr marL="0" indent="0">
              <a:buNone/>
            </a:pPr>
            <a:endParaRPr lang="en-US" dirty="0">
              <a:effectLst/>
            </a:endParaRPr>
          </a:p>
          <a:p>
            <a:pPr marL="914400" lvl="1" indent="-457200">
              <a:buFont typeface="+mj-lt"/>
              <a:buAutoNum type="arabicPeriod"/>
            </a:pPr>
            <a:r>
              <a:rPr lang="en-US" dirty="0"/>
              <a:t>a surrogate</a:t>
            </a:r>
          </a:p>
          <a:p>
            <a:pPr marL="1371600" lvl="3" indent="0">
              <a:buNone/>
            </a:pPr>
            <a:r>
              <a:rPr lang="en-US" dirty="0">
                <a:effectLst/>
              </a:rPr>
              <a:t>-- replaces real knowledge</a:t>
            </a:r>
          </a:p>
          <a:p>
            <a:pPr marL="914400" lvl="1" indent="-457200">
              <a:buFont typeface="+mj-lt"/>
              <a:buAutoNum type="arabicPeriod"/>
            </a:pPr>
            <a:r>
              <a:rPr lang="en-US" dirty="0"/>
              <a:t>a set of “ontological commitments”</a:t>
            </a:r>
          </a:p>
          <a:p>
            <a:pPr marL="1371600" lvl="3" indent="0">
              <a:buNone/>
            </a:pPr>
            <a:r>
              <a:rPr lang="en-US" dirty="0">
                <a:effectLst/>
              </a:rPr>
              <a:t>-- a view of the world</a:t>
            </a:r>
          </a:p>
          <a:p>
            <a:pPr marL="914400" lvl="1" indent="-457200">
              <a:buFont typeface="+mj-lt"/>
              <a:buAutoNum type="arabicPeriod"/>
            </a:pPr>
            <a:r>
              <a:rPr lang="en-US" dirty="0"/>
              <a:t>a fragmentary theory of intelligent reasoning</a:t>
            </a:r>
          </a:p>
          <a:p>
            <a:pPr marL="1371600" lvl="3" indent="0">
              <a:buNone/>
            </a:pPr>
            <a:r>
              <a:rPr lang="en-US" dirty="0">
                <a:effectLst/>
              </a:rPr>
              <a:t>-- logical, psychological, biological theory</a:t>
            </a:r>
          </a:p>
          <a:p>
            <a:pPr marL="914400" lvl="1" indent="-457200">
              <a:buFont typeface="+mj-lt"/>
              <a:buAutoNum type="arabicPeriod"/>
            </a:pPr>
            <a:r>
              <a:rPr lang="en-US" dirty="0"/>
              <a:t>a medium for efficient computation </a:t>
            </a:r>
            <a:endParaRPr lang="en-US" dirty="0">
              <a:effectLst/>
            </a:endParaRPr>
          </a:p>
          <a:p>
            <a:pPr marL="914400" lvl="1" indent="-457200">
              <a:buFont typeface="+mj-lt"/>
              <a:buAutoNum type="arabicPeriod"/>
            </a:pPr>
            <a:r>
              <a:rPr lang="en-US" dirty="0"/>
              <a:t>a medium of human expression </a:t>
            </a:r>
            <a:endParaRPr lang="en-US" dirty="0">
              <a:effectLst/>
            </a:endParaRPr>
          </a:p>
          <a:p>
            <a:endParaRPr lang="en-US" dirty="0"/>
          </a:p>
        </p:txBody>
      </p:sp>
    </p:spTree>
    <p:extLst>
      <p:ext uri="{BB962C8B-B14F-4D97-AF65-F5344CB8AC3E}">
        <p14:creationId xmlns:p14="http://schemas.microsoft.com/office/powerpoint/2010/main" val="253452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51C5-F953-4949-B25F-6BAAF32E1333}"/>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Logical Pluralism</a:t>
            </a:r>
            <a:endParaRPr lang="en-US" dirty="0">
              <a:effectLst/>
            </a:endParaRPr>
          </a:p>
          <a:p>
            <a:endParaRPr lang="en-US" dirty="0"/>
          </a:p>
        </p:txBody>
      </p:sp>
      <p:sp>
        <p:nvSpPr>
          <p:cNvPr id="3" name="Content Placeholder 2">
            <a:extLst>
              <a:ext uri="{FF2B5EF4-FFF2-40B4-BE49-F238E27FC236}">
                <a16:creationId xmlns:a16="http://schemas.microsoft.com/office/drawing/2014/main" id="{7218A3F3-C52C-7945-A5E4-130414F0D54F}"/>
              </a:ext>
            </a:extLst>
          </p:cNvPr>
          <p:cNvSpPr>
            <a:spLocks noGrp="1"/>
          </p:cNvSpPr>
          <p:nvPr>
            <p:ph idx="1"/>
          </p:nvPr>
        </p:nvSpPr>
        <p:spPr>
          <a:xfrm>
            <a:off x="838200" y="1825625"/>
            <a:ext cx="10515600" cy="4351338"/>
          </a:xfrm>
        </p:spPr>
        <p:txBody>
          <a:bodyPr/>
          <a:lstStyle/>
          <a:p>
            <a:pPr marL="0" indent="0">
              <a:buNone/>
            </a:pPr>
            <a:r>
              <a:rPr lang="en-US" dirty="0"/>
              <a:t>Logical Pluralism and Syntactic Heterogeneity (or plurality) of ontology languages is thus clearly an important issue, (</a:t>
            </a:r>
            <a:r>
              <a:rPr lang="en-US" dirty="0" err="1"/>
              <a:t>Kutz</a:t>
            </a:r>
            <a:r>
              <a:rPr lang="en-US" dirty="0"/>
              <a:t> &amp; al., 2010)</a:t>
            </a:r>
            <a:endParaRPr lang="en-US" dirty="0">
              <a:effectLst/>
            </a:endParaRPr>
          </a:p>
          <a:p>
            <a:pPr marL="0" indent="0">
              <a:buNone/>
            </a:pPr>
            <a:r>
              <a:rPr lang="en-US" dirty="0"/>
              <a:t>Carnap, in ‘Die </a:t>
            </a:r>
            <a:r>
              <a:rPr lang="en-US" dirty="0" err="1"/>
              <a:t>logische</a:t>
            </a:r>
            <a:r>
              <a:rPr lang="en-US" dirty="0"/>
              <a:t> Syntax der </a:t>
            </a:r>
            <a:r>
              <a:rPr lang="en-US" dirty="0" err="1"/>
              <a:t>Sprache</a:t>
            </a:r>
            <a:r>
              <a:rPr lang="en-US" dirty="0"/>
              <a:t>’[35, Sect. 17], famously put forward his principle of logical tolerance as follows: </a:t>
            </a:r>
            <a:endParaRPr lang="en-US" dirty="0">
              <a:effectLst/>
            </a:endParaRPr>
          </a:p>
          <a:p>
            <a:pPr marL="457200" lvl="1" indent="0">
              <a:buNone/>
            </a:pPr>
            <a:endParaRPr lang="en-US" dirty="0"/>
          </a:p>
          <a:p>
            <a:pPr marL="457200" lvl="1" indent="0">
              <a:buNone/>
            </a:pPr>
            <a:r>
              <a:rPr lang="en-US" dirty="0"/>
              <a:t>It is not our business to set up prohibitions, but to arrive at conventions. [. . . ] In logic there are no morals. Everyone is at liberty to build up his own logic, i.e. his own language, as he wishes. All that is required of him is that, if he wishes to discuss it, he must state his methods clearly, and give syntactical rules instead of philosophical arguments.</a:t>
            </a:r>
            <a:endParaRPr lang="en-US" dirty="0">
              <a:effectLst/>
            </a:endParaRPr>
          </a:p>
          <a:p>
            <a:endParaRPr lang="en-US" dirty="0"/>
          </a:p>
          <a:p>
            <a:pPr marL="0" indent="0">
              <a:buNone/>
            </a:pPr>
            <a:r>
              <a:rPr lang="en-US" dirty="0"/>
              <a:t>⇒ several languages/logics to "fully" describe some reality</a:t>
            </a:r>
          </a:p>
        </p:txBody>
      </p:sp>
    </p:spTree>
    <p:extLst>
      <p:ext uri="{BB962C8B-B14F-4D97-AF65-F5344CB8AC3E}">
        <p14:creationId xmlns:p14="http://schemas.microsoft.com/office/powerpoint/2010/main" val="78037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8A55-0B81-2D62-553E-F1D7824A2C0D}"/>
              </a:ext>
            </a:extLst>
          </p:cNvPr>
          <p:cNvSpPr>
            <a:spLocks noGrp="1"/>
          </p:cNvSpPr>
          <p:nvPr>
            <p:ph type="title"/>
          </p:nvPr>
        </p:nvSpPr>
        <p:spPr>
          <a:xfrm>
            <a:off x="838200" y="365125"/>
            <a:ext cx="10515600" cy="438439"/>
          </a:xfrm>
        </p:spPr>
        <p:txBody>
          <a:bodyPr/>
          <a:lstStyle/>
          <a:p>
            <a:endParaRPr lang="en-CH" dirty="0"/>
          </a:p>
        </p:txBody>
      </p:sp>
      <p:sp>
        <p:nvSpPr>
          <p:cNvPr id="3" name="Content Placeholder 2">
            <a:extLst>
              <a:ext uri="{FF2B5EF4-FFF2-40B4-BE49-F238E27FC236}">
                <a16:creationId xmlns:a16="http://schemas.microsoft.com/office/drawing/2014/main" id="{C9F4649B-9DD4-C465-2BA9-DB6072BBDD6D}"/>
              </a:ext>
            </a:extLst>
          </p:cNvPr>
          <p:cNvSpPr>
            <a:spLocks noGrp="1"/>
          </p:cNvSpPr>
          <p:nvPr>
            <p:ph idx="1"/>
          </p:nvPr>
        </p:nvSpPr>
        <p:spPr>
          <a:xfrm>
            <a:off x="838200" y="955964"/>
            <a:ext cx="10515600" cy="5220999"/>
          </a:xfrm>
        </p:spPr>
        <p:txBody>
          <a:bodyPr>
            <a:normAutofit/>
          </a:bodyPr>
          <a:lstStyle/>
          <a:p>
            <a:r>
              <a:rPr lang="en-GB" sz="1800" dirty="0"/>
              <a:t>Modal Logics</a:t>
            </a:r>
            <a:endParaRPr lang="en-GB" sz="1800" dirty="0">
              <a:effectLst/>
            </a:endParaRPr>
          </a:p>
          <a:p>
            <a:r>
              <a:rPr lang="en-GB" sz="1800" dirty="0"/>
              <a:t>First-order Logic</a:t>
            </a:r>
          </a:p>
          <a:p>
            <a:r>
              <a:rPr lang="en-GB" sz="1800" dirty="0"/>
              <a:t>Many-sorted First-order Logic.</a:t>
            </a:r>
          </a:p>
          <a:p>
            <a:r>
              <a:rPr lang="en-GB" sz="1800" dirty="0"/>
              <a:t>Common Logic.</a:t>
            </a:r>
          </a:p>
          <a:p>
            <a:r>
              <a:rPr lang="en-GB" sz="1800" dirty="0"/>
              <a:t>Relational Schemes.</a:t>
            </a:r>
          </a:p>
          <a:p>
            <a:r>
              <a:rPr lang="en-GB" sz="1800" dirty="0"/>
              <a:t>Description Logics</a:t>
            </a:r>
          </a:p>
          <a:p>
            <a:r>
              <a:rPr lang="en-GB" sz="1800" dirty="0"/>
              <a:t>Higher-Order Logics.</a:t>
            </a:r>
          </a:p>
          <a:p>
            <a:r>
              <a:rPr lang="en-GB" sz="1800" dirty="0">
                <a:effectLst/>
              </a:rPr>
              <a:t>Temporal logic </a:t>
            </a:r>
          </a:p>
          <a:p>
            <a:r>
              <a:rPr lang="en-GB" sz="1800" dirty="0">
                <a:effectLst/>
              </a:rPr>
              <a:t>Interval temporal logic</a:t>
            </a:r>
          </a:p>
          <a:p>
            <a:r>
              <a:rPr lang="en-GB" sz="1800" dirty="0">
                <a:effectLst/>
              </a:rPr>
              <a:t>Epistemic logic </a:t>
            </a:r>
          </a:p>
          <a:p>
            <a:r>
              <a:rPr lang="en-GB" sz="1800" dirty="0">
                <a:effectLst/>
              </a:rPr>
              <a:t>Dynamic logic </a:t>
            </a:r>
          </a:p>
          <a:p>
            <a:r>
              <a:rPr lang="en-GB" sz="1800" dirty="0">
                <a:effectLst/>
              </a:rPr>
              <a:t>Description logic</a:t>
            </a:r>
            <a:endParaRPr lang="en-GB" sz="1800" dirty="0"/>
          </a:p>
          <a:p>
            <a:r>
              <a:rPr lang="en-GB" sz="1800" dirty="0">
                <a:effectLst/>
              </a:rPr>
              <a:t>Spatial logic</a:t>
            </a:r>
            <a:endParaRPr lang="en-GB" sz="1800" dirty="0"/>
          </a:p>
          <a:p>
            <a:r>
              <a:rPr lang="en-GB" sz="1800" dirty="0">
                <a:effectLst/>
              </a:rPr>
              <a:t>Intuitionistic logic </a:t>
            </a:r>
          </a:p>
          <a:p>
            <a:endParaRPr lang="en-CH" sz="1800" dirty="0"/>
          </a:p>
        </p:txBody>
      </p:sp>
    </p:spTree>
    <p:extLst>
      <p:ext uri="{BB962C8B-B14F-4D97-AF65-F5344CB8AC3E}">
        <p14:creationId xmlns:p14="http://schemas.microsoft.com/office/powerpoint/2010/main" val="227119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D810-7073-FF44-966E-8C2851CA9F2C}"/>
              </a:ext>
            </a:extLst>
          </p:cNvPr>
          <p:cNvSpPr>
            <a:spLocks noGrp="1"/>
          </p:cNvSpPr>
          <p:nvPr>
            <p:ph type="title"/>
          </p:nvPr>
        </p:nvSpPr>
        <p:spPr/>
        <p:txBody>
          <a:bodyPr/>
          <a:lstStyle/>
          <a:p>
            <a:r>
              <a:rPr lang="en-US" dirty="0"/>
              <a:t>Knowledge organization systems</a:t>
            </a:r>
          </a:p>
        </p:txBody>
      </p:sp>
      <p:sp>
        <p:nvSpPr>
          <p:cNvPr id="3" name="Content Placeholder 2">
            <a:extLst>
              <a:ext uri="{FF2B5EF4-FFF2-40B4-BE49-F238E27FC236}">
                <a16:creationId xmlns:a16="http://schemas.microsoft.com/office/drawing/2014/main" id="{06C03832-8302-1E4F-A6B0-4879753B98BE}"/>
              </a:ext>
            </a:extLst>
          </p:cNvPr>
          <p:cNvSpPr>
            <a:spLocks noGrp="1"/>
          </p:cNvSpPr>
          <p:nvPr>
            <p:ph idx="1"/>
          </p:nvPr>
        </p:nvSpPr>
        <p:spPr/>
        <p:txBody>
          <a:bodyPr/>
          <a:lstStyle/>
          <a:p>
            <a:pPr marL="0" indent="0">
              <a:buNone/>
            </a:pPr>
            <a:r>
              <a:rPr lang="en-US" dirty="0"/>
              <a:t>Schemes for organizing knowledge representation elements</a:t>
            </a:r>
          </a:p>
          <a:p>
            <a:endParaRPr lang="en-US" dirty="0"/>
          </a:p>
          <a:p>
            <a:pPr lvl="1"/>
            <a:r>
              <a:rPr lang="en-US" dirty="0"/>
              <a:t>thesauri</a:t>
            </a:r>
          </a:p>
          <a:p>
            <a:pPr lvl="1"/>
            <a:r>
              <a:rPr lang="en-US" dirty="0"/>
              <a:t>terminologies</a:t>
            </a:r>
          </a:p>
          <a:p>
            <a:pPr lvl="1"/>
            <a:r>
              <a:rPr lang="en-US" dirty="0"/>
              <a:t>ontologies</a:t>
            </a:r>
          </a:p>
          <a:p>
            <a:pPr lvl="1"/>
            <a:r>
              <a:rPr lang="en-US" dirty="0"/>
              <a:t>knowledge graphs</a:t>
            </a:r>
          </a:p>
          <a:p>
            <a:pPr lvl="1"/>
            <a:r>
              <a:rPr lang="en-US" dirty="0"/>
              <a:t>…</a:t>
            </a:r>
          </a:p>
        </p:txBody>
      </p:sp>
    </p:spTree>
    <p:extLst>
      <p:ext uri="{BB962C8B-B14F-4D97-AF65-F5344CB8AC3E}">
        <p14:creationId xmlns:p14="http://schemas.microsoft.com/office/powerpoint/2010/main" val="12411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F7FA-2806-324E-855B-FBCAA1B2A250}"/>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effectLst/>
              </a:rPr>
              <a:t> </a:t>
            </a:r>
            <a:r>
              <a:rPr lang="en-US" sz="3600" kern="1200" dirty="0">
                <a:solidFill>
                  <a:srgbClr val="0070C0"/>
                </a:solidFill>
                <a:effectLst/>
                <a:latin typeface="+mj-lt"/>
                <a:ea typeface="+mj-ea"/>
                <a:cs typeface="+mj-cs"/>
              </a:rPr>
              <a:t>References</a:t>
            </a:r>
            <a:endParaRPr lang="en-US" dirty="0"/>
          </a:p>
        </p:txBody>
      </p:sp>
      <p:sp>
        <p:nvSpPr>
          <p:cNvPr id="3" name="Content Placeholder 2">
            <a:extLst>
              <a:ext uri="{FF2B5EF4-FFF2-40B4-BE49-F238E27FC236}">
                <a16:creationId xmlns:a16="http://schemas.microsoft.com/office/drawing/2014/main" id="{92D868A2-910A-964C-91DD-55AF398C8B91}"/>
              </a:ext>
            </a:extLst>
          </p:cNvPr>
          <p:cNvSpPr>
            <a:spLocks noGrp="1"/>
          </p:cNvSpPr>
          <p:nvPr>
            <p:ph idx="1"/>
          </p:nvPr>
        </p:nvSpPr>
        <p:spPr/>
        <p:txBody>
          <a:bodyPr/>
          <a:lstStyle/>
          <a:p>
            <a:r>
              <a:rPr lang="en-US" sz="2200" kern="1200" dirty="0">
                <a:solidFill>
                  <a:schemeClr val="tx1"/>
                </a:solidFill>
                <a:effectLst/>
                <a:latin typeface="LM Sans 10" pitchFamily="2" charset="77"/>
                <a:ea typeface="+mn-ea"/>
                <a:cs typeface="+mn-cs"/>
              </a:rPr>
              <a:t>Feigenbaum, E. A.; </a:t>
            </a:r>
            <a:r>
              <a:rPr lang="en-US" sz="2200" kern="1200" dirty="0" err="1">
                <a:solidFill>
                  <a:schemeClr val="tx1"/>
                </a:solidFill>
                <a:effectLst/>
                <a:latin typeface="LM Sans 10" pitchFamily="2" charset="77"/>
                <a:ea typeface="+mn-ea"/>
                <a:cs typeface="+mn-cs"/>
              </a:rPr>
              <a:t>McCorduck</a:t>
            </a:r>
            <a:r>
              <a:rPr lang="en-US" sz="2200" kern="1200" dirty="0">
                <a:solidFill>
                  <a:schemeClr val="tx1"/>
                </a:solidFill>
                <a:effectLst/>
                <a:latin typeface="LM Sans 10" pitchFamily="2" charset="77"/>
                <a:ea typeface="+mn-ea"/>
                <a:cs typeface="+mn-cs"/>
              </a:rPr>
              <a:t>, P. (1983), The fifth generation (1st ed.), Reading, MA: Addison-Wesley, ISBN 978-0-201-11519-2, OCLC 9324691</a:t>
            </a:r>
            <a:endParaRPr lang="en-US" dirty="0">
              <a:effectLst/>
            </a:endParaRPr>
          </a:p>
          <a:p>
            <a:r>
              <a:rPr lang="en-US" sz="2200" kern="1200" dirty="0">
                <a:solidFill>
                  <a:schemeClr val="tx1"/>
                </a:solidFill>
                <a:effectLst/>
                <a:latin typeface="LM Sans 10" pitchFamily="2" charset="77"/>
                <a:ea typeface="+mn-ea"/>
                <a:cs typeface="+mn-cs"/>
              </a:rPr>
              <a:t>Brachman, R., Levesque, H. (2004) Knowledge Representation and Reasoning. Morgan Kaufmann Series in Artificial Intelligence. </a:t>
            </a:r>
            <a:endParaRPr lang="en-US" dirty="0">
              <a:effectLst/>
            </a:endParaRPr>
          </a:p>
          <a:p>
            <a:r>
              <a:rPr lang="en-US" sz="2200" kern="1200" dirty="0">
                <a:solidFill>
                  <a:schemeClr val="tx1"/>
                </a:solidFill>
                <a:effectLst/>
                <a:latin typeface="LM Sans 10" pitchFamily="2" charset="77"/>
                <a:ea typeface="+mn-ea"/>
                <a:cs typeface="+mn-cs"/>
              </a:rPr>
              <a:t>Davis, R., </a:t>
            </a:r>
            <a:r>
              <a:rPr lang="en-US" sz="2200" kern="1200" dirty="0" err="1">
                <a:solidFill>
                  <a:schemeClr val="tx1"/>
                </a:solidFill>
                <a:effectLst/>
                <a:latin typeface="LM Sans 10" pitchFamily="2" charset="77"/>
                <a:ea typeface="+mn-ea"/>
                <a:cs typeface="+mn-cs"/>
              </a:rPr>
              <a:t>Shrobe</a:t>
            </a:r>
            <a:r>
              <a:rPr lang="en-US" sz="2200" kern="1200" dirty="0">
                <a:solidFill>
                  <a:schemeClr val="tx1"/>
                </a:solidFill>
                <a:effectLst/>
                <a:latin typeface="LM Sans 10" pitchFamily="2" charset="77"/>
                <a:ea typeface="+mn-ea"/>
                <a:cs typeface="+mn-cs"/>
              </a:rPr>
              <a:t>, H., </a:t>
            </a:r>
            <a:r>
              <a:rPr lang="en-US" sz="2200" kern="1200" dirty="0" err="1">
                <a:solidFill>
                  <a:schemeClr val="tx1"/>
                </a:solidFill>
                <a:effectLst/>
                <a:latin typeface="LM Sans 10" pitchFamily="2" charset="77"/>
                <a:ea typeface="+mn-ea"/>
                <a:cs typeface="+mn-cs"/>
              </a:rPr>
              <a:t>Szolovits</a:t>
            </a:r>
            <a:r>
              <a:rPr lang="en-US" sz="2200" kern="1200" dirty="0">
                <a:solidFill>
                  <a:schemeClr val="tx1"/>
                </a:solidFill>
                <a:effectLst/>
                <a:latin typeface="LM Sans 10" pitchFamily="2" charset="77"/>
                <a:ea typeface="+mn-ea"/>
                <a:cs typeface="+mn-cs"/>
              </a:rPr>
              <a:t>, P. (1993). What is a Knowledge Representation? AI Magazine, 14(1):17-33, 1993. </a:t>
            </a:r>
            <a:endParaRPr lang="en-US" dirty="0">
              <a:effectLst/>
            </a:endParaRPr>
          </a:p>
          <a:p>
            <a:r>
              <a:rPr lang="en-US" sz="2200" kern="1200" dirty="0" err="1">
                <a:solidFill>
                  <a:schemeClr val="tx1"/>
                </a:solidFill>
                <a:effectLst/>
                <a:latin typeface="LM Sans 10" pitchFamily="2" charset="77"/>
                <a:ea typeface="+mn-ea"/>
                <a:cs typeface="+mn-cs"/>
              </a:rPr>
              <a:t>Kutz</a:t>
            </a:r>
            <a:r>
              <a:rPr lang="en-US" sz="2200" kern="1200" dirty="0">
                <a:solidFill>
                  <a:schemeClr val="tx1"/>
                </a:solidFill>
                <a:effectLst/>
                <a:latin typeface="LM Sans 10" pitchFamily="2" charset="77"/>
                <a:ea typeface="+mn-ea"/>
                <a:cs typeface="+mn-cs"/>
              </a:rPr>
              <a:t>, O., </a:t>
            </a:r>
            <a:r>
              <a:rPr lang="en-US" sz="2200" kern="1200" dirty="0" err="1">
                <a:solidFill>
                  <a:schemeClr val="tx1"/>
                </a:solidFill>
                <a:effectLst/>
                <a:latin typeface="LM Sans 10" pitchFamily="2" charset="77"/>
                <a:ea typeface="+mn-ea"/>
                <a:cs typeface="+mn-cs"/>
              </a:rPr>
              <a:t>Mossakowski</a:t>
            </a:r>
            <a:r>
              <a:rPr lang="en-US" sz="2200" kern="1200" dirty="0">
                <a:solidFill>
                  <a:schemeClr val="tx1"/>
                </a:solidFill>
                <a:effectLst/>
                <a:latin typeface="LM Sans 10" pitchFamily="2" charset="77"/>
                <a:ea typeface="+mn-ea"/>
                <a:cs typeface="+mn-cs"/>
              </a:rPr>
              <a:t>, T., &amp; </a:t>
            </a:r>
            <a:r>
              <a:rPr lang="en-US" sz="2200" kern="1200" dirty="0" err="1">
                <a:solidFill>
                  <a:schemeClr val="tx1"/>
                </a:solidFill>
                <a:effectLst/>
                <a:latin typeface="LM Sans 10" pitchFamily="2" charset="77"/>
                <a:ea typeface="+mn-ea"/>
                <a:cs typeface="+mn-cs"/>
              </a:rPr>
              <a:t>Lücke</a:t>
            </a:r>
            <a:r>
              <a:rPr lang="en-US" sz="2200" kern="1200" dirty="0">
                <a:solidFill>
                  <a:schemeClr val="tx1"/>
                </a:solidFill>
                <a:effectLst/>
                <a:latin typeface="LM Sans 10" pitchFamily="2" charset="77"/>
                <a:ea typeface="+mn-ea"/>
                <a:cs typeface="+mn-cs"/>
              </a:rPr>
              <a:t>, D. (2010). Carnap, Goguen, and the </a:t>
            </a:r>
            <a:r>
              <a:rPr lang="en-US" sz="2200" kern="1200" dirty="0" err="1">
                <a:solidFill>
                  <a:schemeClr val="tx1"/>
                </a:solidFill>
                <a:effectLst/>
                <a:latin typeface="LM Sans 10" pitchFamily="2" charset="77"/>
                <a:ea typeface="+mn-ea"/>
                <a:cs typeface="+mn-cs"/>
              </a:rPr>
              <a:t>Hyperontologies</a:t>
            </a:r>
            <a:r>
              <a:rPr lang="en-US" sz="2200" kern="1200" dirty="0">
                <a:solidFill>
                  <a:schemeClr val="tx1"/>
                </a:solidFill>
                <a:effectLst/>
                <a:latin typeface="LM Sans 10" pitchFamily="2" charset="77"/>
                <a:ea typeface="+mn-ea"/>
                <a:cs typeface="+mn-cs"/>
              </a:rPr>
              <a:t>: Logical Pluralism and Heterogeneous Structuring in Ontology Design. </a:t>
            </a:r>
            <a:r>
              <a:rPr lang="en-US" sz="2200" kern="1200" dirty="0" err="1">
                <a:solidFill>
                  <a:schemeClr val="tx1"/>
                </a:solidFill>
                <a:effectLst/>
                <a:latin typeface="LM Sans 10" pitchFamily="2" charset="77"/>
                <a:ea typeface="+mn-ea"/>
                <a:cs typeface="+mn-cs"/>
              </a:rPr>
              <a:t>Logica</a:t>
            </a:r>
            <a:r>
              <a:rPr lang="en-US" sz="2200" kern="1200" dirty="0">
                <a:solidFill>
                  <a:schemeClr val="tx1"/>
                </a:solidFill>
                <a:effectLst/>
                <a:latin typeface="LM Sans 10" pitchFamily="2" charset="77"/>
                <a:ea typeface="+mn-ea"/>
                <a:cs typeface="+mn-cs"/>
              </a:rPr>
              <a:t> Universalis, pp. 255-333. Retrieved from http://</a:t>
            </a:r>
            <a:r>
              <a:rPr lang="en-US" sz="2200" kern="1200" dirty="0" err="1">
                <a:solidFill>
                  <a:schemeClr val="tx1"/>
                </a:solidFill>
                <a:effectLst/>
                <a:latin typeface="LM Sans 10" pitchFamily="2" charset="77"/>
                <a:ea typeface="+mn-ea"/>
                <a:cs typeface="+mn-cs"/>
              </a:rPr>
              <a:t>www.informatik.uni-bremen.de</a:t>
            </a:r>
            <a:r>
              <a:rPr lang="en-US" sz="2200" kern="1200" dirty="0">
                <a:solidFill>
                  <a:schemeClr val="tx1"/>
                </a:solidFill>
                <a:effectLst/>
                <a:latin typeface="LM Sans 10" pitchFamily="2" charset="77"/>
                <a:ea typeface="+mn-ea"/>
                <a:cs typeface="+mn-cs"/>
              </a:rPr>
              <a:t>/~till/papers/</a:t>
            </a:r>
            <a:r>
              <a:rPr lang="en-US" sz="2200" kern="1200" dirty="0" err="1">
                <a:solidFill>
                  <a:schemeClr val="tx1"/>
                </a:solidFill>
                <a:effectLst/>
                <a:latin typeface="LM Sans 10" pitchFamily="2" charset="77"/>
                <a:ea typeface="+mn-ea"/>
                <a:cs typeface="+mn-cs"/>
              </a:rPr>
              <a:t>Hyperontology.pdf</a:t>
            </a:r>
            <a:endParaRPr lang="en-US" dirty="0">
              <a:effectLst/>
            </a:endParaRPr>
          </a:p>
          <a:p>
            <a:r>
              <a:rPr lang="en-US" sz="2200" kern="1200" dirty="0" err="1">
                <a:solidFill>
                  <a:schemeClr val="tx1"/>
                </a:solidFill>
                <a:effectLst/>
                <a:latin typeface="LM Sans 10" pitchFamily="2" charset="77"/>
                <a:ea typeface="+mn-ea"/>
                <a:cs typeface="+mn-cs"/>
              </a:rPr>
              <a:t>Tergan</a:t>
            </a:r>
            <a:r>
              <a:rPr lang="en-US" sz="2200" kern="1200" dirty="0">
                <a:solidFill>
                  <a:schemeClr val="tx1"/>
                </a:solidFill>
                <a:effectLst/>
                <a:latin typeface="LM Sans 10" pitchFamily="2" charset="77"/>
                <a:ea typeface="+mn-ea"/>
                <a:cs typeface="+mn-cs"/>
              </a:rPr>
              <a:t>, S.-O., Keller, T. (1998) Knowledge and Information Visualization. LNCS 3426, Springer.</a:t>
            </a:r>
            <a:endParaRPr lang="en-US" dirty="0">
              <a:effectLst/>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effectLst/>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effectLst/>
            </a:endParaRPr>
          </a:p>
          <a:p>
            <a:endParaRPr lang="en-US" dirty="0"/>
          </a:p>
        </p:txBody>
      </p:sp>
    </p:spTree>
    <p:extLst>
      <p:ext uri="{BB962C8B-B14F-4D97-AF65-F5344CB8AC3E}">
        <p14:creationId xmlns:p14="http://schemas.microsoft.com/office/powerpoint/2010/main" val="417106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8581-099F-F145-9356-4F733E4ACF14}"/>
              </a:ext>
            </a:extLst>
          </p:cNvPr>
          <p:cNvSpPr>
            <a:spLocks noGrp="1"/>
          </p:cNvSpPr>
          <p:nvPr>
            <p:ph type="ctrTitle"/>
          </p:nvPr>
        </p:nvSpPr>
        <p:spPr/>
        <p:txBody>
          <a:bodyPr>
            <a:normAutofit/>
          </a:bodyPr>
          <a:lstStyle/>
          <a:p>
            <a:pPr algn="l"/>
            <a:r>
              <a:rPr lang="en-US" sz="4800" dirty="0"/>
              <a:t>Thesauri and SKOS</a:t>
            </a:r>
          </a:p>
        </p:txBody>
      </p:sp>
      <p:sp>
        <p:nvSpPr>
          <p:cNvPr id="3" name="Subtitle 2">
            <a:extLst>
              <a:ext uri="{FF2B5EF4-FFF2-40B4-BE49-F238E27FC236}">
                <a16:creationId xmlns:a16="http://schemas.microsoft.com/office/drawing/2014/main" id="{D55AAFDF-7FB5-E447-8F44-C103D94F7BE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0563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634B-344D-6E44-A615-0632C4085A52}"/>
              </a:ext>
            </a:extLst>
          </p:cNvPr>
          <p:cNvSpPr>
            <a:spLocks noGrp="1"/>
          </p:cNvSpPr>
          <p:nvPr>
            <p:ph type="title"/>
          </p:nvPr>
        </p:nvSpPr>
        <p:spPr/>
        <p:txBody>
          <a:bodyPr/>
          <a:lstStyle/>
          <a:p>
            <a:r>
              <a:rPr lang="en-US" dirty="0"/>
              <a:t>Thesaurus</a:t>
            </a:r>
          </a:p>
        </p:txBody>
      </p:sp>
      <p:sp>
        <p:nvSpPr>
          <p:cNvPr id="3" name="Content Placeholder 2">
            <a:extLst>
              <a:ext uri="{FF2B5EF4-FFF2-40B4-BE49-F238E27FC236}">
                <a16:creationId xmlns:a16="http://schemas.microsoft.com/office/drawing/2014/main" id="{E8BF36B1-EBC1-8B4F-A6A6-0C84B68B3317}"/>
              </a:ext>
            </a:extLst>
          </p:cNvPr>
          <p:cNvSpPr>
            <a:spLocks noGrp="1"/>
          </p:cNvSpPr>
          <p:nvPr>
            <p:ph idx="1"/>
          </p:nvPr>
        </p:nvSpPr>
        <p:spPr/>
        <p:txBody>
          <a:bodyPr/>
          <a:lstStyle/>
          <a:p>
            <a:pPr marL="0" indent="0">
              <a:buNone/>
            </a:pPr>
            <a:r>
              <a:rPr lang="en-US" dirty="0"/>
              <a:t>Organized list of controlled and normalized terms that represent the concepts of a knowledge domain. Relations replace definitions</a:t>
            </a:r>
            <a:endParaRPr lang="en-US" dirty="0">
              <a:effectLst/>
            </a:endParaRPr>
          </a:p>
          <a:p>
            <a:pPr marL="0" indent="0">
              <a:buNone/>
            </a:pPr>
            <a:r>
              <a:rPr lang="en-US" dirty="0"/>
              <a:t>Main use : indexing document corpora with a </a:t>
            </a:r>
            <a:r>
              <a:rPr lang="en-US" b="1" dirty="0"/>
              <a:t>controlled vocabulary</a:t>
            </a:r>
            <a:endParaRPr lang="en-US" dirty="0">
              <a:effectLst/>
            </a:endParaRPr>
          </a:p>
          <a:p>
            <a:pPr marL="0" indent="0">
              <a:buNone/>
            </a:pPr>
            <a:r>
              <a:rPr lang="en-US" dirty="0"/>
              <a:t>3 types of terms : </a:t>
            </a:r>
            <a:endParaRPr lang="en-US" dirty="0">
              <a:effectLst/>
            </a:endParaRPr>
          </a:p>
          <a:p>
            <a:r>
              <a:rPr lang="en-US" b="1" dirty="0">
                <a:effectLst/>
              </a:rPr>
              <a:t>descriptors:</a:t>
            </a:r>
            <a:r>
              <a:rPr lang="en-US" dirty="0">
                <a:effectLst/>
              </a:rPr>
              <a:t> </a:t>
            </a:r>
            <a:r>
              <a:rPr lang="en-US" dirty="0"/>
              <a:t>may be used to index documents </a:t>
            </a:r>
            <a:endParaRPr lang="en-US" dirty="0">
              <a:effectLst/>
            </a:endParaRPr>
          </a:p>
          <a:p>
            <a:r>
              <a:rPr lang="en-US" b="1" dirty="0">
                <a:effectLst/>
              </a:rPr>
              <a:t>non-descriptors:</a:t>
            </a:r>
            <a:r>
              <a:rPr lang="en-US" dirty="0">
                <a:effectLst/>
              </a:rPr>
              <a:t> </a:t>
            </a:r>
            <a:r>
              <a:rPr lang="en-US" dirty="0"/>
              <a:t>may not index documents, refer to the correct descriptor to use. </a:t>
            </a:r>
            <a:endParaRPr lang="en-US" dirty="0">
              <a:effectLst/>
            </a:endParaRPr>
          </a:p>
          <a:p>
            <a:r>
              <a:rPr lang="en-US" b="1" dirty="0">
                <a:effectLst/>
              </a:rPr>
              <a:t>auxiliary words:</a:t>
            </a:r>
            <a:r>
              <a:rPr lang="en-US" dirty="0">
                <a:effectLst/>
              </a:rPr>
              <a:t> </a:t>
            </a:r>
            <a:r>
              <a:rPr lang="en-US" dirty="0"/>
              <a:t>cannot be use alone, must be coordinated with other descriptors. </a:t>
            </a:r>
            <a:endParaRPr lang="en-US" dirty="0">
              <a:effectLst/>
            </a:endParaRPr>
          </a:p>
          <a:p>
            <a:endParaRPr lang="en-US" dirty="0"/>
          </a:p>
        </p:txBody>
      </p:sp>
    </p:spTree>
    <p:extLst>
      <p:ext uri="{BB962C8B-B14F-4D97-AF65-F5344CB8AC3E}">
        <p14:creationId xmlns:p14="http://schemas.microsoft.com/office/powerpoint/2010/main" val="129249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E0FF-6BBF-E348-9600-7819B6761514}"/>
              </a:ext>
            </a:extLst>
          </p:cNvPr>
          <p:cNvSpPr>
            <a:spLocks noGrp="1"/>
          </p:cNvSpPr>
          <p:nvPr>
            <p:ph type="title"/>
          </p:nvPr>
        </p:nvSpPr>
        <p:spPr/>
        <p:txBody>
          <a:bodyPr/>
          <a:lstStyle/>
          <a:p>
            <a:r>
              <a:rPr lang="en-US" dirty="0"/>
              <a:t>Semantic relations</a:t>
            </a:r>
          </a:p>
        </p:txBody>
      </p:sp>
      <p:sp>
        <p:nvSpPr>
          <p:cNvPr id="3" name="Content Placeholder 2">
            <a:extLst>
              <a:ext uri="{FF2B5EF4-FFF2-40B4-BE49-F238E27FC236}">
                <a16:creationId xmlns:a16="http://schemas.microsoft.com/office/drawing/2014/main" id="{49974EF4-DA90-3F42-9EA8-59D74B2967D0}"/>
              </a:ext>
            </a:extLst>
          </p:cNvPr>
          <p:cNvSpPr>
            <a:spLocks noGrp="1"/>
          </p:cNvSpPr>
          <p:nvPr>
            <p:ph idx="1"/>
          </p:nvPr>
        </p:nvSpPr>
        <p:spPr/>
        <p:txBody>
          <a:bodyPr/>
          <a:lstStyle/>
          <a:p>
            <a:pPr marL="0" indent="0">
              <a:buNone/>
            </a:pPr>
            <a:r>
              <a:rPr lang="en-US" dirty="0">
                <a:effectLst/>
              </a:rPr>
              <a:t> </a:t>
            </a:r>
          </a:p>
          <a:p>
            <a:r>
              <a:rPr lang="en-US" dirty="0">
                <a:solidFill>
                  <a:srgbClr val="0070C0"/>
                </a:solidFill>
              </a:rPr>
              <a:t>Broader/Narrower Term</a:t>
            </a:r>
            <a:r>
              <a:rPr lang="en-US" dirty="0"/>
              <a:t> (BT/NT)</a:t>
            </a:r>
            <a:endParaRPr lang="en-US" dirty="0">
              <a:effectLst/>
            </a:endParaRPr>
          </a:p>
          <a:p>
            <a:pPr lvl="1"/>
            <a:r>
              <a:rPr lang="en-US" dirty="0"/>
              <a:t>To create a hierarchical structure</a:t>
            </a:r>
            <a:endParaRPr lang="en-US" dirty="0">
              <a:effectLst/>
            </a:endParaRPr>
          </a:p>
          <a:p>
            <a:pPr lvl="1"/>
            <a:r>
              <a:rPr lang="en-US" dirty="0"/>
              <a:t>May represent different conceptual relations</a:t>
            </a:r>
            <a:r>
              <a:rPr lang="en-US" dirty="0">
                <a:effectLst/>
              </a:rPr>
              <a:t> </a:t>
            </a:r>
          </a:p>
          <a:p>
            <a:pPr lvl="2"/>
            <a:r>
              <a:rPr lang="en-US" dirty="0"/>
              <a:t>generic - specific </a:t>
            </a:r>
            <a:endParaRPr lang="en-US" dirty="0">
              <a:effectLst/>
            </a:endParaRPr>
          </a:p>
          <a:p>
            <a:pPr lvl="2"/>
            <a:r>
              <a:rPr lang="en-US" dirty="0"/>
              <a:t>whole - part </a:t>
            </a:r>
            <a:endParaRPr lang="en-US" dirty="0">
              <a:effectLst/>
            </a:endParaRPr>
          </a:p>
          <a:p>
            <a:pPr lvl="2"/>
            <a:r>
              <a:rPr lang="en-US" dirty="0"/>
              <a:t>class - instance </a:t>
            </a:r>
            <a:endParaRPr lang="en-US" dirty="0">
              <a:effectLst/>
            </a:endParaRPr>
          </a:p>
          <a:p>
            <a:r>
              <a:rPr lang="en-US" dirty="0">
                <a:solidFill>
                  <a:srgbClr val="0070C0"/>
                </a:solidFill>
              </a:rPr>
              <a:t>Association </a:t>
            </a:r>
            <a:r>
              <a:rPr lang="en-US" dirty="0"/>
              <a:t>(RT related term)</a:t>
            </a:r>
            <a:endParaRPr lang="en-US" dirty="0">
              <a:effectLst/>
            </a:endParaRPr>
          </a:p>
          <a:p>
            <a:pPr lvl="1"/>
            <a:r>
              <a:rPr lang="en-US" dirty="0"/>
              <a:t>Any other kind of relation </a:t>
            </a:r>
            <a:endParaRPr lang="en-US" dirty="0">
              <a:effectLst/>
            </a:endParaRPr>
          </a:p>
          <a:p>
            <a:endParaRPr lang="en-US" dirty="0"/>
          </a:p>
        </p:txBody>
      </p:sp>
    </p:spTree>
    <p:extLst>
      <p:ext uri="{BB962C8B-B14F-4D97-AF65-F5344CB8AC3E}">
        <p14:creationId xmlns:p14="http://schemas.microsoft.com/office/powerpoint/2010/main" val="65868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2B0E-DD23-AD41-9938-3F65322A943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8B5263A-6E84-9947-863C-81B78301BE82}"/>
              </a:ext>
            </a:extLst>
          </p:cNvPr>
          <p:cNvSpPr>
            <a:spLocks noGrp="1"/>
          </p:cNvSpPr>
          <p:nvPr>
            <p:ph idx="1"/>
          </p:nvPr>
        </p:nvSpPr>
        <p:spPr/>
        <p:txBody>
          <a:bodyPr/>
          <a:lstStyle/>
          <a:p>
            <a:r>
              <a:rPr lang="en-US" sz="2400" dirty="0"/>
              <a:t>Knowledge Engineering and Knowledge Representation</a:t>
            </a:r>
          </a:p>
          <a:p>
            <a:r>
              <a:rPr lang="en-US" sz="2400" dirty="0"/>
              <a:t>Thesauri and SKOS</a:t>
            </a:r>
          </a:p>
          <a:p>
            <a:r>
              <a:rPr lang="en-US" sz="2400" dirty="0">
                <a:ea typeface="ＭＳ Ｐゴシック" charset="0"/>
              </a:rPr>
              <a:t>Terminologies and TBX</a:t>
            </a:r>
          </a:p>
          <a:p>
            <a:r>
              <a:rPr lang="fr-FR" sz="2400" dirty="0"/>
              <a:t>A Lexical </a:t>
            </a:r>
            <a:r>
              <a:rPr lang="fr-FR" sz="2400" dirty="0" err="1"/>
              <a:t>Ontology</a:t>
            </a:r>
            <a:r>
              <a:rPr lang="fr-FR" sz="2400" dirty="0"/>
              <a:t>: </a:t>
            </a:r>
            <a:r>
              <a:rPr lang="fr-FR" sz="2400" dirty="0" err="1"/>
              <a:t>WordNet</a:t>
            </a:r>
            <a:endParaRPr lang="fr-FR" sz="2400" dirty="0"/>
          </a:p>
          <a:p>
            <a:endParaRPr lang="en-US" sz="2400" dirty="0"/>
          </a:p>
          <a:p>
            <a:endParaRPr lang="en-US" dirty="0"/>
          </a:p>
        </p:txBody>
      </p:sp>
    </p:spTree>
    <p:extLst>
      <p:ext uri="{BB962C8B-B14F-4D97-AF65-F5344CB8AC3E}">
        <p14:creationId xmlns:p14="http://schemas.microsoft.com/office/powerpoint/2010/main" val="77744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DB3A-BC35-9648-BC24-47F7C84CDC89}"/>
              </a:ext>
            </a:extLst>
          </p:cNvPr>
          <p:cNvSpPr>
            <a:spLocks noGrp="1"/>
          </p:cNvSpPr>
          <p:nvPr>
            <p:ph type="title"/>
          </p:nvPr>
        </p:nvSpPr>
        <p:spPr/>
        <p:txBody>
          <a:bodyPr/>
          <a:lstStyle/>
          <a:p>
            <a:r>
              <a:rPr lang="en-US" dirty="0"/>
              <a:t>Terminological relations</a:t>
            </a:r>
          </a:p>
        </p:txBody>
      </p:sp>
      <p:sp>
        <p:nvSpPr>
          <p:cNvPr id="3" name="Content Placeholder 2">
            <a:extLst>
              <a:ext uri="{FF2B5EF4-FFF2-40B4-BE49-F238E27FC236}">
                <a16:creationId xmlns:a16="http://schemas.microsoft.com/office/drawing/2014/main" id="{5AD3FF61-423B-534B-9762-77FBBF7A4D21}"/>
              </a:ext>
            </a:extLst>
          </p:cNvPr>
          <p:cNvSpPr>
            <a:spLocks noGrp="1"/>
          </p:cNvSpPr>
          <p:nvPr>
            <p:ph idx="1"/>
          </p:nvPr>
        </p:nvSpPr>
        <p:spPr/>
        <p:txBody>
          <a:bodyPr/>
          <a:lstStyle/>
          <a:p>
            <a:r>
              <a:rPr lang="en-US" dirty="0"/>
              <a:t>Equivalence (Used For/Use)</a:t>
            </a:r>
            <a:endParaRPr lang="en-US" dirty="0">
              <a:effectLst/>
            </a:endParaRPr>
          </a:p>
          <a:p>
            <a:r>
              <a:rPr lang="en-US" dirty="0"/>
              <a:t>Preferred term (descriptor) </a:t>
            </a:r>
            <a:endParaRPr lang="en-US" dirty="0">
              <a:effectLst/>
            </a:endParaRPr>
          </a:p>
          <a:p>
            <a:r>
              <a:rPr lang="en-US" dirty="0"/>
              <a:t>Synonyms (non-descriptor) </a:t>
            </a:r>
            <a:endParaRPr lang="en-US" dirty="0">
              <a:effectLst/>
            </a:endParaRPr>
          </a:p>
          <a:p>
            <a:endParaRPr lang="en-US" dirty="0"/>
          </a:p>
        </p:txBody>
      </p:sp>
    </p:spTree>
    <p:extLst>
      <p:ext uri="{BB962C8B-B14F-4D97-AF65-F5344CB8AC3E}">
        <p14:creationId xmlns:p14="http://schemas.microsoft.com/office/powerpoint/2010/main" val="237459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47B6-A2DF-8647-8DCD-E763262C0182}"/>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F07DD8AA-EA73-F54C-8B18-EFDEF74A2037}"/>
              </a:ext>
            </a:extLst>
          </p:cNvPr>
          <p:cNvSpPr>
            <a:spLocks noGrp="1"/>
          </p:cNvSpPr>
          <p:nvPr>
            <p:ph idx="1"/>
          </p:nvPr>
        </p:nvSpPr>
        <p:spPr/>
        <p:txBody>
          <a:bodyPr>
            <a:normAutofit lnSpcReduction="10000"/>
          </a:bodyPr>
          <a:lstStyle/>
          <a:p>
            <a:pPr marL="0" indent="0">
              <a:buNone/>
            </a:pPr>
            <a:r>
              <a:rPr lang="en-US" dirty="0"/>
              <a:t>Agriculture Organization's AGROVOC Thesaurus </a:t>
            </a:r>
            <a:br>
              <a:rPr lang="en-US" dirty="0"/>
            </a:br>
            <a:r>
              <a:rPr lang="en-US" dirty="0">
                <a:hlinkClick r:id="rId2"/>
              </a:rPr>
              <a:t>https://agrovoc.uniroma2.it/agrovoc/agrovoc/en/</a:t>
            </a:r>
            <a:r>
              <a:rPr lang="en-US" dirty="0"/>
              <a:t> </a:t>
            </a:r>
            <a:endParaRPr lang="en-US" dirty="0">
              <a:effectLst/>
            </a:endParaRPr>
          </a:p>
          <a:p>
            <a:pPr marL="0" indent="0">
              <a:buNone/>
            </a:pPr>
            <a:endParaRPr lang="en-US" dirty="0"/>
          </a:p>
          <a:p>
            <a:pPr marL="0" indent="0">
              <a:buNone/>
            </a:pPr>
            <a:r>
              <a:rPr lang="en-US" dirty="0" err="1"/>
              <a:t>Thésaurus</a:t>
            </a:r>
            <a:r>
              <a:rPr lang="en-US" dirty="0"/>
              <a:t> </a:t>
            </a:r>
            <a:r>
              <a:rPr lang="en-US" dirty="0" err="1"/>
              <a:t>Urbamet</a:t>
            </a:r>
            <a:r>
              <a:rPr lang="en-US" dirty="0"/>
              <a:t> </a:t>
            </a:r>
            <a:br>
              <a:rPr lang="en-US" dirty="0"/>
            </a:br>
            <a:r>
              <a:rPr lang="en-US" dirty="0">
                <a:hlinkClick r:id="rId3"/>
              </a:rPr>
              <a:t>https://2ans-urbamet.developpement-durable.gouv.fr/exl-php/vue/mpd_thesaurus_urbam2_consultation</a:t>
            </a:r>
            <a:endParaRPr lang="en-US" dirty="0">
              <a:effectLst/>
            </a:endParaRPr>
          </a:p>
          <a:p>
            <a:pPr marL="0" indent="0">
              <a:buNone/>
            </a:pPr>
            <a:endParaRPr lang="en-US" dirty="0"/>
          </a:p>
          <a:p>
            <a:pPr marL="0" indent="0">
              <a:buNone/>
            </a:pPr>
            <a:r>
              <a:rPr lang="en-US" dirty="0"/>
              <a:t>GEMET </a:t>
            </a:r>
            <a:br>
              <a:rPr lang="en-US" dirty="0"/>
            </a:br>
            <a:r>
              <a:rPr lang="en-US" dirty="0">
                <a:hlinkClick r:id="rId4"/>
              </a:rPr>
              <a:t>http://www.eionet.europa.eu/gemet</a:t>
            </a:r>
            <a:r>
              <a:rPr lang="en-US" dirty="0"/>
              <a:t> .</a:t>
            </a:r>
          </a:p>
          <a:p>
            <a:pPr marL="0" indent="0">
              <a:buNone/>
            </a:pPr>
            <a:endParaRPr lang="en-US" dirty="0"/>
          </a:p>
          <a:p>
            <a:pPr marL="0" indent="0">
              <a:buNone/>
            </a:pPr>
            <a:r>
              <a:rPr lang="en-US" dirty="0"/>
              <a:t>FORUM on Information Standard Heritage</a:t>
            </a:r>
          </a:p>
          <a:p>
            <a:pPr marL="0" indent="0">
              <a:buNone/>
            </a:pPr>
            <a:r>
              <a:rPr lang="en-US" dirty="0">
                <a:hlinkClick r:id="rId5"/>
              </a:rPr>
              <a:t>http://www.heritage-standards.org.uk/fish-vocabularies/</a:t>
            </a:r>
            <a:endParaRPr lang="en-US" dirty="0"/>
          </a:p>
          <a:p>
            <a:endParaRPr lang="en-US" dirty="0"/>
          </a:p>
        </p:txBody>
      </p:sp>
    </p:spTree>
    <p:extLst>
      <p:ext uri="{BB962C8B-B14F-4D97-AF65-F5344CB8AC3E}">
        <p14:creationId xmlns:p14="http://schemas.microsoft.com/office/powerpoint/2010/main" val="169000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6477-628F-C24D-BF61-9E83C36395DB}"/>
              </a:ext>
            </a:extLst>
          </p:cNvPr>
          <p:cNvSpPr>
            <a:spLocks noGrp="1"/>
          </p:cNvSpPr>
          <p:nvPr>
            <p:ph type="title"/>
          </p:nvPr>
        </p:nvSpPr>
        <p:spPr/>
        <p:txBody>
          <a:bodyPr/>
          <a:lstStyle/>
          <a:p>
            <a:r>
              <a:rPr lang="en-US" dirty="0"/>
              <a:t>SKOS</a:t>
            </a:r>
          </a:p>
        </p:txBody>
      </p:sp>
      <p:sp>
        <p:nvSpPr>
          <p:cNvPr id="3" name="Content Placeholder 2">
            <a:extLst>
              <a:ext uri="{FF2B5EF4-FFF2-40B4-BE49-F238E27FC236}">
                <a16:creationId xmlns:a16="http://schemas.microsoft.com/office/drawing/2014/main" id="{C726BCE3-17D2-3845-A4CA-0556B562A4D8}"/>
              </a:ext>
            </a:extLst>
          </p:cNvPr>
          <p:cNvSpPr>
            <a:spLocks noGrp="1"/>
          </p:cNvSpPr>
          <p:nvPr>
            <p:ph idx="1"/>
          </p:nvPr>
        </p:nvSpPr>
        <p:spPr/>
        <p:txBody>
          <a:bodyPr/>
          <a:lstStyle/>
          <a:p>
            <a:r>
              <a:rPr lang="en-US" dirty="0"/>
              <a:t>A vocabulary to represent different families of knowledge organization systems, including </a:t>
            </a:r>
            <a:endParaRPr lang="en-US" dirty="0">
              <a:effectLst/>
            </a:endParaRPr>
          </a:p>
          <a:p>
            <a:pPr lvl="1"/>
            <a:r>
              <a:rPr lang="en-US" dirty="0"/>
              <a:t>thesauri, </a:t>
            </a:r>
            <a:endParaRPr lang="en-US" dirty="0">
              <a:effectLst/>
            </a:endParaRPr>
          </a:p>
          <a:p>
            <a:pPr lvl="1"/>
            <a:r>
              <a:rPr lang="en-US" dirty="0"/>
              <a:t>classification schemes, </a:t>
            </a:r>
            <a:endParaRPr lang="en-US" dirty="0">
              <a:effectLst/>
            </a:endParaRPr>
          </a:p>
          <a:p>
            <a:pPr lvl="1"/>
            <a:r>
              <a:rPr lang="en-US" dirty="0"/>
              <a:t>subject heading systems, </a:t>
            </a:r>
            <a:endParaRPr lang="en-US" dirty="0">
              <a:effectLst/>
            </a:endParaRPr>
          </a:p>
          <a:p>
            <a:pPr lvl="1"/>
            <a:r>
              <a:rPr lang="en-US" dirty="0"/>
              <a:t>taxonomies </a:t>
            </a:r>
            <a:endParaRPr lang="en-US" dirty="0">
              <a:effectLst/>
            </a:endParaRPr>
          </a:p>
          <a:p>
            <a:r>
              <a:rPr lang="en-US" dirty="0"/>
              <a:t>These are widely recognized and applied in both modern and traditional information systems. They have much in common.</a:t>
            </a:r>
            <a:endParaRPr lang="en-US" dirty="0">
              <a:effectLst/>
            </a:endParaRPr>
          </a:p>
          <a:p>
            <a:endParaRPr lang="en-US" dirty="0"/>
          </a:p>
        </p:txBody>
      </p:sp>
    </p:spTree>
    <p:extLst>
      <p:ext uri="{BB962C8B-B14F-4D97-AF65-F5344CB8AC3E}">
        <p14:creationId xmlns:p14="http://schemas.microsoft.com/office/powerpoint/2010/main" val="323196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B076-D36F-2045-AF84-6BA10576EA5B}"/>
              </a:ext>
            </a:extLst>
          </p:cNvPr>
          <p:cNvSpPr>
            <a:spLocks noGrp="1"/>
          </p:cNvSpPr>
          <p:nvPr>
            <p:ph type="title"/>
          </p:nvPr>
        </p:nvSpPr>
        <p:spPr/>
        <p:txBody>
          <a:bodyPr/>
          <a:lstStyle/>
          <a:p>
            <a:r>
              <a:rPr lang="en-US" dirty="0"/>
              <a:t>Elements</a:t>
            </a:r>
          </a:p>
        </p:txBody>
      </p:sp>
      <p:sp>
        <p:nvSpPr>
          <p:cNvPr id="3" name="Content Placeholder 2">
            <a:extLst>
              <a:ext uri="{FF2B5EF4-FFF2-40B4-BE49-F238E27FC236}">
                <a16:creationId xmlns:a16="http://schemas.microsoft.com/office/drawing/2014/main" id="{EF88B97F-4D91-1B40-BA53-A407D1028B73}"/>
              </a:ext>
            </a:extLst>
          </p:cNvPr>
          <p:cNvSpPr>
            <a:spLocks noGrp="1"/>
          </p:cNvSpPr>
          <p:nvPr>
            <p:ph idx="1"/>
          </p:nvPr>
        </p:nvSpPr>
        <p:spPr/>
        <p:txBody>
          <a:bodyPr>
            <a:normAutofit/>
          </a:bodyPr>
          <a:lstStyle/>
          <a:p>
            <a:r>
              <a:rPr lang="en-US" b="1" dirty="0"/>
              <a:t>concept scheme</a:t>
            </a:r>
            <a:r>
              <a:rPr lang="en-US" dirty="0"/>
              <a:t> comprising a set of concepts</a:t>
            </a:r>
            <a:endParaRPr lang="en-US" dirty="0">
              <a:effectLst/>
            </a:endParaRPr>
          </a:p>
          <a:p>
            <a:r>
              <a:rPr lang="en-US" b="1" dirty="0"/>
              <a:t>concepts</a:t>
            </a:r>
            <a:r>
              <a:rPr lang="en-US" dirty="0"/>
              <a:t> can be labeled with any number of lexical (UNICODE) strings </a:t>
            </a:r>
            <a:endParaRPr lang="en-US" dirty="0">
              <a:effectLst/>
            </a:endParaRPr>
          </a:p>
          <a:p>
            <a:r>
              <a:rPr lang="en-US" b="1" dirty="0"/>
              <a:t>notations</a:t>
            </a:r>
            <a:r>
              <a:rPr lang="en-US" dirty="0"/>
              <a:t>, which are lexical codes used to uniquely identify the concept (a bridge to existing systems)</a:t>
            </a:r>
            <a:endParaRPr lang="en-US" dirty="0">
              <a:effectLst/>
            </a:endParaRPr>
          </a:p>
          <a:p>
            <a:r>
              <a:rPr lang="en-US" dirty="0"/>
              <a:t>concepts can be </a:t>
            </a:r>
          </a:p>
          <a:p>
            <a:pPr lvl="1"/>
            <a:r>
              <a:rPr lang="en-US" dirty="0"/>
              <a:t>documented with </a:t>
            </a:r>
            <a:r>
              <a:rPr lang="en-US" b="1" dirty="0"/>
              <a:t>notes</a:t>
            </a:r>
            <a:r>
              <a:rPr lang="en-US" dirty="0"/>
              <a:t> of various types</a:t>
            </a:r>
            <a:endParaRPr lang="en-US" dirty="0">
              <a:effectLst/>
            </a:endParaRPr>
          </a:p>
          <a:p>
            <a:pPr lvl="1"/>
            <a:r>
              <a:rPr lang="en-US" dirty="0"/>
              <a:t> linked to other SKOS concepts via </a:t>
            </a:r>
            <a:r>
              <a:rPr lang="en-US" b="1" dirty="0"/>
              <a:t>semantic relation properties</a:t>
            </a:r>
            <a:endParaRPr lang="en-US" b="1" dirty="0">
              <a:effectLst/>
            </a:endParaRPr>
          </a:p>
          <a:p>
            <a:pPr lvl="1"/>
            <a:r>
              <a:rPr lang="en-US" b="1" dirty="0"/>
              <a:t>mapped</a:t>
            </a:r>
            <a:r>
              <a:rPr lang="en-US" dirty="0"/>
              <a:t> to other SKOS concepts in different concept schemes (hierarchical, associative, close equivalent and exact equivalent)</a:t>
            </a:r>
            <a:endParaRPr lang="en-US" dirty="0">
              <a:effectLst/>
            </a:endParaRPr>
          </a:p>
          <a:p>
            <a:endParaRPr lang="en-US" dirty="0"/>
          </a:p>
        </p:txBody>
      </p:sp>
    </p:spTree>
    <p:extLst>
      <p:ext uri="{BB962C8B-B14F-4D97-AF65-F5344CB8AC3E}">
        <p14:creationId xmlns:p14="http://schemas.microsoft.com/office/powerpoint/2010/main" val="2366991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0483-5395-E64A-B14F-91187B67D1DE}"/>
              </a:ext>
            </a:extLst>
          </p:cNvPr>
          <p:cNvSpPr>
            <a:spLocks noGrp="1"/>
          </p:cNvSpPr>
          <p:nvPr>
            <p:ph type="title"/>
          </p:nvPr>
        </p:nvSpPr>
        <p:spPr/>
        <p:txBody>
          <a:bodyPr/>
          <a:lstStyle/>
          <a:p>
            <a:r>
              <a:rPr lang="en-US" dirty="0"/>
              <a:t>No formal interpretation</a:t>
            </a:r>
          </a:p>
        </p:txBody>
      </p:sp>
      <p:sp>
        <p:nvSpPr>
          <p:cNvPr id="3" name="Content Placeholder 2">
            <a:extLst>
              <a:ext uri="{FF2B5EF4-FFF2-40B4-BE49-F238E27FC236}">
                <a16:creationId xmlns:a16="http://schemas.microsoft.com/office/drawing/2014/main" id="{763B3A0B-C6E0-2348-B371-3CBFEC94CA13}"/>
              </a:ext>
            </a:extLst>
          </p:cNvPr>
          <p:cNvSpPr>
            <a:spLocks noGrp="1"/>
          </p:cNvSpPr>
          <p:nvPr>
            <p:ph idx="1"/>
          </p:nvPr>
        </p:nvSpPr>
        <p:spPr/>
        <p:txBody>
          <a:bodyPr>
            <a:normAutofit/>
          </a:bodyPr>
          <a:lstStyle/>
          <a:p>
            <a:r>
              <a:rPr lang="en-US" dirty="0">
                <a:effectLst/>
              </a:rPr>
              <a:t>concepts described</a:t>
            </a:r>
            <a:r>
              <a:rPr lang="en-US" dirty="0"/>
              <a:t> through natural language </a:t>
            </a:r>
            <a:endParaRPr lang="en-US" dirty="0">
              <a:effectLst/>
            </a:endParaRPr>
          </a:p>
          <a:p>
            <a:r>
              <a:rPr lang="en-US" dirty="0">
                <a:effectLst/>
              </a:rPr>
              <a:t>c</a:t>
            </a:r>
            <a:r>
              <a:rPr lang="en-US" dirty="0"/>
              <a:t>oncepts may be arranged and organized into various structures</a:t>
            </a:r>
          </a:p>
          <a:p>
            <a:pPr lvl="1"/>
            <a:r>
              <a:rPr lang="en-US" dirty="0"/>
              <a:t>hierarchies (most commonly) or association networks. </a:t>
            </a:r>
            <a:endParaRPr lang="en-US" dirty="0">
              <a:effectLst/>
            </a:endParaRPr>
          </a:p>
          <a:p>
            <a:r>
              <a:rPr lang="en-US" dirty="0">
                <a:effectLst/>
              </a:rPr>
              <a:t>structures have no </a:t>
            </a:r>
            <a:r>
              <a:rPr lang="en-US" dirty="0"/>
              <a:t>formal semantics</a:t>
            </a:r>
          </a:p>
          <a:p>
            <a:pPr lvl="1"/>
            <a:r>
              <a:rPr lang="en-US" dirty="0"/>
              <a:t>cannot be  interpreted as either formal axioms or facts about the world. </a:t>
            </a:r>
            <a:endParaRPr lang="en-US" dirty="0">
              <a:effectLst/>
            </a:endParaRPr>
          </a:p>
          <a:p>
            <a:r>
              <a:rPr lang="en-US" dirty="0">
                <a:effectLst/>
              </a:rPr>
              <a:t>s</a:t>
            </a:r>
            <a:r>
              <a:rPr lang="en-US" dirty="0"/>
              <a:t>tructures serve only to provide a convenient and intuitive </a:t>
            </a:r>
          </a:p>
          <a:p>
            <a:pPr lvl="1"/>
            <a:r>
              <a:rPr lang="en-US" dirty="0"/>
              <a:t>map of some subject domain, </a:t>
            </a:r>
          </a:p>
          <a:p>
            <a:pPr lvl="1"/>
            <a:r>
              <a:rPr lang="en-US" dirty="0"/>
              <a:t>which can then be used as an aid to organizing and finding objects, such as documents, which are relevant to that domain. </a:t>
            </a:r>
            <a:endParaRPr lang="en-US" dirty="0">
              <a:effectLst/>
            </a:endParaRPr>
          </a:p>
          <a:p>
            <a:endParaRPr lang="en-US" dirty="0"/>
          </a:p>
        </p:txBody>
      </p:sp>
    </p:spTree>
    <p:extLst>
      <p:ext uri="{BB962C8B-B14F-4D97-AF65-F5344CB8AC3E}">
        <p14:creationId xmlns:p14="http://schemas.microsoft.com/office/powerpoint/2010/main" val="198117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A443-AFBE-C344-A200-F2B29D93BA7C}"/>
              </a:ext>
            </a:extLst>
          </p:cNvPr>
          <p:cNvSpPr>
            <a:spLocks noGrp="1"/>
          </p:cNvSpPr>
          <p:nvPr>
            <p:ph type="title"/>
          </p:nvPr>
        </p:nvSpPr>
        <p:spPr>
          <a:xfrm>
            <a:off x="838200" y="365126"/>
            <a:ext cx="10515600" cy="563130"/>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6D72D081-CAA3-9B4C-ADF0-559A274E226E}"/>
              </a:ext>
            </a:extLst>
          </p:cNvPr>
          <p:cNvSpPr>
            <a:spLocks noGrp="1"/>
          </p:cNvSpPr>
          <p:nvPr>
            <p:ph idx="1"/>
          </p:nvPr>
        </p:nvSpPr>
        <p:spPr>
          <a:xfrm>
            <a:off x="838200" y="1108364"/>
            <a:ext cx="10515600" cy="5068599"/>
          </a:xfrm>
        </p:spPr>
        <p:txBody>
          <a:bodyPr>
            <a:normAutofit fontScale="92500" lnSpcReduction="20000"/>
          </a:bodyPr>
          <a:lstStyle/>
          <a:p>
            <a:pPr marL="0" indent="0">
              <a:buNone/>
            </a:pPr>
            <a:r>
              <a:rPr lang="en-US" dirty="0">
                <a:latin typeface="LM Mono 10" pitchFamily="49" charset="77"/>
              </a:rPr>
              <a:t>&lt;A&gt; </a:t>
            </a:r>
            <a:r>
              <a:rPr lang="en-US" dirty="0" err="1">
                <a:latin typeface="LM Mono 10" pitchFamily="49" charset="77"/>
              </a:rPr>
              <a:t>rdf:type</a:t>
            </a:r>
            <a:r>
              <a:rPr lang="en-US" dirty="0">
                <a:latin typeface="LM Mono 10" pitchFamily="49" charset="77"/>
              </a:rPr>
              <a:t> </a:t>
            </a:r>
            <a:r>
              <a:rPr lang="en-US" dirty="0" err="1">
                <a:latin typeface="LM Mono 10" pitchFamily="49" charset="77"/>
              </a:rPr>
              <a:t>skos:Concept</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skos:prefLabel</a:t>
            </a:r>
            <a:r>
              <a:rPr lang="en-US" dirty="0">
                <a:latin typeface="LM Mono 10" pitchFamily="49" charset="77"/>
              </a:rPr>
              <a:t> "love"@</a:t>
            </a:r>
            <a:r>
              <a:rPr lang="en-US" dirty="0" err="1">
                <a:latin typeface="LM Mono 10" pitchFamily="49" charset="77"/>
              </a:rPr>
              <a:t>en</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skos:altLabel</a:t>
            </a:r>
            <a:r>
              <a:rPr lang="en-US" dirty="0">
                <a:latin typeface="LM Mono 10" pitchFamily="49" charset="77"/>
              </a:rPr>
              <a:t> "adoration"@</a:t>
            </a:r>
            <a:r>
              <a:rPr lang="en-US" dirty="0" err="1">
                <a:latin typeface="LM Mono 10" pitchFamily="49" charset="77"/>
              </a:rPr>
              <a:t>en</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skos:broader</a:t>
            </a:r>
            <a:r>
              <a:rPr lang="en-US" dirty="0">
                <a:latin typeface="LM Mono 10" pitchFamily="49" charset="77"/>
              </a:rPr>
              <a:t> &lt;B&gt; ; </a:t>
            </a:r>
            <a:endParaRPr lang="en-US" dirty="0">
              <a:effectLst/>
              <a:latin typeface="LM Mono 10" pitchFamily="49" charset="77"/>
            </a:endParaRPr>
          </a:p>
          <a:p>
            <a:pPr marL="0" indent="0">
              <a:buNone/>
            </a:pPr>
            <a:r>
              <a:rPr lang="en-US" dirty="0" err="1">
                <a:latin typeface="LM Mono 10" pitchFamily="49" charset="77"/>
              </a:rPr>
              <a:t>skos:inScheme</a:t>
            </a:r>
            <a:r>
              <a:rPr lang="en-US" dirty="0">
                <a:latin typeface="LM Mono 10" pitchFamily="49" charset="77"/>
              </a:rPr>
              <a:t> &lt;S&gt; .</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&lt;B&gt; </a:t>
            </a:r>
            <a:r>
              <a:rPr lang="en-US" dirty="0" err="1">
                <a:latin typeface="LM Mono 10" pitchFamily="49" charset="77"/>
              </a:rPr>
              <a:t>rdf:type</a:t>
            </a:r>
            <a:r>
              <a:rPr lang="en-US" dirty="0">
                <a:latin typeface="LM Mono 10" pitchFamily="49" charset="77"/>
              </a:rPr>
              <a:t> </a:t>
            </a:r>
            <a:r>
              <a:rPr lang="en-US" dirty="0" err="1">
                <a:latin typeface="LM Mono 10" pitchFamily="49" charset="77"/>
              </a:rPr>
              <a:t>skos:Concept</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skos:prefLabel</a:t>
            </a:r>
            <a:r>
              <a:rPr lang="en-US" dirty="0">
                <a:latin typeface="LM Mono 10" pitchFamily="49" charset="77"/>
              </a:rPr>
              <a:t> "emotion"@</a:t>
            </a:r>
            <a:r>
              <a:rPr lang="en-US" dirty="0" err="1">
                <a:latin typeface="LM Mono 10" pitchFamily="49" charset="77"/>
              </a:rPr>
              <a:t>en</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skos:altLabel</a:t>
            </a:r>
            <a:r>
              <a:rPr lang="en-US" dirty="0">
                <a:latin typeface="LM Mono 10" pitchFamily="49" charset="77"/>
              </a:rPr>
              <a:t> "feeling"@</a:t>
            </a:r>
            <a:r>
              <a:rPr lang="en-US" dirty="0" err="1">
                <a:latin typeface="LM Mono 10" pitchFamily="49" charset="77"/>
              </a:rPr>
              <a:t>en</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skos:topConceptOf</a:t>
            </a:r>
            <a:r>
              <a:rPr lang="en-US" dirty="0">
                <a:latin typeface="LM Mono 10" pitchFamily="49" charset="77"/>
              </a:rPr>
              <a:t> &lt;S&gt; .</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&lt;S&gt; </a:t>
            </a:r>
            <a:r>
              <a:rPr lang="en-US" dirty="0" err="1">
                <a:latin typeface="LM Mono 10" pitchFamily="49" charset="77"/>
              </a:rPr>
              <a:t>rdf:type</a:t>
            </a:r>
            <a:r>
              <a:rPr lang="en-US" dirty="0">
                <a:latin typeface="LM Mono 10" pitchFamily="49" charset="77"/>
              </a:rPr>
              <a:t> </a:t>
            </a:r>
            <a:r>
              <a:rPr lang="en-US" dirty="0" err="1">
                <a:latin typeface="LM Mono 10" pitchFamily="49" charset="77"/>
              </a:rPr>
              <a:t>skos:ConceptScheme</a:t>
            </a:r>
            <a:r>
              <a:rPr lang="en-US" dirty="0">
                <a:latin typeface="LM Mono 10" pitchFamily="49" charset="77"/>
              </a:rPr>
              <a:t> ; </a:t>
            </a:r>
            <a:endParaRPr lang="en-US" dirty="0">
              <a:effectLst/>
              <a:latin typeface="LM Mono 10" pitchFamily="49" charset="77"/>
            </a:endParaRPr>
          </a:p>
          <a:p>
            <a:pPr marL="0" indent="0">
              <a:buNone/>
            </a:pPr>
            <a:r>
              <a:rPr lang="en-US" dirty="0" err="1">
                <a:latin typeface="LM Mono 10" pitchFamily="49" charset="77"/>
              </a:rPr>
              <a:t>dct:title</a:t>
            </a:r>
            <a:r>
              <a:rPr lang="en-US" dirty="0">
                <a:latin typeface="LM Mono 10" pitchFamily="49" charset="77"/>
              </a:rPr>
              <a:t> "My First Thesaurus" ;</a:t>
            </a:r>
            <a:endParaRPr lang="en-US" dirty="0">
              <a:effectLst/>
              <a:latin typeface="LM Mono 10" pitchFamily="49" charset="77"/>
            </a:endParaRPr>
          </a:p>
          <a:p>
            <a:pPr marL="0" indent="0">
              <a:buNone/>
            </a:pPr>
            <a:r>
              <a:rPr lang="en-US" dirty="0" err="1">
                <a:latin typeface="LM Mono 10" pitchFamily="49" charset="77"/>
              </a:rPr>
              <a:t>skos:hasTopConcept</a:t>
            </a:r>
            <a:r>
              <a:rPr lang="en-US" dirty="0">
                <a:latin typeface="LM Mono 10" pitchFamily="49" charset="77"/>
              </a:rPr>
              <a:t> &lt;B&gt; .</a:t>
            </a:r>
            <a:endParaRPr lang="en-US" dirty="0">
              <a:effectLst/>
              <a:latin typeface="LM Mono 10" pitchFamily="49" charset="77"/>
            </a:endParaRPr>
          </a:p>
        </p:txBody>
      </p:sp>
    </p:spTree>
    <p:extLst>
      <p:ext uri="{BB962C8B-B14F-4D97-AF65-F5344CB8AC3E}">
        <p14:creationId xmlns:p14="http://schemas.microsoft.com/office/powerpoint/2010/main" val="17652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82FC-BDD7-0945-A4BB-7102A8C1A68B}"/>
              </a:ext>
            </a:extLst>
          </p:cNvPr>
          <p:cNvSpPr>
            <a:spLocks noGrp="1"/>
          </p:cNvSpPr>
          <p:nvPr>
            <p:ph type="title"/>
          </p:nvPr>
        </p:nvSpPr>
        <p:spPr/>
        <p:txBody>
          <a:bodyPr/>
          <a:lstStyle/>
          <a:p>
            <a:r>
              <a:rPr lang="en-US" dirty="0"/>
              <a:t>Semantic relations</a:t>
            </a:r>
          </a:p>
        </p:txBody>
      </p:sp>
      <p:sp>
        <p:nvSpPr>
          <p:cNvPr id="3" name="Content Placeholder 2">
            <a:extLst>
              <a:ext uri="{FF2B5EF4-FFF2-40B4-BE49-F238E27FC236}">
                <a16:creationId xmlns:a16="http://schemas.microsoft.com/office/drawing/2014/main" id="{AEEB0672-41C2-E44A-992E-DE1792F649D4}"/>
              </a:ext>
            </a:extLst>
          </p:cNvPr>
          <p:cNvSpPr>
            <a:spLocks noGrp="1"/>
          </p:cNvSpPr>
          <p:nvPr>
            <p:ph idx="1"/>
          </p:nvPr>
        </p:nvSpPr>
        <p:spPr/>
        <p:txBody>
          <a:bodyPr>
            <a:normAutofit lnSpcReduction="10000"/>
          </a:bodyPr>
          <a:lstStyle/>
          <a:p>
            <a:pPr marL="0" indent="0">
              <a:buNone/>
            </a:pPr>
            <a:r>
              <a:rPr lang="en-US" dirty="0" err="1">
                <a:latin typeface="LM Mono 10" pitchFamily="49" charset="77"/>
              </a:rPr>
              <a:t>skos:semanticRelation</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 </a:t>
            </a:r>
            <a:r>
              <a:rPr lang="en-US" dirty="0" err="1">
                <a:latin typeface="LM Mono 10" pitchFamily="49" charset="77"/>
              </a:rPr>
              <a:t>skos:related</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 </a:t>
            </a:r>
            <a:r>
              <a:rPr lang="en-US" dirty="0" err="1">
                <a:latin typeface="LM Mono 10" pitchFamily="49" charset="77"/>
              </a:rPr>
              <a:t>skos:broaderTransitive</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    +— </a:t>
            </a:r>
            <a:r>
              <a:rPr lang="en-US" dirty="0" err="1">
                <a:latin typeface="LM Mono 10" pitchFamily="49" charset="77"/>
              </a:rPr>
              <a:t>skos:broader</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 </a:t>
            </a:r>
            <a:r>
              <a:rPr lang="en-US" dirty="0" err="1">
                <a:latin typeface="LM Mono 10" pitchFamily="49" charset="77"/>
              </a:rPr>
              <a:t>skos:narrowerTransitive</a:t>
            </a:r>
            <a:endParaRPr lang="en-US" dirty="0">
              <a:effectLst/>
              <a:latin typeface="LM Mono 10" pitchFamily="49" charset="77"/>
            </a:endParaRPr>
          </a:p>
          <a:p>
            <a:pPr marL="0" indent="0">
              <a:buNone/>
            </a:pPr>
            <a:r>
              <a:rPr lang="en-US" dirty="0">
                <a:latin typeface="LM Mono 10" pitchFamily="49" charset="77"/>
              </a:rPr>
              <a:t>     |</a:t>
            </a:r>
            <a:endParaRPr lang="en-US" dirty="0">
              <a:effectLst/>
              <a:latin typeface="LM Mono 10" pitchFamily="49" charset="77"/>
            </a:endParaRPr>
          </a:p>
          <a:p>
            <a:pPr marL="0" indent="0">
              <a:buNone/>
            </a:pPr>
            <a:r>
              <a:rPr lang="en-US" dirty="0">
                <a:latin typeface="LM Mono 10" pitchFamily="49" charset="77"/>
              </a:rPr>
              <a:t>     +— </a:t>
            </a:r>
            <a:r>
              <a:rPr lang="en-US" dirty="0" err="1">
                <a:latin typeface="LM Mono 10" pitchFamily="49" charset="77"/>
              </a:rPr>
              <a:t>skos:narrower</a:t>
            </a:r>
            <a:endParaRPr lang="en-US" dirty="0">
              <a:effectLst/>
              <a:latin typeface="LM Mono 10" pitchFamily="49" charset="77"/>
            </a:endParaRPr>
          </a:p>
          <a:p>
            <a:endParaRPr lang="en-US" dirty="0"/>
          </a:p>
        </p:txBody>
      </p:sp>
    </p:spTree>
    <p:extLst>
      <p:ext uri="{BB962C8B-B14F-4D97-AF65-F5344CB8AC3E}">
        <p14:creationId xmlns:p14="http://schemas.microsoft.com/office/powerpoint/2010/main" val="313170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0010-0176-644C-A54F-84E91E3A2B0B}"/>
              </a:ext>
            </a:extLst>
          </p:cNvPr>
          <p:cNvSpPr>
            <a:spLocks noGrp="1"/>
          </p:cNvSpPr>
          <p:nvPr>
            <p:ph type="title"/>
          </p:nvPr>
        </p:nvSpPr>
        <p:spPr/>
        <p:txBody>
          <a:bodyPr/>
          <a:lstStyle/>
          <a:p>
            <a:r>
              <a:rPr lang="en-US" dirty="0"/>
              <a:t>Broader relations</a:t>
            </a:r>
          </a:p>
        </p:txBody>
      </p:sp>
      <p:sp>
        <p:nvSpPr>
          <p:cNvPr id="3" name="Content Placeholder 2">
            <a:extLst>
              <a:ext uri="{FF2B5EF4-FFF2-40B4-BE49-F238E27FC236}">
                <a16:creationId xmlns:a16="http://schemas.microsoft.com/office/drawing/2014/main" id="{7623290D-DAA9-2646-987D-FE72BAB96636}"/>
              </a:ext>
            </a:extLst>
          </p:cNvPr>
          <p:cNvSpPr>
            <a:spLocks noGrp="1"/>
          </p:cNvSpPr>
          <p:nvPr>
            <p:ph idx="1"/>
          </p:nvPr>
        </p:nvSpPr>
        <p:spPr/>
        <p:txBody>
          <a:bodyPr/>
          <a:lstStyle/>
          <a:p>
            <a:endParaRPr lang="en-US" dirty="0"/>
          </a:p>
          <a:p>
            <a:r>
              <a:rPr lang="en-US" dirty="0"/>
              <a:t>broader is not transitive but </a:t>
            </a:r>
            <a:r>
              <a:rPr lang="en-US" dirty="0" err="1"/>
              <a:t>broaderTransitive</a:t>
            </a:r>
            <a:r>
              <a:rPr lang="en-US" dirty="0"/>
              <a:t> is</a:t>
            </a:r>
            <a:endParaRPr lang="en-US" dirty="0">
              <a:effectLst/>
            </a:endParaRPr>
          </a:p>
          <a:p>
            <a:r>
              <a:rPr lang="en-US" dirty="0"/>
              <a:t>since broader ≤ </a:t>
            </a:r>
            <a:r>
              <a:rPr lang="en-US" dirty="0" err="1"/>
              <a:t>broaderTansitive</a:t>
            </a:r>
            <a:endParaRPr lang="en-US" dirty="0"/>
          </a:p>
          <a:p>
            <a:pPr lvl="1"/>
            <a:r>
              <a:rPr lang="en-US" dirty="0"/>
              <a:t>if </a:t>
            </a:r>
            <a:r>
              <a:rPr lang="en-US" dirty="0">
                <a:solidFill>
                  <a:srgbClr val="0070C0"/>
                </a:solidFill>
              </a:rPr>
              <a:t>a broader b</a:t>
            </a:r>
            <a:r>
              <a:rPr lang="en-US" dirty="0"/>
              <a:t> and </a:t>
            </a:r>
            <a:r>
              <a:rPr lang="en-US" dirty="0">
                <a:solidFill>
                  <a:srgbClr val="0070C0"/>
                </a:solidFill>
              </a:rPr>
              <a:t>b broader c</a:t>
            </a:r>
            <a:r>
              <a:rPr lang="en-US" dirty="0"/>
              <a:t> then </a:t>
            </a:r>
            <a:r>
              <a:rPr lang="en-US" dirty="0">
                <a:solidFill>
                  <a:srgbClr val="0070C0"/>
                </a:solidFill>
              </a:rPr>
              <a:t>a </a:t>
            </a:r>
            <a:r>
              <a:rPr lang="en-US" dirty="0" err="1">
                <a:solidFill>
                  <a:srgbClr val="0070C0"/>
                </a:solidFill>
              </a:rPr>
              <a:t>broaderTransitive</a:t>
            </a:r>
            <a:r>
              <a:rPr lang="en-US" dirty="0">
                <a:solidFill>
                  <a:srgbClr val="0070C0"/>
                </a:solidFill>
              </a:rPr>
              <a:t> c</a:t>
            </a:r>
            <a:r>
              <a:rPr lang="en-US" dirty="0"/>
              <a:t> . </a:t>
            </a:r>
          </a:p>
          <a:p>
            <a:pPr lvl="1"/>
            <a:r>
              <a:rPr lang="en-US" dirty="0">
                <a:effectLst/>
              </a:rPr>
              <a:t>but not </a:t>
            </a:r>
            <a:r>
              <a:rPr lang="en-US" dirty="0">
                <a:solidFill>
                  <a:srgbClr val="0070C0"/>
                </a:solidFill>
              </a:rPr>
              <a:t>a broader c</a:t>
            </a:r>
            <a:endParaRPr lang="en-US" dirty="0">
              <a:effectLst/>
            </a:endParaRPr>
          </a:p>
          <a:p>
            <a:r>
              <a:rPr lang="en-US" dirty="0"/>
              <a:t>broader is not functional, poly-hierarchies are allowed </a:t>
            </a:r>
            <a:endParaRPr lang="en-US" dirty="0">
              <a:effectLst/>
            </a:endParaRPr>
          </a:p>
          <a:p>
            <a:r>
              <a:rPr lang="en-US" dirty="0"/>
              <a:t>related is not transitive</a:t>
            </a:r>
            <a:endParaRPr lang="en-US" dirty="0">
              <a:effectLst/>
            </a:endParaRPr>
          </a:p>
          <a:p>
            <a:endParaRPr lang="en-US" dirty="0"/>
          </a:p>
        </p:txBody>
      </p:sp>
    </p:spTree>
    <p:extLst>
      <p:ext uri="{BB962C8B-B14F-4D97-AF65-F5344CB8AC3E}">
        <p14:creationId xmlns:p14="http://schemas.microsoft.com/office/powerpoint/2010/main" val="4010881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9F46-AFDC-6E40-9763-7089CD2431C2}"/>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872707A2-6101-BF49-B18B-8BB8920F5266}"/>
              </a:ext>
            </a:extLst>
          </p:cNvPr>
          <p:cNvSpPr>
            <a:spLocks noGrp="1"/>
          </p:cNvSpPr>
          <p:nvPr>
            <p:ph idx="1"/>
          </p:nvPr>
        </p:nvSpPr>
        <p:spPr>
          <a:xfrm>
            <a:off x="838200" y="1825625"/>
            <a:ext cx="4980709" cy="4351338"/>
          </a:xfrm>
        </p:spPr>
        <p:txBody>
          <a:bodyPr/>
          <a:lstStyle/>
          <a:p>
            <a:r>
              <a:rPr lang="en-US" dirty="0">
                <a:hlinkClick r:id="rId2"/>
              </a:rPr>
              <a:t>http://www.heritage-standards.org.uk/fish-vocabularies/</a:t>
            </a:r>
            <a:endParaRPr lang="en-US" dirty="0"/>
          </a:p>
          <a:p>
            <a:endParaRPr lang="en-US" dirty="0"/>
          </a:p>
          <a:p>
            <a:r>
              <a:rPr lang="en-US" dirty="0"/>
              <a:t>In SKOS</a:t>
            </a:r>
          </a:p>
        </p:txBody>
      </p:sp>
      <p:pic>
        <p:nvPicPr>
          <p:cNvPr id="5" name="Picture 4">
            <a:extLst>
              <a:ext uri="{FF2B5EF4-FFF2-40B4-BE49-F238E27FC236}">
                <a16:creationId xmlns:a16="http://schemas.microsoft.com/office/drawing/2014/main" id="{D2CDD5DB-389F-E54D-9C35-2B000F73B3CE}"/>
              </a:ext>
            </a:extLst>
          </p:cNvPr>
          <p:cNvPicPr>
            <a:picLocks noChangeAspect="1"/>
          </p:cNvPicPr>
          <p:nvPr/>
        </p:nvPicPr>
        <p:blipFill>
          <a:blip r:embed="rId3"/>
          <a:stretch>
            <a:fillRect/>
          </a:stretch>
        </p:blipFill>
        <p:spPr>
          <a:xfrm>
            <a:off x="6123710" y="439933"/>
            <a:ext cx="6068290" cy="6418067"/>
          </a:xfrm>
          <a:prstGeom prst="rect">
            <a:avLst/>
          </a:prstGeom>
        </p:spPr>
      </p:pic>
      <p:cxnSp>
        <p:nvCxnSpPr>
          <p:cNvPr id="7" name="Straight Arrow Connector 6">
            <a:extLst>
              <a:ext uri="{FF2B5EF4-FFF2-40B4-BE49-F238E27FC236}">
                <a16:creationId xmlns:a16="http://schemas.microsoft.com/office/drawing/2014/main" id="{F94B914E-EEBF-4246-BD76-DCB8AC34263D}"/>
              </a:ext>
            </a:extLst>
          </p:cNvPr>
          <p:cNvCxnSpPr/>
          <p:nvPr/>
        </p:nvCxnSpPr>
        <p:spPr>
          <a:xfrm>
            <a:off x="2355273" y="3228109"/>
            <a:ext cx="6179127" cy="18010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2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D86E-6B36-6F4D-A6A7-A0B5A830AE94}"/>
              </a:ext>
            </a:extLst>
          </p:cNvPr>
          <p:cNvSpPr>
            <a:spLocks noGrp="1"/>
          </p:cNvSpPr>
          <p:nvPr>
            <p:ph type="title"/>
          </p:nvPr>
        </p:nvSpPr>
        <p:spPr/>
        <p:txBody>
          <a:bodyPr/>
          <a:lstStyle/>
          <a:p>
            <a:r>
              <a:rPr lang="en-US" dirty="0"/>
              <a:t>Schema interconnection (mappings)</a:t>
            </a:r>
          </a:p>
        </p:txBody>
      </p:sp>
      <p:sp>
        <p:nvSpPr>
          <p:cNvPr id="3" name="Content Placeholder 2">
            <a:extLst>
              <a:ext uri="{FF2B5EF4-FFF2-40B4-BE49-F238E27FC236}">
                <a16:creationId xmlns:a16="http://schemas.microsoft.com/office/drawing/2014/main" id="{8F6567F9-BFB0-4A48-BDAA-1F438CB279D6}"/>
              </a:ext>
            </a:extLst>
          </p:cNvPr>
          <p:cNvSpPr>
            <a:spLocks noGrp="1"/>
          </p:cNvSpPr>
          <p:nvPr>
            <p:ph idx="1"/>
          </p:nvPr>
        </p:nvSpPr>
        <p:spPr/>
        <p:txBody>
          <a:bodyPr/>
          <a:lstStyle/>
          <a:p>
            <a:pPr marL="0" indent="0">
              <a:buNone/>
            </a:pPr>
            <a:r>
              <a:rPr lang="en-US" dirty="0"/>
              <a:t>Interconnecting concepts that belong to different schemes</a:t>
            </a:r>
            <a:endParaRPr lang="en-US" dirty="0">
              <a:effectLst/>
            </a:endParaRPr>
          </a:p>
          <a:p>
            <a:pPr marL="0" indent="0">
              <a:buNone/>
            </a:pPr>
            <a:endParaRPr lang="en-US" b="1" dirty="0">
              <a:effectLst/>
            </a:endParaRPr>
          </a:p>
          <a:p>
            <a:pPr marL="0" indent="0">
              <a:buNone/>
            </a:pPr>
            <a:r>
              <a:rPr lang="en-US" b="1" dirty="0" err="1">
                <a:effectLst/>
              </a:rPr>
              <a:t>closeMatch</a:t>
            </a:r>
            <a:r>
              <a:rPr lang="en-US" dirty="0">
                <a:effectLst/>
              </a:rPr>
              <a:t> </a:t>
            </a:r>
            <a:r>
              <a:rPr lang="en-US" dirty="0"/>
              <a:t>concepts that are sufficiently similar that they can be used interchangeably in some information retrieval applications</a:t>
            </a:r>
            <a:endParaRPr lang="en-US" dirty="0">
              <a:effectLst/>
            </a:endParaRPr>
          </a:p>
          <a:p>
            <a:pPr marL="0" indent="0">
              <a:buNone/>
            </a:pPr>
            <a:r>
              <a:rPr lang="en-US" b="1" dirty="0" err="1">
                <a:effectLst/>
              </a:rPr>
              <a:t>exactMatch</a:t>
            </a:r>
            <a:r>
              <a:rPr lang="en-US" dirty="0">
                <a:effectLst/>
              </a:rPr>
              <a:t> </a:t>
            </a:r>
            <a:r>
              <a:rPr lang="en-US" dirty="0"/>
              <a:t>high degree of confidence that the concepts can be used interchangeably</a:t>
            </a:r>
            <a:endParaRPr lang="en-US" dirty="0">
              <a:effectLst/>
            </a:endParaRPr>
          </a:p>
          <a:p>
            <a:pPr marL="0" indent="0">
              <a:buNone/>
            </a:pPr>
            <a:r>
              <a:rPr lang="en-US" b="1" dirty="0" err="1">
                <a:effectLst/>
              </a:rPr>
              <a:t>broadMatch</a:t>
            </a:r>
            <a:r>
              <a:rPr lang="en-US" dirty="0">
                <a:effectLst/>
              </a:rPr>
              <a:t> </a:t>
            </a:r>
            <a:r>
              <a:rPr lang="en-US" dirty="0"/>
              <a:t>hierarchical mapping</a:t>
            </a:r>
            <a:endParaRPr lang="en-US" dirty="0">
              <a:effectLst/>
            </a:endParaRPr>
          </a:p>
          <a:p>
            <a:pPr marL="0" indent="0">
              <a:buNone/>
            </a:pPr>
            <a:r>
              <a:rPr lang="en-US" b="1" dirty="0" err="1">
                <a:effectLst/>
              </a:rPr>
              <a:t>narrowMatch</a:t>
            </a:r>
            <a:r>
              <a:rPr lang="en-US" dirty="0">
                <a:effectLst/>
              </a:rPr>
              <a:t> </a:t>
            </a:r>
            <a:r>
              <a:rPr lang="en-US" dirty="0"/>
              <a:t>hierarchical mapping</a:t>
            </a:r>
            <a:endParaRPr lang="en-US" dirty="0">
              <a:effectLst/>
            </a:endParaRPr>
          </a:p>
          <a:p>
            <a:pPr marL="0" indent="0">
              <a:buNone/>
            </a:pPr>
            <a:r>
              <a:rPr lang="en-US" b="1" dirty="0" err="1">
                <a:effectLst/>
              </a:rPr>
              <a:t>relatedMatch</a:t>
            </a:r>
            <a:r>
              <a:rPr lang="en-US" dirty="0">
                <a:effectLst/>
              </a:rPr>
              <a:t> </a:t>
            </a:r>
            <a:r>
              <a:rPr lang="en-US" dirty="0"/>
              <a:t>associative mapping link</a:t>
            </a:r>
            <a:endParaRPr lang="en-US" dirty="0">
              <a:effectLst/>
            </a:endParaRPr>
          </a:p>
          <a:p>
            <a:endParaRPr lang="en-US" dirty="0"/>
          </a:p>
        </p:txBody>
      </p:sp>
    </p:spTree>
    <p:extLst>
      <p:ext uri="{BB962C8B-B14F-4D97-AF65-F5344CB8AC3E}">
        <p14:creationId xmlns:p14="http://schemas.microsoft.com/office/powerpoint/2010/main" val="19345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8581-099F-F145-9356-4F733E4ACF14}"/>
              </a:ext>
            </a:extLst>
          </p:cNvPr>
          <p:cNvSpPr>
            <a:spLocks noGrp="1"/>
          </p:cNvSpPr>
          <p:nvPr>
            <p:ph type="title"/>
          </p:nvPr>
        </p:nvSpPr>
        <p:spPr>
          <a:xfrm>
            <a:off x="935182" y="2734252"/>
            <a:ext cx="10515600" cy="1325563"/>
          </a:xfrm>
        </p:spPr>
        <p:txBody>
          <a:bodyPr>
            <a:noAutofit/>
          </a:bodyPr>
          <a:lstStyle/>
          <a:p>
            <a:r>
              <a:rPr lang="en-US" dirty="0"/>
              <a:t>Knowledge Engineering</a:t>
            </a:r>
            <a:br>
              <a:rPr lang="en-US" dirty="0"/>
            </a:br>
            <a:r>
              <a:rPr lang="en-US" dirty="0"/>
              <a:t>and</a:t>
            </a:r>
            <a:br>
              <a:rPr lang="en-US" dirty="0"/>
            </a:br>
            <a:r>
              <a:rPr lang="en-US" dirty="0"/>
              <a:t>Knowledge Representation</a:t>
            </a:r>
          </a:p>
        </p:txBody>
      </p:sp>
    </p:spTree>
    <p:extLst>
      <p:ext uri="{BB962C8B-B14F-4D97-AF65-F5344CB8AC3E}">
        <p14:creationId xmlns:p14="http://schemas.microsoft.com/office/powerpoint/2010/main" val="2560611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7919-9293-A24B-98B0-6C01D8367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4C6009-07EC-B342-8080-F52BEBC59444}"/>
              </a:ext>
            </a:extLst>
          </p:cNvPr>
          <p:cNvSpPr>
            <a:spLocks noGrp="1"/>
          </p:cNvSpPr>
          <p:nvPr>
            <p:ph idx="1"/>
          </p:nvPr>
        </p:nvSpPr>
        <p:spPr/>
        <p:txBody>
          <a:bodyPr/>
          <a:lstStyle/>
          <a:p>
            <a:pPr marL="0" indent="0">
              <a:buNone/>
            </a:pPr>
            <a:r>
              <a:rPr lang="en-US" dirty="0"/>
              <a:t>The matching relations are </a:t>
            </a:r>
            <a:r>
              <a:rPr lang="en-US" dirty="0" err="1"/>
              <a:t>subrelations</a:t>
            </a:r>
            <a:r>
              <a:rPr lang="en-US" dirty="0"/>
              <a:t> of their internal counterpart.</a:t>
            </a:r>
            <a:endParaRPr lang="en-US" dirty="0">
              <a:effectLst/>
            </a:endParaRPr>
          </a:p>
          <a:p>
            <a:endParaRPr lang="en-US" dirty="0"/>
          </a:p>
          <a:p>
            <a:r>
              <a:rPr lang="en-US" dirty="0" err="1"/>
              <a:t>broadMatch</a:t>
            </a:r>
            <a:r>
              <a:rPr lang="en-US" dirty="0"/>
              <a:t> ⊑ broader ⊑ </a:t>
            </a:r>
            <a:r>
              <a:rPr lang="en-US" dirty="0" err="1"/>
              <a:t>broaderTransitive</a:t>
            </a:r>
            <a:endParaRPr lang="en-US" dirty="0">
              <a:effectLst/>
            </a:endParaRPr>
          </a:p>
          <a:p>
            <a:r>
              <a:rPr lang="en-US" dirty="0" err="1"/>
              <a:t>narrowMatch</a:t>
            </a:r>
            <a:r>
              <a:rPr lang="en-US" dirty="0"/>
              <a:t> ⊑ narrower ⊑ </a:t>
            </a:r>
            <a:r>
              <a:rPr lang="en-US" dirty="0" err="1"/>
              <a:t>narrowerTransitive</a:t>
            </a:r>
            <a:endParaRPr lang="en-US" dirty="0">
              <a:effectLst/>
            </a:endParaRPr>
          </a:p>
          <a:p>
            <a:r>
              <a:rPr lang="en-US" dirty="0" err="1"/>
              <a:t>relatedMatch</a:t>
            </a:r>
            <a:r>
              <a:rPr lang="en-US" dirty="0"/>
              <a:t> ⊑ related</a:t>
            </a:r>
            <a:endParaRPr lang="en-US" dirty="0">
              <a:effectLst/>
            </a:endParaRPr>
          </a:p>
          <a:p>
            <a:endParaRPr lang="en-US" dirty="0"/>
          </a:p>
        </p:txBody>
      </p:sp>
    </p:spTree>
    <p:extLst>
      <p:ext uri="{BB962C8B-B14F-4D97-AF65-F5344CB8AC3E}">
        <p14:creationId xmlns:p14="http://schemas.microsoft.com/office/powerpoint/2010/main" val="2101756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E928-2AC7-D349-B428-B2C3B3F8956C}"/>
              </a:ext>
            </a:extLst>
          </p:cNvPr>
          <p:cNvSpPr>
            <a:spLocks noGrp="1"/>
          </p:cNvSpPr>
          <p:nvPr>
            <p:ph type="title"/>
          </p:nvPr>
        </p:nvSpPr>
        <p:spPr/>
        <p:txBody>
          <a:bodyPr/>
          <a:lstStyle/>
          <a:p>
            <a:r>
              <a:rPr lang="en-US" dirty="0"/>
              <a:t>Entailment</a:t>
            </a:r>
          </a:p>
        </p:txBody>
      </p:sp>
      <p:sp>
        <p:nvSpPr>
          <p:cNvPr id="3" name="Content Placeholder 2">
            <a:extLst>
              <a:ext uri="{FF2B5EF4-FFF2-40B4-BE49-F238E27FC236}">
                <a16:creationId xmlns:a16="http://schemas.microsoft.com/office/drawing/2014/main" id="{FE2880AA-9187-A548-B749-E597D8AD4B46}"/>
              </a:ext>
            </a:extLst>
          </p:cNvPr>
          <p:cNvSpPr>
            <a:spLocks noGrp="1"/>
          </p:cNvSpPr>
          <p:nvPr>
            <p:ph idx="1"/>
          </p:nvPr>
        </p:nvSpPr>
        <p:spPr/>
        <p:txBody>
          <a:bodyPr/>
          <a:lstStyle/>
          <a:p>
            <a:pPr marL="0" indent="0">
              <a:buNone/>
            </a:pPr>
            <a:r>
              <a:rPr lang="en-US" dirty="0">
                <a:latin typeface="LM Mono 10" pitchFamily="49" charset="77"/>
              </a:rPr>
              <a:t>&lt;A&gt; </a:t>
            </a:r>
            <a:r>
              <a:rPr lang="en-US" dirty="0" err="1">
                <a:latin typeface="LM Mono 10" pitchFamily="49" charset="77"/>
              </a:rPr>
              <a:t>skos:broadMatch</a:t>
            </a:r>
            <a:r>
              <a:rPr lang="en-US" dirty="0">
                <a:latin typeface="LM Mono 10" pitchFamily="49" charset="77"/>
              </a:rPr>
              <a:t> &lt;B&gt; .</a:t>
            </a:r>
            <a:endParaRPr lang="en-US" dirty="0">
              <a:effectLst/>
              <a:latin typeface="LM Mono 10" pitchFamily="49" charset="77"/>
            </a:endParaRPr>
          </a:p>
          <a:p>
            <a:pPr marL="0" indent="0">
              <a:buNone/>
            </a:pPr>
            <a:endParaRPr lang="en-US" dirty="0"/>
          </a:p>
          <a:p>
            <a:pPr marL="0" indent="0">
              <a:buNone/>
            </a:pPr>
            <a:r>
              <a:rPr lang="en-US" dirty="0"/>
              <a:t>entails </a:t>
            </a:r>
            <a:endParaRPr lang="en-US" dirty="0">
              <a:effectLst/>
            </a:endParaRPr>
          </a:p>
          <a:p>
            <a:pPr marL="0" indent="0">
              <a:buNone/>
            </a:pPr>
            <a:endParaRPr lang="en-US" dirty="0"/>
          </a:p>
          <a:p>
            <a:pPr marL="0" indent="0">
              <a:buNone/>
            </a:pPr>
            <a:r>
              <a:rPr lang="en-US" dirty="0">
                <a:latin typeface="LM Mono 10" pitchFamily="49" charset="77"/>
              </a:rPr>
              <a:t>&lt;A&gt; </a:t>
            </a:r>
            <a:r>
              <a:rPr lang="en-US" dirty="0" err="1">
                <a:latin typeface="LM Mono 10" pitchFamily="49" charset="77"/>
              </a:rPr>
              <a:t>skos:mappingRelation</a:t>
            </a:r>
            <a:r>
              <a:rPr lang="en-US" dirty="0">
                <a:latin typeface="LM Mono 10" pitchFamily="49" charset="77"/>
              </a:rPr>
              <a:t> &lt;B&gt; . </a:t>
            </a:r>
            <a:endParaRPr lang="en-US" dirty="0">
              <a:effectLst/>
              <a:latin typeface="LM Mono 10" pitchFamily="49" charset="77"/>
            </a:endParaRPr>
          </a:p>
          <a:p>
            <a:pPr marL="0" indent="0">
              <a:buNone/>
            </a:pPr>
            <a:r>
              <a:rPr lang="en-US" dirty="0">
                <a:latin typeface="LM Mono 10" pitchFamily="49" charset="77"/>
              </a:rPr>
              <a:t>&lt;A&gt; </a:t>
            </a:r>
            <a:r>
              <a:rPr lang="en-US" dirty="0" err="1">
                <a:latin typeface="LM Mono 10" pitchFamily="49" charset="77"/>
              </a:rPr>
              <a:t>skos:broader</a:t>
            </a:r>
            <a:r>
              <a:rPr lang="en-US" dirty="0">
                <a:latin typeface="LM Mono 10" pitchFamily="49" charset="77"/>
              </a:rPr>
              <a:t> &lt;B&gt; . </a:t>
            </a:r>
            <a:endParaRPr lang="en-US" dirty="0">
              <a:effectLst/>
              <a:latin typeface="LM Mono 10" pitchFamily="49" charset="77"/>
            </a:endParaRPr>
          </a:p>
          <a:p>
            <a:pPr marL="0" indent="0">
              <a:buNone/>
            </a:pPr>
            <a:r>
              <a:rPr lang="en-US" dirty="0">
                <a:latin typeface="LM Mono 10" pitchFamily="49" charset="77"/>
              </a:rPr>
              <a:t>&lt;A&gt; </a:t>
            </a:r>
            <a:r>
              <a:rPr lang="en-US" dirty="0" err="1">
                <a:latin typeface="LM Mono 10" pitchFamily="49" charset="77"/>
              </a:rPr>
              <a:t>skos:broaderTransitive</a:t>
            </a:r>
            <a:r>
              <a:rPr lang="en-US" dirty="0">
                <a:latin typeface="LM Mono 10" pitchFamily="49" charset="77"/>
              </a:rPr>
              <a:t> &lt;B&gt; . </a:t>
            </a:r>
            <a:endParaRPr lang="en-US" dirty="0">
              <a:effectLst/>
              <a:latin typeface="LM Mono 10" pitchFamily="49" charset="77"/>
            </a:endParaRPr>
          </a:p>
          <a:p>
            <a:pPr marL="0" indent="0">
              <a:buNone/>
            </a:pPr>
            <a:r>
              <a:rPr lang="en-US" dirty="0">
                <a:latin typeface="LM Mono 10" pitchFamily="49" charset="77"/>
              </a:rPr>
              <a:t>&lt;A&gt; </a:t>
            </a:r>
            <a:r>
              <a:rPr lang="en-US" dirty="0" err="1">
                <a:latin typeface="LM Mono 10" pitchFamily="49" charset="77"/>
              </a:rPr>
              <a:t>skos:semanticRelation</a:t>
            </a:r>
            <a:r>
              <a:rPr lang="en-US" dirty="0">
                <a:latin typeface="LM Mono 10" pitchFamily="49" charset="77"/>
              </a:rPr>
              <a:t> &lt;B&gt; . </a:t>
            </a:r>
            <a:endParaRPr lang="en-US" dirty="0">
              <a:effectLst/>
              <a:latin typeface="LM Mono 10" pitchFamily="49" charset="77"/>
            </a:endParaRPr>
          </a:p>
          <a:p>
            <a:pPr marL="0" indent="0">
              <a:buNone/>
            </a:pPr>
            <a:r>
              <a:rPr lang="en-US" dirty="0">
                <a:latin typeface="LM Mono 10" pitchFamily="49" charset="77"/>
              </a:rPr>
              <a:t>&lt;A&gt; </a:t>
            </a:r>
            <a:r>
              <a:rPr lang="en-US" dirty="0" err="1">
                <a:latin typeface="LM Mono 10" pitchFamily="49" charset="77"/>
              </a:rPr>
              <a:t>rdf:type</a:t>
            </a:r>
            <a:r>
              <a:rPr lang="en-US" dirty="0">
                <a:latin typeface="LM Mono 10" pitchFamily="49" charset="77"/>
              </a:rPr>
              <a:t> </a:t>
            </a:r>
            <a:r>
              <a:rPr lang="en-US" dirty="0" err="1">
                <a:latin typeface="LM Mono 10" pitchFamily="49" charset="77"/>
              </a:rPr>
              <a:t>skos:Concept</a:t>
            </a:r>
            <a:r>
              <a:rPr lang="en-US" dirty="0">
                <a:latin typeface="LM Mono 10" pitchFamily="49" charset="77"/>
              </a:rPr>
              <a:t> . </a:t>
            </a:r>
            <a:endParaRPr lang="en-US" dirty="0">
              <a:effectLst/>
              <a:latin typeface="LM Mono 10" pitchFamily="49" charset="77"/>
            </a:endParaRPr>
          </a:p>
          <a:p>
            <a:pPr marL="0" indent="0">
              <a:buNone/>
            </a:pPr>
            <a:r>
              <a:rPr lang="en-US" dirty="0">
                <a:latin typeface="LM Mono 10" pitchFamily="49" charset="77"/>
              </a:rPr>
              <a:t>&lt;B&gt; </a:t>
            </a:r>
            <a:r>
              <a:rPr lang="en-US" dirty="0" err="1">
                <a:latin typeface="LM Mono 10" pitchFamily="49" charset="77"/>
              </a:rPr>
              <a:t>rdf:type</a:t>
            </a:r>
            <a:r>
              <a:rPr lang="en-US" dirty="0">
                <a:latin typeface="LM Mono 10" pitchFamily="49" charset="77"/>
              </a:rPr>
              <a:t> </a:t>
            </a:r>
            <a:r>
              <a:rPr lang="en-US" dirty="0" err="1">
                <a:latin typeface="LM Mono 10" pitchFamily="49" charset="77"/>
              </a:rPr>
              <a:t>skos:Concept</a:t>
            </a:r>
            <a:r>
              <a:rPr lang="en-US" dirty="0">
                <a:latin typeface="LM Mono 10" pitchFamily="49" charset="77"/>
              </a:rPr>
              <a:t> .</a:t>
            </a:r>
            <a:endParaRPr lang="en-US" dirty="0">
              <a:effectLst/>
              <a:latin typeface="LM Mono 10" pitchFamily="49" charset="77"/>
            </a:endParaRPr>
          </a:p>
          <a:p>
            <a:endParaRPr lang="en-US" dirty="0"/>
          </a:p>
        </p:txBody>
      </p:sp>
    </p:spTree>
    <p:extLst>
      <p:ext uri="{BB962C8B-B14F-4D97-AF65-F5344CB8AC3E}">
        <p14:creationId xmlns:p14="http://schemas.microsoft.com/office/powerpoint/2010/main" val="2589692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A577-9474-5E42-92B5-6EBF4A3F099C}"/>
              </a:ext>
            </a:extLst>
          </p:cNvPr>
          <p:cNvSpPr>
            <a:spLocks noGrp="1"/>
          </p:cNvSpPr>
          <p:nvPr>
            <p:ph type="title"/>
          </p:nvPr>
        </p:nvSpPr>
        <p:spPr>
          <a:xfrm>
            <a:off x="745835" y="2955925"/>
            <a:ext cx="10515600" cy="1325563"/>
          </a:xfrm>
        </p:spPr>
        <p:txBody>
          <a:bodyPr>
            <a:normAutofit/>
          </a:bodyPr>
          <a:lstStyle/>
          <a:p>
            <a:r>
              <a:rPr lang="en-US" dirty="0">
                <a:latin typeface="Lucida Grande" charset="0"/>
                <a:ea typeface="ＭＳ Ｐゴシック" charset="0"/>
              </a:rPr>
              <a:t>Terminologies and TBX</a:t>
            </a:r>
            <a:endParaRPr lang="en-US" dirty="0"/>
          </a:p>
        </p:txBody>
      </p:sp>
      <p:sp>
        <p:nvSpPr>
          <p:cNvPr id="14337" name="Slide Number Placeholder 5">
            <a:extLst>
              <a:ext uri="{FF2B5EF4-FFF2-40B4-BE49-F238E27FC236}">
                <a16:creationId xmlns:a16="http://schemas.microsoft.com/office/drawing/2014/main" id="{D42B02E7-3EFE-4747-A411-CB7F1C674F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3FCC1C7E-4FEF-1D45-A62D-135A37B2ED0D}" type="slidenum">
              <a:rPr lang="en-US" altLang="en-US" sz="1200">
                <a:solidFill>
                  <a:srgbClr val="0000FF"/>
                </a:solidFill>
              </a:rPr>
              <a:pPr>
                <a:spcBef>
                  <a:spcPct val="0"/>
                </a:spcBef>
              </a:pPr>
              <a:t>32</a:t>
            </a:fld>
            <a:endParaRPr lang="en-US" altLang="en-US" sz="1200"/>
          </a:p>
        </p:txBody>
      </p:sp>
      <p:sp>
        <p:nvSpPr>
          <p:cNvPr id="14339" name="Rectangle 5">
            <a:extLst>
              <a:ext uri="{FF2B5EF4-FFF2-40B4-BE49-F238E27FC236}">
                <a16:creationId xmlns:a16="http://schemas.microsoft.com/office/drawing/2014/main" id="{C6702501-39DA-7C47-A563-94210E06956D}"/>
              </a:ext>
            </a:extLst>
          </p:cNvPr>
          <p:cNvSpPr>
            <a:spLocks noChangeArrowheads="1"/>
          </p:cNvSpPr>
          <p:nvPr/>
        </p:nvSpPr>
        <p:spPr bwMode="auto">
          <a:xfrm>
            <a:off x="6003635" y="485745"/>
            <a:ext cx="184731" cy="40011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lgn="ctr">
              <a:spcBef>
                <a:spcPct val="0"/>
              </a:spcBef>
            </a:pPr>
            <a:endParaRPr lang="en-US" altLang="en-US"/>
          </a:p>
        </p:txBody>
      </p:sp>
    </p:spTree>
    <p:extLst>
      <p:ext uri="{BB962C8B-B14F-4D97-AF65-F5344CB8AC3E}">
        <p14:creationId xmlns:p14="http://schemas.microsoft.com/office/powerpoint/2010/main" val="244092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a:extLst>
              <a:ext uri="{FF2B5EF4-FFF2-40B4-BE49-F238E27FC236}">
                <a16:creationId xmlns:a16="http://schemas.microsoft.com/office/drawing/2014/main" id="{47DB423A-3CBA-E94C-BBA9-81CC310D01E9}"/>
              </a:ext>
            </a:extLst>
          </p:cNvPr>
          <p:cNvSpPr>
            <a:spLocks noGrp="1" noChangeArrowheads="1"/>
          </p:cNvSpPr>
          <p:nvPr>
            <p:ph type="title"/>
          </p:nvPr>
        </p:nvSpPr>
        <p:spPr/>
        <p:txBody>
          <a:bodyPr/>
          <a:lstStyle/>
          <a:p>
            <a:r>
              <a:rPr lang="en-US" altLang="en-US"/>
              <a:t>TermBase eXchange (TBX)</a:t>
            </a:r>
          </a:p>
        </p:txBody>
      </p:sp>
      <p:sp>
        <p:nvSpPr>
          <p:cNvPr id="16386" name="Content Placeholder 3">
            <a:extLst>
              <a:ext uri="{FF2B5EF4-FFF2-40B4-BE49-F238E27FC236}">
                <a16:creationId xmlns:a16="http://schemas.microsoft.com/office/drawing/2014/main" id="{62E7F9FA-641E-A141-89ED-8311908A3F7A}"/>
              </a:ext>
            </a:extLst>
          </p:cNvPr>
          <p:cNvSpPr>
            <a:spLocks noGrp="1" noChangeArrowheads="1"/>
          </p:cNvSpPr>
          <p:nvPr>
            <p:ph idx="1"/>
          </p:nvPr>
        </p:nvSpPr>
        <p:spPr/>
        <p:txBody>
          <a:bodyPr/>
          <a:lstStyle/>
          <a:p>
            <a:r>
              <a:rPr lang="en-US" altLang="en-US" dirty="0"/>
              <a:t>international standard for representing and exchanging information about terms, words, and other lexical data</a:t>
            </a:r>
          </a:p>
          <a:p>
            <a:endParaRPr lang="en-US" altLang="en-US" dirty="0"/>
          </a:p>
          <a:p>
            <a:r>
              <a:rPr lang="en-US" altLang="en-US" dirty="0"/>
              <a:t>ISO standard 30042</a:t>
            </a:r>
          </a:p>
          <a:p>
            <a:endParaRPr lang="en-US" altLang="en-US" dirty="0"/>
          </a:p>
          <a:p>
            <a:r>
              <a:rPr lang="en-US" altLang="en-US" dirty="0"/>
              <a:t>XML format</a:t>
            </a:r>
          </a:p>
          <a:p>
            <a:endParaRPr lang="en-US" altLang="en-US" dirty="0"/>
          </a:p>
          <a:p>
            <a:r>
              <a:rPr lang="en-US" altLang="en-US" dirty="0"/>
              <a:t>https://</a:t>
            </a:r>
            <a:r>
              <a:rPr lang="en-US" altLang="en-US" dirty="0" err="1"/>
              <a:t>www.tbxinfo.net</a:t>
            </a:r>
            <a:endParaRPr lang="en-US" altLang="en-US" dirty="0"/>
          </a:p>
        </p:txBody>
      </p:sp>
      <p:sp>
        <p:nvSpPr>
          <p:cNvPr id="16387" name="Slide Number Placeholder 1">
            <a:extLst>
              <a:ext uri="{FF2B5EF4-FFF2-40B4-BE49-F238E27FC236}">
                <a16:creationId xmlns:a16="http://schemas.microsoft.com/office/drawing/2014/main" id="{6D128F08-1D0D-3345-813A-C3C4970402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8B3C5328-AE63-C541-9F73-2E90FC00066A}" type="slidenum">
              <a:rPr lang="en-US" altLang="en-US" sz="1200">
                <a:solidFill>
                  <a:srgbClr val="0000FF"/>
                </a:solidFill>
              </a:rPr>
              <a:pPr>
                <a:spcBef>
                  <a:spcPct val="0"/>
                </a:spcBef>
              </a:pPr>
              <a:t>33</a:t>
            </a:fld>
            <a:endParaRPr lang="en-US" altLang="en-US" sz="1200"/>
          </a:p>
        </p:txBody>
      </p:sp>
    </p:spTree>
    <p:extLst>
      <p:ext uri="{BB962C8B-B14F-4D97-AF65-F5344CB8AC3E}">
        <p14:creationId xmlns:p14="http://schemas.microsoft.com/office/powerpoint/2010/main" val="4155411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55D9-6C0B-6D45-AB01-39AC040C1ADE}"/>
              </a:ext>
            </a:extLst>
          </p:cNvPr>
          <p:cNvSpPr>
            <a:spLocks noGrp="1"/>
          </p:cNvSpPr>
          <p:nvPr>
            <p:ph type="title"/>
          </p:nvPr>
        </p:nvSpPr>
        <p:spPr>
          <a:xfrm>
            <a:off x="1727200" y="0"/>
            <a:ext cx="8305800" cy="850900"/>
          </a:xfrm>
          <a:ln>
            <a:solidFill>
              <a:schemeClr val="bg2">
                <a:lumMod val="60000"/>
                <a:lumOff val="40000"/>
              </a:schemeClr>
            </a:solidFill>
          </a:ln>
        </p:spPr>
        <p:txBody>
          <a:bodyPr/>
          <a:lstStyle/>
          <a:p>
            <a:pPr>
              <a:defRPr/>
            </a:pPr>
            <a:endParaRPr lang="en-US" dirty="0"/>
          </a:p>
        </p:txBody>
      </p:sp>
      <p:sp>
        <p:nvSpPr>
          <p:cNvPr id="4" name="Slide Number Placeholder 3">
            <a:extLst>
              <a:ext uri="{FF2B5EF4-FFF2-40B4-BE49-F238E27FC236}">
                <a16:creationId xmlns:a16="http://schemas.microsoft.com/office/drawing/2014/main" id="{303C0D7C-E8AD-0B46-8699-8B866AF77DDC}"/>
              </a:ext>
            </a:extLst>
          </p:cNvPr>
          <p:cNvSpPr>
            <a:spLocks noGrp="1"/>
          </p:cNvSpPr>
          <p:nvPr>
            <p:ph type="sldNum" sz="quarter" idx="12"/>
          </p:nvPr>
        </p:nvSpPr>
        <p:spPr>
          <a:xfrm>
            <a:off x="8597900" y="6578600"/>
            <a:ext cx="1905000" cy="279400"/>
          </a:xfrm>
          <a:ln>
            <a:solidFill>
              <a:schemeClr val="bg2">
                <a:lumMod val="60000"/>
                <a:lumOff val="40000"/>
              </a:schemeClr>
            </a:solidFill>
          </a:ln>
        </p:spPr>
        <p:txBody>
          <a:bodyPr/>
          <a:lstStyle>
            <a:lvl1pPr>
              <a:defRPr sz="2000">
                <a:solidFill>
                  <a:schemeClr val="tx1"/>
                </a:solidFill>
                <a:latin typeface="Lucida Grande" panose="020B0600040502020204" pitchFamily="34" charset="0"/>
                <a:ea typeface="ＭＳ Ｐゴシック" panose="020B0600070205080204" pitchFamily="34" charset="-128"/>
              </a:defRPr>
            </a:lvl1pPr>
            <a:lvl2pPr marL="742950" indent="-285750">
              <a:defRPr sz="2000">
                <a:solidFill>
                  <a:schemeClr val="tx1"/>
                </a:solidFill>
                <a:latin typeface="Lucida Grande" panose="020B0600040502020204" pitchFamily="34" charset="0"/>
                <a:ea typeface="ＭＳ Ｐゴシック" panose="020B0600070205080204" pitchFamily="34" charset="-128"/>
              </a:defRPr>
            </a:lvl2pPr>
            <a:lvl3pPr marL="1143000" indent="-228600">
              <a:defRPr sz="2000">
                <a:solidFill>
                  <a:schemeClr val="tx1"/>
                </a:solidFill>
                <a:latin typeface="Lucida Grande" panose="020B0600040502020204" pitchFamily="34" charset="0"/>
                <a:ea typeface="ＭＳ Ｐゴシック" panose="020B0600070205080204" pitchFamily="34" charset="-128"/>
              </a:defRPr>
            </a:lvl3pPr>
            <a:lvl4pPr marL="1600200" indent="-228600">
              <a:defRPr sz="2000">
                <a:solidFill>
                  <a:schemeClr val="tx1"/>
                </a:solidFill>
                <a:latin typeface="Lucida Grande" panose="020B0600040502020204" pitchFamily="34" charset="0"/>
                <a:ea typeface="ＭＳ Ｐゴシック" panose="020B0600070205080204" pitchFamily="34" charset="-128"/>
              </a:defRPr>
            </a:lvl4pPr>
            <a:lvl5pPr marL="2057400" indent="-228600">
              <a:defRPr sz="2000">
                <a:solidFill>
                  <a:schemeClr val="tx1"/>
                </a:solidFill>
                <a:latin typeface="Lucida Grande" panose="020B06000405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9pPr>
          </a:lstStyle>
          <a:p>
            <a:pPr>
              <a:defRPr/>
            </a:pPr>
            <a:fld id="{0DDA2FEF-0FE5-5E4B-B25E-E36B7439373E}" type="slidenum">
              <a:rPr lang="en-US" altLang="en-US" sz="1200">
                <a:solidFill>
                  <a:srgbClr val="0000FF"/>
                </a:solidFill>
              </a:rPr>
              <a:pPr>
                <a:defRPr/>
              </a:pPr>
              <a:t>34</a:t>
            </a:fld>
            <a:endParaRPr lang="en-US" altLang="en-US" sz="1200"/>
          </a:p>
        </p:txBody>
      </p:sp>
      <p:pic>
        <p:nvPicPr>
          <p:cNvPr id="17411" name="Picture 2">
            <a:extLst>
              <a:ext uri="{FF2B5EF4-FFF2-40B4-BE49-F238E27FC236}">
                <a16:creationId xmlns:a16="http://schemas.microsoft.com/office/drawing/2014/main" id="{3CEA1BBC-7E09-274D-B27F-9B63F832D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30339"/>
            <a:ext cx="91440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4">
            <a:extLst>
              <a:ext uri="{FF2B5EF4-FFF2-40B4-BE49-F238E27FC236}">
                <a16:creationId xmlns:a16="http://schemas.microsoft.com/office/drawing/2014/main" id="{C6A97BFE-733F-9B45-BB1D-05E056205A4B}"/>
              </a:ext>
            </a:extLst>
          </p:cNvPr>
          <p:cNvSpPr txBox="1">
            <a:spLocks noChangeArrowheads="1"/>
          </p:cNvSpPr>
          <p:nvPr/>
        </p:nvSpPr>
        <p:spPr bwMode="auto">
          <a:xfrm>
            <a:off x="6770689" y="6007100"/>
            <a:ext cx="3654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000">
                <a:solidFill>
                  <a:schemeClr val="tx1"/>
                </a:solidFill>
                <a:latin typeface="Lucida Grande" panose="020B0600040502020204" pitchFamily="34" charset="0"/>
                <a:ea typeface="ＭＳ Ｐゴシック" panose="020B0600070205080204" pitchFamily="34" charset="-128"/>
              </a:defRPr>
            </a:lvl1pPr>
            <a:lvl2pPr marL="742950" indent="-285750" algn="ctr">
              <a:defRPr sz="2000">
                <a:solidFill>
                  <a:schemeClr val="tx1"/>
                </a:solidFill>
                <a:latin typeface="Lucida Grande" panose="020B0600040502020204" pitchFamily="34" charset="0"/>
                <a:ea typeface="ＭＳ Ｐゴシック" panose="020B0600070205080204" pitchFamily="34" charset="-128"/>
              </a:defRPr>
            </a:lvl2pPr>
            <a:lvl3pPr marL="1143000" indent="-228600" algn="ctr">
              <a:defRPr sz="2000">
                <a:solidFill>
                  <a:schemeClr val="tx1"/>
                </a:solidFill>
                <a:latin typeface="Lucida Grande" panose="020B0600040502020204" pitchFamily="34" charset="0"/>
                <a:ea typeface="ＭＳ Ｐゴシック" panose="020B0600070205080204" pitchFamily="34" charset="-128"/>
              </a:defRPr>
            </a:lvl3pPr>
            <a:lvl4pPr marL="1600200" indent="-228600" algn="ctr">
              <a:defRPr sz="2000">
                <a:solidFill>
                  <a:schemeClr val="tx1"/>
                </a:solidFill>
                <a:latin typeface="Lucida Grande" panose="020B0600040502020204" pitchFamily="34" charset="0"/>
                <a:ea typeface="ＭＳ Ｐゴシック" panose="020B0600070205080204" pitchFamily="34" charset="-128"/>
              </a:defRPr>
            </a:lvl4pPr>
            <a:lvl5pPr marL="2057400" indent="-228600" algn="ctr">
              <a:defRPr sz="2000">
                <a:solidFill>
                  <a:schemeClr val="tx1"/>
                </a:solidFill>
                <a:latin typeface="Lucida Grande" panose="020B06000405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9pPr>
          </a:lstStyle>
          <a:p>
            <a:r>
              <a:rPr lang="en-US" altLang="en-US"/>
              <a:t>source: ISO 30042 standard</a:t>
            </a:r>
          </a:p>
        </p:txBody>
      </p:sp>
    </p:spTree>
    <p:extLst>
      <p:ext uri="{BB962C8B-B14F-4D97-AF65-F5344CB8AC3E}">
        <p14:creationId xmlns:p14="http://schemas.microsoft.com/office/powerpoint/2010/main" val="3391210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a:extLst>
              <a:ext uri="{FF2B5EF4-FFF2-40B4-BE49-F238E27FC236}">
                <a16:creationId xmlns:a16="http://schemas.microsoft.com/office/drawing/2014/main" id="{10740152-8532-884C-81A8-57100051ABEB}"/>
              </a:ext>
            </a:extLst>
          </p:cNvPr>
          <p:cNvSpPr>
            <a:spLocks noGrp="1" noChangeArrowheads="1"/>
          </p:cNvSpPr>
          <p:nvPr>
            <p:ph type="title"/>
          </p:nvPr>
        </p:nvSpPr>
        <p:spPr/>
        <p:txBody>
          <a:bodyPr/>
          <a:lstStyle/>
          <a:p>
            <a:r>
              <a:rPr lang="en-US" altLang="en-US"/>
              <a:t>Concept Entry</a:t>
            </a:r>
          </a:p>
        </p:txBody>
      </p:sp>
      <p:sp>
        <p:nvSpPr>
          <p:cNvPr id="5" name="Content Placeholder 4">
            <a:extLst>
              <a:ext uri="{FF2B5EF4-FFF2-40B4-BE49-F238E27FC236}">
                <a16:creationId xmlns:a16="http://schemas.microsoft.com/office/drawing/2014/main" id="{2D53F96E-0186-CF4F-AD92-0FDEB2CAB015}"/>
              </a:ext>
            </a:extLst>
          </p:cNvPr>
          <p:cNvSpPr>
            <a:spLocks noGrp="1"/>
          </p:cNvSpPr>
          <p:nvPr>
            <p:ph idx="1"/>
          </p:nvPr>
        </p:nvSpPr>
        <p:spPr/>
        <p:txBody>
          <a:bodyPr/>
          <a:lstStyle/>
          <a:p>
            <a:pPr>
              <a:defRPr/>
            </a:pPr>
            <a:r>
              <a:rPr lang="en-US" dirty="0"/>
              <a:t>Information about the concept as a whole, as designated by all the terms across all the language sections of the entry, includes: </a:t>
            </a:r>
          </a:p>
          <a:p>
            <a:pPr lvl="1">
              <a:defRPr/>
            </a:pPr>
            <a:r>
              <a:rPr lang="en-US" dirty="0"/>
              <a:t>domain to which the concept belongs (required) </a:t>
            </a:r>
          </a:p>
          <a:p>
            <a:pPr marL="800100" lvl="1" indent="-342900">
              <a:buFontTx/>
              <a:buChar char="-"/>
              <a:defRPr/>
            </a:pPr>
            <a:r>
              <a:rPr lang="en-US" dirty="0"/>
              <a:t>link to an image illustrating the concept (optional) </a:t>
            </a:r>
          </a:p>
          <a:p>
            <a:pPr marL="800100" lvl="1" indent="-342900">
              <a:buFontTx/>
              <a:buChar char="-"/>
              <a:defRPr/>
            </a:pPr>
            <a:r>
              <a:rPr lang="en-US" dirty="0"/>
              <a:t>definitions can be at the concept rather than language level </a:t>
            </a:r>
          </a:p>
          <a:p>
            <a:pPr marL="800100" lvl="1" indent="-342900">
              <a:buFontTx/>
              <a:buChar char="-"/>
              <a:defRPr/>
            </a:pPr>
            <a:endParaRPr lang="en-US" dirty="0"/>
          </a:p>
          <a:p>
            <a:pPr>
              <a:defRPr/>
            </a:pPr>
            <a:endParaRPr lang="en-US" dirty="0"/>
          </a:p>
        </p:txBody>
      </p:sp>
      <p:sp>
        <p:nvSpPr>
          <p:cNvPr id="18435" name="Slide Number Placeholder 2">
            <a:extLst>
              <a:ext uri="{FF2B5EF4-FFF2-40B4-BE49-F238E27FC236}">
                <a16:creationId xmlns:a16="http://schemas.microsoft.com/office/drawing/2014/main" id="{82A3FCB4-12E1-304E-AB77-5F2CE71661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288FAD81-C41B-3E41-9291-2B5E0C7BA0B3}" type="slidenum">
              <a:rPr lang="en-US" altLang="en-US" sz="1200">
                <a:solidFill>
                  <a:srgbClr val="0000FF"/>
                </a:solidFill>
              </a:rPr>
              <a:pPr>
                <a:spcBef>
                  <a:spcPct val="0"/>
                </a:spcBef>
              </a:pPr>
              <a:t>35</a:t>
            </a:fld>
            <a:endParaRPr lang="en-US" altLang="en-US" sz="1200"/>
          </a:p>
        </p:txBody>
      </p:sp>
    </p:spTree>
    <p:extLst>
      <p:ext uri="{BB962C8B-B14F-4D97-AF65-F5344CB8AC3E}">
        <p14:creationId xmlns:p14="http://schemas.microsoft.com/office/powerpoint/2010/main" val="693808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B5D84DAF-B169-F14F-9EF6-F4AEF01F7658}"/>
              </a:ext>
            </a:extLst>
          </p:cNvPr>
          <p:cNvSpPr>
            <a:spLocks noGrp="1" noChangeArrowheads="1"/>
          </p:cNvSpPr>
          <p:nvPr>
            <p:ph type="title"/>
          </p:nvPr>
        </p:nvSpPr>
        <p:spPr/>
        <p:txBody>
          <a:bodyPr/>
          <a:lstStyle/>
          <a:p>
            <a:endParaRPr lang="en-US" altLang="en-US"/>
          </a:p>
        </p:txBody>
      </p:sp>
      <p:pic>
        <p:nvPicPr>
          <p:cNvPr id="35842" name="Content Placeholder 4">
            <a:extLst>
              <a:ext uri="{FF2B5EF4-FFF2-40B4-BE49-F238E27FC236}">
                <a16:creationId xmlns:a16="http://schemas.microsoft.com/office/drawing/2014/main" id="{D5D6EC46-028A-5345-9DBC-FE69534F06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130300"/>
            <a:ext cx="7772400" cy="4940300"/>
          </a:xfrm>
        </p:spPr>
      </p:pic>
      <p:sp>
        <p:nvSpPr>
          <p:cNvPr id="35843" name="Slide Number Placeholder 3">
            <a:extLst>
              <a:ext uri="{FF2B5EF4-FFF2-40B4-BE49-F238E27FC236}">
                <a16:creationId xmlns:a16="http://schemas.microsoft.com/office/drawing/2014/main" id="{D7B18F56-1C98-884C-83C4-64D3AC65D2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000">
                <a:solidFill>
                  <a:schemeClr val="tx1"/>
                </a:solidFill>
                <a:latin typeface="Lucida Grande" panose="020B0600040502020204" pitchFamily="34" charset="0"/>
                <a:ea typeface="ＭＳ Ｐゴシック" panose="020B0600070205080204" pitchFamily="34" charset="-128"/>
              </a:defRPr>
            </a:lvl1pPr>
            <a:lvl2pPr marL="742950" indent="-285750" algn="ctr">
              <a:defRPr sz="2000">
                <a:solidFill>
                  <a:schemeClr val="tx1"/>
                </a:solidFill>
                <a:latin typeface="Lucida Grande" panose="020B0600040502020204" pitchFamily="34" charset="0"/>
                <a:ea typeface="ＭＳ Ｐゴシック" panose="020B0600070205080204" pitchFamily="34" charset="-128"/>
              </a:defRPr>
            </a:lvl2pPr>
            <a:lvl3pPr marL="1143000" indent="-228600" algn="ctr">
              <a:defRPr sz="2000">
                <a:solidFill>
                  <a:schemeClr val="tx1"/>
                </a:solidFill>
                <a:latin typeface="Lucida Grande" panose="020B0600040502020204" pitchFamily="34" charset="0"/>
                <a:ea typeface="ＭＳ Ｐゴシック" panose="020B0600070205080204" pitchFamily="34" charset="-128"/>
              </a:defRPr>
            </a:lvl3pPr>
            <a:lvl4pPr marL="1600200" indent="-228600" algn="ctr">
              <a:defRPr sz="2000">
                <a:solidFill>
                  <a:schemeClr val="tx1"/>
                </a:solidFill>
                <a:latin typeface="Lucida Grande" panose="020B0600040502020204" pitchFamily="34" charset="0"/>
                <a:ea typeface="ＭＳ Ｐゴシック" panose="020B0600070205080204" pitchFamily="34" charset="-128"/>
              </a:defRPr>
            </a:lvl4pPr>
            <a:lvl5pPr marL="2057400" indent="-228600" algn="ctr">
              <a:defRPr sz="2000">
                <a:solidFill>
                  <a:schemeClr val="tx1"/>
                </a:solidFill>
                <a:latin typeface="Lucida Grande" panose="020B06000405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tx1"/>
                </a:solidFill>
                <a:latin typeface="Lucida Grande" panose="020B0600040502020204" pitchFamily="34" charset="0"/>
                <a:ea typeface="ＭＳ Ｐゴシック" panose="020B0600070205080204" pitchFamily="34" charset="-128"/>
              </a:defRPr>
            </a:lvl9pPr>
          </a:lstStyle>
          <a:p>
            <a:pPr algn="r"/>
            <a:fld id="{D93D9F9C-CCE8-214C-85AF-995E11FC0039}" type="slidenum">
              <a:rPr lang="en-US" altLang="en-US" sz="1200">
                <a:solidFill>
                  <a:srgbClr val="0000FF"/>
                </a:solidFill>
              </a:rPr>
              <a:pPr algn="r"/>
              <a:t>36</a:t>
            </a:fld>
            <a:endParaRPr lang="en-US" altLang="en-US" sz="1200"/>
          </a:p>
        </p:txBody>
      </p:sp>
    </p:spTree>
    <p:extLst>
      <p:ext uri="{BB962C8B-B14F-4D97-AF65-F5344CB8AC3E}">
        <p14:creationId xmlns:p14="http://schemas.microsoft.com/office/powerpoint/2010/main" val="559881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B73E3D1-0BCA-C345-BFC6-A16CEB848578}"/>
              </a:ext>
            </a:extLst>
          </p:cNvPr>
          <p:cNvSpPr>
            <a:spLocks noGrp="1" noChangeArrowheads="1"/>
          </p:cNvSpPr>
          <p:nvPr>
            <p:ph type="title"/>
          </p:nvPr>
        </p:nvSpPr>
        <p:spPr/>
        <p:txBody>
          <a:bodyPr/>
          <a:lstStyle/>
          <a:p>
            <a:r>
              <a:rPr lang="en-US" altLang="en-US"/>
              <a:t>Language Section</a:t>
            </a:r>
          </a:p>
        </p:txBody>
      </p:sp>
      <p:sp>
        <p:nvSpPr>
          <p:cNvPr id="19458" name="Content Placeholder 2">
            <a:extLst>
              <a:ext uri="{FF2B5EF4-FFF2-40B4-BE49-F238E27FC236}">
                <a16:creationId xmlns:a16="http://schemas.microsoft.com/office/drawing/2014/main" id="{1F858E11-BC41-FA44-B5E5-CBB35F66F92E}"/>
              </a:ext>
            </a:extLst>
          </p:cNvPr>
          <p:cNvSpPr>
            <a:spLocks noGrp="1" noChangeArrowheads="1"/>
          </p:cNvSpPr>
          <p:nvPr>
            <p:ph idx="1"/>
          </p:nvPr>
        </p:nvSpPr>
        <p:spPr/>
        <p:txBody>
          <a:bodyPr/>
          <a:lstStyle/>
          <a:p>
            <a:endParaRPr lang="en-US" altLang="en-US"/>
          </a:p>
          <a:p>
            <a:r>
              <a:rPr lang="en-US" altLang="en-US"/>
              <a:t>All the terms in a particular language for a given concept</a:t>
            </a:r>
          </a:p>
          <a:p>
            <a:endParaRPr lang="en-US" altLang="en-US"/>
          </a:p>
          <a:p>
            <a:pPr>
              <a:buFontTx/>
              <a:buChar char="-"/>
            </a:pPr>
            <a:r>
              <a:rPr lang="en-US" altLang="en-US"/>
              <a:t>information about the language section as a whole:</a:t>
            </a:r>
          </a:p>
          <a:p>
            <a:pPr>
              <a:buFontTx/>
              <a:buChar char="-"/>
            </a:pPr>
            <a:r>
              <a:rPr lang="en-US" altLang="en-US"/>
              <a:t>language of the terms in this language section (required)</a:t>
            </a:r>
          </a:p>
          <a:p>
            <a:pPr>
              <a:buFontTx/>
              <a:buChar char="-"/>
            </a:pPr>
            <a:r>
              <a:rPr lang="en-US" altLang="en-US"/>
              <a:t>definition of the concept (optional). </a:t>
            </a:r>
          </a:p>
          <a:p>
            <a:r>
              <a:rPr lang="en-US" altLang="en-US"/>
              <a:t> </a:t>
            </a:r>
          </a:p>
          <a:p>
            <a:endParaRPr lang="en-US" altLang="en-US"/>
          </a:p>
          <a:p>
            <a:endParaRPr lang="en-US" altLang="en-US"/>
          </a:p>
        </p:txBody>
      </p:sp>
      <p:sp>
        <p:nvSpPr>
          <p:cNvPr id="19459" name="Slide Number Placeholder 3">
            <a:extLst>
              <a:ext uri="{FF2B5EF4-FFF2-40B4-BE49-F238E27FC236}">
                <a16:creationId xmlns:a16="http://schemas.microsoft.com/office/drawing/2014/main" id="{FB3AD1D7-DC0F-6C42-B1FC-2ACCF7F54B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878D77D3-FF73-6642-8513-8282F56244C8}" type="slidenum">
              <a:rPr lang="en-US" altLang="en-US" sz="1200">
                <a:solidFill>
                  <a:srgbClr val="0000FF"/>
                </a:solidFill>
              </a:rPr>
              <a:pPr>
                <a:spcBef>
                  <a:spcPct val="0"/>
                </a:spcBef>
              </a:pPr>
              <a:t>37</a:t>
            </a:fld>
            <a:endParaRPr lang="en-US" altLang="en-US" sz="1200"/>
          </a:p>
        </p:txBody>
      </p:sp>
    </p:spTree>
    <p:extLst>
      <p:ext uri="{BB962C8B-B14F-4D97-AF65-F5344CB8AC3E}">
        <p14:creationId xmlns:p14="http://schemas.microsoft.com/office/powerpoint/2010/main" val="3754514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CF4F3F30-D1ED-4A42-90D1-5A6E1F33C31C}"/>
              </a:ext>
            </a:extLst>
          </p:cNvPr>
          <p:cNvSpPr>
            <a:spLocks noGrp="1" noChangeArrowheads="1"/>
          </p:cNvSpPr>
          <p:nvPr>
            <p:ph type="title"/>
          </p:nvPr>
        </p:nvSpPr>
        <p:spPr/>
        <p:txBody>
          <a:bodyPr/>
          <a:lstStyle/>
          <a:p>
            <a:r>
              <a:rPr lang="en-US" altLang="en-US"/>
              <a:t>Term section</a:t>
            </a:r>
          </a:p>
        </p:txBody>
      </p:sp>
      <p:sp>
        <p:nvSpPr>
          <p:cNvPr id="20482" name="Content Placeholder 2">
            <a:extLst>
              <a:ext uri="{FF2B5EF4-FFF2-40B4-BE49-F238E27FC236}">
                <a16:creationId xmlns:a16="http://schemas.microsoft.com/office/drawing/2014/main" id="{4F2373C1-434F-C24C-9CD9-349242FC3858}"/>
              </a:ext>
            </a:extLst>
          </p:cNvPr>
          <p:cNvSpPr>
            <a:spLocks noGrp="1" noChangeArrowheads="1"/>
          </p:cNvSpPr>
          <p:nvPr>
            <p:ph idx="1"/>
          </p:nvPr>
        </p:nvSpPr>
        <p:spPr/>
        <p:txBody>
          <a:bodyPr/>
          <a:lstStyle/>
          <a:p>
            <a:r>
              <a:rPr lang="en-US" altLang="en-US"/>
              <a:t>Information about the term, such as: </a:t>
            </a:r>
          </a:p>
          <a:p>
            <a:r>
              <a:rPr lang="en-US" altLang="en-US"/>
              <a:t>-  term type (full form, acronym, abbreviation, etc.) </a:t>
            </a:r>
          </a:p>
          <a:p>
            <a:r>
              <a:rPr lang="en-US" altLang="en-US"/>
              <a:t>-  part of speech (noun, verb, etc.) </a:t>
            </a:r>
          </a:p>
          <a:p>
            <a:r>
              <a:rPr lang="en-US" altLang="en-US"/>
              <a:t>-  contextual example of the term in a sentence or paragraph </a:t>
            </a:r>
          </a:p>
          <a:p>
            <a:r>
              <a:rPr lang="en-US" altLang="en-US"/>
              <a:t>-  customer code (if this term is specific to a particular customer) </a:t>
            </a:r>
          </a:p>
          <a:p>
            <a:r>
              <a:rPr lang="en-US" altLang="en-US"/>
              <a:t>-  project code (if this term is specific to a particular project) </a:t>
            </a:r>
          </a:p>
          <a:p>
            <a:r>
              <a:rPr lang="en-US" altLang="en-US"/>
              <a:t>-  responsibility (if more than one person works on this termbase) </a:t>
            </a:r>
          </a:p>
          <a:p>
            <a:r>
              <a:rPr lang="en-US" altLang="en-US"/>
              <a:t>-  cross-reference to another term (if applicable) </a:t>
            </a:r>
          </a:p>
          <a:p>
            <a:r>
              <a:rPr lang="en-US" altLang="en-US"/>
              <a:t>-  usage note (usage notes can, for example, indicate regional variation). </a:t>
            </a:r>
          </a:p>
          <a:p>
            <a:endParaRPr lang="en-US" altLang="en-US"/>
          </a:p>
        </p:txBody>
      </p:sp>
      <p:sp>
        <p:nvSpPr>
          <p:cNvPr id="20483" name="Slide Number Placeholder 3">
            <a:extLst>
              <a:ext uri="{FF2B5EF4-FFF2-40B4-BE49-F238E27FC236}">
                <a16:creationId xmlns:a16="http://schemas.microsoft.com/office/drawing/2014/main" id="{FB8733E7-9DA7-5049-AAAA-B085F8096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B4C4AF2B-2E5B-C545-9AB2-DADA6E1608BF}" type="slidenum">
              <a:rPr lang="en-US" altLang="en-US" sz="1200">
                <a:solidFill>
                  <a:srgbClr val="0000FF"/>
                </a:solidFill>
              </a:rPr>
              <a:pPr>
                <a:spcBef>
                  <a:spcPct val="0"/>
                </a:spcBef>
              </a:pPr>
              <a:t>38</a:t>
            </a:fld>
            <a:endParaRPr lang="en-US" altLang="en-US" sz="1200"/>
          </a:p>
        </p:txBody>
      </p:sp>
    </p:spTree>
    <p:extLst>
      <p:ext uri="{BB962C8B-B14F-4D97-AF65-F5344CB8AC3E}">
        <p14:creationId xmlns:p14="http://schemas.microsoft.com/office/powerpoint/2010/main" val="4167513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A77CD36F-CEF2-D044-86C2-27F0CAE36289}"/>
              </a:ext>
            </a:extLst>
          </p:cNvPr>
          <p:cNvSpPr>
            <a:spLocks noGrp="1" noChangeArrowheads="1"/>
          </p:cNvSpPr>
          <p:nvPr>
            <p:ph type="title"/>
          </p:nvPr>
        </p:nvSpPr>
        <p:spPr/>
        <p:txBody>
          <a:bodyPr/>
          <a:lstStyle/>
          <a:p>
            <a:r>
              <a:rPr lang="en-US" altLang="en-US"/>
              <a:t>Term Component</a:t>
            </a:r>
          </a:p>
        </p:txBody>
      </p:sp>
      <p:sp>
        <p:nvSpPr>
          <p:cNvPr id="21506" name="Content Placeholder 2">
            <a:extLst>
              <a:ext uri="{FF2B5EF4-FFF2-40B4-BE49-F238E27FC236}">
                <a16:creationId xmlns:a16="http://schemas.microsoft.com/office/drawing/2014/main" id="{12EE80C6-0944-9A46-AC77-09216160C3AE}"/>
              </a:ext>
            </a:extLst>
          </p:cNvPr>
          <p:cNvSpPr>
            <a:spLocks noGrp="1" noChangeArrowheads="1"/>
          </p:cNvSpPr>
          <p:nvPr>
            <p:ph idx="1"/>
          </p:nvPr>
        </p:nvSpPr>
        <p:spPr/>
        <p:txBody>
          <a:bodyPr/>
          <a:lstStyle/>
          <a:p>
            <a:r>
              <a:rPr lang="en-US" altLang="en-US"/>
              <a:t>To describe the components (words) of multiword terms</a:t>
            </a:r>
          </a:p>
          <a:p>
            <a:pPr lvl="1"/>
            <a:r>
              <a:rPr lang="en-US" altLang="en-US"/>
              <a:t>e.g. “</a:t>
            </a:r>
            <a:r>
              <a:rPr lang="en-US" altLang="ja-JP"/>
              <a:t>uninterruptible power supply</a:t>
            </a:r>
            <a:r>
              <a:rPr lang="en-US" altLang="en-US"/>
              <a:t>”</a:t>
            </a:r>
            <a:endParaRPr lang="en-US" altLang="ja-JP"/>
          </a:p>
          <a:p>
            <a:endParaRPr lang="en-US" altLang="en-US"/>
          </a:p>
          <a:p>
            <a:r>
              <a:rPr lang="en-US" altLang="en-US"/>
              <a:t>linguistic information for each word</a:t>
            </a:r>
          </a:p>
          <a:p>
            <a:pPr>
              <a:buFontTx/>
              <a:buChar char="-"/>
            </a:pPr>
            <a:r>
              <a:rPr lang="en-US" altLang="en-US"/>
              <a:t>part of speech (noun, verb, adjective, adverb, preposition)</a:t>
            </a:r>
          </a:p>
          <a:p>
            <a:pPr>
              <a:buFontTx/>
              <a:buChar char="-"/>
            </a:pPr>
            <a:r>
              <a:rPr lang="en-US" altLang="en-US"/>
              <a:t>lexical gender</a:t>
            </a:r>
          </a:p>
          <a:p>
            <a:pPr>
              <a:buFontTx/>
              <a:buChar char="-"/>
            </a:pPr>
            <a:r>
              <a:rPr lang="en-US" altLang="en-US"/>
              <a:t>how words are hyphenated, inflected and pronounced. </a:t>
            </a:r>
          </a:p>
          <a:p>
            <a:endParaRPr lang="en-US" altLang="en-US"/>
          </a:p>
        </p:txBody>
      </p:sp>
      <p:sp>
        <p:nvSpPr>
          <p:cNvPr id="21507" name="Slide Number Placeholder 3">
            <a:extLst>
              <a:ext uri="{FF2B5EF4-FFF2-40B4-BE49-F238E27FC236}">
                <a16:creationId xmlns:a16="http://schemas.microsoft.com/office/drawing/2014/main" id="{8E7F6279-DAF4-2D40-BE14-D389FE7600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037D2C29-AC24-D040-8E7D-6FD15B7BFDEB}" type="slidenum">
              <a:rPr lang="en-US" altLang="en-US" sz="1200">
                <a:solidFill>
                  <a:srgbClr val="0000FF"/>
                </a:solidFill>
              </a:rPr>
              <a:pPr>
                <a:spcBef>
                  <a:spcPct val="0"/>
                </a:spcBef>
              </a:pPr>
              <a:t>39</a:t>
            </a:fld>
            <a:endParaRPr lang="en-US" altLang="en-US" sz="1200"/>
          </a:p>
        </p:txBody>
      </p:sp>
    </p:spTree>
    <p:extLst>
      <p:ext uri="{BB962C8B-B14F-4D97-AF65-F5344CB8AC3E}">
        <p14:creationId xmlns:p14="http://schemas.microsoft.com/office/powerpoint/2010/main" val="105631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57D8-6B37-F543-9332-3FC96B73C5E8}"/>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Knowledge engineering</a:t>
            </a:r>
            <a:endParaRPr lang="en-US" dirty="0">
              <a:effectLst/>
            </a:endParaRPr>
          </a:p>
          <a:p>
            <a:endParaRPr lang="en-US" dirty="0"/>
          </a:p>
        </p:txBody>
      </p:sp>
      <p:sp>
        <p:nvSpPr>
          <p:cNvPr id="3" name="Content Placeholder 2">
            <a:extLst>
              <a:ext uri="{FF2B5EF4-FFF2-40B4-BE49-F238E27FC236}">
                <a16:creationId xmlns:a16="http://schemas.microsoft.com/office/drawing/2014/main" id="{539098F8-9B7B-9B4B-8E7F-E15DA0D86439}"/>
              </a:ext>
            </a:extLst>
          </p:cNvPr>
          <p:cNvSpPr>
            <a:spLocks noGrp="1"/>
          </p:cNvSpPr>
          <p:nvPr>
            <p:ph idx="1"/>
          </p:nvPr>
        </p:nvSpPr>
        <p:spPr/>
        <p:txBody>
          <a:bodyPr/>
          <a:lstStyle/>
          <a:p>
            <a:pPr marL="0" indent="0">
              <a:buNone/>
            </a:pPr>
            <a:r>
              <a:rPr lang="en-US" dirty="0"/>
              <a:t>KE is an engineering discipline that involves integrating knowledge into computer systems in order to solve complex problems normally requiring a high level of human expertise (Feigenbaum &amp; </a:t>
            </a:r>
            <a:r>
              <a:rPr lang="en-US" dirty="0" err="1"/>
              <a:t>McCorduck</a:t>
            </a:r>
            <a:r>
              <a:rPr lang="en-US" dirty="0"/>
              <a:t>, 1983).</a:t>
            </a:r>
            <a:endParaRPr lang="en-US" dirty="0">
              <a:effectLst/>
            </a:endParaRPr>
          </a:p>
          <a:p>
            <a:pPr marL="0" indent="0">
              <a:buNone/>
            </a:pPr>
            <a:endParaRPr lang="en-US" b="1" dirty="0"/>
          </a:p>
          <a:p>
            <a:pPr marL="0" indent="0">
              <a:buNone/>
            </a:pPr>
            <a:r>
              <a:rPr lang="en-US" b="1" dirty="0"/>
              <a:t>Goal:</a:t>
            </a:r>
            <a:r>
              <a:rPr lang="en-US" dirty="0"/>
              <a:t> building, maintaining and developing knowledge-based systems</a:t>
            </a:r>
            <a:endParaRPr lang="en-US" dirty="0">
              <a:effectLst/>
            </a:endParaRPr>
          </a:p>
          <a:p>
            <a:pPr marL="0" indent="0">
              <a:buNone/>
            </a:pPr>
            <a:endParaRPr lang="en-US" b="1" dirty="0"/>
          </a:p>
          <a:p>
            <a:pPr marL="0" indent="0">
              <a:buNone/>
            </a:pPr>
            <a:r>
              <a:rPr lang="en-US" b="1" dirty="0"/>
              <a:t>Issues:</a:t>
            </a:r>
            <a:endParaRPr lang="en-US" b="1" dirty="0">
              <a:effectLst/>
            </a:endParaRPr>
          </a:p>
          <a:p>
            <a:pPr lvl="1"/>
            <a:r>
              <a:rPr lang="en-US" dirty="0"/>
              <a:t>knowledge representation</a:t>
            </a:r>
            <a:r>
              <a:rPr lang="en-US" dirty="0">
                <a:effectLst/>
              </a:rPr>
              <a:t> </a:t>
            </a:r>
          </a:p>
          <a:p>
            <a:pPr lvl="1"/>
            <a:r>
              <a:rPr lang="en-US" dirty="0"/>
              <a:t>knowledge acquisition methodologies</a:t>
            </a:r>
            <a:endParaRPr lang="en-US" dirty="0">
              <a:effectLst/>
            </a:endParaRPr>
          </a:p>
          <a:p>
            <a:pPr lvl="1"/>
            <a:r>
              <a:rPr lang="en-US" dirty="0"/>
              <a:t>mathematical logic and reasoning</a:t>
            </a:r>
            <a:endParaRPr lang="en-US" dirty="0">
              <a:effectLst/>
            </a:endParaRPr>
          </a:p>
          <a:p>
            <a:endParaRPr lang="en-US" dirty="0"/>
          </a:p>
        </p:txBody>
      </p:sp>
    </p:spTree>
    <p:extLst>
      <p:ext uri="{BB962C8B-B14F-4D97-AF65-F5344CB8AC3E}">
        <p14:creationId xmlns:p14="http://schemas.microsoft.com/office/powerpoint/2010/main" val="883428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E423BA-9418-2340-9D9B-C512B5BF2EBF}"/>
              </a:ext>
            </a:extLst>
          </p:cNvPr>
          <p:cNvSpPr>
            <a:spLocks noGrp="1"/>
          </p:cNvSpPr>
          <p:nvPr>
            <p:ph type="sldNum" sz="quarter" idx="12"/>
          </p:nvPr>
        </p:nvSpPr>
        <p:spPr/>
        <p:txBody>
          <a:bodyPr/>
          <a:lstStyle/>
          <a:p>
            <a:pPr>
              <a:defRPr/>
            </a:pPr>
            <a:fld id="{C3556771-391D-CA4E-BD7E-53056DD90DB9}" type="slidenum">
              <a:rPr lang="en-US" altLang="en-US" smtClean="0"/>
              <a:pPr>
                <a:defRPr/>
              </a:pPr>
              <a:t>40</a:t>
            </a:fld>
            <a:endParaRPr lang="en-US" altLang="en-US">
              <a:solidFill>
                <a:schemeClr val="tx1"/>
              </a:solidFill>
            </a:endParaRPr>
          </a:p>
        </p:txBody>
      </p:sp>
      <p:pic>
        <p:nvPicPr>
          <p:cNvPr id="6" name="Picture 5">
            <a:extLst>
              <a:ext uri="{FF2B5EF4-FFF2-40B4-BE49-F238E27FC236}">
                <a16:creationId xmlns:a16="http://schemas.microsoft.com/office/drawing/2014/main" id="{66F329A0-994B-5143-997E-ECA10FDCD48F}"/>
              </a:ext>
            </a:extLst>
          </p:cNvPr>
          <p:cNvPicPr>
            <a:picLocks noChangeAspect="1"/>
          </p:cNvPicPr>
          <p:nvPr/>
        </p:nvPicPr>
        <p:blipFill>
          <a:blip r:embed="rId2"/>
          <a:stretch>
            <a:fillRect/>
          </a:stretch>
        </p:blipFill>
        <p:spPr>
          <a:xfrm>
            <a:off x="1581150" y="0"/>
            <a:ext cx="9091166" cy="6578600"/>
          </a:xfrm>
          <a:prstGeom prst="rect">
            <a:avLst/>
          </a:prstGeom>
        </p:spPr>
      </p:pic>
    </p:spTree>
    <p:extLst>
      <p:ext uri="{BB962C8B-B14F-4D97-AF65-F5344CB8AC3E}">
        <p14:creationId xmlns:p14="http://schemas.microsoft.com/office/powerpoint/2010/main" val="2457355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275C81-B905-A647-BABE-24C6A10965D2}"/>
              </a:ext>
            </a:extLst>
          </p:cNvPr>
          <p:cNvSpPr>
            <a:spLocks noGrp="1"/>
          </p:cNvSpPr>
          <p:nvPr>
            <p:ph type="sldNum" sz="quarter" idx="12"/>
          </p:nvPr>
        </p:nvSpPr>
        <p:spPr/>
        <p:txBody>
          <a:bodyPr/>
          <a:lstStyle/>
          <a:p>
            <a:pPr>
              <a:defRPr/>
            </a:pPr>
            <a:fld id="{BE7DB979-6DEC-514F-B321-F8F01FDD4027}" type="slidenum">
              <a:rPr lang="en-US" altLang="en-US" smtClean="0"/>
              <a:pPr>
                <a:defRPr/>
              </a:pPr>
              <a:t>41</a:t>
            </a:fld>
            <a:endParaRPr lang="en-US" altLang="en-US">
              <a:solidFill>
                <a:schemeClr val="tx1"/>
              </a:solidFill>
            </a:endParaRPr>
          </a:p>
        </p:txBody>
      </p:sp>
      <p:pic>
        <p:nvPicPr>
          <p:cNvPr id="3" name="Picture 2">
            <a:extLst>
              <a:ext uri="{FF2B5EF4-FFF2-40B4-BE49-F238E27FC236}">
                <a16:creationId xmlns:a16="http://schemas.microsoft.com/office/drawing/2014/main" id="{5D45B8AD-BE17-7043-A25D-75426932F130}"/>
              </a:ext>
            </a:extLst>
          </p:cNvPr>
          <p:cNvPicPr>
            <a:picLocks noChangeAspect="1"/>
          </p:cNvPicPr>
          <p:nvPr/>
        </p:nvPicPr>
        <p:blipFill>
          <a:blip r:embed="rId2"/>
          <a:stretch>
            <a:fillRect/>
          </a:stretch>
        </p:blipFill>
        <p:spPr>
          <a:xfrm>
            <a:off x="1536690" y="743324"/>
            <a:ext cx="9131310" cy="5388535"/>
          </a:xfrm>
          <a:prstGeom prst="rect">
            <a:avLst/>
          </a:prstGeom>
        </p:spPr>
      </p:pic>
    </p:spTree>
    <p:extLst>
      <p:ext uri="{BB962C8B-B14F-4D97-AF65-F5344CB8AC3E}">
        <p14:creationId xmlns:p14="http://schemas.microsoft.com/office/powerpoint/2010/main" val="820798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AF6BBCCE-9E8A-F64C-A5D7-FEF316468634}"/>
              </a:ext>
            </a:extLst>
          </p:cNvPr>
          <p:cNvSpPr>
            <a:spLocks noGrp="1" noChangeArrowheads="1"/>
          </p:cNvSpPr>
          <p:nvPr>
            <p:ph type="title"/>
          </p:nvPr>
        </p:nvSpPr>
        <p:spPr/>
        <p:txBody>
          <a:bodyPr/>
          <a:lstStyle/>
          <a:p>
            <a:r>
              <a:rPr lang="en-US" altLang="en-US"/>
              <a:t>Conceptual Relations</a:t>
            </a:r>
          </a:p>
        </p:txBody>
      </p:sp>
      <p:sp>
        <p:nvSpPr>
          <p:cNvPr id="22530" name="Content Placeholder 2">
            <a:extLst>
              <a:ext uri="{FF2B5EF4-FFF2-40B4-BE49-F238E27FC236}">
                <a16:creationId xmlns:a16="http://schemas.microsoft.com/office/drawing/2014/main" id="{D145D095-E4E3-B248-AECF-1A3B8FCAEF50}"/>
              </a:ext>
            </a:extLst>
          </p:cNvPr>
          <p:cNvSpPr>
            <a:spLocks noGrp="1" noChangeArrowheads="1"/>
          </p:cNvSpPr>
          <p:nvPr>
            <p:ph idx="1"/>
          </p:nvPr>
        </p:nvSpPr>
        <p:spPr/>
        <p:txBody>
          <a:bodyPr/>
          <a:lstStyle/>
          <a:p>
            <a:r>
              <a:rPr lang="en-US" altLang="en-US"/>
              <a:t>hierarchical relations</a:t>
            </a:r>
          </a:p>
          <a:p>
            <a:pPr>
              <a:buFontTx/>
              <a:buChar char="-"/>
            </a:pPr>
            <a:r>
              <a:rPr lang="en-US" altLang="en-US"/>
              <a:t>broader (superordinate), </a:t>
            </a:r>
          </a:p>
          <a:p>
            <a:pPr>
              <a:buFontTx/>
              <a:buChar char="-"/>
            </a:pPr>
            <a:r>
              <a:rPr lang="en-US" altLang="en-US"/>
              <a:t>narrower (subordinate) </a:t>
            </a:r>
          </a:p>
          <a:p>
            <a:pPr>
              <a:buFontTx/>
              <a:buChar char="-"/>
            </a:pPr>
            <a:r>
              <a:rPr lang="en-US" altLang="en-US"/>
              <a:t>sibling (coordinate) </a:t>
            </a:r>
          </a:p>
          <a:p>
            <a:endParaRPr lang="en-US" altLang="en-US"/>
          </a:p>
          <a:p>
            <a:r>
              <a:rPr lang="en-US" altLang="en-US"/>
              <a:t>partitive relations</a:t>
            </a:r>
          </a:p>
          <a:p>
            <a:pPr>
              <a:buFontTx/>
              <a:buChar char="-"/>
            </a:pPr>
            <a:r>
              <a:rPr lang="en-US" altLang="en-US"/>
              <a:t>part of (pupil is-part-of eye)</a:t>
            </a:r>
          </a:p>
          <a:p>
            <a:pPr>
              <a:buFontTx/>
              <a:buChar char="-"/>
            </a:pPr>
            <a:endParaRPr lang="en-US" altLang="en-US"/>
          </a:p>
          <a:p>
            <a:r>
              <a:rPr lang="en-US" altLang="en-US"/>
              <a:t>associated relations </a:t>
            </a:r>
          </a:p>
          <a:p>
            <a:pPr marL="414338" lvl="1" indent="0">
              <a:buNone/>
            </a:pPr>
            <a:r>
              <a:rPr lang="en-US" altLang="en-US"/>
              <a:t>(for instance, the relation between “pitcher” and “baseball”). </a:t>
            </a:r>
          </a:p>
          <a:p>
            <a:endParaRPr lang="en-US" altLang="en-US"/>
          </a:p>
        </p:txBody>
      </p:sp>
      <p:sp>
        <p:nvSpPr>
          <p:cNvPr id="22531" name="Slide Number Placeholder 3">
            <a:extLst>
              <a:ext uri="{FF2B5EF4-FFF2-40B4-BE49-F238E27FC236}">
                <a16:creationId xmlns:a16="http://schemas.microsoft.com/office/drawing/2014/main" id="{6BBA4A5D-14EF-4841-8063-BE4988CA8D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3BFD3395-381B-4B46-B807-B79D0E9771D0}" type="slidenum">
              <a:rPr lang="en-US" altLang="en-US" sz="1200">
                <a:solidFill>
                  <a:srgbClr val="0000FF"/>
                </a:solidFill>
              </a:rPr>
              <a:pPr>
                <a:spcBef>
                  <a:spcPct val="0"/>
                </a:spcBef>
              </a:pPr>
              <a:t>42</a:t>
            </a:fld>
            <a:endParaRPr lang="en-US" altLang="en-US" sz="1200"/>
          </a:p>
        </p:txBody>
      </p:sp>
    </p:spTree>
    <p:extLst>
      <p:ext uri="{BB962C8B-B14F-4D97-AF65-F5344CB8AC3E}">
        <p14:creationId xmlns:p14="http://schemas.microsoft.com/office/powerpoint/2010/main" val="2179569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4">
            <a:extLst>
              <a:ext uri="{FF2B5EF4-FFF2-40B4-BE49-F238E27FC236}">
                <a16:creationId xmlns:a16="http://schemas.microsoft.com/office/drawing/2014/main" id="{2D065B2F-D6A9-9548-9BFE-3334A2E4225A}"/>
              </a:ext>
            </a:extLst>
          </p:cNvPr>
          <p:cNvSpPr>
            <a:spLocks noGrp="1" noChangeArrowheads="1"/>
          </p:cNvSpPr>
          <p:nvPr>
            <p:ph type="title"/>
          </p:nvPr>
        </p:nvSpPr>
        <p:spPr/>
        <p:txBody>
          <a:bodyPr/>
          <a:lstStyle/>
          <a:p>
            <a:endParaRPr lang="en-US" altLang="en-US"/>
          </a:p>
        </p:txBody>
      </p:sp>
      <p:sp>
        <p:nvSpPr>
          <p:cNvPr id="23554" name="Slide Number Placeholder 3">
            <a:extLst>
              <a:ext uri="{FF2B5EF4-FFF2-40B4-BE49-F238E27FC236}">
                <a16:creationId xmlns:a16="http://schemas.microsoft.com/office/drawing/2014/main" id="{25F960AD-B6DA-BE48-BD27-3CA1CDED13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Lucida Grande" panose="020B06000405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Lucida Grande" panose="020B06000405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Lucida Grande" panose="020B0600040502020204" pitchFamily="34" charset="0"/>
                <a:ea typeface="ＭＳ Ｐゴシック" panose="020B0600070205080204" pitchFamily="34" charset="-128"/>
              </a:defRPr>
            </a:lvl9pPr>
          </a:lstStyle>
          <a:p>
            <a:pPr>
              <a:spcBef>
                <a:spcPct val="0"/>
              </a:spcBef>
            </a:pPr>
            <a:fld id="{7869FC10-A0AF-1946-9FD2-FC6E68517AA5}" type="slidenum">
              <a:rPr lang="en-US" altLang="en-US" sz="1200">
                <a:solidFill>
                  <a:srgbClr val="0000FF"/>
                </a:solidFill>
              </a:rPr>
              <a:pPr>
                <a:spcBef>
                  <a:spcPct val="0"/>
                </a:spcBef>
              </a:pPr>
              <a:t>43</a:t>
            </a:fld>
            <a:endParaRPr lang="en-US" altLang="en-US" sz="1200"/>
          </a:p>
        </p:txBody>
      </p:sp>
      <p:pic>
        <p:nvPicPr>
          <p:cNvPr id="23555" name="Picture 5">
            <a:extLst>
              <a:ext uri="{FF2B5EF4-FFF2-40B4-BE49-F238E27FC236}">
                <a16:creationId xmlns:a16="http://schemas.microsoft.com/office/drawing/2014/main" id="{3261F9E2-8402-3D4C-9D0A-83BE3C6238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2988" y="184150"/>
            <a:ext cx="73406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72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99655" y="1791782"/>
            <a:ext cx="10515600" cy="1325563"/>
          </a:xfrm>
        </p:spPr>
        <p:txBody>
          <a:bodyPr/>
          <a:lstStyle/>
          <a:p>
            <a:r>
              <a:rPr lang="fr-FR" dirty="0"/>
              <a:t>A Lexical </a:t>
            </a:r>
            <a:r>
              <a:rPr lang="fr-FR" dirty="0" err="1"/>
              <a:t>Ontology</a:t>
            </a:r>
            <a:r>
              <a:rPr lang="fr-FR" dirty="0"/>
              <a:t>: </a:t>
            </a:r>
            <a:r>
              <a:rPr lang="fr-FR" dirty="0" err="1"/>
              <a:t>WordNet</a:t>
            </a:r>
            <a:endParaRPr lang="fr-FR" dirty="0"/>
          </a:p>
        </p:txBody>
      </p:sp>
      <p:sp>
        <p:nvSpPr>
          <p:cNvPr id="2" name="Date Placeholder 1"/>
          <p:cNvSpPr>
            <a:spLocks noGrp="1"/>
          </p:cNvSpPr>
          <p:nvPr>
            <p:ph type="dt" sz="half" idx="10"/>
          </p:nvPr>
        </p:nvSpPr>
        <p:spPr/>
        <p:txBody>
          <a:bodyPr/>
          <a:lstStyle/>
          <a:p>
            <a:r>
              <a:rPr lang="fr-CH"/>
              <a:t>G. Falquet - 2015</a:t>
            </a:r>
            <a:endParaRPr lang="en-US"/>
          </a:p>
        </p:txBody>
      </p:sp>
      <p:sp>
        <p:nvSpPr>
          <p:cNvPr id="3" name="Footer Placeholder 2"/>
          <p:cNvSpPr>
            <a:spLocks noGrp="1"/>
          </p:cNvSpPr>
          <p:nvPr>
            <p:ph type="ftr" sz="quarter" idx="11"/>
          </p:nvPr>
        </p:nvSpPr>
        <p:spPr/>
        <p:txBody>
          <a:bodyPr/>
          <a:lstStyle/>
          <a:p>
            <a:r>
              <a:rPr lang="en-US"/>
              <a:t>WordNet</a:t>
            </a:r>
          </a:p>
        </p:txBody>
      </p:sp>
      <p:sp>
        <p:nvSpPr>
          <p:cNvPr id="4" name="Slide Number Placeholder 3"/>
          <p:cNvSpPr>
            <a:spLocks noGrp="1"/>
          </p:cNvSpPr>
          <p:nvPr>
            <p:ph type="sldNum" sz="quarter" idx="12"/>
          </p:nvPr>
        </p:nvSpPr>
        <p:spPr/>
        <p:txBody>
          <a:bodyPr/>
          <a:lstStyle/>
          <a:p>
            <a:fld id="{11EE8431-9926-6644-BE1E-ABDADDEB2802}" type="slidenum">
              <a:rPr lang="en-US" smtClean="0"/>
              <a:pPr/>
              <a:t>44</a:t>
            </a:fld>
            <a:endParaRPr lang="en-US"/>
          </a:p>
        </p:txBody>
      </p:sp>
      <p:sp>
        <p:nvSpPr>
          <p:cNvPr id="2051" name="Rectangle 3"/>
          <p:cNvSpPr>
            <a:spLocks noGrp="1" noChangeArrowheads="1"/>
          </p:cNvSpPr>
          <p:nvPr>
            <p:ph type="subTitle" idx="4294967295"/>
          </p:nvPr>
        </p:nvSpPr>
        <p:spPr>
          <a:xfrm>
            <a:off x="4925290" y="4086947"/>
            <a:ext cx="6456219" cy="1655762"/>
          </a:xfrm>
        </p:spPr>
        <p:txBody>
          <a:bodyPr/>
          <a:lstStyle/>
          <a:p>
            <a:pPr marL="0" indent="0" algn="l">
              <a:buNone/>
            </a:pPr>
            <a:r>
              <a:rPr lang="en-GB" dirty="0"/>
              <a:t>http://</a:t>
            </a:r>
            <a:r>
              <a:rPr lang="en-GB" dirty="0" err="1"/>
              <a:t>wordnetweb.princeton.edu</a:t>
            </a:r>
            <a:endParaRPr lang="en-GB" dirty="0"/>
          </a:p>
          <a:p>
            <a:pPr marL="0" indent="0" algn="l">
              <a:buNone/>
            </a:pPr>
            <a:r>
              <a:rPr lang="en-GB" dirty="0">
                <a:hlinkClick r:id="rId2"/>
              </a:rPr>
              <a:t>http://wordnetweb.princeton.edu/perl/webwn</a:t>
            </a:r>
            <a:endParaRPr lang="en-GB" dirty="0"/>
          </a:p>
        </p:txBody>
      </p:sp>
    </p:spTree>
    <p:extLst>
      <p:ext uri="{BB962C8B-B14F-4D97-AF65-F5344CB8AC3E}">
        <p14:creationId xmlns:p14="http://schemas.microsoft.com/office/powerpoint/2010/main" val="2160720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7170" name="Rectangle 2"/>
          <p:cNvSpPr>
            <a:spLocks noGrp="1" noChangeArrowheads="1"/>
          </p:cNvSpPr>
          <p:nvPr>
            <p:ph type="title"/>
          </p:nvPr>
        </p:nvSpPr>
        <p:spPr/>
        <p:txBody>
          <a:bodyPr/>
          <a:lstStyle/>
          <a:p>
            <a:r>
              <a:rPr lang="fr-FR" dirty="0" err="1"/>
              <a:t>WordNet</a:t>
            </a:r>
            <a:r>
              <a:rPr lang="fr-FR" dirty="0"/>
              <a:t> (</a:t>
            </a:r>
            <a:r>
              <a:rPr lang="fr-FR" dirty="0" err="1"/>
              <a:t>overview</a:t>
            </a:r>
            <a:r>
              <a:rPr lang="fr-FR" dirty="0"/>
              <a:t>)</a:t>
            </a:r>
          </a:p>
        </p:txBody>
      </p:sp>
      <p:sp>
        <p:nvSpPr>
          <p:cNvPr id="7171" name="Rectangle 3"/>
          <p:cNvSpPr>
            <a:spLocks noGrp="1" noChangeArrowheads="1"/>
          </p:cNvSpPr>
          <p:nvPr>
            <p:ph type="body" idx="1"/>
          </p:nvPr>
        </p:nvSpPr>
        <p:spPr/>
        <p:txBody>
          <a:bodyPr/>
          <a:lstStyle/>
          <a:p>
            <a:pPr marL="342900" indent="-342900">
              <a:buFont typeface="Arial"/>
              <a:buChar char="•"/>
            </a:pPr>
            <a:r>
              <a:rPr lang="fr-FR" dirty="0"/>
              <a:t>a lexical </a:t>
            </a:r>
            <a:r>
              <a:rPr lang="fr-FR" dirty="0" err="1"/>
              <a:t>ontology</a:t>
            </a:r>
            <a:endParaRPr lang="fr-FR" dirty="0"/>
          </a:p>
          <a:p>
            <a:pPr marL="342900" indent="-342900">
              <a:buFont typeface="Arial"/>
              <a:buChar char="•"/>
            </a:pPr>
            <a:r>
              <a:rPr lang="fr-FR" dirty="0" err="1"/>
              <a:t>conceptual</a:t>
            </a:r>
            <a:r>
              <a:rPr lang="fr-FR" dirty="0"/>
              <a:t> </a:t>
            </a:r>
            <a:r>
              <a:rPr lang="fr-FR" dirty="0" err="1"/>
              <a:t>level</a:t>
            </a:r>
            <a:r>
              <a:rPr lang="fr-FR" dirty="0"/>
              <a:t> + </a:t>
            </a:r>
            <a:r>
              <a:rPr lang="fr-FR" dirty="0" err="1"/>
              <a:t>linguistic</a:t>
            </a:r>
            <a:r>
              <a:rPr lang="fr-FR" dirty="0"/>
              <a:t> </a:t>
            </a:r>
            <a:r>
              <a:rPr lang="fr-FR" dirty="0" err="1"/>
              <a:t>level</a:t>
            </a:r>
            <a:endParaRPr lang="fr-FR" dirty="0"/>
          </a:p>
          <a:p>
            <a:pPr marL="342900" indent="-342900">
              <a:buFont typeface="Arial"/>
              <a:buChar char="•"/>
            </a:pPr>
            <a:r>
              <a:rPr lang="fr-FR" dirty="0" err="1"/>
              <a:t>limited</a:t>
            </a:r>
            <a:r>
              <a:rPr lang="fr-FR" dirty="0"/>
              <a:t> set of relations</a:t>
            </a:r>
          </a:p>
          <a:p>
            <a:pPr marL="342900" indent="-342900">
              <a:buFont typeface="Arial"/>
              <a:buChar char="•"/>
            </a:pPr>
            <a:r>
              <a:rPr lang="fr-FR" dirty="0"/>
              <a:t>concept = "</a:t>
            </a:r>
            <a:r>
              <a:rPr lang="fr-FR" dirty="0" err="1"/>
              <a:t>synset</a:t>
            </a:r>
            <a:r>
              <a:rPr lang="fr-FR" dirty="0"/>
              <a:t>" (set of </a:t>
            </a:r>
            <a:r>
              <a:rPr lang="fr-FR" dirty="0" err="1"/>
              <a:t>synonyms</a:t>
            </a:r>
            <a:r>
              <a:rPr lang="fr-FR" dirty="0"/>
              <a:t>)</a:t>
            </a:r>
          </a:p>
          <a:p>
            <a:endParaRPr lang="fr-FR" dirty="0"/>
          </a:p>
          <a:p>
            <a:r>
              <a:rPr lang="fr-FR" dirty="0" err="1"/>
              <a:t>Contains</a:t>
            </a:r>
            <a:endParaRPr lang="fr-FR" dirty="0"/>
          </a:p>
          <a:p>
            <a:pPr marL="342900" indent="-342900">
              <a:buFont typeface="Arial"/>
              <a:buChar char="•"/>
            </a:pPr>
            <a:r>
              <a:rPr lang="fr-FR" dirty="0"/>
              <a:t>all the English </a:t>
            </a:r>
            <a:r>
              <a:rPr lang="fr-FR" dirty="0" err="1"/>
              <a:t>words</a:t>
            </a:r>
            <a:endParaRPr lang="fr-FR" dirty="0"/>
          </a:p>
          <a:p>
            <a:pPr marL="342900" indent="-342900">
              <a:buFont typeface="Arial"/>
              <a:buChar char="•"/>
            </a:pPr>
            <a:r>
              <a:rPr lang="fr-FR" dirty="0"/>
              <a:t>all the </a:t>
            </a:r>
            <a:r>
              <a:rPr lang="fr-FR" dirty="0" err="1"/>
              <a:t>meanings</a:t>
            </a:r>
            <a:r>
              <a:rPr lang="fr-FR" dirty="0"/>
              <a:t> of </a:t>
            </a:r>
            <a:r>
              <a:rPr lang="fr-FR" dirty="0" err="1"/>
              <a:t>these</a:t>
            </a:r>
            <a:r>
              <a:rPr lang="fr-FR" dirty="0"/>
              <a:t> </a:t>
            </a:r>
            <a:r>
              <a:rPr lang="fr-FR" dirty="0" err="1"/>
              <a:t>words</a:t>
            </a:r>
            <a:endParaRPr lang="fr-FR" dirty="0"/>
          </a:p>
        </p:txBody>
      </p:sp>
      <p:sp>
        <p:nvSpPr>
          <p:cNvPr id="2" name="Slide Number Placeholder 1"/>
          <p:cNvSpPr>
            <a:spLocks noGrp="1"/>
          </p:cNvSpPr>
          <p:nvPr>
            <p:ph type="sldNum" sz="quarter" idx="12"/>
          </p:nvPr>
        </p:nvSpPr>
        <p:spPr/>
        <p:txBody>
          <a:bodyPr/>
          <a:lstStyle/>
          <a:p>
            <a:fld id="{11AE2524-85F3-7943-952A-B820ED9921EC}" type="slidenum">
              <a:rPr lang="en-US" smtClean="0"/>
              <a:pPr/>
              <a:t>45</a:t>
            </a:fld>
            <a:endParaRPr lang="en-US"/>
          </a:p>
        </p:txBody>
      </p:sp>
    </p:spTree>
    <p:extLst>
      <p:ext uri="{BB962C8B-B14F-4D97-AF65-F5344CB8AC3E}">
        <p14:creationId xmlns:p14="http://schemas.microsoft.com/office/powerpoint/2010/main" val="100120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15362" name="Rectangle 2"/>
          <p:cNvSpPr>
            <a:spLocks noGrp="1" noChangeArrowheads="1"/>
          </p:cNvSpPr>
          <p:nvPr>
            <p:ph type="title"/>
          </p:nvPr>
        </p:nvSpPr>
        <p:spPr/>
        <p:txBody>
          <a:bodyPr/>
          <a:lstStyle/>
          <a:p>
            <a:r>
              <a:rPr lang="fr-FR" dirty="0" err="1"/>
              <a:t>Definitions</a:t>
            </a:r>
            <a:endParaRPr lang="fr-FR" dirty="0"/>
          </a:p>
        </p:txBody>
      </p:sp>
      <p:sp>
        <p:nvSpPr>
          <p:cNvPr id="15363" name="Rectangle 3"/>
          <p:cNvSpPr>
            <a:spLocks noGrp="1" noChangeArrowheads="1"/>
          </p:cNvSpPr>
          <p:nvPr>
            <p:ph type="body" idx="1"/>
          </p:nvPr>
        </p:nvSpPr>
        <p:spPr/>
        <p:txBody>
          <a:bodyPr/>
          <a:lstStyle/>
          <a:p>
            <a:r>
              <a:rPr lang="fr-FR" dirty="0" err="1"/>
              <a:t>vocabulary</a:t>
            </a:r>
            <a:r>
              <a:rPr lang="fr-FR" dirty="0"/>
              <a:t> = set of </a:t>
            </a:r>
            <a:r>
              <a:rPr lang="fr-FR" dirty="0" err="1"/>
              <a:t>words</a:t>
            </a:r>
            <a:endParaRPr lang="fr-FR" dirty="0"/>
          </a:p>
          <a:p>
            <a:endParaRPr lang="fr-FR" dirty="0"/>
          </a:p>
          <a:p>
            <a:r>
              <a:rPr lang="fr-FR" dirty="0" err="1"/>
              <a:t>word</a:t>
            </a:r>
            <a:r>
              <a:rPr lang="fr-FR" dirty="0"/>
              <a:t> = (f, s)</a:t>
            </a:r>
          </a:p>
          <a:p>
            <a:pPr lvl="1">
              <a:buFont typeface="Helvetica CY" charset="0"/>
              <a:buNone/>
            </a:pPr>
            <a:r>
              <a:rPr lang="fr-FR" dirty="0"/>
              <a:t>f : lexical </a:t>
            </a:r>
            <a:r>
              <a:rPr lang="fr-FR" dirty="0" err="1"/>
              <a:t>form</a:t>
            </a:r>
            <a:r>
              <a:rPr lang="fr-FR" dirty="0"/>
              <a:t> = </a:t>
            </a:r>
            <a:r>
              <a:rPr lang="fr-FR" dirty="0" err="1"/>
              <a:t>character</a:t>
            </a:r>
            <a:r>
              <a:rPr lang="fr-FR" dirty="0"/>
              <a:t> string</a:t>
            </a:r>
          </a:p>
          <a:p>
            <a:pPr lvl="1">
              <a:buFont typeface="Helvetica CY" charset="0"/>
              <a:buNone/>
            </a:pPr>
            <a:r>
              <a:rPr lang="fr-FR" dirty="0"/>
              <a:t>s : </a:t>
            </a:r>
            <a:r>
              <a:rPr lang="fr-FR" dirty="0" err="1"/>
              <a:t>sense</a:t>
            </a:r>
            <a:endParaRPr lang="fr-FR" dirty="0"/>
          </a:p>
          <a:p>
            <a:pPr lvl="1">
              <a:buFont typeface="Helvetica CY" charset="0"/>
              <a:buNone/>
            </a:pPr>
            <a:endParaRPr lang="fr-FR" dirty="0"/>
          </a:p>
          <a:p>
            <a:r>
              <a:rPr lang="fr-FR" dirty="0" err="1"/>
              <a:t>syntactic</a:t>
            </a:r>
            <a:r>
              <a:rPr lang="fr-FR" dirty="0"/>
              <a:t> </a:t>
            </a:r>
            <a:r>
              <a:rPr lang="fr-FR" dirty="0" err="1"/>
              <a:t>categories</a:t>
            </a:r>
            <a:r>
              <a:rPr lang="fr-FR" dirty="0"/>
              <a:t> : </a:t>
            </a:r>
            <a:r>
              <a:rPr lang="fr-FR" dirty="0" err="1"/>
              <a:t>names</a:t>
            </a:r>
            <a:r>
              <a:rPr lang="fr-FR" dirty="0"/>
              <a:t>, adjectives, </a:t>
            </a:r>
            <a:r>
              <a:rPr lang="fr-FR" dirty="0" err="1"/>
              <a:t>verbs</a:t>
            </a:r>
            <a:r>
              <a:rPr lang="fr-FR" dirty="0"/>
              <a:t>, </a:t>
            </a:r>
            <a:r>
              <a:rPr lang="fr-FR" dirty="0" err="1"/>
              <a:t>adverbs</a:t>
            </a:r>
            <a:endParaRPr lang="fr-FR" dirty="0"/>
          </a:p>
        </p:txBody>
      </p:sp>
      <p:sp>
        <p:nvSpPr>
          <p:cNvPr id="2" name="Slide Number Placeholder 1"/>
          <p:cNvSpPr>
            <a:spLocks noGrp="1"/>
          </p:cNvSpPr>
          <p:nvPr>
            <p:ph type="sldNum" sz="quarter" idx="12"/>
          </p:nvPr>
        </p:nvSpPr>
        <p:spPr/>
        <p:txBody>
          <a:bodyPr/>
          <a:lstStyle/>
          <a:p>
            <a:fld id="{11AE2524-85F3-7943-952A-B820ED9921EC}" type="slidenum">
              <a:rPr lang="en-US" smtClean="0"/>
              <a:pPr/>
              <a:t>46</a:t>
            </a:fld>
            <a:endParaRPr lang="en-US"/>
          </a:p>
        </p:txBody>
      </p:sp>
    </p:spTree>
    <p:extLst>
      <p:ext uri="{BB962C8B-B14F-4D97-AF65-F5344CB8AC3E}">
        <p14:creationId xmlns:p14="http://schemas.microsoft.com/office/powerpoint/2010/main" val="92375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16386" name="Rectangle 2"/>
          <p:cNvSpPr>
            <a:spLocks noGrp="1" noChangeArrowheads="1"/>
          </p:cNvSpPr>
          <p:nvPr>
            <p:ph type="title"/>
          </p:nvPr>
        </p:nvSpPr>
        <p:spPr/>
        <p:txBody>
          <a:bodyPr/>
          <a:lstStyle/>
          <a:p>
            <a:r>
              <a:rPr lang="fr-FR"/>
              <a:t>Relations</a:t>
            </a:r>
          </a:p>
        </p:txBody>
      </p:sp>
      <p:sp>
        <p:nvSpPr>
          <p:cNvPr id="16387" name="Rectangle 3"/>
          <p:cNvSpPr>
            <a:spLocks noGrp="1" noChangeArrowheads="1"/>
          </p:cNvSpPr>
          <p:nvPr>
            <p:ph type="body" idx="1"/>
          </p:nvPr>
        </p:nvSpPr>
        <p:spPr/>
        <p:txBody>
          <a:bodyPr/>
          <a:lstStyle/>
          <a:p>
            <a:r>
              <a:rPr lang="en-AU" dirty="0"/>
              <a:t>Morphological</a:t>
            </a:r>
          </a:p>
          <a:p>
            <a:pPr lvl="1"/>
            <a:r>
              <a:rPr lang="en-AU" dirty="0"/>
              <a:t>between forms</a:t>
            </a:r>
          </a:p>
          <a:p>
            <a:pPr lvl="1"/>
            <a:r>
              <a:rPr lang="en-AU" dirty="0"/>
              <a:t>inflection, derivation, composition</a:t>
            </a:r>
          </a:p>
          <a:p>
            <a:endParaRPr lang="en-AU" dirty="0"/>
          </a:p>
          <a:p>
            <a:r>
              <a:rPr lang="en-AU" dirty="0"/>
              <a:t>Lexical semantics</a:t>
            </a:r>
          </a:p>
          <a:p>
            <a:pPr lvl="1"/>
            <a:r>
              <a:rPr lang="en-AU" dirty="0"/>
              <a:t>relations between the word senses</a:t>
            </a:r>
          </a:p>
          <a:p>
            <a:pPr lvl="1"/>
            <a:r>
              <a:rPr lang="en-AU" dirty="0"/>
              <a:t>semi-</a:t>
            </a:r>
            <a:r>
              <a:rPr lang="en-AU"/>
              <a:t>formalized definitions</a:t>
            </a:r>
            <a:endParaRPr lang="en-AU" dirty="0"/>
          </a:p>
        </p:txBody>
      </p:sp>
      <p:sp>
        <p:nvSpPr>
          <p:cNvPr id="2" name="Slide Number Placeholder 1"/>
          <p:cNvSpPr>
            <a:spLocks noGrp="1"/>
          </p:cNvSpPr>
          <p:nvPr>
            <p:ph type="sldNum" sz="quarter" idx="12"/>
          </p:nvPr>
        </p:nvSpPr>
        <p:spPr/>
        <p:txBody>
          <a:bodyPr/>
          <a:lstStyle/>
          <a:p>
            <a:fld id="{11AE2524-85F3-7943-952A-B820ED9921EC}" type="slidenum">
              <a:rPr lang="en-US" smtClean="0"/>
              <a:pPr/>
              <a:t>47</a:t>
            </a:fld>
            <a:endParaRPr lang="en-US"/>
          </a:p>
        </p:txBody>
      </p:sp>
    </p:spTree>
    <p:extLst>
      <p:ext uri="{BB962C8B-B14F-4D97-AF65-F5344CB8AC3E}">
        <p14:creationId xmlns:p14="http://schemas.microsoft.com/office/powerpoint/2010/main" val="3286510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17410" name="Rectangle 2"/>
          <p:cNvSpPr>
            <a:spLocks noGrp="1" noChangeArrowheads="1"/>
          </p:cNvSpPr>
          <p:nvPr>
            <p:ph type="title"/>
          </p:nvPr>
        </p:nvSpPr>
        <p:spPr/>
        <p:txBody>
          <a:bodyPr/>
          <a:lstStyle/>
          <a:p>
            <a:r>
              <a:rPr lang="fr-FR"/>
              <a:t>Base WordNet (English)</a:t>
            </a:r>
          </a:p>
        </p:txBody>
      </p:sp>
      <p:sp>
        <p:nvSpPr>
          <p:cNvPr id="17411" name="Rectangle 3"/>
          <p:cNvSpPr>
            <a:spLocks noGrp="1" noChangeArrowheads="1"/>
          </p:cNvSpPr>
          <p:nvPr>
            <p:ph type="body" idx="1"/>
          </p:nvPr>
        </p:nvSpPr>
        <p:spPr/>
        <p:txBody>
          <a:bodyPr/>
          <a:lstStyle/>
          <a:p>
            <a:r>
              <a:rPr lang="en-AU" dirty="0"/>
              <a:t>≥ 166 000 words (f, s)</a:t>
            </a:r>
          </a:p>
          <a:p>
            <a:r>
              <a:rPr lang="en-AU" dirty="0"/>
              <a:t>118 000 forms</a:t>
            </a:r>
          </a:p>
          <a:p>
            <a:r>
              <a:rPr lang="en-AU" dirty="0"/>
              <a:t>90 000 senses</a:t>
            </a:r>
          </a:p>
          <a:p>
            <a:endParaRPr lang="en-AU" dirty="0"/>
          </a:p>
          <a:p>
            <a:r>
              <a:rPr lang="en-AU" dirty="0"/>
              <a:t>17% of </a:t>
            </a:r>
            <a:r>
              <a:rPr lang="en-AU" dirty="0" err="1"/>
              <a:t>polysemous</a:t>
            </a:r>
            <a:r>
              <a:rPr lang="en-AU" dirty="0"/>
              <a:t> words</a:t>
            </a:r>
          </a:p>
          <a:p>
            <a:r>
              <a:rPr lang="en-AU" dirty="0"/>
              <a:t>40% of the words have synonyms</a:t>
            </a:r>
          </a:p>
        </p:txBody>
      </p:sp>
      <p:sp>
        <p:nvSpPr>
          <p:cNvPr id="2" name="Slide Number Placeholder 1"/>
          <p:cNvSpPr>
            <a:spLocks noGrp="1"/>
          </p:cNvSpPr>
          <p:nvPr>
            <p:ph type="sldNum" sz="quarter" idx="12"/>
          </p:nvPr>
        </p:nvSpPr>
        <p:spPr/>
        <p:txBody>
          <a:bodyPr/>
          <a:lstStyle/>
          <a:p>
            <a:fld id="{11AE2524-85F3-7943-952A-B820ED9921EC}" type="slidenum">
              <a:rPr lang="en-US" smtClean="0"/>
              <a:pPr/>
              <a:t>48</a:t>
            </a:fld>
            <a:endParaRPr lang="en-US"/>
          </a:p>
        </p:txBody>
      </p:sp>
    </p:spTree>
    <p:extLst>
      <p:ext uri="{BB962C8B-B14F-4D97-AF65-F5344CB8AC3E}">
        <p14:creationId xmlns:p14="http://schemas.microsoft.com/office/powerpoint/2010/main" val="1408521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19" name="Footer Placeholder 3"/>
          <p:cNvSpPr>
            <a:spLocks noGrp="1"/>
          </p:cNvSpPr>
          <p:nvPr>
            <p:ph type="ftr" sz="quarter" idx="11"/>
          </p:nvPr>
        </p:nvSpPr>
        <p:spPr/>
        <p:txBody>
          <a:bodyPr/>
          <a:lstStyle/>
          <a:p>
            <a:r>
              <a:rPr lang="en-US"/>
              <a:t>WordNet</a:t>
            </a:r>
          </a:p>
        </p:txBody>
      </p:sp>
      <p:sp>
        <p:nvSpPr>
          <p:cNvPr id="9234" name="Rectangle 18"/>
          <p:cNvSpPr>
            <a:spLocks noChangeArrowheads="1"/>
          </p:cNvSpPr>
          <p:nvPr/>
        </p:nvSpPr>
        <p:spPr bwMode="auto">
          <a:xfrm>
            <a:off x="1752600" y="4724400"/>
            <a:ext cx="8610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Rectangle 22"/>
          <p:cNvSpPr>
            <a:spLocks noChangeArrowheads="1"/>
          </p:cNvSpPr>
          <p:nvPr/>
        </p:nvSpPr>
        <p:spPr bwMode="auto">
          <a:xfrm>
            <a:off x="6312024" y="4941169"/>
            <a:ext cx="1454244"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#table(2)</a:t>
            </a:r>
          </a:p>
          <a:p>
            <a:r>
              <a:rPr lang="fr-FR" dirty="0">
                <a:latin typeface="Helvetica" charset="0"/>
              </a:rPr>
              <a:t>set of data...</a:t>
            </a:r>
          </a:p>
        </p:txBody>
      </p:sp>
      <p:sp>
        <p:nvSpPr>
          <p:cNvPr id="9237" name="Rectangle 21"/>
          <p:cNvSpPr>
            <a:spLocks noChangeArrowheads="1"/>
          </p:cNvSpPr>
          <p:nvPr/>
        </p:nvSpPr>
        <p:spPr bwMode="auto">
          <a:xfrm>
            <a:off x="2207569" y="4941169"/>
            <a:ext cx="2095445"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#table(1)</a:t>
            </a:r>
          </a:p>
          <a:p>
            <a:r>
              <a:rPr lang="fr-FR" dirty="0" err="1">
                <a:latin typeface="Helvetica" charset="0"/>
              </a:rPr>
              <a:t>piece</a:t>
            </a:r>
            <a:r>
              <a:rPr lang="fr-FR" dirty="0">
                <a:latin typeface="Helvetica" charset="0"/>
              </a:rPr>
              <a:t> of </a:t>
            </a:r>
            <a:r>
              <a:rPr lang="fr-FR" dirty="0" err="1">
                <a:latin typeface="Helvetica" charset="0"/>
              </a:rPr>
              <a:t>furniture</a:t>
            </a:r>
            <a:r>
              <a:rPr lang="fr-FR" dirty="0">
                <a:latin typeface="Helvetica" charset="0"/>
              </a:rPr>
              <a:t>...</a:t>
            </a:r>
          </a:p>
        </p:txBody>
      </p:sp>
      <p:sp>
        <p:nvSpPr>
          <p:cNvPr id="9236" name="Rectangle 20"/>
          <p:cNvSpPr>
            <a:spLocks noChangeArrowheads="1"/>
          </p:cNvSpPr>
          <p:nvPr/>
        </p:nvSpPr>
        <p:spPr bwMode="auto">
          <a:xfrm>
            <a:off x="1752600" y="1371600"/>
            <a:ext cx="8610600" cy="1219200"/>
          </a:xfrm>
          <a:prstGeom prst="rect">
            <a:avLst/>
          </a:prstGeom>
          <a:noFill/>
          <a:ln>
            <a:noFill/>
          </a:ln>
          <a:effectLst/>
          <a:extLst>
            <a:ext uri="{909E8E84-426E-40dd-AFC4-6F175D3DCCD1}">
              <a14:hiddenFill xmlns="" xmlns:a14="http://schemas.microsoft.com/office/drawing/2010/main">
                <a:solidFill>
                  <a:srgbClr val="F3C0E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Rectangle 19"/>
          <p:cNvSpPr>
            <a:spLocks noChangeArrowheads="1"/>
          </p:cNvSpPr>
          <p:nvPr/>
        </p:nvSpPr>
        <p:spPr bwMode="auto">
          <a:xfrm>
            <a:off x="1752600" y="2743200"/>
            <a:ext cx="8610600" cy="1828800"/>
          </a:xfrm>
          <a:prstGeom prst="rect">
            <a:avLst/>
          </a:prstGeom>
          <a:noFill/>
          <a:ln>
            <a:noFill/>
          </a:ln>
          <a:effectLst/>
          <a:extLst>
            <a:ext uri="{909E8E84-426E-40dd-AFC4-6F175D3DCCD1}">
              <a14:hiddenFill xmlns="" xmlns:a14="http://schemas.microsoft.com/office/drawing/2010/main">
                <a:solidFill>
                  <a:srgbClr val="F3EE9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8" name="Rectangle 2"/>
          <p:cNvSpPr>
            <a:spLocks noGrp="1" noChangeArrowheads="1"/>
          </p:cNvSpPr>
          <p:nvPr>
            <p:ph type="title"/>
          </p:nvPr>
        </p:nvSpPr>
        <p:spPr/>
        <p:txBody>
          <a:bodyPr/>
          <a:lstStyle/>
          <a:p>
            <a:r>
              <a:rPr lang="fr-FR" dirty="0"/>
              <a:t>Exemple : </a:t>
            </a:r>
            <a:r>
              <a:rPr lang="fr-FR" dirty="0" err="1"/>
              <a:t>polysemy</a:t>
            </a:r>
            <a:endParaRPr lang="fr-FR" dirty="0"/>
          </a:p>
        </p:txBody>
      </p:sp>
      <p:sp>
        <p:nvSpPr>
          <p:cNvPr id="9219" name="Text Box 3"/>
          <p:cNvSpPr txBox="1">
            <a:spLocks noChangeArrowheads="1"/>
          </p:cNvSpPr>
          <p:nvPr/>
        </p:nvSpPr>
        <p:spPr bwMode="auto">
          <a:xfrm>
            <a:off x="4943873" y="1556792"/>
            <a:ext cx="84830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"table"</a:t>
            </a:r>
          </a:p>
        </p:txBody>
      </p:sp>
      <p:sp>
        <p:nvSpPr>
          <p:cNvPr id="9222" name="Rectangle 6"/>
          <p:cNvSpPr>
            <a:spLocks noChangeArrowheads="1"/>
          </p:cNvSpPr>
          <p:nvPr/>
        </p:nvSpPr>
        <p:spPr bwMode="auto">
          <a:xfrm>
            <a:off x="3791745" y="3573016"/>
            <a:ext cx="50526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a:t>
            </a:r>
          </a:p>
        </p:txBody>
      </p:sp>
      <p:sp>
        <p:nvSpPr>
          <p:cNvPr id="9223" name="Text Box 7"/>
          <p:cNvSpPr txBox="1">
            <a:spLocks noChangeArrowheads="1"/>
          </p:cNvSpPr>
          <p:nvPr/>
        </p:nvSpPr>
        <p:spPr bwMode="auto">
          <a:xfrm>
            <a:off x="6384033" y="3645024"/>
            <a:ext cx="50526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a:t>
            </a:r>
          </a:p>
        </p:txBody>
      </p:sp>
      <p:cxnSp>
        <p:nvCxnSpPr>
          <p:cNvPr id="9226" name="AutoShape 10"/>
          <p:cNvCxnSpPr>
            <a:cxnSpLocks noChangeShapeType="1"/>
            <a:stCxn id="9222" idx="0"/>
            <a:endCxn id="9219" idx="2"/>
          </p:cNvCxnSpPr>
          <p:nvPr/>
        </p:nvCxnSpPr>
        <p:spPr bwMode="auto">
          <a:xfrm flipV="1">
            <a:off x="4044379" y="1926124"/>
            <a:ext cx="1323649" cy="1646892"/>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227" name="AutoShape 11"/>
          <p:cNvCxnSpPr>
            <a:cxnSpLocks noChangeShapeType="1"/>
            <a:stCxn id="9219" idx="2"/>
            <a:endCxn id="9223" idx="0"/>
          </p:cNvCxnSpPr>
          <p:nvPr/>
        </p:nvCxnSpPr>
        <p:spPr bwMode="auto">
          <a:xfrm>
            <a:off x="5368028" y="1926124"/>
            <a:ext cx="1268639" cy="171890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228" name="AutoShape 12"/>
          <p:cNvCxnSpPr>
            <a:cxnSpLocks noChangeShapeType="1"/>
            <a:stCxn id="9223" idx="2"/>
            <a:endCxn id="9238" idx="0"/>
          </p:cNvCxnSpPr>
          <p:nvPr/>
        </p:nvCxnSpPr>
        <p:spPr bwMode="auto">
          <a:xfrm>
            <a:off x="6636666" y="4014356"/>
            <a:ext cx="402480" cy="926812"/>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229" name="AutoShape 13"/>
          <p:cNvCxnSpPr>
            <a:cxnSpLocks noChangeShapeType="1"/>
            <a:stCxn id="9222" idx="2"/>
            <a:endCxn id="9237" idx="0"/>
          </p:cNvCxnSpPr>
          <p:nvPr/>
        </p:nvCxnSpPr>
        <p:spPr bwMode="auto">
          <a:xfrm flipH="1">
            <a:off x="3255292" y="3942348"/>
            <a:ext cx="789087" cy="99882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231" name="Text Box 15"/>
          <p:cNvSpPr txBox="1">
            <a:spLocks noChangeArrowheads="1"/>
          </p:cNvSpPr>
          <p:nvPr/>
        </p:nvSpPr>
        <p:spPr bwMode="auto">
          <a:xfrm>
            <a:off x="9144001" y="1600200"/>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form</a:t>
            </a:r>
            <a:endParaRPr lang="fr-FR" dirty="0">
              <a:latin typeface="Helvetica" charset="0"/>
            </a:endParaRPr>
          </a:p>
        </p:txBody>
      </p:sp>
      <p:sp>
        <p:nvSpPr>
          <p:cNvPr id="9232" name="Text Box 16"/>
          <p:cNvSpPr txBox="1">
            <a:spLocks noChangeArrowheads="1"/>
          </p:cNvSpPr>
          <p:nvPr/>
        </p:nvSpPr>
        <p:spPr bwMode="auto">
          <a:xfrm>
            <a:off x="9067801" y="3352800"/>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word</a:t>
            </a:r>
            <a:endParaRPr lang="fr-FR" dirty="0">
              <a:latin typeface="Helvetica" charset="0"/>
            </a:endParaRPr>
          </a:p>
        </p:txBody>
      </p:sp>
      <p:sp>
        <p:nvSpPr>
          <p:cNvPr id="9233" name="Text Box 17"/>
          <p:cNvSpPr txBox="1">
            <a:spLocks noChangeArrowheads="1"/>
          </p:cNvSpPr>
          <p:nvPr/>
        </p:nvSpPr>
        <p:spPr bwMode="auto">
          <a:xfrm>
            <a:off x="9064887" y="4869161"/>
            <a:ext cx="114646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fr-FR" dirty="0" err="1">
                <a:latin typeface="Helvetica" charset="0"/>
              </a:rPr>
              <a:t>sense</a:t>
            </a:r>
            <a:endParaRPr lang="fr-FR" dirty="0">
              <a:latin typeface="Helvetica" charset="0"/>
            </a:endParaRPr>
          </a:p>
          <a:p>
            <a:pPr algn="ctr"/>
            <a:r>
              <a:rPr lang="fr-FR" dirty="0">
                <a:latin typeface="Helvetica" charset="0"/>
              </a:rPr>
              <a:t>(concept)</a:t>
            </a:r>
          </a:p>
        </p:txBody>
      </p:sp>
      <p:sp>
        <p:nvSpPr>
          <p:cNvPr id="2" name="Slide Number Placeholder 1"/>
          <p:cNvSpPr>
            <a:spLocks noGrp="1"/>
          </p:cNvSpPr>
          <p:nvPr>
            <p:ph type="sldNum" sz="quarter" idx="12"/>
          </p:nvPr>
        </p:nvSpPr>
        <p:spPr/>
        <p:txBody>
          <a:bodyPr/>
          <a:lstStyle/>
          <a:p>
            <a:fld id="{FC4F864C-D38A-3D48-9206-9984BDC7A27A}" type="slidenum">
              <a:rPr lang="en-US" smtClean="0"/>
              <a:pPr/>
              <a:t>49</a:t>
            </a:fld>
            <a:endParaRPr lang="en-US"/>
          </a:p>
        </p:txBody>
      </p:sp>
    </p:spTree>
    <p:extLst>
      <p:ext uri="{BB962C8B-B14F-4D97-AF65-F5344CB8AC3E}">
        <p14:creationId xmlns:p14="http://schemas.microsoft.com/office/powerpoint/2010/main" val="378621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D5AA-3C1A-3545-B676-5B1906CE27C2}"/>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Data-Information-Knowledge (</a:t>
            </a:r>
            <a:r>
              <a:rPr lang="en-US" sz="3600" kern="1200" dirty="0" err="1">
                <a:effectLst/>
                <a:latin typeface="+mj-lt"/>
                <a:ea typeface="+mj-ea"/>
                <a:cs typeface="+mj-cs"/>
              </a:rPr>
              <a:t>Tergan</a:t>
            </a:r>
            <a:r>
              <a:rPr lang="en-US" sz="3600" kern="1200" dirty="0">
                <a:effectLst/>
                <a:latin typeface="+mj-lt"/>
                <a:ea typeface="+mj-ea"/>
                <a:cs typeface="+mj-cs"/>
              </a:rPr>
              <a:t> &amp; Keller, 1998)</a:t>
            </a:r>
            <a:endParaRPr lang="en-US" dirty="0">
              <a:effectLst/>
            </a:endParaRPr>
          </a:p>
          <a:p>
            <a:endParaRPr lang="en-US" dirty="0"/>
          </a:p>
        </p:txBody>
      </p:sp>
      <p:sp>
        <p:nvSpPr>
          <p:cNvPr id="3" name="Content Placeholder 2">
            <a:extLst>
              <a:ext uri="{FF2B5EF4-FFF2-40B4-BE49-F238E27FC236}">
                <a16:creationId xmlns:a16="http://schemas.microsoft.com/office/drawing/2014/main" id="{F6532AEA-0E42-4748-8178-84EBE47E3565}"/>
              </a:ext>
            </a:extLst>
          </p:cNvPr>
          <p:cNvSpPr>
            <a:spLocks noGrp="1"/>
          </p:cNvSpPr>
          <p:nvPr>
            <p:ph idx="1"/>
          </p:nvPr>
        </p:nvSpPr>
        <p:spPr/>
        <p:txBody>
          <a:bodyPr/>
          <a:lstStyle/>
          <a:p>
            <a:pPr marL="0" indent="0">
              <a:buNone/>
            </a:pPr>
            <a:r>
              <a:rPr lang="en-US" b="1" dirty="0"/>
              <a:t>Data:</a:t>
            </a:r>
            <a:r>
              <a:rPr lang="en-US" dirty="0"/>
              <a:t> Uninterpreted symbols (no meaning)</a:t>
            </a:r>
            <a:endParaRPr lang="en-US" dirty="0">
              <a:effectLst/>
            </a:endParaRPr>
          </a:p>
          <a:p>
            <a:pPr marL="0" indent="0">
              <a:buNone/>
            </a:pPr>
            <a:r>
              <a:rPr lang="en-US" b="1" dirty="0"/>
              <a:t>Information:</a:t>
            </a:r>
            <a:r>
              <a:rPr lang="en-US" dirty="0"/>
              <a:t> Data that has been given meaning through interpretation by way of relational connection and pragmatic context </a:t>
            </a:r>
            <a:br>
              <a:rPr lang="en-US" dirty="0"/>
            </a:br>
            <a:endParaRPr lang="en-US" dirty="0">
              <a:effectLst/>
            </a:endParaRPr>
          </a:p>
          <a:p>
            <a:pPr lvl="1"/>
            <a:r>
              <a:rPr lang="en-US" dirty="0"/>
              <a:t>provides answers to “who”, “what”, “where”, “why”, “when”</a:t>
            </a:r>
            <a:r>
              <a:rPr lang="en-US" dirty="0">
                <a:effectLst/>
              </a:rPr>
              <a:t> </a:t>
            </a:r>
          </a:p>
          <a:p>
            <a:pPr lvl="1"/>
            <a:r>
              <a:rPr lang="en-US" dirty="0"/>
              <a:t>express facts, opinions, objective information (based on facts), subjective information (cognitive analysis of facts), primary/secondary information</a:t>
            </a:r>
            <a:endParaRPr lang="en-US" dirty="0">
              <a:effectLst/>
            </a:endParaRPr>
          </a:p>
          <a:p>
            <a:pPr lvl="1"/>
            <a:r>
              <a:rPr lang="en-US" dirty="0"/>
              <a:t>different format (verbal, print, visual, ...)</a:t>
            </a:r>
            <a:endParaRPr lang="en-US" dirty="0">
              <a:effectLst/>
            </a:endParaRPr>
          </a:p>
          <a:p>
            <a:pPr marL="0" indent="0">
              <a:buNone/>
            </a:pPr>
            <a:endParaRPr lang="en-US" b="1" dirty="0"/>
          </a:p>
          <a:p>
            <a:pPr marL="0" indent="0">
              <a:buNone/>
            </a:pPr>
            <a:r>
              <a:rPr lang="en-US" b="1" dirty="0"/>
              <a:t>Knowledge:</a:t>
            </a:r>
            <a:r>
              <a:rPr lang="en-US" dirty="0"/>
              <a:t> cognitively processed information, integrated into a human knowledge structure</a:t>
            </a:r>
            <a:endParaRPr lang="en-US" dirty="0">
              <a:effectLst/>
            </a:endParaRPr>
          </a:p>
          <a:p>
            <a:endParaRPr lang="en-US" dirty="0"/>
          </a:p>
        </p:txBody>
      </p:sp>
    </p:spTree>
    <p:extLst>
      <p:ext uri="{BB962C8B-B14F-4D97-AF65-F5344CB8AC3E}">
        <p14:creationId xmlns:p14="http://schemas.microsoft.com/office/powerpoint/2010/main" val="3264513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3"/>
          <p:cNvSpPr>
            <a:spLocks noGrp="1"/>
          </p:cNvSpPr>
          <p:nvPr>
            <p:ph type="ftr" sz="quarter" idx="11"/>
          </p:nvPr>
        </p:nvSpPr>
        <p:spPr/>
        <p:txBody>
          <a:bodyPr/>
          <a:lstStyle/>
          <a:p>
            <a:r>
              <a:rPr lang="en-US"/>
              <a:t>WordNet</a:t>
            </a:r>
          </a:p>
        </p:txBody>
      </p:sp>
      <p:sp>
        <p:nvSpPr>
          <p:cNvPr id="39938" name="Rectangle 2"/>
          <p:cNvSpPr>
            <a:spLocks noGrp="1" noChangeArrowheads="1"/>
          </p:cNvSpPr>
          <p:nvPr>
            <p:ph type="title"/>
          </p:nvPr>
        </p:nvSpPr>
        <p:spPr>
          <a:xfrm>
            <a:off x="838200" y="365125"/>
            <a:ext cx="10515600" cy="593725"/>
          </a:xfrm>
        </p:spPr>
        <p:txBody>
          <a:bodyPr/>
          <a:lstStyle/>
          <a:p>
            <a:r>
              <a:rPr lang="fr-FR" sz="1900" dirty="0">
                <a:solidFill>
                  <a:srgbClr val="7B47D7"/>
                </a:solidFill>
                <a:latin typeface="Lucida Grande" charset="0"/>
              </a:rPr>
              <a:t>http://</a:t>
            </a:r>
            <a:r>
              <a:rPr lang="fr-FR" sz="1900" dirty="0" err="1">
                <a:solidFill>
                  <a:srgbClr val="7B47D7"/>
                </a:solidFill>
                <a:latin typeface="Lucida Grande" charset="0"/>
              </a:rPr>
              <a:t>wordnet.princeton.edu</a:t>
            </a:r>
            <a:r>
              <a:rPr lang="fr-FR" sz="1900" dirty="0">
                <a:solidFill>
                  <a:srgbClr val="7B47D7"/>
                </a:solidFill>
                <a:latin typeface="Lucida Grande" charset="0"/>
              </a:rPr>
              <a:t>/perl/</a:t>
            </a:r>
            <a:r>
              <a:rPr lang="fr-FR" sz="1900" dirty="0" err="1">
                <a:solidFill>
                  <a:srgbClr val="7B47D7"/>
                </a:solidFill>
                <a:latin typeface="Lucida Grande" charset="0"/>
              </a:rPr>
              <a:t>webwn</a:t>
            </a:r>
            <a:endParaRPr lang="fr-FR" sz="1300" dirty="0">
              <a:solidFill>
                <a:srgbClr val="000000"/>
              </a:solidFill>
              <a:latin typeface="Lucida Grande" charset="0"/>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87757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FC4F864C-D38A-3D48-9206-9984BDC7A27A}" type="slidenum">
              <a:rPr lang="en-US" smtClean="0"/>
              <a:pPr/>
              <a:t>50</a:t>
            </a:fld>
            <a:endParaRPr lang="en-US"/>
          </a:p>
        </p:txBody>
      </p:sp>
    </p:spTree>
    <p:extLst>
      <p:ext uri="{BB962C8B-B14F-4D97-AF65-F5344CB8AC3E}">
        <p14:creationId xmlns:p14="http://schemas.microsoft.com/office/powerpoint/2010/main" val="2399223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25" name="Footer Placeholder 3"/>
          <p:cNvSpPr>
            <a:spLocks noGrp="1"/>
          </p:cNvSpPr>
          <p:nvPr>
            <p:ph type="ftr" sz="quarter" idx="11"/>
          </p:nvPr>
        </p:nvSpPr>
        <p:spPr/>
        <p:txBody>
          <a:bodyPr/>
          <a:lstStyle/>
          <a:p>
            <a:r>
              <a:rPr lang="en-US"/>
              <a:t>WordNet</a:t>
            </a:r>
          </a:p>
        </p:txBody>
      </p:sp>
      <p:sp>
        <p:nvSpPr>
          <p:cNvPr id="10242" name="Rectangle 2"/>
          <p:cNvSpPr>
            <a:spLocks noChangeArrowheads="1"/>
          </p:cNvSpPr>
          <p:nvPr/>
        </p:nvSpPr>
        <p:spPr bwMode="auto">
          <a:xfrm>
            <a:off x="1752600" y="1371600"/>
            <a:ext cx="8610600" cy="1219200"/>
          </a:xfrm>
          <a:prstGeom prst="rect">
            <a:avLst/>
          </a:prstGeom>
          <a:noFill/>
          <a:ln>
            <a:noFill/>
          </a:ln>
          <a:effectLst/>
          <a:extLst>
            <a:ext uri="{909E8E84-426E-40dd-AFC4-6F175D3DCCD1}">
              <a14:hiddenFill xmlns="" xmlns:a14="http://schemas.microsoft.com/office/drawing/2010/main">
                <a:solidFill>
                  <a:srgbClr val="F3C0E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3" name="Rectangle 3"/>
          <p:cNvSpPr>
            <a:spLocks noChangeArrowheads="1"/>
          </p:cNvSpPr>
          <p:nvPr/>
        </p:nvSpPr>
        <p:spPr bwMode="auto">
          <a:xfrm>
            <a:off x="1752600" y="2743200"/>
            <a:ext cx="8610600" cy="1828800"/>
          </a:xfrm>
          <a:prstGeom prst="rect">
            <a:avLst/>
          </a:prstGeom>
          <a:noFill/>
          <a:ln>
            <a:noFill/>
          </a:ln>
          <a:effectLst/>
          <a:extLst>
            <a:ext uri="{909E8E84-426E-40dd-AFC4-6F175D3DCCD1}">
              <a14:hiddenFill xmlns="" xmlns:a14="http://schemas.microsoft.com/office/drawing/2010/main">
                <a:solidFill>
                  <a:srgbClr val="F3EE9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GB"/>
          </a:p>
        </p:txBody>
      </p:sp>
      <p:sp>
        <p:nvSpPr>
          <p:cNvPr id="10244" name="Rectangle 4"/>
          <p:cNvSpPr>
            <a:spLocks noChangeArrowheads="1"/>
          </p:cNvSpPr>
          <p:nvPr/>
        </p:nvSpPr>
        <p:spPr bwMode="auto">
          <a:xfrm>
            <a:off x="1752600" y="4724400"/>
            <a:ext cx="8610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Rectangle 5"/>
          <p:cNvSpPr>
            <a:spLocks noGrp="1" noChangeArrowheads="1"/>
          </p:cNvSpPr>
          <p:nvPr>
            <p:ph type="title"/>
          </p:nvPr>
        </p:nvSpPr>
        <p:spPr/>
        <p:txBody>
          <a:bodyPr/>
          <a:lstStyle/>
          <a:p>
            <a:r>
              <a:rPr lang="fr-FR"/>
              <a:t>Synsets</a:t>
            </a:r>
          </a:p>
        </p:txBody>
      </p:sp>
      <p:sp>
        <p:nvSpPr>
          <p:cNvPr id="10246" name="Text Box 6"/>
          <p:cNvSpPr txBox="1">
            <a:spLocks noChangeArrowheads="1"/>
          </p:cNvSpPr>
          <p:nvPr/>
        </p:nvSpPr>
        <p:spPr bwMode="auto">
          <a:xfrm>
            <a:off x="3048001" y="1600200"/>
            <a:ext cx="84830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"table"</a:t>
            </a:r>
          </a:p>
        </p:txBody>
      </p:sp>
      <p:sp>
        <p:nvSpPr>
          <p:cNvPr id="10247" name="Rectangle 7"/>
          <p:cNvSpPr>
            <a:spLocks noChangeArrowheads="1"/>
          </p:cNvSpPr>
          <p:nvPr/>
        </p:nvSpPr>
        <p:spPr bwMode="auto">
          <a:xfrm>
            <a:off x="1981201" y="3352800"/>
            <a:ext cx="56938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 </a:t>
            </a:r>
          </a:p>
        </p:txBody>
      </p:sp>
      <p:sp>
        <p:nvSpPr>
          <p:cNvPr id="10248" name="Text Box 8"/>
          <p:cNvSpPr txBox="1">
            <a:spLocks noChangeArrowheads="1"/>
          </p:cNvSpPr>
          <p:nvPr/>
        </p:nvSpPr>
        <p:spPr bwMode="auto">
          <a:xfrm>
            <a:off x="4655841" y="3501008"/>
            <a:ext cx="50526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a:t>
            </a:r>
          </a:p>
        </p:txBody>
      </p:sp>
      <p:sp>
        <p:nvSpPr>
          <p:cNvPr id="10249" name="Rectangle 9"/>
          <p:cNvSpPr>
            <a:spLocks noChangeArrowheads="1"/>
          </p:cNvSpPr>
          <p:nvPr/>
        </p:nvSpPr>
        <p:spPr bwMode="auto">
          <a:xfrm>
            <a:off x="2063553" y="5445225"/>
            <a:ext cx="2095445"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#table(1)</a:t>
            </a:r>
          </a:p>
          <a:p>
            <a:r>
              <a:rPr lang="fr-FR" dirty="0" err="1">
                <a:latin typeface="Helvetica" charset="0"/>
              </a:rPr>
              <a:t>piece</a:t>
            </a:r>
            <a:r>
              <a:rPr lang="fr-FR" dirty="0">
                <a:latin typeface="Helvetica" charset="0"/>
              </a:rPr>
              <a:t> of </a:t>
            </a:r>
            <a:r>
              <a:rPr lang="fr-FR" dirty="0" err="1">
                <a:latin typeface="Helvetica" charset="0"/>
              </a:rPr>
              <a:t>furniture</a:t>
            </a:r>
            <a:r>
              <a:rPr lang="fr-FR" dirty="0">
                <a:latin typeface="Helvetica" charset="0"/>
              </a:rPr>
              <a:t>...</a:t>
            </a:r>
          </a:p>
        </p:txBody>
      </p:sp>
      <p:sp>
        <p:nvSpPr>
          <p:cNvPr id="10250" name="Rectangle 10"/>
          <p:cNvSpPr>
            <a:spLocks noChangeArrowheads="1"/>
          </p:cNvSpPr>
          <p:nvPr/>
        </p:nvSpPr>
        <p:spPr bwMode="auto">
          <a:xfrm>
            <a:off x="5447929" y="5445225"/>
            <a:ext cx="2749471"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#table(2)</a:t>
            </a:r>
          </a:p>
          <a:p>
            <a:r>
              <a:rPr lang="fr-FR" dirty="0">
                <a:latin typeface="Helvetica" charset="0"/>
              </a:rPr>
              <a:t>set of </a:t>
            </a:r>
            <a:r>
              <a:rPr lang="fr-FR" dirty="0" err="1">
                <a:latin typeface="Helvetica" charset="0"/>
              </a:rPr>
              <a:t>rows</a:t>
            </a:r>
            <a:r>
              <a:rPr lang="fr-FR" dirty="0">
                <a:latin typeface="Helvetica" charset="0"/>
              </a:rPr>
              <a:t> in a </a:t>
            </a:r>
            <a:r>
              <a:rPr lang="fr-FR" dirty="0" err="1">
                <a:latin typeface="Helvetica" charset="0"/>
              </a:rPr>
              <a:t>database</a:t>
            </a:r>
            <a:endParaRPr lang="fr-FR" dirty="0">
              <a:latin typeface="Helvetica" charset="0"/>
            </a:endParaRPr>
          </a:p>
        </p:txBody>
      </p:sp>
      <p:cxnSp>
        <p:nvCxnSpPr>
          <p:cNvPr id="10251" name="AutoShape 11"/>
          <p:cNvCxnSpPr>
            <a:cxnSpLocks noChangeShapeType="1"/>
            <a:stCxn id="10247" idx="0"/>
            <a:endCxn id="10246" idx="2"/>
          </p:cNvCxnSpPr>
          <p:nvPr/>
        </p:nvCxnSpPr>
        <p:spPr bwMode="auto">
          <a:xfrm flipV="1">
            <a:off x="2265895" y="1969532"/>
            <a:ext cx="1206261" cy="1383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52" name="AutoShape 12"/>
          <p:cNvCxnSpPr>
            <a:cxnSpLocks noChangeShapeType="1"/>
            <a:stCxn id="10246" idx="2"/>
            <a:endCxn id="10248" idx="0"/>
          </p:cNvCxnSpPr>
          <p:nvPr/>
        </p:nvCxnSpPr>
        <p:spPr bwMode="auto">
          <a:xfrm>
            <a:off x="3472156" y="1969532"/>
            <a:ext cx="1436319" cy="1531476"/>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53" name="AutoShape 13"/>
          <p:cNvCxnSpPr>
            <a:cxnSpLocks noChangeShapeType="1"/>
            <a:stCxn id="10248" idx="2"/>
            <a:endCxn id="10250" idx="0"/>
          </p:cNvCxnSpPr>
          <p:nvPr/>
        </p:nvCxnSpPr>
        <p:spPr bwMode="auto">
          <a:xfrm>
            <a:off x="4908474" y="3870340"/>
            <a:ext cx="1914190" cy="1574884"/>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54" name="AutoShape 14"/>
          <p:cNvCxnSpPr>
            <a:cxnSpLocks noChangeShapeType="1"/>
            <a:stCxn id="10247" idx="2"/>
            <a:endCxn id="10249" idx="0"/>
          </p:cNvCxnSpPr>
          <p:nvPr/>
        </p:nvCxnSpPr>
        <p:spPr bwMode="auto">
          <a:xfrm>
            <a:off x="2265895" y="3722132"/>
            <a:ext cx="845381" cy="1723092"/>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258" name="Text Box 18"/>
          <p:cNvSpPr txBox="1">
            <a:spLocks noChangeArrowheads="1"/>
          </p:cNvSpPr>
          <p:nvPr/>
        </p:nvSpPr>
        <p:spPr bwMode="auto">
          <a:xfrm>
            <a:off x="6096000" y="1752600"/>
            <a:ext cx="1104790"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"relation"</a:t>
            </a:r>
          </a:p>
        </p:txBody>
      </p:sp>
      <p:sp>
        <p:nvSpPr>
          <p:cNvPr id="10259" name="Text Box 19"/>
          <p:cNvSpPr txBox="1">
            <a:spLocks noChangeArrowheads="1"/>
          </p:cNvSpPr>
          <p:nvPr/>
        </p:nvSpPr>
        <p:spPr bwMode="auto">
          <a:xfrm>
            <a:off x="7608169" y="3356992"/>
            <a:ext cx="50526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a:t>
            </a:r>
          </a:p>
        </p:txBody>
      </p:sp>
      <p:cxnSp>
        <p:nvCxnSpPr>
          <p:cNvPr id="10260" name="AutoShape 20"/>
          <p:cNvCxnSpPr>
            <a:cxnSpLocks noChangeShapeType="1"/>
            <a:stCxn id="10258" idx="2"/>
            <a:endCxn id="10259" idx="0"/>
          </p:cNvCxnSpPr>
          <p:nvPr/>
        </p:nvCxnSpPr>
        <p:spPr bwMode="auto">
          <a:xfrm>
            <a:off x="6648396" y="2121932"/>
            <a:ext cx="1212407" cy="123506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61" name="AutoShape 21"/>
          <p:cNvCxnSpPr>
            <a:cxnSpLocks noChangeShapeType="1"/>
            <a:stCxn id="10259" idx="2"/>
            <a:endCxn id="10250" idx="0"/>
          </p:cNvCxnSpPr>
          <p:nvPr/>
        </p:nvCxnSpPr>
        <p:spPr bwMode="auto">
          <a:xfrm flipH="1">
            <a:off x="6822664" y="3726324"/>
            <a:ext cx="1038138" cy="171890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262" name="Text Box 22"/>
          <p:cNvSpPr txBox="1">
            <a:spLocks noChangeArrowheads="1"/>
          </p:cNvSpPr>
          <p:nvPr/>
        </p:nvSpPr>
        <p:spPr bwMode="auto">
          <a:xfrm>
            <a:off x="9144001" y="1600200"/>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form</a:t>
            </a:r>
            <a:endParaRPr lang="fr-FR" dirty="0">
              <a:latin typeface="Helvetica" charset="0"/>
            </a:endParaRPr>
          </a:p>
        </p:txBody>
      </p:sp>
      <p:sp>
        <p:nvSpPr>
          <p:cNvPr id="10263" name="Text Box 23"/>
          <p:cNvSpPr txBox="1">
            <a:spLocks noChangeArrowheads="1"/>
          </p:cNvSpPr>
          <p:nvPr/>
        </p:nvSpPr>
        <p:spPr bwMode="auto">
          <a:xfrm>
            <a:off x="9415464" y="3352800"/>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word</a:t>
            </a:r>
            <a:endParaRPr lang="fr-FR" dirty="0">
              <a:latin typeface="Helvetica" charset="0"/>
            </a:endParaRPr>
          </a:p>
        </p:txBody>
      </p:sp>
      <p:sp>
        <p:nvSpPr>
          <p:cNvPr id="10264" name="Text Box 24"/>
          <p:cNvSpPr txBox="1">
            <a:spLocks noChangeArrowheads="1"/>
          </p:cNvSpPr>
          <p:nvPr/>
        </p:nvSpPr>
        <p:spPr bwMode="auto">
          <a:xfrm>
            <a:off x="9141596" y="5181601"/>
            <a:ext cx="112082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fr-FR" dirty="0">
                <a:latin typeface="Helvetica" charset="0"/>
              </a:rPr>
              <a:t>(</a:t>
            </a:r>
            <a:r>
              <a:rPr lang="fr-FR" dirty="0" err="1">
                <a:latin typeface="Helvetica" charset="0"/>
              </a:rPr>
              <a:t>synsets</a:t>
            </a:r>
            <a:r>
              <a:rPr lang="fr-FR" dirty="0">
                <a:latin typeface="Helvetica" charset="0"/>
              </a:rPr>
              <a:t>)</a:t>
            </a:r>
          </a:p>
          <a:p>
            <a:pPr algn="ctr"/>
            <a:r>
              <a:rPr lang="fr-FR" dirty="0" err="1">
                <a:latin typeface="Helvetica" charset="0"/>
              </a:rPr>
              <a:t>sense</a:t>
            </a:r>
            <a:endParaRPr lang="fr-FR" dirty="0">
              <a:latin typeface="Helvetica" charset="0"/>
            </a:endParaRPr>
          </a:p>
        </p:txBody>
      </p:sp>
      <p:sp>
        <p:nvSpPr>
          <p:cNvPr id="10265" name="Freeform 25"/>
          <p:cNvSpPr>
            <a:spLocks/>
          </p:cNvSpPr>
          <p:nvPr/>
        </p:nvSpPr>
        <p:spPr bwMode="auto">
          <a:xfrm>
            <a:off x="6023992" y="4199482"/>
            <a:ext cx="1536056" cy="931910"/>
          </a:xfrm>
          <a:custGeom>
            <a:avLst/>
            <a:gdLst>
              <a:gd name="T0" fmla="*/ 0 w 776"/>
              <a:gd name="T1" fmla="*/ 144 h 544"/>
              <a:gd name="T2" fmla="*/ 336 w 776"/>
              <a:gd name="T3" fmla="*/ 336 h 544"/>
              <a:gd name="T4" fmla="*/ 672 w 776"/>
              <a:gd name="T5" fmla="*/ 528 h 544"/>
              <a:gd name="T6" fmla="*/ 720 w 776"/>
              <a:gd name="T7" fmla="*/ 432 h 544"/>
              <a:gd name="T8" fmla="*/ 336 w 776"/>
              <a:gd name="T9" fmla="*/ 0 h 544"/>
              <a:gd name="connsiteX0" fmla="*/ 0 w 12920"/>
              <a:gd name="connsiteY0" fmla="*/ 3731 h 10874"/>
              <a:gd name="connsiteX1" fmla="*/ 4330 w 12920"/>
              <a:gd name="connsiteY1" fmla="*/ 7260 h 10874"/>
              <a:gd name="connsiteX2" fmla="*/ 8660 w 12920"/>
              <a:gd name="connsiteY2" fmla="*/ 10790 h 10874"/>
              <a:gd name="connsiteX3" fmla="*/ 9278 w 12920"/>
              <a:gd name="connsiteY3" fmla="*/ 9025 h 10874"/>
              <a:gd name="connsiteX4" fmla="*/ 12469 w 12920"/>
              <a:gd name="connsiteY4" fmla="*/ 0 h 10874"/>
              <a:gd name="connsiteX0" fmla="*/ 0 w 12469"/>
              <a:gd name="connsiteY0" fmla="*/ 3731 h 10874"/>
              <a:gd name="connsiteX1" fmla="*/ 4330 w 12469"/>
              <a:gd name="connsiteY1" fmla="*/ 7260 h 10874"/>
              <a:gd name="connsiteX2" fmla="*/ 8660 w 12469"/>
              <a:gd name="connsiteY2" fmla="*/ 10790 h 10874"/>
              <a:gd name="connsiteX3" fmla="*/ 9278 w 12469"/>
              <a:gd name="connsiteY3" fmla="*/ 9025 h 10874"/>
              <a:gd name="connsiteX4" fmla="*/ 12469 w 12469"/>
              <a:gd name="connsiteY4" fmla="*/ 0 h 10874"/>
              <a:gd name="connsiteX0" fmla="*/ 0 w 12469"/>
              <a:gd name="connsiteY0" fmla="*/ 3731 h 10791"/>
              <a:gd name="connsiteX1" fmla="*/ 4330 w 12469"/>
              <a:gd name="connsiteY1" fmla="*/ 7260 h 10791"/>
              <a:gd name="connsiteX2" fmla="*/ 8660 w 12469"/>
              <a:gd name="connsiteY2" fmla="*/ 10790 h 10791"/>
              <a:gd name="connsiteX3" fmla="*/ 10797 w 12469"/>
              <a:gd name="connsiteY3" fmla="*/ 6858 h 10791"/>
              <a:gd name="connsiteX4" fmla="*/ 12469 w 12469"/>
              <a:gd name="connsiteY4" fmla="*/ 0 h 10791"/>
              <a:gd name="connsiteX0" fmla="*/ 0 w 12469"/>
              <a:gd name="connsiteY0" fmla="*/ 3731 h 10791"/>
              <a:gd name="connsiteX1" fmla="*/ 4330 w 12469"/>
              <a:gd name="connsiteY1" fmla="*/ 7260 h 10791"/>
              <a:gd name="connsiteX2" fmla="*/ 8660 w 12469"/>
              <a:gd name="connsiteY2" fmla="*/ 10790 h 10791"/>
              <a:gd name="connsiteX3" fmla="*/ 10797 w 12469"/>
              <a:gd name="connsiteY3" fmla="*/ 6858 h 10791"/>
              <a:gd name="connsiteX4" fmla="*/ 12469 w 12469"/>
              <a:gd name="connsiteY4" fmla="*/ 0 h 10791"/>
              <a:gd name="connsiteX0" fmla="*/ 0 w 12469"/>
              <a:gd name="connsiteY0" fmla="*/ 3731 h 10791"/>
              <a:gd name="connsiteX1" fmla="*/ 4330 w 12469"/>
              <a:gd name="connsiteY1" fmla="*/ 7260 h 10791"/>
              <a:gd name="connsiteX2" fmla="*/ 8660 w 12469"/>
              <a:gd name="connsiteY2" fmla="*/ 10790 h 10791"/>
              <a:gd name="connsiteX3" fmla="*/ 10797 w 12469"/>
              <a:gd name="connsiteY3" fmla="*/ 6858 h 10791"/>
              <a:gd name="connsiteX4" fmla="*/ 12469 w 12469"/>
              <a:gd name="connsiteY4" fmla="*/ 0 h 1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 h="10791">
                <a:moveTo>
                  <a:pt x="0" y="3731"/>
                </a:moveTo>
                <a:lnTo>
                  <a:pt x="4330" y="7260"/>
                </a:lnTo>
                <a:cubicBezTo>
                  <a:pt x="5773" y="8437"/>
                  <a:pt x="7582" y="10857"/>
                  <a:pt x="8660" y="10790"/>
                </a:cubicBezTo>
                <a:cubicBezTo>
                  <a:pt x="9738" y="10723"/>
                  <a:pt x="9891" y="8476"/>
                  <a:pt x="10797" y="6858"/>
                </a:cubicBezTo>
                <a:cubicBezTo>
                  <a:pt x="11812" y="3848"/>
                  <a:pt x="11435" y="3781"/>
                  <a:pt x="12469" y="0"/>
                </a:cubicBezTo>
              </a:path>
            </a:pathLst>
          </a:custGeom>
          <a:noFill/>
          <a:ln w="28575" cmpd="sng">
            <a:solidFill>
              <a:srgbClr val="0000FF"/>
            </a:solidFill>
            <a:round/>
            <a:headEnd type="arrow"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Text Box 27"/>
          <p:cNvSpPr txBox="1">
            <a:spLocks noChangeArrowheads="1"/>
          </p:cNvSpPr>
          <p:nvPr/>
        </p:nvSpPr>
        <p:spPr bwMode="auto">
          <a:xfrm>
            <a:off x="5807968" y="3789040"/>
            <a:ext cx="12234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FF"/>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solidFill>
                  <a:srgbClr val="0000FF"/>
                </a:solidFill>
                <a:latin typeface="Helvetica" charset="0"/>
              </a:rPr>
              <a:t>synonymy</a:t>
            </a:r>
            <a:endParaRPr lang="fr-FR" dirty="0">
              <a:solidFill>
                <a:srgbClr val="0000FF"/>
              </a:solidFill>
            </a:endParaRPr>
          </a:p>
        </p:txBody>
      </p:sp>
      <p:sp>
        <p:nvSpPr>
          <p:cNvPr id="2" name="Slide Number Placeholder 1"/>
          <p:cNvSpPr>
            <a:spLocks noGrp="1"/>
          </p:cNvSpPr>
          <p:nvPr>
            <p:ph type="sldNum" sz="quarter" idx="12"/>
          </p:nvPr>
        </p:nvSpPr>
        <p:spPr/>
        <p:txBody>
          <a:bodyPr/>
          <a:lstStyle/>
          <a:p>
            <a:fld id="{FC4F864C-D38A-3D48-9206-9984BDC7A27A}" type="slidenum">
              <a:rPr lang="en-US" smtClean="0"/>
              <a:pPr/>
              <a:t>51</a:t>
            </a:fld>
            <a:endParaRPr lang="en-US"/>
          </a:p>
        </p:txBody>
      </p:sp>
    </p:spTree>
    <p:extLst>
      <p:ext uri="{BB962C8B-B14F-4D97-AF65-F5344CB8AC3E}">
        <p14:creationId xmlns:p14="http://schemas.microsoft.com/office/powerpoint/2010/main" val="2083364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21" name="Footer Placeholder 3"/>
          <p:cNvSpPr>
            <a:spLocks noGrp="1"/>
          </p:cNvSpPr>
          <p:nvPr>
            <p:ph type="ftr" sz="quarter" idx="11"/>
          </p:nvPr>
        </p:nvSpPr>
        <p:spPr/>
        <p:txBody>
          <a:bodyPr/>
          <a:lstStyle/>
          <a:p>
            <a:r>
              <a:rPr lang="en-US"/>
              <a:t>WordNet</a:t>
            </a:r>
          </a:p>
        </p:txBody>
      </p:sp>
      <p:sp>
        <p:nvSpPr>
          <p:cNvPr id="18434" name="Rectangle 2"/>
          <p:cNvSpPr>
            <a:spLocks noChangeArrowheads="1"/>
          </p:cNvSpPr>
          <p:nvPr/>
        </p:nvSpPr>
        <p:spPr bwMode="auto">
          <a:xfrm>
            <a:off x="1752600" y="1371600"/>
            <a:ext cx="8610600" cy="1219200"/>
          </a:xfrm>
          <a:prstGeom prst="rect">
            <a:avLst/>
          </a:prstGeom>
          <a:noFill/>
          <a:ln>
            <a:noFill/>
          </a:ln>
          <a:effectLst/>
          <a:extLst>
            <a:ext uri="{909E8E84-426E-40dd-AFC4-6F175D3DCCD1}">
              <a14:hiddenFill xmlns="" xmlns:a14="http://schemas.microsoft.com/office/drawing/2010/main">
                <a:solidFill>
                  <a:srgbClr val="F3C0E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GB"/>
          </a:p>
        </p:txBody>
      </p:sp>
      <p:sp>
        <p:nvSpPr>
          <p:cNvPr id="18435" name="Rectangle 3"/>
          <p:cNvSpPr>
            <a:spLocks noChangeArrowheads="1"/>
          </p:cNvSpPr>
          <p:nvPr/>
        </p:nvSpPr>
        <p:spPr bwMode="auto">
          <a:xfrm>
            <a:off x="1752600" y="2743200"/>
            <a:ext cx="8610600" cy="1828800"/>
          </a:xfrm>
          <a:prstGeom prst="rect">
            <a:avLst/>
          </a:prstGeom>
          <a:noFill/>
          <a:ln>
            <a:noFill/>
          </a:ln>
          <a:effectLst/>
          <a:extLst>
            <a:ext uri="{909E8E84-426E-40dd-AFC4-6F175D3DCCD1}">
              <a14:hiddenFill xmlns="" xmlns:a14="http://schemas.microsoft.com/office/drawing/2010/main">
                <a:solidFill>
                  <a:srgbClr val="F3EE9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436" name="Rectangle 4"/>
          <p:cNvSpPr>
            <a:spLocks noChangeArrowheads="1"/>
          </p:cNvSpPr>
          <p:nvPr/>
        </p:nvSpPr>
        <p:spPr bwMode="auto">
          <a:xfrm>
            <a:off x="1752600" y="4724400"/>
            <a:ext cx="8610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437" name="Rectangle 5"/>
          <p:cNvSpPr>
            <a:spLocks noGrp="1" noChangeArrowheads="1"/>
          </p:cNvSpPr>
          <p:nvPr>
            <p:ph type="title"/>
          </p:nvPr>
        </p:nvSpPr>
        <p:spPr/>
        <p:txBody>
          <a:bodyPr/>
          <a:lstStyle/>
          <a:p>
            <a:r>
              <a:rPr lang="fr-FR" dirty="0" err="1"/>
              <a:t>morphological</a:t>
            </a:r>
            <a:r>
              <a:rPr lang="fr-FR" dirty="0"/>
              <a:t> relations </a:t>
            </a:r>
          </a:p>
        </p:txBody>
      </p:sp>
      <p:sp>
        <p:nvSpPr>
          <p:cNvPr id="18438" name="Text Box 6"/>
          <p:cNvSpPr txBox="1">
            <a:spLocks noChangeArrowheads="1"/>
          </p:cNvSpPr>
          <p:nvPr/>
        </p:nvSpPr>
        <p:spPr bwMode="auto">
          <a:xfrm>
            <a:off x="3048001" y="1600200"/>
            <a:ext cx="835485"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"went"</a:t>
            </a:r>
          </a:p>
        </p:txBody>
      </p:sp>
      <p:sp>
        <p:nvSpPr>
          <p:cNvPr id="18440" name="Text Box 8"/>
          <p:cNvSpPr txBox="1">
            <a:spLocks noChangeArrowheads="1"/>
          </p:cNvSpPr>
          <p:nvPr/>
        </p:nvSpPr>
        <p:spPr bwMode="auto">
          <a:xfrm>
            <a:off x="4419600" y="3810000"/>
            <a:ext cx="300082"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v</a:t>
            </a:r>
          </a:p>
        </p:txBody>
      </p:sp>
      <p:cxnSp>
        <p:nvCxnSpPr>
          <p:cNvPr id="18444" name="AutoShape 12"/>
          <p:cNvCxnSpPr>
            <a:cxnSpLocks noChangeShapeType="1"/>
            <a:stCxn id="18438" idx="2"/>
            <a:endCxn id="18440" idx="0"/>
          </p:cNvCxnSpPr>
          <p:nvPr/>
        </p:nvCxnSpPr>
        <p:spPr bwMode="auto">
          <a:xfrm>
            <a:off x="3465743" y="1969532"/>
            <a:ext cx="1103898" cy="18404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445" name="AutoShape 13"/>
          <p:cNvCxnSpPr>
            <a:cxnSpLocks noChangeShapeType="1"/>
            <a:stCxn id="18440" idx="2"/>
            <a:endCxn id="23" idx="0"/>
          </p:cNvCxnSpPr>
          <p:nvPr/>
        </p:nvCxnSpPr>
        <p:spPr bwMode="auto">
          <a:xfrm>
            <a:off x="4569641" y="4179332"/>
            <a:ext cx="3304310" cy="122082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446" name="AutoShape 14"/>
          <p:cNvCxnSpPr>
            <a:cxnSpLocks noChangeShapeType="1"/>
          </p:cNvCxnSpPr>
          <p:nvPr/>
        </p:nvCxnSpPr>
        <p:spPr bwMode="auto">
          <a:xfrm>
            <a:off x="6553200" y="2286001"/>
            <a:ext cx="1778000" cy="1666875"/>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447" name="Text Box 15"/>
          <p:cNvSpPr txBox="1">
            <a:spLocks noChangeArrowheads="1"/>
          </p:cNvSpPr>
          <p:nvPr/>
        </p:nvSpPr>
        <p:spPr bwMode="auto">
          <a:xfrm>
            <a:off x="6096001" y="1752600"/>
            <a:ext cx="60465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"go"</a:t>
            </a:r>
          </a:p>
        </p:txBody>
      </p:sp>
      <p:sp>
        <p:nvSpPr>
          <p:cNvPr id="18448" name="Text Box 16"/>
          <p:cNvSpPr txBox="1">
            <a:spLocks noChangeArrowheads="1"/>
          </p:cNvSpPr>
          <p:nvPr/>
        </p:nvSpPr>
        <p:spPr bwMode="auto">
          <a:xfrm>
            <a:off x="6400800" y="3505200"/>
            <a:ext cx="300082"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v</a:t>
            </a:r>
          </a:p>
        </p:txBody>
      </p:sp>
      <p:cxnSp>
        <p:nvCxnSpPr>
          <p:cNvPr id="18449" name="AutoShape 17"/>
          <p:cNvCxnSpPr>
            <a:cxnSpLocks noChangeShapeType="1"/>
            <a:stCxn id="18447" idx="2"/>
            <a:endCxn id="18448" idx="0"/>
          </p:cNvCxnSpPr>
          <p:nvPr/>
        </p:nvCxnSpPr>
        <p:spPr bwMode="auto">
          <a:xfrm>
            <a:off x="6398327" y="2121932"/>
            <a:ext cx="152514" cy="1383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450" name="AutoShape 18"/>
          <p:cNvCxnSpPr>
            <a:cxnSpLocks noChangeShapeType="1"/>
            <a:stCxn id="18448" idx="2"/>
            <a:endCxn id="23" idx="0"/>
          </p:cNvCxnSpPr>
          <p:nvPr/>
        </p:nvCxnSpPr>
        <p:spPr bwMode="auto">
          <a:xfrm>
            <a:off x="6550841" y="3874532"/>
            <a:ext cx="1323110" cy="152562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451" name="Text Box 19"/>
          <p:cNvSpPr txBox="1">
            <a:spLocks noChangeArrowheads="1"/>
          </p:cNvSpPr>
          <p:nvPr/>
        </p:nvSpPr>
        <p:spPr bwMode="auto">
          <a:xfrm>
            <a:off x="9144001" y="1600200"/>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form</a:t>
            </a:r>
            <a:endParaRPr lang="fr-FR" dirty="0">
              <a:latin typeface="Helvetica" charset="0"/>
            </a:endParaRPr>
          </a:p>
        </p:txBody>
      </p:sp>
      <p:sp>
        <p:nvSpPr>
          <p:cNvPr id="18452" name="Text Box 20"/>
          <p:cNvSpPr txBox="1">
            <a:spLocks noChangeArrowheads="1"/>
          </p:cNvSpPr>
          <p:nvPr/>
        </p:nvSpPr>
        <p:spPr bwMode="auto">
          <a:xfrm>
            <a:off x="9415464" y="3352800"/>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word</a:t>
            </a:r>
            <a:endParaRPr lang="fr-FR" dirty="0">
              <a:latin typeface="Helvetica" charset="0"/>
            </a:endParaRPr>
          </a:p>
        </p:txBody>
      </p:sp>
      <p:sp>
        <p:nvSpPr>
          <p:cNvPr id="18453" name="Text Box 21"/>
          <p:cNvSpPr txBox="1">
            <a:spLocks noChangeArrowheads="1"/>
          </p:cNvSpPr>
          <p:nvPr/>
        </p:nvSpPr>
        <p:spPr bwMode="auto">
          <a:xfrm>
            <a:off x="9141596" y="5181601"/>
            <a:ext cx="112082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fr-FR" dirty="0">
                <a:latin typeface="Helvetica" charset="0"/>
              </a:rPr>
              <a:t>(</a:t>
            </a:r>
            <a:r>
              <a:rPr lang="fr-FR" dirty="0" err="1">
                <a:latin typeface="Helvetica" charset="0"/>
              </a:rPr>
              <a:t>synsets</a:t>
            </a:r>
            <a:r>
              <a:rPr lang="fr-FR" dirty="0">
                <a:latin typeface="Helvetica" charset="0"/>
              </a:rPr>
              <a:t>)</a:t>
            </a:r>
          </a:p>
          <a:p>
            <a:pPr algn="ctr"/>
            <a:r>
              <a:rPr lang="fr-FR" dirty="0" err="1">
                <a:latin typeface="Helvetica" charset="0"/>
              </a:rPr>
              <a:t>sense</a:t>
            </a:r>
            <a:endParaRPr lang="fr-FR" dirty="0">
              <a:latin typeface="Helvetica" charset="0"/>
            </a:endParaRPr>
          </a:p>
        </p:txBody>
      </p:sp>
      <p:cxnSp>
        <p:nvCxnSpPr>
          <p:cNvPr id="18454" name="AutoShape 22"/>
          <p:cNvCxnSpPr>
            <a:cxnSpLocks noChangeShapeType="1"/>
            <a:stCxn id="18448" idx="1"/>
            <a:endCxn id="18440" idx="3"/>
          </p:cNvCxnSpPr>
          <p:nvPr/>
        </p:nvCxnSpPr>
        <p:spPr bwMode="auto">
          <a:xfrm rot="10800000" flipV="1">
            <a:off x="4719682" y="3689866"/>
            <a:ext cx="1681118" cy="304800"/>
          </a:xfrm>
          <a:prstGeom prst="curvedConnector3">
            <a:avLst>
              <a:gd name="adj1" fmla="val 50000"/>
            </a:avLst>
          </a:prstGeom>
          <a:noFill/>
          <a:ln w="381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456" name="Text Box 24"/>
          <p:cNvSpPr txBox="1">
            <a:spLocks noChangeArrowheads="1"/>
          </p:cNvSpPr>
          <p:nvPr/>
        </p:nvSpPr>
        <p:spPr bwMode="auto">
          <a:xfrm>
            <a:off x="4800600" y="3200400"/>
            <a:ext cx="109517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solidFill>
                  <a:srgbClr val="0000FF"/>
                </a:solidFill>
                <a:latin typeface="Helvetica" charset="0"/>
              </a:rPr>
              <a:t>inflection</a:t>
            </a:r>
            <a:endParaRPr lang="fr-FR"/>
          </a:p>
        </p:txBody>
      </p:sp>
      <p:sp>
        <p:nvSpPr>
          <p:cNvPr id="2" name="Slide Number Placeholder 1"/>
          <p:cNvSpPr>
            <a:spLocks noGrp="1"/>
          </p:cNvSpPr>
          <p:nvPr>
            <p:ph type="sldNum" sz="quarter" idx="12"/>
          </p:nvPr>
        </p:nvSpPr>
        <p:spPr/>
        <p:txBody>
          <a:bodyPr/>
          <a:lstStyle/>
          <a:p>
            <a:fld id="{FC4F864C-D38A-3D48-9206-9984BDC7A27A}" type="slidenum">
              <a:rPr lang="en-US" smtClean="0"/>
              <a:pPr/>
              <a:t>52</a:t>
            </a:fld>
            <a:endParaRPr lang="en-US"/>
          </a:p>
        </p:txBody>
      </p:sp>
      <p:sp>
        <p:nvSpPr>
          <p:cNvPr id="23" name="Text Box 8">
            <a:extLst>
              <a:ext uri="{FF2B5EF4-FFF2-40B4-BE49-F238E27FC236}">
                <a16:creationId xmlns:a16="http://schemas.microsoft.com/office/drawing/2014/main" id="{90CB9DC9-5F3F-D642-9FC4-43332EFF2064}"/>
              </a:ext>
            </a:extLst>
          </p:cNvPr>
          <p:cNvSpPr txBox="1">
            <a:spLocks noChangeArrowheads="1"/>
          </p:cNvSpPr>
          <p:nvPr/>
        </p:nvSpPr>
        <p:spPr bwMode="auto">
          <a:xfrm>
            <a:off x="7781585" y="5400160"/>
            <a:ext cx="184731"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fr-FR" dirty="0">
              <a:latin typeface="Helvetica" charset="0"/>
            </a:endParaRPr>
          </a:p>
        </p:txBody>
      </p:sp>
    </p:spTree>
    <p:extLst>
      <p:ext uri="{BB962C8B-B14F-4D97-AF65-F5344CB8AC3E}">
        <p14:creationId xmlns:p14="http://schemas.microsoft.com/office/powerpoint/2010/main" val="300681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30" name="Footer Placeholder 3"/>
          <p:cNvSpPr>
            <a:spLocks noGrp="1"/>
          </p:cNvSpPr>
          <p:nvPr>
            <p:ph type="ftr" sz="quarter" idx="11"/>
          </p:nvPr>
        </p:nvSpPr>
        <p:spPr/>
        <p:txBody>
          <a:bodyPr/>
          <a:lstStyle/>
          <a:p>
            <a:r>
              <a:rPr lang="en-US"/>
              <a:t>WordNet</a:t>
            </a:r>
          </a:p>
        </p:txBody>
      </p:sp>
      <p:sp>
        <p:nvSpPr>
          <p:cNvPr id="11266" name="Rectangle 2"/>
          <p:cNvSpPr>
            <a:spLocks noChangeArrowheads="1"/>
          </p:cNvSpPr>
          <p:nvPr/>
        </p:nvSpPr>
        <p:spPr bwMode="auto">
          <a:xfrm>
            <a:off x="1752600" y="1371600"/>
            <a:ext cx="8610600" cy="1219200"/>
          </a:xfrm>
          <a:prstGeom prst="rect">
            <a:avLst/>
          </a:prstGeom>
          <a:noFill/>
          <a:ln>
            <a:noFill/>
          </a:ln>
          <a:effectLst/>
          <a:extLst>
            <a:ext uri="{909E8E84-426E-40dd-AFC4-6F175D3DCCD1}">
              <a14:hiddenFill xmlns="" xmlns:a14="http://schemas.microsoft.com/office/drawing/2010/main">
                <a:solidFill>
                  <a:srgbClr val="F3C0E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7" name="Rectangle 3"/>
          <p:cNvSpPr>
            <a:spLocks noChangeArrowheads="1"/>
          </p:cNvSpPr>
          <p:nvPr/>
        </p:nvSpPr>
        <p:spPr bwMode="auto">
          <a:xfrm>
            <a:off x="1752600" y="2743200"/>
            <a:ext cx="8610600" cy="1828800"/>
          </a:xfrm>
          <a:prstGeom prst="rect">
            <a:avLst/>
          </a:prstGeom>
          <a:noFill/>
          <a:ln>
            <a:noFill/>
          </a:ln>
          <a:effectLst/>
          <a:extLst>
            <a:ext uri="{909E8E84-426E-40dd-AFC4-6F175D3DCCD1}">
              <a14:hiddenFill xmlns="" xmlns:a14="http://schemas.microsoft.com/office/drawing/2010/main">
                <a:solidFill>
                  <a:srgbClr val="F3EE9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8" name="Rectangle 4"/>
          <p:cNvSpPr>
            <a:spLocks noChangeArrowheads="1"/>
          </p:cNvSpPr>
          <p:nvPr/>
        </p:nvSpPr>
        <p:spPr bwMode="auto">
          <a:xfrm>
            <a:off x="1752600" y="4724400"/>
            <a:ext cx="8610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9" name="Rectangle 5"/>
          <p:cNvSpPr>
            <a:spLocks noGrp="1" noChangeArrowheads="1"/>
          </p:cNvSpPr>
          <p:nvPr>
            <p:ph type="title"/>
          </p:nvPr>
        </p:nvSpPr>
        <p:spPr/>
        <p:txBody>
          <a:bodyPr/>
          <a:lstStyle/>
          <a:p>
            <a:r>
              <a:rPr lang="fr-FR" dirty="0" err="1"/>
              <a:t>Semantic</a:t>
            </a:r>
            <a:r>
              <a:rPr lang="fr-FR" dirty="0"/>
              <a:t> relations : </a:t>
            </a:r>
            <a:r>
              <a:rPr lang="fr-FR" dirty="0" err="1"/>
              <a:t>hyperonymy</a:t>
            </a:r>
            <a:endParaRPr lang="fr-FR" dirty="0"/>
          </a:p>
        </p:txBody>
      </p:sp>
      <p:sp>
        <p:nvSpPr>
          <p:cNvPr id="11270" name="Text Box 6"/>
          <p:cNvSpPr txBox="1">
            <a:spLocks noChangeArrowheads="1"/>
          </p:cNvSpPr>
          <p:nvPr/>
        </p:nvSpPr>
        <p:spPr bwMode="auto">
          <a:xfrm>
            <a:off x="6477001" y="1524000"/>
            <a:ext cx="84830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"table"</a:t>
            </a:r>
          </a:p>
        </p:txBody>
      </p:sp>
      <p:sp>
        <p:nvSpPr>
          <p:cNvPr id="11271" name="Rectangle 7"/>
          <p:cNvSpPr>
            <a:spLocks noChangeArrowheads="1"/>
          </p:cNvSpPr>
          <p:nvPr/>
        </p:nvSpPr>
        <p:spPr bwMode="auto">
          <a:xfrm>
            <a:off x="5410201" y="3276600"/>
            <a:ext cx="56938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 </a:t>
            </a:r>
          </a:p>
        </p:txBody>
      </p:sp>
      <p:cxnSp>
        <p:nvCxnSpPr>
          <p:cNvPr id="11275" name="AutoShape 11"/>
          <p:cNvCxnSpPr>
            <a:cxnSpLocks noChangeShapeType="1"/>
            <a:stCxn id="11271" idx="0"/>
            <a:endCxn id="11270" idx="2"/>
          </p:cNvCxnSpPr>
          <p:nvPr/>
        </p:nvCxnSpPr>
        <p:spPr bwMode="auto">
          <a:xfrm flipV="1">
            <a:off x="5694895" y="1893332"/>
            <a:ext cx="1206261" cy="1383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76" name="AutoShape 12"/>
          <p:cNvCxnSpPr>
            <a:cxnSpLocks noChangeShapeType="1"/>
            <a:stCxn id="11270" idx="2"/>
          </p:cNvCxnSpPr>
          <p:nvPr/>
        </p:nvCxnSpPr>
        <p:spPr bwMode="auto">
          <a:xfrm>
            <a:off x="6901155" y="1893332"/>
            <a:ext cx="1255420" cy="18404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78" name="AutoShape 14"/>
          <p:cNvCxnSpPr>
            <a:cxnSpLocks noChangeShapeType="1"/>
            <a:stCxn id="11271" idx="2"/>
            <a:endCxn id="11286" idx="0"/>
          </p:cNvCxnSpPr>
          <p:nvPr/>
        </p:nvCxnSpPr>
        <p:spPr bwMode="auto">
          <a:xfrm>
            <a:off x="5694894" y="3645932"/>
            <a:ext cx="948692" cy="1764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286" name="Rectangle 22"/>
          <p:cNvSpPr>
            <a:spLocks noChangeArrowheads="1"/>
          </p:cNvSpPr>
          <p:nvPr/>
        </p:nvSpPr>
        <p:spPr bwMode="auto">
          <a:xfrm>
            <a:off x="6096000" y="5410201"/>
            <a:ext cx="1095172"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#table(1)</a:t>
            </a:r>
          </a:p>
          <a:p>
            <a:r>
              <a:rPr lang="fr-FR" dirty="0">
                <a:latin typeface="Helvetica" charset="0"/>
              </a:rPr>
              <a:t>...</a:t>
            </a:r>
          </a:p>
        </p:txBody>
      </p:sp>
      <p:sp>
        <p:nvSpPr>
          <p:cNvPr id="11288" name="Text Box 24"/>
          <p:cNvSpPr txBox="1">
            <a:spLocks noChangeArrowheads="1"/>
          </p:cNvSpPr>
          <p:nvPr/>
        </p:nvSpPr>
        <p:spPr bwMode="auto">
          <a:xfrm>
            <a:off x="3200400" y="1600200"/>
            <a:ext cx="1194558"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furniture</a:t>
            </a:r>
            <a:r>
              <a:rPr lang="fr-FR" dirty="0">
                <a:latin typeface="Helvetica" charset="0"/>
              </a:rPr>
              <a:t>"</a:t>
            </a:r>
          </a:p>
        </p:txBody>
      </p:sp>
      <p:sp>
        <p:nvSpPr>
          <p:cNvPr id="11289" name="Rectangle 25"/>
          <p:cNvSpPr>
            <a:spLocks noChangeArrowheads="1"/>
          </p:cNvSpPr>
          <p:nvPr/>
        </p:nvSpPr>
        <p:spPr bwMode="auto">
          <a:xfrm>
            <a:off x="4114801" y="3276600"/>
            <a:ext cx="63350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n.m </a:t>
            </a:r>
          </a:p>
        </p:txBody>
      </p:sp>
      <p:sp>
        <p:nvSpPr>
          <p:cNvPr id="11290" name="Rectangle 26"/>
          <p:cNvSpPr>
            <a:spLocks noChangeArrowheads="1"/>
          </p:cNvSpPr>
          <p:nvPr/>
        </p:nvSpPr>
        <p:spPr bwMode="auto">
          <a:xfrm>
            <a:off x="2362201" y="3276600"/>
            <a:ext cx="62068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adj. </a:t>
            </a:r>
          </a:p>
        </p:txBody>
      </p:sp>
      <p:sp>
        <p:nvSpPr>
          <p:cNvPr id="11291" name="Rectangle 27"/>
          <p:cNvSpPr>
            <a:spLocks noChangeArrowheads="1"/>
          </p:cNvSpPr>
          <p:nvPr/>
        </p:nvSpPr>
        <p:spPr bwMode="auto">
          <a:xfrm>
            <a:off x="2514600" y="5029201"/>
            <a:ext cx="1441420"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furniture</a:t>
            </a:r>
            <a:r>
              <a:rPr lang="fr-FR" dirty="0">
                <a:latin typeface="Helvetica" charset="0"/>
              </a:rPr>
              <a:t>(1)</a:t>
            </a:r>
          </a:p>
          <a:p>
            <a:r>
              <a:rPr lang="fr-FR" dirty="0">
                <a:latin typeface="Helvetica" charset="0"/>
              </a:rPr>
              <a:t>...</a:t>
            </a:r>
          </a:p>
        </p:txBody>
      </p:sp>
      <p:cxnSp>
        <p:nvCxnSpPr>
          <p:cNvPr id="11292" name="AutoShape 28"/>
          <p:cNvCxnSpPr>
            <a:cxnSpLocks noChangeShapeType="1"/>
            <a:stCxn id="11288" idx="2"/>
            <a:endCxn id="11289" idx="0"/>
          </p:cNvCxnSpPr>
          <p:nvPr/>
        </p:nvCxnSpPr>
        <p:spPr bwMode="auto">
          <a:xfrm>
            <a:off x="3797680" y="1969532"/>
            <a:ext cx="633875" cy="13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3" name="AutoShape 29"/>
          <p:cNvCxnSpPr>
            <a:cxnSpLocks noChangeShapeType="1"/>
            <a:stCxn id="11288" idx="2"/>
            <a:endCxn id="11288" idx="2"/>
          </p:cNvCxnSpPr>
          <p:nvPr/>
        </p:nvCxnSpPr>
        <p:spPr bwMode="auto">
          <a:xfrm>
            <a:off x="3797679" y="1969532"/>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4" name="AutoShape 30"/>
          <p:cNvCxnSpPr>
            <a:cxnSpLocks noChangeShapeType="1"/>
            <a:stCxn id="11290" idx="0"/>
            <a:endCxn id="11290" idx="0"/>
          </p:cNvCxnSpPr>
          <p:nvPr/>
        </p:nvCxnSpPr>
        <p:spPr bwMode="auto">
          <a:xfrm>
            <a:off x="2672542" y="32766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5" name="AutoShape 31"/>
          <p:cNvCxnSpPr>
            <a:cxnSpLocks noChangeShapeType="1"/>
            <a:stCxn id="11289" idx="2"/>
            <a:endCxn id="11289" idx="2"/>
          </p:cNvCxnSpPr>
          <p:nvPr/>
        </p:nvCxnSpPr>
        <p:spPr bwMode="auto">
          <a:xfrm>
            <a:off x="4431554" y="3645932"/>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6" name="AutoShape 32"/>
          <p:cNvCxnSpPr>
            <a:cxnSpLocks noChangeShapeType="1"/>
            <a:stCxn id="11291" idx="0"/>
            <a:endCxn id="11291" idx="0"/>
          </p:cNvCxnSpPr>
          <p:nvPr/>
        </p:nvCxnSpPr>
        <p:spPr bwMode="auto">
          <a:xfrm>
            <a:off x="3235310" y="50292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7" name="AutoShape 33"/>
          <p:cNvCxnSpPr>
            <a:cxnSpLocks noChangeShapeType="1"/>
            <a:stCxn id="11289" idx="2"/>
            <a:endCxn id="11291" idx="0"/>
          </p:cNvCxnSpPr>
          <p:nvPr/>
        </p:nvCxnSpPr>
        <p:spPr bwMode="auto">
          <a:xfrm flipH="1">
            <a:off x="3235310" y="3645932"/>
            <a:ext cx="1196244" cy="1383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8" name="AutoShape 34"/>
          <p:cNvCxnSpPr>
            <a:cxnSpLocks noChangeShapeType="1"/>
            <a:stCxn id="11290" idx="2"/>
            <a:endCxn id="11268" idx="1"/>
          </p:cNvCxnSpPr>
          <p:nvPr/>
        </p:nvCxnSpPr>
        <p:spPr bwMode="auto">
          <a:xfrm flipH="1">
            <a:off x="1752600" y="3645932"/>
            <a:ext cx="919942" cy="19928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99" name="AutoShape 35"/>
          <p:cNvCxnSpPr>
            <a:cxnSpLocks noChangeShapeType="1"/>
            <a:stCxn id="11288" idx="2"/>
            <a:endCxn id="11290" idx="0"/>
          </p:cNvCxnSpPr>
          <p:nvPr/>
        </p:nvCxnSpPr>
        <p:spPr bwMode="auto">
          <a:xfrm flipH="1">
            <a:off x="2672543" y="1969532"/>
            <a:ext cx="1125137" cy="13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300" name="AutoShape 36"/>
          <p:cNvCxnSpPr>
            <a:cxnSpLocks noChangeShapeType="1"/>
            <a:stCxn id="11286" idx="1"/>
            <a:endCxn id="11291" idx="3"/>
          </p:cNvCxnSpPr>
          <p:nvPr/>
        </p:nvCxnSpPr>
        <p:spPr bwMode="auto">
          <a:xfrm rot="10800000">
            <a:off x="3956020" y="5352366"/>
            <a:ext cx="2139980" cy="381000"/>
          </a:xfrm>
          <a:prstGeom prst="curvedConnector3">
            <a:avLst>
              <a:gd name="adj1" fmla="val 50000"/>
            </a:avLst>
          </a:prstGeom>
          <a:noFill/>
          <a:ln w="381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301" name="Text Box 37"/>
          <p:cNvSpPr txBox="1">
            <a:spLocks noChangeArrowheads="1"/>
          </p:cNvSpPr>
          <p:nvPr/>
        </p:nvSpPr>
        <p:spPr bwMode="auto">
          <a:xfrm>
            <a:off x="4267201" y="4800600"/>
            <a:ext cx="20665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solidFill>
                  <a:srgbClr val="0000FF"/>
                </a:solidFill>
                <a:latin typeface="Helvetica" charset="0"/>
              </a:rPr>
              <a:t>hyperonym</a:t>
            </a:r>
            <a:r>
              <a:rPr lang="fr-FR" dirty="0">
                <a:solidFill>
                  <a:srgbClr val="0000FF"/>
                </a:solidFill>
                <a:latin typeface="Helvetica" charset="0"/>
              </a:rPr>
              <a:t> ("</a:t>
            </a:r>
            <a:r>
              <a:rPr lang="fr-FR" dirty="0" err="1">
                <a:solidFill>
                  <a:srgbClr val="0000FF"/>
                </a:solidFill>
                <a:latin typeface="Helvetica" charset="0"/>
              </a:rPr>
              <a:t>is</a:t>
            </a:r>
            <a:r>
              <a:rPr lang="fr-FR" dirty="0">
                <a:solidFill>
                  <a:srgbClr val="0000FF"/>
                </a:solidFill>
                <a:latin typeface="Helvetica" charset="0"/>
              </a:rPr>
              <a:t> a")</a:t>
            </a:r>
          </a:p>
        </p:txBody>
      </p:sp>
      <p:sp>
        <p:nvSpPr>
          <p:cNvPr id="11303" name="Text Box 39"/>
          <p:cNvSpPr txBox="1">
            <a:spLocks noChangeArrowheads="1"/>
          </p:cNvSpPr>
          <p:nvPr/>
        </p:nvSpPr>
        <p:spPr bwMode="auto">
          <a:xfrm>
            <a:off x="9144001" y="1600200"/>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form</a:t>
            </a:r>
            <a:endParaRPr lang="fr-FR" dirty="0">
              <a:latin typeface="Helvetica" charset="0"/>
            </a:endParaRPr>
          </a:p>
        </p:txBody>
      </p:sp>
      <p:sp>
        <p:nvSpPr>
          <p:cNvPr id="11304" name="Text Box 40"/>
          <p:cNvSpPr txBox="1">
            <a:spLocks noChangeArrowheads="1"/>
          </p:cNvSpPr>
          <p:nvPr/>
        </p:nvSpPr>
        <p:spPr bwMode="auto">
          <a:xfrm>
            <a:off x="9415464" y="3352800"/>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word</a:t>
            </a:r>
            <a:endParaRPr lang="fr-FR" dirty="0">
              <a:latin typeface="Helvetica" charset="0"/>
            </a:endParaRPr>
          </a:p>
        </p:txBody>
      </p:sp>
      <p:sp>
        <p:nvSpPr>
          <p:cNvPr id="11305" name="Text Box 41"/>
          <p:cNvSpPr txBox="1">
            <a:spLocks noChangeArrowheads="1"/>
          </p:cNvSpPr>
          <p:nvPr/>
        </p:nvSpPr>
        <p:spPr bwMode="auto">
          <a:xfrm>
            <a:off x="9278939" y="5715000"/>
            <a:ext cx="8002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sense</a:t>
            </a:r>
            <a:endParaRPr lang="fr-FR" dirty="0">
              <a:latin typeface="Helvetica" charset="0"/>
            </a:endParaRPr>
          </a:p>
        </p:txBody>
      </p:sp>
      <p:sp>
        <p:nvSpPr>
          <p:cNvPr id="2" name="Slide Number Placeholder 1"/>
          <p:cNvSpPr>
            <a:spLocks noGrp="1"/>
          </p:cNvSpPr>
          <p:nvPr>
            <p:ph type="sldNum" sz="quarter" idx="12"/>
          </p:nvPr>
        </p:nvSpPr>
        <p:spPr/>
        <p:txBody>
          <a:bodyPr/>
          <a:lstStyle/>
          <a:p>
            <a:fld id="{FC4F864C-D38A-3D48-9206-9984BDC7A27A}" type="slidenum">
              <a:rPr lang="en-US" smtClean="0"/>
              <a:pPr/>
              <a:t>53</a:t>
            </a:fld>
            <a:endParaRPr lang="en-US"/>
          </a:p>
        </p:txBody>
      </p:sp>
    </p:spTree>
    <p:extLst>
      <p:ext uri="{BB962C8B-B14F-4D97-AF65-F5344CB8AC3E}">
        <p14:creationId xmlns:p14="http://schemas.microsoft.com/office/powerpoint/2010/main" val="3845651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fr-CH"/>
              <a:t>G. Falquet - 2015</a:t>
            </a:r>
            <a:endParaRPr lang="en-US">
              <a:latin typeface="Times New Roman" charset="0"/>
            </a:endParaRPr>
          </a:p>
        </p:txBody>
      </p:sp>
      <p:sp>
        <p:nvSpPr>
          <p:cNvPr id="4" name="Footer Placeholder 2"/>
          <p:cNvSpPr>
            <a:spLocks noGrp="1"/>
          </p:cNvSpPr>
          <p:nvPr>
            <p:ph type="ftr" sz="quarter" idx="11"/>
          </p:nvPr>
        </p:nvSpPr>
        <p:spPr/>
        <p:txBody>
          <a:bodyPr/>
          <a:lstStyle/>
          <a:p>
            <a:r>
              <a:rPr lang="en-US"/>
              <a:t>WordNet</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
            <a:ext cx="8750300" cy="619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1F14A70F-07F6-0C4C-AA50-47B1D1CC9B00}" type="slidenum">
              <a:rPr lang="en-US" smtClean="0"/>
              <a:pPr/>
              <a:t>54</a:t>
            </a:fld>
            <a:endParaRPr lang="en-US"/>
          </a:p>
        </p:txBody>
      </p:sp>
    </p:spTree>
    <p:extLst>
      <p:ext uri="{BB962C8B-B14F-4D97-AF65-F5344CB8AC3E}">
        <p14:creationId xmlns:p14="http://schemas.microsoft.com/office/powerpoint/2010/main" val="2604498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41986" name="Rectangle 2"/>
          <p:cNvSpPr>
            <a:spLocks noGrp="1" noChangeArrowheads="1"/>
          </p:cNvSpPr>
          <p:nvPr>
            <p:ph type="title"/>
          </p:nvPr>
        </p:nvSpPr>
        <p:spPr/>
        <p:txBody>
          <a:bodyPr/>
          <a:lstStyle/>
          <a:p>
            <a:r>
              <a:rPr lang="fr-FR" dirty="0" err="1"/>
              <a:t>Hyponymy</a:t>
            </a:r>
            <a:endParaRPr lang="fr-FR" dirty="0"/>
          </a:p>
        </p:txBody>
      </p:sp>
      <p:sp>
        <p:nvSpPr>
          <p:cNvPr id="41987" name="Rectangle 3"/>
          <p:cNvSpPr>
            <a:spLocks noGrp="1" noChangeArrowheads="1"/>
          </p:cNvSpPr>
          <p:nvPr>
            <p:ph type="body" idx="1"/>
          </p:nvPr>
        </p:nvSpPr>
        <p:spPr/>
        <p:txBody>
          <a:bodyPr>
            <a:normAutofit lnSpcReduction="10000"/>
          </a:bodyPr>
          <a:lstStyle/>
          <a:p>
            <a:pPr marL="0" indent="0">
              <a:buNone/>
            </a:pPr>
            <a:r>
              <a:rPr lang="fr-FR" dirty="0"/>
              <a:t>A </a:t>
            </a:r>
            <a:r>
              <a:rPr lang="fr-FR" dirty="0" err="1"/>
              <a:t>is</a:t>
            </a:r>
            <a:r>
              <a:rPr lang="fr-FR" dirty="0"/>
              <a:t> a </a:t>
            </a:r>
            <a:r>
              <a:rPr lang="fr-FR" dirty="0" err="1"/>
              <a:t>hyponym</a:t>
            </a:r>
            <a:r>
              <a:rPr lang="fr-FR" dirty="0"/>
              <a:t> of B if the sentence</a:t>
            </a:r>
          </a:p>
          <a:p>
            <a:pPr marL="0" indent="0">
              <a:buNone/>
            </a:pPr>
            <a:endParaRPr lang="fr-FR" dirty="0"/>
          </a:p>
          <a:p>
            <a:pPr marL="0" indent="0" algn="ctr">
              <a:buNone/>
            </a:pPr>
            <a:r>
              <a:rPr lang="fr-FR" dirty="0"/>
              <a:t>"A </a:t>
            </a:r>
            <a:r>
              <a:rPr lang="fr-FR" dirty="0" err="1"/>
              <a:t>is</a:t>
            </a:r>
            <a:r>
              <a:rPr lang="fr-FR" dirty="0"/>
              <a:t> a B"</a:t>
            </a:r>
          </a:p>
          <a:p>
            <a:pPr marL="0" indent="0">
              <a:buNone/>
            </a:pPr>
            <a:r>
              <a:rPr lang="fr-FR" dirty="0" err="1"/>
              <a:t>is</a:t>
            </a:r>
            <a:r>
              <a:rPr lang="fr-FR" dirty="0"/>
              <a:t> </a:t>
            </a:r>
            <a:r>
              <a:rPr lang="fr-FR" dirty="0" err="1"/>
              <a:t>true</a:t>
            </a:r>
            <a:endParaRPr lang="fr-FR" dirty="0"/>
          </a:p>
          <a:p>
            <a:pPr marL="0" indent="0" algn="ctr">
              <a:buNone/>
            </a:pPr>
            <a:endParaRPr lang="fr-FR" dirty="0"/>
          </a:p>
          <a:p>
            <a:pPr marL="0" indent="0">
              <a:buNone/>
            </a:pPr>
            <a:r>
              <a:rPr lang="fr-FR" dirty="0" err="1"/>
              <a:t>Encompasses</a:t>
            </a:r>
            <a:r>
              <a:rPr lang="fr-FR" dirty="0"/>
              <a:t> notions </a:t>
            </a:r>
            <a:r>
              <a:rPr lang="fr-FR" dirty="0" err="1"/>
              <a:t>such</a:t>
            </a:r>
            <a:r>
              <a:rPr lang="fr-FR" dirty="0"/>
              <a:t> as </a:t>
            </a:r>
            <a:r>
              <a:rPr lang="fr-FR" dirty="0" err="1"/>
              <a:t>superclass</a:t>
            </a:r>
            <a:r>
              <a:rPr lang="fr-FR" dirty="0"/>
              <a:t> and instance. </a:t>
            </a:r>
          </a:p>
          <a:p>
            <a:pPr marL="0" indent="0">
              <a:buNone/>
            </a:pPr>
            <a:endParaRPr lang="fr-FR" dirty="0"/>
          </a:p>
          <a:p>
            <a:pPr marL="0" indent="0" algn="ctr">
              <a:buNone/>
            </a:pPr>
            <a:r>
              <a:rPr lang="fr-FR" dirty="0"/>
              <a:t>a</a:t>
            </a:r>
            <a:r>
              <a:rPr lang="fr-FR" dirty="0">
                <a:solidFill>
                  <a:srgbClr val="7B47D7"/>
                </a:solidFill>
              </a:rPr>
              <a:t> lion</a:t>
            </a:r>
            <a:r>
              <a:rPr lang="fr-FR" dirty="0"/>
              <a:t> </a:t>
            </a:r>
            <a:r>
              <a:rPr lang="fr-FR" dirty="0" err="1"/>
              <a:t>is</a:t>
            </a:r>
            <a:r>
              <a:rPr lang="fr-FR" dirty="0"/>
              <a:t> a </a:t>
            </a:r>
            <a:r>
              <a:rPr lang="fr-FR" dirty="0" err="1">
                <a:solidFill>
                  <a:srgbClr val="7B47D7"/>
                </a:solidFill>
              </a:rPr>
              <a:t>feline</a:t>
            </a:r>
            <a:endParaRPr lang="fr-FR" dirty="0"/>
          </a:p>
          <a:p>
            <a:pPr marL="0" indent="0" algn="ctr">
              <a:buNone/>
            </a:pPr>
            <a:r>
              <a:rPr lang="fr-FR" dirty="0">
                <a:solidFill>
                  <a:srgbClr val="7B47D7"/>
                </a:solidFill>
              </a:rPr>
              <a:t>Barcelona</a:t>
            </a:r>
            <a:r>
              <a:rPr lang="fr-FR" dirty="0"/>
              <a:t> </a:t>
            </a:r>
            <a:r>
              <a:rPr lang="fr-FR" dirty="0" err="1"/>
              <a:t>is</a:t>
            </a:r>
            <a:r>
              <a:rPr lang="fr-FR" dirty="0"/>
              <a:t> a </a:t>
            </a:r>
            <a:r>
              <a:rPr lang="fr-FR" dirty="0">
                <a:solidFill>
                  <a:srgbClr val="7B47D7"/>
                </a:solidFill>
              </a:rPr>
              <a:t>city</a:t>
            </a:r>
          </a:p>
          <a:p>
            <a:pPr marL="0" indent="0">
              <a:buNone/>
            </a:pPr>
            <a:endParaRPr lang="fr-FR" dirty="0"/>
          </a:p>
          <a:p>
            <a:pPr marL="0" indent="0">
              <a:buNone/>
            </a:pPr>
            <a:r>
              <a:rPr lang="fr-FR" dirty="0" err="1"/>
              <a:t>Wordnet</a:t>
            </a:r>
            <a:r>
              <a:rPr lang="fr-FR" dirty="0"/>
              <a:t> </a:t>
            </a:r>
            <a:r>
              <a:rPr lang="fr-FR" dirty="0" err="1"/>
              <a:t>also</a:t>
            </a:r>
            <a:r>
              <a:rPr lang="fr-FR" dirty="0"/>
              <a:t> has an </a:t>
            </a:r>
            <a:r>
              <a:rPr lang="fr-FR" dirty="0">
                <a:solidFill>
                  <a:srgbClr val="7B47D7"/>
                </a:solidFill>
              </a:rPr>
              <a:t>instance </a:t>
            </a:r>
            <a:r>
              <a:rPr lang="fr-FR" dirty="0">
                <a:solidFill>
                  <a:srgbClr val="000000"/>
                </a:solidFill>
              </a:rPr>
              <a:t>relation</a:t>
            </a:r>
            <a:r>
              <a:rPr lang="fr-FR" dirty="0"/>
              <a:t>.</a:t>
            </a:r>
          </a:p>
        </p:txBody>
      </p:sp>
      <p:sp>
        <p:nvSpPr>
          <p:cNvPr id="2" name="Slide Number Placeholder 1"/>
          <p:cNvSpPr>
            <a:spLocks noGrp="1"/>
          </p:cNvSpPr>
          <p:nvPr>
            <p:ph type="sldNum" sz="quarter" idx="12"/>
          </p:nvPr>
        </p:nvSpPr>
        <p:spPr/>
        <p:txBody>
          <a:bodyPr/>
          <a:lstStyle/>
          <a:p>
            <a:fld id="{11AE2524-85F3-7943-952A-B820ED9921EC}" type="slidenum">
              <a:rPr lang="en-US" smtClean="0"/>
              <a:pPr/>
              <a:t>55</a:t>
            </a:fld>
            <a:endParaRPr lang="en-US"/>
          </a:p>
        </p:txBody>
      </p:sp>
    </p:spTree>
    <p:extLst>
      <p:ext uri="{BB962C8B-B14F-4D97-AF65-F5344CB8AC3E}">
        <p14:creationId xmlns:p14="http://schemas.microsoft.com/office/powerpoint/2010/main" val="3978722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3"/>
          <p:cNvSpPr>
            <a:spLocks noGrp="1"/>
          </p:cNvSpPr>
          <p:nvPr>
            <p:ph type="ftr" sz="quarter" idx="11"/>
          </p:nvPr>
        </p:nvSpPr>
        <p:spPr/>
        <p:txBody>
          <a:bodyPr/>
          <a:lstStyle/>
          <a:p>
            <a:r>
              <a:rPr lang="en-US"/>
              <a:t>WordNet</a:t>
            </a:r>
          </a:p>
        </p:txBody>
      </p:sp>
      <p:sp>
        <p:nvSpPr>
          <p:cNvPr id="44034" name="Rectangle 2"/>
          <p:cNvSpPr>
            <a:spLocks noGrp="1" noChangeArrowheads="1"/>
          </p:cNvSpPr>
          <p:nvPr>
            <p:ph type="title"/>
          </p:nvPr>
        </p:nvSpPr>
        <p:spPr/>
        <p:txBody>
          <a:bodyPr/>
          <a:lstStyle/>
          <a:p>
            <a:endParaRPr 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2424113"/>
            <a:ext cx="8915400" cy="200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FC4F864C-D38A-3D48-9206-9984BDC7A27A}" type="slidenum">
              <a:rPr lang="en-US" smtClean="0"/>
              <a:pPr/>
              <a:t>56</a:t>
            </a:fld>
            <a:endParaRPr lang="en-US"/>
          </a:p>
        </p:txBody>
      </p:sp>
    </p:spTree>
    <p:extLst>
      <p:ext uri="{BB962C8B-B14F-4D97-AF65-F5344CB8AC3E}">
        <p14:creationId xmlns:p14="http://schemas.microsoft.com/office/powerpoint/2010/main" val="422214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30" name="Footer Placeholder 3"/>
          <p:cNvSpPr>
            <a:spLocks noGrp="1"/>
          </p:cNvSpPr>
          <p:nvPr>
            <p:ph type="ftr" sz="quarter" idx="11"/>
          </p:nvPr>
        </p:nvSpPr>
        <p:spPr/>
        <p:txBody>
          <a:bodyPr/>
          <a:lstStyle/>
          <a:p>
            <a:r>
              <a:rPr lang="en-US"/>
              <a:t>WordNet</a:t>
            </a:r>
          </a:p>
        </p:txBody>
      </p:sp>
      <p:sp>
        <p:nvSpPr>
          <p:cNvPr id="13314" name="Rectangle 2"/>
          <p:cNvSpPr>
            <a:spLocks noChangeArrowheads="1"/>
          </p:cNvSpPr>
          <p:nvPr/>
        </p:nvSpPr>
        <p:spPr bwMode="auto">
          <a:xfrm>
            <a:off x="1752600" y="1371600"/>
            <a:ext cx="8610600" cy="1219200"/>
          </a:xfrm>
          <a:prstGeom prst="rect">
            <a:avLst/>
          </a:prstGeom>
          <a:noFill/>
          <a:ln>
            <a:noFill/>
          </a:ln>
          <a:effectLst/>
          <a:extLst>
            <a:ext uri="{909E8E84-426E-40dd-AFC4-6F175D3DCCD1}">
              <a14:hiddenFill xmlns="" xmlns:a14="http://schemas.microsoft.com/office/drawing/2010/main">
                <a:solidFill>
                  <a:srgbClr val="F3C0E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 name="Rectangle 3"/>
          <p:cNvSpPr>
            <a:spLocks noChangeArrowheads="1"/>
          </p:cNvSpPr>
          <p:nvPr/>
        </p:nvSpPr>
        <p:spPr bwMode="auto">
          <a:xfrm>
            <a:off x="1752600" y="2743200"/>
            <a:ext cx="8610600" cy="1828800"/>
          </a:xfrm>
          <a:prstGeom prst="rect">
            <a:avLst/>
          </a:prstGeom>
          <a:noFill/>
          <a:ln>
            <a:noFill/>
          </a:ln>
          <a:effectLst/>
          <a:extLst>
            <a:ext uri="{909E8E84-426E-40dd-AFC4-6F175D3DCCD1}">
              <a14:hiddenFill xmlns="" xmlns:a14="http://schemas.microsoft.com/office/drawing/2010/main">
                <a:solidFill>
                  <a:srgbClr val="F3EE96"/>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6" name="Rectangle 4"/>
          <p:cNvSpPr>
            <a:spLocks noChangeArrowheads="1"/>
          </p:cNvSpPr>
          <p:nvPr/>
        </p:nvSpPr>
        <p:spPr bwMode="auto">
          <a:xfrm>
            <a:off x="1752600" y="4724400"/>
            <a:ext cx="8610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7" name="Rectangle 5"/>
          <p:cNvSpPr>
            <a:spLocks noGrp="1" noChangeArrowheads="1"/>
          </p:cNvSpPr>
          <p:nvPr>
            <p:ph type="title"/>
          </p:nvPr>
        </p:nvSpPr>
        <p:spPr/>
        <p:txBody>
          <a:bodyPr/>
          <a:lstStyle/>
          <a:p>
            <a:r>
              <a:rPr lang="fr-FR" dirty="0"/>
              <a:t>R. S. : </a:t>
            </a:r>
            <a:r>
              <a:rPr lang="fr-FR" dirty="0" err="1"/>
              <a:t>meronymy</a:t>
            </a:r>
            <a:r>
              <a:rPr lang="fr-FR" dirty="0"/>
              <a:t> (</a:t>
            </a:r>
            <a:r>
              <a:rPr lang="fr-FR" dirty="0" err="1"/>
              <a:t>parthood</a:t>
            </a:r>
            <a:r>
              <a:rPr lang="fr-FR" dirty="0"/>
              <a:t>)</a:t>
            </a:r>
          </a:p>
        </p:txBody>
      </p:sp>
      <p:sp>
        <p:nvSpPr>
          <p:cNvPr id="13318" name="Text Box 6"/>
          <p:cNvSpPr txBox="1">
            <a:spLocks noChangeArrowheads="1"/>
          </p:cNvSpPr>
          <p:nvPr/>
        </p:nvSpPr>
        <p:spPr bwMode="auto">
          <a:xfrm>
            <a:off x="6477001" y="1524000"/>
            <a:ext cx="84830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"table"</a:t>
            </a:r>
          </a:p>
        </p:txBody>
      </p:sp>
      <p:sp>
        <p:nvSpPr>
          <p:cNvPr id="13319" name="Rectangle 7"/>
          <p:cNvSpPr>
            <a:spLocks noChangeArrowheads="1"/>
          </p:cNvSpPr>
          <p:nvPr/>
        </p:nvSpPr>
        <p:spPr bwMode="auto">
          <a:xfrm>
            <a:off x="5410201" y="3276600"/>
            <a:ext cx="56938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n.f. </a:t>
            </a:r>
          </a:p>
        </p:txBody>
      </p:sp>
      <p:cxnSp>
        <p:nvCxnSpPr>
          <p:cNvPr id="13320" name="AutoShape 8"/>
          <p:cNvCxnSpPr>
            <a:cxnSpLocks noChangeShapeType="1"/>
            <a:stCxn id="13319" idx="0"/>
            <a:endCxn id="13318" idx="2"/>
          </p:cNvCxnSpPr>
          <p:nvPr/>
        </p:nvCxnSpPr>
        <p:spPr bwMode="auto">
          <a:xfrm flipV="1">
            <a:off x="5694895" y="1893332"/>
            <a:ext cx="1206261" cy="1383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22" name="AutoShape 10"/>
          <p:cNvCxnSpPr>
            <a:cxnSpLocks noChangeShapeType="1"/>
            <a:stCxn id="13319" idx="2"/>
            <a:endCxn id="13326" idx="0"/>
          </p:cNvCxnSpPr>
          <p:nvPr/>
        </p:nvCxnSpPr>
        <p:spPr bwMode="auto">
          <a:xfrm>
            <a:off x="5694894" y="3645932"/>
            <a:ext cx="1101092" cy="19166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326" name="Rectangle 14"/>
          <p:cNvSpPr>
            <a:spLocks noChangeArrowheads="1"/>
          </p:cNvSpPr>
          <p:nvPr/>
        </p:nvSpPr>
        <p:spPr bwMode="auto">
          <a:xfrm>
            <a:off x="6248400" y="5562601"/>
            <a:ext cx="1095172"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#table(1)</a:t>
            </a:r>
          </a:p>
          <a:p>
            <a:r>
              <a:rPr lang="fr-FR" dirty="0">
                <a:latin typeface="Helvetica" charset="0"/>
              </a:rPr>
              <a:t>......</a:t>
            </a:r>
          </a:p>
        </p:txBody>
      </p:sp>
      <p:sp>
        <p:nvSpPr>
          <p:cNvPr id="13327" name="Text Box 15"/>
          <p:cNvSpPr txBox="1">
            <a:spLocks noChangeArrowheads="1"/>
          </p:cNvSpPr>
          <p:nvPr/>
        </p:nvSpPr>
        <p:spPr bwMode="auto">
          <a:xfrm>
            <a:off x="2895601" y="1600200"/>
            <a:ext cx="65594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leg</a:t>
            </a:r>
            <a:r>
              <a:rPr lang="fr-FR" dirty="0">
                <a:latin typeface="Helvetica" charset="0"/>
              </a:rPr>
              <a:t>"</a:t>
            </a:r>
          </a:p>
        </p:txBody>
      </p:sp>
      <p:sp>
        <p:nvSpPr>
          <p:cNvPr id="13328" name="Rectangle 16"/>
          <p:cNvSpPr>
            <a:spLocks noChangeArrowheads="1"/>
          </p:cNvSpPr>
          <p:nvPr/>
        </p:nvSpPr>
        <p:spPr bwMode="auto">
          <a:xfrm>
            <a:off x="4114801" y="3276600"/>
            <a:ext cx="63350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n.m </a:t>
            </a:r>
          </a:p>
        </p:txBody>
      </p:sp>
      <p:sp>
        <p:nvSpPr>
          <p:cNvPr id="13329" name="Rectangle 17"/>
          <p:cNvSpPr>
            <a:spLocks noChangeArrowheads="1"/>
          </p:cNvSpPr>
          <p:nvPr/>
        </p:nvSpPr>
        <p:spPr bwMode="auto">
          <a:xfrm>
            <a:off x="2362201" y="3276600"/>
            <a:ext cx="69762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n.m. </a:t>
            </a:r>
          </a:p>
        </p:txBody>
      </p:sp>
      <p:sp>
        <p:nvSpPr>
          <p:cNvPr id="13330" name="Rectangle 18"/>
          <p:cNvSpPr>
            <a:spLocks noChangeArrowheads="1"/>
          </p:cNvSpPr>
          <p:nvPr/>
        </p:nvSpPr>
        <p:spPr bwMode="auto">
          <a:xfrm>
            <a:off x="2819401" y="5638801"/>
            <a:ext cx="902811"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leg</a:t>
            </a:r>
            <a:r>
              <a:rPr lang="fr-FR" dirty="0">
                <a:latin typeface="Helvetica" charset="0"/>
              </a:rPr>
              <a:t>(3)</a:t>
            </a:r>
          </a:p>
          <a:p>
            <a:r>
              <a:rPr lang="fr-FR" dirty="0">
                <a:latin typeface="Helvetica" charset="0"/>
              </a:rPr>
              <a:t>...</a:t>
            </a:r>
          </a:p>
        </p:txBody>
      </p:sp>
      <p:cxnSp>
        <p:nvCxnSpPr>
          <p:cNvPr id="13331" name="AutoShape 19"/>
          <p:cNvCxnSpPr>
            <a:cxnSpLocks noChangeShapeType="1"/>
            <a:stCxn id="13327" idx="2"/>
            <a:endCxn id="13328" idx="0"/>
          </p:cNvCxnSpPr>
          <p:nvPr/>
        </p:nvCxnSpPr>
        <p:spPr bwMode="auto">
          <a:xfrm>
            <a:off x="3223576" y="1969532"/>
            <a:ext cx="1207979" cy="13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2" name="AutoShape 20"/>
          <p:cNvCxnSpPr>
            <a:cxnSpLocks noChangeShapeType="1"/>
            <a:stCxn id="13327" idx="2"/>
            <a:endCxn id="13327" idx="2"/>
          </p:cNvCxnSpPr>
          <p:nvPr/>
        </p:nvCxnSpPr>
        <p:spPr bwMode="auto">
          <a:xfrm>
            <a:off x="3223575" y="1969532"/>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3" name="AutoShape 21"/>
          <p:cNvCxnSpPr>
            <a:cxnSpLocks noChangeShapeType="1"/>
            <a:stCxn id="13329" idx="0"/>
            <a:endCxn id="13329" idx="0"/>
          </p:cNvCxnSpPr>
          <p:nvPr/>
        </p:nvCxnSpPr>
        <p:spPr bwMode="auto">
          <a:xfrm>
            <a:off x="2711014" y="32766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4" name="AutoShape 22"/>
          <p:cNvCxnSpPr>
            <a:cxnSpLocks noChangeShapeType="1"/>
            <a:stCxn id="13328" idx="2"/>
            <a:endCxn id="13328" idx="2"/>
          </p:cNvCxnSpPr>
          <p:nvPr/>
        </p:nvCxnSpPr>
        <p:spPr bwMode="auto">
          <a:xfrm>
            <a:off x="4431554" y="3645932"/>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5" name="AutoShape 23"/>
          <p:cNvCxnSpPr>
            <a:cxnSpLocks noChangeShapeType="1"/>
            <a:stCxn id="13330" idx="0"/>
            <a:endCxn id="13330" idx="0"/>
          </p:cNvCxnSpPr>
          <p:nvPr/>
        </p:nvCxnSpPr>
        <p:spPr bwMode="auto">
          <a:xfrm>
            <a:off x="3270806" y="56388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6" name="AutoShape 24"/>
          <p:cNvCxnSpPr>
            <a:cxnSpLocks noChangeShapeType="1"/>
            <a:stCxn id="13328" idx="2"/>
            <a:endCxn id="13330" idx="0"/>
          </p:cNvCxnSpPr>
          <p:nvPr/>
        </p:nvCxnSpPr>
        <p:spPr bwMode="auto">
          <a:xfrm flipH="1">
            <a:off x="3270806" y="3645932"/>
            <a:ext cx="1160748" cy="19928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8" name="AutoShape 26"/>
          <p:cNvCxnSpPr>
            <a:cxnSpLocks noChangeShapeType="1"/>
            <a:stCxn id="13327" idx="2"/>
            <a:endCxn id="13329" idx="0"/>
          </p:cNvCxnSpPr>
          <p:nvPr/>
        </p:nvCxnSpPr>
        <p:spPr bwMode="auto">
          <a:xfrm flipH="1">
            <a:off x="2711015" y="1969532"/>
            <a:ext cx="512561" cy="13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39" name="AutoShape 27"/>
          <p:cNvCxnSpPr>
            <a:cxnSpLocks noChangeShapeType="1"/>
            <a:stCxn id="13326" idx="1"/>
            <a:endCxn id="13330" idx="3"/>
          </p:cNvCxnSpPr>
          <p:nvPr/>
        </p:nvCxnSpPr>
        <p:spPr bwMode="auto">
          <a:xfrm rot="10800000" flipV="1">
            <a:off x="3722213" y="5885766"/>
            <a:ext cx="2526189" cy="76200"/>
          </a:xfrm>
          <a:prstGeom prst="curvedConnector3">
            <a:avLst>
              <a:gd name="adj1" fmla="val 50000"/>
            </a:avLst>
          </a:prstGeom>
          <a:noFill/>
          <a:ln w="381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340" name="Text Box 28"/>
          <p:cNvSpPr txBox="1">
            <a:spLocks noChangeArrowheads="1"/>
          </p:cNvSpPr>
          <p:nvPr/>
        </p:nvSpPr>
        <p:spPr bwMode="auto">
          <a:xfrm>
            <a:off x="4223792" y="5085184"/>
            <a:ext cx="21980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solidFill>
                  <a:srgbClr val="0000FF"/>
                </a:solidFill>
                <a:latin typeface="Helvetica" charset="0"/>
              </a:rPr>
              <a:t>meronym</a:t>
            </a:r>
            <a:r>
              <a:rPr lang="fr-FR" dirty="0">
                <a:solidFill>
                  <a:srgbClr val="0000FF"/>
                </a:solidFill>
                <a:latin typeface="Helvetica" charset="0"/>
              </a:rPr>
              <a:t> (has part)</a:t>
            </a:r>
          </a:p>
        </p:txBody>
      </p:sp>
      <p:sp>
        <p:nvSpPr>
          <p:cNvPr id="13341" name="Text Box 29"/>
          <p:cNvSpPr txBox="1">
            <a:spLocks noChangeArrowheads="1"/>
          </p:cNvSpPr>
          <p:nvPr/>
        </p:nvSpPr>
        <p:spPr bwMode="auto">
          <a:xfrm>
            <a:off x="9144001" y="1600200"/>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form</a:t>
            </a:r>
            <a:endParaRPr lang="fr-FR" dirty="0">
              <a:latin typeface="Helvetica" charset="0"/>
            </a:endParaRPr>
          </a:p>
        </p:txBody>
      </p:sp>
      <p:sp>
        <p:nvSpPr>
          <p:cNvPr id="13342" name="Text Box 30"/>
          <p:cNvSpPr txBox="1">
            <a:spLocks noChangeArrowheads="1"/>
          </p:cNvSpPr>
          <p:nvPr/>
        </p:nvSpPr>
        <p:spPr bwMode="auto">
          <a:xfrm>
            <a:off x="9415464" y="3352800"/>
            <a:ext cx="684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word</a:t>
            </a:r>
            <a:endParaRPr lang="fr-FR" dirty="0">
              <a:latin typeface="Helvetica" charset="0"/>
            </a:endParaRPr>
          </a:p>
        </p:txBody>
      </p:sp>
      <p:sp>
        <p:nvSpPr>
          <p:cNvPr id="13343" name="Text Box 31"/>
          <p:cNvSpPr txBox="1">
            <a:spLocks noChangeArrowheads="1"/>
          </p:cNvSpPr>
          <p:nvPr/>
        </p:nvSpPr>
        <p:spPr bwMode="auto">
          <a:xfrm>
            <a:off x="9278939" y="5715000"/>
            <a:ext cx="8002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sense</a:t>
            </a:r>
            <a:endParaRPr lang="fr-FR" dirty="0">
              <a:latin typeface="Helvetica" charset="0"/>
            </a:endParaRPr>
          </a:p>
        </p:txBody>
      </p:sp>
      <p:sp>
        <p:nvSpPr>
          <p:cNvPr id="13344" name="Text Box 32"/>
          <p:cNvSpPr txBox="1">
            <a:spLocks noChangeArrowheads="1"/>
          </p:cNvSpPr>
          <p:nvPr/>
        </p:nvSpPr>
        <p:spPr bwMode="auto">
          <a:xfrm>
            <a:off x="7239000" y="3276601"/>
            <a:ext cx="1467068" cy="1200329"/>
          </a:xfrm>
          <a:prstGeom prst="rect">
            <a:avLst/>
          </a:prstGeom>
          <a:solidFill>
            <a:schemeClr val="bg1"/>
          </a:solidFill>
          <a:ln w="28575">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3 types :</a:t>
            </a:r>
          </a:p>
          <a:p>
            <a:r>
              <a:rPr lang="fr-FR" dirty="0">
                <a:latin typeface="Helvetica" charset="0"/>
              </a:rPr>
              <a:t>- component</a:t>
            </a:r>
          </a:p>
          <a:p>
            <a:r>
              <a:rPr lang="fr-FR" dirty="0">
                <a:latin typeface="Helvetica" charset="0"/>
              </a:rPr>
              <a:t>- substance</a:t>
            </a:r>
          </a:p>
          <a:p>
            <a:r>
              <a:rPr lang="fr-FR" dirty="0">
                <a:latin typeface="Helvetica" charset="0"/>
              </a:rPr>
              <a:t>- </a:t>
            </a:r>
            <a:r>
              <a:rPr lang="fr-FR" dirty="0" err="1">
                <a:latin typeface="Helvetica" charset="0"/>
              </a:rPr>
              <a:t>member</a:t>
            </a:r>
            <a:endParaRPr lang="fr-FR" dirty="0">
              <a:latin typeface="Helvetica" charset="0"/>
            </a:endParaRPr>
          </a:p>
        </p:txBody>
      </p:sp>
      <p:sp>
        <p:nvSpPr>
          <p:cNvPr id="13345" name="Freeform 33"/>
          <p:cNvSpPr>
            <a:spLocks/>
          </p:cNvSpPr>
          <p:nvPr/>
        </p:nvSpPr>
        <p:spPr bwMode="auto">
          <a:xfrm>
            <a:off x="6019800" y="3810000"/>
            <a:ext cx="1143000" cy="1219200"/>
          </a:xfrm>
          <a:custGeom>
            <a:avLst/>
            <a:gdLst>
              <a:gd name="T0" fmla="*/ 720 w 720"/>
              <a:gd name="T1" fmla="*/ 0 h 768"/>
              <a:gd name="T2" fmla="*/ 288 w 720"/>
              <a:gd name="T3" fmla="*/ 240 h 768"/>
              <a:gd name="T4" fmla="*/ 240 w 720"/>
              <a:gd name="T5" fmla="*/ 672 h 768"/>
              <a:gd name="T6" fmla="*/ 0 w 720"/>
              <a:gd name="T7" fmla="*/ 768 h 768"/>
            </a:gdLst>
            <a:ahLst/>
            <a:cxnLst>
              <a:cxn ang="0">
                <a:pos x="T0" y="T1"/>
              </a:cxn>
              <a:cxn ang="0">
                <a:pos x="T2" y="T3"/>
              </a:cxn>
              <a:cxn ang="0">
                <a:pos x="T4" y="T5"/>
              </a:cxn>
              <a:cxn ang="0">
                <a:pos x="T6" y="T7"/>
              </a:cxn>
            </a:cxnLst>
            <a:rect l="0" t="0" r="r" b="b"/>
            <a:pathLst>
              <a:path w="720" h="768">
                <a:moveTo>
                  <a:pt x="720" y="0"/>
                </a:moveTo>
                <a:lnTo>
                  <a:pt x="288" y="240"/>
                </a:lnTo>
                <a:lnTo>
                  <a:pt x="240" y="672"/>
                </a:lnTo>
                <a:lnTo>
                  <a:pt x="0" y="768"/>
                </a:lnTo>
              </a:path>
            </a:pathLst>
          </a:custGeom>
          <a:noFill/>
          <a:ln w="57150" cmpd="sng">
            <a:solidFill>
              <a:srgbClr val="0000FF"/>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FC4F864C-D38A-3D48-9206-9984BDC7A27A}" type="slidenum">
              <a:rPr lang="en-US" smtClean="0"/>
              <a:pPr/>
              <a:t>57</a:t>
            </a:fld>
            <a:endParaRPr lang="en-US"/>
          </a:p>
        </p:txBody>
      </p:sp>
    </p:spTree>
    <p:extLst>
      <p:ext uri="{BB962C8B-B14F-4D97-AF65-F5344CB8AC3E}">
        <p14:creationId xmlns:p14="http://schemas.microsoft.com/office/powerpoint/2010/main" val="1015706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half" idx="10"/>
          </p:nvPr>
        </p:nvSpPr>
        <p:spPr/>
        <p:txBody>
          <a:bodyPr/>
          <a:lstStyle/>
          <a:p>
            <a:r>
              <a:rPr lang="fr-CH"/>
              <a:t>G. Falquet - 2015</a:t>
            </a:r>
            <a:endParaRPr lang="en-US">
              <a:latin typeface="Times New Roman" charset="0"/>
            </a:endParaRPr>
          </a:p>
        </p:txBody>
      </p:sp>
      <p:sp>
        <p:nvSpPr>
          <p:cNvPr id="25" name="Footer Placeholder 3"/>
          <p:cNvSpPr>
            <a:spLocks noGrp="1"/>
          </p:cNvSpPr>
          <p:nvPr>
            <p:ph type="ftr" sz="quarter" idx="11"/>
          </p:nvPr>
        </p:nvSpPr>
        <p:spPr/>
        <p:txBody>
          <a:bodyPr/>
          <a:lstStyle/>
          <a:p>
            <a:r>
              <a:rPr lang="en-US"/>
              <a:t>WordNet</a:t>
            </a:r>
          </a:p>
        </p:txBody>
      </p:sp>
      <p:sp>
        <p:nvSpPr>
          <p:cNvPr id="14351" name="Text Box 15"/>
          <p:cNvSpPr txBox="1">
            <a:spLocks noChangeArrowheads="1"/>
          </p:cNvSpPr>
          <p:nvPr/>
        </p:nvSpPr>
        <p:spPr bwMode="auto">
          <a:xfrm>
            <a:off x="5303913" y="1412776"/>
            <a:ext cx="80983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"hard"</a:t>
            </a:r>
          </a:p>
        </p:txBody>
      </p:sp>
      <p:sp>
        <p:nvSpPr>
          <p:cNvPr id="14352" name="Rectangle 16"/>
          <p:cNvSpPr>
            <a:spLocks noChangeArrowheads="1"/>
          </p:cNvSpPr>
          <p:nvPr/>
        </p:nvSpPr>
        <p:spPr bwMode="auto">
          <a:xfrm>
            <a:off x="6218313" y="3089176"/>
            <a:ext cx="55656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adj.</a:t>
            </a:r>
          </a:p>
        </p:txBody>
      </p:sp>
      <p:sp>
        <p:nvSpPr>
          <p:cNvPr id="14353" name="Rectangle 17"/>
          <p:cNvSpPr>
            <a:spLocks noChangeArrowheads="1"/>
          </p:cNvSpPr>
          <p:nvPr/>
        </p:nvSpPr>
        <p:spPr bwMode="auto">
          <a:xfrm>
            <a:off x="4465713" y="3089176"/>
            <a:ext cx="62068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adj. </a:t>
            </a:r>
          </a:p>
        </p:txBody>
      </p:sp>
      <p:sp>
        <p:nvSpPr>
          <p:cNvPr id="14354" name="Rectangle 18"/>
          <p:cNvSpPr>
            <a:spLocks noChangeArrowheads="1"/>
          </p:cNvSpPr>
          <p:nvPr/>
        </p:nvSpPr>
        <p:spPr bwMode="auto">
          <a:xfrm>
            <a:off x="6282680" y="4965577"/>
            <a:ext cx="1056700"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#hard(1)</a:t>
            </a:r>
          </a:p>
          <a:p>
            <a:r>
              <a:rPr lang="fr-FR" dirty="0">
                <a:latin typeface="Helvetica" charset="0"/>
              </a:rPr>
              <a:t>...</a:t>
            </a:r>
          </a:p>
        </p:txBody>
      </p:sp>
      <p:cxnSp>
        <p:nvCxnSpPr>
          <p:cNvPr id="14355" name="AutoShape 19"/>
          <p:cNvCxnSpPr>
            <a:cxnSpLocks noChangeShapeType="1"/>
            <a:stCxn id="14351" idx="2"/>
            <a:endCxn id="14352" idx="0"/>
          </p:cNvCxnSpPr>
          <p:nvPr/>
        </p:nvCxnSpPr>
        <p:spPr bwMode="auto">
          <a:xfrm>
            <a:off x="5708832" y="1782108"/>
            <a:ext cx="787763" cy="13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56" name="AutoShape 20"/>
          <p:cNvCxnSpPr>
            <a:cxnSpLocks noChangeShapeType="1"/>
            <a:stCxn id="14351" idx="2"/>
            <a:endCxn id="14351" idx="2"/>
          </p:cNvCxnSpPr>
          <p:nvPr/>
        </p:nvCxnSpPr>
        <p:spPr bwMode="auto">
          <a:xfrm>
            <a:off x="5708831" y="1782108"/>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57" name="AutoShape 21"/>
          <p:cNvCxnSpPr>
            <a:cxnSpLocks noChangeShapeType="1"/>
            <a:stCxn id="14353" idx="0"/>
            <a:endCxn id="14353" idx="0"/>
          </p:cNvCxnSpPr>
          <p:nvPr/>
        </p:nvCxnSpPr>
        <p:spPr bwMode="auto">
          <a:xfrm>
            <a:off x="4776054" y="3089176"/>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58" name="AutoShape 22"/>
          <p:cNvCxnSpPr>
            <a:cxnSpLocks noChangeShapeType="1"/>
            <a:stCxn id="14352" idx="2"/>
            <a:endCxn id="14352" idx="2"/>
          </p:cNvCxnSpPr>
          <p:nvPr/>
        </p:nvCxnSpPr>
        <p:spPr bwMode="auto">
          <a:xfrm>
            <a:off x="6496594" y="3458508"/>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59" name="AutoShape 23"/>
          <p:cNvCxnSpPr>
            <a:cxnSpLocks noChangeShapeType="1"/>
            <a:stCxn id="14354" idx="0"/>
            <a:endCxn id="14354" idx="0"/>
          </p:cNvCxnSpPr>
          <p:nvPr/>
        </p:nvCxnSpPr>
        <p:spPr bwMode="auto">
          <a:xfrm>
            <a:off x="6811030" y="4965576"/>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60" name="AutoShape 24"/>
          <p:cNvCxnSpPr>
            <a:cxnSpLocks noChangeShapeType="1"/>
            <a:stCxn id="14352" idx="2"/>
            <a:endCxn id="14354" idx="0"/>
          </p:cNvCxnSpPr>
          <p:nvPr/>
        </p:nvCxnSpPr>
        <p:spPr bwMode="auto">
          <a:xfrm>
            <a:off x="6496594" y="3458508"/>
            <a:ext cx="314436" cy="15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61" name="AutoShape 25"/>
          <p:cNvCxnSpPr>
            <a:cxnSpLocks noChangeShapeType="1"/>
            <a:stCxn id="14353" idx="2"/>
            <a:endCxn id="14365" idx="0"/>
          </p:cNvCxnSpPr>
          <p:nvPr/>
        </p:nvCxnSpPr>
        <p:spPr bwMode="auto">
          <a:xfrm flipH="1">
            <a:off x="4362758" y="3458508"/>
            <a:ext cx="413296" cy="15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62" name="AutoShape 26"/>
          <p:cNvCxnSpPr>
            <a:cxnSpLocks noChangeShapeType="1"/>
            <a:stCxn id="14351" idx="2"/>
            <a:endCxn id="14353" idx="0"/>
          </p:cNvCxnSpPr>
          <p:nvPr/>
        </p:nvCxnSpPr>
        <p:spPr bwMode="auto">
          <a:xfrm flipH="1">
            <a:off x="4776055" y="1782108"/>
            <a:ext cx="932777" cy="13070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363" name="AutoShape 27"/>
          <p:cNvCxnSpPr>
            <a:cxnSpLocks noChangeShapeType="1"/>
            <a:stCxn id="14353" idx="1"/>
            <a:endCxn id="14367" idx="3"/>
          </p:cNvCxnSpPr>
          <p:nvPr/>
        </p:nvCxnSpPr>
        <p:spPr bwMode="auto">
          <a:xfrm rot="10800000" flipV="1">
            <a:off x="2684237" y="3273842"/>
            <a:ext cx="1781477" cy="51792"/>
          </a:xfrm>
          <a:prstGeom prst="curvedConnector3">
            <a:avLst>
              <a:gd name="adj1" fmla="val 50000"/>
            </a:avLst>
          </a:prstGeom>
          <a:noFill/>
          <a:ln w="381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364" name="Text Box 28"/>
          <p:cNvSpPr txBox="1">
            <a:spLocks noChangeArrowheads="1"/>
          </p:cNvSpPr>
          <p:nvPr/>
        </p:nvSpPr>
        <p:spPr bwMode="auto">
          <a:xfrm>
            <a:off x="3071664" y="2780928"/>
            <a:ext cx="106952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solidFill>
                  <a:srgbClr val="0000FF"/>
                </a:solidFill>
                <a:latin typeface="Helvetica" charset="0"/>
              </a:rPr>
              <a:t>antonym</a:t>
            </a:r>
            <a:endParaRPr lang="fr-FR" dirty="0">
              <a:latin typeface="Helvetica" charset="0"/>
            </a:endParaRPr>
          </a:p>
        </p:txBody>
      </p:sp>
      <p:sp>
        <p:nvSpPr>
          <p:cNvPr id="14365" name="Rectangle 29"/>
          <p:cNvSpPr>
            <a:spLocks noChangeArrowheads="1"/>
          </p:cNvSpPr>
          <p:nvPr/>
        </p:nvSpPr>
        <p:spPr bwMode="auto">
          <a:xfrm>
            <a:off x="3834408" y="4965577"/>
            <a:ext cx="1056700"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#hard(3)</a:t>
            </a:r>
          </a:p>
          <a:p>
            <a:r>
              <a:rPr lang="fr-FR" dirty="0">
                <a:latin typeface="Helvetica" charset="0"/>
              </a:rPr>
              <a:t>...</a:t>
            </a:r>
          </a:p>
        </p:txBody>
      </p:sp>
      <p:sp>
        <p:nvSpPr>
          <p:cNvPr id="14366" name="Text Box 30"/>
          <p:cNvSpPr txBox="1">
            <a:spLocks noChangeArrowheads="1"/>
          </p:cNvSpPr>
          <p:nvPr/>
        </p:nvSpPr>
        <p:spPr bwMode="auto">
          <a:xfrm>
            <a:off x="1991545" y="1412776"/>
            <a:ext cx="72006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"soft"</a:t>
            </a:r>
          </a:p>
        </p:txBody>
      </p:sp>
      <p:sp>
        <p:nvSpPr>
          <p:cNvPr id="14367" name="Rectangle 31"/>
          <p:cNvSpPr>
            <a:spLocks noChangeArrowheads="1"/>
          </p:cNvSpPr>
          <p:nvPr/>
        </p:nvSpPr>
        <p:spPr bwMode="auto">
          <a:xfrm>
            <a:off x="2063553" y="3140968"/>
            <a:ext cx="62068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adj. </a:t>
            </a:r>
          </a:p>
        </p:txBody>
      </p:sp>
      <p:cxnSp>
        <p:nvCxnSpPr>
          <p:cNvPr id="14368" name="AutoShape 32"/>
          <p:cNvCxnSpPr>
            <a:cxnSpLocks noChangeShapeType="1"/>
            <a:stCxn id="14366" idx="2"/>
            <a:endCxn id="14367" idx="0"/>
          </p:cNvCxnSpPr>
          <p:nvPr/>
        </p:nvCxnSpPr>
        <p:spPr bwMode="auto">
          <a:xfrm>
            <a:off x="2351580" y="1782108"/>
            <a:ext cx="22315" cy="135886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369" name="Text Box 33"/>
          <p:cNvSpPr txBox="1">
            <a:spLocks noChangeArrowheads="1"/>
          </p:cNvSpPr>
          <p:nvPr/>
        </p:nvSpPr>
        <p:spPr bwMode="auto">
          <a:xfrm>
            <a:off x="9144001" y="1600200"/>
            <a:ext cx="77457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forme</a:t>
            </a:r>
          </a:p>
        </p:txBody>
      </p:sp>
      <p:sp>
        <p:nvSpPr>
          <p:cNvPr id="14370" name="Text Box 34"/>
          <p:cNvSpPr txBox="1">
            <a:spLocks noChangeArrowheads="1"/>
          </p:cNvSpPr>
          <p:nvPr/>
        </p:nvSpPr>
        <p:spPr bwMode="auto">
          <a:xfrm>
            <a:off x="9415464" y="3352800"/>
            <a:ext cx="5693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mot</a:t>
            </a:r>
          </a:p>
        </p:txBody>
      </p:sp>
      <p:sp>
        <p:nvSpPr>
          <p:cNvPr id="14371" name="Text Box 35"/>
          <p:cNvSpPr txBox="1">
            <a:spLocks noChangeArrowheads="1"/>
          </p:cNvSpPr>
          <p:nvPr/>
        </p:nvSpPr>
        <p:spPr bwMode="auto">
          <a:xfrm>
            <a:off x="9278939" y="5715000"/>
            <a:ext cx="67197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sens</a:t>
            </a:r>
          </a:p>
        </p:txBody>
      </p:sp>
      <p:sp>
        <p:nvSpPr>
          <p:cNvPr id="14372" name="Rectangle 36"/>
          <p:cNvSpPr>
            <a:spLocks noGrp="1" noChangeArrowheads="1"/>
          </p:cNvSpPr>
          <p:nvPr>
            <p:ph type="title"/>
          </p:nvPr>
        </p:nvSpPr>
        <p:spPr/>
        <p:txBody>
          <a:bodyPr/>
          <a:lstStyle/>
          <a:p>
            <a:r>
              <a:rPr lang="fr-FR" dirty="0" err="1"/>
              <a:t>Antonym</a:t>
            </a:r>
            <a:endParaRPr lang="fr-FR" dirty="0"/>
          </a:p>
        </p:txBody>
      </p:sp>
      <p:sp>
        <p:nvSpPr>
          <p:cNvPr id="34" name="Text Box 30"/>
          <p:cNvSpPr txBox="1">
            <a:spLocks noChangeArrowheads="1"/>
          </p:cNvSpPr>
          <p:nvPr/>
        </p:nvSpPr>
        <p:spPr bwMode="auto">
          <a:xfrm>
            <a:off x="8040217" y="1412776"/>
            <a:ext cx="835485"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easy</a:t>
            </a:r>
            <a:r>
              <a:rPr lang="fr-FR" dirty="0">
                <a:latin typeface="Helvetica" charset="0"/>
              </a:rPr>
              <a:t>"</a:t>
            </a:r>
          </a:p>
        </p:txBody>
      </p:sp>
      <p:sp>
        <p:nvSpPr>
          <p:cNvPr id="35" name="Rectangle 31"/>
          <p:cNvSpPr>
            <a:spLocks noChangeArrowheads="1"/>
          </p:cNvSpPr>
          <p:nvPr/>
        </p:nvSpPr>
        <p:spPr bwMode="auto">
          <a:xfrm>
            <a:off x="8112225" y="3140968"/>
            <a:ext cx="62068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a:latin typeface="Helvetica" charset="0"/>
              </a:rPr>
              <a:t>adj. </a:t>
            </a:r>
          </a:p>
        </p:txBody>
      </p:sp>
      <p:cxnSp>
        <p:nvCxnSpPr>
          <p:cNvPr id="36" name="AutoShape 32"/>
          <p:cNvCxnSpPr>
            <a:cxnSpLocks noChangeShapeType="1"/>
            <a:stCxn id="34" idx="2"/>
            <a:endCxn id="35" idx="0"/>
          </p:cNvCxnSpPr>
          <p:nvPr/>
        </p:nvCxnSpPr>
        <p:spPr bwMode="auto">
          <a:xfrm flipH="1">
            <a:off x="8422567" y="1782108"/>
            <a:ext cx="35393" cy="135886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AutoShape 27"/>
          <p:cNvCxnSpPr>
            <a:cxnSpLocks noChangeShapeType="1"/>
            <a:stCxn id="14352" idx="3"/>
            <a:endCxn id="35" idx="1"/>
          </p:cNvCxnSpPr>
          <p:nvPr/>
        </p:nvCxnSpPr>
        <p:spPr bwMode="auto">
          <a:xfrm>
            <a:off x="6774876" y="3273842"/>
            <a:ext cx="1337349" cy="51792"/>
          </a:xfrm>
          <a:prstGeom prst="curvedConnector3">
            <a:avLst>
              <a:gd name="adj1" fmla="val 50000"/>
            </a:avLst>
          </a:prstGeom>
          <a:noFill/>
          <a:ln w="381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Slide Number Placeholder 1"/>
          <p:cNvSpPr>
            <a:spLocks noGrp="1"/>
          </p:cNvSpPr>
          <p:nvPr>
            <p:ph type="sldNum" sz="quarter" idx="12"/>
          </p:nvPr>
        </p:nvSpPr>
        <p:spPr/>
        <p:txBody>
          <a:bodyPr/>
          <a:lstStyle/>
          <a:p>
            <a:fld id="{FC4F864C-D38A-3D48-9206-9984BDC7A27A}" type="slidenum">
              <a:rPr lang="en-US" smtClean="0"/>
              <a:pPr/>
              <a:t>58</a:t>
            </a:fld>
            <a:endParaRPr lang="en-US"/>
          </a:p>
        </p:txBody>
      </p:sp>
    </p:spTree>
    <p:extLst>
      <p:ext uri="{BB962C8B-B14F-4D97-AF65-F5344CB8AC3E}">
        <p14:creationId xmlns:p14="http://schemas.microsoft.com/office/powerpoint/2010/main" val="422109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1"/>
          <p:cNvSpPr>
            <a:spLocks noGrp="1"/>
          </p:cNvSpPr>
          <p:nvPr>
            <p:ph type="dt" sz="half" idx="10"/>
          </p:nvPr>
        </p:nvSpPr>
        <p:spPr/>
        <p:txBody>
          <a:bodyPr/>
          <a:lstStyle/>
          <a:p>
            <a:r>
              <a:rPr lang="fr-CH"/>
              <a:t>G. Falquet - 2015</a:t>
            </a:r>
            <a:endParaRPr lang="en-US">
              <a:latin typeface="Times New Roman" charset="0"/>
            </a:endParaRPr>
          </a:p>
        </p:txBody>
      </p:sp>
      <p:sp>
        <p:nvSpPr>
          <p:cNvPr id="23" name="Footer Placeholder 2"/>
          <p:cNvSpPr>
            <a:spLocks noGrp="1"/>
          </p:cNvSpPr>
          <p:nvPr>
            <p:ph type="ftr" sz="quarter" idx="11"/>
          </p:nvPr>
        </p:nvSpPr>
        <p:spPr/>
        <p:txBody>
          <a:bodyPr/>
          <a:lstStyle/>
          <a:p>
            <a:r>
              <a:rPr lang="en-US"/>
              <a:t>WordNet</a:t>
            </a:r>
          </a:p>
        </p:txBody>
      </p:sp>
      <p:sp>
        <p:nvSpPr>
          <p:cNvPr id="19461" name="Rectangle 5"/>
          <p:cNvSpPr>
            <a:spLocks noChangeArrowheads="1"/>
          </p:cNvSpPr>
          <p:nvPr/>
        </p:nvSpPr>
        <p:spPr bwMode="auto">
          <a:xfrm>
            <a:off x="2209800" y="228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fr-FR" b="1">
                <a:solidFill>
                  <a:srgbClr val="7B47D7"/>
                </a:solidFill>
                <a:latin typeface="Verdana" charset="0"/>
              </a:rPr>
              <a:t>R. S. Troponymie</a:t>
            </a:r>
            <a:endParaRPr lang="fr-FR"/>
          </a:p>
        </p:txBody>
      </p:sp>
      <p:sp>
        <p:nvSpPr>
          <p:cNvPr id="19462" name="Text Box 6"/>
          <p:cNvSpPr txBox="1">
            <a:spLocks noChangeArrowheads="1"/>
          </p:cNvSpPr>
          <p:nvPr/>
        </p:nvSpPr>
        <p:spPr bwMode="auto">
          <a:xfrm>
            <a:off x="6629401" y="1676400"/>
            <a:ext cx="668773"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eat</a:t>
            </a:r>
            <a:r>
              <a:rPr lang="fr-FR" dirty="0">
                <a:latin typeface="Helvetica" charset="0"/>
              </a:rPr>
              <a:t>"</a:t>
            </a:r>
          </a:p>
        </p:txBody>
      </p:sp>
      <p:sp>
        <p:nvSpPr>
          <p:cNvPr id="19464" name="Rectangle 8"/>
          <p:cNvSpPr>
            <a:spLocks noChangeArrowheads="1"/>
          </p:cNvSpPr>
          <p:nvPr/>
        </p:nvSpPr>
        <p:spPr bwMode="auto">
          <a:xfrm>
            <a:off x="7162801" y="3276600"/>
            <a:ext cx="76174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verb</a:t>
            </a:r>
            <a:r>
              <a:rPr lang="fr-FR" dirty="0">
                <a:latin typeface="Helvetica" charset="0"/>
              </a:rPr>
              <a:t>. </a:t>
            </a:r>
          </a:p>
        </p:txBody>
      </p:sp>
      <p:sp>
        <p:nvSpPr>
          <p:cNvPr id="19465" name="Rectangle 9"/>
          <p:cNvSpPr>
            <a:spLocks noChangeArrowheads="1"/>
          </p:cNvSpPr>
          <p:nvPr/>
        </p:nvSpPr>
        <p:spPr bwMode="auto">
          <a:xfrm>
            <a:off x="7176121" y="5229201"/>
            <a:ext cx="915635"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eat</a:t>
            </a:r>
            <a:r>
              <a:rPr lang="fr-FR" dirty="0">
                <a:latin typeface="Helvetica" charset="0"/>
              </a:rPr>
              <a:t>(1)</a:t>
            </a:r>
          </a:p>
          <a:p>
            <a:r>
              <a:rPr lang="fr-FR" dirty="0">
                <a:latin typeface="Helvetica" charset="0"/>
              </a:rPr>
              <a:t>...</a:t>
            </a:r>
          </a:p>
        </p:txBody>
      </p:sp>
      <p:cxnSp>
        <p:nvCxnSpPr>
          <p:cNvPr id="19467" name="AutoShape 11"/>
          <p:cNvCxnSpPr>
            <a:cxnSpLocks noChangeShapeType="1"/>
            <a:stCxn id="19462" idx="2"/>
            <a:endCxn id="19462" idx="2"/>
          </p:cNvCxnSpPr>
          <p:nvPr/>
        </p:nvCxnSpPr>
        <p:spPr bwMode="auto">
          <a:xfrm>
            <a:off x="6963787" y="2045732"/>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68" name="AutoShape 12"/>
          <p:cNvCxnSpPr>
            <a:cxnSpLocks noChangeShapeType="1"/>
            <a:stCxn id="19464" idx="0"/>
            <a:endCxn id="19464" idx="0"/>
          </p:cNvCxnSpPr>
          <p:nvPr/>
        </p:nvCxnSpPr>
        <p:spPr bwMode="auto">
          <a:xfrm>
            <a:off x="7543674" y="32766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69" name="AutoShape 13"/>
          <p:cNvCxnSpPr>
            <a:cxnSpLocks noChangeShapeType="1"/>
          </p:cNvCxnSpPr>
          <p:nvPr/>
        </p:nvCxnSpPr>
        <p:spPr bwMode="auto">
          <a:xfrm>
            <a:off x="7937500" y="3819525"/>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0" name="AutoShape 14"/>
          <p:cNvCxnSpPr>
            <a:cxnSpLocks noChangeShapeType="1"/>
            <a:stCxn id="19465" idx="0"/>
            <a:endCxn id="19465" idx="0"/>
          </p:cNvCxnSpPr>
          <p:nvPr/>
        </p:nvCxnSpPr>
        <p:spPr bwMode="auto">
          <a:xfrm>
            <a:off x="7633938" y="52292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2" name="AutoShape 16"/>
          <p:cNvCxnSpPr>
            <a:cxnSpLocks noChangeShapeType="1"/>
            <a:stCxn id="19464" idx="2"/>
            <a:endCxn id="19465" idx="0"/>
          </p:cNvCxnSpPr>
          <p:nvPr/>
        </p:nvCxnSpPr>
        <p:spPr bwMode="auto">
          <a:xfrm>
            <a:off x="7543674" y="3645932"/>
            <a:ext cx="90264" cy="15832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3" name="AutoShape 17"/>
          <p:cNvCxnSpPr>
            <a:cxnSpLocks noChangeShapeType="1"/>
            <a:stCxn id="19462" idx="2"/>
            <a:endCxn id="19464" idx="0"/>
          </p:cNvCxnSpPr>
          <p:nvPr/>
        </p:nvCxnSpPr>
        <p:spPr bwMode="auto">
          <a:xfrm>
            <a:off x="6963788" y="2045732"/>
            <a:ext cx="579887" cy="12308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4" name="AutoShape 18"/>
          <p:cNvCxnSpPr>
            <a:cxnSpLocks noChangeShapeType="1"/>
            <a:stCxn id="19465" idx="1"/>
            <a:endCxn id="19476" idx="3"/>
          </p:cNvCxnSpPr>
          <p:nvPr/>
        </p:nvCxnSpPr>
        <p:spPr bwMode="auto">
          <a:xfrm rot="10800000" flipV="1">
            <a:off x="4215479" y="5552366"/>
            <a:ext cx="2960643" cy="14699"/>
          </a:xfrm>
          <a:prstGeom prst="curvedConnector3">
            <a:avLst>
              <a:gd name="adj1" fmla="val 50000"/>
            </a:avLst>
          </a:prstGeom>
          <a:noFill/>
          <a:ln w="3810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5" name="Text Box 19"/>
          <p:cNvSpPr txBox="1">
            <a:spLocks noChangeArrowheads="1"/>
          </p:cNvSpPr>
          <p:nvPr/>
        </p:nvSpPr>
        <p:spPr bwMode="auto">
          <a:xfrm>
            <a:off x="5105400" y="4953000"/>
            <a:ext cx="114646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solidFill>
                  <a:srgbClr val="0000FF"/>
                </a:solidFill>
                <a:latin typeface="Helvetica" charset="0"/>
              </a:rPr>
              <a:t>troponym</a:t>
            </a:r>
            <a:endParaRPr lang="fr-FR" dirty="0">
              <a:latin typeface="Helvetica" charset="0"/>
            </a:endParaRPr>
          </a:p>
        </p:txBody>
      </p:sp>
      <p:sp>
        <p:nvSpPr>
          <p:cNvPr id="19476" name="Rectangle 20"/>
          <p:cNvSpPr>
            <a:spLocks noChangeArrowheads="1"/>
          </p:cNvSpPr>
          <p:nvPr/>
        </p:nvSpPr>
        <p:spPr bwMode="auto">
          <a:xfrm>
            <a:off x="2209801" y="5105400"/>
            <a:ext cx="2005677" cy="92333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savor</a:t>
            </a:r>
            <a:r>
              <a:rPr lang="fr-FR" dirty="0">
                <a:latin typeface="Helvetica" charset="0"/>
              </a:rPr>
              <a:t>(1)</a:t>
            </a:r>
          </a:p>
          <a:p>
            <a:r>
              <a:rPr lang="fr-FR" dirty="0">
                <a:latin typeface="Helvetica" charset="0"/>
              </a:rPr>
              <a:t>taste and </a:t>
            </a:r>
            <a:r>
              <a:rPr lang="fr-FR" dirty="0" err="1">
                <a:latin typeface="Helvetica" charset="0"/>
              </a:rPr>
              <a:t>enjoy</a:t>
            </a:r>
            <a:r>
              <a:rPr lang="fr-FR" dirty="0">
                <a:latin typeface="Helvetica" charset="0"/>
              </a:rPr>
              <a:t> ...</a:t>
            </a:r>
          </a:p>
          <a:p>
            <a:r>
              <a:rPr lang="fr-FR" dirty="0">
                <a:latin typeface="Helvetica" charset="0"/>
              </a:rPr>
              <a:t>...</a:t>
            </a:r>
          </a:p>
        </p:txBody>
      </p:sp>
      <p:sp>
        <p:nvSpPr>
          <p:cNvPr id="19477" name="Text Box 21"/>
          <p:cNvSpPr txBox="1">
            <a:spLocks noChangeArrowheads="1"/>
          </p:cNvSpPr>
          <p:nvPr/>
        </p:nvSpPr>
        <p:spPr bwMode="auto">
          <a:xfrm>
            <a:off x="3215681" y="1700808"/>
            <a:ext cx="91242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savor</a:t>
            </a:r>
            <a:r>
              <a:rPr lang="fr-FR" dirty="0">
                <a:latin typeface="Helvetica" charset="0"/>
              </a:rPr>
              <a:t>"</a:t>
            </a:r>
          </a:p>
        </p:txBody>
      </p:sp>
      <p:sp>
        <p:nvSpPr>
          <p:cNvPr id="19478" name="Rectangle 22"/>
          <p:cNvSpPr>
            <a:spLocks noChangeArrowheads="1"/>
          </p:cNvSpPr>
          <p:nvPr/>
        </p:nvSpPr>
        <p:spPr bwMode="auto">
          <a:xfrm>
            <a:off x="3215681" y="3284984"/>
            <a:ext cx="63350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verb</a:t>
            </a:r>
            <a:endParaRPr lang="fr-FR" dirty="0">
              <a:latin typeface="Helvetica" charset="0"/>
            </a:endParaRPr>
          </a:p>
        </p:txBody>
      </p:sp>
      <p:cxnSp>
        <p:nvCxnSpPr>
          <p:cNvPr id="19479" name="AutoShape 23"/>
          <p:cNvCxnSpPr>
            <a:cxnSpLocks noChangeShapeType="1"/>
            <a:stCxn id="19477" idx="2"/>
            <a:endCxn id="19478" idx="0"/>
          </p:cNvCxnSpPr>
          <p:nvPr/>
        </p:nvCxnSpPr>
        <p:spPr bwMode="auto">
          <a:xfrm flipH="1">
            <a:off x="3532435" y="2070140"/>
            <a:ext cx="139461" cy="1214844"/>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83" name="AutoShape 27"/>
          <p:cNvCxnSpPr>
            <a:cxnSpLocks noChangeShapeType="1"/>
            <a:stCxn id="19478" idx="2"/>
            <a:endCxn id="19476" idx="0"/>
          </p:cNvCxnSpPr>
          <p:nvPr/>
        </p:nvCxnSpPr>
        <p:spPr bwMode="auto">
          <a:xfrm flipH="1">
            <a:off x="3212640" y="3654316"/>
            <a:ext cx="319795" cy="1451084"/>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Slide Number Placeholder 1"/>
          <p:cNvSpPr>
            <a:spLocks noGrp="1"/>
          </p:cNvSpPr>
          <p:nvPr>
            <p:ph type="sldNum" sz="quarter" idx="12"/>
          </p:nvPr>
        </p:nvSpPr>
        <p:spPr/>
        <p:txBody>
          <a:bodyPr/>
          <a:lstStyle/>
          <a:p>
            <a:fld id="{1F14A70F-07F6-0C4C-AA50-47B1D1CC9B00}" type="slidenum">
              <a:rPr lang="en-US" smtClean="0"/>
              <a:pPr/>
              <a:t>59</a:t>
            </a:fld>
            <a:endParaRPr lang="en-US"/>
          </a:p>
        </p:txBody>
      </p:sp>
    </p:spTree>
    <p:extLst>
      <p:ext uri="{BB962C8B-B14F-4D97-AF65-F5344CB8AC3E}">
        <p14:creationId xmlns:p14="http://schemas.microsoft.com/office/powerpoint/2010/main" val="363062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EE1D-4211-1E4A-A09B-BD8C2A17C601}"/>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Knowledge</a:t>
            </a:r>
            <a:endParaRPr lang="en-US" dirty="0">
              <a:effectLst/>
            </a:endParaRPr>
          </a:p>
          <a:p>
            <a:endParaRPr lang="en-US" dirty="0"/>
          </a:p>
        </p:txBody>
      </p:sp>
      <p:sp>
        <p:nvSpPr>
          <p:cNvPr id="3" name="Content Placeholder 2">
            <a:extLst>
              <a:ext uri="{FF2B5EF4-FFF2-40B4-BE49-F238E27FC236}">
                <a16:creationId xmlns:a16="http://schemas.microsoft.com/office/drawing/2014/main" id="{59CBD4AE-AFC8-9243-8023-D256B54E8052}"/>
              </a:ext>
            </a:extLst>
          </p:cNvPr>
          <p:cNvSpPr>
            <a:spLocks noGrp="1"/>
          </p:cNvSpPr>
          <p:nvPr>
            <p:ph idx="1"/>
          </p:nvPr>
        </p:nvSpPr>
        <p:spPr/>
        <p:txBody>
          <a:bodyPr/>
          <a:lstStyle/>
          <a:p>
            <a:pPr marL="0" indent="0">
              <a:buNone/>
            </a:pPr>
            <a:r>
              <a:rPr lang="en-US" b="1" dirty="0"/>
              <a:t>information</a:t>
            </a:r>
            <a:r>
              <a:rPr lang="en-US" dirty="0"/>
              <a:t> is outside the brain (“knowledge in the world”), </a:t>
            </a:r>
          </a:p>
          <a:p>
            <a:pPr marL="0" indent="0">
              <a:buNone/>
            </a:pPr>
            <a:r>
              <a:rPr lang="en-US" b="1" dirty="0"/>
              <a:t>knowledge</a:t>
            </a:r>
            <a:r>
              <a:rPr lang="en-US" dirty="0"/>
              <a:t> is inside (“knowledge in the head”)</a:t>
            </a:r>
            <a:endParaRPr lang="en-US" dirty="0">
              <a:effectLst/>
            </a:endParaRPr>
          </a:p>
          <a:p>
            <a:pPr marL="0" indent="0">
              <a:buNone/>
            </a:pPr>
            <a:endParaRPr lang="en-US" dirty="0"/>
          </a:p>
          <a:p>
            <a:pPr marL="0" indent="0">
              <a:buNone/>
            </a:pPr>
            <a:r>
              <a:rPr lang="en-US" dirty="0"/>
              <a:t>provides answers to “how”</a:t>
            </a:r>
          </a:p>
          <a:p>
            <a:pPr marL="0" indent="0">
              <a:buNone/>
            </a:pPr>
            <a:endParaRPr lang="en-US" dirty="0">
              <a:effectLst/>
            </a:endParaRPr>
          </a:p>
          <a:p>
            <a:pPr marL="0" indent="0">
              <a:buNone/>
            </a:pPr>
            <a:r>
              <a:rPr lang="en-US" dirty="0"/>
              <a:t>can be</a:t>
            </a:r>
            <a:endParaRPr lang="en-US" dirty="0">
              <a:effectLst/>
            </a:endParaRPr>
          </a:p>
          <a:p>
            <a:pPr lvl="1"/>
            <a:r>
              <a:rPr lang="en-US" b="1" dirty="0">
                <a:effectLst/>
              </a:rPr>
              <a:t>explicit:</a:t>
            </a:r>
            <a:r>
              <a:rPr lang="en-US" dirty="0">
                <a:effectLst/>
              </a:rPr>
              <a:t> </a:t>
            </a:r>
            <a:r>
              <a:rPr lang="en-US" dirty="0"/>
              <a:t>can be expressed (words, numbers, formulae), shared, transmitted</a:t>
            </a:r>
            <a:endParaRPr lang="en-US" dirty="0">
              <a:effectLst/>
            </a:endParaRPr>
          </a:p>
          <a:p>
            <a:pPr lvl="1"/>
            <a:r>
              <a:rPr lang="en-US" b="1" dirty="0">
                <a:effectLst/>
              </a:rPr>
              <a:t>tacit:</a:t>
            </a:r>
            <a:r>
              <a:rPr lang="en-US" dirty="0">
                <a:effectLst/>
              </a:rPr>
              <a:t> </a:t>
            </a:r>
            <a:r>
              <a:rPr lang="en-US" dirty="0"/>
              <a:t>highly personal, hard to formalize (insights, intuitions, hunches), based on beliefs, perceptions, emotions, mental models, ...</a:t>
            </a:r>
            <a:endParaRPr lang="en-US" dirty="0">
              <a:effectLst/>
            </a:endParaRPr>
          </a:p>
          <a:p>
            <a:endParaRPr lang="en-US" dirty="0"/>
          </a:p>
        </p:txBody>
      </p:sp>
    </p:spTree>
    <p:extLst>
      <p:ext uri="{BB962C8B-B14F-4D97-AF65-F5344CB8AC3E}">
        <p14:creationId xmlns:p14="http://schemas.microsoft.com/office/powerpoint/2010/main" val="914179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Entailment</a:t>
            </a:r>
          </a:p>
        </p:txBody>
      </p:sp>
      <p:sp>
        <p:nvSpPr>
          <p:cNvPr id="22" name="Date Placeholder 1"/>
          <p:cNvSpPr>
            <a:spLocks noGrp="1"/>
          </p:cNvSpPr>
          <p:nvPr>
            <p:ph type="dt" sz="half" idx="10"/>
          </p:nvPr>
        </p:nvSpPr>
        <p:spPr/>
        <p:txBody>
          <a:bodyPr/>
          <a:lstStyle/>
          <a:p>
            <a:r>
              <a:rPr lang="fr-CH"/>
              <a:t>G. Falquet - 2015</a:t>
            </a:r>
            <a:endParaRPr lang="en-US">
              <a:latin typeface="Times New Roman" charset="0"/>
            </a:endParaRPr>
          </a:p>
        </p:txBody>
      </p:sp>
      <p:sp>
        <p:nvSpPr>
          <p:cNvPr id="23" name="Footer Placeholder 2"/>
          <p:cNvSpPr>
            <a:spLocks noGrp="1"/>
          </p:cNvSpPr>
          <p:nvPr>
            <p:ph type="ftr" sz="quarter" idx="11"/>
          </p:nvPr>
        </p:nvSpPr>
        <p:spPr/>
        <p:txBody>
          <a:bodyPr/>
          <a:lstStyle/>
          <a:p>
            <a:r>
              <a:rPr lang="en-US"/>
              <a:t>WordNet</a:t>
            </a:r>
          </a:p>
        </p:txBody>
      </p:sp>
      <p:sp>
        <p:nvSpPr>
          <p:cNvPr id="20486" name="Text Box 6"/>
          <p:cNvSpPr txBox="1">
            <a:spLocks noChangeArrowheads="1"/>
          </p:cNvSpPr>
          <p:nvPr/>
        </p:nvSpPr>
        <p:spPr bwMode="auto">
          <a:xfrm>
            <a:off x="6629400" y="1676400"/>
            <a:ext cx="1036630"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"takeoff"</a:t>
            </a:r>
          </a:p>
        </p:txBody>
      </p:sp>
      <p:sp>
        <p:nvSpPr>
          <p:cNvPr id="20487" name="Rectangle 7"/>
          <p:cNvSpPr>
            <a:spLocks noChangeArrowheads="1"/>
          </p:cNvSpPr>
          <p:nvPr/>
        </p:nvSpPr>
        <p:spPr bwMode="auto">
          <a:xfrm>
            <a:off x="7162801" y="3276600"/>
            <a:ext cx="69762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verb</a:t>
            </a:r>
            <a:r>
              <a:rPr lang="fr-FR" dirty="0">
                <a:latin typeface="Helvetica" charset="0"/>
              </a:rPr>
              <a:t> </a:t>
            </a:r>
          </a:p>
        </p:txBody>
      </p:sp>
      <p:sp>
        <p:nvSpPr>
          <p:cNvPr id="20488" name="Rectangle 8"/>
          <p:cNvSpPr>
            <a:spLocks noChangeArrowheads="1"/>
          </p:cNvSpPr>
          <p:nvPr/>
        </p:nvSpPr>
        <p:spPr bwMode="auto">
          <a:xfrm>
            <a:off x="7320137" y="5085185"/>
            <a:ext cx="1283493"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#takeoff(1)</a:t>
            </a:r>
          </a:p>
          <a:p>
            <a:r>
              <a:rPr lang="fr-FR" dirty="0">
                <a:latin typeface="Helvetica" charset="0"/>
              </a:rPr>
              <a:t>...</a:t>
            </a:r>
          </a:p>
        </p:txBody>
      </p:sp>
      <p:cxnSp>
        <p:nvCxnSpPr>
          <p:cNvPr id="20489" name="AutoShape 9"/>
          <p:cNvCxnSpPr>
            <a:cxnSpLocks noChangeShapeType="1"/>
            <a:stCxn id="20486" idx="2"/>
            <a:endCxn id="20486" idx="2"/>
          </p:cNvCxnSpPr>
          <p:nvPr/>
        </p:nvCxnSpPr>
        <p:spPr bwMode="auto">
          <a:xfrm>
            <a:off x="7147715" y="2045732"/>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90" name="AutoShape 10"/>
          <p:cNvCxnSpPr>
            <a:cxnSpLocks noChangeShapeType="1"/>
            <a:stCxn id="20487" idx="0"/>
            <a:endCxn id="20487" idx="0"/>
          </p:cNvCxnSpPr>
          <p:nvPr/>
        </p:nvCxnSpPr>
        <p:spPr bwMode="auto">
          <a:xfrm>
            <a:off x="7511614" y="3276600"/>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91" name="AutoShape 11"/>
          <p:cNvCxnSpPr>
            <a:cxnSpLocks noChangeShapeType="1"/>
          </p:cNvCxnSpPr>
          <p:nvPr/>
        </p:nvCxnSpPr>
        <p:spPr bwMode="auto">
          <a:xfrm>
            <a:off x="7937500" y="3819525"/>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92" name="AutoShape 12"/>
          <p:cNvCxnSpPr>
            <a:cxnSpLocks noChangeShapeType="1"/>
            <a:stCxn id="20488" idx="0"/>
            <a:endCxn id="20488" idx="0"/>
          </p:cNvCxnSpPr>
          <p:nvPr/>
        </p:nvCxnSpPr>
        <p:spPr bwMode="auto">
          <a:xfrm>
            <a:off x="7961883" y="5085184"/>
            <a:ext cx="0" cy="0"/>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93" name="AutoShape 13"/>
          <p:cNvCxnSpPr>
            <a:cxnSpLocks noChangeShapeType="1"/>
            <a:stCxn id="20487" idx="2"/>
            <a:endCxn id="20488" idx="0"/>
          </p:cNvCxnSpPr>
          <p:nvPr/>
        </p:nvCxnSpPr>
        <p:spPr bwMode="auto">
          <a:xfrm>
            <a:off x="7511615" y="3645932"/>
            <a:ext cx="450269" cy="1439252"/>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94" name="AutoShape 14"/>
          <p:cNvCxnSpPr>
            <a:cxnSpLocks noChangeShapeType="1"/>
            <a:stCxn id="20486" idx="2"/>
            <a:endCxn id="20487" idx="0"/>
          </p:cNvCxnSpPr>
          <p:nvPr/>
        </p:nvCxnSpPr>
        <p:spPr bwMode="auto">
          <a:xfrm>
            <a:off x="7147716" y="2045732"/>
            <a:ext cx="363899" cy="12308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95" name="AutoShape 15"/>
          <p:cNvCxnSpPr>
            <a:cxnSpLocks noChangeShapeType="1"/>
            <a:stCxn id="20488" idx="1"/>
            <a:endCxn id="20497" idx="3"/>
          </p:cNvCxnSpPr>
          <p:nvPr/>
        </p:nvCxnSpPr>
        <p:spPr bwMode="auto">
          <a:xfrm rot="10800000" flipV="1">
            <a:off x="3522980" y="5408350"/>
            <a:ext cx="3797156" cy="20216"/>
          </a:xfrm>
          <a:prstGeom prst="curvedConnector3">
            <a:avLst>
              <a:gd name="adj1" fmla="val 50000"/>
            </a:avLst>
          </a:prstGeom>
          <a:noFill/>
          <a:ln w="38100">
            <a:solidFill>
              <a:srgbClr val="0000FF"/>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Text Box 16"/>
          <p:cNvSpPr txBox="1">
            <a:spLocks noChangeArrowheads="1"/>
          </p:cNvSpPr>
          <p:nvPr/>
        </p:nvSpPr>
        <p:spPr bwMode="auto">
          <a:xfrm>
            <a:off x="5105401" y="4953000"/>
            <a:ext cx="85151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solidFill>
                  <a:srgbClr val="0000FF"/>
                </a:solidFill>
                <a:latin typeface="Helvetica" charset="0"/>
              </a:rPr>
              <a:t>entails</a:t>
            </a:r>
            <a:endParaRPr lang="fr-FR" dirty="0">
              <a:latin typeface="Helvetica" charset="0"/>
            </a:endParaRPr>
          </a:p>
        </p:txBody>
      </p:sp>
      <p:sp>
        <p:nvSpPr>
          <p:cNvPr id="20497" name="Rectangle 17"/>
          <p:cNvSpPr>
            <a:spLocks noChangeArrowheads="1"/>
          </p:cNvSpPr>
          <p:nvPr/>
        </p:nvSpPr>
        <p:spPr bwMode="auto">
          <a:xfrm>
            <a:off x="2209800" y="5105401"/>
            <a:ext cx="1313180" cy="64633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fly</a:t>
            </a:r>
            <a:r>
              <a:rPr lang="fr-FR" dirty="0">
                <a:latin typeface="Helvetica" charset="0"/>
              </a:rPr>
              <a:t>(1)</a:t>
            </a:r>
          </a:p>
          <a:p>
            <a:r>
              <a:rPr lang="fr-FR" dirty="0">
                <a:latin typeface="Helvetica" charset="0"/>
              </a:rPr>
              <a:t>action of ...</a:t>
            </a:r>
          </a:p>
        </p:txBody>
      </p:sp>
      <p:sp>
        <p:nvSpPr>
          <p:cNvPr id="20498" name="Text Box 18"/>
          <p:cNvSpPr txBox="1">
            <a:spLocks noChangeArrowheads="1"/>
          </p:cNvSpPr>
          <p:nvPr/>
        </p:nvSpPr>
        <p:spPr bwMode="auto">
          <a:xfrm>
            <a:off x="3719737" y="1772816"/>
            <a:ext cx="579005"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a:latin typeface="Helvetica" charset="0"/>
              </a:rPr>
              <a:t>"</a:t>
            </a:r>
            <a:r>
              <a:rPr lang="fr-FR" dirty="0" err="1">
                <a:latin typeface="Helvetica" charset="0"/>
              </a:rPr>
              <a:t>fly</a:t>
            </a:r>
            <a:r>
              <a:rPr lang="fr-FR" dirty="0">
                <a:latin typeface="Helvetica" charset="0"/>
              </a:rPr>
              <a:t>"</a:t>
            </a:r>
          </a:p>
        </p:txBody>
      </p:sp>
      <p:sp>
        <p:nvSpPr>
          <p:cNvPr id="20499" name="Rectangle 19"/>
          <p:cNvSpPr>
            <a:spLocks noChangeArrowheads="1"/>
          </p:cNvSpPr>
          <p:nvPr/>
        </p:nvSpPr>
        <p:spPr bwMode="auto">
          <a:xfrm>
            <a:off x="2895601" y="3276600"/>
            <a:ext cx="633507"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fr-FR" dirty="0" err="1">
                <a:latin typeface="Helvetica" charset="0"/>
              </a:rPr>
              <a:t>verb</a:t>
            </a:r>
            <a:endParaRPr lang="fr-FR" dirty="0">
              <a:latin typeface="Helvetica" charset="0"/>
            </a:endParaRPr>
          </a:p>
        </p:txBody>
      </p:sp>
      <p:cxnSp>
        <p:nvCxnSpPr>
          <p:cNvPr id="20500" name="AutoShape 20"/>
          <p:cNvCxnSpPr>
            <a:cxnSpLocks noChangeShapeType="1"/>
            <a:stCxn id="20498" idx="2"/>
            <a:endCxn id="20499" idx="0"/>
          </p:cNvCxnSpPr>
          <p:nvPr/>
        </p:nvCxnSpPr>
        <p:spPr bwMode="auto">
          <a:xfrm flipH="1">
            <a:off x="3212355" y="2142148"/>
            <a:ext cx="796885" cy="1134452"/>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504" name="AutoShape 24"/>
          <p:cNvCxnSpPr>
            <a:cxnSpLocks noChangeShapeType="1"/>
            <a:stCxn id="20499" idx="2"/>
            <a:endCxn id="20497" idx="0"/>
          </p:cNvCxnSpPr>
          <p:nvPr/>
        </p:nvCxnSpPr>
        <p:spPr bwMode="auto">
          <a:xfrm flipH="1">
            <a:off x="2866390" y="3645932"/>
            <a:ext cx="345964" cy="145946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Slide Number Placeholder 1"/>
          <p:cNvSpPr>
            <a:spLocks noGrp="1"/>
          </p:cNvSpPr>
          <p:nvPr>
            <p:ph type="sldNum" sz="quarter" idx="12"/>
          </p:nvPr>
        </p:nvSpPr>
        <p:spPr/>
        <p:txBody>
          <a:bodyPr/>
          <a:lstStyle/>
          <a:p>
            <a:fld id="{FC4F864C-D38A-3D48-9206-9984BDC7A27A}" type="slidenum">
              <a:rPr lang="en-US" smtClean="0"/>
              <a:pPr/>
              <a:t>60</a:t>
            </a:fld>
            <a:endParaRPr lang="en-US"/>
          </a:p>
        </p:txBody>
      </p:sp>
    </p:spTree>
    <p:extLst>
      <p:ext uri="{BB962C8B-B14F-4D97-AF65-F5344CB8AC3E}">
        <p14:creationId xmlns:p14="http://schemas.microsoft.com/office/powerpoint/2010/main" val="3126533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21506" name="Rectangle 2"/>
          <p:cNvSpPr>
            <a:spLocks noGrp="1" noChangeArrowheads="1"/>
          </p:cNvSpPr>
          <p:nvPr>
            <p:ph type="title"/>
          </p:nvPr>
        </p:nvSpPr>
        <p:spPr/>
        <p:txBody>
          <a:bodyPr/>
          <a:lstStyle/>
          <a:p>
            <a:r>
              <a:rPr lang="fr-FR" dirty="0"/>
              <a:t>Applications</a:t>
            </a:r>
          </a:p>
        </p:txBody>
      </p:sp>
      <p:sp>
        <p:nvSpPr>
          <p:cNvPr id="21507" name="Rectangle 3"/>
          <p:cNvSpPr>
            <a:spLocks noGrp="1" noChangeArrowheads="1"/>
          </p:cNvSpPr>
          <p:nvPr>
            <p:ph type="body" idx="1"/>
          </p:nvPr>
        </p:nvSpPr>
        <p:spPr/>
        <p:txBody>
          <a:bodyPr/>
          <a:lstStyle/>
          <a:p>
            <a:pPr marL="0" indent="0">
              <a:buNone/>
            </a:pPr>
            <a:r>
              <a:rPr lang="fr-FR" dirty="0"/>
              <a:t>Natural </a:t>
            </a:r>
            <a:r>
              <a:rPr lang="fr-FR" dirty="0" err="1"/>
              <a:t>language</a:t>
            </a:r>
            <a:r>
              <a:rPr lang="fr-FR" dirty="0"/>
              <a:t> </a:t>
            </a:r>
            <a:r>
              <a:rPr lang="fr-FR" dirty="0" err="1"/>
              <a:t>processing</a:t>
            </a:r>
            <a:endParaRPr lang="fr-FR" dirty="0"/>
          </a:p>
          <a:p>
            <a:pPr marL="0" indent="0">
              <a:buNone/>
            </a:pPr>
            <a:endParaRPr lang="fr-FR" dirty="0"/>
          </a:p>
          <a:p>
            <a:pPr marL="0" indent="0">
              <a:buNone/>
            </a:pPr>
            <a:r>
              <a:rPr lang="fr-FR" dirty="0" err="1"/>
              <a:t>Examples</a:t>
            </a:r>
            <a:endParaRPr lang="fr-FR" dirty="0"/>
          </a:p>
          <a:p>
            <a:pPr lvl="1"/>
            <a:r>
              <a:rPr lang="fr-FR" dirty="0" err="1"/>
              <a:t>normalization</a:t>
            </a:r>
            <a:r>
              <a:rPr lang="fr-FR" dirty="0"/>
              <a:t> (replace </a:t>
            </a:r>
            <a:r>
              <a:rPr lang="fr-FR" dirty="0" err="1"/>
              <a:t>synonyms</a:t>
            </a:r>
            <a:r>
              <a:rPr lang="fr-FR" dirty="0"/>
              <a:t> by a standard </a:t>
            </a:r>
            <a:r>
              <a:rPr lang="fr-FR" dirty="0" err="1"/>
              <a:t>form</a:t>
            </a:r>
            <a:r>
              <a:rPr lang="fr-FR" dirty="0"/>
              <a:t>)</a:t>
            </a:r>
          </a:p>
          <a:p>
            <a:pPr lvl="1"/>
            <a:r>
              <a:rPr lang="fr-FR" dirty="0" err="1"/>
              <a:t>disambiguation</a:t>
            </a:r>
            <a:r>
              <a:rPr lang="fr-FR" dirty="0"/>
              <a:t>: </a:t>
            </a:r>
            <a:r>
              <a:rPr lang="fr-FR" dirty="0" err="1"/>
              <a:t>make</a:t>
            </a:r>
            <a:r>
              <a:rPr lang="fr-FR" dirty="0"/>
              <a:t> explicit the </a:t>
            </a:r>
            <a:r>
              <a:rPr lang="fr-FR" dirty="0" err="1"/>
              <a:t>meaning</a:t>
            </a:r>
            <a:r>
              <a:rPr lang="fr-FR" dirty="0"/>
              <a:t> of </a:t>
            </a:r>
            <a:r>
              <a:rPr lang="fr-FR" dirty="0" err="1"/>
              <a:t>each</a:t>
            </a:r>
            <a:r>
              <a:rPr lang="fr-FR" dirty="0"/>
              <a:t> </a:t>
            </a:r>
            <a:r>
              <a:rPr lang="fr-FR" dirty="0" err="1"/>
              <a:t>word</a:t>
            </a:r>
            <a:r>
              <a:rPr lang="fr-FR" dirty="0"/>
              <a:t> in a </a:t>
            </a:r>
            <a:r>
              <a:rPr lang="fr-FR" dirty="0" err="1"/>
              <a:t>text</a:t>
            </a:r>
            <a:endParaRPr lang="fr-FR" dirty="0"/>
          </a:p>
          <a:p>
            <a:pPr lvl="2"/>
            <a:r>
              <a:rPr lang="fr-FR" dirty="0" err="1"/>
              <a:t>several</a:t>
            </a:r>
            <a:r>
              <a:rPr lang="fr-FR" dirty="0"/>
              <a:t> techniques (</a:t>
            </a:r>
            <a:r>
              <a:rPr lang="fr-FR" dirty="0" err="1"/>
              <a:t>generally</a:t>
            </a:r>
            <a:r>
              <a:rPr lang="fr-FR" dirty="0"/>
              <a:t> </a:t>
            </a:r>
            <a:r>
              <a:rPr lang="fr-FR" dirty="0" err="1"/>
              <a:t>based</a:t>
            </a:r>
            <a:r>
              <a:rPr lang="fr-FR" dirty="0"/>
              <a:t> on the </a:t>
            </a:r>
            <a:r>
              <a:rPr lang="fr-FR" dirty="0" err="1"/>
              <a:t>word's</a:t>
            </a:r>
            <a:r>
              <a:rPr lang="fr-FR" dirty="0"/>
              <a:t> </a:t>
            </a:r>
            <a:r>
              <a:rPr lang="fr-FR" dirty="0" err="1"/>
              <a:t>context</a:t>
            </a:r>
            <a:r>
              <a:rPr lang="fr-FR" dirty="0"/>
              <a:t>)</a:t>
            </a:r>
          </a:p>
          <a:p>
            <a:pPr lvl="2"/>
            <a:r>
              <a:rPr lang="fr-FR" dirty="0" err="1"/>
              <a:t>still</a:t>
            </a:r>
            <a:r>
              <a:rPr lang="fr-FR" dirty="0"/>
              <a:t> a </a:t>
            </a:r>
            <a:r>
              <a:rPr lang="fr-FR" dirty="0" err="1"/>
              <a:t>research</a:t>
            </a:r>
            <a:r>
              <a:rPr lang="fr-FR" dirty="0"/>
              <a:t> </a:t>
            </a:r>
            <a:r>
              <a:rPr lang="fr-FR" dirty="0" err="1"/>
              <a:t>topic</a:t>
            </a:r>
            <a:endParaRPr lang="fr-FR" dirty="0"/>
          </a:p>
          <a:p>
            <a:endParaRPr lang="fr-FR" dirty="0"/>
          </a:p>
        </p:txBody>
      </p:sp>
      <p:sp>
        <p:nvSpPr>
          <p:cNvPr id="2" name="Slide Number Placeholder 1"/>
          <p:cNvSpPr>
            <a:spLocks noGrp="1"/>
          </p:cNvSpPr>
          <p:nvPr>
            <p:ph type="sldNum" sz="quarter" idx="12"/>
          </p:nvPr>
        </p:nvSpPr>
        <p:spPr/>
        <p:txBody>
          <a:bodyPr/>
          <a:lstStyle/>
          <a:p>
            <a:fld id="{11AE2524-85F3-7943-952A-B820ED9921EC}" type="slidenum">
              <a:rPr lang="en-US" smtClean="0"/>
              <a:pPr/>
              <a:t>61</a:t>
            </a:fld>
            <a:endParaRPr lang="en-US"/>
          </a:p>
        </p:txBody>
      </p:sp>
    </p:spTree>
    <p:extLst>
      <p:ext uri="{BB962C8B-B14F-4D97-AF65-F5344CB8AC3E}">
        <p14:creationId xmlns:p14="http://schemas.microsoft.com/office/powerpoint/2010/main" val="2297374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1026" name="Rectangle 2"/>
          <p:cNvSpPr>
            <a:spLocks noGrp="1" noChangeArrowheads="1"/>
          </p:cNvSpPr>
          <p:nvPr>
            <p:ph type="title"/>
          </p:nvPr>
        </p:nvSpPr>
        <p:spPr/>
        <p:txBody>
          <a:bodyPr/>
          <a:lstStyle/>
          <a:p>
            <a:r>
              <a:rPr lang="fr-FR" dirty="0"/>
              <a:t>Application in information </a:t>
            </a:r>
            <a:r>
              <a:rPr lang="fr-FR" dirty="0" err="1"/>
              <a:t>retrieval</a:t>
            </a:r>
            <a:endParaRPr lang="fr-FR" dirty="0"/>
          </a:p>
        </p:txBody>
      </p:sp>
      <p:sp>
        <p:nvSpPr>
          <p:cNvPr id="1027" name="Rectangle 3"/>
          <p:cNvSpPr>
            <a:spLocks noGrp="1" noChangeArrowheads="1"/>
          </p:cNvSpPr>
          <p:nvPr>
            <p:ph type="body" idx="1"/>
          </p:nvPr>
        </p:nvSpPr>
        <p:spPr/>
        <p:txBody>
          <a:bodyPr/>
          <a:lstStyle/>
          <a:p>
            <a:pPr marL="0" indent="0">
              <a:buNone/>
            </a:pPr>
            <a:r>
              <a:rPr lang="fr-FR" dirty="0" err="1"/>
              <a:t>Query</a:t>
            </a:r>
            <a:r>
              <a:rPr lang="fr-FR" dirty="0"/>
              <a:t> Expansion</a:t>
            </a:r>
          </a:p>
          <a:p>
            <a:pPr marL="0" indent="0">
              <a:buNone/>
            </a:pPr>
            <a:endParaRPr lang="fr-FR" dirty="0"/>
          </a:p>
          <a:p>
            <a:pPr marL="0" indent="0">
              <a:buNone/>
            </a:pPr>
            <a:r>
              <a:rPr lang="fr-FR" b="1" dirty="0">
                <a:solidFill>
                  <a:srgbClr val="7B47D7"/>
                </a:solidFill>
              </a:rPr>
              <a:t>1. </a:t>
            </a:r>
            <a:r>
              <a:rPr lang="fr-FR" b="1" dirty="0" err="1">
                <a:solidFill>
                  <a:srgbClr val="7B47D7"/>
                </a:solidFill>
              </a:rPr>
              <a:t>With</a:t>
            </a:r>
            <a:r>
              <a:rPr lang="fr-FR" b="1" dirty="0">
                <a:solidFill>
                  <a:srgbClr val="7B47D7"/>
                </a:solidFill>
              </a:rPr>
              <a:t> </a:t>
            </a:r>
            <a:r>
              <a:rPr lang="fr-FR" b="1" dirty="0" err="1">
                <a:solidFill>
                  <a:srgbClr val="7B47D7"/>
                </a:solidFill>
              </a:rPr>
              <a:t>synonyms</a:t>
            </a:r>
            <a:endParaRPr lang="fr-FR" dirty="0"/>
          </a:p>
          <a:p>
            <a:pPr marL="0" indent="0">
              <a:buNone/>
            </a:pPr>
            <a:endParaRPr lang="fr-FR" dirty="0"/>
          </a:p>
          <a:p>
            <a:pPr marL="0" indent="0">
              <a:buNone/>
            </a:pPr>
            <a:r>
              <a:rPr lang="fr-FR" dirty="0"/>
              <a:t>Q : 		automobile</a:t>
            </a:r>
          </a:p>
          <a:p>
            <a:pPr marL="0" indent="0">
              <a:buNone/>
            </a:pPr>
            <a:r>
              <a:rPr lang="fr-FR" dirty="0" err="1"/>
              <a:t>exp</a:t>
            </a:r>
            <a:r>
              <a:rPr lang="fr-FR" dirty="0"/>
              <a:t>(Q) : 	automobile OR car OR </a:t>
            </a:r>
            <a:r>
              <a:rPr lang="fr-FR" dirty="0" err="1"/>
              <a:t>motorcar</a:t>
            </a:r>
            <a:endParaRPr lang="fr-FR" dirty="0"/>
          </a:p>
          <a:p>
            <a:pPr marL="0" indent="0">
              <a:buNone/>
            </a:pPr>
            <a:endParaRPr lang="fr-FR" dirty="0"/>
          </a:p>
          <a:p>
            <a:pPr marL="0" indent="0">
              <a:buNone/>
            </a:pPr>
            <a:r>
              <a:rPr lang="fr-FR" dirty="0" err="1"/>
              <a:t>Increases</a:t>
            </a:r>
            <a:r>
              <a:rPr lang="fr-FR" dirty="0"/>
              <a:t> </a:t>
            </a:r>
            <a:r>
              <a:rPr lang="fr-FR" dirty="0" err="1"/>
              <a:t>recall</a:t>
            </a:r>
            <a:endParaRPr lang="fr-FR" dirty="0"/>
          </a:p>
          <a:p>
            <a:endParaRPr lang="fr-FR" dirty="0"/>
          </a:p>
        </p:txBody>
      </p:sp>
      <p:sp>
        <p:nvSpPr>
          <p:cNvPr id="2" name="Slide Number Placeholder 1"/>
          <p:cNvSpPr>
            <a:spLocks noGrp="1"/>
          </p:cNvSpPr>
          <p:nvPr>
            <p:ph type="sldNum" sz="quarter" idx="12"/>
          </p:nvPr>
        </p:nvSpPr>
        <p:spPr/>
        <p:txBody>
          <a:bodyPr/>
          <a:lstStyle/>
          <a:p>
            <a:fld id="{11AE2524-85F3-7943-952A-B820ED9921EC}" type="slidenum">
              <a:rPr lang="en-US" smtClean="0"/>
              <a:pPr/>
              <a:t>62</a:t>
            </a:fld>
            <a:endParaRPr lang="en-US"/>
          </a:p>
        </p:txBody>
      </p:sp>
    </p:spTree>
    <p:extLst>
      <p:ext uri="{BB962C8B-B14F-4D97-AF65-F5344CB8AC3E}">
        <p14:creationId xmlns:p14="http://schemas.microsoft.com/office/powerpoint/2010/main" val="2223135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Polysemy problem</a:t>
            </a:r>
          </a:p>
        </p:txBody>
      </p:sp>
      <p:sp>
        <p:nvSpPr>
          <p:cNvPr id="27651" name="Rectangle 3"/>
          <p:cNvSpPr>
            <a:spLocks noGrp="1" noChangeArrowheads="1"/>
          </p:cNvSpPr>
          <p:nvPr>
            <p:ph idx="1"/>
          </p:nvPr>
        </p:nvSpPr>
        <p:spPr/>
        <p:txBody>
          <a:bodyPr>
            <a:normAutofit/>
          </a:bodyPr>
          <a:lstStyle/>
          <a:p>
            <a:pPr marL="0" indent="0">
              <a:buNone/>
            </a:pPr>
            <a:r>
              <a:rPr lang="fr-FR" dirty="0">
                <a:solidFill>
                  <a:srgbClr val="000000"/>
                </a:solidFill>
              </a:rPr>
              <a:t>How to </a:t>
            </a:r>
            <a:r>
              <a:rPr lang="fr-FR" dirty="0" err="1">
                <a:solidFill>
                  <a:srgbClr val="000000"/>
                </a:solidFill>
              </a:rPr>
              <a:t>expand</a:t>
            </a:r>
            <a:r>
              <a:rPr lang="fr-FR" dirty="0">
                <a:solidFill>
                  <a:srgbClr val="000000"/>
                </a:solidFill>
              </a:rPr>
              <a:t> 'car' ? </a:t>
            </a:r>
          </a:p>
          <a:p>
            <a:pPr marL="0" indent="0">
              <a:buNone/>
            </a:pPr>
            <a:endParaRPr lang="fr-FR" sz="1700" dirty="0">
              <a:solidFill>
                <a:srgbClr val="000000"/>
              </a:solidFill>
              <a:latin typeface="Lucida Grande" charset="0"/>
            </a:endParaRPr>
          </a:p>
          <a:p>
            <a:pPr marL="0" indent="0">
              <a:buNone/>
            </a:pPr>
            <a:r>
              <a:rPr lang="fr-FR" sz="1700" dirty="0">
                <a:solidFill>
                  <a:srgbClr val="7B47D7"/>
                </a:solidFill>
                <a:latin typeface="Lucida Grande" charset="0"/>
              </a:rPr>
              <a:t>car, auto, automobile, machine, </a:t>
            </a:r>
            <a:r>
              <a:rPr lang="fr-FR" sz="1700" dirty="0" err="1">
                <a:solidFill>
                  <a:srgbClr val="7B47D7"/>
                </a:solidFill>
                <a:latin typeface="Lucida Grande" charset="0"/>
              </a:rPr>
              <a:t>motorcar</a:t>
            </a:r>
            <a:r>
              <a:rPr lang="fr-FR" sz="1700" dirty="0">
                <a:solidFill>
                  <a:srgbClr val="000000"/>
                </a:solidFill>
                <a:latin typeface="Lucida Grande" charset="0"/>
              </a:rPr>
              <a:t> (a </a:t>
            </a:r>
            <a:r>
              <a:rPr lang="fr-FR" sz="1700" dirty="0" err="1">
                <a:solidFill>
                  <a:srgbClr val="000000"/>
                </a:solidFill>
                <a:latin typeface="Lucida Grande" charset="0"/>
              </a:rPr>
              <a:t>motor</a:t>
            </a:r>
            <a:r>
              <a:rPr lang="fr-FR" sz="1700" dirty="0">
                <a:solidFill>
                  <a:srgbClr val="000000"/>
                </a:solidFill>
                <a:latin typeface="Lucida Grande" charset="0"/>
              </a:rPr>
              <a:t> </a:t>
            </a:r>
            <a:r>
              <a:rPr lang="fr-FR" sz="1700" dirty="0" err="1">
                <a:solidFill>
                  <a:srgbClr val="000000"/>
                </a:solidFill>
                <a:latin typeface="Lucida Grande" charset="0"/>
              </a:rPr>
              <a:t>vehicle</a:t>
            </a:r>
            <a:r>
              <a:rPr lang="fr-FR" sz="1700" dirty="0">
                <a:solidFill>
                  <a:srgbClr val="000000"/>
                </a:solidFill>
                <a:latin typeface="Lucida Grande" charset="0"/>
              </a:rPr>
              <a:t> </a:t>
            </a:r>
            <a:r>
              <a:rPr lang="fr-FR" sz="1700" dirty="0" err="1">
                <a:solidFill>
                  <a:srgbClr val="000000"/>
                </a:solidFill>
                <a:latin typeface="Lucida Grande" charset="0"/>
              </a:rPr>
              <a:t>with</a:t>
            </a:r>
            <a:r>
              <a:rPr lang="fr-FR" sz="1700" dirty="0">
                <a:solidFill>
                  <a:srgbClr val="000000"/>
                </a:solidFill>
                <a:latin typeface="Lucida Grande" charset="0"/>
              </a:rPr>
              <a:t> four </a:t>
            </a:r>
            <a:r>
              <a:rPr lang="fr-FR" sz="1700" dirty="0" err="1">
                <a:solidFill>
                  <a:srgbClr val="000000"/>
                </a:solidFill>
                <a:latin typeface="Lucida Grande" charset="0"/>
              </a:rPr>
              <a:t>wheels</a:t>
            </a:r>
            <a:r>
              <a:rPr lang="fr-FR" sz="1700" dirty="0">
                <a:solidFill>
                  <a:srgbClr val="000000"/>
                </a:solidFill>
                <a:latin typeface="Lucida Grande" charset="0"/>
              </a:rPr>
              <a:t>; </a:t>
            </a:r>
            <a:r>
              <a:rPr lang="fr-FR" sz="1700" dirty="0" err="1">
                <a:solidFill>
                  <a:srgbClr val="000000"/>
                </a:solidFill>
                <a:latin typeface="Lucida Grande" charset="0"/>
              </a:rPr>
              <a:t>usually</a:t>
            </a:r>
            <a:r>
              <a:rPr lang="fr-FR" sz="1700" dirty="0">
                <a:solidFill>
                  <a:srgbClr val="000000"/>
                </a:solidFill>
                <a:latin typeface="Lucida Grande" charset="0"/>
              </a:rPr>
              <a:t> </a:t>
            </a:r>
            <a:r>
              <a:rPr lang="fr-FR" sz="1700" dirty="0" err="1">
                <a:solidFill>
                  <a:srgbClr val="000000"/>
                </a:solidFill>
                <a:latin typeface="Lucida Grande" charset="0"/>
              </a:rPr>
              <a:t>propelled</a:t>
            </a:r>
            <a:r>
              <a:rPr lang="fr-FR" sz="1700" dirty="0">
                <a:solidFill>
                  <a:srgbClr val="000000"/>
                </a:solidFill>
                <a:latin typeface="Lucida Grande" charset="0"/>
              </a:rPr>
              <a:t> by an </a:t>
            </a:r>
            <a:r>
              <a:rPr lang="fr-FR" sz="1700" dirty="0" err="1">
                <a:solidFill>
                  <a:srgbClr val="000000"/>
                </a:solidFill>
                <a:latin typeface="Lucida Grande" charset="0"/>
              </a:rPr>
              <a:t>internal</a:t>
            </a:r>
            <a:r>
              <a:rPr lang="fr-FR" sz="1700" dirty="0">
                <a:solidFill>
                  <a:srgbClr val="000000"/>
                </a:solidFill>
                <a:latin typeface="Lucida Grande" charset="0"/>
              </a:rPr>
              <a:t> combustion </a:t>
            </a:r>
            <a:r>
              <a:rPr lang="fr-FR" sz="1700" dirty="0" err="1">
                <a:solidFill>
                  <a:srgbClr val="000000"/>
                </a:solidFill>
                <a:latin typeface="Lucida Grande" charset="0"/>
              </a:rPr>
              <a:t>engine</a:t>
            </a:r>
            <a:r>
              <a:rPr lang="fr-FR" sz="1700" dirty="0">
                <a:solidFill>
                  <a:srgbClr val="000000"/>
                </a:solidFill>
                <a:latin typeface="Lucida Grande" charset="0"/>
              </a:rPr>
              <a:t>) "</a:t>
            </a:r>
            <a:r>
              <a:rPr lang="fr-FR" sz="1700" dirty="0" err="1">
                <a:solidFill>
                  <a:srgbClr val="000000"/>
                </a:solidFill>
                <a:latin typeface="Lucida Grande" charset="0"/>
              </a:rPr>
              <a:t>he</a:t>
            </a:r>
            <a:r>
              <a:rPr lang="fr-FR" sz="1700" dirty="0">
                <a:solidFill>
                  <a:srgbClr val="000000"/>
                </a:solidFill>
                <a:latin typeface="Lucida Grande" charset="0"/>
              </a:rPr>
              <a:t> </a:t>
            </a:r>
            <a:r>
              <a:rPr lang="fr-FR" sz="1700" dirty="0" err="1">
                <a:solidFill>
                  <a:srgbClr val="000000"/>
                </a:solidFill>
                <a:latin typeface="Lucida Grande" charset="0"/>
              </a:rPr>
              <a:t>needs</a:t>
            </a:r>
            <a:r>
              <a:rPr lang="fr-FR" sz="1700" dirty="0">
                <a:solidFill>
                  <a:srgbClr val="000000"/>
                </a:solidFill>
                <a:latin typeface="Lucida Grande" charset="0"/>
              </a:rPr>
              <a:t> a car to </a:t>
            </a:r>
            <a:r>
              <a:rPr lang="fr-FR" sz="1700" dirty="0" err="1">
                <a:solidFill>
                  <a:srgbClr val="000000"/>
                </a:solidFill>
                <a:latin typeface="Lucida Grande" charset="0"/>
              </a:rPr>
              <a:t>get</a:t>
            </a:r>
            <a:r>
              <a:rPr lang="fr-FR" sz="1700" dirty="0">
                <a:solidFill>
                  <a:srgbClr val="000000"/>
                </a:solidFill>
                <a:latin typeface="Lucida Grande" charset="0"/>
              </a:rPr>
              <a:t> to </a:t>
            </a:r>
            <a:r>
              <a:rPr lang="fr-FR" sz="1700" dirty="0" err="1">
                <a:solidFill>
                  <a:srgbClr val="000000"/>
                </a:solidFill>
                <a:latin typeface="Lucida Grande" charset="0"/>
              </a:rPr>
              <a:t>work</a:t>
            </a:r>
            <a:r>
              <a:rPr lang="fr-FR" sz="1700" dirty="0">
                <a:solidFill>
                  <a:srgbClr val="000000"/>
                </a:solidFill>
                <a:latin typeface="Lucida Grande" charset="0"/>
              </a:rPr>
              <a:t>"</a:t>
            </a:r>
          </a:p>
          <a:p>
            <a:pPr marL="0" indent="0">
              <a:buNone/>
            </a:pPr>
            <a:r>
              <a:rPr lang="fr-FR" sz="1700" dirty="0">
                <a:solidFill>
                  <a:srgbClr val="7B47D7"/>
                </a:solidFill>
                <a:latin typeface="Lucida Grande" charset="0"/>
              </a:rPr>
              <a:t>car, </a:t>
            </a:r>
            <a:r>
              <a:rPr lang="fr-FR" sz="1700" dirty="0" err="1">
                <a:solidFill>
                  <a:srgbClr val="7B47D7"/>
                </a:solidFill>
                <a:latin typeface="Lucida Grande" charset="0"/>
              </a:rPr>
              <a:t>railcar</a:t>
            </a:r>
            <a:r>
              <a:rPr lang="fr-FR" sz="1700" dirty="0">
                <a:solidFill>
                  <a:srgbClr val="7B47D7"/>
                </a:solidFill>
                <a:latin typeface="Lucida Grande" charset="0"/>
              </a:rPr>
              <a:t>, </a:t>
            </a:r>
            <a:r>
              <a:rPr lang="fr-FR" sz="1700" dirty="0" err="1">
                <a:solidFill>
                  <a:srgbClr val="7B47D7"/>
                </a:solidFill>
                <a:latin typeface="Lucida Grande" charset="0"/>
              </a:rPr>
              <a:t>railway</a:t>
            </a:r>
            <a:r>
              <a:rPr lang="fr-FR" sz="1700" dirty="0">
                <a:solidFill>
                  <a:srgbClr val="7B47D7"/>
                </a:solidFill>
                <a:latin typeface="Lucida Grande" charset="0"/>
              </a:rPr>
              <a:t> car, </a:t>
            </a:r>
            <a:r>
              <a:rPr lang="fr-FR" sz="1700" dirty="0" err="1">
                <a:solidFill>
                  <a:srgbClr val="7B47D7"/>
                </a:solidFill>
                <a:latin typeface="Lucida Grande" charset="0"/>
              </a:rPr>
              <a:t>railroad</a:t>
            </a:r>
            <a:r>
              <a:rPr lang="fr-FR" sz="1700" dirty="0">
                <a:solidFill>
                  <a:srgbClr val="7B47D7"/>
                </a:solidFill>
                <a:latin typeface="Lucida Grande" charset="0"/>
              </a:rPr>
              <a:t> car</a:t>
            </a:r>
            <a:r>
              <a:rPr lang="fr-FR" sz="1700" dirty="0">
                <a:solidFill>
                  <a:srgbClr val="000000"/>
                </a:solidFill>
                <a:latin typeface="Lucida Grande" charset="0"/>
              </a:rPr>
              <a:t> (a </a:t>
            </a:r>
            <a:r>
              <a:rPr lang="fr-FR" sz="1700" dirty="0" err="1">
                <a:solidFill>
                  <a:srgbClr val="000000"/>
                </a:solidFill>
                <a:latin typeface="Lucida Grande" charset="0"/>
              </a:rPr>
              <a:t>wheeled</a:t>
            </a:r>
            <a:r>
              <a:rPr lang="fr-FR" sz="1700" dirty="0">
                <a:solidFill>
                  <a:srgbClr val="000000"/>
                </a:solidFill>
                <a:latin typeface="Lucida Grande" charset="0"/>
              </a:rPr>
              <a:t> </a:t>
            </a:r>
            <a:r>
              <a:rPr lang="fr-FR" sz="1700" dirty="0" err="1">
                <a:solidFill>
                  <a:srgbClr val="000000"/>
                </a:solidFill>
                <a:latin typeface="Lucida Grande" charset="0"/>
              </a:rPr>
              <a:t>vehicle</a:t>
            </a:r>
            <a:r>
              <a:rPr lang="fr-FR" sz="1700" dirty="0">
                <a:solidFill>
                  <a:srgbClr val="000000"/>
                </a:solidFill>
                <a:latin typeface="Lucida Grande" charset="0"/>
              </a:rPr>
              <a:t> </a:t>
            </a:r>
            <a:r>
              <a:rPr lang="fr-FR" sz="1700" dirty="0" err="1">
                <a:solidFill>
                  <a:srgbClr val="000000"/>
                </a:solidFill>
                <a:latin typeface="Lucida Grande" charset="0"/>
              </a:rPr>
              <a:t>adapted</a:t>
            </a:r>
            <a:r>
              <a:rPr lang="fr-FR" sz="1700" dirty="0">
                <a:solidFill>
                  <a:srgbClr val="000000"/>
                </a:solidFill>
                <a:latin typeface="Lucida Grande" charset="0"/>
              </a:rPr>
              <a:t> to the rails of </a:t>
            </a:r>
            <a:r>
              <a:rPr lang="fr-FR" sz="1700" dirty="0" err="1">
                <a:solidFill>
                  <a:srgbClr val="000000"/>
                </a:solidFill>
                <a:latin typeface="Lucida Grande" charset="0"/>
              </a:rPr>
              <a:t>railroad</a:t>
            </a:r>
            <a:r>
              <a:rPr lang="fr-FR" sz="1700" dirty="0">
                <a:solidFill>
                  <a:srgbClr val="000000"/>
                </a:solidFill>
                <a:latin typeface="Lucida Grande" charset="0"/>
              </a:rPr>
              <a:t>) "</a:t>
            </a:r>
            <a:r>
              <a:rPr lang="fr-FR" sz="1700" dirty="0" err="1">
                <a:solidFill>
                  <a:srgbClr val="000000"/>
                </a:solidFill>
                <a:latin typeface="Lucida Grande" charset="0"/>
              </a:rPr>
              <a:t>three</a:t>
            </a:r>
            <a:r>
              <a:rPr lang="fr-FR" sz="1700" dirty="0">
                <a:solidFill>
                  <a:srgbClr val="000000"/>
                </a:solidFill>
                <a:latin typeface="Lucida Grande" charset="0"/>
              </a:rPr>
              <a:t> cars </a:t>
            </a:r>
            <a:r>
              <a:rPr lang="fr-FR" sz="1700" dirty="0" err="1">
                <a:solidFill>
                  <a:srgbClr val="000000"/>
                </a:solidFill>
                <a:latin typeface="Lucida Grande" charset="0"/>
              </a:rPr>
              <a:t>had</a:t>
            </a:r>
            <a:r>
              <a:rPr lang="fr-FR" sz="1700" dirty="0">
                <a:solidFill>
                  <a:srgbClr val="000000"/>
                </a:solidFill>
                <a:latin typeface="Lucida Grande" charset="0"/>
              </a:rPr>
              <a:t> </a:t>
            </a:r>
            <a:r>
              <a:rPr lang="fr-FR" sz="1700" dirty="0" err="1">
                <a:solidFill>
                  <a:srgbClr val="000000"/>
                </a:solidFill>
                <a:latin typeface="Lucida Grande" charset="0"/>
              </a:rPr>
              <a:t>jumped</a:t>
            </a:r>
            <a:r>
              <a:rPr lang="fr-FR" sz="1700" dirty="0">
                <a:solidFill>
                  <a:srgbClr val="000000"/>
                </a:solidFill>
                <a:latin typeface="Lucida Grande" charset="0"/>
              </a:rPr>
              <a:t> the rails"</a:t>
            </a:r>
          </a:p>
          <a:p>
            <a:pPr marL="0" indent="0">
              <a:buNone/>
            </a:pPr>
            <a:r>
              <a:rPr lang="fr-FR" sz="1700" dirty="0" err="1">
                <a:solidFill>
                  <a:srgbClr val="7B47D7"/>
                </a:solidFill>
                <a:latin typeface="Lucida Grande" charset="0"/>
              </a:rPr>
              <a:t>cable</a:t>
            </a:r>
            <a:r>
              <a:rPr lang="fr-FR" sz="1700" dirty="0">
                <a:solidFill>
                  <a:srgbClr val="7B47D7"/>
                </a:solidFill>
                <a:latin typeface="Lucida Grande" charset="0"/>
              </a:rPr>
              <a:t> car, car</a:t>
            </a:r>
            <a:r>
              <a:rPr lang="fr-FR" sz="1700" dirty="0">
                <a:solidFill>
                  <a:srgbClr val="000000"/>
                </a:solidFill>
                <a:latin typeface="Lucida Grande" charset="0"/>
              </a:rPr>
              <a:t> (a </a:t>
            </a:r>
            <a:r>
              <a:rPr lang="fr-FR" sz="1700" dirty="0" err="1">
                <a:solidFill>
                  <a:srgbClr val="000000"/>
                </a:solidFill>
                <a:latin typeface="Lucida Grande" charset="0"/>
              </a:rPr>
              <a:t>conveyance</a:t>
            </a:r>
            <a:r>
              <a:rPr lang="fr-FR" sz="1700" dirty="0">
                <a:solidFill>
                  <a:srgbClr val="000000"/>
                </a:solidFill>
                <a:latin typeface="Lucida Grande" charset="0"/>
              </a:rPr>
              <a:t> for </a:t>
            </a:r>
            <a:r>
              <a:rPr lang="fr-FR" sz="1700" dirty="0" err="1">
                <a:solidFill>
                  <a:srgbClr val="000000"/>
                </a:solidFill>
                <a:latin typeface="Lucida Grande" charset="0"/>
              </a:rPr>
              <a:t>passengers</a:t>
            </a:r>
            <a:r>
              <a:rPr lang="fr-FR" sz="1700" dirty="0">
                <a:solidFill>
                  <a:srgbClr val="000000"/>
                </a:solidFill>
                <a:latin typeface="Lucida Grande" charset="0"/>
              </a:rPr>
              <a:t> or </a:t>
            </a:r>
            <a:r>
              <a:rPr lang="fr-FR" sz="1700" dirty="0" err="1">
                <a:solidFill>
                  <a:srgbClr val="000000"/>
                </a:solidFill>
                <a:latin typeface="Lucida Grande" charset="0"/>
              </a:rPr>
              <a:t>freight</a:t>
            </a:r>
            <a:r>
              <a:rPr lang="fr-FR" sz="1700" dirty="0">
                <a:solidFill>
                  <a:srgbClr val="000000"/>
                </a:solidFill>
                <a:latin typeface="Lucida Grande" charset="0"/>
              </a:rPr>
              <a:t> on a </a:t>
            </a:r>
            <a:r>
              <a:rPr lang="fr-FR" sz="1700" dirty="0" err="1">
                <a:solidFill>
                  <a:srgbClr val="000000"/>
                </a:solidFill>
                <a:latin typeface="Lucida Grande" charset="0"/>
              </a:rPr>
              <a:t>cable</a:t>
            </a:r>
            <a:r>
              <a:rPr lang="fr-FR" sz="1700" dirty="0">
                <a:solidFill>
                  <a:srgbClr val="000000"/>
                </a:solidFill>
                <a:latin typeface="Lucida Grande" charset="0"/>
              </a:rPr>
              <a:t> </a:t>
            </a:r>
            <a:r>
              <a:rPr lang="fr-FR" sz="1700" dirty="0" err="1">
                <a:solidFill>
                  <a:srgbClr val="000000"/>
                </a:solidFill>
                <a:latin typeface="Lucida Grande" charset="0"/>
              </a:rPr>
              <a:t>railway</a:t>
            </a:r>
            <a:r>
              <a:rPr lang="fr-FR" sz="1700" dirty="0">
                <a:solidFill>
                  <a:srgbClr val="000000"/>
                </a:solidFill>
                <a:latin typeface="Lucida Grande" charset="0"/>
              </a:rPr>
              <a:t>) "</a:t>
            </a:r>
            <a:r>
              <a:rPr lang="fr-FR" sz="1700" dirty="0" err="1">
                <a:solidFill>
                  <a:srgbClr val="000000"/>
                </a:solidFill>
                <a:latin typeface="Lucida Grande" charset="0"/>
              </a:rPr>
              <a:t>they</a:t>
            </a:r>
            <a:r>
              <a:rPr lang="fr-FR" sz="1700" dirty="0">
                <a:solidFill>
                  <a:srgbClr val="000000"/>
                </a:solidFill>
                <a:latin typeface="Lucida Grande" charset="0"/>
              </a:rPr>
              <a:t> </a:t>
            </a:r>
            <a:r>
              <a:rPr lang="fr-FR" sz="1700" dirty="0" err="1">
                <a:solidFill>
                  <a:srgbClr val="000000"/>
                </a:solidFill>
                <a:latin typeface="Lucida Grande" charset="0"/>
              </a:rPr>
              <a:t>took</a:t>
            </a:r>
            <a:r>
              <a:rPr lang="fr-FR" sz="1700" dirty="0">
                <a:solidFill>
                  <a:srgbClr val="000000"/>
                </a:solidFill>
                <a:latin typeface="Lucida Grande" charset="0"/>
              </a:rPr>
              <a:t> a </a:t>
            </a:r>
            <a:r>
              <a:rPr lang="fr-FR" sz="1700" dirty="0" err="1">
                <a:solidFill>
                  <a:srgbClr val="000000"/>
                </a:solidFill>
                <a:latin typeface="Lucida Grande" charset="0"/>
              </a:rPr>
              <a:t>cable</a:t>
            </a:r>
            <a:r>
              <a:rPr lang="fr-FR" sz="1700" dirty="0">
                <a:solidFill>
                  <a:srgbClr val="000000"/>
                </a:solidFill>
                <a:latin typeface="Lucida Grande" charset="0"/>
              </a:rPr>
              <a:t> car to the top of the </a:t>
            </a:r>
            <a:r>
              <a:rPr lang="fr-FR" sz="1700" dirty="0" err="1">
                <a:solidFill>
                  <a:srgbClr val="000000"/>
                </a:solidFill>
                <a:latin typeface="Lucida Grande" charset="0"/>
              </a:rPr>
              <a:t>mountain</a:t>
            </a:r>
            <a:r>
              <a:rPr lang="fr-FR" sz="1700" dirty="0">
                <a:solidFill>
                  <a:srgbClr val="000000"/>
                </a:solidFill>
                <a:latin typeface="Lucida Grande" charset="0"/>
              </a:rPr>
              <a:t>"</a:t>
            </a:r>
          </a:p>
          <a:p>
            <a:pPr marL="0" indent="0">
              <a:buNone/>
            </a:pPr>
            <a:r>
              <a:rPr lang="fr-FR" sz="1700" dirty="0">
                <a:solidFill>
                  <a:srgbClr val="7B47D7"/>
                </a:solidFill>
                <a:latin typeface="Lucida Grande" charset="0"/>
              </a:rPr>
              <a:t>car, gondola</a:t>
            </a:r>
            <a:r>
              <a:rPr lang="fr-FR" sz="1700" dirty="0">
                <a:solidFill>
                  <a:srgbClr val="000000"/>
                </a:solidFill>
                <a:latin typeface="Lucida Grande" charset="0"/>
              </a:rPr>
              <a:t> (the </a:t>
            </a:r>
            <a:r>
              <a:rPr lang="fr-FR" sz="1700" dirty="0" err="1">
                <a:solidFill>
                  <a:srgbClr val="000000"/>
                </a:solidFill>
                <a:latin typeface="Lucida Grande" charset="0"/>
              </a:rPr>
              <a:t>compartment</a:t>
            </a:r>
            <a:r>
              <a:rPr lang="fr-FR" sz="1700" dirty="0">
                <a:solidFill>
                  <a:srgbClr val="000000"/>
                </a:solidFill>
                <a:latin typeface="Lucida Grande" charset="0"/>
              </a:rPr>
              <a:t> </a:t>
            </a:r>
            <a:r>
              <a:rPr lang="fr-FR" sz="1700" dirty="0" err="1">
                <a:solidFill>
                  <a:srgbClr val="000000"/>
                </a:solidFill>
                <a:latin typeface="Lucida Grande" charset="0"/>
              </a:rPr>
              <a:t>that</a:t>
            </a:r>
            <a:r>
              <a:rPr lang="fr-FR" sz="1700" dirty="0">
                <a:solidFill>
                  <a:srgbClr val="000000"/>
                </a:solidFill>
                <a:latin typeface="Lucida Grande" charset="0"/>
              </a:rPr>
              <a:t> </a:t>
            </a:r>
            <a:r>
              <a:rPr lang="fr-FR" sz="1700" dirty="0" err="1">
                <a:solidFill>
                  <a:srgbClr val="000000"/>
                </a:solidFill>
                <a:latin typeface="Lucida Grande" charset="0"/>
              </a:rPr>
              <a:t>is</a:t>
            </a:r>
            <a:r>
              <a:rPr lang="fr-FR" sz="1700" dirty="0">
                <a:solidFill>
                  <a:srgbClr val="000000"/>
                </a:solidFill>
                <a:latin typeface="Lucida Grande" charset="0"/>
              </a:rPr>
              <a:t> </a:t>
            </a:r>
            <a:r>
              <a:rPr lang="fr-FR" sz="1700" dirty="0" err="1">
                <a:solidFill>
                  <a:srgbClr val="000000"/>
                </a:solidFill>
                <a:latin typeface="Lucida Grande" charset="0"/>
              </a:rPr>
              <a:t>suspended</a:t>
            </a:r>
            <a:r>
              <a:rPr lang="fr-FR" sz="1700" dirty="0">
                <a:solidFill>
                  <a:srgbClr val="000000"/>
                </a:solidFill>
                <a:latin typeface="Lucida Grande" charset="0"/>
              </a:rPr>
              <a:t> </a:t>
            </a:r>
            <a:r>
              <a:rPr lang="fr-FR" sz="1700" dirty="0" err="1">
                <a:solidFill>
                  <a:srgbClr val="000000"/>
                </a:solidFill>
                <a:latin typeface="Lucida Grande" charset="0"/>
              </a:rPr>
              <a:t>from</a:t>
            </a:r>
            <a:r>
              <a:rPr lang="fr-FR" sz="1700" dirty="0">
                <a:solidFill>
                  <a:srgbClr val="000000"/>
                </a:solidFill>
                <a:latin typeface="Lucida Grande" charset="0"/>
              </a:rPr>
              <a:t> an </a:t>
            </a:r>
            <a:r>
              <a:rPr lang="fr-FR" sz="1700" dirty="0" err="1">
                <a:solidFill>
                  <a:srgbClr val="000000"/>
                </a:solidFill>
                <a:latin typeface="Lucida Grande" charset="0"/>
              </a:rPr>
              <a:t>airship</a:t>
            </a:r>
            <a:r>
              <a:rPr lang="fr-FR" sz="1700" dirty="0">
                <a:solidFill>
                  <a:srgbClr val="000000"/>
                </a:solidFill>
                <a:latin typeface="Lucida Grande" charset="0"/>
              </a:rPr>
              <a:t> and </a:t>
            </a:r>
            <a:r>
              <a:rPr lang="fr-FR" sz="1700" dirty="0" err="1">
                <a:solidFill>
                  <a:srgbClr val="000000"/>
                </a:solidFill>
                <a:latin typeface="Lucida Grande" charset="0"/>
              </a:rPr>
              <a:t>that</a:t>
            </a:r>
            <a:r>
              <a:rPr lang="fr-FR" sz="1700" dirty="0">
                <a:solidFill>
                  <a:srgbClr val="000000"/>
                </a:solidFill>
                <a:latin typeface="Lucida Grande" charset="0"/>
              </a:rPr>
              <a:t> carries personnel and the cargo and the power plant)</a:t>
            </a:r>
          </a:p>
          <a:p>
            <a:pPr marL="0" indent="0">
              <a:buNone/>
            </a:pPr>
            <a:r>
              <a:rPr lang="fr-FR" sz="1700" dirty="0">
                <a:solidFill>
                  <a:srgbClr val="7B47D7"/>
                </a:solidFill>
                <a:latin typeface="Lucida Grande" charset="0"/>
              </a:rPr>
              <a:t>car, </a:t>
            </a:r>
            <a:r>
              <a:rPr lang="fr-FR" sz="1700" dirty="0" err="1">
                <a:solidFill>
                  <a:srgbClr val="7B47D7"/>
                </a:solidFill>
                <a:latin typeface="Lucida Grande" charset="0"/>
              </a:rPr>
              <a:t>elevator</a:t>
            </a:r>
            <a:r>
              <a:rPr lang="fr-FR" sz="1700" dirty="0">
                <a:solidFill>
                  <a:srgbClr val="7B47D7"/>
                </a:solidFill>
                <a:latin typeface="Lucida Grande" charset="0"/>
              </a:rPr>
              <a:t> car</a:t>
            </a:r>
            <a:r>
              <a:rPr lang="fr-FR" sz="1700" dirty="0">
                <a:solidFill>
                  <a:srgbClr val="000000"/>
                </a:solidFill>
                <a:latin typeface="Lucida Grande" charset="0"/>
              </a:rPr>
              <a:t> (</a:t>
            </a:r>
            <a:r>
              <a:rPr lang="fr-FR" sz="1700" dirty="0" err="1">
                <a:solidFill>
                  <a:srgbClr val="000000"/>
                </a:solidFill>
                <a:latin typeface="Lucida Grande" charset="0"/>
              </a:rPr>
              <a:t>where</a:t>
            </a:r>
            <a:r>
              <a:rPr lang="fr-FR" sz="1700" dirty="0">
                <a:solidFill>
                  <a:srgbClr val="000000"/>
                </a:solidFill>
                <a:latin typeface="Lucida Grande" charset="0"/>
              </a:rPr>
              <a:t> </a:t>
            </a:r>
            <a:r>
              <a:rPr lang="fr-FR" sz="1700" dirty="0" err="1">
                <a:solidFill>
                  <a:srgbClr val="000000"/>
                </a:solidFill>
                <a:latin typeface="Lucida Grande" charset="0"/>
              </a:rPr>
              <a:t>passengers</a:t>
            </a:r>
            <a:r>
              <a:rPr lang="fr-FR" sz="1700" dirty="0">
                <a:solidFill>
                  <a:srgbClr val="000000"/>
                </a:solidFill>
                <a:latin typeface="Lucida Grande" charset="0"/>
              </a:rPr>
              <a:t> ride up and down) "the car </a:t>
            </a:r>
            <a:r>
              <a:rPr lang="fr-FR" sz="1700" dirty="0" err="1">
                <a:solidFill>
                  <a:srgbClr val="000000"/>
                </a:solidFill>
                <a:latin typeface="Lucida Grande" charset="0"/>
              </a:rPr>
              <a:t>was</a:t>
            </a:r>
            <a:r>
              <a:rPr lang="fr-FR" sz="1700" dirty="0">
                <a:solidFill>
                  <a:srgbClr val="000000"/>
                </a:solidFill>
                <a:latin typeface="Lucida Grande" charset="0"/>
              </a:rPr>
              <a:t> on the top </a:t>
            </a:r>
            <a:r>
              <a:rPr lang="fr-FR" sz="1700" dirty="0" err="1">
                <a:solidFill>
                  <a:srgbClr val="000000"/>
                </a:solidFill>
                <a:latin typeface="Lucida Grande" charset="0"/>
              </a:rPr>
              <a:t>floor</a:t>
            </a:r>
            <a:r>
              <a:rPr lang="fr-FR" sz="1700" dirty="0">
                <a:solidFill>
                  <a:srgbClr val="000000"/>
                </a:solidFill>
                <a:latin typeface="Lucida Grande" charset="0"/>
              </a:rPr>
              <a:t>"</a:t>
            </a:r>
          </a:p>
          <a:p>
            <a:pPr marL="0" indent="0">
              <a:buNone/>
            </a:pPr>
            <a:endParaRPr lang="fr-FR" sz="1700" dirty="0">
              <a:solidFill>
                <a:srgbClr val="000000"/>
              </a:solidFill>
              <a:latin typeface="Lucida Grande" charset="0"/>
            </a:endParaRPr>
          </a:p>
          <a:p>
            <a:pPr marL="0" indent="0">
              <a:buNone/>
            </a:pPr>
            <a:r>
              <a:rPr lang="fr-FR" dirty="0"/>
              <a:t>==&gt; interactive interfaces</a:t>
            </a:r>
          </a:p>
        </p:txBody>
      </p:sp>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2" name="Slide Number Placeholder 1"/>
          <p:cNvSpPr>
            <a:spLocks noGrp="1"/>
          </p:cNvSpPr>
          <p:nvPr>
            <p:ph type="sldNum" sz="quarter" idx="12"/>
          </p:nvPr>
        </p:nvSpPr>
        <p:spPr/>
        <p:txBody>
          <a:bodyPr/>
          <a:lstStyle/>
          <a:p>
            <a:fld id="{11AE2524-85F3-7943-952A-B820ED9921EC}" type="slidenum">
              <a:rPr lang="en-US" smtClean="0"/>
              <a:pPr/>
              <a:t>63</a:t>
            </a:fld>
            <a:endParaRPr lang="en-US"/>
          </a:p>
        </p:txBody>
      </p:sp>
    </p:spTree>
    <p:extLst>
      <p:ext uri="{BB962C8B-B14F-4D97-AF65-F5344CB8AC3E}">
        <p14:creationId xmlns:p14="http://schemas.microsoft.com/office/powerpoint/2010/main" val="1081391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28674" name="Rectangle 2"/>
          <p:cNvSpPr>
            <a:spLocks noGrp="1" noChangeArrowheads="1"/>
          </p:cNvSpPr>
          <p:nvPr>
            <p:ph type="title"/>
          </p:nvPr>
        </p:nvSpPr>
        <p:spPr/>
        <p:txBody>
          <a:bodyPr/>
          <a:lstStyle/>
          <a:p>
            <a:endParaRPr lang="en-US"/>
          </a:p>
        </p:txBody>
      </p:sp>
      <p:sp>
        <p:nvSpPr>
          <p:cNvPr id="28675" name="Rectangle 3"/>
          <p:cNvSpPr>
            <a:spLocks noGrp="1" noChangeArrowheads="1"/>
          </p:cNvSpPr>
          <p:nvPr>
            <p:ph type="body" idx="1"/>
          </p:nvPr>
        </p:nvSpPr>
        <p:spPr/>
        <p:txBody>
          <a:bodyPr>
            <a:normAutofit fontScale="92500"/>
          </a:bodyPr>
          <a:lstStyle/>
          <a:p>
            <a:pPr marL="381000" indent="-381000">
              <a:buNone/>
            </a:pPr>
            <a:r>
              <a:rPr lang="fr-FR" b="1" dirty="0">
                <a:solidFill>
                  <a:srgbClr val="7B47D7"/>
                </a:solidFill>
              </a:rPr>
              <a:t>2. </a:t>
            </a:r>
            <a:r>
              <a:rPr lang="fr-FR" b="1" dirty="0" err="1">
                <a:solidFill>
                  <a:srgbClr val="7B47D7"/>
                </a:solidFill>
              </a:rPr>
              <a:t>With</a:t>
            </a:r>
            <a:r>
              <a:rPr lang="fr-FR" b="1" dirty="0">
                <a:solidFill>
                  <a:srgbClr val="7B47D7"/>
                </a:solidFill>
              </a:rPr>
              <a:t> </a:t>
            </a:r>
            <a:r>
              <a:rPr lang="fr-FR" b="1" dirty="0" err="1">
                <a:solidFill>
                  <a:srgbClr val="7B47D7"/>
                </a:solidFill>
              </a:rPr>
              <a:t>hyponyms</a:t>
            </a:r>
            <a:endParaRPr lang="fr-FR" b="1" dirty="0">
              <a:solidFill>
                <a:srgbClr val="7B47D7"/>
              </a:solidFill>
            </a:endParaRPr>
          </a:p>
          <a:p>
            <a:pPr marL="381000" indent="-381000">
              <a:buNone/>
            </a:pPr>
            <a:endParaRPr lang="fr-FR" b="1" dirty="0">
              <a:solidFill>
                <a:srgbClr val="7B47D7"/>
              </a:solidFill>
            </a:endParaRPr>
          </a:p>
          <a:p>
            <a:pPr marL="381000" indent="-381000">
              <a:buNone/>
            </a:pPr>
            <a:r>
              <a:rPr lang="fr-FR" dirty="0"/>
              <a:t>a) </a:t>
            </a:r>
            <a:r>
              <a:rPr lang="fr-FR" dirty="0" err="1"/>
              <a:t>increase</a:t>
            </a:r>
            <a:r>
              <a:rPr lang="fr-FR" dirty="0"/>
              <a:t> </a:t>
            </a:r>
            <a:r>
              <a:rPr lang="fr-FR" dirty="0" err="1"/>
              <a:t>recall</a:t>
            </a:r>
            <a:endParaRPr lang="fr-FR" dirty="0"/>
          </a:p>
          <a:p>
            <a:pPr marL="381000" indent="-381000">
              <a:buNone/>
            </a:pPr>
            <a:r>
              <a:rPr lang="fr-FR" dirty="0"/>
              <a:t>Q </a:t>
            </a:r>
            <a:r>
              <a:rPr lang="fr-FR" dirty="0">
                <a:sym typeface="Symbol" charset="0"/>
              </a:rPr>
              <a:t></a:t>
            </a:r>
            <a:r>
              <a:rPr lang="fr-FR" dirty="0"/>
              <a:t> Q OR hypo</a:t>
            </a:r>
            <a:r>
              <a:rPr lang="fr-FR" baseline="-25000" dirty="0"/>
              <a:t>1</a:t>
            </a:r>
            <a:r>
              <a:rPr lang="fr-FR" dirty="0"/>
              <a:t> OR hypo</a:t>
            </a:r>
            <a:r>
              <a:rPr lang="fr-FR" baseline="-25000" dirty="0"/>
              <a:t>2</a:t>
            </a:r>
            <a:r>
              <a:rPr lang="fr-FR" dirty="0"/>
              <a:t> OR ...</a:t>
            </a:r>
          </a:p>
          <a:p>
            <a:pPr marL="381000" indent="-381000">
              <a:buNone/>
            </a:pPr>
            <a:r>
              <a:rPr lang="fr-FR" dirty="0">
                <a:solidFill>
                  <a:srgbClr val="7B47D7"/>
                </a:solidFill>
              </a:rPr>
              <a:t>car</a:t>
            </a:r>
            <a:r>
              <a:rPr lang="fr-FR" dirty="0"/>
              <a:t> </a:t>
            </a:r>
            <a:r>
              <a:rPr lang="fr-FR" dirty="0">
                <a:sym typeface="Symbol" charset="0"/>
              </a:rPr>
              <a:t></a:t>
            </a:r>
            <a:r>
              <a:rPr lang="fr-FR" dirty="0"/>
              <a:t> </a:t>
            </a:r>
            <a:r>
              <a:rPr lang="fr-FR" dirty="0">
                <a:solidFill>
                  <a:srgbClr val="7B47D7"/>
                </a:solidFill>
              </a:rPr>
              <a:t>car</a:t>
            </a:r>
            <a:r>
              <a:rPr lang="fr-FR" dirty="0"/>
              <a:t> OR </a:t>
            </a:r>
            <a:r>
              <a:rPr lang="fr-FR" dirty="0">
                <a:solidFill>
                  <a:srgbClr val="7B47D7"/>
                </a:solidFill>
              </a:rPr>
              <a:t>ambulance</a:t>
            </a:r>
            <a:r>
              <a:rPr lang="fr-FR" dirty="0"/>
              <a:t> OR </a:t>
            </a:r>
            <a:r>
              <a:rPr lang="fr-FR" dirty="0" err="1">
                <a:solidFill>
                  <a:srgbClr val="7B47D7"/>
                </a:solidFill>
              </a:rPr>
              <a:t>beach</a:t>
            </a:r>
            <a:r>
              <a:rPr lang="fr-FR" dirty="0">
                <a:solidFill>
                  <a:srgbClr val="7B47D7"/>
                </a:solidFill>
              </a:rPr>
              <a:t> wagon </a:t>
            </a:r>
            <a:r>
              <a:rPr lang="fr-FR" dirty="0"/>
              <a:t>OR </a:t>
            </a:r>
            <a:r>
              <a:rPr lang="fr-FR" dirty="0">
                <a:solidFill>
                  <a:srgbClr val="7B47D7"/>
                </a:solidFill>
              </a:rPr>
              <a:t>compact</a:t>
            </a:r>
            <a:r>
              <a:rPr lang="fr-FR" dirty="0"/>
              <a:t> OR </a:t>
            </a:r>
            <a:r>
              <a:rPr lang="fr-FR" dirty="0">
                <a:solidFill>
                  <a:srgbClr val="7B47D7"/>
                </a:solidFill>
              </a:rPr>
              <a:t>convertible</a:t>
            </a:r>
            <a:r>
              <a:rPr lang="fr-FR" dirty="0"/>
              <a:t> OR </a:t>
            </a:r>
            <a:r>
              <a:rPr lang="fr-FR" dirty="0">
                <a:solidFill>
                  <a:srgbClr val="7B47D7"/>
                </a:solidFill>
              </a:rPr>
              <a:t>coupe</a:t>
            </a:r>
            <a:r>
              <a:rPr lang="fr-FR" dirty="0"/>
              <a:t> OR </a:t>
            </a:r>
            <a:r>
              <a:rPr lang="fr-FR" dirty="0">
                <a:solidFill>
                  <a:srgbClr val="7B47D7"/>
                </a:solidFill>
              </a:rPr>
              <a:t>cruiser</a:t>
            </a:r>
            <a:r>
              <a:rPr lang="fr-FR" dirty="0"/>
              <a:t> ...</a:t>
            </a:r>
          </a:p>
          <a:p>
            <a:pPr marL="381000" indent="-381000">
              <a:buNone/>
            </a:pPr>
            <a:endParaRPr lang="fr-FR" dirty="0"/>
          </a:p>
          <a:p>
            <a:pPr marL="381000" indent="-381000">
              <a:buNone/>
            </a:pPr>
            <a:r>
              <a:rPr lang="fr-FR" dirty="0"/>
              <a:t>b) </a:t>
            </a:r>
            <a:r>
              <a:rPr lang="fr-FR" dirty="0" err="1"/>
              <a:t>specification</a:t>
            </a:r>
            <a:r>
              <a:rPr lang="fr-FR" dirty="0"/>
              <a:t> (if </a:t>
            </a:r>
            <a:r>
              <a:rPr lang="fr-FR" dirty="0" err="1"/>
              <a:t>too</a:t>
            </a:r>
            <a:r>
              <a:rPr lang="fr-FR" dirty="0"/>
              <a:t> </a:t>
            </a:r>
            <a:r>
              <a:rPr lang="fr-FR" dirty="0" err="1"/>
              <a:t>many</a:t>
            </a:r>
            <a:r>
              <a:rPr lang="fr-FR" dirty="0"/>
              <a:t> </a:t>
            </a:r>
            <a:r>
              <a:rPr lang="fr-FR" dirty="0" err="1"/>
              <a:t>answers</a:t>
            </a:r>
            <a:r>
              <a:rPr lang="fr-FR" dirty="0"/>
              <a:t>)</a:t>
            </a:r>
          </a:p>
          <a:p>
            <a:pPr marL="381000" indent="-381000">
              <a:buNone/>
            </a:pPr>
            <a:r>
              <a:rPr lang="fr-FR" dirty="0"/>
              <a:t>Q </a:t>
            </a:r>
            <a:r>
              <a:rPr lang="fr-FR" dirty="0">
                <a:sym typeface="Symbol" charset="0"/>
              </a:rPr>
              <a:t></a:t>
            </a:r>
            <a:r>
              <a:rPr lang="fr-FR" dirty="0"/>
              <a:t> one select </a:t>
            </a:r>
            <a:r>
              <a:rPr lang="fr-FR" dirty="0" err="1"/>
              <a:t>hyponym</a:t>
            </a:r>
            <a:r>
              <a:rPr lang="fr-FR" dirty="0"/>
              <a:t> of Q</a:t>
            </a:r>
            <a:r>
              <a:rPr lang="fr-FR" sz="1800" dirty="0"/>
              <a:t> </a:t>
            </a:r>
          </a:p>
          <a:p>
            <a:pPr marL="381000" indent="-381000">
              <a:buNone/>
            </a:pPr>
            <a:r>
              <a:rPr lang="fr-FR" sz="1800" dirty="0">
                <a:solidFill>
                  <a:srgbClr val="7B47D7"/>
                </a:solidFill>
              </a:rPr>
              <a:t>car</a:t>
            </a:r>
            <a:r>
              <a:rPr lang="fr-FR" sz="1800" dirty="0"/>
              <a:t> </a:t>
            </a:r>
            <a:r>
              <a:rPr lang="fr-FR" dirty="0">
                <a:sym typeface="Symbol" charset="0"/>
              </a:rPr>
              <a:t></a:t>
            </a:r>
            <a:r>
              <a:rPr lang="fr-FR" sz="1800" dirty="0"/>
              <a:t> </a:t>
            </a:r>
            <a:r>
              <a:rPr lang="fr-FR" sz="1800" dirty="0" err="1">
                <a:solidFill>
                  <a:srgbClr val="7B47D7"/>
                </a:solidFill>
              </a:rPr>
              <a:t>electric</a:t>
            </a:r>
            <a:r>
              <a:rPr lang="fr-FR" sz="1800" dirty="0">
                <a:solidFill>
                  <a:srgbClr val="7B47D7"/>
                </a:solidFill>
              </a:rPr>
              <a:t> car</a:t>
            </a:r>
          </a:p>
          <a:p>
            <a:pPr marL="381000" indent="-381000">
              <a:buNone/>
            </a:pPr>
            <a:endParaRPr lang="fr-FR" sz="1800" dirty="0">
              <a:solidFill>
                <a:srgbClr val="7B47D7"/>
              </a:solidFill>
            </a:endParaRPr>
          </a:p>
          <a:p>
            <a:pPr marL="381000" indent="-381000">
              <a:buNone/>
            </a:pPr>
            <a:r>
              <a:rPr lang="fr-FR" sz="1800" dirty="0"/>
              <a:t>[</a:t>
            </a:r>
            <a:r>
              <a:rPr lang="fr-FR" sz="1800" dirty="0" err="1"/>
              <a:t>requires</a:t>
            </a:r>
            <a:r>
              <a:rPr lang="fr-FR" sz="1800" dirty="0"/>
              <a:t> user interaction]</a:t>
            </a:r>
            <a:endParaRPr lang="fr-FR" b="1" dirty="0">
              <a:solidFill>
                <a:srgbClr val="7B47D7"/>
              </a:solidFill>
            </a:endParaRPr>
          </a:p>
          <a:p>
            <a:pPr marL="381000" indent="-381000">
              <a:buFont typeface="Times" charset="0"/>
              <a:buAutoNum type="arabicPeriod"/>
            </a:pPr>
            <a:endParaRPr lang="fr-FR" b="1" dirty="0">
              <a:solidFill>
                <a:srgbClr val="7B47D7"/>
              </a:solidFill>
            </a:endParaRPr>
          </a:p>
          <a:p>
            <a:pPr marL="381000" indent="-381000">
              <a:buNone/>
            </a:pPr>
            <a:endParaRPr lang="fr-FR" b="1" dirty="0">
              <a:solidFill>
                <a:srgbClr val="7B47D7"/>
              </a:solidFill>
            </a:endParaRPr>
          </a:p>
        </p:txBody>
      </p:sp>
      <p:sp>
        <p:nvSpPr>
          <p:cNvPr id="2" name="Slide Number Placeholder 1"/>
          <p:cNvSpPr>
            <a:spLocks noGrp="1"/>
          </p:cNvSpPr>
          <p:nvPr>
            <p:ph type="sldNum" sz="quarter" idx="12"/>
          </p:nvPr>
        </p:nvSpPr>
        <p:spPr/>
        <p:txBody>
          <a:bodyPr/>
          <a:lstStyle/>
          <a:p>
            <a:fld id="{11AE2524-85F3-7943-952A-B820ED9921EC}" type="slidenum">
              <a:rPr lang="en-US" smtClean="0"/>
              <a:pPr/>
              <a:t>64</a:t>
            </a:fld>
            <a:endParaRPr lang="en-US"/>
          </a:p>
        </p:txBody>
      </p:sp>
    </p:spTree>
    <p:extLst>
      <p:ext uri="{BB962C8B-B14F-4D97-AF65-F5344CB8AC3E}">
        <p14:creationId xmlns:p14="http://schemas.microsoft.com/office/powerpoint/2010/main" val="3004236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CH"/>
              <a:t>G. Falquet - 2015</a:t>
            </a:r>
            <a:endParaRPr lang="en-US">
              <a:latin typeface="Times New Roman" charset="0"/>
            </a:endParaRPr>
          </a:p>
        </p:txBody>
      </p:sp>
      <p:sp>
        <p:nvSpPr>
          <p:cNvPr id="5" name="Footer Placeholder 4"/>
          <p:cNvSpPr>
            <a:spLocks noGrp="1"/>
          </p:cNvSpPr>
          <p:nvPr>
            <p:ph type="ftr" sz="quarter" idx="11"/>
          </p:nvPr>
        </p:nvSpPr>
        <p:spPr/>
        <p:txBody>
          <a:bodyPr/>
          <a:lstStyle/>
          <a:p>
            <a:r>
              <a:rPr lang="en-US"/>
              <a:t>WordNet</a:t>
            </a:r>
          </a:p>
        </p:txBody>
      </p:sp>
      <p:sp>
        <p:nvSpPr>
          <p:cNvPr id="23554" name="Rectangle 2"/>
          <p:cNvSpPr>
            <a:spLocks noGrp="1" noChangeArrowheads="1"/>
          </p:cNvSpPr>
          <p:nvPr>
            <p:ph type="title"/>
          </p:nvPr>
        </p:nvSpPr>
        <p:spPr/>
        <p:txBody>
          <a:bodyPr/>
          <a:lstStyle/>
          <a:p>
            <a:r>
              <a:rPr lang="fr-FR" dirty="0"/>
              <a:t>Critique of </a:t>
            </a:r>
            <a:r>
              <a:rPr lang="fr-FR" dirty="0" err="1"/>
              <a:t>WordNet</a:t>
            </a:r>
            <a:r>
              <a:rPr lang="fr-FR" dirty="0"/>
              <a:t> by D. </a:t>
            </a:r>
            <a:r>
              <a:rPr lang="fr-FR" dirty="0" err="1"/>
              <a:t>Lenat</a:t>
            </a:r>
            <a:r>
              <a:rPr lang="fr-FR" dirty="0"/>
              <a:t> (</a:t>
            </a:r>
            <a:r>
              <a:rPr lang="fr-FR" dirty="0" err="1"/>
              <a:t>CyC</a:t>
            </a:r>
            <a:r>
              <a:rPr lang="fr-FR" dirty="0"/>
              <a:t>)</a:t>
            </a:r>
          </a:p>
        </p:txBody>
      </p:sp>
      <p:sp>
        <p:nvSpPr>
          <p:cNvPr id="23555" name="Rectangle 3"/>
          <p:cNvSpPr>
            <a:spLocks noGrp="1" noChangeArrowheads="1"/>
          </p:cNvSpPr>
          <p:nvPr>
            <p:ph type="body" idx="1"/>
          </p:nvPr>
        </p:nvSpPr>
        <p:spPr>
          <a:xfrm>
            <a:off x="1136073" y="1690688"/>
            <a:ext cx="8922327" cy="4481512"/>
          </a:xfrm>
        </p:spPr>
        <p:txBody>
          <a:bodyPr/>
          <a:lstStyle/>
          <a:p>
            <a:r>
              <a:rPr lang="fr-FR" dirty="0" err="1"/>
              <a:t>Too</a:t>
            </a:r>
            <a:r>
              <a:rPr lang="fr-FR" dirty="0"/>
              <a:t> few </a:t>
            </a:r>
            <a:r>
              <a:rPr lang="fr-FR" dirty="0" err="1"/>
              <a:t>semantic</a:t>
            </a:r>
            <a:r>
              <a:rPr lang="fr-FR" dirty="0"/>
              <a:t> relations</a:t>
            </a:r>
          </a:p>
          <a:p>
            <a:pPr marL="482600" lvl="1" indent="-4763">
              <a:buNone/>
            </a:pPr>
            <a:r>
              <a:rPr lang="fr-FR" dirty="0" err="1"/>
              <a:t>thousands</a:t>
            </a:r>
            <a:r>
              <a:rPr lang="fr-FR" dirty="0"/>
              <a:t> in  </a:t>
            </a:r>
            <a:r>
              <a:rPr lang="fr-FR" dirty="0" err="1"/>
              <a:t>CyC</a:t>
            </a:r>
            <a:r>
              <a:rPr lang="fr-FR" dirty="0"/>
              <a:t>, 6 dans WN</a:t>
            </a:r>
          </a:p>
          <a:p>
            <a:pPr marL="482600" lvl="1" indent="-4763">
              <a:buNone/>
            </a:pPr>
            <a:r>
              <a:rPr lang="fr-FR" dirty="0" err="1"/>
              <a:t>inCyC</a:t>
            </a:r>
            <a:r>
              <a:rPr lang="fr-FR" dirty="0"/>
              <a:t> : no. </a:t>
            </a:r>
            <a:r>
              <a:rPr lang="fr-FR" dirty="0" err="1"/>
              <a:t>rel</a:t>
            </a:r>
            <a:r>
              <a:rPr lang="fr-FR" dirty="0"/>
              <a:t> type ~= no. concepts/10</a:t>
            </a:r>
          </a:p>
          <a:p>
            <a:pPr marL="482600" lvl="1" indent="-4763"/>
            <a:endParaRPr lang="fr-FR" dirty="0"/>
          </a:p>
          <a:p>
            <a:r>
              <a:rPr lang="fr-FR" dirty="0"/>
              <a:t>A </a:t>
            </a:r>
            <a:r>
              <a:rPr lang="fr-FR" dirty="0" err="1"/>
              <a:t>richer</a:t>
            </a:r>
            <a:r>
              <a:rPr lang="fr-FR" dirty="0"/>
              <a:t> </a:t>
            </a:r>
            <a:r>
              <a:rPr lang="fr-FR" dirty="0" err="1"/>
              <a:t>knowledge</a:t>
            </a:r>
            <a:r>
              <a:rPr lang="fr-FR" dirty="0"/>
              <a:t> base </a:t>
            </a:r>
            <a:r>
              <a:rPr lang="fr-FR" dirty="0" err="1"/>
              <a:t>is</a:t>
            </a:r>
            <a:r>
              <a:rPr lang="fr-FR" dirty="0"/>
              <a:t> </a:t>
            </a:r>
            <a:r>
              <a:rPr lang="fr-FR" dirty="0" err="1"/>
              <a:t>required</a:t>
            </a:r>
            <a:r>
              <a:rPr lang="fr-FR" dirty="0"/>
              <a:t> for </a:t>
            </a:r>
            <a:r>
              <a:rPr lang="fr-FR" dirty="0" err="1"/>
              <a:t>true</a:t>
            </a:r>
            <a:r>
              <a:rPr lang="fr-FR" dirty="0"/>
              <a:t> </a:t>
            </a:r>
            <a:r>
              <a:rPr lang="fr-FR" dirty="0" err="1"/>
              <a:t>contextual</a:t>
            </a:r>
            <a:r>
              <a:rPr lang="fr-FR" dirty="0"/>
              <a:t> </a:t>
            </a:r>
            <a:r>
              <a:rPr lang="fr-FR" dirty="0" err="1"/>
              <a:t>disambiguation</a:t>
            </a:r>
            <a:endParaRPr lang="fr-FR" dirty="0"/>
          </a:p>
          <a:p>
            <a:pPr marL="482600" lvl="1" indent="-4763">
              <a:buNone/>
            </a:pPr>
            <a:r>
              <a:rPr lang="fr-FR" dirty="0"/>
              <a:t>"The </a:t>
            </a:r>
            <a:r>
              <a:rPr lang="fr-FR" dirty="0">
                <a:solidFill>
                  <a:srgbClr val="FF0000"/>
                </a:solidFill>
              </a:rPr>
              <a:t>police</a:t>
            </a:r>
            <a:r>
              <a:rPr lang="fr-FR" dirty="0"/>
              <a:t> </a:t>
            </a:r>
            <a:r>
              <a:rPr lang="fr-FR" dirty="0" err="1"/>
              <a:t>arrested</a:t>
            </a:r>
            <a:r>
              <a:rPr lang="fr-FR" dirty="0"/>
              <a:t> the </a:t>
            </a:r>
            <a:r>
              <a:rPr lang="fr-FR" dirty="0" err="1"/>
              <a:t>demonstrators</a:t>
            </a:r>
            <a:r>
              <a:rPr lang="fr-FR" dirty="0"/>
              <a:t> </a:t>
            </a:r>
            <a:r>
              <a:rPr lang="fr-FR" dirty="0" err="1"/>
              <a:t>because</a:t>
            </a:r>
            <a:r>
              <a:rPr lang="fr-FR" dirty="0"/>
              <a:t> </a:t>
            </a:r>
            <a:r>
              <a:rPr lang="fr-FR" dirty="0" err="1">
                <a:solidFill>
                  <a:srgbClr val="FF0000"/>
                </a:solidFill>
              </a:rPr>
              <a:t>they</a:t>
            </a:r>
            <a:r>
              <a:rPr lang="fr-FR" dirty="0">
                <a:solidFill>
                  <a:srgbClr val="FF0000"/>
                </a:solidFill>
              </a:rPr>
              <a:t> </a:t>
            </a:r>
            <a:r>
              <a:rPr lang="fr-FR" dirty="0" err="1"/>
              <a:t>feared</a:t>
            </a:r>
            <a:r>
              <a:rPr lang="fr-FR" dirty="0"/>
              <a:t> violence"</a:t>
            </a:r>
          </a:p>
          <a:p>
            <a:pPr marL="482600" lvl="1" indent="-4763">
              <a:buNone/>
            </a:pPr>
            <a:r>
              <a:rPr lang="fr-FR" dirty="0"/>
              <a:t>"The police </a:t>
            </a:r>
            <a:r>
              <a:rPr lang="fr-FR" dirty="0" err="1"/>
              <a:t>arrested</a:t>
            </a:r>
            <a:r>
              <a:rPr lang="fr-FR" dirty="0"/>
              <a:t> the </a:t>
            </a:r>
            <a:r>
              <a:rPr lang="fr-FR" dirty="0" err="1">
                <a:solidFill>
                  <a:srgbClr val="FF0000"/>
                </a:solidFill>
              </a:rPr>
              <a:t>demonstrators</a:t>
            </a:r>
            <a:r>
              <a:rPr lang="fr-FR" dirty="0">
                <a:solidFill>
                  <a:srgbClr val="FF0000"/>
                </a:solidFill>
              </a:rPr>
              <a:t> </a:t>
            </a:r>
            <a:r>
              <a:rPr lang="fr-FR" dirty="0" err="1"/>
              <a:t>because</a:t>
            </a:r>
            <a:r>
              <a:rPr lang="fr-FR" dirty="0"/>
              <a:t> </a:t>
            </a:r>
            <a:r>
              <a:rPr lang="fr-FR" dirty="0" err="1">
                <a:solidFill>
                  <a:srgbClr val="FF0000"/>
                </a:solidFill>
              </a:rPr>
              <a:t>they</a:t>
            </a:r>
            <a:r>
              <a:rPr lang="fr-FR" dirty="0">
                <a:solidFill>
                  <a:srgbClr val="FF0000"/>
                </a:solidFill>
              </a:rPr>
              <a:t> </a:t>
            </a:r>
            <a:r>
              <a:rPr lang="fr-FR" dirty="0" err="1"/>
              <a:t>advocated</a:t>
            </a:r>
            <a:r>
              <a:rPr lang="fr-FR" dirty="0"/>
              <a:t> violence"</a:t>
            </a:r>
          </a:p>
          <a:p>
            <a:pPr marL="482600" lvl="1" indent="-4763"/>
            <a:endParaRPr lang="fr-FR" dirty="0"/>
          </a:p>
          <a:p>
            <a:pPr marL="482600" lvl="1" indent="-4763">
              <a:buNone/>
            </a:pPr>
            <a:r>
              <a:rPr lang="fr-FR" dirty="0" err="1"/>
              <a:t>Who</a:t>
            </a:r>
            <a:r>
              <a:rPr lang="fr-FR" dirty="0"/>
              <a:t> </a:t>
            </a:r>
            <a:r>
              <a:rPr lang="fr-FR" dirty="0" err="1"/>
              <a:t>is</a:t>
            </a:r>
            <a:r>
              <a:rPr lang="fr-FR" dirty="0"/>
              <a:t> "</a:t>
            </a:r>
            <a:r>
              <a:rPr lang="fr-FR" dirty="0" err="1"/>
              <a:t>they</a:t>
            </a:r>
            <a:r>
              <a:rPr lang="fr-FR" dirty="0"/>
              <a:t>" ?</a:t>
            </a:r>
          </a:p>
          <a:p>
            <a:pPr marL="482600" lvl="1" indent="-4763">
              <a:buNone/>
            </a:pPr>
            <a:r>
              <a:rPr lang="fr-FR" dirty="0"/>
              <a:t>A </a:t>
            </a:r>
            <a:r>
              <a:rPr lang="fr-FR" dirty="0" err="1"/>
              <a:t>general</a:t>
            </a:r>
            <a:r>
              <a:rPr lang="fr-FR" dirty="0"/>
              <a:t> world </a:t>
            </a:r>
            <a:r>
              <a:rPr lang="fr-FR" dirty="0" err="1"/>
              <a:t>knowledge</a:t>
            </a:r>
            <a:r>
              <a:rPr lang="fr-FR" dirty="0"/>
              <a:t> </a:t>
            </a:r>
            <a:r>
              <a:rPr lang="fr-FR" dirty="0" err="1"/>
              <a:t>is</a:t>
            </a:r>
            <a:r>
              <a:rPr lang="fr-FR" dirty="0"/>
              <a:t> </a:t>
            </a:r>
            <a:r>
              <a:rPr lang="fr-FR" dirty="0" err="1"/>
              <a:t>necessary</a:t>
            </a:r>
            <a:endParaRPr lang="fr-FR" dirty="0"/>
          </a:p>
          <a:p>
            <a:endParaRPr lang="fr-FR" dirty="0"/>
          </a:p>
        </p:txBody>
      </p:sp>
      <p:sp>
        <p:nvSpPr>
          <p:cNvPr id="2" name="Slide Number Placeholder 1"/>
          <p:cNvSpPr>
            <a:spLocks noGrp="1"/>
          </p:cNvSpPr>
          <p:nvPr>
            <p:ph type="sldNum" sz="quarter" idx="12"/>
          </p:nvPr>
        </p:nvSpPr>
        <p:spPr/>
        <p:txBody>
          <a:bodyPr/>
          <a:lstStyle/>
          <a:p>
            <a:fld id="{11AE2524-85F3-7943-952A-B820ED9921EC}" type="slidenum">
              <a:rPr lang="en-US" smtClean="0"/>
              <a:pPr/>
              <a:t>65</a:t>
            </a:fld>
            <a:endParaRPr lang="en-US"/>
          </a:p>
        </p:txBody>
      </p:sp>
    </p:spTree>
    <p:extLst>
      <p:ext uri="{BB962C8B-B14F-4D97-AF65-F5344CB8AC3E}">
        <p14:creationId xmlns:p14="http://schemas.microsoft.com/office/powerpoint/2010/main" val="2165534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C24C6B-9B07-9D41-B010-AADD9F28930D}"/>
              </a:ext>
            </a:extLst>
          </p:cNvPr>
          <p:cNvPicPr>
            <a:picLocks noChangeAspect="1"/>
          </p:cNvPicPr>
          <p:nvPr/>
        </p:nvPicPr>
        <p:blipFill>
          <a:blip r:embed="rId2"/>
          <a:stretch>
            <a:fillRect/>
          </a:stretch>
        </p:blipFill>
        <p:spPr>
          <a:xfrm>
            <a:off x="2511846" y="648436"/>
            <a:ext cx="8004144" cy="6209564"/>
          </a:xfrm>
          <a:prstGeom prst="rect">
            <a:avLst/>
          </a:prstGeom>
        </p:spPr>
      </p:pic>
      <p:sp>
        <p:nvSpPr>
          <p:cNvPr id="5" name="Title 4">
            <a:extLst>
              <a:ext uri="{FF2B5EF4-FFF2-40B4-BE49-F238E27FC236}">
                <a16:creationId xmlns:a16="http://schemas.microsoft.com/office/drawing/2014/main" id="{9D0FFF79-5148-9347-8F7D-D10FB98947FA}"/>
              </a:ext>
            </a:extLst>
          </p:cNvPr>
          <p:cNvSpPr>
            <a:spLocks noGrp="1"/>
          </p:cNvSpPr>
          <p:nvPr>
            <p:ph type="title"/>
          </p:nvPr>
        </p:nvSpPr>
        <p:spPr>
          <a:xfrm>
            <a:off x="583894" y="111738"/>
            <a:ext cx="10780923" cy="637410"/>
          </a:xfrm>
        </p:spPr>
        <p:txBody>
          <a:bodyPr/>
          <a:lstStyle/>
          <a:p>
            <a:r>
              <a:rPr lang="en-CH" dirty="0"/>
              <a:t>Other Wordnets</a:t>
            </a:r>
          </a:p>
        </p:txBody>
      </p:sp>
    </p:spTree>
    <p:extLst>
      <p:ext uri="{BB962C8B-B14F-4D97-AF65-F5344CB8AC3E}">
        <p14:creationId xmlns:p14="http://schemas.microsoft.com/office/powerpoint/2010/main" val="3004715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5217-BD29-3B4B-8C7E-BC16E4A56656}"/>
              </a:ext>
            </a:extLst>
          </p:cNvPr>
          <p:cNvSpPr>
            <a:spLocks noGrp="1"/>
          </p:cNvSpPr>
          <p:nvPr>
            <p:ph type="title"/>
          </p:nvPr>
        </p:nvSpPr>
        <p:spPr>
          <a:xfrm>
            <a:off x="679686" y="66234"/>
            <a:ext cx="10516518" cy="538258"/>
          </a:xfrm>
        </p:spPr>
        <p:txBody>
          <a:bodyPr>
            <a:normAutofit fontScale="90000"/>
          </a:bodyPr>
          <a:lstStyle/>
          <a:p>
            <a:r>
              <a:rPr lang="en-CH" dirty="0"/>
              <a:t>Derived project</a:t>
            </a:r>
          </a:p>
        </p:txBody>
      </p:sp>
      <p:pic>
        <p:nvPicPr>
          <p:cNvPr id="5" name="Picture 4">
            <a:extLst>
              <a:ext uri="{FF2B5EF4-FFF2-40B4-BE49-F238E27FC236}">
                <a16:creationId xmlns:a16="http://schemas.microsoft.com/office/drawing/2014/main" id="{B11D7BF0-D875-3642-9288-796F0F24F660}"/>
              </a:ext>
            </a:extLst>
          </p:cNvPr>
          <p:cNvPicPr>
            <a:picLocks noChangeAspect="1"/>
          </p:cNvPicPr>
          <p:nvPr/>
        </p:nvPicPr>
        <p:blipFill>
          <a:blip r:embed="rId2"/>
          <a:stretch>
            <a:fillRect/>
          </a:stretch>
        </p:blipFill>
        <p:spPr>
          <a:xfrm>
            <a:off x="1649160" y="812314"/>
            <a:ext cx="8893679" cy="5979452"/>
          </a:xfrm>
          <a:prstGeom prst="rect">
            <a:avLst/>
          </a:prstGeom>
        </p:spPr>
      </p:pic>
    </p:spTree>
    <p:extLst>
      <p:ext uri="{BB962C8B-B14F-4D97-AF65-F5344CB8AC3E}">
        <p14:creationId xmlns:p14="http://schemas.microsoft.com/office/powerpoint/2010/main" val="307756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2B41-41C0-B844-9FEF-04038F0BFF1D}"/>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Aspects of domain knowledge</a:t>
            </a:r>
            <a:endParaRPr lang="en-US" dirty="0">
              <a:effectLst/>
            </a:endParaRPr>
          </a:p>
          <a:p>
            <a:endParaRPr lang="en-US" dirty="0"/>
          </a:p>
        </p:txBody>
      </p:sp>
      <p:sp>
        <p:nvSpPr>
          <p:cNvPr id="3" name="Content Placeholder 2">
            <a:extLst>
              <a:ext uri="{FF2B5EF4-FFF2-40B4-BE49-F238E27FC236}">
                <a16:creationId xmlns:a16="http://schemas.microsoft.com/office/drawing/2014/main" id="{7A402B78-0E33-5D40-98D7-2D6CC5049331}"/>
              </a:ext>
            </a:extLst>
          </p:cNvPr>
          <p:cNvSpPr>
            <a:spLocks noGrp="1"/>
          </p:cNvSpPr>
          <p:nvPr>
            <p:ph idx="1"/>
          </p:nvPr>
        </p:nvSpPr>
        <p:spPr/>
        <p:txBody>
          <a:bodyPr/>
          <a:lstStyle/>
          <a:p>
            <a:r>
              <a:rPr lang="en-US" b="1" dirty="0"/>
              <a:t>conceptual</a:t>
            </a:r>
            <a:r>
              <a:rPr lang="en-US" dirty="0"/>
              <a:t> knowledge: propositional representation of abstract concepts and their semantic relations</a:t>
            </a:r>
            <a:endParaRPr lang="en-US" dirty="0">
              <a:effectLst/>
            </a:endParaRPr>
          </a:p>
          <a:p>
            <a:r>
              <a:rPr lang="en-US" b="1" dirty="0"/>
              <a:t>episodic </a:t>
            </a:r>
            <a:r>
              <a:rPr lang="en-US" dirty="0"/>
              <a:t>(</a:t>
            </a:r>
            <a:r>
              <a:rPr lang="en-GB" dirty="0"/>
              <a:t>memory of everyday events)</a:t>
            </a:r>
            <a:endParaRPr lang="en-US" b="1" dirty="0">
              <a:effectLst/>
            </a:endParaRPr>
          </a:p>
          <a:p>
            <a:r>
              <a:rPr lang="en-US" b="1" dirty="0"/>
              <a:t>analogical</a:t>
            </a:r>
            <a:r>
              <a:rPr lang="en-US" dirty="0"/>
              <a:t> representations (mental models)</a:t>
            </a:r>
            <a:endParaRPr lang="en-US" dirty="0">
              <a:effectLst/>
            </a:endParaRPr>
          </a:p>
          <a:p>
            <a:r>
              <a:rPr lang="en-US" b="1" dirty="0"/>
              <a:t>procedural</a:t>
            </a:r>
            <a:r>
              <a:rPr lang="en-US" dirty="0"/>
              <a:t> (condition-action pairs)</a:t>
            </a:r>
            <a:endParaRPr lang="en-US" dirty="0">
              <a:effectLst/>
            </a:endParaRPr>
          </a:p>
          <a:p>
            <a:r>
              <a:rPr lang="en-US" b="1" dirty="0"/>
              <a:t>situated</a:t>
            </a:r>
            <a:r>
              <a:rPr lang="en-US" dirty="0"/>
              <a:t> (socio-cultural context)</a:t>
            </a:r>
            <a:endParaRPr lang="en-US" dirty="0">
              <a:effectLst/>
            </a:endParaRPr>
          </a:p>
          <a:p>
            <a:endParaRPr lang="en-US" dirty="0"/>
          </a:p>
        </p:txBody>
      </p:sp>
    </p:spTree>
    <p:extLst>
      <p:ext uri="{BB962C8B-B14F-4D97-AF65-F5344CB8AC3E}">
        <p14:creationId xmlns:p14="http://schemas.microsoft.com/office/powerpoint/2010/main" val="107762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373F-5D62-B044-B9B1-4FE29C5BCF70}"/>
              </a:ext>
            </a:extLst>
          </p:cNvPr>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kern="1200" dirty="0">
                <a:effectLst/>
                <a:latin typeface="+mj-lt"/>
                <a:ea typeface="+mj-ea"/>
                <a:cs typeface="+mj-cs"/>
              </a:rPr>
              <a:t>Knowledge, in general language</a:t>
            </a:r>
            <a:endParaRPr lang="en-US" dirty="0">
              <a:effectLst/>
            </a:endParaRPr>
          </a:p>
          <a:p>
            <a:endParaRPr lang="en-US" dirty="0"/>
          </a:p>
        </p:txBody>
      </p:sp>
      <p:sp>
        <p:nvSpPr>
          <p:cNvPr id="3" name="Content Placeholder 2">
            <a:extLst>
              <a:ext uri="{FF2B5EF4-FFF2-40B4-BE49-F238E27FC236}">
                <a16:creationId xmlns:a16="http://schemas.microsoft.com/office/drawing/2014/main" id="{67BE6DCE-F069-9245-ADD5-3F4C716DB5DF}"/>
              </a:ext>
            </a:extLst>
          </p:cNvPr>
          <p:cNvSpPr>
            <a:spLocks noGrp="1"/>
          </p:cNvSpPr>
          <p:nvPr>
            <p:ph idx="1"/>
          </p:nvPr>
        </p:nvSpPr>
        <p:spPr/>
        <p:txBody>
          <a:bodyPr/>
          <a:lstStyle/>
          <a:p>
            <a:pPr marL="0" indent="0">
              <a:buNone/>
            </a:pPr>
            <a:r>
              <a:rPr lang="en-US" dirty="0"/>
              <a:t>from </a:t>
            </a:r>
            <a:r>
              <a:rPr lang="en-US" dirty="0" err="1"/>
              <a:t>en.wikipedia.org</a:t>
            </a:r>
            <a:r>
              <a:rPr lang="en-US" dirty="0"/>
              <a:t> </a:t>
            </a:r>
          </a:p>
          <a:p>
            <a:pPr marL="0" indent="0">
              <a:buNone/>
            </a:pPr>
            <a:endParaRPr lang="en-US" dirty="0">
              <a:effectLst/>
            </a:endParaRPr>
          </a:p>
          <a:p>
            <a:pPr marL="457200" indent="-457200">
              <a:buFont typeface="+mj-lt"/>
              <a:buAutoNum type="arabicPeriod"/>
            </a:pPr>
            <a:r>
              <a:rPr lang="en-US" dirty="0"/>
              <a:t>expertise, and skills acquired by a person through experience or education; the theoretical or practical understanding of a subject; </a:t>
            </a:r>
            <a:endParaRPr lang="en-US" dirty="0">
              <a:effectLst/>
            </a:endParaRPr>
          </a:p>
          <a:p>
            <a:pPr marL="457200" indent="-457200">
              <a:buFont typeface="+mj-lt"/>
              <a:buAutoNum type="arabicPeriod"/>
            </a:pPr>
            <a:r>
              <a:rPr lang="en-US" dirty="0"/>
              <a:t>what is known in a particular field or in total; facts and information; </a:t>
            </a:r>
            <a:endParaRPr lang="en-US" dirty="0">
              <a:effectLst/>
            </a:endParaRPr>
          </a:p>
          <a:p>
            <a:pPr marL="457200" indent="-457200">
              <a:buFont typeface="+mj-lt"/>
              <a:buAutoNum type="arabicPeriod"/>
            </a:pPr>
            <a:r>
              <a:rPr lang="en-US" dirty="0"/>
              <a:t>awareness or familiarity gained by experience of a fact or situation </a:t>
            </a:r>
            <a:endParaRPr lang="en-US" dirty="0">
              <a:effectLst/>
            </a:endParaRPr>
          </a:p>
          <a:p>
            <a:pPr marL="0" indent="0">
              <a:buNone/>
            </a:pPr>
            <a:endParaRPr lang="en-US" dirty="0"/>
          </a:p>
          <a:p>
            <a:pPr marL="0" indent="0">
              <a:buNone/>
            </a:pPr>
            <a:endParaRPr lang="en-US" dirty="0"/>
          </a:p>
          <a:p>
            <a:pPr marL="0" indent="0">
              <a:buNone/>
            </a:pPr>
            <a:r>
              <a:rPr lang="en-US" dirty="0"/>
              <a:t>Knowledge (1. and 3.) is related to a person. </a:t>
            </a:r>
            <a:endParaRPr lang="en-US" dirty="0">
              <a:effectLst/>
            </a:endParaRPr>
          </a:p>
          <a:p>
            <a:endParaRPr lang="en-US" dirty="0"/>
          </a:p>
        </p:txBody>
      </p:sp>
    </p:spTree>
    <p:extLst>
      <p:ext uri="{BB962C8B-B14F-4D97-AF65-F5344CB8AC3E}">
        <p14:creationId xmlns:p14="http://schemas.microsoft.com/office/powerpoint/2010/main" val="17888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2DC9-FDC0-5646-8DA7-780748C4976C}"/>
              </a:ext>
            </a:extLst>
          </p:cNvPr>
          <p:cNvSpPr>
            <a:spLocks noGrp="1"/>
          </p:cNvSpPr>
          <p:nvPr>
            <p:ph type="title"/>
          </p:nvPr>
        </p:nvSpPr>
        <p:spPr/>
        <p:txBody>
          <a:bodyPr/>
          <a:lstStyle/>
          <a:p>
            <a:pPr>
              <a:defRPr/>
            </a:pPr>
            <a:r>
              <a:rPr lang="en-US" sz="3600" kern="1200" dirty="0">
                <a:effectLst/>
                <a:latin typeface="+mj-lt"/>
                <a:ea typeface="+mj-ea"/>
                <a:cs typeface="+mj-cs"/>
              </a:rPr>
              <a:t>Knowledge, </a:t>
            </a:r>
            <a:r>
              <a:rPr lang="en-US" dirty="0"/>
              <a:t>From (Brachman &amp; Levesque, 2004)</a:t>
            </a:r>
            <a:endParaRPr lang="en-US" dirty="0">
              <a:effectLst/>
            </a:endParaRPr>
          </a:p>
          <a:p>
            <a:endParaRPr lang="en-US" dirty="0"/>
          </a:p>
        </p:txBody>
      </p:sp>
      <p:sp>
        <p:nvSpPr>
          <p:cNvPr id="3" name="Content Placeholder 2">
            <a:extLst>
              <a:ext uri="{FF2B5EF4-FFF2-40B4-BE49-F238E27FC236}">
                <a16:creationId xmlns:a16="http://schemas.microsoft.com/office/drawing/2014/main" id="{7A801D2B-ABD3-884E-B6EA-0B76F42FCE83}"/>
              </a:ext>
            </a:extLst>
          </p:cNvPr>
          <p:cNvSpPr>
            <a:spLocks noGrp="1"/>
          </p:cNvSpPr>
          <p:nvPr>
            <p:ph idx="1"/>
          </p:nvPr>
        </p:nvSpPr>
        <p:spPr/>
        <p:txBody>
          <a:bodyPr/>
          <a:lstStyle/>
          <a:p>
            <a:pPr marL="0" indent="0" algn="ctr">
              <a:buNone/>
            </a:pPr>
            <a:r>
              <a:rPr lang="en-US" dirty="0"/>
              <a:t>“Mary </a:t>
            </a:r>
            <a:r>
              <a:rPr lang="en-US" b="1" dirty="0"/>
              <a:t>knows</a:t>
            </a:r>
            <a:r>
              <a:rPr lang="en-US" dirty="0"/>
              <a:t> that Paul is a physicist”</a:t>
            </a:r>
            <a:endParaRPr lang="en-US" dirty="0">
              <a:effectLst/>
            </a:endParaRPr>
          </a:p>
          <a:p>
            <a:pPr marL="0" indent="0">
              <a:buNone/>
            </a:pPr>
            <a:endParaRPr lang="en-US" dirty="0"/>
          </a:p>
          <a:p>
            <a:pPr marL="0" indent="0">
              <a:buNone/>
            </a:pPr>
            <a:r>
              <a:rPr lang="en-US" dirty="0"/>
              <a:t>A relation between an agent (knower) and a proposition</a:t>
            </a:r>
            <a:endParaRPr lang="en-US" dirty="0">
              <a:effectLst/>
            </a:endParaRPr>
          </a:p>
          <a:p>
            <a:pPr marL="0" indent="0">
              <a:buNone/>
            </a:pPr>
            <a:endParaRPr lang="en-US" dirty="0"/>
          </a:p>
          <a:p>
            <a:pPr marL="0" indent="0">
              <a:buNone/>
            </a:pPr>
            <a:r>
              <a:rPr lang="en-US" dirty="0"/>
              <a:t>A propositional attitude, among others</a:t>
            </a:r>
            <a:endParaRPr lang="en-US" dirty="0">
              <a:effectLst/>
            </a:endParaRPr>
          </a:p>
          <a:p>
            <a:pPr marL="0" indent="0" algn="ctr">
              <a:buNone/>
            </a:pPr>
            <a:r>
              <a:rPr lang="en-US" dirty="0"/>
              <a:t>“Mary </a:t>
            </a:r>
            <a:r>
              <a:rPr lang="en-US" b="1" dirty="0"/>
              <a:t>doubts</a:t>
            </a:r>
            <a:r>
              <a:rPr lang="en-US" dirty="0"/>
              <a:t> that Paul is a physicist”</a:t>
            </a:r>
            <a:endParaRPr lang="en-US" dirty="0">
              <a:effectLst/>
            </a:endParaRPr>
          </a:p>
          <a:p>
            <a:pPr marL="0" indent="0" algn="ctr">
              <a:buNone/>
            </a:pPr>
            <a:r>
              <a:rPr lang="en-US" dirty="0"/>
              <a:t>“Mary </a:t>
            </a:r>
            <a:r>
              <a:rPr lang="en-US" b="1" dirty="0"/>
              <a:t>hopes</a:t>
            </a:r>
            <a:r>
              <a:rPr lang="en-US" dirty="0"/>
              <a:t> that Paul is a physicist”</a:t>
            </a:r>
            <a:endParaRPr lang="en-US" dirty="0">
              <a:effectLst/>
            </a:endParaRPr>
          </a:p>
          <a:p>
            <a:pPr marL="0" indent="0" algn="ctr">
              <a:buNone/>
            </a:pPr>
            <a:r>
              <a:rPr lang="en-US" dirty="0"/>
              <a:t>“Mary </a:t>
            </a:r>
            <a:r>
              <a:rPr lang="en-US" b="1" dirty="0"/>
              <a:t>fears</a:t>
            </a:r>
            <a:r>
              <a:rPr lang="en-US" dirty="0"/>
              <a:t> that Paul is a physicist”</a:t>
            </a:r>
            <a:endParaRPr lang="en-US" dirty="0">
              <a:effectLst/>
            </a:endParaRPr>
          </a:p>
          <a:p>
            <a:endParaRPr lang="en-US" dirty="0"/>
          </a:p>
        </p:txBody>
      </p:sp>
    </p:spTree>
    <p:extLst>
      <p:ext uri="{BB962C8B-B14F-4D97-AF65-F5344CB8AC3E}">
        <p14:creationId xmlns:p14="http://schemas.microsoft.com/office/powerpoint/2010/main" val="78563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3071</Words>
  <Application>Microsoft Macintosh PowerPoint</Application>
  <PresentationFormat>Widescreen</PresentationFormat>
  <Paragraphs>586</Paragraphs>
  <Slides>67</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Arial</vt:lpstr>
      <vt:lpstr>Calibri</vt:lpstr>
      <vt:lpstr>Calibri Light</vt:lpstr>
      <vt:lpstr>Helvetica</vt:lpstr>
      <vt:lpstr>Helvetica CY</vt:lpstr>
      <vt:lpstr>LM Mono 10</vt:lpstr>
      <vt:lpstr>LM Sans 10</vt:lpstr>
      <vt:lpstr>Lucida Grande</vt:lpstr>
      <vt:lpstr>Times</vt:lpstr>
      <vt:lpstr>Times New Roman</vt:lpstr>
      <vt:lpstr>Verdana</vt:lpstr>
      <vt:lpstr>Office Theme</vt:lpstr>
      <vt:lpstr>Introduction to Knowledge Organization Systems</vt:lpstr>
      <vt:lpstr>Contents</vt:lpstr>
      <vt:lpstr>Knowledge Engineering and Knowledge Representation</vt:lpstr>
      <vt:lpstr>Knowledge engineering </vt:lpstr>
      <vt:lpstr>Data-Information-Knowledge (Tergan &amp; Keller, 1998) </vt:lpstr>
      <vt:lpstr>Knowledge </vt:lpstr>
      <vt:lpstr>Aspects of domain knowledge </vt:lpstr>
      <vt:lpstr>Knowledge, in general language </vt:lpstr>
      <vt:lpstr>Knowledge, From (Brachman &amp; Levesque, 2004) </vt:lpstr>
      <vt:lpstr>Knowledge, in philosophy (to know something) </vt:lpstr>
      <vt:lpstr>Knowledge Representation </vt:lpstr>
      <vt:lpstr>Knowledge representation </vt:lpstr>
      <vt:lpstr>Logical Pluralism </vt:lpstr>
      <vt:lpstr>PowerPoint Presentation</vt:lpstr>
      <vt:lpstr>Knowledge organization systems</vt:lpstr>
      <vt:lpstr> References</vt:lpstr>
      <vt:lpstr>Thesauri and SKOS</vt:lpstr>
      <vt:lpstr>Thesaurus</vt:lpstr>
      <vt:lpstr>Semantic relations</vt:lpstr>
      <vt:lpstr>Terminological relations</vt:lpstr>
      <vt:lpstr>Examples</vt:lpstr>
      <vt:lpstr>SKOS</vt:lpstr>
      <vt:lpstr>Elements</vt:lpstr>
      <vt:lpstr>No formal interpretation</vt:lpstr>
      <vt:lpstr>Example</vt:lpstr>
      <vt:lpstr>Semantic relations</vt:lpstr>
      <vt:lpstr>Broader relations</vt:lpstr>
      <vt:lpstr>Examples</vt:lpstr>
      <vt:lpstr>Schema interconnection (mappings)</vt:lpstr>
      <vt:lpstr>PowerPoint Presentation</vt:lpstr>
      <vt:lpstr>Entailment</vt:lpstr>
      <vt:lpstr>Terminologies and TBX</vt:lpstr>
      <vt:lpstr>TermBase eXchange (TBX)</vt:lpstr>
      <vt:lpstr>PowerPoint Presentation</vt:lpstr>
      <vt:lpstr>Concept Entry</vt:lpstr>
      <vt:lpstr>PowerPoint Presentation</vt:lpstr>
      <vt:lpstr>Language Section</vt:lpstr>
      <vt:lpstr>Term section</vt:lpstr>
      <vt:lpstr>Term Component</vt:lpstr>
      <vt:lpstr>PowerPoint Presentation</vt:lpstr>
      <vt:lpstr>PowerPoint Presentation</vt:lpstr>
      <vt:lpstr>Conceptual Relations</vt:lpstr>
      <vt:lpstr>PowerPoint Presentation</vt:lpstr>
      <vt:lpstr>A Lexical Ontology: WordNet</vt:lpstr>
      <vt:lpstr>WordNet (overview)</vt:lpstr>
      <vt:lpstr>Definitions</vt:lpstr>
      <vt:lpstr>Relations</vt:lpstr>
      <vt:lpstr>Base WordNet (English)</vt:lpstr>
      <vt:lpstr>Exemple : polysemy</vt:lpstr>
      <vt:lpstr>http://wordnet.princeton.edu/perl/webwn</vt:lpstr>
      <vt:lpstr>Synsets</vt:lpstr>
      <vt:lpstr>morphological relations </vt:lpstr>
      <vt:lpstr>Semantic relations : hyperonymy</vt:lpstr>
      <vt:lpstr>PowerPoint Presentation</vt:lpstr>
      <vt:lpstr>Hyponymy</vt:lpstr>
      <vt:lpstr>PowerPoint Presentation</vt:lpstr>
      <vt:lpstr>R. S. : meronymy (parthood)</vt:lpstr>
      <vt:lpstr>Antonym</vt:lpstr>
      <vt:lpstr>PowerPoint Presentation</vt:lpstr>
      <vt:lpstr>Entailment</vt:lpstr>
      <vt:lpstr>Applications</vt:lpstr>
      <vt:lpstr>Application in information retrieval</vt:lpstr>
      <vt:lpstr>Polysemy problem</vt:lpstr>
      <vt:lpstr>PowerPoint Presentation</vt:lpstr>
      <vt:lpstr>Critique of WordNet by D. Lenat (CyC)</vt:lpstr>
      <vt:lpstr>Other Wordnets</vt:lpstr>
      <vt:lpstr>Derived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Gilles Falquet</dc:creator>
  <cp:lastModifiedBy>Gilles Falquet</cp:lastModifiedBy>
  <cp:revision>40</cp:revision>
  <dcterms:created xsi:type="dcterms:W3CDTF">2021-02-24T07:33:52Z</dcterms:created>
  <dcterms:modified xsi:type="dcterms:W3CDTF">2023-02-21T10:03:29Z</dcterms:modified>
</cp:coreProperties>
</file>