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1" r:id="rId2"/>
    <p:sldId id="296" r:id="rId3"/>
    <p:sldId id="297" r:id="rId4"/>
    <p:sldId id="298" r:id="rId5"/>
    <p:sldId id="267" r:id="rId6"/>
    <p:sldId id="276" r:id="rId7"/>
    <p:sldId id="269" r:id="rId8"/>
    <p:sldId id="290" r:id="rId9"/>
    <p:sldId id="275" r:id="rId10"/>
    <p:sldId id="277" r:id="rId11"/>
    <p:sldId id="278" r:id="rId12"/>
    <p:sldId id="279" r:id="rId13"/>
    <p:sldId id="280" r:id="rId14"/>
    <p:sldId id="281" r:id="rId15"/>
    <p:sldId id="257" r:id="rId16"/>
    <p:sldId id="258" r:id="rId17"/>
    <p:sldId id="259" r:id="rId18"/>
    <p:sldId id="260" r:id="rId19"/>
    <p:sldId id="261" r:id="rId20"/>
    <p:sldId id="263" r:id="rId21"/>
    <p:sldId id="264" r:id="rId22"/>
    <p:sldId id="262" r:id="rId23"/>
    <p:sldId id="265" r:id="rId24"/>
    <p:sldId id="299" r:id="rId25"/>
    <p:sldId id="301" r:id="rId26"/>
    <p:sldId id="300" r:id="rId27"/>
    <p:sldId id="302" r:id="rId28"/>
    <p:sldId id="305" r:id="rId29"/>
    <p:sldId id="303" r:id="rId30"/>
    <p:sldId id="304" r:id="rId31"/>
    <p:sldId id="306" r:id="rId32"/>
    <p:sldId id="307" r:id="rId33"/>
    <p:sldId id="287" r:id="rId34"/>
    <p:sldId id="285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600"/>
    <a:srgbClr val="4E8F00"/>
    <a:srgbClr val="31B800"/>
    <a:srgbClr val="FBFB97"/>
    <a:srgbClr val="511ACF"/>
    <a:srgbClr val="55E700"/>
    <a:srgbClr val="7C19B3"/>
    <a:srgbClr val="0D56A6"/>
    <a:srgbClr val="DF7400"/>
    <a:srgbClr val="FB9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9112" autoAdjust="0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62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7A078-BB61-2149-93C0-F21B9C642FF7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9147F-4EBC-C54C-9134-FE5AE727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4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8D300-3819-FC40-951F-AFEADA2BE8E4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F1ED5-1F4C-5947-9628-3FB0FC8DE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7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0070C0"/>
                </a:solidFill>
              </a:defRPr>
            </a:lvl1pPr>
          </a:lstStyle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8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2702"/>
            <a:ext cx="8229600" cy="366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667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100" b="0" kern="1200">
          <a:solidFill>
            <a:srgbClr val="0070C0"/>
          </a:solidFill>
          <a:latin typeface="Lucida Sans"/>
          <a:ea typeface="+mj-ea"/>
          <a:cs typeface="Lucida San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Lucida Sans"/>
          <a:ea typeface="+mn-ea"/>
          <a:cs typeface="Lucida Sans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FF6600"/>
        </a:buClr>
        <a:buFont typeface="Arial"/>
        <a:buChar char="•"/>
        <a:defRPr sz="1500" kern="1200">
          <a:solidFill>
            <a:schemeClr val="tx1"/>
          </a:solidFill>
          <a:latin typeface="Lucida Sans"/>
          <a:ea typeface="+mn-ea"/>
          <a:cs typeface="Lucida San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Lucida Sans"/>
          <a:ea typeface="+mn-ea"/>
          <a:cs typeface="Lucida San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Lucida Sans"/>
          <a:ea typeface="+mn-ea"/>
          <a:cs typeface="Lucida San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Lucida Sans"/>
          <a:ea typeface="+mn-ea"/>
          <a:cs typeface="Lucida 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SPARQL query language for RDF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Gilles Falquet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{</a:t>
            </a:r>
            <a:r>
              <a:rPr lang="en-US" i="1" dirty="0"/>
              <a:t>pattern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  <a:r>
              <a:rPr lang="en-US" dirty="0"/>
              <a:t> { </a:t>
            </a:r>
            <a:r>
              <a:rPr lang="en-US" i="1" dirty="0"/>
              <a:t>pattern</a:t>
            </a:r>
            <a:r>
              <a:rPr lang="en-US" i="1" baseline="-25000" dirty="0"/>
              <a:t>2</a:t>
            </a:r>
            <a:r>
              <a:rPr lang="en-US" dirty="0"/>
              <a:t> }}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solutions for { </a:t>
            </a:r>
            <a:r>
              <a:rPr lang="en-US" i="1" dirty="0"/>
              <a:t>pattern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i="1" dirty="0"/>
              <a:t>pattern</a:t>
            </a:r>
            <a:r>
              <a:rPr lang="en-US" i="1" baseline="-25000" dirty="0"/>
              <a:t>2</a:t>
            </a:r>
            <a:r>
              <a:rPr lang="en-US" dirty="0"/>
              <a:t> } and for { </a:t>
            </a:r>
            <a:r>
              <a:rPr lang="en-US" i="1" dirty="0"/>
              <a:t>pattern</a:t>
            </a:r>
            <a:r>
              <a:rPr lang="en-US" i="1" baseline="-25000" dirty="0"/>
              <a:t>1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solutions for </a:t>
            </a:r>
            <a:r>
              <a:rPr lang="en-US" i="1" dirty="0"/>
              <a:t>pattern</a:t>
            </a:r>
            <a:r>
              <a:rPr lang="en-US" i="1" baseline="-25000" dirty="0"/>
              <a:t>1</a:t>
            </a:r>
            <a:r>
              <a:rPr lang="en-US" dirty="0"/>
              <a:t> only, the variables that appear in </a:t>
            </a:r>
            <a:r>
              <a:rPr lang="en-US" i="1" dirty="0"/>
              <a:t>pattern</a:t>
            </a:r>
            <a:r>
              <a:rPr lang="en-US" i="1" baseline="-25000" dirty="0"/>
              <a:t>2</a:t>
            </a:r>
            <a:r>
              <a:rPr lang="en-US" dirty="0"/>
              <a:t> only are unbound.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32702"/>
            <a:ext cx="4888817" cy="36619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the graph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:a :p :b.    :</a:t>
            </a:r>
            <a:r>
              <a:rPr lang="en-US" dirty="0" err="1">
                <a:solidFill>
                  <a:srgbClr val="0000FF"/>
                </a:solidFill>
              </a:rPr>
              <a:t>aa</a:t>
            </a:r>
            <a:r>
              <a:rPr lang="en-US" dirty="0">
                <a:solidFill>
                  <a:srgbClr val="0000FF"/>
                </a:solidFill>
              </a:rPr>
              <a:t> :p :bb.    :b :q :c.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solutions of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{ ?x :p ?y OPTIONAL {?y :q ?z}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11</a:t>
            </a:fld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8562" y="1055303"/>
            <a:ext cx="632636" cy="2415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:a</a:t>
            </a:r>
          </a:p>
        </p:txBody>
      </p:sp>
      <p:sp>
        <p:nvSpPr>
          <p:cNvPr id="23" name="Oval 22"/>
          <p:cNvSpPr/>
          <p:nvPr/>
        </p:nvSpPr>
        <p:spPr>
          <a:xfrm>
            <a:off x="6686137" y="1055303"/>
            <a:ext cx="577420" cy="2415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:b</a:t>
            </a:r>
          </a:p>
        </p:txBody>
      </p:sp>
      <p:cxnSp>
        <p:nvCxnSpPr>
          <p:cNvPr id="24" name="Straight Arrow Connector 23"/>
          <p:cNvCxnSpPr>
            <a:stCxn id="22" idx="6"/>
            <a:endCxn id="23" idx="2"/>
          </p:cNvCxnSpPr>
          <p:nvPr/>
        </p:nvCxnSpPr>
        <p:spPr>
          <a:xfrm>
            <a:off x="6021197" y="1176083"/>
            <a:ext cx="664940" cy="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66964" y="847178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:p</a:t>
            </a:r>
          </a:p>
        </p:txBody>
      </p:sp>
      <p:cxnSp>
        <p:nvCxnSpPr>
          <p:cNvPr id="27" name="Straight Arrow Connector 26"/>
          <p:cNvCxnSpPr>
            <a:stCxn id="36" idx="4"/>
          </p:cNvCxnSpPr>
          <p:nvPr/>
        </p:nvCxnSpPr>
        <p:spPr>
          <a:xfrm>
            <a:off x="5855549" y="1899832"/>
            <a:ext cx="1165220" cy="605749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86467" y="1981892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:p</a:t>
            </a:r>
          </a:p>
        </p:txBody>
      </p: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6974848" y="1296863"/>
            <a:ext cx="138041" cy="501344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44167" y="1328134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:q</a:t>
            </a:r>
          </a:p>
        </p:txBody>
      </p:sp>
      <p:cxnSp>
        <p:nvCxnSpPr>
          <p:cNvPr id="31" name="Curved Connector 30"/>
          <p:cNvCxnSpPr>
            <a:endCxn id="23" idx="6"/>
          </p:cNvCxnSpPr>
          <p:nvPr/>
        </p:nvCxnSpPr>
        <p:spPr>
          <a:xfrm flipH="1" flipV="1">
            <a:off x="7263557" y="1176083"/>
            <a:ext cx="138041" cy="742904"/>
          </a:xfrm>
          <a:prstGeom prst="curvedConnector3">
            <a:avLst>
              <a:gd name="adj1" fmla="val -124202"/>
            </a:avLst>
          </a:prstGeom>
          <a:ln>
            <a:solidFill>
              <a:srgbClr val="511ACF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41111" y="1261486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:q</a:t>
            </a:r>
          </a:p>
        </p:txBody>
      </p:sp>
      <p:sp>
        <p:nvSpPr>
          <p:cNvPr id="34" name="Oval 33"/>
          <p:cNvSpPr/>
          <p:nvPr/>
        </p:nvSpPr>
        <p:spPr>
          <a:xfrm>
            <a:off x="6824178" y="1802406"/>
            <a:ext cx="577420" cy="2415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:c</a:t>
            </a:r>
          </a:p>
        </p:txBody>
      </p:sp>
      <p:sp>
        <p:nvSpPr>
          <p:cNvPr id="36" name="Oval 35"/>
          <p:cNvSpPr/>
          <p:nvPr/>
        </p:nvSpPr>
        <p:spPr>
          <a:xfrm>
            <a:off x="5539231" y="1658273"/>
            <a:ext cx="632636" cy="2415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</a:t>
            </a:r>
            <a:r>
              <a:rPr lang="en-US" sz="1350" dirty="0" err="1"/>
              <a:t>aa</a:t>
            </a:r>
            <a:endParaRPr lang="en-US" sz="1350" dirty="0"/>
          </a:p>
        </p:txBody>
      </p:sp>
      <p:sp>
        <p:nvSpPr>
          <p:cNvPr id="38" name="Oval 37"/>
          <p:cNvSpPr/>
          <p:nvPr/>
        </p:nvSpPr>
        <p:spPr>
          <a:xfrm>
            <a:off x="7044167" y="2384801"/>
            <a:ext cx="819468" cy="28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:bb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18636"/>
              </p:ext>
            </p:extLst>
          </p:nvPr>
        </p:nvGraphicFramePr>
        <p:xfrm>
          <a:off x="2484437" y="3143841"/>
          <a:ext cx="2246817" cy="66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?x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?y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?z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</a:t>
                      </a:r>
                      <a:r>
                        <a:rPr lang="en-US" sz="1000" dirty="0" err="1"/>
                        <a:t>aa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:bb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UNBOUND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36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represent disjunctions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solution to </a:t>
            </a:r>
          </a:p>
          <a:p>
            <a:pPr marL="0" indent="0" algn="ctr">
              <a:buNone/>
            </a:pPr>
            <a:r>
              <a:rPr lang="en-US" i="1" dirty="0"/>
              <a:t>pattern1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/>
              <a:t> </a:t>
            </a:r>
            <a:r>
              <a:rPr lang="en-US" i="1" dirty="0"/>
              <a:t>pattern2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 solution to </a:t>
            </a:r>
            <a:r>
              <a:rPr lang="en-US" i="1" dirty="0"/>
              <a:t>pattern1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or</a:t>
            </a:r>
            <a:r>
              <a:rPr lang="en-US" dirty="0"/>
              <a:t> to </a:t>
            </a:r>
            <a:r>
              <a:rPr lang="en-US" i="1" dirty="0"/>
              <a:t>pattern2</a:t>
            </a:r>
            <a:r>
              <a:rPr lang="en-US" dirty="0"/>
              <a:t> (or both)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"Find people who own a cat or a dog"</a:t>
            </a:r>
          </a:p>
          <a:p>
            <a:pPr marL="0" indent="0">
              <a:buNone/>
            </a:pPr>
            <a:endParaRPr lang="en-US" dirty="0"/>
          </a:p>
          <a:p>
            <a:pPr marL="300038" lvl="1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{?p a :Person. ?p :owns ?a. ?a a :Cat }</a:t>
            </a:r>
          </a:p>
          <a:p>
            <a:pPr marL="300038" lvl="1" indent="0">
              <a:buNone/>
            </a:pPr>
            <a:r>
              <a:rPr lang="en-US" b="1" dirty="0">
                <a:solidFill>
                  <a:srgbClr val="0070C0"/>
                </a:solidFill>
                <a:latin typeface="CMU Typewriter Text Regular"/>
                <a:cs typeface="CMU Typewriter Text Regular"/>
              </a:rPr>
              <a:t>UNION</a:t>
            </a:r>
          </a:p>
          <a:p>
            <a:pPr marL="300038" lvl="1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{?p a :Person. ?p :owns ?a. ?a a :Dog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simplified by using group graph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{?p a :Person. ?p :owns ?a. {{?a a :Cat} UNION {?a a :Dog}}}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1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with a </a:t>
            </a:r>
            <a:r>
              <a:rPr lang="en-US" dirty="0" err="1"/>
              <a:t>boolean</a:t>
            </a:r>
            <a:r>
              <a:rPr lang="en-US" dirty="0"/>
              <a:t>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{</a:t>
            </a:r>
            <a:r>
              <a:rPr lang="en-US" i="1" dirty="0"/>
              <a:t>pattern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FILTER</a:t>
            </a:r>
            <a:r>
              <a:rPr lang="en-US" dirty="0"/>
              <a:t>( </a:t>
            </a:r>
            <a:r>
              <a:rPr lang="en-US" i="1" dirty="0"/>
              <a:t>expression</a:t>
            </a:r>
            <a:r>
              <a:rPr lang="en-US" dirty="0"/>
              <a:t> )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retain only the solutions to </a:t>
            </a:r>
            <a:r>
              <a:rPr lang="en-US" i="1" dirty="0"/>
              <a:t>pattern</a:t>
            </a:r>
            <a:r>
              <a:rPr lang="en-US" dirty="0"/>
              <a:t> for which </a:t>
            </a:r>
            <a:r>
              <a:rPr lang="en-US" i="1" dirty="0"/>
              <a:t>expression</a:t>
            </a:r>
            <a:r>
              <a:rPr lang="en-US" dirty="0"/>
              <a:t> evaluates to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300038" lvl="1" indent="0">
              <a:buNone/>
            </a:pPr>
            <a:r>
              <a:rPr lang="en-US" dirty="0"/>
              <a:t>{ ?x a :Car. ?x :price ?p. ?x :category ?c</a:t>
            </a:r>
          </a:p>
          <a:p>
            <a:pPr marL="942975" lvl="3" indent="0">
              <a:buNone/>
            </a:pPr>
            <a:r>
              <a:rPr lang="en-US" b="1" dirty="0">
                <a:solidFill>
                  <a:srgbClr val="0070C0"/>
                </a:solidFill>
              </a:rPr>
              <a:t>FILTER</a:t>
            </a:r>
            <a:r>
              <a:rPr lang="en-US" dirty="0"/>
              <a:t>(?p &lt; 10000 &amp;&amp; ?c != :sport)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8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Testing For the Absence of 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alice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rdf:type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foaf:Person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. :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alice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foaf:name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"Alice" . 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:bob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rdf:type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foaf:Person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.</a:t>
            </a:r>
            <a:r>
              <a:rPr lang="en-US" dirty="0">
                <a:latin typeface="CMU Typewriter Text Regular"/>
                <a:cs typeface="CMU Typewriter Text Regula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?person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WHERE { ?person </a:t>
            </a:r>
            <a:r>
              <a:rPr lang="en-US" dirty="0" err="1">
                <a:latin typeface="CMU Typewriter Text Regular"/>
                <a:cs typeface="CMU Typewriter Text Regular"/>
              </a:rPr>
              <a:t>rdf:type</a:t>
            </a:r>
            <a:r>
              <a:rPr lang="en-US" dirty="0"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latin typeface="CMU Typewriter Text Regular"/>
                <a:cs typeface="CMU Typewriter Text Regular"/>
              </a:rPr>
              <a:t>foaf:Person</a:t>
            </a:r>
            <a:r>
              <a:rPr lang="en-US" dirty="0">
                <a:latin typeface="CMU Typewriter Text Regular"/>
                <a:cs typeface="CMU Typewriter Text Regular"/>
              </a:rPr>
              <a:t> .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			</a:t>
            </a:r>
            <a:r>
              <a:rPr lang="en-US" b="1" dirty="0">
                <a:solidFill>
                  <a:srgbClr val="0000FF"/>
                </a:solidFill>
                <a:latin typeface="CMU Typewriter Text Regular"/>
                <a:cs typeface="CMU Typewriter Text Regular"/>
              </a:rPr>
              <a:t>FILTER NOT EXISTS</a:t>
            </a:r>
            <a:r>
              <a:rPr lang="en-US" dirty="0">
                <a:latin typeface="CMU Typewriter Text Regular"/>
                <a:cs typeface="CMU Typewriter Text Regular"/>
              </a:rPr>
              <a:t> { ?person </a:t>
            </a:r>
            <a:r>
              <a:rPr lang="en-US" dirty="0" err="1">
                <a:latin typeface="CMU Typewriter Text Regular"/>
                <a:cs typeface="CMU Typewriter Text Regular"/>
              </a:rPr>
              <a:t>foaf:name</a:t>
            </a:r>
            <a:r>
              <a:rPr lang="en-US" dirty="0">
                <a:latin typeface="CMU Typewriter Text Regular"/>
                <a:cs typeface="CMU Typewriter Text Regular"/>
              </a:rPr>
              <a:t> ?name } 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 Result:</a:t>
            </a:r>
          </a:p>
          <a:p>
            <a:pPr marL="0" indent="0">
              <a:buNone/>
            </a:pPr>
            <a:r>
              <a:rPr lang="en-US" dirty="0"/>
              <a:t>:bob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1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Testing For the Presence of 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PREFIX </a:t>
            </a:r>
            <a:r>
              <a:rPr lang="en-US" dirty="0" err="1">
                <a:latin typeface="CMU Typewriter Text Regular"/>
                <a:cs typeface="CMU Typewriter Text Regular"/>
              </a:rPr>
              <a:t>rdf</a:t>
            </a:r>
            <a:r>
              <a:rPr lang="en-US" dirty="0">
                <a:latin typeface="CMU Typewriter Text Regular"/>
                <a:cs typeface="CMU Typewriter Text Regular"/>
              </a:rPr>
              <a:t>: &lt;http://www.w3.org/1999/02/22-rdf-syntax-ns#&gt;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PREFIX </a:t>
            </a:r>
            <a:r>
              <a:rPr lang="en-US" dirty="0" err="1">
                <a:latin typeface="CMU Typewriter Text Regular"/>
                <a:cs typeface="CMU Typewriter Text Regular"/>
              </a:rPr>
              <a:t>foaf</a:t>
            </a:r>
            <a:r>
              <a:rPr lang="en-US" dirty="0">
                <a:latin typeface="CMU Typewriter Text Regular"/>
                <a:cs typeface="CMU Typewriter Text Regular"/>
              </a:rPr>
              <a:t>: &lt;http://</a:t>
            </a:r>
            <a:r>
              <a:rPr lang="en-US" dirty="0" err="1">
                <a:latin typeface="CMU Typewriter Text Regular"/>
                <a:cs typeface="CMU Typewriter Text Regular"/>
              </a:rPr>
              <a:t>xmlns.com</a:t>
            </a:r>
            <a:r>
              <a:rPr lang="en-US" dirty="0">
                <a:latin typeface="CMU Typewriter Text Regular"/>
                <a:cs typeface="CMU Typewriter Text Regular"/>
              </a:rPr>
              <a:t>/</a:t>
            </a:r>
            <a:r>
              <a:rPr lang="en-US" dirty="0" err="1">
                <a:latin typeface="CMU Typewriter Text Regular"/>
                <a:cs typeface="CMU Typewriter Text Regular"/>
              </a:rPr>
              <a:t>foaf</a:t>
            </a:r>
            <a:r>
              <a:rPr lang="en-US" dirty="0">
                <a:latin typeface="CMU Typewriter Text Regular"/>
                <a:cs typeface="CMU Typewriter Text Regular"/>
              </a:rPr>
              <a:t>/0.1/&gt;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?person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WHERE { ?person </a:t>
            </a:r>
            <a:r>
              <a:rPr lang="en-US" dirty="0" err="1">
                <a:latin typeface="CMU Typewriter Text Regular"/>
                <a:cs typeface="CMU Typewriter Text Regular"/>
              </a:rPr>
              <a:t>rdf:type</a:t>
            </a:r>
            <a:r>
              <a:rPr lang="en-US" dirty="0"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latin typeface="CMU Typewriter Text Regular"/>
                <a:cs typeface="CMU Typewriter Text Regular"/>
              </a:rPr>
              <a:t>foaf:Person</a:t>
            </a:r>
            <a:r>
              <a:rPr lang="en-US" dirty="0">
                <a:latin typeface="CMU Typewriter Text Regular"/>
                <a:cs typeface="CMU Typewriter Text Regular"/>
              </a:rPr>
              <a:t> .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MU Typewriter Text Regular"/>
                <a:cs typeface="CMU Typewriter Text Regular"/>
              </a:rPr>
              <a:t>FILTER EXISTS</a:t>
            </a:r>
            <a:r>
              <a:rPr lang="en-US" dirty="0">
                <a:latin typeface="CMU Typewriter Text Regular"/>
                <a:cs typeface="CMU Typewriter Text Regular"/>
              </a:rPr>
              <a:t> { ?person </a:t>
            </a:r>
            <a:r>
              <a:rPr lang="en-US" dirty="0" err="1">
                <a:latin typeface="CMU Typewriter Text Regular"/>
                <a:cs typeface="CMU Typewriter Text Regular"/>
              </a:rPr>
              <a:t>foaf:name</a:t>
            </a:r>
            <a:r>
              <a:rPr lang="en-US" dirty="0">
                <a:latin typeface="CMU Typewriter Text Regular"/>
                <a:cs typeface="CMU Typewriter Text Regular"/>
              </a:rPr>
              <a:t> ?name }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 Result: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&lt;http://example/</a:t>
            </a:r>
            <a:r>
              <a:rPr lang="en-US" dirty="0" err="1">
                <a:latin typeface="CMU Typewriter Text Regular"/>
                <a:cs typeface="CMU Typewriter Text Regular"/>
              </a:rPr>
              <a:t>alice</a:t>
            </a:r>
            <a:r>
              <a:rPr lang="en-US" dirty="0">
                <a:latin typeface="CMU Typewriter Text Regular"/>
                <a:cs typeface="CMU Typewriter Text Regular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2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Removing 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MINUS</a:t>
            </a:r>
            <a:r>
              <a:rPr lang="en-US" dirty="0"/>
              <a:t> evaluates both its arguments, then calculates solutions in the left-hand side that are not compatible with the solutions on the right-hand side.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</a:t>
            </a:r>
            <a:r>
              <a:rPr lang="en-US" dirty="0" err="1">
                <a:solidFill>
                  <a:srgbClr val="4E8F00"/>
                </a:solidFill>
              </a:rPr>
              <a:t>alice</a:t>
            </a:r>
            <a:r>
              <a:rPr lang="en-US" dirty="0">
                <a:solidFill>
                  <a:srgbClr val="4E8F00"/>
                </a:solidFill>
              </a:rPr>
              <a:t> </a:t>
            </a:r>
            <a:r>
              <a:rPr lang="en-US" dirty="0" err="1">
                <a:solidFill>
                  <a:srgbClr val="4E8F00"/>
                </a:solidFill>
              </a:rPr>
              <a:t>foaf:givenName</a:t>
            </a:r>
            <a:r>
              <a:rPr lang="en-US" dirty="0">
                <a:solidFill>
                  <a:srgbClr val="4E8F00"/>
                </a:solidFill>
              </a:rPr>
              <a:t> "Alice" ; </a:t>
            </a:r>
            <a:r>
              <a:rPr lang="en-US" dirty="0" err="1">
                <a:solidFill>
                  <a:srgbClr val="4E8F00"/>
                </a:solidFill>
              </a:rPr>
              <a:t>foaf:familyName</a:t>
            </a:r>
            <a:r>
              <a:rPr lang="en-US" dirty="0">
                <a:solidFill>
                  <a:srgbClr val="4E8F00"/>
                </a:solidFill>
              </a:rPr>
              <a:t> "Smith" . 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:bob </a:t>
            </a:r>
            <a:r>
              <a:rPr lang="en-US" dirty="0" err="1">
                <a:solidFill>
                  <a:srgbClr val="4E8F00"/>
                </a:solidFill>
              </a:rPr>
              <a:t>foaf:givenName</a:t>
            </a:r>
            <a:r>
              <a:rPr lang="en-US" dirty="0">
                <a:solidFill>
                  <a:srgbClr val="4E8F00"/>
                </a:solidFill>
              </a:rPr>
              <a:t> "Bob" ; </a:t>
            </a:r>
            <a:r>
              <a:rPr lang="en-US" dirty="0" err="1">
                <a:solidFill>
                  <a:srgbClr val="4E8F00"/>
                </a:solidFill>
              </a:rPr>
              <a:t>foaf:familyName</a:t>
            </a:r>
            <a:r>
              <a:rPr lang="en-US" dirty="0">
                <a:solidFill>
                  <a:srgbClr val="4E8F00"/>
                </a:solidFill>
              </a:rPr>
              <a:t> "Jones" . 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:carol </a:t>
            </a:r>
            <a:r>
              <a:rPr lang="en-US" dirty="0" err="1">
                <a:solidFill>
                  <a:srgbClr val="4E8F00"/>
                </a:solidFill>
              </a:rPr>
              <a:t>foaf:givenName</a:t>
            </a:r>
            <a:r>
              <a:rPr lang="en-US" dirty="0">
                <a:solidFill>
                  <a:srgbClr val="4E8F00"/>
                </a:solidFill>
              </a:rPr>
              <a:t> "Carol" ; </a:t>
            </a:r>
            <a:r>
              <a:rPr lang="en-US" dirty="0" err="1">
                <a:solidFill>
                  <a:srgbClr val="4E8F00"/>
                </a:solidFill>
              </a:rPr>
              <a:t>foaf:familyName</a:t>
            </a:r>
            <a:r>
              <a:rPr lang="en-US" dirty="0">
                <a:solidFill>
                  <a:srgbClr val="4E8F00"/>
                </a:solidFill>
              </a:rPr>
              <a:t> "Smith"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?s </a:t>
            </a:r>
          </a:p>
          <a:p>
            <a:pPr marL="0" indent="0">
              <a:buNone/>
            </a:pPr>
            <a:r>
              <a:rPr lang="en-US" dirty="0"/>
              <a:t>WHERE { ?s ?p ?o . </a:t>
            </a:r>
            <a:r>
              <a:rPr lang="en-US" dirty="0">
                <a:solidFill>
                  <a:srgbClr val="0000FF"/>
                </a:solidFill>
              </a:rPr>
              <a:t>MINUS</a:t>
            </a:r>
            <a:r>
              <a:rPr lang="en-US" dirty="0"/>
              <a:t> { ?s </a:t>
            </a:r>
            <a:r>
              <a:rPr lang="en-US" dirty="0" err="1"/>
              <a:t>foaf:givenName</a:t>
            </a:r>
            <a:r>
              <a:rPr lang="en-US" dirty="0"/>
              <a:t> "Bob" . }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:carol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</a:t>
            </a:r>
            <a:r>
              <a:rPr lang="en-US" dirty="0" err="1">
                <a:solidFill>
                  <a:srgbClr val="4E8F00"/>
                </a:solidFill>
              </a:rPr>
              <a:t>alice</a:t>
            </a:r>
            <a:endParaRPr lang="en-US" dirty="0">
              <a:solidFill>
                <a:srgbClr val="4E8F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0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 and differences between NOT EXISTS and MINUS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 EXISTS</a:t>
            </a:r>
            <a:r>
              <a:rPr lang="en-US" dirty="0"/>
              <a:t> and </a:t>
            </a:r>
            <a:r>
              <a:rPr lang="en-US" b="1" dirty="0"/>
              <a:t>MINUS</a:t>
            </a:r>
            <a:r>
              <a:rPr lang="en-US" dirty="0"/>
              <a:t> represent two ways of thinking about negation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based on testing whether a pattern exists in the data, given the bindings already determined by the query pattern, </a:t>
            </a:r>
          </a:p>
          <a:p>
            <a:endParaRPr lang="en-US" dirty="0"/>
          </a:p>
          <a:p>
            <a:r>
              <a:rPr lang="en-US" dirty="0"/>
              <a:t>one based on removing matches based on the evaluation of two patterns. In some cases they can produce different answers.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3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286A9A-13F3-A248-BE24-D83BE881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@prefix : &lt;http://example/&gt; . 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:a :b :c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{ ?s ?p ?o FILTER NOT EXISTS { ?x ?y ?z }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solutions because { ?x ?y ?z } matches given any ?s ?p ?o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{ ?s ?p ?o MINUS { ?x ?y ?z }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shared variable between the first part (?s ?p ?o) and the second (?x ?y ?z) so no bindings are eliminated.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Results: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</a:rPr>
              <a:t>:a :b :c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6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2D1E-9D11-4844-8C22-5A087355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idea: Querying by pattern matching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C12D-D6CA-AC41-B8FE-23DAEB19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5DE1-3A5D-9745-8BDE-CDCF0998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C1A0-5566-0240-81BB-993D9624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13081C-6046-014B-830F-C17ED8CC01D7}"/>
              </a:ext>
            </a:extLst>
          </p:cNvPr>
          <p:cNvSpPr/>
          <p:nvPr/>
        </p:nvSpPr>
        <p:spPr>
          <a:xfrm>
            <a:off x="405447" y="1243081"/>
            <a:ext cx="752354" cy="4514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91005E-4B5D-564E-BFA7-F2C868192C20}"/>
              </a:ext>
            </a:extLst>
          </p:cNvPr>
          <p:cNvSpPr/>
          <p:nvPr/>
        </p:nvSpPr>
        <p:spPr>
          <a:xfrm>
            <a:off x="1951972" y="1775913"/>
            <a:ext cx="1551973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:Volcano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992F1-B7D7-4E43-B6BC-36D244F34BFE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1047621" y="1628386"/>
            <a:ext cx="904351" cy="350084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63900D-72D4-F341-A9FF-FA82182D0326}"/>
              </a:ext>
            </a:extLst>
          </p:cNvPr>
          <p:cNvSpPr txBox="1"/>
          <p:nvPr/>
        </p:nvSpPr>
        <p:spPr>
          <a:xfrm>
            <a:off x="1392679" y="1355940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266CF4-EE55-A644-8C62-5B90A3F97938}"/>
              </a:ext>
            </a:extLst>
          </p:cNvPr>
          <p:cNvSpPr/>
          <p:nvPr/>
        </p:nvSpPr>
        <p:spPr>
          <a:xfrm>
            <a:off x="4592643" y="1466998"/>
            <a:ext cx="2072318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</a:t>
            </a:r>
            <a:r>
              <a:rPr lang="en-US" sz="1600" dirty="0" err="1"/>
              <a:t>Mount_Etna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E960E6-7BFA-994E-9C62-89AED2C814AB}"/>
              </a:ext>
            </a:extLst>
          </p:cNvPr>
          <p:cNvSpPr/>
          <p:nvPr/>
        </p:nvSpPr>
        <p:spPr>
          <a:xfrm>
            <a:off x="7276633" y="2193825"/>
            <a:ext cx="1690387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:Vesuvius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BB218D-F38B-E349-87B9-D7B6B8595C3C}"/>
              </a:ext>
            </a:extLst>
          </p:cNvPr>
          <p:cNvSpPr/>
          <p:nvPr/>
        </p:nvSpPr>
        <p:spPr>
          <a:xfrm>
            <a:off x="4329413" y="2179897"/>
            <a:ext cx="1690387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:Naples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195D41-7324-7342-97EA-042F264E5B1E}"/>
              </a:ext>
            </a:extLst>
          </p:cNvPr>
          <p:cNvSpPr/>
          <p:nvPr/>
        </p:nvSpPr>
        <p:spPr>
          <a:xfrm>
            <a:off x="7132254" y="924982"/>
            <a:ext cx="1551973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:Volcano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5B0C8B-018E-A44A-AF19-EF6952780CB0}"/>
              </a:ext>
            </a:extLst>
          </p:cNvPr>
          <p:cNvCxnSpPr>
            <a:cxnSpLocks/>
            <a:stCxn id="12" idx="7"/>
            <a:endCxn id="15" idx="3"/>
          </p:cNvCxnSpPr>
          <p:nvPr/>
        </p:nvCxnSpPr>
        <p:spPr>
          <a:xfrm flipV="1">
            <a:off x="6361477" y="1270768"/>
            <a:ext cx="998058" cy="25555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993094-E2CB-234C-82FF-24DF6C01CAC0}"/>
              </a:ext>
            </a:extLst>
          </p:cNvPr>
          <p:cNvSpPr txBox="1"/>
          <p:nvPr/>
        </p:nvSpPr>
        <p:spPr>
          <a:xfrm>
            <a:off x="6122362" y="999551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0EB2D8-488D-E746-BEAA-99679819A838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H="1" flipV="1">
            <a:off x="7908241" y="1330096"/>
            <a:ext cx="213586" cy="863729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94743A-0066-144B-BDB7-96B351EFAA73}"/>
              </a:ext>
            </a:extLst>
          </p:cNvPr>
          <p:cNvSpPr txBox="1"/>
          <p:nvPr/>
        </p:nvSpPr>
        <p:spPr>
          <a:xfrm>
            <a:off x="7629258" y="1624739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BE8F5B-B285-214D-B41E-7D4581C0B63F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6019800" y="2382454"/>
            <a:ext cx="1256833" cy="1392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968AE8-FC9B-1F4B-A756-E5FEBD00A9F1}"/>
              </a:ext>
            </a:extLst>
          </p:cNvPr>
          <p:cNvSpPr txBox="1"/>
          <p:nvPr/>
        </p:nvSpPr>
        <p:spPr>
          <a:xfrm>
            <a:off x="6359258" y="236641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:near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A3DE24-C693-C24B-8A44-A6DDD3F3E5BC}"/>
              </a:ext>
            </a:extLst>
          </p:cNvPr>
          <p:cNvSpPr/>
          <p:nvPr/>
        </p:nvSpPr>
        <p:spPr>
          <a:xfrm>
            <a:off x="328175" y="999551"/>
            <a:ext cx="3504928" cy="1621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1553AF-309B-104C-8945-5AA471D1346A}"/>
              </a:ext>
            </a:extLst>
          </p:cNvPr>
          <p:cNvSpPr/>
          <p:nvPr/>
        </p:nvSpPr>
        <p:spPr>
          <a:xfrm>
            <a:off x="4131398" y="735581"/>
            <a:ext cx="4835622" cy="34604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E302FD-DBF1-0F4C-B715-848DF0269FEF}"/>
              </a:ext>
            </a:extLst>
          </p:cNvPr>
          <p:cNvSpPr txBox="1"/>
          <p:nvPr/>
        </p:nvSpPr>
        <p:spPr>
          <a:xfrm>
            <a:off x="1713429" y="265104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CD65F-D300-2342-A1B6-0B2B9D0312A5}"/>
              </a:ext>
            </a:extLst>
          </p:cNvPr>
          <p:cNvSpPr txBox="1"/>
          <p:nvPr/>
        </p:nvSpPr>
        <p:spPr>
          <a:xfrm>
            <a:off x="6378885" y="4397931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7E916B1-7DDA-2441-9B53-00C23C02D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29760"/>
              </p:ext>
            </p:extLst>
          </p:nvPr>
        </p:nvGraphicFramePr>
        <p:xfrm>
          <a:off x="1638874" y="3430710"/>
          <a:ext cx="2073011" cy="1187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011">
                  <a:extLst>
                    <a:ext uri="{9D8B030D-6E8A-4147-A177-3AD203B41FA5}">
                      <a16:colId xmlns:a16="http://schemas.microsoft.com/office/drawing/2014/main" val="110213336"/>
                    </a:ext>
                  </a:extLst>
                </a:gridCol>
              </a:tblGrid>
              <a:tr h="395901">
                <a:tc>
                  <a:txBody>
                    <a:bodyPr/>
                    <a:lstStyle/>
                    <a:p>
                      <a:r>
                        <a:rPr lang="en-US" sz="1600" dirty="0"/>
                        <a:t>?x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59559"/>
                  </a:ext>
                </a:extLst>
              </a:tr>
              <a:tr h="395901">
                <a:tc>
                  <a:txBody>
                    <a:bodyPr/>
                    <a:lstStyle/>
                    <a:p>
                      <a:r>
                        <a:rPr lang="en-US" sz="1600" dirty="0"/>
                        <a:t>:Vesuvius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32898"/>
                  </a:ext>
                </a:extLst>
              </a:tr>
              <a:tr h="395901">
                <a:tc>
                  <a:txBody>
                    <a:bodyPr/>
                    <a:lstStyle/>
                    <a:p>
                      <a:r>
                        <a:rPr lang="en-US" sz="1600" dirty="0"/>
                        <a:t>:</a:t>
                      </a:r>
                      <a:r>
                        <a:rPr lang="en-US" sz="1600" dirty="0" err="1"/>
                        <a:t>Mount_Etna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3707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0701B45-D049-864E-93F8-DA0CD6A5A0E5}"/>
              </a:ext>
            </a:extLst>
          </p:cNvPr>
          <p:cNvSpPr txBox="1"/>
          <p:nvPr/>
        </p:nvSpPr>
        <p:spPr>
          <a:xfrm>
            <a:off x="502699" y="3426565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052DA-5D4A-F444-919F-D93DB4A549B4}"/>
              </a:ext>
            </a:extLst>
          </p:cNvPr>
          <p:cNvSpPr/>
          <p:nvPr/>
        </p:nvSpPr>
        <p:spPr>
          <a:xfrm>
            <a:off x="4329413" y="3426565"/>
            <a:ext cx="1106188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:Italy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6A785B-2C7E-5D4D-AA13-CA1DDFFC1D21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4882507" y="2585011"/>
            <a:ext cx="292100" cy="841554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518F50-3495-BD45-BEA2-931696727C84}"/>
              </a:ext>
            </a:extLst>
          </p:cNvPr>
          <p:cNvSpPr txBox="1"/>
          <p:nvPr/>
        </p:nvSpPr>
        <p:spPr>
          <a:xfrm>
            <a:off x="4534259" y="2789032"/>
            <a:ext cx="61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214E77-978E-3946-806C-E4ECD94E979E}"/>
              </a:ext>
            </a:extLst>
          </p:cNvPr>
          <p:cNvSpPr txBox="1"/>
          <p:nvPr/>
        </p:nvSpPr>
        <p:spPr>
          <a:xfrm>
            <a:off x="5804340" y="3409554"/>
            <a:ext cx="809837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967068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B6E3AA-26C0-C348-8C1E-BDF696F6B828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772249" y="2525683"/>
            <a:ext cx="437010" cy="883871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6DE1A2-7E95-C64F-80DC-13204B6749E7}"/>
              </a:ext>
            </a:extLst>
          </p:cNvPr>
          <p:cNvSpPr txBox="1"/>
          <p:nvPr/>
        </p:nvSpPr>
        <p:spPr>
          <a:xfrm>
            <a:off x="5590898" y="2860152"/>
            <a:ext cx="125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:population</a:t>
            </a:r>
          </a:p>
        </p:txBody>
      </p:sp>
    </p:spTree>
    <p:extLst>
      <p:ext uri="{BB962C8B-B14F-4D97-AF65-F5344CB8AC3E}">
        <p14:creationId xmlns:p14="http://schemas.microsoft.com/office/powerpoint/2010/main" val="47133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path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937315"/>
              </p:ext>
            </p:extLst>
          </p:nvPr>
        </p:nvGraphicFramePr>
        <p:xfrm>
          <a:off x="1485900" y="932260"/>
          <a:ext cx="6172200" cy="324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iri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/>
                        <a:t>^</a:t>
                      </a:r>
                      <a:r>
                        <a:rPr lang="en-US" sz="1500" dirty="0" err="1"/>
                        <a:t>elt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inverse</a:t>
                      </a:r>
                      <a:r>
                        <a:rPr lang="en-US" sz="1500" baseline="0" dirty="0"/>
                        <a:t> path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elt</a:t>
                      </a:r>
                      <a:r>
                        <a:rPr lang="en-US" sz="1500" dirty="0"/>
                        <a:t> / </a:t>
                      </a:r>
                      <a:r>
                        <a:rPr lang="en-US" sz="1500" dirty="0" err="1"/>
                        <a:t>elt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sequence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elt</a:t>
                      </a:r>
                      <a:r>
                        <a:rPr lang="en-US" sz="1500" dirty="0"/>
                        <a:t> | </a:t>
                      </a:r>
                      <a:r>
                        <a:rPr lang="en-US" sz="1500" dirty="0" err="1"/>
                        <a:t>elt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alternative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elt</a:t>
                      </a:r>
                      <a:r>
                        <a:rPr lang="en-US" sz="1500" dirty="0"/>
                        <a:t>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repetition (0...n)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elt</a:t>
                      </a:r>
                      <a:r>
                        <a:rPr lang="en-US" sz="1500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repetition (1...n)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elt</a:t>
                      </a:r>
                      <a:r>
                        <a:rPr lang="en-US" sz="1500" dirty="0"/>
                        <a:t>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/>
                        <a:t>!</a:t>
                      </a:r>
                      <a:r>
                        <a:rPr lang="en-US" sz="1500" i="1" dirty="0" err="1"/>
                        <a:t>iri</a:t>
                      </a:r>
                      <a:r>
                        <a:rPr lang="en-US" sz="1500" dirty="0"/>
                        <a:t> or !(</a:t>
                      </a:r>
                      <a:r>
                        <a:rPr lang="en-US" sz="1500" i="1" dirty="0"/>
                        <a:t>iri</a:t>
                      </a:r>
                      <a:r>
                        <a:rPr lang="en-US" sz="1500" i="1" baseline="-25000" dirty="0"/>
                        <a:t>1</a:t>
                      </a:r>
                      <a:r>
                        <a:rPr lang="en-US" sz="1500" dirty="0"/>
                        <a:t>| ...|</a:t>
                      </a:r>
                      <a:r>
                        <a:rPr lang="en-US" sz="1500" i="1" dirty="0" err="1"/>
                        <a:t>iri</a:t>
                      </a:r>
                      <a:r>
                        <a:rPr lang="en-US" sz="1500" i="1" baseline="-25000" dirty="0" err="1"/>
                        <a:t>n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negation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/>
                        <a:t>!^</a:t>
                      </a:r>
                      <a:r>
                        <a:rPr lang="en-US" sz="1500" i="1" dirty="0" err="1"/>
                        <a:t>iri</a:t>
                      </a:r>
                      <a:r>
                        <a:rPr lang="en-US" sz="1500" dirty="0"/>
                        <a:t> or !(^</a:t>
                      </a:r>
                      <a:r>
                        <a:rPr lang="en-US" sz="1500" i="1" dirty="0"/>
                        <a:t>iri</a:t>
                      </a:r>
                      <a:r>
                        <a:rPr lang="en-US" sz="1500" i="1" baseline="-25000" dirty="0"/>
                        <a:t>1</a:t>
                      </a:r>
                      <a:r>
                        <a:rPr lang="en-US" sz="1500" dirty="0"/>
                        <a:t>| ...|^</a:t>
                      </a:r>
                      <a:r>
                        <a:rPr lang="en-US" sz="1500" i="1" dirty="0" err="1"/>
                        <a:t>iri</a:t>
                      </a:r>
                      <a:r>
                        <a:rPr lang="en-US" sz="1500" i="1" baseline="-25000" dirty="0" err="1"/>
                        <a:t>n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negation of the inverse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hr-HR" sz="1500" dirty="0"/>
                        <a:t>!(</a:t>
                      </a:r>
                      <a:r>
                        <a:rPr lang="hr-HR" sz="1500" i="1" dirty="0"/>
                        <a:t>iri</a:t>
                      </a:r>
                      <a:r>
                        <a:rPr lang="hr-HR" sz="1500" i="1" baseline="-25000" dirty="0"/>
                        <a:t>1</a:t>
                      </a:r>
                      <a:r>
                        <a:rPr lang="hr-HR" sz="1500" dirty="0"/>
                        <a:t>| ...|</a:t>
                      </a:r>
                      <a:r>
                        <a:rPr lang="hr-HR" sz="1500" i="1" dirty="0"/>
                        <a:t>iri</a:t>
                      </a:r>
                      <a:r>
                        <a:rPr lang="hr-HR" sz="1500" i="1" baseline="-25000" dirty="0"/>
                        <a:t>j</a:t>
                      </a:r>
                      <a:r>
                        <a:rPr lang="hr-HR" sz="1500" dirty="0"/>
                        <a:t>|^</a:t>
                      </a:r>
                      <a:r>
                        <a:rPr lang="hr-HR" sz="1500" i="1" dirty="0"/>
                        <a:t>iri</a:t>
                      </a:r>
                      <a:r>
                        <a:rPr lang="hr-HR" sz="1500" i="1" baseline="-25000" dirty="0"/>
                        <a:t>j+1</a:t>
                      </a:r>
                      <a:r>
                        <a:rPr lang="hr-HR" sz="1500" dirty="0"/>
                        <a:t>| ...|^</a:t>
                      </a:r>
                      <a:r>
                        <a:rPr lang="hr-HR" sz="1500" i="1" dirty="0"/>
                        <a:t>iri</a:t>
                      </a:r>
                      <a:r>
                        <a:rPr lang="hr-HR" sz="1500" i="1" baseline="-25000" dirty="0"/>
                        <a:t>n</a:t>
                      </a:r>
                      <a:r>
                        <a:rPr lang="hr-HR" sz="1500" dirty="0"/>
                        <a:t>)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property path to access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Recall that a list structure, written as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</a:t>
            </a:r>
            <a:r>
              <a:rPr lang="en-US" dirty="0" err="1"/>
              <a:t>france</a:t>
            </a:r>
            <a:r>
              <a:rPr lang="en-US" dirty="0"/>
              <a:t> :</a:t>
            </a:r>
            <a:r>
              <a:rPr lang="en-US" dirty="0" err="1"/>
              <a:t>flagColors</a:t>
            </a:r>
            <a:r>
              <a:rPr lang="en-US" dirty="0"/>
              <a:t> (:blue :white :red)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an abbreviation for: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</a:t>
            </a:r>
            <a:r>
              <a:rPr lang="en-US" dirty="0" err="1"/>
              <a:t>france</a:t>
            </a:r>
            <a:r>
              <a:rPr lang="en-US" dirty="0"/>
              <a:t> :</a:t>
            </a:r>
            <a:r>
              <a:rPr lang="en-US" dirty="0" err="1"/>
              <a:t>flagColors</a:t>
            </a:r>
            <a:r>
              <a:rPr lang="en-US" dirty="0"/>
              <a:t> [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rdf:List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rdf:first</a:t>
            </a:r>
            <a:r>
              <a:rPr lang="en-US" dirty="0"/>
              <a:t> :blue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rdf:rest</a:t>
            </a:r>
            <a:r>
              <a:rPr lang="en-US" dirty="0"/>
              <a:t> [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rdf:List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rdf:first</a:t>
            </a:r>
            <a:r>
              <a:rPr lang="en-US" dirty="0"/>
              <a:t> :white 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rdf:rest</a:t>
            </a:r>
            <a:r>
              <a:rPr lang="en-US" dirty="0"/>
              <a:t> [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rdf:type</a:t>
            </a:r>
            <a:r>
              <a:rPr lang="en-US" dirty="0"/>
              <a:t> </a:t>
            </a:r>
            <a:r>
              <a:rPr lang="en-US" dirty="0" err="1"/>
              <a:t>rdf:List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rdf:first</a:t>
            </a:r>
            <a:r>
              <a:rPr lang="en-US" dirty="0"/>
              <a:t> :red ;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rdf:rest</a:t>
            </a:r>
            <a:r>
              <a:rPr lang="en-US" dirty="0"/>
              <a:t> </a:t>
            </a:r>
            <a:r>
              <a:rPr lang="en-US" dirty="0" err="1"/>
              <a:t>rdf:nil</a:t>
            </a:r>
            <a:r>
              <a:rPr lang="en-US" dirty="0"/>
              <a:t> ]]]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queries over such structures can only be solved by using property path expressions.</a:t>
            </a:r>
            <a:r>
              <a:rPr lang="en-US" b="1" u="sng" baseline="30000" dirty="0"/>
              <a:t>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Find all the colors in the </a:t>
            </a:r>
            <a:r>
              <a:rPr lang="en-US" dirty="0" err="1">
                <a:solidFill>
                  <a:srgbClr val="0000FF"/>
                </a:solidFill>
              </a:rPr>
              <a:t>french</a:t>
            </a:r>
            <a:r>
              <a:rPr lang="en-US" dirty="0">
                <a:solidFill>
                  <a:srgbClr val="0000FF"/>
                </a:solidFill>
              </a:rPr>
              <a:t> flag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?c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where {:</a:t>
            </a:r>
            <a:r>
              <a:rPr lang="en-US" dirty="0" err="1">
                <a:latin typeface="CMU Typewriter Text Regular"/>
                <a:cs typeface="CMU Typewriter Text Regular"/>
              </a:rPr>
              <a:t>france</a:t>
            </a:r>
            <a:r>
              <a:rPr lang="en-US" dirty="0">
                <a:latin typeface="CMU Typewriter Text Regular"/>
                <a:cs typeface="CMU Typewriter Text Regular"/>
              </a:rPr>
              <a:t> 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flagColors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/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rdf:rest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*/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rdf:first</a:t>
            </a:r>
            <a:r>
              <a:rPr lang="en-US" dirty="0">
                <a:latin typeface="CMU Typewriter Text Regular"/>
                <a:cs typeface="CMU Typewriter Text Regular"/>
              </a:rPr>
              <a:t> ?c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Find the last color of the </a:t>
            </a:r>
            <a:r>
              <a:rPr lang="en-US" dirty="0" err="1">
                <a:solidFill>
                  <a:srgbClr val="0000FF"/>
                </a:solidFill>
              </a:rPr>
              <a:t>french</a:t>
            </a:r>
            <a:r>
              <a:rPr lang="en-US" dirty="0">
                <a:solidFill>
                  <a:srgbClr val="0000FF"/>
                </a:solidFill>
              </a:rPr>
              <a:t> flag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?c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where {:</a:t>
            </a:r>
            <a:r>
              <a:rPr lang="en-US" dirty="0" err="1">
                <a:latin typeface="CMU Typewriter Text Regular"/>
                <a:cs typeface="CMU Typewriter Text Regular"/>
              </a:rPr>
              <a:t>france</a:t>
            </a:r>
            <a:r>
              <a:rPr lang="en-US" dirty="0">
                <a:latin typeface="CMU Typewriter Text Regular"/>
                <a:cs typeface="CMU Typewriter Text Regular"/>
              </a:rPr>
              <a:t> 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flagColors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/rest*</a:t>
            </a:r>
            <a:r>
              <a:rPr lang="en-US" dirty="0">
                <a:latin typeface="CMU Typewriter Text Regular"/>
                <a:cs typeface="CMU Typewriter Text Regular"/>
              </a:rPr>
              <a:t> ?last.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			?last </a:t>
            </a:r>
            <a:r>
              <a:rPr lang="en-US" dirty="0" err="1">
                <a:latin typeface="CMU Typewriter Text Regular"/>
                <a:cs typeface="CMU Typewriter Text Regular"/>
              </a:rPr>
              <a:t>rdf:rest</a:t>
            </a:r>
            <a:r>
              <a:rPr lang="en-US" dirty="0"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latin typeface="CMU Typewriter Text Regular"/>
                <a:cs typeface="CMU Typewriter Text Regular"/>
              </a:rPr>
              <a:t>rdf:nil</a:t>
            </a:r>
            <a:r>
              <a:rPr lang="en-US" dirty="0">
                <a:latin typeface="CMU Typewriter Text Regular"/>
                <a:cs typeface="CMU Typewriter Text Regular"/>
              </a:rPr>
              <a:t>. ?last </a:t>
            </a:r>
            <a:r>
              <a:rPr lang="en-US" dirty="0" err="1">
                <a:latin typeface="CMU Typewriter Text Regular"/>
                <a:cs typeface="CMU Typewriter Text Regular"/>
              </a:rPr>
              <a:t>rdf:first</a:t>
            </a:r>
            <a:r>
              <a:rPr lang="en-US" dirty="0">
                <a:latin typeface="CMU Typewriter Text Regular"/>
                <a:cs typeface="CMU Typewriter Text Regular"/>
              </a:rPr>
              <a:t> ?c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Or with entailment regimes that take into account transitive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4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Trees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702"/>
            <a:ext cx="5766318" cy="36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a part is decomposed into subparts, sub-subparts, etc. linked through a :</a:t>
            </a:r>
            <a:r>
              <a:rPr lang="en-US" dirty="0" err="1"/>
              <a:t>partOf</a:t>
            </a:r>
            <a:r>
              <a:rPr lang="en-US" dirty="0"/>
              <a:t> property.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Display all the parts that belong to :b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?p where {?p 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partOf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*</a:t>
            </a:r>
            <a:r>
              <a:rPr lang="en-US" dirty="0">
                <a:latin typeface="CMU Typewriter Text Regular"/>
                <a:cs typeface="CMU Typewriter Text Regular"/>
              </a:rPr>
              <a:t> :b.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If part :a belongs to part :b, display its part number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</a:t>
            </a:r>
            <a:r>
              <a:rPr lang="en-US" dirty="0" err="1">
                <a:latin typeface="CMU Typewriter Text Regular"/>
                <a:cs typeface="CMU Typewriter Text Regular"/>
              </a:rPr>
              <a:t>pn</a:t>
            </a:r>
            <a:r>
              <a:rPr lang="en-US" dirty="0">
                <a:latin typeface="CMU Typewriter Text Regular"/>
                <a:cs typeface="CMU Typewriter Text Regular"/>
              </a:rPr>
              <a:t> where {:a 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partOf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*</a:t>
            </a:r>
            <a:r>
              <a:rPr lang="en-US" dirty="0">
                <a:latin typeface="CMU Typewriter Text Regular"/>
                <a:cs typeface="CMU Typewriter Text Regular"/>
              </a:rPr>
              <a:t> :b. :a :</a:t>
            </a:r>
            <a:r>
              <a:rPr lang="en-US" dirty="0" err="1">
                <a:latin typeface="CMU Typewriter Text Regular"/>
                <a:cs typeface="CMU Typewriter Text Regular"/>
              </a:rPr>
              <a:t>partNo</a:t>
            </a:r>
            <a:r>
              <a:rPr lang="en-US" dirty="0">
                <a:latin typeface="CMU Typewriter Text Regular"/>
                <a:cs typeface="CMU Typewriter Text Regular"/>
              </a:rPr>
              <a:t> ?</a:t>
            </a:r>
            <a:r>
              <a:rPr lang="en-US" dirty="0" err="1">
                <a:latin typeface="CMU Typewriter Text Regular"/>
                <a:cs typeface="CMU Typewriter Text Regular"/>
              </a:rPr>
              <a:t>pn</a:t>
            </a:r>
            <a:r>
              <a:rPr lang="en-US" dirty="0">
                <a:latin typeface="CMU Typewriter Text Regular"/>
                <a:cs typeface="CMU Typewriter Text Regular"/>
              </a:rPr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What are the subparts of :b that have more than 10 subparts (at any level)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?p where {?p 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: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partOf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*</a:t>
            </a:r>
            <a:r>
              <a:rPr lang="en-US" dirty="0">
                <a:latin typeface="CMU Typewriter Text Regular"/>
                <a:cs typeface="CMU Typewriter Text Regular"/>
              </a:rPr>
              <a:t> :b.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filter count(select ?q where {?q </a:t>
            </a:r>
            <a:r>
              <a:rPr lang="en-US" b="1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partOf</a:t>
            </a:r>
            <a:r>
              <a:rPr lang="en-US" b="1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*</a:t>
            </a:r>
            <a:r>
              <a:rPr lang="en-US" dirty="0">
                <a:latin typeface="CMU Typewriter Text Regular"/>
                <a:cs typeface="CMU Typewriter Text Regular"/>
              </a:rPr>
              <a:t> ?p}) &gt; 10 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DAF62-9632-6445-B918-5AEAE97465CD}"/>
              </a:ext>
            </a:extLst>
          </p:cNvPr>
          <p:cNvSpPr txBox="1"/>
          <p:nvPr/>
        </p:nvSpPr>
        <p:spPr>
          <a:xfrm>
            <a:off x="7697755" y="10356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4A1C6-5EDC-4A4D-8A97-5F1BBBC25471}"/>
              </a:ext>
            </a:extLst>
          </p:cNvPr>
          <p:cNvSpPr txBox="1"/>
          <p:nvPr/>
        </p:nvSpPr>
        <p:spPr>
          <a:xfrm>
            <a:off x="7473820" y="19407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7130C-8991-8644-8F90-93DC1FF96C52}"/>
              </a:ext>
            </a:extLst>
          </p:cNvPr>
          <p:cNvSpPr txBox="1"/>
          <p:nvPr/>
        </p:nvSpPr>
        <p:spPr>
          <a:xfrm>
            <a:off x="8294914" y="212738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2BF53-5537-354F-BA2C-83B93FB79493}"/>
              </a:ext>
            </a:extLst>
          </p:cNvPr>
          <p:cNvSpPr txBox="1"/>
          <p:nvPr/>
        </p:nvSpPr>
        <p:spPr>
          <a:xfrm>
            <a:off x="7287208" y="29298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C44D8-4615-8144-A12A-FEB93574D4B3}"/>
              </a:ext>
            </a:extLst>
          </p:cNvPr>
          <p:cNvSpPr txBox="1"/>
          <p:nvPr/>
        </p:nvSpPr>
        <p:spPr>
          <a:xfrm>
            <a:off x="7595118" y="387220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D3AD6-8FD8-FD43-B49C-D1DB966C8E8A}"/>
              </a:ext>
            </a:extLst>
          </p:cNvPr>
          <p:cNvSpPr txBox="1"/>
          <p:nvPr/>
        </p:nvSpPr>
        <p:spPr>
          <a:xfrm>
            <a:off x="8015971" y="307798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54C44-D9A9-AF4C-AF62-DBF73CCC6F89}"/>
              </a:ext>
            </a:extLst>
          </p:cNvPr>
          <p:cNvSpPr txBox="1"/>
          <p:nvPr/>
        </p:nvSpPr>
        <p:spPr>
          <a:xfrm>
            <a:off x="8679895" y="307798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624B60-EFDB-084A-AAC8-A90765D8214C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7632678" y="1405030"/>
            <a:ext cx="249583" cy="535737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87991-8E29-CD4E-B57D-8C95444EA407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7882261" y="1405030"/>
            <a:ext cx="585136" cy="722350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927390-62C3-6B48-8976-1578433E982A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7471714" y="2310099"/>
            <a:ext cx="160964" cy="619713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29C60-8374-E54F-A962-DE8BEBDE9382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8194866" y="2496712"/>
            <a:ext cx="272531" cy="581277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484F36-928A-CB43-995B-EF686101232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8467397" y="2496712"/>
            <a:ext cx="390592" cy="581277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12F8AA-35EA-F447-A014-182051BB14D2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7471714" y="3299144"/>
            <a:ext cx="304704" cy="573060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61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080F-F305-494C-8EF2-17BB2C45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E97B-79C5-964B-90A3-D656C9D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Many RDF data stores hold multiple RDF graphs</a:t>
            </a:r>
          </a:p>
          <a:p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SPARQL query is executed against an </a:t>
            </a:r>
            <a:r>
              <a:rPr lang="en-US" sz="18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 Dataset</a:t>
            </a:r>
          </a:p>
          <a:p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 RDF Dataset comprises </a:t>
            </a:r>
          </a:p>
          <a:p>
            <a:pPr lvl="1"/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</a:t>
            </a:r>
            <a:r>
              <a:rPr lang="en-US" sz="18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default graph</a:t>
            </a:r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which does not have a name</a:t>
            </a:r>
          </a:p>
          <a:p>
            <a:pPr lvl="1"/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zero or more </a:t>
            </a:r>
            <a:r>
              <a:rPr lang="en-US" sz="18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named graphs </a:t>
            </a:r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identified by IRIs. </a:t>
            </a:r>
          </a:p>
          <a:p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SPARQL query can match different parts of the query pattern against different graphs</a:t>
            </a:r>
          </a:p>
          <a:p>
            <a:pPr lvl="1"/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graph that is used for matching a basic graph pattern is the </a:t>
            </a:r>
            <a:r>
              <a:rPr lang="en-US" sz="18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active graph</a:t>
            </a:r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</a:t>
            </a:r>
          </a:p>
          <a:p>
            <a:pPr lvl="1"/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GRAPH keyword is used to make the active graph one of all of the named graphs in the dataset for part of the query.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A76A-CB58-FD4E-B83E-838429E6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7C64-78DB-7549-923E-80FE891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24BD-629F-F948-9A61-43263056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8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E6B8-BE44-1240-94AC-BE2AAD2E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9978-15DB-154C-9CFD-07768F9A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PREFIX ...</a:t>
            </a:r>
          </a:p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... </a:t>
            </a:r>
          </a:p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&lt;...&gt;       # add this graph to the default graph of the query dataset</a:t>
            </a:r>
          </a:p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NAMED &lt;...&gt; # add this graph as a named graph of the query dataset</a:t>
            </a:r>
          </a:p>
          <a:p>
            <a:pPr marL="0" indent="0">
              <a:buNone/>
            </a:pPr>
            <a:r>
              <a:rPr lang="en-US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{ ...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96A4D-6D6B-1C46-9405-DC030850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A454-5804-2447-8F8F-A91610B7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70F3-0D80-AE4F-B714-4167CF2B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0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EC796-50E3-5D48-9999-EA393254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F4F9-6421-3A4A-9754-4DABFC66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824F-FDBF-514E-9DA0-6B627312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2C1506-7627-294D-B70A-9ABE56A5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5" y="0"/>
            <a:ext cx="78665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57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020EB-E517-CE4E-B0B3-73CE290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8BB39-AC27-684B-AABD-1281703F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(count(*) as ?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{ </a:t>
            </a: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# query the default graph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{?s ?p ?o .}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4562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B2F82-1591-0E43-BF09-A8668F17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F42-91FD-E44E-8865-D338417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5DDB-1350-3544-B1D4-FB9DBD6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66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020EB-E517-CE4E-B0B3-73CE290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8BB39-AC27-684B-AABD-1281703F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(count(*) as ?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example.com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maria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{  </a:t>
            </a: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# query the default graph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{?s ?p ?o .}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7066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B2F82-1591-0E43-BF09-A8668F17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F42-91FD-E44E-8865-D338417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5DDB-1350-3544-B1D4-FB9DBD6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7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020EB-E517-CE4E-B0B3-73CE290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8BB39-AC27-684B-AABD-1281703F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(count(*) as ?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named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{  </a:t>
            </a: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# query over the default graph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{?s ?p ?o .}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B2F82-1591-0E43-BF09-A8668F17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F42-91FD-E44E-8865-D338417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5DDB-1350-3544-B1D4-FB9DBD6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2D1E-9D11-4844-8C22-5A087355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idea: Querying by pattern matching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C12D-D6CA-AC41-B8FE-23DAEB19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5DE1-3A5D-9745-8BDE-CDCF0998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C1A0-5566-0240-81BB-993D9624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13081C-6046-014B-830F-C17ED8CC01D7}"/>
              </a:ext>
            </a:extLst>
          </p:cNvPr>
          <p:cNvSpPr/>
          <p:nvPr/>
        </p:nvSpPr>
        <p:spPr>
          <a:xfrm>
            <a:off x="405447" y="1243081"/>
            <a:ext cx="752354" cy="4514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91005E-4B5D-564E-BFA7-F2C868192C20}"/>
              </a:ext>
            </a:extLst>
          </p:cNvPr>
          <p:cNvSpPr/>
          <p:nvPr/>
        </p:nvSpPr>
        <p:spPr>
          <a:xfrm>
            <a:off x="2250874" y="1135548"/>
            <a:ext cx="1551973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:Naples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992F1-B7D7-4E43-B6BC-36D244F34BF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157801" y="1338105"/>
            <a:ext cx="1093073" cy="130683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63900D-72D4-F341-A9FF-FA82182D0326}"/>
              </a:ext>
            </a:extLst>
          </p:cNvPr>
          <p:cNvSpPr txBox="1"/>
          <p:nvPr/>
        </p:nvSpPr>
        <p:spPr>
          <a:xfrm>
            <a:off x="1392679" y="135594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:near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266CF4-EE55-A644-8C62-5B90A3F97938}"/>
              </a:ext>
            </a:extLst>
          </p:cNvPr>
          <p:cNvSpPr/>
          <p:nvPr/>
        </p:nvSpPr>
        <p:spPr>
          <a:xfrm>
            <a:off x="4592643" y="1466998"/>
            <a:ext cx="2072318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</a:t>
            </a:r>
            <a:r>
              <a:rPr lang="en-US" sz="1600" dirty="0" err="1"/>
              <a:t>Mount_Etna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E960E6-7BFA-994E-9C62-89AED2C814AB}"/>
              </a:ext>
            </a:extLst>
          </p:cNvPr>
          <p:cNvSpPr/>
          <p:nvPr/>
        </p:nvSpPr>
        <p:spPr>
          <a:xfrm>
            <a:off x="7276633" y="2193825"/>
            <a:ext cx="1690387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:Vesuvius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BB218D-F38B-E349-87B9-D7B6B8595C3C}"/>
              </a:ext>
            </a:extLst>
          </p:cNvPr>
          <p:cNvSpPr/>
          <p:nvPr/>
        </p:nvSpPr>
        <p:spPr>
          <a:xfrm>
            <a:off x="4329413" y="2179897"/>
            <a:ext cx="1690387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:Naples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195D41-7324-7342-97EA-042F264E5B1E}"/>
              </a:ext>
            </a:extLst>
          </p:cNvPr>
          <p:cNvSpPr/>
          <p:nvPr/>
        </p:nvSpPr>
        <p:spPr>
          <a:xfrm>
            <a:off x="7132254" y="924982"/>
            <a:ext cx="1551973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:Volcano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5B0C8B-018E-A44A-AF19-EF6952780CB0}"/>
              </a:ext>
            </a:extLst>
          </p:cNvPr>
          <p:cNvCxnSpPr>
            <a:cxnSpLocks/>
            <a:stCxn id="12" idx="7"/>
            <a:endCxn id="15" idx="3"/>
          </p:cNvCxnSpPr>
          <p:nvPr/>
        </p:nvCxnSpPr>
        <p:spPr>
          <a:xfrm flipV="1">
            <a:off x="6361477" y="1270768"/>
            <a:ext cx="998058" cy="25555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993094-E2CB-234C-82FF-24DF6C01CAC0}"/>
              </a:ext>
            </a:extLst>
          </p:cNvPr>
          <p:cNvSpPr txBox="1"/>
          <p:nvPr/>
        </p:nvSpPr>
        <p:spPr>
          <a:xfrm>
            <a:off x="6122362" y="999551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0EB2D8-488D-E746-BEAA-99679819A838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H="1" flipV="1">
            <a:off x="7908241" y="1330096"/>
            <a:ext cx="213586" cy="863729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94743A-0066-144B-BDB7-96B351EFAA73}"/>
              </a:ext>
            </a:extLst>
          </p:cNvPr>
          <p:cNvSpPr txBox="1"/>
          <p:nvPr/>
        </p:nvSpPr>
        <p:spPr>
          <a:xfrm>
            <a:off x="7629258" y="1624739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BE8F5B-B285-214D-B41E-7D4581C0B63F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6019800" y="2382454"/>
            <a:ext cx="1256833" cy="1392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968AE8-FC9B-1F4B-A756-E5FEBD00A9F1}"/>
              </a:ext>
            </a:extLst>
          </p:cNvPr>
          <p:cNvSpPr txBox="1"/>
          <p:nvPr/>
        </p:nvSpPr>
        <p:spPr>
          <a:xfrm>
            <a:off x="6359258" y="236641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:near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A3DE24-C693-C24B-8A44-A6DDD3F3E5BC}"/>
              </a:ext>
            </a:extLst>
          </p:cNvPr>
          <p:cNvSpPr/>
          <p:nvPr/>
        </p:nvSpPr>
        <p:spPr>
          <a:xfrm>
            <a:off x="328175" y="999551"/>
            <a:ext cx="3504928" cy="1621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1553AF-309B-104C-8945-5AA471D1346A}"/>
              </a:ext>
            </a:extLst>
          </p:cNvPr>
          <p:cNvSpPr/>
          <p:nvPr/>
        </p:nvSpPr>
        <p:spPr>
          <a:xfrm>
            <a:off x="4131398" y="735581"/>
            <a:ext cx="4835622" cy="34604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E302FD-DBF1-0F4C-B715-848DF0269FEF}"/>
              </a:ext>
            </a:extLst>
          </p:cNvPr>
          <p:cNvSpPr txBox="1"/>
          <p:nvPr/>
        </p:nvSpPr>
        <p:spPr>
          <a:xfrm>
            <a:off x="1713429" y="265104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CD65F-D300-2342-A1B6-0B2B9D0312A5}"/>
              </a:ext>
            </a:extLst>
          </p:cNvPr>
          <p:cNvSpPr txBox="1"/>
          <p:nvPr/>
        </p:nvSpPr>
        <p:spPr>
          <a:xfrm>
            <a:off x="6378885" y="4397931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7E916B1-7DDA-2441-9B53-00C23C02D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35310"/>
              </p:ext>
            </p:extLst>
          </p:nvPr>
        </p:nvGraphicFramePr>
        <p:xfrm>
          <a:off x="676923" y="3441382"/>
          <a:ext cx="2073012" cy="79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506">
                  <a:extLst>
                    <a:ext uri="{9D8B030D-6E8A-4147-A177-3AD203B41FA5}">
                      <a16:colId xmlns:a16="http://schemas.microsoft.com/office/drawing/2014/main" val="110213336"/>
                    </a:ext>
                  </a:extLst>
                </a:gridCol>
                <a:gridCol w="1036506">
                  <a:extLst>
                    <a:ext uri="{9D8B030D-6E8A-4147-A177-3AD203B41FA5}">
                      <a16:colId xmlns:a16="http://schemas.microsoft.com/office/drawing/2014/main" val="1676336656"/>
                    </a:ext>
                  </a:extLst>
                </a:gridCol>
              </a:tblGrid>
              <a:tr h="395901">
                <a:tc>
                  <a:txBody>
                    <a:bodyPr/>
                    <a:lstStyle/>
                    <a:p>
                      <a:r>
                        <a:rPr lang="en-US" sz="1600" dirty="0"/>
                        <a:t>?x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59559"/>
                  </a:ext>
                </a:extLst>
              </a:tr>
              <a:tr h="395901">
                <a:tc>
                  <a:txBody>
                    <a:bodyPr/>
                    <a:lstStyle/>
                    <a:p>
                      <a:r>
                        <a:rPr lang="en-US" sz="1600" dirty="0"/>
                        <a:t>:Vesuvius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:Volcano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3289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0701B45-D049-864E-93F8-DA0CD6A5A0E5}"/>
              </a:ext>
            </a:extLst>
          </p:cNvPr>
          <p:cNvSpPr txBox="1"/>
          <p:nvPr/>
        </p:nvSpPr>
        <p:spPr>
          <a:xfrm>
            <a:off x="307209" y="2998273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052DA-5D4A-F444-919F-D93DB4A549B4}"/>
              </a:ext>
            </a:extLst>
          </p:cNvPr>
          <p:cNvSpPr/>
          <p:nvPr/>
        </p:nvSpPr>
        <p:spPr>
          <a:xfrm>
            <a:off x="4329413" y="3426565"/>
            <a:ext cx="1106188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:Italy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6A785B-2C7E-5D4D-AA13-CA1DDFFC1D21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4882507" y="2585011"/>
            <a:ext cx="292100" cy="841554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518F50-3495-BD45-BEA2-931696727C84}"/>
              </a:ext>
            </a:extLst>
          </p:cNvPr>
          <p:cNvSpPr txBox="1"/>
          <p:nvPr/>
        </p:nvSpPr>
        <p:spPr>
          <a:xfrm>
            <a:off x="4534259" y="2789032"/>
            <a:ext cx="61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214E77-978E-3946-806C-E4ECD94E979E}"/>
              </a:ext>
            </a:extLst>
          </p:cNvPr>
          <p:cNvSpPr txBox="1"/>
          <p:nvPr/>
        </p:nvSpPr>
        <p:spPr>
          <a:xfrm>
            <a:off x="5804340" y="3409554"/>
            <a:ext cx="809837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967068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B6E3AA-26C0-C348-8C1E-BDF696F6B828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772249" y="2525683"/>
            <a:ext cx="437010" cy="883871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6DE1A2-7E95-C64F-80DC-13204B6749E7}"/>
              </a:ext>
            </a:extLst>
          </p:cNvPr>
          <p:cNvSpPr txBox="1"/>
          <p:nvPr/>
        </p:nvSpPr>
        <p:spPr>
          <a:xfrm>
            <a:off x="5590898" y="2860152"/>
            <a:ext cx="125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:population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752675-C1DD-CF4E-9407-B7B6BEA5817F}"/>
              </a:ext>
            </a:extLst>
          </p:cNvPr>
          <p:cNvSpPr/>
          <p:nvPr/>
        </p:nvSpPr>
        <p:spPr>
          <a:xfrm>
            <a:off x="1701556" y="1994462"/>
            <a:ext cx="752354" cy="4514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10615B-CD41-F84C-B17B-66DB7D2E8925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>
            <a:off x="781624" y="1694494"/>
            <a:ext cx="919932" cy="525675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B22447-BD56-B34D-A54D-444CD284A66F}"/>
              </a:ext>
            </a:extLst>
          </p:cNvPr>
          <p:cNvSpPr txBox="1"/>
          <p:nvPr/>
        </p:nvSpPr>
        <p:spPr>
          <a:xfrm>
            <a:off x="747722" y="1822511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7315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020EB-E517-CE4E-B0B3-73CE290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8BB39-AC27-684B-AABD-1281703F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(count(*) as ?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named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{  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graph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 {?s ?p ?o .}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4562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B2F82-1591-0E43-BF09-A8668F17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F42-91FD-E44E-8865-D338417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5DDB-1350-3544-B1D4-FB9DBD6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72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020EB-E517-CE4E-B0B3-73CE290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8BB39-AC27-684B-AABD-1281703F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(count(*) as ?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named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from 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example.com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maria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{  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graph &lt;http://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exemple.com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gwenael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 {?s ?p ?o .}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4562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B2F82-1591-0E43-BF09-A8668F17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F42-91FD-E44E-8865-D338417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5DDB-1350-3544-B1D4-FB9DBD6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3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E020EB-E517-CE4E-B0B3-73CE290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default default graph is the merge of the graphs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8BB39-AC27-684B-AABD-1281703F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select (count(*) as ?</a:t>
            </a: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where </a:t>
            </a: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{  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?s ?p ?o .   </a:t>
            </a: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Results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nbTriples</a:t>
            </a:r>
            <a:endParaRPr lang="en-US" sz="1800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18595</a:t>
            </a:r>
            <a:endParaRPr lang="en-US" sz="1800" b="1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B2F82-1591-0E43-BF09-A8668F17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D0F42-91FD-E44E-8865-D3384170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5DDB-1350-3544-B1D4-FB9DBD6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51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nodes in graphs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32702"/>
            <a:ext cx="5137850" cy="36619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ex:MITPress</a:t>
            </a:r>
            <a:endParaRPr lang="en-US" dirty="0">
              <a:solidFill>
                <a:srgbClr val="4E8F00"/>
              </a:solidFill>
              <a:latin typeface="CMU Typewriter Text Regular"/>
              <a:cs typeface="CMU Typewriter Text 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ex:published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ex:bk1 ;</a:t>
            </a:r>
          </a:p>
          <a:p>
            <a:pPr marL="0" indent="0">
              <a:buNone/>
            </a:pP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 </a:t>
            </a:r>
            <a:r>
              <a:rPr lang="en-US" dirty="0" err="1">
                <a:solidFill>
                  <a:srgbClr val="4E8F00"/>
                </a:solidFill>
                <a:latin typeface="CMU Typewriter Text Regular"/>
                <a:cs typeface="CMU Typewriter Text Regular"/>
              </a:rPr>
              <a:t>ex:published</a:t>
            </a:r>
            <a:r>
              <a:rPr lang="en-US" dirty="0">
                <a:solidFill>
                  <a:srgbClr val="4E8F00"/>
                </a:solidFill>
                <a:latin typeface="CMU Typewriter Text Regular"/>
                <a:cs typeface="CMU Typewriter Text Regular"/>
              </a:rPr>
              <a:t> _:2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MU Typewriter Text Regular"/>
                <a:cs typeface="CMU Typewriter Text Regular"/>
              </a:rPr>
              <a:t>select ?pub where {</a:t>
            </a:r>
            <a:r>
              <a:rPr lang="en-US" dirty="0" err="1">
                <a:solidFill>
                  <a:srgbClr val="0000FF"/>
                </a:solidFill>
                <a:latin typeface="CMU Typewriter Text Regular"/>
                <a:cs typeface="CMU Typewriter Text Regular"/>
              </a:rPr>
              <a:t>ex:MITPress</a:t>
            </a:r>
            <a:r>
              <a:rPr lang="en-US" dirty="0">
                <a:solidFill>
                  <a:srgbClr val="0000FF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MU Typewriter Text Regular"/>
                <a:cs typeface="CMU Typewriter Text Regular"/>
              </a:rPr>
              <a:t>ex:published</a:t>
            </a:r>
            <a:r>
              <a:rPr lang="en-US" dirty="0">
                <a:solidFill>
                  <a:srgbClr val="0000FF"/>
                </a:solidFill>
                <a:latin typeface="CMU Typewriter Text Regular"/>
                <a:cs typeface="CMU Typewriter Text Regular"/>
              </a:rPr>
              <a:t> ?pub}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Infinitely many possible answers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00090"/>
              </p:ext>
            </p:extLst>
          </p:nvPr>
        </p:nvGraphicFramePr>
        <p:xfrm>
          <a:off x="1983318" y="3584973"/>
          <a:ext cx="2038991" cy="91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984">
                <a:tc>
                  <a:txBody>
                    <a:bodyPr/>
                    <a:lstStyle/>
                    <a:p>
                      <a:r>
                        <a:rPr lang="en-US" sz="1000" dirty="0"/>
                        <a:t>?pub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84">
                <a:tc>
                  <a:txBody>
                    <a:bodyPr/>
                    <a:lstStyle/>
                    <a:p>
                      <a:r>
                        <a:rPr lang="en-US" sz="1000" dirty="0" err="1"/>
                        <a:t>ex:every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84">
                <a:tc>
                  <a:txBody>
                    <a:bodyPr/>
                    <a:lstStyle/>
                    <a:p>
                      <a:r>
                        <a:rPr lang="en-US" sz="1000" dirty="0"/>
                        <a:t>_:cx323322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66902"/>
              </p:ext>
            </p:extLst>
          </p:nvPr>
        </p:nvGraphicFramePr>
        <p:xfrm>
          <a:off x="3580119" y="3688080"/>
          <a:ext cx="2038991" cy="91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984">
                <a:tc>
                  <a:txBody>
                    <a:bodyPr/>
                    <a:lstStyle/>
                    <a:p>
                      <a:r>
                        <a:rPr lang="en-US" sz="1000" dirty="0"/>
                        <a:t>?pub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84">
                <a:tc>
                  <a:txBody>
                    <a:bodyPr/>
                    <a:lstStyle/>
                    <a:p>
                      <a:r>
                        <a:rPr lang="en-US" sz="1000" dirty="0" err="1"/>
                        <a:t>ex:every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84">
                <a:tc>
                  <a:txBody>
                    <a:bodyPr/>
                    <a:lstStyle/>
                    <a:p>
                      <a:r>
                        <a:rPr lang="en-US" sz="1000" dirty="0"/>
                        <a:t>_:</a:t>
                      </a:r>
                      <a:r>
                        <a:rPr lang="en-US" sz="1000" dirty="0" err="1"/>
                        <a:t>abc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76767"/>
              </p:ext>
            </p:extLst>
          </p:nvPr>
        </p:nvGraphicFramePr>
        <p:xfrm>
          <a:off x="5038405" y="3424170"/>
          <a:ext cx="2038991" cy="91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984">
                <a:tc>
                  <a:txBody>
                    <a:bodyPr/>
                    <a:lstStyle/>
                    <a:p>
                      <a:r>
                        <a:rPr lang="en-US" sz="1000" dirty="0"/>
                        <a:t>?pub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84">
                <a:tc>
                  <a:txBody>
                    <a:bodyPr/>
                    <a:lstStyle/>
                    <a:p>
                      <a:r>
                        <a:rPr lang="en-US" sz="1000" dirty="0" err="1"/>
                        <a:t>ex:every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84">
                <a:tc>
                  <a:txBody>
                    <a:bodyPr/>
                    <a:lstStyle/>
                    <a:p>
                      <a:r>
                        <a:rPr lang="en-US" sz="1000" dirty="0"/>
                        <a:t>_:u123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44460" y="480039"/>
            <a:ext cx="2517913" cy="1338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buClr>
                <a:srgbClr val="FF0000"/>
              </a:buClr>
              <a:buFont typeface="Arial"/>
              <a:buChar char="•"/>
            </a:pPr>
            <a:r>
              <a:rPr lang="en-US" sz="1350" dirty="0"/>
              <a:t>Blank nodes are local</a:t>
            </a:r>
          </a:p>
          <a:p>
            <a:pPr marL="214313" indent="-214313">
              <a:buClr>
                <a:srgbClr val="FF0000"/>
              </a:buClr>
              <a:buFont typeface="Arial"/>
              <a:buChar char="•"/>
            </a:pPr>
            <a:r>
              <a:rPr lang="en-US" sz="1350" dirty="0"/>
              <a:t>They have no URI</a:t>
            </a:r>
          </a:p>
          <a:p>
            <a:pPr marL="214313" indent="-214313">
              <a:buClr>
                <a:srgbClr val="FF0000"/>
              </a:buClr>
              <a:buFont typeface="Arial"/>
              <a:buChar char="•"/>
            </a:pPr>
            <a:r>
              <a:rPr lang="en-US" sz="1350" dirty="0"/>
              <a:t>They cannot be "exported" to the answer</a:t>
            </a:r>
          </a:p>
          <a:p>
            <a:pPr marL="214313" indent="-214313">
              <a:buClr>
                <a:srgbClr val="FF0000"/>
              </a:buClr>
              <a:buFont typeface="Arial"/>
              <a:buChar char="•"/>
            </a:pPr>
            <a:r>
              <a:rPr lang="en-US" sz="1350" dirty="0"/>
              <a:t>The answer mapping must "invent" blank nodes</a:t>
            </a:r>
          </a:p>
        </p:txBody>
      </p:sp>
    </p:spTree>
    <p:extLst>
      <p:ext uri="{BB962C8B-B14F-4D97-AF65-F5344CB8AC3E}">
        <p14:creationId xmlns:p14="http://schemas.microsoft.com/office/powerpoint/2010/main" val="167514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Graph </a:t>
            </a:r>
            <a:r>
              <a:rPr lang="mr-IN" dirty="0"/>
              <a:t>–</a:t>
            </a:r>
            <a:r>
              <a:rPr lang="en-US" dirty="0"/>
              <a:t> to avoid infinite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SPARQL treats blank node identifiers in a results format document as </a:t>
            </a:r>
            <a:r>
              <a:rPr lang="en-US" dirty="0">
                <a:solidFill>
                  <a:srgbClr val="0000FF"/>
                </a:solidFill>
              </a:rPr>
              <a:t>scoped to the document</a:t>
            </a:r>
            <a:r>
              <a:rPr lang="en-US" dirty="0"/>
              <a:t>, they cannot be understood as identifying nodes in the active graph of the dataset. </a:t>
            </a:r>
          </a:p>
          <a:p>
            <a:endParaRPr lang="en-US" dirty="0"/>
          </a:p>
          <a:p>
            <a:r>
              <a:rPr lang="en-US" dirty="0"/>
              <a:t>If DS is the dataset of a query, pattern solutions are therefore understood to be not from the active graph of DS itself, but from an RDF graph, called the </a:t>
            </a:r>
            <a:r>
              <a:rPr lang="en-US" i="1" dirty="0">
                <a:solidFill>
                  <a:srgbClr val="0000FF"/>
                </a:solidFill>
              </a:rPr>
              <a:t>scoping graph</a:t>
            </a:r>
            <a:r>
              <a:rPr lang="en-US" i="1" dirty="0"/>
              <a:t>,</a:t>
            </a:r>
            <a:r>
              <a:rPr lang="en-US" dirty="0"/>
              <a:t> which is graph-equivalent to the active graph of DS but shares no blank nodes with DS or with BGP.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same scoping graph is used for all solutions to a single query.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2D1E-9D11-4844-8C22-5A087355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idea: Querying by pattern matching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C12D-D6CA-AC41-B8FE-23DAEB19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5DE1-3A5D-9745-8BDE-CDCF0998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C1A0-5566-0240-81BB-993D9624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13081C-6046-014B-830F-C17ED8CC01D7}"/>
              </a:ext>
            </a:extLst>
          </p:cNvPr>
          <p:cNvSpPr/>
          <p:nvPr/>
        </p:nvSpPr>
        <p:spPr>
          <a:xfrm>
            <a:off x="872807" y="1901584"/>
            <a:ext cx="752354" cy="4514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91005E-4B5D-564E-BFA7-F2C868192C20}"/>
              </a:ext>
            </a:extLst>
          </p:cNvPr>
          <p:cNvSpPr/>
          <p:nvPr/>
        </p:nvSpPr>
        <p:spPr>
          <a:xfrm>
            <a:off x="2250874" y="1135548"/>
            <a:ext cx="1551973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:Naples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992F1-B7D7-4E43-B6BC-36D244F34BFE}"/>
              </a:ext>
            </a:extLst>
          </p:cNvPr>
          <p:cNvCxnSpPr>
            <a:cxnSpLocks/>
            <a:stCxn id="8" idx="4"/>
            <a:endCxn id="7" idx="6"/>
          </p:cNvCxnSpPr>
          <p:nvPr/>
        </p:nvCxnSpPr>
        <p:spPr>
          <a:xfrm flipH="1">
            <a:off x="1625161" y="1540662"/>
            <a:ext cx="1401700" cy="5866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63900D-72D4-F341-A9FF-FA82182D0326}"/>
              </a:ext>
            </a:extLst>
          </p:cNvPr>
          <p:cNvSpPr txBox="1"/>
          <p:nvPr/>
        </p:nvSpPr>
        <p:spPr>
          <a:xfrm>
            <a:off x="1804190" y="154578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266CF4-EE55-A644-8C62-5B90A3F97938}"/>
              </a:ext>
            </a:extLst>
          </p:cNvPr>
          <p:cNvSpPr/>
          <p:nvPr/>
        </p:nvSpPr>
        <p:spPr>
          <a:xfrm>
            <a:off x="4592643" y="1466998"/>
            <a:ext cx="2072318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</a:t>
            </a:r>
            <a:r>
              <a:rPr lang="en-US" sz="1600" dirty="0" err="1"/>
              <a:t>Mount_Etna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E960E6-7BFA-994E-9C62-89AED2C814AB}"/>
              </a:ext>
            </a:extLst>
          </p:cNvPr>
          <p:cNvSpPr/>
          <p:nvPr/>
        </p:nvSpPr>
        <p:spPr>
          <a:xfrm>
            <a:off x="7276633" y="2193825"/>
            <a:ext cx="1690387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:Vesuvius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BB218D-F38B-E349-87B9-D7B6B8595C3C}"/>
              </a:ext>
            </a:extLst>
          </p:cNvPr>
          <p:cNvSpPr/>
          <p:nvPr/>
        </p:nvSpPr>
        <p:spPr>
          <a:xfrm>
            <a:off x="4329413" y="2179897"/>
            <a:ext cx="1690387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:Naples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195D41-7324-7342-97EA-042F264E5B1E}"/>
              </a:ext>
            </a:extLst>
          </p:cNvPr>
          <p:cNvSpPr/>
          <p:nvPr/>
        </p:nvSpPr>
        <p:spPr>
          <a:xfrm>
            <a:off x="7132254" y="924982"/>
            <a:ext cx="1551973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:Volcano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5B0C8B-018E-A44A-AF19-EF6952780CB0}"/>
              </a:ext>
            </a:extLst>
          </p:cNvPr>
          <p:cNvCxnSpPr>
            <a:cxnSpLocks/>
            <a:stCxn id="12" idx="7"/>
            <a:endCxn id="15" idx="3"/>
          </p:cNvCxnSpPr>
          <p:nvPr/>
        </p:nvCxnSpPr>
        <p:spPr>
          <a:xfrm flipV="1">
            <a:off x="6361477" y="1270768"/>
            <a:ext cx="998058" cy="25555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993094-E2CB-234C-82FF-24DF6C01CAC0}"/>
              </a:ext>
            </a:extLst>
          </p:cNvPr>
          <p:cNvSpPr txBox="1"/>
          <p:nvPr/>
        </p:nvSpPr>
        <p:spPr>
          <a:xfrm>
            <a:off x="6122362" y="999551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0EB2D8-488D-E746-BEAA-99679819A838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H="1" flipV="1">
            <a:off x="7908241" y="1330096"/>
            <a:ext cx="213586" cy="863729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94743A-0066-144B-BDB7-96B351EFAA73}"/>
              </a:ext>
            </a:extLst>
          </p:cNvPr>
          <p:cNvSpPr txBox="1"/>
          <p:nvPr/>
        </p:nvSpPr>
        <p:spPr>
          <a:xfrm>
            <a:off x="7629258" y="1624739"/>
            <a:ext cx="850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rdf:type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BE8F5B-B285-214D-B41E-7D4581C0B63F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 flipV="1">
            <a:off x="6019800" y="2382454"/>
            <a:ext cx="1256833" cy="13928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968AE8-FC9B-1F4B-A756-E5FEBD00A9F1}"/>
              </a:ext>
            </a:extLst>
          </p:cNvPr>
          <p:cNvSpPr txBox="1"/>
          <p:nvPr/>
        </p:nvSpPr>
        <p:spPr>
          <a:xfrm>
            <a:off x="6359258" y="236641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:near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A3DE24-C693-C24B-8A44-A6DDD3F3E5BC}"/>
              </a:ext>
            </a:extLst>
          </p:cNvPr>
          <p:cNvSpPr/>
          <p:nvPr/>
        </p:nvSpPr>
        <p:spPr>
          <a:xfrm>
            <a:off x="328175" y="999551"/>
            <a:ext cx="3504928" cy="1621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1553AF-309B-104C-8945-5AA471D1346A}"/>
              </a:ext>
            </a:extLst>
          </p:cNvPr>
          <p:cNvSpPr/>
          <p:nvPr/>
        </p:nvSpPr>
        <p:spPr>
          <a:xfrm>
            <a:off x="4131398" y="735581"/>
            <a:ext cx="4835622" cy="34604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E302FD-DBF1-0F4C-B715-848DF0269FEF}"/>
              </a:ext>
            </a:extLst>
          </p:cNvPr>
          <p:cNvSpPr txBox="1"/>
          <p:nvPr/>
        </p:nvSpPr>
        <p:spPr>
          <a:xfrm>
            <a:off x="1713429" y="265104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CD65F-D300-2342-A1B6-0B2B9D0312A5}"/>
              </a:ext>
            </a:extLst>
          </p:cNvPr>
          <p:cNvSpPr txBox="1"/>
          <p:nvPr/>
        </p:nvSpPr>
        <p:spPr>
          <a:xfrm>
            <a:off x="6378885" y="4397931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7E916B1-7DDA-2441-9B53-00C23C02D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57041"/>
              </p:ext>
            </p:extLst>
          </p:nvPr>
        </p:nvGraphicFramePr>
        <p:xfrm>
          <a:off x="457200" y="3426565"/>
          <a:ext cx="2292736" cy="1385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368">
                  <a:extLst>
                    <a:ext uri="{9D8B030D-6E8A-4147-A177-3AD203B41FA5}">
                      <a16:colId xmlns:a16="http://schemas.microsoft.com/office/drawing/2014/main" val="110213336"/>
                    </a:ext>
                  </a:extLst>
                </a:gridCol>
                <a:gridCol w="1146368">
                  <a:extLst>
                    <a:ext uri="{9D8B030D-6E8A-4147-A177-3AD203B41FA5}">
                      <a16:colId xmlns:a16="http://schemas.microsoft.com/office/drawing/2014/main" val="1676336656"/>
                    </a:ext>
                  </a:extLst>
                </a:gridCol>
              </a:tblGrid>
              <a:tr h="400180">
                <a:tc>
                  <a:txBody>
                    <a:bodyPr/>
                    <a:lstStyle/>
                    <a:p>
                      <a:r>
                        <a:rPr lang="en-US" sz="1600" dirty="0"/>
                        <a:t>?p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59559"/>
                  </a:ext>
                </a:extLst>
              </a:tr>
              <a:tr h="400180">
                <a:tc>
                  <a:txBody>
                    <a:bodyPr/>
                    <a:lstStyle/>
                    <a:p>
                      <a:r>
                        <a:rPr lang="en-US" sz="1600" dirty="0"/>
                        <a:t>:in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:Italy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32898"/>
                  </a:ext>
                </a:extLst>
              </a:tr>
              <a:tr h="585379">
                <a:tc>
                  <a:txBody>
                    <a:bodyPr/>
                    <a:lstStyle/>
                    <a:p>
                      <a:r>
                        <a:rPr lang="en-US" sz="1600" dirty="0"/>
                        <a:t>:population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967068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166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0701B45-D049-864E-93F8-DA0CD6A5A0E5}"/>
              </a:ext>
            </a:extLst>
          </p:cNvPr>
          <p:cNvSpPr txBox="1"/>
          <p:nvPr/>
        </p:nvSpPr>
        <p:spPr>
          <a:xfrm>
            <a:off x="307209" y="2998273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052DA-5D4A-F444-919F-D93DB4A549B4}"/>
              </a:ext>
            </a:extLst>
          </p:cNvPr>
          <p:cNvSpPr/>
          <p:nvPr/>
        </p:nvSpPr>
        <p:spPr>
          <a:xfrm>
            <a:off x="4329413" y="3426565"/>
            <a:ext cx="1106188" cy="405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:Italy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6A785B-2C7E-5D4D-AA13-CA1DDFFC1D21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4882507" y="2585011"/>
            <a:ext cx="292100" cy="841554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518F50-3495-BD45-BEA2-931696727C84}"/>
              </a:ext>
            </a:extLst>
          </p:cNvPr>
          <p:cNvSpPr txBox="1"/>
          <p:nvPr/>
        </p:nvSpPr>
        <p:spPr>
          <a:xfrm>
            <a:off x="4534259" y="2789032"/>
            <a:ext cx="61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214E77-978E-3946-806C-E4ECD94E979E}"/>
              </a:ext>
            </a:extLst>
          </p:cNvPr>
          <p:cNvSpPr txBox="1"/>
          <p:nvPr/>
        </p:nvSpPr>
        <p:spPr>
          <a:xfrm>
            <a:off x="5804340" y="3409554"/>
            <a:ext cx="809837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967068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B6E3AA-26C0-C348-8C1E-BDF696F6B828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772249" y="2525683"/>
            <a:ext cx="437010" cy="883871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6DE1A2-7E95-C64F-80DC-13204B6749E7}"/>
              </a:ext>
            </a:extLst>
          </p:cNvPr>
          <p:cNvSpPr txBox="1"/>
          <p:nvPr/>
        </p:nvSpPr>
        <p:spPr>
          <a:xfrm>
            <a:off x="5590898" y="2860152"/>
            <a:ext cx="125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:population</a:t>
            </a:r>
          </a:p>
        </p:txBody>
      </p:sp>
    </p:spTree>
    <p:extLst>
      <p:ext uri="{BB962C8B-B14F-4D97-AF65-F5344CB8AC3E}">
        <p14:creationId xmlns:p14="http://schemas.microsoft.com/office/powerpoint/2010/main" val="30783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– based on graph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Triple pattern</a:t>
            </a:r>
            <a:r>
              <a:rPr lang="en-US" dirty="0"/>
              <a:t> a triple from</a:t>
            </a:r>
          </a:p>
          <a:p>
            <a:pPr marL="342900" lvl="1" indent="0">
              <a:buNone/>
            </a:pPr>
            <a:r>
              <a:rPr lang="en-US" dirty="0"/>
              <a:t>(RDF-Term ∪ </a:t>
            </a:r>
            <a:r>
              <a:rPr lang="en-US" dirty="0" err="1"/>
              <a:t>Var</a:t>
            </a:r>
            <a:r>
              <a:rPr lang="en-US" dirty="0"/>
              <a:t>) × (IRI ∪ </a:t>
            </a:r>
            <a:r>
              <a:rPr lang="en-US" dirty="0" err="1"/>
              <a:t>Var</a:t>
            </a:r>
            <a:r>
              <a:rPr lang="en-US" dirty="0"/>
              <a:t>) x (RDF-Term ∪ 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RDF-Term : IRI or literal or blank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: variable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Graph pattern</a:t>
            </a:r>
          </a:p>
          <a:p>
            <a:pPr lvl="1"/>
            <a:r>
              <a:rPr lang="en-US" dirty="0"/>
              <a:t>a set of triple patterns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syntax as Turtle + Variables</a:t>
            </a:r>
          </a:p>
          <a:p>
            <a:pPr marL="300038" lvl="1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FF0000"/>
                </a:solidFill>
              </a:rPr>
              <a:t>?x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rdf:type</a:t>
            </a:r>
            <a:r>
              <a:rPr lang="en-US" dirty="0">
                <a:solidFill>
                  <a:srgbClr val="0000FF"/>
                </a:solidFill>
              </a:rPr>
              <a:t> :Volcano}</a:t>
            </a:r>
          </a:p>
          <a:p>
            <a:pPr marL="300038" lvl="1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FF0000"/>
                </a:solidFill>
              </a:rPr>
              <a:t>?x</a:t>
            </a:r>
            <a:r>
              <a:rPr lang="en-US" dirty="0">
                <a:solidFill>
                  <a:srgbClr val="0000FF"/>
                </a:solidFill>
              </a:rPr>
              <a:t> :near :Naples. </a:t>
            </a:r>
            <a:r>
              <a:rPr lang="en-US" dirty="0">
                <a:solidFill>
                  <a:srgbClr val="FF0000"/>
                </a:solidFill>
              </a:rPr>
              <a:t>?x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rdf:tye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?y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300038" lvl="1" indent="0">
              <a:buNone/>
            </a:pPr>
            <a:r>
              <a:rPr lang="en-US" dirty="0">
                <a:solidFill>
                  <a:srgbClr val="0000FF"/>
                </a:solidFill>
              </a:rPr>
              <a:t>{ :Naples </a:t>
            </a:r>
            <a:r>
              <a:rPr lang="en-US" dirty="0">
                <a:solidFill>
                  <a:srgbClr val="FF0000"/>
                </a:solidFill>
              </a:rPr>
              <a:t>?p ?v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300038" lvl="1" indent="0">
              <a:buNone/>
            </a:pPr>
            <a:r>
              <a:rPr lang="en-US" dirty="0">
                <a:solidFill>
                  <a:srgbClr val="0000FF"/>
                </a:solidFill>
              </a:rPr>
              <a:t>{ </a:t>
            </a:r>
            <a:r>
              <a:rPr lang="en-US" dirty="0">
                <a:solidFill>
                  <a:srgbClr val="FF0000"/>
                </a:solidFill>
              </a:rPr>
              <a:t>?x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ex:address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31B800"/>
                </a:solidFill>
              </a:rPr>
              <a:t>_:</a:t>
            </a:r>
            <a:r>
              <a:rPr lang="en-US" dirty="0" err="1">
                <a:solidFill>
                  <a:srgbClr val="31B800"/>
                </a:solidFill>
              </a:rPr>
              <a:t>adr</a:t>
            </a:r>
            <a:r>
              <a:rPr lang="en-US" dirty="0">
                <a:solidFill>
                  <a:srgbClr val="0000FF"/>
                </a:solidFill>
              </a:rPr>
              <a:t> . </a:t>
            </a:r>
            <a:r>
              <a:rPr lang="en-US" dirty="0">
                <a:solidFill>
                  <a:srgbClr val="31B800"/>
                </a:solidFill>
              </a:rPr>
              <a:t>_:</a:t>
            </a:r>
            <a:r>
              <a:rPr lang="en-US" dirty="0" err="1">
                <a:solidFill>
                  <a:srgbClr val="31B800"/>
                </a:solidFill>
              </a:rPr>
              <a:t>adr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ex:city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ex:Madrid</a:t>
            </a:r>
            <a:r>
              <a:rPr lang="en-US" dirty="0">
                <a:solidFill>
                  <a:srgbClr val="0000FF"/>
                </a:solidFill>
              </a:rPr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Basic Graph Pattern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prefix definitions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i="1" dirty="0"/>
              <a:t>output variables</a:t>
            </a:r>
          </a:p>
          <a:p>
            <a:pPr marL="0" indent="0">
              <a:buNone/>
            </a:pPr>
            <a:r>
              <a:rPr lang="en-US" dirty="0"/>
              <a:t>[ from </a:t>
            </a:r>
            <a:r>
              <a:rPr lang="en-US" i="1" dirty="0"/>
              <a:t>graph </a:t>
            </a:r>
            <a:r>
              <a:rPr lang="en-US" dirty="0"/>
              <a:t>]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where { </a:t>
            </a:r>
            <a:r>
              <a:rPr lang="en-US" i="1" dirty="0"/>
              <a:t>basic graph pattern </a:t>
            </a:r>
            <a:r>
              <a:rPr lang="en-US" dirty="0"/>
              <a:t>}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PREFIX </a:t>
            </a:r>
            <a:r>
              <a:rPr lang="en-US" dirty="0" err="1">
                <a:latin typeface="CMU Typewriter Text Regular"/>
                <a:cs typeface="CMU Typewriter Text Regular"/>
              </a:rPr>
              <a:t>rdf</a:t>
            </a:r>
            <a:r>
              <a:rPr lang="en-US" dirty="0">
                <a:latin typeface="CMU Typewriter Text Regular"/>
                <a:cs typeface="CMU Typewriter Text Regular"/>
              </a:rPr>
              <a:t>: &lt;http://www.w3.org/1999/02/22-rdf-syntax-ns#&gt;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PREFIX : &lt;http://</a:t>
            </a:r>
            <a:r>
              <a:rPr lang="en-US" dirty="0" err="1">
                <a:latin typeface="CMU Typewriter Text Regular"/>
                <a:cs typeface="CMU Typewriter Text Regular"/>
              </a:rPr>
              <a:t>cui.unige.ch</a:t>
            </a:r>
            <a:r>
              <a:rPr lang="en-US" dirty="0">
                <a:latin typeface="CMU Typewriter Text Regular"/>
                <a:cs typeface="CMU Typewriter Text Regular"/>
              </a:rPr>
              <a:t>/geo/&gt;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SELECT ?x ?y </a:t>
            </a: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WHERE </a:t>
            </a:r>
            <a:r>
              <a:rPr lang="en-US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?x</a:t>
            </a:r>
            <a:r>
              <a:rPr lang="en-US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:near :Naples. </a:t>
            </a:r>
            <a:r>
              <a:rPr lang="en-US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?x</a:t>
            </a:r>
            <a:r>
              <a:rPr lang="en-US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rdf:tye</a:t>
            </a:r>
            <a:r>
              <a:rPr lang="en-US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?y</a:t>
            </a:r>
            <a:r>
              <a:rPr lang="en-US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 Basic Graph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BGP be a basic graph pattern and let G be an RDF graph.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μ is a </a:t>
            </a:r>
            <a:r>
              <a:rPr lang="en-US" b="1" dirty="0"/>
              <a:t>solution</a:t>
            </a:r>
            <a:r>
              <a:rPr lang="en-US" dirty="0"/>
              <a:t> for BGP from G when </a:t>
            </a:r>
          </a:p>
          <a:p>
            <a:r>
              <a:rPr lang="en-US" dirty="0"/>
              <a:t>there is a pattern instance mapping P such that P(BGP) is a </a:t>
            </a:r>
            <a:r>
              <a:rPr lang="en-US" dirty="0" err="1"/>
              <a:t>subgraph</a:t>
            </a:r>
            <a:r>
              <a:rPr lang="en-US" dirty="0"/>
              <a:t> of G</a:t>
            </a:r>
          </a:p>
          <a:p>
            <a:pPr lvl="1"/>
            <a:r>
              <a:rPr lang="en-US" dirty="0"/>
              <a:t>P maps variables and blank nodes to  RDF-terms</a:t>
            </a:r>
          </a:p>
          <a:p>
            <a:pPr lvl="1"/>
            <a:endParaRPr lang="en-US" dirty="0"/>
          </a:p>
          <a:p>
            <a:r>
              <a:rPr lang="en-US" dirty="0"/>
              <a:t>and μ is the restriction of P to the query variables in BGP.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1" y="205979"/>
            <a:ext cx="2314370" cy="54812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32702"/>
            <a:ext cx="5634233" cy="36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the graph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:a :p :b.    :a :p _:w.    :b :q _:w.    _:w :q :b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 for </a:t>
            </a:r>
            <a:r>
              <a:rPr lang="en-US" dirty="0">
                <a:solidFill>
                  <a:srgbClr val="0000FF"/>
                </a:solidFill>
              </a:rPr>
              <a:t>{ ?x ?y :b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 for </a:t>
            </a:r>
            <a:r>
              <a:rPr lang="en-US" dirty="0">
                <a:solidFill>
                  <a:srgbClr val="0000FF"/>
                </a:solidFill>
              </a:rPr>
              <a:t>{ ?x :p ?y . ?y :q ?z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 for </a:t>
            </a:r>
            <a:r>
              <a:rPr lang="en-US" dirty="0">
                <a:solidFill>
                  <a:srgbClr val="0000FF"/>
                </a:solidFill>
              </a:rPr>
              <a:t>{ ?x :p _:h . _:h :q ?z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51558"/>
              </p:ext>
            </p:extLst>
          </p:nvPr>
        </p:nvGraphicFramePr>
        <p:xfrm>
          <a:off x="3894549" y="1708285"/>
          <a:ext cx="1481726" cy="66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?x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?y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:p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_:w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:q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35975"/>
              </p:ext>
            </p:extLst>
          </p:nvPr>
        </p:nvGraphicFramePr>
        <p:xfrm>
          <a:off x="4737435" y="2763662"/>
          <a:ext cx="1481727" cy="66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?x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?y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?z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_:w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_:w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02548"/>
              </p:ext>
            </p:extLst>
          </p:nvPr>
        </p:nvGraphicFramePr>
        <p:xfrm>
          <a:off x="5040280" y="3830426"/>
          <a:ext cx="1481726" cy="66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?x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?z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_:w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n-US" sz="1000" dirty="0"/>
                        <a:t>:a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:b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5277409" y="844601"/>
            <a:ext cx="632636" cy="2415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:a</a:t>
            </a:r>
          </a:p>
        </p:txBody>
      </p:sp>
      <p:sp>
        <p:nvSpPr>
          <p:cNvPr id="15" name="Oval 14"/>
          <p:cNvSpPr/>
          <p:nvPr/>
        </p:nvSpPr>
        <p:spPr>
          <a:xfrm>
            <a:off x="6574985" y="844601"/>
            <a:ext cx="577420" cy="2415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:b</a:t>
            </a:r>
          </a:p>
        </p:txBody>
      </p:sp>
      <p:cxnSp>
        <p:nvCxnSpPr>
          <p:cNvPr id="17" name="Straight Arrow Connector 16"/>
          <p:cNvCxnSpPr>
            <a:stCxn id="14" idx="6"/>
            <a:endCxn id="15" idx="2"/>
          </p:cNvCxnSpPr>
          <p:nvPr/>
        </p:nvCxnSpPr>
        <p:spPr>
          <a:xfrm>
            <a:off x="5910045" y="965381"/>
            <a:ext cx="664940" cy="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57900" y="615599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:p</a:t>
            </a:r>
          </a:p>
        </p:txBody>
      </p:sp>
      <p:sp>
        <p:nvSpPr>
          <p:cNvPr id="20" name="Oval 19"/>
          <p:cNvSpPr/>
          <p:nvPr/>
        </p:nvSpPr>
        <p:spPr>
          <a:xfrm>
            <a:off x="6713026" y="1587505"/>
            <a:ext cx="716932" cy="24156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660066"/>
                </a:solidFill>
              </a:rPr>
              <a:t>_:w</a:t>
            </a:r>
          </a:p>
        </p:txBody>
      </p:sp>
      <p:cxnSp>
        <p:nvCxnSpPr>
          <p:cNvPr id="21" name="Straight Arrow Connector 20"/>
          <p:cNvCxnSpPr>
            <a:cxnSpLocks/>
            <a:stCxn id="14" idx="5"/>
            <a:endCxn id="20" idx="2"/>
          </p:cNvCxnSpPr>
          <p:nvPr/>
        </p:nvCxnSpPr>
        <p:spPr>
          <a:xfrm>
            <a:off x="5817398" y="1050785"/>
            <a:ext cx="895628" cy="65750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3703" y="1184596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:p</a:t>
            </a:r>
          </a:p>
        </p:txBody>
      </p:sp>
      <p:cxnSp>
        <p:nvCxnSpPr>
          <p:cNvPr id="26" name="Straight Arrow Connector 25"/>
          <p:cNvCxnSpPr>
            <a:cxnSpLocks/>
            <a:stCxn id="15" idx="4"/>
            <a:endCxn id="20" idx="0"/>
          </p:cNvCxnSpPr>
          <p:nvPr/>
        </p:nvCxnSpPr>
        <p:spPr>
          <a:xfrm>
            <a:off x="6863695" y="1086161"/>
            <a:ext cx="207797" cy="501344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33014" y="1117432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:q</a:t>
            </a:r>
          </a:p>
        </p:txBody>
      </p:sp>
      <p:cxnSp>
        <p:nvCxnSpPr>
          <p:cNvPr id="31" name="Curved Connector 30"/>
          <p:cNvCxnSpPr>
            <a:cxnSpLocks/>
            <a:stCxn id="20" idx="6"/>
            <a:endCxn id="15" idx="6"/>
          </p:cNvCxnSpPr>
          <p:nvPr/>
        </p:nvCxnSpPr>
        <p:spPr>
          <a:xfrm flipH="1" flipV="1">
            <a:off x="7152405" y="965381"/>
            <a:ext cx="277553" cy="742904"/>
          </a:xfrm>
          <a:prstGeom prst="curvedConnector3">
            <a:avLst>
              <a:gd name="adj1" fmla="val -82363"/>
            </a:avLst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29958" y="1050784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:q</a:t>
            </a:r>
          </a:p>
        </p:txBody>
      </p:sp>
    </p:spTree>
    <p:extLst>
      <p:ext uri="{BB962C8B-B14F-4D97-AF65-F5344CB8AC3E}">
        <p14:creationId xmlns:p14="http://schemas.microsoft.com/office/powerpoint/2010/main" val="69032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 Patterns are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 to express</a:t>
            </a:r>
          </a:p>
          <a:p>
            <a:pPr lvl="1"/>
            <a:r>
              <a:rPr lang="en-US" dirty="0"/>
              <a:t>disjunctions (match this or that)</a:t>
            </a:r>
          </a:p>
          <a:p>
            <a:pPr lvl="1"/>
            <a:r>
              <a:rPr lang="en-US" dirty="0"/>
              <a:t>optional parts in patterns (match if possible)</a:t>
            </a:r>
          </a:p>
          <a:p>
            <a:pPr lvl="1"/>
            <a:r>
              <a:rPr lang="en-US" dirty="0"/>
              <a:t>negations (match this but not that)</a:t>
            </a:r>
          </a:p>
          <a:p>
            <a:pPr lvl="1"/>
            <a:r>
              <a:rPr lang="en-US" dirty="0"/>
              <a:t>conditions on variable values ( &lt;, &gt;, =, ...)</a:t>
            </a:r>
          </a:p>
          <a:p>
            <a:pPr lvl="1"/>
            <a:r>
              <a:rPr lang="en-US" dirty="0"/>
              <a:t>multiple paths (path expressions) in patterns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Need to process the results</a:t>
            </a:r>
          </a:p>
          <a:p>
            <a:pPr lvl="1"/>
            <a:r>
              <a:rPr lang="en-US" dirty="0"/>
              <a:t>combine the solution variables (+, -, ...)</a:t>
            </a:r>
          </a:p>
          <a:p>
            <a:pPr lvl="1"/>
            <a:r>
              <a:rPr lang="en-US" dirty="0"/>
              <a:t>aggregation functions (sum, average, ...)</a:t>
            </a:r>
          </a:p>
          <a:p>
            <a:pPr lvl="1"/>
            <a:r>
              <a:rPr lang="en-US" dirty="0"/>
              <a:t>ordering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Université de Genève - G. Falquet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SPARQL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511ACF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36585</TotalTime>
  <Words>2640</Words>
  <Application>Microsoft Macintosh PowerPoint</Application>
  <PresentationFormat>On-screen Show (16:9)</PresentationFormat>
  <Paragraphs>554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CMU Sans Serif</vt:lpstr>
      <vt:lpstr>CMU Typewriter Text</vt:lpstr>
      <vt:lpstr>CMU Typewriter Text Regular</vt:lpstr>
      <vt:lpstr>Lucida Sans</vt:lpstr>
      <vt:lpstr>Office Theme</vt:lpstr>
      <vt:lpstr>The SPARQL query language for RDF</vt:lpstr>
      <vt:lpstr>Main idea: Querying by pattern matching</vt:lpstr>
      <vt:lpstr>Main idea: Querying by pattern matching</vt:lpstr>
      <vt:lpstr>Main idea: Querying by pattern matching</vt:lpstr>
      <vt:lpstr>SPARQL – based on graph patterns</vt:lpstr>
      <vt:lpstr>SPARQL Basic Graph Pattern Query</vt:lpstr>
      <vt:lpstr>Definition: Basic Graph Pattern Matching</vt:lpstr>
      <vt:lpstr>Example</vt:lpstr>
      <vt:lpstr>Simple Graph Patterns are not Enough</vt:lpstr>
      <vt:lpstr>Optional parts</vt:lpstr>
      <vt:lpstr>Example</vt:lpstr>
      <vt:lpstr>Union</vt:lpstr>
      <vt:lpstr>Example</vt:lpstr>
      <vt:lpstr>Filtering with a boolean expression</vt:lpstr>
      <vt:lpstr>Testing For the Absence of a Pattern</vt:lpstr>
      <vt:lpstr>Testing For the Presence of a Pattern</vt:lpstr>
      <vt:lpstr>Removing Possible Solutions</vt:lpstr>
      <vt:lpstr>Relationship and differences between NOT EXISTS and MINUS </vt:lpstr>
      <vt:lpstr>PowerPoint Presentation</vt:lpstr>
      <vt:lpstr>Property path</vt:lpstr>
      <vt:lpstr>Using property path to access lists</vt:lpstr>
      <vt:lpstr>PowerPoint Presentation</vt:lpstr>
      <vt:lpstr>Accessing Trees </vt:lpstr>
      <vt:lpstr>RDF Datasets</vt:lpstr>
      <vt:lpstr>In SPARQL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default default graph is the merge of the graphs</vt:lpstr>
      <vt:lpstr>Blank nodes in graphs and results</vt:lpstr>
      <vt:lpstr>Scoping Graph – to avoid infinite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règles d’inférence SWRL</dc:title>
  <dc:creator>Gilles Falquet</dc:creator>
  <cp:lastModifiedBy>Gilles Falquet</cp:lastModifiedBy>
  <cp:revision>319</cp:revision>
  <cp:lastPrinted>2020-09-29T22:56:43Z</cp:lastPrinted>
  <dcterms:created xsi:type="dcterms:W3CDTF">2010-12-01T09:59:34Z</dcterms:created>
  <dcterms:modified xsi:type="dcterms:W3CDTF">2024-04-07T17:11:31Z</dcterms:modified>
</cp:coreProperties>
</file>